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2" r:id="rId3"/>
    <p:sldMasterId id="2147483686" r:id="rId4"/>
    <p:sldMasterId id="2147483699" r:id="rId5"/>
    <p:sldMasterId id="2147483718" r:id="rId6"/>
    <p:sldMasterId id="2147483764" r:id="rId7"/>
    <p:sldMasterId id="2147483774" r:id="rId8"/>
    <p:sldMasterId id="2147483787" r:id="rId9"/>
  </p:sldMasterIdLst>
  <p:notesMasterIdLst>
    <p:notesMasterId r:id="rId34"/>
  </p:notesMasterIdLst>
  <p:sldIdLst>
    <p:sldId id="257" r:id="rId10"/>
    <p:sldId id="298" r:id="rId11"/>
    <p:sldId id="264" r:id="rId12"/>
    <p:sldId id="278" r:id="rId13"/>
    <p:sldId id="285" r:id="rId14"/>
    <p:sldId id="281" r:id="rId15"/>
    <p:sldId id="279" r:id="rId16"/>
    <p:sldId id="299" r:id="rId17"/>
    <p:sldId id="300" r:id="rId18"/>
    <p:sldId id="270" r:id="rId19"/>
    <p:sldId id="265" r:id="rId20"/>
    <p:sldId id="292" r:id="rId21"/>
    <p:sldId id="297" r:id="rId22"/>
    <p:sldId id="293" r:id="rId23"/>
    <p:sldId id="291" r:id="rId24"/>
    <p:sldId id="290" r:id="rId25"/>
    <p:sldId id="266" r:id="rId26"/>
    <p:sldId id="286" r:id="rId27"/>
    <p:sldId id="287" r:id="rId28"/>
    <p:sldId id="288" r:id="rId29"/>
    <p:sldId id="289" r:id="rId30"/>
    <p:sldId id="294" r:id="rId31"/>
    <p:sldId id="295" r:id="rId32"/>
    <p:sldId id="284"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91" autoAdjust="0"/>
  </p:normalViewPr>
  <p:slideViewPr>
    <p:cSldViewPr>
      <p:cViewPr>
        <p:scale>
          <a:sx n="87" d="100"/>
          <a:sy n="87" d="100"/>
        </p:scale>
        <p:origin x="-654" y="1182"/>
      </p:cViewPr>
      <p:guideLst>
        <p:guide orient="horz" pos="2160"/>
        <p:guide pos="2880"/>
      </p:guideLst>
    </p:cSldViewPr>
  </p:slideViewPr>
  <p:notesTextViewPr>
    <p:cViewPr>
      <p:scale>
        <a:sx n="1" d="1"/>
        <a:sy n="1" d="1"/>
      </p:scale>
      <p:origin x="0" y="0"/>
    </p:cViewPr>
  </p:notesTextViewPr>
  <p:sorterViewPr>
    <p:cViewPr>
      <p:scale>
        <a:sx n="100" d="100"/>
        <a:sy n="100" d="100"/>
      </p:scale>
      <p:origin x="0" y="5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1798F7-4F7E-43D1-B4CE-D1E148264AC3}" type="datetimeFigureOut">
              <a:rPr lang="zh-CN" altLang="en-US" smtClean="0"/>
              <a:t>2011/11/10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CBBCB8-E68E-4CC1-A36B-609A0B7D9507}" type="slidenum">
              <a:rPr lang="zh-CN" altLang="en-US" smtClean="0"/>
              <a:t>‹#›</a:t>
            </a:fld>
            <a:endParaRPr lang="zh-CN" altLang="en-US"/>
          </a:p>
        </p:txBody>
      </p:sp>
    </p:spTree>
    <p:extLst>
      <p:ext uri="{BB962C8B-B14F-4D97-AF65-F5344CB8AC3E}">
        <p14:creationId xmlns:p14="http://schemas.microsoft.com/office/powerpoint/2010/main" val="162777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dirty="0" smtClean="0"/>
              <a:t>各位来宾，我是</a:t>
            </a:r>
            <a:r>
              <a:rPr lang="en-US" altLang="zh-CN" dirty="0" smtClean="0"/>
              <a:t>EMC ISILON</a:t>
            </a:r>
            <a:r>
              <a:rPr lang="zh-CN" altLang="en-US" dirty="0" smtClean="0"/>
              <a:t>北方区销售经理</a:t>
            </a:r>
            <a:r>
              <a:rPr lang="zh-CN" altLang="en-US" baseline="0" dirty="0" smtClean="0"/>
              <a:t> 周伟</a:t>
            </a:r>
            <a:endParaRPr lang="en-US" altLang="zh-CN" baseline="0" dirty="0" smtClean="0"/>
          </a:p>
          <a:p>
            <a:pPr>
              <a:spcBef>
                <a:spcPct val="0"/>
              </a:spcBef>
            </a:pPr>
            <a:r>
              <a:rPr lang="zh-CN" altLang="en-US" baseline="0" dirty="0" smtClean="0"/>
              <a:t>今天，分享。。</a:t>
            </a:r>
            <a:r>
              <a:rPr lang="zh-CN" altLang="en-US" baseline="0" dirty="0" smtClean="0"/>
              <a:t>。系统，</a:t>
            </a:r>
            <a:r>
              <a:rPr lang="en-US" altLang="zh-CN" baseline="0" dirty="0" smtClean="0"/>
              <a:t>ISILON</a:t>
            </a:r>
            <a:r>
              <a:rPr lang="zh-CN" altLang="en-US" baseline="0" dirty="0" smtClean="0"/>
              <a:t>系统是为高性能计算和大数据管理设计和开发的存储系统，</a:t>
            </a:r>
            <a:r>
              <a:rPr lang="en-US" altLang="zh-CN" baseline="0" dirty="0" smtClean="0"/>
              <a:t>IT</a:t>
            </a:r>
            <a:r>
              <a:rPr lang="zh-CN" altLang="en-US" baseline="0" dirty="0" smtClean="0"/>
              <a:t>技术的发展会促进科学研究的发展，所以希望我的介绍能给大家在今后中国虚拟天文台系统的建设带来一些启发和帮助。</a:t>
            </a:r>
            <a:endParaRPr lang="en-US" altLang="zh-CN" dirty="0"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fontAlgn="base">
              <a:spcBef>
                <a:spcPct val="0"/>
              </a:spcBef>
              <a:spcAft>
                <a:spcPct val="0"/>
              </a:spcAft>
            </a:pPr>
            <a:r>
              <a:rPr lang="en-US" altLang="zh-CN"/>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smtClean="0"/>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r>
              <a:rPr lang="en-US" altLang="zh-CN">
                <a:solidFill>
                  <a:prstClr val="black"/>
                </a:solidFill>
              </a:rPr>
              <a:t>12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r" fontAlgn="base">
              <a:spcBef>
                <a:spcPct val="0"/>
              </a:spcBef>
              <a:spcAft>
                <a:spcPct val="0"/>
              </a:spcAft>
            </a:pPr>
            <a:fld id="{F813B8EF-3F63-4676-932D-2DFD2EACCCE4}" type="slidenum">
              <a:rPr lang="en-US" altLang="zh-CN" sz="1200">
                <a:solidFill>
                  <a:prstClr val="black"/>
                </a:solidFill>
                <a:latin typeface="Calibri" pitchFamily="34" charset="0"/>
              </a:rPr>
              <a:pPr algn="r" fontAlgn="base">
                <a:spcBef>
                  <a:spcPct val="0"/>
                </a:spcBef>
                <a:spcAft>
                  <a:spcPct val="0"/>
                </a:spcAft>
              </a:pPr>
              <a:t>12</a:t>
            </a:fld>
            <a:endParaRPr lang="en-US" altLang="zh-CN" sz="1200">
              <a:solidFill>
                <a:prstClr val="black"/>
              </a:solidFill>
              <a:latin typeface="Calibri" pitchFamily="34" charset="0"/>
            </a:endParaRPr>
          </a:p>
        </p:txBody>
      </p:sp>
      <p:sp>
        <p:nvSpPr>
          <p:cNvPr id="49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2" rIns="91421" bIns="45712" anchor="b"/>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r" fontAlgn="base">
              <a:spcBef>
                <a:spcPct val="0"/>
              </a:spcBef>
              <a:spcAft>
                <a:spcPct val="0"/>
              </a:spcAft>
            </a:pPr>
            <a:fld id="{99588F82-CC80-48D9-A402-1B41E29671C2}" type="slidenum">
              <a:rPr lang="en-US" altLang="zh-CN" sz="1200">
                <a:solidFill>
                  <a:prstClr val="black"/>
                </a:solidFill>
                <a:latin typeface="Calibri" pitchFamily="34" charset="0"/>
              </a:rPr>
              <a:pPr algn="r" fontAlgn="base">
                <a:spcBef>
                  <a:spcPct val="0"/>
                </a:spcBef>
                <a:spcAft>
                  <a:spcPct val="0"/>
                </a:spcAft>
              </a:pPr>
              <a:t>12</a:t>
            </a:fld>
            <a:endParaRPr lang="en-US" altLang="zh-CN" sz="1200">
              <a:solidFill>
                <a:prstClr val="black"/>
              </a:solidFill>
              <a:latin typeface="Calibri" pitchFamily="34" charset="0"/>
            </a:endParaRPr>
          </a:p>
        </p:txBody>
      </p:sp>
      <p:sp>
        <p:nvSpPr>
          <p:cNvPr id="49155"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2" rIns="91421" bIns="45712" numCol="1" anchor="t" anchorCtr="0" compatLnSpc="1">
            <a:prstTxWarp prst="textNoShape">
              <a:avLst/>
            </a:prstTxWarp>
          </a:bodyPr>
          <a:lstStyle/>
          <a:p>
            <a:pPr>
              <a:spcBef>
                <a:spcPct val="0"/>
              </a:spcBef>
            </a:pPr>
            <a:r>
              <a:rPr lang="en-US" altLang="zh-CN" smtClean="0"/>
              <a:t>Isilon </a:t>
            </a:r>
            <a:r>
              <a:rPr lang="zh-CN" altLang="en-US" smtClean="0"/>
              <a:t>使得客户可以通过进化性的技术变革以可持续的方式提高生产率。</a:t>
            </a:r>
          </a:p>
          <a:p>
            <a:pPr>
              <a:spcBef>
                <a:spcPct val="0"/>
              </a:spcBef>
            </a:pPr>
            <a:endParaRPr lang="en-US" altLang="zh-CN" smtClean="0"/>
          </a:p>
          <a:p>
            <a:pPr>
              <a:spcBef>
                <a:spcPct val="0"/>
              </a:spcBef>
            </a:pPr>
            <a:r>
              <a:rPr lang="en-US" altLang="zh-CN" smtClean="0"/>
              <a:t>Isilon </a:t>
            </a:r>
            <a:r>
              <a:rPr lang="zh-CN" altLang="en-US" smtClean="0"/>
              <a:t>的开创性的 </a:t>
            </a:r>
            <a:r>
              <a:rPr lang="en-US" altLang="zh-CN" smtClean="0"/>
              <a:t>OneFS® </a:t>
            </a:r>
            <a:r>
              <a:rPr lang="zh-CN" altLang="en-US" smtClean="0"/>
              <a:t>操作系统、产业标准的高性能硬件和强大的应用软件的结合提供了一个推动业务价值的、完整的创新解决方案组合。</a:t>
            </a:r>
            <a:endParaRPr lang="en-US" altLang="zh-CN" smtClean="0"/>
          </a:p>
          <a:p>
            <a:pPr>
              <a:spcBef>
                <a:spcPct val="0"/>
              </a:spcBef>
            </a:pPr>
            <a:r>
              <a:rPr lang="zh-CN" altLang="en-US" smtClean="0"/>
              <a:t>尽管存储自身不能推动业务发展，但正确的存储可以成为巨大优势的来源。</a:t>
            </a:r>
            <a:r>
              <a:rPr lang="en-US" altLang="zh-CN" smtClean="0"/>
              <a:t>Isilon </a:t>
            </a:r>
            <a:r>
              <a:rPr lang="zh-CN" altLang="en-US" smtClean="0"/>
              <a:t>致力于消除业务和业务的数据之间存在的障碍，使客户找到他们需要的信息，操纵这些信息并按照这些信息行动。</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r>
              <a:rPr lang="en-US" dirty="0" smtClean="0">
                <a:latin typeface="Calibri" pitchFamily="-112" charset="0"/>
                <a:ea typeface="ＭＳ Ｐゴシック" pitchFamily="-112" charset="-128"/>
              </a:rPr>
              <a:t>Scale out software  architectures  make commodity hardware work.  You don’t want to be in the hardware business.  This is being commoditized.</a:t>
            </a:r>
          </a:p>
          <a:p>
            <a:pPr eaLnBrk="1" hangingPunct="1"/>
            <a:endParaRPr lang="en-US" dirty="0" smtClean="0">
              <a:latin typeface="Calibri" pitchFamily="-112" charset="0"/>
              <a:ea typeface="ＭＳ Ｐゴシック" pitchFamily="-112" charset="-128"/>
            </a:endParaRPr>
          </a:p>
          <a:p>
            <a:pPr eaLnBrk="1" hangingPunct="1"/>
            <a:r>
              <a:rPr lang="en-US" dirty="0" smtClean="0">
                <a:latin typeface="Calibri" pitchFamily="-112" charset="0"/>
                <a:ea typeface="ＭＳ Ｐゴシック" pitchFamily="-112" charset="-128"/>
              </a:rPr>
              <a:t>Graphics showing the accelerating growth of the hardware with the go lower price pressures.</a:t>
            </a:r>
          </a:p>
        </p:txBody>
      </p:sp>
      <p:sp>
        <p:nvSpPr>
          <p:cNvPr id="583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fontAlgn="base">
              <a:spcBef>
                <a:spcPct val="0"/>
              </a:spcBef>
              <a:spcAft>
                <a:spcPct val="0"/>
              </a:spcAft>
            </a:pPr>
            <a:fld id="{6BE1C8CD-0AD2-442B-888B-055BE6B80C02}" type="slidenum">
              <a:rPr lang="en-US" sz="1200">
                <a:solidFill>
                  <a:srgbClr val="333366"/>
                </a:solidFill>
                <a:latin typeface="Arial" charset="0"/>
                <a:ea typeface="宋体" pitchFamily="2" charset="-122"/>
              </a:rPr>
              <a:pPr algn="r" fontAlgn="base">
                <a:spcBef>
                  <a:spcPct val="0"/>
                </a:spcBef>
                <a:spcAft>
                  <a:spcPct val="0"/>
                </a:spcAft>
              </a:pPr>
              <a:t>13</a:t>
            </a:fld>
            <a:endParaRPr lang="en-US" sz="1200" dirty="0">
              <a:solidFill>
                <a:srgbClr val="333366"/>
              </a:solidFill>
              <a:latin typeface="Arial" charset="0"/>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smtClean="0"/>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fontAlgn="base">
              <a:spcBef>
                <a:spcPct val="0"/>
              </a:spcBef>
              <a:spcAft>
                <a:spcPct val="0"/>
              </a:spcAft>
            </a:pPr>
            <a:r>
              <a:rPr lang="en-US" altLang="zh-CN"/>
              <a:t>36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smtClean="0"/>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r>
              <a:rPr lang="en-US" altLang="zh-CN">
                <a:solidFill>
                  <a:prstClr val="black"/>
                </a:solidFill>
              </a:rPr>
              <a:t>37</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smtClean="0"/>
          </a:p>
        </p:txBody>
      </p:sp>
      <p:sp>
        <p:nvSpPr>
          <p:cNvPr id="1187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r>
              <a:rPr lang="en-US" altLang="zh-CN">
                <a:solidFill>
                  <a:prstClr val="black"/>
                </a:solidFill>
              </a:rPr>
              <a:t>38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smtClean="0"/>
          </a:p>
        </p:txBody>
      </p:sp>
      <p:sp>
        <p:nvSpPr>
          <p:cNvPr id="1208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r>
              <a:rPr lang="en-US" altLang="zh-CN">
                <a:solidFill>
                  <a:prstClr val="black"/>
                </a:solidFill>
              </a:rPr>
              <a:t>39</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smtClean="0"/>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fontAlgn="base">
              <a:spcBef>
                <a:spcPct val="0"/>
              </a:spcBef>
              <a:spcAft>
                <a:spcPct val="0"/>
              </a:spcAft>
            </a:pPr>
            <a:r>
              <a:rPr lang="en-US" altLang="zh-CN">
                <a:solidFill>
                  <a:srgbClr val="000000"/>
                </a:solidFill>
              </a:rPr>
              <a:t>67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smtClean="0"/>
          </a:p>
        </p:txBody>
      </p:sp>
      <p:sp>
        <p:nvSpPr>
          <p:cNvPr id="181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fontAlgn="base">
              <a:spcBef>
                <a:spcPct val="0"/>
              </a:spcBef>
              <a:spcAft>
                <a:spcPct val="0"/>
              </a:spcAft>
            </a:pPr>
            <a:r>
              <a:rPr lang="en-US" altLang="zh-CN">
                <a:solidFill>
                  <a:srgbClr val="000000"/>
                </a:solidFill>
              </a:rPr>
              <a:t>68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smtClean="0"/>
          </a:p>
        </p:txBody>
      </p:sp>
      <p:sp>
        <p:nvSpPr>
          <p:cNvPr id="183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fontAlgn="base">
              <a:spcBef>
                <a:spcPct val="0"/>
              </a:spcBef>
              <a:spcAft>
                <a:spcPct val="0"/>
              </a:spcAft>
            </a:pPr>
            <a:r>
              <a:rPr lang="en-US" altLang="zh-CN">
                <a:solidFill>
                  <a:srgbClr val="000000"/>
                </a:solidFill>
              </a:rPr>
              <a:t>69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BCBBCB8-E68E-4CC1-A36B-609A0B7D9507}" type="slidenum">
              <a:rPr lang="zh-CN" altLang="en-US" smtClean="0"/>
              <a:t>2</a:t>
            </a:fld>
            <a:endParaRPr lang="zh-CN" altLang="en-US"/>
          </a:p>
        </p:txBody>
      </p:sp>
    </p:spTree>
    <p:extLst>
      <p:ext uri="{BB962C8B-B14F-4D97-AF65-F5344CB8AC3E}">
        <p14:creationId xmlns:p14="http://schemas.microsoft.com/office/powerpoint/2010/main" val="2802539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185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fontAlgn="base">
              <a:spcBef>
                <a:spcPct val="0"/>
              </a:spcBef>
              <a:spcAft>
                <a:spcPct val="0"/>
              </a:spcAft>
            </a:pPr>
            <a:r>
              <a:rPr lang="en-US" altLang="zh-CN">
                <a:solidFill>
                  <a:srgbClr val="000000"/>
                </a:solidFill>
              </a:rPr>
              <a:t>70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smtClean="0"/>
          </a:p>
        </p:txBody>
      </p:sp>
      <p:sp>
        <p:nvSpPr>
          <p:cNvPr id="23347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algn="r"/>
            <a:r>
              <a:rPr lang="en-US" altLang="zh-CN" sz="1200">
                <a:solidFill>
                  <a:srgbClr val="000000"/>
                </a:solidFill>
              </a:rPr>
              <a:t>97</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smtClean="0"/>
          </a:p>
        </p:txBody>
      </p:sp>
      <p:sp>
        <p:nvSpPr>
          <p:cNvPr id="23552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algn="r"/>
            <a:r>
              <a:rPr lang="en-US" altLang="zh-CN" sz="1200">
                <a:solidFill>
                  <a:srgbClr val="000000"/>
                </a:solidFill>
              </a:rPr>
              <a:t>98</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950F994-B31A-4C4F-A9BB-F7E56CCC34BE}" type="slidenum">
              <a:rPr lang="en-US" altLang="zh-CN"/>
              <a:pPr/>
              <a:t>24</a:t>
            </a:fld>
            <a:endParaRPr lang="en-US" altLang="zh-CN"/>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zh-CN" altLang="en-US" baseline="0" dirty="0" smtClean="0"/>
              <a:t>最后请大家记住</a:t>
            </a:r>
            <a:r>
              <a:rPr lang="en-US" altLang="zh-CN" baseline="0" dirty="0" smtClean="0"/>
              <a:t>ISILON</a:t>
            </a:r>
            <a:r>
              <a:rPr lang="zh-CN" altLang="en-US" baseline="0" dirty="0" smtClean="0"/>
              <a:t>存储系统，它是一个简单的存储系统，是一个与众不同的存储系统，它比别人做的更好。谢谢！</a:t>
            </a:r>
            <a:endParaRPr lang="en-US" altLang="zh-CN"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CN" dirty="0" smtClean="0">
                <a:cs typeface="Arial" pitchFamily="34" charset="0"/>
              </a:rPr>
              <a:t>George</a:t>
            </a:r>
            <a:r>
              <a:rPr lang="zh-CN" altLang="en-US" dirty="0" smtClean="0">
                <a:cs typeface="Arial" pitchFamily="34" charset="0"/>
              </a:rPr>
              <a:t>在前面提到，人类需求导致数据增长非常快，天文研究中数据量尤其大，一次巡天会产生几十，甚至上百</a:t>
            </a:r>
            <a:r>
              <a:rPr lang="en-US" altLang="zh-CN" dirty="0" smtClean="0">
                <a:cs typeface="Arial" pitchFamily="34" charset="0"/>
              </a:rPr>
              <a:t>TB</a:t>
            </a:r>
            <a:r>
              <a:rPr lang="zh-CN" altLang="en-US" dirty="0" smtClean="0">
                <a:cs typeface="Arial" pitchFamily="34" charset="0"/>
              </a:rPr>
              <a:t>数据，一个虚拟天文台可能需要管理和归档</a:t>
            </a:r>
            <a:r>
              <a:rPr lang="en-US" altLang="zh-CN" dirty="0" smtClean="0">
                <a:cs typeface="Arial" pitchFamily="34" charset="0"/>
              </a:rPr>
              <a:t>1000TB</a:t>
            </a:r>
            <a:r>
              <a:rPr lang="zh-CN" altLang="en-US" dirty="0" smtClean="0">
                <a:cs typeface="Arial" pitchFamily="34" charset="0"/>
              </a:rPr>
              <a:t>数据。</a:t>
            </a:r>
            <a:endParaRPr lang="en-US" altLang="zh-CN" dirty="0" smtClean="0">
              <a:cs typeface="Arial" pitchFamily="34" charset="0"/>
            </a:endParaRPr>
          </a:p>
          <a:p>
            <a:pPr>
              <a:spcBef>
                <a:spcPct val="0"/>
              </a:spcBef>
            </a:pPr>
            <a:endParaRPr lang="en-US" altLang="zh-CN" dirty="0" smtClean="0">
              <a:cs typeface="Arial" pitchFamily="34" charset="0"/>
            </a:endParaRPr>
          </a:p>
          <a:p>
            <a:pPr>
              <a:spcBef>
                <a:spcPct val="0"/>
              </a:spcBef>
            </a:pPr>
            <a:r>
              <a:rPr lang="zh-CN" altLang="en-US" dirty="0" smtClean="0">
                <a:cs typeface="Arial" pitchFamily="34" charset="0"/>
              </a:rPr>
              <a:t>大数据给我们带来新问题。</a:t>
            </a:r>
            <a:endParaRPr lang="en-US" altLang="zh-CN" dirty="0" smtClean="0">
              <a:cs typeface="Arial" pitchFamily="34" charset="0"/>
            </a:endParaRPr>
          </a:p>
          <a:p>
            <a:pPr>
              <a:spcBef>
                <a:spcPct val="0"/>
              </a:spcBef>
            </a:pPr>
            <a:endParaRPr lang="en-US" altLang="zh-CN" dirty="0" smtClean="0">
              <a:cs typeface="Arial" pitchFamily="34" charset="0"/>
            </a:endParaRPr>
          </a:p>
          <a:p>
            <a:pPr>
              <a:spcBef>
                <a:spcPct val="0"/>
              </a:spcBef>
            </a:pPr>
            <a:r>
              <a:rPr lang="zh-CN" altLang="en-US" dirty="0" smtClean="0">
                <a:cs typeface="Arial" pitchFamily="34" charset="0"/>
              </a:rPr>
              <a:t>在分析，处理，挖掘，输出和归档管理中，新增加的数据和计算的中间数据会让我们面临存储性能，容量，灵活性等等非常多的问题，无法取舍，无法平衡。</a:t>
            </a:r>
            <a:endParaRPr lang="en-US" altLang="zh-CN" dirty="0" smtClean="0">
              <a:cs typeface="Arial" pitchFamily="34" charset="0"/>
            </a:endParaRPr>
          </a:p>
          <a:p>
            <a:pPr>
              <a:spcBef>
                <a:spcPct val="0"/>
              </a:spcBef>
            </a:pPr>
            <a:endParaRPr lang="en-US" altLang="zh-CN" dirty="0" smtClean="0">
              <a:cs typeface="Arial" pitchFamily="34" charset="0"/>
            </a:endParaRPr>
          </a:p>
          <a:p>
            <a:pPr>
              <a:spcBef>
                <a:spcPct val="0"/>
              </a:spcBef>
            </a:pPr>
            <a:r>
              <a:rPr lang="en-US" altLang="zh-CN" dirty="0" smtClean="0">
                <a:cs typeface="Arial" pitchFamily="34" charset="0"/>
              </a:rPr>
              <a:t>BLOCK</a:t>
            </a:r>
            <a:r>
              <a:rPr lang="zh-CN" altLang="en-US" dirty="0" smtClean="0">
                <a:cs typeface="Arial" pitchFamily="34" charset="0"/>
              </a:rPr>
              <a:t>存储</a:t>
            </a:r>
            <a:r>
              <a:rPr lang="en-US" altLang="zh-CN" dirty="0" smtClean="0">
                <a:cs typeface="Arial" pitchFamily="34" charset="0"/>
              </a:rPr>
              <a:t>-</a:t>
            </a:r>
            <a:r>
              <a:rPr lang="zh-CN" altLang="en-US" dirty="0" smtClean="0">
                <a:cs typeface="Arial" pitchFamily="34" charset="0"/>
              </a:rPr>
              <a:t>数据库</a:t>
            </a:r>
            <a:endParaRPr lang="en-US" altLang="zh-CN" dirty="0" smtClean="0">
              <a:cs typeface="Arial" pitchFamily="34" charset="0"/>
            </a:endParaRPr>
          </a:p>
          <a:p>
            <a:pPr>
              <a:spcBef>
                <a:spcPct val="0"/>
              </a:spcBef>
            </a:pPr>
            <a:r>
              <a:rPr lang="zh-CN" altLang="en-US" dirty="0" smtClean="0">
                <a:cs typeface="Arial" pitchFamily="34" charset="0"/>
              </a:rPr>
              <a:t>大数据</a:t>
            </a:r>
            <a:r>
              <a:rPr lang="en-US" altLang="zh-CN" dirty="0" smtClean="0">
                <a:cs typeface="Arial" pitchFamily="34" charset="0"/>
              </a:rPr>
              <a:t>-</a:t>
            </a:r>
            <a:r>
              <a:rPr lang="zh-CN" altLang="en-US" dirty="0" smtClean="0">
                <a:cs typeface="Arial" pitchFamily="34" charset="0"/>
              </a:rPr>
              <a:t>文件</a:t>
            </a:r>
            <a:r>
              <a:rPr lang="en-US" altLang="zh-CN" dirty="0" smtClean="0">
                <a:cs typeface="Arial" pitchFamily="34" charset="0"/>
              </a:rPr>
              <a:t>-NAS</a:t>
            </a:r>
          </a:p>
          <a:p>
            <a:pPr>
              <a:spcBef>
                <a:spcPct val="0"/>
              </a:spcBef>
            </a:pPr>
            <a:endParaRPr lang="en-US" altLang="zh-CN" dirty="0" smtClean="0">
              <a:cs typeface="Arial" pitchFamily="34" charset="0"/>
            </a:endParaRPr>
          </a:p>
          <a:p>
            <a:pPr>
              <a:spcBef>
                <a:spcPct val="0"/>
              </a:spcBef>
            </a:pPr>
            <a:r>
              <a:rPr lang="en-US" altLang="zh-CN" dirty="0" smtClean="0">
                <a:cs typeface="Arial" pitchFamily="34" charset="0"/>
              </a:rPr>
              <a:t>ISILON</a:t>
            </a:r>
            <a:r>
              <a:rPr lang="zh-CN" altLang="en-US" baseline="0" dirty="0" smtClean="0">
                <a:cs typeface="Arial" pitchFamily="34" charset="0"/>
              </a:rPr>
              <a:t>也是</a:t>
            </a:r>
            <a:r>
              <a:rPr lang="en-US" altLang="zh-CN" baseline="0" dirty="0" smtClean="0">
                <a:cs typeface="Arial" pitchFamily="34" charset="0"/>
              </a:rPr>
              <a:t>NAS</a:t>
            </a:r>
            <a:r>
              <a:rPr lang="zh-CN" altLang="en-US" baseline="0" dirty="0" smtClean="0">
                <a:cs typeface="Arial" pitchFamily="34" charset="0"/>
              </a:rPr>
              <a:t>，但是它不是</a:t>
            </a:r>
            <a:r>
              <a:rPr lang="en-US" altLang="zh-CN" baseline="0" dirty="0" smtClean="0">
                <a:cs typeface="Arial" pitchFamily="34" charset="0"/>
              </a:rPr>
              <a:t>10</a:t>
            </a:r>
            <a:r>
              <a:rPr lang="zh-CN" altLang="en-US" baseline="0" dirty="0" smtClean="0">
                <a:cs typeface="Arial" pitchFamily="34" charset="0"/>
              </a:rPr>
              <a:t>年前的</a:t>
            </a:r>
            <a:r>
              <a:rPr lang="en-US" altLang="zh-CN" baseline="0" dirty="0" smtClean="0">
                <a:cs typeface="Arial" pitchFamily="34" charset="0"/>
              </a:rPr>
              <a:t>NAS</a:t>
            </a:r>
            <a:r>
              <a:rPr lang="zh-CN" altLang="en-US" baseline="0" dirty="0" smtClean="0">
                <a:cs typeface="Arial" pitchFamily="34" charset="0"/>
              </a:rPr>
              <a:t>，它是</a:t>
            </a:r>
            <a:r>
              <a:rPr lang="en-US" altLang="zh-CN" baseline="0" dirty="0" smtClean="0">
                <a:cs typeface="Arial" pitchFamily="34" charset="0"/>
              </a:rPr>
              <a:t>SCALE-OUT NAS</a:t>
            </a:r>
            <a:r>
              <a:rPr lang="zh-CN" altLang="en-US" baseline="0" dirty="0" smtClean="0">
                <a:cs typeface="Arial" pitchFamily="34" charset="0"/>
              </a:rPr>
              <a:t>。</a:t>
            </a:r>
            <a:endParaRPr lang="en-US" altLang="zh-CN" baseline="0" dirty="0" smtClean="0">
              <a:cs typeface="Arial" pitchFamily="34" charset="0"/>
            </a:endParaRPr>
          </a:p>
          <a:p>
            <a:pPr>
              <a:spcBef>
                <a:spcPct val="0"/>
              </a:spcBef>
            </a:pPr>
            <a:endParaRPr lang="en-US" altLang="zh-CN" baseline="0" dirty="0" smtClean="0">
              <a:cs typeface="Arial"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zh-CN" altLang="en-US" baseline="0" dirty="0" smtClean="0">
                <a:cs typeface="Arial" pitchFamily="34" charset="0"/>
              </a:rPr>
              <a:t>硅谷最有前途的公司是做云的公司，而云中的数据落地</a:t>
            </a:r>
            <a:r>
              <a:rPr lang="zh-CN" altLang="en-US" baseline="0" dirty="0" smtClean="0">
                <a:cs typeface="Arial" pitchFamily="34" charset="0"/>
              </a:rPr>
              <a:t>需要大容量，灵活，高性能的存储</a:t>
            </a:r>
            <a:r>
              <a:rPr lang="zh-CN" altLang="en-US" baseline="0" dirty="0" smtClean="0">
                <a:cs typeface="Arial" pitchFamily="34" charset="0"/>
              </a:rPr>
              <a:t>来管理。</a:t>
            </a:r>
            <a:endParaRPr lang="en-US" altLang="zh-CN" baseline="0" dirty="0" smtClean="0">
              <a:cs typeface="Arial" pitchFamily="34" charset="0"/>
            </a:endParaRPr>
          </a:p>
          <a:p>
            <a:pPr>
              <a:spcBef>
                <a:spcPct val="0"/>
              </a:spcBef>
            </a:pPr>
            <a:r>
              <a:rPr lang="zh-CN" altLang="en-US" baseline="0" dirty="0" smtClean="0">
                <a:cs typeface="Arial" pitchFamily="34" charset="0"/>
              </a:rPr>
              <a:t>因此，选择</a:t>
            </a:r>
            <a:r>
              <a:rPr lang="en-US" altLang="zh-CN" baseline="0" dirty="0" smtClean="0">
                <a:cs typeface="Arial" pitchFamily="34" charset="0"/>
              </a:rPr>
              <a:t>SCALE-OUT NAS</a:t>
            </a:r>
            <a:r>
              <a:rPr lang="zh-CN" altLang="en-US" baseline="0" dirty="0" smtClean="0">
                <a:cs typeface="Arial" pitchFamily="34" charset="0"/>
              </a:rPr>
              <a:t>管理大数据是一个必然趋势。</a:t>
            </a:r>
            <a:endParaRPr lang="en-US" altLang="zh-CN" baseline="0" dirty="0"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880" tIns="46440" rIns="92880" bIns="46440" anchor="b"/>
          <a:lstStyle/>
          <a:p>
            <a:pPr algn="r" defTabSz="457200" fontAlgn="base">
              <a:spcBef>
                <a:spcPct val="0"/>
              </a:spcBef>
              <a:spcAft>
                <a:spcPct val="0"/>
              </a:spcAft>
            </a:pPr>
            <a:fld id="{CFC01E5A-E381-486F-AD82-20568095AB29}" type="slidenum">
              <a:rPr lang="en-US" sz="1200">
                <a:solidFill>
                  <a:prstClr val="black"/>
                </a:solidFill>
                <a:latin typeface="Arial" charset="0"/>
                <a:ea typeface="ＭＳ Ｐゴシック" charset="0"/>
              </a:rPr>
              <a:pPr algn="r" defTabSz="457200" fontAlgn="base">
                <a:spcBef>
                  <a:spcPct val="0"/>
                </a:spcBef>
                <a:spcAft>
                  <a:spcPct val="0"/>
                </a:spcAft>
              </a:pPr>
              <a:t>4</a:t>
            </a:fld>
            <a:endParaRPr lang="en-US" sz="1200" dirty="0">
              <a:solidFill>
                <a:prstClr val="black"/>
              </a:solidFill>
              <a:latin typeface="Arial" charset="0"/>
              <a:ea typeface="ＭＳ Ｐゴシック" charset="0"/>
            </a:endParaRPr>
          </a:p>
        </p:txBody>
      </p:sp>
      <p:sp>
        <p:nvSpPr>
          <p:cNvPr id="55299" name="Rectangle 2"/>
          <p:cNvSpPr>
            <a:spLocks noGrp="1" noRot="1" noChangeAspect="1" noChangeArrowheads="1" noTextEdit="1"/>
          </p:cNvSpPr>
          <p:nvPr>
            <p:ph type="sldImg"/>
          </p:nvPr>
        </p:nvSpPr>
        <p:spPr>
          <a:xfrm>
            <a:off x="1143000" y="687388"/>
            <a:ext cx="4572000" cy="3429000"/>
          </a:xfrm>
          <a:ln/>
        </p:spPr>
      </p:sp>
      <p:sp>
        <p:nvSpPr>
          <p:cNvPr id="55300" name="Rectangle 3"/>
          <p:cNvSpPr>
            <a:spLocks noGrp="1" noChangeArrowheads="1"/>
          </p:cNvSpPr>
          <p:nvPr>
            <p:ph type="body" idx="1"/>
          </p:nvPr>
        </p:nvSpPr>
        <p:spPr>
          <a:xfrm>
            <a:off x="685800" y="4343401"/>
            <a:ext cx="5486400" cy="4113213"/>
          </a:xfrm>
          <a:noFill/>
          <a:ln/>
        </p:spPr>
        <p:txBody>
          <a:bodyPr>
            <a:normAutofit fontScale="77500" lnSpcReduction="20000"/>
          </a:bodyPr>
          <a:lstStyle/>
          <a:p>
            <a:r>
              <a:rPr lang="zh-CN" altLang="en-US" sz="1000" baseline="0" dirty="0" smtClean="0"/>
              <a:t>到今天为止</a:t>
            </a:r>
            <a:r>
              <a:rPr lang="en-US" altLang="zh-CN" sz="1000" baseline="0" dirty="0" smtClean="0"/>
              <a:t>ISILON</a:t>
            </a:r>
            <a:r>
              <a:rPr lang="zh-CN" altLang="en-US" sz="1000" baseline="0" dirty="0" smtClean="0"/>
              <a:t>已经</a:t>
            </a:r>
            <a:r>
              <a:rPr lang="en-US" altLang="zh-CN" sz="1000" baseline="0" dirty="0" smtClean="0"/>
              <a:t>11</a:t>
            </a:r>
            <a:r>
              <a:rPr lang="zh-CN" altLang="en-US" sz="1000" baseline="0" dirty="0" smtClean="0"/>
              <a:t>年了，</a:t>
            </a:r>
            <a:r>
              <a:rPr lang="en-US" altLang="zh-CN" sz="1000" baseline="0" dirty="0" smtClean="0"/>
              <a:t>ONEFS</a:t>
            </a:r>
            <a:r>
              <a:rPr lang="zh-CN" altLang="en-US" sz="1000" baseline="0" dirty="0" smtClean="0"/>
              <a:t>已经第</a:t>
            </a:r>
            <a:r>
              <a:rPr lang="en-US" altLang="zh-CN" sz="1000" baseline="0" dirty="0" smtClean="0"/>
              <a:t>6</a:t>
            </a:r>
            <a:r>
              <a:rPr lang="zh-CN" altLang="en-US" sz="1000" baseline="0" dirty="0" smtClean="0"/>
              <a:t>代，放眼看看别的厂商，</a:t>
            </a:r>
            <a:r>
              <a:rPr lang="en-US" altLang="zh-CN" sz="1000" baseline="0" dirty="0" smtClean="0"/>
              <a:t>11</a:t>
            </a:r>
            <a:r>
              <a:rPr lang="zh-CN" altLang="en-US" sz="1000" baseline="0" dirty="0" smtClean="0"/>
              <a:t>年前对集群存储做了什么？产品代码，研发团队频繁更换，目前只是第一，二代。而</a:t>
            </a:r>
            <a:r>
              <a:rPr lang="en-US" altLang="zh-CN" sz="1000" baseline="0" dirty="0" smtClean="0"/>
              <a:t>ISILON ONEFS</a:t>
            </a:r>
            <a:r>
              <a:rPr lang="zh-CN" altLang="en-US" sz="1000" baseline="0" dirty="0" smtClean="0"/>
              <a:t>稳健到发展到第</a:t>
            </a:r>
            <a:r>
              <a:rPr lang="en-US" altLang="zh-CN" sz="1000" baseline="0" dirty="0" smtClean="0"/>
              <a:t>6</a:t>
            </a:r>
            <a:r>
              <a:rPr lang="zh-CN" altLang="en-US" sz="1000" baseline="0" dirty="0" smtClean="0"/>
              <a:t>代，</a:t>
            </a:r>
            <a:r>
              <a:rPr lang="en-US" altLang="zh-CN" sz="1000" baseline="0" dirty="0" smtClean="0"/>
              <a:t>ONEFS</a:t>
            </a:r>
            <a:r>
              <a:rPr lang="zh-CN" altLang="en-US" sz="1000" baseline="0" dirty="0" smtClean="0"/>
              <a:t>的名称今后也不会变</a:t>
            </a:r>
            <a:r>
              <a:rPr lang="zh-CN" altLang="en-US" sz="1000" baseline="0" dirty="0" smtClean="0"/>
              <a:t>。</a:t>
            </a:r>
            <a:r>
              <a:rPr lang="en-US" altLang="zh-CN" sz="1000" baseline="0" dirty="0" smtClean="0"/>
              <a:t>IPHONE</a:t>
            </a:r>
            <a:r>
              <a:rPr lang="zh-CN" altLang="en-US" sz="1000" baseline="0" dirty="0" smtClean="0"/>
              <a:t>手机</a:t>
            </a:r>
            <a:endParaRPr lang="en-US" sz="1000" baseline="0" dirty="0" smtClean="0"/>
          </a:p>
          <a:p>
            <a:endParaRPr lang="en-US" sz="1000" baseline="0" dirty="0" smtClean="0"/>
          </a:p>
          <a:p>
            <a:r>
              <a:rPr lang="zh-CN" altLang="en-US" sz="1000" baseline="0" dirty="0" smtClean="0"/>
              <a:t>谈谈</a:t>
            </a:r>
            <a:r>
              <a:rPr lang="en-US" altLang="zh-CN" sz="1000" baseline="0" dirty="0" smtClean="0"/>
              <a:t>ISILON</a:t>
            </a:r>
            <a:r>
              <a:rPr lang="zh-CN" altLang="en-US" sz="1000" baseline="0" dirty="0" smtClean="0"/>
              <a:t>的领导地位，</a:t>
            </a:r>
            <a:r>
              <a:rPr lang="en-US" altLang="zh-CN" sz="1000" baseline="0" dirty="0" smtClean="0"/>
              <a:t>GARTNER</a:t>
            </a:r>
            <a:r>
              <a:rPr lang="zh-CN" altLang="en-US" sz="1000" baseline="0" dirty="0" smtClean="0"/>
              <a:t>中</a:t>
            </a:r>
            <a:r>
              <a:rPr lang="en-US" altLang="zh-CN" sz="1000" baseline="0" dirty="0" smtClean="0"/>
              <a:t>ISILON</a:t>
            </a:r>
            <a:r>
              <a:rPr lang="zh-CN" altLang="en-US" sz="1000" baseline="0" dirty="0" smtClean="0"/>
              <a:t>位于第一象限，仅仅做</a:t>
            </a:r>
            <a:r>
              <a:rPr lang="en-US" altLang="zh-CN" sz="1000" baseline="0" dirty="0" smtClean="0"/>
              <a:t>SCALE-OUT NAS</a:t>
            </a:r>
            <a:r>
              <a:rPr lang="zh-CN" altLang="en-US" sz="1000" baseline="0" dirty="0" smtClean="0"/>
              <a:t>。</a:t>
            </a:r>
            <a:r>
              <a:rPr lang="en-US" altLang="zh-CN" sz="1000" baseline="0" dirty="0" smtClean="0"/>
              <a:t>80</a:t>
            </a:r>
            <a:r>
              <a:rPr lang="zh-CN" altLang="en-US" sz="1000" baseline="0" dirty="0" smtClean="0"/>
              <a:t>个企业级客户，包括中央电视台，中石油，中石化，基因分析，地理信息处理，大学，医院，甚至到互联网企业，最崇尚开源，最不该使用的商用系统的企业，也开始使用</a:t>
            </a:r>
            <a:r>
              <a:rPr lang="en-US" altLang="zh-CN" sz="1000" baseline="0" dirty="0" smtClean="0"/>
              <a:t>ISILON</a:t>
            </a:r>
            <a:r>
              <a:rPr lang="zh-CN" altLang="en-US" sz="1000" baseline="0" dirty="0" smtClean="0"/>
              <a:t>等等</a:t>
            </a:r>
            <a:endParaRPr lang="en-US" altLang="zh-CN" sz="1000" baseline="0" dirty="0" smtClean="0"/>
          </a:p>
          <a:p>
            <a:endParaRPr lang="en-US" sz="1000" baseline="0" dirty="0" smtClean="0"/>
          </a:p>
          <a:p>
            <a:r>
              <a:rPr lang="zh-CN" altLang="en-US" sz="1000" baseline="0" dirty="0" smtClean="0"/>
              <a:t>具有一流技术的产品（稍后会讲解），同时</a:t>
            </a:r>
            <a:r>
              <a:rPr lang="en-US" altLang="zh-CN" sz="1000" baseline="0" dirty="0" smtClean="0"/>
              <a:t>ISILON</a:t>
            </a:r>
            <a:r>
              <a:rPr lang="zh-CN" altLang="en-US" sz="1000" baseline="0" dirty="0" smtClean="0"/>
              <a:t>提供全球服务保障。</a:t>
            </a:r>
            <a:r>
              <a:rPr lang="en-US" altLang="zh-CN" sz="1000" baseline="0" dirty="0" smtClean="0"/>
              <a:t>EMC</a:t>
            </a:r>
            <a:r>
              <a:rPr lang="zh-CN" altLang="en-US" sz="1000" baseline="0" dirty="0" smtClean="0"/>
              <a:t>收购，</a:t>
            </a:r>
            <a:r>
              <a:rPr lang="en-US" altLang="zh-CN" sz="1000" baseline="0" dirty="0" smtClean="0"/>
              <a:t>EMC</a:t>
            </a:r>
            <a:r>
              <a:rPr lang="zh-CN" altLang="en-US" sz="1000" baseline="0" dirty="0" smtClean="0"/>
              <a:t>是全球存储的老大，更好的保障。</a:t>
            </a:r>
            <a:endParaRPr lang="en-US" sz="1000"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ISILON</a:t>
            </a:r>
            <a:r>
              <a:rPr lang="zh-CN" altLang="en-US" dirty="0" smtClean="0"/>
              <a:t>贯彻一个设计理念，</a:t>
            </a:r>
            <a:r>
              <a:rPr lang="en-US" altLang="zh-CN" dirty="0" smtClean="0"/>
              <a:t>SIMPLE IS SMART</a:t>
            </a:r>
            <a:r>
              <a:rPr lang="zh-CN" altLang="en-US" dirty="0" smtClean="0"/>
              <a:t>，简单即智能，由繁入简很难，做到代表着高科技含量，简单，高性能，易管理，灵活说明</a:t>
            </a:r>
            <a:r>
              <a:rPr lang="en-US" altLang="zh-CN" dirty="0" smtClean="0"/>
              <a:t>ISILON</a:t>
            </a:r>
            <a:r>
              <a:rPr lang="zh-CN" altLang="en-US" dirty="0" smtClean="0"/>
              <a:t>不是一个普通的存储设备。</a:t>
            </a:r>
            <a:r>
              <a:rPr lang="en-US" altLang="zh-CN" dirty="0" smtClean="0"/>
              <a:t>ISILON</a:t>
            </a:r>
            <a:r>
              <a:rPr lang="zh-CN" altLang="en-US" dirty="0" smtClean="0"/>
              <a:t>具有不同的网络架构</a:t>
            </a:r>
            <a:endParaRPr lang="en-US" altLang="zh-CN" dirty="0" smtClean="0"/>
          </a:p>
          <a:p>
            <a:endParaRPr lang="en-US" altLang="zh-CN" dirty="0" smtClean="0"/>
          </a:p>
          <a:p>
            <a:r>
              <a:rPr lang="zh-CN" altLang="en-US" dirty="0" smtClean="0"/>
              <a:t>先给大家一个初步的印象，有存储节点和</a:t>
            </a:r>
            <a:r>
              <a:rPr lang="en-US" altLang="zh-CN" dirty="0" smtClean="0"/>
              <a:t>IB</a:t>
            </a:r>
            <a:r>
              <a:rPr lang="zh-CN" altLang="en-US" dirty="0" smtClean="0"/>
              <a:t>交换机组成。无需客户端软件</a:t>
            </a:r>
            <a:r>
              <a:rPr lang="zh-CN" altLang="en-US" dirty="0" smtClean="0"/>
              <a:t>。</a:t>
            </a:r>
            <a:r>
              <a:rPr lang="en-US" altLang="zh-CN" dirty="0" smtClean="0"/>
              <a:t>NFS,</a:t>
            </a:r>
            <a:r>
              <a:rPr lang="en-US" altLang="zh-CN" baseline="0" dirty="0" smtClean="0"/>
              <a:t> SMB, CIFS, FTP</a:t>
            </a:r>
            <a:endParaRPr lang="en-US" altLang="zh-CN" dirty="0" smtClean="0"/>
          </a:p>
          <a:p>
            <a:r>
              <a:rPr lang="zh-CN" altLang="en-US" dirty="0" smtClean="0"/>
              <a:t>安装方便，扩展快速，管理简单。</a:t>
            </a:r>
            <a:endParaRPr lang="zh-CN" altLang="en-US" dirty="0"/>
          </a:p>
        </p:txBody>
      </p:sp>
      <p:sp>
        <p:nvSpPr>
          <p:cNvPr id="4" name="灯片编号占位符 3"/>
          <p:cNvSpPr>
            <a:spLocks noGrp="1"/>
          </p:cNvSpPr>
          <p:nvPr>
            <p:ph type="sldNum" sz="quarter" idx="10"/>
          </p:nvPr>
        </p:nvSpPr>
        <p:spPr/>
        <p:txBody>
          <a:bodyPr/>
          <a:lstStyle/>
          <a:p>
            <a:fld id="{4BCBBCB8-E68E-4CC1-A36B-609A0B7D9507}" type="slidenum">
              <a:rPr lang="zh-CN" altLang="en-US" smtClean="0"/>
              <a:t>5</a:t>
            </a:fld>
            <a:endParaRPr lang="zh-CN" altLang="en-US"/>
          </a:p>
        </p:txBody>
      </p:sp>
    </p:spTree>
    <p:extLst>
      <p:ext uri="{BB962C8B-B14F-4D97-AF65-F5344CB8AC3E}">
        <p14:creationId xmlns:p14="http://schemas.microsoft.com/office/powerpoint/2010/main" val="53031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fld id="{08CEBDB5-7F82-4D91-9C07-EC1E109BE5D0}" type="slidenum">
              <a:rPr lang="en-US" altLang="zh-CN">
                <a:solidFill>
                  <a:prstClr val="black"/>
                </a:solidFill>
                <a:latin typeface="Calibri" pitchFamily="34" charset="0"/>
              </a:rPr>
              <a:pPr/>
              <a:t>6</a:t>
            </a:fld>
            <a:endParaRPr lang="en-US" altLang="zh-CN">
              <a:solidFill>
                <a:prstClr val="black"/>
              </a:solidFill>
              <a:latin typeface="Calibri" pitchFamily="34" charset="0"/>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dirty="0" smtClean="0">
                <a:latin typeface="Arial" pitchFamily="34" charset="0"/>
              </a:rPr>
              <a:t>核心技术</a:t>
            </a:r>
            <a:r>
              <a:rPr lang="en-US" altLang="zh-CN" dirty="0" smtClean="0">
                <a:latin typeface="Arial" pitchFamily="34" charset="0"/>
              </a:rPr>
              <a:t>ONEFS</a:t>
            </a:r>
            <a:r>
              <a:rPr lang="zh-CN" altLang="en-US" dirty="0" smtClean="0">
                <a:latin typeface="Arial" pitchFamily="34" charset="0"/>
              </a:rPr>
              <a:t>，相当于集群存储系统的大脑。专用的存储操作系统，不是</a:t>
            </a:r>
            <a:r>
              <a:rPr lang="en-US" altLang="zh-CN" dirty="0" smtClean="0">
                <a:latin typeface="Arial" pitchFamily="34" charset="0"/>
              </a:rPr>
              <a:t>LINUX</a:t>
            </a:r>
            <a:r>
              <a:rPr lang="zh-CN" altLang="en-US" dirty="0" smtClean="0">
                <a:latin typeface="Arial" pitchFamily="34" charset="0"/>
              </a:rPr>
              <a:t>，</a:t>
            </a:r>
            <a:r>
              <a:rPr lang="en-US" altLang="zh-CN" dirty="0" smtClean="0">
                <a:latin typeface="Arial" pitchFamily="34" charset="0"/>
              </a:rPr>
              <a:t>WINDOWS+</a:t>
            </a:r>
            <a:r>
              <a:rPr lang="zh-CN" altLang="en-US" dirty="0" smtClean="0">
                <a:latin typeface="Arial" pitchFamily="34" charset="0"/>
              </a:rPr>
              <a:t>卷管理和第三方软件组成的系统，那样很复杂。</a:t>
            </a:r>
            <a:endParaRPr lang="en-US" altLang="zh-CN" dirty="0" smtClean="0">
              <a:latin typeface="Arial" pitchFamily="34" charset="0"/>
            </a:endParaRPr>
          </a:p>
          <a:p>
            <a:pPr>
              <a:spcBef>
                <a:spcPct val="0"/>
              </a:spcBef>
            </a:pPr>
            <a:endParaRPr lang="en-US" altLang="zh-CN" dirty="0" smtClean="0">
              <a:latin typeface="Arial" pitchFamily="34" charset="0"/>
            </a:endParaRPr>
          </a:p>
          <a:p>
            <a:pPr>
              <a:spcBef>
                <a:spcPct val="0"/>
              </a:spcBef>
            </a:pPr>
            <a:r>
              <a:rPr lang="zh-CN" altLang="en-US" dirty="0" smtClean="0">
                <a:latin typeface="Arial" pitchFamily="34" charset="0"/>
              </a:rPr>
              <a:t>我们看看基于</a:t>
            </a:r>
            <a:r>
              <a:rPr lang="en-US" altLang="zh-CN" dirty="0" smtClean="0">
                <a:latin typeface="Arial" pitchFamily="34" charset="0"/>
              </a:rPr>
              <a:t>ONEFS</a:t>
            </a:r>
            <a:r>
              <a:rPr lang="zh-CN" altLang="en-US" dirty="0" smtClean="0">
                <a:latin typeface="Arial" pitchFamily="34" charset="0"/>
              </a:rPr>
              <a:t>，我们能做到什么。</a:t>
            </a:r>
            <a:endParaRPr lang="en-US" altLang="zh-CN" dirty="0" smtClean="0">
              <a:latin typeface="Arial" pitchFamily="34" charset="0"/>
            </a:endParaRPr>
          </a:p>
          <a:p>
            <a:pPr>
              <a:spcBef>
                <a:spcPct val="0"/>
              </a:spcBef>
            </a:pPr>
            <a:endParaRPr lang="en-US" altLang="zh-CN" dirty="0" smtClean="0">
              <a:latin typeface="Arial" pitchFamily="34" charset="0"/>
            </a:endParaRPr>
          </a:p>
          <a:p>
            <a:pPr>
              <a:spcBef>
                <a:spcPct val="0"/>
              </a:spcBef>
            </a:pPr>
            <a:r>
              <a:rPr lang="zh-CN" altLang="en-US" dirty="0" smtClean="0">
                <a:latin typeface="Arial" pitchFamily="34" charset="0"/>
              </a:rPr>
              <a:t>分布式文件系统</a:t>
            </a:r>
            <a:endParaRPr lang="en-US" altLang="zh-CN" dirty="0" smtClean="0">
              <a:latin typeface="Arial" pitchFamily="34" charset="0"/>
            </a:endParaRPr>
          </a:p>
          <a:p>
            <a:pPr>
              <a:spcBef>
                <a:spcPct val="0"/>
              </a:spcBef>
            </a:pPr>
            <a:r>
              <a:rPr lang="zh-CN" altLang="en-US" dirty="0" smtClean="0">
                <a:latin typeface="Arial" pitchFamily="34" charset="0"/>
              </a:rPr>
              <a:t>。。。。。。</a:t>
            </a:r>
            <a:endParaRPr lang="en-US" altLang="zh-CN" dirty="0" smtClean="0">
              <a:latin typeface="Arial" pitchFamily="34" charset="0"/>
            </a:endParaRPr>
          </a:p>
          <a:p>
            <a:pPr>
              <a:spcBef>
                <a:spcPct val="0"/>
              </a:spcBef>
            </a:pPr>
            <a:endParaRPr lang="en-US" altLang="zh-CN" dirty="0" smtClean="0">
              <a:latin typeface="Arial" pitchFamily="34" charset="0"/>
            </a:endParaRPr>
          </a:p>
          <a:p>
            <a:pPr>
              <a:spcBef>
                <a:spcPct val="0"/>
              </a:spcBef>
            </a:pPr>
            <a:endParaRPr lang="en-US" altLang="zh-CN"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Arial" pitchFamily="34" charset="0"/>
              </a:rPr>
              <a:t>高性能计算</a:t>
            </a:r>
            <a:endParaRPr lang="en-US" altLang="zh-CN" dirty="0" smtClean="0">
              <a:latin typeface="Arial" pitchFamily="34" charset="0"/>
            </a:endParaRPr>
          </a:p>
          <a:p>
            <a:r>
              <a:rPr lang="zh-CN" altLang="en-US" dirty="0" smtClean="0">
                <a:latin typeface="Arial" pitchFamily="34" charset="0"/>
              </a:rPr>
              <a:t>需要很多服务器（刀片），横向扩展。。。</a:t>
            </a:r>
            <a:endParaRPr lang="en-US" altLang="zh-CN" dirty="0" smtClean="0">
              <a:latin typeface="Arial" pitchFamily="34" charset="0"/>
            </a:endParaRPr>
          </a:p>
          <a:p>
            <a:r>
              <a:rPr lang="zh-CN" altLang="en-US" dirty="0" smtClean="0">
                <a:latin typeface="Arial" pitchFamily="34" charset="0"/>
              </a:rPr>
              <a:t>也需要存储更加易于管理，使用，当然也需要横向扩展。。。</a:t>
            </a:r>
            <a:endParaRPr lang="en-US" altLang="zh-CN" dirty="0" smtClean="0">
              <a:latin typeface="Arial" pitchFamily="34" charset="0"/>
            </a:endParaRPr>
          </a:p>
          <a:p>
            <a:endParaRPr lang="en-US" altLang="zh-CN" dirty="0" smtClean="0">
              <a:latin typeface="Arial" pitchFamily="34" charset="0"/>
            </a:endParaRPr>
          </a:p>
          <a:p>
            <a:endParaRPr lang="en-US" altLang="zh-CN" dirty="0" smtClean="0">
              <a:latin typeface="Arial" pitchFamily="34" charset="0"/>
            </a:endParaRPr>
          </a:p>
          <a:p>
            <a:r>
              <a:rPr lang="zh-CN" altLang="en-US" dirty="0" smtClean="0">
                <a:latin typeface="Arial" pitchFamily="34" charset="0"/>
              </a:rPr>
              <a:t>而传统存储是。。。。</a:t>
            </a:r>
            <a:endParaRPr lang="en-US" altLang="zh-CN" dirty="0" smtClean="0">
              <a:latin typeface="Arial" pitchFamily="34" charset="0"/>
            </a:endParaRPr>
          </a:p>
          <a:p>
            <a:endParaRPr lang="en-US" altLang="zh-CN" dirty="0" smtClean="0">
              <a:latin typeface="Arial" pitchFamily="34" charset="0"/>
            </a:endParaRPr>
          </a:p>
          <a:p>
            <a:r>
              <a:rPr lang="en-US" altLang="zh-CN" dirty="0" smtClean="0">
                <a:latin typeface="Arial" pitchFamily="34" charset="0"/>
              </a:rPr>
              <a:t>ISILON</a:t>
            </a:r>
            <a:r>
              <a:rPr lang="zh-CN" altLang="en-US" dirty="0" smtClean="0">
                <a:latin typeface="Arial" pitchFamily="34" charset="0"/>
              </a:rPr>
              <a:t>是。。。。</a:t>
            </a:r>
            <a:endParaRPr lang="en-US" altLang="zh-CN" dirty="0" smtClean="0">
              <a:latin typeface="Arial" pitchFamily="34" charset="0"/>
            </a:endParaRPr>
          </a:p>
          <a:p>
            <a:endParaRPr lang="en-US" altLang="zh-CN" dirty="0" smtClean="0">
              <a:latin typeface="Arial" pitchFamily="34" charset="0"/>
            </a:endParaRPr>
          </a:p>
          <a:p>
            <a:r>
              <a:rPr lang="zh-CN" altLang="en-US" dirty="0" smtClean="0">
                <a:latin typeface="Arial" pitchFamily="34" charset="0"/>
              </a:rPr>
              <a:t>所以</a:t>
            </a:r>
            <a:r>
              <a:rPr lang="en-US" altLang="zh-CN" dirty="0" smtClean="0">
                <a:latin typeface="Arial" pitchFamily="34" charset="0"/>
              </a:rPr>
              <a:t>IT</a:t>
            </a:r>
            <a:r>
              <a:rPr lang="zh-CN" altLang="en-US" dirty="0" smtClean="0">
                <a:latin typeface="Arial" pitchFamily="34" charset="0"/>
              </a:rPr>
              <a:t>管理者在使用过程中会感觉到痛苦，无奈。</a:t>
            </a:r>
            <a:endParaRPr lang="en-US" altLang="zh-CN" dirty="0" smtClean="0">
              <a:latin typeface="Arial" pitchFamily="34" charset="0"/>
            </a:endParaRPr>
          </a:p>
          <a:p>
            <a:endParaRPr lang="en-US" altLang="zh-CN" dirty="0" smtClean="0">
              <a:latin typeface="Arial" pitchFamily="34" charset="0"/>
            </a:endParaRPr>
          </a:p>
          <a:p>
            <a:r>
              <a:rPr lang="zh-CN" altLang="en-US" dirty="0" smtClean="0">
                <a:latin typeface="Arial" pitchFamily="34" charset="0"/>
              </a:rPr>
              <a:t>所以，有句话这样说，对于传统存储系统而言，启用的第一天是系统工作最棒的一天。</a:t>
            </a:r>
            <a:endParaRPr lang="en-US" altLang="zh-CN" dirty="0" smtClean="0">
              <a:latin typeface="Arial" pitchFamily="34" charset="0"/>
            </a:endParaRPr>
          </a:p>
          <a:p>
            <a:endParaRPr lang="en-US" altLang="zh-CN" dirty="0" smtClean="0">
              <a:latin typeface="Arial" pitchFamily="34" charset="0"/>
            </a:endParaRPr>
          </a:p>
          <a:p>
            <a:endParaRPr lang="en-US" altLang="zh-CN" dirty="0" smtClean="0">
              <a:latin typeface="Arial" pitchFamily="34" charset="0"/>
            </a:endParaRPr>
          </a:p>
        </p:txBody>
      </p:sp>
      <p:sp>
        <p:nvSpPr>
          <p:cNvPr id="4" name="Slide Number Placeholder 3"/>
          <p:cNvSpPr>
            <a:spLocks noGrp="1"/>
          </p:cNvSpPr>
          <p:nvPr>
            <p:ph type="sldNum" sz="quarter" idx="5"/>
          </p:nvPr>
        </p:nvSpPr>
        <p:spPr/>
        <p:txBody>
          <a:bodyPr/>
          <a:lstStyle>
            <a:lvl1pPr defTabSz="914437" eaLnBrk="0" hangingPunct="0">
              <a:defRPr sz="1700">
                <a:solidFill>
                  <a:srgbClr val="333366"/>
                </a:solidFill>
                <a:latin typeface="Arial" pitchFamily="34" charset="0"/>
                <a:cs typeface="Arial" pitchFamily="34" charset="0"/>
              </a:defRPr>
            </a:lvl1pPr>
            <a:lvl2pPr marL="729057" indent="-280406" defTabSz="914437" eaLnBrk="0" hangingPunct="0">
              <a:defRPr sz="1700">
                <a:solidFill>
                  <a:srgbClr val="333366"/>
                </a:solidFill>
                <a:latin typeface="Arial" pitchFamily="34" charset="0"/>
                <a:cs typeface="Arial" pitchFamily="34" charset="0"/>
              </a:defRPr>
            </a:lvl2pPr>
            <a:lvl3pPr marL="1121626" indent="-224325" defTabSz="914437" eaLnBrk="0" hangingPunct="0">
              <a:defRPr sz="1700">
                <a:solidFill>
                  <a:srgbClr val="333366"/>
                </a:solidFill>
                <a:latin typeface="Arial" pitchFamily="34" charset="0"/>
                <a:cs typeface="Arial" pitchFamily="34" charset="0"/>
              </a:defRPr>
            </a:lvl3pPr>
            <a:lvl4pPr marL="1570276" indent="-224325" defTabSz="914437" eaLnBrk="0" hangingPunct="0">
              <a:defRPr sz="1700">
                <a:solidFill>
                  <a:srgbClr val="333366"/>
                </a:solidFill>
                <a:latin typeface="Arial" pitchFamily="34" charset="0"/>
                <a:cs typeface="Arial" pitchFamily="34" charset="0"/>
              </a:defRPr>
            </a:lvl4pPr>
            <a:lvl5pPr marL="2018927" indent="-224325" defTabSz="914437" eaLnBrk="0" hangingPunct="0">
              <a:defRPr sz="1700">
                <a:solidFill>
                  <a:srgbClr val="333366"/>
                </a:solidFill>
                <a:latin typeface="Arial" pitchFamily="34" charset="0"/>
                <a:cs typeface="Arial" pitchFamily="34" charset="0"/>
              </a:defRPr>
            </a:lvl5pPr>
            <a:lvl6pPr marL="2467577" indent="-224325" defTabSz="914437" eaLnBrk="0" fontAlgn="base" hangingPunct="0">
              <a:spcBef>
                <a:spcPct val="0"/>
              </a:spcBef>
              <a:spcAft>
                <a:spcPct val="0"/>
              </a:spcAft>
              <a:defRPr sz="1700">
                <a:solidFill>
                  <a:srgbClr val="333366"/>
                </a:solidFill>
                <a:latin typeface="Arial" pitchFamily="34" charset="0"/>
                <a:cs typeface="Arial" pitchFamily="34" charset="0"/>
              </a:defRPr>
            </a:lvl6pPr>
            <a:lvl7pPr marL="2916227" indent="-224325" defTabSz="914437" eaLnBrk="0" fontAlgn="base" hangingPunct="0">
              <a:spcBef>
                <a:spcPct val="0"/>
              </a:spcBef>
              <a:spcAft>
                <a:spcPct val="0"/>
              </a:spcAft>
              <a:defRPr sz="1700">
                <a:solidFill>
                  <a:srgbClr val="333366"/>
                </a:solidFill>
                <a:latin typeface="Arial" pitchFamily="34" charset="0"/>
                <a:cs typeface="Arial" pitchFamily="34" charset="0"/>
              </a:defRPr>
            </a:lvl7pPr>
            <a:lvl8pPr marL="3364878" indent="-224325" defTabSz="914437" eaLnBrk="0" fontAlgn="base" hangingPunct="0">
              <a:spcBef>
                <a:spcPct val="0"/>
              </a:spcBef>
              <a:spcAft>
                <a:spcPct val="0"/>
              </a:spcAft>
              <a:defRPr sz="1700">
                <a:solidFill>
                  <a:srgbClr val="333366"/>
                </a:solidFill>
                <a:latin typeface="Arial" pitchFamily="34" charset="0"/>
                <a:cs typeface="Arial" pitchFamily="34" charset="0"/>
              </a:defRPr>
            </a:lvl8pPr>
            <a:lvl9pPr marL="3813528" indent="-224325" defTabSz="914437" eaLnBrk="0" fontAlgn="base" hangingPunct="0">
              <a:spcBef>
                <a:spcPct val="0"/>
              </a:spcBef>
              <a:spcAft>
                <a:spcPct val="0"/>
              </a:spcAft>
              <a:defRPr sz="1700">
                <a:solidFill>
                  <a:srgbClr val="333366"/>
                </a:solidFill>
                <a:latin typeface="Arial" pitchFamily="34" charset="0"/>
                <a:cs typeface="Arial" pitchFamily="34" charset="0"/>
              </a:defRPr>
            </a:lvl9pPr>
          </a:lstStyle>
          <a:p>
            <a:pPr eaLnBrk="1" hangingPunct="1"/>
            <a:fld id="{5BD3DAEB-7288-4EC5-A2B4-BC3699CA6854}" type="slidenum">
              <a:rPr lang="en-US" altLang="zh-CN" sz="1200">
                <a:solidFill>
                  <a:prstClr val="black"/>
                </a:solidFill>
              </a:rPr>
              <a:pPr eaLnBrk="1" hangingPunct="1"/>
              <a:t>7</a:t>
            </a:fld>
            <a:endParaRPr lang="en-US" altLang="zh-CN"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2DD9A0-B298-432E-9556-DEB3C09810C0}" type="slidenum">
              <a:rPr lang="en-US" altLang="zh-CN" smtClean="0"/>
              <a:pPr/>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r>
              <a:rPr lang="en-US" sz="900" dirty="0" smtClean="0">
                <a:latin typeface="+mn-lt"/>
              </a:rPr>
              <a:t>Main points:</a:t>
            </a:r>
          </a:p>
          <a:p>
            <a:pPr lvl="0">
              <a:buFont typeface="Arial" pitchFamily="34" charset="0"/>
              <a:buChar char="•"/>
            </a:pPr>
            <a:r>
              <a:rPr lang="en-US" sz="900" dirty="0" smtClean="0">
                <a:latin typeface="+mn-lt"/>
              </a:rPr>
              <a:t>Traditional</a:t>
            </a:r>
            <a:r>
              <a:rPr lang="en-US" sz="900" baseline="0" dirty="0" smtClean="0">
                <a:latin typeface="+mn-lt"/>
              </a:rPr>
              <a:t> scale-up storage system is a head or controller with shelves of disk below it</a:t>
            </a:r>
          </a:p>
          <a:p>
            <a:pPr lvl="0">
              <a:buFont typeface="Arial" pitchFamily="34" charset="0"/>
              <a:buChar char="•"/>
            </a:pPr>
            <a:r>
              <a:rPr lang="en-US" sz="900" baseline="0" dirty="0" smtClean="0">
                <a:latin typeface="+mn-lt"/>
              </a:rPr>
              <a:t>Traditional storage system has finite compute resources in that controller head  </a:t>
            </a:r>
          </a:p>
          <a:p>
            <a:pPr lvl="0">
              <a:buFont typeface="Arial" pitchFamily="34" charset="0"/>
              <a:buChar char="•"/>
            </a:pPr>
            <a:r>
              <a:rPr lang="en-US" sz="900" baseline="0" dirty="0" smtClean="0">
                <a:latin typeface="+mn-lt"/>
              </a:rPr>
              <a:t>To scale you add shelves of disk below the controller to leverage more of the capability of the controller</a:t>
            </a:r>
          </a:p>
          <a:p>
            <a:pPr lvl="0">
              <a:buFont typeface="Arial" pitchFamily="34" charset="0"/>
              <a:buChar char="•"/>
            </a:pPr>
            <a:r>
              <a:rPr lang="en-US" sz="900" baseline="0" dirty="0" smtClean="0">
                <a:latin typeface="+mn-lt"/>
              </a:rPr>
              <a:t>At some point you begin to see significant performance degradation (e.g. 70% full start to experience performance impact)</a:t>
            </a:r>
          </a:p>
          <a:p>
            <a:pPr lvl="0">
              <a:buFont typeface="Arial" pitchFamily="34" charset="0"/>
              <a:buChar char="•"/>
            </a:pPr>
            <a:r>
              <a:rPr lang="en-US" sz="900" baseline="0" dirty="0" smtClean="0">
                <a:latin typeface="+mn-lt"/>
              </a:rPr>
              <a:t>Must forklift upgrade to bigger controller or stand up entire new storage silo to scale</a:t>
            </a:r>
          </a:p>
          <a:p>
            <a:pPr lvl="0">
              <a:buFont typeface="Arial" pitchFamily="34" charset="0"/>
              <a:buChar char="•"/>
            </a:pPr>
            <a:r>
              <a:rPr lang="en-US" sz="900" baseline="0" dirty="0" smtClean="0">
                <a:latin typeface="+mn-lt"/>
              </a:rPr>
              <a:t>Contrast that to the diagram on the left for </a:t>
            </a:r>
            <a:r>
              <a:rPr lang="en-US" sz="900" baseline="0" dirty="0" err="1" smtClean="0">
                <a:latin typeface="+mn-lt"/>
              </a:rPr>
              <a:t>Isilon’s</a:t>
            </a:r>
            <a:r>
              <a:rPr lang="en-US" sz="900" baseline="0" dirty="0" smtClean="0">
                <a:latin typeface="+mn-lt"/>
              </a:rPr>
              <a:t> scale-out paradigm</a:t>
            </a:r>
          </a:p>
          <a:p>
            <a:pPr lvl="0">
              <a:buFont typeface="Arial" pitchFamily="34" charset="0"/>
              <a:buChar char="•"/>
            </a:pPr>
            <a:r>
              <a:rPr lang="en-US" sz="900" baseline="0" dirty="0" smtClean="0">
                <a:latin typeface="+mn-lt"/>
              </a:rPr>
              <a:t>Just needs to add another node. Each additional node carries more compute resources disk, CPU, memory, network I/O</a:t>
            </a:r>
          </a:p>
          <a:p>
            <a:pPr lvl="0">
              <a:buFont typeface="Arial" pitchFamily="34" charset="0"/>
              <a:buChar char="•"/>
            </a:pPr>
            <a:r>
              <a:rPr lang="en-US" sz="900" baseline="0" dirty="0" smtClean="0">
                <a:latin typeface="+mn-lt"/>
              </a:rPr>
              <a:t>Scale “predictably” and “linearly” performance and capacity with no performance degradation</a:t>
            </a:r>
          </a:p>
          <a:p>
            <a:pPr lvl="0">
              <a:buFont typeface="Arial" pitchFamily="34" charset="0"/>
              <a:buChar char="•"/>
            </a:pPr>
            <a:r>
              <a:rPr lang="en-US" sz="900" baseline="0" dirty="0" smtClean="0">
                <a:latin typeface="+mn-lt"/>
              </a:rPr>
              <a:t>At no point are you forced to do a fork lift upgrade or standup a new silo or point of management</a:t>
            </a:r>
          </a:p>
          <a:p>
            <a:pPr lvl="0">
              <a:buFont typeface="Arial" pitchFamily="34" charset="0"/>
              <a:buChar char="•"/>
            </a:pPr>
            <a:r>
              <a:rPr lang="en-US" sz="900" baseline="0" dirty="0" smtClean="0">
                <a:latin typeface="+mn-lt"/>
              </a:rPr>
              <a:t>A very differentiated scalability and performance story compared to traditional storage approaches</a:t>
            </a:r>
            <a:endParaRPr lang="en-US" sz="900" dirty="0" smtClean="0">
              <a:latin typeface="+mn-lt"/>
            </a:endParaRPr>
          </a:p>
          <a:p>
            <a:pPr lvl="0"/>
            <a:r>
              <a:rPr lang="en-US" sz="900" dirty="0" smtClean="0">
                <a:latin typeface="+mn-lt"/>
              </a:rPr>
              <a:t>_________________________________________________________</a:t>
            </a:r>
          </a:p>
          <a:p>
            <a:pPr lvl="0"/>
            <a:r>
              <a:rPr lang="en-US" sz="900" dirty="0" smtClean="0">
                <a:latin typeface="+mn-lt"/>
              </a:rPr>
              <a:t>Example narration:</a:t>
            </a:r>
          </a:p>
          <a:p>
            <a:pPr lvl="0"/>
            <a:r>
              <a:rPr lang="en-US" sz="900" dirty="0" smtClean="0">
                <a:latin typeface="+mn-lt"/>
              </a:rPr>
              <a:t>Lets</a:t>
            </a:r>
            <a:r>
              <a:rPr lang="en-US" sz="900" baseline="0" dirty="0" smtClean="0">
                <a:latin typeface="+mn-lt"/>
              </a:rPr>
              <a:t> talk about scalability and performance a little more… </a:t>
            </a:r>
            <a:r>
              <a:rPr lang="en-US" sz="900" dirty="0" smtClean="0">
                <a:latin typeface="+mn-lt"/>
              </a:rPr>
              <a:t>Looking at the graph</a:t>
            </a:r>
            <a:r>
              <a:rPr lang="en-US" sz="900" baseline="0" dirty="0" smtClean="0">
                <a:latin typeface="+mn-lt"/>
              </a:rPr>
              <a:t> on the right i</a:t>
            </a:r>
            <a:r>
              <a:rPr lang="en-US" sz="900" dirty="0" smtClean="0">
                <a:latin typeface="+mn-lt"/>
              </a:rPr>
              <a:t>n the traditional</a:t>
            </a:r>
            <a:r>
              <a:rPr lang="en-US" sz="900" baseline="0" dirty="0" smtClean="0">
                <a:latin typeface="+mn-lt"/>
              </a:rPr>
              <a:t> scale-up storage system… with a head or controller with shelves of disk below it… your best day really is your first day with traditional storage such as </a:t>
            </a:r>
            <a:r>
              <a:rPr lang="en-US" sz="900" baseline="0" dirty="0" err="1" smtClean="0">
                <a:latin typeface="+mn-lt"/>
              </a:rPr>
              <a:t>Netapp</a:t>
            </a:r>
            <a:r>
              <a:rPr lang="en-US" sz="900" baseline="0" dirty="0" smtClean="0">
                <a:latin typeface="+mn-lt"/>
              </a:rPr>
              <a:t>.  With NTAP you buy a specific controller, filer or RAID system with finite compute resources in that controller head like a FAS 3000 or 6000.  To scale the solution you begin to add spindles or shelves of disk below the controller to leverage more and more of the compute capability of the controller purchased.  At some point though you begin to see significant performance degradation.  NTAP themselves will tell you that at 70% full you will start to experience significant performance impact.   Then a customer is left with a few choices to meet the scaling demands of his business.  He either has to forklift upgrade the controller to a bigger beefier controller or he needs to stand up an entire new storage silo in order to meet the demands of his business… a traditional “scale up” paradigm which can be costly and disruptive.</a:t>
            </a:r>
          </a:p>
          <a:p>
            <a:pPr lvl="0"/>
            <a:endParaRPr lang="en-US" sz="900" baseline="0" dirty="0" smtClean="0">
              <a:latin typeface="+mn-lt"/>
            </a:endParaRPr>
          </a:p>
          <a:p>
            <a:pPr lvl="0"/>
            <a:r>
              <a:rPr lang="en-US" sz="900" baseline="0" dirty="0" smtClean="0">
                <a:latin typeface="+mn-lt"/>
              </a:rPr>
              <a:t>Contrast that to the diagram on the left for </a:t>
            </a:r>
            <a:r>
              <a:rPr lang="en-US" sz="900" baseline="0" dirty="0" err="1" smtClean="0">
                <a:latin typeface="+mn-lt"/>
              </a:rPr>
              <a:t>Isilon’s</a:t>
            </a:r>
            <a:r>
              <a:rPr lang="en-US" sz="900" baseline="0" dirty="0" smtClean="0">
                <a:latin typeface="+mn-lt"/>
              </a:rPr>
              <a:t> scale-out paradigm where to an existing cluster one just needs to add another node.  Each additional node carries more compute resources… disk, CPU, memory and network I/O enabling the ability to “predictably” and “linearly” scale performance and capacity with no performance degradation all within the same single file system. Also, with some of </a:t>
            </a:r>
            <a:r>
              <a:rPr lang="en-US" sz="900" baseline="0" dirty="0" err="1" smtClean="0">
                <a:latin typeface="+mn-lt"/>
              </a:rPr>
              <a:t>Isilon’s</a:t>
            </a:r>
            <a:r>
              <a:rPr lang="en-US" sz="900" baseline="0" dirty="0" smtClean="0">
                <a:latin typeface="+mn-lt"/>
              </a:rPr>
              <a:t> other building block products a user can scale just capacity or just performance independently.  The point being is that at no point in </a:t>
            </a:r>
            <a:r>
              <a:rPr lang="en-US" sz="900" baseline="0" dirty="0" err="1" smtClean="0">
                <a:latin typeface="+mn-lt"/>
              </a:rPr>
              <a:t>Isilon’s</a:t>
            </a:r>
            <a:r>
              <a:rPr lang="en-US" sz="900" baseline="0" dirty="0" smtClean="0">
                <a:latin typeface="+mn-lt"/>
              </a:rPr>
              <a:t> scale-out paradigm are you forced to do a fork lift upgrade or standup a new silo or point of management.  This is a very differentiated scalability and performance story compared to traditional storage approaches.</a:t>
            </a:r>
            <a:endParaRPr lang="en-US" sz="900" dirty="0" smtClean="0">
              <a:ea typeface="+mn-ea"/>
            </a:endParaRPr>
          </a:p>
        </p:txBody>
      </p:sp>
      <p:sp>
        <p:nvSpPr>
          <p:cNvPr id="4" name="Slide Number Placeholder 3"/>
          <p:cNvSpPr>
            <a:spLocks noGrp="1"/>
          </p:cNvSpPr>
          <p:nvPr>
            <p:ph type="sldNum" sz="quarter" idx="10"/>
          </p:nvPr>
        </p:nvSpPr>
        <p:spPr/>
        <p:txBody>
          <a:bodyPr/>
          <a:lstStyle/>
          <a:p>
            <a:fld id="{F42DD9A0-B298-432E-9556-DEB3C09810C0}" type="slidenum">
              <a:rPr lang="en-US" altLang="zh-CN" smtClean="0">
                <a:solidFill>
                  <a:prstClr val="black"/>
                </a:solidFill>
              </a:rPr>
              <a:pPr/>
              <a:t>10</a:t>
            </a:fld>
            <a:endParaRPr lang="en-US" altLang="zh-CN"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75B6003-4A1C-4B4E-92A9-DA3E457A4B21}" type="datetimeFigureOut">
              <a:rPr lang="zh-CN" altLang="en-US" smtClean="0"/>
              <a:t>2011/11/10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FBBA43-CC1A-4012-831A-A06038DD2905}" type="slidenum">
              <a:rPr lang="zh-CN" altLang="en-US" smtClean="0"/>
              <a:t>‹#›</a:t>
            </a:fld>
            <a:endParaRPr lang="zh-CN" altLang="en-US"/>
          </a:p>
        </p:txBody>
      </p:sp>
    </p:spTree>
    <p:extLst>
      <p:ext uri="{BB962C8B-B14F-4D97-AF65-F5344CB8AC3E}">
        <p14:creationId xmlns:p14="http://schemas.microsoft.com/office/powerpoint/2010/main" val="305070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75B6003-4A1C-4B4E-92A9-DA3E457A4B21}" type="datetimeFigureOut">
              <a:rPr lang="zh-CN" altLang="en-US" smtClean="0"/>
              <a:t>2011/11/10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FBBA43-CC1A-4012-831A-A06038DD2905}" type="slidenum">
              <a:rPr lang="zh-CN" altLang="en-US" smtClean="0"/>
              <a:t>‹#›</a:t>
            </a:fld>
            <a:endParaRPr lang="zh-CN" altLang="en-US"/>
          </a:p>
        </p:txBody>
      </p:sp>
    </p:spTree>
    <p:extLst>
      <p:ext uri="{BB962C8B-B14F-4D97-AF65-F5344CB8AC3E}">
        <p14:creationId xmlns:p14="http://schemas.microsoft.com/office/powerpoint/2010/main" val="193184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1"/>
          </p:nvPr>
        </p:nvSpPr>
        <p:spPr>
          <a:xfrm>
            <a:off x="457879" y="987108"/>
            <a:ext cx="8229600" cy="347035"/>
          </a:xfrm>
        </p:spPr>
        <p:txBody>
          <a:bodyPr/>
          <a:lstStyle>
            <a:lvl1pPr marL="0" indent="0">
              <a:buFontTx/>
              <a:buNone/>
              <a:defRPr/>
            </a:lvl1pPr>
          </a:lstStyle>
          <a:p>
            <a:pPr lvl="0"/>
            <a:r>
              <a:rPr lang="en-US" smtClean="0"/>
              <a:t>Click to edit Master text styles</a:t>
            </a:r>
          </a:p>
        </p:txBody>
      </p:sp>
    </p:spTree>
    <p:extLst>
      <p:ext uri="{BB962C8B-B14F-4D97-AF65-F5344CB8AC3E}">
        <p14:creationId xmlns:p14="http://schemas.microsoft.com/office/powerpoint/2010/main" val="691632501"/>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42834"/>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Walkin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872574"/>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86384" y="4134993"/>
            <a:ext cx="7821168" cy="685799"/>
          </a:xfrm>
        </p:spPr>
        <p:txBody>
          <a:bodyPr anchor="b">
            <a:noAutofit/>
          </a:bodyPr>
          <a:lstStyle>
            <a:lvl1pPr marL="0" indent="0" algn="l">
              <a:lnSpc>
                <a:spcPts val="4800"/>
              </a:lnSpc>
              <a:defRPr sz="4000" baseline="0">
                <a:solidFill>
                  <a:schemeClr val="accent2">
                    <a:alpha val="99000"/>
                  </a:schemeClr>
                </a:solidFill>
                <a:effectLst/>
                <a:latin typeface="+mn-lt"/>
                <a:ea typeface="Verdana" pitchFamily="34" charset="0"/>
                <a:cs typeface="Verdana"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786384" y="4832985"/>
            <a:ext cx="7833360" cy="1143000"/>
          </a:xfrm>
        </p:spPr>
        <p:txBody>
          <a:bodyPr>
            <a:normAutofit/>
          </a:bodyPr>
          <a:lstStyle>
            <a:lvl1pPr marL="0" indent="0" algn="l">
              <a:lnSpc>
                <a:spcPct val="90000"/>
              </a:lnSpc>
              <a:spcBef>
                <a:spcPts val="1200"/>
              </a:spcBef>
              <a:buNone/>
              <a:defRPr sz="2000" baseline="0">
                <a:solidFill>
                  <a:schemeClr val="tx2">
                    <a:lumMod val="50000"/>
                    <a:alpha val="99000"/>
                  </a:schemeClr>
                </a:solidFill>
                <a:effectLst/>
                <a:latin typeface="+mn-lt"/>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en-US" dirty="0"/>
          </a:p>
        </p:txBody>
      </p:sp>
      <p:sp>
        <p:nvSpPr>
          <p:cNvPr id="5" name="Text Placeholder 4"/>
          <p:cNvSpPr>
            <a:spLocks noGrp="1"/>
          </p:cNvSpPr>
          <p:nvPr>
            <p:ph type="body" sz="quarter" idx="10"/>
          </p:nvPr>
        </p:nvSpPr>
        <p:spPr>
          <a:xfrm>
            <a:off x="4645725" y="2426462"/>
            <a:ext cx="3961827" cy="1438275"/>
          </a:xfrm>
        </p:spPr>
        <p:txBody>
          <a:bodyPr/>
          <a:lstStyle>
            <a:lvl1pPr marL="0" indent="0" algn="r">
              <a:buNone/>
              <a:defRPr baseline="0">
                <a:solidFill>
                  <a:schemeClr val="tx2">
                    <a:lumMod val="50000"/>
                    <a:alpha val="99000"/>
                  </a:schemeClr>
                </a:solidFill>
              </a:defRPr>
            </a:lvl1pPr>
            <a:lvl2pPr marL="457200" indent="0">
              <a:buNone/>
              <a:defRPr>
                <a:solidFill>
                  <a:schemeClr val="tx2">
                    <a:lumMod val="50000"/>
                    <a:alpha val="99000"/>
                  </a:schemeClr>
                </a:solidFill>
              </a:defRPr>
            </a:lvl2pPr>
            <a:lvl3pPr marL="914400" indent="0">
              <a:buNone/>
              <a:defRPr>
                <a:solidFill>
                  <a:schemeClr val="tx2">
                    <a:lumMod val="50000"/>
                    <a:alpha val="99000"/>
                  </a:schemeClr>
                </a:solidFill>
              </a:defRPr>
            </a:lvl3pPr>
            <a:lvl4pPr marL="1371600" indent="0">
              <a:buNone/>
              <a:defRPr>
                <a:solidFill>
                  <a:schemeClr val="tx2">
                    <a:lumMod val="50000"/>
                    <a:alpha val="99000"/>
                  </a:schemeClr>
                </a:solidFill>
              </a:defRPr>
            </a:lvl4pPr>
            <a:lvl5pPr marL="1828800" indent="0">
              <a:buNone/>
              <a:defRPr>
                <a:solidFill>
                  <a:schemeClr val="tx2">
                    <a:lumMod val="50000"/>
                    <a:alpha val="99000"/>
                  </a:schemeClr>
                </a:solidFill>
              </a:defRPr>
            </a:lvl5pPr>
          </a:lstStyle>
          <a:p>
            <a:pPr lvl="0"/>
            <a:r>
              <a:rPr lang="zh-CN" altLang="en-US" dirty="0" smtClean="0"/>
              <a:t>单击此处编辑母版文本样式</a:t>
            </a:r>
          </a:p>
        </p:txBody>
      </p:sp>
    </p:spTree>
    <p:extLst>
      <p:ext uri="{BB962C8B-B14F-4D97-AF65-F5344CB8AC3E}">
        <p14:creationId xmlns:p14="http://schemas.microsoft.com/office/powerpoint/2010/main" val="3453986679"/>
      </p:ext>
    </p:extLst>
  </p:cSld>
  <p:clrMapOvr>
    <a:masterClrMapping/>
  </p:clrMapOvr>
  <p:transition spd="med">
    <p:fade/>
  </p:transition>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86384" y="4134993"/>
            <a:ext cx="7821168" cy="685799"/>
          </a:xfrm>
        </p:spPr>
        <p:txBody>
          <a:bodyPr anchor="b">
            <a:noAutofit/>
          </a:bodyPr>
          <a:lstStyle>
            <a:lvl1pPr marL="0" indent="0" algn="l">
              <a:lnSpc>
                <a:spcPts val="4800"/>
              </a:lnSpc>
              <a:defRPr sz="4000" baseline="0">
                <a:solidFill>
                  <a:schemeClr val="accent2">
                    <a:alpha val="99000"/>
                  </a:schemeClr>
                </a:solidFill>
                <a:effectLst/>
                <a:latin typeface="+mn-lt"/>
                <a:ea typeface="Verdana" pitchFamily="34" charset="0"/>
                <a:cs typeface="Verdana"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786384" y="4832985"/>
            <a:ext cx="7833360" cy="1143000"/>
          </a:xfrm>
        </p:spPr>
        <p:txBody>
          <a:bodyPr>
            <a:normAutofit/>
          </a:bodyPr>
          <a:lstStyle>
            <a:lvl1pPr marL="0" indent="0" algn="l">
              <a:lnSpc>
                <a:spcPct val="90000"/>
              </a:lnSpc>
              <a:spcBef>
                <a:spcPts val="1200"/>
              </a:spcBef>
              <a:buNone/>
              <a:defRPr sz="2000" baseline="0">
                <a:solidFill>
                  <a:schemeClr val="tx2">
                    <a:lumMod val="50000"/>
                    <a:alpha val="99000"/>
                  </a:schemeClr>
                </a:solidFill>
                <a:effectLst/>
                <a:latin typeface="+mn-lt"/>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en-US" dirty="0"/>
          </a:p>
        </p:txBody>
      </p:sp>
    </p:spTree>
    <p:extLst>
      <p:ext uri="{BB962C8B-B14F-4D97-AF65-F5344CB8AC3E}">
        <p14:creationId xmlns:p14="http://schemas.microsoft.com/office/powerpoint/2010/main" val="711343945"/>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402C61D4-7189-47A4-8C49-2203B5FB7D23}" type="slidenum">
              <a:rPr lang="en-US"/>
              <a:pPr>
                <a:defRPr/>
              </a:pPr>
              <a:t>‹#›</a:t>
            </a:fld>
            <a:endParaRPr lang="en-US" dirty="0"/>
          </a:p>
        </p:txBody>
      </p:sp>
    </p:spTree>
    <p:extLst>
      <p:ext uri="{BB962C8B-B14F-4D97-AF65-F5344CB8AC3E}">
        <p14:creationId xmlns:p14="http://schemas.microsoft.com/office/powerpoint/2010/main" val="180813105"/>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C968EC59-9D89-4B1E-838E-B527FF433FE5}" type="slidenum">
              <a:rPr lang="en-US"/>
              <a:pPr>
                <a:defRPr/>
              </a:pPr>
              <a:t>‹#›</a:t>
            </a:fld>
            <a:endParaRPr lang="en-US" dirty="0"/>
          </a:p>
        </p:txBody>
      </p:sp>
    </p:spTree>
    <p:extLst>
      <p:ext uri="{BB962C8B-B14F-4D97-AF65-F5344CB8AC3E}">
        <p14:creationId xmlns:p14="http://schemas.microsoft.com/office/powerpoint/2010/main" val="4272853369"/>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C2F7B6CA-D7AE-4768-9DB9-0F56AE91F03B}" type="slidenum">
              <a:rPr lang="en-US"/>
              <a:pPr>
                <a:defRPr/>
              </a:pPr>
              <a:t>‹#›</a:t>
            </a:fld>
            <a:endParaRPr lang="en-US" dirty="0"/>
          </a:p>
        </p:txBody>
      </p:sp>
    </p:spTree>
    <p:extLst>
      <p:ext uri="{BB962C8B-B14F-4D97-AF65-F5344CB8AC3E}">
        <p14:creationId xmlns:p14="http://schemas.microsoft.com/office/powerpoint/2010/main" val="1216152926"/>
      </p:ext>
    </p:extLst>
  </p:cSld>
  <p:clrMapOvr>
    <a:masterClrMapping/>
  </p:clrMapOvr>
  <p:transition spd="med">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725A172B-5189-4014-AA2E-D32FB3740CEE}" type="slidenum">
              <a:rPr lang="en-US"/>
              <a:pPr>
                <a:defRPr/>
              </a:pPr>
              <a:t>‹#›</a:t>
            </a:fld>
            <a:endParaRPr lang="en-US" dirty="0"/>
          </a:p>
        </p:txBody>
      </p:sp>
    </p:spTree>
    <p:extLst>
      <p:ext uri="{BB962C8B-B14F-4D97-AF65-F5344CB8AC3E}">
        <p14:creationId xmlns:p14="http://schemas.microsoft.com/office/powerpoint/2010/main" val="2149490327"/>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3957568B-B1EB-46A1-8A8C-FC9812A4754A}" type="slidenum">
              <a:rPr lang="en-US"/>
              <a:pPr>
                <a:defRPr/>
              </a:pPr>
              <a:t>‹#›</a:t>
            </a:fld>
            <a:endParaRPr lang="en-US" dirty="0"/>
          </a:p>
        </p:txBody>
      </p:sp>
    </p:spTree>
    <p:extLst>
      <p:ext uri="{BB962C8B-B14F-4D97-AF65-F5344CB8AC3E}">
        <p14:creationId xmlns:p14="http://schemas.microsoft.com/office/powerpoint/2010/main" val="405273685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75B6003-4A1C-4B4E-92A9-DA3E457A4B21}" type="datetimeFigureOut">
              <a:rPr lang="zh-CN" altLang="en-US" smtClean="0"/>
              <a:t>2011/11/10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FBBA43-CC1A-4012-831A-A06038DD2905}" type="slidenum">
              <a:rPr lang="zh-CN" altLang="en-US" smtClean="0"/>
              <a:t>‹#›</a:t>
            </a:fld>
            <a:endParaRPr lang="zh-CN" altLang="en-US"/>
          </a:p>
        </p:txBody>
      </p:sp>
    </p:spTree>
    <p:extLst>
      <p:ext uri="{BB962C8B-B14F-4D97-AF65-F5344CB8AC3E}">
        <p14:creationId xmlns:p14="http://schemas.microsoft.com/office/powerpoint/2010/main" val="35842630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88EDE58F-06A3-4C34-B6D5-21C36CFEE219}" type="slidenum">
              <a:rPr lang="en-US"/>
              <a:pPr>
                <a:defRPr/>
              </a:pPr>
              <a:t>‹#›</a:t>
            </a:fld>
            <a:endParaRPr lang="en-US" dirty="0"/>
          </a:p>
        </p:txBody>
      </p:sp>
    </p:spTree>
    <p:extLst>
      <p:ext uri="{BB962C8B-B14F-4D97-AF65-F5344CB8AC3E}">
        <p14:creationId xmlns:p14="http://schemas.microsoft.com/office/powerpoint/2010/main" val="3914957349"/>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422609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Walkin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28925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p:txBody>
          <a:bodyPr/>
          <a:lstStyle>
            <a:lvl1pPr>
              <a:defRPr/>
            </a:lvl1pPr>
          </a:lstStyle>
          <a:p>
            <a:fld id="{C658A711-FE86-47B7-83D0-13015F29283C}" type="slidenum">
              <a:rPr lang="en-US" altLang="zh-CN"/>
              <a:pPr/>
              <a:t>‹#›</a:t>
            </a:fld>
            <a:endParaRPr lang="en-US" altLang="zh-CN"/>
          </a:p>
        </p:txBody>
      </p:sp>
    </p:spTree>
    <p:extLst>
      <p:ext uri="{BB962C8B-B14F-4D97-AF65-F5344CB8AC3E}">
        <p14:creationId xmlns:p14="http://schemas.microsoft.com/office/powerpoint/2010/main" val="30518055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4"/>
          <p:cNvSpPr>
            <a:spLocks noGrp="1"/>
          </p:cNvSpPr>
          <p:nvPr>
            <p:ph type="body" sz="quarter" idx="11"/>
          </p:nvPr>
        </p:nvSpPr>
        <p:spPr>
          <a:xfrm>
            <a:off x="463296" y="1572768"/>
            <a:ext cx="8229600" cy="4474021"/>
          </a:xfrm>
          <a:prstGeom prst="rect">
            <a:avLst/>
          </a:prstGeom>
        </p:spPr>
        <p:txBody>
          <a:bodyPr/>
          <a:lstStyle>
            <a:lvl1pPr>
              <a:spcBef>
                <a:spcPts val="1200"/>
              </a:spcBef>
              <a:buClr>
                <a:schemeClr val="accent2"/>
              </a:buClr>
              <a:defRPr sz="2600"/>
            </a:lvl1pPr>
            <a:lvl2pPr>
              <a:spcBef>
                <a:spcPts val="1200"/>
              </a:spcBef>
              <a:buClr>
                <a:schemeClr val="tx1"/>
              </a:buClr>
              <a:defRPr sz="2400"/>
            </a:lvl2pPr>
            <a:lvl3pPr>
              <a:spcBef>
                <a:spcPts val="1200"/>
              </a:spcBef>
              <a:buClr>
                <a:schemeClr val="tx1"/>
              </a:buClr>
              <a:defRPr/>
            </a:lvl3pPr>
            <a:lvl4pPr>
              <a:spcBef>
                <a:spcPts val="1200"/>
              </a:spcBef>
              <a:buClr>
                <a:schemeClr val="tx1"/>
              </a:buClr>
              <a:defRPr/>
            </a:lvl4pPr>
            <a:lvl5pPr>
              <a:spcBef>
                <a:spcPts val="1200"/>
              </a:spcBef>
              <a:buClr>
                <a:schemeClr val="tx1"/>
              </a:buClr>
              <a:defRPr/>
            </a:lvl5pPr>
          </a:lstStyle>
          <a:p>
            <a:pPr lvl="0"/>
            <a:r>
              <a:rPr lang="en-US" smtClean="0"/>
              <a:t>Click to edit Master text styles</a:t>
            </a:r>
          </a:p>
        </p:txBody>
      </p:sp>
      <p:sp>
        <p:nvSpPr>
          <p:cNvPr id="5" name="Slide Number Placeholder 8"/>
          <p:cNvSpPr>
            <a:spLocks noGrp="1"/>
          </p:cNvSpPr>
          <p:nvPr>
            <p:ph type="sldNum" sz="quarter" idx="12"/>
          </p:nvPr>
        </p:nvSpPr>
        <p:spPr/>
        <p:txBody>
          <a:bodyPr/>
          <a:lstStyle>
            <a:lvl1pPr>
              <a:defRPr/>
            </a:lvl1pPr>
          </a:lstStyle>
          <a:p>
            <a:fld id="{07DFAEF2-AF55-49AB-B904-69F90AF4434A}" type="slidenum">
              <a:rPr lang="en-US" altLang="zh-CN"/>
              <a:pPr/>
              <a:t>‹#›</a:t>
            </a:fld>
            <a:endParaRPr lang="en-US" altLang="zh-CN"/>
          </a:p>
        </p:txBody>
      </p:sp>
    </p:spTree>
    <p:extLst>
      <p:ext uri="{BB962C8B-B14F-4D97-AF65-F5344CB8AC3E}">
        <p14:creationId xmlns:p14="http://schemas.microsoft.com/office/powerpoint/2010/main" val="12519703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8"/>
          <p:cNvSpPr>
            <a:spLocks noGrp="1"/>
          </p:cNvSpPr>
          <p:nvPr>
            <p:ph type="sldNum" sz="quarter" idx="10"/>
          </p:nvPr>
        </p:nvSpPr>
        <p:spPr/>
        <p:txBody>
          <a:bodyPr/>
          <a:lstStyle>
            <a:lvl1pPr>
              <a:defRPr/>
            </a:lvl1pPr>
          </a:lstStyle>
          <a:p>
            <a:fld id="{D9274DC1-B40D-4B74-8BA1-398DF6F02A1C}" type="slidenum">
              <a:rPr lang="en-US" altLang="zh-CN"/>
              <a:pPr/>
              <a:t>‹#›</a:t>
            </a:fld>
            <a:endParaRPr lang="en-US" altLang="zh-CN"/>
          </a:p>
        </p:txBody>
      </p:sp>
    </p:spTree>
    <p:extLst>
      <p:ext uri="{BB962C8B-B14F-4D97-AF65-F5344CB8AC3E}">
        <p14:creationId xmlns:p14="http://schemas.microsoft.com/office/powerpoint/2010/main" val="212847750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86384" y="4134993"/>
            <a:ext cx="7821168" cy="685799"/>
          </a:xfrm>
        </p:spPr>
        <p:txBody>
          <a:bodyPr anchor="b">
            <a:noAutofit/>
          </a:bodyPr>
          <a:lstStyle>
            <a:lvl1pPr marL="0" indent="0" algn="l">
              <a:lnSpc>
                <a:spcPts val="4800"/>
              </a:lnSpc>
              <a:defRPr sz="4000" baseline="0">
                <a:solidFill>
                  <a:schemeClr val="accent2">
                    <a:alpha val="99000"/>
                  </a:schemeClr>
                </a:solidFill>
                <a:effectLst/>
                <a:latin typeface="+mn-lt"/>
                <a:ea typeface="Verdana" pitchFamily="34" charset="0"/>
                <a:cs typeface="Verdana"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786384" y="4832985"/>
            <a:ext cx="7833360" cy="1143000"/>
          </a:xfrm>
          <a:prstGeom prst="rect">
            <a:avLst/>
          </a:prstGeom>
        </p:spPr>
        <p:txBody>
          <a:bodyPr lIns="0" tIns="0" rIns="0" bIns="0">
            <a:normAutofit/>
          </a:bodyPr>
          <a:lstStyle>
            <a:lvl1pPr marL="0" indent="0" algn="l">
              <a:lnSpc>
                <a:spcPct val="90000"/>
              </a:lnSpc>
              <a:spcBef>
                <a:spcPts val="1200"/>
              </a:spcBef>
              <a:buNone/>
              <a:defRPr sz="2000" baseline="0">
                <a:solidFill>
                  <a:schemeClr val="tx2">
                    <a:lumMod val="50000"/>
                    <a:alpha val="99000"/>
                  </a:schemeClr>
                </a:solidFill>
                <a:effectLst/>
                <a:latin typeface="+mn-lt"/>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4"/>
          <p:cNvSpPr>
            <a:spLocks noGrp="1"/>
          </p:cNvSpPr>
          <p:nvPr>
            <p:ph type="body" sz="quarter" idx="10"/>
          </p:nvPr>
        </p:nvSpPr>
        <p:spPr>
          <a:xfrm>
            <a:off x="4645725" y="2426462"/>
            <a:ext cx="3961827" cy="1438275"/>
          </a:xfrm>
          <a:prstGeom prst="rect">
            <a:avLst/>
          </a:prstGeom>
        </p:spPr>
        <p:txBody>
          <a:bodyPr/>
          <a:lstStyle>
            <a:lvl1pPr marL="0" indent="0" algn="r">
              <a:buNone/>
              <a:defRPr baseline="0">
                <a:solidFill>
                  <a:schemeClr val="tx2">
                    <a:lumMod val="50000"/>
                    <a:alpha val="99000"/>
                  </a:schemeClr>
                </a:solidFill>
              </a:defRPr>
            </a:lvl1pPr>
            <a:lvl2pPr marL="457200" indent="0">
              <a:buNone/>
              <a:defRPr>
                <a:solidFill>
                  <a:schemeClr val="tx2">
                    <a:lumMod val="50000"/>
                    <a:alpha val="99000"/>
                  </a:schemeClr>
                </a:solidFill>
              </a:defRPr>
            </a:lvl2pPr>
            <a:lvl3pPr marL="914400" indent="0">
              <a:buNone/>
              <a:defRPr>
                <a:solidFill>
                  <a:schemeClr val="tx2">
                    <a:lumMod val="50000"/>
                    <a:alpha val="99000"/>
                  </a:schemeClr>
                </a:solidFill>
              </a:defRPr>
            </a:lvl3pPr>
            <a:lvl4pPr marL="1371600" indent="0">
              <a:buNone/>
              <a:defRPr>
                <a:solidFill>
                  <a:schemeClr val="tx2">
                    <a:lumMod val="50000"/>
                    <a:alpha val="99000"/>
                  </a:schemeClr>
                </a:solidFill>
              </a:defRPr>
            </a:lvl4pPr>
            <a:lvl5pPr marL="1828800" indent="0">
              <a:buNone/>
              <a:defRPr>
                <a:solidFill>
                  <a:schemeClr val="tx2">
                    <a:lumMod val="50000"/>
                    <a:alpha val="99000"/>
                  </a:schemeClr>
                </a:solidFill>
              </a:defRPr>
            </a:lvl5pPr>
          </a:lstStyle>
          <a:p>
            <a:pPr lvl="0"/>
            <a:r>
              <a:rPr lang="en-US" smtClean="0"/>
              <a:t>Click to edit Master text styles</a:t>
            </a:r>
          </a:p>
        </p:txBody>
      </p:sp>
    </p:spTree>
    <p:extLst>
      <p:ext uri="{BB962C8B-B14F-4D97-AF65-F5344CB8AC3E}">
        <p14:creationId xmlns:p14="http://schemas.microsoft.com/office/powerpoint/2010/main" val="82744337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Object">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700087"/>
          </a:xfrm>
          <a:prstGeom prst="rect">
            <a:avLst/>
          </a:prstGeom>
        </p:spPr>
        <p:txBody>
          <a:bodyPr lIns="0" tIns="0" rIns="0" bIns="0" anchor="ctr">
            <a:normAutofit/>
          </a:bodyPr>
          <a:lstStyle>
            <a:lvl1pPr marL="0" indent="0" algn="l" defTabSz="914400" rtl="0" eaLnBrk="1" latinLnBrk="0" hangingPunct="1">
              <a:spcBef>
                <a:spcPct val="0"/>
              </a:spcBef>
              <a:buNone/>
              <a:defRPr sz="3600" kern="1200">
                <a:solidFill>
                  <a:schemeClr val="accent2">
                    <a:alpha val="99000"/>
                  </a:schemeClr>
                </a:solidFill>
                <a:latin typeface="+mj-lt"/>
                <a:ea typeface="Verdana" pitchFamily="34" charset="0"/>
                <a:cs typeface="Verdana" pitchFamily="34" charset="0"/>
              </a:defRPr>
            </a:lvl1pPr>
          </a:lstStyle>
          <a:p>
            <a:pPr fontAlgn="base">
              <a:spcAft>
                <a:spcPct val="0"/>
              </a:spcAft>
              <a:defRPr/>
            </a:pPr>
            <a:r>
              <a:rPr lang="en-US" smtClean="0">
                <a:solidFill>
                  <a:srgbClr val="00529A">
                    <a:alpha val="99000"/>
                  </a:srgbClr>
                </a:solidFill>
              </a:rPr>
              <a:t>Click to edit Master title style</a:t>
            </a:r>
            <a:endParaRPr lang="en-US" dirty="0">
              <a:solidFill>
                <a:srgbClr val="00529A">
                  <a:alpha val="99000"/>
                </a:srgbClr>
              </a:solidFill>
            </a:endParaRPr>
          </a:p>
        </p:txBody>
      </p:sp>
      <p:sp>
        <p:nvSpPr>
          <p:cNvPr id="5" name="Content Placeholder 2"/>
          <p:cNvSpPr>
            <a:spLocks noGrp="1"/>
          </p:cNvSpPr>
          <p:nvPr>
            <p:ph sz="half" idx="1"/>
          </p:nvPr>
        </p:nvSpPr>
        <p:spPr>
          <a:xfrm>
            <a:off x="457200" y="1524000"/>
            <a:ext cx="8229600" cy="4602163"/>
          </a:xfrm>
          <a:prstGeom prst="rect">
            <a:avLst/>
          </a:prstGeo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Slide Number Placeholder 2"/>
          <p:cNvSpPr>
            <a:spLocks noGrp="1"/>
          </p:cNvSpPr>
          <p:nvPr>
            <p:ph type="sldNum" sz="quarter" idx="10"/>
          </p:nvPr>
        </p:nvSpPr>
        <p:spPr/>
        <p:txBody>
          <a:bodyPr/>
          <a:lstStyle>
            <a:lvl1pPr>
              <a:defRPr/>
            </a:lvl1pPr>
          </a:lstStyle>
          <a:p>
            <a:fld id="{E10253BA-BE80-4930-A49D-9E8EFCE8AF34}" type="slidenum">
              <a:rPr lang="en-US" altLang="zh-CN"/>
              <a:pPr/>
              <a:t>‹#›</a:t>
            </a:fld>
            <a:endParaRPr lang="en-US" altLang="zh-CN"/>
          </a:p>
        </p:txBody>
      </p:sp>
    </p:spTree>
    <p:extLst>
      <p:ext uri="{BB962C8B-B14F-4D97-AF65-F5344CB8AC3E}">
        <p14:creationId xmlns:p14="http://schemas.microsoft.com/office/powerpoint/2010/main" val="265461807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88032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3427" name="Rectangle 3"/>
          <p:cNvSpPr>
            <a:spLocks noGrp="1" noChangeArrowheads="1"/>
          </p:cNvSpPr>
          <p:nvPr>
            <p:ph type="ctrTitle"/>
          </p:nvPr>
        </p:nvSpPr>
        <p:spPr bwMode="gray">
          <a:xfrm>
            <a:off x="727075" y="1781175"/>
            <a:ext cx="7654925" cy="668338"/>
          </a:xfrm>
        </p:spPr>
        <p:txBody>
          <a:bodyPr/>
          <a:lstStyle>
            <a:lvl1pPr>
              <a:defRPr>
                <a:solidFill>
                  <a:schemeClr val="folHlink"/>
                </a:solidFill>
              </a:defRPr>
            </a:lvl1pPr>
          </a:lstStyle>
          <a:p>
            <a:r>
              <a:rPr lang="en-US" smtClean="0"/>
              <a:t>Click to edit Master title style</a:t>
            </a:r>
            <a:endParaRPr lang="en-US"/>
          </a:p>
        </p:txBody>
      </p:sp>
      <p:sp>
        <p:nvSpPr>
          <p:cNvPr id="103428" name="Rectangle 4"/>
          <p:cNvSpPr>
            <a:spLocks noGrp="1" noChangeArrowheads="1"/>
          </p:cNvSpPr>
          <p:nvPr>
            <p:ph type="subTitle" idx="1"/>
          </p:nvPr>
        </p:nvSpPr>
        <p:spPr bwMode="gray">
          <a:xfrm>
            <a:off x="727075" y="2784475"/>
            <a:ext cx="7518400" cy="530225"/>
          </a:xfrm>
          <a:prstGeom prst="rect">
            <a:avLst/>
          </a:prstGeom>
        </p:spPr>
        <p:txBody>
          <a:bodyPr/>
          <a:lstStyle>
            <a:lvl1pPr marL="0" indent="0">
              <a:spcBef>
                <a:spcPct val="0"/>
              </a:spcBef>
              <a:buFontTx/>
              <a:buNone/>
              <a:defRPr>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26348225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75B6003-4A1C-4B4E-92A9-DA3E457A4B21}" type="datetimeFigureOut">
              <a:rPr lang="zh-CN" altLang="en-US" smtClean="0"/>
              <a:t>2011/11/10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FBBA43-CC1A-4012-831A-A06038DD2905}" type="slidenum">
              <a:rPr lang="zh-CN" altLang="en-US" smtClean="0"/>
              <a:t>‹#›</a:t>
            </a:fld>
            <a:endParaRPr lang="zh-CN" altLang="en-US"/>
          </a:p>
        </p:txBody>
      </p:sp>
    </p:spTree>
    <p:extLst>
      <p:ext uri="{BB962C8B-B14F-4D97-AF65-F5344CB8AC3E}">
        <p14:creationId xmlns:p14="http://schemas.microsoft.com/office/powerpoint/2010/main" val="1902896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60375" y="1323975"/>
            <a:ext cx="8302625" cy="23574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744684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0375" y="1323975"/>
            <a:ext cx="4075113" cy="23574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7888" y="1323975"/>
            <a:ext cx="4075112" cy="23574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622557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63296" y="1572768"/>
            <a:ext cx="8229600" cy="4474021"/>
          </a:xfrm>
        </p:spPr>
        <p:txBody>
          <a:bodyPr/>
          <a:lstStyle>
            <a:lvl1pPr>
              <a:spcBef>
                <a:spcPts val="1200"/>
              </a:spcBef>
              <a:buClr>
                <a:schemeClr val="accent1"/>
              </a:buClr>
              <a:defRPr sz="2600"/>
            </a:lvl1pPr>
            <a:lvl2pPr>
              <a:spcBef>
                <a:spcPts val="1200"/>
              </a:spcBef>
              <a:buClr>
                <a:schemeClr val="tx1"/>
              </a:buClr>
              <a:defRPr sz="2400"/>
            </a:lvl2pPr>
            <a:lvl3pPr>
              <a:spcBef>
                <a:spcPts val="1200"/>
              </a:spcBef>
              <a:buClr>
                <a:schemeClr val="tx1"/>
              </a:buClr>
              <a:defRPr/>
            </a:lvl3pPr>
            <a:lvl4pPr>
              <a:spcBef>
                <a:spcPts val="1200"/>
              </a:spcBef>
              <a:buClr>
                <a:schemeClr val="tx1"/>
              </a:buClr>
              <a:defRPr/>
            </a:lvl4pPr>
            <a:lvl5pPr>
              <a:spcBef>
                <a:spcPts val="1200"/>
              </a:spcBef>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1"/>
          </p:nvPr>
        </p:nvSpPr>
        <p:spPr>
          <a:xfrm>
            <a:off x="457879" y="974916"/>
            <a:ext cx="8229600" cy="347035"/>
          </a:xfrm>
        </p:spPr>
        <p:txBody>
          <a:bodyPr/>
          <a:lstStyle>
            <a:lvl1pPr marL="0" indent="0">
              <a:buFontTx/>
              <a:buNone/>
              <a:defRPr/>
            </a:lvl1pPr>
          </a:lstStyle>
          <a:p>
            <a:pPr lvl="0"/>
            <a:r>
              <a:rPr lang="en-US" smtClean="0"/>
              <a:t>Click to edit Master text styles</a:t>
            </a:r>
          </a:p>
        </p:txBody>
      </p:sp>
    </p:spTree>
    <p:extLst>
      <p:ext uri="{BB962C8B-B14F-4D97-AF65-F5344CB8AC3E}">
        <p14:creationId xmlns:p14="http://schemas.microsoft.com/office/powerpoint/2010/main" val="74608679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Walkin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4687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86384" y="4134993"/>
            <a:ext cx="7821168" cy="685799"/>
          </a:xfrm>
        </p:spPr>
        <p:txBody>
          <a:bodyPr anchor="b">
            <a:noAutofit/>
          </a:bodyPr>
          <a:lstStyle>
            <a:lvl1pPr marL="0" indent="0" algn="l">
              <a:lnSpc>
                <a:spcPts val="4800"/>
              </a:lnSpc>
              <a:defRPr sz="4000" baseline="0">
                <a:solidFill>
                  <a:schemeClr val="tx1">
                    <a:alpha val="99000"/>
                  </a:schemeClr>
                </a:solidFill>
                <a:effectLst/>
                <a:latin typeface="+mn-lt"/>
                <a:ea typeface="Verdana" pitchFamily="34" charset="0"/>
                <a:cs typeface="Verdana"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786384" y="4832985"/>
            <a:ext cx="7833360" cy="1143000"/>
          </a:xfrm>
        </p:spPr>
        <p:txBody>
          <a:bodyPr>
            <a:normAutofit/>
          </a:bodyPr>
          <a:lstStyle>
            <a:lvl1pPr marL="0" indent="0" algn="l">
              <a:lnSpc>
                <a:spcPct val="90000"/>
              </a:lnSpc>
              <a:spcBef>
                <a:spcPts val="1200"/>
              </a:spcBef>
              <a:buNone/>
              <a:defRPr sz="2000" baseline="0">
                <a:solidFill>
                  <a:schemeClr val="tx2">
                    <a:lumMod val="50000"/>
                    <a:alpha val="99000"/>
                  </a:schemeClr>
                </a:solidFill>
                <a:effectLst/>
                <a:latin typeface="+mn-lt"/>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en-US" dirty="0"/>
          </a:p>
        </p:txBody>
      </p:sp>
      <p:sp>
        <p:nvSpPr>
          <p:cNvPr id="5" name="Text Placeholder 4"/>
          <p:cNvSpPr>
            <a:spLocks noGrp="1"/>
          </p:cNvSpPr>
          <p:nvPr>
            <p:ph type="body" sz="quarter" idx="10"/>
          </p:nvPr>
        </p:nvSpPr>
        <p:spPr>
          <a:xfrm>
            <a:off x="4645725" y="2426462"/>
            <a:ext cx="3961827" cy="1438275"/>
          </a:xfrm>
        </p:spPr>
        <p:txBody>
          <a:bodyPr/>
          <a:lstStyle>
            <a:lvl1pPr marL="0" indent="0" algn="r">
              <a:buNone/>
              <a:defRPr baseline="0">
                <a:solidFill>
                  <a:schemeClr val="tx2">
                    <a:lumMod val="50000"/>
                    <a:alpha val="99000"/>
                  </a:schemeClr>
                </a:solidFill>
              </a:defRPr>
            </a:lvl1pPr>
            <a:lvl2pPr marL="457200" indent="0">
              <a:buNone/>
              <a:defRPr>
                <a:solidFill>
                  <a:schemeClr val="tx2">
                    <a:lumMod val="50000"/>
                    <a:alpha val="99000"/>
                  </a:schemeClr>
                </a:solidFill>
              </a:defRPr>
            </a:lvl2pPr>
            <a:lvl3pPr marL="914400" indent="0">
              <a:buNone/>
              <a:defRPr>
                <a:solidFill>
                  <a:schemeClr val="tx2">
                    <a:lumMod val="50000"/>
                    <a:alpha val="99000"/>
                  </a:schemeClr>
                </a:solidFill>
              </a:defRPr>
            </a:lvl3pPr>
            <a:lvl4pPr marL="1371600" indent="0">
              <a:buNone/>
              <a:defRPr>
                <a:solidFill>
                  <a:schemeClr val="tx2">
                    <a:lumMod val="50000"/>
                    <a:alpha val="99000"/>
                  </a:schemeClr>
                </a:solidFill>
              </a:defRPr>
            </a:lvl4pPr>
            <a:lvl5pPr marL="1828800" indent="0">
              <a:buNone/>
              <a:defRPr>
                <a:solidFill>
                  <a:schemeClr val="tx2">
                    <a:lumMod val="50000"/>
                    <a:alpha val="99000"/>
                  </a:schemeClr>
                </a:solidFill>
              </a:defRPr>
            </a:lvl5pPr>
          </a:lstStyle>
          <a:p>
            <a:pPr lvl="0"/>
            <a:r>
              <a:rPr lang="zh-CN" altLang="en-US" dirty="0" smtClean="0"/>
              <a:t>单击此处编辑母版文本样式</a:t>
            </a:r>
          </a:p>
        </p:txBody>
      </p:sp>
    </p:spTree>
    <p:extLst>
      <p:ext uri="{BB962C8B-B14F-4D97-AF65-F5344CB8AC3E}">
        <p14:creationId xmlns:p14="http://schemas.microsoft.com/office/powerpoint/2010/main" val="536967687"/>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CAEEA21F-BE40-44AE-A6F8-AE6C3D2E323D}" type="datetimeFigureOut">
              <a:rPr lang="en-US">
                <a:solidFill>
                  <a:srgbClr val="1F497D"/>
                </a:solidFill>
              </a:rPr>
              <a:pPr>
                <a:defRPr/>
              </a:pPr>
              <a:t>11/10/2011</a:t>
            </a:fld>
            <a:endParaRPr lang="en-US">
              <a:solidFill>
                <a:srgbClr val="1F497D"/>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solidFill>
                <a:srgbClr val="1F497D"/>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A8EC67DC-91B0-4B30-8090-E87929D670F3}" type="slidenum">
              <a:rPr lang="en-US">
                <a:solidFill>
                  <a:srgbClr val="1F497D"/>
                </a:solidFill>
              </a:rPr>
              <a:pPr>
                <a:defRPr/>
              </a:pPr>
              <a:t>‹#›</a:t>
            </a:fld>
            <a:endParaRPr lang="en-US">
              <a:solidFill>
                <a:srgbClr val="1F497D"/>
              </a:solidFill>
            </a:endParaRPr>
          </a:p>
        </p:txBody>
      </p:sp>
    </p:spTree>
    <p:extLst>
      <p:ext uri="{BB962C8B-B14F-4D97-AF65-F5344CB8AC3E}">
        <p14:creationId xmlns:p14="http://schemas.microsoft.com/office/powerpoint/2010/main" val="357652277"/>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343C7863-9E37-46EC-A79B-B0CD36A1A0C3}" type="datetimeFigureOut">
              <a:rPr lang="en-US">
                <a:solidFill>
                  <a:srgbClr val="1F497D"/>
                </a:solidFill>
              </a:rPr>
              <a:pPr>
                <a:defRPr/>
              </a:pPr>
              <a:t>11/10/2011</a:t>
            </a:fld>
            <a:endParaRPr lang="en-US">
              <a:solidFill>
                <a:srgbClr val="1F497D"/>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solidFill>
                <a:srgbClr val="1F497D"/>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EC8D7549-B2B5-4104-BE0B-BB32F9EB7F92}" type="slidenum">
              <a:rPr lang="en-US">
                <a:solidFill>
                  <a:srgbClr val="1F497D"/>
                </a:solidFill>
              </a:rPr>
              <a:pPr>
                <a:defRPr/>
              </a:pPr>
              <a:t>‹#›</a:t>
            </a:fld>
            <a:endParaRPr lang="en-US">
              <a:solidFill>
                <a:srgbClr val="1F497D"/>
              </a:solidFill>
            </a:endParaRPr>
          </a:p>
        </p:txBody>
      </p:sp>
    </p:spTree>
    <p:extLst>
      <p:ext uri="{BB962C8B-B14F-4D97-AF65-F5344CB8AC3E}">
        <p14:creationId xmlns:p14="http://schemas.microsoft.com/office/powerpoint/2010/main" val="316077723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4600B02D-983F-43FF-9EB8-986619E194E0}" type="datetimeFigureOut">
              <a:rPr lang="en-US">
                <a:solidFill>
                  <a:srgbClr val="1F497D"/>
                </a:solidFill>
              </a:rPr>
              <a:pPr>
                <a:defRPr/>
              </a:pPr>
              <a:t>11/10/2011</a:t>
            </a:fld>
            <a:endParaRPr lang="en-US">
              <a:solidFill>
                <a:srgbClr val="1F497D"/>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solidFill>
                <a:srgbClr val="1F497D"/>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F550F871-9BF1-4B95-8A7E-8F80D68BDFAE}" type="slidenum">
              <a:rPr lang="en-US">
                <a:solidFill>
                  <a:srgbClr val="1F497D"/>
                </a:solidFill>
              </a:rPr>
              <a:pPr>
                <a:defRPr/>
              </a:pPr>
              <a:t>‹#›</a:t>
            </a:fld>
            <a:endParaRPr lang="en-US">
              <a:solidFill>
                <a:srgbClr val="1F497D"/>
              </a:solidFill>
            </a:endParaRPr>
          </a:p>
        </p:txBody>
      </p:sp>
    </p:spTree>
    <p:extLst>
      <p:ext uri="{BB962C8B-B14F-4D97-AF65-F5344CB8AC3E}">
        <p14:creationId xmlns:p14="http://schemas.microsoft.com/office/powerpoint/2010/main" val="252176918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F8D3813A-0D60-4E3F-8EE0-AF0D3D82A0DD}" type="datetimeFigureOut">
              <a:rPr lang="en-US">
                <a:solidFill>
                  <a:srgbClr val="1F497D"/>
                </a:solidFill>
              </a:rPr>
              <a:pPr>
                <a:defRPr/>
              </a:pPr>
              <a:t>11/10/2011</a:t>
            </a:fld>
            <a:endParaRPr lang="en-US">
              <a:solidFill>
                <a:srgbClr val="1F497D"/>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solidFill>
                <a:srgbClr val="1F497D"/>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EDA6F738-CC81-4CC8-9CE9-6A947A629BC0}" type="slidenum">
              <a:rPr lang="en-US">
                <a:solidFill>
                  <a:srgbClr val="1F497D"/>
                </a:solidFill>
              </a:rPr>
              <a:pPr>
                <a:defRPr/>
              </a:pPr>
              <a:t>‹#›</a:t>
            </a:fld>
            <a:endParaRPr lang="en-US">
              <a:solidFill>
                <a:srgbClr val="1F497D"/>
              </a:solidFill>
            </a:endParaRPr>
          </a:p>
        </p:txBody>
      </p:sp>
    </p:spTree>
    <p:extLst>
      <p:ext uri="{BB962C8B-B14F-4D97-AF65-F5344CB8AC3E}">
        <p14:creationId xmlns:p14="http://schemas.microsoft.com/office/powerpoint/2010/main" val="3562461511"/>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4A95AE00-9EA4-456B-B49F-CFFAFF1F8C7B}" type="datetimeFigureOut">
              <a:rPr lang="en-US">
                <a:solidFill>
                  <a:srgbClr val="1F497D"/>
                </a:solidFill>
              </a:rPr>
              <a:pPr>
                <a:defRPr/>
              </a:pPr>
              <a:t>11/10/2011</a:t>
            </a:fld>
            <a:endParaRPr lang="en-US">
              <a:solidFill>
                <a:srgbClr val="1F497D"/>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solidFill>
                <a:srgbClr val="1F497D"/>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D9952BDA-5F84-466C-997F-A091ED3F8D09}" type="slidenum">
              <a:rPr lang="en-US">
                <a:solidFill>
                  <a:srgbClr val="1F497D"/>
                </a:solidFill>
              </a:rPr>
              <a:pPr>
                <a:defRPr/>
              </a:pPr>
              <a:t>‹#›</a:t>
            </a:fld>
            <a:endParaRPr lang="en-US">
              <a:solidFill>
                <a:srgbClr val="1F497D"/>
              </a:solidFill>
            </a:endParaRPr>
          </a:p>
        </p:txBody>
      </p:sp>
    </p:spTree>
    <p:extLst>
      <p:ext uri="{BB962C8B-B14F-4D97-AF65-F5344CB8AC3E}">
        <p14:creationId xmlns:p14="http://schemas.microsoft.com/office/powerpoint/2010/main" val="1978752057"/>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75B6003-4A1C-4B4E-92A9-DA3E457A4B21}" type="datetimeFigureOut">
              <a:rPr lang="zh-CN" altLang="en-US" smtClean="0"/>
              <a:t>2011/11/10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FBBA43-CC1A-4012-831A-A06038DD2905}" type="slidenum">
              <a:rPr lang="zh-CN" altLang="en-US" smtClean="0"/>
              <a:t>‹#›</a:t>
            </a:fld>
            <a:endParaRPr lang="zh-CN" altLang="en-US"/>
          </a:p>
        </p:txBody>
      </p:sp>
    </p:spTree>
    <p:extLst>
      <p:ext uri="{BB962C8B-B14F-4D97-AF65-F5344CB8AC3E}">
        <p14:creationId xmlns:p14="http://schemas.microsoft.com/office/powerpoint/2010/main" val="2703766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E77BA944-0CD7-4160-9781-703112B59E32}" type="datetimeFigureOut">
              <a:rPr lang="en-US">
                <a:solidFill>
                  <a:srgbClr val="1F497D"/>
                </a:solidFill>
              </a:rPr>
              <a:pPr>
                <a:defRPr/>
              </a:pPr>
              <a:t>11/10/2011</a:t>
            </a:fld>
            <a:endParaRPr lang="en-US">
              <a:solidFill>
                <a:srgbClr val="1F497D"/>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solidFill>
                <a:srgbClr val="1F497D"/>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C4EC2F41-5AD2-47E5-88E2-8314013A9804}" type="slidenum">
              <a:rPr lang="en-US">
                <a:solidFill>
                  <a:srgbClr val="1F497D"/>
                </a:solidFill>
              </a:rPr>
              <a:pPr>
                <a:defRPr/>
              </a:pPr>
              <a:t>‹#›</a:t>
            </a:fld>
            <a:endParaRPr lang="en-US">
              <a:solidFill>
                <a:srgbClr val="1F497D"/>
              </a:solidFill>
            </a:endParaRPr>
          </a:p>
        </p:txBody>
      </p:sp>
    </p:spTree>
    <p:extLst>
      <p:ext uri="{BB962C8B-B14F-4D97-AF65-F5344CB8AC3E}">
        <p14:creationId xmlns:p14="http://schemas.microsoft.com/office/powerpoint/2010/main" val="319920053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06363DEF-0B81-4E41-8931-76ED8FA6D3A7}" type="datetimeFigureOut">
              <a:rPr lang="en-US">
                <a:solidFill>
                  <a:srgbClr val="1F497D"/>
                </a:solidFill>
              </a:rPr>
              <a:pPr>
                <a:defRPr/>
              </a:pPr>
              <a:t>11/10/2011</a:t>
            </a:fld>
            <a:endParaRPr lang="en-US">
              <a:solidFill>
                <a:srgbClr val="1F497D"/>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solidFill>
                <a:srgbClr val="1F497D"/>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282C4ADB-BE5B-41C9-AF12-5EC1E776C895}" type="slidenum">
              <a:rPr lang="en-US">
                <a:solidFill>
                  <a:srgbClr val="1F497D"/>
                </a:solidFill>
              </a:rPr>
              <a:pPr>
                <a:defRPr/>
              </a:pPr>
              <a:t>‹#›</a:t>
            </a:fld>
            <a:endParaRPr lang="en-US">
              <a:solidFill>
                <a:srgbClr val="1F497D"/>
              </a:solidFill>
            </a:endParaRPr>
          </a:p>
        </p:txBody>
      </p:sp>
    </p:spTree>
    <p:extLst>
      <p:ext uri="{BB962C8B-B14F-4D97-AF65-F5344CB8AC3E}">
        <p14:creationId xmlns:p14="http://schemas.microsoft.com/office/powerpoint/2010/main" val="165539972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925413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294373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Tree>
    <p:extLst>
      <p:ext uri="{BB962C8B-B14F-4D97-AF65-F5344CB8AC3E}">
        <p14:creationId xmlns:p14="http://schemas.microsoft.com/office/powerpoint/2010/main" val="221938847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02779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63296" y="1572768"/>
            <a:ext cx="8229600" cy="4474021"/>
          </a:xfrm>
        </p:spPr>
        <p:txBody>
          <a:bodyPr/>
          <a:lstStyle>
            <a:lvl1pPr>
              <a:spcBef>
                <a:spcPts val="1200"/>
              </a:spcBef>
              <a:buClr>
                <a:schemeClr val="accent2"/>
              </a:buClr>
              <a:defRPr sz="2600"/>
            </a:lvl1pPr>
            <a:lvl2pPr>
              <a:spcBef>
                <a:spcPts val="1200"/>
              </a:spcBef>
              <a:buClr>
                <a:schemeClr val="tx1"/>
              </a:buClr>
              <a:defRPr sz="2400"/>
            </a:lvl2pPr>
            <a:lvl3pPr>
              <a:spcBef>
                <a:spcPts val="1200"/>
              </a:spcBef>
              <a:buClr>
                <a:schemeClr val="tx1"/>
              </a:buClr>
              <a:defRPr/>
            </a:lvl3pPr>
            <a:lvl4pPr>
              <a:spcBef>
                <a:spcPts val="1200"/>
              </a:spcBef>
              <a:buClr>
                <a:schemeClr val="tx1"/>
              </a:buClr>
              <a:defRPr/>
            </a:lvl4pPr>
            <a:lvl5pPr>
              <a:spcBef>
                <a:spcPts val="1200"/>
              </a:spcBef>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57879" y="987108"/>
            <a:ext cx="8229600" cy="347035"/>
          </a:xfrm>
        </p:spPr>
        <p:txBody>
          <a:bodyPr/>
          <a:lstStyle>
            <a:lvl1pPr marL="0" indent="0">
              <a:buFontTx/>
              <a:buNone/>
              <a:defRPr/>
            </a:lvl1pPr>
          </a:lstStyle>
          <a:p>
            <a:pPr lvl="0"/>
            <a:r>
              <a:rPr lang="en-US" smtClean="0"/>
              <a:t>Click to edit Master text styles</a:t>
            </a:r>
          </a:p>
        </p:txBody>
      </p:sp>
    </p:spTree>
    <p:extLst>
      <p:ext uri="{BB962C8B-B14F-4D97-AF65-F5344CB8AC3E}">
        <p14:creationId xmlns:p14="http://schemas.microsoft.com/office/powerpoint/2010/main" val="77263621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1"/>
          </p:nvPr>
        </p:nvSpPr>
        <p:spPr>
          <a:xfrm>
            <a:off x="457879" y="987108"/>
            <a:ext cx="8229600" cy="347035"/>
          </a:xfrm>
        </p:spPr>
        <p:txBody>
          <a:bodyPr/>
          <a:lstStyle>
            <a:lvl1pPr marL="0" indent="0">
              <a:buFontTx/>
              <a:buNone/>
              <a:defRPr/>
            </a:lvl1pPr>
          </a:lstStyle>
          <a:p>
            <a:pPr lvl="0"/>
            <a:r>
              <a:rPr lang="en-US" smtClean="0"/>
              <a:t>Click to edit Master text styles</a:t>
            </a:r>
          </a:p>
        </p:txBody>
      </p:sp>
    </p:spTree>
    <p:extLst>
      <p:ext uri="{BB962C8B-B14F-4D97-AF65-F5344CB8AC3E}">
        <p14:creationId xmlns:p14="http://schemas.microsoft.com/office/powerpoint/2010/main" val="1518261975"/>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871823"/>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Walkin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70831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75B6003-4A1C-4B4E-92A9-DA3E457A4B21}" type="datetimeFigureOut">
              <a:rPr lang="zh-CN" altLang="en-US" smtClean="0"/>
              <a:t>2011/11/10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FBBA43-CC1A-4012-831A-A06038DD2905}" type="slidenum">
              <a:rPr lang="zh-CN" altLang="en-US" smtClean="0"/>
              <a:t>‹#›</a:t>
            </a:fld>
            <a:endParaRPr lang="zh-CN" altLang="en-US"/>
          </a:p>
        </p:txBody>
      </p:sp>
    </p:spTree>
    <p:extLst>
      <p:ext uri="{BB962C8B-B14F-4D97-AF65-F5344CB8AC3E}">
        <p14:creationId xmlns:p14="http://schemas.microsoft.com/office/powerpoint/2010/main" val="41834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86384" y="4134993"/>
            <a:ext cx="7821168" cy="685799"/>
          </a:xfrm>
        </p:spPr>
        <p:txBody>
          <a:bodyPr anchor="b">
            <a:noAutofit/>
          </a:bodyPr>
          <a:lstStyle>
            <a:lvl1pPr marL="0" indent="0" algn="l">
              <a:lnSpc>
                <a:spcPts val="4800"/>
              </a:lnSpc>
              <a:defRPr sz="4000" baseline="0">
                <a:solidFill>
                  <a:schemeClr val="accent2">
                    <a:alpha val="99000"/>
                  </a:schemeClr>
                </a:solidFill>
                <a:effectLst/>
                <a:latin typeface="+mn-lt"/>
                <a:ea typeface="Verdana" pitchFamily="34" charset="0"/>
                <a:cs typeface="Verdana"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786384" y="4832985"/>
            <a:ext cx="7833360" cy="1143000"/>
          </a:xfrm>
        </p:spPr>
        <p:txBody>
          <a:bodyPr>
            <a:normAutofit/>
          </a:bodyPr>
          <a:lstStyle>
            <a:lvl1pPr marL="0" indent="0" algn="l">
              <a:lnSpc>
                <a:spcPct val="90000"/>
              </a:lnSpc>
              <a:spcBef>
                <a:spcPts val="1200"/>
              </a:spcBef>
              <a:buNone/>
              <a:defRPr sz="2000" baseline="0">
                <a:solidFill>
                  <a:schemeClr val="tx2">
                    <a:lumMod val="50000"/>
                    <a:alpha val="99000"/>
                  </a:schemeClr>
                </a:solidFill>
                <a:effectLst/>
                <a:latin typeface="+mn-lt"/>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en-US" dirty="0"/>
          </a:p>
        </p:txBody>
      </p:sp>
      <p:sp>
        <p:nvSpPr>
          <p:cNvPr id="5" name="Text Placeholder 4"/>
          <p:cNvSpPr>
            <a:spLocks noGrp="1"/>
          </p:cNvSpPr>
          <p:nvPr>
            <p:ph type="body" sz="quarter" idx="10"/>
          </p:nvPr>
        </p:nvSpPr>
        <p:spPr>
          <a:xfrm>
            <a:off x="4645725" y="2426462"/>
            <a:ext cx="3961827" cy="1438275"/>
          </a:xfrm>
        </p:spPr>
        <p:txBody>
          <a:bodyPr/>
          <a:lstStyle>
            <a:lvl1pPr marL="0" indent="0" algn="r">
              <a:buNone/>
              <a:defRPr baseline="0">
                <a:solidFill>
                  <a:schemeClr val="tx2">
                    <a:lumMod val="50000"/>
                    <a:alpha val="99000"/>
                  </a:schemeClr>
                </a:solidFill>
              </a:defRPr>
            </a:lvl1pPr>
            <a:lvl2pPr marL="457200" indent="0">
              <a:buNone/>
              <a:defRPr>
                <a:solidFill>
                  <a:schemeClr val="tx2">
                    <a:lumMod val="50000"/>
                    <a:alpha val="99000"/>
                  </a:schemeClr>
                </a:solidFill>
              </a:defRPr>
            </a:lvl2pPr>
            <a:lvl3pPr marL="914400" indent="0">
              <a:buNone/>
              <a:defRPr>
                <a:solidFill>
                  <a:schemeClr val="tx2">
                    <a:lumMod val="50000"/>
                    <a:alpha val="99000"/>
                  </a:schemeClr>
                </a:solidFill>
              </a:defRPr>
            </a:lvl3pPr>
            <a:lvl4pPr marL="1371600" indent="0">
              <a:buNone/>
              <a:defRPr>
                <a:solidFill>
                  <a:schemeClr val="tx2">
                    <a:lumMod val="50000"/>
                    <a:alpha val="99000"/>
                  </a:schemeClr>
                </a:solidFill>
              </a:defRPr>
            </a:lvl4pPr>
            <a:lvl5pPr marL="1828800" indent="0">
              <a:buNone/>
              <a:defRPr>
                <a:solidFill>
                  <a:schemeClr val="tx2">
                    <a:lumMod val="50000"/>
                    <a:alpha val="99000"/>
                  </a:schemeClr>
                </a:solidFill>
              </a:defRPr>
            </a:lvl5pPr>
          </a:lstStyle>
          <a:p>
            <a:pPr lvl="0"/>
            <a:r>
              <a:rPr lang="zh-CN" altLang="en-US" dirty="0" smtClean="0"/>
              <a:t>单击此处编辑母版文本样式</a:t>
            </a:r>
          </a:p>
        </p:txBody>
      </p:sp>
    </p:spTree>
    <p:extLst>
      <p:ext uri="{BB962C8B-B14F-4D97-AF65-F5344CB8AC3E}">
        <p14:creationId xmlns:p14="http://schemas.microsoft.com/office/powerpoint/2010/main" val="3472746428"/>
      </p:ext>
    </p:extLst>
  </p:cSld>
  <p:clrMapOvr>
    <a:masterClrMapping/>
  </p:clrMapOvr>
  <p:transition spd="med">
    <p:fade/>
  </p:transition>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86384" y="4134993"/>
            <a:ext cx="7821168" cy="685799"/>
          </a:xfrm>
        </p:spPr>
        <p:txBody>
          <a:bodyPr anchor="b">
            <a:noAutofit/>
          </a:bodyPr>
          <a:lstStyle>
            <a:lvl1pPr marL="0" indent="0" algn="l">
              <a:lnSpc>
                <a:spcPts val="4800"/>
              </a:lnSpc>
              <a:defRPr sz="4000" baseline="0">
                <a:solidFill>
                  <a:schemeClr val="accent2">
                    <a:alpha val="99000"/>
                  </a:schemeClr>
                </a:solidFill>
                <a:effectLst/>
                <a:latin typeface="+mn-lt"/>
                <a:ea typeface="Verdana" pitchFamily="34" charset="0"/>
                <a:cs typeface="Verdana"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786384" y="4832985"/>
            <a:ext cx="7833360" cy="1143000"/>
          </a:xfrm>
        </p:spPr>
        <p:txBody>
          <a:bodyPr>
            <a:normAutofit/>
          </a:bodyPr>
          <a:lstStyle>
            <a:lvl1pPr marL="0" indent="0" algn="l">
              <a:lnSpc>
                <a:spcPct val="90000"/>
              </a:lnSpc>
              <a:spcBef>
                <a:spcPts val="1200"/>
              </a:spcBef>
              <a:buNone/>
              <a:defRPr sz="2000" baseline="0">
                <a:solidFill>
                  <a:schemeClr val="tx2">
                    <a:lumMod val="50000"/>
                    <a:alpha val="99000"/>
                  </a:schemeClr>
                </a:solidFill>
                <a:effectLst/>
                <a:latin typeface="+mn-lt"/>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en-US" dirty="0"/>
          </a:p>
        </p:txBody>
      </p:sp>
    </p:spTree>
    <p:extLst>
      <p:ext uri="{BB962C8B-B14F-4D97-AF65-F5344CB8AC3E}">
        <p14:creationId xmlns:p14="http://schemas.microsoft.com/office/powerpoint/2010/main" val="1078424980"/>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E3CCB0BC-7507-4D7A-870F-5C3B21EE2F90}" type="slidenum">
              <a:rPr lang="en-US"/>
              <a:pPr>
                <a:defRPr/>
              </a:pPr>
              <a:t>‹#›</a:t>
            </a:fld>
            <a:endParaRPr lang="en-US" dirty="0"/>
          </a:p>
        </p:txBody>
      </p:sp>
    </p:spTree>
    <p:extLst>
      <p:ext uri="{BB962C8B-B14F-4D97-AF65-F5344CB8AC3E}">
        <p14:creationId xmlns:p14="http://schemas.microsoft.com/office/powerpoint/2010/main" val="393652410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32926737-305A-4154-8697-1DE8ECA32271}" type="slidenum">
              <a:rPr lang="en-US"/>
              <a:pPr>
                <a:defRPr/>
              </a:pPr>
              <a:t>‹#›</a:t>
            </a:fld>
            <a:endParaRPr lang="en-US" dirty="0"/>
          </a:p>
        </p:txBody>
      </p:sp>
    </p:spTree>
    <p:extLst>
      <p:ext uri="{BB962C8B-B14F-4D97-AF65-F5344CB8AC3E}">
        <p14:creationId xmlns:p14="http://schemas.microsoft.com/office/powerpoint/2010/main" val="3576487918"/>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BAD2A738-8922-4F14-98A4-C1BDB7364689}" type="slidenum">
              <a:rPr lang="en-US"/>
              <a:pPr>
                <a:defRPr/>
              </a:pPr>
              <a:t>‹#›</a:t>
            </a:fld>
            <a:endParaRPr lang="en-US" dirty="0"/>
          </a:p>
        </p:txBody>
      </p:sp>
    </p:spTree>
    <p:extLst>
      <p:ext uri="{BB962C8B-B14F-4D97-AF65-F5344CB8AC3E}">
        <p14:creationId xmlns:p14="http://schemas.microsoft.com/office/powerpoint/2010/main" val="775199025"/>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41EB5F0B-C617-448B-9076-D8F82801B720}" type="slidenum">
              <a:rPr lang="en-US"/>
              <a:pPr>
                <a:defRPr/>
              </a:pPr>
              <a:t>‹#›</a:t>
            </a:fld>
            <a:endParaRPr lang="en-US" dirty="0"/>
          </a:p>
        </p:txBody>
      </p:sp>
    </p:spTree>
    <p:extLst>
      <p:ext uri="{BB962C8B-B14F-4D97-AF65-F5344CB8AC3E}">
        <p14:creationId xmlns:p14="http://schemas.microsoft.com/office/powerpoint/2010/main" val="2579882947"/>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0B2B96A2-EB9D-4C55-B34D-8A6BD0336EFA}" type="slidenum">
              <a:rPr lang="en-US"/>
              <a:pPr>
                <a:defRPr/>
              </a:pPr>
              <a:t>‹#›</a:t>
            </a:fld>
            <a:endParaRPr lang="en-US" dirty="0"/>
          </a:p>
        </p:txBody>
      </p:sp>
    </p:spTree>
    <p:extLst>
      <p:ext uri="{BB962C8B-B14F-4D97-AF65-F5344CB8AC3E}">
        <p14:creationId xmlns:p14="http://schemas.microsoft.com/office/powerpoint/2010/main" val="2241944181"/>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EA53A4FA-0EA6-4560-B6A2-293E62B0D8B4}" type="slidenum">
              <a:rPr lang="en-US"/>
              <a:pPr>
                <a:defRPr/>
              </a:pPr>
              <a:t>‹#›</a:t>
            </a:fld>
            <a:endParaRPr lang="en-US" dirty="0"/>
          </a:p>
        </p:txBody>
      </p:sp>
    </p:spTree>
    <p:extLst>
      <p:ext uri="{BB962C8B-B14F-4D97-AF65-F5344CB8AC3E}">
        <p14:creationId xmlns:p14="http://schemas.microsoft.com/office/powerpoint/2010/main" val="3330366009"/>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25754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63296" y="1572768"/>
            <a:ext cx="8229600" cy="4474021"/>
          </a:xfrm>
        </p:spPr>
        <p:txBody>
          <a:bodyPr/>
          <a:lstStyle>
            <a:lvl1pPr>
              <a:spcBef>
                <a:spcPts val="1200"/>
              </a:spcBef>
              <a:buClr>
                <a:schemeClr val="accent1"/>
              </a:buClr>
              <a:defRPr sz="2600"/>
            </a:lvl1pPr>
            <a:lvl2pPr>
              <a:spcBef>
                <a:spcPts val="1200"/>
              </a:spcBef>
              <a:buClr>
                <a:schemeClr val="tx1"/>
              </a:buClr>
              <a:defRPr sz="2400"/>
            </a:lvl2pPr>
            <a:lvl3pPr>
              <a:spcBef>
                <a:spcPts val="1200"/>
              </a:spcBef>
              <a:buClr>
                <a:schemeClr val="tx1"/>
              </a:buClr>
              <a:defRPr/>
            </a:lvl3pPr>
            <a:lvl4pPr>
              <a:spcBef>
                <a:spcPts val="1200"/>
              </a:spcBef>
              <a:buClr>
                <a:schemeClr val="tx1"/>
              </a:buClr>
              <a:defRPr/>
            </a:lvl4pPr>
            <a:lvl5pPr>
              <a:spcBef>
                <a:spcPts val="1200"/>
              </a:spcBef>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1"/>
          </p:nvPr>
        </p:nvSpPr>
        <p:spPr>
          <a:xfrm>
            <a:off x="457879" y="974916"/>
            <a:ext cx="8229600" cy="347035"/>
          </a:xfrm>
        </p:spPr>
        <p:txBody>
          <a:bodyPr/>
          <a:lstStyle>
            <a:lvl1pPr marL="0" indent="0">
              <a:buFontTx/>
              <a:buNone/>
              <a:defRPr/>
            </a:lvl1pPr>
          </a:lstStyle>
          <a:p>
            <a:pPr lvl="0"/>
            <a:r>
              <a:rPr lang="en-US" dirty="0" smtClean="0"/>
              <a:t>Click to edit Master text styles</a:t>
            </a:r>
          </a:p>
        </p:txBody>
      </p:sp>
    </p:spTree>
    <p:extLst>
      <p:ext uri="{BB962C8B-B14F-4D97-AF65-F5344CB8AC3E}">
        <p14:creationId xmlns:p14="http://schemas.microsoft.com/office/powerpoint/2010/main" val="364924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75B6003-4A1C-4B4E-92A9-DA3E457A4B21}" type="datetimeFigureOut">
              <a:rPr lang="zh-CN" altLang="en-US" smtClean="0"/>
              <a:t>2011/11/10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FBBA43-CC1A-4012-831A-A06038DD2905}" type="slidenum">
              <a:rPr lang="zh-CN" altLang="en-US" smtClean="0"/>
              <a:t>‹#›</a:t>
            </a:fld>
            <a:endParaRPr lang="zh-CN" altLang="en-US"/>
          </a:p>
        </p:txBody>
      </p:sp>
    </p:spTree>
    <p:extLst>
      <p:ext uri="{BB962C8B-B14F-4D97-AF65-F5344CB8AC3E}">
        <p14:creationId xmlns:p14="http://schemas.microsoft.com/office/powerpoint/2010/main" val="21570126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Walkin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2" descr="\\adisvr2\Shared\ADI_Projects\Isilon_Systems\ADI_Art\Working_Art\emc_logo.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46159" y="6349169"/>
            <a:ext cx="1009510" cy="40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61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86384" y="4134993"/>
            <a:ext cx="7821168" cy="685799"/>
          </a:xfrm>
        </p:spPr>
        <p:txBody>
          <a:bodyPr lIns="0" tIns="0" rIns="0" bIns="0" anchor="b" anchorCtr="0">
            <a:noAutofit/>
          </a:bodyPr>
          <a:lstStyle>
            <a:lvl1pPr marL="0" indent="0" algn="l">
              <a:lnSpc>
                <a:spcPts val="4800"/>
              </a:lnSpc>
              <a:defRPr sz="4000" baseline="0">
                <a:solidFill>
                  <a:schemeClr val="tx1">
                    <a:alpha val="99000"/>
                  </a:schemeClr>
                </a:solidFill>
                <a:effectLst/>
                <a:latin typeface="+mn-lt"/>
                <a:ea typeface="Verdana" pitchFamily="34" charset="0"/>
                <a:cs typeface="Verdana" pitchFamily="34" charset="0"/>
              </a:defRPr>
            </a:lvl1pPr>
          </a:lstStyle>
          <a:p>
            <a:endParaRPr lang="en-US" dirty="0"/>
          </a:p>
        </p:txBody>
      </p:sp>
      <p:sp>
        <p:nvSpPr>
          <p:cNvPr id="8" name="Subtitle 2"/>
          <p:cNvSpPr>
            <a:spLocks noGrp="1"/>
          </p:cNvSpPr>
          <p:nvPr>
            <p:ph type="subTitle" idx="1" hasCustomPrompt="1"/>
          </p:nvPr>
        </p:nvSpPr>
        <p:spPr>
          <a:xfrm>
            <a:off x="786384" y="4832985"/>
            <a:ext cx="7833360" cy="1143000"/>
          </a:xfrm>
        </p:spPr>
        <p:txBody>
          <a:bodyPr lIns="0" tIns="0" rIns="0" bIns="0">
            <a:normAutofit/>
          </a:bodyPr>
          <a:lstStyle>
            <a:lvl1pPr marL="0" indent="0" algn="l">
              <a:lnSpc>
                <a:spcPct val="90000"/>
              </a:lnSpc>
              <a:spcBef>
                <a:spcPts val="1200"/>
              </a:spcBef>
              <a:buNone/>
              <a:defRPr sz="2000" baseline="0">
                <a:solidFill>
                  <a:schemeClr val="tx2">
                    <a:lumMod val="50000"/>
                    <a:alpha val="99000"/>
                  </a:schemeClr>
                </a:solidFill>
                <a:effectLst/>
                <a:latin typeface="+mn-lt"/>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text</a:t>
            </a:r>
            <a:endParaRPr lang="en-US" dirty="0"/>
          </a:p>
        </p:txBody>
      </p:sp>
      <p:sp>
        <p:nvSpPr>
          <p:cNvPr id="5" name="Text Placeholder 4"/>
          <p:cNvSpPr>
            <a:spLocks noGrp="1"/>
          </p:cNvSpPr>
          <p:nvPr>
            <p:ph type="body" sz="quarter" idx="10" hasCustomPrompt="1"/>
          </p:nvPr>
        </p:nvSpPr>
        <p:spPr>
          <a:xfrm>
            <a:off x="4645725" y="2426462"/>
            <a:ext cx="3961827" cy="1438275"/>
          </a:xfrm>
        </p:spPr>
        <p:txBody>
          <a:bodyPr/>
          <a:lstStyle>
            <a:lvl1pPr marL="0" indent="0" algn="r">
              <a:buNone/>
              <a:defRPr baseline="0">
                <a:solidFill>
                  <a:schemeClr val="tx2">
                    <a:lumMod val="50000"/>
                    <a:alpha val="99000"/>
                  </a:schemeClr>
                </a:solidFill>
              </a:defRPr>
            </a:lvl1pPr>
            <a:lvl2pPr marL="457200" indent="0">
              <a:buNone/>
              <a:defRPr>
                <a:solidFill>
                  <a:schemeClr val="tx2">
                    <a:lumMod val="50000"/>
                    <a:alpha val="99000"/>
                  </a:schemeClr>
                </a:solidFill>
              </a:defRPr>
            </a:lvl2pPr>
            <a:lvl3pPr marL="914400" indent="0">
              <a:buNone/>
              <a:defRPr>
                <a:solidFill>
                  <a:schemeClr val="tx2">
                    <a:lumMod val="50000"/>
                    <a:alpha val="99000"/>
                  </a:schemeClr>
                </a:solidFill>
              </a:defRPr>
            </a:lvl3pPr>
            <a:lvl4pPr marL="1371600" indent="0">
              <a:buNone/>
              <a:defRPr>
                <a:solidFill>
                  <a:schemeClr val="tx2">
                    <a:lumMod val="50000"/>
                    <a:alpha val="99000"/>
                  </a:schemeClr>
                </a:solidFill>
              </a:defRPr>
            </a:lvl4pPr>
            <a:lvl5pPr marL="1828800" indent="0">
              <a:buNone/>
              <a:defRPr>
                <a:solidFill>
                  <a:schemeClr val="tx2">
                    <a:lumMod val="50000"/>
                    <a:alpha val="99000"/>
                  </a:schemeClr>
                </a:solidFill>
              </a:defRPr>
            </a:lvl5pPr>
          </a:lstStyle>
          <a:p>
            <a:pPr lvl="0"/>
            <a:r>
              <a:rPr lang="en-US" dirty="0" smtClean="0"/>
              <a:t>Speaker Name </a:t>
            </a:r>
            <a:br>
              <a:rPr lang="en-US" dirty="0" smtClean="0"/>
            </a:br>
            <a:r>
              <a:rPr lang="en-US" dirty="0" smtClean="0"/>
              <a:t>Title </a:t>
            </a:r>
            <a:br>
              <a:rPr lang="en-US" dirty="0" smtClean="0"/>
            </a:br>
            <a:r>
              <a:rPr lang="en-US" dirty="0" smtClean="0"/>
              <a:t>Company</a:t>
            </a:r>
          </a:p>
        </p:txBody>
      </p:sp>
      <p:pic>
        <p:nvPicPr>
          <p:cNvPr id="1026" name="Picture 2" descr="\\adisvr2\Shared\ADI_Projects\Isilon_Systems\ADI_Art\Working_Art\emc_logo.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46159" y="6349169"/>
            <a:ext cx="1009510" cy="40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78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F936E05F-839B-4073-A9BF-3EBB811C5AE9}" type="datetimeFigureOut">
              <a:rPr lang="en-US">
                <a:solidFill>
                  <a:srgbClr val="1F497D"/>
                </a:solidFill>
                <a:latin typeface="Arial" charset="0"/>
                <a:ea typeface="ＭＳ Ｐゴシック" charset="0"/>
              </a:rPr>
              <a:pPr defTabSz="457200" fontAlgn="base">
                <a:spcBef>
                  <a:spcPct val="0"/>
                </a:spcBef>
                <a:spcAft>
                  <a:spcPct val="0"/>
                </a:spcAft>
              </a:pPr>
              <a:t>11/10/2011</a:t>
            </a:fld>
            <a:endParaRPr lang="en-US">
              <a:solidFill>
                <a:srgbClr val="1F497D"/>
              </a:solidFill>
              <a:latin typeface="Arial" charset="0"/>
              <a:ea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a:solidFill>
                <a:srgbClr val="1F497D"/>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E9E2731D-4332-4058-8DF3-D7485CC4E7CD}" type="slidenum">
              <a:rPr lang="en-US">
                <a:solidFill>
                  <a:srgbClr val="1F497D"/>
                </a:solidFill>
                <a:latin typeface="Arial" charset="0"/>
                <a:ea typeface="ＭＳ Ｐゴシック" charset="0"/>
              </a:rPr>
              <a:pPr defTabSz="457200" fontAlgn="base">
                <a:spcBef>
                  <a:spcPct val="0"/>
                </a:spcBef>
                <a:spcAft>
                  <a:spcPct val="0"/>
                </a:spcAft>
              </a:pPr>
              <a:t>‹#›</a:t>
            </a:fld>
            <a:endParaRPr lang="en-US">
              <a:solidFill>
                <a:srgbClr val="1F497D"/>
              </a:solidFill>
              <a:latin typeface="Arial" charset="0"/>
              <a:ea typeface="ＭＳ Ｐゴシック" charset="0"/>
            </a:endParaRPr>
          </a:p>
        </p:txBody>
      </p:sp>
    </p:spTree>
    <p:extLst>
      <p:ext uri="{BB962C8B-B14F-4D97-AF65-F5344CB8AC3E}">
        <p14:creationId xmlns:p14="http://schemas.microsoft.com/office/powerpoint/2010/main" val="160960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F936E05F-839B-4073-A9BF-3EBB811C5AE9}" type="datetimeFigureOut">
              <a:rPr lang="en-US">
                <a:solidFill>
                  <a:srgbClr val="1F497D"/>
                </a:solidFill>
                <a:latin typeface="Arial" charset="0"/>
                <a:ea typeface="ＭＳ Ｐゴシック" charset="0"/>
              </a:rPr>
              <a:pPr defTabSz="457200" fontAlgn="base">
                <a:spcBef>
                  <a:spcPct val="0"/>
                </a:spcBef>
                <a:spcAft>
                  <a:spcPct val="0"/>
                </a:spcAft>
              </a:pPr>
              <a:t>11/10/2011</a:t>
            </a:fld>
            <a:endParaRPr lang="en-US">
              <a:solidFill>
                <a:srgbClr val="1F497D"/>
              </a:solidFill>
              <a:latin typeface="Arial" charset="0"/>
              <a:ea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a:solidFill>
                <a:srgbClr val="1F497D"/>
              </a:solidFill>
              <a:latin typeface="Arial" charset="0"/>
              <a:ea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E9E2731D-4332-4058-8DF3-D7485CC4E7CD}" type="slidenum">
              <a:rPr lang="en-US">
                <a:solidFill>
                  <a:srgbClr val="1F497D"/>
                </a:solidFill>
                <a:latin typeface="Arial" charset="0"/>
                <a:ea typeface="ＭＳ Ｐゴシック" charset="0"/>
              </a:rPr>
              <a:pPr defTabSz="457200" fontAlgn="base">
                <a:spcBef>
                  <a:spcPct val="0"/>
                </a:spcBef>
                <a:spcAft>
                  <a:spcPct val="0"/>
                </a:spcAft>
              </a:pPr>
              <a:t>‹#›</a:t>
            </a:fld>
            <a:endParaRPr lang="en-US">
              <a:solidFill>
                <a:srgbClr val="1F497D"/>
              </a:solidFill>
              <a:latin typeface="Arial" charset="0"/>
              <a:ea typeface="ＭＳ Ｐゴシック" charset="0"/>
            </a:endParaRPr>
          </a:p>
        </p:txBody>
      </p:sp>
    </p:spTree>
    <p:extLst>
      <p:ext uri="{BB962C8B-B14F-4D97-AF65-F5344CB8AC3E}">
        <p14:creationId xmlns:p14="http://schemas.microsoft.com/office/powerpoint/2010/main" val="253993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F936E05F-839B-4073-A9BF-3EBB811C5AE9}" type="datetimeFigureOut">
              <a:rPr lang="en-US">
                <a:solidFill>
                  <a:srgbClr val="1F497D"/>
                </a:solidFill>
                <a:latin typeface="Arial" charset="0"/>
                <a:ea typeface="ＭＳ Ｐゴシック" charset="0"/>
              </a:rPr>
              <a:pPr defTabSz="457200" fontAlgn="base">
                <a:spcBef>
                  <a:spcPct val="0"/>
                </a:spcBef>
                <a:spcAft>
                  <a:spcPct val="0"/>
                </a:spcAft>
              </a:pPr>
              <a:t>11/10/2011</a:t>
            </a:fld>
            <a:endParaRPr lang="en-US">
              <a:solidFill>
                <a:srgbClr val="1F497D"/>
              </a:solidFill>
              <a:latin typeface="Arial" charset="0"/>
              <a:ea typeface="ＭＳ Ｐゴシック"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a:solidFill>
                <a:srgbClr val="1F497D"/>
              </a:solidFill>
              <a:latin typeface="Arial" charset="0"/>
              <a:ea typeface="ＭＳ Ｐゴシック"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E9E2731D-4332-4058-8DF3-D7485CC4E7CD}" type="slidenum">
              <a:rPr lang="en-US">
                <a:solidFill>
                  <a:srgbClr val="1F497D"/>
                </a:solidFill>
                <a:latin typeface="Arial" charset="0"/>
                <a:ea typeface="ＭＳ Ｐゴシック" charset="0"/>
              </a:rPr>
              <a:pPr defTabSz="457200" fontAlgn="base">
                <a:spcBef>
                  <a:spcPct val="0"/>
                </a:spcBef>
                <a:spcAft>
                  <a:spcPct val="0"/>
                </a:spcAft>
              </a:pPr>
              <a:t>‹#›</a:t>
            </a:fld>
            <a:endParaRPr lang="en-US">
              <a:solidFill>
                <a:srgbClr val="1F497D"/>
              </a:solidFill>
              <a:latin typeface="Arial" charset="0"/>
              <a:ea typeface="ＭＳ Ｐゴシック" charset="0"/>
            </a:endParaRPr>
          </a:p>
        </p:txBody>
      </p:sp>
    </p:spTree>
    <p:extLst>
      <p:ext uri="{BB962C8B-B14F-4D97-AF65-F5344CB8AC3E}">
        <p14:creationId xmlns:p14="http://schemas.microsoft.com/office/powerpoint/2010/main" val="375565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F936E05F-839B-4073-A9BF-3EBB811C5AE9}" type="datetimeFigureOut">
              <a:rPr lang="en-US">
                <a:solidFill>
                  <a:srgbClr val="1F497D"/>
                </a:solidFill>
                <a:latin typeface="Arial" charset="0"/>
                <a:ea typeface="ＭＳ Ｐゴシック" charset="0"/>
              </a:rPr>
              <a:pPr defTabSz="457200" fontAlgn="base">
                <a:spcBef>
                  <a:spcPct val="0"/>
                </a:spcBef>
                <a:spcAft>
                  <a:spcPct val="0"/>
                </a:spcAft>
              </a:pPr>
              <a:t>11/10/2011</a:t>
            </a:fld>
            <a:endParaRPr lang="en-US">
              <a:solidFill>
                <a:srgbClr val="1F497D"/>
              </a:solidFill>
              <a:latin typeface="Arial" charset="0"/>
              <a:ea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a:solidFill>
                <a:srgbClr val="1F497D"/>
              </a:solidFill>
              <a:latin typeface="Arial" charset="0"/>
              <a:ea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E9E2731D-4332-4058-8DF3-D7485CC4E7CD}" type="slidenum">
              <a:rPr lang="en-US">
                <a:solidFill>
                  <a:srgbClr val="1F497D"/>
                </a:solidFill>
                <a:latin typeface="Arial" charset="0"/>
                <a:ea typeface="ＭＳ Ｐゴシック" charset="0"/>
              </a:rPr>
              <a:pPr defTabSz="457200" fontAlgn="base">
                <a:spcBef>
                  <a:spcPct val="0"/>
                </a:spcBef>
                <a:spcAft>
                  <a:spcPct val="0"/>
                </a:spcAft>
              </a:pPr>
              <a:t>‹#›</a:t>
            </a:fld>
            <a:endParaRPr lang="en-US">
              <a:solidFill>
                <a:srgbClr val="1F497D"/>
              </a:solidFill>
              <a:latin typeface="Arial" charset="0"/>
              <a:ea typeface="ＭＳ Ｐゴシック" charset="0"/>
            </a:endParaRPr>
          </a:p>
        </p:txBody>
      </p:sp>
    </p:spTree>
    <p:extLst>
      <p:ext uri="{BB962C8B-B14F-4D97-AF65-F5344CB8AC3E}">
        <p14:creationId xmlns:p14="http://schemas.microsoft.com/office/powerpoint/2010/main" val="210436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F936E05F-839B-4073-A9BF-3EBB811C5AE9}" type="datetimeFigureOut">
              <a:rPr lang="en-US">
                <a:solidFill>
                  <a:srgbClr val="1F497D"/>
                </a:solidFill>
                <a:latin typeface="Arial" charset="0"/>
                <a:ea typeface="ＭＳ Ｐゴシック" charset="0"/>
              </a:rPr>
              <a:pPr defTabSz="457200" fontAlgn="base">
                <a:spcBef>
                  <a:spcPct val="0"/>
                </a:spcBef>
                <a:spcAft>
                  <a:spcPct val="0"/>
                </a:spcAft>
              </a:pPr>
              <a:t>11/10/2011</a:t>
            </a:fld>
            <a:endParaRPr lang="en-US">
              <a:solidFill>
                <a:srgbClr val="1F497D"/>
              </a:solidFill>
              <a:latin typeface="Arial" charset="0"/>
              <a:ea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a:solidFill>
                <a:srgbClr val="1F497D"/>
              </a:solidFill>
              <a:latin typeface="Arial" charset="0"/>
              <a:ea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E9E2731D-4332-4058-8DF3-D7485CC4E7CD}" type="slidenum">
              <a:rPr lang="en-US">
                <a:solidFill>
                  <a:srgbClr val="1F497D"/>
                </a:solidFill>
                <a:latin typeface="Arial" charset="0"/>
                <a:ea typeface="ＭＳ Ｐゴシック" charset="0"/>
              </a:rPr>
              <a:pPr defTabSz="457200" fontAlgn="base">
                <a:spcBef>
                  <a:spcPct val="0"/>
                </a:spcBef>
                <a:spcAft>
                  <a:spcPct val="0"/>
                </a:spcAft>
              </a:pPr>
              <a:t>‹#›</a:t>
            </a:fld>
            <a:endParaRPr lang="en-US">
              <a:solidFill>
                <a:srgbClr val="1F497D"/>
              </a:solidFill>
              <a:latin typeface="Arial" charset="0"/>
              <a:ea typeface="ＭＳ Ｐゴシック" charset="0"/>
            </a:endParaRPr>
          </a:p>
        </p:txBody>
      </p:sp>
    </p:spTree>
    <p:extLst>
      <p:ext uri="{BB962C8B-B14F-4D97-AF65-F5344CB8AC3E}">
        <p14:creationId xmlns:p14="http://schemas.microsoft.com/office/powerpoint/2010/main" val="14713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F936E05F-839B-4073-A9BF-3EBB811C5AE9}" type="datetimeFigureOut">
              <a:rPr lang="en-US">
                <a:solidFill>
                  <a:srgbClr val="1F497D"/>
                </a:solidFill>
                <a:latin typeface="Arial" charset="0"/>
                <a:ea typeface="ＭＳ Ｐゴシック" charset="0"/>
              </a:rPr>
              <a:pPr defTabSz="457200" fontAlgn="base">
                <a:spcBef>
                  <a:spcPct val="0"/>
                </a:spcBef>
                <a:spcAft>
                  <a:spcPct val="0"/>
                </a:spcAft>
              </a:pPr>
              <a:t>11/10/2011</a:t>
            </a:fld>
            <a:endParaRPr lang="en-US">
              <a:solidFill>
                <a:srgbClr val="1F497D"/>
              </a:solidFill>
              <a:latin typeface="Arial" charset="0"/>
              <a:ea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a:solidFill>
                <a:srgbClr val="1F497D"/>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E9E2731D-4332-4058-8DF3-D7485CC4E7CD}" type="slidenum">
              <a:rPr lang="en-US">
                <a:solidFill>
                  <a:srgbClr val="1F497D"/>
                </a:solidFill>
                <a:latin typeface="Arial" charset="0"/>
                <a:ea typeface="ＭＳ Ｐゴシック" charset="0"/>
              </a:rPr>
              <a:pPr defTabSz="457200" fontAlgn="base">
                <a:spcBef>
                  <a:spcPct val="0"/>
                </a:spcBef>
                <a:spcAft>
                  <a:spcPct val="0"/>
                </a:spcAft>
              </a:pPr>
              <a:t>‹#›</a:t>
            </a:fld>
            <a:endParaRPr lang="en-US">
              <a:solidFill>
                <a:srgbClr val="1F497D"/>
              </a:solidFill>
              <a:latin typeface="Arial" charset="0"/>
              <a:ea typeface="ＭＳ Ｐゴシック" charset="0"/>
            </a:endParaRPr>
          </a:p>
        </p:txBody>
      </p:sp>
    </p:spTree>
    <p:extLst>
      <p:ext uri="{BB962C8B-B14F-4D97-AF65-F5344CB8AC3E}">
        <p14:creationId xmlns:p14="http://schemas.microsoft.com/office/powerpoint/2010/main" val="72605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F936E05F-839B-4073-A9BF-3EBB811C5AE9}" type="datetimeFigureOut">
              <a:rPr lang="en-US">
                <a:solidFill>
                  <a:srgbClr val="1F497D"/>
                </a:solidFill>
                <a:latin typeface="Arial" charset="0"/>
                <a:ea typeface="ＭＳ Ｐゴシック" charset="0"/>
              </a:rPr>
              <a:pPr defTabSz="457200" fontAlgn="base">
                <a:spcBef>
                  <a:spcPct val="0"/>
                </a:spcBef>
                <a:spcAft>
                  <a:spcPct val="0"/>
                </a:spcAft>
              </a:pPr>
              <a:t>11/10/2011</a:t>
            </a:fld>
            <a:endParaRPr lang="en-US">
              <a:solidFill>
                <a:srgbClr val="1F497D"/>
              </a:solidFill>
              <a:latin typeface="Arial" charset="0"/>
              <a:ea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a:solidFill>
                <a:srgbClr val="1F497D"/>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E9E2731D-4332-4058-8DF3-D7485CC4E7CD}" type="slidenum">
              <a:rPr lang="en-US">
                <a:solidFill>
                  <a:srgbClr val="1F497D"/>
                </a:solidFill>
                <a:latin typeface="Arial" charset="0"/>
                <a:ea typeface="ＭＳ Ｐゴシック" charset="0"/>
              </a:rPr>
              <a:pPr defTabSz="457200" fontAlgn="base">
                <a:spcBef>
                  <a:spcPct val="0"/>
                </a:spcBef>
                <a:spcAft>
                  <a:spcPct val="0"/>
                </a:spcAft>
              </a:pPr>
              <a:t>‹#›</a:t>
            </a:fld>
            <a:endParaRPr lang="en-US">
              <a:solidFill>
                <a:srgbClr val="1F497D"/>
              </a:solidFill>
              <a:latin typeface="Arial" charset="0"/>
              <a:ea typeface="ＭＳ Ｐゴシック" charset="0"/>
            </a:endParaRPr>
          </a:p>
        </p:txBody>
      </p:sp>
    </p:spTree>
    <p:extLst>
      <p:ext uri="{BB962C8B-B14F-4D97-AF65-F5344CB8AC3E}">
        <p14:creationId xmlns:p14="http://schemas.microsoft.com/office/powerpoint/2010/main" val="147821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0375" y="276225"/>
            <a:ext cx="8308975" cy="6683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0375" y="1323975"/>
            <a:ext cx="4075113" cy="2357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7888" y="1323975"/>
            <a:ext cx="4075112" cy="2357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57139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75B6003-4A1C-4B4E-92A9-DA3E457A4B21}" type="datetimeFigureOut">
              <a:rPr lang="zh-CN" altLang="en-US" smtClean="0"/>
              <a:t>2011/11/10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BFBBA43-CC1A-4012-831A-A06038DD2905}" type="slidenum">
              <a:rPr lang="zh-CN" altLang="en-US" smtClean="0"/>
              <a:t>‹#›</a:t>
            </a:fld>
            <a:endParaRPr lang="zh-CN" altLang="en-US"/>
          </a:p>
        </p:txBody>
      </p:sp>
    </p:spTree>
    <p:extLst>
      <p:ext uri="{BB962C8B-B14F-4D97-AF65-F5344CB8AC3E}">
        <p14:creationId xmlns:p14="http://schemas.microsoft.com/office/powerpoint/2010/main" val="39784347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987E5A08-E0CC-49AA-AE06-557697BD576C}" type="datetimeFigureOut">
              <a:rPr lang="en-US">
                <a:solidFill>
                  <a:srgbClr val="1F497D"/>
                </a:solidFill>
                <a:latin typeface="Arial" charset="0"/>
                <a:ea typeface="ＭＳ Ｐゴシック" charset="0"/>
              </a:rPr>
              <a:pPr defTabSz="457200" fontAlgn="base">
                <a:spcBef>
                  <a:spcPct val="0"/>
                </a:spcBef>
                <a:spcAft>
                  <a:spcPct val="0"/>
                </a:spcAft>
              </a:pPr>
              <a:t>11/10/2011</a:t>
            </a:fld>
            <a:endParaRPr lang="en-US">
              <a:solidFill>
                <a:srgbClr val="1F497D"/>
              </a:solidFill>
              <a:latin typeface="Arial" charset="0"/>
              <a:ea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a:solidFill>
                <a:srgbClr val="1F497D"/>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3B416A1B-25D1-447F-AB7E-2E628D1990F7}" type="slidenum">
              <a:rPr lang="en-US">
                <a:solidFill>
                  <a:srgbClr val="1F497D"/>
                </a:solidFill>
                <a:latin typeface="Arial" charset="0"/>
                <a:ea typeface="ＭＳ Ｐゴシック" charset="0"/>
              </a:rPr>
              <a:pPr defTabSz="457200" fontAlgn="base">
                <a:spcBef>
                  <a:spcPct val="0"/>
                </a:spcBef>
                <a:spcAft>
                  <a:spcPct val="0"/>
                </a:spcAft>
              </a:pPr>
              <a:t>‹#›</a:t>
            </a:fld>
            <a:endParaRPr lang="en-US">
              <a:solidFill>
                <a:srgbClr val="1F497D"/>
              </a:solidFill>
              <a:latin typeface="Arial" charset="0"/>
              <a:ea typeface="ＭＳ Ｐゴシック" charset="0"/>
            </a:endParaRPr>
          </a:p>
        </p:txBody>
      </p:sp>
    </p:spTree>
    <p:extLst>
      <p:ext uri="{BB962C8B-B14F-4D97-AF65-F5344CB8AC3E}">
        <p14:creationId xmlns:p14="http://schemas.microsoft.com/office/powerpoint/2010/main" val="35798550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490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2" y="203200"/>
            <a:ext cx="8410575" cy="920750"/>
          </a:xfrm>
          <a:prstGeom prst="rect">
            <a:avLst/>
          </a:prstGeom>
          <a:noFill/>
        </p:spPr>
        <p:txBody>
          <a:bodyPr lIns="0" tIns="0" rIns="0" bIns="0" anchor="b" anchorCtr="0"/>
          <a:lstStyle>
            <a:lvl1pPr>
              <a:lnSpc>
                <a:spcPts val="3600"/>
              </a:lnSpc>
              <a:defRPr sz="3600">
                <a:solidFill>
                  <a:schemeClr val="tx2"/>
                </a:solidFill>
                <a:latin typeface="MetaNormalLF-Roman"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366713" y="1355725"/>
            <a:ext cx="8410575" cy="4587875"/>
          </a:xfrm>
          <a:prstGeom prst="rect">
            <a:avLst/>
          </a:prstGeom>
          <a:noFill/>
        </p:spPr>
        <p:txBody>
          <a:bodyPr lIns="0" tIns="0" rIns="0" bIns="0">
            <a:noAutofit/>
          </a:bodyPr>
          <a:lstStyle>
            <a:lvl1pPr>
              <a:spcBef>
                <a:spcPts val="1200"/>
              </a:spcBef>
              <a:buClr>
                <a:schemeClr val="tx2"/>
              </a:buClr>
              <a:defRPr>
                <a:solidFill>
                  <a:schemeClr val="bg2"/>
                </a:solidFill>
              </a:defRPr>
            </a:lvl1pPr>
            <a:lvl2pPr>
              <a:spcBef>
                <a:spcPts val="300"/>
              </a:spcBef>
              <a:buClr>
                <a:schemeClr val="tx2"/>
              </a:buClr>
              <a:defRPr>
                <a:solidFill>
                  <a:schemeClr val="bg2"/>
                </a:solidFill>
              </a:defRPr>
            </a:lvl2pPr>
            <a:lvl3pPr>
              <a:spcBef>
                <a:spcPts val="300"/>
              </a:spcBef>
              <a:buClr>
                <a:schemeClr val="tx2"/>
              </a:buClr>
              <a:defRPr>
                <a:solidFill>
                  <a:schemeClr val="bg2"/>
                </a:solidFill>
              </a:defRPr>
            </a:lvl3pPr>
            <a:lvl4pPr>
              <a:spcBef>
                <a:spcPts val="300"/>
              </a:spcBef>
              <a:buClr>
                <a:schemeClr val="tx2"/>
              </a:buClr>
              <a:buFont typeface="Wingdings" pitchFamily="2" charset="2"/>
              <a:buChar char="§"/>
              <a:defRPr>
                <a:solidFill>
                  <a:schemeClr val="bg2"/>
                </a:solidFill>
              </a:defRPr>
            </a:lvl4pPr>
            <a:lvl5pPr>
              <a:spcBef>
                <a:spcPts val="300"/>
              </a:spcBef>
              <a:buClr>
                <a:schemeClr val="tx2"/>
              </a:buClr>
              <a:defRPr sz="16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807290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200150"/>
            <a:ext cx="6048376" cy="1485900"/>
          </a:xfrm>
          <a:prstGeom prst="rect">
            <a:avLst/>
          </a:prstGeom>
          <a:noFill/>
        </p:spPr>
        <p:txBody>
          <a:bodyPr lIns="0" tIns="0" rIns="0" bIns="0" anchor="b" anchorCtr="0">
            <a:noAutofit/>
          </a:bodyPr>
          <a:lstStyle>
            <a:lvl1pPr algn="l" defTabSz="914400" rtl="0" eaLnBrk="1" latinLnBrk="0" hangingPunct="1">
              <a:spcBef>
                <a:spcPct val="0"/>
              </a:spcBef>
              <a:buNone/>
              <a:defRPr lang="en-US" sz="4400" kern="1200" dirty="0">
                <a:solidFill>
                  <a:schemeClr val="tx2"/>
                </a:solidFill>
                <a:latin typeface="MetaNormalLF-Roman" pitchFamily="34" charset="0"/>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366713" y="1355725"/>
            <a:ext cx="2073275" cy="1323975"/>
          </a:xfrm>
          <a:prstGeom prst="rect">
            <a:avLst/>
          </a:prstGeom>
          <a:no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308133764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004422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63296" y="1572768"/>
            <a:ext cx="8229600" cy="4474021"/>
          </a:xfrm>
        </p:spPr>
        <p:txBody>
          <a:bodyPr/>
          <a:lstStyle>
            <a:lvl1pPr>
              <a:spcBef>
                <a:spcPts val="1200"/>
              </a:spcBef>
              <a:buClr>
                <a:schemeClr val="accent1"/>
              </a:buClr>
              <a:defRPr sz="2600"/>
            </a:lvl1pPr>
            <a:lvl2pPr>
              <a:spcBef>
                <a:spcPts val="1200"/>
              </a:spcBef>
              <a:buClr>
                <a:schemeClr val="tx1"/>
              </a:buClr>
              <a:defRPr sz="2400"/>
            </a:lvl2pPr>
            <a:lvl3pPr>
              <a:spcBef>
                <a:spcPts val="1200"/>
              </a:spcBef>
              <a:buClr>
                <a:schemeClr val="tx1"/>
              </a:buClr>
              <a:defRPr/>
            </a:lvl3pPr>
            <a:lvl4pPr>
              <a:spcBef>
                <a:spcPts val="1200"/>
              </a:spcBef>
              <a:buClr>
                <a:schemeClr val="tx1"/>
              </a:buClr>
              <a:defRPr/>
            </a:lvl4pPr>
            <a:lvl5pPr>
              <a:spcBef>
                <a:spcPts val="1200"/>
              </a:spcBef>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1"/>
          </p:nvPr>
        </p:nvSpPr>
        <p:spPr>
          <a:xfrm>
            <a:off x="457879" y="974916"/>
            <a:ext cx="8229600" cy="347035"/>
          </a:xfrm>
        </p:spPr>
        <p:txBody>
          <a:bodyPr/>
          <a:lstStyle>
            <a:lvl1pPr marL="0" indent="0">
              <a:buFontTx/>
              <a:buNone/>
              <a:defRPr/>
            </a:lvl1pPr>
          </a:lstStyle>
          <a:p>
            <a:pPr lvl="0"/>
            <a:r>
              <a:rPr lang="en-US" smtClean="0"/>
              <a:t>Click to edit Master text styles</a:t>
            </a:r>
          </a:p>
        </p:txBody>
      </p:sp>
    </p:spTree>
    <p:extLst>
      <p:ext uri="{BB962C8B-B14F-4D97-AF65-F5344CB8AC3E}">
        <p14:creationId xmlns:p14="http://schemas.microsoft.com/office/powerpoint/2010/main" val="418570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63296" y="1572768"/>
            <a:ext cx="8229600" cy="4474021"/>
          </a:xfrm>
        </p:spPr>
        <p:txBody>
          <a:bodyPr/>
          <a:lstStyle>
            <a:lvl1pPr>
              <a:spcBef>
                <a:spcPts val="1200"/>
              </a:spcBef>
              <a:buClr>
                <a:schemeClr val="accent1"/>
              </a:buClr>
              <a:defRPr sz="2600"/>
            </a:lvl1pPr>
            <a:lvl2pPr>
              <a:spcBef>
                <a:spcPts val="1200"/>
              </a:spcBef>
              <a:buClr>
                <a:schemeClr val="tx1"/>
              </a:buClr>
              <a:defRPr sz="2400"/>
            </a:lvl2pPr>
            <a:lvl3pPr>
              <a:spcBef>
                <a:spcPts val="1200"/>
              </a:spcBef>
              <a:buClr>
                <a:schemeClr val="tx1"/>
              </a:buClr>
              <a:defRPr/>
            </a:lvl3pPr>
            <a:lvl4pPr>
              <a:spcBef>
                <a:spcPts val="1200"/>
              </a:spcBef>
              <a:buClr>
                <a:schemeClr val="tx1"/>
              </a:buClr>
              <a:defRPr/>
            </a:lvl4pPr>
            <a:lvl5pPr>
              <a:spcBef>
                <a:spcPts val="1200"/>
              </a:spcBef>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57879" y="974916"/>
            <a:ext cx="8229600" cy="347035"/>
          </a:xfrm>
        </p:spPr>
        <p:txBody>
          <a:bodyPr/>
          <a:lstStyle>
            <a:lvl1pPr marL="0" indent="0">
              <a:buFontTx/>
              <a:buNone/>
              <a:defRPr/>
            </a:lvl1pPr>
          </a:lstStyle>
          <a:p>
            <a:pPr lvl="0"/>
            <a:r>
              <a:rPr lang="en-US" smtClean="0"/>
              <a:t>Click to edit Master text styles</a:t>
            </a:r>
          </a:p>
        </p:txBody>
      </p:sp>
    </p:spTree>
    <p:extLst>
      <p:ext uri="{BB962C8B-B14F-4D97-AF65-F5344CB8AC3E}">
        <p14:creationId xmlns:p14="http://schemas.microsoft.com/office/powerpoint/2010/main" val="294488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Walkin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2" descr="\\adisvr2\Shared\ADI_Projects\Isilon_Systems\ADI_Art\Working_Art\emc_logo.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46159" y="6349169"/>
            <a:ext cx="1009510" cy="40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86384" y="4134993"/>
            <a:ext cx="7821168" cy="685799"/>
          </a:xfrm>
        </p:spPr>
        <p:txBody>
          <a:bodyPr lIns="0" tIns="0" rIns="0" bIns="0" anchor="b" anchorCtr="0">
            <a:noAutofit/>
          </a:bodyPr>
          <a:lstStyle>
            <a:lvl1pPr marL="0" indent="0" algn="l">
              <a:lnSpc>
                <a:spcPts val="4800"/>
              </a:lnSpc>
              <a:defRPr sz="4000" baseline="0">
                <a:solidFill>
                  <a:schemeClr val="tx1">
                    <a:alpha val="99000"/>
                  </a:schemeClr>
                </a:solidFill>
                <a:effectLst/>
                <a:latin typeface="+mn-lt"/>
                <a:ea typeface="Verdana" pitchFamily="34" charset="0"/>
                <a:cs typeface="Verdana" pitchFamily="34" charset="0"/>
              </a:defRPr>
            </a:lvl1pPr>
          </a:lstStyle>
          <a:p>
            <a:r>
              <a:rPr lang="en-US" smtClean="0"/>
              <a:t>Click to edit Master title style</a:t>
            </a:r>
            <a:endParaRPr lang="en-US" dirty="0"/>
          </a:p>
        </p:txBody>
      </p:sp>
      <p:sp>
        <p:nvSpPr>
          <p:cNvPr id="8" name="Subtitle 2"/>
          <p:cNvSpPr>
            <a:spLocks noGrp="1"/>
          </p:cNvSpPr>
          <p:nvPr>
            <p:ph type="subTitle" idx="1" hasCustomPrompt="1"/>
          </p:nvPr>
        </p:nvSpPr>
        <p:spPr>
          <a:xfrm>
            <a:off x="786384" y="4832985"/>
            <a:ext cx="7833360" cy="1143000"/>
          </a:xfrm>
        </p:spPr>
        <p:txBody>
          <a:bodyPr lIns="0" tIns="0" rIns="0" bIns="0">
            <a:normAutofit/>
          </a:bodyPr>
          <a:lstStyle>
            <a:lvl1pPr marL="0" indent="0" algn="l">
              <a:lnSpc>
                <a:spcPct val="90000"/>
              </a:lnSpc>
              <a:spcBef>
                <a:spcPts val="1200"/>
              </a:spcBef>
              <a:buNone/>
              <a:defRPr sz="2000" baseline="0">
                <a:solidFill>
                  <a:schemeClr val="tx2">
                    <a:lumMod val="50000"/>
                    <a:alpha val="99000"/>
                  </a:schemeClr>
                </a:solidFill>
                <a:effectLst/>
                <a:latin typeface="+mn-lt"/>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text</a:t>
            </a:r>
            <a:endParaRPr lang="en-US" dirty="0"/>
          </a:p>
        </p:txBody>
      </p:sp>
      <p:sp>
        <p:nvSpPr>
          <p:cNvPr id="5" name="Text Placeholder 4"/>
          <p:cNvSpPr>
            <a:spLocks noGrp="1"/>
          </p:cNvSpPr>
          <p:nvPr>
            <p:ph type="body" sz="quarter" idx="10" hasCustomPrompt="1"/>
          </p:nvPr>
        </p:nvSpPr>
        <p:spPr>
          <a:xfrm>
            <a:off x="4645725" y="2426462"/>
            <a:ext cx="3961827" cy="1438275"/>
          </a:xfrm>
        </p:spPr>
        <p:txBody>
          <a:bodyPr/>
          <a:lstStyle>
            <a:lvl1pPr marL="0" indent="0" algn="r">
              <a:buNone/>
              <a:defRPr baseline="0">
                <a:solidFill>
                  <a:schemeClr val="tx2">
                    <a:lumMod val="50000"/>
                    <a:alpha val="99000"/>
                  </a:schemeClr>
                </a:solidFill>
              </a:defRPr>
            </a:lvl1pPr>
            <a:lvl2pPr marL="457200" indent="0">
              <a:buNone/>
              <a:defRPr>
                <a:solidFill>
                  <a:schemeClr val="tx2">
                    <a:lumMod val="50000"/>
                    <a:alpha val="99000"/>
                  </a:schemeClr>
                </a:solidFill>
              </a:defRPr>
            </a:lvl2pPr>
            <a:lvl3pPr marL="914400" indent="0">
              <a:buNone/>
              <a:defRPr>
                <a:solidFill>
                  <a:schemeClr val="tx2">
                    <a:lumMod val="50000"/>
                    <a:alpha val="99000"/>
                  </a:schemeClr>
                </a:solidFill>
              </a:defRPr>
            </a:lvl3pPr>
            <a:lvl4pPr marL="1371600" indent="0">
              <a:buNone/>
              <a:defRPr>
                <a:solidFill>
                  <a:schemeClr val="tx2">
                    <a:lumMod val="50000"/>
                    <a:alpha val="99000"/>
                  </a:schemeClr>
                </a:solidFill>
              </a:defRPr>
            </a:lvl4pPr>
            <a:lvl5pPr marL="1828800" indent="0">
              <a:buNone/>
              <a:defRPr>
                <a:solidFill>
                  <a:schemeClr val="tx2">
                    <a:lumMod val="50000"/>
                    <a:alpha val="99000"/>
                  </a:schemeClr>
                </a:solidFill>
              </a:defRPr>
            </a:lvl5pPr>
          </a:lstStyle>
          <a:p>
            <a:pPr lvl="0"/>
            <a:r>
              <a:rPr lang="en-US" dirty="0" smtClean="0"/>
              <a:t>Speaker Name </a:t>
            </a:r>
            <a:br>
              <a:rPr lang="en-US" dirty="0" smtClean="0"/>
            </a:br>
            <a:r>
              <a:rPr lang="en-US" dirty="0" smtClean="0"/>
              <a:t>Title </a:t>
            </a:r>
            <a:br>
              <a:rPr lang="en-US" dirty="0" smtClean="0"/>
            </a:br>
            <a:r>
              <a:rPr lang="en-US" dirty="0" smtClean="0"/>
              <a:t>Company</a:t>
            </a:r>
          </a:p>
        </p:txBody>
      </p:sp>
      <p:pic>
        <p:nvPicPr>
          <p:cNvPr id="1026" name="Picture 2" descr="\\adisvr2\Shared\ADI_Projects\Isilon_Systems\ADI_Art\Working_Art\emc_logo.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46159" y="6349169"/>
            <a:ext cx="1009510" cy="40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6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F936E05F-839B-4073-A9BF-3EBB811C5AE9}" type="datetimeFigureOut">
              <a:rPr lang="en-US">
                <a:solidFill>
                  <a:srgbClr val="1F497D"/>
                </a:solidFill>
                <a:latin typeface="Arial" charset="0"/>
                <a:ea typeface="ＭＳ Ｐゴシック" charset="0"/>
              </a:rPr>
              <a:pPr defTabSz="457200" fontAlgn="base">
                <a:spcBef>
                  <a:spcPct val="0"/>
                </a:spcBef>
                <a:spcAft>
                  <a:spcPct val="0"/>
                </a:spcAft>
              </a:pPr>
              <a:t>11/10/2011</a:t>
            </a:fld>
            <a:endParaRPr lang="en-US" dirty="0">
              <a:solidFill>
                <a:srgbClr val="1F497D"/>
              </a:solidFill>
              <a:latin typeface="Arial" charset="0"/>
              <a:ea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dirty="0">
              <a:solidFill>
                <a:srgbClr val="1F497D"/>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E9E2731D-4332-4058-8DF3-D7485CC4E7CD}" type="slidenum">
              <a:rPr lang="en-US">
                <a:solidFill>
                  <a:srgbClr val="1F497D"/>
                </a:solidFill>
                <a:latin typeface="Arial" charset="0"/>
                <a:ea typeface="ＭＳ Ｐゴシック" charset="0"/>
              </a:rPr>
              <a:pPr defTabSz="457200" fontAlgn="base">
                <a:spcBef>
                  <a:spcPct val="0"/>
                </a:spcBef>
                <a:spcAft>
                  <a:spcPct val="0"/>
                </a:spcAft>
              </a:pPr>
              <a:t>‹#›</a:t>
            </a:fld>
            <a:endParaRPr lang="en-US" dirty="0">
              <a:solidFill>
                <a:srgbClr val="1F497D"/>
              </a:solidFill>
              <a:latin typeface="Arial" charset="0"/>
              <a:ea typeface="ＭＳ Ｐゴシック" charset="0"/>
            </a:endParaRPr>
          </a:p>
        </p:txBody>
      </p:sp>
    </p:spTree>
    <p:extLst>
      <p:ext uri="{BB962C8B-B14F-4D97-AF65-F5344CB8AC3E}">
        <p14:creationId xmlns:p14="http://schemas.microsoft.com/office/powerpoint/2010/main" val="133337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5B6003-4A1C-4B4E-92A9-DA3E457A4B21}" type="datetimeFigureOut">
              <a:rPr lang="zh-CN" altLang="en-US" smtClean="0"/>
              <a:t>2011/11/10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FBBA43-CC1A-4012-831A-A06038DD2905}" type="slidenum">
              <a:rPr lang="zh-CN" altLang="en-US" smtClean="0"/>
              <a:t>‹#›</a:t>
            </a:fld>
            <a:endParaRPr lang="zh-CN" altLang="en-US"/>
          </a:p>
        </p:txBody>
      </p:sp>
    </p:spTree>
    <p:extLst>
      <p:ext uri="{BB962C8B-B14F-4D97-AF65-F5344CB8AC3E}">
        <p14:creationId xmlns:p14="http://schemas.microsoft.com/office/powerpoint/2010/main" val="37648308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F936E05F-839B-4073-A9BF-3EBB811C5AE9}" type="datetimeFigureOut">
              <a:rPr lang="en-US">
                <a:solidFill>
                  <a:srgbClr val="1F497D"/>
                </a:solidFill>
                <a:latin typeface="Arial" charset="0"/>
                <a:ea typeface="ＭＳ Ｐゴシック" charset="0"/>
              </a:rPr>
              <a:pPr defTabSz="457200" fontAlgn="base">
                <a:spcBef>
                  <a:spcPct val="0"/>
                </a:spcBef>
                <a:spcAft>
                  <a:spcPct val="0"/>
                </a:spcAft>
              </a:pPr>
              <a:t>11/10/2011</a:t>
            </a:fld>
            <a:endParaRPr lang="en-US" dirty="0">
              <a:solidFill>
                <a:srgbClr val="1F497D"/>
              </a:solidFill>
              <a:latin typeface="Arial" charset="0"/>
              <a:ea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dirty="0">
              <a:solidFill>
                <a:srgbClr val="1F497D"/>
              </a:solidFill>
              <a:latin typeface="Arial" charset="0"/>
              <a:ea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E9E2731D-4332-4058-8DF3-D7485CC4E7CD}" type="slidenum">
              <a:rPr lang="en-US">
                <a:solidFill>
                  <a:srgbClr val="1F497D"/>
                </a:solidFill>
                <a:latin typeface="Arial" charset="0"/>
                <a:ea typeface="ＭＳ Ｐゴシック" charset="0"/>
              </a:rPr>
              <a:pPr defTabSz="457200" fontAlgn="base">
                <a:spcBef>
                  <a:spcPct val="0"/>
                </a:spcBef>
                <a:spcAft>
                  <a:spcPct val="0"/>
                </a:spcAft>
              </a:pPr>
              <a:t>‹#›</a:t>
            </a:fld>
            <a:endParaRPr lang="en-US" dirty="0">
              <a:solidFill>
                <a:srgbClr val="1F497D"/>
              </a:solidFill>
              <a:latin typeface="Arial" charset="0"/>
              <a:ea typeface="ＭＳ Ｐゴシック" charset="0"/>
            </a:endParaRPr>
          </a:p>
        </p:txBody>
      </p:sp>
    </p:spTree>
    <p:extLst>
      <p:ext uri="{BB962C8B-B14F-4D97-AF65-F5344CB8AC3E}">
        <p14:creationId xmlns:p14="http://schemas.microsoft.com/office/powerpoint/2010/main" val="348749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F936E05F-839B-4073-A9BF-3EBB811C5AE9}" type="datetimeFigureOut">
              <a:rPr lang="en-US">
                <a:solidFill>
                  <a:srgbClr val="1F497D"/>
                </a:solidFill>
                <a:latin typeface="Arial" charset="0"/>
                <a:ea typeface="ＭＳ Ｐゴシック" charset="0"/>
              </a:rPr>
              <a:pPr defTabSz="457200" fontAlgn="base">
                <a:spcBef>
                  <a:spcPct val="0"/>
                </a:spcBef>
                <a:spcAft>
                  <a:spcPct val="0"/>
                </a:spcAft>
              </a:pPr>
              <a:t>11/10/2011</a:t>
            </a:fld>
            <a:endParaRPr lang="en-US" dirty="0">
              <a:solidFill>
                <a:srgbClr val="1F497D"/>
              </a:solidFill>
              <a:latin typeface="Arial" charset="0"/>
              <a:ea typeface="ＭＳ Ｐゴシック"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dirty="0">
              <a:solidFill>
                <a:srgbClr val="1F497D"/>
              </a:solidFill>
              <a:latin typeface="Arial" charset="0"/>
              <a:ea typeface="ＭＳ Ｐゴシック"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E9E2731D-4332-4058-8DF3-D7485CC4E7CD}" type="slidenum">
              <a:rPr lang="en-US">
                <a:solidFill>
                  <a:srgbClr val="1F497D"/>
                </a:solidFill>
                <a:latin typeface="Arial" charset="0"/>
                <a:ea typeface="ＭＳ Ｐゴシック" charset="0"/>
              </a:rPr>
              <a:pPr defTabSz="457200" fontAlgn="base">
                <a:spcBef>
                  <a:spcPct val="0"/>
                </a:spcBef>
                <a:spcAft>
                  <a:spcPct val="0"/>
                </a:spcAft>
              </a:pPr>
              <a:t>‹#›</a:t>
            </a:fld>
            <a:endParaRPr lang="en-US" dirty="0">
              <a:solidFill>
                <a:srgbClr val="1F497D"/>
              </a:solidFill>
              <a:latin typeface="Arial" charset="0"/>
              <a:ea typeface="ＭＳ Ｐゴシック" charset="0"/>
            </a:endParaRPr>
          </a:p>
        </p:txBody>
      </p:sp>
    </p:spTree>
    <p:extLst>
      <p:ext uri="{BB962C8B-B14F-4D97-AF65-F5344CB8AC3E}">
        <p14:creationId xmlns:p14="http://schemas.microsoft.com/office/powerpoint/2010/main" val="331493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F936E05F-839B-4073-A9BF-3EBB811C5AE9}" type="datetimeFigureOut">
              <a:rPr lang="en-US">
                <a:solidFill>
                  <a:srgbClr val="1F497D"/>
                </a:solidFill>
                <a:latin typeface="Arial" charset="0"/>
                <a:ea typeface="ＭＳ Ｐゴシック" charset="0"/>
              </a:rPr>
              <a:pPr defTabSz="457200" fontAlgn="base">
                <a:spcBef>
                  <a:spcPct val="0"/>
                </a:spcBef>
                <a:spcAft>
                  <a:spcPct val="0"/>
                </a:spcAft>
              </a:pPr>
              <a:t>11/10/2011</a:t>
            </a:fld>
            <a:endParaRPr lang="en-US" dirty="0">
              <a:solidFill>
                <a:srgbClr val="1F497D"/>
              </a:solidFill>
              <a:latin typeface="Arial" charset="0"/>
              <a:ea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dirty="0">
              <a:solidFill>
                <a:srgbClr val="1F497D"/>
              </a:solidFill>
              <a:latin typeface="Arial" charset="0"/>
              <a:ea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E9E2731D-4332-4058-8DF3-D7485CC4E7CD}" type="slidenum">
              <a:rPr lang="en-US">
                <a:solidFill>
                  <a:srgbClr val="1F497D"/>
                </a:solidFill>
                <a:latin typeface="Arial" charset="0"/>
                <a:ea typeface="ＭＳ Ｐゴシック" charset="0"/>
              </a:rPr>
              <a:pPr defTabSz="457200" fontAlgn="base">
                <a:spcBef>
                  <a:spcPct val="0"/>
                </a:spcBef>
                <a:spcAft>
                  <a:spcPct val="0"/>
                </a:spcAft>
              </a:pPr>
              <a:t>‹#›</a:t>
            </a:fld>
            <a:endParaRPr lang="en-US" dirty="0">
              <a:solidFill>
                <a:srgbClr val="1F497D"/>
              </a:solidFill>
              <a:latin typeface="Arial" charset="0"/>
              <a:ea typeface="ＭＳ Ｐゴシック" charset="0"/>
            </a:endParaRPr>
          </a:p>
        </p:txBody>
      </p:sp>
    </p:spTree>
    <p:extLst>
      <p:ext uri="{BB962C8B-B14F-4D97-AF65-F5344CB8AC3E}">
        <p14:creationId xmlns:p14="http://schemas.microsoft.com/office/powerpoint/2010/main" val="373632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F936E05F-839B-4073-A9BF-3EBB811C5AE9}" type="datetimeFigureOut">
              <a:rPr lang="en-US">
                <a:solidFill>
                  <a:srgbClr val="1F497D"/>
                </a:solidFill>
                <a:latin typeface="Arial" charset="0"/>
                <a:ea typeface="ＭＳ Ｐゴシック" charset="0"/>
              </a:rPr>
              <a:pPr defTabSz="457200" fontAlgn="base">
                <a:spcBef>
                  <a:spcPct val="0"/>
                </a:spcBef>
                <a:spcAft>
                  <a:spcPct val="0"/>
                </a:spcAft>
              </a:pPr>
              <a:t>11/10/2011</a:t>
            </a:fld>
            <a:endParaRPr lang="en-US" dirty="0">
              <a:solidFill>
                <a:srgbClr val="1F497D"/>
              </a:solidFill>
              <a:latin typeface="Arial" charset="0"/>
              <a:ea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dirty="0">
              <a:solidFill>
                <a:srgbClr val="1F497D"/>
              </a:solidFill>
              <a:latin typeface="Arial" charset="0"/>
              <a:ea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E9E2731D-4332-4058-8DF3-D7485CC4E7CD}" type="slidenum">
              <a:rPr lang="en-US">
                <a:solidFill>
                  <a:srgbClr val="1F497D"/>
                </a:solidFill>
                <a:latin typeface="Arial" charset="0"/>
                <a:ea typeface="ＭＳ Ｐゴシック" charset="0"/>
              </a:rPr>
              <a:pPr defTabSz="457200" fontAlgn="base">
                <a:spcBef>
                  <a:spcPct val="0"/>
                </a:spcBef>
                <a:spcAft>
                  <a:spcPct val="0"/>
                </a:spcAft>
              </a:pPr>
              <a:t>‹#›</a:t>
            </a:fld>
            <a:endParaRPr lang="en-US" dirty="0">
              <a:solidFill>
                <a:srgbClr val="1F497D"/>
              </a:solidFill>
              <a:latin typeface="Arial" charset="0"/>
              <a:ea typeface="ＭＳ Ｐゴシック" charset="0"/>
            </a:endParaRPr>
          </a:p>
        </p:txBody>
      </p:sp>
    </p:spTree>
    <p:extLst>
      <p:ext uri="{BB962C8B-B14F-4D97-AF65-F5344CB8AC3E}">
        <p14:creationId xmlns:p14="http://schemas.microsoft.com/office/powerpoint/2010/main" val="207977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F936E05F-839B-4073-A9BF-3EBB811C5AE9}" type="datetimeFigureOut">
              <a:rPr lang="en-US">
                <a:solidFill>
                  <a:srgbClr val="1F497D"/>
                </a:solidFill>
                <a:latin typeface="Arial" charset="0"/>
                <a:ea typeface="ＭＳ Ｐゴシック" charset="0"/>
              </a:rPr>
              <a:pPr defTabSz="457200" fontAlgn="base">
                <a:spcBef>
                  <a:spcPct val="0"/>
                </a:spcBef>
                <a:spcAft>
                  <a:spcPct val="0"/>
                </a:spcAft>
              </a:pPr>
              <a:t>11/10/2011</a:t>
            </a:fld>
            <a:endParaRPr lang="en-US" dirty="0">
              <a:solidFill>
                <a:srgbClr val="1F497D"/>
              </a:solidFill>
              <a:latin typeface="Arial" charset="0"/>
              <a:ea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dirty="0">
              <a:solidFill>
                <a:srgbClr val="1F497D"/>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E9E2731D-4332-4058-8DF3-D7485CC4E7CD}" type="slidenum">
              <a:rPr lang="en-US">
                <a:solidFill>
                  <a:srgbClr val="1F497D"/>
                </a:solidFill>
                <a:latin typeface="Arial" charset="0"/>
                <a:ea typeface="ＭＳ Ｐゴシック" charset="0"/>
              </a:rPr>
              <a:pPr defTabSz="457200" fontAlgn="base">
                <a:spcBef>
                  <a:spcPct val="0"/>
                </a:spcBef>
                <a:spcAft>
                  <a:spcPct val="0"/>
                </a:spcAft>
              </a:pPr>
              <a:t>‹#›</a:t>
            </a:fld>
            <a:endParaRPr lang="en-US" dirty="0">
              <a:solidFill>
                <a:srgbClr val="1F497D"/>
              </a:solidFill>
              <a:latin typeface="Arial" charset="0"/>
              <a:ea typeface="ＭＳ Ｐゴシック" charset="0"/>
            </a:endParaRPr>
          </a:p>
        </p:txBody>
      </p:sp>
    </p:spTree>
    <p:extLst>
      <p:ext uri="{BB962C8B-B14F-4D97-AF65-F5344CB8AC3E}">
        <p14:creationId xmlns:p14="http://schemas.microsoft.com/office/powerpoint/2010/main" val="402789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F936E05F-839B-4073-A9BF-3EBB811C5AE9}" type="datetimeFigureOut">
              <a:rPr lang="en-US">
                <a:solidFill>
                  <a:srgbClr val="1F497D"/>
                </a:solidFill>
                <a:latin typeface="Arial" charset="0"/>
                <a:ea typeface="ＭＳ Ｐゴシック" charset="0"/>
              </a:rPr>
              <a:pPr defTabSz="457200" fontAlgn="base">
                <a:spcBef>
                  <a:spcPct val="0"/>
                </a:spcBef>
                <a:spcAft>
                  <a:spcPct val="0"/>
                </a:spcAft>
              </a:pPr>
              <a:t>11/10/2011</a:t>
            </a:fld>
            <a:endParaRPr lang="en-US" dirty="0">
              <a:solidFill>
                <a:srgbClr val="1F497D"/>
              </a:solidFill>
              <a:latin typeface="Arial" charset="0"/>
              <a:ea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dirty="0">
              <a:solidFill>
                <a:srgbClr val="1F497D"/>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E9E2731D-4332-4058-8DF3-D7485CC4E7CD}" type="slidenum">
              <a:rPr lang="en-US">
                <a:solidFill>
                  <a:srgbClr val="1F497D"/>
                </a:solidFill>
                <a:latin typeface="Arial" charset="0"/>
                <a:ea typeface="ＭＳ Ｐゴシック" charset="0"/>
              </a:rPr>
              <a:pPr defTabSz="457200" fontAlgn="base">
                <a:spcBef>
                  <a:spcPct val="0"/>
                </a:spcBef>
                <a:spcAft>
                  <a:spcPct val="0"/>
                </a:spcAft>
              </a:pPr>
              <a:t>‹#›</a:t>
            </a:fld>
            <a:endParaRPr lang="en-US" dirty="0">
              <a:solidFill>
                <a:srgbClr val="1F497D"/>
              </a:solidFill>
              <a:latin typeface="Arial" charset="0"/>
              <a:ea typeface="ＭＳ Ｐゴシック" charset="0"/>
            </a:endParaRPr>
          </a:p>
        </p:txBody>
      </p:sp>
    </p:spTree>
    <p:extLst>
      <p:ext uri="{BB962C8B-B14F-4D97-AF65-F5344CB8AC3E}">
        <p14:creationId xmlns:p14="http://schemas.microsoft.com/office/powerpoint/2010/main" val="412414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23614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25350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コンテンツ プレースホルダ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extLst>
      <p:ext uri="{BB962C8B-B14F-4D97-AF65-F5344CB8AC3E}">
        <p14:creationId xmlns:p14="http://schemas.microsoft.com/office/powerpoint/2010/main" val="160950008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03427" name="Rectangle 3"/>
          <p:cNvSpPr>
            <a:spLocks noGrp="1" noChangeArrowheads="1"/>
          </p:cNvSpPr>
          <p:nvPr>
            <p:ph type="ctrTitle"/>
          </p:nvPr>
        </p:nvSpPr>
        <p:spPr bwMode="gray">
          <a:xfrm>
            <a:off x="727075" y="1781175"/>
            <a:ext cx="7654925" cy="668338"/>
          </a:xfrm>
        </p:spPr>
        <p:txBody>
          <a:bodyPr/>
          <a:lstStyle>
            <a:lvl1pPr>
              <a:defRPr>
                <a:solidFill>
                  <a:schemeClr val="folHlink"/>
                </a:solidFill>
              </a:defRPr>
            </a:lvl1pPr>
          </a:lstStyle>
          <a:p>
            <a:r>
              <a:rPr lang="en-US" smtClean="0"/>
              <a:t>Click to edit Master title style</a:t>
            </a:r>
            <a:endParaRPr lang="en-US"/>
          </a:p>
        </p:txBody>
      </p:sp>
      <p:sp>
        <p:nvSpPr>
          <p:cNvPr id="103428" name="Rectangle 4"/>
          <p:cNvSpPr>
            <a:spLocks noGrp="1" noChangeArrowheads="1"/>
          </p:cNvSpPr>
          <p:nvPr>
            <p:ph type="subTitle" idx="1"/>
          </p:nvPr>
        </p:nvSpPr>
        <p:spPr bwMode="gray">
          <a:xfrm>
            <a:off x="727075" y="2784475"/>
            <a:ext cx="7518400" cy="530225"/>
          </a:xfrm>
        </p:spPr>
        <p:txBody>
          <a:bodyPr/>
          <a:lstStyle>
            <a:lvl1pPr marL="0" indent="0">
              <a:spcBef>
                <a:spcPct val="0"/>
              </a:spcBef>
              <a:buFontTx/>
              <a:buNone/>
              <a:defRPr>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121751812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75B6003-4A1C-4B4E-92A9-DA3E457A4B21}" type="datetimeFigureOut">
              <a:rPr lang="zh-CN" altLang="en-US" smtClean="0"/>
              <a:t>2011/11/10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FBBA43-CC1A-4012-831A-A06038DD2905}" type="slidenum">
              <a:rPr lang="zh-CN" altLang="en-US" smtClean="0"/>
              <a:t>‹#›</a:t>
            </a:fld>
            <a:endParaRPr lang="zh-CN" altLang="en-US"/>
          </a:p>
        </p:txBody>
      </p:sp>
    </p:spTree>
    <p:extLst>
      <p:ext uri="{BB962C8B-B14F-4D97-AF65-F5344CB8AC3E}">
        <p14:creationId xmlns:p14="http://schemas.microsoft.com/office/powerpoint/2010/main" val="2430203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224921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4139866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0375" y="1323975"/>
            <a:ext cx="4075113" cy="235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7888" y="1323975"/>
            <a:ext cx="4075112" cy="235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683426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87381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3069455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073733"/>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0375" y="276225"/>
            <a:ext cx="8308975" cy="6683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0375" y="1323975"/>
            <a:ext cx="4075113" cy="2357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7888" y="1323975"/>
            <a:ext cx="4075112" cy="2357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7625984"/>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63296" y="1572768"/>
            <a:ext cx="8229600" cy="4474021"/>
          </a:xfrm>
        </p:spPr>
        <p:txBody>
          <a:bodyPr/>
          <a:lstStyle>
            <a:lvl1pPr>
              <a:spcBef>
                <a:spcPts val="1200"/>
              </a:spcBef>
              <a:buClr>
                <a:schemeClr val="accent2"/>
              </a:buClr>
              <a:defRPr sz="2600"/>
            </a:lvl1pPr>
            <a:lvl2pPr>
              <a:spcBef>
                <a:spcPts val="1200"/>
              </a:spcBef>
              <a:buClr>
                <a:schemeClr val="tx1"/>
              </a:buClr>
              <a:defRPr sz="2400"/>
            </a:lvl2pPr>
            <a:lvl3pPr>
              <a:spcBef>
                <a:spcPts val="1200"/>
              </a:spcBef>
              <a:buClr>
                <a:schemeClr val="tx1"/>
              </a:buClr>
              <a:defRPr/>
            </a:lvl3pPr>
            <a:lvl4pPr>
              <a:spcBef>
                <a:spcPts val="1200"/>
              </a:spcBef>
              <a:buClr>
                <a:schemeClr val="tx1"/>
              </a:buClr>
              <a:defRPr/>
            </a:lvl4pPr>
            <a:lvl5pPr>
              <a:spcBef>
                <a:spcPts val="1200"/>
              </a:spcBef>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57879" y="987108"/>
            <a:ext cx="8229600" cy="347035"/>
          </a:xfrm>
        </p:spPr>
        <p:txBody>
          <a:bodyPr/>
          <a:lstStyle>
            <a:lvl1pPr marL="0" indent="0">
              <a:buFontTx/>
              <a:buNone/>
              <a:defRPr/>
            </a:lvl1pPr>
          </a:lstStyle>
          <a:p>
            <a:pPr lvl="0"/>
            <a:r>
              <a:rPr lang="en-US" smtClean="0"/>
              <a:t>Click to edit Master text styles</a:t>
            </a:r>
          </a:p>
        </p:txBody>
      </p:sp>
    </p:spTree>
    <p:extLst>
      <p:ext uri="{BB962C8B-B14F-4D97-AF65-F5344CB8AC3E}">
        <p14:creationId xmlns:p14="http://schemas.microsoft.com/office/powerpoint/2010/main" val="2372903464"/>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1"/>
          </p:nvPr>
        </p:nvSpPr>
        <p:spPr>
          <a:xfrm>
            <a:off x="457879" y="987108"/>
            <a:ext cx="8229600" cy="347035"/>
          </a:xfrm>
        </p:spPr>
        <p:txBody>
          <a:bodyPr/>
          <a:lstStyle>
            <a:lvl1pPr marL="0" indent="0">
              <a:buFontTx/>
              <a:buNone/>
              <a:defRPr/>
            </a:lvl1pPr>
          </a:lstStyle>
          <a:p>
            <a:pPr lvl="0"/>
            <a:r>
              <a:rPr lang="en-US" smtClean="0"/>
              <a:t>Click to edit Master text styles</a:t>
            </a:r>
          </a:p>
        </p:txBody>
      </p:sp>
    </p:spTree>
    <p:extLst>
      <p:ext uri="{BB962C8B-B14F-4D97-AF65-F5344CB8AC3E}">
        <p14:creationId xmlns:p14="http://schemas.microsoft.com/office/powerpoint/2010/main" val="217908309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11625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75B6003-4A1C-4B4E-92A9-DA3E457A4B21}" type="datetimeFigureOut">
              <a:rPr lang="zh-CN" altLang="en-US" smtClean="0"/>
              <a:t>2011/11/10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FBBA43-CC1A-4012-831A-A06038DD2905}" type="slidenum">
              <a:rPr lang="zh-CN" altLang="en-US" smtClean="0"/>
              <a:t>‹#›</a:t>
            </a:fld>
            <a:endParaRPr lang="zh-CN" altLang="en-US"/>
          </a:p>
        </p:txBody>
      </p:sp>
    </p:spTree>
    <p:extLst>
      <p:ext uri="{BB962C8B-B14F-4D97-AF65-F5344CB8AC3E}">
        <p14:creationId xmlns:p14="http://schemas.microsoft.com/office/powerpoint/2010/main" val="10405292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Walkin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978636"/>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86384" y="4134993"/>
            <a:ext cx="7821168" cy="685799"/>
          </a:xfrm>
        </p:spPr>
        <p:txBody>
          <a:bodyPr anchor="b">
            <a:noAutofit/>
          </a:bodyPr>
          <a:lstStyle>
            <a:lvl1pPr marL="0" indent="0" algn="l">
              <a:lnSpc>
                <a:spcPts val="4800"/>
              </a:lnSpc>
              <a:defRPr sz="4000" baseline="0">
                <a:solidFill>
                  <a:schemeClr val="accent2">
                    <a:alpha val="99000"/>
                  </a:schemeClr>
                </a:solidFill>
                <a:effectLst/>
                <a:latin typeface="+mn-lt"/>
                <a:ea typeface="Verdana" pitchFamily="34" charset="0"/>
                <a:cs typeface="Verdana"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786384" y="4832985"/>
            <a:ext cx="7833360" cy="1143000"/>
          </a:xfrm>
        </p:spPr>
        <p:txBody>
          <a:bodyPr>
            <a:normAutofit/>
          </a:bodyPr>
          <a:lstStyle>
            <a:lvl1pPr marL="0" indent="0" algn="l">
              <a:lnSpc>
                <a:spcPct val="90000"/>
              </a:lnSpc>
              <a:spcBef>
                <a:spcPts val="1200"/>
              </a:spcBef>
              <a:buNone/>
              <a:defRPr sz="2000" baseline="0">
                <a:solidFill>
                  <a:schemeClr val="tx2">
                    <a:lumMod val="50000"/>
                    <a:alpha val="99000"/>
                  </a:schemeClr>
                </a:solidFill>
                <a:effectLst/>
                <a:latin typeface="+mn-lt"/>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en-US" dirty="0"/>
          </a:p>
        </p:txBody>
      </p:sp>
      <p:sp>
        <p:nvSpPr>
          <p:cNvPr id="5" name="Text Placeholder 4"/>
          <p:cNvSpPr>
            <a:spLocks noGrp="1"/>
          </p:cNvSpPr>
          <p:nvPr>
            <p:ph type="body" sz="quarter" idx="10"/>
          </p:nvPr>
        </p:nvSpPr>
        <p:spPr>
          <a:xfrm>
            <a:off x="4645725" y="2426462"/>
            <a:ext cx="3961827" cy="1438275"/>
          </a:xfrm>
        </p:spPr>
        <p:txBody>
          <a:bodyPr/>
          <a:lstStyle>
            <a:lvl1pPr marL="0" indent="0" algn="r">
              <a:buNone/>
              <a:defRPr baseline="0">
                <a:solidFill>
                  <a:schemeClr val="tx2">
                    <a:lumMod val="50000"/>
                    <a:alpha val="99000"/>
                  </a:schemeClr>
                </a:solidFill>
              </a:defRPr>
            </a:lvl1pPr>
            <a:lvl2pPr marL="457200" indent="0">
              <a:buNone/>
              <a:defRPr>
                <a:solidFill>
                  <a:schemeClr val="tx2">
                    <a:lumMod val="50000"/>
                    <a:alpha val="99000"/>
                  </a:schemeClr>
                </a:solidFill>
              </a:defRPr>
            </a:lvl2pPr>
            <a:lvl3pPr marL="914400" indent="0">
              <a:buNone/>
              <a:defRPr>
                <a:solidFill>
                  <a:schemeClr val="tx2">
                    <a:lumMod val="50000"/>
                    <a:alpha val="99000"/>
                  </a:schemeClr>
                </a:solidFill>
              </a:defRPr>
            </a:lvl3pPr>
            <a:lvl4pPr marL="1371600" indent="0">
              <a:buNone/>
              <a:defRPr>
                <a:solidFill>
                  <a:schemeClr val="tx2">
                    <a:lumMod val="50000"/>
                    <a:alpha val="99000"/>
                  </a:schemeClr>
                </a:solidFill>
              </a:defRPr>
            </a:lvl4pPr>
            <a:lvl5pPr marL="1828800" indent="0">
              <a:buNone/>
              <a:defRPr>
                <a:solidFill>
                  <a:schemeClr val="tx2">
                    <a:lumMod val="50000"/>
                    <a:alpha val="99000"/>
                  </a:schemeClr>
                </a:solidFill>
              </a:defRPr>
            </a:lvl5pPr>
          </a:lstStyle>
          <a:p>
            <a:pPr lvl="0"/>
            <a:r>
              <a:rPr lang="zh-CN" altLang="en-US" dirty="0" smtClean="0"/>
              <a:t>单击此处编辑母版文本样式</a:t>
            </a:r>
          </a:p>
        </p:txBody>
      </p:sp>
    </p:spTree>
    <p:extLst>
      <p:ext uri="{BB962C8B-B14F-4D97-AF65-F5344CB8AC3E}">
        <p14:creationId xmlns:p14="http://schemas.microsoft.com/office/powerpoint/2010/main" val="1272555333"/>
      </p:ext>
    </p:extLst>
  </p:cSld>
  <p:clrMapOvr>
    <a:masterClrMapping/>
  </p:clrMapOvr>
  <p:transition spd="med">
    <p:fade/>
  </p:transition>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86384" y="4134993"/>
            <a:ext cx="7821168" cy="685799"/>
          </a:xfrm>
        </p:spPr>
        <p:txBody>
          <a:bodyPr anchor="b">
            <a:noAutofit/>
          </a:bodyPr>
          <a:lstStyle>
            <a:lvl1pPr marL="0" indent="0" algn="l">
              <a:lnSpc>
                <a:spcPts val="4800"/>
              </a:lnSpc>
              <a:defRPr sz="4000" baseline="0">
                <a:solidFill>
                  <a:schemeClr val="accent2">
                    <a:alpha val="99000"/>
                  </a:schemeClr>
                </a:solidFill>
                <a:effectLst/>
                <a:latin typeface="+mn-lt"/>
                <a:ea typeface="Verdana" pitchFamily="34" charset="0"/>
                <a:cs typeface="Verdana"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786384" y="4832985"/>
            <a:ext cx="7833360" cy="1143000"/>
          </a:xfrm>
        </p:spPr>
        <p:txBody>
          <a:bodyPr>
            <a:normAutofit/>
          </a:bodyPr>
          <a:lstStyle>
            <a:lvl1pPr marL="0" indent="0" algn="l">
              <a:lnSpc>
                <a:spcPct val="90000"/>
              </a:lnSpc>
              <a:spcBef>
                <a:spcPts val="1200"/>
              </a:spcBef>
              <a:buNone/>
              <a:defRPr sz="2000" baseline="0">
                <a:solidFill>
                  <a:schemeClr val="tx2">
                    <a:lumMod val="50000"/>
                    <a:alpha val="99000"/>
                  </a:schemeClr>
                </a:solidFill>
                <a:effectLst/>
                <a:latin typeface="+mn-lt"/>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en-US" dirty="0"/>
          </a:p>
        </p:txBody>
      </p:sp>
    </p:spTree>
    <p:extLst>
      <p:ext uri="{BB962C8B-B14F-4D97-AF65-F5344CB8AC3E}">
        <p14:creationId xmlns:p14="http://schemas.microsoft.com/office/powerpoint/2010/main" val="1454560759"/>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402C61D4-7189-47A4-8C49-2203B5FB7D23}" type="slidenum">
              <a:rPr lang="en-US"/>
              <a:pPr>
                <a:defRPr/>
              </a:pPr>
              <a:t>‹#›</a:t>
            </a:fld>
            <a:endParaRPr lang="en-US" dirty="0"/>
          </a:p>
        </p:txBody>
      </p:sp>
    </p:spTree>
    <p:extLst>
      <p:ext uri="{BB962C8B-B14F-4D97-AF65-F5344CB8AC3E}">
        <p14:creationId xmlns:p14="http://schemas.microsoft.com/office/powerpoint/2010/main" val="1567182958"/>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C968EC59-9D89-4B1E-838E-B527FF433FE5}" type="slidenum">
              <a:rPr lang="en-US"/>
              <a:pPr>
                <a:defRPr/>
              </a:pPr>
              <a:t>‹#›</a:t>
            </a:fld>
            <a:endParaRPr lang="en-US" dirty="0"/>
          </a:p>
        </p:txBody>
      </p:sp>
    </p:spTree>
    <p:extLst>
      <p:ext uri="{BB962C8B-B14F-4D97-AF65-F5344CB8AC3E}">
        <p14:creationId xmlns:p14="http://schemas.microsoft.com/office/powerpoint/2010/main" val="3348971703"/>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C2F7B6CA-D7AE-4768-9DB9-0F56AE91F03B}" type="slidenum">
              <a:rPr lang="en-US"/>
              <a:pPr>
                <a:defRPr/>
              </a:pPr>
              <a:t>‹#›</a:t>
            </a:fld>
            <a:endParaRPr lang="en-US" dirty="0"/>
          </a:p>
        </p:txBody>
      </p:sp>
    </p:spTree>
    <p:extLst>
      <p:ext uri="{BB962C8B-B14F-4D97-AF65-F5344CB8AC3E}">
        <p14:creationId xmlns:p14="http://schemas.microsoft.com/office/powerpoint/2010/main" val="568207929"/>
      </p:ext>
    </p:extLst>
  </p:cSld>
  <p:clrMapOvr>
    <a:masterClrMapping/>
  </p:clrMapOvr>
  <p:transition spd="med">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725A172B-5189-4014-AA2E-D32FB3740CEE}" type="slidenum">
              <a:rPr lang="en-US"/>
              <a:pPr>
                <a:defRPr/>
              </a:pPr>
              <a:t>‹#›</a:t>
            </a:fld>
            <a:endParaRPr lang="en-US" dirty="0"/>
          </a:p>
        </p:txBody>
      </p:sp>
    </p:spTree>
    <p:extLst>
      <p:ext uri="{BB962C8B-B14F-4D97-AF65-F5344CB8AC3E}">
        <p14:creationId xmlns:p14="http://schemas.microsoft.com/office/powerpoint/2010/main" val="1062540390"/>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3957568B-B1EB-46A1-8A8C-FC9812A4754A}" type="slidenum">
              <a:rPr lang="en-US"/>
              <a:pPr>
                <a:defRPr/>
              </a:pPr>
              <a:t>‹#›</a:t>
            </a:fld>
            <a:endParaRPr lang="en-US" dirty="0"/>
          </a:p>
        </p:txBody>
      </p:sp>
    </p:spTree>
    <p:extLst>
      <p:ext uri="{BB962C8B-B14F-4D97-AF65-F5344CB8AC3E}">
        <p14:creationId xmlns:p14="http://schemas.microsoft.com/office/powerpoint/2010/main" val="1523535901"/>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84888B"/>
                </a:solidFill>
                <a:latin typeface="+mn-lt"/>
                <a:ea typeface="+mn-ea"/>
              </a:defRPr>
            </a:lvl1pPr>
          </a:lstStyle>
          <a:p>
            <a:pPr>
              <a:defRPr/>
            </a:pPr>
            <a:fld id="{88EDE58F-06A3-4C34-B6D5-21C36CFEE219}" type="slidenum">
              <a:rPr lang="en-US"/>
              <a:pPr>
                <a:defRPr/>
              </a:pPr>
              <a:t>‹#›</a:t>
            </a:fld>
            <a:endParaRPr lang="en-US" dirty="0"/>
          </a:p>
        </p:txBody>
      </p:sp>
    </p:spTree>
    <p:extLst>
      <p:ext uri="{BB962C8B-B14F-4D97-AF65-F5344CB8AC3E}">
        <p14:creationId xmlns:p14="http://schemas.microsoft.com/office/powerpoint/2010/main" val="410828511"/>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63296" y="1572768"/>
            <a:ext cx="8229600" cy="4474021"/>
          </a:xfrm>
        </p:spPr>
        <p:txBody>
          <a:bodyPr/>
          <a:lstStyle>
            <a:lvl1pPr>
              <a:spcBef>
                <a:spcPts val="1200"/>
              </a:spcBef>
              <a:buClr>
                <a:schemeClr val="accent2"/>
              </a:buClr>
              <a:defRPr sz="2600"/>
            </a:lvl1pPr>
            <a:lvl2pPr>
              <a:spcBef>
                <a:spcPts val="1200"/>
              </a:spcBef>
              <a:buClr>
                <a:schemeClr val="tx1"/>
              </a:buClr>
              <a:defRPr sz="2400"/>
            </a:lvl2pPr>
            <a:lvl3pPr>
              <a:spcBef>
                <a:spcPts val="1200"/>
              </a:spcBef>
              <a:buClr>
                <a:schemeClr val="tx1"/>
              </a:buClr>
              <a:defRPr/>
            </a:lvl3pPr>
            <a:lvl4pPr>
              <a:spcBef>
                <a:spcPts val="1200"/>
              </a:spcBef>
              <a:buClr>
                <a:schemeClr val="tx1"/>
              </a:buClr>
              <a:defRPr/>
            </a:lvl4pPr>
            <a:lvl5pPr>
              <a:spcBef>
                <a:spcPts val="1200"/>
              </a:spcBef>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57879" y="987108"/>
            <a:ext cx="8229600" cy="347035"/>
          </a:xfrm>
        </p:spPr>
        <p:txBody>
          <a:bodyPr/>
          <a:lstStyle>
            <a:lvl1pPr marL="0" indent="0">
              <a:buFontTx/>
              <a:buNone/>
              <a:defRPr/>
            </a:lvl1pPr>
          </a:lstStyle>
          <a:p>
            <a:pPr lvl="0"/>
            <a:r>
              <a:rPr lang="en-US" smtClean="0"/>
              <a:t>Click to edit Master text styles</a:t>
            </a:r>
          </a:p>
        </p:txBody>
      </p:sp>
    </p:spTree>
    <p:extLst>
      <p:ext uri="{BB962C8B-B14F-4D97-AF65-F5344CB8AC3E}">
        <p14:creationId xmlns:p14="http://schemas.microsoft.com/office/powerpoint/2010/main" val="394257861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8.png"/><Relationship Id="rId2" Type="http://schemas.openxmlformats.org/officeDocument/2006/relationships/slideLayout" Target="../slideLayouts/slideLayout23.xml"/><Relationship Id="rId16" Type="http://schemas.openxmlformats.org/officeDocument/2006/relationships/image" Target="../media/image7.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8.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7.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8.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1.jpe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8.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5.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18.png"/><Relationship Id="rId5" Type="http://schemas.openxmlformats.org/officeDocument/2006/relationships/slideLayout" Target="../slideLayouts/slideLayout83.xml"/><Relationship Id="rId10" Type="http://schemas.openxmlformats.org/officeDocument/2006/relationships/image" Target="../media/image17.png"/><Relationship Id="rId4" Type="http://schemas.openxmlformats.org/officeDocument/2006/relationships/slideLayout" Target="../slideLayouts/slideLayout8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8.pn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6" Type="http://schemas.openxmlformats.org/officeDocument/2006/relationships/image" Target="../media/image8.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image" Target="../media/image7.jpeg"/><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6003-4A1C-4B4E-92A9-DA3E457A4B21}" type="datetimeFigureOut">
              <a:rPr lang="zh-CN" altLang="en-US" smtClean="0"/>
              <a:t>2011/11/10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BBA43-CC1A-4012-831A-A06038DD2905}" type="slidenum">
              <a:rPr lang="zh-CN" altLang="en-US" smtClean="0"/>
              <a:t>‹#›</a:t>
            </a:fld>
            <a:endParaRPr lang="zh-CN" altLang="en-US"/>
          </a:p>
        </p:txBody>
      </p:sp>
    </p:spTree>
    <p:extLst>
      <p:ext uri="{BB962C8B-B14F-4D97-AF65-F5344CB8AC3E}">
        <p14:creationId xmlns:p14="http://schemas.microsoft.com/office/powerpoint/2010/main" val="1648447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zh-CN" smtClean="0"/>
              <a:t>Click to edit Master title style</a:t>
            </a:r>
          </a:p>
        </p:txBody>
      </p:sp>
      <p:pic>
        <p:nvPicPr>
          <p:cNvPr id="2051" name="Picture 2" descr="C:\Users\adi\Desktop\Picture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1850" y="6578600"/>
            <a:ext cx="16462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200" y="6248400"/>
            <a:ext cx="21336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4"/>
          </p:nvPr>
        </p:nvSpPr>
        <p:spPr>
          <a:xfrm>
            <a:off x="0" y="6419850"/>
            <a:ext cx="9144000" cy="365125"/>
          </a:xfrm>
          <a:prstGeom prst="rect">
            <a:avLst/>
          </a:prstGeom>
        </p:spPr>
        <p:txBody>
          <a:bodyPr vert="horz" wrap="square" lIns="91440" tIns="45720" rIns="91440" bIns="45720" numCol="1" anchor="ctr" anchorCtr="0" compatLnSpc="1">
            <a:prstTxWarp prst="textNoShape">
              <a:avLst/>
            </a:prstTxWarp>
          </a:bodyPr>
          <a:lstStyle>
            <a:lvl1pPr algn="ctr">
              <a:defRPr sz="1400">
                <a:solidFill>
                  <a:srgbClr val="2C95DD"/>
                </a:solidFill>
                <a:ea typeface="宋体" pitchFamily="2" charset="-122"/>
              </a:defRPr>
            </a:lvl1pPr>
          </a:lstStyle>
          <a:p>
            <a:pPr fontAlgn="base">
              <a:spcBef>
                <a:spcPct val="0"/>
              </a:spcBef>
              <a:spcAft>
                <a:spcPct val="0"/>
              </a:spcAft>
            </a:pPr>
            <a:fld id="{E85FD66E-4EBF-4E94-B190-9422E3B9B883}" type="slidenum">
              <a:rPr lang="en-US" altLang="zh-CN">
                <a:latin typeface="Arial" pitchFamily="34" charset="0"/>
                <a:cs typeface="Arial" pitchFamily="34" charset="0"/>
              </a:rPr>
              <a:pPr fontAlgn="base">
                <a:spcBef>
                  <a:spcPct val="0"/>
                </a:spcBef>
                <a:spcAft>
                  <a:spcPct val="0"/>
                </a:spcAft>
              </a:pPr>
              <a:t>‹#›</a:t>
            </a:fld>
            <a:endParaRPr lang="en-US" altLang="zh-CN">
              <a:latin typeface="Arial" pitchFamily="34" charset="0"/>
              <a:cs typeface="Arial" pitchFamily="34" charset="0"/>
            </a:endParaRPr>
          </a:p>
        </p:txBody>
      </p:sp>
    </p:spTree>
    <p:extLst>
      <p:ext uri="{BB962C8B-B14F-4D97-AF65-F5344CB8AC3E}">
        <p14:creationId xmlns:p14="http://schemas.microsoft.com/office/powerpoint/2010/main" val="19579404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ransition spd="med">
    <p:fade/>
  </p:transition>
  <p:timing>
    <p:tnLst>
      <p:par>
        <p:cTn id="1" dur="indefinite" restart="never" nodeType="tmRoot"/>
      </p:par>
    </p:tnLst>
  </p:timing>
  <p:txStyles>
    <p:titleStyle>
      <a:lvl1pPr algn="l" rtl="0" fontAlgn="base">
        <a:spcBef>
          <a:spcPct val="0"/>
        </a:spcBef>
        <a:spcAft>
          <a:spcPct val="0"/>
        </a:spcAft>
        <a:defRPr sz="3600" kern="1200">
          <a:solidFill>
            <a:srgbClr val="00529A"/>
          </a:solidFill>
          <a:latin typeface="+mj-lt"/>
          <a:ea typeface="Verdana" pitchFamily="34" charset="0"/>
          <a:cs typeface="Verdana" pitchFamily="34" charset="0"/>
        </a:defRPr>
      </a:lvl1pPr>
      <a:lvl2pPr algn="l" rtl="0" fontAlgn="base">
        <a:spcBef>
          <a:spcPct val="0"/>
        </a:spcBef>
        <a:spcAft>
          <a:spcPct val="0"/>
        </a:spcAft>
        <a:defRPr sz="3600">
          <a:solidFill>
            <a:srgbClr val="00529A"/>
          </a:solidFill>
          <a:latin typeface="Verdana" pitchFamily="34" charset="0"/>
          <a:ea typeface="Verdana" pitchFamily="34" charset="0"/>
          <a:cs typeface="Verdana" pitchFamily="34" charset="0"/>
        </a:defRPr>
      </a:lvl2pPr>
      <a:lvl3pPr algn="l" rtl="0" fontAlgn="base">
        <a:spcBef>
          <a:spcPct val="0"/>
        </a:spcBef>
        <a:spcAft>
          <a:spcPct val="0"/>
        </a:spcAft>
        <a:defRPr sz="3600">
          <a:solidFill>
            <a:srgbClr val="00529A"/>
          </a:solidFill>
          <a:latin typeface="Verdana" pitchFamily="34" charset="0"/>
          <a:ea typeface="Verdana" pitchFamily="34" charset="0"/>
          <a:cs typeface="Verdana" pitchFamily="34" charset="0"/>
        </a:defRPr>
      </a:lvl3pPr>
      <a:lvl4pPr algn="l" rtl="0" fontAlgn="base">
        <a:spcBef>
          <a:spcPct val="0"/>
        </a:spcBef>
        <a:spcAft>
          <a:spcPct val="0"/>
        </a:spcAft>
        <a:defRPr sz="3600">
          <a:solidFill>
            <a:srgbClr val="00529A"/>
          </a:solidFill>
          <a:latin typeface="Verdana" pitchFamily="34" charset="0"/>
          <a:ea typeface="Verdana" pitchFamily="34" charset="0"/>
          <a:cs typeface="Verdana" pitchFamily="34" charset="0"/>
        </a:defRPr>
      </a:lvl4pPr>
      <a:lvl5pPr algn="l" rtl="0" fontAlgn="base">
        <a:spcBef>
          <a:spcPct val="0"/>
        </a:spcBef>
        <a:spcAft>
          <a:spcPct val="0"/>
        </a:spcAft>
        <a:defRPr sz="3600">
          <a:solidFill>
            <a:srgbClr val="00529A"/>
          </a:solidFill>
          <a:latin typeface="Verdana" pitchFamily="34" charset="0"/>
          <a:ea typeface="Verdana" pitchFamily="34" charset="0"/>
          <a:cs typeface="Verdana" pitchFamily="34" charset="0"/>
        </a:defRPr>
      </a:lvl5pPr>
      <a:lvl6pPr marL="457200" algn="l" rtl="0" fontAlgn="base">
        <a:spcBef>
          <a:spcPct val="0"/>
        </a:spcBef>
        <a:spcAft>
          <a:spcPct val="0"/>
        </a:spcAft>
        <a:defRPr sz="3600">
          <a:solidFill>
            <a:srgbClr val="00529A"/>
          </a:solidFill>
          <a:latin typeface="Verdana" pitchFamily="34" charset="0"/>
          <a:ea typeface="Verdana" pitchFamily="34" charset="0"/>
          <a:cs typeface="Verdana" pitchFamily="34" charset="0"/>
        </a:defRPr>
      </a:lvl6pPr>
      <a:lvl7pPr marL="914400" algn="l" rtl="0" fontAlgn="base">
        <a:spcBef>
          <a:spcPct val="0"/>
        </a:spcBef>
        <a:spcAft>
          <a:spcPct val="0"/>
        </a:spcAft>
        <a:defRPr sz="3600">
          <a:solidFill>
            <a:srgbClr val="00529A"/>
          </a:solidFill>
          <a:latin typeface="Verdana" pitchFamily="34" charset="0"/>
          <a:ea typeface="Verdana" pitchFamily="34" charset="0"/>
          <a:cs typeface="Verdana" pitchFamily="34" charset="0"/>
        </a:defRPr>
      </a:lvl7pPr>
      <a:lvl8pPr marL="1371600" algn="l" rtl="0" fontAlgn="base">
        <a:spcBef>
          <a:spcPct val="0"/>
        </a:spcBef>
        <a:spcAft>
          <a:spcPct val="0"/>
        </a:spcAft>
        <a:defRPr sz="3600">
          <a:solidFill>
            <a:srgbClr val="00529A"/>
          </a:solidFill>
          <a:latin typeface="Verdana" pitchFamily="34" charset="0"/>
          <a:ea typeface="Verdana" pitchFamily="34" charset="0"/>
          <a:cs typeface="Verdana" pitchFamily="34" charset="0"/>
        </a:defRPr>
      </a:lvl8pPr>
      <a:lvl9pPr marL="1828800" algn="l" rtl="0" fontAlgn="base">
        <a:spcBef>
          <a:spcPct val="0"/>
        </a:spcBef>
        <a:spcAft>
          <a:spcPct val="0"/>
        </a:spcAft>
        <a:defRPr sz="3600">
          <a:solidFill>
            <a:srgbClr val="00529A"/>
          </a:solidFill>
          <a:latin typeface="Verdana" pitchFamily="34" charset="0"/>
          <a:ea typeface="Verdana" pitchFamily="34" charset="0"/>
          <a:cs typeface="Verdana" pitchFamily="34" charset="0"/>
        </a:defRPr>
      </a:lvl9pPr>
    </p:titleStyle>
    <p:bodyStyle>
      <a:lvl1pPr marL="231775" indent="-231775" algn="l" rtl="0" fontAlgn="base">
        <a:spcBef>
          <a:spcPct val="20000"/>
        </a:spcBef>
        <a:spcAft>
          <a:spcPct val="0"/>
        </a:spcAft>
        <a:buClr>
          <a:schemeClr val="accent2"/>
        </a:buClr>
        <a:buFont typeface="Arial" pitchFamily="34" charset="0"/>
        <a:buChar char="•"/>
        <a:defRPr sz="2600" kern="1200">
          <a:solidFill>
            <a:srgbClr val="424446"/>
          </a:solidFill>
          <a:latin typeface="+mn-lt"/>
          <a:ea typeface="Verdana" pitchFamily="34" charset="0"/>
          <a:cs typeface="Verdana" pitchFamily="34" charset="0"/>
        </a:defRPr>
      </a:lvl1pPr>
      <a:lvl2pPr marL="682625" indent="-225425" algn="l" rtl="0" fontAlgn="base">
        <a:spcBef>
          <a:spcPct val="20000"/>
        </a:spcBef>
        <a:spcAft>
          <a:spcPct val="0"/>
        </a:spcAft>
        <a:buClr>
          <a:schemeClr val="accent2"/>
        </a:buClr>
        <a:buFont typeface="Arial" pitchFamily="34" charset="0"/>
        <a:buChar char="–"/>
        <a:defRPr sz="2400" kern="1200">
          <a:solidFill>
            <a:srgbClr val="424446"/>
          </a:solidFill>
          <a:latin typeface="+mn-lt"/>
          <a:ea typeface="Verdana" pitchFamily="34" charset="0"/>
          <a:cs typeface="Verdana" pitchFamily="34" charset="0"/>
        </a:defRPr>
      </a:lvl2pPr>
      <a:lvl3pPr marL="1146175" indent="-231775" algn="l" rtl="0" fontAlgn="base">
        <a:spcBef>
          <a:spcPct val="20000"/>
        </a:spcBef>
        <a:spcAft>
          <a:spcPct val="0"/>
        </a:spcAft>
        <a:buClr>
          <a:srgbClr val="6AAFE2"/>
        </a:buClr>
        <a:buFont typeface="Arial" pitchFamily="34" charset="0"/>
        <a:buChar char="•"/>
        <a:defRPr sz="2400" kern="1200">
          <a:solidFill>
            <a:srgbClr val="424446"/>
          </a:solidFill>
          <a:latin typeface="+mn-lt"/>
          <a:ea typeface="Verdana" pitchFamily="34" charset="0"/>
          <a:cs typeface="Verdana" pitchFamily="34" charset="0"/>
        </a:defRPr>
      </a:lvl3pPr>
      <a:lvl4pPr marL="1600200" indent="-228600" algn="l" rtl="0" fontAlgn="base">
        <a:spcBef>
          <a:spcPct val="20000"/>
        </a:spcBef>
        <a:spcAft>
          <a:spcPct val="0"/>
        </a:spcAft>
        <a:buClr>
          <a:srgbClr val="6AAFE2"/>
        </a:buClr>
        <a:buFont typeface="Arial" pitchFamily="34" charset="0"/>
        <a:buChar char="–"/>
        <a:defRPr sz="2400" kern="1200">
          <a:solidFill>
            <a:srgbClr val="424446"/>
          </a:solidFill>
          <a:latin typeface="+mn-lt"/>
          <a:ea typeface="Verdana" pitchFamily="34" charset="0"/>
          <a:cs typeface="Verdana" pitchFamily="34" charset="0"/>
        </a:defRPr>
      </a:lvl4pPr>
      <a:lvl5pPr marL="2057400" indent="-228600" algn="l" rtl="0" fontAlgn="base">
        <a:spcBef>
          <a:spcPct val="20000"/>
        </a:spcBef>
        <a:spcAft>
          <a:spcPct val="0"/>
        </a:spcAft>
        <a:buClr>
          <a:schemeClr val="accent2"/>
        </a:buClr>
        <a:buFont typeface="Arial" pitchFamily="34" charset="0"/>
        <a:buChar char="»"/>
        <a:defRPr sz="2400" kern="1200">
          <a:solidFill>
            <a:srgbClr val="424446"/>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22882" name="Title Placeholder 1"/>
          <p:cNvSpPr>
            <a:spLocks noGrp="1"/>
          </p:cNvSpPr>
          <p:nvPr>
            <p:ph type="title"/>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zh-CN" smtClean="0"/>
              <a:t>Click to edit Master title style</a:t>
            </a:r>
          </a:p>
        </p:txBody>
      </p:sp>
      <p:sp>
        <p:nvSpPr>
          <p:cNvPr id="122883" name="Text Placeholder 2"/>
          <p:cNvSpPr>
            <a:spLocks noGrp="1"/>
          </p:cNvSpPr>
          <p:nvPr>
            <p:ph type="body" idx="1"/>
          </p:nvPr>
        </p:nvSpPr>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122884" name="Picture 2" descr="\\adisvr2\Shared\ADI_Projects\Isilon_Systems\PPT_Template\ADI_Art\Concept_03\Working_Art\simple-is-smart-tag-dark-blue.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81850" y="6578600"/>
            <a:ext cx="16494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36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773" r:id="rId14"/>
  </p:sldLayoutIdLst>
  <p:transition spd="med">
    <p:fade/>
  </p:transition>
  <p:timing>
    <p:tnLst>
      <p:par>
        <p:cTn id="1" dur="indefinite" restart="never" nodeType="tmRoot"/>
      </p:par>
    </p:tnLst>
  </p:timing>
  <p:txStyles>
    <p:titleStyle>
      <a:lvl1pPr algn="l" rtl="0" fontAlgn="base">
        <a:spcBef>
          <a:spcPct val="0"/>
        </a:spcBef>
        <a:spcAft>
          <a:spcPct val="0"/>
        </a:spcAft>
        <a:defRPr sz="3600" kern="1200">
          <a:solidFill>
            <a:srgbClr val="00529A"/>
          </a:solidFill>
          <a:latin typeface="+mj-lt"/>
          <a:ea typeface="Verdana" pitchFamily="34" charset="0"/>
          <a:cs typeface="Verdana" pitchFamily="34" charset="0"/>
        </a:defRPr>
      </a:lvl1pPr>
      <a:lvl2pPr algn="l" rtl="0" fontAlgn="base">
        <a:spcBef>
          <a:spcPct val="0"/>
        </a:spcBef>
        <a:spcAft>
          <a:spcPct val="0"/>
        </a:spcAft>
        <a:defRPr sz="3600">
          <a:solidFill>
            <a:srgbClr val="00529A"/>
          </a:solidFill>
          <a:latin typeface="Verdana" pitchFamily="34" charset="0"/>
        </a:defRPr>
      </a:lvl2pPr>
      <a:lvl3pPr algn="l" rtl="0" fontAlgn="base">
        <a:spcBef>
          <a:spcPct val="0"/>
        </a:spcBef>
        <a:spcAft>
          <a:spcPct val="0"/>
        </a:spcAft>
        <a:defRPr sz="3600">
          <a:solidFill>
            <a:srgbClr val="00529A"/>
          </a:solidFill>
          <a:latin typeface="Verdana" pitchFamily="34" charset="0"/>
        </a:defRPr>
      </a:lvl3pPr>
      <a:lvl4pPr algn="l" rtl="0" fontAlgn="base">
        <a:spcBef>
          <a:spcPct val="0"/>
        </a:spcBef>
        <a:spcAft>
          <a:spcPct val="0"/>
        </a:spcAft>
        <a:defRPr sz="3600">
          <a:solidFill>
            <a:srgbClr val="00529A"/>
          </a:solidFill>
          <a:latin typeface="Verdana" pitchFamily="34" charset="0"/>
        </a:defRPr>
      </a:lvl4pPr>
      <a:lvl5pPr algn="l" rtl="0" fontAlgn="base">
        <a:spcBef>
          <a:spcPct val="0"/>
        </a:spcBef>
        <a:spcAft>
          <a:spcPct val="0"/>
        </a:spcAft>
        <a:defRPr sz="3600">
          <a:solidFill>
            <a:srgbClr val="00529A"/>
          </a:solidFill>
          <a:latin typeface="Verdana" pitchFamily="34" charset="0"/>
        </a:defRPr>
      </a:lvl5pPr>
      <a:lvl6pPr marL="457200" algn="l" rtl="0" fontAlgn="base">
        <a:spcBef>
          <a:spcPct val="0"/>
        </a:spcBef>
        <a:spcAft>
          <a:spcPct val="0"/>
        </a:spcAft>
        <a:defRPr sz="3600">
          <a:solidFill>
            <a:srgbClr val="00529A"/>
          </a:solidFill>
          <a:latin typeface="Verdana" pitchFamily="34" charset="0"/>
        </a:defRPr>
      </a:lvl6pPr>
      <a:lvl7pPr marL="914400" algn="l" rtl="0" fontAlgn="base">
        <a:spcBef>
          <a:spcPct val="0"/>
        </a:spcBef>
        <a:spcAft>
          <a:spcPct val="0"/>
        </a:spcAft>
        <a:defRPr sz="3600">
          <a:solidFill>
            <a:srgbClr val="00529A"/>
          </a:solidFill>
          <a:latin typeface="Verdana" pitchFamily="34" charset="0"/>
        </a:defRPr>
      </a:lvl7pPr>
      <a:lvl8pPr marL="1371600" algn="l" rtl="0" fontAlgn="base">
        <a:spcBef>
          <a:spcPct val="0"/>
        </a:spcBef>
        <a:spcAft>
          <a:spcPct val="0"/>
        </a:spcAft>
        <a:defRPr sz="3600">
          <a:solidFill>
            <a:srgbClr val="00529A"/>
          </a:solidFill>
          <a:latin typeface="Verdana" pitchFamily="34" charset="0"/>
        </a:defRPr>
      </a:lvl8pPr>
      <a:lvl9pPr marL="1828800" algn="l" rtl="0" fontAlgn="base">
        <a:spcBef>
          <a:spcPct val="0"/>
        </a:spcBef>
        <a:spcAft>
          <a:spcPct val="0"/>
        </a:spcAft>
        <a:defRPr sz="3600">
          <a:solidFill>
            <a:srgbClr val="00529A"/>
          </a:solidFill>
          <a:latin typeface="Verdana" pitchFamily="34" charset="0"/>
        </a:defRPr>
      </a:lvl9pPr>
    </p:titleStyle>
    <p:bodyStyle>
      <a:lvl1pPr marL="342900" indent="-342900" algn="l" rtl="0" fontAlgn="base">
        <a:spcBef>
          <a:spcPct val="20000"/>
        </a:spcBef>
        <a:spcAft>
          <a:spcPct val="0"/>
        </a:spcAft>
        <a:buFont typeface="Arial" pitchFamily="34" charset="0"/>
        <a:buChar char="•"/>
        <a:defRPr sz="2000" kern="1200">
          <a:solidFill>
            <a:srgbClr val="424446"/>
          </a:solidFill>
          <a:latin typeface="+mn-lt"/>
          <a:ea typeface="Verdana" pitchFamily="34" charset="0"/>
          <a:cs typeface="Verdana" pitchFamily="34" charset="0"/>
        </a:defRPr>
      </a:lvl1pPr>
      <a:lvl2pPr marL="742950" indent="-285750" algn="l" rtl="0" fontAlgn="base">
        <a:spcBef>
          <a:spcPct val="20000"/>
        </a:spcBef>
        <a:spcAft>
          <a:spcPct val="0"/>
        </a:spcAft>
        <a:buFont typeface="Arial" pitchFamily="34" charset="0"/>
        <a:buChar char="–"/>
        <a:defRPr sz="2000" kern="1200">
          <a:solidFill>
            <a:srgbClr val="424446"/>
          </a:solidFill>
          <a:latin typeface="+mn-lt"/>
          <a:ea typeface="Verdana" pitchFamily="34" charset="0"/>
          <a:cs typeface="Verdana" pitchFamily="34" charset="0"/>
        </a:defRPr>
      </a:lvl2pPr>
      <a:lvl3pPr marL="1143000" indent="-228600" algn="l" rtl="0" fontAlgn="base">
        <a:spcBef>
          <a:spcPct val="20000"/>
        </a:spcBef>
        <a:spcAft>
          <a:spcPct val="0"/>
        </a:spcAft>
        <a:buFont typeface="Arial" pitchFamily="34" charset="0"/>
        <a:buChar char="•"/>
        <a:defRPr sz="2000" kern="1200">
          <a:solidFill>
            <a:srgbClr val="424446"/>
          </a:solidFill>
          <a:latin typeface="+mn-lt"/>
          <a:ea typeface="Verdana" pitchFamily="34" charset="0"/>
          <a:cs typeface="Verdana" pitchFamily="34" charset="0"/>
        </a:defRPr>
      </a:lvl3pPr>
      <a:lvl4pPr marL="1600200" indent="-228600" algn="l" rtl="0" fontAlgn="base">
        <a:spcBef>
          <a:spcPct val="20000"/>
        </a:spcBef>
        <a:spcAft>
          <a:spcPct val="0"/>
        </a:spcAft>
        <a:buFont typeface="Arial" pitchFamily="34" charset="0"/>
        <a:buChar char="–"/>
        <a:defRPr sz="2000" kern="1200">
          <a:solidFill>
            <a:srgbClr val="424446"/>
          </a:solidFill>
          <a:latin typeface="+mn-lt"/>
          <a:ea typeface="Verdana" pitchFamily="34" charset="0"/>
          <a:cs typeface="Verdana" pitchFamily="34" charset="0"/>
        </a:defRPr>
      </a:lvl4pPr>
      <a:lvl5pPr marL="2057400" indent="-228600" algn="l" rtl="0" fontAlgn="base">
        <a:spcBef>
          <a:spcPct val="20000"/>
        </a:spcBef>
        <a:spcAft>
          <a:spcPct val="0"/>
        </a:spcAft>
        <a:buFont typeface="Arial" pitchFamily="34" charset="0"/>
        <a:buChar char="»"/>
        <a:defRPr sz="2000" kern="1200">
          <a:solidFill>
            <a:srgbClr val="424446"/>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zh-CN" smtClean="0"/>
              <a:t>Click to edit Master title style</a:t>
            </a:r>
          </a:p>
        </p:txBody>
      </p:sp>
      <p:sp>
        <p:nvSpPr>
          <p:cNvPr id="15363" name="Text Placeholder 2"/>
          <p:cNvSpPr>
            <a:spLocks noGrp="1"/>
          </p:cNvSpPr>
          <p:nvPr>
            <p:ph type="body" idx="1"/>
          </p:nvPr>
        </p:nvSpPr>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15364" name="Picture 2" descr="\\adisvr2\Shared\ADI_Projects\Isilon_Systems\PPT_Template\ADI_Art\Concept_03\Working_Art\simple-is-smart-tag-dark-blue.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81850" y="6578600"/>
            <a:ext cx="16494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9512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801" r:id="rId13"/>
  </p:sldLayoutIdLst>
  <p:transition spd="med">
    <p:fade/>
  </p:transition>
  <p:timing>
    <p:tnLst>
      <p:par>
        <p:cTn id="1" dur="indefinite" restart="never" nodeType="tmRoot"/>
      </p:par>
    </p:tnLst>
  </p:timing>
  <p:txStyles>
    <p:titleStyle>
      <a:lvl1pPr algn="l" rtl="0" fontAlgn="base">
        <a:spcBef>
          <a:spcPct val="0"/>
        </a:spcBef>
        <a:spcAft>
          <a:spcPct val="0"/>
        </a:spcAft>
        <a:defRPr sz="3600" kern="1200">
          <a:solidFill>
            <a:srgbClr val="00529A"/>
          </a:solidFill>
          <a:latin typeface="+mj-lt"/>
          <a:ea typeface="Verdana" pitchFamily="34" charset="0"/>
          <a:cs typeface="Verdana" pitchFamily="34" charset="0"/>
        </a:defRPr>
      </a:lvl1pPr>
      <a:lvl2pPr algn="l" rtl="0" fontAlgn="base">
        <a:spcBef>
          <a:spcPct val="0"/>
        </a:spcBef>
        <a:spcAft>
          <a:spcPct val="0"/>
        </a:spcAft>
        <a:defRPr sz="3600">
          <a:solidFill>
            <a:srgbClr val="00529A"/>
          </a:solidFill>
          <a:latin typeface="Verdana" pitchFamily="34" charset="0"/>
        </a:defRPr>
      </a:lvl2pPr>
      <a:lvl3pPr algn="l" rtl="0" fontAlgn="base">
        <a:spcBef>
          <a:spcPct val="0"/>
        </a:spcBef>
        <a:spcAft>
          <a:spcPct val="0"/>
        </a:spcAft>
        <a:defRPr sz="3600">
          <a:solidFill>
            <a:srgbClr val="00529A"/>
          </a:solidFill>
          <a:latin typeface="Verdana" pitchFamily="34" charset="0"/>
        </a:defRPr>
      </a:lvl3pPr>
      <a:lvl4pPr algn="l" rtl="0" fontAlgn="base">
        <a:spcBef>
          <a:spcPct val="0"/>
        </a:spcBef>
        <a:spcAft>
          <a:spcPct val="0"/>
        </a:spcAft>
        <a:defRPr sz="3600">
          <a:solidFill>
            <a:srgbClr val="00529A"/>
          </a:solidFill>
          <a:latin typeface="Verdana" pitchFamily="34" charset="0"/>
        </a:defRPr>
      </a:lvl4pPr>
      <a:lvl5pPr algn="l" rtl="0" fontAlgn="base">
        <a:spcBef>
          <a:spcPct val="0"/>
        </a:spcBef>
        <a:spcAft>
          <a:spcPct val="0"/>
        </a:spcAft>
        <a:defRPr sz="3600">
          <a:solidFill>
            <a:srgbClr val="00529A"/>
          </a:solidFill>
          <a:latin typeface="Verdana" pitchFamily="34" charset="0"/>
        </a:defRPr>
      </a:lvl5pPr>
      <a:lvl6pPr marL="457200" algn="l" rtl="0" fontAlgn="base">
        <a:spcBef>
          <a:spcPct val="0"/>
        </a:spcBef>
        <a:spcAft>
          <a:spcPct val="0"/>
        </a:spcAft>
        <a:defRPr sz="3600">
          <a:solidFill>
            <a:srgbClr val="00529A"/>
          </a:solidFill>
          <a:latin typeface="Verdana" pitchFamily="34" charset="0"/>
        </a:defRPr>
      </a:lvl6pPr>
      <a:lvl7pPr marL="914400" algn="l" rtl="0" fontAlgn="base">
        <a:spcBef>
          <a:spcPct val="0"/>
        </a:spcBef>
        <a:spcAft>
          <a:spcPct val="0"/>
        </a:spcAft>
        <a:defRPr sz="3600">
          <a:solidFill>
            <a:srgbClr val="00529A"/>
          </a:solidFill>
          <a:latin typeface="Verdana" pitchFamily="34" charset="0"/>
        </a:defRPr>
      </a:lvl7pPr>
      <a:lvl8pPr marL="1371600" algn="l" rtl="0" fontAlgn="base">
        <a:spcBef>
          <a:spcPct val="0"/>
        </a:spcBef>
        <a:spcAft>
          <a:spcPct val="0"/>
        </a:spcAft>
        <a:defRPr sz="3600">
          <a:solidFill>
            <a:srgbClr val="00529A"/>
          </a:solidFill>
          <a:latin typeface="Verdana" pitchFamily="34" charset="0"/>
        </a:defRPr>
      </a:lvl8pPr>
      <a:lvl9pPr marL="1828800" algn="l" rtl="0" fontAlgn="base">
        <a:spcBef>
          <a:spcPct val="0"/>
        </a:spcBef>
        <a:spcAft>
          <a:spcPct val="0"/>
        </a:spcAft>
        <a:defRPr sz="3600">
          <a:solidFill>
            <a:srgbClr val="00529A"/>
          </a:solidFill>
          <a:latin typeface="Verdana" pitchFamily="34" charset="0"/>
        </a:defRPr>
      </a:lvl9pPr>
    </p:titleStyle>
    <p:bodyStyle>
      <a:lvl1pPr marL="231775" indent="-231775" algn="l" rtl="0" fontAlgn="base">
        <a:spcBef>
          <a:spcPct val="20000"/>
        </a:spcBef>
        <a:spcAft>
          <a:spcPct val="0"/>
        </a:spcAft>
        <a:buClr>
          <a:schemeClr val="accent2"/>
        </a:buClr>
        <a:buFont typeface="Arial" pitchFamily="34" charset="0"/>
        <a:buChar char="•"/>
        <a:defRPr sz="2600" kern="1200">
          <a:solidFill>
            <a:srgbClr val="424446"/>
          </a:solidFill>
          <a:latin typeface="+mn-lt"/>
          <a:ea typeface="Verdana" pitchFamily="34" charset="0"/>
          <a:cs typeface="Verdana" pitchFamily="34" charset="0"/>
        </a:defRPr>
      </a:lvl1pPr>
      <a:lvl2pPr marL="682625" indent="-225425" algn="l" rtl="0" fontAlgn="base">
        <a:spcBef>
          <a:spcPct val="20000"/>
        </a:spcBef>
        <a:spcAft>
          <a:spcPct val="0"/>
        </a:spcAft>
        <a:buClr>
          <a:schemeClr val="accent2"/>
        </a:buClr>
        <a:buFont typeface="Arial" pitchFamily="34" charset="0"/>
        <a:buChar char="–"/>
        <a:defRPr sz="2400" kern="1200">
          <a:solidFill>
            <a:srgbClr val="424446"/>
          </a:solidFill>
          <a:latin typeface="+mn-lt"/>
          <a:ea typeface="Verdana" pitchFamily="34" charset="0"/>
          <a:cs typeface="Verdana" pitchFamily="34" charset="0"/>
        </a:defRPr>
      </a:lvl2pPr>
      <a:lvl3pPr marL="1146175" indent="-231775" algn="l" rtl="0" fontAlgn="base">
        <a:spcBef>
          <a:spcPct val="20000"/>
        </a:spcBef>
        <a:spcAft>
          <a:spcPct val="0"/>
        </a:spcAft>
        <a:buClr>
          <a:srgbClr val="6AAFE2"/>
        </a:buClr>
        <a:buFont typeface="Arial" pitchFamily="34" charset="0"/>
        <a:buChar char="•"/>
        <a:defRPr sz="2400" kern="1200">
          <a:solidFill>
            <a:srgbClr val="424446"/>
          </a:solidFill>
          <a:latin typeface="+mn-lt"/>
          <a:ea typeface="Verdana" pitchFamily="34" charset="0"/>
          <a:cs typeface="Verdana" pitchFamily="34" charset="0"/>
        </a:defRPr>
      </a:lvl3pPr>
      <a:lvl4pPr marL="1600200" indent="-228600" algn="l" rtl="0" fontAlgn="base">
        <a:spcBef>
          <a:spcPct val="20000"/>
        </a:spcBef>
        <a:spcAft>
          <a:spcPct val="0"/>
        </a:spcAft>
        <a:buClr>
          <a:srgbClr val="6AAFE2"/>
        </a:buClr>
        <a:buFont typeface="Arial" pitchFamily="34" charset="0"/>
        <a:buChar char="–"/>
        <a:defRPr sz="2400" kern="1200">
          <a:solidFill>
            <a:srgbClr val="424446"/>
          </a:solidFill>
          <a:latin typeface="+mn-lt"/>
          <a:ea typeface="Verdana" pitchFamily="34" charset="0"/>
          <a:cs typeface="Verdana" pitchFamily="34" charset="0"/>
        </a:defRPr>
      </a:lvl4pPr>
      <a:lvl5pPr marL="2057400" indent="-228600" algn="l" rtl="0" fontAlgn="base">
        <a:spcBef>
          <a:spcPct val="20000"/>
        </a:spcBef>
        <a:spcAft>
          <a:spcPct val="0"/>
        </a:spcAft>
        <a:buClr>
          <a:schemeClr val="accent2"/>
        </a:buClr>
        <a:buFont typeface="Arial" pitchFamily="34" charset="0"/>
        <a:buChar char="»"/>
        <a:defRPr sz="2400" kern="1200">
          <a:solidFill>
            <a:srgbClr val="424446"/>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descr="\\adisvr2\Shared\ADI_Projects\Isilon_Systems\PPT_Template\ADI_Art\Concept_03\Working_Art\simple-is-smart-tag-dark-blue.png"/>
          <p:cNvPicPr>
            <a:picLocks noChangeAspect="1" noChangeArrowheads="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7181086" y="6578905"/>
            <a:ext cx="1649413" cy="19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14311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2" r:id="rId12"/>
    <p:sldLayoutId id="2147483713" r:id="rId13"/>
    <p:sldLayoutId id="2147483714" r:id="rId14"/>
    <p:sldLayoutId id="2147483715" r:id="rId15"/>
    <p:sldLayoutId id="2147483716" r:id="rId16"/>
    <p:sldLayoutId id="214748371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spcBef>
          <a:spcPct val="0"/>
        </a:spcBef>
        <a:buNone/>
        <a:defRPr sz="3600" kern="1200">
          <a:solidFill>
            <a:schemeClr val="accent1">
              <a:alpha val="99000"/>
            </a:schemeClr>
          </a:solidFill>
          <a:latin typeface="+mj-lt"/>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2">
              <a:lumMod val="50000"/>
              <a:alpha val="99000"/>
            </a:schemeClr>
          </a:solidFill>
          <a:latin typeface="+mn-lt"/>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2">
              <a:lumMod val="50000"/>
              <a:alpha val="99000"/>
            </a:schemeClr>
          </a:solidFill>
          <a:latin typeface="+mn-lt"/>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lumMod val="50000"/>
              <a:alpha val="99000"/>
            </a:schemeClr>
          </a:solidFill>
          <a:latin typeface="+mn-lt"/>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alpha val="99000"/>
            </a:schemeClr>
          </a:solidFill>
          <a:latin typeface="+mn-lt"/>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alpha val="99000"/>
            </a:schemeClr>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adisvr2\Shared\ADI_Projects\Isilon_Systems\PPT_Template\ADI_Art\Concept_03\Working_Art\simple-is-smart-tag-dark-blue.pn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7181086" y="6578905"/>
            <a:ext cx="1649413" cy="19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1351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spcBef>
          <a:spcPct val="0"/>
        </a:spcBef>
        <a:buNone/>
        <a:defRPr sz="3600" kern="1200">
          <a:solidFill>
            <a:schemeClr val="accent1">
              <a:alpha val="99000"/>
            </a:schemeClr>
          </a:solidFill>
          <a:latin typeface="+mj-lt"/>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2">
              <a:lumMod val="50000"/>
              <a:alpha val="99000"/>
            </a:schemeClr>
          </a:solidFill>
          <a:latin typeface="+mn-lt"/>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2">
              <a:lumMod val="50000"/>
              <a:alpha val="99000"/>
            </a:schemeClr>
          </a:solidFill>
          <a:latin typeface="+mn-lt"/>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lumMod val="50000"/>
              <a:alpha val="99000"/>
            </a:schemeClr>
          </a:solidFill>
          <a:latin typeface="+mn-lt"/>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alpha val="99000"/>
            </a:schemeClr>
          </a:solidFill>
          <a:latin typeface="+mn-lt"/>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alpha val="99000"/>
            </a:schemeClr>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0" cstate="print">
            <a:lum/>
          </a:blip>
          <a:srcRect/>
          <a:stretch>
            <a:fillRect/>
          </a:stretch>
        </a:blipFill>
        <a:effectLst/>
      </p:bgPr>
    </p:bg>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bwMode="auto">
          <a:xfrm>
            <a:off x="460375" y="276225"/>
            <a:ext cx="8308975" cy="66833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a:t>
            </a:r>
          </a:p>
        </p:txBody>
      </p:sp>
      <p:sp>
        <p:nvSpPr>
          <p:cNvPr id="102405" name="Rectangle 5"/>
          <p:cNvSpPr>
            <a:spLocks noGrp="1" noChangeArrowheads="1"/>
          </p:cNvSpPr>
          <p:nvPr>
            <p:ph type="body" idx="1"/>
          </p:nvPr>
        </p:nvSpPr>
        <p:spPr bwMode="auto">
          <a:xfrm>
            <a:off x="460375" y="1323975"/>
            <a:ext cx="8302625" cy="2357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1719839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Lst>
  <p:transition>
    <p:fade/>
  </p:transition>
  <p:timing>
    <p:tnLst>
      <p:par>
        <p:cTn id="1" dur="indefinite" restart="never" nodeType="tmRoot"/>
      </p:par>
    </p:tnLst>
  </p:timing>
  <p:txStyles>
    <p:titleStyle>
      <a:lvl1pPr algn="l" rtl="0" eaLnBrk="1" fontAlgn="base" hangingPunct="1">
        <a:lnSpc>
          <a:spcPct val="90000"/>
        </a:lnSpc>
        <a:spcBef>
          <a:spcPct val="30000"/>
        </a:spcBef>
        <a:spcAft>
          <a:spcPct val="0"/>
        </a:spcAft>
        <a:defRPr sz="4200">
          <a:solidFill>
            <a:schemeClr val="tx2"/>
          </a:solidFill>
          <a:latin typeface="+mj-lt"/>
          <a:ea typeface="+mj-ea"/>
          <a:cs typeface="+mj-cs"/>
        </a:defRPr>
      </a:lvl1pPr>
      <a:lvl2pPr algn="l" rtl="0" eaLnBrk="1" fontAlgn="base" hangingPunct="1">
        <a:lnSpc>
          <a:spcPct val="90000"/>
        </a:lnSpc>
        <a:spcBef>
          <a:spcPct val="30000"/>
        </a:spcBef>
        <a:spcAft>
          <a:spcPct val="0"/>
        </a:spcAft>
        <a:defRPr sz="4200">
          <a:solidFill>
            <a:schemeClr val="tx2"/>
          </a:solidFill>
          <a:latin typeface="Arial" charset="0"/>
        </a:defRPr>
      </a:lvl2pPr>
      <a:lvl3pPr algn="l" rtl="0" eaLnBrk="1" fontAlgn="base" hangingPunct="1">
        <a:lnSpc>
          <a:spcPct val="90000"/>
        </a:lnSpc>
        <a:spcBef>
          <a:spcPct val="30000"/>
        </a:spcBef>
        <a:spcAft>
          <a:spcPct val="0"/>
        </a:spcAft>
        <a:defRPr sz="4200">
          <a:solidFill>
            <a:schemeClr val="tx2"/>
          </a:solidFill>
          <a:latin typeface="Arial" charset="0"/>
        </a:defRPr>
      </a:lvl3pPr>
      <a:lvl4pPr algn="l" rtl="0" eaLnBrk="1" fontAlgn="base" hangingPunct="1">
        <a:lnSpc>
          <a:spcPct val="90000"/>
        </a:lnSpc>
        <a:spcBef>
          <a:spcPct val="30000"/>
        </a:spcBef>
        <a:spcAft>
          <a:spcPct val="0"/>
        </a:spcAft>
        <a:defRPr sz="4200">
          <a:solidFill>
            <a:schemeClr val="tx2"/>
          </a:solidFill>
          <a:latin typeface="Arial" charset="0"/>
        </a:defRPr>
      </a:lvl4pPr>
      <a:lvl5pPr algn="l" rtl="0" eaLnBrk="1" fontAlgn="base" hangingPunct="1">
        <a:lnSpc>
          <a:spcPct val="90000"/>
        </a:lnSpc>
        <a:spcBef>
          <a:spcPct val="30000"/>
        </a:spcBef>
        <a:spcAft>
          <a:spcPct val="0"/>
        </a:spcAft>
        <a:defRPr sz="4200">
          <a:solidFill>
            <a:schemeClr val="tx2"/>
          </a:solidFill>
          <a:latin typeface="Arial" charset="0"/>
        </a:defRPr>
      </a:lvl5pPr>
      <a:lvl6pPr marL="457200" algn="l" rtl="0" eaLnBrk="1" fontAlgn="base" hangingPunct="1">
        <a:lnSpc>
          <a:spcPct val="90000"/>
        </a:lnSpc>
        <a:spcBef>
          <a:spcPct val="30000"/>
        </a:spcBef>
        <a:spcAft>
          <a:spcPct val="0"/>
        </a:spcAft>
        <a:defRPr sz="4200">
          <a:solidFill>
            <a:schemeClr val="tx2"/>
          </a:solidFill>
          <a:latin typeface="Arial" charset="0"/>
        </a:defRPr>
      </a:lvl6pPr>
      <a:lvl7pPr marL="914400" algn="l" rtl="0" eaLnBrk="1" fontAlgn="base" hangingPunct="1">
        <a:lnSpc>
          <a:spcPct val="90000"/>
        </a:lnSpc>
        <a:spcBef>
          <a:spcPct val="30000"/>
        </a:spcBef>
        <a:spcAft>
          <a:spcPct val="0"/>
        </a:spcAft>
        <a:defRPr sz="4200">
          <a:solidFill>
            <a:schemeClr val="tx2"/>
          </a:solidFill>
          <a:latin typeface="Arial" charset="0"/>
        </a:defRPr>
      </a:lvl7pPr>
      <a:lvl8pPr marL="1371600" algn="l" rtl="0" eaLnBrk="1" fontAlgn="base" hangingPunct="1">
        <a:lnSpc>
          <a:spcPct val="90000"/>
        </a:lnSpc>
        <a:spcBef>
          <a:spcPct val="30000"/>
        </a:spcBef>
        <a:spcAft>
          <a:spcPct val="0"/>
        </a:spcAft>
        <a:defRPr sz="4200">
          <a:solidFill>
            <a:schemeClr val="tx2"/>
          </a:solidFill>
          <a:latin typeface="Arial" charset="0"/>
        </a:defRPr>
      </a:lvl8pPr>
      <a:lvl9pPr marL="1828800" algn="l" rtl="0" eaLnBrk="1" fontAlgn="base" hangingPunct="1">
        <a:lnSpc>
          <a:spcPct val="90000"/>
        </a:lnSpc>
        <a:spcBef>
          <a:spcPct val="30000"/>
        </a:spcBef>
        <a:spcAft>
          <a:spcPct val="0"/>
        </a:spcAft>
        <a:defRPr sz="4200">
          <a:solidFill>
            <a:schemeClr val="tx2"/>
          </a:solidFill>
          <a:latin typeface="Arial" charset="0"/>
        </a:defRPr>
      </a:lvl9pPr>
    </p:titleStyle>
    <p:bodyStyle>
      <a:lvl1pPr marL="457200" indent="-457200" algn="l" rtl="0" eaLnBrk="1" fontAlgn="base" hangingPunct="1">
        <a:lnSpc>
          <a:spcPct val="90000"/>
        </a:lnSpc>
        <a:spcBef>
          <a:spcPct val="30000"/>
        </a:spcBef>
        <a:spcAft>
          <a:spcPct val="0"/>
        </a:spcAft>
        <a:buClr>
          <a:srgbClr val="6699CC"/>
        </a:buClr>
        <a:buSzPct val="60000"/>
        <a:buBlip>
          <a:blip r:embed="rId11"/>
        </a:buBlip>
        <a:defRPr sz="3200">
          <a:solidFill>
            <a:schemeClr val="tx1"/>
          </a:solidFill>
          <a:latin typeface="+mn-lt"/>
          <a:ea typeface="+mn-ea"/>
          <a:cs typeface="+mn-cs"/>
        </a:defRPr>
      </a:lvl1pPr>
      <a:lvl2pPr marL="838200" indent="-379413" algn="l" rtl="0" eaLnBrk="1" fontAlgn="base" hangingPunct="1">
        <a:lnSpc>
          <a:spcPct val="90000"/>
        </a:lnSpc>
        <a:spcBef>
          <a:spcPct val="30000"/>
        </a:spcBef>
        <a:spcAft>
          <a:spcPct val="0"/>
        </a:spcAft>
        <a:buClr>
          <a:srgbClr val="6699CC"/>
        </a:buClr>
        <a:buSzPct val="50000"/>
        <a:buFont typeface="Arial" charset="0"/>
        <a:buBlip>
          <a:blip r:embed="rId11"/>
        </a:buBlip>
        <a:defRPr sz="2800">
          <a:solidFill>
            <a:schemeClr val="tx1"/>
          </a:solidFill>
          <a:latin typeface="+mn-lt"/>
        </a:defRPr>
      </a:lvl2pPr>
      <a:lvl3pPr marL="1200150" indent="-360363" algn="l" rtl="0" eaLnBrk="1" fontAlgn="base" hangingPunct="1">
        <a:lnSpc>
          <a:spcPct val="90000"/>
        </a:lnSpc>
        <a:spcBef>
          <a:spcPct val="30000"/>
        </a:spcBef>
        <a:spcAft>
          <a:spcPct val="0"/>
        </a:spcAft>
        <a:buClr>
          <a:srgbClr val="6699CC"/>
        </a:buClr>
        <a:buSzPct val="50000"/>
        <a:buFont typeface="Arial" charset="0"/>
        <a:buBlip>
          <a:blip r:embed="rId11"/>
        </a:buBlip>
        <a:defRPr sz="2400">
          <a:solidFill>
            <a:schemeClr val="tx1"/>
          </a:solidFill>
          <a:latin typeface="+mn-lt"/>
        </a:defRPr>
      </a:lvl3pPr>
      <a:lvl4pPr marL="1541463" indent="-339725" algn="l" rtl="0" eaLnBrk="1" fontAlgn="base" hangingPunct="1">
        <a:lnSpc>
          <a:spcPct val="90000"/>
        </a:lnSpc>
        <a:spcBef>
          <a:spcPct val="30000"/>
        </a:spcBef>
        <a:spcAft>
          <a:spcPct val="0"/>
        </a:spcAft>
        <a:buClr>
          <a:srgbClr val="6699CC"/>
        </a:buClr>
        <a:buSzPct val="50000"/>
        <a:buBlip>
          <a:blip r:embed="rId11"/>
        </a:buBlip>
        <a:defRPr sz="2400">
          <a:solidFill>
            <a:schemeClr val="tx1"/>
          </a:solidFill>
          <a:latin typeface="+mn-lt"/>
        </a:defRPr>
      </a:lvl4pPr>
      <a:lvl5pPr marL="1884363" indent="-341313" algn="l" rtl="0" eaLnBrk="1" fontAlgn="base" hangingPunct="1">
        <a:lnSpc>
          <a:spcPct val="90000"/>
        </a:lnSpc>
        <a:spcBef>
          <a:spcPct val="30000"/>
        </a:spcBef>
        <a:spcAft>
          <a:spcPct val="0"/>
        </a:spcAft>
        <a:buClr>
          <a:srgbClr val="6699CC"/>
        </a:buClr>
        <a:buSzPct val="50000"/>
        <a:buFont typeface="Arial" charset="0"/>
        <a:buBlip>
          <a:blip r:embed="rId11"/>
        </a:buBlip>
        <a:defRPr sz="2400">
          <a:solidFill>
            <a:schemeClr val="tx1"/>
          </a:solidFill>
          <a:latin typeface="+mn-lt"/>
        </a:defRPr>
      </a:lvl5pPr>
      <a:lvl6pPr marL="2341563" indent="-341313" algn="l" rtl="0" eaLnBrk="1" fontAlgn="base" hangingPunct="1">
        <a:lnSpc>
          <a:spcPct val="90000"/>
        </a:lnSpc>
        <a:spcBef>
          <a:spcPct val="30000"/>
        </a:spcBef>
        <a:spcAft>
          <a:spcPct val="0"/>
        </a:spcAft>
        <a:buClr>
          <a:srgbClr val="6699CC"/>
        </a:buClr>
        <a:buSzPct val="50000"/>
        <a:buFont typeface="Arial" charset="0"/>
        <a:buBlip>
          <a:blip r:embed="rId11"/>
        </a:buBlip>
        <a:defRPr sz="2400">
          <a:solidFill>
            <a:schemeClr val="tx1"/>
          </a:solidFill>
          <a:latin typeface="+mn-lt"/>
        </a:defRPr>
      </a:lvl6pPr>
      <a:lvl7pPr marL="2798763" indent="-341313" algn="l" rtl="0" eaLnBrk="1" fontAlgn="base" hangingPunct="1">
        <a:lnSpc>
          <a:spcPct val="90000"/>
        </a:lnSpc>
        <a:spcBef>
          <a:spcPct val="30000"/>
        </a:spcBef>
        <a:spcAft>
          <a:spcPct val="0"/>
        </a:spcAft>
        <a:buClr>
          <a:srgbClr val="6699CC"/>
        </a:buClr>
        <a:buSzPct val="50000"/>
        <a:buFont typeface="Arial" charset="0"/>
        <a:buBlip>
          <a:blip r:embed="rId11"/>
        </a:buBlip>
        <a:defRPr sz="2400">
          <a:solidFill>
            <a:schemeClr val="tx1"/>
          </a:solidFill>
          <a:latin typeface="+mn-lt"/>
        </a:defRPr>
      </a:lvl7pPr>
      <a:lvl8pPr marL="3255963" indent="-341313" algn="l" rtl="0" eaLnBrk="1" fontAlgn="base" hangingPunct="1">
        <a:lnSpc>
          <a:spcPct val="90000"/>
        </a:lnSpc>
        <a:spcBef>
          <a:spcPct val="30000"/>
        </a:spcBef>
        <a:spcAft>
          <a:spcPct val="0"/>
        </a:spcAft>
        <a:buClr>
          <a:srgbClr val="6699CC"/>
        </a:buClr>
        <a:buSzPct val="50000"/>
        <a:buFont typeface="Arial" charset="0"/>
        <a:buBlip>
          <a:blip r:embed="rId11"/>
        </a:buBlip>
        <a:defRPr sz="2400">
          <a:solidFill>
            <a:schemeClr val="tx1"/>
          </a:solidFill>
          <a:latin typeface="+mn-lt"/>
        </a:defRPr>
      </a:lvl8pPr>
      <a:lvl9pPr marL="3713163" indent="-341313" algn="l" rtl="0" eaLnBrk="1" fontAlgn="base" hangingPunct="1">
        <a:lnSpc>
          <a:spcPct val="90000"/>
        </a:lnSpc>
        <a:spcBef>
          <a:spcPct val="30000"/>
        </a:spcBef>
        <a:spcAft>
          <a:spcPct val="0"/>
        </a:spcAft>
        <a:buClr>
          <a:srgbClr val="6699CC"/>
        </a:buClr>
        <a:buSzPct val="50000"/>
        <a:buFont typeface="Arial" charset="0"/>
        <a:buBlip>
          <a:blip r:embed="rId11"/>
        </a:buBlip>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zh-CN" smtClean="0"/>
              <a:t>Click to edit Master title style</a:t>
            </a:r>
          </a:p>
        </p:txBody>
      </p:sp>
      <p:sp>
        <p:nvSpPr>
          <p:cNvPr id="15363" name="Text Placeholder 2"/>
          <p:cNvSpPr>
            <a:spLocks noGrp="1"/>
          </p:cNvSpPr>
          <p:nvPr>
            <p:ph type="body" idx="1"/>
          </p:nvPr>
        </p:nvSpPr>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15364" name="Picture 2" descr="\\adisvr2\Shared\ADI_Projects\Isilon_Systems\PPT_Template\ADI_Art\Concept_03\Working_Art\simple-is-smart-tag-dark-blu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1850" y="6578600"/>
            <a:ext cx="16494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89746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ransition spd="med">
    <p:fade/>
  </p:transition>
  <p:timing>
    <p:tnLst>
      <p:par>
        <p:cTn id="1" dur="indefinite" restart="never" nodeType="tmRoot"/>
      </p:par>
    </p:tnLst>
  </p:timing>
  <p:txStyles>
    <p:titleStyle>
      <a:lvl1pPr algn="l" rtl="0" fontAlgn="base">
        <a:spcBef>
          <a:spcPct val="0"/>
        </a:spcBef>
        <a:spcAft>
          <a:spcPct val="0"/>
        </a:spcAft>
        <a:defRPr sz="3600" kern="1200">
          <a:solidFill>
            <a:srgbClr val="00529A"/>
          </a:solidFill>
          <a:latin typeface="+mj-lt"/>
          <a:ea typeface="Verdana" pitchFamily="34" charset="0"/>
          <a:cs typeface="Verdana" pitchFamily="34" charset="0"/>
        </a:defRPr>
      </a:lvl1pPr>
      <a:lvl2pPr algn="l" rtl="0" fontAlgn="base">
        <a:spcBef>
          <a:spcPct val="0"/>
        </a:spcBef>
        <a:spcAft>
          <a:spcPct val="0"/>
        </a:spcAft>
        <a:defRPr sz="3600">
          <a:solidFill>
            <a:srgbClr val="00529A"/>
          </a:solidFill>
          <a:latin typeface="Verdana" pitchFamily="34" charset="0"/>
        </a:defRPr>
      </a:lvl2pPr>
      <a:lvl3pPr algn="l" rtl="0" fontAlgn="base">
        <a:spcBef>
          <a:spcPct val="0"/>
        </a:spcBef>
        <a:spcAft>
          <a:spcPct val="0"/>
        </a:spcAft>
        <a:defRPr sz="3600">
          <a:solidFill>
            <a:srgbClr val="00529A"/>
          </a:solidFill>
          <a:latin typeface="Verdana" pitchFamily="34" charset="0"/>
        </a:defRPr>
      </a:lvl3pPr>
      <a:lvl4pPr algn="l" rtl="0" fontAlgn="base">
        <a:spcBef>
          <a:spcPct val="0"/>
        </a:spcBef>
        <a:spcAft>
          <a:spcPct val="0"/>
        </a:spcAft>
        <a:defRPr sz="3600">
          <a:solidFill>
            <a:srgbClr val="00529A"/>
          </a:solidFill>
          <a:latin typeface="Verdana" pitchFamily="34" charset="0"/>
        </a:defRPr>
      </a:lvl4pPr>
      <a:lvl5pPr algn="l" rtl="0" fontAlgn="base">
        <a:spcBef>
          <a:spcPct val="0"/>
        </a:spcBef>
        <a:spcAft>
          <a:spcPct val="0"/>
        </a:spcAft>
        <a:defRPr sz="3600">
          <a:solidFill>
            <a:srgbClr val="00529A"/>
          </a:solidFill>
          <a:latin typeface="Verdana" pitchFamily="34" charset="0"/>
        </a:defRPr>
      </a:lvl5pPr>
      <a:lvl6pPr marL="457200" algn="l" rtl="0" fontAlgn="base">
        <a:spcBef>
          <a:spcPct val="0"/>
        </a:spcBef>
        <a:spcAft>
          <a:spcPct val="0"/>
        </a:spcAft>
        <a:defRPr sz="3600">
          <a:solidFill>
            <a:srgbClr val="00529A"/>
          </a:solidFill>
          <a:latin typeface="Verdana" pitchFamily="34" charset="0"/>
        </a:defRPr>
      </a:lvl6pPr>
      <a:lvl7pPr marL="914400" algn="l" rtl="0" fontAlgn="base">
        <a:spcBef>
          <a:spcPct val="0"/>
        </a:spcBef>
        <a:spcAft>
          <a:spcPct val="0"/>
        </a:spcAft>
        <a:defRPr sz="3600">
          <a:solidFill>
            <a:srgbClr val="00529A"/>
          </a:solidFill>
          <a:latin typeface="Verdana" pitchFamily="34" charset="0"/>
        </a:defRPr>
      </a:lvl7pPr>
      <a:lvl8pPr marL="1371600" algn="l" rtl="0" fontAlgn="base">
        <a:spcBef>
          <a:spcPct val="0"/>
        </a:spcBef>
        <a:spcAft>
          <a:spcPct val="0"/>
        </a:spcAft>
        <a:defRPr sz="3600">
          <a:solidFill>
            <a:srgbClr val="00529A"/>
          </a:solidFill>
          <a:latin typeface="Verdana" pitchFamily="34" charset="0"/>
        </a:defRPr>
      </a:lvl8pPr>
      <a:lvl9pPr marL="1828800" algn="l" rtl="0" fontAlgn="base">
        <a:spcBef>
          <a:spcPct val="0"/>
        </a:spcBef>
        <a:spcAft>
          <a:spcPct val="0"/>
        </a:spcAft>
        <a:defRPr sz="3600">
          <a:solidFill>
            <a:srgbClr val="00529A"/>
          </a:solidFill>
          <a:latin typeface="Verdana" pitchFamily="34" charset="0"/>
        </a:defRPr>
      </a:lvl9pPr>
    </p:titleStyle>
    <p:bodyStyle>
      <a:lvl1pPr marL="231775" indent="-231775" algn="l" rtl="0" fontAlgn="base">
        <a:spcBef>
          <a:spcPct val="20000"/>
        </a:spcBef>
        <a:spcAft>
          <a:spcPct val="0"/>
        </a:spcAft>
        <a:buClr>
          <a:schemeClr val="accent2"/>
        </a:buClr>
        <a:buFont typeface="Arial" pitchFamily="34" charset="0"/>
        <a:buChar char="•"/>
        <a:defRPr sz="2600" kern="1200">
          <a:solidFill>
            <a:srgbClr val="424446"/>
          </a:solidFill>
          <a:latin typeface="+mn-lt"/>
          <a:ea typeface="Verdana" pitchFamily="34" charset="0"/>
          <a:cs typeface="Verdana" pitchFamily="34" charset="0"/>
        </a:defRPr>
      </a:lvl1pPr>
      <a:lvl2pPr marL="682625" indent="-225425" algn="l" rtl="0" fontAlgn="base">
        <a:spcBef>
          <a:spcPct val="20000"/>
        </a:spcBef>
        <a:spcAft>
          <a:spcPct val="0"/>
        </a:spcAft>
        <a:buClr>
          <a:schemeClr val="accent2"/>
        </a:buClr>
        <a:buFont typeface="Arial" pitchFamily="34" charset="0"/>
        <a:buChar char="–"/>
        <a:defRPr sz="2400" kern="1200">
          <a:solidFill>
            <a:srgbClr val="424446"/>
          </a:solidFill>
          <a:latin typeface="+mn-lt"/>
          <a:ea typeface="Verdana" pitchFamily="34" charset="0"/>
          <a:cs typeface="Verdana" pitchFamily="34" charset="0"/>
        </a:defRPr>
      </a:lvl2pPr>
      <a:lvl3pPr marL="1146175" indent="-231775" algn="l" rtl="0" fontAlgn="base">
        <a:spcBef>
          <a:spcPct val="20000"/>
        </a:spcBef>
        <a:spcAft>
          <a:spcPct val="0"/>
        </a:spcAft>
        <a:buClr>
          <a:srgbClr val="6AAFE2"/>
        </a:buClr>
        <a:buFont typeface="Arial" pitchFamily="34" charset="0"/>
        <a:buChar char="•"/>
        <a:defRPr sz="2400" kern="1200">
          <a:solidFill>
            <a:srgbClr val="424446"/>
          </a:solidFill>
          <a:latin typeface="+mn-lt"/>
          <a:ea typeface="Verdana" pitchFamily="34" charset="0"/>
          <a:cs typeface="Verdana" pitchFamily="34" charset="0"/>
        </a:defRPr>
      </a:lvl3pPr>
      <a:lvl4pPr marL="1600200" indent="-228600" algn="l" rtl="0" fontAlgn="base">
        <a:spcBef>
          <a:spcPct val="20000"/>
        </a:spcBef>
        <a:spcAft>
          <a:spcPct val="0"/>
        </a:spcAft>
        <a:buClr>
          <a:srgbClr val="6AAFE2"/>
        </a:buClr>
        <a:buFont typeface="Arial" pitchFamily="34" charset="0"/>
        <a:buChar char="–"/>
        <a:defRPr sz="2400" kern="1200">
          <a:solidFill>
            <a:srgbClr val="424446"/>
          </a:solidFill>
          <a:latin typeface="+mn-lt"/>
          <a:ea typeface="Verdana" pitchFamily="34" charset="0"/>
          <a:cs typeface="Verdana" pitchFamily="34" charset="0"/>
        </a:defRPr>
      </a:lvl4pPr>
      <a:lvl5pPr marL="2057400" indent="-228600" algn="l" rtl="0" fontAlgn="base">
        <a:spcBef>
          <a:spcPct val="20000"/>
        </a:spcBef>
        <a:spcAft>
          <a:spcPct val="0"/>
        </a:spcAft>
        <a:buClr>
          <a:schemeClr val="accent2"/>
        </a:buClr>
        <a:buFont typeface="Arial" pitchFamily="34" charset="0"/>
        <a:buChar char="»"/>
        <a:defRPr sz="2400" kern="1200">
          <a:solidFill>
            <a:srgbClr val="424446"/>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zh-CN" smtClean="0"/>
              <a:t>Click to edit Master title style</a:t>
            </a:r>
          </a:p>
        </p:txBody>
      </p:sp>
      <p:sp>
        <p:nvSpPr>
          <p:cNvPr id="15363" name="Text Placeholder 2"/>
          <p:cNvSpPr>
            <a:spLocks noGrp="1"/>
          </p:cNvSpPr>
          <p:nvPr>
            <p:ph type="body" idx="1"/>
          </p:nvPr>
        </p:nvSpPr>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15364" name="Picture 2" descr="\\adisvr2\Shared\ADI_Projects\Isilon_Systems\PPT_Template\ADI_Art\Concept_03\Working_Art\simple-is-smart-tag-dark-blue.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81850" y="6578600"/>
            <a:ext cx="16494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62507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transition spd="med">
    <p:fade/>
  </p:transition>
  <p:timing>
    <p:tnLst>
      <p:par>
        <p:cTn id="1" dur="indefinite" restart="never" nodeType="tmRoot"/>
      </p:par>
    </p:tnLst>
  </p:timing>
  <p:txStyles>
    <p:titleStyle>
      <a:lvl1pPr algn="l" rtl="0" fontAlgn="base">
        <a:spcBef>
          <a:spcPct val="0"/>
        </a:spcBef>
        <a:spcAft>
          <a:spcPct val="0"/>
        </a:spcAft>
        <a:defRPr sz="3600" kern="1200">
          <a:solidFill>
            <a:srgbClr val="00529A"/>
          </a:solidFill>
          <a:latin typeface="+mj-lt"/>
          <a:ea typeface="Verdana" pitchFamily="34" charset="0"/>
          <a:cs typeface="Verdana" pitchFamily="34" charset="0"/>
        </a:defRPr>
      </a:lvl1pPr>
      <a:lvl2pPr algn="l" rtl="0" fontAlgn="base">
        <a:spcBef>
          <a:spcPct val="0"/>
        </a:spcBef>
        <a:spcAft>
          <a:spcPct val="0"/>
        </a:spcAft>
        <a:defRPr sz="3600">
          <a:solidFill>
            <a:srgbClr val="00529A"/>
          </a:solidFill>
          <a:latin typeface="Verdana" pitchFamily="34" charset="0"/>
        </a:defRPr>
      </a:lvl2pPr>
      <a:lvl3pPr algn="l" rtl="0" fontAlgn="base">
        <a:spcBef>
          <a:spcPct val="0"/>
        </a:spcBef>
        <a:spcAft>
          <a:spcPct val="0"/>
        </a:spcAft>
        <a:defRPr sz="3600">
          <a:solidFill>
            <a:srgbClr val="00529A"/>
          </a:solidFill>
          <a:latin typeface="Verdana" pitchFamily="34" charset="0"/>
        </a:defRPr>
      </a:lvl3pPr>
      <a:lvl4pPr algn="l" rtl="0" fontAlgn="base">
        <a:spcBef>
          <a:spcPct val="0"/>
        </a:spcBef>
        <a:spcAft>
          <a:spcPct val="0"/>
        </a:spcAft>
        <a:defRPr sz="3600">
          <a:solidFill>
            <a:srgbClr val="00529A"/>
          </a:solidFill>
          <a:latin typeface="Verdana" pitchFamily="34" charset="0"/>
        </a:defRPr>
      </a:lvl4pPr>
      <a:lvl5pPr algn="l" rtl="0" fontAlgn="base">
        <a:spcBef>
          <a:spcPct val="0"/>
        </a:spcBef>
        <a:spcAft>
          <a:spcPct val="0"/>
        </a:spcAft>
        <a:defRPr sz="3600">
          <a:solidFill>
            <a:srgbClr val="00529A"/>
          </a:solidFill>
          <a:latin typeface="Verdana" pitchFamily="34" charset="0"/>
        </a:defRPr>
      </a:lvl5pPr>
      <a:lvl6pPr marL="457200" algn="l" rtl="0" fontAlgn="base">
        <a:spcBef>
          <a:spcPct val="0"/>
        </a:spcBef>
        <a:spcAft>
          <a:spcPct val="0"/>
        </a:spcAft>
        <a:defRPr sz="3600">
          <a:solidFill>
            <a:srgbClr val="00529A"/>
          </a:solidFill>
          <a:latin typeface="Verdana" pitchFamily="34" charset="0"/>
        </a:defRPr>
      </a:lvl6pPr>
      <a:lvl7pPr marL="914400" algn="l" rtl="0" fontAlgn="base">
        <a:spcBef>
          <a:spcPct val="0"/>
        </a:spcBef>
        <a:spcAft>
          <a:spcPct val="0"/>
        </a:spcAft>
        <a:defRPr sz="3600">
          <a:solidFill>
            <a:srgbClr val="00529A"/>
          </a:solidFill>
          <a:latin typeface="Verdana" pitchFamily="34" charset="0"/>
        </a:defRPr>
      </a:lvl7pPr>
      <a:lvl8pPr marL="1371600" algn="l" rtl="0" fontAlgn="base">
        <a:spcBef>
          <a:spcPct val="0"/>
        </a:spcBef>
        <a:spcAft>
          <a:spcPct val="0"/>
        </a:spcAft>
        <a:defRPr sz="3600">
          <a:solidFill>
            <a:srgbClr val="00529A"/>
          </a:solidFill>
          <a:latin typeface="Verdana" pitchFamily="34" charset="0"/>
        </a:defRPr>
      </a:lvl8pPr>
      <a:lvl9pPr marL="1828800" algn="l" rtl="0" fontAlgn="base">
        <a:spcBef>
          <a:spcPct val="0"/>
        </a:spcBef>
        <a:spcAft>
          <a:spcPct val="0"/>
        </a:spcAft>
        <a:defRPr sz="3600">
          <a:solidFill>
            <a:srgbClr val="00529A"/>
          </a:solidFill>
          <a:latin typeface="Verdana" pitchFamily="34" charset="0"/>
        </a:defRPr>
      </a:lvl9pPr>
    </p:titleStyle>
    <p:bodyStyle>
      <a:lvl1pPr marL="231775" indent="-231775" algn="l" rtl="0" fontAlgn="base">
        <a:spcBef>
          <a:spcPct val="20000"/>
        </a:spcBef>
        <a:spcAft>
          <a:spcPct val="0"/>
        </a:spcAft>
        <a:buClr>
          <a:schemeClr val="accent2"/>
        </a:buClr>
        <a:buFont typeface="Arial" pitchFamily="34" charset="0"/>
        <a:buChar char="•"/>
        <a:defRPr sz="2600" kern="1200">
          <a:solidFill>
            <a:srgbClr val="424446"/>
          </a:solidFill>
          <a:latin typeface="+mn-lt"/>
          <a:ea typeface="Verdana" pitchFamily="34" charset="0"/>
          <a:cs typeface="Verdana" pitchFamily="34" charset="0"/>
        </a:defRPr>
      </a:lvl1pPr>
      <a:lvl2pPr marL="682625" indent="-225425" algn="l" rtl="0" fontAlgn="base">
        <a:spcBef>
          <a:spcPct val="20000"/>
        </a:spcBef>
        <a:spcAft>
          <a:spcPct val="0"/>
        </a:spcAft>
        <a:buClr>
          <a:schemeClr val="accent2"/>
        </a:buClr>
        <a:buFont typeface="Arial" pitchFamily="34" charset="0"/>
        <a:buChar char="–"/>
        <a:defRPr sz="2400" kern="1200">
          <a:solidFill>
            <a:srgbClr val="424446"/>
          </a:solidFill>
          <a:latin typeface="+mn-lt"/>
          <a:ea typeface="Verdana" pitchFamily="34" charset="0"/>
          <a:cs typeface="Verdana" pitchFamily="34" charset="0"/>
        </a:defRPr>
      </a:lvl2pPr>
      <a:lvl3pPr marL="1146175" indent="-231775" algn="l" rtl="0" fontAlgn="base">
        <a:spcBef>
          <a:spcPct val="20000"/>
        </a:spcBef>
        <a:spcAft>
          <a:spcPct val="0"/>
        </a:spcAft>
        <a:buClr>
          <a:srgbClr val="6AAFE2"/>
        </a:buClr>
        <a:buFont typeface="Arial" pitchFamily="34" charset="0"/>
        <a:buChar char="•"/>
        <a:defRPr sz="2400" kern="1200">
          <a:solidFill>
            <a:srgbClr val="424446"/>
          </a:solidFill>
          <a:latin typeface="+mn-lt"/>
          <a:ea typeface="Verdana" pitchFamily="34" charset="0"/>
          <a:cs typeface="Verdana" pitchFamily="34" charset="0"/>
        </a:defRPr>
      </a:lvl3pPr>
      <a:lvl4pPr marL="1600200" indent="-228600" algn="l" rtl="0" fontAlgn="base">
        <a:spcBef>
          <a:spcPct val="20000"/>
        </a:spcBef>
        <a:spcAft>
          <a:spcPct val="0"/>
        </a:spcAft>
        <a:buClr>
          <a:srgbClr val="6AAFE2"/>
        </a:buClr>
        <a:buFont typeface="Arial" pitchFamily="34" charset="0"/>
        <a:buChar char="–"/>
        <a:defRPr sz="2400" kern="1200">
          <a:solidFill>
            <a:srgbClr val="424446"/>
          </a:solidFill>
          <a:latin typeface="+mn-lt"/>
          <a:ea typeface="Verdana" pitchFamily="34" charset="0"/>
          <a:cs typeface="Verdana" pitchFamily="34" charset="0"/>
        </a:defRPr>
      </a:lvl4pPr>
      <a:lvl5pPr marL="2057400" indent="-228600" algn="l" rtl="0" fontAlgn="base">
        <a:spcBef>
          <a:spcPct val="20000"/>
        </a:spcBef>
        <a:spcAft>
          <a:spcPct val="0"/>
        </a:spcAft>
        <a:buClr>
          <a:schemeClr val="accent2"/>
        </a:buClr>
        <a:buFont typeface="Arial" pitchFamily="34" charset="0"/>
        <a:buChar char="»"/>
        <a:defRPr sz="2400" kern="1200">
          <a:solidFill>
            <a:srgbClr val="424446"/>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6.xml"/><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48.png"/><Relationship Id="rId12"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image" Target="../media/image59.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jpeg"/><Relationship Id="rId2" Type="http://schemas.openxmlformats.org/officeDocument/2006/relationships/notesSlide" Target="../notesSlides/notesSlide11.xml"/><Relationship Id="rId16" Type="http://schemas.openxmlformats.org/officeDocument/2006/relationships/image" Target="../media/image72.jpeg"/><Relationship Id="rId20" Type="http://schemas.openxmlformats.org/officeDocument/2006/relationships/image" Target="../media/image76.png"/><Relationship Id="rId1" Type="http://schemas.openxmlformats.org/officeDocument/2006/relationships/slideLayout" Target="../slideLayouts/slideLayout111.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jpe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jpeg"/><Relationship Id="rId7" Type="http://schemas.openxmlformats.org/officeDocument/2006/relationships/image" Target="../media/image83.png"/><Relationship Id="rId2" Type="http://schemas.openxmlformats.org/officeDocument/2006/relationships/notesSlide" Target="../notesSlides/notesSlide14.xml"/><Relationship Id="rId1" Type="http://schemas.openxmlformats.org/officeDocument/2006/relationships/slideLayout" Target="../slideLayouts/slideLayout8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jpeg"/><Relationship Id="rId9" Type="http://schemas.openxmlformats.org/officeDocument/2006/relationships/image" Target="../media/image85.png"/></Relationships>
</file>

<file path=ppt/slides/_rels/slide1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6.png"/><Relationship Id="rId7" Type="http://schemas.openxmlformats.org/officeDocument/2006/relationships/image" Target="../media/image81.png"/><Relationship Id="rId12" Type="http://schemas.openxmlformats.org/officeDocument/2006/relationships/image" Target="../media/image88.png"/><Relationship Id="rId2" Type="http://schemas.openxmlformats.org/officeDocument/2006/relationships/notesSlide" Target="../notesSlides/notesSlide15.xml"/><Relationship Id="rId1" Type="http://schemas.openxmlformats.org/officeDocument/2006/relationships/slideLayout" Target="../slideLayouts/slideLayout87.xml"/><Relationship Id="rId6" Type="http://schemas.openxmlformats.org/officeDocument/2006/relationships/image" Target="../media/image87.png"/><Relationship Id="rId11" Type="http://schemas.openxmlformats.org/officeDocument/2006/relationships/image" Target="../media/image85.png"/><Relationship Id="rId5" Type="http://schemas.openxmlformats.org/officeDocument/2006/relationships/image" Target="../media/image80.jpeg"/><Relationship Id="rId10" Type="http://schemas.openxmlformats.org/officeDocument/2006/relationships/image" Target="../media/image84.png"/><Relationship Id="rId4" Type="http://schemas.openxmlformats.org/officeDocument/2006/relationships/image" Target="../media/image79.jpeg"/><Relationship Id="rId9" Type="http://schemas.openxmlformats.org/officeDocument/2006/relationships/image" Target="../media/image83.png"/></Relationships>
</file>

<file path=ppt/slides/_rels/slide1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8.xml"/><Relationship Id="rId1" Type="http://schemas.openxmlformats.org/officeDocument/2006/relationships/slideLayout" Target="../slideLayouts/slideLayout36.xml"/><Relationship Id="rId5" Type="http://schemas.openxmlformats.org/officeDocument/2006/relationships/image" Target="../media/image91.jpeg"/><Relationship Id="rId4" Type="http://schemas.openxmlformats.org/officeDocument/2006/relationships/image" Target="../media/image9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90.jpeg"/><Relationship Id="rId7"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3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jpeg"/></Relationships>
</file>

<file path=ppt/slides/_rels/slide2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jpeg"/><Relationship Id="rId18" Type="http://schemas.openxmlformats.org/officeDocument/2006/relationships/image" Target="../media/image110.png"/><Relationship Id="rId3" Type="http://schemas.openxmlformats.org/officeDocument/2006/relationships/image" Target="../media/image95.png"/><Relationship Id="rId21" Type="http://schemas.openxmlformats.org/officeDocument/2006/relationships/image" Target="../media/image113.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notesSlide" Target="../notesSlides/notesSlide21.xml"/><Relationship Id="rId16" Type="http://schemas.openxmlformats.org/officeDocument/2006/relationships/image" Target="../media/image108.png"/><Relationship Id="rId20" Type="http://schemas.openxmlformats.org/officeDocument/2006/relationships/image" Target="../media/image112.png"/><Relationship Id="rId1" Type="http://schemas.openxmlformats.org/officeDocument/2006/relationships/slideLayout" Target="../slideLayouts/slideLayout48.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19" Type="http://schemas.openxmlformats.org/officeDocument/2006/relationships/image" Target="../media/image111.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23.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95.png"/><Relationship Id="rId7" Type="http://schemas.openxmlformats.org/officeDocument/2006/relationships/image" Target="../media/image115.png"/><Relationship Id="rId12" Type="http://schemas.openxmlformats.org/officeDocument/2006/relationships/image" Target="../media/image118.png"/><Relationship Id="rId2" Type="http://schemas.openxmlformats.org/officeDocument/2006/relationships/notesSlide" Target="../notesSlides/notesSlide22.xml"/><Relationship Id="rId1" Type="http://schemas.openxmlformats.org/officeDocument/2006/relationships/slideLayout" Target="../slideLayouts/slideLayout48.xml"/><Relationship Id="rId6" Type="http://schemas.openxmlformats.org/officeDocument/2006/relationships/image" Target="../media/image114.png"/><Relationship Id="rId11" Type="http://schemas.openxmlformats.org/officeDocument/2006/relationships/image" Target="../media/image117.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96.png"/><Relationship Id="rId9" Type="http://schemas.openxmlformats.org/officeDocument/2006/relationships/image" Target="../media/image10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18.png"/><Relationship Id="rId4" Type="http://schemas.openxmlformats.org/officeDocument/2006/relationships/image" Target="../media/image33.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84.xml"/><Relationship Id="rId6" Type="http://schemas.openxmlformats.org/officeDocument/2006/relationships/image" Target="../media/image31.png"/><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2772587" y="4293096"/>
            <a:ext cx="5399813" cy="10081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000" kern="1200">
                <a:solidFill>
                  <a:schemeClr val="tx2">
                    <a:lumMod val="50000"/>
                    <a:alpha val="99000"/>
                  </a:schemeClr>
                </a:solidFill>
                <a:latin typeface="+mn-lt"/>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2">
                    <a:lumMod val="50000"/>
                    <a:alpha val="99000"/>
                  </a:schemeClr>
                </a:solidFill>
                <a:latin typeface="+mn-lt"/>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lumMod val="50000"/>
                    <a:alpha val="99000"/>
                  </a:schemeClr>
                </a:solidFill>
                <a:latin typeface="+mn-lt"/>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alpha val="99000"/>
                  </a:schemeClr>
                </a:solidFill>
                <a:latin typeface="+mn-lt"/>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alpha val="99000"/>
                  </a:schemeClr>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200" dirty="0" smtClean="0">
                <a:solidFill>
                  <a:schemeClr val="bg1">
                    <a:alpha val="99000"/>
                  </a:schemeClr>
                </a:solidFill>
                <a:latin typeface="Arial" pitchFamily="34" charset="0"/>
                <a:cs typeface="Arial" pitchFamily="34" charset="0"/>
              </a:rPr>
              <a:t>周伟</a:t>
            </a:r>
            <a:endParaRPr lang="en-US" sz="2200" dirty="0">
              <a:solidFill>
                <a:schemeClr val="bg1">
                  <a:alpha val="99000"/>
                </a:schemeClr>
              </a:solidFill>
              <a:latin typeface="Arial" pitchFamily="34" charset="0"/>
              <a:cs typeface="Arial" pitchFamily="34" charset="0"/>
            </a:endParaRPr>
          </a:p>
          <a:p>
            <a:pPr marL="0" indent="0">
              <a:buNone/>
            </a:pPr>
            <a:r>
              <a:rPr lang="en-US" altLang="zh-CN" sz="2200" dirty="0" err="1" smtClean="0">
                <a:solidFill>
                  <a:schemeClr val="bg1">
                    <a:alpha val="99000"/>
                  </a:schemeClr>
                </a:solidFill>
                <a:latin typeface="Arial" pitchFamily="34" charset="0"/>
                <a:cs typeface="Arial" pitchFamily="34" charset="0"/>
              </a:rPr>
              <a:t>Isilon</a:t>
            </a:r>
            <a:r>
              <a:rPr lang="zh-CN" altLang="en-US" sz="2200" dirty="0" smtClean="0">
                <a:solidFill>
                  <a:schemeClr val="bg1">
                    <a:alpha val="99000"/>
                  </a:schemeClr>
                </a:solidFill>
                <a:latin typeface="Arial" pitchFamily="34" charset="0"/>
                <a:cs typeface="Arial" pitchFamily="34" charset="0"/>
              </a:rPr>
              <a:t>北方区销售经理</a:t>
            </a:r>
            <a:endParaRPr lang="en-US" sz="2200" dirty="0" smtClean="0">
              <a:solidFill>
                <a:schemeClr val="bg1">
                  <a:alpha val="99000"/>
                </a:schemeClr>
              </a:solidFill>
              <a:latin typeface="Arial" pitchFamily="34" charset="0"/>
              <a:cs typeface="Arial" pitchFamily="34" charset="0"/>
            </a:endParaRPr>
          </a:p>
          <a:p>
            <a:pPr marL="0" indent="0">
              <a:buNone/>
            </a:pPr>
            <a:endParaRPr lang="en-US" sz="2200" dirty="0" smtClean="0">
              <a:solidFill>
                <a:schemeClr val="bg1">
                  <a:alpha val="99000"/>
                </a:schemeClr>
              </a:solidFill>
              <a:latin typeface="Arial" pitchFamily="34" charset="0"/>
              <a:cs typeface="Arial" pitchFamily="34" charset="0"/>
            </a:endParaRPr>
          </a:p>
        </p:txBody>
      </p:sp>
      <p:sp>
        <p:nvSpPr>
          <p:cNvPr id="3" name="矩形 2"/>
          <p:cNvSpPr/>
          <p:nvPr/>
        </p:nvSpPr>
        <p:spPr>
          <a:xfrm>
            <a:off x="2592173" y="1827981"/>
            <a:ext cx="5760640" cy="1384995"/>
          </a:xfrm>
          <a:prstGeom prst="rect">
            <a:avLst/>
          </a:prstGeom>
        </p:spPr>
        <p:txBody>
          <a:bodyPr wrap="square">
            <a:spAutoFit/>
          </a:bodyPr>
          <a:lstStyle/>
          <a:p>
            <a:r>
              <a:rPr lang="en-US" altLang="zh-CN" sz="2800" b="1" dirty="0" err="1" smtClean="0">
                <a:solidFill>
                  <a:schemeClr val="bg1"/>
                </a:solidFill>
                <a:latin typeface="Arial Unicode MS" pitchFamily="34" charset="-122"/>
                <a:ea typeface="Arial Unicode MS" pitchFamily="34" charset="-122"/>
                <a:cs typeface="Arial Unicode MS" pitchFamily="34" charset="-122"/>
              </a:rPr>
              <a:t>Isilon</a:t>
            </a:r>
            <a:r>
              <a:rPr lang="en-US" altLang="zh-CN" sz="2800" b="1" dirty="0" smtClean="0">
                <a:solidFill>
                  <a:schemeClr val="bg1"/>
                </a:solidFill>
                <a:latin typeface="Arial Unicode MS" pitchFamily="34" charset="-122"/>
                <a:ea typeface="Arial Unicode MS" pitchFamily="34" charset="-122"/>
                <a:cs typeface="Arial Unicode MS" pitchFamily="34" charset="-122"/>
              </a:rPr>
              <a:t> </a:t>
            </a:r>
            <a:r>
              <a:rPr lang="zh-CN" altLang="en-US" sz="2800" b="1" dirty="0" smtClean="0">
                <a:solidFill>
                  <a:schemeClr val="bg1"/>
                </a:solidFill>
                <a:latin typeface="Arial Unicode MS" pitchFamily="34" charset="-122"/>
                <a:ea typeface="Arial Unicode MS" pitchFamily="34" charset="-122"/>
                <a:cs typeface="Arial Unicode MS" pitchFamily="34" charset="-122"/>
              </a:rPr>
              <a:t> </a:t>
            </a:r>
            <a:r>
              <a:rPr lang="en-US" altLang="zh-CN" sz="2800" b="1" dirty="0" smtClean="0">
                <a:solidFill>
                  <a:schemeClr val="bg1"/>
                </a:solidFill>
                <a:latin typeface="Arial Unicode MS" pitchFamily="34" charset="-122"/>
                <a:ea typeface="Arial Unicode MS" pitchFamily="34" charset="-122"/>
                <a:cs typeface="Arial Unicode MS" pitchFamily="34" charset="-122"/>
              </a:rPr>
              <a:t>Scale-out </a:t>
            </a:r>
            <a:r>
              <a:rPr lang="zh-CN" altLang="en-US" sz="2800" b="1" dirty="0" smtClean="0">
                <a:solidFill>
                  <a:schemeClr val="bg1"/>
                </a:solidFill>
                <a:latin typeface="Arial Unicode MS" pitchFamily="34" charset="-122"/>
                <a:ea typeface="Arial Unicode MS" pitchFamily="34" charset="-122"/>
                <a:cs typeface="Arial Unicode MS" pitchFamily="34" charset="-122"/>
              </a:rPr>
              <a:t>集群存储系统</a:t>
            </a:r>
            <a:endParaRPr lang="en-US" altLang="zh-CN" sz="2800" b="1" dirty="0" smtClean="0">
              <a:solidFill>
                <a:schemeClr val="bg1"/>
              </a:solidFill>
              <a:latin typeface="Arial Unicode MS" pitchFamily="34" charset="-122"/>
              <a:ea typeface="Arial Unicode MS" pitchFamily="34" charset="-122"/>
              <a:cs typeface="Arial Unicode MS" pitchFamily="34" charset="-122"/>
            </a:endParaRPr>
          </a:p>
          <a:p>
            <a:endParaRPr lang="en-US" altLang="zh-CN" sz="2800" b="1" i="1" dirty="0" smtClean="0">
              <a:solidFill>
                <a:schemeClr val="bg1"/>
              </a:solidFill>
              <a:latin typeface="Arial Unicode MS" pitchFamily="34" charset="-122"/>
              <a:ea typeface="Arial Unicode MS" pitchFamily="34" charset="-122"/>
              <a:cs typeface="Arial Unicode MS" pitchFamily="34" charset="-122"/>
            </a:endParaRPr>
          </a:p>
          <a:p>
            <a:r>
              <a:rPr lang="zh-CN" altLang="en-US" sz="2800" b="1" i="1" dirty="0" smtClean="0">
                <a:solidFill>
                  <a:schemeClr val="tx2">
                    <a:lumMod val="20000"/>
                    <a:lumOff val="80000"/>
                  </a:schemeClr>
                </a:solidFill>
                <a:latin typeface="Arial Unicode MS" pitchFamily="34" charset="-122"/>
                <a:ea typeface="Arial Unicode MS" pitchFamily="34" charset="-122"/>
                <a:cs typeface="Arial Unicode MS" pitchFamily="34" charset="-122"/>
              </a:rPr>
              <a:t>简单即智能</a:t>
            </a:r>
            <a:r>
              <a:rPr lang="en-US" altLang="zh-CN" sz="2800" b="1" i="1" baseline="30000" dirty="0" smtClean="0">
                <a:solidFill>
                  <a:schemeClr val="tx2">
                    <a:lumMod val="20000"/>
                    <a:lumOff val="80000"/>
                  </a:schemeClr>
                </a:solidFill>
                <a:latin typeface="Arial Unicode MS" pitchFamily="34" charset="-122"/>
                <a:ea typeface="Arial Unicode MS" pitchFamily="34" charset="-122"/>
                <a:cs typeface="Arial Unicode MS" pitchFamily="34" charset="-122"/>
              </a:rPr>
              <a:t>TM</a:t>
            </a:r>
            <a:endParaRPr lang="zh-CN" altLang="en-US" sz="2800" b="1" i="1" baseline="30000" dirty="0" smtClean="0">
              <a:solidFill>
                <a:schemeClr val="tx2">
                  <a:lumMod val="20000"/>
                  <a:lumOff val="80000"/>
                </a:schemeClr>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06668232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扩展性和性能</a:t>
            </a:r>
            <a:endParaRPr lang="en-US" dirty="0"/>
          </a:p>
        </p:txBody>
      </p:sp>
      <p:grpSp>
        <p:nvGrpSpPr>
          <p:cNvPr id="7" name="Group 83"/>
          <p:cNvGrpSpPr/>
          <p:nvPr/>
        </p:nvGrpSpPr>
        <p:grpSpPr>
          <a:xfrm>
            <a:off x="305131" y="957960"/>
            <a:ext cx="3976581" cy="3657596"/>
            <a:chOff x="305131" y="1712688"/>
            <a:chExt cx="3976581" cy="3657596"/>
          </a:xfrm>
        </p:grpSpPr>
        <p:grpSp>
          <p:nvGrpSpPr>
            <p:cNvPr id="8" name="Group 16"/>
            <p:cNvGrpSpPr/>
            <p:nvPr/>
          </p:nvGrpSpPr>
          <p:grpSpPr>
            <a:xfrm>
              <a:off x="305131" y="1712688"/>
              <a:ext cx="3976581" cy="3657596"/>
              <a:chOff x="305131" y="1712688"/>
              <a:chExt cx="3976581" cy="3657596"/>
            </a:xfrm>
          </p:grpSpPr>
          <p:pic>
            <p:nvPicPr>
              <p:cNvPr id="3" name="Picture 2" descr="C:\Users\BROOME~1\AppData\Local\Temp\VMwareDnD\000053b3\chart-axes.png"/>
              <p:cNvPicPr>
                <a:picLocks noChangeAspect="1" noChangeArrowheads="1"/>
              </p:cNvPicPr>
              <p:nvPr/>
            </p:nvPicPr>
            <p:blipFill>
              <a:blip r:embed="rId3" cstate="print"/>
              <a:srcRect/>
              <a:stretch>
                <a:fillRect/>
              </a:stretch>
            </p:blipFill>
            <p:spPr bwMode="auto">
              <a:xfrm>
                <a:off x="305131" y="1712688"/>
                <a:ext cx="471100" cy="1934448"/>
              </a:xfrm>
              <a:prstGeom prst="rect">
                <a:avLst/>
              </a:prstGeom>
              <a:noFill/>
              <a:ln w="9525">
                <a:noFill/>
                <a:miter lim="800000"/>
                <a:headEnd/>
                <a:tailEnd/>
              </a:ln>
            </p:spPr>
          </p:pic>
          <p:pic>
            <p:nvPicPr>
              <p:cNvPr id="4" name="Picture 2" descr="C:\Users\BROOME~1\AppData\Local\Temp\VMwareDnD\000053b3\chart-axes.png"/>
              <p:cNvPicPr>
                <a:picLocks noChangeAspect="1" noChangeArrowheads="1"/>
              </p:cNvPicPr>
              <p:nvPr/>
            </p:nvPicPr>
            <p:blipFill>
              <a:blip r:embed="rId4" cstate="print"/>
              <a:srcRect r="-575"/>
              <a:stretch>
                <a:fillRect/>
              </a:stretch>
            </p:blipFill>
            <p:spPr bwMode="auto">
              <a:xfrm>
                <a:off x="821406" y="4957286"/>
                <a:ext cx="3460306" cy="412998"/>
              </a:xfrm>
              <a:prstGeom prst="rect">
                <a:avLst/>
              </a:prstGeom>
              <a:noFill/>
              <a:ln w="9525">
                <a:noFill/>
                <a:miter lim="800000"/>
                <a:headEnd/>
                <a:tailEnd/>
              </a:ln>
            </p:spPr>
          </p:pic>
          <p:sp>
            <p:nvSpPr>
              <p:cNvPr id="5" name="TextBox 4"/>
              <p:cNvSpPr txBox="1"/>
              <p:nvPr/>
            </p:nvSpPr>
            <p:spPr>
              <a:xfrm>
                <a:off x="481082" y="5007117"/>
                <a:ext cx="453036" cy="165282"/>
              </a:xfrm>
              <a:prstGeom prst="rect">
                <a:avLst/>
              </a:prstGeom>
              <a:noFill/>
            </p:spPr>
            <p:txBody>
              <a:bodyPr wrap="none">
                <a:spAutoFit/>
              </a:bodyPr>
              <a:lstStyle/>
              <a:p>
                <a:pPr defTabSz="457200" fontAlgn="base">
                  <a:spcBef>
                    <a:spcPct val="0"/>
                  </a:spcBef>
                  <a:spcAft>
                    <a:spcPct val="0"/>
                  </a:spcAft>
                  <a:defRPr/>
                </a:pPr>
                <a:r>
                  <a:rPr lang="en-US" sz="1200" b="1" cap="all" dirty="0">
                    <a:ln w="9000" cmpd="sng">
                      <a:solidFill>
                        <a:srgbClr val="00529A"/>
                      </a:solidFill>
                      <a:prstDash val="solid"/>
                    </a:ln>
                    <a:solidFill>
                      <a:srgbClr val="84888B"/>
                    </a:solidFill>
                    <a:effectLst>
                      <a:reflection blurRad="12700" stA="28000" endPos="45000" dist="1000" dir="5400000" sy="-100000" algn="bl" rotWithShape="0"/>
                    </a:effectLst>
                    <a:latin typeface="Arial" charset="0"/>
                    <a:ea typeface="宋体" pitchFamily="2" charset="-122"/>
                  </a:rPr>
                  <a:t>Capacity</a:t>
                </a:r>
              </a:p>
            </p:txBody>
          </p:sp>
          <p:sp>
            <p:nvSpPr>
              <p:cNvPr id="6" name="TextBox 5"/>
              <p:cNvSpPr txBox="1"/>
              <p:nvPr/>
            </p:nvSpPr>
            <p:spPr>
              <a:xfrm rot="16200000">
                <a:off x="-46046" y="4566430"/>
                <a:ext cx="949990" cy="145437"/>
              </a:xfrm>
              <a:prstGeom prst="rect">
                <a:avLst/>
              </a:prstGeom>
              <a:noFill/>
            </p:spPr>
            <p:txBody>
              <a:bodyPr wrap="none">
                <a:spAutoFit/>
              </a:bodyPr>
              <a:lstStyle/>
              <a:p>
                <a:pPr defTabSz="457200" fontAlgn="base">
                  <a:spcBef>
                    <a:spcPct val="0"/>
                  </a:spcBef>
                  <a:spcAft>
                    <a:spcPct val="0"/>
                  </a:spcAft>
                  <a:defRPr/>
                </a:pPr>
                <a:r>
                  <a:rPr lang="en-US" sz="1400" b="1" cap="all" dirty="0">
                    <a:ln w="9000" cmpd="sng">
                      <a:solidFill>
                        <a:srgbClr val="00529A"/>
                      </a:solidFill>
                      <a:prstDash val="solid"/>
                    </a:ln>
                    <a:solidFill>
                      <a:srgbClr val="84888B"/>
                    </a:solidFill>
                    <a:effectLst>
                      <a:reflection blurRad="12700" stA="28000" endPos="45000" dist="1000" dir="5400000" sy="-100000" algn="bl" rotWithShape="0"/>
                    </a:effectLst>
                    <a:latin typeface="Arial" charset="0"/>
                    <a:ea typeface="宋体" pitchFamily="2" charset="-122"/>
                  </a:rPr>
                  <a:t>Performance</a:t>
                </a:r>
                <a:endParaRPr lang="en-US" sz="1200" b="1" cap="all" dirty="0">
                  <a:ln w="9000" cmpd="sng">
                    <a:solidFill>
                      <a:srgbClr val="00529A"/>
                    </a:solidFill>
                    <a:prstDash val="solid"/>
                  </a:ln>
                  <a:solidFill>
                    <a:srgbClr val="84888B"/>
                  </a:solidFill>
                  <a:effectLst>
                    <a:reflection blurRad="12700" stA="28000" endPos="45000" dist="1000" dir="5400000" sy="-100000" algn="bl" rotWithShape="0"/>
                  </a:effectLst>
                  <a:latin typeface="Arial" charset="0"/>
                  <a:ea typeface="宋体" pitchFamily="2" charset="-122"/>
                </a:endParaRPr>
              </a:p>
            </p:txBody>
          </p:sp>
        </p:grpSp>
        <p:cxnSp>
          <p:nvCxnSpPr>
            <p:cNvPr id="40" name="Straight Arrow Connector 39"/>
            <p:cNvCxnSpPr/>
            <p:nvPr/>
          </p:nvCxnSpPr>
          <p:spPr bwMode="auto">
            <a:xfrm flipV="1">
              <a:off x="711200" y="2888343"/>
              <a:ext cx="2293257" cy="198845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p:nvPr/>
          </p:nvCxnSpPr>
          <p:spPr bwMode="auto">
            <a:xfrm rot="16200000" flipV="1">
              <a:off x="1481181" y="3396345"/>
              <a:ext cx="820055" cy="36291"/>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bwMode="auto">
            <a:xfrm flipV="1">
              <a:off x="1930401" y="3802023"/>
              <a:ext cx="1001478" cy="2903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9" name="Group 24"/>
          <p:cNvGrpSpPr/>
          <p:nvPr/>
        </p:nvGrpSpPr>
        <p:grpSpPr>
          <a:xfrm>
            <a:off x="4811731" y="950706"/>
            <a:ext cx="3976581" cy="4405806"/>
            <a:chOff x="4811731" y="1168416"/>
            <a:chExt cx="3976581" cy="4405806"/>
          </a:xfrm>
        </p:grpSpPr>
        <p:sp>
          <p:nvSpPr>
            <p:cNvPr id="77" name="Arc 76"/>
            <p:cNvSpPr/>
            <p:nvPr/>
          </p:nvSpPr>
          <p:spPr bwMode="auto">
            <a:xfrm rot="19272756">
              <a:off x="5877560" y="3295479"/>
              <a:ext cx="2032000" cy="2278743"/>
            </a:xfrm>
            <a:prstGeom prst="arc">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b="1">
                <a:solidFill>
                  <a:srgbClr val="333366"/>
                </a:solidFill>
                <a:latin typeface="Arial" pitchFamily="34" charset="0"/>
              </a:endParaRPr>
            </a:p>
          </p:txBody>
        </p:sp>
        <p:grpSp>
          <p:nvGrpSpPr>
            <p:cNvPr id="10" name="Group 80"/>
            <p:cNvGrpSpPr/>
            <p:nvPr/>
          </p:nvGrpSpPr>
          <p:grpSpPr>
            <a:xfrm>
              <a:off x="4811731" y="1168416"/>
              <a:ext cx="3976581" cy="4172852"/>
              <a:chOff x="4811731" y="1705434"/>
              <a:chExt cx="3976581" cy="4172852"/>
            </a:xfrm>
          </p:grpSpPr>
          <p:pic>
            <p:nvPicPr>
              <p:cNvPr id="19" name="Picture 18" descr="C:\Users\BROOME~1\AppData\Local\Temp\VMwareDnD\000053b3\chart-axes.png"/>
              <p:cNvPicPr>
                <a:picLocks noChangeAspect="1" noChangeArrowheads="1"/>
              </p:cNvPicPr>
              <p:nvPr/>
            </p:nvPicPr>
            <p:blipFill>
              <a:blip r:embed="rId3" cstate="print"/>
              <a:srcRect/>
              <a:stretch>
                <a:fillRect/>
              </a:stretch>
            </p:blipFill>
            <p:spPr bwMode="auto">
              <a:xfrm>
                <a:off x="4811731" y="1705434"/>
                <a:ext cx="471100" cy="1934448"/>
              </a:xfrm>
              <a:prstGeom prst="rect">
                <a:avLst/>
              </a:prstGeom>
              <a:noFill/>
              <a:ln w="9525">
                <a:noFill/>
                <a:miter lim="800000"/>
                <a:headEnd/>
                <a:tailEnd/>
              </a:ln>
            </p:spPr>
          </p:pic>
          <p:pic>
            <p:nvPicPr>
              <p:cNvPr id="20" name="Picture 2" descr="C:\Users\BROOME~1\AppData\Local\Temp\VMwareDnD\000053b3\chart-axes.png"/>
              <p:cNvPicPr>
                <a:picLocks noChangeAspect="1" noChangeArrowheads="1"/>
              </p:cNvPicPr>
              <p:nvPr/>
            </p:nvPicPr>
            <p:blipFill>
              <a:blip r:embed="rId4" cstate="print"/>
              <a:srcRect r="-575"/>
              <a:stretch>
                <a:fillRect/>
              </a:stretch>
            </p:blipFill>
            <p:spPr bwMode="auto">
              <a:xfrm>
                <a:off x="5328006" y="4950032"/>
                <a:ext cx="3460306" cy="412998"/>
              </a:xfrm>
              <a:prstGeom prst="rect">
                <a:avLst/>
              </a:prstGeom>
              <a:noFill/>
              <a:ln w="9525">
                <a:noFill/>
                <a:miter lim="800000"/>
                <a:headEnd/>
                <a:tailEnd/>
              </a:ln>
            </p:spPr>
          </p:pic>
          <p:sp>
            <p:nvSpPr>
              <p:cNvPr id="21" name="TextBox 20"/>
              <p:cNvSpPr txBox="1"/>
              <p:nvPr/>
            </p:nvSpPr>
            <p:spPr>
              <a:xfrm>
                <a:off x="4987682" y="4999863"/>
                <a:ext cx="453036" cy="165282"/>
              </a:xfrm>
              <a:prstGeom prst="rect">
                <a:avLst/>
              </a:prstGeom>
              <a:noFill/>
            </p:spPr>
            <p:txBody>
              <a:bodyPr wrap="none">
                <a:spAutoFit/>
              </a:bodyPr>
              <a:lstStyle/>
              <a:p>
                <a:pPr defTabSz="457200" fontAlgn="base">
                  <a:spcBef>
                    <a:spcPct val="0"/>
                  </a:spcBef>
                  <a:spcAft>
                    <a:spcPct val="0"/>
                  </a:spcAft>
                  <a:defRPr/>
                </a:pPr>
                <a:r>
                  <a:rPr lang="en-US" sz="1200" b="1" cap="all" dirty="0">
                    <a:ln w="9000" cmpd="sng">
                      <a:solidFill>
                        <a:srgbClr val="00529A"/>
                      </a:solidFill>
                      <a:prstDash val="solid"/>
                    </a:ln>
                    <a:solidFill>
                      <a:srgbClr val="84888B"/>
                    </a:solidFill>
                    <a:effectLst>
                      <a:reflection blurRad="12700" stA="28000" endPos="45000" dist="1000" dir="5400000" sy="-100000" algn="bl" rotWithShape="0"/>
                    </a:effectLst>
                    <a:latin typeface="Arial" charset="0"/>
                    <a:ea typeface="宋体" pitchFamily="2" charset="-122"/>
                  </a:rPr>
                  <a:t>Capacity</a:t>
                </a:r>
              </a:p>
            </p:txBody>
          </p:sp>
          <p:sp>
            <p:nvSpPr>
              <p:cNvPr id="22" name="TextBox 21"/>
              <p:cNvSpPr txBox="1"/>
              <p:nvPr/>
            </p:nvSpPr>
            <p:spPr>
              <a:xfrm rot="16200000">
                <a:off x="4460554" y="4559176"/>
                <a:ext cx="949990" cy="145437"/>
              </a:xfrm>
              <a:prstGeom prst="rect">
                <a:avLst/>
              </a:prstGeom>
              <a:noFill/>
            </p:spPr>
            <p:txBody>
              <a:bodyPr wrap="none">
                <a:spAutoFit/>
              </a:bodyPr>
              <a:lstStyle/>
              <a:p>
                <a:pPr defTabSz="457200" fontAlgn="base">
                  <a:spcBef>
                    <a:spcPct val="0"/>
                  </a:spcBef>
                  <a:spcAft>
                    <a:spcPct val="0"/>
                  </a:spcAft>
                  <a:defRPr/>
                </a:pPr>
                <a:r>
                  <a:rPr lang="en-US" sz="1400" b="1" cap="all" dirty="0">
                    <a:ln w="9000" cmpd="sng">
                      <a:solidFill>
                        <a:srgbClr val="00529A"/>
                      </a:solidFill>
                      <a:prstDash val="solid"/>
                    </a:ln>
                    <a:solidFill>
                      <a:srgbClr val="84888B"/>
                    </a:solidFill>
                    <a:effectLst>
                      <a:reflection blurRad="12700" stA="28000" endPos="45000" dist="1000" dir="5400000" sy="-100000" algn="bl" rotWithShape="0"/>
                    </a:effectLst>
                    <a:latin typeface="Arial" charset="0"/>
                    <a:ea typeface="宋体" pitchFamily="2" charset="-122"/>
                  </a:rPr>
                  <a:t>Performance</a:t>
                </a:r>
                <a:endParaRPr lang="en-US" sz="1200" b="1" cap="all" dirty="0">
                  <a:ln w="9000" cmpd="sng">
                    <a:solidFill>
                      <a:srgbClr val="00529A"/>
                    </a:solidFill>
                    <a:prstDash val="solid"/>
                  </a:ln>
                  <a:solidFill>
                    <a:srgbClr val="84888B"/>
                  </a:solidFill>
                  <a:effectLst>
                    <a:reflection blurRad="12700" stA="28000" endPos="45000" dist="1000" dir="5400000" sy="-100000" algn="bl" rotWithShape="0"/>
                  </a:effectLst>
                  <a:latin typeface="Arial" charset="0"/>
                  <a:ea typeface="宋体" pitchFamily="2" charset="-122"/>
                </a:endParaRPr>
              </a:p>
            </p:txBody>
          </p:sp>
          <p:sp>
            <p:nvSpPr>
              <p:cNvPr id="35" name="Arc 34"/>
              <p:cNvSpPr/>
              <p:nvPr/>
            </p:nvSpPr>
            <p:spPr bwMode="auto">
              <a:xfrm>
                <a:off x="5181600" y="4963886"/>
                <a:ext cx="914400" cy="914400"/>
              </a:xfrm>
              <a:prstGeom prst="arc">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b="1">
                  <a:solidFill>
                    <a:srgbClr val="333366"/>
                  </a:solidFill>
                  <a:latin typeface="Arial" pitchFamily="34" charset="0"/>
                  <a:ea typeface="ＭＳ Ｐゴシック" charset="0"/>
                </a:endParaRPr>
              </a:p>
            </p:txBody>
          </p:sp>
          <p:cxnSp>
            <p:nvCxnSpPr>
              <p:cNvPr id="71" name="Straight Connector 70"/>
              <p:cNvCxnSpPr/>
              <p:nvPr/>
            </p:nvCxnSpPr>
            <p:spPr bwMode="auto">
              <a:xfrm flipV="1">
                <a:off x="5210629" y="4064000"/>
                <a:ext cx="986971" cy="827314"/>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9" name="Straight Arrow Connector 78"/>
              <p:cNvCxnSpPr/>
              <p:nvPr/>
            </p:nvCxnSpPr>
            <p:spPr bwMode="auto">
              <a:xfrm rot="16200000" flipH="1">
                <a:off x="7648304" y="4355012"/>
                <a:ext cx="232229" cy="174171"/>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grpSp>
      </p:grpSp>
      <p:cxnSp>
        <p:nvCxnSpPr>
          <p:cNvPr id="32" name="Straight Connector 31"/>
          <p:cNvCxnSpPr/>
          <p:nvPr/>
        </p:nvCxnSpPr>
        <p:spPr bwMode="auto">
          <a:xfrm flipV="1">
            <a:off x="5167085" y="3106056"/>
            <a:ext cx="1320801" cy="14514"/>
          </a:xfrm>
          <a:prstGeom prst="line">
            <a:avLst/>
          </a:prstGeom>
          <a:ln w="31750">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1494971" y="1378862"/>
            <a:ext cx="1967205" cy="369332"/>
          </a:xfrm>
          <a:prstGeom prst="rect">
            <a:avLst/>
          </a:prstGeom>
          <a:noFill/>
        </p:spPr>
        <p:txBody>
          <a:bodyPr wrap="none" rtlCol="0">
            <a:spAutoFit/>
          </a:bodyPr>
          <a:lstStyle/>
          <a:p>
            <a:pPr defTabSz="457200" fontAlgn="base">
              <a:spcBef>
                <a:spcPct val="0"/>
              </a:spcBef>
              <a:spcAft>
                <a:spcPct val="0"/>
              </a:spcAft>
            </a:pPr>
            <a:r>
              <a:rPr lang="en-US" b="1" i="1" dirty="0" err="1">
                <a:solidFill>
                  <a:srgbClr val="1F497D"/>
                </a:solidFill>
                <a:latin typeface="Arial" charset="0"/>
                <a:ea typeface="ＭＳ Ｐゴシック" charset="0"/>
              </a:rPr>
              <a:t>Isilon</a:t>
            </a:r>
            <a:r>
              <a:rPr lang="en-US" b="1" i="1" dirty="0">
                <a:solidFill>
                  <a:srgbClr val="1F497D"/>
                </a:solidFill>
                <a:latin typeface="Arial" charset="0"/>
                <a:ea typeface="ＭＳ Ｐゴシック" charset="0"/>
              </a:rPr>
              <a:t>: Scale-out</a:t>
            </a:r>
          </a:p>
        </p:txBody>
      </p:sp>
      <p:sp>
        <p:nvSpPr>
          <p:cNvPr id="27" name="TextBox 26"/>
          <p:cNvSpPr txBox="1"/>
          <p:nvPr/>
        </p:nvSpPr>
        <p:spPr>
          <a:xfrm>
            <a:off x="6030467" y="1357092"/>
            <a:ext cx="2300631" cy="369332"/>
          </a:xfrm>
          <a:prstGeom prst="rect">
            <a:avLst/>
          </a:prstGeom>
          <a:noFill/>
        </p:spPr>
        <p:txBody>
          <a:bodyPr wrap="none" rtlCol="0">
            <a:spAutoFit/>
          </a:bodyPr>
          <a:lstStyle/>
          <a:p>
            <a:pPr algn="ctr" defTabSz="457200" fontAlgn="base">
              <a:spcBef>
                <a:spcPct val="0"/>
              </a:spcBef>
              <a:spcAft>
                <a:spcPct val="0"/>
              </a:spcAft>
            </a:pPr>
            <a:r>
              <a:rPr lang="zh-CN" altLang="en-US" b="1" i="1" dirty="0" smtClean="0">
                <a:solidFill>
                  <a:srgbClr val="1F497D"/>
                </a:solidFill>
                <a:latin typeface="+mn-ea"/>
              </a:rPr>
              <a:t>传统存储：</a:t>
            </a:r>
            <a:r>
              <a:rPr lang="en-US" b="1" i="1" dirty="0" smtClean="0">
                <a:solidFill>
                  <a:srgbClr val="1F497D"/>
                </a:solidFill>
                <a:latin typeface="+mn-ea"/>
              </a:rPr>
              <a:t>Scale-up</a:t>
            </a:r>
            <a:endParaRPr lang="en-US" b="1" i="1" dirty="0">
              <a:solidFill>
                <a:srgbClr val="1F497D"/>
              </a:solidFill>
              <a:latin typeface="+mn-ea"/>
            </a:endParaRPr>
          </a:p>
        </p:txBody>
      </p:sp>
      <p:graphicFrame>
        <p:nvGraphicFramePr>
          <p:cNvPr id="30" name="Table 29"/>
          <p:cNvGraphicFramePr>
            <a:graphicFrameLocks noGrp="1"/>
          </p:cNvGraphicFramePr>
          <p:nvPr>
            <p:extLst>
              <p:ext uri="{D42A27DB-BD31-4B8C-83A1-F6EECF244321}">
                <p14:modId xmlns:p14="http://schemas.microsoft.com/office/powerpoint/2010/main" val="895115639"/>
              </p:ext>
            </p:extLst>
          </p:nvPr>
        </p:nvGraphicFramePr>
        <p:xfrm>
          <a:off x="201386" y="4735289"/>
          <a:ext cx="8726713" cy="1179475"/>
        </p:xfrm>
        <a:graphic>
          <a:graphicData uri="http://schemas.openxmlformats.org/drawingml/2006/table">
            <a:tbl>
              <a:tblPr firstRow="1" bandRow="1">
                <a:tableStyleId>{5C22544A-7EE6-4342-B048-85BDC9FD1C3A}</a:tableStyleId>
              </a:tblPr>
              <a:tblGrid>
                <a:gridCol w="1711120"/>
                <a:gridCol w="3064080"/>
                <a:gridCol w="3951513"/>
              </a:tblGrid>
              <a:tr h="315241">
                <a:tc>
                  <a:txBody>
                    <a:bodyPr/>
                    <a:lstStyle/>
                    <a:p>
                      <a:endParaRPr lang="en-US" sz="1400" dirty="0"/>
                    </a:p>
                  </a:txBody>
                  <a:tcPr anchor="ctr"/>
                </a:tc>
                <a:tc>
                  <a:txBody>
                    <a:bodyPr/>
                    <a:lstStyle/>
                    <a:p>
                      <a:pPr algn="ctr"/>
                      <a:r>
                        <a:rPr lang="en-US" sz="1600" i="1" dirty="0" err="1" smtClean="0"/>
                        <a:t>Isilon</a:t>
                      </a:r>
                      <a:endParaRPr lang="en-US" sz="1600" i="1" dirty="0"/>
                    </a:p>
                  </a:txBody>
                  <a:tcPr anchor="ctr"/>
                </a:tc>
                <a:tc>
                  <a:txBody>
                    <a:bodyPr/>
                    <a:lstStyle/>
                    <a:p>
                      <a:pPr algn="ctr"/>
                      <a:r>
                        <a:rPr lang="zh-CN" altLang="en-US" sz="1600" i="1" dirty="0" smtClean="0"/>
                        <a:t>传统存储</a:t>
                      </a:r>
                      <a:endParaRPr lang="en-US" sz="1600" i="1" dirty="0"/>
                    </a:p>
                  </a:txBody>
                  <a:tcPr anchor="ctr"/>
                </a:tc>
              </a:tr>
              <a:tr h="429875">
                <a:tc>
                  <a:txBody>
                    <a:bodyPr/>
                    <a:lstStyle/>
                    <a:p>
                      <a:pPr lvl="0">
                        <a:buFont typeface="Arial" pitchFamily="34" charset="0"/>
                        <a:buNone/>
                      </a:pPr>
                      <a:r>
                        <a:rPr lang="en-US" sz="1400" b="1" i="1" dirty="0" smtClean="0"/>
                        <a:t>Scalability</a:t>
                      </a:r>
                      <a:endParaRPr lang="en-US" sz="1400" b="1" i="1" dirty="0"/>
                    </a:p>
                  </a:txBody>
                  <a:tcPr anchor="ctr"/>
                </a:tc>
                <a:tc>
                  <a:txBody>
                    <a:bodyPr/>
                    <a:lstStyle/>
                    <a:p>
                      <a:pPr>
                        <a:buFont typeface="Arial" pitchFamily="34" charset="0"/>
                        <a:buChar char="•"/>
                      </a:pPr>
                      <a:r>
                        <a:rPr lang="en-US" sz="1200" dirty="0" smtClean="0"/>
                        <a:t> Scale-out</a:t>
                      </a:r>
                    </a:p>
                    <a:p>
                      <a:pPr>
                        <a:buFont typeface="Arial" pitchFamily="34" charset="0"/>
                        <a:buChar char="•"/>
                      </a:pPr>
                      <a:r>
                        <a:rPr lang="zh-CN" altLang="en-US" sz="1200" dirty="0" smtClean="0"/>
                        <a:t>性能</a:t>
                      </a:r>
                      <a:r>
                        <a:rPr lang="en-US" altLang="zh-CN" sz="1200" dirty="0" smtClean="0"/>
                        <a:t>/</a:t>
                      </a:r>
                      <a:r>
                        <a:rPr lang="zh-CN" altLang="en-US" sz="1200" dirty="0" smtClean="0"/>
                        <a:t>容量同时增长</a:t>
                      </a:r>
                      <a:endParaRPr lang="en-US" sz="1200" dirty="0"/>
                    </a:p>
                  </a:txBody>
                  <a:tcPr anchor="ctr"/>
                </a:tc>
                <a:tc>
                  <a:txBody>
                    <a:bodyPr/>
                    <a:lstStyle/>
                    <a:p>
                      <a:pPr>
                        <a:buFont typeface="Arial" pitchFamily="34" charset="0"/>
                        <a:buChar char="•"/>
                      </a:pPr>
                      <a:r>
                        <a:rPr lang="en-US" sz="1200" dirty="0" smtClean="0"/>
                        <a:t> </a:t>
                      </a:r>
                      <a:r>
                        <a:rPr lang="en-US" sz="1200" baseline="0" dirty="0" smtClean="0"/>
                        <a:t>Scale-up</a:t>
                      </a:r>
                    </a:p>
                    <a:p>
                      <a:pPr>
                        <a:buFont typeface="Arial" pitchFamily="34" charset="0"/>
                        <a:buChar char="•"/>
                      </a:pPr>
                      <a:r>
                        <a:rPr lang="en-US" sz="1200" baseline="0" dirty="0" smtClean="0"/>
                        <a:t> </a:t>
                      </a:r>
                      <a:r>
                        <a:rPr lang="zh-CN" altLang="en-US" sz="1200" baseline="0" dirty="0" smtClean="0"/>
                        <a:t>容量增长</a:t>
                      </a:r>
                      <a:endParaRPr lang="en-US" sz="1200" dirty="0"/>
                    </a:p>
                  </a:txBody>
                  <a:tcPr anchor="ctr"/>
                </a:tc>
              </a:tr>
              <a:tr h="386995">
                <a:tc>
                  <a:txBody>
                    <a:bodyPr/>
                    <a:lstStyle/>
                    <a:p>
                      <a:pPr lvl="0">
                        <a:buFont typeface="Arial" pitchFamily="34" charset="0"/>
                        <a:buNone/>
                      </a:pPr>
                      <a:r>
                        <a:rPr lang="en-US" sz="1400" b="1" i="1" dirty="0" smtClean="0"/>
                        <a:t>Performance</a:t>
                      </a:r>
                      <a:endParaRPr lang="en-US" sz="1400" b="1" i="1" dirty="0"/>
                    </a:p>
                  </a:txBody>
                  <a:tcPr anchor="ctr"/>
                </a:tc>
                <a:tc>
                  <a:txBody>
                    <a:bodyPr/>
                    <a:lstStyle/>
                    <a:p>
                      <a:pPr>
                        <a:buFont typeface="Arial" pitchFamily="34" charset="0"/>
                        <a:buChar char="•"/>
                      </a:pPr>
                      <a:r>
                        <a:rPr lang="zh-CN" altLang="en-US" sz="1200" dirty="0" smtClean="0"/>
                        <a:t>线性可预测</a:t>
                      </a:r>
                      <a:endParaRPr lang="en-US" sz="1200" dirty="0"/>
                    </a:p>
                  </a:txBody>
                  <a:tcPr anchor="ctr"/>
                </a:tc>
                <a:tc>
                  <a:txBody>
                    <a:bodyPr/>
                    <a:lstStyle/>
                    <a:p>
                      <a:pPr>
                        <a:buFont typeface="Arial" pitchFamily="34" charset="0"/>
                        <a:buChar char="•"/>
                      </a:pPr>
                      <a:r>
                        <a:rPr lang="zh-CN" altLang="en-US" sz="1200" dirty="0" smtClean="0"/>
                        <a:t>扩展到一定阶段后会下降</a:t>
                      </a:r>
                      <a:endParaRPr lang="en-US" sz="1200" dirty="0"/>
                    </a:p>
                  </a:txBody>
                  <a:tcPr anchor="ctr"/>
                </a:tc>
              </a:tr>
            </a:tbl>
          </a:graphicData>
        </a:graphic>
      </p:graphicFrame>
    </p:spTree>
    <p:extLst>
      <p:ext uri="{BB962C8B-B14F-4D97-AF65-F5344CB8AC3E}">
        <p14:creationId xmlns:p14="http://schemas.microsoft.com/office/powerpoint/2010/main" val="338958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BROOME~1\AppData\Local\Temp\VMwareDnD\00003e91\chart-fan05.png"/>
          <p:cNvPicPr>
            <a:picLocks noChangeAspect="1" noChangeArrowheads="1"/>
          </p:cNvPicPr>
          <p:nvPr/>
        </p:nvPicPr>
        <p:blipFill>
          <a:blip r:embed="rId3">
            <a:extLst>
              <a:ext uri="{28A0092B-C50C-407E-A947-70E740481C1C}">
                <a14:useLocalDpi xmlns:a14="http://schemas.microsoft.com/office/drawing/2010/main" val="0"/>
              </a:ext>
            </a:extLst>
          </a:blip>
          <a:srcRect l="4828" b="7394"/>
          <a:stretch>
            <a:fillRect/>
          </a:stretch>
        </p:blipFill>
        <p:spPr bwMode="auto">
          <a:xfrm>
            <a:off x="377825" y="-219075"/>
            <a:ext cx="8874125" cy="6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BLUE"/>
          <p:cNvGrpSpPr>
            <a:grpSpLocks/>
          </p:cNvGrpSpPr>
          <p:nvPr/>
        </p:nvGrpSpPr>
        <p:grpSpPr bwMode="auto">
          <a:xfrm>
            <a:off x="5375275" y="1547813"/>
            <a:ext cx="3302000" cy="2573337"/>
            <a:chOff x="1353590" y="-1061257"/>
            <a:chExt cx="3302758" cy="2572604"/>
          </a:xfrm>
        </p:grpSpPr>
        <p:sp>
          <p:nvSpPr>
            <p:cNvPr id="43" name="Rectangle 42"/>
            <p:cNvSpPr/>
            <p:nvPr/>
          </p:nvSpPr>
          <p:spPr bwMode="auto">
            <a:xfrm>
              <a:off x="1353590" y="-959686"/>
              <a:ext cx="3302758" cy="2471033"/>
            </a:xfrm>
            <a:prstGeom prst="rect">
              <a:avLst/>
            </a:prstGeom>
            <a:gradFill flip="none" rotWithShape="1">
              <a:gsLst>
                <a:gs pos="0">
                  <a:schemeClr val="bg1">
                    <a:alpha val="0"/>
                  </a:schemeClr>
                </a:gs>
                <a:gs pos="30000">
                  <a:schemeClr val="bg1"/>
                </a:gs>
                <a:gs pos="50000">
                  <a:schemeClr val="bg1"/>
                </a:gs>
                <a:gs pos="70000">
                  <a:schemeClr val="bg1"/>
                </a:gs>
                <a:gs pos="100000">
                  <a:schemeClr val="bg1">
                    <a:alpha val="0"/>
                  </a:schemeClr>
                </a:gs>
              </a:gsLst>
              <a:lin ang="0" scaled="1"/>
              <a:tileRect/>
            </a:gradFill>
            <a:ln w="9525" cap="flat" cmpd="sng" algn="ctr">
              <a:no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defRPr/>
              </a:pPr>
              <a:endParaRPr lang="en-US" sz="1700" b="1">
                <a:solidFill>
                  <a:srgbClr val="333366"/>
                </a:solidFill>
                <a:latin typeface="Arial" pitchFamily="34" charset="0"/>
                <a:ea typeface="宋体" pitchFamily="2" charset="-122"/>
              </a:endParaRPr>
            </a:p>
          </p:txBody>
        </p:sp>
        <p:pic>
          <p:nvPicPr>
            <p:cNvPr id="65570" name="Picture 2" descr="C:\Users\BROOME~1\AppData\Local\Temp\VMwareDnD\00005c29\chart-head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796" y="-1061257"/>
              <a:ext cx="2409706" cy="6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EEN"/>
          <p:cNvGrpSpPr>
            <a:grpSpLocks/>
          </p:cNvGrpSpPr>
          <p:nvPr/>
        </p:nvGrpSpPr>
        <p:grpSpPr bwMode="auto">
          <a:xfrm>
            <a:off x="5375275" y="1538288"/>
            <a:ext cx="3302000" cy="2590800"/>
            <a:chOff x="-1346392" y="-1541136"/>
            <a:chExt cx="3302758" cy="2590734"/>
          </a:xfrm>
        </p:grpSpPr>
        <p:sp>
          <p:nvSpPr>
            <p:cNvPr id="47" name="Rectangle 46"/>
            <p:cNvSpPr/>
            <p:nvPr/>
          </p:nvSpPr>
          <p:spPr bwMode="auto">
            <a:xfrm>
              <a:off x="-1346392" y="-1420489"/>
              <a:ext cx="3302758" cy="2470087"/>
            </a:xfrm>
            <a:prstGeom prst="rect">
              <a:avLst/>
            </a:prstGeom>
            <a:gradFill flip="none" rotWithShape="1">
              <a:gsLst>
                <a:gs pos="0">
                  <a:schemeClr val="bg1">
                    <a:alpha val="0"/>
                  </a:schemeClr>
                </a:gs>
                <a:gs pos="30000">
                  <a:schemeClr val="bg1"/>
                </a:gs>
                <a:gs pos="50000">
                  <a:schemeClr val="bg1"/>
                </a:gs>
                <a:gs pos="70000">
                  <a:schemeClr val="bg1"/>
                </a:gs>
                <a:gs pos="100000">
                  <a:schemeClr val="bg1">
                    <a:alpha val="0"/>
                  </a:schemeClr>
                </a:gs>
              </a:gsLst>
              <a:lin ang="0" scaled="1"/>
              <a:tileRect/>
            </a:gradFill>
            <a:ln w="9525" cap="flat" cmpd="sng" algn="ctr">
              <a:no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defRPr/>
              </a:pPr>
              <a:endParaRPr lang="en-US" sz="1700" b="1">
                <a:solidFill>
                  <a:srgbClr val="333366"/>
                </a:solidFill>
                <a:latin typeface="Arial" pitchFamily="34" charset="0"/>
                <a:ea typeface="宋体" pitchFamily="2" charset="-122"/>
              </a:endParaRPr>
            </a:p>
          </p:txBody>
        </p:sp>
        <p:pic>
          <p:nvPicPr>
            <p:cNvPr id="65568" name="Picture 2" descr="C:\Users\BROOME~1\AppData\Local\Temp\VMwareDnD\00005c29\chart-header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206" y="-1541136"/>
              <a:ext cx="2614754" cy="51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YELLOW"/>
          <p:cNvGrpSpPr>
            <a:grpSpLocks/>
          </p:cNvGrpSpPr>
          <p:nvPr/>
        </p:nvGrpSpPr>
        <p:grpSpPr bwMode="auto">
          <a:xfrm>
            <a:off x="5375275" y="1601788"/>
            <a:ext cx="3302000" cy="2519362"/>
            <a:chOff x="3476889" y="562165"/>
            <a:chExt cx="3302758" cy="2518003"/>
          </a:xfrm>
        </p:grpSpPr>
        <p:sp>
          <p:nvSpPr>
            <p:cNvPr id="42" name="Rectangle 41"/>
            <p:cNvSpPr/>
            <p:nvPr/>
          </p:nvSpPr>
          <p:spPr bwMode="auto">
            <a:xfrm>
              <a:off x="3476889" y="609764"/>
              <a:ext cx="3302758" cy="2470404"/>
            </a:xfrm>
            <a:prstGeom prst="rect">
              <a:avLst/>
            </a:prstGeom>
            <a:gradFill flip="none" rotWithShape="1">
              <a:gsLst>
                <a:gs pos="0">
                  <a:schemeClr val="bg1">
                    <a:alpha val="0"/>
                  </a:schemeClr>
                </a:gs>
                <a:gs pos="30000">
                  <a:schemeClr val="bg1"/>
                </a:gs>
                <a:gs pos="50000">
                  <a:schemeClr val="bg1"/>
                </a:gs>
                <a:gs pos="70000">
                  <a:schemeClr val="bg1"/>
                </a:gs>
                <a:gs pos="100000">
                  <a:schemeClr val="bg1">
                    <a:alpha val="0"/>
                  </a:schemeClr>
                </a:gs>
              </a:gsLst>
              <a:lin ang="0" scaled="1"/>
              <a:tileRect/>
            </a:gradFill>
            <a:ln w="9525" cap="flat" cmpd="sng" algn="ctr">
              <a:no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defRPr/>
              </a:pPr>
              <a:endParaRPr lang="en-US" sz="1700" b="1">
                <a:solidFill>
                  <a:srgbClr val="333366"/>
                </a:solidFill>
                <a:latin typeface="Arial" pitchFamily="34" charset="0"/>
                <a:ea typeface="宋体" pitchFamily="2" charset="-122"/>
              </a:endParaRPr>
            </a:p>
          </p:txBody>
        </p:sp>
        <p:pic>
          <p:nvPicPr>
            <p:cNvPr id="65566" name="Picture 2" descr="C:\Users\BROOME~1\AppData\Local\Temp\VMwareDnD\00005c29\chart-header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0289" y="562165"/>
              <a:ext cx="2489650" cy="51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5541" name="Picture 2" descr="C:\Users\BROOME~1\AppData\Local\Temp\VMwareDnD\000053b3\chart-ax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13" y="495300"/>
            <a:ext cx="996951"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2" descr="C:\Users\BROOME~1\AppData\Local\Temp\VMwareDnD\000053b3\chart-axes.png"/>
          <p:cNvPicPr>
            <a:picLocks noChangeAspect="1" noChangeArrowheads="1"/>
          </p:cNvPicPr>
          <p:nvPr/>
        </p:nvPicPr>
        <p:blipFill>
          <a:blip r:embed="rId8">
            <a:extLst>
              <a:ext uri="{28A0092B-C50C-407E-A947-70E740481C1C}">
                <a14:useLocalDpi xmlns:a14="http://schemas.microsoft.com/office/drawing/2010/main" val="0"/>
              </a:ext>
            </a:extLst>
          </a:blip>
          <a:srcRect r="-575"/>
          <a:stretch>
            <a:fillRect/>
          </a:stretch>
        </p:blipFill>
        <p:spPr bwMode="auto">
          <a:xfrm>
            <a:off x="-136525" y="5924550"/>
            <a:ext cx="91963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Title 33"/>
          <p:cNvSpPr>
            <a:spLocks noGrp="1"/>
          </p:cNvSpPr>
          <p:nvPr>
            <p:ph type="title"/>
          </p:nvPr>
        </p:nvSpPr>
        <p:spPr/>
        <p:txBody>
          <a:bodyPr/>
          <a:lstStyle/>
          <a:p>
            <a:r>
              <a:rPr lang="en-US" altLang="zh-CN" dirty="0" err="1" smtClean="0">
                <a:ea typeface="宋体" pitchFamily="2" charset="-122"/>
              </a:rPr>
              <a:t>Isilon</a:t>
            </a:r>
            <a:r>
              <a:rPr lang="zh-CN" altLang="en-US" dirty="0" smtClean="0">
                <a:ea typeface="宋体" pitchFamily="2" charset="-122"/>
              </a:rPr>
              <a:t>的</a:t>
            </a:r>
            <a:r>
              <a:rPr lang="en-US" altLang="zh-CN" dirty="0" smtClean="0">
                <a:ea typeface="宋体" pitchFamily="2" charset="-122"/>
              </a:rPr>
              <a:t>Scale-out </a:t>
            </a:r>
            <a:r>
              <a:rPr lang="zh-CN" altLang="en-US" dirty="0" smtClean="0">
                <a:ea typeface="宋体" pitchFamily="2" charset="-122"/>
              </a:rPr>
              <a:t>存储平台</a:t>
            </a:r>
          </a:p>
        </p:txBody>
      </p:sp>
      <p:sp>
        <p:nvSpPr>
          <p:cNvPr id="39" name="TextBox 38"/>
          <p:cNvSpPr txBox="1"/>
          <p:nvPr/>
        </p:nvSpPr>
        <p:spPr>
          <a:xfrm>
            <a:off x="368475" y="6092664"/>
            <a:ext cx="1089850" cy="307777"/>
          </a:xfrm>
          <a:prstGeom prst="rect">
            <a:avLst/>
          </a:prstGeom>
          <a:noFill/>
        </p:spPr>
        <p:txBody>
          <a:bodyPr wrap="none">
            <a:spAutoFit/>
          </a:bodyPr>
          <a:lstStyle/>
          <a:p>
            <a:pPr>
              <a:defRPr/>
            </a:pPr>
            <a:r>
              <a:rPr lang="en-US" sz="1400" b="1" cap="all" dirty="0">
                <a:ln w="9000" cmpd="sng">
                  <a:solidFill>
                    <a:srgbClr val="00529A"/>
                  </a:solidFill>
                  <a:prstDash val="solid"/>
                </a:ln>
                <a:solidFill>
                  <a:srgbClr val="84888B"/>
                </a:solidFill>
                <a:effectLst>
                  <a:glow rad="139700">
                    <a:prstClr val="white">
                      <a:alpha val="40000"/>
                    </a:prstClr>
                  </a:glow>
                  <a:reflection blurRad="12700" stA="28000" endPos="45000" dist="1000" dir="5400000" sy="-100000" algn="bl" rotWithShape="0"/>
                </a:effectLst>
                <a:ea typeface="宋体" pitchFamily="2" charset="-122"/>
              </a:rPr>
              <a:t>Capacity</a:t>
            </a:r>
            <a:endParaRPr lang="en-US" sz="1200" b="1" cap="all" dirty="0">
              <a:ln w="9000" cmpd="sng">
                <a:solidFill>
                  <a:srgbClr val="00529A"/>
                </a:solidFill>
                <a:prstDash val="solid"/>
              </a:ln>
              <a:solidFill>
                <a:srgbClr val="84888B"/>
              </a:solidFill>
              <a:effectLst>
                <a:glow rad="139700">
                  <a:prstClr val="white">
                    <a:alpha val="40000"/>
                  </a:prstClr>
                </a:glow>
                <a:reflection blurRad="12700" stA="28000" endPos="45000" dist="1000" dir="5400000" sy="-100000" algn="bl" rotWithShape="0"/>
              </a:effectLst>
              <a:ea typeface="宋体" pitchFamily="2" charset="-122"/>
            </a:endParaRPr>
          </a:p>
        </p:txBody>
      </p:sp>
      <p:sp>
        <p:nvSpPr>
          <p:cNvPr id="40" name="TextBox 39"/>
          <p:cNvSpPr txBox="1"/>
          <p:nvPr/>
        </p:nvSpPr>
        <p:spPr>
          <a:xfrm rot="16200000">
            <a:off x="-442365" y="5335741"/>
            <a:ext cx="1592103" cy="307777"/>
          </a:xfrm>
          <a:prstGeom prst="rect">
            <a:avLst/>
          </a:prstGeom>
          <a:noFill/>
        </p:spPr>
        <p:txBody>
          <a:bodyPr wrap="none">
            <a:spAutoFit/>
          </a:bodyPr>
          <a:lstStyle/>
          <a:p>
            <a:pPr>
              <a:defRPr/>
            </a:pPr>
            <a:r>
              <a:rPr lang="en-US" sz="1400" b="1" cap="all" dirty="0">
                <a:ln w="9000" cmpd="sng">
                  <a:solidFill>
                    <a:srgbClr val="00529A"/>
                  </a:solidFill>
                  <a:prstDash val="solid"/>
                </a:ln>
                <a:solidFill>
                  <a:srgbClr val="84888B"/>
                </a:solidFill>
                <a:effectLst>
                  <a:glow rad="139700">
                    <a:prstClr val="white">
                      <a:alpha val="40000"/>
                    </a:prstClr>
                  </a:glow>
                  <a:reflection blurRad="12700" stA="28000" endPos="45000" dist="1000" dir="5400000" sy="-100000" algn="bl" rotWithShape="0"/>
                </a:effectLst>
                <a:ea typeface="宋体" pitchFamily="2" charset="-122"/>
              </a:rPr>
              <a:t>Performance</a:t>
            </a:r>
            <a:endParaRPr lang="en-US" sz="1200" b="1" cap="all" dirty="0">
              <a:ln w="9000" cmpd="sng">
                <a:solidFill>
                  <a:srgbClr val="00529A"/>
                </a:solidFill>
                <a:prstDash val="solid"/>
              </a:ln>
              <a:solidFill>
                <a:srgbClr val="84888B"/>
              </a:solidFill>
              <a:effectLst>
                <a:glow rad="139700">
                  <a:prstClr val="white">
                    <a:alpha val="40000"/>
                  </a:prstClr>
                </a:glow>
                <a:reflection blurRad="12700" stA="28000" endPos="45000" dist="1000" dir="5400000" sy="-100000" algn="bl" rotWithShape="0"/>
              </a:effectLst>
              <a:ea typeface="宋体" pitchFamily="2" charset="-122"/>
            </a:endParaRPr>
          </a:p>
        </p:txBody>
      </p:sp>
      <p:pic>
        <p:nvPicPr>
          <p:cNvPr id="24" name="Picture 8" descr="prodsh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538" y="4813300"/>
            <a:ext cx="301783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17"/>
          <p:cNvSpPr>
            <a:spLocks noChangeArrowheads="1"/>
          </p:cNvSpPr>
          <p:nvPr/>
        </p:nvSpPr>
        <p:spPr bwMode="auto">
          <a:xfrm>
            <a:off x="5381771" y="2868706"/>
            <a:ext cx="2937510" cy="624682"/>
          </a:xfrm>
          <a:prstGeom prst="roundRect">
            <a:avLst>
              <a:gd name="adj" fmla="val 12700"/>
            </a:avLst>
          </a:prstGeom>
          <a:gradFill rotWithShape="1">
            <a:gsLst>
              <a:gs pos="27000">
                <a:srgbClr val="FFFFFF"/>
              </a:gs>
              <a:gs pos="100000">
                <a:srgbClr val="4A76A8">
                  <a:alpha val="17000"/>
                </a:srgbClr>
              </a:gs>
            </a:gsLst>
            <a:lin ang="5400000" scaled="1"/>
          </a:gradFill>
          <a:ln w="9525" algn="ctr">
            <a:solidFill>
              <a:srgbClr val="6EA0C8"/>
            </a:solidFill>
            <a:round/>
            <a:headEnd/>
            <a:tailEnd/>
          </a:ln>
        </p:spPr>
        <p:txBody>
          <a:bodyPr anchor="ctr"/>
          <a:lstStyle>
            <a:lvl1pPr>
              <a:tabLst>
                <a:tab pos="571500" algn="l"/>
              </a:tabLst>
              <a:defRPr>
                <a:solidFill>
                  <a:schemeClr val="tx1"/>
                </a:solidFill>
                <a:latin typeface="Verdana" pitchFamily="34" charset="0"/>
                <a:ea typeface="宋体" pitchFamily="2" charset="-122"/>
              </a:defRPr>
            </a:lvl1pPr>
            <a:lvl2pPr marL="742950" indent="-285750">
              <a:tabLst>
                <a:tab pos="571500" algn="l"/>
              </a:tabLst>
              <a:defRPr>
                <a:solidFill>
                  <a:schemeClr val="tx1"/>
                </a:solidFill>
                <a:latin typeface="Verdana" pitchFamily="34" charset="0"/>
                <a:ea typeface="宋体" pitchFamily="2" charset="-122"/>
              </a:defRPr>
            </a:lvl2pPr>
            <a:lvl3pPr marL="1143000" indent="-228600">
              <a:tabLst>
                <a:tab pos="571500" algn="l"/>
              </a:tabLst>
              <a:defRPr>
                <a:solidFill>
                  <a:schemeClr val="tx1"/>
                </a:solidFill>
                <a:latin typeface="Verdana" pitchFamily="34" charset="0"/>
                <a:ea typeface="宋体" pitchFamily="2" charset="-122"/>
              </a:defRPr>
            </a:lvl3pPr>
            <a:lvl4pPr marL="1600200" indent="-228600">
              <a:tabLst>
                <a:tab pos="571500" algn="l"/>
              </a:tabLst>
              <a:defRPr>
                <a:solidFill>
                  <a:schemeClr val="tx1"/>
                </a:solidFill>
                <a:latin typeface="Verdana" pitchFamily="34" charset="0"/>
                <a:ea typeface="宋体" pitchFamily="2" charset="-122"/>
              </a:defRPr>
            </a:lvl4pPr>
            <a:lvl5pPr marL="2057400" indent="-228600">
              <a:tabLst>
                <a:tab pos="571500" algn="l"/>
              </a:tabLst>
              <a:defRPr>
                <a:solidFill>
                  <a:schemeClr val="tx1"/>
                </a:solidFill>
                <a:latin typeface="Verdana" pitchFamily="34" charset="0"/>
                <a:ea typeface="宋体" pitchFamily="2" charset="-122"/>
              </a:defRPr>
            </a:lvl5pPr>
            <a:lvl6pPr marL="2514600" indent="-228600" fontAlgn="base">
              <a:spcBef>
                <a:spcPct val="0"/>
              </a:spcBef>
              <a:spcAft>
                <a:spcPct val="0"/>
              </a:spcAft>
              <a:tabLst>
                <a:tab pos="571500" algn="l"/>
              </a:tabLst>
              <a:defRPr>
                <a:solidFill>
                  <a:schemeClr val="tx1"/>
                </a:solidFill>
                <a:latin typeface="Verdana" pitchFamily="34" charset="0"/>
                <a:ea typeface="宋体" pitchFamily="2" charset="-122"/>
              </a:defRPr>
            </a:lvl6pPr>
            <a:lvl7pPr marL="2971800" indent="-228600" fontAlgn="base">
              <a:spcBef>
                <a:spcPct val="0"/>
              </a:spcBef>
              <a:spcAft>
                <a:spcPct val="0"/>
              </a:spcAft>
              <a:tabLst>
                <a:tab pos="571500" algn="l"/>
              </a:tabLst>
              <a:defRPr>
                <a:solidFill>
                  <a:schemeClr val="tx1"/>
                </a:solidFill>
                <a:latin typeface="Verdana" pitchFamily="34" charset="0"/>
                <a:ea typeface="宋体" pitchFamily="2" charset="-122"/>
              </a:defRPr>
            </a:lvl7pPr>
            <a:lvl8pPr marL="3429000" indent="-228600" fontAlgn="base">
              <a:spcBef>
                <a:spcPct val="0"/>
              </a:spcBef>
              <a:spcAft>
                <a:spcPct val="0"/>
              </a:spcAft>
              <a:tabLst>
                <a:tab pos="571500" algn="l"/>
              </a:tabLst>
              <a:defRPr>
                <a:solidFill>
                  <a:schemeClr val="tx1"/>
                </a:solidFill>
                <a:latin typeface="Verdana" pitchFamily="34" charset="0"/>
                <a:ea typeface="宋体" pitchFamily="2" charset="-122"/>
              </a:defRPr>
            </a:lvl8pPr>
            <a:lvl9pPr marL="3886200" indent="-228600" fontAlgn="base">
              <a:spcBef>
                <a:spcPct val="0"/>
              </a:spcBef>
              <a:spcAft>
                <a:spcPct val="0"/>
              </a:spcAft>
              <a:tabLst>
                <a:tab pos="571500" algn="l"/>
              </a:tabLst>
              <a:defRPr>
                <a:solidFill>
                  <a:schemeClr val="tx1"/>
                </a:solidFill>
                <a:latin typeface="Verdana" pitchFamily="34" charset="0"/>
                <a:ea typeface="宋体" pitchFamily="2" charset="-122"/>
              </a:defRPr>
            </a:lvl9pPr>
          </a:lstStyle>
          <a:p>
            <a:pPr algn="ctr" fontAlgn="base">
              <a:lnSpc>
                <a:spcPts val="1700"/>
              </a:lnSpc>
              <a:spcBef>
                <a:spcPct val="0"/>
              </a:spcBef>
              <a:spcAft>
                <a:spcPct val="0"/>
              </a:spcAft>
              <a:buClr>
                <a:srgbClr val="6699CC"/>
              </a:buClr>
            </a:pPr>
            <a:r>
              <a:rPr lang="zh-CN" altLang="en-US" sz="1400" b="1">
                <a:solidFill>
                  <a:srgbClr val="00529A"/>
                </a:solidFill>
                <a:ea typeface="微软雅黑" pitchFamily="34" charset="-122"/>
                <a:cs typeface="Verdana" pitchFamily="34" charset="0"/>
              </a:rPr>
              <a:t>性能及容量</a:t>
            </a:r>
            <a:br>
              <a:rPr lang="zh-CN" altLang="en-US" sz="1400" b="1">
                <a:solidFill>
                  <a:srgbClr val="00529A"/>
                </a:solidFill>
                <a:ea typeface="微软雅黑" pitchFamily="34" charset="-122"/>
                <a:cs typeface="Verdana" pitchFamily="34" charset="0"/>
              </a:rPr>
            </a:br>
            <a:r>
              <a:rPr lang="zh-CN" altLang="en-US" sz="1400" b="1">
                <a:solidFill>
                  <a:srgbClr val="00529A"/>
                </a:solidFill>
                <a:ea typeface="微软雅黑" pitchFamily="34" charset="-122"/>
                <a:cs typeface="Verdana" pitchFamily="34" charset="0"/>
              </a:rPr>
              <a:t>的线性扩展</a:t>
            </a:r>
          </a:p>
        </p:txBody>
      </p:sp>
      <p:pic>
        <p:nvPicPr>
          <p:cNvPr id="58" name="Picture 15" descr="prodshot"/>
          <p:cNvPicPr>
            <a:picLocks noChangeAspect="1" noChangeArrowheads="1"/>
          </p:cNvPicPr>
          <p:nvPr/>
        </p:nvPicPr>
        <p:blipFill>
          <a:blip r:embed="rId10"/>
          <a:stretch>
            <a:fillRect/>
          </a:stretch>
        </p:blipFill>
        <p:spPr bwMode="auto">
          <a:xfrm>
            <a:off x="887413" y="2085975"/>
            <a:ext cx="1789112" cy="852488"/>
          </a:xfrm>
          <a:prstGeom prst="rect">
            <a:avLst/>
          </a:prstGeom>
          <a:noFill/>
          <a:ln w="9525">
            <a:noFill/>
            <a:miter lim="800000"/>
            <a:headEnd/>
            <a:tailEnd/>
          </a:ln>
          <a:effectLst>
            <a:outerShdw blurRad="266700" dir="5400000" algn="ctr" rotWithShape="0">
              <a:schemeClr val="bg1"/>
            </a:outerShdw>
          </a:effectLst>
        </p:spPr>
      </p:pic>
      <p:pic>
        <p:nvPicPr>
          <p:cNvPr id="59" name="Picture 8" descr="prodshot"/>
          <p:cNvPicPr>
            <a:picLocks noChangeAspect="1" noChangeArrowheads="1"/>
          </p:cNvPicPr>
          <p:nvPr/>
        </p:nvPicPr>
        <p:blipFill>
          <a:blip r:embed="rId11"/>
          <a:stretch>
            <a:fillRect/>
          </a:stretch>
        </p:blipFill>
        <p:spPr bwMode="auto">
          <a:xfrm>
            <a:off x="3736975" y="3200400"/>
            <a:ext cx="1733550" cy="604838"/>
          </a:xfrm>
          <a:prstGeom prst="rect">
            <a:avLst/>
          </a:prstGeom>
          <a:noFill/>
          <a:ln w="9525">
            <a:noFill/>
            <a:miter lim="800000"/>
            <a:headEnd/>
            <a:tailEnd/>
          </a:ln>
          <a:effectLst>
            <a:outerShdw blurRad="266700" dir="5400000" algn="ctr" rotWithShape="0">
              <a:schemeClr val="bg1"/>
            </a:outerShdw>
          </a:effectLst>
        </p:spPr>
      </p:pic>
      <p:pic>
        <p:nvPicPr>
          <p:cNvPr id="61" name="Picture 8" descr="prodshot"/>
          <p:cNvPicPr>
            <a:picLocks noChangeAspect="1" noChangeArrowheads="1"/>
          </p:cNvPicPr>
          <p:nvPr/>
        </p:nvPicPr>
        <p:blipFill>
          <a:blip r:embed="rId12"/>
          <a:stretch>
            <a:fillRect/>
          </a:stretch>
        </p:blipFill>
        <p:spPr bwMode="auto">
          <a:xfrm>
            <a:off x="6867525" y="4037013"/>
            <a:ext cx="1376363" cy="877887"/>
          </a:xfrm>
          <a:prstGeom prst="rect">
            <a:avLst/>
          </a:prstGeom>
          <a:noFill/>
          <a:ln w="9525">
            <a:noFill/>
            <a:miter lim="800000"/>
            <a:headEnd/>
            <a:tailEnd/>
          </a:ln>
          <a:effectLst>
            <a:outerShdw blurRad="266700" dir="5400000" algn="ctr" rotWithShape="0">
              <a:schemeClr val="bg1"/>
            </a:outerShdw>
          </a:effectLst>
        </p:spPr>
      </p:pic>
      <p:sp>
        <p:nvSpPr>
          <p:cNvPr id="62" name="AutoShape 44"/>
          <p:cNvSpPr>
            <a:spLocks noChangeArrowheads="1"/>
          </p:cNvSpPr>
          <p:nvPr/>
        </p:nvSpPr>
        <p:spPr bwMode="auto">
          <a:xfrm>
            <a:off x="6703336" y="3482172"/>
            <a:ext cx="1681163" cy="455613"/>
          </a:xfrm>
          <a:prstGeom prst="roundRect">
            <a:avLst>
              <a:gd name="adj" fmla="val 16667"/>
            </a:avLst>
          </a:prstGeom>
          <a:noFill/>
          <a:ln w="12700">
            <a:noFill/>
            <a:round/>
            <a:headEnd/>
            <a:tailEnd/>
          </a:ln>
        </p:spPr>
        <p:txBody>
          <a:bodyPr/>
          <a:lstStyle/>
          <a:p>
            <a:pPr marL="228600" indent="-228600" algn="ctr">
              <a:spcBef>
                <a:spcPct val="20000"/>
              </a:spcBef>
              <a:buClr>
                <a:srgbClr val="6699CC"/>
              </a:buClr>
              <a:tabLst>
                <a:tab pos="571500" algn="l"/>
              </a:tabLst>
              <a:defRPr/>
            </a:pPr>
            <a:r>
              <a:rPr lang="en-US" b="1" cap="all" dirty="0">
                <a:ln w="6350" cmpd="sng">
                  <a:noFill/>
                  <a:prstDash val="solid"/>
                </a:ln>
                <a:solidFill>
                  <a:srgbClr val="FFFFFF"/>
                </a:solidFill>
                <a:effectLst>
                  <a:glow rad="63500">
                    <a:srgbClr val="72AFDA">
                      <a:satMod val="175000"/>
                      <a:alpha val="40000"/>
                    </a:srgbClr>
                  </a:glow>
                  <a:reflection blurRad="12700" stA="28000" endPos="45000" dist="1000" dir="5400000" sy="-100000" algn="bl" rotWithShape="0"/>
                </a:effectLst>
                <a:ea typeface="宋体" pitchFamily="2" charset="-122"/>
              </a:rPr>
              <a:t>NL-Series</a:t>
            </a:r>
          </a:p>
        </p:txBody>
      </p:sp>
      <p:sp>
        <p:nvSpPr>
          <p:cNvPr id="63" name="AutoShape 43"/>
          <p:cNvSpPr>
            <a:spLocks noChangeArrowheads="1"/>
          </p:cNvSpPr>
          <p:nvPr/>
        </p:nvSpPr>
        <p:spPr bwMode="auto">
          <a:xfrm>
            <a:off x="3752462" y="2587001"/>
            <a:ext cx="1792287" cy="449263"/>
          </a:xfrm>
          <a:prstGeom prst="roundRect">
            <a:avLst>
              <a:gd name="adj" fmla="val 16667"/>
            </a:avLst>
          </a:prstGeom>
          <a:noFill/>
          <a:ln w="12700">
            <a:noFill/>
            <a:round/>
            <a:headEnd/>
            <a:tailEnd/>
          </a:ln>
        </p:spPr>
        <p:txBody>
          <a:bodyPr/>
          <a:lstStyle/>
          <a:p>
            <a:pPr marL="228600" indent="-228600" algn="ctr">
              <a:spcBef>
                <a:spcPct val="20000"/>
              </a:spcBef>
              <a:buClr>
                <a:srgbClr val="6699CC"/>
              </a:buClr>
              <a:tabLst>
                <a:tab pos="571500" algn="l"/>
              </a:tabLst>
              <a:defRPr/>
            </a:pPr>
            <a:r>
              <a:rPr lang="en-US" b="1" cap="all" dirty="0">
                <a:ln w="6350" cmpd="sng">
                  <a:noFill/>
                  <a:prstDash val="solid"/>
                </a:ln>
                <a:solidFill>
                  <a:srgbClr val="FFFFFF"/>
                </a:solidFill>
                <a:effectLst>
                  <a:glow rad="63500">
                    <a:srgbClr val="72AFDA">
                      <a:satMod val="175000"/>
                      <a:alpha val="40000"/>
                    </a:srgbClr>
                  </a:glow>
                  <a:reflection blurRad="12700" stA="28000" endPos="45000" dist="1000" dir="5400000" sy="-100000" algn="bl" rotWithShape="0"/>
                </a:effectLst>
                <a:ea typeface="宋体" pitchFamily="2" charset="-122"/>
              </a:rPr>
              <a:t>X-Series</a:t>
            </a:r>
          </a:p>
        </p:txBody>
      </p:sp>
      <p:sp>
        <p:nvSpPr>
          <p:cNvPr id="64" name="AutoShape 34"/>
          <p:cNvSpPr>
            <a:spLocks noChangeArrowheads="1"/>
          </p:cNvSpPr>
          <p:nvPr/>
        </p:nvSpPr>
        <p:spPr bwMode="auto">
          <a:xfrm>
            <a:off x="947370" y="1563678"/>
            <a:ext cx="1681162" cy="434975"/>
          </a:xfrm>
          <a:prstGeom prst="roundRect">
            <a:avLst>
              <a:gd name="adj" fmla="val 16667"/>
            </a:avLst>
          </a:prstGeom>
          <a:noFill/>
          <a:ln w="12700">
            <a:noFill/>
            <a:round/>
            <a:headEnd/>
            <a:tailEnd/>
          </a:ln>
        </p:spPr>
        <p:txBody>
          <a:bodyPr/>
          <a:lstStyle/>
          <a:p>
            <a:pPr algn="ctr">
              <a:spcBef>
                <a:spcPct val="20000"/>
              </a:spcBef>
              <a:buClr>
                <a:srgbClr val="6699CC"/>
              </a:buClr>
              <a:tabLst>
                <a:tab pos="571500" algn="l"/>
              </a:tabLst>
              <a:defRPr/>
            </a:pPr>
            <a:r>
              <a:rPr lang="en-US" b="1" cap="all" dirty="0">
                <a:ln w="6350" cmpd="sng">
                  <a:noFill/>
                  <a:prstDash val="solid"/>
                </a:ln>
                <a:solidFill>
                  <a:srgbClr val="FFFFFF"/>
                </a:solidFill>
                <a:effectLst>
                  <a:glow rad="63500">
                    <a:srgbClr val="72AFDA">
                      <a:satMod val="175000"/>
                      <a:alpha val="40000"/>
                    </a:srgbClr>
                  </a:glow>
                  <a:reflection blurRad="12700" stA="28000" endPos="45000" dist="1000" dir="5400000" sy="-100000" algn="bl" rotWithShape="0"/>
                </a:effectLst>
                <a:ea typeface="宋体" pitchFamily="2" charset="-122"/>
              </a:rPr>
              <a:t>S-Series</a:t>
            </a:r>
          </a:p>
        </p:txBody>
      </p:sp>
      <p:sp>
        <p:nvSpPr>
          <p:cNvPr id="29" name="AutoShape 17"/>
          <p:cNvSpPr>
            <a:spLocks noChangeArrowheads="1"/>
          </p:cNvSpPr>
          <p:nvPr/>
        </p:nvSpPr>
        <p:spPr bwMode="auto">
          <a:xfrm>
            <a:off x="607915" y="3146098"/>
            <a:ext cx="2349171" cy="861378"/>
          </a:xfrm>
          <a:prstGeom prst="roundRect">
            <a:avLst>
              <a:gd name="adj" fmla="val 9035"/>
            </a:avLst>
          </a:prstGeom>
          <a:gradFill>
            <a:gsLst>
              <a:gs pos="0">
                <a:schemeClr val="accent2">
                  <a:lumMod val="20000"/>
                  <a:lumOff val="80000"/>
                </a:schemeClr>
              </a:gs>
              <a:gs pos="100000">
                <a:schemeClr val="bg1"/>
              </a:gs>
            </a:gsLst>
            <a:lin ang="16200000" scaled="1"/>
          </a:gradFill>
          <a:ln>
            <a:solidFill>
              <a:schemeClr val="accent1"/>
            </a:solidFill>
            <a:headEnd/>
            <a:tailEnd/>
          </a:ln>
          <a:effectLst/>
          <a:scene3d>
            <a:camera prst="orthographicFront"/>
            <a:lightRig rig="threePt" dir="t"/>
          </a:scene3d>
          <a:sp3d>
            <a:bevelT w="120650" h="12700"/>
            <a:bevelB w="63500"/>
          </a:sp3d>
        </p:spPr>
        <p:style>
          <a:lnRef idx="1">
            <a:schemeClr val="accent6"/>
          </a:lnRef>
          <a:fillRef idx="2">
            <a:schemeClr val="accent6"/>
          </a:fillRef>
          <a:effectRef idx="1">
            <a:schemeClr val="accent6"/>
          </a:effectRef>
          <a:fontRef idx="minor">
            <a:schemeClr val="dk1"/>
          </a:fontRef>
        </p:style>
        <p:txBody>
          <a:bodyPr anchor="ctr"/>
          <a:lstStyle>
            <a:lvl1pPr>
              <a:tabLst>
                <a:tab pos="571500" algn="l"/>
              </a:tabLst>
              <a:defRPr>
                <a:solidFill>
                  <a:schemeClr val="tx1"/>
                </a:solidFill>
                <a:latin typeface="Verdana" pitchFamily="34" charset="0"/>
                <a:ea typeface="宋体" pitchFamily="2" charset="-122"/>
              </a:defRPr>
            </a:lvl1pPr>
            <a:lvl2pPr marL="742950" indent="-285750">
              <a:tabLst>
                <a:tab pos="571500" algn="l"/>
              </a:tabLst>
              <a:defRPr>
                <a:solidFill>
                  <a:schemeClr val="tx1"/>
                </a:solidFill>
                <a:latin typeface="Verdana" pitchFamily="34" charset="0"/>
                <a:ea typeface="宋体" pitchFamily="2" charset="-122"/>
              </a:defRPr>
            </a:lvl2pPr>
            <a:lvl3pPr marL="1143000" indent="-228600">
              <a:tabLst>
                <a:tab pos="571500" algn="l"/>
              </a:tabLst>
              <a:defRPr>
                <a:solidFill>
                  <a:schemeClr val="tx1"/>
                </a:solidFill>
                <a:latin typeface="Verdana" pitchFamily="34" charset="0"/>
                <a:ea typeface="宋体" pitchFamily="2" charset="-122"/>
              </a:defRPr>
            </a:lvl3pPr>
            <a:lvl4pPr marL="1600200" indent="-228600">
              <a:tabLst>
                <a:tab pos="571500" algn="l"/>
              </a:tabLst>
              <a:defRPr>
                <a:solidFill>
                  <a:schemeClr val="tx1"/>
                </a:solidFill>
                <a:latin typeface="Verdana" pitchFamily="34" charset="0"/>
                <a:ea typeface="宋体" pitchFamily="2" charset="-122"/>
              </a:defRPr>
            </a:lvl4pPr>
            <a:lvl5pPr marL="2057400" indent="-228600">
              <a:tabLst>
                <a:tab pos="571500" algn="l"/>
              </a:tabLst>
              <a:defRPr>
                <a:solidFill>
                  <a:schemeClr val="tx1"/>
                </a:solidFill>
                <a:latin typeface="Verdana" pitchFamily="34" charset="0"/>
                <a:ea typeface="宋体" pitchFamily="2" charset="-122"/>
              </a:defRPr>
            </a:lvl5pPr>
            <a:lvl6pPr marL="2514600" indent="-228600" fontAlgn="base">
              <a:spcBef>
                <a:spcPct val="0"/>
              </a:spcBef>
              <a:spcAft>
                <a:spcPct val="0"/>
              </a:spcAft>
              <a:tabLst>
                <a:tab pos="571500" algn="l"/>
              </a:tabLst>
              <a:defRPr>
                <a:solidFill>
                  <a:schemeClr val="tx1"/>
                </a:solidFill>
                <a:latin typeface="Verdana" pitchFamily="34" charset="0"/>
                <a:ea typeface="宋体" pitchFamily="2" charset="-122"/>
              </a:defRPr>
            </a:lvl6pPr>
            <a:lvl7pPr marL="2971800" indent="-228600" fontAlgn="base">
              <a:spcBef>
                <a:spcPct val="0"/>
              </a:spcBef>
              <a:spcAft>
                <a:spcPct val="0"/>
              </a:spcAft>
              <a:tabLst>
                <a:tab pos="571500" algn="l"/>
              </a:tabLst>
              <a:defRPr>
                <a:solidFill>
                  <a:schemeClr val="tx1"/>
                </a:solidFill>
                <a:latin typeface="Verdana" pitchFamily="34" charset="0"/>
                <a:ea typeface="宋体" pitchFamily="2" charset="-122"/>
              </a:defRPr>
            </a:lvl7pPr>
            <a:lvl8pPr marL="3429000" indent="-228600" fontAlgn="base">
              <a:spcBef>
                <a:spcPct val="0"/>
              </a:spcBef>
              <a:spcAft>
                <a:spcPct val="0"/>
              </a:spcAft>
              <a:tabLst>
                <a:tab pos="571500" algn="l"/>
              </a:tabLst>
              <a:defRPr>
                <a:solidFill>
                  <a:schemeClr val="tx1"/>
                </a:solidFill>
                <a:latin typeface="Verdana" pitchFamily="34" charset="0"/>
                <a:ea typeface="宋体" pitchFamily="2" charset="-122"/>
              </a:defRPr>
            </a:lvl8pPr>
            <a:lvl9pPr marL="3886200" indent="-228600" fontAlgn="base">
              <a:spcBef>
                <a:spcPct val="0"/>
              </a:spcBef>
              <a:spcAft>
                <a:spcPct val="0"/>
              </a:spcAft>
              <a:tabLst>
                <a:tab pos="571500" algn="l"/>
              </a:tabLst>
              <a:defRPr>
                <a:solidFill>
                  <a:schemeClr val="tx1"/>
                </a:solidFill>
                <a:latin typeface="Verdana" pitchFamily="34" charset="0"/>
                <a:ea typeface="宋体" pitchFamily="2" charset="-122"/>
              </a:defRPr>
            </a:lvl9pPr>
          </a:lstStyle>
          <a:p>
            <a:pPr algn="ctr" fontAlgn="base">
              <a:lnSpc>
                <a:spcPts val="1300"/>
              </a:lnSpc>
              <a:spcBef>
                <a:spcPct val="0"/>
              </a:spcBef>
              <a:spcAft>
                <a:spcPct val="0"/>
              </a:spcAft>
            </a:pPr>
            <a:r>
              <a:rPr lang="zh-CN" altLang="en-US" sz="1200" b="1">
                <a:solidFill>
                  <a:srgbClr val="00529A"/>
                </a:solidFill>
                <a:ea typeface="ＭＳ Ｐゴシック" pitchFamily="34" charset="-128"/>
                <a:cs typeface="Verdana" pitchFamily="34" charset="0"/>
              </a:rPr>
              <a:t>针对</a:t>
            </a:r>
            <a:r>
              <a:rPr lang="en-US" altLang="zh-CN" sz="1200" b="1">
                <a:solidFill>
                  <a:srgbClr val="00529A"/>
                </a:solidFill>
                <a:ea typeface="ＭＳ Ｐゴシック" pitchFamily="34" charset="-128"/>
                <a:cs typeface="Verdana" pitchFamily="34" charset="0"/>
              </a:rPr>
              <a:t>IOPS</a:t>
            </a:r>
            <a:r>
              <a:rPr lang="zh-CN" altLang="en-US" sz="1200" b="1">
                <a:solidFill>
                  <a:srgbClr val="00529A"/>
                </a:solidFill>
                <a:ea typeface="ＭＳ Ｐゴシック" pitchFamily="34" charset="-128"/>
                <a:cs typeface="Verdana" pitchFamily="34" charset="0"/>
              </a:rPr>
              <a:t>密集型应用的高性能解决方案</a:t>
            </a:r>
          </a:p>
        </p:txBody>
      </p:sp>
      <p:sp>
        <p:nvSpPr>
          <p:cNvPr id="30" name="AutoShape 17"/>
          <p:cNvSpPr>
            <a:spLocks noChangeArrowheads="1"/>
          </p:cNvSpPr>
          <p:nvPr/>
        </p:nvSpPr>
        <p:spPr bwMode="auto">
          <a:xfrm>
            <a:off x="3414387" y="4042695"/>
            <a:ext cx="2392680" cy="994089"/>
          </a:xfrm>
          <a:prstGeom prst="roundRect">
            <a:avLst>
              <a:gd name="adj" fmla="val 8904"/>
            </a:avLst>
          </a:prstGeom>
          <a:gradFill>
            <a:gsLst>
              <a:gs pos="0">
                <a:srgbClr val="C5E8FF"/>
              </a:gs>
              <a:gs pos="100000">
                <a:schemeClr val="bg1"/>
              </a:gs>
            </a:gsLst>
          </a:gradFill>
          <a:ln>
            <a:solidFill>
              <a:srgbClr val="00B050"/>
            </a:solidFill>
            <a:headEnd/>
            <a:tailEnd/>
          </a:ln>
          <a:effectLst/>
          <a:scene3d>
            <a:camera prst="orthographicFront"/>
            <a:lightRig rig="threePt" dir="t"/>
          </a:scene3d>
          <a:sp3d>
            <a:bevelT w="120650" h="12700"/>
            <a:bevelB w="63500"/>
          </a:sp3d>
        </p:spPr>
        <p:style>
          <a:lnRef idx="1">
            <a:schemeClr val="accent5"/>
          </a:lnRef>
          <a:fillRef idx="2">
            <a:schemeClr val="accent5"/>
          </a:fillRef>
          <a:effectRef idx="1">
            <a:schemeClr val="accent5"/>
          </a:effectRef>
          <a:fontRef idx="minor">
            <a:schemeClr val="dk1"/>
          </a:fontRef>
        </p:style>
        <p:txBody>
          <a:bodyPr anchor="ctr"/>
          <a:lstStyle>
            <a:lvl1pPr>
              <a:tabLst>
                <a:tab pos="571500" algn="l"/>
              </a:tabLst>
              <a:defRPr>
                <a:solidFill>
                  <a:schemeClr val="tx1"/>
                </a:solidFill>
                <a:latin typeface="Verdana" pitchFamily="34" charset="0"/>
                <a:ea typeface="宋体" pitchFamily="2" charset="-122"/>
              </a:defRPr>
            </a:lvl1pPr>
            <a:lvl2pPr marL="742950" indent="-285750">
              <a:tabLst>
                <a:tab pos="571500" algn="l"/>
              </a:tabLst>
              <a:defRPr>
                <a:solidFill>
                  <a:schemeClr val="tx1"/>
                </a:solidFill>
                <a:latin typeface="Verdana" pitchFamily="34" charset="0"/>
                <a:ea typeface="宋体" pitchFamily="2" charset="-122"/>
              </a:defRPr>
            </a:lvl2pPr>
            <a:lvl3pPr marL="1143000" indent="-228600">
              <a:tabLst>
                <a:tab pos="571500" algn="l"/>
              </a:tabLst>
              <a:defRPr>
                <a:solidFill>
                  <a:schemeClr val="tx1"/>
                </a:solidFill>
                <a:latin typeface="Verdana" pitchFamily="34" charset="0"/>
                <a:ea typeface="宋体" pitchFamily="2" charset="-122"/>
              </a:defRPr>
            </a:lvl3pPr>
            <a:lvl4pPr marL="1600200" indent="-228600">
              <a:tabLst>
                <a:tab pos="571500" algn="l"/>
              </a:tabLst>
              <a:defRPr>
                <a:solidFill>
                  <a:schemeClr val="tx1"/>
                </a:solidFill>
                <a:latin typeface="Verdana" pitchFamily="34" charset="0"/>
                <a:ea typeface="宋体" pitchFamily="2" charset="-122"/>
              </a:defRPr>
            </a:lvl4pPr>
            <a:lvl5pPr marL="2057400" indent="-228600">
              <a:tabLst>
                <a:tab pos="571500" algn="l"/>
              </a:tabLst>
              <a:defRPr>
                <a:solidFill>
                  <a:schemeClr val="tx1"/>
                </a:solidFill>
                <a:latin typeface="Verdana" pitchFamily="34" charset="0"/>
                <a:ea typeface="宋体" pitchFamily="2" charset="-122"/>
              </a:defRPr>
            </a:lvl5pPr>
            <a:lvl6pPr marL="2514600" indent="-228600" fontAlgn="base">
              <a:spcBef>
                <a:spcPct val="0"/>
              </a:spcBef>
              <a:spcAft>
                <a:spcPct val="0"/>
              </a:spcAft>
              <a:tabLst>
                <a:tab pos="571500" algn="l"/>
              </a:tabLst>
              <a:defRPr>
                <a:solidFill>
                  <a:schemeClr val="tx1"/>
                </a:solidFill>
                <a:latin typeface="Verdana" pitchFamily="34" charset="0"/>
                <a:ea typeface="宋体" pitchFamily="2" charset="-122"/>
              </a:defRPr>
            </a:lvl6pPr>
            <a:lvl7pPr marL="2971800" indent="-228600" fontAlgn="base">
              <a:spcBef>
                <a:spcPct val="0"/>
              </a:spcBef>
              <a:spcAft>
                <a:spcPct val="0"/>
              </a:spcAft>
              <a:tabLst>
                <a:tab pos="571500" algn="l"/>
              </a:tabLst>
              <a:defRPr>
                <a:solidFill>
                  <a:schemeClr val="tx1"/>
                </a:solidFill>
                <a:latin typeface="Verdana" pitchFamily="34" charset="0"/>
                <a:ea typeface="宋体" pitchFamily="2" charset="-122"/>
              </a:defRPr>
            </a:lvl7pPr>
            <a:lvl8pPr marL="3429000" indent="-228600" fontAlgn="base">
              <a:spcBef>
                <a:spcPct val="0"/>
              </a:spcBef>
              <a:spcAft>
                <a:spcPct val="0"/>
              </a:spcAft>
              <a:tabLst>
                <a:tab pos="571500" algn="l"/>
              </a:tabLst>
              <a:defRPr>
                <a:solidFill>
                  <a:schemeClr val="tx1"/>
                </a:solidFill>
                <a:latin typeface="Verdana" pitchFamily="34" charset="0"/>
                <a:ea typeface="宋体" pitchFamily="2" charset="-122"/>
              </a:defRPr>
            </a:lvl8pPr>
            <a:lvl9pPr marL="3886200" indent="-228600" fontAlgn="base">
              <a:spcBef>
                <a:spcPct val="0"/>
              </a:spcBef>
              <a:spcAft>
                <a:spcPct val="0"/>
              </a:spcAft>
              <a:tabLst>
                <a:tab pos="571500" algn="l"/>
              </a:tabLst>
              <a:defRPr>
                <a:solidFill>
                  <a:schemeClr val="tx1"/>
                </a:solidFill>
                <a:latin typeface="Verdana" pitchFamily="34" charset="0"/>
                <a:ea typeface="宋体" pitchFamily="2" charset="-122"/>
              </a:defRPr>
            </a:lvl9pPr>
          </a:lstStyle>
          <a:p>
            <a:pPr algn="ctr" fontAlgn="base">
              <a:lnSpc>
                <a:spcPts val="1300"/>
              </a:lnSpc>
              <a:spcBef>
                <a:spcPct val="0"/>
              </a:spcBef>
              <a:spcAft>
                <a:spcPct val="0"/>
              </a:spcAft>
            </a:pPr>
            <a:r>
              <a:rPr lang="zh-CN" altLang="en-US" sz="1200" b="1">
                <a:solidFill>
                  <a:srgbClr val="00529A"/>
                </a:solidFill>
                <a:ea typeface="ＭＳ Ｐゴシック" pitchFamily="34" charset="-128"/>
                <a:cs typeface="Verdana" pitchFamily="34" charset="0"/>
              </a:rPr>
              <a:t>中端性能及容量解决方案 </a:t>
            </a:r>
          </a:p>
        </p:txBody>
      </p:sp>
      <p:sp>
        <p:nvSpPr>
          <p:cNvPr id="31" name="AutoShape 17"/>
          <p:cNvSpPr>
            <a:spLocks noChangeArrowheads="1"/>
          </p:cNvSpPr>
          <p:nvPr/>
        </p:nvSpPr>
        <p:spPr bwMode="auto">
          <a:xfrm>
            <a:off x="6383875" y="5065286"/>
            <a:ext cx="2349171" cy="861378"/>
          </a:xfrm>
          <a:prstGeom prst="roundRect">
            <a:avLst>
              <a:gd name="adj" fmla="val 9035"/>
            </a:avLst>
          </a:prstGeom>
          <a:gradFill>
            <a:gsLst>
              <a:gs pos="0">
                <a:srgbClr val="CAE8AA">
                  <a:alpha val="54000"/>
                </a:srgbClr>
              </a:gs>
              <a:gs pos="100000">
                <a:schemeClr val="bg1"/>
              </a:gs>
            </a:gsLst>
          </a:gradFill>
          <a:ln>
            <a:solidFill>
              <a:srgbClr val="FFC000"/>
            </a:solidFill>
            <a:headEnd/>
            <a:tailEnd/>
          </a:ln>
          <a:effectLst/>
          <a:scene3d>
            <a:camera prst="orthographicFront"/>
            <a:lightRig rig="threePt" dir="t"/>
          </a:scene3d>
          <a:sp3d>
            <a:bevelT w="120650" h="12700"/>
            <a:bevelB w="63500"/>
          </a:sp3d>
        </p:spPr>
        <p:style>
          <a:lnRef idx="1">
            <a:schemeClr val="accent5"/>
          </a:lnRef>
          <a:fillRef idx="2">
            <a:schemeClr val="accent5"/>
          </a:fillRef>
          <a:effectRef idx="1">
            <a:schemeClr val="accent5"/>
          </a:effectRef>
          <a:fontRef idx="minor">
            <a:schemeClr val="dk1"/>
          </a:fontRef>
        </p:style>
        <p:txBody>
          <a:bodyPr anchor="ctr"/>
          <a:lstStyle>
            <a:lvl1pPr>
              <a:tabLst>
                <a:tab pos="571500" algn="l"/>
              </a:tabLst>
              <a:defRPr>
                <a:solidFill>
                  <a:schemeClr val="tx1"/>
                </a:solidFill>
                <a:latin typeface="Verdana" pitchFamily="34" charset="0"/>
                <a:ea typeface="宋体" pitchFamily="2" charset="-122"/>
              </a:defRPr>
            </a:lvl1pPr>
            <a:lvl2pPr marL="742950" indent="-285750">
              <a:tabLst>
                <a:tab pos="571500" algn="l"/>
              </a:tabLst>
              <a:defRPr>
                <a:solidFill>
                  <a:schemeClr val="tx1"/>
                </a:solidFill>
                <a:latin typeface="Verdana" pitchFamily="34" charset="0"/>
                <a:ea typeface="宋体" pitchFamily="2" charset="-122"/>
              </a:defRPr>
            </a:lvl2pPr>
            <a:lvl3pPr marL="1143000" indent="-228600">
              <a:tabLst>
                <a:tab pos="571500" algn="l"/>
              </a:tabLst>
              <a:defRPr>
                <a:solidFill>
                  <a:schemeClr val="tx1"/>
                </a:solidFill>
                <a:latin typeface="Verdana" pitchFamily="34" charset="0"/>
                <a:ea typeface="宋体" pitchFamily="2" charset="-122"/>
              </a:defRPr>
            </a:lvl3pPr>
            <a:lvl4pPr marL="1600200" indent="-228600">
              <a:tabLst>
                <a:tab pos="571500" algn="l"/>
              </a:tabLst>
              <a:defRPr>
                <a:solidFill>
                  <a:schemeClr val="tx1"/>
                </a:solidFill>
                <a:latin typeface="Verdana" pitchFamily="34" charset="0"/>
                <a:ea typeface="宋体" pitchFamily="2" charset="-122"/>
              </a:defRPr>
            </a:lvl4pPr>
            <a:lvl5pPr marL="2057400" indent="-228600">
              <a:tabLst>
                <a:tab pos="571500" algn="l"/>
              </a:tabLst>
              <a:defRPr>
                <a:solidFill>
                  <a:schemeClr val="tx1"/>
                </a:solidFill>
                <a:latin typeface="Verdana" pitchFamily="34" charset="0"/>
                <a:ea typeface="宋体" pitchFamily="2" charset="-122"/>
              </a:defRPr>
            </a:lvl5pPr>
            <a:lvl6pPr marL="2514600" indent="-228600" fontAlgn="base">
              <a:spcBef>
                <a:spcPct val="0"/>
              </a:spcBef>
              <a:spcAft>
                <a:spcPct val="0"/>
              </a:spcAft>
              <a:tabLst>
                <a:tab pos="571500" algn="l"/>
              </a:tabLst>
              <a:defRPr>
                <a:solidFill>
                  <a:schemeClr val="tx1"/>
                </a:solidFill>
                <a:latin typeface="Verdana" pitchFamily="34" charset="0"/>
                <a:ea typeface="宋体" pitchFamily="2" charset="-122"/>
              </a:defRPr>
            </a:lvl6pPr>
            <a:lvl7pPr marL="2971800" indent="-228600" fontAlgn="base">
              <a:spcBef>
                <a:spcPct val="0"/>
              </a:spcBef>
              <a:spcAft>
                <a:spcPct val="0"/>
              </a:spcAft>
              <a:tabLst>
                <a:tab pos="571500" algn="l"/>
              </a:tabLst>
              <a:defRPr>
                <a:solidFill>
                  <a:schemeClr val="tx1"/>
                </a:solidFill>
                <a:latin typeface="Verdana" pitchFamily="34" charset="0"/>
                <a:ea typeface="宋体" pitchFamily="2" charset="-122"/>
              </a:defRPr>
            </a:lvl7pPr>
            <a:lvl8pPr marL="3429000" indent="-228600" fontAlgn="base">
              <a:spcBef>
                <a:spcPct val="0"/>
              </a:spcBef>
              <a:spcAft>
                <a:spcPct val="0"/>
              </a:spcAft>
              <a:tabLst>
                <a:tab pos="571500" algn="l"/>
              </a:tabLst>
              <a:defRPr>
                <a:solidFill>
                  <a:schemeClr val="tx1"/>
                </a:solidFill>
                <a:latin typeface="Verdana" pitchFamily="34" charset="0"/>
                <a:ea typeface="宋体" pitchFamily="2" charset="-122"/>
              </a:defRPr>
            </a:lvl8pPr>
            <a:lvl9pPr marL="3886200" indent="-228600" fontAlgn="base">
              <a:spcBef>
                <a:spcPct val="0"/>
              </a:spcBef>
              <a:spcAft>
                <a:spcPct val="0"/>
              </a:spcAft>
              <a:tabLst>
                <a:tab pos="571500" algn="l"/>
              </a:tabLst>
              <a:defRPr>
                <a:solidFill>
                  <a:schemeClr val="tx1"/>
                </a:solidFill>
                <a:latin typeface="Verdana" pitchFamily="34" charset="0"/>
                <a:ea typeface="宋体" pitchFamily="2" charset="-122"/>
              </a:defRPr>
            </a:lvl9pPr>
          </a:lstStyle>
          <a:p>
            <a:pPr algn="ctr" fontAlgn="base">
              <a:lnSpc>
                <a:spcPts val="1300"/>
              </a:lnSpc>
              <a:spcBef>
                <a:spcPct val="0"/>
              </a:spcBef>
              <a:spcAft>
                <a:spcPct val="0"/>
              </a:spcAft>
            </a:pPr>
            <a:r>
              <a:rPr lang="zh-CN" altLang="en-US" sz="1200" b="1">
                <a:solidFill>
                  <a:srgbClr val="00529A"/>
                </a:solidFill>
                <a:ea typeface="ＭＳ Ｐゴシック" pitchFamily="34" charset="-128"/>
                <a:cs typeface="Verdana" pitchFamily="34" charset="0"/>
              </a:rPr>
              <a:t>成本最佳化的大</a:t>
            </a:r>
            <a:br>
              <a:rPr lang="zh-CN" altLang="en-US" sz="1200" b="1">
                <a:solidFill>
                  <a:srgbClr val="00529A"/>
                </a:solidFill>
                <a:ea typeface="ＭＳ Ｐゴシック" pitchFamily="34" charset="-128"/>
                <a:cs typeface="Verdana" pitchFamily="34" charset="0"/>
              </a:rPr>
            </a:br>
            <a:r>
              <a:rPr lang="zh-CN" altLang="en-US" sz="1200" b="1">
                <a:solidFill>
                  <a:srgbClr val="00529A"/>
                </a:solidFill>
                <a:ea typeface="ＭＳ Ｐゴシック" pitchFamily="34" charset="-128"/>
                <a:cs typeface="Verdana" pitchFamily="34" charset="0"/>
              </a:rPr>
              <a:t>容量归档存储解决方案</a:t>
            </a:r>
          </a:p>
        </p:txBody>
      </p:sp>
    </p:spTree>
    <p:extLst>
      <p:ext uri="{BB962C8B-B14F-4D97-AF65-F5344CB8AC3E}">
        <p14:creationId xmlns:p14="http://schemas.microsoft.com/office/powerpoint/2010/main" val="16973549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3" presetClass="path" presetSubtype="0" accel="50000" decel="50000" fill="hold" nodeType="clickEffect">
                                  <p:stCondLst>
                                    <p:cond delay="0"/>
                                  </p:stCondLst>
                                  <p:childTnLst>
                                    <p:animMotion origin="layout" path="M 3.88889E-6 2.96296E-6 L 0.52743 -0.43334 " pathEditMode="relative" rAng="0" ptsTypes="AA">
                                      <p:cBhvr>
                                        <p:cTn id="11" dur="1000" fill="hold"/>
                                        <p:tgtEl>
                                          <p:spTgt spid="24"/>
                                        </p:tgtEl>
                                        <p:attrNameLst>
                                          <p:attrName>ppt_x</p:attrName>
                                          <p:attrName>ppt_y</p:attrName>
                                        </p:attrNameLst>
                                      </p:cBhvr>
                                      <p:rCtr x="2640000" y="-2170000"/>
                                    </p:animMotion>
                                  </p:childTnLst>
                                </p:cTn>
                              </p:par>
                              <p:par>
                                <p:cTn id="12" presetID="6" presetClass="emph" presetSubtype="0" fill="hold" nodeType="withEffect">
                                  <p:stCondLst>
                                    <p:cond delay="0"/>
                                  </p:stCondLst>
                                  <p:childTnLst>
                                    <p:animScale>
                                      <p:cBhvr>
                                        <p:cTn id="13" dur="1000" fill="hold"/>
                                        <p:tgtEl>
                                          <p:spTgt spid="24"/>
                                        </p:tgtEl>
                                      </p:cBhvr>
                                      <p:by x="80000" y="80000"/>
                                    </p:animScale>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1000"/>
                                        <p:tgtEl>
                                          <p:spTgt spid="33"/>
                                        </p:tgtEl>
                                      </p:cBhvr>
                                    </p:animEffect>
                                    <p:set>
                                      <p:cBhvr>
                                        <p:cTn id="22" dur="1" fill="hold">
                                          <p:stCondLst>
                                            <p:cond delay="999"/>
                                          </p:stCondLst>
                                        </p:cTn>
                                        <p:tgtEl>
                                          <p:spTgt spid="33"/>
                                        </p:tgtEl>
                                        <p:attrNameLst>
                                          <p:attrName>style.visibility</p:attrName>
                                        </p:attrNameLst>
                                      </p:cBhvr>
                                      <p:to>
                                        <p:strVal val="hidden"/>
                                      </p:to>
                                    </p:set>
                                  </p:childTnLst>
                                </p:cTn>
                              </p:par>
                              <p:par>
                                <p:cTn id="23" presetID="53"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Effect transition="in" filter="fade">
                                      <p:cBhvr>
                                        <p:cTn id="27" dur="1000"/>
                                        <p:tgtEl>
                                          <p:spTgt spid="2"/>
                                        </p:tgtEl>
                                      </p:cBhvr>
                                    </p:animEffect>
                                  </p:childTnLst>
                                </p:cTn>
                              </p:par>
                              <p:par>
                                <p:cTn id="28" presetID="35" presetClass="path" presetSubtype="0" accel="50000" decel="50000" fill="hold" nodeType="withEffect">
                                  <p:stCondLst>
                                    <p:cond delay="100"/>
                                  </p:stCondLst>
                                  <p:childTnLst>
                                    <p:animMotion origin="layout" path="M -2.77778E-6 -9.62072E-7 L -0.56649 -0.00786 " pathEditMode="relative" rAng="0" ptsTypes="AA">
                                      <p:cBhvr>
                                        <p:cTn id="29" dur="1000" fill="hold"/>
                                        <p:tgtEl>
                                          <p:spTgt spid="2"/>
                                        </p:tgtEl>
                                        <p:attrNameLst>
                                          <p:attrName>ppt_x</p:attrName>
                                          <p:attrName>ppt_y</p:attrName>
                                        </p:attrNameLst>
                                      </p:cBhvr>
                                      <p:rCtr x="-2830000" y="-40000"/>
                                    </p:animMotion>
                                  </p:childTnLst>
                                </p:cTn>
                              </p:par>
                              <p:par>
                                <p:cTn id="30" presetID="53" presetClass="entr" presetSubtype="0" fill="hold" nodeType="withEffect">
                                  <p:stCondLst>
                                    <p:cond delay="10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Effect transition="in" filter="fade">
                                      <p:cBhvr>
                                        <p:cTn id="34" dur="1000"/>
                                        <p:tgtEl>
                                          <p:spTgt spid="3"/>
                                        </p:tgtEl>
                                      </p:cBhvr>
                                    </p:animEffect>
                                  </p:childTnLst>
                                </p:cTn>
                              </p:par>
                              <p:par>
                                <p:cTn id="35" presetID="35" presetClass="path" presetSubtype="0" accel="50000" decel="50000" fill="hold" nodeType="withEffect">
                                  <p:stCondLst>
                                    <p:cond delay="200"/>
                                  </p:stCondLst>
                                  <p:childTnLst>
                                    <p:animMotion origin="layout" path="M -2.77778E-6 1.85014E-6 L -0.25729 0.13945 " pathEditMode="relative" rAng="0" ptsTypes="AA">
                                      <p:cBhvr>
                                        <p:cTn id="36" dur="1000" fill="hold"/>
                                        <p:tgtEl>
                                          <p:spTgt spid="3"/>
                                        </p:tgtEl>
                                        <p:attrNameLst>
                                          <p:attrName>ppt_x</p:attrName>
                                          <p:attrName>ppt_y</p:attrName>
                                        </p:attrNameLst>
                                      </p:cBhvr>
                                      <p:rCtr x="-1290000" y="700000"/>
                                    </p:animMotion>
                                  </p:childTnLst>
                                </p:cTn>
                              </p:par>
                              <p:par>
                                <p:cTn id="37" presetID="53" presetClass="entr" presetSubtype="0" fill="hold" nodeType="withEffect">
                                  <p:stCondLst>
                                    <p:cond delay="10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Effect transition="in" filter="fade">
                                      <p:cBhvr>
                                        <p:cTn id="41" dur="1000"/>
                                        <p:tgtEl>
                                          <p:spTgt spid="4"/>
                                        </p:tgtEl>
                                      </p:cBhvr>
                                    </p:animEffect>
                                  </p:childTnLst>
                                </p:cTn>
                              </p:par>
                              <p:par>
                                <p:cTn id="42" presetID="35" presetClass="path" presetSubtype="0" accel="50000" decel="50000" fill="hold" nodeType="withEffect">
                                  <p:stCondLst>
                                    <p:cond delay="200"/>
                                  </p:stCondLst>
                                  <p:childTnLst>
                                    <p:animMotion origin="layout" path="M -2.77778E-6 5.82794E-7 L 0.05625 0.26966 " pathEditMode="relative" rAng="0" ptsTypes="AA">
                                      <p:cBhvr>
                                        <p:cTn id="43" dur="1000" fill="hold"/>
                                        <p:tgtEl>
                                          <p:spTgt spid="4"/>
                                        </p:tgtEl>
                                        <p:attrNameLst>
                                          <p:attrName>ppt_x</p:attrName>
                                          <p:attrName>ppt_y</p:attrName>
                                        </p:attrNameLst>
                                      </p:cBhvr>
                                      <p:rCtr x="280000" y="1350000"/>
                                    </p:animMotion>
                                  </p:childTnLst>
                                </p:cTn>
                              </p:par>
                              <p:par>
                                <p:cTn id="44" presetID="10" presetClass="entr" presetSubtype="0" fill="hold" nodeType="withEffect">
                                  <p:stCondLst>
                                    <p:cond delay="100"/>
                                  </p:stCondLst>
                                  <p:childTnLst>
                                    <p:set>
                                      <p:cBhvr>
                                        <p:cTn id="45" dur="1" fill="hold">
                                          <p:stCondLst>
                                            <p:cond delay="0"/>
                                          </p:stCondLst>
                                        </p:cTn>
                                        <p:tgtEl>
                                          <p:spTgt spid="1028"/>
                                        </p:tgtEl>
                                        <p:attrNameLst>
                                          <p:attrName>style.visibility</p:attrName>
                                        </p:attrNameLst>
                                      </p:cBhvr>
                                      <p:to>
                                        <p:strVal val="visible"/>
                                      </p:to>
                                    </p:set>
                                    <p:animEffect transition="in" filter="fade">
                                      <p:cBhvr>
                                        <p:cTn id="46" dur="1000"/>
                                        <p:tgtEl>
                                          <p:spTgt spid="1028"/>
                                        </p:tgtEl>
                                      </p:cBhvr>
                                    </p:animEffect>
                                  </p:childTnLst>
                                </p:cTn>
                              </p:par>
                              <p:par>
                                <p:cTn id="47" presetID="10" presetClass="exit" presetSubtype="0" fill="hold" nodeType="withEffect">
                                  <p:stCondLst>
                                    <p:cond delay="0"/>
                                  </p:stCondLst>
                                  <p:childTnLst>
                                    <p:animEffect transition="out" filter="fade">
                                      <p:cBhvr>
                                        <p:cTn id="48" dur="1000"/>
                                        <p:tgtEl>
                                          <p:spTgt spid="24"/>
                                        </p:tgtEl>
                                      </p:cBhvr>
                                    </p:animEffect>
                                    <p:set>
                                      <p:cBhvr>
                                        <p:cTn id="49" dur="1" fill="hold">
                                          <p:stCondLst>
                                            <p:cond delay="999"/>
                                          </p:stCondLst>
                                        </p:cTn>
                                        <p:tgtEl>
                                          <p:spTgt spid="24"/>
                                        </p:tgtEl>
                                        <p:attrNameLst>
                                          <p:attrName>style.visibility</p:attrName>
                                        </p:attrNameLst>
                                      </p:cBhvr>
                                      <p:to>
                                        <p:strVal val="hidden"/>
                                      </p:to>
                                    </p:set>
                                  </p:childTnLst>
                                </p:cTn>
                              </p:par>
                            </p:childTnLst>
                          </p:cTn>
                        </p:par>
                        <p:par>
                          <p:cTn id="50" fill="hold" nodeType="afterGroup">
                            <p:stCondLst>
                              <p:cond delay="1200"/>
                            </p:stCondLst>
                            <p:childTnLst>
                              <p:par>
                                <p:cTn id="51" presetID="10" presetClass="entr" presetSubtype="0"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1000"/>
                                        <p:tgtEl>
                                          <p:spTgt spid="58"/>
                                        </p:tgtEl>
                                      </p:cBhvr>
                                    </p:animEffect>
                                  </p:childTnLst>
                                </p:cTn>
                              </p:par>
                              <p:par>
                                <p:cTn id="54" presetID="10" presetClass="entr" presetSubtype="0" fill="hold"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1000"/>
                                        <p:tgtEl>
                                          <p:spTgt spid="59"/>
                                        </p:tgtEl>
                                      </p:cBhvr>
                                    </p:animEffect>
                                  </p:childTnLst>
                                </p:cTn>
                              </p:par>
                              <p:par>
                                <p:cTn id="57" presetID="10" presetClass="entr" presetSubtype="0"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1000"/>
                                        <p:tgtEl>
                                          <p:spTgt spid="61"/>
                                        </p:tgtEl>
                                      </p:cBhvr>
                                    </p:animEffect>
                                  </p:childTnLst>
                                </p:cTn>
                              </p:par>
                              <p:par>
                                <p:cTn id="60" presetID="10" presetClass="entr" presetSubtype="0"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childTnLst>
                                </p:cTn>
                              </p:par>
                              <p:par>
                                <p:cTn id="63" presetID="10" presetClass="entr" presetSubtype="0" fill="hold"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1000"/>
                                        <p:tgtEl>
                                          <p:spTgt spid="63"/>
                                        </p:tgtEl>
                                      </p:cBhvr>
                                    </p:animEffect>
                                  </p:childTnLst>
                                </p:cTn>
                              </p:par>
                              <p:par>
                                <p:cTn id="66" presetID="10" presetClass="entr" presetSubtype="0" fill="hold"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childTnLst>
                                </p:cTn>
                              </p:par>
                              <p:par>
                                <p:cTn id="69" presetID="10"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childTnLst>
                                </p:cTn>
                              </p:par>
                              <p:par>
                                <p:cTn id="72" presetID="10"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childTnLst>
                                </p:cTn>
                              </p:par>
                              <p:par>
                                <p:cTn id="75" presetID="10"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12"/>
          <p:cNvSpPr>
            <a:spLocks noChangeArrowheads="1"/>
          </p:cNvSpPr>
          <p:nvPr/>
        </p:nvSpPr>
        <p:spPr bwMode="auto">
          <a:xfrm>
            <a:off x="5906225" y="2790098"/>
            <a:ext cx="1303916" cy="405439"/>
          </a:xfrm>
          <a:prstGeom prst="roundRect">
            <a:avLst>
              <a:gd name="adj" fmla="val 17261"/>
            </a:avLst>
          </a:prstGeom>
          <a:gradFill>
            <a:gsLst>
              <a:gs pos="0">
                <a:srgbClr val="B8D3FA"/>
              </a:gs>
              <a:gs pos="82000">
                <a:schemeClr val="bg1"/>
              </a:gs>
              <a:gs pos="100000">
                <a:srgbClr val="0070C0">
                  <a:alpha val="52000"/>
                </a:srgbClr>
              </a:gs>
            </a:gsLst>
            <a:lin ang="16200000" scaled="0"/>
          </a:gradFill>
          <a:ln w="9525" algn="ctr">
            <a:solidFill>
              <a:srgbClr val="6EA0C8"/>
            </a:solidFill>
            <a:round/>
            <a:headEnd/>
            <a:tailEnd/>
          </a:ln>
        </p:spPr>
        <p:txBody>
          <a:bodyPr wrap="none"/>
          <a:lstStyle>
            <a:lvl1pPr marL="228600" indent="-228600">
              <a:tabLst>
                <a:tab pos="571500" algn="l"/>
              </a:tabLst>
              <a:defRPr>
                <a:solidFill>
                  <a:schemeClr val="tx1"/>
                </a:solidFill>
                <a:latin typeface="Arial" pitchFamily="34" charset="0"/>
                <a:ea typeface="宋体" pitchFamily="2" charset="-122"/>
              </a:defRPr>
            </a:lvl1pPr>
            <a:lvl2pPr marL="742950" indent="-285750">
              <a:tabLst>
                <a:tab pos="571500" algn="l"/>
              </a:tabLst>
              <a:defRPr>
                <a:solidFill>
                  <a:schemeClr val="tx1"/>
                </a:solidFill>
                <a:latin typeface="Arial" pitchFamily="34" charset="0"/>
                <a:ea typeface="宋体" pitchFamily="2" charset="-122"/>
              </a:defRPr>
            </a:lvl2pPr>
            <a:lvl3pPr marL="1143000" indent="-228600">
              <a:tabLst>
                <a:tab pos="571500" algn="l"/>
              </a:tabLst>
              <a:defRPr>
                <a:solidFill>
                  <a:schemeClr val="tx1"/>
                </a:solidFill>
                <a:latin typeface="Arial" pitchFamily="34" charset="0"/>
                <a:ea typeface="宋体" pitchFamily="2" charset="-122"/>
              </a:defRPr>
            </a:lvl3pPr>
            <a:lvl4pPr marL="1600200" indent="-228600">
              <a:tabLst>
                <a:tab pos="571500" algn="l"/>
              </a:tabLst>
              <a:defRPr>
                <a:solidFill>
                  <a:schemeClr val="tx1"/>
                </a:solidFill>
                <a:latin typeface="Arial" pitchFamily="34" charset="0"/>
                <a:ea typeface="宋体" pitchFamily="2" charset="-122"/>
              </a:defRPr>
            </a:lvl4pPr>
            <a:lvl5pPr marL="2057400" indent="-228600">
              <a:tabLst>
                <a:tab pos="571500" algn="l"/>
              </a:tabLst>
              <a:defRPr>
                <a:solidFill>
                  <a:schemeClr val="tx1"/>
                </a:solidFill>
                <a:latin typeface="Arial" pitchFamily="34" charset="0"/>
                <a:ea typeface="宋体" pitchFamily="2" charset="-122"/>
              </a:defRPr>
            </a:lvl5pPr>
            <a:lvl6pPr marL="2514600" indent="-228600" fontAlgn="base">
              <a:spcBef>
                <a:spcPct val="0"/>
              </a:spcBef>
              <a:spcAft>
                <a:spcPct val="0"/>
              </a:spcAft>
              <a:tabLst>
                <a:tab pos="571500" algn="l"/>
              </a:tabLst>
              <a:defRPr>
                <a:solidFill>
                  <a:schemeClr val="tx1"/>
                </a:solidFill>
                <a:latin typeface="Arial" pitchFamily="34" charset="0"/>
                <a:ea typeface="宋体" pitchFamily="2" charset="-122"/>
              </a:defRPr>
            </a:lvl6pPr>
            <a:lvl7pPr marL="2971800" indent="-228600" fontAlgn="base">
              <a:spcBef>
                <a:spcPct val="0"/>
              </a:spcBef>
              <a:spcAft>
                <a:spcPct val="0"/>
              </a:spcAft>
              <a:tabLst>
                <a:tab pos="571500" algn="l"/>
              </a:tabLst>
              <a:defRPr>
                <a:solidFill>
                  <a:schemeClr val="tx1"/>
                </a:solidFill>
                <a:latin typeface="Arial" pitchFamily="34" charset="0"/>
                <a:ea typeface="宋体" pitchFamily="2" charset="-122"/>
              </a:defRPr>
            </a:lvl7pPr>
            <a:lvl8pPr marL="3429000" indent="-228600" fontAlgn="base">
              <a:spcBef>
                <a:spcPct val="0"/>
              </a:spcBef>
              <a:spcAft>
                <a:spcPct val="0"/>
              </a:spcAft>
              <a:tabLst>
                <a:tab pos="571500" algn="l"/>
              </a:tabLst>
              <a:defRPr>
                <a:solidFill>
                  <a:schemeClr val="tx1"/>
                </a:solidFill>
                <a:latin typeface="Arial" pitchFamily="34" charset="0"/>
                <a:ea typeface="宋体" pitchFamily="2" charset="-122"/>
              </a:defRPr>
            </a:lvl8pPr>
            <a:lvl9pPr marL="3886200" indent="-228600" fontAlgn="base">
              <a:spcBef>
                <a:spcPct val="0"/>
              </a:spcBef>
              <a:spcAft>
                <a:spcPct val="0"/>
              </a:spcAft>
              <a:tabLst>
                <a:tab pos="571500" algn="l"/>
              </a:tabLst>
              <a:defRPr>
                <a:solidFill>
                  <a:schemeClr val="tx1"/>
                </a:solidFill>
                <a:latin typeface="Arial" pitchFamily="34" charset="0"/>
                <a:ea typeface="宋体" pitchFamily="2" charset="-122"/>
              </a:defRPr>
            </a:lvl9pPr>
          </a:lstStyle>
          <a:p>
            <a:pPr algn="ctr" fontAlgn="base">
              <a:spcBef>
                <a:spcPct val="0"/>
              </a:spcBef>
              <a:spcAft>
                <a:spcPct val="0"/>
              </a:spcAft>
            </a:pPr>
            <a:r>
              <a:rPr lang="zh-CN" altLang="en-US" sz="1000" b="1">
                <a:solidFill>
                  <a:srgbClr val="005E9D"/>
                </a:solidFill>
              </a:rPr>
              <a:t>扩展节点</a:t>
            </a:r>
          </a:p>
        </p:txBody>
      </p:sp>
      <p:pic>
        <p:nvPicPr>
          <p:cNvPr id="80" name="Picture 11" descr="4-01447_s01-fan"/>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307076" y="4323921"/>
            <a:ext cx="8857397" cy="724374"/>
          </a:xfrm>
          <a:prstGeom prst="rect">
            <a:avLst/>
          </a:prstGeom>
          <a:noFill/>
          <a:ln w="9525">
            <a:noFill/>
            <a:miter lim="800000"/>
            <a:headEnd/>
            <a:tailEnd/>
          </a:ln>
        </p:spPr>
      </p:pic>
      <p:pic>
        <p:nvPicPr>
          <p:cNvPr id="81" name="Picture 11" descr="4-01447_s01-fan"/>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286604" y="2300709"/>
            <a:ext cx="8898340" cy="460375"/>
          </a:xfrm>
          <a:prstGeom prst="rect">
            <a:avLst/>
          </a:prstGeom>
          <a:noFill/>
          <a:ln w="9525">
            <a:noFill/>
            <a:miter lim="800000"/>
            <a:headEnd/>
            <a:tailEnd/>
          </a:ln>
        </p:spPr>
      </p:pic>
      <p:sp>
        <p:nvSpPr>
          <p:cNvPr id="76" name="AutoShape 12"/>
          <p:cNvSpPr>
            <a:spLocks noChangeArrowheads="1"/>
          </p:cNvSpPr>
          <p:nvPr/>
        </p:nvSpPr>
        <p:spPr bwMode="auto">
          <a:xfrm>
            <a:off x="5693392" y="3084249"/>
            <a:ext cx="3214084" cy="1201000"/>
          </a:xfrm>
          <a:prstGeom prst="roundRect">
            <a:avLst>
              <a:gd name="adj" fmla="val 13921"/>
            </a:avLst>
          </a:prstGeom>
          <a:gradFill rotWithShape="1">
            <a:gsLst>
              <a:gs pos="27000">
                <a:srgbClr val="FFFFFF"/>
              </a:gs>
              <a:gs pos="100000">
                <a:srgbClr val="4A76A8">
                  <a:alpha val="17000"/>
                </a:srgbClr>
              </a:gs>
            </a:gsLst>
            <a:lin ang="5400000" scaled="1"/>
          </a:gradFill>
          <a:ln w="9525" algn="ctr">
            <a:solidFill>
              <a:srgbClr val="6EA0C8"/>
            </a:solidFill>
            <a:round/>
            <a:headEnd/>
            <a:tailEnd/>
          </a:ln>
        </p:spPr>
        <p:txBody>
          <a:bodyPr wrap="none" anchor="ctr"/>
          <a:lstStyle/>
          <a:p>
            <a:pPr marL="228600" indent="-228600" algn="ctr">
              <a:spcBef>
                <a:spcPct val="20000"/>
              </a:spcBef>
              <a:buClr>
                <a:srgbClr val="6699CC"/>
              </a:buClr>
              <a:tabLst>
                <a:tab pos="571500" algn="l"/>
              </a:tabLst>
              <a:defRPr/>
            </a:pPr>
            <a:endParaRPr lang="en-US" altLang="zh-CN" sz="1500">
              <a:solidFill>
                <a:srgbClr val="005E9D"/>
              </a:solidFill>
              <a:ea typeface="宋体" pitchFamily="2" charset="-122"/>
            </a:endParaRPr>
          </a:p>
        </p:txBody>
      </p:sp>
      <p:pic>
        <p:nvPicPr>
          <p:cNvPr id="48137" name="Picture 2" descr="C:\Users\BROOME~1\AppData\Local\Temp\VMwareDnD\000054f5\tier-box_n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6938" y="3013075"/>
            <a:ext cx="1685925"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2" descr="C:\Users\BROOME~1\AppData\Local\Temp\VMwareDnD\000054f5\tier-box_n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475" y="3013075"/>
            <a:ext cx="1685925"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AutoShape 12"/>
          <p:cNvSpPr>
            <a:spLocks noChangeArrowheads="1"/>
          </p:cNvSpPr>
          <p:nvPr/>
        </p:nvSpPr>
        <p:spPr bwMode="auto">
          <a:xfrm>
            <a:off x="1066806" y="2790098"/>
            <a:ext cx="1303916" cy="405439"/>
          </a:xfrm>
          <a:prstGeom prst="roundRect">
            <a:avLst>
              <a:gd name="adj" fmla="val 17261"/>
            </a:avLst>
          </a:prstGeom>
          <a:gradFill>
            <a:gsLst>
              <a:gs pos="0">
                <a:srgbClr val="B8D3FA"/>
              </a:gs>
              <a:gs pos="82000">
                <a:schemeClr val="bg1"/>
              </a:gs>
              <a:gs pos="100000">
                <a:srgbClr val="0070C0">
                  <a:alpha val="52000"/>
                </a:srgbClr>
              </a:gs>
            </a:gsLst>
            <a:lin ang="16200000" scaled="0"/>
          </a:gradFill>
          <a:ln w="9525" algn="ctr">
            <a:solidFill>
              <a:srgbClr val="6EA0C8"/>
            </a:solidFill>
            <a:round/>
            <a:headEnd/>
            <a:tailEnd/>
          </a:ln>
        </p:spPr>
        <p:txBody>
          <a:bodyPr wrap="none"/>
          <a:lstStyle>
            <a:lvl1pPr marL="228600" indent="-228600">
              <a:tabLst>
                <a:tab pos="571500" algn="l"/>
              </a:tabLst>
              <a:defRPr>
                <a:solidFill>
                  <a:schemeClr val="tx1"/>
                </a:solidFill>
                <a:latin typeface="Arial" pitchFamily="34" charset="0"/>
                <a:ea typeface="宋体" pitchFamily="2" charset="-122"/>
              </a:defRPr>
            </a:lvl1pPr>
            <a:lvl2pPr marL="742950" indent="-285750">
              <a:tabLst>
                <a:tab pos="571500" algn="l"/>
              </a:tabLst>
              <a:defRPr>
                <a:solidFill>
                  <a:schemeClr val="tx1"/>
                </a:solidFill>
                <a:latin typeface="Arial" pitchFamily="34" charset="0"/>
                <a:ea typeface="宋体" pitchFamily="2" charset="-122"/>
              </a:defRPr>
            </a:lvl2pPr>
            <a:lvl3pPr marL="1143000" indent="-228600">
              <a:tabLst>
                <a:tab pos="571500" algn="l"/>
              </a:tabLst>
              <a:defRPr>
                <a:solidFill>
                  <a:schemeClr val="tx1"/>
                </a:solidFill>
                <a:latin typeface="Arial" pitchFamily="34" charset="0"/>
                <a:ea typeface="宋体" pitchFamily="2" charset="-122"/>
              </a:defRPr>
            </a:lvl3pPr>
            <a:lvl4pPr marL="1600200" indent="-228600">
              <a:tabLst>
                <a:tab pos="571500" algn="l"/>
              </a:tabLst>
              <a:defRPr>
                <a:solidFill>
                  <a:schemeClr val="tx1"/>
                </a:solidFill>
                <a:latin typeface="Arial" pitchFamily="34" charset="0"/>
                <a:ea typeface="宋体" pitchFamily="2" charset="-122"/>
              </a:defRPr>
            </a:lvl4pPr>
            <a:lvl5pPr marL="2057400" indent="-228600">
              <a:tabLst>
                <a:tab pos="571500" algn="l"/>
              </a:tabLst>
              <a:defRPr>
                <a:solidFill>
                  <a:schemeClr val="tx1"/>
                </a:solidFill>
                <a:latin typeface="Arial" pitchFamily="34" charset="0"/>
                <a:ea typeface="宋体" pitchFamily="2" charset="-122"/>
              </a:defRPr>
            </a:lvl5pPr>
            <a:lvl6pPr marL="2514600" indent="-228600" fontAlgn="base">
              <a:spcBef>
                <a:spcPct val="0"/>
              </a:spcBef>
              <a:spcAft>
                <a:spcPct val="0"/>
              </a:spcAft>
              <a:tabLst>
                <a:tab pos="571500" algn="l"/>
              </a:tabLst>
              <a:defRPr>
                <a:solidFill>
                  <a:schemeClr val="tx1"/>
                </a:solidFill>
                <a:latin typeface="Arial" pitchFamily="34" charset="0"/>
                <a:ea typeface="宋体" pitchFamily="2" charset="-122"/>
              </a:defRPr>
            </a:lvl6pPr>
            <a:lvl7pPr marL="2971800" indent="-228600" fontAlgn="base">
              <a:spcBef>
                <a:spcPct val="0"/>
              </a:spcBef>
              <a:spcAft>
                <a:spcPct val="0"/>
              </a:spcAft>
              <a:tabLst>
                <a:tab pos="571500" algn="l"/>
              </a:tabLst>
              <a:defRPr>
                <a:solidFill>
                  <a:schemeClr val="tx1"/>
                </a:solidFill>
                <a:latin typeface="Arial" pitchFamily="34" charset="0"/>
                <a:ea typeface="宋体" pitchFamily="2" charset="-122"/>
              </a:defRPr>
            </a:lvl7pPr>
            <a:lvl8pPr marL="3429000" indent="-228600" fontAlgn="base">
              <a:spcBef>
                <a:spcPct val="0"/>
              </a:spcBef>
              <a:spcAft>
                <a:spcPct val="0"/>
              </a:spcAft>
              <a:tabLst>
                <a:tab pos="571500" algn="l"/>
              </a:tabLst>
              <a:defRPr>
                <a:solidFill>
                  <a:schemeClr val="tx1"/>
                </a:solidFill>
                <a:latin typeface="Arial" pitchFamily="34" charset="0"/>
                <a:ea typeface="宋体" pitchFamily="2" charset="-122"/>
              </a:defRPr>
            </a:lvl8pPr>
            <a:lvl9pPr marL="3886200" indent="-228600" fontAlgn="base">
              <a:spcBef>
                <a:spcPct val="0"/>
              </a:spcBef>
              <a:spcAft>
                <a:spcPct val="0"/>
              </a:spcAft>
              <a:tabLst>
                <a:tab pos="571500" algn="l"/>
              </a:tabLst>
              <a:defRPr>
                <a:solidFill>
                  <a:schemeClr val="tx1"/>
                </a:solidFill>
                <a:latin typeface="Arial" pitchFamily="34" charset="0"/>
                <a:ea typeface="宋体" pitchFamily="2" charset="-122"/>
              </a:defRPr>
            </a:lvl9pPr>
          </a:lstStyle>
          <a:p>
            <a:pPr algn="ctr" fontAlgn="base">
              <a:spcBef>
                <a:spcPct val="0"/>
              </a:spcBef>
              <a:spcAft>
                <a:spcPct val="0"/>
              </a:spcAft>
            </a:pPr>
            <a:r>
              <a:rPr lang="zh-CN" altLang="en-US" sz="1000" b="1">
                <a:solidFill>
                  <a:srgbClr val="005E9D"/>
                </a:solidFill>
              </a:rPr>
              <a:t>平台节点</a:t>
            </a:r>
          </a:p>
        </p:txBody>
      </p:sp>
      <p:sp>
        <p:nvSpPr>
          <p:cNvPr id="27661" name="AutoShape 12"/>
          <p:cNvSpPr>
            <a:spLocks noChangeArrowheads="1"/>
          </p:cNvSpPr>
          <p:nvPr/>
        </p:nvSpPr>
        <p:spPr bwMode="auto">
          <a:xfrm>
            <a:off x="750629" y="3081977"/>
            <a:ext cx="4831304" cy="1201000"/>
          </a:xfrm>
          <a:prstGeom prst="roundRect">
            <a:avLst>
              <a:gd name="adj" fmla="val 13921"/>
            </a:avLst>
          </a:prstGeom>
          <a:gradFill rotWithShape="1">
            <a:gsLst>
              <a:gs pos="27000">
                <a:srgbClr val="FFFFFF"/>
              </a:gs>
              <a:gs pos="100000">
                <a:srgbClr val="4A76A8">
                  <a:alpha val="17000"/>
                </a:srgbClr>
              </a:gs>
            </a:gsLst>
            <a:lin ang="5400000" scaled="1"/>
          </a:gradFill>
          <a:ln w="9525" algn="ctr">
            <a:solidFill>
              <a:srgbClr val="6EA0C8"/>
            </a:solidFill>
            <a:round/>
            <a:headEnd/>
            <a:tailEnd/>
          </a:ln>
        </p:spPr>
        <p:txBody>
          <a:bodyPr wrap="none" anchor="ctr"/>
          <a:lstStyle/>
          <a:p>
            <a:pPr marL="228600" indent="-228600" algn="ctr">
              <a:spcBef>
                <a:spcPct val="20000"/>
              </a:spcBef>
              <a:buClr>
                <a:srgbClr val="6699CC"/>
              </a:buClr>
              <a:tabLst>
                <a:tab pos="571500" algn="l"/>
              </a:tabLst>
              <a:defRPr/>
            </a:pPr>
            <a:endParaRPr lang="en-US" altLang="zh-CN" sz="1500">
              <a:solidFill>
                <a:srgbClr val="005E9D"/>
              </a:solidFill>
              <a:ea typeface="宋体" pitchFamily="2" charset="-122"/>
            </a:endParaRPr>
          </a:p>
        </p:txBody>
      </p:sp>
      <p:pic>
        <p:nvPicPr>
          <p:cNvPr id="48145" name="Picture 2" descr="C:\Users\BROOME~1\AppData\Local\Temp\VMwareDnD\000018c6\tier-container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88" y="3028950"/>
            <a:ext cx="189388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ctangle 70"/>
          <p:cNvSpPr/>
          <p:nvPr/>
        </p:nvSpPr>
        <p:spPr bwMode="auto">
          <a:xfrm rot="16200000">
            <a:off x="-819149" y="3300412"/>
            <a:ext cx="2170112" cy="531813"/>
          </a:xfrm>
          <a:prstGeom prst="rect">
            <a:avLst/>
          </a:prstGeom>
          <a:gradFill>
            <a:gsLst>
              <a:gs pos="0">
                <a:schemeClr val="accent2">
                  <a:tint val="50000"/>
                  <a:satMod val="300000"/>
                  <a:alpha val="34000"/>
                </a:schemeClr>
              </a:gs>
              <a:gs pos="35000">
                <a:schemeClr val="accent2">
                  <a:tint val="37000"/>
                  <a:satMod val="300000"/>
                  <a:alpha val="35000"/>
                </a:schemeClr>
              </a:gs>
              <a:gs pos="100000">
                <a:schemeClr val="accent3"/>
              </a:gs>
            </a:gsLst>
          </a:gra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20000"/>
              </a:spcBef>
              <a:spcAft>
                <a:spcPct val="0"/>
              </a:spcAft>
              <a:buClr>
                <a:srgbClr val="6699CC"/>
              </a:buClr>
              <a:tabLst>
                <a:tab pos="571500" algn="l"/>
                <a:tab pos="1255713" algn="l"/>
              </a:tabLst>
            </a:pPr>
            <a:r>
              <a:rPr lang="zh-CN" altLang="en-US" sz="1400" b="1">
                <a:solidFill>
                  <a:srgbClr val="333366"/>
                </a:solidFill>
                <a:ea typeface="宋体" pitchFamily="2" charset="-122"/>
              </a:rPr>
              <a:t>硬件</a:t>
            </a:r>
          </a:p>
        </p:txBody>
      </p:sp>
      <p:pic>
        <p:nvPicPr>
          <p:cNvPr id="48147" name="Picture 2" descr="C:\Users\BROOME~1\AppData\Local\Temp\VMwareDnD\000018c6\tier-container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6013" y="2976563"/>
            <a:ext cx="1571625"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AutoShape 43"/>
          <p:cNvSpPr>
            <a:spLocks noChangeArrowheads="1"/>
          </p:cNvSpPr>
          <p:nvPr/>
        </p:nvSpPr>
        <p:spPr bwMode="auto">
          <a:xfrm>
            <a:off x="939543" y="3239829"/>
            <a:ext cx="1404842" cy="278877"/>
          </a:xfrm>
          <a:prstGeom prst="roundRect">
            <a:avLst>
              <a:gd name="adj" fmla="val 16667"/>
            </a:avLst>
          </a:prstGeom>
          <a:noFill/>
          <a:ln w="12700">
            <a:noFill/>
            <a:round/>
            <a:headEnd/>
            <a:tailEnd/>
          </a:ln>
        </p:spPr>
        <p:txBody>
          <a:bodyPr/>
          <a:lstStyle/>
          <a:p>
            <a:pPr marL="228600" indent="-228600" algn="ctr">
              <a:spcBef>
                <a:spcPct val="20000"/>
              </a:spcBef>
              <a:buClr>
                <a:srgbClr val="6699CC"/>
              </a:buClr>
              <a:tabLst>
                <a:tab pos="571500" algn="l"/>
              </a:tabLst>
              <a:defRPr/>
            </a:pPr>
            <a:r>
              <a:rPr lang="en-US" sz="1200" b="1" cap="all" dirty="0">
                <a:ln w="6350" cmpd="sng">
                  <a:noFill/>
                  <a:prstDash val="solid"/>
                </a:ln>
                <a:solidFill>
                  <a:srgbClr val="FFFFFF"/>
                </a:solidFill>
                <a:effectLst>
                  <a:glow rad="63500">
                    <a:srgbClr val="72AFDA">
                      <a:satMod val="175000"/>
                      <a:alpha val="40000"/>
                    </a:srgbClr>
                  </a:glow>
                  <a:reflection blurRad="12700" stA="28000" endPos="45000" dist="1000" dir="5400000" sy="-100000" algn="bl" rotWithShape="0"/>
                </a:effectLst>
                <a:ea typeface="宋体" pitchFamily="2" charset="-122"/>
              </a:rPr>
              <a:t>S-series</a:t>
            </a:r>
          </a:p>
        </p:txBody>
      </p:sp>
      <p:sp>
        <p:nvSpPr>
          <p:cNvPr id="48149" name="Rectangle 11"/>
          <p:cNvSpPr>
            <a:spLocks noGrp="1" noChangeArrowheads="1"/>
          </p:cNvSpPr>
          <p:nvPr>
            <p:ph type="title"/>
          </p:nvPr>
        </p:nvSpPr>
        <p:spPr>
          <a:xfrm>
            <a:off x="460375" y="276225"/>
            <a:ext cx="8683625" cy="503238"/>
          </a:xfrm>
        </p:spPr>
        <p:txBody>
          <a:bodyPr/>
          <a:lstStyle/>
          <a:p>
            <a:r>
              <a:rPr lang="en-US" altLang="zh-CN" sz="3000" smtClean="0">
                <a:ea typeface="宋体" pitchFamily="2" charset="-122"/>
              </a:rPr>
              <a:t>Isilon </a:t>
            </a:r>
            <a:r>
              <a:rPr lang="zh-CN" altLang="en-US" sz="3000" smtClean="0">
                <a:ea typeface="宋体" pitchFamily="2" charset="-122"/>
              </a:rPr>
              <a:t>的 </a:t>
            </a:r>
            <a:r>
              <a:rPr lang="en-US" altLang="zh-CN" sz="3000" smtClean="0">
                <a:ea typeface="宋体" pitchFamily="2" charset="-122"/>
              </a:rPr>
              <a:t>Scale-Out </a:t>
            </a:r>
            <a:r>
              <a:rPr lang="zh-CN" altLang="en-US" sz="3000" smtClean="0">
                <a:ea typeface="宋体" pitchFamily="2" charset="-122"/>
              </a:rPr>
              <a:t>存储平台概览</a:t>
            </a:r>
            <a:r>
              <a:rPr lang="en-US" altLang="zh-CN" sz="3000" smtClean="0">
                <a:ea typeface="宋体" pitchFamily="2" charset="-122"/>
              </a:rPr>
              <a:t>…</a:t>
            </a:r>
          </a:p>
        </p:txBody>
      </p:sp>
      <p:sp>
        <p:nvSpPr>
          <p:cNvPr id="70" name="Rectangle 69"/>
          <p:cNvSpPr/>
          <p:nvPr/>
        </p:nvSpPr>
        <p:spPr bwMode="auto">
          <a:xfrm rot="16200000">
            <a:off x="-485775" y="1463675"/>
            <a:ext cx="1506538" cy="528638"/>
          </a:xfrm>
          <a:prstGeom prst="rect">
            <a:avLst/>
          </a:prstGeom>
          <a:gradFill>
            <a:gsLst>
              <a:gs pos="0">
                <a:schemeClr val="accent2">
                  <a:tint val="50000"/>
                  <a:satMod val="300000"/>
                  <a:alpha val="34000"/>
                </a:schemeClr>
              </a:gs>
              <a:gs pos="35000">
                <a:schemeClr val="accent2">
                  <a:tint val="37000"/>
                  <a:satMod val="300000"/>
                  <a:alpha val="35000"/>
                </a:schemeClr>
              </a:gs>
              <a:gs pos="100000">
                <a:schemeClr val="accent3"/>
              </a:gs>
            </a:gsLst>
          </a:gra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20000"/>
              </a:spcBef>
              <a:spcAft>
                <a:spcPct val="0"/>
              </a:spcAft>
              <a:buClr>
                <a:srgbClr val="6699CC"/>
              </a:buClr>
              <a:tabLst>
                <a:tab pos="571500" algn="l"/>
              </a:tabLst>
            </a:pPr>
            <a:r>
              <a:rPr lang="zh-CN" altLang="en-US" sz="1400" b="1">
                <a:solidFill>
                  <a:srgbClr val="333366"/>
                </a:solidFill>
                <a:ea typeface="宋体" pitchFamily="2" charset="-122"/>
              </a:rPr>
              <a:t>应用软件</a:t>
            </a:r>
          </a:p>
        </p:txBody>
      </p:sp>
      <p:sp>
        <p:nvSpPr>
          <p:cNvPr id="72" name="Rectangle 71"/>
          <p:cNvSpPr/>
          <p:nvPr/>
        </p:nvSpPr>
        <p:spPr bwMode="auto">
          <a:xfrm rot="16200000">
            <a:off x="-411162" y="5076825"/>
            <a:ext cx="1354137" cy="531813"/>
          </a:xfrm>
          <a:prstGeom prst="rect">
            <a:avLst/>
          </a:prstGeom>
          <a:gradFill>
            <a:gsLst>
              <a:gs pos="0">
                <a:schemeClr val="accent2">
                  <a:tint val="50000"/>
                  <a:satMod val="300000"/>
                  <a:alpha val="34000"/>
                </a:schemeClr>
              </a:gs>
              <a:gs pos="35000">
                <a:schemeClr val="accent2">
                  <a:tint val="37000"/>
                  <a:satMod val="300000"/>
                  <a:alpha val="35000"/>
                </a:schemeClr>
              </a:gs>
              <a:gs pos="100000">
                <a:schemeClr val="accent3"/>
              </a:gs>
            </a:gsLst>
          </a:gra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20000"/>
              </a:spcBef>
              <a:spcAft>
                <a:spcPct val="0"/>
              </a:spcAft>
              <a:buClr>
                <a:srgbClr val="6699CC"/>
              </a:buClr>
              <a:tabLst>
                <a:tab pos="571500" algn="l"/>
              </a:tabLst>
            </a:pPr>
            <a:r>
              <a:rPr lang="zh-CN" altLang="en-US" sz="1400" b="1">
                <a:solidFill>
                  <a:srgbClr val="333366"/>
                </a:solidFill>
                <a:ea typeface="宋体" pitchFamily="2" charset="-122"/>
              </a:rPr>
              <a:t>操作系统</a:t>
            </a:r>
          </a:p>
        </p:txBody>
      </p:sp>
      <p:pic>
        <p:nvPicPr>
          <p:cNvPr id="48152" name="Picture 6" descr="ONeF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613" y="5045075"/>
            <a:ext cx="779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 descr="Aspera"/>
          <p:cNvPicPr>
            <a:picLocks noChangeAspect="1" noChangeArrowheads="1"/>
          </p:cNvPicPr>
          <p:nvPr/>
        </p:nvPicPr>
        <p:blipFill>
          <a:blip r:embed="rId9"/>
          <a:srcRect/>
          <a:stretch>
            <a:fillRect/>
          </a:stretch>
        </p:blipFill>
        <p:spPr bwMode="auto">
          <a:xfrm>
            <a:off x="2978150" y="1809750"/>
            <a:ext cx="1670050" cy="490538"/>
          </a:xfrm>
          <a:prstGeom prst="rect">
            <a:avLst/>
          </a:prstGeom>
          <a:noFill/>
          <a:ln w="9525">
            <a:noFill/>
            <a:miter lim="800000"/>
            <a:headEnd/>
            <a:tailEnd/>
          </a:ln>
          <a:effectLst>
            <a:outerShdw blurRad="266700" dir="5400000" algn="ctr" rotWithShape="0">
              <a:schemeClr val="bg1"/>
            </a:outerShdw>
          </a:effectLst>
        </p:spPr>
      </p:pic>
      <p:pic>
        <p:nvPicPr>
          <p:cNvPr id="64" name="Picture 3" descr="4-0TBD_SmartQuotas"/>
          <p:cNvPicPr>
            <a:picLocks noChangeAspect="1" noChangeArrowheads="1"/>
          </p:cNvPicPr>
          <p:nvPr/>
        </p:nvPicPr>
        <p:blipFill>
          <a:blip r:embed="rId10"/>
          <a:srcRect/>
          <a:stretch>
            <a:fillRect/>
          </a:stretch>
        </p:blipFill>
        <p:spPr bwMode="auto">
          <a:xfrm>
            <a:off x="914400" y="1811338"/>
            <a:ext cx="1649413" cy="468312"/>
          </a:xfrm>
          <a:prstGeom prst="rect">
            <a:avLst/>
          </a:prstGeom>
          <a:noFill/>
          <a:ln w="9525">
            <a:noFill/>
            <a:miter lim="800000"/>
            <a:headEnd/>
            <a:tailEnd/>
          </a:ln>
          <a:effectLst>
            <a:outerShdw blurRad="266700" dir="5400000" algn="ctr" rotWithShape="0">
              <a:schemeClr val="bg1"/>
            </a:outerShdw>
          </a:effectLst>
        </p:spPr>
      </p:pic>
      <p:pic>
        <p:nvPicPr>
          <p:cNvPr id="65" name="Picture 13" descr="4-01447_s03-syncIQ"/>
          <p:cNvPicPr>
            <a:picLocks noChangeAspect="1" noChangeArrowheads="1"/>
          </p:cNvPicPr>
          <p:nvPr/>
        </p:nvPicPr>
        <p:blipFill>
          <a:blip r:embed="rId11"/>
          <a:srcRect/>
          <a:stretch>
            <a:fillRect/>
          </a:stretch>
        </p:blipFill>
        <p:spPr bwMode="auto">
          <a:xfrm>
            <a:off x="3960813" y="1238250"/>
            <a:ext cx="1652587" cy="469900"/>
          </a:xfrm>
          <a:prstGeom prst="rect">
            <a:avLst/>
          </a:prstGeom>
          <a:noFill/>
          <a:ln w="9525">
            <a:noFill/>
            <a:miter lim="800000"/>
            <a:headEnd/>
            <a:tailEnd/>
          </a:ln>
          <a:effectLst>
            <a:outerShdw blurRad="266700" dir="5400000" algn="ctr" rotWithShape="0">
              <a:schemeClr val="bg1"/>
            </a:outerShdw>
          </a:effectLst>
        </p:spPr>
      </p:pic>
      <p:pic>
        <p:nvPicPr>
          <p:cNvPr id="66" name="Picture 14" descr="4-01447_s03-smartconnect"/>
          <p:cNvPicPr>
            <a:picLocks noChangeAspect="1" noChangeArrowheads="1"/>
          </p:cNvPicPr>
          <p:nvPr/>
        </p:nvPicPr>
        <p:blipFill>
          <a:blip r:embed="rId12"/>
          <a:srcRect/>
          <a:stretch>
            <a:fillRect/>
          </a:stretch>
        </p:blipFill>
        <p:spPr bwMode="auto">
          <a:xfrm>
            <a:off x="5072063" y="1833563"/>
            <a:ext cx="1644650" cy="466725"/>
          </a:xfrm>
          <a:prstGeom prst="rect">
            <a:avLst/>
          </a:prstGeom>
          <a:noFill/>
          <a:ln w="9525">
            <a:noFill/>
            <a:miter lim="800000"/>
            <a:headEnd/>
            <a:tailEnd/>
          </a:ln>
          <a:effectLst>
            <a:outerShdw blurRad="266700" dir="5400000" algn="ctr" rotWithShape="0">
              <a:schemeClr val="bg1"/>
            </a:outerShdw>
          </a:effectLst>
        </p:spPr>
      </p:pic>
      <p:pic>
        <p:nvPicPr>
          <p:cNvPr id="67" name="Picture 15" descr="4-01447_s03-snapshot"/>
          <p:cNvPicPr>
            <a:picLocks noChangeAspect="1" noChangeArrowheads="1"/>
          </p:cNvPicPr>
          <p:nvPr/>
        </p:nvPicPr>
        <p:blipFill>
          <a:blip r:embed="rId13"/>
          <a:srcRect/>
          <a:stretch>
            <a:fillRect/>
          </a:stretch>
        </p:blipFill>
        <p:spPr bwMode="auto">
          <a:xfrm>
            <a:off x="7110413" y="1822450"/>
            <a:ext cx="1652587" cy="469900"/>
          </a:xfrm>
          <a:prstGeom prst="rect">
            <a:avLst/>
          </a:prstGeom>
          <a:noFill/>
          <a:ln w="9525">
            <a:noFill/>
            <a:miter lim="800000"/>
            <a:headEnd/>
            <a:tailEnd/>
          </a:ln>
          <a:effectLst>
            <a:outerShdw blurRad="266700" dir="5400000" algn="ctr" rotWithShape="0">
              <a:schemeClr val="bg1"/>
            </a:outerShdw>
          </a:effectLst>
        </p:spPr>
      </p:pic>
      <p:pic>
        <p:nvPicPr>
          <p:cNvPr id="48158" name="Picture 2" descr="C:\Users\BROOME~1\AppData\Local\Temp\VMwareDnD\000018c6\tier-containers.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8888" y="3101975"/>
            <a:ext cx="18780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9" name="Picture 48" descr="S:\Clients\Isilon\XSeriesLaunch\ClientSupplied\gear\IQEX-6000_single_med.jpg"/>
          <p:cNvPicPr>
            <a:picLocks noChangeAspect="1" noChangeArrowheads="1"/>
          </p:cNvPicPr>
          <p:nvPr/>
        </p:nvPicPr>
        <p:blipFill>
          <a:blip r:embed="rId1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068763" y="3602038"/>
            <a:ext cx="12461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0" name="Picture 47" descr="S:\Clients\Isilon\XSeriesLaunch\ClientSupplied\gear\IQ6000_single.jpg"/>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4100" y="3648075"/>
            <a:ext cx="11176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p:nvPr/>
        </p:nvCxnSpPr>
        <p:spPr bwMode="auto">
          <a:xfrm flipV="1">
            <a:off x="1107762" y="3772140"/>
            <a:ext cx="472597" cy="10802"/>
          </a:xfrm>
          <a:prstGeom prst="line">
            <a:avLst/>
          </a:prstGeom>
          <a:noFill/>
          <a:ln w="3175" cap="flat" cmpd="sng" algn="ctr">
            <a:gradFill>
              <a:gsLst>
                <a:gs pos="0">
                  <a:schemeClr val="bg1">
                    <a:alpha val="0"/>
                  </a:schemeClr>
                </a:gs>
                <a:gs pos="100000">
                  <a:schemeClr val="bg1">
                    <a:lumMod val="85000"/>
                  </a:schemeClr>
                </a:gs>
              </a:gsLst>
              <a:lin ang="5400000" scaled="0"/>
            </a:gradFill>
            <a:prstDash val="solid"/>
            <a:round/>
            <a:headEnd type="none" w="med" len="med"/>
            <a:tailEnd type="none" w="med" len="med"/>
          </a:ln>
          <a:effectLst/>
        </p:spPr>
      </p:cxnSp>
      <p:cxnSp>
        <p:nvCxnSpPr>
          <p:cNvPr id="31" name="Straight Connector 30"/>
          <p:cNvCxnSpPr/>
          <p:nvPr/>
        </p:nvCxnSpPr>
        <p:spPr bwMode="auto">
          <a:xfrm rot="10800000">
            <a:off x="1576759" y="3773940"/>
            <a:ext cx="302462" cy="53111"/>
          </a:xfrm>
          <a:prstGeom prst="line">
            <a:avLst/>
          </a:prstGeom>
          <a:noFill/>
          <a:ln w="3175" cap="flat" cmpd="sng" algn="ctr">
            <a:gradFill>
              <a:gsLst>
                <a:gs pos="0">
                  <a:schemeClr val="bg1">
                    <a:alpha val="0"/>
                  </a:schemeClr>
                </a:gs>
                <a:gs pos="100000">
                  <a:schemeClr val="bg1">
                    <a:lumMod val="85000"/>
                  </a:schemeClr>
                </a:gs>
              </a:gsLst>
              <a:lin ang="5400000" scaled="0"/>
            </a:gradFill>
            <a:prstDash val="solid"/>
            <a:round/>
            <a:headEnd type="none" w="med" len="med"/>
            <a:tailEnd type="none" w="med" len="med"/>
          </a:ln>
          <a:effectLst/>
        </p:spPr>
      </p:cxnSp>
      <p:cxnSp>
        <p:nvCxnSpPr>
          <p:cNvPr id="35" name="Straight Connector 34"/>
          <p:cNvCxnSpPr/>
          <p:nvPr/>
        </p:nvCxnSpPr>
        <p:spPr bwMode="auto">
          <a:xfrm flipV="1">
            <a:off x="3843861" y="3760438"/>
            <a:ext cx="412285" cy="15303"/>
          </a:xfrm>
          <a:prstGeom prst="line">
            <a:avLst/>
          </a:prstGeom>
          <a:noFill/>
          <a:ln w="3175" cap="flat" cmpd="sng" algn="ctr">
            <a:gradFill>
              <a:gsLst>
                <a:gs pos="0">
                  <a:schemeClr val="bg1">
                    <a:alpha val="0"/>
                  </a:schemeClr>
                </a:gs>
                <a:gs pos="100000">
                  <a:schemeClr val="bg1">
                    <a:lumMod val="85000"/>
                  </a:schemeClr>
                </a:gs>
              </a:gsLst>
              <a:lin ang="5400000" scaled="0"/>
            </a:gradFill>
            <a:prstDash val="solid"/>
            <a:round/>
            <a:headEnd type="none" w="med" len="med"/>
            <a:tailEnd type="none" w="med" len="med"/>
          </a:ln>
          <a:effectLst/>
        </p:spPr>
      </p:cxnSp>
      <p:pic>
        <p:nvPicPr>
          <p:cNvPr id="48164" name="Picture 10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7463" y="3679825"/>
            <a:ext cx="11779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 name="Straight Connector 52"/>
          <p:cNvCxnSpPr/>
          <p:nvPr/>
        </p:nvCxnSpPr>
        <p:spPr bwMode="auto">
          <a:xfrm flipV="1">
            <a:off x="4414362" y="3772140"/>
            <a:ext cx="472597" cy="10802"/>
          </a:xfrm>
          <a:prstGeom prst="line">
            <a:avLst/>
          </a:prstGeom>
          <a:noFill/>
          <a:ln w="3175" cap="flat" cmpd="sng" algn="ctr">
            <a:gradFill>
              <a:gsLst>
                <a:gs pos="0">
                  <a:schemeClr val="bg1">
                    <a:alpha val="0"/>
                  </a:schemeClr>
                </a:gs>
                <a:gs pos="100000">
                  <a:schemeClr val="bg1">
                    <a:lumMod val="85000"/>
                  </a:schemeClr>
                </a:gs>
              </a:gsLst>
              <a:lin ang="5400000" scaled="0"/>
            </a:gradFill>
            <a:prstDash val="solid"/>
            <a:round/>
            <a:headEnd type="none" w="med" len="med"/>
            <a:tailEnd type="none" w="med" len="med"/>
          </a:ln>
          <a:effectLst/>
        </p:spPr>
      </p:cxnSp>
      <p:pic>
        <p:nvPicPr>
          <p:cNvPr id="48166" name="Picture 48" descr="S:\Clients\Isilon\XSeriesLaunch\ClientSupplied\gear\IQEX-6000_single_med.jpg"/>
          <p:cNvPicPr>
            <a:picLocks noChangeAspect="1" noChangeArrowheads="1"/>
          </p:cNvPicPr>
          <p:nvPr/>
        </p:nvPicPr>
        <p:blipFill>
          <a:blip r:embed="rId1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407275" y="3725863"/>
            <a:ext cx="12446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Straight Connector 54"/>
          <p:cNvCxnSpPr/>
          <p:nvPr/>
        </p:nvCxnSpPr>
        <p:spPr bwMode="auto">
          <a:xfrm flipV="1">
            <a:off x="7087069" y="3760438"/>
            <a:ext cx="412285" cy="15303"/>
          </a:xfrm>
          <a:prstGeom prst="line">
            <a:avLst/>
          </a:prstGeom>
          <a:noFill/>
          <a:ln w="3175" cap="flat" cmpd="sng" algn="ctr">
            <a:gradFill>
              <a:gsLst>
                <a:gs pos="0">
                  <a:schemeClr val="bg1">
                    <a:alpha val="0"/>
                  </a:schemeClr>
                </a:gs>
                <a:gs pos="100000">
                  <a:schemeClr val="bg1">
                    <a:lumMod val="85000"/>
                  </a:schemeClr>
                </a:gs>
              </a:gsLst>
              <a:lin ang="5400000" scaled="0"/>
            </a:gradFill>
            <a:prstDash val="solid"/>
            <a:round/>
            <a:headEnd type="none" w="med" len="med"/>
            <a:tailEnd type="none" w="med" len="med"/>
          </a:ln>
          <a:effectLst/>
        </p:spPr>
      </p:cxnSp>
      <p:pic>
        <p:nvPicPr>
          <p:cNvPr id="48168" name="Picture 109"/>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9475" y="3765550"/>
            <a:ext cx="11779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AutoShape 43"/>
          <p:cNvSpPr>
            <a:spLocks noChangeArrowheads="1"/>
          </p:cNvSpPr>
          <p:nvPr/>
        </p:nvSpPr>
        <p:spPr bwMode="auto">
          <a:xfrm>
            <a:off x="2630134" y="3239829"/>
            <a:ext cx="1058863" cy="278877"/>
          </a:xfrm>
          <a:prstGeom prst="roundRect">
            <a:avLst>
              <a:gd name="adj" fmla="val 16667"/>
            </a:avLst>
          </a:prstGeom>
          <a:noFill/>
          <a:ln w="12700">
            <a:noFill/>
            <a:round/>
            <a:headEnd/>
            <a:tailEnd/>
          </a:ln>
        </p:spPr>
        <p:txBody>
          <a:bodyPr/>
          <a:lstStyle/>
          <a:p>
            <a:pPr marL="228600" indent="-228600" algn="ctr">
              <a:spcBef>
                <a:spcPct val="20000"/>
              </a:spcBef>
              <a:buClr>
                <a:srgbClr val="6699CC"/>
              </a:buClr>
              <a:tabLst>
                <a:tab pos="571500" algn="l"/>
              </a:tabLst>
              <a:defRPr/>
            </a:pPr>
            <a:r>
              <a:rPr lang="en-US" sz="1200" b="1" cap="all" dirty="0">
                <a:ln w="6350" cmpd="sng">
                  <a:noFill/>
                  <a:prstDash val="solid"/>
                </a:ln>
                <a:solidFill>
                  <a:srgbClr val="FFFFFF"/>
                </a:solidFill>
                <a:effectLst>
                  <a:glow rad="63500">
                    <a:srgbClr val="72AFDA">
                      <a:satMod val="175000"/>
                      <a:alpha val="40000"/>
                    </a:srgbClr>
                  </a:glow>
                  <a:reflection blurRad="12700" stA="28000" endPos="45000" dist="1000" dir="5400000" sy="-100000" algn="bl" rotWithShape="0"/>
                </a:effectLst>
                <a:ea typeface="宋体" pitchFamily="2" charset="-122"/>
              </a:rPr>
              <a:t>x-series</a:t>
            </a:r>
          </a:p>
        </p:txBody>
      </p:sp>
      <p:sp>
        <p:nvSpPr>
          <p:cNvPr id="56" name="AutoShape 43"/>
          <p:cNvSpPr>
            <a:spLocks noChangeArrowheads="1"/>
          </p:cNvSpPr>
          <p:nvPr/>
        </p:nvSpPr>
        <p:spPr bwMode="auto">
          <a:xfrm>
            <a:off x="4255734" y="3239829"/>
            <a:ext cx="1058863" cy="278877"/>
          </a:xfrm>
          <a:prstGeom prst="roundRect">
            <a:avLst>
              <a:gd name="adj" fmla="val 16667"/>
            </a:avLst>
          </a:prstGeom>
          <a:noFill/>
          <a:ln w="12700">
            <a:noFill/>
            <a:round/>
            <a:headEnd/>
            <a:tailEnd/>
          </a:ln>
        </p:spPr>
        <p:txBody>
          <a:bodyPr/>
          <a:lstStyle/>
          <a:p>
            <a:pPr marL="228600" indent="-228600" algn="ctr">
              <a:spcBef>
                <a:spcPct val="20000"/>
              </a:spcBef>
              <a:buClr>
                <a:srgbClr val="6699CC"/>
              </a:buClr>
              <a:tabLst>
                <a:tab pos="571500" algn="l"/>
              </a:tabLst>
              <a:defRPr/>
            </a:pPr>
            <a:r>
              <a:rPr lang="en-US" sz="1200" b="1" cap="all" dirty="0" err="1">
                <a:ln w="6350" cmpd="sng">
                  <a:noFill/>
                  <a:prstDash val="solid"/>
                </a:ln>
                <a:solidFill>
                  <a:srgbClr val="FFFFFF"/>
                </a:solidFill>
                <a:effectLst>
                  <a:glow rad="63500">
                    <a:srgbClr val="72AFDA">
                      <a:satMod val="175000"/>
                      <a:alpha val="40000"/>
                    </a:srgbClr>
                  </a:glow>
                  <a:reflection blurRad="12700" stA="28000" endPos="45000" dist="1000" dir="5400000" sy="-100000" algn="bl" rotWithShape="0"/>
                </a:effectLst>
                <a:ea typeface="宋体" pitchFamily="2" charset="-122"/>
              </a:rPr>
              <a:t>nl</a:t>
            </a:r>
            <a:r>
              <a:rPr lang="en-US" sz="1200" b="1" cap="all" dirty="0">
                <a:ln w="6350" cmpd="sng">
                  <a:noFill/>
                  <a:prstDash val="solid"/>
                </a:ln>
                <a:solidFill>
                  <a:srgbClr val="FFFFFF"/>
                </a:solidFill>
                <a:effectLst>
                  <a:glow rad="63500">
                    <a:srgbClr val="72AFDA">
                      <a:satMod val="175000"/>
                      <a:alpha val="40000"/>
                    </a:srgbClr>
                  </a:glow>
                  <a:reflection blurRad="12700" stA="28000" endPos="45000" dist="1000" dir="5400000" sy="-100000" algn="bl" rotWithShape="0"/>
                </a:effectLst>
                <a:ea typeface="宋体" pitchFamily="2" charset="-122"/>
              </a:rPr>
              <a:t>-series</a:t>
            </a:r>
          </a:p>
        </p:txBody>
      </p:sp>
      <p:sp>
        <p:nvSpPr>
          <p:cNvPr id="68" name="AutoShape 43"/>
          <p:cNvSpPr>
            <a:spLocks noChangeArrowheads="1"/>
          </p:cNvSpPr>
          <p:nvPr/>
        </p:nvSpPr>
        <p:spPr bwMode="auto">
          <a:xfrm>
            <a:off x="5830203" y="3144579"/>
            <a:ext cx="1454150" cy="278877"/>
          </a:xfrm>
          <a:prstGeom prst="roundRect">
            <a:avLst>
              <a:gd name="adj" fmla="val 16667"/>
            </a:avLst>
          </a:prstGeom>
          <a:noFill/>
          <a:ln w="12700">
            <a:noFill/>
            <a:round/>
            <a:headEnd/>
            <a:tailEnd/>
          </a:ln>
        </p:spPr>
        <p:txBody>
          <a:bodyPr/>
          <a:lstStyle/>
          <a:p>
            <a:pPr algn="ctr">
              <a:spcBef>
                <a:spcPct val="20000"/>
              </a:spcBef>
              <a:buClr>
                <a:srgbClr val="6699CC"/>
              </a:buClr>
              <a:tabLst>
                <a:tab pos="571500" algn="l"/>
              </a:tabLst>
              <a:defRPr/>
            </a:pPr>
            <a:r>
              <a:rPr lang="en-US" sz="1050" b="1" cap="all" dirty="0">
                <a:ln w="6350" cmpd="sng">
                  <a:noFill/>
                  <a:prstDash val="solid"/>
                </a:ln>
                <a:solidFill>
                  <a:srgbClr val="FFFFFF"/>
                </a:solidFill>
                <a:effectLst>
                  <a:glow rad="63500">
                    <a:srgbClr val="72AFDA">
                      <a:satMod val="175000"/>
                      <a:alpha val="40000"/>
                    </a:srgbClr>
                  </a:glow>
                  <a:reflection blurRad="12700" stA="28000" endPos="45000" dist="1000" dir="5400000" sy="-100000" algn="bl" rotWithShape="0"/>
                </a:effectLst>
                <a:ea typeface="宋体" pitchFamily="2" charset="-122"/>
              </a:rPr>
              <a:t>Accelerator</a:t>
            </a:r>
            <a:br>
              <a:rPr lang="en-US" sz="1050" b="1" cap="all" dirty="0">
                <a:ln w="6350" cmpd="sng">
                  <a:noFill/>
                  <a:prstDash val="solid"/>
                </a:ln>
                <a:solidFill>
                  <a:srgbClr val="FFFFFF"/>
                </a:solidFill>
                <a:effectLst>
                  <a:glow rad="63500">
                    <a:srgbClr val="72AFDA">
                      <a:satMod val="175000"/>
                      <a:alpha val="40000"/>
                    </a:srgbClr>
                  </a:glow>
                  <a:reflection blurRad="12700" stA="28000" endPos="45000" dist="1000" dir="5400000" sy="-100000" algn="bl" rotWithShape="0"/>
                </a:effectLst>
                <a:ea typeface="宋体" pitchFamily="2" charset="-122"/>
              </a:rPr>
            </a:br>
            <a:r>
              <a:rPr lang="en-US" sz="1050" b="1" cap="all" dirty="0">
                <a:ln w="6350" cmpd="sng">
                  <a:noFill/>
                  <a:prstDash val="solid"/>
                </a:ln>
                <a:solidFill>
                  <a:srgbClr val="FFFFFF"/>
                </a:solidFill>
                <a:effectLst>
                  <a:glow rad="63500">
                    <a:srgbClr val="72AFDA">
                      <a:satMod val="175000"/>
                      <a:alpha val="40000"/>
                    </a:srgbClr>
                  </a:glow>
                  <a:reflection blurRad="12700" stA="28000" endPos="45000" dist="1000" dir="5400000" sy="-100000" algn="bl" rotWithShape="0"/>
                </a:effectLst>
                <a:ea typeface="宋体" pitchFamily="2" charset="-122"/>
              </a:rPr>
              <a:t>&amp; backup accelerator</a:t>
            </a:r>
          </a:p>
        </p:txBody>
      </p:sp>
      <p:sp>
        <p:nvSpPr>
          <p:cNvPr id="69" name="AutoShape 43"/>
          <p:cNvSpPr>
            <a:spLocks noChangeArrowheads="1"/>
          </p:cNvSpPr>
          <p:nvPr/>
        </p:nvSpPr>
        <p:spPr bwMode="auto">
          <a:xfrm>
            <a:off x="7382448" y="3303946"/>
            <a:ext cx="1409700" cy="278877"/>
          </a:xfrm>
          <a:prstGeom prst="roundRect">
            <a:avLst>
              <a:gd name="adj" fmla="val 16667"/>
            </a:avLst>
          </a:prstGeom>
          <a:noFill/>
          <a:ln w="12700">
            <a:noFill/>
            <a:round/>
            <a:headEnd/>
            <a:tailEnd/>
          </a:ln>
        </p:spPr>
        <p:txBody>
          <a:bodyPr anchor="ctr"/>
          <a:lstStyle/>
          <a:p>
            <a:pPr algn="ctr">
              <a:spcBef>
                <a:spcPct val="20000"/>
              </a:spcBef>
              <a:buClr>
                <a:srgbClr val="6699CC"/>
              </a:buClr>
              <a:tabLst>
                <a:tab pos="571500" algn="l"/>
              </a:tabLst>
              <a:defRPr/>
            </a:pPr>
            <a:r>
              <a:rPr lang="en-US" sz="1100" b="1" cap="all" dirty="0">
                <a:ln w="6350" cmpd="sng">
                  <a:noFill/>
                  <a:prstDash val="solid"/>
                </a:ln>
                <a:solidFill>
                  <a:srgbClr val="FFFFFF"/>
                </a:solidFill>
                <a:effectLst>
                  <a:glow rad="63500">
                    <a:srgbClr val="72AFDA">
                      <a:satMod val="175000"/>
                      <a:alpha val="40000"/>
                    </a:srgbClr>
                  </a:glow>
                  <a:reflection blurRad="12700" stA="28000" endPos="45000" dist="1000" dir="5400000" sy="-100000" algn="bl" rotWithShape="0"/>
                </a:effectLst>
                <a:ea typeface="宋体" pitchFamily="2" charset="-122"/>
              </a:rPr>
              <a:t>Isilon </a:t>
            </a:r>
            <a:br>
              <a:rPr lang="en-US" sz="1100" b="1" cap="all" dirty="0">
                <a:ln w="6350" cmpd="sng">
                  <a:noFill/>
                  <a:prstDash val="solid"/>
                </a:ln>
                <a:solidFill>
                  <a:srgbClr val="FFFFFF"/>
                </a:solidFill>
                <a:effectLst>
                  <a:glow rad="63500">
                    <a:srgbClr val="72AFDA">
                      <a:satMod val="175000"/>
                      <a:alpha val="40000"/>
                    </a:srgbClr>
                  </a:glow>
                  <a:reflection blurRad="12700" stA="28000" endPos="45000" dist="1000" dir="5400000" sy="-100000" algn="bl" rotWithShape="0"/>
                </a:effectLst>
                <a:ea typeface="宋体" pitchFamily="2" charset="-122"/>
              </a:rPr>
            </a:br>
            <a:r>
              <a:rPr lang="en-US" sz="1100" b="1" cap="all" dirty="0">
                <a:ln w="6350" cmpd="sng">
                  <a:noFill/>
                  <a:prstDash val="solid"/>
                </a:ln>
                <a:solidFill>
                  <a:srgbClr val="FFFFFF"/>
                </a:solidFill>
                <a:effectLst>
                  <a:glow rad="63500">
                    <a:srgbClr val="72AFDA">
                      <a:satMod val="175000"/>
                      <a:alpha val="40000"/>
                    </a:srgbClr>
                  </a:glow>
                  <a:reflection blurRad="12700" stA="28000" endPos="45000" dist="1000" dir="5400000" sy="-100000" algn="bl" rotWithShape="0"/>
                </a:effectLst>
                <a:ea typeface="宋体" pitchFamily="2" charset="-122"/>
              </a:rPr>
              <a:t>ex Nodes</a:t>
            </a:r>
          </a:p>
        </p:txBody>
      </p:sp>
      <p:pic>
        <p:nvPicPr>
          <p:cNvPr id="48173" name="Picture 15" descr="OneFSTM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45138" y="5195888"/>
            <a:ext cx="290512"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4" name="Picture 2" descr="C:\Users\BROOME~1\AppData\Local\Temp\VMwareDnD\11be1924\Insightiq.png"/>
          <p:cNvPicPr>
            <a:picLocks noChangeAspect="1" noChangeArrowheads="1"/>
          </p:cNvPicPr>
          <p:nvPr/>
        </p:nvPicPr>
        <p:blipFill>
          <a:blip r:embed="rId20">
            <a:lum bright="-2000"/>
            <a:extLst>
              <a:ext uri="{28A0092B-C50C-407E-A947-70E740481C1C}">
                <a14:useLocalDpi xmlns:a14="http://schemas.microsoft.com/office/drawing/2010/main" val="0"/>
              </a:ext>
            </a:extLst>
          </a:blip>
          <a:srcRect/>
          <a:stretch>
            <a:fillRect/>
          </a:stretch>
        </p:blipFill>
        <p:spPr bwMode="auto">
          <a:xfrm>
            <a:off x="1616075" y="1212850"/>
            <a:ext cx="1660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5" name="Picture 3" descr="C:\Users\BROOME~1\AppData\Local\Temp\VMwareDnD\11be1924\Smartpools.png"/>
          <p:cNvPicPr>
            <a:picLocks noChangeAspect="1" noChangeArrowheads="1"/>
          </p:cNvPicPr>
          <p:nvPr/>
        </p:nvPicPr>
        <p:blipFill>
          <a:blip r:embed="rId21">
            <a:lum bright="-2000"/>
            <a:extLst>
              <a:ext uri="{28A0092B-C50C-407E-A947-70E740481C1C}">
                <a14:useLocalDpi xmlns:a14="http://schemas.microsoft.com/office/drawing/2010/main" val="0"/>
              </a:ext>
            </a:extLst>
          </a:blip>
          <a:srcRect/>
          <a:stretch>
            <a:fillRect/>
          </a:stretch>
        </p:blipFill>
        <p:spPr bwMode="auto">
          <a:xfrm>
            <a:off x="6248400" y="1236663"/>
            <a:ext cx="16764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77" name="Text Box 49"/>
          <p:cNvSpPr txBox="1">
            <a:spLocks noChangeArrowheads="1"/>
          </p:cNvSpPr>
          <p:nvPr/>
        </p:nvSpPr>
        <p:spPr bwMode="auto">
          <a:xfrm>
            <a:off x="1066800" y="43434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1400">
                <a:solidFill>
                  <a:srgbClr val="333333"/>
                </a:solidFill>
                <a:ea typeface="宋体" pitchFamily="2" charset="-122"/>
              </a:rPr>
              <a:t>（</a:t>
            </a:r>
            <a:r>
              <a:rPr lang="en-US" altLang="zh-CN" sz="1400">
                <a:solidFill>
                  <a:srgbClr val="333333"/>
                </a:solidFill>
                <a:ea typeface="宋体" pitchFamily="2" charset="-122"/>
              </a:rPr>
              <a:t>S - </a:t>
            </a:r>
            <a:r>
              <a:rPr lang="zh-CN" altLang="en-US" sz="1400">
                <a:solidFill>
                  <a:srgbClr val="333333"/>
                </a:solidFill>
                <a:ea typeface="宋体" pitchFamily="2" charset="-122"/>
              </a:rPr>
              <a:t>系列）</a:t>
            </a:r>
          </a:p>
        </p:txBody>
      </p:sp>
      <p:sp>
        <p:nvSpPr>
          <p:cNvPr id="48178" name="Text Box 50"/>
          <p:cNvSpPr txBox="1">
            <a:spLocks noChangeArrowheads="1"/>
          </p:cNvSpPr>
          <p:nvPr/>
        </p:nvSpPr>
        <p:spPr bwMode="auto">
          <a:xfrm>
            <a:off x="2667000" y="43434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1400">
                <a:solidFill>
                  <a:srgbClr val="333333"/>
                </a:solidFill>
                <a:ea typeface="宋体" pitchFamily="2" charset="-122"/>
              </a:rPr>
              <a:t>（</a:t>
            </a:r>
            <a:r>
              <a:rPr lang="en-US" altLang="zh-CN" sz="1400">
                <a:solidFill>
                  <a:srgbClr val="333333"/>
                </a:solidFill>
                <a:ea typeface="宋体" pitchFamily="2" charset="-122"/>
              </a:rPr>
              <a:t>X - </a:t>
            </a:r>
            <a:r>
              <a:rPr lang="zh-CN" altLang="en-US" sz="1400">
                <a:solidFill>
                  <a:srgbClr val="333333"/>
                </a:solidFill>
                <a:ea typeface="宋体" pitchFamily="2" charset="-122"/>
              </a:rPr>
              <a:t>系列）</a:t>
            </a:r>
          </a:p>
        </p:txBody>
      </p:sp>
      <p:sp>
        <p:nvSpPr>
          <p:cNvPr id="48179" name="Text Box 51"/>
          <p:cNvSpPr txBox="1">
            <a:spLocks noChangeArrowheads="1"/>
          </p:cNvSpPr>
          <p:nvPr/>
        </p:nvSpPr>
        <p:spPr bwMode="auto">
          <a:xfrm>
            <a:off x="4191000" y="43434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1400">
                <a:solidFill>
                  <a:srgbClr val="333333"/>
                </a:solidFill>
                <a:ea typeface="宋体" pitchFamily="2" charset="-122"/>
              </a:rPr>
              <a:t>（</a:t>
            </a:r>
            <a:r>
              <a:rPr lang="en-US" altLang="zh-CN" sz="1400">
                <a:solidFill>
                  <a:srgbClr val="333333"/>
                </a:solidFill>
                <a:ea typeface="宋体" pitchFamily="2" charset="-122"/>
              </a:rPr>
              <a:t>NL - </a:t>
            </a:r>
            <a:r>
              <a:rPr lang="zh-CN" altLang="en-US" sz="1400">
                <a:solidFill>
                  <a:srgbClr val="333333"/>
                </a:solidFill>
                <a:ea typeface="宋体" pitchFamily="2" charset="-122"/>
              </a:rPr>
              <a:t>系列）</a:t>
            </a:r>
          </a:p>
        </p:txBody>
      </p:sp>
      <p:sp>
        <p:nvSpPr>
          <p:cNvPr id="48180" name="Text Box 52"/>
          <p:cNvSpPr txBox="1">
            <a:spLocks noChangeArrowheads="1"/>
          </p:cNvSpPr>
          <p:nvPr/>
        </p:nvSpPr>
        <p:spPr bwMode="auto">
          <a:xfrm>
            <a:off x="6019800" y="44196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1400">
                <a:solidFill>
                  <a:srgbClr val="333333"/>
                </a:solidFill>
                <a:ea typeface="宋体" pitchFamily="2" charset="-122"/>
              </a:rPr>
              <a:t>（加速器与备份加速器）</a:t>
            </a:r>
          </a:p>
        </p:txBody>
      </p:sp>
      <p:sp>
        <p:nvSpPr>
          <p:cNvPr id="48181" name="Text Box 53"/>
          <p:cNvSpPr txBox="1">
            <a:spLocks noChangeArrowheads="1"/>
          </p:cNvSpPr>
          <p:nvPr/>
        </p:nvSpPr>
        <p:spPr bwMode="auto">
          <a:xfrm>
            <a:off x="7620000" y="44196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1400">
                <a:solidFill>
                  <a:srgbClr val="333333"/>
                </a:solidFill>
                <a:ea typeface="宋体" pitchFamily="2" charset="-122"/>
              </a:rPr>
              <a:t>（</a:t>
            </a:r>
            <a:r>
              <a:rPr lang="en-US" altLang="zh-CN" sz="1400">
                <a:solidFill>
                  <a:srgbClr val="333333"/>
                </a:solidFill>
                <a:ea typeface="宋体" pitchFamily="2" charset="-122"/>
              </a:rPr>
              <a:t>Isilon EX </a:t>
            </a:r>
            <a:r>
              <a:rPr lang="zh-CN" altLang="en-US" sz="1400">
                <a:solidFill>
                  <a:srgbClr val="333333"/>
                </a:solidFill>
                <a:ea typeface="宋体" pitchFamily="2" charset="-122"/>
              </a:rPr>
              <a:t>节点）</a:t>
            </a:r>
          </a:p>
        </p:txBody>
      </p:sp>
    </p:spTree>
    <p:extLst>
      <p:ext uri="{BB962C8B-B14F-4D97-AF65-F5344CB8AC3E}">
        <p14:creationId xmlns:p14="http://schemas.microsoft.com/office/powerpoint/2010/main" val="152447981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8"/>
          <p:cNvSpPr txBox="1">
            <a:spLocks noChangeArrowheads="1"/>
          </p:cNvSpPr>
          <p:nvPr/>
        </p:nvSpPr>
        <p:spPr bwMode="auto">
          <a:xfrm>
            <a:off x="165100" y="98916"/>
            <a:ext cx="6197600" cy="4801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lnSpc>
                <a:spcPct val="90000"/>
              </a:lnSpc>
              <a:spcBef>
                <a:spcPct val="30000"/>
              </a:spcBef>
              <a:spcAft>
                <a:spcPct val="0"/>
              </a:spcAft>
              <a:defRPr/>
            </a:pPr>
            <a:r>
              <a:rPr lang="en-US" sz="2800" b="1" kern="0" dirty="0" smtClean="0">
                <a:solidFill>
                  <a:srgbClr val="005E9D"/>
                </a:solidFill>
                <a:ea typeface="ＭＳ Ｐゴシック" pitchFamily="-112" charset="-128"/>
                <a:cs typeface="ＭＳ Ｐゴシック" pitchFamily="-112" charset="-128"/>
              </a:rPr>
              <a:t>Scale-Out:  </a:t>
            </a:r>
            <a:r>
              <a:rPr lang="en-US" sz="2600" b="1" i="1" kern="0" dirty="0" smtClean="0">
                <a:solidFill>
                  <a:srgbClr val="005E9D"/>
                </a:solidFill>
                <a:ea typeface="ＭＳ Ｐゴシック" pitchFamily="-112" charset="-128"/>
                <a:cs typeface="ＭＳ Ｐゴシック" pitchFamily="-112" charset="-128"/>
              </a:rPr>
              <a:t>N</a:t>
            </a:r>
            <a:r>
              <a:rPr lang="en-US" sz="2600" b="1" i="1" kern="0" dirty="0" err="1" smtClean="0">
                <a:solidFill>
                  <a:srgbClr val="005E9D"/>
                </a:solidFill>
                <a:ea typeface="ＭＳ Ｐゴシック" pitchFamily="-112" charset="-128"/>
                <a:cs typeface="ＭＳ Ｐゴシック" pitchFamily="-112" charset="-128"/>
              </a:rPr>
              <a:t>ot</a:t>
            </a:r>
            <a:r>
              <a:rPr lang="en-US" sz="2600" b="1" i="1" kern="0" dirty="0" smtClean="0">
                <a:solidFill>
                  <a:srgbClr val="005E9D"/>
                </a:solidFill>
                <a:ea typeface="ＭＳ Ｐゴシック" pitchFamily="-112" charset="-128"/>
                <a:cs typeface="ＭＳ Ｐゴシック" pitchFamily="-112" charset="-128"/>
              </a:rPr>
              <a:t> Just </a:t>
            </a:r>
            <a:r>
              <a:rPr lang="en-US" sz="2800" b="1" kern="0" dirty="0" smtClean="0">
                <a:solidFill>
                  <a:srgbClr val="005E9D"/>
                </a:solidFill>
                <a:ea typeface="ＭＳ Ｐゴシック" pitchFamily="-112" charset="-128"/>
                <a:cs typeface="ＭＳ Ｐゴシック" pitchFamily="-112" charset="-128"/>
              </a:rPr>
              <a:t>Factuality</a:t>
            </a:r>
            <a:r>
              <a:rPr lang="en-US" sz="2800" b="1" i="1" kern="0" dirty="0" smtClean="0">
                <a:solidFill>
                  <a:srgbClr val="005E9D"/>
                </a:solidFill>
                <a:ea typeface="ＭＳ Ｐゴシック" pitchFamily="-112" charset="-128"/>
                <a:cs typeface="ＭＳ Ｐゴシック" pitchFamily="-112" charset="-128"/>
              </a:rPr>
              <a:t> </a:t>
            </a:r>
            <a:endParaRPr lang="en-US" sz="3200" b="1" i="1" kern="0" dirty="0" smtClean="0">
              <a:solidFill>
                <a:srgbClr val="005E9D"/>
              </a:solidFill>
              <a:ea typeface="ＭＳ Ｐゴシック" pitchFamily="-112" charset="-128"/>
              <a:cs typeface="ＭＳ Ｐゴシック" pitchFamily="-112" charset="-128"/>
            </a:endParaRPr>
          </a:p>
        </p:txBody>
      </p:sp>
      <p:sp>
        <p:nvSpPr>
          <p:cNvPr id="31" name="Rectangle 13"/>
          <p:cNvSpPr>
            <a:spLocks noChangeArrowheads="1"/>
          </p:cNvSpPr>
          <p:nvPr/>
        </p:nvSpPr>
        <p:spPr bwMode="auto">
          <a:xfrm>
            <a:off x="0" y="5007316"/>
            <a:ext cx="9143999" cy="1255728"/>
          </a:xfrm>
          <a:prstGeom prst="rect">
            <a:avLst/>
          </a:prstGeom>
          <a:noFill/>
          <a:ln w="9525" algn="ctr">
            <a:noFill/>
            <a:miter lim="800000"/>
            <a:headEnd/>
            <a:tailEnd/>
          </a:ln>
        </p:spPr>
        <p:txBody>
          <a:bodyPr wrap="square">
            <a:spAutoFit/>
          </a:bodyPr>
          <a:lstStyle/>
          <a:p>
            <a:pPr algn="ctr" fontAlgn="base">
              <a:lnSpc>
                <a:spcPct val="90000"/>
              </a:lnSpc>
              <a:spcBef>
                <a:spcPct val="0"/>
              </a:spcBef>
              <a:spcAft>
                <a:spcPct val="0"/>
              </a:spcAft>
            </a:pPr>
            <a:r>
              <a:rPr lang="zh-CN" altLang="en-US" sz="2400" b="1" dirty="0" smtClean="0">
                <a:solidFill>
                  <a:srgbClr val="333333"/>
                </a:solidFill>
                <a:ea typeface="宋体" pitchFamily="2" charset="-122"/>
              </a:rPr>
              <a:t>可扩展的从</a:t>
            </a:r>
            <a:r>
              <a:rPr lang="en-US" sz="2400" b="1" dirty="0" smtClean="0">
                <a:solidFill>
                  <a:srgbClr val="005E9D">
                    <a:lumMod val="75000"/>
                  </a:srgbClr>
                </a:solidFill>
                <a:ea typeface="宋体" pitchFamily="2" charset="-122"/>
              </a:rPr>
              <a:t>10TB</a:t>
            </a:r>
            <a:r>
              <a:rPr lang="en-US" sz="2400" dirty="0" smtClean="0">
                <a:solidFill>
                  <a:srgbClr val="005E9D">
                    <a:lumMod val="75000"/>
                  </a:srgbClr>
                </a:solidFill>
                <a:ea typeface="宋体" pitchFamily="2" charset="-122"/>
              </a:rPr>
              <a:t> </a:t>
            </a:r>
            <a:r>
              <a:rPr lang="zh-CN" altLang="en-US" sz="2800" b="1" dirty="0">
                <a:solidFill>
                  <a:srgbClr val="005E9D">
                    <a:lumMod val="75000"/>
                  </a:srgbClr>
                </a:solidFill>
                <a:ea typeface="宋体" pitchFamily="2" charset="-122"/>
              </a:rPr>
              <a:t>到</a:t>
            </a:r>
            <a:r>
              <a:rPr lang="en-US" sz="2800" b="1" dirty="0" smtClean="0">
                <a:solidFill>
                  <a:srgbClr val="005E9D">
                    <a:lumMod val="75000"/>
                  </a:srgbClr>
                </a:solidFill>
                <a:ea typeface="宋体" pitchFamily="2" charset="-122"/>
              </a:rPr>
              <a:t> 15.5 PB </a:t>
            </a:r>
            <a:r>
              <a:rPr lang="en-US" sz="2400" dirty="0" smtClean="0">
                <a:solidFill>
                  <a:srgbClr val="005E9D">
                    <a:lumMod val="75000"/>
                  </a:srgbClr>
                </a:solidFill>
                <a:ea typeface="宋体" pitchFamily="2" charset="-122"/>
              </a:rPr>
              <a:t>single </a:t>
            </a:r>
            <a:r>
              <a:rPr lang="en-US" sz="2400" dirty="0">
                <a:solidFill>
                  <a:srgbClr val="005E9D">
                    <a:lumMod val="75000"/>
                  </a:srgbClr>
                </a:solidFill>
                <a:ea typeface="宋体" pitchFamily="2" charset="-122"/>
              </a:rPr>
              <a:t>file </a:t>
            </a:r>
            <a:r>
              <a:rPr lang="en-US" sz="2400" dirty="0" smtClean="0">
                <a:solidFill>
                  <a:srgbClr val="005E9D">
                    <a:lumMod val="75000"/>
                  </a:srgbClr>
                </a:solidFill>
                <a:ea typeface="宋体" pitchFamily="2" charset="-122"/>
              </a:rPr>
              <a:t>system </a:t>
            </a:r>
            <a:r>
              <a:rPr lang="en-US" dirty="0" smtClean="0">
                <a:solidFill>
                  <a:srgbClr val="005E9D">
                    <a:lumMod val="75000"/>
                  </a:srgbClr>
                </a:solidFill>
                <a:ea typeface="宋体" pitchFamily="2" charset="-122"/>
              </a:rPr>
              <a:t>(144 nodes)</a:t>
            </a:r>
            <a:endParaRPr lang="en-US" sz="2400" b="1" dirty="0" smtClean="0">
              <a:solidFill>
                <a:srgbClr val="005E9D">
                  <a:lumMod val="75000"/>
                </a:srgbClr>
              </a:solidFill>
              <a:ea typeface="宋体" pitchFamily="2" charset="-122"/>
            </a:endParaRPr>
          </a:p>
          <a:p>
            <a:pPr algn="ctr" fontAlgn="base">
              <a:lnSpc>
                <a:spcPct val="90000"/>
              </a:lnSpc>
              <a:spcBef>
                <a:spcPct val="0"/>
              </a:spcBef>
              <a:spcAft>
                <a:spcPct val="0"/>
              </a:spcAft>
            </a:pPr>
            <a:r>
              <a:rPr lang="zh-CN" altLang="en-US" sz="2400" b="1" dirty="0" smtClean="0">
                <a:solidFill>
                  <a:srgbClr val="333333"/>
                </a:solidFill>
                <a:ea typeface="宋体" pitchFamily="2" charset="-122"/>
              </a:rPr>
              <a:t>顺序</a:t>
            </a:r>
            <a:r>
              <a:rPr lang="en-US" altLang="zh-CN" sz="2400" b="1" dirty="0" smtClean="0">
                <a:solidFill>
                  <a:srgbClr val="333333"/>
                </a:solidFill>
                <a:ea typeface="宋体" pitchFamily="2" charset="-122"/>
              </a:rPr>
              <a:t>I/O</a:t>
            </a:r>
            <a:r>
              <a:rPr lang="zh-CN" altLang="en-US" sz="2400" b="1" dirty="0" smtClean="0">
                <a:solidFill>
                  <a:srgbClr val="333333"/>
                </a:solidFill>
                <a:ea typeface="宋体" pitchFamily="2" charset="-122"/>
              </a:rPr>
              <a:t>性能</a:t>
            </a:r>
            <a:r>
              <a:rPr lang="en-US" sz="2400" b="1" dirty="0" smtClean="0">
                <a:solidFill>
                  <a:srgbClr val="333333"/>
                </a:solidFill>
                <a:ea typeface="宋体" pitchFamily="2" charset="-122"/>
              </a:rPr>
              <a:t>= </a:t>
            </a:r>
            <a:r>
              <a:rPr lang="en-US" sz="2800" b="1" dirty="0" smtClean="0">
                <a:solidFill>
                  <a:srgbClr val="005E9D">
                    <a:lumMod val="75000"/>
                  </a:srgbClr>
                </a:solidFill>
                <a:ea typeface="宋体" pitchFamily="2" charset="-122"/>
              </a:rPr>
              <a:t>52 GB/sec</a:t>
            </a:r>
            <a:endParaRPr lang="en-US" sz="2400" dirty="0" smtClean="0">
              <a:solidFill>
                <a:srgbClr val="005E9D">
                  <a:lumMod val="75000"/>
                </a:srgbClr>
              </a:solidFill>
              <a:ea typeface="宋体" pitchFamily="2" charset="-122"/>
            </a:endParaRPr>
          </a:p>
          <a:p>
            <a:pPr algn="ctr" fontAlgn="base">
              <a:lnSpc>
                <a:spcPct val="90000"/>
              </a:lnSpc>
              <a:spcBef>
                <a:spcPct val="0"/>
              </a:spcBef>
              <a:spcAft>
                <a:spcPct val="0"/>
              </a:spcAft>
            </a:pPr>
            <a:r>
              <a:rPr lang="zh-CN" altLang="en-US" sz="2400" b="1" dirty="0">
                <a:solidFill>
                  <a:srgbClr val="333333"/>
                </a:solidFill>
                <a:ea typeface="ＭＳ Ｐゴシック" charset="-128"/>
              </a:rPr>
              <a:t>最大</a:t>
            </a:r>
            <a:r>
              <a:rPr lang="en-US" sz="2400" b="1" dirty="0" smtClean="0">
                <a:solidFill>
                  <a:srgbClr val="333333"/>
                </a:solidFill>
                <a:ea typeface="ＭＳ Ｐゴシック" charset="-128"/>
              </a:rPr>
              <a:t>NFS I/O</a:t>
            </a:r>
            <a:r>
              <a:rPr lang="zh-CN" altLang="en-US" sz="2400" b="1" dirty="0" smtClean="0">
                <a:solidFill>
                  <a:srgbClr val="333333"/>
                </a:solidFill>
                <a:ea typeface="ＭＳ Ｐゴシック" charset="-128"/>
              </a:rPr>
              <a:t>操作</a:t>
            </a:r>
            <a:r>
              <a:rPr lang="en-US" altLang="zh-CN" sz="2400" b="1" dirty="0" smtClean="0">
                <a:solidFill>
                  <a:srgbClr val="333333"/>
                </a:solidFill>
                <a:ea typeface="ＭＳ Ｐゴシック" charset="-128"/>
              </a:rPr>
              <a:t>/</a:t>
            </a:r>
            <a:r>
              <a:rPr lang="zh-CN" altLang="en-US" sz="2400" b="1" dirty="0">
                <a:solidFill>
                  <a:srgbClr val="333333"/>
                </a:solidFill>
                <a:ea typeface="ＭＳ Ｐゴシック" charset="-128"/>
              </a:rPr>
              <a:t>秒</a:t>
            </a:r>
            <a:r>
              <a:rPr lang="en-US" sz="2400" b="1" dirty="0" smtClean="0">
                <a:solidFill>
                  <a:srgbClr val="333333"/>
                </a:solidFill>
                <a:ea typeface="ＭＳ Ｐゴシック" charset="-128"/>
              </a:rPr>
              <a:t> = </a:t>
            </a:r>
            <a:r>
              <a:rPr lang="en-US" sz="2800" b="1" dirty="0" smtClean="0">
                <a:solidFill>
                  <a:srgbClr val="005E9D">
                    <a:lumMod val="75000"/>
                  </a:srgbClr>
                </a:solidFill>
                <a:ea typeface="ＭＳ Ｐゴシック" charset="-128"/>
              </a:rPr>
              <a:t>1.73M NFS IOPs</a:t>
            </a:r>
            <a:endParaRPr lang="en-US" sz="2400" b="1" dirty="0" smtClean="0">
              <a:solidFill>
                <a:srgbClr val="005E9D">
                  <a:lumMod val="75000"/>
                </a:srgbClr>
              </a:solidFill>
              <a:ea typeface="ＭＳ Ｐゴシック" charset="-128"/>
            </a:endParaRPr>
          </a:p>
        </p:txBody>
      </p:sp>
      <p:pic>
        <p:nvPicPr>
          <p:cNvPr id="46" name="Picture 4" descr="WOPR_1.jpg"/>
          <p:cNvPicPr>
            <a:picLocks noChangeAspect="1"/>
          </p:cNvPicPr>
          <p:nvPr/>
        </p:nvPicPr>
        <p:blipFill>
          <a:blip r:embed="rId3" cstate="print"/>
          <a:srcRect/>
          <a:stretch>
            <a:fillRect/>
          </a:stretch>
        </p:blipFill>
        <p:spPr bwMode="auto">
          <a:xfrm>
            <a:off x="68605" y="609600"/>
            <a:ext cx="8994710" cy="4390247"/>
          </a:xfrm>
          <a:prstGeom prst="rect">
            <a:avLst/>
          </a:prstGeom>
          <a:noFill/>
          <a:ln w="9525">
            <a:noFill/>
            <a:miter lim="800000"/>
            <a:headEnd/>
            <a:tailEnd/>
          </a:ln>
        </p:spPr>
      </p:pic>
      <p:pic>
        <p:nvPicPr>
          <p:cNvPr id="5" name="Picture 4" descr="WOPR_1.jpg"/>
          <p:cNvPicPr>
            <a:picLocks noChangeAspect="1"/>
          </p:cNvPicPr>
          <p:nvPr/>
        </p:nvPicPr>
        <p:blipFill>
          <a:blip r:embed="rId3" cstate="print"/>
          <a:srcRect l="19166" t="24960" r="71314" b="63799"/>
          <a:stretch>
            <a:fillRect/>
          </a:stretch>
        </p:blipFill>
        <p:spPr bwMode="auto">
          <a:xfrm>
            <a:off x="1797048" y="1707923"/>
            <a:ext cx="856343" cy="493485"/>
          </a:xfrm>
          <a:prstGeom prst="rect">
            <a:avLst/>
          </a:prstGeom>
          <a:noFill/>
          <a:ln w="9525">
            <a:noFill/>
            <a:miter lim="800000"/>
            <a:headEnd/>
            <a:tailEnd/>
          </a:ln>
        </p:spPr>
      </p:pic>
      <p:sp>
        <p:nvSpPr>
          <p:cNvPr id="6" name="Rectangle 18"/>
          <p:cNvSpPr txBox="1">
            <a:spLocks noChangeArrowheads="1"/>
          </p:cNvSpPr>
          <p:nvPr/>
        </p:nvSpPr>
        <p:spPr bwMode="auto">
          <a:xfrm>
            <a:off x="5283200" y="12700"/>
            <a:ext cx="3556000" cy="590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lnSpc>
                <a:spcPct val="90000"/>
              </a:lnSpc>
              <a:spcBef>
                <a:spcPct val="30000"/>
              </a:spcBef>
              <a:spcAft>
                <a:spcPct val="0"/>
              </a:spcAft>
              <a:defRPr/>
            </a:pPr>
            <a:r>
              <a:rPr lang="en-US" sz="3600" b="1" kern="0" dirty="0" smtClean="0">
                <a:solidFill>
                  <a:srgbClr val="005E9D"/>
                </a:solidFill>
                <a:ea typeface="ＭＳ Ｐゴシック" pitchFamily="-112" charset="-128"/>
                <a:cs typeface="ＭＳ Ｐゴシック" pitchFamily="-112" charset="-128"/>
              </a:rPr>
              <a:t>… Actuality!</a:t>
            </a:r>
          </a:p>
        </p:txBody>
      </p:sp>
    </p:spTree>
    <p:extLst>
      <p:ext uri="{BB962C8B-B14F-4D97-AF65-F5344CB8AC3E}">
        <p14:creationId xmlns:p14="http://schemas.microsoft.com/office/powerpoint/2010/main" val="1928687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20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2000"/>
                                        <p:tgtEl>
                                          <p:spTgt spid="31"/>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813" y="4135438"/>
            <a:ext cx="7821612" cy="685800"/>
          </a:xfrm>
        </p:spPr>
        <p:txBody>
          <a:bodyPr/>
          <a:lstStyle/>
          <a:p>
            <a:r>
              <a:rPr lang="zh-CN" altLang="en-US" smtClean="0">
                <a:solidFill>
                  <a:srgbClr val="00529A"/>
                </a:solidFill>
                <a:ea typeface="宋体" pitchFamily="2" charset="-122"/>
              </a:rPr>
              <a:t>高性能计算</a:t>
            </a:r>
          </a:p>
        </p:txBody>
      </p:sp>
      <p:sp>
        <p:nvSpPr>
          <p:cNvPr id="113666" name="Subtitle 3"/>
          <p:cNvSpPr>
            <a:spLocks noGrp="1"/>
          </p:cNvSpPr>
          <p:nvPr>
            <p:ph type="subTitle" idx="1"/>
          </p:nvPr>
        </p:nvSpPr>
        <p:spPr>
          <a:xfrm>
            <a:off x="785813" y="4832350"/>
            <a:ext cx="7834312" cy="1143000"/>
          </a:xfrm>
        </p:spPr>
        <p:txBody>
          <a:bodyPr/>
          <a:lstStyle/>
          <a:p>
            <a:endParaRPr lang="en-US" altLang="zh-CN" smtClean="0">
              <a:solidFill>
                <a:srgbClr val="424446"/>
              </a:solidFill>
              <a:ea typeface="宋体" pitchFamily="2" charset="-122"/>
            </a:endParaRPr>
          </a:p>
        </p:txBody>
      </p:sp>
    </p:spTree>
    <p:extLst>
      <p:ext uri="{BB962C8B-B14F-4D97-AF65-F5344CB8AC3E}">
        <p14:creationId xmlns:p14="http://schemas.microsoft.com/office/powerpoint/2010/main" val="45517632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zh-CN" altLang="en-US" smtClean="0">
                <a:solidFill>
                  <a:schemeClr val="accent2"/>
                </a:solidFill>
                <a:ea typeface="宋体" pitchFamily="2" charset="-122"/>
              </a:rPr>
              <a:t>高性能计算</a:t>
            </a:r>
          </a:p>
        </p:txBody>
      </p:sp>
      <p:sp>
        <p:nvSpPr>
          <p:cNvPr id="4" name="Text Placeholder 3"/>
          <p:cNvSpPr>
            <a:spLocks noGrp="1"/>
          </p:cNvSpPr>
          <p:nvPr>
            <p:ph type="body" sz="quarter" idx="11"/>
          </p:nvPr>
        </p:nvSpPr>
        <p:spPr>
          <a:xfrm>
            <a:off x="457200" y="987425"/>
            <a:ext cx="8229600" cy="346075"/>
          </a:xfrm>
        </p:spPr>
        <p:txBody>
          <a:bodyPr>
            <a:normAutofit/>
          </a:bodyPr>
          <a:lstStyle/>
          <a:p>
            <a:pPr>
              <a:lnSpc>
                <a:spcPct val="90000"/>
              </a:lnSpc>
            </a:pPr>
            <a:r>
              <a:rPr lang="zh-CN" altLang="en-US" sz="2400" smtClean="0">
                <a:ea typeface="宋体" pitchFamily="2" charset="-122"/>
              </a:rPr>
              <a:t>挑战</a:t>
            </a:r>
          </a:p>
        </p:txBody>
      </p:sp>
      <p:sp useBgFill="1">
        <p:nvSpPr>
          <p:cNvPr id="17" name="Rounded Rectangle 16"/>
          <p:cNvSpPr/>
          <p:nvPr/>
        </p:nvSpPr>
        <p:spPr bwMode="auto">
          <a:xfrm>
            <a:off x="6130527" y="1512396"/>
            <a:ext cx="2804468" cy="4700081"/>
          </a:xfrm>
          <a:prstGeom prst="roundRect">
            <a:avLst>
              <a:gd name="adj" fmla="val 2753"/>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base">
              <a:spcBef>
                <a:spcPts val="1200"/>
              </a:spcBef>
              <a:spcAft>
                <a:spcPct val="0"/>
              </a:spcAft>
              <a:buClr>
                <a:srgbClr val="00529A"/>
              </a:buClr>
              <a:buFont typeface="Arial" pitchFamily="34" charset="0"/>
              <a:buChar char="•"/>
              <a:defRPr/>
            </a:pPr>
            <a:endParaRPr lang="en-US" sz="2000" dirty="0">
              <a:solidFill>
                <a:srgbClr val="84888B">
                  <a:lumMod val="50000"/>
                  <a:alpha val="99000"/>
                </a:srgbClr>
              </a:solidFill>
            </a:endParaRPr>
          </a:p>
          <a:p>
            <a:pPr marL="0" lvl="3" fontAlgn="base">
              <a:spcBef>
                <a:spcPts val="1200"/>
              </a:spcBef>
              <a:spcAft>
                <a:spcPct val="0"/>
              </a:spcAft>
              <a:buClr>
                <a:srgbClr val="00529A"/>
              </a:buClr>
              <a:defRPr/>
            </a:pPr>
            <a:r>
              <a:rPr lang="en-US" sz="1600" dirty="0">
                <a:solidFill>
                  <a:srgbClr val="84888B">
                    <a:lumMod val="50000"/>
                    <a:alpha val="99000"/>
                  </a:srgbClr>
                </a:solidFill>
              </a:rPr>
              <a:t/>
            </a:r>
            <a:br>
              <a:rPr lang="en-US" sz="1600" dirty="0">
                <a:solidFill>
                  <a:srgbClr val="84888B">
                    <a:lumMod val="50000"/>
                    <a:alpha val="99000"/>
                  </a:srgbClr>
                </a:solidFill>
              </a:rPr>
            </a:br>
            <a:endParaRPr lang="en-US" dirty="0">
              <a:solidFill>
                <a:srgbClr val="84888B">
                  <a:lumMod val="50000"/>
                  <a:alpha val="99000"/>
                </a:srgbClr>
              </a:solidFill>
            </a:endParaRPr>
          </a:p>
        </p:txBody>
      </p:sp>
      <p:sp useBgFill="1">
        <p:nvSpPr>
          <p:cNvPr id="22" name="Rounded Rectangle 21"/>
          <p:cNvSpPr/>
          <p:nvPr/>
        </p:nvSpPr>
        <p:spPr bwMode="auto">
          <a:xfrm>
            <a:off x="3185517" y="1512398"/>
            <a:ext cx="2804468" cy="4700081"/>
          </a:xfrm>
          <a:prstGeom prst="roundRect">
            <a:avLst>
              <a:gd name="adj" fmla="val 2753"/>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base">
              <a:spcBef>
                <a:spcPts val="1200"/>
              </a:spcBef>
              <a:spcAft>
                <a:spcPct val="0"/>
              </a:spcAft>
              <a:buClr>
                <a:srgbClr val="00529A"/>
              </a:buClr>
              <a:buFont typeface="Arial" pitchFamily="34" charset="0"/>
              <a:buChar char="•"/>
              <a:defRPr/>
            </a:pPr>
            <a:endParaRPr lang="en-US" sz="2000" dirty="0">
              <a:solidFill>
                <a:srgbClr val="84888B">
                  <a:lumMod val="50000"/>
                  <a:alpha val="99000"/>
                </a:srgbClr>
              </a:solidFill>
            </a:endParaRPr>
          </a:p>
          <a:p>
            <a:pPr marL="0" lvl="3" fontAlgn="base">
              <a:spcBef>
                <a:spcPts val="1200"/>
              </a:spcBef>
              <a:spcAft>
                <a:spcPct val="0"/>
              </a:spcAft>
              <a:buClr>
                <a:srgbClr val="00529A"/>
              </a:buClr>
              <a:defRPr/>
            </a:pPr>
            <a:r>
              <a:rPr lang="en-US" sz="1600" dirty="0">
                <a:solidFill>
                  <a:srgbClr val="84888B">
                    <a:lumMod val="50000"/>
                    <a:alpha val="99000"/>
                  </a:srgbClr>
                </a:solidFill>
              </a:rPr>
              <a:t/>
            </a:r>
            <a:br>
              <a:rPr lang="en-US" sz="1600" dirty="0">
                <a:solidFill>
                  <a:srgbClr val="84888B">
                    <a:lumMod val="50000"/>
                    <a:alpha val="99000"/>
                  </a:srgbClr>
                </a:solidFill>
              </a:rPr>
            </a:br>
            <a:endParaRPr lang="en-US" dirty="0">
              <a:solidFill>
                <a:srgbClr val="84888B">
                  <a:lumMod val="50000"/>
                  <a:alpha val="99000"/>
                </a:srgbClr>
              </a:solidFill>
            </a:endParaRPr>
          </a:p>
        </p:txBody>
      </p:sp>
      <p:sp>
        <p:nvSpPr>
          <p:cNvPr id="23" name="Rectangle 22"/>
          <p:cNvSpPr>
            <a:spLocks noChangeArrowheads="1"/>
          </p:cNvSpPr>
          <p:nvPr/>
        </p:nvSpPr>
        <p:spPr bwMode="auto">
          <a:xfrm>
            <a:off x="3263900" y="4564063"/>
            <a:ext cx="258762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lvl="3" indent="-115888" defTabSz="457200" fontAlgn="base">
              <a:spcBef>
                <a:spcPts val="600"/>
              </a:spcBef>
              <a:spcAft>
                <a:spcPct val="0"/>
              </a:spcAft>
              <a:buClr>
                <a:srgbClr val="00529A"/>
              </a:buClr>
              <a:buSzPct val="100000"/>
              <a:buFont typeface="Arial" pitchFamily="34" charset="0"/>
              <a:buChar char="•"/>
            </a:pPr>
            <a:r>
              <a:rPr lang="zh-CN" altLang="en-US" sz="1200" smtClean="0">
                <a:solidFill>
                  <a:srgbClr val="424446"/>
                </a:solidFill>
                <a:ea typeface="ＭＳ Ｐゴシック" pitchFamily="34" charset="-128"/>
              </a:rPr>
              <a:t>针对介质交付工作流程的高通过量</a:t>
            </a:r>
          </a:p>
          <a:p>
            <a:pPr marL="117475" lvl="3" indent="-115888" defTabSz="457200" fontAlgn="base">
              <a:spcBef>
                <a:spcPts val="600"/>
              </a:spcBef>
              <a:spcAft>
                <a:spcPct val="0"/>
              </a:spcAft>
              <a:buClr>
                <a:srgbClr val="00529A"/>
              </a:buClr>
              <a:buSzPct val="100000"/>
              <a:buFont typeface="Arial" pitchFamily="34" charset="0"/>
              <a:buChar char="•"/>
            </a:pPr>
            <a:r>
              <a:rPr lang="zh-CN" altLang="en-US" sz="1200" smtClean="0">
                <a:solidFill>
                  <a:srgbClr val="424446"/>
                </a:solidFill>
                <a:ea typeface="ＭＳ Ｐゴシック" pitchFamily="34" charset="-128"/>
              </a:rPr>
              <a:t>对数字图书馆及归档的容量要求</a:t>
            </a:r>
          </a:p>
          <a:p>
            <a:pPr marL="117475" lvl="3" indent="-115888" defTabSz="457200" fontAlgn="base">
              <a:spcBef>
                <a:spcPts val="600"/>
              </a:spcBef>
              <a:spcAft>
                <a:spcPct val="0"/>
              </a:spcAft>
              <a:buClr>
                <a:srgbClr val="00529A"/>
              </a:buClr>
              <a:buSzPct val="100000"/>
              <a:buFont typeface="Arial" pitchFamily="34" charset="0"/>
              <a:buChar char="•"/>
            </a:pPr>
            <a:r>
              <a:rPr lang="zh-CN" altLang="en-US" sz="1200" smtClean="0">
                <a:solidFill>
                  <a:srgbClr val="424446"/>
                </a:solidFill>
                <a:ea typeface="ＭＳ Ｐゴシック" pitchFamily="34" charset="-128"/>
              </a:rPr>
              <a:t>存储变得密封、复杂且应用不良</a:t>
            </a:r>
          </a:p>
        </p:txBody>
      </p:sp>
      <p:sp useBgFill="1">
        <p:nvSpPr>
          <p:cNvPr id="27" name="Rounded Rectangle 26"/>
          <p:cNvSpPr/>
          <p:nvPr/>
        </p:nvSpPr>
        <p:spPr bwMode="auto">
          <a:xfrm>
            <a:off x="240506" y="1512398"/>
            <a:ext cx="2804468" cy="4700081"/>
          </a:xfrm>
          <a:prstGeom prst="roundRect">
            <a:avLst>
              <a:gd name="adj" fmla="val 2753"/>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base">
              <a:spcBef>
                <a:spcPts val="1200"/>
              </a:spcBef>
              <a:spcAft>
                <a:spcPct val="0"/>
              </a:spcAft>
              <a:buClr>
                <a:srgbClr val="00529A"/>
              </a:buClr>
              <a:buFont typeface="Arial" pitchFamily="34" charset="0"/>
              <a:buChar char="•"/>
              <a:defRPr/>
            </a:pPr>
            <a:endParaRPr lang="en-US" sz="2000" dirty="0">
              <a:solidFill>
                <a:srgbClr val="84888B">
                  <a:lumMod val="50000"/>
                  <a:alpha val="99000"/>
                </a:srgbClr>
              </a:solidFill>
            </a:endParaRPr>
          </a:p>
          <a:p>
            <a:pPr marL="0" lvl="3" fontAlgn="base">
              <a:spcBef>
                <a:spcPts val="1200"/>
              </a:spcBef>
              <a:spcAft>
                <a:spcPct val="0"/>
              </a:spcAft>
              <a:buClr>
                <a:srgbClr val="00529A"/>
              </a:buClr>
              <a:defRPr/>
            </a:pPr>
            <a:r>
              <a:rPr lang="en-US" sz="1600" dirty="0">
                <a:solidFill>
                  <a:srgbClr val="84888B">
                    <a:lumMod val="50000"/>
                    <a:alpha val="99000"/>
                  </a:srgbClr>
                </a:solidFill>
              </a:rPr>
              <a:t/>
            </a:r>
            <a:br>
              <a:rPr lang="en-US" sz="1600" dirty="0">
                <a:solidFill>
                  <a:srgbClr val="84888B">
                    <a:lumMod val="50000"/>
                    <a:alpha val="99000"/>
                  </a:srgbClr>
                </a:solidFill>
              </a:rPr>
            </a:br>
            <a:endParaRPr lang="en-US" dirty="0">
              <a:solidFill>
                <a:srgbClr val="84888B">
                  <a:lumMod val="50000"/>
                  <a:alpha val="99000"/>
                </a:srgbClr>
              </a:solidFill>
            </a:endParaRPr>
          </a:p>
        </p:txBody>
      </p:sp>
      <p:sp>
        <p:nvSpPr>
          <p:cNvPr id="28" name="Rectangle 1"/>
          <p:cNvSpPr>
            <a:spLocks noChangeArrowheads="1"/>
          </p:cNvSpPr>
          <p:nvPr/>
        </p:nvSpPr>
        <p:spPr bwMode="auto">
          <a:xfrm>
            <a:off x="292100" y="4564063"/>
            <a:ext cx="255587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lvl="3" indent="-115888" defTabSz="457200" fontAlgn="base">
              <a:spcBef>
                <a:spcPts val="600"/>
              </a:spcBef>
              <a:spcAft>
                <a:spcPct val="0"/>
              </a:spcAft>
              <a:buClr>
                <a:srgbClr val="00529A"/>
              </a:buClr>
              <a:buSzPct val="100000"/>
              <a:buFont typeface="Arial" pitchFamily="34" charset="0"/>
              <a:buChar char="•"/>
            </a:pPr>
            <a:r>
              <a:rPr lang="zh-CN" altLang="en-US" sz="1200" smtClean="0">
                <a:solidFill>
                  <a:srgbClr val="424446"/>
                </a:solidFill>
                <a:ea typeface="ＭＳ Ｐゴシック" pitchFamily="34" charset="-128"/>
              </a:rPr>
              <a:t>要求快速的存储性能及容量增长</a:t>
            </a:r>
          </a:p>
          <a:p>
            <a:pPr marL="117475" lvl="3" indent="-115888" defTabSz="457200" fontAlgn="base">
              <a:spcBef>
                <a:spcPts val="600"/>
              </a:spcBef>
              <a:spcAft>
                <a:spcPct val="0"/>
              </a:spcAft>
              <a:buClr>
                <a:srgbClr val="00529A"/>
              </a:buClr>
              <a:buSzPct val="100000"/>
              <a:buFont typeface="Arial" pitchFamily="34" charset="0"/>
              <a:buChar char="•"/>
            </a:pPr>
            <a:r>
              <a:rPr lang="zh-CN" altLang="en-US" sz="1200" smtClean="0">
                <a:solidFill>
                  <a:srgbClr val="424446"/>
                </a:solidFill>
                <a:ea typeface="ＭＳ Ｐゴシック" pitchFamily="34" charset="-128"/>
              </a:rPr>
              <a:t>性能缺乏限制了研究生产率</a:t>
            </a:r>
          </a:p>
          <a:p>
            <a:pPr marL="117475" lvl="3" indent="-115888" defTabSz="457200" fontAlgn="base">
              <a:spcBef>
                <a:spcPts val="600"/>
              </a:spcBef>
              <a:spcAft>
                <a:spcPct val="0"/>
              </a:spcAft>
              <a:buClr>
                <a:srgbClr val="00529A"/>
              </a:buClr>
              <a:buSzPct val="100000"/>
              <a:buFont typeface="Arial" pitchFamily="34" charset="0"/>
              <a:buChar char="•"/>
            </a:pPr>
            <a:r>
              <a:rPr lang="zh-CN" altLang="en-US" sz="1200" smtClean="0">
                <a:solidFill>
                  <a:srgbClr val="424446"/>
                </a:solidFill>
                <a:ea typeface="ＭＳ Ｐゴシック" pitchFamily="34" charset="-128"/>
              </a:rPr>
              <a:t>多地点之间的数据复制</a:t>
            </a:r>
          </a:p>
        </p:txBody>
      </p:sp>
      <p:sp>
        <p:nvSpPr>
          <p:cNvPr id="31" name="Rectangle 30"/>
          <p:cNvSpPr/>
          <p:nvPr/>
        </p:nvSpPr>
        <p:spPr>
          <a:xfrm>
            <a:off x="242888" y="4016375"/>
            <a:ext cx="2795587" cy="417513"/>
          </a:xfrm>
          <a:prstGeom prst="rect">
            <a:avLst/>
          </a:prstGeom>
          <a:gradFill flip="none" rotWithShape="1">
            <a:gsLst>
              <a:gs pos="0">
                <a:schemeClr val="accent3">
                  <a:lumMod val="20000"/>
                  <a:lumOff val="80000"/>
                  <a:alpha val="0"/>
                </a:schemeClr>
              </a:gs>
              <a:gs pos="10000">
                <a:schemeClr val="tx2"/>
              </a:gs>
              <a:gs pos="50000">
                <a:schemeClr val="tx2"/>
              </a:gs>
              <a:gs pos="90000">
                <a:schemeClr val="tx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34" name="Rectangle 33"/>
          <p:cNvSpPr/>
          <p:nvPr/>
        </p:nvSpPr>
        <p:spPr>
          <a:xfrm>
            <a:off x="3206750" y="4016375"/>
            <a:ext cx="2774950" cy="417513"/>
          </a:xfrm>
          <a:prstGeom prst="rect">
            <a:avLst/>
          </a:prstGeom>
          <a:gradFill flip="none" rotWithShape="1">
            <a:gsLst>
              <a:gs pos="0">
                <a:schemeClr val="accent3">
                  <a:lumMod val="20000"/>
                  <a:lumOff val="80000"/>
                  <a:alpha val="0"/>
                </a:schemeClr>
              </a:gs>
              <a:gs pos="10000">
                <a:schemeClr val="tx2"/>
              </a:gs>
              <a:gs pos="50000">
                <a:schemeClr val="tx2"/>
              </a:gs>
              <a:gs pos="90000">
                <a:schemeClr val="tx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24" name="Rectangle 5"/>
          <p:cNvSpPr>
            <a:spLocks noChangeArrowheads="1"/>
          </p:cNvSpPr>
          <p:nvPr/>
        </p:nvSpPr>
        <p:spPr bwMode="auto">
          <a:xfrm>
            <a:off x="3498850" y="4057650"/>
            <a:ext cx="1985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lnSpc>
                <a:spcPts val="2100"/>
              </a:lnSpc>
              <a:spcBef>
                <a:spcPct val="0"/>
              </a:spcBef>
              <a:spcAft>
                <a:spcPts val="600"/>
              </a:spcAft>
            </a:pPr>
            <a:r>
              <a:rPr lang="zh-CN" altLang="en-US" sz="1600" b="1" smtClean="0">
                <a:solidFill>
                  <a:srgbClr val="FFFFFF"/>
                </a:solidFill>
                <a:ea typeface="ＭＳ Ｐゴシック" pitchFamily="34" charset="-128"/>
              </a:rPr>
              <a:t>复杂</a:t>
            </a:r>
          </a:p>
        </p:txBody>
      </p:sp>
      <p:sp>
        <p:nvSpPr>
          <p:cNvPr id="29" name="Rectangle 3"/>
          <p:cNvSpPr>
            <a:spLocks noChangeArrowheads="1"/>
          </p:cNvSpPr>
          <p:nvPr/>
        </p:nvSpPr>
        <p:spPr bwMode="auto">
          <a:xfrm>
            <a:off x="592138" y="4057650"/>
            <a:ext cx="1985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lnSpc>
                <a:spcPts val="2100"/>
              </a:lnSpc>
              <a:spcBef>
                <a:spcPct val="0"/>
              </a:spcBef>
              <a:spcAft>
                <a:spcPts val="600"/>
              </a:spcAft>
            </a:pPr>
            <a:r>
              <a:rPr lang="zh-CN" altLang="en-US" sz="1600" b="1" smtClean="0">
                <a:solidFill>
                  <a:srgbClr val="FFFFFF"/>
                </a:solidFill>
                <a:ea typeface="ＭＳ Ｐゴシック" pitchFamily="34" charset="-128"/>
              </a:rPr>
              <a:t>不可预见</a:t>
            </a:r>
          </a:p>
        </p:txBody>
      </p:sp>
      <p:sp>
        <p:nvSpPr>
          <p:cNvPr id="18" name="Rectangle 17"/>
          <p:cNvSpPr>
            <a:spLocks noChangeArrowheads="1"/>
          </p:cNvSpPr>
          <p:nvPr/>
        </p:nvSpPr>
        <p:spPr bwMode="auto">
          <a:xfrm>
            <a:off x="6196013" y="4564063"/>
            <a:ext cx="2582862"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lvl="3" indent="-115888" defTabSz="457200" fontAlgn="base">
              <a:spcBef>
                <a:spcPts val="600"/>
              </a:spcBef>
              <a:spcAft>
                <a:spcPct val="0"/>
              </a:spcAft>
              <a:buClr>
                <a:srgbClr val="00529A"/>
              </a:buClr>
              <a:buSzPct val="100000"/>
              <a:buFont typeface="Arial" pitchFamily="34" charset="0"/>
              <a:buChar char="•"/>
            </a:pPr>
            <a:r>
              <a:rPr lang="zh-CN" altLang="en-US" sz="1200" smtClean="0">
                <a:solidFill>
                  <a:srgbClr val="424446"/>
                </a:solidFill>
                <a:ea typeface="ＭＳ Ｐゴシック" pitchFamily="34" charset="-128"/>
              </a:rPr>
              <a:t>昂贵而复杂的存储器基础架构</a:t>
            </a:r>
          </a:p>
          <a:p>
            <a:pPr marL="117475" lvl="3" indent="-115888" defTabSz="457200" fontAlgn="base">
              <a:spcBef>
                <a:spcPts val="600"/>
              </a:spcBef>
              <a:spcAft>
                <a:spcPct val="0"/>
              </a:spcAft>
              <a:buClr>
                <a:srgbClr val="00529A"/>
              </a:buClr>
              <a:buSzPct val="100000"/>
              <a:buFont typeface="Arial" pitchFamily="34" charset="0"/>
              <a:buChar char="•"/>
            </a:pPr>
            <a:r>
              <a:rPr lang="en-US" altLang="zh-CN" sz="1200" smtClean="0">
                <a:solidFill>
                  <a:srgbClr val="424446"/>
                </a:solidFill>
                <a:ea typeface="ＭＳ Ｐゴシック" pitchFamily="34" charset="-128"/>
              </a:rPr>
              <a:t>O</a:t>
            </a:r>
            <a:r>
              <a:rPr lang="zh-CN" altLang="en-US" sz="1200" smtClean="0">
                <a:solidFill>
                  <a:srgbClr val="424446"/>
                </a:solidFill>
                <a:ea typeface="ＭＳ Ｐゴシック" pitchFamily="34" charset="-128"/>
              </a:rPr>
              <a:t>管理众多存储器岛的高 </a:t>
            </a:r>
            <a:r>
              <a:rPr lang="en-US" altLang="zh-CN" sz="1200" smtClean="0">
                <a:solidFill>
                  <a:srgbClr val="424446"/>
                </a:solidFill>
                <a:ea typeface="ＭＳ Ｐゴシック" pitchFamily="34" charset="-128"/>
              </a:rPr>
              <a:t>OPEX</a:t>
            </a:r>
            <a:r>
              <a:rPr lang="zh-CN" altLang="en-US" sz="1200" smtClean="0">
                <a:solidFill>
                  <a:srgbClr val="424446"/>
                </a:solidFill>
                <a:ea typeface="ＭＳ Ｐゴシック" pitchFamily="34" charset="-128"/>
              </a:rPr>
              <a:t>成本。</a:t>
            </a:r>
          </a:p>
          <a:p>
            <a:pPr marL="117475" lvl="3" indent="-115888" defTabSz="457200" fontAlgn="base">
              <a:spcBef>
                <a:spcPts val="600"/>
              </a:spcBef>
              <a:spcAft>
                <a:spcPct val="0"/>
              </a:spcAft>
              <a:buClr>
                <a:srgbClr val="00529A"/>
              </a:buClr>
              <a:buSzPct val="100000"/>
              <a:buFont typeface="Arial" pitchFamily="34" charset="0"/>
              <a:buChar char="•"/>
            </a:pPr>
            <a:r>
              <a:rPr lang="zh-CN" altLang="en-US" sz="1200" smtClean="0">
                <a:solidFill>
                  <a:srgbClr val="424446"/>
                </a:solidFill>
                <a:ea typeface="ＭＳ Ｐゴシック" pitchFamily="34" charset="-128"/>
              </a:rPr>
              <a:t>可供多团队合作并进行分布</a:t>
            </a:r>
          </a:p>
        </p:txBody>
      </p:sp>
      <p:sp>
        <p:nvSpPr>
          <p:cNvPr id="35" name="Rectangle 34"/>
          <p:cNvSpPr/>
          <p:nvPr/>
        </p:nvSpPr>
        <p:spPr>
          <a:xfrm>
            <a:off x="6138863" y="4016375"/>
            <a:ext cx="2786062" cy="417513"/>
          </a:xfrm>
          <a:prstGeom prst="rect">
            <a:avLst/>
          </a:prstGeom>
          <a:gradFill flip="none" rotWithShape="1">
            <a:gsLst>
              <a:gs pos="0">
                <a:schemeClr val="accent3">
                  <a:lumMod val="20000"/>
                  <a:lumOff val="80000"/>
                  <a:alpha val="0"/>
                </a:schemeClr>
              </a:gs>
              <a:gs pos="10000">
                <a:schemeClr val="tx2"/>
              </a:gs>
              <a:gs pos="50000">
                <a:schemeClr val="tx2"/>
              </a:gs>
              <a:gs pos="90000">
                <a:schemeClr val="tx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9" name="Rectangle 18"/>
          <p:cNvSpPr>
            <a:spLocks noChangeArrowheads="1"/>
          </p:cNvSpPr>
          <p:nvPr/>
        </p:nvSpPr>
        <p:spPr bwMode="auto">
          <a:xfrm>
            <a:off x="6481763" y="4057650"/>
            <a:ext cx="1987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lnSpc>
                <a:spcPts val="2100"/>
              </a:lnSpc>
              <a:spcBef>
                <a:spcPct val="0"/>
              </a:spcBef>
              <a:spcAft>
                <a:spcPts val="600"/>
              </a:spcAft>
            </a:pPr>
            <a:r>
              <a:rPr lang="zh-CN" altLang="en-US" sz="1600" b="1" smtClean="0">
                <a:solidFill>
                  <a:srgbClr val="FFFFFF"/>
                </a:solidFill>
                <a:ea typeface="ＭＳ Ｐゴシック" pitchFamily="34" charset="-128"/>
              </a:rPr>
              <a:t>不易管理</a:t>
            </a:r>
          </a:p>
        </p:txBody>
      </p:sp>
      <p:pic>
        <p:nvPicPr>
          <p:cNvPr id="20" name="Picture 6" descr="\\adisvr2\Shared\ADI_Projects\Isilon_Systems\ADI_Art\Working_Art\high-speed-computing.png"/>
          <p:cNvPicPr>
            <a:picLocks noChangeAspect="1" noChangeArrowheads="1"/>
          </p:cNvPicPr>
          <p:nvPr/>
        </p:nvPicPr>
        <p:blipFill>
          <a:blip r:embed="rId3" cstate="email"/>
          <a:stretch>
            <a:fillRect/>
          </a:stretch>
        </p:blipFill>
        <p:spPr bwMode="auto">
          <a:xfrm>
            <a:off x="294687" y="1680658"/>
            <a:ext cx="2708006" cy="2101634"/>
          </a:xfrm>
          <a:prstGeom prst="rect">
            <a:avLst/>
          </a:prstGeom>
          <a:noFill/>
          <a:effectLst>
            <a:softEdge rad="127000"/>
          </a:effectLst>
          <a:extLst/>
        </p:spPr>
      </p:pic>
      <p:pic>
        <p:nvPicPr>
          <p:cNvPr id="21" name="Picture 2" descr="C:\Users\BROOME~1\AppData\Local\Temp\VMwareDnD\cfc176d6\iStock_000011953681XSmall.jpg"/>
          <p:cNvPicPr>
            <a:picLocks noChangeAspect="1" noChangeArrowheads="1"/>
          </p:cNvPicPr>
          <p:nvPr/>
        </p:nvPicPr>
        <p:blipFill>
          <a:blip r:embed="rId4" cstate="email">
            <a:duotone>
              <a:schemeClr val="accent2">
                <a:shade val="45000"/>
                <a:satMod val="135000"/>
              </a:schemeClr>
              <a:prstClr val="white"/>
            </a:duotone>
            <a:clrChange>
              <a:clrFrom>
                <a:srgbClr val="FFFFFF"/>
              </a:clrFrom>
              <a:clrTo>
                <a:srgbClr val="FFFFFF">
                  <a:alpha val="0"/>
                </a:srgbClr>
              </a:clrTo>
            </a:clrChange>
          </a:blip>
          <a:srcRect/>
          <a:stretch>
            <a:fillRect/>
          </a:stretch>
        </p:blipFill>
        <p:spPr bwMode="auto">
          <a:xfrm>
            <a:off x="3282636" y="1506559"/>
            <a:ext cx="2578728" cy="2571296"/>
          </a:xfrm>
          <a:prstGeom prst="rect">
            <a:avLst/>
          </a:prstGeom>
          <a:noFill/>
        </p:spPr>
      </p:pic>
      <p:grpSp>
        <p:nvGrpSpPr>
          <p:cNvPr id="3" name="Group 41"/>
          <p:cNvGrpSpPr>
            <a:grpSpLocks/>
          </p:cNvGrpSpPr>
          <p:nvPr/>
        </p:nvGrpSpPr>
        <p:grpSpPr bwMode="auto">
          <a:xfrm>
            <a:off x="6275388" y="1649413"/>
            <a:ext cx="2511425" cy="2125662"/>
            <a:chOff x="6275790" y="1649622"/>
            <a:chExt cx="2510380" cy="2125438"/>
          </a:xfrm>
        </p:grpSpPr>
        <p:pic>
          <p:nvPicPr>
            <p:cNvPr id="115736" name="Data-Double" descr="\\adisvr2\Shared\ADI_Projects\Isilon_Systems\ADI_Art\Working_Art\Database-2-256x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294" y="1649622"/>
              <a:ext cx="911995" cy="66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Data-Single-DEAD-1" descr="\\adisvr2\Shared\ADI_Projects\Isilon_Systems\ADI_Art\Working_Art\Database-single-shadow-256x256.png"/>
            <p:cNvPicPr>
              <a:picLocks noChangeAspect="1" noChangeArrowheads="1"/>
            </p:cNvPicPr>
            <p:nvPr/>
          </p:nvPicPr>
          <p:blipFill>
            <a:blip r:embed="rId6" cstate="email">
              <a:duotone>
                <a:prstClr val="black"/>
                <a:srgbClr val="000000">
                  <a:tint val="45000"/>
                  <a:satMod val="400000"/>
                </a:srgbClr>
              </a:duotone>
              <a:extLst/>
            </a:blip>
            <a:srcRect/>
            <a:stretch>
              <a:fillRect/>
            </a:stretch>
          </p:blipFill>
          <p:spPr bwMode="auto">
            <a:xfrm>
              <a:off x="6351387" y="2101729"/>
              <a:ext cx="1161148" cy="580574"/>
            </a:xfrm>
            <a:prstGeom prst="rect">
              <a:avLst/>
            </a:prstGeom>
            <a:noFill/>
            <a:extLst/>
          </p:spPr>
        </p:pic>
        <p:pic>
          <p:nvPicPr>
            <p:cNvPr id="37" name="Data-Triple-RED-3" descr="\\adisvr2\Shared\ADI_Projects\Isilon_Systems\ADI_Art\Working_Art\Database-1-256x256.png"/>
            <p:cNvPicPr>
              <a:picLocks noChangeAspect="1" noChangeArrowheads="1"/>
            </p:cNvPicPr>
            <p:nvPr/>
          </p:nvPicPr>
          <p:blipFill>
            <a:blip r:embed="rId7" cstate="email">
              <a:duotone>
                <a:prstClr val="black"/>
                <a:schemeClr val="accent4">
                  <a:tint val="45000"/>
                  <a:satMod val="400000"/>
                </a:schemeClr>
              </a:duotone>
              <a:extLst/>
            </a:blip>
            <a:srcRect/>
            <a:stretch>
              <a:fillRect/>
            </a:stretch>
          </p:blipFill>
          <p:spPr bwMode="auto">
            <a:xfrm>
              <a:off x="7122160" y="1935970"/>
              <a:ext cx="1664010" cy="1664010"/>
            </a:xfrm>
            <a:prstGeom prst="rect">
              <a:avLst/>
            </a:prstGeom>
            <a:noFill/>
            <a:extLst/>
          </p:spPr>
        </p:pic>
        <p:pic>
          <p:nvPicPr>
            <p:cNvPr id="115739" name="Data-Single-PAIN" descr="\\adisvr2\Shared\ADI_Projects\Isilon_Systems\ADI_Art\Working_Art\Database-single-shadow-256x25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5790" y="2658075"/>
              <a:ext cx="654592" cy="32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Data-Single-RED-6" descr="\\adisvr2\Shared\ADI_Projects\Isilon_Systems\ADI_Art\Working_Art\Database-single-shadow-256x256.png"/>
            <p:cNvPicPr>
              <a:picLocks noChangeAspect="1" noChangeArrowheads="1"/>
            </p:cNvPicPr>
            <p:nvPr/>
          </p:nvPicPr>
          <p:blipFill>
            <a:blip r:embed="rId8" cstate="email">
              <a:duotone>
                <a:prstClr val="black"/>
                <a:srgbClr val="C00000">
                  <a:tint val="45000"/>
                  <a:satMod val="400000"/>
                </a:srgbClr>
              </a:duotone>
              <a:extLst/>
            </a:blip>
            <a:srcRect/>
            <a:stretch>
              <a:fillRect/>
            </a:stretch>
          </p:blipFill>
          <p:spPr bwMode="auto">
            <a:xfrm>
              <a:off x="7857846" y="1685618"/>
              <a:ext cx="654592" cy="327296"/>
            </a:xfrm>
            <a:prstGeom prst="rect">
              <a:avLst/>
            </a:prstGeom>
            <a:noFill/>
            <a:extLst/>
          </p:spPr>
        </p:pic>
        <p:pic>
          <p:nvPicPr>
            <p:cNvPr id="115741" name="Data-Double" descr="\\adisvr2\Shared\ADI_Projects\Isilon_Systems\ADI_Art\Working_Art\Database-2-256x25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4123" y="2931414"/>
              <a:ext cx="1161148" cy="84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137043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childTnLst>
                                </p:cTn>
                              </p:par>
                            </p:childTnLst>
                          </p:cTn>
                        </p:par>
                        <p:par>
                          <p:cTn id="20" fill="hold" nodeType="afterGroup">
                            <p:stCondLst>
                              <p:cond delay="1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par>
                          <p:cTn id="36" fill="hold" nodeType="afterGroup">
                            <p:stCondLst>
                              <p:cond delay="2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1" grpId="0" animBg="1"/>
      <p:bldP spid="34" grpId="0" animBg="1"/>
      <p:bldP spid="24" grpId="0"/>
      <p:bldP spid="29" grpId="0"/>
      <p:bldP spid="18" grpId="0"/>
      <p:bldP spid="35"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ounded Rectangle 16"/>
          <p:cNvSpPr/>
          <p:nvPr/>
        </p:nvSpPr>
        <p:spPr bwMode="auto">
          <a:xfrm>
            <a:off x="6130527" y="1512396"/>
            <a:ext cx="2804468" cy="4700081"/>
          </a:xfrm>
          <a:prstGeom prst="roundRect">
            <a:avLst>
              <a:gd name="adj" fmla="val 2753"/>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base">
              <a:spcBef>
                <a:spcPts val="1200"/>
              </a:spcBef>
              <a:spcAft>
                <a:spcPct val="0"/>
              </a:spcAft>
              <a:buClr>
                <a:srgbClr val="00529A"/>
              </a:buClr>
              <a:buFont typeface="Arial" pitchFamily="34" charset="0"/>
              <a:buChar char="•"/>
              <a:defRPr/>
            </a:pPr>
            <a:endParaRPr lang="en-US" sz="2000" dirty="0">
              <a:solidFill>
                <a:srgbClr val="84888B">
                  <a:lumMod val="50000"/>
                  <a:alpha val="99000"/>
                </a:srgbClr>
              </a:solidFill>
            </a:endParaRPr>
          </a:p>
          <a:p>
            <a:pPr marL="0" lvl="3" fontAlgn="base">
              <a:spcBef>
                <a:spcPts val="1200"/>
              </a:spcBef>
              <a:spcAft>
                <a:spcPct val="0"/>
              </a:spcAft>
              <a:buClr>
                <a:srgbClr val="00529A"/>
              </a:buClr>
              <a:defRPr/>
            </a:pPr>
            <a:r>
              <a:rPr lang="en-US" sz="1600" dirty="0">
                <a:solidFill>
                  <a:srgbClr val="84888B">
                    <a:lumMod val="50000"/>
                    <a:alpha val="99000"/>
                  </a:srgbClr>
                </a:solidFill>
              </a:rPr>
              <a:t/>
            </a:r>
            <a:br>
              <a:rPr lang="en-US" sz="1600" dirty="0">
                <a:solidFill>
                  <a:srgbClr val="84888B">
                    <a:lumMod val="50000"/>
                    <a:alpha val="99000"/>
                  </a:srgbClr>
                </a:solidFill>
              </a:rPr>
            </a:br>
            <a:endParaRPr lang="en-US" dirty="0">
              <a:solidFill>
                <a:srgbClr val="84888B">
                  <a:lumMod val="50000"/>
                  <a:alpha val="99000"/>
                </a:srgbClr>
              </a:solidFill>
            </a:endParaRPr>
          </a:p>
        </p:txBody>
      </p:sp>
      <p:sp useBgFill="1">
        <p:nvSpPr>
          <p:cNvPr id="22" name="Rounded Rectangle 21"/>
          <p:cNvSpPr/>
          <p:nvPr/>
        </p:nvSpPr>
        <p:spPr bwMode="auto">
          <a:xfrm>
            <a:off x="3185517" y="1512398"/>
            <a:ext cx="2804468" cy="4700081"/>
          </a:xfrm>
          <a:prstGeom prst="roundRect">
            <a:avLst>
              <a:gd name="adj" fmla="val 2753"/>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base">
              <a:spcBef>
                <a:spcPts val="1200"/>
              </a:spcBef>
              <a:spcAft>
                <a:spcPct val="0"/>
              </a:spcAft>
              <a:buClr>
                <a:srgbClr val="00529A"/>
              </a:buClr>
              <a:buFont typeface="Arial" pitchFamily="34" charset="0"/>
              <a:buChar char="•"/>
              <a:defRPr/>
            </a:pPr>
            <a:endParaRPr lang="en-US" sz="2000" dirty="0">
              <a:solidFill>
                <a:srgbClr val="84888B">
                  <a:lumMod val="50000"/>
                  <a:alpha val="99000"/>
                </a:srgbClr>
              </a:solidFill>
            </a:endParaRPr>
          </a:p>
          <a:p>
            <a:pPr marL="0" lvl="3" fontAlgn="base">
              <a:spcBef>
                <a:spcPts val="1200"/>
              </a:spcBef>
              <a:spcAft>
                <a:spcPct val="0"/>
              </a:spcAft>
              <a:buClr>
                <a:srgbClr val="00529A"/>
              </a:buClr>
              <a:defRPr/>
            </a:pPr>
            <a:r>
              <a:rPr lang="en-US" sz="1600" dirty="0">
                <a:solidFill>
                  <a:srgbClr val="84888B">
                    <a:lumMod val="50000"/>
                    <a:alpha val="99000"/>
                  </a:srgbClr>
                </a:solidFill>
              </a:rPr>
              <a:t/>
            </a:r>
            <a:br>
              <a:rPr lang="en-US" sz="1600" dirty="0">
                <a:solidFill>
                  <a:srgbClr val="84888B">
                    <a:lumMod val="50000"/>
                    <a:alpha val="99000"/>
                  </a:srgbClr>
                </a:solidFill>
              </a:rPr>
            </a:br>
            <a:endParaRPr lang="en-US" dirty="0">
              <a:solidFill>
                <a:srgbClr val="84888B">
                  <a:lumMod val="50000"/>
                  <a:alpha val="99000"/>
                </a:srgbClr>
              </a:solidFill>
            </a:endParaRPr>
          </a:p>
        </p:txBody>
      </p:sp>
      <p:sp useBgFill="1">
        <p:nvSpPr>
          <p:cNvPr id="27" name="Rounded Rectangle 26"/>
          <p:cNvSpPr/>
          <p:nvPr/>
        </p:nvSpPr>
        <p:spPr bwMode="auto">
          <a:xfrm>
            <a:off x="240506" y="1512398"/>
            <a:ext cx="2804468" cy="4700081"/>
          </a:xfrm>
          <a:prstGeom prst="roundRect">
            <a:avLst>
              <a:gd name="adj" fmla="val 2753"/>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base">
              <a:spcBef>
                <a:spcPts val="1200"/>
              </a:spcBef>
              <a:spcAft>
                <a:spcPct val="0"/>
              </a:spcAft>
              <a:buClr>
                <a:srgbClr val="00529A"/>
              </a:buClr>
              <a:buFont typeface="Arial" pitchFamily="34" charset="0"/>
              <a:buChar char="•"/>
              <a:defRPr/>
            </a:pPr>
            <a:endParaRPr lang="en-US" sz="2000" dirty="0">
              <a:solidFill>
                <a:srgbClr val="84888B">
                  <a:lumMod val="50000"/>
                  <a:alpha val="99000"/>
                </a:srgbClr>
              </a:solidFill>
            </a:endParaRPr>
          </a:p>
          <a:p>
            <a:pPr marL="0" lvl="3" fontAlgn="base">
              <a:spcBef>
                <a:spcPts val="1200"/>
              </a:spcBef>
              <a:spcAft>
                <a:spcPct val="0"/>
              </a:spcAft>
              <a:buClr>
                <a:srgbClr val="00529A"/>
              </a:buClr>
              <a:defRPr/>
            </a:pPr>
            <a:r>
              <a:rPr lang="en-US" sz="1600" dirty="0">
                <a:solidFill>
                  <a:srgbClr val="84888B">
                    <a:lumMod val="50000"/>
                    <a:alpha val="99000"/>
                  </a:srgbClr>
                </a:solidFill>
              </a:rPr>
              <a:t/>
            </a:r>
            <a:br>
              <a:rPr lang="en-US" sz="1600" dirty="0">
                <a:solidFill>
                  <a:srgbClr val="84888B">
                    <a:lumMod val="50000"/>
                    <a:alpha val="99000"/>
                  </a:srgbClr>
                </a:solidFill>
              </a:rPr>
            </a:br>
            <a:endParaRPr lang="en-US" dirty="0">
              <a:solidFill>
                <a:srgbClr val="84888B">
                  <a:lumMod val="50000"/>
                  <a:alpha val="99000"/>
                </a:srgbClr>
              </a:solidFill>
            </a:endParaRPr>
          </a:p>
        </p:txBody>
      </p:sp>
      <p:sp>
        <p:nvSpPr>
          <p:cNvPr id="117770" name="Title 1"/>
          <p:cNvSpPr>
            <a:spLocks noGrp="1"/>
          </p:cNvSpPr>
          <p:nvPr>
            <p:ph type="title"/>
          </p:nvPr>
        </p:nvSpPr>
        <p:spPr/>
        <p:txBody>
          <a:bodyPr/>
          <a:lstStyle/>
          <a:p>
            <a:r>
              <a:rPr lang="zh-CN" altLang="en-US" smtClean="0">
                <a:solidFill>
                  <a:schemeClr val="accent2"/>
                </a:solidFill>
                <a:ea typeface="宋体" pitchFamily="2" charset="-122"/>
              </a:rPr>
              <a:t>高性能计算</a:t>
            </a:r>
          </a:p>
        </p:txBody>
      </p:sp>
      <p:sp>
        <p:nvSpPr>
          <p:cNvPr id="4" name="Text Placeholder 3"/>
          <p:cNvSpPr>
            <a:spLocks noGrp="1"/>
          </p:cNvSpPr>
          <p:nvPr>
            <p:ph type="body" sz="quarter" idx="11"/>
          </p:nvPr>
        </p:nvSpPr>
        <p:spPr>
          <a:xfrm>
            <a:off x="457200" y="987425"/>
            <a:ext cx="8229600" cy="346075"/>
          </a:xfrm>
        </p:spPr>
        <p:txBody>
          <a:bodyPr>
            <a:normAutofit/>
          </a:bodyPr>
          <a:lstStyle/>
          <a:p>
            <a:pPr>
              <a:lnSpc>
                <a:spcPct val="90000"/>
              </a:lnSpc>
            </a:pPr>
            <a:r>
              <a:rPr lang="en-US" altLang="zh-CN" sz="2400" smtClean="0">
                <a:ea typeface="宋体" pitchFamily="2" charset="-122"/>
              </a:rPr>
              <a:t>Isilon</a:t>
            </a:r>
            <a:r>
              <a:rPr lang="zh-CN" altLang="en-US" sz="2400" smtClean="0">
                <a:ea typeface="宋体" pitchFamily="2" charset="-122"/>
              </a:rPr>
              <a:t>解决方案</a:t>
            </a:r>
          </a:p>
        </p:txBody>
      </p:sp>
      <p:sp>
        <p:nvSpPr>
          <p:cNvPr id="26" name="Rectangle 25"/>
          <p:cNvSpPr>
            <a:spLocks noChangeArrowheads="1"/>
          </p:cNvSpPr>
          <p:nvPr/>
        </p:nvSpPr>
        <p:spPr bwMode="auto">
          <a:xfrm>
            <a:off x="6196013" y="4505325"/>
            <a:ext cx="25828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lvl="3" indent="-115888" defTabSz="457200" fontAlgn="base">
              <a:spcBef>
                <a:spcPts val="600"/>
              </a:spcBef>
              <a:spcAft>
                <a:spcPct val="0"/>
              </a:spcAft>
              <a:buClr>
                <a:srgbClr val="00529A"/>
              </a:buClr>
              <a:buSzPct val="100000"/>
              <a:buFont typeface="Arial" pitchFamily="34" charset="0"/>
              <a:buChar char="•"/>
            </a:pPr>
            <a:r>
              <a:rPr lang="zh-CN" altLang="en-US" sz="1200" smtClean="0">
                <a:solidFill>
                  <a:srgbClr val="424446"/>
                </a:solidFill>
                <a:ea typeface="ＭＳ Ｐゴシック" pitchFamily="34" charset="-128"/>
              </a:rPr>
              <a:t>管理简便</a:t>
            </a:r>
          </a:p>
          <a:p>
            <a:pPr marL="117475" lvl="3" indent="-115888" defTabSz="457200" fontAlgn="base">
              <a:spcBef>
                <a:spcPts val="600"/>
              </a:spcBef>
              <a:spcAft>
                <a:spcPct val="0"/>
              </a:spcAft>
              <a:buClr>
                <a:srgbClr val="00529A"/>
              </a:buClr>
              <a:buSzPct val="100000"/>
              <a:buFont typeface="Arial" pitchFamily="34" charset="0"/>
              <a:buChar char="•"/>
            </a:pPr>
            <a:r>
              <a:rPr lang="zh-CN" altLang="en-US" sz="1200" smtClean="0">
                <a:solidFill>
                  <a:srgbClr val="424446"/>
                </a:solidFill>
                <a:ea typeface="ＭＳ Ｐゴシック" pitchFamily="34" charset="-128"/>
              </a:rPr>
              <a:t>快速存储，以便摄取及处理</a:t>
            </a:r>
          </a:p>
          <a:p>
            <a:pPr marL="117475" lvl="3" indent="-115888" defTabSz="457200" fontAlgn="base">
              <a:spcBef>
                <a:spcPts val="600"/>
              </a:spcBef>
              <a:spcAft>
                <a:spcPct val="0"/>
              </a:spcAft>
              <a:buClr>
                <a:srgbClr val="00529A"/>
              </a:buClr>
              <a:buSzPct val="100000"/>
              <a:buFont typeface="Arial" pitchFamily="34" charset="0"/>
              <a:buChar char="•"/>
            </a:pPr>
            <a:r>
              <a:rPr lang="zh-CN" altLang="en-US" sz="1200" smtClean="0">
                <a:solidFill>
                  <a:srgbClr val="424446"/>
                </a:solidFill>
                <a:ea typeface="ＭＳ Ｐゴシック" pitchFamily="34" charset="-128"/>
              </a:rPr>
              <a:t>可承受的深度归档</a:t>
            </a:r>
          </a:p>
        </p:txBody>
      </p:sp>
      <p:sp>
        <p:nvSpPr>
          <p:cNvPr id="32" name="Rectangle 31"/>
          <p:cNvSpPr>
            <a:spLocks noChangeArrowheads="1"/>
          </p:cNvSpPr>
          <p:nvPr/>
        </p:nvSpPr>
        <p:spPr bwMode="auto">
          <a:xfrm>
            <a:off x="3263900" y="4505325"/>
            <a:ext cx="25876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lvl="3" indent="-115888" defTabSz="457200" fontAlgn="base">
              <a:spcBef>
                <a:spcPts val="600"/>
              </a:spcBef>
              <a:spcAft>
                <a:spcPct val="0"/>
              </a:spcAft>
              <a:buClr>
                <a:srgbClr val="00529A"/>
              </a:buClr>
              <a:buSzPct val="100000"/>
              <a:buFont typeface="Arial" pitchFamily="34" charset="0"/>
              <a:buChar char="•"/>
            </a:pPr>
            <a:r>
              <a:rPr lang="zh-CN" altLang="en-US" sz="1200" dirty="0" smtClean="0">
                <a:solidFill>
                  <a:srgbClr val="424446"/>
                </a:solidFill>
                <a:ea typeface="ＭＳ Ｐゴシック" pitchFamily="34" charset="-128"/>
              </a:rPr>
              <a:t>针对定量分析工作流降低 </a:t>
            </a:r>
            <a:r>
              <a:rPr lang="en-US" altLang="zh-CN" sz="1200" dirty="0" smtClean="0">
                <a:solidFill>
                  <a:srgbClr val="424446"/>
                </a:solidFill>
                <a:ea typeface="ＭＳ Ｐゴシック" pitchFamily="34" charset="-128"/>
              </a:rPr>
              <a:t>CAPEX/OPEX</a:t>
            </a:r>
          </a:p>
          <a:p>
            <a:pPr marL="117475" lvl="3" indent="-115888" defTabSz="457200" fontAlgn="base">
              <a:spcBef>
                <a:spcPts val="600"/>
              </a:spcBef>
              <a:spcAft>
                <a:spcPct val="0"/>
              </a:spcAft>
              <a:buClr>
                <a:srgbClr val="00529A"/>
              </a:buClr>
              <a:buSzPct val="100000"/>
              <a:buFont typeface="Arial" pitchFamily="34" charset="0"/>
              <a:buChar char="•"/>
            </a:pPr>
            <a:r>
              <a:rPr lang="zh-CN" altLang="en-US" sz="1200" dirty="0" smtClean="0">
                <a:solidFill>
                  <a:srgbClr val="424446"/>
                </a:solidFill>
                <a:ea typeface="ＭＳ Ｐゴシック" pitchFamily="34" charset="-128"/>
              </a:rPr>
              <a:t>行业领先</a:t>
            </a:r>
            <a:r>
              <a:rPr lang="zh-CN" altLang="en-US" sz="1200" dirty="0" smtClean="0">
                <a:solidFill>
                  <a:srgbClr val="424446"/>
                </a:solidFill>
                <a:ea typeface="ＭＳ Ｐゴシック" pitchFamily="34" charset="-128"/>
              </a:rPr>
              <a:t>的</a:t>
            </a:r>
            <a:r>
              <a:rPr lang="zh-CN" altLang="en-US" sz="1200" dirty="0" smtClean="0">
                <a:solidFill>
                  <a:srgbClr val="424446"/>
                </a:solidFill>
                <a:ea typeface="ＭＳ Ｐゴシック" pitchFamily="34" charset="-128"/>
              </a:rPr>
              <a:t>空间利用率</a:t>
            </a:r>
            <a:r>
              <a:rPr lang="zh-CN" altLang="en-US" sz="1200" dirty="0" smtClean="0">
                <a:solidFill>
                  <a:srgbClr val="424446"/>
                </a:solidFill>
                <a:ea typeface="ＭＳ Ｐゴシック" pitchFamily="34" charset="-128"/>
              </a:rPr>
              <a:t>（</a:t>
            </a:r>
            <a:r>
              <a:rPr lang="en-US" altLang="zh-CN" sz="1200" dirty="0" smtClean="0">
                <a:solidFill>
                  <a:srgbClr val="424446"/>
                </a:solidFill>
                <a:ea typeface="ＭＳ Ｐゴシック" pitchFamily="34" charset="-128"/>
              </a:rPr>
              <a:t>&gt;80%</a:t>
            </a:r>
            <a:r>
              <a:rPr lang="zh-CN" altLang="en-US" sz="1200" dirty="0" smtClean="0">
                <a:solidFill>
                  <a:srgbClr val="424446"/>
                </a:solidFill>
                <a:ea typeface="ＭＳ Ｐゴシック" pitchFamily="34" charset="-128"/>
              </a:rPr>
              <a:t>）</a:t>
            </a:r>
          </a:p>
          <a:p>
            <a:pPr marL="117475" lvl="3" indent="-115888" defTabSz="457200" fontAlgn="base">
              <a:spcBef>
                <a:spcPts val="600"/>
              </a:spcBef>
              <a:spcAft>
                <a:spcPct val="0"/>
              </a:spcAft>
              <a:buClr>
                <a:srgbClr val="00529A"/>
              </a:buClr>
              <a:buSzPct val="100000"/>
              <a:buFont typeface="Arial" pitchFamily="34" charset="0"/>
              <a:buChar char="•"/>
            </a:pPr>
            <a:r>
              <a:rPr lang="zh-CN" altLang="en-US" sz="1200" dirty="0" smtClean="0">
                <a:solidFill>
                  <a:srgbClr val="424446"/>
                </a:solidFill>
                <a:ea typeface="ＭＳ Ｐゴシック" pitchFamily="34" charset="-128"/>
              </a:rPr>
              <a:t>一个卷，可扩展至 </a:t>
            </a:r>
            <a:r>
              <a:rPr lang="en-US" altLang="zh-CN" sz="1200" dirty="0" smtClean="0">
                <a:solidFill>
                  <a:srgbClr val="424446"/>
                </a:solidFill>
                <a:ea typeface="ＭＳ Ｐゴシック" pitchFamily="34" charset="-128"/>
              </a:rPr>
              <a:t>15.5PB</a:t>
            </a:r>
          </a:p>
        </p:txBody>
      </p:sp>
      <p:sp>
        <p:nvSpPr>
          <p:cNvPr id="33" name="Rectangle 1"/>
          <p:cNvSpPr>
            <a:spLocks noChangeArrowheads="1"/>
          </p:cNvSpPr>
          <p:nvPr/>
        </p:nvSpPr>
        <p:spPr bwMode="auto">
          <a:xfrm>
            <a:off x="306388" y="4505325"/>
            <a:ext cx="25558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lvl="3" indent="-115888" defTabSz="457200" fontAlgn="base">
              <a:spcBef>
                <a:spcPts val="600"/>
              </a:spcBef>
              <a:spcAft>
                <a:spcPct val="0"/>
              </a:spcAft>
              <a:buClr>
                <a:srgbClr val="00529A"/>
              </a:buClr>
              <a:buSzPct val="100000"/>
              <a:buFont typeface="Arial" pitchFamily="34" charset="0"/>
              <a:buChar char="•"/>
            </a:pPr>
            <a:r>
              <a:rPr lang="zh-CN" altLang="en-US" sz="1200" smtClean="0">
                <a:solidFill>
                  <a:srgbClr val="424446"/>
                </a:solidFill>
                <a:ea typeface="ＭＳ Ｐゴシック" pitchFamily="34" charset="-128"/>
              </a:rPr>
              <a:t>一个卷中的性能、通过量和归档层</a:t>
            </a:r>
          </a:p>
          <a:p>
            <a:pPr marL="117475" lvl="3" indent="-115888" defTabSz="457200" fontAlgn="base">
              <a:spcBef>
                <a:spcPts val="600"/>
              </a:spcBef>
              <a:spcAft>
                <a:spcPct val="0"/>
              </a:spcAft>
              <a:buClr>
                <a:srgbClr val="00529A"/>
              </a:buClr>
              <a:buSzPct val="100000"/>
              <a:buFont typeface="Arial" pitchFamily="34" charset="0"/>
              <a:buChar char="•"/>
            </a:pPr>
            <a:r>
              <a:rPr lang="zh-CN" altLang="en-US" sz="1200" smtClean="0">
                <a:solidFill>
                  <a:srgbClr val="424446"/>
                </a:solidFill>
                <a:ea typeface="ＭＳ Ｐゴシック" pitchFamily="34" charset="-128"/>
              </a:rPr>
              <a:t>通过降低存储器复杂性来提高效率</a:t>
            </a:r>
          </a:p>
          <a:p>
            <a:pPr marL="117475" lvl="3" indent="-115888" defTabSz="457200" fontAlgn="base">
              <a:spcBef>
                <a:spcPts val="600"/>
              </a:spcBef>
              <a:spcAft>
                <a:spcPct val="0"/>
              </a:spcAft>
              <a:buClr>
                <a:srgbClr val="00529A"/>
              </a:buClr>
              <a:buSzPct val="100000"/>
              <a:buFont typeface="Arial" pitchFamily="34" charset="0"/>
              <a:buChar char="•"/>
            </a:pPr>
            <a:r>
              <a:rPr lang="zh-CN" altLang="en-US" sz="1200" smtClean="0">
                <a:solidFill>
                  <a:srgbClr val="424446"/>
                </a:solidFill>
                <a:ea typeface="ＭＳ Ｐゴシック" pitchFamily="34" charset="-128"/>
              </a:rPr>
              <a:t>非破坏性性能和容量扩展</a:t>
            </a:r>
          </a:p>
        </p:txBody>
      </p:sp>
      <p:sp>
        <p:nvSpPr>
          <p:cNvPr id="54" name="Rectangle 53"/>
          <p:cNvSpPr/>
          <p:nvPr/>
        </p:nvSpPr>
        <p:spPr>
          <a:xfrm>
            <a:off x="242888" y="4016375"/>
            <a:ext cx="2795587" cy="417513"/>
          </a:xfrm>
          <a:prstGeom prst="rect">
            <a:avLst/>
          </a:prstGeom>
          <a:gradFill flip="none" rotWithShape="1">
            <a:gsLst>
              <a:gs pos="0">
                <a:schemeClr val="accent3">
                  <a:lumMod val="20000"/>
                  <a:lumOff val="80000"/>
                  <a:alpha val="0"/>
                </a:schemeClr>
              </a:gs>
              <a:gs pos="10000">
                <a:schemeClr val="tx2"/>
              </a:gs>
              <a:gs pos="50000">
                <a:schemeClr val="tx2"/>
              </a:gs>
              <a:gs pos="90000">
                <a:schemeClr val="tx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55" name="Rectangle 54"/>
          <p:cNvSpPr/>
          <p:nvPr/>
        </p:nvSpPr>
        <p:spPr>
          <a:xfrm>
            <a:off x="3206750" y="4016375"/>
            <a:ext cx="2774950" cy="417513"/>
          </a:xfrm>
          <a:prstGeom prst="rect">
            <a:avLst/>
          </a:prstGeom>
          <a:gradFill flip="none" rotWithShape="1">
            <a:gsLst>
              <a:gs pos="0">
                <a:schemeClr val="accent3">
                  <a:lumMod val="20000"/>
                  <a:lumOff val="80000"/>
                  <a:alpha val="0"/>
                </a:schemeClr>
              </a:gs>
              <a:gs pos="10000">
                <a:schemeClr val="tx2"/>
              </a:gs>
              <a:gs pos="50000">
                <a:schemeClr val="tx2"/>
              </a:gs>
              <a:gs pos="90000">
                <a:schemeClr val="tx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17777" name="Rectangle 5"/>
          <p:cNvSpPr>
            <a:spLocks noChangeArrowheads="1"/>
          </p:cNvSpPr>
          <p:nvPr/>
        </p:nvSpPr>
        <p:spPr bwMode="auto">
          <a:xfrm>
            <a:off x="3498850" y="4057650"/>
            <a:ext cx="1985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lnSpc>
                <a:spcPts val="2100"/>
              </a:lnSpc>
              <a:spcBef>
                <a:spcPct val="0"/>
              </a:spcBef>
              <a:spcAft>
                <a:spcPts val="600"/>
              </a:spcAft>
            </a:pPr>
            <a:r>
              <a:rPr lang="zh-CN" altLang="en-US" sz="1600" b="1" smtClean="0">
                <a:solidFill>
                  <a:srgbClr val="FFFFFF"/>
                </a:solidFill>
                <a:ea typeface="ＭＳ Ｐゴシック" pitchFamily="34" charset="-128"/>
              </a:rPr>
              <a:t>复杂</a:t>
            </a:r>
          </a:p>
        </p:txBody>
      </p:sp>
      <p:sp>
        <p:nvSpPr>
          <p:cNvPr id="117778" name="Rectangle 3"/>
          <p:cNvSpPr>
            <a:spLocks noChangeArrowheads="1"/>
          </p:cNvSpPr>
          <p:nvPr/>
        </p:nvSpPr>
        <p:spPr bwMode="auto">
          <a:xfrm>
            <a:off x="592138" y="4057650"/>
            <a:ext cx="1985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lnSpc>
                <a:spcPts val="2100"/>
              </a:lnSpc>
              <a:spcBef>
                <a:spcPct val="0"/>
              </a:spcBef>
              <a:spcAft>
                <a:spcPts val="600"/>
              </a:spcAft>
            </a:pPr>
            <a:r>
              <a:rPr lang="zh-CN" altLang="en-US" sz="1600" b="1" smtClean="0">
                <a:solidFill>
                  <a:srgbClr val="FFFFFF"/>
                </a:solidFill>
                <a:ea typeface="ＭＳ Ｐゴシック" pitchFamily="34" charset="-128"/>
              </a:rPr>
              <a:t>不可预见</a:t>
            </a:r>
          </a:p>
        </p:txBody>
      </p:sp>
      <p:sp>
        <p:nvSpPr>
          <p:cNvPr id="65" name="Rectangle 64"/>
          <p:cNvSpPr/>
          <p:nvPr/>
        </p:nvSpPr>
        <p:spPr>
          <a:xfrm>
            <a:off x="6138863" y="4016375"/>
            <a:ext cx="2786062" cy="417513"/>
          </a:xfrm>
          <a:prstGeom prst="rect">
            <a:avLst/>
          </a:prstGeom>
          <a:gradFill flip="none" rotWithShape="1">
            <a:gsLst>
              <a:gs pos="0">
                <a:schemeClr val="accent3">
                  <a:lumMod val="20000"/>
                  <a:lumOff val="80000"/>
                  <a:alpha val="0"/>
                </a:schemeClr>
              </a:gs>
              <a:gs pos="10000">
                <a:schemeClr val="tx2"/>
              </a:gs>
              <a:gs pos="50000">
                <a:schemeClr val="tx2"/>
              </a:gs>
              <a:gs pos="90000">
                <a:schemeClr val="tx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17780" name="Rectangle 65"/>
          <p:cNvSpPr>
            <a:spLocks noChangeArrowheads="1"/>
          </p:cNvSpPr>
          <p:nvPr/>
        </p:nvSpPr>
        <p:spPr bwMode="auto">
          <a:xfrm>
            <a:off x="6481763" y="4057650"/>
            <a:ext cx="1987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lnSpc>
                <a:spcPts val="2100"/>
              </a:lnSpc>
              <a:spcBef>
                <a:spcPct val="0"/>
              </a:spcBef>
              <a:spcAft>
                <a:spcPts val="600"/>
              </a:spcAft>
            </a:pPr>
            <a:r>
              <a:rPr lang="zh-CN" altLang="en-US" sz="1600" b="1" smtClean="0">
                <a:solidFill>
                  <a:srgbClr val="FFFFFF"/>
                </a:solidFill>
                <a:ea typeface="ＭＳ Ｐゴシック" pitchFamily="34" charset="-128"/>
              </a:rPr>
              <a:t>不易管理</a:t>
            </a:r>
          </a:p>
        </p:txBody>
      </p:sp>
      <p:sp>
        <p:nvSpPr>
          <p:cNvPr id="67" name="Rectangle 66"/>
          <p:cNvSpPr/>
          <p:nvPr/>
        </p:nvSpPr>
        <p:spPr>
          <a:xfrm>
            <a:off x="242888" y="4016375"/>
            <a:ext cx="2795587" cy="417513"/>
          </a:xfrm>
          <a:prstGeom prst="rect">
            <a:avLst/>
          </a:prstGeom>
          <a:gradFill flip="none" rotWithShape="1">
            <a:gsLst>
              <a:gs pos="0">
                <a:schemeClr val="accent3">
                  <a:lumMod val="20000"/>
                  <a:lumOff val="80000"/>
                  <a:alpha val="0"/>
                </a:schemeClr>
              </a:gs>
              <a:gs pos="10000">
                <a:schemeClr val="accent2"/>
              </a:gs>
              <a:gs pos="50000">
                <a:schemeClr val="accent2"/>
              </a:gs>
              <a:gs pos="90000">
                <a:schemeClr val="accent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68" name="Rectangle 67"/>
          <p:cNvSpPr/>
          <p:nvPr/>
        </p:nvSpPr>
        <p:spPr>
          <a:xfrm>
            <a:off x="3206750" y="4016375"/>
            <a:ext cx="2774950" cy="417513"/>
          </a:xfrm>
          <a:prstGeom prst="rect">
            <a:avLst/>
          </a:prstGeom>
          <a:gradFill flip="none" rotWithShape="1">
            <a:gsLst>
              <a:gs pos="0">
                <a:schemeClr val="accent3">
                  <a:lumMod val="20000"/>
                  <a:lumOff val="80000"/>
                  <a:alpha val="0"/>
                </a:schemeClr>
              </a:gs>
              <a:gs pos="10000">
                <a:schemeClr val="accent2"/>
              </a:gs>
              <a:gs pos="50000">
                <a:schemeClr val="accent2"/>
              </a:gs>
              <a:gs pos="90000">
                <a:schemeClr val="accent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69" name="Rectangle 68"/>
          <p:cNvSpPr/>
          <p:nvPr/>
        </p:nvSpPr>
        <p:spPr>
          <a:xfrm>
            <a:off x="6138863" y="4016375"/>
            <a:ext cx="2786062" cy="417513"/>
          </a:xfrm>
          <a:prstGeom prst="rect">
            <a:avLst/>
          </a:prstGeom>
          <a:gradFill flip="none" rotWithShape="1">
            <a:gsLst>
              <a:gs pos="0">
                <a:schemeClr val="accent3">
                  <a:lumMod val="20000"/>
                  <a:lumOff val="80000"/>
                  <a:alpha val="0"/>
                </a:schemeClr>
              </a:gs>
              <a:gs pos="10000">
                <a:schemeClr val="accent2"/>
              </a:gs>
              <a:gs pos="50000">
                <a:schemeClr val="accent2"/>
              </a:gs>
              <a:gs pos="90000">
                <a:schemeClr val="accent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70" name="Rectangle 69"/>
          <p:cNvSpPr>
            <a:spLocks noChangeArrowheads="1"/>
          </p:cNvSpPr>
          <p:nvPr/>
        </p:nvSpPr>
        <p:spPr bwMode="auto">
          <a:xfrm>
            <a:off x="6481763" y="4057650"/>
            <a:ext cx="1987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lnSpc>
                <a:spcPts val="2100"/>
              </a:lnSpc>
              <a:spcBef>
                <a:spcPct val="0"/>
              </a:spcBef>
              <a:spcAft>
                <a:spcPts val="600"/>
              </a:spcAft>
            </a:pPr>
            <a:r>
              <a:rPr lang="zh-CN" altLang="en-US" sz="1600" b="1" smtClean="0">
                <a:solidFill>
                  <a:srgbClr val="FFFFFF"/>
                </a:solidFill>
                <a:ea typeface="ＭＳ Ｐゴシック" pitchFamily="34" charset="-128"/>
              </a:rPr>
              <a:t>可管理</a:t>
            </a:r>
          </a:p>
        </p:txBody>
      </p:sp>
      <p:sp>
        <p:nvSpPr>
          <p:cNvPr id="71" name="Rectangle 5"/>
          <p:cNvSpPr>
            <a:spLocks noChangeArrowheads="1"/>
          </p:cNvSpPr>
          <p:nvPr/>
        </p:nvSpPr>
        <p:spPr bwMode="auto">
          <a:xfrm>
            <a:off x="3498850" y="4057650"/>
            <a:ext cx="1985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lnSpc>
                <a:spcPts val="2100"/>
              </a:lnSpc>
              <a:spcBef>
                <a:spcPct val="0"/>
              </a:spcBef>
              <a:spcAft>
                <a:spcPts val="600"/>
              </a:spcAft>
            </a:pPr>
            <a:r>
              <a:rPr lang="zh-CN" altLang="en-US" sz="1600" b="1" smtClean="0">
                <a:solidFill>
                  <a:srgbClr val="FFFFFF"/>
                </a:solidFill>
                <a:ea typeface="ＭＳ Ｐゴシック" pitchFamily="34" charset="-128"/>
              </a:rPr>
              <a:t>简单</a:t>
            </a:r>
          </a:p>
        </p:txBody>
      </p:sp>
      <p:sp>
        <p:nvSpPr>
          <p:cNvPr id="72" name="Rectangle 3"/>
          <p:cNvSpPr>
            <a:spLocks noChangeArrowheads="1"/>
          </p:cNvSpPr>
          <p:nvPr/>
        </p:nvSpPr>
        <p:spPr bwMode="auto">
          <a:xfrm>
            <a:off x="592138" y="4057650"/>
            <a:ext cx="1985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lnSpc>
                <a:spcPts val="2100"/>
              </a:lnSpc>
              <a:spcBef>
                <a:spcPct val="0"/>
              </a:spcBef>
              <a:spcAft>
                <a:spcPts val="600"/>
              </a:spcAft>
            </a:pPr>
            <a:r>
              <a:rPr lang="zh-CN" altLang="en-US" sz="1600" b="1" smtClean="0">
                <a:solidFill>
                  <a:srgbClr val="FFFFFF"/>
                </a:solidFill>
                <a:ea typeface="ＭＳ Ｐゴシック" pitchFamily="34" charset="-128"/>
              </a:rPr>
              <a:t>可扩展</a:t>
            </a:r>
          </a:p>
        </p:txBody>
      </p:sp>
      <p:pic>
        <p:nvPicPr>
          <p:cNvPr id="49" name="Picture 15" descr="prodshot"/>
          <p:cNvPicPr>
            <a:picLocks noChangeAspect="1" noChangeArrowheads="1"/>
          </p:cNvPicPr>
          <p:nvPr/>
        </p:nvPicPr>
        <p:blipFill>
          <a:blip r:embed="rId3"/>
          <a:srcRect/>
          <a:stretch>
            <a:fillRect/>
          </a:stretch>
        </p:blipFill>
        <p:spPr bwMode="auto">
          <a:xfrm>
            <a:off x="800100" y="3236913"/>
            <a:ext cx="1573213" cy="620712"/>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50" name="Picture 16" descr="prodshot"/>
          <p:cNvPicPr>
            <a:picLocks noChangeAspect="1" noChangeArrowheads="1"/>
          </p:cNvPicPr>
          <p:nvPr/>
        </p:nvPicPr>
        <p:blipFill>
          <a:blip r:embed="rId3"/>
          <a:srcRect/>
          <a:stretch>
            <a:fillRect/>
          </a:stretch>
        </p:blipFill>
        <p:spPr bwMode="auto">
          <a:xfrm>
            <a:off x="800100" y="2943225"/>
            <a:ext cx="1573213" cy="623888"/>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51" name="Picture 17" descr="prodshot"/>
          <p:cNvPicPr>
            <a:picLocks noChangeAspect="1" noChangeArrowheads="1"/>
          </p:cNvPicPr>
          <p:nvPr/>
        </p:nvPicPr>
        <p:blipFill>
          <a:blip r:embed="rId3"/>
          <a:srcRect/>
          <a:stretch>
            <a:fillRect/>
          </a:stretch>
        </p:blipFill>
        <p:spPr bwMode="auto">
          <a:xfrm>
            <a:off x="800100" y="2652713"/>
            <a:ext cx="1573213" cy="617537"/>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52" name="Picture 18" descr="prodshot"/>
          <p:cNvPicPr>
            <a:picLocks noChangeAspect="1" noChangeArrowheads="1"/>
          </p:cNvPicPr>
          <p:nvPr/>
        </p:nvPicPr>
        <p:blipFill>
          <a:blip r:embed="rId3"/>
          <a:srcRect/>
          <a:stretch>
            <a:fillRect/>
          </a:stretch>
        </p:blipFill>
        <p:spPr bwMode="auto">
          <a:xfrm>
            <a:off x="800100" y="2360613"/>
            <a:ext cx="1573213" cy="620712"/>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53" name="Picture 19" descr="prodshot"/>
          <p:cNvPicPr>
            <a:picLocks noChangeAspect="1" noChangeArrowheads="1"/>
          </p:cNvPicPr>
          <p:nvPr/>
        </p:nvPicPr>
        <p:blipFill>
          <a:blip r:embed="rId3"/>
          <a:srcRect/>
          <a:stretch>
            <a:fillRect/>
          </a:stretch>
        </p:blipFill>
        <p:spPr bwMode="auto">
          <a:xfrm>
            <a:off x="800100" y="2066925"/>
            <a:ext cx="1573213" cy="619125"/>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58" name="Picture 20" descr="prodshot"/>
          <p:cNvPicPr>
            <a:picLocks noChangeAspect="1" noChangeArrowheads="1"/>
          </p:cNvPicPr>
          <p:nvPr/>
        </p:nvPicPr>
        <p:blipFill>
          <a:blip r:embed="rId3"/>
          <a:srcRect/>
          <a:stretch>
            <a:fillRect/>
          </a:stretch>
        </p:blipFill>
        <p:spPr bwMode="auto">
          <a:xfrm>
            <a:off x="800100" y="1774825"/>
            <a:ext cx="1573213" cy="620713"/>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36" name="Picture 6" descr="\\adisvr2\Shared\ADI_Projects\Isilon_Systems\ADI_Art\Working_Art\high-speed-computing.png"/>
          <p:cNvPicPr>
            <a:picLocks noChangeAspect="1" noChangeArrowheads="1"/>
          </p:cNvPicPr>
          <p:nvPr/>
        </p:nvPicPr>
        <p:blipFill>
          <a:blip r:embed="rId4" cstate="email"/>
          <a:stretch>
            <a:fillRect/>
          </a:stretch>
        </p:blipFill>
        <p:spPr bwMode="auto">
          <a:xfrm>
            <a:off x="294687" y="1680658"/>
            <a:ext cx="2708006" cy="2101634"/>
          </a:xfrm>
          <a:prstGeom prst="rect">
            <a:avLst/>
          </a:prstGeom>
          <a:noFill/>
          <a:effectLst>
            <a:softEdge rad="127000"/>
          </a:effectLst>
          <a:extLst/>
        </p:spPr>
      </p:pic>
      <p:pic>
        <p:nvPicPr>
          <p:cNvPr id="37" name="Picture 2" descr="C:\Users\BROOME~1\AppData\Local\Temp\VMwareDnD\cfc176d6\iStock_000011953681XSmall.jpg"/>
          <p:cNvPicPr>
            <a:picLocks noChangeAspect="1" noChangeArrowheads="1"/>
          </p:cNvPicPr>
          <p:nvPr/>
        </p:nvPicPr>
        <p:blipFill>
          <a:blip r:embed="rId5" cstate="email">
            <a:duotone>
              <a:schemeClr val="accent2">
                <a:shade val="45000"/>
                <a:satMod val="135000"/>
              </a:schemeClr>
              <a:prstClr val="white"/>
            </a:duotone>
            <a:clrChange>
              <a:clrFrom>
                <a:srgbClr val="FFFFFF"/>
              </a:clrFrom>
              <a:clrTo>
                <a:srgbClr val="FFFFFF">
                  <a:alpha val="0"/>
                </a:srgbClr>
              </a:clrTo>
            </a:clrChange>
          </a:blip>
          <a:srcRect/>
          <a:stretch>
            <a:fillRect/>
          </a:stretch>
        </p:blipFill>
        <p:spPr bwMode="auto">
          <a:xfrm>
            <a:off x="3282636" y="1506559"/>
            <a:ext cx="2578728" cy="2571296"/>
          </a:xfrm>
          <a:prstGeom prst="rect">
            <a:avLst/>
          </a:prstGeom>
          <a:noFill/>
        </p:spPr>
      </p:pic>
      <p:pic>
        <p:nvPicPr>
          <p:cNvPr id="38" name="Picture 3" descr="C:\Users\BROOME~1\AppData\Local\Temp\VMwareDnD\c2696fa0\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8988" y="1809750"/>
            <a:ext cx="25400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Data-Double" descr="\\adisvr2\Shared\ADI_Projects\Isilon_Systems\ADI_Art\Working_Art\Database-2-256x25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4213" y="1649413"/>
            <a:ext cx="9128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Data-Single-DEAD-1" descr="\\adisvr2\Shared\ADI_Projects\Isilon_Systems\ADI_Art\Working_Art\Database-single-shadow-256x256.png"/>
          <p:cNvPicPr>
            <a:picLocks noChangeAspect="1" noChangeArrowheads="1"/>
          </p:cNvPicPr>
          <p:nvPr/>
        </p:nvPicPr>
        <p:blipFill>
          <a:blip r:embed="rId8" cstate="email">
            <a:duotone>
              <a:prstClr val="black"/>
              <a:srgbClr val="000000">
                <a:tint val="45000"/>
                <a:satMod val="400000"/>
              </a:srgbClr>
            </a:duotone>
            <a:extLst/>
          </a:blip>
          <a:srcRect/>
          <a:stretch>
            <a:fillRect/>
          </a:stretch>
        </p:blipFill>
        <p:spPr bwMode="auto">
          <a:xfrm>
            <a:off x="6351387" y="2101729"/>
            <a:ext cx="1161148" cy="580574"/>
          </a:xfrm>
          <a:prstGeom prst="rect">
            <a:avLst/>
          </a:prstGeom>
          <a:noFill/>
          <a:extLst/>
        </p:spPr>
      </p:pic>
      <p:pic>
        <p:nvPicPr>
          <p:cNvPr id="43" name="Data-Triple-RED-3" descr="\\adisvr2\Shared\ADI_Projects\Isilon_Systems\ADI_Art\Working_Art\Database-1-256x256.png"/>
          <p:cNvPicPr>
            <a:picLocks noChangeAspect="1" noChangeArrowheads="1"/>
          </p:cNvPicPr>
          <p:nvPr/>
        </p:nvPicPr>
        <p:blipFill>
          <a:blip r:embed="rId9" cstate="email">
            <a:duotone>
              <a:prstClr val="black"/>
              <a:schemeClr val="accent4">
                <a:tint val="45000"/>
                <a:satMod val="400000"/>
              </a:schemeClr>
            </a:duotone>
            <a:extLst/>
          </a:blip>
          <a:srcRect/>
          <a:stretch>
            <a:fillRect/>
          </a:stretch>
        </p:blipFill>
        <p:spPr bwMode="auto">
          <a:xfrm>
            <a:off x="7122160" y="1935970"/>
            <a:ext cx="1664010" cy="1664010"/>
          </a:xfrm>
          <a:prstGeom prst="rect">
            <a:avLst/>
          </a:prstGeom>
          <a:noFill/>
          <a:extLst/>
        </p:spPr>
      </p:pic>
      <p:pic>
        <p:nvPicPr>
          <p:cNvPr id="44" name="Data-Single-PAIN" descr="\\adisvr2\Shared\ADI_Projects\Isilon_Systems\ADI_Art\Working_Art\Database-single-shadow-256x25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5388" y="2657475"/>
            <a:ext cx="65563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Data-Single-RED-6" descr="\\adisvr2\Shared\ADI_Projects\Isilon_Systems\ADI_Art\Working_Art\Database-single-shadow-256x256.png"/>
          <p:cNvPicPr>
            <a:picLocks noChangeAspect="1" noChangeArrowheads="1"/>
          </p:cNvPicPr>
          <p:nvPr/>
        </p:nvPicPr>
        <p:blipFill>
          <a:blip r:embed="rId10" cstate="email">
            <a:duotone>
              <a:prstClr val="black"/>
              <a:srgbClr val="C00000">
                <a:tint val="45000"/>
                <a:satMod val="400000"/>
              </a:srgbClr>
            </a:duotone>
            <a:extLst/>
          </a:blip>
          <a:srcRect/>
          <a:stretch>
            <a:fillRect/>
          </a:stretch>
        </p:blipFill>
        <p:spPr bwMode="auto">
          <a:xfrm>
            <a:off x="7857846" y="1685618"/>
            <a:ext cx="654592" cy="327296"/>
          </a:xfrm>
          <a:prstGeom prst="rect">
            <a:avLst/>
          </a:prstGeom>
          <a:noFill/>
          <a:extLst/>
        </p:spPr>
      </p:pic>
      <p:pic>
        <p:nvPicPr>
          <p:cNvPr id="46" name="Data-Double" descr="\\adisvr2\Shared\ADI_Projects\Isilon_Systems\ADI_Art\Working_Art\Database-2-256x25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4613" y="2932113"/>
            <a:ext cx="1160462"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Data-Mass-Solid" descr="\\adisvr2\Shared\ADI_Projects\Isilon_Systems\ADI_Art\Working_Art\Solid_Data-Mass.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3688" y="1533525"/>
            <a:ext cx="16192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034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1000"/>
                                        <p:tgtEl>
                                          <p:spTgt spid="36"/>
                                        </p:tgtEl>
                                      </p:cBhvr>
                                    </p:animEffect>
                                    <p:set>
                                      <p:cBhvr>
                                        <p:cTn id="7" dur="1" fill="hold">
                                          <p:stCondLst>
                                            <p:cond delay="999"/>
                                          </p:stCondLst>
                                        </p:cTn>
                                        <p:tgtEl>
                                          <p:spTgt spid="3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50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80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nodeType="withEffect">
                                  <p:stCondLst>
                                    <p:cond delay="110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140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nodeType="withEffect">
                                  <p:stCondLst>
                                    <p:cond delay="170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1000"/>
                                        <p:tgtEl>
                                          <p:spTgt spid="7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childTnLst>
                                </p:cTn>
                              </p:par>
                            </p:childTnLst>
                          </p:cTn>
                        </p:par>
                        <p:par>
                          <p:cTn id="35" fill="hold" nodeType="afterGroup">
                            <p:stCondLst>
                              <p:cond delay="2200"/>
                            </p:stCondLst>
                            <p:childTnLst>
                              <p:par>
                                <p:cTn id="36" presetID="10"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1000"/>
                                        <p:tgtEl>
                                          <p:spTgt spid="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1000"/>
                                        <p:tgtEl>
                                          <p:spTgt spid="71"/>
                                        </p:tgtEl>
                                      </p:cBhvr>
                                    </p:animEffect>
                                  </p:childTnLst>
                                </p:cTn>
                              </p:par>
                              <p:par>
                                <p:cTn id="45" presetID="10" presetClass="exit" presetSubtype="0" fill="hold" nodeType="withEffect">
                                  <p:stCondLst>
                                    <p:cond delay="0"/>
                                  </p:stCondLst>
                                  <p:childTnLst>
                                    <p:animEffect transition="out" filter="fade">
                                      <p:cBhvr>
                                        <p:cTn id="46" dur="1000"/>
                                        <p:tgtEl>
                                          <p:spTgt spid="37"/>
                                        </p:tgtEl>
                                      </p:cBhvr>
                                    </p:animEffect>
                                    <p:set>
                                      <p:cBhvr>
                                        <p:cTn id="47" dur="1" fill="hold">
                                          <p:stCondLst>
                                            <p:cond delay="999"/>
                                          </p:stCondLst>
                                        </p:cTn>
                                        <p:tgtEl>
                                          <p:spTgt spid="37"/>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childTnLst>
                                </p:cTn>
                              </p:par>
                            </p:childTnLst>
                          </p:cTn>
                        </p:par>
                        <p:par>
                          <p:cTn id="51" fill="hold" nodeType="afterGroup">
                            <p:stCondLst>
                              <p:cond delay="3200"/>
                            </p:stCondLst>
                            <p:childTnLst>
                              <p:par>
                                <p:cTn id="52" presetID="10"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1000"/>
                                        <p:tgtEl>
                                          <p:spTgt spid="7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1000"/>
                                        <p:tgtEl>
                                          <p:spTgt spid="69"/>
                                        </p:tgtEl>
                                      </p:cBhvr>
                                    </p:animEffect>
                                  </p:childTnLst>
                                </p:cTn>
                              </p:par>
                              <p:par>
                                <p:cTn id="61" presetID="10" presetClass="exit" presetSubtype="0" fill="hold" nodeType="withEffect">
                                  <p:stCondLst>
                                    <p:cond delay="0"/>
                                  </p:stCondLst>
                                  <p:childTnLst>
                                    <p:animEffect transition="out" filter="fade">
                                      <p:cBhvr>
                                        <p:cTn id="62" dur="1000"/>
                                        <p:tgtEl>
                                          <p:spTgt spid="46"/>
                                        </p:tgtEl>
                                      </p:cBhvr>
                                    </p:animEffect>
                                    <p:set>
                                      <p:cBhvr>
                                        <p:cTn id="63" dur="1" fill="hold">
                                          <p:stCondLst>
                                            <p:cond delay="999"/>
                                          </p:stCondLst>
                                        </p:cTn>
                                        <p:tgtEl>
                                          <p:spTgt spid="46"/>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1000"/>
                                        <p:tgtEl>
                                          <p:spTgt spid="39"/>
                                        </p:tgtEl>
                                      </p:cBhvr>
                                    </p:animEffect>
                                    <p:set>
                                      <p:cBhvr>
                                        <p:cTn id="66" dur="1" fill="hold">
                                          <p:stCondLst>
                                            <p:cond delay="999"/>
                                          </p:stCondLst>
                                        </p:cTn>
                                        <p:tgtEl>
                                          <p:spTgt spid="3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1000"/>
                                        <p:tgtEl>
                                          <p:spTgt spid="43"/>
                                        </p:tgtEl>
                                      </p:cBhvr>
                                    </p:animEffect>
                                    <p:set>
                                      <p:cBhvr>
                                        <p:cTn id="69" dur="1" fill="hold">
                                          <p:stCondLst>
                                            <p:cond delay="999"/>
                                          </p:stCondLst>
                                        </p:cTn>
                                        <p:tgtEl>
                                          <p:spTgt spid="43"/>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1000"/>
                                        <p:tgtEl>
                                          <p:spTgt spid="44"/>
                                        </p:tgtEl>
                                      </p:cBhvr>
                                    </p:animEffect>
                                    <p:set>
                                      <p:cBhvr>
                                        <p:cTn id="72" dur="1" fill="hold">
                                          <p:stCondLst>
                                            <p:cond delay="999"/>
                                          </p:stCondLst>
                                        </p:cTn>
                                        <p:tgtEl>
                                          <p:spTgt spid="44"/>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1000"/>
                                        <p:tgtEl>
                                          <p:spTgt spid="45"/>
                                        </p:tgtEl>
                                      </p:cBhvr>
                                    </p:animEffect>
                                    <p:set>
                                      <p:cBhvr>
                                        <p:cTn id="75" dur="1" fill="hold">
                                          <p:stCondLst>
                                            <p:cond delay="999"/>
                                          </p:stCondLst>
                                        </p:cTn>
                                        <p:tgtEl>
                                          <p:spTgt spid="45"/>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1000"/>
                                        <p:tgtEl>
                                          <p:spTgt spid="42"/>
                                        </p:tgtEl>
                                      </p:cBhvr>
                                    </p:animEffect>
                                    <p:set>
                                      <p:cBhvr>
                                        <p:cTn id="78" dur="1" fill="hold">
                                          <p:stCondLst>
                                            <p:cond delay="999"/>
                                          </p:stCondLst>
                                        </p:cTn>
                                        <p:tgtEl>
                                          <p:spTgt spid="42"/>
                                        </p:tgtEl>
                                        <p:attrNameLst>
                                          <p:attrName>style.visibility</p:attrName>
                                        </p:attrNameLst>
                                      </p:cBhvr>
                                      <p:to>
                                        <p:strVal val="hidden"/>
                                      </p:to>
                                    </p:set>
                                  </p:childTnLst>
                                </p:cTn>
                              </p:par>
                              <p:par>
                                <p:cTn id="79" presetID="42" presetClass="path" presetSubtype="0" accel="50000" decel="50000" fill="hold" nodeType="withEffect">
                                  <p:stCondLst>
                                    <p:cond delay="0"/>
                                  </p:stCondLst>
                                  <p:childTnLst>
                                    <p:animMotion origin="layout" path="M 3.61111E-6 3.33333E-6 L 3.61111E-6 0.13333 " pathEditMode="relative" rAng="0" ptsTypes="AA">
                                      <p:cBhvr>
                                        <p:cTn id="80" dur="1000" fill="hold"/>
                                        <p:tgtEl>
                                          <p:spTgt spid="39"/>
                                        </p:tgtEl>
                                        <p:attrNameLst>
                                          <p:attrName>ppt_x</p:attrName>
                                          <p:attrName>ppt_y</p:attrName>
                                        </p:attrNameLst>
                                      </p:cBhvr>
                                      <p:rCtr x="0" y="6700"/>
                                    </p:animMotion>
                                  </p:childTnLst>
                                </p:cTn>
                              </p:par>
                              <p:par>
                                <p:cTn id="81" presetID="42" presetClass="path" presetSubtype="0" accel="50000" decel="50000" fill="hold" nodeType="withEffect">
                                  <p:stCondLst>
                                    <p:cond delay="0"/>
                                  </p:stCondLst>
                                  <p:childTnLst>
                                    <p:animMotion origin="layout" path="M 0.00191 -0.00208 L 0.05156 0.03537 " pathEditMode="relative" rAng="0" ptsTypes="AA">
                                      <p:cBhvr>
                                        <p:cTn id="82" dur="1000" fill="hold"/>
                                        <p:tgtEl>
                                          <p:spTgt spid="42"/>
                                        </p:tgtEl>
                                        <p:attrNameLst>
                                          <p:attrName>ppt_x</p:attrName>
                                          <p:attrName>ppt_y</p:attrName>
                                        </p:attrNameLst>
                                      </p:cBhvr>
                                      <p:rCtr x="2500" y="1900"/>
                                    </p:animMotion>
                                  </p:childTnLst>
                                </p:cTn>
                              </p:par>
                              <p:par>
                                <p:cTn id="83" presetID="42" presetClass="path" presetSubtype="0" accel="50000" decel="50000" fill="hold" nodeType="withEffect">
                                  <p:stCondLst>
                                    <p:cond delay="0"/>
                                  </p:stCondLst>
                                  <p:childTnLst>
                                    <p:animMotion origin="layout" path="M 0.0007 -4.33526E-6 L -0.05729 0.01619 " pathEditMode="relative" rAng="0" ptsTypes="AA">
                                      <p:cBhvr>
                                        <p:cTn id="84" dur="1000" fill="hold"/>
                                        <p:tgtEl>
                                          <p:spTgt spid="43"/>
                                        </p:tgtEl>
                                        <p:attrNameLst>
                                          <p:attrName>ppt_x</p:attrName>
                                          <p:attrName>ppt_y</p:attrName>
                                        </p:attrNameLst>
                                      </p:cBhvr>
                                      <p:rCtr x="-2900" y="800"/>
                                    </p:animMotion>
                                  </p:childTnLst>
                                </p:cTn>
                              </p:par>
                              <p:par>
                                <p:cTn id="85" presetID="42" presetClass="path" presetSubtype="0" accel="50000" decel="50000" fill="hold" nodeType="withEffect">
                                  <p:stCondLst>
                                    <p:cond delay="0"/>
                                  </p:stCondLst>
                                  <p:childTnLst>
                                    <p:animMotion origin="layout" path="M -1.38889E-6 -1.85185E-6 L 0.06354 0.02269 " pathEditMode="relative" rAng="0" ptsTypes="AA">
                                      <p:cBhvr>
                                        <p:cTn id="86" dur="1000" fill="hold"/>
                                        <p:tgtEl>
                                          <p:spTgt spid="44"/>
                                        </p:tgtEl>
                                        <p:attrNameLst>
                                          <p:attrName>ppt_x</p:attrName>
                                          <p:attrName>ppt_y</p:attrName>
                                        </p:attrNameLst>
                                      </p:cBhvr>
                                      <p:rCtr x="3200" y="1100"/>
                                    </p:animMotion>
                                  </p:childTnLst>
                                </p:cTn>
                              </p:par>
                              <p:par>
                                <p:cTn id="87" presetID="42" presetClass="path" presetSubtype="0" accel="50000" decel="50000" fill="hold" nodeType="withEffect">
                                  <p:stCondLst>
                                    <p:cond delay="0"/>
                                  </p:stCondLst>
                                  <p:childTnLst>
                                    <p:animMotion origin="layout" path="M 0.00052 0.00139 L -0.07292 0.07515 " pathEditMode="relative" rAng="0" ptsTypes="AA">
                                      <p:cBhvr>
                                        <p:cTn id="88" dur="1000" fill="hold"/>
                                        <p:tgtEl>
                                          <p:spTgt spid="45"/>
                                        </p:tgtEl>
                                        <p:attrNameLst>
                                          <p:attrName>ppt_x</p:attrName>
                                          <p:attrName>ppt_y</p:attrName>
                                        </p:attrNameLst>
                                      </p:cBhvr>
                                      <p:rCtr x="-3700" y="3700"/>
                                    </p:animMotion>
                                  </p:childTnLst>
                                </p:cTn>
                              </p:par>
                              <p:par>
                                <p:cTn id="89" presetID="42" presetClass="path" presetSubtype="0" accel="50000" decel="50000" fill="hold" nodeType="withEffect">
                                  <p:stCondLst>
                                    <p:cond delay="0"/>
                                  </p:stCondLst>
                                  <p:childTnLst>
                                    <p:animMotion origin="layout" path="M 5E-6 1.85185E-6 L 0.02605 1.85185E-6 " pathEditMode="relative" rAng="0" ptsTypes="AA">
                                      <p:cBhvr>
                                        <p:cTn id="90" dur="1000" fill="hold"/>
                                        <p:tgtEl>
                                          <p:spTgt spid="46"/>
                                        </p:tgtEl>
                                        <p:attrNameLst>
                                          <p:attrName>ppt_x</p:attrName>
                                          <p:attrName>ppt_y</p:attrName>
                                        </p:attrNameLst>
                                      </p:cBhvr>
                                      <p:rCtr x="1300" y="0"/>
                                    </p:animMotion>
                                  </p:childTnLst>
                                </p:cTn>
                              </p:par>
                              <p:par>
                                <p:cTn id="91" presetID="10"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3" grpId="0"/>
      <p:bldP spid="67" grpId="0" animBg="1"/>
      <p:bldP spid="68" grpId="0" animBg="1"/>
      <p:bldP spid="69" grpId="0" animBg="1"/>
      <p:bldP spid="70" grpId="0"/>
      <p:bldP spid="71" grpId="0"/>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ounded Rectangle 5"/>
          <p:cNvSpPr/>
          <p:nvPr/>
        </p:nvSpPr>
        <p:spPr bwMode="auto">
          <a:xfrm>
            <a:off x="-317500" y="1541463"/>
            <a:ext cx="9779000" cy="4832350"/>
          </a:xfrm>
          <a:prstGeom prst="roundRect">
            <a:avLst>
              <a:gd name="adj" fmla="val 2753"/>
            </a:avLst>
          </a:prstGeom>
          <a:ln w="15875">
            <a:noFill/>
          </a:ln>
          <a:effectLst>
            <a:outerShdw blurRad="723900" sx="102000" sy="102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a:spcBef>
                <a:spcPts val="1200"/>
              </a:spcBef>
              <a:buClr>
                <a:srgbClr val="CECFD1"/>
              </a:buClr>
              <a:buFont typeface="Arial" pitchFamily="34" charset="0"/>
              <a:buChar char="•"/>
              <a:defRPr/>
            </a:pPr>
            <a:endParaRPr lang="en-US" sz="2000" dirty="0">
              <a:solidFill>
                <a:srgbClr val="84888B">
                  <a:lumMod val="50000"/>
                  <a:alpha val="99000"/>
                </a:srgbClr>
              </a:solidFill>
            </a:endParaRPr>
          </a:p>
          <a:p>
            <a:pPr marL="0" lvl="3">
              <a:spcBef>
                <a:spcPts val="1200"/>
              </a:spcBef>
              <a:buClr>
                <a:srgbClr val="CECFD1"/>
              </a:buClr>
              <a:defRPr/>
            </a:pPr>
            <a:r>
              <a:rPr lang="en-US" sz="1600" dirty="0">
                <a:solidFill>
                  <a:srgbClr val="84888B">
                    <a:lumMod val="50000"/>
                    <a:alpha val="99000"/>
                  </a:srgbClr>
                </a:solidFill>
              </a:rPr>
              <a:t/>
            </a:r>
            <a:br>
              <a:rPr lang="en-US" sz="1600" dirty="0">
                <a:solidFill>
                  <a:srgbClr val="84888B">
                    <a:lumMod val="50000"/>
                    <a:alpha val="99000"/>
                  </a:srgbClr>
                </a:solidFill>
              </a:rPr>
            </a:br>
            <a:endParaRPr lang="en-US" dirty="0">
              <a:solidFill>
                <a:srgbClr val="84888B">
                  <a:lumMod val="50000"/>
                  <a:alpha val="99000"/>
                </a:srgbClr>
              </a:solidFill>
            </a:endParaRPr>
          </a:p>
        </p:txBody>
      </p:sp>
      <p:sp>
        <p:nvSpPr>
          <p:cNvPr id="7" name="Text Placeholder 3"/>
          <p:cNvSpPr>
            <a:spLocks noGrp="1"/>
          </p:cNvSpPr>
          <p:nvPr>
            <p:ph type="body" sz="quarter" idx="11"/>
          </p:nvPr>
        </p:nvSpPr>
        <p:spPr>
          <a:xfrm>
            <a:off x="457200" y="987425"/>
            <a:ext cx="8229600" cy="346075"/>
          </a:xfrm>
        </p:spPr>
        <p:txBody>
          <a:bodyPr>
            <a:normAutofit/>
          </a:bodyPr>
          <a:lstStyle/>
          <a:p>
            <a:pPr>
              <a:lnSpc>
                <a:spcPct val="90000"/>
              </a:lnSpc>
            </a:pPr>
            <a:r>
              <a:rPr lang="zh-CN" altLang="en-US" sz="2400" smtClean="0">
                <a:ea typeface="宋体" pitchFamily="2" charset="-122"/>
              </a:rPr>
              <a:t>典型结构</a:t>
            </a:r>
          </a:p>
        </p:txBody>
      </p:sp>
      <p:sp>
        <p:nvSpPr>
          <p:cNvPr id="119811" name="Title 2"/>
          <p:cNvSpPr>
            <a:spLocks noGrp="1"/>
          </p:cNvSpPr>
          <p:nvPr>
            <p:ph type="title"/>
          </p:nvPr>
        </p:nvSpPr>
        <p:spPr/>
        <p:txBody>
          <a:bodyPr/>
          <a:lstStyle/>
          <a:p>
            <a:r>
              <a:rPr lang="zh-CN" altLang="en-US" smtClean="0">
                <a:ea typeface="宋体" pitchFamily="2" charset="-122"/>
              </a:rPr>
              <a:t>高性能计算</a:t>
            </a:r>
          </a:p>
        </p:txBody>
      </p:sp>
      <p:pic>
        <p:nvPicPr>
          <p:cNvPr id="119812" name="Picture 4" descr="HPC Workflow.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538" y="1731963"/>
            <a:ext cx="6875462"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Text Box 6"/>
          <p:cNvSpPr txBox="1">
            <a:spLocks noChangeArrowheads="1"/>
          </p:cNvSpPr>
          <p:nvPr/>
        </p:nvSpPr>
        <p:spPr bwMode="auto">
          <a:xfrm>
            <a:off x="3429000" y="1828800"/>
            <a:ext cx="2286000" cy="336550"/>
          </a:xfrm>
          <a:prstGeom prst="rect">
            <a:avLst/>
          </a:prstGeom>
          <a:solidFill>
            <a:srgbClr val="0055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zh-CN" altLang="en-US" sz="1600">
                <a:solidFill>
                  <a:srgbClr val="FFFFFF"/>
                </a:solidFill>
                <a:latin typeface="Arial" pitchFamily="34" charset="0"/>
                <a:ea typeface="宋体" pitchFamily="2" charset="-122"/>
              </a:rPr>
              <a:t>典型 </a:t>
            </a:r>
            <a:r>
              <a:rPr lang="en-US" altLang="zh-CN" sz="1600">
                <a:solidFill>
                  <a:srgbClr val="FFFFFF"/>
                </a:solidFill>
                <a:latin typeface="Arial" pitchFamily="34" charset="0"/>
                <a:ea typeface="宋体" pitchFamily="2" charset="-122"/>
              </a:rPr>
              <a:t>HPC</a:t>
            </a:r>
            <a:r>
              <a:rPr lang="zh-CN" altLang="en-US" sz="1600">
                <a:solidFill>
                  <a:srgbClr val="FFFFFF"/>
                </a:solidFill>
                <a:latin typeface="Arial" pitchFamily="34" charset="0"/>
                <a:ea typeface="宋体" pitchFamily="2" charset="-122"/>
              </a:rPr>
              <a:t>工作流</a:t>
            </a:r>
          </a:p>
        </p:txBody>
      </p:sp>
      <p:sp>
        <p:nvSpPr>
          <p:cNvPr id="119815" name="Text Box 7"/>
          <p:cNvSpPr txBox="1">
            <a:spLocks noChangeArrowheads="1"/>
          </p:cNvSpPr>
          <p:nvPr/>
        </p:nvSpPr>
        <p:spPr bwMode="auto">
          <a:xfrm>
            <a:off x="1295400" y="2362200"/>
            <a:ext cx="946150"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1000">
                <a:solidFill>
                  <a:srgbClr val="FFFFFF"/>
                </a:solidFill>
                <a:latin typeface="Arial" pitchFamily="34" charset="0"/>
                <a:ea typeface="宋体" pitchFamily="2" charset="-122"/>
              </a:rPr>
              <a:t>高通过量仪表</a:t>
            </a:r>
          </a:p>
        </p:txBody>
      </p:sp>
      <p:sp>
        <p:nvSpPr>
          <p:cNvPr id="119816" name="Text Box 8"/>
          <p:cNvSpPr txBox="1">
            <a:spLocks noChangeArrowheads="1"/>
          </p:cNvSpPr>
          <p:nvPr/>
        </p:nvSpPr>
        <p:spPr bwMode="auto">
          <a:xfrm>
            <a:off x="3505200" y="2514600"/>
            <a:ext cx="685800" cy="2143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800">
                <a:solidFill>
                  <a:srgbClr val="000000"/>
                </a:solidFill>
                <a:latin typeface="Arial" pitchFamily="34" charset="0"/>
                <a:ea typeface="宋体" pitchFamily="2" charset="-122"/>
              </a:rPr>
              <a:t>IQ X</a:t>
            </a:r>
            <a:r>
              <a:rPr lang="zh-CN" altLang="en-US" sz="800">
                <a:solidFill>
                  <a:srgbClr val="000000"/>
                </a:solidFill>
                <a:latin typeface="Arial" pitchFamily="34" charset="0"/>
                <a:ea typeface="宋体" pitchFamily="2" charset="-122"/>
              </a:rPr>
              <a:t>系列</a:t>
            </a:r>
          </a:p>
        </p:txBody>
      </p:sp>
      <p:sp>
        <p:nvSpPr>
          <p:cNvPr id="119817" name="Text Box 9"/>
          <p:cNvSpPr txBox="1">
            <a:spLocks noChangeArrowheads="1"/>
          </p:cNvSpPr>
          <p:nvPr/>
        </p:nvSpPr>
        <p:spPr bwMode="auto">
          <a:xfrm>
            <a:off x="6096000" y="2514600"/>
            <a:ext cx="654050" cy="2143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800">
                <a:solidFill>
                  <a:srgbClr val="000000"/>
                </a:solidFill>
                <a:latin typeface="Arial" pitchFamily="34" charset="0"/>
                <a:ea typeface="宋体" pitchFamily="2" charset="-122"/>
              </a:rPr>
              <a:t>IQ NL</a:t>
            </a:r>
            <a:r>
              <a:rPr lang="zh-CN" altLang="en-US" sz="800">
                <a:solidFill>
                  <a:srgbClr val="000000"/>
                </a:solidFill>
                <a:latin typeface="Arial" pitchFamily="34" charset="0"/>
                <a:ea typeface="宋体" pitchFamily="2" charset="-122"/>
              </a:rPr>
              <a:t>系列</a:t>
            </a:r>
          </a:p>
        </p:txBody>
      </p:sp>
      <p:sp>
        <p:nvSpPr>
          <p:cNvPr id="119818" name="Text Box 10"/>
          <p:cNvSpPr txBox="1">
            <a:spLocks noChangeArrowheads="1"/>
          </p:cNvSpPr>
          <p:nvPr/>
        </p:nvSpPr>
        <p:spPr bwMode="auto">
          <a:xfrm>
            <a:off x="2514600" y="3581400"/>
            <a:ext cx="768350" cy="244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1000">
                <a:solidFill>
                  <a:srgbClr val="000000"/>
                </a:solidFill>
                <a:latin typeface="Arial" pitchFamily="34" charset="0"/>
                <a:ea typeface="宋体" pitchFamily="2" charset="-122"/>
              </a:rPr>
              <a:t>健康记录</a:t>
            </a:r>
          </a:p>
        </p:txBody>
      </p:sp>
      <p:sp>
        <p:nvSpPr>
          <p:cNvPr id="119819" name="Text Box 11"/>
          <p:cNvSpPr txBox="1">
            <a:spLocks noChangeArrowheads="1"/>
          </p:cNvSpPr>
          <p:nvPr/>
        </p:nvSpPr>
        <p:spPr bwMode="auto">
          <a:xfrm>
            <a:off x="2362200" y="4114800"/>
            <a:ext cx="996950" cy="244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zh-CN" altLang="en-US" sz="1000">
                <a:solidFill>
                  <a:srgbClr val="000000"/>
                </a:solidFill>
                <a:latin typeface="Arial" pitchFamily="34" charset="0"/>
                <a:ea typeface="宋体" pitchFamily="2" charset="-122"/>
              </a:rPr>
              <a:t>经验数据</a:t>
            </a:r>
          </a:p>
        </p:txBody>
      </p:sp>
      <p:sp>
        <p:nvSpPr>
          <p:cNvPr id="119820" name="Text Box 12"/>
          <p:cNvSpPr txBox="1">
            <a:spLocks noChangeArrowheads="1"/>
          </p:cNvSpPr>
          <p:nvPr/>
        </p:nvSpPr>
        <p:spPr bwMode="auto">
          <a:xfrm>
            <a:off x="2362200" y="4648200"/>
            <a:ext cx="990600" cy="244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zh-CN" altLang="en-US" sz="1000">
                <a:solidFill>
                  <a:srgbClr val="000000"/>
                </a:solidFill>
                <a:latin typeface="Arial" pitchFamily="34" charset="0"/>
                <a:ea typeface="宋体" pitchFamily="2" charset="-122"/>
              </a:rPr>
              <a:t>化合物库</a:t>
            </a:r>
          </a:p>
        </p:txBody>
      </p:sp>
      <p:sp>
        <p:nvSpPr>
          <p:cNvPr id="119821" name="Text Box 13"/>
          <p:cNvSpPr txBox="1">
            <a:spLocks noChangeArrowheads="1"/>
          </p:cNvSpPr>
          <p:nvPr/>
        </p:nvSpPr>
        <p:spPr bwMode="auto">
          <a:xfrm>
            <a:off x="4724400" y="4572000"/>
            <a:ext cx="1198563" cy="244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1000">
                <a:solidFill>
                  <a:srgbClr val="000000"/>
                </a:solidFill>
                <a:latin typeface="Arial" pitchFamily="34" charset="0"/>
                <a:ea typeface="宋体" pitchFamily="2" charset="-122"/>
              </a:rPr>
              <a:t>HPC </a:t>
            </a:r>
            <a:r>
              <a:rPr lang="zh-CN" altLang="en-US" sz="1000">
                <a:solidFill>
                  <a:srgbClr val="000000"/>
                </a:solidFill>
                <a:latin typeface="Arial" pitchFamily="34" charset="0"/>
                <a:ea typeface="宋体" pitchFamily="2" charset="-122"/>
              </a:rPr>
              <a:t>计算机集群</a:t>
            </a:r>
          </a:p>
        </p:txBody>
      </p:sp>
      <p:sp>
        <p:nvSpPr>
          <p:cNvPr id="119822" name="Text Box 14"/>
          <p:cNvSpPr txBox="1">
            <a:spLocks noChangeArrowheads="1"/>
          </p:cNvSpPr>
          <p:nvPr/>
        </p:nvSpPr>
        <p:spPr bwMode="auto">
          <a:xfrm>
            <a:off x="7162800" y="4572000"/>
            <a:ext cx="717550" cy="244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zh-CN" altLang="en-US" sz="1000">
                <a:solidFill>
                  <a:srgbClr val="000000"/>
                </a:solidFill>
                <a:latin typeface="Arial" pitchFamily="34" charset="0"/>
                <a:ea typeface="宋体" pitchFamily="2" charset="-122"/>
              </a:rPr>
              <a:t>磁带库</a:t>
            </a:r>
          </a:p>
        </p:txBody>
      </p:sp>
      <p:sp>
        <p:nvSpPr>
          <p:cNvPr id="119823" name="Text Box 15"/>
          <p:cNvSpPr txBox="1">
            <a:spLocks noChangeArrowheads="1"/>
          </p:cNvSpPr>
          <p:nvPr/>
        </p:nvSpPr>
        <p:spPr bwMode="auto">
          <a:xfrm>
            <a:off x="1295400" y="5867400"/>
            <a:ext cx="1581150" cy="244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1000">
                <a:solidFill>
                  <a:srgbClr val="000000"/>
                </a:solidFill>
                <a:latin typeface="Arial" pitchFamily="34" charset="0"/>
                <a:ea typeface="宋体" pitchFamily="2" charset="-122"/>
              </a:rPr>
              <a:t>本地研究人员和分析人员</a:t>
            </a:r>
          </a:p>
        </p:txBody>
      </p:sp>
      <p:sp>
        <p:nvSpPr>
          <p:cNvPr id="119824" name="Text Box 16"/>
          <p:cNvSpPr txBox="1">
            <a:spLocks noChangeArrowheads="1"/>
          </p:cNvSpPr>
          <p:nvPr/>
        </p:nvSpPr>
        <p:spPr bwMode="auto">
          <a:xfrm>
            <a:off x="4800600" y="5867400"/>
            <a:ext cx="1676400" cy="244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1000">
                <a:solidFill>
                  <a:srgbClr val="000000"/>
                </a:solidFill>
                <a:latin typeface="Arial" pitchFamily="34" charset="0"/>
                <a:ea typeface="宋体" pitchFamily="2" charset="-122"/>
              </a:rPr>
              <a:t>远程研究人员和分析人员</a:t>
            </a:r>
          </a:p>
        </p:txBody>
      </p:sp>
      <p:sp>
        <p:nvSpPr>
          <p:cNvPr id="119825" name="Rectangle 17"/>
          <p:cNvSpPr>
            <a:spLocks noChangeArrowheads="1"/>
          </p:cNvSpPr>
          <p:nvPr/>
        </p:nvSpPr>
        <p:spPr bwMode="auto">
          <a:xfrm>
            <a:off x="3429000" y="2286000"/>
            <a:ext cx="838200" cy="152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zh-CN" altLang="en-US" sz="800">
                <a:solidFill>
                  <a:srgbClr val="FFFFFF"/>
                </a:solidFill>
                <a:latin typeface="Arial" pitchFamily="34" charset="0"/>
                <a:ea typeface="宋体" pitchFamily="2" charset="-122"/>
              </a:rPr>
              <a:t>第</a:t>
            </a:r>
            <a:r>
              <a:rPr lang="en-US" altLang="zh-CN" sz="800">
                <a:solidFill>
                  <a:srgbClr val="FFFFFF"/>
                </a:solidFill>
                <a:latin typeface="Arial" pitchFamily="34" charset="0"/>
                <a:ea typeface="宋体" pitchFamily="2" charset="-122"/>
              </a:rPr>
              <a:t>1</a:t>
            </a:r>
            <a:r>
              <a:rPr lang="zh-CN" altLang="en-US" sz="800">
                <a:solidFill>
                  <a:srgbClr val="FFFFFF"/>
                </a:solidFill>
                <a:latin typeface="Arial" pitchFamily="34" charset="0"/>
                <a:ea typeface="宋体" pitchFamily="2" charset="-122"/>
              </a:rPr>
              <a:t>层存储器</a:t>
            </a:r>
          </a:p>
        </p:txBody>
      </p:sp>
      <p:sp>
        <p:nvSpPr>
          <p:cNvPr id="119826" name="Rectangle 18"/>
          <p:cNvSpPr>
            <a:spLocks noChangeArrowheads="1"/>
          </p:cNvSpPr>
          <p:nvPr/>
        </p:nvSpPr>
        <p:spPr bwMode="auto">
          <a:xfrm>
            <a:off x="6019800" y="2362200"/>
            <a:ext cx="838200" cy="152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zh-CN" altLang="en-US" sz="800">
                <a:solidFill>
                  <a:srgbClr val="FFFFFF"/>
                </a:solidFill>
                <a:latin typeface="Arial" pitchFamily="34" charset="0"/>
                <a:ea typeface="宋体" pitchFamily="2" charset="-122"/>
              </a:rPr>
              <a:t>第</a:t>
            </a:r>
            <a:r>
              <a:rPr lang="en-US" altLang="zh-CN" sz="800">
                <a:solidFill>
                  <a:srgbClr val="FFFFFF"/>
                </a:solidFill>
                <a:latin typeface="Arial" pitchFamily="34" charset="0"/>
                <a:ea typeface="宋体" pitchFamily="2" charset="-122"/>
              </a:rPr>
              <a:t>2</a:t>
            </a:r>
            <a:r>
              <a:rPr lang="zh-CN" altLang="en-US" sz="800">
                <a:solidFill>
                  <a:srgbClr val="FFFFFF"/>
                </a:solidFill>
                <a:latin typeface="Arial" pitchFamily="34" charset="0"/>
                <a:ea typeface="宋体" pitchFamily="2" charset="-122"/>
              </a:rPr>
              <a:t>层存储器</a:t>
            </a:r>
          </a:p>
        </p:txBody>
      </p:sp>
    </p:spTree>
    <p:extLst>
      <p:ext uri="{BB962C8B-B14F-4D97-AF65-F5344CB8AC3E}">
        <p14:creationId xmlns:p14="http://schemas.microsoft.com/office/powerpoint/2010/main" val="125126562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813" y="4135438"/>
            <a:ext cx="7821612" cy="685800"/>
          </a:xfrm>
        </p:spPr>
        <p:txBody>
          <a:bodyPr/>
          <a:lstStyle/>
          <a:p>
            <a:r>
              <a:rPr lang="zh-CN" altLang="en-US" smtClean="0">
                <a:solidFill>
                  <a:srgbClr val="00529A"/>
                </a:solidFill>
                <a:ea typeface="宋体" pitchFamily="2" charset="-122"/>
              </a:rPr>
              <a:t>虚拟化</a:t>
            </a:r>
          </a:p>
        </p:txBody>
      </p:sp>
      <p:sp>
        <p:nvSpPr>
          <p:cNvPr id="178178" name="Subtitle 3"/>
          <p:cNvSpPr>
            <a:spLocks noGrp="1"/>
          </p:cNvSpPr>
          <p:nvPr>
            <p:ph type="subTitle" idx="1"/>
          </p:nvPr>
        </p:nvSpPr>
        <p:spPr>
          <a:xfrm>
            <a:off x="785813" y="4832350"/>
            <a:ext cx="7834312" cy="1143000"/>
          </a:xfrm>
        </p:spPr>
        <p:txBody>
          <a:bodyPr/>
          <a:lstStyle/>
          <a:p>
            <a:endParaRPr lang="en-US" altLang="zh-CN" smtClean="0">
              <a:solidFill>
                <a:srgbClr val="424446"/>
              </a:solidFill>
              <a:ea typeface="宋体" pitchFamily="2" charset="-122"/>
            </a:endParaRPr>
          </a:p>
        </p:txBody>
      </p:sp>
    </p:spTree>
    <p:extLst>
      <p:ext uri="{BB962C8B-B14F-4D97-AF65-F5344CB8AC3E}">
        <p14:creationId xmlns:p14="http://schemas.microsoft.com/office/powerpoint/2010/main" val="248803022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ounded Rectangle 31"/>
          <p:cNvSpPr/>
          <p:nvPr/>
        </p:nvSpPr>
        <p:spPr bwMode="auto">
          <a:xfrm>
            <a:off x="240506" y="1512398"/>
            <a:ext cx="2804468" cy="4941411"/>
          </a:xfrm>
          <a:prstGeom prst="roundRect">
            <a:avLst>
              <a:gd name="adj" fmla="val 2753"/>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a:spcBef>
                <a:spcPts val="1200"/>
              </a:spcBef>
              <a:buClr>
                <a:srgbClr val="00529A"/>
              </a:buClr>
              <a:buFont typeface="Arial" pitchFamily="34" charset="0"/>
              <a:buChar char="•"/>
              <a:defRPr/>
            </a:pPr>
            <a:endParaRPr lang="en-US" sz="2000" dirty="0">
              <a:solidFill>
                <a:srgbClr val="84888B">
                  <a:lumMod val="50000"/>
                  <a:alpha val="99000"/>
                </a:srgbClr>
              </a:solidFill>
            </a:endParaRPr>
          </a:p>
          <a:p>
            <a:pPr marL="0" lvl="3">
              <a:spcBef>
                <a:spcPts val="1200"/>
              </a:spcBef>
              <a:buClr>
                <a:srgbClr val="00529A"/>
              </a:buClr>
              <a:defRPr/>
            </a:pPr>
            <a:r>
              <a:rPr lang="en-US" sz="1600" dirty="0">
                <a:solidFill>
                  <a:srgbClr val="84888B">
                    <a:lumMod val="50000"/>
                    <a:alpha val="99000"/>
                  </a:srgbClr>
                </a:solidFill>
              </a:rPr>
              <a:t/>
            </a:r>
            <a:br>
              <a:rPr lang="en-US" sz="1600" dirty="0">
                <a:solidFill>
                  <a:srgbClr val="84888B">
                    <a:lumMod val="50000"/>
                    <a:alpha val="99000"/>
                  </a:srgbClr>
                </a:solidFill>
              </a:rPr>
            </a:br>
            <a:endParaRPr lang="en-US" dirty="0">
              <a:solidFill>
                <a:srgbClr val="84888B">
                  <a:lumMod val="50000"/>
                  <a:alpha val="99000"/>
                </a:srgbClr>
              </a:solidFill>
            </a:endParaRPr>
          </a:p>
        </p:txBody>
      </p:sp>
      <p:pic>
        <p:nvPicPr>
          <p:cNvPr id="39" name="Picture 6" descr="\\adisvr2\Shared\ADI_Projects\Isilon_Systems\ADI_Art\Working_Art\high-speed-computing.png"/>
          <p:cNvPicPr>
            <a:picLocks noChangeAspect="1" noChangeArrowheads="1"/>
          </p:cNvPicPr>
          <p:nvPr/>
        </p:nvPicPr>
        <p:blipFill>
          <a:blip r:embed="rId3" cstate="email"/>
          <a:stretch>
            <a:fillRect/>
          </a:stretch>
        </p:blipFill>
        <p:spPr bwMode="auto">
          <a:xfrm>
            <a:off x="295989" y="1680658"/>
            <a:ext cx="2708006" cy="2101634"/>
          </a:xfrm>
          <a:prstGeom prst="rect">
            <a:avLst/>
          </a:prstGeom>
          <a:noFill/>
          <a:effectLst>
            <a:softEdge rad="127000"/>
          </a:effectLst>
          <a:extLst/>
        </p:spPr>
      </p:pic>
      <p:sp useBgFill="1">
        <p:nvSpPr>
          <p:cNvPr id="21" name="Rounded Rectangle 20"/>
          <p:cNvSpPr/>
          <p:nvPr/>
        </p:nvSpPr>
        <p:spPr bwMode="auto">
          <a:xfrm>
            <a:off x="6130527" y="1512397"/>
            <a:ext cx="2804468" cy="4941412"/>
          </a:xfrm>
          <a:prstGeom prst="roundRect">
            <a:avLst>
              <a:gd name="adj" fmla="val 2753"/>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a:spcBef>
                <a:spcPts val="1200"/>
              </a:spcBef>
              <a:buClr>
                <a:srgbClr val="00529A"/>
              </a:buClr>
              <a:buFont typeface="Arial" pitchFamily="34" charset="0"/>
              <a:buChar char="•"/>
              <a:defRPr/>
            </a:pPr>
            <a:endParaRPr lang="en-US" sz="2000" dirty="0">
              <a:solidFill>
                <a:srgbClr val="84888B">
                  <a:lumMod val="50000"/>
                  <a:alpha val="99000"/>
                </a:srgbClr>
              </a:solidFill>
            </a:endParaRPr>
          </a:p>
          <a:p>
            <a:pPr marL="0" lvl="3">
              <a:spcBef>
                <a:spcPts val="1200"/>
              </a:spcBef>
              <a:buClr>
                <a:srgbClr val="00529A"/>
              </a:buClr>
              <a:defRPr/>
            </a:pPr>
            <a:r>
              <a:rPr lang="en-US" sz="1600" dirty="0">
                <a:solidFill>
                  <a:srgbClr val="84888B">
                    <a:lumMod val="50000"/>
                    <a:alpha val="99000"/>
                  </a:srgbClr>
                </a:solidFill>
              </a:rPr>
              <a:t/>
            </a:r>
            <a:br>
              <a:rPr lang="en-US" sz="1600" dirty="0">
                <a:solidFill>
                  <a:srgbClr val="84888B">
                    <a:lumMod val="50000"/>
                    <a:alpha val="99000"/>
                  </a:srgbClr>
                </a:solidFill>
              </a:rPr>
            </a:br>
            <a:endParaRPr lang="en-US" dirty="0">
              <a:solidFill>
                <a:srgbClr val="84888B">
                  <a:lumMod val="50000"/>
                  <a:alpha val="99000"/>
                </a:srgbClr>
              </a:solidFill>
            </a:endParaRPr>
          </a:p>
        </p:txBody>
      </p:sp>
      <p:sp useBgFill="1">
        <p:nvSpPr>
          <p:cNvPr id="25" name="Rounded Rectangle 24"/>
          <p:cNvSpPr/>
          <p:nvPr/>
        </p:nvSpPr>
        <p:spPr bwMode="auto">
          <a:xfrm>
            <a:off x="3185517" y="1516049"/>
            <a:ext cx="2804468" cy="4937760"/>
          </a:xfrm>
          <a:prstGeom prst="roundRect">
            <a:avLst>
              <a:gd name="adj" fmla="val 2753"/>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a:spcBef>
                <a:spcPts val="1200"/>
              </a:spcBef>
              <a:buClr>
                <a:srgbClr val="00529A"/>
              </a:buClr>
              <a:buFont typeface="Arial" pitchFamily="34" charset="0"/>
              <a:buChar char="•"/>
              <a:defRPr/>
            </a:pPr>
            <a:endParaRPr lang="en-US" sz="2000" dirty="0">
              <a:solidFill>
                <a:srgbClr val="84888B">
                  <a:lumMod val="50000"/>
                  <a:alpha val="99000"/>
                </a:srgbClr>
              </a:solidFill>
            </a:endParaRPr>
          </a:p>
          <a:p>
            <a:pPr marL="0" lvl="3">
              <a:spcBef>
                <a:spcPts val="1200"/>
              </a:spcBef>
              <a:buClr>
                <a:srgbClr val="00529A"/>
              </a:buClr>
              <a:defRPr/>
            </a:pPr>
            <a:r>
              <a:rPr lang="en-US" sz="1600" dirty="0">
                <a:solidFill>
                  <a:srgbClr val="84888B">
                    <a:lumMod val="50000"/>
                    <a:alpha val="99000"/>
                  </a:srgbClr>
                </a:solidFill>
              </a:rPr>
              <a:t/>
            </a:r>
            <a:br>
              <a:rPr lang="en-US" sz="1600" dirty="0">
                <a:solidFill>
                  <a:srgbClr val="84888B">
                    <a:lumMod val="50000"/>
                    <a:alpha val="99000"/>
                  </a:srgbClr>
                </a:solidFill>
              </a:rPr>
            </a:br>
            <a:endParaRPr lang="en-US" dirty="0">
              <a:solidFill>
                <a:srgbClr val="84888B">
                  <a:lumMod val="50000"/>
                  <a:alpha val="99000"/>
                </a:srgbClr>
              </a:solidFill>
            </a:endParaRPr>
          </a:p>
        </p:txBody>
      </p:sp>
      <p:sp>
        <p:nvSpPr>
          <p:cNvPr id="180235" name="Title 1"/>
          <p:cNvSpPr>
            <a:spLocks noGrp="1"/>
          </p:cNvSpPr>
          <p:nvPr>
            <p:ph type="title"/>
          </p:nvPr>
        </p:nvSpPr>
        <p:spPr/>
        <p:txBody>
          <a:bodyPr/>
          <a:lstStyle/>
          <a:p>
            <a:r>
              <a:rPr lang="zh-CN" altLang="en-US" smtClean="0">
                <a:solidFill>
                  <a:schemeClr val="accent2"/>
                </a:solidFill>
                <a:ea typeface="宋体" pitchFamily="2" charset="-122"/>
              </a:rPr>
              <a:t>虚拟化</a:t>
            </a:r>
          </a:p>
        </p:txBody>
      </p:sp>
      <p:sp>
        <p:nvSpPr>
          <p:cNvPr id="4" name="Text Placeholder 3"/>
          <p:cNvSpPr>
            <a:spLocks noGrp="1"/>
          </p:cNvSpPr>
          <p:nvPr>
            <p:ph type="body" sz="quarter" idx="11"/>
          </p:nvPr>
        </p:nvSpPr>
        <p:spPr>
          <a:xfrm>
            <a:off x="457200" y="987425"/>
            <a:ext cx="8229600" cy="346075"/>
          </a:xfrm>
        </p:spPr>
        <p:txBody>
          <a:bodyPr>
            <a:normAutofit/>
          </a:bodyPr>
          <a:lstStyle/>
          <a:p>
            <a:pPr>
              <a:lnSpc>
                <a:spcPct val="90000"/>
              </a:lnSpc>
            </a:pPr>
            <a:r>
              <a:rPr lang="zh-CN" altLang="en-US" sz="2400" smtClean="0">
                <a:ea typeface="宋体" pitchFamily="2" charset="-122"/>
              </a:rPr>
              <a:t>挑战</a:t>
            </a:r>
          </a:p>
        </p:txBody>
      </p:sp>
      <p:sp>
        <p:nvSpPr>
          <p:cNvPr id="23" name="Rectangle 22"/>
          <p:cNvSpPr>
            <a:spLocks noChangeArrowheads="1"/>
          </p:cNvSpPr>
          <p:nvPr/>
        </p:nvSpPr>
        <p:spPr bwMode="auto">
          <a:xfrm>
            <a:off x="3263900" y="4549775"/>
            <a:ext cx="25876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lvl="3" indent="-115888" defTabSz="457200">
              <a:spcBef>
                <a:spcPts val="600"/>
              </a:spcBef>
              <a:buClr>
                <a:srgbClr val="00529A"/>
              </a:buClr>
              <a:buSzPct val="100000"/>
              <a:buFont typeface="Arial" pitchFamily="34" charset="0"/>
              <a:buChar char="•"/>
            </a:pPr>
            <a:r>
              <a:rPr lang="zh-CN" altLang="en-US" sz="1400">
                <a:solidFill>
                  <a:srgbClr val="424446"/>
                </a:solidFill>
                <a:latin typeface="Verdana" pitchFamily="34" charset="0"/>
                <a:ea typeface="ＭＳ Ｐゴシック" pitchFamily="34" charset="-128"/>
              </a:rPr>
              <a:t>由于无法扩展造成应用和分区不良</a:t>
            </a:r>
          </a:p>
          <a:p>
            <a:pPr marL="117475" lvl="3" indent="-115888" defTabSz="457200">
              <a:spcBef>
                <a:spcPts val="600"/>
              </a:spcBef>
              <a:buClr>
                <a:srgbClr val="00529A"/>
              </a:buClr>
              <a:buSzPct val="100000"/>
              <a:buFont typeface="Arial" pitchFamily="34" charset="0"/>
              <a:buChar char="•"/>
            </a:pPr>
            <a:r>
              <a:rPr lang="zh-CN" altLang="en-US" sz="1400">
                <a:solidFill>
                  <a:srgbClr val="424446"/>
                </a:solidFill>
                <a:latin typeface="Verdana" pitchFamily="34" charset="0"/>
                <a:ea typeface="ＭＳ Ｐゴシック" pitchFamily="34" charset="-128"/>
              </a:rPr>
              <a:t>热点及瓶颈，需要进行人工 </a:t>
            </a:r>
            <a:r>
              <a:rPr lang="en-US" altLang="zh-CN" sz="1400">
                <a:solidFill>
                  <a:srgbClr val="424446"/>
                </a:solidFill>
                <a:latin typeface="Verdana" pitchFamily="34" charset="0"/>
                <a:ea typeface="ＭＳ Ｐゴシック" pitchFamily="34" charset="-128"/>
              </a:rPr>
              <a:t>VM </a:t>
            </a:r>
            <a:r>
              <a:rPr lang="zh-CN" altLang="en-US" sz="1400">
                <a:solidFill>
                  <a:srgbClr val="424446"/>
                </a:solidFill>
                <a:latin typeface="Verdana" pitchFamily="34" charset="0"/>
                <a:ea typeface="ＭＳ Ｐゴシック" pitchFamily="34" charset="-128"/>
              </a:rPr>
              <a:t>重新平衡</a:t>
            </a:r>
          </a:p>
          <a:p>
            <a:pPr marL="117475" lvl="3" indent="-115888" defTabSz="457200">
              <a:spcBef>
                <a:spcPts val="600"/>
              </a:spcBef>
              <a:buClr>
                <a:srgbClr val="00529A"/>
              </a:buClr>
              <a:buSzPct val="100000"/>
              <a:buFont typeface="Arial" pitchFamily="34" charset="0"/>
              <a:buChar char="•"/>
            </a:pPr>
            <a:r>
              <a:rPr lang="zh-CN" altLang="en-US" sz="1400">
                <a:solidFill>
                  <a:srgbClr val="424446"/>
                </a:solidFill>
                <a:latin typeface="Verdana" pitchFamily="34" charset="0"/>
                <a:ea typeface="ＭＳ Ｐゴシック" pitchFamily="34" charset="-128"/>
              </a:rPr>
              <a:t>数据存储 </a:t>
            </a:r>
            <a:r>
              <a:rPr lang="en-US" altLang="zh-CN" sz="1400">
                <a:solidFill>
                  <a:srgbClr val="424446"/>
                </a:solidFill>
                <a:latin typeface="Verdana" pitchFamily="34" charset="0"/>
                <a:ea typeface="ＭＳ Ｐゴシック" pitchFamily="34" charset="-128"/>
              </a:rPr>
              <a:t>LUN </a:t>
            </a:r>
            <a:r>
              <a:rPr lang="zh-CN" altLang="en-US" sz="1400">
                <a:solidFill>
                  <a:srgbClr val="424446"/>
                </a:solidFill>
                <a:latin typeface="Verdana" pitchFamily="34" charset="0"/>
                <a:ea typeface="ＭＳ Ｐゴシック" pitchFamily="34" charset="-128"/>
              </a:rPr>
              <a:t>映射</a:t>
            </a:r>
          </a:p>
        </p:txBody>
      </p:sp>
      <p:sp>
        <p:nvSpPr>
          <p:cNvPr id="28" name="Rectangle 1"/>
          <p:cNvSpPr>
            <a:spLocks noChangeArrowheads="1"/>
          </p:cNvSpPr>
          <p:nvPr/>
        </p:nvSpPr>
        <p:spPr bwMode="auto">
          <a:xfrm>
            <a:off x="292100" y="4549775"/>
            <a:ext cx="25558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lvl="3" indent="-115888" defTabSz="457200">
              <a:spcBef>
                <a:spcPts val="600"/>
              </a:spcBef>
              <a:buClr>
                <a:srgbClr val="00529A"/>
              </a:buClr>
              <a:buSzPct val="100000"/>
              <a:buFont typeface="Arial" pitchFamily="34" charset="0"/>
              <a:buChar char="•"/>
            </a:pPr>
            <a:r>
              <a:rPr lang="zh-CN" altLang="en-US" sz="1400">
                <a:solidFill>
                  <a:srgbClr val="424446"/>
                </a:solidFill>
                <a:latin typeface="Verdana" pitchFamily="34" charset="0"/>
                <a:ea typeface="ＭＳ Ｐゴシック" pitchFamily="34" charset="-128"/>
              </a:rPr>
              <a:t>随机及不可预见的虚拟服务器 </a:t>
            </a:r>
            <a:r>
              <a:rPr lang="en-US" altLang="zh-CN" sz="1400">
                <a:solidFill>
                  <a:srgbClr val="424446"/>
                </a:solidFill>
                <a:latin typeface="Verdana" pitchFamily="34" charset="0"/>
                <a:ea typeface="ＭＳ Ｐゴシック" pitchFamily="34" charset="-128"/>
              </a:rPr>
              <a:t>IO</a:t>
            </a:r>
          </a:p>
          <a:p>
            <a:pPr marL="117475" lvl="3" indent="-115888" defTabSz="457200">
              <a:spcBef>
                <a:spcPts val="600"/>
              </a:spcBef>
              <a:buClr>
                <a:srgbClr val="00529A"/>
              </a:buClr>
              <a:buSzPct val="100000"/>
              <a:buFont typeface="Arial" pitchFamily="34" charset="0"/>
              <a:buChar char="•"/>
            </a:pPr>
            <a:r>
              <a:rPr lang="zh-CN" altLang="en-US" sz="1400">
                <a:solidFill>
                  <a:srgbClr val="424446"/>
                </a:solidFill>
                <a:latin typeface="Verdana" pitchFamily="34" charset="0"/>
                <a:ea typeface="ＭＳ Ｐゴシック" pitchFamily="34" charset="-128"/>
              </a:rPr>
              <a:t>快速的存储性能扩展</a:t>
            </a:r>
          </a:p>
          <a:p>
            <a:pPr marL="117475" lvl="3" indent="-115888" defTabSz="457200">
              <a:spcBef>
                <a:spcPts val="600"/>
              </a:spcBef>
              <a:buClr>
                <a:srgbClr val="00529A"/>
              </a:buClr>
              <a:buSzPct val="100000"/>
              <a:buFont typeface="Arial" pitchFamily="34" charset="0"/>
              <a:buChar char="•"/>
            </a:pPr>
            <a:r>
              <a:rPr lang="zh-CN" altLang="en-US" sz="1400">
                <a:solidFill>
                  <a:srgbClr val="424446"/>
                </a:solidFill>
                <a:latin typeface="Verdana" pitchFamily="34" charset="0"/>
                <a:ea typeface="ＭＳ Ｐゴシック" pitchFamily="34" charset="-128"/>
              </a:rPr>
              <a:t>不可预见的虚拟桌面使用模式</a:t>
            </a:r>
          </a:p>
        </p:txBody>
      </p:sp>
      <p:sp>
        <p:nvSpPr>
          <p:cNvPr id="31" name="Rectangle 30"/>
          <p:cNvSpPr/>
          <p:nvPr/>
        </p:nvSpPr>
        <p:spPr>
          <a:xfrm>
            <a:off x="242888" y="4016375"/>
            <a:ext cx="2795587" cy="417513"/>
          </a:xfrm>
          <a:prstGeom prst="rect">
            <a:avLst/>
          </a:prstGeom>
          <a:gradFill flip="none" rotWithShape="1">
            <a:gsLst>
              <a:gs pos="0">
                <a:schemeClr val="accent3">
                  <a:lumMod val="20000"/>
                  <a:lumOff val="80000"/>
                  <a:alpha val="0"/>
                </a:schemeClr>
              </a:gs>
              <a:gs pos="10000">
                <a:schemeClr val="tx2"/>
              </a:gs>
              <a:gs pos="50000">
                <a:schemeClr val="tx2"/>
              </a:gs>
              <a:gs pos="90000">
                <a:schemeClr val="tx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4" name="Rectangle 33"/>
          <p:cNvSpPr/>
          <p:nvPr/>
        </p:nvSpPr>
        <p:spPr>
          <a:xfrm>
            <a:off x="3206750" y="4016375"/>
            <a:ext cx="2774950" cy="417513"/>
          </a:xfrm>
          <a:prstGeom prst="rect">
            <a:avLst/>
          </a:prstGeom>
          <a:gradFill flip="none" rotWithShape="1">
            <a:gsLst>
              <a:gs pos="0">
                <a:schemeClr val="accent3">
                  <a:lumMod val="20000"/>
                  <a:lumOff val="80000"/>
                  <a:alpha val="0"/>
                </a:schemeClr>
              </a:gs>
              <a:gs pos="10000">
                <a:schemeClr val="tx2"/>
              </a:gs>
              <a:gs pos="50000">
                <a:schemeClr val="tx2"/>
              </a:gs>
              <a:gs pos="90000">
                <a:schemeClr val="tx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24" name="Rectangle 5"/>
          <p:cNvSpPr>
            <a:spLocks noChangeArrowheads="1"/>
          </p:cNvSpPr>
          <p:nvPr/>
        </p:nvSpPr>
        <p:spPr bwMode="auto">
          <a:xfrm>
            <a:off x="3498850" y="4057650"/>
            <a:ext cx="1985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ts val="2100"/>
              </a:lnSpc>
              <a:spcAft>
                <a:spcPts val="600"/>
              </a:spcAft>
            </a:pPr>
            <a:r>
              <a:rPr lang="zh-CN" altLang="en-US" sz="1600" b="1">
                <a:solidFill>
                  <a:srgbClr val="FFFFFF"/>
                </a:solidFill>
                <a:latin typeface="Verdana" pitchFamily="34" charset="0"/>
                <a:ea typeface="ＭＳ Ｐゴシック" pitchFamily="34" charset="-128"/>
              </a:rPr>
              <a:t>复杂</a:t>
            </a:r>
          </a:p>
        </p:txBody>
      </p:sp>
      <p:sp>
        <p:nvSpPr>
          <p:cNvPr id="29" name="Rectangle 3"/>
          <p:cNvSpPr>
            <a:spLocks noChangeArrowheads="1"/>
          </p:cNvSpPr>
          <p:nvPr/>
        </p:nvSpPr>
        <p:spPr bwMode="auto">
          <a:xfrm>
            <a:off x="592138" y="4057650"/>
            <a:ext cx="1985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ts val="2100"/>
              </a:lnSpc>
              <a:spcAft>
                <a:spcPts val="600"/>
              </a:spcAft>
            </a:pPr>
            <a:r>
              <a:rPr lang="zh-CN" altLang="en-US" sz="1600" b="1">
                <a:solidFill>
                  <a:srgbClr val="FFFFFF"/>
                </a:solidFill>
                <a:latin typeface="Verdana" pitchFamily="34" charset="0"/>
                <a:ea typeface="ＭＳ Ｐゴシック" pitchFamily="34" charset="-128"/>
              </a:rPr>
              <a:t>随机</a:t>
            </a:r>
          </a:p>
        </p:txBody>
      </p:sp>
      <p:sp>
        <p:nvSpPr>
          <p:cNvPr id="18" name="Rectangle 17"/>
          <p:cNvSpPr>
            <a:spLocks noChangeArrowheads="1"/>
          </p:cNvSpPr>
          <p:nvPr/>
        </p:nvSpPr>
        <p:spPr bwMode="auto">
          <a:xfrm>
            <a:off x="6196013" y="4549775"/>
            <a:ext cx="26606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lvl="3" indent="-115888" defTabSz="457200">
              <a:spcBef>
                <a:spcPts val="600"/>
              </a:spcBef>
              <a:buClr>
                <a:srgbClr val="00529A"/>
              </a:buClr>
              <a:buSzPct val="100000"/>
              <a:buFont typeface="Arial" pitchFamily="34" charset="0"/>
              <a:buChar char="•"/>
            </a:pPr>
            <a:r>
              <a:rPr lang="zh-CN" altLang="en-US" sz="1400">
                <a:solidFill>
                  <a:srgbClr val="424446"/>
                </a:solidFill>
                <a:latin typeface="Verdana" pitchFamily="34" charset="0"/>
                <a:ea typeface="ＭＳ Ｐゴシック" pitchFamily="34" charset="-128"/>
              </a:rPr>
              <a:t>无存储 </a:t>
            </a:r>
            <a:r>
              <a:rPr lang="en-US" altLang="zh-CN" sz="1400">
                <a:solidFill>
                  <a:srgbClr val="424446"/>
                </a:solidFill>
                <a:latin typeface="Verdana" pitchFamily="34" charset="0"/>
                <a:ea typeface="ＭＳ Ｐゴシック" pitchFamily="34" charset="-128"/>
              </a:rPr>
              <a:t>DRS</a:t>
            </a:r>
          </a:p>
          <a:p>
            <a:pPr marL="117475" lvl="3" indent="-115888" defTabSz="457200">
              <a:spcBef>
                <a:spcPts val="600"/>
              </a:spcBef>
              <a:buClr>
                <a:srgbClr val="00529A"/>
              </a:buClr>
              <a:buSzPct val="100000"/>
              <a:buFont typeface="Arial" pitchFamily="34" charset="0"/>
              <a:buChar char="•"/>
            </a:pPr>
            <a:r>
              <a:rPr lang="en-US" altLang="zh-CN" sz="1400">
                <a:solidFill>
                  <a:srgbClr val="424446"/>
                </a:solidFill>
                <a:latin typeface="Verdana" pitchFamily="34" charset="0"/>
                <a:ea typeface="ＭＳ Ｐゴシック" pitchFamily="34" charset="-128"/>
              </a:rPr>
              <a:t>SRM</a:t>
            </a:r>
            <a:r>
              <a:rPr lang="zh-CN" altLang="en-US" sz="1400">
                <a:solidFill>
                  <a:srgbClr val="424446"/>
                </a:solidFill>
                <a:latin typeface="Verdana" pitchFamily="34" charset="0"/>
                <a:ea typeface="ＭＳ Ｐゴシック" pitchFamily="34" charset="-128"/>
              </a:rPr>
              <a:t>挑战</a:t>
            </a:r>
          </a:p>
          <a:p>
            <a:pPr marL="117475" lvl="3" indent="-115888" defTabSz="457200">
              <a:spcBef>
                <a:spcPts val="600"/>
              </a:spcBef>
              <a:buClr>
                <a:srgbClr val="00529A"/>
              </a:buClr>
              <a:buSzPct val="100000"/>
              <a:buFont typeface="Arial" pitchFamily="34" charset="0"/>
              <a:buChar char="•"/>
            </a:pPr>
            <a:r>
              <a:rPr lang="en-US" altLang="zh-CN" sz="1400">
                <a:solidFill>
                  <a:srgbClr val="424446"/>
                </a:solidFill>
                <a:latin typeface="Verdana" pitchFamily="34" charset="0"/>
                <a:ea typeface="ＭＳ Ｐゴシック" pitchFamily="34" charset="-128"/>
              </a:rPr>
              <a:t>VDI</a:t>
            </a:r>
            <a:r>
              <a:rPr lang="zh-CN" altLang="en-US" sz="1400">
                <a:solidFill>
                  <a:srgbClr val="424446"/>
                </a:solidFill>
                <a:latin typeface="Verdana" pitchFamily="34" charset="0"/>
                <a:ea typeface="ＭＳ Ｐゴシック" pitchFamily="34" charset="-128"/>
              </a:rPr>
              <a:t>启动和注册风暴</a:t>
            </a:r>
          </a:p>
        </p:txBody>
      </p:sp>
      <p:sp>
        <p:nvSpPr>
          <p:cNvPr id="35" name="Rectangle 34"/>
          <p:cNvSpPr/>
          <p:nvPr/>
        </p:nvSpPr>
        <p:spPr>
          <a:xfrm>
            <a:off x="6138863" y="4016375"/>
            <a:ext cx="2786062" cy="417513"/>
          </a:xfrm>
          <a:prstGeom prst="rect">
            <a:avLst/>
          </a:prstGeom>
          <a:gradFill flip="none" rotWithShape="1">
            <a:gsLst>
              <a:gs pos="0">
                <a:schemeClr val="accent3">
                  <a:lumMod val="20000"/>
                  <a:lumOff val="80000"/>
                  <a:alpha val="0"/>
                </a:schemeClr>
              </a:gs>
              <a:gs pos="10000">
                <a:schemeClr val="tx2"/>
              </a:gs>
              <a:gs pos="50000">
                <a:schemeClr val="tx2"/>
              </a:gs>
              <a:gs pos="90000">
                <a:schemeClr val="tx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19" name="Rectangle 18"/>
          <p:cNvSpPr>
            <a:spLocks noChangeArrowheads="1"/>
          </p:cNvSpPr>
          <p:nvPr/>
        </p:nvSpPr>
        <p:spPr bwMode="auto">
          <a:xfrm>
            <a:off x="6481763" y="4057650"/>
            <a:ext cx="1987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ts val="2100"/>
              </a:lnSpc>
              <a:spcAft>
                <a:spcPts val="600"/>
              </a:spcAft>
            </a:pPr>
            <a:r>
              <a:rPr lang="zh-CN" altLang="en-US" sz="1600" b="1">
                <a:solidFill>
                  <a:srgbClr val="FFFFFF"/>
                </a:solidFill>
                <a:latin typeface="Verdana" pitchFamily="34" charset="0"/>
                <a:ea typeface="ＭＳ Ｐゴシック" pitchFamily="34" charset="-128"/>
              </a:rPr>
              <a:t>易损</a:t>
            </a:r>
          </a:p>
        </p:txBody>
      </p:sp>
      <p:pic>
        <p:nvPicPr>
          <p:cNvPr id="26" name="Picture 3" descr="C:\Users\BROOME~1\AppData\Local\Temp\VMwareDnD\9f1ecb3a\iStock_000004704479XSmall.jpg"/>
          <p:cNvPicPr>
            <a:picLocks noChangeAspect="1" noChangeArrowheads="1"/>
          </p:cNvPicPr>
          <p:nvPr/>
        </p:nvPicPr>
        <p:blipFill>
          <a:blip r:embed="rId4" cstate="email">
            <a:clrChange>
              <a:clrFrom>
                <a:srgbClr val="FFFFFF"/>
              </a:clrFrom>
              <a:clrTo>
                <a:srgbClr val="FFFFFF">
                  <a:alpha val="0"/>
                </a:srgbClr>
              </a:clrTo>
            </a:clrChange>
            <a:duotone>
              <a:schemeClr val="accent2">
                <a:shade val="45000"/>
                <a:satMod val="135000"/>
              </a:schemeClr>
              <a:prstClr val="white"/>
            </a:duotone>
            <a:extLst/>
          </a:blip>
          <a:srcRect/>
          <a:stretch>
            <a:fillRect/>
          </a:stretch>
        </p:blipFill>
        <p:spPr bwMode="auto">
          <a:xfrm>
            <a:off x="6028911" y="1451428"/>
            <a:ext cx="2992995" cy="2488912"/>
          </a:xfrm>
          <a:prstGeom prst="rect">
            <a:avLst/>
          </a:prstGeom>
          <a:noFill/>
          <a:effectLst>
            <a:softEdge rad="127000"/>
          </a:effectLst>
        </p:spPr>
      </p:pic>
      <p:pic>
        <p:nvPicPr>
          <p:cNvPr id="30" name="Picture 2" descr="C:\Users\BROOME~1\AppData\Local\Temp\VMwareDnD\cfc176d6\iStock_000011953681XSmall.jpg"/>
          <p:cNvPicPr>
            <a:picLocks noChangeAspect="1" noChangeArrowheads="1"/>
          </p:cNvPicPr>
          <p:nvPr/>
        </p:nvPicPr>
        <p:blipFill>
          <a:blip r:embed="rId5" cstate="email">
            <a:duotone>
              <a:schemeClr val="accent2">
                <a:shade val="45000"/>
                <a:satMod val="135000"/>
              </a:schemeClr>
              <a:prstClr val="white"/>
            </a:duotone>
            <a:clrChange>
              <a:clrFrom>
                <a:srgbClr val="FFFFFF"/>
              </a:clrFrom>
              <a:clrTo>
                <a:srgbClr val="FFFFFF">
                  <a:alpha val="0"/>
                </a:srgbClr>
              </a:clrTo>
            </a:clrChange>
            <a:extLst/>
          </a:blip>
          <a:srcRect/>
          <a:stretch>
            <a:fillRect/>
          </a:stretch>
        </p:blipFill>
        <p:spPr bwMode="auto">
          <a:xfrm>
            <a:off x="3282636" y="1492703"/>
            <a:ext cx="2578728" cy="2571296"/>
          </a:xfrm>
          <a:prstGeom prst="rect">
            <a:avLst/>
          </a:prstGeom>
          <a:noFill/>
        </p:spPr>
      </p:pic>
    </p:spTree>
    <p:extLst>
      <p:ext uri="{BB962C8B-B14F-4D97-AF65-F5344CB8AC3E}">
        <p14:creationId xmlns:p14="http://schemas.microsoft.com/office/powerpoint/2010/main" val="29161629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childTnLst>
                                </p:cTn>
                              </p:par>
                            </p:childTnLst>
                          </p:cTn>
                        </p:par>
                        <p:par>
                          <p:cTn id="20" fill="hold" nodeType="afterGroup">
                            <p:stCondLst>
                              <p:cond delay="10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childTnLst>
                                </p:cTn>
                              </p:par>
                            </p:childTnLst>
                          </p:cTn>
                        </p:par>
                        <p:par>
                          <p:cTn id="36" fill="hold" nodeType="afterGroup">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1" grpId="0" animBg="1"/>
      <p:bldP spid="34" grpId="0" animBg="1"/>
      <p:bldP spid="24" grpId="0"/>
      <p:bldP spid="29" grpId="0"/>
      <p:bldP spid="18" grpId="0"/>
      <p:bldP spid="35"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88430"/>
            <a:ext cx="8229600" cy="868362"/>
          </a:xfrm>
        </p:spPr>
        <p:txBody>
          <a:bodyPr/>
          <a:lstStyle/>
          <a:p>
            <a:r>
              <a:rPr lang="zh-CN" altLang="en-US" dirty="0" smtClean="0">
                <a:latin typeface="黑体" pitchFamily="49" charset="-122"/>
                <a:ea typeface="黑体" pitchFamily="49" charset="-122"/>
              </a:rPr>
              <a:t>议题</a:t>
            </a:r>
            <a:endParaRPr lang="zh-CN" altLang="en-US" dirty="0">
              <a:latin typeface="黑体" pitchFamily="49" charset="-122"/>
              <a:ea typeface="黑体" pitchFamily="49" charset="-122"/>
            </a:endParaRPr>
          </a:p>
        </p:txBody>
      </p:sp>
      <p:sp>
        <p:nvSpPr>
          <p:cNvPr id="3" name="文本占位符 2"/>
          <p:cNvSpPr>
            <a:spLocks noGrp="1"/>
          </p:cNvSpPr>
          <p:nvPr>
            <p:ph type="body" sz="quarter" idx="10"/>
          </p:nvPr>
        </p:nvSpPr>
        <p:spPr>
          <a:xfrm>
            <a:off x="463296" y="2132856"/>
            <a:ext cx="8229600" cy="3913933"/>
          </a:xfrm>
        </p:spPr>
        <p:txBody>
          <a:bodyPr/>
          <a:lstStyle/>
          <a:p>
            <a:r>
              <a:rPr lang="zh-CN" altLang="en-US" dirty="0"/>
              <a:t>大</a:t>
            </a:r>
            <a:r>
              <a:rPr lang="zh-CN" altLang="en-US" dirty="0" smtClean="0"/>
              <a:t>数据带来的问题</a:t>
            </a:r>
            <a:endParaRPr lang="en-US" altLang="zh-CN" dirty="0" smtClean="0"/>
          </a:p>
          <a:p>
            <a:r>
              <a:rPr lang="en-US" altLang="zh-CN" dirty="0" err="1" smtClean="0"/>
              <a:t>Isilon</a:t>
            </a:r>
            <a:r>
              <a:rPr lang="zh-CN" altLang="en-US" dirty="0" smtClean="0"/>
              <a:t>介绍</a:t>
            </a:r>
            <a:endParaRPr lang="en-US" altLang="zh-CN" dirty="0" smtClean="0"/>
          </a:p>
          <a:p>
            <a:r>
              <a:rPr lang="en-US" altLang="zh-CN" dirty="0" err="1" smtClean="0"/>
              <a:t>Isilon</a:t>
            </a:r>
            <a:r>
              <a:rPr lang="zh-CN" altLang="en-US" dirty="0" smtClean="0"/>
              <a:t>高性能计算和虚拟化解决方案</a:t>
            </a:r>
            <a:endParaRPr lang="en-US" altLang="zh-CN" dirty="0" smtClean="0"/>
          </a:p>
          <a:p>
            <a:pPr marL="0" indent="0">
              <a:buNone/>
            </a:pPr>
            <a:endParaRPr lang="en-US" altLang="zh-CN" dirty="0"/>
          </a:p>
        </p:txBody>
      </p:sp>
    </p:spTree>
    <p:extLst>
      <p:ext uri="{BB962C8B-B14F-4D97-AF65-F5344CB8AC3E}">
        <p14:creationId xmlns:p14="http://schemas.microsoft.com/office/powerpoint/2010/main" val="364043318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ounded Rectangle 20"/>
          <p:cNvSpPr/>
          <p:nvPr/>
        </p:nvSpPr>
        <p:spPr bwMode="auto">
          <a:xfrm>
            <a:off x="6130527" y="1512397"/>
            <a:ext cx="2804468" cy="4941412"/>
          </a:xfrm>
          <a:prstGeom prst="roundRect">
            <a:avLst>
              <a:gd name="adj" fmla="val 2753"/>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a:spcBef>
                <a:spcPts val="1200"/>
              </a:spcBef>
              <a:buClr>
                <a:srgbClr val="00529A"/>
              </a:buClr>
              <a:buFont typeface="Arial" pitchFamily="34" charset="0"/>
              <a:buChar char="•"/>
              <a:defRPr/>
            </a:pPr>
            <a:endParaRPr lang="en-US" sz="2000" dirty="0">
              <a:solidFill>
                <a:srgbClr val="84888B">
                  <a:lumMod val="50000"/>
                  <a:alpha val="99000"/>
                </a:srgbClr>
              </a:solidFill>
            </a:endParaRPr>
          </a:p>
          <a:p>
            <a:pPr marL="0" lvl="3">
              <a:spcBef>
                <a:spcPts val="1200"/>
              </a:spcBef>
              <a:buClr>
                <a:srgbClr val="00529A"/>
              </a:buClr>
              <a:defRPr/>
            </a:pPr>
            <a:r>
              <a:rPr lang="en-US" sz="1600" dirty="0">
                <a:solidFill>
                  <a:srgbClr val="84888B">
                    <a:lumMod val="50000"/>
                    <a:alpha val="99000"/>
                  </a:srgbClr>
                </a:solidFill>
              </a:rPr>
              <a:t/>
            </a:r>
            <a:br>
              <a:rPr lang="en-US" sz="1600" dirty="0">
                <a:solidFill>
                  <a:srgbClr val="84888B">
                    <a:lumMod val="50000"/>
                    <a:alpha val="99000"/>
                  </a:srgbClr>
                </a:solidFill>
              </a:rPr>
            </a:br>
            <a:endParaRPr lang="en-US" dirty="0">
              <a:solidFill>
                <a:srgbClr val="84888B">
                  <a:lumMod val="50000"/>
                  <a:alpha val="99000"/>
                </a:srgbClr>
              </a:solidFill>
            </a:endParaRPr>
          </a:p>
        </p:txBody>
      </p:sp>
      <p:sp useBgFill="1">
        <p:nvSpPr>
          <p:cNvPr id="25" name="Rounded Rectangle 24"/>
          <p:cNvSpPr/>
          <p:nvPr/>
        </p:nvSpPr>
        <p:spPr bwMode="auto">
          <a:xfrm>
            <a:off x="3185517" y="1516049"/>
            <a:ext cx="2804468" cy="4937760"/>
          </a:xfrm>
          <a:prstGeom prst="roundRect">
            <a:avLst>
              <a:gd name="adj" fmla="val 2753"/>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a:spcBef>
                <a:spcPts val="1200"/>
              </a:spcBef>
              <a:buClr>
                <a:srgbClr val="00529A"/>
              </a:buClr>
              <a:buFont typeface="Arial" pitchFamily="34" charset="0"/>
              <a:buChar char="•"/>
              <a:defRPr/>
            </a:pPr>
            <a:endParaRPr lang="en-US" sz="2000" dirty="0">
              <a:solidFill>
                <a:srgbClr val="84888B">
                  <a:lumMod val="50000"/>
                  <a:alpha val="99000"/>
                </a:srgbClr>
              </a:solidFill>
            </a:endParaRPr>
          </a:p>
          <a:p>
            <a:pPr marL="0" lvl="3">
              <a:spcBef>
                <a:spcPts val="1200"/>
              </a:spcBef>
              <a:buClr>
                <a:srgbClr val="00529A"/>
              </a:buClr>
              <a:defRPr/>
            </a:pPr>
            <a:r>
              <a:rPr lang="en-US" sz="1600" dirty="0">
                <a:solidFill>
                  <a:srgbClr val="84888B">
                    <a:lumMod val="50000"/>
                    <a:alpha val="99000"/>
                  </a:srgbClr>
                </a:solidFill>
              </a:rPr>
              <a:t/>
            </a:r>
            <a:br>
              <a:rPr lang="en-US" sz="1600" dirty="0">
                <a:solidFill>
                  <a:srgbClr val="84888B">
                    <a:lumMod val="50000"/>
                    <a:alpha val="99000"/>
                  </a:srgbClr>
                </a:solidFill>
              </a:rPr>
            </a:br>
            <a:endParaRPr lang="en-US" dirty="0">
              <a:solidFill>
                <a:srgbClr val="84888B">
                  <a:lumMod val="50000"/>
                  <a:alpha val="99000"/>
                </a:srgbClr>
              </a:solidFill>
            </a:endParaRPr>
          </a:p>
        </p:txBody>
      </p:sp>
      <p:sp useBgFill="1">
        <p:nvSpPr>
          <p:cNvPr id="32" name="Rounded Rectangle 31"/>
          <p:cNvSpPr/>
          <p:nvPr/>
        </p:nvSpPr>
        <p:spPr bwMode="auto">
          <a:xfrm>
            <a:off x="240506" y="1512398"/>
            <a:ext cx="2804468" cy="4941411"/>
          </a:xfrm>
          <a:prstGeom prst="roundRect">
            <a:avLst>
              <a:gd name="adj" fmla="val 2753"/>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a:spcBef>
                <a:spcPts val="1200"/>
              </a:spcBef>
              <a:buClr>
                <a:srgbClr val="00529A"/>
              </a:buClr>
              <a:buFont typeface="Arial" pitchFamily="34" charset="0"/>
              <a:buChar char="•"/>
              <a:defRPr/>
            </a:pPr>
            <a:endParaRPr lang="en-US" sz="2000" dirty="0">
              <a:solidFill>
                <a:srgbClr val="84888B">
                  <a:lumMod val="50000"/>
                  <a:alpha val="99000"/>
                </a:srgbClr>
              </a:solidFill>
            </a:endParaRPr>
          </a:p>
          <a:p>
            <a:pPr marL="0" lvl="3">
              <a:spcBef>
                <a:spcPts val="1200"/>
              </a:spcBef>
              <a:buClr>
                <a:srgbClr val="00529A"/>
              </a:buClr>
              <a:defRPr/>
            </a:pPr>
            <a:r>
              <a:rPr lang="en-US" sz="1600" dirty="0">
                <a:solidFill>
                  <a:srgbClr val="84888B">
                    <a:lumMod val="50000"/>
                    <a:alpha val="99000"/>
                  </a:srgbClr>
                </a:solidFill>
              </a:rPr>
              <a:t/>
            </a:r>
            <a:br>
              <a:rPr lang="en-US" sz="1600" dirty="0">
                <a:solidFill>
                  <a:srgbClr val="84888B">
                    <a:lumMod val="50000"/>
                    <a:alpha val="99000"/>
                  </a:srgbClr>
                </a:solidFill>
              </a:rPr>
            </a:br>
            <a:endParaRPr lang="en-US" dirty="0">
              <a:solidFill>
                <a:srgbClr val="84888B">
                  <a:lumMod val="50000"/>
                  <a:alpha val="99000"/>
                </a:srgbClr>
              </a:solidFill>
            </a:endParaRPr>
          </a:p>
        </p:txBody>
      </p:sp>
      <p:sp>
        <p:nvSpPr>
          <p:cNvPr id="182282" name="Title 1"/>
          <p:cNvSpPr>
            <a:spLocks noGrp="1"/>
          </p:cNvSpPr>
          <p:nvPr>
            <p:ph type="title"/>
          </p:nvPr>
        </p:nvSpPr>
        <p:spPr/>
        <p:txBody>
          <a:bodyPr/>
          <a:lstStyle/>
          <a:p>
            <a:r>
              <a:rPr lang="zh-CN" altLang="en-US" smtClean="0">
                <a:solidFill>
                  <a:schemeClr val="accent2"/>
                </a:solidFill>
                <a:ea typeface="宋体" pitchFamily="2" charset="-122"/>
              </a:rPr>
              <a:t>虚拟化</a:t>
            </a:r>
          </a:p>
        </p:txBody>
      </p:sp>
      <p:sp>
        <p:nvSpPr>
          <p:cNvPr id="4" name="Text Placeholder 3"/>
          <p:cNvSpPr>
            <a:spLocks noGrp="1"/>
          </p:cNvSpPr>
          <p:nvPr>
            <p:ph type="body" sz="quarter" idx="11"/>
          </p:nvPr>
        </p:nvSpPr>
        <p:spPr>
          <a:xfrm>
            <a:off x="457200" y="987425"/>
            <a:ext cx="8229600" cy="346075"/>
          </a:xfrm>
        </p:spPr>
        <p:txBody>
          <a:bodyPr>
            <a:normAutofit/>
          </a:bodyPr>
          <a:lstStyle/>
          <a:p>
            <a:pPr>
              <a:lnSpc>
                <a:spcPct val="90000"/>
              </a:lnSpc>
            </a:pPr>
            <a:r>
              <a:rPr lang="en-US" altLang="zh-CN" sz="2400" smtClean="0">
                <a:ea typeface="宋体" pitchFamily="2" charset="-122"/>
              </a:rPr>
              <a:t>Isilon</a:t>
            </a:r>
            <a:r>
              <a:rPr lang="zh-CN" altLang="en-US" sz="2400" smtClean="0">
                <a:ea typeface="宋体" pitchFamily="2" charset="-122"/>
              </a:rPr>
              <a:t>解决方案</a:t>
            </a:r>
          </a:p>
        </p:txBody>
      </p:sp>
      <p:sp>
        <p:nvSpPr>
          <p:cNvPr id="31" name="Rectangle 30"/>
          <p:cNvSpPr/>
          <p:nvPr/>
        </p:nvSpPr>
        <p:spPr>
          <a:xfrm>
            <a:off x="242888" y="4016375"/>
            <a:ext cx="2795587" cy="417513"/>
          </a:xfrm>
          <a:prstGeom prst="rect">
            <a:avLst/>
          </a:prstGeom>
          <a:gradFill flip="none" rotWithShape="1">
            <a:gsLst>
              <a:gs pos="0">
                <a:schemeClr val="accent3">
                  <a:lumMod val="20000"/>
                  <a:lumOff val="80000"/>
                  <a:alpha val="0"/>
                </a:schemeClr>
              </a:gs>
              <a:gs pos="10000">
                <a:schemeClr val="tx2"/>
              </a:gs>
              <a:gs pos="50000">
                <a:schemeClr val="tx2"/>
              </a:gs>
              <a:gs pos="90000">
                <a:schemeClr val="tx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34" name="Rectangle 33"/>
          <p:cNvSpPr/>
          <p:nvPr/>
        </p:nvSpPr>
        <p:spPr>
          <a:xfrm>
            <a:off x="3206750" y="4016375"/>
            <a:ext cx="2774950" cy="417513"/>
          </a:xfrm>
          <a:prstGeom prst="rect">
            <a:avLst/>
          </a:prstGeom>
          <a:gradFill flip="none" rotWithShape="1">
            <a:gsLst>
              <a:gs pos="0">
                <a:schemeClr val="accent3">
                  <a:lumMod val="20000"/>
                  <a:lumOff val="80000"/>
                  <a:alpha val="0"/>
                </a:schemeClr>
              </a:gs>
              <a:gs pos="10000">
                <a:schemeClr val="tx2"/>
              </a:gs>
              <a:gs pos="50000">
                <a:schemeClr val="tx2"/>
              </a:gs>
              <a:gs pos="90000">
                <a:schemeClr val="tx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182286" name="Rectangle 5"/>
          <p:cNvSpPr>
            <a:spLocks noChangeArrowheads="1"/>
          </p:cNvSpPr>
          <p:nvPr/>
        </p:nvSpPr>
        <p:spPr bwMode="auto">
          <a:xfrm>
            <a:off x="3498850" y="4057650"/>
            <a:ext cx="1985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ts val="2100"/>
              </a:lnSpc>
              <a:spcAft>
                <a:spcPts val="600"/>
              </a:spcAft>
            </a:pPr>
            <a:r>
              <a:rPr lang="zh-CN" altLang="en-US" sz="1600" b="1">
                <a:solidFill>
                  <a:srgbClr val="FFFFFF"/>
                </a:solidFill>
                <a:latin typeface="Verdana" pitchFamily="34" charset="0"/>
                <a:ea typeface="ＭＳ Ｐゴシック" pitchFamily="34" charset="-128"/>
              </a:rPr>
              <a:t>复杂</a:t>
            </a:r>
          </a:p>
        </p:txBody>
      </p:sp>
      <p:sp>
        <p:nvSpPr>
          <p:cNvPr id="182287" name="Rectangle 3"/>
          <p:cNvSpPr>
            <a:spLocks noChangeArrowheads="1"/>
          </p:cNvSpPr>
          <p:nvPr/>
        </p:nvSpPr>
        <p:spPr bwMode="auto">
          <a:xfrm>
            <a:off x="592138" y="4057650"/>
            <a:ext cx="1985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ts val="2100"/>
              </a:lnSpc>
              <a:spcAft>
                <a:spcPts val="600"/>
              </a:spcAft>
            </a:pPr>
            <a:r>
              <a:rPr lang="zh-CN" altLang="en-US" sz="1600" b="1">
                <a:solidFill>
                  <a:srgbClr val="FFFFFF"/>
                </a:solidFill>
                <a:latin typeface="Verdana" pitchFamily="34" charset="0"/>
                <a:ea typeface="ＭＳ Ｐゴシック" pitchFamily="34" charset="-128"/>
              </a:rPr>
              <a:t>随机</a:t>
            </a:r>
          </a:p>
        </p:txBody>
      </p:sp>
      <p:sp>
        <p:nvSpPr>
          <p:cNvPr id="35" name="Rectangle 34"/>
          <p:cNvSpPr/>
          <p:nvPr/>
        </p:nvSpPr>
        <p:spPr>
          <a:xfrm>
            <a:off x="6138863" y="4016375"/>
            <a:ext cx="2786062" cy="417513"/>
          </a:xfrm>
          <a:prstGeom prst="rect">
            <a:avLst/>
          </a:prstGeom>
          <a:gradFill flip="none" rotWithShape="1">
            <a:gsLst>
              <a:gs pos="0">
                <a:schemeClr val="accent3">
                  <a:lumMod val="20000"/>
                  <a:lumOff val="80000"/>
                  <a:alpha val="0"/>
                </a:schemeClr>
              </a:gs>
              <a:gs pos="10000">
                <a:schemeClr val="tx2"/>
              </a:gs>
              <a:gs pos="50000">
                <a:schemeClr val="tx2"/>
              </a:gs>
              <a:gs pos="90000">
                <a:schemeClr val="tx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182289" name="Rectangle 18"/>
          <p:cNvSpPr>
            <a:spLocks noChangeArrowheads="1"/>
          </p:cNvSpPr>
          <p:nvPr/>
        </p:nvSpPr>
        <p:spPr bwMode="auto">
          <a:xfrm>
            <a:off x="6481763" y="4057650"/>
            <a:ext cx="1987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ts val="2100"/>
              </a:lnSpc>
              <a:spcAft>
                <a:spcPts val="600"/>
              </a:spcAft>
            </a:pPr>
            <a:r>
              <a:rPr lang="zh-CN" altLang="en-US" sz="1600" b="1">
                <a:solidFill>
                  <a:srgbClr val="FFFFFF"/>
                </a:solidFill>
                <a:latin typeface="Verdana" pitchFamily="34" charset="0"/>
                <a:ea typeface="ＭＳ Ｐゴシック" pitchFamily="34" charset="-128"/>
              </a:rPr>
              <a:t>易损</a:t>
            </a:r>
          </a:p>
        </p:txBody>
      </p:sp>
      <p:pic>
        <p:nvPicPr>
          <p:cNvPr id="26" name="Picture 3" descr="C:\Users\BROOME~1\AppData\Local\Temp\VMwareDnD\9f1ecb3a\iStock_000004704479XSmall.jpg"/>
          <p:cNvPicPr>
            <a:picLocks noChangeAspect="1" noChangeArrowheads="1"/>
          </p:cNvPicPr>
          <p:nvPr/>
        </p:nvPicPr>
        <p:blipFill>
          <a:blip r:embed="rId3" cstate="email">
            <a:clrChange>
              <a:clrFrom>
                <a:srgbClr val="FFFFFF"/>
              </a:clrFrom>
              <a:clrTo>
                <a:srgbClr val="FFFFFF">
                  <a:alpha val="0"/>
                </a:srgbClr>
              </a:clrTo>
            </a:clrChange>
            <a:duotone>
              <a:schemeClr val="accent2">
                <a:shade val="45000"/>
                <a:satMod val="135000"/>
              </a:schemeClr>
              <a:prstClr val="white"/>
            </a:duotone>
            <a:extLst/>
          </a:blip>
          <a:srcRect/>
          <a:stretch>
            <a:fillRect/>
          </a:stretch>
        </p:blipFill>
        <p:spPr bwMode="auto">
          <a:xfrm>
            <a:off x="6028911" y="1451428"/>
            <a:ext cx="2992995" cy="2488912"/>
          </a:xfrm>
          <a:prstGeom prst="rect">
            <a:avLst/>
          </a:prstGeom>
          <a:noFill/>
          <a:effectLst>
            <a:softEdge rad="127000"/>
          </a:effectLst>
        </p:spPr>
      </p:pic>
      <p:pic>
        <p:nvPicPr>
          <p:cNvPr id="30" name="Picture 2" descr="C:\Users\BROOME~1\AppData\Local\Temp\VMwareDnD\cfc176d6\iStock_000011953681XSmall.jpg"/>
          <p:cNvPicPr>
            <a:picLocks noChangeAspect="1" noChangeArrowheads="1"/>
          </p:cNvPicPr>
          <p:nvPr/>
        </p:nvPicPr>
        <p:blipFill>
          <a:blip r:embed="rId4" cstate="email">
            <a:duotone>
              <a:schemeClr val="accent2">
                <a:shade val="45000"/>
                <a:satMod val="135000"/>
              </a:schemeClr>
              <a:prstClr val="white"/>
            </a:duotone>
            <a:clrChange>
              <a:clrFrom>
                <a:srgbClr val="FFFFFF"/>
              </a:clrFrom>
              <a:clrTo>
                <a:srgbClr val="FFFFFF">
                  <a:alpha val="0"/>
                </a:srgbClr>
              </a:clrTo>
            </a:clrChange>
            <a:extLst/>
          </a:blip>
          <a:srcRect/>
          <a:stretch>
            <a:fillRect/>
          </a:stretch>
        </p:blipFill>
        <p:spPr bwMode="auto">
          <a:xfrm>
            <a:off x="3282636" y="1492703"/>
            <a:ext cx="2578728" cy="2571296"/>
          </a:xfrm>
          <a:prstGeom prst="rect">
            <a:avLst/>
          </a:prstGeom>
          <a:noFill/>
        </p:spPr>
      </p:pic>
      <p:sp>
        <p:nvSpPr>
          <p:cNvPr id="22" name="Rectangle 21"/>
          <p:cNvSpPr/>
          <p:nvPr/>
        </p:nvSpPr>
        <p:spPr>
          <a:xfrm>
            <a:off x="242888" y="4016375"/>
            <a:ext cx="2795587" cy="417513"/>
          </a:xfrm>
          <a:prstGeom prst="rect">
            <a:avLst/>
          </a:prstGeom>
          <a:gradFill flip="none" rotWithShape="1">
            <a:gsLst>
              <a:gs pos="0">
                <a:schemeClr val="accent3">
                  <a:lumMod val="20000"/>
                  <a:lumOff val="80000"/>
                  <a:alpha val="0"/>
                </a:schemeClr>
              </a:gs>
              <a:gs pos="10000">
                <a:schemeClr val="accent2"/>
              </a:gs>
              <a:gs pos="50000">
                <a:schemeClr val="accent2"/>
              </a:gs>
              <a:gs pos="90000">
                <a:schemeClr val="accent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27" name="Rectangle 26"/>
          <p:cNvSpPr/>
          <p:nvPr/>
        </p:nvSpPr>
        <p:spPr>
          <a:xfrm>
            <a:off x="3206750" y="4016375"/>
            <a:ext cx="2774950" cy="417513"/>
          </a:xfrm>
          <a:prstGeom prst="rect">
            <a:avLst/>
          </a:prstGeom>
          <a:gradFill flip="none" rotWithShape="1">
            <a:gsLst>
              <a:gs pos="0">
                <a:schemeClr val="accent3">
                  <a:lumMod val="20000"/>
                  <a:lumOff val="80000"/>
                  <a:alpha val="0"/>
                </a:schemeClr>
              </a:gs>
              <a:gs pos="10000">
                <a:schemeClr val="accent2"/>
              </a:gs>
              <a:gs pos="50000">
                <a:schemeClr val="accent2"/>
              </a:gs>
              <a:gs pos="90000">
                <a:schemeClr val="accent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33" name="Rectangle 32"/>
          <p:cNvSpPr/>
          <p:nvPr/>
        </p:nvSpPr>
        <p:spPr>
          <a:xfrm>
            <a:off x="6138863" y="4016375"/>
            <a:ext cx="2786062" cy="417513"/>
          </a:xfrm>
          <a:prstGeom prst="rect">
            <a:avLst/>
          </a:prstGeom>
          <a:gradFill flip="none" rotWithShape="1">
            <a:gsLst>
              <a:gs pos="0">
                <a:schemeClr val="accent3">
                  <a:lumMod val="20000"/>
                  <a:lumOff val="80000"/>
                  <a:alpha val="0"/>
                </a:schemeClr>
              </a:gs>
              <a:gs pos="10000">
                <a:schemeClr val="accent2"/>
              </a:gs>
              <a:gs pos="50000">
                <a:schemeClr val="accent2"/>
              </a:gs>
              <a:gs pos="90000">
                <a:schemeClr val="accent2"/>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36" name="Rectangle 35"/>
          <p:cNvSpPr>
            <a:spLocks noChangeArrowheads="1"/>
          </p:cNvSpPr>
          <p:nvPr/>
        </p:nvSpPr>
        <p:spPr bwMode="auto">
          <a:xfrm>
            <a:off x="6510338" y="4057650"/>
            <a:ext cx="1985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ts val="2100"/>
              </a:lnSpc>
              <a:spcAft>
                <a:spcPts val="600"/>
              </a:spcAft>
            </a:pPr>
            <a:r>
              <a:rPr lang="zh-CN" altLang="en-US" sz="1600" b="1">
                <a:solidFill>
                  <a:srgbClr val="FFFFFF"/>
                </a:solidFill>
                <a:latin typeface="Verdana" pitchFamily="34" charset="0"/>
                <a:ea typeface="ＭＳ Ｐゴシック" pitchFamily="34" charset="-128"/>
              </a:rPr>
              <a:t>可用</a:t>
            </a:r>
          </a:p>
        </p:txBody>
      </p:sp>
      <p:sp>
        <p:nvSpPr>
          <p:cNvPr id="37" name="Rectangle 5"/>
          <p:cNvSpPr>
            <a:spLocks noChangeArrowheads="1"/>
          </p:cNvSpPr>
          <p:nvPr/>
        </p:nvSpPr>
        <p:spPr bwMode="auto">
          <a:xfrm>
            <a:off x="3498850" y="4057650"/>
            <a:ext cx="1985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ts val="2100"/>
              </a:lnSpc>
              <a:spcAft>
                <a:spcPts val="600"/>
              </a:spcAft>
            </a:pPr>
            <a:r>
              <a:rPr lang="zh-CN" altLang="en-US" sz="1600" b="1">
                <a:solidFill>
                  <a:srgbClr val="FFFFFF"/>
                </a:solidFill>
                <a:latin typeface="Verdana" pitchFamily="34" charset="0"/>
                <a:ea typeface="ＭＳ Ｐゴシック" pitchFamily="34" charset="-128"/>
              </a:rPr>
              <a:t>简单</a:t>
            </a:r>
          </a:p>
        </p:txBody>
      </p:sp>
      <p:sp>
        <p:nvSpPr>
          <p:cNvPr id="38" name="Rectangle 3"/>
          <p:cNvSpPr>
            <a:spLocks noChangeArrowheads="1"/>
          </p:cNvSpPr>
          <p:nvPr/>
        </p:nvSpPr>
        <p:spPr bwMode="auto">
          <a:xfrm>
            <a:off x="592138" y="4057650"/>
            <a:ext cx="1985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ts val="2100"/>
              </a:lnSpc>
              <a:spcAft>
                <a:spcPts val="600"/>
              </a:spcAft>
            </a:pPr>
            <a:r>
              <a:rPr lang="zh-CN" altLang="en-US" sz="1600" b="1">
                <a:solidFill>
                  <a:srgbClr val="FFFFFF"/>
                </a:solidFill>
                <a:latin typeface="Verdana" pitchFamily="34" charset="0"/>
                <a:ea typeface="ＭＳ Ｐゴシック" pitchFamily="34" charset="-128"/>
              </a:rPr>
              <a:t>可扩展</a:t>
            </a:r>
          </a:p>
        </p:txBody>
      </p:sp>
      <p:sp>
        <p:nvSpPr>
          <p:cNvPr id="39" name="Rectangle 38"/>
          <p:cNvSpPr/>
          <p:nvPr/>
        </p:nvSpPr>
        <p:spPr>
          <a:xfrm>
            <a:off x="6148388" y="4564063"/>
            <a:ext cx="2770187" cy="1038225"/>
          </a:xfrm>
          <a:prstGeom prst="rect">
            <a:avLst/>
          </a:prstGeom>
        </p:spPr>
        <p:txBody>
          <a:bodyPr>
            <a:spAutoFit/>
          </a:bodyPr>
          <a:lstStyle/>
          <a:p>
            <a:pPr marL="117475" lvl="3" indent="-115888" defTabSz="457200">
              <a:spcBef>
                <a:spcPts val="600"/>
              </a:spcBef>
              <a:buClr>
                <a:srgbClr val="00529A"/>
              </a:buClr>
              <a:buSzPct val="100000"/>
              <a:buFont typeface="Arial" pitchFamily="34" charset="0"/>
              <a:buChar char="•"/>
            </a:pPr>
            <a:r>
              <a:rPr lang="zh-CN" altLang="en-US" sz="1300">
                <a:solidFill>
                  <a:srgbClr val="424446"/>
                </a:solidFill>
                <a:latin typeface="Verdana" pitchFamily="34" charset="0"/>
                <a:ea typeface="ＭＳ Ｐゴシック" pitchFamily="34" charset="-128"/>
              </a:rPr>
              <a:t>行业领先的防护级别（</a:t>
            </a:r>
            <a:r>
              <a:rPr lang="en-US" altLang="zh-CN" sz="1300">
                <a:solidFill>
                  <a:srgbClr val="424446"/>
                </a:solidFill>
                <a:latin typeface="Verdana" pitchFamily="34" charset="0"/>
                <a:ea typeface="ＭＳ Ｐゴシック" pitchFamily="34" charset="-128"/>
              </a:rPr>
              <a:t>N</a:t>
            </a:r>
            <a:r>
              <a:rPr lang="zh-CN" altLang="en-US" sz="1300">
                <a:solidFill>
                  <a:srgbClr val="424446"/>
                </a:solidFill>
                <a:latin typeface="Verdana" pitchFamily="34" charset="0"/>
                <a:ea typeface="ＭＳ Ｐゴシック" pitchFamily="34" charset="-128"/>
              </a:rPr>
              <a:t>＋</a:t>
            </a:r>
            <a:r>
              <a:rPr lang="en-US" altLang="zh-CN" sz="1300">
                <a:solidFill>
                  <a:srgbClr val="424446"/>
                </a:solidFill>
                <a:latin typeface="Verdana" pitchFamily="34" charset="0"/>
                <a:ea typeface="ＭＳ Ｐゴシック" pitchFamily="34" charset="-128"/>
              </a:rPr>
              <a:t>4</a:t>
            </a:r>
            <a:r>
              <a:rPr lang="zh-CN" altLang="en-US" sz="1300">
                <a:solidFill>
                  <a:srgbClr val="424446"/>
                </a:solidFill>
                <a:latin typeface="Verdana" pitchFamily="34" charset="0"/>
                <a:ea typeface="ＭＳ Ｐゴシック" pitchFamily="34" charset="-128"/>
              </a:rPr>
              <a:t>）</a:t>
            </a:r>
          </a:p>
          <a:p>
            <a:pPr marL="117475" lvl="3" indent="-115888" defTabSz="457200">
              <a:spcBef>
                <a:spcPts val="600"/>
              </a:spcBef>
              <a:buClr>
                <a:srgbClr val="00529A"/>
              </a:buClr>
              <a:buSzPct val="100000"/>
              <a:buFont typeface="Arial" pitchFamily="34" charset="0"/>
              <a:buChar char="•"/>
            </a:pPr>
            <a:r>
              <a:rPr lang="zh-CN" altLang="en-US" sz="1300">
                <a:solidFill>
                  <a:srgbClr val="424446"/>
                </a:solidFill>
                <a:latin typeface="Verdana" pitchFamily="34" charset="0"/>
                <a:ea typeface="ＭＳ Ｐゴシック" pitchFamily="34" charset="-128"/>
              </a:rPr>
              <a:t>连续数据复制</a:t>
            </a:r>
          </a:p>
          <a:p>
            <a:pPr marL="117475" lvl="3" indent="-115888" defTabSz="457200">
              <a:spcBef>
                <a:spcPts val="600"/>
              </a:spcBef>
              <a:buClr>
                <a:srgbClr val="00529A"/>
              </a:buClr>
              <a:buSzPct val="100000"/>
              <a:buFont typeface="Arial" pitchFamily="34" charset="0"/>
              <a:buChar char="•"/>
            </a:pPr>
            <a:r>
              <a:rPr lang="zh-CN" altLang="en-US" sz="1300">
                <a:solidFill>
                  <a:srgbClr val="424446"/>
                </a:solidFill>
                <a:latin typeface="Verdana" pitchFamily="34" charset="0"/>
                <a:ea typeface="ＭＳ Ｐゴシック" pitchFamily="34" charset="-128"/>
              </a:rPr>
              <a:t>针对缓和 </a:t>
            </a:r>
            <a:r>
              <a:rPr lang="en-US" altLang="zh-CN" sz="1300">
                <a:solidFill>
                  <a:srgbClr val="424446"/>
                </a:solidFill>
                <a:latin typeface="Verdana" pitchFamily="34" charset="0"/>
                <a:ea typeface="ＭＳ Ｐゴシック" pitchFamily="34" charset="-128"/>
              </a:rPr>
              <a:t>VDI</a:t>
            </a:r>
            <a:r>
              <a:rPr lang="zh-CN" altLang="en-US" sz="1300">
                <a:solidFill>
                  <a:srgbClr val="424446"/>
                </a:solidFill>
                <a:latin typeface="Verdana" pitchFamily="34" charset="0"/>
                <a:ea typeface="ＭＳ Ｐゴシック" pitchFamily="34" charset="-128"/>
              </a:rPr>
              <a:t>启动风暴的 </a:t>
            </a:r>
            <a:r>
              <a:rPr lang="en-US" altLang="zh-CN" sz="1300">
                <a:solidFill>
                  <a:srgbClr val="424446"/>
                </a:solidFill>
                <a:latin typeface="Verdana" pitchFamily="34" charset="0"/>
                <a:ea typeface="ＭＳ Ｐゴシック" pitchFamily="34" charset="-128"/>
              </a:rPr>
              <a:t>SSD</a:t>
            </a:r>
            <a:r>
              <a:rPr lang="zh-CN" altLang="en-US" sz="1300">
                <a:solidFill>
                  <a:srgbClr val="424446"/>
                </a:solidFill>
                <a:latin typeface="Verdana" pitchFamily="34" charset="0"/>
                <a:ea typeface="ＭＳ Ｐゴシック" pitchFamily="34" charset="-128"/>
              </a:rPr>
              <a:t>存储器</a:t>
            </a:r>
          </a:p>
        </p:txBody>
      </p:sp>
      <p:sp>
        <p:nvSpPr>
          <p:cNvPr id="40" name="Rectangle 39"/>
          <p:cNvSpPr/>
          <p:nvPr/>
        </p:nvSpPr>
        <p:spPr>
          <a:xfrm>
            <a:off x="3263900" y="4564063"/>
            <a:ext cx="2686050" cy="1284287"/>
          </a:xfrm>
          <a:prstGeom prst="rect">
            <a:avLst/>
          </a:prstGeom>
        </p:spPr>
        <p:txBody>
          <a:bodyPr>
            <a:spAutoFit/>
          </a:bodyPr>
          <a:lstStyle/>
          <a:p>
            <a:pPr marL="117475" lvl="3" indent="-115888" defTabSz="457200">
              <a:spcBef>
                <a:spcPts val="600"/>
              </a:spcBef>
              <a:buClr>
                <a:srgbClr val="00529A"/>
              </a:buClr>
              <a:buSzPct val="100000"/>
              <a:buFont typeface="Arial" pitchFamily="34" charset="0"/>
              <a:buChar char="•"/>
            </a:pPr>
            <a:r>
              <a:rPr lang="zh-CN" altLang="en-US" sz="1300">
                <a:solidFill>
                  <a:srgbClr val="424446"/>
                </a:solidFill>
                <a:latin typeface="Verdana" pitchFamily="34" charset="0"/>
                <a:ea typeface="ＭＳ Ｐゴシック" pitchFamily="34" charset="-128"/>
              </a:rPr>
              <a:t>满足简便性的 </a:t>
            </a:r>
            <a:r>
              <a:rPr lang="en-US" altLang="zh-CN" sz="1300">
                <a:solidFill>
                  <a:srgbClr val="424446"/>
                </a:solidFill>
                <a:latin typeface="Verdana" pitchFamily="34" charset="0"/>
                <a:ea typeface="ＭＳ Ｐゴシック" pitchFamily="34" charset="-128"/>
              </a:rPr>
              <a:t>NFS</a:t>
            </a:r>
          </a:p>
          <a:p>
            <a:pPr marL="117475" lvl="3" indent="-115888" defTabSz="457200">
              <a:spcBef>
                <a:spcPts val="600"/>
              </a:spcBef>
              <a:buClr>
                <a:srgbClr val="00529A"/>
              </a:buClr>
              <a:buSzPct val="100000"/>
              <a:buFont typeface="Arial" pitchFamily="34" charset="0"/>
              <a:buChar char="•"/>
            </a:pPr>
            <a:r>
              <a:rPr lang="zh-CN" altLang="en-US" sz="1300">
                <a:solidFill>
                  <a:srgbClr val="424446"/>
                </a:solidFill>
                <a:latin typeface="Verdana" pitchFamily="34" charset="0"/>
                <a:ea typeface="ＭＳ Ｐゴシック" pitchFamily="34" charset="-128"/>
              </a:rPr>
              <a:t>针对简化管理的 </a:t>
            </a:r>
            <a:r>
              <a:rPr lang="en-US" altLang="zh-CN" sz="1300">
                <a:solidFill>
                  <a:srgbClr val="424446"/>
                </a:solidFill>
                <a:latin typeface="Verdana" pitchFamily="34" charset="0"/>
                <a:ea typeface="ＭＳ Ｐゴシック" pitchFamily="34" charset="-128"/>
              </a:rPr>
              <a:t>vCenter</a:t>
            </a:r>
            <a:r>
              <a:rPr lang="zh-CN" altLang="en-US" sz="1300">
                <a:solidFill>
                  <a:srgbClr val="424446"/>
                </a:solidFill>
                <a:latin typeface="Verdana" pitchFamily="34" charset="0"/>
                <a:ea typeface="ＭＳ Ｐゴシック" pitchFamily="34" charset="-128"/>
              </a:rPr>
              <a:t>集成</a:t>
            </a:r>
          </a:p>
          <a:p>
            <a:pPr marL="117475" lvl="3" indent="-115888" defTabSz="457200">
              <a:spcBef>
                <a:spcPts val="600"/>
              </a:spcBef>
              <a:buClr>
                <a:srgbClr val="00529A"/>
              </a:buClr>
              <a:buSzPct val="100000"/>
              <a:buFont typeface="Arial" pitchFamily="34" charset="0"/>
              <a:buChar char="•"/>
            </a:pPr>
            <a:r>
              <a:rPr lang="zh-CN" altLang="en-US" sz="1300">
                <a:solidFill>
                  <a:srgbClr val="424446"/>
                </a:solidFill>
                <a:latin typeface="Verdana" pitchFamily="34" charset="0"/>
                <a:ea typeface="ＭＳ Ｐゴシック" pitchFamily="34" charset="-128"/>
              </a:rPr>
              <a:t>动平衡，以消除热点</a:t>
            </a:r>
          </a:p>
        </p:txBody>
      </p:sp>
      <p:sp>
        <p:nvSpPr>
          <p:cNvPr id="41" name="Rectangle 1"/>
          <p:cNvSpPr/>
          <p:nvPr/>
        </p:nvSpPr>
        <p:spPr>
          <a:xfrm>
            <a:off x="193675" y="4564063"/>
            <a:ext cx="2933700" cy="2124075"/>
          </a:xfrm>
          <a:prstGeom prst="rect">
            <a:avLst/>
          </a:prstGeom>
        </p:spPr>
        <p:txBody>
          <a:bodyPr>
            <a:spAutoFit/>
          </a:bodyPr>
          <a:lstStyle/>
          <a:p>
            <a:pPr marL="117475" lvl="3" indent="-115888" defTabSz="457200">
              <a:spcBef>
                <a:spcPts val="600"/>
              </a:spcBef>
              <a:buClr>
                <a:srgbClr val="00529A"/>
              </a:buClr>
              <a:buSzPct val="100000"/>
              <a:buFont typeface="Arial" pitchFamily="34" charset="0"/>
              <a:buChar char="•"/>
            </a:pPr>
            <a:r>
              <a:rPr lang="zh-CN" altLang="en-US" sz="1300">
                <a:solidFill>
                  <a:srgbClr val="424446"/>
                </a:solidFill>
                <a:latin typeface="Verdana" pitchFamily="34" charset="0"/>
                <a:ea typeface="ＭＳ Ｐゴシック" pitchFamily="34" charset="-128"/>
              </a:rPr>
              <a:t>针对需求层－</a:t>
            </a:r>
            <a:r>
              <a:rPr lang="en-US" altLang="zh-CN" sz="1300">
                <a:solidFill>
                  <a:srgbClr val="424446"/>
                </a:solidFill>
                <a:latin typeface="Verdana" pitchFamily="34" charset="0"/>
                <a:ea typeface="ＭＳ Ｐゴシック" pitchFamily="34" charset="-128"/>
              </a:rPr>
              <a:t>1 apps</a:t>
            </a:r>
            <a:r>
              <a:rPr lang="zh-CN" altLang="en-US" sz="1300">
                <a:solidFill>
                  <a:srgbClr val="424446"/>
                </a:solidFill>
                <a:latin typeface="Verdana" pitchFamily="34" charset="0"/>
                <a:ea typeface="ＭＳ Ｐゴシック" pitchFamily="34" charset="-128"/>
              </a:rPr>
              <a:t>的高可扩展性性能</a:t>
            </a:r>
          </a:p>
          <a:p>
            <a:pPr marL="117475" lvl="3" indent="-115888" defTabSz="457200">
              <a:spcBef>
                <a:spcPts val="600"/>
              </a:spcBef>
              <a:buClr>
                <a:srgbClr val="00529A"/>
              </a:buClr>
              <a:buSzPct val="100000"/>
              <a:buFont typeface="Arial" pitchFamily="34" charset="0"/>
              <a:buChar char="•"/>
            </a:pPr>
            <a:r>
              <a:rPr lang="zh-CN" altLang="en-US" sz="1300">
                <a:solidFill>
                  <a:srgbClr val="424446"/>
                </a:solidFill>
                <a:latin typeface="Verdana" pitchFamily="34" charset="0"/>
                <a:ea typeface="ＭＳ Ｐゴシック" pitchFamily="34" charset="-128"/>
              </a:rPr>
              <a:t>一个文件系统中的多性能概要</a:t>
            </a:r>
          </a:p>
          <a:p>
            <a:pPr marL="117475" lvl="3" indent="-115888" defTabSz="457200">
              <a:spcBef>
                <a:spcPts val="600"/>
              </a:spcBef>
              <a:buClr>
                <a:srgbClr val="00529A"/>
              </a:buClr>
              <a:buSzPct val="100000"/>
              <a:buFont typeface="Arial" pitchFamily="34" charset="0"/>
              <a:buChar char="•"/>
            </a:pPr>
            <a:r>
              <a:rPr lang="zh-CN" altLang="en-US" sz="1300">
                <a:solidFill>
                  <a:srgbClr val="424446"/>
                </a:solidFill>
                <a:latin typeface="Verdana" pitchFamily="34" charset="0"/>
                <a:ea typeface="ＭＳ Ｐゴシック" pitchFamily="34" charset="-128"/>
              </a:rPr>
              <a:t>致力于简化数据存储管理的线性容量扩展</a:t>
            </a:r>
          </a:p>
          <a:p>
            <a:pPr marL="117475" lvl="3" indent="-115888" defTabSz="457200">
              <a:spcBef>
                <a:spcPts val="600"/>
              </a:spcBef>
              <a:buClr>
                <a:srgbClr val="00529A"/>
              </a:buClr>
              <a:buSzPct val="100000"/>
              <a:buFont typeface="Arial" pitchFamily="34" charset="0"/>
              <a:buChar char="•"/>
            </a:pPr>
            <a:endParaRPr lang="zh-CN" altLang="en-US" sz="1300">
              <a:solidFill>
                <a:srgbClr val="424446"/>
              </a:solidFill>
              <a:latin typeface="Verdana" pitchFamily="34" charset="0"/>
              <a:ea typeface="ＭＳ Ｐゴシック" pitchFamily="34" charset="-128"/>
            </a:endParaRPr>
          </a:p>
          <a:p>
            <a:pPr marL="117475" lvl="3" indent="-115888" defTabSz="457200">
              <a:spcBef>
                <a:spcPts val="600"/>
              </a:spcBef>
              <a:buClr>
                <a:srgbClr val="00529A"/>
              </a:buClr>
              <a:buSzPct val="100000"/>
              <a:buFont typeface="Arial" pitchFamily="34" charset="0"/>
              <a:buChar char="•"/>
            </a:pPr>
            <a:endParaRPr lang="zh-CN" altLang="en-US" sz="1300">
              <a:solidFill>
                <a:srgbClr val="424446"/>
              </a:solidFill>
              <a:latin typeface="Verdana" pitchFamily="34" charset="0"/>
              <a:ea typeface="ＭＳ Ｐゴシック" pitchFamily="34" charset="-128"/>
            </a:endParaRPr>
          </a:p>
        </p:txBody>
      </p:sp>
      <p:pic>
        <p:nvPicPr>
          <p:cNvPr id="48" name="Picture 2" descr="C:\Users\BROOME~1\AppData\Local\Temp\VMwareDnD\c2696fa0\01.png"/>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433763" y="1612900"/>
            <a:ext cx="22479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 descr="C:\Users\BROOME~1\AppData\Local\Temp\VMwareDnD\c2696fa0\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5863" y="1684338"/>
            <a:ext cx="2540000"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5" descr="prodshot"/>
          <p:cNvPicPr>
            <a:picLocks noChangeAspect="1" noChangeArrowheads="1"/>
          </p:cNvPicPr>
          <p:nvPr/>
        </p:nvPicPr>
        <p:blipFill>
          <a:blip r:embed="rId7"/>
          <a:srcRect/>
          <a:stretch>
            <a:fillRect/>
          </a:stretch>
        </p:blipFill>
        <p:spPr bwMode="auto">
          <a:xfrm>
            <a:off x="800100" y="3236913"/>
            <a:ext cx="1573213" cy="620712"/>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51" name="Picture 16" descr="prodshot"/>
          <p:cNvPicPr>
            <a:picLocks noChangeAspect="1" noChangeArrowheads="1"/>
          </p:cNvPicPr>
          <p:nvPr/>
        </p:nvPicPr>
        <p:blipFill>
          <a:blip r:embed="rId7"/>
          <a:srcRect/>
          <a:stretch>
            <a:fillRect/>
          </a:stretch>
        </p:blipFill>
        <p:spPr bwMode="auto">
          <a:xfrm>
            <a:off x="800100" y="2943225"/>
            <a:ext cx="1573213" cy="623888"/>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52" name="Picture 17" descr="prodshot"/>
          <p:cNvPicPr>
            <a:picLocks noChangeAspect="1" noChangeArrowheads="1"/>
          </p:cNvPicPr>
          <p:nvPr/>
        </p:nvPicPr>
        <p:blipFill>
          <a:blip r:embed="rId7"/>
          <a:srcRect/>
          <a:stretch>
            <a:fillRect/>
          </a:stretch>
        </p:blipFill>
        <p:spPr bwMode="auto">
          <a:xfrm>
            <a:off x="800100" y="2652713"/>
            <a:ext cx="1573213" cy="617537"/>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53" name="Picture 18" descr="prodshot"/>
          <p:cNvPicPr>
            <a:picLocks noChangeAspect="1" noChangeArrowheads="1"/>
          </p:cNvPicPr>
          <p:nvPr/>
        </p:nvPicPr>
        <p:blipFill>
          <a:blip r:embed="rId7"/>
          <a:srcRect/>
          <a:stretch>
            <a:fillRect/>
          </a:stretch>
        </p:blipFill>
        <p:spPr bwMode="auto">
          <a:xfrm>
            <a:off x="800100" y="2360613"/>
            <a:ext cx="1573213" cy="620712"/>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54" name="Picture 19" descr="prodshot"/>
          <p:cNvPicPr>
            <a:picLocks noChangeAspect="1" noChangeArrowheads="1"/>
          </p:cNvPicPr>
          <p:nvPr/>
        </p:nvPicPr>
        <p:blipFill>
          <a:blip r:embed="rId7"/>
          <a:srcRect/>
          <a:stretch>
            <a:fillRect/>
          </a:stretch>
        </p:blipFill>
        <p:spPr bwMode="auto">
          <a:xfrm>
            <a:off x="800100" y="2066925"/>
            <a:ext cx="1573213" cy="619125"/>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55" name="Picture 20" descr="prodshot"/>
          <p:cNvPicPr>
            <a:picLocks noChangeAspect="1" noChangeArrowheads="1"/>
          </p:cNvPicPr>
          <p:nvPr/>
        </p:nvPicPr>
        <p:blipFill>
          <a:blip r:embed="rId7"/>
          <a:srcRect/>
          <a:stretch>
            <a:fillRect/>
          </a:stretch>
        </p:blipFill>
        <p:spPr bwMode="auto">
          <a:xfrm>
            <a:off x="800100" y="1774825"/>
            <a:ext cx="1573213" cy="620713"/>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56" name="Picture 6" descr="\\adisvr2\Shared\ADI_Projects\Isilon_Systems\ADI_Art\Working_Art\high-speed-computing.png"/>
          <p:cNvPicPr>
            <a:picLocks noChangeAspect="1" noChangeArrowheads="1"/>
          </p:cNvPicPr>
          <p:nvPr/>
        </p:nvPicPr>
        <p:blipFill>
          <a:blip r:embed="rId8" cstate="email"/>
          <a:stretch>
            <a:fillRect/>
          </a:stretch>
        </p:blipFill>
        <p:spPr bwMode="auto">
          <a:xfrm>
            <a:off x="295989" y="1680658"/>
            <a:ext cx="2708006" cy="2101634"/>
          </a:xfrm>
          <a:prstGeom prst="rect">
            <a:avLst/>
          </a:prstGeom>
          <a:noFill/>
          <a:effectLst>
            <a:softEdge rad="127000"/>
          </a:effectLst>
          <a:extLst/>
        </p:spPr>
      </p:pic>
    </p:spTree>
    <p:extLst>
      <p:ext uri="{BB962C8B-B14F-4D97-AF65-F5344CB8AC3E}">
        <p14:creationId xmlns:p14="http://schemas.microsoft.com/office/powerpoint/2010/main" val="6082857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1000"/>
                                        <p:tgtEl>
                                          <p:spTgt spid="56"/>
                                        </p:tgtEl>
                                      </p:cBhvr>
                                    </p:animEffect>
                                    <p:set>
                                      <p:cBhvr>
                                        <p:cTn id="7" dur="1" fill="hold">
                                          <p:stCondLst>
                                            <p:cond delay="999"/>
                                          </p:stCondLst>
                                        </p:cTn>
                                        <p:tgtEl>
                                          <p:spTgt spid="5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50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nodeType="withEffect">
                                  <p:stCondLst>
                                    <p:cond delay="80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nodeType="withEffect">
                                  <p:stCondLst>
                                    <p:cond delay="11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140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10" presetClass="entr" presetSubtype="0" fill="hold" nodeType="withEffect">
                                  <p:stCondLst>
                                    <p:cond delay="170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childTnLst>
                                </p:cTn>
                              </p:par>
                            </p:childTnLst>
                          </p:cTn>
                        </p:par>
                        <p:par>
                          <p:cTn id="35" fill="hold" nodeType="afterGroup">
                            <p:stCondLst>
                              <p:cond delay="2200"/>
                            </p:stCondLst>
                            <p:childTnLst>
                              <p:par>
                                <p:cTn id="36" presetID="10" presetClass="exit" presetSubtype="0" fill="hold" nodeType="afterEffect">
                                  <p:stCondLst>
                                    <p:cond delay="0"/>
                                  </p:stCondLst>
                                  <p:childTnLst>
                                    <p:animEffect transition="out" filter="fade">
                                      <p:cBhvr>
                                        <p:cTn id="37" dur="1000"/>
                                        <p:tgtEl>
                                          <p:spTgt spid="30"/>
                                        </p:tgtEl>
                                      </p:cBhvr>
                                    </p:animEffect>
                                    <p:set>
                                      <p:cBhvr>
                                        <p:cTn id="38" dur="1" fill="hold">
                                          <p:stCondLst>
                                            <p:cond delay="999"/>
                                          </p:stCondLst>
                                        </p:cTn>
                                        <p:tgtEl>
                                          <p:spTgt spid="30"/>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childTnLst>
                                </p:cTn>
                              </p:par>
                              <p:par>
                                <p:cTn id="48" presetID="10"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childTnLst>
                                </p:cTn>
                              </p:par>
                            </p:childTnLst>
                          </p:cTn>
                        </p:par>
                        <p:par>
                          <p:cTn id="51" fill="hold" nodeType="afterGroup">
                            <p:stCondLst>
                              <p:cond delay="3200"/>
                            </p:stCondLst>
                            <p:childTnLst>
                              <p:par>
                                <p:cTn id="52" presetID="10" presetClass="exit" presetSubtype="0" fill="hold" nodeType="afterEffect">
                                  <p:stCondLst>
                                    <p:cond delay="0"/>
                                  </p:stCondLst>
                                  <p:childTnLst>
                                    <p:animEffect transition="out" filter="fade">
                                      <p:cBhvr>
                                        <p:cTn id="53" dur="1000"/>
                                        <p:tgtEl>
                                          <p:spTgt spid="26"/>
                                        </p:tgtEl>
                                      </p:cBhvr>
                                    </p:animEffect>
                                    <p:set>
                                      <p:cBhvr>
                                        <p:cTn id="54" dur="1" fill="hold">
                                          <p:stCondLst>
                                            <p:cond delay="999"/>
                                          </p:stCondLst>
                                        </p:cTn>
                                        <p:tgtEl>
                                          <p:spTgt spid="2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childTnLst>
                                </p:cTn>
                              </p:par>
                              <p:par>
                                <p:cTn id="58" presetID="10"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childTnLst>
                                </p:cTn>
                              </p:par>
                              <p:par>
                                <p:cTn id="61" presetID="10"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childTnLst>
                                </p:cTn>
                              </p:par>
                              <p:par>
                                <p:cTn id="64" presetID="10" presetClass="entr" presetSubtype="0"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37" grpId="0"/>
      <p:bldP spid="38"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ounded Rectangle 4"/>
          <p:cNvSpPr/>
          <p:nvPr/>
        </p:nvSpPr>
        <p:spPr bwMode="auto">
          <a:xfrm>
            <a:off x="-317500" y="1541463"/>
            <a:ext cx="9779000" cy="4832350"/>
          </a:xfrm>
          <a:prstGeom prst="roundRect">
            <a:avLst>
              <a:gd name="adj" fmla="val 2753"/>
            </a:avLst>
          </a:prstGeom>
          <a:ln w="15875">
            <a:noFill/>
          </a:ln>
          <a:effectLst>
            <a:outerShdw blurRad="723900" sx="102000" sy="102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auto">
              <a:spcBef>
                <a:spcPts val="1200"/>
              </a:spcBef>
              <a:spcAft>
                <a:spcPts val="0"/>
              </a:spcAft>
              <a:buClr>
                <a:srgbClr val="CECFD1"/>
              </a:buClr>
              <a:buFont typeface="Arial" pitchFamily="34" charset="0"/>
              <a:buChar char="•"/>
              <a:defRPr/>
            </a:pPr>
            <a:endParaRPr lang="en-US" sz="2000" dirty="0">
              <a:solidFill>
                <a:srgbClr val="84888B">
                  <a:lumMod val="50000"/>
                  <a:alpha val="99000"/>
                </a:srgbClr>
              </a:solidFill>
            </a:endParaRPr>
          </a:p>
          <a:p>
            <a:pPr marL="0" lvl="3" fontAlgn="auto">
              <a:spcBef>
                <a:spcPts val="1200"/>
              </a:spcBef>
              <a:spcAft>
                <a:spcPts val="0"/>
              </a:spcAft>
              <a:buClr>
                <a:srgbClr val="CECFD1"/>
              </a:buClr>
              <a:defRPr/>
            </a:pPr>
            <a:r>
              <a:rPr lang="en-US" sz="1600" dirty="0">
                <a:solidFill>
                  <a:srgbClr val="84888B">
                    <a:lumMod val="50000"/>
                    <a:alpha val="99000"/>
                  </a:srgbClr>
                </a:solidFill>
              </a:rPr>
              <a:t/>
            </a:r>
            <a:br>
              <a:rPr lang="en-US" sz="1600" dirty="0">
                <a:solidFill>
                  <a:srgbClr val="84888B">
                    <a:lumMod val="50000"/>
                    <a:alpha val="99000"/>
                  </a:srgbClr>
                </a:solidFill>
              </a:rPr>
            </a:br>
            <a:endParaRPr lang="en-US" dirty="0">
              <a:solidFill>
                <a:srgbClr val="84888B">
                  <a:lumMod val="50000"/>
                  <a:alpha val="99000"/>
                </a:srgbClr>
              </a:solidFill>
            </a:endParaRPr>
          </a:p>
        </p:txBody>
      </p:sp>
      <p:sp>
        <p:nvSpPr>
          <p:cNvPr id="7" name="Text Placeholder 3"/>
          <p:cNvSpPr>
            <a:spLocks noGrp="1"/>
          </p:cNvSpPr>
          <p:nvPr>
            <p:ph type="body" sz="quarter" idx="11"/>
          </p:nvPr>
        </p:nvSpPr>
        <p:spPr>
          <a:xfrm>
            <a:off x="457200" y="987425"/>
            <a:ext cx="8229600" cy="346075"/>
          </a:xfrm>
        </p:spPr>
        <p:txBody>
          <a:bodyPr>
            <a:normAutofit/>
          </a:bodyPr>
          <a:lstStyle/>
          <a:p>
            <a:pPr>
              <a:lnSpc>
                <a:spcPct val="90000"/>
              </a:lnSpc>
            </a:pPr>
            <a:r>
              <a:rPr lang="zh-CN" altLang="en-US" sz="2400" smtClean="0">
                <a:ea typeface="宋体" pitchFamily="2" charset="-122"/>
              </a:rPr>
              <a:t>典型结构</a:t>
            </a:r>
          </a:p>
        </p:txBody>
      </p:sp>
      <p:sp>
        <p:nvSpPr>
          <p:cNvPr id="184323" name="Title 2"/>
          <p:cNvSpPr>
            <a:spLocks noGrp="1"/>
          </p:cNvSpPr>
          <p:nvPr>
            <p:ph type="title"/>
          </p:nvPr>
        </p:nvSpPr>
        <p:spPr/>
        <p:txBody>
          <a:bodyPr/>
          <a:lstStyle/>
          <a:p>
            <a:r>
              <a:rPr lang="zh-CN" altLang="en-US" smtClean="0">
                <a:ea typeface="宋体" pitchFamily="2" charset="-122"/>
              </a:rPr>
              <a:t>虚拟化</a:t>
            </a:r>
          </a:p>
        </p:txBody>
      </p:sp>
      <p:pic>
        <p:nvPicPr>
          <p:cNvPr id="184324" name="Picture 2" descr="Isi-Virtualization-Diagra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75" y="1816100"/>
            <a:ext cx="85788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Text Box 6"/>
          <p:cNvSpPr txBox="1">
            <a:spLocks noChangeArrowheads="1"/>
          </p:cNvSpPr>
          <p:nvPr/>
        </p:nvSpPr>
        <p:spPr bwMode="auto">
          <a:xfrm>
            <a:off x="762000" y="5562600"/>
            <a:ext cx="1828800" cy="274638"/>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200" b="1">
                <a:solidFill>
                  <a:schemeClr val="bg1"/>
                </a:solidFill>
              </a:rPr>
              <a:t>ESX</a:t>
            </a:r>
            <a:r>
              <a:rPr lang="zh-CN" altLang="en-US" sz="1200" b="1">
                <a:solidFill>
                  <a:schemeClr val="bg1"/>
                </a:solidFill>
              </a:rPr>
              <a:t>服务器和</a:t>
            </a:r>
            <a:r>
              <a:rPr lang="en-US" altLang="zh-CN" sz="1200" b="1">
                <a:solidFill>
                  <a:schemeClr val="bg1"/>
                </a:solidFill>
              </a:rPr>
              <a:t>vSphere</a:t>
            </a:r>
          </a:p>
        </p:txBody>
      </p:sp>
      <p:sp>
        <p:nvSpPr>
          <p:cNvPr id="184327" name="Text Box 7"/>
          <p:cNvSpPr txBox="1">
            <a:spLocks noChangeArrowheads="1"/>
          </p:cNvSpPr>
          <p:nvPr/>
        </p:nvSpPr>
        <p:spPr bwMode="auto">
          <a:xfrm>
            <a:off x="6019800" y="3505200"/>
            <a:ext cx="8382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1200" b="1">
                <a:solidFill>
                  <a:schemeClr val="bg1"/>
                </a:solidFill>
              </a:rPr>
              <a:t>SyncIQ</a:t>
            </a:r>
          </a:p>
          <a:p>
            <a:pPr algn="ctr"/>
            <a:r>
              <a:rPr lang="zh-CN" altLang="en-US" sz="1200">
                <a:solidFill>
                  <a:schemeClr val="bg1"/>
                </a:solidFill>
              </a:rPr>
              <a:t>复制</a:t>
            </a:r>
          </a:p>
        </p:txBody>
      </p:sp>
      <p:sp>
        <p:nvSpPr>
          <p:cNvPr id="184328" name="Text Box 8"/>
          <p:cNvSpPr txBox="1">
            <a:spLocks noChangeArrowheads="1"/>
          </p:cNvSpPr>
          <p:nvPr/>
        </p:nvSpPr>
        <p:spPr bwMode="auto">
          <a:xfrm>
            <a:off x="2895600" y="3810000"/>
            <a:ext cx="1182688" cy="4270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00">
                <a:solidFill>
                  <a:schemeClr val="bg1"/>
                </a:solidFill>
              </a:rPr>
              <a:t>千兆比特</a:t>
            </a:r>
            <a:r>
              <a:rPr lang="en-US" altLang="zh-CN" sz="1000">
                <a:solidFill>
                  <a:schemeClr val="bg1"/>
                </a:solidFill>
              </a:rPr>
              <a:t>/10 GigE</a:t>
            </a:r>
          </a:p>
          <a:p>
            <a:r>
              <a:rPr lang="zh-CN" altLang="en-US" sz="1200">
                <a:solidFill>
                  <a:schemeClr val="bg1"/>
                </a:solidFill>
              </a:rPr>
              <a:t>以太网交换机</a:t>
            </a:r>
          </a:p>
        </p:txBody>
      </p:sp>
      <p:sp>
        <p:nvSpPr>
          <p:cNvPr id="184329" name="Text Box 9"/>
          <p:cNvSpPr txBox="1">
            <a:spLocks noChangeArrowheads="1"/>
          </p:cNvSpPr>
          <p:nvPr/>
        </p:nvSpPr>
        <p:spPr bwMode="auto">
          <a:xfrm>
            <a:off x="990600" y="2590800"/>
            <a:ext cx="1219200" cy="274638"/>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200" b="1">
                <a:solidFill>
                  <a:schemeClr val="bg1"/>
                </a:solidFill>
              </a:rPr>
              <a:t>虚拟机</a:t>
            </a:r>
          </a:p>
        </p:txBody>
      </p:sp>
      <p:sp>
        <p:nvSpPr>
          <p:cNvPr id="184330" name="Text Box 10"/>
          <p:cNvSpPr txBox="1">
            <a:spLocks noChangeArrowheads="1"/>
          </p:cNvSpPr>
          <p:nvPr/>
        </p:nvSpPr>
        <p:spPr bwMode="auto">
          <a:xfrm>
            <a:off x="4419600" y="2667000"/>
            <a:ext cx="1828800" cy="244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000">
                <a:solidFill>
                  <a:schemeClr val="bg1"/>
                </a:solidFill>
              </a:rPr>
              <a:t>高性能存储器</a:t>
            </a:r>
          </a:p>
        </p:txBody>
      </p:sp>
      <p:sp>
        <p:nvSpPr>
          <p:cNvPr id="184331" name="Text Box 11"/>
          <p:cNvSpPr txBox="1">
            <a:spLocks noChangeArrowheads="1"/>
          </p:cNvSpPr>
          <p:nvPr/>
        </p:nvSpPr>
        <p:spPr bwMode="auto">
          <a:xfrm>
            <a:off x="6629400" y="2667000"/>
            <a:ext cx="2057400" cy="244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000">
                <a:solidFill>
                  <a:schemeClr val="bg1"/>
                </a:solidFill>
              </a:rPr>
              <a:t>高密度近线存储器</a:t>
            </a:r>
          </a:p>
        </p:txBody>
      </p:sp>
      <p:sp>
        <p:nvSpPr>
          <p:cNvPr id="184332" name="Text Box 12"/>
          <p:cNvSpPr txBox="1">
            <a:spLocks noChangeArrowheads="1"/>
          </p:cNvSpPr>
          <p:nvPr/>
        </p:nvSpPr>
        <p:spPr bwMode="auto">
          <a:xfrm>
            <a:off x="533400" y="1981200"/>
            <a:ext cx="2209800"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600" b="1">
                <a:solidFill>
                  <a:schemeClr val="bg1"/>
                </a:solidFill>
              </a:rPr>
              <a:t>虚拟环境</a:t>
            </a:r>
          </a:p>
        </p:txBody>
      </p:sp>
      <p:sp>
        <p:nvSpPr>
          <p:cNvPr id="184333" name="Text Box 13"/>
          <p:cNvSpPr txBox="1">
            <a:spLocks noChangeArrowheads="1"/>
          </p:cNvSpPr>
          <p:nvPr/>
        </p:nvSpPr>
        <p:spPr bwMode="auto">
          <a:xfrm>
            <a:off x="6629400" y="1981200"/>
            <a:ext cx="1981200"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1600" b="1">
                <a:solidFill>
                  <a:schemeClr val="bg1"/>
                </a:solidFill>
              </a:rPr>
              <a:t>Isilon</a:t>
            </a:r>
            <a:r>
              <a:rPr lang="zh-CN" altLang="en-US" sz="1600" b="1">
                <a:solidFill>
                  <a:schemeClr val="bg1"/>
                </a:solidFill>
              </a:rPr>
              <a:t>数据复制</a:t>
            </a:r>
          </a:p>
        </p:txBody>
      </p:sp>
    </p:spTree>
    <p:extLst>
      <p:ext uri="{BB962C8B-B14F-4D97-AF65-F5344CB8AC3E}">
        <p14:creationId xmlns:p14="http://schemas.microsoft.com/office/powerpoint/2010/main" val="343982732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08"/>
          <p:cNvSpPr/>
          <p:nvPr/>
        </p:nvSpPr>
        <p:spPr>
          <a:xfrm>
            <a:off x="2895357" y="3694321"/>
            <a:ext cx="444500" cy="941179"/>
          </a:xfrm>
          <a:prstGeom prst="rect">
            <a:avLst/>
          </a:prstGeom>
          <a:gradFill>
            <a:gsLst>
              <a:gs pos="50000">
                <a:schemeClr val="accent5">
                  <a:tint val="50000"/>
                  <a:satMod val="300000"/>
                  <a:alpha val="78000"/>
                </a:schemeClr>
              </a:gs>
              <a:gs pos="83350">
                <a:srgbClr val="E5F3EE">
                  <a:alpha val="70000"/>
                </a:srgbClr>
              </a:gs>
              <a:gs pos="16000">
                <a:schemeClr val="accent5">
                  <a:tint val="37000"/>
                  <a:satMod val="300000"/>
                  <a:alpha val="70000"/>
                </a:schemeClr>
              </a:gs>
              <a:gs pos="0">
                <a:schemeClr val="bg1">
                  <a:alpha val="0"/>
                </a:schemeClr>
              </a:gs>
              <a:gs pos="100000">
                <a:schemeClr val="bg1">
                  <a:alpha val="0"/>
                </a:schemeClr>
              </a:gs>
            </a:gsLst>
          </a:gradFill>
          <a:ln>
            <a:gradFill>
              <a:gsLst>
                <a:gs pos="0">
                  <a:schemeClr val="bg1">
                    <a:alpha val="0"/>
                  </a:schemeClr>
                </a:gs>
                <a:gs pos="48000">
                  <a:schemeClr val="accent1">
                    <a:tint val="66000"/>
                    <a:satMod val="160000"/>
                  </a:schemeClr>
                </a:gs>
                <a:gs pos="100000">
                  <a:schemeClr val="bg1">
                    <a:alpha val="0"/>
                  </a:schemeClr>
                </a:gs>
              </a:gsLst>
              <a:lin ang="5400000" scaled="0"/>
            </a:grad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210" name="Rectangle 209"/>
          <p:cNvSpPr/>
          <p:nvPr/>
        </p:nvSpPr>
        <p:spPr>
          <a:xfrm>
            <a:off x="2698846" y="3694321"/>
            <a:ext cx="837523" cy="941179"/>
          </a:xfrm>
          <a:prstGeom prst="rect">
            <a:avLst/>
          </a:prstGeom>
          <a:gradFill>
            <a:gsLst>
              <a:gs pos="50000">
                <a:schemeClr val="accent5">
                  <a:tint val="50000"/>
                  <a:satMod val="300000"/>
                  <a:alpha val="78000"/>
                </a:schemeClr>
              </a:gs>
              <a:gs pos="83350">
                <a:srgbClr val="E5F3EE">
                  <a:alpha val="70000"/>
                </a:srgbClr>
              </a:gs>
              <a:gs pos="16000">
                <a:schemeClr val="accent5">
                  <a:tint val="37000"/>
                  <a:satMod val="300000"/>
                  <a:alpha val="70000"/>
                </a:schemeClr>
              </a:gs>
              <a:gs pos="0">
                <a:schemeClr val="bg1">
                  <a:alpha val="0"/>
                </a:schemeClr>
              </a:gs>
              <a:gs pos="100000">
                <a:schemeClr val="bg1">
                  <a:alpha val="0"/>
                </a:schemeClr>
              </a:gs>
            </a:gsLst>
          </a:gradFill>
          <a:ln>
            <a:gradFill>
              <a:gsLst>
                <a:gs pos="0">
                  <a:schemeClr val="bg1">
                    <a:alpha val="0"/>
                  </a:schemeClr>
                </a:gs>
                <a:gs pos="48000">
                  <a:schemeClr val="accent1">
                    <a:tint val="66000"/>
                    <a:satMod val="160000"/>
                  </a:schemeClr>
                </a:gs>
                <a:gs pos="100000">
                  <a:schemeClr val="bg1">
                    <a:alpha val="0"/>
                  </a:schemeClr>
                </a:gs>
              </a:gsLst>
              <a:lin ang="5400000" scaled="0"/>
            </a:grad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219" name="AutoShape 12"/>
          <p:cNvSpPr>
            <a:spLocks noChangeArrowheads="1"/>
          </p:cNvSpPr>
          <p:nvPr/>
        </p:nvSpPr>
        <p:spPr bwMode="auto">
          <a:xfrm>
            <a:off x="2414588" y="4619625"/>
            <a:ext cx="1370012" cy="1758950"/>
          </a:xfrm>
          <a:custGeom>
            <a:avLst/>
            <a:gdLst>
              <a:gd name="connsiteX0" fmla="*/ 0 w 2652258"/>
              <a:gd name="connsiteY0" fmla="*/ 157717 h 3580493"/>
              <a:gd name="connsiteX1" fmla="*/ 1326129 w 2652258"/>
              <a:gd name="connsiteY1" fmla="*/ 315434 h 3580493"/>
              <a:gd name="connsiteX2" fmla="*/ 2652258 w 2652258"/>
              <a:gd name="connsiteY2" fmla="*/ 157717 h 3580493"/>
              <a:gd name="connsiteX3" fmla="*/ 2652258 w 2652258"/>
              <a:gd name="connsiteY3" fmla="*/ 3422776 h 3580493"/>
              <a:gd name="connsiteX4" fmla="*/ 1326129 w 2652258"/>
              <a:gd name="connsiteY4" fmla="*/ 3580493 h 3580493"/>
              <a:gd name="connsiteX5" fmla="*/ 0 w 2652258"/>
              <a:gd name="connsiteY5" fmla="*/ 3422776 h 3580493"/>
              <a:gd name="connsiteX6" fmla="*/ 0 w 2652258"/>
              <a:gd name="connsiteY6" fmla="*/ 157717 h 3580493"/>
              <a:gd name="connsiteX0" fmla="*/ 0 w 2652258"/>
              <a:gd name="connsiteY0" fmla="*/ 157717 h 3580493"/>
              <a:gd name="connsiteX1" fmla="*/ 1326129 w 2652258"/>
              <a:gd name="connsiteY1" fmla="*/ 0 h 3580493"/>
              <a:gd name="connsiteX2" fmla="*/ 2652258 w 2652258"/>
              <a:gd name="connsiteY2" fmla="*/ 157717 h 3580493"/>
              <a:gd name="connsiteX3" fmla="*/ 1326129 w 2652258"/>
              <a:gd name="connsiteY3" fmla="*/ 315434 h 3580493"/>
              <a:gd name="connsiteX4" fmla="*/ 0 w 2652258"/>
              <a:gd name="connsiteY4" fmla="*/ 157717 h 3580493"/>
              <a:gd name="connsiteX0" fmla="*/ 2652258 w 2652258"/>
              <a:gd name="connsiteY0" fmla="*/ 157717 h 3580493"/>
              <a:gd name="connsiteX1" fmla="*/ 1326129 w 2652258"/>
              <a:gd name="connsiteY1" fmla="*/ 315434 h 3580493"/>
              <a:gd name="connsiteX2" fmla="*/ 0 w 2652258"/>
              <a:gd name="connsiteY2" fmla="*/ 157717 h 3580493"/>
              <a:gd name="connsiteX3" fmla="*/ 1326129 w 2652258"/>
              <a:gd name="connsiteY3" fmla="*/ 0 h 3580493"/>
              <a:gd name="connsiteX4" fmla="*/ 2652258 w 2652258"/>
              <a:gd name="connsiteY4" fmla="*/ 157717 h 3580493"/>
              <a:gd name="connsiteX5" fmla="*/ 2652258 w 2652258"/>
              <a:gd name="connsiteY5" fmla="*/ 3422776 h 3580493"/>
              <a:gd name="connsiteX6" fmla="*/ 1326129 w 2652258"/>
              <a:gd name="connsiteY6" fmla="*/ 3580493 h 3580493"/>
              <a:gd name="connsiteX7" fmla="*/ 0 w 2652258"/>
              <a:gd name="connsiteY7" fmla="*/ 3422776 h 3580493"/>
              <a:gd name="connsiteX8" fmla="*/ 0 w 2652258"/>
              <a:gd name="connsiteY8" fmla="*/ 157717 h 3580493"/>
              <a:gd name="connsiteX0" fmla="*/ 0 w 2652258"/>
              <a:gd name="connsiteY0" fmla="*/ 157717 h 3693705"/>
              <a:gd name="connsiteX1" fmla="*/ 1326129 w 2652258"/>
              <a:gd name="connsiteY1" fmla="*/ 315434 h 3693705"/>
              <a:gd name="connsiteX2" fmla="*/ 2652258 w 2652258"/>
              <a:gd name="connsiteY2" fmla="*/ 157717 h 3693705"/>
              <a:gd name="connsiteX3" fmla="*/ 2652258 w 2652258"/>
              <a:gd name="connsiteY3" fmla="*/ 3422776 h 3693705"/>
              <a:gd name="connsiteX4" fmla="*/ 1326129 w 2652258"/>
              <a:gd name="connsiteY4" fmla="*/ 3580493 h 3693705"/>
              <a:gd name="connsiteX5" fmla="*/ 0 w 2652258"/>
              <a:gd name="connsiteY5" fmla="*/ 3422776 h 3693705"/>
              <a:gd name="connsiteX6" fmla="*/ 0 w 2652258"/>
              <a:gd name="connsiteY6" fmla="*/ 157717 h 3693705"/>
              <a:gd name="connsiteX0" fmla="*/ 0 w 2652258"/>
              <a:gd name="connsiteY0" fmla="*/ 157717 h 3693705"/>
              <a:gd name="connsiteX1" fmla="*/ 1326129 w 2652258"/>
              <a:gd name="connsiteY1" fmla="*/ 0 h 3693705"/>
              <a:gd name="connsiteX2" fmla="*/ 2652258 w 2652258"/>
              <a:gd name="connsiteY2" fmla="*/ 157717 h 3693705"/>
              <a:gd name="connsiteX3" fmla="*/ 1326129 w 2652258"/>
              <a:gd name="connsiteY3" fmla="*/ 315434 h 3693705"/>
              <a:gd name="connsiteX4" fmla="*/ 0 w 2652258"/>
              <a:gd name="connsiteY4" fmla="*/ 157717 h 3693705"/>
              <a:gd name="connsiteX0" fmla="*/ 2652258 w 2652258"/>
              <a:gd name="connsiteY0" fmla="*/ 157717 h 3693705"/>
              <a:gd name="connsiteX1" fmla="*/ 1326129 w 2652258"/>
              <a:gd name="connsiteY1" fmla="*/ 315434 h 3693705"/>
              <a:gd name="connsiteX2" fmla="*/ 0 w 2652258"/>
              <a:gd name="connsiteY2" fmla="*/ 157717 h 3693705"/>
              <a:gd name="connsiteX3" fmla="*/ 1326129 w 2652258"/>
              <a:gd name="connsiteY3" fmla="*/ 0 h 3693705"/>
              <a:gd name="connsiteX4" fmla="*/ 2652258 w 2652258"/>
              <a:gd name="connsiteY4" fmla="*/ 157717 h 3693705"/>
              <a:gd name="connsiteX5" fmla="*/ 2652258 w 2652258"/>
              <a:gd name="connsiteY5" fmla="*/ 3422776 h 3693705"/>
              <a:gd name="connsiteX6" fmla="*/ 1326129 w 2652258"/>
              <a:gd name="connsiteY6" fmla="*/ 3693705 h 3693705"/>
              <a:gd name="connsiteX7" fmla="*/ 0 w 2652258"/>
              <a:gd name="connsiteY7" fmla="*/ 3422776 h 3693705"/>
              <a:gd name="connsiteX8" fmla="*/ 0 w 2652258"/>
              <a:gd name="connsiteY8" fmla="*/ 157717 h 3693705"/>
              <a:gd name="connsiteX0" fmla="*/ 0 w 2652258"/>
              <a:gd name="connsiteY0" fmla="*/ 157717 h 3693705"/>
              <a:gd name="connsiteX1" fmla="*/ 1326129 w 2652258"/>
              <a:gd name="connsiteY1" fmla="*/ 315434 h 3693705"/>
              <a:gd name="connsiteX2" fmla="*/ 2652258 w 2652258"/>
              <a:gd name="connsiteY2" fmla="*/ 157717 h 3693705"/>
              <a:gd name="connsiteX3" fmla="*/ 2652258 w 2652258"/>
              <a:gd name="connsiteY3" fmla="*/ 3422776 h 3693705"/>
              <a:gd name="connsiteX4" fmla="*/ 1326129 w 2652258"/>
              <a:gd name="connsiteY4" fmla="*/ 3693704 h 3693705"/>
              <a:gd name="connsiteX5" fmla="*/ 0 w 2652258"/>
              <a:gd name="connsiteY5" fmla="*/ 3422776 h 3693705"/>
              <a:gd name="connsiteX6" fmla="*/ 0 w 2652258"/>
              <a:gd name="connsiteY6" fmla="*/ 157717 h 3693705"/>
              <a:gd name="connsiteX0" fmla="*/ 0 w 2652258"/>
              <a:gd name="connsiteY0" fmla="*/ 157717 h 3693705"/>
              <a:gd name="connsiteX1" fmla="*/ 1326129 w 2652258"/>
              <a:gd name="connsiteY1" fmla="*/ 0 h 3693705"/>
              <a:gd name="connsiteX2" fmla="*/ 2652258 w 2652258"/>
              <a:gd name="connsiteY2" fmla="*/ 157717 h 3693705"/>
              <a:gd name="connsiteX3" fmla="*/ 1326129 w 2652258"/>
              <a:gd name="connsiteY3" fmla="*/ 315434 h 3693705"/>
              <a:gd name="connsiteX4" fmla="*/ 0 w 2652258"/>
              <a:gd name="connsiteY4" fmla="*/ 157717 h 3693705"/>
              <a:gd name="connsiteX0" fmla="*/ 2652258 w 2652258"/>
              <a:gd name="connsiteY0" fmla="*/ 157717 h 3693705"/>
              <a:gd name="connsiteX1" fmla="*/ 1326129 w 2652258"/>
              <a:gd name="connsiteY1" fmla="*/ 315434 h 3693705"/>
              <a:gd name="connsiteX2" fmla="*/ 0 w 2652258"/>
              <a:gd name="connsiteY2" fmla="*/ 157717 h 3693705"/>
              <a:gd name="connsiteX3" fmla="*/ 1326129 w 2652258"/>
              <a:gd name="connsiteY3" fmla="*/ 0 h 3693705"/>
              <a:gd name="connsiteX4" fmla="*/ 2652258 w 2652258"/>
              <a:gd name="connsiteY4" fmla="*/ 157717 h 3693705"/>
              <a:gd name="connsiteX5" fmla="*/ 2652258 w 2652258"/>
              <a:gd name="connsiteY5" fmla="*/ 3422776 h 3693705"/>
              <a:gd name="connsiteX6" fmla="*/ 1326129 w 2652258"/>
              <a:gd name="connsiteY6" fmla="*/ 3693705 h 3693705"/>
              <a:gd name="connsiteX7" fmla="*/ 0 w 2652258"/>
              <a:gd name="connsiteY7" fmla="*/ 3422776 h 3693705"/>
              <a:gd name="connsiteX8" fmla="*/ 0 w 2652258"/>
              <a:gd name="connsiteY8" fmla="*/ 157717 h 3693705"/>
              <a:gd name="connsiteX0" fmla="*/ 0 w 2652258"/>
              <a:gd name="connsiteY0" fmla="*/ 157717 h 3780790"/>
              <a:gd name="connsiteX1" fmla="*/ 1326129 w 2652258"/>
              <a:gd name="connsiteY1" fmla="*/ 315434 h 3780790"/>
              <a:gd name="connsiteX2" fmla="*/ 2652258 w 2652258"/>
              <a:gd name="connsiteY2" fmla="*/ 157717 h 3780790"/>
              <a:gd name="connsiteX3" fmla="*/ 2652258 w 2652258"/>
              <a:gd name="connsiteY3" fmla="*/ 3422776 h 3780790"/>
              <a:gd name="connsiteX4" fmla="*/ 1326129 w 2652258"/>
              <a:gd name="connsiteY4" fmla="*/ 3693704 h 3780790"/>
              <a:gd name="connsiteX5" fmla="*/ 0 w 2652258"/>
              <a:gd name="connsiteY5" fmla="*/ 3422776 h 3780790"/>
              <a:gd name="connsiteX6" fmla="*/ 0 w 2652258"/>
              <a:gd name="connsiteY6" fmla="*/ 157717 h 3780790"/>
              <a:gd name="connsiteX0" fmla="*/ 0 w 2652258"/>
              <a:gd name="connsiteY0" fmla="*/ 157717 h 3780790"/>
              <a:gd name="connsiteX1" fmla="*/ 1326129 w 2652258"/>
              <a:gd name="connsiteY1" fmla="*/ 0 h 3780790"/>
              <a:gd name="connsiteX2" fmla="*/ 2652258 w 2652258"/>
              <a:gd name="connsiteY2" fmla="*/ 157717 h 3780790"/>
              <a:gd name="connsiteX3" fmla="*/ 1326129 w 2652258"/>
              <a:gd name="connsiteY3" fmla="*/ 315434 h 3780790"/>
              <a:gd name="connsiteX4" fmla="*/ 0 w 2652258"/>
              <a:gd name="connsiteY4" fmla="*/ 157717 h 3780790"/>
              <a:gd name="connsiteX0" fmla="*/ 2652258 w 2652258"/>
              <a:gd name="connsiteY0" fmla="*/ 157717 h 3780790"/>
              <a:gd name="connsiteX1" fmla="*/ 1326129 w 2652258"/>
              <a:gd name="connsiteY1" fmla="*/ 315434 h 3780790"/>
              <a:gd name="connsiteX2" fmla="*/ 0 w 2652258"/>
              <a:gd name="connsiteY2" fmla="*/ 157717 h 3780790"/>
              <a:gd name="connsiteX3" fmla="*/ 1326129 w 2652258"/>
              <a:gd name="connsiteY3" fmla="*/ 0 h 3780790"/>
              <a:gd name="connsiteX4" fmla="*/ 2652258 w 2652258"/>
              <a:gd name="connsiteY4" fmla="*/ 157717 h 3780790"/>
              <a:gd name="connsiteX5" fmla="*/ 2652258 w 2652258"/>
              <a:gd name="connsiteY5" fmla="*/ 3422776 h 3780790"/>
              <a:gd name="connsiteX6" fmla="*/ 1334837 w 2652258"/>
              <a:gd name="connsiteY6" fmla="*/ 3780790 h 3780790"/>
              <a:gd name="connsiteX7" fmla="*/ 0 w 2652258"/>
              <a:gd name="connsiteY7" fmla="*/ 3422776 h 3780790"/>
              <a:gd name="connsiteX8" fmla="*/ 0 w 2652258"/>
              <a:gd name="connsiteY8" fmla="*/ 157717 h 3780790"/>
              <a:gd name="connsiteX0" fmla="*/ 0 w 2652258"/>
              <a:gd name="connsiteY0" fmla="*/ 157717 h 3780790"/>
              <a:gd name="connsiteX1" fmla="*/ 1326129 w 2652258"/>
              <a:gd name="connsiteY1" fmla="*/ 315434 h 3780790"/>
              <a:gd name="connsiteX2" fmla="*/ 2652258 w 2652258"/>
              <a:gd name="connsiteY2" fmla="*/ 157717 h 3780790"/>
              <a:gd name="connsiteX3" fmla="*/ 2652258 w 2652258"/>
              <a:gd name="connsiteY3" fmla="*/ 3422776 h 3780790"/>
              <a:gd name="connsiteX4" fmla="*/ 1326129 w 2652258"/>
              <a:gd name="connsiteY4" fmla="*/ 3780789 h 3780790"/>
              <a:gd name="connsiteX5" fmla="*/ 0 w 2652258"/>
              <a:gd name="connsiteY5" fmla="*/ 3422776 h 3780790"/>
              <a:gd name="connsiteX6" fmla="*/ 0 w 2652258"/>
              <a:gd name="connsiteY6" fmla="*/ 157717 h 3780790"/>
              <a:gd name="connsiteX0" fmla="*/ 0 w 2652258"/>
              <a:gd name="connsiteY0" fmla="*/ 157717 h 3780790"/>
              <a:gd name="connsiteX1" fmla="*/ 1326129 w 2652258"/>
              <a:gd name="connsiteY1" fmla="*/ 0 h 3780790"/>
              <a:gd name="connsiteX2" fmla="*/ 2652258 w 2652258"/>
              <a:gd name="connsiteY2" fmla="*/ 157717 h 3780790"/>
              <a:gd name="connsiteX3" fmla="*/ 1326129 w 2652258"/>
              <a:gd name="connsiteY3" fmla="*/ 315434 h 3780790"/>
              <a:gd name="connsiteX4" fmla="*/ 0 w 2652258"/>
              <a:gd name="connsiteY4" fmla="*/ 157717 h 3780790"/>
              <a:gd name="connsiteX0" fmla="*/ 2652258 w 2652258"/>
              <a:gd name="connsiteY0" fmla="*/ 157717 h 3780790"/>
              <a:gd name="connsiteX1" fmla="*/ 1326129 w 2652258"/>
              <a:gd name="connsiteY1" fmla="*/ 315434 h 3780790"/>
              <a:gd name="connsiteX2" fmla="*/ 0 w 2652258"/>
              <a:gd name="connsiteY2" fmla="*/ 157717 h 3780790"/>
              <a:gd name="connsiteX3" fmla="*/ 1326129 w 2652258"/>
              <a:gd name="connsiteY3" fmla="*/ 0 h 3780790"/>
              <a:gd name="connsiteX4" fmla="*/ 2652258 w 2652258"/>
              <a:gd name="connsiteY4" fmla="*/ 157717 h 3780790"/>
              <a:gd name="connsiteX5" fmla="*/ 2652258 w 2652258"/>
              <a:gd name="connsiteY5" fmla="*/ 3422776 h 3780790"/>
              <a:gd name="connsiteX6" fmla="*/ 1334837 w 2652258"/>
              <a:gd name="connsiteY6" fmla="*/ 3780790 h 3780790"/>
              <a:gd name="connsiteX7" fmla="*/ 0 w 2652258"/>
              <a:gd name="connsiteY7" fmla="*/ 3422776 h 3780790"/>
              <a:gd name="connsiteX8" fmla="*/ 0 w 2652258"/>
              <a:gd name="connsiteY8" fmla="*/ 157717 h 378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2258" h="3780790" stroke="0" extrusionOk="0">
                <a:moveTo>
                  <a:pt x="0" y="157717"/>
                </a:moveTo>
                <a:cubicBezTo>
                  <a:pt x="0" y="244822"/>
                  <a:pt x="593728" y="315434"/>
                  <a:pt x="1326129" y="315434"/>
                </a:cubicBezTo>
                <a:cubicBezTo>
                  <a:pt x="2058530" y="315434"/>
                  <a:pt x="2652258" y="244822"/>
                  <a:pt x="2652258" y="157717"/>
                </a:cubicBezTo>
                <a:lnTo>
                  <a:pt x="2652258" y="3422776"/>
                </a:lnTo>
                <a:cubicBezTo>
                  <a:pt x="2652258" y="3509881"/>
                  <a:pt x="2058530" y="3780789"/>
                  <a:pt x="1326129" y="3780789"/>
                </a:cubicBezTo>
                <a:cubicBezTo>
                  <a:pt x="593728" y="3780789"/>
                  <a:pt x="0" y="3509881"/>
                  <a:pt x="0" y="3422776"/>
                </a:cubicBezTo>
                <a:lnTo>
                  <a:pt x="0" y="157717"/>
                </a:lnTo>
                <a:close/>
              </a:path>
              <a:path w="2652258" h="3780790" fill="lighten" stroke="0" extrusionOk="0">
                <a:moveTo>
                  <a:pt x="0" y="157717"/>
                </a:moveTo>
                <a:cubicBezTo>
                  <a:pt x="0" y="70612"/>
                  <a:pt x="593728" y="0"/>
                  <a:pt x="1326129" y="0"/>
                </a:cubicBezTo>
                <a:cubicBezTo>
                  <a:pt x="2058530" y="0"/>
                  <a:pt x="2652258" y="70612"/>
                  <a:pt x="2652258" y="157717"/>
                </a:cubicBezTo>
                <a:cubicBezTo>
                  <a:pt x="2652258" y="244822"/>
                  <a:pt x="2058530" y="315434"/>
                  <a:pt x="1326129" y="315434"/>
                </a:cubicBezTo>
                <a:cubicBezTo>
                  <a:pt x="593728" y="315434"/>
                  <a:pt x="0" y="244822"/>
                  <a:pt x="0" y="157717"/>
                </a:cubicBezTo>
                <a:close/>
              </a:path>
              <a:path w="2652258" h="3780790" fill="none" extrusionOk="0">
                <a:moveTo>
                  <a:pt x="2652258" y="157717"/>
                </a:moveTo>
                <a:cubicBezTo>
                  <a:pt x="2652258" y="244822"/>
                  <a:pt x="2058530" y="315434"/>
                  <a:pt x="1326129" y="315434"/>
                </a:cubicBezTo>
                <a:cubicBezTo>
                  <a:pt x="593728" y="315434"/>
                  <a:pt x="0" y="244822"/>
                  <a:pt x="0" y="157717"/>
                </a:cubicBezTo>
                <a:cubicBezTo>
                  <a:pt x="0" y="70612"/>
                  <a:pt x="593728" y="0"/>
                  <a:pt x="1326129" y="0"/>
                </a:cubicBezTo>
                <a:cubicBezTo>
                  <a:pt x="2058530" y="0"/>
                  <a:pt x="2652258" y="70612"/>
                  <a:pt x="2652258" y="157717"/>
                </a:cubicBezTo>
                <a:lnTo>
                  <a:pt x="2652258" y="3422776"/>
                </a:lnTo>
                <a:cubicBezTo>
                  <a:pt x="2652258" y="3509881"/>
                  <a:pt x="2067238" y="3780790"/>
                  <a:pt x="1334837" y="3780790"/>
                </a:cubicBezTo>
                <a:cubicBezTo>
                  <a:pt x="602436" y="3780790"/>
                  <a:pt x="0" y="3509881"/>
                  <a:pt x="0" y="3422776"/>
                </a:cubicBezTo>
                <a:lnTo>
                  <a:pt x="0" y="157717"/>
                </a:lnTo>
              </a:path>
            </a:pathLst>
          </a:custGeom>
          <a:gradFill>
            <a:gsLst>
              <a:gs pos="0">
                <a:schemeClr val="accent1">
                  <a:lumMod val="60000"/>
                  <a:lumOff val="40000"/>
                  <a:alpha val="50000"/>
                </a:schemeClr>
              </a:gs>
              <a:gs pos="58000">
                <a:schemeClr val="accent1">
                  <a:lumMod val="20000"/>
                  <a:lumOff val="80000"/>
                  <a:alpha val="50000"/>
                </a:schemeClr>
              </a:gs>
              <a:gs pos="100000">
                <a:schemeClr val="accent1">
                  <a:lumMod val="40000"/>
                  <a:lumOff val="60000"/>
                  <a:alpha val="50000"/>
                </a:schemeClr>
              </a:gs>
            </a:gsLst>
            <a:lin ang="10800000" scaled="0"/>
          </a:gradFill>
          <a:ln w="9525">
            <a:solidFill>
              <a:schemeClr val="accent1"/>
            </a:solidFill>
            <a:round/>
            <a:headEnd/>
            <a:tailEnd/>
          </a:ln>
        </p:spPr>
        <p:txBody>
          <a:bodyPr wrap="none" anchor="ctr"/>
          <a:lstStyle/>
          <a:p>
            <a:pPr fontAlgn="auto">
              <a:spcBef>
                <a:spcPct val="20000"/>
              </a:spcBef>
              <a:spcAft>
                <a:spcPts val="0"/>
              </a:spcAft>
              <a:buClr>
                <a:srgbClr val="6699CC"/>
              </a:buClr>
              <a:buFontTx/>
              <a:buChar char="•"/>
              <a:defRPr/>
            </a:pPr>
            <a:endParaRPr lang="en-US">
              <a:latin typeface="+mn-lt"/>
              <a:ea typeface="+mn-ea"/>
            </a:endParaRPr>
          </a:p>
        </p:txBody>
      </p:sp>
      <p:sp>
        <p:nvSpPr>
          <p:cNvPr id="220" name="AutoShape 12"/>
          <p:cNvSpPr>
            <a:spLocks noChangeArrowheads="1"/>
          </p:cNvSpPr>
          <p:nvPr/>
        </p:nvSpPr>
        <p:spPr bwMode="auto">
          <a:xfrm>
            <a:off x="827088" y="4619625"/>
            <a:ext cx="1370012" cy="1758950"/>
          </a:xfrm>
          <a:custGeom>
            <a:avLst/>
            <a:gdLst>
              <a:gd name="connsiteX0" fmla="*/ 0 w 2652258"/>
              <a:gd name="connsiteY0" fmla="*/ 157717 h 3580493"/>
              <a:gd name="connsiteX1" fmla="*/ 1326129 w 2652258"/>
              <a:gd name="connsiteY1" fmla="*/ 315434 h 3580493"/>
              <a:gd name="connsiteX2" fmla="*/ 2652258 w 2652258"/>
              <a:gd name="connsiteY2" fmla="*/ 157717 h 3580493"/>
              <a:gd name="connsiteX3" fmla="*/ 2652258 w 2652258"/>
              <a:gd name="connsiteY3" fmla="*/ 3422776 h 3580493"/>
              <a:gd name="connsiteX4" fmla="*/ 1326129 w 2652258"/>
              <a:gd name="connsiteY4" fmla="*/ 3580493 h 3580493"/>
              <a:gd name="connsiteX5" fmla="*/ 0 w 2652258"/>
              <a:gd name="connsiteY5" fmla="*/ 3422776 h 3580493"/>
              <a:gd name="connsiteX6" fmla="*/ 0 w 2652258"/>
              <a:gd name="connsiteY6" fmla="*/ 157717 h 3580493"/>
              <a:gd name="connsiteX0" fmla="*/ 0 w 2652258"/>
              <a:gd name="connsiteY0" fmla="*/ 157717 h 3580493"/>
              <a:gd name="connsiteX1" fmla="*/ 1326129 w 2652258"/>
              <a:gd name="connsiteY1" fmla="*/ 0 h 3580493"/>
              <a:gd name="connsiteX2" fmla="*/ 2652258 w 2652258"/>
              <a:gd name="connsiteY2" fmla="*/ 157717 h 3580493"/>
              <a:gd name="connsiteX3" fmla="*/ 1326129 w 2652258"/>
              <a:gd name="connsiteY3" fmla="*/ 315434 h 3580493"/>
              <a:gd name="connsiteX4" fmla="*/ 0 w 2652258"/>
              <a:gd name="connsiteY4" fmla="*/ 157717 h 3580493"/>
              <a:gd name="connsiteX0" fmla="*/ 2652258 w 2652258"/>
              <a:gd name="connsiteY0" fmla="*/ 157717 h 3580493"/>
              <a:gd name="connsiteX1" fmla="*/ 1326129 w 2652258"/>
              <a:gd name="connsiteY1" fmla="*/ 315434 h 3580493"/>
              <a:gd name="connsiteX2" fmla="*/ 0 w 2652258"/>
              <a:gd name="connsiteY2" fmla="*/ 157717 h 3580493"/>
              <a:gd name="connsiteX3" fmla="*/ 1326129 w 2652258"/>
              <a:gd name="connsiteY3" fmla="*/ 0 h 3580493"/>
              <a:gd name="connsiteX4" fmla="*/ 2652258 w 2652258"/>
              <a:gd name="connsiteY4" fmla="*/ 157717 h 3580493"/>
              <a:gd name="connsiteX5" fmla="*/ 2652258 w 2652258"/>
              <a:gd name="connsiteY5" fmla="*/ 3422776 h 3580493"/>
              <a:gd name="connsiteX6" fmla="*/ 1326129 w 2652258"/>
              <a:gd name="connsiteY6" fmla="*/ 3580493 h 3580493"/>
              <a:gd name="connsiteX7" fmla="*/ 0 w 2652258"/>
              <a:gd name="connsiteY7" fmla="*/ 3422776 h 3580493"/>
              <a:gd name="connsiteX8" fmla="*/ 0 w 2652258"/>
              <a:gd name="connsiteY8" fmla="*/ 157717 h 3580493"/>
              <a:gd name="connsiteX0" fmla="*/ 0 w 2652258"/>
              <a:gd name="connsiteY0" fmla="*/ 157717 h 3693705"/>
              <a:gd name="connsiteX1" fmla="*/ 1326129 w 2652258"/>
              <a:gd name="connsiteY1" fmla="*/ 315434 h 3693705"/>
              <a:gd name="connsiteX2" fmla="*/ 2652258 w 2652258"/>
              <a:gd name="connsiteY2" fmla="*/ 157717 h 3693705"/>
              <a:gd name="connsiteX3" fmla="*/ 2652258 w 2652258"/>
              <a:gd name="connsiteY3" fmla="*/ 3422776 h 3693705"/>
              <a:gd name="connsiteX4" fmla="*/ 1326129 w 2652258"/>
              <a:gd name="connsiteY4" fmla="*/ 3580493 h 3693705"/>
              <a:gd name="connsiteX5" fmla="*/ 0 w 2652258"/>
              <a:gd name="connsiteY5" fmla="*/ 3422776 h 3693705"/>
              <a:gd name="connsiteX6" fmla="*/ 0 w 2652258"/>
              <a:gd name="connsiteY6" fmla="*/ 157717 h 3693705"/>
              <a:gd name="connsiteX0" fmla="*/ 0 w 2652258"/>
              <a:gd name="connsiteY0" fmla="*/ 157717 h 3693705"/>
              <a:gd name="connsiteX1" fmla="*/ 1326129 w 2652258"/>
              <a:gd name="connsiteY1" fmla="*/ 0 h 3693705"/>
              <a:gd name="connsiteX2" fmla="*/ 2652258 w 2652258"/>
              <a:gd name="connsiteY2" fmla="*/ 157717 h 3693705"/>
              <a:gd name="connsiteX3" fmla="*/ 1326129 w 2652258"/>
              <a:gd name="connsiteY3" fmla="*/ 315434 h 3693705"/>
              <a:gd name="connsiteX4" fmla="*/ 0 w 2652258"/>
              <a:gd name="connsiteY4" fmla="*/ 157717 h 3693705"/>
              <a:gd name="connsiteX0" fmla="*/ 2652258 w 2652258"/>
              <a:gd name="connsiteY0" fmla="*/ 157717 h 3693705"/>
              <a:gd name="connsiteX1" fmla="*/ 1326129 w 2652258"/>
              <a:gd name="connsiteY1" fmla="*/ 315434 h 3693705"/>
              <a:gd name="connsiteX2" fmla="*/ 0 w 2652258"/>
              <a:gd name="connsiteY2" fmla="*/ 157717 h 3693705"/>
              <a:gd name="connsiteX3" fmla="*/ 1326129 w 2652258"/>
              <a:gd name="connsiteY3" fmla="*/ 0 h 3693705"/>
              <a:gd name="connsiteX4" fmla="*/ 2652258 w 2652258"/>
              <a:gd name="connsiteY4" fmla="*/ 157717 h 3693705"/>
              <a:gd name="connsiteX5" fmla="*/ 2652258 w 2652258"/>
              <a:gd name="connsiteY5" fmla="*/ 3422776 h 3693705"/>
              <a:gd name="connsiteX6" fmla="*/ 1326129 w 2652258"/>
              <a:gd name="connsiteY6" fmla="*/ 3693705 h 3693705"/>
              <a:gd name="connsiteX7" fmla="*/ 0 w 2652258"/>
              <a:gd name="connsiteY7" fmla="*/ 3422776 h 3693705"/>
              <a:gd name="connsiteX8" fmla="*/ 0 w 2652258"/>
              <a:gd name="connsiteY8" fmla="*/ 157717 h 3693705"/>
              <a:gd name="connsiteX0" fmla="*/ 0 w 2652258"/>
              <a:gd name="connsiteY0" fmla="*/ 157717 h 3693705"/>
              <a:gd name="connsiteX1" fmla="*/ 1326129 w 2652258"/>
              <a:gd name="connsiteY1" fmla="*/ 315434 h 3693705"/>
              <a:gd name="connsiteX2" fmla="*/ 2652258 w 2652258"/>
              <a:gd name="connsiteY2" fmla="*/ 157717 h 3693705"/>
              <a:gd name="connsiteX3" fmla="*/ 2652258 w 2652258"/>
              <a:gd name="connsiteY3" fmla="*/ 3422776 h 3693705"/>
              <a:gd name="connsiteX4" fmla="*/ 1326129 w 2652258"/>
              <a:gd name="connsiteY4" fmla="*/ 3693704 h 3693705"/>
              <a:gd name="connsiteX5" fmla="*/ 0 w 2652258"/>
              <a:gd name="connsiteY5" fmla="*/ 3422776 h 3693705"/>
              <a:gd name="connsiteX6" fmla="*/ 0 w 2652258"/>
              <a:gd name="connsiteY6" fmla="*/ 157717 h 3693705"/>
              <a:gd name="connsiteX0" fmla="*/ 0 w 2652258"/>
              <a:gd name="connsiteY0" fmla="*/ 157717 h 3693705"/>
              <a:gd name="connsiteX1" fmla="*/ 1326129 w 2652258"/>
              <a:gd name="connsiteY1" fmla="*/ 0 h 3693705"/>
              <a:gd name="connsiteX2" fmla="*/ 2652258 w 2652258"/>
              <a:gd name="connsiteY2" fmla="*/ 157717 h 3693705"/>
              <a:gd name="connsiteX3" fmla="*/ 1326129 w 2652258"/>
              <a:gd name="connsiteY3" fmla="*/ 315434 h 3693705"/>
              <a:gd name="connsiteX4" fmla="*/ 0 w 2652258"/>
              <a:gd name="connsiteY4" fmla="*/ 157717 h 3693705"/>
              <a:gd name="connsiteX0" fmla="*/ 2652258 w 2652258"/>
              <a:gd name="connsiteY0" fmla="*/ 157717 h 3693705"/>
              <a:gd name="connsiteX1" fmla="*/ 1326129 w 2652258"/>
              <a:gd name="connsiteY1" fmla="*/ 315434 h 3693705"/>
              <a:gd name="connsiteX2" fmla="*/ 0 w 2652258"/>
              <a:gd name="connsiteY2" fmla="*/ 157717 h 3693705"/>
              <a:gd name="connsiteX3" fmla="*/ 1326129 w 2652258"/>
              <a:gd name="connsiteY3" fmla="*/ 0 h 3693705"/>
              <a:gd name="connsiteX4" fmla="*/ 2652258 w 2652258"/>
              <a:gd name="connsiteY4" fmla="*/ 157717 h 3693705"/>
              <a:gd name="connsiteX5" fmla="*/ 2652258 w 2652258"/>
              <a:gd name="connsiteY5" fmla="*/ 3422776 h 3693705"/>
              <a:gd name="connsiteX6" fmla="*/ 1326129 w 2652258"/>
              <a:gd name="connsiteY6" fmla="*/ 3693705 h 3693705"/>
              <a:gd name="connsiteX7" fmla="*/ 0 w 2652258"/>
              <a:gd name="connsiteY7" fmla="*/ 3422776 h 3693705"/>
              <a:gd name="connsiteX8" fmla="*/ 0 w 2652258"/>
              <a:gd name="connsiteY8" fmla="*/ 157717 h 3693705"/>
              <a:gd name="connsiteX0" fmla="*/ 0 w 2652258"/>
              <a:gd name="connsiteY0" fmla="*/ 157717 h 3780790"/>
              <a:gd name="connsiteX1" fmla="*/ 1326129 w 2652258"/>
              <a:gd name="connsiteY1" fmla="*/ 315434 h 3780790"/>
              <a:gd name="connsiteX2" fmla="*/ 2652258 w 2652258"/>
              <a:gd name="connsiteY2" fmla="*/ 157717 h 3780790"/>
              <a:gd name="connsiteX3" fmla="*/ 2652258 w 2652258"/>
              <a:gd name="connsiteY3" fmla="*/ 3422776 h 3780790"/>
              <a:gd name="connsiteX4" fmla="*/ 1326129 w 2652258"/>
              <a:gd name="connsiteY4" fmla="*/ 3693704 h 3780790"/>
              <a:gd name="connsiteX5" fmla="*/ 0 w 2652258"/>
              <a:gd name="connsiteY5" fmla="*/ 3422776 h 3780790"/>
              <a:gd name="connsiteX6" fmla="*/ 0 w 2652258"/>
              <a:gd name="connsiteY6" fmla="*/ 157717 h 3780790"/>
              <a:gd name="connsiteX0" fmla="*/ 0 w 2652258"/>
              <a:gd name="connsiteY0" fmla="*/ 157717 h 3780790"/>
              <a:gd name="connsiteX1" fmla="*/ 1326129 w 2652258"/>
              <a:gd name="connsiteY1" fmla="*/ 0 h 3780790"/>
              <a:gd name="connsiteX2" fmla="*/ 2652258 w 2652258"/>
              <a:gd name="connsiteY2" fmla="*/ 157717 h 3780790"/>
              <a:gd name="connsiteX3" fmla="*/ 1326129 w 2652258"/>
              <a:gd name="connsiteY3" fmla="*/ 315434 h 3780790"/>
              <a:gd name="connsiteX4" fmla="*/ 0 w 2652258"/>
              <a:gd name="connsiteY4" fmla="*/ 157717 h 3780790"/>
              <a:gd name="connsiteX0" fmla="*/ 2652258 w 2652258"/>
              <a:gd name="connsiteY0" fmla="*/ 157717 h 3780790"/>
              <a:gd name="connsiteX1" fmla="*/ 1326129 w 2652258"/>
              <a:gd name="connsiteY1" fmla="*/ 315434 h 3780790"/>
              <a:gd name="connsiteX2" fmla="*/ 0 w 2652258"/>
              <a:gd name="connsiteY2" fmla="*/ 157717 h 3780790"/>
              <a:gd name="connsiteX3" fmla="*/ 1326129 w 2652258"/>
              <a:gd name="connsiteY3" fmla="*/ 0 h 3780790"/>
              <a:gd name="connsiteX4" fmla="*/ 2652258 w 2652258"/>
              <a:gd name="connsiteY4" fmla="*/ 157717 h 3780790"/>
              <a:gd name="connsiteX5" fmla="*/ 2652258 w 2652258"/>
              <a:gd name="connsiteY5" fmla="*/ 3422776 h 3780790"/>
              <a:gd name="connsiteX6" fmla="*/ 1334837 w 2652258"/>
              <a:gd name="connsiteY6" fmla="*/ 3780790 h 3780790"/>
              <a:gd name="connsiteX7" fmla="*/ 0 w 2652258"/>
              <a:gd name="connsiteY7" fmla="*/ 3422776 h 3780790"/>
              <a:gd name="connsiteX8" fmla="*/ 0 w 2652258"/>
              <a:gd name="connsiteY8" fmla="*/ 157717 h 3780790"/>
              <a:gd name="connsiteX0" fmla="*/ 0 w 2652258"/>
              <a:gd name="connsiteY0" fmla="*/ 157717 h 3780790"/>
              <a:gd name="connsiteX1" fmla="*/ 1326129 w 2652258"/>
              <a:gd name="connsiteY1" fmla="*/ 315434 h 3780790"/>
              <a:gd name="connsiteX2" fmla="*/ 2652258 w 2652258"/>
              <a:gd name="connsiteY2" fmla="*/ 157717 h 3780790"/>
              <a:gd name="connsiteX3" fmla="*/ 2652258 w 2652258"/>
              <a:gd name="connsiteY3" fmla="*/ 3422776 h 3780790"/>
              <a:gd name="connsiteX4" fmla="*/ 1326129 w 2652258"/>
              <a:gd name="connsiteY4" fmla="*/ 3780789 h 3780790"/>
              <a:gd name="connsiteX5" fmla="*/ 0 w 2652258"/>
              <a:gd name="connsiteY5" fmla="*/ 3422776 h 3780790"/>
              <a:gd name="connsiteX6" fmla="*/ 0 w 2652258"/>
              <a:gd name="connsiteY6" fmla="*/ 157717 h 3780790"/>
              <a:gd name="connsiteX0" fmla="*/ 0 w 2652258"/>
              <a:gd name="connsiteY0" fmla="*/ 157717 h 3780790"/>
              <a:gd name="connsiteX1" fmla="*/ 1326129 w 2652258"/>
              <a:gd name="connsiteY1" fmla="*/ 0 h 3780790"/>
              <a:gd name="connsiteX2" fmla="*/ 2652258 w 2652258"/>
              <a:gd name="connsiteY2" fmla="*/ 157717 h 3780790"/>
              <a:gd name="connsiteX3" fmla="*/ 1326129 w 2652258"/>
              <a:gd name="connsiteY3" fmla="*/ 315434 h 3780790"/>
              <a:gd name="connsiteX4" fmla="*/ 0 w 2652258"/>
              <a:gd name="connsiteY4" fmla="*/ 157717 h 3780790"/>
              <a:gd name="connsiteX0" fmla="*/ 2652258 w 2652258"/>
              <a:gd name="connsiteY0" fmla="*/ 157717 h 3780790"/>
              <a:gd name="connsiteX1" fmla="*/ 1326129 w 2652258"/>
              <a:gd name="connsiteY1" fmla="*/ 315434 h 3780790"/>
              <a:gd name="connsiteX2" fmla="*/ 0 w 2652258"/>
              <a:gd name="connsiteY2" fmla="*/ 157717 h 3780790"/>
              <a:gd name="connsiteX3" fmla="*/ 1326129 w 2652258"/>
              <a:gd name="connsiteY3" fmla="*/ 0 h 3780790"/>
              <a:gd name="connsiteX4" fmla="*/ 2652258 w 2652258"/>
              <a:gd name="connsiteY4" fmla="*/ 157717 h 3780790"/>
              <a:gd name="connsiteX5" fmla="*/ 2652258 w 2652258"/>
              <a:gd name="connsiteY5" fmla="*/ 3422776 h 3780790"/>
              <a:gd name="connsiteX6" fmla="*/ 1334837 w 2652258"/>
              <a:gd name="connsiteY6" fmla="*/ 3780790 h 3780790"/>
              <a:gd name="connsiteX7" fmla="*/ 0 w 2652258"/>
              <a:gd name="connsiteY7" fmla="*/ 3422776 h 3780790"/>
              <a:gd name="connsiteX8" fmla="*/ 0 w 2652258"/>
              <a:gd name="connsiteY8" fmla="*/ 157717 h 378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2258" h="3780790" stroke="0" extrusionOk="0">
                <a:moveTo>
                  <a:pt x="0" y="157717"/>
                </a:moveTo>
                <a:cubicBezTo>
                  <a:pt x="0" y="244822"/>
                  <a:pt x="593728" y="315434"/>
                  <a:pt x="1326129" y="315434"/>
                </a:cubicBezTo>
                <a:cubicBezTo>
                  <a:pt x="2058530" y="315434"/>
                  <a:pt x="2652258" y="244822"/>
                  <a:pt x="2652258" y="157717"/>
                </a:cubicBezTo>
                <a:lnTo>
                  <a:pt x="2652258" y="3422776"/>
                </a:lnTo>
                <a:cubicBezTo>
                  <a:pt x="2652258" y="3509881"/>
                  <a:pt x="2058530" y="3780789"/>
                  <a:pt x="1326129" y="3780789"/>
                </a:cubicBezTo>
                <a:cubicBezTo>
                  <a:pt x="593728" y="3780789"/>
                  <a:pt x="0" y="3509881"/>
                  <a:pt x="0" y="3422776"/>
                </a:cubicBezTo>
                <a:lnTo>
                  <a:pt x="0" y="157717"/>
                </a:lnTo>
                <a:close/>
              </a:path>
              <a:path w="2652258" h="3780790" fill="lighten" stroke="0" extrusionOk="0">
                <a:moveTo>
                  <a:pt x="0" y="157717"/>
                </a:moveTo>
                <a:cubicBezTo>
                  <a:pt x="0" y="70612"/>
                  <a:pt x="593728" y="0"/>
                  <a:pt x="1326129" y="0"/>
                </a:cubicBezTo>
                <a:cubicBezTo>
                  <a:pt x="2058530" y="0"/>
                  <a:pt x="2652258" y="70612"/>
                  <a:pt x="2652258" y="157717"/>
                </a:cubicBezTo>
                <a:cubicBezTo>
                  <a:pt x="2652258" y="244822"/>
                  <a:pt x="2058530" y="315434"/>
                  <a:pt x="1326129" y="315434"/>
                </a:cubicBezTo>
                <a:cubicBezTo>
                  <a:pt x="593728" y="315434"/>
                  <a:pt x="0" y="244822"/>
                  <a:pt x="0" y="157717"/>
                </a:cubicBezTo>
                <a:close/>
              </a:path>
              <a:path w="2652258" h="3780790" fill="none" extrusionOk="0">
                <a:moveTo>
                  <a:pt x="2652258" y="157717"/>
                </a:moveTo>
                <a:cubicBezTo>
                  <a:pt x="2652258" y="244822"/>
                  <a:pt x="2058530" y="315434"/>
                  <a:pt x="1326129" y="315434"/>
                </a:cubicBezTo>
                <a:cubicBezTo>
                  <a:pt x="593728" y="315434"/>
                  <a:pt x="0" y="244822"/>
                  <a:pt x="0" y="157717"/>
                </a:cubicBezTo>
                <a:cubicBezTo>
                  <a:pt x="0" y="70612"/>
                  <a:pt x="593728" y="0"/>
                  <a:pt x="1326129" y="0"/>
                </a:cubicBezTo>
                <a:cubicBezTo>
                  <a:pt x="2058530" y="0"/>
                  <a:pt x="2652258" y="70612"/>
                  <a:pt x="2652258" y="157717"/>
                </a:cubicBezTo>
                <a:lnTo>
                  <a:pt x="2652258" y="3422776"/>
                </a:lnTo>
                <a:cubicBezTo>
                  <a:pt x="2652258" y="3509881"/>
                  <a:pt x="2067238" y="3780790"/>
                  <a:pt x="1334837" y="3780790"/>
                </a:cubicBezTo>
                <a:cubicBezTo>
                  <a:pt x="602436" y="3780790"/>
                  <a:pt x="0" y="3509881"/>
                  <a:pt x="0" y="3422776"/>
                </a:cubicBezTo>
                <a:lnTo>
                  <a:pt x="0" y="157717"/>
                </a:lnTo>
              </a:path>
            </a:pathLst>
          </a:custGeom>
          <a:gradFill>
            <a:gsLst>
              <a:gs pos="0">
                <a:schemeClr val="accent1">
                  <a:lumMod val="60000"/>
                  <a:lumOff val="40000"/>
                  <a:alpha val="50000"/>
                </a:schemeClr>
              </a:gs>
              <a:gs pos="58000">
                <a:schemeClr val="accent1">
                  <a:lumMod val="20000"/>
                  <a:lumOff val="80000"/>
                  <a:alpha val="50000"/>
                </a:schemeClr>
              </a:gs>
              <a:gs pos="100000">
                <a:schemeClr val="accent1">
                  <a:lumMod val="40000"/>
                  <a:lumOff val="60000"/>
                  <a:alpha val="50000"/>
                </a:schemeClr>
              </a:gs>
            </a:gsLst>
            <a:lin ang="10800000" scaled="0"/>
          </a:gradFill>
          <a:ln w="9525">
            <a:solidFill>
              <a:schemeClr val="accent1"/>
            </a:solidFill>
            <a:round/>
            <a:headEnd/>
            <a:tailEnd/>
          </a:ln>
        </p:spPr>
        <p:txBody>
          <a:bodyPr wrap="none" anchor="ctr"/>
          <a:lstStyle/>
          <a:p>
            <a:pPr fontAlgn="auto">
              <a:spcBef>
                <a:spcPct val="20000"/>
              </a:spcBef>
              <a:spcAft>
                <a:spcPts val="0"/>
              </a:spcAft>
              <a:buClr>
                <a:srgbClr val="6699CC"/>
              </a:buClr>
              <a:buFontTx/>
              <a:buChar char="•"/>
              <a:defRPr/>
            </a:pPr>
            <a:endParaRPr lang="en-US">
              <a:latin typeface="+mn-lt"/>
              <a:ea typeface="+mn-ea"/>
            </a:endParaRPr>
          </a:p>
        </p:txBody>
      </p:sp>
      <p:sp>
        <p:nvSpPr>
          <p:cNvPr id="215" name="AutoShape 12"/>
          <p:cNvSpPr>
            <a:spLocks noChangeArrowheads="1"/>
          </p:cNvSpPr>
          <p:nvPr/>
        </p:nvSpPr>
        <p:spPr bwMode="auto">
          <a:xfrm>
            <a:off x="4030663" y="4619625"/>
            <a:ext cx="1370012" cy="1758950"/>
          </a:xfrm>
          <a:custGeom>
            <a:avLst/>
            <a:gdLst>
              <a:gd name="connsiteX0" fmla="*/ 0 w 2652258"/>
              <a:gd name="connsiteY0" fmla="*/ 157717 h 3580493"/>
              <a:gd name="connsiteX1" fmla="*/ 1326129 w 2652258"/>
              <a:gd name="connsiteY1" fmla="*/ 315434 h 3580493"/>
              <a:gd name="connsiteX2" fmla="*/ 2652258 w 2652258"/>
              <a:gd name="connsiteY2" fmla="*/ 157717 h 3580493"/>
              <a:gd name="connsiteX3" fmla="*/ 2652258 w 2652258"/>
              <a:gd name="connsiteY3" fmla="*/ 3422776 h 3580493"/>
              <a:gd name="connsiteX4" fmla="*/ 1326129 w 2652258"/>
              <a:gd name="connsiteY4" fmla="*/ 3580493 h 3580493"/>
              <a:gd name="connsiteX5" fmla="*/ 0 w 2652258"/>
              <a:gd name="connsiteY5" fmla="*/ 3422776 h 3580493"/>
              <a:gd name="connsiteX6" fmla="*/ 0 w 2652258"/>
              <a:gd name="connsiteY6" fmla="*/ 157717 h 3580493"/>
              <a:gd name="connsiteX0" fmla="*/ 0 w 2652258"/>
              <a:gd name="connsiteY0" fmla="*/ 157717 h 3580493"/>
              <a:gd name="connsiteX1" fmla="*/ 1326129 w 2652258"/>
              <a:gd name="connsiteY1" fmla="*/ 0 h 3580493"/>
              <a:gd name="connsiteX2" fmla="*/ 2652258 w 2652258"/>
              <a:gd name="connsiteY2" fmla="*/ 157717 h 3580493"/>
              <a:gd name="connsiteX3" fmla="*/ 1326129 w 2652258"/>
              <a:gd name="connsiteY3" fmla="*/ 315434 h 3580493"/>
              <a:gd name="connsiteX4" fmla="*/ 0 w 2652258"/>
              <a:gd name="connsiteY4" fmla="*/ 157717 h 3580493"/>
              <a:gd name="connsiteX0" fmla="*/ 2652258 w 2652258"/>
              <a:gd name="connsiteY0" fmla="*/ 157717 h 3580493"/>
              <a:gd name="connsiteX1" fmla="*/ 1326129 w 2652258"/>
              <a:gd name="connsiteY1" fmla="*/ 315434 h 3580493"/>
              <a:gd name="connsiteX2" fmla="*/ 0 w 2652258"/>
              <a:gd name="connsiteY2" fmla="*/ 157717 h 3580493"/>
              <a:gd name="connsiteX3" fmla="*/ 1326129 w 2652258"/>
              <a:gd name="connsiteY3" fmla="*/ 0 h 3580493"/>
              <a:gd name="connsiteX4" fmla="*/ 2652258 w 2652258"/>
              <a:gd name="connsiteY4" fmla="*/ 157717 h 3580493"/>
              <a:gd name="connsiteX5" fmla="*/ 2652258 w 2652258"/>
              <a:gd name="connsiteY5" fmla="*/ 3422776 h 3580493"/>
              <a:gd name="connsiteX6" fmla="*/ 1326129 w 2652258"/>
              <a:gd name="connsiteY6" fmla="*/ 3580493 h 3580493"/>
              <a:gd name="connsiteX7" fmla="*/ 0 w 2652258"/>
              <a:gd name="connsiteY7" fmla="*/ 3422776 h 3580493"/>
              <a:gd name="connsiteX8" fmla="*/ 0 w 2652258"/>
              <a:gd name="connsiteY8" fmla="*/ 157717 h 3580493"/>
              <a:gd name="connsiteX0" fmla="*/ 0 w 2652258"/>
              <a:gd name="connsiteY0" fmla="*/ 157717 h 3693705"/>
              <a:gd name="connsiteX1" fmla="*/ 1326129 w 2652258"/>
              <a:gd name="connsiteY1" fmla="*/ 315434 h 3693705"/>
              <a:gd name="connsiteX2" fmla="*/ 2652258 w 2652258"/>
              <a:gd name="connsiteY2" fmla="*/ 157717 h 3693705"/>
              <a:gd name="connsiteX3" fmla="*/ 2652258 w 2652258"/>
              <a:gd name="connsiteY3" fmla="*/ 3422776 h 3693705"/>
              <a:gd name="connsiteX4" fmla="*/ 1326129 w 2652258"/>
              <a:gd name="connsiteY4" fmla="*/ 3580493 h 3693705"/>
              <a:gd name="connsiteX5" fmla="*/ 0 w 2652258"/>
              <a:gd name="connsiteY5" fmla="*/ 3422776 h 3693705"/>
              <a:gd name="connsiteX6" fmla="*/ 0 w 2652258"/>
              <a:gd name="connsiteY6" fmla="*/ 157717 h 3693705"/>
              <a:gd name="connsiteX0" fmla="*/ 0 w 2652258"/>
              <a:gd name="connsiteY0" fmla="*/ 157717 h 3693705"/>
              <a:gd name="connsiteX1" fmla="*/ 1326129 w 2652258"/>
              <a:gd name="connsiteY1" fmla="*/ 0 h 3693705"/>
              <a:gd name="connsiteX2" fmla="*/ 2652258 w 2652258"/>
              <a:gd name="connsiteY2" fmla="*/ 157717 h 3693705"/>
              <a:gd name="connsiteX3" fmla="*/ 1326129 w 2652258"/>
              <a:gd name="connsiteY3" fmla="*/ 315434 h 3693705"/>
              <a:gd name="connsiteX4" fmla="*/ 0 w 2652258"/>
              <a:gd name="connsiteY4" fmla="*/ 157717 h 3693705"/>
              <a:gd name="connsiteX0" fmla="*/ 2652258 w 2652258"/>
              <a:gd name="connsiteY0" fmla="*/ 157717 h 3693705"/>
              <a:gd name="connsiteX1" fmla="*/ 1326129 w 2652258"/>
              <a:gd name="connsiteY1" fmla="*/ 315434 h 3693705"/>
              <a:gd name="connsiteX2" fmla="*/ 0 w 2652258"/>
              <a:gd name="connsiteY2" fmla="*/ 157717 h 3693705"/>
              <a:gd name="connsiteX3" fmla="*/ 1326129 w 2652258"/>
              <a:gd name="connsiteY3" fmla="*/ 0 h 3693705"/>
              <a:gd name="connsiteX4" fmla="*/ 2652258 w 2652258"/>
              <a:gd name="connsiteY4" fmla="*/ 157717 h 3693705"/>
              <a:gd name="connsiteX5" fmla="*/ 2652258 w 2652258"/>
              <a:gd name="connsiteY5" fmla="*/ 3422776 h 3693705"/>
              <a:gd name="connsiteX6" fmla="*/ 1326129 w 2652258"/>
              <a:gd name="connsiteY6" fmla="*/ 3693705 h 3693705"/>
              <a:gd name="connsiteX7" fmla="*/ 0 w 2652258"/>
              <a:gd name="connsiteY7" fmla="*/ 3422776 h 3693705"/>
              <a:gd name="connsiteX8" fmla="*/ 0 w 2652258"/>
              <a:gd name="connsiteY8" fmla="*/ 157717 h 3693705"/>
              <a:gd name="connsiteX0" fmla="*/ 0 w 2652258"/>
              <a:gd name="connsiteY0" fmla="*/ 157717 h 3693705"/>
              <a:gd name="connsiteX1" fmla="*/ 1326129 w 2652258"/>
              <a:gd name="connsiteY1" fmla="*/ 315434 h 3693705"/>
              <a:gd name="connsiteX2" fmla="*/ 2652258 w 2652258"/>
              <a:gd name="connsiteY2" fmla="*/ 157717 h 3693705"/>
              <a:gd name="connsiteX3" fmla="*/ 2652258 w 2652258"/>
              <a:gd name="connsiteY3" fmla="*/ 3422776 h 3693705"/>
              <a:gd name="connsiteX4" fmla="*/ 1326129 w 2652258"/>
              <a:gd name="connsiteY4" fmla="*/ 3693704 h 3693705"/>
              <a:gd name="connsiteX5" fmla="*/ 0 w 2652258"/>
              <a:gd name="connsiteY5" fmla="*/ 3422776 h 3693705"/>
              <a:gd name="connsiteX6" fmla="*/ 0 w 2652258"/>
              <a:gd name="connsiteY6" fmla="*/ 157717 h 3693705"/>
              <a:gd name="connsiteX0" fmla="*/ 0 w 2652258"/>
              <a:gd name="connsiteY0" fmla="*/ 157717 h 3693705"/>
              <a:gd name="connsiteX1" fmla="*/ 1326129 w 2652258"/>
              <a:gd name="connsiteY1" fmla="*/ 0 h 3693705"/>
              <a:gd name="connsiteX2" fmla="*/ 2652258 w 2652258"/>
              <a:gd name="connsiteY2" fmla="*/ 157717 h 3693705"/>
              <a:gd name="connsiteX3" fmla="*/ 1326129 w 2652258"/>
              <a:gd name="connsiteY3" fmla="*/ 315434 h 3693705"/>
              <a:gd name="connsiteX4" fmla="*/ 0 w 2652258"/>
              <a:gd name="connsiteY4" fmla="*/ 157717 h 3693705"/>
              <a:gd name="connsiteX0" fmla="*/ 2652258 w 2652258"/>
              <a:gd name="connsiteY0" fmla="*/ 157717 h 3693705"/>
              <a:gd name="connsiteX1" fmla="*/ 1326129 w 2652258"/>
              <a:gd name="connsiteY1" fmla="*/ 315434 h 3693705"/>
              <a:gd name="connsiteX2" fmla="*/ 0 w 2652258"/>
              <a:gd name="connsiteY2" fmla="*/ 157717 h 3693705"/>
              <a:gd name="connsiteX3" fmla="*/ 1326129 w 2652258"/>
              <a:gd name="connsiteY3" fmla="*/ 0 h 3693705"/>
              <a:gd name="connsiteX4" fmla="*/ 2652258 w 2652258"/>
              <a:gd name="connsiteY4" fmla="*/ 157717 h 3693705"/>
              <a:gd name="connsiteX5" fmla="*/ 2652258 w 2652258"/>
              <a:gd name="connsiteY5" fmla="*/ 3422776 h 3693705"/>
              <a:gd name="connsiteX6" fmla="*/ 1326129 w 2652258"/>
              <a:gd name="connsiteY6" fmla="*/ 3693705 h 3693705"/>
              <a:gd name="connsiteX7" fmla="*/ 0 w 2652258"/>
              <a:gd name="connsiteY7" fmla="*/ 3422776 h 3693705"/>
              <a:gd name="connsiteX8" fmla="*/ 0 w 2652258"/>
              <a:gd name="connsiteY8" fmla="*/ 157717 h 3693705"/>
              <a:gd name="connsiteX0" fmla="*/ 0 w 2652258"/>
              <a:gd name="connsiteY0" fmla="*/ 157717 h 3780790"/>
              <a:gd name="connsiteX1" fmla="*/ 1326129 w 2652258"/>
              <a:gd name="connsiteY1" fmla="*/ 315434 h 3780790"/>
              <a:gd name="connsiteX2" fmla="*/ 2652258 w 2652258"/>
              <a:gd name="connsiteY2" fmla="*/ 157717 h 3780790"/>
              <a:gd name="connsiteX3" fmla="*/ 2652258 w 2652258"/>
              <a:gd name="connsiteY3" fmla="*/ 3422776 h 3780790"/>
              <a:gd name="connsiteX4" fmla="*/ 1326129 w 2652258"/>
              <a:gd name="connsiteY4" fmla="*/ 3693704 h 3780790"/>
              <a:gd name="connsiteX5" fmla="*/ 0 w 2652258"/>
              <a:gd name="connsiteY5" fmla="*/ 3422776 h 3780790"/>
              <a:gd name="connsiteX6" fmla="*/ 0 w 2652258"/>
              <a:gd name="connsiteY6" fmla="*/ 157717 h 3780790"/>
              <a:gd name="connsiteX0" fmla="*/ 0 w 2652258"/>
              <a:gd name="connsiteY0" fmla="*/ 157717 h 3780790"/>
              <a:gd name="connsiteX1" fmla="*/ 1326129 w 2652258"/>
              <a:gd name="connsiteY1" fmla="*/ 0 h 3780790"/>
              <a:gd name="connsiteX2" fmla="*/ 2652258 w 2652258"/>
              <a:gd name="connsiteY2" fmla="*/ 157717 h 3780790"/>
              <a:gd name="connsiteX3" fmla="*/ 1326129 w 2652258"/>
              <a:gd name="connsiteY3" fmla="*/ 315434 h 3780790"/>
              <a:gd name="connsiteX4" fmla="*/ 0 w 2652258"/>
              <a:gd name="connsiteY4" fmla="*/ 157717 h 3780790"/>
              <a:gd name="connsiteX0" fmla="*/ 2652258 w 2652258"/>
              <a:gd name="connsiteY0" fmla="*/ 157717 h 3780790"/>
              <a:gd name="connsiteX1" fmla="*/ 1326129 w 2652258"/>
              <a:gd name="connsiteY1" fmla="*/ 315434 h 3780790"/>
              <a:gd name="connsiteX2" fmla="*/ 0 w 2652258"/>
              <a:gd name="connsiteY2" fmla="*/ 157717 h 3780790"/>
              <a:gd name="connsiteX3" fmla="*/ 1326129 w 2652258"/>
              <a:gd name="connsiteY3" fmla="*/ 0 h 3780790"/>
              <a:gd name="connsiteX4" fmla="*/ 2652258 w 2652258"/>
              <a:gd name="connsiteY4" fmla="*/ 157717 h 3780790"/>
              <a:gd name="connsiteX5" fmla="*/ 2652258 w 2652258"/>
              <a:gd name="connsiteY5" fmla="*/ 3422776 h 3780790"/>
              <a:gd name="connsiteX6" fmla="*/ 1334837 w 2652258"/>
              <a:gd name="connsiteY6" fmla="*/ 3780790 h 3780790"/>
              <a:gd name="connsiteX7" fmla="*/ 0 w 2652258"/>
              <a:gd name="connsiteY7" fmla="*/ 3422776 h 3780790"/>
              <a:gd name="connsiteX8" fmla="*/ 0 w 2652258"/>
              <a:gd name="connsiteY8" fmla="*/ 157717 h 3780790"/>
              <a:gd name="connsiteX0" fmla="*/ 0 w 2652258"/>
              <a:gd name="connsiteY0" fmla="*/ 157717 h 3780790"/>
              <a:gd name="connsiteX1" fmla="*/ 1326129 w 2652258"/>
              <a:gd name="connsiteY1" fmla="*/ 315434 h 3780790"/>
              <a:gd name="connsiteX2" fmla="*/ 2652258 w 2652258"/>
              <a:gd name="connsiteY2" fmla="*/ 157717 h 3780790"/>
              <a:gd name="connsiteX3" fmla="*/ 2652258 w 2652258"/>
              <a:gd name="connsiteY3" fmla="*/ 3422776 h 3780790"/>
              <a:gd name="connsiteX4" fmla="*/ 1326129 w 2652258"/>
              <a:gd name="connsiteY4" fmla="*/ 3780789 h 3780790"/>
              <a:gd name="connsiteX5" fmla="*/ 0 w 2652258"/>
              <a:gd name="connsiteY5" fmla="*/ 3422776 h 3780790"/>
              <a:gd name="connsiteX6" fmla="*/ 0 w 2652258"/>
              <a:gd name="connsiteY6" fmla="*/ 157717 h 3780790"/>
              <a:gd name="connsiteX0" fmla="*/ 0 w 2652258"/>
              <a:gd name="connsiteY0" fmla="*/ 157717 h 3780790"/>
              <a:gd name="connsiteX1" fmla="*/ 1326129 w 2652258"/>
              <a:gd name="connsiteY1" fmla="*/ 0 h 3780790"/>
              <a:gd name="connsiteX2" fmla="*/ 2652258 w 2652258"/>
              <a:gd name="connsiteY2" fmla="*/ 157717 h 3780790"/>
              <a:gd name="connsiteX3" fmla="*/ 1326129 w 2652258"/>
              <a:gd name="connsiteY3" fmla="*/ 315434 h 3780790"/>
              <a:gd name="connsiteX4" fmla="*/ 0 w 2652258"/>
              <a:gd name="connsiteY4" fmla="*/ 157717 h 3780790"/>
              <a:gd name="connsiteX0" fmla="*/ 2652258 w 2652258"/>
              <a:gd name="connsiteY0" fmla="*/ 157717 h 3780790"/>
              <a:gd name="connsiteX1" fmla="*/ 1326129 w 2652258"/>
              <a:gd name="connsiteY1" fmla="*/ 315434 h 3780790"/>
              <a:gd name="connsiteX2" fmla="*/ 0 w 2652258"/>
              <a:gd name="connsiteY2" fmla="*/ 157717 h 3780790"/>
              <a:gd name="connsiteX3" fmla="*/ 1326129 w 2652258"/>
              <a:gd name="connsiteY3" fmla="*/ 0 h 3780790"/>
              <a:gd name="connsiteX4" fmla="*/ 2652258 w 2652258"/>
              <a:gd name="connsiteY4" fmla="*/ 157717 h 3780790"/>
              <a:gd name="connsiteX5" fmla="*/ 2652258 w 2652258"/>
              <a:gd name="connsiteY5" fmla="*/ 3422776 h 3780790"/>
              <a:gd name="connsiteX6" fmla="*/ 1334837 w 2652258"/>
              <a:gd name="connsiteY6" fmla="*/ 3780790 h 3780790"/>
              <a:gd name="connsiteX7" fmla="*/ 0 w 2652258"/>
              <a:gd name="connsiteY7" fmla="*/ 3422776 h 3780790"/>
              <a:gd name="connsiteX8" fmla="*/ 0 w 2652258"/>
              <a:gd name="connsiteY8" fmla="*/ 157717 h 378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2258" h="3780790" stroke="0" extrusionOk="0">
                <a:moveTo>
                  <a:pt x="0" y="157717"/>
                </a:moveTo>
                <a:cubicBezTo>
                  <a:pt x="0" y="244822"/>
                  <a:pt x="593728" y="315434"/>
                  <a:pt x="1326129" y="315434"/>
                </a:cubicBezTo>
                <a:cubicBezTo>
                  <a:pt x="2058530" y="315434"/>
                  <a:pt x="2652258" y="244822"/>
                  <a:pt x="2652258" y="157717"/>
                </a:cubicBezTo>
                <a:lnTo>
                  <a:pt x="2652258" y="3422776"/>
                </a:lnTo>
                <a:cubicBezTo>
                  <a:pt x="2652258" y="3509881"/>
                  <a:pt x="2058530" y="3780789"/>
                  <a:pt x="1326129" y="3780789"/>
                </a:cubicBezTo>
                <a:cubicBezTo>
                  <a:pt x="593728" y="3780789"/>
                  <a:pt x="0" y="3509881"/>
                  <a:pt x="0" y="3422776"/>
                </a:cubicBezTo>
                <a:lnTo>
                  <a:pt x="0" y="157717"/>
                </a:lnTo>
                <a:close/>
              </a:path>
              <a:path w="2652258" h="3780790" fill="lighten" stroke="0" extrusionOk="0">
                <a:moveTo>
                  <a:pt x="0" y="157717"/>
                </a:moveTo>
                <a:cubicBezTo>
                  <a:pt x="0" y="70612"/>
                  <a:pt x="593728" y="0"/>
                  <a:pt x="1326129" y="0"/>
                </a:cubicBezTo>
                <a:cubicBezTo>
                  <a:pt x="2058530" y="0"/>
                  <a:pt x="2652258" y="70612"/>
                  <a:pt x="2652258" y="157717"/>
                </a:cubicBezTo>
                <a:cubicBezTo>
                  <a:pt x="2652258" y="244822"/>
                  <a:pt x="2058530" y="315434"/>
                  <a:pt x="1326129" y="315434"/>
                </a:cubicBezTo>
                <a:cubicBezTo>
                  <a:pt x="593728" y="315434"/>
                  <a:pt x="0" y="244822"/>
                  <a:pt x="0" y="157717"/>
                </a:cubicBezTo>
                <a:close/>
              </a:path>
              <a:path w="2652258" h="3780790" fill="none" extrusionOk="0">
                <a:moveTo>
                  <a:pt x="2652258" y="157717"/>
                </a:moveTo>
                <a:cubicBezTo>
                  <a:pt x="2652258" y="244822"/>
                  <a:pt x="2058530" y="315434"/>
                  <a:pt x="1326129" y="315434"/>
                </a:cubicBezTo>
                <a:cubicBezTo>
                  <a:pt x="593728" y="315434"/>
                  <a:pt x="0" y="244822"/>
                  <a:pt x="0" y="157717"/>
                </a:cubicBezTo>
                <a:cubicBezTo>
                  <a:pt x="0" y="70612"/>
                  <a:pt x="593728" y="0"/>
                  <a:pt x="1326129" y="0"/>
                </a:cubicBezTo>
                <a:cubicBezTo>
                  <a:pt x="2058530" y="0"/>
                  <a:pt x="2652258" y="70612"/>
                  <a:pt x="2652258" y="157717"/>
                </a:cubicBezTo>
                <a:lnTo>
                  <a:pt x="2652258" y="3422776"/>
                </a:lnTo>
                <a:cubicBezTo>
                  <a:pt x="2652258" y="3509881"/>
                  <a:pt x="2067238" y="3780790"/>
                  <a:pt x="1334837" y="3780790"/>
                </a:cubicBezTo>
                <a:cubicBezTo>
                  <a:pt x="602436" y="3780790"/>
                  <a:pt x="0" y="3509881"/>
                  <a:pt x="0" y="3422776"/>
                </a:cubicBezTo>
                <a:lnTo>
                  <a:pt x="0" y="157717"/>
                </a:lnTo>
              </a:path>
            </a:pathLst>
          </a:custGeom>
          <a:gradFill>
            <a:gsLst>
              <a:gs pos="0">
                <a:schemeClr val="accent1">
                  <a:lumMod val="60000"/>
                  <a:lumOff val="40000"/>
                  <a:alpha val="50000"/>
                </a:schemeClr>
              </a:gs>
              <a:gs pos="58000">
                <a:schemeClr val="accent1">
                  <a:lumMod val="20000"/>
                  <a:lumOff val="80000"/>
                  <a:alpha val="50000"/>
                </a:schemeClr>
              </a:gs>
              <a:gs pos="100000">
                <a:schemeClr val="accent1">
                  <a:lumMod val="40000"/>
                  <a:lumOff val="60000"/>
                  <a:alpha val="50000"/>
                </a:schemeClr>
              </a:gs>
            </a:gsLst>
            <a:lin ang="10800000" scaled="0"/>
          </a:gradFill>
          <a:ln w="9525">
            <a:solidFill>
              <a:schemeClr val="accent1"/>
            </a:solidFill>
            <a:round/>
            <a:headEnd/>
            <a:tailEnd/>
          </a:ln>
        </p:spPr>
        <p:txBody>
          <a:bodyPr wrap="none" anchor="ctr"/>
          <a:lstStyle/>
          <a:p>
            <a:pPr fontAlgn="auto">
              <a:spcBef>
                <a:spcPct val="20000"/>
              </a:spcBef>
              <a:spcAft>
                <a:spcPts val="0"/>
              </a:spcAft>
              <a:buClr>
                <a:srgbClr val="6699CC"/>
              </a:buClr>
              <a:buFontTx/>
              <a:buChar char="•"/>
              <a:defRPr/>
            </a:pPr>
            <a:endParaRPr lang="en-US">
              <a:latin typeface="+mn-lt"/>
              <a:ea typeface="+mn-ea"/>
            </a:endParaRPr>
          </a:p>
        </p:txBody>
      </p:sp>
      <p:sp>
        <p:nvSpPr>
          <p:cNvPr id="8" name="Rectangle 7"/>
          <p:cNvSpPr/>
          <p:nvPr/>
        </p:nvSpPr>
        <p:spPr>
          <a:xfrm>
            <a:off x="2895357" y="2390428"/>
            <a:ext cx="444500" cy="1112341"/>
          </a:xfrm>
          <a:prstGeom prst="rect">
            <a:avLst/>
          </a:prstGeom>
          <a:gradFill>
            <a:gsLst>
              <a:gs pos="50000">
                <a:schemeClr val="accent5">
                  <a:tint val="50000"/>
                  <a:satMod val="300000"/>
                  <a:alpha val="78000"/>
                </a:schemeClr>
              </a:gs>
              <a:gs pos="83350">
                <a:srgbClr val="E5F3EE">
                  <a:alpha val="70000"/>
                </a:srgbClr>
              </a:gs>
              <a:gs pos="16000">
                <a:schemeClr val="accent5">
                  <a:tint val="37000"/>
                  <a:satMod val="300000"/>
                  <a:alpha val="70000"/>
                </a:schemeClr>
              </a:gs>
              <a:gs pos="0">
                <a:schemeClr val="bg1">
                  <a:alpha val="0"/>
                </a:schemeClr>
              </a:gs>
              <a:gs pos="100000">
                <a:schemeClr val="bg1">
                  <a:alpha val="0"/>
                </a:schemeClr>
              </a:gs>
            </a:gsLst>
          </a:gradFill>
          <a:ln>
            <a:gradFill>
              <a:gsLst>
                <a:gs pos="0">
                  <a:schemeClr val="bg1">
                    <a:alpha val="0"/>
                  </a:schemeClr>
                </a:gs>
                <a:gs pos="48000">
                  <a:schemeClr val="accent1">
                    <a:tint val="66000"/>
                    <a:satMod val="160000"/>
                  </a:schemeClr>
                </a:gs>
                <a:gs pos="100000">
                  <a:schemeClr val="bg1">
                    <a:alpha val="0"/>
                  </a:schemeClr>
                </a:gs>
              </a:gsLst>
              <a:lin ang="5400000" scaled="0"/>
            </a:grad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208" name="Rectangle 207"/>
          <p:cNvSpPr/>
          <p:nvPr/>
        </p:nvSpPr>
        <p:spPr>
          <a:xfrm>
            <a:off x="2698846" y="2390428"/>
            <a:ext cx="837523" cy="1112341"/>
          </a:xfrm>
          <a:prstGeom prst="rect">
            <a:avLst/>
          </a:prstGeom>
          <a:gradFill>
            <a:gsLst>
              <a:gs pos="50000">
                <a:schemeClr val="accent5">
                  <a:tint val="50000"/>
                  <a:satMod val="300000"/>
                  <a:alpha val="78000"/>
                </a:schemeClr>
              </a:gs>
              <a:gs pos="83350">
                <a:srgbClr val="E5F3EE">
                  <a:alpha val="70000"/>
                </a:srgbClr>
              </a:gs>
              <a:gs pos="16000">
                <a:schemeClr val="accent5">
                  <a:tint val="37000"/>
                  <a:satMod val="300000"/>
                  <a:alpha val="70000"/>
                </a:schemeClr>
              </a:gs>
              <a:gs pos="0">
                <a:schemeClr val="bg1">
                  <a:alpha val="0"/>
                </a:schemeClr>
              </a:gs>
              <a:gs pos="100000">
                <a:schemeClr val="bg1">
                  <a:alpha val="0"/>
                </a:schemeClr>
              </a:gs>
            </a:gsLst>
          </a:gradFill>
          <a:ln>
            <a:gradFill>
              <a:gsLst>
                <a:gs pos="0">
                  <a:schemeClr val="bg1">
                    <a:alpha val="0"/>
                  </a:schemeClr>
                </a:gs>
                <a:gs pos="48000">
                  <a:schemeClr val="accent1">
                    <a:tint val="66000"/>
                    <a:satMod val="160000"/>
                  </a:schemeClr>
                </a:gs>
                <a:gs pos="100000">
                  <a:schemeClr val="bg1">
                    <a:alpha val="0"/>
                  </a:schemeClr>
                </a:gs>
              </a:gsLst>
              <a:lin ang="5400000" scaled="0"/>
            </a:grad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pic>
        <p:nvPicPr>
          <p:cNvPr id="109" name="Picture 4" descr="C:\Users\BROOME~1\AppData\Local\Temp\VMwareDnD\00005c4c\glowd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88" y="3346450"/>
            <a:ext cx="1706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Picture 32" descr="dell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2120900"/>
            <a:ext cx="10366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Picture 32" descr="dell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1622425"/>
            <a:ext cx="10366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32" descr="dell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413" y="2120900"/>
            <a:ext cx="10350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32" descr="dell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413" y="1622425"/>
            <a:ext cx="10350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69" name="Picture 32" descr="dell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163" y="2120900"/>
            <a:ext cx="10350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70" name="Picture 32" descr="dell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788" y="2120900"/>
            <a:ext cx="10366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71" name="Picture 32" descr="dell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163" y="1622425"/>
            <a:ext cx="10350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72" name="Picture 32" descr="dell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788" y="1622425"/>
            <a:ext cx="10366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52" descr="4-01567_s05-mp3"/>
          <p:cNvPicPr>
            <a:picLocks noChangeAspect="1" noChangeArrowheads="1"/>
          </p:cNvPicPr>
          <p:nvPr/>
        </p:nvPicPr>
        <p:blipFill>
          <a:blip r:embed="rId5"/>
          <a:srcRect/>
          <a:stretch>
            <a:fillRect/>
          </a:stretch>
        </p:blipFill>
        <p:spPr bwMode="auto">
          <a:xfrm>
            <a:off x="4505325" y="1076325"/>
            <a:ext cx="276225" cy="279400"/>
          </a:xfrm>
          <a:prstGeom prst="rect">
            <a:avLst/>
          </a:prstGeom>
          <a:noFill/>
          <a:ln w="9525">
            <a:noFill/>
            <a:miter lim="800000"/>
            <a:headEnd/>
            <a:tailEnd/>
          </a:ln>
          <a:effectLst>
            <a:outerShdw blurRad="50800" dist="12700" dir="2700000" algn="tl" rotWithShape="0">
              <a:prstClr val="black">
                <a:alpha val="40000"/>
              </a:prstClr>
            </a:outerShdw>
          </a:effectLst>
        </p:spPr>
      </p:pic>
      <p:pic>
        <p:nvPicPr>
          <p:cNvPr id="37916" name="Picture 53" descr="4-01TBD-s05-geo"/>
          <p:cNvPicPr>
            <a:picLocks noChangeAspect="1" noChangeArrowheads="1"/>
          </p:cNvPicPr>
          <p:nvPr/>
        </p:nvPicPr>
        <p:blipFill>
          <a:blip r:embed="rId6"/>
          <a:srcRect/>
          <a:stretch>
            <a:fillRect/>
          </a:stretch>
        </p:blipFill>
        <p:spPr bwMode="auto">
          <a:xfrm>
            <a:off x="3362325" y="1076325"/>
            <a:ext cx="276225" cy="279400"/>
          </a:xfrm>
          <a:prstGeom prst="rect">
            <a:avLst/>
          </a:prstGeom>
          <a:noFill/>
          <a:ln w="9525">
            <a:noFill/>
            <a:miter lim="800000"/>
            <a:headEnd/>
            <a:tailEnd/>
          </a:ln>
          <a:effectLst>
            <a:outerShdw blurRad="50800" dist="12700" dir="2700000" algn="tl" rotWithShape="0">
              <a:prstClr val="black">
                <a:alpha val="40000"/>
              </a:prstClr>
            </a:outerShdw>
          </a:effectLst>
        </p:spPr>
      </p:pic>
      <p:pic>
        <p:nvPicPr>
          <p:cNvPr id="37917" name="Picture 45" descr="4-01TBD-s05-medicalrecords"/>
          <p:cNvPicPr>
            <a:picLocks noChangeAspect="1" noChangeArrowheads="1"/>
          </p:cNvPicPr>
          <p:nvPr/>
        </p:nvPicPr>
        <p:blipFill>
          <a:blip r:embed="rId7"/>
          <a:srcRect/>
          <a:stretch>
            <a:fillRect/>
          </a:stretch>
        </p:blipFill>
        <p:spPr bwMode="auto">
          <a:xfrm>
            <a:off x="1066800" y="1076325"/>
            <a:ext cx="276225" cy="279400"/>
          </a:xfrm>
          <a:prstGeom prst="rect">
            <a:avLst/>
          </a:prstGeom>
          <a:noFill/>
          <a:ln w="9525">
            <a:noFill/>
            <a:miter lim="800000"/>
            <a:headEnd/>
            <a:tailEnd/>
          </a:ln>
          <a:effectLst>
            <a:outerShdw blurRad="50800" dist="12700" dir="2700000" algn="tl" rotWithShape="0">
              <a:prstClr val="black">
                <a:alpha val="40000"/>
              </a:prstClr>
            </a:outerShdw>
          </a:effectLst>
        </p:spPr>
      </p:pic>
      <p:pic>
        <p:nvPicPr>
          <p:cNvPr id="37918" name="Picture 46" descr="4-01TBD-s05-pdf"/>
          <p:cNvPicPr>
            <a:picLocks noChangeAspect="1" noChangeArrowheads="1"/>
          </p:cNvPicPr>
          <p:nvPr/>
        </p:nvPicPr>
        <p:blipFill>
          <a:blip r:embed="rId8"/>
          <a:srcRect/>
          <a:stretch>
            <a:fillRect/>
          </a:stretch>
        </p:blipFill>
        <p:spPr bwMode="auto">
          <a:xfrm>
            <a:off x="2968625" y="1076325"/>
            <a:ext cx="276225" cy="279400"/>
          </a:xfrm>
          <a:prstGeom prst="rect">
            <a:avLst/>
          </a:prstGeom>
          <a:noFill/>
          <a:ln w="9525">
            <a:noFill/>
            <a:miter lim="800000"/>
            <a:headEnd/>
            <a:tailEnd/>
          </a:ln>
          <a:effectLst>
            <a:outerShdw blurRad="50800" dist="12700" dir="2700000" algn="tl" rotWithShape="0">
              <a:prstClr val="black">
                <a:alpha val="40000"/>
              </a:prstClr>
            </a:outerShdw>
          </a:effectLst>
        </p:spPr>
      </p:pic>
      <p:pic>
        <p:nvPicPr>
          <p:cNvPr id="37920" name="Picture 57" descr="4-01567_s05-video"/>
          <p:cNvPicPr>
            <a:picLocks noChangeAspect="1" noChangeArrowheads="1"/>
          </p:cNvPicPr>
          <p:nvPr/>
        </p:nvPicPr>
        <p:blipFill>
          <a:blip r:embed="rId9"/>
          <a:srcRect/>
          <a:stretch>
            <a:fillRect/>
          </a:stretch>
        </p:blipFill>
        <p:spPr bwMode="auto">
          <a:xfrm>
            <a:off x="4124325" y="1076325"/>
            <a:ext cx="276225" cy="279400"/>
          </a:xfrm>
          <a:prstGeom prst="rect">
            <a:avLst/>
          </a:prstGeom>
          <a:noFill/>
          <a:ln w="9525">
            <a:noFill/>
            <a:miter lim="800000"/>
            <a:headEnd/>
            <a:tailEnd/>
          </a:ln>
          <a:effectLst>
            <a:outerShdw blurRad="50800" dist="12700" dir="2700000" algn="tl" rotWithShape="0">
              <a:prstClr val="black">
                <a:alpha val="40000"/>
              </a:prstClr>
            </a:outerShdw>
          </a:effectLst>
        </p:spPr>
      </p:pic>
      <p:pic>
        <p:nvPicPr>
          <p:cNvPr id="37923" name="Picture 60"/>
          <p:cNvPicPr>
            <a:picLocks noChangeAspect="1" noChangeArrowheads="1"/>
          </p:cNvPicPr>
          <p:nvPr/>
        </p:nvPicPr>
        <p:blipFill>
          <a:blip r:embed="rId10"/>
          <a:srcRect/>
          <a:stretch>
            <a:fillRect/>
          </a:stretch>
        </p:blipFill>
        <p:spPr bwMode="auto">
          <a:xfrm>
            <a:off x="4886325" y="1082675"/>
            <a:ext cx="266700" cy="266700"/>
          </a:xfrm>
          <a:prstGeom prst="rect">
            <a:avLst/>
          </a:prstGeom>
          <a:noFill/>
          <a:ln w="9525">
            <a:noFill/>
            <a:miter lim="800000"/>
            <a:headEnd/>
            <a:tailEnd/>
          </a:ln>
          <a:effectLst>
            <a:outerShdw blurRad="50800" dist="12700" dir="2700000" algn="tl" rotWithShape="0">
              <a:prstClr val="black">
                <a:alpha val="40000"/>
              </a:prstClr>
            </a:outerShdw>
          </a:effectLst>
        </p:spPr>
      </p:pic>
      <p:pic>
        <p:nvPicPr>
          <p:cNvPr id="37925" name="Picture 62"/>
          <p:cNvPicPr>
            <a:picLocks noChangeAspect="1" noChangeArrowheads="1"/>
          </p:cNvPicPr>
          <p:nvPr/>
        </p:nvPicPr>
        <p:blipFill>
          <a:blip r:embed="rId11"/>
          <a:srcRect/>
          <a:stretch>
            <a:fillRect/>
          </a:stretch>
        </p:blipFill>
        <p:spPr bwMode="auto">
          <a:xfrm>
            <a:off x="3743325" y="1068388"/>
            <a:ext cx="271463" cy="295275"/>
          </a:xfrm>
          <a:prstGeom prst="rect">
            <a:avLst/>
          </a:prstGeom>
          <a:noFill/>
          <a:ln w="9525">
            <a:noFill/>
            <a:miter lim="800000"/>
            <a:headEnd/>
            <a:tailEnd/>
          </a:ln>
          <a:effectLst>
            <a:outerShdw blurRad="50800" dist="12700" dir="2700000" algn="tl" rotWithShape="0">
              <a:prstClr val="black">
                <a:alpha val="40000"/>
              </a:prstClr>
            </a:outerShdw>
          </a:effectLst>
        </p:spPr>
      </p:pic>
      <p:pic>
        <p:nvPicPr>
          <p:cNvPr id="37926" name="Picture 63"/>
          <p:cNvPicPr>
            <a:picLocks noChangeAspect="1" noChangeArrowheads="1"/>
          </p:cNvPicPr>
          <p:nvPr/>
        </p:nvPicPr>
        <p:blipFill>
          <a:blip r:embed="rId12"/>
          <a:srcRect/>
          <a:stretch>
            <a:fillRect/>
          </a:stretch>
        </p:blipFill>
        <p:spPr bwMode="auto">
          <a:xfrm>
            <a:off x="2562225" y="1077913"/>
            <a:ext cx="296863" cy="277812"/>
          </a:xfrm>
          <a:prstGeom prst="rect">
            <a:avLst/>
          </a:prstGeom>
          <a:noFill/>
          <a:ln w="9525">
            <a:noFill/>
            <a:miter lim="800000"/>
            <a:headEnd/>
            <a:tailEnd/>
          </a:ln>
          <a:effectLst>
            <a:outerShdw blurRad="50800" dist="12700" dir="2700000" algn="tl" rotWithShape="0">
              <a:prstClr val="black">
                <a:alpha val="40000"/>
              </a:prstClr>
            </a:outerShdw>
          </a:effectLst>
        </p:spPr>
      </p:pic>
      <p:pic>
        <p:nvPicPr>
          <p:cNvPr id="2053" name="Picture 5" descr="C:\Users\BROOME~1\AppData\Local\Temp\VMwareDnD\00003092\wmvicon.jpg"/>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1019175"/>
            <a:ext cx="381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56" descr="4-01TBD-s05-satphoto"/>
          <p:cNvPicPr>
            <a:picLocks noChangeAspect="1" noChangeArrowheads="1"/>
          </p:cNvPicPr>
          <p:nvPr/>
        </p:nvPicPr>
        <p:blipFill>
          <a:blip r:embed="rId14"/>
          <a:srcRect/>
          <a:stretch>
            <a:fillRect/>
          </a:stretch>
        </p:blipFill>
        <p:spPr bwMode="auto">
          <a:xfrm>
            <a:off x="1800225" y="1076325"/>
            <a:ext cx="276225" cy="279400"/>
          </a:xfrm>
          <a:prstGeom prst="rect">
            <a:avLst/>
          </a:prstGeom>
          <a:noFill/>
          <a:ln w="9525">
            <a:noFill/>
            <a:miter lim="800000"/>
            <a:headEnd/>
            <a:tailEnd/>
          </a:ln>
          <a:effectLst>
            <a:outerShdw blurRad="50800" dist="12700" dir="2700000" algn="tl" rotWithShape="0">
              <a:prstClr val="black">
                <a:alpha val="40000"/>
              </a:prstClr>
            </a:outerShdw>
          </a:effectLst>
        </p:spPr>
      </p:pic>
      <p:pic>
        <p:nvPicPr>
          <p:cNvPr id="37921" name="Picture 58" descr="4-01567_s05-weathermodel"/>
          <p:cNvPicPr>
            <a:picLocks noChangeAspect="1" noChangeArrowheads="1"/>
          </p:cNvPicPr>
          <p:nvPr/>
        </p:nvPicPr>
        <p:blipFill>
          <a:blip r:embed="rId15"/>
          <a:srcRect/>
          <a:stretch>
            <a:fillRect/>
          </a:stretch>
        </p:blipFill>
        <p:spPr bwMode="auto">
          <a:xfrm>
            <a:off x="2181225" y="1076325"/>
            <a:ext cx="276225" cy="279400"/>
          </a:xfrm>
          <a:prstGeom prst="rect">
            <a:avLst/>
          </a:prstGeom>
          <a:noFill/>
          <a:ln w="9525">
            <a:noFill/>
            <a:miter lim="800000"/>
            <a:headEnd/>
            <a:tailEnd/>
          </a:ln>
          <a:effectLst>
            <a:outerShdw blurRad="50800" dist="12700" dir="2700000" algn="tl" rotWithShape="0">
              <a:prstClr val="black">
                <a:alpha val="40000"/>
              </a:prstClr>
            </a:outerShdw>
          </a:effectLst>
        </p:spPr>
      </p:pic>
      <p:pic>
        <p:nvPicPr>
          <p:cNvPr id="37922" name="Picture 59" descr="4-01567_s05-chart"/>
          <p:cNvPicPr>
            <a:picLocks noChangeAspect="1" noChangeArrowheads="1"/>
          </p:cNvPicPr>
          <p:nvPr/>
        </p:nvPicPr>
        <p:blipFill>
          <a:blip r:embed="rId16"/>
          <a:srcRect/>
          <a:stretch>
            <a:fillRect/>
          </a:stretch>
        </p:blipFill>
        <p:spPr bwMode="auto">
          <a:xfrm>
            <a:off x="1419225" y="1076325"/>
            <a:ext cx="276225" cy="279400"/>
          </a:xfrm>
          <a:prstGeom prst="rect">
            <a:avLst/>
          </a:prstGeom>
          <a:noFill/>
          <a:ln w="9525">
            <a:noFill/>
            <a:miter lim="800000"/>
            <a:headEnd/>
            <a:tailEnd/>
          </a:ln>
          <a:effectLst>
            <a:outerShdw blurRad="50800" dist="12700" dir="2700000" algn="tl" rotWithShape="0">
              <a:prstClr val="black">
                <a:alpha val="40000"/>
              </a:prstClr>
            </a:outerShdw>
          </a:effectLst>
        </p:spPr>
      </p:pic>
      <p:pic>
        <p:nvPicPr>
          <p:cNvPr id="135" name="Picture 9" descr="C:\Users\BROOME~1\AppData\Local\Temp\VMwareDnD\0000259f\storage.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7888" y="4745038"/>
            <a:ext cx="1236662"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9" descr="C:\Users\BROOME~1\AppData\Local\Temp\VMwareDnD\0000259f\storage.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95750" y="4745038"/>
            <a:ext cx="123825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87" name="Rectangle 2"/>
          <p:cNvSpPr>
            <a:spLocks noGrp="1" noChangeArrowheads="1"/>
          </p:cNvSpPr>
          <p:nvPr>
            <p:ph type="title"/>
          </p:nvPr>
        </p:nvSpPr>
        <p:spPr>
          <a:xfrm>
            <a:off x="457200" y="274638"/>
            <a:ext cx="8686800" cy="868362"/>
          </a:xfrm>
        </p:spPr>
        <p:txBody>
          <a:bodyPr/>
          <a:lstStyle/>
          <a:p>
            <a:r>
              <a:rPr lang="zh-CN" altLang="en-US" sz="2800" smtClean="0">
                <a:ea typeface="宋体" pitchFamily="2" charset="-122"/>
              </a:rPr>
              <a:t>企业已部署了 </a:t>
            </a:r>
            <a:r>
              <a:rPr lang="en-US" altLang="zh-CN" sz="2800" smtClean="0">
                <a:ea typeface="宋体" pitchFamily="2" charset="-122"/>
              </a:rPr>
              <a:t>Scale-Up</a:t>
            </a:r>
            <a:r>
              <a:rPr lang="zh-CN" altLang="en-US" sz="2800" smtClean="0">
                <a:ea typeface="宋体" pitchFamily="2" charset="-122"/>
              </a:rPr>
              <a:t>策略</a:t>
            </a:r>
          </a:p>
        </p:txBody>
      </p:sp>
      <p:sp>
        <p:nvSpPr>
          <p:cNvPr id="117" name="Rectangle 116"/>
          <p:cNvSpPr/>
          <p:nvPr/>
        </p:nvSpPr>
        <p:spPr bwMode="auto">
          <a:xfrm rot="16200000">
            <a:off x="-111126" y="3198813"/>
            <a:ext cx="982663" cy="763588"/>
          </a:xfrm>
          <a:prstGeom prst="rect">
            <a:avLst/>
          </a:prstGeom>
          <a:gradFill>
            <a:gsLst>
              <a:gs pos="0">
                <a:schemeClr val="tx2"/>
              </a:gs>
              <a:gs pos="44000">
                <a:schemeClr val="tx2"/>
              </a:gs>
              <a:gs pos="100000">
                <a:schemeClr val="bg1">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zh-CN" altLang="en-US" sz="1200">
                <a:solidFill>
                  <a:srgbClr val="FFFFFF"/>
                </a:solidFill>
                <a:ea typeface="宋体" pitchFamily="2" charset="-122"/>
              </a:rPr>
              <a:t>网络</a:t>
            </a:r>
          </a:p>
        </p:txBody>
      </p:sp>
      <p:sp>
        <p:nvSpPr>
          <p:cNvPr id="126" name="Rectangle 125"/>
          <p:cNvSpPr/>
          <p:nvPr/>
        </p:nvSpPr>
        <p:spPr bwMode="auto">
          <a:xfrm rot="16200000">
            <a:off x="-70644" y="1615282"/>
            <a:ext cx="903287" cy="762000"/>
          </a:xfrm>
          <a:prstGeom prst="rect">
            <a:avLst/>
          </a:prstGeom>
          <a:gradFill>
            <a:gsLst>
              <a:gs pos="0">
                <a:schemeClr val="tx2"/>
              </a:gs>
              <a:gs pos="44000">
                <a:schemeClr val="tx2"/>
              </a:gs>
              <a:gs pos="100000">
                <a:schemeClr val="bg1">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zh-CN" altLang="en-US" sz="1200">
                <a:solidFill>
                  <a:srgbClr val="FFFFFF"/>
                </a:solidFill>
                <a:ea typeface="宋体" pitchFamily="2" charset="-122"/>
              </a:rPr>
              <a:t>服务器</a:t>
            </a:r>
          </a:p>
        </p:txBody>
      </p:sp>
      <p:sp>
        <p:nvSpPr>
          <p:cNvPr id="139" name="Rectangle 138"/>
          <p:cNvSpPr/>
          <p:nvPr/>
        </p:nvSpPr>
        <p:spPr bwMode="auto">
          <a:xfrm rot="16200000">
            <a:off x="-470694" y="5107781"/>
            <a:ext cx="1701800" cy="763588"/>
          </a:xfrm>
          <a:prstGeom prst="rect">
            <a:avLst/>
          </a:prstGeom>
          <a:gradFill>
            <a:gsLst>
              <a:gs pos="0">
                <a:schemeClr val="tx2"/>
              </a:gs>
              <a:gs pos="44000">
                <a:schemeClr val="tx2"/>
              </a:gs>
              <a:gs pos="100000">
                <a:schemeClr val="bg1">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zh-CN" altLang="en-US" sz="1200">
                <a:solidFill>
                  <a:srgbClr val="FFFFFF"/>
                </a:solidFill>
                <a:ea typeface="宋体" pitchFamily="2" charset="-122"/>
              </a:rPr>
              <a:t>存储器</a:t>
            </a:r>
          </a:p>
        </p:txBody>
      </p:sp>
      <p:pic>
        <p:nvPicPr>
          <p:cNvPr id="157"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4445000" y="2121390"/>
            <a:ext cx="1036638" cy="287338"/>
          </a:xfrm>
          <a:prstGeom prst="rect">
            <a:avLst/>
          </a:prstGeom>
          <a:noFill/>
          <a:ln w="9525">
            <a:noFill/>
            <a:miter lim="800000"/>
            <a:headEnd/>
            <a:tailEnd/>
          </a:ln>
        </p:spPr>
      </p:pic>
      <p:pic>
        <p:nvPicPr>
          <p:cNvPr id="159"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4445000" y="1622915"/>
            <a:ext cx="1036638" cy="288925"/>
          </a:xfrm>
          <a:prstGeom prst="rect">
            <a:avLst/>
          </a:prstGeom>
          <a:noFill/>
          <a:ln w="9525">
            <a:noFill/>
            <a:miter lim="800000"/>
            <a:headEnd/>
            <a:tailEnd/>
          </a:ln>
        </p:spPr>
      </p:pic>
      <p:pic>
        <p:nvPicPr>
          <p:cNvPr id="195"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887413" y="2121390"/>
            <a:ext cx="1035050" cy="287338"/>
          </a:xfrm>
          <a:prstGeom prst="rect">
            <a:avLst/>
          </a:prstGeom>
          <a:noFill/>
          <a:ln w="9525">
            <a:noFill/>
            <a:miter lim="800000"/>
            <a:headEnd/>
            <a:tailEnd/>
          </a:ln>
        </p:spPr>
      </p:pic>
      <p:pic>
        <p:nvPicPr>
          <p:cNvPr id="196"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887413" y="1622915"/>
            <a:ext cx="1035050" cy="288925"/>
          </a:xfrm>
          <a:prstGeom prst="rect">
            <a:avLst/>
          </a:prstGeom>
          <a:noFill/>
          <a:ln w="9525">
            <a:noFill/>
            <a:miter lim="800000"/>
            <a:headEnd/>
            <a:tailEnd/>
          </a:ln>
        </p:spPr>
      </p:pic>
      <p:pic>
        <p:nvPicPr>
          <p:cNvPr id="197"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2062163" y="2121390"/>
            <a:ext cx="1035050" cy="287338"/>
          </a:xfrm>
          <a:prstGeom prst="rect">
            <a:avLst/>
          </a:prstGeom>
          <a:noFill/>
          <a:ln w="9525">
            <a:noFill/>
            <a:miter lim="800000"/>
            <a:headEnd/>
            <a:tailEnd/>
          </a:ln>
        </p:spPr>
      </p:pic>
      <p:pic>
        <p:nvPicPr>
          <p:cNvPr id="198"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3252788" y="2121390"/>
            <a:ext cx="1036637" cy="287338"/>
          </a:xfrm>
          <a:prstGeom prst="rect">
            <a:avLst/>
          </a:prstGeom>
          <a:noFill/>
          <a:ln w="9525">
            <a:noFill/>
            <a:miter lim="800000"/>
            <a:headEnd/>
            <a:tailEnd/>
          </a:ln>
        </p:spPr>
      </p:pic>
      <p:pic>
        <p:nvPicPr>
          <p:cNvPr id="199"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2062163" y="1622915"/>
            <a:ext cx="1035050" cy="288925"/>
          </a:xfrm>
          <a:prstGeom prst="rect">
            <a:avLst/>
          </a:prstGeom>
          <a:noFill/>
          <a:ln w="9525">
            <a:noFill/>
            <a:miter lim="800000"/>
            <a:headEnd/>
            <a:tailEnd/>
          </a:ln>
        </p:spPr>
      </p:pic>
      <p:pic>
        <p:nvPicPr>
          <p:cNvPr id="200"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3252788" y="1622915"/>
            <a:ext cx="1036637" cy="288925"/>
          </a:xfrm>
          <a:prstGeom prst="rect">
            <a:avLst/>
          </a:prstGeom>
          <a:noFill/>
          <a:ln w="9525">
            <a:noFill/>
            <a:miter lim="800000"/>
            <a:headEnd/>
            <a:tailEnd/>
          </a:ln>
        </p:spPr>
      </p:pic>
      <p:pic>
        <p:nvPicPr>
          <p:cNvPr id="202" name="Picture 9" descr="C:\Users\BROOME~1\AppData\Local\Temp\VMwareDnD\0000259f\storage.png"/>
          <p:cNvPicPr>
            <a:picLocks noChangeAspect="1" noChangeArrowheads="1"/>
          </p:cNvPicPr>
          <p:nvPr/>
        </p:nvPicPr>
        <p:blipFill>
          <a:blip r:embed="rId17" cstate="email">
            <a:duotone>
              <a:prstClr val="black"/>
              <a:srgbClr val="FF0000">
                <a:tint val="45000"/>
                <a:satMod val="400000"/>
              </a:srgbClr>
            </a:duotone>
          </a:blip>
          <a:srcRect/>
          <a:stretch>
            <a:fillRect/>
          </a:stretch>
        </p:blipFill>
        <p:spPr bwMode="auto">
          <a:xfrm>
            <a:off x="877935" y="4744357"/>
            <a:ext cx="1236894" cy="1671879"/>
          </a:xfrm>
          <a:prstGeom prst="rect">
            <a:avLst/>
          </a:prstGeom>
          <a:noFill/>
          <a:ln w="9525">
            <a:noFill/>
            <a:miter lim="800000"/>
            <a:headEnd/>
            <a:tailEnd/>
          </a:ln>
        </p:spPr>
      </p:pic>
      <p:pic>
        <p:nvPicPr>
          <p:cNvPr id="203" name="Picture 9" descr="C:\Users\BROOME~1\AppData\Local\Temp\VMwareDnD\0000259f\storage.png"/>
          <p:cNvPicPr>
            <a:picLocks noChangeAspect="1" noChangeArrowheads="1"/>
          </p:cNvPicPr>
          <p:nvPr/>
        </p:nvPicPr>
        <p:blipFill>
          <a:blip r:embed="rId18" cstate="email">
            <a:duotone>
              <a:prstClr val="black"/>
              <a:srgbClr val="FF0000">
                <a:tint val="45000"/>
                <a:satMod val="400000"/>
              </a:srgbClr>
            </a:duotone>
          </a:blip>
          <a:srcRect/>
          <a:stretch>
            <a:fillRect/>
          </a:stretch>
        </p:blipFill>
        <p:spPr bwMode="auto">
          <a:xfrm>
            <a:off x="4096355" y="4744357"/>
            <a:ext cx="1238374" cy="1671879"/>
          </a:xfrm>
          <a:prstGeom prst="rect">
            <a:avLst/>
          </a:prstGeom>
          <a:noFill/>
          <a:ln w="9525">
            <a:noFill/>
            <a:miter lim="800000"/>
            <a:headEnd/>
            <a:tailEnd/>
          </a:ln>
        </p:spPr>
      </p:pic>
      <p:pic>
        <p:nvPicPr>
          <p:cNvPr id="204" name="Picture 4" descr="C:\Users\BROOME~1\AppData\Local\Temp\VMwareDnD\00005c4c\glowd_orig.png"/>
          <p:cNvPicPr>
            <a:picLocks noChangeAspect="1" noChangeArrowheads="1"/>
          </p:cNvPicPr>
          <p:nvPr/>
        </p:nvPicPr>
        <p:blipFill>
          <a:blip r:embed="rId3" cstate="email">
            <a:duotone>
              <a:prstClr val="black"/>
              <a:srgbClr val="FF0000">
                <a:tint val="45000"/>
                <a:satMod val="400000"/>
              </a:srgbClr>
            </a:duotone>
          </a:blip>
          <a:srcRect/>
          <a:stretch>
            <a:fillRect/>
          </a:stretch>
        </p:blipFill>
        <p:spPr bwMode="auto">
          <a:xfrm>
            <a:off x="2288205" y="3346556"/>
            <a:ext cx="1706562" cy="477838"/>
          </a:xfrm>
          <a:prstGeom prst="rect">
            <a:avLst/>
          </a:prstGeom>
          <a:noFill/>
          <a:ln w="9525">
            <a:noFill/>
            <a:miter lim="800000"/>
            <a:headEnd/>
            <a:tailEnd/>
          </a:ln>
        </p:spPr>
      </p:pic>
      <p:pic>
        <p:nvPicPr>
          <p:cNvPr id="211" name="Picture 4" descr="C:\Users\BROOME~1\AppData\Local\Temp\VMwareDnD\00005c4c\glowd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3346450"/>
            <a:ext cx="1706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4" descr="C:\Users\BROOME~1\AppData\Local\Temp\VMwareDnD\00005c4c\glowd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888" y="3346450"/>
            <a:ext cx="1706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4" descr="C:\Users\BROOME~1\AppData\Local\Temp\VMwareDnD\00005c4c\glowd_orig.png"/>
          <p:cNvPicPr>
            <a:picLocks noChangeAspect="1" noChangeArrowheads="1"/>
          </p:cNvPicPr>
          <p:nvPr/>
        </p:nvPicPr>
        <p:blipFill>
          <a:blip r:embed="rId3" cstate="email">
            <a:duotone>
              <a:prstClr val="black"/>
              <a:srgbClr val="FF0000">
                <a:tint val="45000"/>
                <a:satMod val="400000"/>
              </a:srgbClr>
            </a:duotone>
          </a:blip>
          <a:srcRect/>
          <a:stretch>
            <a:fillRect/>
          </a:stretch>
        </p:blipFill>
        <p:spPr bwMode="auto">
          <a:xfrm>
            <a:off x="1354405" y="3346556"/>
            <a:ext cx="1706562" cy="477838"/>
          </a:xfrm>
          <a:prstGeom prst="rect">
            <a:avLst/>
          </a:prstGeom>
          <a:noFill/>
          <a:ln w="9525">
            <a:noFill/>
            <a:miter lim="800000"/>
            <a:headEnd/>
            <a:tailEnd/>
          </a:ln>
        </p:spPr>
      </p:pic>
      <p:pic>
        <p:nvPicPr>
          <p:cNvPr id="214" name="Picture 4" descr="C:\Users\BROOME~1\AppData\Local\Temp\VMwareDnD\00005c4c\glowd_orig.png"/>
          <p:cNvPicPr>
            <a:picLocks noChangeAspect="1" noChangeArrowheads="1"/>
          </p:cNvPicPr>
          <p:nvPr/>
        </p:nvPicPr>
        <p:blipFill>
          <a:blip r:embed="rId3" cstate="email">
            <a:duotone>
              <a:prstClr val="black"/>
              <a:srgbClr val="FF0000">
                <a:tint val="45000"/>
                <a:satMod val="400000"/>
              </a:srgbClr>
            </a:duotone>
          </a:blip>
          <a:srcRect/>
          <a:stretch>
            <a:fillRect/>
          </a:stretch>
        </p:blipFill>
        <p:spPr bwMode="auto">
          <a:xfrm>
            <a:off x="3163739" y="3346556"/>
            <a:ext cx="1706562" cy="477838"/>
          </a:xfrm>
          <a:prstGeom prst="rect">
            <a:avLst/>
          </a:prstGeom>
          <a:noFill/>
          <a:ln w="9525">
            <a:noFill/>
            <a:miter lim="800000"/>
            <a:headEnd/>
            <a:tailEnd/>
          </a:ln>
        </p:spPr>
      </p:pic>
      <p:grpSp>
        <p:nvGrpSpPr>
          <p:cNvPr id="4" name="Group 3"/>
          <p:cNvGrpSpPr>
            <a:grpSpLocks/>
          </p:cNvGrpSpPr>
          <p:nvPr/>
        </p:nvGrpSpPr>
        <p:grpSpPr bwMode="auto">
          <a:xfrm>
            <a:off x="5681663" y="2311400"/>
            <a:ext cx="3265487" cy="2635250"/>
            <a:chOff x="5794769" y="2191730"/>
            <a:chExt cx="3266251" cy="2635667"/>
          </a:xfrm>
        </p:grpSpPr>
        <p:sp>
          <p:nvSpPr>
            <p:cNvPr id="70" name="Rounded Rectangle 69"/>
            <p:cNvSpPr/>
            <p:nvPr/>
          </p:nvSpPr>
          <p:spPr bwMode="auto">
            <a:xfrm>
              <a:off x="5794769" y="2191730"/>
              <a:ext cx="3266251" cy="1583487"/>
            </a:xfrm>
            <a:prstGeom prst="roundRect">
              <a:avLst>
                <a:gd name="adj" fmla="val 6990"/>
              </a:avLst>
            </a:prstGeom>
            <a:solidFill>
              <a:srgbClr val="C00000"/>
            </a:solidFill>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auto">
                <a:spcBef>
                  <a:spcPts val="1200"/>
                </a:spcBef>
                <a:spcAft>
                  <a:spcPts val="0"/>
                </a:spcAft>
                <a:buClr>
                  <a:schemeClr val="accent1"/>
                </a:buClr>
                <a:buFont typeface="Arial" pitchFamily="34" charset="0"/>
                <a:buChar char="•"/>
                <a:defRPr/>
              </a:pPr>
              <a:endParaRPr lang="en-US" sz="2000" dirty="0">
                <a:solidFill>
                  <a:schemeClr val="tx2">
                    <a:lumMod val="50000"/>
                    <a:alpha val="99000"/>
                  </a:schemeClr>
                </a:solidFill>
              </a:endParaRPr>
            </a:p>
            <a:p>
              <a:pPr marL="0" lvl="3" fontAlgn="auto">
                <a:spcBef>
                  <a:spcPts val="1200"/>
                </a:spcBef>
                <a:spcAft>
                  <a:spcPts val="0"/>
                </a:spcAft>
                <a:buClr>
                  <a:schemeClr val="accent1"/>
                </a:buClr>
                <a:defRPr/>
              </a:pPr>
              <a:r>
                <a:rPr lang="en-US" sz="1600" dirty="0">
                  <a:solidFill>
                    <a:schemeClr val="tx2">
                      <a:lumMod val="50000"/>
                      <a:alpha val="99000"/>
                    </a:schemeClr>
                  </a:solidFill>
                </a:rPr>
                <a:t/>
              </a:r>
              <a:br>
                <a:rPr lang="en-US" sz="1600" dirty="0">
                  <a:solidFill>
                    <a:schemeClr val="tx2">
                      <a:lumMod val="50000"/>
                      <a:alpha val="99000"/>
                    </a:schemeClr>
                  </a:solidFill>
                </a:rPr>
              </a:br>
              <a:endParaRPr lang="en-US" dirty="0">
                <a:solidFill>
                  <a:schemeClr val="tx2">
                    <a:lumMod val="50000"/>
                    <a:alpha val="99000"/>
                  </a:schemeClr>
                </a:solidFill>
              </a:endParaRPr>
            </a:p>
          </p:txBody>
        </p:sp>
        <p:sp useBgFill="1">
          <p:nvSpPr>
            <p:cNvPr id="71" name="Round Same Side Corner Rectangle 70"/>
            <p:cNvSpPr/>
            <p:nvPr/>
          </p:nvSpPr>
          <p:spPr bwMode="auto">
            <a:xfrm flipV="1">
              <a:off x="5794769" y="2711338"/>
              <a:ext cx="3266251" cy="2116059"/>
            </a:xfrm>
            <a:prstGeom prst="round2SameRect">
              <a:avLst>
                <a:gd name="adj1" fmla="val 6924"/>
                <a:gd name="adj2" fmla="val 0"/>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auto">
                <a:spcBef>
                  <a:spcPts val="1200"/>
                </a:spcBef>
                <a:spcAft>
                  <a:spcPts val="0"/>
                </a:spcAft>
                <a:buClr>
                  <a:schemeClr val="accent1"/>
                </a:buClr>
                <a:buFont typeface="Arial" pitchFamily="34" charset="0"/>
                <a:buChar char="•"/>
                <a:defRPr/>
              </a:pPr>
              <a:endParaRPr lang="en-US" sz="2000" dirty="0">
                <a:solidFill>
                  <a:schemeClr val="tx2">
                    <a:lumMod val="50000"/>
                    <a:alpha val="99000"/>
                  </a:schemeClr>
                </a:solidFill>
              </a:endParaRPr>
            </a:p>
            <a:p>
              <a:pPr marL="0" lvl="3" fontAlgn="auto">
                <a:spcBef>
                  <a:spcPts val="1200"/>
                </a:spcBef>
                <a:spcAft>
                  <a:spcPts val="0"/>
                </a:spcAft>
                <a:buClr>
                  <a:schemeClr val="accent1"/>
                </a:buClr>
                <a:defRPr/>
              </a:pPr>
              <a:r>
                <a:rPr lang="en-US" sz="1600" dirty="0">
                  <a:solidFill>
                    <a:schemeClr val="tx2">
                      <a:lumMod val="50000"/>
                      <a:alpha val="99000"/>
                    </a:schemeClr>
                  </a:solidFill>
                </a:rPr>
                <a:t/>
              </a:r>
              <a:br>
                <a:rPr lang="en-US" sz="1600" dirty="0">
                  <a:solidFill>
                    <a:schemeClr val="tx2">
                      <a:lumMod val="50000"/>
                      <a:alpha val="99000"/>
                    </a:schemeClr>
                  </a:solidFill>
                </a:rPr>
              </a:br>
              <a:endParaRPr lang="en-US" dirty="0">
                <a:solidFill>
                  <a:schemeClr val="tx2">
                    <a:lumMod val="50000"/>
                    <a:alpha val="99000"/>
                  </a:schemeClr>
                </a:solidFill>
              </a:endParaRPr>
            </a:p>
          </p:txBody>
        </p:sp>
        <p:pic>
          <p:nvPicPr>
            <p:cNvPr id="232515" name="Picture 23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92069" y="2909028"/>
              <a:ext cx="2881946" cy="170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516" name="Rectangle 68"/>
            <p:cNvSpPr>
              <a:spLocks noChangeArrowheads="1"/>
            </p:cNvSpPr>
            <p:nvPr/>
          </p:nvSpPr>
          <p:spPr bwMode="auto">
            <a:xfrm>
              <a:off x="6078591" y="3040973"/>
              <a:ext cx="2076760" cy="144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800" indent="-177800" eaLnBrk="0" hangingPunct="0">
                <a:lnSpc>
                  <a:spcPct val="90000"/>
                </a:lnSpc>
                <a:spcBef>
                  <a:spcPts val="900"/>
                </a:spcBef>
                <a:buClr>
                  <a:srgbClr val="6699CC"/>
                </a:buClr>
                <a:buSzPct val="60000"/>
              </a:pPr>
              <a:r>
                <a:rPr lang="zh-CN" altLang="en-US" sz="1400">
                  <a:solidFill>
                    <a:srgbClr val="333333"/>
                  </a:solidFill>
                  <a:latin typeface="Verdana" pitchFamily="34" charset="0"/>
                </a:rPr>
                <a:t>可扩展性</a:t>
              </a:r>
            </a:p>
            <a:p>
              <a:pPr marL="177800" indent="-177800" eaLnBrk="0" hangingPunct="0">
                <a:lnSpc>
                  <a:spcPct val="90000"/>
                </a:lnSpc>
                <a:spcBef>
                  <a:spcPts val="900"/>
                </a:spcBef>
                <a:buClr>
                  <a:srgbClr val="6699CC"/>
                </a:buClr>
                <a:buSzPct val="60000"/>
              </a:pPr>
              <a:r>
                <a:rPr lang="zh-CN" altLang="en-US" sz="1400">
                  <a:solidFill>
                    <a:srgbClr val="333333"/>
                  </a:solidFill>
                  <a:latin typeface="Verdana" pitchFamily="34" charset="0"/>
                </a:rPr>
                <a:t>性能</a:t>
              </a:r>
            </a:p>
            <a:p>
              <a:pPr marL="177800" indent="-177800" eaLnBrk="0" hangingPunct="0">
                <a:lnSpc>
                  <a:spcPct val="90000"/>
                </a:lnSpc>
                <a:spcBef>
                  <a:spcPts val="900"/>
                </a:spcBef>
                <a:buClr>
                  <a:srgbClr val="6699CC"/>
                </a:buClr>
                <a:buSzPct val="60000"/>
              </a:pPr>
              <a:r>
                <a:rPr lang="zh-CN" altLang="en-US" sz="1400">
                  <a:solidFill>
                    <a:srgbClr val="333333"/>
                  </a:solidFill>
                  <a:latin typeface="Verdana" pitchFamily="34" charset="0"/>
                </a:rPr>
                <a:t>管理</a:t>
              </a:r>
            </a:p>
            <a:p>
              <a:pPr marL="177800" indent="-177800" eaLnBrk="0" hangingPunct="0">
                <a:lnSpc>
                  <a:spcPct val="90000"/>
                </a:lnSpc>
                <a:spcBef>
                  <a:spcPts val="900"/>
                </a:spcBef>
                <a:buClr>
                  <a:srgbClr val="6699CC"/>
                </a:buClr>
                <a:buSzPct val="60000"/>
              </a:pPr>
              <a:r>
                <a:rPr lang="zh-CN" altLang="en-US" sz="1400">
                  <a:solidFill>
                    <a:srgbClr val="333333"/>
                  </a:solidFill>
                  <a:latin typeface="Verdana" pitchFamily="34" charset="0"/>
                </a:rPr>
                <a:t>可利用性</a:t>
              </a:r>
            </a:p>
            <a:p>
              <a:pPr marL="177800" indent="-177800" eaLnBrk="0" hangingPunct="0">
                <a:lnSpc>
                  <a:spcPct val="90000"/>
                </a:lnSpc>
                <a:spcBef>
                  <a:spcPts val="900"/>
                </a:spcBef>
                <a:buClr>
                  <a:srgbClr val="6699CC"/>
                </a:buClr>
                <a:buSzPct val="60000"/>
              </a:pPr>
              <a:r>
                <a:rPr lang="zh-CN" altLang="en-US" sz="1400">
                  <a:solidFill>
                    <a:srgbClr val="333333"/>
                  </a:solidFill>
                  <a:latin typeface="Verdana" pitchFamily="34" charset="0"/>
                </a:rPr>
                <a:t>成本</a:t>
              </a:r>
            </a:p>
          </p:txBody>
        </p:sp>
        <p:pic>
          <p:nvPicPr>
            <p:cNvPr id="232517" name="Picture 6" descr="C:\Users\BROOME~1\AppData\Local\Temp\VMwareDnD\00006c61\light-green-off.png"/>
            <p:cNvPicPr>
              <a:picLocks noChangeAspect="1" noChangeArrowheads="1"/>
            </p:cNvPicPr>
            <p:nvPr/>
          </p:nvPicPr>
          <p:blipFill>
            <a:blip r:embed="rId20">
              <a:lum bright="-20000"/>
              <a:extLst>
                <a:ext uri="{28A0092B-C50C-407E-A947-70E740481C1C}">
                  <a14:useLocalDpi xmlns:a14="http://schemas.microsoft.com/office/drawing/2010/main" val="0"/>
                </a:ext>
              </a:extLst>
            </a:blip>
            <a:srcRect/>
            <a:stretch>
              <a:fillRect/>
            </a:stretch>
          </p:blipFill>
          <p:spPr bwMode="auto">
            <a:xfrm>
              <a:off x="8379981" y="2889914"/>
              <a:ext cx="533253" cy="53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518" name="Picture 4" descr="C:\Users\BROOME~1\AppData\Local\Temp\VMwareDnD\00006c61\light_red_on.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67951" y="2889914"/>
              <a:ext cx="533253" cy="53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519" name="Picture 6" descr="C:\Users\BROOME~1\AppData\Local\Temp\VMwareDnD\00006c61\light-green-off.png"/>
            <p:cNvPicPr>
              <a:picLocks noChangeAspect="1" noChangeArrowheads="1"/>
            </p:cNvPicPr>
            <p:nvPr/>
          </p:nvPicPr>
          <p:blipFill>
            <a:blip r:embed="rId20">
              <a:lum bright="-20000"/>
              <a:extLst>
                <a:ext uri="{28A0092B-C50C-407E-A947-70E740481C1C}">
                  <a14:useLocalDpi xmlns:a14="http://schemas.microsoft.com/office/drawing/2010/main" val="0"/>
                </a:ext>
              </a:extLst>
            </a:blip>
            <a:srcRect/>
            <a:stretch>
              <a:fillRect/>
            </a:stretch>
          </p:blipFill>
          <p:spPr bwMode="auto">
            <a:xfrm>
              <a:off x="8382148" y="3200532"/>
              <a:ext cx="533253" cy="53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520" name="Picture 4" descr="C:\Users\BROOME~1\AppData\Local\Temp\VMwareDnD\00006c61\light_red_on.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70117" y="3200532"/>
              <a:ext cx="533253" cy="53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521" name="Picture 6" descr="C:\Users\BROOME~1\AppData\Local\Temp\VMwareDnD\00006c61\light-green-off.png"/>
            <p:cNvPicPr>
              <a:picLocks noChangeAspect="1" noChangeArrowheads="1"/>
            </p:cNvPicPr>
            <p:nvPr/>
          </p:nvPicPr>
          <p:blipFill>
            <a:blip r:embed="rId20">
              <a:lum bright="-20000"/>
              <a:extLst>
                <a:ext uri="{28A0092B-C50C-407E-A947-70E740481C1C}">
                  <a14:useLocalDpi xmlns:a14="http://schemas.microsoft.com/office/drawing/2010/main" val="0"/>
                </a:ext>
              </a:extLst>
            </a:blip>
            <a:srcRect/>
            <a:stretch>
              <a:fillRect/>
            </a:stretch>
          </p:blipFill>
          <p:spPr bwMode="auto">
            <a:xfrm>
              <a:off x="8376968" y="3508328"/>
              <a:ext cx="533253" cy="53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522" name="Picture 4" descr="C:\Users\BROOME~1\AppData\Local\Temp\VMwareDnD\00006c61\light_red_on.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64937" y="3508328"/>
              <a:ext cx="533253" cy="53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523" name="Picture 6" descr="C:\Users\BROOME~1\AppData\Local\Temp\VMwareDnD\00006c61\light-green-off.png"/>
            <p:cNvPicPr>
              <a:picLocks noChangeAspect="1" noChangeArrowheads="1"/>
            </p:cNvPicPr>
            <p:nvPr/>
          </p:nvPicPr>
          <p:blipFill>
            <a:blip r:embed="rId20">
              <a:lum bright="-20000"/>
              <a:extLst>
                <a:ext uri="{28A0092B-C50C-407E-A947-70E740481C1C}">
                  <a14:useLocalDpi xmlns:a14="http://schemas.microsoft.com/office/drawing/2010/main" val="0"/>
                </a:ext>
              </a:extLst>
            </a:blip>
            <a:srcRect/>
            <a:stretch>
              <a:fillRect/>
            </a:stretch>
          </p:blipFill>
          <p:spPr bwMode="auto">
            <a:xfrm>
              <a:off x="8376968" y="3804409"/>
              <a:ext cx="533253" cy="53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524" name="Picture 4" descr="C:\Users\BROOME~1\AppData\Local\Temp\VMwareDnD\00006c61\light_red_on.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64937" y="3804409"/>
              <a:ext cx="533253" cy="53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525" name="Picture 6" descr="C:\Users\BROOME~1\AppData\Local\Temp\VMwareDnD\00006c61\light-green-off.png"/>
            <p:cNvPicPr>
              <a:picLocks noChangeAspect="1" noChangeArrowheads="1"/>
            </p:cNvPicPr>
            <p:nvPr/>
          </p:nvPicPr>
          <p:blipFill>
            <a:blip r:embed="rId20">
              <a:lum bright="-20000"/>
              <a:extLst>
                <a:ext uri="{28A0092B-C50C-407E-A947-70E740481C1C}">
                  <a14:useLocalDpi xmlns:a14="http://schemas.microsoft.com/office/drawing/2010/main" val="0"/>
                </a:ext>
              </a:extLst>
            </a:blip>
            <a:srcRect/>
            <a:stretch>
              <a:fillRect/>
            </a:stretch>
          </p:blipFill>
          <p:spPr bwMode="auto">
            <a:xfrm>
              <a:off x="8374872" y="4116899"/>
              <a:ext cx="533253" cy="53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526" name="Picture 4" descr="C:\Users\BROOME~1\AppData\Local\Temp\VMwareDnD\00006c61\light_red_on.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62841" y="4116899"/>
              <a:ext cx="533253" cy="53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527" name="TextBox 2"/>
            <p:cNvSpPr txBox="1">
              <a:spLocks noChangeArrowheads="1"/>
            </p:cNvSpPr>
            <p:nvPr/>
          </p:nvSpPr>
          <p:spPr bwMode="auto">
            <a:xfrm>
              <a:off x="6487765" y="2247367"/>
              <a:ext cx="18417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algn="ctr"/>
              <a:r>
                <a:rPr lang="zh-CN" altLang="en-US" sz="2000" b="1">
                  <a:solidFill>
                    <a:srgbClr val="FFFFFF"/>
                  </a:solidFill>
                </a:rPr>
                <a:t>向上扩展</a:t>
              </a:r>
            </a:p>
          </p:txBody>
        </p:sp>
      </p:grpSp>
      <p:pic>
        <p:nvPicPr>
          <p:cNvPr id="232507" name="Picture 9" descr="C:\Users\BROOME~1\AppData\Local\Temp\VMwareDnD\0000259f\storage.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98725" y="4745038"/>
            <a:ext cx="123825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Picture 9" descr="C:\Users\BROOME~1\AppData\Local\Temp\VMwareDnD\0000259f\storage.png"/>
          <p:cNvPicPr>
            <a:picLocks noChangeAspect="1" noChangeArrowheads="1"/>
          </p:cNvPicPr>
          <p:nvPr/>
        </p:nvPicPr>
        <p:blipFill>
          <a:blip r:embed="rId18" cstate="email">
            <a:duotone>
              <a:prstClr val="black"/>
              <a:srgbClr val="FF0000">
                <a:tint val="45000"/>
                <a:satMod val="400000"/>
              </a:srgbClr>
            </a:duotone>
          </a:blip>
          <a:srcRect/>
          <a:stretch>
            <a:fillRect/>
          </a:stretch>
        </p:blipFill>
        <p:spPr bwMode="auto">
          <a:xfrm>
            <a:off x="2498374" y="4744357"/>
            <a:ext cx="1238374" cy="1671879"/>
          </a:xfrm>
          <a:prstGeom prst="rect">
            <a:avLst/>
          </a:prstGeom>
          <a:noFill/>
          <a:ln w="9525">
            <a:noFill/>
            <a:miter lim="800000"/>
            <a:headEnd/>
            <a:tailEnd/>
          </a:ln>
        </p:spPr>
      </p:pic>
    </p:spTree>
    <p:extLst>
      <p:ext uri="{BB962C8B-B14F-4D97-AF65-F5344CB8AC3E}">
        <p14:creationId xmlns:p14="http://schemas.microsoft.com/office/powerpoint/2010/main" val="33098469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7915"/>
                                        </p:tgtEl>
                                        <p:attrNameLst>
                                          <p:attrName>style.visibility</p:attrName>
                                        </p:attrNameLst>
                                      </p:cBhvr>
                                      <p:to>
                                        <p:strVal val="visible"/>
                                      </p:to>
                                    </p:set>
                                    <p:animEffect transition="in" filter="fade">
                                      <p:cBhvr>
                                        <p:cTn id="7" dur="1000"/>
                                        <p:tgtEl>
                                          <p:spTgt spid="37915"/>
                                        </p:tgtEl>
                                      </p:cBhvr>
                                    </p:animEffect>
                                  </p:childTnLst>
                                </p:cTn>
                              </p:par>
                              <p:par>
                                <p:cTn id="8" presetID="10" presetClass="entr" presetSubtype="0" fill="hold" nodeType="withEffect">
                                  <p:stCondLst>
                                    <p:cond delay="0"/>
                                  </p:stCondLst>
                                  <p:childTnLst>
                                    <p:set>
                                      <p:cBhvr>
                                        <p:cTn id="9" dur="1" fill="hold">
                                          <p:stCondLst>
                                            <p:cond delay="0"/>
                                          </p:stCondLst>
                                        </p:cTn>
                                        <p:tgtEl>
                                          <p:spTgt spid="37916"/>
                                        </p:tgtEl>
                                        <p:attrNameLst>
                                          <p:attrName>style.visibility</p:attrName>
                                        </p:attrNameLst>
                                      </p:cBhvr>
                                      <p:to>
                                        <p:strVal val="visible"/>
                                      </p:to>
                                    </p:set>
                                    <p:animEffect transition="in" filter="fade">
                                      <p:cBhvr>
                                        <p:cTn id="10" dur="1000"/>
                                        <p:tgtEl>
                                          <p:spTgt spid="37916"/>
                                        </p:tgtEl>
                                      </p:cBhvr>
                                    </p:animEffect>
                                  </p:childTnLst>
                                </p:cTn>
                              </p:par>
                              <p:par>
                                <p:cTn id="11" presetID="10" presetClass="entr" presetSubtype="0" fill="hold" nodeType="withEffect">
                                  <p:stCondLst>
                                    <p:cond delay="0"/>
                                  </p:stCondLst>
                                  <p:childTnLst>
                                    <p:set>
                                      <p:cBhvr>
                                        <p:cTn id="12" dur="1" fill="hold">
                                          <p:stCondLst>
                                            <p:cond delay="0"/>
                                          </p:stCondLst>
                                        </p:cTn>
                                        <p:tgtEl>
                                          <p:spTgt spid="37917"/>
                                        </p:tgtEl>
                                        <p:attrNameLst>
                                          <p:attrName>style.visibility</p:attrName>
                                        </p:attrNameLst>
                                      </p:cBhvr>
                                      <p:to>
                                        <p:strVal val="visible"/>
                                      </p:to>
                                    </p:set>
                                    <p:animEffect transition="in" filter="fade">
                                      <p:cBhvr>
                                        <p:cTn id="13" dur="1000"/>
                                        <p:tgtEl>
                                          <p:spTgt spid="37917"/>
                                        </p:tgtEl>
                                      </p:cBhvr>
                                    </p:animEffect>
                                  </p:childTnLst>
                                </p:cTn>
                              </p:par>
                              <p:par>
                                <p:cTn id="14" presetID="10" presetClass="entr" presetSubtype="0" fill="hold" nodeType="withEffect">
                                  <p:stCondLst>
                                    <p:cond delay="0"/>
                                  </p:stCondLst>
                                  <p:childTnLst>
                                    <p:set>
                                      <p:cBhvr>
                                        <p:cTn id="15" dur="1" fill="hold">
                                          <p:stCondLst>
                                            <p:cond delay="0"/>
                                          </p:stCondLst>
                                        </p:cTn>
                                        <p:tgtEl>
                                          <p:spTgt spid="37918"/>
                                        </p:tgtEl>
                                        <p:attrNameLst>
                                          <p:attrName>style.visibility</p:attrName>
                                        </p:attrNameLst>
                                      </p:cBhvr>
                                      <p:to>
                                        <p:strVal val="visible"/>
                                      </p:to>
                                    </p:set>
                                    <p:animEffect transition="in" filter="fade">
                                      <p:cBhvr>
                                        <p:cTn id="16" dur="1000"/>
                                        <p:tgtEl>
                                          <p:spTgt spid="37918"/>
                                        </p:tgtEl>
                                      </p:cBhvr>
                                    </p:animEffect>
                                  </p:childTnLst>
                                </p:cTn>
                              </p:par>
                              <p:par>
                                <p:cTn id="17" presetID="10" presetClass="entr" presetSubtype="0" fill="hold" nodeType="withEffect">
                                  <p:stCondLst>
                                    <p:cond delay="0"/>
                                  </p:stCondLst>
                                  <p:childTnLst>
                                    <p:set>
                                      <p:cBhvr>
                                        <p:cTn id="18" dur="1" fill="hold">
                                          <p:stCondLst>
                                            <p:cond delay="0"/>
                                          </p:stCondLst>
                                        </p:cTn>
                                        <p:tgtEl>
                                          <p:spTgt spid="37919"/>
                                        </p:tgtEl>
                                        <p:attrNameLst>
                                          <p:attrName>style.visibility</p:attrName>
                                        </p:attrNameLst>
                                      </p:cBhvr>
                                      <p:to>
                                        <p:strVal val="visible"/>
                                      </p:to>
                                    </p:set>
                                    <p:animEffect transition="in" filter="fade">
                                      <p:cBhvr>
                                        <p:cTn id="19" dur="1000"/>
                                        <p:tgtEl>
                                          <p:spTgt spid="37919"/>
                                        </p:tgtEl>
                                      </p:cBhvr>
                                    </p:animEffect>
                                  </p:childTnLst>
                                </p:cTn>
                              </p:par>
                              <p:par>
                                <p:cTn id="20" presetID="10" presetClass="entr" presetSubtype="0" fill="hold" nodeType="withEffect">
                                  <p:stCondLst>
                                    <p:cond delay="0"/>
                                  </p:stCondLst>
                                  <p:childTnLst>
                                    <p:set>
                                      <p:cBhvr>
                                        <p:cTn id="21" dur="1" fill="hold">
                                          <p:stCondLst>
                                            <p:cond delay="0"/>
                                          </p:stCondLst>
                                        </p:cTn>
                                        <p:tgtEl>
                                          <p:spTgt spid="37920"/>
                                        </p:tgtEl>
                                        <p:attrNameLst>
                                          <p:attrName>style.visibility</p:attrName>
                                        </p:attrNameLst>
                                      </p:cBhvr>
                                      <p:to>
                                        <p:strVal val="visible"/>
                                      </p:to>
                                    </p:set>
                                    <p:animEffect transition="in" filter="fade">
                                      <p:cBhvr>
                                        <p:cTn id="22" dur="1000"/>
                                        <p:tgtEl>
                                          <p:spTgt spid="37920"/>
                                        </p:tgtEl>
                                      </p:cBhvr>
                                    </p:animEffect>
                                  </p:childTnLst>
                                </p:cTn>
                              </p:par>
                              <p:par>
                                <p:cTn id="23" presetID="10" presetClass="entr" presetSubtype="0" fill="hold" nodeType="withEffect">
                                  <p:stCondLst>
                                    <p:cond delay="0"/>
                                  </p:stCondLst>
                                  <p:childTnLst>
                                    <p:set>
                                      <p:cBhvr>
                                        <p:cTn id="24" dur="1" fill="hold">
                                          <p:stCondLst>
                                            <p:cond delay="0"/>
                                          </p:stCondLst>
                                        </p:cTn>
                                        <p:tgtEl>
                                          <p:spTgt spid="37921"/>
                                        </p:tgtEl>
                                        <p:attrNameLst>
                                          <p:attrName>style.visibility</p:attrName>
                                        </p:attrNameLst>
                                      </p:cBhvr>
                                      <p:to>
                                        <p:strVal val="visible"/>
                                      </p:to>
                                    </p:set>
                                    <p:animEffect transition="in" filter="fade">
                                      <p:cBhvr>
                                        <p:cTn id="25" dur="1000"/>
                                        <p:tgtEl>
                                          <p:spTgt spid="37921"/>
                                        </p:tgtEl>
                                      </p:cBhvr>
                                    </p:animEffect>
                                  </p:childTnLst>
                                </p:cTn>
                              </p:par>
                              <p:par>
                                <p:cTn id="26" presetID="10" presetClass="entr" presetSubtype="0" fill="hold" nodeType="withEffect">
                                  <p:stCondLst>
                                    <p:cond delay="0"/>
                                  </p:stCondLst>
                                  <p:childTnLst>
                                    <p:set>
                                      <p:cBhvr>
                                        <p:cTn id="27" dur="1" fill="hold">
                                          <p:stCondLst>
                                            <p:cond delay="0"/>
                                          </p:stCondLst>
                                        </p:cTn>
                                        <p:tgtEl>
                                          <p:spTgt spid="37922"/>
                                        </p:tgtEl>
                                        <p:attrNameLst>
                                          <p:attrName>style.visibility</p:attrName>
                                        </p:attrNameLst>
                                      </p:cBhvr>
                                      <p:to>
                                        <p:strVal val="visible"/>
                                      </p:to>
                                    </p:set>
                                    <p:animEffect transition="in" filter="fade">
                                      <p:cBhvr>
                                        <p:cTn id="28" dur="1000"/>
                                        <p:tgtEl>
                                          <p:spTgt spid="37922"/>
                                        </p:tgtEl>
                                      </p:cBhvr>
                                    </p:animEffect>
                                  </p:childTnLst>
                                </p:cTn>
                              </p:par>
                              <p:par>
                                <p:cTn id="29" presetID="10" presetClass="entr" presetSubtype="0" fill="hold" nodeType="withEffect">
                                  <p:stCondLst>
                                    <p:cond delay="0"/>
                                  </p:stCondLst>
                                  <p:childTnLst>
                                    <p:set>
                                      <p:cBhvr>
                                        <p:cTn id="30" dur="1" fill="hold">
                                          <p:stCondLst>
                                            <p:cond delay="0"/>
                                          </p:stCondLst>
                                        </p:cTn>
                                        <p:tgtEl>
                                          <p:spTgt spid="37923"/>
                                        </p:tgtEl>
                                        <p:attrNameLst>
                                          <p:attrName>style.visibility</p:attrName>
                                        </p:attrNameLst>
                                      </p:cBhvr>
                                      <p:to>
                                        <p:strVal val="visible"/>
                                      </p:to>
                                    </p:set>
                                    <p:animEffect transition="in" filter="fade">
                                      <p:cBhvr>
                                        <p:cTn id="31" dur="1000"/>
                                        <p:tgtEl>
                                          <p:spTgt spid="37923"/>
                                        </p:tgtEl>
                                      </p:cBhvr>
                                    </p:animEffect>
                                  </p:childTnLst>
                                </p:cTn>
                              </p:par>
                              <p:par>
                                <p:cTn id="32" presetID="10" presetClass="entr" presetSubtype="0" fill="hold" nodeType="withEffect">
                                  <p:stCondLst>
                                    <p:cond delay="0"/>
                                  </p:stCondLst>
                                  <p:childTnLst>
                                    <p:set>
                                      <p:cBhvr>
                                        <p:cTn id="33" dur="1" fill="hold">
                                          <p:stCondLst>
                                            <p:cond delay="0"/>
                                          </p:stCondLst>
                                        </p:cTn>
                                        <p:tgtEl>
                                          <p:spTgt spid="37925"/>
                                        </p:tgtEl>
                                        <p:attrNameLst>
                                          <p:attrName>style.visibility</p:attrName>
                                        </p:attrNameLst>
                                      </p:cBhvr>
                                      <p:to>
                                        <p:strVal val="visible"/>
                                      </p:to>
                                    </p:set>
                                    <p:animEffect transition="in" filter="fade">
                                      <p:cBhvr>
                                        <p:cTn id="34" dur="1000"/>
                                        <p:tgtEl>
                                          <p:spTgt spid="37925"/>
                                        </p:tgtEl>
                                      </p:cBhvr>
                                    </p:animEffect>
                                  </p:childTnLst>
                                </p:cTn>
                              </p:par>
                              <p:par>
                                <p:cTn id="35" presetID="10" presetClass="entr" presetSubtype="0" fill="hold" nodeType="withEffect">
                                  <p:stCondLst>
                                    <p:cond delay="0"/>
                                  </p:stCondLst>
                                  <p:childTnLst>
                                    <p:set>
                                      <p:cBhvr>
                                        <p:cTn id="36" dur="1" fill="hold">
                                          <p:stCondLst>
                                            <p:cond delay="0"/>
                                          </p:stCondLst>
                                        </p:cTn>
                                        <p:tgtEl>
                                          <p:spTgt spid="37926"/>
                                        </p:tgtEl>
                                        <p:attrNameLst>
                                          <p:attrName>style.visibility</p:attrName>
                                        </p:attrNameLst>
                                      </p:cBhvr>
                                      <p:to>
                                        <p:strVal val="visible"/>
                                      </p:to>
                                    </p:set>
                                    <p:animEffect transition="in" filter="fade">
                                      <p:cBhvr>
                                        <p:cTn id="37" dur="1000"/>
                                        <p:tgtEl>
                                          <p:spTgt spid="37926"/>
                                        </p:tgtEl>
                                      </p:cBhvr>
                                    </p:animEffect>
                                  </p:childTnLst>
                                </p:cTn>
                              </p:par>
                              <p:par>
                                <p:cTn id="38" presetID="10" presetClass="entr" presetSubtype="0" fill="hold" nodeType="withEffect">
                                  <p:stCondLst>
                                    <p:cond delay="0"/>
                                  </p:stCondLst>
                                  <p:childTnLst>
                                    <p:set>
                                      <p:cBhvr>
                                        <p:cTn id="39" dur="1" fill="hold">
                                          <p:stCondLst>
                                            <p:cond delay="0"/>
                                          </p:stCondLst>
                                        </p:cTn>
                                        <p:tgtEl>
                                          <p:spTgt spid="2053"/>
                                        </p:tgtEl>
                                        <p:attrNameLst>
                                          <p:attrName>style.visibility</p:attrName>
                                        </p:attrNameLst>
                                      </p:cBhvr>
                                      <p:to>
                                        <p:strVal val="visible"/>
                                      </p:to>
                                    </p:set>
                                    <p:animEffect transition="in" filter="fade">
                                      <p:cBhvr>
                                        <p:cTn id="40" dur="1000"/>
                                        <p:tgtEl>
                                          <p:spTgt spid="2053"/>
                                        </p:tgtEl>
                                      </p:cBhvr>
                                    </p:animEffect>
                                  </p:childTnLst>
                                </p:cTn>
                              </p:par>
                            </p:childTnLst>
                          </p:cTn>
                        </p:par>
                        <p:par>
                          <p:cTn id="41" fill="hold" nodeType="afterGroup">
                            <p:stCondLst>
                              <p:cond delay="1000"/>
                            </p:stCondLst>
                            <p:childTnLst>
                              <p:par>
                                <p:cTn id="42" presetID="0" presetClass="path" presetSubtype="0" accel="50000" fill="hold" nodeType="afterEffect">
                                  <p:stCondLst>
                                    <p:cond delay="0"/>
                                  </p:stCondLst>
                                  <p:childTnLst>
                                    <p:animMotion origin="layout" path="M 9.16667E-6 -4.44444E-6 L 0.16754 0.06528 L 0.21285 0.15046 L 0.2106 0.31644 " pathEditMode="relative" ptsTypes="AAAA">
                                      <p:cBhvr>
                                        <p:cTn id="43" dur="1000" fill="hold"/>
                                        <p:tgtEl>
                                          <p:spTgt spid="37917"/>
                                        </p:tgtEl>
                                        <p:attrNameLst>
                                          <p:attrName>ppt_x</p:attrName>
                                          <p:attrName>ppt_y</p:attrName>
                                        </p:attrNameLst>
                                      </p:cBhvr>
                                    </p:animMotion>
                                  </p:childTnLst>
                                </p:cTn>
                              </p:par>
                              <p:par>
                                <p:cTn id="44" presetID="0" presetClass="path" presetSubtype="0" accel="50000" fill="hold" nodeType="withEffect">
                                  <p:stCondLst>
                                    <p:cond delay="0"/>
                                  </p:stCondLst>
                                  <p:childTnLst>
                                    <p:animMotion origin="layout" path="M -2.77778E-6 -6.2963E-6 L 0.13837 0.07893 L 0.17795 0.17661 L 0.17569 0.31157 " pathEditMode="relative" ptsTypes="AAAA">
                                      <p:cBhvr>
                                        <p:cTn id="45" dur="1000" fill="hold"/>
                                        <p:tgtEl>
                                          <p:spTgt spid="37922"/>
                                        </p:tgtEl>
                                        <p:attrNameLst>
                                          <p:attrName>ppt_x</p:attrName>
                                          <p:attrName>ppt_y</p:attrName>
                                        </p:attrNameLst>
                                      </p:cBhvr>
                                    </p:animMotion>
                                  </p:childTnLst>
                                </p:cTn>
                              </p:par>
                              <p:par>
                                <p:cTn id="46" presetID="0" presetClass="path" presetSubtype="0" accel="50000" fill="hold" nodeType="withEffect">
                                  <p:stCondLst>
                                    <p:cond delay="0"/>
                                  </p:stCondLst>
                                  <p:childTnLst>
                                    <p:animMotion origin="layout" path="M 7.5E-6 -5.55556E-6 L 0.13369 0.06666 L 0.13247 0.30856 " pathEditMode="relative" ptsTypes="AAA">
                                      <p:cBhvr>
                                        <p:cTn id="47" dur="1000" fill="hold"/>
                                        <p:tgtEl>
                                          <p:spTgt spid="37919"/>
                                        </p:tgtEl>
                                        <p:attrNameLst>
                                          <p:attrName>ppt_x</p:attrName>
                                          <p:attrName>ppt_y</p:attrName>
                                        </p:attrNameLst>
                                      </p:cBhvr>
                                    </p:animMotion>
                                  </p:childTnLst>
                                </p:cTn>
                              </p:par>
                              <p:par>
                                <p:cTn id="48" presetID="0" presetClass="path" presetSubtype="0" accel="50000" fill="hold" nodeType="withEffect">
                                  <p:stCondLst>
                                    <p:cond delay="0"/>
                                  </p:stCondLst>
                                  <p:childTnLst>
                                    <p:animMotion origin="layout" path="M -8.67362E-19 -5.18519E-6 L 0.07691 0.09143 L 0.0849 0.15346 L 0.08854 0.31157 " pathEditMode="relative" ptsTypes="AAAA">
                                      <p:cBhvr>
                                        <p:cTn id="49" dur="1000" fill="hold"/>
                                        <p:tgtEl>
                                          <p:spTgt spid="37921"/>
                                        </p:tgtEl>
                                        <p:attrNameLst>
                                          <p:attrName>ppt_x</p:attrName>
                                          <p:attrName>ppt_y</p:attrName>
                                        </p:attrNameLst>
                                      </p:cBhvr>
                                    </p:animMotion>
                                  </p:childTnLst>
                                </p:cTn>
                              </p:par>
                              <p:par>
                                <p:cTn id="50" presetID="0" presetClass="path" presetSubtype="0" accel="50000" fill="hold" nodeType="withEffect">
                                  <p:stCondLst>
                                    <p:cond delay="0"/>
                                  </p:stCondLst>
                                  <p:childTnLst>
                                    <p:animMotion origin="layout" path="M 5.55556E-7 -5.92593E-6 C 0.01319 0.01689 0.02656 0.03402 0.03489 0.05879 C 0.04323 0.08356 0.04791 0.10856 0.05 0.14883 C 0.05208 0.18911 0.04982 0.2449 0.04774 0.30046 " pathEditMode="relative" ptsTypes="aaaA">
                                      <p:cBhvr>
                                        <p:cTn id="51" dur="1000" fill="hold"/>
                                        <p:tgtEl>
                                          <p:spTgt spid="37926"/>
                                        </p:tgtEl>
                                        <p:attrNameLst>
                                          <p:attrName>ppt_x</p:attrName>
                                          <p:attrName>ppt_y</p:attrName>
                                        </p:attrNameLst>
                                      </p:cBhvr>
                                    </p:animMotion>
                                  </p:childTnLst>
                                </p:cTn>
                              </p:par>
                              <p:par>
                                <p:cTn id="52" presetID="0" presetClass="path" presetSubtype="0" accel="50000" fill="hold" nodeType="withEffect">
                                  <p:stCondLst>
                                    <p:cond delay="0"/>
                                  </p:stCondLst>
                                  <p:childTnLst>
                                    <p:animMotion origin="layout" path="M -5.55556E-7 -5.18519E-6 C 0.00139 0.03587 0.00278 0.07198 0.00347 0.12245 C 0.00417 0.17291 0.00434 0.23749 0.00451 0.30231 " pathEditMode="relative" ptsTypes="aaA">
                                      <p:cBhvr>
                                        <p:cTn id="53" dur="1000" fill="hold"/>
                                        <p:tgtEl>
                                          <p:spTgt spid="37918"/>
                                        </p:tgtEl>
                                        <p:attrNameLst>
                                          <p:attrName>ppt_x</p:attrName>
                                          <p:attrName>ppt_y</p:attrName>
                                        </p:attrNameLst>
                                      </p:cBhvr>
                                    </p:animMotion>
                                  </p:childTnLst>
                                </p:cTn>
                              </p:par>
                              <p:par>
                                <p:cTn id="54" presetID="0" presetClass="path" presetSubtype="0" accel="50000" fill="hold" nodeType="withEffect">
                                  <p:stCondLst>
                                    <p:cond delay="0"/>
                                  </p:stCondLst>
                                  <p:childTnLst>
                                    <p:animMotion origin="layout" path="M -6.94444E-6 -4.81481E-6 C -0.01685 0.025 -0.03369 0.05023 -0.04063 0.07755 C -0.04758 0.10486 -0.0415 0.1287 -0.04185 0.16435 C -0.04219 0.2 -0.04254 0.2456 -0.04289 0.2912 " pathEditMode="relative" ptsTypes="aaaA">
                                      <p:cBhvr>
                                        <p:cTn id="55" dur="1000" fill="hold"/>
                                        <p:tgtEl>
                                          <p:spTgt spid="37916"/>
                                        </p:tgtEl>
                                        <p:attrNameLst>
                                          <p:attrName>ppt_x</p:attrName>
                                          <p:attrName>ppt_y</p:attrName>
                                        </p:attrNameLst>
                                      </p:cBhvr>
                                    </p:animMotion>
                                  </p:childTnLst>
                                </p:cTn>
                              </p:par>
                              <p:par>
                                <p:cTn id="56" presetID="0" presetClass="path" presetSubtype="0" accel="50000" fill="hold" nodeType="withEffect">
                                  <p:stCondLst>
                                    <p:cond delay="0"/>
                                  </p:stCondLst>
                                  <p:childTnLst>
                                    <p:animMotion origin="layout" path="M -6.11111E-6 -5.18519E-6 C -0.02813 0.02268 -0.05626 0.04559 -0.0698 0.07291 C -0.08334 0.10022 -0.07987 0.12545 -0.08143 0.16434 C -0.08299 0.20323 -0.08108 0.25508 -0.07918 0.30694 " pathEditMode="relative" ptsTypes="aaaA">
                                      <p:cBhvr>
                                        <p:cTn id="57" dur="1000" fill="hold"/>
                                        <p:tgtEl>
                                          <p:spTgt spid="37925"/>
                                        </p:tgtEl>
                                        <p:attrNameLst>
                                          <p:attrName>ppt_x</p:attrName>
                                          <p:attrName>ppt_y</p:attrName>
                                        </p:attrNameLst>
                                      </p:cBhvr>
                                    </p:animMotion>
                                  </p:childTnLst>
                                </p:cTn>
                              </p:par>
                              <p:par>
                                <p:cTn id="58" presetID="0" presetClass="path" presetSubtype="0" accel="50000" fill="hold" nodeType="withEffect">
                                  <p:stCondLst>
                                    <p:cond delay="0"/>
                                  </p:stCondLst>
                                  <p:childTnLst>
                                    <p:animMotion origin="layout" path="M 2.77778E-6 -5.55556E-6 C -0.04723 0.03402 -0.09445 0.06805 -0.11511 0.09768 C -0.13577 0.12731 -0.12344 0.14212 -0.12431 0.17823 C -0.12518 0.21434 -0.12257 0.26458 -0.1198 0.31481 " pathEditMode="relative" ptsTypes="aaaA">
                                      <p:cBhvr>
                                        <p:cTn id="59" dur="1000" fill="hold"/>
                                        <p:tgtEl>
                                          <p:spTgt spid="37920"/>
                                        </p:tgtEl>
                                        <p:attrNameLst>
                                          <p:attrName>ppt_x</p:attrName>
                                          <p:attrName>ppt_y</p:attrName>
                                        </p:attrNameLst>
                                      </p:cBhvr>
                                    </p:animMotion>
                                  </p:childTnLst>
                                </p:cTn>
                              </p:par>
                              <p:par>
                                <p:cTn id="60" presetID="0" presetClass="path" presetSubtype="0" accel="50000" fill="hold" nodeType="withEffect">
                                  <p:stCondLst>
                                    <p:cond delay="0"/>
                                  </p:stCondLst>
                                  <p:childTnLst>
                                    <p:animMotion origin="layout" path="M -8.33333E-7 -5.18519E-6 C -0.06476 0.03541 -0.12952 0.07082 -0.15816 0.09606 C -0.18681 0.12129 -0.16997 0.11712 -0.17205 0.15184 C -0.17414 0.18657 -0.17257 0.24513 -0.17084 0.30393 " pathEditMode="relative" ptsTypes="aaaA">
                                      <p:cBhvr>
                                        <p:cTn id="61" dur="1000" fill="hold"/>
                                        <p:tgtEl>
                                          <p:spTgt spid="37915"/>
                                        </p:tgtEl>
                                        <p:attrNameLst>
                                          <p:attrName>ppt_x</p:attrName>
                                          <p:attrName>ppt_y</p:attrName>
                                        </p:attrNameLst>
                                      </p:cBhvr>
                                    </p:animMotion>
                                  </p:childTnLst>
                                </p:cTn>
                              </p:par>
                              <p:par>
                                <p:cTn id="62" presetID="0" presetClass="path" presetSubtype="0" accel="50000" fill="hold" nodeType="withEffect">
                                  <p:stCondLst>
                                    <p:cond delay="0"/>
                                  </p:stCondLst>
                                  <p:childTnLst>
                                    <p:animMotion origin="layout" path="M 4.72222E-6 -2.96296E-6 C -0.07483 0.01343 -0.14966 0.02685 -0.18368 0.05116 C -0.21771 0.07546 -0.20052 0.10185 -0.20452 0.14583 C -0.20851 0.18982 -0.20834 0.25232 -0.20799 0.31482 " pathEditMode="relative" ptsTypes="aaaA">
                                      <p:cBhvr>
                                        <p:cTn id="63" dur="1000" fill="hold"/>
                                        <p:tgtEl>
                                          <p:spTgt spid="37923"/>
                                        </p:tgtEl>
                                        <p:attrNameLst>
                                          <p:attrName>ppt_x</p:attrName>
                                          <p:attrName>ppt_y</p:attrName>
                                        </p:attrNameLst>
                                      </p:cBhvr>
                                    </p:animMotion>
                                  </p:childTnLst>
                                </p:cTn>
                              </p:par>
                              <p:par>
                                <p:cTn id="64" presetID="0" presetClass="path" presetSubtype="0" accel="50000" fill="hold" nodeType="withEffect">
                                  <p:stCondLst>
                                    <p:cond delay="0"/>
                                  </p:stCondLst>
                                  <p:childTnLst>
                                    <p:animMotion origin="layout" path="M 2.5E-6 -5.92593E-6 C -0.07812 0.0037 -0.15608 0.00763 -0.19653 0.03564 C -0.23698 0.06365 -0.23542 0.12198 -0.24305 0.16735 C -0.25069 0.21272 -0.24635 0.26041 -0.24201 0.30833 " pathEditMode="relative" ptsTypes="aaaA">
                                      <p:cBhvr>
                                        <p:cTn id="65" dur="1000" fill="hold"/>
                                        <p:tgtEl>
                                          <p:spTgt spid="2053"/>
                                        </p:tgtEl>
                                        <p:attrNameLst>
                                          <p:attrName>ppt_x</p:attrName>
                                          <p:attrName>ppt_y</p:attrName>
                                        </p:attrNameLst>
                                      </p:cBhvr>
                                    </p:animMotion>
                                  </p:childTnLst>
                                </p:cTn>
                              </p:par>
                              <p:par>
                                <p:cTn id="66" presetID="10" presetClass="exit" presetSubtype="0" fill="hold" nodeType="withEffect">
                                  <p:stCondLst>
                                    <p:cond delay="600"/>
                                  </p:stCondLst>
                                  <p:childTnLst>
                                    <p:animEffect transition="out" filter="fade">
                                      <p:cBhvr>
                                        <p:cTn id="67" dur="500"/>
                                        <p:tgtEl>
                                          <p:spTgt spid="37915"/>
                                        </p:tgtEl>
                                      </p:cBhvr>
                                    </p:animEffect>
                                    <p:set>
                                      <p:cBhvr>
                                        <p:cTn id="68" dur="1" fill="hold">
                                          <p:stCondLst>
                                            <p:cond delay="499"/>
                                          </p:stCondLst>
                                        </p:cTn>
                                        <p:tgtEl>
                                          <p:spTgt spid="37915"/>
                                        </p:tgtEl>
                                        <p:attrNameLst>
                                          <p:attrName>style.visibility</p:attrName>
                                        </p:attrNameLst>
                                      </p:cBhvr>
                                      <p:to>
                                        <p:strVal val="hidden"/>
                                      </p:to>
                                    </p:set>
                                  </p:childTnLst>
                                </p:cTn>
                              </p:par>
                              <p:par>
                                <p:cTn id="69" presetID="10" presetClass="exit" presetSubtype="0" fill="hold" nodeType="withEffect">
                                  <p:stCondLst>
                                    <p:cond delay="600"/>
                                  </p:stCondLst>
                                  <p:childTnLst>
                                    <p:animEffect transition="out" filter="fade">
                                      <p:cBhvr>
                                        <p:cTn id="70" dur="500"/>
                                        <p:tgtEl>
                                          <p:spTgt spid="37916"/>
                                        </p:tgtEl>
                                      </p:cBhvr>
                                    </p:animEffect>
                                    <p:set>
                                      <p:cBhvr>
                                        <p:cTn id="71" dur="1" fill="hold">
                                          <p:stCondLst>
                                            <p:cond delay="499"/>
                                          </p:stCondLst>
                                        </p:cTn>
                                        <p:tgtEl>
                                          <p:spTgt spid="37916"/>
                                        </p:tgtEl>
                                        <p:attrNameLst>
                                          <p:attrName>style.visibility</p:attrName>
                                        </p:attrNameLst>
                                      </p:cBhvr>
                                      <p:to>
                                        <p:strVal val="hidden"/>
                                      </p:to>
                                    </p:set>
                                  </p:childTnLst>
                                </p:cTn>
                              </p:par>
                              <p:par>
                                <p:cTn id="72" presetID="10" presetClass="exit" presetSubtype="0" fill="hold" nodeType="withEffect">
                                  <p:stCondLst>
                                    <p:cond delay="600"/>
                                  </p:stCondLst>
                                  <p:childTnLst>
                                    <p:animEffect transition="out" filter="fade">
                                      <p:cBhvr>
                                        <p:cTn id="73" dur="500"/>
                                        <p:tgtEl>
                                          <p:spTgt spid="37917"/>
                                        </p:tgtEl>
                                      </p:cBhvr>
                                    </p:animEffect>
                                    <p:set>
                                      <p:cBhvr>
                                        <p:cTn id="74" dur="1" fill="hold">
                                          <p:stCondLst>
                                            <p:cond delay="499"/>
                                          </p:stCondLst>
                                        </p:cTn>
                                        <p:tgtEl>
                                          <p:spTgt spid="37917"/>
                                        </p:tgtEl>
                                        <p:attrNameLst>
                                          <p:attrName>style.visibility</p:attrName>
                                        </p:attrNameLst>
                                      </p:cBhvr>
                                      <p:to>
                                        <p:strVal val="hidden"/>
                                      </p:to>
                                    </p:set>
                                  </p:childTnLst>
                                </p:cTn>
                              </p:par>
                              <p:par>
                                <p:cTn id="75" presetID="10" presetClass="exit" presetSubtype="0" fill="hold" nodeType="withEffect">
                                  <p:stCondLst>
                                    <p:cond delay="600"/>
                                  </p:stCondLst>
                                  <p:childTnLst>
                                    <p:animEffect transition="out" filter="fade">
                                      <p:cBhvr>
                                        <p:cTn id="76" dur="500"/>
                                        <p:tgtEl>
                                          <p:spTgt spid="37918"/>
                                        </p:tgtEl>
                                      </p:cBhvr>
                                    </p:animEffect>
                                    <p:set>
                                      <p:cBhvr>
                                        <p:cTn id="77" dur="1" fill="hold">
                                          <p:stCondLst>
                                            <p:cond delay="499"/>
                                          </p:stCondLst>
                                        </p:cTn>
                                        <p:tgtEl>
                                          <p:spTgt spid="37918"/>
                                        </p:tgtEl>
                                        <p:attrNameLst>
                                          <p:attrName>style.visibility</p:attrName>
                                        </p:attrNameLst>
                                      </p:cBhvr>
                                      <p:to>
                                        <p:strVal val="hidden"/>
                                      </p:to>
                                    </p:set>
                                  </p:childTnLst>
                                </p:cTn>
                              </p:par>
                              <p:par>
                                <p:cTn id="78" presetID="10" presetClass="exit" presetSubtype="0" fill="hold" nodeType="withEffect">
                                  <p:stCondLst>
                                    <p:cond delay="600"/>
                                  </p:stCondLst>
                                  <p:childTnLst>
                                    <p:animEffect transition="out" filter="fade">
                                      <p:cBhvr>
                                        <p:cTn id="79" dur="500"/>
                                        <p:tgtEl>
                                          <p:spTgt spid="37920"/>
                                        </p:tgtEl>
                                      </p:cBhvr>
                                    </p:animEffect>
                                    <p:set>
                                      <p:cBhvr>
                                        <p:cTn id="80" dur="1" fill="hold">
                                          <p:stCondLst>
                                            <p:cond delay="499"/>
                                          </p:stCondLst>
                                        </p:cTn>
                                        <p:tgtEl>
                                          <p:spTgt spid="37920"/>
                                        </p:tgtEl>
                                        <p:attrNameLst>
                                          <p:attrName>style.visibility</p:attrName>
                                        </p:attrNameLst>
                                      </p:cBhvr>
                                      <p:to>
                                        <p:strVal val="hidden"/>
                                      </p:to>
                                    </p:set>
                                  </p:childTnLst>
                                </p:cTn>
                              </p:par>
                              <p:par>
                                <p:cTn id="81" presetID="10" presetClass="exit" presetSubtype="0" fill="hold" nodeType="withEffect">
                                  <p:stCondLst>
                                    <p:cond delay="600"/>
                                  </p:stCondLst>
                                  <p:childTnLst>
                                    <p:animEffect transition="out" filter="fade">
                                      <p:cBhvr>
                                        <p:cTn id="82" dur="500"/>
                                        <p:tgtEl>
                                          <p:spTgt spid="37923"/>
                                        </p:tgtEl>
                                      </p:cBhvr>
                                    </p:animEffect>
                                    <p:set>
                                      <p:cBhvr>
                                        <p:cTn id="83" dur="1" fill="hold">
                                          <p:stCondLst>
                                            <p:cond delay="499"/>
                                          </p:stCondLst>
                                        </p:cTn>
                                        <p:tgtEl>
                                          <p:spTgt spid="37923"/>
                                        </p:tgtEl>
                                        <p:attrNameLst>
                                          <p:attrName>style.visibility</p:attrName>
                                        </p:attrNameLst>
                                      </p:cBhvr>
                                      <p:to>
                                        <p:strVal val="hidden"/>
                                      </p:to>
                                    </p:set>
                                  </p:childTnLst>
                                </p:cTn>
                              </p:par>
                              <p:par>
                                <p:cTn id="84" presetID="10" presetClass="exit" presetSubtype="0" fill="hold" nodeType="withEffect">
                                  <p:stCondLst>
                                    <p:cond delay="600"/>
                                  </p:stCondLst>
                                  <p:childTnLst>
                                    <p:animEffect transition="out" filter="fade">
                                      <p:cBhvr>
                                        <p:cTn id="85" dur="500"/>
                                        <p:tgtEl>
                                          <p:spTgt spid="37925"/>
                                        </p:tgtEl>
                                      </p:cBhvr>
                                    </p:animEffect>
                                    <p:set>
                                      <p:cBhvr>
                                        <p:cTn id="86" dur="1" fill="hold">
                                          <p:stCondLst>
                                            <p:cond delay="499"/>
                                          </p:stCondLst>
                                        </p:cTn>
                                        <p:tgtEl>
                                          <p:spTgt spid="37925"/>
                                        </p:tgtEl>
                                        <p:attrNameLst>
                                          <p:attrName>style.visibility</p:attrName>
                                        </p:attrNameLst>
                                      </p:cBhvr>
                                      <p:to>
                                        <p:strVal val="hidden"/>
                                      </p:to>
                                    </p:set>
                                  </p:childTnLst>
                                </p:cTn>
                              </p:par>
                              <p:par>
                                <p:cTn id="87" presetID="10" presetClass="exit" presetSubtype="0" fill="hold" nodeType="withEffect">
                                  <p:stCondLst>
                                    <p:cond delay="600"/>
                                  </p:stCondLst>
                                  <p:childTnLst>
                                    <p:animEffect transition="out" filter="fade">
                                      <p:cBhvr>
                                        <p:cTn id="88" dur="500"/>
                                        <p:tgtEl>
                                          <p:spTgt spid="37926"/>
                                        </p:tgtEl>
                                      </p:cBhvr>
                                    </p:animEffect>
                                    <p:set>
                                      <p:cBhvr>
                                        <p:cTn id="89" dur="1" fill="hold">
                                          <p:stCondLst>
                                            <p:cond delay="499"/>
                                          </p:stCondLst>
                                        </p:cTn>
                                        <p:tgtEl>
                                          <p:spTgt spid="37926"/>
                                        </p:tgtEl>
                                        <p:attrNameLst>
                                          <p:attrName>style.visibility</p:attrName>
                                        </p:attrNameLst>
                                      </p:cBhvr>
                                      <p:to>
                                        <p:strVal val="hidden"/>
                                      </p:to>
                                    </p:set>
                                  </p:childTnLst>
                                </p:cTn>
                              </p:par>
                              <p:par>
                                <p:cTn id="90" presetID="10" presetClass="exit" presetSubtype="0" fill="hold" nodeType="withEffect">
                                  <p:stCondLst>
                                    <p:cond delay="600"/>
                                  </p:stCondLst>
                                  <p:childTnLst>
                                    <p:animEffect transition="out" filter="fade">
                                      <p:cBhvr>
                                        <p:cTn id="91" dur="500"/>
                                        <p:tgtEl>
                                          <p:spTgt spid="2053"/>
                                        </p:tgtEl>
                                      </p:cBhvr>
                                    </p:animEffect>
                                    <p:set>
                                      <p:cBhvr>
                                        <p:cTn id="92" dur="1" fill="hold">
                                          <p:stCondLst>
                                            <p:cond delay="499"/>
                                          </p:stCondLst>
                                        </p:cTn>
                                        <p:tgtEl>
                                          <p:spTgt spid="2053"/>
                                        </p:tgtEl>
                                        <p:attrNameLst>
                                          <p:attrName>style.visibility</p:attrName>
                                        </p:attrNameLst>
                                      </p:cBhvr>
                                      <p:to>
                                        <p:strVal val="hidden"/>
                                      </p:to>
                                    </p:set>
                                  </p:childTnLst>
                                </p:cTn>
                              </p:par>
                              <p:par>
                                <p:cTn id="93" presetID="10" presetClass="exit" presetSubtype="0" fill="hold" nodeType="withEffect">
                                  <p:stCondLst>
                                    <p:cond delay="600"/>
                                  </p:stCondLst>
                                  <p:childTnLst>
                                    <p:animEffect transition="out" filter="fade">
                                      <p:cBhvr>
                                        <p:cTn id="94" dur="500"/>
                                        <p:tgtEl>
                                          <p:spTgt spid="37919"/>
                                        </p:tgtEl>
                                      </p:cBhvr>
                                    </p:animEffect>
                                    <p:set>
                                      <p:cBhvr>
                                        <p:cTn id="95" dur="1" fill="hold">
                                          <p:stCondLst>
                                            <p:cond delay="499"/>
                                          </p:stCondLst>
                                        </p:cTn>
                                        <p:tgtEl>
                                          <p:spTgt spid="37919"/>
                                        </p:tgtEl>
                                        <p:attrNameLst>
                                          <p:attrName>style.visibility</p:attrName>
                                        </p:attrNameLst>
                                      </p:cBhvr>
                                      <p:to>
                                        <p:strVal val="hidden"/>
                                      </p:to>
                                    </p:set>
                                  </p:childTnLst>
                                </p:cTn>
                              </p:par>
                              <p:par>
                                <p:cTn id="96" presetID="10" presetClass="exit" presetSubtype="0" fill="hold" nodeType="withEffect">
                                  <p:stCondLst>
                                    <p:cond delay="600"/>
                                  </p:stCondLst>
                                  <p:childTnLst>
                                    <p:animEffect transition="out" filter="fade">
                                      <p:cBhvr>
                                        <p:cTn id="97" dur="500"/>
                                        <p:tgtEl>
                                          <p:spTgt spid="37921"/>
                                        </p:tgtEl>
                                      </p:cBhvr>
                                    </p:animEffect>
                                    <p:set>
                                      <p:cBhvr>
                                        <p:cTn id="98" dur="1" fill="hold">
                                          <p:stCondLst>
                                            <p:cond delay="499"/>
                                          </p:stCondLst>
                                        </p:cTn>
                                        <p:tgtEl>
                                          <p:spTgt spid="37921"/>
                                        </p:tgtEl>
                                        <p:attrNameLst>
                                          <p:attrName>style.visibility</p:attrName>
                                        </p:attrNameLst>
                                      </p:cBhvr>
                                      <p:to>
                                        <p:strVal val="hidden"/>
                                      </p:to>
                                    </p:set>
                                  </p:childTnLst>
                                </p:cTn>
                              </p:par>
                              <p:par>
                                <p:cTn id="99" presetID="10" presetClass="exit" presetSubtype="0" fill="hold" nodeType="withEffect">
                                  <p:stCondLst>
                                    <p:cond delay="600"/>
                                  </p:stCondLst>
                                  <p:childTnLst>
                                    <p:animEffect transition="out" filter="fade">
                                      <p:cBhvr>
                                        <p:cTn id="100" dur="500"/>
                                        <p:tgtEl>
                                          <p:spTgt spid="37922"/>
                                        </p:tgtEl>
                                      </p:cBhvr>
                                    </p:animEffect>
                                    <p:set>
                                      <p:cBhvr>
                                        <p:cTn id="101" dur="1" fill="hold">
                                          <p:stCondLst>
                                            <p:cond delay="499"/>
                                          </p:stCondLst>
                                        </p:cTn>
                                        <p:tgtEl>
                                          <p:spTgt spid="37922"/>
                                        </p:tgtEl>
                                        <p:attrNameLst>
                                          <p:attrName>style.visibility</p:attrName>
                                        </p:attrNameLst>
                                      </p:cBhvr>
                                      <p:to>
                                        <p:strVal val="hidden"/>
                                      </p:to>
                                    </p:set>
                                  </p:childTnLst>
                                </p:cTn>
                              </p:par>
                            </p:childTnLst>
                          </p:cTn>
                        </p:par>
                        <p:par>
                          <p:cTn id="102" fill="hold" nodeType="afterGroup">
                            <p:stCondLst>
                              <p:cond delay="2100"/>
                            </p:stCondLst>
                            <p:childTnLst>
                              <p:par>
                                <p:cTn id="103" presetID="10" presetClass="entr" presetSubtype="0" fill="hold" nodeType="afterEffect">
                                  <p:stCondLst>
                                    <p:cond delay="0"/>
                                  </p:stCondLst>
                                  <p:childTnLst>
                                    <p:set>
                                      <p:cBhvr>
                                        <p:cTn id="104" dur="1" fill="hold">
                                          <p:stCondLst>
                                            <p:cond delay="0"/>
                                          </p:stCondLst>
                                        </p:cTn>
                                        <p:tgtEl>
                                          <p:spTgt spid="199"/>
                                        </p:tgtEl>
                                        <p:attrNameLst>
                                          <p:attrName>style.visibility</p:attrName>
                                        </p:attrNameLst>
                                      </p:cBhvr>
                                      <p:to>
                                        <p:strVal val="visible"/>
                                      </p:to>
                                    </p:set>
                                    <p:animEffect transition="in" filter="fade">
                                      <p:cBhvr>
                                        <p:cTn id="105" dur="1500"/>
                                        <p:tgtEl>
                                          <p:spTgt spid="199"/>
                                        </p:tgtEl>
                                      </p:cBhvr>
                                    </p:animEffect>
                                  </p:childTnLst>
                                </p:cTn>
                              </p:par>
                              <p:par>
                                <p:cTn id="106" presetID="10" presetClass="entr" presetSubtype="0" fill="hold" nodeType="withEffect">
                                  <p:stCondLst>
                                    <p:cond delay="0"/>
                                  </p:stCondLst>
                                  <p:childTnLst>
                                    <p:set>
                                      <p:cBhvr>
                                        <p:cTn id="107" dur="1" fill="hold">
                                          <p:stCondLst>
                                            <p:cond delay="0"/>
                                          </p:stCondLst>
                                        </p:cTn>
                                        <p:tgtEl>
                                          <p:spTgt spid="197"/>
                                        </p:tgtEl>
                                        <p:attrNameLst>
                                          <p:attrName>style.visibility</p:attrName>
                                        </p:attrNameLst>
                                      </p:cBhvr>
                                      <p:to>
                                        <p:strVal val="visible"/>
                                      </p:to>
                                    </p:set>
                                    <p:animEffect transition="in" filter="fade">
                                      <p:cBhvr>
                                        <p:cTn id="108" dur="1500"/>
                                        <p:tgtEl>
                                          <p:spTgt spid="197"/>
                                        </p:tgtEl>
                                      </p:cBhvr>
                                    </p:animEffect>
                                  </p:childTnLst>
                                </p:cTn>
                              </p:par>
                              <p:par>
                                <p:cTn id="109" presetID="10" presetClass="entr" presetSubtype="0" fill="hold" nodeType="withEffect">
                                  <p:stCondLst>
                                    <p:cond delay="0"/>
                                  </p:stCondLst>
                                  <p:childTnLst>
                                    <p:set>
                                      <p:cBhvr>
                                        <p:cTn id="110" dur="1" fill="hold">
                                          <p:stCondLst>
                                            <p:cond delay="0"/>
                                          </p:stCondLst>
                                        </p:cTn>
                                        <p:tgtEl>
                                          <p:spTgt spid="200"/>
                                        </p:tgtEl>
                                        <p:attrNameLst>
                                          <p:attrName>style.visibility</p:attrName>
                                        </p:attrNameLst>
                                      </p:cBhvr>
                                      <p:to>
                                        <p:strVal val="visible"/>
                                      </p:to>
                                    </p:set>
                                    <p:animEffect transition="in" filter="fade">
                                      <p:cBhvr>
                                        <p:cTn id="111" dur="1500"/>
                                        <p:tgtEl>
                                          <p:spTgt spid="200"/>
                                        </p:tgtEl>
                                      </p:cBhvr>
                                    </p:animEffect>
                                  </p:childTnLst>
                                </p:cTn>
                              </p:par>
                              <p:par>
                                <p:cTn id="112" presetID="10" presetClass="entr" presetSubtype="0" fill="hold" nodeType="withEffect">
                                  <p:stCondLst>
                                    <p:cond delay="0"/>
                                  </p:stCondLst>
                                  <p:childTnLst>
                                    <p:set>
                                      <p:cBhvr>
                                        <p:cTn id="113" dur="1" fill="hold">
                                          <p:stCondLst>
                                            <p:cond delay="0"/>
                                          </p:stCondLst>
                                        </p:cTn>
                                        <p:tgtEl>
                                          <p:spTgt spid="198"/>
                                        </p:tgtEl>
                                        <p:attrNameLst>
                                          <p:attrName>style.visibility</p:attrName>
                                        </p:attrNameLst>
                                      </p:cBhvr>
                                      <p:to>
                                        <p:strVal val="visible"/>
                                      </p:to>
                                    </p:set>
                                    <p:animEffect transition="in" filter="fade">
                                      <p:cBhvr>
                                        <p:cTn id="114" dur="1500"/>
                                        <p:tgtEl>
                                          <p:spTgt spid="198"/>
                                        </p:tgtEl>
                                      </p:cBhvr>
                                    </p:animEffect>
                                  </p:childTnLst>
                                </p:cTn>
                              </p:par>
                            </p:childTnLst>
                          </p:cTn>
                        </p:par>
                        <p:par>
                          <p:cTn id="115" fill="hold" nodeType="afterGroup">
                            <p:stCondLst>
                              <p:cond delay="3600"/>
                            </p:stCondLst>
                            <p:childTnLst>
                              <p:par>
                                <p:cTn id="116" presetID="10" presetClass="entr" presetSubtype="0" fill="hold" nodeType="afterEffect">
                                  <p:stCondLst>
                                    <p:cond delay="0"/>
                                  </p:stCondLst>
                                  <p:childTnLst>
                                    <p:set>
                                      <p:cBhvr>
                                        <p:cTn id="117" dur="1" fill="hold">
                                          <p:stCondLst>
                                            <p:cond delay="0"/>
                                          </p:stCondLst>
                                        </p:cTn>
                                        <p:tgtEl>
                                          <p:spTgt spid="190"/>
                                        </p:tgtEl>
                                        <p:attrNameLst>
                                          <p:attrName>style.visibility</p:attrName>
                                        </p:attrNameLst>
                                      </p:cBhvr>
                                      <p:to>
                                        <p:strVal val="visible"/>
                                      </p:to>
                                    </p:set>
                                    <p:animEffect transition="in" filter="fade">
                                      <p:cBhvr>
                                        <p:cTn id="118" dur="500"/>
                                        <p:tgtEl>
                                          <p:spTgt spid="190"/>
                                        </p:tgtEl>
                                      </p:cBhvr>
                                    </p:animEffect>
                                  </p:childTnLst>
                                </p:cTn>
                              </p:par>
                              <p:par>
                                <p:cTn id="119" presetID="10" presetClass="entr" presetSubtype="0" fill="hold" nodeType="withEffect">
                                  <p:stCondLst>
                                    <p:cond delay="0"/>
                                  </p:stCondLst>
                                  <p:childTnLst>
                                    <p:set>
                                      <p:cBhvr>
                                        <p:cTn id="120" dur="1" fill="hold">
                                          <p:stCondLst>
                                            <p:cond delay="0"/>
                                          </p:stCondLst>
                                        </p:cTn>
                                        <p:tgtEl>
                                          <p:spTgt spid="186"/>
                                        </p:tgtEl>
                                        <p:attrNameLst>
                                          <p:attrName>style.visibility</p:attrName>
                                        </p:attrNameLst>
                                      </p:cBhvr>
                                      <p:to>
                                        <p:strVal val="visible"/>
                                      </p:to>
                                    </p:set>
                                    <p:animEffect transition="in" filter="fade">
                                      <p:cBhvr>
                                        <p:cTn id="121" dur="500"/>
                                        <p:tgtEl>
                                          <p:spTgt spid="186"/>
                                        </p:tgtEl>
                                      </p:cBhvr>
                                    </p:animEffect>
                                  </p:childTnLst>
                                </p:cTn>
                              </p:par>
                              <p:par>
                                <p:cTn id="122" presetID="10" presetClass="entr" presetSubtype="0" fill="hold" nodeType="withEffect">
                                  <p:stCondLst>
                                    <p:cond delay="0"/>
                                  </p:stCondLst>
                                  <p:childTnLst>
                                    <p:set>
                                      <p:cBhvr>
                                        <p:cTn id="123" dur="1" fill="hold">
                                          <p:stCondLst>
                                            <p:cond delay="0"/>
                                          </p:stCondLst>
                                        </p:cTn>
                                        <p:tgtEl>
                                          <p:spTgt spid="170"/>
                                        </p:tgtEl>
                                        <p:attrNameLst>
                                          <p:attrName>style.visibility</p:attrName>
                                        </p:attrNameLst>
                                      </p:cBhvr>
                                      <p:to>
                                        <p:strVal val="visible"/>
                                      </p:to>
                                    </p:set>
                                    <p:animEffect transition="in" filter="fade">
                                      <p:cBhvr>
                                        <p:cTn id="124" dur="500"/>
                                        <p:tgtEl>
                                          <p:spTgt spid="170"/>
                                        </p:tgtEl>
                                      </p:cBhvr>
                                    </p:animEffect>
                                  </p:childTnLst>
                                </p:cTn>
                              </p:par>
                              <p:par>
                                <p:cTn id="125" presetID="10" presetClass="entr" presetSubtype="0" fill="hold" nodeType="withEffect">
                                  <p:stCondLst>
                                    <p:cond delay="0"/>
                                  </p:stCondLst>
                                  <p:childTnLst>
                                    <p:set>
                                      <p:cBhvr>
                                        <p:cTn id="126" dur="1" fill="hold">
                                          <p:stCondLst>
                                            <p:cond delay="0"/>
                                          </p:stCondLst>
                                        </p:cTn>
                                        <p:tgtEl>
                                          <p:spTgt spid="182"/>
                                        </p:tgtEl>
                                        <p:attrNameLst>
                                          <p:attrName>style.visibility</p:attrName>
                                        </p:attrNameLst>
                                      </p:cBhvr>
                                      <p:to>
                                        <p:strVal val="visible"/>
                                      </p:to>
                                    </p:set>
                                    <p:animEffect transition="in" filter="fade">
                                      <p:cBhvr>
                                        <p:cTn id="127" dur="500"/>
                                        <p:tgtEl>
                                          <p:spTgt spid="182"/>
                                        </p:tgtEl>
                                      </p:cBhvr>
                                    </p:animEffect>
                                  </p:childTnLst>
                                </p:cTn>
                              </p:par>
                              <p:par>
                                <p:cTn id="128" presetID="10" presetClass="exit" presetSubtype="0" fill="hold" nodeType="withEffect">
                                  <p:stCondLst>
                                    <p:cond delay="0"/>
                                  </p:stCondLst>
                                  <p:childTnLst>
                                    <p:animEffect transition="out" filter="fade">
                                      <p:cBhvr>
                                        <p:cTn id="129" dur="500"/>
                                        <p:tgtEl>
                                          <p:spTgt spid="8"/>
                                        </p:tgtEl>
                                      </p:cBhvr>
                                    </p:animEffect>
                                    <p:set>
                                      <p:cBhvr>
                                        <p:cTn id="130" dur="1" fill="hold">
                                          <p:stCondLst>
                                            <p:cond delay="499"/>
                                          </p:stCondLst>
                                        </p:cTn>
                                        <p:tgtEl>
                                          <p:spTgt spid="8"/>
                                        </p:tgtEl>
                                        <p:attrNameLst>
                                          <p:attrName>style.visibility</p:attrName>
                                        </p:attrNameLst>
                                      </p:cBhvr>
                                      <p:to>
                                        <p:strVal val="hidden"/>
                                      </p:to>
                                    </p:set>
                                  </p:childTnLst>
                                </p:cTn>
                              </p:par>
                              <p:par>
                                <p:cTn id="131" presetID="10" presetClass="entr" presetSubtype="0" fill="hold" nodeType="withEffect">
                                  <p:stCondLst>
                                    <p:cond delay="0"/>
                                  </p:stCondLst>
                                  <p:childTnLst>
                                    <p:set>
                                      <p:cBhvr>
                                        <p:cTn id="132" dur="1" fill="hold">
                                          <p:stCondLst>
                                            <p:cond delay="0"/>
                                          </p:stCondLst>
                                        </p:cTn>
                                        <p:tgtEl>
                                          <p:spTgt spid="208"/>
                                        </p:tgtEl>
                                        <p:attrNameLst>
                                          <p:attrName>style.visibility</p:attrName>
                                        </p:attrNameLst>
                                      </p:cBhvr>
                                      <p:to>
                                        <p:strVal val="visible"/>
                                      </p:to>
                                    </p:set>
                                    <p:animEffect transition="in" filter="fade">
                                      <p:cBhvr>
                                        <p:cTn id="133" dur="500"/>
                                        <p:tgtEl>
                                          <p:spTgt spid="208"/>
                                        </p:tgtEl>
                                      </p:cBhvr>
                                    </p:animEffect>
                                  </p:childTnLst>
                                </p:cTn>
                              </p:par>
                            </p:childTnLst>
                          </p:cTn>
                        </p:par>
                        <p:par>
                          <p:cTn id="134" fill="hold" nodeType="afterGroup">
                            <p:stCondLst>
                              <p:cond delay="4100"/>
                            </p:stCondLst>
                            <p:childTnLst>
                              <p:par>
                                <p:cTn id="135" presetID="10" presetClass="entr" presetSubtype="0" fill="hold" nodeType="afterEffect">
                                  <p:stCondLst>
                                    <p:cond delay="0"/>
                                  </p:stCondLst>
                                  <p:childTnLst>
                                    <p:set>
                                      <p:cBhvr>
                                        <p:cTn id="136" dur="1" fill="hold">
                                          <p:stCondLst>
                                            <p:cond delay="0"/>
                                          </p:stCondLst>
                                        </p:cTn>
                                        <p:tgtEl>
                                          <p:spTgt spid="196"/>
                                        </p:tgtEl>
                                        <p:attrNameLst>
                                          <p:attrName>style.visibility</p:attrName>
                                        </p:attrNameLst>
                                      </p:cBhvr>
                                      <p:to>
                                        <p:strVal val="visible"/>
                                      </p:to>
                                    </p:set>
                                    <p:animEffect transition="in" filter="fade">
                                      <p:cBhvr>
                                        <p:cTn id="137" dur="1500"/>
                                        <p:tgtEl>
                                          <p:spTgt spid="196"/>
                                        </p:tgtEl>
                                      </p:cBhvr>
                                    </p:animEffect>
                                  </p:childTnLst>
                                </p:cTn>
                              </p:par>
                              <p:par>
                                <p:cTn id="138" presetID="10" presetClass="entr" presetSubtype="0" fill="hold" nodeType="withEffect">
                                  <p:stCondLst>
                                    <p:cond delay="0"/>
                                  </p:stCondLst>
                                  <p:childTnLst>
                                    <p:set>
                                      <p:cBhvr>
                                        <p:cTn id="139" dur="1" fill="hold">
                                          <p:stCondLst>
                                            <p:cond delay="0"/>
                                          </p:stCondLst>
                                        </p:cTn>
                                        <p:tgtEl>
                                          <p:spTgt spid="195"/>
                                        </p:tgtEl>
                                        <p:attrNameLst>
                                          <p:attrName>style.visibility</p:attrName>
                                        </p:attrNameLst>
                                      </p:cBhvr>
                                      <p:to>
                                        <p:strVal val="visible"/>
                                      </p:to>
                                    </p:set>
                                    <p:animEffect transition="in" filter="fade">
                                      <p:cBhvr>
                                        <p:cTn id="140" dur="1500"/>
                                        <p:tgtEl>
                                          <p:spTgt spid="195"/>
                                        </p:tgtEl>
                                      </p:cBhvr>
                                    </p:animEffect>
                                  </p:childTnLst>
                                </p:cTn>
                              </p:par>
                              <p:par>
                                <p:cTn id="141" presetID="10" presetClass="entr" presetSubtype="0" fill="hold" nodeType="withEffect">
                                  <p:stCondLst>
                                    <p:cond delay="0"/>
                                  </p:stCondLst>
                                  <p:childTnLst>
                                    <p:set>
                                      <p:cBhvr>
                                        <p:cTn id="142" dur="1" fill="hold">
                                          <p:stCondLst>
                                            <p:cond delay="0"/>
                                          </p:stCondLst>
                                        </p:cTn>
                                        <p:tgtEl>
                                          <p:spTgt spid="157"/>
                                        </p:tgtEl>
                                        <p:attrNameLst>
                                          <p:attrName>style.visibility</p:attrName>
                                        </p:attrNameLst>
                                      </p:cBhvr>
                                      <p:to>
                                        <p:strVal val="visible"/>
                                      </p:to>
                                    </p:set>
                                    <p:animEffect transition="in" filter="fade">
                                      <p:cBhvr>
                                        <p:cTn id="143" dur="1500"/>
                                        <p:tgtEl>
                                          <p:spTgt spid="157"/>
                                        </p:tgtEl>
                                      </p:cBhvr>
                                    </p:animEffect>
                                  </p:childTnLst>
                                </p:cTn>
                              </p:par>
                              <p:par>
                                <p:cTn id="144" presetID="10" presetClass="entr" presetSubtype="0" fill="hold" nodeType="withEffect">
                                  <p:stCondLst>
                                    <p:cond delay="0"/>
                                  </p:stCondLst>
                                  <p:childTnLst>
                                    <p:set>
                                      <p:cBhvr>
                                        <p:cTn id="145" dur="1" fill="hold">
                                          <p:stCondLst>
                                            <p:cond delay="0"/>
                                          </p:stCondLst>
                                        </p:cTn>
                                        <p:tgtEl>
                                          <p:spTgt spid="159"/>
                                        </p:tgtEl>
                                        <p:attrNameLst>
                                          <p:attrName>style.visibility</p:attrName>
                                        </p:attrNameLst>
                                      </p:cBhvr>
                                      <p:to>
                                        <p:strVal val="visible"/>
                                      </p:to>
                                    </p:set>
                                    <p:animEffect transition="in" filter="fade">
                                      <p:cBhvr>
                                        <p:cTn id="146" dur="1500"/>
                                        <p:tgtEl>
                                          <p:spTgt spid="159"/>
                                        </p:tgtEl>
                                      </p:cBhvr>
                                    </p:animEffect>
                                  </p:childTnLst>
                                </p:cTn>
                              </p:par>
                            </p:childTnLst>
                          </p:cTn>
                        </p:par>
                        <p:par>
                          <p:cTn id="147" fill="hold" nodeType="afterGroup">
                            <p:stCondLst>
                              <p:cond delay="5600"/>
                            </p:stCondLst>
                            <p:childTnLst>
                              <p:par>
                                <p:cTn id="148" presetID="10" presetClass="entr" presetSubtype="0" fill="hold" nodeType="afterEffect">
                                  <p:stCondLst>
                                    <p:cond delay="0"/>
                                  </p:stCondLst>
                                  <p:childTnLst>
                                    <p:set>
                                      <p:cBhvr>
                                        <p:cTn id="149" dur="1" fill="hold">
                                          <p:stCondLst>
                                            <p:cond delay="0"/>
                                          </p:stCondLst>
                                        </p:cTn>
                                        <p:tgtEl>
                                          <p:spTgt spid="204"/>
                                        </p:tgtEl>
                                        <p:attrNameLst>
                                          <p:attrName>style.visibility</p:attrName>
                                        </p:attrNameLst>
                                      </p:cBhvr>
                                      <p:to>
                                        <p:strVal val="visible"/>
                                      </p:to>
                                    </p:set>
                                    <p:animEffect transition="in" filter="fade">
                                      <p:cBhvr>
                                        <p:cTn id="150" dur="1500"/>
                                        <p:tgtEl>
                                          <p:spTgt spid="204"/>
                                        </p:tgtEl>
                                      </p:cBhvr>
                                    </p:animEffect>
                                  </p:childTnLst>
                                </p:cTn>
                              </p:par>
                            </p:childTnLst>
                          </p:cTn>
                        </p:par>
                        <p:par>
                          <p:cTn id="151" fill="hold" nodeType="afterGroup">
                            <p:stCondLst>
                              <p:cond delay="7100"/>
                            </p:stCondLst>
                            <p:childTnLst>
                              <p:par>
                                <p:cTn id="152" presetID="10" presetClass="exit" presetSubtype="0" fill="hold" nodeType="afterEffect">
                                  <p:stCondLst>
                                    <p:cond delay="0"/>
                                  </p:stCondLst>
                                  <p:childTnLst>
                                    <p:animEffect transition="out" filter="fade">
                                      <p:cBhvr>
                                        <p:cTn id="153" dur="500"/>
                                        <p:tgtEl>
                                          <p:spTgt spid="204"/>
                                        </p:tgtEl>
                                      </p:cBhvr>
                                    </p:animEffect>
                                    <p:set>
                                      <p:cBhvr>
                                        <p:cTn id="154" dur="1" fill="hold">
                                          <p:stCondLst>
                                            <p:cond delay="499"/>
                                          </p:stCondLst>
                                        </p:cTn>
                                        <p:tgtEl>
                                          <p:spTgt spid="204"/>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109"/>
                                        </p:tgtEl>
                                      </p:cBhvr>
                                    </p:animEffect>
                                    <p:set>
                                      <p:cBhvr>
                                        <p:cTn id="157" dur="1" fill="hold">
                                          <p:stCondLst>
                                            <p:cond delay="499"/>
                                          </p:stCondLst>
                                        </p:cTn>
                                        <p:tgtEl>
                                          <p:spTgt spid="109"/>
                                        </p:tgtEl>
                                        <p:attrNameLst>
                                          <p:attrName>style.visibility</p:attrName>
                                        </p:attrNameLst>
                                      </p:cBhvr>
                                      <p:to>
                                        <p:strVal val="hidden"/>
                                      </p:to>
                                    </p:set>
                                  </p:childTnLst>
                                </p:cTn>
                              </p:par>
                              <p:par>
                                <p:cTn id="158" presetID="10" presetClass="entr" presetSubtype="0" fill="hold" nodeType="withEffect">
                                  <p:stCondLst>
                                    <p:cond delay="0"/>
                                  </p:stCondLst>
                                  <p:childTnLst>
                                    <p:set>
                                      <p:cBhvr>
                                        <p:cTn id="159" dur="1" fill="hold">
                                          <p:stCondLst>
                                            <p:cond delay="0"/>
                                          </p:stCondLst>
                                        </p:cTn>
                                        <p:tgtEl>
                                          <p:spTgt spid="213"/>
                                        </p:tgtEl>
                                        <p:attrNameLst>
                                          <p:attrName>style.visibility</p:attrName>
                                        </p:attrNameLst>
                                      </p:cBhvr>
                                      <p:to>
                                        <p:strVal val="visible"/>
                                      </p:to>
                                    </p:set>
                                    <p:animEffect transition="in" filter="fade">
                                      <p:cBhvr>
                                        <p:cTn id="160" dur="500"/>
                                        <p:tgtEl>
                                          <p:spTgt spid="213"/>
                                        </p:tgtEl>
                                      </p:cBhvr>
                                    </p:animEffect>
                                  </p:childTnLst>
                                </p:cTn>
                              </p:par>
                              <p:par>
                                <p:cTn id="161" presetID="10" presetClass="entr" presetSubtype="0" fill="hold" nodeType="withEffect">
                                  <p:stCondLst>
                                    <p:cond delay="0"/>
                                  </p:stCondLst>
                                  <p:childTnLst>
                                    <p:set>
                                      <p:cBhvr>
                                        <p:cTn id="162" dur="1" fill="hold">
                                          <p:stCondLst>
                                            <p:cond delay="0"/>
                                          </p:stCondLst>
                                        </p:cTn>
                                        <p:tgtEl>
                                          <p:spTgt spid="214"/>
                                        </p:tgtEl>
                                        <p:attrNameLst>
                                          <p:attrName>style.visibility</p:attrName>
                                        </p:attrNameLst>
                                      </p:cBhvr>
                                      <p:to>
                                        <p:strVal val="visible"/>
                                      </p:to>
                                    </p:set>
                                    <p:animEffect transition="in" filter="fade">
                                      <p:cBhvr>
                                        <p:cTn id="163" dur="500"/>
                                        <p:tgtEl>
                                          <p:spTgt spid="214"/>
                                        </p:tgtEl>
                                      </p:cBhvr>
                                    </p:animEffect>
                                  </p:childTnLst>
                                </p:cTn>
                              </p:par>
                              <p:par>
                                <p:cTn id="164" presetID="10" presetClass="entr" presetSubtype="0" fill="hold" nodeType="withEffect">
                                  <p:stCondLst>
                                    <p:cond delay="0"/>
                                  </p:stCondLst>
                                  <p:childTnLst>
                                    <p:set>
                                      <p:cBhvr>
                                        <p:cTn id="165" dur="1" fill="hold">
                                          <p:stCondLst>
                                            <p:cond delay="0"/>
                                          </p:stCondLst>
                                        </p:cTn>
                                        <p:tgtEl>
                                          <p:spTgt spid="212"/>
                                        </p:tgtEl>
                                        <p:attrNameLst>
                                          <p:attrName>style.visibility</p:attrName>
                                        </p:attrNameLst>
                                      </p:cBhvr>
                                      <p:to>
                                        <p:strVal val="visible"/>
                                      </p:to>
                                    </p:set>
                                    <p:animEffect transition="in" filter="fade">
                                      <p:cBhvr>
                                        <p:cTn id="166" dur="500"/>
                                        <p:tgtEl>
                                          <p:spTgt spid="212"/>
                                        </p:tgtEl>
                                      </p:cBhvr>
                                    </p:animEffect>
                                  </p:childTnLst>
                                </p:cTn>
                              </p:par>
                              <p:par>
                                <p:cTn id="167" presetID="10" presetClass="entr" presetSubtype="0" fill="hold" nodeType="withEffect">
                                  <p:stCondLst>
                                    <p:cond delay="0"/>
                                  </p:stCondLst>
                                  <p:childTnLst>
                                    <p:set>
                                      <p:cBhvr>
                                        <p:cTn id="168" dur="1" fill="hold">
                                          <p:stCondLst>
                                            <p:cond delay="0"/>
                                          </p:stCondLst>
                                        </p:cTn>
                                        <p:tgtEl>
                                          <p:spTgt spid="211"/>
                                        </p:tgtEl>
                                        <p:attrNameLst>
                                          <p:attrName>style.visibility</p:attrName>
                                        </p:attrNameLst>
                                      </p:cBhvr>
                                      <p:to>
                                        <p:strVal val="visible"/>
                                      </p:to>
                                    </p:set>
                                    <p:animEffect transition="in" filter="fade">
                                      <p:cBhvr>
                                        <p:cTn id="169" dur="500"/>
                                        <p:tgtEl>
                                          <p:spTgt spid="211"/>
                                        </p:tgtEl>
                                      </p:cBhvr>
                                    </p:animEffect>
                                  </p:childTnLst>
                                </p:cTn>
                              </p:par>
                              <p:par>
                                <p:cTn id="170" presetID="10" presetClass="exit" presetSubtype="0" fill="hold" nodeType="withEffect">
                                  <p:stCondLst>
                                    <p:cond delay="0"/>
                                  </p:stCondLst>
                                  <p:childTnLst>
                                    <p:animEffect transition="out" filter="fade">
                                      <p:cBhvr>
                                        <p:cTn id="171" dur="500"/>
                                        <p:tgtEl>
                                          <p:spTgt spid="209"/>
                                        </p:tgtEl>
                                      </p:cBhvr>
                                    </p:animEffect>
                                    <p:set>
                                      <p:cBhvr>
                                        <p:cTn id="172" dur="1" fill="hold">
                                          <p:stCondLst>
                                            <p:cond delay="499"/>
                                          </p:stCondLst>
                                        </p:cTn>
                                        <p:tgtEl>
                                          <p:spTgt spid="209"/>
                                        </p:tgtEl>
                                        <p:attrNameLst>
                                          <p:attrName>style.visibility</p:attrName>
                                        </p:attrNameLst>
                                      </p:cBhvr>
                                      <p:to>
                                        <p:strVal val="hidden"/>
                                      </p:to>
                                    </p:set>
                                  </p:childTnLst>
                                </p:cTn>
                              </p:par>
                              <p:par>
                                <p:cTn id="173" presetID="10" presetClass="entr" presetSubtype="0" fill="hold" nodeType="withEffect">
                                  <p:stCondLst>
                                    <p:cond delay="0"/>
                                  </p:stCondLst>
                                  <p:childTnLst>
                                    <p:set>
                                      <p:cBhvr>
                                        <p:cTn id="174" dur="1" fill="hold">
                                          <p:stCondLst>
                                            <p:cond delay="0"/>
                                          </p:stCondLst>
                                        </p:cTn>
                                        <p:tgtEl>
                                          <p:spTgt spid="210"/>
                                        </p:tgtEl>
                                        <p:attrNameLst>
                                          <p:attrName>style.visibility</p:attrName>
                                        </p:attrNameLst>
                                      </p:cBhvr>
                                      <p:to>
                                        <p:strVal val="visible"/>
                                      </p:to>
                                    </p:set>
                                    <p:animEffect transition="in" filter="fade">
                                      <p:cBhvr>
                                        <p:cTn id="175" dur="500"/>
                                        <p:tgtEl>
                                          <p:spTgt spid="210"/>
                                        </p:tgtEl>
                                      </p:cBhvr>
                                    </p:animEffect>
                                  </p:childTnLst>
                                </p:cTn>
                              </p:par>
                            </p:childTnLst>
                          </p:cTn>
                        </p:par>
                        <p:par>
                          <p:cTn id="176" fill="hold" nodeType="afterGroup">
                            <p:stCondLst>
                              <p:cond delay="7600"/>
                            </p:stCondLst>
                            <p:childTnLst>
                              <p:par>
                                <p:cTn id="177" presetID="10" presetClass="entr" presetSubtype="0" fill="hold" nodeType="afterEffect">
                                  <p:stCondLst>
                                    <p:cond delay="0"/>
                                  </p:stCondLst>
                                  <p:childTnLst>
                                    <p:set>
                                      <p:cBhvr>
                                        <p:cTn id="178" dur="1" fill="hold">
                                          <p:stCondLst>
                                            <p:cond delay="0"/>
                                          </p:stCondLst>
                                        </p:cTn>
                                        <p:tgtEl>
                                          <p:spTgt spid="201"/>
                                        </p:tgtEl>
                                        <p:attrNameLst>
                                          <p:attrName>style.visibility</p:attrName>
                                        </p:attrNameLst>
                                      </p:cBhvr>
                                      <p:to>
                                        <p:strVal val="visible"/>
                                      </p:to>
                                    </p:set>
                                    <p:animEffect transition="in" filter="fade">
                                      <p:cBhvr>
                                        <p:cTn id="179" dur="1500"/>
                                        <p:tgtEl>
                                          <p:spTgt spid="201"/>
                                        </p:tgtEl>
                                      </p:cBhvr>
                                    </p:animEffect>
                                  </p:childTnLst>
                                </p:cTn>
                              </p:par>
                            </p:childTnLst>
                          </p:cTn>
                        </p:par>
                        <p:par>
                          <p:cTn id="180" fill="hold" nodeType="afterGroup">
                            <p:stCondLst>
                              <p:cond delay="9100"/>
                            </p:stCondLst>
                            <p:childTnLst>
                              <p:par>
                                <p:cTn id="181" presetID="10" presetClass="entr" presetSubtype="0" fill="hold" nodeType="afterEffect">
                                  <p:stCondLst>
                                    <p:cond delay="0"/>
                                  </p:stCondLst>
                                  <p:childTnLst>
                                    <p:set>
                                      <p:cBhvr>
                                        <p:cTn id="182" dur="1" fill="hold">
                                          <p:stCondLst>
                                            <p:cond delay="0"/>
                                          </p:stCondLst>
                                        </p:cTn>
                                        <p:tgtEl>
                                          <p:spTgt spid="135"/>
                                        </p:tgtEl>
                                        <p:attrNameLst>
                                          <p:attrName>style.visibility</p:attrName>
                                        </p:attrNameLst>
                                      </p:cBhvr>
                                      <p:to>
                                        <p:strVal val="visible"/>
                                      </p:to>
                                    </p:set>
                                    <p:animEffect transition="in" filter="fade">
                                      <p:cBhvr>
                                        <p:cTn id="183" dur="500"/>
                                        <p:tgtEl>
                                          <p:spTgt spid="135"/>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215"/>
                                        </p:tgtEl>
                                        <p:attrNameLst>
                                          <p:attrName>style.visibility</p:attrName>
                                        </p:attrNameLst>
                                      </p:cBhvr>
                                      <p:to>
                                        <p:strVal val="visible"/>
                                      </p:to>
                                    </p:set>
                                    <p:animEffect transition="in" filter="fade">
                                      <p:cBhvr>
                                        <p:cTn id="186" dur="500"/>
                                        <p:tgtEl>
                                          <p:spTgt spid="215"/>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220"/>
                                        </p:tgtEl>
                                        <p:attrNameLst>
                                          <p:attrName>style.visibility</p:attrName>
                                        </p:attrNameLst>
                                      </p:cBhvr>
                                      <p:to>
                                        <p:strVal val="visible"/>
                                      </p:to>
                                    </p:set>
                                    <p:animEffect transition="in" filter="fade">
                                      <p:cBhvr>
                                        <p:cTn id="189" dur="500"/>
                                        <p:tgtEl>
                                          <p:spTgt spid="220"/>
                                        </p:tgtEl>
                                      </p:cBhvr>
                                    </p:animEffect>
                                  </p:childTnLst>
                                </p:cTn>
                              </p:par>
                              <p:par>
                                <p:cTn id="190" presetID="10" presetClass="entr" presetSubtype="0" fill="hold" nodeType="withEffect">
                                  <p:stCondLst>
                                    <p:cond delay="0"/>
                                  </p:stCondLst>
                                  <p:childTnLst>
                                    <p:set>
                                      <p:cBhvr>
                                        <p:cTn id="191" dur="1" fill="hold">
                                          <p:stCondLst>
                                            <p:cond delay="0"/>
                                          </p:stCondLst>
                                        </p:cTn>
                                        <p:tgtEl>
                                          <p:spTgt spid="136"/>
                                        </p:tgtEl>
                                        <p:attrNameLst>
                                          <p:attrName>style.visibility</p:attrName>
                                        </p:attrNameLst>
                                      </p:cBhvr>
                                      <p:to>
                                        <p:strVal val="visible"/>
                                      </p:to>
                                    </p:set>
                                    <p:animEffect transition="in" filter="fade">
                                      <p:cBhvr>
                                        <p:cTn id="192" dur="500"/>
                                        <p:tgtEl>
                                          <p:spTgt spid="136"/>
                                        </p:tgtEl>
                                      </p:cBhvr>
                                    </p:animEffect>
                                  </p:childTnLst>
                                </p:cTn>
                              </p:par>
                            </p:childTnLst>
                          </p:cTn>
                        </p:par>
                        <p:par>
                          <p:cTn id="193" fill="hold" nodeType="afterGroup">
                            <p:stCondLst>
                              <p:cond delay="9600"/>
                            </p:stCondLst>
                            <p:childTnLst>
                              <p:par>
                                <p:cTn id="194" presetID="10" presetClass="entr" presetSubtype="0" fill="hold" nodeType="afterEffect">
                                  <p:stCondLst>
                                    <p:cond delay="0"/>
                                  </p:stCondLst>
                                  <p:childTnLst>
                                    <p:set>
                                      <p:cBhvr>
                                        <p:cTn id="195" dur="1" fill="hold">
                                          <p:stCondLst>
                                            <p:cond delay="0"/>
                                          </p:stCondLst>
                                        </p:cTn>
                                        <p:tgtEl>
                                          <p:spTgt spid="202"/>
                                        </p:tgtEl>
                                        <p:attrNameLst>
                                          <p:attrName>style.visibility</p:attrName>
                                        </p:attrNameLst>
                                      </p:cBhvr>
                                      <p:to>
                                        <p:strVal val="visible"/>
                                      </p:to>
                                    </p:set>
                                    <p:animEffect transition="in" filter="fade">
                                      <p:cBhvr>
                                        <p:cTn id="196" dur="1500"/>
                                        <p:tgtEl>
                                          <p:spTgt spid="202"/>
                                        </p:tgtEl>
                                      </p:cBhvr>
                                    </p:animEffect>
                                  </p:childTnLst>
                                </p:cTn>
                              </p:par>
                              <p:par>
                                <p:cTn id="197" presetID="10" presetClass="entr" presetSubtype="0" fill="hold" nodeType="withEffect">
                                  <p:stCondLst>
                                    <p:cond delay="0"/>
                                  </p:stCondLst>
                                  <p:childTnLst>
                                    <p:set>
                                      <p:cBhvr>
                                        <p:cTn id="198" dur="1" fill="hold">
                                          <p:stCondLst>
                                            <p:cond delay="0"/>
                                          </p:stCondLst>
                                        </p:cTn>
                                        <p:tgtEl>
                                          <p:spTgt spid="203"/>
                                        </p:tgtEl>
                                        <p:attrNameLst>
                                          <p:attrName>style.visibility</p:attrName>
                                        </p:attrNameLst>
                                      </p:cBhvr>
                                      <p:to>
                                        <p:strVal val="visible"/>
                                      </p:to>
                                    </p:set>
                                    <p:animEffect transition="in" filter="fade">
                                      <p:cBhvr>
                                        <p:cTn id="199" dur="1500"/>
                                        <p:tgtEl>
                                          <p:spTgt spid="203"/>
                                        </p:tgtEl>
                                      </p:cBhvr>
                                    </p:animEffect>
                                  </p:childTnLst>
                                </p:cTn>
                              </p:par>
                            </p:childTnLst>
                          </p:cTn>
                        </p:par>
                        <p:par>
                          <p:cTn id="200" fill="hold" nodeType="afterGroup">
                            <p:stCondLst>
                              <p:cond delay="11100"/>
                            </p:stCondLst>
                            <p:childTnLst>
                              <p:par>
                                <p:cTn id="201" presetID="42" presetClass="entr" presetSubtype="0" fill="hold" nodeType="afterEffect">
                                  <p:stCondLst>
                                    <p:cond delay="0"/>
                                  </p:stCondLst>
                                  <p:childTnLst>
                                    <p:set>
                                      <p:cBhvr>
                                        <p:cTn id="202" dur="1" fill="hold">
                                          <p:stCondLst>
                                            <p:cond delay="0"/>
                                          </p:stCondLst>
                                        </p:cTn>
                                        <p:tgtEl>
                                          <p:spTgt spid="4"/>
                                        </p:tgtEl>
                                        <p:attrNameLst>
                                          <p:attrName>style.visibility</p:attrName>
                                        </p:attrNameLst>
                                      </p:cBhvr>
                                      <p:to>
                                        <p:strVal val="visible"/>
                                      </p:to>
                                    </p:set>
                                    <p:animEffect transition="in" filter="fade">
                                      <p:cBhvr>
                                        <p:cTn id="203" dur="1000"/>
                                        <p:tgtEl>
                                          <p:spTgt spid="4"/>
                                        </p:tgtEl>
                                      </p:cBhvr>
                                    </p:animEffect>
                                    <p:anim calcmode="lin" valueType="num">
                                      <p:cBhvr>
                                        <p:cTn id="204" dur="1000" fill="hold"/>
                                        <p:tgtEl>
                                          <p:spTgt spid="4"/>
                                        </p:tgtEl>
                                        <p:attrNameLst>
                                          <p:attrName>ppt_x</p:attrName>
                                        </p:attrNameLst>
                                      </p:cBhvr>
                                      <p:tavLst>
                                        <p:tav tm="0">
                                          <p:val>
                                            <p:strVal val="#ppt_x"/>
                                          </p:val>
                                        </p:tav>
                                        <p:tav tm="100000">
                                          <p:val>
                                            <p:strVal val="#ppt_x"/>
                                          </p:val>
                                        </p:tav>
                                      </p:tavLst>
                                    </p:anim>
                                    <p:anim calcmode="lin" valueType="num">
                                      <p:cBhvr>
                                        <p:cTn id="20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4" descr="C:\Users\BROOME~1\AppData\Local\Temp\VMwareDnD\00005c4c\glowd_orig.png"/>
          <p:cNvPicPr>
            <a:picLocks noChangeAspect="1" noChangeArrowheads="1"/>
          </p:cNvPicPr>
          <p:nvPr/>
        </p:nvPicPr>
        <p:blipFill>
          <a:blip r:embed="rId3" cstate="email">
            <a:duotone>
              <a:prstClr val="black"/>
              <a:srgbClr val="FF0000">
                <a:tint val="45000"/>
                <a:satMod val="400000"/>
              </a:srgbClr>
            </a:duotone>
          </a:blip>
          <a:srcRect/>
          <a:stretch>
            <a:fillRect/>
          </a:stretch>
        </p:blipFill>
        <p:spPr bwMode="auto">
          <a:xfrm>
            <a:off x="3163739" y="3346556"/>
            <a:ext cx="1706562" cy="477838"/>
          </a:xfrm>
          <a:prstGeom prst="rect">
            <a:avLst/>
          </a:prstGeom>
          <a:noFill/>
          <a:ln w="9525">
            <a:noFill/>
            <a:miter lim="800000"/>
            <a:headEnd/>
            <a:tailEnd/>
          </a:ln>
        </p:spPr>
      </p:pic>
      <p:sp>
        <p:nvSpPr>
          <p:cNvPr id="209" name="Rectangle 208"/>
          <p:cNvSpPr/>
          <p:nvPr/>
        </p:nvSpPr>
        <p:spPr>
          <a:xfrm>
            <a:off x="2698845" y="3694321"/>
            <a:ext cx="837524" cy="941179"/>
          </a:xfrm>
          <a:prstGeom prst="rect">
            <a:avLst/>
          </a:prstGeom>
          <a:gradFill>
            <a:gsLst>
              <a:gs pos="50000">
                <a:schemeClr val="accent5">
                  <a:tint val="50000"/>
                  <a:satMod val="300000"/>
                  <a:alpha val="78000"/>
                </a:schemeClr>
              </a:gs>
              <a:gs pos="83350">
                <a:srgbClr val="E5F3EE">
                  <a:alpha val="70000"/>
                </a:srgbClr>
              </a:gs>
              <a:gs pos="16000">
                <a:schemeClr val="accent5">
                  <a:tint val="37000"/>
                  <a:satMod val="300000"/>
                  <a:alpha val="70000"/>
                </a:schemeClr>
              </a:gs>
              <a:gs pos="0">
                <a:schemeClr val="bg1">
                  <a:alpha val="0"/>
                </a:schemeClr>
              </a:gs>
              <a:gs pos="100000">
                <a:schemeClr val="bg1">
                  <a:alpha val="0"/>
                </a:schemeClr>
              </a:gs>
            </a:gsLst>
          </a:gradFill>
          <a:ln>
            <a:gradFill>
              <a:gsLst>
                <a:gs pos="0">
                  <a:schemeClr val="bg1">
                    <a:alpha val="0"/>
                  </a:schemeClr>
                </a:gs>
                <a:gs pos="48000">
                  <a:schemeClr val="accent1">
                    <a:tint val="66000"/>
                    <a:satMod val="160000"/>
                  </a:schemeClr>
                </a:gs>
                <a:gs pos="100000">
                  <a:schemeClr val="bg1">
                    <a:alpha val="0"/>
                  </a:schemeClr>
                </a:gs>
              </a:gsLst>
              <a:lin ang="5400000" scaled="0"/>
            </a:grad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8" name="Rectangle 7"/>
          <p:cNvSpPr/>
          <p:nvPr/>
        </p:nvSpPr>
        <p:spPr>
          <a:xfrm>
            <a:off x="2698845" y="2390428"/>
            <a:ext cx="837524" cy="1112341"/>
          </a:xfrm>
          <a:prstGeom prst="rect">
            <a:avLst/>
          </a:prstGeom>
          <a:gradFill>
            <a:gsLst>
              <a:gs pos="50000">
                <a:schemeClr val="accent5">
                  <a:tint val="50000"/>
                  <a:satMod val="300000"/>
                  <a:alpha val="78000"/>
                </a:schemeClr>
              </a:gs>
              <a:gs pos="83350">
                <a:srgbClr val="E5F3EE">
                  <a:alpha val="70000"/>
                </a:srgbClr>
              </a:gs>
              <a:gs pos="16000">
                <a:schemeClr val="accent5">
                  <a:tint val="37000"/>
                  <a:satMod val="300000"/>
                  <a:alpha val="70000"/>
                </a:schemeClr>
              </a:gs>
              <a:gs pos="0">
                <a:schemeClr val="bg1">
                  <a:alpha val="0"/>
                </a:schemeClr>
              </a:gs>
              <a:gs pos="100000">
                <a:schemeClr val="bg1">
                  <a:alpha val="0"/>
                </a:schemeClr>
              </a:gs>
            </a:gsLst>
          </a:gradFill>
          <a:ln>
            <a:gradFill>
              <a:gsLst>
                <a:gs pos="0">
                  <a:schemeClr val="bg1">
                    <a:alpha val="0"/>
                  </a:schemeClr>
                </a:gs>
                <a:gs pos="48000">
                  <a:schemeClr val="accent1">
                    <a:tint val="66000"/>
                    <a:satMod val="160000"/>
                  </a:schemeClr>
                </a:gs>
                <a:gs pos="100000">
                  <a:schemeClr val="bg1">
                    <a:alpha val="0"/>
                  </a:schemeClr>
                </a:gs>
              </a:gsLst>
              <a:lin ang="5400000" scaled="0"/>
            </a:grad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210" name="Rectangle 209"/>
          <p:cNvSpPr/>
          <p:nvPr/>
        </p:nvSpPr>
        <p:spPr>
          <a:xfrm>
            <a:off x="2044216" y="3694321"/>
            <a:ext cx="2146784" cy="941179"/>
          </a:xfrm>
          <a:prstGeom prst="rect">
            <a:avLst/>
          </a:prstGeom>
          <a:gradFill>
            <a:gsLst>
              <a:gs pos="50000">
                <a:schemeClr val="accent5">
                  <a:tint val="50000"/>
                  <a:satMod val="300000"/>
                  <a:alpha val="78000"/>
                </a:schemeClr>
              </a:gs>
              <a:gs pos="83350">
                <a:srgbClr val="E5F3EE">
                  <a:alpha val="70000"/>
                </a:srgbClr>
              </a:gs>
              <a:gs pos="16000">
                <a:schemeClr val="accent5">
                  <a:tint val="37000"/>
                  <a:satMod val="300000"/>
                  <a:alpha val="70000"/>
                </a:schemeClr>
              </a:gs>
              <a:gs pos="0">
                <a:schemeClr val="bg1">
                  <a:alpha val="0"/>
                </a:schemeClr>
              </a:gs>
              <a:gs pos="100000">
                <a:schemeClr val="bg1">
                  <a:alpha val="0"/>
                </a:schemeClr>
              </a:gs>
            </a:gsLst>
          </a:gradFill>
          <a:ln>
            <a:gradFill>
              <a:gsLst>
                <a:gs pos="0">
                  <a:schemeClr val="bg1">
                    <a:alpha val="0"/>
                  </a:schemeClr>
                </a:gs>
                <a:gs pos="48000">
                  <a:schemeClr val="accent1">
                    <a:tint val="66000"/>
                    <a:satMod val="160000"/>
                  </a:schemeClr>
                </a:gs>
                <a:gs pos="100000">
                  <a:schemeClr val="bg1">
                    <a:alpha val="0"/>
                  </a:schemeClr>
                </a:gs>
              </a:gsLst>
              <a:lin ang="5400000" scaled="0"/>
            </a:grad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208" name="Rectangle 207"/>
          <p:cNvSpPr/>
          <p:nvPr/>
        </p:nvSpPr>
        <p:spPr>
          <a:xfrm>
            <a:off x="2044216" y="2390428"/>
            <a:ext cx="2146784" cy="1112341"/>
          </a:xfrm>
          <a:prstGeom prst="rect">
            <a:avLst/>
          </a:prstGeom>
          <a:gradFill>
            <a:gsLst>
              <a:gs pos="50000">
                <a:schemeClr val="accent5">
                  <a:tint val="50000"/>
                  <a:satMod val="300000"/>
                  <a:alpha val="78000"/>
                </a:schemeClr>
              </a:gs>
              <a:gs pos="83350">
                <a:srgbClr val="E5F3EE">
                  <a:alpha val="70000"/>
                </a:srgbClr>
              </a:gs>
              <a:gs pos="16000">
                <a:schemeClr val="accent5">
                  <a:tint val="37000"/>
                  <a:satMod val="300000"/>
                  <a:alpha val="70000"/>
                </a:schemeClr>
              </a:gs>
              <a:gs pos="0">
                <a:schemeClr val="bg1">
                  <a:alpha val="0"/>
                </a:schemeClr>
              </a:gs>
              <a:gs pos="100000">
                <a:schemeClr val="bg1">
                  <a:alpha val="0"/>
                </a:schemeClr>
              </a:gs>
            </a:gsLst>
          </a:gradFill>
          <a:ln>
            <a:gradFill>
              <a:gsLst>
                <a:gs pos="0">
                  <a:schemeClr val="bg1">
                    <a:alpha val="0"/>
                  </a:schemeClr>
                </a:gs>
                <a:gs pos="48000">
                  <a:schemeClr val="accent1">
                    <a:tint val="66000"/>
                    <a:satMod val="160000"/>
                  </a:schemeClr>
                </a:gs>
                <a:gs pos="100000">
                  <a:schemeClr val="bg1">
                    <a:alpha val="0"/>
                  </a:schemeClr>
                </a:gs>
              </a:gsLst>
              <a:lin ang="5400000" scaled="0"/>
            </a:grad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pic>
        <p:nvPicPr>
          <p:cNvPr id="82" name="Picture 4" descr="C:\Users\BROOME~1\AppData\Local\Temp\VMwareDnD\00005c4c\glowd_orig.png"/>
          <p:cNvPicPr>
            <a:picLocks noChangeAspect="1" noChangeArrowheads="1"/>
          </p:cNvPicPr>
          <p:nvPr/>
        </p:nvPicPr>
        <p:blipFill>
          <a:blip r:embed="rId3" cstate="email">
            <a:duotone>
              <a:prstClr val="black"/>
              <a:srgbClr val="FF0000">
                <a:tint val="45000"/>
                <a:satMod val="400000"/>
              </a:srgbClr>
            </a:duotone>
          </a:blip>
          <a:srcRect/>
          <a:stretch>
            <a:fillRect/>
          </a:stretch>
        </p:blipFill>
        <p:spPr bwMode="auto">
          <a:xfrm>
            <a:off x="1354405" y="3346556"/>
            <a:ext cx="1706562" cy="477838"/>
          </a:xfrm>
          <a:prstGeom prst="rect">
            <a:avLst/>
          </a:prstGeom>
          <a:noFill/>
          <a:ln w="9525">
            <a:noFill/>
            <a:miter lim="800000"/>
            <a:headEnd/>
            <a:tailEnd/>
          </a:ln>
        </p:spPr>
      </p:pic>
      <p:pic>
        <p:nvPicPr>
          <p:cNvPr id="157"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4445000" y="2121390"/>
            <a:ext cx="1036638" cy="287338"/>
          </a:xfrm>
          <a:prstGeom prst="rect">
            <a:avLst/>
          </a:prstGeom>
          <a:noFill/>
          <a:ln w="9525">
            <a:noFill/>
            <a:miter lim="800000"/>
            <a:headEnd/>
            <a:tailEnd/>
          </a:ln>
        </p:spPr>
      </p:pic>
      <p:pic>
        <p:nvPicPr>
          <p:cNvPr id="159"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4445000" y="1622915"/>
            <a:ext cx="1036638" cy="288925"/>
          </a:xfrm>
          <a:prstGeom prst="rect">
            <a:avLst/>
          </a:prstGeom>
          <a:noFill/>
          <a:ln w="9525">
            <a:noFill/>
            <a:miter lim="800000"/>
            <a:headEnd/>
            <a:tailEnd/>
          </a:ln>
        </p:spPr>
      </p:pic>
      <p:pic>
        <p:nvPicPr>
          <p:cNvPr id="195"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887413" y="2121390"/>
            <a:ext cx="1035050" cy="287338"/>
          </a:xfrm>
          <a:prstGeom prst="rect">
            <a:avLst/>
          </a:prstGeom>
          <a:noFill/>
          <a:ln w="9525">
            <a:noFill/>
            <a:miter lim="800000"/>
            <a:headEnd/>
            <a:tailEnd/>
          </a:ln>
        </p:spPr>
      </p:pic>
      <p:pic>
        <p:nvPicPr>
          <p:cNvPr id="196"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887413" y="1622915"/>
            <a:ext cx="1035050" cy="288925"/>
          </a:xfrm>
          <a:prstGeom prst="rect">
            <a:avLst/>
          </a:prstGeom>
          <a:noFill/>
          <a:ln w="9525">
            <a:noFill/>
            <a:miter lim="800000"/>
            <a:headEnd/>
            <a:tailEnd/>
          </a:ln>
        </p:spPr>
      </p:pic>
      <p:pic>
        <p:nvPicPr>
          <p:cNvPr id="197"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2062163" y="2121390"/>
            <a:ext cx="1035050" cy="287338"/>
          </a:xfrm>
          <a:prstGeom prst="rect">
            <a:avLst/>
          </a:prstGeom>
          <a:noFill/>
          <a:ln w="9525">
            <a:noFill/>
            <a:miter lim="800000"/>
            <a:headEnd/>
            <a:tailEnd/>
          </a:ln>
        </p:spPr>
      </p:pic>
      <p:pic>
        <p:nvPicPr>
          <p:cNvPr id="198"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3252788" y="2121390"/>
            <a:ext cx="1036637" cy="287338"/>
          </a:xfrm>
          <a:prstGeom prst="rect">
            <a:avLst/>
          </a:prstGeom>
          <a:noFill/>
          <a:ln w="9525">
            <a:noFill/>
            <a:miter lim="800000"/>
            <a:headEnd/>
            <a:tailEnd/>
          </a:ln>
        </p:spPr>
      </p:pic>
      <p:pic>
        <p:nvPicPr>
          <p:cNvPr id="199"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2062163" y="1622915"/>
            <a:ext cx="1035050" cy="288925"/>
          </a:xfrm>
          <a:prstGeom prst="rect">
            <a:avLst/>
          </a:prstGeom>
          <a:noFill/>
          <a:ln w="9525">
            <a:noFill/>
            <a:miter lim="800000"/>
            <a:headEnd/>
            <a:tailEnd/>
          </a:ln>
        </p:spPr>
      </p:pic>
      <p:pic>
        <p:nvPicPr>
          <p:cNvPr id="200" name="Picture 32" descr="dellserver"/>
          <p:cNvPicPr>
            <a:picLocks noChangeAspect="1" noChangeArrowheads="1"/>
          </p:cNvPicPr>
          <p:nvPr/>
        </p:nvPicPr>
        <p:blipFill>
          <a:blip r:embed="rId4" cstate="email">
            <a:duotone>
              <a:prstClr val="black"/>
              <a:srgbClr val="FF0000">
                <a:tint val="45000"/>
                <a:satMod val="400000"/>
              </a:srgbClr>
            </a:duotone>
          </a:blip>
          <a:srcRect/>
          <a:stretch>
            <a:fillRect/>
          </a:stretch>
        </p:blipFill>
        <p:spPr bwMode="auto">
          <a:xfrm>
            <a:off x="3252788" y="1622915"/>
            <a:ext cx="1036637" cy="288925"/>
          </a:xfrm>
          <a:prstGeom prst="rect">
            <a:avLst/>
          </a:prstGeom>
          <a:noFill/>
          <a:ln w="9525">
            <a:noFill/>
            <a:miter lim="800000"/>
            <a:headEnd/>
            <a:tailEnd/>
          </a:ln>
        </p:spPr>
      </p:pic>
      <p:sp>
        <p:nvSpPr>
          <p:cNvPr id="234519" name="Rectangle 2"/>
          <p:cNvSpPr>
            <a:spLocks noGrp="1" noChangeArrowheads="1"/>
          </p:cNvSpPr>
          <p:nvPr>
            <p:ph type="title"/>
          </p:nvPr>
        </p:nvSpPr>
        <p:spPr>
          <a:xfrm>
            <a:off x="457200" y="274638"/>
            <a:ext cx="8686800" cy="868362"/>
          </a:xfrm>
        </p:spPr>
        <p:txBody>
          <a:bodyPr/>
          <a:lstStyle/>
          <a:p>
            <a:r>
              <a:rPr lang="zh-CN" altLang="en-US" sz="2800" smtClean="0">
                <a:ea typeface="宋体" pitchFamily="2" charset="-122"/>
              </a:rPr>
              <a:t>企业正在过渡到 </a:t>
            </a:r>
            <a:r>
              <a:rPr lang="en-US" altLang="zh-CN" sz="2800" smtClean="0">
                <a:ea typeface="宋体" pitchFamily="2" charset="-122"/>
              </a:rPr>
              <a:t>Scale-Out</a:t>
            </a:r>
          </a:p>
        </p:txBody>
      </p:sp>
      <p:sp>
        <p:nvSpPr>
          <p:cNvPr id="117" name="Rectangle 116"/>
          <p:cNvSpPr/>
          <p:nvPr/>
        </p:nvSpPr>
        <p:spPr bwMode="auto">
          <a:xfrm rot="16200000">
            <a:off x="-111126" y="3198813"/>
            <a:ext cx="982663" cy="763588"/>
          </a:xfrm>
          <a:prstGeom prst="rect">
            <a:avLst/>
          </a:prstGeom>
          <a:gradFill>
            <a:gsLst>
              <a:gs pos="0">
                <a:schemeClr val="tx2"/>
              </a:gs>
              <a:gs pos="44000">
                <a:schemeClr val="tx2"/>
              </a:gs>
              <a:gs pos="100000">
                <a:schemeClr val="bg1">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zh-CN" altLang="en-US" sz="1200">
                <a:solidFill>
                  <a:srgbClr val="FFFFFF"/>
                </a:solidFill>
                <a:ea typeface="宋体" pitchFamily="2" charset="-122"/>
              </a:rPr>
              <a:t>网络</a:t>
            </a:r>
          </a:p>
        </p:txBody>
      </p:sp>
      <p:sp>
        <p:nvSpPr>
          <p:cNvPr id="126" name="Rectangle 125"/>
          <p:cNvSpPr/>
          <p:nvPr/>
        </p:nvSpPr>
        <p:spPr bwMode="auto">
          <a:xfrm rot="16200000">
            <a:off x="-70644" y="1615282"/>
            <a:ext cx="903287" cy="762000"/>
          </a:xfrm>
          <a:prstGeom prst="rect">
            <a:avLst/>
          </a:prstGeom>
          <a:gradFill>
            <a:gsLst>
              <a:gs pos="0">
                <a:schemeClr val="tx2"/>
              </a:gs>
              <a:gs pos="44000">
                <a:schemeClr val="tx2"/>
              </a:gs>
              <a:gs pos="100000">
                <a:schemeClr val="bg1">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zh-CN" altLang="en-US" sz="1200">
                <a:solidFill>
                  <a:srgbClr val="FFFFFF"/>
                </a:solidFill>
                <a:ea typeface="宋体" pitchFamily="2" charset="-122"/>
              </a:rPr>
              <a:t>服务器</a:t>
            </a:r>
          </a:p>
        </p:txBody>
      </p:sp>
      <p:sp>
        <p:nvSpPr>
          <p:cNvPr id="139" name="Rectangle 138"/>
          <p:cNvSpPr/>
          <p:nvPr/>
        </p:nvSpPr>
        <p:spPr bwMode="auto">
          <a:xfrm rot="16200000">
            <a:off x="-470694" y="5107781"/>
            <a:ext cx="1701800" cy="763588"/>
          </a:xfrm>
          <a:prstGeom prst="rect">
            <a:avLst/>
          </a:prstGeom>
          <a:gradFill>
            <a:gsLst>
              <a:gs pos="0">
                <a:schemeClr val="tx2"/>
              </a:gs>
              <a:gs pos="44000">
                <a:schemeClr val="tx2"/>
              </a:gs>
              <a:gs pos="100000">
                <a:schemeClr val="bg1">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zh-CN" altLang="en-US" sz="1200">
                <a:solidFill>
                  <a:srgbClr val="FFFFFF"/>
                </a:solidFill>
                <a:ea typeface="宋体" pitchFamily="2" charset="-122"/>
              </a:rPr>
              <a:t>存储器</a:t>
            </a:r>
          </a:p>
        </p:txBody>
      </p:sp>
      <p:grpSp>
        <p:nvGrpSpPr>
          <p:cNvPr id="5" name="Group 4"/>
          <p:cNvGrpSpPr>
            <a:grpSpLocks/>
          </p:cNvGrpSpPr>
          <p:nvPr/>
        </p:nvGrpSpPr>
        <p:grpSpPr bwMode="auto">
          <a:xfrm>
            <a:off x="5681663" y="2311400"/>
            <a:ext cx="3265487" cy="2635250"/>
            <a:chOff x="5681004" y="2311473"/>
            <a:chExt cx="3266251" cy="2635667"/>
          </a:xfrm>
        </p:grpSpPr>
        <p:sp>
          <p:nvSpPr>
            <p:cNvPr id="70" name="Rounded Rectangle 69"/>
            <p:cNvSpPr/>
            <p:nvPr/>
          </p:nvSpPr>
          <p:spPr bwMode="auto">
            <a:xfrm>
              <a:off x="5681004" y="2311473"/>
              <a:ext cx="3266251" cy="1583487"/>
            </a:xfrm>
            <a:prstGeom prst="roundRect">
              <a:avLst>
                <a:gd name="adj" fmla="val 6990"/>
              </a:avLst>
            </a:prstGeom>
            <a:solidFill>
              <a:srgbClr val="00B050"/>
            </a:solidFill>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auto">
                <a:spcBef>
                  <a:spcPts val="1200"/>
                </a:spcBef>
                <a:spcAft>
                  <a:spcPts val="0"/>
                </a:spcAft>
                <a:buClr>
                  <a:schemeClr val="accent1"/>
                </a:buClr>
                <a:buFont typeface="Arial" pitchFamily="34" charset="0"/>
                <a:buChar char="•"/>
                <a:defRPr/>
              </a:pPr>
              <a:endParaRPr lang="en-US" sz="2000" dirty="0">
                <a:solidFill>
                  <a:schemeClr val="tx2">
                    <a:lumMod val="50000"/>
                    <a:alpha val="99000"/>
                  </a:schemeClr>
                </a:solidFill>
              </a:endParaRPr>
            </a:p>
            <a:p>
              <a:pPr marL="0" lvl="3" fontAlgn="auto">
                <a:spcBef>
                  <a:spcPts val="1200"/>
                </a:spcBef>
                <a:spcAft>
                  <a:spcPts val="0"/>
                </a:spcAft>
                <a:buClr>
                  <a:schemeClr val="accent1"/>
                </a:buClr>
                <a:defRPr/>
              </a:pPr>
              <a:r>
                <a:rPr lang="en-US" sz="1600" dirty="0">
                  <a:solidFill>
                    <a:schemeClr val="tx2">
                      <a:lumMod val="50000"/>
                      <a:alpha val="99000"/>
                    </a:schemeClr>
                  </a:solidFill>
                </a:rPr>
                <a:t/>
              </a:r>
              <a:br>
                <a:rPr lang="en-US" sz="1600" dirty="0">
                  <a:solidFill>
                    <a:schemeClr val="tx2">
                      <a:lumMod val="50000"/>
                      <a:alpha val="99000"/>
                    </a:schemeClr>
                  </a:solidFill>
                </a:rPr>
              </a:br>
              <a:endParaRPr lang="en-US" dirty="0">
                <a:solidFill>
                  <a:schemeClr val="tx2">
                    <a:lumMod val="50000"/>
                    <a:alpha val="99000"/>
                  </a:schemeClr>
                </a:solidFill>
              </a:endParaRPr>
            </a:p>
          </p:txBody>
        </p:sp>
        <p:sp useBgFill="1">
          <p:nvSpPr>
            <p:cNvPr id="71" name="Round Same Side Corner Rectangle 70"/>
            <p:cNvSpPr/>
            <p:nvPr/>
          </p:nvSpPr>
          <p:spPr bwMode="auto">
            <a:xfrm flipV="1">
              <a:off x="5681004" y="2831081"/>
              <a:ext cx="3266251" cy="2116059"/>
            </a:xfrm>
            <a:prstGeom prst="round2SameRect">
              <a:avLst>
                <a:gd name="adj1" fmla="val 6924"/>
                <a:gd name="adj2" fmla="val 0"/>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auto">
                <a:spcBef>
                  <a:spcPts val="1200"/>
                </a:spcBef>
                <a:spcAft>
                  <a:spcPts val="0"/>
                </a:spcAft>
                <a:buClr>
                  <a:schemeClr val="accent1"/>
                </a:buClr>
                <a:buFont typeface="Arial" pitchFamily="34" charset="0"/>
                <a:buChar char="•"/>
                <a:defRPr/>
              </a:pPr>
              <a:endParaRPr lang="en-US" sz="2000" dirty="0">
                <a:solidFill>
                  <a:schemeClr val="tx2">
                    <a:lumMod val="50000"/>
                    <a:alpha val="99000"/>
                  </a:schemeClr>
                </a:solidFill>
              </a:endParaRPr>
            </a:p>
            <a:p>
              <a:pPr marL="0" lvl="3" fontAlgn="auto">
                <a:spcBef>
                  <a:spcPts val="1200"/>
                </a:spcBef>
                <a:spcAft>
                  <a:spcPts val="0"/>
                </a:spcAft>
                <a:buClr>
                  <a:schemeClr val="accent1"/>
                </a:buClr>
                <a:defRPr/>
              </a:pPr>
              <a:r>
                <a:rPr lang="en-US" sz="1600" dirty="0">
                  <a:solidFill>
                    <a:schemeClr val="tx2">
                      <a:lumMod val="50000"/>
                      <a:alpha val="99000"/>
                    </a:schemeClr>
                  </a:solidFill>
                </a:rPr>
                <a:t/>
              </a:r>
              <a:br>
                <a:rPr lang="en-US" sz="1600" dirty="0">
                  <a:solidFill>
                    <a:schemeClr val="tx2">
                      <a:lumMod val="50000"/>
                      <a:alpha val="99000"/>
                    </a:schemeClr>
                  </a:solidFill>
                </a:rPr>
              </a:br>
              <a:endParaRPr lang="en-US" dirty="0">
                <a:solidFill>
                  <a:schemeClr val="tx2">
                    <a:lumMod val="50000"/>
                    <a:alpha val="99000"/>
                  </a:schemeClr>
                </a:solidFill>
              </a:endParaRPr>
            </a:p>
          </p:txBody>
        </p:sp>
        <p:pic>
          <p:nvPicPr>
            <p:cNvPr id="234567" name="Picture 2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304" y="3028771"/>
              <a:ext cx="2881946" cy="170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68" name="Rectangle 68"/>
            <p:cNvSpPr>
              <a:spLocks noChangeArrowheads="1"/>
            </p:cNvSpPr>
            <p:nvPr/>
          </p:nvSpPr>
          <p:spPr bwMode="auto">
            <a:xfrm>
              <a:off x="5964826" y="3160716"/>
              <a:ext cx="2076760" cy="144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800" indent="-177800" eaLnBrk="0" hangingPunct="0">
                <a:lnSpc>
                  <a:spcPct val="90000"/>
                </a:lnSpc>
                <a:spcBef>
                  <a:spcPts val="900"/>
                </a:spcBef>
                <a:buClr>
                  <a:srgbClr val="6699CC"/>
                </a:buClr>
                <a:buSzPct val="60000"/>
              </a:pPr>
              <a:r>
                <a:rPr lang="zh-CN" altLang="en-US" sz="1400">
                  <a:solidFill>
                    <a:srgbClr val="333333"/>
                  </a:solidFill>
                  <a:latin typeface="Verdana" pitchFamily="34" charset="0"/>
                </a:rPr>
                <a:t>可扩展性</a:t>
              </a:r>
            </a:p>
            <a:p>
              <a:pPr marL="177800" indent="-177800" eaLnBrk="0" hangingPunct="0">
                <a:lnSpc>
                  <a:spcPct val="90000"/>
                </a:lnSpc>
                <a:spcBef>
                  <a:spcPts val="900"/>
                </a:spcBef>
                <a:buClr>
                  <a:srgbClr val="6699CC"/>
                </a:buClr>
                <a:buSzPct val="60000"/>
              </a:pPr>
              <a:r>
                <a:rPr lang="zh-CN" altLang="en-US" sz="1400">
                  <a:solidFill>
                    <a:srgbClr val="333333"/>
                  </a:solidFill>
                  <a:latin typeface="Verdana" pitchFamily="34" charset="0"/>
                </a:rPr>
                <a:t>性能</a:t>
              </a:r>
            </a:p>
            <a:p>
              <a:pPr marL="177800" indent="-177800" eaLnBrk="0" hangingPunct="0">
                <a:lnSpc>
                  <a:spcPct val="90000"/>
                </a:lnSpc>
                <a:spcBef>
                  <a:spcPts val="900"/>
                </a:spcBef>
                <a:buClr>
                  <a:srgbClr val="6699CC"/>
                </a:buClr>
                <a:buSzPct val="60000"/>
              </a:pPr>
              <a:r>
                <a:rPr lang="zh-CN" altLang="en-US" sz="1400">
                  <a:solidFill>
                    <a:srgbClr val="333333"/>
                  </a:solidFill>
                  <a:latin typeface="Verdana" pitchFamily="34" charset="0"/>
                </a:rPr>
                <a:t>管理</a:t>
              </a:r>
            </a:p>
            <a:p>
              <a:pPr marL="177800" indent="-177800" eaLnBrk="0" hangingPunct="0">
                <a:lnSpc>
                  <a:spcPct val="90000"/>
                </a:lnSpc>
                <a:spcBef>
                  <a:spcPts val="900"/>
                </a:spcBef>
                <a:buClr>
                  <a:srgbClr val="6699CC"/>
                </a:buClr>
                <a:buSzPct val="60000"/>
              </a:pPr>
              <a:r>
                <a:rPr lang="zh-CN" altLang="en-US" sz="1400">
                  <a:solidFill>
                    <a:srgbClr val="333333"/>
                  </a:solidFill>
                  <a:latin typeface="Verdana" pitchFamily="34" charset="0"/>
                </a:rPr>
                <a:t>可利用性</a:t>
              </a:r>
            </a:p>
            <a:p>
              <a:pPr marL="177800" indent="-177800" eaLnBrk="0" hangingPunct="0">
                <a:lnSpc>
                  <a:spcPct val="90000"/>
                </a:lnSpc>
                <a:spcBef>
                  <a:spcPts val="900"/>
                </a:spcBef>
                <a:buClr>
                  <a:srgbClr val="6699CC"/>
                </a:buClr>
                <a:buSzPct val="60000"/>
              </a:pPr>
              <a:r>
                <a:rPr lang="zh-CN" altLang="en-US" sz="1400">
                  <a:solidFill>
                    <a:srgbClr val="333333"/>
                  </a:solidFill>
                  <a:latin typeface="Verdana" pitchFamily="34" charset="0"/>
                </a:rPr>
                <a:t>成本</a:t>
              </a:r>
            </a:p>
          </p:txBody>
        </p:sp>
        <p:sp>
          <p:nvSpPr>
            <p:cNvPr id="234569" name="TextBox 2"/>
            <p:cNvSpPr txBox="1">
              <a:spLocks noChangeArrowheads="1"/>
            </p:cNvSpPr>
            <p:nvPr/>
          </p:nvSpPr>
          <p:spPr bwMode="auto">
            <a:xfrm>
              <a:off x="6374000" y="2367110"/>
              <a:ext cx="18417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algn="ctr"/>
              <a:r>
                <a:rPr lang="zh-CN" altLang="en-US" sz="2000" b="1">
                  <a:solidFill>
                    <a:srgbClr val="FFFFFF"/>
                  </a:solidFill>
                </a:rPr>
                <a:t>向上扩展</a:t>
              </a:r>
            </a:p>
          </p:txBody>
        </p:sp>
        <p:pic>
          <p:nvPicPr>
            <p:cNvPr id="234570" name="Picture 5" descr="C:\Users\BROOME~1\AppData\Local\Temp\VMwareDnD\00006c61\light_red-off.png"/>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7975692" y="3025233"/>
              <a:ext cx="496985" cy="4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71" name="Picture 7" descr="C:\Users\BROOME~1\AppData\Local\Temp\VMwareDnD\00006c61\light-green-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3090" y="4233757"/>
              <a:ext cx="520390" cy="52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72" name="Picture 7" descr="C:\Users\BROOME~1\AppData\Local\Temp\VMwareDnD\00006c61\light-green-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3090" y="3918779"/>
              <a:ext cx="520390" cy="52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73" name="Picture 7" descr="C:\Users\BROOME~1\AppData\Local\Temp\VMwareDnD\00006c61\light-green-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3090" y="3617532"/>
              <a:ext cx="520390" cy="52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74" name="Picture 7" descr="C:\Users\BROOME~1\AppData\Local\Temp\VMwareDnD\00006c61\light-green-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3090" y="3322398"/>
              <a:ext cx="520390" cy="52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75" name="Picture 7" descr="C:\Users\BROOME~1\AppData\Local\Temp\VMwareDnD\00006c61\light-green-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3090" y="3013531"/>
              <a:ext cx="520390" cy="52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76" name="Picture 5" descr="C:\Users\BROOME~1\AppData\Local\Temp\VMwareDnD\00006c61\light_red-off.png"/>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7975692" y="3334100"/>
              <a:ext cx="496985" cy="4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77" name="Picture 5" descr="C:\Users\BROOME~1\AppData\Local\Temp\VMwareDnD\00006c61\light_red-off.png"/>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7975692" y="3629234"/>
              <a:ext cx="496985" cy="4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78" name="Picture 5" descr="C:\Users\BROOME~1\AppData\Local\Temp\VMwareDnD\00006c61\light_red-off.png"/>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7975692" y="3930481"/>
              <a:ext cx="496985" cy="4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79" name="Picture 5" descr="C:\Users\BROOME~1\AppData\Local\Temp\VMwareDnD\00006c61\light_red-off.png"/>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7975692" y="4245459"/>
              <a:ext cx="496985" cy="4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a:grpSpLocks/>
          </p:cNvGrpSpPr>
          <p:nvPr/>
        </p:nvGrpSpPr>
        <p:grpSpPr bwMode="auto">
          <a:xfrm>
            <a:off x="827088" y="4619625"/>
            <a:ext cx="4573587" cy="1797050"/>
            <a:chOff x="826583" y="4619409"/>
            <a:chExt cx="4573844" cy="1796827"/>
          </a:xfrm>
        </p:grpSpPr>
        <p:sp>
          <p:nvSpPr>
            <p:cNvPr id="219" name="AutoShape 12"/>
            <p:cNvSpPr>
              <a:spLocks noChangeArrowheads="1"/>
            </p:cNvSpPr>
            <p:nvPr/>
          </p:nvSpPr>
          <p:spPr bwMode="auto">
            <a:xfrm>
              <a:off x="2415759" y="4619409"/>
              <a:ext cx="1368502" cy="1758732"/>
            </a:xfrm>
            <a:custGeom>
              <a:avLst/>
              <a:gdLst>
                <a:gd name="connsiteX0" fmla="*/ 0 w 2652258"/>
                <a:gd name="connsiteY0" fmla="*/ 157717 h 3580493"/>
                <a:gd name="connsiteX1" fmla="*/ 1326129 w 2652258"/>
                <a:gd name="connsiteY1" fmla="*/ 315434 h 3580493"/>
                <a:gd name="connsiteX2" fmla="*/ 2652258 w 2652258"/>
                <a:gd name="connsiteY2" fmla="*/ 157717 h 3580493"/>
                <a:gd name="connsiteX3" fmla="*/ 2652258 w 2652258"/>
                <a:gd name="connsiteY3" fmla="*/ 3422776 h 3580493"/>
                <a:gd name="connsiteX4" fmla="*/ 1326129 w 2652258"/>
                <a:gd name="connsiteY4" fmla="*/ 3580493 h 3580493"/>
                <a:gd name="connsiteX5" fmla="*/ 0 w 2652258"/>
                <a:gd name="connsiteY5" fmla="*/ 3422776 h 3580493"/>
                <a:gd name="connsiteX6" fmla="*/ 0 w 2652258"/>
                <a:gd name="connsiteY6" fmla="*/ 157717 h 3580493"/>
                <a:gd name="connsiteX0" fmla="*/ 0 w 2652258"/>
                <a:gd name="connsiteY0" fmla="*/ 157717 h 3580493"/>
                <a:gd name="connsiteX1" fmla="*/ 1326129 w 2652258"/>
                <a:gd name="connsiteY1" fmla="*/ 0 h 3580493"/>
                <a:gd name="connsiteX2" fmla="*/ 2652258 w 2652258"/>
                <a:gd name="connsiteY2" fmla="*/ 157717 h 3580493"/>
                <a:gd name="connsiteX3" fmla="*/ 1326129 w 2652258"/>
                <a:gd name="connsiteY3" fmla="*/ 315434 h 3580493"/>
                <a:gd name="connsiteX4" fmla="*/ 0 w 2652258"/>
                <a:gd name="connsiteY4" fmla="*/ 157717 h 3580493"/>
                <a:gd name="connsiteX0" fmla="*/ 2652258 w 2652258"/>
                <a:gd name="connsiteY0" fmla="*/ 157717 h 3580493"/>
                <a:gd name="connsiteX1" fmla="*/ 1326129 w 2652258"/>
                <a:gd name="connsiteY1" fmla="*/ 315434 h 3580493"/>
                <a:gd name="connsiteX2" fmla="*/ 0 w 2652258"/>
                <a:gd name="connsiteY2" fmla="*/ 157717 h 3580493"/>
                <a:gd name="connsiteX3" fmla="*/ 1326129 w 2652258"/>
                <a:gd name="connsiteY3" fmla="*/ 0 h 3580493"/>
                <a:gd name="connsiteX4" fmla="*/ 2652258 w 2652258"/>
                <a:gd name="connsiteY4" fmla="*/ 157717 h 3580493"/>
                <a:gd name="connsiteX5" fmla="*/ 2652258 w 2652258"/>
                <a:gd name="connsiteY5" fmla="*/ 3422776 h 3580493"/>
                <a:gd name="connsiteX6" fmla="*/ 1326129 w 2652258"/>
                <a:gd name="connsiteY6" fmla="*/ 3580493 h 3580493"/>
                <a:gd name="connsiteX7" fmla="*/ 0 w 2652258"/>
                <a:gd name="connsiteY7" fmla="*/ 3422776 h 3580493"/>
                <a:gd name="connsiteX8" fmla="*/ 0 w 2652258"/>
                <a:gd name="connsiteY8" fmla="*/ 157717 h 3580493"/>
                <a:gd name="connsiteX0" fmla="*/ 0 w 2652258"/>
                <a:gd name="connsiteY0" fmla="*/ 157717 h 3693705"/>
                <a:gd name="connsiteX1" fmla="*/ 1326129 w 2652258"/>
                <a:gd name="connsiteY1" fmla="*/ 315434 h 3693705"/>
                <a:gd name="connsiteX2" fmla="*/ 2652258 w 2652258"/>
                <a:gd name="connsiteY2" fmla="*/ 157717 h 3693705"/>
                <a:gd name="connsiteX3" fmla="*/ 2652258 w 2652258"/>
                <a:gd name="connsiteY3" fmla="*/ 3422776 h 3693705"/>
                <a:gd name="connsiteX4" fmla="*/ 1326129 w 2652258"/>
                <a:gd name="connsiteY4" fmla="*/ 3580493 h 3693705"/>
                <a:gd name="connsiteX5" fmla="*/ 0 w 2652258"/>
                <a:gd name="connsiteY5" fmla="*/ 3422776 h 3693705"/>
                <a:gd name="connsiteX6" fmla="*/ 0 w 2652258"/>
                <a:gd name="connsiteY6" fmla="*/ 157717 h 3693705"/>
                <a:gd name="connsiteX0" fmla="*/ 0 w 2652258"/>
                <a:gd name="connsiteY0" fmla="*/ 157717 h 3693705"/>
                <a:gd name="connsiteX1" fmla="*/ 1326129 w 2652258"/>
                <a:gd name="connsiteY1" fmla="*/ 0 h 3693705"/>
                <a:gd name="connsiteX2" fmla="*/ 2652258 w 2652258"/>
                <a:gd name="connsiteY2" fmla="*/ 157717 h 3693705"/>
                <a:gd name="connsiteX3" fmla="*/ 1326129 w 2652258"/>
                <a:gd name="connsiteY3" fmla="*/ 315434 h 3693705"/>
                <a:gd name="connsiteX4" fmla="*/ 0 w 2652258"/>
                <a:gd name="connsiteY4" fmla="*/ 157717 h 3693705"/>
                <a:gd name="connsiteX0" fmla="*/ 2652258 w 2652258"/>
                <a:gd name="connsiteY0" fmla="*/ 157717 h 3693705"/>
                <a:gd name="connsiteX1" fmla="*/ 1326129 w 2652258"/>
                <a:gd name="connsiteY1" fmla="*/ 315434 h 3693705"/>
                <a:gd name="connsiteX2" fmla="*/ 0 w 2652258"/>
                <a:gd name="connsiteY2" fmla="*/ 157717 h 3693705"/>
                <a:gd name="connsiteX3" fmla="*/ 1326129 w 2652258"/>
                <a:gd name="connsiteY3" fmla="*/ 0 h 3693705"/>
                <a:gd name="connsiteX4" fmla="*/ 2652258 w 2652258"/>
                <a:gd name="connsiteY4" fmla="*/ 157717 h 3693705"/>
                <a:gd name="connsiteX5" fmla="*/ 2652258 w 2652258"/>
                <a:gd name="connsiteY5" fmla="*/ 3422776 h 3693705"/>
                <a:gd name="connsiteX6" fmla="*/ 1326129 w 2652258"/>
                <a:gd name="connsiteY6" fmla="*/ 3693705 h 3693705"/>
                <a:gd name="connsiteX7" fmla="*/ 0 w 2652258"/>
                <a:gd name="connsiteY7" fmla="*/ 3422776 h 3693705"/>
                <a:gd name="connsiteX8" fmla="*/ 0 w 2652258"/>
                <a:gd name="connsiteY8" fmla="*/ 157717 h 3693705"/>
                <a:gd name="connsiteX0" fmla="*/ 0 w 2652258"/>
                <a:gd name="connsiteY0" fmla="*/ 157717 h 3693705"/>
                <a:gd name="connsiteX1" fmla="*/ 1326129 w 2652258"/>
                <a:gd name="connsiteY1" fmla="*/ 315434 h 3693705"/>
                <a:gd name="connsiteX2" fmla="*/ 2652258 w 2652258"/>
                <a:gd name="connsiteY2" fmla="*/ 157717 h 3693705"/>
                <a:gd name="connsiteX3" fmla="*/ 2652258 w 2652258"/>
                <a:gd name="connsiteY3" fmla="*/ 3422776 h 3693705"/>
                <a:gd name="connsiteX4" fmla="*/ 1326129 w 2652258"/>
                <a:gd name="connsiteY4" fmla="*/ 3693704 h 3693705"/>
                <a:gd name="connsiteX5" fmla="*/ 0 w 2652258"/>
                <a:gd name="connsiteY5" fmla="*/ 3422776 h 3693705"/>
                <a:gd name="connsiteX6" fmla="*/ 0 w 2652258"/>
                <a:gd name="connsiteY6" fmla="*/ 157717 h 3693705"/>
                <a:gd name="connsiteX0" fmla="*/ 0 w 2652258"/>
                <a:gd name="connsiteY0" fmla="*/ 157717 h 3693705"/>
                <a:gd name="connsiteX1" fmla="*/ 1326129 w 2652258"/>
                <a:gd name="connsiteY1" fmla="*/ 0 h 3693705"/>
                <a:gd name="connsiteX2" fmla="*/ 2652258 w 2652258"/>
                <a:gd name="connsiteY2" fmla="*/ 157717 h 3693705"/>
                <a:gd name="connsiteX3" fmla="*/ 1326129 w 2652258"/>
                <a:gd name="connsiteY3" fmla="*/ 315434 h 3693705"/>
                <a:gd name="connsiteX4" fmla="*/ 0 w 2652258"/>
                <a:gd name="connsiteY4" fmla="*/ 157717 h 3693705"/>
                <a:gd name="connsiteX0" fmla="*/ 2652258 w 2652258"/>
                <a:gd name="connsiteY0" fmla="*/ 157717 h 3693705"/>
                <a:gd name="connsiteX1" fmla="*/ 1326129 w 2652258"/>
                <a:gd name="connsiteY1" fmla="*/ 315434 h 3693705"/>
                <a:gd name="connsiteX2" fmla="*/ 0 w 2652258"/>
                <a:gd name="connsiteY2" fmla="*/ 157717 h 3693705"/>
                <a:gd name="connsiteX3" fmla="*/ 1326129 w 2652258"/>
                <a:gd name="connsiteY3" fmla="*/ 0 h 3693705"/>
                <a:gd name="connsiteX4" fmla="*/ 2652258 w 2652258"/>
                <a:gd name="connsiteY4" fmla="*/ 157717 h 3693705"/>
                <a:gd name="connsiteX5" fmla="*/ 2652258 w 2652258"/>
                <a:gd name="connsiteY5" fmla="*/ 3422776 h 3693705"/>
                <a:gd name="connsiteX6" fmla="*/ 1326129 w 2652258"/>
                <a:gd name="connsiteY6" fmla="*/ 3693705 h 3693705"/>
                <a:gd name="connsiteX7" fmla="*/ 0 w 2652258"/>
                <a:gd name="connsiteY7" fmla="*/ 3422776 h 3693705"/>
                <a:gd name="connsiteX8" fmla="*/ 0 w 2652258"/>
                <a:gd name="connsiteY8" fmla="*/ 157717 h 3693705"/>
                <a:gd name="connsiteX0" fmla="*/ 0 w 2652258"/>
                <a:gd name="connsiteY0" fmla="*/ 157717 h 3780790"/>
                <a:gd name="connsiteX1" fmla="*/ 1326129 w 2652258"/>
                <a:gd name="connsiteY1" fmla="*/ 315434 h 3780790"/>
                <a:gd name="connsiteX2" fmla="*/ 2652258 w 2652258"/>
                <a:gd name="connsiteY2" fmla="*/ 157717 h 3780790"/>
                <a:gd name="connsiteX3" fmla="*/ 2652258 w 2652258"/>
                <a:gd name="connsiteY3" fmla="*/ 3422776 h 3780790"/>
                <a:gd name="connsiteX4" fmla="*/ 1326129 w 2652258"/>
                <a:gd name="connsiteY4" fmla="*/ 3693704 h 3780790"/>
                <a:gd name="connsiteX5" fmla="*/ 0 w 2652258"/>
                <a:gd name="connsiteY5" fmla="*/ 3422776 h 3780790"/>
                <a:gd name="connsiteX6" fmla="*/ 0 w 2652258"/>
                <a:gd name="connsiteY6" fmla="*/ 157717 h 3780790"/>
                <a:gd name="connsiteX0" fmla="*/ 0 w 2652258"/>
                <a:gd name="connsiteY0" fmla="*/ 157717 h 3780790"/>
                <a:gd name="connsiteX1" fmla="*/ 1326129 w 2652258"/>
                <a:gd name="connsiteY1" fmla="*/ 0 h 3780790"/>
                <a:gd name="connsiteX2" fmla="*/ 2652258 w 2652258"/>
                <a:gd name="connsiteY2" fmla="*/ 157717 h 3780790"/>
                <a:gd name="connsiteX3" fmla="*/ 1326129 w 2652258"/>
                <a:gd name="connsiteY3" fmla="*/ 315434 h 3780790"/>
                <a:gd name="connsiteX4" fmla="*/ 0 w 2652258"/>
                <a:gd name="connsiteY4" fmla="*/ 157717 h 3780790"/>
                <a:gd name="connsiteX0" fmla="*/ 2652258 w 2652258"/>
                <a:gd name="connsiteY0" fmla="*/ 157717 h 3780790"/>
                <a:gd name="connsiteX1" fmla="*/ 1326129 w 2652258"/>
                <a:gd name="connsiteY1" fmla="*/ 315434 h 3780790"/>
                <a:gd name="connsiteX2" fmla="*/ 0 w 2652258"/>
                <a:gd name="connsiteY2" fmla="*/ 157717 h 3780790"/>
                <a:gd name="connsiteX3" fmla="*/ 1326129 w 2652258"/>
                <a:gd name="connsiteY3" fmla="*/ 0 h 3780790"/>
                <a:gd name="connsiteX4" fmla="*/ 2652258 w 2652258"/>
                <a:gd name="connsiteY4" fmla="*/ 157717 h 3780790"/>
                <a:gd name="connsiteX5" fmla="*/ 2652258 w 2652258"/>
                <a:gd name="connsiteY5" fmla="*/ 3422776 h 3780790"/>
                <a:gd name="connsiteX6" fmla="*/ 1334837 w 2652258"/>
                <a:gd name="connsiteY6" fmla="*/ 3780790 h 3780790"/>
                <a:gd name="connsiteX7" fmla="*/ 0 w 2652258"/>
                <a:gd name="connsiteY7" fmla="*/ 3422776 h 3780790"/>
                <a:gd name="connsiteX8" fmla="*/ 0 w 2652258"/>
                <a:gd name="connsiteY8" fmla="*/ 157717 h 3780790"/>
                <a:gd name="connsiteX0" fmla="*/ 0 w 2652258"/>
                <a:gd name="connsiteY0" fmla="*/ 157717 h 3780790"/>
                <a:gd name="connsiteX1" fmla="*/ 1326129 w 2652258"/>
                <a:gd name="connsiteY1" fmla="*/ 315434 h 3780790"/>
                <a:gd name="connsiteX2" fmla="*/ 2652258 w 2652258"/>
                <a:gd name="connsiteY2" fmla="*/ 157717 h 3780790"/>
                <a:gd name="connsiteX3" fmla="*/ 2652258 w 2652258"/>
                <a:gd name="connsiteY3" fmla="*/ 3422776 h 3780790"/>
                <a:gd name="connsiteX4" fmla="*/ 1326129 w 2652258"/>
                <a:gd name="connsiteY4" fmla="*/ 3780789 h 3780790"/>
                <a:gd name="connsiteX5" fmla="*/ 0 w 2652258"/>
                <a:gd name="connsiteY5" fmla="*/ 3422776 h 3780790"/>
                <a:gd name="connsiteX6" fmla="*/ 0 w 2652258"/>
                <a:gd name="connsiteY6" fmla="*/ 157717 h 3780790"/>
                <a:gd name="connsiteX0" fmla="*/ 0 w 2652258"/>
                <a:gd name="connsiteY0" fmla="*/ 157717 h 3780790"/>
                <a:gd name="connsiteX1" fmla="*/ 1326129 w 2652258"/>
                <a:gd name="connsiteY1" fmla="*/ 0 h 3780790"/>
                <a:gd name="connsiteX2" fmla="*/ 2652258 w 2652258"/>
                <a:gd name="connsiteY2" fmla="*/ 157717 h 3780790"/>
                <a:gd name="connsiteX3" fmla="*/ 1326129 w 2652258"/>
                <a:gd name="connsiteY3" fmla="*/ 315434 h 3780790"/>
                <a:gd name="connsiteX4" fmla="*/ 0 w 2652258"/>
                <a:gd name="connsiteY4" fmla="*/ 157717 h 3780790"/>
                <a:gd name="connsiteX0" fmla="*/ 2652258 w 2652258"/>
                <a:gd name="connsiteY0" fmla="*/ 157717 h 3780790"/>
                <a:gd name="connsiteX1" fmla="*/ 1326129 w 2652258"/>
                <a:gd name="connsiteY1" fmla="*/ 315434 h 3780790"/>
                <a:gd name="connsiteX2" fmla="*/ 0 w 2652258"/>
                <a:gd name="connsiteY2" fmla="*/ 157717 h 3780790"/>
                <a:gd name="connsiteX3" fmla="*/ 1326129 w 2652258"/>
                <a:gd name="connsiteY3" fmla="*/ 0 h 3780790"/>
                <a:gd name="connsiteX4" fmla="*/ 2652258 w 2652258"/>
                <a:gd name="connsiteY4" fmla="*/ 157717 h 3780790"/>
                <a:gd name="connsiteX5" fmla="*/ 2652258 w 2652258"/>
                <a:gd name="connsiteY5" fmla="*/ 3422776 h 3780790"/>
                <a:gd name="connsiteX6" fmla="*/ 1334837 w 2652258"/>
                <a:gd name="connsiteY6" fmla="*/ 3780790 h 3780790"/>
                <a:gd name="connsiteX7" fmla="*/ 0 w 2652258"/>
                <a:gd name="connsiteY7" fmla="*/ 3422776 h 3780790"/>
                <a:gd name="connsiteX8" fmla="*/ 0 w 2652258"/>
                <a:gd name="connsiteY8" fmla="*/ 157717 h 378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2258" h="3780790" stroke="0" extrusionOk="0">
                  <a:moveTo>
                    <a:pt x="0" y="157717"/>
                  </a:moveTo>
                  <a:cubicBezTo>
                    <a:pt x="0" y="244822"/>
                    <a:pt x="593728" y="315434"/>
                    <a:pt x="1326129" y="315434"/>
                  </a:cubicBezTo>
                  <a:cubicBezTo>
                    <a:pt x="2058530" y="315434"/>
                    <a:pt x="2652258" y="244822"/>
                    <a:pt x="2652258" y="157717"/>
                  </a:cubicBezTo>
                  <a:lnTo>
                    <a:pt x="2652258" y="3422776"/>
                  </a:lnTo>
                  <a:cubicBezTo>
                    <a:pt x="2652258" y="3509881"/>
                    <a:pt x="2058530" y="3780789"/>
                    <a:pt x="1326129" y="3780789"/>
                  </a:cubicBezTo>
                  <a:cubicBezTo>
                    <a:pt x="593728" y="3780789"/>
                    <a:pt x="0" y="3509881"/>
                    <a:pt x="0" y="3422776"/>
                  </a:cubicBezTo>
                  <a:lnTo>
                    <a:pt x="0" y="157717"/>
                  </a:lnTo>
                  <a:close/>
                </a:path>
                <a:path w="2652258" h="3780790" fill="lighten" stroke="0" extrusionOk="0">
                  <a:moveTo>
                    <a:pt x="0" y="157717"/>
                  </a:moveTo>
                  <a:cubicBezTo>
                    <a:pt x="0" y="70612"/>
                    <a:pt x="593728" y="0"/>
                    <a:pt x="1326129" y="0"/>
                  </a:cubicBezTo>
                  <a:cubicBezTo>
                    <a:pt x="2058530" y="0"/>
                    <a:pt x="2652258" y="70612"/>
                    <a:pt x="2652258" y="157717"/>
                  </a:cubicBezTo>
                  <a:cubicBezTo>
                    <a:pt x="2652258" y="244822"/>
                    <a:pt x="2058530" y="315434"/>
                    <a:pt x="1326129" y="315434"/>
                  </a:cubicBezTo>
                  <a:cubicBezTo>
                    <a:pt x="593728" y="315434"/>
                    <a:pt x="0" y="244822"/>
                    <a:pt x="0" y="157717"/>
                  </a:cubicBezTo>
                  <a:close/>
                </a:path>
                <a:path w="2652258" h="3780790" fill="none" extrusionOk="0">
                  <a:moveTo>
                    <a:pt x="2652258" y="157717"/>
                  </a:moveTo>
                  <a:cubicBezTo>
                    <a:pt x="2652258" y="244822"/>
                    <a:pt x="2058530" y="315434"/>
                    <a:pt x="1326129" y="315434"/>
                  </a:cubicBezTo>
                  <a:cubicBezTo>
                    <a:pt x="593728" y="315434"/>
                    <a:pt x="0" y="244822"/>
                    <a:pt x="0" y="157717"/>
                  </a:cubicBezTo>
                  <a:cubicBezTo>
                    <a:pt x="0" y="70612"/>
                    <a:pt x="593728" y="0"/>
                    <a:pt x="1326129" y="0"/>
                  </a:cubicBezTo>
                  <a:cubicBezTo>
                    <a:pt x="2058530" y="0"/>
                    <a:pt x="2652258" y="70612"/>
                    <a:pt x="2652258" y="157717"/>
                  </a:cubicBezTo>
                  <a:lnTo>
                    <a:pt x="2652258" y="3422776"/>
                  </a:lnTo>
                  <a:cubicBezTo>
                    <a:pt x="2652258" y="3509881"/>
                    <a:pt x="2067238" y="3780790"/>
                    <a:pt x="1334837" y="3780790"/>
                  </a:cubicBezTo>
                  <a:cubicBezTo>
                    <a:pt x="602436" y="3780790"/>
                    <a:pt x="0" y="3509881"/>
                    <a:pt x="0" y="3422776"/>
                  </a:cubicBezTo>
                  <a:lnTo>
                    <a:pt x="0" y="157717"/>
                  </a:lnTo>
                </a:path>
              </a:pathLst>
            </a:custGeom>
            <a:gradFill>
              <a:gsLst>
                <a:gs pos="0">
                  <a:schemeClr val="accent1">
                    <a:lumMod val="60000"/>
                    <a:lumOff val="40000"/>
                    <a:alpha val="50000"/>
                  </a:schemeClr>
                </a:gs>
                <a:gs pos="58000">
                  <a:schemeClr val="accent1">
                    <a:lumMod val="20000"/>
                    <a:lumOff val="80000"/>
                    <a:alpha val="50000"/>
                  </a:schemeClr>
                </a:gs>
                <a:gs pos="100000">
                  <a:schemeClr val="accent1">
                    <a:lumMod val="40000"/>
                    <a:lumOff val="60000"/>
                    <a:alpha val="50000"/>
                  </a:schemeClr>
                </a:gs>
              </a:gsLst>
              <a:lin ang="10800000" scaled="0"/>
            </a:gradFill>
            <a:ln w="9525">
              <a:solidFill>
                <a:schemeClr val="accent1"/>
              </a:solidFill>
              <a:round/>
              <a:headEnd/>
              <a:tailEnd/>
            </a:ln>
          </p:spPr>
          <p:txBody>
            <a:bodyPr wrap="none" anchor="ctr"/>
            <a:lstStyle/>
            <a:p>
              <a:pPr fontAlgn="auto">
                <a:spcBef>
                  <a:spcPct val="20000"/>
                </a:spcBef>
                <a:spcAft>
                  <a:spcPts val="0"/>
                </a:spcAft>
                <a:buClr>
                  <a:srgbClr val="6699CC"/>
                </a:buClr>
                <a:buFontTx/>
                <a:buChar char="•"/>
                <a:defRPr/>
              </a:pPr>
              <a:endParaRPr lang="en-US">
                <a:latin typeface="+mn-lt"/>
                <a:ea typeface="+mn-ea"/>
              </a:endParaRPr>
            </a:p>
          </p:txBody>
        </p:sp>
        <p:sp>
          <p:nvSpPr>
            <p:cNvPr id="220" name="AutoShape 12"/>
            <p:cNvSpPr>
              <a:spLocks noChangeArrowheads="1"/>
            </p:cNvSpPr>
            <p:nvPr/>
          </p:nvSpPr>
          <p:spPr bwMode="auto">
            <a:xfrm>
              <a:off x="826583" y="4619409"/>
              <a:ext cx="1370089" cy="1758732"/>
            </a:xfrm>
            <a:custGeom>
              <a:avLst/>
              <a:gdLst>
                <a:gd name="connsiteX0" fmla="*/ 0 w 2652258"/>
                <a:gd name="connsiteY0" fmla="*/ 157717 h 3580493"/>
                <a:gd name="connsiteX1" fmla="*/ 1326129 w 2652258"/>
                <a:gd name="connsiteY1" fmla="*/ 315434 h 3580493"/>
                <a:gd name="connsiteX2" fmla="*/ 2652258 w 2652258"/>
                <a:gd name="connsiteY2" fmla="*/ 157717 h 3580493"/>
                <a:gd name="connsiteX3" fmla="*/ 2652258 w 2652258"/>
                <a:gd name="connsiteY3" fmla="*/ 3422776 h 3580493"/>
                <a:gd name="connsiteX4" fmla="*/ 1326129 w 2652258"/>
                <a:gd name="connsiteY4" fmla="*/ 3580493 h 3580493"/>
                <a:gd name="connsiteX5" fmla="*/ 0 w 2652258"/>
                <a:gd name="connsiteY5" fmla="*/ 3422776 h 3580493"/>
                <a:gd name="connsiteX6" fmla="*/ 0 w 2652258"/>
                <a:gd name="connsiteY6" fmla="*/ 157717 h 3580493"/>
                <a:gd name="connsiteX0" fmla="*/ 0 w 2652258"/>
                <a:gd name="connsiteY0" fmla="*/ 157717 h 3580493"/>
                <a:gd name="connsiteX1" fmla="*/ 1326129 w 2652258"/>
                <a:gd name="connsiteY1" fmla="*/ 0 h 3580493"/>
                <a:gd name="connsiteX2" fmla="*/ 2652258 w 2652258"/>
                <a:gd name="connsiteY2" fmla="*/ 157717 h 3580493"/>
                <a:gd name="connsiteX3" fmla="*/ 1326129 w 2652258"/>
                <a:gd name="connsiteY3" fmla="*/ 315434 h 3580493"/>
                <a:gd name="connsiteX4" fmla="*/ 0 w 2652258"/>
                <a:gd name="connsiteY4" fmla="*/ 157717 h 3580493"/>
                <a:gd name="connsiteX0" fmla="*/ 2652258 w 2652258"/>
                <a:gd name="connsiteY0" fmla="*/ 157717 h 3580493"/>
                <a:gd name="connsiteX1" fmla="*/ 1326129 w 2652258"/>
                <a:gd name="connsiteY1" fmla="*/ 315434 h 3580493"/>
                <a:gd name="connsiteX2" fmla="*/ 0 w 2652258"/>
                <a:gd name="connsiteY2" fmla="*/ 157717 h 3580493"/>
                <a:gd name="connsiteX3" fmla="*/ 1326129 w 2652258"/>
                <a:gd name="connsiteY3" fmla="*/ 0 h 3580493"/>
                <a:gd name="connsiteX4" fmla="*/ 2652258 w 2652258"/>
                <a:gd name="connsiteY4" fmla="*/ 157717 h 3580493"/>
                <a:gd name="connsiteX5" fmla="*/ 2652258 w 2652258"/>
                <a:gd name="connsiteY5" fmla="*/ 3422776 h 3580493"/>
                <a:gd name="connsiteX6" fmla="*/ 1326129 w 2652258"/>
                <a:gd name="connsiteY6" fmla="*/ 3580493 h 3580493"/>
                <a:gd name="connsiteX7" fmla="*/ 0 w 2652258"/>
                <a:gd name="connsiteY7" fmla="*/ 3422776 h 3580493"/>
                <a:gd name="connsiteX8" fmla="*/ 0 w 2652258"/>
                <a:gd name="connsiteY8" fmla="*/ 157717 h 3580493"/>
                <a:gd name="connsiteX0" fmla="*/ 0 w 2652258"/>
                <a:gd name="connsiteY0" fmla="*/ 157717 h 3693705"/>
                <a:gd name="connsiteX1" fmla="*/ 1326129 w 2652258"/>
                <a:gd name="connsiteY1" fmla="*/ 315434 h 3693705"/>
                <a:gd name="connsiteX2" fmla="*/ 2652258 w 2652258"/>
                <a:gd name="connsiteY2" fmla="*/ 157717 h 3693705"/>
                <a:gd name="connsiteX3" fmla="*/ 2652258 w 2652258"/>
                <a:gd name="connsiteY3" fmla="*/ 3422776 h 3693705"/>
                <a:gd name="connsiteX4" fmla="*/ 1326129 w 2652258"/>
                <a:gd name="connsiteY4" fmla="*/ 3580493 h 3693705"/>
                <a:gd name="connsiteX5" fmla="*/ 0 w 2652258"/>
                <a:gd name="connsiteY5" fmla="*/ 3422776 h 3693705"/>
                <a:gd name="connsiteX6" fmla="*/ 0 w 2652258"/>
                <a:gd name="connsiteY6" fmla="*/ 157717 h 3693705"/>
                <a:gd name="connsiteX0" fmla="*/ 0 w 2652258"/>
                <a:gd name="connsiteY0" fmla="*/ 157717 h 3693705"/>
                <a:gd name="connsiteX1" fmla="*/ 1326129 w 2652258"/>
                <a:gd name="connsiteY1" fmla="*/ 0 h 3693705"/>
                <a:gd name="connsiteX2" fmla="*/ 2652258 w 2652258"/>
                <a:gd name="connsiteY2" fmla="*/ 157717 h 3693705"/>
                <a:gd name="connsiteX3" fmla="*/ 1326129 w 2652258"/>
                <a:gd name="connsiteY3" fmla="*/ 315434 h 3693705"/>
                <a:gd name="connsiteX4" fmla="*/ 0 w 2652258"/>
                <a:gd name="connsiteY4" fmla="*/ 157717 h 3693705"/>
                <a:gd name="connsiteX0" fmla="*/ 2652258 w 2652258"/>
                <a:gd name="connsiteY0" fmla="*/ 157717 h 3693705"/>
                <a:gd name="connsiteX1" fmla="*/ 1326129 w 2652258"/>
                <a:gd name="connsiteY1" fmla="*/ 315434 h 3693705"/>
                <a:gd name="connsiteX2" fmla="*/ 0 w 2652258"/>
                <a:gd name="connsiteY2" fmla="*/ 157717 h 3693705"/>
                <a:gd name="connsiteX3" fmla="*/ 1326129 w 2652258"/>
                <a:gd name="connsiteY3" fmla="*/ 0 h 3693705"/>
                <a:gd name="connsiteX4" fmla="*/ 2652258 w 2652258"/>
                <a:gd name="connsiteY4" fmla="*/ 157717 h 3693705"/>
                <a:gd name="connsiteX5" fmla="*/ 2652258 w 2652258"/>
                <a:gd name="connsiteY5" fmla="*/ 3422776 h 3693705"/>
                <a:gd name="connsiteX6" fmla="*/ 1326129 w 2652258"/>
                <a:gd name="connsiteY6" fmla="*/ 3693705 h 3693705"/>
                <a:gd name="connsiteX7" fmla="*/ 0 w 2652258"/>
                <a:gd name="connsiteY7" fmla="*/ 3422776 h 3693705"/>
                <a:gd name="connsiteX8" fmla="*/ 0 w 2652258"/>
                <a:gd name="connsiteY8" fmla="*/ 157717 h 3693705"/>
                <a:gd name="connsiteX0" fmla="*/ 0 w 2652258"/>
                <a:gd name="connsiteY0" fmla="*/ 157717 h 3693705"/>
                <a:gd name="connsiteX1" fmla="*/ 1326129 w 2652258"/>
                <a:gd name="connsiteY1" fmla="*/ 315434 h 3693705"/>
                <a:gd name="connsiteX2" fmla="*/ 2652258 w 2652258"/>
                <a:gd name="connsiteY2" fmla="*/ 157717 h 3693705"/>
                <a:gd name="connsiteX3" fmla="*/ 2652258 w 2652258"/>
                <a:gd name="connsiteY3" fmla="*/ 3422776 h 3693705"/>
                <a:gd name="connsiteX4" fmla="*/ 1326129 w 2652258"/>
                <a:gd name="connsiteY4" fmla="*/ 3693704 h 3693705"/>
                <a:gd name="connsiteX5" fmla="*/ 0 w 2652258"/>
                <a:gd name="connsiteY5" fmla="*/ 3422776 h 3693705"/>
                <a:gd name="connsiteX6" fmla="*/ 0 w 2652258"/>
                <a:gd name="connsiteY6" fmla="*/ 157717 h 3693705"/>
                <a:gd name="connsiteX0" fmla="*/ 0 w 2652258"/>
                <a:gd name="connsiteY0" fmla="*/ 157717 h 3693705"/>
                <a:gd name="connsiteX1" fmla="*/ 1326129 w 2652258"/>
                <a:gd name="connsiteY1" fmla="*/ 0 h 3693705"/>
                <a:gd name="connsiteX2" fmla="*/ 2652258 w 2652258"/>
                <a:gd name="connsiteY2" fmla="*/ 157717 h 3693705"/>
                <a:gd name="connsiteX3" fmla="*/ 1326129 w 2652258"/>
                <a:gd name="connsiteY3" fmla="*/ 315434 h 3693705"/>
                <a:gd name="connsiteX4" fmla="*/ 0 w 2652258"/>
                <a:gd name="connsiteY4" fmla="*/ 157717 h 3693705"/>
                <a:gd name="connsiteX0" fmla="*/ 2652258 w 2652258"/>
                <a:gd name="connsiteY0" fmla="*/ 157717 h 3693705"/>
                <a:gd name="connsiteX1" fmla="*/ 1326129 w 2652258"/>
                <a:gd name="connsiteY1" fmla="*/ 315434 h 3693705"/>
                <a:gd name="connsiteX2" fmla="*/ 0 w 2652258"/>
                <a:gd name="connsiteY2" fmla="*/ 157717 h 3693705"/>
                <a:gd name="connsiteX3" fmla="*/ 1326129 w 2652258"/>
                <a:gd name="connsiteY3" fmla="*/ 0 h 3693705"/>
                <a:gd name="connsiteX4" fmla="*/ 2652258 w 2652258"/>
                <a:gd name="connsiteY4" fmla="*/ 157717 h 3693705"/>
                <a:gd name="connsiteX5" fmla="*/ 2652258 w 2652258"/>
                <a:gd name="connsiteY5" fmla="*/ 3422776 h 3693705"/>
                <a:gd name="connsiteX6" fmla="*/ 1326129 w 2652258"/>
                <a:gd name="connsiteY6" fmla="*/ 3693705 h 3693705"/>
                <a:gd name="connsiteX7" fmla="*/ 0 w 2652258"/>
                <a:gd name="connsiteY7" fmla="*/ 3422776 h 3693705"/>
                <a:gd name="connsiteX8" fmla="*/ 0 w 2652258"/>
                <a:gd name="connsiteY8" fmla="*/ 157717 h 3693705"/>
                <a:gd name="connsiteX0" fmla="*/ 0 w 2652258"/>
                <a:gd name="connsiteY0" fmla="*/ 157717 h 3780790"/>
                <a:gd name="connsiteX1" fmla="*/ 1326129 w 2652258"/>
                <a:gd name="connsiteY1" fmla="*/ 315434 h 3780790"/>
                <a:gd name="connsiteX2" fmla="*/ 2652258 w 2652258"/>
                <a:gd name="connsiteY2" fmla="*/ 157717 h 3780790"/>
                <a:gd name="connsiteX3" fmla="*/ 2652258 w 2652258"/>
                <a:gd name="connsiteY3" fmla="*/ 3422776 h 3780790"/>
                <a:gd name="connsiteX4" fmla="*/ 1326129 w 2652258"/>
                <a:gd name="connsiteY4" fmla="*/ 3693704 h 3780790"/>
                <a:gd name="connsiteX5" fmla="*/ 0 w 2652258"/>
                <a:gd name="connsiteY5" fmla="*/ 3422776 h 3780790"/>
                <a:gd name="connsiteX6" fmla="*/ 0 w 2652258"/>
                <a:gd name="connsiteY6" fmla="*/ 157717 h 3780790"/>
                <a:gd name="connsiteX0" fmla="*/ 0 w 2652258"/>
                <a:gd name="connsiteY0" fmla="*/ 157717 h 3780790"/>
                <a:gd name="connsiteX1" fmla="*/ 1326129 w 2652258"/>
                <a:gd name="connsiteY1" fmla="*/ 0 h 3780790"/>
                <a:gd name="connsiteX2" fmla="*/ 2652258 w 2652258"/>
                <a:gd name="connsiteY2" fmla="*/ 157717 h 3780790"/>
                <a:gd name="connsiteX3" fmla="*/ 1326129 w 2652258"/>
                <a:gd name="connsiteY3" fmla="*/ 315434 h 3780790"/>
                <a:gd name="connsiteX4" fmla="*/ 0 w 2652258"/>
                <a:gd name="connsiteY4" fmla="*/ 157717 h 3780790"/>
                <a:gd name="connsiteX0" fmla="*/ 2652258 w 2652258"/>
                <a:gd name="connsiteY0" fmla="*/ 157717 h 3780790"/>
                <a:gd name="connsiteX1" fmla="*/ 1326129 w 2652258"/>
                <a:gd name="connsiteY1" fmla="*/ 315434 h 3780790"/>
                <a:gd name="connsiteX2" fmla="*/ 0 w 2652258"/>
                <a:gd name="connsiteY2" fmla="*/ 157717 h 3780790"/>
                <a:gd name="connsiteX3" fmla="*/ 1326129 w 2652258"/>
                <a:gd name="connsiteY3" fmla="*/ 0 h 3780790"/>
                <a:gd name="connsiteX4" fmla="*/ 2652258 w 2652258"/>
                <a:gd name="connsiteY4" fmla="*/ 157717 h 3780790"/>
                <a:gd name="connsiteX5" fmla="*/ 2652258 w 2652258"/>
                <a:gd name="connsiteY5" fmla="*/ 3422776 h 3780790"/>
                <a:gd name="connsiteX6" fmla="*/ 1334837 w 2652258"/>
                <a:gd name="connsiteY6" fmla="*/ 3780790 h 3780790"/>
                <a:gd name="connsiteX7" fmla="*/ 0 w 2652258"/>
                <a:gd name="connsiteY7" fmla="*/ 3422776 h 3780790"/>
                <a:gd name="connsiteX8" fmla="*/ 0 w 2652258"/>
                <a:gd name="connsiteY8" fmla="*/ 157717 h 3780790"/>
                <a:gd name="connsiteX0" fmla="*/ 0 w 2652258"/>
                <a:gd name="connsiteY0" fmla="*/ 157717 h 3780790"/>
                <a:gd name="connsiteX1" fmla="*/ 1326129 w 2652258"/>
                <a:gd name="connsiteY1" fmla="*/ 315434 h 3780790"/>
                <a:gd name="connsiteX2" fmla="*/ 2652258 w 2652258"/>
                <a:gd name="connsiteY2" fmla="*/ 157717 h 3780790"/>
                <a:gd name="connsiteX3" fmla="*/ 2652258 w 2652258"/>
                <a:gd name="connsiteY3" fmla="*/ 3422776 h 3780790"/>
                <a:gd name="connsiteX4" fmla="*/ 1326129 w 2652258"/>
                <a:gd name="connsiteY4" fmla="*/ 3780789 h 3780790"/>
                <a:gd name="connsiteX5" fmla="*/ 0 w 2652258"/>
                <a:gd name="connsiteY5" fmla="*/ 3422776 h 3780790"/>
                <a:gd name="connsiteX6" fmla="*/ 0 w 2652258"/>
                <a:gd name="connsiteY6" fmla="*/ 157717 h 3780790"/>
                <a:gd name="connsiteX0" fmla="*/ 0 w 2652258"/>
                <a:gd name="connsiteY0" fmla="*/ 157717 h 3780790"/>
                <a:gd name="connsiteX1" fmla="*/ 1326129 w 2652258"/>
                <a:gd name="connsiteY1" fmla="*/ 0 h 3780790"/>
                <a:gd name="connsiteX2" fmla="*/ 2652258 w 2652258"/>
                <a:gd name="connsiteY2" fmla="*/ 157717 h 3780790"/>
                <a:gd name="connsiteX3" fmla="*/ 1326129 w 2652258"/>
                <a:gd name="connsiteY3" fmla="*/ 315434 h 3780790"/>
                <a:gd name="connsiteX4" fmla="*/ 0 w 2652258"/>
                <a:gd name="connsiteY4" fmla="*/ 157717 h 3780790"/>
                <a:gd name="connsiteX0" fmla="*/ 2652258 w 2652258"/>
                <a:gd name="connsiteY0" fmla="*/ 157717 h 3780790"/>
                <a:gd name="connsiteX1" fmla="*/ 1326129 w 2652258"/>
                <a:gd name="connsiteY1" fmla="*/ 315434 h 3780790"/>
                <a:gd name="connsiteX2" fmla="*/ 0 w 2652258"/>
                <a:gd name="connsiteY2" fmla="*/ 157717 h 3780790"/>
                <a:gd name="connsiteX3" fmla="*/ 1326129 w 2652258"/>
                <a:gd name="connsiteY3" fmla="*/ 0 h 3780790"/>
                <a:gd name="connsiteX4" fmla="*/ 2652258 w 2652258"/>
                <a:gd name="connsiteY4" fmla="*/ 157717 h 3780790"/>
                <a:gd name="connsiteX5" fmla="*/ 2652258 w 2652258"/>
                <a:gd name="connsiteY5" fmla="*/ 3422776 h 3780790"/>
                <a:gd name="connsiteX6" fmla="*/ 1334837 w 2652258"/>
                <a:gd name="connsiteY6" fmla="*/ 3780790 h 3780790"/>
                <a:gd name="connsiteX7" fmla="*/ 0 w 2652258"/>
                <a:gd name="connsiteY7" fmla="*/ 3422776 h 3780790"/>
                <a:gd name="connsiteX8" fmla="*/ 0 w 2652258"/>
                <a:gd name="connsiteY8" fmla="*/ 157717 h 378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2258" h="3780790" stroke="0" extrusionOk="0">
                  <a:moveTo>
                    <a:pt x="0" y="157717"/>
                  </a:moveTo>
                  <a:cubicBezTo>
                    <a:pt x="0" y="244822"/>
                    <a:pt x="593728" y="315434"/>
                    <a:pt x="1326129" y="315434"/>
                  </a:cubicBezTo>
                  <a:cubicBezTo>
                    <a:pt x="2058530" y="315434"/>
                    <a:pt x="2652258" y="244822"/>
                    <a:pt x="2652258" y="157717"/>
                  </a:cubicBezTo>
                  <a:lnTo>
                    <a:pt x="2652258" y="3422776"/>
                  </a:lnTo>
                  <a:cubicBezTo>
                    <a:pt x="2652258" y="3509881"/>
                    <a:pt x="2058530" y="3780789"/>
                    <a:pt x="1326129" y="3780789"/>
                  </a:cubicBezTo>
                  <a:cubicBezTo>
                    <a:pt x="593728" y="3780789"/>
                    <a:pt x="0" y="3509881"/>
                    <a:pt x="0" y="3422776"/>
                  </a:cubicBezTo>
                  <a:lnTo>
                    <a:pt x="0" y="157717"/>
                  </a:lnTo>
                  <a:close/>
                </a:path>
                <a:path w="2652258" h="3780790" fill="lighten" stroke="0" extrusionOk="0">
                  <a:moveTo>
                    <a:pt x="0" y="157717"/>
                  </a:moveTo>
                  <a:cubicBezTo>
                    <a:pt x="0" y="70612"/>
                    <a:pt x="593728" y="0"/>
                    <a:pt x="1326129" y="0"/>
                  </a:cubicBezTo>
                  <a:cubicBezTo>
                    <a:pt x="2058530" y="0"/>
                    <a:pt x="2652258" y="70612"/>
                    <a:pt x="2652258" y="157717"/>
                  </a:cubicBezTo>
                  <a:cubicBezTo>
                    <a:pt x="2652258" y="244822"/>
                    <a:pt x="2058530" y="315434"/>
                    <a:pt x="1326129" y="315434"/>
                  </a:cubicBezTo>
                  <a:cubicBezTo>
                    <a:pt x="593728" y="315434"/>
                    <a:pt x="0" y="244822"/>
                    <a:pt x="0" y="157717"/>
                  </a:cubicBezTo>
                  <a:close/>
                </a:path>
                <a:path w="2652258" h="3780790" fill="none" extrusionOk="0">
                  <a:moveTo>
                    <a:pt x="2652258" y="157717"/>
                  </a:moveTo>
                  <a:cubicBezTo>
                    <a:pt x="2652258" y="244822"/>
                    <a:pt x="2058530" y="315434"/>
                    <a:pt x="1326129" y="315434"/>
                  </a:cubicBezTo>
                  <a:cubicBezTo>
                    <a:pt x="593728" y="315434"/>
                    <a:pt x="0" y="244822"/>
                    <a:pt x="0" y="157717"/>
                  </a:cubicBezTo>
                  <a:cubicBezTo>
                    <a:pt x="0" y="70612"/>
                    <a:pt x="593728" y="0"/>
                    <a:pt x="1326129" y="0"/>
                  </a:cubicBezTo>
                  <a:cubicBezTo>
                    <a:pt x="2058530" y="0"/>
                    <a:pt x="2652258" y="70612"/>
                    <a:pt x="2652258" y="157717"/>
                  </a:cubicBezTo>
                  <a:lnTo>
                    <a:pt x="2652258" y="3422776"/>
                  </a:lnTo>
                  <a:cubicBezTo>
                    <a:pt x="2652258" y="3509881"/>
                    <a:pt x="2067238" y="3780790"/>
                    <a:pt x="1334837" y="3780790"/>
                  </a:cubicBezTo>
                  <a:cubicBezTo>
                    <a:pt x="602436" y="3780790"/>
                    <a:pt x="0" y="3509881"/>
                    <a:pt x="0" y="3422776"/>
                  </a:cubicBezTo>
                  <a:lnTo>
                    <a:pt x="0" y="157717"/>
                  </a:lnTo>
                </a:path>
              </a:pathLst>
            </a:custGeom>
            <a:gradFill>
              <a:gsLst>
                <a:gs pos="0">
                  <a:schemeClr val="accent1">
                    <a:lumMod val="60000"/>
                    <a:lumOff val="40000"/>
                    <a:alpha val="50000"/>
                  </a:schemeClr>
                </a:gs>
                <a:gs pos="58000">
                  <a:schemeClr val="accent1">
                    <a:lumMod val="20000"/>
                    <a:lumOff val="80000"/>
                    <a:alpha val="50000"/>
                  </a:schemeClr>
                </a:gs>
                <a:gs pos="100000">
                  <a:schemeClr val="accent1">
                    <a:lumMod val="40000"/>
                    <a:lumOff val="60000"/>
                    <a:alpha val="50000"/>
                  </a:schemeClr>
                </a:gs>
              </a:gsLst>
              <a:lin ang="10800000" scaled="0"/>
            </a:gradFill>
            <a:ln w="9525">
              <a:solidFill>
                <a:schemeClr val="accent1"/>
              </a:solidFill>
              <a:round/>
              <a:headEnd/>
              <a:tailEnd/>
            </a:ln>
          </p:spPr>
          <p:txBody>
            <a:bodyPr wrap="none" anchor="ctr"/>
            <a:lstStyle/>
            <a:p>
              <a:pPr fontAlgn="auto">
                <a:spcBef>
                  <a:spcPct val="20000"/>
                </a:spcBef>
                <a:spcAft>
                  <a:spcPts val="0"/>
                </a:spcAft>
                <a:buClr>
                  <a:srgbClr val="6699CC"/>
                </a:buClr>
                <a:buFontTx/>
                <a:buChar char="•"/>
                <a:defRPr/>
              </a:pPr>
              <a:endParaRPr lang="en-US">
                <a:latin typeface="+mn-lt"/>
                <a:ea typeface="+mn-ea"/>
              </a:endParaRPr>
            </a:p>
          </p:txBody>
        </p:sp>
        <p:sp>
          <p:nvSpPr>
            <p:cNvPr id="215" name="AutoShape 12"/>
            <p:cNvSpPr>
              <a:spLocks noChangeArrowheads="1"/>
            </p:cNvSpPr>
            <p:nvPr/>
          </p:nvSpPr>
          <p:spPr bwMode="auto">
            <a:xfrm>
              <a:off x="4030338" y="4619409"/>
              <a:ext cx="1370089" cy="1758732"/>
            </a:xfrm>
            <a:custGeom>
              <a:avLst/>
              <a:gdLst>
                <a:gd name="connsiteX0" fmla="*/ 0 w 2652258"/>
                <a:gd name="connsiteY0" fmla="*/ 157717 h 3580493"/>
                <a:gd name="connsiteX1" fmla="*/ 1326129 w 2652258"/>
                <a:gd name="connsiteY1" fmla="*/ 315434 h 3580493"/>
                <a:gd name="connsiteX2" fmla="*/ 2652258 w 2652258"/>
                <a:gd name="connsiteY2" fmla="*/ 157717 h 3580493"/>
                <a:gd name="connsiteX3" fmla="*/ 2652258 w 2652258"/>
                <a:gd name="connsiteY3" fmla="*/ 3422776 h 3580493"/>
                <a:gd name="connsiteX4" fmla="*/ 1326129 w 2652258"/>
                <a:gd name="connsiteY4" fmla="*/ 3580493 h 3580493"/>
                <a:gd name="connsiteX5" fmla="*/ 0 w 2652258"/>
                <a:gd name="connsiteY5" fmla="*/ 3422776 h 3580493"/>
                <a:gd name="connsiteX6" fmla="*/ 0 w 2652258"/>
                <a:gd name="connsiteY6" fmla="*/ 157717 h 3580493"/>
                <a:gd name="connsiteX0" fmla="*/ 0 w 2652258"/>
                <a:gd name="connsiteY0" fmla="*/ 157717 h 3580493"/>
                <a:gd name="connsiteX1" fmla="*/ 1326129 w 2652258"/>
                <a:gd name="connsiteY1" fmla="*/ 0 h 3580493"/>
                <a:gd name="connsiteX2" fmla="*/ 2652258 w 2652258"/>
                <a:gd name="connsiteY2" fmla="*/ 157717 h 3580493"/>
                <a:gd name="connsiteX3" fmla="*/ 1326129 w 2652258"/>
                <a:gd name="connsiteY3" fmla="*/ 315434 h 3580493"/>
                <a:gd name="connsiteX4" fmla="*/ 0 w 2652258"/>
                <a:gd name="connsiteY4" fmla="*/ 157717 h 3580493"/>
                <a:gd name="connsiteX0" fmla="*/ 2652258 w 2652258"/>
                <a:gd name="connsiteY0" fmla="*/ 157717 h 3580493"/>
                <a:gd name="connsiteX1" fmla="*/ 1326129 w 2652258"/>
                <a:gd name="connsiteY1" fmla="*/ 315434 h 3580493"/>
                <a:gd name="connsiteX2" fmla="*/ 0 w 2652258"/>
                <a:gd name="connsiteY2" fmla="*/ 157717 h 3580493"/>
                <a:gd name="connsiteX3" fmla="*/ 1326129 w 2652258"/>
                <a:gd name="connsiteY3" fmla="*/ 0 h 3580493"/>
                <a:gd name="connsiteX4" fmla="*/ 2652258 w 2652258"/>
                <a:gd name="connsiteY4" fmla="*/ 157717 h 3580493"/>
                <a:gd name="connsiteX5" fmla="*/ 2652258 w 2652258"/>
                <a:gd name="connsiteY5" fmla="*/ 3422776 h 3580493"/>
                <a:gd name="connsiteX6" fmla="*/ 1326129 w 2652258"/>
                <a:gd name="connsiteY6" fmla="*/ 3580493 h 3580493"/>
                <a:gd name="connsiteX7" fmla="*/ 0 w 2652258"/>
                <a:gd name="connsiteY7" fmla="*/ 3422776 h 3580493"/>
                <a:gd name="connsiteX8" fmla="*/ 0 w 2652258"/>
                <a:gd name="connsiteY8" fmla="*/ 157717 h 3580493"/>
                <a:gd name="connsiteX0" fmla="*/ 0 w 2652258"/>
                <a:gd name="connsiteY0" fmla="*/ 157717 h 3693705"/>
                <a:gd name="connsiteX1" fmla="*/ 1326129 w 2652258"/>
                <a:gd name="connsiteY1" fmla="*/ 315434 h 3693705"/>
                <a:gd name="connsiteX2" fmla="*/ 2652258 w 2652258"/>
                <a:gd name="connsiteY2" fmla="*/ 157717 h 3693705"/>
                <a:gd name="connsiteX3" fmla="*/ 2652258 w 2652258"/>
                <a:gd name="connsiteY3" fmla="*/ 3422776 h 3693705"/>
                <a:gd name="connsiteX4" fmla="*/ 1326129 w 2652258"/>
                <a:gd name="connsiteY4" fmla="*/ 3580493 h 3693705"/>
                <a:gd name="connsiteX5" fmla="*/ 0 w 2652258"/>
                <a:gd name="connsiteY5" fmla="*/ 3422776 h 3693705"/>
                <a:gd name="connsiteX6" fmla="*/ 0 w 2652258"/>
                <a:gd name="connsiteY6" fmla="*/ 157717 h 3693705"/>
                <a:gd name="connsiteX0" fmla="*/ 0 w 2652258"/>
                <a:gd name="connsiteY0" fmla="*/ 157717 h 3693705"/>
                <a:gd name="connsiteX1" fmla="*/ 1326129 w 2652258"/>
                <a:gd name="connsiteY1" fmla="*/ 0 h 3693705"/>
                <a:gd name="connsiteX2" fmla="*/ 2652258 w 2652258"/>
                <a:gd name="connsiteY2" fmla="*/ 157717 h 3693705"/>
                <a:gd name="connsiteX3" fmla="*/ 1326129 w 2652258"/>
                <a:gd name="connsiteY3" fmla="*/ 315434 h 3693705"/>
                <a:gd name="connsiteX4" fmla="*/ 0 w 2652258"/>
                <a:gd name="connsiteY4" fmla="*/ 157717 h 3693705"/>
                <a:gd name="connsiteX0" fmla="*/ 2652258 w 2652258"/>
                <a:gd name="connsiteY0" fmla="*/ 157717 h 3693705"/>
                <a:gd name="connsiteX1" fmla="*/ 1326129 w 2652258"/>
                <a:gd name="connsiteY1" fmla="*/ 315434 h 3693705"/>
                <a:gd name="connsiteX2" fmla="*/ 0 w 2652258"/>
                <a:gd name="connsiteY2" fmla="*/ 157717 h 3693705"/>
                <a:gd name="connsiteX3" fmla="*/ 1326129 w 2652258"/>
                <a:gd name="connsiteY3" fmla="*/ 0 h 3693705"/>
                <a:gd name="connsiteX4" fmla="*/ 2652258 w 2652258"/>
                <a:gd name="connsiteY4" fmla="*/ 157717 h 3693705"/>
                <a:gd name="connsiteX5" fmla="*/ 2652258 w 2652258"/>
                <a:gd name="connsiteY5" fmla="*/ 3422776 h 3693705"/>
                <a:gd name="connsiteX6" fmla="*/ 1326129 w 2652258"/>
                <a:gd name="connsiteY6" fmla="*/ 3693705 h 3693705"/>
                <a:gd name="connsiteX7" fmla="*/ 0 w 2652258"/>
                <a:gd name="connsiteY7" fmla="*/ 3422776 h 3693705"/>
                <a:gd name="connsiteX8" fmla="*/ 0 w 2652258"/>
                <a:gd name="connsiteY8" fmla="*/ 157717 h 3693705"/>
                <a:gd name="connsiteX0" fmla="*/ 0 w 2652258"/>
                <a:gd name="connsiteY0" fmla="*/ 157717 h 3693705"/>
                <a:gd name="connsiteX1" fmla="*/ 1326129 w 2652258"/>
                <a:gd name="connsiteY1" fmla="*/ 315434 h 3693705"/>
                <a:gd name="connsiteX2" fmla="*/ 2652258 w 2652258"/>
                <a:gd name="connsiteY2" fmla="*/ 157717 h 3693705"/>
                <a:gd name="connsiteX3" fmla="*/ 2652258 w 2652258"/>
                <a:gd name="connsiteY3" fmla="*/ 3422776 h 3693705"/>
                <a:gd name="connsiteX4" fmla="*/ 1326129 w 2652258"/>
                <a:gd name="connsiteY4" fmla="*/ 3693704 h 3693705"/>
                <a:gd name="connsiteX5" fmla="*/ 0 w 2652258"/>
                <a:gd name="connsiteY5" fmla="*/ 3422776 h 3693705"/>
                <a:gd name="connsiteX6" fmla="*/ 0 w 2652258"/>
                <a:gd name="connsiteY6" fmla="*/ 157717 h 3693705"/>
                <a:gd name="connsiteX0" fmla="*/ 0 w 2652258"/>
                <a:gd name="connsiteY0" fmla="*/ 157717 h 3693705"/>
                <a:gd name="connsiteX1" fmla="*/ 1326129 w 2652258"/>
                <a:gd name="connsiteY1" fmla="*/ 0 h 3693705"/>
                <a:gd name="connsiteX2" fmla="*/ 2652258 w 2652258"/>
                <a:gd name="connsiteY2" fmla="*/ 157717 h 3693705"/>
                <a:gd name="connsiteX3" fmla="*/ 1326129 w 2652258"/>
                <a:gd name="connsiteY3" fmla="*/ 315434 h 3693705"/>
                <a:gd name="connsiteX4" fmla="*/ 0 w 2652258"/>
                <a:gd name="connsiteY4" fmla="*/ 157717 h 3693705"/>
                <a:gd name="connsiteX0" fmla="*/ 2652258 w 2652258"/>
                <a:gd name="connsiteY0" fmla="*/ 157717 h 3693705"/>
                <a:gd name="connsiteX1" fmla="*/ 1326129 w 2652258"/>
                <a:gd name="connsiteY1" fmla="*/ 315434 h 3693705"/>
                <a:gd name="connsiteX2" fmla="*/ 0 w 2652258"/>
                <a:gd name="connsiteY2" fmla="*/ 157717 h 3693705"/>
                <a:gd name="connsiteX3" fmla="*/ 1326129 w 2652258"/>
                <a:gd name="connsiteY3" fmla="*/ 0 h 3693705"/>
                <a:gd name="connsiteX4" fmla="*/ 2652258 w 2652258"/>
                <a:gd name="connsiteY4" fmla="*/ 157717 h 3693705"/>
                <a:gd name="connsiteX5" fmla="*/ 2652258 w 2652258"/>
                <a:gd name="connsiteY5" fmla="*/ 3422776 h 3693705"/>
                <a:gd name="connsiteX6" fmla="*/ 1326129 w 2652258"/>
                <a:gd name="connsiteY6" fmla="*/ 3693705 h 3693705"/>
                <a:gd name="connsiteX7" fmla="*/ 0 w 2652258"/>
                <a:gd name="connsiteY7" fmla="*/ 3422776 h 3693705"/>
                <a:gd name="connsiteX8" fmla="*/ 0 w 2652258"/>
                <a:gd name="connsiteY8" fmla="*/ 157717 h 3693705"/>
                <a:gd name="connsiteX0" fmla="*/ 0 w 2652258"/>
                <a:gd name="connsiteY0" fmla="*/ 157717 h 3780790"/>
                <a:gd name="connsiteX1" fmla="*/ 1326129 w 2652258"/>
                <a:gd name="connsiteY1" fmla="*/ 315434 h 3780790"/>
                <a:gd name="connsiteX2" fmla="*/ 2652258 w 2652258"/>
                <a:gd name="connsiteY2" fmla="*/ 157717 h 3780790"/>
                <a:gd name="connsiteX3" fmla="*/ 2652258 w 2652258"/>
                <a:gd name="connsiteY3" fmla="*/ 3422776 h 3780790"/>
                <a:gd name="connsiteX4" fmla="*/ 1326129 w 2652258"/>
                <a:gd name="connsiteY4" fmla="*/ 3693704 h 3780790"/>
                <a:gd name="connsiteX5" fmla="*/ 0 w 2652258"/>
                <a:gd name="connsiteY5" fmla="*/ 3422776 h 3780790"/>
                <a:gd name="connsiteX6" fmla="*/ 0 w 2652258"/>
                <a:gd name="connsiteY6" fmla="*/ 157717 h 3780790"/>
                <a:gd name="connsiteX0" fmla="*/ 0 w 2652258"/>
                <a:gd name="connsiteY0" fmla="*/ 157717 h 3780790"/>
                <a:gd name="connsiteX1" fmla="*/ 1326129 w 2652258"/>
                <a:gd name="connsiteY1" fmla="*/ 0 h 3780790"/>
                <a:gd name="connsiteX2" fmla="*/ 2652258 w 2652258"/>
                <a:gd name="connsiteY2" fmla="*/ 157717 h 3780790"/>
                <a:gd name="connsiteX3" fmla="*/ 1326129 w 2652258"/>
                <a:gd name="connsiteY3" fmla="*/ 315434 h 3780790"/>
                <a:gd name="connsiteX4" fmla="*/ 0 w 2652258"/>
                <a:gd name="connsiteY4" fmla="*/ 157717 h 3780790"/>
                <a:gd name="connsiteX0" fmla="*/ 2652258 w 2652258"/>
                <a:gd name="connsiteY0" fmla="*/ 157717 h 3780790"/>
                <a:gd name="connsiteX1" fmla="*/ 1326129 w 2652258"/>
                <a:gd name="connsiteY1" fmla="*/ 315434 h 3780790"/>
                <a:gd name="connsiteX2" fmla="*/ 0 w 2652258"/>
                <a:gd name="connsiteY2" fmla="*/ 157717 h 3780790"/>
                <a:gd name="connsiteX3" fmla="*/ 1326129 w 2652258"/>
                <a:gd name="connsiteY3" fmla="*/ 0 h 3780790"/>
                <a:gd name="connsiteX4" fmla="*/ 2652258 w 2652258"/>
                <a:gd name="connsiteY4" fmla="*/ 157717 h 3780790"/>
                <a:gd name="connsiteX5" fmla="*/ 2652258 w 2652258"/>
                <a:gd name="connsiteY5" fmla="*/ 3422776 h 3780790"/>
                <a:gd name="connsiteX6" fmla="*/ 1334837 w 2652258"/>
                <a:gd name="connsiteY6" fmla="*/ 3780790 h 3780790"/>
                <a:gd name="connsiteX7" fmla="*/ 0 w 2652258"/>
                <a:gd name="connsiteY7" fmla="*/ 3422776 h 3780790"/>
                <a:gd name="connsiteX8" fmla="*/ 0 w 2652258"/>
                <a:gd name="connsiteY8" fmla="*/ 157717 h 3780790"/>
                <a:gd name="connsiteX0" fmla="*/ 0 w 2652258"/>
                <a:gd name="connsiteY0" fmla="*/ 157717 h 3780790"/>
                <a:gd name="connsiteX1" fmla="*/ 1326129 w 2652258"/>
                <a:gd name="connsiteY1" fmla="*/ 315434 h 3780790"/>
                <a:gd name="connsiteX2" fmla="*/ 2652258 w 2652258"/>
                <a:gd name="connsiteY2" fmla="*/ 157717 h 3780790"/>
                <a:gd name="connsiteX3" fmla="*/ 2652258 w 2652258"/>
                <a:gd name="connsiteY3" fmla="*/ 3422776 h 3780790"/>
                <a:gd name="connsiteX4" fmla="*/ 1326129 w 2652258"/>
                <a:gd name="connsiteY4" fmla="*/ 3780789 h 3780790"/>
                <a:gd name="connsiteX5" fmla="*/ 0 w 2652258"/>
                <a:gd name="connsiteY5" fmla="*/ 3422776 h 3780790"/>
                <a:gd name="connsiteX6" fmla="*/ 0 w 2652258"/>
                <a:gd name="connsiteY6" fmla="*/ 157717 h 3780790"/>
                <a:gd name="connsiteX0" fmla="*/ 0 w 2652258"/>
                <a:gd name="connsiteY0" fmla="*/ 157717 h 3780790"/>
                <a:gd name="connsiteX1" fmla="*/ 1326129 w 2652258"/>
                <a:gd name="connsiteY1" fmla="*/ 0 h 3780790"/>
                <a:gd name="connsiteX2" fmla="*/ 2652258 w 2652258"/>
                <a:gd name="connsiteY2" fmla="*/ 157717 h 3780790"/>
                <a:gd name="connsiteX3" fmla="*/ 1326129 w 2652258"/>
                <a:gd name="connsiteY3" fmla="*/ 315434 h 3780790"/>
                <a:gd name="connsiteX4" fmla="*/ 0 w 2652258"/>
                <a:gd name="connsiteY4" fmla="*/ 157717 h 3780790"/>
                <a:gd name="connsiteX0" fmla="*/ 2652258 w 2652258"/>
                <a:gd name="connsiteY0" fmla="*/ 157717 h 3780790"/>
                <a:gd name="connsiteX1" fmla="*/ 1326129 w 2652258"/>
                <a:gd name="connsiteY1" fmla="*/ 315434 h 3780790"/>
                <a:gd name="connsiteX2" fmla="*/ 0 w 2652258"/>
                <a:gd name="connsiteY2" fmla="*/ 157717 h 3780790"/>
                <a:gd name="connsiteX3" fmla="*/ 1326129 w 2652258"/>
                <a:gd name="connsiteY3" fmla="*/ 0 h 3780790"/>
                <a:gd name="connsiteX4" fmla="*/ 2652258 w 2652258"/>
                <a:gd name="connsiteY4" fmla="*/ 157717 h 3780790"/>
                <a:gd name="connsiteX5" fmla="*/ 2652258 w 2652258"/>
                <a:gd name="connsiteY5" fmla="*/ 3422776 h 3780790"/>
                <a:gd name="connsiteX6" fmla="*/ 1334837 w 2652258"/>
                <a:gd name="connsiteY6" fmla="*/ 3780790 h 3780790"/>
                <a:gd name="connsiteX7" fmla="*/ 0 w 2652258"/>
                <a:gd name="connsiteY7" fmla="*/ 3422776 h 3780790"/>
                <a:gd name="connsiteX8" fmla="*/ 0 w 2652258"/>
                <a:gd name="connsiteY8" fmla="*/ 157717 h 378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2258" h="3780790" stroke="0" extrusionOk="0">
                  <a:moveTo>
                    <a:pt x="0" y="157717"/>
                  </a:moveTo>
                  <a:cubicBezTo>
                    <a:pt x="0" y="244822"/>
                    <a:pt x="593728" y="315434"/>
                    <a:pt x="1326129" y="315434"/>
                  </a:cubicBezTo>
                  <a:cubicBezTo>
                    <a:pt x="2058530" y="315434"/>
                    <a:pt x="2652258" y="244822"/>
                    <a:pt x="2652258" y="157717"/>
                  </a:cubicBezTo>
                  <a:lnTo>
                    <a:pt x="2652258" y="3422776"/>
                  </a:lnTo>
                  <a:cubicBezTo>
                    <a:pt x="2652258" y="3509881"/>
                    <a:pt x="2058530" y="3780789"/>
                    <a:pt x="1326129" y="3780789"/>
                  </a:cubicBezTo>
                  <a:cubicBezTo>
                    <a:pt x="593728" y="3780789"/>
                    <a:pt x="0" y="3509881"/>
                    <a:pt x="0" y="3422776"/>
                  </a:cubicBezTo>
                  <a:lnTo>
                    <a:pt x="0" y="157717"/>
                  </a:lnTo>
                  <a:close/>
                </a:path>
                <a:path w="2652258" h="3780790" fill="lighten" stroke="0" extrusionOk="0">
                  <a:moveTo>
                    <a:pt x="0" y="157717"/>
                  </a:moveTo>
                  <a:cubicBezTo>
                    <a:pt x="0" y="70612"/>
                    <a:pt x="593728" y="0"/>
                    <a:pt x="1326129" y="0"/>
                  </a:cubicBezTo>
                  <a:cubicBezTo>
                    <a:pt x="2058530" y="0"/>
                    <a:pt x="2652258" y="70612"/>
                    <a:pt x="2652258" y="157717"/>
                  </a:cubicBezTo>
                  <a:cubicBezTo>
                    <a:pt x="2652258" y="244822"/>
                    <a:pt x="2058530" y="315434"/>
                    <a:pt x="1326129" y="315434"/>
                  </a:cubicBezTo>
                  <a:cubicBezTo>
                    <a:pt x="593728" y="315434"/>
                    <a:pt x="0" y="244822"/>
                    <a:pt x="0" y="157717"/>
                  </a:cubicBezTo>
                  <a:close/>
                </a:path>
                <a:path w="2652258" h="3780790" fill="none" extrusionOk="0">
                  <a:moveTo>
                    <a:pt x="2652258" y="157717"/>
                  </a:moveTo>
                  <a:cubicBezTo>
                    <a:pt x="2652258" y="244822"/>
                    <a:pt x="2058530" y="315434"/>
                    <a:pt x="1326129" y="315434"/>
                  </a:cubicBezTo>
                  <a:cubicBezTo>
                    <a:pt x="593728" y="315434"/>
                    <a:pt x="0" y="244822"/>
                    <a:pt x="0" y="157717"/>
                  </a:cubicBezTo>
                  <a:cubicBezTo>
                    <a:pt x="0" y="70612"/>
                    <a:pt x="593728" y="0"/>
                    <a:pt x="1326129" y="0"/>
                  </a:cubicBezTo>
                  <a:cubicBezTo>
                    <a:pt x="2058530" y="0"/>
                    <a:pt x="2652258" y="70612"/>
                    <a:pt x="2652258" y="157717"/>
                  </a:cubicBezTo>
                  <a:lnTo>
                    <a:pt x="2652258" y="3422776"/>
                  </a:lnTo>
                  <a:cubicBezTo>
                    <a:pt x="2652258" y="3509881"/>
                    <a:pt x="2067238" y="3780790"/>
                    <a:pt x="1334837" y="3780790"/>
                  </a:cubicBezTo>
                  <a:cubicBezTo>
                    <a:pt x="602436" y="3780790"/>
                    <a:pt x="0" y="3509881"/>
                    <a:pt x="0" y="3422776"/>
                  </a:cubicBezTo>
                  <a:lnTo>
                    <a:pt x="0" y="157717"/>
                  </a:lnTo>
                </a:path>
              </a:pathLst>
            </a:custGeom>
            <a:gradFill>
              <a:gsLst>
                <a:gs pos="0">
                  <a:schemeClr val="accent1">
                    <a:lumMod val="60000"/>
                    <a:lumOff val="40000"/>
                    <a:alpha val="50000"/>
                  </a:schemeClr>
                </a:gs>
                <a:gs pos="58000">
                  <a:schemeClr val="accent1">
                    <a:lumMod val="20000"/>
                    <a:lumOff val="80000"/>
                    <a:alpha val="50000"/>
                  </a:schemeClr>
                </a:gs>
                <a:gs pos="100000">
                  <a:schemeClr val="accent1">
                    <a:lumMod val="40000"/>
                    <a:lumOff val="60000"/>
                    <a:alpha val="50000"/>
                  </a:schemeClr>
                </a:gs>
              </a:gsLst>
              <a:lin ang="10800000" scaled="0"/>
            </a:gradFill>
            <a:ln w="9525">
              <a:solidFill>
                <a:schemeClr val="accent1"/>
              </a:solidFill>
              <a:round/>
              <a:headEnd/>
              <a:tailEnd/>
            </a:ln>
          </p:spPr>
          <p:txBody>
            <a:bodyPr wrap="none" anchor="ctr"/>
            <a:lstStyle/>
            <a:p>
              <a:pPr fontAlgn="auto">
                <a:spcBef>
                  <a:spcPct val="20000"/>
                </a:spcBef>
                <a:spcAft>
                  <a:spcPts val="0"/>
                </a:spcAft>
                <a:buClr>
                  <a:srgbClr val="6699CC"/>
                </a:buClr>
                <a:buFontTx/>
                <a:buChar char="•"/>
                <a:defRPr/>
              </a:pPr>
              <a:endParaRPr lang="en-US">
                <a:latin typeface="+mn-lt"/>
                <a:ea typeface="+mn-ea"/>
              </a:endParaRPr>
            </a:p>
          </p:txBody>
        </p:sp>
        <p:pic>
          <p:nvPicPr>
            <p:cNvPr id="84" name="Picture 9" descr="C:\Users\BROOME~1\AppData\Local\Temp\VMwareDnD\0000259f\storage.png"/>
            <p:cNvPicPr>
              <a:picLocks noChangeAspect="1" noChangeArrowheads="1"/>
            </p:cNvPicPr>
            <p:nvPr/>
          </p:nvPicPr>
          <p:blipFill>
            <a:blip r:embed="rId8" cstate="email">
              <a:duotone>
                <a:prstClr val="black"/>
                <a:srgbClr val="FF0000">
                  <a:tint val="45000"/>
                  <a:satMod val="400000"/>
                </a:srgbClr>
              </a:duotone>
            </a:blip>
            <a:srcRect/>
            <a:stretch>
              <a:fillRect/>
            </a:stretch>
          </p:blipFill>
          <p:spPr bwMode="auto">
            <a:xfrm>
              <a:off x="2498374" y="4744357"/>
              <a:ext cx="1238374" cy="1671879"/>
            </a:xfrm>
            <a:prstGeom prst="rect">
              <a:avLst/>
            </a:prstGeom>
            <a:noFill/>
            <a:ln w="9525">
              <a:noFill/>
              <a:miter lim="800000"/>
              <a:headEnd/>
              <a:tailEnd/>
            </a:ln>
          </p:spPr>
        </p:pic>
        <p:pic>
          <p:nvPicPr>
            <p:cNvPr id="85" name="Picture 9" descr="C:\Users\BROOME~1\AppData\Local\Temp\VMwareDnD\0000259f\storage.png"/>
            <p:cNvPicPr>
              <a:picLocks noChangeAspect="1" noChangeArrowheads="1"/>
            </p:cNvPicPr>
            <p:nvPr/>
          </p:nvPicPr>
          <p:blipFill>
            <a:blip r:embed="rId9" cstate="email">
              <a:duotone>
                <a:prstClr val="black"/>
                <a:srgbClr val="FF0000">
                  <a:tint val="45000"/>
                  <a:satMod val="400000"/>
                </a:srgbClr>
              </a:duotone>
            </a:blip>
            <a:srcRect/>
            <a:stretch>
              <a:fillRect/>
            </a:stretch>
          </p:blipFill>
          <p:spPr bwMode="auto">
            <a:xfrm>
              <a:off x="877935" y="4744357"/>
              <a:ext cx="1236894" cy="1671879"/>
            </a:xfrm>
            <a:prstGeom prst="rect">
              <a:avLst/>
            </a:prstGeom>
            <a:noFill/>
            <a:ln w="9525">
              <a:noFill/>
              <a:miter lim="800000"/>
              <a:headEnd/>
              <a:tailEnd/>
            </a:ln>
          </p:spPr>
        </p:pic>
        <p:pic>
          <p:nvPicPr>
            <p:cNvPr id="86" name="Picture 9" descr="C:\Users\BROOME~1\AppData\Local\Temp\VMwareDnD\0000259f\storage.png"/>
            <p:cNvPicPr>
              <a:picLocks noChangeAspect="1" noChangeArrowheads="1"/>
            </p:cNvPicPr>
            <p:nvPr/>
          </p:nvPicPr>
          <p:blipFill>
            <a:blip r:embed="rId8" cstate="email">
              <a:duotone>
                <a:prstClr val="black"/>
                <a:srgbClr val="FF0000">
                  <a:tint val="45000"/>
                  <a:satMod val="400000"/>
                </a:srgbClr>
              </a:duotone>
            </a:blip>
            <a:srcRect/>
            <a:stretch>
              <a:fillRect/>
            </a:stretch>
          </p:blipFill>
          <p:spPr bwMode="auto">
            <a:xfrm>
              <a:off x="4096355" y="4744357"/>
              <a:ext cx="1238374" cy="1671879"/>
            </a:xfrm>
            <a:prstGeom prst="rect">
              <a:avLst/>
            </a:prstGeom>
            <a:noFill/>
            <a:ln w="9525">
              <a:noFill/>
              <a:miter lim="800000"/>
              <a:headEnd/>
              <a:tailEnd/>
            </a:ln>
          </p:spPr>
        </p:pic>
      </p:grpSp>
      <p:grpSp>
        <p:nvGrpSpPr>
          <p:cNvPr id="6" name="Group 5"/>
          <p:cNvGrpSpPr>
            <a:grpSpLocks/>
          </p:cNvGrpSpPr>
          <p:nvPr/>
        </p:nvGrpSpPr>
        <p:grpSpPr bwMode="auto">
          <a:xfrm>
            <a:off x="1100138" y="1454150"/>
            <a:ext cx="4178300" cy="1081088"/>
            <a:chOff x="4378947" y="1371600"/>
            <a:chExt cx="4178002" cy="1080480"/>
          </a:xfrm>
        </p:grpSpPr>
        <p:sp>
          <p:nvSpPr>
            <p:cNvPr id="88" name="Round Same Side Corner Rectangle 87"/>
            <p:cNvSpPr/>
            <p:nvPr/>
          </p:nvSpPr>
          <p:spPr bwMode="auto">
            <a:xfrm flipV="1">
              <a:off x="4378947" y="1371600"/>
              <a:ext cx="4178002" cy="1080480"/>
            </a:xfrm>
            <a:prstGeom prst="round2SameRect">
              <a:avLst>
                <a:gd name="adj1" fmla="val 6924"/>
                <a:gd name="adj2" fmla="val 5209"/>
              </a:avLst>
            </a:prstGeom>
            <a:solidFill>
              <a:srgbClr val="00B050"/>
            </a:solidFill>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auto">
                <a:spcBef>
                  <a:spcPts val="1200"/>
                </a:spcBef>
                <a:spcAft>
                  <a:spcPts val="0"/>
                </a:spcAft>
                <a:buClr>
                  <a:schemeClr val="accent1"/>
                </a:buClr>
                <a:buFont typeface="Arial" pitchFamily="34" charset="0"/>
                <a:buChar char="•"/>
                <a:defRPr/>
              </a:pPr>
              <a:endParaRPr lang="en-US" sz="2000" dirty="0">
                <a:solidFill>
                  <a:schemeClr val="tx2">
                    <a:lumMod val="50000"/>
                    <a:alpha val="99000"/>
                  </a:schemeClr>
                </a:solidFill>
              </a:endParaRPr>
            </a:p>
            <a:p>
              <a:pPr marL="0" lvl="3" fontAlgn="auto">
                <a:spcBef>
                  <a:spcPts val="1200"/>
                </a:spcBef>
                <a:spcAft>
                  <a:spcPts val="0"/>
                </a:spcAft>
                <a:buClr>
                  <a:schemeClr val="accent1"/>
                </a:buClr>
                <a:defRPr/>
              </a:pPr>
              <a:r>
                <a:rPr lang="en-US" sz="1600" dirty="0">
                  <a:solidFill>
                    <a:schemeClr val="tx2">
                      <a:lumMod val="50000"/>
                      <a:alpha val="99000"/>
                    </a:schemeClr>
                  </a:solidFill>
                </a:rPr>
                <a:t/>
              </a:r>
              <a:br>
                <a:rPr lang="en-US" sz="1600" dirty="0">
                  <a:solidFill>
                    <a:schemeClr val="tx2">
                      <a:lumMod val="50000"/>
                      <a:alpha val="99000"/>
                    </a:schemeClr>
                  </a:solidFill>
                </a:rPr>
              </a:br>
              <a:endParaRPr lang="en-US" dirty="0">
                <a:solidFill>
                  <a:schemeClr val="tx2">
                    <a:lumMod val="50000"/>
                    <a:alpha val="99000"/>
                  </a:schemeClr>
                </a:solidFill>
              </a:endParaRPr>
            </a:p>
          </p:txBody>
        </p:sp>
        <p:sp useBgFill="1">
          <p:nvSpPr>
            <p:cNvPr id="89" name="Round Same Side Corner Rectangle 88"/>
            <p:cNvSpPr/>
            <p:nvPr/>
          </p:nvSpPr>
          <p:spPr bwMode="auto">
            <a:xfrm flipV="1">
              <a:off x="4514419" y="1371600"/>
              <a:ext cx="3907058" cy="1080480"/>
            </a:xfrm>
            <a:prstGeom prst="round2SameRect">
              <a:avLst>
                <a:gd name="adj1" fmla="val 0"/>
                <a:gd name="adj2" fmla="val 0"/>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auto">
                <a:spcBef>
                  <a:spcPts val="1200"/>
                </a:spcBef>
                <a:spcAft>
                  <a:spcPts val="0"/>
                </a:spcAft>
                <a:buClr>
                  <a:schemeClr val="accent1"/>
                </a:buClr>
                <a:buFont typeface="Arial" pitchFamily="34" charset="0"/>
                <a:buChar char="•"/>
                <a:defRPr/>
              </a:pPr>
              <a:endParaRPr lang="en-US" sz="2000" dirty="0">
                <a:solidFill>
                  <a:schemeClr val="tx2">
                    <a:lumMod val="50000"/>
                    <a:alpha val="99000"/>
                  </a:schemeClr>
                </a:solidFill>
              </a:endParaRPr>
            </a:p>
            <a:p>
              <a:pPr marL="0" lvl="3" fontAlgn="auto">
                <a:spcBef>
                  <a:spcPts val="1200"/>
                </a:spcBef>
                <a:spcAft>
                  <a:spcPts val="0"/>
                </a:spcAft>
                <a:buClr>
                  <a:schemeClr val="accent1"/>
                </a:buClr>
                <a:defRPr/>
              </a:pPr>
              <a:r>
                <a:rPr lang="en-US" sz="1600" dirty="0">
                  <a:solidFill>
                    <a:schemeClr val="tx2">
                      <a:lumMod val="50000"/>
                      <a:alpha val="99000"/>
                    </a:schemeClr>
                  </a:solidFill>
                </a:rPr>
                <a:t/>
              </a:r>
              <a:br>
                <a:rPr lang="en-US" sz="1600" dirty="0">
                  <a:solidFill>
                    <a:schemeClr val="tx2">
                      <a:lumMod val="50000"/>
                      <a:alpha val="99000"/>
                    </a:schemeClr>
                  </a:solidFill>
                </a:rPr>
              </a:br>
              <a:endParaRPr lang="en-US" dirty="0">
                <a:solidFill>
                  <a:schemeClr val="tx2">
                    <a:lumMod val="50000"/>
                    <a:alpha val="99000"/>
                  </a:schemeClr>
                </a:solidFill>
              </a:endParaRPr>
            </a:p>
          </p:txBody>
        </p:sp>
        <p:sp>
          <p:nvSpPr>
            <p:cNvPr id="90" name="TextBox 89"/>
            <p:cNvSpPr txBox="1"/>
            <p:nvPr/>
          </p:nvSpPr>
          <p:spPr>
            <a:xfrm>
              <a:off x="4581760" y="1485186"/>
              <a:ext cx="3757136" cy="861774"/>
            </a:xfrm>
            <a:prstGeom prst="rect">
              <a:avLst/>
            </a:prstGeom>
            <a:noFill/>
          </p:spPr>
          <p:txBody>
            <a:bodyPr>
              <a:spAutoFit/>
            </a:bodyPr>
            <a:lstStyle/>
            <a:p>
              <a:pPr algn="ctr">
                <a:defRPr/>
              </a:pPr>
              <a:r>
                <a:rPr lang="en-US" sz="1600" cap="all" dirty="0">
                  <a:ln w="9000" cmpd="sng">
                    <a:solidFill>
                      <a:srgbClr val="2A2A2A">
                        <a:shade val="50000"/>
                        <a:satMod val="120000"/>
                      </a:srgbClr>
                    </a:solidFill>
                    <a:prstDash val="solid"/>
                  </a:ln>
                  <a:solidFill>
                    <a:schemeClr val="tx2">
                      <a:lumMod val="50000"/>
                    </a:schemeClr>
                  </a:solidFill>
                  <a:latin typeface="Verdana" pitchFamily="34" charset="0"/>
                  <a:ea typeface="+mn-ea"/>
                </a:rPr>
                <a:t>Clustered Computing</a:t>
              </a:r>
            </a:p>
            <a:p>
              <a:pPr algn="ctr">
                <a:defRPr/>
              </a:pPr>
              <a:r>
                <a:rPr lang="en-US" sz="1600" cap="all" dirty="0">
                  <a:ln w="9000" cmpd="sng">
                    <a:solidFill>
                      <a:srgbClr val="2A2A2A">
                        <a:shade val="50000"/>
                        <a:satMod val="120000"/>
                      </a:srgbClr>
                    </a:solidFill>
                    <a:prstDash val="solid"/>
                  </a:ln>
                  <a:solidFill>
                    <a:schemeClr val="tx2">
                      <a:lumMod val="50000"/>
                    </a:schemeClr>
                  </a:solidFill>
                  <a:latin typeface="Verdana" pitchFamily="34" charset="0"/>
                  <a:ea typeface="+mn-ea"/>
                </a:rPr>
                <a:t>&amp;</a:t>
              </a:r>
            </a:p>
            <a:p>
              <a:pPr algn="ctr">
                <a:defRPr/>
              </a:pPr>
              <a:r>
                <a:rPr lang="en-US" sz="1600" cap="all" dirty="0">
                  <a:ln w="9000" cmpd="sng">
                    <a:solidFill>
                      <a:srgbClr val="2A2A2A">
                        <a:shade val="50000"/>
                        <a:satMod val="120000"/>
                      </a:srgbClr>
                    </a:solidFill>
                    <a:prstDash val="solid"/>
                  </a:ln>
                  <a:solidFill>
                    <a:schemeClr val="tx2">
                      <a:lumMod val="50000"/>
                    </a:schemeClr>
                  </a:solidFill>
                  <a:latin typeface="Verdana" pitchFamily="34" charset="0"/>
                  <a:ea typeface="+mn-ea"/>
                </a:rPr>
                <a:t>Server Virtualization</a:t>
              </a:r>
            </a:p>
          </p:txBody>
        </p:sp>
      </p:grpSp>
      <p:grpSp>
        <p:nvGrpSpPr>
          <p:cNvPr id="7" name="Group 6"/>
          <p:cNvGrpSpPr>
            <a:grpSpLocks/>
          </p:cNvGrpSpPr>
          <p:nvPr/>
        </p:nvGrpSpPr>
        <p:grpSpPr bwMode="auto">
          <a:xfrm>
            <a:off x="1104900" y="2922588"/>
            <a:ext cx="4178300" cy="1325562"/>
            <a:chOff x="1100138" y="2831081"/>
            <a:chExt cx="4178002" cy="1326209"/>
          </a:xfrm>
        </p:grpSpPr>
        <p:sp>
          <p:nvSpPr>
            <p:cNvPr id="93" name="Round Same Side Corner Rectangle 92"/>
            <p:cNvSpPr/>
            <p:nvPr/>
          </p:nvSpPr>
          <p:spPr bwMode="auto">
            <a:xfrm flipV="1">
              <a:off x="1100138" y="2831081"/>
              <a:ext cx="4178002" cy="1326209"/>
            </a:xfrm>
            <a:prstGeom prst="round2SameRect">
              <a:avLst>
                <a:gd name="adj1" fmla="val 6924"/>
                <a:gd name="adj2" fmla="val 5209"/>
              </a:avLst>
            </a:prstGeom>
            <a:solidFill>
              <a:srgbClr val="00B050"/>
            </a:solidFill>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auto">
                <a:spcBef>
                  <a:spcPts val="1200"/>
                </a:spcBef>
                <a:spcAft>
                  <a:spcPts val="0"/>
                </a:spcAft>
                <a:buClr>
                  <a:schemeClr val="accent1"/>
                </a:buClr>
                <a:buFont typeface="Arial" pitchFamily="34" charset="0"/>
                <a:buChar char="•"/>
                <a:defRPr/>
              </a:pPr>
              <a:endParaRPr lang="en-US" sz="2000" dirty="0">
                <a:solidFill>
                  <a:schemeClr val="tx2">
                    <a:lumMod val="50000"/>
                    <a:alpha val="99000"/>
                  </a:schemeClr>
                </a:solidFill>
              </a:endParaRPr>
            </a:p>
            <a:p>
              <a:pPr marL="0" lvl="3" fontAlgn="auto">
                <a:spcBef>
                  <a:spcPts val="1200"/>
                </a:spcBef>
                <a:spcAft>
                  <a:spcPts val="0"/>
                </a:spcAft>
                <a:buClr>
                  <a:schemeClr val="accent1"/>
                </a:buClr>
                <a:defRPr/>
              </a:pPr>
              <a:r>
                <a:rPr lang="en-US" sz="1600" dirty="0">
                  <a:solidFill>
                    <a:schemeClr val="tx2">
                      <a:lumMod val="50000"/>
                      <a:alpha val="99000"/>
                    </a:schemeClr>
                  </a:solidFill>
                </a:rPr>
                <a:t/>
              </a:r>
              <a:br>
                <a:rPr lang="en-US" sz="1600" dirty="0">
                  <a:solidFill>
                    <a:schemeClr val="tx2">
                      <a:lumMod val="50000"/>
                      <a:alpha val="99000"/>
                    </a:schemeClr>
                  </a:solidFill>
                </a:rPr>
              </a:br>
              <a:endParaRPr lang="en-US" dirty="0">
                <a:solidFill>
                  <a:schemeClr val="tx2">
                    <a:lumMod val="50000"/>
                    <a:alpha val="99000"/>
                  </a:schemeClr>
                </a:solidFill>
              </a:endParaRPr>
            </a:p>
          </p:txBody>
        </p:sp>
        <p:sp useBgFill="1">
          <p:nvSpPr>
            <p:cNvPr id="94" name="Round Same Side Corner Rectangle 93"/>
            <p:cNvSpPr/>
            <p:nvPr/>
          </p:nvSpPr>
          <p:spPr bwMode="auto">
            <a:xfrm flipV="1">
              <a:off x="1235610" y="2831081"/>
              <a:ext cx="3907058" cy="1326209"/>
            </a:xfrm>
            <a:prstGeom prst="round2SameRect">
              <a:avLst>
                <a:gd name="adj1" fmla="val 0"/>
                <a:gd name="adj2" fmla="val 0"/>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auto">
                <a:spcBef>
                  <a:spcPts val="1200"/>
                </a:spcBef>
                <a:spcAft>
                  <a:spcPts val="0"/>
                </a:spcAft>
                <a:buClr>
                  <a:schemeClr val="accent1"/>
                </a:buClr>
                <a:buFont typeface="Arial" pitchFamily="34" charset="0"/>
                <a:buChar char="•"/>
                <a:defRPr/>
              </a:pPr>
              <a:endParaRPr lang="en-US" sz="2000" dirty="0">
                <a:solidFill>
                  <a:schemeClr val="tx2">
                    <a:lumMod val="50000"/>
                    <a:alpha val="99000"/>
                  </a:schemeClr>
                </a:solidFill>
              </a:endParaRPr>
            </a:p>
            <a:p>
              <a:pPr marL="0" lvl="3" fontAlgn="auto">
                <a:spcBef>
                  <a:spcPts val="1200"/>
                </a:spcBef>
                <a:spcAft>
                  <a:spcPts val="0"/>
                </a:spcAft>
                <a:buClr>
                  <a:schemeClr val="accent1"/>
                </a:buClr>
                <a:defRPr/>
              </a:pPr>
              <a:r>
                <a:rPr lang="en-US" sz="1600" dirty="0">
                  <a:solidFill>
                    <a:schemeClr val="tx2">
                      <a:lumMod val="50000"/>
                      <a:alpha val="99000"/>
                    </a:schemeClr>
                  </a:solidFill>
                </a:rPr>
                <a:t/>
              </a:r>
              <a:br>
                <a:rPr lang="en-US" sz="1600" dirty="0">
                  <a:solidFill>
                    <a:schemeClr val="tx2">
                      <a:lumMod val="50000"/>
                      <a:alpha val="99000"/>
                    </a:schemeClr>
                  </a:solidFill>
                </a:rPr>
              </a:br>
              <a:endParaRPr lang="en-US" dirty="0">
                <a:solidFill>
                  <a:schemeClr val="tx2">
                    <a:lumMod val="50000"/>
                    <a:alpha val="99000"/>
                  </a:schemeClr>
                </a:solidFill>
              </a:endParaRPr>
            </a:p>
          </p:txBody>
        </p:sp>
        <p:pic>
          <p:nvPicPr>
            <p:cNvPr id="100" name="Picture 4" descr="C:\Users\BROOME~1\AppData\Local\Temp\VMwareDnD\00007ed0\green_02.png"/>
            <p:cNvPicPr>
              <a:picLocks noChangeAspect="1" noChangeArrowheads="1"/>
            </p:cNvPicPr>
            <p:nvPr/>
          </p:nvPicPr>
          <p:blipFill rotWithShape="1">
            <a:blip r:embed="rId10" cstate="email">
              <a:extLst/>
            </a:blip>
            <a:srcRect/>
            <a:stretch/>
          </p:blipFill>
          <p:spPr bwMode="auto">
            <a:xfrm>
              <a:off x="4289424" y="2887981"/>
              <a:ext cx="853243" cy="1269309"/>
            </a:xfrm>
            <a:prstGeom prst="rect">
              <a:avLst/>
            </a:prstGeom>
            <a:noFill/>
            <a:ln w="9525">
              <a:noFill/>
              <a:miter lim="800000"/>
              <a:headEnd/>
              <a:tailEnd/>
            </a:ln>
            <a:effectLst>
              <a:softEdge rad="63500"/>
            </a:effectLst>
          </p:spPr>
        </p:pic>
        <p:pic>
          <p:nvPicPr>
            <p:cNvPr id="101" name="Picture 4" descr="C:\Users\BROOME~1\AppData\Local\Temp\VMwareDnD\00007ed0\green_02.png"/>
            <p:cNvPicPr>
              <a:picLocks noChangeAspect="1" noChangeArrowheads="1"/>
            </p:cNvPicPr>
            <p:nvPr/>
          </p:nvPicPr>
          <p:blipFill rotWithShape="1">
            <a:blip r:embed="rId10" cstate="email">
              <a:extLst/>
            </a:blip>
            <a:srcRect/>
            <a:stretch/>
          </p:blipFill>
          <p:spPr bwMode="auto">
            <a:xfrm flipH="1">
              <a:off x="1235610" y="2887981"/>
              <a:ext cx="847522" cy="1269309"/>
            </a:xfrm>
            <a:prstGeom prst="rect">
              <a:avLst/>
            </a:prstGeom>
            <a:noFill/>
            <a:ln w="9525">
              <a:noFill/>
              <a:miter lim="800000"/>
              <a:headEnd/>
              <a:tailEnd/>
            </a:ln>
            <a:effectLst>
              <a:softEdge rad="63500"/>
            </a:effectLst>
          </p:spPr>
        </p:pic>
        <p:pic>
          <p:nvPicPr>
            <p:cNvPr id="99" name="Picture 4" descr="C:\Users\BROOME~1\AppData\Local\Temp\VMwareDnD\00007ed0\green_02.png"/>
            <p:cNvPicPr>
              <a:picLocks noChangeAspect="1" noChangeArrowheads="1"/>
            </p:cNvPicPr>
            <p:nvPr/>
          </p:nvPicPr>
          <p:blipFill rotWithShape="1">
            <a:blip r:embed="rId11" cstate="email">
              <a:extLst/>
            </a:blip>
            <a:srcRect/>
            <a:stretch/>
          </p:blipFill>
          <p:spPr bwMode="auto">
            <a:xfrm>
              <a:off x="1820907" y="2887981"/>
              <a:ext cx="2644140" cy="1269309"/>
            </a:xfrm>
            <a:prstGeom prst="rect">
              <a:avLst/>
            </a:prstGeom>
            <a:noFill/>
            <a:ln w="9525">
              <a:noFill/>
              <a:miter lim="800000"/>
              <a:headEnd/>
              <a:tailEnd/>
            </a:ln>
            <a:effectLst>
              <a:softEdge rad="63500"/>
            </a:effectLst>
          </p:spPr>
        </p:pic>
        <p:sp>
          <p:nvSpPr>
            <p:cNvPr id="95" name="TextBox 94"/>
            <p:cNvSpPr txBox="1"/>
            <p:nvPr/>
          </p:nvSpPr>
          <p:spPr>
            <a:xfrm>
              <a:off x="1219200" y="3222199"/>
              <a:ext cx="1395895" cy="523220"/>
            </a:xfrm>
            <a:prstGeom prst="rect">
              <a:avLst/>
            </a:prstGeom>
            <a:noFill/>
          </p:spPr>
          <p:txBody>
            <a:bodyPr>
              <a:spAutoFit/>
            </a:bodyPr>
            <a:lstStyle/>
            <a:p>
              <a:pPr algn="ctr">
                <a:defRPr/>
              </a:pPr>
              <a:r>
                <a:rPr lang="en-US" sz="1600" cap="all" dirty="0">
                  <a:ln w="9000" cmpd="sng">
                    <a:solidFill>
                      <a:srgbClr val="2A2A2A">
                        <a:shade val="50000"/>
                        <a:satMod val="120000"/>
                      </a:srgbClr>
                    </a:solidFill>
                    <a:prstDash val="solid"/>
                  </a:ln>
                  <a:solidFill>
                    <a:schemeClr val="tx2">
                      <a:lumMod val="50000"/>
                    </a:schemeClr>
                  </a:solidFill>
                  <a:latin typeface="Verdana" pitchFamily="34" charset="0"/>
                  <a:ea typeface="+mn-ea"/>
                </a:rPr>
                <a:t>10 </a:t>
              </a:r>
              <a:r>
                <a:rPr lang="en-US" sz="1600" cap="all" dirty="0" err="1">
                  <a:ln w="9000" cmpd="sng">
                    <a:solidFill>
                      <a:srgbClr val="2A2A2A">
                        <a:shade val="50000"/>
                        <a:satMod val="120000"/>
                      </a:srgbClr>
                    </a:solidFill>
                    <a:prstDash val="solid"/>
                  </a:ln>
                  <a:solidFill>
                    <a:schemeClr val="tx2">
                      <a:lumMod val="50000"/>
                    </a:schemeClr>
                  </a:solidFill>
                  <a:latin typeface="Verdana" pitchFamily="34" charset="0"/>
                  <a:ea typeface="+mn-ea"/>
                </a:rPr>
                <a:t>G</a:t>
              </a:r>
              <a:r>
                <a:rPr lang="en-US" sz="1600" dirty="0" err="1">
                  <a:ln w="9000" cmpd="sng">
                    <a:solidFill>
                      <a:srgbClr val="2A2A2A">
                        <a:shade val="50000"/>
                        <a:satMod val="120000"/>
                      </a:srgbClr>
                    </a:solidFill>
                    <a:prstDash val="solid"/>
                  </a:ln>
                  <a:solidFill>
                    <a:schemeClr val="tx2">
                      <a:lumMod val="50000"/>
                    </a:schemeClr>
                  </a:solidFill>
                  <a:latin typeface="Verdana" pitchFamily="34" charset="0"/>
                  <a:ea typeface="+mn-ea"/>
                </a:rPr>
                <a:t>b</a:t>
              </a:r>
              <a:r>
                <a:rPr lang="en-US" sz="1600" cap="all" dirty="0" err="1">
                  <a:ln w="9000" cmpd="sng">
                    <a:solidFill>
                      <a:srgbClr val="2A2A2A">
                        <a:shade val="50000"/>
                        <a:satMod val="120000"/>
                      </a:srgbClr>
                    </a:solidFill>
                    <a:prstDash val="solid"/>
                  </a:ln>
                  <a:solidFill>
                    <a:schemeClr val="tx2">
                      <a:lumMod val="50000"/>
                    </a:schemeClr>
                  </a:solidFill>
                  <a:latin typeface="Verdana" pitchFamily="34" charset="0"/>
                  <a:ea typeface="+mn-ea"/>
                </a:rPr>
                <a:t>e</a:t>
              </a:r>
              <a:endParaRPr lang="en-US" sz="1600" cap="all" dirty="0">
                <a:ln w="9000" cmpd="sng">
                  <a:solidFill>
                    <a:srgbClr val="2A2A2A">
                      <a:shade val="50000"/>
                      <a:satMod val="120000"/>
                    </a:srgbClr>
                  </a:solidFill>
                  <a:prstDash val="solid"/>
                </a:ln>
                <a:solidFill>
                  <a:schemeClr val="tx2">
                    <a:lumMod val="50000"/>
                  </a:schemeClr>
                </a:solidFill>
                <a:latin typeface="Verdana" pitchFamily="34" charset="0"/>
                <a:ea typeface="+mn-ea"/>
              </a:endParaRPr>
            </a:p>
            <a:p>
              <a:pPr algn="ctr">
                <a:defRPr/>
              </a:pPr>
              <a:r>
                <a:rPr lang="en-US" sz="1200" cap="all" dirty="0">
                  <a:ln w="9000" cmpd="sng">
                    <a:solidFill>
                      <a:srgbClr val="2A2A2A">
                        <a:shade val="50000"/>
                        <a:satMod val="120000"/>
                      </a:srgbClr>
                    </a:solidFill>
                    <a:prstDash val="solid"/>
                  </a:ln>
                  <a:solidFill>
                    <a:schemeClr val="tx2">
                      <a:lumMod val="50000"/>
                    </a:schemeClr>
                  </a:solidFill>
                  <a:latin typeface="Verdana" pitchFamily="34" charset="0"/>
                  <a:ea typeface="+mn-ea"/>
                </a:rPr>
                <a:t>NETWORK</a:t>
              </a:r>
              <a:endParaRPr lang="en-US" sz="1600" cap="all" dirty="0">
                <a:ln w="9000" cmpd="sng">
                  <a:solidFill>
                    <a:srgbClr val="2A2A2A">
                      <a:shade val="50000"/>
                      <a:satMod val="120000"/>
                    </a:srgbClr>
                  </a:solidFill>
                  <a:prstDash val="solid"/>
                </a:ln>
                <a:solidFill>
                  <a:schemeClr val="tx2">
                    <a:lumMod val="50000"/>
                  </a:schemeClr>
                </a:solidFill>
                <a:latin typeface="Verdana" pitchFamily="34" charset="0"/>
                <a:ea typeface="+mn-ea"/>
              </a:endParaRPr>
            </a:p>
          </p:txBody>
        </p:sp>
        <p:sp>
          <p:nvSpPr>
            <p:cNvPr id="96" name="TextBox 95"/>
            <p:cNvSpPr txBox="1"/>
            <p:nvPr/>
          </p:nvSpPr>
          <p:spPr>
            <a:xfrm>
              <a:off x="3665220" y="3222199"/>
              <a:ext cx="1395336" cy="523220"/>
            </a:xfrm>
            <a:prstGeom prst="rect">
              <a:avLst/>
            </a:prstGeom>
            <a:noFill/>
          </p:spPr>
          <p:txBody>
            <a:bodyPr>
              <a:spAutoFit/>
            </a:bodyPr>
            <a:lstStyle/>
            <a:p>
              <a:pPr algn="ctr">
                <a:defRPr/>
              </a:pPr>
              <a:r>
                <a:rPr lang="en-US" sz="1600" cap="all" dirty="0">
                  <a:ln w="9000" cmpd="sng">
                    <a:solidFill>
                      <a:srgbClr val="2A2A2A">
                        <a:shade val="50000"/>
                        <a:satMod val="120000"/>
                      </a:srgbClr>
                    </a:solidFill>
                    <a:prstDash val="solid"/>
                  </a:ln>
                  <a:solidFill>
                    <a:schemeClr val="tx2">
                      <a:lumMod val="50000"/>
                    </a:schemeClr>
                  </a:solidFill>
                  <a:latin typeface="Verdana" pitchFamily="34" charset="0"/>
                  <a:ea typeface="+mn-ea"/>
                </a:rPr>
                <a:t>10</a:t>
              </a:r>
              <a:r>
                <a:rPr lang="en-US" sz="1600" dirty="0">
                  <a:ln w="9000" cmpd="sng">
                    <a:solidFill>
                      <a:srgbClr val="2A2A2A">
                        <a:shade val="50000"/>
                        <a:satMod val="120000"/>
                      </a:srgbClr>
                    </a:solidFill>
                    <a:prstDash val="solid"/>
                  </a:ln>
                  <a:solidFill>
                    <a:schemeClr val="tx2">
                      <a:lumMod val="50000"/>
                    </a:schemeClr>
                  </a:solidFill>
                  <a:latin typeface="Verdana" pitchFamily="34" charset="0"/>
                  <a:ea typeface="+mn-ea"/>
                </a:rPr>
                <a:t>x</a:t>
              </a:r>
              <a:r>
                <a:rPr lang="en-US" sz="1600" cap="all" dirty="0">
                  <a:ln w="9000" cmpd="sng">
                    <a:solidFill>
                      <a:srgbClr val="2A2A2A">
                        <a:shade val="50000"/>
                        <a:satMod val="120000"/>
                      </a:srgbClr>
                    </a:solidFill>
                    <a:prstDash val="solid"/>
                  </a:ln>
                  <a:solidFill>
                    <a:schemeClr val="tx2">
                      <a:lumMod val="50000"/>
                    </a:schemeClr>
                  </a:solidFill>
                  <a:latin typeface="Verdana" pitchFamily="34" charset="0"/>
                  <a:ea typeface="+mn-ea"/>
                </a:rPr>
                <a:t> </a:t>
              </a:r>
              <a:r>
                <a:rPr lang="en-US" sz="1200" cap="all" dirty="0">
                  <a:ln w="9000" cmpd="sng">
                    <a:solidFill>
                      <a:srgbClr val="2A2A2A">
                        <a:shade val="50000"/>
                        <a:satMod val="120000"/>
                      </a:srgbClr>
                    </a:solidFill>
                    <a:prstDash val="solid"/>
                  </a:ln>
                  <a:solidFill>
                    <a:schemeClr val="tx2">
                      <a:lumMod val="50000"/>
                    </a:schemeClr>
                  </a:solidFill>
                  <a:latin typeface="Verdana" pitchFamily="34" charset="0"/>
                  <a:ea typeface="+mn-ea"/>
                </a:rPr>
                <a:t>PERFORMANCE</a:t>
              </a:r>
            </a:p>
          </p:txBody>
        </p:sp>
      </p:grpSp>
      <p:grpSp>
        <p:nvGrpSpPr>
          <p:cNvPr id="104" name="Group 103"/>
          <p:cNvGrpSpPr>
            <a:grpSpLocks/>
          </p:cNvGrpSpPr>
          <p:nvPr/>
        </p:nvGrpSpPr>
        <p:grpSpPr bwMode="auto">
          <a:xfrm>
            <a:off x="1100138" y="4594225"/>
            <a:ext cx="4178300" cy="1806575"/>
            <a:chOff x="4378947" y="1371600"/>
            <a:chExt cx="4178002" cy="1080480"/>
          </a:xfrm>
        </p:grpSpPr>
        <p:sp>
          <p:nvSpPr>
            <p:cNvPr id="105" name="Round Same Side Corner Rectangle 104"/>
            <p:cNvSpPr/>
            <p:nvPr/>
          </p:nvSpPr>
          <p:spPr bwMode="auto">
            <a:xfrm flipV="1">
              <a:off x="4378947" y="1371600"/>
              <a:ext cx="4178002" cy="1080480"/>
            </a:xfrm>
            <a:prstGeom prst="round2SameRect">
              <a:avLst>
                <a:gd name="adj1" fmla="val 6924"/>
                <a:gd name="adj2" fmla="val 5209"/>
              </a:avLst>
            </a:prstGeom>
            <a:solidFill>
              <a:srgbClr val="00B050"/>
            </a:solidFill>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auto">
                <a:spcBef>
                  <a:spcPts val="1200"/>
                </a:spcBef>
                <a:spcAft>
                  <a:spcPts val="0"/>
                </a:spcAft>
                <a:buClr>
                  <a:schemeClr val="accent1"/>
                </a:buClr>
                <a:buFont typeface="Arial" pitchFamily="34" charset="0"/>
                <a:buChar char="•"/>
                <a:defRPr/>
              </a:pPr>
              <a:endParaRPr lang="en-US" sz="2000" dirty="0">
                <a:solidFill>
                  <a:schemeClr val="tx2">
                    <a:lumMod val="50000"/>
                    <a:alpha val="99000"/>
                  </a:schemeClr>
                </a:solidFill>
              </a:endParaRPr>
            </a:p>
            <a:p>
              <a:pPr marL="0" lvl="3" fontAlgn="auto">
                <a:spcBef>
                  <a:spcPts val="1200"/>
                </a:spcBef>
                <a:spcAft>
                  <a:spcPts val="0"/>
                </a:spcAft>
                <a:buClr>
                  <a:schemeClr val="accent1"/>
                </a:buClr>
                <a:defRPr/>
              </a:pPr>
              <a:r>
                <a:rPr lang="en-US" sz="1600" dirty="0">
                  <a:solidFill>
                    <a:schemeClr val="tx2">
                      <a:lumMod val="50000"/>
                      <a:alpha val="99000"/>
                    </a:schemeClr>
                  </a:solidFill>
                </a:rPr>
                <a:t/>
              </a:r>
              <a:br>
                <a:rPr lang="en-US" sz="1600" dirty="0">
                  <a:solidFill>
                    <a:schemeClr val="tx2">
                      <a:lumMod val="50000"/>
                      <a:alpha val="99000"/>
                    </a:schemeClr>
                  </a:solidFill>
                </a:rPr>
              </a:br>
              <a:endParaRPr lang="en-US" dirty="0">
                <a:solidFill>
                  <a:schemeClr val="tx2">
                    <a:lumMod val="50000"/>
                    <a:alpha val="99000"/>
                  </a:schemeClr>
                </a:solidFill>
              </a:endParaRPr>
            </a:p>
          </p:txBody>
        </p:sp>
        <p:sp useBgFill="1">
          <p:nvSpPr>
            <p:cNvPr id="106" name="Round Same Side Corner Rectangle 105"/>
            <p:cNvSpPr/>
            <p:nvPr/>
          </p:nvSpPr>
          <p:spPr bwMode="auto">
            <a:xfrm flipV="1">
              <a:off x="4514419" y="1371600"/>
              <a:ext cx="3907058" cy="1080480"/>
            </a:xfrm>
            <a:prstGeom prst="round2SameRect">
              <a:avLst>
                <a:gd name="adj1" fmla="val 0"/>
                <a:gd name="adj2" fmla="val 0"/>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4625" lvl="3" indent="-174625" fontAlgn="auto">
                <a:spcBef>
                  <a:spcPts val="1200"/>
                </a:spcBef>
                <a:spcAft>
                  <a:spcPts val="0"/>
                </a:spcAft>
                <a:buClr>
                  <a:schemeClr val="accent1"/>
                </a:buClr>
                <a:buFont typeface="Arial" pitchFamily="34" charset="0"/>
                <a:buChar char="•"/>
                <a:defRPr/>
              </a:pPr>
              <a:endParaRPr lang="en-US" sz="2000" dirty="0">
                <a:solidFill>
                  <a:schemeClr val="tx2">
                    <a:lumMod val="50000"/>
                    <a:alpha val="99000"/>
                  </a:schemeClr>
                </a:solidFill>
              </a:endParaRPr>
            </a:p>
            <a:p>
              <a:pPr marL="0" lvl="3" fontAlgn="auto">
                <a:spcBef>
                  <a:spcPts val="1200"/>
                </a:spcBef>
                <a:spcAft>
                  <a:spcPts val="0"/>
                </a:spcAft>
                <a:buClr>
                  <a:schemeClr val="accent1"/>
                </a:buClr>
                <a:defRPr/>
              </a:pPr>
              <a:r>
                <a:rPr lang="en-US" sz="1600" dirty="0">
                  <a:solidFill>
                    <a:schemeClr val="tx2">
                      <a:lumMod val="50000"/>
                      <a:alpha val="99000"/>
                    </a:schemeClr>
                  </a:solidFill>
                </a:rPr>
                <a:t/>
              </a:r>
              <a:br>
                <a:rPr lang="en-US" sz="1600" dirty="0">
                  <a:solidFill>
                    <a:schemeClr val="tx2">
                      <a:lumMod val="50000"/>
                      <a:alpha val="99000"/>
                    </a:schemeClr>
                  </a:solidFill>
                </a:rPr>
              </a:br>
              <a:endParaRPr lang="en-US" dirty="0">
                <a:solidFill>
                  <a:schemeClr val="tx2">
                    <a:lumMod val="50000"/>
                    <a:alpha val="99000"/>
                  </a:schemeClr>
                </a:solidFill>
              </a:endParaRPr>
            </a:p>
          </p:txBody>
        </p:sp>
        <p:sp>
          <p:nvSpPr>
            <p:cNvPr id="107" name="TextBox 106"/>
            <p:cNvSpPr txBox="1"/>
            <p:nvPr/>
          </p:nvSpPr>
          <p:spPr>
            <a:xfrm>
              <a:off x="6339776" y="1677136"/>
              <a:ext cx="1999119" cy="497125"/>
            </a:xfrm>
            <a:prstGeom prst="rect">
              <a:avLst/>
            </a:prstGeom>
            <a:noFill/>
          </p:spPr>
          <p:txBody>
            <a:bodyPr>
              <a:spAutoFit/>
            </a:bodyPr>
            <a:lstStyle/>
            <a:p>
              <a:pPr>
                <a:defRPr/>
              </a:pPr>
              <a:r>
                <a:rPr lang="en-US" sz="1600" cap="all" dirty="0">
                  <a:ln w="9000" cmpd="sng">
                    <a:solidFill>
                      <a:srgbClr val="2A2A2A">
                        <a:shade val="50000"/>
                        <a:satMod val="120000"/>
                      </a:srgbClr>
                    </a:solidFill>
                    <a:prstDash val="solid"/>
                  </a:ln>
                  <a:solidFill>
                    <a:schemeClr val="tx2">
                      <a:lumMod val="50000"/>
                    </a:schemeClr>
                  </a:solidFill>
                  <a:latin typeface="Verdana" pitchFamily="34" charset="0"/>
                  <a:ea typeface="+mn-ea"/>
                </a:rPr>
                <a:t>Clustered STORAGE ARCHITECTURES</a:t>
              </a:r>
            </a:p>
          </p:txBody>
        </p:sp>
      </p:grpSp>
      <p:grpSp>
        <p:nvGrpSpPr>
          <p:cNvPr id="108" name="Group 139"/>
          <p:cNvGrpSpPr/>
          <p:nvPr/>
        </p:nvGrpSpPr>
        <p:grpSpPr>
          <a:xfrm>
            <a:off x="1598521" y="4759134"/>
            <a:ext cx="1195666" cy="1479381"/>
            <a:chOff x="-2054225" y="3394075"/>
            <a:chExt cx="2060575" cy="2549525"/>
          </a:xfrm>
          <a:effectLst>
            <a:outerShdw blurRad="76200" dir="2400000" sy="23000" kx="1200000" algn="br" rotWithShape="0">
              <a:prstClr val="black">
                <a:alpha val="20000"/>
              </a:prstClr>
            </a:outerShdw>
          </a:effectLst>
        </p:grpSpPr>
        <p:pic>
          <p:nvPicPr>
            <p:cNvPr id="110" name="Picture 5" descr="prodshot"/>
            <p:cNvPicPr>
              <a:picLocks noChangeAspect="1" noChangeArrowheads="1"/>
            </p:cNvPicPr>
            <p:nvPr/>
          </p:nvPicPr>
          <p:blipFill>
            <a:blip r:embed="rId12" cstate="email">
              <a:extLst/>
            </a:blip>
            <a:srcRect/>
            <a:stretch>
              <a:fillRect/>
            </a:stretch>
          </p:blipFill>
          <p:spPr bwMode="auto">
            <a:xfrm>
              <a:off x="-2047875" y="5133975"/>
              <a:ext cx="2054225" cy="809625"/>
            </a:xfrm>
            <a:prstGeom prst="rect">
              <a:avLst/>
            </a:prstGeom>
            <a:noFill/>
            <a:ln w="9525">
              <a:noFill/>
              <a:miter lim="800000"/>
              <a:headEnd/>
              <a:tailEnd/>
            </a:ln>
          </p:spPr>
        </p:pic>
        <p:pic>
          <p:nvPicPr>
            <p:cNvPr id="111" name="Picture 6" descr="prodshot"/>
            <p:cNvPicPr>
              <a:picLocks noChangeAspect="1" noChangeArrowheads="1"/>
            </p:cNvPicPr>
            <p:nvPr/>
          </p:nvPicPr>
          <p:blipFill>
            <a:blip r:embed="rId12" cstate="email">
              <a:extLst/>
            </a:blip>
            <a:srcRect/>
            <a:stretch>
              <a:fillRect/>
            </a:stretch>
          </p:blipFill>
          <p:spPr bwMode="auto">
            <a:xfrm>
              <a:off x="-2054225" y="4708525"/>
              <a:ext cx="2054225" cy="809625"/>
            </a:xfrm>
            <a:prstGeom prst="rect">
              <a:avLst/>
            </a:prstGeom>
            <a:noFill/>
            <a:ln w="9525">
              <a:noFill/>
              <a:miter lim="800000"/>
              <a:headEnd/>
              <a:tailEnd/>
            </a:ln>
          </p:spPr>
        </p:pic>
        <p:pic>
          <p:nvPicPr>
            <p:cNvPr id="112" name="Picture 7" descr="prodshot"/>
            <p:cNvPicPr>
              <a:picLocks noChangeAspect="1" noChangeArrowheads="1"/>
            </p:cNvPicPr>
            <p:nvPr/>
          </p:nvPicPr>
          <p:blipFill>
            <a:blip r:embed="rId12" cstate="email">
              <a:extLst/>
            </a:blip>
            <a:srcRect/>
            <a:stretch>
              <a:fillRect/>
            </a:stretch>
          </p:blipFill>
          <p:spPr bwMode="auto">
            <a:xfrm>
              <a:off x="-2054225" y="4270375"/>
              <a:ext cx="2054225" cy="809625"/>
            </a:xfrm>
            <a:prstGeom prst="rect">
              <a:avLst/>
            </a:prstGeom>
            <a:noFill/>
            <a:ln w="9525">
              <a:noFill/>
              <a:miter lim="800000"/>
              <a:headEnd/>
              <a:tailEnd/>
            </a:ln>
          </p:spPr>
        </p:pic>
        <p:pic>
          <p:nvPicPr>
            <p:cNvPr id="113" name="Picture 8" descr="prodshot"/>
            <p:cNvPicPr>
              <a:picLocks noChangeAspect="1" noChangeArrowheads="1"/>
            </p:cNvPicPr>
            <p:nvPr/>
          </p:nvPicPr>
          <p:blipFill>
            <a:blip r:embed="rId12" cstate="email">
              <a:extLst/>
            </a:blip>
            <a:srcRect/>
            <a:stretch>
              <a:fillRect/>
            </a:stretch>
          </p:blipFill>
          <p:spPr bwMode="auto">
            <a:xfrm>
              <a:off x="-2054225" y="3832225"/>
              <a:ext cx="2054225" cy="809625"/>
            </a:xfrm>
            <a:prstGeom prst="rect">
              <a:avLst/>
            </a:prstGeom>
            <a:noFill/>
            <a:ln w="9525">
              <a:noFill/>
              <a:miter lim="800000"/>
              <a:headEnd/>
              <a:tailEnd/>
            </a:ln>
          </p:spPr>
        </p:pic>
        <p:pic>
          <p:nvPicPr>
            <p:cNvPr id="114" name="Picture 9" descr="prodshot"/>
            <p:cNvPicPr>
              <a:picLocks noChangeAspect="1" noChangeArrowheads="1"/>
            </p:cNvPicPr>
            <p:nvPr/>
          </p:nvPicPr>
          <p:blipFill>
            <a:blip r:embed="rId12" cstate="email">
              <a:extLst/>
            </a:blip>
            <a:srcRect/>
            <a:stretch>
              <a:fillRect/>
            </a:stretch>
          </p:blipFill>
          <p:spPr bwMode="auto">
            <a:xfrm>
              <a:off x="-2054225" y="3394075"/>
              <a:ext cx="2054225" cy="809625"/>
            </a:xfrm>
            <a:prstGeom prst="rect">
              <a:avLst/>
            </a:prstGeom>
            <a:noFill/>
            <a:ln w="9525">
              <a:noFill/>
              <a:miter lim="800000"/>
              <a:headEnd/>
              <a:tailEnd/>
            </a:ln>
          </p:spPr>
        </p:pic>
      </p:grpSp>
      <p:sp>
        <p:nvSpPr>
          <p:cNvPr id="116" name="AutoShape 12"/>
          <p:cNvSpPr>
            <a:spLocks noChangeArrowheads="1"/>
          </p:cNvSpPr>
          <p:nvPr/>
        </p:nvSpPr>
        <p:spPr bwMode="auto">
          <a:xfrm>
            <a:off x="1509713" y="4716463"/>
            <a:ext cx="1382712" cy="1585912"/>
          </a:xfrm>
          <a:prstGeom prst="can">
            <a:avLst>
              <a:gd name="adj" fmla="val 12075"/>
            </a:avLst>
          </a:prstGeom>
          <a:gradFill>
            <a:gsLst>
              <a:gs pos="0">
                <a:schemeClr val="accent1">
                  <a:lumMod val="60000"/>
                  <a:lumOff val="40000"/>
                  <a:alpha val="50000"/>
                </a:schemeClr>
              </a:gs>
              <a:gs pos="58000">
                <a:schemeClr val="accent1">
                  <a:lumMod val="20000"/>
                  <a:lumOff val="80000"/>
                  <a:alpha val="50000"/>
                </a:schemeClr>
              </a:gs>
              <a:gs pos="100000">
                <a:schemeClr val="accent1">
                  <a:lumMod val="40000"/>
                  <a:lumOff val="60000"/>
                  <a:alpha val="50000"/>
                </a:schemeClr>
              </a:gs>
            </a:gsLst>
            <a:lin ang="10800000" scaled="0"/>
          </a:gradFill>
          <a:ln w="9525">
            <a:solidFill>
              <a:schemeClr val="accent1"/>
            </a:solidFill>
            <a:round/>
            <a:headEnd/>
            <a:tailEnd/>
          </a:ln>
        </p:spPr>
        <p:txBody>
          <a:bodyPr wrap="none" anchor="ctr"/>
          <a:lstStyle/>
          <a:p>
            <a:pPr fontAlgn="auto">
              <a:spcBef>
                <a:spcPct val="20000"/>
              </a:spcBef>
              <a:spcAft>
                <a:spcPts val="0"/>
              </a:spcAft>
              <a:buClr>
                <a:srgbClr val="6699CC"/>
              </a:buClr>
              <a:buFontTx/>
              <a:buChar char="•"/>
              <a:defRPr/>
            </a:pPr>
            <a:endParaRPr lang="en-US">
              <a:latin typeface="+mn-lt"/>
              <a:ea typeface="+mn-ea"/>
            </a:endParaRPr>
          </a:p>
        </p:txBody>
      </p:sp>
    </p:spTree>
    <p:extLst>
      <p:ext uri="{BB962C8B-B14F-4D97-AF65-F5344CB8AC3E}">
        <p14:creationId xmlns:p14="http://schemas.microsoft.com/office/powerpoint/2010/main" val="38698659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1000"/>
                            </p:stCondLst>
                            <p:childTnLst>
                              <p:par>
                                <p:cTn id="9" presetID="10" presetClass="exit" presetSubtype="0" fill="hold" nodeType="afterEffect">
                                  <p:stCondLst>
                                    <p:cond delay="0"/>
                                  </p:stCondLst>
                                  <p:childTnLst>
                                    <p:animEffect transition="out" filter="fade">
                                      <p:cBhvr>
                                        <p:cTn id="10" dur="1000"/>
                                        <p:tgtEl>
                                          <p:spTgt spid="199"/>
                                        </p:tgtEl>
                                      </p:cBhvr>
                                    </p:animEffect>
                                    <p:set>
                                      <p:cBhvr>
                                        <p:cTn id="11" dur="1" fill="hold">
                                          <p:stCondLst>
                                            <p:cond delay="999"/>
                                          </p:stCondLst>
                                        </p:cTn>
                                        <p:tgtEl>
                                          <p:spTgt spid="199"/>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1000"/>
                                        <p:tgtEl>
                                          <p:spTgt spid="197"/>
                                        </p:tgtEl>
                                      </p:cBhvr>
                                    </p:animEffect>
                                    <p:set>
                                      <p:cBhvr>
                                        <p:cTn id="14" dur="1" fill="hold">
                                          <p:stCondLst>
                                            <p:cond delay="999"/>
                                          </p:stCondLst>
                                        </p:cTn>
                                        <p:tgtEl>
                                          <p:spTgt spid="197"/>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1000"/>
                                        <p:tgtEl>
                                          <p:spTgt spid="200"/>
                                        </p:tgtEl>
                                      </p:cBhvr>
                                    </p:animEffect>
                                    <p:set>
                                      <p:cBhvr>
                                        <p:cTn id="17" dur="1" fill="hold">
                                          <p:stCondLst>
                                            <p:cond delay="999"/>
                                          </p:stCondLst>
                                        </p:cTn>
                                        <p:tgtEl>
                                          <p:spTgt spid="200"/>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1000"/>
                                        <p:tgtEl>
                                          <p:spTgt spid="198"/>
                                        </p:tgtEl>
                                      </p:cBhvr>
                                    </p:animEffect>
                                    <p:set>
                                      <p:cBhvr>
                                        <p:cTn id="20" dur="1" fill="hold">
                                          <p:stCondLst>
                                            <p:cond delay="999"/>
                                          </p:stCondLst>
                                        </p:cTn>
                                        <p:tgtEl>
                                          <p:spTgt spid="19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196"/>
                                        </p:tgtEl>
                                      </p:cBhvr>
                                    </p:animEffect>
                                    <p:set>
                                      <p:cBhvr>
                                        <p:cTn id="23" dur="1" fill="hold">
                                          <p:stCondLst>
                                            <p:cond delay="999"/>
                                          </p:stCondLst>
                                        </p:cTn>
                                        <p:tgtEl>
                                          <p:spTgt spid="196"/>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195"/>
                                        </p:tgtEl>
                                      </p:cBhvr>
                                    </p:animEffect>
                                    <p:set>
                                      <p:cBhvr>
                                        <p:cTn id="26" dur="1" fill="hold">
                                          <p:stCondLst>
                                            <p:cond delay="999"/>
                                          </p:stCondLst>
                                        </p:cTn>
                                        <p:tgtEl>
                                          <p:spTgt spid="19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157"/>
                                        </p:tgtEl>
                                      </p:cBhvr>
                                    </p:animEffect>
                                    <p:set>
                                      <p:cBhvr>
                                        <p:cTn id="29" dur="1" fill="hold">
                                          <p:stCondLst>
                                            <p:cond delay="999"/>
                                          </p:stCondLst>
                                        </p:cTn>
                                        <p:tgtEl>
                                          <p:spTgt spid="15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159"/>
                                        </p:tgtEl>
                                      </p:cBhvr>
                                    </p:animEffect>
                                    <p:set>
                                      <p:cBhvr>
                                        <p:cTn id="32" dur="1" fill="hold">
                                          <p:stCondLst>
                                            <p:cond delay="999"/>
                                          </p:stCondLst>
                                        </p:cTn>
                                        <p:tgtEl>
                                          <p:spTgt spid="159"/>
                                        </p:tgtEl>
                                        <p:attrNameLst>
                                          <p:attrName>style.visibility</p:attrName>
                                        </p:attrNameLst>
                                      </p:cBhvr>
                                      <p:to>
                                        <p:strVal val="hidden"/>
                                      </p:to>
                                    </p:set>
                                  </p:childTnLst>
                                </p:cTn>
                              </p:par>
                            </p:childTnLst>
                          </p:cTn>
                        </p:par>
                        <p:par>
                          <p:cTn id="33" fill="hold" nodeType="afterGroup">
                            <p:stCondLst>
                              <p:cond delay="2000"/>
                            </p:stCondLst>
                            <p:childTnLst>
                              <p:par>
                                <p:cTn id="34" presetID="10" presetClass="exit" presetSubtype="0" fill="hold" nodeType="after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08"/>
                                        </p:tgtEl>
                                        <p:attrNameLst>
                                          <p:attrName>style.visibility</p:attrName>
                                        </p:attrNameLst>
                                      </p:cBhvr>
                                      <p:to>
                                        <p:strVal val="visible"/>
                                      </p:to>
                                    </p:set>
                                    <p:animEffect transition="in" filter="fade">
                                      <p:cBhvr>
                                        <p:cTn id="39" dur="500"/>
                                        <p:tgtEl>
                                          <p:spTgt spid="208"/>
                                        </p:tgtEl>
                                      </p:cBhvr>
                                    </p:animEffect>
                                  </p:childTnLst>
                                </p:cTn>
                              </p:par>
                            </p:childTnLst>
                          </p:cTn>
                        </p:par>
                        <p:par>
                          <p:cTn id="40" fill="hold" nodeType="afterGroup">
                            <p:stCondLst>
                              <p:cond delay="2500"/>
                            </p:stCondLst>
                            <p:childTnLst>
                              <p:par>
                                <p:cTn id="41" presetID="10" presetClass="entr" presetSubtype="0" fill="hold" nodeType="afterEffect">
                                  <p:stCondLst>
                                    <p:cond delay="115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childTnLst>
                                </p:cTn>
                              </p:par>
                            </p:childTnLst>
                          </p:cTn>
                        </p:par>
                        <p:par>
                          <p:cTn id="44" fill="hold" nodeType="afterGroup">
                            <p:stCondLst>
                              <p:cond delay="4650"/>
                            </p:stCondLst>
                            <p:childTnLst>
                              <p:par>
                                <p:cTn id="45" presetID="10" presetClass="exit" presetSubtype="0" fill="hold" nodeType="afterEffect">
                                  <p:stCondLst>
                                    <p:cond delay="0"/>
                                  </p:stCondLst>
                                  <p:childTnLst>
                                    <p:animEffect transition="out" filter="fade">
                                      <p:cBhvr>
                                        <p:cTn id="46" dur="500"/>
                                        <p:tgtEl>
                                          <p:spTgt spid="82"/>
                                        </p:tgtEl>
                                      </p:cBhvr>
                                    </p:animEffect>
                                    <p:set>
                                      <p:cBhvr>
                                        <p:cTn id="47" dur="1" fill="hold">
                                          <p:stCondLst>
                                            <p:cond delay="499"/>
                                          </p:stCondLst>
                                        </p:cTn>
                                        <p:tgtEl>
                                          <p:spTgt spid="8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03"/>
                                        </p:tgtEl>
                                      </p:cBhvr>
                                    </p:animEffect>
                                    <p:set>
                                      <p:cBhvr>
                                        <p:cTn id="50" dur="1" fill="hold">
                                          <p:stCondLst>
                                            <p:cond delay="499"/>
                                          </p:stCondLst>
                                        </p:cTn>
                                        <p:tgtEl>
                                          <p:spTgt spid="103"/>
                                        </p:tgtEl>
                                        <p:attrNameLst>
                                          <p:attrName>style.visibility</p:attrName>
                                        </p:attrNameLst>
                                      </p:cBhvr>
                                      <p:to>
                                        <p:strVal val="hidden"/>
                                      </p:to>
                                    </p:set>
                                  </p:childTnLst>
                                </p:cTn>
                              </p:par>
                            </p:childTnLst>
                          </p:cTn>
                        </p:par>
                        <p:par>
                          <p:cTn id="51" fill="hold" nodeType="afterGroup">
                            <p:stCondLst>
                              <p:cond delay="5150"/>
                            </p:stCondLst>
                            <p:childTnLst>
                              <p:par>
                                <p:cTn id="52" presetID="10" presetClass="exit" presetSubtype="0" fill="hold" nodeType="afterEffect">
                                  <p:stCondLst>
                                    <p:cond delay="0"/>
                                  </p:stCondLst>
                                  <p:childTnLst>
                                    <p:animEffect transition="out" filter="fade">
                                      <p:cBhvr>
                                        <p:cTn id="53" dur="500"/>
                                        <p:tgtEl>
                                          <p:spTgt spid="209"/>
                                        </p:tgtEl>
                                      </p:cBhvr>
                                    </p:animEffect>
                                    <p:set>
                                      <p:cBhvr>
                                        <p:cTn id="54" dur="1" fill="hold">
                                          <p:stCondLst>
                                            <p:cond delay="499"/>
                                          </p:stCondLst>
                                        </p:cTn>
                                        <p:tgtEl>
                                          <p:spTgt spid="209"/>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10"/>
                                        </p:tgtEl>
                                        <p:attrNameLst>
                                          <p:attrName>style.visibility</p:attrName>
                                        </p:attrNameLst>
                                      </p:cBhvr>
                                      <p:to>
                                        <p:strVal val="visible"/>
                                      </p:to>
                                    </p:set>
                                    <p:animEffect transition="in" filter="fade">
                                      <p:cBhvr>
                                        <p:cTn id="57" dur="500"/>
                                        <p:tgtEl>
                                          <p:spTgt spid="210"/>
                                        </p:tgtEl>
                                      </p:cBhvr>
                                    </p:animEffect>
                                  </p:childTnLst>
                                </p:cTn>
                              </p:par>
                            </p:childTnLst>
                          </p:cTn>
                        </p:par>
                        <p:par>
                          <p:cTn id="58" fill="hold" nodeType="afterGroup">
                            <p:stCondLst>
                              <p:cond delay="5650"/>
                            </p:stCondLst>
                            <p:childTnLst>
                              <p:par>
                                <p:cTn id="59" presetID="10" presetClass="entr" presetSubtype="0" fill="hold" nodeType="afterEffect">
                                  <p:stCondLst>
                                    <p:cond delay="850"/>
                                  </p:stCondLst>
                                  <p:childTnLst>
                                    <p:set>
                                      <p:cBhvr>
                                        <p:cTn id="60" dur="1" fill="hold">
                                          <p:stCondLst>
                                            <p:cond delay="0"/>
                                          </p:stCondLst>
                                        </p:cTn>
                                        <p:tgtEl>
                                          <p:spTgt spid="104"/>
                                        </p:tgtEl>
                                        <p:attrNameLst>
                                          <p:attrName>style.visibility</p:attrName>
                                        </p:attrNameLst>
                                      </p:cBhvr>
                                      <p:to>
                                        <p:strVal val="visible"/>
                                      </p:to>
                                    </p:set>
                                    <p:animEffect transition="in" filter="fade">
                                      <p:cBhvr>
                                        <p:cTn id="61" dur="1000"/>
                                        <p:tgtEl>
                                          <p:spTgt spid="104"/>
                                        </p:tgtEl>
                                      </p:cBhvr>
                                    </p:animEffect>
                                  </p:childTnLst>
                                </p:cTn>
                              </p:par>
                            </p:childTnLst>
                          </p:cTn>
                        </p:par>
                        <p:par>
                          <p:cTn id="62" fill="hold" nodeType="afterGroup">
                            <p:stCondLst>
                              <p:cond delay="7500"/>
                            </p:stCondLst>
                            <p:childTnLst>
                              <p:par>
                                <p:cTn id="63" presetID="10" presetClass="exit" presetSubtype="0" fill="hold" nodeType="afterEffect">
                                  <p:stCondLst>
                                    <p:cond delay="0"/>
                                  </p:stCondLst>
                                  <p:childTnLst>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par>
                                <p:cTn id="66" presetID="22" presetClass="entr" presetSubtype="4" fill="hold" nodeType="withEffect">
                                  <p:stCondLst>
                                    <p:cond delay="0"/>
                                  </p:stCondLst>
                                  <p:childTnLst>
                                    <p:set>
                                      <p:cBhvr>
                                        <p:cTn id="67" dur="1" fill="hold">
                                          <p:stCondLst>
                                            <p:cond delay="0"/>
                                          </p:stCondLst>
                                        </p:cTn>
                                        <p:tgtEl>
                                          <p:spTgt spid="108"/>
                                        </p:tgtEl>
                                        <p:attrNameLst>
                                          <p:attrName>style.visibility</p:attrName>
                                        </p:attrNameLst>
                                      </p:cBhvr>
                                      <p:to>
                                        <p:strVal val="visible"/>
                                      </p:to>
                                    </p:set>
                                    <p:animEffect transition="in" filter="wipe(down)">
                                      <p:cBhvr>
                                        <p:cTn id="68" dur="1000"/>
                                        <p:tgtEl>
                                          <p:spTgt spid="108"/>
                                        </p:tgtEl>
                                      </p:cBhvr>
                                    </p:animEffect>
                                  </p:childTnLst>
                                </p:cTn>
                              </p:par>
                            </p:childTnLst>
                          </p:cTn>
                        </p:par>
                        <p:par>
                          <p:cTn id="69" fill="hold" nodeType="afterGroup">
                            <p:stCondLst>
                              <p:cond delay="8500"/>
                            </p:stCondLst>
                            <p:childTnLst>
                              <p:par>
                                <p:cTn id="70" presetID="22" presetClass="entr" presetSubtype="4" fill="hold" grpId="0" nodeType="afterEffect">
                                  <p:stCondLst>
                                    <p:cond delay="0"/>
                                  </p:stCondLst>
                                  <p:childTnLst>
                                    <p:set>
                                      <p:cBhvr>
                                        <p:cTn id="71" dur="1" fill="hold">
                                          <p:stCondLst>
                                            <p:cond delay="0"/>
                                          </p:stCondLst>
                                        </p:cTn>
                                        <p:tgtEl>
                                          <p:spTgt spid="116"/>
                                        </p:tgtEl>
                                        <p:attrNameLst>
                                          <p:attrName>style.visibility</p:attrName>
                                        </p:attrNameLst>
                                      </p:cBhvr>
                                      <p:to>
                                        <p:strVal val="visible"/>
                                      </p:to>
                                    </p:set>
                                    <p:animEffect transition="in" filter="wipe(down)">
                                      <p:cBhvr>
                                        <p:cTn id="72" dur="1000"/>
                                        <p:tgtEl>
                                          <p:spTgt spid="116"/>
                                        </p:tgtEl>
                                      </p:cBhvr>
                                    </p:animEffect>
                                  </p:childTnLst>
                                </p:cTn>
                              </p:par>
                            </p:childTnLst>
                          </p:cTn>
                        </p:par>
                        <p:par>
                          <p:cTn id="73" fill="hold" nodeType="afterGroup">
                            <p:stCondLst>
                              <p:cond delay="9500"/>
                            </p:stCondLst>
                            <p:childTnLst>
                              <p:par>
                                <p:cTn id="74" presetID="42"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1000"/>
                                        <p:tgtEl>
                                          <p:spTgt spid="5"/>
                                        </p:tgtEl>
                                      </p:cBhvr>
                                    </p:animEffect>
                                    <p:anim calcmode="lin" valueType="num">
                                      <p:cBhvr>
                                        <p:cTn id="77" dur="1000" fill="hold"/>
                                        <p:tgtEl>
                                          <p:spTgt spid="5"/>
                                        </p:tgtEl>
                                        <p:attrNameLst>
                                          <p:attrName>ppt_x</p:attrName>
                                        </p:attrNameLst>
                                      </p:cBhvr>
                                      <p:tavLst>
                                        <p:tav tm="0">
                                          <p:val>
                                            <p:strVal val="#ppt_x"/>
                                          </p:val>
                                        </p:tav>
                                        <p:tav tm="100000">
                                          <p:val>
                                            <p:strVal val="#ppt_x"/>
                                          </p:val>
                                        </p:tav>
                                      </p:tavLst>
                                    </p:anim>
                                    <p:anim calcmode="lin" valueType="num">
                                      <p:cBhvr>
                                        <p:cTn id="7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
          <p:cNvSpPr>
            <a:spLocks noGrp="1" noChangeArrowheads="1"/>
          </p:cNvSpPr>
          <p:nvPr>
            <p:ph type="ctrTitle"/>
          </p:nvPr>
        </p:nvSpPr>
        <p:spPr>
          <a:xfrm>
            <a:off x="590569" y="524150"/>
            <a:ext cx="8256588" cy="2252924"/>
          </a:xfrm>
        </p:spPr>
        <p:txBody>
          <a:bodyPr/>
          <a:lstStyle/>
          <a:p>
            <a:pPr eaLnBrk="1" hangingPunct="1"/>
            <a:r>
              <a:rPr lang="en-US" altLang="zh-CN" sz="6000" dirty="0" err="1" smtClean="0">
                <a:ea typeface="宋体" pitchFamily="2" charset="-122"/>
              </a:rPr>
              <a:t>Isilon</a:t>
            </a:r>
            <a:r>
              <a:rPr lang="en-US" altLang="zh-CN" sz="6000" dirty="0" smtClean="0">
                <a:ea typeface="宋体" pitchFamily="2" charset="-122"/>
              </a:rPr>
              <a:t> Systems</a:t>
            </a:r>
            <a:br>
              <a:rPr lang="en-US" altLang="zh-CN" sz="6000" dirty="0" smtClean="0">
                <a:ea typeface="宋体" pitchFamily="2" charset="-122"/>
              </a:rPr>
            </a:br>
            <a:r>
              <a:rPr lang="en-US" altLang="zh-CN" sz="2700" i="1" dirty="0" smtClean="0">
                <a:ea typeface="宋体" pitchFamily="2" charset="-122"/>
              </a:rPr>
              <a:t>The leader in Scale-Out Storage</a:t>
            </a:r>
            <a:r>
              <a:rPr lang="en-US" altLang="zh-CN" sz="3600" dirty="0" smtClean="0">
                <a:ea typeface="宋体" pitchFamily="2" charset="-122"/>
              </a:rPr>
              <a:t/>
            </a:r>
            <a:br>
              <a:rPr lang="en-US" altLang="zh-CN" sz="3600" dirty="0" smtClean="0">
                <a:ea typeface="宋体" pitchFamily="2" charset="-122"/>
              </a:rPr>
            </a:br>
            <a:r>
              <a:rPr lang="en-US" altLang="zh-CN" sz="3600" dirty="0" smtClean="0">
                <a:ea typeface="宋体" pitchFamily="2" charset="-122"/>
              </a:rPr>
              <a:t/>
            </a:r>
            <a:br>
              <a:rPr lang="en-US" altLang="zh-CN" sz="3600" dirty="0" smtClean="0">
                <a:ea typeface="宋体" pitchFamily="2" charset="-122"/>
              </a:rPr>
            </a:br>
            <a:r>
              <a:rPr lang="en-US" altLang="zh-CN" sz="3200" i="1" dirty="0" smtClean="0">
                <a:solidFill>
                  <a:schemeClr val="accent2"/>
                </a:solidFill>
                <a:ea typeface="宋体" pitchFamily="2" charset="-122"/>
              </a:rPr>
              <a:t>Simple. Different. Better.</a:t>
            </a:r>
            <a:endParaRPr lang="en-US" altLang="zh-CN" sz="3600" i="1" dirty="0" smtClean="0">
              <a:ea typeface="宋体" pitchFamily="2" charset="-122"/>
            </a:endParaRPr>
          </a:p>
        </p:txBody>
      </p:sp>
      <p:sp>
        <p:nvSpPr>
          <p:cNvPr id="29698" name="Rectangle 11"/>
          <p:cNvSpPr>
            <a:spLocks noGrp="1" noChangeArrowheads="1"/>
          </p:cNvSpPr>
          <p:nvPr>
            <p:ph type="subTitle" idx="1"/>
          </p:nvPr>
        </p:nvSpPr>
        <p:spPr>
          <a:xfrm>
            <a:off x="689190" y="3826859"/>
            <a:ext cx="7518400" cy="1754326"/>
          </a:xfrm>
        </p:spPr>
        <p:txBody>
          <a:bodyPr/>
          <a:lstStyle/>
          <a:p>
            <a:pPr eaLnBrk="1" hangingPunct="1">
              <a:tabLst>
                <a:tab pos="566738" algn="dec"/>
              </a:tabLst>
            </a:pPr>
            <a:r>
              <a:rPr lang="en-US" altLang="zh-CN" sz="2400" dirty="0" smtClean="0">
                <a:solidFill>
                  <a:schemeClr val="bg1"/>
                </a:solidFill>
                <a:ea typeface="宋体" pitchFamily="2" charset="-122"/>
              </a:rPr>
              <a:t>	  </a:t>
            </a:r>
          </a:p>
          <a:p>
            <a:pPr eaLnBrk="1" hangingPunct="1"/>
            <a:endParaRPr lang="en-US" altLang="zh-CN" sz="2400" dirty="0" smtClean="0">
              <a:solidFill>
                <a:schemeClr val="bg1"/>
              </a:solidFill>
              <a:ea typeface="宋体" pitchFamily="2" charset="-122"/>
            </a:endParaRPr>
          </a:p>
          <a:p>
            <a:pPr eaLnBrk="1" hangingPunct="1"/>
            <a:r>
              <a:rPr lang="zh-CN" altLang="en-US" sz="3600" b="1" dirty="0" smtClean="0">
                <a:solidFill>
                  <a:schemeClr val="bg1"/>
                </a:solidFill>
                <a:ea typeface="宋体" pitchFamily="2" charset="-122"/>
              </a:rPr>
              <a:t>谢谢</a:t>
            </a:r>
            <a:r>
              <a:rPr lang="en-US" altLang="zh-CN" sz="3600" b="1" dirty="0" smtClean="0">
                <a:solidFill>
                  <a:schemeClr val="bg1"/>
                </a:solidFill>
                <a:ea typeface="宋体" pitchFamily="2" charset="-122"/>
              </a:rPr>
              <a:t>!</a:t>
            </a:r>
          </a:p>
          <a:p>
            <a:pPr eaLnBrk="1" hangingPunct="1"/>
            <a:endParaRPr lang="en-US" altLang="zh-CN" sz="3600" b="1" dirty="0" smtClean="0">
              <a:solidFill>
                <a:schemeClr val="bg1"/>
              </a:solidFill>
              <a:ea typeface="宋体" pitchFamily="2" charset="-122"/>
            </a:endParaRPr>
          </a:p>
        </p:txBody>
      </p:sp>
    </p:spTree>
    <p:extLst>
      <p:ext uri="{BB962C8B-B14F-4D97-AF65-F5344CB8AC3E}">
        <p14:creationId xmlns:p14="http://schemas.microsoft.com/office/powerpoint/2010/main" val="11830538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hidden="1"/>
          <p:cNvSpPr/>
          <p:nvPr/>
        </p:nvSpPr>
        <p:spPr>
          <a:xfrm>
            <a:off x="6465888" y="2070100"/>
            <a:ext cx="1262062" cy="444500"/>
          </a:xfrm>
          <a:prstGeom prst="rect">
            <a:avLst/>
          </a:prstGeom>
          <a:solidFill>
            <a:schemeClr val="accent4">
              <a:lumMod val="20000"/>
              <a:lumOff val="80000"/>
              <a:alpha val="50000"/>
            </a:schemeClr>
          </a:solidFill>
          <a:ln w="7" cap="flat">
            <a:noFill/>
            <a:prstDash val="solid"/>
            <a:miter lim="800000"/>
            <a:headEnd/>
            <a:tailEnd/>
          </a:ln>
        </p:spPr>
        <p:txBody>
          <a:bodyPr/>
          <a:lstStyle/>
          <a:p>
            <a:pPr>
              <a:defRPr/>
            </a:pPr>
            <a:endParaRPr lang="en-US" sz="1400" dirty="0">
              <a:solidFill>
                <a:srgbClr val="1F497D"/>
              </a:solidFill>
              <a:ea typeface="ＭＳ Ｐゴシック" charset="0"/>
            </a:endParaRPr>
          </a:p>
        </p:txBody>
      </p:sp>
      <p:sp>
        <p:nvSpPr>
          <p:cNvPr id="107" name="TextBox 106"/>
          <p:cNvSpPr txBox="1"/>
          <p:nvPr/>
        </p:nvSpPr>
        <p:spPr>
          <a:xfrm>
            <a:off x="6516688" y="2554288"/>
            <a:ext cx="1960562" cy="338137"/>
          </a:xfrm>
          <a:prstGeom prst="rect">
            <a:avLst/>
          </a:prstGeom>
          <a:noFill/>
        </p:spPr>
        <p:txBody>
          <a:bodyPr>
            <a:spAutoFit/>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fontAlgn="base">
              <a:spcBef>
                <a:spcPct val="0"/>
              </a:spcBef>
              <a:spcAft>
                <a:spcPct val="0"/>
              </a:spcAft>
            </a:pPr>
            <a:endParaRPr lang="en-US" altLang="zh-CN" sz="1600">
              <a:solidFill>
                <a:srgbClr val="424446"/>
              </a:solidFill>
              <a:latin typeface="+mn-lt"/>
              <a:ea typeface="+mn-ea"/>
            </a:endParaRPr>
          </a:p>
        </p:txBody>
      </p:sp>
      <p:sp>
        <p:nvSpPr>
          <p:cNvPr id="53251" name="Title 1"/>
          <p:cNvSpPr>
            <a:spLocks noGrp="1"/>
          </p:cNvSpPr>
          <p:nvPr>
            <p:ph type="title"/>
          </p:nvPr>
        </p:nvSpPr>
        <p:spPr>
          <a:xfrm>
            <a:off x="439738" y="485775"/>
            <a:ext cx="8229600" cy="868363"/>
          </a:xfrm>
        </p:spPr>
        <p:txBody>
          <a:bodyPr/>
          <a:lstStyle/>
          <a:p>
            <a:r>
              <a:rPr lang="en-US" altLang="zh-CN" sz="3200" dirty="0" smtClean="0">
                <a:latin typeface="黑体" pitchFamily="49" charset="-122"/>
                <a:ea typeface="黑体" pitchFamily="49" charset="-122"/>
              </a:rPr>
              <a:t>“</a:t>
            </a:r>
            <a:r>
              <a:rPr lang="zh-CN" altLang="en-US" sz="3200" dirty="0">
                <a:latin typeface="黑体" pitchFamily="49" charset="-122"/>
                <a:ea typeface="黑体" pitchFamily="49" charset="-122"/>
              </a:rPr>
              <a:t>大</a:t>
            </a:r>
            <a:r>
              <a:rPr lang="zh-CN" altLang="en-US" sz="3200" dirty="0" smtClean="0">
                <a:latin typeface="黑体" pitchFamily="49" charset="-122"/>
                <a:ea typeface="黑体" pitchFamily="49" charset="-122"/>
              </a:rPr>
              <a:t>数据”带来的挑战促进新解决方案的采用</a:t>
            </a:r>
          </a:p>
        </p:txBody>
      </p:sp>
      <p:sp>
        <p:nvSpPr>
          <p:cNvPr id="53252" name="Rectangle 23"/>
          <p:cNvSpPr>
            <a:spLocks noChangeArrowheads="1"/>
          </p:cNvSpPr>
          <p:nvPr/>
        </p:nvSpPr>
        <p:spPr bwMode="auto">
          <a:xfrm>
            <a:off x="392113" y="217488"/>
            <a:ext cx="343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US" altLang="zh-CN" sz="3200">
              <a:solidFill>
                <a:srgbClr val="2C95DD"/>
              </a:solidFill>
              <a:ea typeface="宋体" pitchFamily="2" charset="-122"/>
            </a:endParaRPr>
          </a:p>
        </p:txBody>
      </p:sp>
      <p:grpSp>
        <p:nvGrpSpPr>
          <p:cNvPr id="4" name="Group 3"/>
          <p:cNvGrpSpPr>
            <a:grpSpLocks/>
          </p:cNvGrpSpPr>
          <p:nvPr/>
        </p:nvGrpSpPr>
        <p:grpSpPr bwMode="auto">
          <a:xfrm>
            <a:off x="6661150" y="2362200"/>
            <a:ext cx="2011363" cy="3048000"/>
            <a:chOff x="6465440" y="2264766"/>
            <a:chExt cx="2011680" cy="3047123"/>
          </a:xfrm>
        </p:grpSpPr>
        <p:sp useBgFill="1">
          <p:nvSpPr>
            <p:cNvPr id="104" name="Rounded Rectangle 103"/>
            <p:cNvSpPr/>
            <p:nvPr/>
          </p:nvSpPr>
          <p:spPr>
            <a:xfrm>
              <a:off x="6465440" y="2264766"/>
              <a:ext cx="2011680" cy="3047123"/>
            </a:xfrm>
            <a:prstGeom prst="roundRect">
              <a:avLst>
                <a:gd name="adj" fmla="val 3122"/>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a:defRPr/>
              </a:pPr>
              <a:endParaRPr lang="en-US" dirty="0">
                <a:solidFill>
                  <a:prstClr val="white"/>
                </a:solidFill>
              </a:endParaRPr>
            </a:p>
          </p:txBody>
        </p:sp>
        <p:sp>
          <p:nvSpPr>
            <p:cNvPr id="53283" name="TextBox 105"/>
            <p:cNvSpPr txBox="1">
              <a:spLocks noChangeArrowheads="1"/>
            </p:cNvSpPr>
            <p:nvPr/>
          </p:nvSpPr>
          <p:spPr bwMode="auto">
            <a:xfrm>
              <a:off x="6535207" y="2571494"/>
              <a:ext cx="1842461" cy="83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fontAlgn="base">
                <a:spcBef>
                  <a:spcPct val="0"/>
                </a:spcBef>
                <a:spcAft>
                  <a:spcPct val="0"/>
                </a:spcAft>
              </a:pPr>
              <a:r>
                <a:rPr lang="en-US" altLang="zh-CN" sz="4800" b="1">
                  <a:solidFill>
                    <a:srgbClr val="00529A"/>
                  </a:solidFill>
                  <a:latin typeface="+mn-lt"/>
                  <a:ea typeface="+mn-ea"/>
                </a:rPr>
                <a:t>50%</a:t>
              </a:r>
            </a:p>
          </p:txBody>
        </p:sp>
        <p:sp>
          <p:nvSpPr>
            <p:cNvPr id="38" name="Rectangle 37"/>
            <p:cNvSpPr/>
            <p:nvPr/>
          </p:nvSpPr>
          <p:spPr>
            <a:xfrm>
              <a:off x="6535301" y="3445526"/>
              <a:ext cx="1848141" cy="1076908"/>
            </a:xfrm>
            <a:prstGeom prst="rect">
              <a:avLst/>
            </a:prstGeom>
          </p:spPr>
          <p:txBody>
            <a:bodyPr>
              <a:spAutoFit/>
            </a:bodyPr>
            <a:lstStyle/>
            <a:p>
              <a:pPr fontAlgn="base">
                <a:spcBef>
                  <a:spcPct val="0"/>
                </a:spcBef>
                <a:spcAft>
                  <a:spcPct val="0"/>
                </a:spcAft>
              </a:pPr>
              <a:r>
                <a:rPr lang="zh-CN" altLang="en-US" sz="1600">
                  <a:solidFill>
                    <a:srgbClr val="424446"/>
                  </a:solidFill>
                </a:rPr>
                <a:t>在未来</a:t>
              </a:r>
              <a:r>
                <a:rPr lang="en-US" altLang="zh-CN" sz="1600">
                  <a:solidFill>
                    <a:srgbClr val="424446"/>
                  </a:solidFill>
                </a:rPr>
                <a:t>24</a:t>
              </a:r>
              <a:r>
                <a:rPr lang="zh-CN" altLang="en-US" sz="1600">
                  <a:solidFill>
                    <a:srgbClr val="424446"/>
                  </a:solidFill>
                </a:rPr>
                <a:t>个月内提高横向扩展存储器的</a:t>
              </a:r>
              <a:br>
                <a:rPr lang="zh-CN" altLang="en-US" sz="1600">
                  <a:solidFill>
                    <a:srgbClr val="424446"/>
                  </a:solidFill>
                </a:rPr>
              </a:br>
              <a:r>
                <a:rPr lang="zh-CN" altLang="en-US" sz="1600">
                  <a:solidFill>
                    <a:srgbClr val="424446"/>
                  </a:solidFill>
                </a:rPr>
                <a:t>数据量。</a:t>
              </a:r>
            </a:p>
          </p:txBody>
        </p:sp>
      </p:grpSp>
      <p:grpSp>
        <p:nvGrpSpPr>
          <p:cNvPr id="3" name="Group 2"/>
          <p:cNvGrpSpPr>
            <a:grpSpLocks/>
          </p:cNvGrpSpPr>
          <p:nvPr/>
        </p:nvGrpSpPr>
        <p:grpSpPr bwMode="auto">
          <a:xfrm>
            <a:off x="4514850" y="2362200"/>
            <a:ext cx="2011363" cy="3048000"/>
            <a:chOff x="4389876" y="2264766"/>
            <a:chExt cx="2011680" cy="3047123"/>
          </a:xfrm>
        </p:grpSpPr>
        <p:sp useBgFill="1">
          <p:nvSpPr>
            <p:cNvPr id="55" name="Rounded Rectangle 54"/>
            <p:cNvSpPr/>
            <p:nvPr/>
          </p:nvSpPr>
          <p:spPr>
            <a:xfrm>
              <a:off x="4389876" y="2264766"/>
              <a:ext cx="2011680" cy="3047123"/>
            </a:xfrm>
            <a:prstGeom prst="roundRect">
              <a:avLst>
                <a:gd name="adj" fmla="val 2758"/>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a:defRPr/>
              </a:pPr>
              <a:endParaRPr lang="en-US" dirty="0">
                <a:solidFill>
                  <a:prstClr val="white"/>
                </a:solidFill>
              </a:endParaRPr>
            </a:p>
          </p:txBody>
        </p:sp>
        <p:sp>
          <p:nvSpPr>
            <p:cNvPr id="53278" name="TextBox 55"/>
            <p:cNvSpPr txBox="1">
              <a:spLocks noChangeArrowheads="1"/>
            </p:cNvSpPr>
            <p:nvPr/>
          </p:nvSpPr>
          <p:spPr bwMode="auto">
            <a:xfrm>
              <a:off x="4474631" y="2571494"/>
              <a:ext cx="1842461" cy="83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fontAlgn="base">
                <a:spcBef>
                  <a:spcPct val="0"/>
                </a:spcBef>
                <a:spcAft>
                  <a:spcPct val="0"/>
                </a:spcAft>
              </a:pPr>
              <a:r>
                <a:rPr lang="en-US" altLang="zh-CN" sz="4800" b="1">
                  <a:solidFill>
                    <a:srgbClr val="00529A"/>
                  </a:solidFill>
                  <a:latin typeface="+mn-lt"/>
                  <a:ea typeface="+mn-ea"/>
                </a:rPr>
                <a:t>84%</a:t>
              </a:r>
            </a:p>
          </p:txBody>
        </p:sp>
        <p:sp>
          <p:nvSpPr>
            <p:cNvPr id="37" name="Rectangle 36"/>
            <p:cNvSpPr/>
            <p:nvPr/>
          </p:nvSpPr>
          <p:spPr>
            <a:xfrm>
              <a:off x="4474027" y="3445526"/>
              <a:ext cx="1927529" cy="1076908"/>
            </a:xfrm>
            <a:prstGeom prst="rect">
              <a:avLst/>
            </a:prstGeom>
          </p:spPr>
          <p:txBody>
            <a:bodyPr>
              <a:spAutoFit/>
            </a:bodyPr>
            <a:lstStyle/>
            <a:p>
              <a:pPr fontAlgn="base">
                <a:spcBef>
                  <a:spcPct val="0"/>
                </a:spcBef>
                <a:spcAft>
                  <a:spcPct val="0"/>
                </a:spcAft>
              </a:pPr>
              <a:r>
                <a:rPr lang="zh-CN" altLang="en-US" sz="1600">
                  <a:solidFill>
                    <a:srgbClr val="424446"/>
                  </a:solidFill>
                </a:rPr>
                <a:t>已经</a:t>
              </a:r>
              <a:br>
                <a:rPr lang="zh-CN" altLang="en-US" sz="1600">
                  <a:solidFill>
                    <a:srgbClr val="424446"/>
                  </a:solidFill>
                </a:rPr>
              </a:br>
              <a:r>
                <a:rPr lang="zh-CN" altLang="en-US" sz="1600">
                  <a:solidFill>
                    <a:srgbClr val="424446"/>
                  </a:solidFill>
                </a:rPr>
                <a:t>或者计划</a:t>
              </a:r>
              <a:br>
                <a:rPr lang="zh-CN" altLang="en-US" sz="1600">
                  <a:solidFill>
                    <a:srgbClr val="424446"/>
                  </a:solidFill>
                </a:rPr>
              </a:br>
              <a:r>
                <a:rPr lang="zh-CN" altLang="en-US" sz="1600">
                  <a:solidFill>
                    <a:srgbClr val="424446"/>
                  </a:solidFill>
                </a:rPr>
                <a:t>在未来</a:t>
              </a:r>
              <a:r>
                <a:rPr lang="en-US" altLang="zh-CN" sz="1600">
                  <a:solidFill>
                    <a:srgbClr val="424446"/>
                  </a:solidFill>
                </a:rPr>
                <a:t>24</a:t>
              </a:r>
              <a:r>
                <a:rPr lang="zh-CN" altLang="en-US" sz="1600">
                  <a:solidFill>
                    <a:srgbClr val="424446"/>
                  </a:solidFill>
                </a:rPr>
                <a:t>个月采用</a:t>
              </a:r>
              <a:br>
                <a:rPr lang="zh-CN" altLang="en-US" sz="1600">
                  <a:solidFill>
                    <a:srgbClr val="424446"/>
                  </a:solidFill>
                </a:rPr>
              </a:br>
              <a:r>
                <a:rPr lang="zh-CN" altLang="en-US" sz="1600">
                  <a:solidFill>
                    <a:srgbClr val="424446"/>
                  </a:solidFill>
                </a:rPr>
                <a:t>横向扩展。</a:t>
              </a:r>
            </a:p>
          </p:txBody>
        </p:sp>
      </p:grpSp>
      <p:grpSp>
        <p:nvGrpSpPr>
          <p:cNvPr id="23" name="Group 2"/>
          <p:cNvGrpSpPr>
            <a:grpSpLocks/>
          </p:cNvGrpSpPr>
          <p:nvPr/>
        </p:nvGrpSpPr>
        <p:grpSpPr bwMode="auto">
          <a:xfrm>
            <a:off x="538163" y="5491165"/>
            <a:ext cx="2723823" cy="307777"/>
            <a:chOff x="1799399" y="5849511"/>
            <a:chExt cx="2723042" cy="307579"/>
          </a:xfrm>
        </p:grpSpPr>
        <p:sp>
          <p:nvSpPr>
            <p:cNvPr id="24" name="TextBox 23"/>
            <p:cNvSpPr txBox="1"/>
            <p:nvPr/>
          </p:nvSpPr>
          <p:spPr>
            <a:xfrm>
              <a:off x="1799399" y="5849511"/>
              <a:ext cx="2723042" cy="307579"/>
            </a:xfrm>
            <a:prstGeom prst="rect">
              <a:avLst/>
            </a:prstGeom>
            <a:noFill/>
          </p:spPr>
          <p:txBody>
            <a:bodyPr wrap="none">
              <a:spAutoFit/>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fontAlgn="base">
                <a:spcBef>
                  <a:spcPct val="0"/>
                </a:spcBef>
                <a:spcAft>
                  <a:spcPct val="0"/>
                </a:spcAft>
              </a:pPr>
              <a:r>
                <a:rPr lang="en-US" altLang="zh-CN" sz="1400" i="1">
                  <a:solidFill>
                    <a:srgbClr val="424446"/>
                  </a:solidFill>
                  <a:latin typeface="+mn-lt"/>
                  <a:ea typeface="+mn-ea"/>
                </a:rPr>
                <a:t>               </a:t>
              </a:r>
              <a:r>
                <a:rPr lang="en-US" altLang="zh-CN" sz="1000" i="1">
                  <a:solidFill>
                    <a:srgbClr val="424446"/>
                  </a:solidFill>
                  <a:latin typeface="+mn-lt"/>
                  <a:ea typeface="+mn-ea"/>
                </a:rPr>
                <a:t>CIO  </a:t>
              </a:r>
              <a:r>
                <a:rPr lang="zh-CN" altLang="en-US" sz="1000" i="1">
                  <a:solidFill>
                    <a:srgbClr val="424446"/>
                  </a:solidFill>
                  <a:latin typeface="+mn-lt"/>
                  <a:ea typeface="+mn-ea"/>
                </a:rPr>
                <a:t>调查，</a:t>
              </a:r>
              <a:r>
                <a:rPr lang="en-US" altLang="zh-CN" sz="1000" i="1">
                  <a:solidFill>
                    <a:srgbClr val="424446"/>
                  </a:solidFill>
                  <a:latin typeface="+mn-lt"/>
                  <a:ea typeface="+mn-ea"/>
                </a:rPr>
                <a:t>2010 </a:t>
              </a:r>
              <a:r>
                <a:rPr lang="zh-CN" altLang="en-US" sz="1000" i="1">
                  <a:solidFill>
                    <a:srgbClr val="424446"/>
                  </a:solidFill>
                  <a:latin typeface="+mn-lt"/>
                  <a:ea typeface="+mn-ea"/>
                </a:rPr>
                <a:t>年 </a:t>
              </a:r>
              <a:r>
                <a:rPr lang="en-US" altLang="zh-CN" sz="1000" i="1">
                  <a:solidFill>
                    <a:srgbClr val="424446"/>
                  </a:solidFill>
                  <a:latin typeface="+mn-lt"/>
                  <a:ea typeface="+mn-ea"/>
                </a:rPr>
                <a:t>10 </a:t>
              </a:r>
              <a:r>
                <a:rPr lang="zh-CN" altLang="en-US" sz="1000" i="1">
                  <a:solidFill>
                    <a:srgbClr val="424446"/>
                  </a:solidFill>
                  <a:latin typeface="+mn-lt"/>
                  <a:ea typeface="+mn-ea"/>
                </a:rPr>
                <a:t>月</a:t>
              </a:r>
            </a:p>
          </p:txBody>
        </p:sp>
        <p:pic>
          <p:nvPicPr>
            <p:cNvPr id="53274" name="Picture 2" descr="\\adisvr2\Shared\ADI_Projects\Isilon_Systems\ADI_Art\Working_Art\Gartner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426" y="5899852"/>
              <a:ext cx="822257" cy="18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0" name="Rectangle 129"/>
          <p:cNvSpPr>
            <a:spLocks noChangeArrowheads="1"/>
          </p:cNvSpPr>
          <p:nvPr/>
        </p:nvSpPr>
        <p:spPr bwMode="auto">
          <a:xfrm>
            <a:off x="293688" y="1846263"/>
            <a:ext cx="25571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zh-CN" sz="1600" b="1" dirty="0">
                <a:solidFill>
                  <a:srgbClr val="00529A"/>
                </a:solidFill>
              </a:rPr>
              <a:t>CIOs</a:t>
            </a:r>
            <a:r>
              <a:rPr lang="zh-CN" altLang="en-US" sz="1600" b="1" dirty="0">
                <a:solidFill>
                  <a:srgbClr val="00529A"/>
                </a:solidFill>
              </a:rPr>
              <a:t>的 </a:t>
            </a:r>
            <a:r>
              <a:rPr lang="en-US" altLang="zh-CN" sz="1600" b="1" dirty="0">
                <a:solidFill>
                  <a:srgbClr val="00529A"/>
                </a:solidFill>
              </a:rPr>
              <a:t>#1</a:t>
            </a:r>
            <a:r>
              <a:rPr lang="zh-CN" altLang="en-US" sz="1600" b="1" dirty="0">
                <a:solidFill>
                  <a:srgbClr val="00529A"/>
                </a:solidFill>
              </a:rPr>
              <a:t>和 </a:t>
            </a:r>
            <a:r>
              <a:rPr lang="en-US" altLang="zh-CN" sz="1600" b="1" dirty="0">
                <a:solidFill>
                  <a:srgbClr val="00529A"/>
                </a:solidFill>
              </a:rPr>
              <a:t>#2</a:t>
            </a:r>
            <a:r>
              <a:rPr lang="zh-CN" altLang="en-US" sz="1600" b="1" dirty="0">
                <a:solidFill>
                  <a:srgbClr val="00529A"/>
                </a:solidFill>
              </a:rPr>
              <a:t>关注点</a:t>
            </a:r>
          </a:p>
        </p:txBody>
      </p:sp>
      <p:grpSp>
        <p:nvGrpSpPr>
          <p:cNvPr id="129" name="Group 5"/>
          <p:cNvGrpSpPr>
            <a:grpSpLocks/>
          </p:cNvGrpSpPr>
          <p:nvPr/>
        </p:nvGrpSpPr>
        <p:grpSpPr bwMode="auto">
          <a:xfrm>
            <a:off x="4706938" y="5500688"/>
            <a:ext cx="3913187" cy="412750"/>
            <a:chOff x="1238807" y="6117655"/>
            <a:chExt cx="3913960" cy="413774"/>
          </a:xfrm>
        </p:grpSpPr>
        <p:pic>
          <p:nvPicPr>
            <p:cNvPr id="53271" name="Picture 4" descr="http://www.thehotaisle.com/esg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807" y="6117655"/>
              <a:ext cx="582781" cy="41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TextBox 132"/>
            <p:cNvSpPr txBox="1"/>
            <p:nvPr/>
          </p:nvSpPr>
          <p:spPr>
            <a:xfrm>
              <a:off x="1843763" y="6139935"/>
              <a:ext cx="3309004" cy="245082"/>
            </a:xfrm>
            <a:prstGeom prst="rect">
              <a:avLst/>
            </a:prstGeom>
            <a:noFill/>
          </p:spPr>
          <p:txBody>
            <a:bodyPr>
              <a:spAutoFit/>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fontAlgn="base">
                <a:spcBef>
                  <a:spcPct val="0"/>
                </a:spcBef>
                <a:spcAft>
                  <a:spcPct val="0"/>
                </a:spcAft>
              </a:pPr>
              <a:r>
                <a:rPr lang="en-US" altLang="zh-CN" sz="1000" i="1">
                  <a:solidFill>
                    <a:srgbClr val="424446"/>
                  </a:solidFill>
                  <a:latin typeface="+mn-ea"/>
                  <a:ea typeface="+mn-ea"/>
                </a:rPr>
                <a:t>Scale-out NAS </a:t>
              </a:r>
              <a:r>
                <a:rPr lang="zh-CN" altLang="en-US" sz="1000" i="1">
                  <a:solidFill>
                    <a:srgbClr val="424446"/>
                  </a:solidFill>
                  <a:latin typeface="+mn-ea"/>
                  <a:ea typeface="+mn-ea"/>
                </a:rPr>
                <a:t>市场调查，</a:t>
              </a:r>
              <a:r>
                <a:rPr lang="en-US" altLang="zh-CN" sz="1000" i="1">
                  <a:solidFill>
                    <a:srgbClr val="424446"/>
                  </a:solidFill>
                  <a:latin typeface="+mn-ea"/>
                  <a:ea typeface="+mn-ea"/>
                </a:rPr>
                <a:t>2010 </a:t>
              </a:r>
              <a:r>
                <a:rPr lang="zh-CN" altLang="en-US" sz="1000" i="1">
                  <a:solidFill>
                    <a:srgbClr val="424446"/>
                  </a:solidFill>
                  <a:latin typeface="+mn-ea"/>
                  <a:ea typeface="+mn-ea"/>
                </a:rPr>
                <a:t>年 </a:t>
              </a:r>
              <a:r>
                <a:rPr lang="en-US" altLang="zh-CN" sz="1000" i="1">
                  <a:solidFill>
                    <a:srgbClr val="424446"/>
                  </a:solidFill>
                  <a:latin typeface="+mn-ea"/>
                  <a:ea typeface="+mn-ea"/>
                </a:rPr>
                <a:t>11 </a:t>
              </a:r>
              <a:r>
                <a:rPr lang="zh-CN" altLang="en-US" sz="1000" i="1">
                  <a:solidFill>
                    <a:srgbClr val="424446"/>
                  </a:solidFill>
                  <a:latin typeface="+mn-ea"/>
                  <a:ea typeface="+mn-ea"/>
                </a:rPr>
                <a:t>月</a:t>
              </a:r>
            </a:p>
          </p:txBody>
        </p:sp>
      </p:grpSp>
      <p:grpSp>
        <p:nvGrpSpPr>
          <p:cNvPr id="134" name="Group 20"/>
          <p:cNvGrpSpPr>
            <a:grpSpLocks/>
          </p:cNvGrpSpPr>
          <p:nvPr/>
        </p:nvGrpSpPr>
        <p:grpSpPr bwMode="auto">
          <a:xfrm>
            <a:off x="476250" y="2362200"/>
            <a:ext cx="3640138" cy="1444625"/>
            <a:chOff x="409350" y="917547"/>
            <a:chExt cx="4471472" cy="1059813"/>
          </a:xfrm>
        </p:grpSpPr>
        <p:sp useBgFill="1">
          <p:nvSpPr>
            <p:cNvPr id="135" name="Rounded Rectangle 134"/>
            <p:cNvSpPr/>
            <p:nvPr/>
          </p:nvSpPr>
          <p:spPr>
            <a:xfrm>
              <a:off x="409350" y="917547"/>
              <a:ext cx="4471472" cy="1059813"/>
            </a:xfrm>
            <a:prstGeom prst="roundRect">
              <a:avLst>
                <a:gd name="adj" fmla="val 2758"/>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a:defRPr/>
              </a:pPr>
              <a:endParaRPr lang="en-US" dirty="0">
                <a:solidFill>
                  <a:prstClr val="white"/>
                </a:solidFill>
              </a:endParaRPr>
            </a:p>
          </p:txBody>
        </p:sp>
        <p:sp>
          <p:nvSpPr>
            <p:cNvPr id="136" name="TextBox 135"/>
            <p:cNvSpPr txBox="1"/>
            <p:nvPr/>
          </p:nvSpPr>
          <p:spPr>
            <a:xfrm>
              <a:off x="2384754" y="1142321"/>
              <a:ext cx="2408315" cy="610266"/>
            </a:xfrm>
            <a:prstGeom prst="rect">
              <a:avLst/>
            </a:prstGeom>
            <a:noFill/>
          </p:spPr>
          <p:txBody>
            <a:bodyPr>
              <a:spAutoFit/>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fontAlgn="base">
                <a:spcBef>
                  <a:spcPct val="0"/>
                </a:spcBef>
                <a:spcAft>
                  <a:spcPct val="0"/>
                </a:spcAft>
              </a:pPr>
              <a:r>
                <a:rPr lang="en-US" altLang="zh-CN" sz="4800" b="1">
                  <a:solidFill>
                    <a:srgbClr val="00529A"/>
                  </a:solidFill>
                  <a:latin typeface="+mn-lt"/>
                  <a:ea typeface="+mn-ea"/>
                </a:rPr>
                <a:t>47%</a:t>
              </a:r>
            </a:p>
          </p:txBody>
        </p:sp>
        <p:sp>
          <p:nvSpPr>
            <p:cNvPr id="137" name="Rectangle 136"/>
            <p:cNvSpPr/>
            <p:nvPr/>
          </p:nvSpPr>
          <p:spPr>
            <a:xfrm>
              <a:off x="540004" y="1322838"/>
              <a:ext cx="1844750" cy="249231"/>
            </a:xfrm>
            <a:prstGeom prst="rect">
              <a:avLst/>
            </a:prstGeom>
          </p:spPr>
          <p:txBody>
            <a:bodyPr>
              <a:spAutoFit/>
            </a:bodyPr>
            <a:lstStyle/>
            <a:p>
              <a:pPr fontAlgn="base">
                <a:spcBef>
                  <a:spcPct val="0"/>
                </a:spcBef>
                <a:spcAft>
                  <a:spcPct val="0"/>
                </a:spcAft>
              </a:pPr>
              <a:r>
                <a:rPr lang="zh-CN" altLang="en-US" sz="1600">
                  <a:solidFill>
                    <a:srgbClr val="424446"/>
                  </a:solidFill>
                </a:rPr>
                <a:t>数据增长</a:t>
              </a:r>
            </a:p>
          </p:txBody>
        </p:sp>
      </p:grpSp>
      <p:grpSp>
        <p:nvGrpSpPr>
          <p:cNvPr id="138" name="Group 17"/>
          <p:cNvGrpSpPr>
            <a:grpSpLocks/>
          </p:cNvGrpSpPr>
          <p:nvPr/>
        </p:nvGrpSpPr>
        <p:grpSpPr bwMode="auto">
          <a:xfrm>
            <a:off x="454025" y="3965575"/>
            <a:ext cx="3662363" cy="1444625"/>
            <a:chOff x="409350" y="2660207"/>
            <a:chExt cx="4498751" cy="1444752"/>
          </a:xfrm>
        </p:grpSpPr>
        <p:sp useBgFill="1">
          <p:nvSpPr>
            <p:cNvPr id="139" name="Rounded Rectangle 138"/>
            <p:cNvSpPr/>
            <p:nvPr/>
          </p:nvSpPr>
          <p:spPr>
            <a:xfrm>
              <a:off x="409350" y="2660207"/>
              <a:ext cx="4498751" cy="1444752"/>
            </a:xfrm>
            <a:prstGeom prst="roundRect">
              <a:avLst>
                <a:gd name="adj" fmla="val 2758"/>
              </a:avLst>
            </a:prstGeom>
            <a:ln w="15875">
              <a:noFill/>
            </a:ln>
            <a:effectLst>
              <a:innerShdw blurRad="127000" dist="12700" dir="215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0" anchor="ctr"/>
            <a:lstStyle/>
            <a:p>
              <a:pPr>
                <a:defRPr/>
              </a:pPr>
              <a:endParaRPr lang="en-US" dirty="0">
                <a:solidFill>
                  <a:prstClr val="white"/>
                </a:solidFill>
              </a:endParaRPr>
            </a:p>
          </p:txBody>
        </p:sp>
        <p:sp>
          <p:nvSpPr>
            <p:cNvPr id="140" name="TextBox 139"/>
            <p:cNvSpPr txBox="1"/>
            <p:nvPr/>
          </p:nvSpPr>
          <p:spPr>
            <a:xfrm>
              <a:off x="2406195" y="2966622"/>
              <a:ext cx="2410254" cy="831923"/>
            </a:xfrm>
            <a:prstGeom prst="rect">
              <a:avLst/>
            </a:prstGeom>
            <a:noFill/>
          </p:spPr>
          <p:txBody>
            <a:bodyPr>
              <a:spAutoFit/>
            </a:bodyPr>
            <a:lstStyle>
              <a:lvl1pPr>
                <a:defRPr>
                  <a:solidFill>
                    <a:schemeClr val="tx1"/>
                  </a:solidFill>
                  <a:latin typeface="Verdana" pitchFamily="34" charset="0"/>
                  <a:ea typeface="宋体" pitchFamily="2" charset="-122"/>
                </a:defRPr>
              </a:lvl1pPr>
              <a:lvl2pPr marL="742950" indent="-285750">
                <a:defRPr>
                  <a:solidFill>
                    <a:schemeClr val="tx1"/>
                  </a:solidFill>
                  <a:latin typeface="Verdana" pitchFamily="34" charset="0"/>
                  <a:ea typeface="宋体" pitchFamily="2" charset="-122"/>
                </a:defRPr>
              </a:lvl2pPr>
              <a:lvl3pPr marL="1143000" indent="-228600">
                <a:defRPr>
                  <a:solidFill>
                    <a:schemeClr val="tx1"/>
                  </a:solidFill>
                  <a:latin typeface="Verdana" pitchFamily="34" charset="0"/>
                  <a:ea typeface="宋体" pitchFamily="2" charset="-122"/>
                </a:defRPr>
              </a:lvl3pPr>
              <a:lvl4pPr marL="1600200" indent="-228600">
                <a:defRPr>
                  <a:solidFill>
                    <a:schemeClr val="tx1"/>
                  </a:solidFill>
                  <a:latin typeface="Verdana" pitchFamily="34" charset="0"/>
                  <a:ea typeface="宋体" pitchFamily="2" charset="-122"/>
                </a:defRPr>
              </a:lvl4pPr>
              <a:lvl5pPr marL="2057400" indent="-228600">
                <a:defRPr>
                  <a:solidFill>
                    <a:schemeClr val="tx1"/>
                  </a:solidFill>
                  <a:latin typeface="Verdana" pitchFamily="34" charset="0"/>
                  <a:ea typeface="宋体" pitchFamily="2" charset="-122"/>
                </a:defRPr>
              </a:lvl5pPr>
              <a:lvl6pPr marL="2514600" indent="-228600" fontAlgn="base">
                <a:spcBef>
                  <a:spcPct val="0"/>
                </a:spcBef>
                <a:spcAft>
                  <a:spcPct val="0"/>
                </a:spcAft>
                <a:defRPr>
                  <a:solidFill>
                    <a:schemeClr val="tx1"/>
                  </a:solidFill>
                  <a:latin typeface="Verdana" pitchFamily="34" charset="0"/>
                  <a:ea typeface="宋体" pitchFamily="2" charset="-122"/>
                </a:defRPr>
              </a:lvl6pPr>
              <a:lvl7pPr marL="2971800" indent="-228600" fontAlgn="base">
                <a:spcBef>
                  <a:spcPct val="0"/>
                </a:spcBef>
                <a:spcAft>
                  <a:spcPct val="0"/>
                </a:spcAft>
                <a:defRPr>
                  <a:solidFill>
                    <a:schemeClr val="tx1"/>
                  </a:solidFill>
                  <a:latin typeface="Verdana" pitchFamily="34" charset="0"/>
                  <a:ea typeface="宋体" pitchFamily="2" charset="-122"/>
                </a:defRPr>
              </a:lvl7pPr>
              <a:lvl8pPr marL="3429000" indent="-228600" fontAlgn="base">
                <a:spcBef>
                  <a:spcPct val="0"/>
                </a:spcBef>
                <a:spcAft>
                  <a:spcPct val="0"/>
                </a:spcAft>
                <a:defRPr>
                  <a:solidFill>
                    <a:schemeClr val="tx1"/>
                  </a:solidFill>
                  <a:latin typeface="Verdana" pitchFamily="34" charset="0"/>
                  <a:ea typeface="宋体" pitchFamily="2" charset="-122"/>
                </a:defRPr>
              </a:lvl8pPr>
              <a:lvl9pPr marL="3886200" indent="-228600" fontAlgn="base">
                <a:spcBef>
                  <a:spcPct val="0"/>
                </a:spcBef>
                <a:spcAft>
                  <a:spcPct val="0"/>
                </a:spcAft>
                <a:defRPr>
                  <a:solidFill>
                    <a:schemeClr val="tx1"/>
                  </a:solidFill>
                  <a:latin typeface="Verdana" pitchFamily="34" charset="0"/>
                  <a:ea typeface="宋体" pitchFamily="2" charset="-122"/>
                </a:defRPr>
              </a:lvl9pPr>
            </a:lstStyle>
            <a:p>
              <a:pPr fontAlgn="base">
                <a:spcBef>
                  <a:spcPct val="0"/>
                </a:spcBef>
                <a:spcAft>
                  <a:spcPct val="0"/>
                </a:spcAft>
              </a:pPr>
              <a:r>
                <a:rPr lang="en-US" altLang="zh-CN" sz="4800" b="1">
                  <a:solidFill>
                    <a:srgbClr val="00529A"/>
                  </a:solidFill>
                  <a:latin typeface="+mn-lt"/>
                  <a:ea typeface="+mn-ea"/>
                </a:rPr>
                <a:t>37%</a:t>
              </a:r>
            </a:p>
          </p:txBody>
        </p:sp>
        <p:sp>
          <p:nvSpPr>
            <p:cNvPr id="141" name="Rectangle 140"/>
            <p:cNvSpPr/>
            <p:nvPr/>
          </p:nvSpPr>
          <p:spPr>
            <a:xfrm>
              <a:off x="540004" y="2966622"/>
              <a:ext cx="2269851" cy="831923"/>
            </a:xfrm>
            <a:prstGeom prst="rect">
              <a:avLst/>
            </a:prstGeom>
          </p:spPr>
          <p:txBody>
            <a:bodyPr>
              <a:spAutoFit/>
            </a:bodyPr>
            <a:lstStyle/>
            <a:p>
              <a:pPr fontAlgn="base">
                <a:spcBef>
                  <a:spcPct val="0"/>
                </a:spcBef>
                <a:spcAft>
                  <a:spcPct val="0"/>
                </a:spcAft>
              </a:pPr>
              <a:r>
                <a:rPr lang="zh-CN" altLang="en-US" sz="1600">
                  <a:solidFill>
                    <a:srgbClr val="424446"/>
                  </a:solidFill>
                </a:rPr>
                <a:t>系统</a:t>
              </a:r>
              <a:br>
                <a:rPr lang="zh-CN" altLang="en-US" sz="1600">
                  <a:solidFill>
                    <a:srgbClr val="424446"/>
                  </a:solidFill>
                </a:rPr>
              </a:br>
              <a:r>
                <a:rPr lang="zh-CN" altLang="en-US" sz="1600">
                  <a:solidFill>
                    <a:srgbClr val="424446"/>
                  </a:solidFill>
                </a:rPr>
                <a:t>性能</a:t>
              </a:r>
            </a:p>
            <a:p>
              <a:pPr fontAlgn="base">
                <a:spcBef>
                  <a:spcPct val="0"/>
                </a:spcBef>
                <a:spcAft>
                  <a:spcPct val="0"/>
                </a:spcAft>
              </a:pPr>
              <a:r>
                <a:rPr lang="zh-CN" altLang="en-US" sz="1600">
                  <a:solidFill>
                    <a:srgbClr val="424446"/>
                  </a:solidFill>
                </a:rPr>
                <a:t>及可扩展性</a:t>
              </a:r>
            </a:p>
          </p:txBody>
        </p:sp>
      </p:grpSp>
      <p:sp>
        <p:nvSpPr>
          <p:cNvPr id="29" name="Rectangle 28"/>
          <p:cNvSpPr>
            <a:spLocks noChangeArrowheads="1"/>
          </p:cNvSpPr>
          <p:nvPr/>
        </p:nvSpPr>
        <p:spPr bwMode="auto">
          <a:xfrm>
            <a:off x="4506913" y="1843088"/>
            <a:ext cx="25747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1600" b="1" dirty="0">
                <a:solidFill>
                  <a:srgbClr val="00529A"/>
                </a:solidFill>
              </a:rPr>
              <a:t>推动 </a:t>
            </a:r>
            <a:r>
              <a:rPr lang="en-US" altLang="zh-CN" sz="1600" b="1" dirty="0">
                <a:solidFill>
                  <a:srgbClr val="00529A"/>
                </a:solidFill>
              </a:rPr>
              <a:t>Scale-out</a:t>
            </a:r>
            <a:r>
              <a:rPr lang="zh-CN" altLang="en-US" sz="1600" b="1" dirty="0">
                <a:solidFill>
                  <a:srgbClr val="00529A"/>
                </a:solidFill>
              </a:rPr>
              <a:t>的采用！</a:t>
            </a:r>
          </a:p>
        </p:txBody>
      </p:sp>
    </p:spTree>
    <p:extLst>
      <p:ext uri="{BB962C8B-B14F-4D97-AF65-F5344CB8AC3E}">
        <p14:creationId xmlns:p14="http://schemas.microsoft.com/office/powerpoint/2010/main" val="34074114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1000" fill="hold"/>
                                        <p:tgtEl>
                                          <p:spTgt spid="130"/>
                                        </p:tgtEl>
                                        <p:attrNameLst>
                                          <p:attrName>ppt_x</p:attrName>
                                        </p:attrNameLst>
                                      </p:cBhvr>
                                      <p:tavLst>
                                        <p:tav tm="0">
                                          <p:val>
                                            <p:strVal val="0-#ppt_w/2"/>
                                          </p:val>
                                        </p:tav>
                                        <p:tav tm="100000">
                                          <p:val>
                                            <p:strVal val="#ppt_x"/>
                                          </p:val>
                                        </p:tav>
                                      </p:tavLst>
                                    </p:anim>
                                    <p:anim calcmode="lin" valueType="num">
                                      <p:cBhvr additive="base">
                                        <p:cTn id="8" dur="1000" fill="hold"/>
                                        <p:tgtEl>
                                          <p:spTgt spid="1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additive="base">
                                        <p:cTn id="11" dur="1000" fill="hold"/>
                                        <p:tgtEl>
                                          <p:spTgt spid="134"/>
                                        </p:tgtEl>
                                        <p:attrNameLst>
                                          <p:attrName>ppt_x</p:attrName>
                                        </p:attrNameLst>
                                      </p:cBhvr>
                                      <p:tavLst>
                                        <p:tav tm="0">
                                          <p:val>
                                            <p:strVal val="0-#ppt_w/2"/>
                                          </p:val>
                                        </p:tav>
                                        <p:tav tm="100000">
                                          <p:val>
                                            <p:strVal val="#ppt_x"/>
                                          </p:val>
                                        </p:tav>
                                      </p:tavLst>
                                    </p:anim>
                                    <p:anim calcmode="lin" valueType="num">
                                      <p:cBhvr additive="base">
                                        <p:cTn id="12" dur="1000" fill="hold"/>
                                        <p:tgtEl>
                                          <p:spTgt spid="13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8"/>
                                        </p:tgtEl>
                                        <p:attrNameLst>
                                          <p:attrName>style.visibility</p:attrName>
                                        </p:attrNameLst>
                                      </p:cBhvr>
                                      <p:to>
                                        <p:strVal val="visible"/>
                                      </p:to>
                                    </p:set>
                                    <p:anim calcmode="lin" valueType="num">
                                      <p:cBhvr additive="base">
                                        <p:cTn id="15" dur="1000" fill="hold"/>
                                        <p:tgtEl>
                                          <p:spTgt spid="138"/>
                                        </p:tgtEl>
                                        <p:attrNameLst>
                                          <p:attrName>ppt_x</p:attrName>
                                        </p:attrNameLst>
                                      </p:cBhvr>
                                      <p:tavLst>
                                        <p:tav tm="0">
                                          <p:val>
                                            <p:strVal val="0-#ppt_w/2"/>
                                          </p:val>
                                        </p:tav>
                                        <p:tav tm="100000">
                                          <p:val>
                                            <p:strVal val="#ppt_x"/>
                                          </p:val>
                                        </p:tav>
                                      </p:tavLst>
                                    </p:anim>
                                    <p:anim calcmode="lin" valueType="num">
                                      <p:cBhvr additive="base">
                                        <p:cTn id="16" dur="1000" fill="hold"/>
                                        <p:tgtEl>
                                          <p:spTgt spid="13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0-#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1000" fill="hold"/>
                                        <p:tgtEl>
                                          <p:spTgt spid="29"/>
                                        </p:tgtEl>
                                        <p:attrNameLst>
                                          <p:attrName>ppt_x</p:attrName>
                                        </p:attrNameLst>
                                      </p:cBhvr>
                                      <p:tavLst>
                                        <p:tav tm="0">
                                          <p:val>
                                            <p:strVal val="1+#ppt_w/2"/>
                                          </p:val>
                                        </p:tav>
                                        <p:tav tm="100000">
                                          <p:val>
                                            <p:strVal val="#ppt_x"/>
                                          </p:val>
                                        </p:tav>
                                      </p:tavLst>
                                    </p:anim>
                                    <p:anim calcmode="lin" valueType="num">
                                      <p:cBhvr additive="base">
                                        <p:cTn id="26" dur="100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1+#ppt_w/2"/>
                                          </p:val>
                                        </p:tav>
                                        <p:tav tm="100000">
                                          <p:val>
                                            <p:strVal val="#ppt_x"/>
                                          </p:val>
                                        </p:tav>
                                      </p:tavLst>
                                    </p:anim>
                                    <p:anim calcmode="lin" valueType="num">
                                      <p:cBhvr additive="base">
                                        <p:cTn id="30" dur="10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1+#ppt_w/2"/>
                                          </p:val>
                                        </p:tav>
                                        <p:tav tm="100000">
                                          <p:val>
                                            <p:strVal val="#ppt_x"/>
                                          </p:val>
                                        </p:tav>
                                      </p:tavLst>
                                    </p:anim>
                                    <p:anim calcmode="lin" valueType="num">
                                      <p:cBhvr additive="base">
                                        <p:cTn id="34" dur="1000" fill="hold"/>
                                        <p:tgtEl>
                                          <p:spTgt spid="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29"/>
                                        </p:tgtEl>
                                        <p:attrNameLst>
                                          <p:attrName>style.visibility</p:attrName>
                                        </p:attrNameLst>
                                      </p:cBhvr>
                                      <p:to>
                                        <p:strVal val="visible"/>
                                      </p:to>
                                    </p:set>
                                    <p:anim calcmode="lin" valueType="num">
                                      <p:cBhvr additive="base">
                                        <p:cTn id="37" dur="1000" fill="hold"/>
                                        <p:tgtEl>
                                          <p:spTgt spid="129"/>
                                        </p:tgtEl>
                                        <p:attrNameLst>
                                          <p:attrName>ppt_x</p:attrName>
                                        </p:attrNameLst>
                                      </p:cBhvr>
                                      <p:tavLst>
                                        <p:tav tm="0">
                                          <p:val>
                                            <p:strVal val="1+#ppt_w/2"/>
                                          </p:val>
                                        </p:tav>
                                        <p:tav tm="100000">
                                          <p:val>
                                            <p:strVal val="#ppt_x"/>
                                          </p:val>
                                        </p:tav>
                                      </p:tavLst>
                                    </p:anim>
                                    <p:anim calcmode="lin" valueType="num">
                                      <p:cBhvr additive="base">
                                        <p:cTn id="38" dur="1000" fill="hold"/>
                                        <p:tgtEl>
                                          <p:spTgt spid="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81000" y="691850"/>
            <a:ext cx="4300810" cy="811596"/>
          </a:xfrm>
        </p:spPr>
        <p:txBody>
          <a:bodyPr>
            <a:normAutofit/>
          </a:bodyPr>
          <a:lstStyle/>
          <a:p>
            <a:r>
              <a:rPr lang="en-US" sz="4400" dirty="0" err="1" smtClean="0">
                <a:latin typeface="+mn-lt"/>
                <a:ea typeface="黑体" pitchFamily="49" charset="-122"/>
              </a:rPr>
              <a:t>Isilon</a:t>
            </a:r>
            <a:r>
              <a:rPr lang="zh-CN" altLang="en-US" sz="4400" dirty="0">
                <a:latin typeface="+mn-lt"/>
                <a:ea typeface="黑体" pitchFamily="49" charset="-122"/>
              </a:rPr>
              <a:t>简介</a:t>
            </a:r>
            <a:endParaRPr lang="en-US" sz="4400" dirty="0" smtClean="0">
              <a:latin typeface="+mn-lt"/>
              <a:ea typeface="黑体" pitchFamily="49" charset="-122"/>
            </a:endParaRPr>
          </a:p>
        </p:txBody>
      </p:sp>
      <p:sp>
        <p:nvSpPr>
          <p:cNvPr id="28681" name="Rectangle 9"/>
          <p:cNvSpPr>
            <a:spLocks noChangeArrowheads="1"/>
          </p:cNvSpPr>
          <p:nvPr/>
        </p:nvSpPr>
        <p:spPr bwMode="auto">
          <a:xfrm>
            <a:off x="396780" y="1758230"/>
            <a:ext cx="7597478" cy="410882"/>
          </a:xfrm>
          <a:prstGeom prst="rect">
            <a:avLst/>
          </a:prstGeom>
          <a:noFill/>
          <a:ln w="9525">
            <a:noFill/>
            <a:miter lim="800000"/>
            <a:headEnd/>
            <a:tailEnd/>
          </a:ln>
        </p:spPr>
        <p:txBody>
          <a:bodyPr wrap="square">
            <a:spAutoFit/>
          </a:bodyPr>
          <a:lstStyle/>
          <a:p>
            <a:pPr marL="342900" indent="-342900" defTabSz="457200" fontAlgn="base">
              <a:lnSpc>
                <a:spcPct val="90000"/>
              </a:lnSpc>
              <a:spcBef>
                <a:spcPct val="30000"/>
              </a:spcBef>
              <a:spcAft>
                <a:spcPct val="0"/>
              </a:spcAft>
            </a:pPr>
            <a:r>
              <a:rPr lang="zh-CN" altLang="en-US" sz="2300" dirty="0">
                <a:solidFill>
                  <a:schemeClr val="tx1">
                    <a:lumMod val="75000"/>
                  </a:schemeClr>
                </a:solidFill>
              </a:rPr>
              <a:t>业界</a:t>
            </a:r>
            <a:r>
              <a:rPr lang="zh-CN" altLang="en-US" sz="2300" dirty="0" smtClean="0">
                <a:solidFill>
                  <a:schemeClr val="tx1">
                    <a:lumMod val="75000"/>
                  </a:schemeClr>
                </a:solidFill>
              </a:rPr>
              <a:t>证实的</a:t>
            </a:r>
            <a:r>
              <a:rPr lang="en-US" altLang="zh-CN" sz="2300" dirty="0" smtClean="0">
                <a:solidFill>
                  <a:schemeClr val="tx1">
                    <a:lumMod val="75000"/>
                  </a:schemeClr>
                </a:solidFill>
              </a:rPr>
              <a:t>Scale-Out</a:t>
            </a:r>
            <a:r>
              <a:rPr lang="zh-CN" altLang="en-US" sz="2300" dirty="0">
                <a:solidFill>
                  <a:schemeClr val="tx1">
                    <a:lumMod val="75000"/>
                  </a:schemeClr>
                </a:solidFill>
              </a:rPr>
              <a:t>集群存储解决方案的</a:t>
            </a:r>
            <a:r>
              <a:rPr lang="zh-CN" altLang="en-US" sz="2300" dirty="0" smtClean="0">
                <a:solidFill>
                  <a:schemeClr val="tx1">
                    <a:lumMod val="75000"/>
                  </a:schemeClr>
                </a:solidFill>
              </a:rPr>
              <a:t>领先者</a:t>
            </a:r>
            <a:endParaRPr lang="en-US" sz="2300" dirty="0">
              <a:solidFill>
                <a:schemeClr val="tx1">
                  <a:lumMod val="75000"/>
                </a:schemeClr>
              </a:solidFill>
            </a:endParaRPr>
          </a:p>
        </p:txBody>
      </p:sp>
      <p:sp>
        <p:nvSpPr>
          <p:cNvPr id="28684" name="Rectangle 13"/>
          <p:cNvSpPr>
            <a:spLocks noChangeArrowheads="1"/>
          </p:cNvSpPr>
          <p:nvPr/>
        </p:nvSpPr>
        <p:spPr bwMode="auto">
          <a:xfrm>
            <a:off x="396780" y="2443143"/>
            <a:ext cx="6659784" cy="410882"/>
          </a:xfrm>
          <a:prstGeom prst="rect">
            <a:avLst/>
          </a:prstGeom>
          <a:noFill/>
          <a:ln w="9525">
            <a:noFill/>
            <a:miter lim="800000"/>
            <a:headEnd/>
            <a:tailEnd/>
          </a:ln>
        </p:spPr>
        <p:txBody>
          <a:bodyPr wrap="square">
            <a:spAutoFit/>
          </a:bodyPr>
          <a:lstStyle/>
          <a:p>
            <a:pPr marL="342900" indent="-342900" defTabSz="457200" fontAlgn="base">
              <a:lnSpc>
                <a:spcPct val="90000"/>
              </a:lnSpc>
              <a:spcBef>
                <a:spcPct val="30000"/>
              </a:spcBef>
              <a:spcAft>
                <a:spcPct val="0"/>
              </a:spcAft>
            </a:pPr>
            <a:r>
              <a:rPr lang="zh-CN" altLang="en-US" sz="2300" dirty="0">
                <a:solidFill>
                  <a:schemeClr val="tx1">
                    <a:lumMod val="75000"/>
                  </a:schemeClr>
                </a:solidFill>
              </a:rPr>
              <a:t>无可匹敌的产品创新</a:t>
            </a:r>
            <a:r>
              <a:rPr lang="en-US" sz="2300" dirty="0">
                <a:solidFill>
                  <a:schemeClr val="tx1">
                    <a:lumMod val="75000"/>
                  </a:schemeClr>
                </a:solidFill>
              </a:rPr>
              <a:t> – </a:t>
            </a:r>
            <a:r>
              <a:rPr lang="zh-CN" altLang="en-US" sz="2300" dirty="0">
                <a:solidFill>
                  <a:schemeClr val="tx1">
                    <a:lumMod val="75000"/>
                  </a:schemeClr>
                </a:solidFill>
              </a:rPr>
              <a:t>第</a:t>
            </a:r>
            <a:r>
              <a:rPr lang="en-US" sz="2300" dirty="0">
                <a:solidFill>
                  <a:schemeClr val="tx1">
                    <a:lumMod val="75000"/>
                  </a:schemeClr>
                </a:solidFill>
              </a:rPr>
              <a:t>6</a:t>
            </a:r>
            <a:r>
              <a:rPr lang="zh-CN" altLang="en-US" sz="2300" dirty="0">
                <a:solidFill>
                  <a:schemeClr val="tx1">
                    <a:lumMod val="75000"/>
                  </a:schemeClr>
                </a:solidFill>
              </a:rPr>
              <a:t>代</a:t>
            </a:r>
            <a:r>
              <a:rPr lang="en-US" altLang="zh-CN" sz="2300" dirty="0" err="1" smtClean="0">
                <a:solidFill>
                  <a:schemeClr val="tx1">
                    <a:lumMod val="75000"/>
                  </a:schemeClr>
                </a:solidFill>
              </a:rPr>
              <a:t>OneFS</a:t>
            </a:r>
            <a:r>
              <a:rPr lang="zh-CN" altLang="en-US" sz="2300" dirty="0" smtClean="0">
                <a:solidFill>
                  <a:schemeClr val="tx1">
                    <a:lumMod val="75000"/>
                  </a:schemeClr>
                </a:solidFill>
              </a:rPr>
              <a:t>操作系统</a:t>
            </a:r>
            <a:endParaRPr lang="en-US" sz="2300" dirty="0">
              <a:solidFill>
                <a:schemeClr val="tx1">
                  <a:lumMod val="75000"/>
                </a:schemeClr>
              </a:solidFill>
            </a:endParaRPr>
          </a:p>
        </p:txBody>
      </p:sp>
      <p:sp>
        <p:nvSpPr>
          <p:cNvPr id="19" name="Rectangle 11"/>
          <p:cNvSpPr>
            <a:spLocks noChangeArrowheads="1"/>
          </p:cNvSpPr>
          <p:nvPr/>
        </p:nvSpPr>
        <p:spPr bwMode="auto">
          <a:xfrm>
            <a:off x="396780" y="3923706"/>
            <a:ext cx="6091722" cy="729430"/>
          </a:xfrm>
          <a:prstGeom prst="rect">
            <a:avLst/>
          </a:prstGeom>
          <a:noFill/>
          <a:ln w="9525">
            <a:noFill/>
            <a:miter lim="800000"/>
            <a:headEnd/>
            <a:tailEnd/>
          </a:ln>
        </p:spPr>
        <p:txBody>
          <a:bodyPr wrap="square">
            <a:spAutoFit/>
          </a:bodyPr>
          <a:lstStyle/>
          <a:p>
            <a:pPr defTabSz="457200" fontAlgn="base">
              <a:lnSpc>
                <a:spcPct val="90000"/>
              </a:lnSpc>
              <a:spcBef>
                <a:spcPct val="30000"/>
              </a:spcBef>
              <a:spcAft>
                <a:spcPct val="0"/>
              </a:spcAft>
            </a:pPr>
            <a:r>
              <a:rPr lang="zh-CN" altLang="en-US" sz="2300" dirty="0">
                <a:solidFill>
                  <a:schemeClr val="tx1">
                    <a:lumMod val="75000"/>
                  </a:schemeClr>
                </a:solidFill>
              </a:rPr>
              <a:t>全球超过</a:t>
            </a:r>
            <a:r>
              <a:rPr lang="en-US" altLang="zh-CN" sz="2300" dirty="0">
                <a:solidFill>
                  <a:schemeClr val="tx1">
                    <a:lumMod val="75000"/>
                  </a:schemeClr>
                </a:solidFill>
              </a:rPr>
              <a:t>2000</a:t>
            </a:r>
            <a:r>
              <a:rPr lang="zh-CN" altLang="en-US" sz="2300" dirty="0">
                <a:solidFill>
                  <a:schemeClr val="tx1">
                    <a:lumMod val="75000"/>
                  </a:schemeClr>
                </a:solidFill>
              </a:rPr>
              <a:t>个企业级用户，中国超过</a:t>
            </a:r>
            <a:r>
              <a:rPr lang="en-US" altLang="zh-CN" sz="2300" dirty="0" smtClean="0">
                <a:solidFill>
                  <a:schemeClr val="tx1">
                    <a:lumMod val="75000"/>
                  </a:schemeClr>
                </a:solidFill>
              </a:rPr>
              <a:t>80</a:t>
            </a:r>
            <a:r>
              <a:rPr lang="zh-CN" altLang="en-US" sz="2300" dirty="0" smtClean="0">
                <a:solidFill>
                  <a:schemeClr val="tx1">
                    <a:lumMod val="75000"/>
                  </a:schemeClr>
                </a:solidFill>
              </a:rPr>
              <a:t>个企业</a:t>
            </a:r>
            <a:r>
              <a:rPr lang="zh-CN" altLang="en-US" sz="2300" dirty="0">
                <a:solidFill>
                  <a:schemeClr val="tx1">
                    <a:lumMod val="75000"/>
                  </a:schemeClr>
                </a:solidFill>
              </a:rPr>
              <a:t>级</a:t>
            </a:r>
            <a:r>
              <a:rPr lang="zh-CN" altLang="en-US" sz="2300" dirty="0" smtClean="0">
                <a:solidFill>
                  <a:schemeClr val="tx1">
                    <a:lumMod val="75000"/>
                  </a:schemeClr>
                </a:solidFill>
              </a:rPr>
              <a:t>用户，</a:t>
            </a:r>
            <a:r>
              <a:rPr lang="en-US" altLang="zh-CN" sz="2300" dirty="0" smtClean="0">
                <a:solidFill>
                  <a:schemeClr val="tx1">
                    <a:lumMod val="75000"/>
                  </a:schemeClr>
                </a:solidFill>
              </a:rPr>
              <a:t>60%</a:t>
            </a:r>
            <a:r>
              <a:rPr lang="zh-CN" altLang="en-US" sz="2300" dirty="0" smtClean="0">
                <a:solidFill>
                  <a:schemeClr val="tx1">
                    <a:lumMod val="75000"/>
                  </a:schemeClr>
                </a:solidFill>
              </a:rPr>
              <a:t>增长</a:t>
            </a:r>
            <a:endParaRPr lang="en-US" altLang="zh-CN" sz="2300" dirty="0" smtClean="0">
              <a:solidFill>
                <a:schemeClr val="tx1">
                  <a:lumMod val="75000"/>
                </a:schemeClr>
              </a:solidFill>
            </a:endParaRPr>
          </a:p>
        </p:txBody>
      </p:sp>
      <p:sp>
        <p:nvSpPr>
          <p:cNvPr id="28682" name="Rectangle 10"/>
          <p:cNvSpPr>
            <a:spLocks noChangeArrowheads="1"/>
          </p:cNvSpPr>
          <p:nvPr/>
        </p:nvSpPr>
        <p:spPr bwMode="auto">
          <a:xfrm>
            <a:off x="396780" y="3205143"/>
            <a:ext cx="6891843" cy="410882"/>
          </a:xfrm>
          <a:prstGeom prst="rect">
            <a:avLst/>
          </a:prstGeom>
          <a:noFill/>
          <a:ln w="9525">
            <a:noFill/>
            <a:miter lim="800000"/>
            <a:headEnd/>
            <a:tailEnd/>
          </a:ln>
        </p:spPr>
        <p:txBody>
          <a:bodyPr wrap="square">
            <a:spAutoFit/>
          </a:bodyPr>
          <a:lstStyle/>
          <a:p>
            <a:pPr marL="342900" indent="-342900" defTabSz="457200" fontAlgn="base">
              <a:lnSpc>
                <a:spcPct val="90000"/>
              </a:lnSpc>
              <a:spcBef>
                <a:spcPct val="30000"/>
              </a:spcBef>
              <a:spcAft>
                <a:spcPct val="0"/>
              </a:spcAft>
            </a:pPr>
            <a:r>
              <a:rPr lang="zh-CN" altLang="en-US" sz="2300" dirty="0">
                <a:solidFill>
                  <a:schemeClr val="tx1">
                    <a:lumMod val="75000"/>
                  </a:schemeClr>
                </a:solidFill>
              </a:rPr>
              <a:t>世界一流水平的产品和全球服务保障</a:t>
            </a:r>
            <a:endParaRPr lang="en-US" sz="2300" dirty="0">
              <a:solidFill>
                <a:schemeClr val="tx1">
                  <a:lumMod val="75000"/>
                </a:schemeClr>
              </a:solidFill>
            </a:endParaRPr>
          </a:p>
        </p:txBody>
      </p:sp>
      <p:grpSp>
        <p:nvGrpSpPr>
          <p:cNvPr id="16" name="Group 6"/>
          <p:cNvGrpSpPr/>
          <p:nvPr/>
        </p:nvGrpSpPr>
        <p:grpSpPr>
          <a:xfrm>
            <a:off x="6699952" y="2443143"/>
            <a:ext cx="2054770" cy="2377252"/>
            <a:chOff x="5574348" y="2603561"/>
            <a:chExt cx="3124200" cy="3107046"/>
          </a:xfrm>
        </p:grpSpPr>
        <p:pic>
          <p:nvPicPr>
            <p:cNvPr id="17" name="Picture 2"/>
            <p:cNvPicPr>
              <a:picLocks noChangeAspect="1" noChangeArrowheads="1"/>
            </p:cNvPicPr>
            <p:nvPr/>
          </p:nvPicPr>
          <p:blipFill>
            <a:blip r:embed="rId3" cstate="print"/>
            <a:srcRect t="7565"/>
            <a:stretch>
              <a:fillRect/>
            </a:stretch>
          </p:blipFill>
          <p:spPr bwMode="auto">
            <a:xfrm rot="385791">
              <a:off x="5574348" y="2603561"/>
              <a:ext cx="3124200" cy="3107046"/>
            </a:xfrm>
            <a:prstGeom prst="rect">
              <a:avLst/>
            </a:prstGeom>
            <a:ln>
              <a:noFill/>
            </a:ln>
            <a:effectLst>
              <a:outerShdw blurRad="292100" dist="139700" dir="2700000" algn="tl" rotWithShape="0">
                <a:srgbClr val="333333">
                  <a:alpha val="65000"/>
                </a:srgbClr>
              </a:outerShdw>
            </a:effectLst>
          </p:spPr>
        </p:pic>
        <p:sp>
          <p:nvSpPr>
            <p:cNvPr id="18" name="Rounded Rectangle 17"/>
            <p:cNvSpPr/>
            <p:nvPr/>
          </p:nvSpPr>
          <p:spPr bwMode="auto">
            <a:xfrm rot="411749">
              <a:off x="7550794" y="3999279"/>
              <a:ext cx="626563" cy="154628"/>
            </a:xfrm>
            <a:prstGeom prst="roundRect">
              <a:avLst/>
            </a:prstGeom>
            <a:noFill/>
            <a:ln w="4762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b="1" dirty="0">
                <a:solidFill>
                  <a:srgbClr val="333366"/>
                </a:solidFill>
                <a:latin typeface="Arial" pitchFamily="34" charset="0"/>
                <a:ea typeface="ＭＳ Ｐゴシック" charset="0"/>
              </a:endParaRPr>
            </a:p>
          </p:txBody>
        </p:sp>
      </p:grpSp>
      <p:sp>
        <p:nvSpPr>
          <p:cNvPr id="12" name="Rectangle 11"/>
          <p:cNvSpPr>
            <a:spLocks noChangeArrowheads="1"/>
          </p:cNvSpPr>
          <p:nvPr/>
        </p:nvSpPr>
        <p:spPr bwMode="auto">
          <a:xfrm>
            <a:off x="467544" y="5013176"/>
            <a:ext cx="6589020" cy="410882"/>
          </a:xfrm>
          <a:prstGeom prst="rect">
            <a:avLst/>
          </a:prstGeom>
          <a:noFill/>
          <a:ln w="9525">
            <a:noFill/>
            <a:miter lim="800000"/>
            <a:headEnd/>
            <a:tailEnd/>
          </a:ln>
        </p:spPr>
        <p:txBody>
          <a:bodyPr wrap="square">
            <a:spAutoFit/>
          </a:bodyPr>
          <a:lstStyle/>
          <a:p>
            <a:pPr defTabSz="457200" fontAlgn="base">
              <a:lnSpc>
                <a:spcPct val="90000"/>
              </a:lnSpc>
              <a:spcBef>
                <a:spcPct val="30000"/>
              </a:spcBef>
              <a:spcAft>
                <a:spcPct val="0"/>
              </a:spcAft>
            </a:pPr>
            <a:r>
              <a:rPr lang="zh-CN" altLang="en-US" sz="2300" dirty="0" smtClean="0">
                <a:solidFill>
                  <a:schemeClr val="tx1">
                    <a:lumMod val="75000"/>
                  </a:schemeClr>
                </a:solidFill>
              </a:rPr>
              <a:t>为企业生产和管理数据而设计（不仅仅是存储）</a:t>
            </a:r>
            <a:endParaRPr lang="en-US" altLang="zh-CN" sz="2300" dirty="0" smtClean="0">
              <a:solidFill>
                <a:schemeClr val="tx1">
                  <a:lumMod val="75000"/>
                </a:schemeClr>
              </a:solidFill>
            </a:endParaRPr>
          </a:p>
        </p:txBody>
      </p:sp>
    </p:spTree>
    <p:extLst>
      <p:ext uri="{BB962C8B-B14F-4D97-AF65-F5344CB8AC3E}">
        <p14:creationId xmlns:p14="http://schemas.microsoft.com/office/powerpoint/2010/main" val="125627288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60375" y="276225"/>
            <a:ext cx="83089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fontAlgn="base">
              <a:spcBef>
                <a:spcPct val="0"/>
              </a:spcBef>
              <a:spcAft>
                <a:spcPct val="0"/>
              </a:spcAft>
              <a:defRPr sz="3200">
                <a:solidFill>
                  <a:srgbClr val="00529A"/>
                </a:solidFill>
                <a:latin typeface="黑体" pitchFamily="49" charset="-122"/>
                <a:ea typeface="黑体" pitchFamily="49" charset="-122"/>
                <a:cs typeface="Verdana" pitchFamily="34" charset="0"/>
              </a:defRPr>
            </a:lvl1pPr>
            <a:lvl2pPr fontAlgn="base">
              <a:spcBef>
                <a:spcPct val="0"/>
              </a:spcBef>
              <a:spcAft>
                <a:spcPct val="0"/>
              </a:spcAft>
              <a:defRPr sz="3600">
                <a:solidFill>
                  <a:srgbClr val="00529A"/>
                </a:solidFill>
                <a:latin typeface="Verdana" pitchFamily="34" charset="0"/>
              </a:defRPr>
            </a:lvl2pPr>
            <a:lvl3pPr fontAlgn="base">
              <a:spcBef>
                <a:spcPct val="0"/>
              </a:spcBef>
              <a:spcAft>
                <a:spcPct val="0"/>
              </a:spcAft>
              <a:defRPr sz="3600">
                <a:solidFill>
                  <a:srgbClr val="00529A"/>
                </a:solidFill>
                <a:latin typeface="Verdana" pitchFamily="34" charset="0"/>
              </a:defRPr>
            </a:lvl3pPr>
            <a:lvl4pPr fontAlgn="base">
              <a:spcBef>
                <a:spcPct val="0"/>
              </a:spcBef>
              <a:spcAft>
                <a:spcPct val="0"/>
              </a:spcAft>
              <a:defRPr sz="3600">
                <a:solidFill>
                  <a:srgbClr val="00529A"/>
                </a:solidFill>
                <a:latin typeface="Verdana" pitchFamily="34" charset="0"/>
              </a:defRPr>
            </a:lvl4pPr>
            <a:lvl5pPr fontAlgn="base">
              <a:spcBef>
                <a:spcPct val="0"/>
              </a:spcBef>
              <a:spcAft>
                <a:spcPct val="0"/>
              </a:spcAft>
              <a:defRPr sz="3600">
                <a:solidFill>
                  <a:srgbClr val="00529A"/>
                </a:solidFill>
                <a:latin typeface="Verdana" pitchFamily="34" charset="0"/>
              </a:defRPr>
            </a:lvl5pPr>
            <a:lvl6pPr marL="457200" fontAlgn="base">
              <a:spcBef>
                <a:spcPct val="0"/>
              </a:spcBef>
              <a:spcAft>
                <a:spcPct val="0"/>
              </a:spcAft>
              <a:defRPr sz="3600">
                <a:solidFill>
                  <a:srgbClr val="00529A"/>
                </a:solidFill>
                <a:latin typeface="Verdana" pitchFamily="34" charset="0"/>
              </a:defRPr>
            </a:lvl6pPr>
            <a:lvl7pPr marL="914400" fontAlgn="base">
              <a:spcBef>
                <a:spcPct val="0"/>
              </a:spcBef>
              <a:spcAft>
                <a:spcPct val="0"/>
              </a:spcAft>
              <a:defRPr sz="3600">
                <a:solidFill>
                  <a:srgbClr val="00529A"/>
                </a:solidFill>
                <a:latin typeface="Verdana" pitchFamily="34" charset="0"/>
              </a:defRPr>
            </a:lvl7pPr>
            <a:lvl8pPr marL="1371600" fontAlgn="base">
              <a:spcBef>
                <a:spcPct val="0"/>
              </a:spcBef>
              <a:spcAft>
                <a:spcPct val="0"/>
              </a:spcAft>
              <a:defRPr sz="3600">
                <a:solidFill>
                  <a:srgbClr val="00529A"/>
                </a:solidFill>
                <a:latin typeface="Verdana" pitchFamily="34" charset="0"/>
              </a:defRPr>
            </a:lvl8pPr>
            <a:lvl9pPr marL="1828800" fontAlgn="base">
              <a:spcBef>
                <a:spcPct val="0"/>
              </a:spcBef>
              <a:spcAft>
                <a:spcPct val="0"/>
              </a:spcAft>
              <a:defRPr sz="3600">
                <a:solidFill>
                  <a:srgbClr val="00529A"/>
                </a:solidFill>
                <a:latin typeface="Verdana" pitchFamily="34" charset="0"/>
              </a:defRPr>
            </a:lvl9pPr>
          </a:lstStyle>
          <a:p>
            <a:r>
              <a:rPr lang="en-US" dirty="0" err="1">
                <a:latin typeface="+mn-lt"/>
              </a:rPr>
              <a:t>Isilon</a:t>
            </a:r>
            <a:r>
              <a:rPr lang="zh-CN" altLang="en-US" dirty="0">
                <a:latin typeface="+mn-lt"/>
              </a:rPr>
              <a:t>网络</a:t>
            </a:r>
            <a:r>
              <a:rPr lang="zh-CN" altLang="en-US" dirty="0" smtClean="0">
                <a:latin typeface="+mn-lt"/>
              </a:rPr>
              <a:t>架构</a:t>
            </a:r>
            <a:endParaRPr lang="en-US" dirty="0">
              <a:latin typeface="+mn-lt"/>
            </a:endParaRPr>
          </a:p>
        </p:txBody>
      </p:sp>
      <p:sp>
        <p:nvSpPr>
          <p:cNvPr id="5" name="Rectangle 3"/>
          <p:cNvSpPr>
            <a:spLocks noChangeArrowheads="1"/>
          </p:cNvSpPr>
          <p:nvPr/>
        </p:nvSpPr>
        <p:spPr bwMode="auto">
          <a:xfrm>
            <a:off x="4048125" y="795206"/>
            <a:ext cx="2514600" cy="4533900"/>
          </a:xfrm>
          <a:prstGeom prst="rect">
            <a:avLst/>
          </a:prstGeom>
          <a:gradFill rotWithShape="1">
            <a:gsLst>
              <a:gs pos="0">
                <a:srgbClr val="FFFFFF"/>
              </a:gs>
              <a:gs pos="100000">
                <a:srgbClr val="DDDDDD"/>
              </a:gs>
            </a:gsLst>
            <a:lin ang="5400000" scaled="1"/>
          </a:gradFill>
          <a:ln w="9525" algn="ctr">
            <a:noFill/>
            <a:miter lim="800000"/>
            <a:headEnd/>
            <a:tailEnd/>
          </a:ln>
        </p:spPr>
        <p:txBody>
          <a:bodyPr wrap="none" anchor="ctr"/>
          <a:lstStyle/>
          <a:p>
            <a:endParaRPr lang="en-US" dirty="0"/>
          </a:p>
        </p:txBody>
      </p:sp>
      <p:sp>
        <p:nvSpPr>
          <p:cNvPr id="6" name="Rectangle 4"/>
          <p:cNvSpPr>
            <a:spLocks noChangeArrowheads="1"/>
          </p:cNvSpPr>
          <p:nvPr/>
        </p:nvSpPr>
        <p:spPr bwMode="auto">
          <a:xfrm>
            <a:off x="400050" y="795206"/>
            <a:ext cx="1895475" cy="4533900"/>
          </a:xfrm>
          <a:prstGeom prst="rect">
            <a:avLst/>
          </a:prstGeom>
          <a:gradFill rotWithShape="1">
            <a:gsLst>
              <a:gs pos="0">
                <a:srgbClr val="FFFFFF"/>
              </a:gs>
              <a:gs pos="100000">
                <a:srgbClr val="DDDDDD"/>
              </a:gs>
            </a:gsLst>
            <a:lin ang="5400000" scaled="1"/>
          </a:gradFill>
          <a:ln w="9525" algn="ctr">
            <a:noFill/>
            <a:miter lim="800000"/>
            <a:headEnd/>
            <a:tailEnd/>
          </a:ln>
        </p:spPr>
        <p:txBody>
          <a:bodyPr wrap="none" anchor="ctr"/>
          <a:lstStyle/>
          <a:p>
            <a:endParaRPr lang="en-US" dirty="0"/>
          </a:p>
        </p:txBody>
      </p:sp>
      <p:sp>
        <p:nvSpPr>
          <p:cNvPr id="7" name="Rectangle 5"/>
          <p:cNvSpPr>
            <a:spLocks noChangeArrowheads="1"/>
          </p:cNvSpPr>
          <p:nvPr/>
        </p:nvSpPr>
        <p:spPr bwMode="auto">
          <a:xfrm>
            <a:off x="2295525" y="795206"/>
            <a:ext cx="1752600" cy="4533900"/>
          </a:xfrm>
          <a:prstGeom prst="rect">
            <a:avLst/>
          </a:prstGeom>
          <a:gradFill rotWithShape="1">
            <a:gsLst>
              <a:gs pos="0">
                <a:srgbClr val="FFFFFF"/>
              </a:gs>
              <a:gs pos="100000">
                <a:srgbClr val="C4C4C4"/>
              </a:gs>
            </a:gsLst>
            <a:lin ang="5400000" scaled="1"/>
          </a:gradFill>
          <a:ln w="9525">
            <a:noFill/>
            <a:miter lim="800000"/>
            <a:headEnd/>
            <a:tailEnd/>
          </a:ln>
        </p:spPr>
        <p:txBody>
          <a:bodyPr wrap="none" anchor="ctr"/>
          <a:lstStyle/>
          <a:p>
            <a:endParaRPr lang="en-US" dirty="0"/>
          </a:p>
        </p:txBody>
      </p:sp>
      <p:sp>
        <p:nvSpPr>
          <p:cNvPr id="8" name="Rectangle 6"/>
          <p:cNvSpPr>
            <a:spLocks noChangeArrowheads="1"/>
          </p:cNvSpPr>
          <p:nvPr/>
        </p:nvSpPr>
        <p:spPr bwMode="auto">
          <a:xfrm>
            <a:off x="6562725" y="793639"/>
            <a:ext cx="2209800" cy="4533900"/>
          </a:xfrm>
          <a:prstGeom prst="rect">
            <a:avLst/>
          </a:prstGeom>
          <a:gradFill rotWithShape="1">
            <a:gsLst>
              <a:gs pos="0">
                <a:srgbClr val="FFFFFF"/>
              </a:gs>
              <a:gs pos="100000">
                <a:srgbClr val="C4C4C4"/>
              </a:gs>
            </a:gsLst>
            <a:lin ang="5400000" scaled="1"/>
          </a:gradFill>
          <a:ln w="9525">
            <a:noFill/>
            <a:miter lim="800000"/>
            <a:headEnd/>
            <a:tailEnd/>
          </a:ln>
        </p:spPr>
        <p:txBody>
          <a:bodyPr wrap="none" anchor="ctr"/>
          <a:lstStyle/>
          <a:p>
            <a:endParaRPr lang="en-US" dirty="0"/>
          </a:p>
        </p:txBody>
      </p:sp>
      <p:sp>
        <p:nvSpPr>
          <p:cNvPr id="9" name="Rectangle 7"/>
          <p:cNvSpPr>
            <a:spLocks noChangeArrowheads="1"/>
          </p:cNvSpPr>
          <p:nvPr/>
        </p:nvSpPr>
        <p:spPr bwMode="auto">
          <a:xfrm>
            <a:off x="400050" y="4262306"/>
            <a:ext cx="8372475" cy="990600"/>
          </a:xfrm>
          <a:prstGeom prst="rect">
            <a:avLst/>
          </a:prstGeom>
          <a:solidFill>
            <a:srgbClr val="FFFFFF">
              <a:alpha val="50195"/>
            </a:srgbClr>
          </a:solidFill>
          <a:ln w="9525">
            <a:noFill/>
            <a:miter lim="800000"/>
            <a:headEnd/>
            <a:tailEnd/>
          </a:ln>
        </p:spPr>
        <p:txBody>
          <a:bodyPr wrap="none" anchor="ctr"/>
          <a:lstStyle/>
          <a:p>
            <a:endParaRPr lang="en-US" dirty="0"/>
          </a:p>
        </p:txBody>
      </p:sp>
      <p:sp>
        <p:nvSpPr>
          <p:cNvPr id="10" name="AutoShape 8"/>
          <p:cNvSpPr>
            <a:spLocks noChangeArrowheads="1"/>
          </p:cNvSpPr>
          <p:nvPr/>
        </p:nvSpPr>
        <p:spPr bwMode="auto">
          <a:xfrm>
            <a:off x="2133600" y="2346194"/>
            <a:ext cx="1190625" cy="266700"/>
          </a:xfrm>
          <a:prstGeom prst="leftArrow">
            <a:avLst>
              <a:gd name="adj1" fmla="val 50000"/>
              <a:gd name="adj2" fmla="val 50595"/>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a:defRPr/>
            </a:pPr>
            <a:endParaRPr lang="en-US" dirty="0"/>
          </a:p>
        </p:txBody>
      </p:sp>
      <p:sp>
        <p:nvSpPr>
          <p:cNvPr id="11" name="Text Box 9"/>
          <p:cNvSpPr txBox="1">
            <a:spLocks noChangeArrowheads="1"/>
          </p:cNvSpPr>
          <p:nvPr/>
        </p:nvSpPr>
        <p:spPr bwMode="auto">
          <a:xfrm>
            <a:off x="2572974" y="1928681"/>
            <a:ext cx="1191353" cy="387798"/>
          </a:xfrm>
          <a:prstGeom prst="rect">
            <a:avLst/>
          </a:prstGeom>
          <a:noFill/>
          <a:ln w="9525" algn="ctr">
            <a:noFill/>
            <a:miter lim="800000"/>
            <a:headEnd/>
            <a:tailEnd/>
          </a:ln>
        </p:spPr>
        <p:txBody>
          <a:bodyPr wrap="none">
            <a:spAutoFit/>
          </a:bodyPr>
          <a:lstStyle/>
          <a:p>
            <a:pPr algn="ctr">
              <a:lnSpc>
                <a:spcPct val="80000"/>
              </a:lnSpc>
              <a:tabLst>
                <a:tab pos="571500" algn="l"/>
              </a:tabLst>
            </a:pPr>
            <a:r>
              <a:rPr lang="en-US" sz="1200" dirty="0">
                <a:solidFill>
                  <a:srgbClr val="000000"/>
                </a:solidFill>
                <a:latin typeface="Arial Narrow" pitchFamily="34" charset="0"/>
              </a:rPr>
              <a:t>NFS, CIFS</a:t>
            </a:r>
            <a:r>
              <a:rPr lang="en-US" sz="1200" dirty="0" smtClean="0">
                <a:solidFill>
                  <a:srgbClr val="000000"/>
                </a:solidFill>
                <a:latin typeface="Arial Narrow" pitchFamily="34" charset="0"/>
              </a:rPr>
              <a:t>, </a:t>
            </a:r>
            <a:r>
              <a:rPr lang="en-US" sz="1200" dirty="0" err="1" smtClean="0">
                <a:solidFill>
                  <a:srgbClr val="000000"/>
                </a:solidFill>
                <a:latin typeface="Arial Narrow" pitchFamily="34" charset="0"/>
              </a:rPr>
              <a:t>iSCSI</a:t>
            </a:r>
            <a:endParaRPr lang="en-US" sz="1200" dirty="0">
              <a:solidFill>
                <a:srgbClr val="000000"/>
              </a:solidFill>
              <a:latin typeface="Arial Narrow" pitchFamily="34" charset="0"/>
            </a:endParaRPr>
          </a:p>
          <a:p>
            <a:pPr algn="ctr">
              <a:lnSpc>
                <a:spcPct val="80000"/>
              </a:lnSpc>
              <a:tabLst>
                <a:tab pos="571500" algn="l"/>
              </a:tabLst>
            </a:pPr>
            <a:r>
              <a:rPr lang="en-US" sz="1200" dirty="0">
                <a:solidFill>
                  <a:srgbClr val="000000"/>
                </a:solidFill>
                <a:latin typeface="Arial Narrow" pitchFamily="34" charset="0"/>
              </a:rPr>
              <a:t>FTP, HTTP</a:t>
            </a:r>
          </a:p>
        </p:txBody>
      </p:sp>
      <p:sp>
        <p:nvSpPr>
          <p:cNvPr id="12" name="Text Box 10"/>
          <p:cNvSpPr txBox="1">
            <a:spLocks noChangeArrowheads="1"/>
          </p:cNvSpPr>
          <p:nvPr/>
        </p:nvSpPr>
        <p:spPr bwMode="auto">
          <a:xfrm>
            <a:off x="934978" y="4471856"/>
            <a:ext cx="800219" cy="313932"/>
          </a:xfrm>
          <a:prstGeom prst="rect">
            <a:avLst/>
          </a:prstGeom>
          <a:noFill/>
          <a:ln w="9525" algn="ctr">
            <a:noFill/>
            <a:miter lim="800000"/>
            <a:headEnd/>
            <a:tailEnd/>
          </a:ln>
        </p:spPr>
        <p:txBody>
          <a:bodyPr wrap="none">
            <a:spAutoFit/>
          </a:bodyPr>
          <a:lstStyle/>
          <a:p>
            <a:pPr algn="ctr">
              <a:lnSpc>
                <a:spcPct val="90000"/>
              </a:lnSpc>
              <a:tabLst>
                <a:tab pos="571500" algn="l"/>
              </a:tabLst>
            </a:pPr>
            <a:r>
              <a:rPr lang="zh-CN" altLang="en-US" sz="1600" dirty="0" smtClean="0">
                <a:solidFill>
                  <a:schemeClr val="tx2">
                    <a:lumMod val="50000"/>
                  </a:schemeClr>
                </a:solidFill>
                <a:latin typeface="Verdana" pitchFamily="34" charset="0"/>
              </a:rPr>
              <a:t>客户端</a:t>
            </a:r>
            <a:endParaRPr lang="en-US" sz="1600" dirty="0">
              <a:solidFill>
                <a:schemeClr val="tx2"/>
              </a:solidFill>
            </a:endParaRPr>
          </a:p>
        </p:txBody>
      </p:sp>
      <p:sp>
        <p:nvSpPr>
          <p:cNvPr id="13" name="Text Box 11"/>
          <p:cNvSpPr txBox="1">
            <a:spLocks noChangeArrowheads="1"/>
          </p:cNvSpPr>
          <p:nvPr/>
        </p:nvSpPr>
        <p:spPr bwMode="auto">
          <a:xfrm>
            <a:off x="2553832" y="4471856"/>
            <a:ext cx="1210589" cy="338554"/>
          </a:xfrm>
          <a:prstGeom prst="rect">
            <a:avLst/>
          </a:prstGeom>
          <a:noFill/>
          <a:ln w="9525" algn="ctr">
            <a:noFill/>
            <a:miter lim="800000"/>
            <a:headEnd/>
            <a:tailEnd/>
          </a:ln>
        </p:spPr>
        <p:txBody>
          <a:bodyPr wrap="none">
            <a:spAutoFit/>
          </a:bodyPr>
          <a:lstStyle/>
          <a:p>
            <a:pPr algn="ctr">
              <a:tabLst>
                <a:tab pos="571500" algn="l"/>
              </a:tabLst>
            </a:pPr>
            <a:r>
              <a:rPr lang="zh-CN" altLang="en-US" sz="1600" dirty="0" smtClean="0">
                <a:solidFill>
                  <a:schemeClr val="tx2">
                    <a:lumMod val="50000"/>
                  </a:schemeClr>
                </a:solidFill>
                <a:latin typeface="Verdana" pitchFamily="34" charset="0"/>
              </a:rPr>
              <a:t>标准以太网</a:t>
            </a:r>
            <a:endParaRPr lang="en-US" altLang="zh-CN" sz="1600" dirty="0">
              <a:solidFill>
                <a:schemeClr val="tx2">
                  <a:lumMod val="50000"/>
                </a:schemeClr>
              </a:solidFill>
              <a:latin typeface="Verdana" pitchFamily="34" charset="0"/>
            </a:endParaRPr>
          </a:p>
        </p:txBody>
      </p:sp>
      <p:sp>
        <p:nvSpPr>
          <p:cNvPr id="14" name="Text Box 12"/>
          <p:cNvSpPr txBox="1">
            <a:spLocks noChangeArrowheads="1"/>
          </p:cNvSpPr>
          <p:nvPr/>
        </p:nvSpPr>
        <p:spPr bwMode="auto">
          <a:xfrm>
            <a:off x="4542043" y="4471856"/>
            <a:ext cx="1566455" cy="338554"/>
          </a:xfrm>
          <a:prstGeom prst="rect">
            <a:avLst/>
          </a:prstGeom>
          <a:noFill/>
          <a:ln w="9525" algn="ctr">
            <a:noFill/>
            <a:miter lim="800000"/>
            <a:headEnd/>
            <a:tailEnd/>
          </a:ln>
        </p:spPr>
        <p:txBody>
          <a:bodyPr wrap="none">
            <a:spAutoFit/>
          </a:bodyPr>
          <a:lstStyle/>
          <a:p>
            <a:pPr algn="ctr">
              <a:tabLst>
                <a:tab pos="571500" algn="l"/>
              </a:tabLst>
            </a:pPr>
            <a:r>
              <a:rPr lang="en-US" altLang="zh-CN" sz="1600" dirty="0" err="1" smtClean="0">
                <a:solidFill>
                  <a:schemeClr val="tx2">
                    <a:lumMod val="50000"/>
                  </a:schemeClr>
                </a:solidFill>
                <a:latin typeface="Verdana" pitchFamily="34" charset="0"/>
              </a:rPr>
              <a:t>Isilon</a:t>
            </a:r>
            <a:r>
              <a:rPr lang="zh-CN" altLang="en-US" sz="1600" dirty="0" smtClean="0">
                <a:solidFill>
                  <a:schemeClr val="tx2">
                    <a:lumMod val="50000"/>
                  </a:schemeClr>
                </a:solidFill>
                <a:latin typeface="Verdana" pitchFamily="34" charset="0"/>
              </a:rPr>
              <a:t>存储节点</a:t>
            </a:r>
            <a:endParaRPr lang="en-US" altLang="zh-CN" sz="1600" dirty="0">
              <a:solidFill>
                <a:schemeClr val="tx2">
                  <a:lumMod val="50000"/>
                </a:schemeClr>
              </a:solidFill>
              <a:latin typeface="Verdana" pitchFamily="34" charset="0"/>
            </a:endParaRPr>
          </a:p>
        </p:txBody>
      </p:sp>
      <p:sp>
        <p:nvSpPr>
          <p:cNvPr id="15" name="Text Box 13"/>
          <p:cNvSpPr txBox="1">
            <a:spLocks noChangeArrowheads="1"/>
          </p:cNvSpPr>
          <p:nvPr/>
        </p:nvSpPr>
        <p:spPr bwMode="auto">
          <a:xfrm>
            <a:off x="6824663" y="4348031"/>
            <a:ext cx="1651000" cy="1052596"/>
          </a:xfrm>
          <a:prstGeom prst="rect">
            <a:avLst/>
          </a:prstGeom>
          <a:noFill/>
          <a:ln w="9525" algn="ctr">
            <a:noFill/>
            <a:miter lim="800000"/>
            <a:headEnd/>
            <a:tailEnd/>
          </a:ln>
        </p:spPr>
        <p:txBody>
          <a:bodyPr wrap="square">
            <a:spAutoFit/>
          </a:bodyPr>
          <a:lstStyle/>
          <a:p>
            <a:pPr algn="ctr">
              <a:tabLst>
                <a:tab pos="571500" algn="l"/>
              </a:tabLst>
            </a:pPr>
            <a:r>
              <a:rPr lang="en-US" altLang="zh-CN" sz="1600" dirty="0" err="1" smtClean="0">
                <a:solidFill>
                  <a:schemeClr val="tx2">
                    <a:lumMod val="50000"/>
                  </a:schemeClr>
                </a:solidFill>
                <a:latin typeface="Verdana" pitchFamily="34" charset="0"/>
              </a:rPr>
              <a:t>Infiniband</a:t>
            </a:r>
            <a:r>
              <a:rPr lang="en-US" altLang="zh-CN" sz="1600" dirty="0" smtClean="0">
                <a:solidFill>
                  <a:schemeClr val="tx2">
                    <a:lumMod val="50000"/>
                  </a:schemeClr>
                </a:solidFill>
                <a:latin typeface="Verdana" pitchFamily="34" charset="0"/>
              </a:rPr>
              <a:t/>
            </a:r>
            <a:br>
              <a:rPr lang="en-US" altLang="zh-CN" sz="1600" dirty="0" smtClean="0">
                <a:solidFill>
                  <a:schemeClr val="tx2">
                    <a:lumMod val="50000"/>
                  </a:schemeClr>
                </a:solidFill>
                <a:latin typeface="Verdana" pitchFamily="34" charset="0"/>
              </a:rPr>
            </a:br>
            <a:r>
              <a:rPr lang="en-US" altLang="zh-CN" sz="1600" dirty="0" err="1" smtClean="0">
                <a:solidFill>
                  <a:schemeClr val="tx2">
                    <a:lumMod val="50000"/>
                  </a:schemeClr>
                </a:solidFill>
                <a:latin typeface="Verdana" pitchFamily="34" charset="0"/>
              </a:rPr>
              <a:t>Isilon</a:t>
            </a:r>
            <a:r>
              <a:rPr lang="zh-CN" altLang="en-US" sz="1600" dirty="0" smtClean="0">
                <a:solidFill>
                  <a:schemeClr val="tx2">
                    <a:lumMod val="50000"/>
                  </a:schemeClr>
                </a:solidFill>
                <a:latin typeface="Verdana" pitchFamily="34" charset="0"/>
              </a:rPr>
              <a:t>存储节点内部互联</a:t>
            </a:r>
            <a:endParaRPr lang="en-US" altLang="zh-CN" sz="1600" dirty="0" smtClean="0">
              <a:solidFill>
                <a:schemeClr val="tx2">
                  <a:lumMod val="50000"/>
                </a:schemeClr>
              </a:solidFill>
              <a:latin typeface="Verdana" pitchFamily="34" charset="0"/>
            </a:endParaRPr>
          </a:p>
          <a:p>
            <a:pPr algn="ctr">
              <a:lnSpc>
                <a:spcPct val="90000"/>
              </a:lnSpc>
              <a:tabLst>
                <a:tab pos="571500" algn="l"/>
              </a:tabLst>
            </a:pPr>
            <a:endParaRPr lang="en-US" sz="1600" dirty="0">
              <a:solidFill>
                <a:schemeClr val="tx2"/>
              </a:solidFill>
            </a:endParaRPr>
          </a:p>
        </p:txBody>
      </p:sp>
      <p:sp>
        <p:nvSpPr>
          <p:cNvPr id="16" name="AutoShape 14"/>
          <p:cNvSpPr>
            <a:spLocks noChangeArrowheads="1"/>
          </p:cNvSpPr>
          <p:nvPr/>
        </p:nvSpPr>
        <p:spPr bwMode="auto">
          <a:xfrm rot="10800000">
            <a:off x="3000375" y="2346194"/>
            <a:ext cx="1190625" cy="266700"/>
          </a:xfrm>
          <a:prstGeom prst="leftArrow">
            <a:avLst>
              <a:gd name="adj1" fmla="val 50000"/>
              <a:gd name="adj2" fmla="val 50595"/>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a:defRPr/>
            </a:pPr>
            <a:endParaRPr lang="en-US" dirty="0"/>
          </a:p>
        </p:txBody>
      </p:sp>
      <p:pic>
        <p:nvPicPr>
          <p:cNvPr id="17" name="Picture 15" descr="BD01945_150"/>
          <p:cNvPicPr>
            <a:picLocks noChangeAspect="1" noChangeArrowheads="1"/>
          </p:cNvPicPr>
          <p:nvPr/>
        </p:nvPicPr>
        <p:blipFill>
          <a:blip r:embed="rId3" cstate="print"/>
          <a:srcRect l="5644" t="38499" r="5667" b="38028"/>
          <a:stretch>
            <a:fillRect/>
          </a:stretch>
        </p:blipFill>
        <p:spPr bwMode="auto">
          <a:xfrm>
            <a:off x="2428875" y="2296981"/>
            <a:ext cx="1500188" cy="315913"/>
          </a:xfrm>
          <a:prstGeom prst="rect">
            <a:avLst/>
          </a:prstGeom>
          <a:noFill/>
          <a:ln w="9525">
            <a:noFill/>
            <a:miter lim="800000"/>
            <a:headEnd/>
            <a:tailEnd/>
          </a:ln>
        </p:spPr>
      </p:pic>
      <p:pic>
        <p:nvPicPr>
          <p:cNvPr id="18" name="Picture 16" descr="dellserver"/>
          <p:cNvPicPr>
            <a:picLocks noChangeAspect="1" noChangeArrowheads="1"/>
          </p:cNvPicPr>
          <p:nvPr/>
        </p:nvPicPr>
        <p:blipFill>
          <a:blip r:embed="rId4" cstate="print"/>
          <a:srcRect/>
          <a:stretch>
            <a:fillRect/>
          </a:stretch>
        </p:blipFill>
        <p:spPr bwMode="auto">
          <a:xfrm>
            <a:off x="758825" y="2476369"/>
            <a:ext cx="1195388" cy="333375"/>
          </a:xfrm>
          <a:prstGeom prst="rect">
            <a:avLst/>
          </a:prstGeom>
          <a:noFill/>
          <a:ln w="9525">
            <a:noFill/>
            <a:miter lim="800000"/>
            <a:headEnd/>
            <a:tailEnd/>
          </a:ln>
        </p:spPr>
      </p:pic>
      <p:pic>
        <p:nvPicPr>
          <p:cNvPr id="19" name="Picture 17" descr="dellserver"/>
          <p:cNvPicPr>
            <a:picLocks noChangeAspect="1" noChangeArrowheads="1"/>
          </p:cNvPicPr>
          <p:nvPr/>
        </p:nvPicPr>
        <p:blipFill>
          <a:blip r:embed="rId4" cstate="print"/>
          <a:srcRect/>
          <a:stretch>
            <a:fillRect/>
          </a:stretch>
        </p:blipFill>
        <p:spPr bwMode="auto">
          <a:xfrm>
            <a:off x="758825" y="1614356"/>
            <a:ext cx="1195388" cy="333375"/>
          </a:xfrm>
          <a:prstGeom prst="rect">
            <a:avLst/>
          </a:prstGeom>
          <a:noFill/>
          <a:ln w="9525">
            <a:noFill/>
            <a:miter lim="800000"/>
            <a:headEnd/>
            <a:tailEnd/>
          </a:ln>
        </p:spPr>
      </p:pic>
      <p:pic>
        <p:nvPicPr>
          <p:cNvPr id="20" name="Picture 18" descr="flag"/>
          <p:cNvPicPr>
            <a:picLocks noChangeAspect="1" noChangeArrowheads="1"/>
          </p:cNvPicPr>
          <p:nvPr/>
        </p:nvPicPr>
        <p:blipFill>
          <a:blip r:embed="rId5" cstate="print"/>
          <a:srcRect/>
          <a:stretch>
            <a:fillRect/>
          </a:stretch>
        </p:blipFill>
        <p:spPr bwMode="auto">
          <a:xfrm>
            <a:off x="798513" y="1290506"/>
            <a:ext cx="303212" cy="263525"/>
          </a:xfrm>
          <a:prstGeom prst="rect">
            <a:avLst/>
          </a:prstGeom>
          <a:noFill/>
          <a:ln w="9525">
            <a:noFill/>
            <a:miter lim="800000"/>
            <a:headEnd/>
            <a:tailEnd/>
          </a:ln>
        </p:spPr>
      </p:pic>
      <p:pic>
        <p:nvPicPr>
          <p:cNvPr id="21" name="Picture 19" descr="penguin"/>
          <p:cNvPicPr>
            <a:picLocks noChangeAspect="1" noChangeArrowheads="1"/>
          </p:cNvPicPr>
          <p:nvPr/>
        </p:nvPicPr>
        <p:blipFill>
          <a:blip r:embed="rId6" cstate="print"/>
          <a:srcRect/>
          <a:stretch>
            <a:fillRect/>
          </a:stretch>
        </p:blipFill>
        <p:spPr bwMode="auto">
          <a:xfrm>
            <a:off x="800100" y="2157281"/>
            <a:ext cx="273050" cy="315913"/>
          </a:xfrm>
          <a:prstGeom prst="rect">
            <a:avLst/>
          </a:prstGeom>
          <a:noFill/>
          <a:ln w="9525">
            <a:noFill/>
            <a:miter lim="800000"/>
            <a:headEnd/>
            <a:tailEnd/>
          </a:ln>
        </p:spPr>
      </p:pic>
      <p:sp>
        <p:nvSpPr>
          <p:cNvPr id="22" name="Text Box 20"/>
          <p:cNvSpPr txBox="1">
            <a:spLocks noChangeArrowheads="1"/>
          </p:cNvSpPr>
          <p:nvPr/>
        </p:nvSpPr>
        <p:spPr bwMode="auto">
          <a:xfrm>
            <a:off x="1063625" y="1309556"/>
            <a:ext cx="690563" cy="274638"/>
          </a:xfrm>
          <a:prstGeom prst="rect">
            <a:avLst/>
          </a:prstGeom>
          <a:noFill/>
          <a:ln w="9525">
            <a:noFill/>
            <a:miter lim="800000"/>
            <a:headEnd/>
            <a:tailEnd/>
          </a:ln>
        </p:spPr>
        <p:txBody>
          <a:bodyPr wrap="none">
            <a:spAutoFit/>
          </a:bodyPr>
          <a:lstStyle/>
          <a:p>
            <a:r>
              <a:rPr lang="en-US" sz="1200" dirty="0">
                <a:solidFill>
                  <a:srgbClr val="000000"/>
                </a:solidFill>
                <a:latin typeface="Arial Narrow" pitchFamily="34" charset="0"/>
              </a:rPr>
              <a:t>Windows</a:t>
            </a:r>
          </a:p>
        </p:txBody>
      </p:sp>
      <p:sp>
        <p:nvSpPr>
          <p:cNvPr id="23" name="Text Box 21"/>
          <p:cNvSpPr txBox="1">
            <a:spLocks noChangeArrowheads="1"/>
          </p:cNvSpPr>
          <p:nvPr/>
        </p:nvSpPr>
        <p:spPr bwMode="auto">
          <a:xfrm>
            <a:off x="1063625" y="2177919"/>
            <a:ext cx="889000" cy="274637"/>
          </a:xfrm>
          <a:prstGeom prst="rect">
            <a:avLst/>
          </a:prstGeom>
          <a:noFill/>
          <a:ln w="9525">
            <a:noFill/>
            <a:miter lim="800000"/>
            <a:headEnd/>
            <a:tailEnd/>
          </a:ln>
        </p:spPr>
        <p:txBody>
          <a:bodyPr wrap="none">
            <a:spAutoFit/>
          </a:bodyPr>
          <a:lstStyle/>
          <a:p>
            <a:r>
              <a:rPr lang="en-US" sz="1200" dirty="0">
                <a:solidFill>
                  <a:srgbClr val="000000"/>
                </a:solidFill>
                <a:latin typeface="Arial Narrow" pitchFamily="34" charset="0"/>
              </a:rPr>
              <a:t>UNIX/LINUX</a:t>
            </a:r>
          </a:p>
        </p:txBody>
      </p:sp>
      <p:sp>
        <p:nvSpPr>
          <p:cNvPr id="24" name="Text Box 22"/>
          <p:cNvSpPr txBox="1">
            <a:spLocks noChangeArrowheads="1"/>
          </p:cNvSpPr>
          <p:nvPr/>
        </p:nvSpPr>
        <p:spPr bwMode="auto">
          <a:xfrm>
            <a:off x="717550" y="3587619"/>
            <a:ext cx="463550" cy="274637"/>
          </a:xfrm>
          <a:prstGeom prst="rect">
            <a:avLst/>
          </a:prstGeom>
          <a:noFill/>
          <a:ln w="9525">
            <a:noFill/>
            <a:miter lim="800000"/>
            <a:headEnd/>
            <a:tailEnd/>
          </a:ln>
        </p:spPr>
        <p:txBody>
          <a:bodyPr wrap="none">
            <a:spAutoFit/>
          </a:bodyPr>
          <a:lstStyle/>
          <a:p>
            <a:r>
              <a:rPr lang="en-US" sz="1200" dirty="0">
                <a:solidFill>
                  <a:srgbClr val="000000"/>
                </a:solidFill>
                <a:latin typeface="Arial Narrow" pitchFamily="34" charset="0"/>
              </a:rPr>
              <a:t>MAC</a:t>
            </a:r>
          </a:p>
        </p:txBody>
      </p:sp>
      <p:sp>
        <p:nvSpPr>
          <p:cNvPr id="25" name="Freeform 23"/>
          <p:cNvSpPr>
            <a:spLocks/>
          </p:cNvSpPr>
          <p:nvPr/>
        </p:nvSpPr>
        <p:spPr bwMode="auto">
          <a:xfrm flipH="1">
            <a:off x="6181725" y="1785806"/>
            <a:ext cx="381000" cy="2047875"/>
          </a:xfrm>
          <a:custGeom>
            <a:avLst/>
            <a:gdLst>
              <a:gd name="T0" fmla="*/ 2147483647 w 192"/>
              <a:gd name="T1" fmla="*/ 0 h 1584"/>
              <a:gd name="T2" fmla="*/ 0 w 192"/>
              <a:gd name="T3" fmla="*/ 0 h 1584"/>
              <a:gd name="T4" fmla="*/ 0 w 192"/>
              <a:gd name="T5" fmla="*/ 2147483647 h 1584"/>
              <a:gd name="T6" fmla="*/ 2147483647 w 192"/>
              <a:gd name="T7" fmla="*/ 2147483647 h 1584"/>
              <a:gd name="T8" fmla="*/ 0 60000 65536"/>
              <a:gd name="T9" fmla="*/ 0 60000 65536"/>
              <a:gd name="T10" fmla="*/ 0 60000 65536"/>
              <a:gd name="T11" fmla="*/ 0 60000 65536"/>
              <a:gd name="T12" fmla="*/ 0 w 192"/>
              <a:gd name="T13" fmla="*/ 0 h 1584"/>
              <a:gd name="T14" fmla="*/ 192 w 192"/>
              <a:gd name="T15" fmla="*/ 1584 h 1584"/>
            </a:gdLst>
            <a:ahLst/>
            <a:cxnLst>
              <a:cxn ang="T8">
                <a:pos x="T0" y="T1"/>
              </a:cxn>
              <a:cxn ang="T9">
                <a:pos x="T2" y="T3"/>
              </a:cxn>
              <a:cxn ang="T10">
                <a:pos x="T4" y="T5"/>
              </a:cxn>
              <a:cxn ang="T11">
                <a:pos x="T6" y="T7"/>
              </a:cxn>
            </a:cxnLst>
            <a:rect l="T12" t="T13" r="T14" b="T15"/>
            <a:pathLst>
              <a:path w="192" h="1584">
                <a:moveTo>
                  <a:pt x="192" y="0"/>
                </a:moveTo>
                <a:lnTo>
                  <a:pt x="0" y="0"/>
                </a:lnTo>
                <a:lnTo>
                  <a:pt x="0" y="1584"/>
                </a:lnTo>
                <a:lnTo>
                  <a:pt x="192" y="1584"/>
                </a:lnTo>
              </a:path>
            </a:pathLst>
          </a:custGeom>
          <a:noFill/>
          <a:ln w="19050">
            <a:solidFill>
              <a:srgbClr val="002746"/>
            </a:solidFill>
            <a:round/>
            <a:headEnd/>
            <a:tailEnd/>
          </a:ln>
        </p:spPr>
        <p:txBody>
          <a:bodyPr/>
          <a:lstStyle/>
          <a:p>
            <a:endParaRPr lang="en-US" dirty="0"/>
          </a:p>
        </p:txBody>
      </p:sp>
      <p:sp>
        <p:nvSpPr>
          <p:cNvPr id="26" name="Line 24"/>
          <p:cNvSpPr>
            <a:spLocks noChangeShapeType="1"/>
          </p:cNvSpPr>
          <p:nvPr/>
        </p:nvSpPr>
        <p:spPr bwMode="auto">
          <a:xfrm flipH="1">
            <a:off x="6029325" y="2195381"/>
            <a:ext cx="533400" cy="0"/>
          </a:xfrm>
          <a:prstGeom prst="line">
            <a:avLst/>
          </a:prstGeom>
          <a:noFill/>
          <a:ln w="19050">
            <a:solidFill>
              <a:srgbClr val="002746"/>
            </a:solidFill>
            <a:round/>
            <a:headEnd/>
            <a:tailEnd/>
          </a:ln>
        </p:spPr>
        <p:txBody>
          <a:bodyPr/>
          <a:lstStyle/>
          <a:p>
            <a:endParaRPr lang="en-US" dirty="0"/>
          </a:p>
        </p:txBody>
      </p:sp>
      <p:sp>
        <p:nvSpPr>
          <p:cNvPr id="27" name="Line 25"/>
          <p:cNvSpPr>
            <a:spLocks noChangeShapeType="1"/>
          </p:cNvSpPr>
          <p:nvPr/>
        </p:nvSpPr>
        <p:spPr bwMode="auto">
          <a:xfrm flipH="1">
            <a:off x="6029325" y="2601781"/>
            <a:ext cx="838200" cy="0"/>
          </a:xfrm>
          <a:prstGeom prst="line">
            <a:avLst/>
          </a:prstGeom>
          <a:noFill/>
          <a:ln w="19050">
            <a:solidFill>
              <a:srgbClr val="002746"/>
            </a:solidFill>
            <a:round/>
            <a:headEnd/>
            <a:tailEnd/>
          </a:ln>
        </p:spPr>
        <p:txBody>
          <a:bodyPr/>
          <a:lstStyle/>
          <a:p>
            <a:endParaRPr lang="en-US" dirty="0"/>
          </a:p>
        </p:txBody>
      </p:sp>
      <p:sp>
        <p:nvSpPr>
          <p:cNvPr id="28" name="Line 26"/>
          <p:cNvSpPr>
            <a:spLocks noChangeShapeType="1"/>
          </p:cNvSpPr>
          <p:nvPr/>
        </p:nvSpPr>
        <p:spPr bwMode="auto">
          <a:xfrm flipH="1">
            <a:off x="6029325" y="3008181"/>
            <a:ext cx="1000125" cy="0"/>
          </a:xfrm>
          <a:prstGeom prst="line">
            <a:avLst/>
          </a:prstGeom>
          <a:noFill/>
          <a:ln w="19050">
            <a:solidFill>
              <a:srgbClr val="002746"/>
            </a:solidFill>
            <a:round/>
            <a:headEnd/>
            <a:tailEnd/>
          </a:ln>
        </p:spPr>
        <p:txBody>
          <a:bodyPr/>
          <a:lstStyle/>
          <a:p>
            <a:endParaRPr lang="en-US" dirty="0"/>
          </a:p>
        </p:txBody>
      </p:sp>
      <p:sp>
        <p:nvSpPr>
          <p:cNvPr id="29" name="Line 27"/>
          <p:cNvSpPr>
            <a:spLocks noChangeShapeType="1"/>
          </p:cNvSpPr>
          <p:nvPr/>
        </p:nvSpPr>
        <p:spPr bwMode="auto">
          <a:xfrm flipH="1">
            <a:off x="6029325" y="3414581"/>
            <a:ext cx="533400" cy="0"/>
          </a:xfrm>
          <a:prstGeom prst="line">
            <a:avLst/>
          </a:prstGeom>
          <a:noFill/>
          <a:ln w="19050">
            <a:solidFill>
              <a:srgbClr val="002746"/>
            </a:solidFill>
            <a:round/>
            <a:headEnd/>
            <a:tailEnd/>
          </a:ln>
        </p:spPr>
        <p:txBody>
          <a:bodyPr/>
          <a:lstStyle/>
          <a:p>
            <a:endParaRPr lang="en-US" dirty="0"/>
          </a:p>
        </p:txBody>
      </p:sp>
      <p:pic>
        <p:nvPicPr>
          <p:cNvPr id="30" name="Picture 35" descr="apple3"/>
          <p:cNvPicPr>
            <a:picLocks noChangeAspect="1" noChangeArrowheads="1"/>
          </p:cNvPicPr>
          <p:nvPr/>
        </p:nvPicPr>
        <p:blipFill>
          <a:blip r:embed="rId7" cstate="print"/>
          <a:srcRect/>
          <a:stretch>
            <a:fillRect/>
          </a:stretch>
        </p:blipFill>
        <p:spPr bwMode="auto">
          <a:xfrm>
            <a:off x="808038" y="3309806"/>
            <a:ext cx="246062" cy="295275"/>
          </a:xfrm>
          <a:prstGeom prst="rect">
            <a:avLst/>
          </a:prstGeom>
          <a:noFill/>
          <a:ln w="9525">
            <a:noFill/>
            <a:miter lim="800000"/>
            <a:headEnd/>
            <a:tailEnd/>
          </a:ln>
        </p:spPr>
      </p:pic>
      <p:sp>
        <p:nvSpPr>
          <p:cNvPr id="31" name="AutoShape 36"/>
          <p:cNvSpPr>
            <a:spLocks noChangeArrowheads="1"/>
          </p:cNvSpPr>
          <p:nvPr/>
        </p:nvSpPr>
        <p:spPr bwMode="auto">
          <a:xfrm>
            <a:off x="2133600" y="2792281"/>
            <a:ext cx="1190625" cy="266700"/>
          </a:xfrm>
          <a:prstGeom prst="leftArrow">
            <a:avLst>
              <a:gd name="adj1" fmla="val 50000"/>
              <a:gd name="adj2" fmla="val 50595"/>
            </a:avLst>
          </a:prstGeom>
          <a:gradFill rotWithShape="1">
            <a:gsLst>
              <a:gs pos="0">
                <a:srgbClr val="C7C7C7"/>
              </a:gs>
              <a:gs pos="50000">
                <a:schemeClr val="bg1"/>
              </a:gs>
              <a:gs pos="100000">
                <a:srgbClr val="C7C7C7"/>
              </a:gs>
            </a:gsLst>
            <a:lin ang="0" scaled="1"/>
          </a:gradFill>
          <a:ln w="9525">
            <a:solidFill>
              <a:srgbClr val="808080"/>
            </a:solidFill>
            <a:miter lim="800000"/>
            <a:headEnd/>
            <a:tailEnd/>
          </a:ln>
          <a:effectLst/>
        </p:spPr>
        <p:txBody>
          <a:bodyPr wrap="none" anchor="ctr"/>
          <a:lstStyle/>
          <a:p>
            <a:pPr>
              <a:defRPr/>
            </a:pPr>
            <a:endParaRPr lang="en-US" dirty="0"/>
          </a:p>
        </p:txBody>
      </p:sp>
      <p:sp>
        <p:nvSpPr>
          <p:cNvPr id="32" name="AutoShape 37"/>
          <p:cNvSpPr>
            <a:spLocks noChangeArrowheads="1"/>
          </p:cNvSpPr>
          <p:nvPr/>
        </p:nvSpPr>
        <p:spPr bwMode="auto">
          <a:xfrm rot="10800000">
            <a:off x="3000375" y="2792281"/>
            <a:ext cx="1190625" cy="266700"/>
          </a:xfrm>
          <a:prstGeom prst="leftArrow">
            <a:avLst>
              <a:gd name="adj1" fmla="val 50000"/>
              <a:gd name="adj2" fmla="val 50595"/>
            </a:avLst>
          </a:prstGeom>
          <a:gradFill rotWithShape="1">
            <a:gsLst>
              <a:gs pos="0">
                <a:srgbClr val="C7C7C7"/>
              </a:gs>
              <a:gs pos="50000">
                <a:schemeClr val="bg1"/>
              </a:gs>
              <a:gs pos="100000">
                <a:srgbClr val="C7C7C7"/>
              </a:gs>
            </a:gsLst>
            <a:lin ang="0" scaled="1"/>
          </a:gradFill>
          <a:ln w="9525" algn="ctr">
            <a:solidFill>
              <a:srgbClr val="808080"/>
            </a:solidFill>
            <a:miter lim="800000"/>
            <a:headEnd/>
            <a:tailEnd/>
          </a:ln>
          <a:effectLst/>
        </p:spPr>
        <p:txBody>
          <a:bodyPr wrap="none" anchor="ctr"/>
          <a:lstStyle/>
          <a:p>
            <a:pPr>
              <a:defRPr/>
            </a:pPr>
            <a:endParaRPr lang="en-US" dirty="0"/>
          </a:p>
        </p:txBody>
      </p:sp>
      <p:sp>
        <p:nvSpPr>
          <p:cNvPr id="33" name="Text Box 38"/>
          <p:cNvSpPr txBox="1">
            <a:spLocks noChangeArrowheads="1"/>
          </p:cNvSpPr>
          <p:nvPr/>
        </p:nvSpPr>
        <p:spPr bwMode="auto">
          <a:xfrm>
            <a:off x="2382838" y="3043106"/>
            <a:ext cx="1593850" cy="384175"/>
          </a:xfrm>
          <a:prstGeom prst="rect">
            <a:avLst/>
          </a:prstGeom>
          <a:noFill/>
          <a:ln w="9525" algn="ctr">
            <a:noFill/>
            <a:miter lim="800000"/>
            <a:headEnd/>
            <a:tailEnd/>
          </a:ln>
        </p:spPr>
        <p:txBody>
          <a:bodyPr>
            <a:spAutoFit/>
          </a:bodyPr>
          <a:lstStyle/>
          <a:p>
            <a:pPr algn="ctr">
              <a:lnSpc>
                <a:spcPct val="80000"/>
              </a:lnSpc>
              <a:tabLst>
                <a:tab pos="571500" algn="l"/>
              </a:tabLst>
            </a:pPr>
            <a:r>
              <a:rPr lang="en-US" sz="1200" i="1" dirty="0">
                <a:solidFill>
                  <a:srgbClr val="000000"/>
                </a:solidFill>
                <a:latin typeface="Arial Narrow" pitchFamily="34" charset="0"/>
              </a:rPr>
              <a:t>(optional switches for additional subnets)</a:t>
            </a:r>
          </a:p>
        </p:txBody>
      </p:sp>
      <p:pic>
        <p:nvPicPr>
          <p:cNvPr id="34" name="Picture 39" descr="greyed"/>
          <p:cNvPicPr>
            <a:picLocks noChangeAspect="1" noChangeArrowheads="1"/>
          </p:cNvPicPr>
          <p:nvPr/>
        </p:nvPicPr>
        <p:blipFill>
          <a:blip r:embed="rId8" cstate="print"/>
          <a:srcRect/>
          <a:stretch>
            <a:fillRect/>
          </a:stretch>
        </p:blipFill>
        <p:spPr bwMode="auto">
          <a:xfrm>
            <a:off x="2439988" y="2766881"/>
            <a:ext cx="1476375" cy="293688"/>
          </a:xfrm>
          <a:prstGeom prst="rect">
            <a:avLst/>
          </a:prstGeom>
          <a:noFill/>
          <a:ln w="9525">
            <a:noFill/>
            <a:miter lim="800000"/>
            <a:headEnd/>
            <a:tailEnd/>
          </a:ln>
        </p:spPr>
      </p:pic>
      <p:pic>
        <p:nvPicPr>
          <p:cNvPr id="35" name="Picture 40" descr="mac2"/>
          <p:cNvPicPr>
            <a:picLocks noChangeAspect="1" noChangeArrowheads="1"/>
          </p:cNvPicPr>
          <p:nvPr/>
        </p:nvPicPr>
        <p:blipFill>
          <a:blip r:embed="rId9" cstate="print"/>
          <a:srcRect/>
          <a:stretch>
            <a:fillRect/>
          </a:stretch>
        </p:blipFill>
        <p:spPr bwMode="auto">
          <a:xfrm>
            <a:off x="1266825" y="3052631"/>
            <a:ext cx="552450" cy="923925"/>
          </a:xfrm>
          <a:prstGeom prst="rect">
            <a:avLst/>
          </a:prstGeom>
          <a:noFill/>
          <a:ln w="9525">
            <a:noFill/>
            <a:miter lim="800000"/>
            <a:headEnd/>
            <a:tailEnd/>
          </a:ln>
        </p:spPr>
      </p:pic>
      <p:pic>
        <p:nvPicPr>
          <p:cNvPr id="36" name="Picture 41" descr="90-front-cropped-4"/>
          <p:cNvPicPr>
            <a:picLocks noChangeAspect="1" noChangeArrowheads="1"/>
          </p:cNvPicPr>
          <p:nvPr/>
        </p:nvPicPr>
        <p:blipFill>
          <a:blip r:embed="rId10" cstate="print">
            <a:lum bright="36000"/>
            <a:grayscl/>
          </a:blip>
          <a:srcRect/>
          <a:stretch>
            <a:fillRect/>
          </a:stretch>
        </p:blipFill>
        <p:spPr bwMode="auto">
          <a:xfrm>
            <a:off x="6770688" y="2776406"/>
            <a:ext cx="1773237" cy="693738"/>
          </a:xfrm>
          <a:prstGeom prst="rect">
            <a:avLst/>
          </a:prstGeom>
          <a:noFill/>
          <a:ln w="9525">
            <a:noFill/>
            <a:miter lim="800000"/>
            <a:headEnd/>
            <a:tailEnd/>
          </a:ln>
        </p:spPr>
      </p:pic>
      <p:pic>
        <p:nvPicPr>
          <p:cNvPr id="37" name="Picture 42" descr="90-front-cropped-4"/>
          <p:cNvPicPr>
            <a:picLocks noChangeAspect="1" noChangeArrowheads="1"/>
          </p:cNvPicPr>
          <p:nvPr/>
        </p:nvPicPr>
        <p:blipFill>
          <a:blip r:embed="rId10" cstate="print"/>
          <a:srcRect/>
          <a:stretch>
            <a:fillRect/>
          </a:stretch>
        </p:blipFill>
        <p:spPr bwMode="auto">
          <a:xfrm>
            <a:off x="6770688" y="2339844"/>
            <a:ext cx="1773237" cy="693737"/>
          </a:xfrm>
          <a:prstGeom prst="rect">
            <a:avLst/>
          </a:prstGeom>
          <a:noFill/>
          <a:ln w="9525">
            <a:noFill/>
            <a:miter lim="800000"/>
            <a:headEnd/>
            <a:tailEnd/>
          </a:ln>
        </p:spPr>
      </p:pic>
      <p:sp>
        <p:nvSpPr>
          <p:cNvPr id="38" name="Text Box 43"/>
          <p:cNvSpPr txBox="1">
            <a:spLocks noChangeArrowheads="1"/>
          </p:cNvSpPr>
          <p:nvPr/>
        </p:nvSpPr>
        <p:spPr bwMode="auto">
          <a:xfrm>
            <a:off x="7061200" y="3319331"/>
            <a:ext cx="1295400" cy="384175"/>
          </a:xfrm>
          <a:prstGeom prst="rect">
            <a:avLst/>
          </a:prstGeom>
          <a:noFill/>
          <a:ln w="9525" algn="ctr">
            <a:noFill/>
            <a:miter lim="800000"/>
            <a:headEnd/>
            <a:tailEnd/>
          </a:ln>
        </p:spPr>
        <p:txBody>
          <a:bodyPr>
            <a:spAutoFit/>
          </a:bodyPr>
          <a:lstStyle/>
          <a:p>
            <a:pPr algn="ctr">
              <a:lnSpc>
                <a:spcPct val="80000"/>
              </a:lnSpc>
              <a:tabLst>
                <a:tab pos="571500" algn="l"/>
              </a:tabLst>
            </a:pPr>
            <a:r>
              <a:rPr lang="en-US" sz="1200" i="1" dirty="0">
                <a:solidFill>
                  <a:srgbClr val="000000"/>
                </a:solidFill>
                <a:latin typeface="Arial Narrow" pitchFamily="34" charset="0"/>
              </a:rPr>
              <a:t>(optional 2</a:t>
            </a:r>
            <a:r>
              <a:rPr lang="en-US" sz="1200" i="1" baseline="30000" dirty="0">
                <a:solidFill>
                  <a:srgbClr val="000000"/>
                </a:solidFill>
                <a:latin typeface="Arial Narrow" pitchFamily="34" charset="0"/>
              </a:rPr>
              <a:t>nd</a:t>
            </a:r>
            <a:r>
              <a:rPr lang="en-US" sz="1200" i="1" dirty="0">
                <a:solidFill>
                  <a:srgbClr val="000000"/>
                </a:solidFill>
                <a:latin typeface="Arial Narrow" pitchFamily="34" charset="0"/>
              </a:rPr>
              <a:t> switch for high availability)</a:t>
            </a:r>
          </a:p>
        </p:txBody>
      </p:sp>
      <p:grpSp>
        <p:nvGrpSpPr>
          <p:cNvPr id="2" name="Group 28"/>
          <p:cNvGrpSpPr>
            <a:grpSpLocks/>
          </p:cNvGrpSpPr>
          <p:nvPr/>
        </p:nvGrpSpPr>
        <p:grpSpPr bwMode="auto">
          <a:xfrm>
            <a:off x="4318000" y="1179381"/>
            <a:ext cx="2006600" cy="2844800"/>
            <a:chOff x="2954" y="1088"/>
            <a:chExt cx="1264" cy="1792"/>
          </a:xfrm>
        </p:grpSpPr>
        <p:pic>
          <p:nvPicPr>
            <p:cNvPr id="40" name="Picture 29" descr="prodshot"/>
            <p:cNvPicPr>
              <a:picLocks noChangeAspect="1" noChangeArrowheads="1"/>
            </p:cNvPicPr>
            <p:nvPr/>
          </p:nvPicPr>
          <p:blipFill>
            <a:blip r:embed="rId11" cstate="print"/>
            <a:srcRect/>
            <a:stretch>
              <a:fillRect/>
            </a:stretch>
          </p:blipFill>
          <p:spPr bwMode="auto">
            <a:xfrm>
              <a:off x="2954" y="2382"/>
              <a:ext cx="1264" cy="498"/>
            </a:xfrm>
            <a:prstGeom prst="rect">
              <a:avLst/>
            </a:prstGeom>
            <a:noFill/>
            <a:ln w="9525">
              <a:noFill/>
              <a:miter lim="800000"/>
              <a:headEnd/>
              <a:tailEnd/>
            </a:ln>
          </p:spPr>
        </p:pic>
        <p:pic>
          <p:nvPicPr>
            <p:cNvPr id="41" name="Picture 30" descr="prodshot"/>
            <p:cNvPicPr>
              <a:picLocks noChangeAspect="1" noChangeArrowheads="1"/>
            </p:cNvPicPr>
            <p:nvPr/>
          </p:nvPicPr>
          <p:blipFill>
            <a:blip r:embed="rId11" cstate="print"/>
            <a:srcRect/>
            <a:stretch>
              <a:fillRect/>
            </a:stretch>
          </p:blipFill>
          <p:spPr bwMode="auto">
            <a:xfrm>
              <a:off x="2954" y="2124"/>
              <a:ext cx="1264" cy="498"/>
            </a:xfrm>
            <a:prstGeom prst="rect">
              <a:avLst/>
            </a:prstGeom>
            <a:noFill/>
            <a:ln w="9525">
              <a:noFill/>
              <a:miter lim="800000"/>
              <a:headEnd/>
              <a:tailEnd/>
            </a:ln>
          </p:spPr>
        </p:pic>
        <p:pic>
          <p:nvPicPr>
            <p:cNvPr id="42" name="Picture 31" descr="prodshot"/>
            <p:cNvPicPr>
              <a:picLocks noChangeAspect="1" noChangeArrowheads="1"/>
            </p:cNvPicPr>
            <p:nvPr/>
          </p:nvPicPr>
          <p:blipFill>
            <a:blip r:embed="rId11" cstate="print"/>
            <a:srcRect/>
            <a:stretch>
              <a:fillRect/>
            </a:stretch>
          </p:blipFill>
          <p:spPr bwMode="auto">
            <a:xfrm>
              <a:off x="2954" y="1865"/>
              <a:ext cx="1264" cy="498"/>
            </a:xfrm>
            <a:prstGeom prst="rect">
              <a:avLst/>
            </a:prstGeom>
            <a:noFill/>
            <a:ln w="9525">
              <a:noFill/>
              <a:miter lim="800000"/>
              <a:headEnd/>
              <a:tailEnd/>
            </a:ln>
          </p:spPr>
        </p:pic>
        <p:pic>
          <p:nvPicPr>
            <p:cNvPr id="43" name="Picture 32" descr="prodshot"/>
            <p:cNvPicPr>
              <a:picLocks noChangeAspect="1" noChangeArrowheads="1"/>
            </p:cNvPicPr>
            <p:nvPr/>
          </p:nvPicPr>
          <p:blipFill>
            <a:blip r:embed="rId11" cstate="print"/>
            <a:srcRect/>
            <a:stretch>
              <a:fillRect/>
            </a:stretch>
          </p:blipFill>
          <p:spPr bwMode="auto">
            <a:xfrm>
              <a:off x="2954" y="1606"/>
              <a:ext cx="1264" cy="498"/>
            </a:xfrm>
            <a:prstGeom prst="rect">
              <a:avLst/>
            </a:prstGeom>
            <a:noFill/>
            <a:ln w="9525">
              <a:noFill/>
              <a:miter lim="800000"/>
              <a:headEnd/>
              <a:tailEnd/>
            </a:ln>
          </p:spPr>
        </p:pic>
        <p:pic>
          <p:nvPicPr>
            <p:cNvPr id="44" name="Picture 33" descr="prodshot"/>
            <p:cNvPicPr>
              <a:picLocks noChangeAspect="1" noChangeArrowheads="1"/>
            </p:cNvPicPr>
            <p:nvPr/>
          </p:nvPicPr>
          <p:blipFill>
            <a:blip r:embed="rId11" cstate="print"/>
            <a:srcRect/>
            <a:stretch>
              <a:fillRect/>
            </a:stretch>
          </p:blipFill>
          <p:spPr bwMode="auto">
            <a:xfrm>
              <a:off x="2954" y="1347"/>
              <a:ext cx="1264" cy="498"/>
            </a:xfrm>
            <a:prstGeom prst="rect">
              <a:avLst/>
            </a:prstGeom>
            <a:noFill/>
            <a:ln w="9525">
              <a:noFill/>
              <a:miter lim="800000"/>
              <a:headEnd/>
              <a:tailEnd/>
            </a:ln>
          </p:spPr>
        </p:pic>
        <p:pic>
          <p:nvPicPr>
            <p:cNvPr id="45" name="Picture 34" descr="prodshot"/>
            <p:cNvPicPr>
              <a:picLocks noChangeAspect="1" noChangeArrowheads="1"/>
            </p:cNvPicPr>
            <p:nvPr/>
          </p:nvPicPr>
          <p:blipFill>
            <a:blip r:embed="rId11" cstate="print"/>
            <a:srcRect/>
            <a:stretch>
              <a:fillRect/>
            </a:stretch>
          </p:blipFill>
          <p:spPr bwMode="auto">
            <a:xfrm>
              <a:off x="2954" y="1088"/>
              <a:ext cx="1264" cy="498"/>
            </a:xfrm>
            <a:prstGeom prst="rect">
              <a:avLst/>
            </a:prstGeom>
            <a:noFill/>
            <a:ln w="9525">
              <a:noFill/>
              <a:miter lim="800000"/>
              <a:headEnd/>
              <a:tailEnd/>
            </a:ln>
          </p:spPr>
        </p:pic>
      </p:grpSp>
      <p:sp>
        <p:nvSpPr>
          <p:cNvPr id="46" name="Rectangle 45"/>
          <p:cNvSpPr/>
          <p:nvPr/>
        </p:nvSpPr>
        <p:spPr>
          <a:xfrm>
            <a:off x="251521" y="5507072"/>
            <a:ext cx="8712968" cy="892552"/>
          </a:xfrm>
          <a:prstGeom prst="rect">
            <a:avLst/>
          </a:prstGeom>
        </p:spPr>
        <p:txBody>
          <a:bodyPr wrap="square">
            <a:spAutoFit/>
          </a:bodyPr>
          <a:lstStyle/>
          <a:p>
            <a:pPr marL="228600" indent="-228600">
              <a:tabLst>
                <a:tab pos="571500" algn="l"/>
              </a:tabLst>
            </a:pPr>
            <a:r>
              <a:rPr lang="zh-CN" altLang="en-US" sz="1600" b="1" dirty="0" smtClean="0">
                <a:solidFill>
                  <a:schemeClr val="tx1"/>
                </a:solidFill>
              </a:rPr>
              <a:t>工业标准协议</a:t>
            </a:r>
            <a:endParaRPr lang="en-US" sz="1600" b="1" dirty="0" smtClean="0">
              <a:solidFill>
                <a:schemeClr val="tx1"/>
              </a:solidFill>
            </a:endParaRPr>
          </a:p>
          <a:p>
            <a:pPr marL="228600" indent="-228600">
              <a:tabLst>
                <a:tab pos="571500" algn="l"/>
              </a:tabLst>
            </a:pPr>
            <a:r>
              <a:rPr lang="en-US" sz="1600" b="1" dirty="0" smtClean="0">
                <a:solidFill>
                  <a:schemeClr val="tx2"/>
                </a:solidFill>
              </a:rPr>
              <a:t>	     </a:t>
            </a:r>
            <a:r>
              <a:rPr lang="en-US" sz="1800" b="1" dirty="0" smtClean="0">
                <a:solidFill>
                  <a:schemeClr val="bg2">
                    <a:lumMod val="75000"/>
                  </a:schemeClr>
                </a:solidFill>
              </a:rPr>
              <a:t>NFS, CIFS, HTTP, FTP, </a:t>
            </a:r>
            <a:r>
              <a:rPr lang="en-US" sz="1800" b="1" dirty="0" err="1" smtClean="0">
                <a:solidFill>
                  <a:schemeClr val="bg2">
                    <a:lumMod val="75000"/>
                  </a:schemeClr>
                </a:solidFill>
              </a:rPr>
              <a:t>iSCSI</a:t>
            </a:r>
            <a:r>
              <a:rPr lang="en-US" sz="1800" b="1" dirty="0" smtClean="0">
                <a:solidFill>
                  <a:schemeClr val="bg2">
                    <a:lumMod val="75000"/>
                  </a:schemeClr>
                </a:solidFill>
              </a:rPr>
              <a:t>, NDMP, SNMP, ADS, LDAP and NIS for security</a:t>
            </a:r>
            <a:endParaRPr lang="en-US" sz="1400" b="1" dirty="0">
              <a:solidFill>
                <a:schemeClr val="bg2">
                  <a:lumMod val="75000"/>
                </a:schemeClr>
              </a:solidFill>
            </a:endParaRPr>
          </a:p>
        </p:txBody>
      </p:sp>
      <p:sp>
        <p:nvSpPr>
          <p:cNvPr id="48" name="AutoShape 12"/>
          <p:cNvSpPr>
            <a:spLocks noChangeArrowheads="1"/>
          </p:cNvSpPr>
          <p:nvPr/>
        </p:nvSpPr>
        <p:spPr bwMode="auto">
          <a:xfrm>
            <a:off x="4192591" y="966790"/>
            <a:ext cx="2373309" cy="3287710"/>
          </a:xfrm>
          <a:prstGeom prst="can">
            <a:avLst>
              <a:gd name="adj" fmla="val 12075"/>
            </a:avLst>
          </a:prstGeom>
          <a:gradFill>
            <a:gsLst>
              <a:gs pos="0">
                <a:schemeClr val="accent1">
                  <a:lumMod val="75000"/>
                  <a:alpha val="13000"/>
                </a:schemeClr>
              </a:gs>
              <a:gs pos="58000">
                <a:schemeClr val="accent1">
                  <a:alpha val="2000"/>
                </a:schemeClr>
              </a:gs>
              <a:gs pos="100000">
                <a:schemeClr val="accent1">
                  <a:lumMod val="75000"/>
                  <a:alpha val="13000"/>
                </a:schemeClr>
              </a:gs>
            </a:gsLst>
            <a:lin ang="10800000" scaled="0"/>
          </a:gradFill>
          <a:ln w="9525">
            <a:solidFill>
              <a:schemeClr val="accent1"/>
            </a:solidFill>
            <a:round/>
            <a:headEnd/>
            <a:tailEnd/>
          </a:ln>
        </p:spPr>
        <p:txBody>
          <a:bodyPr wrap="none" anchor="ctr"/>
          <a:lstStyle/>
          <a:p>
            <a:pPr>
              <a:spcBef>
                <a:spcPct val="20000"/>
              </a:spcBef>
              <a:buClr>
                <a:srgbClr val="6699CC"/>
              </a:buClr>
              <a:buFontTx/>
              <a:buChar char="•"/>
              <a:defRPr/>
            </a:pPr>
            <a:endParaRPr lang="en-US">
              <a:cs typeface="+mn-cs"/>
            </a:endParaRPr>
          </a:p>
        </p:txBody>
      </p:sp>
    </p:spTree>
    <p:extLst>
      <p:ext uri="{BB962C8B-B14F-4D97-AF65-F5344CB8AC3E}">
        <p14:creationId xmlns:p14="http://schemas.microsoft.com/office/powerpoint/2010/main" val="4066903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C:\Users\BROOME~1\AppData\Local\Temp\VMwareDnD\00004484\sl10-1.png"/>
          <p:cNvPicPr>
            <a:picLocks noChangeAspect="1" noChangeArrowheads="1"/>
          </p:cNvPicPr>
          <p:nvPr/>
        </p:nvPicPr>
        <p:blipFill>
          <a:blip r:embed="rId3">
            <a:extLst>
              <a:ext uri="{28A0092B-C50C-407E-A947-70E740481C1C}">
                <a14:useLocalDpi xmlns:a14="http://schemas.microsoft.com/office/drawing/2010/main" val="0"/>
              </a:ext>
            </a:extLst>
          </a:blip>
          <a:srcRect t="28889" b="37778"/>
          <a:stretch>
            <a:fillRect/>
          </a:stretch>
        </p:blipFill>
        <p:spPr bwMode="auto">
          <a:xfrm>
            <a:off x="736600" y="3271838"/>
            <a:ext cx="8915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 name="Picture 3" descr="C:\Users\BROOME~1\AppData\Local\Temp\VMwareDnD\00007ecc\intro_ba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2792413"/>
            <a:ext cx="10379076"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C:\Users\BROOME~1\AppData\Local\Temp\VMwareDnD\00007ecc\intro_ba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1487488"/>
            <a:ext cx="10379076"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0"/>
          <p:cNvSpPr>
            <a:spLocks noGrp="1" noChangeArrowheads="1"/>
          </p:cNvSpPr>
          <p:nvPr>
            <p:ph type="title"/>
          </p:nvPr>
        </p:nvSpPr>
        <p:spPr>
          <a:xfrm>
            <a:off x="460375" y="276225"/>
            <a:ext cx="8308975" cy="1106488"/>
          </a:xfrm>
        </p:spPr>
        <p:txBody>
          <a:bodyPr/>
          <a:lstStyle/>
          <a:p>
            <a:r>
              <a:rPr lang="en-US" altLang="zh-CN" smtClean="0">
                <a:ea typeface="宋体" pitchFamily="2" charset="-122"/>
              </a:rPr>
              <a:t>Isilon </a:t>
            </a:r>
            <a:r>
              <a:rPr lang="zh-CN" altLang="en-US" smtClean="0">
                <a:ea typeface="宋体" pitchFamily="2" charset="-122"/>
              </a:rPr>
              <a:t>的核心创新  </a:t>
            </a:r>
            <a:br>
              <a:rPr lang="zh-CN" altLang="en-US" smtClean="0">
                <a:ea typeface="宋体" pitchFamily="2" charset="-122"/>
              </a:rPr>
            </a:br>
            <a:r>
              <a:rPr lang="en-US" altLang="zh-CN" sz="3200" smtClean="0">
                <a:solidFill>
                  <a:schemeClr val="accent1"/>
                </a:solidFill>
                <a:ea typeface="宋体" pitchFamily="2" charset="-122"/>
              </a:rPr>
              <a:t>OneFS </a:t>
            </a:r>
            <a:r>
              <a:rPr lang="zh-CN" altLang="en-US" sz="3200" smtClean="0">
                <a:solidFill>
                  <a:schemeClr val="accent1"/>
                </a:solidFill>
                <a:ea typeface="宋体" pitchFamily="2" charset="-122"/>
              </a:rPr>
              <a:t>操作系统</a:t>
            </a:r>
            <a:endParaRPr lang="zh-CN" altLang="en-US" smtClean="0">
              <a:solidFill>
                <a:schemeClr val="accent1"/>
              </a:solidFill>
              <a:ea typeface="宋体" pitchFamily="2" charset="-122"/>
            </a:endParaRPr>
          </a:p>
        </p:txBody>
      </p:sp>
      <p:sp>
        <p:nvSpPr>
          <p:cNvPr id="50181" name="Slide Number Placeholder 2"/>
          <p:cNvSpPr>
            <a:spLocks noGrp="1"/>
          </p:cNvSpPr>
          <p:nvPr>
            <p:ph type="sldNum" sz="quarter" idx="4294967295"/>
          </p:nvPr>
        </p:nvSpPr>
        <p:spPr bwMode="auto">
          <a:xfrm>
            <a:off x="10042525" y="5972175"/>
            <a:ext cx="98425" cy="212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fontAlgn="base">
              <a:spcBef>
                <a:spcPct val="0"/>
              </a:spcBef>
              <a:spcAft>
                <a:spcPct val="0"/>
              </a:spcAft>
            </a:pPr>
            <a:fld id="{652BD6D3-F008-42C4-9100-4EF99AE53B4B}" type="slidenum">
              <a:rPr kumimoji="1" lang="en-US" altLang="zh-CN" sz="1200">
                <a:solidFill>
                  <a:srgbClr val="8F8F8F"/>
                </a:solidFill>
                <a:ea typeface="ＭＳ Ｐゴシック" pitchFamily="34" charset="-128"/>
              </a:rPr>
              <a:pPr algn="ctr" fontAlgn="base">
                <a:spcBef>
                  <a:spcPct val="0"/>
                </a:spcBef>
                <a:spcAft>
                  <a:spcPct val="0"/>
                </a:spcAft>
              </a:pPr>
              <a:t>6</a:t>
            </a:fld>
            <a:endParaRPr kumimoji="1" lang="en-US" altLang="zh-CN" sz="1200">
              <a:solidFill>
                <a:srgbClr val="8F8F8F"/>
              </a:solidFill>
              <a:ea typeface="ＭＳ Ｐゴシック" pitchFamily="34" charset="-128"/>
            </a:endParaRPr>
          </a:p>
        </p:txBody>
      </p:sp>
      <p:grpSp>
        <p:nvGrpSpPr>
          <p:cNvPr id="2" name="Group 3"/>
          <p:cNvGrpSpPr>
            <a:grpSpLocks/>
          </p:cNvGrpSpPr>
          <p:nvPr/>
        </p:nvGrpSpPr>
        <p:grpSpPr bwMode="auto">
          <a:xfrm>
            <a:off x="822325" y="2060575"/>
            <a:ext cx="2019300" cy="685800"/>
            <a:chOff x="768" y="1872"/>
            <a:chExt cx="1272" cy="432"/>
          </a:xfrm>
        </p:grpSpPr>
        <p:sp>
          <p:nvSpPr>
            <p:cNvPr id="2058244" name="AutoShape 4"/>
            <p:cNvSpPr>
              <a:spLocks noChangeArrowheads="1"/>
            </p:cNvSpPr>
            <p:nvPr/>
          </p:nvSpPr>
          <p:spPr bwMode="auto">
            <a:xfrm>
              <a:off x="768" y="1872"/>
              <a:ext cx="1272" cy="432"/>
            </a:xfrm>
            <a:prstGeom prst="roundRect">
              <a:avLst>
                <a:gd name="adj" fmla="val 16667"/>
              </a:avLst>
            </a:prstGeom>
            <a:gradFill rotWithShape="1">
              <a:gsLst>
                <a:gs pos="0">
                  <a:schemeClr val="tx1">
                    <a:gamma/>
                    <a:tint val="0"/>
                    <a:invGamma/>
                  </a:schemeClr>
                </a:gs>
                <a:gs pos="100000">
                  <a:schemeClr val="tx1">
                    <a:alpha val="52000"/>
                  </a:schemeClr>
                </a:gs>
              </a:gsLst>
              <a:lin ang="5400000" scaled="1"/>
            </a:gradFill>
            <a:ln w="9525" algn="ctr">
              <a:solidFill>
                <a:srgbClr val="004986"/>
              </a:solidFill>
              <a:round/>
              <a:headEnd/>
              <a:tailEnd/>
            </a:ln>
            <a:effectLst/>
          </p:spPr>
          <p:txBody>
            <a:bodyPr wrap="none" anchor="ctr"/>
            <a:lstStyle/>
            <a:p>
              <a:pPr>
                <a:defRPr/>
              </a:pPr>
              <a:endParaRPr lang="en-US" dirty="0">
                <a:solidFill>
                  <a:srgbClr val="333333"/>
                </a:solidFill>
                <a:ea typeface="宋体" pitchFamily="2" charset="-122"/>
              </a:endParaRPr>
            </a:p>
          </p:txBody>
        </p:sp>
        <p:pic>
          <p:nvPicPr>
            <p:cNvPr id="50195" name="Picture 5" descr="f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 y="1992"/>
              <a:ext cx="114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6"/>
          <p:cNvGrpSpPr>
            <a:grpSpLocks/>
          </p:cNvGrpSpPr>
          <p:nvPr/>
        </p:nvGrpSpPr>
        <p:grpSpPr bwMode="auto">
          <a:xfrm>
            <a:off x="3006725" y="2060575"/>
            <a:ext cx="3060700" cy="685800"/>
            <a:chOff x="2144" y="1872"/>
            <a:chExt cx="1928" cy="432"/>
          </a:xfrm>
        </p:grpSpPr>
        <p:sp>
          <p:nvSpPr>
            <p:cNvPr id="2058247" name="AutoShape 7"/>
            <p:cNvSpPr>
              <a:spLocks noChangeArrowheads="1"/>
            </p:cNvSpPr>
            <p:nvPr/>
          </p:nvSpPr>
          <p:spPr bwMode="auto">
            <a:xfrm>
              <a:off x="2144" y="1872"/>
              <a:ext cx="1928" cy="432"/>
            </a:xfrm>
            <a:prstGeom prst="roundRect">
              <a:avLst>
                <a:gd name="adj" fmla="val 16667"/>
              </a:avLst>
            </a:prstGeom>
            <a:gradFill rotWithShape="1">
              <a:gsLst>
                <a:gs pos="0">
                  <a:schemeClr val="tx1">
                    <a:gamma/>
                    <a:tint val="0"/>
                    <a:invGamma/>
                  </a:schemeClr>
                </a:gs>
                <a:gs pos="100000">
                  <a:schemeClr val="tx1">
                    <a:alpha val="52000"/>
                  </a:schemeClr>
                </a:gs>
              </a:gsLst>
              <a:lin ang="5400000" scaled="1"/>
            </a:gradFill>
            <a:ln w="9525" algn="ctr">
              <a:solidFill>
                <a:srgbClr val="004986"/>
              </a:solidFill>
              <a:round/>
              <a:headEnd/>
              <a:tailEnd/>
            </a:ln>
            <a:effectLst/>
          </p:spPr>
          <p:txBody>
            <a:bodyPr wrap="none" anchor="ctr"/>
            <a:lstStyle/>
            <a:p>
              <a:pPr>
                <a:defRPr/>
              </a:pPr>
              <a:endParaRPr lang="en-US" dirty="0">
                <a:solidFill>
                  <a:srgbClr val="333333"/>
                </a:solidFill>
                <a:ea typeface="宋体" pitchFamily="2" charset="-122"/>
              </a:endParaRPr>
            </a:p>
          </p:txBody>
        </p:sp>
        <p:pic>
          <p:nvPicPr>
            <p:cNvPr id="50193" name="Picture 8" descr="volu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 y="1992"/>
              <a:ext cx="169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9"/>
          <p:cNvGrpSpPr>
            <a:grpSpLocks/>
          </p:cNvGrpSpPr>
          <p:nvPr/>
        </p:nvGrpSpPr>
        <p:grpSpPr bwMode="auto">
          <a:xfrm>
            <a:off x="6270625" y="2060575"/>
            <a:ext cx="2019300" cy="685800"/>
            <a:chOff x="4200" y="1872"/>
            <a:chExt cx="1272" cy="432"/>
          </a:xfrm>
        </p:grpSpPr>
        <p:sp>
          <p:nvSpPr>
            <p:cNvPr id="2058250" name="AutoShape 10"/>
            <p:cNvSpPr>
              <a:spLocks noChangeArrowheads="1"/>
            </p:cNvSpPr>
            <p:nvPr/>
          </p:nvSpPr>
          <p:spPr bwMode="auto">
            <a:xfrm>
              <a:off x="4200" y="1872"/>
              <a:ext cx="1272" cy="432"/>
            </a:xfrm>
            <a:prstGeom prst="roundRect">
              <a:avLst>
                <a:gd name="adj" fmla="val 16667"/>
              </a:avLst>
            </a:prstGeom>
            <a:gradFill rotWithShape="1">
              <a:gsLst>
                <a:gs pos="0">
                  <a:schemeClr val="tx1">
                    <a:gamma/>
                    <a:tint val="0"/>
                    <a:invGamma/>
                  </a:schemeClr>
                </a:gs>
                <a:gs pos="100000">
                  <a:schemeClr val="tx1">
                    <a:alpha val="52000"/>
                  </a:schemeClr>
                </a:gs>
              </a:gsLst>
              <a:lin ang="5400000" scaled="1"/>
            </a:gradFill>
            <a:ln w="9525" algn="ctr">
              <a:solidFill>
                <a:srgbClr val="004986"/>
              </a:solidFill>
              <a:round/>
              <a:headEnd/>
              <a:tailEnd/>
            </a:ln>
            <a:effectLst/>
          </p:spPr>
          <p:txBody>
            <a:bodyPr wrap="none" anchor="ctr"/>
            <a:lstStyle/>
            <a:p>
              <a:pPr>
                <a:defRPr/>
              </a:pPr>
              <a:endParaRPr lang="en-US" dirty="0">
                <a:solidFill>
                  <a:srgbClr val="333333"/>
                </a:solidFill>
                <a:ea typeface="宋体" pitchFamily="2" charset="-122"/>
              </a:endParaRPr>
            </a:p>
          </p:txBody>
        </p:sp>
        <p:pic>
          <p:nvPicPr>
            <p:cNvPr id="50191" name="Picture 11" descr="ra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4" y="1992"/>
              <a:ext cx="46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2"/>
          <p:cNvGrpSpPr>
            <a:grpSpLocks/>
          </p:cNvGrpSpPr>
          <p:nvPr/>
        </p:nvGrpSpPr>
        <p:grpSpPr bwMode="auto">
          <a:xfrm>
            <a:off x="3352800" y="1905000"/>
            <a:ext cx="2419350" cy="1066800"/>
            <a:chOff x="2388" y="2352"/>
            <a:chExt cx="1524" cy="672"/>
          </a:xfrm>
        </p:grpSpPr>
        <p:sp>
          <p:nvSpPr>
            <p:cNvPr id="2058253" name="AutoShape 13"/>
            <p:cNvSpPr>
              <a:spLocks noChangeArrowheads="1"/>
            </p:cNvSpPr>
            <p:nvPr/>
          </p:nvSpPr>
          <p:spPr bwMode="auto">
            <a:xfrm>
              <a:off x="2388" y="2352"/>
              <a:ext cx="1524" cy="672"/>
            </a:xfrm>
            <a:prstGeom prst="roundRect">
              <a:avLst>
                <a:gd name="adj" fmla="val 12204"/>
              </a:avLst>
            </a:prstGeom>
            <a:gradFill rotWithShape="1">
              <a:gsLst>
                <a:gs pos="0">
                  <a:schemeClr val="tx1">
                    <a:gamma/>
                    <a:tint val="0"/>
                    <a:invGamma/>
                  </a:schemeClr>
                </a:gs>
                <a:gs pos="100000">
                  <a:schemeClr val="tx1">
                    <a:alpha val="52000"/>
                  </a:schemeClr>
                </a:gs>
              </a:gsLst>
              <a:lin ang="5400000" scaled="1"/>
            </a:gradFill>
            <a:ln w="9525" algn="ctr">
              <a:solidFill>
                <a:srgbClr val="004986"/>
              </a:solidFill>
              <a:round/>
              <a:headEnd/>
              <a:tailEnd/>
            </a:ln>
            <a:effectLst/>
          </p:spPr>
          <p:txBody>
            <a:bodyPr wrap="none" anchor="ctr"/>
            <a:lstStyle/>
            <a:p>
              <a:pPr>
                <a:defRPr/>
              </a:pPr>
              <a:endParaRPr lang="en-US" dirty="0">
                <a:solidFill>
                  <a:srgbClr val="333333"/>
                </a:solidFill>
                <a:ea typeface="宋体" pitchFamily="2" charset="-122"/>
              </a:endParaRPr>
            </a:p>
          </p:txBody>
        </p:sp>
        <p:pic>
          <p:nvPicPr>
            <p:cNvPr id="50188" name="Picture 14" descr="Ondfad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 y="2360"/>
              <a:ext cx="1497"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15" descr="OneFSTM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3" y="2532"/>
              <a:ext cx="1206"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Content Placeholder 3"/>
          <p:cNvSpPr txBox="1">
            <a:spLocks/>
          </p:cNvSpPr>
          <p:nvPr/>
        </p:nvSpPr>
        <p:spPr>
          <a:xfrm>
            <a:off x="1468438" y="3837459"/>
            <a:ext cx="8302625" cy="2255837"/>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anchor="ctr"/>
          <a:lstStyle>
            <a:lvl1pPr marL="342900" indent="-34290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eaLnBrk="0" fontAlgn="base" hangingPunct="0">
              <a:lnSpc>
                <a:spcPct val="85000"/>
              </a:lnSpc>
              <a:spcBef>
                <a:spcPct val="25000"/>
              </a:spcBef>
              <a:spcAft>
                <a:spcPct val="0"/>
              </a:spcAft>
              <a:buSzPct val="60000"/>
              <a:buFontTx/>
              <a:buBlip>
                <a:blip r:embed="rId10"/>
              </a:buBlip>
            </a:pPr>
            <a:r>
              <a:rPr lang="zh-CN" altLang="en-US" sz="2400" dirty="0" smtClean="0">
                <a:solidFill>
                  <a:srgbClr val="333333"/>
                </a:solidFill>
              </a:rPr>
              <a:t>单一文件系统到</a:t>
            </a:r>
            <a:r>
              <a:rPr lang="en-US" altLang="zh-CN" sz="2400" dirty="0" smtClean="0">
                <a:solidFill>
                  <a:srgbClr val="333333"/>
                </a:solidFill>
              </a:rPr>
              <a:t>15.5PB</a:t>
            </a:r>
          </a:p>
          <a:p>
            <a:pPr eaLnBrk="0" fontAlgn="base" hangingPunct="0">
              <a:lnSpc>
                <a:spcPct val="85000"/>
              </a:lnSpc>
              <a:spcBef>
                <a:spcPct val="25000"/>
              </a:spcBef>
              <a:spcAft>
                <a:spcPct val="0"/>
              </a:spcAft>
              <a:buSzPct val="60000"/>
              <a:buFontTx/>
              <a:buBlip>
                <a:blip r:embed="rId10"/>
              </a:buBlip>
            </a:pPr>
            <a:r>
              <a:rPr lang="zh-CN" altLang="en-US" sz="2400" dirty="0" smtClean="0">
                <a:solidFill>
                  <a:srgbClr val="333333"/>
                </a:solidFill>
              </a:rPr>
              <a:t>全局命名空间，单一访问点</a:t>
            </a:r>
            <a:endParaRPr lang="en-US" altLang="zh-CN" sz="2400" dirty="0" smtClean="0">
              <a:solidFill>
                <a:srgbClr val="333333"/>
              </a:solidFill>
            </a:endParaRPr>
          </a:p>
          <a:p>
            <a:pPr eaLnBrk="0" fontAlgn="base" hangingPunct="0">
              <a:lnSpc>
                <a:spcPct val="85000"/>
              </a:lnSpc>
              <a:spcBef>
                <a:spcPct val="25000"/>
              </a:spcBef>
              <a:spcAft>
                <a:spcPct val="0"/>
              </a:spcAft>
              <a:buSzPct val="60000"/>
              <a:buFontTx/>
              <a:buBlip>
                <a:blip r:embed="rId10"/>
              </a:buBlip>
            </a:pPr>
            <a:r>
              <a:rPr lang="zh-CN" altLang="en-US" sz="2400" dirty="0" smtClean="0">
                <a:solidFill>
                  <a:srgbClr val="333333"/>
                </a:solidFill>
              </a:rPr>
              <a:t>容量和性能能够同步线性扩展</a:t>
            </a:r>
            <a:endParaRPr lang="en-US" altLang="zh-CN" sz="2400" dirty="0" smtClean="0">
              <a:solidFill>
                <a:srgbClr val="333333"/>
              </a:solidFill>
            </a:endParaRPr>
          </a:p>
          <a:p>
            <a:pPr eaLnBrk="0" fontAlgn="base" hangingPunct="0">
              <a:lnSpc>
                <a:spcPct val="85000"/>
              </a:lnSpc>
              <a:spcBef>
                <a:spcPct val="25000"/>
              </a:spcBef>
              <a:spcAft>
                <a:spcPct val="0"/>
              </a:spcAft>
              <a:buSzPct val="60000"/>
              <a:buFontTx/>
              <a:buBlip>
                <a:blip r:embed="rId10"/>
              </a:buBlip>
            </a:pPr>
            <a:r>
              <a:rPr lang="en-US" altLang="zh-CN" sz="2400" dirty="0" smtClean="0">
                <a:solidFill>
                  <a:srgbClr val="333333"/>
                </a:solidFill>
              </a:rPr>
              <a:t>0</a:t>
            </a:r>
            <a:r>
              <a:rPr lang="zh-CN" altLang="en-US" sz="2400" dirty="0" smtClean="0">
                <a:solidFill>
                  <a:srgbClr val="333333"/>
                </a:solidFill>
              </a:rPr>
              <a:t>宕机时间，</a:t>
            </a:r>
            <a:r>
              <a:rPr lang="en-US" altLang="zh-CN" sz="2400" dirty="0" smtClean="0">
                <a:solidFill>
                  <a:srgbClr val="333333"/>
                </a:solidFill>
              </a:rPr>
              <a:t>60</a:t>
            </a:r>
            <a:r>
              <a:rPr lang="zh-CN" altLang="en-US" sz="2400" dirty="0" smtClean="0">
                <a:solidFill>
                  <a:srgbClr val="333333"/>
                </a:solidFill>
              </a:rPr>
              <a:t>秒内扩容</a:t>
            </a:r>
            <a:endParaRPr lang="zh-CN" altLang="en-US" sz="2400" dirty="0">
              <a:solidFill>
                <a:srgbClr val="333333"/>
              </a:solidFill>
            </a:endParaRPr>
          </a:p>
          <a:p>
            <a:pPr eaLnBrk="0" fontAlgn="base" hangingPunct="0">
              <a:lnSpc>
                <a:spcPct val="85000"/>
              </a:lnSpc>
              <a:spcBef>
                <a:spcPct val="25000"/>
              </a:spcBef>
              <a:spcAft>
                <a:spcPct val="0"/>
              </a:spcAft>
              <a:buSzPct val="60000"/>
              <a:buFontTx/>
              <a:buBlip>
                <a:blip r:embed="rId10"/>
              </a:buBlip>
            </a:pPr>
            <a:r>
              <a:rPr lang="zh-CN" altLang="en-US" sz="2400" dirty="0">
                <a:solidFill>
                  <a:srgbClr val="333333"/>
                </a:solidFill>
              </a:rPr>
              <a:t>保护</a:t>
            </a:r>
            <a:r>
              <a:rPr lang="zh-CN" altLang="en-US" sz="2400" dirty="0" smtClean="0">
                <a:solidFill>
                  <a:srgbClr val="333333"/>
                </a:solidFill>
              </a:rPr>
              <a:t>投资 </a:t>
            </a:r>
            <a:r>
              <a:rPr lang="en-US" altLang="zh-CN" sz="2400" dirty="0">
                <a:solidFill>
                  <a:srgbClr val="333333"/>
                </a:solidFill>
              </a:rPr>
              <a:t>– </a:t>
            </a:r>
            <a:r>
              <a:rPr lang="en-US" altLang="zh-CN" sz="2400" dirty="0" smtClean="0">
                <a:solidFill>
                  <a:srgbClr val="333333"/>
                </a:solidFill>
              </a:rPr>
              <a:t>“</a:t>
            </a:r>
            <a:r>
              <a:rPr lang="zh-CN" altLang="en-US" sz="2400" dirty="0" smtClean="0">
                <a:solidFill>
                  <a:srgbClr val="333333"/>
                </a:solidFill>
              </a:rPr>
              <a:t>无需淘汰过时的存储”</a:t>
            </a:r>
            <a:endParaRPr lang="zh-CN" altLang="en-US" sz="2400" dirty="0">
              <a:solidFill>
                <a:srgbClr val="333333"/>
              </a:solidFill>
            </a:endParaRPr>
          </a:p>
        </p:txBody>
      </p:sp>
      <p:sp>
        <p:nvSpPr>
          <p:cNvPr id="50197" name="Text Box 21"/>
          <p:cNvSpPr txBox="1">
            <a:spLocks noChangeArrowheads="1"/>
          </p:cNvSpPr>
          <p:nvPr/>
        </p:nvSpPr>
        <p:spPr bwMode="auto">
          <a:xfrm>
            <a:off x="838200" y="2971800"/>
            <a:ext cx="1828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a:solidFill>
                  <a:srgbClr val="005E9D"/>
                </a:solidFill>
                <a:ea typeface="宋体" pitchFamily="2" charset="-122"/>
              </a:rPr>
              <a:t>（文件系统）</a:t>
            </a:r>
          </a:p>
        </p:txBody>
      </p:sp>
      <p:sp>
        <p:nvSpPr>
          <p:cNvPr id="50198" name="Text Box 22"/>
          <p:cNvSpPr txBox="1">
            <a:spLocks noChangeArrowheads="1"/>
          </p:cNvSpPr>
          <p:nvPr/>
        </p:nvSpPr>
        <p:spPr bwMode="auto">
          <a:xfrm>
            <a:off x="3200400" y="3048000"/>
            <a:ext cx="2514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a:solidFill>
                  <a:srgbClr val="005E9D"/>
                </a:solidFill>
                <a:ea typeface="宋体" pitchFamily="2" charset="-122"/>
              </a:rPr>
              <a:t>（卷管理器）</a:t>
            </a:r>
          </a:p>
        </p:txBody>
      </p:sp>
    </p:spTree>
    <p:extLst>
      <p:ext uri="{BB962C8B-B14F-4D97-AF65-F5344CB8AC3E}">
        <p14:creationId xmlns:p14="http://schemas.microsoft.com/office/powerpoint/2010/main" val="26812032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fill="hold" nodeType="clickEffect">
                                  <p:stCondLst>
                                    <p:cond delay="0"/>
                                  </p:stCondLst>
                                  <p:childTnLst>
                                    <p:animMotion origin="layout" path="M 0 0  L 0.25 0  E" pathEditMode="relative" ptsTypes="">
                                      <p:cBhvr>
                                        <p:cTn id="6" dur="1000" fill="hold"/>
                                        <p:tgtEl>
                                          <p:spTgt spid="2"/>
                                        </p:tgtEl>
                                        <p:attrNameLst>
                                          <p:attrName>ppt_x</p:attrName>
                                          <p:attrName>ppt_y</p:attrName>
                                        </p:attrNameLst>
                                      </p:cBhvr>
                                    </p:animMotion>
                                  </p:childTnLst>
                                </p:cTn>
                              </p:par>
                              <p:par>
                                <p:cTn id="7" presetID="35" presetClass="path" presetSubtype="0" fill="hold" nodeType="withEffect">
                                  <p:stCondLst>
                                    <p:cond delay="0"/>
                                  </p:stCondLst>
                                  <p:childTnLst>
                                    <p:animMotion origin="layout" path="M 0 0  L -0.25 0  E" pathEditMode="relative" ptsTypes="">
                                      <p:cBhvr>
                                        <p:cTn id="8" dur="1000" fill="hold"/>
                                        <p:tgtEl>
                                          <p:spTgt spid="4"/>
                                        </p:tgtEl>
                                        <p:attrNameLst>
                                          <p:attrName>ppt_x</p:attrName>
                                          <p:attrName>ppt_y</p:attrName>
                                        </p:attrNameLst>
                                      </p:cBhvr>
                                    </p:animMotion>
                                  </p:childTnLst>
                                </p:cTn>
                              </p:par>
                              <p:par>
                                <p:cTn id="9" presetID="10" presetClass="exit" presetSubtype="0" fill="hold" nodeType="withEffect">
                                  <p:stCondLst>
                                    <p:cond delay="800"/>
                                  </p:stCondLst>
                                  <p:childTnLst>
                                    <p:animEffect transition="out" filter="fade">
                                      <p:cBhvr>
                                        <p:cTn id="10" dur="600"/>
                                        <p:tgtEl>
                                          <p:spTgt spid="2"/>
                                        </p:tgtEl>
                                      </p:cBhvr>
                                    </p:animEffect>
                                    <p:set>
                                      <p:cBhvr>
                                        <p:cTn id="11" dur="1" fill="hold">
                                          <p:stCondLst>
                                            <p:cond delay="599"/>
                                          </p:stCondLst>
                                        </p:cTn>
                                        <p:tgtEl>
                                          <p:spTgt spid="2"/>
                                        </p:tgtEl>
                                        <p:attrNameLst>
                                          <p:attrName>style.visibility</p:attrName>
                                        </p:attrNameLst>
                                      </p:cBhvr>
                                      <p:to>
                                        <p:strVal val="hidden"/>
                                      </p:to>
                                    </p:set>
                                  </p:childTnLst>
                                </p:cTn>
                              </p:par>
                              <p:par>
                                <p:cTn id="12" presetID="10" presetClass="exit" presetSubtype="0" fill="hold" nodeType="withEffect">
                                  <p:stCondLst>
                                    <p:cond delay="800"/>
                                  </p:stCondLst>
                                  <p:childTnLst>
                                    <p:animEffect transition="out" filter="fade">
                                      <p:cBhvr>
                                        <p:cTn id="13" dur="600"/>
                                        <p:tgtEl>
                                          <p:spTgt spid="4"/>
                                        </p:tgtEl>
                                      </p:cBhvr>
                                    </p:animEffect>
                                    <p:set>
                                      <p:cBhvr>
                                        <p:cTn id="14" dur="1" fill="hold">
                                          <p:stCondLst>
                                            <p:cond delay="599"/>
                                          </p:stCondLst>
                                        </p:cTn>
                                        <p:tgtEl>
                                          <p:spTgt spid="4"/>
                                        </p:tgtEl>
                                        <p:attrNameLst>
                                          <p:attrName>style.visibility</p:attrName>
                                        </p:attrNameLst>
                                      </p:cBhvr>
                                      <p:to>
                                        <p:strVal val="hidden"/>
                                      </p:to>
                                    </p:set>
                                  </p:childTnLst>
                                </p:cTn>
                              </p:par>
                              <p:par>
                                <p:cTn id="15" presetID="55" presetClass="exit" presetSubtype="0" fill="hold" nodeType="withEffect">
                                  <p:stCondLst>
                                    <p:cond delay="800"/>
                                  </p:stCondLst>
                                  <p:childTnLst>
                                    <p:anim calcmode="lin" valueType="num">
                                      <p:cBhvr>
                                        <p:cTn id="16" dur="600"/>
                                        <p:tgtEl>
                                          <p:spTgt spid="3"/>
                                        </p:tgtEl>
                                        <p:attrNameLst>
                                          <p:attrName>ppt_w</p:attrName>
                                        </p:attrNameLst>
                                      </p:cBhvr>
                                      <p:tavLst>
                                        <p:tav tm="0">
                                          <p:val>
                                            <p:strVal val="ppt_w"/>
                                          </p:val>
                                        </p:tav>
                                        <p:tav tm="100000">
                                          <p:val>
                                            <p:strVal val="ppt_w*0.70"/>
                                          </p:val>
                                        </p:tav>
                                      </p:tavLst>
                                    </p:anim>
                                    <p:anim calcmode="lin" valueType="num">
                                      <p:cBhvr>
                                        <p:cTn id="17" dur="600"/>
                                        <p:tgtEl>
                                          <p:spTgt spid="3"/>
                                        </p:tgtEl>
                                        <p:attrNameLst>
                                          <p:attrName>ppt_h</p:attrName>
                                        </p:attrNameLst>
                                      </p:cBhvr>
                                      <p:tavLst>
                                        <p:tav tm="0">
                                          <p:val>
                                            <p:strVal val="ppt_h"/>
                                          </p:val>
                                        </p:tav>
                                        <p:tav tm="100000">
                                          <p:val>
                                            <p:strVal val="ppt_h"/>
                                          </p:val>
                                        </p:tav>
                                      </p:tavLst>
                                    </p:anim>
                                    <p:animEffect transition="out" filter="fade">
                                      <p:cBhvr>
                                        <p:cTn id="18" dur="600"/>
                                        <p:tgtEl>
                                          <p:spTgt spid="3"/>
                                        </p:tgtEl>
                                      </p:cBhvr>
                                    </p:animEffect>
                                    <p:set>
                                      <p:cBhvr>
                                        <p:cTn id="19" dur="1" fill="hold">
                                          <p:stCondLst>
                                            <p:cond delay="599"/>
                                          </p:stCondLst>
                                        </p:cTn>
                                        <p:tgtEl>
                                          <p:spTgt spid="3"/>
                                        </p:tgtEl>
                                        <p:attrNameLst>
                                          <p:attrName>style.visibility</p:attrName>
                                        </p:attrNameLst>
                                      </p:cBhvr>
                                      <p:to>
                                        <p:strVal val="hidden"/>
                                      </p:to>
                                    </p:set>
                                  </p:childTnLst>
                                </p:cTn>
                              </p:par>
                              <p:par>
                                <p:cTn id="20" presetID="16" presetClass="entr" presetSubtype="37" fill="hold"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0592" y="404664"/>
            <a:ext cx="8308975" cy="897781"/>
          </a:xfrm>
        </p:spPr>
        <p:txBody>
          <a:bodyPr>
            <a:normAutofit/>
          </a:bodyPr>
          <a:lstStyle/>
          <a:p>
            <a:r>
              <a:rPr lang="zh-CN" altLang="en-US" sz="3200" smtClean="0">
                <a:ea typeface="ＭＳ Ｐゴシック" pitchFamily="34" charset="-128"/>
              </a:rPr>
              <a:t>架构区别</a:t>
            </a:r>
            <a:r>
              <a:rPr lang="en-US" altLang="zh-CN" sz="3200" smtClean="0">
                <a:ea typeface="ＭＳ Ｐゴシック" pitchFamily="34" charset="-128"/>
              </a:rPr>
              <a:t>-</a:t>
            </a:r>
            <a:r>
              <a:rPr lang="zh-CN" altLang="en-US" sz="3200" smtClean="0">
                <a:ea typeface="ＭＳ Ｐゴシック" pitchFamily="34" charset="-128"/>
              </a:rPr>
              <a:t>传统存储和</a:t>
            </a:r>
            <a:r>
              <a:rPr lang="en-US" altLang="zh-CN" sz="3200" smtClean="0">
                <a:ea typeface="ＭＳ Ｐゴシック" pitchFamily="34" charset="-128"/>
              </a:rPr>
              <a:t>Isilon</a:t>
            </a:r>
            <a:r>
              <a:rPr lang="zh-CN" altLang="en-US" sz="3200" smtClean="0">
                <a:ea typeface="ＭＳ Ｐゴシック" pitchFamily="34" charset="-128"/>
              </a:rPr>
              <a:t>存储系统</a:t>
            </a:r>
            <a:endParaRPr lang="en-US" altLang="zh-CN" sz="3200" dirty="0" smtClean="0">
              <a:ea typeface="ＭＳ Ｐゴシック" pitchFamily="34" charset="-128"/>
            </a:endParaRPr>
          </a:p>
        </p:txBody>
      </p:sp>
      <p:grpSp>
        <p:nvGrpSpPr>
          <p:cNvPr id="26627" name="Group 164"/>
          <p:cNvGrpSpPr>
            <a:grpSpLocks/>
          </p:cNvGrpSpPr>
          <p:nvPr/>
        </p:nvGrpSpPr>
        <p:grpSpPr bwMode="auto">
          <a:xfrm>
            <a:off x="198438" y="1831975"/>
            <a:ext cx="4673600" cy="2903538"/>
            <a:chOff x="935038" y="1054100"/>
            <a:chExt cx="7731125" cy="4337050"/>
          </a:xfrm>
        </p:grpSpPr>
        <p:pic>
          <p:nvPicPr>
            <p:cNvPr id="26645" name="Picture 5" descr="netappra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1388" y="2473325"/>
              <a:ext cx="52736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46" name="Group 153"/>
            <p:cNvGrpSpPr>
              <a:grpSpLocks/>
            </p:cNvGrpSpPr>
            <p:nvPr/>
          </p:nvGrpSpPr>
          <p:grpSpPr bwMode="auto">
            <a:xfrm>
              <a:off x="7118350" y="4879975"/>
              <a:ext cx="1547813" cy="511175"/>
              <a:chOff x="7118253" y="5809957"/>
              <a:chExt cx="1716258" cy="560464"/>
            </a:xfrm>
          </p:grpSpPr>
          <p:sp>
            <p:nvSpPr>
              <p:cNvPr id="6" name="AutoShape 10"/>
              <p:cNvSpPr>
                <a:spLocks noChangeArrowheads="1"/>
              </p:cNvSpPr>
              <p:nvPr/>
            </p:nvSpPr>
            <p:spPr bwMode="auto">
              <a:xfrm>
                <a:off x="7119431" y="5808840"/>
                <a:ext cx="1715080" cy="561581"/>
              </a:xfrm>
              <a:prstGeom prst="roundRect">
                <a:avLst>
                  <a:gd name="adj" fmla="val 16667"/>
                </a:avLst>
              </a:prstGeom>
              <a:gradFill rotWithShape="1">
                <a:gsLst>
                  <a:gs pos="0">
                    <a:schemeClr val="tx1">
                      <a:gamma/>
                      <a:tint val="0"/>
                      <a:invGamma/>
                    </a:schemeClr>
                  </a:gs>
                  <a:gs pos="100000">
                    <a:schemeClr val="tx1">
                      <a:alpha val="52000"/>
                    </a:schemeClr>
                  </a:gs>
                </a:gsLst>
                <a:lin ang="5400000" scaled="1"/>
              </a:gradFill>
              <a:ln w="9525" algn="ctr">
                <a:solidFill>
                  <a:srgbClr val="004986"/>
                </a:solidFill>
                <a:round/>
                <a:headEnd/>
                <a:tailEnd/>
              </a:ln>
              <a:effectLst/>
            </p:spPr>
            <p:txBody>
              <a:bodyPr wrap="none" anchor="ctr"/>
              <a:lstStyle/>
              <a:p>
                <a:pPr fontAlgn="base">
                  <a:spcBef>
                    <a:spcPct val="0"/>
                  </a:spcBef>
                  <a:spcAft>
                    <a:spcPct val="0"/>
                  </a:spcAf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26804" name="TextBox 7"/>
              <p:cNvSpPr txBox="1">
                <a:spLocks noChangeArrowheads="1"/>
              </p:cNvSpPr>
              <p:nvPr/>
            </p:nvSpPr>
            <p:spPr bwMode="auto">
              <a:xfrm>
                <a:off x="7371472" y="5922495"/>
                <a:ext cx="1266093" cy="40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rgbClr val="333366"/>
                    </a:solidFill>
                    <a:latin typeface="Arial" pitchFamily="34" charset="0"/>
                    <a:cs typeface="Arial" pitchFamily="34" charset="0"/>
                  </a:defRPr>
                </a:lvl1pPr>
                <a:lvl2pPr marL="742950" indent="-285750" eaLnBrk="0" hangingPunct="0">
                  <a:defRPr sz="1700">
                    <a:solidFill>
                      <a:srgbClr val="333366"/>
                    </a:solidFill>
                    <a:latin typeface="Arial" pitchFamily="34" charset="0"/>
                    <a:cs typeface="Arial" pitchFamily="34" charset="0"/>
                  </a:defRPr>
                </a:lvl2pPr>
                <a:lvl3pPr marL="1143000" indent="-228600" eaLnBrk="0" hangingPunct="0">
                  <a:defRPr sz="1700">
                    <a:solidFill>
                      <a:srgbClr val="333366"/>
                    </a:solidFill>
                    <a:latin typeface="Arial" pitchFamily="34" charset="0"/>
                    <a:cs typeface="Arial" pitchFamily="34" charset="0"/>
                  </a:defRPr>
                </a:lvl3pPr>
                <a:lvl4pPr marL="1600200" indent="-228600" eaLnBrk="0" hangingPunct="0">
                  <a:defRPr sz="1700">
                    <a:solidFill>
                      <a:srgbClr val="333366"/>
                    </a:solidFill>
                    <a:latin typeface="Arial" pitchFamily="34" charset="0"/>
                    <a:cs typeface="Arial" pitchFamily="34" charset="0"/>
                  </a:defRPr>
                </a:lvl4pPr>
                <a:lvl5pPr marL="2057400" indent="-228600" eaLnBrk="0" hangingPunct="0">
                  <a:defRPr sz="1700">
                    <a:solidFill>
                      <a:srgbClr val="333366"/>
                    </a:solidFill>
                    <a:latin typeface="Arial" pitchFamily="34" charset="0"/>
                    <a:cs typeface="Arial" pitchFamily="34" charset="0"/>
                  </a:defRPr>
                </a:lvl5pPr>
                <a:lvl6pPr marL="2514600" indent="-228600" eaLnBrk="0" fontAlgn="base" hangingPunct="0">
                  <a:spcBef>
                    <a:spcPct val="0"/>
                  </a:spcBef>
                  <a:spcAft>
                    <a:spcPct val="0"/>
                  </a:spcAft>
                  <a:defRPr sz="1700">
                    <a:solidFill>
                      <a:srgbClr val="333366"/>
                    </a:solidFill>
                    <a:latin typeface="Arial" pitchFamily="34" charset="0"/>
                    <a:cs typeface="Arial" pitchFamily="34" charset="0"/>
                  </a:defRPr>
                </a:lvl6pPr>
                <a:lvl7pPr marL="2971800" indent="-228600" eaLnBrk="0" fontAlgn="base" hangingPunct="0">
                  <a:spcBef>
                    <a:spcPct val="0"/>
                  </a:spcBef>
                  <a:spcAft>
                    <a:spcPct val="0"/>
                  </a:spcAft>
                  <a:defRPr sz="1700">
                    <a:solidFill>
                      <a:srgbClr val="333366"/>
                    </a:solidFill>
                    <a:latin typeface="Arial" pitchFamily="34" charset="0"/>
                    <a:cs typeface="Arial" pitchFamily="34" charset="0"/>
                  </a:defRPr>
                </a:lvl7pPr>
                <a:lvl8pPr marL="3429000" indent="-228600" eaLnBrk="0" fontAlgn="base" hangingPunct="0">
                  <a:spcBef>
                    <a:spcPct val="0"/>
                  </a:spcBef>
                  <a:spcAft>
                    <a:spcPct val="0"/>
                  </a:spcAft>
                  <a:defRPr sz="1700">
                    <a:solidFill>
                      <a:srgbClr val="333366"/>
                    </a:solidFill>
                    <a:latin typeface="Arial" pitchFamily="34" charset="0"/>
                    <a:cs typeface="Arial" pitchFamily="34" charset="0"/>
                  </a:defRPr>
                </a:lvl8pPr>
                <a:lvl9pPr marL="3886200" indent="-228600" eaLnBrk="0" fontAlgn="base" hangingPunct="0">
                  <a:spcBef>
                    <a:spcPct val="0"/>
                  </a:spcBef>
                  <a:spcAft>
                    <a:spcPct val="0"/>
                  </a:spcAft>
                  <a:defRPr sz="1700">
                    <a:solidFill>
                      <a:srgbClr val="333366"/>
                    </a:solidFill>
                    <a:latin typeface="Arial" pitchFamily="34" charset="0"/>
                    <a:cs typeface="Arial" pitchFamily="34" charset="0"/>
                  </a:defRPr>
                </a:lvl9pPr>
              </a:lstStyle>
              <a:p>
                <a:pPr eaLnBrk="1" fontAlgn="base" hangingPunct="1">
                  <a:spcBef>
                    <a:spcPct val="0"/>
                  </a:spcBef>
                  <a:spcAft>
                    <a:spcPct val="0"/>
                  </a:spcAft>
                </a:pPr>
                <a:r>
                  <a:rPr lang="en-US" altLang="zh-CN" sz="700">
                    <a:ea typeface="宋体" pitchFamily="2" charset="-122"/>
                  </a:rPr>
                  <a:t>RAID - DP</a:t>
                </a:r>
              </a:p>
            </p:txBody>
          </p:sp>
        </p:grpSp>
        <p:sp>
          <p:nvSpPr>
            <p:cNvPr id="26647" name="Rectangle 18"/>
            <p:cNvSpPr>
              <a:spLocks noChangeArrowheads="1"/>
            </p:cNvSpPr>
            <p:nvPr/>
          </p:nvSpPr>
          <p:spPr bwMode="auto">
            <a:xfrm>
              <a:off x="2092325" y="2241550"/>
              <a:ext cx="660400" cy="1270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grpSp>
          <p:nvGrpSpPr>
            <p:cNvPr id="26648" name="Group 116"/>
            <p:cNvGrpSpPr>
              <a:grpSpLocks/>
            </p:cNvGrpSpPr>
            <p:nvPr/>
          </p:nvGrpSpPr>
          <p:grpSpPr bwMode="auto">
            <a:xfrm>
              <a:off x="1036638" y="2668588"/>
              <a:ext cx="4086225" cy="2608262"/>
              <a:chOff x="1036320" y="3528646"/>
              <a:chExt cx="4529798" cy="2860432"/>
            </a:xfrm>
          </p:grpSpPr>
          <p:grpSp>
            <p:nvGrpSpPr>
              <p:cNvPr id="26728" name="Group 23"/>
              <p:cNvGrpSpPr>
                <a:grpSpLocks/>
              </p:cNvGrpSpPr>
              <p:nvPr/>
            </p:nvGrpSpPr>
            <p:grpSpPr bwMode="auto">
              <a:xfrm>
                <a:off x="1036320" y="3530991"/>
                <a:ext cx="754967" cy="2848708"/>
                <a:chOff x="1036320" y="3530991"/>
                <a:chExt cx="754967" cy="2848708"/>
              </a:xfrm>
            </p:grpSpPr>
            <p:sp>
              <p:nvSpPr>
                <p:cNvPr id="26789" name="Rectangle 8"/>
                <p:cNvSpPr>
                  <a:spLocks noChangeArrowheads="1"/>
                </p:cNvSpPr>
                <p:nvPr/>
              </p:nvSpPr>
              <p:spPr bwMode="auto">
                <a:xfrm>
                  <a:off x="1055077" y="3530991"/>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90" name="Rectangle 9"/>
                <p:cNvSpPr>
                  <a:spLocks noChangeArrowheads="1"/>
                </p:cNvSpPr>
                <p:nvPr/>
              </p:nvSpPr>
              <p:spPr bwMode="auto">
                <a:xfrm>
                  <a:off x="1038665" y="458372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91" name="Rectangle 10"/>
                <p:cNvSpPr>
                  <a:spLocks noChangeArrowheads="1"/>
                </p:cNvSpPr>
                <p:nvPr/>
              </p:nvSpPr>
              <p:spPr bwMode="auto">
                <a:xfrm>
                  <a:off x="1036320" y="4778325"/>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92" name="Rectangle 11"/>
                <p:cNvSpPr>
                  <a:spLocks noChangeArrowheads="1"/>
                </p:cNvSpPr>
                <p:nvPr/>
              </p:nvSpPr>
              <p:spPr bwMode="auto">
                <a:xfrm>
                  <a:off x="1048043" y="5029200"/>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93" name="Rectangle 12"/>
                <p:cNvSpPr>
                  <a:spLocks noChangeArrowheads="1"/>
                </p:cNvSpPr>
                <p:nvPr/>
              </p:nvSpPr>
              <p:spPr bwMode="auto">
                <a:xfrm>
                  <a:off x="1059767" y="5223803"/>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94" name="Rectangle 13"/>
                <p:cNvSpPr>
                  <a:spLocks noChangeArrowheads="1"/>
                </p:cNvSpPr>
                <p:nvPr/>
              </p:nvSpPr>
              <p:spPr bwMode="auto">
                <a:xfrm>
                  <a:off x="1057421" y="5432474"/>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95" name="Rectangle 14"/>
                <p:cNvSpPr>
                  <a:spLocks noChangeArrowheads="1"/>
                </p:cNvSpPr>
                <p:nvPr/>
              </p:nvSpPr>
              <p:spPr bwMode="auto">
                <a:xfrm>
                  <a:off x="1055077" y="565521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96" name="Rectangle 15"/>
                <p:cNvSpPr>
                  <a:spLocks noChangeArrowheads="1"/>
                </p:cNvSpPr>
                <p:nvPr/>
              </p:nvSpPr>
              <p:spPr bwMode="auto">
                <a:xfrm>
                  <a:off x="1052732" y="5849814"/>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97" name="Rectangle 16"/>
                <p:cNvSpPr>
                  <a:spLocks noChangeArrowheads="1"/>
                </p:cNvSpPr>
                <p:nvPr/>
              </p:nvSpPr>
              <p:spPr bwMode="auto">
                <a:xfrm>
                  <a:off x="1050388" y="6044418"/>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98" name="Rectangle 17"/>
                <p:cNvSpPr>
                  <a:spLocks noChangeArrowheads="1"/>
                </p:cNvSpPr>
                <p:nvPr/>
              </p:nvSpPr>
              <p:spPr bwMode="auto">
                <a:xfrm>
                  <a:off x="1048043" y="623902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99" name="Rectangle 19"/>
                <p:cNvSpPr>
                  <a:spLocks noChangeArrowheads="1"/>
                </p:cNvSpPr>
                <p:nvPr/>
              </p:nvSpPr>
              <p:spPr bwMode="auto">
                <a:xfrm>
                  <a:off x="1050387" y="3751384"/>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800" name="Rectangle 20"/>
                <p:cNvSpPr>
                  <a:spLocks noChangeArrowheads="1"/>
                </p:cNvSpPr>
                <p:nvPr/>
              </p:nvSpPr>
              <p:spPr bwMode="auto">
                <a:xfrm>
                  <a:off x="1048044" y="397412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801" name="Rectangle 21"/>
                <p:cNvSpPr>
                  <a:spLocks noChangeArrowheads="1"/>
                </p:cNvSpPr>
                <p:nvPr/>
              </p:nvSpPr>
              <p:spPr bwMode="auto">
                <a:xfrm>
                  <a:off x="1045698" y="4168725"/>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802" name="Rectangle 22"/>
                <p:cNvSpPr>
                  <a:spLocks noChangeArrowheads="1"/>
                </p:cNvSpPr>
                <p:nvPr/>
              </p:nvSpPr>
              <p:spPr bwMode="auto">
                <a:xfrm>
                  <a:off x="1043354" y="4363328"/>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grpSp>
          <p:grpSp>
            <p:nvGrpSpPr>
              <p:cNvPr id="26729" name="Group 24"/>
              <p:cNvGrpSpPr>
                <a:grpSpLocks/>
              </p:cNvGrpSpPr>
              <p:nvPr/>
            </p:nvGrpSpPr>
            <p:grpSpPr bwMode="auto">
              <a:xfrm>
                <a:off x="1976511" y="3528646"/>
                <a:ext cx="754967" cy="2848708"/>
                <a:chOff x="1036320" y="3530991"/>
                <a:chExt cx="754967" cy="2848708"/>
              </a:xfrm>
            </p:grpSpPr>
            <p:sp>
              <p:nvSpPr>
                <p:cNvPr id="26775" name="Rectangle 25"/>
                <p:cNvSpPr>
                  <a:spLocks noChangeArrowheads="1"/>
                </p:cNvSpPr>
                <p:nvPr/>
              </p:nvSpPr>
              <p:spPr bwMode="auto">
                <a:xfrm>
                  <a:off x="1055077" y="3530991"/>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76" name="Rectangle 26"/>
                <p:cNvSpPr>
                  <a:spLocks noChangeArrowheads="1"/>
                </p:cNvSpPr>
                <p:nvPr/>
              </p:nvSpPr>
              <p:spPr bwMode="auto">
                <a:xfrm>
                  <a:off x="1038665" y="458372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77" name="Rectangle 27"/>
                <p:cNvSpPr>
                  <a:spLocks noChangeArrowheads="1"/>
                </p:cNvSpPr>
                <p:nvPr/>
              </p:nvSpPr>
              <p:spPr bwMode="auto">
                <a:xfrm>
                  <a:off x="1036320" y="4778325"/>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78" name="Rectangle 28"/>
                <p:cNvSpPr>
                  <a:spLocks noChangeArrowheads="1"/>
                </p:cNvSpPr>
                <p:nvPr/>
              </p:nvSpPr>
              <p:spPr bwMode="auto">
                <a:xfrm>
                  <a:off x="1048043" y="5029200"/>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79" name="Rectangle 29"/>
                <p:cNvSpPr>
                  <a:spLocks noChangeArrowheads="1"/>
                </p:cNvSpPr>
                <p:nvPr/>
              </p:nvSpPr>
              <p:spPr bwMode="auto">
                <a:xfrm>
                  <a:off x="1059767" y="5223803"/>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80" name="Rectangle 30"/>
                <p:cNvSpPr>
                  <a:spLocks noChangeArrowheads="1"/>
                </p:cNvSpPr>
                <p:nvPr/>
              </p:nvSpPr>
              <p:spPr bwMode="auto">
                <a:xfrm>
                  <a:off x="1057421" y="5432474"/>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81" name="Rectangle 31"/>
                <p:cNvSpPr>
                  <a:spLocks noChangeArrowheads="1"/>
                </p:cNvSpPr>
                <p:nvPr/>
              </p:nvSpPr>
              <p:spPr bwMode="auto">
                <a:xfrm>
                  <a:off x="1055077" y="565521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82" name="Rectangle 32"/>
                <p:cNvSpPr>
                  <a:spLocks noChangeArrowheads="1"/>
                </p:cNvSpPr>
                <p:nvPr/>
              </p:nvSpPr>
              <p:spPr bwMode="auto">
                <a:xfrm>
                  <a:off x="1052732" y="5849814"/>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83" name="Rectangle 33"/>
                <p:cNvSpPr>
                  <a:spLocks noChangeArrowheads="1"/>
                </p:cNvSpPr>
                <p:nvPr/>
              </p:nvSpPr>
              <p:spPr bwMode="auto">
                <a:xfrm>
                  <a:off x="1050388" y="6044418"/>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84" name="Rectangle 34"/>
                <p:cNvSpPr>
                  <a:spLocks noChangeArrowheads="1"/>
                </p:cNvSpPr>
                <p:nvPr/>
              </p:nvSpPr>
              <p:spPr bwMode="auto">
                <a:xfrm>
                  <a:off x="1048043" y="623902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85" name="Rectangle 35"/>
                <p:cNvSpPr>
                  <a:spLocks noChangeArrowheads="1"/>
                </p:cNvSpPr>
                <p:nvPr/>
              </p:nvSpPr>
              <p:spPr bwMode="auto">
                <a:xfrm>
                  <a:off x="1050387" y="3751384"/>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86" name="Rectangle 36"/>
                <p:cNvSpPr>
                  <a:spLocks noChangeArrowheads="1"/>
                </p:cNvSpPr>
                <p:nvPr/>
              </p:nvSpPr>
              <p:spPr bwMode="auto">
                <a:xfrm>
                  <a:off x="1048044" y="397412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87" name="Rectangle 37"/>
                <p:cNvSpPr>
                  <a:spLocks noChangeArrowheads="1"/>
                </p:cNvSpPr>
                <p:nvPr/>
              </p:nvSpPr>
              <p:spPr bwMode="auto">
                <a:xfrm>
                  <a:off x="1045698" y="4168725"/>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88" name="Rectangle 38"/>
                <p:cNvSpPr>
                  <a:spLocks noChangeArrowheads="1"/>
                </p:cNvSpPr>
                <p:nvPr/>
              </p:nvSpPr>
              <p:spPr bwMode="auto">
                <a:xfrm>
                  <a:off x="1043354" y="4363328"/>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grpSp>
          <p:grpSp>
            <p:nvGrpSpPr>
              <p:cNvPr id="26730" name="Group 39"/>
              <p:cNvGrpSpPr>
                <a:grpSpLocks/>
              </p:cNvGrpSpPr>
              <p:nvPr/>
            </p:nvGrpSpPr>
            <p:grpSpPr bwMode="auto">
              <a:xfrm>
                <a:off x="2930770" y="3540370"/>
                <a:ext cx="754967" cy="2848708"/>
                <a:chOff x="1036320" y="3530991"/>
                <a:chExt cx="754967" cy="2848708"/>
              </a:xfrm>
            </p:grpSpPr>
            <p:sp>
              <p:nvSpPr>
                <p:cNvPr id="26761" name="Rectangle 40"/>
                <p:cNvSpPr>
                  <a:spLocks noChangeArrowheads="1"/>
                </p:cNvSpPr>
                <p:nvPr/>
              </p:nvSpPr>
              <p:spPr bwMode="auto">
                <a:xfrm>
                  <a:off x="1055077" y="3530991"/>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62" name="Rectangle 41"/>
                <p:cNvSpPr>
                  <a:spLocks noChangeArrowheads="1"/>
                </p:cNvSpPr>
                <p:nvPr/>
              </p:nvSpPr>
              <p:spPr bwMode="auto">
                <a:xfrm>
                  <a:off x="1038665" y="458372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63" name="Rectangle 42"/>
                <p:cNvSpPr>
                  <a:spLocks noChangeArrowheads="1"/>
                </p:cNvSpPr>
                <p:nvPr/>
              </p:nvSpPr>
              <p:spPr bwMode="auto">
                <a:xfrm>
                  <a:off x="1036320" y="4778325"/>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64" name="Rectangle 43"/>
                <p:cNvSpPr>
                  <a:spLocks noChangeArrowheads="1"/>
                </p:cNvSpPr>
                <p:nvPr/>
              </p:nvSpPr>
              <p:spPr bwMode="auto">
                <a:xfrm>
                  <a:off x="1048043" y="5029200"/>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65" name="Rectangle 44"/>
                <p:cNvSpPr>
                  <a:spLocks noChangeArrowheads="1"/>
                </p:cNvSpPr>
                <p:nvPr/>
              </p:nvSpPr>
              <p:spPr bwMode="auto">
                <a:xfrm>
                  <a:off x="1059767" y="5223803"/>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66" name="Rectangle 45"/>
                <p:cNvSpPr>
                  <a:spLocks noChangeArrowheads="1"/>
                </p:cNvSpPr>
                <p:nvPr/>
              </p:nvSpPr>
              <p:spPr bwMode="auto">
                <a:xfrm>
                  <a:off x="1057421" y="5432474"/>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67" name="Rectangle 46"/>
                <p:cNvSpPr>
                  <a:spLocks noChangeArrowheads="1"/>
                </p:cNvSpPr>
                <p:nvPr/>
              </p:nvSpPr>
              <p:spPr bwMode="auto">
                <a:xfrm>
                  <a:off x="1055077" y="565521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68" name="Rectangle 47"/>
                <p:cNvSpPr>
                  <a:spLocks noChangeArrowheads="1"/>
                </p:cNvSpPr>
                <p:nvPr/>
              </p:nvSpPr>
              <p:spPr bwMode="auto">
                <a:xfrm>
                  <a:off x="1052732" y="5849814"/>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69" name="Rectangle 48"/>
                <p:cNvSpPr>
                  <a:spLocks noChangeArrowheads="1"/>
                </p:cNvSpPr>
                <p:nvPr/>
              </p:nvSpPr>
              <p:spPr bwMode="auto">
                <a:xfrm>
                  <a:off x="1050388" y="6044418"/>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70" name="Rectangle 49"/>
                <p:cNvSpPr>
                  <a:spLocks noChangeArrowheads="1"/>
                </p:cNvSpPr>
                <p:nvPr/>
              </p:nvSpPr>
              <p:spPr bwMode="auto">
                <a:xfrm>
                  <a:off x="1048043" y="623902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71" name="Rectangle 50"/>
                <p:cNvSpPr>
                  <a:spLocks noChangeArrowheads="1"/>
                </p:cNvSpPr>
                <p:nvPr/>
              </p:nvSpPr>
              <p:spPr bwMode="auto">
                <a:xfrm>
                  <a:off x="1050387" y="3751384"/>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72" name="Rectangle 51"/>
                <p:cNvSpPr>
                  <a:spLocks noChangeArrowheads="1"/>
                </p:cNvSpPr>
                <p:nvPr/>
              </p:nvSpPr>
              <p:spPr bwMode="auto">
                <a:xfrm>
                  <a:off x="1048044" y="397412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73" name="Rectangle 52"/>
                <p:cNvSpPr>
                  <a:spLocks noChangeArrowheads="1"/>
                </p:cNvSpPr>
                <p:nvPr/>
              </p:nvSpPr>
              <p:spPr bwMode="auto">
                <a:xfrm>
                  <a:off x="1045698" y="4168725"/>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74" name="Rectangle 53"/>
                <p:cNvSpPr>
                  <a:spLocks noChangeArrowheads="1"/>
                </p:cNvSpPr>
                <p:nvPr/>
              </p:nvSpPr>
              <p:spPr bwMode="auto">
                <a:xfrm>
                  <a:off x="1043354" y="4363328"/>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grpSp>
          <p:grpSp>
            <p:nvGrpSpPr>
              <p:cNvPr id="26731" name="Group 54"/>
              <p:cNvGrpSpPr>
                <a:grpSpLocks/>
              </p:cNvGrpSpPr>
              <p:nvPr/>
            </p:nvGrpSpPr>
            <p:grpSpPr bwMode="auto">
              <a:xfrm>
                <a:off x="3899096" y="3538025"/>
                <a:ext cx="754967" cy="2848708"/>
                <a:chOff x="1036320" y="3530991"/>
                <a:chExt cx="754967" cy="2848708"/>
              </a:xfrm>
            </p:grpSpPr>
            <p:sp>
              <p:nvSpPr>
                <p:cNvPr id="26747" name="Rectangle 55"/>
                <p:cNvSpPr>
                  <a:spLocks noChangeArrowheads="1"/>
                </p:cNvSpPr>
                <p:nvPr/>
              </p:nvSpPr>
              <p:spPr bwMode="auto">
                <a:xfrm>
                  <a:off x="1055077" y="3530991"/>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48" name="Rectangle 56"/>
                <p:cNvSpPr>
                  <a:spLocks noChangeArrowheads="1"/>
                </p:cNvSpPr>
                <p:nvPr/>
              </p:nvSpPr>
              <p:spPr bwMode="auto">
                <a:xfrm>
                  <a:off x="1038665" y="458372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49" name="Rectangle 57"/>
                <p:cNvSpPr>
                  <a:spLocks noChangeArrowheads="1"/>
                </p:cNvSpPr>
                <p:nvPr/>
              </p:nvSpPr>
              <p:spPr bwMode="auto">
                <a:xfrm>
                  <a:off x="1036320" y="4778325"/>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50" name="Rectangle 58"/>
                <p:cNvSpPr>
                  <a:spLocks noChangeArrowheads="1"/>
                </p:cNvSpPr>
                <p:nvPr/>
              </p:nvSpPr>
              <p:spPr bwMode="auto">
                <a:xfrm>
                  <a:off x="1048043" y="5029200"/>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51" name="Rectangle 59"/>
                <p:cNvSpPr>
                  <a:spLocks noChangeArrowheads="1"/>
                </p:cNvSpPr>
                <p:nvPr/>
              </p:nvSpPr>
              <p:spPr bwMode="auto">
                <a:xfrm>
                  <a:off x="1059767" y="5223803"/>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52" name="Rectangle 60"/>
                <p:cNvSpPr>
                  <a:spLocks noChangeArrowheads="1"/>
                </p:cNvSpPr>
                <p:nvPr/>
              </p:nvSpPr>
              <p:spPr bwMode="auto">
                <a:xfrm>
                  <a:off x="1057421" y="5432474"/>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53" name="Rectangle 61"/>
                <p:cNvSpPr>
                  <a:spLocks noChangeArrowheads="1"/>
                </p:cNvSpPr>
                <p:nvPr/>
              </p:nvSpPr>
              <p:spPr bwMode="auto">
                <a:xfrm>
                  <a:off x="1055077" y="565521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54" name="Rectangle 62"/>
                <p:cNvSpPr>
                  <a:spLocks noChangeArrowheads="1"/>
                </p:cNvSpPr>
                <p:nvPr/>
              </p:nvSpPr>
              <p:spPr bwMode="auto">
                <a:xfrm>
                  <a:off x="1052732" y="5849814"/>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55" name="Rectangle 63"/>
                <p:cNvSpPr>
                  <a:spLocks noChangeArrowheads="1"/>
                </p:cNvSpPr>
                <p:nvPr/>
              </p:nvSpPr>
              <p:spPr bwMode="auto">
                <a:xfrm>
                  <a:off x="1050388" y="6044418"/>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56" name="Rectangle 64"/>
                <p:cNvSpPr>
                  <a:spLocks noChangeArrowheads="1"/>
                </p:cNvSpPr>
                <p:nvPr/>
              </p:nvSpPr>
              <p:spPr bwMode="auto">
                <a:xfrm>
                  <a:off x="1048043" y="623902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57" name="Rectangle 65"/>
                <p:cNvSpPr>
                  <a:spLocks noChangeArrowheads="1"/>
                </p:cNvSpPr>
                <p:nvPr/>
              </p:nvSpPr>
              <p:spPr bwMode="auto">
                <a:xfrm>
                  <a:off x="1050387" y="3751384"/>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58" name="Rectangle 66"/>
                <p:cNvSpPr>
                  <a:spLocks noChangeArrowheads="1"/>
                </p:cNvSpPr>
                <p:nvPr/>
              </p:nvSpPr>
              <p:spPr bwMode="auto">
                <a:xfrm>
                  <a:off x="1048044" y="397412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59" name="Rectangle 67"/>
                <p:cNvSpPr>
                  <a:spLocks noChangeArrowheads="1"/>
                </p:cNvSpPr>
                <p:nvPr/>
              </p:nvSpPr>
              <p:spPr bwMode="auto">
                <a:xfrm>
                  <a:off x="1045698" y="4168725"/>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60" name="Rectangle 68"/>
                <p:cNvSpPr>
                  <a:spLocks noChangeArrowheads="1"/>
                </p:cNvSpPr>
                <p:nvPr/>
              </p:nvSpPr>
              <p:spPr bwMode="auto">
                <a:xfrm>
                  <a:off x="1043354" y="4363328"/>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grpSp>
          <p:grpSp>
            <p:nvGrpSpPr>
              <p:cNvPr id="26732" name="Group 69"/>
              <p:cNvGrpSpPr>
                <a:grpSpLocks/>
              </p:cNvGrpSpPr>
              <p:nvPr/>
            </p:nvGrpSpPr>
            <p:grpSpPr bwMode="auto">
              <a:xfrm>
                <a:off x="4811151" y="3535680"/>
                <a:ext cx="754967" cy="2848708"/>
                <a:chOff x="1036320" y="3530991"/>
                <a:chExt cx="754967" cy="2848708"/>
              </a:xfrm>
            </p:grpSpPr>
            <p:sp>
              <p:nvSpPr>
                <p:cNvPr id="26733" name="Rectangle 70"/>
                <p:cNvSpPr>
                  <a:spLocks noChangeArrowheads="1"/>
                </p:cNvSpPr>
                <p:nvPr/>
              </p:nvSpPr>
              <p:spPr bwMode="auto">
                <a:xfrm>
                  <a:off x="1055077" y="3530991"/>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34" name="Rectangle 71"/>
                <p:cNvSpPr>
                  <a:spLocks noChangeArrowheads="1"/>
                </p:cNvSpPr>
                <p:nvPr/>
              </p:nvSpPr>
              <p:spPr bwMode="auto">
                <a:xfrm>
                  <a:off x="1038665" y="458372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35" name="Rectangle 72"/>
                <p:cNvSpPr>
                  <a:spLocks noChangeArrowheads="1"/>
                </p:cNvSpPr>
                <p:nvPr/>
              </p:nvSpPr>
              <p:spPr bwMode="auto">
                <a:xfrm>
                  <a:off x="1036320" y="4778325"/>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36" name="Rectangle 73"/>
                <p:cNvSpPr>
                  <a:spLocks noChangeArrowheads="1"/>
                </p:cNvSpPr>
                <p:nvPr/>
              </p:nvSpPr>
              <p:spPr bwMode="auto">
                <a:xfrm>
                  <a:off x="1048043" y="5029200"/>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37" name="Rectangle 74"/>
                <p:cNvSpPr>
                  <a:spLocks noChangeArrowheads="1"/>
                </p:cNvSpPr>
                <p:nvPr/>
              </p:nvSpPr>
              <p:spPr bwMode="auto">
                <a:xfrm>
                  <a:off x="1059767" y="5223803"/>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38" name="Rectangle 75"/>
                <p:cNvSpPr>
                  <a:spLocks noChangeArrowheads="1"/>
                </p:cNvSpPr>
                <p:nvPr/>
              </p:nvSpPr>
              <p:spPr bwMode="auto">
                <a:xfrm>
                  <a:off x="1057421" y="5432474"/>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39" name="Rectangle 76"/>
                <p:cNvSpPr>
                  <a:spLocks noChangeArrowheads="1"/>
                </p:cNvSpPr>
                <p:nvPr/>
              </p:nvSpPr>
              <p:spPr bwMode="auto">
                <a:xfrm>
                  <a:off x="1055077" y="565521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40" name="Rectangle 77"/>
                <p:cNvSpPr>
                  <a:spLocks noChangeArrowheads="1"/>
                </p:cNvSpPr>
                <p:nvPr/>
              </p:nvSpPr>
              <p:spPr bwMode="auto">
                <a:xfrm>
                  <a:off x="1052732" y="5849814"/>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41" name="Rectangle 78"/>
                <p:cNvSpPr>
                  <a:spLocks noChangeArrowheads="1"/>
                </p:cNvSpPr>
                <p:nvPr/>
              </p:nvSpPr>
              <p:spPr bwMode="auto">
                <a:xfrm>
                  <a:off x="1050388" y="6044418"/>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42" name="Rectangle 79"/>
                <p:cNvSpPr>
                  <a:spLocks noChangeArrowheads="1"/>
                </p:cNvSpPr>
                <p:nvPr/>
              </p:nvSpPr>
              <p:spPr bwMode="auto">
                <a:xfrm>
                  <a:off x="1048043" y="623902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43" name="Rectangle 80"/>
                <p:cNvSpPr>
                  <a:spLocks noChangeArrowheads="1"/>
                </p:cNvSpPr>
                <p:nvPr/>
              </p:nvSpPr>
              <p:spPr bwMode="auto">
                <a:xfrm>
                  <a:off x="1050387" y="3751384"/>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44" name="Rectangle 81"/>
                <p:cNvSpPr>
                  <a:spLocks noChangeArrowheads="1"/>
                </p:cNvSpPr>
                <p:nvPr/>
              </p:nvSpPr>
              <p:spPr bwMode="auto">
                <a:xfrm>
                  <a:off x="1048044" y="3974122"/>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45" name="Rectangle 82"/>
                <p:cNvSpPr>
                  <a:spLocks noChangeArrowheads="1"/>
                </p:cNvSpPr>
                <p:nvPr/>
              </p:nvSpPr>
              <p:spPr bwMode="auto">
                <a:xfrm>
                  <a:off x="1045698" y="4168725"/>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46" name="Rectangle 83"/>
                <p:cNvSpPr>
                  <a:spLocks noChangeArrowheads="1"/>
                </p:cNvSpPr>
                <p:nvPr/>
              </p:nvSpPr>
              <p:spPr bwMode="auto">
                <a:xfrm>
                  <a:off x="1043354" y="4363328"/>
                  <a:ext cx="731520" cy="1406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grpSp>
        </p:grpSp>
        <p:grpSp>
          <p:nvGrpSpPr>
            <p:cNvPr id="26649" name="Group 154"/>
            <p:cNvGrpSpPr>
              <a:grpSpLocks/>
            </p:cNvGrpSpPr>
            <p:nvPr/>
          </p:nvGrpSpPr>
          <p:grpSpPr bwMode="auto">
            <a:xfrm>
              <a:off x="7102475" y="4049717"/>
              <a:ext cx="1547813" cy="809100"/>
              <a:chOff x="7101840" y="4979963"/>
              <a:chExt cx="1716258" cy="886352"/>
            </a:xfrm>
          </p:grpSpPr>
          <p:sp>
            <p:nvSpPr>
              <p:cNvPr id="85" name="AutoShape 10"/>
              <p:cNvSpPr>
                <a:spLocks noChangeArrowheads="1"/>
              </p:cNvSpPr>
              <p:nvPr/>
            </p:nvSpPr>
            <p:spPr bwMode="auto">
              <a:xfrm>
                <a:off x="7103150" y="4979191"/>
                <a:ext cx="1715080" cy="727348"/>
              </a:xfrm>
              <a:prstGeom prst="roundRect">
                <a:avLst>
                  <a:gd name="adj" fmla="val 16667"/>
                </a:avLst>
              </a:prstGeom>
              <a:gradFill rotWithShape="1">
                <a:gsLst>
                  <a:gs pos="0">
                    <a:schemeClr val="tx1">
                      <a:gamma/>
                      <a:tint val="0"/>
                      <a:invGamma/>
                    </a:schemeClr>
                  </a:gs>
                  <a:gs pos="100000">
                    <a:schemeClr val="tx1">
                      <a:alpha val="52000"/>
                    </a:schemeClr>
                  </a:gs>
                </a:gsLst>
                <a:lin ang="5400000" scaled="1"/>
              </a:gradFill>
              <a:ln w="9525" algn="ctr">
                <a:solidFill>
                  <a:srgbClr val="004986"/>
                </a:solidFill>
                <a:round/>
                <a:headEnd/>
                <a:tailEnd/>
              </a:ln>
              <a:effectLst/>
            </p:spPr>
            <p:txBody>
              <a:bodyPr wrap="none" anchor="ctr"/>
              <a:lstStyle/>
              <a:p>
                <a:pPr fontAlgn="base">
                  <a:spcBef>
                    <a:spcPct val="0"/>
                  </a:spcBef>
                  <a:spcAft>
                    <a:spcPct val="0"/>
                  </a:spcAf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26727" name="TextBox 85"/>
              <p:cNvSpPr txBox="1">
                <a:spLocks noChangeArrowheads="1"/>
              </p:cNvSpPr>
              <p:nvPr/>
            </p:nvSpPr>
            <p:spPr bwMode="auto">
              <a:xfrm>
                <a:off x="7355059" y="5033888"/>
                <a:ext cx="1352842" cy="83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rgbClr val="333366"/>
                    </a:solidFill>
                    <a:latin typeface="Arial" pitchFamily="34" charset="0"/>
                    <a:cs typeface="Arial" pitchFamily="34" charset="0"/>
                  </a:defRPr>
                </a:lvl1pPr>
                <a:lvl2pPr marL="742950" indent="-285750" eaLnBrk="0" hangingPunct="0">
                  <a:defRPr sz="1700">
                    <a:solidFill>
                      <a:srgbClr val="333366"/>
                    </a:solidFill>
                    <a:latin typeface="Arial" pitchFamily="34" charset="0"/>
                    <a:cs typeface="Arial" pitchFamily="34" charset="0"/>
                  </a:defRPr>
                </a:lvl2pPr>
                <a:lvl3pPr marL="1143000" indent="-228600" eaLnBrk="0" hangingPunct="0">
                  <a:defRPr sz="1700">
                    <a:solidFill>
                      <a:srgbClr val="333366"/>
                    </a:solidFill>
                    <a:latin typeface="Arial" pitchFamily="34" charset="0"/>
                    <a:cs typeface="Arial" pitchFamily="34" charset="0"/>
                  </a:defRPr>
                </a:lvl3pPr>
                <a:lvl4pPr marL="1600200" indent="-228600" eaLnBrk="0" hangingPunct="0">
                  <a:defRPr sz="1700">
                    <a:solidFill>
                      <a:srgbClr val="333366"/>
                    </a:solidFill>
                    <a:latin typeface="Arial" pitchFamily="34" charset="0"/>
                    <a:cs typeface="Arial" pitchFamily="34" charset="0"/>
                  </a:defRPr>
                </a:lvl4pPr>
                <a:lvl5pPr marL="2057400" indent="-228600" eaLnBrk="0" hangingPunct="0">
                  <a:defRPr sz="1700">
                    <a:solidFill>
                      <a:srgbClr val="333366"/>
                    </a:solidFill>
                    <a:latin typeface="Arial" pitchFamily="34" charset="0"/>
                    <a:cs typeface="Arial" pitchFamily="34" charset="0"/>
                  </a:defRPr>
                </a:lvl5pPr>
                <a:lvl6pPr marL="2514600" indent="-228600" eaLnBrk="0" fontAlgn="base" hangingPunct="0">
                  <a:spcBef>
                    <a:spcPct val="0"/>
                  </a:spcBef>
                  <a:spcAft>
                    <a:spcPct val="0"/>
                  </a:spcAft>
                  <a:defRPr sz="1700">
                    <a:solidFill>
                      <a:srgbClr val="333366"/>
                    </a:solidFill>
                    <a:latin typeface="Arial" pitchFamily="34" charset="0"/>
                    <a:cs typeface="Arial" pitchFamily="34" charset="0"/>
                  </a:defRPr>
                </a:lvl6pPr>
                <a:lvl7pPr marL="2971800" indent="-228600" eaLnBrk="0" fontAlgn="base" hangingPunct="0">
                  <a:spcBef>
                    <a:spcPct val="0"/>
                  </a:spcBef>
                  <a:spcAft>
                    <a:spcPct val="0"/>
                  </a:spcAft>
                  <a:defRPr sz="1700">
                    <a:solidFill>
                      <a:srgbClr val="333366"/>
                    </a:solidFill>
                    <a:latin typeface="Arial" pitchFamily="34" charset="0"/>
                    <a:cs typeface="Arial" pitchFamily="34" charset="0"/>
                  </a:defRPr>
                </a:lvl7pPr>
                <a:lvl8pPr marL="3429000" indent="-228600" eaLnBrk="0" fontAlgn="base" hangingPunct="0">
                  <a:spcBef>
                    <a:spcPct val="0"/>
                  </a:spcBef>
                  <a:spcAft>
                    <a:spcPct val="0"/>
                  </a:spcAft>
                  <a:defRPr sz="1700">
                    <a:solidFill>
                      <a:srgbClr val="333366"/>
                    </a:solidFill>
                    <a:latin typeface="Arial" pitchFamily="34" charset="0"/>
                    <a:cs typeface="Arial" pitchFamily="34" charset="0"/>
                  </a:defRPr>
                </a:lvl8pPr>
                <a:lvl9pPr marL="3886200" indent="-228600" eaLnBrk="0" fontAlgn="base" hangingPunct="0">
                  <a:spcBef>
                    <a:spcPct val="0"/>
                  </a:spcBef>
                  <a:spcAft>
                    <a:spcPct val="0"/>
                  </a:spcAft>
                  <a:defRPr sz="1700">
                    <a:solidFill>
                      <a:srgbClr val="333366"/>
                    </a:solidFill>
                    <a:latin typeface="Arial" pitchFamily="34" charset="0"/>
                    <a:cs typeface="Arial" pitchFamily="34" charset="0"/>
                  </a:defRPr>
                </a:lvl9pPr>
              </a:lstStyle>
              <a:p>
                <a:pPr eaLnBrk="1" fontAlgn="base" hangingPunct="1">
                  <a:spcBef>
                    <a:spcPct val="0"/>
                  </a:spcBef>
                  <a:spcAft>
                    <a:spcPct val="0"/>
                  </a:spcAft>
                </a:pPr>
                <a:r>
                  <a:rPr lang="en-US" altLang="zh-CN" sz="700">
                    <a:ea typeface="宋体" pitchFamily="2" charset="-122"/>
                  </a:rPr>
                  <a:t>Aggregate (Max 16TB)</a:t>
                </a:r>
              </a:p>
            </p:txBody>
          </p:sp>
        </p:grpSp>
        <p:grpSp>
          <p:nvGrpSpPr>
            <p:cNvPr id="26650" name="Group 115"/>
            <p:cNvGrpSpPr>
              <a:grpSpLocks/>
            </p:cNvGrpSpPr>
            <p:nvPr/>
          </p:nvGrpSpPr>
          <p:grpSpPr bwMode="auto">
            <a:xfrm>
              <a:off x="935038" y="2501900"/>
              <a:ext cx="4243387" cy="2725738"/>
              <a:chOff x="935502" y="3458308"/>
              <a:chExt cx="4703298" cy="2989384"/>
            </a:xfrm>
          </p:grpSpPr>
          <p:grpSp>
            <p:nvGrpSpPr>
              <p:cNvPr id="26701" name="Group 90"/>
              <p:cNvGrpSpPr>
                <a:grpSpLocks/>
              </p:cNvGrpSpPr>
              <p:nvPr/>
            </p:nvGrpSpPr>
            <p:grpSpPr bwMode="auto">
              <a:xfrm>
                <a:off x="935502" y="3488788"/>
                <a:ext cx="921434" cy="2947181"/>
                <a:chOff x="935502" y="3488788"/>
                <a:chExt cx="921434" cy="2947181"/>
              </a:xfrm>
            </p:grpSpPr>
            <p:sp>
              <p:nvSpPr>
                <p:cNvPr id="26722" name="Flowchart: Alternate Process 86"/>
                <p:cNvSpPr>
                  <a:spLocks noChangeArrowheads="1"/>
                </p:cNvSpPr>
                <p:nvPr/>
              </p:nvSpPr>
              <p:spPr bwMode="auto">
                <a:xfrm>
                  <a:off x="956603" y="3488788"/>
                  <a:ext cx="900333" cy="647114"/>
                </a:xfrm>
                <a:prstGeom prst="flowChartAlternateProcess">
                  <a:avLst/>
                </a:prstGeom>
                <a:solidFill>
                  <a:srgbClr val="92D05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23" name="Flowchart: Alternate Process 87"/>
                <p:cNvSpPr>
                  <a:spLocks noChangeArrowheads="1"/>
                </p:cNvSpPr>
                <p:nvPr/>
              </p:nvSpPr>
              <p:spPr bwMode="auto">
                <a:xfrm>
                  <a:off x="954259" y="4232030"/>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24" name="Flowchart: Alternate Process 88"/>
                <p:cNvSpPr>
                  <a:spLocks noChangeArrowheads="1"/>
                </p:cNvSpPr>
                <p:nvPr/>
              </p:nvSpPr>
              <p:spPr bwMode="auto">
                <a:xfrm>
                  <a:off x="937846" y="5073749"/>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25" name="Flowchart: Alternate Process 89"/>
                <p:cNvSpPr>
                  <a:spLocks noChangeArrowheads="1"/>
                </p:cNvSpPr>
                <p:nvPr/>
              </p:nvSpPr>
              <p:spPr bwMode="auto">
                <a:xfrm>
                  <a:off x="935502" y="5788855"/>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grpSp>
          <p:grpSp>
            <p:nvGrpSpPr>
              <p:cNvPr id="26702" name="Group 91"/>
              <p:cNvGrpSpPr>
                <a:grpSpLocks/>
              </p:cNvGrpSpPr>
              <p:nvPr/>
            </p:nvGrpSpPr>
            <p:grpSpPr bwMode="auto">
              <a:xfrm>
                <a:off x="1875693" y="3500511"/>
                <a:ext cx="921434" cy="2947181"/>
                <a:chOff x="935502" y="3488788"/>
                <a:chExt cx="921434" cy="2947181"/>
              </a:xfrm>
            </p:grpSpPr>
            <p:sp>
              <p:nvSpPr>
                <p:cNvPr id="26718" name="Flowchart: Alternate Process 92"/>
                <p:cNvSpPr>
                  <a:spLocks noChangeArrowheads="1"/>
                </p:cNvSpPr>
                <p:nvPr/>
              </p:nvSpPr>
              <p:spPr bwMode="auto">
                <a:xfrm>
                  <a:off x="956603" y="3488788"/>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19" name="Flowchart: Alternate Process 93"/>
                <p:cNvSpPr>
                  <a:spLocks noChangeArrowheads="1"/>
                </p:cNvSpPr>
                <p:nvPr/>
              </p:nvSpPr>
              <p:spPr bwMode="auto">
                <a:xfrm>
                  <a:off x="954259" y="4232030"/>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20" name="Flowchart: Alternate Process 94"/>
                <p:cNvSpPr>
                  <a:spLocks noChangeArrowheads="1"/>
                </p:cNvSpPr>
                <p:nvPr/>
              </p:nvSpPr>
              <p:spPr bwMode="auto">
                <a:xfrm>
                  <a:off x="937846" y="5073749"/>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21" name="Flowchart: Alternate Process 95"/>
                <p:cNvSpPr>
                  <a:spLocks noChangeArrowheads="1"/>
                </p:cNvSpPr>
                <p:nvPr/>
              </p:nvSpPr>
              <p:spPr bwMode="auto">
                <a:xfrm>
                  <a:off x="935502" y="5788855"/>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grpSp>
          <p:grpSp>
            <p:nvGrpSpPr>
              <p:cNvPr id="26703" name="Group 96"/>
              <p:cNvGrpSpPr>
                <a:grpSpLocks/>
              </p:cNvGrpSpPr>
              <p:nvPr/>
            </p:nvGrpSpPr>
            <p:grpSpPr bwMode="auto">
              <a:xfrm>
                <a:off x="2874499" y="3486443"/>
                <a:ext cx="921434" cy="2947181"/>
                <a:chOff x="935502" y="3488788"/>
                <a:chExt cx="921434" cy="2947181"/>
              </a:xfrm>
            </p:grpSpPr>
            <p:sp>
              <p:nvSpPr>
                <p:cNvPr id="26714" name="Flowchart: Alternate Process 97"/>
                <p:cNvSpPr>
                  <a:spLocks noChangeArrowheads="1"/>
                </p:cNvSpPr>
                <p:nvPr/>
              </p:nvSpPr>
              <p:spPr bwMode="auto">
                <a:xfrm>
                  <a:off x="956603" y="3488788"/>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15" name="Flowchart: Alternate Process 98"/>
                <p:cNvSpPr>
                  <a:spLocks noChangeArrowheads="1"/>
                </p:cNvSpPr>
                <p:nvPr/>
              </p:nvSpPr>
              <p:spPr bwMode="auto">
                <a:xfrm>
                  <a:off x="954259" y="4232030"/>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16" name="Flowchart: Alternate Process 99"/>
                <p:cNvSpPr>
                  <a:spLocks noChangeArrowheads="1"/>
                </p:cNvSpPr>
                <p:nvPr/>
              </p:nvSpPr>
              <p:spPr bwMode="auto">
                <a:xfrm>
                  <a:off x="937846" y="5073749"/>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17" name="Flowchart: Alternate Process 100"/>
                <p:cNvSpPr>
                  <a:spLocks noChangeArrowheads="1"/>
                </p:cNvSpPr>
                <p:nvPr/>
              </p:nvSpPr>
              <p:spPr bwMode="auto">
                <a:xfrm>
                  <a:off x="935502" y="5788855"/>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grpSp>
          <p:grpSp>
            <p:nvGrpSpPr>
              <p:cNvPr id="26704" name="Group 101"/>
              <p:cNvGrpSpPr>
                <a:grpSpLocks/>
              </p:cNvGrpSpPr>
              <p:nvPr/>
            </p:nvGrpSpPr>
            <p:grpSpPr bwMode="auto">
              <a:xfrm>
                <a:off x="3788899" y="3486443"/>
                <a:ext cx="921434" cy="2947181"/>
                <a:chOff x="935502" y="3488788"/>
                <a:chExt cx="921434" cy="2947181"/>
              </a:xfrm>
            </p:grpSpPr>
            <p:sp>
              <p:nvSpPr>
                <p:cNvPr id="26710" name="Flowchart: Alternate Process 102"/>
                <p:cNvSpPr>
                  <a:spLocks noChangeArrowheads="1"/>
                </p:cNvSpPr>
                <p:nvPr/>
              </p:nvSpPr>
              <p:spPr bwMode="auto">
                <a:xfrm>
                  <a:off x="956603" y="3488788"/>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11" name="Flowchart: Alternate Process 103"/>
                <p:cNvSpPr>
                  <a:spLocks noChangeArrowheads="1"/>
                </p:cNvSpPr>
                <p:nvPr/>
              </p:nvSpPr>
              <p:spPr bwMode="auto">
                <a:xfrm>
                  <a:off x="954259" y="4232030"/>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12" name="Flowchart: Alternate Process 104"/>
                <p:cNvSpPr>
                  <a:spLocks noChangeArrowheads="1"/>
                </p:cNvSpPr>
                <p:nvPr/>
              </p:nvSpPr>
              <p:spPr bwMode="auto">
                <a:xfrm>
                  <a:off x="937846" y="5073749"/>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13" name="Flowchart: Alternate Process 105"/>
                <p:cNvSpPr>
                  <a:spLocks noChangeArrowheads="1"/>
                </p:cNvSpPr>
                <p:nvPr/>
              </p:nvSpPr>
              <p:spPr bwMode="auto">
                <a:xfrm>
                  <a:off x="935502" y="5788855"/>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grpSp>
          <p:grpSp>
            <p:nvGrpSpPr>
              <p:cNvPr id="26705" name="Group 106"/>
              <p:cNvGrpSpPr>
                <a:grpSpLocks/>
              </p:cNvGrpSpPr>
              <p:nvPr/>
            </p:nvGrpSpPr>
            <p:grpSpPr bwMode="auto">
              <a:xfrm>
                <a:off x="4717366" y="3458308"/>
                <a:ext cx="921434" cy="2947181"/>
                <a:chOff x="935502" y="3488788"/>
                <a:chExt cx="921434" cy="2947181"/>
              </a:xfrm>
            </p:grpSpPr>
            <p:sp>
              <p:nvSpPr>
                <p:cNvPr id="26706" name="Flowchart: Alternate Process 107"/>
                <p:cNvSpPr>
                  <a:spLocks noChangeArrowheads="1"/>
                </p:cNvSpPr>
                <p:nvPr/>
              </p:nvSpPr>
              <p:spPr bwMode="auto">
                <a:xfrm>
                  <a:off x="956603" y="3488788"/>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07" name="Flowchart: Alternate Process 108"/>
                <p:cNvSpPr>
                  <a:spLocks noChangeArrowheads="1"/>
                </p:cNvSpPr>
                <p:nvPr/>
              </p:nvSpPr>
              <p:spPr bwMode="auto">
                <a:xfrm>
                  <a:off x="954259" y="4232030"/>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08" name="Flowchart: Alternate Process 109"/>
                <p:cNvSpPr>
                  <a:spLocks noChangeArrowheads="1"/>
                </p:cNvSpPr>
                <p:nvPr/>
              </p:nvSpPr>
              <p:spPr bwMode="auto">
                <a:xfrm>
                  <a:off x="937846" y="5073749"/>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sp>
              <p:nvSpPr>
                <p:cNvPr id="26709" name="Flowchart: Alternate Process 110"/>
                <p:cNvSpPr>
                  <a:spLocks noChangeArrowheads="1"/>
                </p:cNvSpPr>
                <p:nvPr/>
              </p:nvSpPr>
              <p:spPr bwMode="auto">
                <a:xfrm>
                  <a:off x="935502" y="5788855"/>
                  <a:ext cx="900333" cy="647114"/>
                </a:xfrm>
                <a:prstGeom prst="flowChartAlternateProcess">
                  <a:avLst/>
                </a:pr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cs typeface="Arial" pitchFamily="34" charset="0"/>
                  </a:endParaRPr>
                </a:p>
              </p:txBody>
            </p:sp>
          </p:grpSp>
        </p:grpSp>
        <p:grpSp>
          <p:nvGrpSpPr>
            <p:cNvPr id="26651" name="Group 155"/>
            <p:cNvGrpSpPr>
              <a:grpSpLocks/>
            </p:cNvGrpSpPr>
            <p:nvPr/>
          </p:nvGrpSpPr>
          <p:grpSpPr bwMode="auto">
            <a:xfrm>
              <a:off x="7085013" y="3217862"/>
              <a:ext cx="1547812" cy="821940"/>
              <a:chOff x="7085428" y="4147624"/>
              <a:chExt cx="1716258" cy="900419"/>
            </a:xfrm>
          </p:grpSpPr>
          <p:sp>
            <p:nvSpPr>
              <p:cNvPr id="112" name="AutoShape 10"/>
              <p:cNvSpPr>
                <a:spLocks noChangeArrowheads="1"/>
              </p:cNvSpPr>
              <p:nvPr/>
            </p:nvSpPr>
            <p:spPr bwMode="auto">
              <a:xfrm>
                <a:off x="7085718" y="4146348"/>
                <a:ext cx="1715080" cy="727349"/>
              </a:xfrm>
              <a:prstGeom prst="roundRect">
                <a:avLst>
                  <a:gd name="adj" fmla="val 16667"/>
                </a:avLst>
              </a:prstGeom>
              <a:gradFill rotWithShape="1">
                <a:gsLst>
                  <a:gs pos="0">
                    <a:schemeClr val="tx1">
                      <a:gamma/>
                      <a:tint val="0"/>
                      <a:invGamma/>
                    </a:schemeClr>
                  </a:gs>
                  <a:gs pos="100000">
                    <a:schemeClr val="tx1">
                      <a:alpha val="52000"/>
                    </a:schemeClr>
                  </a:gs>
                </a:gsLst>
                <a:lin ang="5400000" scaled="1"/>
              </a:gradFill>
              <a:ln w="9525" algn="ctr">
                <a:solidFill>
                  <a:srgbClr val="004986"/>
                </a:solidFill>
                <a:round/>
                <a:headEnd/>
                <a:tailEnd/>
              </a:ln>
              <a:effectLst/>
            </p:spPr>
            <p:txBody>
              <a:bodyPr wrap="none" anchor="ctr"/>
              <a:lstStyle/>
              <a:p>
                <a:pPr fontAlgn="base">
                  <a:spcBef>
                    <a:spcPct val="0"/>
                  </a:spcBef>
                  <a:spcAft>
                    <a:spcPct val="0"/>
                  </a:spcAf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26700" name="TextBox 112"/>
              <p:cNvSpPr txBox="1">
                <a:spLocks noChangeArrowheads="1"/>
              </p:cNvSpPr>
              <p:nvPr/>
            </p:nvSpPr>
            <p:spPr bwMode="auto">
              <a:xfrm>
                <a:off x="7282375" y="4215615"/>
                <a:ext cx="1352842" cy="83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rgbClr val="333366"/>
                    </a:solidFill>
                    <a:latin typeface="Arial" pitchFamily="34" charset="0"/>
                    <a:cs typeface="Arial" pitchFamily="34" charset="0"/>
                  </a:defRPr>
                </a:lvl1pPr>
                <a:lvl2pPr marL="742950" indent="-285750" eaLnBrk="0" hangingPunct="0">
                  <a:defRPr sz="1700">
                    <a:solidFill>
                      <a:srgbClr val="333366"/>
                    </a:solidFill>
                    <a:latin typeface="Arial" pitchFamily="34" charset="0"/>
                    <a:cs typeface="Arial" pitchFamily="34" charset="0"/>
                  </a:defRPr>
                </a:lvl2pPr>
                <a:lvl3pPr marL="1143000" indent="-228600" eaLnBrk="0" hangingPunct="0">
                  <a:defRPr sz="1700">
                    <a:solidFill>
                      <a:srgbClr val="333366"/>
                    </a:solidFill>
                    <a:latin typeface="Arial" pitchFamily="34" charset="0"/>
                    <a:cs typeface="Arial" pitchFamily="34" charset="0"/>
                  </a:defRPr>
                </a:lvl3pPr>
                <a:lvl4pPr marL="1600200" indent="-228600" eaLnBrk="0" hangingPunct="0">
                  <a:defRPr sz="1700">
                    <a:solidFill>
                      <a:srgbClr val="333366"/>
                    </a:solidFill>
                    <a:latin typeface="Arial" pitchFamily="34" charset="0"/>
                    <a:cs typeface="Arial" pitchFamily="34" charset="0"/>
                  </a:defRPr>
                </a:lvl4pPr>
                <a:lvl5pPr marL="2057400" indent="-228600" eaLnBrk="0" hangingPunct="0">
                  <a:defRPr sz="1700">
                    <a:solidFill>
                      <a:srgbClr val="333366"/>
                    </a:solidFill>
                    <a:latin typeface="Arial" pitchFamily="34" charset="0"/>
                    <a:cs typeface="Arial" pitchFamily="34" charset="0"/>
                  </a:defRPr>
                </a:lvl5pPr>
                <a:lvl6pPr marL="2514600" indent="-228600" eaLnBrk="0" fontAlgn="base" hangingPunct="0">
                  <a:spcBef>
                    <a:spcPct val="0"/>
                  </a:spcBef>
                  <a:spcAft>
                    <a:spcPct val="0"/>
                  </a:spcAft>
                  <a:defRPr sz="1700">
                    <a:solidFill>
                      <a:srgbClr val="333366"/>
                    </a:solidFill>
                    <a:latin typeface="Arial" pitchFamily="34" charset="0"/>
                    <a:cs typeface="Arial" pitchFamily="34" charset="0"/>
                  </a:defRPr>
                </a:lvl6pPr>
                <a:lvl7pPr marL="2971800" indent="-228600" eaLnBrk="0" fontAlgn="base" hangingPunct="0">
                  <a:spcBef>
                    <a:spcPct val="0"/>
                  </a:spcBef>
                  <a:spcAft>
                    <a:spcPct val="0"/>
                  </a:spcAft>
                  <a:defRPr sz="1700">
                    <a:solidFill>
                      <a:srgbClr val="333366"/>
                    </a:solidFill>
                    <a:latin typeface="Arial" pitchFamily="34" charset="0"/>
                    <a:cs typeface="Arial" pitchFamily="34" charset="0"/>
                  </a:defRPr>
                </a:lvl7pPr>
                <a:lvl8pPr marL="3429000" indent="-228600" eaLnBrk="0" fontAlgn="base" hangingPunct="0">
                  <a:spcBef>
                    <a:spcPct val="0"/>
                  </a:spcBef>
                  <a:spcAft>
                    <a:spcPct val="0"/>
                  </a:spcAft>
                  <a:defRPr sz="1700">
                    <a:solidFill>
                      <a:srgbClr val="333366"/>
                    </a:solidFill>
                    <a:latin typeface="Arial" pitchFamily="34" charset="0"/>
                    <a:cs typeface="Arial" pitchFamily="34" charset="0"/>
                  </a:defRPr>
                </a:lvl8pPr>
                <a:lvl9pPr marL="3886200" indent="-228600" eaLnBrk="0" fontAlgn="base" hangingPunct="0">
                  <a:spcBef>
                    <a:spcPct val="0"/>
                  </a:spcBef>
                  <a:spcAft>
                    <a:spcPct val="0"/>
                  </a:spcAft>
                  <a:defRPr sz="1700">
                    <a:solidFill>
                      <a:srgbClr val="333366"/>
                    </a:solidFill>
                    <a:latin typeface="Arial" pitchFamily="34" charset="0"/>
                    <a:cs typeface="Arial" pitchFamily="34" charset="0"/>
                  </a:defRPr>
                </a:lvl9pPr>
              </a:lstStyle>
              <a:p>
                <a:pPr eaLnBrk="1" fontAlgn="base" hangingPunct="1">
                  <a:spcBef>
                    <a:spcPct val="0"/>
                  </a:spcBef>
                  <a:spcAft>
                    <a:spcPct val="0"/>
                  </a:spcAft>
                </a:pPr>
                <a:r>
                  <a:rPr lang="en-US" altLang="zh-CN" sz="700">
                    <a:ea typeface="宋体" pitchFamily="2" charset="-122"/>
                  </a:rPr>
                  <a:t>FlexVol (Max 16TB)</a:t>
                </a:r>
              </a:p>
            </p:txBody>
          </p:sp>
        </p:grpSp>
        <p:grpSp>
          <p:nvGrpSpPr>
            <p:cNvPr id="26652" name="Group 156"/>
            <p:cNvGrpSpPr>
              <a:grpSpLocks/>
            </p:cNvGrpSpPr>
            <p:nvPr/>
          </p:nvGrpSpPr>
          <p:grpSpPr bwMode="auto">
            <a:xfrm>
              <a:off x="7094538" y="2308224"/>
              <a:ext cx="1539875" cy="696913"/>
              <a:chOff x="7097152" y="3530991"/>
              <a:chExt cx="1716258" cy="525161"/>
            </a:xfrm>
          </p:grpSpPr>
          <p:sp>
            <p:nvSpPr>
              <p:cNvPr id="114" name="AutoShape 10"/>
              <p:cNvSpPr>
                <a:spLocks noChangeArrowheads="1"/>
              </p:cNvSpPr>
              <p:nvPr/>
            </p:nvSpPr>
            <p:spPr bwMode="auto">
              <a:xfrm>
                <a:off x="7098535" y="3531200"/>
                <a:ext cx="1715141" cy="525342"/>
              </a:xfrm>
              <a:prstGeom prst="roundRect">
                <a:avLst>
                  <a:gd name="adj" fmla="val 16667"/>
                </a:avLst>
              </a:prstGeom>
              <a:gradFill rotWithShape="1">
                <a:gsLst>
                  <a:gs pos="0">
                    <a:schemeClr val="tx1">
                      <a:gamma/>
                      <a:tint val="0"/>
                      <a:invGamma/>
                    </a:schemeClr>
                  </a:gs>
                  <a:gs pos="100000">
                    <a:schemeClr val="tx1">
                      <a:alpha val="52000"/>
                    </a:schemeClr>
                  </a:gs>
                </a:gsLst>
                <a:lin ang="5400000" scaled="1"/>
              </a:gradFill>
              <a:ln w="9525" algn="ctr">
                <a:solidFill>
                  <a:srgbClr val="004986"/>
                </a:solidFill>
                <a:round/>
                <a:headEnd/>
                <a:tailEnd/>
              </a:ln>
              <a:effectLst/>
            </p:spPr>
            <p:txBody>
              <a:bodyPr wrap="none" anchor="ctr"/>
              <a:lstStyle/>
              <a:p>
                <a:pPr fontAlgn="base">
                  <a:spcBef>
                    <a:spcPct val="0"/>
                  </a:spcBef>
                  <a:spcAft>
                    <a:spcPct val="0"/>
                  </a:spcAf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26698" name="TextBox 114"/>
              <p:cNvSpPr txBox="1">
                <a:spLocks noChangeArrowheads="1"/>
              </p:cNvSpPr>
              <p:nvPr/>
            </p:nvSpPr>
            <p:spPr bwMode="auto">
              <a:xfrm>
                <a:off x="7443884" y="3622431"/>
                <a:ext cx="1024864" cy="42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rgbClr val="333366"/>
                    </a:solidFill>
                    <a:latin typeface="Arial" pitchFamily="34" charset="0"/>
                    <a:cs typeface="Arial" pitchFamily="34" charset="0"/>
                  </a:defRPr>
                </a:lvl1pPr>
                <a:lvl2pPr marL="742950" indent="-285750" eaLnBrk="0" hangingPunct="0">
                  <a:defRPr sz="1700">
                    <a:solidFill>
                      <a:srgbClr val="333366"/>
                    </a:solidFill>
                    <a:latin typeface="Arial" pitchFamily="34" charset="0"/>
                    <a:cs typeface="Arial" pitchFamily="34" charset="0"/>
                  </a:defRPr>
                </a:lvl2pPr>
                <a:lvl3pPr marL="1143000" indent="-228600" eaLnBrk="0" hangingPunct="0">
                  <a:defRPr sz="1700">
                    <a:solidFill>
                      <a:srgbClr val="333366"/>
                    </a:solidFill>
                    <a:latin typeface="Arial" pitchFamily="34" charset="0"/>
                    <a:cs typeface="Arial" pitchFamily="34" charset="0"/>
                  </a:defRPr>
                </a:lvl3pPr>
                <a:lvl4pPr marL="1600200" indent="-228600" eaLnBrk="0" hangingPunct="0">
                  <a:defRPr sz="1700">
                    <a:solidFill>
                      <a:srgbClr val="333366"/>
                    </a:solidFill>
                    <a:latin typeface="Arial" pitchFamily="34" charset="0"/>
                    <a:cs typeface="Arial" pitchFamily="34" charset="0"/>
                  </a:defRPr>
                </a:lvl4pPr>
                <a:lvl5pPr marL="2057400" indent="-228600" eaLnBrk="0" hangingPunct="0">
                  <a:defRPr sz="1700">
                    <a:solidFill>
                      <a:srgbClr val="333366"/>
                    </a:solidFill>
                    <a:latin typeface="Arial" pitchFamily="34" charset="0"/>
                    <a:cs typeface="Arial" pitchFamily="34" charset="0"/>
                  </a:defRPr>
                </a:lvl5pPr>
                <a:lvl6pPr marL="2514600" indent="-228600" eaLnBrk="0" fontAlgn="base" hangingPunct="0">
                  <a:spcBef>
                    <a:spcPct val="0"/>
                  </a:spcBef>
                  <a:spcAft>
                    <a:spcPct val="0"/>
                  </a:spcAft>
                  <a:defRPr sz="1700">
                    <a:solidFill>
                      <a:srgbClr val="333366"/>
                    </a:solidFill>
                    <a:latin typeface="Arial" pitchFamily="34" charset="0"/>
                    <a:cs typeface="Arial" pitchFamily="34" charset="0"/>
                  </a:defRPr>
                </a:lvl6pPr>
                <a:lvl7pPr marL="2971800" indent="-228600" eaLnBrk="0" fontAlgn="base" hangingPunct="0">
                  <a:spcBef>
                    <a:spcPct val="0"/>
                  </a:spcBef>
                  <a:spcAft>
                    <a:spcPct val="0"/>
                  </a:spcAft>
                  <a:defRPr sz="1700">
                    <a:solidFill>
                      <a:srgbClr val="333366"/>
                    </a:solidFill>
                    <a:latin typeface="Arial" pitchFamily="34" charset="0"/>
                    <a:cs typeface="Arial" pitchFamily="34" charset="0"/>
                  </a:defRPr>
                </a:lvl7pPr>
                <a:lvl8pPr marL="3429000" indent="-228600" eaLnBrk="0" fontAlgn="base" hangingPunct="0">
                  <a:spcBef>
                    <a:spcPct val="0"/>
                  </a:spcBef>
                  <a:spcAft>
                    <a:spcPct val="0"/>
                  </a:spcAft>
                  <a:defRPr sz="1700">
                    <a:solidFill>
                      <a:srgbClr val="333366"/>
                    </a:solidFill>
                    <a:latin typeface="Arial" pitchFamily="34" charset="0"/>
                    <a:cs typeface="Arial" pitchFamily="34" charset="0"/>
                  </a:defRPr>
                </a:lvl8pPr>
                <a:lvl9pPr marL="3886200" indent="-228600" eaLnBrk="0" fontAlgn="base" hangingPunct="0">
                  <a:spcBef>
                    <a:spcPct val="0"/>
                  </a:spcBef>
                  <a:spcAft>
                    <a:spcPct val="0"/>
                  </a:spcAft>
                  <a:defRPr sz="1700">
                    <a:solidFill>
                      <a:srgbClr val="333366"/>
                    </a:solidFill>
                    <a:latin typeface="Arial" pitchFamily="34" charset="0"/>
                    <a:cs typeface="Arial" pitchFamily="34" charset="0"/>
                  </a:defRPr>
                </a:lvl9pPr>
              </a:lstStyle>
              <a:p>
                <a:pPr eaLnBrk="1" fontAlgn="base" hangingPunct="1">
                  <a:spcBef>
                    <a:spcPct val="0"/>
                  </a:spcBef>
                  <a:spcAft>
                    <a:spcPct val="0"/>
                  </a:spcAft>
                </a:pPr>
                <a:r>
                  <a:rPr lang="en-US" altLang="zh-CN" sz="700" dirty="0">
                    <a:ea typeface="宋体" pitchFamily="2" charset="-122"/>
                  </a:rPr>
                  <a:t>File System</a:t>
                </a:r>
              </a:p>
            </p:txBody>
          </p:sp>
        </p:grpSp>
        <p:grpSp>
          <p:nvGrpSpPr>
            <p:cNvPr id="26653" name="Group 152"/>
            <p:cNvGrpSpPr>
              <a:grpSpLocks/>
            </p:cNvGrpSpPr>
            <p:nvPr/>
          </p:nvGrpSpPr>
          <p:grpSpPr bwMode="auto">
            <a:xfrm>
              <a:off x="1150938" y="2633663"/>
              <a:ext cx="3844925" cy="2540000"/>
              <a:chOff x="1151206" y="3563814"/>
              <a:chExt cx="4262510" cy="2785403"/>
            </a:xfrm>
          </p:grpSpPr>
          <p:grpSp>
            <p:nvGrpSpPr>
              <p:cNvPr id="26672" name="Group 131"/>
              <p:cNvGrpSpPr>
                <a:grpSpLocks/>
              </p:cNvGrpSpPr>
              <p:nvPr/>
            </p:nvGrpSpPr>
            <p:grpSpPr bwMode="auto">
              <a:xfrm>
                <a:off x="1151206" y="3573193"/>
                <a:ext cx="487679" cy="2750234"/>
                <a:chOff x="1151206" y="3573193"/>
                <a:chExt cx="487679" cy="2750234"/>
              </a:xfrm>
            </p:grpSpPr>
            <p:sp>
              <p:nvSpPr>
                <p:cNvPr id="128" name="Flowchart: Magnetic Disk 127"/>
                <p:cNvSpPr/>
                <p:nvPr/>
              </p:nvSpPr>
              <p:spPr bwMode="auto">
                <a:xfrm>
                  <a:off x="1153493" y="3573888"/>
                  <a:ext cx="410490" cy="449865"/>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129" name="Flowchart: Magnetic Disk 128"/>
                <p:cNvSpPr/>
                <p:nvPr/>
              </p:nvSpPr>
              <p:spPr bwMode="auto">
                <a:xfrm>
                  <a:off x="1150582" y="4288990"/>
                  <a:ext cx="410488" cy="447264"/>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130" name="Flowchart: Magnetic Disk 129"/>
                <p:cNvSpPr/>
                <p:nvPr/>
              </p:nvSpPr>
              <p:spPr bwMode="auto">
                <a:xfrm>
                  <a:off x="1162228" y="5100305"/>
                  <a:ext cx="410488" cy="449863"/>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131" name="Flowchart: Magnetic Disk 130"/>
                <p:cNvSpPr/>
                <p:nvPr/>
              </p:nvSpPr>
              <p:spPr bwMode="auto">
                <a:xfrm>
                  <a:off x="1188428" y="5872614"/>
                  <a:ext cx="410490" cy="449865"/>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grpSp>
          <p:grpSp>
            <p:nvGrpSpPr>
              <p:cNvPr id="26673" name="Group 132"/>
              <p:cNvGrpSpPr>
                <a:grpSpLocks/>
              </p:cNvGrpSpPr>
              <p:nvPr/>
            </p:nvGrpSpPr>
            <p:grpSpPr bwMode="auto">
              <a:xfrm>
                <a:off x="2105464" y="3598983"/>
                <a:ext cx="487679" cy="2750234"/>
                <a:chOff x="1151206" y="3573193"/>
                <a:chExt cx="487679" cy="2750234"/>
              </a:xfrm>
            </p:grpSpPr>
            <p:sp>
              <p:nvSpPr>
                <p:cNvPr id="134" name="Flowchart: Magnetic Disk 133"/>
                <p:cNvSpPr/>
                <p:nvPr/>
              </p:nvSpPr>
              <p:spPr bwMode="auto">
                <a:xfrm>
                  <a:off x="1151221" y="3574102"/>
                  <a:ext cx="451246" cy="449865"/>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135" name="Flowchart: Magnetic Disk 134"/>
                <p:cNvSpPr/>
                <p:nvPr/>
              </p:nvSpPr>
              <p:spPr bwMode="auto">
                <a:xfrm>
                  <a:off x="1151221" y="4289204"/>
                  <a:ext cx="448335" cy="447264"/>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136" name="Flowchart: Magnetic Disk 135"/>
                <p:cNvSpPr/>
                <p:nvPr/>
              </p:nvSpPr>
              <p:spPr bwMode="auto">
                <a:xfrm>
                  <a:off x="1159954" y="5100520"/>
                  <a:ext cx="451247" cy="452464"/>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137" name="Flowchart: Magnetic Disk 136"/>
                <p:cNvSpPr/>
                <p:nvPr/>
              </p:nvSpPr>
              <p:spPr bwMode="auto">
                <a:xfrm>
                  <a:off x="1189066" y="5872828"/>
                  <a:ext cx="439602" cy="449865"/>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grpSp>
          <p:grpSp>
            <p:nvGrpSpPr>
              <p:cNvPr id="26674" name="Group 137"/>
              <p:cNvGrpSpPr>
                <a:grpSpLocks/>
              </p:cNvGrpSpPr>
              <p:nvPr/>
            </p:nvGrpSpPr>
            <p:grpSpPr bwMode="auto">
              <a:xfrm>
                <a:off x="3087858" y="3582571"/>
                <a:ext cx="487679" cy="2750234"/>
                <a:chOff x="1151206" y="3573193"/>
                <a:chExt cx="487679" cy="2750234"/>
              </a:xfrm>
            </p:grpSpPr>
            <p:sp>
              <p:nvSpPr>
                <p:cNvPr id="139" name="Flowchart: Magnetic Disk 138"/>
                <p:cNvSpPr/>
                <p:nvPr/>
              </p:nvSpPr>
              <p:spPr bwMode="auto">
                <a:xfrm>
                  <a:off x="1149924" y="3572312"/>
                  <a:ext cx="454158" cy="452464"/>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140" name="Flowchart: Magnetic Disk 139"/>
                <p:cNvSpPr/>
                <p:nvPr/>
              </p:nvSpPr>
              <p:spPr bwMode="auto">
                <a:xfrm>
                  <a:off x="1149924" y="4287412"/>
                  <a:ext cx="451247" cy="449865"/>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141" name="Flowchart: Magnetic Disk 140"/>
                <p:cNvSpPr/>
                <p:nvPr/>
              </p:nvSpPr>
              <p:spPr bwMode="auto">
                <a:xfrm>
                  <a:off x="1158659" y="5101329"/>
                  <a:ext cx="454158" cy="452464"/>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142" name="Flowchart: Magnetic Disk 141"/>
                <p:cNvSpPr/>
                <p:nvPr/>
              </p:nvSpPr>
              <p:spPr bwMode="auto">
                <a:xfrm>
                  <a:off x="1187772" y="5873638"/>
                  <a:ext cx="451246" cy="449865"/>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grpSp>
          <p:grpSp>
            <p:nvGrpSpPr>
              <p:cNvPr id="26675" name="Group 142"/>
              <p:cNvGrpSpPr>
                <a:grpSpLocks/>
              </p:cNvGrpSpPr>
              <p:nvPr/>
            </p:nvGrpSpPr>
            <p:grpSpPr bwMode="auto">
              <a:xfrm>
                <a:off x="3999914" y="3594295"/>
                <a:ext cx="487679" cy="2750234"/>
                <a:chOff x="1151206" y="3573193"/>
                <a:chExt cx="487679" cy="2750234"/>
              </a:xfrm>
            </p:grpSpPr>
            <p:sp>
              <p:nvSpPr>
                <p:cNvPr id="144" name="Flowchart: Magnetic Disk 143"/>
                <p:cNvSpPr/>
                <p:nvPr/>
              </p:nvSpPr>
              <p:spPr bwMode="auto">
                <a:xfrm>
                  <a:off x="1114162" y="3573589"/>
                  <a:ext cx="492003" cy="452464"/>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145" name="Flowchart: Magnetic Disk 144"/>
                <p:cNvSpPr/>
                <p:nvPr/>
              </p:nvSpPr>
              <p:spPr bwMode="auto">
                <a:xfrm>
                  <a:off x="1111250" y="4288692"/>
                  <a:ext cx="489093" cy="449863"/>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146" name="Flowchart: Magnetic Disk 145"/>
                <p:cNvSpPr/>
                <p:nvPr/>
              </p:nvSpPr>
              <p:spPr bwMode="auto">
                <a:xfrm>
                  <a:off x="1122895" y="5100007"/>
                  <a:ext cx="492005" cy="449863"/>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147" name="Flowchart: Magnetic Disk 146"/>
                <p:cNvSpPr/>
                <p:nvPr/>
              </p:nvSpPr>
              <p:spPr bwMode="auto">
                <a:xfrm>
                  <a:off x="1149097" y="5872316"/>
                  <a:ext cx="489093" cy="449865"/>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grpSp>
          <p:grpSp>
            <p:nvGrpSpPr>
              <p:cNvPr id="26676" name="Group 147"/>
              <p:cNvGrpSpPr>
                <a:grpSpLocks/>
              </p:cNvGrpSpPr>
              <p:nvPr/>
            </p:nvGrpSpPr>
            <p:grpSpPr bwMode="auto">
              <a:xfrm>
                <a:off x="4926037" y="3563814"/>
                <a:ext cx="487679" cy="2750234"/>
                <a:chOff x="1151206" y="3573193"/>
                <a:chExt cx="487679" cy="2750234"/>
              </a:xfrm>
            </p:grpSpPr>
            <p:sp>
              <p:nvSpPr>
                <p:cNvPr id="149" name="Flowchart: Magnetic Disk 148"/>
                <p:cNvSpPr/>
                <p:nvPr/>
              </p:nvSpPr>
              <p:spPr bwMode="auto">
                <a:xfrm>
                  <a:off x="1154580" y="3572865"/>
                  <a:ext cx="448335" cy="449865"/>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150" name="Flowchart: Magnetic Disk 149"/>
                <p:cNvSpPr/>
                <p:nvPr/>
              </p:nvSpPr>
              <p:spPr bwMode="auto">
                <a:xfrm>
                  <a:off x="1151668" y="4287968"/>
                  <a:ext cx="448335" cy="449863"/>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151" name="Flowchart: Magnetic Disk 150"/>
                <p:cNvSpPr/>
                <p:nvPr/>
              </p:nvSpPr>
              <p:spPr bwMode="auto">
                <a:xfrm>
                  <a:off x="1163313" y="5099283"/>
                  <a:ext cx="451247" cy="418659"/>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sp>
              <p:nvSpPr>
                <p:cNvPr id="152" name="Flowchart: Magnetic Disk 151"/>
                <p:cNvSpPr/>
                <p:nvPr/>
              </p:nvSpPr>
              <p:spPr bwMode="auto">
                <a:xfrm>
                  <a:off x="1189516" y="5837788"/>
                  <a:ext cx="448335" cy="449863"/>
                </a:xfrm>
                <a:prstGeom prst="flowChartMagneticDisk">
                  <a:avLst/>
                </a:prstGeom>
                <a:solidFill>
                  <a:schemeClr val="accent1">
                    <a:lumMod val="50000"/>
                    <a:alpha val="80000"/>
                  </a:schemeClr>
                </a:solidFill>
                <a:ln w="9525" cap="flat" cmpd="sng" algn="ctr">
                  <a:solidFill>
                    <a:srgbClr val="000000"/>
                  </a:solidFill>
                  <a:prstDash val="solid"/>
                  <a:round/>
                  <a:headEnd type="none" w="med" len="med"/>
                  <a:tailEnd type="none" w="med" len="med"/>
                </a:ln>
                <a:effectLst/>
              </p:spPr>
              <p:txBody>
                <a:bodyPr/>
                <a:lstStyle/>
                <a:p>
                  <a:pPr marL="228600" indent="-228600" fontAlgn="base">
                    <a:spcBef>
                      <a:spcPct val="20000"/>
                    </a:spcBef>
                    <a:spcAft>
                      <a:spcPct val="0"/>
                    </a:spcAft>
                    <a:buClr>
                      <a:srgbClr val="6699CC"/>
                    </a:buClr>
                    <a:buFontTx/>
                    <a:buChar char="•"/>
                    <a:tabLst>
                      <a:tab pos="571500" algn="l"/>
                    </a:tabLst>
                  </a:pPr>
                  <a:endParaRPr lang="zh-CN" altLang="zh-CN" sz="700">
                    <a:solidFill>
                      <a:srgbClr val="333366"/>
                    </a:solidFill>
                    <a:latin typeface="Arial" pitchFamily="34" charset="0"/>
                    <a:ea typeface="ＭＳ Ｐゴシック" pitchFamily="34" charset="-128"/>
                    <a:cs typeface="Arial" pitchFamily="34" charset="0"/>
                  </a:endParaRPr>
                </a:p>
              </p:txBody>
            </p:sp>
          </p:grpSp>
        </p:grpSp>
        <p:grpSp>
          <p:nvGrpSpPr>
            <p:cNvPr id="26654" name="Group 189"/>
            <p:cNvGrpSpPr>
              <a:grpSpLocks/>
            </p:cNvGrpSpPr>
            <p:nvPr/>
          </p:nvGrpSpPr>
          <p:grpSpPr bwMode="auto">
            <a:xfrm>
              <a:off x="1376363" y="1597025"/>
              <a:ext cx="5837237" cy="3009900"/>
              <a:chOff x="1353492" y="1062580"/>
              <a:chExt cx="6493569" cy="4059184"/>
            </a:xfrm>
          </p:grpSpPr>
          <p:cxnSp>
            <p:nvCxnSpPr>
              <p:cNvPr id="26663" name="Straight Arrow Connector 158"/>
              <p:cNvCxnSpPr>
                <a:cxnSpLocks noChangeShapeType="1"/>
                <a:endCxn id="129" idx="0"/>
              </p:cNvCxnSpPr>
              <p:nvPr/>
            </p:nvCxnSpPr>
            <p:spPr bwMode="auto">
              <a:xfrm rot="5400000">
                <a:off x="492850" y="1960736"/>
                <a:ext cx="2217327" cy="496043"/>
              </a:xfrm>
              <a:prstGeom prst="straightConnector1">
                <a:avLst/>
              </a:prstGeom>
              <a:noFill/>
              <a:ln w="9525">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6664" name="Straight Arrow Connector 160"/>
              <p:cNvCxnSpPr>
                <a:cxnSpLocks noChangeShapeType="1"/>
                <a:endCxn id="134" idx="0"/>
              </p:cNvCxnSpPr>
              <p:nvPr/>
            </p:nvCxnSpPr>
            <p:spPr bwMode="auto">
              <a:xfrm rot="5400000">
                <a:off x="1681295" y="1618665"/>
                <a:ext cx="1460536" cy="390567"/>
              </a:xfrm>
              <a:prstGeom prst="straightConnector1">
                <a:avLst/>
              </a:prstGeom>
              <a:noFill/>
              <a:ln w="9525">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6665" name="Straight Arrow Connector 163"/>
              <p:cNvCxnSpPr>
                <a:cxnSpLocks noChangeShapeType="1"/>
                <a:endCxn id="146" idx="0"/>
              </p:cNvCxnSpPr>
              <p:nvPr/>
            </p:nvCxnSpPr>
            <p:spPr bwMode="auto">
              <a:xfrm rot="16200000" flipH="1">
                <a:off x="2052058" y="2369987"/>
                <a:ext cx="3189328" cy="574513"/>
              </a:xfrm>
              <a:prstGeom prst="straightConnector1">
                <a:avLst/>
              </a:prstGeom>
              <a:noFill/>
              <a:ln w="9525">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6666" name="Straight Arrow Connector 166"/>
              <p:cNvCxnSpPr>
                <a:cxnSpLocks noChangeShapeType="1"/>
                <a:endCxn id="152" idx="0"/>
              </p:cNvCxnSpPr>
              <p:nvPr/>
            </p:nvCxnSpPr>
            <p:spPr bwMode="auto">
              <a:xfrm rot="16200000" flipH="1">
                <a:off x="2443786" y="2733225"/>
                <a:ext cx="4008325" cy="690479"/>
              </a:xfrm>
              <a:prstGeom prst="straightConnector1">
                <a:avLst/>
              </a:prstGeom>
              <a:noFill/>
              <a:ln w="9525">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6667" name="Straight Arrow Connector 169"/>
              <p:cNvCxnSpPr>
                <a:cxnSpLocks noChangeShapeType="1"/>
                <a:endCxn id="137" idx="0"/>
              </p:cNvCxnSpPr>
              <p:nvPr/>
            </p:nvCxnSpPr>
            <p:spPr bwMode="auto">
              <a:xfrm rot="5400000">
                <a:off x="1515289" y="1805167"/>
                <a:ext cx="4049807" cy="2583388"/>
              </a:xfrm>
              <a:prstGeom prst="straightConnector1">
                <a:avLst/>
              </a:prstGeom>
              <a:noFill/>
              <a:ln w="9525">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6668" name="Straight Arrow Connector 175"/>
              <p:cNvCxnSpPr>
                <a:cxnSpLocks noChangeShapeType="1"/>
                <a:endCxn id="130" idx="0"/>
              </p:cNvCxnSpPr>
              <p:nvPr/>
            </p:nvCxnSpPr>
            <p:spPr bwMode="auto">
              <a:xfrm rot="10800000" flipV="1">
                <a:off x="1364231" y="1083681"/>
                <a:ext cx="4210899" cy="3145100"/>
              </a:xfrm>
              <a:prstGeom prst="straightConnector1">
                <a:avLst/>
              </a:prstGeom>
              <a:noFill/>
              <a:ln w="9525">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6669" name="Straight Arrow Connector 180"/>
              <p:cNvCxnSpPr>
                <a:cxnSpLocks noChangeShapeType="1"/>
                <a:endCxn id="136" idx="0"/>
              </p:cNvCxnSpPr>
              <p:nvPr/>
            </p:nvCxnSpPr>
            <p:spPr bwMode="auto">
              <a:xfrm rot="10800000" flipV="1">
                <a:off x="2224871" y="1095404"/>
                <a:ext cx="4107569" cy="3161840"/>
              </a:xfrm>
              <a:prstGeom prst="straightConnector1">
                <a:avLst/>
              </a:prstGeom>
              <a:noFill/>
              <a:ln w="9525">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6670" name="Straight Arrow Connector 183"/>
              <p:cNvCxnSpPr>
                <a:cxnSpLocks noChangeShapeType="1"/>
                <a:endCxn id="150" idx="0"/>
              </p:cNvCxnSpPr>
              <p:nvPr/>
            </p:nvCxnSpPr>
            <p:spPr bwMode="auto">
              <a:xfrm rot="10800000" flipV="1">
                <a:off x="4758820" y="1093061"/>
                <a:ext cx="2359067" cy="2213685"/>
              </a:xfrm>
              <a:prstGeom prst="straightConnector1">
                <a:avLst/>
              </a:prstGeom>
              <a:noFill/>
              <a:ln w="9525">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6671" name="Straight Arrow Connector 186"/>
              <p:cNvCxnSpPr>
                <a:cxnSpLocks noChangeShapeType="1"/>
                <a:endCxn id="147" idx="0"/>
              </p:cNvCxnSpPr>
              <p:nvPr/>
            </p:nvCxnSpPr>
            <p:spPr bwMode="auto">
              <a:xfrm rot="10800000" flipV="1">
                <a:off x="3957608" y="1076647"/>
                <a:ext cx="3889453" cy="4039777"/>
              </a:xfrm>
              <a:prstGeom prst="straightConnector1">
                <a:avLst/>
              </a:prstGeom>
              <a:noFill/>
              <a:ln w="9525">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grpSp>
        <p:pic>
          <p:nvPicPr>
            <p:cNvPr id="26655" name="Picture 2" descr="C:\Documents and Settings\Mchew.DESKTOP\Local Settings\Temporary Internet Files\Content.IE5\7QH9JKX9\MCj0435242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300" y="1054100"/>
              <a:ext cx="3508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Picture 2" descr="C:\Documents and Settings\Mchew.DESKTOP\Local Settings\Temporary Internet Files\Content.IE5\7QH9JKX9\MCj0435242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1054100"/>
              <a:ext cx="3508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7" name="Picture 2" descr="C:\Documents and Settings\Mchew.DESKTOP\Local Settings\Temporary Internet Files\Content.IE5\7QH9JKX9\MCj0435242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0" y="1066800"/>
              <a:ext cx="3508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8" name="Picture 2" descr="C:\Documents and Settings\Mchew.DESKTOP\Local Settings\Temporary Internet Files\Content.IE5\7QH9JKX9\MCj0435242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066800"/>
              <a:ext cx="3508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9" name="Picture 2" descr="C:\Documents and Settings\Mchew.DESKTOP\Local Settings\Temporary Internet Files\Content.IE5\7QH9JKX9\MCj0435242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066800"/>
              <a:ext cx="3508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0" name="Picture 2" descr="C:\Documents and Settings\Mchew.DESKTOP\Local Settings\Temporary Internet Files\Content.IE5\7QH9JKX9\MCj0435242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066800"/>
              <a:ext cx="3508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1" name="Picture 2" descr="C:\Documents and Settings\Mchew.DESKTOP\Local Settings\Temporary Internet Files\Content.IE5\7QH9JKX9\MCj0435242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800" y="1054100"/>
              <a:ext cx="3508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2" name="Picture 2" descr="C:\Documents and Settings\Mchew.DESKTOP\Local Settings\Temporary Internet Files\Content.IE5\7QH9JKX9\MCj0435242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0" y="1054100"/>
              <a:ext cx="3508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4" name="TextBox 163"/>
          <p:cNvSpPr txBox="1"/>
          <p:nvPr/>
        </p:nvSpPr>
        <p:spPr>
          <a:xfrm>
            <a:off x="368300" y="5186363"/>
            <a:ext cx="8515350" cy="738664"/>
          </a:xfrm>
          <a:prstGeom prst="rect">
            <a:avLst/>
          </a:prstGeom>
          <a:solidFill>
            <a:schemeClr val="accent1">
              <a:lumMod val="20000"/>
              <a:lumOff val="80000"/>
            </a:schemeClr>
          </a:solidFill>
        </p:spPr>
        <p:txBody>
          <a:bodyPr>
            <a:spAutoFit/>
          </a:bodyPr>
          <a:lstStyle>
            <a:lvl1pPr eaLnBrk="0" hangingPunct="0">
              <a:defRPr sz="1700">
                <a:solidFill>
                  <a:srgbClr val="333366"/>
                </a:solidFill>
                <a:latin typeface="Arial" pitchFamily="34" charset="0"/>
                <a:cs typeface="Arial" pitchFamily="34" charset="0"/>
              </a:defRPr>
            </a:lvl1pPr>
            <a:lvl2pPr marL="742950" indent="-285750" eaLnBrk="0" hangingPunct="0">
              <a:defRPr sz="1700">
                <a:solidFill>
                  <a:srgbClr val="333366"/>
                </a:solidFill>
                <a:latin typeface="Arial" pitchFamily="34" charset="0"/>
                <a:cs typeface="Arial" pitchFamily="34" charset="0"/>
              </a:defRPr>
            </a:lvl2pPr>
            <a:lvl3pPr marL="1143000" indent="-228600" eaLnBrk="0" hangingPunct="0">
              <a:defRPr sz="1700">
                <a:solidFill>
                  <a:srgbClr val="333366"/>
                </a:solidFill>
                <a:latin typeface="Arial" pitchFamily="34" charset="0"/>
                <a:cs typeface="Arial" pitchFamily="34" charset="0"/>
              </a:defRPr>
            </a:lvl3pPr>
            <a:lvl4pPr marL="1600200" indent="-228600" eaLnBrk="0" hangingPunct="0">
              <a:defRPr sz="1700">
                <a:solidFill>
                  <a:srgbClr val="333366"/>
                </a:solidFill>
                <a:latin typeface="Arial" pitchFamily="34" charset="0"/>
                <a:cs typeface="Arial" pitchFamily="34" charset="0"/>
              </a:defRPr>
            </a:lvl4pPr>
            <a:lvl5pPr marL="2057400" indent="-228600" eaLnBrk="0" hangingPunct="0">
              <a:defRPr sz="1700">
                <a:solidFill>
                  <a:srgbClr val="333366"/>
                </a:solidFill>
                <a:latin typeface="Arial" pitchFamily="34" charset="0"/>
                <a:cs typeface="Arial" pitchFamily="34" charset="0"/>
              </a:defRPr>
            </a:lvl5pPr>
            <a:lvl6pPr marL="2514600" indent="-228600" eaLnBrk="0" fontAlgn="base" hangingPunct="0">
              <a:spcBef>
                <a:spcPct val="0"/>
              </a:spcBef>
              <a:spcAft>
                <a:spcPct val="0"/>
              </a:spcAft>
              <a:defRPr sz="1700">
                <a:solidFill>
                  <a:srgbClr val="333366"/>
                </a:solidFill>
                <a:latin typeface="Arial" pitchFamily="34" charset="0"/>
                <a:cs typeface="Arial" pitchFamily="34" charset="0"/>
              </a:defRPr>
            </a:lvl6pPr>
            <a:lvl7pPr marL="2971800" indent="-228600" eaLnBrk="0" fontAlgn="base" hangingPunct="0">
              <a:spcBef>
                <a:spcPct val="0"/>
              </a:spcBef>
              <a:spcAft>
                <a:spcPct val="0"/>
              </a:spcAft>
              <a:defRPr sz="1700">
                <a:solidFill>
                  <a:srgbClr val="333366"/>
                </a:solidFill>
                <a:latin typeface="Arial" pitchFamily="34" charset="0"/>
                <a:cs typeface="Arial" pitchFamily="34" charset="0"/>
              </a:defRPr>
            </a:lvl7pPr>
            <a:lvl8pPr marL="3429000" indent="-228600" eaLnBrk="0" fontAlgn="base" hangingPunct="0">
              <a:spcBef>
                <a:spcPct val="0"/>
              </a:spcBef>
              <a:spcAft>
                <a:spcPct val="0"/>
              </a:spcAft>
              <a:defRPr sz="1700">
                <a:solidFill>
                  <a:srgbClr val="333366"/>
                </a:solidFill>
                <a:latin typeface="Arial" pitchFamily="34" charset="0"/>
                <a:cs typeface="Arial" pitchFamily="34" charset="0"/>
              </a:defRPr>
            </a:lvl8pPr>
            <a:lvl9pPr marL="3886200" indent="-228600" eaLnBrk="0" fontAlgn="base" hangingPunct="0">
              <a:spcBef>
                <a:spcPct val="0"/>
              </a:spcBef>
              <a:spcAft>
                <a:spcPct val="0"/>
              </a:spcAft>
              <a:defRPr sz="1700">
                <a:solidFill>
                  <a:srgbClr val="333366"/>
                </a:solidFill>
                <a:latin typeface="Arial" pitchFamily="34" charset="0"/>
                <a:cs typeface="Arial" pitchFamily="34" charset="0"/>
              </a:defRPr>
            </a:lvl9pPr>
          </a:lstStyle>
          <a:p>
            <a:pPr eaLnBrk="1" fontAlgn="base" hangingPunct="1">
              <a:spcBef>
                <a:spcPct val="0"/>
              </a:spcBef>
              <a:spcAft>
                <a:spcPct val="0"/>
              </a:spcAft>
            </a:pPr>
            <a:r>
              <a:rPr lang="zh-CN" altLang="en-US" sz="1400" b="1" i="1" dirty="0" smtClean="0">
                <a:ea typeface="宋体" pitchFamily="2" charset="-122"/>
              </a:rPr>
              <a:t>大多数</a:t>
            </a:r>
            <a:r>
              <a:rPr lang="en-US" altLang="zh-CN" sz="1400" b="1" i="1" dirty="0" smtClean="0">
                <a:ea typeface="宋体" pitchFamily="2" charset="-122"/>
              </a:rPr>
              <a:t>IT</a:t>
            </a:r>
            <a:r>
              <a:rPr lang="zh-CN" altLang="en-US" sz="1400" b="1" i="1" dirty="0" smtClean="0">
                <a:ea typeface="宋体" pitchFamily="2" charset="-122"/>
              </a:rPr>
              <a:t>管理者都抱怨在存储孤岛之间存储容量和性能难以平衡调配，尤其是当增加客户端，迁移数据和升级硬件和软件时。</a:t>
            </a:r>
            <a:endParaRPr lang="en-US" altLang="zh-CN" sz="1400" b="1" i="1" dirty="0">
              <a:ea typeface="宋体" pitchFamily="2" charset="-122"/>
            </a:endParaRPr>
          </a:p>
          <a:p>
            <a:pPr eaLnBrk="1" fontAlgn="base" hangingPunct="1">
              <a:spcBef>
                <a:spcPct val="0"/>
              </a:spcBef>
              <a:spcAft>
                <a:spcPct val="0"/>
              </a:spcAft>
            </a:pPr>
            <a:r>
              <a:rPr lang="en-US" altLang="zh-CN" sz="1400" b="1" i="1" dirty="0">
                <a:ea typeface="宋体" pitchFamily="2" charset="-122"/>
              </a:rPr>
              <a:t>			                    ~</a:t>
            </a:r>
            <a:r>
              <a:rPr lang="en-US" altLang="zh-CN" sz="1100" dirty="0">
                <a:ea typeface="宋体" pitchFamily="2" charset="-122"/>
              </a:rPr>
              <a:t>Source: IDC 2008 File Systems Define the Future for Managing Storage</a:t>
            </a:r>
            <a:endParaRPr lang="en-US" altLang="zh-CN" sz="1400" dirty="0">
              <a:ea typeface="宋体" pitchFamily="2" charset="-122"/>
            </a:endParaRPr>
          </a:p>
        </p:txBody>
      </p:sp>
      <p:grpSp>
        <p:nvGrpSpPr>
          <p:cNvPr id="26631" name="Group 12"/>
          <p:cNvGrpSpPr>
            <a:grpSpLocks/>
          </p:cNvGrpSpPr>
          <p:nvPr/>
        </p:nvGrpSpPr>
        <p:grpSpPr bwMode="auto">
          <a:xfrm>
            <a:off x="6698866" y="4108544"/>
            <a:ext cx="1160921" cy="531719"/>
            <a:chOff x="2388" y="2352"/>
            <a:chExt cx="1524" cy="672"/>
          </a:xfrm>
        </p:grpSpPr>
        <p:sp>
          <p:nvSpPr>
            <p:cNvPr id="180" name="AutoShape 13"/>
            <p:cNvSpPr>
              <a:spLocks noChangeArrowheads="1"/>
            </p:cNvSpPr>
            <p:nvPr/>
          </p:nvSpPr>
          <p:spPr bwMode="auto">
            <a:xfrm>
              <a:off x="2389" y="2352"/>
              <a:ext cx="1523" cy="672"/>
            </a:xfrm>
            <a:prstGeom prst="roundRect">
              <a:avLst>
                <a:gd name="adj" fmla="val 12204"/>
              </a:avLst>
            </a:prstGeom>
            <a:gradFill rotWithShape="1">
              <a:gsLst>
                <a:gs pos="0">
                  <a:schemeClr val="tx1">
                    <a:gamma/>
                    <a:tint val="0"/>
                    <a:invGamma/>
                  </a:schemeClr>
                </a:gs>
                <a:gs pos="100000">
                  <a:schemeClr val="tx1">
                    <a:alpha val="52000"/>
                  </a:schemeClr>
                </a:gs>
              </a:gsLst>
              <a:lin ang="5400000" scaled="1"/>
            </a:gradFill>
            <a:ln w="9525" algn="ctr">
              <a:solidFill>
                <a:srgbClr val="004986"/>
              </a:solidFill>
              <a:round/>
              <a:headEnd/>
              <a:tailEnd/>
            </a:ln>
            <a:effectLst/>
          </p:spPr>
          <p:txBody>
            <a:bodyPr wrap="none" anchor="ctr"/>
            <a:lstStyle/>
            <a:p>
              <a:pPr fontAlgn="base">
                <a:spcBef>
                  <a:spcPct val="0"/>
                </a:spcBef>
                <a:spcAft>
                  <a:spcPct val="0"/>
                </a:spcAft>
              </a:pPr>
              <a:endParaRPr lang="zh-CN" altLang="zh-CN" sz="1700">
                <a:solidFill>
                  <a:srgbClr val="333366"/>
                </a:solidFill>
                <a:latin typeface="Arial" pitchFamily="34" charset="0"/>
                <a:ea typeface="ＭＳ Ｐゴシック" pitchFamily="34" charset="-128"/>
                <a:cs typeface="Arial" pitchFamily="34" charset="0"/>
              </a:endParaRPr>
            </a:p>
          </p:txBody>
        </p:sp>
        <p:pic>
          <p:nvPicPr>
            <p:cNvPr id="26643" name="Picture 14" descr="Ondfa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 y="2360"/>
              <a:ext cx="1497"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15" descr="OneFSTM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3" y="2532"/>
              <a:ext cx="1206"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2" name="Picture 4" descr="isilonrack.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66949" y="2644733"/>
            <a:ext cx="2029326" cy="137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168"/>
          <p:cNvSpPr>
            <a:spLocks noChangeArrowheads="1"/>
          </p:cNvSpPr>
          <p:nvPr/>
        </p:nvSpPr>
        <p:spPr bwMode="auto">
          <a:xfrm>
            <a:off x="6228861" y="2596467"/>
            <a:ext cx="2067414" cy="1458272"/>
          </a:xfrm>
          <a:prstGeom prst="rect">
            <a:avLst/>
          </a:prstGeom>
          <a:solidFill>
            <a:srgbClr val="92D050">
              <a:alpha val="50195"/>
            </a:srgbClr>
          </a:solidFill>
          <a:ln w="9525">
            <a:solidFill>
              <a:srgbClr val="000000"/>
            </a:solidFill>
            <a:prstDash val="lgDash"/>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zh-CN" altLang="zh-CN" sz="1700">
              <a:solidFill>
                <a:srgbClr val="333366"/>
              </a:solidFill>
              <a:latin typeface="Arial" pitchFamily="34" charset="0"/>
              <a:cs typeface="Arial" pitchFamily="34" charset="0"/>
            </a:endParaRPr>
          </a:p>
        </p:txBody>
      </p:sp>
      <p:sp>
        <p:nvSpPr>
          <p:cNvPr id="26634" name="Up-Down Arrow 169"/>
          <p:cNvSpPr>
            <a:spLocks noChangeArrowheads="1"/>
          </p:cNvSpPr>
          <p:nvPr/>
        </p:nvSpPr>
        <p:spPr bwMode="auto">
          <a:xfrm>
            <a:off x="6978432" y="2323486"/>
            <a:ext cx="134831" cy="258738"/>
          </a:xfrm>
          <a:prstGeom prst="upDownArrow">
            <a:avLst>
              <a:gd name="adj1" fmla="val 50000"/>
              <a:gd name="adj2" fmla="val 49933"/>
            </a:avLst>
          </a:prstGeom>
          <a:solidFill>
            <a:srgbClr val="FF0000"/>
          </a:solidFill>
          <a:ln w="9525">
            <a:solidFill>
              <a:srgbClr val="000000"/>
            </a:solid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zh-CN" altLang="zh-CN" sz="1700">
              <a:solidFill>
                <a:srgbClr val="333366"/>
              </a:solidFill>
              <a:latin typeface="Arial" pitchFamily="34" charset="0"/>
              <a:cs typeface="Arial" pitchFamily="34" charset="0"/>
            </a:endParaRPr>
          </a:p>
        </p:txBody>
      </p:sp>
      <p:sp>
        <p:nvSpPr>
          <p:cNvPr id="26635" name="Rectangle 18"/>
          <p:cNvSpPr>
            <a:spLocks noChangeArrowheads="1"/>
          </p:cNvSpPr>
          <p:nvPr/>
        </p:nvSpPr>
        <p:spPr bwMode="auto">
          <a:xfrm>
            <a:off x="6232669" y="2368587"/>
            <a:ext cx="351171" cy="6963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228600" indent="-228600" fontAlgn="base">
              <a:spcBef>
                <a:spcPct val="20000"/>
              </a:spcBef>
              <a:spcAft>
                <a:spcPct val="0"/>
              </a:spcAft>
              <a:buClr>
                <a:srgbClr val="6699CC"/>
              </a:buClr>
              <a:buFontTx/>
              <a:buChar char="•"/>
              <a:tabLst>
                <a:tab pos="571500" algn="l"/>
              </a:tabLst>
            </a:pPr>
            <a:endParaRPr lang="zh-CN" altLang="zh-CN" sz="1700">
              <a:solidFill>
                <a:srgbClr val="333366"/>
              </a:solidFill>
              <a:latin typeface="Arial" pitchFamily="34" charset="0"/>
              <a:cs typeface="Arial" pitchFamily="34" charset="0"/>
            </a:endParaRPr>
          </a:p>
        </p:txBody>
      </p:sp>
      <p:pic>
        <p:nvPicPr>
          <p:cNvPr id="26636" name="Picture 2" descr="C:\Documents and Settings\Mchew.DESKTOP\Local Settings\Temporary Internet Files\Content.IE5\7QH9JKX9\MCj043524200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888" y="1878013"/>
            <a:ext cx="240716" cy="49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2" descr="C:\Documents and Settings\Mchew.DESKTOP\Local Settings\Temporary Internet Files\Content.IE5\7QH9JKX9\MCj043524200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5379" y="1878013"/>
            <a:ext cx="240716" cy="49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 descr="C:\Documents and Settings\Mchew.DESKTOP\Local Settings\Temporary Internet Files\Content.IE5\7QH9JKX9\MCj043524200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2741" y="1884343"/>
            <a:ext cx="240716" cy="49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 descr="C:\Documents and Settings\Mchew.DESKTOP\Local Settings\Temporary Internet Files\Content.IE5\7QH9JKX9\MCj043524200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4480" y="1884343"/>
            <a:ext cx="240716" cy="49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2" descr="C:\Documents and Settings\Mchew.DESKTOP\Local Settings\Temporary Internet Files\Content.IE5\7QH9JKX9\MCj043524200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0124" y="1884343"/>
            <a:ext cx="240716" cy="49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2" descr="C:\Documents and Settings\Mchew.DESKTOP\Local Settings\Temporary Internet Files\Content.IE5\7QH9JKX9\MCj043524200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7957" y="1884343"/>
            <a:ext cx="240716" cy="49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182"/>
          <p:cNvSpPr txBox="1">
            <a:spLocks noChangeArrowheads="1"/>
          </p:cNvSpPr>
          <p:nvPr/>
        </p:nvSpPr>
        <p:spPr bwMode="auto">
          <a:xfrm>
            <a:off x="5091113" y="3384550"/>
            <a:ext cx="67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rgbClr val="333366"/>
                </a:solidFill>
                <a:latin typeface="Arial" pitchFamily="34" charset="0"/>
                <a:cs typeface="Arial" pitchFamily="34" charset="0"/>
              </a:defRPr>
            </a:lvl1pPr>
            <a:lvl2pPr marL="742950" indent="-285750" eaLnBrk="0" hangingPunct="0">
              <a:defRPr sz="1700">
                <a:solidFill>
                  <a:srgbClr val="333366"/>
                </a:solidFill>
                <a:latin typeface="Arial" pitchFamily="34" charset="0"/>
                <a:cs typeface="Arial" pitchFamily="34" charset="0"/>
              </a:defRPr>
            </a:lvl2pPr>
            <a:lvl3pPr marL="1143000" indent="-228600" eaLnBrk="0" hangingPunct="0">
              <a:defRPr sz="1700">
                <a:solidFill>
                  <a:srgbClr val="333366"/>
                </a:solidFill>
                <a:latin typeface="Arial" pitchFamily="34" charset="0"/>
                <a:cs typeface="Arial" pitchFamily="34" charset="0"/>
              </a:defRPr>
            </a:lvl3pPr>
            <a:lvl4pPr marL="1600200" indent="-228600" eaLnBrk="0" hangingPunct="0">
              <a:defRPr sz="1700">
                <a:solidFill>
                  <a:srgbClr val="333366"/>
                </a:solidFill>
                <a:latin typeface="Arial" pitchFamily="34" charset="0"/>
                <a:cs typeface="Arial" pitchFamily="34" charset="0"/>
              </a:defRPr>
            </a:lvl4pPr>
            <a:lvl5pPr marL="2057400" indent="-228600" eaLnBrk="0" hangingPunct="0">
              <a:defRPr sz="1700">
                <a:solidFill>
                  <a:srgbClr val="333366"/>
                </a:solidFill>
                <a:latin typeface="Arial" pitchFamily="34" charset="0"/>
                <a:cs typeface="Arial" pitchFamily="34" charset="0"/>
              </a:defRPr>
            </a:lvl5pPr>
            <a:lvl6pPr marL="2514600" indent="-228600" eaLnBrk="0" fontAlgn="base" hangingPunct="0">
              <a:spcBef>
                <a:spcPct val="0"/>
              </a:spcBef>
              <a:spcAft>
                <a:spcPct val="0"/>
              </a:spcAft>
              <a:defRPr sz="1700">
                <a:solidFill>
                  <a:srgbClr val="333366"/>
                </a:solidFill>
                <a:latin typeface="Arial" pitchFamily="34" charset="0"/>
                <a:cs typeface="Arial" pitchFamily="34" charset="0"/>
              </a:defRPr>
            </a:lvl6pPr>
            <a:lvl7pPr marL="2971800" indent="-228600" eaLnBrk="0" fontAlgn="base" hangingPunct="0">
              <a:spcBef>
                <a:spcPct val="0"/>
              </a:spcBef>
              <a:spcAft>
                <a:spcPct val="0"/>
              </a:spcAft>
              <a:defRPr sz="1700">
                <a:solidFill>
                  <a:srgbClr val="333366"/>
                </a:solidFill>
                <a:latin typeface="Arial" pitchFamily="34" charset="0"/>
                <a:cs typeface="Arial" pitchFamily="34" charset="0"/>
              </a:defRPr>
            </a:lvl7pPr>
            <a:lvl8pPr marL="3429000" indent="-228600" eaLnBrk="0" fontAlgn="base" hangingPunct="0">
              <a:spcBef>
                <a:spcPct val="0"/>
              </a:spcBef>
              <a:spcAft>
                <a:spcPct val="0"/>
              </a:spcAft>
              <a:defRPr sz="1700">
                <a:solidFill>
                  <a:srgbClr val="333366"/>
                </a:solidFill>
                <a:latin typeface="Arial" pitchFamily="34" charset="0"/>
                <a:cs typeface="Arial" pitchFamily="34" charset="0"/>
              </a:defRPr>
            </a:lvl8pPr>
            <a:lvl9pPr marL="3886200" indent="-228600" eaLnBrk="0" fontAlgn="base" hangingPunct="0">
              <a:spcBef>
                <a:spcPct val="0"/>
              </a:spcBef>
              <a:spcAft>
                <a:spcPct val="0"/>
              </a:spcAft>
              <a:defRPr sz="1700">
                <a:solidFill>
                  <a:srgbClr val="333366"/>
                </a:solidFill>
                <a:latin typeface="Arial" pitchFamily="34" charset="0"/>
                <a:cs typeface="Arial" pitchFamily="34" charset="0"/>
              </a:defRPr>
            </a:lvl9pPr>
          </a:lstStyle>
          <a:p>
            <a:pPr eaLnBrk="1" fontAlgn="base" hangingPunct="1">
              <a:spcBef>
                <a:spcPct val="0"/>
              </a:spcBef>
              <a:spcAft>
                <a:spcPct val="0"/>
              </a:spcAft>
            </a:pPr>
            <a:r>
              <a:rPr lang="en-US" altLang="zh-CN" sz="2400" b="1">
                <a:ea typeface="宋体" pitchFamily="2" charset="-122"/>
              </a:rPr>
              <a:t>VS.</a:t>
            </a:r>
          </a:p>
        </p:txBody>
      </p:sp>
    </p:spTree>
    <p:extLst>
      <p:ext uri="{BB962C8B-B14F-4D97-AF65-F5344CB8AC3E}">
        <p14:creationId xmlns:p14="http://schemas.microsoft.com/office/powerpoint/2010/main" val="253740004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0812" y="1397277"/>
            <a:ext cx="1462600" cy="353943"/>
          </a:xfrm>
          <a:prstGeom prst="rect">
            <a:avLst/>
          </a:prstGeom>
          <a:noFill/>
        </p:spPr>
        <p:txBody>
          <a:bodyPr wrap="square" rtlCol="0">
            <a:spAutoFit/>
          </a:bodyPr>
          <a:lstStyle/>
          <a:p>
            <a:pPr fontAlgn="base">
              <a:spcBef>
                <a:spcPct val="0"/>
              </a:spcBef>
              <a:spcAft>
                <a:spcPct val="0"/>
              </a:spcAft>
            </a:pPr>
            <a:r>
              <a:rPr lang="en-US" sz="1700" b="1" dirty="0" smtClean="0">
                <a:solidFill>
                  <a:srgbClr val="005E9D"/>
                </a:solidFill>
                <a:ea typeface="宋体" pitchFamily="2" charset="-122"/>
              </a:rPr>
              <a:t>Controller</a:t>
            </a:r>
            <a:endParaRPr lang="en-US" sz="1700" b="1" dirty="0">
              <a:solidFill>
                <a:srgbClr val="005E9D"/>
              </a:solidFill>
              <a:ea typeface="宋体" pitchFamily="2" charset="-122"/>
            </a:endParaRPr>
          </a:p>
        </p:txBody>
      </p:sp>
      <p:sp>
        <p:nvSpPr>
          <p:cNvPr id="6" name="TextBox 5"/>
          <p:cNvSpPr txBox="1"/>
          <p:nvPr/>
        </p:nvSpPr>
        <p:spPr>
          <a:xfrm>
            <a:off x="2990332" y="1721133"/>
            <a:ext cx="1538799" cy="353943"/>
          </a:xfrm>
          <a:prstGeom prst="rect">
            <a:avLst/>
          </a:prstGeom>
          <a:noFill/>
        </p:spPr>
        <p:txBody>
          <a:bodyPr wrap="square" rtlCol="0">
            <a:spAutoFit/>
          </a:bodyPr>
          <a:lstStyle/>
          <a:p>
            <a:pPr fontAlgn="base">
              <a:spcBef>
                <a:spcPct val="0"/>
              </a:spcBef>
              <a:spcAft>
                <a:spcPct val="0"/>
              </a:spcAft>
            </a:pPr>
            <a:r>
              <a:rPr lang="en-US" sz="1700" b="1" dirty="0" smtClean="0">
                <a:solidFill>
                  <a:srgbClr val="005E9D"/>
                </a:solidFill>
                <a:ea typeface="宋体" pitchFamily="2" charset="-122"/>
              </a:rPr>
              <a:t>Disk Shelves</a:t>
            </a:r>
            <a:endParaRPr lang="en-US" sz="1700" b="1" dirty="0">
              <a:solidFill>
                <a:srgbClr val="005E9D"/>
              </a:solidFill>
              <a:ea typeface="宋体" pitchFamily="2" charset="-122"/>
            </a:endParaRPr>
          </a:p>
        </p:txBody>
      </p:sp>
      <p:pic>
        <p:nvPicPr>
          <p:cNvPr id="7" name="Picture 10"/>
          <p:cNvPicPr>
            <a:picLocks noChangeAspect="1" noChangeArrowheads="1"/>
          </p:cNvPicPr>
          <p:nvPr/>
        </p:nvPicPr>
        <p:blipFill>
          <a:blip r:embed="rId3" cstate="print"/>
          <a:srcRect/>
          <a:stretch>
            <a:fillRect/>
          </a:stretch>
        </p:blipFill>
        <p:spPr bwMode="auto">
          <a:xfrm>
            <a:off x="929405" y="3067946"/>
            <a:ext cx="2040092" cy="332337"/>
          </a:xfrm>
          <a:prstGeom prst="rect">
            <a:avLst/>
          </a:prstGeom>
          <a:ln>
            <a:noFill/>
          </a:ln>
          <a:effectLst/>
        </p:spPr>
      </p:pic>
      <p:pic>
        <p:nvPicPr>
          <p:cNvPr id="8" name="Picture 10"/>
          <p:cNvPicPr>
            <a:picLocks noChangeAspect="1" noChangeArrowheads="1"/>
          </p:cNvPicPr>
          <p:nvPr/>
        </p:nvPicPr>
        <p:blipFill>
          <a:blip r:embed="rId3" cstate="print"/>
          <a:srcRect/>
          <a:stretch>
            <a:fillRect/>
          </a:stretch>
        </p:blipFill>
        <p:spPr bwMode="auto">
          <a:xfrm>
            <a:off x="929405" y="2739686"/>
            <a:ext cx="2040092" cy="332337"/>
          </a:xfrm>
          <a:prstGeom prst="rect">
            <a:avLst/>
          </a:prstGeom>
          <a:ln>
            <a:noFill/>
          </a:ln>
          <a:effectLst/>
        </p:spPr>
      </p:pic>
      <p:pic>
        <p:nvPicPr>
          <p:cNvPr id="9" name="Picture 10"/>
          <p:cNvPicPr>
            <a:picLocks noChangeAspect="1" noChangeArrowheads="1"/>
          </p:cNvPicPr>
          <p:nvPr/>
        </p:nvPicPr>
        <p:blipFill>
          <a:blip r:embed="rId3" cstate="print"/>
          <a:srcRect/>
          <a:stretch>
            <a:fillRect/>
          </a:stretch>
        </p:blipFill>
        <p:spPr bwMode="auto">
          <a:xfrm>
            <a:off x="929406" y="2411427"/>
            <a:ext cx="2040092" cy="332337"/>
          </a:xfrm>
          <a:prstGeom prst="rect">
            <a:avLst/>
          </a:prstGeom>
          <a:ln>
            <a:noFill/>
          </a:ln>
          <a:effectLst/>
        </p:spPr>
      </p:pic>
      <p:pic>
        <p:nvPicPr>
          <p:cNvPr id="10" name="Picture 10"/>
          <p:cNvPicPr>
            <a:picLocks noChangeAspect="1" noChangeArrowheads="1"/>
          </p:cNvPicPr>
          <p:nvPr/>
        </p:nvPicPr>
        <p:blipFill>
          <a:blip r:embed="rId3" cstate="print"/>
          <a:srcRect/>
          <a:stretch>
            <a:fillRect/>
          </a:stretch>
        </p:blipFill>
        <p:spPr bwMode="auto">
          <a:xfrm>
            <a:off x="929405" y="2091826"/>
            <a:ext cx="2040092" cy="332337"/>
          </a:xfrm>
          <a:prstGeom prst="rect">
            <a:avLst/>
          </a:prstGeom>
          <a:ln>
            <a:noFill/>
          </a:ln>
          <a:effectLst/>
        </p:spPr>
      </p:pic>
      <p:pic>
        <p:nvPicPr>
          <p:cNvPr id="11" name="Picture 10"/>
          <p:cNvPicPr>
            <a:picLocks noChangeAspect="1" noChangeArrowheads="1"/>
          </p:cNvPicPr>
          <p:nvPr/>
        </p:nvPicPr>
        <p:blipFill>
          <a:blip r:embed="rId3" cstate="print"/>
          <a:srcRect/>
          <a:stretch>
            <a:fillRect/>
          </a:stretch>
        </p:blipFill>
        <p:spPr bwMode="auto">
          <a:xfrm>
            <a:off x="929324" y="3710995"/>
            <a:ext cx="2038724" cy="332337"/>
          </a:xfrm>
          <a:prstGeom prst="rect">
            <a:avLst/>
          </a:prstGeom>
          <a:ln>
            <a:noFill/>
          </a:ln>
          <a:effectLst/>
        </p:spPr>
      </p:pic>
      <p:pic>
        <p:nvPicPr>
          <p:cNvPr id="12" name="Picture 10"/>
          <p:cNvPicPr>
            <a:picLocks noChangeAspect="1" noChangeArrowheads="1"/>
          </p:cNvPicPr>
          <p:nvPr/>
        </p:nvPicPr>
        <p:blipFill>
          <a:blip r:embed="rId3" cstate="print"/>
          <a:srcRect/>
          <a:stretch>
            <a:fillRect/>
          </a:stretch>
        </p:blipFill>
        <p:spPr bwMode="auto">
          <a:xfrm>
            <a:off x="929323" y="3396804"/>
            <a:ext cx="2038726" cy="332337"/>
          </a:xfrm>
          <a:prstGeom prst="rect">
            <a:avLst/>
          </a:prstGeom>
          <a:ln>
            <a:noFill/>
          </a:ln>
          <a:effectLst/>
        </p:spPr>
      </p:pic>
      <p:pic>
        <p:nvPicPr>
          <p:cNvPr id="13" name="Picture 5" descr="C:\Documents and Settings\brumas\Desktop\IS2\head.png"/>
          <p:cNvPicPr>
            <a:picLocks noChangeAspect="1" noChangeArrowheads="1"/>
          </p:cNvPicPr>
          <p:nvPr/>
        </p:nvPicPr>
        <p:blipFill>
          <a:blip r:embed="rId4" cstate="print"/>
          <a:srcRect/>
          <a:stretch>
            <a:fillRect/>
          </a:stretch>
        </p:blipFill>
        <p:spPr bwMode="auto">
          <a:xfrm>
            <a:off x="928273" y="1485515"/>
            <a:ext cx="2043521" cy="615277"/>
          </a:xfrm>
          <a:prstGeom prst="rect">
            <a:avLst/>
          </a:prstGeom>
          <a:noFill/>
        </p:spPr>
      </p:pic>
      <p:sp>
        <p:nvSpPr>
          <p:cNvPr id="51" name="Title 1"/>
          <p:cNvSpPr>
            <a:spLocks noGrp="1"/>
          </p:cNvSpPr>
          <p:nvPr>
            <p:ph type="title"/>
          </p:nvPr>
        </p:nvSpPr>
        <p:spPr/>
        <p:txBody>
          <a:bodyPr/>
          <a:lstStyle/>
          <a:p>
            <a:r>
              <a:rPr lang="en-US" smtClean="0"/>
              <a:t>Traditional Inefficiency</a:t>
            </a:r>
            <a:endParaRPr lang="en-US" dirty="0"/>
          </a:p>
        </p:txBody>
      </p:sp>
      <p:grpSp>
        <p:nvGrpSpPr>
          <p:cNvPr id="2" name="Group 141"/>
          <p:cNvGrpSpPr/>
          <p:nvPr/>
        </p:nvGrpSpPr>
        <p:grpSpPr>
          <a:xfrm>
            <a:off x="42864" y="4414848"/>
            <a:ext cx="4358809" cy="1474532"/>
            <a:chOff x="42864" y="4414848"/>
            <a:chExt cx="4358809" cy="1474532"/>
          </a:xfrm>
        </p:grpSpPr>
        <p:sp>
          <p:nvSpPr>
            <p:cNvPr id="65" name="TextBox 64"/>
            <p:cNvSpPr txBox="1"/>
            <p:nvPr/>
          </p:nvSpPr>
          <p:spPr>
            <a:xfrm>
              <a:off x="833591" y="4431234"/>
              <a:ext cx="3568082" cy="1400383"/>
            </a:xfrm>
            <a:prstGeom prst="rect">
              <a:avLst/>
            </a:prstGeom>
            <a:noFill/>
          </p:spPr>
          <p:txBody>
            <a:bodyPr wrap="square" rtlCol="0">
              <a:spAutoFit/>
            </a:bodyPr>
            <a:lstStyle/>
            <a:p>
              <a:pPr fontAlgn="base">
                <a:spcBef>
                  <a:spcPct val="0"/>
                </a:spcBef>
                <a:spcAft>
                  <a:spcPct val="0"/>
                </a:spcAft>
              </a:pPr>
              <a:r>
                <a:rPr lang="en-US" sz="1700" b="1" dirty="0" smtClean="0">
                  <a:solidFill>
                    <a:srgbClr val="005E9D"/>
                  </a:solidFill>
                  <a:ea typeface="宋体" pitchFamily="2" charset="-122"/>
                </a:rPr>
                <a:t>Disks</a:t>
              </a:r>
            </a:p>
            <a:p>
              <a:pPr fontAlgn="base">
                <a:spcBef>
                  <a:spcPct val="0"/>
                </a:spcBef>
                <a:spcAft>
                  <a:spcPct val="0"/>
                </a:spcAft>
              </a:pPr>
              <a:r>
                <a:rPr lang="en-US" sz="1700" b="1" dirty="0" smtClean="0">
                  <a:solidFill>
                    <a:srgbClr val="005E9D"/>
                  </a:solidFill>
                  <a:ea typeface="宋体" pitchFamily="2" charset="-122"/>
                </a:rPr>
                <a:t>RAID Groups</a:t>
              </a:r>
            </a:p>
            <a:p>
              <a:pPr fontAlgn="base">
                <a:spcBef>
                  <a:spcPct val="0"/>
                </a:spcBef>
                <a:spcAft>
                  <a:spcPct val="0"/>
                </a:spcAft>
              </a:pPr>
              <a:r>
                <a:rPr lang="en-US" sz="1700" b="1" dirty="0" smtClean="0">
                  <a:solidFill>
                    <a:srgbClr val="005E9D"/>
                  </a:solidFill>
                  <a:ea typeface="宋体" pitchFamily="2" charset="-122"/>
                </a:rPr>
                <a:t>Aggregates/Pools</a:t>
              </a:r>
            </a:p>
            <a:p>
              <a:pPr fontAlgn="base">
                <a:spcBef>
                  <a:spcPct val="0"/>
                </a:spcBef>
                <a:spcAft>
                  <a:spcPct val="0"/>
                </a:spcAft>
              </a:pPr>
              <a:r>
                <a:rPr lang="en-US" sz="1700" b="1" dirty="0" smtClean="0">
                  <a:solidFill>
                    <a:srgbClr val="005E9D"/>
                  </a:solidFill>
                  <a:ea typeface="宋体" pitchFamily="2" charset="-122"/>
                </a:rPr>
                <a:t>Volumes / LUNS tied to disks</a:t>
              </a:r>
            </a:p>
            <a:p>
              <a:pPr fontAlgn="base">
                <a:spcBef>
                  <a:spcPct val="0"/>
                </a:spcBef>
                <a:spcAft>
                  <a:spcPct val="0"/>
                </a:spcAft>
              </a:pPr>
              <a:r>
                <a:rPr lang="en-US" sz="1700" b="1" dirty="0" smtClean="0">
                  <a:solidFill>
                    <a:srgbClr val="005E9D"/>
                  </a:solidFill>
                  <a:ea typeface="宋体" pitchFamily="2" charset="-122"/>
                </a:rPr>
                <a:t>Many </a:t>
              </a:r>
              <a:r>
                <a:rPr lang="en-US" sz="1700" b="1" dirty="0" err="1" smtClean="0">
                  <a:solidFill>
                    <a:srgbClr val="005E9D"/>
                  </a:solidFill>
                  <a:ea typeface="宋体" pitchFamily="2" charset="-122"/>
                </a:rPr>
                <a:t>Vols</a:t>
              </a:r>
              <a:r>
                <a:rPr lang="en-US" sz="1700" b="1" dirty="0" smtClean="0">
                  <a:solidFill>
                    <a:srgbClr val="005E9D"/>
                  </a:solidFill>
                  <a:ea typeface="宋体" pitchFamily="2" charset="-122"/>
                </a:rPr>
                <a:t> / LUNS per system </a:t>
              </a:r>
            </a:p>
          </p:txBody>
        </p:sp>
        <p:sp>
          <p:nvSpPr>
            <p:cNvPr id="66" name="TextBox 65"/>
            <p:cNvSpPr txBox="1"/>
            <p:nvPr/>
          </p:nvSpPr>
          <p:spPr>
            <a:xfrm rot="16200000">
              <a:off x="-383687" y="4841399"/>
              <a:ext cx="1437877" cy="584775"/>
            </a:xfrm>
            <a:prstGeom prst="rect">
              <a:avLst/>
            </a:prstGeom>
            <a:noFill/>
          </p:spPr>
          <p:txBody>
            <a:bodyPr wrap="square" rtlCol="0">
              <a:spAutoFit/>
            </a:bodyPr>
            <a:lstStyle/>
            <a:p>
              <a:pPr algn="ctr" fontAlgn="base">
                <a:spcBef>
                  <a:spcPct val="0"/>
                </a:spcBef>
                <a:spcAft>
                  <a:spcPct val="0"/>
                </a:spcAft>
              </a:pPr>
              <a:r>
                <a:rPr lang="en-US" sz="1600" b="1" dirty="0" smtClean="0">
                  <a:solidFill>
                    <a:srgbClr val="C00000"/>
                  </a:solidFill>
                  <a:ea typeface="宋体" pitchFamily="2" charset="-122"/>
                </a:rPr>
                <a:t>Layout Progression</a:t>
              </a:r>
              <a:endParaRPr lang="en-US" sz="1600" b="1" dirty="0">
                <a:solidFill>
                  <a:srgbClr val="C00000"/>
                </a:solidFill>
                <a:ea typeface="宋体" pitchFamily="2" charset="-122"/>
              </a:endParaRPr>
            </a:p>
          </p:txBody>
        </p:sp>
        <p:sp>
          <p:nvSpPr>
            <p:cNvPr id="67" name="Down Arrow 66"/>
            <p:cNvSpPr/>
            <p:nvPr/>
          </p:nvSpPr>
          <p:spPr bwMode="auto">
            <a:xfrm>
              <a:off x="568442" y="4514861"/>
              <a:ext cx="275641" cy="1374519"/>
            </a:xfrm>
            <a:prstGeom prst="downArrow">
              <a:avLst>
                <a:gd name="adj1" fmla="val 40476"/>
                <a:gd name="adj2" fmla="val 50000"/>
              </a:avLst>
            </a:prstGeom>
            <a:gradFill flip="none" rotWithShape="1">
              <a:gsLst>
                <a:gs pos="0">
                  <a:srgbClr val="333366"/>
                </a:gs>
                <a:gs pos="30000">
                  <a:srgbClr val="66008F"/>
                </a:gs>
                <a:gs pos="64999">
                  <a:srgbClr val="BA0066"/>
                </a:gs>
                <a:gs pos="89999">
                  <a:srgbClr val="FF0000"/>
                </a:gs>
                <a:gs pos="100000">
                  <a:srgbClr val="FF8200"/>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b="1" smtClean="0">
                <a:solidFill>
                  <a:srgbClr val="FF0000"/>
                </a:solidFill>
                <a:ea typeface="宋体" pitchFamily="2" charset="-122"/>
              </a:endParaRPr>
            </a:p>
          </p:txBody>
        </p:sp>
      </p:grpSp>
      <p:grpSp>
        <p:nvGrpSpPr>
          <p:cNvPr id="5" name="Group 70"/>
          <p:cNvGrpSpPr/>
          <p:nvPr/>
        </p:nvGrpSpPr>
        <p:grpSpPr>
          <a:xfrm>
            <a:off x="3104793" y="2066895"/>
            <a:ext cx="438498" cy="2033583"/>
            <a:chOff x="3104793" y="2066895"/>
            <a:chExt cx="438498" cy="2033583"/>
          </a:xfrm>
        </p:grpSpPr>
        <p:grpSp>
          <p:nvGrpSpPr>
            <p:cNvPr id="14" name="Group 67"/>
            <p:cNvGrpSpPr/>
            <p:nvPr/>
          </p:nvGrpSpPr>
          <p:grpSpPr>
            <a:xfrm>
              <a:off x="3119081" y="2752691"/>
              <a:ext cx="414338" cy="319082"/>
              <a:chOff x="3119081" y="2752691"/>
              <a:chExt cx="414338" cy="319082"/>
            </a:xfrm>
          </p:grpSpPr>
          <p:sp>
            <p:nvSpPr>
              <p:cNvPr id="41" name="Oval 78"/>
              <p:cNvSpPr>
                <a:spLocks noChangeArrowheads="1"/>
              </p:cNvSpPr>
              <p:nvPr/>
            </p:nvSpPr>
            <p:spPr bwMode="auto">
              <a:xfrm rot="10800000">
                <a:off x="3128605" y="2927313"/>
                <a:ext cx="395287" cy="144460"/>
              </a:xfrm>
              <a:prstGeom prst="ellipse">
                <a:avLst/>
              </a:prstGeom>
              <a:solidFill>
                <a:schemeClr val="tx2"/>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ea typeface="宋体" pitchFamily="2" charset="-122"/>
                </a:endParaRPr>
              </a:p>
            </p:txBody>
          </p:sp>
          <p:sp>
            <p:nvSpPr>
              <p:cNvPr id="42" name="Rectangle 80"/>
              <p:cNvSpPr>
                <a:spLocks noChangeArrowheads="1"/>
              </p:cNvSpPr>
              <p:nvPr/>
            </p:nvSpPr>
            <p:spPr bwMode="auto">
              <a:xfrm rot="10800000">
                <a:off x="3119084" y="2899794"/>
                <a:ext cx="409922" cy="103187"/>
              </a:xfrm>
              <a:prstGeom prst="rect">
                <a:avLst/>
              </a:prstGeom>
              <a:solidFill>
                <a:schemeClr val="tx2"/>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a:solidFill>
                    <a:srgbClr val="333366"/>
                  </a:solidFill>
                  <a:ea typeface="宋体" pitchFamily="2" charset="-122"/>
                </a:endParaRPr>
              </a:p>
            </p:txBody>
          </p:sp>
          <p:sp>
            <p:nvSpPr>
              <p:cNvPr id="43" name="Oval 79"/>
              <p:cNvSpPr>
                <a:spLocks noChangeArrowheads="1"/>
              </p:cNvSpPr>
              <p:nvPr/>
            </p:nvSpPr>
            <p:spPr bwMode="auto">
              <a:xfrm rot="10800000">
                <a:off x="3119081" y="2867024"/>
                <a:ext cx="414338" cy="124807"/>
              </a:xfrm>
              <a:prstGeom prst="ellipse">
                <a:avLst/>
              </a:prstGeom>
              <a:solidFill>
                <a:schemeClr val="accent1">
                  <a:lumMod val="75000"/>
                </a:schemeClr>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ea typeface="宋体" pitchFamily="2" charset="-122"/>
                </a:endParaRPr>
              </a:p>
            </p:txBody>
          </p:sp>
          <p:sp>
            <p:nvSpPr>
              <p:cNvPr id="44" name="Flowchart: Magnetic Disk 43"/>
              <p:cNvSpPr/>
              <p:nvPr/>
            </p:nvSpPr>
            <p:spPr bwMode="auto">
              <a:xfrm>
                <a:off x="3120775" y="2752691"/>
                <a:ext cx="408227" cy="309561"/>
              </a:xfrm>
              <a:prstGeom prst="flowChartMagneticDisk">
                <a:avLst/>
              </a:prstGeom>
              <a:no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228600" indent="-228600" fontAlgn="base">
                  <a:spcBef>
                    <a:spcPct val="20000"/>
                  </a:spcBef>
                  <a:spcAft>
                    <a:spcPct val="0"/>
                  </a:spcAft>
                  <a:buClr>
                    <a:srgbClr val="6699CC"/>
                  </a:buClr>
                  <a:buFontTx/>
                  <a:buChar char="•"/>
                  <a:tabLst>
                    <a:tab pos="571500" algn="l"/>
                  </a:tabLst>
                  <a:defRPr/>
                </a:pPr>
                <a:endParaRPr lang="en-US" sz="1700">
                  <a:solidFill>
                    <a:srgbClr val="333366"/>
                  </a:solidFill>
                </a:endParaRPr>
              </a:p>
            </p:txBody>
          </p:sp>
        </p:grpSp>
        <p:grpSp>
          <p:nvGrpSpPr>
            <p:cNvPr id="15" name="Group 143"/>
            <p:cNvGrpSpPr/>
            <p:nvPr/>
          </p:nvGrpSpPr>
          <p:grpSpPr>
            <a:xfrm>
              <a:off x="3104793" y="3095594"/>
              <a:ext cx="433372" cy="319083"/>
              <a:chOff x="7533924" y="4148136"/>
              <a:chExt cx="433372" cy="319083"/>
            </a:xfrm>
          </p:grpSpPr>
          <p:sp>
            <p:nvSpPr>
              <p:cNvPr id="37" name="Oval 78"/>
              <p:cNvSpPr>
                <a:spLocks noChangeArrowheads="1"/>
              </p:cNvSpPr>
              <p:nvPr/>
            </p:nvSpPr>
            <p:spPr bwMode="auto">
              <a:xfrm rot="10800000">
                <a:off x="7553630" y="4316090"/>
                <a:ext cx="413446" cy="151129"/>
              </a:xfrm>
              <a:prstGeom prst="ellipse">
                <a:avLst/>
              </a:prstGeom>
              <a:solidFill>
                <a:schemeClr val="tx2"/>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ea typeface="宋体" pitchFamily="2" charset="-122"/>
                </a:endParaRPr>
              </a:p>
            </p:txBody>
          </p:sp>
          <p:sp>
            <p:nvSpPr>
              <p:cNvPr id="38" name="Rectangle 80"/>
              <p:cNvSpPr>
                <a:spLocks noChangeArrowheads="1"/>
              </p:cNvSpPr>
              <p:nvPr/>
            </p:nvSpPr>
            <p:spPr bwMode="auto">
              <a:xfrm rot="10800000">
                <a:off x="7534145" y="4243388"/>
                <a:ext cx="428753" cy="137574"/>
              </a:xfrm>
              <a:prstGeom prst="rect">
                <a:avLst/>
              </a:prstGeom>
              <a:solidFill>
                <a:schemeClr val="tx2"/>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a:solidFill>
                    <a:srgbClr val="333366"/>
                  </a:solidFill>
                  <a:ea typeface="宋体" pitchFamily="2" charset="-122"/>
                </a:endParaRPr>
              </a:p>
            </p:txBody>
          </p:sp>
          <p:sp>
            <p:nvSpPr>
              <p:cNvPr id="39" name="Oval 79"/>
              <p:cNvSpPr>
                <a:spLocks noChangeArrowheads="1"/>
              </p:cNvSpPr>
              <p:nvPr/>
            </p:nvSpPr>
            <p:spPr bwMode="auto">
              <a:xfrm rot="10800000">
                <a:off x="7533924" y="4171945"/>
                <a:ext cx="433372" cy="109537"/>
              </a:xfrm>
              <a:prstGeom prst="ellipse">
                <a:avLst/>
              </a:prstGeom>
              <a:solidFill>
                <a:schemeClr val="accent1">
                  <a:lumMod val="75000"/>
                </a:schemeClr>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ea typeface="宋体" pitchFamily="2" charset="-122"/>
                </a:endParaRPr>
              </a:p>
            </p:txBody>
          </p:sp>
          <p:sp>
            <p:nvSpPr>
              <p:cNvPr id="40" name="Flowchart: Magnetic Disk 39"/>
              <p:cNvSpPr/>
              <p:nvPr/>
            </p:nvSpPr>
            <p:spPr bwMode="auto">
              <a:xfrm>
                <a:off x="7545146" y="4148136"/>
                <a:ext cx="408227" cy="309561"/>
              </a:xfrm>
              <a:prstGeom prst="flowChartMagneticDisk">
                <a:avLst/>
              </a:prstGeom>
              <a:no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228600" indent="-228600" fontAlgn="base">
                  <a:spcBef>
                    <a:spcPct val="20000"/>
                  </a:spcBef>
                  <a:spcAft>
                    <a:spcPct val="0"/>
                  </a:spcAft>
                  <a:buClr>
                    <a:srgbClr val="6699CC"/>
                  </a:buClr>
                  <a:buFontTx/>
                  <a:buChar char="•"/>
                  <a:tabLst>
                    <a:tab pos="571500" algn="l"/>
                  </a:tabLst>
                  <a:defRPr/>
                </a:pPr>
                <a:endParaRPr lang="en-US" sz="1700">
                  <a:solidFill>
                    <a:srgbClr val="333366"/>
                  </a:solidFill>
                </a:endParaRPr>
              </a:p>
            </p:txBody>
          </p:sp>
        </p:grpSp>
        <p:grpSp>
          <p:nvGrpSpPr>
            <p:cNvPr id="16" name="Group 141"/>
            <p:cNvGrpSpPr/>
            <p:nvPr/>
          </p:nvGrpSpPr>
          <p:grpSpPr>
            <a:xfrm>
              <a:off x="3116016" y="2409795"/>
              <a:ext cx="422514" cy="319079"/>
              <a:chOff x="7545147" y="3471863"/>
              <a:chExt cx="422514" cy="319079"/>
            </a:xfrm>
          </p:grpSpPr>
          <p:sp>
            <p:nvSpPr>
              <p:cNvPr id="33" name="Flowchart: Magnetic Disk 32"/>
              <p:cNvSpPr/>
              <p:nvPr/>
            </p:nvSpPr>
            <p:spPr bwMode="auto">
              <a:xfrm>
                <a:off x="7545147" y="3471863"/>
                <a:ext cx="408227" cy="309561"/>
              </a:xfrm>
              <a:prstGeom prst="flowChartMagneticDisk">
                <a:avLst/>
              </a:prstGeom>
              <a:no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228600" indent="-228600" fontAlgn="base">
                  <a:spcBef>
                    <a:spcPct val="20000"/>
                  </a:spcBef>
                  <a:spcAft>
                    <a:spcPct val="0"/>
                  </a:spcAft>
                  <a:buClr>
                    <a:srgbClr val="6699CC"/>
                  </a:buClr>
                  <a:buFontTx/>
                  <a:buChar char="•"/>
                  <a:tabLst>
                    <a:tab pos="571500" algn="l"/>
                  </a:tabLst>
                  <a:defRPr/>
                </a:pPr>
                <a:endParaRPr lang="en-US" sz="1700">
                  <a:solidFill>
                    <a:srgbClr val="333366"/>
                  </a:solidFill>
                </a:endParaRPr>
              </a:p>
            </p:txBody>
          </p:sp>
          <p:sp>
            <p:nvSpPr>
              <p:cNvPr id="34" name="Rectangle 80"/>
              <p:cNvSpPr>
                <a:spLocks noChangeArrowheads="1"/>
              </p:cNvSpPr>
              <p:nvPr/>
            </p:nvSpPr>
            <p:spPr bwMode="auto">
              <a:xfrm>
                <a:off x="7548210" y="3676118"/>
                <a:ext cx="409922" cy="49212"/>
              </a:xfrm>
              <a:prstGeom prst="rect">
                <a:avLst/>
              </a:prstGeom>
              <a:solidFill>
                <a:schemeClr val="tx2"/>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a:solidFill>
                    <a:srgbClr val="333366"/>
                  </a:solidFill>
                  <a:ea typeface="宋体" pitchFamily="2" charset="-122"/>
                </a:endParaRPr>
              </a:p>
            </p:txBody>
          </p:sp>
          <p:sp>
            <p:nvSpPr>
              <p:cNvPr id="35" name="Oval 79"/>
              <p:cNvSpPr>
                <a:spLocks noChangeArrowheads="1"/>
              </p:cNvSpPr>
              <p:nvPr/>
            </p:nvSpPr>
            <p:spPr bwMode="auto">
              <a:xfrm>
                <a:off x="7553323" y="3679162"/>
                <a:ext cx="414338" cy="111780"/>
              </a:xfrm>
              <a:prstGeom prst="ellipse">
                <a:avLst/>
              </a:prstGeom>
              <a:solidFill>
                <a:schemeClr val="tx2"/>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ea typeface="宋体" pitchFamily="2" charset="-122"/>
                </a:endParaRPr>
              </a:p>
            </p:txBody>
          </p:sp>
          <p:sp>
            <p:nvSpPr>
              <p:cNvPr id="36" name="Oval 78"/>
              <p:cNvSpPr>
                <a:spLocks noChangeArrowheads="1"/>
              </p:cNvSpPr>
              <p:nvPr/>
            </p:nvSpPr>
            <p:spPr bwMode="auto">
              <a:xfrm>
                <a:off x="7558087" y="3643309"/>
                <a:ext cx="395287" cy="68897"/>
              </a:xfrm>
              <a:prstGeom prst="ellipse">
                <a:avLst/>
              </a:prstGeom>
              <a:solidFill>
                <a:schemeClr val="accent1">
                  <a:lumMod val="75000"/>
                </a:schemeClr>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ea typeface="宋体" pitchFamily="2" charset="-122"/>
                </a:endParaRPr>
              </a:p>
            </p:txBody>
          </p:sp>
        </p:grpSp>
        <p:grpSp>
          <p:nvGrpSpPr>
            <p:cNvPr id="17" name="Group 140"/>
            <p:cNvGrpSpPr/>
            <p:nvPr/>
          </p:nvGrpSpPr>
          <p:grpSpPr>
            <a:xfrm>
              <a:off x="3120778" y="2066895"/>
              <a:ext cx="422513" cy="309561"/>
              <a:chOff x="7549909" y="3128963"/>
              <a:chExt cx="422513" cy="309561"/>
            </a:xfrm>
          </p:grpSpPr>
          <p:sp>
            <p:nvSpPr>
              <p:cNvPr id="29" name="Flowchart: Magnetic Disk 28"/>
              <p:cNvSpPr/>
              <p:nvPr/>
            </p:nvSpPr>
            <p:spPr bwMode="auto">
              <a:xfrm>
                <a:off x="7549909" y="3128963"/>
                <a:ext cx="408227" cy="309561"/>
              </a:xfrm>
              <a:prstGeom prst="flowChartMagneticDisk">
                <a:avLst/>
              </a:prstGeom>
              <a:no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228600" indent="-228600" fontAlgn="base">
                  <a:spcBef>
                    <a:spcPct val="20000"/>
                  </a:spcBef>
                  <a:spcAft>
                    <a:spcPct val="0"/>
                  </a:spcAft>
                  <a:buClr>
                    <a:srgbClr val="6699CC"/>
                  </a:buClr>
                  <a:buFontTx/>
                  <a:buChar char="•"/>
                  <a:tabLst>
                    <a:tab pos="571500" algn="l"/>
                  </a:tabLst>
                  <a:defRPr/>
                </a:pPr>
                <a:endParaRPr lang="en-US" sz="1700">
                  <a:solidFill>
                    <a:srgbClr val="333366"/>
                  </a:solidFill>
                </a:endParaRPr>
              </a:p>
            </p:txBody>
          </p:sp>
          <p:sp>
            <p:nvSpPr>
              <p:cNvPr id="30" name="Rectangle 80"/>
              <p:cNvSpPr>
                <a:spLocks noChangeArrowheads="1"/>
              </p:cNvSpPr>
              <p:nvPr/>
            </p:nvSpPr>
            <p:spPr bwMode="auto">
              <a:xfrm>
                <a:off x="7557734" y="3367086"/>
                <a:ext cx="409922" cy="28573"/>
              </a:xfrm>
              <a:prstGeom prst="rect">
                <a:avLst/>
              </a:prstGeom>
              <a:solidFill>
                <a:schemeClr val="tx2"/>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a:solidFill>
                    <a:srgbClr val="333366"/>
                  </a:solidFill>
                  <a:ea typeface="宋体" pitchFamily="2" charset="-122"/>
                </a:endParaRPr>
              </a:p>
            </p:txBody>
          </p:sp>
          <p:sp>
            <p:nvSpPr>
              <p:cNvPr id="31" name="Oval 79"/>
              <p:cNvSpPr>
                <a:spLocks noChangeArrowheads="1"/>
              </p:cNvSpPr>
              <p:nvPr/>
            </p:nvSpPr>
            <p:spPr bwMode="auto">
              <a:xfrm>
                <a:off x="7558084" y="3368853"/>
                <a:ext cx="414338" cy="64901"/>
              </a:xfrm>
              <a:prstGeom prst="ellipse">
                <a:avLst/>
              </a:prstGeom>
              <a:solidFill>
                <a:schemeClr val="tx2"/>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ea typeface="宋体" pitchFamily="2" charset="-122"/>
                </a:endParaRPr>
              </a:p>
            </p:txBody>
          </p:sp>
          <p:sp>
            <p:nvSpPr>
              <p:cNvPr id="32" name="Oval 78"/>
              <p:cNvSpPr>
                <a:spLocks noChangeArrowheads="1"/>
              </p:cNvSpPr>
              <p:nvPr/>
            </p:nvSpPr>
            <p:spPr bwMode="auto">
              <a:xfrm>
                <a:off x="7562848" y="3348037"/>
                <a:ext cx="395287" cy="40002"/>
              </a:xfrm>
              <a:prstGeom prst="ellipse">
                <a:avLst/>
              </a:prstGeom>
              <a:solidFill>
                <a:schemeClr val="accent1">
                  <a:lumMod val="75000"/>
                </a:schemeClr>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ea typeface="宋体" pitchFamily="2" charset="-122"/>
                </a:endParaRPr>
              </a:p>
            </p:txBody>
          </p:sp>
        </p:grpSp>
        <p:grpSp>
          <p:nvGrpSpPr>
            <p:cNvPr id="18" name="Group 144"/>
            <p:cNvGrpSpPr/>
            <p:nvPr/>
          </p:nvGrpSpPr>
          <p:grpSpPr>
            <a:xfrm>
              <a:off x="3116015" y="3438494"/>
              <a:ext cx="417753" cy="309561"/>
              <a:chOff x="7545146" y="4486273"/>
              <a:chExt cx="417753" cy="309561"/>
            </a:xfrm>
          </p:grpSpPr>
          <p:sp>
            <p:nvSpPr>
              <p:cNvPr id="25" name="Flowchart: Magnetic Disk 24"/>
              <p:cNvSpPr/>
              <p:nvPr/>
            </p:nvSpPr>
            <p:spPr bwMode="auto">
              <a:xfrm>
                <a:off x="7545146" y="4486273"/>
                <a:ext cx="408227" cy="309561"/>
              </a:xfrm>
              <a:prstGeom prst="flowChartMagneticDisk">
                <a:avLst/>
              </a:prstGeom>
              <a:no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228600" indent="-228600" fontAlgn="base">
                  <a:spcBef>
                    <a:spcPct val="20000"/>
                  </a:spcBef>
                  <a:spcAft>
                    <a:spcPct val="0"/>
                  </a:spcAft>
                  <a:buClr>
                    <a:srgbClr val="6699CC"/>
                  </a:buClr>
                  <a:buFontTx/>
                  <a:buChar char="•"/>
                  <a:tabLst>
                    <a:tab pos="571500" algn="l"/>
                  </a:tabLst>
                  <a:defRPr/>
                </a:pPr>
                <a:endParaRPr lang="en-US" sz="1700">
                  <a:solidFill>
                    <a:srgbClr val="333366"/>
                  </a:solidFill>
                </a:endParaRPr>
              </a:p>
            </p:txBody>
          </p:sp>
          <p:sp>
            <p:nvSpPr>
              <p:cNvPr id="26" name="Rectangle 80"/>
              <p:cNvSpPr>
                <a:spLocks noChangeArrowheads="1"/>
              </p:cNvSpPr>
              <p:nvPr/>
            </p:nvSpPr>
            <p:spPr bwMode="auto">
              <a:xfrm>
                <a:off x="7548211" y="4676243"/>
                <a:ext cx="409922" cy="49212"/>
              </a:xfrm>
              <a:prstGeom prst="rect">
                <a:avLst/>
              </a:prstGeom>
              <a:solidFill>
                <a:schemeClr val="tx2"/>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a:solidFill>
                    <a:srgbClr val="333366"/>
                  </a:solidFill>
                  <a:ea typeface="宋体" pitchFamily="2" charset="-122"/>
                </a:endParaRPr>
              </a:p>
            </p:txBody>
          </p:sp>
          <p:sp>
            <p:nvSpPr>
              <p:cNvPr id="27" name="Oval 79"/>
              <p:cNvSpPr>
                <a:spLocks noChangeArrowheads="1"/>
              </p:cNvSpPr>
              <p:nvPr/>
            </p:nvSpPr>
            <p:spPr bwMode="auto">
              <a:xfrm>
                <a:off x="7548561" y="4679287"/>
                <a:ext cx="414338" cy="111780"/>
              </a:xfrm>
              <a:prstGeom prst="ellipse">
                <a:avLst/>
              </a:prstGeom>
              <a:solidFill>
                <a:schemeClr val="tx2"/>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ea typeface="宋体" pitchFamily="2" charset="-122"/>
                </a:endParaRPr>
              </a:p>
            </p:txBody>
          </p:sp>
          <p:sp>
            <p:nvSpPr>
              <p:cNvPr id="28" name="Oval 78"/>
              <p:cNvSpPr>
                <a:spLocks noChangeArrowheads="1"/>
              </p:cNvSpPr>
              <p:nvPr/>
            </p:nvSpPr>
            <p:spPr bwMode="auto">
              <a:xfrm>
                <a:off x="7553325" y="4643434"/>
                <a:ext cx="395287" cy="68897"/>
              </a:xfrm>
              <a:prstGeom prst="ellipse">
                <a:avLst/>
              </a:prstGeom>
              <a:solidFill>
                <a:schemeClr val="accent1">
                  <a:lumMod val="75000"/>
                </a:schemeClr>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ea typeface="宋体" pitchFamily="2" charset="-122"/>
                </a:endParaRPr>
              </a:p>
            </p:txBody>
          </p:sp>
        </p:grpSp>
        <p:grpSp>
          <p:nvGrpSpPr>
            <p:cNvPr id="19" name="Group 69"/>
            <p:cNvGrpSpPr/>
            <p:nvPr/>
          </p:nvGrpSpPr>
          <p:grpSpPr>
            <a:xfrm>
              <a:off x="3109920" y="3781394"/>
              <a:ext cx="428665" cy="319084"/>
              <a:chOff x="3109920" y="3781394"/>
              <a:chExt cx="428665" cy="319084"/>
            </a:xfrm>
          </p:grpSpPr>
          <p:sp>
            <p:nvSpPr>
              <p:cNvPr id="21" name="Rectangle 80"/>
              <p:cNvSpPr>
                <a:spLocks noChangeArrowheads="1"/>
              </p:cNvSpPr>
              <p:nvPr/>
            </p:nvSpPr>
            <p:spPr bwMode="auto">
              <a:xfrm>
                <a:off x="3128606" y="3938108"/>
                <a:ext cx="409922" cy="75714"/>
              </a:xfrm>
              <a:prstGeom prst="rect">
                <a:avLst/>
              </a:prstGeom>
              <a:solidFill>
                <a:schemeClr val="tx2"/>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a:solidFill>
                    <a:srgbClr val="333366"/>
                  </a:solidFill>
                  <a:ea typeface="宋体" pitchFamily="2" charset="-122"/>
                </a:endParaRPr>
              </a:p>
            </p:txBody>
          </p:sp>
          <p:sp>
            <p:nvSpPr>
              <p:cNvPr id="22" name="Oval 79"/>
              <p:cNvSpPr>
                <a:spLocks noChangeArrowheads="1"/>
              </p:cNvSpPr>
              <p:nvPr/>
            </p:nvSpPr>
            <p:spPr bwMode="auto">
              <a:xfrm>
                <a:off x="3114667" y="3928503"/>
                <a:ext cx="414338" cy="171975"/>
              </a:xfrm>
              <a:prstGeom prst="ellipse">
                <a:avLst/>
              </a:prstGeom>
              <a:solidFill>
                <a:schemeClr val="tx2"/>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a:solidFill>
                    <a:srgbClr val="333366"/>
                  </a:solidFill>
                  <a:ea typeface="宋体" pitchFamily="2" charset="-122"/>
                </a:endParaRPr>
              </a:p>
            </p:txBody>
          </p:sp>
          <p:sp>
            <p:nvSpPr>
              <p:cNvPr id="24" name="Oval 78"/>
              <p:cNvSpPr>
                <a:spLocks noChangeArrowheads="1"/>
              </p:cNvSpPr>
              <p:nvPr/>
            </p:nvSpPr>
            <p:spPr bwMode="auto">
              <a:xfrm>
                <a:off x="3109920" y="3895692"/>
                <a:ext cx="428665" cy="88697"/>
              </a:xfrm>
              <a:prstGeom prst="ellipse">
                <a:avLst/>
              </a:prstGeom>
              <a:solidFill>
                <a:schemeClr val="accent1">
                  <a:lumMod val="75000"/>
                </a:schemeClr>
              </a:solidFill>
              <a:ln w="9525" algn="ctr">
                <a:noFill/>
                <a:round/>
                <a:headEnd/>
                <a:tailEnd/>
              </a:ln>
            </p:spPr>
            <p:txBody>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ea typeface="宋体" pitchFamily="2" charset="-122"/>
                </a:endParaRPr>
              </a:p>
            </p:txBody>
          </p:sp>
          <p:sp>
            <p:nvSpPr>
              <p:cNvPr id="23" name="Flowchart: Magnetic Disk 22"/>
              <p:cNvSpPr/>
              <p:nvPr/>
            </p:nvSpPr>
            <p:spPr bwMode="auto">
              <a:xfrm>
                <a:off x="3116015" y="3781394"/>
                <a:ext cx="408227" cy="309561"/>
              </a:xfrm>
              <a:prstGeom prst="flowChartMagneticDisk">
                <a:avLst/>
              </a:prstGeom>
              <a:no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228600" indent="-228600" fontAlgn="base">
                  <a:spcBef>
                    <a:spcPct val="20000"/>
                  </a:spcBef>
                  <a:spcAft>
                    <a:spcPct val="0"/>
                  </a:spcAft>
                  <a:buClr>
                    <a:srgbClr val="6699CC"/>
                  </a:buClr>
                  <a:buFontTx/>
                  <a:buChar char="•"/>
                  <a:tabLst>
                    <a:tab pos="571500" algn="l"/>
                  </a:tabLst>
                  <a:defRPr/>
                </a:pPr>
                <a:endParaRPr lang="en-US" sz="1700">
                  <a:solidFill>
                    <a:srgbClr val="333366"/>
                  </a:solidFill>
                </a:endParaRPr>
              </a:p>
            </p:txBody>
          </p:sp>
        </p:grpSp>
      </p:grpSp>
      <p:grpSp>
        <p:nvGrpSpPr>
          <p:cNvPr id="20" name="Group 82"/>
          <p:cNvGrpSpPr/>
          <p:nvPr/>
        </p:nvGrpSpPr>
        <p:grpSpPr>
          <a:xfrm>
            <a:off x="642937" y="2114434"/>
            <a:ext cx="2843213" cy="2352712"/>
            <a:chOff x="642937" y="2114434"/>
            <a:chExt cx="2843213" cy="2320959"/>
          </a:xfrm>
        </p:grpSpPr>
        <p:grpSp>
          <p:nvGrpSpPr>
            <p:cNvPr id="52" name="Group 51"/>
            <p:cNvGrpSpPr/>
            <p:nvPr/>
          </p:nvGrpSpPr>
          <p:grpSpPr>
            <a:xfrm>
              <a:off x="1038218" y="2114434"/>
              <a:ext cx="1790701" cy="1890710"/>
              <a:chOff x="1209674" y="2986002"/>
              <a:chExt cx="1790701" cy="1890710"/>
            </a:xfrm>
          </p:grpSpPr>
          <p:sp>
            <p:nvSpPr>
              <p:cNvPr id="45" name="Left-Right Arrow 44"/>
              <p:cNvSpPr/>
              <p:nvPr/>
            </p:nvSpPr>
            <p:spPr bwMode="auto">
              <a:xfrm>
                <a:off x="1214438" y="2986002"/>
                <a:ext cx="1771650" cy="257175"/>
              </a:xfrm>
              <a:prstGeom prst="leftRightArrow">
                <a:avLst/>
              </a:prstGeom>
              <a:gradFill flip="none" rotWithShape="1">
                <a:gsLst>
                  <a:gs pos="0">
                    <a:srgbClr val="00B000">
                      <a:shade val="30000"/>
                      <a:satMod val="115000"/>
                    </a:srgbClr>
                  </a:gs>
                  <a:gs pos="50000">
                    <a:srgbClr val="00B000">
                      <a:shade val="67500"/>
                      <a:satMod val="115000"/>
                    </a:srgbClr>
                  </a:gs>
                  <a:gs pos="100000">
                    <a:srgbClr val="00B000">
                      <a:shade val="100000"/>
                      <a:satMod val="11500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sp>
            <p:nvSpPr>
              <p:cNvPr id="46" name="Left-Right Arrow 45"/>
              <p:cNvSpPr/>
              <p:nvPr/>
            </p:nvSpPr>
            <p:spPr bwMode="auto">
              <a:xfrm>
                <a:off x="1209674" y="3638466"/>
                <a:ext cx="1771650" cy="257175"/>
              </a:xfrm>
              <a:prstGeom prst="leftRigh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sp>
            <p:nvSpPr>
              <p:cNvPr id="47" name="Left-Right Arrow 46"/>
              <p:cNvSpPr/>
              <p:nvPr/>
            </p:nvSpPr>
            <p:spPr bwMode="auto">
              <a:xfrm>
                <a:off x="1223961" y="3971800"/>
                <a:ext cx="1771650" cy="257175"/>
              </a:xfrm>
              <a:prstGeom prst="lef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sp>
            <p:nvSpPr>
              <p:cNvPr id="48" name="Left-Right Arrow 47"/>
              <p:cNvSpPr/>
              <p:nvPr/>
            </p:nvSpPr>
            <p:spPr bwMode="auto">
              <a:xfrm>
                <a:off x="1228725" y="3309822"/>
                <a:ext cx="1771650" cy="257175"/>
              </a:xfrm>
              <a:prstGeom prst="lef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sp>
            <p:nvSpPr>
              <p:cNvPr id="49" name="Left-Right Arrow 48"/>
              <p:cNvSpPr/>
              <p:nvPr/>
            </p:nvSpPr>
            <p:spPr bwMode="auto">
              <a:xfrm>
                <a:off x="1228725" y="4305218"/>
                <a:ext cx="1771650" cy="257175"/>
              </a:xfrm>
              <a:prstGeom prst="leftRightArrow">
                <a:avLst/>
              </a:prstGeom>
              <a:gradFill flip="none" rotWithShape="1">
                <a:gsLst>
                  <a:gs pos="0">
                    <a:srgbClr val="00B000">
                      <a:shade val="30000"/>
                      <a:satMod val="115000"/>
                    </a:srgbClr>
                  </a:gs>
                  <a:gs pos="50000">
                    <a:srgbClr val="00B000">
                      <a:shade val="67500"/>
                      <a:satMod val="115000"/>
                    </a:srgbClr>
                  </a:gs>
                  <a:gs pos="100000">
                    <a:srgbClr val="00B000">
                      <a:shade val="100000"/>
                      <a:satMod val="11500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sp>
            <p:nvSpPr>
              <p:cNvPr id="50" name="Left-Right Arrow 49"/>
              <p:cNvSpPr/>
              <p:nvPr/>
            </p:nvSpPr>
            <p:spPr bwMode="auto">
              <a:xfrm>
                <a:off x="1219199" y="4619537"/>
                <a:ext cx="1771650" cy="257175"/>
              </a:xfrm>
              <a:prstGeom prst="leftRightArrow">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grpSp>
        <p:sp>
          <p:nvSpPr>
            <p:cNvPr id="82" name="TextBox 81"/>
            <p:cNvSpPr txBox="1"/>
            <p:nvPr/>
          </p:nvSpPr>
          <p:spPr>
            <a:xfrm>
              <a:off x="642937" y="4086227"/>
              <a:ext cx="2843213" cy="349166"/>
            </a:xfrm>
            <a:prstGeom prst="rect">
              <a:avLst/>
            </a:prstGeom>
            <a:noFill/>
          </p:spPr>
          <p:txBody>
            <a:bodyPr wrap="square" rtlCol="0">
              <a:spAutoFit/>
            </a:bodyPr>
            <a:lstStyle/>
            <a:p>
              <a:pPr algn="ctr" fontAlgn="base">
                <a:spcBef>
                  <a:spcPct val="0"/>
                </a:spcBef>
                <a:spcAft>
                  <a:spcPct val="0"/>
                </a:spcAft>
              </a:pPr>
              <a:r>
                <a:rPr lang="en-US" sz="1700" b="1" dirty="0" smtClean="0">
                  <a:solidFill>
                    <a:srgbClr val="005E9D"/>
                  </a:solidFill>
                  <a:ea typeface="宋体" pitchFamily="2" charset="-122"/>
                </a:rPr>
                <a:t>RAID Striping, </a:t>
              </a:r>
              <a:r>
                <a:rPr lang="en-US" sz="1700" b="1" dirty="0" smtClean="0">
                  <a:solidFill>
                    <a:srgbClr val="FF0000"/>
                  </a:solidFill>
                  <a:ea typeface="宋体" pitchFamily="2" charset="-122"/>
                </a:rPr>
                <a:t>Hot Spots</a:t>
              </a:r>
              <a:endParaRPr lang="en-US" sz="1700" b="1" dirty="0">
                <a:solidFill>
                  <a:srgbClr val="FF0000"/>
                </a:solidFill>
                <a:ea typeface="宋体" pitchFamily="2" charset="-122"/>
              </a:endParaRPr>
            </a:p>
          </p:txBody>
        </p:sp>
      </p:grpSp>
      <p:sp>
        <p:nvSpPr>
          <p:cNvPr id="85" name="TextBox 84"/>
          <p:cNvSpPr txBox="1"/>
          <p:nvPr/>
        </p:nvSpPr>
        <p:spPr>
          <a:xfrm rot="16200000">
            <a:off x="2696356" y="2928165"/>
            <a:ext cx="2095473" cy="353943"/>
          </a:xfrm>
          <a:prstGeom prst="rect">
            <a:avLst/>
          </a:prstGeom>
          <a:noFill/>
        </p:spPr>
        <p:txBody>
          <a:bodyPr wrap="square" rtlCol="0">
            <a:spAutoFit/>
          </a:bodyPr>
          <a:lstStyle/>
          <a:p>
            <a:pPr algn="ctr" fontAlgn="base">
              <a:spcBef>
                <a:spcPct val="0"/>
              </a:spcBef>
              <a:spcAft>
                <a:spcPct val="0"/>
              </a:spcAft>
            </a:pPr>
            <a:r>
              <a:rPr lang="en-US" sz="1700" b="1" dirty="0" smtClean="0">
                <a:solidFill>
                  <a:srgbClr val="FF0000"/>
                </a:solidFill>
                <a:ea typeface="宋体" pitchFamily="2" charset="-122"/>
              </a:rPr>
              <a:t>Uneven utilization</a:t>
            </a:r>
            <a:endParaRPr lang="en-US" sz="1700" b="1" dirty="0">
              <a:solidFill>
                <a:srgbClr val="FF0000"/>
              </a:solidFill>
              <a:ea typeface="宋体" pitchFamily="2" charset="-122"/>
            </a:endParaRPr>
          </a:p>
        </p:txBody>
      </p:sp>
      <p:sp>
        <p:nvSpPr>
          <p:cNvPr id="87" name="Rounded Rectangle 86"/>
          <p:cNvSpPr/>
          <p:nvPr/>
        </p:nvSpPr>
        <p:spPr bwMode="auto">
          <a:xfrm>
            <a:off x="365760" y="797599"/>
            <a:ext cx="3720465" cy="541283"/>
          </a:xfrm>
          <a:prstGeom prst="roundRect">
            <a:avLst/>
          </a:prstGeom>
          <a:solidFill>
            <a:schemeClr val="tx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228600" indent="-228600" algn="ctr" fontAlgn="base">
              <a:spcBef>
                <a:spcPct val="20000"/>
              </a:spcBef>
              <a:spcAft>
                <a:spcPct val="0"/>
              </a:spcAft>
              <a:buClr>
                <a:srgbClr val="6699CC"/>
              </a:buClr>
              <a:tabLst>
                <a:tab pos="571500" algn="l"/>
              </a:tabLst>
            </a:pPr>
            <a:r>
              <a:rPr lang="en-US" sz="2400" b="1" dirty="0" smtClean="0">
                <a:solidFill>
                  <a:srgbClr val="FFFFFF"/>
                </a:solidFill>
                <a:ea typeface="宋体" pitchFamily="2" charset="-122"/>
              </a:rPr>
              <a:t>Complexity &amp; Hot Spots</a:t>
            </a:r>
          </a:p>
        </p:txBody>
      </p:sp>
      <p:sp>
        <p:nvSpPr>
          <p:cNvPr id="88" name="Rounded Rectangle 87"/>
          <p:cNvSpPr/>
          <p:nvPr/>
        </p:nvSpPr>
        <p:spPr bwMode="auto">
          <a:xfrm>
            <a:off x="371476" y="5889820"/>
            <a:ext cx="3700462" cy="351692"/>
          </a:xfrm>
          <a:prstGeom prst="roundRect">
            <a:avLst/>
          </a:prstGeom>
          <a:solidFill>
            <a:schemeClr val="tx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228600" indent="-228600" algn="ctr" fontAlgn="base">
              <a:spcBef>
                <a:spcPct val="20000"/>
              </a:spcBef>
              <a:spcAft>
                <a:spcPct val="0"/>
              </a:spcAft>
              <a:buClr>
                <a:srgbClr val="6699CC"/>
              </a:buClr>
              <a:tabLst>
                <a:tab pos="571500" algn="l"/>
              </a:tabLst>
            </a:pPr>
            <a:r>
              <a:rPr lang="en-US" sz="1600" b="1" dirty="0" smtClean="0">
                <a:solidFill>
                  <a:srgbClr val="FFFFFF"/>
                </a:solidFill>
                <a:ea typeface="宋体" pitchFamily="2" charset="-122"/>
              </a:rPr>
              <a:t>Uneven Utilization &amp; Performance</a:t>
            </a:r>
          </a:p>
        </p:txBody>
      </p:sp>
      <p:cxnSp>
        <p:nvCxnSpPr>
          <p:cNvPr id="89" name="Straight Connector 88"/>
          <p:cNvCxnSpPr/>
          <p:nvPr/>
        </p:nvCxnSpPr>
        <p:spPr bwMode="auto">
          <a:xfrm rot="16200000" flipH="1">
            <a:off x="1774309" y="3558578"/>
            <a:ext cx="5517909" cy="15763"/>
          </a:xfrm>
          <a:prstGeom prst="line">
            <a:avLst/>
          </a:prstGeom>
          <a:noFill/>
          <a:ln w="50800" cap="flat" cmpd="sng" algn="ctr">
            <a:solidFill>
              <a:schemeClr val="tx2">
                <a:lumMod val="75000"/>
              </a:schemeClr>
            </a:solidFill>
            <a:prstDash val="dash"/>
            <a:round/>
            <a:headEnd type="none" w="med" len="med"/>
            <a:tailEnd type="none" w="med" len="med"/>
          </a:ln>
          <a:effectLst/>
        </p:spPr>
      </p:cxnSp>
      <p:sp>
        <p:nvSpPr>
          <p:cNvPr id="139" name="Rounded Rectangle 138"/>
          <p:cNvSpPr/>
          <p:nvPr/>
        </p:nvSpPr>
        <p:spPr bwMode="auto">
          <a:xfrm>
            <a:off x="5004443" y="764261"/>
            <a:ext cx="3674329" cy="541283"/>
          </a:xfrm>
          <a:prstGeom prst="roundRect">
            <a:avLst/>
          </a:prstGeom>
          <a:solidFill>
            <a:schemeClr val="tx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228600" indent="-228600" algn="ctr" fontAlgn="base">
              <a:spcBef>
                <a:spcPct val="20000"/>
              </a:spcBef>
              <a:spcAft>
                <a:spcPct val="0"/>
              </a:spcAft>
              <a:buClr>
                <a:srgbClr val="6699CC"/>
              </a:buClr>
              <a:tabLst>
                <a:tab pos="571500" algn="l"/>
              </a:tabLst>
            </a:pPr>
            <a:r>
              <a:rPr lang="en-US" sz="2400" b="1" dirty="0" err="1" smtClean="0">
                <a:solidFill>
                  <a:srgbClr val="FFFFFF"/>
                </a:solidFill>
                <a:ea typeface="宋体" pitchFamily="2" charset="-122"/>
              </a:rPr>
              <a:t>Isilon</a:t>
            </a:r>
            <a:r>
              <a:rPr lang="en-US" sz="2400" b="1" dirty="0" smtClean="0">
                <a:solidFill>
                  <a:srgbClr val="FFFFFF"/>
                </a:solidFill>
                <a:ea typeface="宋体" pitchFamily="2" charset="-122"/>
              </a:rPr>
              <a:t> </a:t>
            </a:r>
            <a:r>
              <a:rPr lang="en-US" sz="2400" b="1" dirty="0" err="1" smtClean="0">
                <a:solidFill>
                  <a:srgbClr val="FFFFFF"/>
                </a:solidFill>
                <a:ea typeface="宋体" pitchFamily="2" charset="-122"/>
              </a:rPr>
              <a:t>AutoBalance</a:t>
            </a:r>
            <a:endParaRPr lang="en-US" sz="2400" b="1" dirty="0" smtClean="0">
              <a:solidFill>
                <a:srgbClr val="FFFFFF"/>
              </a:solidFill>
              <a:ea typeface="宋体" pitchFamily="2" charset="-122"/>
            </a:endParaRPr>
          </a:p>
        </p:txBody>
      </p:sp>
      <p:grpSp>
        <p:nvGrpSpPr>
          <p:cNvPr id="53" name="Group 143"/>
          <p:cNvGrpSpPr/>
          <p:nvPr/>
        </p:nvGrpSpPr>
        <p:grpSpPr>
          <a:xfrm>
            <a:off x="257180" y="1900828"/>
            <a:ext cx="600070" cy="2156807"/>
            <a:chOff x="271468" y="1900828"/>
            <a:chExt cx="600070" cy="2156807"/>
          </a:xfrm>
        </p:grpSpPr>
        <p:sp>
          <p:nvSpPr>
            <p:cNvPr id="4" name="TextBox 3"/>
            <p:cNvSpPr txBox="1"/>
            <p:nvPr/>
          </p:nvSpPr>
          <p:spPr>
            <a:xfrm rot="16200000">
              <a:off x="-629964" y="2802260"/>
              <a:ext cx="2156807" cy="353943"/>
            </a:xfrm>
            <a:prstGeom prst="rect">
              <a:avLst/>
            </a:prstGeom>
            <a:noFill/>
          </p:spPr>
          <p:txBody>
            <a:bodyPr wrap="square" rtlCol="0">
              <a:spAutoFit/>
            </a:bodyPr>
            <a:lstStyle/>
            <a:p>
              <a:pPr algn="ctr" fontAlgn="base">
                <a:spcBef>
                  <a:spcPct val="0"/>
                </a:spcBef>
                <a:spcAft>
                  <a:spcPct val="0"/>
                </a:spcAft>
              </a:pPr>
              <a:r>
                <a:rPr lang="en-US" sz="1700" b="1" dirty="0" smtClean="0">
                  <a:solidFill>
                    <a:srgbClr val="005E9D"/>
                  </a:solidFill>
                  <a:ea typeface="宋体" pitchFamily="2" charset="-122"/>
                </a:rPr>
                <a:t>Scale Up Capacity</a:t>
              </a:r>
              <a:endParaRPr lang="en-US" sz="1700" b="1" dirty="0">
                <a:solidFill>
                  <a:srgbClr val="005E9D"/>
                </a:solidFill>
                <a:ea typeface="宋体" pitchFamily="2" charset="-122"/>
              </a:endParaRPr>
            </a:p>
          </p:txBody>
        </p:sp>
        <p:sp>
          <p:nvSpPr>
            <p:cNvPr id="143" name="Down Arrow 142"/>
            <p:cNvSpPr/>
            <p:nvPr/>
          </p:nvSpPr>
          <p:spPr bwMode="auto">
            <a:xfrm>
              <a:off x="571501" y="2100263"/>
              <a:ext cx="300037" cy="1950195"/>
            </a:xfrm>
            <a:prstGeom prst="downArrow">
              <a:avLst>
                <a:gd name="adj1" fmla="val 40476"/>
                <a:gd name="adj2" fmla="val 50000"/>
              </a:avLst>
            </a:prstGeom>
            <a:gradFill flip="none" rotWithShape="1">
              <a:gsLst>
                <a:gs pos="0">
                  <a:srgbClr val="FF0000"/>
                </a:gs>
                <a:gs pos="35000">
                  <a:schemeClr val="tx2">
                    <a:lumMod val="20000"/>
                    <a:lumOff val="80000"/>
                  </a:schemeClr>
                </a:gs>
                <a:gs pos="100000">
                  <a:schemeClr val="bg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grpSp>
      <p:sp>
        <p:nvSpPr>
          <p:cNvPr id="145" name="Rounded Rectangle 144"/>
          <p:cNvSpPr/>
          <p:nvPr/>
        </p:nvSpPr>
        <p:spPr bwMode="auto">
          <a:xfrm>
            <a:off x="4910137" y="5885059"/>
            <a:ext cx="3748087" cy="351692"/>
          </a:xfrm>
          <a:prstGeom prst="roundRect">
            <a:avLst/>
          </a:prstGeom>
          <a:solidFill>
            <a:schemeClr val="tx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228600" indent="-228600" algn="ctr" fontAlgn="base">
              <a:spcBef>
                <a:spcPct val="20000"/>
              </a:spcBef>
              <a:spcAft>
                <a:spcPct val="0"/>
              </a:spcAft>
              <a:buClr>
                <a:srgbClr val="6699CC"/>
              </a:buClr>
              <a:tabLst>
                <a:tab pos="571500" algn="l"/>
              </a:tabLst>
            </a:pPr>
            <a:r>
              <a:rPr lang="en-US" sz="1600" b="1" dirty="0" smtClean="0">
                <a:solidFill>
                  <a:srgbClr val="FFFFFF"/>
                </a:solidFill>
                <a:ea typeface="宋体" pitchFamily="2" charset="-122"/>
              </a:rPr>
              <a:t>Balanced Utilization &amp; Performance</a:t>
            </a:r>
          </a:p>
        </p:txBody>
      </p:sp>
      <p:sp>
        <p:nvSpPr>
          <p:cNvPr id="107" name="Rectangle 106"/>
          <p:cNvSpPr>
            <a:spLocks noChangeArrowheads="1"/>
          </p:cNvSpPr>
          <p:nvPr/>
        </p:nvSpPr>
        <p:spPr bwMode="auto">
          <a:xfrm>
            <a:off x="7678572" y="4700185"/>
            <a:ext cx="484188" cy="746125"/>
          </a:xfrm>
          <a:prstGeom prst="rect">
            <a:avLst/>
          </a:prstGeom>
          <a:solidFill>
            <a:srgbClr val="DDDDDD"/>
          </a:solidFill>
          <a:ln w="9525">
            <a:solidFill>
              <a:schemeClr val="tx2"/>
            </a:solid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16" name="Rectangle 115"/>
          <p:cNvSpPr>
            <a:spLocks noChangeArrowheads="1"/>
          </p:cNvSpPr>
          <p:nvPr/>
        </p:nvSpPr>
        <p:spPr bwMode="auto">
          <a:xfrm>
            <a:off x="7708735" y="4727173"/>
            <a:ext cx="423862" cy="692150"/>
          </a:xfrm>
          <a:prstGeom prst="rect">
            <a:avLst/>
          </a:prstGeom>
          <a:solidFill>
            <a:schemeClr val="bg1"/>
          </a:solidFill>
          <a:ln w="9525">
            <a:solidFill>
              <a:schemeClr val="tx2"/>
            </a:solid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17" name="Rectangle 116"/>
          <p:cNvSpPr>
            <a:spLocks noChangeArrowheads="1"/>
          </p:cNvSpPr>
          <p:nvPr/>
        </p:nvSpPr>
        <p:spPr bwMode="auto">
          <a:xfrm>
            <a:off x="7711910" y="4728760"/>
            <a:ext cx="417512" cy="688975"/>
          </a:xfrm>
          <a:prstGeom prst="rect">
            <a:avLst/>
          </a:prstGeom>
          <a:gradFill rotWithShape="1">
            <a:gsLst>
              <a:gs pos="0">
                <a:srgbClr val="347ABA"/>
              </a:gs>
              <a:gs pos="50000">
                <a:srgbClr val="7DAAD3"/>
              </a:gs>
              <a:gs pos="100000">
                <a:srgbClr val="347ABA"/>
              </a:gs>
            </a:gsLst>
            <a:lin ang="0" scaled="1"/>
          </a:gradFill>
          <a:ln w="9525">
            <a:no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18" name="Text Box 8"/>
          <p:cNvSpPr txBox="1">
            <a:spLocks noChangeArrowheads="1"/>
          </p:cNvSpPr>
          <p:nvPr/>
        </p:nvSpPr>
        <p:spPr bwMode="auto">
          <a:xfrm rot="-5400000">
            <a:off x="8077034" y="4981173"/>
            <a:ext cx="422275" cy="165100"/>
          </a:xfrm>
          <a:prstGeom prst="rect">
            <a:avLst/>
          </a:prstGeom>
          <a:solidFill>
            <a:schemeClr val="bg1"/>
          </a:solidFill>
          <a:ln w="9525">
            <a:solidFill>
              <a:schemeClr val="tx1"/>
            </a:solidFill>
            <a:miter lim="800000"/>
            <a:headEnd/>
            <a:tailEnd/>
          </a:ln>
        </p:spPr>
        <p:txBody>
          <a:bodyPr wrap="none" lIns="9144" tIns="9144" rIns="9144" bIns="9144">
            <a:spAutoFit/>
          </a:bodyPr>
          <a:lstStyle/>
          <a:p>
            <a:pPr algn="ctr" fontAlgn="base">
              <a:spcBef>
                <a:spcPct val="0"/>
              </a:spcBef>
              <a:spcAft>
                <a:spcPct val="0"/>
              </a:spcAft>
            </a:pPr>
            <a:r>
              <a:rPr lang="en-US" sz="900">
                <a:solidFill>
                  <a:srgbClr val="005E9D"/>
                </a:solidFill>
                <a:ea typeface="宋体" pitchFamily="2" charset="-122"/>
              </a:rPr>
              <a:t>EMPTY</a:t>
            </a:r>
          </a:p>
        </p:txBody>
      </p:sp>
      <p:sp>
        <p:nvSpPr>
          <p:cNvPr id="119" name="Rectangle 118"/>
          <p:cNvSpPr>
            <a:spLocks noChangeArrowheads="1"/>
          </p:cNvSpPr>
          <p:nvPr/>
        </p:nvSpPr>
        <p:spPr bwMode="auto">
          <a:xfrm>
            <a:off x="7678572" y="3898498"/>
            <a:ext cx="484188" cy="746125"/>
          </a:xfrm>
          <a:prstGeom prst="rect">
            <a:avLst/>
          </a:prstGeom>
          <a:solidFill>
            <a:srgbClr val="DDDDDD"/>
          </a:solidFill>
          <a:ln w="9525">
            <a:solidFill>
              <a:schemeClr val="tx2"/>
            </a:solid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20" name="Rectangle 119"/>
          <p:cNvSpPr>
            <a:spLocks noChangeArrowheads="1"/>
          </p:cNvSpPr>
          <p:nvPr/>
        </p:nvSpPr>
        <p:spPr bwMode="auto">
          <a:xfrm>
            <a:off x="7708735" y="3925485"/>
            <a:ext cx="423862" cy="692150"/>
          </a:xfrm>
          <a:prstGeom prst="rect">
            <a:avLst/>
          </a:prstGeom>
          <a:solidFill>
            <a:schemeClr val="bg1"/>
          </a:solidFill>
          <a:ln w="9525">
            <a:solidFill>
              <a:schemeClr val="tx2"/>
            </a:solid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25" name="Rectangle 124"/>
          <p:cNvSpPr>
            <a:spLocks noChangeArrowheads="1"/>
          </p:cNvSpPr>
          <p:nvPr/>
        </p:nvSpPr>
        <p:spPr bwMode="auto">
          <a:xfrm>
            <a:off x="7711910" y="3927073"/>
            <a:ext cx="417512" cy="688975"/>
          </a:xfrm>
          <a:prstGeom prst="rect">
            <a:avLst/>
          </a:prstGeom>
          <a:gradFill rotWithShape="1">
            <a:gsLst>
              <a:gs pos="0">
                <a:srgbClr val="347ABA"/>
              </a:gs>
              <a:gs pos="50000">
                <a:srgbClr val="7DAAD3"/>
              </a:gs>
              <a:gs pos="100000">
                <a:srgbClr val="347ABA"/>
              </a:gs>
            </a:gsLst>
            <a:lin ang="0" scaled="1"/>
          </a:gradFill>
          <a:ln w="9525">
            <a:no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26" name="Text Box 12"/>
          <p:cNvSpPr txBox="1">
            <a:spLocks noChangeArrowheads="1"/>
          </p:cNvSpPr>
          <p:nvPr/>
        </p:nvSpPr>
        <p:spPr bwMode="auto">
          <a:xfrm rot="-5400000">
            <a:off x="8077034" y="4179486"/>
            <a:ext cx="422275" cy="165100"/>
          </a:xfrm>
          <a:prstGeom prst="rect">
            <a:avLst/>
          </a:prstGeom>
          <a:solidFill>
            <a:schemeClr val="bg1"/>
          </a:solidFill>
          <a:ln w="9525">
            <a:solidFill>
              <a:schemeClr val="tx1"/>
            </a:solidFill>
            <a:miter lim="800000"/>
            <a:headEnd/>
            <a:tailEnd/>
          </a:ln>
        </p:spPr>
        <p:txBody>
          <a:bodyPr wrap="none" lIns="9144" tIns="9144" rIns="9144" bIns="9144">
            <a:spAutoFit/>
          </a:bodyPr>
          <a:lstStyle/>
          <a:p>
            <a:pPr algn="ctr" fontAlgn="base">
              <a:spcBef>
                <a:spcPct val="0"/>
              </a:spcBef>
              <a:spcAft>
                <a:spcPct val="0"/>
              </a:spcAft>
            </a:pPr>
            <a:r>
              <a:rPr lang="en-US" sz="900">
                <a:solidFill>
                  <a:srgbClr val="005E9D"/>
                </a:solidFill>
                <a:ea typeface="宋体" pitchFamily="2" charset="-122"/>
              </a:rPr>
              <a:t>EMPTY</a:t>
            </a:r>
          </a:p>
        </p:txBody>
      </p:sp>
      <p:sp>
        <p:nvSpPr>
          <p:cNvPr id="146" name="Rectangle 145"/>
          <p:cNvSpPr>
            <a:spLocks noChangeArrowheads="1"/>
          </p:cNvSpPr>
          <p:nvPr/>
        </p:nvSpPr>
        <p:spPr bwMode="auto">
          <a:xfrm>
            <a:off x="7678572" y="3090460"/>
            <a:ext cx="484188" cy="746125"/>
          </a:xfrm>
          <a:prstGeom prst="rect">
            <a:avLst/>
          </a:prstGeom>
          <a:solidFill>
            <a:srgbClr val="DDDDDD"/>
          </a:solidFill>
          <a:ln w="9525">
            <a:solidFill>
              <a:schemeClr val="tx2"/>
            </a:solid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47" name="Rectangle 146"/>
          <p:cNvSpPr>
            <a:spLocks noChangeArrowheads="1"/>
          </p:cNvSpPr>
          <p:nvPr/>
        </p:nvSpPr>
        <p:spPr bwMode="auto">
          <a:xfrm>
            <a:off x="7708735" y="3117448"/>
            <a:ext cx="423862" cy="692150"/>
          </a:xfrm>
          <a:prstGeom prst="rect">
            <a:avLst/>
          </a:prstGeom>
          <a:solidFill>
            <a:schemeClr val="bg1"/>
          </a:solidFill>
          <a:ln w="9525">
            <a:solidFill>
              <a:schemeClr val="tx2"/>
            </a:solid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48" name="Rectangle 147"/>
          <p:cNvSpPr>
            <a:spLocks noChangeArrowheads="1"/>
          </p:cNvSpPr>
          <p:nvPr/>
        </p:nvSpPr>
        <p:spPr bwMode="auto">
          <a:xfrm>
            <a:off x="7711910" y="3119035"/>
            <a:ext cx="417512" cy="688975"/>
          </a:xfrm>
          <a:prstGeom prst="rect">
            <a:avLst/>
          </a:prstGeom>
          <a:gradFill rotWithShape="1">
            <a:gsLst>
              <a:gs pos="0">
                <a:srgbClr val="347ABA"/>
              </a:gs>
              <a:gs pos="50000">
                <a:srgbClr val="7DAAD3"/>
              </a:gs>
              <a:gs pos="100000">
                <a:srgbClr val="347ABA"/>
              </a:gs>
            </a:gsLst>
            <a:lin ang="0" scaled="1"/>
          </a:gradFill>
          <a:ln w="9525">
            <a:no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49" name="Text Box 16"/>
          <p:cNvSpPr txBox="1">
            <a:spLocks noChangeArrowheads="1"/>
          </p:cNvSpPr>
          <p:nvPr/>
        </p:nvSpPr>
        <p:spPr bwMode="auto">
          <a:xfrm rot="-5400000">
            <a:off x="8077034" y="3371448"/>
            <a:ext cx="422275" cy="165100"/>
          </a:xfrm>
          <a:prstGeom prst="rect">
            <a:avLst/>
          </a:prstGeom>
          <a:solidFill>
            <a:schemeClr val="bg1"/>
          </a:solidFill>
          <a:ln w="9525">
            <a:solidFill>
              <a:schemeClr val="tx1"/>
            </a:solidFill>
            <a:miter lim="800000"/>
            <a:headEnd/>
            <a:tailEnd/>
          </a:ln>
        </p:spPr>
        <p:txBody>
          <a:bodyPr wrap="none" lIns="9144" tIns="9144" rIns="9144" bIns="9144">
            <a:spAutoFit/>
          </a:bodyPr>
          <a:lstStyle/>
          <a:p>
            <a:pPr algn="ctr" fontAlgn="base">
              <a:spcBef>
                <a:spcPct val="0"/>
              </a:spcBef>
              <a:spcAft>
                <a:spcPct val="0"/>
              </a:spcAft>
            </a:pPr>
            <a:r>
              <a:rPr lang="en-US" sz="900">
                <a:solidFill>
                  <a:srgbClr val="005E9D"/>
                </a:solidFill>
                <a:ea typeface="宋体" pitchFamily="2" charset="-122"/>
              </a:rPr>
              <a:t>EMPTY</a:t>
            </a:r>
          </a:p>
        </p:txBody>
      </p:sp>
      <p:sp>
        <p:nvSpPr>
          <p:cNvPr id="150" name="Rectangle 149"/>
          <p:cNvSpPr>
            <a:spLocks noChangeArrowheads="1"/>
          </p:cNvSpPr>
          <p:nvPr/>
        </p:nvSpPr>
        <p:spPr bwMode="auto">
          <a:xfrm>
            <a:off x="7678572" y="2280835"/>
            <a:ext cx="484188" cy="746125"/>
          </a:xfrm>
          <a:prstGeom prst="rect">
            <a:avLst/>
          </a:prstGeom>
          <a:solidFill>
            <a:srgbClr val="DDDDDD"/>
          </a:solidFill>
          <a:ln w="9525">
            <a:solidFill>
              <a:schemeClr val="tx2"/>
            </a:solid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51" name="Rectangle 150"/>
          <p:cNvSpPr>
            <a:spLocks noChangeArrowheads="1"/>
          </p:cNvSpPr>
          <p:nvPr/>
        </p:nvSpPr>
        <p:spPr bwMode="auto">
          <a:xfrm>
            <a:off x="7708735" y="2307823"/>
            <a:ext cx="423862" cy="692150"/>
          </a:xfrm>
          <a:prstGeom prst="rect">
            <a:avLst/>
          </a:prstGeom>
          <a:solidFill>
            <a:schemeClr val="bg1"/>
          </a:solidFill>
          <a:ln w="9525">
            <a:solidFill>
              <a:schemeClr val="tx2"/>
            </a:solid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52" name="Rectangle 151"/>
          <p:cNvSpPr>
            <a:spLocks noChangeArrowheads="1"/>
          </p:cNvSpPr>
          <p:nvPr/>
        </p:nvSpPr>
        <p:spPr bwMode="auto">
          <a:xfrm>
            <a:off x="7711910" y="2309410"/>
            <a:ext cx="417512" cy="688975"/>
          </a:xfrm>
          <a:prstGeom prst="rect">
            <a:avLst/>
          </a:prstGeom>
          <a:gradFill rotWithShape="1">
            <a:gsLst>
              <a:gs pos="0">
                <a:srgbClr val="347ABA"/>
              </a:gs>
              <a:gs pos="50000">
                <a:srgbClr val="7DAAD3"/>
              </a:gs>
              <a:gs pos="100000">
                <a:srgbClr val="347ABA"/>
              </a:gs>
            </a:gsLst>
            <a:lin ang="0" scaled="1"/>
          </a:gradFill>
          <a:ln w="9525">
            <a:no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53" name="Text Box 20"/>
          <p:cNvSpPr txBox="1">
            <a:spLocks noChangeArrowheads="1"/>
          </p:cNvSpPr>
          <p:nvPr/>
        </p:nvSpPr>
        <p:spPr bwMode="auto">
          <a:xfrm rot="-5400000">
            <a:off x="8077034" y="2561823"/>
            <a:ext cx="422275" cy="165100"/>
          </a:xfrm>
          <a:prstGeom prst="rect">
            <a:avLst/>
          </a:prstGeom>
          <a:solidFill>
            <a:schemeClr val="bg1"/>
          </a:solidFill>
          <a:ln w="9525">
            <a:solidFill>
              <a:schemeClr val="tx1"/>
            </a:solidFill>
            <a:miter lim="800000"/>
            <a:headEnd/>
            <a:tailEnd/>
          </a:ln>
        </p:spPr>
        <p:txBody>
          <a:bodyPr wrap="none" lIns="9144" tIns="9144" rIns="9144" bIns="9144">
            <a:spAutoFit/>
          </a:bodyPr>
          <a:lstStyle/>
          <a:p>
            <a:pPr algn="ctr" fontAlgn="base">
              <a:spcBef>
                <a:spcPct val="0"/>
              </a:spcBef>
              <a:spcAft>
                <a:spcPct val="0"/>
              </a:spcAft>
            </a:pPr>
            <a:r>
              <a:rPr lang="en-US" sz="900">
                <a:solidFill>
                  <a:srgbClr val="005E9D"/>
                </a:solidFill>
                <a:ea typeface="宋体" pitchFamily="2" charset="-122"/>
              </a:rPr>
              <a:t>EMPTY</a:t>
            </a:r>
          </a:p>
        </p:txBody>
      </p:sp>
      <p:grpSp>
        <p:nvGrpSpPr>
          <p:cNvPr id="54" name="Group 153"/>
          <p:cNvGrpSpPr>
            <a:grpSpLocks/>
          </p:cNvGrpSpPr>
          <p:nvPr/>
        </p:nvGrpSpPr>
        <p:grpSpPr bwMode="auto">
          <a:xfrm>
            <a:off x="7678572" y="1461685"/>
            <a:ext cx="484188" cy="746125"/>
            <a:chOff x="2002" y="960"/>
            <a:chExt cx="305" cy="470"/>
          </a:xfrm>
        </p:grpSpPr>
        <p:sp>
          <p:nvSpPr>
            <p:cNvPr id="155" name="Rectangle 154"/>
            <p:cNvSpPr>
              <a:spLocks noChangeArrowheads="1"/>
            </p:cNvSpPr>
            <p:nvPr/>
          </p:nvSpPr>
          <p:spPr bwMode="auto">
            <a:xfrm>
              <a:off x="2002" y="960"/>
              <a:ext cx="305" cy="470"/>
            </a:xfrm>
            <a:prstGeom prst="rect">
              <a:avLst/>
            </a:prstGeom>
            <a:solidFill>
              <a:srgbClr val="DDDDDD"/>
            </a:solidFill>
            <a:ln w="9525">
              <a:solidFill>
                <a:schemeClr val="tx2"/>
              </a:solid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56" name="Rectangle 155"/>
            <p:cNvSpPr>
              <a:spLocks noChangeArrowheads="1"/>
            </p:cNvSpPr>
            <p:nvPr/>
          </p:nvSpPr>
          <p:spPr bwMode="auto">
            <a:xfrm>
              <a:off x="2021" y="977"/>
              <a:ext cx="267" cy="436"/>
            </a:xfrm>
            <a:prstGeom prst="rect">
              <a:avLst/>
            </a:prstGeom>
            <a:solidFill>
              <a:schemeClr val="bg1"/>
            </a:solidFill>
            <a:ln w="9525">
              <a:solidFill>
                <a:schemeClr val="tx2"/>
              </a:solid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grpSp>
      <p:sp>
        <p:nvSpPr>
          <p:cNvPr id="157" name="Rectangle 156"/>
          <p:cNvSpPr>
            <a:spLocks noChangeArrowheads="1"/>
          </p:cNvSpPr>
          <p:nvPr/>
        </p:nvSpPr>
        <p:spPr bwMode="auto">
          <a:xfrm>
            <a:off x="7711910" y="1683935"/>
            <a:ext cx="417512" cy="495300"/>
          </a:xfrm>
          <a:prstGeom prst="rect">
            <a:avLst/>
          </a:prstGeom>
          <a:gradFill rotWithShape="1">
            <a:gsLst>
              <a:gs pos="0">
                <a:srgbClr val="347ABA"/>
              </a:gs>
              <a:gs pos="50000">
                <a:srgbClr val="7DAAD3"/>
              </a:gs>
              <a:gs pos="100000">
                <a:srgbClr val="347ABA"/>
              </a:gs>
            </a:gsLst>
            <a:lin ang="0" scaled="1"/>
          </a:gradFill>
          <a:ln w="9525" algn="ctr">
            <a:no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58" name="Text Box 25"/>
          <p:cNvSpPr txBox="1">
            <a:spLocks noChangeArrowheads="1"/>
          </p:cNvSpPr>
          <p:nvPr/>
        </p:nvSpPr>
        <p:spPr bwMode="auto">
          <a:xfrm rot="-5400000">
            <a:off x="8077034" y="1742673"/>
            <a:ext cx="422275" cy="165100"/>
          </a:xfrm>
          <a:prstGeom prst="rect">
            <a:avLst/>
          </a:prstGeom>
          <a:solidFill>
            <a:schemeClr val="bg1"/>
          </a:solidFill>
          <a:ln w="9525">
            <a:solidFill>
              <a:schemeClr val="tx1"/>
            </a:solidFill>
            <a:miter lim="800000"/>
            <a:headEnd/>
            <a:tailEnd/>
          </a:ln>
        </p:spPr>
        <p:txBody>
          <a:bodyPr wrap="none" lIns="9144" tIns="9144" rIns="9144" bIns="9144">
            <a:spAutoFit/>
          </a:bodyPr>
          <a:lstStyle/>
          <a:p>
            <a:pPr algn="ctr" fontAlgn="base">
              <a:spcBef>
                <a:spcPct val="0"/>
              </a:spcBef>
              <a:spcAft>
                <a:spcPct val="0"/>
              </a:spcAft>
            </a:pPr>
            <a:r>
              <a:rPr lang="en-US" sz="900">
                <a:solidFill>
                  <a:srgbClr val="005E9D"/>
                </a:solidFill>
                <a:ea typeface="宋体" pitchFamily="2" charset="-122"/>
              </a:rPr>
              <a:t>EMPTY</a:t>
            </a:r>
          </a:p>
        </p:txBody>
      </p:sp>
      <p:sp>
        <p:nvSpPr>
          <p:cNvPr id="159" name="Rectangle 158"/>
          <p:cNvSpPr>
            <a:spLocks noChangeArrowheads="1"/>
          </p:cNvSpPr>
          <p:nvPr/>
        </p:nvSpPr>
        <p:spPr bwMode="auto">
          <a:xfrm>
            <a:off x="7711910" y="2309410"/>
            <a:ext cx="417512" cy="18415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60" name="Rectangle 159"/>
          <p:cNvSpPr>
            <a:spLocks noChangeArrowheads="1"/>
          </p:cNvSpPr>
          <p:nvPr/>
        </p:nvSpPr>
        <p:spPr bwMode="auto">
          <a:xfrm>
            <a:off x="7711910" y="3122210"/>
            <a:ext cx="417512" cy="18415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61" name="Rectangle 160"/>
          <p:cNvSpPr>
            <a:spLocks noChangeArrowheads="1"/>
          </p:cNvSpPr>
          <p:nvPr/>
        </p:nvSpPr>
        <p:spPr bwMode="auto">
          <a:xfrm>
            <a:off x="7711910" y="3931835"/>
            <a:ext cx="417512" cy="18415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62" name="Rectangle 161"/>
          <p:cNvSpPr>
            <a:spLocks noChangeArrowheads="1"/>
          </p:cNvSpPr>
          <p:nvPr/>
        </p:nvSpPr>
        <p:spPr bwMode="auto">
          <a:xfrm>
            <a:off x="7711910" y="4731935"/>
            <a:ext cx="417512" cy="18415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163" name="Text Box 30"/>
          <p:cNvSpPr txBox="1">
            <a:spLocks noChangeArrowheads="1"/>
          </p:cNvSpPr>
          <p:nvPr/>
        </p:nvSpPr>
        <p:spPr bwMode="auto">
          <a:xfrm rot="-5400000">
            <a:off x="7934159" y="5003398"/>
            <a:ext cx="708025" cy="165100"/>
          </a:xfrm>
          <a:prstGeom prst="rect">
            <a:avLst/>
          </a:prstGeom>
          <a:solidFill>
            <a:schemeClr val="bg1"/>
          </a:solidFill>
          <a:ln w="9525">
            <a:solidFill>
              <a:schemeClr val="tx1"/>
            </a:solidFill>
            <a:miter lim="800000"/>
            <a:headEnd/>
            <a:tailEnd/>
          </a:ln>
        </p:spPr>
        <p:txBody>
          <a:bodyPr lIns="9144" tIns="9144" rIns="9144" bIns="9144">
            <a:spAutoFit/>
          </a:bodyPr>
          <a:lstStyle/>
          <a:p>
            <a:pPr algn="ctr" fontAlgn="base">
              <a:spcBef>
                <a:spcPct val="0"/>
              </a:spcBef>
              <a:spcAft>
                <a:spcPct val="0"/>
              </a:spcAft>
            </a:pPr>
            <a:r>
              <a:rPr lang="en-US" sz="900">
                <a:solidFill>
                  <a:srgbClr val="005E9D"/>
                </a:solidFill>
                <a:ea typeface="宋体" pitchFamily="2" charset="-122"/>
              </a:rPr>
              <a:t>FULL</a:t>
            </a:r>
          </a:p>
        </p:txBody>
      </p:sp>
      <p:sp>
        <p:nvSpPr>
          <p:cNvPr id="164" name="Text Box 31"/>
          <p:cNvSpPr txBox="1">
            <a:spLocks noChangeArrowheads="1"/>
          </p:cNvSpPr>
          <p:nvPr/>
        </p:nvSpPr>
        <p:spPr bwMode="auto">
          <a:xfrm rot="-5400000">
            <a:off x="7934159" y="4201711"/>
            <a:ext cx="708025" cy="165100"/>
          </a:xfrm>
          <a:prstGeom prst="rect">
            <a:avLst/>
          </a:prstGeom>
          <a:solidFill>
            <a:schemeClr val="bg1"/>
          </a:solidFill>
          <a:ln w="9525">
            <a:solidFill>
              <a:schemeClr val="tx1"/>
            </a:solidFill>
            <a:miter lim="800000"/>
            <a:headEnd/>
            <a:tailEnd/>
          </a:ln>
        </p:spPr>
        <p:txBody>
          <a:bodyPr lIns="9144" tIns="9144" rIns="9144" bIns="9144">
            <a:spAutoFit/>
          </a:bodyPr>
          <a:lstStyle/>
          <a:p>
            <a:pPr algn="ctr" fontAlgn="base">
              <a:spcBef>
                <a:spcPct val="0"/>
              </a:spcBef>
              <a:spcAft>
                <a:spcPct val="0"/>
              </a:spcAft>
            </a:pPr>
            <a:r>
              <a:rPr lang="en-US" sz="900">
                <a:solidFill>
                  <a:srgbClr val="005E9D"/>
                </a:solidFill>
                <a:ea typeface="宋体" pitchFamily="2" charset="-122"/>
              </a:rPr>
              <a:t>FULL</a:t>
            </a:r>
          </a:p>
        </p:txBody>
      </p:sp>
      <p:sp>
        <p:nvSpPr>
          <p:cNvPr id="165" name="Text Box 32"/>
          <p:cNvSpPr txBox="1">
            <a:spLocks noChangeArrowheads="1"/>
          </p:cNvSpPr>
          <p:nvPr/>
        </p:nvSpPr>
        <p:spPr bwMode="auto">
          <a:xfrm rot="-5400000">
            <a:off x="7934159" y="3393673"/>
            <a:ext cx="708025" cy="165100"/>
          </a:xfrm>
          <a:prstGeom prst="rect">
            <a:avLst/>
          </a:prstGeom>
          <a:solidFill>
            <a:schemeClr val="bg1"/>
          </a:solidFill>
          <a:ln w="9525">
            <a:solidFill>
              <a:schemeClr val="tx1"/>
            </a:solidFill>
            <a:miter lim="800000"/>
            <a:headEnd/>
            <a:tailEnd/>
          </a:ln>
        </p:spPr>
        <p:txBody>
          <a:bodyPr lIns="9144" tIns="9144" rIns="9144" bIns="9144">
            <a:spAutoFit/>
          </a:bodyPr>
          <a:lstStyle/>
          <a:p>
            <a:pPr algn="ctr" fontAlgn="base">
              <a:spcBef>
                <a:spcPct val="0"/>
              </a:spcBef>
              <a:spcAft>
                <a:spcPct val="0"/>
              </a:spcAft>
            </a:pPr>
            <a:r>
              <a:rPr lang="en-US" sz="900">
                <a:solidFill>
                  <a:srgbClr val="005E9D"/>
                </a:solidFill>
                <a:ea typeface="宋体" pitchFamily="2" charset="-122"/>
              </a:rPr>
              <a:t>FULL</a:t>
            </a:r>
          </a:p>
        </p:txBody>
      </p:sp>
      <p:sp>
        <p:nvSpPr>
          <p:cNvPr id="166" name="Text Box 33"/>
          <p:cNvSpPr txBox="1">
            <a:spLocks noChangeArrowheads="1"/>
          </p:cNvSpPr>
          <p:nvPr/>
        </p:nvSpPr>
        <p:spPr bwMode="auto">
          <a:xfrm rot="-5400000">
            <a:off x="7934159" y="2584048"/>
            <a:ext cx="708025" cy="165100"/>
          </a:xfrm>
          <a:prstGeom prst="rect">
            <a:avLst/>
          </a:prstGeom>
          <a:solidFill>
            <a:schemeClr val="bg1"/>
          </a:solidFill>
          <a:ln w="9525">
            <a:solidFill>
              <a:schemeClr val="tx1"/>
            </a:solidFill>
            <a:miter lim="800000"/>
            <a:headEnd/>
            <a:tailEnd/>
          </a:ln>
        </p:spPr>
        <p:txBody>
          <a:bodyPr lIns="9144" tIns="9144" rIns="9144" bIns="9144">
            <a:spAutoFit/>
          </a:bodyPr>
          <a:lstStyle/>
          <a:p>
            <a:pPr algn="ctr" fontAlgn="base">
              <a:spcBef>
                <a:spcPct val="0"/>
              </a:spcBef>
              <a:spcAft>
                <a:spcPct val="0"/>
              </a:spcAft>
            </a:pPr>
            <a:r>
              <a:rPr lang="en-US" sz="900">
                <a:solidFill>
                  <a:srgbClr val="005E9D"/>
                </a:solidFill>
                <a:ea typeface="宋体" pitchFamily="2" charset="-122"/>
              </a:rPr>
              <a:t>FULL</a:t>
            </a:r>
          </a:p>
        </p:txBody>
      </p:sp>
      <p:sp>
        <p:nvSpPr>
          <p:cNvPr id="167" name="Text Box 34"/>
          <p:cNvSpPr txBox="1">
            <a:spLocks noChangeArrowheads="1"/>
          </p:cNvSpPr>
          <p:nvPr/>
        </p:nvSpPr>
        <p:spPr bwMode="auto">
          <a:xfrm rot="-5400000">
            <a:off x="7927809" y="5004986"/>
            <a:ext cx="720725" cy="165100"/>
          </a:xfrm>
          <a:prstGeom prst="rect">
            <a:avLst/>
          </a:prstGeom>
          <a:solidFill>
            <a:schemeClr val="bg1"/>
          </a:solidFill>
          <a:ln w="9525">
            <a:solidFill>
              <a:schemeClr val="tx1"/>
            </a:solidFill>
            <a:miter lim="800000"/>
            <a:headEnd/>
            <a:tailEnd/>
          </a:ln>
        </p:spPr>
        <p:txBody>
          <a:bodyPr lIns="9144" tIns="9144" rIns="9144" bIns="9144">
            <a:spAutoFit/>
          </a:bodyPr>
          <a:lstStyle/>
          <a:p>
            <a:pPr algn="ctr" fontAlgn="base">
              <a:spcBef>
                <a:spcPct val="0"/>
              </a:spcBef>
              <a:spcAft>
                <a:spcPct val="0"/>
              </a:spcAft>
            </a:pPr>
            <a:r>
              <a:rPr lang="en-US" sz="900">
                <a:solidFill>
                  <a:srgbClr val="005E9D"/>
                </a:solidFill>
                <a:ea typeface="宋体" pitchFamily="2" charset="-122"/>
              </a:rPr>
              <a:t>BALANCED</a:t>
            </a:r>
          </a:p>
        </p:txBody>
      </p:sp>
      <p:sp>
        <p:nvSpPr>
          <p:cNvPr id="168" name="Text Box 35"/>
          <p:cNvSpPr txBox="1">
            <a:spLocks noChangeArrowheads="1"/>
          </p:cNvSpPr>
          <p:nvPr/>
        </p:nvSpPr>
        <p:spPr bwMode="auto">
          <a:xfrm rot="-5400000">
            <a:off x="7918284" y="4203298"/>
            <a:ext cx="739775" cy="165100"/>
          </a:xfrm>
          <a:prstGeom prst="rect">
            <a:avLst/>
          </a:prstGeom>
          <a:solidFill>
            <a:schemeClr val="bg1"/>
          </a:solidFill>
          <a:ln w="9525">
            <a:solidFill>
              <a:schemeClr val="tx1"/>
            </a:solidFill>
            <a:miter lim="800000"/>
            <a:headEnd/>
            <a:tailEnd/>
          </a:ln>
        </p:spPr>
        <p:txBody>
          <a:bodyPr lIns="9144" tIns="9144" rIns="9144" bIns="9144">
            <a:spAutoFit/>
          </a:bodyPr>
          <a:lstStyle/>
          <a:p>
            <a:pPr algn="ctr" fontAlgn="base">
              <a:spcBef>
                <a:spcPct val="0"/>
              </a:spcBef>
              <a:spcAft>
                <a:spcPct val="0"/>
              </a:spcAft>
            </a:pPr>
            <a:r>
              <a:rPr lang="en-US" sz="900">
                <a:solidFill>
                  <a:srgbClr val="005E9D"/>
                </a:solidFill>
                <a:ea typeface="宋体" pitchFamily="2" charset="-122"/>
              </a:rPr>
              <a:t>BALANCED</a:t>
            </a:r>
          </a:p>
        </p:txBody>
      </p:sp>
      <p:sp>
        <p:nvSpPr>
          <p:cNvPr id="169" name="Text Box 36"/>
          <p:cNvSpPr txBox="1">
            <a:spLocks noChangeArrowheads="1"/>
          </p:cNvSpPr>
          <p:nvPr/>
        </p:nvSpPr>
        <p:spPr bwMode="auto">
          <a:xfrm rot="-5400000">
            <a:off x="7918284" y="3395261"/>
            <a:ext cx="739775" cy="165100"/>
          </a:xfrm>
          <a:prstGeom prst="rect">
            <a:avLst/>
          </a:prstGeom>
          <a:solidFill>
            <a:schemeClr val="bg1"/>
          </a:solidFill>
          <a:ln w="9525">
            <a:solidFill>
              <a:schemeClr val="tx1"/>
            </a:solidFill>
            <a:miter lim="800000"/>
            <a:headEnd/>
            <a:tailEnd/>
          </a:ln>
        </p:spPr>
        <p:txBody>
          <a:bodyPr lIns="9144" tIns="9144" rIns="9144" bIns="9144">
            <a:spAutoFit/>
          </a:bodyPr>
          <a:lstStyle/>
          <a:p>
            <a:pPr algn="ctr" fontAlgn="base">
              <a:spcBef>
                <a:spcPct val="0"/>
              </a:spcBef>
              <a:spcAft>
                <a:spcPct val="0"/>
              </a:spcAft>
            </a:pPr>
            <a:r>
              <a:rPr lang="en-US" sz="900">
                <a:solidFill>
                  <a:srgbClr val="005E9D"/>
                </a:solidFill>
                <a:ea typeface="宋体" pitchFamily="2" charset="-122"/>
              </a:rPr>
              <a:t>BALANCED</a:t>
            </a:r>
          </a:p>
        </p:txBody>
      </p:sp>
      <p:sp>
        <p:nvSpPr>
          <p:cNvPr id="170" name="Text Box 37"/>
          <p:cNvSpPr txBox="1">
            <a:spLocks noChangeArrowheads="1"/>
          </p:cNvSpPr>
          <p:nvPr/>
        </p:nvSpPr>
        <p:spPr bwMode="auto">
          <a:xfrm rot="-5400000">
            <a:off x="7923047" y="2585635"/>
            <a:ext cx="730250" cy="165100"/>
          </a:xfrm>
          <a:prstGeom prst="rect">
            <a:avLst/>
          </a:prstGeom>
          <a:solidFill>
            <a:schemeClr val="bg1"/>
          </a:solidFill>
          <a:ln w="9525">
            <a:solidFill>
              <a:schemeClr val="tx1"/>
            </a:solidFill>
            <a:miter lim="800000"/>
            <a:headEnd/>
            <a:tailEnd/>
          </a:ln>
        </p:spPr>
        <p:txBody>
          <a:bodyPr lIns="9144" tIns="9144" rIns="9144" bIns="9144">
            <a:spAutoFit/>
          </a:bodyPr>
          <a:lstStyle/>
          <a:p>
            <a:pPr algn="ctr" fontAlgn="base">
              <a:spcBef>
                <a:spcPct val="0"/>
              </a:spcBef>
              <a:spcAft>
                <a:spcPct val="0"/>
              </a:spcAft>
            </a:pPr>
            <a:r>
              <a:rPr lang="en-US" sz="900">
                <a:solidFill>
                  <a:srgbClr val="005E9D"/>
                </a:solidFill>
                <a:ea typeface="宋体" pitchFamily="2" charset="-122"/>
              </a:rPr>
              <a:t>BALANCED</a:t>
            </a:r>
          </a:p>
        </p:txBody>
      </p:sp>
      <p:sp>
        <p:nvSpPr>
          <p:cNvPr id="171" name="Text Box 38"/>
          <p:cNvSpPr txBox="1">
            <a:spLocks noChangeArrowheads="1"/>
          </p:cNvSpPr>
          <p:nvPr/>
        </p:nvSpPr>
        <p:spPr bwMode="auto">
          <a:xfrm rot="-5400000">
            <a:off x="7937334" y="1766486"/>
            <a:ext cx="701675" cy="165100"/>
          </a:xfrm>
          <a:prstGeom prst="rect">
            <a:avLst/>
          </a:prstGeom>
          <a:solidFill>
            <a:schemeClr val="bg1"/>
          </a:solidFill>
          <a:ln w="9525">
            <a:solidFill>
              <a:schemeClr val="tx1"/>
            </a:solidFill>
            <a:miter lim="800000"/>
            <a:headEnd/>
            <a:tailEnd/>
          </a:ln>
        </p:spPr>
        <p:txBody>
          <a:bodyPr lIns="9144" tIns="9144" rIns="9144" bIns="9144">
            <a:spAutoFit/>
          </a:bodyPr>
          <a:lstStyle/>
          <a:p>
            <a:pPr algn="ctr" fontAlgn="base">
              <a:spcBef>
                <a:spcPct val="0"/>
              </a:spcBef>
              <a:spcAft>
                <a:spcPct val="0"/>
              </a:spcAft>
            </a:pPr>
            <a:r>
              <a:rPr lang="en-US" sz="900">
                <a:solidFill>
                  <a:srgbClr val="005E9D"/>
                </a:solidFill>
                <a:ea typeface="宋体" pitchFamily="2" charset="-122"/>
              </a:rPr>
              <a:t>BALANCED</a:t>
            </a:r>
          </a:p>
        </p:txBody>
      </p:sp>
      <p:pic>
        <p:nvPicPr>
          <p:cNvPr id="172" name="Picture 171" descr="prod1"/>
          <p:cNvPicPr>
            <a:picLocks noChangeAspect="1" noChangeArrowheads="1"/>
          </p:cNvPicPr>
          <p:nvPr/>
        </p:nvPicPr>
        <p:blipFill>
          <a:blip r:embed="rId5" cstate="print"/>
          <a:srcRect/>
          <a:stretch>
            <a:fillRect/>
          </a:stretch>
        </p:blipFill>
        <p:spPr bwMode="auto">
          <a:xfrm>
            <a:off x="5467185" y="4785910"/>
            <a:ext cx="2366962" cy="774700"/>
          </a:xfrm>
          <a:prstGeom prst="rect">
            <a:avLst/>
          </a:prstGeom>
          <a:noFill/>
          <a:ln w="9525">
            <a:noFill/>
            <a:miter lim="800000"/>
            <a:headEnd/>
            <a:tailEnd/>
          </a:ln>
        </p:spPr>
      </p:pic>
      <p:pic>
        <p:nvPicPr>
          <p:cNvPr id="173" name="Picture 172" descr="prod1"/>
          <p:cNvPicPr>
            <a:picLocks noChangeAspect="1" noChangeArrowheads="1"/>
          </p:cNvPicPr>
          <p:nvPr/>
        </p:nvPicPr>
        <p:blipFill>
          <a:blip r:embed="rId5" cstate="print"/>
          <a:srcRect/>
          <a:stretch>
            <a:fillRect/>
          </a:stretch>
        </p:blipFill>
        <p:spPr bwMode="auto">
          <a:xfrm>
            <a:off x="5467185" y="3984223"/>
            <a:ext cx="2366962" cy="774700"/>
          </a:xfrm>
          <a:prstGeom prst="rect">
            <a:avLst/>
          </a:prstGeom>
          <a:noFill/>
          <a:ln w="9525">
            <a:noFill/>
            <a:miter lim="800000"/>
            <a:headEnd/>
            <a:tailEnd/>
          </a:ln>
        </p:spPr>
      </p:pic>
      <p:pic>
        <p:nvPicPr>
          <p:cNvPr id="174" name="Picture 173" descr="prod1"/>
          <p:cNvPicPr>
            <a:picLocks noChangeAspect="1" noChangeArrowheads="1"/>
          </p:cNvPicPr>
          <p:nvPr/>
        </p:nvPicPr>
        <p:blipFill>
          <a:blip r:embed="rId5" cstate="print"/>
          <a:srcRect/>
          <a:stretch>
            <a:fillRect/>
          </a:stretch>
        </p:blipFill>
        <p:spPr bwMode="auto">
          <a:xfrm>
            <a:off x="5467185" y="3176185"/>
            <a:ext cx="2366962" cy="774700"/>
          </a:xfrm>
          <a:prstGeom prst="rect">
            <a:avLst/>
          </a:prstGeom>
          <a:noFill/>
          <a:ln w="9525">
            <a:noFill/>
            <a:miter lim="800000"/>
            <a:headEnd/>
            <a:tailEnd/>
          </a:ln>
        </p:spPr>
      </p:pic>
      <p:pic>
        <p:nvPicPr>
          <p:cNvPr id="175" name="Picture 174" descr="prod1"/>
          <p:cNvPicPr>
            <a:picLocks noChangeAspect="1" noChangeArrowheads="1"/>
          </p:cNvPicPr>
          <p:nvPr/>
        </p:nvPicPr>
        <p:blipFill>
          <a:blip r:embed="rId5" cstate="print"/>
          <a:srcRect/>
          <a:stretch>
            <a:fillRect/>
          </a:stretch>
        </p:blipFill>
        <p:spPr bwMode="auto">
          <a:xfrm>
            <a:off x="5467185" y="2366560"/>
            <a:ext cx="2366962" cy="774700"/>
          </a:xfrm>
          <a:prstGeom prst="rect">
            <a:avLst/>
          </a:prstGeom>
          <a:noFill/>
          <a:ln w="9525">
            <a:noFill/>
            <a:miter lim="800000"/>
            <a:headEnd/>
            <a:tailEnd/>
          </a:ln>
        </p:spPr>
      </p:pic>
      <p:pic>
        <p:nvPicPr>
          <p:cNvPr id="176" name="Picture 175" descr="prod1"/>
          <p:cNvPicPr>
            <a:picLocks noChangeAspect="1" noChangeArrowheads="1"/>
          </p:cNvPicPr>
          <p:nvPr/>
        </p:nvPicPr>
        <p:blipFill>
          <a:blip r:embed="rId5" cstate="print"/>
          <a:srcRect/>
          <a:stretch>
            <a:fillRect/>
          </a:stretch>
        </p:blipFill>
        <p:spPr bwMode="auto">
          <a:xfrm>
            <a:off x="5467185" y="1547410"/>
            <a:ext cx="2366962" cy="774700"/>
          </a:xfrm>
          <a:prstGeom prst="rect">
            <a:avLst/>
          </a:prstGeom>
          <a:noFill/>
          <a:ln w="9525">
            <a:noFill/>
            <a:miter lim="800000"/>
            <a:headEnd/>
            <a:tailEnd/>
          </a:ln>
        </p:spPr>
      </p:pic>
      <p:sp>
        <p:nvSpPr>
          <p:cNvPr id="140" name="Left-Right Arrow 139"/>
          <p:cNvSpPr/>
          <p:nvPr/>
        </p:nvSpPr>
        <p:spPr bwMode="auto">
          <a:xfrm rot="16200000">
            <a:off x="5666455" y="3820446"/>
            <a:ext cx="2867028" cy="312475"/>
          </a:xfrm>
          <a:prstGeom prst="leftRightArrow">
            <a:avLst/>
          </a:prstGeom>
          <a:solidFill>
            <a:schemeClr val="accent1">
              <a:lumMod val="60000"/>
              <a:lumOff val="4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sp>
        <p:nvSpPr>
          <p:cNvPr id="141" name="Left-Right Arrow 140"/>
          <p:cNvSpPr/>
          <p:nvPr/>
        </p:nvSpPr>
        <p:spPr bwMode="auto">
          <a:xfrm rot="16200000">
            <a:off x="5295902" y="3434679"/>
            <a:ext cx="3638549" cy="311557"/>
          </a:xfrm>
          <a:prstGeom prst="leftRightArrow">
            <a:avLst/>
          </a:prstGeom>
          <a:solidFill>
            <a:schemeClr val="accent1">
              <a:lumMod val="60000"/>
              <a:lumOff val="4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sp>
        <p:nvSpPr>
          <p:cNvPr id="177" name="TextBox 176"/>
          <p:cNvSpPr txBox="1"/>
          <p:nvPr/>
        </p:nvSpPr>
        <p:spPr>
          <a:xfrm>
            <a:off x="5100638" y="5544471"/>
            <a:ext cx="3214687" cy="353943"/>
          </a:xfrm>
          <a:prstGeom prst="rect">
            <a:avLst/>
          </a:prstGeom>
          <a:noFill/>
        </p:spPr>
        <p:txBody>
          <a:bodyPr wrap="square" rtlCol="0">
            <a:spAutoFit/>
          </a:bodyPr>
          <a:lstStyle/>
          <a:p>
            <a:pPr algn="ctr" fontAlgn="base">
              <a:spcBef>
                <a:spcPct val="0"/>
              </a:spcBef>
              <a:spcAft>
                <a:spcPct val="0"/>
              </a:spcAft>
            </a:pPr>
            <a:r>
              <a:rPr lang="en-US" sz="1700" b="1" dirty="0" smtClean="0">
                <a:solidFill>
                  <a:srgbClr val="005E9D"/>
                </a:solidFill>
                <a:ea typeface="宋体" pitchFamily="2" charset="-122"/>
              </a:rPr>
              <a:t>Striping Across Nodes</a:t>
            </a:r>
            <a:endParaRPr lang="en-US" sz="1700" b="1" dirty="0">
              <a:solidFill>
                <a:srgbClr val="005E9D"/>
              </a:solidFill>
              <a:ea typeface="宋体" pitchFamily="2" charset="-122"/>
            </a:endParaRPr>
          </a:p>
        </p:txBody>
      </p:sp>
      <p:sp>
        <p:nvSpPr>
          <p:cNvPr id="90" name="Rectangle 89"/>
          <p:cNvSpPr/>
          <p:nvPr/>
        </p:nvSpPr>
        <p:spPr bwMode="auto">
          <a:xfrm>
            <a:off x="54592" y="95536"/>
            <a:ext cx="4571999" cy="622935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sp>
        <p:nvSpPr>
          <p:cNvPr id="178" name="TextBox 177"/>
          <p:cNvSpPr txBox="1"/>
          <p:nvPr/>
        </p:nvSpPr>
        <p:spPr>
          <a:xfrm>
            <a:off x="4445000" y="2417084"/>
            <a:ext cx="1127130" cy="584775"/>
          </a:xfrm>
          <a:prstGeom prst="rect">
            <a:avLst/>
          </a:prstGeom>
          <a:noFill/>
        </p:spPr>
        <p:txBody>
          <a:bodyPr wrap="square" rtlCol="0">
            <a:spAutoFit/>
          </a:bodyPr>
          <a:lstStyle/>
          <a:p>
            <a:pPr algn="ctr" fontAlgn="base">
              <a:spcBef>
                <a:spcPct val="0"/>
              </a:spcBef>
              <a:spcAft>
                <a:spcPct val="0"/>
              </a:spcAft>
            </a:pPr>
            <a:r>
              <a:rPr lang="en-US" sz="1600" b="1" dirty="0" smtClean="0">
                <a:solidFill>
                  <a:srgbClr val="005E9D"/>
                </a:solidFill>
                <a:ea typeface="宋体" pitchFamily="2" charset="-122"/>
              </a:rPr>
              <a:t>60 sec</a:t>
            </a:r>
          </a:p>
          <a:p>
            <a:pPr algn="ctr" fontAlgn="base">
              <a:spcBef>
                <a:spcPct val="0"/>
              </a:spcBef>
              <a:spcAft>
                <a:spcPct val="0"/>
              </a:spcAft>
            </a:pPr>
            <a:r>
              <a:rPr lang="en-US" sz="1600" b="1" dirty="0" smtClean="0">
                <a:solidFill>
                  <a:srgbClr val="005E9D"/>
                </a:solidFill>
                <a:ea typeface="宋体" pitchFamily="2" charset="-122"/>
              </a:rPr>
              <a:t>Upgrade</a:t>
            </a:r>
            <a:endParaRPr lang="en-US" sz="1600" b="1" dirty="0">
              <a:solidFill>
                <a:srgbClr val="005E9D"/>
              </a:solidFill>
              <a:ea typeface="宋体" pitchFamily="2" charset="-122"/>
            </a:endParaRPr>
          </a:p>
        </p:txBody>
      </p:sp>
      <p:sp>
        <p:nvSpPr>
          <p:cNvPr id="109" name="Title 1"/>
          <p:cNvSpPr txBox="1">
            <a:spLocks/>
          </p:cNvSpPr>
          <p:nvPr/>
        </p:nvSpPr>
        <p:spPr bwMode="auto">
          <a:xfrm>
            <a:off x="160327" y="233361"/>
            <a:ext cx="8397886" cy="50958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fontAlgn="base">
              <a:lnSpc>
                <a:spcPct val="90000"/>
              </a:lnSpc>
              <a:spcBef>
                <a:spcPct val="30000"/>
              </a:spcBef>
              <a:spcAft>
                <a:spcPct val="0"/>
              </a:spcAft>
              <a:defRPr/>
            </a:pPr>
            <a:r>
              <a:rPr lang="en-US" sz="3200" b="1" kern="0" dirty="0" err="1" smtClean="0">
                <a:solidFill>
                  <a:srgbClr val="005E9D"/>
                </a:solidFill>
                <a:ea typeface="宋体" pitchFamily="2" charset="-122"/>
              </a:rPr>
              <a:t>Isilon</a:t>
            </a:r>
            <a:r>
              <a:rPr lang="en-US" sz="3200" b="1" kern="0" dirty="0" smtClean="0">
                <a:solidFill>
                  <a:srgbClr val="005E9D"/>
                </a:solidFill>
                <a:ea typeface="宋体" pitchFamily="2" charset="-122"/>
              </a:rPr>
              <a:t> Efficiency Improves with Scale</a:t>
            </a:r>
            <a:endParaRPr lang="en-US" sz="3200" b="1" kern="0" dirty="0">
              <a:solidFill>
                <a:srgbClr val="005E9D"/>
              </a:solidFill>
              <a:ea typeface="宋体" pitchFamily="2" charset="-122"/>
            </a:endParaRPr>
          </a:p>
        </p:txBody>
      </p:sp>
      <p:pic>
        <p:nvPicPr>
          <p:cNvPr id="110" name="Picture 8" descr="prodshot"/>
          <p:cNvPicPr>
            <a:picLocks noChangeAspect="1" noChangeArrowheads="1"/>
          </p:cNvPicPr>
          <p:nvPr/>
        </p:nvPicPr>
        <p:blipFill>
          <a:blip r:embed="rId6" cstate="print"/>
          <a:srcRect/>
          <a:stretch>
            <a:fillRect/>
          </a:stretch>
        </p:blipFill>
        <p:spPr bwMode="auto">
          <a:xfrm>
            <a:off x="1502854" y="4444813"/>
            <a:ext cx="1587543" cy="507055"/>
          </a:xfrm>
          <a:prstGeom prst="rect">
            <a:avLst/>
          </a:prstGeom>
          <a:noFill/>
          <a:ln w="9525">
            <a:noFill/>
            <a:miter lim="800000"/>
            <a:headEnd/>
            <a:tailEnd/>
          </a:ln>
        </p:spPr>
      </p:pic>
      <p:pic>
        <p:nvPicPr>
          <p:cNvPr id="111" name="Picture 8" descr="prodshot"/>
          <p:cNvPicPr>
            <a:picLocks noChangeAspect="1" noChangeArrowheads="1"/>
          </p:cNvPicPr>
          <p:nvPr/>
        </p:nvPicPr>
        <p:blipFill>
          <a:blip r:embed="rId6" cstate="print"/>
          <a:srcRect/>
          <a:stretch>
            <a:fillRect/>
          </a:stretch>
        </p:blipFill>
        <p:spPr bwMode="auto">
          <a:xfrm>
            <a:off x="1502852" y="4187478"/>
            <a:ext cx="1587543" cy="507055"/>
          </a:xfrm>
          <a:prstGeom prst="rect">
            <a:avLst/>
          </a:prstGeom>
          <a:noFill/>
          <a:ln w="9525">
            <a:noFill/>
            <a:miter lim="800000"/>
            <a:headEnd/>
            <a:tailEnd/>
          </a:ln>
        </p:spPr>
      </p:pic>
      <p:pic>
        <p:nvPicPr>
          <p:cNvPr id="112" name="Picture 8" descr="prodshot"/>
          <p:cNvPicPr>
            <a:picLocks noChangeAspect="1" noChangeArrowheads="1"/>
          </p:cNvPicPr>
          <p:nvPr/>
        </p:nvPicPr>
        <p:blipFill>
          <a:blip r:embed="rId6" cstate="print"/>
          <a:srcRect/>
          <a:stretch>
            <a:fillRect/>
          </a:stretch>
        </p:blipFill>
        <p:spPr bwMode="auto">
          <a:xfrm>
            <a:off x="1510886" y="3936635"/>
            <a:ext cx="1587543" cy="507055"/>
          </a:xfrm>
          <a:prstGeom prst="rect">
            <a:avLst/>
          </a:prstGeom>
          <a:noFill/>
          <a:ln w="9525">
            <a:noFill/>
            <a:miter lim="800000"/>
            <a:headEnd/>
            <a:tailEnd/>
          </a:ln>
        </p:spPr>
      </p:pic>
      <p:pic>
        <p:nvPicPr>
          <p:cNvPr id="113" name="Picture 8" descr="prodshot"/>
          <p:cNvPicPr>
            <a:picLocks noChangeAspect="1" noChangeArrowheads="1"/>
          </p:cNvPicPr>
          <p:nvPr/>
        </p:nvPicPr>
        <p:blipFill>
          <a:blip r:embed="rId6" cstate="print"/>
          <a:srcRect/>
          <a:stretch>
            <a:fillRect/>
          </a:stretch>
        </p:blipFill>
        <p:spPr bwMode="auto">
          <a:xfrm>
            <a:off x="1499640" y="3685794"/>
            <a:ext cx="1587543" cy="507055"/>
          </a:xfrm>
          <a:prstGeom prst="rect">
            <a:avLst/>
          </a:prstGeom>
          <a:noFill/>
          <a:ln w="9525">
            <a:noFill/>
            <a:miter lim="800000"/>
            <a:headEnd/>
            <a:tailEnd/>
          </a:ln>
        </p:spPr>
      </p:pic>
      <p:pic>
        <p:nvPicPr>
          <p:cNvPr id="114" name="Picture 8" descr="prodshot"/>
          <p:cNvPicPr>
            <a:picLocks noChangeAspect="1" noChangeArrowheads="1"/>
          </p:cNvPicPr>
          <p:nvPr/>
        </p:nvPicPr>
        <p:blipFill>
          <a:blip r:embed="rId6" cstate="print"/>
          <a:srcRect/>
          <a:stretch>
            <a:fillRect/>
          </a:stretch>
        </p:blipFill>
        <p:spPr bwMode="auto">
          <a:xfrm>
            <a:off x="1498034" y="3434954"/>
            <a:ext cx="1587543" cy="507055"/>
          </a:xfrm>
          <a:prstGeom prst="rect">
            <a:avLst/>
          </a:prstGeom>
          <a:noFill/>
          <a:ln w="9525">
            <a:noFill/>
            <a:miter lim="800000"/>
            <a:headEnd/>
            <a:tailEnd/>
          </a:ln>
        </p:spPr>
      </p:pic>
      <p:pic>
        <p:nvPicPr>
          <p:cNvPr id="115" name="Picture 8" descr="prodshot"/>
          <p:cNvPicPr>
            <a:picLocks noChangeAspect="1" noChangeArrowheads="1"/>
          </p:cNvPicPr>
          <p:nvPr/>
        </p:nvPicPr>
        <p:blipFill>
          <a:blip r:embed="rId6" cstate="print"/>
          <a:srcRect/>
          <a:stretch>
            <a:fillRect/>
          </a:stretch>
        </p:blipFill>
        <p:spPr bwMode="auto">
          <a:xfrm>
            <a:off x="1496427" y="3184113"/>
            <a:ext cx="1587543" cy="507055"/>
          </a:xfrm>
          <a:prstGeom prst="rect">
            <a:avLst/>
          </a:prstGeom>
          <a:noFill/>
          <a:ln w="9525">
            <a:noFill/>
            <a:miter lim="800000"/>
            <a:headEnd/>
            <a:tailEnd/>
          </a:ln>
        </p:spPr>
      </p:pic>
      <p:pic>
        <p:nvPicPr>
          <p:cNvPr id="121" name="Picture 8" descr="prodshot"/>
          <p:cNvPicPr>
            <a:picLocks noChangeAspect="1" noChangeArrowheads="1"/>
          </p:cNvPicPr>
          <p:nvPr/>
        </p:nvPicPr>
        <p:blipFill>
          <a:blip r:embed="rId6" cstate="print"/>
          <a:srcRect/>
          <a:stretch>
            <a:fillRect/>
          </a:stretch>
        </p:blipFill>
        <p:spPr bwMode="auto">
          <a:xfrm>
            <a:off x="1485182" y="2933272"/>
            <a:ext cx="1587543" cy="507055"/>
          </a:xfrm>
          <a:prstGeom prst="rect">
            <a:avLst/>
          </a:prstGeom>
          <a:noFill/>
          <a:ln w="9525">
            <a:noFill/>
            <a:miter lim="800000"/>
            <a:headEnd/>
            <a:tailEnd/>
          </a:ln>
        </p:spPr>
      </p:pic>
      <p:pic>
        <p:nvPicPr>
          <p:cNvPr id="122" name="Picture 8" descr="prodshot"/>
          <p:cNvPicPr>
            <a:picLocks noChangeAspect="1" noChangeArrowheads="1"/>
          </p:cNvPicPr>
          <p:nvPr/>
        </p:nvPicPr>
        <p:blipFill>
          <a:blip r:embed="rId6" cstate="print"/>
          <a:srcRect/>
          <a:stretch>
            <a:fillRect/>
          </a:stretch>
        </p:blipFill>
        <p:spPr bwMode="auto">
          <a:xfrm>
            <a:off x="1483577" y="2682430"/>
            <a:ext cx="1587543" cy="507055"/>
          </a:xfrm>
          <a:prstGeom prst="rect">
            <a:avLst/>
          </a:prstGeom>
          <a:noFill/>
          <a:ln w="9525">
            <a:noFill/>
            <a:miter lim="800000"/>
            <a:headEnd/>
            <a:tailEnd/>
          </a:ln>
        </p:spPr>
      </p:pic>
      <p:pic>
        <p:nvPicPr>
          <p:cNvPr id="123" name="Picture 9" descr="prodshot"/>
          <p:cNvPicPr>
            <a:picLocks noChangeAspect="1" noChangeArrowheads="1"/>
          </p:cNvPicPr>
          <p:nvPr/>
        </p:nvPicPr>
        <p:blipFill>
          <a:blip r:embed="rId6" cstate="print"/>
          <a:srcRect/>
          <a:stretch>
            <a:fillRect/>
          </a:stretch>
        </p:blipFill>
        <p:spPr bwMode="auto">
          <a:xfrm>
            <a:off x="1483577" y="2429356"/>
            <a:ext cx="1587543" cy="507055"/>
          </a:xfrm>
          <a:prstGeom prst="rect">
            <a:avLst/>
          </a:prstGeom>
          <a:noFill/>
          <a:ln w="9525">
            <a:noFill/>
            <a:miter lim="800000"/>
            <a:headEnd/>
            <a:tailEnd/>
          </a:ln>
        </p:spPr>
      </p:pic>
      <p:pic>
        <p:nvPicPr>
          <p:cNvPr id="124" name="Picture 10" descr="prodshot"/>
          <p:cNvPicPr>
            <a:picLocks noChangeAspect="1" noChangeArrowheads="1"/>
          </p:cNvPicPr>
          <p:nvPr/>
        </p:nvPicPr>
        <p:blipFill>
          <a:blip r:embed="rId6" cstate="print"/>
          <a:srcRect/>
          <a:stretch>
            <a:fillRect/>
          </a:stretch>
        </p:blipFill>
        <p:spPr bwMode="auto">
          <a:xfrm>
            <a:off x="1483577" y="2186897"/>
            <a:ext cx="1587543" cy="507055"/>
          </a:xfrm>
          <a:prstGeom prst="rect">
            <a:avLst/>
          </a:prstGeom>
          <a:noFill/>
          <a:ln w="9525">
            <a:noFill/>
            <a:miter lim="800000"/>
            <a:headEnd/>
            <a:tailEnd/>
          </a:ln>
        </p:spPr>
      </p:pic>
      <p:sp>
        <p:nvSpPr>
          <p:cNvPr id="127" name="Left-Right Arrow 126"/>
          <p:cNvSpPr/>
          <p:nvPr/>
        </p:nvSpPr>
        <p:spPr bwMode="auto">
          <a:xfrm rot="16200000">
            <a:off x="1857401" y="4472008"/>
            <a:ext cx="757237" cy="185738"/>
          </a:xfrm>
          <a:prstGeom prst="leftRightArrow">
            <a:avLst/>
          </a:prstGeom>
          <a:solidFill>
            <a:schemeClr val="accent1">
              <a:lumMod val="60000"/>
              <a:lumOff val="4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grpSp>
        <p:nvGrpSpPr>
          <p:cNvPr id="55" name="Group 127"/>
          <p:cNvGrpSpPr/>
          <p:nvPr/>
        </p:nvGrpSpPr>
        <p:grpSpPr>
          <a:xfrm>
            <a:off x="420272" y="4195749"/>
            <a:ext cx="489198" cy="800128"/>
            <a:chOff x="6706945" y="3343247"/>
            <a:chExt cx="489198" cy="800128"/>
          </a:xfrm>
        </p:grpSpPr>
        <p:sp>
          <p:nvSpPr>
            <p:cNvPr id="129" name="Flowchart: Magnetic Disk 128"/>
            <p:cNvSpPr/>
            <p:nvPr/>
          </p:nvSpPr>
          <p:spPr bwMode="auto">
            <a:xfrm>
              <a:off x="6706946" y="3529013"/>
              <a:ext cx="489197" cy="614362"/>
            </a:xfrm>
            <a:prstGeom prst="flowChartMagneticDisk">
              <a:avLst/>
            </a:prstGeom>
            <a:solidFill>
              <a:srgbClr val="FF0000"/>
            </a:solidFill>
            <a:ln w="19050">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228600" indent="-228600" fontAlgn="base">
                <a:spcBef>
                  <a:spcPct val="20000"/>
                </a:spcBef>
                <a:spcAft>
                  <a:spcPct val="0"/>
                </a:spcAft>
                <a:buClr>
                  <a:srgbClr val="6699CC"/>
                </a:buClr>
                <a:buFontTx/>
                <a:buChar char="•"/>
                <a:tabLst>
                  <a:tab pos="571500" algn="l"/>
                </a:tabLst>
                <a:defRPr/>
              </a:pPr>
              <a:endParaRPr lang="en-US" sz="1700" dirty="0">
                <a:solidFill>
                  <a:srgbClr val="333366"/>
                </a:solidFill>
              </a:endParaRPr>
            </a:p>
          </p:txBody>
        </p:sp>
        <p:sp>
          <p:nvSpPr>
            <p:cNvPr id="130" name="Flowchart: Magnetic Disk 129"/>
            <p:cNvSpPr/>
            <p:nvPr/>
          </p:nvSpPr>
          <p:spPr bwMode="auto">
            <a:xfrm>
              <a:off x="6706945" y="3343247"/>
              <a:ext cx="489197" cy="541352"/>
            </a:xfrm>
            <a:prstGeom prst="flowChartMagneticDisk">
              <a:avLst/>
            </a:prstGeom>
            <a:solidFill>
              <a:schemeClr val="accent1">
                <a:lumMod val="75000"/>
              </a:schemeClr>
            </a:solidFill>
            <a:ln w="1905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228600" indent="-228600" fontAlgn="base">
                <a:spcBef>
                  <a:spcPct val="20000"/>
                </a:spcBef>
                <a:spcAft>
                  <a:spcPct val="0"/>
                </a:spcAft>
                <a:buClr>
                  <a:srgbClr val="6699CC"/>
                </a:buClr>
                <a:buFontTx/>
                <a:buChar char="•"/>
                <a:tabLst>
                  <a:tab pos="571500" algn="l"/>
                </a:tabLst>
                <a:defRPr/>
              </a:pPr>
              <a:endParaRPr lang="en-US" sz="1700">
                <a:solidFill>
                  <a:srgbClr val="333366"/>
                </a:solidFill>
              </a:endParaRPr>
            </a:p>
          </p:txBody>
        </p:sp>
      </p:grpSp>
      <p:grpSp>
        <p:nvGrpSpPr>
          <p:cNvPr id="56" name="Group 130"/>
          <p:cNvGrpSpPr/>
          <p:nvPr/>
        </p:nvGrpSpPr>
        <p:grpSpPr>
          <a:xfrm>
            <a:off x="415506" y="3224213"/>
            <a:ext cx="489198" cy="852486"/>
            <a:chOff x="6702179" y="2509809"/>
            <a:chExt cx="489198" cy="766792"/>
          </a:xfrm>
        </p:grpSpPr>
        <p:sp>
          <p:nvSpPr>
            <p:cNvPr id="132" name="Flowchart: Magnetic Disk 131"/>
            <p:cNvSpPr/>
            <p:nvPr/>
          </p:nvSpPr>
          <p:spPr bwMode="auto">
            <a:xfrm>
              <a:off x="6702180" y="2566988"/>
              <a:ext cx="489197" cy="709613"/>
            </a:xfrm>
            <a:prstGeom prst="flowChartMagneticDisk">
              <a:avLst/>
            </a:prstGeom>
            <a:solidFill>
              <a:srgbClr val="FF0000"/>
            </a:solidFill>
            <a:ln w="19050">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228600" indent="-228600" fontAlgn="base">
                <a:spcBef>
                  <a:spcPct val="20000"/>
                </a:spcBef>
                <a:spcAft>
                  <a:spcPct val="0"/>
                </a:spcAft>
                <a:buClr>
                  <a:srgbClr val="6699CC"/>
                </a:buClr>
                <a:buFontTx/>
                <a:buChar char="•"/>
                <a:tabLst>
                  <a:tab pos="571500" algn="l"/>
                </a:tabLst>
                <a:defRPr/>
              </a:pPr>
              <a:endParaRPr lang="en-US" sz="1700" dirty="0">
                <a:solidFill>
                  <a:srgbClr val="333366"/>
                </a:solidFill>
              </a:endParaRPr>
            </a:p>
          </p:txBody>
        </p:sp>
        <p:sp>
          <p:nvSpPr>
            <p:cNvPr id="133" name="Flowchart: Magnetic Disk 132"/>
            <p:cNvSpPr/>
            <p:nvPr/>
          </p:nvSpPr>
          <p:spPr bwMode="auto">
            <a:xfrm>
              <a:off x="6702179" y="2509809"/>
              <a:ext cx="489197" cy="630254"/>
            </a:xfrm>
            <a:prstGeom prst="flowChartMagneticDisk">
              <a:avLst/>
            </a:prstGeom>
            <a:solidFill>
              <a:schemeClr val="accent1">
                <a:lumMod val="75000"/>
              </a:schemeClr>
            </a:solidFill>
            <a:ln w="1905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228600" indent="-228600" fontAlgn="base">
                <a:spcBef>
                  <a:spcPct val="20000"/>
                </a:spcBef>
                <a:spcAft>
                  <a:spcPct val="0"/>
                </a:spcAft>
                <a:buClr>
                  <a:srgbClr val="6699CC"/>
                </a:buClr>
                <a:buFontTx/>
                <a:buChar char="•"/>
                <a:tabLst>
                  <a:tab pos="571500" algn="l"/>
                </a:tabLst>
                <a:defRPr/>
              </a:pPr>
              <a:endParaRPr lang="en-US" sz="1700">
                <a:solidFill>
                  <a:srgbClr val="333366"/>
                </a:solidFill>
              </a:endParaRPr>
            </a:p>
          </p:txBody>
        </p:sp>
      </p:grpSp>
      <p:grpSp>
        <p:nvGrpSpPr>
          <p:cNvPr id="57" name="Group 133"/>
          <p:cNvGrpSpPr/>
          <p:nvPr/>
        </p:nvGrpSpPr>
        <p:grpSpPr>
          <a:xfrm>
            <a:off x="405981" y="2244726"/>
            <a:ext cx="489198" cy="862022"/>
            <a:chOff x="6692654" y="1662084"/>
            <a:chExt cx="489198" cy="781078"/>
          </a:xfrm>
        </p:grpSpPr>
        <p:sp>
          <p:nvSpPr>
            <p:cNvPr id="135" name="Flowchart: Magnetic Disk 134"/>
            <p:cNvSpPr/>
            <p:nvPr/>
          </p:nvSpPr>
          <p:spPr bwMode="auto">
            <a:xfrm>
              <a:off x="6692655" y="1700213"/>
              <a:ext cx="489197" cy="742949"/>
            </a:xfrm>
            <a:prstGeom prst="flowChartMagneticDisk">
              <a:avLst/>
            </a:prstGeom>
            <a:solidFill>
              <a:srgbClr val="FF0000"/>
            </a:solidFill>
            <a:ln w="19050">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228600" indent="-228600" fontAlgn="base">
                <a:spcBef>
                  <a:spcPct val="20000"/>
                </a:spcBef>
                <a:spcAft>
                  <a:spcPct val="0"/>
                </a:spcAft>
                <a:buClr>
                  <a:srgbClr val="6699CC"/>
                </a:buClr>
                <a:buFontTx/>
                <a:buChar char="•"/>
                <a:tabLst>
                  <a:tab pos="571500" algn="l"/>
                </a:tabLst>
                <a:defRPr/>
              </a:pPr>
              <a:endParaRPr lang="en-US" sz="1700" dirty="0">
                <a:solidFill>
                  <a:srgbClr val="333366"/>
                </a:solidFill>
              </a:endParaRPr>
            </a:p>
          </p:txBody>
        </p:sp>
        <p:sp>
          <p:nvSpPr>
            <p:cNvPr id="136" name="Flowchart: Magnetic Disk 135"/>
            <p:cNvSpPr/>
            <p:nvPr/>
          </p:nvSpPr>
          <p:spPr bwMode="auto">
            <a:xfrm>
              <a:off x="6692654" y="1662084"/>
              <a:ext cx="489197" cy="673187"/>
            </a:xfrm>
            <a:prstGeom prst="flowChartMagneticDisk">
              <a:avLst/>
            </a:prstGeom>
            <a:solidFill>
              <a:schemeClr val="accent1">
                <a:lumMod val="75000"/>
              </a:schemeClr>
            </a:solidFill>
            <a:ln w="1905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228600" indent="-228600" fontAlgn="base">
                <a:spcBef>
                  <a:spcPct val="20000"/>
                </a:spcBef>
                <a:spcAft>
                  <a:spcPct val="0"/>
                </a:spcAft>
                <a:buClr>
                  <a:srgbClr val="6699CC"/>
                </a:buClr>
                <a:buFontTx/>
                <a:buChar char="•"/>
                <a:tabLst>
                  <a:tab pos="571500" algn="l"/>
                </a:tabLst>
                <a:defRPr/>
              </a:pPr>
              <a:endParaRPr lang="en-US" sz="1700">
                <a:solidFill>
                  <a:srgbClr val="333366"/>
                </a:solidFill>
              </a:endParaRPr>
            </a:p>
          </p:txBody>
        </p:sp>
      </p:grpSp>
      <p:sp>
        <p:nvSpPr>
          <p:cNvPr id="137" name="Left-Right Arrow 136"/>
          <p:cNvSpPr/>
          <p:nvPr/>
        </p:nvSpPr>
        <p:spPr bwMode="auto">
          <a:xfrm rot="16200000">
            <a:off x="1474009" y="4069580"/>
            <a:ext cx="1495426" cy="242890"/>
          </a:xfrm>
          <a:prstGeom prst="leftRightArrow">
            <a:avLst/>
          </a:prstGeom>
          <a:solidFill>
            <a:schemeClr val="accent1">
              <a:lumMod val="60000"/>
              <a:lumOff val="4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sp>
        <p:nvSpPr>
          <p:cNvPr id="138" name="Left-Right Arrow 137"/>
          <p:cNvSpPr/>
          <p:nvPr/>
        </p:nvSpPr>
        <p:spPr bwMode="auto">
          <a:xfrm rot="16200000">
            <a:off x="990614" y="3567140"/>
            <a:ext cx="2481264" cy="261927"/>
          </a:xfrm>
          <a:prstGeom prst="leftRightArrow">
            <a:avLst/>
          </a:prstGeom>
          <a:solidFill>
            <a:schemeClr val="accent1">
              <a:lumMod val="60000"/>
              <a:lumOff val="4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sp>
        <p:nvSpPr>
          <p:cNvPr id="179" name="TextBox 178"/>
          <p:cNvSpPr txBox="1"/>
          <p:nvPr/>
        </p:nvSpPr>
        <p:spPr>
          <a:xfrm>
            <a:off x="928516" y="4343422"/>
            <a:ext cx="685800" cy="615553"/>
          </a:xfrm>
          <a:prstGeom prst="rect">
            <a:avLst/>
          </a:prstGeom>
          <a:noFill/>
        </p:spPr>
        <p:txBody>
          <a:bodyPr wrap="square" rtlCol="0">
            <a:spAutoFit/>
          </a:bodyPr>
          <a:lstStyle/>
          <a:p>
            <a:pPr fontAlgn="base">
              <a:spcBef>
                <a:spcPct val="0"/>
              </a:spcBef>
              <a:spcAft>
                <a:spcPct val="0"/>
              </a:spcAft>
            </a:pPr>
            <a:r>
              <a:rPr lang="en-US" sz="1700" b="1" dirty="0" smtClean="0">
                <a:solidFill>
                  <a:srgbClr val="005E9D"/>
                </a:solidFill>
                <a:ea typeface="宋体" pitchFamily="2" charset="-122"/>
              </a:rPr>
              <a:t>60%</a:t>
            </a:r>
          </a:p>
          <a:p>
            <a:pPr fontAlgn="base">
              <a:spcBef>
                <a:spcPct val="0"/>
              </a:spcBef>
              <a:spcAft>
                <a:spcPct val="0"/>
              </a:spcAft>
            </a:pPr>
            <a:r>
              <a:rPr lang="en-US" sz="1700" b="1" dirty="0" smtClean="0">
                <a:solidFill>
                  <a:srgbClr val="FF0000"/>
                </a:solidFill>
                <a:ea typeface="宋体" pitchFamily="2" charset="-122"/>
              </a:rPr>
              <a:t>40%</a:t>
            </a:r>
            <a:endParaRPr lang="en-US" sz="1700" dirty="0">
              <a:solidFill>
                <a:srgbClr val="333366"/>
              </a:solidFill>
              <a:ea typeface="宋体" pitchFamily="2" charset="-122"/>
            </a:endParaRPr>
          </a:p>
        </p:txBody>
      </p:sp>
      <p:sp>
        <p:nvSpPr>
          <p:cNvPr id="180" name="TextBox 179"/>
          <p:cNvSpPr txBox="1"/>
          <p:nvPr/>
        </p:nvSpPr>
        <p:spPr>
          <a:xfrm>
            <a:off x="923752" y="3524278"/>
            <a:ext cx="690564" cy="615553"/>
          </a:xfrm>
          <a:prstGeom prst="rect">
            <a:avLst/>
          </a:prstGeom>
          <a:noFill/>
        </p:spPr>
        <p:txBody>
          <a:bodyPr wrap="square" rtlCol="0">
            <a:spAutoFit/>
          </a:bodyPr>
          <a:lstStyle/>
          <a:p>
            <a:pPr fontAlgn="base">
              <a:spcBef>
                <a:spcPct val="0"/>
              </a:spcBef>
              <a:spcAft>
                <a:spcPct val="0"/>
              </a:spcAft>
            </a:pPr>
            <a:r>
              <a:rPr lang="en-US" sz="1700" b="1" dirty="0" smtClean="0">
                <a:solidFill>
                  <a:srgbClr val="005E9D"/>
                </a:solidFill>
                <a:ea typeface="宋体" pitchFamily="2" charset="-122"/>
              </a:rPr>
              <a:t>75%</a:t>
            </a:r>
          </a:p>
          <a:p>
            <a:pPr fontAlgn="base">
              <a:spcBef>
                <a:spcPct val="0"/>
              </a:spcBef>
              <a:spcAft>
                <a:spcPct val="0"/>
              </a:spcAft>
            </a:pPr>
            <a:r>
              <a:rPr lang="en-US" sz="1700" b="1" dirty="0" smtClean="0">
                <a:solidFill>
                  <a:srgbClr val="FF0000"/>
                </a:solidFill>
                <a:ea typeface="宋体" pitchFamily="2" charset="-122"/>
              </a:rPr>
              <a:t>25%</a:t>
            </a:r>
            <a:endParaRPr lang="en-US" sz="1700" dirty="0">
              <a:solidFill>
                <a:srgbClr val="333366"/>
              </a:solidFill>
              <a:ea typeface="宋体" pitchFamily="2" charset="-122"/>
            </a:endParaRPr>
          </a:p>
        </p:txBody>
      </p:sp>
      <p:sp>
        <p:nvSpPr>
          <p:cNvPr id="181" name="TextBox 180"/>
          <p:cNvSpPr txBox="1"/>
          <p:nvPr/>
        </p:nvSpPr>
        <p:spPr>
          <a:xfrm>
            <a:off x="933274" y="2676552"/>
            <a:ext cx="638179" cy="615553"/>
          </a:xfrm>
          <a:prstGeom prst="rect">
            <a:avLst/>
          </a:prstGeom>
          <a:noFill/>
        </p:spPr>
        <p:txBody>
          <a:bodyPr wrap="square" rtlCol="0">
            <a:spAutoFit/>
          </a:bodyPr>
          <a:lstStyle/>
          <a:p>
            <a:pPr fontAlgn="base">
              <a:spcBef>
                <a:spcPct val="0"/>
              </a:spcBef>
              <a:spcAft>
                <a:spcPct val="0"/>
              </a:spcAft>
            </a:pPr>
            <a:r>
              <a:rPr lang="en-US" sz="1700" b="1" dirty="0" smtClean="0">
                <a:solidFill>
                  <a:srgbClr val="005E9D"/>
                </a:solidFill>
                <a:ea typeface="宋体" pitchFamily="2" charset="-122"/>
              </a:rPr>
              <a:t>80%</a:t>
            </a:r>
          </a:p>
          <a:p>
            <a:pPr fontAlgn="base">
              <a:spcBef>
                <a:spcPct val="0"/>
              </a:spcBef>
              <a:spcAft>
                <a:spcPct val="0"/>
              </a:spcAft>
            </a:pPr>
            <a:r>
              <a:rPr lang="en-US" sz="1700" b="1" dirty="0" smtClean="0">
                <a:solidFill>
                  <a:srgbClr val="FF0000"/>
                </a:solidFill>
                <a:ea typeface="宋体" pitchFamily="2" charset="-122"/>
              </a:rPr>
              <a:t>20%</a:t>
            </a:r>
            <a:endParaRPr lang="en-US" sz="1700" dirty="0">
              <a:solidFill>
                <a:srgbClr val="333366"/>
              </a:solidFill>
              <a:ea typeface="宋体" pitchFamily="2" charset="-122"/>
            </a:endParaRPr>
          </a:p>
        </p:txBody>
      </p:sp>
      <p:sp>
        <p:nvSpPr>
          <p:cNvPr id="182" name="TextBox 181"/>
          <p:cNvSpPr txBox="1"/>
          <p:nvPr/>
        </p:nvSpPr>
        <p:spPr>
          <a:xfrm>
            <a:off x="257004" y="5053034"/>
            <a:ext cx="1038396" cy="323165"/>
          </a:xfrm>
          <a:prstGeom prst="rect">
            <a:avLst/>
          </a:prstGeom>
          <a:noFill/>
        </p:spPr>
        <p:txBody>
          <a:bodyPr wrap="square" rtlCol="0">
            <a:spAutoFit/>
          </a:bodyPr>
          <a:lstStyle/>
          <a:p>
            <a:pPr algn="ctr" fontAlgn="base">
              <a:spcBef>
                <a:spcPct val="0"/>
              </a:spcBef>
              <a:spcAft>
                <a:spcPct val="0"/>
              </a:spcAft>
            </a:pPr>
            <a:r>
              <a:rPr lang="en-US" sz="1500" b="1" dirty="0" smtClean="0">
                <a:solidFill>
                  <a:srgbClr val="FF0000"/>
                </a:solidFill>
                <a:ea typeface="宋体" pitchFamily="2" charset="-122"/>
              </a:rPr>
              <a:t>Total OH </a:t>
            </a:r>
          </a:p>
        </p:txBody>
      </p:sp>
      <p:sp>
        <p:nvSpPr>
          <p:cNvPr id="183" name="TextBox 182"/>
          <p:cNvSpPr txBox="1"/>
          <p:nvPr/>
        </p:nvSpPr>
        <p:spPr>
          <a:xfrm>
            <a:off x="266540" y="1471615"/>
            <a:ext cx="1233485" cy="615553"/>
          </a:xfrm>
          <a:prstGeom prst="rect">
            <a:avLst/>
          </a:prstGeom>
          <a:noFill/>
        </p:spPr>
        <p:txBody>
          <a:bodyPr wrap="square" rtlCol="0">
            <a:spAutoFit/>
          </a:bodyPr>
          <a:lstStyle/>
          <a:p>
            <a:pPr algn="ctr" fontAlgn="base">
              <a:spcBef>
                <a:spcPct val="0"/>
              </a:spcBef>
              <a:spcAft>
                <a:spcPct val="0"/>
              </a:spcAft>
            </a:pPr>
            <a:r>
              <a:rPr lang="en-US" sz="1700" b="1" dirty="0" smtClean="0">
                <a:solidFill>
                  <a:srgbClr val="005E9D"/>
                </a:solidFill>
                <a:ea typeface="宋体" pitchFamily="2" charset="-122"/>
              </a:rPr>
              <a:t>Available</a:t>
            </a:r>
          </a:p>
          <a:p>
            <a:pPr algn="ctr" fontAlgn="base">
              <a:spcBef>
                <a:spcPct val="0"/>
              </a:spcBef>
              <a:spcAft>
                <a:spcPct val="0"/>
              </a:spcAft>
            </a:pPr>
            <a:r>
              <a:rPr lang="en-US" sz="1700" b="1" dirty="0" smtClean="0">
                <a:solidFill>
                  <a:srgbClr val="005E9D"/>
                </a:solidFill>
                <a:ea typeface="宋体" pitchFamily="2" charset="-122"/>
              </a:rPr>
              <a:t>Capacity</a:t>
            </a:r>
          </a:p>
        </p:txBody>
      </p:sp>
      <p:sp>
        <p:nvSpPr>
          <p:cNvPr id="184" name="TextBox 183"/>
          <p:cNvSpPr txBox="1"/>
          <p:nvPr/>
        </p:nvSpPr>
        <p:spPr>
          <a:xfrm>
            <a:off x="3057625" y="5057804"/>
            <a:ext cx="1185865" cy="323165"/>
          </a:xfrm>
          <a:prstGeom prst="rect">
            <a:avLst/>
          </a:prstGeom>
          <a:noFill/>
        </p:spPr>
        <p:txBody>
          <a:bodyPr wrap="square" rtlCol="0">
            <a:spAutoFit/>
          </a:bodyPr>
          <a:lstStyle/>
          <a:p>
            <a:pPr algn="ctr" fontAlgn="base">
              <a:spcBef>
                <a:spcPct val="0"/>
              </a:spcBef>
              <a:spcAft>
                <a:spcPct val="0"/>
              </a:spcAft>
            </a:pPr>
            <a:r>
              <a:rPr lang="en-US" sz="1500" b="1" dirty="0" smtClean="0">
                <a:solidFill>
                  <a:srgbClr val="FF0000"/>
                </a:solidFill>
                <a:ea typeface="宋体" pitchFamily="2" charset="-122"/>
              </a:rPr>
              <a:t>1TB SATA</a:t>
            </a:r>
          </a:p>
        </p:txBody>
      </p:sp>
      <p:grpSp>
        <p:nvGrpSpPr>
          <p:cNvPr id="58" name="Group 184"/>
          <p:cNvGrpSpPr/>
          <p:nvPr/>
        </p:nvGrpSpPr>
        <p:grpSpPr>
          <a:xfrm>
            <a:off x="3119541" y="3376628"/>
            <a:ext cx="809624" cy="566734"/>
            <a:chOff x="190501" y="3005140"/>
            <a:chExt cx="809624" cy="566734"/>
          </a:xfrm>
        </p:grpSpPr>
        <p:sp>
          <p:nvSpPr>
            <p:cNvPr id="186" name="TextBox 185"/>
            <p:cNvSpPr txBox="1"/>
            <p:nvPr/>
          </p:nvSpPr>
          <p:spPr>
            <a:xfrm>
              <a:off x="190501" y="3005140"/>
              <a:ext cx="809624" cy="353943"/>
            </a:xfrm>
            <a:prstGeom prst="rect">
              <a:avLst/>
            </a:prstGeom>
            <a:noFill/>
          </p:spPr>
          <p:txBody>
            <a:bodyPr wrap="square" rtlCol="0">
              <a:spAutoFit/>
            </a:bodyPr>
            <a:lstStyle/>
            <a:p>
              <a:pPr fontAlgn="base">
                <a:spcBef>
                  <a:spcPct val="0"/>
                </a:spcBef>
                <a:spcAft>
                  <a:spcPct val="0"/>
                </a:spcAft>
              </a:pPr>
              <a:endParaRPr lang="en-US" sz="1700" b="1" dirty="0" smtClean="0">
                <a:solidFill>
                  <a:srgbClr val="005E9D"/>
                </a:solidFill>
                <a:ea typeface="宋体" pitchFamily="2" charset="-122"/>
              </a:endParaRPr>
            </a:p>
          </p:txBody>
        </p:sp>
        <p:sp>
          <p:nvSpPr>
            <p:cNvPr id="187" name="Rectangle 186"/>
            <p:cNvSpPr/>
            <p:nvPr/>
          </p:nvSpPr>
          <p:spPr bwMode="auto">
            <a:xfrm>
              <a:off x="271463" y="3300412"/>
              <a:ext cx="542924" cy="271462"/>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grpSp>
      <p:grpSp>
        <p:nvGrpSpPr>
          <p:cNvPr id="59" name="Group 187"/>
          <p:cNvGrpSpPr/>
          <p:nvPr/>
        </p:nvGrpSpPr>
        <p:grpSpPr>
          <a:xfrm>
            <a:off x="3086202" y="4338666"/>
            <a:ext cx="885826" cy="571505"/>
            <a:chOff x="157162" y="3752858"/>
            <a:chExt cx="885826" cy="571505"/>
          </a:xfrm>
        </p:grpSpPr>
        <p:sp>
          <p:nvSpPr>
            <p:cNvPr id="189" name="TextBox 188"/>
            <p:cNvSpPr txBox="1"/>
            <p:nvPr/>
          </p:nvSpPr>
          <p:spPr>
            <a:xfrm>
              <a:off x="157162" y="3752858"/>
              <a:ext cx="885826" cy="338554"/>
            </a:xfrm>
            <a:prstGeom prst="rect">
              <a:avLst/>
            </a:prstGeom>
            <a:noFill/>
          </p:spPr>
          <p:txBody>
            <a:bodyPr wrap="square" rtlCol="0">
              <a:spAutoFit/>
            </a:bodyPr>
            <a:lstStyle/>
            <a:p>
              <a:pPr fontAlgn="base">
                <a:spcBef>
                  <a:spcPct val="0"/>
                </a:spcBef>
                <a:spcAft>
                  <a:spcPct val="0"/>
                </a:spcAft>
              </a:pPr>
              <a:endParaRPr lang="en-US" sz="1600" b="1" dirty="0" smtClean="0">
                <a:solidFill>
                  <a:srgbClr val="005E9D"/>
                </a:solidFill>
                <a:ea typeface="宋体" pitchFamily="2" charset="-122"/>
              </a:endParaRPr>
            </a:p>
          </p:txBody>
        </p:sp>
        <p:sp>
          <p:nvSpPr>
            <p:cNvPr id="190" name="Rectangle 189"/>
            <p:cNvSpPr/>
            <p:nvPr/>
          </p:nvSpPr>
          <p:spPr bwMode="auto">
            <a:xfrm>
              <a:off x="266702" y="4052901"/>
              <a:ext cx="700088" cy="271462"/>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grpSp>
      <p:grpSp>
        <p:nvGrpSpPr>
          <p:cNvPr id="60" name="Group 190"/>
          <p:cNvGrpSpPr/>
          <p:nvPr/>
        </p:nvGrpSpPr>
        <p:grpSpPr>
          <a:xfrm>
            <a:off x="3129068" y="2371737"/>
            <a:ext cx="814386" cy="614357"/>
            <a:chOff x="200028" y="2185993"/>
            <a:chExt cx="814386" cy="614357"/>
          </a:xfrm>
        </p:grpSpPr>
        <p:sp>
          <p:nvSpPr>
            <p:cNvPr id="192" name="TextBox 191"/>
            <p:cNvSpPr txBox="1"/>
            <p:nvPr/>
          </p:nvSpPr>
          <p:spPr>
            <a:xfrm>
              <a:off x="200028" y="2185993"/>
              <a:ext cx="814386" cy="353943"/>
            </a:xfrm>
            <a:prstGeom prst="rect">
              <a:avLst/>
            </a:prstGeom>
            <a:noFill/>
          </p:spPr>
          <p:txBody>
            <a:bodyPr wrap="square" rtlCol="0">
              <a:spAutoFit/>
            </a:bodyPr>
            <a:lstStyle/>
            <a:p>
              <a:pPr fontAlgn="base">
                <a:spcBef>
                  <a:spcPct val="0"/>
                </a:spcBef>
                <a:spcAft>
                  <a:spcPct val="0"/>
                </a:spcAft>
              </a:pPr>
              <a:endParaRPr lang="en-US" sz="1700" b="1" dirty="0" smtClean="0">
                <a:solidFill>
                  <a:srgbClr val="005E9D"/>
                </a:solidFill>
                <a:ea typeface="宋体" pitchFamily="2" charset="-122"/>
              </a:endParaRPr>
            </a:p>
          </p:txBody>
        </p:sp>
        <p:sp>
          <p:nvSpPr>
            <p:cNvPr id="193" name="Rectangle 192"/>
            <p:cNvSpPr/>
            <p:nvPr/>
          </p:nvSpPr>
          <p:spPr bwMode="auto">
            <a:xfrm>
              <a:off x="271464" y="2486006"/>
              <a:ext cx="457096" cy="314344"/>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smtClean="0">
                <a:solidFill>
                  <a:srgbClr val="333366"/>
                </a:solidFill>
                <a:ea typeface="宋体" pitchFamily="2" charset="-122"/>
              </a:endParaRPr>
            </a:p>
          </p:txBody>
        </p:sp>
      </p:grpSp>
      <p:sp>
        <p:nvSpPr>
          <p:cNvPr id="194" name="TextBox 193"/>
          <p:cNvSpPr txBox="1"/>
          <p:nvPr/>
        </p:nvSpPr>
        <p:spPr>
          <a:xfrm>
            <a:off x="3043345" y="1471611"/>
            <a:ext cx="1100028" cy="615553"/>
          </a:xfrm>
          <a:prstGeom prst="rect">
            <a:avLst/>
          </a:prstGeom>
          <a:noFill/>
        </p:spPr>
        <p:txBody>
          <a:bodyPr wrap="square" rtlCol="0">
            <a:spAutoFit/>
          </a:bodyPr>
          <a:lstStyle/>
          <a:p>
            <a:pPr algn="ctr" fontAlgn="base">
              <a:spcBef>
                <a:spcPct val="0"/>
              </a:spcBef>
              <a:spcAft>
                <a:spcPct val="0"/>
              </a:spcAft>
            </a:pPr>
            <a:r>
              <a:rPr lang="en-US" sz="1700" b="1" dirty="0" smtClean="0">
                <a:solidFill>
                  <a:srgbClr val="005E9D"/>
                </a:solidFill>
                <a:ea typeface="宋体" pitchFamily="2" charset="-122"/>
              </a:rPr>
              <a:t>Disk</a:t>
            </a:r>
          </a:p>
          <a:p>
            <a:pPr algn="ctr" fontAlgn="base">
              <a:spcBef>
                <a:spcPct val="0"/>
              </a:spcBef>
              <a:spcAft>
                <a:spcPct val="0"/>
              </a:spcAft>
            </a:pPr>
            <a:r>
              <a:rPr lang="en-US" sz="1700" b="1" dirty="0" smtClean="0">
                <a:solidFill>
                  <a:srgbClr val="005E9D"/>
                </a:solidFill>
                <a:ea typeface="宋体" pitchFamily="2" charset="-122"/>
              </a:rPr>
              <a:t>Rebuild </a:t>
            </a:r>
          </a:p>
        </p:txBody>
      </p:sp>
      <p:sp>
        <p:nvSpPr>
          <p:cNvPr id="195" name="Rounded Rectangle 194"/>
          <p:cNvSpPr/>
          <p:nvPr/>
        </p:nvSpPr>
        <p:spPr bwMode="auto">
          <a:xfrm>
            <a:off x="303691" y="764261"/>
            <a:ext cx="3674329" cy="541283"/>
          </a:xfrm>
          <a:prstGeom prst="roundRect">
            <a:avLst/>
          </a:prstGeom>
          <a:solidFill>
            <a:schemeClr val="tx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228600" indent="-228600" algn="ctr" fontAlgn="base">
              <a:spcBef>
                <a:spcPct val="20000"/>
              </a:spcBef>
              <a:spcAft>
                <a:spcPct val="0"/>
              </a:spcAft>
              <a:buClr>
                <a:srgbClr val="6699CC"/>
              </a:buClr>
              <a:tabLst>
                <a:tab pos="571500" algn="l"/>
              </a:tabLst>
            </a:pPr>
            <a:r>
              <a:rPr lang="en-US" sz="2400" b="1" dirty="0" smtClean="0">
                <a:solidFill>
                  <a:srgbClr val="FFFFFF"/>
                </a:solidFill>
                <a:ea typeface="宋体" pitchFamily="2" charset="-122"/>
              </a:rPr>
              <a:t>Higher Utilization</a:t>
            </a:r>
          </a:p>
        </p:txBody>
      </p:sp>
      <p:sp>
        <p:nvSpPr>
          <p:cNvPr id="196" name="Rounded Rectangle 195"/>
          <p:cNvSpPr/>
          <p:nvPr/>
        </p:nvSpPr>
        <p:spPr bwMode="auto">
          <a:xfrm>
            <a:off x="266537" y="5885059"/>
            <a:ext cx="3748087" cy="351692"/>
          </a:xfrm>
          <a:prstGeom prst="roundRect">
            <a:avLst/>
          </a:prstGeom>
          <a:solidFill>
            <a:schemeClr val="tx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228600" indent="-228600" algn="ctr" fontAlgn="base">
              <a:spcBef>
                <a:spcPct val="20000"/>
              </a:spcBef>
              <a:spcAft>
                <a:spcPct val="0"/>
              </a:spcAft>
              <a:buClr>
                <a:srgbClr val="6699CC"/>
              </a:buClr>
              <a:tabLst>
                <a:tab pos="571500" algn="l"/>
              </a:tabLst>
            </a:pPr>
            <a:r>
              <a:rPr lang="en-US" sz="1600" b="1" dirty="0" smtClean="0">
                <a:solidFill>
                  <a:srgbClr val="FFFFFF"/>
                </a:solidFill>
                <a:ea typeface="宋体" pitchFamily="2" charset="-122"/>
              </a:rPr>
              <a:t>Faster  Rebuilds with Scale</a:t>
            </a:r>
          </a:p>
        </p:txBody>
      </p:sp>
      <p:sp>
        <p:nvSpPr>
          <p:cNvPr id="154" name="TextBox 153"/>
          <p:cNvSpPr txBox="1"/>
          <p:nvPr/>
        </p:nvSpPr>
        <p:spPr>
          <a:xfrm>
            <a:off x="1500189" y="5300663"/>
            <a:ext cx="1585912" cy="353943"/>
          </a:xfrm>
          <a:prstGeom prst="rect">
            <a:avLst/>
          </a:prstGeom>
          <a:noFill/>
        </p:spPr>
        <p:txBody>
          <a:bodyPr wrap="square" rtlCol="0">
            <a:spAutoFit/>
          </a:bodyPr>
          <a:lstStyle/>
          <a:p>
            <a:pPr algn="ctr" fontAlgn="base">
              <a:spcBef>
                <a:spcPct val="0"/>
              </a:spcBef>
              <a:spcAft>
                <a:spcPct val="0"/>
              </a:spcAft>
            </a:pPr>
            <a:r>
              <a:rPr lang="en-US" sz="1700" b="1" dirty="0" smtClean="0">
                <a:solidFill>
                  <a:srgbClr val="005E9D"/>
                </a:solidFill>
                <a:ea typeface="宋体" pitchFamily="2" charset="-122"/>
              </a:rPr>
              <a:t>N+1 Parity</a:t>
            </a:r>
            <a:endParaRPr lang="en-US" sz="1700" b="1" dirty="0">
              <a:solidFill>
                <a:srgbClr val="005E9D"/>
              </a:solidFill>
              <a:ea typeface="宋体" pitchFamily="2" charset="-122"/>
            </a:endParaRPr>
          </a:p>
        </p:txBody>
      </p:sp>
      <p:sp>
        <p:nvSpPr>
          <p:cNvPr id="185" name="TextBox 184"/>
          <p:cNvSpPr txBox="1"/>
          <p:nvPr/>
        </p:nvSpPr>
        <p:spPr>
          <a:xfrm>
            <a:off x="1595433" y="5295895"/>
            <a:ext cx="1585912" cy="353943"/>
          </a:xfrm>
          <a:prstGeom prst="rect">
            <a:avLst/>
          </a:prstGeom>
          <a:solidFill>
            <a:schemeClr val="bg1"/>
          </a:solidFill>
        </p:spPr>
        <p:txBody>
          <a:bodyPr wrap="square" rtlCol="0">
            <a:spAutoFit/>
          </a:bodyPr>
          <a:lstStyle/>
          <a:p>
            <a:pPr algn="ctr" fontAlgn="base">
              <a:spcBef>
                <a:spcPct val="0"/>
              </a:spcBef>
              <a:spcAft>
                <a:spcPct val="0"/>
              </a:spcAft>
            </a:pPr>
            <a:r>
              <a:rPr lang="en-US" sz="1700" b="1" dirty="0" smtClean="0">
                <a:solidFill>
                  <a:srgbClr val="005E9D"/>
                </a:solidFill>
                <a:ea typeface="宋体" pitchFamily="2" charset="-122"/>
              </a:rPr>
              <a:t>N+2:1 Parity</a:t>
            </a:r>
            <a:endParaRPr lang="en-US" sz="1700" b="1" dirty="0">
              <a:solidFill>
                <a:srgbClr val="005E9D"/>
              </a:solidFill>
              <a:ea typeface="宋体" pitchFamily="2" charset="-122"/>
            </a:endParaRPr>
          </a:p>
        </p:txBody>
      </p:sp>
      <p:pic>
        <p:nvPicPr>
          <p:cNvPr id="188" name="Picture 10" descr="slide16-stopwatch"/>
          <p:cNvPicPr>
            <a:picLocks noChangeAspect="1" noChangeArrowheads="1"/>
          </p:cNvPicPr>
          <p:nvPr/>
        </p:nvPicPr>
        <p:blipFill>
          <a:blip r:embed="rId7" cstate="print"/>
          <a:srcRect r="10329"/>
          <a:stretch>
            <a:fillRect/>
          </a:stretch>
        </p:blipFill>
        <p:spPr bwMode="auto">
          <a:xfrm>
            <a:off x="4589463" y="1351892"/>
            <a:ext cx="973137" cy="1137308"/>
          </a:xfrm>
          <a:prstGeom prst="rect">
            <a:avLst/>
          </a:prstGeom>
          <a:noFill/>
          <a:ln w="9525">
            <a:noFill/>
            <a:miter lim="800000"/>
            <a:headEnd/>
            <a:tailEnd/>
          </a:ln>
        </p:spPr>
      </p:pic>
      <p:pic>
        <p:nvPicPr>
          <p:cNvPr id="191" name="Picture 11" descr="slide16-needle"/>
          <p:cNvPicPr>
            <a:picLocks noChangeAspect="1" noChangeArrowheads="1"/>
          </p:cNvPicPr>
          <p:nvPr/>
        </p:nvPicPr>
        <p:blipFill>
          <a:blip r:embed="rId8" cstate="print"/>
          <a:srcRect/>
          <a:stretch>
            <a:fillRect/>
          </a:stretch>
        </p:blipFill>
        <p:spPr bwMode="auto">
          <a:xfrm>
            <a:off x="4776788" y="1844327"/>
            <a:ext cx="443261" cy="443261"/>
          </a:xfrm>
          <a:prstGeom prst="rect">
            <a:avLst/>
          </a:prstGeom>
          <a:noFill/>
          <a:ln w="9525">
            <a:noFill/>
            <a:miter lim="800000"/>
            <a:headEnd/>
            <a:tailEnd/>
          </a:ln>
        </p:spPr>
      </p:pic>
    </p:spTree>
    <p:extLst>
      <p:ext uri="{BB962C8B-B14F-4D97-AF65-F5344CB8AC3E}">
        <p14:creationId xmlns:p14="http://schemas.microsoft.com/office/powerpoint/2010/main" val="64773104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790408" y="930165"/>
            <a:ext cx="3815255" cy="504497"/>
          </a:xfrm>
          <a:prstGeom prst="roundRect">
            <a:avLst/>
          </a:prstGeom>
          <a:solidFill>
            <a:schemeClr val="tx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228600" indent="-228600" algn="ctr" fontAlgn="base">
              <a:spcBef>
                <a:spcPct val="20000"/>
              </a:spcBef>
              <a:spcAft>
                <a:spcPct val="0"/>
              </a:spcAft>
              <a:buClr>
                <a:srgbClr val="6699CC"/>
              </a:buClr>
              <a:tabLst>
                <a:tab pos="571500" algn="l"/>
              </a:tabLst>
            </a:pPr>
            <a:r>
              <a:rPr lang="en-US" sz="2800" b="1" dirty="0" err="1" smtClean="0">
                <a:solidFill>
                  <a:srgbClr val="FFFFFF"/>
                </a:solidFill>
                <a:ea typeface="宋体" pitchFamily="2" charset="-122"/>
              </a:rPr>
              <a:t>OneFS</a:t>
            </a:r>
            <a:r>
              <a:rPr lang="en-US" sz="2800" b="1" dirty="0" smtClean="0">
                <a:solidFill>
                  <a:srgbClr val="FFFFFF"/>
                </a:solidFill>
                <a:ea typeface="宋体" pitchFamily="2" charset="-122"/>
              </a:rPr>
              <a:t> – N-way</a:t>
            </a:r>
          </a:p>
        </p:txBody>
      </p:sp>
      <p:sp>
        <p:nvSpPr>
          <p:cNvPr id="26" name="TextBox 25"/>
          <p:cNvSpPr txBox="1"/>
          <p:nvPr/>
        </p:nvSpPr>
        <p:spPr>
          <a:xfrm>
            <a:off x="4653886" y="1608083"/>
            <a:ext cx="4121624" cy="877163"/>
          </a:xfrm>
          <a:prstGeom prst="rect">
            <a:avLst/>
          </a:prstGeom>
          <a:noFill/>
        </p:spPr>
        <p:txBody>
          <a:bodyPr wrap="square" rtlCol="0">
            <a:spAutoFit/>
          </a:bodyPr>
          <a:lstStyle/>
          <a:p>
            <a:pPr algn="ctr" fontAlgn="base">
              <a:spcBef>
                <a:spcPct val="0"/>
              </a:spcBef>
              <a:spcAft>
                <a:spcPct val="0"/>
              </a:spcAft>
            </a:pPr>
            <a:r>
              <a:rPr lang="en-US" sz="1700" b="1" dirty="0" smtClean="0">
                <a:solidFill>
                  <a:srgbClr val="333333"/>
                </a:solidFill>
                <a:ea typeface="宋体" pitchFamily="2" charset="-122"/>
              </a:rPr>
              <a:t>N+1, N+2, 2:1, N+3, 3:1, N+4</a:t>
            </a:r>
          </a:p>
          <a:p>
            <a:pPr algn="ctr" fontAlgn="base">
              <a:spcBef>
                <a:spcPct val="0"/>
              </a:spcBef>
              <a:spcAft>
                <a:spcPct val="0"/>
              </a:spcAft>
            </a:pPr>
            <a:r>
              <a:rPr lang="en-US" sz="1700" b="1" dirty="0" smtClean="0">
                <a:solidFill>
                  <a:srgbClr val="333333"/>
                </a:solidFill>
                <a:ea typeface="宋体" pitchFamily="2" charset="-122"/>
              </a:rPr>
              <a:t>Flexible Disk &amp; Node Protection</a:t>
            </a:r>
          </a:p>
          <a:p>
            <a:pPr algn="ctr" fontAlgn="base">
              <a:spcBef>
                <a:spcPct val="0"/>
              </a:spcBef>
              <a:spcAft>
                <a:spcPct val="0"/>
              </a:spcAft>
            </a:pPr>
            <a:r>
              <a:rPr lang="en-US" sz="1700" b="1" dirty="0" smtClean="0">
                <a:solidFill>
                  <a:srgbClr val="333333"/>
                </a:solidFill>
                <a:ea typeface="宋体" pitchFamily="2" charset="-122"/>
              </a:rPr>
              <a:t>On-the-fly for volume, directory &amp; file</a:t>
            </a:r>
            <a:endParaRPr lang="en-US" sz="1700" b="1" dirty="0">
              <a:solidFill>
                <a:srgbClr val="333333"/>
              </a:solidFill>
              <a:ea typeface="宋体" pitchFamily="2" charset="-122"/>
            </a:endParaRPr>
          </a:p>
        </p:txBody>
      </p:sp>
      <p:cxnSp>
        <p:nvCxnSpPr>
          <p:cNvPr id="27" name="Straight Connector 26"/>
          <p:cNvCxnSpPr/>
          <p:nvPr/>
        </p:nvCxnSpPr>
        <p:spPr bwMode="auto">
          <a:xfrm rot="5400000">
            <a:off x="1232508" y="3105804"/>
            <a:ext cx="662149" cy="2"/>
          </a:xfrm>
          <a:prstGeom prst="line">
            <a:avLst/>
          </a:prstGeom>
          <a:noFill/>
          <a:ln w="38100" cap="flat" cmpd="sng" algn="ctr">
            <a:solidFill>
              <a:schemeClr val="tx1"/>
            </a:solidFill>
            <a:prstDash val="dash"/>
            <a:round/>
            <a:headEnd type="none" w="med" len="med"/>
            <a:tailEnd type="none" w="med" len="med"/>
          </a:ln>
          <a:effectLst/>
        </p:spPr>
      </p:cxnSp>
      <p:cxnSp>
        <p:nvCxnSpPr>
          <p:cNvPr id="28" name="Straight Connector 27"/>
          <p:cNvCxnSpPr/>
          <p:nvPr/>
        </p:nvCxnSpPr>
        <p:spPr bwMode="auto">
          <a:xfrm flipV="1">
            <a:off x="1547815" y="3414713"/>
            <a:ext cx="2109780" cy="6406"/>
          </a:xfrm>
          <a:prstGeom prst="line">
            <a:avLst/>
          </a:prstGeom>
          <a:noFill/>
          <a:ln w="38100" cap="flat" cmpd="sng" algn="ctr">
            <a:solidFill>
              <a:schemeClr val="tx1"/>
            </a:solidFill>
            <a:prstDash val="dash"/>
            <a:round/>
            <a:headEnd type="none" w="med" len="med"/>
            <a:tailEnd type="none" w="med" len="med"/>
          </a:ln>
          <a:effectLst/>
        </p:spPr>
      </p:cxnSp>
      <p:cxnSp>
        <p:nvCxnSpPr>
          <p:cNvPr id="29" name="Straight Connector 28"/>
          <p:cNvCxnSpPr/>
          <p:nvPr/>
        </p:nvCxnSpPr>
        <p:spPr bwMode="auto">
          <a:xfrm rot="5400000" flipH="1" flipV="1">
            <a:off x="2594330" y="4107485"/>
            <a:ext cx="2099280" cy="1327"/>
          </a:xfrm>
          <a:prstGeom prst="line">
            <a:avLst/>
          </a:prstGeom>
          <a:noFill/>
          <a:ln w="38100" cap="flat" cmpd="sng" algn="ctr">
            <a:solidFill>
              <a:schemeClr val="tx1"/>
            </a:solidFill>
            <a:prstDash val="dash"/>
            <a:round/>
            <a:headEnd type="none" w="med" len="med"/>
            <a:tailEnd type="none" w="med" len="med"/>
          </a:ln>
          <a:effectLst/>
        </p:spPr>
      </p:cxnSp>
      <p:sp>
        <p:nvSpPr>
          <p:cNvPr id="30" name="Rounded Rectangle 29"/>
          <p:cNvSpPr/>
          <p:nvPr/>
        </p:nvSpPr>
        <p:spPr bwMode="auto">
          <a:xfrm>
            <a:off x="454261" y="943615"/>
            <a:ext cx="3815255" cy="485774"/>
          </a:xfrm>
          <a:prstGeom prst="roundRect">
            <a:avLst/>
          </a:prstGeom>
          <a:solidFill>
            <a:schemeClr val="tx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228600" indent="-228600" algn="ctr" fontAlgn="base">
              <a:spcBef>
                <a:spcPct val="20000"/>
              </a:spcBef>
              <a:spcAft>
                <a:spcPct val="0"/>
              </a:spcAft>
              <a:buClr>
                <a:srgbClr val="6699CC"/>
              </a:buClr>
              <a:tabLst>
                <a:tab pos="571500" algn="l"/>
              </a:tabLst>
            </a:pPr>
            <a:r>
              <a:rPr lang="en-US" sz="2800" b="1" dirty="0" smtClean="0">
                <a:solidFill>
                  <a:srgbClr val="FFFFFF"/>
                </a:solidFill>
                <a:ea typeface="宋体" pitchFamily="2" charset="-122"/>
              </a:rPr>
              <a:t>Traditional – 2-way</a:t>
            </a:r>
          </a:p>
        </p:txBody>
      </p:sp>
      <p:sp>
        <p:nvSpPr>
          <p:cNvPr id="31" name="TextBox 30"/>
          <p:cNvSpPr txBox="1"/>
          <p:nvPr/>
        </p:nvSpPr>
        <p:spPr>
          <a:xfrm>
            <a:off x="597131" y="1555526"/>
            <a:ext cx="3499945" cy="892552"/>
          </a:xfrm>
          <a:prstGeom prst="rect">
            <a:avLst/>
          </a:prstGeom>
          <a:noFill/>
        </p:spPr>
        <p:txBody>
          <a:bodyPr wrap="square" rtlCol="0">
            <a:spAutoFit/>
          </a:bodyPr>
          <a:lstStyle/>
          <a:p>
            <a:pPr algn="ctr" fontAlgn="base">
              <a:spcBef>
                <a:spcPct val="0"/>
              </a:spcBef>
              <a:spcAft>
                <a:spcPct val="0"/>
              </a:spcAft>
            </a:pPr>
            <a:r>
              <a:rPr lang="en-US" b="1" dirty="0" smtClean="0">
                <a:solidFill>
                  <a:srgbClr val="333333"/>
                </a:solidFill>
                <a:ea typeface="宋体" pitchFamily="2" charset="-122"/>
              </a:rPr>
              <a:t>2:1 Protection</a:t>
            </a:r>
          </a:p>
          <a:p>
            <a:pPr algn="ctr" fontAlgn="base">
              <a:spcBef>
                <a:spcPct val="0"/>
              </a:spcBef>
              <a:spcAft>
                <a:spcPct val="0"/>
              </a:spcAft>
            </a:pPr>
            <a:r>
              <a:rPr lang="en-US" sz="1700" b="1" dirty="0" smtClean="0">
                <a:solidFill>
                  <a:srgbClr val="333333"/>
                </a:solidFill>
                <a:ea typeface="宋体" pitchFamily="2" charset="-122"/>
              </a:rPr>
              <a:t>2 drive failures</a:t>
            </a:r>
          </a:p>
          <a:p>
            <a:pPr algn="ctr" fontAlgn="base">
              <a:spcBef>
                <a:spcPct val="0"/>
              </a:spcBef>
              <a:spcAft>
                <a:spcPct val="0"/>
              </a:spcAft>
            </a:pPr>
            <a:r>
              <a:rPr lang="en-US" sz="1700" b="1" dirty="0" smtClean="0">
                <a:solidFill>
                  <a:srgbClr val="333333"/>
                </a:solidFill>
                <a:ea typeface="宋体" pitchFamily="2" charset="-122"/>
              </a:rPr>
              <a:t>1 controller failure</a:t>
            </a:r>
            <a:endParaRPr lang="en-US" sz="1700" b="1" dirty="0">
              <a:solidFill>
                <a:srgbClr val="333333"/>
              </a:solidFill>
              <a:ea typeface="宋体" pitchFamily="2" charset="-122"/>
            </a:endParaRPr>
          </a:p>
        </p:txBody>
      </p:sp>
      <p:grpSp>
        <p:nvGrpSpPr>
          <p:cNvPr id="3" name="Group 69"/>
          <p:cNvGrpSpPr/>
          <p:nvPr/>
        </p:nvGrpSpPr>
        <p:grpSpPr>
          <a:xfrm>
            <a:off x="433289" y="2606575"/>
            <a:ext cx="1702675" cy="441435"/>
            <a:chOff x="4750729" y="2685405"/>
            <a:chExt cx="1702675" cy="441435"/>
          </a:xfrm>
        </p:grpSpPr>
        <p:sp>
          <p:nvSpPr>
            <p:cNvPr id="33" name="Rounded Rectangle 32"/>
            <p:cNvSpPr/>
            <p:nvPr/>
          </p:nvSpPr>
          <p:spPr bwMode="auto">
            <a:xfrm>
              <a:off x="4750729" y="2685405"/>
              <a:ext cx="1702675" cy="441435"/>
            </a:xfrm>
            <a:prstGeom prst="roundRect">
              <a:avLst/>
            </a:prstGeom>
            <a:solidFill>
              <a:schemeClr val="accent3">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b="1" smtClean="0">
                <a:solidFill>
                  <a:srgbClr val="333366"/>
                </a:solidFill>
                <a:ea typeface="宋体" pitchFamily="2" charset="-122"/>
              </a:endParaRPr>
            </a:p>
          </p:txBody>
        </p:sp>
        <p:sp>
          <p:nvSpPr>
            <p:cNvPr id="34" name="TextBox 33"/>
            <p:cNvSpPr txBox="1"/>
            <p:nvPr/>
          </p:nvSpPr>
          <p:spPr>
            <a:xfrm>
              <a:off x="4784117" y="2760524"/>
              <a:ext cx="1602518" cy="353943"/>
            </a:xfrm>
            <a:prstGeom prst="rect">
              <a:avLst/>
            </a:prstGeom>
            <a:noFill/>
          </p:spPr>
          <p:txBody>
            <a:bodyPr wrap="square" rtlCol="0">
              <a:spAutoFit/>
            </a:bodyPr>
            <a:lstStyle/>
            <a:p>
              <a:pPr algn="ctr" fontAlgn="base">
                <a:spcBef>
                  <a:spcPct val="0"/>
                </a:spcBef>
                <a:spcAft>
                  <a:spcPct val="0"/>
                </a:spcAft>
              </a:pPr>
              <a:r>
                <a:rPr lang="en-US" sz="1700" dirty="0" smtClean="0">
                  <a:solidFill>
                    <a:srgbClr val="333366"/>
                  </a:solidFill>
                  <a:ea typeface="宋体" pitchFamily="2" charset="-122"/>
                </a:rPr>
                <a:t>Controller 1</a:t>
              </a:r>
              <a:endParaRPr lang="en-US" sz="1700" dirty="0">
                <a:solidFill>
                  <a:srgbClr val="333366"/>
                </a:solidFill>
                <a:ea typeface="宋体" pitchFamily="2" charset="-122"/>
              </a:endParaRPr>
            </a:p>
          </p:txBody>
        </p:sp>
      </p:grpSp>
      <p:grpSp>
        <p:nvGrpSpPr>
          <p:cNvPr id="4" name="Group 70"/>
          <p:cNvGrpSpPr/>
          <p:nvPr/>
        </p:nvGrpSpPr>
        <p:grpSpPr>
          <a:xfrm>
            <a:off x="2572141" y="2601319"/>
            <a:ext cx="1702675" cy="441435"/>
            <a:chOff x="7015709" y="2680149"/>
            <a:chExt cx="1702675" cy="441435"/>
          </a:xfrm>
        </p:grpSpPr>
        <p:sp>
          <p:nvSpPr>
            <p:cNvPr id="36" name="Rounded Rectangle 35"/>
            <p:cNvSpPr/>
            <p:nvPr/>
          </p:nvSpPr>
          <p:spPr bwMode="auto">
            <a:xfrm>
              <a:off x="7015709" y="2680149"/>
              <a:ext cx="1702675" cy="441435"/>
            </a:xfrm>
            <a:prstGeom prst="roundRect">
              <a:avLst/>
            </a:prstGeom>
            <a:solidFill>
              <a:schemeClr val="accent3">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b="1" smtClean="0">
                <a:solidFill>
                  <a:srgbClr val="333366"/>
                </a:solidFill>
                <a:ea typeface="宋体" pitchFamily="2" charset="-122"/>
              </a:endParaRPr>
            </a:p>
          </p:txBody>
        </p:sp>
        <p:sp>
          <p:nvSpPr>
            <p:cNvPr id="37" name="TextBox 36"/>
            <p:cNvSpPr txBox="1"/>
            <p:nvPr/>
          </p:nvSpPr>
          <p:spPr>
            <a:xfrm>
              <a:off x="7049097" y="2755268"/>
              <a:ext cx="1602518" cy="353943"/>
            </a:xfrm>
            <a:prstGeom prst="rect">
              <a:avLst/>
            </a:prstGeom>
            <a:noFill/>
          </p:spPr>
          <p:txBody>
            <a:bodyPr wrap="square" rtlCol="0">
              <a:spAutoFit/>
            </a:bodyPr>
            <a:lstStyle/>
            <a:p>
              <a:pPr algn="ctr" fontAlgn="base">
                <a:spcBef>
                  <a:spcPct val="0"/>
                </a:spcBef>
                <a:spcAft>
                  <a:spcPct val="0"/>
                </a:spcAft>
              </a:pPr>
              <a:r>
                <a:rPr lang="en-US" sz="1700" dirty="0" smtClean="0">
                  <a:solidFill>
                    <a:srgbClr val="333366"/>
                  </a:solidFill>
                  <a:ea typeface="宋体" pitchFamily="2" charset="-122"/>
                </a:rPr>
                <a:t>Controller 2</a:t>
              </a:r>
              <a:endParaRPr lang="en-US" sz="1700" dirty="0">
                <a:solidFill>
                  <a:srgbClr val="333366"/>
                </a:solidFill>
                <a:ea typeface="宋体" pitchFamily="2" charset="-122"/>
              </a:endParaRPr>
            </a:p>
          </p:txBody>
        </p:sp>
      </p:grpSp>
      <p:cxnSp>
        <p:nvCxnSpPr>
          <p:cNvPr id="38" name="Straight Connector 37"/>
          <p:cNvCxnSpPr/>
          <p:nvPr/>
        </p:nvCxnSpPr>
        <p:spPr bwMode="auto">
          <a:xfrm rot="5400000">
            <a:off x="53382" y="4103791"/>
            <a:ext cx="2129328" cy="7241"/>
          </a:xfrm>
          <a:prstGeom prst="line">
            <a:avLst/>
          </a:prstGeom>
          <a:noFill/>
          <a:ln w="381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rot="10800000" flipV="1">
            <a:off x="1121660" y="3704894"/>
            <a:ext cx="2065282" cy="7"/>
          </a:xfrm>
          <a:prstGeom prst="line">
            <a:avLst/>
          </a:prstGeom>
          <a:noFill/>
          <a:ln w="3810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rot="5400000">
            <a:off x="2887394" y="3405348"/>
            <a:ext cx="630621" cy="2"/>
          </a:xfrm>
          <a:prstGeom prst="line">
            <a:avLst/>
          </a:prstGeom>
          <a:noFill/>
          <a:ln w="38100" cap="flat" cmpd="sng" algn="ctr">
            <a:solidFill>
              <a:schemeClr val="tx1"/>
            </a:solidFill>
            <a:prstDash val="solid"/>
            <a:round/>
            <a:headEnd type="none" w="med" len="med"/>
            <a:tailEnd type="none" w="med" len="med"/>
          </a:ln>
          <a:effectLst/>
        </p:spPr>
      </p:cxnSp>
      <p:grpSp>
        <p:nvGrpSpPr>
          <p:cNvPr id="5" name="Group 85"/>
          <p:cNvGrpSpPr/>
          <p:nvPr/>
        </p:nvGrpSpPr>
        <p:grpSpPr>
          <a:xfrm>
            <a:off x="2924175" y="3895228"/>
            <a:ext cx="1414463" cy="1329235"/>
            <a:chOff x="2924175" y="3895228"/>
            <a:chExt cx="1414463" cy="1329235"/>
          </a:xfrm>
        </p:grpSpPr>
        <p:sp>
          <p:nvSpPr>
            <p:cNvPr id="79" name="AutoShape 100"/>
            <p:cNvSpPr>
              <a:spLocks noChangeArrowheads="1"/>
            </p:cNvSpPr>
            <p:nvPr/>
          </p:nvSpPr>
          <p:spPr bwMode="auto">
            <a:xfrm>
              <a:off x="3981110" y="4884146"/>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64" name="AutoShape 93"/>
            <p:cNvSpPr>
              <a:spLocks noChangeArrowheads="1"/>
            </p:cNvSpPr>
            <p:nvPr/>
          </p:nvSpPr>
          <p:spPr bwMode="auto">
            <a:xfrm>
              <a:off x="3034936" y="3981430"/>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65" name="AutoShape 94"/>
            <p:cNvSpPr>
              <a:spLocks noChangeArrowheads="1"/>
            </p:cNvSpPr>
            <p:nvPr/>
          </p:nvSpPr>
          <p:spPr bwMode="auto">
            <a:xfrm>
              <a:off x="3340214" y="3981430"/>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66" name="AutoShape 95"/>
            <p:cNvSpPr>
              <a:spLocks noChangeArrowheads="1"/>
            </p:cNvSpPr>
            <p:nvPr/>
          </p:nvSpPr>
          <p:spPr bwMode="auto">
            <a:xfrm>
              <a:off x="3664493" y="3981430"/>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67" name="AutoShape 96"/>
            <p:cNvSpPr>
              <a:spLocks noChangeArrowheads="1"/>
            </p:cNvSpPr>
            <p:nvPr/>
          </p:nvSpPr>
          <p:spPr bwMode="auto">
            <a:xfrm>
              <a:off x="3969771" y="3981430"/>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68" name="AutoShape 97"/>
            <p:cNvSpPr>
              <a:spLocks noChangeArrowheads="1"/>
            </p:cNvSpPr>
            <p:nvPr/>
          </p:nvSpPr>
          <p:spPr bwMode="auto">
            <a:xfrm>
              <a:off x="3036750" y="4260258"/>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69" name="AutoShape 98"/>
            <p:cNvSpPr>
              <a:spLocks noChangeArrowheads="1"/>
            </p:cNvSpPr>
            <p:nvPr/>
          </p:nvSpPr>
          <p:spPr bwMode="auto">
            <a:xfrm>
              <a:off x="3342028" y="4260258"/>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70" name="AutoShape 99"/>
            <p:cNvSpPr>
              <a:spLocks noChangeArrowheads="1"/>
            </p:cNvSpPr>
            <p:nvPr/>
          </p:nvSpPr>
          <p:spPr bwMode="auto">
            <a:xfrm>
              <a:off x="3666307" y="4260258"/>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71" name="AutoShape 100"/>
            <p:cNvSpPr>
              <a:spLocks noChangeArrowheads="1"/>
            </p:cNvSpPr>
            <p:nvPr/>
          </p:nvSpPr>
          <p:spPr bwMode="auto">
            <a:xfrm>
              <a:off x="3971586" y="4260258"/>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72" name="AutoShape 97"/>
            <p:cNvSpPr>
              <a:spLocks noChangeArrowheads="1"/>
            </p:cNvSpPr>
            <p:nvPr/>
          </p:nvSpPr>
          <p:spPr bwMode="auto">
            <a:xfrm>
              <a:off x="3046276" y="4569821"/>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73" name="AutoShape 98"/>
            <p:cNvSpPr>
              <a:spLocks noChangeArrowheads="1"/>
            </p:cNvSpPr>
            <p:nvPr/>
          </p:nvSpPr>
          <p:spPr bwMode="auto">
            <a:xfrm>
              <a:off x="3351554" y="4569821"/>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74" name="AutoShape 99"/>
            <p:cNvSpPr>
              <a:spLocks noChangeArrowheads="1"/>
            </p:cNvSpPr>
            <p:nvPr/>
          </p:nvSpPr>
          <p:spPr bwMode="auto">
            <a:xfrm>
              <a:off x="3675833" y="4569821"/>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75" name="AutoShape 100"/>
            <p:cNvSpPr>
              <a:spLocks noChangeArrowheads="1"/>
            </p:cNvSpPr>
            <p:nvPr/>
          </p:nvSpPr>
          <p:spPr bwMode="auto">
            <a:xfrm>
              <a:off x="3981112" y="4569821"/>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76" name="AutoShape 97"/>
            <p:cNvSpPr>
              <a:spLocks noChangeArrowheads="1"/>
            </p:cNvSpPr>
            <p:nvPr/>
          </p:nvSpPr>
          <p:spPr bwMode="auto">
            <a:xfrm>
              <a:off x="3046274" y="4884146"/>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77" name="AutoShape 98"/>
            <p:cNvSpPr>
              <a:spLocks noChangeArrowheads="1"/>
            </p:cNvSpPr>
            <p:nvPr/>
          </p:nvSpPr>
          <p:spPr bwMode="auto">
            <a:xfrm>
              <a:off x="3351552" y="4884146"/>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78" name="AutoShape 99"/>
            <p:cNvSpPr>
              <a:spLocks noChangeArrowheads="1"/>
            </p:cNvSpPr>
            <p:nvPr/>
          </p:nvSpPr>
          <p:spPr bwMode="auto">
            <a:xfrm>
              <a:off x="3675831" y="4884146"/>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84" name="Rectangle 83"/>
            <p:cNvSpPr/>
            <p:nvPr/>
          </p:nvSpPr>
          <p:spPr bwMode="auto">
            <a:xfrm>
              <a:off x="2924175" y="3895228"/>
              <a:ext cx="1414463" cy="1329235"/>
            </a:xfrm>
            <a:prstGeom prst="rect">
              <a:avLst/>
            </a:prstGeom>
            <a:noFill/>
            <a:ln w="41275" cap="flat" cmpd="sng" algn="ctr">
              <a:solidFill>
                <a:schemeClr val="bg2">
                  <a:lumMod val="40000"/>
                  <a:lumOff val="6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b="1" smtClean="0">
                <a:solidFill>
                  <a:srgbClr val="333366"/>
                </a:solidFill>
                <a:ea typeface="宋体" pitchFamily="2" charset="-122"/>
              </a:endParaRPr>
            </a:p>
          </p:txBody>
        </p:sp>
      </p:grpSp>
      <p:grpSp>
        <p:nvGrpSpPr>
          <p:cNvPr id="6" name="Group 86"/>
          <p:cNvGrpSpPr/>
          <p:nvPr/>
        </p:nvGrpSpPr>
        <p:grpSpPr>
          <a:xfrm>
            <a:off x="428625" y="3914278"/>
            <a:ext cx="1414463" cy="1329235"/>
            <a:chOff x="428625" y="3914278"/>
            <a:chExt cx="1414463" cy="1329235"/>
          </a:xfrm>
        </p:grpSpPr>
        <p:sp>
          <p:nvSpPr>
            <p:cNvPr id="41" name="Rectangle 40"/>
            <p:cNvSpPr/>
            <p:nvPr/>
          </p:nvSpPr>
          <p:spPr bwMode="auto">
            <a:xfrm>
              <a:off x="428625" y="3914278"/>
              <a:ext cx="1414463" cy="1329235"/>
            </a:xfrm>
            <a:prstGeom prst="rect">
              <a:avLst/>
            </a:prstGeom>
            <a:noFill/>
            <a:ln w="41275" cap="flat" cmpd="sng" algn="ctr">
              <a:solidFill>
                <a:schemeClr val="bg2">
                  <a:lumMod val="40000"/>
                  <a:lumOff val="6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b="1" smtClean="0">
                <a:solidFill>
                  <a:srgbClr val="333366"/>
                </a:solidFill>
                <a:ea typeface="宋体" pitchFamily="2" charset="-122"/>
              </a:endParaRPr>
            </a:p>
          </p:txBody>
        </p:sp>
        <p:sp>
          <p:nvSpPr>
            <p:cNvPr id="47" name="AutoShape 93"/>
            <p:cNvSpPr>
              <a:spLocks noChangeArrowheads="1"/>
            </p:cNvSpPr>
            <p:nvPr/>
          </p:nvSpPr>
          <p:spPr bwMode="auto">
            <a:xfrm>
              <a:off x="496440" y="3986198"/>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48" name="AutoShape 94"/>
            <p:cNvSpPr>
              <a:spLocks noChangeArrowheads="1"/>
            </p:cNvSpPr>
            <p:nvPr/>
          </p:nvSpPr>
          <p:spPr bwMode="auto">
            <a:xfrm>
              <a:off x="801718" y="3986198"/>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49" name="AutoShape 95"/>
            <p:cNvSpPr>
              <a:spLocks noChangeArrowheads="1"/>
            </p:cNvSpPr>
            <p:nvPr/>
          </p:nvSpPr>
          <p:spPr bwMode="auto">
            <a:xfrm>
              <a:off x="1125997" y="3986198"/>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50" name="AutoShape 96"/>
            <p:cNvSpPr>
              <a:spLocks noChangeArrowheads="1"/>
            </p:cNvSpPr>
            <p:nvPr/>
          </p:nvSpPr>
          <p:spPr bwMode="auto">
            <a:xfrm>
              <a:off x="1431275" y="3986198"/>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51" name="AutoShape 97"/>
            <p:cNvSpPr>
              <a:spLocks noChangeArrowheads="1"/>
            </p:cNvSpPr>
            <p:nvPr/>
          </p:nvSpPr>
          <p:spPr bwMode="auto">
            <a:xfrm>
              <a:off x="498254" y="4265026"/>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52" name="AutoShape 98"/>
            <p:cNvSpPr>
              <a:spLocks noChangeArrowheads="1"/>
            </p:cNvSpPr>
            <p:nvPr/>
          </p:nvSpPr>
          <p:spPr bwMode="auto">
            <a:xfrm>
              <a:off x="803532" y="4265026"/>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53" name="AutoShape 99"/>
            <p:cNvSpPr>
              <a:spLocks noChangeArrowheads="1"/>
            </p:cNvSpPr>
            <p:nvPr/>
          </p:nvSpPr>
          <p:spPr bwMode="auto">
            <a:xfrm>
              <a:off x="1127811" y="4265026"/>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54" name="AutoShape 100"/>
            <p:cNvSpPr>
              <a:spLocks noChangeArrowheads="1"/>
            </p:cNvSpPr>
            <p:nvPr/>
          </p:nvSpPr>
          <p:spPr bwMode="auto">
            <a:xfrm>
              <a:off x="1433090" y="4265026"/>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55" name="AutoShape 97"/>
            <p:cNvSpPr>
              <a:spLocks noChangeArrowheads="1"/>
            </p:cNvSpPr>
            <p:nvPr/>
          </p:nvSpPr>
          <p:spPr bwMode="auto">
            <a:xfrm>
              <a:off x="507780" y="4574589"/>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56" name="AutoShape 98"/>
            <p:cNvSpPr>
              <a:spLocks noChangeArrowheads="1"/>
            </p:cNvSpPr>
            <p:nvPr/>
          </p:nvSpPr>
          <p:spPr bwMode="auto">
            <a:xfrm>
              <a:off x="813058" y="4574589"/>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57" name="AutoShape 99"/>
            <p:cNvSpPr>
              <a:spLocks noChangeArrowheads="1"/>
            </p:cNvSpPr>
            <p:nvPr/>
          </p:nvSpPr>
          <p:spPr bwMode="auto">
            <a:xfrm>
              <a:off x="1137337" y="4574589"/>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58" name="AutoShape 100"/>
            <p:cNvSpPr>
              <a:spLocks noChangeArrowheads="1"/>
            </p:cNvSpPr>
            <p:nvPr/>
          </p:nvSpPr>
          <p:spPr bwMode="auto">
            <a:xfrm>
              <a:off x="1442616" y="4574589"/>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59" name="AutoShape 97"/>
            <p:cNvSpPr>
              <a:spLocks noChangeArrowheads="1"/>
            </p:cNvSpPr>
            <p:nvPr/>
          </p:nvSpPr>
          <p:spPr bwMode="auto">
            <a:xfrm>
              <a:off x="507778" y="4888914"/>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60" name="AutoShape 98"/>
            <p:cNvSpPr>
              <a:spLocks noChangeArrowheads="1"/>
            </p:cNvSpPr>
            <p:nvPr/>
          </p:nvSpPr>
          <p:spPr bwMode="auto">
            <a:xfrm>
              <a:off x="813056" y="4888914"/>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61" name="AutoShape 99"/>
            <p:cNvSpPr>
              <a:spLocks noChangeArrowheads="1"/>
            </p:cNvSpPr>
            <p:nvPr/>
          </p:nvSpPr>
          <p:spPr bwMode="auto">
            <a:xfrm>
              <a:off x="1137335" y="4888914"/>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sp>
          <p:nvSpPr>
            <p:cNvPr id="62" name="AutoShape 100"/>
            <p:cNvSpPr>
              <a:spLocks noChangeArrowheads="1"/>
            </p:cNvSpPr>
            <p:nvPr/>
          </p:nvSpPr>
          <p:spPr bwMode="auto">
            <a:xfrm>
              <a:off x="1442614" y="4888914"/>
              <a:ext cx="292971" cy="278385"/>
            </a:xfrm>
            <a:prstGeom prst="can">
              <a:avLst>
                <a:gd name="adj" fmla="val 50000"/>
              </a:avLst>
            </a:prstGeom>
            <a:gradFill rotWithShape="1">
              <a:gsLst>
                <a:gs pos="0">
                  <a:srgbClr val="777777"/>
                </a:gs>
                <a:gs pos="50000">
                  <a:srgbClr val="B2B2B2"/>
                </a:gs>
                <a:gs pos="100000">
                  <a:srgbClr val="777777"/>
                </a:gs>
              </a:gsLst>
              <a:lin ang="0" scaled="1"/>
            </a:gradFill>
            <a:ln w="3175">
              <a:noFill/>
              <a:round/>
              <a:headEnd/>
              <a:tailEnd/>
            </a:ln>
          </p:spPr>
          <p:txBody>
            <a:bodyPr wrap="none" anchor="ctr"/>
            <a:lstStyle/>
            <a:p>
              <a:pPr fontAlgn="base">
                <a:spcBef>
                  <a:spcPct val="0"/>
                </a:spcBef>
                <a:spcAft>
                  <a:spcPct val="0"/>
                </a:spcAft>
              </a:pPr>
              <a:endParaRPr lang="en-US" sz="1700">
                <a:solidFill>
                  <a:srgbClr val="333366"/>
                </a:solidFill>
                <a:ea typeface="宋体" pitchFamily="2" charset="-122"/>
              </a:endParaRPr>
            </a:p>
          </p:txBody>
        </p:sp>
      </p:grpSp>
      <p:grpSp>
        <p:nvGrpSpPr>
          <p:cNvPr id="7" name="Group 179"/>
          <p:cNvGrpSpPr/>
          <p:nvPr/>
        </p:nvGrpSpPr>
        <p:grpSpPr>
          <a:xfrm>
            <a:off x="1099310" y="1570137"/>
            <a:ext cx="3568224" cy="3673424"/>
            <a:chOff x="1099310" y="1570137"/>
            <a:chExt cx="3568224" cy="3673424"/>
          </a:xfrm>
        </p:grpSpPr>
        <p:grpSp>
          <p:nvGrpSpPr>
            <p:cNvPr id="8" name="Group 87"/>
            <p:cNvGrpSpPr/>
            <p:nvPr/>
          </p:nvGrpSpPr>
          <p:grpSpPr>
            <a:xfrm>
              <a:off x="3063286" y="1570137"/>
              <a:ext cx="1604248" cy="1852436"/>
              <a:chOff x="3063286" y="1570137"/>
              <a:chExt cx="1604248" cy="1852436"/>
            </a:xfrm>
          </p:grpSpPr>
          <p:sp>
            <p:nvSpPr>
              <p:cNvPr id="94" name="TextBox 93"/>
              <p:cNvSpPr txBox="1"/>
              <p:nvPr/>
            </p:nvSpPr>
            <p:spPr>
              <a:xfrm>
                <a:off x="3063286" y="2314577"/>
                <a:ext cx="898635" cy="1107996"/>
              </a:xfrm>
              <a:prstGeom prst="rect">
                <a:avLst/>
              </a:prstGeom>
              <a:noFill/>
            </p:spPr>
            <p:txBody>
              <a:bodyPr wrap="square" rtlCol="0">
                <a:spAutoFit/>
              </a:bodyPr>
              <a:lstStyle/>
              <a:p>
                <a:pPr fontAlgn="base">
                  <a:spcBef>
                    <a:spcPct val="0"/>
                  </a:spcBef>
                  <a:spcAft>
                    <a:spcPct val="0"/>
                  </a:spcAft>
                </a:pPr>
                <a:r>
                  <a:rPr lang="en-US" sz="6600" b="1" dirty="0" smtClean="0">
                    <a:solidFill>
                      <a:srgbClr val="FF0000"/>
                    </a:solidFill>
                    <a:latin typeface="Arial Black" pitchFamily="34" charset="0"/>
                    <a:ea typeface="宋体" pitchFamily="2" charset="-122"/>
                  </a:rPr>
                  <a:t>X</a:t>
                </a:r>
                <a:endParaRPr lang="en-US" sz="6600" b="1" dirty="0">
                  <a:solidFill>
                    <a:srgbClr val="FF0000"/>
                  </a:solidFill>
                  <a:latin typeface="Arial Black" pitchFamily="34" charset="0"/>
                  <a:ea typeface="宋体" pitchFamily="2" charset="-122"/>
                </a:endParaRPr>
              </a:p>
            </p:txBody>
          </p:sp>
          <p:sp>
            <p:nvSpPr>
              <p:cNvPr id="96" name="TextBox 95"/>
              <p:cNvSpPr txBox="1"/>
              <p:nvPr/>
            </p:nvSpPr>
            <p:spPr>
              <a:xfrm>
                <a:off x="3533778" y="1570137"/>
                <a:ext cx="1133756" cy="923330"/>
              </a:xfrm>
              <a:prstGeom prst="rect">
                <a:avLst/>
              </a:prstGeom>
              <a:noFill/>
            </p:spPr>
            <p:txBody>
              <a:bodyPr wrap="square" rtlCol="0">
                <a:spAutoFit/>
              </a:bodyPr>
              <a:lstStyle/>
              <a:p>
                <a:pPr fontAlgn="base">
                  <a:spcBef>
                    <a:spcPct val="0"/>
                  </a:spcBef>
                  <a:spcAft>
                    <a:spcPct val="0"/>
                  </a:spcAft>
                </a:pPr>
                <a:r>
                  <a:rPr lang="en-US" sz="2400" b="1" dirty="0" smtClean="0">
                    <a:solidFill>
                      <a:srgbClr val="FF0000"/>
                    </a:solidFill>
                    <a:ea typeface="宋体" pitchFamily="2" charset="-122"/>
                  </a:rPr>
                  <a:t>50%</a:t>
                </a:r>
              </a:p>
              <a:p>
                <a:pPr fontAlgn="base">
                  <a:spcBef>
                    <a:spcPct val="0"/>
                  </a:spcBef>
                  <a:spcAft>
                    <a:spcPct val="0"/>
                  </a:spcAft>
                </a:pPr>
                <a:r>
                  <a:rPr lang="en-US" sz="1500" b="1" dirty="0" smtClean="0">
                    <a:solidFill>
                      <a:srgbClr val="FF0000"/>
                    </a:solidFill>
                    <a:ea typeface="宋体" pitchFamily="2" charset="-122"/>
                  </a:rPr>
                  <a:t>Controller</a:t>
                </a:r>
              </a:p>
              <a:p>
                <a:pPr fontAlgn="base">
                  <a:spcBef>
                    <a:spcPct val="0"/>
                  </a:spcBef>
                  <a:spcAft>
                    <a:spcPct val="0"/>
                  </a:spcAft>
                </a:pPr>
                <a:r>
                  <a:rPr lang="en-US" sz="1500" b="1" dirty="0" smtClean="0">
                    <a:solidFill>
                      <a:srgbClr val="FF0000"/>
                    </a:solidFill>
                    <a:ea typeface="宋体" pitchFamily="2" charset="-122"/>
                  </a:rPr>
                  <a:t>Impact</a:t>
                </a:r>
                <a:endParaRPr lang="en-US" sz="1500" b="1" dirty="0">
                  <a:solidFill>
                    <a:srgbClr val="FF0000"/>
                  </a:solidFill>
                  <a:ea typeface="宋体" pitchFamily="2" charset="-122"/>
                </a:endParaRPr>
              </a:p>
            </p:txBody>
          </p:sp>
          <p:cxnSp>
            <p:nvCxnSpPr>
              <p:cNvPr id="97" name="Straight Arrow Connector 96"/>
              <p:cNvCxnSpPr/>
              <p:nvPr/>
            </p:nvCxnSpPr>
            <p:spPr bwMode="auto">
              <a:xfrm rot="5400000">
                <a:off x="3163297" y="2025868"/>
                <a:ext cx="646385" cy="3"/>
              </a:xfrm>
              <a:prstGeom prst="straightConnector1">
                <a:avLst/>
              </a:prstGeom>
              <a:noFill/>
              <a:ln w="38100" cap="flat" cmpd="sng" algn="ctr">
                <a:solidFill>
                  <a:srgbClr val="FF0000"/>
                </a:solidFill>
                <a:prstDash val="solid"/>
                <a:round/>
                <a:headEnd type="none" w="med" len="med"/>
                <a:tailEnd type="arrow"/>
              </a:ln>
              <a:effectLst/>
            </p:spPr>
          </p:cxnSp>
        </p:grpSp>
        <p:grpSp>
          <p:nvGrpSpPr>
            <p:cNvPr id="9" name="Group 84"/>
            <p:cNvGrpSpPr/>
            <p:nvPr/>
          </p:nvGrpSpPr>
          <p:grpSpPr>
            <a:xfrm>
              <a:off x="1099310" y="4837809"/>
              <a:ext cx="657964" cy="405752"/>
              <a:chOff x="2185198" y="4823521"/>
              <a:chExt cx="657964" cy="405752"/>
            </a:xfrm>
          </p:grpSpPr>
          <p:sp>
            <p:nvSpPr>
              <p:cNvPr id="63" name="TextBox 62"/>
              <p:cNvSpPr txBox="1"/>
              <p:nvPr/>
            </p:nvSpPr>
            <p:spPr>
              <a:xfrm>
                <a:off x="2477443" y="4829163"/>
                <a:ext cx="365719" cy="400110"/>
              </a:xfrm>
              <a:prstGeom prst="rect">
                <a:avLst/>
              </a:prstGeom>
              <a:noFill/>
            </p:spPr>
            <p:txBody>
              <a:bodyPr wrap="square" rtlCol="0">
                <a:spAutoFit/>
              </a:bodyPr>
              <a:lstStyle/>
              <a:p>
                <a:pPr fontAlgn="base">
                  <a:spcBef>
                    <a:spcPct val="0"/>
                  </a:spcBef>
                  <a:spcAft>
                    <a:spcPct val="0"/>
                  </a:spcAft>
                </a:pPr>
                <a:r>
                  <a:rPr lang="en-US" sz="2000" b="1" dirty="0" smtClean="0">
                    <a:solidFill>
                      <a:srgbClr val="FF0000"/>
                    </a:solidFill>
                    <a:latin typeface="Arial Black" pitchFamily="34" charset="0"/>
                    <a:ea typeface="宋体" pitchFamily="2" charset="-122"/>
                  </a:rPr>
                  <a:t>X</a:t>
                </a:r>
                <a:endParaRPr lang="en-US" sz="2000" b="1" dirty="0">
                  <a:solidFill>
                    <a:srgbClr val="FF0000"/>
                  </a:solidFill>
                  <a:latin typeface="Arial Black" pitchFamily="34" charset="0"/>
                  <a:ea typeface="宋体" pitchFamily="2" charset="-122"/>
                </a:endParaRPr>
              </a:p>
            </p:txBody>
          </p:sp>
          <p:sp>
            <p:nvSpPr>
              <p:cNvPr id="80" name="TextBox 79"/>
              <p:cNvSpPr txBox="1"/>
              <p:nvPr/>
            </p:nvSpPr>
            <p:spPr>
              <a:xfrm>
                <a:off x="2185198" y="4823521"/>
                <a:ext cx="365719" cy="400110"/>
              </a:xfrm>
              <a:prstGeom prst="rect">
                <a:avLst/>
              </a:prstGeom>
              <a:noFill/>
            </p:spPr>
            <p:txBody>
              <a:bodyPr wrap="square" rtlCol="0">
                <a:spAutoFit/>
              </a:bodyPr>
              <a:lstStyle/>
              <a:p>
                <a:pPr fontAlgn="base">
                  <a:spcBef>
                    <a:spcPct val="0"/>
                  </a:spcBef>
                  <a:spcAft>
                    <a:spcPct val="0"/>
                  </a:spcAft>
                </a:pPr>
                <a:r>
                  <a:rPr lang="en-US" sz="2000" b="1" dirty="0" smtClean="0">
                    <a:solidFill>
                      <a:srgbClr val="FF0000"/>
                    </a:solidFill>
                    <a:latin typeface="Arial Black" pitchFamily="34" charset="0"/>
                    <a:ea typeface="宋体" pitchFamily="2" charset="-122"/>
                  </a:rPr>
                  <a:t>X</a:t>
                </a:r>
                <a:endParaRPr lang="en-US" sz="2000" b="1" dirty="0">
                  <a:solidFill>
                    <a:srgbClr val="FF0000"/>
                  </a:solidFill>
                  <a:latin typeface="Arial Black" pitchFamily="34" charset="0"/>
                  <a:ea typeface="宋体" pitchFamily="2" charset="-122"/>
                </a:endParaRPr>
              </a:p>
            </p:txBody>
          </p:sp>
        </p:grpSp>
      </p:grpSp>
      <p:grpSp>
        <p:nvGrpSpPr>
          <p:cNvPr id="10" name="Group 169"/>
          <p:cNvGrpSpPr/>
          <p:nvPr/>
        </p:nvGrpSpPr>
        <p:grpSpPr>
          <a:xfrm>
            <a:off x="5884116" y="2509734"/>
            <a:ext cx="1614852" cy="2764971"/>
            <a:chOff x="5884116" y="2386902"/>
            <a:chExt cx="1614852" cy="2764971"/>
          </a:xfrm>
        </p:grpSpPr>
        <p:pic>
          <p:nvPicPr>
            <p:cNvPr id="160" name="Picture 8" descr="prodshot"/>
            <p:cNvPicPr>
              <a:picLocks noChangeAspect="1" noChangeArrowheads="1"/>
            </p:cNvPicPr>
            <p:nvPr/>
          </p:nvPicPr>
          <p:blipFill>
            <a:blip r:embed="rId2" cstate="print"/>
            <a:srcRect/>
            <a:stretch>
              <a:fillRect/>
            </a:stretch>
          </p:blipFill>
          <p:spPr bwMode="auto">
            <a:xfrm>
              <a:off x="5903393" y="4644818"/>
              <a:ext cx="1587543" cy="507055"/>
            </a:xfrm>
            <a:prstGeom prst="rect">
              <a:avLst/>
            </a:prstGeom>
            <a:noFill/>
            <a:ln w="9525">
              <a:noFill/>
              <a:miter lim="800000"/>
              <a:headEnd/>
              <a:tailEnd/>
            </a:ln>
          </p:spPr>
        </p:pic>
        <p:pic>
          <p:nvPicPr>
            <p:cNvPr id="161" name="Picture 8" descr="prodshot"/>
            <p:cNvPicPr>
              <a:picLocks noChangeAspect="1" noChangeArrowheads="1"/>
            </p:cNvPicPr>
            <p:nvPr/>
          </p:nvPicPr>
          <p:blipFill>
            <a:blip r:embed="rId2" cstate="print"/>
            <a:srcRect/>
            <a:stretch>
              <a:fillRect/>
            </a:stretch>
          </p:blipFill>
          <p:spPr bwMode="auto">
            <a:xfrm>
              <a:off x="5903391" y="4387483"/>
              <a:ext cx="1587543" cy="507055"/>
            </a:xfrm>
            <a:prstGeom prst="rect">
              <a:avLst/>
            </a:prstGeom>
            <a:noFill/>
            <a:ln w="9525">
              <a:noFill/>
              <a:miter lim="800000"/>
              <a:headEnd/>
              <a:tailEnd/>
            </a:ln>
          </p:spPr>
        </p:pic>
        <p:pic>
          <p:nvPicPr>
            <p:cNvPr id="162" name="Picture 8" descr="prodshot"/>
            <p:cNvPicPr>
              <a:picLocks noChangeAspect="1" noChangeArrowheads="1"/>
            </p:cNvPicPr>
            <p:nvPr/>
          </p:nvPicPr>
          <p:blipFill>
            <a:blip r:embed="rId2" cstate="print"/>
            <a:srcRect/>
            <a:stretch>
              <a:fillRect/>
            </a:stretch>
          </p:blipFill>
          <p:spPr bwMode="auto">
            <a:xfrm>
              <a:off x="5911425" y="4136640"/>
              <a:ext cx="1587543" cy="507055"/>
            </a:xfrm>
            <a:prstGeom prst="rect">
              <a:avLst/>
            </a:prstGeom>
            <a:noFill/>
            <a:ln w="9525">
              <a:noFill/>
              <a:miter lim="800000"/>
              <a:headEnd/>
              <a:tailEnd/>
            </a:ln>
          </p:spPr>
        </p:pic>
        <p:pic>
          <p:nvPicPr>
            <p:cNvPr id="163" name="Picture 8" descr="prodshot"/>
            <p:cNvPicPr>
              <a:picLocks noChangeAspect="1" noChangeArrowheads="1"/>
            </p:cNvPicPr>
            <p:nvPr/>
          </p:nvPicPr>
          <p:blipFill>
            <a:blip r:embed="rId2" cstate="print"/>
            <a:srcRect/>
            <a:stretch>
              <a:fillRect/>
            </a:stretch>
          </p:blipFill>
          <p:spPr bwMode="auto">
            <a:xfrm>
              <a:off x="5900179" y="3885799"/>
              <a:ext cx="1587543" cy="507055"/>
            </a:xfrm>
            <a:prstGeom prst="rect">
              <a:avLst/>
            </a:prstGeom>
            <a:noFill/>
            <a:ln w="9525">
              <a:noFill/>
              <a:miter lim="800000"/>
              <a:headEnd/>
              <a:tailEnd/>
            </a:ln>
          </p:spPr>
        </p:pic>
        <p:pic>
          <p:nvPicPr>
            <p:cNvPr id="164" name="Picture 8" descr="prodshot"/>
            <p:cNvPicPr>
              <a:picLocks noChangeAspect="1" noChangeArrowheads="1"/>
            </p:cNvPicPr>
            <p:nvPr/>
          </p:nvPicPr>
          <p:blipFill>
            <a:blip r:embed="rId2" cstate="print"/>
            <a:srcRect/>
            <a:stretch>
              <a:fillRect/>
            </a:stretch>
          </p:blipFill>
          <p:spPr bwMode="auto">
            <a:xfrm>
              <a:off x="5898573" y="3634959"/>
              <a:ext cx="1587543" cy="507055"/>
            </a:xfrm>
            <a:prstGeom prst="rect">
              <a:avLst/>
            </a:prstGeom>
            <a:noFill/>
            <a:ln w="9525">
              <a:noFill/>
              <a:miter lim="800000"/>
              <a:headEnd/>
              <a:tailEnd/>
            </a:ln>
          </p:spPr>
        </p:pic>
        <p:pic>
          <p:nvPicPr>
            <p:cNvPr id="165" name="Picture 8" descr="prodshot"/>
            <p:cNvPicPr>
              <a:picLocks noChangeAspect="1" noChangeArrowheads="1"/>
            </p:cNvPicPr>
            <p:nvPr/>
          </p:nvPicPr>
          <p:blipFill>
            <a:blip r:embed="rId2" cstate="print"/>
            <a:srcRect/>
            <a:stretch>
              <a:fillRect/>
            </a:stretch>
          </p:blipFill>
          <p:spPr bwMode="auto">
            <a:xfrm>
              <a:off x="5896966" y="3384118"/>
              <a:ext cx="1587543" cy="507055"/>
            </a:xfrm>
            <a:prstGeom prst="rect">
              <a:avLst/>
            </a:prstGeom>
            <a:noFill/>
            <a:ln w="9525">
              <a:noFill/>
              <a:miter lim="800000"/>
              <a:headEnd/>
              <a:tailEnd/>
            </a:ln>
          </p:spPr>
        </p:pic>
        <p:pic>
          <p:nvPicPr>
            <p:cNvPr id="166" name="Picture 8" descr="prodshot"/>
            <p:cNvPicPr>
              <a:picLocks noChangeAspect="1" noChangeArrowheads="1"/>
            </p:cNvPicPr>
            <p:nvPr/>
          </p:nvPicPr>
          <p:blipFill>
            <a:blip r:embed="rId2" cstate="print"/>
            <a:srcRect/>
            <a:stretch>
              <a:fillRect/>
            </a:stretch>
          </p:blipFill>
          <p:spPr bwMode="auto">
            <a:xfrm>
              <a:off x="5885721" y="3133277"/>
              <a:ext cx="1587543" cy="507055"/>
            </a:xfrm>
            <a:prstGeom prst="rect">
              <a:avLst/>
            </a:prstGeom>
            <a:noFill/>
            <a:ln w="9525">
              <a:noFill/>
              <a:miter lim="800000"/>
              <a:headEnd/>
              <a:tailEnd/>
            </a:ln>
          </p:spPr>
        </p:pic>
        <p:pic>
          <p:nvPicPr>
            <p:cNvPr id="167" name="Picture 8" descr="prodshot"/>
            <p:cNvPicPr>
              <a:picLocks noChangeAspect="1" noChangeArrowheads="1"/>
            </p:cNvPicPr>
            <p:nvPr/>
          </p:nvPicPr>
          <p:blipFill>
            <a:blip r:embed="rId2" cstate="print"/>
            <a:srcRect/>
            <a:stretch>
              <a:fillRect/>
            </a:stretch>
          </p:blipFill>
          <p:spPr bwMode="auto">
            <a:xfrm>
              <a:off x="5884116" y="2882435"/>
              <a:ext cx="1587543" cy="507055"/>
            </a:xfrm>
            <a:prstGeom prst="rect">
              <a:avLst/>
            </a:prstGeom>
            <a:noFill/>
            <a:ln w="9525">
              <a:noFill/>
              <a:miter lim="800000"/>
              <a:headEnd/>
              <a:tailEnd/>
            </a:ln>
          </p:spPr>
        </p:pic>
        <p:pic>
          <p:nvPicPr>
            <p:cNvPr id="168" name="Picture 9" descr="prodshot"/>
            <p:cNvPicPr>
              <a:picLocks noChangeAspect="1" noChangeArrowheads="1"/>
            </p:cNvPicPr>
            <p:nvPr/>
          </p:nvPicPr>
          <p:blipFill>
            <a:blip r:embed="rId2" cstate="print"/>
            <a:srcRect/>
            <a:stretch>
              <a:fillRect/>
            </a:stretch>
          </p:blipFill>
          <p:spPr bwMode="auto">
            <a:xfrm>
              <a:off x="5884116" y="2629361"/>
              <a:ext cx="1587543" cy="507055"/>
            </a:xfrm>
            <a:prstGeom prst="rect">
              <a:avLst/>
            </a:prstGeom>
            <a:noFill/>
            <a:ln w="9525">
              <a:noFill/>
              <a:miter lim="800000"/>
              <a:headEnd/>
              <a:tailEnd/>
            </a:ln>
          </p:spPr>
        </p:pic>
        <p:pic>
          <p:nvPicPr>
            <p:cNvPr id="169" name="Picture 10" descr="prodshot"/>
            <p:cNvPicPr>
              <a:picLocks noChangeAspect="1" noChangeArrowheads="1"/>
            </p:cNvPicPr>
            <p:nvPr/>
          </p:nvPicPr>
          <p:blipFill>
            <a:blip r:embed="rId2" cstate="print"/>
            <a:srcRect/>
            <a:stretch>
              <a:fillRect/>
            </a:stretch>
          </p:blipFill>
          <p:spPr bwMode="auto">
            <a:xfrm>
              <a:off x="5884116" y="2386902"/>
              <a:ext cx="1587543" cy="507055"/>
            </a:xfrm>
            <a:prstGeom prst="rect">
              <a:avLst/>
            </a:prstGeom>
            <a:noFill/>
            <a:ln w="9525">
              <a:noFill/>
              <a:miter lim="800000"/>
              <a:headEnd/>
              <a:tailEnd/>
            </a:ln>
          </p:spPr>
        </p:pic>
      </p:grpSp>
      <p:sp>
        <p:nvSpPr>
          <p:cNvPr id="171" name="TextBox 170"/>
          <p:cNvSpPr txBox="1"/>
          <p:nvPr/>
        </p:nvSpPr>
        <p:spPr>
          <a:xfrm>
            <a:off x="4483711" y="5308901"/>
            <a:ext cx="4517409" cy="615553"/>
          </a:xfrm>
          <a:prstGeom prst="rect">
            <a:avLst/>
          </a:prstGeom>
          <a:noFill/>
        </p:spPr>
        <p:txBody>
          <a:bodyPr wrap="square" rtlCol="0">
            <a:spAutoFit/>
          </a:bodyPr>
          <a:lstStyle/>
          <a:p>
            <a:pPr algn="ctr" fontAlgn="base">
              <a:spcBef>
                <a:spcPct val="0"/>
              </a:spcBef>
              <a:spcAft>
                <a:spcPct val="0"/>
              </a:spcAft>
            </a:pPr>
            <a:r>
              <a:rPr lang="en-US" sz="1700" b="1" dirty="0" smtClean="0">
                <a:solidFill>
                  <a:srgbClr val="FF0000"/>
                </a:solidFill>
                <a:ea typeface="宋体" pitchFamily="2" charset="-122"/>
              </a:rPr>
              <a:t>Lower Impact / Faster Rebuild</a:t>
            </a:r>
          </a:p>
          <a:p>
            <a:pPr algn="ctr" fontAlgn="base">
              <a:spcBef>
                <a:spcPct val="0"/>
              </a:spcBef>
              <a:spcAft>
                <a:spcPct val="0"/>
              </a:spcAft>
            </a:pPr>
            <a:r>
              <a:rPr lang="en-US" sz="1700" b="1" dirty="0" smtClean="0">
                <a:solidFill>
                  <a:srgbClr val="FF0000"/>
                </a:solidFill>
                <a:ea typeface="宋体" pitchFamily="2" charset="-122"/>
              </a:rPr>
              <a:t>Flexible / Granular / Multi-level Protection</a:t>
            </a:r>
          </a:p>
        </p:txBody>
      </p:sp>
      <p:grpSp>
        <p:nvGrpSpPr>
          <p:cNvPr id="11" name="Group 177"/>
          <p:cNvGrpSpPr/>
          <p:nvPr/>
        </p:nvGrpSpPr>
        <p:grpSpPr>
          <a:xfrm>
            <a:off x="6847442" y="4449939"/>
            <a:ext cx="576939" cy="400110"/>
            <a:chOff x="7966559" y="4368053"/>
            <a:chExt cx="576939" cy="400110"/>
          </a:xfrm>
        </p:grpSpPr>
        <p:sp>
          <p:nvSpPr>
            <p:cNvPr id="173" name="TextBox 172"/>
            <p:cNvSpPr txBox="1"/>
            <p:nvPr/>
          </p:nvSpPr>
          <p:spPr>
            <a:xfrm>
              <a:off x="8053946" y="4368053"/>
              <a:ext cx="365719" cy="400110"/>
            </a:xfrm>
            <a:prstGeom prst="rect">
              <a:avLst/>
            </a:prstGeom>
            <a:noFill/>
          </p:spPr>
          <p:txBody>
            <a:bodyPr wrap="square" rtlCol="0">
              <a:spAutoFit/>
            </a:bodyPr>
            <a:lstStyle/>
            <a:p>
              <a:pPr fontAlgn="base">
                <a:spcBef>
                  <a:spcPct val="0"/>
                </a:spcBef>
                <a:spcAft>
                  <a:spcPct val="0"/>
                </a:spcAft>
              </a:pPr>
              <a:r>
                <a:rPr lang="en-US" sz="2000" b="1" dirty="0" smtClean="0">
                  <a:solidFill>
                    <a:srgbClr val="FF0000"/>
                  </a:solidFill>
                  <a:latin typeface="Arial Black" pitchFamily="34" charset="0"/>
                  <a:ea typeface="宋体" pitchFamily="2" charset="-122"/>
                </a:rPr>
                <a:t>X</a:t>
              </a:r>
              <a:endParaRPr lang="en-US" sz="2000" b="1" dirty="0">
                <a:solidFill>
                  <a:srgbClr val="FF0000"/>
                </a:solidFill>
                <a:latin typeface="Arial Black" pitchFamily="34" charset="0"/>
                <a:ea typeface="宋体" pitchFamily="2" charset="-122"/>
              </a:endParaRPr>
            </a:p>
          </p:txBody>
        </p:sp>
        <p:sp>
          <p:nvSpPr>
            <p:cNvPr id="175" name="Freeform 174"/>
            <p:cNvSpPr>
              <a:spLocks/>
            </p:cNvSpPr>
            <p:nvPr/>
          </p:nvSpPr>
          <p:spPr bwMode="auto">
            <a:xfrm>
              <a:off x="7966559" y="4449171"/>
              <a:ext cx="576939" cy="211997"/>
            </a:xfrm>
            <a:custGeom>
              <a:avLst/>
              <a:gdLst>
                <a:gd name="T0" fmla="*/ 0 w 484"/>
                <a:gd name="T1" fmla="*/ 2147483647 h 276"/>
                <a:gd name="T2" fmla="*/ 2147483647 w 484"/>
                <a:gd name="T3" fmla="*/ 2147483647 h 276"/>
                <a:gd name="T4" fmla="*/ 2147483647 w 484"/>
                <a:gd name="T5" fmla="*/ 2147483647 h 276"/>
                <a:gd name="T6" fmla="*/ 0 w 484"/>
                <a:gd name="T7" fmla="*/ 0 h 276"/>
                <a:gd name="T8" fmla="*/ 0 w 484"/>
                <a:gd name="T9" fmla="*/ 2147483647 h 276"/>
                <a:gd name="T10" fmla="*/ 0 60000 65536"/>
                <a:gd name="T11" fmla="*/ 0 60000 65536"/>
                <a:gd name="T12" fmla="*/ 0 60000 65536"/>
                <a:gd name="T13" fmla="*/ 0 60000 65536"/>
                <a:gd name="T14" fmla="*/ 0 60000 65536"/>
                <a:gd name="T15" fmla="*/ 0 w 484"/>
                <a:gd name="T16" fmla="*/ 0 h 276"/>
                <a:gd name="T17" fmla="*/ 484 w 484"/>
                <a:gd name="T18" fmla="*/ 276 h 276"/>
              </a:gdLst>
              <a:ahLst/>
              <a:cxnLst>
                <a:cxn ang="T10">
                  <a:pos x="T0" y="T1"/>
                </a:cxn>
                <a:cxn ang="T11">
                  <a:pos x="T2" y="T3"/>
                </a:cxn>
                <a:cxn ang="T12">
                  <a:pos x="T4" y="T5"/>
                </a:cxn>
                <a:cxn ang="T13">
                  <a:pos x="T6" y="T7"/>
                </a:cxn>
                <a:cxn ang="T14">
                  <a:pos x="T8" y="T9"/>
                </a:cxn>
              </a:cxnLst>
              <a:rect l="T15" t="T16" r="T17" b="T18"/>
              <a:pathLst>
                <a:path w="484" h="276">
                  <a:moveTo>
                    <a:pt x="0" y="268"/>
                  </a:moveTo>
                  <a:cubicBezTo>
                    <a:pt x="242" y="272"/>
                    <a:pt x="484" y="276"/>
                    <a:pt x="484" y="276"/>
                  </a:cubicBezTo>
                  <a:lnTo>
                    <a:pt x="484" y="12"/>
                  </a:lnTo>
                  <a:lnTo>
                    <a:pt x="0" y="0"/>
                  </a:lnTo>
                  <a:cubicBezTo>
                    <a:pt x="0" y="90"/>
                    <a:pt x="0" y="134"/>
                    <a:pt x="0" y="268"/>
                  </a:cubicBezTo>
                  <a:close/>
                </a:path>
              </a:pathLst>
            </a:custGeom>
            <a:solidFill>
              <a:srgbClr val="FF0000">
                <a:alpha val="54117"/>
              </a:srgbClr>
            </a:solidFill>
            <a:ln w="9525">
              <a:solidFill>
                <a:srgbClr val="FF0000"/>
              </a:solidFill>
              <a:round/>
              <a:headEnd/>
              <a:tailEnd/>
            </a:ln>
          </p:spPr>
          <p:txBody>
            <a:bodyPr/>
            <a:lstStyle/>
            <a:p>
              <a:pPr fontAlgn="base">
                <a:spcBef>
                  <a:spcPct val="0"/>
                </a:spcBef>
                <a:spcAft>
                  <a:spcPct val="0"/>
                </a:spcAft>
              </a:pPr>
              <a:endParaRPr lang="en-US" sz="1700">
                <a:solidFill>
                  <a:srgbClr val="333366"/>
                </a:solidFill>
                <a:ea typeface="宋体" pitchFamily="2" charset="-122"/>
              </a:endParaRPr>
            </a:p>
          </p:txBody>
        </p:sp>
        <p:sp>
          <p:nvSpPr>
            <p:cNvPr id="177" name="Text Box 26"/>
            <p:cNvSpPr txBox="1">
              <a:spLocks noChangeArrowheads="1"/>
            </p:cNvSpPr>
            <p:nvPr/>
          </p:nvSpPr>
          <p:spPr bwMode="auto">
            <a:xfrm>
              <a:off x="8054890" y="4481141"/>
              <a:ext cx="458788" cy="152400"/>
            </a:xfrm>
            <a:prstGeom prst="rect">
              <a:avLst/>
            </a:prstGeom>
            <a:noFill/>
            <a:ln w="9525" algn="ctr">
              <a:noFill/>
              <a:miter lim="800000"/>
              <a:headEnd/>
              <a:tailEnd/>
            </a:ln>
          </p:spPr>
          <p:txBody>
            <a:bodyPr wrap="none" lIns="0" tIns="0" rIns="0" bIns="0">
              <a:spAutoFit/>
            </a:bodyPr>
            <a:lstStyle/>
            <a:p>
              <a:pPr algn="ctr" fontAlgn="base">
                <a:spcBef>
                  <a:spcPct val="0"/>
                </a:spcBef>
                <a:spcAft>
                  <a:spcPct val="0"/>
                </a:spcAft>
              </a:pPr>
              <a:r>
                <a:rPr lang="en-US" sz="1000" b="1" dirty="0">
                  <a:solidFill>
                    <a:srgbClr val="FFFFFF"/>
                  </a:solidFill>
                  <a:ea typeface="宋体" pitchFamily="2" charset="-122"/>
                </a:rPr>
                <a:t>FAILED</a:t>
              </a:r>
            </a:p>
          </p:txBody>
        </p:sp>
      </p:grpSp>
      <p:sp>
        <p:nvSpPr>
          <p:cNvPr id="179" name="Title 1"/>
          <p:cNvSpPr txBox="1">
            <a:spLocks/>
          </p:cNvSpPr>
          <p:nvPr/>
        </p:nvSpPr>
        <p:spPr bwMode="auto">
          <a:xfrm>
            <a:off x="351399" y="260657"/>
            <a:ext cx="2912502" cy="53553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fontAlgn="base">
              <a:lnSpc>
                <a:spcPct val="90000"/>
              </a:lnSpc>
              <a:spcBef>
                <a:spcPct val="30000"/>
              </a:spcBef>
              <a:spcAft>
                <a:spcPct val="0"/>
              </a:spcAft>
              <a:defRPr/>
            </a:pPr>
            <a:r>
              <a:rPr lang="en-US" sz="3200" b="1" kern="0" dirty="0" smtClean="0">
                <a:solidFill>
                  <a:srgbClr val="005E9D"/>
                </a:solidFill>
                <a:ea typeface="宋体" pitchFamily="2" charset="-122"/>
              </a:rPr>
              <a:t>Resiliency</a:t>
            </a:r>
            <a:endParaRPr lang="en-US" sz="3200" b="1" kern="0" dirty="0">
              <a:solidFill>
                <a:srgbClr val="005E9D"/>
              </a:solidFill>
              <a:ea typeface="宋体" pitchFamily="2" charset="-122"/>
            </a:endParaRPr>
          </a:p>
        </p:txBody>
      </p:sp>
      <p:grpSp>
        <p:nvGrpSpPr>
          <p:cNvPr id="82" name="Group 177"/>
          <p:cNvGrpSpPr/>
          <p:nvPr/>
        </p:nvGrpSpPr>
        <p:grpSpPr>
          <a:xfrm>
            <a:off x="6836069" y="3196620"/>
            <a:ext cx="576939" cy="400110"/>
            <a:chOff x="7966559" y="4368053"/>
            <a:chExt cx="576939" cy="400110"/>
          </a:xfrm>
        </p:grpSpPr>
        <p:sp>
          <p:nvSpPr>
            <p:cNvPr id="83" name="TextBox 82"/>
            <p:cNvSpPr txBox="1"/>
            <p:nvPr/>
          </p:nvSpPr>
          <p:spPr>
            <a:xfrm>
              <a:off x="8053946" y="4368053"/>
              <a:ext cx="365719" cy="400110"/>
            </a:xfrm>
            <a:prstGeom prst="rect">
              <a:avLst/>
            </a:prstGeom>
            <a:noFill/>
          </p:spPr>
          <p:txBody>
            <a:bodyPr wrap="square" rtlCol="0">
              <a:spAutoFit/>
            </a:bodyPr>
            <a:lstStyle/>
            <a:p>
              <a:pPr fontAlgn="base">
                <a:spcBef>
                  <a:spcPct val="0"/>
                </a:spcBef>
                <a:spcAft>
                  <a:spcPct val="0"/>
                </a:spcAft>
              </a:pPr>
              <a:r>
                <a:rPr lang="en-US" sz="2000" b="1" dirty="0" smtClean="0">
                  <a:solidFill>
                    <a:srgbClr val="FF0000"/>
                  </a:solidFill>
                  <a:latin typeface="Arial Black" pitchFamily="34" charset="0"/>
                  <a:ea typeface="宋体" pitchFamily="2" charset="-122"/>
                </a:rPr>
                <a:t>X</a:t>
              </a:r>
              <a:endParaRPr lang="en-US" sz="2000" b="1" dirty="0">
                <a:solidFill>
                  <a:srgbClr val="FF0000"/>
                </a:solidFill>
                <a:latin typeface="Arial Black" pitchFamily="34" charset="0"/>
                <a:ea typeface="宋体" pitchFamily="2" charset="-122"/>
              </a:endParaRPr>
            </a:p>
          </p:txBody>
        </p:sp>
        <p:sp>
          <p:nvSpPr>
            <p:cNvPr id="85" name="Freeform 84"/>
            <p:cNvSpPr>
              <a:spLocks/>
            </p:cNvSpPr>
            <p:nvPr/>
          </p:nvSpPr>
          <p:spPr bwMode="auto">
            <a:xfrm>
              <a:off x="7966559" y="4449171"/>
              <a:ext cx="576939" cy="211997"/>
            </a:xfrm>
            <a:custGeom>
              <a:avLst/>
              <a:gdLst>
                <a:gd name="T0" fmla="*/ 0 w 484"/>
                <a:gd name="T1" fmla="*/ 2147483647 h 276"/>
                <a:gd name="T2" fmla="*/ 2147483647 w 484"/>
                <a:gd name="T3" fmla="*/ 2147483647 h 276"/>
                <a:gd name="T4" fmla="*/ 2147483647 w 484"/>
                <a:gd name="T5" fmla="*/ 2147483647 h 276"/>
                <a:gd name="T6" fmla="*/ 0 w 484"/>
                <a:gd name="T7" fmla="*/ 0 h 276"/>
                <a:gd name="T8" fmla="*/ 0 w 484"/>
                <a:gd name="T9" fmla="*/ 2147483647 h 276"/>
                <a:gd name="T10" fmla="*/ 0 60000 65536"/>
                <a:gd name="T11" fmla="*/ 0 60000 65536"/>
                <a:gd name="T12" fmla="*/ 0 60000 65536"/>
                <a:gd name="T13" fmla="*/ 0 60000 65536"/>
                <a:gd name="T14" fmla="*/ 0 60000 65536"/>
                <a:gd name="T15" fmla="*/ 0 w 484"/>
                <a:gd name="T16" fmla="*/ 0 h 276"/>
                <a:gd name="T17" fmla="*/ 484 w 484"/>
                <a:gd name="T18" fmla="*/ 276 h 276"/>
              </a:gdLst>
              <a:ahLst/>
              <a:cxnLst>
                <a:cxn ang="T10">
                  <a:pos x="T0" y="T1"/>
                </a:cxn>
                <a:cxn ang="T11">
                  <a:pos x="T2" y="T3"/>
                </a:cxn>
                <a:cxn ang="T12">
                  <a:pos x="T4" y="T5"/>
                </a:cxn>
                <a:cxn ang="T13">
                  <a:pos x="T6" y="T7"/>
                </a:cxn>
                <a:cxn ang="T14">
                  <a:pos x="T8" y="T9"/>
                </a:cxn>
              </a:cxnLst>
              <a:rect l="T15" t="T16" r="T17" b="T18"/>
              <a:pathLst>
                <a:path w="484" h="276">
                  <a:moveTo>
                    <a:pt x="0" y="268"/>
                  </a:moveTo>
                  <a:cubicBezTo>
                    <a:pt x="242" y="272"/>
                    <a:pt x="484" y="276"/>
                    <a:pt x="484" y="276"/>
                  </a:cubicBezTo>
                  <a:lnTo>
                    <a:pt x="484" y="12"/>
                  </a:lnTo>
                  <a:lnTo>
                    <a:pt x="0" y="0"/>
                  </a:lnTo>
                  <a:cubicBezTo>
                    <a:pt x="0" y="90"/>
                    <a:pt x="0" y="134"/>
                    <a:pt x="0" y="268"/>
                  </a:cubicBezTo>
                  <a:close/>
                </a:path>
              </a:pathLst>
            </a:custGeom>
            <a:solidFill>
              <a:srgbClr val="FF0000">
                <a:alpha val="54117"/>
              </a:srgbClr>
            </a:solidFill>
            <a:ln w="9525">
              <a:solidFill>
                <a:srgbClr val="FF0000"/>
              </a:solidFill>
              <a:round/>
              <a:headEnd/>
              <a:tailEnd/>
            </a:ln>
          </p:spPr>
          <p:txBody>
            <a:bodyPr/>
            <a:lstStyle/>
            <a:p>
              <a:pPr fontAlgn="base">
                <a:spcBef>
                  <a:spcPct val="0"/>
                </a:spcBef>
                <a:spcAft>
                  <a:spcPct val="0"/>
                </a:spcAft>
              </a:pPr>
              <a:endParaRPr lang="en-US" sz="1700">
                <a:solidFill>
                  <a:srgbClr val="333366"/>
                </a:solidFill>
                <a:ea typeface="宋体" pitchFamily="2" charset="-122"/>
              </a:endParaRPr>
            </a:p>
          </p:txBody>
        </p:sp>
        <p:sp>
          <p:nvSpPr>
            <p:cNvPr id="86" name="Text Box 26"/>
            <p:cNvSpPr txBox="1">
              <a:spLocks noChangeArrowheads="1"/>
            </p:cNvSpPr>
            <p:nvPr/>
          </p:nvSpPr>
          <p:spPr bwMode="auto">
            <a:xfrm>
              <a:off x="8054890" y="4481141"/>
              <a:ext cx="458788" cy="152400"/>
            </a:xfrm>
            <a:prstGeom prst="rect">
              <a:avLst/>
            </a:prstGeom>
            <a:noFill/>
            <a:ln w="9525" algn="ctr">
              <a:noFill/>
              <a:miter lim="800000"/>
              <a:headEnd/>
              <a:tailEnd/>
            </a:ln>
          </p:spPr>
          <p:txBody>
            <a:bodyPr wrap="none" lIns="0" tIns="0" rIns="0" bIns="0">
              <a:spAutoFit/>
            </a:bodyPr>
            <a:lstStyle/>
            <a:p>
              <a:pPr algn="ctr" fontAlgn="base">
                <a:spcBef>
                  <a:spcPct val="0"/>
                </a:spcBef>
                <a:spcAft>
                  <a:spcPct val="0"/>
                </a:spcAft>
              </a:pPr>
              <a:r>
                <a:rPr lang="en-US" sz="1000" b="1" dirty="0">
                  <a:solidFill>
                    <a:srgbClr val="FFFFFF"/>
                  </a:solidFill>
                  <a:ea typeface="宋体" pitchFamily="2" charset="-122"/>
                </a:rPr>
                <a:t>FAILED</a:t>
              </a:r>
            </a:p>
          </p:txBody>
        </p:sp>
      </p:grpSp>
      <p:grpSp>
        <p:nvGrpSpPr>
          <p:cNvPr id="87" name="Group 177"/>
          <p:cNvGrpSpPr/>
          <p:nvPr/>
        </p:nvGrpSpPr>
        <p:grpSpPr>
          <a:xfrm>
            <a:off x="5949786" y="3715234"/>
            <a:ext cx="1460309" cy="400110"/>
            <a:chOff x="7964678" y="4368053"/>
            <a:chExt cx="576939" cy="400110"/>
          </a:xfrm>
        </p:grpSpPr>
        <p:sp>
          <p:nvSpPr>
            <p:cNvPr id="88" name="TextBox 87"/>
            <p:cNvSpPr txBox="1"/>
            <p:nvPr/>
          </p:nvSpPr>
          <p:spPr>
            <a:xfrm>
              <a:off x="8053946" y="4368053"/>
              <a:ext cx="365719" cy="400110"/>
            </a:xfrm>
            <a:prstGeom prst="rect">
              <a:avLst/>
            </a:prstGeom>
            <a:noFill/>
          </p:spPr>
          <p:txBody>
            <a:bodyPr wrap="square" rtlCol="0">
              <a:spAutoFit/>
            </a:bodyPr>
            <a:lstStyle/>
            <a:p>
              <a:pPr fontAlgn="base">
                <a:spcBef>
                  <a:spcPct val="0"/>
                </a:spcBef>
                <a:spcAft>
                  <a:spcPct val="0"/>
                </a:spcAft>
              </a:pPr>
              <a:r>
                <a:rPr lang="en-US" sz="2000" b="1" dirty="0" smtClean="0">
                  <a:solidFill>
                    <a:srgbClr val="FF0000"/>
                  </a:solidFill>
                  <a:latin typeface="Arial Black" pitchFamily="34" charset="0"/>
                  <a:ea typeface="宋体" pitchFamily="2" charset="-122"/>
                </a:rPr>
                <a:t>X</a:t>
              </a:r>
              <a:endParaRPr lang="en-US" sz="2000" b="1" dirty="0">
                <a:solidFill>
                  <a:srgbClr val="FF0000"/>
                </a:solidFill>
                <a:latin typeface="Arial Black" pitchFamily="34" charset="0"/>
                <a:ea typeface="宋体" pitchFamily="2" charset="-122"/>
              </a:endParaRPr>
            </a:p>
          </p:txBody>
        </p:sp>
        <p:sp>
          <p:nvSpPr>
            <p:cNvPr id="89" name="Freeform 88"/>
            <p:cNvSpPr>
              <a:spLocks/>
            </p:cNvSpPr>
            <p:nvPr/>
          </p:nvSpPr>
          <p:spPr bwMode="auto">
            <a:xfrm>
              <a:off x="7964678" y="4430121"/>
              <a:ext cx="576939" cy="227961"/>
            </a:xfrm>
            <a:custGeom>
              <a:avLst/>
              <a:gdLst>
                <a:gd name="T0" fmla="*/ 0 w 484"/>
                <a:gd name="T1" fmla="*/ 2147483647 h 276"/>
                <a:gd name="T2" fmla="*/ 2147483647 w 484"/>
                <a:gd name="T3" fmla="*/ 2147483647 h 276"/>
                <a:gd name="T4" fmla="*/ 2147483647 w 484"/>
                <a:gd name="T5" fmla="*/ 2147483647 h 276"/>
                <a:gd name="T6" fmla="*/ 0 w 484"/>
                <a:gd name="T7" fmla="*/ 0 h 276"/>
                <a:gd name="T8" fmla="*/ 0 w 484"/>
                <a:gd name="T9" fmla="*/ 2147483647 h 276"/>
                <a:gd name="T10" fmla="*/ 0 60000 65536"/>
                <a:gd name="T11" fmla="*/ 0 60000 65536"/>
                <a:gd name="T12" fmla="*/ 0 60000 65536"/>
                <a:gd name="T13" fmla="*/ 0 60000 65536"/>
                <a:gd name="T14" fmla="*/ 0 60000 65536"/>
                <a:gd name="T15" fmla="*/ 0 w 484"/>
                <a:gd name="T16" fmla="*/ 0 h 276"/>
                <a:gd name="T17" fmla="*/ 484 w 484"/>
                <a:gd name="T18" fmla="*/ 276 h 276"/>
              </a:gdLst>
              <a:ahLst/>
              <a:cxnLst>
                <a:cxn ang="T10">
                  <a:pos x="T0" y="T1"/>
                </a:cxn>
                <a:cxn ang="T11">
                  <a:pos x="T2" y="T3"/>
                </a:cxn>
                <a:cxn ang="T12">
                  <a:pos x="T4" y="T5"/>
                </a:cxn>
                <a:cxn ang="T13">
                  <a:pos x="T6" y="T7"/>
                </a:cxn>
                <a:cxn ang="T14">
                  <a:pos x="T8" y="T9"/>
                </a:cxn>
              </a:cxnLst>
              <a:rect l="T15" t="T16" r="T17" b="T18"/>
              <a:pathLst>
                <a:path w="484" h="276">
                  <a:moveTo>
                    <a:pt x="0" y="268"/>
                  </a:moveTo>
                  <a:cubicBezTo>
                    <a:pt x="242" y="272"/>
                    <a:pt x="484" y="276"/>
                    <a:pt x="484" y="276"/>
                  </a:cubicBezTo>
                  <a:lnTo>
                    <a:pt x="484" y="12"/>
                  </a:lnTo>
                  <a:lnTo>
                    <a:pt x="0" y="0"/>
                  </a:lnTo>
                  <a:cubicBezTo>
                    <a:pt x="0" y="90"/>
                    <a:pt x="0" y="134"/>
                    <a:pt x="0" y="268"/>
                  </a:cubicBezTo>
                  <a:close/>
                </a:path>
              </a:pathLst>
            </a:custGeom>
            <a:solidFill>
              <a:srgbClr val="FF0000">
                <a:alpha val="54117"/>
              </a:srgbClr>
            </a:solidFill>
            <a:ln w="9525">
              <a:solidFill>
                <a:srgbClr val="FF0000"/>
              </a:solidFill>
              <a:round/>
              <a:headEnd/>
              <a:tailEnd/>
            </a:ln>
          </p:spPr>
          <p:txBody>
            <a:bodyPr/>
            <a:lstStyle/>
            <a:p>
              <a:pPr fontAlgn="base">
                <a:spcBef>
                  <a:spcPct val="0"/>
                </a:spcBef>
                <a:spcAft>
                  <a:spcPct val="0"/>
                </a:spcAft>
              </a:pPr>
              <a:endParaRPr lang="en-US" sz="1700">
                <a:solidFill>
                  <a:srgbClr val="333366"/>
                </a:solidFill>
                <a:ea typeface="宋体" pitchFamily="2" charset="-122"/>
              </a:endParaRPr>
            </a:p>
          </p:txBody>
        </p:sp>
        <p:sp>
          <p:nvSpPr>
            <p:cNvPr id="90" name="Text Box 26"/>
            <p:cNvSpPr txBox="1">
              <a:spLocks noChangeArrowheads="1"/>
            </p:cNvSpPr>
            <p:nvPr/>
          </p:nvSpPr>
          <p:spPr bwMode="auto">
            <a:xfrm>
              <a:off x="8054890" y="4481141"/>
              <a:ext cx="458788" cy="152400"/>
            </a:xfrm>
            <a:prstGeom prst="rect">
              <a:avLst/>
            </a:prstGeom>
            <a:noFill/>
            <a:ln w="9525" algn="ctr">
              <a:noFill/>
              <a:miter lim="800000"/>
              <a:headEnd/>
              <a:tailEnd/>
            </a:ln>
          </p:spPr>
          <p:txBody>
            <a:bodyPr wrap="none" lIns="0" tIns="0" rIns="0" bIns="0">
              <a:spAutoFit/>
            </a:bodyPr>
            <a:lstStyle/>
            <a:p>
              <a:pPr algn="ctr" fontAlgn="base">
                <a:spcBef>
                  <a:spcPct val="0"/>
                </a:spcBef>
                <a:spcAft>
                  <a:spcPct val="0"/>
                </a:spcAft>
              </a:pPr>
              <a:r>
                <a:rPr lang="en-US" sz="1000" b="1" dirty="0">
                  <a:solidFill>
                    <a:srgbClr val="FFFFFF"/>
                  </a:solidFill>
                  <a:ea typeface="宋体" pitchFamily="2" charset="-122"/>
                </a:rPr>
                <a:t>FAILED</a:t>
              </a:r>
            </a:p>
          </p:txBody>
        </p:sp>
      </p:grpSp>
      <p:sp>
        <p:nvSpPr>
          <p:cNvPr id="91" name="TextBox 90"/>
          <p:cNvSpPr txBox="1"/>
          <p:nvPr/>
        </p:nvSpPr>
        <p:spPr>
          <a:xfrm>
            <a:off x="7829550" y="3729038"/>
            <a:ext cx="671513" cy="369332"/>
          </a:xfrm>
          <a:prstGeom prst="rect">
            <a:avLst/>
          </a:prstGeom>
          <a:solidFill>
            <a:srgbClr val="FF0000"/>
          </a:solidFill>
        </p:spPr>
        <p:txBody>
          <a:bodyPr wrap="square" rtlCol="0">
            <a:spAutoFit/>
          </a:bodyPr>
          <a:lstStyle/>
          <a:p>
            <a:pPr algn="ctr" fontAlgn="base">
              <a:spcBef>
                <a:spcPct val="0"/>
              </a:spcBef>
              <a:spcAft>
                <a:spcPct val="0"/>
              </a:spcAft>
            </a:pPr>
            <a:r>
              <a:rPr lang="en-US" b="1" dirty="0" smtClean="0">
                <a:solidFill>
                  <a:srgbClr val="FFFFFF"/>
                </a:solidFill>
                <a:ea typeface="宋体" pitchFamily="2" charset="-122"/>
              </a:rPr>
              <a:t>N+1</a:t>
            </a:r>
            <a:endParaRPr lang="en-US" b="1" dirty="0">
              <a:solidFill>
                <a:srgbClr val="FFFFFF"/>
              </a:solidFill>
              <a:ea typeface="宋体" pitchFamily="2" charset="-122"/>
            </a:endParaRPr>
          </a:p>
        </p:txBody>
      </p:sp>
      <p:sp>
        <p:nvSpPr>
          <p:cNvPr id="92" name="TextBox 91"/>
          <p:cNvSpPr txBox="1"/>
          <p:nvPr/>
        </p:nvSpPr>
        <p:spPr>
          <a:xfrm>
            <a:off x="7829550" y="3729129"/>
            <a:ext cx="671513" cy="369332"/>
          </a:xfrm>
          <a:prstGeom prst="rect">
            <a:avLst/>
          </a:prstGeom>
          <a:solidFill>
            <a:srgbClr val="FF0000"/>
          </a:solidFill>
        </p:spPr>
        <p:txBody>
          <a:bodyPr wrap="square" rtlCol="0">
            <a:spAutoFit/>
          </a:bodyPr>
          <a:lstStyle/>
          <a:p>
            <a:pPr algn="ctr" fontAlgn="base">
              <a:spcBef>
                <a:spcPct val="0"/>
              </a:spcBef>
              <a:spcAft>
                <a:spcPct val="0"/>
              </a:spcAft>
            </a:pPr>
            <a:r>
              <a:rPr lang="en-US" b="1" dirty="0" smtClean="0">
                <a:solidFill>
                  <a:srgbClr val="FFFFFF"/>
                </a:solidFill>
                <a:ea typeface="宋体" pitchFamily="2" charset="-122"/>
              </a:rPr>
              <a:t>N+2</a:t>
            </a:r>
            <a:endParaRPr lang="en-US" b="1" dirty="0">
              <a:solidFill>
                <a:srgbClr val="FFFFFF"/>
              </a:solidFill>
              <a:ea typeface="宋体" pitchFamily="2" charset="-122"/>
            </a:endParaRPr>
          </a:p>
        </p:txBody>
      </p:sp>
      <p:sp>
        <p:nvSpPr>
          <p:cNvPr id="93" name="TextBox 92"/>
          <p:cNvSpPr txBox="1"/>
          <p:nvPr/>
        </p:nvSpPr>
        <p:spPr>
          <a:xfrm>
            <a:off x="7829549" y="3729101"/>
            <a:ext cx="671513" cy="369332"/>
          </a:xfrm>
          <a:prstGeom prst="rect">
            <a:avLst/>
          </a:prstGeom>
          <a:solidFill>
            <a:srgbClr val="FF0000"/>
          </a:solidFill>
        </p:spPr>
        <p:txBody>
          <a:bodyPr wrap="square" rtlCol="0">
            <a:spAutoFit/>
          </a:bodyPr>
          <a:lstStyle/>
          <a:p>
            <a:pPr algn="ctr" fontAlgn="base">
              <a:spcBef>
                <a:spcPct val="0"/>
              </a:spcBef>
              <a:spcAft>
                <a:spcPct val="0"/>
              </a:spcAft>
            </a:pPr>
            <a:r>
              <a:rPr lang="en-US" b="1" dirty="0" smtClean="0">
                <a:solidFill>
                  <a:srgbClr val="FFFFFF"/>
                </a:solidFill>
                <a:ea typeface="宋体" pitchFamily="2" charset="-122"/>
              </a:rPr>
              <a:t>2:1</a:t>
            </a:r>
            <a:endParaRPr lang="en-US" b="1" dirty="0">
              <a:solidFill>
                <a:srgbClr val="FFFFFF"/>
              </a:solidFill>
              <a:ea typeface="宋体" pitchFamily="2" charset="-122"/>
            </a:endParaRPr>
          </a:p>
        </p:txBody>
      </p:sp>
      <p:sp>
        <p:nvSpPr>
          <p:cNvPr id="95" name="TextBox 94"/>
          <p:cNvSpPr txBox="1"/>
          <p:nvPr/>
        </p:nvSpPr>
        <p:spPr>
          <a:xfrm>
            <a:off x="7829550" y="3729069"/>
            <a:ext cx="671513" cy="369332"/>
          </a:xfrm>
          <a:prstGeom prst="rect">
            <a:avLst/>
          </a:prstGeom>
          <a:solidFill>
            <a:srgbClr val="FF0000"/>
          </a:solidFill>
        </p:spPr>
        <p:txBody>
          <a:bodyPr wrap="square" rtlCol="0">
            <a:spAutoFit/>
          </a:bodyPr>
          <a:lstStyle/>
          <a:p>
            <a:pPr algn="ctr" fontAlgn="base">
              <a:spcBef>
                <a:spcPct val="0"/>
              </a:spcBef>
              <a:spcAft>
                <a:spcPct val="0"/>
              </a:spcAft>
            </a:pPr>
            <a:r>
              <a:rPr lang="en-US" b="1" dirty="0" smtClean="0">
                <a:solidFill>
                  <a:srgbClr val="FFFFFF"/>
                </a:solidFill>
                <a:ea typeface="宋体" pitchFamily="2" charset="-122"/>
              </a:rPr>
              <a:t>N+3</a:t>
            </a:r>
            <a:endParaRPr lang="en-US" b="1" dirty="0">
              <a:solidFill>
                <a:srgbClr val="FFFFFF"/>
              </a:solidFill>
              <a:ea typeface="宋体" pitchFamily="2" charset="-122"/>
            </a:endParaRPr>
          </a:p>
        </p:txBody>
      </p:sp>
      <p:sp>
        <p:nvSpPr>
          <p:cNvPr id="98" name="TextBox 97"/>
          <p:cNvSpPr txBox="1"/>
          <p:nvPr/>
        </p:nvSpPr>
        <p:spPr>
          <a:xfrm>
            <a:off x="7829550" y="3729006"/>
            <a:ext cx="671513" cy="369332"/>
          </a:xfrm>
          <a:prstGeom prst="rect">
            <a:avLst/>
          </a:prstGeom>
          <a:solidFill>
            <a:srgbClr val="FF0000"/>
          </a:solidFill>
        </p:spPr>
        <p:txBody>
          <a:bodyPr wrap="square" rtlCol="0">
            <a:spAutoFit/>
          </a:bodyPr>
          <a:lstStyle/>
          <a:p>
            <a:pPr algn="ctr" fontAlgn="base">
              <a:spcBef>
                <a:spcPct val="0"/>
              </a:spcBef>
              <a:spcAft>
                <a:spcPct val="0"/>
              </a:spcAft>
            </a:pPr>
            <a:r>
              <a:rPr lang="en-US" b="1" dirty="0" smtClean="0">
                <a:solidFill>
                  <a:srgbClr val="FFFFFF"/>
                </a:solidFill>
                <a:ea typeface="宋体" pitchFamily="2" charset="-122"/>
              </a:rPr>
              <a:t>3:1</a:t>
            </a:r>
            <a:endParaRPr lang="en-US" b="1" dirty="0">
              <a:solidFill>
                <a:srgbClr val="FFFFFF"/>
              </a:solidFill>
              <a:ea typeface="宋体" pitchFamily="2" charset="-122"/>
            </a:endParaRPr>
          </a:p>
        </p:txBody>
      </p:sp>
      <p:sp>
        <p:nvSpPr>
          <p:cNvPr id="99" name="TextBox 98"/>
          <p:cNvSpPr txBox="1"/>
          <p:nvPr/>
        </p:nvSpPr>
        <p:spPr>
          <a:xfrm>
            <a:off x="7829550" y="3728975"/>
            <a:ext cx="671513" cy="369332"/>
          </a:xfrm>
          <a:prstGeom prst="rect">
            <a:avLst/>
          </a:prstGeom>
          <a:solidFill>
            <a:srgbClr val="FF0000"/>
          </a:solidFill>
        </p:spPr>
        <p:txBody>
          <a:bodyPr wrap="square" rtlCol="0">
            <a:spAutoFit/>
          </a:bodyPr>
          <a:lstStyle/>
          <a:p>
            <a:pPr algn="ctr" fontAlgn="base">
              <a:spcBef>
                <a:spcPct val="0"/>
              </a:spcBef>
              <a:spcAft>
                <a:spcPct val="0"/>
              </a:spcAft>
            </a:pPr>
            <a:r>
              <a:rPr lang="en-US" b="1" dirty="0" smtClean="0">
                <a:solidFill>
                  <a:srgbClr val="FFFFFF"/>
                </a:solidFill>
                <a:ea typeface="宋体" pitchFamily="2" charset="-122"/>
              </a:rPr>
              <a:t>N+4</a:t>
            </a:r>
            <a:endParaRPr lang="en-US" b="1" dirty="0">
              <a:solidFill>
                <a:srgbClr val="FFFFFF"/>
              </a:solidFill>
              <a:ea typeface="宋体" pitchFamily="2" charset="-122"/>
            </a:endParaRPr>
          </a:p>
        </p:txBody>
      </p:sp>
      <p:grpSp>
        <p:nvGrpSpPr>
          <p:cNvPr id="101" name="Group 177"/>
          <p:cNvGrpSpPr/>
          <p:nvPr/>
        </p:nvGrpSpPr>
        <p:grpSpPr>
          <a:xfrm>
            <a:off x="6842679" y="2687814"/>
            <a:ext cx="576939" cy="400110"/>
            <a:chOff x="7966559" y="4368053"/>
            <a:chExt cx="576939" cy="400110"/>
          </a:xfrm>
        </p:grpSpPr>
        <p:sp>
          <p:nvSpPr>
            <p:cNvPr id="102" name="TextBox 101"/>
            <p:cNvSpPr txBox="1"/>
            <p:nvPr/>
          </p:nvSpPr>
          <p:spPr>
            <a:xfrm>
              <a:off x="8053946" y="4368053"/>
              <a:ext cx="365719" cy="400110"/>
            </a:xfrm>
            <a:prstGeom prst="rect">
              <a:avLst/>
            </a:prstGeom>
            <a:noFill/>
          </p:spPr>
          <p:txBody>
            <a:bodyPr wrap="square" rtlCol="0">
              <a:spAutoFit/>
            </a:bodyPr>
            <a:lstStyle/>
            <a:p>
              <a:pPr fontAlgn="base">
                <a:spcBef>
                  <a:spcPct val="0"/>
                </a:spcBef>
                <a:spcAft>
                  <a:spcPct val="0"/>
                </a:spcAft>
              </a:pPr>
              <a:r>
                <a:rPr lang="en-US" sz="2000" b="1" dirty="0" smtClean="0">
                  <a:solidFill>
                    <a:srgbClr val="FF0000"/>
                  </a:solidFill>
                  <a:latin typeface="Arial Black" pitchFamily="34" charset="0"/>
                  <a:ea typeface="宋体" pitchFamily="2" charset="-122"/>
                </a:rPr>
                <a:t>X</a:t>
              </a:r>
              <a:endParaRPr lang="en-US" sz="2000" b="1" dirty="0">
                <a:solidFill>
                  <a:srgbClr val="FF0000"/>
                </a:solidFill>
                <a:latin typeface="Arial Black" pitchFamily="34" charset="0"/>
                <a:ea typeface="宋体" pitchFamily="2" charset="-122"/>
              </a:endParaRPr>
            </a:p>
          </p:txBody>
        </p:sp>
        <p:sp>
          <p:nvSpPr>
            <p:cNvPr id="103" name="Freeform 102"/>
            <p:cNvSpPr>
              <a:spLocks/>
            </p:cNvSpPr>
            <p:nvPr/>
          </p:nvSpPr>
          <p:spPr bwMode="auto">
            <a:xfrm>
              <a:off x="7966559" y="4449171"/>
              <a:ext cx="576939" cy="211997"/>
            </a:xfrm>
            <a:custGeom>
              <a:avLst/>
              <a:gdLst>
                <a:gd name="T0" fmla="*/ 0 w 484"/>
                <a:gd name="T1" fmla="*/ 2147483647 h 276"/>
                <a:gd name="T2" fmla="*/ 2147483647 w 484"/>
                <a:gd name="T3" fmla="*/ 2147483647 h 276"/>
                <a:gd name="T4" fmla="*/ 2147483647 w 484"/>
                <a:gd name="T5" fmla="*/ 2147483647 h 276"/>
                <a:gd name="T6" fmla="*/ 0 w 484"/>
                <a:gd name="T7" fmla="*/ 0 h 276"/>
                <a:gd name="T8" fmla="*/ 0 w 484"/>
                <a:gd name="T9" fmla="*/ 2147483647 h 276"/>
                <a:gd name="T10" fmla="*/ 0 60000 65536"/>
                <a:gd name="T11" fmla="*/ 0 60000 65536"/>
                <a:gd name="T12" fmla="*/ 0 60000 65536"/>
                <a:gd name="T13" fmla="*/ 0 60000 65536"/>
                <a:gd name="T14" fmla="*/ 0 60000 65536"/>
                <a:gd name="T15" fmla="*/ 0 w 484"/>
                <a:gd name="T16" fmla="*/ 0 h 276"/>
                <a:gd name="T17" fmla="*/ 484 w 484"/>
                <a:gd name="T18" fmla="*/ 276 h 276"/>
              </a:gdLst>
              <a:ahLst/>
              <a:cxnLst>
                <a:cxn ang="T10">
                  <a:pos x="T0" y="T1"/>
                </a:cxn>
                <a:cxn ang="T11">
                  <a:pos x="T2" y="T3"/>
                </a:cxn>
                <a:cxn ang="T12">
                  <a:pos x="T4" y="T5"/>
                </a:cxn>
                <a:cxn ang="T13">
                  <a:pos x="T6" y="T7"/>
                </a:cxn>
                <a:cxn ang="T14">
                  <a:pos x="T8" y="T9"/>
                </a:cxn>
              </a:cxnLst>
              <a:rect l="T15" t="T16" r="T17" b="T18"/>
              <a:pathLst>
                <a:path w="484" h="276">
                  <a:moveTo>
                    <a:pt x="0" y="268"/>
                  </a:moveTo>
                  <a:cubicBezTo>
                    <a:pt x="242" y="272"/>
                    <a:pt x="484" y="276"/>
                    <a:pt x="484" y="276"/>
                  </a:cubicBezTo>
                  <a:lnTo>
                    <a:pt x="484" y="12"/>
                  </a:lnTo>
                  <a:lnTo>
                    <a:pt x="0" y="0"/>
                  </a:lnTo>
                  <a:cubicBezTo>
                    <a:pt x="0" y="90"/>
                    <a:pt x="0" y="134"/>
                    <a:pt x="0" y="268"/>
                  </a:cubicBezTo>
                  <a:close/>
                </a:path>
              </a:pathLst>
            </a:custGeom>
            <a:solidFill>
              <a:srgbClr val="FF0000">
                <a:alpha val="54117"/>
              </a:srgbClr>
            </a:solidFill>
            <a:ln w="9525">
              <a:solidFill>
                <a:srgbClr val="FF0000"/>
              </a:solidFill>
              <a:round/>
              <a:headEnd/>
              <a:tailEnd/>
            </a:ln>
          </p:spPr>
          <p:txBody>
            <a:bodyPr/>
            <a:lstStyle/>
            <a:p>
              <a:pPr fontAlgn="base">
                <a:spcBef>
                  <a:spcPct val="0"/>
                </a:spcBef>
                <a:spcAft>
                  <a:spcPct val="0"/>
                </a:spcAft>
              </a:pPr>
              <a:endParaRPr lang="en-US" sz="1700">
                <a:solidFill>
                  <a:srgbClr val="333366"/>
                </a:solidFill>
                <a:ea typeface="宋体" pitchFamily="2" charset="-122"/>
              </a:endParaRPr>
            </a:p>
          </p:txBody>
        </p:sp>
        <p:sp>
          <p:nvSpPr>
            <p:cNvPr id="104" name="Text Box 26"/>
            <p:cNvSpPr txBox="1">
              <a:spLocks noChangeArrowheads="1"/>
            </p:cNvSpPr>
            <p:nvPr/>
          </p:nvSpPr>
          <p:spPr bwMode="auto">
            <a:xfrm>
              <a:off x="8054890" y="4481141"/>
              <a:ext cx="458788" cy="152400"/>
            </a:xfrm>
            <a:prstGeom prst="rect">
              <a:avLst/>
            </a:prstGeom>
            <a:noFill/>
            <a:ln w="9525" algn="ctr">
              <a:noFill/>
              <a:miter lim="800000"/>
              <a:headEnd/>
              <a:tailEnd/>
            </a:ln>
          </p:spPr>
          <p:txBody>
            <a:bodyPr wrap="none" lIns="0" tIns="0" rIns="0" bIns="0">
              <a:spAutoFit/>
            </a:bodyPr>
            <a:lstStyle/>
            <a:p>
              <a:pPr algn="ctr" fontAlgn="base">
                <a:spcBef>
                  <a:spcPct val="0"/>
                </a:spcBef>
                <a:spcAft>
                  <a:spcPct val="0"/>
                </a:spcAft>
              </a:pPr>
              <a:r>
                <a:rPr lang="en-US" sz="1000" b="1" dirty="0">
                  <a:solidFill>
                    <a:srgbClr val="FFFFFF"/>
                  </a:solidFill>
                  <a:ea typeface="宋体" pitchFamily="2" charset="-122"/>
                </a:rPr>
                <a:t>FAILED</a:t>
              </a:r>
            </a:p>
          </p:txBody>
        </p:sp>
      </p:grpSp>
      <p:grpSp>
        <p:nvGrpSpPr>
          <p:cNvPr id="105" name="Group 177"/>
          <p:cNvGrpSpPr/>
          <p:nvPr/>
        </p:nvGrpSpPr>
        <p:grpSpPr>
          <a:xfrm>
            <a:off x="5930736" y="2696059"/>
            <a:ext cx="1460309" cy="400110"/>
            <a:chOff x="7964678" y="4368053"/>
            <a:chExt cx="576939" cy="400110"/>
          </a:xfrm>
        </p:grpSpPr>
        <p:sp>
          <p:nvSpPr>
            <p:cNvPr id="106" name="TextBox 105"/>
            <p:cNvSpPr txBox="1"/>
            <p:nvPr/>
          </p:nvSpPr>
          <p:spPr>
            <a:xfrm>
              <a:off x="8053946" y="4368053"/>
              <a:ext cx="365719" cy="400110"/>
            </a:xfrm>
            <a:prstGeom prst="rect">
              <a:avLst/>
            </a:prstGeom>
            <a:noFill/>
          </p:spPr>
          <p:txBody>
            <a:bodyPr wrap="square" rtlCol="0">
              <a:spAutoFit/>
            </a:bodyPr>
            <a:lstStyle/>
            <a:p>
              <a:pPr fontAlgn="base">
                <a:spcBef>
                  <a:spcPct val="0"/>
                </a:spcBef>
                <a:spcAft>
                  <a:spcPct val="0"/>
                </a:spcAft>
              </a:pPr>
              <a:r>
                <a:rPr lang="en-US" sz="2000" b="1" dirty="0" smtClean="0">
                  <a:solidFill>
                    <a:srgbClr val="FF0000"/>
                  </a:solidFill>
                  <a:latin typeface="Arial Black" pitchFamily="34" charset="0"/>
                  <a:ea typeface="宋体" pitchFamily="2" charset="-122"/>
                </a:rPr>
                <a:t>X</a:t>
              </a:r>
              <a:endParaRPr lang="en-US" sz="2000" b="1" dirty="0">
                <a:solidFill>
                  <a:srgbClr val="FF0000"/>
                </a:solidFill>
                <a:latin typeface="Arial Black" pitchFamily="34" charset="0"/>
                <a:ea typeface="宋体" pitchFamily="2" charset="-122"/>
              </a:endParaRPr>
            </a:p>
          </p:txBody>
        </p:sp>
        <p:sp>
          <p:nvSpPr>
            <p:cNvPr id="107" name="Freeform 106"/>
            <p:cNvSpPr>
              <a:spLocks/>
            </p:cNvSpPr>
            <p:nvPr/>
          </p:nvSpPr>
          <p:spPr bwMode="auto">
            <a:xfrm>
              <a:off x="7964678" y="4430121"/>
              <a:ext cx="576939" cy="227961"/>
            </a:xfrm>
            <a:custGeom>
              <a:avLst/>
              <a:gdLst>
                <a:gd name="T0" fmla="*/ 0 w 484"/>
                <a:gd name="T1" fmla="*/ 2147483647 h 276"/>
                <a:gd name="T2" fmla="*/ 2147483647 w 484"/>
                <a:gd name="T3" fmla="*/ 2147483647 h 276"/>
                <a:gd name="T4" fmla="*/ 2147483647 w 484"/>
                <a:gd name="T5" fmla="*/ 2147483647 h 276"/>
                <a:gd name="T6" fmla="*/ 0 w 484"/>
                <a:gd name="T7" fmla="*/ 0 h 276"/>
                <a:gd name="T8" fmla="*/ 0 w 484"/>
                <a:gd name="T9" fmla="*/ 2147483647 h 276"/>
                <a:gd name="T10" fmla="*/ 0 60000 65536"/>
                <a:gd name="T11" fmla="*/ 0 60000 65536"/>
                <a:gd name="T12" fmla="*/ 0 60000 65536"/>
                <a:gd name="T13" fmla="*/ 0 60000 65536"/>
                <a:gd name="T14" fmla="*/ 0 60000 65536"/>
                <a:gd name="T15" fmla="*/ 0 w 484"/>
                <a:gd name="T16" fmla="*/ 0 h 276"/>
                <a:gd name="T17" fmla="*/ 484 w 484"/>
                <a:gd name="T18" fmla="*/ 276 h 276"/>
              </a:gdLst>
              <a:ahLst/>
              <a:cxnLst>
                <a:cxn ang="T10">
                  <a:pos x="T0" y="T1"/>
                </a:cxn>
                <a:cxn ang="T11">
                  <a:pos x="T2" y="T3"/>
                </a:cxn>
                <a:cxn ang="T12">
                  <a:pos x="T4" y="T5"/>
                </a:cxn>
                <a:cxn ang="T13">
                  <a:pos x="T6" y="T7"/>
                </a:cxn>
                <a:cxn ang="T14">
                  <a:pos x="T8" y="T9"/>
                </a:cxn>
              </a:cxnLst>
              <a:rect l="T15" t="T16" r="T17" b="T18"/>
              <a:pathLst>
                <a:path w="484" h="276">
                  <a:moveTo>
                    <a:pt x="0" y="268"/>
                  </a:moveTo>
                  <a:cubicBezTo>
                    <a:pt x="242" y="272"/>
                    <a:pt x="484" y="276"/>
                    <a:pt x="484" y="276"/>
                  </a:cubicBezTo>
                  <a:lnTo>
                    <a:pt x="484" y="12"/>
                  </a:lnTo>
                  <a:lnTo>
                    <a:pt x="0" y="0"/>
                  </a:lnTo>
                  <a:cubicBezTo>
                    <a:pt x="0" y="90"/>
                    <a:pt x="0" y="134"/>
                    <a:pt x="0" y="268"/>
                  </a:cubicBezTo>
                  <a:close/>
                </a:path>
              </a:pathLst>
            </a:custGeom>
            <a:solidFill>
              <a:srgbClr val="FF0000">
                <a:alpha val="54117"/>
              </a:srgbClr>
            </a:solidFill>
            <a:ln w="9525">
              <a:solidFill>
                <a:srgbClr val="FF0000"/>
              </a:solidFill>
              <a:round/>
              <a:headEnd/>
              <a:tailEnd/>
            </a:ln>
          </p:spPr>
          <p:txBody>
            <a:bodyPr/>
            <a:lstStyle/>
            <a:p>
              <a:pPr fontAlgn="base">
                <a:spcBef>
                  <a:spcPct val="0"/>
                </a:spcBef>
                <a:spcAft>
                  <a:spcPct val="0"/>
                </a:spcAft>
              </a:pPr>
              <a:endParaRPr lang="en-US" sz="1700">
                <a:solidFill>
                  <a:srgbClr val="333366"/>
                </a:solidFill>
                <a:ea typeface="宋体" pitchFamily="2" charset="-122"/>
              </a:endParaRPr>
            </a:p>
          </p:txBody>
        </p:sp>
        <p:sp>
          <p:nvSpPr>
            <p:cNvPr id="108" name="Text Box 26"/>
            <p:cNvSpPr txBox="1">
              <a:spLocks noChangeArrowheads="1"/>
            </p:cNvSpPr>
            <p:nvPr/>
          </p:nvSpPr>
          <p:spPr bwMode="auto">
            <a:xfrm>
              <a:off x="8054890" y="4481141"/>
              <a:ext cx="458788" cy="152400"/>
            </a:xfrm>
            <a:prstGeom prst="rect">
              <a:avLst/>
            </a:prstGeom>
            <a:noFill/>
            <a:ln w="9525" algn="ctr">
              <a:noFill/>
              <a:miter lim="800000"/>
              <a:headEnd/>
              <a:tailEnd/>
            </a:ln>
          </p:spPr>
          <p:txBody>
            <a:bodyPr wrap="none" lIns="0" tIns="0" rIns="0" bIns="0">
              <a:spAutoFit/>
            </a:bodyPr>
            <a:lstStyle/>
            <a:p>
              <a:pPr algn="ctr" fontAlgn="base">
                <a:spcBef>
                  <a:spcPct val="0"/>
                </a:spcBef>
                <a:spcAft>
                  <a:spcPct val="0"/>
                </a:spcAft>
              </a:pPr>
              <a:r>
                <a:rPr lang="en-US" sz="1000" b="1" dirty="0">
                  <a:solidFill>
                    <a:srgbClr val="FFFFFF"/>
                  </a:solidFill>
                  <a:ea typeface="宋体" pitchFamily="2" charset="-122"/>
                </a:rPr>
                <a:t>FAILED</a:t>
              </a:r>
            </a:p>
          </p:txBody>
        </p:sp>
      </p:grpSp>
      <p:grpSp>
        <p:nvGrpSpPr>
          <p:cNvPr id="109" name="Group 177"/>
          <p:cNvGrpSpPr/>
          <p:nvPr/>
        </p:nvGrpSpPr>
        <p:grpSpPr>
          <a:xfrm>
            <a:off x="5945024" y="3200884"/>
            <a:ext cx="1460309" cy="400110"/>
            <a:chOff x="7964678" y="4368053"/>
            <a:chExt cx="576939" cy="400110"/>
          </a:xfrm>
        </p:grpSpPr>
        <p:sp>
          <p:nvSpPr>
            <p:cNvPr id="110" name="TextBox 109"/>
            <p:cNvSpPr txBox="1"/>
            <p:nvPr/>
          </p:nvSpPr>
          <p:spPr>
            <a:xfrm>
              <a:off x="8053946" y="4368053"/>
              <a:ext cx="365719" cy="400110"/>
            </a:xfrm>
            <a:prstGeom prst="rect">
              <a:avLst/>
            </a:prstGeom>
            <a:noFill/>
          </p:spPr>
          <p:txBody>
            <a:bodyPr wrap="square" rtlCol="0">
              <a:spAutoFit/>
            </a:bodyPr>
            <a:lstStyle/>
            <a:p>
              <a:pPr fontAlgn="base">
                <a:spcBef>
                  <a:spcPct val="0"/>
                </a:spcBef>
                <a:spcAft>
                  <a:spcPct val="0"/>
                </a:spcAft>
              </a:pPr>
              <a:r>
                <a:rPr lang="en-US" sz="2000" b="1" dirty="0" smtClean="0">
                  <a:solidFill>
                    <a:srgbClr val="FF0000"/>
                  </a:solidFill>
                  <a:latin typeface="Arial Black" pitchFamily="34" charset="0"/>
                  <a:ea typeface="宋体" pitchFamily="2" charset="-122"/>
                </a:rPr>
                <a:t>X</a:t>
              </a:r>
              <a:endParaRPr lang="en-US" sz="2000" b="1" dirty="0">
                <a:solidFill>
                  <a:srgbClr val="FF0000"/>
                </a:solidFill>
                <a:latin typeface="Arial Black" pitchFamily="34" charset="0"/>
                <a:ea typeface="宋体" pitchFamily="2" charset="-122"/>
              </a:endParaRPr>
            </a:p>
          </p:txBody>
        </p:sp>
        <p:sp>
          <p:nvSpPr>
            <p:cNvPr id="111" name="Freeform 110"/>
            <p:cNvSpPr>
              <a:spLocks/>
            </p:cNvSpPr>
            <p:nvPr/>
          </p:nvSpPr>
          <p:spPr bwMode="auto">
            <a:xfrm>
              <a:off x="7964678" y="4430121"/>
              <a:ext cx="576939" cy="227961"/>
            </a:xfrm>
            <a:custGeom>
              <a:avLst/>
              <a:gdLst>
                <a:gd name="T0" fmla="*/ 0 w 484"/>
                <a:gd name="T1" fmla="*/ 2147483647 h 276"/>
                <a:gd name="T2" fmla="*/ 2147483647 w 484"/>
                <a:gd name="T3" fmla="*/ 2147483647 h 276"/>
                <a:gd name="T4" fmla="*/ 2147483647 w 484"/>
                <a:gd name="T5" fmla="*/ 2147483647 h 276"/>
                <a:gd name="T6" fmla="*/ 0 w 484"/>
                <a:gd name="T7" fmla="*/ 0 h 276"/>
                <a:gd name="T8" fmla="*/ 0 w 484"/>
                <a:gd name="T9" fmla="*/ 2147483647 h 276"/>
                <a:gd name="T10" fmla="*/ 0 60000 65536"/>
                <a:gd name="T11" fmla="*/ 0 60000 65536"/>
                <a:gd name="T12" fmla="*/ 0 60000 65536"/>
                <a:gd name="T13" fmla="*/ 0 60000 65536"/>
                <a:gd name="T14" fmla="*/ 0 60000 65536"/>
                <a:gd name="T15" fmla="*/ 0 w 484"/>
                <a:gd name="T16" fmla="*/ 0 h 276"/>
                <a:gd name="T17" fmla="*/ 484 w 484"/>
                <a:gd name="T18" fmla="*/ 276 h 276"/>
              </a:gdLst>
              <a:ahLst/>
              <a:cxnLst>
                <a:cxn ang="T10">
                  <a:pos x="T0" y="T1"/>
                </a:cxn>
                <a:cxn ang="T11">
                  <a:pos x="T2" y="T3"/>
                </a:cxn>
                <a:cxn ang="T12">
                  <a:pos x="T4" y="T5"/>
                </a:cxn>
                <a:cxn ang="T13">
                  <a:pos x="T6" y="T7"/>
                </a:cxn>
                <a:cxn ang="T14">
                  <a:pos x="T8" y="T9"/>
                </a:cxn>
              </a:cxnLst>
              <a:rect l="T15" t="T16" r="T17" b="T18"/>
              <a:pathLst>
                <a:path w="484" h="276">
                  <a:moveTo>
                    <a:pt x="0" y="268"/>
                  </a:moveTo>
                  <a:cubicBezTo>
                    <a:pt x="242" y="272"/>
                    <a:pt x="484" y="276"/>
                    <a:pt x="484" y="276"/>
                  </a:cubicBezTo>
                  <a:lnTo>
                    <a:pt x="484" y="12"/>
                  </a:lnTo>
                  <a:lnTo>
                    <a:pt x="0" y="0"/>
                  </a:lnTo>
                  <a:cubicBezTo>
                    <a:pt x="0" y="90"/>
                    <a:pt x="0" y="134"/>
                    <a:pt x="0" y="268"/>
                  </a:cubicBezTo>
                  <a:close/>
                </a:path>
              </a:pathLst>
            </a:custGeom>
            <a:solidFill>
              <a:srgbClr val="FF0000">
                <a:alpha val="54117"/>
              </a:srgbClr>
            </a:solidFill>
            <a:ln w="9525">
              <a:solidFill>
                <a:srgbClr val="FF0000"/>
              </a:solidFill>
              <a:round/>
              <a:headEnd/>
              <a:tailEnd/>
            </a:ln>
          </p:spPr>
          <p:txBody>
            <a:bodyPr/>
            <a:lstStyle/>
            <a:p>
              <a:pPr fontAlgn="base">
                <a:spcBef>
                  <a:spcPct val="0"/>
                </a:spcBef>
                <a:spcAft>
                  <a:spcPct val="0"/>
                </a:spcAft>
              </a:pPr>
              <a:endParaRPr lang="en-US" sz="1700">
                <a:solidFill>
                  <a:srgbClr val="333366"/>
                </a:solidFill>
                <a:ea typeface="宋体" pitchFamily="2" charset="-122"/>
              </a:endParaRPr>
            </a:p>
          </p:txBody>
        </p:sp>
        <p:sp>
          <p:nvSpPr>
            <p:cNvPr id="112" name="Text Box 26"/>
            <p:cNvSpPr txBox="1">
              <a:spLocks noChangeArrowheads="1"/>
            </p:cNvSpPr>
            <p:nvPr/>
          </p:nvSpPr>
          <p:spPr bwMode="auto">
            <a:xfrm>
              <a:off x="8054890" y="4481141"/>
              <a:ext cx="458788" cy="152400"/>
            </a:xfrm>
            <a:prstGeom prst="rect">
              <a:avLst/>
            </a:prstGeom>
            <a:noFill/>
            <a:ln w="9525" algn="ctr">
              <a:noFill/>
              <a:miter lim="800000"/>
              <a:headEnd/>
              <a:tailEnd/>
            </a:ln>
          </p:spPr>
          <p:txBody>
            <a:bodyPr wrap="none" lIns="0" tIns="0" rIns="0" bIns="0">
              <a:spAutoFit/>
            </a:bodyPr>
            <a:lstStyle/>
            <a:p>
              <a:pPr algn="ctr" fontAlgn="base">
                <a:spcBef>
                  <a:spcPct val="0"/>
                </a:spcBef>
                <a:spcAft>
                  <a:spcPct val="0"/>
                </a:spcAft>
              </a:pPr>
              <a:r>
                <a:rPr lang="en-US" sz="1000" b="1" dirty="0">
                  <a:solidFill>
                    <a:srgbClr val="FFFFFF"/>
                  </a:solidFill>
                  <a:ea typeface="宋体" pitchFamily="2" charset="-122"/>
                </a:rPr>
                <a:t>FAILED</a:t>
              </a:r>
            </a:p>
          </p:txBody>
        </p:sp>
      </p:grpSp>
      <p:grpSp>
        <p:nvGrpSpPr>
          <p:cNvPr id="113" name="Group 177"/>
          <p:cNvGrpSpPr/>
          <p:nvPr/>
        </p:nvGrpSpPr>
        <p:grpSpPr>
          <a:xfrm>
            <a:off x="5959311" y="4448659"/>
            <a:ext cx="1460309" cy="400110"/>
            <a:chOff x="7964678" y="4368053"/>
            <a:chExt cx="576939" cy="400110"/>
          </a:xfrm>
        </p:grpSpPr>
        <p:sp>
          <p:nvSpPr>
            <p:cNvPr id="114" name="TextBox 113"/>
            <p:cNvSpPr txBox="1"/>
            <p:nvPr/>
          </p:nvSpPr>
          <p:spPr>
            <a:xfrm>
              <a:off x="8053946" y="4368053"/>
              <a:ext cx="365719" cy="400110"/>
            </a:xfrm>
            <a:prstGeom prst="rect">
              <a:avLst/>
            </a:prstGeom>
            <a:noFill/>
          </p:spPr>
          <p:txBody>
            <a:bodyPr wrap="square" rtlCol="0">
              <a:spAutoFit/>
            </a:bodyPr>
            <a:lstStyle/>
            <a:p>
              <a:pPr fontAlgn="base">
                <a:spcBef>
                  <a:spcPct val="0"/>
                </a:spcBef>
                <a:spcAft>
                  <a:spcPct val="0"/>
                </a:spcAft>
              </a:pPr>
              <a:r>
                <a:rPr lang="en-US" sz="2000" b="1" dirty="0" smtClean="0">
                  <a:solidFill>
                    <a:srgbClr val="FF0000"/>
                  </a:solidFill>
                  <a:latin typeface="Arial Black" pitchFamily="34" charset="0"/>
                  <a:ea typeface="宋体" pitchFamily="2" charset="-122"/>
                </a:rPr>
                <a:t>X</a:t>
              </a:r>
              <a:endParaRPr lang="en-US" sz="2000" b="1" dirty="0">
                <a:solidFill>
                  <a:srgbClr val="FF0000"/>
                </a:solidFill>
                <a:latin typeface="Arial Black" pitchFamily="34" charset="0"/>
                <a:ea typeface="宋体" pitchFamily="2" charset="-122"/>
              </a:endParaRPr>
            </a:p>
          </p:txBody>
        </p:sp>
        <p:sp>
          <p:nvSpPr>
            <p:cNvPr id="115" name="Freeform 114"/>
            <p:cNvSpPr>
              <a:spLocks/>
            </p:cNvSpPr>
            <p:nvPr/>
          </p:nvSpPr>
          <p:spPr bwMode="auto">
            <a:xfrm>
              <a:off x="7964678" y="4430121"/>
              <a:ext cx="576939" cy="227961"/>
            </a:xfrm>
            <a:custGeom>
              <a:avLst/>
              <a:gdLst>
                <a:gd name="T0" fmla="*/ 0 w 484"/>
                <a:gd name="T1" fmla="*/ 2147483647 h 276"/>
                <a:gd name="T2" fmla="*/ 2147483647 w 484"/>
                <a:gd name="T3" fmla="*/ 2147483647 h 276"/>
                <a:gd name="T4" fmla="*/ 2147483647 w 484"/>
                <a:gd name="T5" fmla="*/ 2147483647 h 276"/>
                <a:gd name="T6" fmla="*/ 0 w 484"/>
                <a:gd name="T7" fmla="*/ 0 h 276"/>
                <a:gd name="T8" fmla="*/ 0 w 484"/>
                <a:gd name="T9" fmla="*/ 2147483647 h 276"/>
                <a:gd name="T10" fmla="*/ 0 60000 65536"/>
                <a:gd name="T11" fmla="*/ 0 60000 65536"/>
                <a:gd name="T12" fmla="*/ 0 60000 65536"/>
                <a:gd name="T13" fmla="*/ 0 60000 65536"/>
                <a:gd name="T14" fmla="*/ 0 60000 65536"/>
                <a:gd name="T15" fmla="*/ 0 w 484"/>
                <a:gd name="T16" fmla="*/ 0 h 276"/>
                <a:gd name="T17" fmla="*/ 484 w 484"/>
                <a:gd name="T18" fmla="*/ 276 h 276"/>
              </a:gdLst>
              <a:ahLst/>
              <a:cxnLst>
                <a:cxn ang="T10">
                  <a:pos x="T0" y="T1"/>
                </a:cxn>
                <a:cxn ang="T11">
                  <a:pos x="T2" y="T3"/>
                </a:cxn>
                <a:cxn ang="T12">
                  <a:pos x="T4" y="T5"/>
                </a:cxn>
                <a:cxn ang="T13">
                  <a:pos x="T6" y="T7"/>
                </a:cxn>
                <a:cxn ang="T14">
                  <a:pos x="T8" y="T9"/>
                </a:cxn>
              </a:cxnLst>
              <a:rect l="T15" t="T16" r="T17" b="T18"/>
              <a:pathLst>
                <a:path w="484" h="276">
                  <a:moveTo>
                    <a:pt x="0" y="268"/>
                  </a:moveTo>
                  <a:cubicBezTo>
                    <a:pt x="242" y="272"/>
                    <a:pt x="484" y="276"/>
                    <a:pt x="484" y="276"/>
                  </a:cubicBezTo>
                  <a:lnTo>
                    <a:pt x="484" y="12"/>
                  </a:lnTo>
                  <a:lnTo>
                    <a:pt x="0" y="0"/>
                  </a:lnTo>
                  <a:cubicBezTo>
                    <a:pt x="0" y="90"/>
                    <a:pt x="0" y="134"/>
                    <a:pt x="0" y="268"/>
                  </a:cubicBezTo>
                  <a:close/>
                </a:path>
              </a:pathLst>
            </a:custGeom>
            <a:solidFill>
              <a:srgbClr val="FF0000">
                <a:alpha val="54117"/>
              </a:srgbClr>
            </a:solidFill>
            <a:ln w="9525">
              <a:solidFill>
                <a:srgbClr val="FF0000"/>
              </a:solidFill>
              <a:round/>
              <a:headEnd/>
              <a:tailEnd/>
            </a:ln>
          </p:spPr>
          <p:txBody>
            <a:bodyPr/>
            <a:lstStyle/>
            <a:p>
              <a:pPr fontAlgn="base">
                <a:spcBef>
                  <a:spcPct val="0"/>
                </a:spcBef>
                <a:spcAft>
                  <a:spcPct val="0"/>
                </a:spcAft>
              </a:pPr>
              <a:endParaRPr lang="en-US" sz="1700">
                <a:solidFill>
                  <a:srgbClr val="333366"/>
                </a:solidFill>
                <a:ea typeface="宋体" pitchFamily="2" charset="-122"/>
              </a:endParaRPr>
            </a:p>
          </p:txBody>
        </p:sp>
        <p:sp>
          <p:nvSpPr>
            <p:cNvPr id="116" name="Text Box 26"/>
            <p:cNvSpPr txBox="1">
              <a:spLocks noChangeArrowheads="1"/>
            </p:cNvSpPr>
            <p:nvPr/>
          </p:nvSpPr>
          <p:spPr bwMode="auto">
            <a:xfrm>
              <a:off x="8054890" y="4481141"/>
              <a:ext cx="458788" cy="152400"/>
            </a:xfrm>
            <a:prstGeom prst="rect">
              <a:avLst/>
            </a:prstGeom>
            <a:noFill/>
            <a:ln w="9525" algn="ctr">
              <a:noFill/>
              <a:miter lim="800000"/>
              <a:headEnd/>
              <a:tailEnd/>
            </a:ln>
          </p:spPr>
          <p:txBody>
            <a:bodyPr wrap="none" lIns="0" tIns="0" rIns="0" bIns="0">
              <a:spAutoFit/>
            </a:bodyPr>
            <a:lstStyle/>
            <a:p>
              <a:pPr algn="ctr" fontAlgn="base">
                <a:spcBef>
                  <a:spcPct val="0"/>
                </a:spcBef>
                <a:spcAft>
                  <a:spcPct val="0"/>
                </a:spcAft>
              </a:pPr>
              <a:r>
                <a:rPr lang="en-US" sz="1000" b="1" dirty="0">
                  <a:solidFill>
                    <a:srgbClr val="FFFFFF"/>
                  </a:solidFill>
                  <a:ea typeface="宋体" pitchFamily="2" charset="-122"/>
                </a:rPr>
                <a:t>FAILED</a:t>
              </a:r>
            </a:p>
          </p:txBody>
        </p:sp>
      </p:grpSp>
      <p:sp>
        <p:nvSpPr>
          <p:cNvPr id="117" name="TextBox 116"/>
          <p:cNvSpPr txBox="1"/>
          <p:nvPr/>
        </p:nvSpPr>
        <p:spPr>
          <a:xfrm>
            <a:off x="400052" y="5214937"/>
            <a:ext cx="1514475" cy="615553"/>
          </a:xfrm>
          <a:prstGeom prst="rect">
            <a:avLst/>
          </a:prstGeom>
          <a:noFill/>
        </p:spPr>
        <p:txBody>
          <a:bodyPr wrap="square" rtlCol="0">
            <a:spAutoFit/>
          </a:bodyPr>
          <a:lstStyle/>
          <a:p>
            <a:pPr algn="ctr" fontAlgn="base">
              <a:spcBef>
                <a:spcPct val="0"/>
              </a:spcBef>
              <a:spcAft>
                <a:spcPct val="0"/>
              </a:spcAft>
            </a:pPr>
            <a:r>
              <a:rPr lang="en-US" sz="1700" b="1" dirty="0" smtClean="0">
                <a:solidFill>
                  <a:srgbClr val="FF0000"/>
                </a:solidFill>
                <a:ea typeface="宋体" pitchFamily="2" charset="-122"/>
              </a:rPr>
              <a:t>Could lose</a:t>
            </a:r>
          </a:p>
          <a:p>
            <a:pPr algn="ctr" fontAlgn="base">
              <a:spcBef>
                <a:spcPct val="0"/>
              </a:spcBef>
              <a:spcAft>
                <a:spcPct val="0"/>
              </a:spcAft>
            </a:pPr>
            <a:r>
              <a:rPr lang="en-US" sz="1700" b="1" u="sng" dirty="0" smtClean="0">
                <a:solidFill>
                  <a:srgbClr val="FF0000"/>
                </a:solidFill>
                <a:ea typeface="宋体" pitchFamily="2" charset="-122"/>
              </a:rPr>
              <a:t>Entire</a:t>
            </a:r>
            <a:r>
              <a:rPr lang="en-US" sz="1700" b="1" dirty="0" smtClean="0">
                <a:solidFill>
                  <a:srgbClr val="FF0000"/>
                </a:solidFill>
                <a:ea typeface="宋体" pitchFamily="2" charset="-122"/>
              </a:rPr>
              <a:t> VOL! </a:t>
            </a:r>
            <a:endParaRPr lang="en-US" sz="1700" b="1" dirty="0">
              <a:solidFill>
                <a:srgbClr val="FF0000"/>
              </a:solidFill>
              <a:ea typeface="宋体" pitchFamily="2" charset="-122"/>
            </a:endParaRPr>
          </a:p>
        </p:txBody>
      </p:sp>
      <p:sp>
        <p:nvSpPr>
          <p:cNvPr id="118" name="TextBox 117"/>
          <p:cNvSpPr txBox="1"/>
          <p:nvPr/>
        </p:nvSpPr>
        <p:spPr>
          <a:xfrm>
            <a:off x="777875" y="4846638"/>
            <a:ext cx="400050" cy="400110"/>
          </a:xfrm>
          <a:prstGeom prst="rect">
            <a:avLst/>
          </a:prstGeom>
          <a:noFill/>
        </p:spPr>
        <p:txBody>
          <a:bodyPr wrap="square" rtlCol="0">
            <a:spAutoFit/>
          </a:bodyPr>
          <a:lstStyle/>
          <a:p>
            <a:pPr fontAlgn="base">
              <a:spcBef>
                <a:spcPct val="0"/>
              </a:spcBef>
              <a:spcAft>
                <a:spcPct val="0"/>
              </a:spcAft>
            </a:pPr>
            <a:r>
              <a:rPr lang="en-US" sz="2000" b="1" dirty="0" smtClean="0">
                <a:solidFill>
                  <a:srgbClr val="FF0000"/>
                </a:solidFill>
                <a:latin typeface="Arial Black" pitchFamily="34" charset="0"/>
                <a:ea typeface="宋体" pitchFamily="2" charset="-122"/>
              </a:rPr>
              <a:t>X</a:t>
            </a:r>
            <a:endParaRPr lang="en-US" sz="2000" b="1" dirty="0">
              <a:solidFill>
                <a:srgbClr val="FF0000"/>
              </a:solidFill>
              <a:latin typeface="Arial Black" pitchFamily="34" charset="0"/>
              <a:ea typeface="宋体" pitchFamily="2" charset="-122"/>
            </a:endParaRPr>
          </a:p>
        </p:txBody>
      </p:sp>
      <p:sp>
        <p:nvSpPr>
          <p:cNvPr id="119" name="Title 1"/>
          <p:cNvSpPr txBox="1">
            <a:spLocks/>
          </p:cNvSpPr>
          <p:nvPr/>
        </p:nvSpPr>
        <p:spPr bwMode="auto">
          <a:xfrm>
            <a:off x="351398" y="260657"/>
            <a:ext cx="8640202" cy="535531"/>
          </a:xfrm>
          <a:prstGeom prst="rect">
            <a:avLst/>
          </a:prstGeom>
          <a:solidFill>
            <a:schemeClr val="bg1"/>
          </a:solid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fontAlgn="base">
              <a:lnSpc>
                <a:spcPct val="90000"/>
              </a:lnSpc>
              <a:spcBef>
                <a:spcPct val="30000"/>
              </a:spcBef>
              <a:spcAft>
                <a:spcPct val="0"/>
              </a:spcAft>
              <a:defRPr/>
            </a:pPr>
            <a:r>
              <a:rPr lang="en-US" sz="3200" b="1" kern="0" dirty="0" smtClean="0">
                <a:solidFill>
                  <a:srgbClr val="005E9D"/>
                </a:solidFill>
                <a:ea typeface="宋体" pitchFamily="2" charset="-122"/>
              </a:rPr>
              <a:t>Isilon Resiliency </a:t>
            </a:r>
            <a:r>
              <a:rPr lang="en-US" sz="2800" b="1" kern="0" dirty="0" smtClean="0">
                <a:solidFill>
                  <a:srgbClr val="005E9D"/>
                </a:solidFill>
                <a:ea typeface="宋体" pitchFamily="2" charset="-122"/>
              </a:rPr>
              <a:t>– Flexible, Scalable, Dynamic</a:t>
            </a:r>
            <a:endParaRPr lang="en-US" sz="2800" b="1" kern="0" dirty="0">
              <a:solidFill>
                <a:srgbClr val="005E9D"/>
              </a:solidFill>
              <a:ea typeface="宋体" pitchFamily="2" charset="-122"/>
            </a:endParaRPr>
          </a:p>
        </p:txBody>
      </p:sp>
    </p:spTree>
    <p:extLst>
      <p:ext uri="{BB962C8B-B14F-4D97-AF65-F5344CB8AC3E}">
        <p14:creationId xmlns:p14="http://schemas.microsoft.com/office/powerpoint/2010/main" val="6252995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silon Learning Center">
  <a:themeElements>
    <a:clrScheme name="Isilon Template">
      <a:dk1>
        <a:srgbClr val="FFFFFF"/>
      </a:dk1>
      <a:lt1>
        <a:srgbClr val="000000"/>
      </a:lt1>
      <a:dk2>
        <a:srgbClr val="84888B"/>
      </a:dk2>
      <a:lt2>
        <a:srgbClr val="424446"/>
      </a:lt2>
      <a:accent1>
        <a:srgbClr val="CECFD1"/>
      </a:accent1>
      <a:accent2>
        <a:srgbClr val="00529A"/>
      </a:accent2>
      <a:accent3>
        <a:srgbClr val="6AAFE2"/>
      </a:accent3>
      <a:accent4>
        <a:srgbClr val="00529A"/>
      </a:accent4>
      <a:accent5>
        <a:srgbClr val="002060"/>
      </a:accent5>
      <a:accent6>
        <a:srgbClr val="E6AF00"/>
      </a:accent6>
      <a:hlink>
        <a:srgbClr val="6AAFE2"/>
      </a:hlink>
      <a:folHlink>
        <a:srgbClr val="5DD3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err="1" smtClean="0">
            <a:solidFill>
              <a:schemeClr val="tx2">
                <a:lumMod val="50000"/>
                <a:alpha val="99000"/>
              </a:schemeClr>
            </a:solidFill>
            <a:ea typeface="Verdana" pitchFamily="34" charset="0"/>
            <a:cs typeface="Verdana" pitchFamily="34" charset="0"/>
          </a:defRPr>
        </a:defPPr>
      </a:lstStyle>
    </a:txDef>
  </a:objectDefaults>
  <a:extraClrSchemeLst/>
</a:theme>
</file>

<file path=ppt/theme/theme3.xml><?xml version="1.0" encoding="utf-8"?>
<a:theme xmlns:a="http://schemas.openxmlformats.org/drawingml/2006/main" name="Isilon_Template_4x3_c06">
  <a:themeElements>
    <a:clrScheme name="Isilon">
      <a:dk1>
        <a:srgbClr val="1F497D"/>
      </a:dk1>
      <a:lt1>
        <a:sysClr val="window" lastClr="FFFFFF"/>
      </a:lt1>
      <a:dk2>
        <a:srgbClr val="84888B"/>
      </a:dk2>
      <a:lt2>
        <a:srgbClr val="EEECE1"/>
      </a:lt2>
      <a:accent1>
        <a:srgbClr val="00529A"/>
      </a:accent1>
      <a:accent2>
        <a:srgbClr val="C9B280"/>
      </a:accent2>
      <a:accent3>
        <a:srgbClr val="F29621"/>
      </a:accent3>
      <a:accent4>
        <a:srgbClr val="6AAFE2"/>
      </a:accent4>
      <a:accent5>
        <a:srgbClr val="A1B9AF"/>
      </a:accent5>
      <a:accent6>
        <a:srgbClr val="C5C08E"/>
      </a:accent6>
      <a:hlink>
        <a:srgbClr val="1F497D"/>
      </a:hlink>
      <a:folHlink>
        <a:srgbClr val="F2962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err="1" smtClean="0">
            <a:solidFill>
              <a:schemeClr val="tx2">
                <a:lumMod val="50000"/>
                <a:alpha val="99000"/>
              </a:schemeClr>
            </a:solidFill>
            <a:ea typeface="Verdana" pitchFamily="34" charset="0"/>
            <a:cs typeface="Verdana" pitchFamily="34" charset="0"/>
          </a:defRPr>
        </a:defPPr>
      </a:lstStyle>
    </a:txDef>
  </a:objectDefaults>
  <a:extraClrSchemeLst/>
</a:theme>
</file>

<file path=ppt/theme/theme4.xml><?xml version="1.0" encoding="utf-8"?>
<a:theme xmlns:a="http://schemas.openxmlformats.org/drawingml/2006/main" name="Isilon_Template_4x3">
  <a:themeElements>
    <a:clrScheme name="Isilon Template">
      <a:dk1>
        <a:srgbClr val="FFFFFF"/>
      </a:dk1>
      <a:lt1>
        <a:srgbClr val="000000"/>
      </a:lt1>
      <a:dk2>
        <a:srgbClr val="84888B"/>
      </a:dk2>
      <a:lt2>
        <a:srgbClr val="424446"/>
      </a:lt2>
      <a:accent1>
        <a:srgbClr val="CECFD1"/>
      </a:accent1>
      <a:accent2>
        <a:srgbClr val="00529A"/>
      </a:accent2>
      <a:accent3>
        <a:srgbClr val="6AAFE2"/>
      </a:accent3>
      <a:accent4>
        <a:srgbClr val="00529A"/>
      </a:accent4>
      <a:accent5>
        <a:srgbClr val="002060"/>
      </a:accent5>
      <a:accent6>
        <a:srgbClr val="E6AF00"/>
      </a:accent6>
      <a:hlink>
        <a:srgbClr val="6AAFE2"/>
      </a:hlink>
      <a:folHlink>
        <a:srgbClr val="5DD3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err="1" smtClean="0">
            <a:solidFill>
              <a:schemeClr val="tx2">
                <a:lumMod val="50000"/>
                <a:alpha val="99000"/>
              </a:schemeClr>
            </a:solidFill>
            <a:ea typeface="Verdana" pitchFamily="34" charset="0"/>
            <a:cs typeface="Verdana" pitchFamily="34" charset="0"/>
          </a:defRPr>
        </a:defPPr>
      </a:lstStyle>
    </a:txDef>
  </a:objectDefaults>
  <a:extraClrSchemeLst/>
</a:theme>
</file>

<file path=ppt/theme/theme5.xml><?xml version="1.0" encoding="utf-8"?>
<a:theme xmlns:a="http://schemas.openxmlformats.org/drawingml/2006/main" name="Office Theme">
  <a:themeElements>
    <a:clrScheme name="Isilon">
      <a:dk1>
        <a:srgbClr val="1F497D"/>
      </a:dk1>
      <a:lt1>
        <a:sysClr val="window" lastClr="FFFFFF"/>
      </a:lt1>
      <a:dk2>
        <a:srgbClr val="84888B"/>
      </a:dk2>
      <a:lt2>
        <a:srgbClr val="EEECE1"/>
      </a:lt2>
      <a:accent1>
        <a:srgbClr val="00529A"/>
      </a:accent1>
      <a:accent2>
        <a:srgbClr val="C9B280"/>
      </a:accent2>
      <a:accent3>
        <a:srgbClr val="F29621"/>
      </a:accent3>
      <a:accent4>
        <a:srgbClr val="6AAFE2"/>
      </a:accent4>
      <a:accent5>
        <a:srgbClr val="A1B9AF"/>
      </a:accent5>
      <a:accent6>
        <a:srgbClr val="C5C08E"/>
      </a:accent6>
      <a:hlink>
        <a:srgbClr val="1F497D"/>
      </a:hlink>
      <a:folHlink>
        <a:srgbClr val="F2962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err="1" smtClean="0">
            <a:solidFill>
              <a:schemeClr val="tx2">
                <a:lumMod val="50000"/>
                <a:alpha val="99000"/>
              </a:schemeClr>
            </a:solidFill>
            <a:ea typeface="Verdana" pitchFamily="34" charset="0"/>
            <a:cs typeface="Verdana" pitchFamily="34" charset="0"/>
          </a:defRPr>
        </a:defPPr>
      </a:lstStyle>
    </a:txDef>
  </a:objectDefaults>
  <a:extraClrSchemeLst/>
</a:theme>
</file>

<file path=ppt/theme/theme6.xml><?xml version="1.0" encoding="utf-8"?>
<a:theme xmlns:a="http://schemas.openxmlformats.org/drawingml/2006/main" name="Isilon-EMC TC Training">
  <a:themeElements>
    <a:clrScheme name="Isilon">
      <a:dk1>
        <a:srgbClr val="1F497D"/>
      </a:dk1>
      <a:lt1>
        <a:sysClr val="window" lastClr="FFFFFF"/>
      </a:lt1>
      <a:dk2>
        <a:srgbClr val="84888B"/>
      </a:dk2>
      <a:lt2>
        <a:srgbClr val="EEECE1"/>
      </a:lt2>
      <a:accent1>
        <a:srgbClr val="00529A"/>
      </a:accent1>
      <a:accent2>
        <a:srgbClr val="C9B280"/>
      </a:accent2>
      <a:accent3>
        <a:srgbClr val="F29621"/>
      </a:accent3>
      <a:accent4>
        <a:srgbClr val="6AAFE2"/>
      </a:accent4>
      <a:accent5>
        <a:srgbClr val="A1B9AF"/>
      </a:accent5>
      <a:accent6>
        <a:srgbClr val="C5C08E"/>
      </a:accent6>
      <a:hlink>
        <a:srgbClr val="1F497D"/>
      </a:hlink>
      <a:folHlink>
        <a:srgbClr val="F2962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err="1" smtClean="0">
            <a:solidFill>
              <a:schemeClr val="tx2">
                <a:lumMod val="50000"/>
                <a:alpha val="99000"/>
              </a:schemeClr>
            </a:solidFill>
            <a:ea typeface="Verdana" pitchFamily="34" charset="0"/>
            <a:cs typeface="Verdana" pitchFamily="34" charset="0"/>
          </a:defRPr>
        </a:defPPr>
      </a:lstStyle>
    </a:txDef>
  </a:objectDefaults>
  <a:extraClrSchemeLst/>
</a:theme>
</file>

<file path=ppt/theme/theme7.xml><?xml version="1.0" encoding="utf-8"?>
<a:theme xmlns:a="http://schemas.openxmlformats.org/drawingml/2006/main" name="2_Isilon PPT template">
  <a:themeElements>
    <a:clrScheme name="Isilon PPT template 1">
      <a:dk1>
        <a:srgbClr val="333333"/>
      </a:dk1>
      <a:lt1>
        <a:srgbClr val="FFFFFF"/>
      </a:lt1>
      <a:dk2>
        <a:srgbClr val="005E9D"/>
      </a:dk2>
      <a:lt2>
        <a:srgbClr val="777777"/>
      </a:lt2>
      <a:accent1>
        <a:srgbClr val="72AFDA"/>
      </a:accent1>
      <a:accent2>
        <a:srgbClr val="FF9900"/>
      </a:accent2>
      <a:accent3>
        <a:srgbClr val="FFFFFF"/>
      </a:accent3>
      <a:accent4>
        <a:srgbClr val="2A2A2A"/>
      </a:accent4>
      <a:accent5>
        <a:srgbClr val="BCD4EA"/>
      </a:accent5>
      <a:accent6>
        <a:srgbClr val="E78A00"/>
      </a:accent6>
      <a:hlink>
        <a:srgbClr val="FFCC66"/>
      </a:hlink>
      <a:folHlink>
        <a:srgbClr val="DDDDDD"/>
      </a:folHlink>
    </a:clrScheme>
    <a:fontScheme name="Isilon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1" fontAlgn="base" latinLnBrk="0" hangingPunct="1">
          <a:lnSpc>
            <a:spcPct val="100000"/>
          </a:lnSpc>
          <a:spcBef>
            <a:spcPct val="20000"/>
          </a:spcBef>
          <a:spcAft>
            <a:spcPct val="0"/>
          </a:spcAft>
          <a:buClr>
            <a:srgbClr val="6699CC"/>
          </a:buClr>
          <a:buSzTx/>
          <a:buFontTx/>
          <a:buChar char="•"/>
          <a:tabLst>
            <a:tab pos="571500" algn="l"/>
          </a:tabLst>
          <a:defRPr kumimoji="0" lang="en-US" sz="1700" b="0" i="0" u="none" strike="noStrike" cap="none" normalizeH="0" baseline="0" smtClean="0">
            <a:ln>
              <a:noFill/>
            </a:ln>
            <a:solidFill>
              <a:srgbClr val="3333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1" fontAlgn="base" latinLnBrk="0" hangingPunct="1">
          <a:lnSpc>
            <a:spcPct val="100000"/>
          </a:lnSpc>
          <a:spcBef>
            <a:spcPct val="20000"/>
          </a:spcBef>
          <a:spcAft>
            <a:spcPct val="0"/>
          </a:spcAft>
          <a:buClr>
            <a:srgbClr val="6699CC"/>
          </a:buClr>
          <a:buSzTx/>
          <a:buFontTx/>
          <a:buChar char="•"/>
          <a:tabLst>
            <a:tab pos="571500" algn="l"/>
          </a:tabLst>
          <a:defRPr kumimoji="0" lang="en-US" sz="1700" b="0" i="0" u="none" strike="noStrike" cap="none" normalizeH="0" baseline="0" smtClean="0">
            <a:ln>
              <a:noFill/>
            </a:ln>
            <a:solidFill>
              <a:srgbClr val="333366"/>
            </a:solidFill>
            <a:effectLst/>
            <a:latin typeface="Arial" charset="0"/>
          </a:defRPr>
        </a:defPPr>
      </a:lstStyle>
    </a:lnDef>
  </a:objectDefaults>
  <a:extraClrSchemeLst>
    <a:extraClrScheme>
      <a:clrScheme name="Isilon PPT template 1">
        <a:dk1>
          <a:srgbClr val="333333"/>
        </a:dk1>
        <a:lt1>
          <a:srgbClr val="FFFFFF"/>
        </a:lt1>
        <a:dk2>
          <a:srgbClr val="005E9D"/>
        </a:dk2>
        <a:lt2>
          <a:srgbClr val="777777"/>
        </a:lt2>
        <a:accent1>
          <a:srgbClr val="72AFDA"/>
        </a:accent1>
        <a:accent2>
          <a:srgbClr val="FF9900"/>
        </a:accent2>
        <a:accent3>
          <a:srgbClr val="FFFFFF"/>
        </a:accent3>
        <a:accent4>
          <a:srgbClr val="2A2A2A"/>
        </a:accent4>
        <a:accent5>
          <a:srgbClr val="BCD4EA"/>
        </a:accent5>
        <a:accent6>
          <a:srgbClr val="E78A00"/>
        </a:accent6>
        <a:hlink>
          <a:srgbClr val="FFCC6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Isilon_Template_4x3">
  <a:themeElements>
    <a:clrScheme name="Isilon Template">
      <a:dk1>
        <a:srgbClr val="FFFFFF"/>
      </a:dk1>
      <a:lt1>
        <a:srgbClr val="000000"/>
      </a:lt1>
      <a:dk2>
        <a:srgbClr val="84888B"/>
      </a:dk2>
      <a:lt2>
        <a:srgbClr val="424446"/>
      </a:lt2>
      <a:accent1>
        <a:srgbClr val="CECFD1"/>
      </a:accent1>
      <a:accent2>
        <a:srgbClr val="00529A"/>
      </a:accent2>
      <a:accent3>
        <a:srgbClr val="6AAFE2"/>
      </a:accent3>
      <a:accent4>
        <a:srgbClr val="00529A"/>
      </a:accent4>
      <a:accent5>
        <a:srgbClr val="002060"/>
      </a:accent5>
      <a:accent6>
        <a:srgbClr val="E6AF00"/>
      </a:accent6>
      <a:hlink>
        <a:srgbClr val="6AAFE2"/>
      </a:hlink>
      <a:folHlink>
        <a:srgbClr val="5DD3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err="1" smtClean="0">
            <a:solidFill>
              <a:schemeClr val="tx2">
                <a:lumMod val="50000"/>
                <a:alpha val="99000"/>
              </a:schemeClr>
            </a:solidFill>
            <a:ea typeface="Verdana" pitchFamily="34" charset="0"/>
            <a:cs typeface="Verdana" pitchFamily="34" charset="0"/>
          </a:defRPr>
        </a:defPPr>
      </a:lstStyle>
    </a:txDef>
  </a:objectDefaults>
  <a:extraClrSchemeLst/>
</a:theme>
</file>

<file path=ppt/theme/theme9.xml><?xml version="1.0" encoding="utf-8"?>
<a:theme xmlns:a="http://schemas.openxmlformats.org/drawingml/2006/main" name="2_Isilon_Template_4x3">
  <a:themeElements>
    <a:clrScheme name="Isilon Template">
      <a:dk1>
        <a:srgbClr val="FFFFFF"/>
      </a:dk1>
      <a:lt1>
        <a:srgbClr val="000000"/>
      </a:lt1>
      <a:dk2>
        <a:srgbClr val="84888B"/>
      </a:dk2>
      <a:lt2>
        <a:srgbClr val="424446"/>
      </a:lt2>
      <a:accent1>
        <a:srgbClr val="CECFD1"/>
      </a:accent1>
      <a:accent2>
        <a:srgbClr val="00529A"/>
      </a:accent2>
      <a:accent3>
        <a:srgbClr val="6AAFE2"/>
      </a:accent3>
      <a:accent4>
        <a:srgbClr val="00529A"/>
      </a:accent4>
      <a:accent5>
        <a:srgbClr val="002060"/>
      </a:accent5>
      <a:accent6>
        <a:srgbClr val="E6AF00"/>
      </a:accent6>
      <a:hlink>
        <a:srgbClr val="6AAFE2"/>
      </a:hlink>
      <a:folHlink>
        <a:srgbClr val="5DD3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err="1" smtClean="0">
            <a:solidFill>
              <a:schemeClr val="tx2">
                <a:lumMod val="50000"/>
                <a:alpha val="99000"/>
              </a:schemeClr>
            </a:solidFill>
            <a:ea typeface="Verdana" pitchFamily="34" charset="0"/>
            <a:cs typeface="Verdana"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440</TotalTime>
  <Words>2403</Words>
  <Application>Microsoft Office PowerPoint</Application>
  <PresentationFormat>全屏显示(4:3)</PresentationFormat>
  <Paragraphs>460</Paragraphs>
  <Slides>24</Slides>
  <Notes>23</Notes>
  <HiddenSlides>0</HiddenSlides>
  <MMClips>0</MMClips>
  <ScaleCrop>false</ScaleCrop>
  <HeadingPairs>
    <vt:vector size="4" baseType="variant">
      <vt:variant>
        <vt:lpstr>主题</vt:lpstr>
      </vt:variant>
      <vt:variant>
        <vt:i4>9</vt:i4>
      </vt:variant>
      <vt:variant>
        <vt:lpstr>幻灯片标题</vt:lpstr>
      </vt:variant>
      <vt:variant>
        <vt:i4>24</vt:i4>
      </vt:variant>
    </vt:vector>
  </HeadingPairs>
  <TitlesOfParts>
    <vt:vector size="33" baseType="lpstr">
      <vt:lpstr>Office 主题​​</vt:lpstr>
      <vt:lpstr>Isilon Learning Center</vt:lpstr>
      <vt:lpstr>Isilon_Template_4x3_c06</vt:lpstr>
      <vt:lpstr>Isilon_Template_4x3</vt:lpstr>
      <vt:lpstr>Office Theme</vt:lpstr>
      <vt:lpstr>Isilon-EMC TC Training</vt:lpstr>
      <vt:lpstr>2_Isilon PPT template</vt:lpstr>
      <vt:lpstr>1_Isilon_Template_4x3</vt:lpstr>
      <vt:lpstr>2_Isilon_Template_4x3</vt:lpstr>
      <vt:lpstr>PowerPoint 演示文稿</vt:lpstr>
      <vt:lpstr>议题</vt:lpstr>
      <vt:lpstr>“大数据”带来的挑战促进新解决方案的采用</vt:lpstr>
      <vt:lpstr>Isilon简介</vt:lpstr>
      <vt:lpstr>PowerPoint 演示文稿</vt:lpstr>
      <vt:lpstr>Isilon 的核心创新   OneFS 操作系统</vt:lpstr>
      <vt:lpstr>架构区别-传统存储和Isilon存储系统</vt:lpstr>
      <vt:lpstr>Traditional Inefficiency</vt:lpstr>
      <vt:lpstr>PowerPoint 演示文稿</vt:lpstr>
      <vt:lpstr>扩展性和性能</vt:lpstr>
      <vt:lpstr>Isilon的Scale-out 存储平台</vt:lpstr>
      <vt:lpstr>Isilon 的 Scale-Out 存储平台概览…</vt:lpstr>
      <vt:lpstr>PowerPoint 演示文稿</vt:lpstr>
      <vt:lpstr>高性能计算</vt:lpstr>
      <vt:lpstr>高性能计算</vt:lpstr>
      <vt:lpstr>高性能计算</vt:lpstr>
      <vt:lpstr>高性能计算</vt:lpstr>
      <vt:lpstr>虚拟化</vt:lpstr>
      <vt:lpstr>虚拟化</vt:lpstr>
      <vt:lpstr>虚拟化</vt:lpstr>
      <vt:lpstr>虚拟化</vt:lpstr>
      <vt:lpstr>企业已部署了 Scale-Up策略</vt:lpstr>
      <vt:lpstr>企业正在过渡到 Scale-Out</vt:lpstr>
      <vt:lpstr>Isilon Systems The leader in Scale-Out Storage  Simple. Different. Better.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DavidZhou</dc:creator>
  <cp:lastModifiedBy>DavidZhou</cp:lastModifiedBy>
  <cp:revision>30</cp:revision>
  <dcterms:created xsi:type="dcterms:W3CDTF">2011-11-09T11:29:19Z</dcterms:created>
  <dcterms:modified xsi:type="dcterms:W3CDTF">2011-11-10T06:36:33Z</dcterms:modified>
</cp:coreProperties>
</file>