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7" r:id="rId5"/>
    <p:sldId id="277" r:id="rId6"/>
    <p:sldId id="274" r:id="rId7"/>
    <p:sldId id="257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71" r:id="rId19"/>
    <p:sldId id="27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jpeg"/><Relationship Id="rId7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Data Processing and Research Supporting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System</a:t>
            </a:r>
            <a:r>
              <a:rPr lang="en-US" altLang="zh-CN" sz="3600" dirty="0" smtClean="0"/>
              <a:t> for HXMT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728792" cy="324036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周建锋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1,5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，李惕碚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1,5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，曹军威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2,5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，都志辉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，</a:t>
            </a: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pPr algn="l"/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白晓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颍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，韩冬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1,5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，陈宜保</a:t>
            </a:r>
            <a:r>
              <a:rPr lang="en-US" altLang="zh-CN" sz="2400" baseline="30000" dirty="0" smtClean="0">
                <a:latin typeface="华文细黑" pitchFamily="2" charset="-122"/>
                <a:ea typeface="华文细黑" pitchFamily="2" charset="-122"/>
              </a:rPr>
              <a:t>4,5</a:t>
            </a:r>
          </a:p>
          <a:p>
            <a:pPr algn="l"/>
            <a:endParaRPr lang="en-US" altLang="zh-CN" sz="2800" dirty="0" smtClean="0"/>
          </a:p>
          <a:p>
            <a:pPr lvl="1" algn="l"/>
            <a:r>
              <a:rPr lang="en-US" altLang="zh-CN" sz="2000" dirty="0" smtClean="0"/>
              <a:t>1</a:t>
            </a:r>
            <a:r>
              <a:rPr lang="zh-CN" altLang="en-US" sz="2000" dirty="0" smtClean="0"/>
              <a:t>、工程物理系</a:t>
            </a:r>
            <a:endParaRPr lang="en-US" altLang="zh-CN" sz="2000" dirty="0" smtClean="0"/>
          </a:p>
          <a:p>
            <a:pPr lvl="1" algn="l"/>
            <a:r>
              <a:rPr lang="en-US" altLang="zh-CN" sz="2000" dirty="0" smtClean="0"/>
              <a:t>2</a:t>
            </a:r>
            <a:r>
              <a:rPr lang="zh-CN" altLang="en-US" sz="2000" dirty="0" smtClean="0"/>
              <a:t>、信息研究院</a:t>
            </a:r>
            <a:endParaRPr lang="en-US" altLang="zh-CN" sz="2000" dirty="0" smtClean="0"/>
          </a:p>
          <a:p>
            <a:pPr lvl="1" algn="l"/>
            <a:r>
              <a:rPr lang="en-US" altLang="zh-CN" sz="2000" dirty="0" smtClean="0"/>
              <a:t>3</a:t>
            </a:r>
            <a:r>
              <a:rPr lang="zh-CN" altLang="en-US" sz="2000" dirty="0" smtClean="0"/>
              <a:t>、计算机系</a:t>
            </a:r>
            <a:endParaRPr lang="en-US" altLang="zh-CN" sz="2000" dirty="0" smtClean="0"/>
          </a:p>
          <a:p>
            <a:pPr lvl="1" algn="l"/>
            <a:r>
              <a:rPr lang="en-US" altLang="zh-CN" sz="2000" dirty="0" smtClean="0"/>
              <a:t>4</a:t>
            </a:r>
            <a:r>
              <a:rPr lang="zh-CN" altLang="en-US" sz="2000" dirty="0" smtClean="0"/>
              <a:t>、物理系</a:t>
            </a:r>
            <a:endParaRPr lang="en-US" altLang="zh-CN" sz="2000" dirty="0" smtClean="0"/>
          </a:p>
          <a:p>
            <a:pPr lvl="1" algn="l"/>
            <a:r>
              <a:rPr lang="en-US" altLang="zh-CN" sz="2000" dirty="0" smtClean="0"/>
              <a:t>5</a:t>
            </a:r>
            <a:r>
              <a:rPr lang="zh-CN" altLang="en-US" sz="2000" dirty="0" smtClean="0"/>
              <a:t>、</a:t>
            </a:r>
            <a:r>
              <a:rPr lang="zh-CN" altLang="en-US" sz="2000" dirty="0" smtClean="0">
                <a:solidFill>
                  <a:srgbClr val="FF0000"/>
                </a:solidFill>
              </a:rPr>
              <a:t>天体物理中心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/>
              <a:t>DPRSS</a:t>
            </a:r>
            <a:r>
              <a:rPr lang="zh-CN" altLang="en-US" sz="2400" dirty="0"/>
              <a:t>：</a:t>
            </a: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en-US" altLang="zh-CN" sz="2400" dirty="0"/>
              <a:t>Quick-look Data Analysis &amp; Standard  Data Analysis</a:t>
            </a:r>
            <a:endParaRPr lang="zh-CN" altLang="en-US" sz="24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98" name="Picture 2" descr="标准数据分析流程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4" y="1047341"/>
            <a:ext cx="47244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2376265" cy="19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 descr="lightcur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08" y="2773979"/>
            <a:ext cx="2376265" cy="1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spectr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09" y="4673191"/>
            <a:ext cx="2394176" cy="19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DPRSS</a:t>
            </a:r>
            <a:r>
              <a:rPr lang="zh-CN" altLang="en-US" sz="3600" dirty="0" smtClean="0"/>
              <a:t>：</a:t>
            </a:r>
            <a:r>
              <a:rPr lang="en-US" altLang="zh-CN" sz="3600" dirty="0"/>
              <a:t>2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Data </a:t>
            </a:r>
            <a:r>
              <a:rPr lang="en-US" altLang="zh-CN" sz="3600" dirty="0" smtClean="0"/>
              <a:t>Archive 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8799501" cy="574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DPRSS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Image </a:t>
            </a:r>
            <a:r>
              <a:rPr lang="en-US" altLang="zh-CN" sz="3600" dirty="0" err="1" smtClean="0"/>
              <a:t>Deconvolution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2736"/>
            <a:ext cx="4524461" cy="29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05150"/>
            <a:ext cx="51244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9131994" cy="778098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>DPRSS</a:t>
            </a:r>
            <a:r>
              <a:rPr lang="zh-CN" altLang="en-US" sz="2800" dirty="0" smtClean="0"/>
              <a:t>：</a:t>
            </a:r>
            <a:r>
              <a:rPr lang="en-US" altLang="zh-CN" sz="2800" dirty="0"/>
              <a:t>4</a:t>
            </a:r>
            <a:r>
              <a:rPr lang="zh-CN" altLang="en-US" sz="2800" dirty="0" smtClean="0"/>
              <a:t>、</a:t>
            </a:r>
            <a:r>
              <a:rPr lang="en-US" altLang="zh-CN" sz="2800" dirty="0">
                <a:latin typeface="宋体" pitchFamily="2" charset="-122"/>
              </a:rPr>
              <a:t> HXMT Interactive Data Analysis System</a:t>
            </a:r>
            <a:endParaRPr lang="zh-CN" altLang="en-US" sz="28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12976"/>
            <a:ext cx="437197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light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0808"/>
            <a:ext cx="47244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0606" y="1048092"/>
            <a:ext cx="3886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dirty="0" smtClean="0">
                <a:latin typeface="宋体" pitchFamily="2" charset="-122"/>
              </a:rPr>
              <a:t>HXMT Interactive Data Analysis System</a:t>
            </a:r>
            <a:r>
              <a:rPr lang="zh-CN" altLang="en-US" sz="2400" dirty="0" smtClean="0">
                <a:latin typeface="宋体" pitchFamily="2" charset="-122"/>
              </a:rPr>
              <a:t>（</a:t>
            </a:r>
            <a:r>
              <a:rPr lang="en-US" altLang="zh-CN" sz="2400" dirty="0" smtClean="0">
                <a:latin typeface="宋体" pitchFamily="2" charset="-122"/>
              </a:rPr>
              <a:t>HIDAS</a:t>
            </a:r>
            <a:r>
              <a:rPr lang="zh-CN" altLang="en-US" sz="2400" dirty="0" smtClean="0">
                <a:latin typeface="宋体" pitchFamily="2" charset="-122"/>
              </a:rPr>
              <a:t>）采用</a:t>
            </a:r>
            <a:r>
              <a:rPr lang="zh-CN" altLang="en-US" sz="2400" dirty="0">
                <a:latin typeface="宋体" pitchFamily="2" charset="-122"/>
              </a:rPr>
              <a:t>天文软件通用的用户界面，即命令行</a:t>
            </a:r>
            <a:r>
              <a:rPr lang="en-US" altLang="zh-CN" sz="2400" dirty="0">
                <a:latin typeface="宋体" pitchFamily="2" charset="-122"/>
              </a:rPr>
              <a:t>+</a:t>
            </a:r>
            <a:r>
              <a:rPr lang="zh-CN" altLang="en-US" sz="2400" dirty="0">
                <a:latin typeface="宋体" pitchFamily="2" charset="-122"/>
              </a:rPr>
              <a:t>图像显示的交互式数据分析方式。</a:t>
            </a:r>
          </a:p>
        </p:txBody>
      </p:sp>
    </p:spTree>
    <p:extLst>
      <p:ext uri="{BB962C8B-B14F-4D97-AF65-F5344CB8AC3E}">
        <p14:creationId xmlns:p14="http://schemas.microsoft.com/office/powerpoint/2010/main" val="42061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DPRSS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5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Remote Data Processing Center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3" y="1124744"/>
            <a:ext cx="722180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1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Man Power Problem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0" name="Picture 2" descr="http://irfu.cea.fr/Images/astImg/219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6600"/>
            <a:ext cx="3768353" cy="28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rbitalhub.com/wp-content/uploads/2008/10/xmm-newton-in-orb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76546"/>
            <a:ext cx="3792487" cy="28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53087" y="55172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/>
              <a:t>经费</a:t>
            </a:r>
            <a:r>
              <a:rPr lang="en-US" altLang="zh-CN" dirty="0" smtClean="0"/>
              <a:t>&gt;</a:t>
            </a:r>
            <a:r>
              <a:rPr lang="en-US" altLang="zh-CN" dirty="0"/>
              <a:t>5</a:t>
            </a:r>
            <a:r>
              <a:rPr lang="en-US" altLang="zh-CN" dirty="0" smtClean="0"/>
              <a:t>000</a:t>
            </a:r>
            <a:r>
              <a:rPr lang="zh-CN" altLang="zh-CN" dirty="0"/>
              <a:t>万欧元</a:t>
            </a:r>
            <a:r>
              <a:rPr lang="zh-CN" altLang="zh-CN" dirty="0" smtClean="0"/>
              <a:t>，</a:t>
            </a:r>
            <a:r>
              <a:rPr lang="zh-CN" altLang="en-US" dirty="0"/>
              <a:t>投入</a:t>
            </a:r>
            <a:r>
              <a:rPr lang="zh-CN" altLang="en-US" dirty="0" smtClean="0"/>
              <a:t>人力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&gt;200</a:t>
            </a:r>
            <a:r>
              <a:rPr lang="zh-CN" altLang="zh-CN" dirty="0"/>
              <a:t>人年。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2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DPRSS Team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17020" y="2276872"/>
            <a:ext cx="7099395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李惕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碚（天体物理、成像算法、天文数据分析）</a:t>
            </a: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周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建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锋（天体物理、天文数据分析）</a:t>
            </a: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曹军威（云计算、</a:t>
            </a:r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>LIGO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数据处理）</a:t>
            </a: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都</a:t>
            </a:r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志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辉（高性能计算）</a:t>
            </a:r>
            <a:endParaRPr lang="en-US" altLang="zh-CN" sz="2400" dirty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dirty="0">
                <a:latin typeface="华文细黑" pitchFamily="2" charset="-122"/>
                <a:ea typeface="华文细黑" pitchFamily="2" charset="-122"/>
              </a:rPr>
              <a:t>白晓</a:t>
            </a:r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颍（软件工程化管理）</a:t>
            </a: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韩冬    （高能数据处理）</a:t>
            </a: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2400" dirty="0" smtClean="0">
                <a:latin typeface="华文细黑" pitchFamily="2" charset="-122"/>
                <a:ea typeface="华文细黑" pitchFamily="2" charset="-122"/>
              </a:rPr>
              <a:t>陈宜保（实验物理，软件开发）</a:t>
            </a:r>
            <a: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2400" dirty="0" smtClean="0">
                <a:latin typeface="华文细黑" pitchFamily="2" charset="-122"/>
                <a:ea typeface="华文细黑" pitchFamily="2" charset="-122"/>
              </a:rPr>
            </a:br>
            <a:endParaRPr lang="en-US" altLang="zh-CN" sz="24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800" baseline="30000" dirty="0" smtClean="0">
                <a:latin typeface="华文细黑" pitchFamily="2" charset="-122"/>
                <a:ea typeface="华文细黑" pitchFamily="2" charset="-122"/>
              </a:rPr>
              <a:t>+ </a:t>
            </a:r>
            <a:r>
              <a:rPr lang="zh-CN" altLang="en-US" sz="2800" baseline="30000" dirty="0" smtClean="0">
                <a:latin typeface="华文细黑" pitchFamily="2" charset="-122"/>
                <a:ea typeface="华文细黑" pitchFamily="2" charset="-122"/>
              </a:rPr>
              <a:t>一流的清华学生资源</a:t>
            </a:r>
            <a:endParaRPr lang="en-US" altLang="zh-CN" sz="2800" baseline="300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9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Current Status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Picture 2" descr="快视数据分析流程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28176"/>
            <a:ext cx="1680121" cy="206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标准数据分析流程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28176"/>
            <a:ext cx="1768636" cy="20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283968" y="700657"/>
            <a:ext cx="3024336" cy="2192442"/>
            <a:chOff x="4273741" y="1628800"/>
            <a:chExt cx="4848225" cy="3702050"/>
          </a:xfrm>
        </p:grpSpPr>
        <p:pic>
          <p:nvPicPr>
            <p:cNvPr id="9" name="Picture 6" descr="qla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741" y="1628800"/>
              <a:ext cx="48482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ql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741" y="3548087"/>
              <a:ext cx="4848225" cy="178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4" y="1103280"/>
            <a:ext cx="2376265" cy="19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lightcu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40547"/>
            <a:ext cx="2376265" cy="1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pectr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939759"/>
            <a:ext cx="2394176" cy="19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21050"/>
            <a:ext cx="2205377" cy="178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47" y="3679384"/>
            <a:ext cx="3024336" cy="223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8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86164" y="279417"/>
            <a:ext cx="8691264" cy="6467086"/>
            <a:chOff x="455593" y="260648"/>
            <a:chExt cx="8691264" cy="6467086"/>
          </a:xfrm>
        </p:grpSpPr>
        <p:grpSp>
          <p:nvGrpSpPr>
            <p:cNvPr id="9" name="组合 8"/>
            <p:cNvGrpSpPr/>
            <p:nvPr/>
          </p:nvGrpSpPr>
          <p:grpSpPr>
            <a:xfrm>
              <a:off x="455593" y="260648"/>
              <a:ext cx="8691264" cy="6467086"/>
              <a:chOff x="455593" y="260648"/>
              <a:chExt cx="8691264" cy="6467086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593" y="260648"/>
                <a:ext cx="6541864" cy="6467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92" name="Picture 4" descr="2011A 0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820" y="3368456"/>
                <a:ext cx="4999037" cy="333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" name="直接箭头连接符 4"/>
            <p:cNvCxnSpPr/>
            <p:nvPr/>
          </p:nvCxnSpPr>
          <p:spPr>
            <a:xfrm flipH="1">
              <a:off x="1835696" y="5033743"/>
              <a:ext cx="2312125" cy="3394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12006" y="116632"/>
            <a:ext cx="8448426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/>
              <a:t>Connection to VO</a:t>
            </a:r>
            <a:endParaRPr lang="zh-CN" alt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1058746" y="3185683"/>
            <a:ext cx="3177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/>
              <a:t>LIGO@tsinghua</a:t>
            </a:r>
            <a:endParaRPr lang="en-US" altLang="zh-CN" sz="3600" b="1" dirty="0"/>
          </a:p>
        </p:txBody>
      </p:sp>
      <p:pic>
        <p:nvPicPr>
          <p:cNvPr id="4098" name="Picture 2" descr="http://www.physics.gla.ac.uk/~marielle/pictures/aeime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55" y="2659962"/>
            <a:ext cx="21212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043608" y="1315874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/>
              <a:t>HXMT@tsinghua</a:t>
            </a:r>
            <a:endParaRPr lang="en-US" altLang="zh-CN" sz="3600" b="1" dirty="0"/>
          </a:p>
        </p:txBody>
      </p:sp>
      <p:sp>
        <p:nvSpPr>
          <p:cNvPr id="12" name="矩形 11"/>
          <p:cNvSpPr/>
          <p:nvPr/>
        </p:nvSpPr>
        <p:spPr>
          <a:xfrm>
            <a:off x="1058746" y="5461897"/>
            <a:ext cx="3208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AST3@tsinghua</a:t>
            </a:r>
            <a:endParaRPr lang="en-US" altLang="zh-CN" sz="3600" b="1" dirty="0"/>
          </a:p>
        </p:txBody>
      </p:sp>
      <p:pic>
        <p:nvPicPr>
          <p:cNvPr id="4100" name="Picture 4" descr="http://ccaa.pmo.ac.cn/upload/edit_tool/20111024091145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01" y="4643352"/>
            <a:ext cx="2304256" cy="21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hep.cas.cn/zt/sq35/images/HX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83537"/>
            <a:ext cx="2455649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Background of HXMT</a:t>
            </a:r>
          </a:p>
          <a:p>
            <a:endParaRPr lang="en-US" altLang="zh-CN" dirty="0"/>
          </a:p>
          <a:p>
            <a:r>
              <a:rPr lang="en-US" altLang="zh-CN" dirty="0" smtClean="0"/>
              <a:t>Ground Segment of HXMT</a:t>
            </a:r>
          </a:p>
          <a:p>
            <a:endParaRPr lang="en-US" altLang="zh-CN" dirty="0"/>
          </a:p>
          <a:p>
            <a:r>
              <a:rPr lang="en-US" altLang="zh-CN" dirty="0" smtClean="0"/>
              <a:t>Data Processing and Research Supporting System of HXMT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Current Status and Future Plan</a:t>
            </a:r>
          </a:p>
          <a:p>
            <a:endParaRPr lang="en-US" altLang="zh-CN" dirty="0"/>
          </a:p>
          <a:p>
            <a:r>
              <a:rPr lang="en-US" altLang="zh-CN" dirty="0" smtClean="0"/>
              <a:t>Connection to VO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16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:\%E7%A7%91%E7%A0%94\%E8%80%81%E5%A9%86%E4%BB%BB%E5%8A%A1\RadioAstronomy\Lecture1_files\spectrum_opaci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9" y="548680"/>
            <a:ext cx="7560841" cy="59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7152282" cy="77809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Hard X-ray Modulation Telescope  (HXMT)</a:t>
            </a:r>
            <a:endParaRPr lang="zh-CN" altLang="en-US" sz="3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0728"/>
            <a:ext cx="6634167" cy="4752527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1259632" y="1412774"/>
            <a:ext cx="6995349" cy="5145183"/>
            <a:chOff x="-748070" y="-631542"/>
            <a:chExt cx="13403870" cy="8648564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25" y="206658"/>
              <a:ext cx="10912475" cy="599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-679200" y="6791608"/>
              <a:ext cx="13335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>
              <a:spAutoFit/>
            </a:bodyPr>
            <a:lstStyle/>
            <a:p>
              <a:pPr algn="l" defTabSz="1306513"/>
              <a:endParaRPr kumimoji="0" lang="zh-CN" altLang="en-US" sz="2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-717299" y="6630776"/>
              <a:ext cx="12557125" cy="86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1800" dirty="0">
                  <a:solidFill>
                    <a:schemeClr val="tx1"/>
                  </a:solidFill>
                  <a:latin typeface="Arial" charset="0"/>
                </a:rPr>
                <a:t>Payloads onboard HXMT</a:t>
              </a:r>
              <a:endParaRPr kumimoji="0" lang="zh-CN" alt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1194201" y="435257"/>
              <a:ext cx="1291244" cy="490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30622" tIns="65311" rIns="130622" bIns="65311">
              <a:spAutoFit/>
            </a:bodyPr>
            <a:lstStyle>
              <a:lvl1pPr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000" dirty="0">
                  <a:solidFill>
                    <a:schemeClr val="tx1"/>
                  </a:solidFill>
                  <a:latin typeface="Arial" charset="0"/>
                </a:rPr>
                <a:t>LE:SCD,384 cm</a:t>
              </a:r>
              <a:r>
                <a:rPr kumimoji="0" lang="en-US" altLang="zh-CN" sz="2000" baseline="30000" dirty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207000" y="-631542"/>
              <a:ext cx="6008761" cy="86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0" lang="en-US" altLang="zh-CN" sz="1800" dirty="0">
                  <a:solidFill>
                    <a:schemeClr val="tx1"/>
                  </a:solidFill>
                  <a:latin typeface="Arial" charset="0"/>
                </a:rPr>
                <a:t>HE: </a:t>
              </a:r>
              <a:r>
                <a:rPr kumimoji="0" lang="en-US" altLang="zh-CN" sz="1800" dirty="0" err="1">
                  <a:solidFill>
                    <a:schemeClr val="tx1"/>
                  </a:solidFill>
                  <a:latin typeface="Arial" charset="0"/>
                </a:rPr>
                <a:t>NaI</a:t>
              </a:r>
              <a:r>
                <a:rPr kumimoji="0" lang="en-US" altLang="zh-CN" sz="1800" dirty="0">
                  <a:solidFill>
                    <a:schemeClr val="tx1"/>
                  </a:solidFill>
                  <a:latin typeface="Arial" charset="0"/>
                </a:rPr>
                <a:t>/</a:t>
              </a:r>
              <a:r>
                <a:rPr kumimoji="0" lang="en-US" altLang="zh-CN" sz="1800" dirty="0" err="1">
                  <a:solidFill>
                    <a:schemeClr val="tx1"/>
                  </a:solidFill>
                  <a:latin typeface="Arial" charset="0"/>
                </a:rPr>
                <a:t>CsI</a:t>
              </a:r>
              <a:r>
                <a:rPr kumimoji="0" lang="en-US" altLang="zh-CN" sz="1800" dirty="0">
                  <a:solidFill>
                    <a:schemeClr val="tx1"/>
                  </a:solidFill>
                  <a:latin typeface="Arial" charset="0"/>
                </a:rPr>
                <a:t> 5000 cm</a:t>
              </a:r>
              <a:r>
                <a:rPr kumimoji="0" lang="en-US" altLang="zh-CN" sz="1800" baseline="30000" dirty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454401" y="7088117"/>
              <a:ext cx="8382002" cy="9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000" dirty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Size</a:t>
              </a:r>
              <a:r>
                <a:rPr kumimoji="0" lang="zh-CN" altLang="en-US" sz="2000" dirty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：</a:t>
              </a:r>
              <a:r>
                <a:rPr kumimoji="0" lang="en-US" altLang="zh-CN" sz="2000" dirty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1900×1600×1000 mm</a:t>
              </a:r>
              <a:r>
                <a:rPr kumimoji="0" lang="en-US" altLang="zh-CN" sz="2000" baseline="30000" dirty="0">
                  <a:solidFill>
                    <a:schemeClr val="tx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-748070" y="1098833"/>
              <a:ext cx="1291244" cy="510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30622" tIns="65311" rIns="130622" bIns="65311">
              <a:spAutoFit/>
            </a:bodyPr>
            <a:lstStyle>
              <a:lvl1pPr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1306513" eaLnBrk="0" hangingPunct="0"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defTabSz="1306513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0" lang="en-US" altLang="zh-CN" sz="2000" dirty="0">
                  <a:solidFill>
                    <a:schemeClr val="tx1"/>
                  </a:solidFill>
                  <a:latin typeface="Arial" charset="0"/>
                </a:rPr>
                <a:t>ME:Si-PIN,952 cm</a:t>
              </a:r>
              <a:r>
                <a:rPr kumimoji="0" lang="en-US" altLang="zh-CN" sz="2000" baseline="30000" dirty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1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7152282" cy="77809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Hard X-ray Modulation Telescope  (HXMT)</a:t>
            </a:r>
            <a:endParaRPr lang="zh-CN" altLang="en-US" sz="3600" dirty="0"/>
          </a:p>
        </p:txBody>
      </p:sp>
      <p:graphicFrame>
        <p:nvGraphicFramePr>
          <p:cNvPr id="13" name="Group 1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049390"/>
              </p:ext>
            </p:extLst>
          </p:nvPr>
        </p:nvGraphicFramePr>
        <p:xfrm>
          <a:off x="611560" y="1484784"/>
          <a:ext cx="8352284" cy="4501579"/>
        </p:xfrm>
        <a:graphic>
          <a:graphicData uri="http://schemas.openxmlformats.org/drawingml/2006/table">
            <a:tbl>
              <a:tblPr/>
              <a:tblGrid>
                <a:gridCol w="2493031"/>
                <a:gridCol w="5859253"/>
              </a:tblGrid>
              <a:tr h="789540">
                <a:tc>
                  <a:txBody>
                    <a:bodyPr/>
                    <a:lstStyle/>
                    <a:p>
                      <a:pPr marL="0" marR="0" lvl="0" indent="0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Detectors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LE: SCD, 384 cm</a:t>
                      </a:r>
                      <a:r>
                        <a:rPr kumimoji="1" lang="it-IT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1" lang="it-IT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;</a:t>
                      </a:r>
                      <a:r>
                        <a:rPr kumimoji="1" lang="fi-FI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 : Si-PIN, 952 cm</a:t>
                      </a:r>
                      <a:r>
                        <a:rPr kumimoji="1" lang="fi-FI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endParaRPr kumimoji="1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i-FI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 : NaI/CsI, 5000 cm</a:t>
                      </a:r>
                      <a:r>
                        <a:rPr kumimoji="1" lang="fi-FI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endParaRPr kumimoji="1" lang="fi-FI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655405">
                <a:tc>
                  <a:txBody>
                    <a:bodyPr/>
                    <a:lstStyle/>
                    <a:p>
                      <a:pPr marL="0" marR="0" lvl="0" indent="0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Energy Range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i-FI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LE: 1-15 keV;ME: 5-30 keV;HE: 20-250 keV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655405">
                <a:tc>
                  <a:txBody>
                    <a:bodyPr/>
                    <a:lstStyle/>
                    <a:p>
                      <a:pPr marL="0" marR="0" lvl="0" indent="0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 Resolution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i-FI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HE: 25μs; ME: 20μs;LE: 1ms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005171">
                <a:tc>
                  <a:txBody>
                    <a:bodyPr/>
                    <a:lstStyle/>
                    <a:p>
                      <a:pPr marL="0" marR="0" lvl="0" indent="0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Energy Resolution   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LE: 2.5% @ 6 keV </a:t>
                      </a:r>
                      <a:endParaRPr kumimoji="1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ME: 8% @ 17.8 keV </a:t>
                      </a:r>
                      <a:endParaRPr kumimoji="1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HE: 19% @ 60 keV 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000084">
                <a:tc>
                  <a:txBody>
                    <a:bodyPr/>
                    <a:lstStyle/>
                    <a:p>
                      <a:pPr marL="0" marR="0" lvl="0" indent="0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Field of View of one module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i-FI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LE: 6°×1.5°; 6°×4°; 60°×3°; blind;</a:t>
                      </a:r>
                      <a:endParaRPr kumimoji="1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i-FI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ME: 4°×1°; 4°×4°; blind;</a:t>
                      </a:r>
                      <a:endParaRPr kumimoji="1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kumimoji="1" lang="fi-FI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HE: 5.7°×1.1°; </a:t>
                      </a:r>
                      <a:r>
                        <a:rPr kumimoji="1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5.7°×5.7°</a:t>
                      </a:r>
                      <a:r>
                        <a:rPr kumimoji="1" lang="zh-CN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；</a:t>
                      </a:r>
                      <a:r>
                        <a:rPr kumimoji="1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blind</a:t>
                      </a:r>
                      <a:endParaRPr kumimoji="1" lang="zh-CN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395974">
                <a:tc>
                  <a:txBody>
                    <a:bodyPr/>
                    <a:lstStyle/>
                    <a:p>
                      <a:pPr marL="0" marR="0" lvl="0" indent="0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Source Location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0538" marR="0" lvl="0" indent="-490538" algn="l" defTabSz="1306513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&lt;1'  (20σ  source)  </a:t>
                      </a:r>
                    </a:p>
                  </a:txBody>
                  <a:tcPr marT="45719" marB="45719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2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3839914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Science Objectives</a:t>
            </a:r>
            <a:endParaRPr lang="zh-CN" altLang="en-US" sz="3600" dirty="0"/>
          </a:p>
        </p:txBody>
      </p:sp>
      <p:pic>
        <p:nvPicPr>
          <p:cNvPr id="10242" name="Picture 2" descr="http://www.fe.infn.it/astrofe2009/IMG/binary_art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8" y="1340768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stronomyonline.org/Cosmology/Images/AG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12368" cy="23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sa.gov/images/content/283511main_fermigrop_pulsarmodel_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5230"/>
            <a:ext cx="3384376" cy="24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andra.harvard.edu/photo/2004/grb031203/grb031203_com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5230"/>
            <a:ext cx="3126581" cy="24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669777" cy="51539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924629" y="3140968"/>
            <a:ext cx="3203848" cy="3717032"/>
            <a:chOff x="5924629" y="3140968"/>
            <a:chExt cx="3203848" cy="3717032"/>
          </a:xfrm>
        </p:grpSpPr>
        <p:pic>
          <p:nvPicPr>
            <p:cNvPr id="1026" name="Picture 2" descr="http://imagine.gsfc.nasa.gov/Images/news/chandra_bi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629" y="4294922"/>
              <a:ext cx="3203848" cy="2563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接箭头连接符 6"/>
            <p:cNvCxnSpPr>
              <a:stCxn id="1026" idx="0"/>
            </p:cNvCxnSpPr>
            <p:nvPr/>
          </p:nvCxnSpPr>
          <p:spPr>
            <a:xfrm flipH="1" flipV="1">
              <a:off x="6156176" y="3140968"/>
              <a:ext cx="1370377" cy="11539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-2858" y="3573016"/>
            <a:ext cx="6159034" cy="3284984"/>
            <a:chOff x="-2858" y="3573016"/>
            <a:chExt cx="6159034" cy="3284984"/>
          </a:xfrm>
        </p:grpSpPr>
        <p:pic>
          <p:nvPicPr>
            <p:cNvPr id="1028" name="Picture 4" descr="http://amuseum.cdstm.cn/AMuseum/universe/image/event_instrument_hs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8" y="4330337"/>
              <a:ext cx="3062690" cy="2527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箭头连接符 8"/>
            <p:cNvCxnSpPr>
              <a:stCxn id="1028" idx="0"/>
            </p:cNvCxnSpPr>
            <p:nvPr/>
          </p:nvCxnSpPr>
          <p:spPr>
            <a:xfrm flipV="1">
              <a:off x="1528487" y="3573016"/>
              <a:ext cx="4627689" cy="75732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9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Ground Segment of HXMT</a:t>
            </a:r>
            <a:endParaRPr lang="zh-CN" altLang="en-US" sz="36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 descr="科学应用系统结构图_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12782"/>
            <a:ext cx="6840760" cy="591793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80112" y="3573016"/>
            <a:ext cx="2160240" cy="1080120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6" y="116632"/>
            <a:ext cx="8448426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800" dirty="0" smtClean="0"/>
              <a:t>DPRSS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Quick-look Data Analysis &amp; Standard  Data Analysis</a:t>
            </a:r>
            <a:endParaRPr lang="zh-CN" altLang="en-US" sz="2800" dirty="0"/>
          </a:p>
        </p:txBody>
      </p:sp>
      <p:sp>
        <p:nvSpPr>
          <p:cNvPr id="3" name="AutoShape 6" descr="http://laiba.tianya.cn/laiba/images/14927507/12475813720965993577/A/1/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4" name="Picture 2" descr="快视数据分析流程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28176"/>
            <a:ext cx="49212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273741" y="1628800"/>
            <a:ext cx="4848225" cy="3702050"/>
            <a:chOff x="4273741" y="1628800"/>
            <a:chExt cx="4848225" cy="3702050"/>
          </a:xfrm>
        </p:grpSpPr>
        <p:pic>
          <p:nvPicPr>
            <p:cNvPr id="4" name="Picture 6" descr="qla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741" y="1628800"/>
              <a:ext cx="48482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ql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741" y="3548087"/>
              <a:ext cx="4848225" cy="178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5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384</Words>
  <Application>Microsoft Office PowerPoint</Application>
  <PresentationFormat>全屏显示(4:3)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Data Processing and Research Supporting System for HXMT</vt:lpstr>
      <vt:lpstr>Outline</vt:lpstr>
      <vt:lpstr>PowerPoint 演示文稿</vt:lpstr>
      <vt:lpstr>Hard X-ray Modulation Telescope  (HXMT)</vt:lpstr>
      <vt:lpstr>Hard X-ray Modulation Telescope  (HXMT)</vt:lpstr>
      <vt:lpstr>Science Objectives</vt:lpstr>
      <vt:lpstr>PowerPoint 演示文稿</vt:lpstr>
      <vt:lpstr>Ground Segment of HXMT</vt:lpstr>
      <vt:lpstr>DPRSS：1、Quick-look Data Analysis &amp; Standard  Data Analysis</vt:lpstr>
      <vt:lpstr>DPRSS：1、Quick-look Data Analysis &amp; Standard  Data Analysis</vt:lpstr>
      <vt:lpstr>DPRSS：2、Data Archive </vt:lpstr>
      <vt:lpstr>DPRSS：3、Image Deconvolution</vt:lpstr>
      <vt:lpstr>DPRSS：4、 HXMT Interactive Data Analysis System</vt:lpstr>
      <vt:lpstr>DPRSS：5、Remote Data Processing Center</vt:lpstr>
      <vt:lpstr>Man Power Problem</vt:lpstr>
      <vt:lpstr>DPRSS Team</vt:lpstr>
      <vt:lpstr>Current Status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odyssey</dc:creator>
  <cp:lastModifiedBy>odyssey</cp:lastModifiedBy>
  <cp:revision>33</cp:revision>
  <dcterms:created xsi:type="dcterms:W3CDTF">2011-06-18T01:57:46Z</dcterms:created>
  <dcterms:modified xsi:type="dcterms:W3CDTF">2011-11-10T01:12:15Z</dcterms:modified>
</cp:coreProperties>
</file>