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5" r:id="rId4"/>
    <p:sldId id="276" r:id="rId5"/>
    <p:sldId id="277" r:id="rId6"/>
    <p:sldId id="278" r:id="rId7"/>
    <p:sldId id="279" r:id="rId8"/>
    <p:sldId id="259" r:id="rId9"/>
    <p:sldId id="288" r:id="rId10"/>
    <p:sldId id="282" r:id="rId11"/>
    <p:sldId id="286" r:id="rId12"/>
    <p:sldId id="264" r:id="rId13"/>
    <p:sldId id="285" r:id="rId14"/>
    <p:sldId id="261" r:id="rId15"/>
    <p:sldId id="262" r:id="rId16"/>
    <p:sldId id="283" r:id="rId17"/>
    <p:sldId id="273" r:id="rId18"/>
    <p:sldId id="274" r:id="rId19"/>
    <p:sldId id="287" r:id="rId20"/>
    <p:sldId id="263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4" autoAdjust="0"/>
    <p:restoredTop sz="81239" autoAdjust="0"/>
  </p:normalViewPr>
  <p:slideViewPr>
    <p:cSldViewPr>
      <p:cViewPr varScale="1">
        <p:scale>
          <a:sx n="60" d="100"/>
          <a:sy n="60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8289E-E749-498F-92C8-7963293D1691}" type="datetimeFigureOut">
              <a:rPr lang="zh-CN" altLang="en-US" smtClean="0"/>
              <a:pPr/>
              <a:t>2011/11/14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7B698-E78B-48B9-994C-9275FD5F8F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sabs.harvard.edu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adsabs.harvard.edu/abstract_service.html" TargetMode="External"/><Relationship Id="rId4" Type="http://schemas.openxmlformats.org/officeDocument/2006/relationships/hyperlink" Target="http://adsabs.harvard.edu/ads_abstracts.html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chwarzschild_metric#Flamm.27s_paraboloid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hlinkClick r:id="rId3"/>
              </a:rPr>
              <a:t>http://www.adsabs.harvard.edu/</a:t>
            </a:r>
            <a:endParaRPr lang="en-US" altLang="zh-CN" dirty="0" smtClean="0"/>
          </a:p>
          <a:p>
            <a:r>
              <a:rPr lang="en-US" altLang="zh-CN" dirty="0" smtClean="0">
                <a:hlinkClick r:id="rId4"/>
              </a:rPr>
              <a:t>http://adsabs.harvard.edu/ads_abstracts.html</a:t>
            </a:r>
            <a:endParaRPr lang="en-US" altLang="zh-CN" dirty="0" smtClean="0"/>
          </a:p>
          <a:p>
            <a:r>
              <a:rPr lang="en-US" altLang="zh-CN" dirty="0" smtClean="0">
                <a:hlinkClick r:id="rId5"/>
              </a:rPr>
              <a:t>http://adsabs.harvard.edu/abstract_service.html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7B698-E78B-48B9-994C-9275FD5F8FA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7B698-E78B-48B9-994C-9275FD5F8FA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其它两个网站的显示效果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7B698-E78B-48B9-994C-9275FD5F8FA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logo</a:t>
            </a:r>
            <a:r>
              <a:rPr lang="zh-CN" altLang="en-US" dirty="0" smtClean="0"/>
              <a:t>为史瓦西度规下的空间曲率，</a:t>
            </a:r>
            <a:r>
              <a:rPr lang="en-US" altLang="zh-CN" dirty="0" err="1" smtClean="0">
                <a:hlinkClick r:id="rId3"/>
              </a:rPr>
              <a:t>Framm</a:t>
            </a:r>
            <a:r>
              <a:rPr lang="zh-CN" altLang="en-US" dirty="0" smtClean="0">
                <a:hlinkClick r:id="rId3"/>
              </a:rPr>
              <a:t>抛物面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Flamm’s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paraboloid</a:t>
            </a:r>
            <a:r>
              <a:rPr lang="en-US" altLang="zh-CN" dirty="0" smtClean="0"/>
              <a:t>)</a:t>
            </a:r>
            <a:r>
              <a:rPr lang="zh-CN" altLang="en-US" smtClean="0"/>
              <a:t>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7B698-E78B-48B9-994C-9275FD5F8FA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lamm's parabolo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072226" cy="3248641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576" y="3284984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zh-CN" altLang="en-US" sz="6000" dirty="0" smtClean="0"/>
              <a:t>自定义</a:t>
            </a:r>
            <a:r>
              <a:rPr lang="en-US" altLang="zh-CN" sz="6000" dirty="0" smtClean="0"/>
              <a:t>ADS </a:t>
            </a:r>
            <a:r>
              <a:rPr lang="zh-CN" altLang="en-US" sz="6000" dirty="0" smtClean="0"/>
              <a:t>查询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sz="3200" dirty="0" smtClean="0"/>
              <a:t>从</a:t>
            </a:r>
            <a:r>
              <a:rPr lang="en-US" altLang="zh-CN" sz="3200" dirty="0" smtClean="0"/>
              <a:t>Python</a:t>
            </a:r>
            <a:r>
              <a:rPr lang="zh-CN" altLang="en-US" sz="3200" dirty="0" smtClean="0"/>
              <a:t>脚本到</a:t>
            </a:r>
            <a:r>
              <a:rPr lang="en-US" altLang="zh-CN" sz="3200" dirty="0" smtClean="0"/>
              <a:t>PHP</a:t>
            </a:r>
            <a:r>
              <a:rPr lang="zh-CN" altLang="en-US" sz="3200" dirty="0" smtClean="0"/>
              <a:t>页面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endParaRPr lang="zh-CN" alt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6400800" cy="175260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余恒</a:t>
            </a:r>
            <a:endParaRPr lang="en-US" altLang="zh-CN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北京师范大学</a:t>
            </a:r>
            <a:endParaRPr lang="en-US" altLang="zh-CN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2011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-11-10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如何定位文章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12776"/>
            <a:ext cx="8496944" cy="518457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唯一链接标识符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arXiv</a:t>
            </a:r>
            <a:r>
              <a:rPr lang="en-US" altLang="zh-CN" dirty="0" smtClean="0"/>
              <a:t> </a:t>
            </a:r>
            <a:r>
              <a:rPr lang="zh-CN" altLang="en-US" dirty="0" smtClean="0"/>
              <a:t>编号：用户自愿提交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DOI (Digital Object Identifier)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1">
              <a:buNone/>
            </a:pPr>
            <a:r>
              <a:rPr lang="en-US" altLang="zh-CN" dirty="0" smtClean="0"/>
              <a:t>    </a:t>
            </a:r>
            <a:r>
              <a:rPr lang="zh-CN" altLang="en-US" dirty="0" smtClean="0"/>
              <a:t>为每个数字页面提供相对稳定的访问地址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Bibliographic Code</a:t>
            </a:r>
          </a:p>
          <a:p>
            <a:pPr lvl="1">
              <a:buNone/>
            </a:pPr>
            <a:r>
              <a:rPr lang="en-US" altLang="zh-CN" dirty="0" smtClean="0"/>
              <a:t>    ADS</a:t>
            </a:r>
            <a:r>
              <a:rPr lang="zh-CN" altLang="en-US" dirty="0" smtClean="0"/>
              <a:t>自行定义的索引格式</a:t>
            </a:r>
            <a:endParaRPr lang="en-US" altLang="zh-CN" dirty="0" smtClean="0"/>
          </a:p>
          <a:p>
            <a:pPr lvl="1">
              <a:buNone/>
            </a:pPr>
            <a:endParaRPr lang="en-US" altLang="zh-CN" dirty="0" smtClean="0"/>
          </a:p>
          <a:p>
            <a:r>
              <a:rPr lang="en-US" altLang="zh-CN" sz="2400" dirty="0" smtClean="0"/>
              <a:t>http://adsabs.harvard.edu/cgi-bin/bib_query?arXiv:0901.1109</a:t>
            </a:r>
          </a:p>
          <a:p>
            <a:r>
              <a:rPr lang="en-US" altLang="zh-CN" sz="2400" dirty="0" smtClean="0"/>
              <a:t>http://dx.doi.org/10.1088/0004-637X/694/2/1309</a:t>
            </a:r>
          </a:p>
          <a:p>
            <a:r>
              <a:rPr lang="en-US" altLang="zh-CN" sz="2400" dirty="0" smtClean="0"/>
              <a:t>http://adsabs.harvard.edu/abs/2009ApJ...694.1309G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016" t="13815" r="63800" b="78625"/>
          <a:stretch>
            <a:fillRect/>
          </a:stretch>
        </p:blipFill>
        <p:spPr bwMode="auto">
          <a:xfrm>
            <a:off x="899592" y="404664"/>
            <a:ext cx="71287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07904" y="332656"/>
            <a:ext cx="4762872" cy="1143000"/>
          </a:xfrm>
        </p:spPr>
        <p:txBody>
          <a:bodyPr/>
          <a:lstStyle/>
          <a:p>
            <a:r>
              <a:rPr lang="zh-CN" altLang="en-US" dirty="0" smtClean="0">
                <a:latin typeface="幼圆" pitchFamily="49" charset="-122"/>
                <a:ea typeface="幼圆" pitchFamily="49" charset="-122"/>
              </a:rPr>
              <a:t>能做什么？</a:t>
            </a:r>
            <a:endParaRPr lang="zh-CN" altLang="en-US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r>
              <a:rPr lang="zh-CN" altLang="en-US" dirty="0" smtClean="0"/>
              <a:t>语法简单，结构清晰，类库丰富</a:t>
            </a:r>
            <a:endParaRPr lang="en-US" altLang="zh-CN" dirty="0" smtClean="0"/>
          </a:p>
          <a:p>
            <a:r>
              <a:rPr lang="zh-CN" altLang="en-US" dirty="0" smtClean="0"/>
              <a:t>格式化输入得到标准</a:t>
            </a:r>
            <a:r>
              <a:rPr lang="en-US" altLang="zh-CN" dirty="0" err="1" smtClean="0"/>
              <a:t>Bibcode</a:t>
            </a:r>
            <a:r>
              <a:rPr lang="zh-CN" altLang="en-US" dirty="0" smtClean="0"/>
              <a:t>，从</a:t>
            </a:r>
            <a:r>
              <a:rPr lang="en-US" altLang="zh-CN" dirty="0" smtClean="0"/>
              <a:t>ADS</a:t>
            </a:r>
            <a:r>
              <a:rPr lang="zh-CN" altLang="en-US" dirty="0" smtClean="0"/>
              <a:t>服务器获取指定格式内容并保存为本地文件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9512" y="3212976"/>
            <a:ext cx="8676456" cy="34163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endParaRPr lang="en-US" altLang="zh-CN" sz="24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D:\adsbib&gt;python adsbibweb.py 2008 </a:t>
            </a:r>
            <a:r>
              <a:rPr lang="en-US" altLang="zh-CN" sz="2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mn</a:t>
            </a:r>
            <a:r>
              <a:rPr lang="en-US" altLang="zh-CN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383 l10</a:t>
            </a:r>
          </a:p>
          <a:p>
            <a:endParaRPr lang="en-US" altLang="zh-CN" sz="24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Querying ADS with the </a:t>
            </a:r>
            <a:r>
              <a:rPr lang="en-US" altLang="zh-CN" sz="2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bibcode</a:t>
            </a:r>
            <a:r>
              <a:rPr lang="en-US" altLang="zh-CN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  2008MNRAS.383L..10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Query Results from the ADS Database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Retrieved 1 abstracts, starting with number 1.  Total number selected: 1.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@ARTICLE{2008MNRAS.383L..10N,</a:t>
            </a:r>
            <a:endParaRPr lang="zh-CN" alt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文件引用数统计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zh-CN" altLang="en-US" dirty="0" smtClean="0"/>
              <a:t>动机：项目申请、个人简历 </a:t>
            </a:r>
            <a:endParaRPr lang="en-US" altLang="zh-CN" dirty="0" smtClean="0"/>
          </a:p>
          <a:p>
            <a:r>
              <a:rPr lang="zh-CN" altLang="en-US" dirty="0" smtClean="0"/>
              <a:t>困难：</a:t>
            </a:r>
            <a:r>
              <a:rPr lang="en-US" altLang="zh-CN" dirty="0" smtClean="0"/>
              <a:t>ISI</a:t>
            </a:r>
            <a:r>
              <a:rPr lang="zh-CN" altLang="en-US" dirty="0" smtClean="0"/>
              <a:t>专业查询方法繁琐费时，</a:t>
            </a:r>
            <a:endParaRPr lang="en-US" altLang="zh-CN" dirty="0" smtClean="0"/>
          </a:p>
          <a:p>
            <a:r>
              <a:rPr lang="zh-CN" altLang="en-US" dirty="0" smtClean="0"/>
              <a:t>常用来源：</a:t>
            </a:r>
            <a:r>
              <a:rPr lang="en-US" altLang="zh-CN" dirty="0" err="1" smtClean="0"/>
              <a:t>inSPIRE</a:t>
            </a:r>
            <a:r>
              <a:rPr lang="zh-CN" altLang="en-US" dirty="0" smtClean="0"/>
              <a:t>（侧重高能物理）、</a:t>
            </a:r>
            <a:r>
              <a:rPr lang="en-US" altLang="zh-CN" dirty="0" smtClean="0"/>
              <a:t>Google Scholar</a:t>
            </a:r>
            <a:r>
              <a:rPr lang="zh-CN" altLang="en-US" dirty="0" smtClean="0"/>
              <a:t>（来源期刊无严格界定）、</a:t>
            </a:r>
            <a:r>
              <a:rPr lang="en-US" altLang="zh-CN" dirty="0" smtClean="0"/>
              <a:t>ADS </a:t>
            </a:r>
            <a:r>
              <a:rPr lang="zh-CN" altLang="en-US" dirty="0" smtClean="0"/>
              <a:t>（数据可能不完全）</a:t>
            </a:r>
            <a:endParaRPr lang="en-US" altLang="zh-CN" dirty="0" smtClean="0"/>
          </a:p>
          <a:p>
            <a:r>
              <a:rPr lang="zh-CN" altLang="en-US" dirty="0" smtClean="0"/>
              <a:t>主要差别：引用来源文章是否被数据库收录是影响统计结果的主要因素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ADS</a:t>
            </a:r>
            <a:r>
              <a:rPr lang="zh-CN" altLang="en-US" dirty="0" smtClean="0"/>
              <a:t>引用数显示</a:t>
            </a:r>
            <a:endParaRPr lang="zh-CN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695" t="30975" r="56530" b="45274"/>
          <a:stretch>
            <a:fillRect/>
          </a:stretch>
        </p:blipFill>
        <p:spPr bwMode="auto">
          <a:xfrm>
            <a:off x="1259632" y="1196752"/>
            <a:ext cx="636702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953" t="35910" r="46254" b="30643"/>
          <a:stretch>
            <a:fillRect/>
          </a:stretch>
        </p:blipFill>
        <p:spPr bwMode="auto">
          <a:xfrm>
            <a:off x="179512" y="3257600"/>
            <a:ext cx="874846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Python</a:t>
            </a:r>
            <a:r>
              <a:rPr lang="zh-CN" altLang="en-US" dirty="0" smtClean="0"/>
              <a:t>脚本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94421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思路：批量访问页面，抓取引用数</a:t>
            </a:r>
            <a:endParaRPr lang="en-US" altLang="zh-CN" dirty="0" smtClean="0"/>
          </a:p>
          <a:p>
            <a:r>
              <a:rPr lang="zh-CN" altLang="en-US" dirty="0" smtClean="0"/>
              <a:t>模块：</a:t>
            </a:r>
            <a:r>
              <a:rPr lang="en-US" altLang="zh-CN" dirty="0" err="1" smtClean="0"/>
              <a:t>urllib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pybtex</a:t>
            </a:r>
            <a:endParaRPr lang="en-US" altLang="zh-CN" dirty="0" smtClean="0"/>
          </a:p>
          <a:p>
            <a:r>
              <a:rPr lang="zh-CN" altLang="en-US" dirty="0" smtClean="0"/>
              <a:t>用法：输入</a:t>
            </a:r>
            <a:r>
              <a:rPr lang="en-US" altLang="zh-CN" dirty="0" smtClean="0"/>
              <a:t>bib</a:t>
            </a:r>
            <a:r>
              <a:rPr lang="zh-CN" altLang="en-US" dirty="0" smtClean="0"/>
              <a:t>文件，命令行执行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016" y="3405187"/>
            <a:ext cx="8892480" cy="298543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D:\adsbib&gt;adsbib_cite.py list.bbl</a:t>
            </a:r>
          </a:p>
          <a:p>
            <a:pPr>
              <a:buNone/>
            </a:pPr>
            <a:r>
              <a:rPr lang="en-US" altLang="zh-CN" sz="2400" dirty="0" smtClean="0">
                <a:solidFill>
                  <a:schemeClr val="bg1"/>
                </a:solidFill>
                <a:latin typeface="Courier New" pitchFamily="49" charset="0"/>
                <a:ea typeface="Microsoft Himalaya" pitchFamily="2" charset="0"/>
                <a:cs typeface="Courier New" pitchFamily="49" charset="0"/>
              </a:rPr>
              <a:t>                            ADS    Go    HEP</a:t>
            </a:r>
          </a:p>
          <a:p>
            <a:pPr>
              <a:buNone/>
            </a:pPr>
            <a:r>
              <a:rPr lang="en-US" altLang="zh-CN" sz="2400" dirty="0" smtClean="0">
                <a:solidFill>
                  <a:schemeClr val="bg1"/>
                </a:solidFill>
                <a:latin typeface="Courier New" pitchFamily="49" charset="0"/>
                <a:ea typeface="Microsoft Himalaya" pitchFamily="2" charset="0"/>
                <a:cs typeface="Courier New" pitchFamily="49" charset="0"/>
              </a:rPr>
              <a:t>2008PhLB..665..319Z          10     8    10</a:t>
            </a:r>
          </a:p>
          <a:p>
            <a:pPr>
              <a:buNone/>
            </a:pPr>
            <a:r>
              <a:rPr lang="en-US" altLang="zh-CN" sz="2400" dirty="0" smtClean="0">
                <a:solidFill>
                  <a:schemeClr val="bg1"/>
                </a:solidFill>
                <a:latin typeface="Courier New" pitchFamily="49" charset="0"/>
                <a:ea typeface="Microsoft Himalaya" pitchFamily="2" charset="0"/>
                <a:cs typeface="Courier New" pitchFamily="49" charset="0"/>
              </a:rPr>
              <a:t>2009PhLB..678..331Z           6     5     6</a:t>
            </a:r>
          </a:p>
          <a:p>
            <a:pPr>
              <a:buNone/>
            </a:pPr>
            <a:r>
              <a:rPr lang="en-US" altLang="zh-CN" sz="2400" dirty="0" smtClean="0">
                <a:solidFill>
                  <a:schemeClr val="bg1"/>
                </a:solidFill>
                <a:latin typeface="Courier New" pitchFamily="49" charset="0"/>
                <a:ea typeface="Microsoft Himalaya" pitchFamily="2" charset="0"/>
                <a:cs typeface="Courier New" pitchFamily="49" charset="0"/>
              </a:rPr>
              <a:t>2011A%26A...529A..65Y         3     0     0</a:t>
            </a:r>
          </a:p>
          <a:p>
            <a:pPr>
              <a:buNone/>
            </a:pPr>
            <a:r>
              <a:rPr lang="en-US" altLang="zh-CN" sz="2400" dirty="0" smtClean="0">
                <a:solidFill>
                  <a:schemeClr val="bg1"/>
                </a:solidFill>
                <a:latin typeface="Courier New" pitchFamily="49" charset="0"/>
                <a:ea typeface="Microsoft Himalaya" pitchFamily="2" charset="0"/>
                <a:cs typeface="Courier New" pitchFamily="49" charset="0"/>
              </a:rPr>
              <a:t>2011RAA....11..776Y           1     1     2</a:t>
            </a:r>
          </a:p>
          <a:p>
            <a:pPr>
              <a:buNone/>
            </a:pPr>
            <a:r>
              <a:rPr lang="en-US" altLang="zh-CN" sz="2400" dirty="0" smtClean="0">
                <a:solidFill>
                  <a:schemeClr val="bg1"/>
                </a:solidFill>
                <a:latin typeface="Courier New" pitchFamily="49" charset="0"/>
                <a:ea typeface="Microsoft Himalaya" pitchFamily="2" charset="0"/>
                <a:cs typeface="Courier New" pitchFamily="49" charset="0"/>
              </a:rPr>
              <a:t>The total ADS citation of  4  articles is :  20</a:t>
            </a:r>
            <a:endParaRPr lang="zh-CN" altLang="en-US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/>
          <a:lstStyle/>
          <a:p>
            <a:pPr algn="l"/>
            <a:r>
              <a:rPr lang="zh-CN" altLang="en-US" dirty="0" smtClean="0"/>
              <a:t>如何发布？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在个人主页提供源码下载</a:t>
            </a:r>
            <a:endParaRPr lang="en-US" altLang="zh-CN" dirty="0" smtClean="0"/>
          </a:p>
          <a:p>
            <a:pPr lvl="1">
              <a:buNone/>
            </a:pPr>
            <a:r>
              <a:rPr lang="zh-CN" altLang="en-US" dirty="0" smtClean="0"/>
              <a:t>省时省力、但需要本地运行环境</a:t>
            </a:r>
            <a:endParaRPr lang="en-US" altLang="zh-CN" dirty="0" smtClean="0"/>
          </a:p>
          <a:p>
            <a:r>
              <a:rPr lang="zh-CN" altLang="en-US" dirty="0" smtClean="0"/>
              <a:t>转化为其它主流动态语言（</a:t>
            </a:r>
            <a:r>
              <a:rPr lang="en-US" altLang="zh-CN" dirty="0" smtClean="0"/>
              <a:t>ASP</a:t>
            </a:r>
            <a:r>
              <a:rPr lang="zh-CN" altLang="en-US" dirty="0" smtClean="0"/>
              <a:t>、</a:t>
            </a:r>
            <a:r>
              <a:rPr lang="en-US" altLang="zh-CN" dirty="0" smtClean="0"/>
              <a:t>PHP</a:t>
            </a:r>
            <a:r>
              <a:rPr lang="zh-CN" altLang="en-US" dirty="0" smtClean="0"/>
              <a:t>等）</a:t>
            </a:r>
            <a:endParaRPr lang="en-US" altLang="zh-CN" dirty="0" smtClean="0"/>
          </a:p>
          <a:p>
            <a:pPr lvl="1">
              <a:buNone/>
            </a:pPr>
            <a:r>
              <a:rPr lang="zh-CN" altLang="en-US" dirty="0" smtClean="0"/>
              <a:t>云端使用方便，但需要服务器空间</a:t>
            </a:r>
            <a:endParaRPr lang="en-US" altLang="zh-CN" dirty="0" smtClean="0"/>
          </a:p>
          <a:p>
            <a:r>
              <a:rPr lang="zh-CN" altLang="en-US" dirty="0" smtClean="0"/>
              <a:t>搭建 </a:t>
            </a:r>
            <a:r>
              <a:rPr lang="en-US" altLang="zh-CN" dirty="0" smtClean="0"/>
              <a:t>Python </a:t>
            </a:r>
            <a:r>
              <a:rPr lang="zh-CN" altLang="en-US" dirty="0" smtClean="0"/>
              <a:t>网站</a:t>
            </a:r>
            <a:endParaRPr lang="en-US" altLang="zh-CN" dirty="0" smtClean="0"/>
          </a:p>
          <a:p>
            <a:pPr lvl="1">
              <a:buNone/>
            </a:pPr>
            <a:r>
              <a:rPr lang="zh-CN" altLang="en-US" dirty="0" smtClean="0"/>
              <a:t>开发便捷、但缺少商业服务器支持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 descr="linux-gnu-php-python-o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0"/>
            <a:ext cx="571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6771" t="13815" r="24585" b="28660"/>
          <a:stretch>
            <a:fillRect/>
          </a:stretch>
        </p:blipFill>
        <p:spPr bwMode="auto">
          <a:xfrm>
            <a:off x="500034" y="802328"/>
            <a:ext cx="8072462" cy="604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1538" y="0"/>
            <a:ext cx="6929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/>
              <a:t>http://gerry.lamost.org/ads</a:t>
            </a:r>
            <a:endParaRPr lang="zh-CN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65" t="13340" r="27501" b="12681"/>
          <a:stretch>
            <a:fillRect/>
          </a:stretch>
        </p:blipFill>
        <p:spPr bwMode="auto">
          <a:xfrm>
            <a:off x="0" y="216024"/>
            <a:ext cx="9081287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28050" t="12870" r="19976" b="50275"/>
          <a:stretch>
            <a:fillRect/>
          </a:stretch>
        </p:blipFill>
        <p:spPr bwMode="auto">
          <a:xfrm>
            <a:off x="45143" y="404664"/>
            <a:ext cx="909885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TODO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作者查询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名称中不能有空格</a:t>
            </a:r>
            <a:endParaRPr lang="en-US" altLang="zh-CN" dirty="0" smtClean="0"/>
          </a:p>
          <a:p>
            <a:r>
              <a:rPr lang="zh-CN" altLang="en-US" dirty="0" smtClean="0"/>
              <a:t>出版信息查询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按 年、期刊名、卷、页数的次序来输入参数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由于</a:t>
            </a:r>
            <a:r>
              <a:rPr lang="en-US" altLang="zh-CN" dirty="0" smtClean="0"/>
              <a:t>ADS</a:t>
            </a:r>
            <a:r>
              <a:rPr lang="zh-CN" altLang="en-US" dirty="0" smtClean="0"/>
              <a:t>缩写和常用的并不一致，目前只支持对常见的几个进行后台转换，比如</a:t>
            </a:r>
            <a:r>
              <a:rPr lang="en-US" altLang="zh-CN" dirty="0" smtClean="0"/>
              <a:t>MN</a:t>
            </a:r>
            <a:r>
              <a:rPr lang="zh-CN" altLang="en-US" dirty="0" smtClean="0"/>
              <a:t>、</a:t>
            </a:r>
            <a:r>
              <a:rPr lang="en-US" altLang="zh-CN" dirty="0" smtClean="0"/>
              <a:t>PRL</a:t>
            </a:r>
            <a:r>
              <a:rPr lang="zh-CN" altLang="en-US" dirty="0" smtClean="0"/>
              <a:t>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返回编译后的</a:t>
            </a:r>
            <a:r>
              <a:rPr lang="en-US" altLang="zh-CN" dirty="0" err="1" smtClean="0"/>
              <a:t>bibtex</a:t>
            </a:r>
            <a:r>
              <a:rPr lang="en-US" altLang="zh-CN" dirty="0" smtClean="0"/>
              <a:t> </a:t>
            </a:r>
            <a:r>
              <a:rPr lang="zh-CN" altLang="en-US" dirty="0" smtClean="0"/>
              <a:t>格式（</a:t>
            </a:r>
            <a:r>
              <a:rPr lang="en-US" altLang="zh-CN" dirty="0" smtClean="0"/>
              <a:t>bbl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 smtClean="0"/>
              <a:t>文献引用数查询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目前只支持使用</a:t>
            </a:r>
            <a:r>
              <a:rPr lang="en-US" altLang="zh-CN" dirty="0" err="1" smtClean="0"/>
              <a:t>arXiv</a:t>
            </a:r>
            <a:r>
              <a:rPr lang="zh-CN" altLang="en-US" dirty="0" smtClean="0"/>
              <a:t>编号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ADS</a:t>
            </a:r>
            <a:r>
              <a:rPr lang="zh-CN" altLang="en-US" dirty="0" smtClean="0"/>
              <a:t>查询需求分析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文章速查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已知第一作者和年份 （图书、期刊）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已知期刊卷、期、页码 （参考文献）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已知</a:t>
            </a:r>
            <a:r>
              <a:rPr lang="en-US" altLang="zh-CN" dirty="0" err="1" smtClean="0"/>
              <a:t>arxiv</a:t>
            </a:r>
            <a:r>
              <a:rPr lang="zh-CN" altLang="en-US" dirty="0" smtClean="0"/>
              <a:t>编号 （</a:t>
            </a:r>
            <a:r>
              <a:rPr lang="en-US" altLang="zh-CN" dirty="0" smtClean="0"/>
              <a:t>PPT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 smtClean="0"/>
              <a:t>系统检索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一定时期内的第一作者文献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文献列表中各文章被引次数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0" y="0"/>
            <a:ext cx="4953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31003" t="14760" r="21748" b="27596"/>
          <a:stretch>
            <a:fillRect/>
          </a:stretch>
        </p:blipFill>
        <p:spPr bwMode="auto">
          <a:xfrm>
            <a:off x="936104" y="1124744"/>
            <a:ext cx="7380312" cy="553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61156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常规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ADS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查询流程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7419" t="23265" r="22669" b="10000"/>
          <a:stretch>
            <a:fillRect/>
          </a:stretch>
        </p:blipFill>
        <p:spPr bwMode="auto">
          <a:xfrm>
            <a:off x="0" y="0"/>
            <a:ext cx="914400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9781" t="21334" r="16432" b="3971"/>
          <a:stretch>
            <a:fillRect/>
          </a:stretch>
        </p:blipFill>
        <p:spPr bwMode="auto">
          <a:xfrm>
            <a:off x="-17262" y="153017"/>
            <a:ext cx="9161262" cy="670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 l="27460" t="18540" r="25000" b="3971"/>
          <a:stretch>
            <a:fillRect/>
          </a:stretch>
        </p:blipFill>
        <p:spPr bwMode="auto">
          <a:xfrm>
            <a:off x="1259632" y="1"/>
            <a:ext cx="6737900" cy="686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Journal/Volume/Page Query Form</a:t>
            </a:r>
            <a:endParaRPr lang="en-US" altLang="zh-CN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3244" t="22320" r="42419" b="40825"/>
          <a:stretch>
            <a:fillRect/>
          </a:stretch>
        </p:blipFill>
        <p:spPr bwMode="auto">
          <a:xfrm>
            <a:off x="7801" y="1700808"/>
            <a:ext cx="917271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ADS</a:t>
            </a:r>
            <a:r>
              <a:rPr lang="zh-CN" altLang="en-US" dirty="0" smtClean="0"/>
              <a:t>新版界面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http://labs.adsabs.harvard.edu/ui/</a:t>
            </a:r>
            <a:endParaRPr lang="zh-CN" alt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17711" t="11925" r="16133" b="30073"/>
          <a:stretch>
            <a:fillRect/>
          </a:stretch>
        </p:blipFill>
        <p:spPr bwMode="auto">
          <a:xfrm>
            <a:off x="0" y="1556792"/>
            <a:ext cx="9144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ADS</a:t>
            </a:r>
            <a:r>
              <a:rPr lang="zh-CN" altLang="en-US" dirty="0" smtClean="0"/>
              <a:t>查询需求分析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文章速查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已知第一作者和年份 （图书、期刊）</a:t>
            </a:r>
            <a:endParaRPr lang="en-US" altLang="zh-CN" dirty="0" smtClean="0"/>
          </a:p>
          <a:p>
            <a:pPr lvl="1"/>
            <a:r>
              <a:rPr lang="zh-CN" altLang="en-US" b="1" dirty="0" smtClean="0">
                <a:solidFill>
                  <a:srgbClr val="FF0000"/>
                </a:solidFill>
              </a:rPr>
              <a:t>已知期刊卷、期、页码 （参考文献）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lvl="1"/>
            <a:r>
              <a:rPr lang="zh-CN" altLang="en-US" dirty="0" smtClean="0"/>
              <a:t>已知</a:t>
            </a:r>
            <a:r>
              <a:rPr lang="en-US" altLang="zh-CN" dirty="0" err="1" smtClean="0"/>
              <a:t>arxiv</a:t>
            </a:r>
            <a:r>
              <a:rPr lang="zh-CN" altLang="en-US" dirty="0" smtClean="0"/>
              <a:t>编号 （</a:t>
            </a:r>
            <a:r>
              <a:rPr lang="en-US" altLang="zh-CN" dirty="0" smtClean="0"/>
              <a:t>PPT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 smtClean="0"/>
              <a:t>系统检索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一定时期内的第一作者文献</a:t>
            </a:r>
            <a:endParaRPr lang="en-US" altLang="zh-CN" dirty="0" smtClean="0"/>
          </a:p>
          <a:p>
            <a:pPr lvl="1"/>
            <a:r>
              <a:rPr lang="zh-CN" altLang="en-US" b="1" dirty="0" smtClean="0">
                <a:solidFill>
                  <a:srgbClr val="FF0000"/>
                </a:solidFill>
              </a:rPr>
              <a:t>文献列表中各文章被引次数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542</Words>
  <Application>Microsoft Office PowerPoint</Application>
  <PresentationFormat>全屏显示(4:3)</PresentationFormat>
  <Paragraphs>88</Paragraphs>
  <Slides>20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自定义ADS 查询 从Python脚本到PHP页面 </vt:lpstr>
      <vt:lpstr>ADS查询需求分析</vt:lpstr>
      <vt:lpstr>幻灯片 3</vt:lpstr>
      <vt:lpstr>幻灯片 4</vt:lpstr>
      <vt:lpstr>幻灯片 5</vt:lpstr>
      <vt:lpstr>幻灯片 6</vt:lpstr>
      <vt:lpstr>Journal/Volume/Page Query Form</vt:lpstr>
      <vt:lpstr>ADS新版界面 http://labs.adsabs.harvard.edu/ui/</vt:lpstr>
      <vt:lpstr>ADS查询需求分析</vt:lpstr>
      <vt:lpstr>如何定位文章</vt:lpstr>
      <vt:lpstr>能做什么？</vt:lpstr>
      <vt:lpstr>文件引用数统计</vt:lpstr>
      <vt:lpstr>ADS引用数显示</vt:lpstr>
      <vt:lpstr>Python脚本</vt:lpstr>
      <vt:lpstr>如何发布？</vt:lpstr>
      <vt:lpstr>幻灯片 16</vt:lpstr>
      <vt:lpstr>幻灯片 17</vt:lpstr>
      <vt:lpstr>幻灯片 18</vt:lpstr>
      <vt:lpstr>TODO 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自定义ADS 查询 从Python脚本到PHP页面 </dc:title>
  <dc:creator>gerry</dc:creator>
  <cp:lastModifiedBy>gerry</cp:lastModifiedBy>
  <cp:revision>37</cp:revision>
  <dcterms:created xsi:type="dcterms:W3CDTF">2011-11-04T14:44:32Z</dcterms:created>
  <dcterms:modified xsi:type="dcterms:W3CDTF">2011-11-13T17:04:14Z</dcterms:modified>
</cp:coreProperties>
</file>