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sldIdLst>
    <p:sldId id="256" r:id="rId2"/>
    <p:sldId id="259" r:id="rId3"/>
    <p:sldId id="260" r:id="rId4"/>
    <p:sldId id="300" r:id="rId5"/>
    <p:sldId id="302" r:id="rId6"/>
    <p:sldId id="303"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24" r:id="rId21"/>
    <p:sldId id="304" r:id="rId22"/>
    <p:sldId id="322" r:id="rId23"/>
    <p:sldId id="323" r:id="rId24"/>
    <p:sldId id="305" r:id="rId25"/>
    <p:sldId id="319" r:id="rId26"/>
    <p:sldId id="320" r:id="rId27"/>
    <p:sldId id="306" r:id="rId28"/>
    <p:sldId id="328" r:id="rId29"/>
    <p:sldId id="308" r:id="rId30"/>
    <p:sldId id="326" r:id="rId31"/>
    <p:sldId id="309" r:id="rId32"/>
    <p:sldId id="317" r:id="rId33"/>
    <p:sldId id="318" r:id="rId34"/>
    <p:sldId id="310" r:id="rId35"/>
    <p:sldId id="311" r:id="rId36"/>
    <p:sldId id="312" r:id="rId37"/>
    <p:sldId id="315"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60"/>
  </p:normalViewPr>
  <p:slideViewPr>
    <p:cSldViewPr>
      <p:cViewPr varScale="1">
        <p:scale>
          <a:sx n="70" d="100"/>
          <a:sy n="70" d="100"/>
        </p:scale>
        <p:origin x="-11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F672C-4936-4375-8B95-48E06DFA934E}" type="datetimeFigureOut">
              <a:rPr lang="zh-CN" altLang="en-US" smtClean="0"/>
              <a:t>2011-11-11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38A58-A858-4080-AA1D-0E9BD0CEEB28}" type="slidenum">
              <a:rPr lang="zh-CN" altLang="en-US" smtClean="0"/>
              <a:t>‹#›</a:t>
            </a:fld>
            <a:endParaRPr lang="zh-CN" altLang="en-US"/>
          </a:p>
        </p:txBody>
      </p:sp>
    </p:spTree>
    <p:extLst>
      <p:ext uri="{BB962C8B-B14F-4D97-AF65-F5344CB8AC3E}">
        <p14:creationId xmlns:p14="http://schemas.microsoft.com/office/powerpoint/2010/main" val="131530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C38A58-A858-4080-AA1D-0E9BD0CEEB28}" type="slidenum">
              <a:rPr lang="zh-CN" altLang="en-US" smtClean="0"/>
              <a:t>1</a:t>
            </a:fld>
            <a:endParaRPr lang="zh-CN" altLang="en-US"/>
          </a:p>
        </p:txBody>
      </p:sp>
    </p:spTree>
    <p:extLst>
      <p:ext uri="{BB962C8B-B14F-4D97-AF65-F5344CB8AC3E}">
        <p14:creationId xmlns:p14="http://schemas.microsoft.com/office/powerpoint/2010/main" val="163487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11</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12</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13</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14</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15</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16</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17</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1802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19</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20</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3</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21</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22</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23</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24</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25</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26</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27</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28</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29</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30</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4</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31</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32</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33</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34</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35</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36</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37</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5</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6</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7</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8</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9</a:t>
            </a:fld>
            <a:endParaRPr lang="zh-CN" altLang="en-US"/>
          </a:p>
        </p:txBody>
      </p:sp>
    </p:spTree>
    <p:extLst>
      <p:ext uri="{BB962C8B-B14F-4D97-AF65-F5344CB8AC3E}">
        <p14:creationId xmlns:p14="http://schemas.microsoft.com/office/powerpoint/2010/main" val="21802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可见光 </a:t>
            </a:r>
            <a:r>
              <a:rPr lang="en-US" altLang="zh-CN" dirty="0" smtClean="0"/>
              <a:t>~5ev</a:t>
            </a:r>
          </a:p>
          <a:p>
            <a:r>
              <a:rPr lang="en-US" altLang="zh-CN" dirty="0" smtClean="0"/>
              <a:t>X</a:t>
            </a:r>
            <a:r>
              <a:rPr lang="zh-CN" altLang="en-US" dirty="0" smtClean="0"/>
              <a:t>射线几</a:t>
            </a:r>
            <a:r>
              <a:rPr lang="en-US" altLang="zh-CN" dirty="0" err="1" smtClean="0"/>
              <a:t>kev</a:t>
            </a:r>
            <a:r>
              <a:rPr lang="en-US" altLang="zh-CN" dirty="0" smtClean="0"/>
              <a:t>~</a:t>
            </a:r>
            <a:r>
              <a:rPr lang="zh-CN" altLang="en-US" dirty="0" smtClean="0"/>
              <a:t>几百</a:t>
            </a:r>
            <a:r>
              <a:rPr lang="en-US" altLang="zh-CN" dirty="0" err="1" smtClean="0"/>
              <a:t>kev</a:t>
            </a:r>
            <a:endParaRPr lang="en-US" altLang="zh-CN" dirty="0" smtClean="0"/>
          </a:p>
          <a:p>
            <a:r>
              <a:rPr lang="zh-CN" altLang="en-US" dirty="0" smtClean="0"/>
              <a:t>伽玛射线 </a:t>
            </a:r>
            <a:r>
              <a:rPr lang="en-US" altLang="zh-CN" dirty="0" smtClean="0"/>
              <a:t>2Mev</a:t>
            </a:r>
          </a:p>
          <a:p>
            <a:endParaRPr lang="zh-CN" altLang="en-US" dirty="0"/>
          </a:p>
        </p:txBody>
      </p:sp>
      <p:sp>
        <p:nvSpPr>
          <p:cNvPr id="4" name="灯片编号占位符 3"/>
          <p:cNvSpPr>
            <a:spLocks noGrp="1"/>
          </p:cNvSpPr>
          <p:nvPr>
            <p:ph type="sldNum" sz="quarter" idx="10"/>
          </p:nvPr>
        </p:nvSpPr>
        <p:spPr/>
        <p:txBody>
          <a:bodyPr/>
          <a:lstStyle/>
          <a:p>
            <a:fld id="{4CAD69EA-4E41-4A7C-917F-37683DAB65D9}" type="slidenum">
              <a:rPr lang="zh-CN" altLang="en-US" smtClean="0"/>
              <a:t>10</a:t>
            </a:fld>
            <a:endParaRPr lang="zh-CN" altLang="en-US"/>
          </a:p>
        </p:txBody>
      </p:sp>
    </p:spTree>
    <p:extLst>
      <p:ext uri="{BB962C8B-B14F-4D97-AF65-F5344CB8AC3E}">
        <p14:creationId xmlns:p14="http://schemas.microsoft.com/office/powerpoint/2010/main" val="21802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zh-CN" altLang="en-US" smtClean="0"/>
              <a:t>单击此处编辑母版标题样式</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530820CF-B880-4189-942D-D702A7CBA730}" type="datetimeFigureOut">
              <a:rPr lang="zh-CN" altLang="en-US" smtClean="0"/>
              <a:t>2011-11-11</a:t>
            </a:fld>
            <a:endParaRPr lang="zh-CN" altLang="en-US"/>
          </a:p>
        </p:txBody>
      </p:sp>
      <p:sp>
        <p:nvSpPr>
          <p:cNvPr id="11" name="図形 10"/>
          <p:cNvSpPr>
            <a:spLocks noGrp="1"/>
          </p:cNvSpPr>
          <p:nvPr>
            <p:ph type="ftr" sz="quarter" idx="11"/>
          </p:nvPr>
        </p:nvSpPr>
        <p:spPr>
          <a:xfrm>
            <a:off x="6048000" y="6492875"/>
            <a:ext cx="2394000" cy="365125"/>
          </a:xfrm>
        </p:spPr>
        <p:txBody>
          <a:bodyPr/>
          <a:lstStyle/>
          <a:p>
            <a:endParaRPr lang="zh-CN" altLang="en-US"/>
          </a:p>
        </p:txBody>
      </p:sp>
      <p:sp>
        <p:nvSpPr>
          <p:cNvPr id="18" name="図形 17"/>
          <p:cNvSpPr>
            <a:spLocks noGrp="1"/>
          </p:cNvSpPr>
          <p:nvPr>
            <p:ph type="sldNum" sz="quarter" idx="12"/>
          </p:nvPr>
        </p:nvSpPr>
        <p:spPr>
          <a:xfrm>
            <a:off x="8499632" y="6492875"/>
            <a:ext cx="644400" cy="365125"/>
          </a:xfrm>
        </p:spPr>
        <p:txBody>
          <a:bodyPr/>
          <a:lstStyle/>
          <a:p>
            <a:fld id="{0C913308-F349-4B6D-A68A-DD1791B4A57B}" type="slidenum">
              <a:rPr lang="zh-CN" altLang="en-US" smtClean="0"/>
              <a:t>‹#›</a:t>
            </a:fld>
            <a:endParaRPr lang="zh-CN" alt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zh-CN" altLang="en-US" smtClean="0"/>
              <a:t>单击此处编辑母版标题样式</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530820CF-B880-4189-942D-D702A7CBA730}" type="datetimeFigureOut">
              <a:rPr lang="zh-CN" altLang="en-US" smtClean="0"/>
              <a:t>2011-11-11</a:t>
            </a:fld>
            <a:endParaRPr lang="zh-CN" altLang="en-US"/>
          </a:p>
        </p:txBody>
      </p:sp>
      <p:sp>
        <p:nvSpPr>
          <p:cNvPr id="5" name="図形 4"/>
          <p:cNvSpPr>
            <a:spLocks noGrp="1"/>
          </p:cNvSpPr>
          <p:nvPr>
            <p:ph type="ftr" sz="quarter" idx="11"/>
          </p:nvPr>
        </p:nvSpPr>
        <p:spPr>
          <a:xfrm>
            <a:off x="6048000" y="6494400"/>
            <a:ext cx="2394000" cy="365125"/>
          </a:xfrm>
        </p:spPr>
        <p:txBody>
          <a:bodyPr/>
          <a:lstStyle/>
          <a:p>
            <a:endParaRPr lang="zh-CN" altLang="en-US"/>
          </a:p>
        </p:txBody>
      </p:sp>
      <p:sp>
        <p:nvSpPr>
          <p:cNvPr id="6" name="図形 5"/>
          <p:cNvSpPr>
            <a:spLocks noGrp="1"/>
          </p:cNvSpPr>
          <p:nvPr>
            <p:ph type="sldNum" sz="quarter" idx="12"/>
          </p:nvPr>
        </p:nvSpPr>
        <p:spPr>
          <a:xfrm>
            <a:off x="8499600" y="6494400"/>
            <a:ext cx="6444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zh-CN" altLang="en-US" smtClean="0"/>
              <a:t>单击此处编辑母版标题样式</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530820CF-B880-4189-942D-D702A7CBA730}" type="datetimeFigureOut">
              <a:rPr lang="zh-CN" altLang="en-US" smtClean="0"/>
              <a:t>2011-11-11</a:t>
            </a:fld>
            <a:endParaRPr lang="zh-CN" altLang="en-US"/>
          </a:p>
        </p:txBody>
      </p:sp>
      <p:sp>
        <p:nvSpPr>
          <p:cNvPr id="5" name="図形 4"/>
          <p:cNvSpPr>
            <a:spLocks noGrp="1"/>
          </p:cNvSpPr>
          <p:nvPr>
            <p:ph type="ftr" sz="quarter" idx="11"/>
          </p:nvPr>
        </p:nvSpPr>
        <p:spPr>
          <a:xfrm>
            <a:off x="6048000" y="6494400"/>
            <a:ext cx="2394000" cy="365125"/>
          </a:xfrm>
        </p:spPr>
        <p:txBody>
          <a:bodyPr/>
          <a:lstStyle/>
          <a:p>
            <a:endParaRPr lang="zh-CN" altLang="en-US"/>
          </a:p>
        </p:txBody>
      </p:sp>
      <p:sp>
        <p:nvSpPr>
          <p:cNvPr id="6" name="図形 5"/>
          <p:cNvSpPr>
            <a:spLocks noGrp="1"/>
          </p:cNvSpPr>
          <p:nvPr>
            <p:ph type="sldNum" sz="quarter" idx="12"/>
          </p:nvPr>
        </p:nvSpPr>
        <p:spPr>
          <a:xfrm>
            <a:off x="8499600" y="6494400"/>
            <a:ext cx="6444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ja-JP" alt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2011-11-11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zh-CN" altLang="en-US" smtClean="0"/>
              <a:t>单击此处编辑母版标题样式</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dirty="0"/>
          </a:p>
        </p:txBody>
      </p:sp>
      <p:sp>
        <p:nvSpPr>
          <p:cNvPr id="4" name="図形 3"/>
          <p:cNvSpPr>
            <a:spLocks noGrp="1"/>
          </p:cNvSpPr>
          <p:nvPr>
            <p:ph type="dt" sz="half" idx="10"/>
          </p:nvPr>
        </p:nvSpPr>
        <p:spPr/>
        <p:txBody>
          <a:bodyPr/>
          <a:lstStyle/>
          <a:p>
            <a:fld id="{530820CF-B880-4189-942D-D702A7CBA730}" type="datetimeFigureOut">
              <a:rPr lang="zh-CN" altLang="en-US" smtClean="0"/>
              <a:t>2011-11-11</a:t>
            </a:fld>
            <a:endParaRPr lang="zh-CN" altLang="en-US"/>
          </a:p>
        </p:txBody>
      </p:sp>
      <p:sp>
        <p:nvSpPr>
          <p:cNvPr id="5" name="図形 4"/>
          <p:cNvSpPr>
            <a:spLocks noGrp="1"/>
          </p:cNvSpPr>
          <p:nvPr>
            <p:ph type="ftr" sz="quarter" idx="11"/>
          </p:nvPr>
        </p:nvSpPr>
        <p:spPr/>
        <p:txBody>
          <a:bodyPr/>
          <a:lstStyle/>
          <a:p>
            <a:endParaRPr lang="zh-CN" altLang="en-US"/>
          </a:p>
        </p:txBody>
      </p:sp>
      <p:sp>
        <p:nvSpPr>
          <p:cNvPr id="6" name="図形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zh-CN" altLang="en-US" smtClean="0"/>
              <a:t>单击此处编辑母版标题样式</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lang="ja-JP" dirty="0"/>
          </a:p>
        </p:txBody>
      </p:sp>
      <p:sp>
        <p:nvSpPr>
          <p:cNvPr id="4" name="図形 3"/>
          <p:cNvSpPr>
            <a:spLocks noGrp="1"/>
          </p:cNvSpPr>
          <p:nvPr>
            <p:ph type="dt" sz="half" idx="10"/>
          </p:nvPr>
        </p:nvSpPr>
        <p:spPr>
          <a:xfrm>
            <a:off x="4471200" y="6494400"/>
            <a:ext cx="1530000" cy="365125"/>
          </a:xfrm>
        </p:spPr>
        <p:txBody>
          <a:bodyPr/>
          <a:lstStyle/>
          <a:p>
            <a:fld id="{530820CF-B880-4189-942D-D702A7CBA730}" type="datetimeFigureOut">
              <a:rPr lang="zh-CN" altLang="en-US" smtClean="0"/>
              <a:t>2011-11-11</a:t>
            </a:fld>
            <a:endParaRPr lang="zh-CN" altLang="en-US"/>
          </a:p>
        </p:txBody>
      </p:sp>
      <p:sp>
        <p:nvSpPr>
          <p:cNvPr id="5" name="図形 4"/>
          <p:cNvSpPr>
            <a:spLocks noGrp="1"/>
          </p:cNvSpPr>
          <p:nvPr>
            <p:ph type="ftr" sz="quarter" idx="11"/>
          </p:nvPr>
        </p:nvSpPr>
        <p:spPr>
          <a:xfrm>
            <a:off x="6048000" y="6492874"/>
            <a:ext cx="2395534" cy="365125"/>
          </a:xfrm>
        </p:spPr>
        <p:txBody>
          <a:bodyPr/>
          <a:lstStyle/>
          <a:p>
            <a:endParaRPr lang="zh-CN" altLang="en-US"/>
          </a:p>
        </p:txBody>
      </p:sp>
      <p:sp>
        <p:nvSpPr>
          <p:cNvPr id="6" name="図形 5"/>
          <p:cNvSpPr>
            <a:spLocks noGrp="1"/>
          </p:cNvSpPr>
          <p:nvPr>
            <p:ph type="sldNum" sz="quarter" idx="12"/>
          </p:nvPr>
        </p:nvSpPr>
        <p:spPr>
          <a:xfrm>
            <a:off x="8499600" y="6492875"/>
            <a:ext cx="6444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zh-CN" altLang="en-US" smtClean="0"/>
              <a:t>单击此处编辑母版标题样式</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530820CF-B880-4189-942D-D702A7CBA730}" type="datetimeFigureOut">
              <a:rPr lang="zh-CN" altLang="en-US" smtClean="0"/>
              <a:t>2011-11-11</a:t>
            </a:fld>
            <a:endParaRPr lang="zh-CN" altLang="en-US"/>
          </a:p>
        </p:txBody>
      </p:sp>
      <p:sp>
        <p:nvSpPr>
          <p:cNvPr id="6" name="図形 5"/>
          <p:cNvSpPr>
            <a:spLocks noGrp="1"/>
          </p:cNvSpPr>
          <p:nvPr>
            <p:ph type="ftr" sz="quarter" idx="11"/>
          </p:nvPr>
        </p:nvSpPr>
        <p:spPr>
          <a:xfrm>
            <a:off x="6048000" y="6494400"/>
            <a:ext cx="2395534" cy="365125"/>
          </a:xfrm>
        </p:spPr>
        <p:txBody>
          <a:bodyPr/>
          <a:lstStyle/>
          <a:p>
            <a:endParaRPr lang="zh-CN" altLang="en-US"/>
          </a:p>
        </p:txBody>
      </p:sp>
      <p:sp>
        <p:nvSpPr>
          <p:cNvPr id="7" name="図形 6"/>
          <p:cNvSpPr>
            <a:spLocks noGrp="1"/>
          </p:cNvSpPr>
          <p:nvPr>
            <p:ph type="sldNum" sz="quarter" idx="12"/>
          </p:nvPr>
        </p:nvSpPr>
        <p:spPr>
          <a:xfrm>
            <a:off x="8499600" y="6494400"/>
            <a:ext cx="6444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zh-CN" altLang="en-US" smtClean="0"/>
              <a:t>单击此处编辑母版标题样式</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530820CF-B880-4189-942D-D702A7CBA730}" type="datetimeFigureOut">
              <a:rPr lang="zh-CN" altLang="en-US" smtClean="0"/>
              <a:t>2011-11-11</a:t>
            </a:fld>
            <a:endParaRPr lang="zh-CN" altLang="en-US"/>
          </a:p>
        </p:txBody>
      </p:sp>
      <p:sp>
        <p:nvSpPr>
          <p:cNvPr id="8" name="図形 7"/>
          <p:cNvSpPr>
            <a:spLocks noGrp="1"/>
          </p:cNvSpPr>
          <p:nvPr>
            <p:ph type="ftr" sz="quarter" idx="11"/>
          </p:nvPr>
        </p:nvSpPr>
        <p:spPr>
          <a:xfrm>
            <a:off x="6048000" y="6494400"/>
            <a:ext cx="2394000" cy="365125"/>
          </a:xfrm>
        </p:spPr>
        <p:txBody>
          <a:bodyPr/>
          <a:lstStyle/>
          <a:p>
            <a:endParaRPr lang="zh-CN" altLang="en-US"/>
          </a:p>
        </p:txBody>
      </p:sp>
      <p:sp>
        <p:nvSpPr>
          <p:cNvPr id="9" name="図形 8"/>
          <p:cNvSpPr>
            <a:spLocks noGrp="1"/>
          </p:cNvSpPr>
          <p:nvPr>
            <p:ph type="sldNum" sz="quarter" idx="12"/>
          </p:nvPr>
        </p:nvSpPr>
        <p:spPr>
          <a:xfrm>
            <a:off x="8499600" y="6494400"/>
            <a:ext cx="644400" cy="365125"/>
          </a:xfrm>
        </p:spPr>
        <p:txBody>
          <a:bodyPr/>
          <a:lstStyle/>
          <a:p>
            <a:fld id="{0C913308-F349-4B6D-A68A-DD1791B4A57B}" type="slidenum">
              <a:rPr lang="zh-CN" altLang="en-US" smtClean="0"/>
              <a:t>‹#›</a:t>
            </a:fld>
            <a:endParaRPr lang="zh-CN" alt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zh-CN" altLang="en-US" smtClean="0"/>
              <a:t>单击此处编辑母版标题样式</a:t>
            </a:r>
            <a:endParaRPr kumimoji="1" lang="ja-JP" altLang="en-US"/>
          </a:p>
        </p:txBody>
      </p:sp>
      <p:sp>
        <p:nvSpPr>
          <p:cNvPr id="3" name="図形 2"/>
          <p:cNvSpPr>
            <a:spLocks noGrp="1"/>
          </p:cNvSpPr>
          <p:nvPr>
            <p:ph type="dt" sz="half" idx="10"/>
          </p:nvPr>
        </p:nvSpPr>
        <p:spPr/>
        <p:txBody>
          <a:bodyPr/>
          <a:lstStyle/>
          <a:p>
            <a:fld id="{530820CF-B880-4189-942D-D702A7CBA730}" type="datetimeFigureOut">
              <a:rPr lang="zh-CN" altLang="en-US" smtClean="0"/>
              <a:t>2011-11-11</a:t>
            </a:fld>
            <a:endParaRPr lang="zh-CN" altLang="en-US"/>
          </a:p>
        </p:txBody>
      </p:sp>
      <p:sp>
        <p:nvSpPr>
          <p:cNvPr id="4" name="図形 3"/>
          <p:cNvSpPr>
            <a:spLocks noGrp="1"/>
          </p:cNvSpPr>
          <p:nvPr>
            <p:ph type="ftr" sz="quarter" idx="11"/>
          </p:nvPr>
        </p:nvSpPr>
        <p:spPr/>
        <p:txBody>
          <a:bodyPr/>
          <a:lstStyle/>
          <a:p>
            <a:endParaRPr lang="zh-CN" altLang="en-US"/>
          </a:p>
        </p:txBody>
      </p:sp>
      <p:sp>
        <p:nvSpPr>
          <p:cNvPr id="5" name="図形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530820CF-B880-4189-942D-D702A7CBA730}" type="datetimeFigureOut">
              <a:rPr lang="zh-CN" altLang="en-US" smtClean="0"/>
              <a:t>2011-11-11</a:t>
            </a:fld>
            <a:endParaRPr lang="zh-CN" altLang="en-US"/>
          </a:p>
        </p:txBody>
      </p:sp>
      <p:sp>
        <p:nvSpPr>
          <p:cNvPr id="3" name="図形 2"/>
          <p:cNvSpPr>
            <a:spLocks noGrp="1"/>
          </p:cNvSpPr>
          <p:nvPr>
            <p:ph type="ftr" sz="quarter" idx="11"/>
          </p:nvPr>
        </p:nvSpPr>
        <p:spPr/>
        <p:txBody>
          <a:bodyPr/>
          <a:lstStyle/>
          <a:p>
            <a:endParaRPr lang="zh-CN" altLang="en-US"/>
          </a:p>
        </p:txBody>
      </p:sp>
      <p:sp>
        <p:nvSpPr>
          <p:cNvPr id="4" name="図形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zh-CN" altLang="en-US" smtClean="0"/>
              <a:t>单击此处编辑母版标题样式</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lang="ja-JP" dirty="0"/>
          </a:p>
        </p:txBody>
      </p:sp>
      <p:sp>
        <p:nvSpPr>
          <p:cNvPr id="5" name="図形 4"/>
          <p:cNvSpPr>
            <a:spLocks noGrp="1"/>
          </p:cNvSpPr>
          <p:nvPr>
            <p:ph type="dt" sz="half" idx="10"/>
          </p:nvPr>
        </p:nvSpPr>
        <p:spPr>
          <a:xfrm>
            <a:off x="4471200" y="6494400"/>
            <a:ext cx="1530000" cy="365125"/>
          </a:xfrm>
        </p:spPr>
        <p:txBody>
          <a:bodyPr/>
          <a:lstStyle/>
          <a:p>
            <a:fld id="{530820CF-B880-4189-942D-D702A7CBA730}" type="datetimeFigureOut">
              <a:rPr lang="zh-CN" altLang="en-US" smtClean="0"/>
              <a:t>2011-11-11</a:t>
            </a:fld>
            <a:endParaRPr lang="zh-CN" altLang="en-US"/>
          </a:p>
        </p:txBody>
      </p:sp>
      <p:sp>
        <p:nvSpPr>
          <p:cNvPr id="6" name="図形 5"/>
          <p:cNvSpPr>
            <a:spLocks noGrp="1"/>
          </p:cNvSpPr>
          <p:nvPr>
            <p:ph type="ftr" sz="quarter" idx="11"/>
          </p:nvPr>
        </p:nvSpPr>
        <p:spPr>
          <a:xfrm>
            <a:off x="6048000" y="6494400"/>
            <a:ext cx="2394000" cy="365125"/>
          </a:xfrm>
        </p:spPr>
        <p:txBody>
          <a:bodyPr/>
          <a:lstStyle/>
          <a:p>
            <a:endParaRPr lang="zh-CN" altLang="en-US"/>
          </a:p>
        </p:txBody>
      </p:sp>
      <p:sp>
        <p:nvSpPr>
          <p:cNvPr id="7" name="図形 6"/>
          <p:cNvSpPr>
            <a:spLocks noGrp="1"/>
          </p:cNvSpPr>
          <p:nvPr>
            <p:ph type="sldNum" sz="quarter" idx="12"/>
          </p:nvPr>
        </p:nvSpPr>
        <p:spPr>
          <a:xfrm>
            <a:off x="8499600" y="6494400"/>
            <a:ext cx="6444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530820CF-B880-4189-942D-D702A7CBA730}" type="datetimeFigureOut">
              <a:rPr lang="zh-CN" altLang="en-US" smtClean="0"/>
              <a:t>2011-11-11</a:t>
            </a:fld>
            <a:endParaRPr lang="zh-CN" altLang="en-US"/>
          </a:p>
        </p:txBody>
      </p:sp>
      <p:sp>
        <p:nvSpPr>
          <p:cNvPr id="10" name="図形 9"/>
          <p:cNvSpPr>
            <a:spLocks noGrp="1"/>
          </p:cNvSpPr>
          <p:nvPr>
            <p:ph type="ftr" sz="quarter" idx="11"/>
          </p:nvPr>
        </p:nvSpPr>
        <p:spPr>
          <a:xfrm>
            <a:off x="6048000" y="6494400"/>
            <a:ext cx="2394000" cy="365125"/>
          </a:xfrm>
        </p:spPr>
        <p:txBody>
          <a:bodyPr/>
          <a:lstStyle/>
          <a:p>
            <a:endParaRPr lang="zh-CN" altLang="en-US"/>
          </a:p>
        </p:txBody>
      </p:sp>
      <p:sp>
        <p:nvSpPr>
          <p:cNvPr id="11" name="図形 10"/>
          <p:cNvSpPr>
            <a:spLocks noGrp="1"/>
          </p:cNvSpPr>
          <p:nvPr>
            <p:ph type="sldNum" sz="quarter" idx="12"/>
          </p:nvPr>
        </p:nvSpPr>
        <p:spPr>
          <a:xfrm>
            <a:off x="8499600" y="6494400"/>
            <a:ext cx="644400" cy="365125"/>
          </a:xfrm>
        </p:spPr>
        <p:txBody>
          <a:bodyPr/>
          <a:lstStyle/>
          <a:p>
            <a:fld id="{0C913308-F349-4B6D-A68A-DD1791B4A57B}" type="slidenum">
              <a:rPr lang="zh-CN" altLang="en-US" smtClean="0"/>
              <a:t>‹#›</a:t>
            </a:fld>
            <a:endParaRPr lang="zh-CN" alt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zh-CN" altLang="en-US" smtClean="0"/>
              <a:t>单击此处编辑母版标题样式</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CN" altLang="en-US" smtClean="0"/>
              <a:t>单击图标添加图片</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530820CF-B880-4189-942D-D702A7CBA730}" type="datetimeFigureOut">
              <a:rPr lang="zh-CN" altLang="en-US" smtClean="0"/>
              <a:t>2011-11-11</a:t>
            </a:fld>
            <a:endParaRPr lang="zh-CN" alt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zh-CN" alt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0C913308-F349-4B6D-A68A-DD1791B4A57B}" type="slidenum">
              <a:rPr lang="zh-CN" altLang="en-US" smtClean="0"/>
              <a:t>‹#›</a:t>
            </a:fld>
            <a:endParaRPr lang="zh-CN" alt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gif"/><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jpeg"/><Relationship Id="rId5" Type="http://schemas.openxmlformats.org/officeDocument/2006/relationships/image" Target="../media/image12.jpeg"/><Relationship Id="rId4" Type="http://schemas.openxmlformats.org/officeDocument/2006/relationships/image" Target="../media/image11.gif"/><Relationship Id="rId9"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5.gif"/><Relationship Id="rId11" Type="http://schemas.openxmlformats.org/officeDocument/2006/relationships/hyperlink" Target="Lijiang%20Observatory%20FACT%20for%20BOOTES.pdf" TargetMode="External"/><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jpeg"/><Relationship Id="rId7"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eg"/><Relationship Id="rId7"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32.jpeg"/><Relationship Id="rId4" Type="http://schemas.openxmlformats.org/officeDocument/2006/relationships/image" Target="../media/image3.jpeg"/><Relationship Id="rId9" Type="http://schemas.openxmlformats.org/officeDocument/2006/relationships/image" Target="../media/image31.jpeg"/></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jpeg"/><Relationship Id="rId7"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36.jpeg"/><Relationship Id="rId4" Type="http://schemas.openxmlformats.org/officeDocument/2006/relationships/image" Target="../media/image3.jpeg"/><Relationship Id="rId9" Type="http://schemas.openxmlformats.org/officeDocument/2006/relationships/image" Target="../media/image35.jpeg"/></Relationships>
</file>

<file path=ppt/slides/_rels/slide3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jpeg"/><Relationship Id="rId7"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lvl="0"/>
            <a:r>
              <a:rPr lang="zh-CN" altLang="en-US" b="1" dirty="0" smtClean="0">
                <a:solidFill>
                  <a:schemeClr val="tx1">
                    <a:lumMod val="75000"/>
                    <a:lumOff val="25000"/>
                  </a:schemeClr>
                </a:solidFill>
              </a:rPr>
              <a:t>丽江</a:t>
            </a:r>
            <a:r>
              <a:rPr lang="en-US" altLang="zh-CN" b="1" dirty="0" smtClean="0">
                <a:solidFill>
                  <a:schemeClr val="tx1">
                    <a:lumMod val="75000"/>
                    <a:lumOff val="25000"/>
                  </a:schemeClr>
                </a:solidFill>
              </a:rPr>
              <a:t>BOOTES-</a:t>
            </a:r>
            <a:r>
              <a:rPr lang="en-US" altLang="zh-CN" b="1" dirty="0">
                <a:solidFill>
                  <a:schemeClr val="tx1">
                    <a:lumMod val="75000"/>
                    <a:lumOff val="25000"/>
                  </a:schemeClr>
                </a:solidFill>
              </a:rPr>
              <a:t>4</a:t>
            </a:r>
            <a:r>
              <a:rPr lang="zh-CN" altLang="en-US" b="1" dirty="0" smtClean="0">
                <a:solidFill>
                  <a:schemeClr val="tx1">
                    <a:lumMod val="75000"/>
                    <a:lumOff val="25000"/>
                  </a:schemeClr>
                </a:solidFill>
              </a:rPr>
              <a:t>自主天文台</a:t>
            </a:r>
            <a:endParaRPr lang="zh-CN" altLang="en-US" dirty="0"/>
          </a:p>
        </p:txBody>
      </p:sp>
      <p:sp>
        <p:nvSpPr>
          <p:cNvPr id="3" name="副标题 2"/>
          <p:cNvSpPr>
            <a:spLocks noGrp="1"/>
          </p:cNvSpPr>
          <p:nvPr>
            <p:ph type="subTitle" idx="1"/>
          </p:nvPr>
        </p:nvSpPr>
        <p:spPr>
          <a:xfrm>
            <a:off x="1360449" y="4365104"/>
            <a:ext cx="6400800" cy="1752600"/>
          </a:xfrm>
        </p:spPr>
        <p:txBody>
          <a:bodyPr>
            <a:normAutofit fontScale="62500" lnSpcReduction="20000"/>
          </a:bodyPr>
          <a:lstStyle/>
          <a:p>
            <a:r>
              <a:rPr lang="zh-CN" altLang="en-US" sz="4500" dirty="0" smtClean="0"/>
              <a:t>范玉峰</a:t>
            </a:r>
            <a:endParaRPr lang="en-US" altLang="zh-CN" sz="4500" dirty="0" smtClean="0"/>
          </a:p>
          <a:p>
            <a:r>
              <a:rPr lang="en-US" altLang="zh-CN" dirty="0" err="1" smtClean="0"/>
              <a:t>Fanyf</a:t>
            </a:r>
            <a:r>
              <a:rPr lang="en-US" altLang="zh-CN" dirty="0" smtClean="0"/>
              <a:t>(at)ynao.ac.cn</a:t>
            </a:r>
          </a:p>
          <a:p>
            <a:r>
              <a:rPr lang="zh-CN" altLang="en-US" dirty="0" smtClean="0"/>
              <a:t>云南天文台 丽江观测站 </a:t>
            </a:r>
            <a:endParaRPr lang="en-US" altLang="zh-CN" dirty="0" smtClean="0"/>
          </a:p>
          <a:p>
            <a:r>
              <a:rPr lang="en-US" altLang="zh-CN" dirty="0" smtClean="0"/>
              <a:t>http://www.gmg.org.cn</a:t>
            </a:r>
          </a:p>
          <a:p>
            <a:r>
              <a:rPr lang="en-US" altLang="zh-CN" dirty="0" smtClean="0"/>
              <a:t>                   2011 </a:t>
            </a:r>
            <a:r>
              <a:rPr lang="zh-CN" altLang="en-US" dirty="0" smtClean="0"/>
              <a:t>贵阳</a:t>
            </a:r>
            <a:endParaRPr lang="zh-CN" altLang="en-US" dirty="0"/>
          </a:p>
        </p:txBody>
      </p:sp>
      <p:sp>
        <p:nvSpPr>
          <p:cNvPr id="8" name="Line 9"/>
          <p:cNvSpPr>
            <a:spLocks noChangeShapeType="1"/>
          </p:cNvSpPr>
          <p:nvPr/>
        </p:nvSpPr>
        <p:spPr bwMode="auto">
          <a:xfrm>
            <a:off x="-22302" y="0"/>
            <a:ext cx="9166302" cy="11150"/>
          </a:xfrm>
          <a:prstGeom prst="line">
            <a:avLst/>
          </a:prstGeom>
          <a:noFill/>
          <a:ln w="34925">
            <a:gradFill>
              <a:gsLst>
                <a:gs pos="0">
                  <a:schemeClr val="accent4">
                    <a:lumMod val="60000"/>
                    <a:lumOff val="40000"/>
                  </a:schemeClr>
                </a:gs>
                <a:gs pos="50000">
                  <a:schemeClr val="accent5">
                    <a:lumMod val="40000"/>
                    <a:lumOff val="60000"/>
                  </a:schemeClr>
                </a:gs>
                <a:gs pos="100000">
                  <a:schemeClr val="accent4">
                    <a:lumMod val="20000"/>
                    <a:lumOff val="80000"/>
                  </a:schemeClr>
                </a:gs>
              </a:gsLst>
              <a:lin ang="5400000" scaled="0"/>
            </a:gradFill>
            <a:round/>
            <a:headEnd/>
            <a:tailEnd/>
          </a:ln>
        </p:spPr>
        <p:txBody>
          <a:bodyPr/>
          <a:lstStyle/>
          <a:p>
            <a:endParaRPr lang="zh-CN" altLang="en-US"/>
          </a:p>
        </p:txBody>
      </p:sp>
      <p:pic>
        <p:nvPicPr>
          <p:cNvPr id="1026"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4"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63888" y="5661248"/>
            <a:ext cx="932685" cy="32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559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3" name="TextBox 2"/>
          <p:cNvSpPr txBox="1"/>
          <p:nvPr/>
        </p:nvSpPr>
        <p:spPr>
          <a:xfrm>
            <a:off x="2691626" y="1124744"/>
            <a:ext cx="3102131"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GRB</a:t>
            </a:r>
            <a:r>
              <a:rPr lang="zh-CN" altLang="en-US" sz="3200" b="1" dirty="0" smtClean="0">
                <a:solidFill>
                  <a:schemeClr val="tx1">
                    <a:lumMod val="75000"/>
                    <a:lumOff val="25000"/>
                  </a:schemeClr>
                </a:solidFill>
                <a:latin typeface="+mj-lt"/>
                <a:ea typeface="+mj-ea"/>
              </a:rPr>
              <a:t>空间探测器</a:t>
            </a:r>
            <a:endParaRPr lang="en-US" altLang="zh-CN" sz="3200" b="1" dirty="0">
              <a:solidFill>
                <a:schemeClr val="tx1">
                  <a:lumMod val="75000"/>
                  <a:lumOff val="25000"/>
                </a:schemeClr>
              </a:solidFill>
              <a:latin typeface="+mj-lt"/>
              <a:ea typeface="+mj-ea"/>
            </a:endParaRPr>
          </a:p>
        </p:txBody>
      </p:sp>
      <p:sp>
        <p:nvSpPr>
          <p:cNvPr id="11" name="矩形 10"/>
          <p:cNvSpPr/>
          <p:nvPr/>
        </p:nvSpPr>
        <p:spPr>
          <a:xfrm>
            <a:off x="334862" y="755412"/>
            <a:ext cx="1788866" cy="369332"/>
          </a:xfrm>
          <a:prstGeom prst="rect">
            <a:avLst/>
          </a:prstGeom>
        </p:spPr>
        <p:txBody>
          <a:bodyPr wrap="square">
            <a:spAutoFit/>
          </a:bodyPr>
          <a:lstStyle/>
          <a:p>
            <a:pPr lvl="0">
              <a:spcBef>
                <a:spcPct val="0"/>
              </a:spcBef>
            </a:pPr>
            <a:r>
              <a:rPr lang="en-US" altLang="zh-CN" b="1" dirty="0">
                <a:solidFill>
                  <a:schemeClr val="tx1">
                    <a:lumMod val="75000"/>
                    <a:lumOff val="25000"/>
                  </a:schemeClr>
                </a:solidFill>
              </a:rPr>
              <a:t>GRB</a:t>
            </a:r>
            <a:r>
              <a:rPr lang="zh-CN" altLang="en-US" b="1" dirty="0">
                <a:solidFill>
                  <a:schemeClr val="tx1">
                    <a:lumMod val="75000"/>
                    <a:lumOff val="25000"/>
                  </a:schemeClr>
                </a:solidFill>
                <a:latin typeface="+mj-lt"/>
              </a:rPr>
              <a:t>观测</a:t>
            </a:r>
            <a:endParaRPr lang="en-US" altLang="zh-CN" b="1" dirty="0">
              <a:solidFill>
                <a:schemeClr val="tx1">
                  <a:lumMod val="75000"/>
                  <a:lumOff val="25000"/>
                </a:schemeClr>
              </a:solidFill>
              <a:latin typeface="+mj-lt"/>
            </a:endParaRP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21214" y="1890330"/>
            <a:ext cx="6042952" cy="391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1969" y="5805264"/>
            <a:ext cx="8416407" cy="369332"/>
          </a:xfrm>
          <a:prstGeom prst="rect">
            <a:avLst/>
          </a:prstGeom>
          <a:noFill/>
        </p:spPr>
        <p:txBody>
          <a:bodyPr wrap="none" rtlCol="0">
            <a:spAutoFit/>
          </a:bodyPr>
          <a:lstStyle/>
          <a:p>
            <a:r>
              <a:rPr lang="en-US" altLang="zh-CN" dirty="0"/>
              <a:t>http://fermi.gsfc.nasa.gov/workshops/da2010_india/Neil_Gehrels_Instrumentation.pdf</a:t>
            </a:r>
            <a:endParaRPr lang="zh-CN" altLang="en-US" dirty="0"/>
          </a:p>
        </p:txBody>
      </p:sp>
      <p:sp>
        <p:nvSpPr>
          <p:cNvPr id="5" name="TextBox 4"/>
          <p:cNvSpPr txBox="1"/>
          <p:nvPr/>
        </p:nvSpPr>
        <p:spPr>
          <a:xfrm>
            <a:off x="793158" y="3835221"/>
            <a:ext cx="2351926" cy="923330"/>
          </a:xfrm>
          <a:prstGeom prst="rect">
            <a:avLst/>
          </a:prstGeom>
          <a:noFill/>
        </p:spPr>
        <p:txBody>
          <a:bodyPr wrap="none" rtlCol="0">
            <a:spAutoFit/>
          </a:bodyPr>
          <a:lstStyle/>
          <a:p>
            <a:r>
              <a:rPr lang="zh-CN" altLang="en-US" dirty="0">
                <a:latin typeface="+mj-ea"/>
                <a:ea typeface="+mj-ea"/>
              </a:rPr>
              <a:t>可见光 </a:t>
            </a:r>
            <a:r>
              <a:rPr lang="en-US" altLang="zh-CN" dirty="0">
                <a:latin typeface="+mj-ea"/>
                <a:ea typeface="+mj-ea"/>
              </a:rPr>
              <a:t>~5ev</a:t>
            </a:r>
          </a:p>
          <a:p>
            <a:r>
              <a:rPr lang="en-US" altLang="zh-CN" dirty="0">
                <a:latin typeface="+mj-ea"/>
                <a:ea typeface="+mj-ea"/>
              </a:rPr>
              <a:t>X</a:t>
            </a:r>
            <a:r>
              <a:rPr lang="zh-CN" altLang="en-US" dirty="0">
                <a:latin typeface="+mj-ea"/>
                <a:ea typeface="+mj-ea"/>
              </a:rPr>
              <a:t>射线几</a:t>
            </a:r>
            <a:r>
              <a:rPr lang="en-US" altLang="zh-CN" dirty="0" err="1">
                <a:latin typeface="+mj-ea"/>
                <a:ea typeface="+mj-ea"/>
              </a:rPr>
              <a:t>kev</a:t>
            </a:r>
            <a:r>
              <a:rPr lang="en-US" altLang="zh-CN" dirty="0">
                <a:latin typeface="+mj-ea"/>
                <a:ea typeface="+mj-ea"/>
              </a:rPr>
              <a:t>~</a:t>
            </a:r>
            <a:r>
              <a:rPr lang="zh-CN" altLang="en-US" dirty="0">
                <a:latin typeface="+mj-ea"/>
                <a:ea typeface="+mj-ea"/>
              </a:rPr>
              <a:t>几百</a:t>
            </a:r>
            <a:r>
              <a:rPr lang="en-US" altLang="zh-CN" dirty="0" err="1">
                <a:latin typeface="+mj-ea"/>
                <a:ea typeface="+mj-ea"/>
              </a:rPr>
              <a:t>kev</a:t>
            </a:r>
            <a:endParaRPr lang="en-US" altLang="zh-CN" dirty="0">
              <a:latin typeface="+mj-ea"/>
              <a:ea typeface="+mj-ea"/>
            </a:endParaRPr>
          </a:p>
          <a:p>
            <a:r>
              <a:rPr lang="zh-CN" altLang="en-US" dirty="0">
                <a:latin typeface="+mj-ea"/>
                <a:ea typeface="+mj-ea"/>
              </a:rPr>
              <a:t>伽玛射线 </a:t>
            </a:r>
            <a:r>
              <a:rPr lang="en-US" altLang="zh-CN" dirty="0" smtClean="0">
                <a:latin typeface="+mj-ea"/>
                <a:ea typeface="+mj-ea"/>
              </a:rPr>
              <a:t>2Mev</a:t>
            </a:r>
            <a:endParaRPr lang="en-US" altLang="zh-CN" dirty="0">
              <a:latin typeface="+mj-ea"/>
              <a:ea typeface="+mj-ea"/>
            </a:endParaRPr>
          </a:p>
        </p:txBody>
      </p:sp>
      <p:pic>
        <p:nvPicPr>
          <p:cNvPr id="8" name="Picture 2" descr="E:\MyDocs\文案素材\gmg镜訓_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MyDocs\文案素材\ppt圆顶夜景.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未标题-4 拷贝"/>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2" name="Picture 4" descr="E:\MyDocs\文案素材\logo.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70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3" name="TextBox 2"/>
          <p:cNvSpPr txBox="1"/>
          <p:nvPr/>
        </p:nvSpPr>
        <p:spPr>
          <a:xfrm>
            <a:off x="2486440" y="1124744"/>
            <a:ext cx="3512500"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GRB</a:t>
            </a:r>
            <a:r>
              <a:rPr lang="zh-CN" altLang="en-US" sz="3200" b="1" dirty="0" smtClean="0">
                <a:solidFill>
                  <a:schemeClr val="tx1">
                    <a:lumMod val="75000"/>
                    <a:lumOff val="25000"/>
                  </a:schemeClr>
                </a:solidFill>
                <a:latin typeface="+mj-lt"/>
                <a:ea typeface="+mj-ea"/>
              </a:rPr>
              <a:t>光学余辉探测</a:t>
            </a:r>
            <a:endParaRPr lang="en-US" altLang="zh-CN" sz="3200" b="1" dirty="0">
              <a:solidFill>
                <a:schemeClr val="tx1">
                  <a:lumMod val="75000"/>
                  <a:lumOff val="25000"/>
                </a:schemeClr>
              </a:solidFill>
              <a:latin typeface="+mj-lt"/>
              <a:ea typeface="+mj-ea"/>
            </a:endParaRPr>
          </a:p>
        </p:txBody>
      </p:sp>
      <p:sp>
        <p:nvSpPr>
          <p:cNvPr id="11" name="矩形 10"/>
          <p:cNvSpPr/>
          <p:nvPr/>
        </p:nvSpPr>
        <p:spPr>
          <a:xfrm>
            <a:off x="334862" y="755412"/>
            <a:ext cx="1788866" cy="369332"/>
          </a:xfrm>
          <a:prstGeom prst="rect">
            <a:avLst/>
          </a:prstGeom>
        </p:spPr>
        <p:txBody>
          <a:bodyPr wrap="square">
            <a:spAutoFit/>
          </a:bodyPr>
          <a:lstStyle/>
          <a:p>
            <a:pPr lvl="0">
              <a:spcBef>
                <a:spcPct val="0"/>
              </a:spcBef>
            </a:pPr>
            <a:r>
              <a:rPr lang="en-US" altLang="zh-CN" b="1" dirty="0">
                <a:solidFill>
                  <a:schemeClr val="tx1">
                    <a:lumMod val="75000"/>
                    <a:lumOff val="25000"/>
                  </a:schemeClr>
                </a:solidFill>
              </a:rPr>
              <a:t>GRB</a:t>
            </a:r>
            <a:r>
              <a:rPr lang="zh-CN" altLang="en-US" b="1" dirty="0">
                <a:solidFill>
                  <a:schemeClr val="tx1">
                    <a:lumMod val="75000"/>
                    <a:lumOff val="25000"/>
                  </a:schemeClr>
                </a:solidFill>
                <a:latin typeface="+mj-lt"/>
              </a:rPr>
              <a:t>观测</a:t>
            </a:r>
            <a:endParaRPr lang="en-US" altLang="zh-CN" b="1" dirty="0">
              <a:solidFill>
                <a:schemeClr val="tx1">
                  <a:lumMod val="75000"/>
                  <a:lumOff val="25000"/>
                </a:schemeClr>
              </a:solidFill>
              <a:latin typeface="+mj-lt"/>
            </a:endParaRPr>
          </a:p>
        </p:txBody>
      </p:sp>
      <p:sp>
        <p:nvSpPr>
          <p:cNvPr id="2" name="TextBox 1"/>
          <p:cNvSpPr txBox="1"/>
          <p:nvPr/>
        </p:nvSpPr>
        <p:spPr>
          <a:xfrm>
            <a:off x="826677" y="5939988"/>
            <a:ext cx="6987490" cy="369332"/>
          </a:xfrm>
          <a:prstGeom prst="rect">
            <a:avLst/>
          </a:prstGeom>
          <a:noFill/>
        </p:spPr>
        <p:txBody>
          <a:bodyPr wrap="none" rtlCol="0">
            <a:spAutoFit/>
          </a:bodyPr>
          <a:lstStyle/>
          <a:p>
            <a:r>
              <a:rPr lang="zh-CN" altLang="en-US" dirty="0" smtClean="0"/>
              <a:t>来自 </a:t>
            </a:r>
            <a:r>
              <a:rPr lang="en-US" altLang="zh-CN" dirty="0" smtClean="0"/>
              <a:t>http</a:t>
            </a:r>
            <a:r>
              <a:rPr lang="en-US" altLang="zh-CN" dirty="0"/>
              <a:t>://rotse1.physics.lsa.umich.edu/summary/defs/grb990123.html</a:t>
            </a:r>
            <a:endParaRPr lang="zh-CN" altLang="en-US" dirty="0"/>
          </a:p>
        </p:txBody>
      </p:sp>
      <p:pic>
        <p:nvPicPr>
          <p:cNvPr id="1026" name="Picture 2" descr="C:\Users\Administrator\AppData\Local\Microsoft\Windows\Temporary Internet Files\Content.IE5\UZRZC01Y\990123[1].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6677" y="2581168"/>
            <a:ext cx="3647555" cy="2918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otse.net/pics/grb990123lc.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1461" y="2171872"/>
            <a:ext cx="3105988" cy="1747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4" y="2150041"/>
            <a:ext cx="4556055" cy="369332"/>
          </a:xfrm>
          <a:prstGeom prst="rect">
            <a:avLst/>
          </a:prstGeom>
          <a:noFill/>
        </p:spPr>
        <p:txBody>
          <a:bodyPr wrap="none" rtlCol="0">
            <a:spAutoFit/>
          </a:bodyPr>
          <a:lstStyle/>
          <a:p>
            <a:r>
              <a:rPr lang="en-US" altLang="zh-CN" dirty="0" smtClean="0">
                <a:latin typeface="+mj-lt"/>
              </a:rPr>
              <a:t>GRB990123</a:t>
            </a:r>
            <a:r>
              <a:rPr lang="zh-CN" altLang="en-US" dirty="0" smtClean="0">
                <a:latin typeface="+mj-lt"/>
              </a:rPr>
              <a:t>的余辉光变曲线和伽玛射线曲线</a:t>
            </a:r>
            <a:endParaRPr lang="zh-CN" altLang="en-US" dirty="0">
              <a:latin typeface="+mj-lt"/>
            </a:endParaRPr>
          </a:p>
        </p:txBody>
      </p:sp>
      <p:pic>
        <p:nvPicPr>
          <p:cNvPr id="1030" name="Picture 6" descr="BATSE/ROTSE Light&#10;Curves for GRB 9901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3281" y="3983143"/>
            <a:ext cx="3105988" cy="18058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34574" y="5499212"/>
            <a:ext cx="2480936" cy="369332"/>
          </a:xfrm>
          <a:prstGeom prst="rect">
            <a:avLst/>
          </a:prstGeom>
          <a:noFill/>
        </p:spPr>
        <p:txBody>
          <a:bodyPr wrap="none" rtlCol="0">
            <a:spAutoFit/>
          </a:bodyPr>
          <a:lstStyle/>
          <a:p>
            <a:r>
              <a:rPr lang="en-US" altLang="zh-CN" dirty="0" smtClean="0"/>
              <a:t>ROTSE</a:t>
            </a:r>
            <a:r>
              <a:rPr lang="zh-CN" altLang="en-US" dirty="0" smtClean="0"/>
              <a:t>拍摄的光学图像</a:t>
            </a:r>
            <a:endParaRPr lang="zh-CN" altLang="en-US" dirty="0"/>
          </a:p>
        </p:txBody>
      </p:sp>
      <p:pic>
        <p:nvPicPr>
          <p:cNvPr id="12" name="Picture 2" descr="E:\MyDocs\文案素材\gmg镜訓_3.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E:\MyDocs\文案素材\ppt圆顶夜景.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未标题-4 拷贝"/>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5" name="Picture 4" descr="E:\MyDocs\文案素材\logo.gif"/>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30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3" name="TextBox 2"/>
          <p:cNvSpPr txBox="1"/>
          <p:nvPr/>
        </p:nvSpPr>
        <p:spPr>
          <a:xfrm>
            <a:off x="1870886" y="1124744"/>
            <a:ext cx="4743606"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GRB</a:t>
            </a:r>
            <a:r>
              <a:rPr lang="zh-CN" altLang="en-US" sz="3200" b="1" dirty="0" smtClean="0">
                <a:solidFill>
                  <a:schemeClr val="tx1">
                    <a:lumMod val="75000"/>
                    <a:lumOff val="25000"/>
                  </a:schemeClr>
                </a:solidFill>
                <a:latin typeface="+mj-lt"/>
                <a:ea typeface="+mj-ea"/>
              </a:rPr>
              <a:t>光学极早期余辉探测</a:t>
            </a:r>
            <a:endParaRPr lang="en-US" altLang="zh-CN" sz="3200" b="1" dirty="0">
              <a:solidFill>
                <a:schemeClr val="tx1">
                  <a:lumMod val="75000"/>
                  <a:lumOff val="25000"/>
                </a:schemeClr>
              </a:solidFill>
              <a:latin typeface="+mj-lt"/>
              <a:ea typeface="+mj-ea"/>
            </a:endParaRPr>
          </a:p>
        </p:txBody>
      </p:sp>
      <p:sp>
        <p:nvSpPr>
          <p:cNvPr id="11" name="矩形 10"/>
          <p:cNvSpPr/>
          <p:nvPr/>
        </p:nvSpPr>
        <p:spPr>
          <a:xfrm>
            <a:off x="334862" y="755412"/>
            <a:ext cx="1788866" cy="369332"/>
          </a:xfrm>
          <a:prstGeom prst="rect">
            <a:avLst/>
          </a:prstGeom>
        </p:spPr>
        <p:txBody>
          <a:bodyPr wrap="square">
            <a:spAutoFit/>
          </a:bodyPr>
          <a:lstStyle/>
          <a:p>
            <a:pPr lvl="0">
              <a:spcBef>
                <a:spcPct val="0"/>
              </a:spcBef>
            </a:pPr>
            <a:r>
              <a:rPr lang="en-US" altLang="zh-CN" b="1" dirty="0">
                <a:solidFill>
                  <a:schemeClr val="tx1">
                    <a:lumMod val="75000"/>
                    <a:lumOff val="25000"/>
                  </a:schemeClr>
                </a:solidFill>
              </a:rPr>
              <a:t>GRB</a:t>
            </a:r>
            <a:r>
              <a:rPr lang="zh-CN" altLang="en-US" b="1" dirty="0">
                <a:solidFill>
                  <a:schemeClr val="tx1">
                    <a:lumMod val="75000"/>
                    <a:lumOff val="25000"/>
                  </a:schemeClr>
                </a:solidFill>
                <a:latin typeface="+mj-lt"/>
              </a:rPr>
              <a:t>观测</a:t>
            </a:r>
            <a:endParaRPr lang="en-US" altLang="zh-CN" b="1" dirty="0">
              <a:solidFill>
                <a:schemeClr val="tx1">
                  <a:lumMod val="75000"/>
                  <a:lumOff val="25000"/>
                </a:schemeClr>
              </a:solidFill>
              <a:latin typeface="+mj-lt"/>
            </a:endParaRPr>
          </a:p>
        </p:txBody>
      </p:sp>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31640" y="2272068"/>
            <a:ext cx="5403709" cy="35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746" y="1876182"/>
            <a:ext cx="3090911" cy="369332"/>
          </a:xfrm>
          <a:prstGeom prst="rect">
            <a:avLst/>
          </a:prstGeom>
          <a:noFill/>
        </p:spPr>
        <p:txBody>
          <a:bodyPr wrap="none" rtlCol="0">
            <a:spAutoFit/>
          </a:bodyPr>
          <a:lstStyle/>
          <a:p>
            <a:r>
              <a:rPr lang="en-US" altLang="zh-CN" dirty="0" smtClean="0">
                <a:latin typeface="+mj-lt"/>
              </a:rPr>
              <a:t>60S</a:t>
            </a:r>
            <a:r>
              <a:rPr lang="zh-CN" altLang="en-US" dirty="0" smtClean="0">
                <a:latin typeface="+mj-lt"/>
              </a:rPr>
              <a:t>以前的数据是什么情况？</a:t>
            </a:r>
            <a:endParaRPr lang="zh-CN" altLang="en-US" dirty="0">
              <a:latin typeface="+mj-lt"/>
            </a:endParaRPr>
          </a:p>
        </p:txBody>
      </p:sp>
      <p:pic>
        <p:nvPicPr>
          <p:cNvPr id="8" name="Picture 2" descr="E:\MyDocs\文案素材\gmg镜訓_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MyDocs\文案素材\ppt圆顶夜景.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未标题-4 拷贝"/>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2" name="Picture 4" descr="E:\MyDocs\文案素材\logo.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11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3" name="TextBox 2"/>
          <p:cNvSpPr txBox="1"/>
          <p:nvPr/>
        </p:nvSpPr>
        <p:spPr>
          <a:xfrm>
            <a:off x="894167" y="1268760"/>
            <a:ext cx="6700424" cy="830997"/>
          </a:xfrm>
          <a:prstGeom prst="rect">
            <a:avLst/>
          </a:prstGeom>
          <a:noFill/>
        </p:spPr>
        <p:txBody>
          <a:bodyPr wrap="none" rtlCol="0">
            <a:spAutoFit/>
          </a:bodyPr>
          <a:lstStyle/>
          <a:p>
            <a:pPr lvl="0" algn="ctr"/>
            <a:r>
              <a:rPr lang="en-US" altLang="zh-CN" sz="2400" dirty="0" err="1" smtClean="0">
                <a:solidFill>
                  <a:schemeClr val="tx1">
                    <a:lumMod val="75000"/>
                    <a:lumOff val="25000"/>
                  </a:schemeClr>
                </a:solidFill>
                <a:latin typeface="+mj-lt"/>
                <a:ea typeface="+mj-ea"/>
              </a:rPr>
              <a:t>GCN:The</a:t>
            </a:r>
            <a:r>
              <a:rPr lang="en-US" altLang="zh-CN" sz="2400" dirty="0" smtClean="0">
                <a:solidFill>
                  <a:schemeClr val="tx1">
                    <a:lumMod val="75000"/>
                    <a:lumOff val="25000"/>
                  </a:schemeClr>
                </a:solidFill>
                <a:latin typeface="+mj-lt"/>
                <a:ea typeface="+mj-ea"/>
              </a:rPr>
              <a:t> Gamma-ray Coordinates Network 1997</a:t>
            </a:r>
          </a:p>
          <a:p>
            <a:pPr lvl="0" algn="ctr"/>
            <a:r>
              <a:rPr lang="en-US" altLang="zh-CN" sz="2400" dirty="0">
                <a:solidFill>
                  <a:schemeClr val="tx1">
                    <a:lumMod val="75000"/>
                    <a:lumOff val="25000"/>
                  </a:schemeClr>
                </a:solidFill>
                <a:latin typeface="+mj-lt"/>
                <a:ea typeface="+mj-ea"/>
              </a:rPr>
              <a:t>(</a:t>
            </a:r>
            <a:r>
              <a:rPr lang="en-US" altLang="zh-CN" sz="2400" dirty="0" smtClean="0">
                <a:solidFill>
                  <a:schemeClr val="tx1">
                    <a:lumMod val="75000"/>
                    <a:lumOff val="25000"/>
                  </a:schemeClr>
                </a:solidFill>
                <a:latin typeface="+mj-lt"/>
                <a:ea typeface="+mj-ea"/>
              </a:rPr>
              <a:t>VO-GCN NASA 2008)</a:t>
            </a:r>
            <a:endParaRPr lang="en-US" altLang="zh-CN" sz="2400" dirty="0">
              <a:solidFill>
                <a:schemeClr val="tx1">
                  <a:lumMod val="75000"/>
                  <a:lumOff val="25000"/>
                </a:schemeClr>
              </a:solidFill>
              <a:latin typeface="+mj-lt"/>
              <a:ea typeface="+mj-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80" y="2201962"/>
            <a:ext cx="5486400" cy="345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4020" y="778244"/>
            <a:ext cx="2068195" cy="369332"/>
          </a:xfrm>
          <a:prstGeom prst="rect">
            <a:avLst/>
          </a:prstGeom>
        </p:spPr>
        <p:txBody>
          <a:bodyPr wrap="none">
            <a:spAutoFit/>
          </a:bodyPr>
          <a:lstStyle/>
          <a:p>
            <a:pPr lvl="0">
              <a:spcBef>
                <a:spcPct val="0"/>
              </a:spcBef>
            </a:pPr>
            <a:r>
              <a:rPr lang="en-US" altLang="zh-CN" b="1" dirty="0">
                <a:solidFill>
                  <a:schemeClr val="tx1">
                    <a:lumMod val="75000"/>
                    <a:lumOff val="25000"/>
                  </a:schemeClr>
                </a:solidFill>
                <a:latin typeface="+mj-lt"/>
                <a:ea typeface="+mj-ea"/>
              </a:rPr>
              <a:t>GCN</a:t>
            </a:r>
            <a:r>
              <a:rPr lang="zh-CN" altLang="en-US" b="1" dirty="0">
                <a:solidFill>
                  <a:schemeClr val="tx1">
                    <a:lumMod val="75000"/>
                    <a:lumOff val="25000"/>
                  </a:schemeClr>
                </a:solidFill>
                <a:latin typeface="+mj-ea"/>
                <a:ea typeface="+mj-ea"/>
              </a:rPr>
              <a:t>及地面观测网</a:t>
            </a:r>
            <a:endParaRPr lang="en-US" altLang="zh-CN" b="1" dirty="0">
              <a:solidFill>
                <a:schemeClr val="tx1">
                  <a:lumMod val="75000"/>
                  <a:lumOff val="25000"/>
                </a:schemeClr>
              </a:solidFill>
              <a:latin typeface="+mj-ea"/>
              <a:ea typeface="+mj-ea"/>
            </a:endParaRPr>
          </a:p>
        </p:txBody>
      </p:sp>
      <p:sp>
        <p:nvSpPr>
          <p:cNvPr id="4" name="TextBox 3"/>
          <p:cNvSpPr txBox="1"/>
          <p:nvPr/>
        </p:nvSpPr>
        <p:spPr>
          <a:xfrm>
            <a:off x="498802" y="5805264"/>
            <a:ext cx="7817614" cy="523220"/>
          </a:xfrm>
          <a:prstGeom prst="rect">
            <a:avLst/>
          </a:prstGeom>
          <a:noFill/>
        </p:spPr>
        <p:txBody>
          <a:bodyPr wrap="square" rtlCol="0">
            <a:spAutoFit/>
          </a:bodyPr>
          <a:lstStyle/>
          <a:p>
            <a:r>
              <a:rPr lang="en-US" altLang="zh-CN" sz="1400" dirty="0" smtClean="0">
                <a:latin typeface="+mj-ea"/>
                <a:ea typeface="+mj-ea"/>
              </a:rPr>
              <a:t>PS</a:t>
            </a:r>
            <a:r>
              <a:rPr lang="zh-CN" altLang="en-US" sz="1400" dirty="0" smtClean="0">
                <a:latin typeface="+mj-ea"/>
                <a:ea typeface="+mj-ea"/>
              </a:rPr>
              <a:t>：</a:t>
            </a:r>
            <a:r>
              <a:rPr lang="en-US" altLang="zh-CN" sz="1400" dirty="0" smtClean="0">
                <a:latin typeface="+mj-ea"/>
                <a:ea typeface="+mj-ea"/>
              </a:rPr>
              <a:t>GCN</a:t>
            </a:r>
            <a:r>
              <a:rPr lang="zh-CN" altLang="en-US" sz="1400" dirty="0">
                <a:latin typeface="+mj-ea"/>
                <a:ea typeface="+mj-ea"/>
              </a:rPr>
              <a:t>，当年的</a:t>
            </a:r>
            <a:r>
              <a:rPr lang="en-US" altLang="zh-CN" sz="1400" dirty="0" smtClean="0">
                <a:latin typeface="+mj-ea"/>
                <a:ea typeface="+mj-ea"/>
              </a:rPr>
              <a:t>BACODINE</a:t>
            </a:r>
            <a:r>
              <a:rPr lang="zh-CN" altLang="en-US" sz="1400" dirty="0" smtClean="0">
                <a:latin typeface="+mj-ea"/>
                <a:ea typeface="+mj-ea"/>
              </a:rPr>
              <a:t>。由于</a:t>
            </a:r>
            <a:r>
              <a:rPr lang="zh-CN" altLang="zh-CN" sz="1400" dirty="0" smtClean="0">
                <a:latin typeface="+mj-ea"/>
                <a:ea typeface="+mj-ea"/>
              </a:rPr>
              <a:t>CGRO</a:t>
            </a:r>
            <a:r>
              <a:rPr lang="zh-CN" altLang="en-US" sz="1400" dirty="0" smtClean="0">
                <a:latin typeface="+mj-ea"/>
                <a:ea typeface="+mj-ea"/>
              </a:rPr>
              <a:t>的</a:t>
            </a:r>
            <a:r>
              <a:rPr lang="en-US" altLang="zh-CN" sz="1400" dirty="0" smtClean="0">
                <a:latin typeface="+mj-ea"/>
                <a:ea typeface="+mj-ea"/>
              </a:rPr>
              <a:t>BATSE</a:t>
            </a:r>
            <a:r>
              <a:rPr lang="zh-CN" altLang="en-US" sz="1400" dirty="0">
                <a:latin typeface="+mj-ea"/>
                <a:ea typeface="+mj-ea"/>
              </a:rPr>
              <a:t>的记录设施损坏，因此无法象预计的那样定期经由跟踪和数据传输卫星系统中转将数据批量传回地面，只好随时解决传输</a:t>
            </a:r>
            <a:r>
              <a:rPr lang="zh-CN" altLang="en-US" sz="1400" dirty="0" smtClean="0">
                <a:latin typeface="+mj-ea"/>
                <a:ea typeface="+mj-ea"/>
              </a:rPr>
              <a:t>问题。</a:t>
            </a:r>
            <a:endParaRPr lang="zh-CN" altLang="en-US" sz="1400" dirty="0">
              <a:latin typeface="+mj-ea"/>
              <a:ea typeface="+mj-ea"/>
            </a:endParaRPr>
          </a:p>
        </p:txBody>
      </p:sp>
      <p:pic>
        <p:nvPicPr>
          <p:cNvPr id="8" name="Picture 2" descr="E:\MyDocs\文案素材\gmg镜訓_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MyDocs\文案素材\ppt圆顶夜景.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未标题-4 拷贝"/>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1" name="Picture 4" descr="E:\MyDocs\文案素材\logo.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5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3" name="TextBox 2"/>
          <p:cNvSpPr txBox="1"/>
          <p:nvPr/>
        </p:nvSpPr>
        <p:spPr>
          <a:xfrm>
            <a:off x="34019" y="1187098"/>
            <a:ext cx="9002477" cy="830997"/>
          </a:xfrm>
          <a:prstGeom prst="rect">
            <a:avLst/>
          </a:prstGeom>
          <a:noFill/>
        </p:spPr>
        <p:txBody>
          <a:bodyPr wrap="square" rtlCol="0">
            <a:spAutoFit/>
          </a:bodyPr>
          <a:lstStyle/>
          <a:p>
            <a:pPr algn="ctr"/>
            <a:r>
              <a:rPr lang="en-US" altLang="zh-CN" sz="2400" dirty="0" smtClean="0">
                <a:latin typeface="+mj-lt"/>
              </a:rPr>
              <a:t>The </a:t>
            </a:r>
            <a:r>
              <a:rPr lang="en-US" altLang="zh-CN" sz="2400" dirty="0" smtClean="0">
                <a:solidFill>
                  <a:schemeClr val="tx1">
                    <a:lumMod val="75000"/>
                    <a:lumOff val="25000"/>
                  </a:schemeClr>
                </a:solidFill>
                <a:latin typeface="+mj-lt"/>
                <a:ea typeface="+mj-ea"/>
              </a:rPr>
              <a:t>GCN</a:t>
            </a:r>
            <a:r>
              <a:rPr lang="en-US" altLang="zh-CN" sz="2400" dirty="0" smtClean="0">
                <a:latin typeface="+mj-lt"/>
              </a:rPr>
              <a:t> </a:t>
            </a:r>
            <a:r>
              <a:rPr lang="en-US" altLang="zh-CN" sz="2400" dirty="0">
                <a:latin typeface="+mj-lt"/>
              </a:rPr>
              <a:t>Various Source of GRB </a:t>
            </a:r>
            <a:r>
              <a:rPr lang="en-US" altLang="zh-CN" sz="2400" dirty="0" smtClean="0">
                <a:latin typeface="+mj-lt"/>
              </a:rPr>
              <a:t>Locations </a:t>
            </a:r>
          </a:p>
          <a:p>
            <a:pPr algn="ctr"/>
            <a:r>
              <a:rPr lang="en-US" altLang="zh-CN" sz="2400" dirty="0" smtClean="0">
                <a:latin typeface="+mj-lt"/>
              </a:rPr>
              <a:t>(Current Missions)</a:t>
            </a:r>
            <a:endParaRPr lang="en-US" altLang="zh-CN" sz="2400" dirty="0">
              <a:latin typeface="+mj-lt"/>
            </a:endParaRPr>
          </a:p>
        </p:txBody>
      </p:sp>
      <p:graphicFrame>
        <p:nvGraphicFramePr>
          <p:cNvPr id="2" name="表格 1"/>
          <p:cNvGraphicFramePr>
            <a:graphicFrameLocks noGrp="1"/>
          </p:cNvGraphicFramePr>
          <p:nvPr>
            <p:extLst>
              <p:ext uri="{D42A27DB-BD31-4B8C-83A1-F6EECF244321}">
                <p14:modId xmlns:p14="http://schemas.microsoft.com/office/powerpoint/2010/main" val="1698479474"/>
              </p:ext>
            </p:extLst>
          </p:nvPr>
        </p:nvGraphicFramePr>
        <p:xfrm>
          <a:off x="827584" y="2119352"/>
          <a:ext cx="7488832" cy="4193876"/>
        </p:xfrm>
        <a:graphic>
          <a:graphicData uri="http://schemas.openxmlformats.org/drawingml/2006/table">
            <a:tbl>
              <a:tblPr>
                <a:tableStyleId>{5940675A-B579-460E-94D1-54222C63F5DA}</a:tableStyleId>
              </a:tblPr>
              <a:tblGrid>
                <a:gridCol w="1656184"/>
                <a:gridCol w="1296144"/>
                <a:gridCol w="1368152"/>
                <a:gridCol w="1008112"/>
                <a:gridCol w="2160240"/>
              </a:tblGrid>
              <a:tr h="248217">
                <a:tc>
                  <a:txBody>
                    <a:bodyPr/>
                    <a:lstStyle/>
                    <a:p>
                      <a:pPr algn="l"/>
                      <a:r>
                        <a:rPr lang="en-US" sz="1400" dirty="0">
                          <a:latin typeface="+mj-lt"/>
                        </a:rPr>
                        <a:t>SOURCE</a:t>
                      </a:r>
                    </a:p>
                  </a:txBody>
                  <a:tcPr marL="35460" marR="35460" marT="17730" marB="17730" anchor="ctr"/>
                </a:tc>
                <a:tc>
                  <a:txBody>
                    <a:bodyPr/>
                    <a:lstStyle/>
                    <a:p>
                      <a:pPr algn="l"/>
                      <a:r>
                        <a:rPr lang="en-US" sz="1400" dirty="0">
                          <a:latin typeface="+mj-lt"/>
                        </a:rPr>
                        <a:t>TIME DELAY</a:t>
                      </a:r>
                    </a:p>
                  </a:txBody>
                  <a:tcPr marL="35460" marR="35460" marT="17730" marB="17730" anchor="ctr"/>
                </a:tc>
                <a:tc>
                  <a:txBody>
                    <a:bodyPr/>
                    <a:lstStyle/>
                    <a:p>
                      <a:pPr algn="l"/>
                      <a:r>
                        <a:rPr lang="en-US" sz="1400" dirty="0">
                          <a:latin typeface="+mj-lt"/>
                        </a:rPr>
                        <a:t>ERROR BOX SIZE</a:t>
                      </a:r>
                    </a:p>
                  </a:txBody>
                  <a:tcPr marL="35460" marR="35460" marT="17730" marB="17730" anchor="ctr"/>
                </a:tc>
                <a:tc>
                  <a:txBody>
                    <a:bodyPr/>
                    <a:lstStyle/>
                    <a:p>
                      <a:pPr algn="l"/>
                      <a:r>
                        <a:rPr lang="en-US" sz="1400" dirty="0">
                          <a:latin typeface="+mj-lt"/>
                        </a:rPr>
                        <a:t>RATE</a:t>
                      </a:r>
                    </a:p>
                  </a:txBody>
                  <a:tcPr marL="35460" marR="35460" marT="17730" marB="17730" anchor="ctr"/>
                </a:tc>
                <a:tc>
                  <a:txBody>
                    <a:bodyPr/>
                    <a:lstStyle/>
                    <a:p>
                      <a:pPr algn="l"/>
                      <a:r>
                        <a:rPr lang="en-US" sz="1400">
                          <a:latin typeface="+mj-lt"/>
                        </a:rPr>
                        <a:t>COMMENTS</a:t>
                      </a:r>
                    </a:p>
                  </a:txBody>
                  <a:tcPr marL="35460" marR="35460" marT="17730" marB="17730" anchor="ctr"/>
                </a:tc>
              </a:tr>
              <a:tr h="248217">
                <a:tc>
                  <a:txBody>
                    <a:bodyPr/>
                    <a:lstStyle/>
                    <a:p>
                      <a:pPr algn="l"/>
                      <a:r>
                        <a:rPr lang="en-US" sz="1400" dirty="0">
                          <a:latin typeface="+mj-lt"/>
                        </a:rPr>
                        <a:t>IPN_POS</a:t>
                      </a:r>
                    </a:p>
                  </a:txBody>
                  <a:tcPr marL="35460" marR="35460" marT="17730" marB="17730" anchor="ctr"/>
                </a:tc>
                <a:tc>
                  <a:txBody>
                    <a:bodyPr/>
                    <a:lstStyle/>
                    <a:p>
                      <a:pPr algn="l"/>
                      <a:r>
                        <a:rPr lang="en-US" sz="1400" dirty="0">
                          <a:latin typeface="+mj-lt"/>
                        </a:rPr>
                        <a:t>0.5-1.5 days</a:t>
                      </a:r>
                    </a:p>
                  </a:txBody>
                  <a:tcPr marL="35460" marR="35460" marT="17730" marB="17730" anchor="ctr"/>
                </a:tc>
                <a:tc>
                  <a:txBody>
                    <a:bodyPr/>
                    <a:lstStyle/>
                    <a:p>
                      <a:pPr algn="l"/>
                      <a:r>
                        <a:rPr lang="en-US" sz="1400" dirty="0">
                          <a:latin typeface="+mj-lt"/>
                        </a:rPr>
                        <a:t>5-20' </a:t>
                      </a:r>
                      <a:r>
                        <a:rPr lang="en-US" sz="1400" dirty="0" err="1">
                          <a:latin typeface="+mj-lt"/>
                        </a:rPr>
                        <a:t>dia</a:t>
                      </a:r>
                      <a:endParaRPr lang="en-US" sz="1400" dirty="0">
                        <a:latin typeface="+mj-lt"/>
                      </a:endParaRPr>
                    </a:p>
                  </a:txBody>
                  <a:tcPr marL="35460" marR="35460" marT="17730" marB="17730" anchor="ctr"/>
                </a:tc>
                <a:tc>
                  <a:txBody>
                    <a:bodyPr/>
                    <a:lstStyle/>
                    <a:p>
                      <a:pPr algn="l"/>
                      <a:r>
                        <a:rPr lang="en-US" sz="1400">
                          <a:latin typeface="+mj-lt"/>
                        </a:rPr>
                        <a:t>3/month</a:t>
                      </a:r>
                    </a:p>
                  </a:txBody>
                  <a:tcPr marL="35460" marR="35460" marT="17730" marB="17730" anchor="ctr"/>
                </a:tc>
                <a:tc>
                  <a:txBody>
                    <a:bodyPr/>
                    <a:lstStyle/>
                    <a:p>
                      <a:pPr algn="l"/>
                      <a:r>
                        <a:rPr lang="en-US" sz="1400" dirty="0">
                          <a:latin typeface="+mj-lt"/>
                        </a:rPr>
                        <a:t>Small FOV </a:t>
                      </a:r>
                      <a:r>
                        <a:rPr lang="en-US" sz="1400" dirty="0" smtClean="0">
                          <a:latin typeface="+mj-lt"/>
                        </a:rPr>
                        <a:t>telescopes</a:t>
                      </a:r>
                      <a:endParaRPr lang="en-US" sz="1400" dirty="0">
                        <a:latin typeface="+mj-lt"/>
                      </a:endParaRPr>
                    </a:p>
                  </a:txBody>
                  <a:tcPr marL="35460" marR="35460" marT="17730" marB="17730" anchor="ctr"/>
                </a:tc>
              </a:tr>
              <a:tr h="248217">
                <a:tc>
                  <a:txBody>
                    <a:bodyPr/>
                    <a:lstStyle/>
                    <a:p>
                      <a:pPr algn="l"/>
                      <a:r>
                        <a:rPr lang="en-US" sz="1400" dirty="0">
                          <a:latin typeface="+mj-lt"/>
                        </a:rPr>
                        <a:t>INTEGRAL_WAKEUP</a:t>
                      </a:r>
                    </a:p>
                  </a:txBody>
                  <a:tcPr marL="35460" marR="35460" marT="17730" marB="17730" anchor="ctr"/>
                </a:tc>
                <a:tc>
                  <a:txBody>
                    <a:bodyPr/>
                    <a:lstStyle/>
                    <a:p>
                      <a:pPr algn="l"/>
                      <a:r>
                        <a:rPr lang="en-US" sz="1400" dirty="0">
                          <a:latin typeface="+mj-lt"/>
                        </a:rPr>
                        <a:t>60 sec</a:t>
                      </a:r>
                    </a:p>
                  </a:txBody>
                  <a:tcPr marL="35460" marR="35460" marT="17730" marB="17730" anchor="ctr"/>
                </a:tc>
                <a:tc>
                  <a:txBody>
                    <a:bodyPr/>
                    <a:lstStyle/>
                    <a:p>
                      <a:pPr algn="l"/>
                      <a:r>
                        <a:rPr lang="en-US" altLang="zh-CN" sz="1400">
                          <a:latin typeface="+mj-lt"/>
                        </a:rPr>
                        <a:t>10'</a:t>
                      </a:r>
                    </a:p>
                  </a:txBody>
                  <a:tcPr marL="35460" marR="35460" marT="17730" marB="17730" anchor="ctr"/>
                </a:tc>
                <a:tc>
                  <a:txBody>
                    <a:bodyPr/>
                    <a:lstStyle/>
                    <a:p>
                      <a:pPr algn="l"/>
                      <a:r>
                        <a:rPr lang="en-US" sz="1400" dirty="0">
                          <a:latin typeface="+mj-lt"/>
                        </a:rPr>
                        <a:t>1/month</a:t>
                      </a:r>
                    </a:p>
                  </a:txBody>
                  <a:tcPr marL="35460" marR="35460" marT="17730" marB="17730" anchor="ctr"/>
                </a:tc>
                <a:tc>
                  <a:txBody>
                    <a:bodyPr/>
                    <a:lstStyle/>
                    <a:p>
                      <a:pPr algn="l"/>
                      <a:r>
                        <a:rPr lang="en-US" sz="1400">
                          <a:latin typeface="+mj-lt"/>
                        </a:rPr>
                        <a:t>Small FOV.</a:t>
                      </a:r>
                    </a:p>
                  </a:txBody>
                  <a:tcPr marL="35460" marR="35460" marT="17730" marB="17730" anchor="ctr"/>
                </a:tc>
              </a:tr>
              <a:tr h="248217">
                <a:tc>
                  <a:txBody>
                    <a:bodyPr/>
                    <a:lstStyle/>
                    <a:p>
                      <a:pPr algn="l"/>
                      <a:r>
                        <a:rPr lang="en-US" sz="1400" dirty="0">
                          <a:latin typeface="+mj-lt"/>
                        </a:rPr>
                        <a:t>INTEGRAL_REFINED</a:t>
                      </a:r>
                    </a:p>
                  </a:txBody>
                  <a:tcPr marL="35460" marR="35460" marT="17730" marB="17730" anchor="ctr"/>
                </a:tc>
                <a:tc>
                  <a:txBody>
                    <a:bodyPr/>
                    <a:lstStyle/>
                    <a:p>
                      <a:pPr algn="l"/>
                      <a:r>
                        <a:rPr lang="en-US" sz="1400" dirty="0">
                          <a:latin typeface="+mj-lt"/>
                        </a:rPr>
                        <a:t>60-100 sec</a:t>
                      </a:r>
                    </a:p>
                  </a:txBody>
                  <a:tcPr marL="35460" marR="35460" marT="17730" marB="17730" anchor="ctr"/>
                </a:tc>
                <a:tc>
                  <a:txBody>
                    <a:bodyPr/>
                    <a:lstStyle/>
                    <a:p>
                      <a:pPr algn="l"/>
                      <a:r>
                        <a:rPr lang="en-US" altLang="zh-CN" sz="1400" dirty="0">
                          <a:latin typeface="+mj-lt"/>
                        </a:rPr>
                        <a:t>5'</a:t>
                      </a:r>
                    </a:p>
                  </a:txBody>
                  <a:tcPr marL="35460" marR="35460" marT="17730" marB="17730" anchor="ctr"/>
                </a:tc>
                <a:tc>
                  <a:txBody>
                    <a:bodyPr/>
                    <a:lstStyle/>
                    <a:p>
                      <a:pPr algn="l"/>
                      <a:r>
                        <a:rPr lang="en-US" sz="1400">
                          <a:latin typeface="+mj-lt"/>
                        </a:rPr>
                        <a:t>1/month</a:t>
                      </a:r>
                    </a:p>
                  </a:txBody>
                  <a:tcPr marL="35460" marR="35460" marT="17730" marB="17730" anchor="ctr"/>
                </a:tc>
                <a:tc>
                  <a:txBody>
                    <a:bodyPr/>
                    <a:lstStyle/>
                    <a:p>
                      <a:pPr algn="l"/>
                      <a:r>
                        <a:rPr lang="en-US" sz="1400">
                          <a:latin typeface="+mj-lt"/>
                        </a:rPr>
                        <a:t>Small FOV.</a:t>
                      </a:r>
                    </a:p>
                  </a:txBody>
                  <a:tcPr marL="35460" marR="35460" marT="17730" marB="17730" anchor="ctr"/>
                </a:tc>
              </a:tr>
              <a:tr h="248217">
                <a:tc>
                  <a:txBody>
                    <a:bodyPr/>
                    <a:lstStyle/>
                    <a:p>
                      <a:pPr algn="l"/>
                      <a:r>
                        <a:rPr lang="en-US" sz="1400">
                          <a:latin typeface="+mj-lt"/>
                        </a:rPr>
                        <a:t>INTEGRAL_OFFLINE</a:t>
                      </a:r>
                    </a:p>
                  </a:txBody>
                  <a:tcPr marL="35460" marR="35460" marT="17730" marB="17730" anchor="ctr"/>
                </a:tc>
                <a:tc>
                  <a:txBody>
                    <a:bodyPr/>
                    <a:lstStyle/>
                    <a:p>
                      <a:pPr algn="l"/>
                      <a:r>
                        <a:rPr lang="en-US" sz="1400" dirty="0">
                          <a:latin typeface="+mj-lt"/>
                        </a:rPr>
                        <a:t>60-200 sec</a:t>
                      </a:r>
                    </a:p>
                  </a:txBody>
                  <a:tcPr marL="35460" marR="35460" marT="17730" marB="17730" anchor="ctr"/>
                </a:tc>
                <a:tc>
                  <a:txBody>
                    <a:bodyPr/>
                    <a:lstStyle/>
                    <a:p>
                      <a:pPr algn="l"/>
                      <a:r>
                        <a:rPr lang="en-US" altLang="zh-CN" sz="1400">
                          <a:latin typeface="+mj-lt"/>
                        </a:rPr>
                        <a:t>3-5'</a:t>
                      </a:r>
                    </a:p>
                  </a:txBody>
                  <a:tcPr marL="35460" marR="35460" marT="17730" marB="17730" anchor="ctr"/>
                </a:tc>
                <a:tc>
                  <a:txBody>
                    <a:bodyPr/>
                    <a:lstStyle/>
                    <a:p>
                      <a:pPr algn="l"/>
                      <a:r>
                        <a:rPr lang="en-US" sz="1400">
                          <a:latin typeface="+mj-lt"/>
                        </a:rPr>
                        <a:t>1/month</a:t>
                      </a:r>
                    </a:p>
                  </a:txBody>
                  <a:tcPr marL="35460" marR="35460" marT="17730" marB="17730" anchor="ctr"/>
                </a:tc>
                <a:tc>
                  <a:txBody>
                    <a:bodyPr/>
                    <a:lstStyle/>
                    <a:p>
                      <a:pPr algn="l"/>
                      <a:r>
                        <a:rPr lang="en-US" sz="1400">
                          <a:latin typeface="+mj-lt"/>
                        </a:rPr>
                        <a:t>Small FOV.</a:t>
                      </a:r>
                    </a:p>
                  </a:txBody>
                  <a:tcPr marL="35460" marR="35460" marT="17730" marB="17730" anchor="ctr"/>
                </a:tc>
              </a:tr>
              <a:tr h="248217">
                <a:tc>
                  <a:txBody>
                    <a:bodyPr/>
                    <a:lstStyle/>
                    <a:p>
                      <a:pPr algn="l"/>
                      <a:r>
                        <a:rPr lang="en-US" sz="1400" dirty="0">
                          <a:solidFill>
                            <a:schemeClr val="accent1">
                              <a:lumMod val="75000"/>
                            </a:schemeClr>
                          </a:solidFill>
                          <a:latin typeface="+mj-lt"/>
                        </a:rPr>
                        <a:t>Swift-BAT_POS</a:t>
                      </a:r>
                    </a:p>
                  </a:txBody>
                  <a:tcPr marL="35460" marR="35460" marT="17730" marB="17730" anchor="ctr"/>
                </a:tc>
                <a:tc>
                  <a:txBody>
                    <a:bodyPr/>
                    <a:lstStyle/>
                    <a:p>
                      <a:pPr algn="l"/>
                      <a:r>
                        <a:rPr lang="en-US" sz="1400" dirty="0">
                          <a:solidFill>
                            <a:schemeClr val="accent1">
                              <a:lumMod val="75000"/>
                            </a:schemeClr>
                          </a:solidFill>
                          <a:latin typeface="+mj-lt"/>
                        </a:rPr>
                        <a:t>13-40 sec(1)</a:t>
                      </a:r>
                    </a:p>
                  </a:txBody>
                  <a:tcPr marL="35460" marR="35460" marT="17730" marB="17730" anchor="ctr"/>
                </a:tc>
                <a:tc>
                  <a:txBody>
                    <a:bodyPr/>
                    <a:lstStyle/>
                    <a:p>
                      <a:pPr algn="l"/>
                      <a:r>
                        <a:rPr lang="en-US" sz="1400" dirty="0">
                          <a:solidFill>
                            <a:schemeClr val="accent1">
                              <a:lumMod val="75000"/>
                            </a:schemeClr>
                          </a:solidFill>
                          <a:latin typeface="+mj-lt"/>
                        </a:rPr>
                        <a:t>1-5' </a:t>
                      </a:r>
                      <a:r>
                        <a:rPr lang="en-US" sz="1400" dirty="0" err="1">
                          <a:solidFill>
                            <a:schemeClr val="accent1">
                              <a:lumMod val="75000"/>
                            </a:schemeClr>
                          </a:solidFill>
                          <a:latin typeface="+mj-lt"/>
                        </a:rPr>
                        <a:t>dia</a:t>
                      </a:r>
                      <a:endParaRPr lang="en-US" sz="1400" dirty="0">
                        <a:solidFill>
                          <a:schemeClr val="accent1">
                            <a:lumMod val="75000"/>
                          </a:schemeClr>
                        </a:solidFill>
                        <a:latin typeface="+mj-lt"/>
                      </a:endParaRPr>
                    </a:p>
                  </a:txBody>
                  <a:tcPr marL="35460" marR="35460" marT="17730" marB="17730" anchor="ctr"/>
                </a:tc>
                <a:tc>
                  <a:txBody>
                    <a:bodyPr/>
                    <a:lstStyle/>
                    <a:p>
                      <a:pPr algn="l"/>
                      <a:r>
                        <a:rPr lang="en-US" sz="1400" dirty="0">
                          <a:solidFill>
                            <a:schemeClr val="accent1">
                              <a:lumMod val="75000"/>
                            </a:schemeClr>
                          </a:solidFill>
                          <a:latin typeface="+mj-lt"/>
                        </a:rPr>
                        <a:t>2/week</a:t>
                      </a:r>
                    </a:p>
                  </a:txBody>
                  <a:tcPr marL="35460" marR="35460" marT="17730" marB="17730" anchor="ctr"/>
                </a:tc>
                <a:tc>
                  <a:txBody>
                    <a:bodyPr/>
                    <a:lstStyle/>
                    <a:p>
                      <a:pPr algn="l"/>
                      <a:r>
                        <a:rPr lang="en-US" sz="1400" dirty="0">
                          <a:solidFill>
                            <a:schemeClr val="accent1">
                              <a:lumMod val="75000"/>
                            </a:schemeClr>
                          </a:solidFill>
                          <a:latin typeface="+mj-lt"/>
                        </a:rPr>
                        <a:t>Fast and Small.</a:t>
                      </a:r>
                    </a:p>
                  </a:txBody>
                  <a:tcPr marL="35460" marR="35460" marT="17730" marB="17730" anchor="ctr"/>
                </a:tc>
              </a:tr>
              <a:tr h="248217">
                <a:tc>
                  <a:txBody>
                    <a:bodyPr/>
                    <a:lstStyle/>
                    <a:p>
                      <a:pPr algn="l"/>
                      <a:r>
                        <a:rPr lang="en-US" sz="1400">
                          <a:latin typeface="+mj-lt"/>
                        </a:rPr>
                        <a:t>Swift-XRT_POS</a:t>
                      </a:r>
                    </a:p>
                  </a:txBody>
                  <a:tcPr marL="35460" marR="35460" marT="17730" marB="17730" anchor="ctr"/>
                </a:tc>
                <a:tc>
                  <a:txBody>
                    <a:bodyPr/>
                    <a:lstStyle/>
                    <a:p>
                      <a:pPr algn="l"/>
                      <a:r>
                        <a:rPr lang="en-US" sz="1400">
                          <a:latin typeface="+mj-lt"/>
                        </a:rPr>
                        <a:t>30-80 sec(1)</a:t>
                      </a:r>
                    </a:p>
                  </a:txBody>
                  <a:tcPr marL="35460" marR="35460" marT="17730" marB="17730" anchor="ctr"/>
                </a:tc>
                <a:tc>
                  <a:txBody>
                    <a:bodyPr/>
                    <a:lstStyle/>
                    <a:p>
                      <a:pPr algn="l"/>
                      <a:r>
                        <a:rPr lang="en-US" sz="1400" dirty="0">
                          <a:latin typeface="+mj-lt"/>
                        </a:rPr>
                        <a:t>5" </a:t>
                      </a:r>
                      <a:r>
                        <a:rPr lang="en-US" sz="1400" dirty="0" err="1">
                          <a:latin typeface="+mj-lt"/>
                        </a:rPr>
                        <a:t>dia</a:t>
                      </a:r>
                      <a:endParaRPr lang="en-US" sz="1400" dirty="0">
                        <a:latin typeface="+mj-lt"/>
                      </a:endParaRPr>
                    </a:p>
                  </a:txBody>
                  <a:tcPr marL="35460" marR="35460" marT="17730" marB="17730" anchor="ctr"/>
                </a:tc>
                <a:tc>
                  <a:txBody>
                    <a:bodyPr/>
                    <a:lstStyle/>
                    <a:p>
                      <a:pPr algn="l"/>
                      <a:r>
                        <a:rPr lang="en-US" sz="1400">
                          <a:latin typeface="+mj-lt"/>
                        </a:rPr>
                        <a:t>2/week</a:t>
                      </a:r>
                    </a:p>
                  </a:txBody>
                  <a:tcPr marL="35460" marR="35460" marT="17730" marB="17730" anchor="ctr"/>
                </a:tc>
                <a:tc>
                  <a:txBody>
                    <a:bodyPr/>
                    <a:lstStyle/>
                    <a:p>
                      <a:pPr algn="l"/>
                      <a:r>
                        <a:rPr lang="en-US" sz="1400" dirty="0">
                          <a:latin typeface="+mj-lt"/>
                        </a:rPr>
                        <a:t>Fast and Small.</a:t>
                      </a:r>
                    </a:p>
                  </a:txBody>
                  <a:tcPr marL="35460" marR="35460" marT="17730" marB="17730" anchor="ctr"/>
                </a:tc>
              </a:tr>
              <a:tr h="354596">
                <a:tc>
                  <a:txBody>
                    <a:bodyPr/>
                    <a:lstStyle/>
                    <a:p>
                      <a:pPr algn="l"/>
                      <a:r>
                        <a:rPr lang="en-US" sz="1400">
                          <a:latin typeface="+mj-lt"/>
                        </a:rPr>
                        <a:t>Swift-UVOT_POS</a:t>
                      </a:r>
                    </a:p>
                  </a:txBody>
                  <a:tcPr marL="35460" marR="35460" marT="17730" marB="17730" anchor="ctr"/>
                </a:tc>
                <a:tc>
                  <a:txBody>
                    <a:bodyPr/>
                    <a:lstStyle/>
                    <a:p>
                      <a:pPr algn="l"/>
                      <a:r>
                        <a:rPr lang="en-US" sz="1400" dirty="0">
                          <a:latin typeface="+mj-lt"/>
                        </a:rPr>
                        <a:t>0.2-9 </a:t>
                      </a:r>
                      <a:r>
                        <a:rPr lang="en-US" sz="1400" dirty="0" err="1">
                          <a:latin typeface="+mj-lt"/>
                        </a:rPr>
                        <a:t>hrs</a:t>
                      </a:r>
                      <a:r>
                        <a:rPr lang="en-US" sz="1400" dirty="0">
                          <a:latin typeface="+mj-lt"/>
                        </a:rPr>
                        <a:t>(1)</a:t>
                      </a:r>
                    </a:p>
                  </a:txBody>
                  <a:tcPr marL="35460" marR="35460" marT="17730" marB="17730" anchor="ctr"/>
                </a:tc>
                <a:tc>
                  <a:txBody>
                    <a:bodyPr/>
                    <a:lstStyle/>
                    <a:p>
                      <a:pPr algn="l"/>
                      <a:r>
                        <a:rPr lang="en-US" sz="1400" dirty="0">
                          <a:latin typeface="+mj-lt"/>
                        </a:rPr>
                        <a:t>2" </a:t>
                      </a:r>
                      <a:r>
                        <a:rPr lang="en-US" sz="1400" dirty="0" err="1">
                          <a:latin typeface="+mj-lt"/>
                        </a:rPr>
                        <a:t>dia</a:t>
                      </a:r>
                      <a:endParaRPr lang="en-US" sz="1400" dirty="0">
                        <a:latin typeface="+mj-lt"/>
                      </a:endParaRPr>
                    </a:p>
                  </a:txBody>
                  <a:tcPr marL="35460" marR="35460" marT="17730" marB="17730" anchor="ctr"/>
                </a:tc>
                <a:tc>
                  <a:txBody>
                    <a:bodyPr/>
                    <a:lstStyle/>
                    <a:p>
                      <a:pPr algn="l"/>
                      <a:r>
                        <a:rPr lang="en-US" sz="1400">
                          <a:latin typeface="+mj-lt"/>
                        </a:rPr>
                        <a:t>1/week</a:t>
                      </a:r>
                    </a:p>
                  </a:txBody>
                  <a:tcPr marL="35460" marR="35460" marT="17730" marB="17730" anchor="ctr"/>
                </a:tc>
                <a:tc>
                  <a:txBody>
                    <a:bodyPr/>
                    <a:lstStyle/>
                    <a:p>
                      <a:pPr algn="l"/>
                      <a:r>
                        <a:rPr lang="en-US" sz="1400">
                          <a:latin typeface="+mj-lt"/>
                        </a:rPr>
                        <a:t>Fast and Small.</a:t>
                      </a:r>
                    </a:p>
                  </a:txBody>
                  <a:tcPr marL="35460" marR="35460" marT="17730" marB="17730" anchor="ctr"/>
                </a:tc>
              </a:tr>
              <a:tr h="248217">
                <a:tc>
                  <a:txBody>
                    <a:bodyPr/>
                    <a:lstStyle/>
                    <a:p>
                      <a:pPr algn="l"/>
                      <a:r>
                        <a:rPr lang="en-US" sz="1400">
                          <a:latin typeface="+mj-lt"/>
                        </a:rPr>
                        <a:t>SuperAGILE</a:t>
                      </a:r>
                    </a:p>
                  </a:txBody>
                  <a:tcPr marL="35460" marR="35460" marT="17730" marB="17730" anchor="ctr"/>
                </a:tc>
                <a:tc>
                  <a:txBody>
                    <a:bodyPr/>
                    <a:lstStyle/>
                    <a:p>
                      <a:pPr algn="l"/>
                      <a:r>
                        <a:rPr lang="en-US" sz="1400" dirty="0">
                          <a:latin typeface="+mj-lt"/>
                        </a:rPr>
                        <a:t>20-40 sec</a:t>
                      </a:r>
                    </a:p>
                  </a:txBody>
                  <a:tcPr marL="35460" marR="35460" marT="17730" marB="17730" anchor="ctr"/>
                </a:tc>
                <a:tc>
                  <a:txBody>
                    <a:bodyPr/>
                    <a:lstStyle/>
                    <a:p>
                      <a:pPr algn="l"/>
                      <a:r>
                        <a:rPr lang="en-US" sz="1400" dirty="0">
                          <a:latin typeface="+mj-lt"/>
                        </a:rPr>
                        <a:t>20' </a:t>
                      </a:r>
                      <a:r>
                        <a:rPr lang="en-US" sz="1400" dirty="0" err="1">
                          <a:latin typeface="+mj-lt"/>
                        </a:rPr>
                        <a:t>dia</a:t>
                      </a:r>
                      <a:endParaRPr lang="en-US" sz="1400" dirty="0">
                        <a:latin typeface="+mj-lt"/>
                      </a:endParaRPr>
                    </a:p>
                  </a:txBody>
                  <a:tcPr marL="35460" marR="35460" marT="17730" marB="17730" anchor="ctr"/>
                </a:tc>
                <a:tc>
                  <a:txBody>
                    <a:bodyPr/>
                    <a:lstStyle/>
                    <a:p>
                      <a:pPr algn="l"/>
                      <a:r>
                        <a:rPr lang="en-US" sz="1400">
                          <a:latin typeface="+mj-lt"/>
                        </a:rPr>
                        <a:t>1/month</a:t>
                      </a:r>
                    </a:p>
                  </a:txBody>
                  <a:tcPr marL="35460" marR="35460" marT="17730" marB="17730" anchor="ctr"/>
                </a:tc>
                <a:tc>
                  <a:txBody>
                    <a:bodyPr/>
                    <a:lstStyle/>
                    <a:p>
                      <a:pPr algn="l"/>
                      <a:r>
                        <a:rPr lang="en-US" sz="1400" dirty="0">
                          <a:latin typeface="+mj-lt"/>
                        </a:rPr>
                        <a:t>Small FOV.</a:t>
                      </a:r>
                    </a:p>
                  </a:txBody>
                  <a:tcPr marL="35460" marR="35460" marT="17730" marB="17730" anchor="ctr"/>
                </a:tc>
              </a:tr>
              <a:tr h="248217">
                <a:tc>
                  <a:txBody>
                    <a:bodyPr/>
                    <a:lstStyle/>
                    <a:p>
                      <a:pPr algn="l"/>
                      <a:r>
                        <a:rPr lang="en-US" sz="1400" dirty="0">
                          <a:solidFill>
                            <a:schemeClr val="accent1">
                              <a:lumMod val="75000"/>
                            </a:schemeClr>
                          </a:solidFill>
                          <a:latin typeface="+mj-lt"/>
                        </a:rPr>
                        <a:t>Fermi-GBM</a:t>
                      </a:r>
                    </a:p>
                  </a:txBody>
                  <a:tcPr marL="35460" marR="35460" marT="17730" marB="17730" anchor="ctr"/>
                </a:tc>
                <a:tc>
                  <a:txBody>
                    <a:bodyPr/>
                    <a:lstStyle/>
                    <a:p>
                      <a:pPr algn="l"/>
                      <a:r>
                        <a:rPr lang="en-US" sz="1400" dirty="0">
                          <a:solidFill>
                            <a:schemeClr val="accent1">
                              <a:lumMod val="75000"/>
                            </a:schemeClr>
                          </a:solidFill>
                          <a:latin typeface="+mj-lt"/>
                        </a:rPr>
                        <a:t>20 sec</a:t>
                      </a:r>
                    </a:p>
                  </a:txBody>
                  <a:tcPr marL="35460" marR="35460" marT="17730" marB="17730" anchor="ctr"/>
                </a:tc>
                <a:tc>
                  <a:txBody>
                    <a:bodyPr/>
                    <a:lstStyle/>
                    <a:p>
                      <a:pPr algn="l"/>
                      <a:r>
                        <a:rPr lang="en-US" sz="1400" dirty="0">
                          <a:solidFill>
                            <a:schemeClr val="accent1">
                              <a:lumMod val="75000"/>
                            </a:schemeClr>
                          </a:solidFill>
                          <a:latin typeface="+mj-lt"/>
                        </a:rPr>
                        <a:t>4-10 </a:t>
                      </a:r>
                      <a:r>
                        <a:rPr lang="en-US" sz="1400" dirty="0" err="1">
                          <a:solidFill>
                            <a:schemeClr val="accent1">
                              <a:lumMod val="75000"/>
                            </a:schemeClr>
                          </a:solidFill>
                          <a:latin typeface="+mj-lt"/>
                        </a:rPr>
                        <a:t>deg</a:t>
                      </a:r>
                      <a:r>
                        <a:rPr lang="en-US" sz="1400" dirty="0">
                          <a:solidFill>
                            <a:schemeClr val="accent1">
                              <a:lumMod val="75000"/>
                            </a:schemeClr>
                          </a:solidFill>
                          <a:latin typeface="+mj-lt"/>
                        </a:rPr>
                        <a:t> </a:t>
                      </a:r>
                      <a:r>
                        <a:rPr lang="en-US" sz="1400" dirty="0" err="1">
                          <a:solidFill>
                            <a:schemeClr val="accent1">
                              <a:lumMod val="75000"/>
                            </a:schemeClr>
                          </a:solidFill>
                          <a:latin typeface="+mj-lt"/>
                        </a:rPr>
                        <a:t>dia</a:t>
                      </a:r>
                      <a:endParaRPr lang="en-US" sz="1400" dirty="0">
                        <a:solidFill>
                          <a:schemeClr val="accent1">
                            <a:lumMod val="75000"/>
                          </a:schemeClr>
                        </a:solidFill>
                        <a:latin typeface="+mj-lt"/>
                      </a:endParaRPr>
                    </a:p>
                  </a:txBody>
                  <a:tcPr marL="35460" marR="35460" marT="17730" marB="17730" anchor="ctr"/>
                </a:tc>
                <a:tc>
                  <a:txBody>
                    <a:bodyPr/>
                    <a:lstStyle/>
                    <a:p>
                      <a:pPr algn="l"/>
                      <a:r>
                        <a:rPr lang="en-US" sz="1400">
                          <a:solidFill>
                            <a:schemeClr val="accent1">
                              <a:lumMod val="75000"/>
                            </a:schemeClr>
                          </a:solidFill>
                          <a:latin typeface="+mj-lt"/>
                        </a:rPr>
                        <a:t>15/month</a:t>
                      </a:r>
                    </a:p>
                  </a:txBody>
                  <a:tcPr marL="35460" marR="35460" marT="17730" marB="17730" anchor="ctr"/>
                </a:tc>
                <a:tc>
                  <a:txBody>
                    <a:bodyPr/>
                    <a:lstStyle/>
                    <a:p>
                      <a:pPr algn="l"/>
                      <a:r>
                        <a:rPr lang="en-US" sz="1400" dirty="0">
                          <a:solidFill>
                            <a:schemeClr val="accent1">
                              <a:lumMod val="75000"/>
                            </a:schemeClr>
                          </a:solidFill>
                          <a:latin typeface="+mj-lt"/>
                        </a:rPr>
                        <a:t>Large FOV telescopes.</a:t>
                      </a:r>
                    </a:p>
                  </a:txBody>
                  <a:tcPr marL="35460" marR="35460" marT="17730" marB="17730" anchor="ctr"/>
                </a:tc>
              </a:tr>
              <a:tr h="248217">
                <a:tc>
                  <a:txBody>
                    <a:bodyPr/>
                    <a:lstStyle/>
                    <a:p>
                      <a:pPr algn="l"/>
                      <a:r>
                        <a:rPr lang="en-US" sz="1400" dirty="0">
                          <a:latin typeface="+mj-lt"/>
                        </a:rPr>
                        <a:t>Fermi-LAT</a:t>
                      </a:r>
                    </a:p>
                  </a:txBody>
                  <a:tcPr marL="35460" marR="35460" marT="17730" marB="17730" anchor="ctr"/>
                </a:tc>
                <a:tc>
                  <a:txBody>
                    <a:bodyPr/>
                    <a:lstStyle/>
                    <a:p>
                      <a:pPr algn="l"/>
                      <a:r>
                        <a:rPr lang="en-US" sz="1400" dirty="0">
                          <a:latin typeface="+mj-lt"/>
                        </a:rPr>
                        <a:t>100 sec</a:t>
                      </a:r>
                    </a:p>
                  </a:txBody>
                  <a:tcPr marL="35460" marR="35460" marT="17730" marB="17730" anchor="ctr"/>
                </a:tc>
                <a:tc>
                  <a:txBody>
                    <a:bodyPr/>
                    <a:lstStyle/>
                    <a:p>
                      <a:pPr algn="l"/>
                      <a:r>
                        <a:rPr lang="en-US" sz="1400" dirty="0">
                          <a:latin typeface="+mj-lt"/>
                        </a:rPr>
                        <a:t>10-30' </a:t>
                      </a:r>
                      <a:r>
                        <a:rPr lang="en-US" sz="1400" dirty="0" err="1">
                          <a:latin typeface="+mj-lt"/>
                        </a:rPr>
                        <a:t>dia</a:t>
                      </a:r>
                      <a:endParaRPr lang="en-US" sz="1400" dirty="0">
                        <a:latin typeface="+mj-lt"/>
                      </a:endParaRPr>
                    </a:p>
                  </a:txBody>
                  <a:tcPr marL="35460" marR="35460" marT="17730" marB="17730" anchor="ctr"/>
                </a:tc>
                <a:tc>
                  <a:txBody>
                    <a:bodyPr/>
                    <a:lstStyle/>
                    <a:p>
                      <a:pPr algn="l"/>
                      <a:r>
                        <a:rPr lang="en-US" sz="1400" dirty="0">
                          <a:latin typeface="+mj-lt"/>
                        </a:rPr>
                        <a:t>1/month</a:t>
                      </a:r>
                    </a:p>
                  </a:txBody>
                  <a:tcPr marL="35460" marR="35460" marT="17730" marB="17730" anchor="ctr"/>
                </a:tc>
                <a:tc>
                  <a:txBody>
                    <a:bodyPr/>
                    <a:lstStyle/>
                    <a:p>
                      <a:pPr algn="l"/>
                      <a:r>
                        <a:rPr lang="en-US" sz="1400">
                          <a:latin typeface="+mj-lt"/>
                        </a:rPr>
                        <a:t>Small FOV telescopes.</a:t>
                      </a:r>
                    </a:p>
                  </a:txBody>
                  <a:tcPr marL="35460" marR="35460" marT="17730" marB="17730" anchor="ctr"/>
                </a:tc>
              </a:tr>
              <a:tr h="248217">
                <a:tc>
                  <a:txBody>
                    <a:bodyPr/>
                    <a:lstStyle/>
                    <a:p>
                      <a:pPr algn="l"/>
                      <a:r>
                        <a:rPr lang="en-US" sz="1400" dirty="0" err="1">
                          <a:latin typeface="+mj-lt"/>
                        </a:rPr>
                        <a:t>MAXI_Unknown</a:t>
                      </a:r>
                      <a:endParaRPr lang="en-US" sz="1400" dirty="0">
                        <a:latin typeface="+mj-lt"/>
                      </a:endParaRPr>
                    </a:p>
                  </a:txBody>
                  <a:tcPr marL="35460" marR="35460" marT="17730" marB="17730" anchor="ctr"/>
                </a:tc>
                <a:tc>
                  <a:txBody>
                    <a:bodyPr/>
                    <a:lstStyle/>
                    <a:p>
                      <a:pPr algn="l"/>
                      <a:r>
                        <a:rPr lang="en-US" sz="1400">
                          <a:latin typeface="+mj-lt"/>
                        </a:rPr>
                        <a:t>2-200 min</a:t>
                      </a:r>
                    </a:p>
                  </a:txBody>
                  <a:tcPr marL="35460" marR="35460" marT="17730" marB="17730" anchor="ctr"/>
                </a:tc>
                <a:tc>
                  <a:txBody>
                    <a:bodyPr/>
                    <a:lstStyle/>
                    <a:p>
                      <a:pPr algn="l"/>
                      <a:r>
                        <a:rPr lang="en-US" sz="1400">
                          <a:latin typeface="+mj-lt"/>
                        </a:rPr>
                        <a:t>1deg dia</a:t>
                      </a:r>
                    </a:p>
                  </a:txBody>
                  <a:tcPr marL="35460" marR="35460" marT="17730" marB="17730" anchor="ctr"/>
                </a:tc>
                <a:tc>
                  <a:txBody>
                    <a:bodyPr/>
                    <a:lstStyle/>
                    <a:p>
                      <a:pPr algn="l"/>
                      <a:r>
                        <a:rPr lang="en-US" sz="1400" dirty="0">
                          <a:latin typeface="+mj-lt"/>
                        </a:rPr>
                        <a:t>1/month</a:t>
                      </a:r>
                    </a:p>
                  </a:txBody>
                  <a:tcPr marL="35460" marR="35460" marT="17730" marB="17730" anchor="ctr"/>
                </a:tc>
                <a:tc>
                  <a:txBody>
                    <a:bodyPr/>
                    <a:lstStyle/>
                    <a:p>
                      <a:pPr algn="l"/>
                      <a:r>
                        <a:rPr lang="en-US" sz="1400">
                          <a:latin typeface="+mj-lt"/>
                        </a:rPr>
                        <a:t>Small FOV.</a:t>
                      </a:r>
                    </a:p>
                  </a:txBody>
                  <a:tcPr marL="35460" marR="35460" marT="17730" marB="17730" anchor="ctr"/>
                </a:tc>
              </a:tr>
              <a:tr h="248217">
                <a:tc>
                  <a:txBody>
                    <a:bodyPr/>
                    <a:lstStyle/>
                    <a:p>
                      <a:pPr algn="l"/>
                      <a:r>
                        <a:rPr lang="en-US" sz="1400">
                          <a:latin typeface="+mj-lt"/>
                        </a:rPr>
                        <a:t>MAXI_Known</a:t>
                      </a:r>
                    </a:p>
                  </a:txBody>
                  <a:tcPr marL="35460" marR="35460" marT="17730" marB="17730" anchor="ctr"/>
                </a:tc>
                <a:tc>
                  <a:txBody>
                    <a:bodyPr/>
                    <a:lstStyle/>
                    <a:p>
                      <a:pPr algn="l"/>
                      <a:r>
                        <a:rPr lang="en-US" sz="1400">
                          <a:latin typeface="+mj-lt"/>
                        </a:rPr>
                        <a:t>2-200 min</a:t>
                      </a:r>
                    </a:p>
                  </a:txBody>
                  <a:tcPr marL="35460" marR="35460" marT="17730" marB="17730" anchor="ctr"/>
                </a:tc>
                <a:tc>
                  <a:txBody>
                    <a:bodyPr/>
                    <a:lstStyle/>
                    <a:p>
                      <a:pPr algn="l"/>
                      <a:r>
                        <a:rPr lang="en-US" sz="1400" dirty="0">
                          <a:latin typeface="+mj-lt"/>
                        </a:rPr>
                        <a:t>0.5deg </a:t>
                      </a:r>
                      <a:r>
                        <a:rPr lang="en-US" sz="1400" dirty="0" err="1">
                          <a:latin typeface="+mj-lt"/>
                        </a:rPr>
                        <a:t>dia</a:t>
                      </a:r>
                      <a:endParaRPr lang="en-US" sz="1400" dirty="0">
                        <a:latin typeface="+mj-lt"/>
                      </a:endParaRPr>
                    </a:p>
                  </a:txBody>
                  <a:tcPr marL="35460" marR="35460" marT="17730" marB="17730" anchor="ctr"/>
                </a:tc>
                <a:tc>
                  <a:txBody>
                    <a:bodyPr/>
                    <a:lstStyle/>
                    <a:p>
                      <a:pPr algn="l"/>
                      <a:r>
                        <a:rPr lang="en-US" sz="1400" dirty="0">
                          <a:latin typeface="+mj-lt"/>
                        </a:rPr>
                        <a:t>1/week</a:t>
                      </a:r>
                    </a:p>
                  </a:txBody>
                  <a:tcPr marL="35460" marR="35460" marT="17730" marB="17730" anchor="ctr"/>
                </a:tc>
                <a:tc>
                  <a:txBody>
                    <a:bodyPr/>
                    <a:lstStyle/>
                    <a:p>
                      <a:pPr algn="l"/>
                      <a:r>
                        <a:rPr lang="en-US" sz="1400" dirty="0">
                          <a:latin typeface="+mj-lt"/>
                        </a:rPr>
                        <a:t>Small FOV.</a:t>
                      </a:r>
                    </a:p>
                  </a:txBody>
                  <a:tcPr marL="35460" marR="35460" marT="17730" marB="17730" anchor="ctr"/>
                </a:tc>
              </a:tr>
            </a:tbl>
          </a:graphicData>
        </a:graphic>
      </p:graphicFrame>
      <p:sp>
        <p:nvSpPr>
          <p:cNvPr id="17" name="矩形 16"/>
          <p:cNvSpPr/>
          <p:nvPr/>
        </p:nvSpPr>
        <p:spPr>
          <a:xfrm>
            <a:off x="34020" y="778244"/>
            <a:ext cx="2008883" cy="369332"/>
          </a:xfrm>
          <a:prstGeom prst="rect">
            <a:avLst/>
          </a:prstGeom>
        </p:spPr>
        <p:txBody>
          <a:bodyPr wrap="none">
            <a:spAutoFit/>
          </a:bodyPr>
          <a:lstStyle/>
          <a:p>
            <a:pPr lvl="0">
              <a:spcBef>
                <a:spcPct val="0"/>
              </a:spcBef>
            </a:pPr>
            <a:r>
              <a:rPr lang="en-US" altLang="zh-CN" b="1" dirty="0">
                <a:solidFill>
                  <a:schemeClr val="tx1">
                    <a:lumMod val="75000"/>
                    <a:lumOff val="25000"/>
                  </a:schemeClr>
                </a:solidFill>
              </a:rPr>
              <a:t>GCN</a:t>
            </a:r>
            <a:r>
              <a:rPr lang="zh-CN" altLang="en-US" b="1" dirty="0">
                <a:solidFill>
                  <a:schemeClr val="tx1">
                    <a:lumMod val="75000"/>
                    <a:lumOff val="25000"/>
                  </a:schemeClr>
                </a:solidFill>
              </a:rPr>
              <a:t>及地面观测网</a:t>
            </a:r>
            <a:endParaRPr lang="en-US" altLang="zh-CN" b="1" dirty="0">
              <a:solidFill>
                <a:schemeClr val="tx1">
                  <a:lumMod val="75000"/>
                  <a:lumOff val="25000"/>
                </a:schemeClr>
              </a:solidFill>
            </a:endParaRPr>
          </a:p>
        </p:txBody>
      </p:sp>
      <p:sp>
        <p:nvSpPr>
          <p:cNvPr id="4" name="TextBox 3"/>
          <p:cNvSpPr txBox="1"/>
          <p:nvPr/>
        </p:nvSpPr>
        <p:spPr>
          <a:xfrm>
            <a:off x="827584" y="5820977"/>
            <a:ext cx="4322017" cy="369332"/>
          </a:xfrm>
          <a:prstGeom prst="rect">
            <a:avLst/>
          </a:prstGeom>
          <a:noFill/>
        </p:spPr>
        <p:txBody>
          <a:bodyPr wrap="none" rtlCol="0">
            <a:spAutoFit/>
          </a:bodyPr>
          <a:lstStyle/>
          <a:p>
            <a:r>
              <a:rPr lang="en-US" altLang="zh-CN" dirty="0"/>
              <a:t>http://gcn.gsfc.nasa.gov/gcn_describe.html</a:t>
            </a:r>
            <a:endParaRPr lang="zh-CN" altLang="en-US" dirty="0"/>
          </a:p>
        </p:txBody>
      </p:sp>
      <p:pic>
        <p:nvPicPr>
          <p:cNvPr id="8"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1"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96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graphicFrame>
        <p:nvGraphicFramePr>
          <p:cNvPr id="4" name="表格 3"/>
          <p:cNvGraphicFramePr>
            <a:graphicFrameLocks noGrp="1"/>
          </p:cNvGraphicFramePr>
          <p:nvPr>
            <p:extLst>
              <p:ext uri="{D42A27DB-BD31-4B8C-83A1-F6EECF244321}">
                <p14:modId xmlns:p14="http://schemas.microsoft.com/office/powerpoint/2010/main" val="2336038216"/>
              </p:ext>
            </p:extLst>
          </p:nvPr>
        </p:nvGraphicFramePr>
        <p:xfrm>
          <a:off x="820481" y="1890993"/>
          <a:ext cx="8144007" cy="3906920"/>
        </p:xfrm>
        <a:graphic>
          <a:graphicData uri="http://schemas.openxmlformats.org/drawingml/2006/table">
            <a:tbl>
              <a:tblPr>
                <a:tableStyleId>{5940675A-B579-460E-94D1-54222C63F5DA}</a:tableStyleId>
              </a:tblPr>
              <a:tblGrid>
                <a:gridCol w="1120054"/>
                <a:gridCol w="1551861"/>
                <a:gridCol w="5472092"/>
              </a:tblGrid>
              <a:tr h="166352">
                <a:tc>
                  <a:txBody>
                    <a:bodyPr/>
                    <a:lstStyle/>
                    <a:p>
                      <a:pPr algn="l"/>
                      <a:r>
                        <a:rPr lang="en-US" sz="1400" dirty="0">
                          <a:latin typeface="+mj-lt"/>
                        </a:rPr>
                        <a:t>TIME DELAY</a:t>
                      </a:r>
                    </a:p>
                  </a:txBody>
                  <a:tcPr marL="25000" marR="25000" marT="12500" marB="12500" anchor="ctr"/>
                </a:tc>
                <a:tc>
                  <a:txBody>
                    <a:bodyPr/>
                    <a:lstStyle/>
                    <a:p>
                      <a:pPr algn="l"/>
                      <a:r>
                        <a:rPr lang="en-US" sz="1400">
                          <a:latin typeface="+mj-lt"/>
                        </a:rPr>
                        <a:t>METHOD/MEDIA</a:t>
                      </a:r>
                    </a:p>
                  </a:txBody>
                  <a:tcPr marL="25000" marR="25000" marT="12500" marB="12500" anchor="ctr"/>
                </a:tc>
                <a:tc>
                  <a:txBody>
                    <a:bodyPr/>
                    <a:lstStyle/>
                    <a:p>
                      <a:pPr algn="l"/>
                      <a:r>
                        <a:rPr lang="en-US" sz="1400">
                          <a:latin typeface="+mj-lt"/>
                        </a:rPr>
                        <a:t>COMMENTS</a:t>
                      </a:r>
                    </a:p>
                  </a:txBody>
                  <a:tcPr marL="25000" marR="25000" marT="12500" marB="12500" anchor="ctr"/>
                </a:tc>
              </a:tr>
              <a:tr h="243455">
                <a:tc>
                  <a:txBody>
                    <a:bodyPr/>
                    <a:lstStyle/>
                    <a:p>
                      <a:pPr algn="l"/>
                      <a:r>
                        <a:rPr lang="en-US" sz="1400" dirty="0">
                          <a:latin typeface="+mj-lt"/>
                        </a:rPr>
                        <a:t>0.1-0.5 sec</a:t>
                      </a:r>
                    </a:p>
                  </a:txBody>
                  <a:tcPr marL="25000" marR="25000" marT="12500" marB="12500" anchor="ctr"/>
                </a:tc>
                <a:tc>
                  <a:txBody>
                    <a:bodyPr/>
                    <a:lstStyle/>
                    <a:p>
                      <a:pPr algn="l"/>
                      <a:r>
                        <a:rPr lang="en-US" sz="1400">
                          <a:latin typeface="+mj-lt"/>
                        </a:rPr>
                        <a:t>Socket (160B binary)</a:t>
                      </a:r>
                    </a:p>
                  </a:txBody>
                  <a:tcPr marL="25000" marR="25000" marT="12500" marB="12500" anchor="ctr"/>
                </a:tc>
                <a:tc>
                  <a:txBody>
                    <a:bodyPr/>
                    <a:lstStyle/>
                    <a:p>
                      <a:pPr algn="l"/>
                      <a:r>
                        <a:rPr lang="en-US" sz="1400" dirty="0">
                          <a:latin typeface="+mj-lt"/>
                        </a:rPr>
                        <a:t>Fast &amp; suited for automated instruments.</a:t>
                      </a:r>
                    </a:p>
                  </a:txBody>
                  <a:tcPr marL="25000" marR="25000" marT="12500" marB="12500" anchor="ctr"/>
                </a:tc>
              </a:tr>
              <a:tr h="243455">
                <a:tc>
                  <a:txBody>
                    <a:bodyPr/>
                    <a:lstStyle/>
                    <a:p>
                      <a:pPr algn="l"/>
                      <a:r>
                        <a:rPr lang="en-US" sz="1400" dirty="0">
                          <a:latin typeface="+mj-lt"/>
                        </a:rPr>
                        <a:t>0.1-0.5 sec</a:t>
                      </a:r>
                    </a:p>
                  </a:txBody>
                  <a:tcPr marL="25000" marR="25000" marT="12500" marB="12500" anchor="ctr"/>
                </a:tc>
                <a:tc>
                  <a:txBody>
                    <a:bodyPr/>
                    <a:lstStyle/>
                    <a:p>
                      <a:pPr algn="l"/>
                      <a:r>
                        <a:rPr lang="en-US" sz="1400" dirty="0">
                          <a:latin typeface="+mj-lt"/>
                        </a:rPr>
                        <a:t>Socket (</a:t>
                      </a:r>
                      <a:r>
                        <a:rPr lang="en-US" sz="1400" dirty="0" err="1">
                          <a:latin typeface="+mj-lt"/>
                        </a:rPr>
                        <a:t>VOEvent</a:t>
                      </a:r>
                      <a:r>
                        <a:rPr lang="en-US" sz="1400" dirty="0">
                          <a:latin typeface="+mj-lt"/>
                        </a:rPr>
                        <a:t> XML)</a:t>
                      </a:r>
                    </a:p>
                  </a:txBody>
                  <a:tcPr marL="25000" marR="25000" marT="12500" marB="12500" anchor="ctr"/>
                </a:tc>
                <a:tc>
                  <a:txBody>
                    <a:bodyPr/>
                    <a:lstStyle/>
                    <a:p>
                      <a:pPr algn="l"/>
                      <a:r>
                        <a:rPr lang="en-US" sz="1400" dirty="0">
                          <a:latin typeface="+mj-lt"/>
                        </a:rPr>
                        <a:t>Fast &amp; suited for automated instruments.</a:t>
                      </a:r>
                    </a:p>
                  </a:txBody>
                  <a:tcPr marL="25000" marR="25000" marT="12500" marB="12500" anchor="ctr"/>
                </a:tc>
              </a:tr>
              <a:tr h="316607">
                <a:tc>
                  <a:txBody>
                    <a:bodyPr/>
                    <a:lstStyle/>
                    <a:p>
                      <a:pPr algn="l"/>
                      <a:r>
                        <a:rPr lang="en-US" sz="1400">
                          <a:latin typeface="+mj-lt"/>
                        </a:rPr>
                        <a:t>2-30 sec</a:t>
                      </a:r>
                    </a:p>
                  </a:txBody>
                  <a:tcPr marL="25000" marR="25000" marT="12500" marB="12500" anchor="ctr"/>
                </a:tc>
                <a:tc>
                  <a:txBody>
                    <a:bodyPr/>
                    <a:lstStyle/>
                    <a:p>
                      <a:pPr algn="l"/>
                      <a:r>
                        <a:rPr lang="en-US" sz="1400" dirty="0">
                          <a:latin typeface="+mj-lt"/>
                        </a:rPr>
                        <a:t>L-mail (text)</a:t>
                      </a:r>
                    </a:p>
                  </a:txBody>
                  <a:tcPr marL="25000" marR="25000" marT="12500" marB="12500" anchor="ctr"/>
                </a:tc>
                <a:tc>
                  <a:txBody>
                    <a:bodyPr/>
                    <a:lstStyle/>
                    <a:p>
                      <a:pPr algn="l"/>
                      <a:r>
                        <a:rPr lang="en-US" sz="1400" dirty="0">
                          <a:latin typeface="+mj-lt"/>
                        </a:rPr>
                        <a:t>To any network address (johndoe@machine.domain).</a:t>
                      </a:r>
                    </a:p>
                  </a:txBody>
                  <a:tcPr marL="25000" marR="25000" marT="12500" marB="12500" anchor="ctr"/>
                </a:tc>
              </a:tr>
              <a:tr h="316607">
                <a:tc>
                  <a:txBody>
                    <a:bodyPr/>
                    <a:lstStyle/>
                    <a:p>
                      <a:pPr algn="l"/>
                      <a:r>
                        <a:rPr lang="en-US" sz="1400">
                          <a:latin typeface="+mj-lt"/>
                        </a:rPr>
                        <a:t>5-100 sec</a:t>
                      </a:r>
                    </a:p>
                  </a:txBody>
                  <a:tcPr marL="25000" marR="25000" marT="12500" marB="12500" anchor="ctr"/>
                </a:tc>
                <a:tc>
                  <a:txBody>
                    <a:bodyPr/>
                    <a:lstStyle/>
                    <a:p>
                      <a:pPr algn="l"/>
                      <a:r>
                        <a:rPr lang="en-US" sz="1400" dirty="0">
                          <a:latin typeface="+mj-lt"/>
                        </a:rPr>
                        <a:t>E-mail (text)</a:t>
                      </a:r>
                    </a:p>
                  </a:txBody>
                  <a:tcPr marL="25000" marR="25000" marT="12500" marB="12500" anchor="ctr"/>
                </a:tc>
                <a:tc>
                  <a:txBody>
                    <a:bodyPr/>
                    <a:lstStyle/>
                    <a:p>
                      <a:pPr algn="l"/>
                      <a:r>
                        <a:rPr lang="en-US" sz="1400">
                          <a:latin typeface="+mj-lt"/>
                        </a:rPr>
                        <a:t>To any network address (johndoe@machine.domain).</a:t>
                      </a:r>
                    </a:p>
                  </a:txBody>
                  <a:tcPr marL="25000" marR="25000" marT="12500" marB="12500" anchor="ctr"/>
                </a:tc>
              </a:tr>
              <a:tr h="316607">
                <a:tc>
                  <a:txBody>
                    <a:bodyPr/>
                    <a:lstStyle/>
                    <a:p>
                      <a:pPr algn="l"/>
                      <a:r>
                        <a:rPr lang="en-US" sz="1400" dirty="0">
                          <a:latin typeface="+mj-lt"/>
                        </a:rPr>
                        <a:t>5-100 sec</a:t>
                      </a:r>
                    </a:p>
                  </a:txBody>
                  <a:tcPr marL="25000" marR="25000" marT="12500" marB="12500" anchor="ctr"/>
                </a:tc>
                <a:tc>
                  <a:txBody>
                    <a:bodyPr/>
                    <a:lstStyle/>
                    <a:p>
                      <a:pPr algn="l"/>
                      <a:r>
                        <a:rPr lang="en-US" sz="1400">
                          <a:latin typeface="+mj-lt"/>
                        </a:rPr>
                        <a:t>E-mail (XML)</a:t>
                      </a:r>
                    </a:p>
                  </a:txBody>
                  <a:tcPr marL="25000" marR="25000" marT="12500" marB="12500" anchor="ctr"/>
                </a:tc>
                <a:tc>
                  <a:txBody>
                    <a:bodyPr/>
                    <a:lstStyle/>
                    <a:p>
                      <a:pPr algn="l"/>
                      <a:r>
                        <a:rPr lang="en-US" sz="1400" dirty="0">
                          <a:latin typeface="+mj-lt"/>
                        </a:rPr>
                        <a:t>To any network address (johndoe@machine.domain).</a:t>
                      </a:r>
                    </a:p>
                  </a:txBody>
                  <a:tcPr marL="25000" marR="25000" marT="12500" marB="12500" anchor="ctr"/>
                </a:tc>
              </a:tr>
              <a:tr h="243455">
                <a:tc>
                  <a:txBody>
                    <a:bodyPr/>
                    <a:lstStyle/>
                    <a:p>
                      <a:pPr algn="l"/>
                      <a:r>
                        <a:rPr lang="en-US" sz="1400">
                          <a:latin typeface="+mj-lt"/>
                        </a:rPr>
                        <a:t>5-180 sec</a:t>
                      </a:r>
                    </a:p>
                  </a:txBody>
                  <a:tcPr marL="25000" marR="25000" marT="12500" marB="12500" anchor="ctr"/>
                </a:tc>
                <a:tc>
                  <a:txBody>
                    <a:bodyPr/>
                    <a:lstStyle/>
                    <a:p>
                      <a:pPr algn="l"/>
                      <a:r>
                        <a:rPr lang="en-US" sz="1400">
                          <a:latin typeface="+mj-lt"/>
                        </a:rPr>
                        <a:t>Pager</a:t>
                      </a:r>
                    </a:p>
                  </a:txBody>
                  <a:tcPr marL="25000" marR="25000" marT="12500" marB="12500" anchor="ctr"/>
                </a:tc>
                <a:tc>
                  <a:txBody>
                    <a:bodyPr/>
                    <a:lstStyle/>
                    <a:p>
                      <a:pPr algn="l"/>
                      <a:r>
                        <a:rPr lang="en-US" sz="1400" dirty="0" err="1">
                          <a:latin typeface="+mj-lt"/>
                        </a:rPr>
                        <a:t>RA,Dec,UT,Intensity</a:t>
                      </a:r>
                      <a:r>
                        <a:rPr lang="en-US" sz="1400" dirty="0">
                          <a:latin typeface="+mj-lt"/>
                        </a:rPr>
                        <a:t> displayed on your cellphone/pager.</a:t>
                      </a:r>
                    </a:p>
                  </a:txBody>
                  <a:tcPr marL="25000" marR="25000" marT="12500" marB="12500" anchor="ctr"/>
                </a:tc>
              </a:tr>
              <a:tr h="243455">
                <a:tc>
                  <a:txBody>
                    <a:bodyPr/>
                    <a:lstStyle/>
                    <a:p>
                      <a:pPr algn="l"/>
                      <a:r>
                        <a:rPr lang="en-US" sz="1400">
                          <a:latin typeface="+mj-lt"/>
                        </a:rPr>
                        <a:t>5-180 sec</a:t>
                      </a:r>
                    </a:p>
                  </a:txBody>
                  <a:tcPr marL="25000" marR="25000" marT="12500" marB="12500" anchor="ctr"/>
                </a:tc>
                <a:tc>
                  <a:txBody>
                    <a:bodyPr/>
                    <a:lstStyle/>
                    <a:p>
                      <a:pPr algn="l"/>
                      <a:r>
                        <a:rPr lang="en-US" sz="1400">
                          <a:latin typeface="+mj-lt"/>
                        </a:rPr>
                        <a:t>Short Pager</a:t>
                      </a:r>
                    </a:p>
                  </a:txBody>
                  <a:tcPr marL="25000" marR="25000" marT="12500" marB="12500" anchor="ctr"/>
                </a:tc>
                <a:tc>
                  <a:txBody>
                    <a:bodyPr/>
                    <a:lstStyle/>
                    <a:p>
                      <a:pPr algn="l"/>
                      <a:r>
                        <a:rPr lang="en-US" sz="1400">
                          <a:latin typeface="+mj-lt"/>
                        </a:rPr>
                        <a:t>RA &amp; Dec displayed on your cellphone/pager.</a:t>
                      </a:r>
                    </a:p>
                  </a:txBody>
                  <a:tcPr marL="25000" marR="25000" marT="12500" marB="12500" anchor="ctr"/>
                </a:tc>
              </a:tr>
              <a:tr h="243455">
                <a:tc>
                  <a:txBody>
                    <a:bodyPr/>
                    <a:lstStyle/>
                    <a:p>
                      <a:pPr algn="l"/>
                      <a:r>
                        <a:rPr lang="en-US" sz="1400">
                          <a:latin typeface="+mj-lt"/>
                        </a:rPr>
                        <a:t>5-180 sec</a:t>
                      </a:r>
                    </a:p>
                  </a:txBody>
                  <a:tcPr marL="25000" marR="25000" marT="12500" marB="12500" anchor="ctr"/>
                </a:tc>
                <a:tc>
                  <a:txBody>
                    <a:bodyPr/>
                    <a:lstStyle/>
                    <a:p>
                      <a:pPr algn="l"/>
                      <a:r>
                        <a:rPr lang="en-US" sz="1400">
                          <a:latin typeface="+mj-lt"/>
                        </a:rPr>
                        <a:t>Subject-only</a:t>
                      </a:r>
                    </a:p>
                  </a:txBody>
                  <a:tcPr marL="25000" marR="25000" marT="12500" marB="12500" anchor="ctr"/>
                </a:tc>
                <a:tc>
                  <a:txBody>
                    <a:bodyPr/>
                    <a:lstStyle/>
                    <a:p>
                      <a:pPr algn="l"/>
                      <a:r>
                        <a:rPr lang="en-US" sz="1400">
                          <a:latin typeface="+mj-lt"/>
                        </a:rPr>
                        <a:t>RA &amp; Dec displayed in the Subject-line to your cell/pager.</a:t>
                      </a:r>
                    </a:p>
                  </a:txBody>
                  <a:tcPr marL="25000" marR="25000" marT="12500" marB="12500" anchor="ctr"/>
                </a:tc>
              </a:tr>
              <a:tr h="389759">
                <a:tc>
                  <a:txBody>
                    <a:bodyPr/>
                    <a:lstStyle/>
                    <a:p>
                      <a:pPr algn="l"/>
                      <a:r>
                        <a:rPr lang="en-US" sz="1400">
                          <a:latin typeface="+mj-lt"/>
                        </a:rPr>
                        <a:t>5-180 sec</a:t>
                      </a:r>
                    </a:p>
                  </a:txBody>
                  <a:tcPr marL="25000" marR="25000" marT="12500" marB="12500" anchor="ctr"/>
                </a:tc>
                <a:tc>
                  <a:txBody>
                    <a:bodyPr/>
                    <a:lstStyle/>
                    <a:p>
                      <a:pPr algn="l"/>
                      <a:r>
                        <a:rPr lang="en-US" sz="1400" dirty="0" err="1">
                          <a:latin typeface="+mj-lt"/>
                        </a:rPr>
                        <a:t>SubjHHMM</a:t>
                      </a:r>
                      <a:r>
                        <a:rPr lang="en-US" sz="1400" dirty="0">
                          <a:latin typeface="+mj-lt"/>
                        </a:rPr>
                        <a:t>-only</a:t>
                      </a:r>
                    </a:p>
                  </a:txBody>
                  <a:tcPr marL="25000" marR="25000" marT="12500" marB="12500" anchor="ctr"/>
                </a:tc>
                <a:tc>
                  <a:txBody>
                    <a:bodyPr/>
                    <a:lstStyle/>
                    <a:p>
                      <a:pPr algn="l"/>
                      <a:r>
                        <a:rPr lang="en-US" sz="1400">
                          <a:latin typeface="+mj-lt"/>
                        </a:rPr>
                        <a:t>RA, Dec, Time, &amp; Intensity displayed in the Subject-line in RA=HH:MM:SS format.</a:t>
                      </a:r>
                    </a:p>
                  </a:txBody>
                  <a:tcPr marL="25000" marR="25000" marT="12500" marB="12500" anchor="ctr"/>
                </a:tc>
              </a:tr>
              <a:tr h="316607">
                <a:tc>
                  <a:txBody>
                    <a:bodyPr/>
                    <a:lstStyle/>
                    <a:p>
                      <a:pPr algn="l"/>
                      <a:r>
                        <a:rPr lang="en-US" sz="1400">
                          <a:latin typeface="+mj-lt"/>
                        </a:rPr>
                        <a:t>0.3 sec</a:t>
                      </a:r>
                    </a:p>
                  </a:txBody>
                  <a:tcPr marL="25000" marR="25000" marT="12500" marB="12500" anchor="ctr"/>
                </a:tc>
                <a:tc>
                  <a:txBody>
                    <a:bodyPr/>
                    <a:lstStyle/>
                    <a:p>
                      <a:pPr algn="l"/>
                      <a:r>
                        <a:rPr lang="en-US" sz="1400">
                          <a:latin typeface="+mj-lt"/>
                        </a:rPr>
                        <a:t>Dedicated phone</a:t>
                      </a:r>
                    </a:p>
                  </a:txBody>
                  <a:tcPr marL="25000" marR="25000" marT="12500" marB="12500" anchor="ctr"/>
                </a:tc>
                <a:tc>
                  <a:txBody>
                    <a:bodyPr/>
                    <a:lstStyle/>
                    <a:p>
                      <a:pPr algn="l"/>
                      <a:r>
                        <a:rPr lang="en-US" sz="1400">
                          <a:latin typeface="+mj-lt"/>
                        </a:rPr>
                        <a:t>Continuous phone/modem connection. (no longer available)</a:t>
                      </a:r>
                    </a:p>
                  </a:txBody>
                  <a:tcPr marL="25000" marR="25000" marT="12500" marB="12500" anchor="ctr"/>
                </a:tc>
              </a:tr>
              <a:tr h="316607">
                <a:tc>
                  <a:txBody>
                    <a:bodyPr/>
                    <a:lstStyle/>
                    <a:p>
                      <a:pPr algn="l"/>
                      <a:r>
                        <a:rPr lang="en-US" sz="1400" dirty="0">
                          <a:latin typeface="+mj-lt"/>
                        </a:rPr>
                        <a:t>30-90 sec</a:t>
                      </a:r>
                    </a:p>
                  </a:txBody>
                  <a:tcPr marL="25000" marR="25000" marT="12500" marB="12500" anchor="ctr"/>
                </a:tc>
                <a:tc>
                  <a:txBody>
                    <a:bodyPr/>
                    <a:lstStyle/>
                    <a:p>
                      <a:pPr algn="l"/>
                      <a:r>
                        <a:rPr lang="en-US" sz="1400">
                          <a:latin typeface="+mj-lt"/>
                        </a:rPr>
                        <a:t>Dialed phone</a:t>
                      </a:r>
                    </a:p>
                  </a:txBody>
                  <a:tcPr marL="25000" marR="25000" marT="12500" marB="12500" anchor="ctr"/>
                </a:tc>
                <a:tc>
                  <a:txBody>
                    <a:bodyPr/>
                    <a:lstStyle/>
                    <a:p>
                      <a:pPr algn="l"/>
                      <a:r>
                        <a:rPr lang="en-US" sz="1400" dirty="0">
                          <a:latin typeface="+mj-lt"/>
                        </a:rPr>
                        <a:t>Slower but much cheaper than Dedicated. (no longer available)</a:t>
                      </a:r>
                    </a:p>
                  </a:txBody>
                  <a:tcPr marL="25000" marR="25000" marT="12500" marB="12500" anchor="ctr"/>
                </a:tc>
              </a:tr>
            </a:tbl>
          </a:graphicData>
        </a:graphic>
      </p:graphicFrame>
      <p:sp>
        <p:nvSpPr>
          <p:cNvPr id="11" name="矩形 10"/>
          <p:cNvSpPr/>
          <p:nvPr/>
        </p:nvSpPr>
        <p:spPr>
          <a:xfrm>
            <a:off x="34020" y="778244"/>
            <a:ext cx="2008883" cy="369332"/>
          </a:xfrm>
          <a:prstGeom prst="rect">
            <a:avLst/>
          </a:prstGeom>
        </p:spPr>
        <p:txBody>
          <a:bodyPr wrap="none">
            <a:spAutoFit/>
          </a:bodyPr>
          <a:lstStyle/>
          <a:p>
            <a:pPr lvl="0">
              <a:spcBef>
                <a:spcPct val="0"/>
              </a:spcBef>
            </a:pPr>
            <a:r>
              <a:rPr lang="en-US" altLang="zh-CN" b="1" dirty="0">
                <a:solidFill>
                  <a:schemeClr val="tx1">
                    <a:lumMod val="75000"/>
                    <a:lumOff val="25000"/>
                  </a:schemeClr>
                </a:solidFill>
              </a:rPr>
              <a:t>GCN</a:t>
            </a:r>
            <a:r>
              <a:rPr lang="zh-CN" altLang="en-US" b="1" dirty="0">
                <a:solidFill>
                  <a:schemeClr val="tx1">
                    <a:lumMod val="75000"/>
                    <a:lumOff val="25000"/>
                  </a:schemeClr>
                </a:solidFill>
              </a:rPr>
              <a:t>及地面观测网</a:t>
            </a:r>
            <a:endParaRPr lang="en-US" altLang="zh-CN" b="1" dirty="0">
              <a:solidFill>
                <a:schemeClr val="tx1">
                  <a:lumMod val="75000"/>
                  <a:lumOff val="25000"/>
                </a:schemeClr>
              </a:solidFill>
            </a:endParaRPr>
          </a:p>
        </p:txBody>
      </p:sp>
      <p:sp>
        <p:nvSpPr>
          <p:cNvPr id="2" name="TextBox 1"/>
          <p:cNvSpPr txBox="1"/>
          <p:nvPr/>
        </p:nvSpPr>
        <p:spPr>
          <a:xfrm>
            <a:off x="1475656" y="1187460"/>
            <a:ext cx="6996146" cy="461665"/>
          </a:xfrm>
          <a:prstGeom prst="rect">
            <a:avLst/>
          </a:prstGeom>
          <a:noFill/>
        </p:spPr>
        <p:txBody>
          <a:bodyPr wrap="none" rtlCol="0">
            <a:spAutoFit/>
          </a:bodyPr>
          <a:lstStyle/>
          <a:p>
            <a:r>
              <a:rPr lang="en-US" altLang="zh-CN" sz="2400" dirty="0" smtClean="0">
                <a:latin typeface="+mj-lt"/>
              </a:rPr>
              <a:t>GRB </a:t>
            </a:r>
            <a:r>
              <a:rPr lang="en-US" altLang="zh-CN" sz="2400" dirty="0">
                <a:latin typeface="+mj-lt"/>
              </a:rPr>
              <a:t>COORDINATES DISTRIBUTION METHODS</a:t>
            </a:r>
            <a:endParaRPr lang="zh-CN" altLang="en-US" sz="2400" dirty="0">
              <a:latin typeface="+mj-lt"/>
            </a:endParaRPr>
          </a:p>
        </p:txBody>
      </p:sp>
      <p:pic>
        <p:nvPicPr>
          <p:cNvPr id="6"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0"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66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11" name="矩形 10"/>
          <p:cNvSpPr/>
          <p:nvPr/>
        </p:nvSpPr>
        <p:spPr>
          <a:xfrm>
            <a:off x="34020" y="778244"/>
            <a:ext cx="2008883" cy="369332"/>
          </a:xfrm>
          <a:prstGeom prst="rect">
            <a:avLst/>
          </a:prstGeom>
        </p:spPr>
        <p:txBody>
          <a:bodyPr wrap="none">
            <a:spAutoFit/>
          </a:bodyPr>
          <a:lstStyle/>
          <a:p>
            <a:pPr lvl="0">
              <a:spcBef>
                <a:spcPct val="0"/>
              </a:spcBef>
            </a:pPr>
            <a:r>
              <a:rPr lang="en-US" altLang="zh-CN" b="1" dirty="0">
                <a:solidFill>
                  <a:schemeClr val="tx1">
                    <a:lumMod val="75000"/>
                    <a:lumOff val="25000"/>
                  </a:schemeClr>
                </a:solidFill>
              </a:rPr>
              <a:t>GCN</a:t>
            </a:r>
            <a:r>
              <a:rPr lang="zh-CN" altLang="en-US" b="1" dirty="0">
                <a:solidFill>
                  <a:schemeClr val="tx1">
                    <a:lumMod val="75000"/>
                    <a:lumOff val="25000"/>
                  </a:schemeClr>
                </a:solidFill>
              </a:rPr>
              <a:t>及地面观测网</a:t>
            </a:r>
            <a:endParaRPr lang="en-US" altLang="zh-CN" b="1" dirty="0">
              <a:solidFill>
                <a:schemeClr val="tx1">
                  <a:lumMod val="75000"/>
                  <a:lumOff val="25000"/>
                </a:schemeClr>
              </a:solidFill>
            </a:endParaRPr>
          </a:p>
        </p:txBody>
      </p:sp>
      <p:sp>
        <p:nvSpPr>
          <p:cNvPr id="13" name="TextBox 12"/>
          <p:cNvSpPr txBox="1"/>
          <p:nvPr/>
        </p:nvSpPr>
        <p:spPr>
          <a:xfrm>
            <a:off x="1475656" y="1187460"/>
            <a:ext cx="6294737" cy="461665"/>
          </a:xfrm>
          <a:prstGeom prst="rect">
            <a:avLst/>
          </a:prstGeom>
          <a:noFill/>
        </p:spPr>
        <p:txBody>
          <a:bodyPr wrap="none" rtlCol="0">
            <a:spAutoFit/>
          </a:bodyPr>
          <a:lstStyle/>
          <a:p>
            <a:r>
              <a:rPr lang="en-US" altLang="zh-CN" sz="2400" dirty="0" smtClean="0">
                <a:latin typeface="+mj-lt"/>
              </a:rPr>
              <a:t>GRB </a:t>
            </a:r>
            <a:r>
              <a:rPr lang="en-US" altLang="zh-CN" sz="2400" dirty="0">
                <a:latin typeface="+mj-lt"/>
              </a:rPr>
              <a:t>COORDINATES DISTRIBUTION </a:t>
            </a:r>
            <a:r>
              <a:rPr lang="en-US" altLang="zh-CN" sz="2400" dirty="0" smtClean="0">
                <a:latin typeface="+mj-lt"/>
              </a:rPr>
              <a:t>Format</a:t>
            </a:r>
            <a:endParaRPr lang="zh-CN" altLang="en-US" sz="2400" dirty="0">
              <a:latin typeface="+mj-lt"/>
            </a:endParaRP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1969" y="1990311"/>
            <a:ext cx="4675905" cy="4752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83968" y="2708920"/>
            <a:ext cx="4316028" cy="36033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1720" y="1657909"/>
            <a:ext cx="2808782" cy="369332"/>
          </a:xfrm>
          <a:prstGeom prst="rect">
            <a:avLst/>
          </a:prstGeom>
          <a:noFill/>
        </p:spPr>
        <p:txBody>
          <a:bodyPr wrap="none" rtlCol="0">
            <a:spAutoFit/>
          </a:bodyPr>
          <a:lstStyle/>
          <a:p>
            <a:r>
              <a:rPr lang="en-US" altLang="zh-CN" dirty="0" smtClean="0"/>
              <a:t>Swift Notice Email example</a:t>
            </a:r>
            <a:endParaRPr lang="zh-CN" altLang="en-US" dirty="0"/>
          </a:p>
        </p:txBody>
      </p:sp>
      <p:sp>
        <p:nvSpPr>
          <p:cNvPr id="17" name="TextBox 16"/>
          <p:cNvSpPr txBox="1"/>
          <p:nvPr/>
        </p:nvSpPr>
        <p:spPr>
          <a:xfrm>
            <a:off x="5652120" y="2339588"/>
            <a:ext cx="2492990" cy="369332"/>
          </a:xfrm>
          <a:prstGeom prst="rect">
            <a:avLst/>
          </a:prstGeom>
          <a:noFill/>
        </p:spPr>
        <p:txBody>
          <a:bodyPr wrap="none" rtlCol="0">
            <a:spAutoFit/>
          </a:bodyPr>
          <a:lstStyle/>
          <a:p>
            <a:r>
              <a:rPr lang="en-US" altLang="zh-CN" dirty="0" smtClean="0"/>
              <a:t>GCN/IPN Email example</a:t>
            </a:r>
            <a:endParaRPr lang="zh-CN" altLang="en-US" dirty="0"/>
          </a:p>
        </p:txBody>
      </p:sp>
      <p:sp>
        <p:nvSpPr>
          <p:cNvPr id="3" name="矩形 2"/>
          <p:cNvSpPr/>
          <p:nvPr/>
        </p:nvSpPr>
        <p:spPr>
          <a:xfrm>
            <a:off x="5357874" y="6344717"/>
            <a:ext cx="3360215" cy="369332"/>
          </a:xfrm>
          <a:prstGeom prst="rect">
            <a:avLst/>
          </a:prstGeom>
        </p:spPr>
        <p:txBody>
          <a:bodyPr wrap="none">
            <a:spAutoFit/>
          </a:bodyPr>
          <a:lstStyle/>
          <a:p>
            <a:r>
              <a:rPr lang="en-US" altLang="zh-CN" dirty="0"/>
              <a:t>http://gcn.gsfc.nasa.gov/ipn.html</a:t>
            </a:r>
            <a:endParaRPr lang="zh-CN" altLang="en-US" dirty="0"/>
          </a:p>
        </p:txBody>
      </p:sp>
      <p:pic>
        <p:nvPicPr>
          <p:cNvPr id="10" name="Picture 2" descr="E:\MyDocs\文案素材\gmg镜訓_3.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MyDocs\文案素材\ppt圆顶夜景.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未标题-4 拷贝"/>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5" name="Picture 4" descr="E:\MyDocs\文案素材\logo.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41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3" name="TextBox 2"/>
          <p:cNvSpPr txBox="1"/>
          <p:nvPr/>
        </p:nvSpPr>
        <p:spPr>
          <a:xfrm>
            <a:off x="2744741" y="1221263"/>
            <a:ext cx="3057247" cy="523220"/>
          </a:xfrm>
          <a:prstGeom prst="rect">
            <a:avLst/>
          </a:prstGeom>
          <a:noFill/>
        </p:spPr>
        <p:txBody>
          <a:bodyPr wrap="none" rtlCol="0">
            <a:spAutoFit/>
          </a:bodyPr>
          <a:lstStyle/>
          <a:p>
            <a:pPr lvl="0" algn="ctr"/>
            <a:r>
              <a:rPr lang="zh-CN" altLang="en-US" sz="2800" b="1" dirty="0" smtClean="0">
                <a:solidFill>
                  <a:schemeClr val="tx1">
                    <a:lumMod val="75000"/>
                    <a:lumOff val="25000"/>
                  </a:schemeClr>
                </a:solidFill>
                <a:latin typeface="+mj-ea"/>
                <a:ea typeface="+mj-ea"/>
              </a:rPr>
              <a:t>地基伽玛暴监测网</a:t>
            </a:r>
            <a:endParaRPr lang="en-US" altLang="zh-CN" sz="2800" b="1" dirty="0">
              <a:solidFill>
                <a:schemeClr val="tx1">
                  <a:lumMod val="75000"/>
                  <a:lumOff val="25000"/>
                </a:schemeClr>
              </a:solidFill>
              <a:latin typeface="+mj-ea"/>
              <a:ea typeface="+mj-ea"/>
            </a:endParaRPr>
          </a:p>
        </p:txBody>
      </p:sp>
      <p:sp>
        <p:nvSpPr>
          <p:cNvPr id="4" name="TextBox 3"/>
          <p:cNvSpPr txBox="1"/>
          <p:nvPr/>
        </p:nvSpPr>
        <p:spPr>
          <a:xfrm>
            <a:off x="819770" y="2014388"/>
            <a:ext cx="7504459" cy="3693319"/>
          </a:xfrm>
          <a:prstGeom prst="rect">
            <a:avLst/>
          </a:prstGeom>
          <a:noFill/>
        </p:spPr>
        <p:txBody>
          <a:bodyPr wrap="square" rtlCol="0">
            <a:spAutoFit/>
          </a:bodyPr>
          <a:lstStyle/>
          <a:p>
            <a:pPr marL="342900" indent="-342900">
              <a:buFont typeface="+mj-lt"/>
              <a:buAutoNum type="arabicPeriod"/>
            </a:pPr>
            <a:r>
              <a:rPr lang="zh-CN" altLang="en-US" dirty="0">
                <a:latin typeface="+mj-lt"/>
              </a:rPr>
              <a:t>联网接收</a:t>
            </a:r>
            <a:r>
              <a:rPr lang="en-US" altLang="zh-CN" dirty="0">
                <a:latin typeface="+mj-lt"/>
              </a:rPr>
              <a:t>GCN</a:t>
            </a:r>
            <a:r>
              <a:rPr lang="zh-CN" altLang="en-US" dirty="0">
                <a:latin typeface="+mj-lt"/>
              </a:rPr>
              <a:t>数据的中小型望远镜网</a:t>
            </a:r>
            <a:endParaRPr lang="en-US" altLang="zh-CN" dirty="0">
              <a:latin typeface="+mj-lt"/>
            </a:endParaRPr>
          </a:p>
          <a:p>
            <a:pPr marL="342900" indent="-342900">
              <a:buFont typeface="+mj-lt"/>
              <a:buAutoNum type="arabicPeriod"/>
            </a:pPr>
            <a:r>
              <a:rPr lang="en-US" altLang="zh-CN" dirty="0">
                <a:latin typeface="+mj-lt"/>
              </a:rPr>
              <a:t>ROTSE  GRB990123 </a:t>
            </a:r>
            <a:r>
              <a:rPr lang="zh-CN" altLang="en-US" dirty="0">
                <a:latin typeface="+mj-lt"/>
              </a:rPr>
              <a:t>促成喷流说的兴起</a:t>
            </a:r>
            <a:r>
              <a:rPr lang="zh-CN" altLang="en-US" dirty="0" smtClean="0">
                <a:latin typeface="+mj-lt"/>
              </a:rPr>
              <a:t>，</a:t>
            </a:r>
            <a:r>
              <a:rPr lang="en-US" altLang="zh-CN" dirty="0" smtClean="0">
                <a:latin typeface="+mj-lt"/>
              </a:rPr>
              <a:t>ROTSE-III </a:t>
            </a:r>
            <a:r>
              <a:rPr lang="en-US" altLang="zh-CN" dirty="0">
                <a:latin typeface="+mj-lt"/>
              </a:rPr>
              <a:t>45cm </a:t>
            </a:r>
            <a:r>
              <a:rPr lang="en-US" altLang="zh-CN" dirty="0" smtClean="0">
                <a:latin typeface="+mj-lt"/>
              </a:rPr>
              <a:t>2.6°FOV</a:t>
            </a:r>
            <a:r>
              <a:rPr lang="zh-CN" altLang="en-US" dirty="0" smtClean="0">
                <a:latin typeface="+mj-lt"/>
              </a:rPr>
              <a:t>，</a:t>
            </a:r>
            <a:r>
              <a:rPr lang="en-US" altLang="zh-CN" dirty="0" smtClean="0">
                <a:latin typeface="+mj-lt"/>
              </a:rPr>
              <a:t>35</a:t>
            </a:r>
            <a:r>
              <a:rPr lang="en-US" altLang="zh-CN" kern="0" dirty="0">
                <a:latin typeface="+mj-lt"/>
              </a:rPr>
              <a:t>°</a:t>
            </a:r>
            <a:r>
              <a:rPr lang="en-US" altLang="zh-CN" dirty="0" smtClean="0">
                <a:latin typeface="+mj-lt"/>
              </a:rPr>
              <a:t>/</a:t>
            </a:r>
            <a:r>
              <a:rPr lang="zh-CN" altLang="en-US" dirty="0">
                <a:latin typeface="+mj-lt"/>
              </a:rPr>
              <a:t>秒</a:t>
            </a:r>
            <a:endParaRPr lang="en-US" altLang="zh-CN" dirty="0">
              <a:latin typeface="+mj-lt"/>
            </a:endParaRPr>
          </a:p>
          <a:p>
            <a:pPr marL="342900" indent="-342900">
              <a:buFont typeface="+mj-lt"/>
              <a:buAutoNum type="arabicPeriod" startAt="3"/>
            </a:pPr>
            <a:r>
              <a:rPr lang="en-US" altLang="zh-CN" dirty="0">
                <a:latin typeface="+mj-lt"/>
              </a:rPr>
              <a:t>Super-LOTIS  </a:t>
            </a:r>
            <a:r>
              <a:rPr lang="en-US" altLang="zh-CN" dirty="0" smtClean="0">
                <a:latin typeface="+mj-lt"/>
              </a:rPr>
              <a:t>17″x17</a:t>
            </a:r>
            <a:r>
              <a:rPr lang="en-US" altLang="zh-CN" dirty="0">
                <a:latin typeface="+mj-lt"/>
              </a:rPr>
              <a:t>” FOV</a:t>
            </a:r>
            <a:r>
              <a:rPr lang="zh-CN" altLang="en-US" dirty="0">
                <a:latin typeface="+mj-lt"/>
              </a:rPr>
              <a:t>，</a:t>
            </a:r>
            <a:r>
              <a:rPr lang="en-US" altLang="zh-CN" dirty="0">
                <a:latin typeface="+mj-lt"/>
              </a:rPr>
              <a:t>60cm</a:t>
            </a:r>
            <a:r>
              <a:rPr lang="zh-CN" altLang="en-US" dirty="0">
                <a:latin typeface="+mj-lt"/>
              </a:rPr>
              <a:t>，极限星等</a:t>
            </a:r>
            <a:r>
              <a:rPr lang="en-US" altLang="zh-CN" dirty="0">
                <a:latin typeface="+mj-lt"/>
              </a:rPr>
              <a:t>18.5</a:t>
            </a:r>
            <a:r>
              <a:rPr lang="zh-CN" altLang="en-US" dirty="0">
                <a:latin typeface="+mj-lt"/>
              </a:rPr>
              <a:t>等</a:t>
            </a:r>
            <a:r>
              <a:rPr lang="en-US" altLang="zh-CN" dirty="0">
                <a:latin typeface="+mj-lt"/>
              </a:rPr>
              <a:t>(60s</a:t>
            </a:r>
            <a:r>
              <a:rPr lang="zh-CN" altLang="en-US" dirty="0">
                <a:latin typeface="+mj-lt"/>
              </a:rPr>
              <a:t>曝光</a:t>
            </a:r>
            <a:r>
              <a:rPr lang="en-US" altLang="zh-CN" dirty="0">
                <a:latin typeface="+mj-lt"/>
              </a:rPr>
              <a:t>)</a:t>
            </a:r>
            <a:r>
              <a:rPr lang="zh-CN" altLang="en-US" dirty="0">
                <a:latin typeface="+mj-lt"/>
              </a:rPr>
              <a:t>，典型响应时间小于</a:t>
            </a:r>
            <a:r>
              <a:rPr lang="en-US" altLang="zh-CN" dirty="0">
                <a:latin typeface="+mj-lt"/>
              </a:rPr>
              <a:t>25</a:t>
            </a:r>
            <a:r>
              <a:rPr lang="zh-CN" altLang="en-US" dirty="0">
                <a:latin typeface="+mj-lt"/>
              </a:rPr>
              <a:t>秒，覆盖爆发最初几十秒到几小时的红外</a:t>
            </a:r>
            <a:r>
              <a:rPr lang="en-US" altLang="zh-CN" dirty="0">
                <a:latin typeface="+mj-lt"/>
              </a:rPr>
              <a:t>CCD</a:t>
            </a:r>
            <a:r>
              <a:rPr lang="zh-CN" altLang="en-US" dirty="0">
                <a:latin typeface="+mj-lt"/>
              </a:rPr>
              <a:t>及多色测光</a:t>
            </a:r>
            <a:endParaRPr lang="en-US" altLang="zh-CN" dirty="0">
              <a:latin typeface="+mj-lt"/>
            </a:endParaRPr>
          </a:p>
          <a:p>
            <a:pPr marL="342900" indent="-342900">
              <a:buFont typeface="+mj-lt"/>
              <a:buAutoNum type="arabicPeriod" startAt="3"/>
            </a:pPr>
            <a:r>
              <a:rPr lang="en-US" altLang="zh-CN" dirty="0">
                <a:latin typeface="+mj-lt"/>
              </a:rPr>
              <a:t>RAPTOR 4X85mm+1X400mm(4°X4</a:t>
            </a:r>
            <a:r>
              <a:rPr lang="en-US" altLang="zh-CN" dirty="0" smtClean="0">
                <a:latin typeface="+mj-lt"/>
              </a:rPr>
              <a:t>°)</a:t>
            </a:r>
            <a:r>
              <a:rPr lang="zh-CN" altLang="en-US" dirty="0" smtClean="0">
                <a:latin typeface="+mj-lt"/>
              </a:rPr>
              <a:t>其中</a:t>
            </a:r>
            <a:r>
              <a:rPr lang="en-US" altLang="zh-CN" dirty="0">
                <a:latin typeface="+mj-lt"/>
              </a:rPr>
              <a:t>85mm</a:t>
            </a:r>
            <a:r>
              <a:rPr lang="zh-CN" altLang="en-US" dirty="0">
                <a:latin typeface="+mj-lt"/>
              </a:rPr>
              <a:t>镜头作实时</a:t>
            </a:r>
            <a:r>
              <a:rPr lang="zh-CN" altLang="en-US" dirty="0" smtClean="0">
                <a:latin typeface="+mj-lt"/>
              </a:rPr>
              <a:t>数据反馈</a:t>
            </a:r>
            <a:r>
              <a:rPr lang="zh-CN" altLang="en-US" dirty="0">
                <a:latin typeface="+mj-lt"/>
              </a:rPr>
              <a:t>闭环分析，</a:t>
            </a:r>
            <a:r>
              <a:rPr lang="en-US" altLang="zh-CN" dirty="0">
                <a:latin typeface="+mj-lt"/>
              </a:rPr>
              <a:t>200</a:t>
            </a:r>
            <a:r>
              <a:rPr lang="zh-CN" altLang="en-US" dirty="0">
                <a:latin typeface="+mj-lt"/>
              </a:rPr>
              <a:t>度</a:t>
            </a:r>
            <a:r>
              <a:rPr lang="en-US" altLang="zh-CN" dirty="0">
                <a:latin typeface="+mj-lt"/>
              </a:rPr>
              <a:t>/</a:t>
            </a:r>
            <a:r>
              <a:rPr lang="zh-CN" altLang="en-US" dirty="0">
                <a:latin typeface="+mj-lt"/>
              </a:rPr>
              <a:t>秒，发现</a:t>
            </a:r>
            <a:r>
              <a:rPr lang="en-US" altLang="zh-CN" dirty="0">
                <a:latin typeface="+mj-lt"/>
              </a:rPr>
              <a:t>GRB041219A</a:t>
            </a:r>
            <a:r>
              <a:rPr lang="zh-CN" altLang="en-US" dirty="0">
                <a:latin typeface="+mj-lt"/>
              </a:rPr>
              <a:t>爆发光学闪</a:t>
            </a:r>
            <a:endParaRPr lang="en-US" altLang="zh-CN" dirty="0">
              <a:latin typeface="+mj-lt"/>
            </a:endParaRPr>
          </a:p>
          <a:p>
            <a:pPr marL="342900" indent="-342900">
              <a:buFont typeface="+mj-lt"/>
              <a:buAutoNum type="arabicPeriod" startAt="5"/>
            </a:pPr>
            <a:r>
              <a:rPr lang="en-US" altLang="zh-CN" dirty="0">
                <a:latin typeface="+mj-lt"/>
              </a:rPr>
              <a:t>KAIT  Lick</a:t>
            </a:r>
            <a:r>
              <a:rPr lang="zh-CN" altLang="en-US" dirty="0">
                <a:latin typeface="+mj-lt"/>
              </a:rPr>
              <a:t>天文台，</a:t>
            </a:r>
            <a:r>
              <a:rPr lang="en-US" altLang="zh-CN" dirty="0">
                <a:latin typeface="+mj-lt"/>
              </a:rPr>
              <a:t>76cm</a:t>
            </a:r>
            <a:r>
              <a:rPr lang="zh-CN" altLang="en-US" dirty="0">
                <a:latin typeface="+mj-lt"/>
              </a:rPr>
              <a:t>，全套滤光片，</a:t>
            </a:r>
            <a:r>
              <a:rPr lang="en-US" altLang="zh-CN" dirty="0">
                <a:latin typeface="+mj-lt"/>
              </a:rPr>
              <a:t>6.7′X6.7′</a:t>
            </a:r>
            <a:r>
              <a:rPr lang="zh-CN" altLang="en-US" dirty="0">
                <a:latin typeface="+mj-lt"/>
              </a:rPr>
              <a:t>，</a:t>
            </a:r>
            <a:r>
              <a:rPr lang="en-US" altLang="zh-CN" dirty="0">
                <a:latin typeface="+mj-lt"/>
              </a:rPr>
              <a:t>21.5m(300s)</a:t>
            </a:r>
          </a:p>
          <a:p>
            <a:pPr marL="342900" indent="-342900">
              <a:buFont typeface="+mj-lt"/>
              <a:buAutoNum type="arabicPeriod" startAt="5"/>
            </a:pPr>
            <a:r>
              <a:rPr lang="en-US" altLang="zh-CN" dirty="0">
                <a:latin typeface="+mj-lt"/>
              </a:rPr>
              <a:t>REM La </a:t>
            </a:r>
            <a:r>
              <a:rPr lang="en-US" altLang="zh-CN" dirty="0" err="1">
                <a:latin typeface="+mj-lt"/>
              </a:rPr>
              <a:t>Silla</a:t>
            </a:r>
            <a:r>
              <a:rPr lang="zh-CN" altLang="en-US" dirty="0">
                <a:latin typeface="+mj-lt"/>
              </a:rPr>
              <a:t>意大利国家天体物理研究所项目</a:t>
            </a:r>
            <a:r>
              <a:rPr lang="en-US" altLang="zh-CN" dirty="0">
                <a:latin typeface="+mj-lt"/>
              </a:rPr>
              <a:t> </a:t>
            </a:r>
            <a:r>
              <a:rPr lang="en-US" altLang="zh-CN" dirty="0" smtClean="0">
                <a:latin typeface="+mj-lt"/>
              </a:rPr>
              <a:t>60</a:t>
            </a:r>
            <a:r>
              <a:rPr lang="zh-CN" altLang="en-US" dirty="0">
                <a:latin typeface="+mj-lt"/>
              </a:rPr>
              <a:t>厘米快速反应望远镜，</a:t>
            </a:r>
            <a:r>
              <a:rPr lang="en-US" altLang="zh-CN" dirty="0">
                <a:latin typeface="+mj-lt"/>
              </a:rPr>
              <a:t>2002</a:t>
            </a:r>
            <a:r>
              <a:rPr lang="zh-CN" altLang="en-US" dirty="0">
                <a:latin typeface="+mj-lt"/>
              </a:rPr>
              <a:t>年 </a:t>
            </a:r>
            <a:r>
              <a:rPr lang="en-US" altLang="zh-CN" dirty="0">
                <a:latin typeface="+mj-lt"/>
              </a:rPr>
              <a:t>10´X10´</a:t>
            </a:r>
            <a:r>
              <a:rPr lang="zh-CN" altLang="en-US" dirty="0">
                <a:latin typeface="+mj-lt"/>
              </a:rPr>
              <a:t>，</a:t>
            </a:r>
            <a:endParaRPr lang="en-US" altLang="zh-CN" dirty="0">
              <a:latin typeface="+mj-lt"/>
            </a:endParaRPr>
          </a:p>
          <a:p>
            <a:pPr marL="342900" indent="-342900">
              <a:buFont typeface="+mj-lt"/>
              <a:buAutoNum type="arabicPeriod" startAt="5"/>
            </a:pPr>
            <a:r>
              <a:rPr lang="en-US" altLang="zh-CN" dirty="0">
                <a:latin typeface="+mj-lt"/>
              </a:rPr>
              <a:t>GROND  </a:t>
            </a:r>
            <a:r>
              <a:rPr lang="zh-CN" altLang="en-US" dirty="0">
                <a:latin typeface="+mj-lt"/>
              </a:rPr>
              <a:t>马普学会</a:t>
            </a:r>
            <a:r>
              <a:rPr lang="en-US" altLang="zh-CN" dirty="0">
                <a:latin typeface="+mj-lt"/>
              </a:rPr>
              <a:t>2.2</a:t>
            </a:r>
            <a:r>
              <a:rPr lang="zh-CN" altLang="en-US" dirty="0">
                <a:latin typeface="+mj-lt"/>
              </a:rPr>
              <a:t>米望远镜上的</a:t>
            </a:r>
            <a:r>
              <a:rPr lang="en-US" altLang="zh-CN" dirty="0">
                <a:latin typeface="+mj-lt"/>
              </a:rPr>
              <a:t>7</a:t>
            </a:r>
            <a:r>
              <a:rPr lang="zh-CN" altLang="en-US" dirty="0">
                <a:latin typeface="+mj-lt"/>
              </a:rPr>
              <a:t>通道照相机，近红外波段</a:t>
            </a:r>
            <a:r>
              <a:rPr lang="zh-CN" altLang="en-US" dirty="0" smtClean="0">
                <a:latin typeface="+mj-lt"/>
              </a:rPr>
              <a:t>，确定</a:t>
            </a:r>
            <a:r>
              <a:rPr lang="zh-CN" altLang="en-US" dirty="0">
                <a:latin typeface="+mj-lt"/>
              </a:rPr>
              <a:t>伽玛暴测光</a:t>
            </a:r>
            <a:r>
              <a:rPr lang="zh-CN" altLang="en-US" dirty="0" smtClean="0">
                <a:latin typeface="+mj-lt"/>
              </a:rPr>
              <a:t>红移</a:t>
            </a:r>
            <a:endParaRPr lang="en-US" altLang="zh-CN" dirty="0">
              <a:latin typeface="+mj-lt"/>
            </a:endParaRPr>
          </a:p>
        </p:txBody>
      </p:sp>
      <p:sp>
        <p:nvSpPr>
          <p:cNvPr id="5" name="TextBox 4"/>
          <p:cNvSpPr txBox="1"/>
          <p:nvPr/>
        </p:nvSpPr>
        <p:spPr>
          <a:xfrm>
            <a:off x="827584" y="6165304"/>
            <a:ext cx="6885218" cy="369332"/>
          </a:xfrm>
          <a:prstGeom prst="rect">
            <a:avLst/>
          </a:prstGeom>
          <a:noFill/>
        </p:spPr>
        <p:txBody>
          <a:bodyPr wrap="none" rtlCol="0">
            <a:spAutoFit/>
          </a:bodyPr>
          <a:lstStyle/>
          <a:p>
            <a:r>
              <a:rPr lang="zh-CN" altLang="en-US" dirty="0" smtClean="0"/>
              <a:t>参考：</a:t>
            </a:r>
            <a:r>
              <a:rPr lang="en-US" altLang="zh-CN" dirty="0" smtClean="0"/>
              <a:t>http</a:t>
            </a:r>
            <a:r>
              <a:rPr lang="en-US" altLang="zh-CN" dirty="0"/>
              <a:t>://bzhang.lamost.org/website/archives/unsung_telescopes/</a:t>
            </a:r>
            <a:endParaRPr lang="zh-CN" altLang="en-US" dirty="0"/>
          </a:p>
        </p:txBody>
      </p:sp>
      <p:sp>
        <p:nvSpPr>
          <p:cNvPr id="13" name="矩形 12"/>
          <p:cNvSpPr/>
          <p:nvPr/>
        </p:nvSpPr>
        <p:spPr>
          <a:xfrm>
            <a:off x="34020" y="778244"/>
            <a:ext cx="2008883" cy="369332"/>
          </a:xfrm>
          <a:prstGeom prst="rect">
            <a:avLst/>
          </a:prstGeom>
        </p:spPr>
        <p:txBody>
          <a:bodyPr wrap="none">
            <a:spAutoFit/>
          </a:bodyPr>
          <a:lstStyle/>
          <a:p>
            <a:pPr lvl="0">
              <a:spcBef>
                <a:spcPct val="0"/>
              </a:spcBef>
            </a:pPr>
            <a:r>
              <a:rPr lang="en-US" altLang="zh-CN" b="1" dirty="0">
                <a:solidFill>
                  <a:schemeClr val="tx1">
                    <a:lumMod val="75000"/>
                    <a:lumOff val="25000"/>
                  </a:schemeClr>
                </a:solidFill>
              </a:rPr>
              <a:t>GCN</a:t>
            </a:r>
            <a:r>
              <a:rPr lang="zh-CN" altLang="en-US" b="1" dirty="0">
                <a:solidFill>
                  <a:schemeClr val="tx1">
                    <a:lumMod val="75000"/>
                    <a:lumOff val="25000"/>
                  </a:schemeClr>
                </a:solidFill>
              </a:rPr>
              <a:t>及地面观测网</a:t>
            </a:r>
            <a:endParaRPr lang="en-US" altLang="zh-CN" b="1" dirty="0">
              <a:solidFill>
                <a:schemeClr val="tx1">
                  <a:lumMod val="75000"/>
                  <a:lumOff val="25000"/>
                </a:schemeClr>
              </a:solidFill>
            </a:endParaRPr>
          </a:p>
        </p:txBody>
      </p:sp>
      <p:pic>
        <p:nvPicPr>
          <p:cNvPr id="8"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1"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86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a:spcBef>
                <a:spcPct val="0"/>
              </a:spcBef>
            </a:pPr>
            <a:endParaRPr lang="en-US" altLang="zh-CN" sz="2400" dirty="0">
              <a:solidFill>
                <a:prstClr val="black">
                  <a:lumMod val="75000"/>
                  <a:lumOff val="25000"/>
                </a:prstClr>
              </a:solidFill>
              <a:latin typeface="Consolas"/>
              <a:ea typeface="华文楷体"/>
            </a:endParaRPr>
          </a:p>
        </p:txBody>
      </p:sp>
      <p:sp>
        <p:nvSpPr>
          <p:cNvPr id="4" name="矩形 3"/>
          <p:cNvSpPr/>
          <p:nvPr/>
        </p:nvSpPr>
        <p:spPr>
          <a:xfrm>
            <a:off x="858584" y="2660719"/>
            <a:ext cx="7488832" cy="2677656"/>
          </a:xfrm>
          <a:prstGeom prst="rect">
            <a:avLst/>
          </a:prstGeom>
        </p:spPr>
        <p:txBody>
          <a:bodyPr wrap="square">
            <a:spAutoFit/>
          </a:bodyPr>
          <a:lstStyle/>
          <a:p>
            <a:pPr marL="342900" indent="-342900">
              <a:buFont typeface="+mj-lt"/>
              <a:buAutoNum type="arabicPeriod"/>
            </a:pPr>
            <a:r>
              <a:rPr lang="en-US" altLang="zh-CN" dirty="0" smtClean="0">
                <a:latin typeface="+mj-lt"/>
              </a:rPr>
              <a:t>EAFON </a:t>
            </a:r>
            <a:r>
              <a:rPr lang="zh-CN" altLang="en-US" dirty="0" smtClean="0">
                <a:latin typeface="+mj-lt"/>
              </a:rPr>
              <a:t>东亚</a:t>
            </a:r>
            <a:r>
              <a:rPr lang="zh-CN" altLang="en-US" dirty="0">
                <a:latin typeface="+mj-lt"/>
              </a:rPr>
              <a:t>地区伽玛暴地基监测网 </a:t>
            </a:r>
            <a:endParaRPr lang="en-US" altLang="zh-CN" dirty="0" smtClean="0">
              <a:latin typeface="+mj-lt"/>
            </a:endParaRPr>
          </a:p>
          <a:p>
            <a:pPr marL="342900" indent="-342900">
              <a:buFont typeface="+mj-lt"/>
              <a:buAutoNum type="arabicPeriod"/>
            </a:pPr>
            <a:endParaRPr lang="en-US" altLang="zh-CN" sz="1600" dirty="0" smtClean="0">
              <a:latin typeface="+mj-lt"/>
            </a:endParaRPr>
          </a:p>
          <a:p>
            <a:pPr marL="342900" indent="-342900">
              <a:buFont typeface="+mj-lt"/>
              <a:buAutoNum type="arabicPeriod"/>
            </a:pPr>
            <a:r>
              <a:rPr lang="en-US" altLang="zh-CN" dirty="0" smtClean="0">
                <a:latin typeface="+mj-lt"/>
              </a:rPr>
              <a:t>2004</a:t>
            </a:r>
            <a:r>
              <a:rPr lang="zh-CN" altLang="en-US" dirty="0">
                <a:latin typeface="+mj-lt"/>
              </a:rPr>
              <a:t>年成立，包括日本木曾天文台的</a:t>
            </a:r>
            <a:r>
              <a:rPr lang="en-US" altLang="zh-CN" dirty="0">
                <a:latin typeface="+mj-lt"/>
              </a:rPr>
              <a:t>1</a:t>
            </a:r>
            <a:r>
              <a:rPr lang="zh-CN" altLang="en-US" dirty="0" smtClean="0">
                <a:latin typeface="+mj-lt"/>
              </a:rPr>
              <a:t>米望远镜</a:t>
            </a:r>
            <a:r>
              <a:rPr lang="zh-CN" altLang="en-US" dirty="0">
                <a:latin typeface="+mj-lt"/>
              </a:rPr>
              <a:t>、日本理化研究所的</a:t>
            </a:r>
            <a:r>
              <a:rPr lang="en-US" altLang="zh-CN" dirty="0">
                <a:latin typeface="+mj-lt"/>
              </a:rPr>
              <a:t>WIDGET</a:t>
            </a:r>
            <a:r>
              <a:rPr lang="zh-CN" altLang="en-US" dirty="0">
                <a:latin typeface="+mj-lt"/>
              </a:rPr>
              <a:t>、中国国家天文台兴隆观测站的</a:t>
            </a:r>
            <a:r>
              <a:rPr lang="en-US" altLang="zh-CN" dirty="0">
                <a:latin typeface="+mj-lt"/>
              </a:rPr>
              <a:t>80</a:t>
            </a:r>
            <a:r>
              <a:rPr lang="zh-CN" altLang="en-US" dirty="0" smtClean="0">
                <a:latin typeface="+mj-lt"/>
              </a:rPr>
              <a:t>厘米</a:t>
            </a:r>
            <a:r>
              <a:rPr lang="en-US" altLang="zh-CN" dirty="0" smtClean="0">
                <a:latin typeface="+mj-lt"/>
              </a:rPr>
              <a:t>TNT</a:t>
            </a:r>
            <a:r>
              <a:rPr lang="zh-CN" altLang="en-US" dirty="0">
                <a:latin typeface="+mj-lt"/>
              </a:rPr>
              <a:t>望远镜、</a:t>
            </a:r>
            <a:r>
              <a:rPr lang="en-US" altLang="zh-CN" dirty="0">
                <a:latin typeface="+mj-lt"/>
              </a:rPr>
              <a:t>1</a:t>
            </a:r>
            <a:r>
              <a:rPr lang="zh-CN" altLang="en-US" dirty="0">
                <a:latin typeface="+mj-lt"/>
              </a:rPr>
              <a:t>米</a:t>
            </a:r>
            <a:r>
              <a:rPr lang="en-US" altLang="zh-CN" dirty="0">
                <a:latin typeface="+mj-lt"/>
              </a:rPr>
              <a:t>EST</a:t>
            </a:r>
            <a:r>
              <a:rPr lang="zh-CN" altLang="en-US" dirty="0">
                <a:latin typeface="+mj-lt"/>
              </a:rPr>
              <a:t>望远镜和</a:t>
            </a:r>
            <a:r>
              <a:rPr lang="en-US" altLang="zh-CN" dirty="0">
                <a:latin typeface="+mj-lt"/>
              </a:rPr>
              <a:t>2.16</a:t>
            </a:r>
            <a:r>
              <a:rPr lang="zh-CN" altLang="en-US" dirty="0">
                <a:latin typeface="+mj-lt"/>
              </a:rPr>
              <a:t>米望远镜、云南天文台高美古观测站的</a:t>
            </a:r>
            <a:r>
              <a:rPr lang="en-US" altLang="zh-CN" dirty="0" smtClean="0">
                <a:latin typeface="+mj-lt"/>
              </a:rPr>
              <a:t>2.4</a:t>
            </a:r>
            <a:r>
              <a:rPr lang="zh-CN" altLang="en-US" dirty="0" smtClean="0">
                <a:latin typeface="+mj-lt"/>
              </a:rPr>
              <a:t>米</a:t>
            </a:r>
            <a:r>
              <a:rPr lang="zh-CN" altLang="en-US" dirty="0">
                <a:latin typeface="+mj-lt"/>
              </a:rPr>
              <a:t>望远镜、台湾鹿林天文台的</a:t>
            </a:r>
            <a:r>
              <a:rPr lang="en-US" altLang="zh-CN" dirty="0">
                <a:latin typeface="+mj-lt"/>
              </a:rPr>
              <a:t>1</a:t>
            </a:r>
            <a:r>
              <a:rPr lang="zh-CN" altLang="en-US" dirty="0">
                <a:latin typeface="+mj-lt"/>
              </a:rPr>
              <a:t>米望远镜，及韩国普贤山光学天文台的</a:t>
            </a:r>
            <a:r>
              <a:rPr lang="en-US" altLang="zh-CN" dirty="0">
                <a:latin typeface="+mj-lt"/>
              </a:rPr>
              <a:t>1.8</a:t>
            </a:r>
            <a:r>
              <a:rPr lang="zh-CN" altLang="en-US" dirty="0">
                <a:latin typeface="+mj-lt"/>
              </a:rPr>
              <a:t>米</a:t>
            </a:r>
            <a:r>
              <a:rPr lang="zh-CN" altLang="en-US" dirty="0" smtClean="0">
                <a:latin typeface="+mj-lt"/>
              </a:rPr>
              <a:t>望远镜</a:t>
            </a:r>
            <a:endParaRPr lang="en-US" altLang="zh-CN" dirty="0" smtClean="0">
              <a:latin typeface="+mj-lt"/>
            </a:endParaRPr>
          </a:p>
          <a:p>
            <a:pPr marL="342900" indent="-342900">
              <a:buFont typeface="+mj-lt"/>
              <a:buAutoNum type="arabicPeriod"/>
            </a:pPr>
            <a:endParaRPr lang="en-US" altLang="zh-CN" dirty="0" smtClean="0">
              <a:latin typeface="+mj-lt"/>
            </a:endParaRPr>
          </a:p>
          <a:p>
            <a:pPr marL="342900" indent="-342900">
              <a:buFont typeface="+mj-lt"/>
              <a:buAutoNum type="arabicPeriod"/>
            </a:pPr>
            <a:r>
              <a:rPr lang="zh-CN" altLang="en-US" dirty="0" smtClean="0">
                <a:latin typeface="+mj-lt"/>
              </a:rPr>
              <a:t>反应速度最快的是</a:t>
            </a:r>
            <a:r>
              <a:rPr lang="en-US" altLang="zh-CN" dirty="0" smtClean="0">
                <a:latin typeface="+mj-lt"/>
              </a:rPr>
              <a:t>TNT</a:t>
            </a:r>
            <a:r>
              <a:rPr lang="zh-CN" altLang="en-US" dirty="0" smtClean="0">
                <a:latin typeface="+mj-lt"/>
              </a:rPr>
              <a:t>，</a:t>
            </a:r>
            <a:r>
              <a:rPr lang="en-US" altLang="zh-CN" dirty="0" smtClean="0">
                <a:latin typeface="+mj-lt"/>
              </a:rPr>
              <a:t>1</a:t>
            </a:r>
            <a:r>
              <a:rPr lang="zh-CN" altLang="en-US" dirty="0" smtClean="0">
                <a:latin typeface="+mj-lt"/>
              </a:rPr>
              <a:t>分钟多，多站联合，基本上可以保证每天至少有一个台址拥有可观测的晴夜</a:t>
            </a:r>
            <a:endParaRPr lang="en-US" altLang="zh-CN" dirty="0" smtClean="0">
              <a:latin typeface="+mj-lt"/>
            </a:endParaRPr>
          </a:p>
          <a:p>
            <a:pPr marL="342900" indent="-342900">
              <a:buFont typeface="+mj-lt"/>
              <a:buAutoNum type="arabicPeriod"/>
            </a:pPr>
            <a:endParaRPr lang="en-US" altLang="zh-CN" sz="800" dirty="0" smtClean="0">
              <a:latin typeface="+mj-lt"/>
            </a:endParaRPr>
          </a:p>
        </p:txBody>
      </p:sp>
      <p:sp>
        <p:nvSpPr>
          <p:cNvPr id="5" name="矩形 4"/>
          <p:cNvSpPr/>
          <p:nvPr/>
        </p:nvSpPr>
        <p:spPr>
          <a:xfrm>
            <a:off x="877354" y="1412776"/>
            <a:ext cx="7439062" cy="830997"/>
          </a:xfrm>
          <a:prstGeom prst="rect">
            <a:avLst/>
          </a:prstGeom>
        </p:spPr>
        <p:txBody>
          <a:bodyPr wrap="square">
            <a:spAutoFit/>
          </a:bodyPr>
          <a:lstStyle/>
          <a:p>
            <a:pPr algn="ctr"/>
            <a:r>
              <a:rPr lang="en-US" altLang="zh-CN" sz="2800" dirty="0" smtClean="0">
                <a:latin typeface="+mj-lt"/>
              </a:rPr>
              <a:t>EAFON </a:t>
            </a:r>
          </a:p>
          <a:p>
            <a:r>
              <a:rPr lang="zh-CN" altLang="zh-CN" sz="2000" dirty="0" smtClean="0">
                <a:latin typeface="+mj-lt"/>
              </a:rPr>
              <a:t>East</a:t>
            </a:r>
            <a:r>
              <a:rPr lang="zh-CN" altLang="zh-CN" sz="2000" dirty="0">
                <a:latin typeface="+mj-lt"/>
              </a:rPr>
              <a:t>-Asia GRB Follow-up Observation Network </a:t>
            </a:r>
            <a:endParaRPr lang="zh-CN" altLang="en-US" sz="2000" dirty="0">
              <a:latin typeface="+mj-lt"/>
            </a:endParaRPr>
          </a:p>
        </p:txBody>
      </p:sp>
      <p:sp>
        <p:nvSpPr>
          <p:cNvPr id="11" name="矩形 10"/>
          <p:cNvSpPr/>
          <p:nvPr/>
        </p:nvSpPr>
        <p:spPr>
          <a:xfrm>
            <a:off x="34020" y="778244"/>
            <a:ext cx="2008883" cy="369332"/>
          </a:xfrm>
          <a:prstGeom prst="rect">
            <a:avLst/>
          </a:prstGeom>
        </p:spPr>
        <p:txBody>
          <a:bodyPr wrap="none">
            <a:spAutoFit/>
          </a:bodyPr>
          <a:lstStyle/>
          <a:p>
            <a:pPr lvl="0">
              <a:spcBef>
                <a:spcPct val="0"/>
              </a:spcBef>
            </a:pPr>
            <a:r>
              <a:rPr lang="en-US" altLang="zh-CN" b="1" dirty="0">
                <a:solidFill>
                  <a:schemeClr val="tx1">
                    <a:lumMod val="75000"/>
                    <a:lumOff val="25000"/>
                  </a:schemeClr>
                </a:solidFill>
              </a:rPr>
              <a:t>GCN</a:t>
            </a:r>
            <a:r>
              <a:rPr lang="zh-CN" altLang="en-US" b="1" dirty="0">
                <a:solidFill>
                  <a:schemeClr val="tx1">
                    <a:lumMod val="75000"/>
                    <a:lumOff val="25000"/>
                  </a:schemeClr>
                </a:solidFill>
              </a:rPr>
              <a:t>及地面观测网</a:t>
            </a:r>
            <a:endParaRPr lang="en-US" altLang="zh-CN" b="1" dirty="0">
              <a:solidFill>
                <a:schemeClr val="tx1">
                  <a:lumMod val="75000"/>
                  <a:lumOff val="25000"/>
                </a:schemeClr>
              </a:solidFill>
            </a:endParaRPr>
          </a:p>
        </p:txBody>
      </p:sp>
      <p:pic>
        <p:nvPicPr>
          <p:cNvPr id="6"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0"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68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53172" y="2969597"/>
            <a:ext cx="4815354" cy="283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27584" y="1305343"/>
            <a:ext cx="7344816" cy="1800493"/>
          </a:xfrm>
          <a:prstGeom prst="rect">
            <a:avLst/>
          </a:prstGeom>
        </p:spPr>
        <p:txBody>
          <a:bodyPr wrap="square">
            <a:spAutoFit/>
          </a:bodyPr>
          <a:lstStyle/>
          <a:p>
            <a:pPr algn="ctr"/>
            <a:r>
              <a:rPr lang="en-US" altLang="zh-CN" sz="2800" dirty="0" smtClean="0">
                <a:latin typeface="+mj-lt"/>
              </a:rPr>
              <a:t>RoboNet-1.0 </a:t>
            </a:r>
          </a:p>
          <a:p>
            <a:endParaRPr lang="en-US" altLang="zh-CN" sz="1100" b="1" dirty="0">
              <a:latin typeface="+mj-lt"/>
            </a:endParaRPr>
          </a:p>
          <a:p>
            <a:r>
              <a:rPr lang="zh-CN" altLang="en-US" dirty="0">
                <a:latin typeface="+mj-lt"/>
              </a:rPr>
              <a:t>英国利物浦</a:t>
            </a:r>
            <a:r>
              <a:rPr lang="en-US" altLang="zh-CN" dirty="0">
                <a:latin typeface="+mj-lt"/>
              </a:rPr>
              <a:t>John </a:t>
            </a:r>
            <a:r>
              <a:rPr lang="en-US" altLang="zh-CN" dirty="0" err="1">
                <a:latin typeface="+mj-lt"/>
              </a:rPr>
              <a:t>Moores</a:t>
            </a:r>
            <a:r>
              <a:rPr lang="zh-CN" altLang="en-US" dirty="0">
                <a:latin typeface="+mj-lt"/>
              </a:rPr>
              <a:t>大学，全球</a:t>
            </a:r>
            <a:r>
              <a:rPr lang="en-US" altLang="zh-CN" dirty="0">
                <a:latin typeface="+mj-lt"/>
              </a:rPr>
              <a:t>2</a:t>
            </a:r>
            <a:r>
              <a:rPr lang="zh-CN" altLang="en-US" dirty="0">
                <a:latin typeface="+mj-lt"/>
              </a:rPr>
              <a:t>米级望远镜网络，伽玛暴与系处行星搜索，</a:t>
            </a:r>
            <a:r>
              <a:rPr lang="en-US" altLang="zh-CN" dirty="0">
                <a:latin typeface="+mj-lt"/>
              </a:rPr>
              <a:t>TTL</a:t>
            </a:r>
            <a:r>
              <a:rPr lang="zh-CN" altLang="en-US" dirty="0">
                <a:latin typeface="+mj-lt"/>
              </a:rPr>
              <a:t>公司</a:t>
            </a:r>
            <a:r>
              <a:rPr lang="en-US" altLang="zh-CN" dirty="0">
                <a:latin typeface="+mj-lt"/>
              </a:rPr>
              <a:t>2m</a:t>
            </a:r>
            <a:r>
              <a:rPr lang="zh-CN" altLang="en-US" dirty="0">
                <a:latin typeface="+mj-lt"/>
              </a:rPr>
              <a:t>级全自动大型望远镜，最快响应时间</a:t>
            </a:r>
            <a:r>
              <a:rPr lang="en-US" altLang="zh-CN" dirty="0">
                <a:latin typeface="+mj-lt"/>
              </a:rPr>
              <a:t>2</a:t>
            </a:r>
            <a:r>
              <a:rPr lang="zh-CN" altLang="en-US" dirty="0">
                <a:latin typeface="+mj-lt"/>
              </a:rPr>
              <a:t>至</a:t>
            </a:r>
            <a:r>
              <a:rPr lang="en-US" altLang="zh-CN" dirty="0">
                <a:latin typeface="+mj-lt"/>
              </a:rPr>
              <a:t>5</a:t>
            </a:r>
            <a:r>
              <a:rPr lang="zh-CN" altLang="en-US" dirty="0">
                <a:latin typeface="+mj-lt"/>
              </a:rPr>
              <a:t>分钟，斯隆标准滤光片，低分辨率光谱仪</a:t>
            </a:r>
            <a:r>
              <a:rPr lang="zh-CN" altLang="en-US" dirty="0" smtClean="0">
                <a:latin typeface="+mj-lt"/>
              </a:rPr>
              <a:t>，</a:t>
            </a:r>
            <a:endParaRPr lang="en-US" altLang="zh-CN" dirty="0" smtClean="0">
              <a:latin typeface="+mj-lt"/>
            </a:endParaRPr>
          </a:p>
          <a:p>
            <a:r>
              <a:rPr lang="zh-CN" altLang="en-US" dirty="0" smtClean="0">
                <a:latin typeface="+mj-lt"/>
              </a:rPr>
              <a:t>利物浦</a:t>
            </a:r>
            <a:r>
              <a:rPr lang="zh-CN" altLang="en-US" dirty="0">
                <a:latin typeface="+mj-lt"/>
              </a:rPr>
              <a:t>望远镜还有偏振计</a:t>
            </a:r>
            <a:r>
              <a:rPr lang="en-US" altLang="zh-CN" dirty="0">
                <a:latin typeface="+mj-lt"/>
              </a:rPr>
              <a:t>RINGO</a:t>
            </a:r>
            <a:r>
              <a:rPr lang="zh-CN" altLang="en-US" dirty="0">
                <a:latin typeface="+mj-lt"/>
              </a:rPr>
              <a:t>与红外照相机</a:t>
            </a:r>
            <a:endParaRPr lang="en-US" altLang="zh-CN" dirty="0">
              <a:latin typeface="+mj-lt"/>
            </a:endParaRPr>
          </a:p>
        </p:txBody>
      </p:sp>
      <p:sp>
        <p:nvSpPr>
          <p:cNvPr id="11" name="矩形 10"/>
          <p:cNvSpPr/>
          <p:nvPr/>
        </p:nvSpPr>
        <p:spPr>
          <a:xfrm>
            <a:off x="34020" y="778244"/>
            <a:ext cx="2008883" cy="369332"/>
          </a:xfrm>
          <a:prstGeom prst="rect">
            <a:avLst/>
          </a:prstGeom>
        </p:spPr>
        <p:txBody>
          <a:bodyPr wrap="none">
            <a:spAutoFit/>
          </a:bodyPr>
          <a:lstStyle/>
          <a:p>
            <a:pPr lvl="0">
              <a:spcBef>
                <a:spcPct val="0"/>
              </a:spcBef>
            </a:pPr>
            <a:r>
              <a:rPr lang="en-US" altLang="zh-CN" b="1" dirty="0">
                <a:solidFill>
                  <a:schemeClr val="tx1">
                    <a:lumMod val="75000"/>
                    <a:lumOff val="25000"/>
                  </a:schemeClr>
                </a:solidFill>
              </a:rPr>
              <a:t>GCN</a:t>
            </a:r>
            <a:r>
              <a:rPr lang="zh-CN" altLang="en-US" b="1" dirty="0">
                <a:solidFill>
                  <a:schemeClr val="tx1">
                    <a:lumMod val="75000"/>
                    <a:lumOff val="25000"/>
                  </a:schemeClr>
                </a:solidFill>
              </a:rPr>
              <a:t>及地面观测网</a:t>
            </a:r>
            <a:endParaRPr lang="en-US" altLang="zh-CN" b="1" dirty="0">
              <a:solidFill>
                <a:schemeClr val="tx1">
                  <a:lumMod val="75000"/>
                  <a:lumOff val="25000"/>
                </a:schemeClr>
              </a:solidFill>
            </a:endParaRPr>
          </a:p>
        </p:txBody>
      </p:sp>
      <p:pic>
        <p:nvPicPr>
          <p:cNvPr id="6" name="Picture 2" descr="E:\MyDocs\文案素材\gmg镜訓_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MyDocs\文案素材\ppt圆顶夜景.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未标题-4 拷贝"/>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0" name="Picture 4" descr="E:\MyDocs\文案素材\logo.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4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484784"/>
            <a:ext cx="7488832" cy="4320480"/>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algn="ctr">
              <a:spcBef>
                <a:spcPct val="0"/>
              </a:spcBef>
            </a:pPr>
            <a:r>
              <a:rPr lang="zh-CN" altLang="en-US" sz="4000" b="1" dirty="0">
                <a:latin typeface="楷体" pitchFamily="49" charset="-122"/>
                <a:ea typeface="楷体" pitchFamily="49" charset="-122"/>
              </a:rPr>
              <a:t>主要</a:t>
            </a:r>
            <a:r>
              <a:rPr lang="zh-CN" altLang="en-US" sz="4000" b="1" dirty="0" smtClean="0">
                <a:latin typeface="楷体" pitchFamily="49" charset="-122"/>
                <a:ea typeface="楷体" pitchFamily="49" charset="-122"/>
              </a:rPr>
              <a:t>内容</a:t>
            </a:r>
            <a:endParaRPr lang="en-US" altLang="zh-CN" sz="3200" b="1" dirty="0" smtClean="0">
              <a:solidFill>
                <a:schemeClr val="tx1">
                  <a:lumMod val="75000"/>
                  <a:lumOff val="25000"/>
                </a:schemeClr>
              </a:solidFill>
              <a:latin typeface="楷体" pitchFamily="49" charset="-122"/>
              <a:ea typeface="楷体" pitchFamily="49" charset="-122"/>
              <a:cs typeface="+mj-cs"/>
            </a:endParaRPr>
          </a:p>
          <a:p>
            <a:pPr marL="571500" indent="-571500">
              <a:spcBef>
                <a:spcPct val="0"/>
              </a:spcBef>
              <a:buFont typeface="Wingdings" pitchFamily="2" charset="2"/>
              <a:buChar char="p"/>
            </a:pPr>
            <a:r>
              <a:rPr lang="en-US" altLang="zh-CN" sz="3200" b="1" dirty="0" smtClean="0">
                <a:solidFill>
                  <a:schemeClr val="tx1">
                    <a:lumMod val="75000"/>
                    <a:lumOff val="25000"/>
                  </a:schemeClr>
                </a:solidFill>
                <a:latin typeface="+mn-ea"/>
                <a:cs typeface="+mj-cs"/>
              </a:rPr>
              <a:t>China-RAON</a:t>
            </a:r>
            <a:r>
              <a:rPr lang="zh-CN" altLang="en-US" sz="3200" b="1" dirty="0" smtClean="0">
                <a:solidFill>
                  <a:schemeClr val="tx1">
                    <a:lumMod val="75000"/>
                    <a:lumOff val="25000"/>
                  </a:schemeClr>
                </a:solidFill>
                <a:latin typeface="+mn-ea"/>
                <a:cs typeface="+mj-cs"/>
              </a:rPr>
              <a:t>计划</a:t>
            </a:r>
            <a:endParaRPr lang="en-US" altLang="zh-CN" sz="3200" b="1" dirty="0" smtClean="0">
              <a:solidFill>
                <a:schemeClr val="tx1">
                  <a:lumMod val="75000"/>
                  <a:lumOff val="25000"/>
                </a:schemeClr>
              </a:solidFill>
              <a:latin typeface="+mn-ea"/>
              <a:cs typeface="+mj-cs"/>
            </a:endParaRPr>
          </a:p>
          <a:p>
            <a:pPr marL="571500" indent="-571500">
              <a:spcBef>
                <a:spcPct val="0"/>
              </a:spcBef>
              <a:buFont typeface="Wingdings" pitchFamily="2" charset="2"/>
              <a:buChar char="p"/>
            </a:pPr>
            <a:r>
              <a:rPr lang="en-US" altLang="zh-CN" sz="3200" b="1" dirty="0" smtClean="0">
                <a:solidFill>
                  <a:schemeClr val="tx1">
                    <a:lumMod val="75000"/>
                    <a:lumOff val="25000"/>
                  </a:schemeClr>
                </a:solidFill>
                <a:latin typeface="+mn-ea"/>
                <a:cs typeface="+mj-cs"/>
              </a:rPr>
              <a:t>Burst Optical Observer and Transient Exploring System</a:t>
            </a:r>
            <a:r>
              <a:rPr lang="zh-CN" altLang="en-US" sz="3200" b="1" dirty="0" smtClean="0">
                <a:solidFill>
                  <a:schemeClr val="tx1">
                    <a:lumMod val="75000"/>
                    <a:lumOff val="25000"/>
                  </a:schemeClr>
                </a:solidFill>
                <a:latin typeface="+mn-ea"/>
                <a:cs typeface="+mj-cs"/>
              </a:rPr>
              <a:t>介绍</a:t>
            </a:r>
            <a:endParaRPr lang="en-US" altLang="zh-CN" sz="3200" b="1" dirty="0">
              <a:solidFill>
                <a:schemeClr val="tx1">
                  <a:lumMod val="75000"/>
                  <a:lumOff val="25000"/>
                </a:schemeClr>
              </a:solidFill>
              <a:latin typeface="+mn-ea"/>
              <a:cs typeface="+mj-cs"/>
            </a:endParaRPr>
          </a:p>
          <a:p>
            <a:pPr marL="571500" indent="-571500">
              <a:spcBef>
                <a:spcPct val="0"/>
              </a:spcBef>
              <a:buFont typeface="Wingdings" pitchFamily="2" charset="2"/>
              <a:buChar char="p"/>
            </a:pPr>
            <a:r>
              <a:rPr lang="zh-CN" altLang="en-US" sz="3200" b="1" dirty="0" smtClean="0">
                <a:solidFill>
                  <a:schemeClr val="tx1">
                    <a:lumMod val="75000"/>
                    <a:lumOff val="25000"/>
                  </a:schemeClr>
                </a:solidFill>
                <a:latin typeface="+mn-ea"/>
                <a:cs typeface="+mj-cs"/>
              </a:rPr>
              <a:t>丽江</a:t>
            </a:r>
            <a:r>
              <a:rPr lang="en-US" altLang="zh-CN" sz="3200" b="1" dirty="0" smtClean="0">
                <a:solidFill>
                  <a:schemeClr val="tx1">
                    <a:lumMod val="75000"/>
                    <a:lumOff val="25000"/>
                  </a:schemeClr>
                </a:solidFill>
                <a:latin typeface="+mn-ea"/>
                <a:cs typeface="+mj-cs"/>
              </a:rPr>
              <a:t>BOOTES-4</a:t>
            </a:r>
            <a:r>
              <a:rPr lang="zh-CN" altLang="en-US" sz="3200" b="1" dirty="0" smtClean="0">
                <a:solidFill>
                  <a:schemeClr val="tx1">
                    <a:lumMod val="75000"/>
                    <a:lumOff val="25000"/>
                  </a:schemeClr>
                </a:solidFill>
                <a:latin typeface="+mn-ea"/>
                <a:cs typeface="+mj-cs"/>
              </a:rPr>
              <a:t>项目</a:t>
            </a:r>
            <a:endParaRPr lang="en-US" altLang="zh-CN" sz="3200" b="1" dirty="0">
              <a:solidFill>
                <a:schemeClr val="tx1">
                  <a:lumMod val="75000"/>
                  <a:lumOff val="25000"/>
                </a:schemeClr>
              </a:solidFill>
              <a:latin typeface="+mn-ea"/>
              <a:cs typeface="+mj-cs"/>
            </a:endParaRPr>
          </a:p>
          <a:p>
            <a:pPr marL="571500" indent="-571500">
              <a:spcBef>
                <a:spcPct val="0"/>
              </a:spcBef>
              <a:buFont typeface="Wingdings" pitchFamily="2" charset="2"/>
              <a:buChar char="p"/>
            </a:pPr>
            <a:r>
              <a:rPr lang="en-US" altLang="zh-CN" sz="3200" b="1" dirty="0" smtClean="0">
                <a:solidFill>
                  <a:schemeClr val="tx1">
                    <a:lumMod val="75000"/>
                    <a:lumOff val="25000"/>
                  </a:schemeClr>
                </a:solidFill>
                <a:latin typeface="+mn-ea"/>
                <a:cs typeface="+mj-cs"/>
              </a:rPr>
              <a:t>BOOTES-4</a:t>
            </a:r>
            <a:r>
              <a:rPr lang="zh-CN" altLang="en-US" sz="3200" b="1" dirty="0" smtClean="0">
                <a:solidFill>
                  <a:schemeClr val="tx1">
                    <a:lumMod val="75000"/>
                    <a:lumOff val="25000"/>
                  </a:schemeClr>
                </a:solidFill>
                <a:latin typeface="+mn-ea"/>
                <a:cs typeface="+mj-cs"/>
              </a:rPr>
              <a:t>进度和计划</a:t>
            </a:r>
            <a:endParaRPr lang="en-US" altLang="zh-CN" sz="3200" b="1" dirty="0" smtClean="0">
              <a:solidFill>
                <a:schemeClr val="tx1">
                  <a:lumMod val="75000"/>
                  <a:lumOff val="25000"/>
                </a:schemeClr>
              </a:solidFill>
              <a:latin typeface="+mn-ea"/>
              <a:cs typeface="+mj-cs"/>
            </a:endParaRPr>
          </a:p>
          <a:p>
            <a:pPr marL="571500" indent="-571500">
              <a:spcBef>
                <a:spcPct val="0"/>
              </a:spcBef>
              <a:buFont typeface="Wingdings" pitchFamily="2" charset="2"/>
              <a:buChar char="p"/>
            </a:pPr>
            <a:r>
              <a:rPr lang="zh-CN" altLang="en-US" sz="3200" b="1" dirty="0" smtClean="0">
                <a:solidFill>
                  <a:schemeClr val="tx1">
                    <a:lumMod val="75000"/>
                    <a:lumOff val="25000"/>
                  </a:schemeClr>
                </a:solidFill>
                <a:latin typeface="+mn-ea"/>
                <a:cs typeface="+mj-cs"/>
              </a:rPr>
              <a:t>参与</a:t>
            </a:r>
            <a:r>
              <a:rPr lang="en-US" altLang="zh-CN" sz="3200" b="1" dirty="0" smtClean="0">
                <a:solidFill>
                  <a:schemeClr val="tx1">
                    <a:lumMod val="75000"/>
                    <a:lumOff val="25000"/>
                  </a:schemeClr>
                </a:solidFill>
                <a:latin typeface="+mn-ea"/>
                <a:cs typeface="+mj-cs"/>
              </a:rPr>
              <a:t>BOOTES</a:t>
            </a:r>
            <a:r>
              <a:rPr lang="zh-CN" altLang="en-US" sz="3200" b="1" dirty="0" smtClean="0">
                <a:solidFill>
                  <a:schemeClr val="tx1">
                    <a:lumMod val="75000"/>
                    <a:lumOff val="25000"/>
                  </a:schemeClr>
                </a:solidFill>
                <a:latin typeface="+mn-ea"/>
                <a:cs typeface="+mj-cs"/>
              </a:rPr>
              <a:t>合作</a:t>
            </a:r>
            <a:endParaRPr lang="en-US" altLang="zh-CN" sz="2400" b="1" dirty="0">
              <a:solidFill>
                <a:schemeClr val="tx1">
                  <a:lumMod val="75000"/>
                  <a:lumOff val="25000"/>
                </a:schemeClr>
              </a:solidFill>
              <a:latin typeface="+mj-lt"/>
              <a:ea typeface="+mj-ea"/>
              <a:cs typeface="+mj-cs"/>
            </a:endParaRPr>
          </a:p>
        </p:txBody>
      </p:sp>
      <p:sp>
        <p:nvSpPr>
          <p:cNvPr id="15" name="Line 9"/>
          <p:cNvSpPr>
            <a:spLocks noChangeShapeType="1"/>
          </p:cNvSpPr>
          <p:nvPr/>
        </p:nvSpPr>
        <p:spPr bwMode="auto">
          <a:xfrm>
            <a:off x="-22302" y="0"/>
            <a:ext cx="9166302" cy="11150"/>
          </a:xfrm>
          <a:prstGeom prst="line">
            <a:avLst/>
          </a:prstGeom>
          <a:noFill/>
          <a:ln w="34925">
            <a:gradFill>
              <a:gsLst>
                <a:gs pos="0">
                  <a:schemeClr val="accent4">
                    <a:lumMod val="60000"/>
                    <a:lumOff val="40000"/>
                  </a:schemeClr>
                </a:gs>
                <a:gs pos="50000">
                  <a:schemeClr val="accent5">
                    <a:lumMod val="40000"/>
                    <a:lumOff val="60000"/>
                  </a:schemeClr>
                </a:gs>
                <a:gs pos="100000">
                  <a:schemeClr val="accent4">
                    <a:lumMod val="20000"/>
                    <a:lumOff val="80000"/>
                  </a:schemeClr>
                </a:gs>
              </a:gsLst>
              <a:lin ang="5400000" scaled="0"/>
            </a:gradFill>
            <a:round/>
            <a:headEnd/>
            <a:tailEnd/>
          </a:ln>
        </p:spPr>
        <p:txBody>
          <a:bodyPr/>
          <a:lstStyle/>
          <a:p>
            <a:endParaRPr lang="zh-CN" altLang="en-US"/>
          </a:p>
        </p:txBody>
      </p:sp>
      <p:pic>
        <p:nvPicPr>
          <p:cNvPr id="30" name="Picture 2" descr="E:\MyDocs\文案素材\gmg镜訓_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E:\MyDocs\文案素材\ppt圆顶夜景.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未标题-4 拷贝"/>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33" name="Picture 4" descr="E:\MyDocs\文案素材\logo.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432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9621" y="1124744"/>
            <a:ext cx="1826141"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发展历史</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a:t>
            </a:r>
            <a:r>
              <a:rPr lang="zh-CN" altLang="en-US" b="1" dirty="0" smtClean="0">
                <a:solidFill>
                  <a:schemeClr val="tx1">
                    <a:lumMod val="75000"/>
                    <a:lumOff val="25000"/>
                  </a:schemeClr>
                </a:solidFill>
              </a:rPr>
              <a:t>介绍</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827584" y="1988840"/>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r>
              <a:rPr lang="zh-CN" altLang="en-US" sz="2400" dirty="0" smtClean="0">
                <a:solidFill>
                  <a:schemeClr val="tx1">
                    <a:lumMod val="75000"/>
                    <a:lumOff val="25000"/>
                  </a:schemeClr>
                </a:solidFill>
                <a:latin typeface="+mj-lt"/>
                <a:ea typeface="+mj-ea"/>
                <a:cs typeface="+mj-cs"/>
              </a:rPr>
              <a:t>        西班牙安达卢西亚天体物理研究所发起的全球范围的全自动天文望远镜</a:t>
            </a:r>
            <a:endParaRPr lang="en-US" altLang="zh-CN" sz="2400" dirty="0" smtClean="0">
              <a:solidFill>
                <a:schemeClr val="tx1">
                  <a:lumMod val="75000"/>
                  <a:lumOff val="25000"/>
                </a:schemeClr>
              </a:solidFill>
              <a:latin typeface="+mj-lt"/>
              <a:ea typeface="+mj-ea"/>
              <a:cs typeface="+mj-cs"/>
            </a:endParaRPr>
          </a:p>
          <a:p>
            <a:pPr lvl="0">
              <a:spcBef>
                <a:spcPct val="0"/>
              </a:spcBef>
            </a:pPr>
            <a:r>
              <a:rPr lang="en-US" altLang="zh-CN" sz="2400" dirty="0" smtClean="0">
                <a:solidFill>
                  <a:schemeClr val="tx1">
                    <a:lumMod val="75000"/>
                    <a:lumOff val="25000"/>
                  </a:schemeClr>
                </a:solidFill>
                <a:latin typeface="+mj-lt"/>
                <a:ea typeface="+mj-ea"/>
                <a:cs typeface="+mj-cs"/>
              </a:rPr>
              <a:t>BOOTES-1 1998 First Light</a:t>
            </a:r>
          </a:p>
          <a:p>
            <a:pPr lvl="0">
              <a:spcBef>
                <a:spcPct val="0"/>
              </a:spcBef>
            </a:pPr>
            <a:r>
              <a:rPr lang="en-US" altLang="zh-CN" sz="2400" dirty="0" smtClean="0">
                <a:solidFill>
                  <a:schemeClr val="tx1">
                    <a:lumMod val="75000"/>
                    <a:lumOff val="25000"/>
                  </a:schemeClr>
                </a:solidFill>
                <a:latin typeface="+mj-lt"/>
                <a:ea typeface="+mj-ea"/>
                <a:cs typeface="+mj-cs"/>
              </a:rPr>
              <a:t>BOOTES-2</a:t>
            </a:r>
            <a:r>
              <a:rPr lang="zh-CN" altLang="en-US" sz="2400" dirty="0" smtClean="0">
                <a:solidFill>
                  <a:schemeClr val="tx1">
                    <a:lumMod val="75000"/>
                    <a:lumOff val="25000"/>
                  </a:schemeClr>
                </a:solidFill>
                <a:latin typeface="+mj-lt"/>
                <a:ea typeface="+mj-ea"/>
                <a:cs typeface="+mj-cs"/>
              </a:rPr>
              <a:t>，</a:t>
            </a:r>
            <a:r>
              <a:rPr lang="en-US" altLang="zh-CN" sz="2400" dirty="0">
                <a:solidFill>
                  <a:schemeClr val="tx1">
                    <a:lumMod val="75000"/>
                    <a:lumOff val="25000"/>
                  </a:schemeClr>
                </a:solidFill>
              </a:rPr>
              <a:t> </a:t>
            </a:r>
            <a:r>
              <a:rPr lang="en-US" altLang="zh-CN" sz="2400" dirty="0" smtClean="0">
                <a:solidFill>
                  <a:schemeClr val="tx1">
                    <a:lumMod val="75000"/>
                    <a:lumOff val="25000"/>
                  </a:schemeClr>
                </a:solidFill>
              </a:rPr>
              <a:t>BOOTES-3</a:t>
            </a:r>
            <a:r>
              <a:rPr lang="zh-CN" altLang="en-US" sz="2400" dirty="0" smtClean="0">
                <a:solidFill>
                  <a:schemeClr val="tx1">
                    <a:lumMod val="75000"/>
                    <a:lumOff val="25000"/>
                  </a:schemeClr>
                </a:solidFill>
              </a:rPr>
              <a:t>，</a:t>
            </a:r>
            <a:r>
              <a:rPr lang="en-US" altLang="zh-CN" sz="2400" dirty="0">
                <a:solidFill>
                  <a:schemeClr val="tx1">
                    <a:lumMod val="75000"/>
                    <a:lumOff val="25000"/>
                  </a:schemeClr>
                </a:solidFill>
              </a:rPr>
              <a:t> </a:t>
            </a:r>
            <a:r>
              <a:rPr lang="en-US" altLang="zh-CN" sz="2400" dirty="0" smtClean="0">
                <a:solidFill>
                  <a:schemeClr val="tx1">
                    <a:lumMod val="75000"/>
                    <a:lumOff val="25000"/>
                  </a:schemeClr>
                </a:solidFill>
              </a:rPr>
              <a:t>BOOTES-IR</a:t>
            </a:r>
            <a:endParaRPr lang="en-US" altLang="zh-CN" sz="2400" dirty="0" smtClean="0">
              <a:solidFill>
                <a:schemeClr val="tx1">
                  <a:lumMod val="75000"/>
                  <a:lumOff val="25000"/>
                </a:schemeClr>
              </a:solidFill>
              <a:latin typeface="+mj-lt"/>
              <a:ea typeface="+mj-ea"/>
              <a:cs typeface="+mj-cs"/>
            </a:endParaRPr>
          </a:p>
          <a:p>
            <a:pPr lvl="0">
              <a:spcBef>
                <a:spcPct val="0"/>
              </a:spcBef>
            </a:pPr>
            <a:r>
              <a:rPr lang="en-US" altLang="zh-CN" sz="2400" dirty="0" smtClean="0">
                <a:solidFill>
                  <a:schemeClr val="tx1">
                    <a:lumMod val="75000"/>
                    <a:lumOff val="25000"/>
                  </a:schemeClr>
                </a:solidFill>
                <a:latin typeface="+mj-lt"/>
                <a:ea typeface="+mj-ea"/>
                <a:cs typeface="+mj-cs"/>
              </a:rPr>
              <a:t>BOOTES-4 2011</a:t>
            </a:r>
          </a:p>
          <a:p>
            <a:pPr marL="514350" lvl="0" indent="-514350">
              <a:spcBef>
                <a:spcPct val="0"/>
              </a:spcBef>
              <a:buFont typeface="+mj-lt"/>
              <a:buAutoNum type="arabicPeriod" startAt="2"/>
            </a:pPr>
            <a:endParaRPr lang="en-US" altLang="zh-CN" sz="2400"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3302219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2224976" y="1124744"/>
            <a:ext cx="4492320"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仪器配置（</a:t>
            </a:r>
            <a:r>
              <a:rPr lang="en-US" altLang="zh-CN" sz="3200" b="1" dirty="0" smtClean="0">
                <a:solidFill>
                  <a:schemeClr val="tx1">
                    <a:lumMod val="75000"/>
                    <a:lumOff val="25000"/>
                  </a:schemeClr>
                </a:solidFill>
                <a:latin typeface="+mj-lt"/>
                <a:ea typeface="+mj-ea"/>
              </a:rPr>
              <a:t>1998-2004</a:t>
            </a:r>
            <a:r>
              <a:rPr lang="zh-CN" altLang="en-US" sz="3200" b="1" dirty="0" smtClean="0">
                <a:solidFill>
                  <a:schemeClr val="tx1">
                    <a:lumMod val="75000"/>
                    <a:lumOff val="25000"/>
                  </a:schemeClr>
                </a:solidFill>
                <a:latin typeface="+mj-lt"/>
                <a:ea typeface="+mj-ea"/>
              </a:rPr>
              <a:t>）</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a:t>
            </a:r>
            <a:r>
              <a:rPr lang="zh-CN" altLang="en-US" b="1" dirty="0" smtClean="0">
                <a:solidFill>
                  <a:schemeClr val="tx1">
                    <a:lumMod val="75000"/>
                    <a:lumOff val="25000"/>
                  </a:schemeClr>
                </a:solidFill>
              </a:rPr>
              <a:t>介绍</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12" name="矩形 11"/>
          <p:cNvSpPr/>
          <p:nvPr/>
        </p:nvSpPr>
        <p:spPr>
          <a:xfrm>
            <a:off x="890715" y="2132856"/>
            <a:ext cx="7425701" cy="3554819"/>
          </a:xfrm>
          <a:prstGeom prst="rect">
            <a:avLst/>
          </a:prstGeom>
        </p:spPr>
        <p:txBody>
          <a:bodyPr wrap="square">
            <a:spAutoFit/>
          </a:bodyPr>
          <a:lstStyle/>
          <a:p>
            <a:pPr marL="342900" indent="-342900">
              <a:buFont typeface="+mj-lt"/>
              <a:buAutoNum type="arabicPeriod"/>
            </a:pPr>
            <a:r>
              <a:rPr lang="en-US" altLang="zh-CN" dirty="0">
                <a:latin typeface="+mj-lt"/>
              </a:rPr>
              <a:t>Commercial </a:t>
            </a:r>
            <a:r>
              <a:rPr lang="en-US" altLang="zh-CN" dirty="0" err="1" smtClean="0">
                <a:latin typeface="+mj-lt"/>
              </a:rPr>
              <a:t>Nikkor</a:t>
            </a:r>
            <a:r>
              <a:rPr lang="en-US" altLang="zh-CN" dirty="0" smtClean="0">
                <a:latin typeface="+mj-lt"/>
              </a:rPr>
              <a:t> </a:t>
            </a:r>
            <a:r>
              <a:rPr lang="en-US" altLang="zh-CN" dirty="0">
                <a:latin typeface="+mj-lt"/>
              </a:rPr>
              <a:t>50-mm wide-field </a:t>
            </a:r>
            <a:r>
              <a:rPr lang="en-US" altLang="zh-CN" dirty="0" smtClean="0">
                <a:latin typeface="+mj-lt"/>
              </a:rPr>
              <a:t>lens, attached </a:t>
            </a:r>
            <a:r>
              <a:rPr lang="en-US" altLang="zh-CN" dirty="0">
                <a:latin typeface="+mj-lt"/>
              </a:rPr>
              <a:t>to two ST8 SBIG CCD </a:t>
            </a:r>
            <a:r>
              <a:rPr lang="en-US" altLang="zh-CN" dirty="0" smtClean="0">
                <a:latin typeface="+mj-lt"/>
              </a:rPr>
              <a:t>cameras, covering the error box of GRB source.</a:t>
            </a:r>
          </a:p>
          <a:p>
            <a:pPr marL="342900" indent="-342900">
              <a:buFont typeface="+mj-lt"/>
              <a:buAutoNum type="arabicPeriod"/>
            </a:pPr>
            <a:endParaRPr lang="en-US" altLang="zh-CN" sz="900" dirty="0" smtClean="0">
              <a:latin typeface="+mj-lt"/>
            </a:endParaRPr>
          </a:p>
          <a:p>
            <a:pPr marL="342900" indent="-342900">
              <a:buFont typeface="+mj-lt"/>
              <a:buAutoNum type="arabicPeriod"/>
            </a:pPr>
            <a:r>
              <a:rPr lang="en-US" altLang="zh-CN" dirty="0" smtClean="0">
                <a:latin typeface="+mj-lt"/>
              </a:rPr>
              <a:t>Powerful DSP </a:t>
            </a:r>
            <a:r>
              <a:rPr lang="en-US" altLang="zh-CN" dirty="0">
                <a:latin typeface="+mj-lt"/>
              </a:rPr>
              <a:t>The frames taken at each station at the very beginning </a:t>
            </a:r>
            <a:r>
              <a:rPr lang="en-US" altLang="zh-CN" dirty="0" smtClean="0">
                <a:latin typeface="+mj-lt"/>
              </a:rPr>
              <a:t>of the </a:t>
            </a:r>
            <a:r>
              <a:rPr lang="en-US" altLang="zh-CN" dirty="0">
                <a:latin typeface="+mj-lt"/>
              </a:rPr>
              <a:t>night will be loaded into memory (the </a:t>
            </a:r>
            <a:r>
              <a:rPr lang="en-US" altLang="zh-CN" i="1" dirty="0">
                <a:latin typeface="+mj-lt"/>
              </a:rPr>
              <a:t>primary </a:t>
            </a:r>
            <a:r>
              <a:rPr lang="en-US" altLang="zh-CN" dirty="0">
                <a:latin typeface="+mj-lt"/>
              </a:rPr>
              <a:t>frames). During the rest of the night, </a:t>
            </a:r>
            <a:r>
              <a:rPr lang="en-US" altLang="zh-CN" dirty="0" smtClean="0">
                <a:latin typeface="+mj-lt"/>
              </a:rPr>
              <a:t>successive </a:t>
            </a:r>
            <a:r>
              <a:rPr lang="en-US" altLang="zh-CN" dirty="0">
                <a:latin typeface="+mj-lt"/>
              </a:rPr>
              <a:t>frames (</a:t>
            </a:r>
            <a:r>
              <a:rPr lang="en-US" altLang="zh-CN" i="1" dirty="0">
                <a:latin typeface="+mj-lt"/>
              </a:rPr>
              <a:t>secondary </a:t>
            </a:r>
            <a:r>
              <a:rPr lang="en-US" altLang="zh-CN" dirty="0">
                <a:latin typeface="+mj-lt"/>
              </a:rPr>
              <a:t>frames) could be compared with the primary </a:t>
            </a:r>
            <a:r>
              <a:rPr lang="en-US" altLang="zh-CN" dirty="0" smtClean="0">
                <a:latin typeface="+mj-lt"/>
              </a:rPr>
              <a:t>frame,</a:t>
            </a:r>
            <a:r>
              <a:rPr lang="en-US" altLang="zh-CN" dirty="0">
                <a:latin typeface="+mj-lt"/>
              </a:rPr>
              <a:t> If a real flash were detected in the secondary frames, the coordinates of the flashing object and the images </a:t>
            </a:r>
            <a:r>
              <a:rPr lang="en-US" altLang="zh-CN" dirty="0" smtClean="0">
                <a:latin typeface="+mj-lt"/>
              </a:rPr>
              <a:t>themselves </a:t>
            </a:r>
            <a:r>
              <a:rPr lang="en-US" altLang="zh-CN" dirty="0">
                <a:latin typeface="+mj-lt"/>
              </a:rPr>
              <a:t>would be transferred to </a:t>
            </a:r>
            <a:r>
              <a:rPr lang="en-US" altLang="zh-CN" dirty="0" smtClean="0">
                <a:latin typeface="+mj-lt"/>
              </a:rPr>
              <a:t>LAEFF-INTA.</a:t>
            </a:r>
          </a:p>
          <a:p>
            <a:pPr marL="342900" indent="-342900">
              <a:buFont typeface="+mj-lt"/>
              <a:buAutoNum type="arabicPeriod"/>
            </a:pPr>
            <a:endParaRPr lang="en-US" altLang="zh-CN" dirty="0" smtClean="0">
              <a:latin typeface="+mj-lt"/>
            </a:endParaRPr>
          </a:p>
          <a:p>
            <a:pPr marL="342900" indent="-342900">
              <a:buFont typeface="+mj-lt"/>
              <a:buAutoNum type="arabicPeriod"/>
            </a:pPr>
            <a:r>
              <a:rPr lang="en-US" altLang="zh-CN" dirty="0">
                <a:latin typeface="+mj-lt"/>
              </a:rPr>
              <a:t>Exceptionally, when information on a GRB position would be obtained from the GCN </a:t>
            </a:r>
            <a:r>
              <a:rPr lang="en-US" altLang="zh-CN" dirty="0" smtClean="0">
                <a:latin typeface="+mj-lt"/>
              </a:rPr>
              <a:t>,the </a:t>
            </a:r>
            <a:r>
              <a:rPr lang="en-US" altLang="zh-CN" dirty="0">
                <a:latin typeface="+mj-lt"/>
              </a:rPr>
              <a:t>cameras used to provide images of the corresponding GRB error </a:t>
            </a:r>
            <a:r>
              <a:rPr lang="en-US" altLang="zh-CN" dirty="0" smtClean="0">
                <a:latin typeface="+mj-lt"/>
              </a:rPr>
              <a:t>boxes</a:t>
            </a:r>
            <a:r>
              <a:rPr lang="en-US" altLang="zh-CN" dirty="0">
                <a:latin typeface="+mj-lt"/>
              </a:rPr>
              <a:t>.</a:t>
            </a:r>
            <a:endParaRPr lang="en-US" altLang="zh-CN" dirty="0" smtClean="0">
              <a:latin typeface="+mj-lt"/>
            </a:endParaRPr>
          </a:p>
        </p:txBody>
      </p:sp>
    </p:spTree>
    <p:extLst>
      <p:ext uri="{BB962C8B-B14F-4D97-AF65-F5344CB8AC3E}">
        <p14:creationId xmlns:p14="http://schemas.microsoft.com/office/powerpoint/2010/main" val="4256782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3558065" y="1124744"/>
            <a:ext cx="1826141"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软件系统</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a:t>
            </a:r>
            <a:r>
              <a:rPr lang="zh-CN" altLang="en-US" b="1" dirty="0" smtClean="0">
                <a:solidFill>
                  <a:schemeClr val="tx1">
                    <a:lumMod val="75000"/>
                    <a:lumOff val="25000"/>
                  </a:schemeClr>
                </a:solidFill>
              </a:rPr>
              <a:t>介绍</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12" name="矩形 11"/>
          <p:cNvSpPr/>
          <p:nvPr/>
        </p:nvSpPr>
        <p:spPr>
          <a:xfrm>
            <a:off x="852682" y="1709519"/>
            <a:ext cx="7425701" cy="5078313"/>
          </a:xfrm>
          <a:prstGeom prst="rect">
            <a:avLst/>
          </a:prstGeom>
        </p:spPr>
        <p:txBody>
          <a:bodyPr wrap="square">
            <a:spAutoFit/>
          </a:bodyPr>
          <a:lstStyle/>
          <a:p>
            <a:r>
              <a:rPr lang="en-US" altLang="zh-CN" b="1" i="1" dirty="0"/>
              <a:t>A modular software </a:t>
            </a:r>
            <a:r>
              <a:rPr lang="en-US" altLang="zh-CN" b="1" dirty="0"/>
              <a:t>(1998-2004)</a:t>
            </a:r>
          </a:p>
          <a:p>
            <a:r>
              <a:rPr lang="en-US" altLang="zh-CN" sz="1200" dirty="0" smtClean="0"/>
              <a:t>    Simultaneous </a:t>
            </a:r>
            <a:r>
              <a:rPr lang="en-US" altLang="zh-CN" sz="1200" dirty="0"/>
              <a:t>and quasi-simultaneous observations of the GRB error boxes sources from GCN (Electronic mail/Modem line/GSM/ Internet TCP/IP connection (0.1s~2s</a:t>
            </a:r>
            <a:r>
              <a:rPr lang="en-US" altLang="zh-CN" sz="1200" dirty="0" smtClean="0"/>
              <a:t>)).</a:t>
            </a:r>
          </a:p>
          <a:p>
            <a:r>
              <a:rPr lang="en-US" altLang="zh-CN" sz="1200" dirty="0" smtClean="0"/>
              <a:t>1</a:t>
            </a:r>
            <a:r>
              <a:rPr lang="en-US" altLang="zh-CN" sz="1600" dirty="0" smtClean="0"/>
              <a:t>. Dome </a:t>
            </a:r>
            <a:r>
              <a:rPr lang="en-US" altLang="zh-CN" sz="1600" dirty="0"/>
              <a:t>Control Monitor</a:t>
            </a:r>
            <a:r>
              <a:rPr lang="en-US" altLang="zh-CN" sz="1200" dirty="0"/>
              <a:t>. Automatic dome opening system</a:t>
            </a:r>
          </a:p>
          <a:p>
            <a:pPr marL="285750" indent="-285750">
              <a:buFontTx/>
              <a:buChar char="-"/>
            </a:pPr>
            <a:r>
              <a:rPr lang="en-US" altLang="zh-CN" sz="1200" dirty="0"/>
              <a:t>Meteorological data analysis: precipitations, temperature, humidity, sunrise and sunset.</a:t>
            </a:r>
          </a:p>
          <a:p>
            <a:pPr marL="285750" indent="-285750">
              <a:buFontTx/>
              <a:buChar char="-"/>
            </a:pPr>
            <a:r>
              <a:rPr lang="en-US" altLang="zh-CN" sz="1200" dirty="0"/>
              <a:t>Remote control via GSM and SMS system: status report, system failures (blackouts, TCP/IP errors). </a:t>
            </a:r>
          </a:p>
          <a:p>
            <a:pPr marL="285750" indent="-285750">
              <a:buFontTx/>
              <a:buChar char="-"/>
            </a:pPr>
            <a:r>
              <a:rPr lang="en-US" altLang="zh-CN" sz="1200" dirty="0"/>
              <a:t>Telescopes switch on and off. </a:t>
            </a:r>
          </a:p>
          <a:p>
            <a:pPr marL="285750" indent="-285750">
              <a:buFontTx/>
              <a:buChar char="-"/>
            </a:pPr>
            <a:r>
              <a:rPr lang="en-US" altLang="zh-CN" sz="1200" dirty="0"/>
              <a:t>FTP client to supervise the observatory in the Internet by means of a webcam</a:t>
            </a:r>
            <a:r>
              <a:rPr lang="en-US" altLang="zh-CN" sz="1200" dirty="0" smtClean="0"/>
              <a:t>.</a:t>
            </a:r>
          </a:p>
          <a:p>
            <a:r>
              <a:rPr lang="en-US" altLang="zh-CN" sz="1200" dirty="0" smtClean="0"/>
              <a:t>2. </a:t>
            </a:r>
            <a:r>
              <a:rPr lang="en-US" altLang="zh-CN" sz="1600" dirty="0" smtClean="0"/>
              <a:t>Telescope </a:t>
            </a:r>
            <a:r>
              <a:rPr lang="en-US" altLang="zh-CN" sz="1600" dirty="0"/>
              <a:t>Control Monitor</a:t>
            </a:r>
            <a:r>
              <a:rPr lang="en-US" altLang="zh-CN" sz="1200" dirty="0"/>
              <a:t>.</a:t>
            </a:r>
          </a:p>
          <a:p>
            <a:r>
              <a:rPr lang="en-US" altLang="zh-CN" sz="1200" dirty="0"/>
              <a:t>-  GRBs alerts receptions: </a:t>
            </a:r>
          </a:p>
          <a:p>
            <a:pPr marL="285750" indent="-285750">
              <a:buFontTx/>
              <a:buChar char="-"/>
            </a:pPr>
            <a:r>
              <a:rPr lang="en-US" altLang="zh-CN" sz="1200" dirty="0"/>
              <a:t>Management of the telescopes’ automatic survey programs. </a:t>
            </a:r>
          </a:p>
          <a:p>
            <a:pPr marL="285750" indent="-285750">
              <a:buFontTx/>
              <a:buChar char="-"/>
            </a:pPr>
            <a:r>
              <a:rPr lang="en-US" altLang="zh-CN" sz="1200" dirty="0"/>
              <a:t>E-mail client to send astronomical images. </a:t>
            </a:r>
          </a:p>
          <a:p>
            <a:pPr marL="285750" indent="-285750">
              <a:buFontTx/>
              <a:buChar char="-"/>
            </a:pPr>
            <a:r>
              <a:rPr lang="en-US" altLang="zh-CN" sz="1200" dirty="0"/>
              <a:t>Optical Transient Monitor.  Astronomical images acquisition through digital cameras: </a:t>
            </a:r>
          </a:p>
          <a:p>
            <a:pPr marL="285750" indent="-285750">
              <a:buFontTx/>
              <a:buChar char="-"/>
            </a:pPr>
            <a:r>
              <a:rPr lang="en-US" altLang="zh-CN" sz="1200" dirty="0"/>
              <a:t>Regular sky monitoring in the </a:t>
            </a:r>
            <a:r>
              <a:rPr lang="en-US" altLang="zh-CN" sz="1200" i="1" dirty="0"/>
              <a:t>I</a:t>
            </a:r>
            <a:r>
              <a:rPr lang="en-US" altLang="zh-CN" sz="1200" dirty="0"/>
              <a:t> and </a:t>
            </a:r>
            <a:r>
              <a:rPr lang="en-US" altLang="zh-CN" sz="1200" i="1" dirty="0"/>
              <a:t>V</a:t>
            </a:r>
            <a:r>
              <a:rPr lang="en-US" altLang="zh-CN" sz="1200" dirty="0"/>
              <a:t> bands. </a:t>
            </a:r>
          </a:p>
          <a:p>
            <a:pPr marL="285750" indent="-285750">
              <a:buFontTx/>
              <a:buChar char="-"/>
            </a:pPr>
            <a:r>
              <a:rPr lang="en-US" altLang="zh-CN" sz="1200" dirty="0"/>
              <a:t>Search for recurrent optical transient emissions. study of comets, meteors, asteroids, variables stars, novae, supernovae </a:t>
            </a:r>
          </a:p>
          <a:p>
            <a:r>
              <a:rPr lang="en-US" altLang="zh-CN" sz="1200" dirty="0" smtClean="0"/>
              <a:t>3. </a:t>
            </a:r>
            <a:r>
              <a:rPr lang="en-US" altLang="zh-CN" sz="1600" dirty="0" smtClean="0"/>
              <a:t>Images </a:t>
            </a:r>
            <a:r>
              <a:rPr lang="en-US" altLang="zh-CN" sz="1600" dirty="0"/>
              <a:t>Analysis Monitor</a:t>
            </a:r>
            <a:r>
              <a:rPr lang="en-US" altLang="zh-CN" sz="1200" dirty="0"/>
              <a:t>.</a:t>
            </a:r>
          </a:p>
          <a:p>
            <a:r>
              <a:rPr lang="en-US" altLang="zh-CN" sz="1200" dirty="0"/>
              <a:t>-  </a:t>
            </a:r>
            <a:r>
              <a:rPr lang="en-US" altLang="zh-CN" sz="1200" dirty="0" err="1"/>
              <a:t>Analysys</a:t>
            </a:r>
            <a:r>
              <a:rPr lang="en-US" altLang="zh-CN" sz="1200" dirty="0"/>
              <a:t> and detection of optical flashes of cosmic origin </a:t>
            </a:r>
          </a:p>
          <a:p>
            <a:pPr marL="285750" indent="-285750">
              <a:buFontTx/>
              <a:buChar char="-"/>
            </a:pPr>
            <a:r>
              <a:rPr lang="en-US" altLang="zh-CN" sz="1200" dirty="0"/>
              <a:t>E-mail client to send data of possible transient. </a:t>
            </a:r>
          </a:p>
          <a:p>
            <a:pPr marL="285750" indent="-285750">
              <a:buFontTx/>
              <a:buChar char="-"/>
            </a:pPr>
            <a:r>
              <a:rPr lang="en-US" altLang="zh-CN" sz="1200" dirty="0"/>
              <a:t>150 Gb database. </a:t>
            </a:r>
          </a:p>
          <a:p>
            <a:r>
              <a:rPr lang="en-US" altLang="zh-CN" b="1" dirty="0"/>
              <a:t>The RTS2 Operating System (since 2004)</a:t>
            </a:r>
          </a:p>
          <a:p>
            <a:pPr marL="285750" indent="-285750">
              <a:buFontTx/>
              <a:buChar char="-"/>
            </a:pPr>
            <a:endParaRPr lang="en-US" altLang="zh-CN" dirty="0"/>
          </a:p>
          <a:p>
            <a:endParaRPr lang="en-US" altLang="zh-CN" dirty="0" smtClean="0">
              <a:latin typeface="+mj-lt"/>
            </a:endParaRPr>
          </a:p>
        </p:txBody>
      </p:sp>
    </p:spTree>
    <p:extLst>
      <p:ext uri="{BB962C8B-B14F-4D97-AF65-F5344CB8AC3E}">
        <p14:creationId xmlns:p14="http://schemas.microsoft.com/office/powerpoint/2010/main" val="3907459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2726203" y="1124744"/>
            <a:ext cx="3489866"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BOOTES</a:t>
            </a:r>
            <a:r>
              <a:rPr lang="zh-CN" altLang="en-US" sz="3200" b="1" dirty="0" smtClean="0">
                <a:solidFill>
                  <a:schemeClr val="tx1">
                    <a:lumMod val="75000"/>
                    <a:lumOff val="25000"/>
                  </a:schemeClr>
                </a:solidFill>
                <a:latin typeface="+mj-lt"/>
                <a:ea typeface="+mj-ea"/>
              </a:rPr>
              <a:t>系统框图</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a:t>
            </a:r>
            <a:r>
              <a:rPr lang="zh-CN" altLang="en-US" b="1" dirty="0" smtClean="0">
                <a:solidFill>
                  <a:schemeClr val="tx1">
                    <a:lumMod val="75000"/>
                    <a:lumOff val="25000"/>
                  </a:schemeClr>
                </a:solidFill>
              </a:rPr>
              <a:t>介绍</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pic>
        <p:nvPicPr>
          <p:cNvPr id="11" name="图片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1083077" y="1904995"/>
            <a:ext cx="3128883" cy="4646332"/>
          </a:xfrm>
          <a:prstGeom prst="rect">
            <a:avLst/>
          </a:prstGeom>
          <a:noFill/>
          <a:ln w="9525">
            <a:noFill/>
            <a:miter lim="800000"/>
            <a:headEnd/>
            <a:tailEnd/>
          </a:ln>
        </p:spPr>
      </p:pic>
      <p:pic>
        <p:nvPicPr>
          <p:cNvPr id="13" name="图片 12" descr="TAT_fig1"/>
          <p:cNvPicPr/>
          <p:nvPr/>
        </p:nvPicPr>
        <p:blipFill>
          <a:blip r:embed="rId8" cstate="screen">
            <a:extLst>
              <a:ext uri="{28A0092B-C50C-407E-A947-70E740481C1C}">
                <a14:useLocalDpi xmlns:a14="http://schemas.microsoft.com/office/drawing/2010/main"/>
              </a:ext>
            </a:extLst>
          </a:blip>
          <a:stretch>
            <a:fillRect/>
          </a:stretch>
        </p:blipFill>
        <p:spPr bwMode="auto">
          <a:xfrm>
            <a:off x="4427984" y="1916832"/>
            <a:ext cx="3728258" cy="3557847"/>
          </a:xfrm>
          <a:prstGeom prst="rect">
            <a:avLst/>
          </a:prstGeom>
          <a:noFill/>
          <a:ln w="9525">
            <a:noFill/>
            <a:miter lim="800000"/>
            <a:headEnd/>
            <a:tailEnd/>
          </a:ln>
        </p:spPr>
      </p:pic>
    </p:spTree>
    <p:extLst>
      <p:ext uri="{BB962C8B-B14F-4D97-AF65-F5344CB8AC3E}">
        <p14:creationId xmlns:p14="http://schemas.microsoft.com/office/powerpoint/2010/main" val="3609912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3329622" y="1124744"/>
            <a:ext cx="1826141"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观测结果</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a:t>
            </a:r>
            <a:r>
              <a:rPr lang="zh-CN" altLang="en-US" b="1" dirty="0" smtClean="0">
                <a:solidFill>
                  <a:schemeClr val="tx1">
                    <a:lumMod val="75000"/>
                    <a:lumOff val="25000"/>
                  </a:schemeClr>
                </a:solidFill>
              </a:rPr>
              <a:t>介绍</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7584" y="1936043"/>
            <a:ext cx="4747306" cy="4093428"/>
          </a:xfrm>
          <a:prstGeom prst="rect">
            <a:avLst/>
          </a:prstGeom>
          <a:noFill/>
        </p:spPr>
        <p:txBody>
          <a:bodyPr wrap="square" rtlCol="0">
            <a:spAutoFit/>
          </a:bodyPr>
          <a:lstStyle/>
          <a:p>
            <a:pPr marL="514350" lvl="0" indent="-514350">
              <a:spcBef>
                <a:spcPct val="0"/>
              </a:spcBef>
              <a:buFont typeface="+mj-lt"/>
              <a:buAutoNum type="arabicPeriod"/>
            </a:pPr>
            <a:r>
              <a:rPr lang="en-US" altLang="zh-CN" sz="2000" dirty="0">
                <a:solidFill>
                  <a:schemeClr val="tx1">
                    <a:lumMod val="75000"/>
                    <a:lumOff val="25000"/>
                  </a:schemeClr>
                </a:solidFill>
                <a:latin typeface="+mj-lt"/>
              </a:rPr>
              <a:t>The observation of the GRB error box simultaneously to the GRB </a:t>
            </a:r>
            <a:r>
              <a:rPr lang="en-US" altLang="zh-CN" sz="2000" dirty="0" smtClean="0">
                <a:solidFill>
                  <a:schemeClr val="tx1">
                    <a:lumMod val="75000"/>
                    <a:lumOff val="25000"/>
                  </a:schemeClr>
                </a:solidFill>
                <a:latin typeface="+mj-lt"/>
              </a:rPr>
              <a:t>occurrence.</a:t>
            </a:r>
          </a:p>
          <a:p>
            <a:pPr marL="514350" lvl="0" indent="-514350">
              <a:spcBef>
                <a:spcPct val="0"/>
              </a:spcBef>
              <a:buFont typeface="+mj-lt"/>
              <a:buAutoNum type="arabicPeriod" startAt="2"/>
            </a:pPr>
            <a:r>
              <a:rPr lang="en-US" altLang="zh-CN" sz="2000" dirty="0" smtClean="0">
                <a:solidFill>
                  <a:schemeClr val="tx1">
                    <a:lumMod val="75000"/>
                    <a:lumOff val="25000"/>
                  </a:schemeClr>
                </a:solidFill>
                <a:latin typeface="+mj-lt"/>
              </a:rPr>
              <a:t>The </a:t>
            </a:r>
            <a:r>
              <a:rPr lang="en-US" altLang="zh-CN" sz="2000" dirty="0">
                <a:solidFill>
                  <a:schemeClr val="tx1">
                    <a:lumMod val="75000"/>
                    <a:lumOff val="25000"/>
                  </a:schemeClr>
                </a:solidFill>
                <a:latin typeface="+mj-lt"/>
              </a:rPr>
              <a:t>detection of optical flash (OTs) of cosmic </a:t>
            </a:r>
            <a:r>
              <a:rPr lang="en-US" altLang="zh-CN" sz="2000" dirty="0" smtClean="0">
                <a:solidFill>
                  <a:schemeClr val="tx1">
                    <a:lumMod val="75000"/>
                    <a:lumOff val="25000"/>
                  </a:schemeClr>
                </a:solidFill>
                <a:latin typeface="+mj-lt"/>
              </a:rPr>
              <a:t>origin.</a:t>
            </a:r>
          </a:p>
          <a:p>
            <a:pPr marL="514350" indent="-514350">
              <a:spcBef>
                <a:spcPct val="0"/>
              </a:spcBef>
              <a:buFont typeface="+mj-lt"/>
              <a:buAutoNum type="arabicPeriod" startAt="2"/>
            </a:pPr>
            <a:r>
              <a:rPr lang="en-US" altLang="zh-CN" sz="2000" dirty="0" smtClean="0">
                <a:solidFill>
                  <a:schemeClr val="tx1">
                    <a:lumMod val="75000"/>
                    <a:lumOff val="25000"/>
                  </a:schemeClr>
                </a:solidFill>
                <a:latin typeface="+mj-lt"/>
              </a:rPr>
              <a:t>The </a:t>
            </a:r>
            <a:r>
              <a:rPr lang="en-US" altLang="zh-CN" sz="2000" dirty="0">
                <a:solidFill>
                  <a:schemeClr val="tx1">
                    <a:lumMod val="75000"/>
                    <a:lumOff val="25000"/>
                  </a:schemeClr>
                </a:solidFill>
                <a:latin typeface="+mj-lt"/>
              </a:rPr>
              <a:t>observation of the sky in the I and V filters ,as a part of the preparations for the ESA’s satellite project </a:t>
            </a:r>
            <a:r>
              <a:rPr lang="en-US" altLang="zh-CN" sz="2000" dirty="0" smtClean="0">
                <a:solidFill>
                  <a:schemeClr val="tx1">
                    <a:lumMod val="75000"/>
                    <a:lumOff val="25000"/>
                  </a:schemeClr>
                </a:solidFill>
                <a:latin typeface="+mj-lt"/>
              </a:rPr>
              <a:t>INTEGRAL.</a:t>
            </a:r>
            <a:r>
              <a:rPr lang="en-US" altLang="zh-CN" sz="2000" dirty="0"/>
              <a:t> BOOTES considered part of the preparations for the ESA's satellite project INTEGRAL(2002-2014</a:t>
            </a:r>
            <a:r>
              <a:rPr lang="en-US" altLang="zh-CN" sz="2000" dirty="0" smtClean="0"/>
              <a:t>).</a:t>
            </a:r>
            <a:endParaRPr lang="en-US" altLang="zh-CN" sz="2000" dirty="0" smtClean="0">
              <a:solidFill>
                <a:schemeClr val="tx1">
                  <a:lumMod val="75000"/>
                  <a:lumOff val="25000"/>
                </a:schemeClr>
              </a:solidFill>
              <a:latin typeface="+mj-lt"/>
            </a:endParaRPr>
          </a:p>
          <a:p>
            <a:pPr marL="514350" lvl="0" indent="-514350">
              <a:spcBef>
                <a:spcPct val="0"/>
              </a:spcBef>
              <a:buFont typeface="+mj-lt"/>
              <a:buAutoNum type="arabicPeriod" startAt="2"/>
            </a:pPr>
            <a:r>
              <a:rPr lang="en-US" altLang="zh-CN" sz="2000" dirty="0" smtClean="0">
                <a:solidFill>
                  <a:schemeClr val="tx1">
                    <a:lumMod val="75000"/>
                    <a:lumOff val="25000"/>
                  </a:schemeClr>
                </a:solidFill>
                <a:latin typeface="+mj-lt"/>
              </a:rPr>
              <a:t>The </a:t>
            </a:r>
            <a:r>
              <a:rPr lang="en-US" altLang="zh-CN" sz="2000" dirty="0">
                <a:solidFill>
                  <a:schemeClr val="tx1">
                    <a:lumMod val="75000"/>
                    <a:lumOff val="25000"/>
                  </a:schemeClr>
                </a:solidFill>
                <a:latin typeface="+mj-lt"/>
              </a:rPr>
              <a:t>monitoring of several </a:t>
            </a:r>
            <a:r>
              <a:rPr lang="en-US" altLang="zh-CN" sz="2000" dirty="0" smtClean="0">
                <a:solidFill>
                  <a:schemeClr val="tx1">
                    <a:lumMod val="75000"/>
                    <a:lumOff val="25000"/>
                  </a:schemeClr>
                </a:solidFill>
                <a:latin typeface="+mj-lt"/>
              </a:rPr>
              <a:t>objects.</a:t>
            </a:r>
            <a:endParaRPr lang="en-US" altLang="zh-CN" sz="2000" dirty="0">
              <a:solidFill>
                <a:schemeClr val="tx1">
                  <a:lumMod val="75000"/>
                  <a:lumOff val="25000"/>
                </a:schemeClr>
              </a:solidFill>
              <a:latin typeface="+mj-lt"/>
            </a:endParaRPr>
          </a:p>
        </p:txBody>
      </p:sp>
      <p:pic>
        <p:nvPicPr>
          <p:cNvPr id="11"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544899" y="1954594"/>
            <a:ext cx="2771517" cy="385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141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3124438" y="1124744"/>
            <a:ext cx="2236510"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发展和计划</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a:t>
            </a:r>
            <a:r>
              <a:rPr lang="zh-CN" altLang="en-US" b="1" dirty="0" smtClean="0">
                <a:solidFill>
                  <a:schemeClr val="tx1">
                    <a:lumMod val="75000"/>
                    <a:lumOff val="25000"/>
                  </a:schemeClr>
                </a:solidFill>
              </a:rPr>
              <a:t>介绍</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表格 12"/>
          <p:cNvGraphicFramePr>
            <a:graphicFrameLocks noGrp="1"/>
          </p:cNvGraphicFramePr>
          <p:nvPr>
            <p:extLst>
              <p:ext uri="{D42A27DB-BD31-4B8C-83A1-F6EECF244321}">
                <p14:modId xmlns:p14="http://schemas.microsoft.com/office/powerpoint/2010/main" val="878320643"/>
              </p:ext>
            </p:extLst>
          </p:nvPr>
        </p:nvGraphicFramePr>
        <p:xfrm>
          <a:off x="405904" y="2060848"/>
          <a:ext cx="8270552" cy="4190571"/>
        </p:xfrm>
        <a:graphic>
          <a:graphicData uri="http://schemas.openxmlformats.org/drawingml/2006/table">
            <a:tbl>
              <a:tblPr firstRow="1" bandRow="1">
                <a:tableStyleId>{5940675A-B579-460E-94D1-54222C63F5DA}</a:tableStyleId>
              </a:tblPr>
              <a:tblGrid>
                <a:gridCol w="685590"/>
                <a:gridCol w="1181608"/>
                <a:gridCol w="1172993"/>
                <a:gridCol w="994034"/>
                <a:gridCol w="1562763"/>
                <a:gridCol w="851925"/>
                <a:gridCol w="1821639"/>
              </a:tblGrid>
              <a:tr h="504052">
                <a:tc>
                  <a:txBody>
                    <a:bodyPr/>
                    <a:lstStyle/>
                    <a:p>
                      <a:pPr marL="0" algn="l" defTabSz="914400" rtl="0" eaLnBrk="1" latinLnBrk="0" hangingPunct="1"/>
                      <a:r>
                        <a:rPr lang="en-US" altLang="zh-CN" sz="1400" kern="1200" dirty="0" smtClean="0">
                          <a:latin typeface="+mj-lt"/>
                        </a:rPr>
                        <a:t>Life cycle</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Observatory</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Location</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Primary mirror</a:t>
                      </a:r>
                      <a:endParaRPr lang="en-US" altLang="zh-CN" sz="1400" kern="1200" dirty="0" smtClean="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CCD properties</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filters</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React time</a:t>
                      </a:r>
                      <a:endParaRPr lang="zh-CN" altLang="en-US" sz="1400" kern="1200" dirty="0">
                        <a:solidFill>
                          <a:schemeClr val="dk1"/>
                        </a:solidFill>
                        <a:latin typeface="+mj-lt"/>
                        <a:ea typeface="+mn-ea"/>
                        <a:cs typeface="+mn-cs"/>
                      </a:endParaRPr>
                    </a:p>
                  </a:txBody>
                  <a:tcPr/>
                </a:tc>
              </a:tr>
              <a:tr h="952090">
                <a:tc>
                  <a:txBody>
                    <a:bodyPr/>
                    <a:lstStyle/>
                    <a:p>
                      <a:pPr marL="0" algn="l" defTabSz="914400" rtl="0" eaLnBrk="1" latinLnBrk="0" hangingPunct="1"/>
                      <a:r>
                        <a:rPr lang="en-US" altLang="zh-CN" sz="1400" kern="1200" dirty="0" smtClean="0">
                          <a:latin typeface="+mj-lt"/>
                        </a:rPr>
                        <a:t>1998-2000</a:t>
                      </a:r>
                      <a:endParaRPr lang="zh-CN" altLang="en-US" sz="1400" b="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BOOTES-1A</a:t>
                      </a:r>
                      <a:endParaRPr lang="zh-CN" altLang="en-US" sz="1400" b="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El Arenosillo</a:t>
                      </a:r>
                    </a:p>
                    <a:p>
                      <a:pPr marL="0" algn="l" defTabSz="914400" rtl="0" eaLnBrk="1" latinLnBrk="0" hangingPunct="1"/>
                      <a:r>
                        <a:rPr lang="en-US" altLang="zh-CN" sz="1400" kern="1200" dirty="0" smtClean="0">
                          <a:latin typeface="+mj-lt"/>
                        </a:rPr>
                        <a:t>(Spain)</a:t>
                      </a:r>
                      <a:endParaRPr lang="zh-CN" altLang="en-US" sz="1400" b="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0.2m</a:t>
                      </a:r>
                    </a:p>
                    <a:p>
                      <a:pPr marL="0" algn="l" defTabSz="914400" rtl="0" eaLnBrk="1" latinLnBrk="0" hangingPunct="1"/>
                      <a:r>
                        <a:rPr lang="en-US" altLang="zh-CN" sz="1400" kern="1200" dirty="0" smtClean="0">
                          <a:latin typeface="+mj-lt"/>
                        </a:rPr>
                        <a:t>F/10</a:t>
                      </a:r>
                      <a:endParaRPr lang="zh-CN" altLang="en-US" sz="1400" b="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40′X30′FOV</a:t>
                      </a:r>
                    </a:p>
                    <a:p>
                      <a:pPr marL="0" algn="l" defTabSz="914400" rtl="0" eaLnBrk="1" latinLnBrk="0" hangingPunct="1"/>
                      <a:r>
                        <a:rPr lang="en-GB" altLang="zh-CN" sz="1400" kern="1200" dirty="0" smtClean="0">
                          <a:latin typeface="+mj-lt"/>
                        </a:rPr>
                        <a:t>16° x 11° </a:t>
                      </a:r>
                      <a:endParaRPr lang="en-US" altLang="zh-CN" sz="1400" kern="1200" dirty="0" smtClean="0">
                        <a:latin typeface="+mj-lt"/>
                      </a:endParaRPr>
                    </a:p>
                    <a:p>
                      <a:pPr marL="0" algn="l" defTabSz="914400" rtl="0" eaLnBrk="1" latinLnBrk="0" hangingPunct="1"/>
                      <a:r>
                        <a:rPr lang="en-US" altLang="zh-CN" sz="1400" kern="1200" dirty="0" smtClean="0">
                          <a:latin typeface="+mj-lt"/>
                        </a:rPr>
                        <a:t>&lt;14m (300s)</a:t>
                      </a:r>
                    </a:p>
                    <a:p>
                      <a:pPr marL="0" algn="l" defTabSz="914400" rtl="0" eaLnBrk="1" latinLnBrk="0" hangingPunct="1"/>
                      <a:r>
                        <a:rPr lang="en-US" altLang="zh-CN" sz="1400" kern="1200" dirty="0" smtClean="0">
                          <a:latin typeface="+mj-lt"/>
                        </a:rPr>
                        <a:t>&lt;12m (30s)</a:t>
                      </a:r>
                      <a:endParaRPr lang="en-US" altLang="zh-CN" sz="1400" b="0" kern="1200" dirty="0" smtClean="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I ,V</a:t>
                      </a:r>
                      <a:endParaRPr lang="zh-CN" altLang="en-US" sz="1400" b="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Within 1 minute</a:t>
                      </a:r>
                    </a:p>
                    <a:p>
                      <a:pPr marL="0" algn="l" defTabSz="914400" rtl="0" eaLnBrk="1" latinLnBrk="0" hangingPunct="1"/>
                      <a:r>
                        <a:rPr lang="en-US" altLang="zh-CN" sz="1400" kern="1200" dirty="0" smtClean="0">
                          <a:latin typeface="+mj-lt"/>
                        </a:rPr>
                        <a:t>(BeppoSAX,RossiXTE)</a:t>
                      </a:r>
                      <a:endParaRPr lang="zh-CN" altLang="en-US" sz="1400" b="0" kern="1200" dirty="0">
                        <a:solidFill>
                          <a:schemeClr val="dk1"/>
                        </a:solidFill>
                        <a:latin typeface="+mj-lt"/>
                        <a:ea typeface="+mn-ea"/>
                        <a:cs typeface="+mn-cs"/>
                      </a:endParaRPr>
                    </a:p>
                  </a:txBody>
                  <a:tcPr/>
                </a:tc>
              </a:tr>
              <a:tr h="2720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2001</a:t>
                      </a:r>
                      <a:endParaRPr lang="zh-CN" altLang="en-US" sz="1400" b="0" kern="1200" dirty="0">
                        <a:solidFill>
                          <a:schemeClr val="dk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BOOTES-1B</a:t>
                      </a:r>
                      <a:endParaRPr lang="zh-CN" altLang="en-US" sz="1400" b="0" kern="1200" dirty="0">
                        <a:solidFill>
                          <a:schemeClr val="dk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El Arenosillo</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(about 100m away from BOOTES-1A)</a:t>
                      </a:r>
                      <a:endParaRPr lang="zh-CN" altLang="en-US" sz="1400" kern="1200" dirty="0" smtClean="0">
                        <a:latin typeface="+mj-lt"/>
                      </a:endParaRPr>
                    </a:p>
                    <a:p>
                      <a:pPr marL="0" algn="l" defTabSz="914400" rtl="0" eaLnBrk="1" latinLnBrk="0" hangingPunct="1"/>
                      <a:endParaRPr lang="zh-CN" altLang="en-US" sz="1400" b="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0.3m</a:t>
                      </a:r>
                    </a:p>
                    <a:p>
                      <a:pPr marL="0" algn="l" defTabSz="914400" rtl="0" eaLnBrk="1" latinLnBrk="0" hangingPunct="1"/>
                      <a:r>
                        <a:rPr lang="en-US" altLang="zh-CN" sz="1400" kern="1200" dirty="0" smtClean="0">
                          <a:latin typeface="+mj-lt"/>
                        </a:rPr>
                        <a:t>F/10</a:t>
                      </a:r>
                      <a:endParaRPr lang="zh-CN" altLang="en-US" sz="1400" b="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&lt;18m</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zh-CN" sz="1400" kern="1200" dirty="0" smtClean="0">
                          <a:latin typeface="+mj-lt"/>
                        </a:rPr>
                        <a:t>30</a:t>
                      </a:r>
                      <a:r>
                        <a:rPr lang="en-US" altLang="zh-CN" sz="1400" kern="1200" dirty="0" smtClean="0">
                          <a:latin typeface="+mj-lt"/>
                        </a:rPr>
                        <a:t>′</a:t>
                      </a:r>
                      <a:r>
                        <a:rPr lang="en-GB" altLang="zh-CN" sz="1400" kern="1200" dirty="0" smtClean="0">
                          <a:latin typeface="+mj-lt"/>
                        </a:rPr>
                        <a:t> x 20</a:t>
                      </a:r>
                      <a:r>
                        <a:rPr lang="en-US" altLang="zh-CN" sz="1400" kern="1200" dirty="0" smtClean="0">
                          <a:latin typeface="+mj-lt"/>
                        </a:rPr>
                        <a:t>′</a:t>
                      </a:r>
                      <a:r>
                        <a:rPr lang="en-GB" altLang="zh-CN" sz="1400" kern="1200" baseline="0" dirty="0" smtClean="0">
                          <a:latin typeface="+mj-lt"/>
                        </a:rPr>
                        <a:t> FOV</a:t>
                      </a:r>
                      <a:endParaRPr lang="en-GB" altLang="zh-CN" sz="1400" kern="12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zh-CN" sz="1400" kern="12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Spectrographs 43′x28′ (&lt;13.5m  30s)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zh-CN" sz="1400" kern="12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zh-CN" sz="1400" kern="1200" dirty="0" smtClean="0">
                          <a:latin typeface="+mj-lt"/>
                        </a:rPr>
                        <a:t>Wide field CCD 400 mm f/2.8 lens: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zh-CN" sz="1400" kern="1200" dirty="0" smtClean="0">
                          <a:latin typeface="+mj-lt"/>
                        </a:rPr>
                        <a:t>5°X 5°FOV</a:t>
                      </a:r>
                      <a:endParaRPr lang="zh-CN" altLang="en-US" sz="1400" b="0" kern="1200" dirty="0">
                        <a:solidFill>
                          <a:schemeClr val="dk1"/>
                        </a:solidFill>
                        <a:latin typeface="+mj-lt"/>
                        <a:ea typeface="+mn-ea"/>
                        <a:cs typeface="+mn-cs"/>
                      </a:endParaRPr>
                    </a:p>
                  </a:txBody>
                  <a:tcPr/>
                </a:tc>
                <a:tc>
                  <a:txBody>
                    <a:bodyPr/>
                    <a:lstStyle/>
                    <a:p>
                      <a:r>
                        <a:rPr lang="en-US" altLang="zh-CN" sz="1400" dirty="0" smtClean="0">
                          <a:latin typeface="+mj-lt"/>
                        </a:rPr>
                        <a:t>I,R,V</a:t>
                      </a:r>
                      <a:endParaRPr lang="zh-CN" altLang="en-US" sz="1400" dirty="0">
                        <a:latin typeface="+mj-lt"/>
                      </a:endParaRPr>
                    </a:p>
                  </a:txBody>
                  <a:tcPr/>
                </a:tc>
                <a:tc>
                  <a:txBody>
                    <a:bodyPr/>
                    <a:lstStyle/>
                    <a:p>
                      <a:pPr marL="0" algn="l" defTabSz="914400" rtl="0" eaLnBrk="1" latinLnBrk="0" hangingPunct="1"/>
                      <a:r>
                        <a:rPr lang="en-US" altLang="zh-CN" sz="1400" kern="1200" dirty="0" smtClean="0">
                          <a:latin typeface="+mj-lt"/>
                        </a:rPr>
                        <a:t>Within 1 minute</a:t>
                      </a:r>
                    </a:p>
                    <a:p>
                      <a:pPr marL="0" algn="l" defTabSz="914400" rtl="0" eaLnBrk="1" latinLnBrk="0" hangingPunct="1"/>
                      <a:r>
                        <a:rPr lang="en-US" altLang="zh-CN" sz="1400" kern="1200" dirty="0" smtClean="0">
                          <a:latin typeface="+mj-lt"/>
                        </a:rPr>
                        <a:t>(</a:t>
                      </a:r>
                      <a:r>
                        <a:rPr lang="en-US" altLang="zh-CN" sz="1400" dirty="0" smtClean="0">
                          <a:effectLst/>
                          <a:latin typeface="+mj-lt"/>
                        </a:rPr>
                        <a:t>BeppoSAX, RossiXTE, HETE-2, INTEGRAL and SWIFT)</a:t>
                      </a:r>
                      <a:endParaRPr lang="zh-CN" altLang="en-US" sz="1400" b="0" kern="1200" dirty="0">
                        <a:solidFill>
                          <a:schemeClr val="dk1"/>
                        </a:solidFill>
                        <a:latin typeface="+mj-lt"/>
                        <a:ea typeface="+mn-ea"/>
                        <a:cs typeface="+mn-cs"/>
                      </a:endParaRPr>
                    </a:p>
                  </a:txBody>
                  <a:tcPr/>
                </a:tc>
              </a:tr>
            </a:tbl>
          </a:graphicData>
        </a:graphic>
      </p:graphicFrame>
    </p:spTree>
    <p:extLst>
      <p:ext uri="{BB962C8B-B14F-4D97-AF65-F5344CB8AC3E}">
        <p14:creationId xmlns:p14="http://schemas.microsoft.com/office/powerpoint/2010/main" val="575329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3025052" y="1124744"/>
            <a:ext cx="2435282"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发展和计划</a:t>
            </a:r>
            <a:r>
              <a:rPr lang="en-US" altLang="zh-CN" sz="3200" b="1" dirty="0" smtClean="0">
                <a:solidFill>
                  <a:schemeClr val="tx1">
                    <a:lumMod val="75000"/>
                    <a:lumOff val="25000"/>
                  </a:schemeClr>
                </a:solidFill>
                <a:latin typeface="+mj-lt"/>
                <a:ea typeface="+mj-ea"/>
              </a:rPr>
              <a:t>2</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a:t>
            </a:r>
            <a:r>
              <a:rPr lang="zh-CN" altLang="en-US" b="1" dirty="0" smtClean="0">
                <a:solidFill>
                  <a:schemeClr val="tx1">
                    <a:lumMod val="75000"/>
                    <a:lumOff val="25000"/>
                  </a:schemeClr>
                </a:solidFill>
              </a:rPr>
              <a:t>介绍</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表格 11"/>
          <p:cNvGraphicFramePr>
            <a:graphicFrameLocks noGrp="1"/>
          </p:cNvGraphicFramePr>
          <p:nvPr>
            <p:extLst>
              <p:ext uri="{D42A27DB-BD31-4B8C-83A1-F6EECF244321}">
                <p14:modId xmlns:p14="http://schemas.microsoft.com/office/powerpoint/2010/main" val="3576122775"/>
              </p:ext>
            </p:extLst>
          </p:nvPr>
        </p:nvGraphicFramePr>
        <p:xfrm>
          <a:off x="150105" y="1844824"/>
          <a:ext cx="8821488" cy="4355584"/>
        </p:xfrm>
        <a:graphic>
          <a:graphicData uri="http://schemas.openxmlformats.org/drawingml/2006/table">
            <a:tbl>
              <a:tblPr firstRow="1" bandRow="1">
                <a:tableStyleId>{5940675A-B579-460E-94D1-54222C63F5DA}</a:tableStyleId>
              </a:tblPr>
              <a:tblGrid>
                <a:gridCol w="692376"/>
                <a:gridCol w="813372"/>
                <a:gridCol w="1515480"/>
                <a:gridCol w="928056"/>
                <a:gridCol w="1617148"/>
                <a:gridCol w="910154"/>
                <a:gridCol w="2344902"/>
              </a:tblGrid>
              <a:tr h="576064">
                <a:tc>
                  <a:txBody>
                    <a:bodyPr/>
                    <a:lstStyle/>
                    <a:p>
                      <a:pPr marL="0" algn="l" defTabSz="914400" rtl="0" eaLnBrk="1" latinLnBrk="0" hangingPunct="1"/>
                      <a:r>
                        <a:rPr lang="en-US" altLang="zh-CN" sz="1400" kern="1200" dirty="0" smtClean="0">
                          <a:latin typeface="+mj-lt"/>
                        </a:rPr>
                        <a:t>Life</a:t>
                      </a:r>
                      <a:r>
                        <a:rPr lang="en-US" altLang="zh-CN" sz="1400" kern="1200" baseline="0" dirty="0" smtClean="0">
                          <a:latin typeface="+mj-lt"/>
                        </a:rPr>
                        <a:t> cycle</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Location</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Primary</a:t>
                      </a:r>
                      <a:r>
                        <a:rPr lang="en-US" altLang="zh-CN" sz="1400" kern="1200" baseline="0" dirty="0" smtClean="0">
                          <a:latin typeface="+mj-lt"/>
                        </a:rPr>
                        <a:t> mirror</a:t>
                      </a:r>
                      <a:endParaRPr lang="en-US" altLang="zh-CN" sz="1400" kern="1200" baseline="0" dirty="0" smtClean="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CCD</a:t>
                      </a:r>
                      <a:r>
                        <a:rPr lang="en-US" altLang="zh-CN" sz="1400" kern="1200" baseline="0" dirty="0" smtClean="0">
                          <a:latin typeface="+mj-lt"/>
                        </a:rPr>
                        <a:t> properties</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filters</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React</a:t>
                      </a:r>
                      <a:r>
                        <a:rPr lang="en-US" altLang="zh-CN" sz="1400" kern="1200" baseline="0" dirty="0" smtClean="0">
                          <a:latin typeface="+mj-lt"/>
                        </a:rPr>
                        <a:t> time</a:t>
                      </a:r>
                      <a:endParaRPr lang="zh-CN" altLang="en-US" sz="1400" kern="1200" dirty="0">
                        <a:solidFill>
                          <a:schemeClr val="dk1"/>
                        </a:solidFill>
                        <a:latin typeface="+mj-lt"/>
                        <a:ea typeface="+mn-ea"/>
                        <a:cs typeface="+mn-cs"/>
                      </a:endParaRPr>
                    </a:p>
                  </a:txBody>
                  <a:tcPr/>
                </a:tc>
              </a:tr>
              <a:tr h="714129">
                <a:tc>
                  <a:txBody>
                    <a:bodyPr/>
                    <a:lstStyle/>
                    <a:p>
                      <a:pPr marL="0" algn="l" defTabSz="914400" rtl="0" eaLnBrk="1" latinLnBrk="0" hangingPunct="1"/>
                      <a:r>
                        <a:rPr lang="en-US" altLang="zh-CN" sz="1400" kern="1200" dirty="0" smtClean="0">
                          <a:latin typeface="+mj-lt"/>
                        </a:rPr>
                        <a:t>2001</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BOOTES-2</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La Mayora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effectLst/>
                          <a:latin typeface="+mj-lt"/>
                        </a:rPr>
                        <a:t>(</a:t>
                      </a:r>
                      <a:r>
                        <a:rPr lang="en-GB" altLang="zh-CN" sz="1400" dirty="0" err="1" smtClean="0">
                          <a:effectLst/>
                          <a:latin typeface="+mj-lt"/>
                        </a:rPr>
                        <a:t>Málaga</a:t>
                      </a:r>
                      <a:r>
                        <a:rPr lang="en-US" altLang="zh-CN" sz="1400" dirty="0" smtClean="0">
                          <a:effectLst/>
                          <a:latin typeface="+mj-lt"/>
                        </a:rPr>
                        <a:t>,Spain</a:t>
                      </a:r>
                      <a:endParaRPr lang="zh-CN" altLang="en-US" sz="1400" kern="1200" dirty="0" smtClean="0">
                        <a:latin typeface="+mj-lt"/>
                      </a:endParaRPr>
                    </a:p>
                    <a:p>
                      <a:pPr marL="0" algn="l" defTabSz="914400" rtl="0" eaLnBrk="1" latinLnBrk="0" hangingPunct="1"/>
                      <a:r>
                        <a:rPr lang="en-US" altLang="zh-CN" sz="1400" kern="1200" dirty="0" smtClean="0">
                          <a:solidFill>
                            <a:schemeClr val="tx1"/>
                          </a:solidFill>
                          <a:effectLst/>
                          <a:latin typeface="+mj-lt"/>
                          <a:ea typeface="+mn-ea"/>
                          <a:cs typeface="+mn-cs"/>
                        </a:rPr>
                        <a:t>)</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0.3m</a:t>
                      </a:r>
                    </a:p>
                    <a:p>
                      <a:pPr marL="0" algn="l" defTabSz="914400" rtl="0" eaLnBrk="1" latinLnBrk="0" hangingPunct="1"/>
                      <a:r>
                        <a:rPr lang="en-US" altLang="zh-CN" sz="1400" kern="1200" dirty="0" smtClean="0">
                          <a:latin typeface="+mj-lt"/>
                        </a:rPr>
                        <a:t>F/10</a:t>
                      </a:r>
                    </a:p>
                    <a:p>
                      <a:pPr marL="0" algn="l" defTabSz="914400" rtl="0" eaLnBrk="1" latinLnBrk="0" hangingPunct="1"/>
                      <a:endParaRPr lang="en-US" altLang="zh-CN" sz="1400" kern="1200" dirty="0" smtClean="0">
                        <a:latin typeface="+mj-lt"/>
                      </a:endParaRPr>
                    </a:p>
                    <a:p>
                      <a:pPr marL="0" algn="l" defTabSz="914400" rtl="0" eaLnBrk="1" latinLnBrk="0" hangingPunct="1"/>
                      <a:r>
                        <a:rPr lang="en-US" altLang="zh-CN" sz="1400" kern="1200" dirty="0" smtClean="0">
                          <a:latin typeface="+mj-lt"/>
                        </a:rPr>
                        <a:t>(2009)</a:t>
                      </a:r>
                    </a:p>
                    <a:p>
                      <a:pPr marL="0" algn="l" defTabSz="914400" rtl="0" eaLnBrk="1" latinLnBrk="0" hangingPunct="1"/>
                      <a:r>
                        <a:rPr lang="en-US" altLang="zh-CN" sz="1400" kern="1200" dirty="0" smtClean="0">
                          <a:latin typeface="+mj-lt"/>
                        </a:rPr>
                        <a:t>0.6m</a:t>
                      </a:r>
                    </a:p>
                    <a:p>
                      <a:pPr marL="0" algn="l" defTabSz="914400" rtl="0" eaLnBrk="1" latinLnBrk="0" hangingPunct="1"/>
                      <a:r>
                        <a:rPr lang="en-US" altLang="zh-CN" sz="1400" kern="1200" dirty="0" smtClean="0">
                          <a:latin typeface="+mj-lt"/>
                        </a:rPr>
                        <a:t>F/8</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&lt;</a:t>
                      </a:r>
                      <a:r>
                        <a:rPr lang="en-US" altLang="zh-CN" sz="1400" kern="1200" baseline="0" dirty="0" smtClean="0">
                          <a:latin typeface="+mj-lt"/>
                        </a:rPr>
                        <a:t>18</a:t>
                      </a:r>
                      <a:r>
                        <a:rPr lang="en-US" altLang="zh-CN" sz="1400" kern="1200" baseline="30000" dirty="0" smtClean="0">
                          <a:latin typeface="+mj-lt"/>
                        </a:rPr>
                        <a:t>m</a:t>
                      </a:r>
                    </a:p>
                    <a:p>
                      <a:pPr marL="0" algn="l" defTabSz="914400" rtl="0" eaLnBrk="1" latinLnBrk="0" hangingPunct="1"/>
                      <a:r>
                        <a:rPr lang="en-US" altLang="zh-CN" sz="1400" kern="1200" dirty="0" smtClean="0">
                          <a:latin typeface="+mj-lt"/>
                        </a:rPr>
                        <a:t>(2009)</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&lt;20.5</a:t>
                      </a:r>
                      <a:r>
                        <a:rPr lang="en-US" altLang="zh-CN" sz="1400" kern="1200" baseline="30000" dirty="0" smtClean="0">
                          <a:latin typeface="+mj-lt"/>
                        </a:rPr>
                        <a:t>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mj-lt"/>
                        </a:rPr>
                        <a:t>(2011)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mj-lt"/>
                        </a:rPr>
                        <a:t>&lt;16</a:t>
                      </a:r>
                      <a:r>
                        <a:rPr lang="en-US" altLang="zh-CN" sz="1400" kern="1200" baseline="30000" dirty="0" smtClean="0">
                          <a:latin typeface="+mj-lt"/>
                        </a:rPr>
                        <a:t>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mj-lt"/>
                        </a:rPr>
                        <a:t>(Spectroscopy with</a:t>
                      </a:r>
                      <a:r>
                        <a:rPr lang="en-US" altLang="zh-CN" sz="1400" baseline="0" dirty="0" smtClean="0">
                          <a:latin typeface="+mj-lt"/>
                        </a:rPr>
                        <a:t> COLORES)</a:t>
                      </a:r>
                      <a:endParaRPr lang="en-US" altLang="zh-CN" sz="1400" dirty="0" smtClean="0">
                        <a:latin typeface="+mj-lt"/>
                      </a:endParaRPr>
                    </a:p>
                  </a:txBody>
                  <a:tcPr/>
                </a:tc>
                <a:tc rowSpan="4">
                  <a:txBody>
                    <a:bodyPr/>
                    <a:lstStyle/>
                    <a:p>
                      <a:pPr marL="0" algn="l" defTabSz="914400" rtl="0" eaLnBrk="1" latinLnBrk="0" hangingPunct="1"/>
                      <a:r>
                        <a:rPr lang="en-GB" altLang="zh-CN" sz="1400" dirty="0" smtClean="0">
                          <a:effectLst/>
                          <a:latin typeface="+mj-lt"/>
                        </a:rPr>
                        <a:t>clear, Johnson R, </a:t>
                      </a:r>
                    </a:p>
                    <a:p>
                      <a:pPr marL="0" algn="l" defTabSz="914400" rtl="0" eaLnBrk="1" latinLnBrk="0" hangingPunct="1"/>
                      <a:endParaRPr lang="en-GB" altLang="zh-CN" sz="1400" dirty="0" smtClean="0">
                        <a:effectLst/>
                        <a:latin typeface="+mj-lt"/>
                      </a:endParaRPr>
                    </a:p>
                    <a:p>
                      <a:pPr marL="0" algn="l" defTabSz="914400" rtl="0" eaLnBrk="1" latinLnBrk="0" hangingPunct="1"/>
                      <a:r>
                        <a:rPr lang="en-GB" altLang="zh-CN" sz="1400" dirty="0" smtClean="0">
                          <a:effectLst/>
                          <a:latin typeface="+mj-lt"/>
                        </a:rPr>
                        <a:t>Sloan g′ </a:t>
                      </a:r>
                    </a:p>
                    <a:p>
                      <a:pPr marL="0" algn="l" defTabSz="914400" rtl="0" eaLnBrk="1" latinLnBrk="0" hangingPunct="1"/>
                      <a:r>
                        <a:rPr lang="en-GB" altLang="zh-CN" sz="1400" dirty="0" smtClean="0">
                          <a:effectLst/>
                          <a:latin typeface="+mj-lt"/>
                        </a:rPr>
                        <a:t>r</a:t>
                      </a:r>
                      <a:r>
                        <a:rPr lang="en-GB" altLang="zh-CN" sz="1400" kern="1200" dirty="0" smtClean="0">
                          <a:solidFill>
                            <a:schemeClr val="tx1"/>
                          </a:solidFill>
                          <a:effectLst/>
                          <a:latin typeface="+mj-lt"/>
                          <a:ea typeface="+mn-ea"/>
                          <a:cs typeface="+mn-cs"/>
                        </a:rPr>
                        <a:t>′</a:t>
                      </a:r>
                    </a:p>
                    <a:p>
                      <a:pPr marL="0" algn="l" defTabSz="914400" rtl="0" eaLnBrk="1" latinLnBrk="0" hangingPunct="1"/>
                      <a:r>
                        <a:rPr lang="en-GB" altLang="zh-CN" sz="1400" dirty="0" smtClean="0">
                          <a:effectLst/>
                          <a:latin typeface="+mj-lt"/>
                        </a:rPr>
                        <a:t>i</a:t>
                      </a:r>
                      <a:r>
                        <a:rPr lang="en-GB" altLang="zh-CN" sz="1400" kern="1200" dirty="0" smtClean="0">
                          <a:solidFill>
                            <a:schemeClr val="tx1"/>
                          </a:solidFill>
                          <a:effectLst/>
                          <a:latin typeface="+mj-lt"/>
                          <a:ea typeface="+mn-ea"/>
                          <a:cs typeface="+mn-cs"/>
                        </a:rPr>
                        <a:t>′</a:t>
                      </a:r>
                      <a:r>
                        <a:rPr lang="en-GB" altLang="zh-CN" sz="1400" dirty="0" smtClean="0">
                          <a:effectLst/>
                          <a:latin typeface="+mj-lt"/>
                        </a:rPr>
                        <a:t> </a:t>
                      </a:r>
                    </a:p>
                    <a:p>
                      <a:pPr marL="0" algn="l" defTabSz="914400" rtl="0" eaLnBrk="1" latinLnBrk="0" hangingPunct="1"/>
                      <a:endParaRPr lang="en-GB" altLang="zh-CN" sz="1400" dirty="0" smtClean="0">
                        <a:effectLst/>
                        <a:latin typeface="+mj-lt"/>
                      </a:endParaRPr>
                    </a:p>
                    <a:p>
                      <a:pPr marL="0" algn="l" defTabSz="914400" rtl="0" eaLnBrk="1" latinLnBrk="0" hangingPunct="1"/>
                      <a:r>
                        <a:rPr lang="en-GB" altLang="zh-CN" sz="1400" dirty="0" smtClean="0">
                          <a:effectLst/>
                          <a:latin typeface="+mj-lt"/>
                        </a:rPr>
                        <a:t>UKIRT </a:t>
                      </a:r>
                    </a:p>
                    <a:p>
                      <a:pPr marL="0" algn="l" defTabSz="914400" rtl="0" eaLnBrk="1" latinLnBrk="0" hangingPunct="1"/>
                      <a:r>
                        <a:rPr lang="en-GB" altLang="zh-CN" sz="1400" dirty="0" smtClean="0">
                          <a:effectLst/>
                          <a:latin typeface="+mj-lt"/>
                        </a:rPr>
                        <a:t>Z and Y -band filters</a:t>
                      </a:r>
                      <a:endParaRPr lang="zh-CN" altLang="en-US" sz="1400" kern="1200" dirty="0">
                        <a:solidFill>
                          <a:schemeClr val="dk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Within 1 minute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100deg/s,20deg/s</a:t>
                      </a:r>
                      <a:r>
                        <a:rPr lang="en-US" altLang="zh-CN" sz="1400" kern="1200" baseline="30000" dirty="0" smtClean="0">
                          <a:latin typeface="+mj-lt"/>
                        </a:rPr>
                        <a:t>2</a:t>
                      </a:r>
                      <a:endParaRPr lang="zh-CN" altLang="en-US" sz="1400" kern="1200" baseline="30000" dirty="0" smtClean="0">
                        <a:latin typeface="+mj-lt"/>
                      </a:endParaRPr>
                    </a:p>
                    <a:p>
                      <a:pPr marL="0" algn="l" defTabSz="914400" rtl="0" eaLnBrk="1" latinLnBrk="0" hangingPunct="1"/>
                      <a:r>
                        <a:rPr lang="en-US" altLang="zh-CN" sz="1400" dirty="0" smtClean="0">
                          <a:effectLst/>
                          <a:latin typeface="+mj-lt"/>
                        </a:rPr>
                        <a:t>(BeppoSAX, RossiXTE, HETE-2, INTEGRAL and SWIFT)</a:t>
                      </a:r>
                      <a:endParaRPr lang="zh-CN" altLang="en-US" sz="1400" kern="1200" dirty="0">
                        <a:solidFill>
                          <a:schemeClr val="dk1"/>
                        </a:solidFill>
                        <a:latin typeface="+mj-lt"/>
                        <a:ea typeface="+mn-ea"/>
                        <a:cs typeface="+mn-cs"/>
                      </a:endParaRPr>
                    </a:p>
                  </a:txBody>
                  <a:tcPr/>
                </a:tc>
              </a:tr>
              <a:tr h="714129">
                <a:tc>
                  <a:txBody>
                    <a:bodyPr/>
                    <a:lstStyle/>
                    <a:p>
                      <a:pPr marL="0" algn="l" defTabSz="914400" rtl="0" eaLnBrk="1" latinLnBrk="0" hangingPunct="1"/>
                      <a:r>
                        <a:rPr lang="en-US" altLang="zh-CN" sz="1400" kern="1200" dirty="0" smtClean="0">
                          <a:latin typeface="+mj-lt"/>
                        </a:rPr>
                        <a:t>2004</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BOOTES-IR/T60</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Spain</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0.6m</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2009</a:t>
                      </a:r>
                    </a:p>
                    <a:p>
                      <a:pPr marL="0" algn="l" defTabSz="914400" rtl="0" eaLnBrk="1" latinLnBrk="0" hangingPunct="1"/>
                      <a:r>
                        <a:rPr lang="en-US" altLang="zh-CN" sz="1400" kern="1200" dirty="0" smtClean="0">
                          <a:latin typeface="+mj-lt"/>
                        </a:rPr>
                        <a:t>Near-IR(0.8-2.5)</a:t>
                      </a:r>
                      <a:endParaRPr lang="zh-CN" altLang="en-US" sz="1400" kern="1200" dirty="0">
                        <a:solidFill>
                          <a:schemeClr val="dk1"/>
                        </a:solidFill>
                        <a:latin typeface="+mj-lt"/>
                        <a:ea typeface="+mn-ea"/>
                        <a:cs typeface="+mn-cs"/>
                      </a:endParaRPr>
                    </a:p>
                  </a:txBody>
                  <a:tcPr/>
                </a:tc>
                <a:tc vMerge="1">
                  <a:txBody>
                    <a:bodyPr/>
                    <a:lstStyle/>
                    <a:p>
                      <a:endParaRPr lang="zh-CN" altLang="en-US"/>
                    </a:p>
                  </a:txBody>
                  <a:tcPr/>
                </a:tc>
                <a:tc>
                  <a:txBody>
                    <a:bodyPr/>
                    <a:lstStyle/>
                    <a:p>
                      <a:pPr marL="0" algn="l" defTabSz="914400" rtl="0" eaLnBrk="1" latinLnBrk="0" hangingPunct="1"/>
                      <a:endParaRPr lang="zh-CN" altLang="en-US" sz="1400" kern="1200" dirty="0">
                        <a:solidFill>
                          <a:schemeClr val="dk1"/>
                        </a:solidFill>
                        <a:latin typeface="+mj-lt"/>
                        <a:ea typeface="+mn-ea"/>
                        <a:cs typeface="+mn-cs"/>
                      </a:endParaRPr>
                    </a:p>
                  </a:txBody>
                  <a:tcPr/>
                </a:tc>
              </a:tr>
              <a:tr h="714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2009</a:t>
                      </a:r>
                      <a:endParaRPr lang="zh-CN" altLang="en-US" sz="1400" kern="1200" dirty="0" smtClean="0">
                        <a:solidFill>
                          <a:schemeClr val="dk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BOOTES-3</a:t>
                      </a:r>
                      <a:endParaRPr lang="zh-CN" altLang="en-US" sz="1400" kern="1200" dirty="0" smtClean="0">
                        <a:solidFill>
                          <a:schemeClr val="dk1"/>
                        </a:solidFill>
                        <a:latin typeface="+mj-lt"/>
                        <a:ea typeface="+mn-ea"/>
                        <a:cs typeface="+mn-cs"/>
                      </a:endParaRPr>
                    </a:p>
                  </a:txBody>
                  <a:tcPr/>
                </a:tc>
                <a:tc>
                  <a:txBody>
                    <a:bodyPr/>
                    <a:lstStyle/>
                    <a:p>
                      <a:pPr marL="0" algn="l" defTabSz="914400" rtl="0" eaLnBrk="1" latinLnBrk="0" hangingPunct="1"/>
                      <a:r>
                        <a:rPr lang="en-GB" altLang="zh-CN" sz="1400" dirty="0" smtClean="0">
                          <a:effectLst/>
                          <a:latin typeface="+mj-lt"/>
                        </a:rPr>
                        <a:t>Vintage Lane, New Zealand</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0.6m</a:t>
                      </a:r>
                    </a:p>
                    <a:p>
                      <a:pPr marL="0" algn="l" defTabSz="914400" rtl="0" eaLnBrk="1" latinLnBrk="0" hangingPunct="1"/>
                      <a:r>
                        <a:rPr lang="en-US" altLang="zh-CN" sz="1400" kern="1200" dirty="0" smtClean="0">
                          <a:latin typeface="+mj-lt"/>
                        </a:rPr>
                        <a:t>RC</a:t>
                      </a:r>
                    </a:p>
                    <a:p>
                      <a:pPr marL="0" algn="l" defTabSz="914400" rtl="0" eaLnBrk="1" latinLnBrk="0" hangingPunct="1"/>
                      <a:r>
                        <a:rPr lang="en-US" altLang="zh-CN" sz="1400" kern="1200" dirty="0" smtClean="0">
                          <a:latin typeface="+mj-lt"/>
                        </a:rPr>
                        <a:t>F/8</a:t>
                      </a:r>
                      <a:endParaRPr lang="zh-CN" altLang="en-US" sz="1400" kern="1200" dirty="0">
                        <a:solidFill>
                          <a:schemeClr val="dk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EMCCD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&lt;</a:t>
                      </a:r>
                      <a:r>
                        <a:rPr lang="en-US" altLang="zh-CN" sz="1400" kern="1200" baseline="0" dirty="0" smtClean="0">
                          <a:latin typeface="+mj-lt"/>
                        </a:rPr>
                        <a:t>20.5</a:t>
                      </a:r>
                      <a:r>
                        <a:rPr lang="en-US" altLang="zh-CN" sz="1400" kern="1200" baseline="30000" dirty="0" smtClean="0">
                          <a:latin typeface="+mj-lt"/>
                        </a:rPr>
                        <a:t>m</a:t>
                      </a:r>
                    </a:p>
                    <a:p>
                      <a:pPr marL="0" algn="l" defTabSz="914400" rtl="0" eaLnBrk="1" latinLnBrk="0" hangingPunct="1"/>
                      <a:r>
                        <a:rPr lang="en-GB" altLang="zh-CN" sz="1400" dirty="0" smtClean="0">
                          <a:effectLst/>
                          <a:latin typeface="+mj-lt"/>
                        </a:rPr>
                        <a:t>10'x10' FOV</a:t>
                      </a:r>
                      <a:endParaRPr lang="en-US" altLang="zh-CN" sz="1400" kern="1200" dirty="0" smtClean="0">
                        <a:solidFill>
                          <a:schemeClr val="dk1"/>
                        </a:solidFill>
                        <a:latin typeface="+mj-lt"/>
                        <a:ea typeface="+mn-ea"/>
                        <a:cs typeface="+mn-cs"/>
                      </a:endParaRPr>
                    </a:p>
                  </a:txBody>
                  <a:tcPr/>
                </a:tc>
                <a:tc vMerge="1">
                  <a:txBody>
                    <a:bodyPr/>
                    <a:lstStyle/>
                    <a:p>
                      <a:pPr marL="0" algn="l" defTabSz="914400" rtl="0" eaLnBrk="1" latinLnBrk="0" hangingPunct="1"/>
                      <a:endParaRPr lang="en-US" altLang="zh-CN" sz="1800" kern="1200" dirty="0" smtClean="0">
                        <a:solidFill>
                          <a:schemeClr val="dk1"/>
                        </a:solidFill>
                        <a:latin typeface="+mj-lt"/>
                        <a:ea typeface="+mn-ea"/>
                        <a:cs typeface="+mn-cs"/>
                      </a:endParaRPr>
                    </a:p>
                  </a:txBody>
                  <a:tcPr>
                    <a:gradFill>
                      <a:gsLst>
                        <a:gs pos="0">
                          <a:schemeClr val="accent5">
                            <a:lumMod val="20000"/>
                            <a:lumOff val="80000"/>
                          </a:schemeClr>
                        </a:gs>
                        <a:gs pos="50000">
                          <a:schemeClr val="accent4">
                            <a:lumMod val="20000"/>
                            <a:lumOff val="80000"/>
                          </a:schemeClr>
                        </a:gs>
                        <a:gs pos="100000">
                          <a:schemeClr val="tx2">
                            <a:lumMod val="10000"/>
                            <a:lumOff val="90000"/>
                          </a:schemeClr>
                        </a:gs>
                      </a:gsLst>
                      <a:lin ang="5400000" scaled="0"/>
                    </a:gradFill>
                  </a:tcPr>
                </a:tc>
                <a:tc>
                  <a:txBody>
                    <a:bodyPr/>
                    <a:lstStyle/>
                    <a:p>
                      <a:pPr marL="0" algn="l" defTabSz="914400" rtl="0" eaLnBrk="1" latinLnBrk="0" hangingPunct="1"/>
                      <a:r>
                        <a:rPr lang="en-US" altLang="zh-CN" sz="1400" kern="1200" dirty="0" smtClean="0">
                          <a:latin typeface="+mj-lt"/>
                        </a:rPr>
                        <a:t>With 10 second</a:t>
                      </a:r>
                    </a:p>
                    <a:p>
                      <a:pPr marL="0" algn="l" defTabSz="914400" rtl="0" eaLnBrk="1" latinLnBrk="0" hangingPunct="1"/>
                      <a:r>
                        <a:rPr lang="en-US" altLang="zh-CN" sz="1400" kern="1200" dirty="0" smtClean="0">
                          <a:latin typeface="+mj-lt"/>
                        </a:rPr>
                        <a:t>(</a:t>
                      </a:r>
                      <a:r>
                        <a:rPr lang="en-US" altLang="zh-CN" sz="1400" dirty="0" smtClean="0">
                          <a:effectLst/>
                          <a:latin typeface="+mj-lt"/>
                        </a:rPr>
                        <a:t>INTEGRAL, SWIFT and FERMI</a:t>
                      </a:r>
                      <a:r>
                        <a:rPr lang="en-US" altLang="zh-CN" sz="1400" kern="1200" dirty="0" smtClean="0">
                          <a:latin typeface="+mj-lt"/>
                        </a:rPr>
                        <a:t>)</a:t>
                      </a:r>
                      <a:endParaRPr lang="en-US" altLang="zh-CN" sz="1400" kern="1200" dirty="0" smtClean="0">
                        <a:solidFill>
                          <a:schemeClr val="dk1"/>
                        </a:solidFill>
                        <a:latin typeface="+mj-lt"/>
                        <a:ea typeface="+mn-ea"/>
                        <a:cs typeface="+mn-cs"/>
                      </a:endParaRPr>
                    </a:p>
                  </a:txBody>
                  <a:tcPr/>
                </a:tc>
              </a:tr>
              <a:tr h="714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2011</a:t>
                      </a:r>
                      <a:endParaRPr lang="zh-CN" altLang="en-US" sz="1400" kern="1200" dirty="0" smtClean="0">
                        <a:solidFill>
                          <a:schemeClr val="dk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BOOTES-4</a:t>
                      </a:r>
                      <a:endParaRPr lang="zh-CN" altLang="en-US" sz="1400" kern="1200" dirty="0" smtClean="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err="1" smtClean="0">
                          <a:latin typeface="+mj-lt"/>
                        </a:rPr>
                        <a:t>Lijiang</a:t>
                      </a:r>
                      <a:r>
                        <a:rPr lang="en-US" altLang="zh-CN" sz="1400" kern="1200" dirty="0" smtClean="0">
                          <a:latin typeface="+mj-lt"/>
                        </a:rPr>
                        <a:t>,</a:t>
                      </a:r>
                    </a:p>
                    <a:p>
                      <a:pPr marL="0" algn="l" defTabSz="914400" rtl="0" eaLnBrk="1" latinLnBrk="0" hangingPunct="1"/>
                      <a:r>
                        <a:rPr lang="en-US" altLang="zh-CN" sz="1400" kern="1200" dirty="0" smtClean="0">
                          <a:latin typeface="+mj-lt"/>
                        </a:rPr>
                        <a:t>China</a:t>
                      </a:r>
                      <a:endParaRPr lang="zh-CN" altLang="en-US" sz="1400" kern="1200" dirty="0">
                        <a:solidFill>
                          <a:schemeClr val="dk1"/>
                        </a:solidFill>
                        <a:latin typeface="+mj-lt"/>
                        <a:ea typeface="+mn-ea"/>
                        <a:cs typeface="+mn-cs"/>
                      </a:endParaRPr>
                    </a:p>
                  </a:txBody>
                  <a:tcPr/>
                </a:tc>
                <a:tc>
                  <a:txBody>
                    <a:bodyPr/>
                    <a:lstStyle/>
                    <a:p>
                      <a:pPr marL="0" algn="l" defTabSz="914400" rtl="0" eaLnBrk="1" latinLnBrk="0" hangingPunct="1"/>
                      <a:r>
                        <a:rPr lang="en-US" altLang="zh-CN" sz="1400" kern="1200" dirty="0" smtClean="0">
                          <a:latin typeface="+mj-lt"/>
                        </a:rPr>
                        <a:t>0.6m</a:t>
                      </a:r>
                    </a:p>
                    <a:p>
                      <a:pPr marL="0" algn="l" defTabSz="914400" rtl="0" eaLnBrk="1" latinLnBrk="0" hangingPunct="1"/>
                      <a:r>
                        <a:rPr lang="en-US" altLang="zh-CN" sz="1400" kern="1200" dirty="0" smtClean="0">
                          <a:latin typeface="+mj-lt"/>
                        </a:rPr>
                        <a:t>RC</a:t>
                      </a:r>
                    </a:p>
                    <a:p>
                      <a:pPr marL="0" algn="l" defTabSz="914400" rtl="0" eaLnBrk="1" latinLnBrk="0" hangingPunct="1"/>
                      <a:r>
                        <a:rPr lang="en-US" altLang="zh-CN" sz="1400" kern="1200" dirty="0" smtClean="0">
                          <a:latin typeface="+mj-lt"/>
                        </a:rPr>
                        <a:t>F/8</a:t>
                      </a:r>
                      <a:endParaRPr lang="zh-CN" altLang="en-US" sz="1400" kern="1200" dirty="0" smtClean="0">
                        <a:solidFill>
                          <a:schemeClr val="dk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EMCCD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latin typeface="+mj-lt"/>
                        </a:rPr>
                        <a:t>&lt;</a:t>
                      </a:r>
                      <a:r>
                        <a:rPr lang="en-US" altLang="zh-CN" sz="1400" kern="1200" baseline="0" dirty="0" smtClean="0">
                          <a:latin typeface="+mj-lt"/>
                        </a:rPr>
                        <a:t>20.5</a:t>
                      </a:r>
                      <a:r>
                        <a:rPr lang="en-US" altLang="zh-CN" sz="1400" kern="1200" baseline="30000" dirty="0" smtClean="0">
                          <a:latin typeface="+mj-lt"/>
                        </a:rPr>
                        <a:t>m</a:t>
                      </a:r>
                    </a:p>
                    <a:p>
                      <a:pPr marL="0" algn="l" defTabSz="914400" rtl="0" eaLnBrk="1" latinLnBrk="0" hangingPunct="1"/>
                      <a:r>
                        <a:rPr lang="en-GB" altLang="zh-CN" sz="1400" dirty="0" smtClean="0">
                          <a:effectLst/>
                          <a:latin typeface="+mj-lt"/>
                        </a:rPr>
                        <a:t>10'x10' FOV</a:t>
                      </a:r>
                      <a:endParaRPr lang="en-US" altLang="zh-CN" sz="1400" kern="1200" dirty="0" smtClean="0">
                        <a:solidFill>
                          <a:schemeClr val="dk1"/>
                        </a:solidFill>
                        <a:latin typeface="+mj-lt"/>
                        <a:ea typeface="+mn-ea"/>
                        <a:cs typeface="+mn-cs"/>
                      </a:endParaRPr>
                    </a:p>
                  </a:txBody>
                  <a:tcPr/>
                </a:tc>
                <a:tc vMerge="1">
                  <a:txBody>
                    <a:bodyPr/>
                    <a:lstStyle/>
                    <a:p>
                      <a:pPr marL="0" algn="l" defTabSz="914400" rtl="0" eaLnBrk="1" latinLnBrk="0" hangingPunct="1"/>
                      <a:endParaRPr lang="en-US" altLang="zh-CN" sz="1800" kern="1200" dirty="0" smtClean="0">
                        <a:solidFill>
                          <a:schemeClr val="dk1"/>
                        </a:solidFill>
                        <a:latin typeface="+mn-lt"/>
                        <a:ea typeface="+mn-ea"/>
                        <a:cs typeface="+mn-cs"/>
                      </a:endParaRPr>
                    </a:p>
                  </a:txBody>
                  <a:tcPr>
                    <a:gradFill>
                      <a:gsLst>
                        <a:gs pos="0">
                          <a:schemeClr val="accent5">
                            <a:lumMod val="20000"/>
                            <a:lumOff val="80000"/>
                          </a:schemeClr>
                        </a:gs>
                        <a:gs pos="50000">
                          <a:schemeClr val="accent4">
                            <a:lumMod val="20000"/>
                            <a:lumOff val="80000"/>
                          </a:schemeClr>
                        </a:gs>
                        <a:gs pos="100000">
                          <a:schemeClr val="tx2">
                            <a:lumMod val="10000"/>
                            <a:lumOff val="90000"/>
                          </a:schemeClr>
                        </a:gs>
                      </a:gsLst>
                      <a:lin ang="5400000" scaled="0"/>
                    </a:gradFill>
                  </a:tcPr>
                </a:tc>
                <a:tc>
                  <a:txBody>
                    <a:bodyPr/>
                    <a:lstStyle/>
                    <a:p>
                      <a:pPr marL="0" algn="l" defTabSz="914400" rtl="0" eaLnBrk="1" latinLnBrk="0" hangingPunct="1"/>
                      <a:endParaRPr lang="en-US" altLang="zh-CN" sz="1400" kern="1200" dirty="0" smtClean="0">
                        <a:solidFill>
                          <a:schemeClr val="dk1"/>
                        </a:solidFill>
                        <a:latin typeface="+mj-lt"/>
                        <a:ea typeface="+mn-ea"/>
                        <a:cs typeface="+mn-cs"/>
                      </a:endParaRPr>
                    </a:p>
                  </a:txBody>
                  <a:tcPr/>
                </a:tc>
              </a:tr>
            </a:tbl>
          </a:graphicData>
        </a:graphic>
      </p:graphicFrame>
    </p:spTree>
    <p:extLst>
      <p:ext uri="{BB962C8B-B14F-4D97-AF65-F5344CB8AC3E}">
        <p14:creationId xmlns:p14="http://schemas.microsoft.com/office/powerpoint/2010/main" val="1105954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73628" y="1700808"/>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3375666" y="908720"/>
            <a:ext cx="1826141"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合作机缘</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zh-CN" altLang="en-US" b="1" dirty="0" smtClean="0">
                <a:solidFill>
                  <a:schemeClr val="tx1">
                    <a:lumMod val="75000"/>
                    <a:lumOff val="25000"/>
                  </a:schemeClr>
                </a:solidFill>
              </a:rPr>
              <a:t>丽江</a:t>
            </a:r>
            <a:r>
              <a:rPr lang="en-US" altLang="zh-CN" b="1" dirty="0" smtClean="0">
                <a:solidFill>
                  <a:schemeClr val="tx1">
                    <a:lumMod val="75000"/>
                    <a:lumOff val="25000"/>
                  </a:schemeClr>
                </a:solidFill>
              </a:rPr>
              <a:t>BOOTES-4</a:t>
            </a:r>
            <a:r>
              <a:rPr lang="zh-CN" altLang="en-US" b="1" dirty="0" smtClean="0">
                <a:solidFill>
                  <a:schemeClr val="tx1">
                    <a:lumMod val="75000"/>
                    <a:lumOff val="25000"/>
                  </a:schemeClr>
                </a:solidFill>
              </a:rPr>
              <a:t>项目</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1560" y="1611436"/>
            <a:ext cx="3539660" cy="246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5138" y="4104931"/>
            <a:ext cx="3526082" cy="249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4860032" y="1611436"/>
            <a:ext cx="3600400" cy="498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57024" y="1446971"/>
            <a:ext cx="8522039" cy="541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hlinkClick r:id="rId11" action="ppaction://hlinkfile"/>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357023" y="1618142"/>
            <a:ext cx="8483737" cy="490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91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227" y="1124744"/>
            <a:ext cx="3848938"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BOOTES-4</a:t>
            </a:r>
            <a:r>
              <a:rPr lang="zh-CN" altLang="en-US" sz="3200" b="1" dirty="0" smtClean="0">
                <a:solidFill>
                  <a:schemeClr val="tx1">
                    <a:lumMod val="75000"/>
                    <a:lumOff val="25000"/>
                  </a:schemeClr>
                </a:solidFill>
                <a:latin typeface="+mj-lt"/>
                <a:ea typeface="+mj-ea"/>
              </a:rPr>
              <a:t>系统构成</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zh-CN" altLang="en-US" b="1" dirty="0" smtClean="0">
                <a:solidFill>
                  <a:schemeClr val="tx1">
                    <a:lumMod val="75000"/>
                    <a:lumOff val="25000"/>
                  </a:schemeClr>
                </a:solidFill>
              </a:rPr>
              <a:t>丽江</a:t>
            </a:r>
            <a:r>
              <a:rPr lang="en-US" altLang="zh-CN" b="1" dirty="0" smtClean="0">
                <a:solidFill>
                  <a:schemeClr val="tx1">
                    <a:lumMod val="75000"/>
                    <a:lumOff val="25000"/>
                  </a:schemeClr>
                </a:solidFill>
              </a:rPr>
              <a:t>BOOTES-4</a:t>
            </a:r>
            <a:r>
              <a:rPr lang="zh-CN" altLang="en-US" b="1" dirty="0" smtClean="0">
                <a:solidFill>
                  <a:schemeClr val="tx1">
                    <a:lumMod val="75000"/>
                    <a:lumOff val="25000"/>
                  </a:schemeClr>
                </a:solidFill>
              </a:rPr>
              <a:t>项目</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graphicFrame>
        <p:nvGraphicFramePr>
          <p:cNvPr id="19" name="表格 18"/>
          <p:cNvGraphicFramePr>
            <a:graphicFrameLocks noGrp="1"/>
          </p:cNvGraphicFramePr>
          <p:nvPr>
            <p:extLst>
              <p:ext uri="{D42A27DB-BD31-4B8C-83A1-F6EECF244321}">
                <p14:modId xmlns:p14="http://schemas.microsoft.com/office/powerpoint/2010/main" val="2388572291"/>
              </p:ext>
            </p:extLst>
          </p:nvPr>
        </p:nvGraphicFramePr>
        <p:xfrm>
          <a:off x="816433" y="2026206"/>
          <a:ext cx="7488832" cy="1854200"/>
        </p:xfrm>
        <a:graphic>
          <a:graphicData uri="http://schemas.openxmlformats.org/drawingml/2006/table">
            <a:tbl>
              <a:tblPr firstRow="1" bandRow="1">
                <a:tableStyleId>{5940675A-B579-460E-94D1-54222C63F5DA}</a:tableStyleId>
              </a:tblPr>
              <a:tblGrid>
                <a:gridCol w="4320480"/>
                <a:gridCol w="3168352"/>
              </a:tblGrid>
              <a:tr h="370840">
                <a:tc>
                  <a:txBody>
                    <a:bodyPr/>
                    <a:lstStyle/>
                    <a:p>
                      <a:r>
                        <a:rPr lang="en-US" altLang="zh-CN" sz="1600" dirty="0" smtClean="0">
                          <a:latin typeface="+mj-lt"/>
                        </a:rPr>
                        <a:t>Slewing Speed </a:t>
                      </a:r>
                      <a:endParaRPr lang="zh-CN" altLang="en-US"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mj-lt"/>
                        </a:rPr>
                        <a:t>20°/s</a:t>
                      </a:r>
                    </a:p>
                  </a:txBody>
                  <a:tcPr/>
                </a:tc>
              </a:tr>
              <a:tr h="370840">
                <a:tc>
                  <a:txBody>
                    <a:bodyPr/>
                    <a:lstStyle/>
                    <a:p>
                      <a:r>
                        <a:rPr lang="en-US" altLang="zh-CN" sz="1600" dirty="0" smtClean="0">
                          <a:latin typeface="+mj-lt"/>
                        </a:rPr>
                        <a:t>Acceleration and Deceleration </a:t>
                      </a:r>
                      <a:endParaRPr lang="zh-CN" altLang="en-US" sz="1600" dirty="0">
                        <a:latin typeface="+mj-lt"/>
                      </a:endParaRPr>
                    </a:p>
                  </a:txBody>
                  <a:tcPr/>
                </a:tc>
                <a:tc>
                  <a:txBody>
                    <a:bodyPr/>
                    <a:lstStyle/>
                    <a:p>
                      <a:r>
                        <a:rPr lang="en-US" altLang="zh-CN" sz="1600" dirty="0" smtClean="0">
                          <a:latin typeface="+mj-lt"/>
                        </a:rPr>
                        <a:t>20°/s</a:t>
                      </a:r>
                      <a:r>
                        <a:rPr lang="en-US" altLang="zh-CN" sz="1600" baseline="30000" dirty="0" smtClean="0">
                          <a:latin typeface="+mj-lt"/>
                        </a:rPr>
                        <a:t>2</a:t>
                      </a:r>
                      <a:endParaRPr lang="zh-CN" altLang="en-US" sz="1600" baseline="30000" dirty="0">
                        <a:latin typeface="+mj-lt"/>
                      </a:endParaRPr>
                    </a:p>
                  </a:txBody>
                  <a:tcPr/>
                </a:tc>
              </a:tr>
              <a:tr h="370840">
                <a:tc>
                  <a:txBody>
                    <a:bodyPr/>
                    <a:lstStyle/>
                    <a:p>
                      <a:r>
                        <a:rPr lang="en-US" altLang="zh-CN" sz="1600" dirty="0" smtClean="0">
                          <a:latin typeface="+mj-lt"/>
                        </a:rPr>
                        <a:t>Absolute positioning accuracy</a:t>
                      </a:r>
                      <a:endParaRPr lang="zh-CN" altLang="en-US" sz="1600" dirty="0">
                        <a:latin typeface="+mj-lt"/>
                      </a:endParaRPr>
                    </a:p>
                  </a:txBody>
                  <a:tcPr/>
                </a:tc>
                <a:tc>
                  <a:txBody>
                    <a:bodyPr/>
                    <a:lstStyle/>
                    <a:p>
                      <a:r>
                        <a:rPr lang="en-US" altLang="zh-CN" sz="1600" dirty="0" smtClean="0">
                          <a:latin typeface="+mj-lt"/>
                        </a:rPr>
                        <a:t>&lt;5″ RMS </a:t>
                      </a:r>
                      <a:endParaRPr lang="zh-CN" altLang="en-US" sz="1600" dirty="0">
                        <a:latin typeface="+mj-lt"/>
                      </a:endParaRPr>
                    </a:p>
                  </a:txBody>
                  <a:tcPr/>
                </a:tc>
              </a:tr>
              <a:tr h="370840">
                <a:tc>
                  <a:txBody>
                    <a:bodyPr/>
                    <a:lstStyle/>
                    <a:p>
                      <a:r>
                        <a:rPr lang="en-US" altLang="zh-CN" sz="1600" dirty="0" smtClean="0">
                          <a:latin typeface="+mj-lt"/>
                        </a:rPr>
                        <a:t>Tracking accuracy without </a:t>
                      </a:r>
                      <a:r>
                        <a:rPr lang="en-US" altLang="zh-CN" sz="1600" dirty="0" err="1" smtClean="0">
                          <a:latin typeface="+mj-lt"/>
                        </a:rPr>
                        <a:t>autoguider</a:t>
                      </a:r>
                      <a:endParaRPr lang="zh-CN" altLang="en-US"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mj-lt"/>
                        </a:rPr>
                        <a:t>&lt;1″/120 min </a:t>
                      </a:r>
                    </a:p>
                  </a:txBody>
                  <a:tcPr/>
                </a:tc>
              </a:tr>
              <a:tr h="370840">
                <a:tc>
                  <a:txBody>
                    <a:bodyPr/>
                    <a:lstStyle/>
                    <a:p>
                      <a:r>
                        <a:rPr lang="en-US" altLang="zh-CN" sz="1600" dirty="0" smtClean="0">
                          <a:latin typeface="+mj-lt"/>
                        </a:rPr>
                        <a:t>Tracking accuracy with </a:t>
                      </a:r>
                      <a:r>
                        <a:rPr lang="en-US" altLang="zh-CN" sz="1600" dirty="0" err="1" smtClean="0">
                          <a:latin typeface="+mj-lt"/>
                        </a:rPr>
                        <a:t>autoguider</a:t>
                      </a:r>
                      <a:r>
                        <a:rPr lang="en-US" altLang="zh-CN" sz="1600" dirty="0" smtClean="0">
                          <a:latin typeface="+mj-lt"/>
                        </a:rPr>
                        <a:t> </a:t>
                      </a:r>
                      <a:endParaRPr lang="zh-CN" altLang="en-US" sz="1600" dirty="0">
                        <a:latin typeface="+mj-lt"/>
                      </a:endParaRPr>
                    </a:p>
                  </a:txBody>
                  <a:tcPr/>
                </a:tc>
                <a:tc>
                  <a:txBody>
                    <a:bodyPr/>
                    <a:lstStyle/>
                    <a:p>
                      <a:r>
                        <a:rPr lang="en-US" altLang="zh-CN" sz="1600" dirty="0" smtClean="0">
                          <a:latin typeface="+mj-lt"/>
                        </a:rPr>
                        <a:t>&lt;0.3″</a:t>
                      </a:r>
                      <a:endParaRPr lang="zh-CN" altLang="en-US" sz="1600" dirty="0">
                        <a:latin typeface="+mj-lt"/>
                      </a:endParaRPr>
                    </a:p>
                  </a:txBody>
                  <a:tcPr/>
                </a:tc>
              </a:tr>
            </a:tbl>
          </a:graphicData>
        </a:graphic>
      </p:graphicFrame>
      <p:sp>
        <p:nvSpPr>
          <p:cNvPr id="24" name="TextBox 23"/>
          <p:cNvSpPr txBox="1"/>
          <p:nvPr/>
        </p:nvSpPr>
        <p:spPr>
          <a:xfrm>
            <a:off x="806591" y="1656874"/>
            <a:ext cx="5630067" cy="369332"/>
          </a:xfrm>
          <a:prstGeom prst="rect">
            <a:avLst/>
          </a:prstGeom>
          <a:noFill/>
        </p:spPr>
        <p:txBody>
          <a:bodyPr wrap="none" rtlCol="0">
            <a:spAutoFit/>
          </a:bodyPr>
          <a:lstStyle/>
          <a:p>
            <a:r>
              <a:rPr lang="en-US" altLang="zh-CN" dirty="0" smtClean="0">
                <a:latin typeface="+mj-lt"/>
              </a:rPr>
              <a:t>ASTELCO Mount NTM-502 Technical Description</a:t>
            </a:r>
            <a:endParaRPr lang="zh-CN" altLang="en-US" dirty="0">
              <a:latin typeface="+mj-lt"/>
            </a:endParaRPr>
          </a:p>
        </p:txBody>
      </p:sp>
      <p:sp>
        <p:nvSpPr>
          <p:cNvPr id="25" name="矩形 24"/>
          <p:cNvSpPr/>
          <p:nvPr/>
        </p:nvSpPr>
        <p:spPr>
          <a:xfrm>
            <a:off x="806591" y="4077072"/>
            <a:ext cx="7488832" cy="2000548"/>
          </a:xfrm>
          <a:prstGeom prst="rect">
            <a:avLst/>
          </a:prstGeom>
        </p:spPr>
        <p:txBody>
          <a:bodyPr wrap="square">
            <a:spAutoFit/>
          </a:bodyPr>
          <a:lstStyle/>
          <a:p>
            <a:pPr lvl="0"/>
            <a:r>
              <a:rPr lang="en-US" altLang="zh-CN" b="1" dirty="0">
                <a:solidFill>
                  <a:prstClr val="black"/>
                </a:solidFill>
                <a:latin typeface="+mj-lt"/>
              </a:rPr>
              <a:t>ASTELCO 0.6mRCLW Telescope</a:t>
            </a:r>
            <a:r>
              <a:rPr lang="zh-CN" altLang="en-US" b="1" dirty="0">
                <a:solidFill>
                  <a:prstClr val="black"/>
                </a:solidFill>
                <a:latin typeface="+mj-lt"/>
              </a:rPr>
              <a:t>  </a:t>
            </a:r>
            <a:r>
              <a:rPr lang="en-US" altLang="zh-CN" sz="1600" dirty="0">
                <a:solidFill>
                  <a:prstClr val="black"/>
                </a:solidFill>
                <a:latin typeface="+mj-lt"/>
              </a:rPr>
              <a:t>Primary mirror diameter is 0.6m</a:t>
            </a:r>
            <a:r>
              <a:rPr lang="zh-CN" altLang="en-US" sz="1600" dirty="0">
                <a:solidFill>
                  <a:prstClr val="black"/>
                </a:solidFill>
                <a:latin typeface="+mj-lt"/>
              </a:rPr>
              <a:t>。</a:t>
            </a:r>
            <a:r>
              <a:rPr lang="en-US" altLang="zh-CN" sz="1600" dirty="0">
                <a:solidFill>
                  <a:prstClr val="black"/>
                </a:solidFill>
                <a:latin typeface="+mj-lt"/>
              </a:rPr>
              <a:t>The diameter of second </a:t>
            </a:r>
            <a:r>
              <a:rPr lang="en-US" altLang="zh-CN" sz="1600" dirty="0" smtClean="0">
                <a:solidFill>
                  <a:prstClr val="black"/>
                </a:solidFill>
                <a:latin typeface="+mj-lt"/>
              </a:rPr>
              <a:t>mirror </a:t>
            </a:r>
            <a:r>
              <a:rPr lang="en-US" altLang="zh-CN" sz="1600" dirty="0">
                <a:solidFill>
                  <a:prstClr val="black"/>
                </a:solidFill>
                <a:latin typeface="+mj-lt"/>
              </a:rPr>
              <a:t>is 210mm </a:t>
            </a:r>
            <a:r>
              <a:rPr lang="zh-CN" altLang="en-US" sz="1600" dirty="0">
                <a:solidFill>
                  <a:prstClr val="black"/>
                </a:solidFill>
                <a:latin typeface="+mj-lt"/>
              </a:rPr>
              <a:t>，</a:t>
            </a:r>
            <a:r>
              <a:rPr lang="en-US" altLang="zh-CN" sz="1600" dirty="0">
                <a:solidFill>
                  <a:prstClr val="black"/>
                </a:solidFill>
                <a:latin typeface="+mj-lt"/>
              </a:rPr>
              <a:t>focal ratio is F/8</a:t>
            </a:r>
            <a:r>
              <a:rPr lang="zh-CN" altLang="en-US" sz="1600" dirty="0">
                <a:solidFill>
                  <a:prstClr val="black"/>
                </a:solidFill>
                <a:latin typeface="+mj-lt"/>
              </a:rPr>
              <a:t>。 </a:t>
            </a:r>
            <a:endParaRPr lang="en-US" altLang="zh-CN" sz="1600" dirty="0" smtClean="0">
              <a:solidFill>
                <a:prstClr val="black"/>
              </a:solidFill>
              <a:latin typeface="+mj-lt"/>
            </a:endParaRPr>
          </a:p>
          <a:p>
            <a:pPr lvl="0"/>
            <a:endParaRPr lang="en-US" altLang="zh-CN" sz="800" dirty="0">
              <a:solidFill>
                <a:prstClr val="black"/>
              </a:solidFill>
              <a:latin typeface="+mj-lt"/>
            </a:endParaRPr>
          </a:p>
          <a:p>
            <a:pPr lvl="0"/>
            <a:r>
              <a:rPr lang="en-US" altLang="zh-CN" b="1" dirty="0" err="1">
                <a:solidFill>
                  <a:prstClr val="black"/>
                </a:solidFill>
                <a:latin typeface="+mj-lt"/>
              </a:rPr>
              <a:t>Andor</a:t>
            </a:r>
            <a:r>
              <a:rPr lang="en-US" altLang="zh-CN" b="1" dirty="0">
                <a:solidFill>
                  <a:prstClr val="black"/>
                </a:solidFill>
                <a:latin typeface="+mj-lt"/>
              </a:rPr>
              <a:t> </a:t>
            </a:r>
            <a:r>
              <a:rPr lang="zh-CN" altLang="en-US" b="1" dirty="0">
                <a:solidFill>
                  <a:prstClr val="black"/>
                </a:solidFill>
                <a:latin typeface="+mj-lt"/>
              </a:rPr>
              <a:t> </a:t>
            </a:r>
            <a:r>
              <a:rPr lang="en-US" altLang="zh-CN" b="1" dirty="0">
                <a:solidFill>
                  <a:prstClr val="black"/>
                </a:solidFill>
                <a:latin typeface="+mj-lt"/>
              </a:rPr>
              <a:t>scientific </a:t>
            </a:r>
            <a:r>
              <a:rPr lang="zh-CN" altLang="en-US" b="1" dirty="0">
                <a:solidFill>
                  <a:prstClr val="black"/>
                </a:solidFill>
                <a:latin typeface="+mj-lt"/>
              </a:rPr>
              <a:t> </a:t>
            </a:r>
            <a:r>
              <a:rPr lang="en-US" altLang="zh-CN" b="1" dirty="0">
                <a:solidFill>
                  <a:prstClr val="black"/>
                </a:solidFill>
                <a:latin typeface="+mj-lt"/>
              </a:rPr>
              <a:t>EMCCD camera </a:t>
            </a:r>
            <a:r>
              <a:rPr lang="en-US" altLang="zh-CN" sz="1600" dirty="0">
                <a:solidFill>
                  <a:prstClr val="black"/>
                </a:solidFill>
                <a:latin typeface="+mj-lt"/>
              </a:rPr>
              <a:t>(</a:t>
            </a:r>
            <a:r>
              <a:rPr lang="en-US" altLang="zh-CN" sz="1600" dirty="0" err="1">
                <a:solidFill>
                  <a:prstClr val="black"/>
                </a:solidFill>
                <a:latin typeface="+mj-lt"/>
              </a:rPr>
              <a:t>Andor</a:t>
            </a:r>
            <a:r>
              <a:rPr lang="en-US" altLang="zh-CN" sz="1600" dirty="0">
                <a:solidFill>
                  <a:prstClr val="black"/>
                </a:solidFill>
                <a:latin typeface="+mj-lt"/>
              </a:rPr>
              <a:t> </a:t>
            </a:r>
            <a:r>
              <a:rPr lang="en-US" altLang="zh-CN" sz="1600" dirty="0" err="1">
                <a:solidFill>
                  <a:prstClr val="black"/>
                </a:solidFill>
                <a:latin typeface="+mj-lt"/>
              </a:rPr>
              <a:t>iXon</a:t>
            </a:r>
            <a:r>
              <a:rPr lang="en-US" altLang="zh-CN" sz="1600" dirty="0">
                <a:solidFill>
                  <a:prstClr val="black"/>
                </a:solidFill>
                <a:latin typeface="+mj-lt"/>
              </a:rPr>
              <a:t> </a:t>
            </a:r>
            <a:r>
              <a:rPr lang="en-US" altLang="zh-CN" sz="1600" dirty="0" smtClean="0">
                <a:solidFill>
                  <a:prstClr val="black"/>
                </a:solidFill>
                <a:latin typeface="+mj-lt"/>
              </a:rPr>
              <a:t>DU-888E-C00-#BV, which </a:t>
            </a:r>
            <a:r>
              <a:rPr lang="en-US" altLang="zh-CN" sz="1600" dirty="0">
                <a:solidFill>
                  <a:prstClr val="black"/>
                </a:solidFill>
                <a:latin typeface="+mj-lt"/>
              </a:rPr>
              <a:t>is a C-mount standard back illuminated device with  10,5 &amp;</a:t>
            </a:r>
            <a:r>
              <a:rPr lang="en-US" altLang="zh-CN" sz="1600" dirty="0" smtClean="0">
                <a:solidFill>
                  <a:prstClr val="black"/>
                </a:solidFill>
                <a:latin typeface="+mj-lt"/>
              </a:rPr>
              <a:t>3MHz@14-bit </a:t>
            </a:r>
            <a:r>
              <a:rPr lang="en-US" altLang="zh-CN" sz="1600" dirty="0">
                <a:solidFill>
                  <a:prstClr val="black"/>
                </a:solidFill>
                <a:latin typeface="+mj-lt"/>
              </a:rPr>
              <a:t>and </a:t>
            </a:r>
            <a:r>
              <a:rPr lang="en-US" altLang="zh-CN" sz="1600" dirty="0" smtClean="0">
                <a:solidFill>
                  <a:prstClr val="black"/>
                </a:solidFill>
                <a:latin typeface="+mj-lt"/>
              </a:rPr>
              <a:t>1MHz </a:t>
            </a:r>
            <a:r>
              <a:rPr lang="en-US" altLang="zh-CN" sz="1600" dirty="0">
                <a:solidFill>
                  <a:prstClr val="black"/>
                </a:solidFill>
                <a:latin typeface="+mj-lt"/>
              </a:rPr>
              <a:t>@16-bits,Active pixels is 1024X1024</a:t>
            </a:r>
            <a:r>
              <a:rPr lang="en-US" altLang="zh-CN" sz="1600" dirty="0" smtClean="0">
                <a:solidFill>
                  <a:prstClr val="black"/>
                </a:solidFill>
                <a:latin typeface="+mj-lt"/>
              </a:rPr>
              <a:t>, pixel </a:t>
            </a:r>
            <a:r>
              <a:rPr lang="en-US" altLang="zh-CN" sz="1600" dirty="0">
                <a:solidFill>
                  <a:prstClr val="black"/>
                </a:solidFill>
                <a:latin typeface="+mj-lt"/>
              </a:rPr>
              <a:t>size 13X13 </a:t>
            </a:r>
            <a:r>
              <a:rPr lang="en-US" altLang="zh-CN" sz="1600" dirty="0" smtClean="0">
                <a:solidFill>
                  <a:prstClr val="black"/>
                </a:solidFill>
                <a:latin typeface="+mj-lt"/>
              </a:rPr>
              <a:t>̊um; frame </a:t>
            </a:r>
            <a:r>
              <a:rPr lang="en-US" altLang="zh-CN" sz="1600" dirty="0">
                <a:solidFill>
                  <a:prstClr val="black"/>
                </a:solidFill>
                <a:latin typeface="+mj-lt"/>
              </a:rPr>
              <a:t>rate is 9(full frame per second);read noise 1 to </a:t>
            </a:r>
            <a:r>
              <a:rPr lang="en-US" altLang="zh-CN" sz="1600" dirty="0" smtClean="0">
                <a:solidFill>
                  <a:prstClr val="black"/>
                </a:solidFill>
                <a:latin typeface="+mj-lt"/>
              </a:rPr>
              <a:t>47e@10Mhz</a:t>
            </a:r>
            <a:endParaRPr lang="zh-CN" altLang="en-US" sz="1600" dirty="0">
              <a:solidFill>
                <a:prstClr val="black"/>
              </a:solidFill>
              <a:latin typeface="+mj-lt"/>
            </a:endParaRPr>
          </a:p>
        </p:txBody>
      </p:sp>
    </p:spTree>
    <p:extLst>
      <p:ext uri="{BB962C8B-B14F-4D97-AF65-F5344CB8AC3E}">
        <p14:creationId xmlns:p14="http://schemas.microsoft.com/office/powerpoint/2010/main" val="2990888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2218841" y="1124744"/>
            <a:ext cx="4047710"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BOOTES-4</a:t>
            </a:r>
            <a:r>
              <a:rPr lang="zh-CN" altLang="en-US" sz="3200" b="1" dirty="0" smtClean="0">
                <a:solidFill>
                  <a:schemeClr val="tx1">
                    <a:lumMod val="75000"/>
                    <a:lumOff val="25000"/>
                  </a:schemeClr>
                </a:solidFill>
                <a:latin typeface="+mj-lt"/>
                <a:ea typeface="+mj-ea"/>
              </a:rPr>
              <a:t>系统构成</a:t>
            </a:r>
            <a:r>
              <a:rPr lang="en-US" altLang="zh-CN" sz="3200" b="1" dirty="0" smtClean="0">
                <a:solidFill>
                  <a:schemeClr val="tx1">
                    <a:lumMod val="75000"/>
                    <a:lumOff val="25000"/>
                  </a:schemeClr>
                </a:solidFill>
                <a:latin typeface="+mj-lt"/>
                <a:ea typeface="+mj-ea"/>
              </a:rPr>
              <a:t>2</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zh-CN" altLang="en-US" b="1" dirty="0" smtClean="0">
                <a:solidFill>
                  <a:schemeClr val="tx1">
                    <a:lumMod val="75000"/>
                    <a:lumOff val="25000"/>
                  </a:schemeClr>
                </a:solidFill>
              </a:rPr>
              <a:t>丽江</a:t>
            </a:r>
            <a:r>
              <a:rPr lang="en-US" altLang="zh-CN" b="1" dirty="0" smtClean="0">
                <a:solidFill>
                  <a:schemeClr val="tx1">
                    <a:lumMod val="75000"/>
                    <a:lumOff val="25000"/>
                  </a:schemeClr>
                </a:solidFill>
              </a:rPr>
              <a:t>BOOTES-4</a:t>
            </a:r>
            <a:r>
              <a:rPr lang="zh-CN" altLang="en-US" b="1" dirty="0" smtClean="0">
                <a:solidFill>
                  <a:schemeClr val="tx1">
                    <a:lumMod val="75000"/>
                    <a:lumOff val="25000"/>
                  </a:schemeClr>
                </a:solidFill>
              </a:rPr>
              <a:t>项目</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14" name="矩形 13"/>
          <p:cNvSpPr/>
          <p:nvPr/>
        </p:nvSpPr>
        <p:spPr>
          <a:xfrm>
            <a:off x="816433" y="1787674"/>
            <a:ext cx="5655303" cy="4017590"/>
          </a:xfrm>
          <a:prstGeom prst="rect">
            <a:avLst/>
          </a:prstGeom>
        </p:spPr>
        <p:txBody>
          <a:bodyPr wrap="square">
            <a:spAutoFit/>
          </a:bodyPr>
          <a:lstStyle/>
          <a:p>
            <a:r>
              <a:rPr lang="en-US" altLang="zh-CN" b="1" dirty="0" smtClean="0">
                <a:latin typeface="+mj-lt"/>
              </a:rPr>
              <a:t>Enclosure: </a:t>
            </a:r>
            <a:r>
              <a:rPr lang="en-US" altLang="zh-CN" sz="1600" dirty="0" smtClean="0">
                <a:latin typeface="+mj-lt"/>
              </a:rPr>
              <a:t>houses the telescope and all equipment, drive by   electrical motor</a:t>
            </a:r>
            <a:endParaRPr lang="en-US" altLang="zh-CN" sz="800" dirty="0" smtClean="0">
              <a:latin typeface="+mj-lt"/>
            </a:endParaRPr>
          </a:p>
          <a:p>
            <a:r>
              <a:rPr lang="en-US" altLang="zh-CN" b="1" dirty="0" smtClean="0">
                <a:latin typeface="+mj-lt"/>
              </a:rPr>
              <a:t>Axis &amp; Web camera: </a:t>
            </a:r>
            <a:r>
              <a:rPr lang="en-US" altLang="zh-CN" sz="1600" dirty="0" smtClean="0">
                <a:latin typeface="+mj-lt"/>
              </a:rPr>
              <a:t>monitor the whole observatory, observatory image is available via internet.</a:t>
            </a:r>
            <a:endParaRPr lang="en-US" altLang="zh-CN" sz="800" b="1" dirty="0" smtClean="0">
              <a:latin typeface="+mj-lt"/>
            </a:endParaRPr>
          </a:p>
          <a:p>
            <a:r>
              <a:rPr lang="en-US" altLang="zh-CN" b="1" dirty="0">
                <a:latin typeface="+mj-lt"/>
              </a:rPr>
              <a:t>Thies Rain </a:t>
            </a:r>
            <a:r>
              <a:rPr lang="en-US" altLang="zh-CN" b="1" dirty="0" smtClean="0">
                <a:latin typeface="+mj-lt"/>
              </a:rPr>
              <a:t>sensor</a:t>
            </a:r>
            <a:r>
              <a:rPr lang="en-US" altLang="zh-CN" dirty="0" smtClean="0">
                <a:latin typeface="+mj-lt"/>
              </a:rPr>
              <a:t>: </a:t>
            </a:r>
            <a:r>
              <a:rPr lang="en-US" altLang="zh-CN" sz="1600" dirty="0" smtClean="0">
                <a:latin typeface="+mj-lt"/>
              </a:rPr>
              <a:t>type 5.4103.10.000. detect status of precipitation(rain, snow, hail etc.),drop size&gt;0.2mm, switch-on within 50 sec for 1~15 incidences.</a:t>
            </a:r>
            <a:endParaRPr lang="en-US" altLang="zh-CN" sz="800" dirty="0" smtClean="0">
              <a:latin typeface="+mj-lt"/>
            </a:endParaRPr>
          </a:p>
          <a:p>
            <a:r>
              <a:rPr lang="en-US" altLang="zh-CN" b="1" dirty="0">
                <a:latin typeface="+mj-lt"/>
              </a:rPr>
              <a:t>Linux servers with RTS </a:t>
            </a:r>
            <a:r>
              <a:rPr lang="en-US" altLang="zh-CN" b="1" dirty="0" smtClean="0">
                <a:latin typeface="+mj-lt"/>
              </a:rPr>
              <a:t>system: </a:t>
            </a:r>
            <a:r>
              <a:rPr lang="en-US" altLang="zh-CN" sz="1600" dirty="0" smtClean="0">
                <a:latin typeface="+mj-lt"/>
              </a:rPr>
              <a:t>are </a:t>
            </a:r>
            <a:r>
              <a:rPr lang="en-US" altLang="zh-CN" sz="1600" dirty="0">
                <a:latin typeface="+mj-lt"/>
              </a:rPr>
              <a:t>used to control the telescope mount, dome, and other </a:t>
            </a:r>
            <a:r>
              <a:rPr lang="en-US" altLang="zh-CN" sz="1600" dirty="0" smtClean="0">
                <a:latin typeface="+mj-lt"/>
              </a:rPr>
              <a:t>equipment.  All </a:t>
            </a:r>
            <a:r>
              <a:rPr lang="en-US" altLang="zh-CN" sz="1600" dirty="0">
                <a:latin typeface="+mj-lt"/>
              </a:rPr>
              <a:t>computers can be accessed from internet. GCN alerts can trig the </a:t>
            </a:r>
            <a:r>
              <a:rPr lang="en-US" altLang="zh-CN" sz="1600" dirty="0" err="1">
                <a:latin typeface="+mj-lt"/>
              </a:rPr>
              <a:t>ToO</a:t>
            </a:r>
            <a:r>
              <a:rPr lang="en-US" altLang="zh-CN" sz="1600" dirty="0">
                <a:latin typeface="+mj-lt"/>
              </a:rPr>
              <a:t> </a:t>
            </a:r>
            <a:r>
              <a:rPr lang="en-US" altLang="zh-CN" sz="1600" dirty="0" smtClean="0">
                <a:latin typeface="+mj-lt"/>
              </a:rPr>
              <a:t>observation</a:t>
            </a:r>
            <a:r>
              <a:rPr lang="en-US" altLang="zh-CN" sz="1600" dirty="0">
                <a:latin typeface="+mj-lt"/>
              </a:rPr>
              <a:t>.</a:t>
            </a:r>
            <a:endParaRPr lang="en-US" altLang="zh-CN" sz="800" b="1" dirty="0" smtClean="0">
              <a:latin typeface="+mj-lt"/>
            </a:endParaRPr>
          </a:p>
          <a:p>
            <a:r>
              <a:rPr lang="en-US" altLang="zh-CN" b="1" dirty="0" smtClean="0">
                <a:latin typeface="+mj-lt"/>
              </a:rPr>
              <a:t>UPS  </a:t>
            </a:r>
            <a:r>
              <a:rPr lang="en-US" altLang="zh-CN" sz="1600" dirty="0" smtClean="0">
                <a:latin typeface="+mj-lt"/>
              </a:rPr>
              <a:t>two SUA3000RMI2U </a:t>
            </a:r>
            <a:r>
              <a:rPr lang="zh-CN" altLang="en-US" sz="1600" dirty="0">
                <a:latin typeface="+mj-lt"/>
              </a:rPr>
              <a:t>（</a:t>
            </a:r>
            <a:r>
              <a:rPr lang="en-US" altLang="zh-CN" sz="1600" dirty="0">
                <a:latin typeface="+mj-lt"/>
              </a:rPr>
              <a:t>3000VA </a:t>
            </a:r>
            <a:r>
              <a:rPr lang="zh-CN" altLang="en-US" sz="1600" dirty="0" smtClean="0">
                <a:latin typeface="+mj-lt"/>
              </a:rPr>
              <a:t>）</a:t>
            </a:r>
            <a:r>
              <a:rPr lang="en-US" altLang="zh-CN" sz="1600" dirty="0">
                <a:latin typeface="+mj-lt"/>
              </a:rPr>
              <a:t> connected to the computer through a serial port. The UPS will shut down the computer in case of persistent power failure and turn it on again when the power is </a:t>
            </a:r>
            <a:r>
              <a:rPr lang="en-US" altLang="zh-CN" sz="1600" dirty="0" smtClean="0">
                <a:latin typeface="+mj-lt"/>
              </a:rPr>
              <a:t>recovery.</a:t>
            </a:r>
            <a:endParaRPr lang="zh-CN" altLang="en-US" sz="1600" dirty="0">
              <a:latin typeface="+mj-lt"/>
            </a:endParaRPr>
          </a:p>
        </p:txBody>
      </p:sp>
      <p:pic>
        <p:nvPicPr>
          <p:cNvPr id="15" name="图片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bwMode="auto">
          <a:xfrm>
            <a:off x="6471736" y="1916832"/>
            <a:ext cx="2420744" cy="3168352"/>
          </a:xfrm>
          <a:prstGeom prst="rect">
            <a:avLst/>
          </a:prstGeom>
          <a:noFill/>
          <a:ln w="9525">
            <a:noFill/>
            <a:miter lim="800000"/>
            <a:headEnd/>
            <a:tailEnd/>
          </a:ln>
        </p:spPr>
      </p:pic>
    </p:spTree>
    <p:extLst>
      <p:ext uri="{BB962C8B-B14F-4D97-AF65-F5344CB8AC3E}">
        <p14:creationId xmlns:p14="http://schemas.microsoft.com/office/powerpoint/2010/main" val="2330236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2714068" y="1124744"/>
            <a:ext cx="3057247"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程控自主天文台</a:t>
            </a:r>
            <a:endParaRPr lang="en-US" altLang="zh-CN" sz="3200" b="1" dirty="0">
              <a:solidFill>
                <a:schemeClr val="tx1">
                  <a:lumMod val="75000"/>
                  <a:lumOff val="25000"/>
                </a:schemeClr>
              </a:solidFill>
              <a:latin typeface="+mj-lt"/>
              <a:ea typeface="+mj-ea"/>
            </a:endParaRPr>
          </a:p>
        </p:txBody>
      </p:sp>
      <p:sp>
        <p:nvSpPr>
          <p:cNvPr id="5" name="TextBox 4"/>
          <p:cNvSpPr txBox="1"/>
          <p:nvPr/>
        </p:nvSpPr>
        <p:spPr>
          <a:xfrm>
            <a:off x="816432" y="1783556"/>
            <a:ext cx="7499983" cy="1123384"/>
          </a:xfrm>
          <a:prstGeom prst="rect">
            <a:avLst/>
          </a:prstGeom>
          <a:noFill/>
        </p:spPr>
        <p:txBody>
          <a:bodyPr wrap="square" rtlCol="0">
            <a:spAutoFit/>
          </a:bodyPr>
          <a:lstStyle/>
          <a:p>
            <a:pPr marL="342900" indent="-342900">
              <a:buFont typeface="Arial" pitchFamily="34" charset="0"/>
              <a:buChar char="•"/>
            </a:pPr>
            <a:endParaRPr lang="zh-CN" altLang="en-US" sz="700" dirty="0"/>
          </a:p>
          <a:p>
            <a:pPr marL="342900" indent="-342900">
              <a:buFont typeface="Arial" pitchFamily="34" charset="0"/>
              <a:buChar char="•"/>
            </a:pPr>
            <a:r>
              <a:rPr lang="zh-CN" altLang="en-US" sz="2000" dirty="0"/>
              <a:t>野外台站、变源长期监测、机会</a:t>
            </a:r>
            <a:r>
              <a:rPr lang="zh-CN" altLang="en-US" sz="2000" dirty="0" smtClean="0"/>
              <a:t>源</a:t>
            </a:r>
            <a:r>
              <a:rPr lang="zh-CN" altLang="en-US" sz="2000" dirty="0"/>
              <a:t>余辉</a:t>
            </a:r>
            <a:r>
              <a:rPr lang="zh-CN" altLang="en-US" sz="2000" dirty="0" smtClean="0"/>
              <a:t>观测</a:t>
            </a:r>
            <a:r>
              <a:rPr lang="zh-CN" altLang="en-US" sz="2000" dirty="0"/>
              <a:t>需求</a:t>
            </a:r>
            <a:r>
              <a:rPr lang="zh-CN" altLang="en-US" sz="2000" dirty="0" smtClean="0"/>
              <a:t>。</a:t>
            </a:r>
            <a:endParaRPr lang="en-US" altLang="zh-CN" sz="2000" dirty="0" smtClean="0"/>
          </a:p>
          <a:p>
            <a:pPr marL="342900" indent="-342900">
              <a:buFont typeface="Arial" pitchFamily="34" charset="0"/>
              <a:buChar char="•"/>
            </a:pPr>
            <a:r>
              <a:rPr lang="en-US" altLang="zh-CN" sz="2000" dirty="0" smtClean="0"/>
              <a:t>Robotic </a:t>
            </a:r>
            <a:r>
              <a:rPr lang="en-US" altLang="zh-CN" sz="2000" dirty="0"/>
              <a:t>Autonomous </a:t>
            </a:r>
            <a:r>
              <a:rPr lang="en-US" altLang="zh-CN" sz="2000" dirty="0" smtClean="0"/>
              <a:t>Observatory</a:t>
            </a:r>
            <a:r>
              <a:rPr lang="zh-CN" altLang="en-US" sz="2000" dirty="0" smtClean="0"/>
              <a:t>（</a:t>
            </a:r>
            <a:r>
              <a:rPr lang="en-US" altLang="zh-CN" sz="2000" dirty="0" smtClean="0"/>
              <a:t>RAO</a:t>
            </a:r>
            <a:r>
              <a:rPr lang="zh-CN" altLang="zh-CN" sz="2000" dirty="0" smtClean="0"/>
              <a:t>）</a:t>
            </a:r>
            <a:r>
              <a:rPr lang="zh-CN" altLang="en-US" sz="2000" dirty="0" smtClean="0"/>
              <a:t>遍地开花、结果。</a:t>
            </a:r>
            <a:endParaRPr lang="en-US" altLang="zh-CN" sz="2000" dirty="0" smtClean="0"/>
          </a:p>
          <a:p>
            <a:pPr marL="342900" indent="-342900">
              <a:buFont typeface="Arial" pitchFamily="34" charset="0"/>
              <a:buChar char="•"/>
            </a:pPr>
            <a:r>
              <a:rPr lang="zh-CN" altLang="en-US" sz="2000" dirty="0" smtClean="0">
                <a:latin typeface="+mj-lt"/>
                <a:ea typeface="+mj-ea"/>
              </a:rPr>
              <a:t>中国程控自主天文台</a:t>
            </a:r>
            <a:r>
              <a:rPr lang="en-US" altLang="zh-CN" sz="2000" dirty="0" smtClean="0">
                <a:latin typeface="+mj-lt"/>
                <a:ea typeface="+mj-ea"/>
              </a:rPr>
              <a:t>-</a:t>
            </a:r>
            <a:r>
              <a:rPr lang="zh-CN" altLang="en-US" sz="2000" dirty="0" smtClean="0">
                <a:latin typeface="+mj-lt"/>
                <a:ea typeface="+mj-ea"/>
              </a:rPr>
              <a:t>丽江节点计划 </a:t>
            </a:r>
            <a:r>
              <a:rPr lang="en-US" altLang="zh-CN" sz="2000" dirty="0" smtClean="0">
                <a:latin typeface="+mj-lt"/>
                <a:ea typeface="+mj-ea"/>
              </a:rPr>
              <a:t>2011.3-</a:t>
            </a:r>
            <a:r>
              <a:rPr lang="zh-CN" altLang="en-US" sz="2000" dirty="0" smtClean="0">
                <a:latin typeface="+mj-lt"/>
                <a:ea typeface="+mj-ea"/>
              </a:rPr>
              <a:t>？。</a:t>
            </a:r>
            <a:endParaRPr lang="en-US" altLang="zh-CN" sz="2000" dirty="0" smtClean="0">
              <a:latin typeface="+mj-lt"/>
              <a:ea typeface="+mj-ea"/>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 1"/>
          <p:cNvPicPr>
            <a:picLocks noChangeAspect="1" noChangeArrowheads="1"/>
          </p:cNvPicPr>
          <p:nvPr/>
        </p:nvPicPr>
        <p:blipFill>
          <a:blip r:embed="rId7">
            <a:clrChange>
              <a:clrFrom>
                <a:srgbClr val="1B1682"/>
              </a:clrFrom>
              <a:clrTo>
                <a:srgbClr val="1B1682">
                  <a:alpha val="0"/>
                </a:srgbClr>
              </a:clrTo>
            </a:clrChange>
            <a:extLst>
              <a:ext uri="{28A0092B-C50C-407E-A947-70E740481C1C}">
                <a14:useLocalDpi xmlns:a14="http://schemas.microsoft.com/office/drawing/2010/main"/>
              </a:ext>
            </a:extLst>
          </a:blip>
          <a:srcRect/>
          <a:stretch>
            <a:fillRect/>
          </a:stretch>
        </p:blipFill>
        <p:spPr bwMode="auto">
          <a:xfrm>
            <a:off x="1331640" y="2888940"/>
            <a:ext cx="6552728" cy="32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 China-RAON</a:t>
            </a:r>
            <a:r>
              <a:rPr lang="zh-CN" altLang="en-US" b="1" dirty="0">
                <a:solidFill>
                  <a:schemeClr val="tx1">
                    <a:lumMod val="75000"/>
                    <a:lumOff val="25000"/>
                  </a:schemeClr>
                </a:solidFill>
              </a:rPr>
              <a:t>计划</a:t>
            </a:r>
          </a:p>
        </p:txBody>
      </p:sp>
    </p:spTree>
    <p:extLst>
      <p:ext uri="{BB962C8B-B14F-4D97-AF65-F5344CB8AC3E}">
        <p14:creationId xmlns:p14="http://schemas.microsoft.com/office/powerpoint/2010/main" val="4123562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2728595" y="1124744"/>
            <a:ext cx="3028201"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BOOTES-4</a:t>
            </a:r>
            <a:r>
              <a:rPr lang="zh-CN" altLang="en-US" sz="3200" b="1" dirty="0" smtClean="0">
                <a:solidFill>
                  <a:schemeClr val="tx1">
                    <a:lumMod val="75000"/>
                    <a:lumOff val="25000"/>
                  </a:schemeClr>
                </a:solidFill>
                <a:latin typeface="+mj-lt"/>
                <a:ea typeface="+mj-ea"/>
              </a:rPr>
              <a:t>外观</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zh-CN" altLang="en-US" b="1" dirty="0" smtClean="0">
                <a:solidFill>
                  <a:schemeClr val="tx1">
                    <a:lumMod val="75000"/>
                    <a:lumOff val="25000"/>
                  </a:schemeClr>
                </a:solidFill>
              </a:rPr>
              <a:t>丽江</a:t>
            </a:r>
            <a:r>
              <a:rPr lang="en-US" altLang="zh-CN" b="1" dirty="0" smtClean="0">
                <a:solidFill>
                  <a:schemeClr val="tx1">
                    <a:lumMod val="75000"/>
                    <a:lumOff val="25000"/>
                  </a:schemeClr>
                </a:solidFill>
              </a:rPr>
              <a:t>BOOTES-4</a:t>
            </a:r>
            <a:r>
              <a:rPr lang="zh-CN" altLang="en-US" b="1" dirty="0" smtClean="0">
                <a:solidFill>
                  <a:schemeClr val="tx1">
                    <a:lumMod val="75000"/>
                    <a:lumOff val="25000"/>
                  </a:schemeClr>
                </a:solidFill>
              </a:rPr>
              <a:t>项目</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pic>
        <p:nvPicPr>
          <p:cNvPr id="10" name="Picture 3" descr="D:\DOC\Archives\BOOTES4\fromSergey\photo\examples\DSC04728.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27584" y="2060848"/>
            <a:ext cx="3705225" cy="2447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82252" y="4700264"/>
            <a:ext cx="3042884" cy="369332"/>
          </a:xfrm>
          <a:prstGeom prst="rect">
            <a:avLst/>
          </a:prstGeom>
          <a:noFill/>
        </p:spPr>
        <p:txBody>
          <a:bodyPr wrap="none" rtlCol="0">
            <a:spAutoFit/>
          </a:bodyPr>
          <a:lstStyle/>
          <a:p>
            <a:r>
              <a:rPr lang="en-US" altLang="zh-CN" dirty="0" smtClean="0"/>
              <a:t>BOOTES Robotic Observatory</a:t>
            </a:r>
            <a:endParaRPr lang="zh-CN" altLang="en-US" dirty="0"/>
          </a:p>
        </p:txBody>
      </p:sp>
      <p:sp>
        <p:nvSpPr>
          <p:cNvPr id="12" name="TextBox 11"/>
          <p:cNvSpPr txBox="1"/>
          <p:nvPr/>
        </p:nvSpPr>
        <p:spPr>
          <a:xfrm>
            <a:off x="4260401" y="5013176"/>
            <a:ext cx="4097597" cy="646331"/>
          </a:xfrm>
          <a:prstGeom prst="rect">
            <a:avLst/>
          </a:prstGeom>
          <a:noFill/>
        </p:spPr>
        <p:txBody>
          <a:bodyPr wrap="none" rtlCol="0">
            <a:spAutoFit/>
          </a:bodyPr>
          <a:lstStyle/>
          <a:p>
            <a:r>
              <a:rPr lang="en-US" altLang="zh-CN" dirty="0" smtClean="0"/>
              <a:t>BOOTES-4(BOOSTES-3)</a:t>
            </a:r>
          </a:p>
          <a:p>
            <a:r>
              <a:rPr lang="en-US" altLang="zh-CN" dirty="0"/>
              <a:t>equatorial mounting </a:t>
            </a:r>
            <a:r>
              <a:rPr lang="en-US" altLang="zh-CN" dirty="0" smtClean="0"/>
              <a:t> 0.6m-RC  Telescope</a:t>
            </a:r>
            <a:endParaRPr lang="zh-CN" altLang="en-US" dirty="0"/>
          </a:p>
        </p:txBody>
      </p:sp>
      <p:pic>
        <p:nvPicPr>
          <p:cNvPr id="13" name="Picture 4" descr="D:\DOC\Archives\BOOTES4\fromSergey\photo\examples\tel+mont.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72381" y="1684689"/>
            <a:ext cx="2673639" cy="320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96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441" y="1124744"/>
            <a:ext cx="2236510"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运输与进口</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80831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BOOTES-4</a:t>
            </a:r>
            <a:r>
              <a:rPr lang="zh-CN" altLang="en-US" b="1" dirty="0" smtClean="0">
                <a:solidFill>
                  <a:schemeClr val="tx1">
                    <a:lumMod val="75000"/>
                    <a:lumOff val="25000"/>
                  </a:schemeClr>
                </a:solidFill>
              </a:rPr>
              <a:t>进展与计划</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占位符 3"/>
          <p:cNvSpPr>
            <a:spLocks noGrp="1"/>
          </p:cNvSpPr>
          <p:nvPr>
            <p:ph type="body" sz="half" idx="2"/>
          </p:nvPr>
        </p:nvSpPr>
        <p:spPr>
          <a:xfrm>
            <a:off x="1928794" y="5123899"/>
            <a:ext cx="5642016" cy="1041405"/>
          </a:xfrm>
        </p:spPr>
        <p:txBody>
          <a:bodyPr/>
          <a:lstStyle/>
          <a:p>
            <a:endParaRPr lang="zh-CN" altLang="en-US"/>
          </a:p>
        </p:txBody>
      </p:sp>
      <p:sp>
        <p:nvSpPr>
          <p:cNvPr id="13" name="Rectangle 2"/>
          <p:cNvSpPr txBox="1">
            <a:spLocks noChangeArrowheads="1"/>
          </p:cNvSpPr>
          <p:nvPr/>
        </p:nvSpPr>
        <p:spPr>
          <a:xfrm>
            <a:off x="827584" y="21115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14" name="TextBox 13"/>
          <p:cNvSpPr txBox="1"/>
          <p:nvPr/>
        </p:nvSpPr>
        <p:spPr>
          <a:xfrm>
            <a:off x="794895" y="1910147"/>
            <a:ext cx="7344816" cy="1477328"/>
          </a:xfrm>
          <a:prstGeom prst="rect">
            <a:avLst/>
          </a:prstGeom>
          <a:noFill/>
        </p:spPr>
        <p:txBody>
          <a:bodyPr wrap="square" rtlCol="0">
            <a:spAutoFit/>
          </a:bodyPr>
          <a:lstStyle/>
          <a:p>
            <a:r>
              <a:rPr lang="en-US" altLang="zh-CN" dirty="0" smtClean="0"/>
              <a:t>14-19</a:t>
            </a:r>
            <a:r>
              <a:rPr lang="en-US" altLang="zh-CN" baseline="30000" dirty="0" smtClean="0"/>
              <a:t>th</a:t>
            </a:r>
            <a:r>
              <a:rPr lang="en-US" altLang="zh-CN" dirty="0" smtClean="0"/>
              <a:t> Oct. 2011</a:t>
            </a:r>
            <a:r>
              <a:rPr lang="en-US" altLang="zh-CN" dirty="0"/>
              <a:t>,</a:t>
            </a:r>
            <a:r>
              <a:rPr lang="en-US" altLang="zh-CN" dirty="0" smtClean="0"/>
              <a:t> passed </a:t>
            </a:r>
            <a:r>
              <a:rPr lang="en-US" altLang="zh-CN" dirty="0" err="1" smtClean="0"/>
              <a:t>Nansa</a:t>
            </a:r>
            <a:r>
              <a:rPr lang="en-US" altLang="zh-CN" dirty="0" smtClean="0"/>
              <a:t> Port.</a:t>
            </a:r>
          </a:p>
          <a:p>
            <a:r>
              <a:rPr lang="en-US" altLang="zh-CN" dirty="0" smtClean="0"/>
              <a:t>21</a:t>
            </a:r>
            <a:r>
              <a:rPr lang="en-US" altLang="zh-CN" baseline="30000" dirty="0" smtClean="0"/>
              <a:t>st</a:t>
            </a:r>
            <a:r>
              <a:rPr lang="en-US" altLang="zh-CN" dirty="0" smtClean="0"/>
              <a:t> Oct., arrived Huangpu Port.</a:t>
            </a:r>
          </a:p>
          <a:p>
            <a:r>
              <a:rPr lang="en-US" altLang="zh-CN" dirty="0" smtClean="0"/>
              <a:t>31</a:t>
            </a:r>
            <a:r>
              <a:rPr lang="en-US" altLang="zh-CN" baseline="30000" dirty="0" smtClean="0"/>
              <a:t>th</a:t>
            </a:r>
            <a:r>
              <a:rPr lang="en-US" altLang="zh-CN" dirty="0" smtClean="0"/>
              <a:t> Oct., container arrived Kunming Customs.</a:t>
            </a:r>
          </a:p>
          <a:p>
            <a:r>
              <a:rPr lang="en-US" altLang="zh-CN" dirty="0" smtClean="0"/>
              <a:t>2</a:t>
            </a:r>
            <a:r>
              <a:rPr lang="en-US" altLang="zh-CN" baseline="30000" dirty="0" smtClean="0"/>
              <a:t>nd</a:t>
            </a:r>
            <a:r>
              <a:rPr lang="en-US" altLang="zh-CN" dirty="0"/>
              <a:t> </a:t>
            </a:r>
            <a:r>
              <a:rPr lang="en-US" altLang="zh-CN" dirty="0" smtClean="0"/>
              <a:t>Nov., truck arrived Lijiang Observatory.</a:t>
            </a:r>
          </a:p>
          <a:p>
            <a:endParaRPr lang="zh-CN" altLang="en-US" dirty="0"/>
          </a:p>
        </p:txBody>
      </p:sp>
      <p:pic>
        <p:nvPicPr>
          <p:cNvPr id="15" name="Picture 2" descr="E:\BOOTES4\Shipment\LijiangDownloading (7).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5576" y="3335668"/>
            <a:ext cx="3780001"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BOOTES4\Shipment\LijiangDownloading (114).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08424" y="3335668"/>
            <a:ext cx="378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BOOTES4\Shipment\ArriveKunming (8).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188425" y="1823500"/>
            <a:ext cx="119999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BOOTES4\Shipment\LijiangDownloading (3).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868144" y="1823500"/>
            <a:ext cx="996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75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700808"/>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1611180" y="1124744"/>
            <a:ext cx="5817618" cy="584775"/>
          </a:xfrm>
          <a:prstGeom prst="rect">
            <a:avLst/>
          </a:prstGeom>
          <a:noFill/>
        </p:spPr>
        <p:txBody>
          <a:bodyPr wrap="none" rtlCol="0">
            <a:spAutoFit/>
          </a:bodyPr>
          <a:lstStyle/>
          <a:p>
            <a:pPr lvl="0" algn="ctr"/>
            <a:r>
              <a:rPr lang="en-US" altLang="zh-CN" sz="3200" b="1" dirty="0">
                <a:solidFill>
                  <a:schemeClr val="tx1">
                    <a:lumMod val="75000"/>
                    <a:lumOff val="25000"/>
                  </a:schemeClr>
                </a:solidFill>
                <a:latin typeface="+mj-ea"/>
              </a:rPr>
              <a:t>BOOTES-4 (parts) in Lijiang</a:t>
            </a:r>
          </a:p>
        </p:txBody>
      </p:sp>
      <p:sp>
        <p:nvSpPr>
          <p:cNvPr id="2" name="矩形 1"/>
          <p:cNvSpPr/>
          <p:nvPr/>
        </p:nvSpPr>
        <p:spPr>
          <a:xfrm>
            <a:off x="107504" y="764704"/>
            <a:ext cx="280831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BOOTES-4</a:t>
            </a:r>
            <a:r>
              <a:rPr lang="zh-CN" altLang="en-US" b="1" dirty="0" smtClean="0">
                <a:solidFill>
                  <a:schemeClr val="tx1">
                    <a:lumMod val="75000"/>
                    <a:lumOff val="25000"/>
                  </a:schemeClr>
                </a:solidFill>
              </a:rPr>
              <a:t>进展与计划</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810253" y="1712618"/>
            <a:ext cx="7488832" cy="4524694"/>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pic>
        <p:nvPicPr>
          <p:cNvPr id="13" name="Picture 3" descr="E:\BOOTES4\Shipment\LijiangDownloading (117).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87983" y="1726707"/>
            <a:ext cx="3240001"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BOOTES4\Shipment\LijiangDownloading (59).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87625" y="4005304"/>
            <a:ext cx="324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E:\BOOTES4\Shipment\LijiangDownloading (88).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16016" y="1700808"/>
            <a:ext cx="324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E:\BOOTES4\fromSergey\photo\P2300782.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716016" y="4017113"/>
            <a:ext cx="3240000" cy="214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43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1325845" y="1124744"/>
            <a:ext cx="6388288" cy="584775"/>
          </a:xfrm>
          <a:prstGeom prst="rect">
            <a:avLst/>
          </a:prstGeom>
          <a:noFill/>
        </p:spPr>
        <p:txBody>
          <a:bodyPr wrap="none" rtlCol="0">
            <a:spAutoFit/>
          </a:bodyPr>
          <a:lstStyle/>
          <a:p>
            <a:pPr lvl="0" algn="ctr"/>
            <a:r>
              <a:rPr lang="en-US" altLang="zh-CN" sz="3200" b="1" dirty="0">
                <a:solidFill>
                  <a:schemeClr val="tx1">
                    <a:lumMod val="75000"/>
                    <a:lumOff val="25000"/>
                  </a:schemeClr>
                </a:solidFill>
                <a:latin typeface="+mj-ea"/>
              </a:rPr>
              <a:t>The expensive dust from Spain</a:t>
            </a:r>
          </a:p>
        </p:txBody>
      </p:sp>
      <p:sp>
        <p:nvSpPr>
          <p:cNvPr id="2" name="矩形 1"/>
          <p:cNvSpPr/>
          <p:nvPr/>
        </p:nvSpPr>
        <p:spPr>
          <a:xfrm>
            <a:off x="107504" y="764704"/>
            <a:ext cx="280831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BOOTES-4</a:t>
            </a:r>
            <a:r>
              <a:rPr lang="zh-CN" altLang="en-US" b="1" dirty="0" smtClean="0">
                <a:solidFill>
                  <a:schemeClr val="tx1">
                    <a:lumMod val="75000"/>
                    <a:lumOff val="25000"/>
                  </a:schemeClr>
                </a:solidFill>
              </a:rPr>
              <a:t>进展与计划</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BOOTES4\Shipment\LijiangDownloading (108).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27929" y="1700808"/>
            <a:ext cx="28800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BOOTES4\fromSergey\photo\P2300758.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87624" y="1701288"/>
            <a:ext cx="3240000"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10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442" y="1124744"/>
            <a:ext cx="2236510"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基建与三通</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80831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BOOTES-4</a:t>
            </a:r>
            <a:r>
              <a:rPr lang="zh-CN" altLang="en-US" b="1" dirty="0" smtClean="0">
                <a:solidFill>
                  <a:schemeClr val="tx1">
                    <a:lumMod val="75000"/>
                    <a:lumOff val="25000"/>
                  </a:schemeClr>
                </a:solidFill>
              </a:rPr>
              <a:t>进展与计划</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pic>
        <p:nvPicPr>
          <p:cNvPr id="10" name="Picture 2" descr="E:\BOOTES4\基建\foundation\2011-11-04\IMG_7429.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520" y="2060848"/>
            <a:ext cx="5670000" cy="37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BOOTES4\基建\foundation\earthing\EarthingGrid (2).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6200000">
            <a:off x="5454168" y="2665930"/>
            <a:ext cx="378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33772" y="2016508"/>
            <a:ext cx="8676456" cy="380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30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2714074" y="1124744"/>
            <a:ext cx="3057247"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安装准备和计划</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80831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BOOTES-4</a:t>
            </a:r>
            <a:r>
              <a:rPr lang="zh-CN" altLang="en-US" b="1" dirty="0" smtClean="0">
                <a:solidFill>
                  <a:schemeClr val="tx1">
                    <a:lumMod val="75000"/>
                    <a:lumOff val="25000"/>
                  </a:schemeClr>
                </a:solidFill>
              </a:rPr>
              <a:t>进展与计划</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27584" y="1916832"/>
            <a:ext cx="7488832" cy="3046988"/>
          </a:xfrm>
          <a:prstGeom prst="rect">
            <a:avLst/>
          </a:prstGeom>
        </p:spPr>
        <p:txBody>
          <a:bodyPr wrap="square">
            <a:spAutoFit/>
          </a:bodyPr>
          <a:lstStyle/>
          <a:p>
            <a:r>
              <a:rPr lang="en-US" altLang="zh-CN" sz="2400" dirty="0"/>
              <a:t> 13.11 </a:t>
            </a:r>
            <a:r>
              <a:rPr lang="en-US" altLang="zh-CN" sz="2400" dirty="0" smtClean="0"/>
              <a:t>Germany and Spain team arrived Lijiang Observatory</a:t>
            </a:r>
            <a:r>
              <a:rPr lang="en-US" altLang="zh-CN" sz="2400" dirty="0"/>
              <a:t>.</a:t>
            </a:r>
            <a:endParaRPr lang="zh-CN" altLang="zh-CN" sz="2400" dirty="0"/>
          </a:p>
          <a:p>
            <a:r>
              <a:rPr lang="en-US" altLang="zh-CN" sz="2400" dirty="0"/>
              <a:t> 14.11 Start installation.</a:t>
            </a:r>
            <a:endParaRPr lang="zh-CN" altLang="zh-CN" sz="2400" dirty="0"/>
          </a:p>
          <a:p>
            <a:r>
              <a:rPr lang="en-US" altLang="zh-CN" sz="2400" dirty="0"/>
              <a:t> 21-22.11 Finish dome installation.</a:t>
            </a:r>
            <a:endParaRPr lang="zh-CN" altLang="zh-CN" sz="2400" dirty="0"/>
          </a:p>
          <a:p>
            <a:r>
              <a:rPr lang="en-US" altLang="zh-CN" sz="2400" dirty="0"/>
              <a:t> 21.11 Start telescope installation</a:t>
            </a:r>
            <a:endParaRPr lang="zh-CN" altLang="zh-CN" sz="2400" dirty="0"/>
          </a:p>
          <a:p>
            <a:r>
              <a:rPr lang="en-US" altLang="zh-CN" sz="2400" dirty="0"/>
              <a:t> 25.11 Finish T. installation.</a:t>
            </a:r>
            <a:endParaRPr lang="zh-CN" altLang="zh-CN" sz="2400" dirty="0"/>
          </a:p>
          <a:p>
            <a:r>
              <a:rPr lang="en-US" altLang="zh-CN" sz="2400" dirty="0"/>
              <a:t> 26.11 Start operation and all system testing.</a:t>
            </a:r>
            <a:endParaRPr lang="zh-CN" altLang="zh-CN" sz="2400" dirty="0"/>
          </a:p>
          <a:p>
            <a:r>
              <a:rPr lang="en-US" altLang="zh-CN" sz="2400" dirty="0"/>
              <a:t> 3.12  End.</a:t>
            </a:r>
            <a:endParaRPr lang="zh-CN" altLang="zh-CN" sz="2400" dirty="0"/>
          </a:p>
        </p:txBody>
      </p:sp>
    </p:spTree>
    <p:extLst>
      <p:ext uri="{BB962C8B-B14F-4D97-AF65-F5344CB8AC3E}">
        <p14:creationId xmlns:p14="http://schemas.microsoft.com/office/powerpoint/2010/main" val="3610147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2638734" y="1124744"/>
            <a:ext cx="4185761" cy="584775"/>
          </a:xfrm>
          <a:prstGeom prst="rect">
            <a:avLst/>
          </a:prstGeom>
          <a:noFill/>
        </p:spPr>
        <p:txBody>
          <a:bodyPr wrap="none" rtlCol="0">
            <a:spAutoFit/>
          </a:bodyPr>
          <a:lstStyle/>
          <a:p>
            <a:pPr lvl="0">
              <a:spcBef>
                <a:spcPct val="0"/>
              </a:spcBef>
            </a:pPr>
            <a:r>
              <a:rPr lang="zh-CN" altLang="en-US" sz="3200" b="1" dirty="0" smtClean="0">
                <a:solidFill>
                  <a:schemeClr val="tx1">
                    <a:lumMod val="75000"/>
                    <a:lumOff val="25000"/>
                  </a:schemeClr>
                </a:solidFill>
              </a:rPr>
              <a:t>欢迎参与</a:t>
            </a:r>
            <a:r>
              <a:rPr lang="en-US" altLang="zh-CN" sz="3200" b="1" dirty="0">
                <a:solidFill>
                  <a:schemeClr val="tx1">
                    <a:lumMod val="75000"/>
                    <a:lumOff val="25000"/>
                  </a:schemeClr>
                </a:solidFill>
              </a:rPr>
              <a:t>BOOTES</a:t>
            </a:r>
            <a:r>
              <a:rPr lang="zh-CN" altLang="en-US" sz="3200" b="1" dirty="0">
                <a:solidFill>
                  <a:schemeClr val="tx1">
                    <a:lumMod val="75000"/>
                    <a:lumOff val="25000"/>
                  </a:schemeClr>
                </a:solidFill>
              </a:rPr>
              <a:t>合作</a:t>
            </a: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16432" y="1783556"/>
            <a:ext cx="7499983" cy="2246769"/>
          </a:xfrm>
          <a:prstGeom prst="rect">
            <a:avLst/>
          </a:prstGeom>
          <a:noFill/>
        </p:spPr>
        <p:txBody>
          <a:bodyPr wrap="square" rtlCol="0">
            <a:spAutoFit/>
          </a:bodyPr>
          <a:lstStyle/>
          <a:p>
            <a:pPr marL="342900" indent="-342900">
              <a:buFont typeface="Arial" pitchFamily="34" charset="0"/>
              <a:buChar char="•"/>
            </a:pPr>
            <a:r>
              <a:rPr lang="zh-CN" altLang="en-US" sz="2800" b="1" dirty="0">
                <a:solidFill>
                  <a:schemeClr val="tx1">
                    <a:lumMod val="75000"/>
                    <a:lumOff val="25000"/>
                  </a:schemeClr>
                </a:solidFill>
              </a:rPr>
              <a:t>使用</a:t>
            </a:r>
            <a:r>
              <a:rPr lang="zh-CN" altLang="en-US" sz="2800" b="1" dirty="0" smtClean="0">
                <a:solidFill>
                  <a:schemeClr val="tx1">
                    <a:lumMod val="75000"/>
                    <a:lumOff val="25000"/>
                  </a:schemeClr>
                </a:solidFill>
              </a:rPr>
              <a:t>望远镜观测时间</a:t>
            </a:r>
            <a:endParaRPr lang="en-US" altLang="zh-CN" sz="2800" b="1" dirty="0" smtClean="0">
              <a:solidFill>
                <a:schemeClr val="tx1">
                  <a:lumMod val="75000"/>
                  <a:lumOff val="25000"/>
                </a:schemeClr>
              </a:solidFill>
            </a:endParaRPr>
          </a:p>
          <a:p>
            <a:pPr marL="800100" lvl="1" indent="-342900">
              <a:buFont typeface="Arial" pitchFamily="34" charset="0"/>
              <a:buChar char="•"/>
            </a:pPr>
            <a:r>
              <a:rPr lang="en-US" altLang="zh-CN" sz="2800" b="1" dirty="0" smtClean="0">
                <a:solidFill>
                  <a:schemeClr val="tx1">
                    <a:lumMod val="75000"/>
                    <a:lumOff val="25000"/>
                  </a:schemeClr>
                </a:solidFill>
              </a:rPr>
              <a:t>10% on BOOTES-4</a:t>
            </a:r>
          </a:p>
          <a:p>
            <a:pPr marL="800100" lvl="1" indent="-342900">
              <a:buFont typeface="Arial" pitchFamily="34" charset="0"/>
              <a:buChar char="•"/>
            </a:pPr>
            <a:r>
              <a:rPr lang="en-US" altLang="zh-CN" sz="2800" b="1" dirty="0" smtClean="0">
                <a:solidFill>
                  <a:schemeClr val="tx1">
                    <a:lumMod val="75000"/>
                    <a:lumOff val="25000"/>
                  </a:schemeClr>
                </a:solidFill>
              </a:rPr>
              <a:t>5% on BOOTES-X</a:t>
            </a:r>
            <a:endParaRPr lang="en-US" altLang="zh-CN" sz="2800" b="1" dirty="0">
              <a:solidFill>
                <a:schemeClr val="tx1">
                  <a:lumMod val="75000"/>
                  <a:lumOff val="25000"/>
                </a:schemeClr>
              </a:solidFill>
            </a:endParaRPr>
          </a:p>
          <a:p>
            <a:pPr marL="342900" indent="-342900">
              <a:buFont typeface="Arial" pitchFamily="34" charset="0"/>
              <a:buChar char="•"/>
            </a:pPr>
            <a:r>
              <a:rPr lang="en-US" altLang="zh-CN" sz="2800" dirty="0" smtClean="0">
                <a:latin typeface="+mn-ea"/>
              </a:rPr>
              <a:t>GRB</a:t>
            </a:r>
            <a:r>
              <a:rPr lang="zh-CN" altLang="en-US" sz="2800" dirty="0" smtClean="0">
                <a:latin typeface="+mn-ea"/>
              </a:rPr>
              <a:t>等方面研究</a:t>
            </a:r>
            <a:endParaRPr lang="en-US" altLang="zh-CN" sz="2800" dirty="0" smtClean="0">
              <a:latin typeface="+mn-ea"/>
            </a:endParaRPr>
          </a:p>
          <a:p>
            <a:pPr marL="342900" indent="-342900">
              <a:buFont typeface="Arial" pitchFamily="34" charset="0"/>
              <a:buChar char="•"/>
            </a:pPr>
            <a:r>
              <a:rPr lang="en-US" altLang="zh-CN" sz="2800" dirty="0" smtClean="0">
                <a:latin typeface="+mn-ea"/>
              </a:rPr>
              <a:t>RAO</a:t>
            </a:r>
            <a:r>
              <a:rPr lang="zh-CN" altLang="en-US" sz="2800" dirty="0" smtClean="0">
                <a:latin typeface="+mn-ea"/>
              </a:rPr>
              <a:t>实验平台</a:t>
            </a:r>
            <a:endParaRPr lang="en-US" altLang="zh-CN" sz="2800" dirty="0" smtClean="0">
              <a:latin typeface="+mn-ea"/>
            </a:endParaRPr>
          </a:p>
        </p:txBody>
      </p:sp>
    </p:spTree>
    <p:extLst>
      <p:ext uri="{BB962C8B-B14F-4D97-AF65-F5344CB8AC3E}">
        <p14:creationId xmlns:p14="http://schemas.microsoft.com/office/powerpoint/2010/main" val="4206197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2633008" y="2780928"/>
            <a:ext cx="3877985" cy="1077218"/>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谢谢！</a:t>
            </a:r>
            <a:endParaRPr lang="en-US" altLang="zh-CN" sz="3200" b="1" dirty="0" smtClean="0">
              <a:solidFill>
                <a:schemeClr val="tx1">
                  <a:lumMod val="75000"/>
                  <a:lumOff val="25000"/>
                </a:schemeClr>
              </a:solidFill>
              <a:latin typeface="+mj-lt"/>
              <a:ea typeface="+mj-ea"/>
            </a:endParaRPr>
          </a:p>
          <a:p>
            <a:pPr lvl="0" algn="ctr"/>
            <a:r>
              <a:rPr lang="zh-CN" altLang="en-US" sz="3200" b="1" dirty="0" smtClean="0">
                <a:solidFill>
                  <a:schemeClr val="tx1">
                    <a:lumMod val="75000"/>
                    <a:lumOff val="25000"/>
                  </a:schemeClr>
                </a:solidFill>
                <a:latin typeface="+mj-lt"/>
                <a:ea typeface="+mj-ea"/>
              </a:rPr>
              <a:t>预祝大会圆满成功！</a:t>
            </a:r>
            <a:endParaRPr lang="en-US" altLang="zh-CN" sz="3200" b="1" dirty="0">
              <a:solidFill>
                <a:schemeClr val="tx1">
                  <a:lumMod val="75000"/>
                  <a:lumOff val="25000"/>
                </a:schemeClr>
              </a:solidFill>
              <a:latin typeface="+mj-lt"/>
              <a:ea typeface="+mj-ea"/>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00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3124437" y="1124744"/>
            <a:ext cx="2236510"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需求与技术</a:t>
            </a:r>
            <a:endParaRPr lang="en-US" altLang="zh-CN" sz="3200" b="1" dirty="0">
              <a:solidFill>
                <a:schemeClr val="tx1">
                  <a:lumMod val="75000"/>
                  <a:lumOff val="25000"/>
                </a:schemeClr>
              </a:solidFill>
              <a:latin typeface="+mj-lt"/>
              <a:ea typeface="+mj-ea"/>
            </a:endParaRPr>
          </a:p>
        </p:txBody>
      </p:sp>
      <p:sp>
        <p:nvSpPr>
          <p:cNvPr id="5" name="TextBox 4"/>
          <p:cNvSpPr txBox="1"/>
          <p:nvPr/>
        </p:nvSpPr>
        <p:spPr>
          <a:xfrm>
            <a:off x="816432" y="1783556"/>
            <a:ext cx="7499983" cy="3539430"/>
          </a:xfrm>
          <a:prstGeom prst="rect">
            <a:avLst/>
          </a:prstGeom>
          <a:noFill/>
        </p:spPr>
        <p:txBody>
          <a:bodyPr wrap="square" rtlCol="0">
            <a:spAutoFit/>
          </a:bodyPr>
          <a:lstStyle/>
          <a:p>
            <a:pPr marL="342900" indent="-342900">
              <a:buFont typeface="Arial" pitchFamily="34" charset="0"/>
              <a:buChar char="•"/>
            </a:pPr>
            <a:r>
              <a:rPr lang="zh-CN" altLang="en-US" sz="2800" dirty="0">
                <a:latin typeface="+mn-ea"/>
              </a:rPr>
              <a:t>数据的交互处理，反馈环节的深度</a:t>
            </a:r>
            <a:r>
              <a:rPr lang="en-US" altLang="zh-CN" sz="2800" dirty="0">
                <a:latin typeface="+mn-ea"/>
              </a:rPr>
              <a:t>&gt;&gt;</a:t>
            </a:r>
            <a:r>
              <a:rPr lang="zh-CN" altLang="en-US" sz="2800" dirty="0">
                <a:latin typeface="+mn-ea"/>
              </a:rPr>
              <a:t>数据源和质量控制</a:t>
            </a:r>
            <a:endParaRPr lang="en-US" altLang="zh-CN" sz="2800" dirty="0">
              <a:latin typeface="+mn-ea"/>
            </a:endParaRPr>
          </a:p>
          <a:p>
            <a:pPr marL="342900" indent="-342900">
              <a:buFont typeface="Arial" pitchFamily="34" charset="0"/>
              <a:buChar char="•"/>
            </a:pPr>
            <a:r>
              <a:rPr lang="zh-CN" altLang="en-US" sz="2800" dirty="0" smtClean="0">
                <a:latin typeface="+mn-ea"/>
              </a:rPr>
              <a:t>野外</a:t>
            </a:r>
            <a:r>
              <a:rPr lang="zh-CN" altLang="en-US" sz="2800" dirty="0">
                <a:latin typeface="+mn-ea"/>
              </a:rPr>
              <a:t>选址</a:t>
            </a:r>
            <a:r>
              <a:rPr lang="zh-CN" altLang="en-US" sz="2800" dirty="0" smtClean="0">
                <a:latin typeface="+mn-ea"/>
              </a:rPr>
              <a:t>和长期观测的专用</a:t>
            </a:r>
            <a:r>
              <a:rPr lang="zh-CN" altLang="en-US" sz="2800" dirty="0">
                <a:latin typeface="+mn-ea"/>
              </a:rPr>
              <a:t>设备</a:t>
            </a:r>
            <a:endParaRPr lang="en-US" altLang="zh-CN" sz="2800" dirty="0">
              <a:latin typeface="+mn-ea"/>
            </a:endParaRPr>
          </a:p>
          <a:p>
            <a:pPr marL="342900" indent="-342900">
              <a:buFont typeface="Arial" pitchFamily="34" charset="0"/>
              <a:buChar char="•"/>
            </a:pPr>
            <a:r>
              <a:rPr lang="zh-CN" altLang="en-US" sz="2800" dirty="0" smtClean="0">
                <a:latin typeface="+mn-ea"/>
              </a:rPr>
              <a:t>逾越“远程观测”与“程控自主”间的技术鸿沟（遥控飞机和无人机的区别）</a:t>
            </a:r>
            <a:endParaRPr lang="en-US" altLang="zh-CN" sz="2800" dirty="0" smtClean="0">
              <a:latin typeface="+mn-ea"/>
            </a:endParaRPr>
          </a:p>
          <a:p>
            <a:pPr marL="342900" indent="-342900">
              <a:buFont typeface="Arial" pitchFamily="34" charset="0"/>
              <a:buChar char="•"/>
            </a:pPr>
            <a:r>
              <a:rPr lang="zh-CN" altLang="en-US" sz="2800" dirty="0" smtClean="0">
                <a:latin typeface="+mn-ea"/>
              </a:rPr>
              <a:t>硬件是保障</a:t>
            </a:r>
            <a:endParaRPr lang="en-US" altLang="zh-CN" sz="2800" dirty="0" smtClean="0">
              <a:latin typeface="+mn-ea"/>
            </a:endParaRPr>
          </a:p>
          <a:p>
            <a:pPr marL="342900" indent="-342900">
              <a:buFont typeface="Arial" pitchFamily="34" charset="0"/>
              <a:buChar char="•"/>
            </a:pPr>
            <a:r>
              <a:rPr lang="zh-CN" altLang="en-US" sz="2800" dirty="0" smtClean="0">
                <a:latin typeface="+mn-ea"/>
              </a:rPr>
              <a:t>软件是关键</a:t>
            </a:r>
            <a:endParaRPr lang="en-US" altLang="zh-CN" sz="2800" dirty="0" smtClean="0">
              <a:latin typeface="+mn-ea"/>
            </a:endParaRPr>
          </a:p>
          <a:p>
            <a:pPr marL="342900" indent="-342900">
              <a:buFont typeface="Arial" pitchFamily="34" charset="0"/>
              <a:buChar char="•"/>
            </a:pPr>
            <a:endParaRPr lang="en-US" altLang="zh-CN" sz="2800" dirty="0" smtClean="0">
              <a:latin typeface="+mn-ea"/>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 China-RAON</a:t>
            </a:r>
            <a:r>
              <a:rPr lang="zh-CN" altLang="en-US" b="1" dirty="0">
                <a:solidFill>
                  <a:schemeClr val="tx1">
                    <a:lumMod val="75000"/>
                    <a:lumOff val="25000"/>
                  </a:schemeClr>
                </a:solidFill>
              </a:rPr>
              <a:t>计划</a:t>
            </a:r>
          </a:p>
        </p:txBody>
      </p:sp>
    </p:spTree>
    <p:extLst>
      <p:ext uri="{BB962C8B-B14F-4D97-AF65-F5344CB8AC3E}">
        <p14:creationId xmlns:p14="http://schemas.microsoft.com/office/powerpoint/2010/main" val="328632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3329621" y="1124744"/>
            <a:ext cx="1826141" cy="584775"/>
          </a:xfrm>
          <a:prstGeom prst="rect">
            <a:avLst/>
          </a:prstGeom>
          <a:noFill/>
        </p:spPr>
        <p:txBody>
          <a:bodyPr wrap="none" rtlCol="0">
            <a:spAutoFit/>
          </a:bodyPr>
          <a:lstStyle/>
          <a:p>
            <a:pPr lvl="0" algn="ctr"/>
            <a:r>
              <a:rPr lang="zh-CN" altLang="en-US" sz="3200" b="1" dirty="0" smtClean="0">
                <a:solidFill>
                  <a:schemeClr val="tx1">
                    <a:lumMod val="75000"/>
                    <a:lumOff val="25000"/>
                  </a:schemeClr>
                </a:solidFill>
                <a:latin typeface="+mj-lt"/>
                <a:ea typeface="+mj-ea"/>
              </a:rPr>
              <a:t>技术路线</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 China-RAON</a:t>
            </a:r>
            <a:r>
              <a:rPr lang="zh-CN" altLang="en-US" b="1" dirty="0">
                <a:solidFill>
                  <a:schemeClr val="tx1">
                    <a:lumMod val="75000"/>
                    <a:lumOff val="25000"/>
                  </a:schemeClr>
                </a:solidFill>
              </a:rPr>
              <a:t>计划</a:t>
            </a:r>
          </a:p>
        </p:txBody>
      </p:sp>
      <p:sp>
        <p:nvSpPr>
          <p:cNvPr id="5" name="TextBox 4"/>
          <p:cNvSpPr txBox="1"/>
          <p:nvPr/>
        </p:nvSpPr>
        <p:spPr>
          <a:xfrm>
            <a:off x="816432" y="1783556"/>
            <a:ext cx="7499983" cy="1815882"/>
          </a:xfrm>
          <a:prstGeom prst="rect">
            <a:avLst/>
          </a:prstGeom>
          <a:noFill/>
        </p:spPr>
        <p:txBody>
          <a:bodyPr wrap="square" rtlCol="0">
            <a:spAutoFit/>
          </a:bodyPr>
          <a:lstStyle/>
          <a:p>
            <a:pPr marL="342900" indent="-342900">
              <a:buFont typeface="Arial" pitchFamily="34" charset="0"/>
              <a:buChar char="•"/>
            </a:pPr>
            <a:r>
              <a:rPr lang="zh-CN" altLang="en-US" sz="2800" dirty="0">
                <a:latin typeface="+mn-ea"/>
              </a:rPr>
              <a:t>四</a:t>
            </a:r>
            <a:r>
              <a:rPr lang="zh-CN" altLang="en-US" sz="2800" dirty="0" smtClean="0">
                <a:latin typeface="+mn-ea"/>
              </a:rPr>
              <a:t>步走：</a:t>
            </a:r>
            <a:endParaRPr lang="en-US" altLang="zh-CN" sz="2800" dirty="0" smtClean="0">
              <a:latin typeface="+mn-ea"/>
            </a:endParaRPr>
          </a:p>
          <a:p>
            <a:pPr marL="800100" lvl="1" indent="-342900">
              <a:buFont typeface="Arial" pitchFamily="34" charset="0"/>
              <a:buChar char="•"/>
            </a:pPr>
            <a:r>
              <a:rPr lang="zh-CN" altLang="en-US" sz="2800" dirty="0" smtClean="0">
                <a:latin typeface="+mn-ea"/>
              </a:rPr>
              <a:t>学习、目标、尝试、完善</a:t>
            </a:r>
            <a:endParaRPr lang="en-US" altLang="zh-CN" sz="2800" dirty="0" smtClean="0">
              <a:latin typeface="+mn-ea"/>
            </a:endParaRPr>
          </a:p>
          <a:p>
            <a:pPr marL="342900" indent="-342900">
              <a:buFont typeface="Arial" pitchFamily="34" charset="0"/>
              <a:buChar char="•"/>
            </a:pPr>
            <a:r>
              <a:rPr lang="zh-CN" altLang="en-US" sz="2800" dirty="0" smtClean="0">
                <a:latin typeface="+mn-ea"/>
              </a:rPr>
              <a:t>技术方案：</a:t>
            </a:r>
            <a:endParaRPr lang="en-US" altLang="zh-CN" sz="2800" dirty="0" smtClean="0">
              <a:latin typeface="+mn-ea"/>
            </a:endParaRPr>
          </a:p>
          <a:p>
            <a:pPr lvl="1"/>
            <a:r>
              <a:rPr lang="en-US" altLang="zh-CN" sz="2800" dirty="0">
                <a:latin typeface="+mn-ea"/>
              </a:rPr>
              <a:t>	</a:t>
            </a:r>
            <a:r>
              <a:rPr lang="zh-CN" altLang="en-US" sz="2800" dirty="0" smtClean="0">
                <a:latin typeface="+mn-ea"/>
              </a:rPr>
              <a:t>开源系统（如</a:t>
            </a:r>
            <a:r>
              <a:rPr lang="en-US" altLang="zh-CN" sz="2800" dirty="0" smtClean="0">
                <a:latin typeface="+mn-ea"/>
              </a:rPr>
              <a:t>RTS</a:t>
            </a:r>
            <a:r>
              <a:rPr lang="zh-CN" altLang="en-US" sz="2800" dirty="0" smtClean="0">
                <a:latin typeface="+mn-ea"/>
              </a:rPr>
              <a:t>）</a:t>
            </a:r>
            <a:r>
              <a:rPr lang="en-US" altLang="zh-CN" sz="2800" dirty="0" smtClean="0">
                <a:latin typeface="+mn-ea"/>
              </a:rPr>
              <a:t> vs. </a:t>
            </a:r>
            <a:r>
              <a:rPr lang="zh-CN" altLang="en-US" sz="2800" dirty="0" smtClean="0">
                <a:latin typeface="+mn-ea"/>
              </a:rPr>
              <a:t>商业软件（</a:t>
            </a:r>
            <a:r>
              <a:rPr lang="en-US" altLang="zh-CN" sz="2800" dirty="0" smtClean="0">
                <a:latin typeface="+mn-ea"/>
              </a:rPr>
              <a:t>ACP</a:t>
            </a:r>
            <a:r>
              <a:rPr lang="zh-CN" altLang="en-US" sz="2800" dirty="0" smtClean="0">
                <a:latin typeface="+mn-ea"/>
              </a:rPr>
              <a:t>）</a:t>
            </a:r>
            <a:endParaRPr lang="en-US" altLang="zh-CN" sz="2800" dirty="0" smtClean="0">
              <a:latin typeface="+mn-ea"/>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7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2206" y="1124744"/>
            <a:ext cx="4720972"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BOOTES</a:t>
            </a:r>
            <a:r>
              <a:rPr lang="zh-CN" altLang="en-US" sz="3200" b="1" dirty="0" smtClean="0">
                <a:solidFill>
                  <a:schemeClr val="tx1">
                    <a:lumMod val="75000"/>
                    <a:lumOff val="25000"/>
                  </a:schemeClr>
                </a:solidFill>
                <a:latin typeface="+mj-lt"/>
                <a:ea typeface="+mj-ea"/>
              </a:rPr>
              <a:t>自主天文台网络</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107504" y="764704"/>
            <a:ext cx="2619992" cy="369332"/>
          </a:xfrm>
          <a:prstGeom prst="rect">
            <a:avLst/>
          </a:prstGeom>
        </p:spPr>
        <p:txBody>
          <a:bodyPr wrap="square">
            <a:spAutoFit/>
          </a:bodyPr>
          <a:lstStyle/>
          <a:p>
            <a:pPr lvl="0">
              <a:spcBef>
                <a:spcPct val="0"/>
              </a:spcBef>
            </a:pPr>
            <a:r>
              <a:rPr lang="en-US" altLang="zh-CN" b="1" dirty="0" smtClean="0">
                <a:solidFill>
                  <a:schemeClr val="tx1">
                    <a:lumMod val="75000"/>
                    <a:lumOff val="25000"/>
                  </a:schemeClr>
                </a:solidFill>
              </a:rPr>
              <a:t> BOOTES</a:t>
            </a:r>
            <a:r>
              <a:rPr lang="zh-CN" altLang="en-US" b="1" dirty="0" smtClean="0">
                <a:solidFill>
                  <a:schemeClr val="tx1">
                    <a:lumMod val="75000"/>
                    <a:lumOff val="25000"/>
                  </a:schemeClr>
                </a:solidFill>
              </a:rPr>
              <a:t>介绍 </a:t>
            </a:r>
            <a:endParaRPr lang="zh-CN" altLang="en-US" b="1" dirty="0">
              <a:solidFill>
                <a:schemeClr val="tx1">
                  <a:lumMod val="75000"/>
                  <a:lumOff val="25000"/>
                </a:schemeClr>
              </a:solidFill>
            </a:endParaRPr>
          </a:p>
        </p:txBody>
      </p:sp>
      <p:pic>
        <p:nvPicPr>
          <p:cNvPr id="20"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23"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827584" y="1844824"/>
            <a:ext cx="7488832" cy="678554"/>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r>
              <a:rPr lang="en-US" altLang="zh-CN" b="1" dirty="0" smtClean="0">
                <a:solidFill>
                  <a:schemeClr val="tx1">
                    <a:lumMod val="75000"/>
                    <a:lumOff val="25000"/>
                  </a:schemeClr>
                </a:solidFill>
                <a:latin typeface="+mj-lt"/>
                <a:ea typeface="+mj-ea"/>
                <a:cs typeface="+mj-cs"/>
              </a:rPr>
              <a:t>BOOTES: </a:t>
            </a:r>
            <a:r>
              <a:rPr lang="en-US" altLang="zh-CN" dirty="0" smtClean="0">
                <a:solidFill>
                  <a:schemeClr val="tx1">
                    <a:lumMod val="75000"/>
                    <a:lumOff val="25000"/>
                  </a:schemeClr>
                </a:solidFill>
                <a:latin typeface="+mj-lt"/>
                <a:ea typeface="+mj-ea"/>
                <a:cs typeface="+mj-cs"/>
              </a:rPr>
              <a:t>Burst Optical Observer and Transient Exploring System </a:t>
            </a:r>
          </a:p>
          <a:p>
            <a:pPr lvl="0">
              <a:spcBef>
                <a:spcPct val="0"/>
              </a:spcBef>
            </a:pPr>
            <a:r>
              <a:rPr lang="en-US" altLang="zh-CN" dirty="0" smtClean="0">
                <a:solidFill>
                  <a:schemeClr val="tx1">
                    <a:lumMod val="75000"/>
                    <a:lumOff val="25000"/>
                  </a:schemeClr>
                </a:solidFill>
                <a:latin typeface="+mj-lt"/>
                <a:ea typeface="+mj-ea"/>
                <a:cs typeface="+mj-cs"/>
              </a:rPr>
              <a:t> 	(A world wide Network of Robotic Telescopes)</a:t>
            </a: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6420" y="2523378"/>
            <a:ext cx="7479996" cy="372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825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marL="457200" lvl="0" indent="-457200">
              <a:spcBef>
                <a:spcPct val="0"/>
              </a:spcBef>
              <a:buFont typeface="+mj-lt"/>
              <a:buAutoNum type="arabicPeriod"/>
            </a:pPr>
            <a:endParaRPr lang="en-US" altLang="zh-CN" dirty="0">
              <a:latin typeface="+mj-lt"/>
            </a:endParaRPr>
          </a:p>
        </p:txBody>
      </p:sp>
      <p:sp>
        <p:nvSpPr>
          <p:cNvPr id="3" name="TextBox 2"/>
          <p:cNvSpPr txBox="1"/>
          <p:nvPr/>
        </p:nvSpPr>
        <p:spPr>
          <a:xfrm>
            <a:off x="2205915" y="1124744"/>
            <a:ext cx="4073551"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GRB</a:t>
            </a:r>
            <a:r>
              <a:rPr lang="zh-CN" altLang="en-US" sz="3200" b="1" dirty="0" smtClean="0">
                <a:solidFill>
                  <a:schemeClr val="tx1">
                    <a:lumMod val="75000"/>
                    <a:lumOff val="25000"/>
                  </a:schemeClr>
                </a:solidFill>
                <a:latin typeface="+mj-lt"/>
                <a:ea typeface="+mj-ea"/>
              </a:rPr>
              <a:t>及其观测的意义</a:t>
            </a:r>
            <a:endParaRPr lang="en-US" altLang="zh-CN" sz="3200" b="1" dirty="0">
              <a:solidFill>
                <a:schemeClr val="tx1">
                  <a:lumMod val="75000"/>
                  <a:lumOff val="25000"/>
                </a:schemeClr>
              </a:solidFill>
              <a:latin typeface="+mj-lt"/>
              <a:ea typeface="+mj-ea"/>
            </a:endParaRPr>
          </a:p>
        </p:txBody>
      </p:sp>
      <p:sp>
        <p:nvSpPr>
          <p:cNvPr id="2" name="矩形 1"/>
          <p:cNvSpPr/>
          <p:nvPr/>
        </p:nvSpPr>
        <p:spPr>
          <a:xfrm>
            <a:off x="334862" y="755412"/>
            <a:ext cx="1788866" cy="369332"/>
          </a:xfrm>
          <a:prstGeom prst="rect">
            <a:avLst/>
          </a:prstGeom>
        </p:spPr>
        <p:txBody>
          <a:bodyPr wrap="square">
            <a:spAutoFit/>
          </a:bodyPr>
          <a:lstStyle/>
          <a:p>
            <a:pPr lvl="0">
              <a:spcBef>
                <a:spcPct val="0"/>
              </a:spcBef>
            </a:pPr>
            <a:r>
              <a:rPr lang="en-US" altLang="zh-CN" b="1" dirty="0">
                <a:solidFill>
                  <a:schemeClr val="tx1">
                    <a:lumMod val="75000"/>
                    <a:lumOff val="25000"/>
                  </a:schemeClr>
                </a:solidFill>
              </a:rPr>
              <a:t>GRB</a:t>
            </a:r>
            <a:r>
              <a:rPr lang="zh-CN" altLang="en-US" b="1" dirty="0">
                <a:solidFill>
                  <a:schemeClr val="tx1">
                    <a:lumMod val="75000"/>
                    <a:lumOff val="25000"/>
                  </a:schemeClr>
                </a:solidFill>
              </a:rPr>
              <a:t>观测</a:t>
            </a:r>
            <a:endParaRPr lang="en-US" altLang="zh-CN" b="1" dirty="0">
              <a:solidFill>
                <a:schemeClr val="tx1">
                  <a:lumMod val="75000"/>
                  <a:lumOff val="25000"/>
                </a:schemeClr>
              </a:solidFill>
            </a:endParaRPr>
          </a:p>
        </p:txBody>
      </p:sp>
      <p:sp>
        <p:nvSpPr>
          <p:cNvPr id="5" name="TextBox 4"/>
          <p:cNvSpPr txBox="1"/>
          <p:nvPr/>
        </p:nvSpPr>
        <p:spPr>
          <a:xfrm>
            <a:off x="816433" y="1783556"/>
            <a:ext cx="7488832" cy="4154984"/>
          </a:xfrm>
          <a:prstGeom prst="rect">
            <a:avLst/>
          </a:prstGeom>
          <a:noFill/>
        </p:spPr>
        <p:txBody>
          <a:bodyPr wrap="square" rtlCol="0">
            <a:spAutoFit/>
          </a:bodyPr>
          <a:lstStyle/>
          <a:p>
            <a:pPr marL="457200" indent="-457200">
              <a:buFont typeface="+mj-lt"/>
              <a:buAutoNum type="arabicPeriod"/>
            </a:pPr>
            <a:r>
              <a:rPr lang="en-US" altLang="zh-CN" sz="2400" dirty="0">
                <a:latin typeface="+mj-lt"/>
                <a:ea typeface="+mj-ea"/>
              </a:rPr>
              <a:t>GRB</a:t>
            </a:r>
            <a:r>
              <a:rPr lang="zh-CN" altLang="en-US" sz="2400" dirty="0">
                <a:latin typeface="+mj-lt"/>
                <a:ea typeface="+mj-ea"/>
              </a:rPr>
              <a:t>是宇宙空间</a:t>
            </a:r>
            <a:r>
              <a:rPr lang="en-US" altLang="zh-CN" sz="2400" dirty="0">
                <a:latin typeface="+mj-lt"/>
                <a:ea typeface="+mj-ea"/>
              </a:rPr>
              <a:t>γ</a:t>
            </a:r>
            <a:r>
              <a:rPr lang="zh-CN" altLang="en-US" sz="2400" dirty="0">
                <a:latin typeface="+mj-lt"/>
                <a:ea typeface="+mj-ea"/>
              </a:rPr>
              <a:t>射线短时间突然增加的</a:t>
            </a:r>
            <a:r>
              <a:rPr lang="zh-CN" altLang="en-US" sz="2400" dirty="0" smtClean="0">
                <a:latin typeface="+mj-lt"/>
                <a:ea typeface="+mj-ea"/>
              </a:rPr>
              <a:t>现象。</a:t>
            </a:r>
            <a:endParaRPr lang="en-US" altLang="zh-CN" sz="2400" dirty="0" smtClean="0">
              <a:latin typeface="+mj-lt"/>
              <a:ea typeface="+mj-ea"/>
            </a:endParaRPr>
          </a:p>
          <a:p>
            <a:pPr marL="457200" indent="-457200">
              <a:buFont typeface="+mj-lt"/>
              <a:buAutoNum type="arabicPeriod"/>
            </a:pPr>
            <a:endParaRPr lang="zh-CN" altLang="en-US" sz="800" dirty="0">
              <a:latin typeface="+mj-lt"/>
              <a:ea typeface="+mj-ea"/>
            </a:endParaRPr>
          </a:p>
          <a:p>
            <a:pPr marL="457200" indent="-457200">
              <a:buFont typeface="+mj-lt"/>
              <a:buAutoNum type="arabicPeriod"/>
            </a:pPr>
            <a:r>
              <a:rPr lang="en-US" altLang="zh-CN" sz="2400" dirty="0">
                <a:latin typeface="+mj-lt"/>
                <a:ea typeface="+mj-ea"/>
              </a:rPr>
              <a:t>GRB</a:t>
            </a:r>
            <a:r>
              <a:rPr lang="zh-CN" altLang="en-US" sz="2400" dirty="0">
                <a:latin typeface="+mj-lt"/>
                <a:ea typeface="+mj-ea"/>
              </a:rPr>
              <a:t>时间特征：波形复杂；持续时间</a:t>
            </a:r>
            <a:r>
              <a:rPr lang="en-US" altLang="zh-CN" sz="2400" dirty="0">
                <a:latin typeface="+mj-lt"/>
                <a:ea typeface="+mj-ea"/>
              </a:rPr>
              <a:t>1ms-1000s</a:t>
            </a:r>
            <a:r>
              <a:rPr lang="zh-CN" altLang="en-US" sz="2400" dirty="0">
                <a:latin typeface="+mj-lt"/>
                <a:ea typeface="+mj-ea"/>
              </a:rPr>
              <a:t>；变化的时标</a:t>
            </a:r>
            <a:r>
              <a:rPr lang="en-US" altLang="zh-CN" sz="2400" dirty="0">
                <a:latin typeface="+mj-lt"/>
                <a:ea typeface="+mj-ea"/>
              </a:rPr>
              <a:t>1ms,</a:t>
            </a:r>
            <a:r>
              <a:rPr lang="zh-CN" altLang="en-US" sz="2400" dirty="0">
                <a:latin typeface="+mj-lt"/>
                <a:ea typeface="+mj-ea"/>
              </a:rPr>
              <a:t>甚至</a:t>
            </a:r>
            <a:r>
              <a:rPr lang="en-US" altLang="zh-CN" sz="2400" dirty="0" smtClean="0">
                <a:latin typeface="+mj-lt"/>
                <a:ea typeface="+mj-ea"/>
              </a:rPr>
              <a:t>0.1ms</a:t>
            </a:r>
            <a:r>
              <a:rPr lang="zh-CN" altLang="en-US" sz="2400" dirty="0" smtClean="0">
                <a:latin typeface="+mj-lt"/>
                <a:ea typeface="+mj-ea"/>
              </a:rPr>
              <a:t>。</a:t>
            </a:r>
            <a:endParaRPr lang="en-US" altLang="zh-CN" sz="2400" dirty="0" smtClean="0">
              <a:latin typeface="+mj-lt"/>
              <a:ea typeface="+mj-ea"/>
            </a:endParaRPr>
          </a:p>
          <a:p>
            <a:pPr marL="457200" indent="-457200">
              <a:buFont typeface="+mj-lt"/>
              <a:buAutoNum type="arabicPeriod"/>
            </a:pPr>
            <a:endParaRPr lang="en-US" altLang="zh-CN" sz="800" dirty="0">
              <a:latin typeface="+mj-lt"/>
              <a:ea typeface="+mj-ea"/>
            </a:endParaRPr>
          </a:p>
          <a:p>
            <a:pPr marL="457200" indent="-457200">
              <a:buFont typeface="+mj-lt"/>
              <a:buAutoNum type="arabicPeriod"/>
            </a:pPr>
            <a:r>
              <a:rPr lang="zh-CN" altLang="en-US" sz="2400" dirty="0">
                <a:latin typeface="+mj-lt"/>
                <a:ea typeface="+mj-ea"/>
              </a:rPr>
              <a:t>一般认为</a:t>
            </a:r>
            <a:r>
              <a:rPr lang="en-US" altLang="zh-CN" sz="2400" dirty="0">
                <a:latin typeface="+mj-lt"/>
                <a:ea typeface="+mj-ea"/>
              </a:rPr>
              <a:t>GRB</a:t>
            </a:r>
            <a:r>
              <a:rPr lang="zh-CN" altLang="en-US" sz="2400" dirty="0">
                <a:latin typeface="+mj-lt"/>
                <a:ea typeface="+mj-ea"/>
              </a:rPr>
              <a:t>长暴主要起源于大质量恒星塌缩过程，短暴则与致密星并合</a:t>
            </a:r>
            <a:r>
              <a:rPr lang="zh-CN" altLang="en-US" sz="2400" dirty="0" smtClean="0">
                <a:latin typeface="+mj-lt"/>
                <a:ea typeface="+mj-ea"/>
              </a:rPr>
              <a:t>有关，各向同性能量</a:t>
            </a:r>
            <a:r>
              <a:rPr lang="en-US" altLang="zh-CN" sz="2400" dirty="0" smtClean="0">
                <a:latin typeface="+mj-lt"/>
                <a:ea typeface="+mj-ea"/>
              </a:rPr>
              <a:t>10</a:t>
            </a:r>
            <a:r>
              <a:rPr lang="en-US" altLang="zh-CN" sz="2400" baseline="30000" dirty="0" smtClean="0">
                <a:latin typeface="+mj-lt"/>
                <a:ea typeface="+mj-ea"/>
              </a:rPr>
              <a:t>53</a:t>
            </a:r>
            <a:r>
              <a:rPr lang="en-US" altLang="zh-CN" sz="2400" dirty="0" smtClean="0">
                <a:latin typeface="+mj-lt"/>
                <a:ea typeface="+mj-ea"/>
              </a:rPr>
              <a:t>erg</a:t>
            </a:r>
            <a:r>
              <a:rPr lang="zh-CN" altLang="en-US" sz="2400" dirty="0" smtClean="0">
                <a:latin typeface="+mj-lt"/>
                <a:ea typeface="+mj-ea"/>
              </a:rPr>
              <a:t>。</a:t>
            </a:r>
            <a:endParaRPr lang="en-US" altLang="zh-CN" sz="2400" dirty="0" smtClean="0">
              <a:latin typeface="+mj-lt"/>
              <a:ea typeface="+mj-ea"/>
            </a:endParaRPr>
          </a:p>
          <a:p>
            <a:pPr marL="457200" indent="-457200">
              <a:buFont typeface="+mj-lt"/>
              <a:buAutoNum type="arabicPeriod"/>
            </a:pPr>
            <a:endParaRPr lang="zh-CN" altLang="en-US" sz="800" dirty="0">
              <a:latin typeface="+mj-lt"/>
              <a:ea typeface="+mj-ea"/>
            </a:endParaRPr>
          </a:p>
          <a:p>
            <a:pPr marL="457200" indent="-457200">
              <a:buFont typeface="+mj-lt"/>
              <a:buAutoNum type="arabicPeriod"/>
            </a:pPr>
            <a:r>
              <a:rPr lang="en-US" altLang="zh-CN" sz="2400" dirty="0" smtClean="0">
                <a:latin typeface="+mj-lt"/>
                <a:ea typeface="+mj-ea"/>
              </a:rPr>
              <a:t>GRB</a:t>
            </a:r>
            <a:r>
              <a:rPr lang="zh-CN" altLang="en-US" sz="2400" dirty="0">
                <a:latin typeface="+mj-lt"/>
                <a:ea typeface="+mj-ea"/>
              </a:rPr>
              <a:t>余辉</a:t>
            </a:r>
            <a:r>
              <a:rPr lang="en-US" altLang="zh-CN" sz="2400" dirty="0">
                <a:latin typeface="+mj-lt"/>
                <a:ea typeface="+mj-ea"/>
              </a:rPr>
              <a:t>(GRB970228)</a:t>
            </a:r>
            <a:r>
              <a:rPr lang="zh-CN" altLang="en-US" sz="2400" dirty="0">
                <a:latin typeface="+mj-lt"/>
                <a:ea typeface="+mj-ea"/>
              </a:rPr>
              <a:t>发现使对</a:t>
            </a:r>
            <a:r>
              <a:rPr lang="en-US" altLang="zh-CN" sz="2400" dirty="0">
                <a:latin typeface="+mj-lt"/>
                <a:ea typeface="+mj-ea"/>
              </a:rPr>
              <a:t>GRB</a:t>
            </a:r>
            <a:r>
              <a:rPr lang="zh-CN" altLang="en-US" sz="2400" dirty="0">
                <a:latin typeface="+mj-lt"/>
                <a:ea typeface="+mj-ea"/>
              </a:rPr>
              <a:t>的观测获得极大进步，按主流理论，喷流撞击到暴源周围的气体或尘埃时会形成余辉，同时喷流的反向激波形成激闪（</a:t>
            </a:r>
            <a:r>
              <a:rPr lang="en-US" altLang="zh-CN" sz="2400" dirty="0">
                <a:latin typeface="+mj-lt"/>
                <a:ea typeface="+mj-ea"/>
              </a:rPr>
              <a:t>Peter </a:t>
            </a:r>
            <a:r>
              <a:rPr lang="en-US" altLang="zh-CN" sz="2400" dirty="0" err="1">
                <a:latin typeface="+mj-lt"/>
                <a:ea typeface="+mj-ea"/>
              </a:rPr>
              <a:t>Meszaros</a:t>
            </a:r>
            <a:r>
              <a:rPr lang="zh-CN" altLang="en-US" sz="2400" dirty="0" smtClean="0">
                <a:latin typeface="+mj-lt"/>
                <a:ea typeface="+mj-ea"/>
              </a:rPr>
              <a:t>）</a:t>
            </a:r>
            <a:r>
              <a:rPr lang="en-US" altLang="zh-CN" sz="2400" dirty="0" smtClean="0">
                <a:latin typeface="+mj-lt"/>
                <a:ea typeface="+mj-ea"/>
              </a:rPr>
              <a:t>,</a:t>
            </a:r>
            <a:r>
              <a:rPr lang="zh-CN" altLang="en-US" sz="2400" dirty="0" smtClean="0">
                <a:latin typeface="+mj-lt"/>
                <a:ea typeface="+mj-ea"/>
              </a:rPr>
              <a:t>喷流</a:t>
            </a:r>
            <a:r>
              <a:rPr lang="zh-CN" altLang="en-US" sz="2400" dirty="0">
                <a:latin typeface="+mj-lt"/>
                <a:ea typeface="+mj-ea"/>
              </a:rPr>
              <a:t>前导会随速度降低而释放</a:t>
            </a:r>
            <a:r>
              <a:rPr lang="en-US" altLang="zh-CN" sz="2400" dirty="0">
                <a:latin typeface="+mj-lt"/>
                <a:ea typeface="+mj-ea"/>
              </a:rPr>
              <a:t>X</a:t>
            </a:r>
            <a:r>
              <a:rPr lang="zh-CN" altLang="en-US" sz="2400" dirty="0">
                <a:latin typeface="+mj-lt"/>
                <a:ea typeface="+mj-ea"/>
              </a:rPr>
              <a:t>射线与</a:t>
            </a:r>
            <a:r>
              <a:rPr lang="zh-CN" altLang="en-US" sz="2400" dirty="0" smtClean="0">
                <a:latin typeface="+mj-lt"/>
                <a:ea typeface="+mj-ea"/>
              </a:rPr>
              <a:t>可见光，可以确定伽玛暴的红移。</a:t>
            </a:r>
            <a:endParaRPr lang="zh-CN" altLang="en-US" sz="2400" dirty="0">
              <a:latin typeface="+mj-lt"/>
              <a:ea typeface="+mj-ea"/>
            </a:endParaRPr>
          </a:p>
        </p:txBody>
      </p:sp>
      <p:pic>
        <p:nvPicPr>
          <p:cNvPr id="6"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0"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457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3" name="TextBox 2"/>
          <p:cNvSpPr txBox="1"/>
          <p:nvPr/>
        </p:nvSpPr>
        <p:spPr>
          <a:xfrm>
            <a:off x="2659565" y="1124744"/>
            <a:ext cx="3166251"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ea"/>
                <a:ea typeface="+mj-ea"/>
              </a:rPr>
              <a:t>GRB</a:t>
            </a:r>
            <a:r>
              <a:rPr lang="zh-CN" altLang="en-US" sz="3200" b="1" dirty="0" smtClean="0">
                <a:solidFill>
                  <a:schemeClr val="tx1">
                    <a:lumMod val="75000"/>
                    <a:lumOff val="25000"/>
                  </a:schemeClr>
                </a:solidFill>
                <a:latin typeface="+mj-ea"/>
                <a:ea typeface="+mj-ea"/>
              </a:rPr>
              <a:t>观测的难点</a:t>
            </a:r>
            <a:endParaRPr lang="en-US" altLang="zh-CN" sz="3200" b="1" dirty="0">
              <a:solidFill>
                <a:schemeClr val="tx1">
                  <a:lumMod val="75000"/>
                  <a:lumOff val="25000"/>
                </a:schemeClr>
              </a:solidFill>
              <a:latin typeface="+mj-ea"/>
              <a:ea typeface="+mj-ea"/>
            </a:endParaRPr>
          </a:p>
        </p:txBody>
      </p:sp>
      <p:sp>
        <p:nvSpPr>
          <p:cNvPr id="4" name="TextBox 3"/>
          <p:cNvSpPr txBox="1"/>
          <p:nvPr/>
        </p:nvSpPr>
        <p:spPr>
          <a:xfrm>
            <a:off x="827585" y="1943272"/>
            <a:ext cx="7488832" cy="3170099"/>
          </a:xfrm>
          <a:prstGeom prst="rect">
            <a:avLst/>
          </a:prstGeom>
          <a:noFill/>
        </p:spPr>
        <p:txBody>
          <a:bodyPr wrap="square" rtlCol="0">
            <a:spAutoFit/>
          </a:bodyPr>
          <a:lstStyle/>
          <a:p>
            <a:pPr marL="342900" indent="-342900">
              <a:buFont typeface="+mj-lt"/>
              <a:buAutoNum type="arabicPeriod"/>
            </a:pPr>
            <a:r>
              <a:rPr lang="en-US" altLang="zh-CN" sz="2000" dirty="0">
                <a:solidFill>
                  <a:schemeClr val="tx1">
                    <a:lumMod val="75000"/>
                    <a:lumOff val="25000"/>
                  </a:schemeClr>
                </a:solidFill>
                <a:latin typeface="+mj-lt"/>
                <a:ea typeface="+mj-ea"/>
                <a:cs typeface="+mj-cs"/>
              </a:rPr>
              <a:t>GRB</a:t>
            </a:r>
            <a:r>
              <a:rPr lang="zh-CN" altLang="en-US" sz="2000" dirty="0">
                <a:solidFill>
                  <a:schemeClr val="tx1">
                    <a:lumMod val="75000"/>
                    <a:lumOff val="25000"/>
                  </a:schemeClr>
                </a:solidFill>
                <a:latin typeface="+mj-lt"/>
                <a:ea typeface="+mj-ea"/>
                <a:cs typeface="+mj-cs"/>
              </a:rPr>
              <a:t>持续时间</a:t>
            </a:r>
            <a:r>
              <a:rPr lang="zh-CN" altLang="en-US" sz="2000" dirty="0" smtClean="0">
                <a:solidFill>
                  <a:schemeClr val="tx1">
                    <a:lumMod val="75000"/>
                    <a:lumOff val="25000"/>
                  </a:schemeClr>
                </a:solidFill>
                <a:latin typeface="+mj-lt"/>
                <a:ea typeface="+mj-ea"/>
                <a:cs typeface="+mj-cs"/>
              </a:rPr>
              <a:t>短，短暴少于</a:t>
            </a:r>
            <a:r>
              <a:rPr lang="en-US" altLang="zh-CN" sz="2000" dirty="0" smtClean="0">
                <a:solidFill>
                  <a:schemeClr val="tx1">
                    <a:lumMod val="75000"/>
                    <a:lumOff val="25000"/>
                  </a:schemeClr>
                </a:solidFill>
                <a:latin typeface="+mj-lt"/>
                <a:ea typeface="+mj-ea"/>
                <a:cs typeface="+mj-cs"/>
              </a:rPr>
              <a:t>2</a:t>
            </a:r>
            <a:r>
              <a:rPr lang="zh-CN" altLang="en-US" sz="2000" dirty="0">
                <a:solidFill>
                  <a:schemeClr val="tx1">
                    <a:lumMod val="75000"/>
                    <a:lumOff val="25000"/>
                  </a:schemeClr>
                </a:solidFill>
                <a:latin typeface="+mj-lt"/>
                <a:ea typeface="+mj-ea"/>
                <a:cs typeface="+mj-cs"/>
              </a:rPr>
              <a:t>秒</a:t>
            </a:r>
            <a:endParaRPr lang="en-US" altLang="zh-CN" sz="2000" dirty="0" smtClean="0">
              <a:solidFill>
                <a:schemeClr val="tx1">
                  <a:lumMod val="75000"/>
                  <a:lumOff val="25000"/>
                </a:schemeClr>
              </a:solidFill>
              <a:latin typeface="+mj-lt"/>
              <a:ea typeface="+mj-ea"/>
              <a:cs typeface="+mj-cs"/>
            </a:endParaRPr>
          </a:p>
          <a:p>
            <a:pPr marL="342900" indent="-342900">
              <a:buFont typeface="+mj-lt"/>
              <a:buAutoNum type="arabicPeriod"/>
            </a:pPr>
            <a:endParaRPr lang="en-US" altLang="zh-CN" sz="800" dirty="0">
              <a:solidFill>
                <a:schemeClr val="tx1">
                  <a:lumMod val="75000"/>
                  <a:lumOff val="25000"/>
                </a:schemeClr>
              </a:solidFill>
              <a:latin typeface="+mj-lt"/>
              <a:ea typeface="+mj-ea"/>
              <a:cs typeface="+mj-cs"/>
            </a:endParaRPr>
          </a:p>
          <a:p>
            <a:pPr marL="342900" indent="-342900">
              <a:buFont typeface="+mj-lt"/>
              <a:buAutoNum type="arabicPeriod"/>
            </a:pPr>
            <a:r>
              <a:rPr lang="zh-CN" altLang="en-US" sz="2000" dirty="0">
                <a:solidFill>
                  <a:schemeClr val="tx1">
                    <a:lumMod val="75000"/>
                    <a:lumOff val="25000"/>
                  </a:schemeClr>
                </a:solidFill>
                <a:latin typeface="+mj-lt"/>
                <a:ea typeface="+mj-ea"/>
                <a:cs typeface="+mj-cs"/>
              </a:rPr>
              <a:t>空间时间分布</a:t>
            </a:r>
            <a:r>
              <a:rPr lang="zh-CN" altLang="en-US" sz="2000" dirty="0" smtClean="0">
                <a:solidFill>
                  <a:schemeClr val="tx1">
                    <a:lumMod val="75000"/>
                    <a:lumOff val="25000"/>
                  </a:schemeClr>
                </a:solidFill>
                <a:latin typeface="+mj-lt"/>
                <a:ea typeface="+mj-ea"/>
                <a:cs typeface="+mj-cs"/>
              </a:rPr>
              <a:t>随机</a:t>
            </a:r>
            <a:endParaRPr lang="en-US" altLang="zh-CN" sz="2000" dirty="0" smtClean="0">
              <a:solidFill>
                <a:schemeClr val="tx1">
                  <a:lumMod val="75000"/>
                  <a:lumOff val="25000"/>
                </a:schemeClr>
              </a:solidFill>
              <a:latin typeface="+mj-lt"/>
              <a:ea typeface="+mj-ea"/>
              <a:cs typeface="+mj-cs"/>
            </a:endParaRPr>
          </a:p>
          <a:p>
            <a:pPr marL="342900" indent="-342900">
              <a:buFont typeface="+mj-lt"/>
              <a:buAutoNum type="arabicPeriod"/>
            </a:pPr>
            <a:endParaRPr lang="en-US" altLang="zh-CN" sz="800" dirty="0">
              <a:solidFill>
                <a:schemeClr val="tx1">
                  <a:lumMod val="75000"/>
                  <a:lumOff val="25000"/>
                </a:schemeClr>
              </a:solidFill>
              <a:latin typeface="+mj-lt"/>
              <a:ea typeface="+mj-ea"/>
              <a:cs typeface="+mj-cs"/>
            </a:endParaRPr>
          </a:p>
          <a:p>
            <a:pPr marL="342900" indent="-342900">
              <a:buFont typeface="+mj-lt"/>
              <a:buAutoNum type="arabicPeriod"/>
            </a:pPr>
            <a:r>
              <a:rPr lang="en-US" altLang="zh-CN" sz="2000" dirty="0" smtClean="0">
                <a:solidFill>
                  <a:schemeClr val="tx1">
                    <a:lumMod val="75000"/>
                    <a:lumOff val="25000"/>
                  </a:schemeClr>
                </a:solidFill>
                <a:latin typeface="+mj-lt"/>
                <a:ea typeface="+mj-ea"/>
                <a:cs typeface="+mj-cs"/>
              </a:rPr>
              <a:t>GRB</a:t>
            </a:r>
            <a:r>
              <a:rPr lang="zh-CN" altLang="en-US" sz="2000" dirty="0" smtClean="0">
                <a:solidFill>
                  <a:schemeClr val="tx1">
                    <a:lumMod val="75000"/>
                    <a:lumOff val="25000"/>
                  </a:schemeClr>
                </a:solidFill>
                <a:latin typeface="+mj-lt"/>
                <a:ea typeface="+mj-ea"/>
                <a:cs typeface="+mj-cs"/>
              </a:rPr>
              <a:t>本身除</a:t>
            </a:r>
            <a:r>
              <a:rPr lang="zh-CN" altLang="en-US" sz="2000" dirty="0">
                <a:solidFill>
                  <a:schemeClr val="tx1">
                    <a:lumMod val="75000"/>
                    <a:lumOff val="25000"/>
                  </a:schemeClr>
                </a:solidFill>
                <a:latin typeface="+mj-lt"/>
                <a:ea typeface="+mj-ea"/>
                <a:cs typeface="+mj-cs"/>
              </a:rPr>
              <a:t>短暂发生的</a:t>
            </a:r>
            <a:r>
              <a:rPr lang="el-GR" altLang="zh-CN" sz="2000" dirty="0">
                <a:solidFill>
                  <a:schemeClr val="tx1">
                    <a:lumMod val="75000"/>
                    <a:lumOff val="25000"/>
                  </a:schemeClr>
                </a:solidFill>
                <a:latin typeface="+mj-lt"/>
                <a:ea typeface="+mj-ea"/>
                <a:cs typeface="+mj-cs"/>
              </a:rPr>
              <a:t>γ</a:t>
            </a:r>
            <a:r>
              <a:rPr lang="zh-CN" altLang="en-US" sz="2000" dirty="0" smtClean="0">
                <a:solidFill>
                  <a:schemeClr val="tx1">
                    <a:lumMod val="75000"/>
                    <a:lumOff val="25000"/>
                  </a:schemeClr>
                </a:solidFill>
                <a:latin typeface="+mj-lt"/>
                <a:ea typeface="+mj-ea"/>
                <a:cs typeface="+mj-cs"/>
              </a:rPr>
              <a:t>射线外，几乎</a:t>
            </a:r>
            <a:r>
              <a:rPr lang="zh-CN" altLang="en-US" sz="2000" dirty="0">
                <a:solidFill>
                  <a:schemeClr val="tx1">
                    <a:lumMod val="75000"/>
                    <a:lumOff val="25000"/>
                  </a:schemeClr>
                </a:solidFill>
                <a:latin typeface="+mj-lt"/>
                <a:ea typeface="+mj-ea"/>
                <a:cs typeface="+mj-cs"/>
              </a:rPr>
              <a:t>没有其他波段的对应</a:t>
            </a:r>
            <a:r>
              <a:rPr lang="zh-CN" altLang="en-US" sz="2000" dirty="0" smtClean="0">
                <a:solidFill>
                  <a:schemeClr val="tx1">
                    <a:lumMod val="75000"/>
                    <a:lumOff val="25000"/>
                  </a:schemeClr>
                </a:solidFill>
                <a:latin typeface="+mj-lt"/>
                <a:ea typeface="+mj-ea"/>
                <a:cs typeface="+mj-cs"/>
              </a:rPr>
              <a:t>体</a:t>
            </a:r>
            <a:endParaRPr lang="en-US" altLang="zh-CN" sz="2000" dirty="0" smtClean="0">
              <a:solidFill>
                <a:schemeClr val="tx1">
                  <a:lumMod val="75000"/>
                  <a:lumOff val="25000"/>
                </a:schemeClr>
              </a:solidFill>
              <a:latin typeface="+mj-lt"/>
              <a:ea typeface="+mj-ea"/>
              <a:cs typeface="+mj-cs"/>
            </a:endParaRPr>
          </a:p>
          <a:p>
            <a:pPr marL="342900" indent="-342900">
              <a:buFont typeface="+mj-lt"/>
              <a:buAutoNum type="arabicPeriod"/>
            </a:pPr>
            <a:endParaRPr lang="en-US" altLang="zh-CN" sz="800" dirty="0">
              <a:solidFill>
                <a:schemeClr val="tx1">
                  <a:lumMod val="75000"/>
                  <a:lumOff val="25000"/>
                </a:schemeClr>
              </a:solidFill>
              <a:latin typeface="+mj-lt"/>
              <a:ea typeface="+mj-ea"/>
              <a:cs typeface="+mj-cs"/>
            </a:endParaRPr>
          </a:p>
          <a:p>
            <a:pPr marL="342900" indent="-342900">
              <a:buFont typeface="+mj-lt"/>
              <a:buAutoNum type="arabicPeriod"/>
            </a:pPr>
            <a:r>
              <a:rPr lang="zh-CN" altLang="en-US" sz="2000" dirty="0">
                <a:solidFill>
                  <a:schemeClr val="tx1">
                    <a:lumMod val="75000"/>
                    <a:lumOff val="25000"/>
                  </a:schemeClr>
                </a:solidFill>
                <a:latin typeface="+mj-lt"/>
                <a:ea typeface="+mj-ea"/>
                <a:cs typeface="+mj-cs"/>
              </a:rPr>
              <a:t>定位</a:t>
            </a:r>
            <a:r>
              <a:rPr lang="zh-CN" altLang="en-US" sz="2000" dirty="0" smtClean="0">
                <a:solidFill>
                  <a:schemeClr val="tx1">
                    <a:lumMod val="75000"/>
                    <a:lumOff val="25000"/>
                  </a:schemeClr>
                </a:solidFill>
                <a:latin typeface="+mj-lt"/>
                <a:ea typeface="+mj-ea"/>
                <a:cs typeface="+mj-cs"/>
              </a:rPr>
              <a:t>精度低</a:t>
            </a:r>
            <a:r>
              <a:rPr lang="zh-CN" altLang="en-US" sz="2000" dirty="0">
                <a:solidFill>
                  <a:schemeClr val="tx1">
                    <a:lumMod val="75000"/>
                    <a:lumOff val="25000"/>
                  </a:schemeClr>
                </a:solidFill>
                <a:latin typeface="+mj-lt"/>
                <a:ea typeface="+mj-ea"/>
                <a:cs typeface="+mj-cs"/>
              </a:rPr>
              <a:t>，难以确认对应</a:t>
            </a:r>
            <a:r>
              <a:rPr lang="zh-CN" altLang="en-US" sz="2000" dirty="0" smtClean="0">
                <a:solidFill>
                  <a:schemeClr val="tx1">
                    <a:lumMod val="75000"/>
                    <a:lumOff val="25000"/>
                  </a:schemeClr>
                </a:solidFill>
                <a:latin typeface="+mj-lt"/>
                <a:ea typeface="+mj-ea"/>
                <a:cs typeface="+mj-cs"/>
              </a:rPr>
              <a:t>天体，认为与超新星成协</a:t>
            </a:r>
            <a:endParaRPr lang="en-US" altLang="zh-CN" sz="2000" dirty="0" smtClean="0">
              <a:solidFill>
                <a:schemeClr val="tx1">
                  <a:lumMod val="75000"/>
                  <a:lumOff val="25000"/>
                </a:schemeClr>
              </a:solidFill>
              <a:latin typeface="+mj-lt"/>
              <a:ea typeface="+mj-ea"/>
              <a:cs typeface="+mj-cs"/>
            </a:endParaRPr>
          </a:p>
          <a:p>
            <a:pPr marL="342900" indent="-342900">
              <a:buFont typeface="+mj-lt"/>
              <a:buAutoNum type="arabicPeriod"/>
            </a:pPr>
            <a:endParaRPr lang="en-US" altLang="zh-CN" sz="800" dirty="0">
              <a:solidFill>
                <a:schemeClr val="tx1">
                  <a:lumMod val="75000"/>
                  <a:lumOff val="25000"/>
                </a:schemeClr>
              </a:solidFill>
              <a:latin typeface="+mj-lt"/>
              <a:ea typeface="+mj-ea"/>
              <a:cs typeface="+mj-cs"/>
            </a:endParaRPr>
          </a:p>
          <a:p>
            <a:pPr marL="342900" indent="-342900">
              <a:buFont typeface="+mj-lt"/>
              <a:buAutoNum type="arabicPeriod"/>
            </a:pPr>
            <a:r>
              <a:rPr lang="zh-CN" altLang="en-US" sz="2000" dirty="0">
                <a:solidFill>
                  <a:schemeClr val="tx1">
                    <a:lumMod val="75000"/>
                    <a:lumOff val="25000"/>
                  </a:schemeClr>
                </a:solidFill>
                <a:latin typeface="+mj-lt"/>
                <a:ea typeface="+mj-ea"/>
                <a:cs typeface="+mj-cs"/>
              </a:rPr>
              <a:t>现有余辉模型需要</a:t>
            </a:r>
            <a:r>
              <a:rPr lang="zh-CN" altLang="en-US" sz="2000" dirty="0" smtClean="0">
                <a:solidFill>
                  <a:schemeClr val="tx1">
                    <a:lumMod val="75000"/>
                    <a:lumOff val="25000"/>
                  </a:schemeClr>
                </a:solidFill>
                <a:latin typeface="+mj-lt"/>
                <a:ea typeface="+mj-ea"/>
                <a:cs typeface="+mj-cs"/>
              </a:rPr>
              <a:t>观测从极端相对论、高辐射到非相对论、绝热阶段的变化过程，</a:t>
            </a:r>
            <a:r>
              <a:rPr lang="en-US" altLang="zh-CN" sz="2000" dirty="0" smtClean="0">
                <a:solidFill>
                  <a:srgbClr val="FF0000"/>
                </a:solidFill>
                <a:latin typeface="+mj-lt"/>
                <a:ea typeface="+mj-ea"/>
                <a:cs typeface="+mj-cs"/>
              </a:rPr>
              <a:t>Swift</a:t>
            </a:r>
            <a:r>
              <a:rPr lang="zh-CN" altLang="en-US" sz="2000" dirty="0">
                <a:solidFill>
                  <a:srgbClr val="FF0000"/>
                </a:solidFill>
                <a:latin typeface="+mj-lt"/>
                <a:ea typeface="+mj-ea"/>
                <a:cs typeface="+mj-cs"/>
              </a:rPr>
              <a:t>标称反应约在</a:t>
            </a:r>
            <a:r>
              <a:rPr lang="en-US" altLang="zh-CN" sz="2000" dirty="0">
                <a:solidFill>
                  <a:srgbClr val="FF0000"/>
                </a:solidFill>
                <a:latin typeface="+mj-lt"/>
                <a:ea typeface="+mj-ea"/>
                <a:cs typeface="+mj-cs"/>
              </a:rPr>
              <a:t>100</a:t>
            </a:r>
            <a:r>
              <a:rPr lang="zh-CN" altLang="en-US" sz="2000" dirty="0">
                <a:solidFill>
                  <a:srgbClr val="FF0000"/>
                </a:solidFill>
                <a:latin typeface="+mj-lt"/>
                <a:ea typeface="+mj-ea"/>
                <a:cs typeface="+mj-cs"/>
              </a:rPr>
              <a:t>秒</a:t>
            </a:r>
            <a:r>
              <a:rPr lang="zh-CN" altLang="en-US" sz="2000" dirty="0" smtClean="0">
                <a:solidFill>
                  <a:srgbClr val="FF0000"/>
                </a:solidFill>
                <a:latin typeface="+mj-lt"/>
                <a:ea typeface="+mj-ea"/>
                <a:cs typeface="+mj-cs"/>
              </a:rPr>
              <a:t>，但是</a:t>
            </a:r>
            <a:r>
              <a:rPr lang="en-US" altLang="zh-CN" sz="2000" dirty="0" smtClean="0">
                <a:solidFill>
                  <a:srgbClr val="FF0000"/>
                </a:solidFill>
                <a:latin typeface="+mj-lt"/>
                <a:ea typeface="+mj-ea"/>
                <a:cs typeface="+mj-cs"/>
              </a:rPr>
              <a:t>60s</a:t>
            </a:r>
            <a:r>
              <a:rPr lang="zh-CN" altLang="en-US" sz="2000" dirty="0" smtClean="0">
                <a:solidFill>
                  <a:srgbClr val="FF0000"/>
                </a:solidFill>
                <a:latin typeface="+mj-lt"/>
                <a:ea typeface="+mj-ea"/>
                <a:cs typeface="+mj-cs"/>
              </a:rPr>
              <a:t>以内的光变几乎来不及探测，</a:t>
            </a:r>
            <a:r>
              <a:rPr lang="en-US" altLang="zh-CN" sz="2000" dirty="0" smtClean="0">
                <a:solidFill>
                  <a:srgbClr val="FF0000"/>
                </a:solidFill>
                <a:latin typeface="+mj-lt"/>
                <a:ea typeface="+mj-ea"/>
                <a:cs typeface="+mj-cs"/>
              </a:rPr>
              <a:t>2012</a:t>
            </a:r>
            <a:r>
              <a:rPr lang="zh-CN" altLang="en-US" sz="2000" dirty="0">
                <a:solidFill>
                  <a:srgbClr val="FF0000"/>
                </a:solidFill>
                <a:latin typeface="+mj-lt"/>
                <a:ea typeface="+mj-ea"/>
                <a:cs typeface="+mj-cs"/>
              </a:rPr>
              <a:t>年</a:t>
            </a:r>
            <a:r>
              <a:rPr lang="en-US" altLang="zh-CN" sz="2000" dirty="0" smtClean="0">
                <a:solidFill>
                  <a:srgbClr val="FF0000"/>
                </a:solidFill>
                <a:latin typeface="+mj-lt"/>
                <a:ea typeface="+mj-ea"/>
                <a:cs typeface="+mj-cs"/>
              </a:rPr>
              <a:t>UFFO</a:t>
            </a:r>
            <a:r>
              <a:rPr lang="zh-CN" altLang="en-US" sz="2000" dirty="0">
                <a:solidFill>
                  <a:srgbClr val="FF0000"/>
                </a:solidFill>
                <a:latin typeface="+mj-lt"/>
                <a:ea typeface="+mj-ea"/>
                <a:cs typeface="+mj-cs"/>
              </a:rPr>
              <a:t>标</a:t>
            </a:r>
            <a:r>
              <a:rPr lang="zh-CN" altLang="en-US" sz="2000" dirty="0" smtClean="0">
                <a:solidFill>
                  <a:srgbClr val="FF0000"/>
                </a:solidFill>
                <a:latin typeface="+mj-lt"/>
                <a:ea typeface="+mj-ea"/>
                <a:cs typeface="+mj-cs"/>
              </a:rPr>
              <a:t>称</a:t>
            </a:r>
            <a:r>
              <a:rPr lang="en-US" altLang="zh-CN" sz="2000" dirty="0" smtClean="0">
                <a:solidFill>
                  <a:srgbClr val="FF0000"/>
                </a:solidFill>
                <a:latin typeface="+mj-lt"/>
                <a:ea typeface="+mj-ea"/>
                <a:cs typeface="+mj-cs"/>
              </a:rPr>
              <a:t>60</a:t>
            </a:r>
            <a:r>
              <a:rPr lang="zh-CN" altLang="en-US" sz="2000" dirty="0" smtClean="0">
                <a:solidFill>
                  <a:srgbClr val="FF0000"/>
                </a:solidFill>
                <a:latin typeface="+mj-lt"/>
                <a:ea typeface="+mj-ea"/>
                <a:cs typeface="+mj-cs"/>
              </a:rPr>
              <a:t>秒？</a:t>
            </a:r>
            <a:endParaRPr lang="en-US" altLang="zh-CN" sz="2000" dirty="0" smtClean="0">
              <a:solidFill>
                <a:srgbClr val="FF0000"/>
              </a:solidFill>
              <a:latin typeface="+mj-lt"/>
              <a:ea typeface="+mj-ea"/>
              <a:cs typeface="+mj-cs"/>
            </a:endParaRPr>
          </a:p>
          <a:p>
            <a:pPr marL="342900" indent="-342900">
              <a:buFont typeface="+mj-lt"/>
              <a:buAutoNum type="arabicPeriod"/>
            </a:pPr>
            <a:endParaRPr lang="en-US" altLang="zh-CN" sz="800" dirty="0" smtClean="0">
              <a:solidFill>
                <a:srgbClr val="FF0000"/>
              </a:solidFill>
              <a:latin typeface="+mj-lt"/>
              <a:ea typeface="+mj-ea"/>
              <a:cs typeface="+mj-cs"/>
            </a:endParaRPr>
          </a:p>
          <a:p>
            <a:pPr marL="342900" indent="-342900">
              <a:buFont typeface="+mj-lt"/>
              <a:buAutoNum type="arabicPeriod"/>
            </a:pPr>
            <a:r>
              <a:rPr lang="en-US" altLang="zh-CN" sz="2000" dirty="0" smtClean="0">
                <a:solidFill>
                  <a:schemeClr val="tx1">
                    <a:lumMod val="75000"/>
                    <a:lumOff val="25000"/>
                  </a:schemeClr>
                </a:solidFill>
                <a:latin typeface="+mj-lt"/>
                <a:ea typeface="+mj-ea"/>
                <a:cs typeface="+mj-cs"/>
              </a:rPr>
              <a:t>GCN</a:t>
            </a:r>
            <a:r>
              <a:rPr lang="zh-CN" altLang="en-US" sz="2000" dirty="0" smtClean="0">
                <a:solidFill>
                  <a:schemeClr val="tx1">
                    <a:lumMod val="75000"/>
                    <a:lumOff val="25000"/>
                  </a:schemeClr>
                </a:solidFill>
                <a:latin typeface="+mj-lt"/>
                <a:ea typeface="+mj-ea"/>
                <a:cs typeface="+mj-cs"/>
              </a:rPr>
              <a:t>地面观测网及</a:t>
            </a:r>
            <a:r>
              <a:rPr lang="en-US" altLang="zh-CN" sz="2000" dirty="0" smtClean="0">
                <a:solidFill>
                  <a:schemeClr val="tx1">
                    <a:lumMod val="75000"/>
                    <a:lumOff val="25000"/>
                  </a:schemeClr>
                </a:solidFill>
                <a:latin typeface="+mj-lt"/>
                <a:ea typeface="+mj-ea"/>
                <a:cs typeface="+mj-cs"/>
              </a:rPr>
              <a:t>VO-GCN</a:t>
            </a:r>
            <a:r>
              <a:rPr lang="zh-CN" altLang="en-US" sz="2000" dirty="0" smtClean="0">
                <a:solidFill>
                  <a:schemeClr val="tx1">
                    <a:lumMod val="75000"/>
                    <a:lumOff val="25000"/>
                  </a:schemeClr>
                </a:solidFill>
                <a:latin typeface="+mj-lt"/>
                <a:ea typeface="+mj-ea"/>
                <a:cs typeface="+mj-cs"/>
              </a:rPr>
              <a:t>标准化天文瞬变事件通知机制</a:t>
            </a:r>
            <a:endParaRPr lang="en-US" altLang="zh-CN" sz="2000" dirty="0">
              <a:solidFill>
                <a:schemeClr val="tx1">
                  <a:lumMod val="75000"/>
                  <a:lumOff val="25000"/>
                </a:schemeClr>
              </a:solidFill>
              <a:latin typeface="+mj-lt"/>
              <a:ea typeface="+mj-ea"/>
              <a:cs typeface="+mj-cs"/>
            </a:endParaRPr>
          </a:p>
        </p:txBody>
      </p:sp>
      <p:sp>
        <p:nvSpPr>
          <p:cNvPr id="11" name="矩形 10"/>
          <p:cNvSpPr/>
          <p:nvPr/>
        </p:nvSpPr>
        <p:spPr>
          <a:xfrm>
            <a:off x="334862" y="755412"/>
            <a:ext cx="1788866" cy="369332"/>
          </a:xfrm>
          <a:prstGeom prst="rect">
            <a:avLst/>
          </a:prstGeom>
        </p:spPr>
        <p:txBody>
          <a:bodyPr wrap="square">
            <a:spAutoFit/>
          </a:bodyPr>
          <a:lstStyle/>
          <a:p>
            <a:pPr lvl="0">
              <a:spcBef>
                <a:spcPct val="0"/>
              </a:spcBef>
            </a:pPr>
            <a:r>
              <a:rPr lang="en-US" altLang="zh-CN" b="1" dirty="0">
                <a:solidFill>
                  <a:schemeClr val="tx1">
                    <a:lumMod val="75000"/>
                    <a:lumOff val="25000"/>
                  </a:schemeClr>
                </a:solidFill>
              </a:rPr>
              <a:t>GRB</a:t>
            </a:r>
            <a:r>
              <a:rPr lang="zh-CN" altLang="en-US" b="1" dirty="0">
                <a:solidFill>
                  <a:schemeClr val="tx1">
                    <a:lumMod val="75000"/>
                    <a:lumOff val="25000"/>
                  </a:schemeClr>
                </a:solidFill>
                <a:latin typeface="+mj-lt"/>
              </a:rPr>
              <a:t>观测</a:t>
            </a:r>
            <a:endParaRPr lang="en-US" altLang="zh-CN" b="1" dirty="0">
              <a:solidFill>
                <a:schemeClr val="tx1">
                  <a:lumMod val="75000"/>
                  <a:lumOff val="25000"/>
                </a:schemeClr>
              </a:solidFill>
              <a:latin typeface="+mj-lt"/>
            </a:endParaRPr>
          </a:p>
        </p:txBody>
      </p:sp>
      <p:pic>
        <p:nvPicPr>
          <p:cNvPr id="6"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0"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6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7584" y="1916832"/>
            <a:ext cx="7488832" cy="3888432"/>
          </a:xfrm>
          <a:prstGeom prst="rect">
            <a:avLst/>
          </a:prstGeom>
          <a:ln cap="rnd">
            <a:gradFill>
              <a:gsLst>
                <a:gs pos="0">
                  <a:srgbClr val="DDEBCF">
                    <a:alpha val="63000"/>
                  </a:srgbClr>
                </a:gs>
                <a:gs pos="50000">
                  <a:srgbClr val="9CB86E"/>
                </a:gs>
                <a:gs pos="100000">
                  <a:schemeClr val="accent4">
                    <a:lumMod val="75000"/>
                  </a:schemeClr>
                </a:gs>
              </a:gsLst>
              <a:lin ang="5400000" scaled="0"/>
            </a:gradFill>
          </a:ln>
        </p:spPr>
        <p:txBody>
          <a:bodyPr vert="horz" lIns="91440" tIns="45720" rIns="91440" bIns="45720" rtlCol="0" anchor="ctr">
            <a:normAutofit/>
          </a:bodyPr>
          <a:lstStyle/>
          <a:p>
            <a:pPr lvl="0">
              <a:spcBef>
                <a:spcPct val="0"/>
              </a:spcBef>
            </a:pPr>
            <a:endParaRPr lang="en-US" altLang="zh-CN" sz="2400" dirty="0">
              <a:solidFill>
                <a:schemeClr val="tx1">
                  <a:lumMod val="75000"/>
                  <a:lumOff val="25000"/>
                </a:schemeClr>
              </a:solidFill>
              <a:latin typeface="+mj-lt"/>
              <a:ea typeface="+mj-ea"/>
              <a:cs typeface="+mj-cs"/>
            </a:endParaRPr>
          </a:p>
        </p:txBody>
      </p:sp>
      <p:sp>
        <p:nvSpPr>
          <p:cNvPr id="3" name="TextBox 2"/>
          <p:cNvSpPr txBox="1"/>
          <p:nvPr/>
        </p:nvSpPr>
        <p:spPr>
          <a:xfrm>
            <a:off x="2281257" y="1124744"/>
            <a:ext cx="3922869" cy="584775"/>
          </a:xfrm>
          <a:prstGeom prst="rect">
            <a:avLst/>
          </a:prstGeom>
          <a:noFill/>
        </p:spPr>
        <p:txBody>
          <a:bodyPr wrap="none" rtlCol="0">
            <a:spAutoFit/>
          </a:bodyPr>
          <a:lstStyle/>
          <a:p>
            <a:pPr lvl="0" algn="ctr"/>
            <a:r>
              <a:rPr lang="en-US" altLang="zh-CN" sz="3200" b="1" dirty="0" smtClean="0">
                <a:solidFill>
                  <a:schemeClr val="tx1">
                    <a:lumMod val="75000"/>
                    <a:lumOff val="25000"/>
                  </a:schemeClr>
                </a:solidFill>
                <a:latin typeface="+mj-lt"/>
                <a:ea typeface="+mj-ea"/>
              </a:rPr>
              <a:t>GRB</a:t>
            </a:r>
            <a:r>
              <a:rPr lang="zh-CN" altLang="en-US" sz="3200" b="1" dirty="0" smtClean="0">
                <a:solidFill>
                  <a:schemeClr val="tx1">
                    <a:lumMod val="75000"/>
                    <a:lumOff val="25000"/>
                  </a:schemeClr>
                </a:solidFill>
                <a:latin typeface="+mj-lt"/>
                <a:ea typeface="+mj-ea"/>
              </a:rPr>
              <a:t>探测率和暴发率</a:t>
            </a:r>
            <a:endParaRPr lang="en-US" altLang="zh-CN" sz="3200" b="1" dirty="0">
              <a:solidFill>
                <a:schemeClr val="tx1">
                  <a:lumMod val="75000"/>
                  <a:lumOff val="25000"/>
                </a:schemeClr>
              </a:solidFill>
              <a:latin typeface="+mj-lt"/>
              <a:ea typeface="+mj-ea"/>
            </a:endParaRPr>
          </a:p>
        </p:txBody>
      </p:sp>
      <p:sp>
        <p:nvSpPr>
          <p:cNvPr id="4" name="TextBox 3"/>
          <p:cNvSpPr txBox="1"/>
          <p:nvPr/>
        </p:nvSpPr>
        <p:spPr>
          <a:xfrm>
            <a:off x="827585" y="1916832"/>
            <a:ext cx="7488832" cy="3416320"/>
          </a:xfrm>
          <a:prstGeom prst="rect">
            <a:avLst/>
          </a:prstGeom>
          <a:noFill/>
        </p:spPr>
        <p:txBody>
          <a:bodyPr wrap="square" rtlCol="0">
            <a:spAutoFit/>
          </a:bodyPr>
          <a:lstStyle/>
          <a:p>
            <a:pPr marL="342900" indent="-342900">
              <a:buFont typeface="+mj-lt"/>
              <a:buAutoNum type="arabicPeriod"/>
            </a:pPr>
            <a:r>
              <a:rPr lang="zh-CN" altLang="en-US" sz="2400" dirty="0">
                <a:solidFill>
                  <a:schemeClr val="tx1">
                    <a:lumMod val="75000"/>
                    <a:lumOff val="25000"/>
                  </a:schemeClr>
                </a:solidFill>
                <a:latin typeface="+mj-lt"/>
                <a:ea typeface="+mj-ea"/>
                <a:cs typeface="+mj-cs"/>
              </a:rPr>
              <a:t>理想状态下</a:t>
            </a:r>
            <a:r>
              <a:rPr lang="zh-CN" altLang="en-US" sz="2400" dirty="0" smtClean="0">
                <a:solidFill>
                  <a:schemeClr val="tx1">
                    <a:lumMod val="75000"/>
                    <a:lumOff val="25000"/>
                  </a:schemeClr>
                </a:solidFill>
                <a:latin typeface="+mj-lt"/>
                <a:ea typeface="+mj-ea"/>
                <a:cs typeface="+mj-cs"/>
              </a:rPr>
              <a:t>，地球</a:t>
            </a:r>
            <a:r>
              <a:rPr lang="zh-CN" altLang="en-US" sz="2400" dirty="0">
                <a:solidFill>
                  <a:schemeClr val="tx1">
                    <a:lumMod val="75000"/>
                    <a:lumOff val="25000"/>
                  </a:schemeClr>
                </a:solidFill>
                <a:latin typeface="+mj-lt"/>
                <a:ea typeface="+mj-ea"/>
                <a:cs typeface="+mj-cs"/>
              </a:rPr>
              <a:t>上每天</a:t>
            </a:r>
            <a:r>
              <a:rPr lang="zh-CN" altLang="en-US" sz="2400" dirty="0" smtClean="0">
                <a:solidFill>
                  <a:schemeClr val="tx1">
                    <a:lumMod val="75000"/>
                    <a:lumOff val="25000"/>
                  </a:schemeClr>
                </a:solidFill>
                <a:latin typeface="+mj-lt"/>
                <a:ea typeface="+mj-ea"/>
                <a:cs typeface="+mj-cs"/>
              </a:rPr>
              <a:t>可探测</a:t>
            </a:r>
            <a:r>
              <a:rPr lang="zh-CN" altLang="en-US" sz="2400" dirty="0">
                <a:solidFill>
                  <a:schemeClr val="tx1">
                    <a:lumMod val="75000"/>
                    <a:lumOff val="25000"/>
                  </a:schemeClr>
                </a:solidFill>
                <a:latin typeface="+mj-lt"/>
                <a:ea typeface="+mj-ea"/>
                <a:cs typeface="+mj-cs"/>
              </a:rPr>
              <a:t>到两到三个伽玛暴</a:t>
            </a:r>
            <a:endParaRPr lang="en-US" altLang="zh-CN" sz="2400" dirty="0">
              <a:solidFill>
                <a:schemeClr val="tx1">
                  <a:lumMod val="75000"/>
                  <a:lumOff val="25000"/>
                </a:schemeClr>
              </a:solidFill>
              <a:latin typeface="+mj-lt"/>
              <a:ea typeface="+mj-ea"/>
              <a:cs typeface="+mj-cs"/>
            </a:endParaRPr>
          </a:p>
          <a:p>
            <a:pPr marL="342900" indent="-342900">
              <a:buFont typeface="+mj-lt"/>
              <a:buAutoNum type="arabicPeriod"/>
            </a:pPr>
            <a:r>
              <a:rPr lang="zh-CN" altLang="en-US" sz="2400" dirty="0" smtClean="0">
                <a:solidFill>
                  <a:schemeClr val="tx1">
                    <a:lumMod val="75000"/>
                    <a:lumOff val="25000"/>
                  </a:schemeClr>
                </a:solidFill>
                <a:latin typeface="+mj-lt"/>
                <a:ea typeface="+mj-ea"/>
                <a:cs typeface="+mj-cs"/>
              </a:rPr>
              <a:t>上世纪</a:t>
            </a:r>
            <a:r>
              <a:rPr lang="en-US" altLang="zh-CN" sz="2400" dirty="0" smtClean="0">
                <a:solidFill>
                  <a:schemeClr val="tx1">
                    <a:lumMod val="75000"/>
                    <a:lumOff val="25000"/>
                  </a:schemeClr>
                </a:solidFill>
                <a:latin typeface="+mj-lt"/>
                <a:ea typeface="+mj-ea"/>
                <a:cs typeface="+mj-cs"/>
              </a:rPr>
              <a:t>70</a:t>
            </a:r>
            <a:r>
              <a:rPr lang="zh-CN" altLang="en-US" sz="2400" dirty="0" smtClean="0">
                <a:solidFill>
                  <a:schemeClr val="tx1">
                    <a:lumMod val="75000"/>
                    <a:lumOff val="25000"/>
                  </a:schemeClr>
                </a:solidFill>
                <a:latin typeface="+mj-lt"/>
                <a:ea typeface="+mj-ea"/>
                <a:cs typeface="+mj-cs"/>
              </a:rPr>
              <a:t>年代</a:t>
            </a:r>
            <a:r>
              <a:rPr lang="en-US" altLang="zh-CN" sz="2400" dirty="0" smtClean="0">
                <a:solidFill>
                  <a:schemeClr val="tx1">
                    <a:lumMod val="75000"/>
                    <a:lumOff val="25000"/>
                  </a:schemeClr>
                </a:solidFill>
                <a:latin typeface="+mj-lt"/>
                <a:ea typeface="+mj-ea"/>
                <a:cs typeface="+mj-cs"/>
              </a:rPr>
              <a:t>Vela</a:t>
            </a:r>
            <a:r>
              <a:rPr lang="zh-CN" altLang="en-US" sz="2400" dirty="0" smtClean="0">
                <a:solidFill>
                  <a:schemeClr val="tx1">
                    <a:lumMod val="75000"/>
                    <a:lumOff val="25000"/>
                  </a:schemeClr>
                </a:solidFill>
                <a:latin typeface="+mj-lt"/>
                <a:ea typeface="+mj-ea"/>
                <a:cs typeface="+mj-cs"/>
              </a:rPr>
              <a:t>，探测率</a:t>
            </a:r>
            <a:r>
              <a:rPr lang="en-US" altLang="zh-CN" sz="2400" dirty="0" smtClean="0">
                <a:solidFill>
                  <a:schemeClr val="tx1">
                    <a:lumMod val="75000"/>
                    <a:lumOff val="25000"/>
                  </a:schemeClr>
                </a:solidFill>
                <a:latin typeface="+mj-lt"/>
                <a:ea typeface="+mj-ea"/>
                <a:cs typeface="+mj-cs"/>
              </a:rPr>
              <a:t>10-20</a:t>
            </a:r>
            <a:r>
              <a:rPr lang="zh-CN" altLang="en-US" sz="2400" dirty="0" smtClean="0">
                <a:solidFill>
                  <a:schemeClr val="tx1">
                    <a:lumMod val="75000"/>
                    <a:lumOff val="25000"/>
                  </a:schemeClr>
                </a:solidFill>
                <a:latin typeface="+mj-lt"/>
                <a:ea typeface="+mj-ea"/>
                <a:cs typeface="+mj-cs"/>
              </a:rPr>
              <a:t>个</a:t>
            </a:r>
            <a:r>
              <a:rPr lang="en-US" altLang="zh-CN" sz="2400" dirty="0" smtClean="0">
                <a:solidFill>
                  <a:schemeClr val="tx1">
                    <a:lumMod val="75000"/>
                    <a:lumOff val="25000"/>
                  </a:schemeClr>
                </a:solidFill>
                <a:latin typeface="+mj-lt"/>
                <a:ea typeface="+mj-ea"/>
                <a:cs typeface="+mj-cs"/>
              </a:rPr>
              <a:t>/</a:t>
            </a:r>
            <a:r>
              <a:rPr lang="zh-CN" altLang="en-US" sz="2400" dirty="0" smtClean="0">
                <a:solidFill>
                  <a:schemeClr val="tx1">
                    <a:lumMod val="75000"/>
                    <a:lumOff val="25000"/>
                  </a:schemeClr>
                </a:solidFill>
                <a:latin typeface="+mj-lt"/>
                <a:ea typeface="+mj-ea"/>
                <a:cs typeface="+mj-cs"/>
              </a:rPr>
              <a:t>年</a:t>
            </a:r>
            <a:r>
              <a:rPr lang="en-US" altLang="zh-CN" sz="2400" dirty="0" smtClean="0">
                <a:solidFill>
                  <a:schemeClr val="tx1">
                    <a:lumMod val="75000"/>
                    <a:lumOff val="25000"/>
                  </a:schemeClr>
                </a:solidFill>
                <a:latin typeface="+mj-lt"/>
                <a:ea typeface="+mj-ea"/>
                <a:cs typeface="+mj-cs"/>
              </a:rPr>
              <a:t>;</a:t>
            </a:r>
          </a:p>
          <a:p>
            <a:pPr marL="342900" indent="-342900">
              <a:buFont typeface="+mj-lt"/>
              <a:buAutoNum type="arabicPeriod"/>
            </a:pPr>
            <a:r>
              <a:rPr lang="en-US" altLang="zh-CN" sz="2400" dirty="0" smtClean="0">
                <a:solidFill>
                  <a:schemeClr val="tx1">
                    <a:lumMod val="75000"/>
                    <a:lumOff val="25000"/>
                  </a:schemeClr>
                </a:solidFill>
                <a:latin typeface="+mj-lt"/>
                <a:ea typeface="+mj-ea"/>
                <a:cs typeface="+mj-cs"/>
              </a:rPr>
              <a:t>80</a:t>
            </a:r>
            <a:r>
              <a:rPr lang="zh-CN" altLang="en-US" sz="2400" dirty="0" smtClean="0">
                <a:solidFill>
                  <a:schemeClr val="tx1">
                    <a:lumMod val="75000"/>
                    <a:lumOff val="25000"/>
                  </a:schemeClr>
                </a:solidFill>
                <a:latin typeface="+mj-lt"/>
                <a:ea typeface="+mj-ea"/>
                <a:cs typeface="+mj-cs"/>
              </a:rPr>
              <a:t>年代</a:t>
            </a:r>
            <a:r>
              <a:rPr lang="en-US" altLang="zh-CN" sz="2400" dirty="0" smtClean="0">
                <a:solidFill>
                  <a:schemeClr val="tx1">
                    <a:lumMod val="75000"/>
                    <a:lumOff val="25000"/>
                  </a:schemeClr>
                </a:solidFill>
                <a:latin typeface="+mj-lt"/>
                <a:ea typeface="+mj-ea"/>
                <a:cs typeface="+mj-cs"/>
              </a:rPr>
              <a:t> 50-100</a:t>
            </a:r>
            <a:r>
              <a:rPr lang="zh-CN" altLang="en-US" sz="2400" dirty="0" smtClean="0">
                <a:solidFill>
                  <a:schemeClr val="tx1">
                    <a:lumMod val="75000"/>
                    <a:lumOff val="25000"/>
                  </a:schemeClr>
                </a:solidFill>
                <a:latin typeface="+mj-lt"/>
                <a:ea typeface="+mj-ea"/>
                <a:cs typeface="+mj-cs"/>
              </a:rPr>
              <a:t>个；</a:t>
            </a:r>
            <a:endParaRPr lang="en-US" altLang="zh-CN" sz="2400" dirty="0" smtClean="0">
              <a:solidFill>
                <a:schemeClr val="tx1">
                  <a:lumMod val="75000"/>
                  <a:lumOff val="25000"/>
                </a:schemeClr>
              </a:solidFill>
              <a:latin typeface="+mj-lt"/>
              <a:ea typeface="+mj-ea"/>
              <a:cs typeface="+mj-cs"/>
            </a:endParaRPr>
          </a:p>
          <a:p>
            <a:pPr marL="342900" indent="-342900">
              <a:buFont typeface="+mj-lt"/>
              <a:buAutoNum type="arabicPeriod"/>
            </a:pPr>
            <a:r>
              <a:rPr lang="en-US" altLang="zh-CN" sz="2400" dirty="0" smtClean="0">
                <a:solidFill>
                  <a:schemeClr val="tx1">
                    <a:lumMod val="75000"/>
                    <a:lumOff val="25000"/>
                  </a:schemeClr>
                </a:solidFill>
                <a:latin typeface="+mj-lt"/>
                <a:ea typeface="+mj-ea"/>
                <a:cs typeface="+mj-cs"/>
              </a:rPr>
              <a:t>90</a:t>
            </a:r>
            <a:r>
              <a:rPr lang="zh-CN" altLang="en-US" sz="2400" dirty="0" smtClean="0">
                <a:solidFill>
                  <a:schemeClr val="tx1">
                    <a:lumMod val="75000"/>
                    <a:lumOff val="25000"/>
                  </a:schemeClr>
                </a:solidFill>
                <a:latin typeface="+mj-lt"/>
                <a:ea typeface="+mj-ea"/>
                <a:cs typeface="+mj-cs"/>
              </a:rPr>
              <a:t>年代康普顿伽玛射线天文台探测率为</a:t>
            </a:r>
            <a:r>
              <a:rPr lang="en-US" altLang="zh-CN" sz="2400" dirty="0" smtClean="0">
                <a:solidFill>
                  <a:schemeClr val="tx1">
                    <a:lumMod val="75000"/>
                    <a:lumOff val="25000"/>
                  </a:schemeClr>
                </a:solidFill>
                <a:latin typeface="+mj-lt"/>
                <a:ea typeface="+mj-ea"/>
                <a:cs typeface="+mj-cs"/>
              </a:rPr>
              <a:t>300,</a:t>
            </a:r>
          </a:p>
          <a:p>
            <a:pPr marL="342900" indent="-342900">
              <a:buFont typeface="+mj-lt"/>
              <a:buAutoNum type="arabicPeriod"/>
            </a:pPr>
            <a:r>
              <a:rPr lang="en-US" altLang="zh-CN" sz="2400" dirty="0" smtClean="0">
                <a:solidFill>
                  <a:schemeClr val="tx1">
                    <a:lumMod val="75000"/>
                    <a:lumOff val="25000"/>
                  </a:schemeClr>
                </a:solidFill>
                <a:latin typeface="+mj-lt"/>
                <a:ea typeface="+mj-ea"/>
                <a:cs typeface="+mj-cs"/>
              </a:rPr>
              <a:t>BeppoSAX</a:t>
            </a:r>
            <a:r>
              <a:rPr lang="zh-CN" altLang="en-US" sz="2400" dirty="0" smtClean="0">
                <a:solidFill>
                  <a:schemeClr val="tx1">
                    <a:lumMod val="75000"/>
                    <a:lumOff val="25000"/>
                  </a:schemeClr>
                </a:solidFill>
                <a:latin typeface="+mj-lt"/>
                <a:ea typeface="+mj-ea"/>
                <a:cs typeface="+mj-cs"/>
              </a:rPr>
              <a:t>和</a:t>
            </a:r>
            <a:r>
              <a:rPr lang="en-US" altLang="zh-CN" sz="2400" dirty="0" smtClean="0">
                <a:solidFill>
                  <a:schemeClr val="tx1">
                    <a:lumMod val="75000"/>
                    <a:lumOff val="25000"/>
                  </a:schemeClr>
                </a:solidFill>
                <a:latin typeface="+mj-lt"/>
                <a:ea typeface="+mj-ea"/>
                <a:cs typeface="+mj-cs"/>
              </a:rPr>
              <a:t>HETE-2</a:t>
            </a:r>
            <a:r>
              <a:rPr lang="zh-CN" altLang="en-US" sz="2400" dirty="0" smtClean="0">
                <a:solidFill>
                  <a:schemeClr val="tx1">
                    <a:lumMod val="75000"/>
                    <a:lumOff val="25000"/>
                  </a:schemeClr>
                </a:solidFill>
                <a:latin typeface="+mj-lt"/>
                <a:ea typeface="+mj-ea"/>
                <a:cs typeface="+mj-cs"/>
              </a:rPr>
              <a:t>为</a:t>
            </a:r>
            <a:r>
              <a:rPr lang="en-US" altLang="zh-CN" sz="2400" dirty="0" smtClean="0">
                <a:solidFill>
                  <a:schemeClr val="tx1">
                    <a:lumMod val="75000"/>
                    <a:lumOff val="25000"/>
                  </a:schemeClr>
                </a:solidFill>
                <a:latin typeface="+mj-lt"/>
                <a:ea typeface="+mj-ea"/>
                <a:cs typeface="+mj-cs"/>
              </a:rPr>
              <a:t>50</a:t>
            </a:r>
            <a:r>
              <a:rPr lang="zh-CN" altLang="en-US" sz="2400" dirty="0" smtClean="0">
                <a:solidFill>
                  <a:schemeClr val="tx1">
                    <a:lumMod val="75000"/>
                    <a:lumOff val="25000"/>
                  </a:schemeClr>
                </a:solidFill>
                <a:latin typeface="+mj-lt"/>
                <a:ea typeface="+mj-ea"/>
                <a:cs typeface="+mj-cs"/>
              </a:rPr>
              <a:t>个左右，</a:t>
            </a:r>
            <a:endParaRPr lang="en-US" altLang="zh-CN" sz="2400" dirty="0" smtClean="0">
              <a:solidFill>
                <a:schemeClr val="tx1">
                  <a:lumMod val="75000"/>
                  <a:lumOff val="25000"/>
                </a:schemeClr>
              </a:solidFill>
              <a:latin typeface="+mj-lt"/>
              <a:ea typeface="+mj-ea"/>
              <a:cs typeface="+mj-cs"/>
            </a:endParaRPr>
          </a:p>
          <a:p>
            <a:pPr marL="342900" indent="-342900">
              <a:buFont typeface="+mj-lt"/>
              <a:buAutoNum type="arabicPeriod"/>
            </a:pPr>
            <a:r>
              <a:rPr lang="en-US" altLang="zh-CN" sz="2400" dirty="0" smtClean="0">
                <a:solidFill>
                  <a:schemeClr val="tx1">
                    <a:lumMod val="75000"/>
                    <a:lumOff val="25000"/>
                  </a:schemeClr>
                </a:solidFill>
                <a:latin typeface="+mj-lt"/>
                <a:ea typeface="+mj-ea"/>
                <a:cs typeface="+mj-cs"/>
              </a:rPr>
              <a:t>2005</a:t>
            </a:r>
            <a:r>
              <a:rPr lang="zh-CN" altLang="en-US" sz="2400" dirty="0" smtClean="0">
                <a:solidFill>
                  <a:schemeClr val="tx1">
                    <a:lumMod val="75000"/>
                    <a:lumOff val="25000"/>
                  </a:schemeClr>
                </a:solidFill>
                <a:latin typeface="+mj-lt"/>
                <a:ea typeface="+mj-ea"/>
                <a:cs typeface="+mj-cs"/>
              </a:rPr>
              <a:t>年至</a:t>
            </a:r>
            <a:r>
              <a:rPr lang="en-US" altLang="zh-CN" sz="2400" dirty="0" smtClean="0">
                <a:solidFill>
                  <a:schemeClr val="tx1">
                    <a:lumMod val="75000"/>
                    <a:lumOff val="25000"/>
                  </a:schemeClr>
                </a:solidFill>
                <a:latin typeface="+mj-lt"/>
                <a:ea typeface="+mj-ea"/>
                <a:cs typeface="+mj-cs"/>
              </a:rPr>
              <a:t>2010</a:t>
            </a:r>
            <a:r>
              <a:rPr lang="zh-CN" altLang="en-US" sz="2400" dirty="0" smtClean="0">
                <a:solidFill>
                  <a:schemeClr val="tx1">
                    <a:lumMod val="75000"/>
                    <a:lumOff val="25000"/>
                  </a:schemeClr>
                </a:solidFill>
                <a:latin typeface="+mj-lt"/>
                <a:ea typeface="+mj-ea"/>
                <a:cs typeface="+mj-cs"/>
              </a:rPr>
              <a:t>年</a:t>
            </a:r>
            <a:r>
              <a:rPr lang="en-US" altLang="zh-CN" sz="2400" dirty="0" smtClean="0">
                <a:solidFill>
                  <a:schemeClr val="tx1">
                    <a:lumMod val="75000"/>
                    <a:lumOff val="25000"/>
                  </a:schemeClr>
                </a:solidFill>
                <a:latin typeface="+mj-lt"/>
                <a:ea typeface="+mj-ea"/>
                <a:cs typeface="+mj-cs"/>
              </a:rPr>
              <a:t>Swift</a:t>
            </a:r>
            <a:r>
              <a:rPr lang="zh-CN" altLang="en-US" sz="2400" dirty="0" smtClean="0">
                <a:solidFill>
                  <a:schemeClr val="tx1">
                    <a:lumMod val="75000"/>
                    <a:lumOff val="25000"/>
                  </a:schemeClr>
                </a:solidFill>
                <a:latin typeface="+mj-lt"/>
                <a:ea typeface="+mj-ea"/>
                <a:cs typeface="+mj-cs"/>
              </a:rPr>
              <a:t>探测到超过</a:t>
            </a:r>
            <a:r>
              <a:rPr lang="en-US" altLang="zh-CN" sz="2400" dirty="0" smtClean="0">
                <a:solidFill>
                  <a:schemeClr val="tx1">
                    <a:lumMod val="75000"/>
                    <a:lumOff val="25000"/>
                  </a:schemeClr>
                </a:solidFill>
                <a:latin typeface="+mj-lt"/>
                <a:ea typeface="+mj-ea"/>
                <a:cs typeface="+mj-cs"/>
              </a:rPr>
              <a:t>500</a:t>
            </a:r>
            <a:r>
              <a:rPr lang="zh-CN" altLang="en-US" sz="2400" dirty="0" smtClean="0">
                <a:solidFill>
                  <a:schemeClr val="tx1">
                    <a:lumMod val="75000"/>
                    <a:lumOff val="25000"/>
                  </a:schemeClr>
                </a:solidFill>
                <a:latin typeface="+mj-lt"/>
                <a:ea typeface="+mj-ea"/>
                <a:cs typeface="+mj-cs"/>
              </a:rPr>
              <a:t>个</a:t>
            </a:r>
            <a:r>
              <a:rPr lang="en-US" altLang="zh-CN" sz="2400" dirty="0" smtClean="0">
                <a:solidFill>
                  <a:schemeClr val="tx1">
                    <a:lumMod val="75000"/>
                    <a:lumOff val="25000"/>
                  </a:schemeClr>
                </a:solidFill>
                <a:latin typeface="+mj-lt"/>
                <a:ea typeface="+mj-ea"/>
                <a:cs typeface="+mj-cs"/>
              </a:rPr>
              <a:t>,85%</a:t>
            </a:r>
            <a:r>
              <a:rPr lang="zh-CN" altLang="en-US" sz="2400" dirty="0" smtClean="0">
                <a:solidFill>
                  <a:schemeClr val="tx1">
                    <a:lumMod val="75000"/>
                    <a:lumOff val="25000"/>
                  </a:schemeClr>
                </a:solidFill>
                <a:latin typeface="+mj-lt"/>
                <a:ea typeface="+mj-ea"/>
                <a:cs typeface="+mj-cs"/>
              </a:rPr>
              <a:t>探测到</a:t>
            </a:r>
            <a:r>
              <a:rPr lang="en-US" altLang="zh-CN" sz="2400" dirty="0" smtClean="0">
                <a:solidFill>
                  <a:schemeClr val="tx1">
                    <a:lumMod val="75000"/>
                    <a:lumOff val="25000"/>
                  </a:schemeClr>
                </a:solidFill>
                <a:latin typeface="+mj-lt"/>
                <a:ea typeface="+mj-ea"/>
                <a:cs typeface="+mj-cs"/>
              </a:rPr>
              <a:t>X</a:t>
            </a:r>
            <a:r>
              <a:rPr lang="zh-CN" altLang="en-US" sz="2400" dirty="0" smtClean="0">
                <a:solidFill>
                  <a:schemeClr val="tx1">
                    <a:lumMod val="75000"/>
                    <a:lumOff val="25000"/>
                  </a:schemeClr>
                </a:solidFill>
                <a:latin typeface="+mj-lt"/>
                <a:ea typeface="+mj-ea"/>
                <a:cs typeface="+mj-cs"/>
              </a:rPr>
              <a:t>射线</a:t>
            </a:r>
            <a:r>
              <a:rPr lang="en-US" altLang="zh-CN" sz="2400" dirty="0" smtClean="0">
                <a:solidFill>
                  <a:schemeClr val="tx1">
                    <a:lumMod val="75000"/>
                    <a:lumOff val="25000"/>
                  </a:schemeClr>
                </a:solidFill>
                <a:latin typeface="+mj-lt"/>
                <a:ea typeface="+mj-ea"/>
                <a:cs typeface="+mj-cs"/>
              </a:rPr>
              <a:t>,</a:t>
            </a:r>
            <a:r>
              <a:rPr lang="zh-CN" altLang="en-US" sz="2400" dirty="0" smtClean="0">
                <a:solidFill>
                  <a:schemeClr val="tx1">
                    <a:lumMod val="75000"/>
                    <a:lumOff val="25000"/>
                  </a:schemeClr>
                </a:solidFill>
                <a:latin typeface="+mj-lt"/>
                <a:ea typeface="+mj-ea"/>
                <a:cs typeface="+mj-cs"/>
              </a:rPr>
              <a:t>约</a:t>
            </a:r>
            <a:r>
              <a:rPr lang="en-US" altLang="zh-CN" sz="2400" dirty="0" smtClean="0">
                <a:solidFill>
                  <a:schemeClr val="tx1">
                    <a:lumMod val="75000"/>
                    <a:lumOff val="25000"/>
                  </a:schemeClr>
                </a:solidFill>
                <a:latin typeface="+mj-lt"/>
                <a:ea typeface="+mj-ea"/>
                <a:cs typeface="+mj-cs"/>
              </a:rPr>
              <a:t>60%</a:t>
            </a:r>
            <a:r>
              <a:rPr lang="zh-CN" altLang="en-US" sz="2400" dirty="0" smtClean="0">
                <a:solidFill>
                  <a:schemeClr val="tx1">
                    <a:lumMod val="75000"/>
                    <a:lumOff val="25000"/>
                  </a:schemeClr>
                </a:solidFill>
                <a:latin typeface="+mj-lt"/>
                <a:ea typeface="+mj-ea"/>
                <a:cs typeface="+mj-cs"/>
              </a:rPr>
              <a:t>探测到光度，</a:t>
            </a:r>
            <a:r>
              <a:rPr lang="en-US" altLang="zh-CN" sz="2400" dirty="0" smtClean="0">
                <a:solidFill>
                  <a:schemeClr val="tx1">
                    <a:lumMod val="75000"/>
                    <a:lumOff val="25000"/>
                  </a:schemeClr>
                </a:solidFill>
                <a:latin typeface="+mj-lt"/>
                <a:ea typeface="+mj-ea"/>
                <a:cs typeface="+mj-cs"/>
              </a:rPr>
              <a:t>164</a:t>
            </a:r>
            <a:r>
              <a:rPr lang="zh-CN" altLang="en-US" sz="2400" dirty="0" smtClean="0">
                <a:solidFill>
                  <a:schemeClr val="tx1">
                    <a:lumMod val="75000"/>
                    <a:lumOff val="25000"/>
                  </a:schemeClr>
                </a:solidFill>
                <a:latin typeface="+mj-lt"/>
                <a:ea typeface="+mj-ea"/>
                <a:cs typeface="+mj-cs"/>
              </a:rPr>
              <a:t>个探测到红移，以及定位了</a:t>
            </a:r>
            <a:r>
              <a:rPr lang="en-US" altLang="zh-CN" sz="2400" dirty="0" smtClean="0">
                <a:solidFill>
                  <a:schemeClr val="tx1">
                    <a:lumMod val="75000"/>
                    <a:lumOff val="25000"/>
                  </a:schemeClr>
                </a:solidFill>
                <a:latin typeface="+mj-lt"/>
                <a:ea typeface="+mj-ea"/>
                <a:cs typeface="+mj-cs"/>
              </a:rPr>
              <a:t>52</a:t>
            </a:r>
            <a:r>
              <a:rPr lang="zh-CN" altLang="en-US" sz="2400" dirty="0" smtClean="0">
                <a:solidFill>
                  <a:schemeClr val="tx1">
                    <a:lumMod val="75000"/>
                    <a:lumOff val="25000"/>
                  </a:schemeClr>
                </a:solidFill>
                <a:latin typeface="+mj-lt"/>
                <a:ea typeface="+mj-ea"/>
                <a:cs typeface="+mj-cs"/>
              </a:rPr>
              <a:t>个短暴</a:t>
            </a:r>
            <a:endParaRPr lang="en-US" altLang="zh-CN" sz="2400" dirty="0" smtClean="0">
              <a:solidFill>
                <a:schemeClr val="tx1">
                  <a:lumMod val="75000"/>
                  <a:lumOff val="25000"/>
                </a:schemeClr>
              </a:solidFill>
              <a:latin typeface="+mj-lt"/>
              <a:ea typeface="+mj-ea"/>
              <a:cs typeface="+mj-cs"/>
            </a:endParaRPr>
          </a:p>
          <a:p>
            <a:pPr marL="342900" indent="-342900">
              <a:buFont typeface="+mj-lt"/>
              <a:buAutoNum type="arabicPeriod"/>
            </a:pPr>
            <a:r>
              <a:rPr lang="en-US" altLang="zh-CN" sz="2400" dirty="0" smtClean="0">
                <a:solidFill>
                  <a:schemeClr val="tx1">
                    <a:lumMod val="75000"/>
                    <a:lumOff val="25000"/>
                  </a:schemeClr>
                </a:solidFill>
                <a:latin typeface="+mj-lt"/>
                <a:ea typeface="+mj-ea"/>
                <a:cs typeface="+mj-cs"/>
              </a:rPr>
              <a:t>2008</a:t>
            </a:r>
            <a:r>
              <a:rPr lang="zh-CN" altLang="en-US" sz="2400" dirty="0" smtClean="0">
                <a:solidFill>
                  <a:schemeClr val="tx1">
                    <a:lumMod val="75000"/>
                    <a:lumOff val="25000"/>
                  </a:schemeClr>
                </a:solidFill>
                <a:latin typeface="+mj-lt"/>
                <a:ea typeface="+mj-ea"/>
                <a:cs typeface="+mj-cs"/>
              </a:rPr>
              <a:t>升空的</a:t>
            </a:r>
            <a:r>
              <a:rPr lang="en-US" altLang="zh-CN" sz="2400" dirty="0" smtClean="0">
                <a:solidFill>
                  <a:schemeClr val="tx1">
                    <a:lumMod val="75000"/>
                    <a:lumOff val="25000"/>
                  </a:schemeClr>
                </a:solidFill>
                <a:latin typeface="+mj-lt"/>
                <a:ea typeface="+mj-ea"/>
                <a:cs typeface="+mj-cs"/>
              </a:rPr>
              <a:t>Fermi</a:t>
            </a:r>
            <a:r>
              <a:rPr lang="zh-CN" altLang="en-US" sz="2400" dirty="0" smtClean="0">
                <a:solidFill>
                  <a:schemeClr val="tx1">
                    <a:lumMod val="75000"/>
                    <a:lumOff val="25000"/>
                  </a:schemeClr>
                </a:solidFill>
                <a:latin typeface="+mj-lt"/>
                <a:ea typeface="+mj-ea"/>
                <a:cs typeface="+mj-cs"/>
              </a:rPr>
              <a:t>望远镜对伽玛暴的探测率近</a:t>
            </a:r>
            <a:r>
              <a:rPr lang="en-US" altLang="zh-CN" sz="2400" dirty="0" smtClean="0">
                <a:solidFill>
                  <a:schemeClr val="tx1">
                    <a:lumMod val="75000"/>
                    <a:lumOff val="25000"/>
                  </a:schemeClr>
                </a:solidFill>
                <a:latin typeface="+mj-lt"/>
                <a:ea typeface="+mj-ea"/>
                <a:cs typeface="+mj-cs"/>
              </a:rPr>
              <a:t>150</a:t>
            </a:r>
            <a:r>
              <a:rPr lang="zh-CN" altLang="en-US" sz="2400" dirty="0" smtClean="0">
                <a:solidFill>
                  <a:schemeClr val="tx1">
                    <a:lumMod val="75000"/>
                    <a:lumOff val="25000"/>
                  </a:schemeClr>
                </a:solidFill>
                <a:latin typeface="+mj-lt"/>
                <a:ea typeface="+mj-ea"/>
                <a:cs typeface="+mj-cs"/>
              </a:rPr>
              <a:t>个</a:t>
            </a:r>
            <a:r>
              <a:rPr lang="en-US" altLang="zh-CN" sz="2400" dirty="0" smtClean="0">
                <a:solidFill>
                  <a:schemeClr val="tx1">
                    <a:lumMod val="75000"/>
                    <a:lumOff val="25000"/>
                  </a:schemeClr>
                </a:solidFill>
                <a:latin typeface="+mj-lt"/>
                <a:ea typeface="+mj-ea"/>
                <a:cs typeface="+mj-cs"/>
              </a:rPr>
              <a:t> </a:t>
            </a:r>
          </a:p>
        </p:txBody>
      </p:sp>
      <p:sp>
        <p:nvSpPr>
          <p:cNvPr id="11" name="矩形 10"/>
          <p:cNvSpPr/>
          <p:nvPr/>
        </p:nvSpPr>
        <p:spPr>
          <a:xfrm>
            <a:off x="334862" y="755412"/>
            <a:ext cx="1788866" cy="369332"/>
          </a:xfrm>
          <a:prstGeom prst="rect">
            <a:avLst/>
          </a:prstGeom>
        </p:spPr>
        <p:txBody>
          <a:bodyPr wrap="square">
            <a:spAutoFit/>
          </a:bodyPr>
          <a:lstStyle/>
          <a:p>
            <a:pPr lvl="0">
              <a:spcBef>
                <a:spcPct val="0"/>
              </a:spcBef>
            </a:pPr>
            <a:r>
              <a:rPr lang="en-US" altLang="zh-CN" b="1" dirty="0">
                <a:solidFill>
                  <a:schemeClr val="tx1">
                    <a:lumMod val="75000"/>
                    <a:lumOff val="25000"/>
                  </a:schemeClr>
                </a:solidFill>
              </a:rPr>
              <a:t>GRB</a:t>
            </a:r>
            <a:r>
              <a:rPr lang="zh-CN" altLang="en-US" b="1" dirty="0">
                <a:solidFill>
                  <a:schemeClr val="tx1">
                    <a:lumMod val="75000"/>
                    <a:lumOff val="25000"/>
                  </a:schemeClr>
                </a:solidFill>
                <a:latin typeface="+mj-lt"/>
              </a:rPr>
              <a:t>观测</a:t>
            </a:r>
            <a:endParaRPr lang="en-US" altLang="zh-CN" b="1" dirty="0">
              <a:solidFill>
                <a:schemeClr val="tx1">
                  <a:lumMod val="75000"/>
                  <a:lumOff val="25000"/>
                </a:schemeClr>
              </a:solidFill>
              <a:latin typeface="+mj-lt"/>
            </a:endParaRPr>
          </a:p>
        </p:txBody>
      </p:sp>
      <p:pic>
        <p:nvPicPr>
          <p:cNvPr id="6" name="Picture 2" descr="E:\MyDocs\文案素材\gmg镜訓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8036" y="6238269"/>
            <a:ext cx="2448272" cy="626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MyDocs\文案素材\ppt圆顶夜景.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829" y="6237312"/>
            <a:ext cx="942583" cy="6270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未标题-4 拷贝"/>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404" y="11125"/>
            <a:ext cx="530394" cy="630771"/>
          </a:xfrm>
          <a:prstGeom prst="rect">
            <a:avLst/>
          </a:prstGeom>
          <a:noFill/>
          <a:ln w="9525">
            <a:noFill/>
            <a:miter lim="800000"/>
            <a:headEnd/>
            <a:tailEnd/>
          </a:ln>
        </p:spPr>
      </p:pic>
      <p:pic>
        <p:nvPicPr>
          <p:cNvPr id="10" name="Picture 4" descr="E:\MyDocs\文案素材\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2" y="11125"/>
            <a:ext cx="1941593" cy="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139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潺潺溪水主题</Template>
  <TotalTime>256</TotalTime>
  <Words>2433</Words>
  <Application>Microsoft Office PowerPoint</Application>
  <PresentationFormat>全屏显示(4:3)</PresentationFormat>
  <Paragraphs>460</Paragraphs>
  <Slides>37</Slides>
  <Notes>36</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Brooklet</vt:lpstr>
      <vt:lpstr>丽江BOOTES-4自主天文台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BOOTES-4 in Lijiang Observatory</dc:title>
  <dc:creator>FanYF</dc:creator>
  <cp:lastModifiedBy>Yufeng Fan</cp:lastModifiedBy>
  <cp:revision>52</cp:revision>
  <dcterms:created xsi:type="dcterms:W3CDTF">2011-11-05T15:10:25Z</dcterms:created>
  <dcterms:modified xsi:type="dcterms:W3CDTF">2011-11-10T17:31:30Z</dcterms:modified>
</cp:coreProperties>
</file>