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75" r:id="rId2"/>
    <p:sldMasterId id="2147483894" r:id="rId3"/>
    <p:sldMasterId id="2147483906" r:id="rId4"/>
  </p:sldMasterIdLst>
  <p:notesMasterIdLst>
    <p:notesMasterId r:id="rId28"/>
  </p:notesMasterIdLst>
  <p:sldIdLst>
    <p:sldId id="1211" r:id="rId5"/>
    <p:sldId id="1215" r:id="rId6"/>
    <p:sldId id="1216" r:id="rId7"/>
    <p:sldId id="1217" r:id="rId8"/>
    <p:sldId id="1218" r:id="rId9"/>
    <p:sldId id="1219" r:id="rId10"/>
    <p:sldId id="1220" r:id="rId11"/>
    <p:sldId id="1221" r:id="rId12"/>
    <p:sldId id="1222" r:id="rId13"/>
    <p:sldId id="1223" r:id="rId14"/>
    <p:sldId id="1224" r:id="rId15"/>
    <p:sldId id="1225" r:id="rId16"/>
    <p:sldId id="1226" r:id="rId17"/>
    <p:sldId id="1227" r:id="rId18"/>
    <p:sldId id="1228" r:id="rId19"/>
    <p:sldId id="1229" r:id="rId20"/>
    <p:sldId id="1232" r:id="rId21"/>
    <p:sldId id="1214" r:id="rId22"/>
    <p:sldId id="1230" r:id="rId23"/>
    <p:sldId id="1234" r:id="rId24"/>
    <p:sldId id="1235" r:id="rId25"/>
    <p:sldId id="1233" r:id="rId26"/>
    <p:sldId id="123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00FF"/>
    <a:srgbClr val="663300"/>
    <a:srgbClr val="003366"/>
    <a:srgbClr val="FF0000"/>
    <a:srgbClr val="00FF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2635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614A2BB4-76FB-45C9-8C01-704ECD4F62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84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3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6" y="1773243"/>
            <a:ext cx="2058988" cy="4103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1773243"/>
            <a:ext cx="6029325" cy="4103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87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2322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1" y="381000"/>
            <a:ext cx="5867400" cy="63976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7499350" cy="431006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7974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961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8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202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9213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5334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4933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14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3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4730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64046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1773243"/>
            <a:ext cx="2058988" cy="410368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1773243"/>
            <a:ext cx="6029325" cy="410368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0181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6AF6-B764-4DD6-B090-E28B826C5F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872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3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2237-16C1-45A7-B6BE-FB5BB9315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8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975B-1BF5-4F7A-8458-A85B5E4CB3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7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CD8D-1314-47D4-AA22-6613232B2A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4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0407-E14C-4528-8203-2EF997442A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FBB-2FCC-4B64-BBE7-B69F86DD65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3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9709-A3C1-4697-A681-0DE2DDCBC2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307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78C-3417-4F8B-8F57-FBC6BACEF4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13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0E4-0A5D-4502-A6BA-566966D077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8E7-2BC0-44DB-99AB-3C5DEE45BE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7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A45F-5899-408D-B59A-97E42FE9C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40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/>
              <a:pPr/>
              <a:t>‹#›</a:t>
            </a:fld>
            <a:endParaRPr lang="es-E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98853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53200" y="6400800"/>
            <a:ext cx="114617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35250" y="6400800"/>
            <a:ext cx="3886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77863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44281C-2FAF-47E0-94D9-D5933DC6974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9828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577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43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10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3075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9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3078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6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31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22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490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63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751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11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773242"/>
            <a:ext cx="2058988" cy="4103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773242"/>
            <a:ext cx="6029325" cy="4103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3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94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27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0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6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9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205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zh-CN" altLang="en-US" sz="140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4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305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45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61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74609" indent="-274609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147644" indent="-22857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9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zh-CN" altLang="zh-CN" sz="1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3078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9pPr>
    </p:titleStyle>
    <p:bodyStyle>
      <a:lvl1pPr marL="274609" indent="-274609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+mn-cs"/>
        </a:defRPr>
      </a:lvl2pPr>
      <a:lvl3pPr marL="1147644" indent="-22857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A5152415-8DC1-40C1-8270-1E80A5A87D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2011-11-12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18" r:id="rId12"/>
    <p:sldLayoutId id="21474839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512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126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4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1477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华文彩云" pitchFamily="2" charset="-122"/>
                <a:ea typeface="华文彩云" pitchFamily="2" charset="-122"/>
              </a:rPr>
              <a:t>讨论议题</a:t>
            </a:r>
            <a:endParaRPr lang="zh-CN" altLang="en-US" dirty="0" smtClean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en-US" altLang="zh-CN" sz="2800" dirty="0" smtClean="0"/>
              <a:t>2011.11.12</a:t>
            </a:r>
          </a:p>
          <a:p>
            <a:r>
              <a:rPr lang="zh-CN" altLang="en-US" sz="2800" dirty="0"/>
              <a:t>贵阳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84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pitchFamily="2" charset="-122"/>
              </a:rPr>
              <a:t>China-VO 2006 (</a:t>
            </a: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Guilin, Guangxi)</a:t>
            </a:r>
          </a:p>
        </p:txBody>
      </p:sp>
      <p:pic>
        <p:nvPicPr>
          <p:cNvPr id="147464" name="Picture 8" descr="grou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2" y="1484784"/>
            <a:ext cx="7829550" cy="504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5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IVOA 2007, Beijing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78182" name="Picture 6" descr="ivoa2007b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784"/>
            <a:ext cx="7345363" cy="489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4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China-VO 2007 (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Guangzhou)</a:t>
            </a:r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>
                <a:ea typeface="宋体" pitchFamily="2" charset="-122"/>
              </a:rPr>
              <a:t>Date: Nov. 19-21, 2007</a:t>
            </a:r>
          </a:p>
          <a:p>
            <a:r>
              <a:rPr lang="en-US" altLang="zh-CN" sz="2000">
                <a:ea typeface="宋体" pitchFamily="2" charset="-122"/>
              </a:rPr>
              <a:t>Theme: VO is coming</a:t>
            </a:r>
          </a:p>
          <a:p>
            <a:r>
              <a:rPr lang="en-US" altLang="zh-CN" sz="2000">
                <a:ea typeface="宋体" pitchFamily="2" charset="-122"/>
              </a:rPr>
              <a:t>Coherent with CAS 2007 for the first time</a:t>
            </a:r>
          </a:p>
          <a:p>
            <a:r>
              <a:rPr lang="en-US" altLang="zh-CN" sz="2000">
                <a:ea typeface="宋体" pitchFamily="2" charset="-122"/>
              </a:rPr>
              <a:t>Combined technical discussion with user training</a:t>
            </a:r>
          </a:p>
          <a:p>
            <a:endParaRPr lang="en-US" altLang="zh-CN" sz="2000">
              <a:ea typeface="宋体" pitchFamily="2" charset="-122"/>
            </a:endParaRPr>
          </a:p>
        </p:txBody>
      </p:sp>
      <p:pic>
        <p:nvPicPr>
          <p:cNvPr id="211972" name="Picture 4" descr="group2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78" y="3068960"/>
            <a:ext cx="6677025" cy="3436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119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China-VO 2008 (Taiyuan)</a:t>
            </a:r>
          </a:p>
        </p:txBody>
      </p:sp>
      <p:sp>
        <p:nvSpPr>
          <p:cNvPr id="4229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>
                <a:ea typeface="宋体" pitchFamily="2" charset="-122"/>
              </a:rPr>
              <a:t>Date: Nov. 27-30, 2008</a:t>
            </a:r>
          </a:p>
          <a:p>
            <a:r>
              <a:rPr lang="en-US" altLang="zh-CN" sz="2000">
                <a:ea typeface="宋体" pitchFamily="2" charset="-122"/>
              </a:rPr>
              <a:t>Theme: VO-enabled LAMOST</a:t>
            </a:r>
          </a:p>
          <a:p>
            <a:endParaRPr lang="en-US" altLang="zh-CN" sz="2000">
              <a:ea typeface="宋体" pitchFamily="2" charset="-122"/>
            </a:endParaRPr>
          </a:p>
          <a:p>
            <a:endParaRPr lang="zh-CN" altLang="en-US" sz="2000">
              <a:ea typeface="宋体" pitchFamily="2" charset="-122"/>
            </a:endParaRPr>
          </a:p>
        </p:txBody>
      </p:sp>
      <p:pic>
        <p:nvPicPr>
          <p:cNvPr id="422918" name="Picture 6" descr="cvo08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70" y="2492896"/>
            <a:ext cx="5688013" cy="368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China-VO 2009 (Chongqing)</a:t>
            </a:r>
          </a:p>
        </p:txBody>
      </p:sp>
      <p:sp>
        <p:nvSpPr>
          <p:cNvPr id="2949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Date: Nov. 26-28, 2009</a:t>
            </a:r>
          </a:p>
          <a:p>
            <a:r>
              <a:rPr lang="en-US" altLang="zh-CN" sz="2400" dirty="0" smtClean="0"/>
              <a:t>Theme: New Round of VO</a:t>
            </a:r>
          </a:p>
          <a:p>
            <a:endParaRPr lang="en-US" altLang="zh-CN" sz="2400" dirty="0" smtClean="0"/>
          </a:p>
          <a:p>
            <a:endParaRPr lang="zh-CN" altLang="en-US" sz="2400" dirty="0" smtClean="0"/>
          </a:p>
        </p:txBody>
      </p:sp>
      <p:pic>
        <p:nvPicPr>
          <p:cNvPr id="294917" name="Picture 5" descr="cvo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65400"/>
            <a:ext cx="6022975" cy="401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1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China-VO 2010 (</a:t>
            </a:r>
            <a:r>
              <a:rPr lang="en-US" altLang="zh-CN" dirty="0" err="1" smtClean="0"/>
              <a:t>Lijiang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Date: Nov. </a:t>
            </a:r>
            <a:r>
              <a:rPr lang="en-US" altLang="zh-CN" sz="2800" dirty="0" smtClean="0"/>
              <a:t>25-28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2010</a:t>
            </a:r>
            <a:endParaRPr lang="en-US" altLang="zh-CN" sz="2800" dirty="0"/>
          </a:p>
          <a:p>
            <a:r>
              <a:rPr lang="en-US" altLang="zh-CN" sz="2800" dirty="0"/>
              <a:t>Theme: </a:t>
            </a:r>
            <a:r>
              <a:rPr lang="en-US" altLang="zh-CN" sz="2800" dirty="0" smtClean="0"/>
              <a:t>From VO to </a:t>
            </a:r>
            <a:r>
              <a:rPr lang="en-US" altLang="zh-CN" sz="2800" dirty="0" err="1" smtClean="0"/>
              <a:t>Astroinformatics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zh-CN" altLang="en-US" sz="2800" dirty="0"/>
          </a:p>
          <a:p>
            <a:endParaRPr lang="zh-CN" altLang="en-US" sz="2800" dirty="0"/>
          </a:p>
        </p:txBody>
      </p:sp>
      <p:pic>
        <p:nvPicPr>
          <p:cNvPr id="1026" name="Picture 2" descr="D:\mydoc\events\1011_cvo10\website\images\cvo201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829300" cy="307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4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China-VO &amp; </a:t>
            </a:r>
            <a:r>
              <a:rPr lang="en-US" altLang="zh-CN" dirty="0" err="1" smtClean="0"/>
              <a:t>Astroinformatics</a:t>
            </a:r>
            <a:r>
              <a:rPr lang="en-US" altLang="zh-CN" dirty="0" smtClean="0"/>
              <a:t> 2011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Place: Guiyang</a:t>
            </a:r>
          </a:p>
          <a:p>
            <a:r>
              <a:rPr lang="en-US" altLang="zh-CN" sz="2400" dirty="0" smtClean="0"/>
              <a:t>Time: Nov. 9-13</a:t>
            </a:r>
          </a:p>
          <a:p>
            <a:r>
              <a:rPr lang="en-US" altLang="zh-CN" sz="2400" dirty="0" smtClean="0"/>
              <a:t>Theme:  </a:t>
            </a:r>
            <a:r>
              <a:rPr lang="en-US" altLang="zh-CN" sz="2000" dirty="0" smtClean="0"/>
              <a:t>Virtual </a:t>
            </a:r>
            <a:r>
              <a:rPr lang="en-US" altLang="zh-CN" sz="2000" dirty="0"/>
              <a:t>Observatory, from Virtual to Physical</a:t>
            </a:r>
            <a:endParaRPr lang="zh-CN" altLang="en-US" sz="2000" dirty="0"/>
          </a:p>
        </p:txBody>
      </p:sp>
      <p:pic>
        <p:nvPicPr>
          <p:cNvPr id="2050" name="Picture 2" descr="C:\Users\ccz\Desktop\cvo2011g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5313122" cy="35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7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Highlights of CVO2011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里程碑式的会议：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领导人数和规格创纪录</a:t>
            </a:r>
            <a:endParaRPr lang="en-US" altLang="zh-CN" dirty="0" smtClean="0"/>
          </a:p>
          <a:p>
            <a:pPr lvl="1"/>
            <a:r>
              <a:rPr lang="zh-CN" altLang="en-US" dirty="0"/>
              <a:t>特邀</a:t>
            </a:r>
            <a:r>
              <a:rPr lang="zh-CN" altLang="en-US" dirty="0" smtClean="0"/>
              <a:t>报告水平空前：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VO&amp;Astroinformatics</a:t>
            </a:r>
            <a:r>
              <a:rPr lang="zh-CN" altLang="en-US" dirty="0" smtClean="0"/>
              <a:t>奠基人参加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从虚拟到现实的重大转变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44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 the last ten years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表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" y="3852118"/>
            <a:ext cx="40449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26460"/>
              </p:ext>
            </p:extLst>
          </p:nvPr>
        </p:nvGraphicFramePr>
        <p:xfrm>
          <a:off x="2771800" y="1628800"/>
          <a:ext cx="5914926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330"/>
                <a:gridCol w="352159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会议名称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会议主题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China-VO 2005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VO</a:t>
                      </a:r>
                      <a:r>
                        <a:rPr lang="zh-CN" sz="2000" kern="100">
                          <a:effectLst/>
                        </a:rPr>
                        <a:t>，从技术到科学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China-VO 2006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天文学研究的信息化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China-VO 2007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体验</a:t>
                      </a:r>
                      <a:r>
                        <a:rPr lang="en-US" sz="2000" kern="100" dirty="0">
                          <a:effectLst/>
                        </a:rPr>
                        <a:t>VO</a:t>
                      </a:r>
                      <a:r>
                        <a:rPr lang="zh-CN" sz="2000" kern="100" dirty="0">
                          <a:effectLst/>
                        </a:rPr>
                        <a:t>从现在开始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China-VO 2008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“VO-enabled LAMOST”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China-VO 2009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VO</a:t>
                      </a:r>
                      <a:r>
                        <a:rPr lang="zh-CN" sz="2000" kern="100" dirty="0">
                          <a:effectLst/>
                        </a:rPr>
                        <a:t>的轮回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China-VO 2010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从虚拟天文台到天文信息技术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China-VO 2011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从虚拟到现实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29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讨论议题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天文</a:t>
            </a:r>
            <a:r>
              <a:rPr lang="zh-CN" altLang="en-US" dirty="0" smtClean="0"/>
              <a:t>信息学学科发展和社区培养问题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中国天文学会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联合实验室</a:t>
            </a:r>
            <a:endParaRPr lang="en-US" altLang="zh-CN" dirty="0" smtClean="0"/>
          </a:p>
          <a:p>
            <a:r>
              <a:rPr lang="zh-CN" altLang="en-US" dirty="0" smtClean="0"/>
              <a:t>如何更好的组织基金申请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研究性课题和真实应用需求的矛盾</a:t>
            </a:r>
            <a:endParaRPr lang="en-US" altLang="zh-CN" dirty="0" smtClean="0"/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57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China-VO </a:t>
            </a:r>
            <a:r>
              <a:rPr lang="zh-CN" altLang="en-US" dirty="0" smtClean="0"/>
              <a:t>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59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天文信息学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/>
              <a:t>天文信息学是一门新的交叉领域的学科</a:t>
            </a:r>
          </a:p>
          <a:p>
            <a:pPr>
              <a:lnSpc>
                <a:spcPct val="90000"/>
              </a:lnSpc>
            </a:pPr>
            <a:r>
              <a:rPr lang="zh-CN" altLang="en-US" sz="2400"/>
              <a:t>作为天文学的一个二级学科</a:t>
            </a:r>
          </a:p>
          <a:p>
            <a:pPr>
              <a:lnSpc>
                <a:spcPct val="90000"/>
              </a:lnSpc>
            </a:pPr>
            <a:r>
              <a:rPr lang="zh-CN" altLang="en-US" sz="2400"/>
              <a:t>天文信息学</a:t>
            </a:r>
          </a:p>
          <a:p>
            <a:pPr lvl="1">
              <a:lnSpc>
                <a:spcPct val="90000"/>
              </a:lnSpc>
            </a:pPr>
            <a:r>
              <a:rPr lang="zh-CN" altLang="en-US" sz="2000"/>
              <a:t>不仅仅是一门科学学科</a:t>
            </a:r>
          </a:p>
          <a:p>
            <a:pPr lvl="1">
              <a:lnSpc>
                <a:spcPct val="90000"/>
              </a:lnSpc>
            </a:pPr>
            <a:r>
              <a:rPr lang="zh-CN" altLang="en-US" sz="2000"/>
              <a:t>更是一种重要的研究开发工具</a:t>
            </a:r>
          </a:p>
          <a:p>
            <a:pPr>
              <a:lnSpc>
                <a:spcPct val="90000"/>
              </a:lnSpc>
            </a:pPr>
            <a:r>
              <a:rPr lang="zh-CN" altLang="en-US" sz="2400"/>
              <a:t>天文学</a:t>
            </a:r>
            <a:r>
              <a:rPr lang="en-US" altLang="zh-CN" sz="2400"/>
              <a:t>+</a:t>
            </a:r>
            <a:r>
              <a:rPr lang="zh-CN" altLang="en-US" sz="2400"/>
              <a:t>信息技术</a:t>
            </a:r>
          </a:p>
          <a:p>
            <a:pPr lvl="1">
              <a:lnSpc>
                <a:spcPct val="90000"/>
              </a:lnSpc>
            </a:pPr>
            <a:r>
              <a:rPr lang="zh-CN" altLang="en-US" sz="2000"/>
              <a:t>计算机</a:t>
            </a:r>
          </a:p>
          <a:p>
            <a:pPr lvl="1">
              <a:lnSpc>
                <a:spcPct val="90000"/>
              </a:lnSpc>
            </a:pPr>
            <a:r>
              <a:rPr lang="zh-CN" altLang="en-US" sz="2000"/>
              <a:t>网络</a:t>
            </a:r>
          </a:p>
          <a:p>
            <a:pPr lvl="1">
              <a:lnSpc>
                <a:spcPct val="90000"/>
              </a:lnSpc>
            </a:pPr>
            <a:r>
              <a:rPr lang="zh-CN" altLang="en-US" sz="2000"/>
              <a:t>软件系统</a:t>
            </a:r>
          </a:p>
          <a:p>
            <a:pPr lvl="1">
              <a:lnSpc>
                <a:spcPct val="90000"/>
              </a:lnSpc>
            </a:pPr>
            <a:r>
              <a:rPr lang="en-US" altLang="zh-CN" sz="20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495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工作方向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学科建设</a:t>
            </a:r>
          </a:p>
          <a:p>
            <a:pPr lvl="1"/>
            <a:r>
              <a:rPr lang="zh-CN" altLang="en-US"/>
              <a:t>教育部：二级学科</a:t>
            </a:r>
          </a:p>
          <a:p>
            <a:pPr lvl="1"/>
            <a:r>
              <a:rPr lang="zh-CN" altLang="en-US"/>
              <a:t>天文学会：天文技术与方法</a:t>
            </a:r>
          </a:p>
          <a:p>
            <a:pPr lvl="1"/>
            <a:r>
              <a:rPr lang="zh-CN" altLang="en-US"/>
              <a:t>基金委：天文联合基金、信息口</a:t>
            </a:r>
          </a:p>
          <a:p>
            <a:pPr lvl="2"/>
            <a:r>
              <a:rPr lang="zh-CN" altLang="en-US"/>
              <a:t>“海量天文数据存储、计算、共享及虚拟天文台技术” </a:t>
            </a:r>
          </a:p>
          <a:p>
            <a:r>
              <a:rPr lang="zh-CN" altLang="en-US"/>
              <a:t>协同工作</a:t>
            </a:r>
          </a:p>
          <a:p>
            <a:pPr lvl="1"/>
            <a:r>
              <a:rPr lang="zh-CN" altLang="en-US"/>
              <a:t>天文学</a:t>
            </a:r>
            <a:r>
              <a:rPr lang="en-US" altLang="zh-CN"/>
              <a:t>+</a:t>
            </a:r>
            <a:r>
              <a:rPr lang="zh-CN" altLang="en-US"/>
              <a:t>信息技术</a:t>
            </a:r>
          </a:p>
          <a:p>
            <a:pPr lvl="1"/>
            <a:r>
              <a:rPr lang="zh-CN" altLang="en-US"/>
              <a:t>应用范例：示范</a:t>
            </a:r>
            <a:r>
              <a:rPr lang="en-US" altLang="zh-CN"/>
              <a:t>+</a:t>
            </a:r>
            <a:r>
              <a:rPr lang="zh-CN" altLang="en-US"/>
              <a:t>影响</a:t>
            </a:r>
          </a:p>
        </p:txBody>
      </p:sp>
    </p:spTree>
    <p:extLst>
      <p:ext uri="{BB962C8B-B14F-4D97-AF65-F5344CB8AC3E}">
        <p14:creationId xmlns:p14="http://schemas.microsoft.com/office/powerpoint/2010/main" val="259824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基金申请的尴尬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000" dirty="0"/>
              <a:t>但关于本项目，我个人的看法是，如果作为天文领域的基金支持项目，从天文技术和方法的角度，应更注重和天文观测和数据处理相关的基础方法研究，而不是单纯的数据管理软件开发。我更主张本项目从信息口的项目中申报，但即便如此，作为研究项目，申请者也必须更多强调原创性的软件开发思想和系统方法。因此，我对本项目的申请持保留态度</a:t>
            </a:r>
            <a:r>
              <a:rPr lang="zh-CN" altLang="zh-CN" sz="2000" dirty="0" smtClean="0"/>
              <a:t>。</a:t>
            </a:r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zh-CN" altLang="zh-CN" sz="2000" dirty="0"/>
              <a:t>但是，从申请书内容来看，本项目侧重于成熟技术的集成和软件工具的开发，基础性不够</a:t>
            </a:r>
            <a:r>
              <a:rPr lang="zh-CN" altLang="zh-CN" sz="2000" dirty="0" smtClean="0"/>
              <a:t>。</a:t>
            </a:r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zh-CN" altLang="zh-CN" sz="2000" dirty="0"/>
              <a:t>工具软件的开发和一般的基础研究项目有很大区别。软件开发类的项目在自然科学基金的资助体系中应该有相应的考虑。 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364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China-VO 2012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宜昌</a:t>
            </a:r>
            <a:endParaRPr lang="en-US" altLang="zh-CN" dirty="0" smtClean="0"/>
          </a:p>
          <a:p>
            <a:r>
              <a:rPr lang="en-US" altLang="zh-CN" dirty="0" smtClean="0"/>
              <a:t>2012.11.29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12.2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921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 sz="3200">
                <a:ea typeface="宋体" pitchFamily="2" charset="-122"/>
              </a:rPr>
              <a:t>China-VO Meeting (2001, Beijing)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89092" name="Picture 4" descr="93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7582"/>
            <a:ext cx="6629400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cvo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6076950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692275" y="3573463"/>
            <a:ext cx="6473825" cy="4857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Lucida Handwriting" pitchFamily="66" charset="0"/>
                <a:ea typeface="宋体" pitchFamily="2" charset="-122"/>
              </a:rPr>
              <a:t>VO is important, we should involve…</a:t>
            </a:r>
          </a:p>
        </p:txBody>
      </p:sp>
    </p:spTree>
    <p:extLst>
      <p:ext uri="{BB962C8B-B14F-4D97-AF65-F5344CB8AC3E}">
        <p14:creationId xmlns:p14="http://schemas.microsoft.com/office/powerpoint/2010/main" val="23037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China-VO in 2002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>
                <a:ea typeface="宋体" pitchFamily="2" charset="-122"/>
              </a:rPr>
              <a:t>“China-VO” initiated</a:t>
            </a:r>
          </a:p>
          <a:p>
            <a:r>
              <a:rPr lang="en-US" altLang="zh-CN" sz="2000">
                <a:ea typeface="宋体" pitchFamily="2" charset="-122"/>
              </a:rPr>
              <a:t>China-VO PI (Yongheng Zhao) attended the VO conference in Garching, ESO</a:t>
            </a:r>
          </a:p>
          <a:p>
            <a:r>
              <a:rPr lang="en-US" altLang="zh-CN" sz="2000">
                <a:ea typeface="宋体" pitchFamily="2" charset="-122"/>
              </a:rPr>
              <a:t>Dr. Jim Gray (NVO, Microsoft Research) visited the China-VO</a:t>
            </a:r>
          </a:p>
          <a:p>
            <a:r>
              <a:rPr lang="en-US" altLang="zh-CN" sz="2000">
                <a:ea typeface="宋体" pitchFamily="2" charset="-122"/>
              </a:rPr>
              <a:t>China-VO became a member of the IVOA</a:t>
            </a:r>
          </a:p>
        </p:txBody>
      </p:sp>
      <p:pic>
        <p:nvPicPr>
          <p:cNvPr id="133124" name="Picture 4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3959225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2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China-VO 2003, Beijing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90116" name="Picture 4" descr="cvo030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535488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cvo0309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43413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cvo0309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443413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cvo0309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44341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cvo0309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621213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2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Small project meeting, Beijing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ea typeface="宋体" pitchFamily="2" charset="-122"/>
              </a:rPr>
              <a:t>26-28 November 2003: Beijing, China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ea typeface="宋体" pitchFamily="2" charset="-122"/>
              </a:rPr>
              <a:t>Main topics: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Advantages and disadvantages of small projects. 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The role of small projects in the IVOA. 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R&amp;D focus of small projects. 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Collaboration among small projects and with big VO projects. 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Implementation of IVOA standards and infrastructures developed by other VO projects.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ea typeface="宋体" pitchFamily="2" charset="-122"/>
              </a:rPr>
              <a:t>39 participants from Korea, Japan, India, Europe, UK and China (including Taiwan)</a:t>
            </a:r>
          </a:p>
        </p:txBody>
      </p:sp>
    </p:spTree>
    <p:extLst>
      <p:ext uri="{BB962C8B-B14F-4D97-AF65-F5344CB8AC3E}">
        <p14:creationId xmlns:p14="http://schemas.microsoft.com/office/powerpoint/2010/main" val="212191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itchFamily="18" charset="0"/>
                <a:ea typeface="宋体" pitchFamily="2" charset="-122"/>
              </a:rPr>
              <a:t>Brief Review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30052" name="Picture 4" descr="bcc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248400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3" name="Group 5"/>
          <p:cNvGrpSpPr>
            <a:grpSpLocks/>
          </p:cNvGrpSpPr>
          <p:nvPr/>
        </p:nvGrpSpPr>
        <p:grpSpPr bwMode="auto">
          <a:xfrm>
            <a:off x="2971800" y="2057400"/>
            <a:ext cx="6019800" cy="4648200"/>
            <a:chOff x="1872" y="1296"/>
            <a:chExt cx="3888" cy="3024"/>
          </a:xfrm>
        </p:grpSpPr>
        <p:pic>
          <p:nvPicPr>
            <p:cNvPr id="130054" name="Picture 6" descr="New-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685"/>
              <a:ext cx="3888" cy="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55" name="Line 7"/>
            <p:cNvSpPr>
              <a:spLocks noChangeShapeType="1"/>
            </p:cNvSpPr>
            <p:nvPr/>
          </p:nvSpPr>
          <p:spPr bwMode="auto">
            <a:xfrm flipH="1">
              <a:off x="1872" y="1296"/>
              <a:ext cx="288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056" name="Line 8"/>
            <p:cNvSpPr>
              <a:spLocks noChangeShapeType="1"/>
            </p:cNvSpPr>
            <p:nvPr/>
          </p:nvSpPr>
          <p:spPr bwMode="auto">
            <a:xfrm>
              <a:off x="2160" y="1296"/>
              <a:ext cx="3600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556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China-VO 2004, Wuhan, Hubei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91140" name="Picture 4" descr="group_image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290215"/>
            <a:ext cx="6686550" cy="509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0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en-US" altLang="zh-CN" sz="3200">
                <a:ea typeface="宋体" pitchFamily="2" charset="-122"/>
              </a:rPr>
              <a:t>China-VO 2005 (Weihai, Shandong)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32100" name="Picture 4" descr="group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0768"/>
            <a:ext cx="6840537" cy="512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0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</TotalTime>
  <Words>581</Words>
  <Application>Microsoft Office PowerPoint</Application>
  <PresentationFormat>全屏显示(4:3)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Custom Design</vt:lpstr>
      <vt:lpstr>1_Custom Design</vt:lpstr>
      <vt:lpstr>Office 主题</vt:lpstr>
      <vt:lpstr>2_Custom Design</vt:lpstr>
      <vt:lpstr>讨论议题</vt:lpstr>
      <vt:lpstr>China-VO 的10年</vt:lpstr>
      <vt:lpstr>China-VO Meeting (2001, Beijing)</vt:lpstr>
      <vt:lpstr>China-VO in 2002</vt:lpstr>
      <vt:lpstr>China-VO 2003, Beijing</vt:lpstr>
      <vt:lpstr>Small project meeting, Beijing</vt:lpstr>
      <vt:lpstr>Brief Review</vt:lpstr>
      <vt:lpstr>China-VO 2004, Wuhan, Hubei</vt:lpstr>
      <vt:lpstr>China-VO 2005 (Weihai, Shandong)</vt:lpstr>
      <vt:lpstr>China-VO 2006 (Guilin, Guangxi)</vt:lpstr>
      <vt:lpstr>IVOA 2007, Beijing</vt:lpstr>
      <vt:lpstr>China-VO 2007 (Guangzhou)</vt:lpstr>
      <vt:lpstr>China-VO 2008 (Taiyuan)</vt:lpstr>
      <vt:lpstr>China-VO 2009 (Chongqing)</vt:lpstr>
      <vt:lpstr>China-VO 2010 (Lijiang)</vt:lpstr>
      <vt:lpstr>China-VO &amp; Astroinformatics 2011</vt:lpstr>
      <vt:lpstr>Highlights of CVO2011</vt:lpstr>
      <vt:lpstr>In the last ten years</vt:lpstr>
      <vt:lpstr>讨论议题</vt:lpstr>
      <vt:lpstr>天文信息学</vt:lpstr>
      <vt:lpstr>工作方向</vt:lpstr>
      <vt:lpstr>基金申请的尴尬</vt:lpstr>
      <vt:lpstr>China-VO 2012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Wildt</dc:creator>
  <cp:lastModifiedBy>[崔辰州]</cp:lastModifiedBy>
  <cp:revision>1001</cp:revision>
  <dcterms:created xsi:type="dcterms:W3CDTF">2003-08-08T17:14:50Z</dcterms:created>
  <dcterms:modified xsi:type="dcterms:W3CDTF">2011-11-11T17:19:01Z</dcterms:modified>
</cp:coreProperties>
</file>