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75" r:id="rId2"/>
    <p:sldMasterId id="2147483894" r:id="rId3"/>
    <p:sldMasterId id="2147483906" r:id="rId4"/>
    <p:sldMasterId id="2147483920" r:id="rId5"/>
    <p:sldMasterId id="2147483933" r:id="rId6"/>
  </p:sldMasterIdLst>
  <p:notesMasterIdLst>
    <p:notesMasterId r:id="rId31"/>
  </p:notesMasterIdLst>
  <p:sldIdLst>
    <p:sldId id="1211" r:id="rId7"/>
    <p:sldId id="1235" r:id="rId8"/>
    <p:sldId id="1236" r:id="rId9"/>
    <p:sldId id="1387" r:id="rId10"/>
    <p:sldId id="1241" r:id="rId11"/>
    <p:sldId id="1361" r:id="rId12"/>
    <p:sldId id="1362" r:id="rId13"/>
    <p:sldId id="1365" r:id="rId14"/>
    <p:sldId id="1358" r:id="rId15"/>
    <p:sldId id="1364" r:id="rId16"/>
    <p:sldId id="1359" r:id="rId17"/>
    <p:sldId id="1360" r:id="rId18"/>
    <p:sldId id="1385" r:id="rId19"/>
    <p:sldId id="1386" r:id="rId20"/>
    <p:sldId id="1353" r:id="rId21"/>
    <p:sldId id="1354" r:id="rId22"/>
    <p:sldId id="1355" r:id="rId23"/>
    <p:sldId id="1339" r:id="rId24"/>
    <p:sldId id="1321" r:id="rId25"/>
    <p:sldId id="1258" r:id="rId26"/>
    <p:sldId id="1350" r:id="rId27"/>
    <p:sldId id="1351" r:id="rId28"/>
    <p:sldId id="1366" r:id="rId29"/>
    <p:sldId id="1389"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1pPr>
    <a:lvl2pPr marL="457153"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2pPr>
    <a:lvl3pPr marL="914305"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3pPr>
    <a:lvl4pPr marL="1371458"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4pPr>
    <a:lvl5pPr marL="182861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5pPr>
    <a:lvl6pPr marL="2285763" algn="l" defTabSz="914305" rtl="0" eaLnBrk="1" latinLnBrk="0" hangingPunct="1">
      <a:defRPr sz="2400" kern="1200">
        <a:solidFill>
          <a:schemeClr val="tx1"/>
        </a:solidFill>
        <a:latin typeface="Times" pitchFamily="18" charset="0"/>
        <a:ea typeface="宋体" pitchFamily="2" charset="-122"/>
        <a:cs typeface="+mn-cs"/>
      </a:defRPr>
    </a:lvl6pPr>
    <a:lvl7pPr marL="2742915" algn="l" defTabSz="914305" rtl="0" eaLnBrk="1" latinLnBrk="0" hangingPunct="1">
      <a:defRPr sz="2400" kern="1200">
        <a:solidFill>
          <a:schemeClr val="tx1"/>
        </a:solidFill>
        <a:latin typeface="Times" pitchFamily="18" charset="0"/>
        <a:ea typeface="宋体" pitchFamily="2" charset="-122"/>
        <a:cs typeface="+mn-cs"/>
      </a:defRPr>
    </a:lvl7pPr>
    <a:lvl8pPr marL="3200068" algn="l" defTabSz="914305" rtl="0" eaLnBrk="1" latinLnBrk="0" hangingPunct="1">
      <a:defRPr sz="2400" kern="1200">
        <a:solidFill>
          <a:schemeClr val="tx1"/>
        </a:solidFill>
        <a:latin typeface="Times" pitchFamily="18" charset="0"/>
        <a:ea typeface="宋体" pitchFamily="2" charset="-122"/>
        <a:cs typeface="+mn-cs"/>
      </a:defRPr>
    </a:lvl8pPr>
    <a:lvl9pPr marL="3657220" algn="l" defTabSz="914305" rtl="0" eaLnBrk="1" latinLnBrk="0" hangingPunct="1">
      <a:defRPr sz="2400" kern="1200">
        <a:solidFill>
          <a:schemeClr val="tx1"/>
        </a:solidFill>
        <a:latin typeface="Times"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00FF"/>
    <a:srgbClr val="663300"/>
    <a:srgbClr val="003366"/>
    <a:srgbClr val="FF0000"/>
    <a:srgbClr val="00FF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2635" autoAdjust="0"/>
  </p:normalViewPr>
  <p:slideViewPr>
    <p:cSldViewPr>
      <p:cViewPr varScale="1">
        <p:scale>
          <a:sx n="38" d="100"/>
          <a:sy n="38" d="100"/>
        </p:scale>
        <p:origin x="-8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614A2BB4-76FB-45C9-8C01-704ECD4F6255}" type="slidenum">
              <a:rPr lang="zh-CN" altLang="en-US"/>
              <a:pPr>
                <a:defRPr/>
              </a:pPr>
              <a:t>‹#›</a:t>
            </a:fld>
            <a:endParaRPr lang="en-US" altLang="zh-CN"/>
          </a:p>
        </p:txBody>
      </p:sp>
    </p:spTree>
    <p:extLst>
      <p:ext uri="{BB962C8B-B14F-4D97-AF65-F5344CB8AC3E}">
        <p14:creationId xmlns:p14="http://schemas.microsoft.com/office/powerpoint/2010/main" val="283842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53"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305"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58"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61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43000" y="685800"/>
            <a:ext cx="4572000" cy="34290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2"/>
                </a:solidFill>
                <a:latin typeface="Arial" charset="0"/>
                <a:cs typeface="Arial" charset="0"/>
              </a:defRPr>
            </a:lvl1pPr>
            <a:lvl2pPr marL="742950" indent="-285750" eaLnBrk="0" hangingPunct="0">
              <a:defRPr sz="4000">
                <a:solidFill>
                  <a:schemeClr val="tx2"/>
                </a:solidFill>
                <a:latin typeface="Arial" charset="0"/>
                <a:cs typeface="Arial" charset="0"/>
              </a:defRPr>
            </a:lvl2pPr>
            <a:lvl3pPr marL="1143000" indent="-228600" eaLnBrk="0" hangingPunct="0">
              <a:defRPr sz="4000">
                <a:solidFill>
                  <a:schemeClr val="tx2"/>
                </a:solidFill>
                <a:latin typeface="Arial" charset="0"/>
                <a:cs typeface="Arial" charset="0"/>
              </a:defRPr>
            </a:lvl3pPr>
            <a:lvl4pPr marL="1600200" indent="-228600" eaLnBrk="0" hangingPunct="0">
              <a:defRPr sz="4000">
                <a:solidFill>
                  <a:schemeClr val="tx2"/>
                </a:solidFill>
                <a:latin typeface="Arial" charset="0"/>
                <a:cs typeface="Arial" charset="0"/>
              </a:defRPr>
            </a:lvl4pPr>
            <a:lvl5pPr marL="2057400" indent="-228600" eaLnBrk="0" hangingPunct="0">
              <a:defRPr sz="4000">
                <a:solidFill>
                  <a:schemeClr val="tx2"/>
                </a:solidFill>
                <a:latin typeface="Arial" charset="0"/>
                <a:cs typeface="Arial" charset="0"/>
              </a:defRPr>
            </a:lvl5pPr>
            <a:lvl6pPr marL="2514600" indent="-228600" eaLnBrk="0" fontAlgn="base" hangingPunct="0">
              <a:spcBef>
                <a:spcPct val="0"/>
              </a:spcBef>
              <a:spcAft>
                <a:spcPct val="0"/>
              </a:spcAft>
              <a:defRPr sz="4000">
                <a:solidFill>
                  <a:schemeClr val="tx2"/>
                </a:solidFill>
                <a:latin typeface="Arial" charset="0"/>
                <a:cs typeface="Arial" charset="0"/>
              </a:defRPr>
            </a:lvl6pPr>
            <a:lvl7pPr marL="2971800" indent="-228600" eaLnBrk="0" fontAlgn="base" hangingPunct="0">
              <a:spcBef>
                <a:spcPct val="0"/>
              </a:spcBef>
              <a:spcAft>
                <a:spcPct val="0"/>
              </a:spcAft>
              <a:defRPr sz="4000">
                <a:solidFill>
                  <a:schemeClr val="tx2"/>
                </a:solidFill>
                <a:latin typeface="Arial" charset="0"/>
                <a:cs typeface="Arial" charset="0"/>
              </a:defRPr>
            </a:lvl7pPr>
            <a:lvl8pPr marL="3429000" indent="-228600" eaLnBrk="0" fontAlgn="base" hangingPunct="0">
              <a:spcBef>
                <a:spcPct val="0"/>
              </a:spcBef>
              <a:spcAft>
                <a:spcPct val="0"/>
              </a:spcAft>
              <a:defRPr sz="4000">
                <a:solidFill>
                  <a:schemeClr val="tx2"/>
                </a:solidFill>
                <a:latin typeface="Arial" charset="0"/>
                <a:cs typeface="Arial" charset="0"/>
              </a:defRPr>
            </a:lvl8pPr>
            <a:lvl9pPr marL="3886200" indent="-228600" eaLnBrk="0" fontAlgn="base" hangingPunct="0">
              <a:spcBef>
                <a:spcPct val="0"/>
              </a:spcBef>
              <a:spcAft>
                <a:spcPct val="0"/>
              </a:spcAft>
              <a:defRPr sz="4000">
                <a:solidFill>
                  <a:schemeClr val="tx2"/>
                </a:solidFill>
                <a:latin typeface="Arial" charset="0"/>
                <a:cs typeface="Arial" charset="0"/>
              </a:defRPr>
            </a:lvl9pPr>
          </a:lstStyle>
          <a:p>
            <a:pPr eaLnBrk="1" hangingPunct="1"/>
            <a:fld id="{CA1F6B5A-1B5B-4DBF-828B-B23873E20394}" type="slidenum">
              <a:rPr lang="en-GB" sz="1200">
                <a:solidFill>
                  <a:prstClr val="black"/>
                </a:solidFill>
              </a:rPr>
              <a:pPr eaLnBrk="1" hangingPunct="1"/>
              <a:t>13</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43000" y="685800"/>
            <a:ext cx="4572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2"/>
                </a:solidFill>
                <a:latin typeface="Arial" charset="0"/>
                <a:cs typeface="Arial" charset="0"/>
              </a:defRPr>
            </a:lvl1pPr>
            <a:lvl2pPr marL="742950" indent="-285750" eaLnBrk="0" hangingPunct="0">
              <a:defRPr sz="4000">
                <a:solidFill>
                  <a:schemeClr val="tx2"/>
                </a:solidFill>
                <a:latin typeface="Arial" charset="0"/>
                <a:cs typeface="Arial" charset="0"/>
              </a:defRPr>
            </a:lvl2pPr>
            <a:lvl3pPr marL="1143000" indent="-228600" eaLnBrk="0" hangingPunct="0">
              <a:defRPr sz="4000">
                <a:solidFill>
                  <a:schemeClr val="tx2"/>
                </a:solidFill>
                <a:latin typeface="Arial" charset="0"/>
                <a:cs typeface="Arial" charset="0"/>
              </a:defRPr>
            </a:lvl3pPr>
            <a:lvl4pPr marL="1600200" indent="-228600" eaLnBrk="0" hangingPunct="0">
              <a:defRPr sz="4000">
                <a:solidFill>
                  <a:schemeClr val="tx2"/>
                </a:solidFill>
                <a:latin typeface="Arial" charset="0"/>
                <a:cs typeface="Arial" charset="0"/>
              </a:defRPr>
            </a:lvl4pPr>
            <a:lvl5pPr marL="2057400" indent="-228600" eaLnBrk="0" hangingPunct="0">
              <a:defRPr sz="4000">
                <a:solidFill>
                  <a:schemeClr val="tx2"/>
                </a:solidFill>
                <a:latin typeface="Arial" charset="0"/>
                <a:cs typeface="Arial" charset="0"/>
              </a:defRPr>
            </a:lvl5pPr>
            <a:lvl6pPr marL="2514600" indent="-228600" eaLnBrk="0" fontAlgn="base" hangingPunct="0">
              <a:spcBef>
                <a:spcPct val="0"/>
              </a:spcBef>
              <a:spcAft>
                <a:spcPct val="0"/>
              </a:spcAft>
              <a:defRPr sz="4000">
                <a:solidFill>
                  <a:schemeClr val="tx2"/>
                </a:solidFill>
                <a:latin typeface="Arial" charset="0"/>
                <a:cs typeface="Arial" charset="0"/>
              </a:defRPr>
            </a:lvl6pPr>
            <a:lvl7pPr marL="2971800" indent="-228600" eaLnBrk="0" fontAlgn="base" hangingPunct="0">
              <a:spcBef>
                <a:spcPct val="0"/>
              </a:spcBef>
              <a:spcAft>
                <a:spcPct val="0"/>
              </a:spcAft>
              <a:defRPr sz="4000">
                <a:solidFill>
                  <a:schemeClr val="tx2"/>
                </a:solidFill>
                <a:latin typeface="Arial" charset="0"/>
                <a:cs typeface="Arial" charset="0"/>
              </a:defRPr>
            </a:lvl7pPr>
            <a:lvl8pPr marL="3429000" indent="-228600" eaLnBrk="0" fontAlgn="base" hangingPunct="0">
              <a:spcBef>
                <a:spcPct val="0"/>
              </a:spcBef>
              <a:spcAft>
                <a:spcPct val="0"/>
              </a:spcAft>
              <a:defRPr sz="4000">
                <a:solidFill>
                  <a:schemeClr val="tx2"/>
                </a:solidFill>
                <a:latin typeface="Arial" charset="0"/>
                <a:cs typeface="Arial" charset="0"/>
              </a:defRPr>
            </a:lvl8pPr>
            <a:lvl9pPr marL="3886200" indent="-228600" eaLnBrk="0" fontAlgn="base" hangingPunct="0">
              <a:spcBef>
                <a:spcPct val="0"/>
              </a:spcBef>
              <a:spcAft>
                <a:spcPct val="0"/>
              </a:spcAft>
              <a:defRPr sz="4000">
                <a:solidFill>
                  <a:schemeClr val="tx2"/>
                </a:solidFill>
                <a:latin typeface="Arial" charset="0"/>
                <a:cs typeface="Arial" charset="0"/>
              </a:defRPr>
            </a:lvl9pPr>
          </a:lstStyle>
          <a:p>
            <a:pPr eaLnBrk="1" hangingPunct="1"/>
            <a:fld id="{952756ED-9F83-4FBE-B2BB-2F221FA56565}" type="slidenum">
              <a:rPr lang="en-US" altLang="zh-CN" sz="1200">
                <a:solidFill>
                  <a:prstClr val="black"/>
                </a:solidFill>
              </a:rPr>
              <a:pPr eaLnBrk="1" hangingPunct="1"/>
              <a:t>14</a:t>
            </a:fld>
            <a:endParaRPr lang="en-US" altLang="zh-CN"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54204-9065-42E0-BF8D-1081F825D368}" type="slidenum">
              <a:rPr lang="es-ES" altLang="zh-CN"/>
              <a:pPr/>
              <a:t>22</a:t>
            </a:fld>
            <a:endParaRPr lang="es-ES" altLang="zh-CN"/>
          </a:p>
        </p:txBody>
      </p:sp>
      <p:sp>
        <p:nvSpPr>
          <p:cNvPr id="304130" name="Rectangle 2"/>
          <p:cNvSpPr>
            <a:spLocks noGrp="1" noRot="1" noChangeAspect="1" noChangeArrowheads="1" noTextEdit="1"/>
          </p:cNvSpPr>
          <p:nvPr>
            <p:ph type="sldImg"/>
          </p:nvPr>
        </p:nvSpPr>
        <p:spPr>
          <a:xfrm>
            <a:off x="1143000" y="685800"/>
            <a:ext cx="4572000" cy="3429000"/>
          </a:xfrm>
          <a:ln/>
        </p:spPr>
      </p:sp>
      <p:sp>
        <p:nvSpPr>
          <p:cNvPr id="3041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Times" pitchFamily="18" charset="0"/>
                <a:ea typeface="+mn-ea"/>
                <a:cs typeface="+mn-cs"/>
              </a:rPr>
              <a:t>The initial input consists of the</a:t>
            </a:r>
          </a:p>
          <a:p>
            <a:r>
              <a:rPr lang="en-US" altLang="zh-CN" sz="1200" b="0" i="0" u="none" strike="noStrike" kern="1200" baseline="0" dirty="0" smtClean="0">
                <a:solidFill>
                  <a:schemeClr val="tx1"/>
                </a:solidFill>
                <a:latin typeface="Times" pitchFamily="18" charset="0"/>
                <a:ea typeface="+mn-ea"/>
                <a:cs typeface="+mn-cs"/>
              </a:rPr>
              <a:t>generally sparse data describing transient events discovered in sky surveys,</a:t>
            </a:r>
          </a:p>
          <a:p>
            <a:r>
              <a:rPr lang="en-US" altLang="zh-CN" sz="1200" b="0" i="0" u="none" strike="noStrike" kern="1200" baseline="0" dirty="0" smtClean="0">
                <a:solidFill>
                  <a:schemeClr val="tx1"/>
                </a:solidFill>
                <a:latin typeface="Times" pitchFamily="18" charset="0"/>
                <a:ea typeface="+mn-ea"/>
                <a:cs typeface="+mn-cs"/>
              </a:rPr>
              <a:t>supplemented by archival heterogeneous measurements from external, </a:t>
            </a:r>
            <a:r>
              <a:rPr lang="en-US" altLang="zh-CN" sz="1200" b="0" i="0" u="none" strike="noStrike" kern="1200" baseline="0" dirty="0" err="1" smtClean="0">
                <a:solidFill>
                  <a:schemeClr val="tx1"/>
                </a:solidFill>
                <a:latin typeface="Times" pitchFamily="18" charset="0"/>
                <a:ea typeface="+mn-ea"/>
                <a:cs typeface="+mn-cs"/>
              </a:rPr>
              <a:t>multiwavelength</a:t>
            </a:r>
            <a:endParaRPr lang="en-US" altLang="zh-CN" sz="1200" b="0" i="0" u="none" strike="noStrike" kern="1200" baseline="0" dirty="0" smtClean="0">
              <a:solidFill>
                <a:schemeClr val="tx1"/>
              </a:solidFill>
              <a:latin typeface="Times" pitchFamily="18" charset="0"/>
              <a:ea typeface="+mn-ea"/>
              <a:cs typeface="+mn-cs"/>
            </a:endParaRPr>
          </a:p>
          <a:p>
            <a:r>
              <a:rPr lang="en-US" altLang="zh-CN" sz="1200" b="0" i="0" u="none" strike="noStrike" kern="1200" baseline="0" dirty="0" smtClean="0">
                <a:solidFill>
                  <a:schemeClr val="tx1"/>
                </a:solidFill>
                <a:latin typeface="Times" pitchFamily="18" charset="0"/>
                <a:ea typeface="+mn-ea"/>
                <a:cs typeface="+mn-cs"/>
              </a:rPr>
              <a:t>archives corresponding to this spatial location, if available (e.g. radio flux</a:t>
            </a:r>
          </a:p>
          <a:p>
            <a:r>
              <a:rPr lang="en-US" altLang="zh-CN" sz="1200" b="0" i="0" u="none" strike="noStrike" kern="1200" baseline="0" dirty="0" smtClean="0">
                <a:solidFill>
                  <a:schemeClr val="tx1"/>
                </a:solidFill>
                <a:latin typeface="Times" pitchFamily="18" charset="0"/>
                <a:ea typeface="+mn-ea"/>
                <a:cs typeface="+mn-cs"/>
              </a:rPr>
              <a:t>and distance to nearest galaxy). Data are collected in evolving electronic portfolios</a:t>
            </a:r>
          </a:p>
          <a:p>
            <a:r>
              <a:rPr lang="en-US" altLang="zh-CN" sz="1200" b="0" i="0" u="none" strike="noStrike" kern="1200" baseline="0" dirty="0" smtClean="0">
                <a:solidFill>
                  <a:schemeClr val="tx1"/>
                </a:solidFill>
                <a:latin typeface="Times" pitchFamily="18" charset="0"/>
                <a:ea typeface="+mn-ea"/>
                <a:cs typeface="+mn-cs"/>
              </a:rPr>
              <a:t>containing all currently available information for a given event. These data are fed</a:t>
            </a:r>
          </a:p>
          <a:p>
            <a:r>
              <a:rPr lang="en-US" altLang="zh-CN" sz="1200" b="0" i="0" u="none" strike="noStrike" kern="1200" baseline="0" dirty="0" smtClean="0">
                <a:solidFill>
                  <a:schemeClr val="tx1"/>
                </a:solidFill>
                <a:latin typeface="Times" pitchFamily="18" charset="0"/>
                <a:ea typeface="+mn-ea"/>
                <a:cs typeface="+mn-cs"/>
              </a:rPr>
              <a:t>into the Event Classification Engine; another input into the classification process is an</a:t>
            </a:r>
          </a:p>
          <a:p>
            <a:r>
              <a:rPr lang="en-US" altLang="zh-CN" sz="1200" b="0" i="0" u="none" strike="noStrike" kern="1200" baseline="0" dirty="0" smtClean="0">
                <a:solidFill>
                  <a:schemeClr val="tx1"/>
                </a:solidFill>
                <a:latin typeface="Times" pitchFamily="18" charset="0"/>
                <a:ea typeface="+mn-ea"/>
                <a:cs typeface="+mn-cs"/>
              </a:rPr>
              <a:t>evolving library of priors giving probabilities for observing these particular</a:t>
            </a:r>
          </a:p>
          <a:p>
            <a:r>
              <a:rPr lang="en-US" altLang="zh-CN" sz="1200" b="0" i="0" u="none" strike="noStrike" kern="1200" baseline="0" dirty="0" smtClean="0">
                <a:solidFill>
                  <a:schemeClr val="tx1"/>
                </a:solidFill>
                <a:latin typeface="Times" pitchFamily="18" charset="0"/>
                <a:ea typeface="+mn-ea"/>
                <a:cs typeface="+mn-cs"/>
              </a:rPr>
              <a:t>parameters if the event was belonging to a class X. The output of the classification</a:t>
            </a:r>
          </a:p>
          <a:p>
            <a:r>
              <a:rPr lang="en-US" altLang="zh-CN" sz="1200" b="0" i="0" u="none" strike="noStrike" kern="1200" baseline="0" dirty="0" smtClean="0">
                <a:solidFill>
                  <a:schemeClr val="tx1"/>
                </a:solidFill>
                <a:latin typeface="Times" pitchFamily="18" charset="0"/>
                <a:ea typeface="+mn-ea"/>
                <a:cs typeface="+mn-cs"/>
              </a:rPr>
              <a:t>engine is an evolving set of probabilities of the given event belonging to various</a:t>
            </a:r>
          </a:p>
          <a:p>
            <a:r>
              <a:rPr lang="en-US" altLang="zh-CN" sz="1200" b="0" i="0" u="none" strike="noStrike" kern="1200" baseline="0" dirty="0" smtClean="0">
                <a:solidFill>
                  <a:schemeClr val="tx1"/>
                </a:solidFill>
                <a:latin typeface="Times" pitchFamily="18" charset="0"/>
                <a:ea typeface="+mn-ea"/>
                <a:cs typeface="+mn-cs"/>
              </a:rPr>
              <a:t>classes of interest, which are updated as more data come in, and classifications</a:t>
            </a:r>
          </a:p>
          <a:p>
            <a:r>
              <a:rPr lang="en-US" altLang="zh-CN" sz="1200" b="0" i="0" u="none" strike="noStrike" kern="1200" baseline="0" dirty="0" smtClean="0">
                <a:solidFill>
                  <a:schemeClr val="tx1"/>
                </a:solidFill>
                <a:latin typeface="Times" pitchFamily="18" charset="0"/>
                <a:ea typeface="+mn-ea"/>
                <a:cs typeface="+mn-cs"/>
              </a:rPr>
              <a:t>change. This forms an input into the Follow‐up Prioritization and Decision Engine,</a:t>
            </a:r>
          </a:p>
          <a:p>
            <a:r>
              <a:rPr lang="en-US" altLang="zh-CN" sz="1200" b="0" i="0" u="none" strike="noStrike" kern="1200" baseline="0" dirty="0" smtClean="0">
                <a:solidFill>
                  <a:schemeClr val="tx1"/>
                </a:solidFill>
                <a:latin typeface="Times" pitchFamily="18" charset="0"/>
                <a:ea typeface="+mn-ea"/>
                <a:cs typeface="+mn-cs"/>
              </a:rPr>
              <a:t>which would prioritize the most valuable follow‐up measurements given a set of</a:t>
            </a:r>
          </a:p>
          <a:p>
            <a:r>
              <a:rPr lang="en-US" altLang="zh-CN" sz="1200" b="0" i="0" u="none" strike="noStrike" kern="1200" baseline="0" dirty="0" smtClean="0">
                <a:solidFill>
                  <a:schemeClr val="tx1"/>
                </a:solidFill>
                <a:latin typeface="Times" pitchFamily="18" charset="0"/>
                <a:ea typeface="+mn-ea"/>
                <a:cs typeface="+mn-cs"/>
              </a:rPr>
              <a:t>available follow‐up assets (e.g., time on large telescopes, etc.), and their relative cost</a:t>
            </a:r>
          </a:p>
          <a:p>
            <a:r>
              <a:rPr lang="en-US" altLang="zh-CN" sz="1200" b="0" i="0" u="none" strike="noStrike" kern="1200" baseline="0" dirty="0" smtClean="0">
                <a:solidFill>
                  <a:schemeClr val="tx1"/>
                </a:solidFill>
                <a:latin typeface="Times" pitchFamily="18" charset="0"/>
                <a:ea typeface="+mn-ea"/>
                <a:cs typeface="+mn-cs"/>
              </a:rPr>
              <a:t>functions. What is being optimized is: (a) the new measurements which would have</a:t>
            </a:r>
          </a:p>
          <a:p>
            <a:r>
              <a:rPr lang="en-US" altLang="zh-CN" sz="1200" b="0" i="0" u="none" strike="noStrike" kern="1200" baseline="0" dirty="0" smtClean="0">
                <a:solidFill>
                  <a:schemeClr val="tx1"/>
                </a:solidFill>
                <a:latin typeface="Times" pitchFamily="18" charset="0"/>
                <a:ea typeface="+mn-ea"/>
                <a:cs typeface="+mn-cs"/>
              </a:rPr>
              <a:t>a maximum discrimination for ambiguous classifications, and/or (b) the follow‐up</a:t>
            </a:r>
          </a:p>
          <a:p>
            <a:r>
              <a:rPr lang="en-US" altLang="zh-CN" sz="1200" b="0" i="0" u="none" strike="noStrike" kern="1200" baseline="0" dirty="0" smtClean="0">
                <a:solidFill>
                  <a:schemeClr val="tx1"/>
                </a:solidFill>
                <a:latin typeface="Times" pitchFamily="18" charset="0"/>
                <a:ea typeface="+mn-ea"/>
                <a:cs typeface="+mn-cs"/>
              </a:rPr>
              <a:t>measurements which would likely yield most interesting science, given the current</a:t>
            </a:r>
          </a:p>
          <a:p>
            <a:r>
              <a:rPr lang="en-US" altLang="zh-CN" sz="1200" b="0" i="0" u="none" strike="noStrike" kern="1200" baseline="0" dirty="0" smtClean="0">
                <a:solidFill>
                  <a:schemeClr val="tx1"/>
                </a:solidFill>
                <a:latin typeface="Times" pitchFamily="18" charset="0"/>
                <a:ea typeface="+mn-ea"/>
                <a:cs typeface="+mn-cs"/>
              </a:rPr>
              <a:t>best‐guess event classification? New measurements from such follow‐up observations</a:t>
            </a:r>
          </a:p>
          <a:p>
            <a:r>
              <a:rPr lang="en-US" altLang="zh-CN" sz="1200" b="0" i="0" u="none" strike="noStrike" kern="1200" baseline="0" dirty="0" smtClean="0">
                <a:solidFill>
                  <a:schemeClr val="tx1"/>
                </a:solidFill>
                <a:latin typeface="Times" pitchFamily="18" charset="0"/>
                <a:ea typeface="+mn-ea"/>
                <a:cs typeface="+mn-cs"/>
              </a:rPr>
              <a:t>will be fed back into the event portfolios, leading to dynamically updated/iterated</a:t>
            </a:r>
          </a:p>
          <a:p>
            <a:r>
              <a:rPr lang="en-US" altLang="zh-CN" sz="1200" b="0" i="0" u="none" strike="noStrike" kern="1200" baseline="0" dirty="0" smtClean="0">
                <a:solidFill>
                  <a:schemeClr val="tx1"/>
                </a:solidFill>
                <a:latin typeface="Times" pitchFamily="18" charset="0"/>
                <a:ea typeface="+mn-ea"/>
                <a:cs typeface="+mn-cs"/>
              </a:rPr>
              <a:t>classifications, repeating the cycle.</a:t>
            </a:r>
            <a:endParaRPr lang="zh-CN" altLang="en-US" dirty="0"/>
          </a:p>
        </p:txBody>
      </p:sp>
      <p:sp>
        <p:nvSpPr>
          <p:cNvPr id="4" name="灯片编号占位符 3"/>
          <p:cNvSpPr>
            <a:spLocks noGrp="1"/>
          </p:cNvSpPr>
          <p:nvPr>
            <p:ph type="sldNum" sz="quarter" idx="10"/>
          </p:nvPr>
        </p:nvSpPr>
        <p:spPr/>
        <p:txBody>
          <a:bodyPr/>
          <a:lstStyle/>
          <a:p>
            <a:pPr>
              <a:defRPr/>
            </a:pPr>
            <a:fld id="{614A2BB4-76FB-45C9-8C01-704ECD4F6255}" type="slidenum">
              <a:rPr lang="zh-CN" altLang="en-US" smtClean="0"/>
              <a:pPr>
                <a:defRPr/>
              </a:pPr>
              <a:t>23</a:t>
            </a:fld>
            <a:endParaRPr lang="en-US" altLang="zh-CN"/>
          </a:p>
        </p:txBody>
      </p:sp>
    </p:spTree>
    <p:extLst>
      <p:ext uri="{BB962C8B-B14F-4D97-AF65-F5344CB8AC3E}">
        <p14:creationId xmlns:p14="http://schemas.microsoft.com/office/powerpoint/2010/main" val="249063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603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23659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6" y="1773243"/>
            <a:ext cx="2058988"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3" y="1773243"/>
            <a:ext cx="6029325"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09687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AU" smtClean="0"/>
              <a:t>Click to edit Master subtitle style</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402322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4201" y="381000"/>
            <a:ext cx="5867400" cy="639762"/>
          </a:xfrm>
        </p:spPr>
        <p:txBody>
          <a:bodyPr/>
          <a:lstStyle/>
          <a:p>
            <a:r>
              <a:rPr lang="en-AU" smtClean="0"/>
              <a:t>Click to edit Master title style</a:t>
            </a:r>
            <a:endParaRPr lang="en-US"/>
          </a:p>
        </p:txBody>
      </p:sp>
      <p:sp>
        <p:nvSpPr>
          <p:cNvPr id="3" name="Content Placeholder 2"/>
          <p:cNvSpPr>
            <a:spLocks noGrp="1"/>
          </p:cNvSpPr>
          <p:nvPr>
            <p:ph idx="1"/>
          </p:nvPr>
        </p:nvSpPr>
        <p:spPr>
          <a:xfrm>
            <a:off x="457200" y="1676401"/>
            <a:ext cx="7499350" cy="43100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97974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AU" smtClean="0"/>
              <a:t>Click to edit Master text styles</a:t>
            </a:r>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00961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3"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283078"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6202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29213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5533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0493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214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0748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4730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86404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773243"/>
            <a:ext cx="2058988" cy="4103687"/>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3" y="1773243"/>
            <a:ext cx="6029325" cy="4103687"/>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00181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descr="cvo_logo"/>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6516216" y="332656"/>
            <a:ext cx="2243034" cy="594484"/>
          </a:xfrm>
          <a:prstGeom prst="rect">
            <a:avLst/>
          </a:prstGeom>
          <a:noFill/>
          <a:ln w="9525">
            <a:noFill/>
            <a:miter lim="800000"/>
            <a:headEnd/>
            <a:tailEnd/>
          </a:ln>
          <a:effectLst>
            <a:reflection blurRad="6350" stA="50000" endA="295" endPos="92000" dist="101600" dir="5400000" sy="-100000" algn="bl" rotWithShape="0"/>
          </a:effectLst>
        </p:spPr>
      </p:pic>
      <p:sp>
        <p:nvSpPr>
          <p:cNvPr id="2" name="标题 1"/>
          <p:cNvSpPr>
            <a:spLocks noGrp="1"/>
          </p:cNvSpPr>
          <p:nvPr>
            <p:ph type="ctrTitle"/>
          </p:nvPr>
        </p:nvSpPr>
        <p:spPr>
          <a:xfrm>
            <a:off x="685800" y="2130429"/>
            <a:ext cx="7772400" cy="1470025"/>
          </a:xfrm>
          <a:solidFill>
            <a:schemeClr val="tx2"/>
          </a:solidFill>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BAE86AF6-B764-4DD6-B090-E28B826C5FA2}"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a:xfrm>
            <a:off x="6553200" y="6308729"/>
            <a:ext cx="2133600" cy="365125"/>
          </a:xfrm>
        </p:spPr>
        <p:txBody>
          <a:bodyPr/>
          <a:lstStyle>
            <a:lvl1pPr>
              <a:defRPr/>
            </a:lvl1pPr>
          </a:lstStyle>
          <a:p>
            <a:pPr>
              <a:defRPr/>
            </a:pPr>
            <a:fld id="{DC0504A9-C520-434B-8006-07EDADC04CBF}" type="slidenum">
              <a:rPr lang="zh-CN" altLang="en-US">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626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Users\lijian\Desktop\china-vo_logo.png"/>
          <p:cNvPicPr>
            <a:picLocks noChangeAspect="1" noChangeArrowheads="1"/>
          </p:cNvPicPr>
          <p:nvPr userDrawn="1"/>
        </p:nvPicPr>
        <p:blipFill>
          <a:blip r:embed="rId2" cstate="print">
            <a:duotone>
              <a:schemeClr val="accent5">
                <a:shade val="45000"/>
                <a:satMod val="135000"/>
              </a:schemeClr>
              <a:prstClr val="white"/>
            </a:duotone>
          </a:blip>
          <a:srcRect/>
          <a:stretch>
            <a:fillRect/>
          </a:stretch>
        </p:blipFill>
        <p:spPr bwMode="auto">
          <a:xfrm rot="5400000">
            <a:off x="6237479" y="3510303"/>
            <a:ext cx="4464496" cy="1133538"/>
          </a:xfrm>
          <a:prstGeom prst="rect">
            <a:avLst/>
          </a:prstGeom>
          <a:noFill/>
        </p:spPr>
      </p:pic>
      <p:sp>
        <p:nvSpPr>
          <p:cNvPr id="5" name="矩形 4"/>
          <p:cNvSpPr/>
          <p:nvPr userDrawn="1"/>
        </p:nvSpPr>
        <p:spPr>
          <a:xfrm>
            <a:off x="0" y="3"/>
            <a:ext cx="9144000" cy="148431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 name="标题 1"/>
          <p:cNvSpPr>
            <a:spLocks noGrp="1"/>
          </p:cNvSpPr>
          <p:nvPr>
            <p:ph type="title"/>
          </p:nvPr>
        </p:nvSpPr>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7544" y="1628800"/>
            <a:ext cx="7776864" cy="45259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54232237-16C1-45A7-B6BE-FB5BB9315569}" type="datetimeFigureOut">
              <a:rPr lang="zh-CN" altLang="en-US">
                <a:solidFill>
                  <a:prstClr val="black">
                    <a:tint val="75000"/>
                  </a:prstClr>
                </a:solidFill>
              </a:rPr>
              <a:pPr>
                <a:defRPr/>
              </a:pPr>
              <a:t>2011-11-13</a:t>
            </a:fld>
            <a:endParaRPr lang="zh-CN" altLang="en-US">
              <a:solidFill>
                <a:prstClr val="black">
                  <a:tint val="75000"/>
                </a:prstClr>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8" name="灯片编号占位符 5"/>
          <p:cNvSpPr>
            <a:spLocks noGrp="1"/>
          </p:cNvSpPr>
          <p:nvPr>
            <p:ph type="sldNum" sz="quarter" idx="12"/>
          </p:nvPr>
        </p:nvSpPr>
        <p:spPr/>
        <p:txBody>
          <a:bodyPr/>
          <a:lstStyle>
            <a:lvl1pPr>
              <a:defRPr/>
            </a:lvl1pPr>
          </a:lstStyle>
          <a:p>
            <a:pPr>
              <a:defRPr/>
            </a:pPr>
            <a:fld id="{57CAB3AD-80B6-4776-8E50-4A9BCF96797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3242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a:solidFill>
            <a:schemeClr val="tx2"/>
          </a:solidFill>
          <a:ln>
            <a:solidFill>
              <a:schemeClr val="accent1"/>
            </a:solidFill>
          </a:ln>
        </p:spPr>
        <p:txBody>
          <a:bodyPr anchor="t"/>
          <a:lstStyle>
            <a:lvl1pPr algn="l">
              <a:defRPr sz="4000" b="1" cap="all">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F8E975B-1BF5-4F7A-8458-A85B5E4CB3DF}"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4A30D8-8266-4B84-9C3E-59311BADC87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2327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242CD8D-1314-47D4-AA22-6613232B2A64}"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CFF8C2A-5131-4CD3-A23B-A2B536C93C1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3535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530407-E14C-4528-8203-2EF997442A07}"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C41D98D7-950D-48CB-8A92-9A8D5A65DD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508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00EDFBB-2FCC-4B64-BBE7-B69F86DD65AA}"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0F59DB5-DDDB-4F95-A83A-20E2BA97AB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178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39709-A3C1-4697-A681-0DE2DDCBC2D5}"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BF068957-7DCE-428E-8543-A023E9B835C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2215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5"/>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8"/>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76307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3FA978C-3417-4F8B-8F57-FBC6BACEF45E}"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43B3FAE-F0FC-4210-B09D-61F1B7C5269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36413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solidFill>
            <a:schemeClr val="tx2"/>
          </a:solidFill>
        </p:spPr>
        <p:txBody>
          <a:bodyPr anchor="b"/>
          <a:lstStyle>
            <a:lvl1pPr algn="l">
              <a:defRPr sz="2000" b="1" baseline="0">
                <a:solidFill>
                  <a:schemeClr val="bg1"/>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D10D0E4-0A5D-4502-A6BA-566966D077BE}"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EFF842B-7671-4ED4-8CFF-4B3AEE44C2F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97513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C958E7-2BC0-44DB-99AB-3C5DEE45BEF5}"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71B273-2D4D-46C8-819E-8B94A5B4F70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4614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D1A45F-5899-408D-B59A-97E42FE9C52F}" type="datetimeFigureOut">
              <a:rPr lang="zh-CN" altLang="en-US">
                <a:solidFill>
                  <a:prstClr val="black">
                    <a:tint val="75000"/>
                  </a:prstClr>
                </a:solidFill>
              </a:rPr>
              <a:pPr>
                <a:defRPr/>
              </a:pPr>
              <a:t>2011-11-13</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6DD179D-CC8E-4FB2-8798-73314663DB5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95040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cSld name="标题，图表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sz="half" idx="1"/>
          </p:nvPr>
        </p:nvSpPr>
        <p:spPr>
          <a:xfrm>
            <a:off x="457200" y="1600204"/>
            <a:ext cx="4038600" cy="4525963"/>
          </a:xfrm>
        </p:spPr>
        <p:txBody>
          <a:bodyPr/>
          <a:lstStyle/>
          <a:p>
            <a:endParaRPr lang="zh-CN" altLang="en-US"/>
          </a:p>
        </p:txBody>
      </p:sp>
      <p:sp>
        <p:nvSpPr>
          <p:cNvPr id="4" name="文本占位符 3"/>
          <p:cNvSpPr>
            <a:spLocks noGrp="1"/>
          </p:cNvSpPr>
          <p:nvPr>
            <p:ph type="body" sz="half" idx="2"/>
          </p:nvPr>
        </p:nvSpPr>
        <p:spPr>
          <a:xfrm>
            <a:off x="4648200" y="1600204"/>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51575"/>
            <a:ext cx="2133600" cy="476250"/>
          </a:xfrm>
        </p:spPr>
        <p:txBody>
          <a:bodyPr/>
          <a:lstStyle>
            <a:lvl1pPr>
              <a:defRPr/>
            </a:lvl1pPr>
          </a:lstStyle>
          <a:p>
            <a:endParaRPr lang="es-ES" altLang="zh-CN"/>
          </a:p>
        </p:txBody>
      </p:sp>
      <p:sp>
        <p:nvSpPr>
          <p:cNvPr id="6" name="灯片编号占位符 5"/>
          <p:cNvSpPr>
            <a:spLocks noGrp="1"/>
          </p:cNvSpPr>
          <p:nvPr>
            <p:ph type="sldNum" sz="quarter" idx="11"/>
          </p:nvPr>
        </p:nvSpPr>
        <p:spPr>
          <a:xfrm>
            <a:off x="6553200" y="6248400"/>
            <a:ext cx="2133600" cy="476250"/>
          </a:xfrm>
        </p:spPr>
        <p:txBody>
          <a:bodyPr/>
          <a:lstStyle>
            <a:lvl1pPr>
              <a:defRPr/>
            </a:lvl1pPr>
          </a:lstStyle>
          <a:p>
            <a:fld id="{6CC7A2EB-464A-46A5-8DAB-9FB3C0895D86}" type="slidenum">
              <a:rPr lang="es-ES" altLang="zh-CN"/>
              <a:pPr/>
              <a:t>‹#›</a:t>
            </a:fld>
            <a:endParaRPr lang="es-ES" altLang="zh-CN"/>
          </a:p>
        </p:txBody>
      </p:sp>
      <p:sp>
        <p:nvSpPr>
          <p:cNvPr id="7" name="页脚占位符 6"/>
          <p:cNvSpPr>
            <a:spLocks noGrp="1"/>
          </p:cNvSpPr>
          <p:nvPr>
            <p:ph type="ftr" sz="quarter" idx="12"/>
          </p:nvPr>
        </p:nvSpPr>
        <p:spPr>
          <a:xfrm>
            <a:off x="3124200" y="6248400"/>
            <a:ext cx="2895600" cy="476250"/>
          </a:xfrm>
        </p:spPr>
        <p:txBody>
          <a:bodyPr/>
          <a:lstStyle>
            <a:lvl1pPr>
              <a:defRPr/>
            </a:lvl1pPr>
          </a:lstStyle>
          <a:p>
            <a:endParaRPr lang="es-ES" altLang="zh-CN"/>
          </a:p>
        </p:txBody>
      </p:sp>
    </p:spTree>
    <p:extLst>
      <p:ext uri="{BB962C8B-B14F-4D97-AF65-F5344CB8AC3E}">
        <p14:creationId xmlns:p14="http://schemas.microsoft.com/office/powerpoint/2010/main" val="29885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53577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305143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65510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83075"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11493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54943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83078"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7946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09922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521490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00763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22751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09811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1773242"/>
            <a:ext cx="2058988"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2" y="1773242"/>
            <a:ext cx="6029325"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9738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E48C02-6A40-4D49-B433-7C62F1955EC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72737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3"/>
          </p:nvPr>
        </p:nvSpPr>
        <p:spPr>
          <a:xfrm>
            <a:off x="3798279" y="6400800"/>
            <a:ext cx="844062"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4"/>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5"/>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6"/>
          </p:nvPr>
        </p:nvSpPr>
        <p:spPr>
          <a:ln/>
        </p:spPr>
        <p:txBody>
          <a:bodyPr/>
          <a:lstStyle>
            <a:lvl1pPr>
              <a:defRPr/>
            </a:lvl1pPr>
          </a:lstStyle>
          <a:p>
            <a:fld id="{E5912AA7-9DDE-428F-A59A-8543DF0A9B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08070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690CB5-11F5-437B-A550-F516201431C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26498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F3D7CA-F1D8-4334-92FD-7C8DE9A93F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1750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80944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2B2A137-7553-417E-963F-4538AEB812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43557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16B7F3-4D46-4BC6-8134-519A8235E43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67403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0F5D13-9146-4308-9BEE-6C6190EBDD6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39577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23B4C0-C64B-4ABA-94B4-00CD41F4E89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367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B39A94A-170B-4543-955F-0A171AE1F9D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74182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7E084E-3B07-4791-844A-1EEF94A6F1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8902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67A608-A5C2-4621-A475-5C930EA711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990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descr="Tenerif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p:txBody>
          <a:bodyPr/>
          <a:lstStyle>
            <a:lvl1pPr>
              <a:defRPr>
                <a:ea typeface="+mn-ea"/>
              </a:defRPr>
            </a:lvl1pPr>
          </a:lstStyle>
          <a:p>
            <a:pPr>
              <a:defRPr/>
            </a:pPr>
            <a:fld id="{CD54E495-F23D-458E-A310-F646D1B23B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7601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E48C02-6A40-4D49-B433-7C62F1955EC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5248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3"/>
          </p:nvPr>
        </p:nvSpPr>
        <p:spPr>
          <a:xfrm>
            <a:off x="3798278" y="6400800"/>
            <a:ext cx="844062"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4"/>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5"/>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6"/>
          </p:nvPr>
        </p:nvSpPr>
        <p:spPr>
          <a:ln/>
        </p:spPr>
        <p:txBody>
          <a:bodyPr/>
          <a:lstStyle>
            <a:lvl1pPr>
              <a:defRPr/>
            </a:lvl1pPr>
          </a:lstStyle>
          <a:p>
            <a:fld id="{E5912AA7-9DDE-428F-A59A-8543DF0A9B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3439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79274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690CB5-11F5-437B-A550-F516201431C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75870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F3D7CA-F1D8-4334-92FD-7C8DE9A93F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9964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2B2A137-7553-417E-963F-4538AEB812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66662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16B7F3-4D46-4BC6-8134-519A8235E43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2879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0F5D13-9146-4308-9BEE-6C6190EBDD6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250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23B4C0-C64B-4ABA-94B4-00CD41F4E89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58569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B39A94A-170B-4543-955F-0A171AE1F9D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93560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7E084E-3B07-4791-844A-1EEF94A6F1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60928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ROBOTIC TELESCOPES</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NAO- China</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67A608-A5C2-4621-A475-5C930EA711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0539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descr="Tenerif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p:txBody>
          <a:bodyPr/>
          <a:lstStyle>
            <a:lvl1pPr>
              <a:defRPr>
                <a:ea typeface="+mn-ea"/>
              </a:defRPr>
            </a:lvl1pPr>
          </a:lstStyle>
          <a:p>
            <a:pPr>
              <a:defRPr/>
            </a:pPr>
            <a:fld id="{CD54E495-F23D-458E-A310-F646D1B23B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9924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60800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435102"/>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44496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82032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Grp="1" noChangeArrowheads="1"/>
          </p:cNvSpPr>
          <p:nvPr>
            <p:ph type="title"/>
          </p:nvPr>
        </p:nvSpPr>
        <p:spPr bwMode="auto">
          <a:xfrm>
            <a:off x="468313" y="1773239"/>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2051"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chemeClr val="bg1"/>
                </a:solidFill>
                <a:latin typeface="+mn-lt"/>
                <a:ea typeface="MS PGothic" pitchFamily="34" charset="-128"/>
              </a:defRPr>
            </a:lvl1pPr>
          </a:lstStyle>
          <a:p>
            <a:pPr>
              <a:defRPr/>
            </a:pPr>
            <a:endParaRPr lang="zh-CN" altLang="en-US"/>
          </a:p>
        </p:txBody>
      </p:sp>
      <p:sp>
        <p:nvSpPr>
          <p:cNvPr id="2053"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en-US" sz="1400">
              <a:solidFill>
                <a:schemeClr val="bg1"/>
              </a:solidFill>
              <a:latin typeface="Arial" pitchFamily="34" charset="0"/>
              <a:ea typeface="MS PGothic" pitchFamily="34" charset="-128"/>
            </a:endParaRPr>
          </a:p>
        </p:txBody>
      </p:sp>
      <p:pic>
        <p:nvPicPr>
          <p:cNvPr id="2054"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153" algn="l" rtl="0" fontAlgn="base">
        <a:spcBef>
          <a:spcPct val="0"/>
        </a:spcBef>
        <a:spcAft>
          <a:spcPct val="0"/>
        </a:spcAft>
        <a:defRPr sz="3200" b="1">
          <a:solidFill>
            <a:schemeClr val="bg1"/>
          </a:solidFill>
          <a:latin typeface="Arial" pitchFamily="34" charset="0"/>
          <a:ea typeface="宋体" pitchFamily="2" charset="-122"/>
        </a:defRPr>
      </a:lvl6pPr>
      <a:lvl7pPr marL="914305" algn="l" rtl="0" fontAlgn="base">
        <a:spcBef>
          <a:spcPct val="0"/>
        </a:spcBef>
        <a:spcAft>
          <a:spcPct val="0"/>
        </a:spcAft>
        <a:defRPr sz="3200" b="1">
          <a:solidFill>
            <a:schemeClr val="bg1"/>
          </a:solidFill>
          <a:latin typeface="Arial" pitchFamily="34" charset="0"/>
          <a:ea typeface="宋体" pitchFamily="2" charset="-122"/>
        </a:defRPr>
      </a:lvl7pPr>
      <a:lvl8pPr marL="1371458" algn="l" rtl="0" fontAlgn="base">
        <a:spcBef>
          <a:spcPct val="0"/>
        </a:spcBef>
        <a:spcAft>
          <a:spcPct val="0"/>
        </a:spcAft>
        <a:defRPr sz="3200" b="1">
          <a:solidFill>
            <a:schemeClr val="bg1"/>
          </a:solidFill>
          <a:latin typeface="Arial" pitchFamily="34" charset="0"/>
          <a:ea typeface="宋体" pitchFamily="2" charset="-122"/>
        </a:defRPr>
      </a:lvl8pPr>
      <a:lvl9pPr marL="182861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defRPr>
      </a:lvl2pPr>
      <a:lvl3pPr marL="1147644" indent="-228577" algn="l" rtl="0" eaLnBrk="0" fontAlgn="base" hangingPunct="0">
        <a:spcBef>
          <a:spcPct val="20000"/>
        </a:spcBef>
        <a:spcAft>
          <a:spcPct val="0"/>
        </a:spcAft>
        <a:buChar char="•"/>
        <a:defRPr sz="2000">
          <a:solidFill>
            <a:schemeClr val="bg1"/>
          </a:solidFill>
          <a:latin typeface="+mn-lt"/>
          <a:ea typeface="+mn-ea"/>
        </a:defRPr>
      </a:lvl3pPr>
      <a:lvl4pPr marL="1600034" indent="-228577" algn="l" rtl="0" eaLnBrk="0" fontAlgn="base" hangingPunct="0">
        <a:spcBef>
          <a:spcPct val="20000"/>
        </a:spcBef>
        <a:spcAft>
          <a:spcPct val="0"/>
        </a:spcAft>
        <a:buChar char="–"/>
        <a:defRPr>
          <a:solidFill>
            <a:schemeClr val="bg1"/>
          </a:solidFill>
          <a:latin typeface="+mn-lt"/>
          <a:ea typeface="+mn-ea"/>
        </a:defRPr>
      </a:lvl4pPr>
      <a:lvl5pPr marL="2057187" indent="-228577" algn="l" rtl="0" eaLnBrk="0" fontAlgn="base" hangingPunct="0">
        <a:spcBef>
          <a:spcPct val="20000"/>
        </a:spcBef>
        <a:spcAft>
          <a:spcPct val="0"/>
        </a:spcAft>
        <a:buChar char="»"/>
        <a:defRPr sz="1600">
          <a:solidFill>
            <a:schemeClr val="bg1"/>
          </a:solidFill>
          <a:latin typeface="+mn-lt"/>
          <a:ea typeface="+mn-ea"/>
        </a:defRPr>
      </a:lvl5pPr>
      <a:lvl6pPr marL="2514340" indent="-228577" algn="l" rtl="0" fontAlgn="base">
        <a:spcBef>
          <a:spcPct val="20000"/>
        </a:spcBef>
        <a:spcAft>
          <a:spcPct val="0"/>
        </a:spcAft>
        <a:buChar char="»"/>
        <a:defRPr sz="1600">
          <a:solidFill>
            <a:schemeClr val="bg1"/>
          </a:solidFill>
          <a:latin typeface="+mn-lt"/>
          <a:ea typeface="+mn-ea"/>
        </a:defRPr>
      </a:lvl6pPr>
      <a:lvl7pPr marL="2971492" indent="-228577" algn="l" rtl="0" fontAlgn="base">
        <a:spcBef>
          <a:spcPct val="20000"/>
        </a:spcBef>
        <a:spcAft>
          <a:spcPct val="0"/>
        </a:spcAft>
        <a:buChar char="»"/>
        <a:defRPr sz="1600">
          <a:solidFill>
            <a:schemeClr val="bg1"/>
          </a:solidFill>
          <a:latin typeface="+mn-lt"/>
          <a:ea typeface="+mn-ea"/>
        </a:defRPr>
      </a:lvl7pPr>
      <a:lvl8pPr marL="3428645" indent="-228577" algn="l" rtl="0" fontAlgn="base">
        <a:spcBef>
          <a:spcPct val="20000"/>
        </a:spcBef>
        <a:spcAft>
          <a:spcPct val="0"/>
        </a:spcAft>
        <a:buChar char="»"/>
        <a:defRPr sz="1600">
          <a:solidFill>
            <a:schemeClr val="bg1"/>
          </a:solidFill>
          <a:latin typeface="+mn-lt"/>
          <a:ea typeface="+mn-ea"/>
        </a:defRPr>
      </a:lvl8pPr>
      <a:lvl9pPr marL="3885797" indent="-228577"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8"/>
          <p:cNvSpPr>
            <a:spLocks noGrp="1" noChangeArrowheads="1"/>
          </p:cNvSpPr>
          <p:nvPr>
            <p:ph type="title"/>
          </p:nvPr>
        </p:nvSpPr>
        <p:spPr bwMode="auto">
          <a:xfrm>
            <a:off x="468313" y="1773239"/>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3075"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FFFFFF"/>
                </a:solidFill>
                <a:latin typeface="Arial" pitchFamily="34" charset="0"/>
                <a:ea typeface="MS PGothic" pitchFamily="34" charset="-128"/>
              </a:defRPr>
            </a:lvl1pPr>
          </a:lstStyle>
          <a:p>
            <a:pPr>
              <a:defRPr/>
            </a:pPr>
            <a:endParaRPr lang="zh-CN" altLang="zh-CN"/>
          </a:p>
        </p:txBody>
      </p:sp>
      <p:sp>
        <p:nvSpPr>
          <p:cNvPr id="3077"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zh-CN" sz="1400">
              <a:solidFill>
                <a:srgbClr val="FFFFFF"/>
              </a:solidFill>
              <a:latin typeface="Arial" pitchFamily="34" charset="0"/>
              <a:ea typeface="MS PGothic" pitchFamily="34" charset="-128"/>
            </a:endParaRPr>
          </a:p>
        </p:txBody>
      </p:sp>
      <p:pic>
        <p:nvPicPr>
          <p:cNvPr id="3078"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ftr="0" dt="0"/>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2pPr>
      <a:lvl3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3pPr>
      <a:lvl4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4pPr>
      <a:lvl5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5pPr>
      <a:lvl6pPr marL="457153"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6pPr>
      <a:lvl7pPr marL="914305"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7pPr>
      <a:lvl8pPr marL="1371458"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8pPr>
      <a:lvl9pPr marL="1828610"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cs typeface="+mn-cs"/>
        </a:defRPr>
      </a:lvl2pPr>
      <a:lvl3pPr marL="1147644" indent="-228577" algn="l" rtl="0" eaLnBrk="0" fontAlgn="base" hangingPunct="0">
        <a:spcBef>
          <a:spcPct val="20000"/>
        </a:spcBef>
        <a:spcAft>
          <a:spcPct val="0"/>
        </a:spcAft>
        <a:buChar char="•"/>
        <a:defRPr sz="2000">
          <a:solidFill>
            <a:schemeClr val="bg1"/>
          </a:solidFill>
          <a:latin typeface="+mn-lt"/>
          <a:ea typeface="+mn-ea"/>
          <a:cs typeface="+mn-cs"/>
        </a:defRPr>
      </a:lvl3pPr>
      <a:lvl4pPr marL="1600034" indent="-228577" algn="l" rtl="0" eaLnBrk="0" fontAlgn="base" hangingPunct="0">
        <a:spcBef>
          <a:spcPct val="20000"/>
        </a:spcBef>
        <a:spcAft>
          <a:spcPct val="0"/>
        </a:spcAft>
        <a:buChar char="–"/>
        <a:defRPr>
          <a:solidFill>
            <a:schemeClr val="bg1"/>
          </a:solidFill>
          <a:latin typeface="+mn-lt"/>
          <a:ea typeface="+mn-ea"/>
          <a:cs typeface="+mn-cs"/>
        </a:defRPr>
      </a:lvl4pPr>
      <a:lvl5pPr marL="2057187" indent="-228577" algn="l" rtl="0" eaLnBrk="0" fontAlgn="base" hangingPunct="0">
        <a:spcBef>
          <a:spcPct val="20000"/>
        </a:spcBef>
        <a:spcAft>
          <a:spcPct val="0"/>
        </a:spcAft>
        <a:buChar char="»"/>
        <a:defRPr sz="1600">
          <a:solidFill>
            <a:schemeClr val="bg1"/>
          </a:solidFill>
          <a:latin typeface="+mn-lt"/>
          <a:ea typeface="+mn-ea"/>
          <a:cs typeface="+mn-cs"/>
        </a:defRPr>
      </a:lvl5pPr>
      <a:lvl6pPr marL="2514340" indent="-228577" algn="l" rtl="0" fontAlgn="base">
        <a:spcBef>
          <a:spcPct val="20000"/>
        </a:spcBef>
        <a:spcAft>
          <a:spcPct val="0"/>
        </a:spcAft>
        <a:buChar char="»"/>
        <a:defRPr sz="1600">
          <a:solidFill>
            <a:schemeClr val="bg1"/>
          </a:solidFill>
          <a:latin typeface="+mn-lt"/>
          <a:ea typeface="+mn-ea"/>
          <a:cs typeface="+mn-cs"/>
        </a:defRPr>
      </a:lvl6pPr>
      <a:lvl7pPr marL="2971492" indent="-228577" algn="l" rtl="0" fontAlgn="base">
        <a:spcBef>
          <a:spcPct val="20000"/>
        </a:spcBef>
        <a:spcAft>
          <a:spcPct val="0"/>
        </a:spcAft>
        <a:buChar char="»"/>
        <a:defRPr sz="1600">
          <a:solidFill>
            <a:schemeClr val="bg1"/>
          </a:solidFill>
          <a:latin typeface="+mn-lt"/>
          <a:ea typeface="+mn-ea"/>
          <a:cs typeface="+mn-cs"/>
        </a:defRPr>
      </a:lvl7pPr>
      <a:lvl8pPr marL="3428645" indent="-228577" algn="l" rtl="0" fontAlgn="base">
        <a:spcBef>
          <a:spcPct val="20000"/>
        </a:spcBef>
        <a:spcAft>
          <a:spcPct val="0"/>
        </a:spcAft>
        <a:buChar char="»"/>
        <a:defRPr sz="1600">
          <a:solidFill>
            <a:schemeClr val="bg1"/>
          </a:solidFill>
          <a:latin typeface="+mn-lt"/>
          <a:ea typeface="+mn-ea"/>
          <a:cs typeface="+mn-cs"/>
        </a:defRPr>
      </a:lvl8pPr>
      <a:lvl9pPr marL="3885797" indent="-228577" algn="l" rtl="0" fontAlgn="base">
        <a:spcBef>
          <a:spcPct val="20000"/>
        </a:spcBef>
        <a:spcAft>
          <a:spcPct val="0"/>
        </a:spcAft>
        <a:buChar char="»"/>
        <a:defRPr sz="1600">
          <a:solidFill>
            <a:schemeClr val="bg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eaLnBrk="1" hangingPunct="1">
              <a:defRPr/>
            </a:pPr>
            <a:fld id="{A5152415-8DC1-40C1-8270-1E80A5A87D94}" type="datetimeFigureOut">
              <a:rPr lang="zh-CN" altLang="en-US">
                <a:solidFill>
                  <a:prstClr val="black">
                    <a:tint val="75000"/>
                  </a:prstClr>
                </a:solidFill>
              </a:rPr>
              <a:pPr eaLnBrk="1" hangingPunct="1">
                <a:defRPr/>
              </a:pPr>
              <a:t>2011-11-13</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eaLnBrk="1" hangingPunct="1">
              <a:defRPr/>
            </a:pPr>
            <a:fld id="{02A465AF-6188-4484-B04B-B74684394662}" type="slidenum">
              <a:rPr lang="zh-CN" altLang="en-US">
                <a:solidFill>
                  <a:prstClr val="black">
                    <a:tint val="75000"/>
                  </a:prstClr>
                </a:solidFill>
              </a:rPr>
              <a:pPr eaLnBrk="1" hangingPunct="1">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1975011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1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8"/>
          <p:cNvSpPr>
            <a:spLocks noGrp="1" noChangeArrowheads="1"/>
          </p:cNvSpPr>
          <p:nvPr>
            <p:ph type="title"/>
          </p:nvPr>
        </p:nvSpPr>
        <p:spPr bwMode="auto">
          <a:xfrm>
            <a:off x="468313" y="17732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zh-CN" smtClean="0"/>
              <a:t>Click to edit Master title style</a:t>
            </a:r>
          </a:p>
        </p:txBody>
      </p:sp>
      <p:sp>
        <p:nvSpPr>
          <p:cNvPr id="5123"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ea typeface="MS PGothic" pitchFamily="34" charset="-128"/>
              </a:defRPr>
            </a:lvl1pPr>
          </a:lstStyle>
          <a:p>
            <a:pPr>
              <a:defRPr/>
            </a:pPr>
            <a:endParaRPr lang="zh-CN" altLang="en-US"/>
          </a:p>
        </p:txBody>
      </p:sp>
      <p:sp>
        <p:nvSpPr>
          <p:cNvPr id="5125"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solidFill>
                <a:srgbClr val="FFFFFF"/>
              </a:solidFill>
              <a:latin typeface="Arial" pitchFamily="34" charset="0"/>
              <a:ea typeface="MS PGothic" pitchFamily="34" charset="-128"/>
            </a:endParaRPr>
          </a:p>
        </p:txBody>
      </p:sp>
      <p:pic>
        <p:nvPicPr>
          <p:cNvPr id="5126"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4032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200" algn="l" rtl="0" fontAlgn="base">
        <a:spcBef>
          <a:spcPct val="0"/>
        </a:spcBef>
        <a:spcAft>
          <a:spcPct val="0"/>
        </a:spcAft>
        <a:defRPr sz="3200" b="1">
          <a:solidFill>
            <a:schemeClr val="bg1"/>
          </a:solidFill>
          <a:latin typeface="Arial" pitchFamily="34" charset="0"/>
          <a:ea typeface="宋体" pitchFamily="2" charset="-122"/>
        </a:defRPr>
      </a:lvl6pPr>
      <a:lvl7pPr marL="914400" algn="l" rtl="0" fontAlgn="base">
        <a:spcBef>
          <a:spcPct val="0"/>
        </a:spcBef>
        <a:spcAft>
          <a:spcPct val="0"/>
        </a:spcAft>
        <a:defRPr sz="3200" b="1">
          <a:solidFill>
            <a:schemeClr val="bg1"/>
          </a:solidFill>
          <a:latin typeface="Arial" pitchFamily="34" charset="0"/>
          <a:ea typeface="宋体" pitchFamily="2" charset="-122"/>
        </a:defRPr>
      </a:lvl7pPr>
      <a:lvl8pPr marL="1371600" algn="l" rtl="0" fontAlgn="base">
        <a:spcBef>
          <a:spcPct val="0"/>
        </a:spcBef>
        <a:spcAft>
          <a:spcPct val="0"/>
        </a:spcAft>
        <a:defRPr sz="3200" b="1">
          <a:solidFill>
            <a:schemeClr val="bg1"/>
          </a:solidFill>
          <a:latin typeface="Arial" pitchFamily="34" charset="0"/>
          <a:ea typeface="宋体" pitchFamily="2" charset="-122"/>
        </a:defRPr>
      </a:lvl8pPr>
      <a:lvl9pPr marL="182880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38" indent="-274638" algn="l" rtl="0" eaLnBrk="0" fontAlgn="base" hangingPunct="0">
        <a:spcBef>
          <a:spcPct val="20000"/>
        </a:spcBef>
        <a:spcAft>
          <a:spcPct val="40000"/>
        </a:spcAft>
        <a:buChar char="•"/>
        <a:defRPr sz="2400">
          <a:solidFill>
            <a:schemeClr val="bg1"/>
          </a:solidFill>
          <a:latin typeface="+mn-lt"/>
          <a:ea typeface="+mn-ea"/>
          <a:cs typeface="+mn-cs"/>
        </a:defRPr>
      </a:lvl1pPr>
      <a:lvl2pPr marL="742950" indent="-285750" algn="l" rtl="0" eaLnBrk="0" fontAlgn="base" hangingPunct="0">
        <a:spcBef>
          <a:spcPct val="0"/>
        </a:spcBef>
        <a:spcAft>
          <a:spcPct val="0"/>
        </a:spcAft>
        <a:buChar char="–"/>
        <a:defRPr sz="2200">
          <a:solidFill>
            <a:schemeClr val="bg1"/>
          </a:solidFill>
          <a:latin typeface="+mn-lt"/>
          <a:ea typeface="+mn-ea"/>
        </a:defRPr>
      </a:lvl2pPr>
      <a:lvl3pPr marL="1147763"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63_ligh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 name="Rectangle 4"/>
          <p:cNvSpPr>
            <a:spLocks noGrp="1" noChangeArrowheads="1"/>
          </p:cNvSpPr>
          <p:nvPr>
            <p:ph type="dt" sz="half" idx="2"/>
          </p:nvPr>
        </p:nvSpPr>
        <p:spPr bwMode="auto">
          <a:xfrm>
            <a:off x="457200" y="6245225"/>
            <a:ext cx="256735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eaLnBrk="1" hangingPunct="1">
              <a:defRPr/>
            </a:pPr>
            <a:r>
              <a:rPr lang="en-US">
                <a:solidFill>
                  <a:srgbClr val="000000"/>
                </a:solidFill>
                <a:latin typeface="Arial" charset="0"/>
                <a:ea typeface="+mn-ea"/>
              </a:rPr>
              <a:t>ROBOTIC TELESCOPES</a:t>
            </a:r>
            <a:endParaRPr lang="en-US" dirty="0">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eaLnBrk="1" hangingPunct="1">
              <a:defRPr/>
            </a:pPr>
            <a:r>
              <a:rPr lang="en-US">
                <a:solidFill>
                  <a:srgbClr val="000000"/>
                </a:solidFill>
                <a:latin typeface="Arial" charset="0"/>
                <a:ea typeface="+mn-ea"/>
              </a:rPr>
              <a:t>NAO- China</a:t>
            </a:r>
            <a:endParaRPr lang="en-US" dirty="0">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a typeface="宋体" charset="-122"/>
              </a:defRPr>
            </a:lvl1pPr>
          </a:lstStyle>
          <a:p>
            <a:pPr eaLnBrk="1" hangingPunct="1"/>
            <a:fld id="{61EDEC51-31EB-426D-80E3-BDB4406A3B5F}" type="slidenum">
              <a:rPr lang="en-US" altLang="zh-CN" smtClean="0">
                <a:solidFill>
                  <a:srgbClr val="000000"/>
                </a:solidFill>
                <a:latin typeface="Arial" charset="0"/>
              </a:rPr>
              <a:pPr eaLnBrk="1" hangingPunct="1"/>
              <a:t>‹#›</a:t>
            </a:fld>
            <a:endParaRPr lang="en-US" altLang="zh-CN" smtClean="0">
              <a:solidFill>
                <a:srgbClr val="000000"/>
              </a:solidFill>
              <a:latin typeface="Arial" charset="0"/>
            </a:endParaRPr>
          </a:p>
        </p:txBody>
      </p:sp>
    </p:spTree>
    <p:extLst>
      <p:ext uri="{BB962C8B-B14F-4D97-AF65-F5344CB8AC3E}">
        <p14:creationId xmlns:p14="http://schemas.microsoft.com/office/powerpoint/2010/main" val="203299485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63_ligh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 name="Rectangle 4"/>
          <p:cNvSpPr>
            <a:spLocks noGrp="1" noChangeArrowheads="1"/>
          </p:cNvSpPr>
          <p:nvPr>
            <p:ph type="dt" sz="half" idx="2"/>
          </p:nvPr>
        </p:nvSpPr>
        <p:spPr bwMode="auto">
          <a:xfrm>
            <a:off x="457200" y="6245225"/>
            <a:ext cx="256735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eaLnBrk="1" hangingPunct="1">
              <a:defRPr/>
            </a:pPr>
            <a:r>
              <a:rPr lang="en-US">
                <a:solidFill>
                  <a:srgbClr val="000000"/>
                </a:solidFill>
                <a:latin typeface="Arial" charset="0"/>
                <a:ea typeface="+mn-ea"/>
              </a:rPr>
              <a:t>ROBOTIC TELESCOPES</a:t>
            </a:r>
            <a:endParaRPr lang="en-US" dirty="0">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eaLnBrk="1" hangingPunct="1">
              <a:defRPr/>
            </a:pPr>
            <a:r>
              <a:rPr lang="en-US">
                <a:solidFill>
                  <a:srgbClr val="000000"/>
                </a:solidFill>
                <a:latin typeface="Arial" charset="0"/>
                <a:ea typeface="+mn-ea"/>
              </a:rPr>
              <a:t>NAO- China</a:t>
            </a:r>
            <a:endParaRPr lang="en-US" dirty="0">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a typeface="宋体" charset="-122"/>
              </a:defRPr>
            </a:lvl1pPr>
          </a:lstStyle>
          <a:p>
            <a:pPr eaLnBrk="1" hangingPunct="1"/>
            <a:fld id="{61EDEC51-31EB-426D-80E3-BDB4406A3B5F}" type="slidenum">
              <a:rPr lang="en-US" altLang="zh-CN" smtClean="0">
                <a:solidFill>
                  <a:srgbClr val="000000"/>
                </a:solidFill>
                <a:latin typeface="Arial" charset="0"/>
              </a:rPr>
              <a:pPr eaLnBrk="1" hangingPunct="1"/>
              <a:t>‹#›</a:t>
            </a:fld>
            <a:endParaRPr lang="en-US" altLang="zh-CN" smtClean="0">
              <a:solidFill>
                <a:srgbClr val="000000"/>
              </a:solidFill>
              <a:latin typeface="Arial" charset="0"/>
            </a:endParaRPr>
          </a:p>
        </p:txBody>
      </p:sp>
    </p:spTree>
    <p:extLst>
      <p:ext uri="{BB962C8B-B14F-4D97-AF65-F5344CB8AC3E}">
        <p14:creationId xmlns:p14="http://schemas.microsoft.com/office/powerpoint/2010/main" val="3478628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hyperlink" Target="http://www.azteachscience.co.uk/index.asp"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hyperlink" Target="http://www.ncetm.org.uk/Default.aspx" TargetMode="External"/><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24.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53.wmf"/><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p:txBody>
          <a:bodyPr/>
          <a:lstStyle/>
          <a:p>
            <a:pPr eaLnBrk="1" hangingPunct="1"/>
            <a:r>
              <a:rPr lang="zh-CN" altLang="en-US" dirty="0">
                <a:latin typeface="华文彩云" pitchFamily="2" charset="-122"/>
                <a:ea typeface="华文彩云" pitchFamily="2" charset="-122"/>
              </a:rPr>
              <a:t>程控自主天文台</a:t>
            </a:r>
            <a:r>
              <a:rPr lang="zh-CN" altLang="en-US" dirty="0" smtClean="0">
                <a:latin typeface="华文彩云" pitchFamily="2" charset="-122"/>
                <a:ea typeface="华文彩云" pitchFamily="2" charset="-122"/>
              </a:rPr>
              <a:t>网络</a:t>
            </a:r>
            <a:r>
              <a:rPr lang="en-US" altLang="zh-CN" dirty="0" smtClean="0">
                <a:latin typeface="华文彩云" pitchFamily="2" charset="-122"/>
                <a:ea typeface="华文彩云" pitchFamily="2" charset="-122"/>
              </a:rPr>
              <a:t/>
            </a:r>
            <a:br>
              <a:rPr lang="en-US" altLang="zh-CN" dirty="0" smtClean="0">
                <a:latin typeface="华文彩云" pitchFamily="2" charset="-122"/>
                <a:ea typeface="华文彩云" pitchFamily="2" charset="-122"/>
              </a:rPr>
            </a:br>
            <a:r>
              <a:rPr lang="zh-CN" altLang="en-US" dirty="0" smtClean="0">
                <a:latin typeface="华文彩云" pitchFamily="2" charset="-122"/>
                <a:ea typeface="华文彩云" pitchFamily="2" charset="-122"/>
              </a:rPr>
              <a:t>研究</a:t>
            </a:r>
            <a:r>
              <a:rPr lang="zh-CN" altLang="en-US" dirty="0">
                <a:latin typeface="华文彩云" pitchFamily="2" charset="-122"/>
                <a:ea typeface="华文彩云" pitchFamily="2" charset="-122"/>
              </a:rPr>
              <a:t>现状与应用需求</a:t>
            </a:r>
            <a:endParaRPr lang="zh-CN" altLang="en-US" dirty="0" smtClean="0">
              <a:latin typeface="华文彩云" pitchFamily="2" charset="-122"/>
              <a:ea typeface="华文彩云" pitchFamily="2" charset="-122"/>
            </a:endParaRPr>
          </a:p>
        </p:txBody>
      </p:sp>
      <p:sp>
        <p:nvSpPr>
          <p:cNvPr id="2" name="副标题 1"/>
          <p:cNvSpPr>
            <a:spLocks noGrp="1"/>
          </p:cNvSpPr>
          <p:nvPr>
            <p:ph type="subTitle" idx="1"/>
          </p:nvPr>
        </p:nvSpPr>
        <p:spPr>
          <a:xfrm>
            <a:off x="1371600" y="4365104"/>
            <a:ext cx="6400800" cy="1273696"/>
          </a:xfrm>
        </p:spPr>
        <p:txBody>
          <a:bodyPr/>
          <a:lstStyle/>
          <a:p>
            <a:r>
              <a:rPr lang="zh-CN" altLang="en-US" sz="2800" dirty="0" smtClean="0"/>
              <a:t>崔辰州</a:t>
            </a:r>
            <a:endParaRPr lang="en-US" altLang="zh-CN" sz="2800" dirty="0" smtClean="0"/>
          </a:p>
          <a:p>
            <a:r>
              <a:rPr lang="zh-CN" altLang="en-US" sz="2800" dirty="0"/>
              <a:t>中国科学院国家天文台</a:t>
            </a:r>
          </a:p>
        </p:txBody>
      </p:sp>
    </p:spTree>
    <p:extLst>
      <p:ext uri="{BB962C8B-B14F-4D97-AF65-F5344CB8AC3E}">
        <p14:creationId xmlns:p14="http://schemas.microsoft.com/office/powerpoint/2010/main" val="4288499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RoboNet-1.0 (2004-2006)</a:t>
            </a:r>
            <a:endParaRPr lang="zh-CN" altLang="en-US" dirty="0"/>
          </a:p>
        </p:txBody>
      </p:sp>
      <p:sp>
        <p:nvSpPr>
          <p:cNvPr id="3" name="内容占位符 2"/>
          <p:cNvSpPr>
            <a:spLocks noGrp="1"/>
          </p:cNvSpPr>
          <p:nvPr>
            <p:ph idx="1"/>
          </p:nvPr>
        </p:nvSpPr>
        <p:spPr>
          <a:xfrm>
            <a:off x="467544" y="1628801"/>
            <a:ext cx="7776864" cy="1978496"/>
          </a:xfrm>
        </p:spPr>
        <p:txBody>
          <a:bodyPr/>
          <a:lstStyle/>
          <a:p>
            <a:r>
              <a:rPr lang="en-US" altLang="zh-CN" sz="2400" dirty="0"/>
              <a:t>RoboNet-1.0 is a prototype global network of large (2m) robotic telescopes. Our principal technological aims are: </a:t>
            </a:r>
            <a:r>
              <a:rPr lang="en-US" altLang="zh-CN" sz="2400" dirty="0" smtClean="0"/>
              <a:t>    </a:t>
            </a:r>
          </a:p>
          <a:p>
            <a:pPr lvl="1"/>
            <a:r>
              <a:rPr lang="en-US" altLang="zh-CN" sz="2000" dirty="0" smtClean="0"/>
              <a:t>To integrate a global network of telescopes to act effectively as a single instrument. ;</a:t>
            </a:r>
          </a:p>
          <a:p>
            <a:pPr lvl="1"/>
            <a:r>
              <a:rPr lang="en-US" altLang="zh-CN" sz="2000" dirty="0" smtClean="0"/>
              <a:t>To </a:t>
            </a:r>
            <a:r>
              <a:rPr lang="en-US" altLang="zh-CN" sz="2000" dirty="0"/>
              <a:t>apply developments in e-Science to </a:t>
            </a:r>
            <a:r>
              <a:rPr lang="en-US" altLang="zh-CN" sz="2000" dirty="0" err="1"/>
              <a:t>maximise</a:t>
            </a:r>
            <a:r>
              <a:rPr lang="en-US" altLang="zh-CN" sz="2000" dirty="0"/>
              <a:t> scientific return</a:t>
            </a:r>
            <a:r>
              <a:rPr lang="en-US" altLang="zh-CN" sz="2000" dirty="0" smtClean="0"/>
              <a:t>.</a:t>
            </a:r>
            <a:endParaRPr lang="en-US" altLang="zh-CN"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54" y="3536692"/>
            <a:ext cx="3995936"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4" y="5613147"/>
            <a:ext cx="5350566" cy="124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536696"/>
            <a:ext cx="4802832" cy="2246769"/>
          </a:xfrm>
          <a:prstGeom prst="rect">
            <a:avLst/>
          </a:prstGeom>
          <a:noFill/>
        </p:spPr>
        <p:txBody>
          <a:bodyPr wrap="square" rtlCol="0">
            <a:spAutoFit/>
          </a:bodyPr>
          <a:lstStyle/>
          <a:p>
            <a:r>
              <a:rPr lang="en-US" altLang="zh-CN" sz="2000" dirty="0"/>
              <a:t>The RoboNet-1.0 project was formulated in late 2003 and presented to PPARC's Projects Review Panel in early 2004. Funding was approved in April 2004 by the research council's Science Committee and the project commenced in earnest in August 2004.</a:t>
            </a:r>
            <a:endParaRPr lang="zh-CN" altLang="en-US" sz="2000" dirty="0"/>
          </a:p>
          <a:p>
            <a:endParaRPr lang="zh-CN" altLang="en-US" sz="2000" dirty="0"/>
          </a:p>
        </p:txBody>
      </p:sp>
    </p:spTree>
    <p:extLst>
      <p:ext uri="{BB962C8B-B14F-4D97-AF65-F5344CB8AC3E}">
        <p14:creationId xmlns:p14="http://schemas.microsoft.com/office/powerpoint/2010/main" val="2231679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HTN Consortium</a:t>
            </a:r>
            <a:endParaRPr lang="zh-CN" altLang="en-US" dirty="0"/>
          </a:p>
        </p:txBody>
      </p:sp>
      <p:sp>
        <p:nvSpPr>
          <p:cNvPr id="3" name="内容占位符 2"/>
          <p:cNvSpPr>
            <a:spLocks noGrp="1"/>
          </p:cNvSpPr>
          <p:nvPr>
            <p:ph idx="1"/>
          </p:nvPr>
        </p:nvSpPr>
        <p:spPr/>
        <p:txBody>
          <a:bodyPr/>
          <a:lstStyle/>
          <a:p>
            <a:r>
              <a:rPr lang="en-US" altLang="zh-CN" sz="2000" dirty="0"/>
              <a:t>The HTN Consortium represents a number of major research groups in the field of robotic telescopes. The </a:t>
            </a:r>
            <a:r>
              <a:rPr lang="en-US" altLang="zh-CN" sz="2000" dirty="0" smtClean="0"/>
              <a:t>organization </a:t>
            </a:r>
            <a:r>
              <a:rPr lang="en-US" altLang="zh-CN" sz="2000" dirty="0"/>
              <a:t>has three primary aims</a:t>
            </a:r>
            <a:r>
              <a:rPr lang="en-US" altLang="zh-CN" sz="2000" dirty="0" smtClean="0"/>
              <a:t>:</a:t>
            </a:r>
            <a:endParaRPr lang="en-US" altLang="zh-CN" sz="2000" dirty="0"/>
          </a:p>
          <a:p>
            <a:pPr lvl="1"/>
            <a:r>
              <a:rPr lang="en-US" altLang="zh-CN" sz="1600" dirty="0" smtClean="0"/>
              <a:t>Interoperability </a:t>
            </a:r>
            <a:r>
              <a:rPr lang="en-US" altLang="zh-CN" sz="1600" dirty="0"/>
              <a:t>between robotic telescope networks</a:t>
            </a:r>
          </a:p>
          <a:p>
            <a:pPr lvl="1"/>
            <a:r>
              <a:rPr lang="en-US" altLang="zh-CN" sz="1600" dirty="0" smtClean="0"/>
              <a:t>Interoperability </a:t>
            </a:r>
            <a:r>
              <a:rPr lang="en-US" altLang="zh-CN" sz="1600" dirty="0"/>
              <a:t>with the Virtual Observatory for event notification</a:t>
            </a:r>
          </a:p>
          <a:p>
            <a:pPr lvl="1"/>
            <a:r>
              <a:rPr lang="en-US" altLang="zh-CN" sz="1600" dirty="0" smtClean="0"/>
              <a:t>Establishment </a:t>
            </a:r>
            <a:r>
              <a:rPr lang="en-US" altLang="zh-CN" sz="1600" dirty="0"/>
              <a:t>of an e-market for the exchange of telescope time </a:t>
            </a:r>
            <a:endParaRPr lang="en-US" altLang="zh-CN" sz="1600" dirty="0" smtClean="0"/>
          </a:p>
        </p:txBody>
      </p:sp>
    </p:spTree>
    <p:extLst>
      <p:ext uri="{BB962C8B-B14F-4D97-AF65-F5344CB8AC3E}">
        <p14:creationId xmlns:p14="http://schemas.microsoft.com/office/powerpoint/2010/main" val="41248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HTN Participants</a:t>
            </a:r>
            <a:endParaRPr lang="zh-CN" altLang="en-US" dirty="0"/>
          </a:p>
        </p:txBody>
      </p:sp>
      <p:sp>
        <p:nvSpPr>
          <p:cNvPr id="3" name="内容占位符 2"/>
          <p:cNvSpPr>
            <a:spLocks noGrp="1"/>
          </p:cNvSpPr>
          <p:nvPr>
            <p:ph idx="1"/>
          </p:nvPr>
        </p:nvSpPr>
        <p:spPr/>
        <p:txBody>
          <a:bodyPr/>
          <a:lstStyle/>
          <a:p>
            <a:pPr lvl="1"/>
            <a:r>
              <a:rPr lang="en-US" altLang="zh-CN" sz="1600" dirty="0" smtClean="0"/>
              <a:t>The </a:t>
            </a:r>
            <a:r>
              <a:rPr lang="en-US" altLang="zh-CN" sz="1600" dirty="0"/>
              <a:t>HTN Consortium is formed from a loose network of projects:</a:t>
            </a:r>
          </a:p>
          <a:p>
            <a:pPr lvl="1"/>
            <a:r>
              <a:rPr lang="en-US" altLang="zh-CN" sz="1600" dirty="0"/>
              <a:t>The </a:t>
            </a:r>
            <a:r>
              <a:rPr lang="en-US" altLang="zh-CN" sz="1600" dirty="0" err="1"/>
              <a:t>eSTAR</a:t>
            </a:r>
            <a:r>
              <a:rPr lang="en-US" altLang="zh-CN" sz="1600" dirty="0"/>
              <a:t> Project</a:t>
            </a:r>
          </a:p>
          <a:p>
            <a:pPr lvl="1"/>
            <a:r>
              <a:rPr lang="en-US" altLang="zh-CN" sz="1600" dirty="0"/>
              <a:t>The Robonet-1.0 Consortium</a:t>
            </a:r>
          </a:p>
          <a:p>
            <a:pPr lvl="1"/>
            <a:r>
              <a:rPr lang="en-US" altLang="zh-CN" sz="1600" dirty="0"/>
              <a:t>Los Alamos Thinking Telescope Project</a:t>
            </a:r>
          </a:p>
          <a:p>
            <a:pPr lvl="2"/>
            <a:r>
              <a:rPr lang="en-US" altLang="zh-CN" sz="1200" dirty="0" err="1"/>
              <a:t>RAPid</a:t>
            </a:r>
            <a:r>
              <a:rPr lang="en-US" altLang="zh-CN" sz="1200" dirty="0"/>
              <a:t> Telescope for Optical Response (RAPTOR )</a:t>
            </a:r>
          </a:p>
          <a:p>
            <a:pPr lvl="2"/>
            <a:r>
              <a:rPr lang="en-US" altLang="zh-CN" sz="1200" dirty="0"/>
              <a:t>Telescope </a:t>
            </a:r>
            <a:r>
              <a:rPr lang="en-US" altLang="zh-CN" sz="1200" dirty="0" err="1"/>
              <a:t>ALert</a:t>
            </a:r>
            <a:r>
              <a:rPr lang="en-US" altLang="zh-CN" sz="1200" dirty="0"/>
              <a:t> Operations Network System (TALONS).</a:t>
            </a:r>
          </a:p>
          <a:p>
            <a:pPr lvl="1"/>
            <a:r>
              <a:rPr lang="en-US" altLang="zh-CN" sz="1600" dirty="0"/>
              <a:t>The MONET Project</a:t>
            </a:r>
          </a:p>
          <a:p>
            <a:pPr lvl="1"/>
            <a:r>
              <a:rPr lang="en-US" altLang="zh-CN" sz="1600" dirty="0"/>
              <a:t>NASA SGM Project</a:t>
            </a:r>
          </a:p>
          <a:p>
            <a:pPr lvl="1"/>
            <a:r>
              <a:rPr lang="en-US" altLang="zh-CN" sz="1600" dirty="0"/>
              <a:t>Las </a:t>
            </a:r>
            <a:r>
              <a:rPr lang="en-US" altLang="zh-CN" sz="1600" dirty="0" err="1"/>
              <a:t>Cumbres</a:t>
            </a:r>
            <a:r>
              <a:rPr lang="en-US" altLang="zh-CN" sz="1600" dirty="0"/>
              <a:t> Observatory Global Telescope (LCOGT)</a:t>
            </a:r>
          </a:p>
          <a:p>
            <a:pPr lvl="1"/>
            <a:r>
              <a:rPr lang="en-US" altLang="zh-CN" sz="1600" dirty="0"/>
              <a:t>The Super-WASP Project</a:t>
            </a:r>
          </a:p>
          <a:p>
            <a:pPr lvl="1"/>
            <a:r>
              <a:rPr lang="en-US" altLang="zh-CN" sz="1600" dirty="0"/>
              <a:t>Joint Astronomy Centre, Hawaii (JACH)</a:t>
            </a:r>
          </a:p>
          <a:p>
            <a:pPr lvl="1"/>
            <a:r>
              <a:rPr lang="en-US" altLang="zh-CN" sz="1600" dirty="0"/>
              <a:t>The ROTSE Project</a:t>
            </a:r>
          </a:p>
          <a:p>
            <a:pPr lvl="1"/>
            <a:r>
              <a:rPr lang="en-US" altLang="zh-CN" sz="1600" dirty="0"/>
              <a:t>The STELLA Project</a:t>
            </a:r>
          </a:p>
          <a:p>
            <a:pPr lvl="1"/>
            <a:r>
              <a:rPr lang="en-US" altLang="zh-CN" sz="1600" dirty="0"/>
              <a:t>EUDOXOS network</a:t>
            </a:r>
          </a:p>
          <a:p>
            <a:pPr lvl="1"/>
            <a:r>
              <a:rPr lang="en-US" altLang="zh-CN" sz="1600" dirty="0"/>
              <a:t>The Pilot Small Telescope Network (PSTN)</a:t>
            </a:r>
          </a:p>
          <a:p>
            <a:pPr lvl="1"/>
            <a:r>
              <a:rPr lang="en-US" altLang="zh-CN" sz="1600" dirty="0"/>
              <a:t>The TAOS Project</a:t>
            </a:r>
          </a:p>
          <a:p>
            <a:pPr lvl="1"/>
            <a:r>
              <a:rPr lang="en-US" altLang="zh-CN" sz="1600" dirty="0"/>
              <a:t>The PROMPT Project </a:t>
            </a:r>
            <a:endParaRPr lang="zh-CN" altLang="en-US" sz="1600" dirty="0"/>
          </a:p>
        </p:txBody>
      </p:sp>
    </p:spTree>
    <p:extLst>
      <p:ext uri="{BB962C8B-B14F-4D97-AF65-F5344CB8AC3E}">
        <p14:creationId xmlns:p14="http://schemas.microsoft.com/office/powerpoint/2010/main" val="198548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23855" y="5487997"/>
            <a:ext cx="8209085" cy="1470025"/>
          </a:xfrm>
        </p:spPr>
        <p:txBody>
          <a:bodyPr/>
          <a:lstStyle/>
          <a:p>
            <a:pPr algn="l" eaLnBrk="1" hangingPunct="1"/>
            <a:r>
              <a:rPr lang="en-GB" sz="3200" smtClean="0"/>
              <a:t>The Bradford Robotic Telescope</a:t>
            </a:r>
          </a:p>
        </p:txBody>
      </p:sp>
      <p:pic>
        <p:nvPicPr>
          <p:cNvPr id="22531" name="Picture 3" descr="obseratory-at-sun-set"/>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84339" y="176215"/>
            <a:ext cx="7661031"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iop_265x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38" y="4078288"/>
            <a:ext cx="21585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Setpoint_300d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920" y="3933825"/>
            <a:ext cx="1676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NEWAS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412" y="400685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ras_roundal_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858" y="4870450"/>
            <a:ext cx="86457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pparc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479" y="4799013"/>
            <a:ext cx="208817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iac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532" y="4799013"/>
            <a:ext cx="823546"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2" descr="ncetm_logo">
            <a:hlinkClick r:id="rId10" tooltip="NCETM - The National Centre for Excellence in the Teaching of Mathematic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725988"/>
            <a:ext cx="16954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4" descr="AZSTT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8857" y="4006850"/>
            <a:ext cx="136134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89220"/>
            <a:ext cx="3133725" cy="81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5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t>The Objectives:</a:t>
            </a:r>
            <a:endParaRPr lang="en-US" altLang="zh-CN" smtClean="0">
              <a:ea typeface="宋体" charset="-122"/>
            </a:endParaRPr>
          </a:p>
        </p:txBody>
      </p:sp>
      <p:sp>
        <p:nvSpPr>
          <p:cNvPr id="35843" name="Rectangle 3"/>
          <p:cNvSpPr>
            <a:spLocks noGrp="1" noChangeArrowheads="1"/>
          </p:cNvSpPr>
          <p:nvPr>
            <p:ph type="body" idx="1"/>
          </p:nvPr>
        </p:nvSpPr>
        <p:spPr/>
        <p:txBody>
          <a:bodyPr/>
          <a:lstStyle/>
          <a:p>
            <a:pPr eaLnBrk="1" hangingPunct="1"/>
            <a:r>
              <a:rPr lang="en-GB" smtClean="0"/>
              <a:t>To provide a research tool for astronomy </a:t>
            </a:r>
          </a:p>
          <a:p>
            <a:pPr eaLnBrk="1" hangingPunct="1"/>
            <a:r>
              <a:rPr lang="en-GB" smtClean="0"/>
              <a:t>To provide a learning and teaching resource for the first steps in astronomy:</a:t>
            </a:r>
          </a:p>
          <a:p>
            <a:pPr lvl="1" eaLnBrk="1" hangingPunct="1"/>
            <a:r>
              <a:rPr lang="en-GB" smtClean="0"/>
              <a:t>For all the school children in the UK focussed on the National Curriculum</a:t>
            </a:r>
          </a:p>
          <a:p>
            <a:pPr lvl="1" eaLnBrk="1" hangingPunct="1"/>
            <a:r>
              <a:rPr lang="en-GB" smtClean="0"/>
              <a:t>For all the kids with internet access</a:t>
            </a:r>
            <a:endParaRPr lang="en-US" altLang="zh-CN" smtClean="0">
              <a:ea typeface="宋体" charset="-122"/>
            </a:endParaRPr>
          </a:p>
        </p:txBody>
      </p:sp>
    </p:spTree>
    <p:extLst>
      <p:ext uri="{BB962C8B-B14F-4D97-AF65-F5344CB8AC3E}">
        <p14:creationId xmlns:p14="http://schemas.microsoft.com/office/powerpoint/2010/main" val="2258656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Global Rent a Scope</a:t>
            </a:r>
            <a:r>
              <a:rPr lang="zh-CN" altLang="zh-CN" dirty="0"/>
              <a:t>，</a:t>
            </a:r>
            <a:r>
              <a:rPr lang="en-US" altLang="zh-CN" dirty="0"/>
              <a:t>GRAS</a:t>
            </a:r>
            <a:endParaRPr lang="zh-CN" altLang="en-US" dirty="0"/>
          </a:p>
        </p:txBody>
      </p:sp>
      <p:sp>
        <p:nvSpPr>
          <p:cNvPr id="3" name="内容占位符 2"/>
          <p:cNvSpPr>
            <a:spLocks noGrp="1"/>
          </p:cNvSpPr>
          <p:nvPr>
            <p:ph idx="1"/>
          </p:nvPr>
        </p:nvSpPr>
        <p:spPr>
          <a:xfrm>
            <a:off x="467546" y="1628800"/>
            <a:ext cx="8064896" cy="4536504"/>
          </a:xfrm>
        </p:spPr>
        <p:txBody>
          <a:bodyPr/>
          <a:lstStyle/>
          <a:p>
            <a:pPr marL="0" indent="0">
              <a:buNone/>
            </a:pPr>
            <a:r>
              <a:rPr lang="zh-CN" altLang="zh-CN" sz="2000" dirty="0"/>
              <a:t>国际上最大的远程望远镜网络项目之一，从</a:t>
            </a:r>
            <a:r>
              <a:rPr lang="en-US" altLang="zh-CN" sz="2000" dirty="0"/>
              <a:t>2001</a:t>
            </a:r>
            <a:r>
              <a:rPr lang="zh-CN" altLang="zh-CN" sz="2000" dirty="0"/>
              <a:t>年开始运作。目前有分布于美国新墨西哥州、澳大利亚、西班牙的</a:t>
            </a:r>
            <a:r>
              <a:rPr lang="en-US" altLang="zh-CN" sz="2000" dirty="0"/>
              <a:t>14</a:t>
            </a:r>
            <a:r>
              <a:rPr lang="zh-CN" altLang="zh-CN" sz="2000" dirty="0"/>
              <a:t>台望远镜向用户提供租赁服务。</a:t>
            </a:r>
            <a:r>
              <a:rPr lang="en-US" altLang="zh-CN" sz="2000" dirty="0"/>
              <a:t>7</a:t>
            </a:r>
            <a:r>
              <a:rPr lang="zh-CN" altLang="zh-CN" sz="2000" dirty="0"/>
              <a:t>架在美国新墨西哥州的</a:t>
            </a:r>
            <a:r>
              <a:rPr lang="en-US" altLang="zh-CN" sz="2000" dirty="0"/>
              <a:t>Mayhill</a:t>
            </a:r>
            <a:r>
              <a:rPr lang="zh-CN" altLang="zh-CN" sz="2000" dirty="0"/>
              <a:t>天文台（</a:t>
            </a:r>
            <a:r>
              <a:rPr lang="en-US" altLang="zh-CN" sz="2000" dirty="0"/>
              <a:t>MPC</a:t>
            </a:r>
            <a:r>
              <a:rPr lang="zh-CN" altLang="zh-CN" sz="2000" dirty="0"/>
              <a:t>代码</a:t>
            </a:r>
            <a:r>
              <a:rPr lang="en-US" altLang="zh-CN" sz="2000" dirty="0"/>
              <a:t>H06</a:t>
            </a:r>
            <a:r>
              <a:rPr lang="zh-CN" altLang="zh-CN" sz="2000" dirty="0"/>
              <a:t>），</a:t>
            </a:r>
            <a:r>
              <a:rPr lang="en-US" altLang="zh-CN" sz="2000" dirty="0"/>
              <a:t>4</a:t>
            </a:r>
            <a:r>
              <a:rPr lang="zh-CN" altLang="zh-CN" sz="2000" dirty="0"/>
              <a:t>架在澳大利亚堪培拉附近的</a:t>
            </a:r>
            <a:r>
              <a:rPr lang="en-US" altLang="zh-CN" sz="2000" dirty="0"/>
              <a:t>Officer</a:t>
            </a:r>
            <a:r>
              <a:rPr lang="zh-CN" altLang="zh-CN" sz="2000" dirty="0"/>
              <a:t>天文台（</a:t>
            </a:r>
            <a:r>
              <a:rPr lang="en-US" altLang="zh-CN" sz="2000" dirty="0"/>
              <a:t>MPC</a:t>
            </a:r>
            <a:r>
              <a:rPr lang="zh-CN" altLang="zh-CN" sz="2000" dirty="0"/>
              <a:t>代码</a:t>
            </a:r>
            <a:r>
              <a:rPr lang="en-US" altLang="zh-CN" sz="2000" dirty="0"/>
              <a:t>E03</a:t>
            </a:r>
            <a:r>
              <a:rPr lang="zh-CN" altLang="zh-CN" sz="2000" dirty="0"/>
              <a:t>），</a:t>
            </a:r>
            <a:r>
              <a:rPr lang="en-US" altLang="zh-CN" sz="2000" dirty="0"/>
              <a:t>3</a:t>
            </a:r>
            <a:r>
              <a:rPr lang="zh-CN" altLang="zh-CN" sz="2000" dirty="0"/>
              <a:t>架在西班牙南部</a:t>
            </a:r>
            <a:r>
              <a:rPr lang="en-US" altLang="zh-CN" sz="2000" dirty="0" err="1"/>
              <a:t>Nerpio</a:t>
            </a:r>
            <a:r>
              <a:rPr lang="zh-CN" altLang="zh-CN" sz="2000" dirty="0"/>
              <a:t>的</a:t>
            </a:r>
            <a:r>
              <a:rPr lang="en-US" altLang="zh-CN" sz="2000" dirty="0" err="1"/>
              <a:t>AstroCamp</a:t>
            </a:r>
            <a:r>
              <a:rPr lang="zh-CN" altLang="zh-CN" sz="2000" dirty="0"/>
              <a:t>天文台（</a:t>
            </a:r>
            <a:r>
              <a:rPr lang="en-US" altLang="zh-CN" sz="2000" dirty="0"/>
              <a:t>MPC</a:t>
            </a:r>
            <a:r>
              <a:rPr lang="zh-CN" altLang="zh-CN" sz="2000" dirty="0"/>
              <a:t>代码</a:t>
            </a:r>
            <a:r>
              <a:rPr lang="en-US" altLang="zh-CN" sz="2000" dirty="0"/>
              <a:t>I89</a:t>
            </a:r>
            <a:r>
              <a:rPr lang="zh-CN" altLang="zh-CN" sz="2000" dirty="0"/>
              <a:t>）。</a:t>
            </a:r>
            <a:endParaRPr lang="zh-CN" altLang="en-US" sz="2000" dirty="0"/>
          </a:p>
          <a:p>
            <a:pPr marL="0" indent="0">
              <a:buNone/>
            </a:pPr>
            <a:endParaRPr lang="zh-CN" altLang="en-US" sz="2000" dirty="0"/>
          </a:p>
        </p:txBody>
      </p:sp>
      <p:pic>
        <p:nvPicPr>
          <p:cNvPr id="160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4" y="5468485"/>
            <a:ext cx="1228725" cy="114776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60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71" y="3526630"/>
            <a:ext cx="1177925" cy="103028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60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90" y="4739638"/>
            <a:ext cx="1184275" cy="157162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60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181" y="4041774"/>
            <a:ext cx="1198562" cy="114141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60774" name="Picture 6" descr="g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24" y="3573016"/>
            <a:ext cx="1133475" cy="1455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2" y="5183187"/>
            <a:ext cx="1125537" cy="137636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88024" y="6390272"/>
            <a:ext cx="3672800" cy="338554"/>
          </a:xfrm>
          <a:prstGeom prst="rect">
            <a:avLst/>
          </a:prstGeom>
          <a:noFill/>
        </p:spPr>
        <p:txBody>
          <a:bodyPr wrap="none" rtlCol="0">
            <a:spAutoFit/>
          </a:bodyPr>
          <a:lstStyle/>
          <a:p>
            <a:r>
              <a:rPr lang="zh-CN" altLang="en-US" sz="1600" dirty="0" smtClean="0">
                <a:latin typeface="楷体" pitchFamily="49" charset="-122"/>
                <a:ea typeface="楷体" pitchFamily="49" charset="-122"/>
              </a:rPr>
              <a:t>详见</a:t>
            </a:r>
            <a:r>
              <a:rPr lang="en-US" altLang="zh-CN" sz="1600" dirty="0" smtClean="0">
                <a:latin typeface="楷体" pitchFamily="49" charset="-122"/>
                <a:ea typeface="楷体" pitchFamily="49" charset="-122"/>
              </a:rPr>
              <a:t>《</a:t>
            </a:r>
            <a:r>
              <a:rPr lang="zh-CN" altLang="en-US" sz="1600" dirty="0" smtClean="0">
                <a:latin typeface="楷体" pitchFamily="49" charset="-122"/>
                <a:ea typeface="楷体" pitchFamily="49" charset="-122"/>
              </a:rPr>
              <a:t>天文爱好者</a:t>
            </a:r>
            <a:r>
              <a:rPr lang="en-US" altLang="zh-CN" sz="1600" dirty="0" smtClean="0">
                <a:latin typeface="楷体" pitchFamily="49" charset="-122"/>
                <a:ea typeface="楷体" pitchFamily="49" charset="-122"/>
              </a:rPr>
              <a:t>》2011</a:t>
            </a:r>
            <a:r>
              <a:rPr lang="zh-CN" altLang="en-US" sz="1600" dirty="0" smtClean="0">
                <a:latin typeface="楷体" pitchFamily="49" charset="-122"/>
                <a:ea typeface="楷体" pitchFamily="49" charset="-122"/>
              </a:rPr>
              <a:t>年第</a:t>
            </a:r>
            <a:r>
              <a:rPr lang="en-US" altLang="zh-CN" sz="1600" dirty="0" smtClean="0">
                <a:latin typeface="楷体" pitchFamily="49" charset="-122"/>
                <a:ea typeface="楷体" pitchFamily="49" charset="-122"/>
              </a:rPr>
              <a:t>11</a:t>
            </a:r>
            <a:r>
              <a:rPr lang="zh-CN" altLang="en-US" sz="1600" dirty="0" smtClean="0">
                <a:latin typeface="楷体" pitchFamily="49" charset="-122"/>
                <a:ea typeface="楷体" pitchFamily="49" charset="-122"/>
              </a:rPr>
              <a:t>期文章</a:t>
            </a:r>
            <a:endParaRPr lang="zh-CN" altLang="en-US" sz="1600" dirty="0">
              <a:latin typeface="楷体" pitchFamily="49" charset="-122"/>
              <a:ea typeface="楷体" pitchFamily="49" charset="-122"/>
            </a:endParaRPr>
          </a:p>
        </p:txBody>
      </p:sp>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6" y="3379146"/>
            <a:ext cx="4248472" cy="2720977"/>
          </a:xfrm>
          <a:prstGeom prst="rect">
            <a:avLst/>
          </a:prstGeom>
          <a:ln>
            <a:noFill/>
          </a:ln>
          <a:effectLst>
            <a:softEdge rad="112500"/>
          </a:effectLst>
        </p:spPr>
      </p:pic>
    </p:spTree>
    <p:extLst>
      <p:ext uri="{BB962C8B-B14F-4D97-AF65-F5344CB8AC3E}">
        <p14:creationId xmlns:p14="http://schemas.microsoft.com/office/powerpoint/2010/main" val="313907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GRAS Information Center</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5039" y="1916835"/>
            <a:ext cx="4472617" cy="416592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5536" y="1916832"/>
            <a:ext cx="3744416" cy="3785652"/>
          </a:xfrm>
          <a:prstGeom prst="rect">
            <a:avLst/>
          </a:prstGeom>
          <a:noFill/>
        </p:spPr>
        <p:txBody>
          <a:bodyPr wrap="square" rtlCol="0">
            <a:spAutoFit/>
          </a:bodyPr>
          <a:lstStyle/>
          <a:p>
            <a:pPr marL="457200" lvl="0" indent="-457200">
              <a:buFont typeface="+mj-lt"/>
              <a:buAutoNum type="alphaUcPeriod"/>
            </a:pPr>
            <a:r>
              <a:rPr lang="zh-CN" altLang="zh-CN" sz="2000" dirty="0">
                <a:latin typeface="楷体" pitchFamily="49" charset="-122"/>
                <a:ea typeface="楷体" pitchFamily="49" charset="-122"/>
              </a:rPr>
              <a:t>顶部菜单区，链接到用户的其它信息版块和</a:t>
            </a:r>
            <a:r>
              <a:rPr lang="en-US" altLang="zh-CN" sz="2000" dirty="0">
                <a:latin typeface="楷体" pitchFamily="49" charset="-122"/>
                <a:ea typeface="楷体" pitchFamily="49" charset="-122"/>
              </a:rPr>
              <a:t>GRAS</a:t>
            </a:r>
            <a:r>
              <a:rPr lang="zh-CN" altLang="zh-CN" sz="2000" dirty="0">
                <a:latin typeface="楷体" pitchFamily="49" charset="-122"/>
                <a:ea typeface="楷体" pitchFamily="49" charset="-122"/>
              </a:rPr>
              <a:t>站点</a:t>
            </a:r>
          </a:p>
          <a:p>
            <a:pPr marL="457200" lvl="0" indent="-457200">
              <a:buFont typeface="+mj-lt"/>
              <a:buAutoNum type="alphaUcPeriod"/>
            </a:pPr>
            <a:r>
              <a:rPr lang="en-US" altLang="zh-CN" sz="2000" dirty="0">
                <a:latin typeface="楷体" pitchFamily="49" charset="-122"/>
                <a:ea typeface="楷体" pitchFamily="49" charset="-122"/>
              </a:rPr>
              <a:t>GRAS</a:t>
            </a:r>
            <a:r>
              <a:rPr lang="zh-CN" altLang="zh-CN" sz="2000" dirty="0">
                <a:latin typeface="楷体" pitchFamily="49" charset="-122"/>
                <a:ea typeface="楷体" pitchFamily="49" charset="-122"/>
              </a:rPr>
              <a:t>天文台站日夜分布图</a:t>
            </a:r>
          </a:p>
          <a:p>
            <a:pPr marL="457200" lvl="0" indent="-457200">
              <a:buFont typeface="+mj-lt"/>
              <a:buAutoNum type="alphaUcPeriod"/>
            </a:pPr>
            <a:r>
              <a:rPr lang="en-US" altLang="zh-CN" sz="2000" dirty="0">
                <a:latin typeface="楷体" pitchFamily="49" charset="-122"/>
                <a:ea typeface="楷体" pitchFamily="49" charset="-122"/>
              </a:rPr>
              <a:t>GRAS</a:t>
            </a:r>
            <a:r>
              <a:rPr lang="zh-CN" altLang="zh-CN" sz="2000" dirty="0">
                <a:latin typeface="楷体" pitchFamily="49" charset="-122"/>
                <a:ea typeface="楷体" pitchFamily="49" charset="-122"/>
              </a:rPr>
              <a:t>望远镜状态和登录链接</a:t>
            </a:r>
          </a:p>
          <a:p>
            <a:pPr marL="457200" lvl="0" indent="-457200">
              <a:buFont typeface="+mj-lt"/>
              <a:buAutoNum type="alphaUcPeriod"/>
            </a:pPr>
            <a:r>
              <a:rPr lang="en-US" altLang="zh-CN" sz="2000" dirty="0">
                <a:latin typeface="楷体" pitchFamily="49" charset="-122"/>
                <a:ea typeface="楷体" pitchFamily="49" charset="-122"/>
              </a:rPr>
              <a:t>GRAS</a:t>
            </a:r>
            <a:r>
              <a:rPr lang="zh-CN" altLang="zh-CN" sz="2000" dirty="0">
                <a:latin typeface="楷体" pitchFamily="49" charset="-122"/>
                <a:ea typeface="楷体" pitchFamily="49" charset="-122"/>
              </a:rPr>
              <a:t>相关站点链接以及天气信息</a:t>
            </a:r>
          </a:p>
          <a:p>
            <a:pPr marL="457200" lvl="0" indent="-457200">
              <a:buFont typeface="+mj-lt"/>
              <a:buAutoNum type="alphaUcPeriod"/>
            </a:pPr>
            <a:r>
              <a:rPr lang="zh-CN" altLang="zh-CN" sz="2000" dirty="0">
                <a:latin typeface="楷体" pitchFamily="49" charset="-122"/>
                <a:ea typeface="楷体" pitchFamily="49" charset="-122"/>
              </a:rPr>
              <a:t>用户账号信息</a:t>
            </a:r>
          </a:p>
          <a:p>
            <a:pPr marL="457200" lvl="0" indent="-457200">
              <a:buFont typeface="+mj-lt"/>
              <a:buAutoNum type="alphaUcPeriod"/>
            </a:pPr>
            <a:r>
              <a:rPr lang="zh-CN" altLang="zh-CN" sz="2000" dirty="0">
                <a:latin typeface="楷体" pitchFamily="49" charset="-122"/>
                <a:ea typeface="楷体" pitchFamily="49" charset="-122"/>
              </a:rPr>
              <a:t>全天相机信息区，各个台站全天相机图像、天气信息、站点相关信息</a:t>
            </a:r>
          </a:p>
          <a:p>
            <a:pPr marL="457200" lvl="0" indent="-457200">
              <a:buFont typeface="+mj-lt"/>
              <a:buAutoNum type="alphaUcPeriod"/>
            </a:pPr>
            <a:r>
              <a:rPr lang="zh-CN" altLang="zh-CN" sz="2000" dirty="0">
                <a:latin typeface="楷体" pitchFamily="49" charset="-122"/>
                <a:ea typeface="楷体" pitchFamily="49" charset="-122"/>
              </a:rPr>
              <a:t>用户支持和帮助信息</a:t>
            </a:r>
          </a:p>
          <a:p>
            <a:pPr marL="457200" lvl="0" indent="-457200">
              <a:buFont typeface="+mj-lt"/>
              <a:buAutoNum type="alphaUcPeriod"/>
            </a:pPr>
            <a:r>
              <a:rPr lang="en-US" altLang="zh-CN" sz="2000" dirty="0">
                <a:latin typeface="楷体" pitchFamily="49" charset="-122"/>
                <a:ea typeface="楷体" pitchFamily="49" charset="-122"/>
              </a:rPr>
              <a:t>GRAS</a:t>
            </a:r>
            <a:r>
              <a:rPr lang="zh-CN" altLang="zh-CN" sz="2000" dirty="0">
                <a:latin typeface="楷体" pitchFamily="49" charset="-122"/>
                <a:ea typeface="楷体" pitchFamily="49" charset="-122"/>
              </a:rPr>
              <a:t>望远镜租赁报价</a:t>
            </a:r>
            <a:r>
              <a:rPr lang="zh-CN" altLang="zh-CN" sz="2000" dirty="0" smtClean="0">
                <a:latin typeface="楷体" pitchFamily="49" charset="-122"/>
                <a:ea typeface="楷体" pitchFamily="49" charset="-122"/>
              </a:rPr>
              <a:t>信息</a:t>
            </a:r>
            <a:endParaRPr lang="zh-CN" altLang="en-US" sz="2000" dirty="0">
              <a:latin typeface="楷体" pitchFamily="49" charset="-122"/>
              <a:ea typeface="楷体" pitchFamily="49" charset="-122"/>
            </a:endParaRPr>
          </a:p>
        </p:txBody>
      </p:sp>
      <p:sp>
        <p:nvSpPr>
          <p:cNvPr id="7" name="TextBox 6"/>
          <p:cNvSpPr txBox="1"/>
          <p:nvPr/>
        </p:nvSpPr>
        <p:spPr>
          <a:xfrm>
            <a:off x="179512" y="6212051"/>
            <a:ext cx="8699818" cy="338554"/>
          </a:xfrm>
          <a:prstGeom prst="rect">
            <a:avLst/>
          </a:prstGeom>
          <a:noFill/>
        </p:spPr>
        <p:txBody>
          <a:bodyPr wrap="none" rtlCol="0">
            <a:spAutoFit/>
          </a:bodyPr>
          <a:lstStyle/>
          <a:p>
            <a:pPr lvl="0"/>
            <a:r>
              <a:rPr lang="zh-CN" altLang="zh-CN" sz="1600" dirty="0">
                <a:latin typeface="楷体" pitchFamily="49" charset="-122"/>
                <a:ea typeface="楷体" pitchFamily="49" charset="-122"/>
              </a:rPr>
              <a:t>全球望远镜租赁（</a:t>
            </a:r>
            <a:r>
              <a:rPr lang="en-US" altLang="zh-CN" sz="1600" dirty="0">
                <a:latin typeface="楷体" pitchFamily="49" charset="-122"/>
                <a:ea typeface="楷体" pitchFamily="49" charset="-122"/>
              </a:rPr>
              <a:t>Global Rent a Scope</a:t>
            </a:r>
            <a:r>
              <a:rPr lang="zh-CN" altLang="zh-CN" sz="1600" dirty="0">
                <a:latin typeface="楷体" pitchFamily="49" charset="-122"/>
                <a:ea typeface="楷体" pitchFamily="49" charset="-122"/>
              </a:rPr>
              <a:t>，</a:t>
            </a:r>
            <a:r>
              <a:rPr lang="en-US" altLang="zh-CN" sz="1600" dirty="0">
                <a:latin typeface="楷体" pitchFamily="49" charset="-122"/>
                <a:ea typeface="楷体" pitchFamily="49" charset="-122"/>
              </a:rPr>
              <a:t>GRAS</a:t>
            </a:r>
            <a:r>
              <a:rPr lang="zh-CN" altLang="zh-CN" sz="1600" dirty="0">
                <a:latin typeface="楷体" pitchFamily="49" charset="-122"/>
                <a:ea typeface="楷体" pitchFamily="49" charset="-122"/>
              </a:rPr>
              <a:t>）项目：</a:t>
            </a:r>
            <a:r>
              <a:rPr lang="en-US" altLang="zh-CN" sz="1600" dirty="0">
                <a:latin typeface="楷体" pitchFamily="49" charset="-122"/>
                <a:ea typeface="楷体" pitchFamily="49" charset="-122"/>
              </a:rPr>
              <a:t>http://</a:t>
            </a:r>
            <a:r>
              <a:rPr lang="en-US" altLang="zh-CN" sz="1600" dirty="0" smtClean="0">
                <a:latin typeface="楷体" pitchFamily="49" charset="-122"/>
                <a:ea typeface="楷体" pitchFamily="49" charset="-122"/>
              </a:rPr>
              <a:t>www.global-rent-a-scope.com</a:t>
            </a:r>
            <a:endParaRPr lang="zh-CN" altLang="zh-CN" sz="1600" dirty="0">
              <a:latin typeface="楷体" pitchFamily="49" charset="-122"/>
              <a:ea typeface="楷体" pitchFamily="49" charset="-122"/>
            </a:endParaRPr>
          </a:p>
        </p:txBody>
      </p:sp>
    </p:spTree>
    <p:extLst>
      <p:ext uri="{BB962C8B-B14F-4D97-AF65-F5344CB8AC3E}">
        <p14:creationId xmlns:p14="http://schemas.microsoft.com/office/powerpoint/2010/main" val="410490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Imaging use GRAS telescope</a:t>
            </a:r>
            <a:endParaRPr lang="zh-CN" altLang="en-US" dirty="0"/>
          </a:p>
        </p:txBody>
      </p:sp>
      <p:sp>
        <p:nvSpPr>
          <p:cNvPr id="3" name="内容占位符 2"/>
          <p:cNvSpPr>
            <a:spLocks noGrp="1"/>
          </p:cNvSpPr>
          <p:nvPr>
            <p:ph idx="1"/>
          </p:nvPr>
        </p:nvSpPr>
        <p:spPr/>
        <p:txBody>
          <a:bodyPr/>
          <a:lstStyle/>
          <a:p>
            <a:r>
              <a:rPr lang="zh-CN" altLang="en-US" sz="2000" dirty="0" smtClean="0"/>
              <a:t>“</a:t>
            </a:r>
            <a:r>
              <a:rPr lang="en-US" altLang="zh-CN" sz="2000" dirty="0" smtClean="0"/>
              <a:t>One </a:t>
            </a:r>
            <a:r>
              <a:rPr lang="en-US" altLang="zh-CN" sz="2000" dirty="0"/>
              <a:t>Click Image</a:t>
            </a:r>
            <a:r>
              <a:rPr lang="zh-CN" altLang="zh-CN" sz="2000" dirty="0"/>
              <a:t>”（单击成像</a:t>
            </a:r>
            <a:r>
              <a:rPr lang="zh-CN" altLang="zh-CN" sz="2000" dirty="0" smtClean="0"/>
              <a:t>）</a:t>
            </a:r>
            <a:endParaRPr lang="en-US" altLang="zh-CN" sz="2000" dirty="0" smtClean="0"/>
          </a:p>
          <a:p>
            <a:r>
              <a:rPr lang="zh-CN" altLang="zh-CN" sz="2000" dirty="0"/>
              <a:t>“</a:t>
            </a:r>
            <a:r>
              <a:rPr lang="en-US" altLang="zh-CN" sz="2000" dirty="0"/>
              <a:t>Single Image</a:t>
            </a:r>
            <a:r>
              <a:rPr lang="zh-CN" altLang="zh-CN" sz="2000" dirty="0"/>
              <a:t>”（单次成像</a:t>
            </a:r>
            <a:r>
              <a:rPr lang="zh-CN" altLang="zh-CN" sz="2000" dirty="0" smtClean="0"/>
              <a:t>）</a:t>
            </a:r>
            <a:endParaRPr lang="en-US" altLang="zh-CN" sz="2000" dirty="0" smtClean="0"/>
          </a:p>
          <a:p>
            <a:r>
              <a:rPr lang="zh-CN" altLang="zh-CN" sz="2000" dirty="0"/>
              <a:t>“</a:t>
            </a:r>
            <a:r>
              <a:rPr lang="en-US" altLang="zh-CN" sz="2000" dirty="0"/>
              <a:t>Run Image Series</a:t>
            </a:r>
            <a:r>
              <a:rPr lang="zh-CN" altLang="zh-CN" sz="2000" dirty="0"/>
              <a:t>”（拍摄图像系列</a:t>
            </a:r>
            <a:r>
              <a:rPr lang="zh-CN" altLang="zh-CN" sz="2000" dirty="0" smtClean="0"/>
              <a:t>）</a:t>
            </a:r>
            <a:endParaRPr lang="en-US" altLang="zh-CN" sz="2000" dirty="0" smtClean="0"/>
          </a:p>
          <a:p>
            <a:r>
              <a:rPr lang="zh-CN" altLang="zh-CN" sz="2000" dirty="0"/>
              <a:t>“</a:t>
            </a:r>
            <a:r>
              <a:rPr lang="en-US" altLang="zh-CN" sz="2000" dirty="0"/>
              <a:t>Make a Reservation</a:t>
            </a:r>
            <a:r>
              <a:rPr lang="zh-CN" altLang="zh-CN" sz="2000" dirty="0"/>
              <a:t>”（申请预订</a:t>
            </a:r>
            <a:r>
              <a:rPr lang="zh-CN" altLang="zh-CN" sz="2000" dirty="0" smtClean="0"/>
              <a:t>）</a:t>
            </a:r>
            <a:endParaRPr lang="en-US" altLang="zh-CN" sz="2000" dirty="0" smtClean="0"/>
          </a:p>
          <a:p>
            <a:r>
              <a:rPr lang="zh-CN" altLang="zh-CN" sz="2000" dirty="0"/>
              <a:t>“</a:t>
            </a:r>
            <a:r>
              <a:rPr lang="en-US" altLang="zh-CN" sz="2000" dirty="0"/>
              <a:t>One Click Comet</a:t>
            </a:r>
            <a:r>
              <a:rPr lang="zh-CN" altLang="zh-CN" sz="2000" dirty="0"/>
              <a:t>”（单击彗星</a:t>
            </a:r>
            <a:r>
              <a:rPr lang="zh-CN" altLang="zh-CN" sz="2000" dirty="0" smtClean="0"/>
              <a:t>）</a:t>
            </a:r>
            <a:endParaRPr lang="en-US" altLang="zh-CN" sz="2000" dirty="0" smtClean="0"/>
          </a:p>
          <a:p>
            <a:r>
              <a:rPr lang="zh-CN" altLang="zh-CN" sz="2000" dirty="0"/>
              <a:t>“</a:t>
            </a:r>
            <a:r>
              <a:rPr lang="en-US" altLang="zh-CN" sz="2000" dirty="0"/>
              <a:t>MPC 1-Line</a:t>
            </a:r>
            <a:r>
              <a:rPr lang="zh-CN" altLang="zh-CN" sz="2000" dirty="0"/>
              <a:t>”</a:t>
            </a:r>
            <a:endParaRPr lang="en-US" altLang="zh-CN" sz="2000" dirty="0" smtClean="0"/>
          </a:p>
          <a:p>
            <a:endParaRPr lang="zh-CN" altLang="en-US" sz="20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6038" y="1654207"/>
            <a:ext cx="2414743" cy="2190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90" y="3123637"/>
            <a:ext cx="3014499" cy="16936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9520" y="4545127"/>
            <a:ext cx="2606570" cy="14874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882" y="3569743"/>
            <a:ext cx="2341909" cy="24628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811" y="4722834"/>
            <a:ext cx="2941223" cy="1683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922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081016_lamost_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5797979" cy="3867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30" y="980839"/>
            <a:ext cx="4733925" cy="3438525"/>
          </a:xfrm>
          <a:prstGeom prst="rect">
            <a:avLst/>
          </a:prstGeom>
          <a:ln>
            <a:noFill/>
          </a:ln>
          <a:effectLst>
            <a:softEdge rad="112500"/>
          </a:effectLst>
        </p:spPr>
      </p:pic>
      <p:pic>
        <p:nvPicPr>
          <p:cNvPr id="11" name="Picture 2" descr="DSC06058"/>
          <p:cNvPicPr>
            <a:picLocks noChangeAspect="1" noChangeArrowheads="1"/>
          </p:cNvPicPr>
          <p:nvPr/>
        </p:nvPicPr>
        <p:blipFill>
          <a:blip r:embed="rId4">
            <a:extLst>
              <a:ext uri="{28A0092B-C50C-407E-A947-70E740481C1C}">
                <a14:useLocalDpi xmlns:a14="http://schemas.microsoft.com/office/drawing/2010/main" val="0"/>
              </a:ext>
            </a:extLst>
          </a:blip>
          <a:srcRect t="17038" b="4272"/>
          <a:stretch>
            <a:fillRect/>
          </a:stretch>
        </p:blipFill>
        <p:spPr bwMode="auto">
          <a:xfrm>
            <a:off x="395536" y="3429000"/>
            <a:ext cx="4248472" cy="25090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4" name="Group 29"/>
          <p:cNvGrpSpPr>
            <a:grpSpLocks/>
          </p:cNvGrpSpPr>
          <p:nvPr/>
        </p:nvGrpSpPr>
        <p:grpSpPr bwMode="auto">
          <a:xfrm>
            <a:off x="3132413" y="2063570"/>
            <a:ext cx="5054759" cy="4495682"/>
            <a:chOff x="1192" y="1117"/>
            <a:chExt cx="3151" cy="2788"/>
          </a:xfrm>
        </p:grpSpPr>
        <p:pic>
          <p:nvPicPr>
            <p:cNvPr id="15" name="Picture 30" descr="IMG_0543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804"/>
              <a:ext cx="3151" cy="2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1"/>
            <p:cNvSpPr txBox="1">
              <a:spLocks noChangeArrowheads="1"/>
            </p:cNvSpPr>
            <p:nvPr/>
          </p:nvSpPr>
          <p:spPr bwMode="auto">
            <a:xfrm>
              <a:off x="3276" y="1117"/>
              <a:ext cx="61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宋体" pitchFamily="2" charset="-122"/>
                </a:defRPr>
              </a:lvl1pPr>
              <a:lvl2pPr marL="742950" indent="-285750">
                <a:defRPr sz="2400">
                  <a:solidFill>
                    <a:schemeClr val="tx1"/>
                  </a:solidFill>
                  <a:latin typeface="Times" pitchFamily="18" charset="0"/>
                  <a:ea typeface="宋体" pitchFamily="2" charset="-122"/>
                </a:defRPr>
              </a:lvl2pPr>
              <a:lvl3pPr marL="1143000" indent="-228600">
                <a:defRPr sz="2400">
                  <a:solidFill>
                    <a:schemeClr val="tx1"/>
                  </a:solidFill>
                  <a:latin typeface="Times" pitchFamily="18" charset="0"/>
                  <a:ea typeface="宋体" pitchFamily="2" charset="-122"/>
                </a:defRPr>
              </a:lvl3pPr>
              <a:lvl4pPr marL="1600200" indent="-228600">
                <a:defRPr sz="2400">
                  <a:solidFill>
                    <a:schemeClr val="tx1"/>
                  </a:solidFill>
                  <a:latin typeface="Times" pitchFamily="18" charset="0"/>
                  <a:ea typeface="宋体" pitchFamily="2" charset="-122"/>
                </a:defRPr>
              </a:lvl4pPr>
              <a:lvl5pPr marL="2057400" indent="-228600">
                <a:defRPr sz="2400">
                  <a:solidFill>
                    <a:schemeClr val="tx1"/>
                  </a:solidFill>
                  <a:latin typeface="Times"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pitchFamily="18" charset="0"/>
                  <a:ea typeface="宋体" pitchFamily="2" charset="-122"/>
                </a:defRPr>
              </a:lvl9pPr>
            </a:lstStyle>
            <a:p>
              <a:r>
                <a:rPr lang="en-US" altLang="zh-CN" sz="2000">
                  <a:solidFill>
                    <a:schemeClr val="bg1"/>
                  </a:solidFill>
                </a:rPr>
                <a:t>CSTAR</a:t>
              </a:r>
            </a:p>
          </p:txBody>
        </p:sp>
      </p:grpSp>
      <p:pic>
        <p:nvPicPr>
          <p:cNvPr id="13" name="图片 1" descr="ast3-2008051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588850"/>
            <a:ext cx="4633380" cy="39001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148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to="" calcmode="lin" valueType="num">
                                      <p:cBhvr>
                                        <p:cTn id="30"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RAO</a:t>
            </a:r>
            <a:r>
              <a:rPr lang="zh-CN" altLang="en-US" dirty="0" smtClean="0"/>
              <a:t> </a:t>
            </a:r>
            <a:r>
              <a:rPr lang="en-US" altLang="zh-CN" dirty="0" smtClean="0"/>
              <a:t>requirements in China</a:t>
            </a:r>
            <a:endParaRPr lang="zh-CN" altLang="en-US" dirty="0"/>
          </a:p>
        </p:txBody>
      </p:sp>
      <p:sp>
        <p:nvSpPr>
          <p:cNvPr id="3" name="内容占位符 2"/>
          <p:cNvSpPr>
            <a:spLocks noGrp="1"/>
          </p:cNvSpPr>
          <p:nvPr>
            <p:ph idx="1"/>
          </p:nvPr>
        </p:nvSpPr>
        <p:spPr/>
        <p:txBody>
          <a:bodyPr/>
          <a:lstStyle/>
          <a:p>
            <a:r>
              <a:rPr lang="en-US" altLang="zh-CN" sz="2000" dirty="0" smtClean="0"/>
              <a:t>Antarctic Observatory</a:t>
            </a:r>
          </a:p>
          <a:p>
            <a:r>
              <a:rPr lang="en-US" altLang="zh-CN" sz="2000" dirty="0" smtClean="0"/>
              <a:t>Tibet Observatory</a:t>
            </a:r>
          </a:p>
          <a:p>
            <a:r>
              <a:rPr lang="en-US" altLang="zh-CN" sz="2000" dirty="0" smtClean="0"/>
              <a:t>Argentina </a:t>
            </a:r>
            <a:r>
              <a:rPr lang="en-US" altLang="zh-CN" sz="2000" dirty="0"/>
              <a:t>Observatory (San </a:t>
            </a:r>
            <a:r>
              <a:rPr lang="en-US" altLang="zh-CN" sz="2000" dirty="0" smtClean="0"/>
              <a:t>Juan Univ.)</a:t>
            </a:r>
          </a:p>
          <a:p>
            <a:r>
              <a:rPr lang="en-US" altLang="zh-CN" sz="2000" dirty="0" smtClean="0"/>
              <a:t>Lunar-based astronomy</a:t>
            </a:r>
          </a:p>
          <a:p>
            <a:r>
              <a:rPr lang="en-US" altLang="zh-CN" sz="2000" dirty="0" smtClean="0"/>
              <a:t>International projects: SONG, SVOM, …</a:t>
            </a:r>
          </a:p>
          <a:p>
            <a:r>
              <a:rPr lang="en-US" altLang="zh-CN" sz="2000" dirty="0" smtClean="0"/>
              <a:t>School education</a:t>
            </a:r>
          </a:p>
          <a:p>
            <a:r>
              <a:rPr lang="en-US" altLang="zh-CN" sz="2000" dirty="0" smtClean="0"/>
              <a:t>Amateur observation</a:t>
            </a:r>
          </a:p>
          <a:p>
            <a:r>
              <a:rPr lang="en-US" altLang="zh-CN" sz="2000" dirty="0" smtClean="0"/>
              <a:t>……</a:t>
            </a:r>
            <a:endParaRPr lang="zh-CN" altLang="en-US" sz="2000" dirty="0"/>
          </a:p>
        </p:txBody>
      </p:sp>
      <p:sp>
        <p:nvSpPr>
          <p:cNvPr id="6" name="Text Box 31"/>
          <p:cNvSpPr txBox="1">
            <a:spLocks noChangeArrowheads="1"/>
          </p:cNvSpPr>
          <p:nvPr/>
        </p:nvSpPr>
        <p:spPr bwMode="auto">
          <a:xfrm>
            <a:off x="5200655" y="1773237"/>
            <a:ext cx="992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宋体" pitchFamily="2" charset="-122"/>
              </a:defRPr>
            </a:lvl1pPr>
            <a:lvl2pPr marL="742950" indent="-285750">
              <a:defRPr sz="2400">
                <a:solidFill>
                  <a:schemeClr val="tx1"/>
                </a:solidFill>
                <a:latin typeface="Times" pitchFamily="18" charset="0"/>
                <a:ea typeface="宋体" pitchFamily="2" charset="-122"/>
              </a:defRPr>
            </a:lvl2pPr>
            <a:lvl3pPr marL="1143000" indent="-228600">
              <a:defRPr sz="2400">
                <a:solidFill>
                  <a:schemeClr val="tx1"/>
                </a:solidFill>
                <a:latin typeface="Times" pitchFamily="18" charset="0"/>
                <a:ea typeface="宋体" pitchFamily="2" charset="-122"/>
              </a:defRPr>
            </a:lvl3pPr>
            <a:lvl4pPr marL="1600200" indent="-228600">
              <a:defRPr sz="2400">
                <a:solidFill>
                  <a:schemeClr val="tx1"/>
                </a:solidFill>
                <a:latin typeface="Times" pitchFamily="18" charset="0"/>
                <a:ea typeface="宋体" pitchFamily="2" charset="-122"/>
              </a:defRPr>
            </a:lvl4pPr>
            <a:lvl5pPr marL="2057400" indent="-228600">
              <a:defRPr sz="2400">
                <a:solidFill>
                  <a:schemeClr val="tx1"/>
                </a:solidFill>
                <a:latin typeface="Times"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pitchFamily="18" charset="0"/>
                <a:ea typeface="宋体" pitchFamily="2" charset="-122"/>
              </a:defRPr>
            </a:lvl9pPr>
          </a:lstStyle>
          <a:p>
            <a:r>
              <a:rPr lang="en-US" altLang="zh-CN" sz="2000">
                <a:solidFill>
                  <a:schemeClr val="bg1"/>
                </a:solidFill>
              </a:rPr>
              <a:t>CSTAR</a:t>
            </a:r>
          </a:p>
        </p:txBody>
      </p:sp>
      <p:pic>
        <p:nvPicPr>
          <p:cNvPr id="153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2" y="4440670"/>
            <a:ext cx="3698977" cy="241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0" descr="IMG_054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05" y="1340768"/>
            <a:ext cx="3800475" cy="25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ile 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2" y="4440674"/>
            <a:ext cx="2996309" cy="225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0594929">
            <a:off x="1467326" y="4029797"/>
            <a:ext cx="4754828" cy="584775"/>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rgbClr val="006600"/>
            </a:solidFill>
          </a:ln>
        </p:spPr>
        <p:txBody>
          <a:bodyPr wrap="none" rtlCol="0">
            <a:spAutoFit/>
          </a:bodyPr>
          <a:lstStyle/>
          <a:p>
            <a:r>
              <a:rPr lang="en-US" altLang="zh-CN" sz="3200" dirty="0" smtClean="0">
                <a:solidFill>
                  <a:srgbClr val="663300"/>
                </a:solidFill>
                <a:latin typeface="Segoe Print" pitchFamily="2" charset="0"/>
              </a:rPr>
              <a:t>Huge Market in China</a:t>
            </a:r>
            <a:endParaRPr lang="zh-CN" altLang="en-US" sz="3200" dirty="0">
              <a:solidFill>
                <a:srgbClr val="663300"/>
              </a:solidFill>
              <a:latin typeface="Segoe Print" pitchFamily="2" charset="0"/>
            </a:endParaRPr>
          </a:p>
        </p:txBody>
      </p:sp>
    </p:spTree>
    <p:extLst>
      <p:ext uri="{BB962C8B-B14F-4D97-AF65-F5344CB8AC3E}">
        <p14:creationId xmlns:p14="http://schemas.microsoft.com/office/powerpoint/2010/main" val="319886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Robotic Autonomous Observatory</a:t>
            </a:r>
            <a:endParaRPr lang="zh-CN" altLang="en-US" dirty="0"/>
          </a:p>
        </p:txBody>
      </p:sp>
      <p:sp>
        <p:nvSpPr>
          <p:cNvPr id="3" name="内容占位符 2"/>
          <p:cNvSpPr>
            <a:spLocks noGrp="1"/>
          </p:cNvSpPr>
          <p:nvPr>
            <p:ph idx="1"/>
          </p:nvPr>
        </p:nvSpPr>
        <p:spPr/>
        <p:txBody>
          <a:bodyPr/>
          <a:lstStyle/>
          <a:p>
            <a:pPr lvl="0"/>
            <a:r>
              <a:rPr lang="zh-CN" altLang="zh-CN" sz="2000" dirty="0">
                <a:solidFill>
                  <a:srgbClr val="0000FF"/>
                </a:solidFill>
              </a:rPr>
              <a:t>自动执行望远镜（</a:t>
            </a:r>
            <a:r>
              <a:rPr lang="en-US" altLang="zh-CN" sz="2000" i="1" dirty="0">
                <a:solidFill>
                  <a:srgbClr val="0000FF"/>
                </a:solidFill>
              </a:rPr>
              <a:t>Automated Scheduled Telescope [</a:t>
            </a:r>
            <a:r>
              <a:rPr lang="zh-CN" altLang="zh-CN" sz="2000" i="1" dirty="0">
                <a:solidFill>
                  <a:srgbClr val="0000FF"/>
                </a:solidFill>
              </a:rPr>
              <a:t>机器人</a:t>
            </a:r>
            <a:r>
              <a:rPr lang="en-US" altLang="zh-CN" sz="2000" i="1" dirty="0">
                <a:solidFill>
                  <a:srgbClr val="0000FF"/>
                </a:solidFill>
              </a:rPr>
              <a:t>]</a:t>
            </a:r>
            <a:r>
              <a:rPr lang="zh-CN" altLang="zh-CN" sz="2000" dirty="0">
                <a:solidFill>
                  <a:srgbClr val="0000FF"/>
                </a:solidFill>
              </a:rPr>
              <a:t>）</a:t>
            </a:r>
            <a:r>
              <a:rPr lang="zh-CN" altLang="zh-CN" sz="2000" dirty="0"/>
              <a:t>：一架可以执行预先编制好观测流程而无需远程观测者实时干涉（例如不需要观测者手动调解赤道仪）的望远镜。</a:t>
            </a:r>
          </a:p>
          <a:p>
            <a:pPr lvl="0"/>
            <a:r>
              <a:rPr lang="zh-CN" altLang="zh-CN" sz="2000" dirty="0">
                <a:solidFill>
                  <a:srgbClr val="0000FF"/>
                </a:solidFill>
              </a:rPr>
              <a:t>远程操作望远镜（</a:t>
            </a:r>
            <a:r>
              <a:rPr lang="en-US" altLang="zh-CN" sz="2000" i="1" dirty="0">
                <a:solidFill>
                  <a:srgbClr val="0000FF"/>
                </a:solidFill>
              </a:rPr>
              <a:t>Remotely Operated (remote) Telescope [</a:t>
            </a:r>
            <a:r>
              <a:rPr lang="zh-CN" altLang="zh-CN" sz="2000" i="1" dirty="0">
                <a:solidFill>
                  <a:srgbClr val="0000FF"/>
                </a:solidFill>
              </a:rPr>
              <a:t>遥操作式机器人</a:t>
            </a:r>
            <a:r>
              <a:rPr lang="en-US" altLang="zh-CN" sz="2000" i="1" dirty="0">
                <a:solidFill>
                  <a:srgbClr val="0000FF"/>
                </a:solidFill>
              </a:rPr>
              <a:t>]</a:t>
            </a:r>
            <a:r>
              <a:rPr lang="zh-CN" altLang="zh-CN" sz="2000" dirty="0">
                <a:solidFill>
                  <a:srgbClr val="0000FF"/>
                </a:solidFill>
              </a:rPr>
              <a:t>）</a:t>
            </a:r>
            <a:r>
              <a:rPr lang="zh-CN" altLang="zh-CN" sz="2000" dirty="0"/>
              <a:t>：一套按照观测者的要求执行远程观测的望远镜系统。</a:t>
            </a:r>
          </a:p>
          <a:p>
            <a:pPr lvl="0"/>
            <a:r>
              <a:rPr lang="zh-CN" altLang="en-US" sz="2000" dirty="0">
                <a:solidFill>
                  <a:srgbClr val="0000FF"/>
                </a:solidFill>
              </a:rPr>
              <a:t>程控</a:t>
            </a:r>
            <a:r>
              <a:rPr lang="zh-CN" altLang="zh-CN" sz="2000" dirty="0">
                <a:solidFill>
                  <a:srgbClr val="0000FF"/>
                </a:solidFill>
              </a:rPr>
              <a:t>自主天文台（</a:t>
            </a:r>
            <a:r>
              <a:rPr lang="en-US" altLang="zh-CN" sz="2000" i="1" dirty="0">
                <a:solidFill>
                  <a:srgbClr val="0000FF"/>
                </a:solidFill>
              </a:rPr>
              <a:t>Robotic Autonomous Observatory [</a:t>
            </a:r>
            <a:r>
              <a:rPr lang="zh-CN" altLang="zh-CN" sz="2000" i="1" dirty="0">
                <a:solidFill>
                  <a:srgbClr val="0000FF"/>
                </a:solidFill>
              </a:rPr>
              <a:t>自主式机器人</a:t>
            </a:r>
            <a:r>
              <a:rPr lang="en-US" altLang="zh-CN" sz="2000" i="1" dirty="0">
                <a:solidFill>
                  <a:srgbClr val="0000FF"/>
                </a:solidFill>
              </a:rPr>
              <a:t>]</a:t>
            </a:r>
            <a:r>
              <a:rPr lang="zh-CN" altLang="zh-CN" sz="2000" dirty="0">
                <a:solidFill>
                  <a:srgbClr val="0000FF"/>
                </a:solidFill>
              </a:rPr>
              <a:t>）</a:t>
            </a:r>
            <a:r>
              <a:rPr lang="zh-CN" altLang="zh-CN" sz="2000" dirty="0"/>
              <a:t>：一架能够执行各种远程观测并且能够在任务执行过程中在没有任何人为协助的情况下自主适应各种变化的望远镜（例如，天气监测，系统不能危及人类等）。</a:t>
            </a:r>
          </a:p>
          <a:p>
            <a:pPr lvl="0"/>
            <a:r>
              <a:rPr lang="zh-CN" altLang="en-US" sz="2000" dirty="0">
                <a:solidFill>
                  <a:srgbClr val="0000FF"/>
                </a:solidFill>
              </a:rPr>
              <a:t>程控</a:t>
            </a:r>
            <a:r>
              <a:rPr lang="zh-CN" altLang="zh-CN" sz="2000" dirty="0">
                <a:solidFill>
                  <a:srgbClr val="0000FF"/>
                </a:solidFill>
              </a:rPr>
              <a:t>智能天文台（</a:t>
            </a:r>
            <a:r>
              <a:rPr lang="en-US" altLang="zh-CN" sz="2000" i="1" dirty="0">
                <a:solidFill>
                  <a:srgbClr val="0000FF"/>
                </a:solidFill>
              </a:rPr>
              <a:t>Robotic Intelligent Observatory [</a:t>
            </a:r>
            <a:r>
              <a:rPr lang="zh-CN" altLang="zh-CN" sz="2000" i="1" dirty="0">
                <a:solidFill>
                  <a:srgbClr val="0000FF"/>
                </a:solidFill>
              </a:rPr>
              <a:t>智能机器人</a:t>
            </a:r>
            <a:r>
              <a:rPr lang="en-US" altLang="zh-CN" sz="2000" i="1" dirty="0">
                <a:solidFill>
                  <a:srgbClr val="0000FF"/>
                </a:solidFill>
              </a:rPr>
              <a:t>]</a:t>
            </a:r>
            <a:r>
              <a:rPr lang="zh-CN" altLang="zh-CN" sz="2000" dirty="0">
                <a:solidFill>
                  <a:srgbClr val="0000FF"/>
                </a:solidFill>
              </a:rPr>
              <a:t>）</a:t>
            </a:r>
            <a:r>
              <a:rPr lang="zh-CN" altLang="zh-CN" sz="2000" dirty="0"/>
              <a:t>：一个由人工智能系统进行决策的程控天文台。这是下一步努力的方向。</a:t>
            </a:r>
          </a:p>
          <a:p>
            <a:endParaRPr lang="zh-CN" altLang="en-US" sz="2000" dirty="0"/>
          </a:p>
        </p:txBody>
      </p:sp>
    </p:spTree>
    <p:extLst>
      <p:ext uri="{BB962C8B-B14F-4D97-AF65-F5344CB8AC3E}">
        <p14:creationId xmlns:p14="http://schemas.microsoft.com/office/powerpoint/2010/main" val="124813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China-RAON</a:t>
            </a:r>
            <a:endParaRPr lang="zh-CN" altLang="en-US" dirty="0"/>
          </a:p>
        </p:txBody>
      </p:sp>
      <p:sp>
        <p:nvSpPr>
          <p:cNvPr id="3" name="内容占位符 2"/>
          <p:cNvSpPr>
            <a:spLocks noGrp="1"/>
          </p:cNvSpPr>
          <p:nvPr>
            <p:ph idx="1"/>
          </p:nvPr>
        </p:nvSpPr>
        <p:spPr>
          <a:xfrm>
            <a:off x="467544" y="1628800"/>
            <a:ext cx="8136904" cy="4525963"/>
          </a:xfrm>
        </p:spPr>
        <p:txBody>
          <a:bodyPr/>
          <a:lstStyle/>
          <a:p>
            <a:pPr lvl="0"/>
            <a:r>
              <a:rPr lang="zh-CN" altLang="zh-CN" sz="2000" dirty="0"/>
              <a:t>填补国内在程控自主天文台研究领域的空白；</a:t>
            </a:r>
            <a:endParaRPr lang="en-US" altLang="zh-CN" sz="2000" dirty="0"/>
          </a:p>
          <a:p>
            <a:pPr lvl="0"/>
            <a:r>
              <a:rPr lang="zh-CN" altLang="zh-CN" sz="2000" dirty="0" smtClean="0"/>
              <a:t>充分</a:t>
            </a:r>
            <a:r>
              <a:rPr lang="zh-CN" altLang="zh-CN" sz="2000" dirty="0"/>
              <a:t>利用在虚拟天文台等领域多年来的知识和技术积累；</a:t>
            </a:r>
            <a:endParaRPr lang="en-US" altLang="zh-CN" sz="2000" dirty="0"/>
          </a:p>
          <a:p>
            <a:pPr lvl="0"/>
            <a:r>
              <a:rPr lang="zh-CN" altLang="en-US" sz="2000" dirty="0"/>
              <a:t>提供</a:t>
            </a:r>
            <a:r>
              <a:rPr lang="zh-CN" altLang="zh-CN" sz="2000" dirty="0" smtClean="0"/>
              <a:t>通用</a:t>
            </a:r>
            <a:r>
              <a:rPr lang="zh-CN" altLang="zh-CN" sz="2000" dirty="0"/>
              <a:t>、开放的</a:t>
            </a:r>
            <a:r>
              <a:rPr lang="en-US" altLang="zh-CN" sz="2000" dirty="0"/>
              <a:t>RAON</a:t>
            </a:r>
            <a:r>
              <a:rPr lang="zh-CN" altLang="zh-CN" sz="2000" dirty="0"/>
              <a:t>解决方案，同时服务于天文学研究和科普</a:t>
            </a:r>
            <a:r>
              <a:rPr lang="zh-CN" altLang="zh-CN" sz="2000" dirty="0" smtClean="0"/>
              <a:t>；</a:t>
            </a:r>
            <a:endParaRPr lang="en-US" altLang="zh-CN" sz="2000" dirty="0" smtClean="0"/>
          </a:p>
          <a:p>
            <a:pPr lvl="0"/>
            <a:r>
              <a:rPr lang="zh-CN" altLang="en-US" sz="2000" dirty="0" smtClean="0"/>
              <a:t>不是一个具体的</a:t>
            </a:r>
            <a:r>
              <a:rPr lang="en-US" altLang="zh-CN" sz="2000" dirty="0" smtClean="0"/>
              <a:t>RAO</a:t>
            </a:r>
            <a:r>
              <a:rPr lang="zh-CN" altLang="en-US" sz="2000" dirty="0" smtClean="0"/>
              <a:t>项目，而是一个技术支撑计划；</a:t>
            </a:r>
            <a:endParaRPr lang="en-US" altLang="zh-CN" sz="2000" dirty="0" smtClean="0"/>
          </a:p>
          <a:p>
            <a:pPr lvl="0"/>
            <a:r>
              <a:rPr lang="zh-CN" altLang="en-US" sz="2000" dirty="0" smtClean="0"/>
              <a:t>为中国用户提供解决方案和技术支持，是</a:t>
            </a:r>
            <a:r>
              <a:rPr lang="en-US" altLang="zh-CN" sz="2000" dirty="0" smtClean="0"/>
              <a:t>China-VO</a:t>
            </a:r>
            <a:r>
              <a:rPr lang="zh-CN" altLang="en-US" sz="2000" dirty="0" smtClean="0"/>
              <a:t>的一项新服务；</a:t>
            </a:r>
            <a:endParaRPr lang="zh-CN" alt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33056"/>
            <a:ext cx="5519936" cy="275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3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p:txBody>
          <a:bodyPr/>
          <a:lstStyle/>
          <a:p>
            <a:r>
              <a:rPr lang="es-ES" altLang="zh-CN" sz="4000" dirty="0">
                <a:ea typeface="宋体" charset="-122"/>
              </a:rPr>
              <a:t>The BOOTES Network </a:t>
            </a:r>
            <a:r>
              <a:rPr lang="es-ES" altLang="zh-CN" sz="4000" dirty="0" smtClean="0">
                <a:ea typeface="宋体" charset="-122"/>
              </a:rPr>
              <a:t>Philosophy </a:t>
            </a:r>
            <a:r>
              <a:rPr lang="es-ES" altLang="zh-CN" dirty="0" smtClean="0">
                <a:ea typeface="宋体" charset="-122"/>
              </a:rPr>
              <a:t>  </a:t>
            </a:r>
            <a:endParaRPr lang="en-GB" dirty="0"/>
          </a:p>
        </p:txBody>
      </p:sp>
      <p:sp>
        <p:nvSpPr>
          <p:cNvPr id="300035" name="Text Box 3"/>
          <p:cNvSpPr txBox="1">
            <a:spLocks noChangeArrowheads="1"/>
          </p:cNvSpPr>
          <p:nvPr/>
        </p:nvSpPr>
        <p:spPr bwMode="auto">
          <a:xfrm>
            <a:off x="238507" y="1624689"/>
            <a:ext cx="56181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zh-CN" sz="2000" dirty="0">
                <a:latin typeface="Garamond" pitchFamily="18" charset="0"/>
                <a:ea typeface="宋体" charset="-122"/>
              </a:rPr>
              <a:t>Identical telescopes spaced around the Earth</a:t>
            </a:r>
          </a:p>
          <a:p>
            <a:pPr algn="ctr">
              <a:spcBef>
                <a:spcPct val="50000"/>
              </a:spcBef>
            </a:pPr>
            <a:r>
              <a:rPr lang="es-ES" altLang="zh-CN" sz="2000" dirty="0">
                <a:latin typeface="Garamond" pitchFamily="18" charset="0"/>
                <a:ea typeface="宋体" charset="-122"/>
              </a:rPr>
              <a:t>Identical filter sets: g’r’i’ZY</a:t>
            </a:r>
          </a:p>
          <a:p>
            <a:pPr algn="ctr">
              <a:spcBef>
                <a:spcPct val="50000"/>
              </a:spcBef>
            </a:pPr>
            <a:r>
              <a:rPr lang="es-ES" altLang="zh-CN" sz="2000" dirty="0">
                <a:latin typeface="Garamond" pitchFamily="18" charset="0"/>
                <a:ea typeface="宋体" charset="-122"/>
              </a:rPr>
              <a:t>Identical CCD cameras</a:t>
            </a:r>
          </a:p>
          <a:p>
            <a:pPr algn="ctr">
              <a:spcBef>
                <a:spcPct val="50000"/>
              </a:spcBef>
            </a:pPr>
            <a:r>
              <a:rPr lang="es-ES" altLang="zh-CN" sz="2000" dirty="0">
                <a:latin typeface="Garamond" pitchFamily="18" charset="0"/>
                <a:ea typeface="宋体" charset="-122"/>
              </a:rPr>
              <a:t>Impact on several scientific fields and public outreach</a:t>
            </a:r>
          </a:p>
        </p:txBody>
      </p:sp>
      <p:pic>
        <p:nvPicPr>
          <p:cNvPr id="300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91" y="3550690"/>
            <a:ext cx="6103037" cy="275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670" y="2060852"/>
            <a:ext cx="26654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38" name="Text Box 6"/>
          <p:cNvSpPr txBox="1">
            <a:spLocks noChangeArrowheads="1"/>
          </p:cNvSpPr>
          <p:nvPr/>
        </p:nvSpPr>
        <p:spPr bwMode="auto">
          <a:xfrm>
            <a:off x="5574846" y="1593850"/>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zh-CN" sz="2000" dirty="0">
                <a:latin typeface="Garamond" pitchFamily="18" charset="0"/>
                <a:ea typeface="宋体" charset="-122"/>
              </a:rPr>
              <a:t>Boo-2 &amp; 3 integrated in:</a:t>
            </a:r>
          </a:p>
        </p:txBody>
      </p:sp>
      <p:pic>
        <p:nvPicPr>
          <p:cNvPr id="9" name="Picture 6" descr="IMG_10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016" y="3356996"/>
            <a:ext cx="2221889" cy="1481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G_1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1017" y="5013176"/>
            <a:ext cx="2299301" cy="153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3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106" name="Group 2"/>
          <p:cNvGrpSpPr>
            <a:grpSpLocks/>
          </p:cNvGrpSpPr>
          <p:nvPr/>
        </p:nvGrpSpPr>
        <p:grpSpPr bwMode="auto">
          <a:xfrm>
            <a:off x="539750" y="2726968"/>
            <a:ext cx="2078117" cy="3565912"/>
            <a:chOff x="3024" y="768"/>
            <a:chExt cx="2640" cy="3432"/>
          </a:xfrm>
        </p:grpSpPr>
        <p:pic>
          <p:nvPicPr>
            <p:cNvPr id="303107" name="Picture 3" descr="integral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768"/>
              <a:ext cx="2640" cy="3432"/>
            </a:xfrm>
            <a:prstGeom prst="rect">
              <a:avLst/>
            </a:prstGeom>
            <a:noFill/>
            <a:extLst>
              <a:ext uri="{909E8E84-426E-40DD-AFC4-6F175D3DCCD1}">
                <a14:hiddenFill xmlns:a14="http://schemas.microsoft.com/office/drawing/2010/main">
                  <a:solidFill>
                    <a:srgbClr val="FFFFFF"/>
                  </a:solidFill>
                </a14:hiddenFill>
              </a:ext>
            </a:extLst>
          </p:spPr>
        </p:pic>
        <p:sp>
          <p:nvSpPr>
            <p:cNvPr id="303108" name="Text Box 4"/>
            <p:cNvSpPr txBox="1">
              <a:spLocks noChangeArrowheads="1"/>
            </p:cNvSpPr>
            <p:nvPr/>
          </p:nvSpPr>
          <p:spPr bwMode="auto">
            <a:xfrm>
              <a:off x="3188" y="773"/>
              <a:ext cx="2467"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a:r>
                <a:rPr kumimoji="1" lang="es-ES_tradnl" sz="2500" b="1" dirty="0">
                  <a:solidFill>
                    <a:schemeClr val="bg1"/>
                  </a:solidFill>
                  <a:latin typeface="Bookman Old Style" pitchFamily="18" charset="0"/>
                </a:rPr>
                <a:t>INTEGRAL</a:t>
              </a:r>
            </a:p>
          </p:txBody>
        </p:sp>
      </p:grpSp>
      <p:grpSp>
        <p:nvGrpSpPr>
          <p:cNvPr id="303109" name="Group 5"/>
          <p:cNvGrpSpPr>
            <a:grpSpLocks/>
          </p:cNvGrpSpPr>
          <p:nvPr/>
        </p:nvGrpSpPr>
        <p:grpSpPr bwMode="auto">
          <a:xfrm>
            <a:off x="2816558" y="2742207"/>
            <a:ext cx="2397125" cy="3535433"/>
            <a:chOff x="45" y="768"/>
            <a:chExt cx="2730" cy="3426"/>
          </a:xfrm>
        </p:grpSpPr>
        <p:pic>
          <p:nvPicPr>
            <p:cNvPr id="303110" name="Picture 6" descr="swift_bu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768"/>
              <a:ext cx="2679" cy="3426"/>
            </a:xfrm>
            <a:prstGeom prst="rect">
              <a:avLst/>
            </a:prstGeom>
            <a:noFill/>
            <a:extLst>
              <a:ext uri="{909E8E84-426E-40DD-AFC4-6F175D3DCCD1}">
                <a14:hiddenFill xmlns:a14="http://schemas.microsoft.com/office/drawing/2010/main">
                  <a:solidFill>
                    <a:srgbClr val="FFFFFF"/>
                  </a:solidFill>
                </a14:hiddenFill>
              </a:ext>
            </a:extLst>
          </p:spPr>
        </p:pic>
        <p:sp>
          <p:nvSpPr>
            <p:cNvPr id="303111" name="Text Box 7"/>
            <p:cNvSpPr txBox="1">
              <a:spLocks noChangeArrowheads="1"/>
            </p:cNvSpPr>
            <p:nvPr/>
          </p:nvSpPr>
          <p:spPr bwMode="auto">
            <a:xfrm>
              <a:off x="96" y="771"/>
              <a:ext cx="1444"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kumimoji="1" lang="es-ES_tradnl" sz="2500" b="1" dirty="0">
                  <a:solidFill>
                    <a:schemeClr val="bg1"/>
                  </a:solidFill>
                  <a:latin typeface="Bookman Old Style" pitchFamily="18" charset="0"/>
                </a:rPr>
                <a:t>SWIFT</a:t>
              </a:r>
            </a:p>
          </p:txBody>
        </p:sp>
        <p:sp>
          <p:nvSpPr>
            <p:cNvPr id="303112" name="Text Box 8"/>
            <p:cNvSpPr txBox="1">
              <a:spLocks noChangeArrowheads="1"/>
            </p:cNvSpPr>
            <p:nvPr/>
          </p:nvSpPr>
          <p:spPr bwMode="auto">
            <a:xfrm>
              <a:off x="45" y="3797"/>
              <a:ext cx="21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kumimoji="1" lang="es-ES_tradnl" sz="2000" b="1">
                <a:solidFill>
                  <a:schemeClr val="bg2"/>
                </a:solidFill>
                <a:latin typeface="Bookman Old Style" pitchFamily="18" charset="0"/>
              </a:endParaRPr>
            </a:p>
          </p:txBody>
        </p:sp>
      </p:grpSp>
      <p:sp>
        <p:nvSpPr>
          <p:cNvPr id="303113" name="Rectangle 9"/>
          <p:cNvSpPr>
            <a:spLocks noGrp="1" noRot="1" noChangeArrowheads="1"/>
          </p:cNvSpPr>
          <p:nvPr>
            <p:ph type="title"/>
          </p:nvPr>
        </p:nvSpPr>
        <p:spPr>
          <a:xfrm>
            <a:off x="0" y="0"/>
            <a:ext cx="9144000" cy="1143000"/>
          </a:xfrm>
          <a:noFill/>
          <a:ln/>
        </p:spPr>
        <p:txBody>
          <a:bodyPr/>
          <a:lstStyle/>
          <a:p>
            <a:r>
              <a:rPr lang="es-ES" altLang="zh-CN" sz="4000" dirty="0">
                <a:ea typeface="宋体" charset="-122"/>
              </a:rPr>
              <a:t>The BOOTES Network </a:t>
            </a:r>
            <a:r>
              <a:rPr lang="es-ES" altLang="zh-CN" sz="4000" dirty="0" smtClean="0">
                <a:ea typeface="宋体" charset="-122"/>
              </a:rPr>
              <a:t>Philosophy</a:t>
            </a:r>
            <a:r>
              <a:rPr lang="es-ES" altLang="zh-CN" dirty="0" smtClean="0">
                <a:ea typeface="宋体" charset="-122"/>
              </a:rPr>
              <a:t> </a:t>
            </a:r>
            <a:endParaRPr lang="en-GB" dirty="0"/>
          </a:p>
        </p:txBody>
      </p:sp>
      <p:pic>
        <p:nvPicPr>
          <p:cNvPr id="3031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5" y="3860800"/>
            <a:ext cx="3554412"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5" name="Text Box 11"/>
          <p:cNvSpPr txBox="1">
            <a:spLocks noChangeArrowheads="1"/>
          </p:cNvSpPr>
          <p:nvPr/>
        </p:nvSpPr>
        <p:spPr bwMode="auto">
          <a:xfrm>
            <a:off x="5508627" y="3284538"/>
            <a:ext cx="331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zh-CN" sz="2400" b="1">
                <a:ea typeface="宋体" charset="-122"/>
              </a:rPr>
              <a:t>UFFO @ </a:t>
            </a:r>
            <a:r>
              <a:rPr lang="es-ES" altLang="zh-CN" sz="2400" b="1" i="1">
                <a:ea typeface="宋体" charset="-122"/>
              </a:rPr>
              <a:t>Lomonosov</a:t>
            </a:r>
          </a:p>
        </p:txBody>
      </p:sp>
      <p:sp>
        <p:nvSpPr>
          <p:cNvPr id="303116" name="Text Box 12"/>
          <p:cNvSpPr txBox="1">
            <a:spLocks noChangeArrowheads="1"/>
          </p:cNvSpPr>
          <p:nvPr/>
        </p:nvSpPr>
        <p:spPr bwMode="auto">
          <a:xfrm>
            <a:off x="755650" y="6269250"/>
            <a:ext cx="7272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zh-CN" sz="2000" dirty="0" smtClean="0">
                <a:ea typeface="宋体" charset="-122"/>
              </a:rPr>
              <a:t>   2002-   2004-   </a:t>
            </a:r>
            <a:r>
              <a:rPr lang="es-ES" altLang="zh-CN" sz="2000" dirty="0">
                <a:ea typeface="宋体" charset="-122"/>
              </a:rPr>
              <a:t>2012-</a:t>
            </a:r>
          </a:p>
        </p:txBody>
      </p:sp>
      <p:sp>
        <p:nvSpPr>
          <p:cNvPr id="303117" name="Text Box 13"/>
          <p:cNvSpPr txBox="1">
            <a:spLocks noChangeArrowheads="1"/>
          </p:cNvSpPr>
          <p:nvPr/>
        </p:nvSpPr>
        <p:spPr bwMode="auto">
          <a:xfrm>
            <a:off x="179512" y="1582430"/>
            <a:ext cx="89123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000" dirty="0"/>
              <a:t>主要科学目标包括伽玛射线暴光学对应体的同步观测、微引力透镜研究、系外行星探测、宇宙起源光学闪的探测、高能目标的光学监测、著名天体的长期监测、空间科学计划的地面观测支持、程控自主天文台控制系统研究等方面。</a:t>
            </a:r>
            <a:endParaRPr lang="es-ES" altLang="zh-CN" sz="2000" dirty="0">
              <a:latin typeface="Garamond" pitchFamily="18" charset="0"/>
              <a:ea typeface="宋体" charset="-122"/>
            </a:endParaRPr>
          </a:p>
        </p:txBody>
      </p:sp>
    </p:spTree>
    <p:extLst>
      <p:ext uri="{BB962C8B-B14F-4D97-AF65-F5344CB8AC3E}">
        <p14:creationId xmlns:p14="http://schemas.microsoft.com/office/powerpoint/2010/main" val="4234276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An automated, iterative, real‐time classification of transient events discovered in synoptic sky surveys</a:t>
            </a:r>
            <a:endParaRPr lang="zh-CN" altLang="en-US" sz="2800" dirty="0"/>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8223602" cy="340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3998" y="6381328"/>
            <a:ext cx="3454792" cy="338554"/>
          </a:xfrm>
          <a:prstGeom prst="rect">
            <a:avLst/>
          </a:prstGeom>
          <a:noFill/>
        </p:spPr>
        <p:txBody>
          <a:bodyPr wrap="none" rtlCol="0">
            <a:spAutoFit/>
          </a:bodyPr>
          <a:lstStyle/>
          <a:p>
            <a:r>
              <a:rPr lang="en-US" altLang="zh-CN" sz="1600" dirty="0" smtClean="0"/>
              <a:t>Courtesy of </a:t>
            </a:r>
            <a:r>
              <a:rPr lang="en-US" altLang="zh-CN" sz="1600" dirty="0"/>
              <a:t>S. G. </a:t>
            </a:r>
            <a:r>
              <a:rPr lang="en-US" altLang="zh-CN" sz="1600" dirty="0" smtClean="0"/>
              <a:t>DJORGOVSKI, et al.</a:t>
            </a:r>
            <a:endParaRPr lang="zh-CN" altLang="en-US" sz="1600" dirty="0"/>
          </a:p>
        </p:txBody>
      </p:sp>
      <p:sp>
        <p:nvSpPr>
          <p:cNvPr id="6" name="矩形 5"/>
          <p:cNvSpPr/>
          <p:nvPr/>
        </p:nvSpPr>
        <p:spPr>
          <a:xfrm>
            <a:off x="683568" y="5733256"/>
            <a:ext cx="2244525" cy="461665"/>
          </a:xfrm>
          <a:prstGeom prst="rect">
            <a:avLst/>
          </a:prstGeom>
        </p:spPr>
        <p:txBody>
          <a:bodyPr wrap="none">
            <a:spAutoFit/>
          </a:bodyPr>
          <a:lstStyle/>
          <a:p>
            <a:r>
              <a:rPr lang="en-US" altLang="zh-CN" dirty="0"/>
              <a:t>RAO Ecosystem</a:t>
            </a:r>
            <a:endParaRPr lang="zh-CN" altLang="en-US" dirty="0"/>
          </a:p>
        </p:txBody>
      </p:sp>
    </p:spTree>
    <p:extLst>
      <p:ext uri="{BB962C8B-B14F-4D97-AF65-F5344CB8AC3E}">
        <p14:creationId xmlns:p14="http://schemas.microsoft.com/office/powerpoint/2010/main" val="2817000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Thank You</a:t>
            </a:r>
            <a:endParaRPr lang="zh-CN" altLang="en-US"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586563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RAO</a:t>
            </a:r>
            <a:r>
              <a:rPr lang="zh-CN" altLang="en-US" dirty="0" smtClean="0"/>
              <a:t>发展阶段</a:t>
            </a:r>
            <a:endParaRPr lang="zh-CN" altLang="en-US" dirty="0"/>
          </a:p>
        </p:txBody>
      </p:sp>
      <p:sp>
        <p:nvSpPr>
          <p:cNvPr id="3" name="内容占位符 2"/>
          <p:cNvSpPr>
            <a:spLocks noGrp="1"/>
          </p:cNvSpPr>
          <p:nvPr>
            <p:ph idx="1"/>
          </p:nvPr>
        </p:nvSpPr>
        <p:spPr/>
        <p:txBody>
          <a:bodyPr/>
          <a:lstStyle/>
          <a:p>
            <a:r>
              <a:rPr lang="en-US" altLang="zh-CN" sz="2400" b="1" dirty="0"/>
              <a:t>1968</a:t>
            </a:r>
            <a:r>
              <a:rPr lang="zh-CN" altLang="zh-CN" sz="2400" b="1" dirty="0"/>
              <a:t>－</a:t>
            </a:r>
            <a:r>
              <a:rPr lang="en-US" altLang="zh-CN" sz="2400" b="1" dirty="0"/>
              <a:t>1975</a:t>
            </a:r>
            <a:r>
              <a:rPr lang="zh-CN" altLang="zh-CN" sz="2400" b="1" dirty="0"/>
              <a:t>：自动执行望远镜时代</a:t>
            </a:r>
            <a:endParaRPr lang="en-US" altLang="zh-CN" sz="2400" b="1" dirty="0" smtClean="0"/>
          </a:p>
          <a:p>
            <a:r>
              <a:rPr lang="en-US" altLang="zh-CN" sz="2400" b="1" dirty="0" smtClean="0"/>
              <a:t>1975</a:t>
            </a:r>
            <a:r>
              <a:rPr lang="zh-CN" altLang="zh-CN" sz="2400" b="1" dirty="0"/>
              <a:t>－</a:t>
            </a:r>
            <a:r>
              <a:rPr lang="en-US" altLang="zh-CN" sz="2400" b="1" dirty="0"/>
              <a:t>1984</a:t>
            </a:r>
            <a:r>
              <a:rPr lang="zh-CN" altLang="zh-CN" sz="2400" b="1" dirty="0"/>
              <a:t>：远程操作</a:t>
            </a:r>
            <a:r>
              <a:rPr lang="zh-CN" altLang="zh-CN" sz="2400" b="1" dirty="0" smtClean="0"/>
              <a:t>望远镜</a:t>
            </a:r>
            <a:endParaRPr lang="en-US" altLang="zh-CN" sz="2400" b="1" dirty="0" smtClean="0"/>
          </a:p>
          <a:p>
            <a:r>
              <a:rPr lang="en-US" altLang="zh-CN" sz="2400" b="1" dirty="0"/>
              <a:t>1984</a:t>
            </a:r>
            <a:r>
              <a:rPr lang="zh-CN" altLang="zh-CN" sz="2400" b="1" dirty="0"/>
              <a:t>－</a:t>
            </a:r>
            <a:r>
              <a:rPr lang="en-US" altLang="zh-CN" sz="2400" b="1" dirty="0"/>
              <a:t>2000</a:t>
            </a:r>
            <a:r>
              <a:rPr lang="zh-CN" altLang="zh-CN" sz="2400" b="1" dirty="0"/>
              <a:t>：远程自主天文台</a:t>
            </a:r>
            <a:r>
              <a:rPr lang="zh-CN" altLang="zh-CN" sz="2400" b="1" dirty="0" smtClean="0"/>
              <a:t>时代</a:t>
            </a:r>
            <a:endParaRPr lang="en-US" altLang="zh-CN" sz="2400" b="1" dirty="0" smtClean="0"/>
          </a:p>
          <a:p>
            <a:r>
              <a:rPr lang="en-US" altLang="zh-CN" sz="2400" b="1" dirty="0"/>
              <a:t>2001</a:t>
            </a:r>
            <a:r>
              <a:rPr lang="zh-CN" altLang="zh-CN" sz="2400" b="1" dirty="0"/>
              <a:t>年至今：自控天文台网络时代</a:t>
            </a:r>
            <a:endParaRPr lang="zh-CN" alt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609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2161" y="2204864"/>
            <a:ext cx="2304256" cy="830997"/>
          </a:xfrm>
          <a:prstGeom prst="rect">
            <a:avLst/>
          </a:prstGeom>
          <a:noFill/>
        </p:spPr>
        <p:txBody>
          <a:bodyPr wrap="square" rtlCol="0">
            <a:spAutoFit/>
          </a:bodyPr>
          <a:lstStyle/>
          <a:p>
            <a:r>
              <a:rPr lang="zh-CN" altLang="en-US" dirty="0" smtClean="0">
                <a:solidFill>
                  <a:schemeClr val="accent4">
                    <a:lumMod val="75000"/>
                  </a:schemeClr>
                </a:solidFill>
                <a:latin typeface="华文行楷" pitchFamily="2" charset="-122"/>
                <a:ea typeface="华文行楷" pitchFamily="2" charset="-122"/>
              </a:rPr>
              <a:t>时代划分不等于我们的现状</a:t>
            </a:r>
            <a:endParaRPr lang="zh-CN" altLang="en-US" dirty="0">
              <a:solidFill>
                <a:schemeClr val="accent4">
                  <a:lumMod val="75000"/>
                </a:schemeClr>
              </a:solidFill>
              <a:latin typeface="华文行楷" pitchFamily="2" charset="-122"/>
              <a:ea typeface="华文行楷" pitchFamily="2" charset="-122"/>
            </a:endParaRPr>
          </a:p>
        </p:txBody>
      </p:sp>
    </p:spTree>
    <p:extLst>
      <p:ext uri="{BB962C8B-B14F-4D97-AF65-F5344CB8AC3E}">
        <p14:creationId xmlns:p14="http://schemas.microsoft.com/office/powerpoint/2010/main" val="221157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自主望远镜和远程望远镜的区别</a:t>
            </a:r>
            <a:endParaRPr lang="zh-CN" altLang="en-US" dirty="0"/>
          </a:p>
        </p:txBody>
      </p:sp>
      <p:sp>
        <p:nvSpPr>
          <p:cNvPr id="3" name="内容占位符 2"/>
          <p:cNvSpPr>
            <a:spLocks noGrp="1"/>
          </p:cNvSpPr>
          <p:nvPr>
            <p:ph idx="1"/>
          </p:nvPr>
        </p:nvSpPr>
        <p:spPr/>
        <p:txBody>
          <a:bodyPr/>
          <a:lstStyle/>
          <a:p>
            <a:r>
              <a:rPr lang="zh-CN" altLang="en-US" sz="2400" dirty="0"/>
              <a:t>观测</a:t>
            </a:r>
            <a:r>
              <a:rPr lang="zh-CN" altLang="en-US" sz="2400" dirty="0" smtClean="0"/>
              <a:t>请求提交</a:t>
            </a:r>
            <a:endParaRPr lang="en-US" altLang="zh-CN" sz="2400" dirty="0" smtClean="0"/>
          </a:p>
          <a:p>
            <a:pPr lvl="1"/>
            <a:r>
              <a:rPr lang="zh-CN" altLang="en-US" sz="2000" dirty="0"/>
              <a:t>远程</a:t>
            </a:r>
            <a:r>
              <a:rPr lang="zh-CN" altLang="en-US" sz="2000" dirty="0" smtClean="0"/>
              <a:t>望远镜：望远镜</a:t>
            </a:r>
            <a:endParaRPr lang="en-US" altLang="zh-CN" sz="2000" dirty="0" smtClean="0"/>
          </a:p>
          <a:p>
            <a:pPr lvl="1"/>
            <a:r>
              <a:rPr lang="zh-CN" altLang="en-US" sz="2000" dirty="0"/>
              <a:t>自主</a:t>
            </a:r>
            <a:r>
              <a:rPr lang="zh-CN" altLang="en-US" sz="2000" dirty="0" smtClean="0"/>
              <a:t>望远镜：程序</a:t>
            </a:r>
            <a:endParaRPr lang="en-US" altLang="zh-CN" sz="2000" dirty="0"/>
          </a:p>
          <a:p>
            <a:r>
              <a:rPr lang="zh-CN" altLang="en-US" sz="2400" dirty="0" smtClean="0"/>
              <a:t>问题解决</a:t>
            </a:r>
            <a:endParaRPr lang="en-US" altLang="zh-CN" sz="2400" dirty="0" smtClean="0"/>
          </a:p>
          <a:p>
            <a:pPr lvl="1"/>
            <a:r>
              <a:rPr lang="zh-CN" altLang="en-US" sz="2000" dirty="0" smtClean="0"/>
              <a:t>远程望远镜：人</a:t>
            </a:r>
            <a:endParaRPr lang="en-US" altLang="zh-CN" sz="2000" dirty="0" smtClean="0"/>
          </a:p>
          <a:p>
            <a:pPr lvl="1"/>
            <a:r>
              <a:rPr lang="zh-CN" altLang="en-US" sz="2000" dirty="0"/>
              <a:t>自主</a:t>
            </a:r>
            <a:r>
              <a:rPr lang="zh-CN" altLang="en-US" sz="2000" dirty="0" smtClean="0"/>
              <a:t>望远镜：程序</a:t>
            </a:r>
            <a:endParaRPr lang="en-US" altLang="zh-CN" sz="2000" dirty="0" smtClean="0"/>
          </a:p>
          <a:p>
            <a:endParaRPr lang="en-US" altLang="zh-CN" sz="2000" dirty="0" smtClean="0">
              <a:latin typeface="楷体_GB2312" pitchFamily="49" charset="-122"/>
              <a:ea typeface="楷体_GB2312" pitchFamily="49" charset="-122"/>
            </a:endParaRPr>
          </a:p>
          <a:p>
            <a:r>
              <a:rPr lang="zh-CN" altLang="zh-CN" sz="2000" dirty="0" smtClean="0">
                <a:latin typeface="楷体_GB2312" pitchFamily="49" charset="-122"/>
                <a:ea typeface="楷体_GB2312" pitchFamily="49" charset="-122"/>
              </a:rPr>
              <a:t>望远镜</a:t>
            </a:r>
            <a:r>
              <a:rPr lang="zh-CN" altLang="zh-CN" sz="2000" dirty="0">
                <a:latin typeface="楷体_GB2312" pitchFamily="49" charset="-122"/>
                <a:ea typeface="楷体_GB2312" pitchFamily="49" charset="-122"/>
              </a:rPr>
              <a:t>远程控制的施动者是人，望远镜系统只需要实现了程序控制网络接口就基本达到目的了。而自主天文台的施动者是程序或者说天文台自身。天文台系统自己根据外界条件自主决定是否能够观测和观测哪些内容，对智能化有极高的要求。</a:t>
            </a:r>
            <a:endParaRPr lang="zh-CN" altLang="en-US" sz="2000" dirty="0">
              <a:latin typeface="楷体_GB2312" pitchFamily="49" charset="-122"/>
              <a:ea typeface="楷体_GB2312" pitchFamily="49" charset="-122"/>
            </a:endParaRPr>
          </a:p>
        </p:txBody>
      </p:sp>
    </p:spTree>
    <p:extLst>
      <p:ext uri="{BB962C8B-B14F-4D97-AF65-F5344CB8AC3E}">
        <p14:creationId xmlns:p14="http://schemas.microsoft.com/office/powerpoint/2010/main" val="68554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RAON projects</a:t>
            </a:r>
            <a:endParaRPr lang="zh-CN" altLang="en-US" dirty="0"/>
          </a:p>
        </p:txBody>
      </p:sp>
      <p:sp>
        <p:nvSpPr>
          <p:cNvPr id="3" name="内容占位符 2"/>
          <p:cNvSpPr>
            <a:spLocks noGrp="1"/>
          </p:cNvSpPr>
          <p:nvPr>
            <p:ph idx="1"/>
          </p:nvPr>
        </p:nvSpPr>
        <p:spPr/>
        <p:txBody>
          <a:bodyPr/>
          <a:lstStyle/>
          <a:p>
            <a:r>
              <a:rPr lang="en-US" altLang="zh-CN" sz="2800" dirty="0" smtClean="0">
                <a:solidFill>
                  <a:srgbClr val="0070C0"/>
                </a:solidFill>
              </a:rPr>
              <a:t>MONET (</a:t>
            </a:r>
            <a:r>
              <a:rPr lang="en-US" altLang="zh-CN" sz="2800" dirty="0" err="1" smtClean="0">
                <a:solidFill>
                  <a:srgbClr val="0070C0"/>
                </a:solidFill>
              </a:rPr>
              <a:t>south+north</a:t>
            </a:r>
            <a:r>
              <a:rPr lang="en-US" altLang="zh-CN" sz="2800" dirty="0" smtClean="0">
                <a:solidFill>
                  <a:srgbClr val="0070C0"/>
                </a:solidFill>
              </a:rPr>
              <a:t>)</a:t>
            </a:r>
          </a:p>
          <a:p>
            <a:r>
              <a:rPr lang="en-US" altLang="zh-CN" sz="2800" dirty="0" err="1" smtClean="0">
                <a:solidFill>
                  <a:srgbClr val="0070C0"/>
                </a:solidFill>
              </a:rPr>
              <a:t>Bootes</a:t>
            </a:r>
            <a:r>
              <a:rPr lang="en-US" altLang="zh-CN" sz="2800" dirty="0" smtClean="0">
                <a:solidFill>
                  <a:srgbClr val="0070C0"/>
                </a:solidFill>
              </a:rPr>
              <a:t> (I, II, III, IR…)</a:t>
            </a:r>
          </a:p>
          <a:p>
            <a:r>
              <a:rPr lang="en-US" altLang="zh-CN" sz="2800" dirty="0" err="1" smtClean="0"/>
              <a:t>eSTAR</a:t>
            </a:r>
            <a:endParaRPr lang="en-US" altLang="zh-CN" sz="2800" dirty="0" smtClean="0"/>
          </a:p>
          <a:p>
            <a:r>
              <a:rPr lang="en-US" altLang="zh-CN" sz="2800" dirty="0" smtClean="0"/>
              <a:t>SONG</a:t>
            </a:r>
          </a:p>
          <a:p>
            <a:r>
              <a:rPr lang="en-US" altLang="zh-CN" sz="2800" dirty="0" smtClean="0"/>
              <a:t>GONG</a:t>
            </a:r>
          </a:p>
          <a:p>
            <a:r>
              <a:rPr lang="en-US" altLang="zh-CN" sz="2800" dirty="0" smtClean="0">
                <a:solidFill>
                  <a:srgbClr val="0070C0"/>
                </a:solidFill>
              </a:rPr>
              <a:t>LCOGT</a:t>
            </a:r>
          </a:p>
          <a:p>
            <a:pPr lvl="1"/>
            <a:r>
              <a:rPr lang="es-ES" altLang="zh-CN" sz="2400" dirty="0" smtClean="0">
                <a:solidFill>
                  <a:srgbClr val="0070C0"/>
                </a:solidFill>
              </a:rPr>
              <a:t>Las </a:t>
            </a:r>
            <a:r>
              <a:rPr lang="es-ES" altLang="zh-CN" sz="2400" dirty="0">
                <a:solidFill>
                  <a:srgbClr val="0070C0"/>
                </a:solidFill>
              </a:rPr>
              <a:t>Cumbres Observatory Global Telescope</a:t>
            </a:r>
            <a:endParaRPr lang="zh-CN" altLang="en-US" sz="2400" dirty="0">
              <a:solidFill>
                <a:srgbClr val="0070C0"/>
              </a:solidFill>
            </a:endParaRPr>
          </a:p>
        </p:txBody>
      </p:sp>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4" y="1772816"/>
            <a:ext cx="4846315" cy="286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9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sz="2800" dirty="0"/>
              <a:t>Las Cumbres Observatory Global Telescope </a:t>
            </a:r>
            <a:r>
              <a:rPr lang="es-ES" altLang="zh-CN" sz="2800" dirty="0" smtClean="0"/>
              <a:t>(LCOGT)</a:t>
            </a:r>
            <a:endParaRPr lang="zh-CN" altLang="en-US" sz="2800" dirty="0"/>
          </a:p>
        </p:txBody>
      </p:sp>
      <p:sp>
        <p:nvSpPr>
          <p:cNvPr id="3" name="内容占位符 2"/>
          <p:cNvSpPr>
            <a:spLocks noGrp="1"/>
          </p:cNvSpPr>
          <p:nvPr>
            <p:ph idx="1"/>
          </p:nvPr>
        </p:nvSpPr>
        <p:spPr/>
        <p:txBody>
          <a:bodyPr/>
          <a:lstStyle/>
          <a:p>
            <a:pPr marL="0" indent="0">
              <a:buNone/>
            </a:pPr>
            <a:r>
              <a:rPr lang="en-US" altLang="zh-CN" sz="2000" dirty="0" smtClean="0"/>
              <a:t>Currently LCOGT has </a:t>
            </a:r>
            <a:r>
              <a:rPr lang="en-US" altLang="zh-CN" sz="2000" dirty="0"/>
              <a:t>2 operational </a:t>
            </a:r>
            <a:r>
              <a:rPr lang="en-US" altLang="zh-CN" sz="2000" dirty="0" smtClean="0"/>
              <a:t>telescopes</a:t>
            </a:r>
            <a:r>
              <a:rPr lang="en-US" altLang="zh-CN" sz="2000" dirty="0"/>
              <a:t>: </a:t>
            </a:r>
            <a:r>
              <a:rPr lang="en-US" altLang="zh-CN" sz="2000" dirty="0" err="1" smtClean="0"/>
              <a:t>Faulkes</a:t>
            </a:r>
            <a:r>
              <a:rPr lang="en-US" altLang="zh-CN" sz="2000" dirty="0" smtClean="0"/>
              <a:t>/North and </a:t>
            </a:r>
            <a:r>
              <a:rPr lang="en-US" altLang="zh-CN" sz="2000" dirty="0" err="1" smtClean="0"/>
              <a:t>Faulkes</a:t>
            </a:r>
            <a:r>
              <a:rPr lang="en-US" altLang="zh-CN" sz="2000" dirty="0" smtClean="0"/>
              <a:t>/South. There </a:t>
            </a:r>
            <a:r>
              <a:rPr lang="en-US" altLang="zh-CN" sz="2000" dirty="0"/>
              <a:t>will be 3 main classes of telescope, categorized by the size of the primary mirror: 2m, 1m and 0.4m</a:t>
            </a:r>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2636912"/>
            <a:ext cx="9143999" cy="40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 y="5797952"/>
            <a:ext cx="5696891" cy="7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85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sz="3200" dirty="0"/>
              <a:t>Las Cumbres Observatory Global Telescope (LCOGT)</a:t>
            </a:r>
            <a:endParaRPr lang="zh-CN" altLang="en-US" sz="3200" dirty="0"/>
          </a:p>
        </p:txBody>
      </p:sp>
      <p:sp>
        <p:nvSpPr>
          <p:cNvPr id="3" name="内容占位符 2"/>
          <p:cNvSpPr>
            <a:spLocks noGrp="1"/>
          </p:cNvSpPr>
          <p:nvPr>
            <p:ph idx="1"/>
          </p:nvPr>
        </p:nvSpPr>
        <p:spPr/>
        <p:txBody>
          <a:bodyPr/>
          <a:lstStyle/>
          <a:p>
            <a:r>
              <a:rPr lang="en-US" altLang="zh-CN" sz="2400" dirty="0"/>
              <a:t>About </a:t>
            </a:r>
            <a:r>
              <a:rPr lang="en-US" altLang="zh-CN" sz="2400" dirty="0" smtClean="0"/>
              <a:t>Us: Las </a:t>
            </a:r>
            <a:r>
              <a:rPr lang="en-US" altLang="zh-CN" sz="2400" dirty="0" err="1"/>
              <a:t>Cumbres</a:t>
            </a:r>
            <a:r>
              <a:rPr lang="en-US" altLang="zh-CN" sz="2400" dirty="0"/>
              <a:t> Observatory Global Telescope Network is a private operating foundation, building a global network of telescopes for professional research and citizen </a:t>
            </a:r>
            <a:r>
              <a:rPr lang="en-US" altLang="zh-CN" sz="2400" dirty="0" smtClean="0"/>
              <a:t>investigations</a:t>
            </a:r>
          </a:p>
          <a:p>
            <a:r>
              <a:rPr lang="en-US" altLang="zh-CN" sz="2400" dirty="0" smtClean="0"/>
              <a:t>Network: Building </a:t>
            </a:r>
            <a:r>
              <a:rPr lang="en-US" altLang="zh-CN" sz="2400" dirty="0"/>
              <a:t>a global network of robotically controlled telescopes to keep you in the dark</a:t>
            </a:r>
          </a:p>
          <a:p>
            <a:r>
              <a:rPr lang="en-US" altLang="zh-CN" sz="2400" dirty="0" smtClean="0"/>
              <a:t>Education: Building </a:t>
            </a:r>
            <a:r>
              <a:rPr lang="en-US" altLang="zh-CN" sz="2400" dirty="0"/>
              <a:t>a global community so you can be part of citizen science investigations on our global telescope </a:t>
            </a:r>
            <a:r>
              <a:rPr lang="en-US" altLang="zh-CN" sz="2400" dirty="0" smtClean="0"/>
              <a:t>network</a:t>
            </a:r>
          </a:p>
          <a:p>
            <a:r>
              <a:rPr lang="en-US" altLang="zh-CN" sz="2400" dirty="0" smtClean="0"/>
              <a:t>Science: Building </a:t>
            </a:r>
            <a:r>
              <a:rPr lang="en-US" altLang="zh-CN" sz="2400" dirty="0"/>
              <a:t>a durable scientific institution dedicated to time-domain </a:t>
            </a:r>
            <a:r>
              <a:rPr lang="en-US" altLang="zh-CN" sz="2400" dirty="0" smtClean="0"/>
              <a:t>astrophysics</a:t>
            </a:r>
          </a:p>
          <a:p>
            <a:endParaRPr lang="zh-CN" altLang="en-US" sz="2400" dirty="0"/>
          </a:p>
        </p:txBody>
      </p:sp>
    </p:spTree>
    <p:extLst>
      <p:ext uri="{BB962C8B-B14F-4D97-AF65-F5344CB8AC3E}">
        <p14:creationId xmlns:p14="http://schemas.microsoft.com/office/powerpoint/2010/main" val="1952655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Liverpool Telescope</a:t>
            </a:r>
            <a:endParaRPr lang="zh-CN" altLang="en-US" dirty="0"/>
          </a:p>
        </p:txBody>
      </p:sp>
      <p:sp>
        <p:nvSpPr>
          <p:cNvPr id="3" name="内容占位符 2"/>
          <p:cNvSpPr>
            <a:spLocks noGrp="1"/>
          </p:cNvSpPr>
          <p:nvPr>
            <p:ph idx="1"/>
          </p:nvPr>
        </p:nvSpPr>
        <p:spPr/>
        <p:txBody>
          <a:bodyPr/>
          <a:lstStyle/>
          <a:p>
            <a:r>
              <a:rPr lang="en-US" altLang="zh-CN" sz="2000" dirty="0" smtClean="0"/>
              <a:t>A 2.0 </a:t>
            </a:r>
            <a:r>
              <a:rPr lang="en-US" altLang="zh-CN" sz="2000" dirty="0" err="1" smtClean="0"/>
              <a:t>metre</a:t>
            </a:r>
            <a:r>
              <a:rPr lang="en-US" altLang="zh-CN" sz="2000" dirty="0" smtClean="0"/>
              <a:t> unmanned fully robotic telescope on the Canary island of La Palma, Spain, owned and operated by Liverpool JMU. </a:t>
            </a:r>
          </a:p>
          <a:p>
            <a:r>
              <a:rPr lang="en-US" altLang="zh-CN" sz="2000" dirty="0"/>
              <a:t>Although the Liverpool Telescope (LT) is a robotic telescope, by "robotic" we do not mean that the telescope is operated by remote control. Instead, the telescope runs autonomously; that is, it runs by itself with no human being at the controls.</a:t>
            </a:r>
            <a:endParaRPr lang="zh-CN" altLang="en-US"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803191"/>
            <a:ext cx="4300364" cy="28323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95" y="3691942"/>
            <a:ext cx="2869076" cy="3054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44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MONET </a:t>
            </a:r>
            <a:r>
              <a:rPr lang="en-US" altLang="zh-CN" sz="4000" dirty="0" smtClean="0"/>
              <a:t/>
            </a:r>
            <a:br>
              <a:rPr lang="en-US" altLang="zh-CN" sz="4000" dirty="0" smtClean="0"/>
            </a:br>
            <a:r>
              <a:rPr lang="en-US" altLang="zh-CN" sz="4000" dirty="0" err="1" smtClean="0"/>
              <a:t>MOnitoring</a:t>
            </a:r>
            <a:r>
              <a:rPr lang="en-US" altLang="zh-CN" sz="4000" dirty="0" smtClean="0"/>
              <a:t> </a:t>
            </a:r>
            <a:r>
              <a:rPr lang="en-US" altLang="zh-CN" sz="4000" dirty="0" err="1"/>
              <a:t>NEtwork</a:t>
            </a:r>
            <a:r>
              <a:rPr lang="en-US" altLang="zh-CN" sz="4000" dirty="0"/>
              <a:t> of </a:t>
            </a:r>
            <a:r>
              <a:rPr lang="en-US" altLang="zh-CN" sz="4000" dirty="0" smtClean="0"/>
              <a:t>Telescopes </a:t>
            </a:r>
            <a:endParaRPr lang="zh-CN" altLang="en-US" sz="4000" dirty="0"/>
          </a:p>
        </p:txBody>
      </p:sp>
      <p:sp>
        <p:nvSpPr>
          <p:cNvPr id="3" name="内容占位符 2"/>
          <p:cNvSpPr>
            <a:spLocks noGrp="1"/>
          </p:cNvSpPr>
          <p:nvPr>
            <p:ph idx="1"/>
          </p:nvPr>
        </p:nvSpPr>
        <p:spPr>
          <a:xfrm>
            <a:off x="467544" y="1628800"/>
            <a:ext cx="5400600" cy="4525963"/>
          </a:xfrm>
        </p:spPr>
        <p:txBody>
          <a:bodyPr/>
          <a:lstStyle/>
          <a:p>
            <a:r>
              <a:rPr lang="en-US" altLang="zh-CN" sz="2000" dirty="0"/>
              <a:t>The MONET (</a:t>
            </a:r>
            <a:r>
              <a:rPr lang="en-US" altLang="zh-CN" sz="2000" dirty="0" err="1"/>
              <a:t>MOnitoring</a:t>
            </a:r>
            <a:r>
              <a:rPr lang="en-US" altLang="zh-CN" sz="2000" dirty="0"/>
              <a:t> </a:t>
            </a:r>
            <a:r>
              <a:rPr lang="en-US" altLang="zh-CN" sz="2000" dirty="0" err="1"/>
              <a:t>NEtwork</a:t>
            </a:r>
            <a:r>
              <a:rPr lang="en-US" altLang="zh-CN" sz="2000" dirty="0"/>
              <a:t> of Telescopes) project is a network of two 1.2m telescopes operated by the Georg-August-</a:t>
            </a:r>
            <a:r>
              <a:rPr lang="en-US" altLang="zh-CN" sz="2000" dirty="0" err="1"/>
              <a:t>Universität</a:t>
            </a:r>
            <a:r>
              <a:rPr lang="en-US" altLang="zh-CN" sz="2000" dirty="0"/>
              <a:t> </a:t>
            </a:r>
            <a:r>
              <a:rPr lang="en-US" altLang="zh-CN" sz="2000" dirty="0" err="1"/>
              <a:t>Göttingen</a:t>
            </a:r>
            <a:r>
              <a:rPr lang="en-US" altLang="zh-CN" sz="2000" dirty="0"/>
              <a:t>, the McDonald Observatory, and the South African Astronomical Observatory. </a:t>
            </a:r>
            <a:endParaRPr lang="en-US" altLang="zh-CN" sz="2000" dirty="0" smtClean="0"/>
          </a:p>
          <a:p>
            <a:pPr marL="0" indent="0">
              <a:buNone/>
            </a:pPr>
            <a:r>
              <a:rPr lang="en-US" altLang="zh-CN" sz="2000" b="1" dirty="0"/>
              <a:t>Frederic V. "Rick" </a:t>
            </a:r>
            <a:r>
              <a:rPr lang="en-US" altLang="zh-CN" sz="2000" b="1" dirty="0" err="1" smtClean="0"/>
              <a:t>Hessman</a:t>
            </a:r>
            <a:endParaRPr lang="en-US" altLang="zh-CN" sz="2000" b="1" dirty="0" smtClean="0"/>
          </a:p>
          <a:p>
            <a:r>
              <a:rPr lang="en-US" altLang="zh-CN" sz="2000" dirty="0"/>
              <a:t>Project Manager of the MONET / </a:t>
            </a:r>
            <a:r>
              <a:rPr lang="en-US" altLang="zh-CN" sz="2000" dirty="0" err="1"/>
              <a:t>Astronomie</a:t>
            </a:r>
            <a:r>
              <a:rPr lang="en-US" altLang="zh-CN" sz="2000" dirty="0"/>
              <a:t> &amp; Internet </a:t>
            </a:r>
            <a:r>
              <a:rPr lang="en-US" altLang="zh-CN" sz="2000" dirty="0" err="1"/>
              <a:t>Projec</a:t>
            </a:r>
            <a:endParaRPr lang="en-US" altLang="zh-CN" sz="2000" dirty="0"/>
          </a:p>
          <a:p>
            <a:r>
              <a:rPr lang="en-US" altLang="zh-CN" sz="2000" dirty="0"/>
              <a:t>Main contributor of RTML</a:t>
            </a:r>
          </a:p>
          <a:p>
            <a:endParaRPr lang="zh-CN" altLang="en-US" sz="2000" dirty="0"/>
          </a:p>
          <a:p>
            <a:endParaRPr lang="zh-CN" altLang="en-US" sz="2000" dirty="0"/>
          </a:p>
        </p:txBody>
      </p:sp>
      <p:grpSp>
        <p:nvGrpSpPr>
          <p:cNvPr id="7" name="组合 6"/>
          <p:cNvGrpSpPr/>
          <p:nvPr/>
        </p:nvGrpSpPr>
        <p:grpSpPr>
          <a:xfrm>
            <a:off x="5361892" y="4146534"/>
            <a:ext cx="3335313" cy="2564904"/>
            <a:chOff x="2627784" y="4293096"/>
            <a:chExt cx="3335313" cy="2564904"/>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93096"/>
              <a:ext cx="3335313" cy="22235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27784" y="6519446"/>
              <a:ext cx="1449436" cy="338554"/>
            </a:xfrm>
            <a:prstGeom prst="rect">
              <a:avLst/>
            </a:prstGeom>
            <a:noFill/>
          </p:spPr>
          <p:txBody>
            <a:bodyPr wrap="none" rtlCol="0">
              <a:spAutoFit/>
            </a:bodyPr>
            <a:lstStyle/>
            <a:p>
              <a:r>
                <a:rPr lang="en-US" altLang="zh-CN" sz="1600" dirty="0"/>
                <a:t>MONET/North</a:t>
              </a:r>
              <a:endParaRPr lang="zh-CN" altLang="en-US" sz="1600" dirty="0"/>
            </a:p>
          </p:txBody>
        </p:sp>
      </p:grpSp>
      <p:grpSp>
        <p:nvGrpSpPr>
          <p:cNvPr id="6" name="组合 5"/>
          <p:cNvGrpSpPr/>
          <p:nvPr/>
        </p:nvGrpSpPr>
        <p:grpSpPr>
          <a:xfrm>
            <a:off x="5580114" y="1556793"/>
            <a:ext cx="3379425" cy="2602453"/>
            <a:chOff x="97739" y="3140968"/>
            <a:chExt cx="3379425" cy="2602453"/>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0" y="3140968"/>
              <a:ext cx="3379424" cy="2249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7739" y="5404867"/>
              <a:ext cx="1449436" cy="338554"/>
            </a:xfrm>
            <a:prstGeom prst="rect">
              <a:avLst/>
            </a:prstGeom>
            <a:noFill/>
          </p:spPr>
          <p:txBody>
            <a:bodyPr wrap="none" rtlCol="0">
              <a:spAutoFit/>
            </a:bodyPr>
            <a:lstStyle/>
            <a:p>
              <a:r>
                <a:rPr lang="en-US" altLang="zh-CN" sz="1600" dirty="0" smtClean="0"/>
                <a:t>MONET/South</a:t>
              </a:r>
              <a:endParaRPr lang="zh-CN" altLang="en-US" sz="1600" dirty="0"/>
            </a:p>
          </p:txBody>
        </p:sp>
      </p:grpSp>
      <p:pic>
        <p:nvPicPr>
          <p:cNvPr id="10" name="Picture 3" descr="D:\mydoc\references\RAT\Copy of FredericV.Hess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993763"/>
            <a:ext cx="2290763" cy="171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2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6354</TotalTime>
  <Words>1578</Words>
  <Application>Microsoft Office PowerPoint</Application>
  <PresentationFormat>全屏显示(4:3)</PresentationFormat>
  <Paragraphs>160</Paragraphs>
  <Slides>24</Slides>
  <Notes>4</Notes>
  <HiddenSlides>0</HiddenSlides>
  <MMClips>0</MMClips>
  <ScaleCrop>false</ScaleCrop>
  <HeadingPairs>
    <vt:vector size="4" baseType="variant">
      <vt:variant>
        <vt:lpstr>主题</vt:lpstr>
      </vt:variant>
      <vt:variant>
        <vt:i4>6</vt:i4>
      </vt:variant>
      <vt:variant>
        <vt:lpstr>幻灯片标题</vt:lpstr>
      </vt:variant>
      <vt:variant>
        <vt:i4>24</vt:i4>
      </vt:variant>
    </vt:vector>
  </HeadingPairs>
  <TitlesOfParts>
    <vt:vector size="30" baseType="lpstr">
      <vt:lpstr>Custom Design</vt:lpstr>
      <vt:lpstr>1_Custom Design</vt:lpstr>
      <vt:lpstr>Office 主题</vt:lpstr>
      <vt:lpstr>2_Custom Design</vt:lpstr>
      <vt:lpstr>Default Design</vt:lpstr>
      <vt:lpstr>1_Default Design</vt:lpstr>
      <vt:lpstr>程控自主天文台网络 研究现状与应用需求</vt:lpstr>
      <vt:lpstr>Robotic Autonomous Observatory</vt:lpstr>
      <vt:lpstr>RAO发展阶段</vt:lpstr>
      <vt:lpstr>自主望远镜和远程望远镜的区别</vt:lpstr>
      <vt:lpstr>RAON projects</vt:lpstr>
      <vt:lpstr>Las Cumbres Observatory Global Telescope (LCOGT)</vt:lpstr>
      <vt:lpstr>Las Cumbres Observatory Global Telescope (LCOGT)</vt:lpstr>
      <vt:lpstr>Liverpool Telescope</vt:lpstr>
      <vt:lpstr>MONET  MOnitoring NEtwork of Telescopes </vt:lpstr>
      <vt:lpstr>RoboNet-1.0 (2004-2006)</vt:lpstr>
      <vt:lpstr>HTN Consortium</vt:lpstr>
      <vt:lpstr>HTN Participants</vt:lpstr>
      <vt:lpstr>The Bradford Robotic Telescope</vt:lpstr>
      <vt:lpstr>The Objectives:</vt:lpstr>
      <vt:lpstr>Global Rent a Scope，GRAS</vt:lpstr>
      <vt:lpstr>GRAS Information Center</vt:lpstr>
      <vt:lpstr>Imaging use GRAS telescope</vt:lpstr>
      <vt:lpstr>PowerPoint 演示文稿</vt:lpstr>
      <vt:lpstr>RAO requirements in China</vt:lpstr>
      <vt:lpstr>China-RAON</vt:lpstr>
      <vt:lpstr>The BOOTES Network Philosophy   </vt:lpstr>
      <vt:lpstr>The BOOTES Network Philosophy </vt:lpstr>
      <vt:lpstr>An automated, iterative, real‐time classification of transient events discovered in synoptic sky surveys</vt:lpstr>
      <vt:lpstr>Thank You</vt:lpstr>
    </vt:vector>
  </TitlesOfParts>
  <Company>STScI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Wildt</dc:creator>
  <cp:lastModifiedBy>[崔辰州]</cp:lastModifiedBy>
  <cp:revision>995</cp:revision>
  <dcterms:created xsi:type="dcterms:W3CDTF">2003-08-08T17:14:50Z</dcterms:created>
  <dcterms:modified xsi:type="dcterms:W3CDTF">2011-11-13T00:25:33Z</dcterms:modified>
</cp:coreProperties>
</file>