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307" r:id="rId3"/>
    <p:sldId id="260" r:id="rId4"/>
    <p:sldId id="1275" r:id="rId5"/>
    <p:sldId id="1276" r:id="rId6"/>
    <p:sldId id="1278" r:id="rId7"/>
    <p:sldId id="277" r:id="rId8"/>
    <p:sldId id="1310" r:id="rId9"/>
    <p:sldId id="1282" r:id="rId10"/>
    <p:sldId id="1298" r:id="rId11"/>
    <p:sldId id="1280" r:id="rId12"/>
    <p:sldId id="1294" r:id="rId13"/>
    <p:sldId id="1283" r:id="rId14"/>
    <p:sldId id="1288" r:id="rId15"/>
    <p:sldId id="1292" r:id="rId16"/>
    <p:sldId id="1293" r:id="rId17"/>
    <p:sldId id="1289" r:id="rId18"/>
    <p:sldId id="1301" r:id="rId19"/>
    <p:sldId id="1300" r:id="rId20"/>
    <p:sldId id="1308" r:id="rId21"/>
    <p:sldId id="1287" r:id="rId22"/>
    <p:sldId id="1302" r:id="rId23"/>
    <p:sldId id="1266" r:id="rId24"/>
    <p:sldId id="1303" r:id="rId25"/>
    <p:sldId id="1305" r:id="rId26"/>
    <p:sldId id="1306" r:id="rId27"/>
    <p:sldId id="1315" r:id="rId28"/>
    <p:sldId id="1309" r:id="rId29"/>
    <p:sldId id="1307" r:id="rId30"/>
    <p:sldId id="1313" r:id="rId31"/>
    <p:sldId id="365" r:id="rId3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2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9" autoAdjust="0"/>
    <p:restoredTop sz="84072" autoAdjust="0"/>
  </p:normalViewPr>
  <p:slideViewPr>
    <p:cSldViewPr snapToGrid="0">
      <p:cViewPr varScale="1">
        <p:scale>
          <a:sx n="88" d="100"/>
          <a:sy n="88" d="100"/>
        </p:scale>
        <p:origin x="86" y="374"/>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766044-B622-4D10-AAFD-1686F04520A0}" type="datetimeFigureOut">
              <a:rPr lang="zh-CN" altLang="en-US" smtClean="0"/>
              <a:t>2024/5/27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BFEC3A-F33E-4D83-8865-731B6046E486}" type="slidenum">
              <a:rPr lang="zh-CN" altLang="en-US" smtClean="0"/>
              <a:t>‹#›</a:t>
            </a:fld>
            <a:endParaRPr lang="zh-CN" altLang="en-US"/>
          </a:p>
        </p:txBody>
      </p:sp>
    </p:spTree>
    <p:extLst>
      <p:ext uri="{BB962C8B-B14F-4D97-AF65-F5344CB8AC3E}">
        <p14:creationId xmlns:p14="http://schemas.microsoft.com/office/powerpoint/2010/main" val="65329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t>各位老师上午好，我是朱珈莹，来自天文信息技术研究团组，</a:t>
            </a:r>
            <a:endParaRPr lang="en-US" altLang="zh-CN" sz="1200" dirty="0"/>
          </a:p>
          <a:p>
            <a:r>
              <a:rPr lang="zh-CN" altLang="en-US" sz="1200" dirty="0"/>
              <a:t>我的指导老师是樊东卫老师和韩军老师</a:t>
            </a:r>
            <a:endParaRPr lang="en-US" altLang="zh-CN" sz="1200" dirty="0"/>
          </a:p>
          <a:p>
            <a:r>
              <a:rPr lang="zh-CN" altLang="en-US" sz="1200" dirty="0"/>
              <a:t>我的开题报告题目是：面向</a:t>
            </a:r>
            <a:r>
              <a:rPr lang="en-US" altLang="zh-CN" sz="1200" dirty="0"/>
              <a:t>21CMA</a:t>
            </a:r>
            <a:r>
              <a:rPr lang="zh-CN" altLang="en-US" sz="1200" dirty="0"/>
              <a:t>的</a:t>
            </a:r>
            <a:r>
              <a:rPr lang="zh-CN" altLang="en-US" sz="1200" b="1" dirty="0"/>
              <a:t>分布式存储</a:t>
            </a:r>
            <a:r>
              <a:rPr lang="zh-CN" altLang="en-US" sz="1200" dirty="0"/>
              <a:t>硬件装置研发</a:t>
            </a:r>
          </a:p>
        </p:txBody>
      </p:sp>
      <p:sp>
        <p:nvSpPr>
          <p:cNvPr id="4" name="灯片编号占位符 3"/>
          <p:cNvSpPr>
            <a:spLocks noGrp="1"/>
          </p:cNvSpPr>
          <p:nvPr>
            <p:ph type="sldNum" sz="quarter" idx="10"/>
          </p:nvPr>
        </p:nvSpPr>
        <p:spPr/>
        <p:txBody>
          <a:bodyPr/>
          <a:lstStyle/>
          <a:p>
            <a:fld id="{41464DB0-CCE3-4363-801A-A01AADC6398D}"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buFont typeface="Arial" panose="020B0604020202020204" pitchFamily="34" charset="0"/>
              <a:buNone/>
            </a:pPr>
            <a:r>
              <a:rPr lang="zh-CN" altLang="en-US" dirty="0"/>
              <a:t>电源方案要求为机箱内包括</a:t>
            </a:r>
            <a:r>
              <a:rPr lang="en-US" altLang="zh-CN" dirty="0"/>
              <a:t>24</a:t>
            </a:r>
            <a:r>
              <a:rPr lang="zh-CN" altLang="en-US" dirty="0"/>
              <a:t>个由树莓派</a:t>
            </a:r>
            <a:r>
              <a:rPr lang="en-US" altLang="zh-CN" dirty="0"/>
              <a:t>4B</a:t>
            </a:r>
            <a:r>
              <a:rPr lang="zh-CN" altLang="en-US" dirty="0"/>
              <a:t>和</a:t>
            </a:r>
            <a:r>
              <a:rPr lang="en-US" altLang="zh-CN" dirty="0"/>
              <a:t>20TB</a:t>
            </a:r>
            <a:r>
              <a:rPr lang="zh-CN" altLang="en-US" dirty="0"/>
              <a:t>大容量机械硬盘构成 的存储节点、内置交换机、两种型号的散热器在内的所有设备，提供集成化的电源 管理方案。在考虑冗余的情况下，其中存储服务器集群需要</a:t>
            </a:r>
            <a:r>
              <a:rPr lang="en-US" altLang="zh-CN" dirty="0"/>
              <a:t>6.4W*24=153.6W</a:t>
            </a:r>
            <a:r>
              <a:rPr lang="zh-CN" altLang="en-US" dirty="0"/>
              <a:t>的 直流电源</a:t>
            </a:r>
            <a:r>
              <a:rPr lang="en-US" altLang="zh-CN" dirty="0"/>
              <a:t>;</a:t>
            </a:r>
            <a:r>
              <a:rPr lang="zh-CN" altLang="en-US" dirty="0"/>
              <a:t>硬盘组需要</a:t>
            </a:r>
            <a:r>
              <a:rPr lang="en-US" altLang="zh-CN" dirty="0"/>
              <a:t>7W*24=168W</a:t>
            </a:r>
            <a:r>
              <a:rPr lang="zh-CN" altLang="en-US" dirty="0"/>
              <a:t>的直流电源</a:t>
            </a:r>
            <a:r>
              <a:rPr lang="en-US" altLang="zh-CN" dirty="0"/>
              <a:t>;</a:t>
            </a:r>
            <a:r>
              <a:rPr lang="zh-CN" altLang="en-US" dirty="0"/>
              <a:t>散热器需要</a:t>
            </a:r>
            <a:r>
              <a:rPr lang="en-US" altLang="zh-CN" dirty="0"/>
              <a:t>3.6W*3+3.36W*2 </a:t>
            </a:r>
            <a:r>
              <a:rPr lang="zh-CN" altLang="en-US" dirty="0"/>
              <a:t>共</a:t>
            </a:r>
            <a:r>
              <a:rPr lang="en-US" altLang="zh-CN" dirty="0"/>
              <a:t>17.52W</a:t>
            </a:r>
            <a:r>
              <a:rPr lang="zh-CN" altLang="en-US" dirty="0"/>
              <a:t>的直流电源；内部交换机需要外部</a:t>
            </a:r>
            <a:r>
              <a:rPr lang="en-US" altLang="zh-CN" dirty="0"/>
              <a:t>220V</a:t>
            </a:r>
            <a:r>
              <a:rPr lang="zh-CN" altLang="en-US" dirty="0"/>
              <a:t>市电。共计需要</a:t>
            </a:r>
            <a:r>
              <a:rPr lang="en-US" altLang="zh-CN" dirty="0"/>
              <a:t>339.12W</a:t>
            </a:r>
            <a:r>
              <a:rPr lang="zh-CN" altLang="en-US" dirty="0"/>
              <a:t>的 电源供应</a:t>
            </a:r>
            <a:r>
              <a:rPr lang="en-US" altLang="zh-CN" dirty="0"/>
              <a:t>.</a:t>
            </a:r>
          </a:p>
          <a:p>
            <a:pPr algn="l">
              <a:buFont typeface="Arial" panose="020B0604020202020204" pitchFamily="34" charset="0"/>
              <a:buNone/>
            </a:pPr>
            <a:r>
              <a:rPr lang="en-US" altLang="zh-CN" dirty="0"/>
              <a:t>_________________________________________________________________________________________________________________________________________</a:t>
            </a:r>
          </a:p>
          <a:p>
            <a:pPr algn="l">
              <a:buFont typeface="Arial" panose="020B0604020202020204" pitchFamily="34" charset="0"/>
              <a:buNone/>
            </a:pPr>
            <a:r>
              <a:rPr lang="zh-CN" altLang="en-US" dirty="0"/>
              <a:t>为了满足当前大量存储节点的集成化供电需求，同时考虑到后期实验中可 能扩充存储节点以及控制系统电路功耗的需有冗余，</a:t>
            </a:r>
            <a:endParaRPr lang="en-US" altLang="zh-CN" dirty="0"/>
          </a:p>
          <a:p>
            <a:pPr algn="l">
              <a:buFont typeface="Arial" panose="020B0604020202020204" pitchFamily="34" charset="0"/>
              <a:buNone/>
            </a:pPr>
            <a:r>
              <a:rPr lang="zh-CN" altLang="en-US" dirty="0"/>
              <a:t>本课题选择长城巨龙品牌 型号为</a:t>
            </a:r>
            <a:r>
              <a:rPr lang="en-US" altLang="zh-CN" dirty="0"/>
              <a:t>GW-EPS2000BL</a:t>
            </a:r>
            <a:r>
              <a:rPr lang="zh-CN" altLang="en-US" dirty="0"/>
              <a:t>的</a:t>
            </a:r>
            <a:r>
              <a:rPr lang="en-US" altLang="zh-CN" dirty="0"/>
              <a:t>ATX</a:t>
            </a:r>
            <a:r>
              <a:rPr lang="zh-CN" altLang="en-US" dirty="0"/>
              <a:t>标准服务器电源作为外部供电电源。</a:t>
            </a:r>
            <a:endParaRPr lang="en-US" altLang="zh-CN" dirty="0"/>
          </a:p>
          <a:p>
            <a:pPr algn="l">
              <a:buFont typeface="Arial" panose="020B0604020202020204" pitchFamily="34" charset="0"/>
              <a:buNone/>
            </a:pPr>
            <a:r>
              <a:rPr lang="zh-CN" altLang="en-US" dirty="0"/>
              <a:t>该电源的外 观和其所能提供的供电接口如图所示。</a:t>
            </a:r>
            <a:endParaRPr lang="en-US" altLang="zh-CN" dirty="0"/>
          </a:p>
          <a:p>
            <a:pPr algn="l">
              <a:buFont typeface="Arial" panose="020B0604020202020204" pitchFamily="34" charset="0"/>
              <a:buNone/>
            </a:pPr>
            <a:r>
              <a:rPr lang="en-US" altLang="zh-CN" dirty="0"/>
              <a:t>______________________________________________________</a:t>
            </a:r>
          </a:p>
          <a:p>
            <a:pPr algn="l">
              <a:buFont typeface="Arial" panose="020B0604020202020204" pitchFamily="34" charset="0"/>
              <a:buNone/>
            </a:pPr>
            <a:r>
              <a:rPr lang="en-US" altLang="zh-CN" dirty="0"/>
              <a:t>ATX(Advanced Technology Extended) </a:t>
            </a:r>
            <a:r>
              <a:rPr lang="zh-CN" altLang="en-US" dirty="0"/>
              <a:t>标准，是一种由 </a:t>
            </a:r>
            <a:r>
              <a:rPr lang="en-US" altLang="zh-CN" dirty="0"/>
              <a:t>Intel </a:t>
            </a:r>
            <a:r>
              <a:rPr lang="zh-CN" altLang="en-US" dirty="0"/>
              <a:t>公司在 </a:t>
            </a:r>
            <a:r>
              <a:rPr lang="en-US" altLang="zh-CN" dirty="0"/>
              <a:t>1995 </a:t>
            </a:r>
            <a:r>
              <a:rPr lang="zh-CN" altLang="en-US" dirty="0"/>
              <a:t>年 公布的</a:t>
            </a:r>
            <a:r>
              <a:rPr lang="en-US" altLang="zh-CN" dirty="0"/>
              <a:t>PC</a:t>
            </a:r>
            <a:r>
              <a:rPr lang="zh-CN" altLang="en-US" dirty="0"/>
              <a:t>主板结构规范。</a:t>
            </a:r>
            <a:endParaRPr lang="en-US" altLang="zh-CN" dirty="0"/>
          </a:p>
          <a:p>
            <a:pPr algn="l">
              <a:buFont typeface="Arial" panose="020B0604020202020204" pitchFamily="34" charset="0"/>
              <a:buNone/>
            </a:pPr>
            <a:r>
              <a:rPr lang="en-US" altLang="zh-CN" dirty="0"/>
              <a:t>ATX</a:t>
            </a:r>
            <a:r>
              <a:rPr lang="zh-CN" altLang="en-US" dirty="0"/>
              <a:t>电源为在该标准下的计算机系统提供工作电源，</a:t>
            </a:r>
            <a:endParaRPr lang="en-US" altLang="zh-CN" dirty="0"/>
          </a:p>
          <a:p>
            <a:pPr algn="l">
              <a:buFont typeface="Arial" panose="020B0604020202020204" pitchFamily="34" charset="0"/>
              <a:buNone/>
            </a:pPr>
            <a:r>
              <a:rPr lang="zh-CN" altLang="en-US" dirty="0"/>
              <a:t>它的作用是把外部</a:t>
            </a:r>
            <a:r>
              <a:rPr lang="en-US" altLang="zh-CN" dirty="0"/>
              <a:t>220V</a:t>
            </a:r>
            <a:r>
              <a:rPr lang="zh-CN" altLang="en-US" dirty="0"/>
              <a:t>交流市电转换为低电压直流电源</a:t>
            </a:r>
            <a:endParaRPr lang="en-US" altLang="zh-CN" dirty="0"/>
          </a:p>
          <a:p>
            <a:pPr algn="l">
              <a:buFont typeface="Arial" panose="020B0604020202020204" pitchFamily="34" charset="0"/>
              <a:buNone/>
            </a:pPr>
            <a:r>
              <a:rPr lang="zh-CN" altLang="en-US" dirty="0"/>
              <a:t>为计算机的各个组成部分所使用的</a:t>
            </a:r>
            <a:r>
              <a:rPr lang="en-US" altLang="zh-CN" dirty="0"/>
              <a:t>5V</a:t>
            </a:r>
            <a:r>
              <a:rPr lang="zh-CN" altLang="en-US" dirty="0"/>
              <a:t>， </a:t>
            </a:r>
            <a:r>
              <a:rPr lang="en-US" altLang="zh-CN" dirty="0"/>
              <a:t>12V</a:t>
            </a:r>
            <a:r>
              <a:rPr lang="zh-CN" altLang="en-US" dirty="0"/>
              <a:t>，</a:t>
            </a:r>
            <a:r>
              <a:rPr lang="en-US" altLang="zh-CN" dirty="0"/>
              <a:t>24V</a:t>
            </a:r>
            <a:r>
              <a:rPr lang="zh-CN" altLang="en-US" dirty="0"/>
              <a:t>供电（比如主板</a:t>
            </a:r>
            <a:r>
              <a:rPr lang="en-US" altLang="zh-CN" dirty="0"/>
              <a:t>/</a:t>
            </a:r>
            <a:r>
              <a:rPr lang="zh-CN" altLang="en-US" dirty="0"/>
              <a:t>显卡</a:t>
            </a:r>
            <a:r>
              <a:rPr lang="en-US" altLang="zh-CN" dirty="0"/>
              <a:t>/</a:t>
            </a:r>
            <a:r>
              <a:rPr lang="en-US" altLang="zh-CN" dirty="0" err="1"/>
              <a:t>cpu</a:t>
            </a:r>
            <a:r>
              <a:rPr lang="en-US" altLang="zh-CN" dirty="0"/>
              <a:t>/SATA/</a:t>
            </a:r>
            <a:r>
              <a:rPr lang="zh-CN" altLang="en-US" dirty="0"/>
              <a:t>光驱</a:t>
            </a:r>
            <a:r>
              <a:rPr lang="en-US" altLang="zh-CN" dirty="0"/>
              <a:t>/</a:t>
            </a:r>
            <a:r>
              <a:rPr lang="zh-CN" altLang="en-US" dirty="0"/>
              <a:t>软驱）</a:t>
            </a:r>
            <a:endParaRPr lang="en-US" altLang="zh-CN" dirty="0"/>
          </a:p>
          <a:p>
            <a:pPr algn="l">
              <a:buFont typeface="Arial" panose="020B0604020202020204" pitchFamily="34" charset="0"/>
              <a:buNone/>
            </a:pPr>
            <a:r>
              <a:rPr lang="zh-CN" altLang="en-US" dirty="0"/>
              <a:t>按照</a:t>
            </a:r>
            <a:r>
              <a:rPr lang="en-US" altLang="zh-CN" dirty="0"/>
              <a:t>Intel</a:t>
            </a:r>
            <a:r>
              <a:rPr lang="zh-CN" altLang="en-US" dirty="0"/>
              <a:t>所定义的电源规范，用不同线材颜色来区分各个针脚的电压和用途。</a:t>
            </a:r>
            <a:endParaRPr lang="en-US" altLang="zh-CN" dirty="0"/>
          </a:p>
          <a:p>
            <a:pPr algn="l">
              <a:buFont typeface="Arial" panose="020B0604020202020204" pitchFamily="34" charset="0"/>
              <a:buNone/>
            </a:pPr>
            <a:endParaRPr lang="en-US" altLang="zh-CN"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CN" altLang="en-US" dirty="0"/>
              <a:t>本系统用到的</a:t>
            </a:r>
            <a:r>
              <a:rPr lang="en-US" altLang="zh-CN" dirty="0"/>
              <a:t>ATX</a:t>
            </a:r>
            <a:r>
              <a:rPr lang="zh-CN" altLang="en-US" dirty="0"/>
              <a:t>电源 的供电接口和引脚定义如下图所示</a:t>
            </a:r>
            <a:endParaRPr lang="en-US" altLang="zh-CN"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CN" altLang="en-US" dirty="0"/>
              <a:t>包括</a:t>
            </a:r>
            <a:r>
              <a:rPr lang="en-US" altLang="zh-CN" dirty="0"/>
              <a:t>24</a:t>
            </a:r>
            <a:r>
              <a:rPr lang="zh-CN" altLang="en-US" dirty="0"/>
              <a:t>针主板接口、</a:t>
            </a:r>
            <a:r>
              <a:rPr lang="en-US" altLang="zh-CN" dirty="0"/>
              <a:t>8</a:t>
            </a:r>
            <a:r>
              <a:rPr lang="zh-CN" altLang="en-US" dirty="0"/>
              <a:t>针</a:t>
            </a:r>
            <a:r>
              <a:rPr lang="en-US" altLang="zh-CN" sz="1200" b="1" dirty="0">
                <a:latin typeface="华文仿宋" panose="02010600040101010101" pitchFamily="2" charset="-122"/>
                <a:ea typeface="华文仿宋" panose="02010600040101010101" pitchFamily="2" charset="-122"/>
              </a:rPr>
              <a:t>PCIe</a:t>
            </a:r>
            <a:r>
              <a:rPr lang="zh-CN" altLang="en-US" sz="1200" b="1" dirty="0">
                <a:latin typeface="华文仿宋" panose="02010600040101010101" pitchFamily="2" charset="-122"/>
                <a:ea typeface="华文仿宋" panose="02010600040101010101" pitchFamily="2" charset="-122"/>
              </a:rPr>
              <a:t>显卡</a:t>
            </a:r>
            <a:r>
              <a:rPr lang="en-US" altLang="zh-CN" sz="1200" b="1" dirty="0">
                <a:latin typeface="华文仿宋" panose="02010600040101010101" pitchFamily="2" charset="-122"/>
                <a:ea typeface="华文仿宋" panose="02010600040101010101" pitchFamily="2" charset="-122"/>
              </a:rPr>
              <a:t>/CPU</a:t>
            </a:r>
            <a:r>
              <a:rPr lang="zh-CN" altLang="en-US" sz="1200" b="1" dirty="0">
                <a:latin typeface="华文仿宋" panose="02010600040101010101" pitchFamily="2" charset="-122"/>
                <a:ea typeface="华文仿宋" panose="02010600040101010101" pitchFamily="2" charset="-122"/>
              </a:rPr>
              <a:t>电源接口、</a:t>
            </a:r>
            <a:r>
              <a:rPr lang="en-US" altLang="zh-CN" sz="1200" b="1" dirty="0">
                <a:latin typeface="华文仿宋" panose="02010600040101010101" pitchFamily="2" charset="-122"/>
                <a:ea typeface="华文仿宋" panose="02010600040101010101" pitchFamily="2" charset="-122"/>
              </a:rPr>
              <a:t>6</a:t>
            </a:r>
            <a:r>
              <a:rPr lang="zh-CN" altLang="en-US" sz="1200" b="1" dirty="0">
                <a:latin typeface="华文仿宋" panose="02010600040101010101" pitchFamily="2" charset="-122"/>
                <a:ea typeface="华文仿宋" panose="02010600040101010101" pitchFamily="2" charset="-122"/>
              </a:rPr>
              <a:t>针</a:t>
            </a:r>
            <a:r>
              <a:rPr lang="en-US" altLang="zh-CN" sz="1200" b="1" dirty="0">
                <a:latin typeface="华文仿宋" panose="02010600040101010101" pitchFamily="2" charset="-122"/>
                <a:ea typeface="华文仿宋" panose="02010600040101010101" pitchFamily="2" charset="-122"/>
              </a:rPr>
              <a:t>IDE/SATA</a:t>
            </a:r>
            <a:r>
              <a:rPr lang="zh-CN" altLang="en-US" sz="1200" b="1" dirty="0">
                <a:latin typeface="华文仿宋" panose="02010600040101010101" pitchFamily="2" charset="-122"/>
                <a:ea typeface="华文仿宋" panose="02010600040101010101" pitchFamily="2" charset="-122"/>
              </a:rPr>
              <a:t>电源接口</a:t>
            </a:r>
          </a:p>
          <a:p>
            <a:pPr algn="l">
              <a:buFont typeface="Arial" panose="020B0604020202020204" pitchFamily="34" charset="0"/>
              <a:buNone/>
            </a:pPr>
            <a:endParaRPr lang="en-US" altLang="zh-CN" dirty="0"/>
          </a:p>
          <a:p>
            <a:pPr algn="l">
              <a:buFont typeface="Arial" panose="020B0604020202020204" pitchFamily="34" charset="0"/>
              <a:buNone/>
            </a:pPr>
            <a:endParaRPr lang="en-US" altLang="zh-CN" dirty="0"/>
          </a:p>
          <a:p>
            <a:pPr algn="l">
              <a:buFont typeface="Arial" panose="020B0604020202020204" pitchFamily="34" charset="0"/>
              <a:buNone/>
            </a:pPr>
            <a:r>
              <a:rPr lang="zh-CN" altLang="en-US" dirty="0"/>
              <a:t>其中主板接口的</a:t>
            </a:r>
            <a:endParaRPr lang="en-US" altLang="zh-CN" dirty="0"/>
          </a:p>
          <a:p>
            <a:pPr algn="l">
              <a:buFont typeface="Arial" panose="020B0604020202020204" pitchFamily="34" charset="0"/>
              <a:buNone/>
            </a:pPr>
            <a:r>
              <a:rPr lang="en-US" altLang="zh-CN" dirty="0"/>
              <a:t>+5VSB</a:t>
            </a:r>
            <a:r>
              <a:rPr lang="zh-CN" altLang="en-US" dirty="0"/>
              <a:t>可以提供</a:t>
            </a:r>
            <a:r>
              <a:rPr lang="en-US" altLang="zh-CN" dirty="0"/>
              <a:t>+5V</a:t>
            </a:r>
            <a:r>
              <a:rPr lang="zh-CN" altLang="en-US" dirty="0"/>
              <a:t>待机电源，在电源关机的情况下也依然上电，可以供电源启动电路使用</a:t>
            </a:r>
            <a:endParaRPr lang="en-US" altLang="zh-CN" dirty="0"/>
          </a:p>
          <a:p>
            <a:pPr algn="l">
              <a:buFont typeface="Arial" panose="020B0604020202020204" pitchFamily="34" charset="0"/>
              <a:buNone/>
            </a:pPr>
            <a:r>
              <a:rPr lang="zh-CN" altLang="en-US" dirty="0"/>
              <a:t>启动电路可以用来唤醒整个系统电源</a:t>
            </a:r>
            <a:endParaRPr lang="en-US" altLang="zh-CN" dirty="0"/>
          </a:p>
          <a:p>
            <a:pPr algn="l">
              <a:buFont typeface="Arial" panose="020B0604020202020204" pitchFamily="34" charset="0"/>
              <a:buNone/>
            </a:pPr>
            <a:r>
              <a:rPr lang="en-US" altLang="zh-CN" dirty="0" err="1"/>
              <a:t>PS_on</a:t>
            </a:r>
            <a:r>
              <a:rPr lang="en-US" altLang="zh-CN" dirty="0"/>
              <a:t> </a:t>
            </a:r>
            <a:r>
              <a:rPr lang="zh-CN" altLang="en-US" dirty="0"/>
              <a:t>引脚主要用来作为系统的电源启动信号，低电平电源开启，高电平电源关闭</a:t>
            </a:r>
            <a:endParaRPr lang="en-US" altLang="zh-CN" dirty="0"/>
          </a:p>
          <a:p>
            <a:pPr algn="l">
              <a:buFont typeface="Arial" panose="020B0604020202020204" pitchFamily="34" charset="0"/>
              <a:buNone/>
            </a:pPr>
            <a:r>
              <a:rPr lang="zh-CN" altLang="en-US" dirty="0"/>
              <a:t>长城电源提供了大量的</a:t>
            </a:r>
            <a:r>
              <a:rPr lang="en-US" altLang="zh-CN" dirty="0"/>
              <a:t>+12V</a:t>
            </a:r>
            <a:r>
              <a:rPr lang="zh-CN" altLang="en-US" dirty="0"/>
              <a:t>的</a:t>
            </a:r>
            <a:r>
              <a:rPr lang="en-US" altLang="zh-CN" dirty="0"/>
              <a:t>8</a:t>
            </a:r>
            <a:r>
              <a:rPr lang="zh-CN" altLang="en-US" dirty="0"/>
              <a:t>针和</a:t>
            </a:r>
            <a:r>
              <a:rPr lang="en-US" altLang="zh-CN" dirty="0"/>
              <a:t>6</a:t>
            </a:r>
            <a:r>
              <a:rPr lang="zh-CN" altLang="en-US" dirty="0"/>
              <a:t>针的接口</a:t>
            </a:r>
            <a:endParaRPr lang="en-US" altLang="zh-CN" dirty="0"/>
          </a:p>
          <a:p>
            <a:pPr algn="l">
              <a:buFont typeface="Arial" panose="020B0604020202020204" pitchFamily="34" charset="0"/>
              <a:buNone/>
            </a:pPr>
            <a:r>
              <a:rPr lang="zh-CN" altLang="en-US" dirty="0"/>
              <a:t>可以经过设计和转换后满足当前大量存储节点的集成化供电需求</a:t>
            </a:r>
            <a:endParaRPr lang="en-US" altLang="zh-CN" dirty="0"/>
          </a:p>
          <a:p>
            <a:pPr algn="l">
              <a:buFont typeface="Arial" panose="020B0604020202020204" pitchFamily="34" charset="0"/>
              <a:buNone/>
            </a:pPr>
            <a:endParaRPr lang="en-US" altLang="zh-CN" dirty="0"/>
          </a:p>
          <a:p>
            <a:pPr algn="l">
              <a:buFont typeface="Arial" panose="020B0604020202020204" pitchFamily="34" charset="0"/>
              <a:buNone/>
            </a:pPr>
            <a:endParaRPr lang="en-US" altLang="zh-CN" dirty="0"/>
          </a:p>
        </p:txBody>
      </p:sp>
      <p:sp>
        <p:nvSpPr>
          <p:cNvPr id="4" name="灯片编号占位符 3"/>
          <p:cNvSpPr>
            <a:spLocks noGrp="1"/>
          </p:cNvSpPr>
          <p:nvPr>
            <p:ph type="sldNum" sz="quarter" idx="10"/>
          </p:nvPr>
        </p:nvSpPr>
        <p:spPr/>
        <p:txBody>
          <a:bodyPr/>
          <a:lstStyle/>
          <a:p>
            <a:fld id="{41464DB0-CCE3-4363-801A-A01AADC6398D}" type="slidenum">
              <a:rPr lang="zh-CN" altLang="en-US" smtClean="0"/>
              <a:t>10</a:t>
            </a:fld>
            <a:endParaRPr lang="zh-CN" altLang="en-US"/>
          </a:p>
        </p:txBody>
      </p:sp>
    </p:spTree>
    <p:extLst>
      <p:ext uri="{BB962C8B-B14F-4D97-AF65-F5344CB8AC3E}">
        <p14:creationId xmlns:p14="http://schemas.microsoft.com/office/powerpoint/2010/main" val="1789777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buFont typeface="Arial" panose="020B0604020202020204" pitchFamily="34" charset="0"/>
              <a:buNone/>
            </a:pPr>
            <a:endParaRPr lang="zh-CN" altLang="en-US" dirty="0"/>
          </a:p>
        </p:txBody>
      </p:sp>
      <p:sp>
        <p:nvSpPr>
          <p:cNvPr id="4" name="灯片编号占位符 3"/>
          <p:cNvSpPr>
            <a:spLocks noGrp="1"/>
          </p:cNvSpPr>
          <p:nvPr>
            <p:ph type="sldNum" sz="quarter" idx="10"/>
          </p:nvPr>
        </p:nvSpPr>
        <p:spPr/>
        <p:txBody>
          <a:bodyPr/>
          <a:lstStyle/>
          <a:p>
            <a:fld id="{41464DB0-CCE3-4363-801A-A01AADC6398D}" type="slidenum">
              <a:rPr lang="zh-CN" altLang="en-US" smtClean="0"/>
              <a:t>11</a:t>
            </a:fld>
            <a:endParaRPr lang="zh-CN" altLang="en-US"/>
          </a:p>
        </p:txBody>
      </p:sp>
    </p:spTree>
    <p:extLst>
      <p:ext uri="{BB962C8B-B14F-4D97-AF65-F5344CB8AC3E}">
        <p14:creationId xmlns:p14="http://schemas.microsoft.com/office/powerpoint/2010/main" val="705041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buFont typeface="Arial" panose="020B0604020202020204" pitchFamily="34" charset="0"/>
              <a:buNone/>
            </a:pPr>
            <a:r>
              <a:rPr lang="zh-CN" altLang="en-US" dirty="0"/>
              <a:t>首先，</a:t>
            </a:r>
            <a:r>
              <a:rPr lang="en-US" altLang="zh-CN" dirty="0"/>
              <a:t>CAN</a:t>
            </a:r>
            <a:r>
              <a:rPr lang="zh-CN" altLang="en-US" dirty="0"/>
              <a:t>总线协议采用差分传输机制，能够有效地抵御电磁干扰，提高了通信的稳定性和可靠性。</a:t>
            </a:r>
            <a:endParaRPr lang="en-US" altLang="zh-CN" dirty="0"/>
          </a:p>
          <a:p>
            <a:pPr algn="l">
              <a:buFont typeface="Arial" panose="020B0604020202020204" pitchFamily="34" charset="0"/>
              <a:buNone/>
            </a:pPr>
            <a:r>
              <a:rPr lang="zh-CN" altLang="en-US" dirty="0"/>
              <a:t>其次，</a:t>
            </a:r>
            <a:r>
              <a:rPr lang="en-US" altLang="zh-CN" dirty="0"/>
              <a:t>CAN</a:t>
            </a:r>
            <a:r>
              <a:rPr lang="zh-CN" altLang="en-US" dirty="0"/>
              <a:t>总线协议支持多节点连接，使得在存储系统中能够轻松实现系统主控模块与多个节点电源管理模块之间的通信。</a:t>
            </a:r>
            <a:endParaRPr lang="en-US" altLang="zh-CN" dirty="0"/>
          </a:p>
          <a:p>
            <a:pPr algn="l">
              <a:buFont typeface="Arial" panose="020B0604020202020204" pitchFamily="34" charset="0"/>
              <a:buNone/>
            </a:pPr>
            <a:r>
              <a:rPr lang="zh-CN" altLang="en-US" dirty="0"/>
              <a:t>此外，</a:t>
            </a:r>
            <a:r>
              <a:rPr lang="en-US" altLang="zh-CN" dirty="0"/>
              <a:t>CAN</a:t>
            </a:r>
            <a:r>
              <a:rPr lang="zh-CN" altLang="en-US" dirty="0"/>
              <a:t>总线协议具备较高的传输速率，最高可达</a:t>
            </a:r>
            <a:r>
              <a:rPr lang="en-US" altLang="zh-CN" dirty="0"/>
              <a:t>1 Mb/s</a:t>
            </a:r>
            <a:r>
              <a:rPr lang="zh-CN" altLang="en-US" dirty="0"/>
              <a:t>，从而满足了分布式存储系统对于快速数据传输的需求。另外，</a:t>
            </a:r>
            <a:r>
              <a:rPr lang="en-US" altLang="zh-CN" dirty="0"/>
              <a:t>CAN</a:t>
            </a:r>
            <a:r>
              <a:rPr lang="zh-CN" altLang="en-US" dirty="0"/>
              <a:t>总线 协议采用事件触发型通信方式，只有在有消息要发送时才会广播消息</a:t>
            </a:r>
            <a:r>
              <a:rPr lang="en-US" altLang="zh-CN" dirty="0"/>
              <a:t>(</a:t>
            </a:r>
            <a:r>
              <a:rPr lang="en-US" altLang="zh-CN" dirty="0" err="1"/>
              <a:t>DiNatale</a:t>
            </a:r>
            <a:r>
              <a:rPr lang="en-US" altLang="zh-CN" dirty="0"/>
              <a:t>, 2012)</a:t>
            </a:r>
            <a:r>
              <a:rPr lang="zh-CN" altLang="en-US" dirty="0"/>
              <a:t>，有效减少了通信过程中的冗余信息，提高了通信效率。</a:t>
            </a:r>
          </a:p>
        </p:txBody>
      </p:sp>
      <p:sp>
        <p:nvSpPr>
          <p:cNvPr id="4" name="灯片编号占位符 3"/>
          <p:cNvSpPr>
            <a:spLocks noGrp="1"/>
          </p:cNvSpPr>
          <p:nvPr>
            <p:ph type="sldNum" sz="quarter" idx="10"/>
          </p:nvPr>
        </p:nvSpPr>
        <p:spPr/>
        <p:txBody>
          <a:bodyPr/>
          <a:lstStyle/>
          <a:p>
            <a:fld id="{41464DB0-CCE3-4363-801A-A01AADC6398D}" type="slidenum">
              <a:rPr lang="zh-CN" altLang="en-US" smtClean="0"/>
              <a:t>12</a:t>
            </a:fld>
            <a:endParaRPr lang="zh-CN" altLang="en-US"/>
          </a:p>
        </p:txBody>
      </p:sp>
    </p:spTree>
    <p:extLst>
      <p:ext uri="{BB962C8B-B14F-4D97-AF65-F5344CB8AC3E}">
        <p14:creationId xmlns:p14="http://schemas.microsoft.com/office/powerpoint/2010/main" val="4202867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首先是课题回顾</a:t>
            </a:r>
          </a:p>
        </p:txBody>
      </p:sp>
      <p:sp>
        <p:nvSpPr>
          <p:cNvPr id="4" name="灯片编号占位符 3"/>
          <p:cNvSpPr>
            <a:spLocks noGrp="1"/>
          </p:cNvSpPr>
          <p:nvPr>
            <p:ph type="sldNum" sz="quarter" idx="5"/>
          </p:nvPr>
        </p:nvSpPr>
        <p:spPr/>
        <p:txBody>
          <a:bodyPr/>
          <a:lstStyle/>
          <a:p>
            <a:fld id="{41464DB0-CCE3-4363-801A-A01AADC6398D}" type="slidenum">
              <a:rPr lang="zh-CN" altLang="en-US" smtClean="0"/>
              <a:t>13</a:t>
            </a:fld>
            <a:endParaRPr lang="zh-CN" altLang="en-US"/>
          </a:p>
        </p:txBody>
      </p:sp>
    </p:spTree>
    <p:extLst>
      <p:ext uri="{BB962C8B-B14F-4D97-AF65-F5344CB8AC3E}">
        <p14:creationId xmlns:p14="http://schemas.microsoft.com/office/powerpoint/2010/main" val="2811763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464DB0-CCE3-4363-801A-A01AADC6398D}" type="slidenum">
              <a:rPr lang="zh-CN" altLang="en-US" smtClean="0"/>
              <a:pPr/>
              <a:t>14</a:t>
            </a:fld>
            <a:endParaRPr lang="zh-CN" altLang="en-US"/>
          </a:p>
        </p:txBody>
      </p:sp>
    </p:spTree>
    <p:extLst>
      <p:ext uri="{BB962C8B-B14F-4D97-AF65-F5344CB8AC3E}">
        <p14:creationId xmlns:p14="http://schemas.microsoft.com/office/powerpoint/2010/main" val="173161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464DB0-CCE3-4363-801A-A01AADC6398D}" type="slidenum">
              <a:rPr lang="zh-CN" altLang="en-US" smtClean="0"/>
              <a:pPr/>
              <a:t>15</a:t>
            </a:fld>
            <a:endParaRPr lang="zh-CN" altLang="en-US"/>
          </a:p>
        </p:txBody>
      </p:sp>
    </p:spTree>
    <p:extLst>
      <p:ext uri="{BB962C8B-B14F-4D97-AF65-F5344CB8AC3E}">
        <p14:creationId xmlns:p14="http://schemas.microsoft.com/office/powerpoint/2010/main" val="394070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464DB0-CCE3-4363-801A-A01AADC6398D}" type="slidenum">
              <a:rPr lang="zh-CN" altLang="en-US" smtClean="0"/>
              <a:pPr/>
              <a:t>16</a:t>
            </a:fld>
            <a:endParaRPr lang="zh-CN" altLang="en-US"/>
          </a:p>
        </p:txBody>
      </p:sp>
    </p:spTree>
    <p:extLst>
      <p:ext uri="{BB962C8B-B14F-4D97-AF65-F5344CB8AC3E}">
        <p14:creationId xmlns:p14="http://schemas.microsoft.com/office/powerpoint/2010/main" val="3958678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464DB0-CCE3-4363-801A-A01AADC6398D}" type="slidenum">
              <a:rPr lang="zh-CN" altLang="en-US" smtClean="0"/>
              <a:pPr/>
              <a:t>17</a:t>
            </a:fld>
            <a:endParaRPr lang="zh-CN" altLang="en-US"/>
          </a:p>
        </p:txBody>
      </p:sp>
    </p:spTree>
    <p:extLst>
      <p:ext uri="{BB962C8B-B14F-4D97-AF65-F5344CB8AC3E}">
        <p14:creationId xmlns:p14="http://schemas.microsoft.com/office/powerpoint/2010/main" val="2112721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464DB0-CCE3-4363-801A-A01AADC6398D}" type="slidenum">
              <a:rPr lang="zh-CN" altLang="en-US" smtClean="0"/>
              <a:pPr/>
              <a:t>18</a:t>
            </a:fld>
            <a:endParaRPr lang="zh-CN" altLang="en-US"/>
          </a:p>
        </p:txBody>
      </p:sp>
    </p:spTree>
    <p:extLst>
      <p:ext uri="{BB962C8B-B14F-4D97-AF65-F5344CB8AC3E}">
        <p14:creationId xmlns:p14="http://schemas.microsoft.com/office/powerpoint/2010/main" val="2606003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464DB0-CCE3-4363-801A-A01AADC6398D}" type="slidenum">
              <a:rPr lang="zh-CN" altLang="en-US" smtClean="0"/>
              <a:pPr/>
              <a:t>19</a:t>
            </a:fld>
            <a:endParaRPr lang="zh-CN" altLang="en-US"/>
          </a:p>
        </p:txBody>
      </p:sp>
    </p:spTree>
    <p:extLst>
      <p:ext uri="{BB962C8B-B14F-4D97-AF65-F5344CB8AC3E}">
        <p14:creationId xmlns:p14="http://schemas.microsoft.com/office/powerpoint/2010/main" val="2032747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我的中期汇报将从以下几个部分展开</a:t>
            </a:r>
            <a:endParaRPr lang="en-US" altLang="zh-CN" dirty="0"/>
          </a:p>
          <a:p>
            <a:r>
              <a:rPr lang="en-US" altLang="zh-CN" dirty="0"/>
              <a:t>20min 25</a:t>
            </a:r>
            <a:r>
              <a:rPr lang="zh-CN" altLang="en-US" dirty="0"/>
              <a:t>页左右</a:t>
            </a:r>
          </a:p>
        </p:txBody>
      </p:sp>
      <p:sp>
        <p:nvSpPr>
          <p:cNvPr id="4" name="灯片编号占位符 3"/>
          <p:cNvSpPr>
            <a:spLocks noGrp="1"/>
          </p:cNvSpPr>
          <p:nvPr>
            <p:ph type="sldNum" sz="quarter" idx="10"/>
          </p:nvPr>
        </p:nvSpPr>
        <p:spPr/>
        <p:txBody>
          <a:bodyPr/>
          <a:lstStyle/>
          <a:p>
            <a:fld id="{41464DB0-CCE3-4363-801A-A01AADC6398D}"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464DB0-CCE3-4363-801A-A01AADC6398D}" type="slidenum">
              <a:rPr lang="zh-CN" altLang="en-US" smtClean="0"/>
              <a:pPr/>
              <a:t>20</a:t>
            </a:fld>
            <a:endParaRPr lang="zh-CN" altLang="en-US"/>
          </a:p>
        </p:txBody>
      </p:sp>
    </p:spTree>
    <p:extLst>
      <p:ext uri="{BB962C8B-B14F-4D97-AF65-F5344CB8AC3E}">
        <p14:creationId xmlns:p14="http://schemas.microsoft.com/office/powerpoint/2010/main" val="3162761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464DB0-CCE3-4363-801A-A01AADC6398D}" type="slidenum">
              <a:rPr lang="zh-CN" altLang="en-US" smtClean="0"/>
              <a:pPr/>
              <a:t>21</a:t>
            </a:fld>
            <a:endParaRPr lang="zh-CN" altLang="en-US"/>
          </a:p>
        </p:txBody>
      </p:sp>
    </p:spTree>
    <p:extLst>
      <p:ext uri="{BB962C8B-B14F-4D97-AF65-F5344CB8AC3E}">
        <p14:creationId xmlns:p14="http://schemas.microsoft.com/office/powerpoint/2010/main" val="2649955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464DB0-CCE3-4363-801A-A01AADC6398D}" type="slidenum">
              <a:rPr lang="zh-CN" altLang="en-US" smtClean="0"/>
              <a:pPr/>
              <a:t>22</a:t>
            </a:fld>
            <a:endParaRPr lang="zh-CN" altLang="en-US"/>
          </a:p>
        </p:txBody>
      </p:sp>
    </p:spTree>
    <p:extLst>
      <p:ext uri="{BB962C8B-B14F-4D97-AF65-F5344CB8AC3E}">
        <p14:creationId xmlns:p14="http://schemas.microsoft.com/office/powerpoint/2010/main" val="3875647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464DB0-CCE3-4363-801A-A01AADC6398D}" type="slidenum">
              <a:rPr lang="zh-CN" altLang="en-US" smtClean="0"/>
              <a:pPr/>
              <a:t>23</a:t>
            </a:fld>
            <a:endParaRPr lang="zh-CN" altLang="en-US"/>
          </a:p>
        </p:txBody>
      </p:sp>
    </p:spTree>
    <p:extLst>
      <p:ext uri="{BB962C8B-B14F-4D97-AF65-F5344CB8AC3E}">
        <p14:creationId xmlns:p14="http://schemas.microsoft.com/office/powerpoint/2010/main" val="26678877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464DB0-CCE3-4363-801A-A01AADC6398D}" type="slidenum">
              <a:rPr lang="zh-CN" altLang="en-US" smtClean="0"/>
              <a:pPr/>
              <a:t>24</a:t>
            </a:fld>
            <a:endParaRPr lang="zh-CN" altLang="en-US"/>
          </a:p>
        </p:txBody>
      </p:sp>
    </p:spTree>
    <p:extLst>
      <p:ext uri="{BB962C8B-B14F-4D97-AF65-F5344CB8AC3E}">
        <p14:creationId xmlns:p14="http://schemas.microsoft.com/office/powerpoint/2010/main" val="155687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首先是课题回顾</a:t>
            </a:r>
          </a:p>
        </p:txBody>
      </p:sp>
      <p:sp>
        <p:nvSpPr>
          <p:cNvPr id="4" name="灯片编号占位符 3"/>
          <p:cNvSpPr>
            <a:spLocks noGrp="1"/>
          </p:cNvSpPr>
          <p:nvPr>
            <p:ph type="sldNum" sz="quarter" idx="5"/>
          </p:nvPr>
        </p:nvSpPr>
        <p:spPr/>
        <p:txBody>
          <a:bodyPr/>
          <a:lstStyle/>
          <a:p>
            <a:fld id="{41464DB0-CCE3-4363-801A-A01AADC6398D}" type="slidenum">
              <a:rPr lang="zh-CN" altLang="en-US" smtClean="0"/>
              <a:t>25</a:t>
            </a:fld>
            <a:endParaRPr lang="zh-CN" altLang="en-US"/>
          </a:p>
        </p:txBody>
      </p:sp>
    </p:spTree>
    <p:extLst>
      <p:ext uri="{BB962C8B-B14F-4D97-AF65-F5344CB8AC3E}">
        <p14:creationId xmlns:p14="http://schemas.microsoft.com/office/powerpoint/2010/main" val="25227559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464DB0-CCE3-4363-801A-A01AADC6398D}" type="slidenum">
              <a:rPr lang="zh-CN" altLang="en-US" smtClean="0"/>
              <a:pPr/>
              <a:t>26</a:t>
            </a:fld>
            <a:endParaRPr lang="zh-CN" altLang="en-US"/>
          </a:p>
        </p:txBody>
      </p:sp>
    </p:spTree>
    <p:extLst>
      <p:ext uri="{BB962C8B-B14F-4D97-AF65-F5344CB8AC3E}">
        <p14:creationId xmlns:p14="http://schemas.microsoft.com/office/powerpoint/2010/main" val="3271973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464DB0-CCE3-4363-801A-A01AADC6398D}" type="slidenum">
              <a:rPr lang="zh-CN" altLang="en-US" smtClean="0"/>
              <a:pPr/>
              <a:t>27</a:t>
            </a:fld>
            <a:endParaRPr lang="zh-CN" altLang="en-US"/>
          </a:p>
        </p:txBody>
      </p:sp>
    </p:spTree>
    <p:extLst>
      <p:ext uri="{BB962C8B-B14F-4D97-AF65-F5344CB8AC3E}">
        <p14:creationId xmlns:p14="http://schemas.microsoft.com/office/powerpoint/2010/main" val="13074450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首先是课题回顾</a:t>
            </a:r>
          </a:p>
        </p:txBody>
      </p:sp>
      <p:sp>
        <p:nvSpPr>
          <p:cNvPr id="4" name="灯片编号占位符 3"/>
          <p:cNvSpPr>
            <a:spLocks noGrp="1"/>
          </p:cNvSpPr>
          <p:nvPr>
            <p:ph type="sldNum" sz="quarter" idx="5"/>
          </p:nvPr>
        </p:nvSpPr>
        <p:spPr/>
        <p:txBody>
          <a:bodyPr/>
          <a:lstStyle/>
          <a:p>
            <a:fld id="{41464DB0-CCE3-4363-801A-A01AADC6398D}" type="slidenum">
              <a:rPr lang="zh-CN" altLang="en-US" smtClean="0"/>
              <a:t>28</a:t>
            </a:fld>
            <a:endParaRPr lang="zh-CN" altLang="en-US"/>
          </a:p>
        </p:txBody>
      </p:sp>
    </p:spTree>
    <p:extLst>
      <p:ext uri="{BB962C8B-B14F-4D97-AF65-F5344CB8AC3E}">
        <p14:creationId xmlns:p14="http://schemas.microsoft.com/office/powerpoint/2010/main" val="32345206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latin typeface="宋体" panose="02010600030101010101" pitchFamily="2" charset="-122"/>
                <a:ea typeface="宋体" panose="02010600030101010101" pitchFamily="2" charset="-122"/>
              </a:rPr>
              <a:t>研究内容包含硬件设计、下位机程序设计和远程上位机程序设计，</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 最终通过</a:t>
            </a:r>
            <a:r>
              <a:rPr lang="en-US" altLang="zh-CN" sz="1200" dirty="0">
                <a:latin typeface="宋体" panose="02010600030101010101" pitchFamily="2" charset="-122"/>
                <a:ea typeface="宋体" panose="02010600030101010101" pitchFamily="2" charset="-122"/>
              </a:rPr>
              <a:t>3D</a:t>
            </a:r>
            <a:r>
              <a:rPr lang="zh-CN" altLang="en-US" sz="1200" dirty="0">
                <a:latin typeface="宋体" panose="02010600030101010101" pitchFamily="2" charset="-122"/>
                <a:ea typeface="宋体" panose="02010600030101010101" pitchFamily="2" charset="-122"/>
              </a:rPr>
              <a:t>打印的结构件将电源控制硬件系统和存储集群集成部署到</a:t>
            </a:r>
            <a:r>
              <a:rPr lang="en-US" altLang="zh-CN" sz="1200" dirty="0">
                <a:latin typeface="宋体" panose="02010600030101010101" pitchFamily="2" charset="-122"/>
                <a:ea typeface="宋体" panose="02010600030101010101" pitchFamily="2" charset="-122"/>
              </a:rPr>
              <a:t>4U</a:t>
            </a:r>
            <a:r>
              <a:rPr lang="zh-CN" altLang="en-US" sz="1200" dirty="0">
                <a:latin typeface="宋体" panose="02010600030101010101" pitchFamily="2" charset="-122"/>
                <a:ea typeface="宋体" panose="02010600030101010101" pitchFamily="2" charset="-122"/>
              </a:rPr>
              <a:t>机箱中，</a:t>
            </a:r>
            <a:endParaRPr lang="en-US" altLang="zh-CN" sz="1200" dirty="0">
              <a:latin typeface="宋体" panose="02010600030101010101" pitchFamily="2" charset="-122"/>
              <a:ea typeface="宋体" panose="02010600030101010101" pitchFamily="2" charset="-122"/>
            </a:endParaRPr>
          </a:p>
          <a:p>
            <a:endParaRPr lang="en-US" altLang="zh-CN" sz="1200" dirty="0">
              <a:latin typeface="宋体" panose="02010600030101010101" pitchFamily="2" charset="-122"/>
              <a:ea typeface="宋体" panose="02010600030101010101" pitchFamily="2" charset="-122"/>
            </a:endParaRPr>
          </a:p>
          <a:p>
            <a:endParaRPr lang="en-US" altLang="zh-CN" sz="1200" dirty="0">
              <a:latin typeface="宋体" panose="02010600030101010101" pitchFamily="2" charset="-122"/>
              <a:ea typeface="宋体" panose="02010600030101010101" pitchFamily="2" charset="-122"/>
            </a:endParaRPr>
          </a:p>
          <a:p>
            <a:endParaRPr lang="en-US" altLang="zh-CN" sz="1200" dirty="0">
              <a:latin typeface="宋体" panose="02010600030101010101" pitchFamily="2" charset="-122"/>
              <a:ea typeface="宋体"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开创性地为直流弱电的存储服务器集群提供了稳定的供电方案</a:t>
            </a:r>
          </a:p>
          <a:p>
            <a:endParaRPr lang="zh-CN" altLang="en-US" dirty="0"/>
          </a:p>
        </p:txBody>
      </p:sp>
      <p:sp>
        <p:nvSpPr>
          <p:cNvPr id="4" name="灯片编号占位符 3"/>
          <p:cNvSpPr>
            <a:spLocks noGrp="1"/>
          </p:cNvSpPr>
          <p:nvPr>
            <p:ph type="sldNum" sz="quarter" idx="10"/>
          </p:nvPr>
        </p:nvSpPr>
        <p:spPr/>
        <p:txBody>
          <a:bodyPr/>
          <a:lstStyle/>
          <a:p>
            <a:fld id="{41464DB0-CCE3-4363-801A-A01AADC6398D}" type="slidenum">
              <a:rPr lang="zh-CN" altLang="en-US" smtClean="0"/>
              <a:pPr/>
              <a:t>29</a:t>
            </a:fld>
            <a:endParaRPr lang="zh-CN" altLang="en-US"/>
          </a:p>
        </p:txBody>
      </p:sp>
    </p:spTree>
    <p:extLst>
      <p:ext uri="{BB962C8B-B14F-4D97-AF65-F5344CB8AC3E}">
        <p14:creationId xmlns:p14="http://schemas.microsoft.com/office/powerpoint/2010/main" val="3152682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1464DB0-CCE3-4363-801A-A01AADC6398D}" type="slidenum">
              <a:rPr lang="zh-CN" altLang="en-US" smtClean="0"/>
              <a:t>3</a:t>
            </a:fld>
            <a:endParaRPr lang="zh-CN" altLang="en-US"/>
          </a:p>
        </p:txBody>
      </p:sp>
    </p:spTree>
    <p:extLst>
      <p:ext uri="{BB962C8B-B14F-4D97-AF65-F5344CB8AC3E}">
        <p14:creationId xmlns:p14="http://schemas.microsoft.com/office/powerpoint/2010/main" val="15599356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indent="-457200">
              <a:buFont typeface="Arial" panose="020B0604020202020204" pitchFamily="34" charset="0"/>
              <a:buChar char="•"/>
            </a:pPr>
            <a:r>
              <a:rPr lang="zh-CN" altLang="en-US" dirty="0">
                <a:latin typeface="宋体" panose="02010600030101010101" pitchFamily="2" charset="-122"/>
                <a:ea typeface="宋体" panose="02010600030101010101" pitchFamily="2" charset="-122"/>
              </a:rPr>
              <a:t>系统在扩展性和功能性方面仍有提升的空间。在扩展性方面，现有系统仍需要手动分配新的节点电源控制模块的</a:t>
            </a:r>
            <a:r>
              <a:rPr lang="en-US" altLang="zh-CN" dirty="0">
                <a:latin typeface="宋体" panose="02010600030101010101" pitchFamily="2" charset="-122"/>
                <a:ea typeface="宋体" panose="02010600030101010101" pitchFamily="2" charset="-122"/>
              </a:rPr>
              <a:t>ID</a:t>
            </a:r>
            <a:r>
              <a:rPr lang="zh-CN" altLang="en-US" dirty="0">
                <a:latin typeface="宋体" panose="02010600030101010101" pitchFamily="2" charset="-122"/>
                <a:ea typeface="宋体" panose="02010600030101010101" pitchFamily="2" charset="-122"/>
              </a:rPr>
              <a:t>，在未来的工作中，</a:t>
            </a:r>
            <a:endParaRPr lang="en-US" altLang="zh-CN" dirty="0">
              <a:latin typeface="宋体" panose="02010600030101010101" pitchFamily="2" charset="-122"/>
              <a:ea typeface="宋体" panose="02010600030101010101" pitchFamily="2" charset="-122"/>
            </a:endParaRPr>
          </a:p>
          <a:p>
            <a:pPr marL="457200" indent="-457200">
              <a:buFont typeface="Arial" panose="020B0604020202020204" pitchFamily="34" charset="0"/>
              <a:buChar char="•"/>
            </a:pPr>
            <a:r>
              <a:rPr lang="zh-CN" altLang="en-US" dirty="0">
                <a:latin typeface="宋体" panose="02010600030101010101" pitchFamily="2" charset="-122"/>
                <a:ea typeface="宋体" panose="02010600030101010101" pitchFamily="2" charset="-122"/>
              </a:rPr>
              <a:t>在功能性方面，当前系统虽然实现了完整可靠的电 源控制闭环，但是对于每个存储节点的功率监控方面仍有欠缺，目前通过串接电 流电压功率计对每个存储节点的用电情况进行监控，</a:t>
            </a:r>
            <a:endParaRPr lang="en-US" altLang="zh-CN" dirty="0">
              <a:latin typeface="宋体" panose="02010600030101010101" pitchFamily="2" charset="-122"/>
              <a:ea typeface="宋体" panose="02010600030101010101" pitchFamily="2" charset="-122"/>
            </a:endParaRPr>
          </a:p>
          <a:p>
            <a:endParaRPr lang="zh-CN" altLang="en-US" dirty="0"/>
          </a:p>
        </p:txBody>
      </p:sp>
      <p:sp>
        <p:nvSpPr>
          <p:cNvPr id="4" name="灯片编号占位符 3"/>
          <p:cNvSpPr>
            <a:spLocks noGrp="1"/>
          </p:cNvSpPr>
          <p:nvPr>
            <p:ph type="sldNum" sz="quarter" idx="10"/>
          </p:nvPr>
        </p:nvSpPr>
        <p:spPr/>
        <p:txBody>
          <a:bodyPr/>
          <a:lstStyle/>
          <a:p>
            <a:fld id="{41464DB0-CCE3-4363-801A-A01AADC6398D}" type="slidenum">
              <a:rPr lang="zh-CN" altLang="en-US" smtClean="0"/>
              <a:pPr/>
              <a:t>30</a:t>
            </a:fld>
            <a:endParaRPr lang="zh-CN" altLang="en-US"/>
          </a:p>
        </p:txBody>
      </p:sp>
    </p:spTree>
    <p:extLst>
      <p:ext uri="{BB962C8B-B14F-4D97-AF65-F5344CB8AC3E}">
        <p14:creationId xmlns:p14="http://schemas.microsoft.com/office/powerpoint/2010/main" val="36364034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8BFEC3A-F33E-4D83-8865-731B6046E486}" type="slidenum">
              <a:rPr lang="zh-CN" altLang="en-US" smtClean="0"/>
              <a:t>31</a:t>
            </a:fld>
            <a:endParaRPr lang="zh-CN" altLang="en-US"/>
          </a:p>
        </p:txBody>
      </p:sp>
    </p:spTree>
    <p:extLst>
      <p:ext uri="{BB962C8B-B14F-4D97-AF65-F5344CB8AC3E}">
        <p14:creationId xmlns:p14="http://schemas.microsoft.com/office/powerpoint/2010/main" val="1413272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zh-CN" altLang="en-US" b="0" i="0" dirty="0">
                <a:solidFill>
                  <a:srgbClr val="333333"/>
                </a:solidFill>
                <a:effectLst/>
                <a:latin typeface="Open Sans" panose="020B0606030504020204" pitchFamily="34" charset="0"/>
              </a:rPr>
              <a:t>中国是</a:t>
            </a:r>
            <a:r>
              <a:rPr lang="en-US" altLang="zh-CN" b="0" i="0" dirty="0">
                <a:solidFill>
                  <a:srgbClr val="333333"/>
                </a:solidFill>
                <a:effectLst/>
                <a:latin typeface="Open Sans" panose="020B0606030504020204" pitchFamily="34" charset="0"/>
              </a:rPr>
              <a:t>SKA</a:t>
            </a:r>
            <a:r>
              <a:rPr lang="zh-CN" altLang="en-US" b="0" i="0" dirty="0">
                <a:solidFill>
                  <a:srgbClr val="333333"/>
                </a:solidFill>
                <a:effectLst/>
                <a:latin typeface="Open Sans" panose="020B0606030504020204" pitchFamily="34" charset="0"/>
              </a:rPr>
              <a:t>的创始国和正式成员国之一</a:t>
            </a:r>
            <a:r>
              <a:rPr lang="en-US" altLang="zh-CN" b="0" i="0" dirty="0">
                <a:solidFill>
                  <a:srgbClr val="333333"/>
                </a:solidFill>
                <a:effectLst/>
                <a:latin typeface="Open Sans" panose="020B0606030504020204" pitchFamily="34" charset="0"/>
              </a:rPr>
              <a:t>,SKA</a:t>
            </a:r>
            <a:r>
              <a:rPr lang="zh-CN" altLang="en-US" b="0" i="0" dirty="0">
                <a:solidFill>
                  <a:srgbClr val="333333"/>
                </a:solidFill>
                <a:effectLst/>
                <a:latin typeface="Open Sans" panose="020B0606030504020204" pitchFamily="34" charset="0"/>
              </a:rPr>
              <a:t>第一阶段的建设将在</a:t>
            </a:r>
            <a:r>
              <a:rPr lang="en-US" altLang="zh-CN" b="0" i="0" dirty="0">
                <a:solidFill>
                  <a:srgbClr val="333333"/>
                </a:solidFill>
                <a:effectLst/>
                <a:latin typeface="Open Sans" panose="020B0606030504020204" pitchFamily="34" charset="0"/>
              </a:rPr>
              <a:t>2028</a:t>
            </a:r>
            <a:r>
              <a:rPr lang="zh-CN" altLang="en-US" b="0" i="0" dirty="0">
                <a:solidFill>
                  <a:srgbClr val="333333"/>
                </a:solidFill>
                <a:effectLst/>
                <a:latin typeface="Open Sans" panose="020B0606030504020204" pitchFamily="34" charset="0"/>
              </a:rPr>
              <a:t>年完成。未来我国科学家团队将深度参与</a:t>
            </a:r>
            <a:r>
              <a:rPr lang="en-US" altLang="zh-CN" b="0" i="0" dirty="0">
                <a:solidFill>
                  <a:srgbClr val="333333"/>
                </a:solidFill>
                <a:effectLst/>
                <a:latin typeface="Open Sans" panose="020B0606030504020204" pitchFamily="34" charset="0"/>
              </a:rPr>
              <a:t>SKA</a:t>
            </a:r>
            <a:r>
              <a:rPr lang="zh-CN" altLang="en-US" b="0" i="0" dirty="0">
                <a:solidFill>
                  <a:srgbClr val="333333"/>
                </a:solidFill>
                <a:effectLst/>
                <a:latin typeface="Open Sans" panose="020B0606030504020204" pitchFamily="34" charset="0"/>
              </a:rPr>
              <a:t>科学前沿研究和国际合作。</a:t>
            </a:r>
            <a:endParaRPr lang="en-US" altLang="zh-CN" b="0" i="0" dirty="0">
              <a:solidFill>
                <a:srgbClr val="333333"/>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i="0" dirty="0">
                <a:solidFill>
                  <a:srgbClr val="333333"/>
                </a:solidFill>
                <a:effectLst/>
                <a:latin typeface="Open Sans" panose="020B0606030504020204" pitchFamily="34" charset="0"/>
              </a:rPr>
              <a:t>SKA</a:t>
            </a:r>
            <a:r>
              <a:rPr lang="zh-CN" altLang="en-US" b="1" i="0" dirty="0">
                <a:solidFill>
                  <a:srgbClr val="333333"/>
                </a:solidFill>
                <a:effectLst/>
                <a:latin typeface="Open Sans" panose="020B0606030504020204" pitchFamily="34" charset="0"/>
              </a:rPr>
              <a:t>第一阶段</a:t>
            </a:r>
            <a:r>
              <a:rPr lang="zh-CN" altLang="en-US" b="0" i="0" dirty="0">
                <a:solidFill>
                  <a:srgbClr val="333333"/>
                </a:solidFill>
                <a:effectLst/>
                <a:latin typeface="Open Sans" panose="020B0606030504020204" pitchFamily="34" charset="0"/>
              </a:rPr>
              <a:t>的首要科学目标之一就是</a:t>
            </a:r>
            <a:r>
              <a:rPr lang="zh-CN" altLang="en-US" b="1" i="0" dirty="0">
                <a:solidFill>
                  <a:srgbClr val="333333"/>
                </a:solidFill>
                <a:effectLst/>
                <a:latin typeface="Open Sans" panose="020B0606030504020204" pitchFamily="34" charset="0"/>
              </a:rPr>
              <a:t>脉冲星搜寻，</a:t>
            </a:r>
            <a:endParaRPr lang="en-US" altLang="zh-CN" b="1" i="0" dirty="0">
              <a:solidFill>
                <a:srgbClr val="333333"/>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i="0" dirty="0">
                <a:solidFill>
                  <a:srgbClr val="333333"/>
                </a:solidFill>
                <a:effectLst/>
                <a:latin typeface="Open Sans" panose="020B0606030504020204" pitchFamily="34" charset="0"/>
                <a:ea typeface="宋体" panose="02010600030101010101" pitchFamily="2" charset="-122"/>
              </a:rPr>
              <a:t>具体科学目标包括</a:t>
            </a:r>
            <a:endParaRPr lang="en-US" altLang="zh-CN" sz="1200" b="1" i="0" dirty="0">
              <a:solidFill>
                <a:srgbClr val="333333"/>
              </a:solidFill>
              <a:effectLst/>
              <a:latin typeface="Open Sans" panose="020B0606030504020204" pitchFamily="34" charset="0"/>
              <a:ea typeface="宋体"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dirty="0">
                <a:solidFill>
                  <a:srgbClr val="333333"/>
                </a:solidFill>
                <a:effectLst/>
                <a:latin typeface="Open Sans" panose="020B0606030504020204" pitchFamily="34" charset="0"/>
                <a:ea typeface="宋体" panose="02010600030101010101" pitchFamily="2" charset="-122"/>
              </a:rPr>
              <a:t>1.</a:t>
            </a:r>
            <a:r>
              <a:rPr lang="zh-CN" altLang="en-US" sz="1200" b="1" i="0" dirty="0">
                <a:solidFill>
                  <a:srgbClr val="333333"/>
                </a:solidFill>
                <a:effectLst/>
                <a:latin typeface="Open Sans" panose="020B0606030504020204" pitchFamily="34" charset="0"/>
                <a:ea typeface="宋体" panose="02010600030101010101" pitchFamily="2" charset="-122"/>
              </a:rPr>
              <a:t>开展脉冲星巡天，</a:t>
            </a:r>
            <a:r>
              <a:rPr lang="zh-CN" altLang="en-US" b="0" i="0" dirty="0">
                <a:solidFill>
                  <a:srgbClr val="333333"/>
                </a:solidFill>
                <a:effectLst/>
                <a:latin typeface="Open Sans" panose="020B0606030504020204" pitchFamily="34" charset="0"/>
              </a:rPr>
              <a:t>预计将会发现大约</a:t>
            </a:r>
            <a:r>
              <a:rPr lang="en-US" altLang="zh-CN" b="1" i="0" dirty="0">
                <a:solidFill>
                  <a:srgbClr val="333333"/>
                </a:solidFill>
                <a:effectLst/>
                <a:latin typeface="Open Sans" panose="020B0606030504020204" pitchFamily="34" charset="0"/>
              </a:rPr>
              <a:t>4W</a:t>
            </a:r>
            <a:r>
              <a:rPr lang="zh-CN" altLang="en-US" b="1" i="0" dirty="0">
                <a:solidFill>
                  <a:srgbClr val="333333"/>
                </a:solidFill>
                <a:effectLst/>
                <a:latin typeface="Open Sans" panose="020B0606030504020204" pitchFamily="34" charset="0"/>
              </a:rPr>
              <a:t>颗新脉冲星</a:t>
            </a:r>
            <a:r>
              <a:rPr lang="zh-CN" altLang="en-US" b="0" i="0" dirty="0">
                <a:solidFill>
                  <a:srgbClr val="333333"/>
                </a:solidFill>
                <a:effectLst/>
                <a:latin typeface="Open Sans" panose="020B0606030504020204" pitchFamily="34" charset="0"/>
              </a:rPr>
              <a:t>，这将超过现有脉冲星一个数量级。</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宋体" panose="02010600030101010101" pitchFamily="2" charset="-122"/>
                <a:ea typeface="宋体" panose="02010600030101010101" pitchFamily="2" charset="-122"/>
              </a:rPr>
              <a:t>2.</a:t>
            </a:r>
            <a:r>
              <a:rPr lang="zh-CN" altLang="en-US" sz="1200" dirty="0">
                <a:latin typeface="宋体" panose="02010600030101010101" pitchFamily="2" charset="-122"/>
                <a:ea typeface="宋体" panose="02010600030101010101" pitchFamily="2" charset="-122"/>
              </a:rPr>
              <a:t>搜寻毫秒脉冲星、脉冲双星系统、脉冲星</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黑洞系统等特殊系统</a:t>
            </a:r>
            <a:br>
              <a:rPr lang="en-US" altLang="zh-CN" sz="1200" dirty="0">
                <a:latin typeface="宋体" panose="02010600030101010101" pitchFamily="2" charset="-122"/>
                <a:ea typeface="宋体" panose="02010600030101010101" pitchFamily="2" charset="-122"/>
              </a:rPr>
            </a:br>
            <a:r>
              <a:rPr lang="en-US" altLang="zh-CN" sz="1200" dirty="0">
                <a:latin typeface="宋体" panose="02010600030101010101" pitchFamily="2" charset="-122"/>
                <a:ea typeface="宋体" panose="02010600030101010101" pitchFamily="2" charset="-122"/>
              </a:rPr>
              <a:t>3.</a:t>
            </a:r>
            <a:r>
              <a:rPr lang="zh-CN" altLang="en-US" dirty="0"/>
              <a:t>利用高精度毫秒脉冲星计时，并利用脉冲双星系统进行引力波探测，来对引力理论进行精确检验</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b="0" i="0" dirty="0">
              <a:solidFill>
                <a:srgbClr val="333333"/>
              </a:solidFill>
              <a:effectLst/>
              <a:latin typeface="Open Sans" panose="020B0606030504020204" pitchFamily="34" charset="0"/>
            </a:endParaRPr>
          </a:p>
          <a:p>
            <a:pPr algn="l"/>
            <a:r>
              <a:rPr lang="zh-CN" altLang="en-US" b="0" i="0" dirty="0">
                <a:solidFill>
                  <a:srgbClr val="333333"/>
                </a:solidFill>
                <a:effectLst/>
                <a:latin typeface="Open Sans" panose="020B0606030504020204" pitchFamily="34" charset="0"/>
              </a:rPr>
              <a:t>一些观测和理论表明</a:t>
            </a:r>
            <a:r>
              <a:rPr lang="en-US" altLang="zh-CN" b="0" i="0" dirty="0">
                <a:solidFill>
                  <a:srgbClr val="333333"/>
                </a:solidFill>
                <a:effectLst/>
                <a:latin typeface="Open Sans" panose="020B0606030504020204" pitchFamily="34" charset="0"/>
              </a:rPr>
              <a:t>,</a:t>
            </a:r>
            <a:r>
              <a:rPr lang="zh-CN" altLang="en-US" b="0" i="0" dirty="0">
                <a:solidFill>
                  <a:srgbClr val="333333"/>
                </a:solidFill>
                <a:effectLst/>
                <a:latin typeface="Open Sans" panose="020B0606030504020204" pitchFamily="34" charset="0"/>
              </a:rPr>
              <a:t>大多数脉冲星在低频具有更高的流量密度。</a:t>
            </a:r>
            <a:r>
              <a:rPr lang="en-US" altLang="zh-CN" b="0" i="0" dirty="0">
                <a:solidFill>
                  <a:srgbClr val="333333"/>
                </a:solidFill>
                <a:effectLst/>
                <a:latin typeface="Open Sans" panose="020B0606030504020204" pitchFamily="34" charset="0"/>
              </a:rPr>
              <a:t>【</a:t>
            </a:r>
            <a:r>
              <a:rPr lang="zh-CN" altLang="en-US" b="0" i="0" dirty="0">
                <a:solidFill>
                  <a:srgbClr val="333333"/>
                </a:solidFill>
                <a:effectLst/>
                <a:latin typeface="Open Sans" panose="020B0606030504020204" pitchFamily="34" charset="0"/>
              </a:rPr>
              <a:t>为什么低频流量密度更高？</a:t>
            </a:r>
            <a:r>
              <a:rPr lang="en-US" altLang="zh-CN" b="0" i="0" dirty="0">
                <a:solidFill>
                  <a:srgbClr val="333333"/>
                </a:solidFill>
                <a:effectLst/>
                <a:latin typeface="Open Sans" panose="020B0606030504020204" pitchFamily="34" charset="0"/>
              </a:rPr>
              <a:t>】</a:t>
            </a:r>
            <a:endParaRPr lang="zh-CN" altLang="en-US"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LOFAR</a:t>
            </a:r>
            <a:r>
              <a:rPr lang="zh-CN" altLang="en-US" b="0" i="0" dirty="0">
                <a:solidFill>
                  <a:srgbClr val="333333"/>
                </a:solidFill>
                <a:effectLst/>
                <a:latin typeface="Open Sans" panose="020B0606030504020204" pitchFamily="34" charset="0"/>
              </a:rPr>
              <a:t>和</a:t>
            </a:r>
            <a:r>
              <a:rPr lang="en-US" altLang="zh-CN" b="0" i="0" dirty="0">
                <a:solidFill>
                  <a:srgbClr val="333333"/>
                </a:solidFill>
                <a:effectLst/>
                <a:latin typeface="Open Sans" panose="020B0606030504020204" pitchFamily="34" charset="0"/>
              </a:rPr>
              <a:t>MWA</a:t>
            </a:r>
            <a:r>
              <a:rPr lang="zh-CN" altLang="en-US" b="0" i="0" dirty="0">
                <a:solidFill>
                  <a:srgbClr val="333333"/>
                </a:solidFill>
                <a:effectLst/>
                <a:latin typeface="Open Sans" panose="020B0606030504020204" pitchFamily="34" charset="0"/>
              </a:rPr>
              <a:t>作为</a:t>
            </a:r>
            <a:r>
              <a:rPr lang="en-US" altLang="zh-CN" b="0" i="0" dirty="0">
                <a:solidFill>
                  <a:srgbClr val="333333"/>
                </a:solidFill>
                <a:effectLst/>
                <a:latin typeface="Open Sans" panose="020B0606030504020204" pitchFamily="34" charset="0"/>
              </a:rPr>
              <a:t>SKA</a:t>
            </a:r>
            <a:r>
              <a:rPr lang="zh-CN" altLang="en-US" b="0" i="0" dirty="0">
                <a:solidFill>
                  <a:srgbClr val="333333"/>
                </a:solidFill>
                <a:effectLst/>
                <a:latin typeface="Open Sans" panose="020B0606030504020204" pitchFamily="34" charset="0"/>
              </a:rPr>
              <a:t>的</a:t>
            </a:r>
            <a:r>
              <a:rPr lang="zh-CN" altLang="en-US" b="1" i="0" dirty="0">
                <a:solidFill>
                  <a:srgbClr val="333333"/>
                </a:solidFill>
                <a:effectLst/>
                <a:latin typeface="Open Sans" panose="020B0606030504020204" pitchFamily="34" charset="0"/>
              </a:rPr>
              <a:t>两个低频先导设备</a:t>
            </a:r>
            <a:r>
              <a:rPr lang="zh-CN" altLang="en-US" b="0" i="0" dirty="0">
                <a:solidFill>
                  <a:srgbClr val="333333"/>
                </a:solidFill>
                <a:effectLst/>
                <a:latin typeface="Open Sans" panose="020B0606030504020204" pitchFamily="34" charset="0"/>
              </a:rPr>
              <a:t>，完成建设之后，在脉冲星科学领域都取得了不错的成果。</a:t>
            </a:r>
            <a:endParaRPr lang="en-US" altLang="zh-CN" b="0" i="0" dirty="0">
              <a:solidFill>
                <a:srgbClr val="333333"/>
              </a:solidFill>
              <a:effectLst/>
              <a:latin typeface="Open Sans" panose="020B0606030504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0" i="0" dirty="0">
                <a:solidFill>
                  <a:srgbClr val="333333"/>
                </a:solidFill>
                <a:effectLst/>
                <a:latin typeface="Open Sans" panose="020B0606030504020204" pitchFamily="34" charset="0"/>
              </a:rPr>
              <a:t>因此，利用低频射电望远镜阵列搜寻新的脉冲星可能会成为未来发现新脉冲星的重要方式。</a:t>
            </a:r>
            <a:endParaRPr lang="en-US" altLang="zh-CN" b="0" i="0" dirty="0">
              <a:solidFill>
                <a:srgbClr val="333333"/>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宋体" panose="02010600030101010101" pitchFamily="2" charset="-122"/>
              <a:ea typeface="宋体" panose="02010600030101010101" pitchFamily="2" charset="-122"/>
            </a:endParaRPr>
          </a:p>
          <a:p>
            <a:pPr algn="l"/>
            <a:endParaRPr lang="zh-CN" altLang="en-US" b="0" i="0" dirty="0">
              <a:solidFill>
                <a:srgbClr val="333333"/>
              </a:solidFill>
              <a:effectLst/>
              <a:latin typeface="Open Sans" panose="020B0606030504020204" pitchFamily="34" charset="0"/>
            </a:endParaRPr>
          </a:p>
        </p:txBody>
      </p:sp>
      <p:sp>
        <p:nvSpPr>
          <p:cNvPr id="4" name="灯片编号占位符 3"/>
          <p:cNvSpPr>
            <a:spLocks noGrp="1"/>
          </p:cNvSpPr>
          <p:nvPr>
            <p:ph type="sldNum" sz="quarter" idx="10"/>
          </p:nvPr>
        </p:nvSpPr>
        <p:spPr/>
        <p:txBody>
          <a:bodyPr/>
          <a:lstStyle/>
          <a:p>
            <a:fld id="{41464DB0-CCE3-4363-801A-A01AADC6398D}" type="slidenum">
              <a:rPr lang="zh-CN" altLang="en-US" smtClean="0"/>
              <a:t>4</a:t>
            </a:fld>
            <a:endParaRPr lang="zh-CN" altLang="en-US"/>
          </a:p>
        </p:txBody>
      </p:sp>
    </p:spTree>
    <p:extLst>
      <p:ext uri="{BB962C8B-B14F-4D97-AF65-F5344CB8AC3E}">
        <p14:creationId xmlns:p14="http://schemas.microsoft.com/office/powerpoint/2010/main" val="2509753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buFont typeface="Arial" panose="020B0604020202020204" pitchFamily="34" charset="0"/>
              <a:buNone/>
            </a:pPr>
            <a:r>
              <a:rPr lang="zh-CN" altLang="en-US" b="0" i="0" dirty="0">
                <a:solidFill>
                  <a:srgbClr val="333333"/>
                </a:solidFill>
                <a:effectLst/>
                <a:latin typeface="Open Sans" panose="020B0606030504020204" pitchFamily="34" charset="0"/>
              </a:rPr>
              <a:t>为了未来能够更好的使用</a:t>
            </a:r>
            <a:r>
              <a:rPr lang="en-US" altLang="zh-CN" b="0" i="0" dirty="0">
                <a:solidFill>
                  <a:srgbClr val="333333"/>
                </a:solidFill>
                <a:effectLst/>
                <a:latin typeface="Open Sans" panose="020B0606030504020204" pitchFamily="34" charset="0"/>
              </a:rPr>
              <a:t>SKA</a:t>
            </a:r>
            <a:r>
              <a:rPr lang="zh-CN" altLang="en-US" b="0" i="0" dirty="0">
                <a:solidFill>
                  <a:srgbClr val="333333"/>
                </a:solidFill>
                <a:effectLst/>
                <a:latin typeface="Open Sans" panose="020B0606030504020204" pitchFamily="34" charset="0"/>
              </a:rPr>
              <a:t>开展脉冲星研究，科技部启动了</a:t>
            </a:r>
            <a:r>
              <a:rPr lang="en-US" altLang="zh-CN" b="1" i="0" dirty="0">
                <a:solidFill>
                  <a:srgbClr val="333333"/>
                </a:solidFill>
                <a:effectLst/>
                <a:latin typeface="Open Sans" panose="020B0606030504020204" pitchFamily="34" charset="0"/>
              </a:rPr>
              <a:t>SKA</a:t>
            </a:r>
            <a:r>
              <a:rPr lang="zh-CN" altLang="en-US" b="1" i="0" dirty="0">
                <a:solidFill>
                  <a:srgbClr val="333333"/>
                </a:solidFill>
                <a:effectLst/>
                <a:latin typeface="Open Sans" panose="020B0606030504020204" pitchFamily="34" charset="0"/>
              </a:rPr>
              <a:t>专项</a:t>
            </a:r>
            <a:r>
              <a:rPr lang="en-US" altLang="zh-CN" b="1" i="0" dirty="0">
                <a:solidFill>
                  <a:srgbClr val="333333"/>
                </a:solidFill>
                <a:effectLst/>
                <a:latin typeface="Open Sans" panose="020B0606030504020204" pitchFamily="34" charset="0"/>
              </a:rPr>
              <a:t>-</a:t>
            </a:r>
            <a:r>
              <a:rPr lang="zh-CN" altLang="en-US" b="1" i="0" dirty="0">
                <a:solidFill>
                  <a:srgbClr val="333333"/>
                </a:solidFill>
                <a:effectLst/>
                <a:latin typeface="Open Sans" panose="020B0606030504020204" pitchFamily="34" charset="0"/>
              </a:rPr>
              <a:t>脉冲星搜寻预研</a:t>
            </a:r>
            <a:r>
              <a:rPr lang="zh-CN" altLang="en-US" b="0" i="0" dirty="0">
                <a:solidFill>
                  <a:srgbClr val="333333"/>
                </a:solidFill>
                <a:effectLst/>
                <a:latin typeface="Open Sans" panose="020B0606030504020204" pitchFamily="34" charset="0"/>
              </a:rPr>
              <a:t>。</a:t>
            </a:r>
            <a:endParaRPr lang="en-US" altLang="zh-CN" b="0" i="0" dirty="0">
              <a:solidFill>
                <a:srgbClr val="333333"/>
              </a:solidFill>
              <a:effectLst/>
              <a:latin typeface="Open Sans" panose="020B0606030504020204" pitchFamily="34" charset="0"/>
            </a:endParaRPr>
          </a:p>
          <a:p>
            <a:pPr algn="l">
              <a:buFont typeface="Arial" panose="020B0604020202020204" pitchFamily="34" charset="0"/>
              <a:buNone/>
            </a:pPr>
            <a:r>
              <a:rPr lang="zh-CN" altLang="en-US" b="0" i="0" dirty="0">
                <a:solidFill>
                  <a:srgbClr val="333333"/>
                </a:solidFill>
                <a:effectLst/>
                <a:latin typeface="Open Sans" panose="020B0606030504020204" pitchFamily="34" charset="0"/>
              </a:rPr>
              <a:t>需要对我国目前唯一的</a:t>
            </a:r>
            <a:r>
              <a:rPr lang="en-US" altLang="zh-CN" b="1" i="0" dirty="0">
                <a:solidFill>
                  <a:srgbClr val="333333"/>
                </a:solidFill>
                <a:effectLst/>
                <a:latin typeface="Open Sans" panose="020B0606030504020204" pitchFamily="34" charset="0"/>
              </a:rPr>
              <a:t>SKA</a:t>
            </a:r>
            <a:r>
              <a:rPr lang="zh-CN" altLang="en-US" b="1" i="0" dirty="0">
                <a:solidFill>
                  <a:srgbClr val="333333"/>
                </a:solidFill>
                <a:effectLst/>
                <a:latin typeface="Open Sans" panose="020B0606030504020204" pitchFamily="34" charset="0"/>
              </a:rPr>
              <a:t>低频先导设备</a:t>
            </a:r>
            <a:r>
              <a:rPr lang="zh-CN" altLang="en-US" b="0" i="0" dirty="0">
                <a:solidFill>
                  <a:srgbClr val="333333"/>
                </a:solidFill>
                <a:effectLst/>
                <a:latin typeface="Open Sans" panose="020B0606030504020204" pitchFamily="34" charset="0"/>
              </a:rPr>
              <a:t>，</a:t>
            </a:r>
            <a:r>
              <a:rPr lang="en-US" altLang="zh-CN" b="0" i="0" dirty="0">
                <a:solidFill>
                  <a:srgbClr val="333333"/>
                </a:solidFill>
                <a:effectLst/>
                <a:latin typeface="Open Sans" panose="020B0606030504020204" pitchFamily="34" charset="0"/>
              </a:rPr>
              <a:t>21CMA</a:t>
            </a:r>
            <a:r>
              <a:rPr lang="zh-CN" altLang="en-US" b="0" i="0" dirty="0">
                <a:solidFill>
                  <a:srgbClr val="333333"/>
                </a:solidFill>
                <a:effectLst/>
                <a:latin typeface="Open Sans" panose="020B0606030504020204" pitchFamily="34" charset="0"/>
              </a:rPr>
              <a:t>进行升级改造，使其具备</a:t>
            </a:r>
            <a:r>
              <a:rPr lang="zh-CN" altLang="en-US" b="1" i="0" dirty="0">
                <a:solidFill>
                  <a:srgbClr val="333333"/>
                </a:solidFill>
                <a:effectLst/>
                <a:latin typeface="Open Sans" panose="020B0606030504020204" pitchFamily="34" charset="0"/>
              </a:rPr>
              <a:t>脉冲星观测搜寻能力</a:t>
            </a:r>
            <a:r>
              <a:rPr lang="zh-CN" altLang="en-US" b="0" i="0" dirty="0">
                <a:solidFill>
                  <a:srgbClr val="333333"/>
                </a:solidFill>
                <a:effectLst/>
                <a:latin typeface="Open Sans" panose="020B0606030504020204" pitchFamily="34" charset="0"/>
              </a:rPr>
              <a:t>。</a:t>
            </a:r>
            <a:endParaRPr lang="en-US" altLang="zh-CN" b="0" i="0" dirty="0">
              <a:solidFill>
                <a:srgbClr val="333333"/>
              </a:solidFill>
              <a:effectLst/>
              <a:latin typeface="Open Sans" panose="020B0606030504020204" pitchFamily="34" charset="0"/>
            </a:endParaRPr>
          </a:p>
          <a:p>
            <a:pPr algn="l">
              <a:buFont typeface="Arial" panose="020B0604020202020204" pitchFamily="34" charset="0"/>
              <a:buNone/>
            </a:pPr>
            <a:r>
              <a:rPr lang="en-US" altLang="zh-CN" b="0" i="0" dirty="0">
                <a:solidFill>
                  <a:srgbClr val="333333"/>
                </a:solidFill>
                <a:effectLst/>
                <a:latin typeface="Open Sans" panose="020B0606030504020204" pitchFamily="34" charset="0"/>
              </a:rPr>
              <a:t>21CMA</a:t>
            </a:r>
            <a:r>
              <a:rPr lang="zh-CN" altLang="en-US" b="0" i="0" dirty="0">
                <a:solidFill>
                  <a:srgbClr val="333333"/>
                </a:solidFill>
                <a:effectLst/>
                <a:latin typeface="Open Sans" panose="020B0606030504020204" pitchFamily="34" charset="0"/>
              </a:rPr>
              <a:t>位于新疆天山脚深处的乌拉斯台查汗村，</a:t>
            </a:r>
            <a:r>
              <a:rPr lang="zh-CN" altLang="en-US" dirty="0"/>
              <a:t>阵列由</a:t>
            </a:r>
            <a:r>
              <a:rPr lang="en-US" altLang="zh-CN" dirty="0"/>
              <a:t>81</a:t>
            </a:r>
            <a:r>
              <a:rPr lang="zh-CN" altLang="en-US" dirty="0"/>
              <a:t>个子阵组成，东</a:t>
            </a:r>
            <a:r>
              <a:rPr lang="en-US" altLang="zh-CN" dirty="0"/>
              <a:t>-</a:t>
            </a:r>
            <a:r>
              <a:rPr lang="zh-CN" altLang="en-US" dirty="0"/>
              <a:t>西和南</a:t>
            </a:r>
            <a:r>
              <a:rPr lang="en-US" altLang="zh-CN" dirty="0"/>
              <a:t>-</a:t>
            </a:r>
            <a:r>
              <a:rPr lang="zh-CN" altLang="en-US" dirty="0"/>
              <a:t>北两条基线呈</a:t>
            </a:r>
            <a:r>
              <a:rPr lang="en-US" altLang="zh-CN" dirty="0"/>
              <a:t>T</a:t>
            </a:r>
            <a:r>
              <a:rPr lang="zh-CN" altLang="en-US" dirty="0"/>
              <a:t>形。</a:t>
            </a:r>
            <a:endParaRPr lang="en-US" altLang="zh-CN" dirty="0"/>
          </a:p>
          <a:p>
            <a:pPr algn="l">
              <a:buFont typeface="Arial" panose="020B0604020202020204" pitchFamily="34" charset="0"/>
              <a:buNone/>
            </a:pPr>
            <a:r>
              <a:rPr lang="zh-CN" altLang="en-US" dirty="0"/>
              <a:t>每个子阵由以六边形排布的</a:t>
            </a:r>
            <a:r>
              <a:rPr lang="en-US" altLang="zh-CN" dirty="0"/>
              <a:t>127</a:t>
            </a:r>
            <a:r>
              <a:rPr lang="zh-CN" altLang="en-US" dirty="0"/>
              <a:t>个对数周期天线组成，</a:t>
            </a:r>
            <a:endParaRPr lang="en-US" altLang="zh-CN" dirty="0"/>
          </a:p>
          <a:p>
            <a:pPr algn="l">
              <a:buFont typeface="Arial" panose="020B0604020202020204" pitchFamily="34" charset="0"/>
              <a:buNone/>
            </a:pPr>
            <a:r>
              <a:rPr lang="zh-CN" altLang="en-US" dirty="0"/>
              <a:t>共有</a:t>
            </a:r>
            <a:r>
              <a:rPr lang="en-US" altLang="zh-CN" dirty="0"/>
              <a:t>10287</a:t>
            </a:r>
            <a:r>
              <a:rPr lang="zh-CN" altLang="en-US" dirty="0"/>
              <a:t>面天线。阵列的有效接 收面积为</a:t>
            </a:r>
            <a:r>
              <a:rPr lang="en-US" altLang="zh-CN" dirty="0"/>
              <a:t>17658</a:t>
            </a:r>
            <a:r>
              <a:rPr lang="zh-CN" altLang="en-US" dirty="0"/>
              <a:t>𝑚</a:t>
            </a:r>
            <a:r>
              <a:rPr lang="en-US" altLang="zh-CN" dirty="0"/>
              <a:t>2</a:t>
            </a:r>
            <a:r>
              <a:rPr lang="zh-CN" altLang="en-US" dirty="0"/>
              <a:t>，工作频段为</a:t>
            </a:r>
            <a:r>
              <a:rPr lang="en-US" altLang="zh-CN" dirty="0"/>
              <a:t>50-200Mhz</a:t>
            </a:r>
            <a:endParaRPr lang="en-US" altLang="zh-CN" b="0" i="0" dirty="0">
              <a:solidFill>
                <a:srgbClr val="333333"/>
              </a:solidFill>
              <a:effectLst/>
              <a:latin typeface="Open Sans" panose="020B0606030504020204" pitchFamily="34" charset="0"/>
              <a:ea typeface="+mn-ea"/>
            </a:endParaRPr>
          </a:p>
          <a:p>
            <a:pPr algn="l">
              <a:buFont typeface="Arial" panose="020B0604020202020204" pitchFamily="34" charset="0"/>
              <a:buNone/>
            </a:pPr>
            <a:r>
              <a:rPr lang="zh-CN" altLang="en-US" dirty="0">
                <a:latin typeface="宋体" panose="02010600030101010101" pitchFamily="2" charset="-122"/>
                <a:ea typeface="宋体" panose="02010600030101010101" pitchFamily="2" charset="-122"/>
              </a:rPr>
              <a:t>相比世界上其他已建成的</a:t>
            </a:r>
            <a:r>
              <a:rPr lang="en-US" altLang="zh-CN" dirty="0">
                <a:latin typeface="宋体" panose="02010600030101010101" pitchFamily="2" charset="-122"/>
                <a:ea typeface="宋体" panose="02010600030101010101" pitchFamily="2" charset="-122"/>
              </a:rPr>
              <a:t>SKA</a:t>
            </a:r>
            <a:r>
              <a:rPr lang="zh-CN" altLang="en-US" dirty="0">
                <a:latin typeface="宋体" panose="02010600030101010101" pitchFamily="2" charset="-122"/>
                <a:ea typeface="宋体" panose="02010600030101010101" pitchFamily="2" charset="-122"/>
              </a:rPr>
              <a:t>低频先导望远镜，</a:t>
            </a:r>
            <a:endParaRPr lang="en-US" altLang="zh-CN" dirty="0">
              <a:latin typeface="宋体" panose="02010600030101010101" pitchFamily="2" charset="-122"/>
              <a:ea typeface="宋体" panose="02010600030101010101" pitchFamily="2" charset="-122"/>
            </a:endParaRPr>
          </a:p>
          <a:p>
            <a:pPr algn="l">
              <a:buFont typeface="Arial" panose="020B0604020202020204" pitchFamily="34" charset="0"/>
              <a:buNone/>
            </a:pPr>
            <a:r>
              <a:rPr lang="en-US" altLang="zh-CN" dirty="0">
                <a:latin typeface="宋体" panose="02010600030101010101" pitchFamily="2" charset="-122"/>
                <a:ea typeface="宋体" panose="02010600030101010101" pitchFamily="2" charset="-122"/>
              </a:rPr>
              <a:t>21CMA</a:t>
            </a:r>
            <a:r>
              <a:rPr lang="zh-CN" altLang="en-US" dirty="0">
                <a:latin typeface="宋体" panose="02010600030101010101" pitchFamily="2" charset="-122"/>
                <a:ea typeface="宋体" panose="02010600030101010101" pitchFamily="2" charset="-122"/>
              </a:rPr>
              <a:t>在接收面积、</a:t>
            </a:r>
            <a:r>
              <a:rPr lang="en-US" altLang="zh-CN" dirty="0">
                <a:latin typeface="宋体" panose="02010600030101010101" pitchFamily="2" charset="-122"/>
                <a:ea typeface="宋体" panose="02010600030101010101" pitchFamily="2" charset="-122"/>
              </a:rPr>
              <a:t>RFI</a:t>
            </a:r>
            <a:r>
              <a:rPr lang="zh-CN" altLang="en-US" dirty="0">
                <a:latin typeface="宋体" panose="02010600030101010101" pitchFamily="2" charset="-122"/>
                <a:ea typeface="宋体" panose="02010600030101010101" pitchFamily="2" charset="-122"/>
              </a:rPr>
              <a:t>环境、望远镜构型、理论灵敏度等方面具有明显优势</a:t>
            </a:r>
            <a:endParaRPr lang="en-US" altLang="zh-CN" dirty="0">
              <a:latin typeface="宋体" panose="02010600030101010101" pitchFamily="2" charset="-122"/>
              <a:ea typeface="宋体" panose="02010600030101010101" pitchFamily="2" charset="-122"/>
            </a:endParaRPr>
          </a:p>
          <a:p>
            <a:pPr algn="l">
              <a:buFont typeface="Arial" panose="020B0604020202020204" pitchFamily="34" charset="0"/>
              <a:buNone/>
            </a:pPr>
            <a:r>
              <a:rPr lang="zh-CN" altLang="en-US" dirty="0"/>
              <a:t>但是该望远镜目前尚无脉冲星观测能力和数据处理后端。</a:t>
            </a:r>
            <a:endParaRPr lang="en-US" altLang="zh-CN" dirty="0"/>
          </a:p>
          <a:p>
            <a:pPr algn="l">
              <a:buFont typeface="Arial" panose="020B0604020202020204" pitchFamily="34" charset="0"/>
              <a:buNone/>
            </a:pPr>
            <a:endParaRPr lang="en-US" altLang="zh-CN" dirty="0"/>
          </a:p>
          <a:p>
            <a:pPr algn="l">
              <a:buFont typeface="Arial" panose="020B0604020202020204" pitchFamily="34" charset="0"/>
              <a:buNone/>
            </a:pPr>
            <a:r>
              <a:rPr lang="zh-CN" altLang="en-US" dirty="0"/>
              <a:t>如果想要尽快启动低频脉冲星的阵 列搜寻试验，建立脉冲星的低频搜寻阵列验证系统，</a:t>
            </a:r>
            <a:endParaRPr lang="en-US" altLang="zh-CN" dirty="0"/>
          </a:p>
          <a:p>
            <a:pPr algn="l">
              <a:buFont typeface="Arial" panose="020B0604020202020204" pitchFamily="34" charset="0"/>
              <a:buNone/>
            </a:pPr>
            <a:r>
              <a:rPr lang="zh-CN" altLang="en-US" dirty="0"/>
              <a:t>改造</a:t>
            </a:r>
            <a:r>
              <a:rPr lang="en-US" altLang="zh-CN" dirty="0"/>
              <a:t>21CMA</a:t>
            </a:r>
            <a:r>
              <a:rPr lang="zh-CN" altLang="en-US" dirty="0"/>
              <a:t>目前的现有单元是实现这一目标的最迅速和便捷方式。</a:t>
            </a:r>
            <a:endParaRPr lang="en-US" altLang="zh-CN" dirty="0"/>
          </a:p>
          <a:p>
            <a:pPr algn="l">
              <a:buFont typeface="Arial" panose="020B0604020202020204" pitchFamily="34" charset="0"/>
              <a:buNone/>
            </a:pPr>
            <a:endParaRPr lang="en-US" altLang="zh-CN" dirty="0">
              <a:latin typeface="宋体" panose="02010600030101010101" pitchFamily="2" charset="-122"/>
              <a:ea typeface="宋体" panose="02010600030101010101" pitchFamily="2" charset="-122"/>
            </a:endParaRPr>
          </a:p>
          <a:p>
            <a:pPr algn="l">
              <a:buFont typeface="Arial" panose="020B0604020202020204" pitchFamily="34" charset="0"/>
              <a:buNone/>
            </a:pPr>
            <a:r>
              <a:rPr lang="zh-CN" altLang="en-US" dirty="0"/>
              <a:t>因此脉冲星搜寻预研项目，计划对</a:t>
            </a:r>
            <a:r>
              <a:rPr lang="en-US" altLang="zh-CN" dirty="0"/>
              <a:t>21CMA</a:t>
            </a:r>
            <a:r>
              <a:rPr lang="zh-CN" altLang="en-US" dirty="0"/>
              <a:t>原有的数据接收系统进行升级。</a:t>
            </a:r>
            <a:endParaRPr lang="en-US" altLang="zh-CN" dirty="0"/>
          </a:p>
          <a:p>
            <a:pPr algn="l">
              <a:buFont typeface="Arial" panose="020B0604020202020204" pitchFamily="34" charset="0"/>
              <a:buNone/>
            </a:pPr>
            <a:endParaRPr lang="en-US" altLang="zh-CN" dirty="0"/>
          </a:p>
          <a:p>
            <a:pPr algn="l">
              <a:buFont typeface="Arial" panose="020B0604020202020204" pitchFamily="34" charset="0"/>
              <a:buNone/>
            </a:pPr>
            <a:endParaRPr lang="en-US" altLang="zh-CN" dirty="0"/>
          </a:p>
          <a:p>
            <a:pPr algn="l">
              <a:buFont typeface="Arial" panose="020B0604020202020204" pitchFamily="34" charset="0"/>
              <a:buNone/>
            </a:pPr>
            <a:r>
              <a:rPr lang="en-US" altLang="zh-CN" dirty="0"/>
              <a:t>21CMA</a:t>
            </a:r>
            <a:r>
              <a:rPr lang="zh-CN" altLang="en-US" dirty="0"/>
              <a:t>原来的系统中的每个子阵通过低噪声射频电缆进行模拟延时然后通过合路器实现模拟波束形成，</a:t>
            </a:r>
            <a:endParaRPr lang="en-US" altLang="zh-CN" dirty="0"/>
          </a:p>
          <a:p>
            <a:pPr algn="l">
              <a:buFont typeface="Arial" panose="020B0604020202020204" pitchFamily="34" charset="0"/>
              <a:buNone/>
            </a:pPr>
            <a:r>
              <a:rPr lang="zh-CN" altLang="en-US" dirty="0"/>
              <a:t>波束经过滤波、放大之后送入光发射机，然后每一阵列的信号通 过光缆传输至中心机房内的光接收机，</a:t>
            </a:r>
            <a:endParaRPr lang="en-US" altLang="zh-CN" dirty="0"/>
          </a:p>
          <a:p>
            <a:pPr algn="l">
              <a:buFont typeface="Arial" panose="020B0604020202020204" pitchFamily="34" charset="0"/>
              <a:buNone/>
            </a:pPr>
            <a:r>
              <a:rPr lang="zh-CN" altLang="en-US" dirty="0"/>
              <a:t>然后再进行数据采集和信号预处理。</a:t>
            </a:r>
            <a:endParaRPr lang="en-US" altLang="zh-CN"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CN" altLang="en-US" dirty="0"/>
              <a:t>升级后的系统主要包括采样、存储两大部分。</a:t>
            </a:r>
            <a:endParaRPr lang="en-US" altLang="zh-CN" b="0" i="0" dirty="0">
              <a:solidFill>
                <a:srgbClr val="333333"/>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CN" altLang="en-US" dirty="0"/>
              <a:t>升级后的系统通过采样板卡来对光接收机输出的信号进行采样，然后采集到的数据保存到缓存中，</a:t>
            </a:r>
            <a:endParaRPr lang="en-US" altLang="zh-CN"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CN" altLang="en-US" dirty="0"/>
              <a:t>由于计算服务器的缓存十分有限，需要将原始数据用另外的存储服务器记录下来，</a:t>
            </a:r>
            <a:endParaRPr lang="en-US" altLang="zh-CN"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CN" altLang="en-US" dirty="0"/>
              <a:t>以便于后续进行进一步的波束合成、脉冲星搜寻和数据挖掘。</a:t>
            </a:r>
            <a:endParaRPr lang="en-US" altLang="zh-CN"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CN" altLang="en-US" dirty="0"/>
              <a:t>预计</a:t>
            </a:r>
            <a:r>
              <a:rPr lang="en-US" altLang="zh-CN" dirty="0"/>
              <a:t>21CMA</a:t>
            </a:r>
            <a:r>
              <a:rPr lang="zh-CN" altLang="en-US" dirty="0"/>
              <a:t>脉冲星巡天每个子阵在极短的时间内会产生海量的数据流。</a:t>
            </a:r>
            <a:endParaRPr lang="en-US" altLang="zh-CN"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CN" altLang="en-US" dirty="0"/>
              <a:t>数据存储是实现对数据有效处理的前提，对这些海量数据的快速存储， 为我们带来巨大挑战</a:t>
            </a:r>
            <a:endParaRPr lang="en-US" altLang="zh-CN" sz="1800" kern="1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pPr algn="l">
              <a:buFont typeface="Arial" panose="020B0604020202020204" pitchFamily="34" charset="0"/>
              <a:buNone/>
            </a:pPr>
            <a:endParaRPr lang="en-US" altLang="zh-CN" sz="1800" dirty="0">
              <a:solidFill>
                <a:srgbClr val="333333"/>
              </a:solidFill>
              <a:effectLst/>
              <a:latin typeface="Open Sans" panose="020B0606030504020204" pitchFamily="34" charset="0"/>
              <a:ea typeface="宋体" panose="02010600030101010101" pitchFamily="2" charset="-122"/>
              <a:cs typeface="Open Sans" panose="020B0606030504020204" pitchFamily="34" charset="0"/>
            </a:endParaRPr>
          </a:p>
          <a:p>
            <a:pPr algn="l">
              <a:buFont typeface="Arial" panose="020B0604020202020204" pitchFamily="34" charset="0"/>
              <a:buNone/>
            </a:pPr>
            <a:endParaRPr lang="en-US" altLang="zh-CN" b="0" i="0" dirty="0">
              <a:solidFill>
                <a:srgbClr val="333333"/>
              </a:solidFill>
              <a:effectLst/>
              <a:latin typeface="Open Sans" panose="020B0606030504020204" pitchFamily="34" charset="0"/>
            </a:endParaRPr>
          </a:p>
          <a:p>
            <a:pPr algn="l">
              <a:buFont typeface="Arial" panose="020B0604020202020204" pitchFamily="34" charset="0"/>
              <a:buChar char="•"/>
            </a:pPr>
            <a:r>
              <a:rPr lang="zh-CN" altLang="en-US" sz="1800" b="0" i="0" dirty="0">
                <a:solidFill>
                  <a:srgbClr val="333333"/>
                </a:solidFill>
                <a:effectLst/>
                <a:latin typeface="Open Sans" panose="020B0606030504020204" pitchFamily="34" charset="0"/>
              </a:rPr>
              <a:t>在一些对</a:t>
            </a:r>
            <a:r>
              <a:rPr lang="en-US" altLang="zh-CN" sz="1800" b="1" i="0" dirty="0" err="1">
                <a:solidFill>
                  <a:srgbClr val="333333"/>
                </a:solidFill>
                <a:effectLst/>
                <a:latin typeface="Open Sans" panose="020B0606030504020204" pitchFamily="34" charset="0"/>
              </a:rPr>
              <a:t>cpu</a:t>
            </a:r>
            <a:r>
              <a:rPr lang="zh-CN" altLang="en-US" sz="1800" b="1" i="0" dirty="0">
                <a:solidFill>
                  <a:srgbClr val="333333"/>
                </a:solidFill>
                <a:effectLst/>
                <a:latin typeface="Open Sans" panose="020B0606030504020204" pitchFamily="34" charset="0"/>
              </a:rPr>
              <a:t>性能要求不高</a:t>
            </a:r>
            <a:r>
              <a:rPr lang="zh-CN" altLang="en-US" sz="1800" b="0" i="0" dirty="0">
                <a:solidFill>
                  <a:srgbClr val="333333"/>
                </a:solidFill>
                <a:effectLst/>
                <a:latin typeface="Open Sans" panose="020B0606030504020204" pitchFamily="34" charset="0"/>
              </a:rPr>
              <a:t>，并更加</a:t>
            </a:r>
            <a:r>
              <a:rPr lang="zh-CN" altLang="en-US" sz="1800" b="1" i="0" dirty="0">
                <a:solidFill>
                  <a:srgbClr val="333333"/>
                </a:solidFill>
                <a:effectLst/>
                <a:latin typeface="Open Sans" panose="020B0606030504020204" pitchFamily="34" charset="0"/>
              </a:rPr>
              <a:t>看中内核的吞吐量</a:t>
            </a:r>
            <a:r>
              <a:rPr lang="zh-CN" altLang="en-US" sz="1800" b="0" i="0" dirty="0">
                <a:solidFill>
                  <a:srgbClr val="333333"/>
                </a:solidFill>
                <a:effectLst/>
                <a:latin typeface="Open Sans" panose="020B0606030504020204" pitchFamily="34" charset="0"/>
              </a:rPr>
              <a:t>的案例中，</a:t>
            </a:r>
            <a:endParaRPr lang="en-US" altLang="zh-CN" sz="1800" b="0" i="0" dirty="0">
              <a:solidFill>
                <a:srgbClr val="333333"/>
              </a:solidFill>
              <a:effectLst/>
              <a:latin typeface="Open Sans" panose="020B0606030504020204" pitchFamily="34" charset="0"/>
            </a:endParaRPr>
          </a:p>
          <a:p>
            <a:pPr algn="l">
              <a:buFont typeface="Arial" panose="020B0604020202020204" pitchFamily="34" charset="0"/>
              <a:buChar char="•"/>
            </a:pPr>
            <a:r>
              <a:rPr lang="zh-CN" altLang="en-US" sz="1800" b="0" i="0" dirty="0">
                <a:solidFill>
                  <a:srgbClr val="333333"/>
                </a:solidFill>
                <a:effectLst/>
                <a:latin typeface="Open Sans" panose="020B0606030504020204" pitchFamily="34" charset="0"/>
              </a:rPr>
              <a:t>利用 </a:t>
            </a:r>
            <a:r>
              <a:rPr lang="en-US" altLang="zh-CN" sz="1800" b="0" i="0" dirty="0">
                <a:solidFill>
                  <a:srgbClr val="333333"/>
                </a:solidFill>
                <a:effectLst/>
                <a:latin typeface="Open Sans" panose="020B0606030504020204" pitchFamily="34" charset="0"/>
              </a:rPr>
              <a:t>ARM </a:t>
            </a:r>
            <a:r>
              <a:rPr lang="zh-CN" altLang="en-US" sz="1800" b="0" i="0" dirty="0">
                <a:solidFill>
                  <a:srgbClr val="333333"/>
                </a:solidFill>
                <a:effectLst/>
                <a:latin typeface="Open Sans" panose="020B0606030504020204" pitchFamily="34" charset="0"/>
              </a:rPr>
              <a:t>架构的分布式存储系统是</a:t>
            </a:r>
            <a:r>
              <a:rPr lang="zh-CN" altLang="en-US" sz="1800" b="1" i="0" dirty="0">
                <a:solidFill>
                  <a:srgbClr val="333333"/>
                </a:solidFill>
                <a:effectLst/>
                <a:latin typeface="Open Sans" panose="020B0606030504020204" pitchFamily="34" charset="0"/>
              </a:rPr>
              <a:t>更加经济可用</a:t>
            </a:r>
            <a:r>
              <a:rPr lang="zh-CN" altLang="en-US" sz="1800" b="0" i="0" dirty="0">
                <a:solidFill>
                  <a:srgbClr val="333333"/>
                </a:solidFill>
                <a:effectLst/>
                <a:latin typeface="Open Sans" panose="020B0606030504020204" pitchFamily="34" charset="0"/>
              </a:rPr>
              <a:t>的方案。</a:t>
            </a:r>
            <a:endParaRPr lang="en-US" altLang="zh-CN" sz="1800" b="0" i="0" dirty="0">
              <a:solidFill>
                <a:srgbClr val="333333"/>
              </a:solidFill>
              <a:effectLst/>
              <a:latin typeface="Open Sans" panose="020B0606030504020204" pitchFamily="34" charset="0"/>
            </a:endParaRPr>
          </a:p>
          <a:p>
            <a:pPr algn="l">
              <a:buFont typeface="Arial" panose="020B0604020202020204" pitchFamily="34" charset="0"/>
              <a:buChar char="•"/>
            </a:pPr>
            <a:r>
              <a:rPr lang="zh-CN" altLang="en-US" sz="1800" b="0" i="0" dirty="0">
                <a:solidFill>
                  <a:srgbClr val="333333"/>
                </a:solidFill>
                <a:effectLst/>
                <a:latin typeface="Open Sans" panose="020B0606030504020204" pitchFamily="34" charset="0"/>
              </a:rPr>
              <a:t>为了贴合</a:t>
            </a:r>
            <a:r>
              <a:rPr lang="en-US" altLang="zh-CN" sz="1800" b="0" i="0" dirty="0">
                <a:solidFill>
                  <a:srgbClr val="333333"/>
                </a:solidFill>
                <a:effectLst/>
                <a:latin typeface="Open Sans" panose="020B0606030504020204" pitchFamily="34" charset="0"/>
              </a:rPr>
              <a:t>21CMA</a:t>
            </a:r>
            <a:r>
              <a:rPr lang="zh-CN" altLang="en-US" sz="1800" b="0" i="0" dirty="0">
                <a:solidFill>
                  <a:srgbClr val="333333"/>
                </a:solidFill>
                <a:effectLst/>
                <a:latin typeface="Open Sans" panose="020B0606030504020204" pitchFamily="34" charset="0"/>
              </a:rPr>
              <a:t>的使用需求以及这一类的使用场景，由韩军、朱炜玮等老师开发了</a:t>
            </a:r>
            <a:r>
              <a:rPr lang="zh-CN" altLang="en-US" sz="1800" b="1" i="0" dirty="0">
                <a:solidFill>
                  <a:srgbClr val="333333"/>
                </a:solidFill>
                <a:effectLst/>
                <a:latin typeface="Open Sans" panose="020B0606030504020204" pitchFamily="34" charset="0"/>
              </a:rPr>
              <a:t>基于</a:t>
            </a:r>
            <a:r>
              <a:rPr lang="en-US" altLang="zh-CN" sz="1800" b="1" i="0" dirty="0">
                <a:solidFill>
                  <a:srgbClr val="333333"/>
                </a:solidFill>
                <a:effectLst/>
                <a:latin typeface="Open Sans" panose="020B0606030504020204" pitchFamily="34" charset="0"/>
              </a:rPr>
              <a:t>ARM</a:t>
            </a:r>
            <a:r>
              <a:rPr lang="zh-CN" altLang="en-US" sz="1800" b="1" i="0" dirty="0">
                <a:solidFill>
                  <a:srgbClr val="333333"/>
                </a:solidFill>
                <a:effectLst/>
                <a:latin typeface="Open Sans" panose="020B0606030504020204" pitchFamily="34" charset="0"/>
              </a:rPr>
              <a:t>架构的低功耗并行存储系统</a:t>
            </a:r>
            <a:r>
              <a:rPr lang="zh-CN" altLang="en-US" sz="1800" b="0" i="0" dirty="0">
                <a:solidFill>
                  <a:srgbClr val="333333"/>
                </a:solidFill>
                <a:effectLst/>
                <a:latin typeface="Open Sans" panose="020B0606030504020204" pitchFamily="34" charset="0"/>
              </a:rPr>
              <a:t>，</a:t>
            </a:r>
          </a:p>
          <a:p>
            <a:pPr algn="l">
              <a:buFont typeface="Arial" panose="020B0604020202020204" pitchFamily="34" charset="0"/>
              <a:buChar char="•"/>
            </a:pPr>
            <a:r>
              <a:rPr lang="zh-CN" altLang="en-US" sz="1800" b="0" i="0" dirty="0">
                <a:solidFill>
                  <a:srgbClr val="333333"/>
                </a:solidFill>
                <a:effectLst/>
                <a:latin typeface="Open Sans" panose="020B0606030504020204" pitchFamily="34" charset="0"/>
              </a:rPr>
              <a:t>该系统应用于</a:t>
            </a:r>
            <a:r>
              <a:rPr lang="en-US" altLang="zh-CN" sz="1800" b="1" i="0" dirty="0">
                <a:solidFill>
                  <a:srgbClr val="333333"/>
                </a:solidFill>
                <a:effectLst/>
                <a:latin typeface="Open Sans" panose="020B0606030504020204" pitchFamily="34" charset="0"/>
              </a:rPr>
              <a:t>SKA</a:t>
            </a:r>
            <a:r>
              <a:rPr lang="zh-CN" altLang="en-US" sz="1800" b="1" i="0" dirty="0">
                <a:solidFill>
                  <a:srgbClr val="333333"/>
                </a:solidFill>
                <a:effectLst/>
                <a:latin typeface="Open Sans" panose="020B0606030504020204" pitchFamily="34" charset="0"/>
              </a:rPr>
              <a:t>专项脉冲星预</a:t>
            </a:r>
            <a:r>
              <a:rPr lang="zh-CN" altLang="en-US" sz="1800" b="0" i="0" dirty="0">
                <a:solidFill>
                  <a:srgbClr val="333333"/>
                </a:solidFill>
                <a:effectLst/>
                <a:latin typeface="Open Sans" panose="020B0606030504020204" pitchFamily="34" charset="0"/>
              </a:rPr>
              <a:t>研，是</a:t>
            </a:r>
            <a:r>
              <a:rPr lang="en-US" altLang="zh-CN" sz="1800" b="0" i="0" dirty="0">
                <a:solidFill>
                  <a:srgbClr val="333333"/>
                </a:solidFill>
                <a:effectLst/>
                <a:latin typeface="Open Sans" panose="020B0606030504020204" pitchFamily="34" charset="0"/>
              </a:rPr>
              <a:t>21CMA</a:t>
            </a:r>
            <a:r>
              <a:rPr lang="zh-CN" altLang="en-US" sz="1800" b="0" i="0" dirty="0">
                <a:solidFill>
                  <a:srgbClr val="333333"/>
                </a:solidFill>
                <a:effectLst/>
                <a:latin typeface="Open Sans" panose="020B0606030504020204" pitchFamily="34" charset="0"/>
              </a:rPr>
              <a:t>的</a:t>
            </a:r>
            <a:r>
              <a:rPr lang="zh-CN" altLang="en-US" sz="1800" b="1" i="0" dirty="0">
                <a:solidFill>
                  <a:srgbClr val="333333"/>
                </a:solidFill>
                <a:effectLst/>
                <a:latin typeface="Open Sans" panose="020B0606030504020204" pitchFamily="34" charset="0"/>
              </a:rPr>
              <a:t>高速存储系统</a:t>
            </a:r>
            <a:r>
              <a:rPr lang="zh-CN" altLang="en-US" sz="1800" b="0" i="0" dirty="0">
                <a:solidFill>
                  <a:srgbClr val="333333"/>
                </a:solidFill>
                <a:effectLst/>
                <a:latin typeface="Open Sans" panose="020B0606030504020204" pitchFamily="34" charset="0"/>
              </a:rPr>
              <a:t>的核心设备。</a:t>
            </a:r>
          </a:p>
          <a:p>
            <a:pPr algn="l">
              <a:buFont typeface="Arial" panose="020B0604020202020204" pitchFamily="34" charset="0"/>
              <a:buChar char="•"/>
            </a:pPr>
            <a:r>
              <a:rPr lang="zh-CN" altLang="en-US" sz="1800" b="0" i="0" dirty="0">
                <a:solidFill>
                  <a:srgbClr val="333333"/>
                </a:solidFill>
                <a:effectLst/>
                <a:latin typeface="Open Sans" panose="020B0606030504020204" pitchFamily="34" charset="0"/>
              </a:rPr>
              <a:t>该系统将</a:t>
            </a:r>
            <a:r>
              <a:rPr lang="en-US" altLang="zh-CN" sz="1800" b="1" i="0" dirty="0" err="1">
                <a:solidFill>
                  <a:srgbClr val="333333"/>
                </a:solidFill>
                <a:effectLst/>
                <a:latin typeface="Open Sans" panose="020B0606030504020204" pitchFamily="34" charset="0"/>
              </a:rPr>
              <a:t>BeeGFS</a:t>
            </a:r>
            <a:r>
              <a:rPr lang="zh-CN" altLang="en-US" sz="1800" b="1" i="0" dirty="0">
                <a:solidFill>
                  <a:srgbClr val="333333"/>
                </a:solidFill>
                <a:effectLst/>
                <a:latin typeface="Open Sans" panose="020B0606030504020204" pitchFamily="34" charset="0"/>
              </a:rPr>
              <a:t>分布式文件系统</a:t>
            </a:r>
            <a:r>
              <a:rPr lang="zh-CN" altLang="en-US" sz="1800" b="0" i="0" dirty="0">
                <a:solidFill>
                  <a:srgbClr val="333333"/>
                </a:solidFill>
                <a:effectLst/>
                <a:latin typeface="Open Sans" panose="020B0606030504020204" pitchFamily="34" charset="0"/>
              </a:rPr>
              <a:t>移植到以</a:t>
            </a:r>
            <a:r>
              <a:rPr lang="en-US" altLang="zh-CN" sz="1800" b="0" i="0" dirty="0">
                <a:solidFill>
                  <a:srgbClr val="333333"/>
                </a:solidFill>
                <a:effectLst/>
                <a:latin typeface="Open Sans" panose="020B0606030504020204" pitchFamily="34" charset="0"/>
              </a:rPr>
              <a:t>ARM</a:t>
            </a:r>
            <a:r>
              <a:rPr lang="zh-CN" altLang="en-US" sz="1800" b="0" i="0" dirty="0">
                <a:solidFill>
                  <a:srgbClr val="333333"/>
                </a:solidFill>
                <a:effectLst/>
                <a:latin typeface="Open Sans" panose="020B0606030504020204" pitchFamily="34" charset="0"/>
              </a:rPr>
              <a:t>架构单板计算机作为存储节点的服务器上，</a:t>
            </a:r>
          </a:p>
          <a:p>
            <a:pPr algn="l">
              <a:buFont typeface="Arial" panose="020B0604020202020204" pitchFamily="34" charset="0"/>
              <a:buChar char="•"/>
            </a:pPr>
            <a:r>
              <a:rPr lang="zh-CN" altLang="en-US" sz="1800" b="0" i="0" dirty="0">
                <a:solidFill>
                  <a:srgbClr val="333333"/>
                </a:solidFill>
                <a:effectLst/>
                <a:latin typeface="Open Sans" panose="020B0606030504020204" pitchFamily="34" charset="0"/>
              </a:rPr>
              <a:t>目前已经实现了约</a:t>
            </a:r>
            <a:r>
              <a:rPr lang="en-US" altLang="zh-CN" sz="1800" b="0" i="0" dirty="0">
                <a:solidFill>
                  <a:srgbClr val="333333"/>
                </a:solidFill>
                <a:effectLst/>
                <a:latin typeface="Open Sans" panose="020B0606030504020204" pitchFamily="34" charset="0"/>
              </a:rPr>
              <a:t>1GB/s</a:t>
            </a:r>
            <a:r>
              <a:rPr lang="zh-CN" altLang="en-US" sz="1800" b="0" i="0" dirty="0">
                <a:solidFill>
                  <a:srgbClr val="333333"/>
                </a:solidFill>
                <a:effectLst/>
                <a:latin typeface="Open Sans" panose="020B0606030504020204" pitchFamily="34" charset="0"/>
              </a:rPr>
              <a:t>的数据写入速率</a:t>
            </a:r>
            <a:endParaRPr lang="en-US" altLang="zh-CN" sz="1800" b="0" i="0" dirty="0">
              <a:solidFill>
                <a:srgbClr val="333333"/>
              </a:solidFill>
              <a:effectLst/>
              <a:latin typeface="Open Sans" panose="020B0606030504020204" pitchFamily="34" charset="0"/>
            </a:endParaRPr>
          </a:p>
          <a:p>
            <a:pPr algn="l">
              <a:buFont typeface="Arial" panose="020B0604020202020204" pitchFamily="34" charset="0"/>
              <a:buChar char="•"/>
            </a:pPr>
            <a:endParaRPr lang="en-US" altLang="zh-CN" sz="1800" b="0" i="0" dirty="0">
              <a:solidFill>
                <a:srgbClr val="333333"/>
              </a:solidFill>
              <a:effectLst/>
              <a:latin typeface="Open Sans" panose="020B0606030504020204" pitchFamily="34" charset="0"/>
            </a:endParaRPr>
          </a:p>
          <a:p>
            <a:pPr marL="171450" indent="-171450">
              <a:buFont typeface="Arial" panose="020B0604020202020204" pitchFamily="34" charset="0"/>
              <a:buChar char="•"/>
            </a:pPr>
            <a:r>
              <a:rPr lang="zh-CN" altLang="en-US" sz="1800" dirty="0"/>
              <a:t>上述</a:t>
            </a:r>
            <a:r>
              <a:rPr lang="en-US" altLang="zh-CN" sz="1800" b="1" dirty="0"/>
              <a:t>ARM</a:t>
            </a:r>
            <a:r>
              <a:rPr lang="zh-CN" altLang="en-US" sz="1800" b="1" dirty="0"/>
              <a:t>架构的低功耗分布式存储系统，解决了</a:t>
            </a:r>
            <a:r>
              <a:rPr lang="en-US" altLang="zh-CN" sz="1800" b="1" dirty="0"/>
              <a:t>21CMA</a:t>
            </a:r>
            <a:r>
              <a:rPr lang="zh-CN" altLang="en-US" sz="1800" b="1" dirty="0"/>
              <a:t>数据存储的成本、速度和功耗的问题</a:t>
            </a:r>
            <a:endParaRPr lang="en-US" altLang="zh-CN" sz="1800" dirty="0"/>
          </a:p>
          <a:p>
            <a:r>
              <a:rPr lang="zh-CN" altLang="en-US" sz="1800" dirty="0"/>
              <a:t>系统包括</a:t>
            </a:r>
            <a:r>
              <a:rPr lang="zh-CN" altLang="en-US" sz="1800" b="1" dirty="0"/>
              <a:t>实现</a:t>
            </a:r>
            <a:r>
              <a:rPr lang="en-US" altLang="zh-CN" sz="1800" b="1" dirty="0"/>
              <a:t>【</a:t>
            </a:r>
            <a:r>
              <a:rPr lang="zh-CN" altLang="en-US" sz="1800" b="1" dirty="0"/>
              <a:t>基本的并行文件系统</a:t>
            </a:r>
            <a:r>
              <a:rPr lang="en-US" altLang="zh-CN" sz="1800" b="1" dirty="0"/>
              <a:t>】</a:t>
            </a:r>
            <a:r>
              <a:rPr lang="zh-CN" altLang="en-US" sz="1800" dirty="0"/>
              <a:t>、</a:t>
            </a:r>
            <a:r>
              <a:rPr lang="en-US" altLang="zh-CN" sz="1800" b="1" dirty="0"/>
              <a:t>【</a:t>
            </a:r>
            <a:r>
              <a:rPr lang="zh-CN" altLang="en-US" sz="1800" b="1" dirty="0"/>
              <a:t>进行软件能力提升</a:t>
            </a:r>
            <a:r>
              <a:rPr lang="en-US" altLang="zh-CN" sz="1800" b="1" dirty="0"/>
              <a:t>】</a:t>
            </a:r>
            <a:r>
              <a:rPr lang="zh-CN" altLang="en-US" sz="1800" dirty="0"/>
              <a:t>和</a:t>
            </a:r>
            <a:r>
              <a:rPr lang="en-US" altLang="zh-CN" sz="1800" dirty="0"/>
              <a:t>【</a:t>
            </a:r>
            <a:r>
              <a:rPr lang="zh-CN" altLang="en-US" sz="1800" b="1" dirty="0"/>
              <a:t>硬件系统集成</a:t>
            </a:r>
            <a:r>
              <a:rPr lang="en-US" altLang="zh-CN" sz="1800" b="1" dirty="0"/>
              <a:t>】</a:t>
            </a:r>
            <a:r>
              <a:rPr lang="zh-CN" altLang="en-US" sz="1800" dirty="0"/>
              <a:t>这三个部分</a:t>
            </a:r>
            <a:endParaRPr lang="en-US" altLang="zh-CN" sz="1800" dirty="0"/>
          </a:p>
          <a:p>
            <a:r>
              <a:rPr lang="zh-CN" altLang="en-US" sz="1800" dirty="0"/>
              <a:t>目前前面两个部分的研发和部署都已经基本完成，</a:t>
            </a:r>
            <a:endParaRPr lang="en-US" altLang="zh-CN" sz="1800" dirty="0"/>
          </a:p>
          <a:p>
            <a:r>
              <a:rPr lang="zh-CN" altLang="en-US" sz="1800" dirty="0"/>
              <a:t>还有最后一个硬件系统集成部分部分有待开发，这也正是我的研究课题</a:t>
            </a:r>
            <a:endParaRPr lang="en-US" altLang="zh-CN" sz="1800" dirty="0"/>
          </a:p>
          <a:p>
            <a:pPr algn="l">
              <a:buFont typeface="Arial" panose="020B0604020202020204" pitchFamily="34" charset="0"/>
              <a:buChar char="•"/>
            </a:pPr>
            <a:endParaRPr lang="en-US" altLang="zh-CN" sz="1800" b="0" i="0" dirty="0">
              <a:solidFill>
                <a:srgbClr val="333333"/>
              </a:solidFill>
              <a:effectLst/>
              <a:latin typeface="Open Sans" panose="020B0606030504020204" pitchFamily="34" charset="0"/>
            </a:endParaRPr>
          </a:p>
          <a:p>
            <a:pPr algn="l">
              <a:buFont typeface="Arial" panose="020B0604020202020204" pitchFamily="34" charset="0"/>
              <a:buChar char="•"/>
            </a:pPr>
            <a:endParaRPr lang="zh-CN" altLang="en-US" dirty="0"/>
          </a:p>
        </p:txBody>
      </p:sp>
      <p:sp>
        <p:nvSpPr>
          <p:cNvPr id="4" name="灯片编号占位符 3"/>
          <p:cNvSpPr>
            <a:spLocks noGrp="1"/>
          </p:cNvSpPr>
          <p:nvPr>
            <p:ph type="sldNum" sz="quarter" idx="10"/>
          </p:nvPr>
        </p:nvSpPr>
        <p:spPr/>
        <p:txBody>
          <a:bodyPr/>
          <a:lstStyle/>
          <a:p>
            <a:fld id="{41464DB0-CCE3-4363-801A-A01AADC6398D}" type="slidenum">
              <a:rPr lang="zh-CN" altLang="en-US" smtClean="0"/>
              <a:t>5</a:t>
            </a:fld>
            <a:endParaRPr lang="zh-CN" altLang="en-US"/>
          </a:p>
        </p:txBody>
      </p:sp>
    </p:spTree>
    <p:extLst>
      <p:ext uri="{BB962C8B-B14F-4D97-AF65-F5344CB8AC3E}">
        <p14:creationId xmlns:p14="http://schemas.microsoft.com/office/powerpoint/2010/main" val="2298078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buFont typeface="Arial" panose="020B0604020202020204" pitchFamily="34" charset="0"/>
              <a:buNone/>
            </a:pPr>
            <a:endParaRPr lang="en-US" altLang="zh-CN" b="0" i="0" dirty="0">
              <a:solidFill>
                <a:srgbClr val="333333"/>
              </a:solidFill>
              <a:effectLst/>
              <a:latin typeface="Open Sans" panose="020B0606030504020204" pitchFamily="34" charset="0"/>
            </a:endParaRPr>
          </a:p>
          <a:p>
            <a:pPr algn="l">
              <a:buFont typeface="Arial" panose="020B0604020202020204" pitchFamily="34" charset="0"/>
              <a:buNone/>
            </a:pPr>
            <a:r>
              <a:rPr lang="en-US" altLang="zh-CN" sz="1800" b="1" i="0" dirty="0">
                <a:solidFill>
                  <a:srgbClr val="333333"/>
                </a:solidFill>
                <a:effectLst/>
                <a:latin typeface="Open Sans" panose="020B0606030504020204" pitchFamily="34" charset="0"/>
              </a:rPr>
              <a:t>21CMA</a:t>
            </a:r>
            <a:r>
              <a:rPr lang="zh-CN" altLang="en-US" sz="1800" b="1" i="0" dirty="0">
                <a:solidFill>
                  <a:srgbClr val="333333"/>
                </a:solidFill>
                <a:effectLst/>
                <a:latin typeface="Open Sans" panose="020B0606030504020204" pitchFamily="34" charset="0"/>
              </a:rPr>
              <a:t>脉冲星巡天终端</a:t>
            </a:r>
            <a:r>
              <a:rPr lang="zh-CN" altLang="en-US" sz="1800" b="0" i="0" dirty="0">
                <a:solidFill>
                  <a:srgbClr val="333333"/>
                </a:solidFill>
                <a:effectLst/>
                <a:latin typeface="Open Sans" panose="020B0606030504020204" pitchFamily="34" charset="0"/>
              </a:rPr>
              <a:t>需要将数据保存在缓存系统中，</a:t>
            </a:r>
            <a:r>
              <a:rPr lang="zh-CN" altLang="zh-CN" sz="1800" dirty="0">
                <a:solidFill>
                  <a:srgbClr val="333333"/>
                </a:solidFill>
                <a:effectLst/>
                <a:latin typeface="Open Sans" panose="020B0606030504020204" pitchFamily="34" charset="0"/>
                <a:ea typeface="宋体" panose="02010600030101010101" pitchFamily="2" charset="-122"/>
                <a:cs typeface="Open Sans" panose="020B0606030504020204" pitchFamily="34" charset="0"/>
              </a:rPr>
              <a:t>对存储</a:t>
            </a:r>
            <a:r>
              <a:rPr lang="zh-CN" altLang="en-US" sz="1800" dirty="0">
                <a:solidFill>
                  <a:srgbClr val="333333"/>
                </a:solidFill>
                <a:effectLst/>
                <a:latin typeface="Open Sans" panose="020B0606030504020204" pitchFamily="34" charset="0"/>
                <a:ea typeface="宋体" panose="02010600030101010101" pitchFamily="2" charset="-122"/>
                <a:cs typeface="Open Sans" panose="020B0606030504020204" pitchFamily="34" charset="0"/>
              </a:rPr>
              <a:t>系统有一定的需求：</a:t>
            </a:r>
            <a:endParaRPr lang="en-US" altLang="zh-CN" sz="1800" dirty="0">
              <a:solidFill>
                <a:srgbClr val="333333"/>
              </a:solidFill>
              <a:effectLst/>
              <a:latin typeface="Open Sans" panose="020B0606030504020204" pitchFamily="34" charset="0"/>
              <a:ea typeface="宋体" panose="02010600030101010101" pitchFamily="2" charset="-122"/>
              <a:cs typeface="Open Sans" panose="020B0606030504020204" pitchFamily="34" charset="0"/>
            </a:endParaRPr>
          </a:p>
          <a:p>
            <a:pPr algn="l">
              <a:buFont typeface="Arial" panose="020B0604020202020204" pitchFamily="34" charset="0"/>
              <a:buNone/>
            </a:pPr>
            <a:r>
              <a:rPr lang="zh-CN" altLang="en-US" b="0" i="0" dirty="0">
                <a:solidFill>
                  <a:srgbClr val="333333"/>
                </a:solidFill>
                <a:effectLst/>
                <a:latin typeface="Open Sans" panose="020B0606030504020204" pitchFamily="34" charset="0"/>
              </a:rPr>
              <a:t>需要存储系统具有</a:t>
            </a:r>
            <a:r>
              <a:rPr lang="zh-CN" altLang="en-US" b="1" i="0" dirty="0">
                <a:solidFill>
                  <a:srgbClr val="333333"/>
                </a:solidFill>
                <a:effectLst/>
                <a:latin typeface="Open Sans" panose="020B0606030504020204" pitchFamily="34" charset="0"/>
              </a:rPr>
              <a:t>高存储速率</a:t>
            </a:r>
            <a:r>
              <a:rPr lang="zh-CN" altLang="en-US" b="0" i="0" dirty="0">
                <a:solidFill>
                  <a:srgbClr val="333333"/>
                </a:solidFill>
                <a:effectLst/>
                <a:latin typeface="Open Sans" panose="020B0606030504020204" pitchFamily="34" charset="0"/>
              </a:rPr>
              <a:t>，能够支持</a:t>
            </a:r>
            <a:r>
              <a:rPr lang="zh-CN" altLang="en-US" b="1" i="0" dirty="0">
                <a:solidFill>
                  <a:srgbClr val="333333"/>
                </a:solidFill>
                <a:effectLst/>
                <a:latin typeface="Open Sans" panose="020B0606030504020204" pitchFamily="34" charset="0"/>
              </a:rPr>
              <a:t>并发读写</a:t>
            </a:r>
            <a:r>
              <a:rPr lang="zh-CN" altLang="en-US" b="0" i="0" dirty="0">
                <a:solidFill>
                  <a:srgbClr val="333333"/>
                </a:solidFill>
                <a:effectLst/>
                <a:latin typeface="Open Sans" panose="020B0606030504020204" pitchFamily="34" charset="0"/>
              </a:rPr>
              <a:t>；</a:t>
            </a:r>
            <a:endParaRPr lang="en-US" altLang="zh-CN" b="0" i="0" dirty="0">
              <a:solidFill>
                <a:srgbClr val="333333"/>
              </a:solidFill>
              <a:effectLst/>
              <a:latin typeface="Open Sans" panose="020B0606030504020204" pitchFamily="34" charset="0"/>
            </a:endParaRPr>
          </a:p>
          <a:p>
            <a:pPr algn="l">
              <a:buFont typeface="Arial" panose="020B0604020202020204" pitchFamily="34" charset="0"/>
              <a:buNone/>
            </a:pPr>
            <a:r>
              <a:rPr lang="zh-CN" altLang="en-US" b="0" i="0" dirty="0">
                <a:solidFill>
                  <a:srgbClr val="333333"/>
                </a:solidFill>
                <a:effectLst/>
                <a:latin typeface="Open Sans" panose="020B0606030504020204" pitchFamily="34" charset="0"/>
              </a:rPr>
              <a:t>需要存储系统能够具有</a:t>
            </a:r>
            <a:r>
              <a:rPr lang="zh-CN" altLang="en-US" b="1" i="0" dirty="0">
                <a:solidFill>
                  <a:srgbClr val="333333"/>
                </a:solidFill>
                <a:effectLst/>
                <a:latin typeface="Open Sans" panose="020B0606030504020204" pitchFamily="34" charset="0"/>
              </a:rPr>
              <a:t>更高性价比</a:t>
            </a:r>
            <a:r>
              <a:rPr lang="zh-CN" altLang="en-US" b="0" i="0" dirty="0">
                <a:solidFill>
                  <a:srgbClr val="333333"/>
                </a:solidFill>
                <a:effectLst/>
                <a:latin typeface="Open Sans" panose="020B0606030504020204" pitchFamily="34" charset="0"/>
              </a:rPr>
              <a:t>和</a:t>
            </a:r>
            <a:r>
              <a:rPr lang="zh-CN" altLang="en-US" b="1" i="0" dirty="0">
                <a:solidFill>
                  <a:srgbClr val="333333"/>
                </a:solidFill>
                <a:effectLst/>
                <a:latin typeface="Open Sans" panose="020B0606030504020204" pitchFamily="34" charset="0"/>
              </a:rPr>
              <a:t>更低功耗</a:t>
            </a:r>
            <a:r>
              <a:rPr lang="zh-CN" altLang="en-US" b="0" i="0" dirty="0">
                <a:solidFill>
                  <a:srgbClr val="333333"/>
                </a:solidFill>
                <a:effectLst/>
                <a:latin typeface="Open Sans" panose="020B0606030504020204" pitchFamily="34" charset="0"/>
              </a:rPr>
              <a:t>的优势来</a:t>
            </a:r>
            <a:r>
              <a:rPr lang="zh-CN" altLang="en-US" b="1" i="0" dirty="0">
                <a:solidFill>
                  <a:srgbClr val="333333"/>
                </a:solidFill>
                <a:effectLst/>
                <a:latin typeface="Open Sans" panose="020B0606030504020204" pitchFamily="34" charset="0"/>
              </a:rPr>
              <a:t>弥补由于设备数量多</a:t>
            </a:r>
            <a:r>
              <a:rPr lang="zh-CN" altLang="en-US" b="0" i="0" dirty="0">
                <a:solidFill>
                  <a:srgbClr val="333333"/>
                </a:solidFill>
                <a:effectLst/>
                <a:latin typeface="Open Sans" panose="020B0606030504020204" pitchFamily="34" charset="0"/>
              </a:rPr>
              <a:t>而带来的</a:t>
            </a:r>
            <a:r>
              <a:rPr lang="zh-CN" altLang="en-US" b="1" i="0" dirty="0">
                <a:solidFill>
                  <a:srgbClr val="333333"/>
                </a:solidFill>
                <a:effectLst/>
                <a:latin typeface="Open Sans" panose="020B0606030504020204" pitchFamily="34" charset="0"/>
              </a:rPr>
              <a:t>高功耗高成本的不足</a:t>
            </a:r>
            <a:r>
              <a:rPr lang="zh-CN" altLang="en-US" b="0" i="0" dirty="0">
                <a:solidFill>
                  <a:srgbClr val="333333"/>
                </a:solidFill>
                <a:effectLst/>
                <a:latin typeface="Open Sans" panose="020B0606030504020204" pitchFamily="34" charset="0"/>
              </a:rPr>
              <a:t>，</a:t>
            </a:r>
            <a:endParaRPr lang="en-US" altLang="zh-CN" b="0" i="0" dirty="0">
              <a:solidFill>
                <a:srgbClr val="333333"/>
              </a:solidFill>
              <a:effectLst/>
              <a:latin typeface="Open Sans" panose="020B0606030504020204" pitchFamily="34" charset="0"/>
            </a:endParaRPr>
          </a:p>
          <a:p>
            <a:pPr algn="l">
              <a:buFont typeface="Arial" panose="020B0604020202020204" pitchFamily="34" charset="0"/>
              <a:buNone/>
            </a:pPr>
            <a:r>
              <a:rPr lang="en-US" altLang="zh-CN" b="0" i="0" dirty="0">
                <a:solidFill>
                  <a:srgbClr val="333333"/>
                </a:solidFill>
                <a:effectLst/>
                <a:latin typeface="Open Sans" panose="020B0606030504020204" pitchFamily="34" charset="0"/>
              </a:rPr>
              <a:t>81</a:t>
            </a:r>
            <a:r>
              <a:rPr lang="zh-CN" altLang="en-US" b="0" i="0" dirty="0">
                <a:solidFill>
                  <a:srgbClr val="333333"/>
                </a:solidFill>
                <a:effectLst/>
                <a:latin typeface="Open Sans" panose="020B0606030504020204" pitchFamily="34" charset="0"/>
              </a:rPr>
              <a:t>个子阵需要</a:t>
            </a:r>
            <a:r>
              <a:rPr lang="zh-CN" altLang="en-US" sz="1200" b="1" dirty="0">
                <a:solidFill>
                  <a:srgbClr val="0000FF"/>
                </a:solidFill>
                <a:latin typeface="宋体" panose="02010600030101010101" pitchFamily="2" charset="-122"/>
                <a:ea typeface="宋体" panose="02010600030101010101" pitchFamily="2" charset="-122"/>
              </a:rPr>
              <a:t>至少</a:t>
            </a:r>
            <a:r>
              <a:rPr lang="en-US" altLang="zh-CN" sz="1200" b="1" dirty="0">
                <a:solidFill>
                  <a:srgbClr val="0000FF"/>
                </a:solidFill>
                <a:latin typeface="宋体" panose="02010600030101010101" pitchFamily="2" charset="-122"/>
                <a:ea typeface="宋体" panose="02010600030101010101" pitchFamily="2" charset="-122"/>
              </a:rPr>
              <a:t>81</a:t>
            </a:r>
            <a:r>
              <a:rPr lang="zh-CN" altLang="en-US" sz="1200" b="1" dirty="0">
                <a:solidFill>
                  <a:srgbClr val="0000FF"/>
                </a:solidFill>
                <a:latin typeface="宋体" panose="02010600030101010101" pitchFamily="2" charset="-122"/>
                <a:ea typeface="宋体" panose="02010600030101010101" pitchFamily="2" charset="-122"/>
              </a:rPr>
              <a:t>套设备，因此要在最大程度上控制成本</a:t>
            </a:r>
            <a:endParaRPr lang="en-US" altLang="zh-CN" b="0" i="0" dirty="0">
              <a:solidFill>
                <a:srgbClr val="333333"/>
              </a:solidFill>
              <a:effectLst/>
              <a:latin typeface="Open Sans" panose="020B0606030504020204" pitchFamily="34" charset="0"/>
            </a:endParaRPr>
          </a:p>
          <a:p>
            <a:pPr algn="l">
              <a:buFont typeface="Arial" panose="020B0604020202020204" pitchFamily="34" charset="0"/>
              <a:buNone/>
            </a:pPr>
            <a:r>
              <a:rPr lang="zh-CN" altLang="en-US" b="0" i="0" dirty="0">
                <a:solidFill>
                  <a:srgbClr val="333333"/>
                </a:solidFill>
                <a:effectLst/>
                <a:latin typeface="Open Sans" panose="020B0606030504020204" pitchFamily="34" charset="0"/>
              </a:rPr>
              <a:t>还需要便于数据迁移。</a:t>
            </a:r>
            <a:endParaRPr lang="en-US" altLang="zh-CN" b="0" i="0" dirty="0">
              <a:solidFill>
                <a:srgbClr val="333333"/>
              </a:solidFill>
              <a:effectLst/>
              <a:latin typeface="Open Sans" panose="020B0606030504020204" pitchFamily="34" charset="0"/>
            </a:endParaRPr>
          </a:p>
          <a:p>
            <a:pPr algn="l">
              <a:buFont typeface="Arial" panose="020B0604020202020204" pitchFamily="34" charset="0"/>
              <a:buNone/>
            </a:pPr>
            <a:r>
              <a:rPr lang="en-US" altLang="zh-CN" b="0" i="0" dirty="0">
                <a:solidFill>
                  <a:srgbClr val="333333"/>
                </a:solidFill>
                <a:effectLst/>
                <a:latin typeface="Open Sans" panose="020B0606030504020204" pitchFamily="34" charset="0"/>
              </a:rPr>
              <a:t>————————————————————————————————————————</a:t>
            </a:r>
          </a:p>
          <a:p>
            <a:pPr algn="l">
              <a:buFont typeface="Arial" panose="020B0604020202020204" pitchFamily="34" charset="0"/>
              <a:buChar char="•"/>
            </a:pPr>
            <a:r>
              <a:rPr lang="zh-CN" altLang="en-US" b="0" i="0" dirty="0">
                <a:solidFill>
                  <a:srgbClr val="333333"/>
                </a:solidFill>
                <a:effectLst/>
                <a:latin typeface="Open Sans" panose="020B0606030504020204" pitchFamily="34" charset="0"/>
              </a:rPr>
              <a:t>面对海量天文数据增长而带来的更高存储需求，分布式存储技术已经成为一种趋势。</a:t>
            </a:r>
            <a:endParaRPr lang="en-US" altLang="zh-CN" b="0" i="0" dirty="0">
              <a:solidFill>
                <a:srgbClr val="333333"/>
              </a:solidFill>
              <a:effectLst/>
              <a:latin typeface="Open Sans" panose="020B0606030504020204" pitchFamily="34" charset="0"/>
            </a:endParaRPr>
          </a:p>
          <a:p>
            <a:pPr algn="l">
              <a:buFont typeface="Arial" panose="020B0604020202020204" pitchFamily="34" charset="0"/>
              <a:buChar char="•"/>
            </a:pPr>
            <a:r>
              <a:rPr lang="zh-CN" altLang="en-US" b="0" i="0" dirty="0">
                <a:solidFill>
                  <a:srgbClr val="333333"/>
                </a:solidFill>
                <a:effectLst/>
                <a:latin typeface="Open Sans" panose="020B0606030504020204" pitchFamily="34" charset="0"/>
              </a:rPr>
              <a:t>传统的单点存储系统，在天文大数据存储和管理的需求背景下，存在很多局限性；</a:t>
            </a:r>
            <a:endParaRPr lang="en-US" altLang="zh-CN" b="0" i="0" dirty="0">
              <a:solidFill>
                <a:srgbClr val="333333"/>
              </a:solidFill>
              <a:effectLst/>
              <a:latin typeface="Open Sans" panose="020B0606030504020204" pitchFamily="34" charset="0"/>
            </a:endParaRPr>
          </a:p>
          <a:p>
            <a:pPr algn="l">
              <a:buFont typeface="Arial" panose="020B0604020202020204" pitchFamily="34" charset="0"/>
              <a:buChar char="•"/>
            </a:pPr>
            <a:r>
              <a:rPr lang="zh-CN" altLang="en-US" b="1" i="0" dirty="0">
                <a:solidFill>
                  <a:srgbClr val="333333"/>
                </a:solidFill>
                <a:effectLst/>
                <a:latin typeface="Open Sans" panose="020B0606030504020204" pitchFamily="34" charset="0"/>
              </a:rPr>
              <a:t>分布式存储技术</a:t>
            </a:r>
            <a:r>
              <a:rPr lang="zh-CN" altLang="en-US" b="0" i="0" dirty="0">
                <a:solidFill>
                  <a:srgbClr val="333333"/>
                </a:solidFill>
                <a:effectLst/>
                <a:latin typeface="Open Sans" panose="020B0606030504020204" pitchFamily="34" charset="0"/>
              </a:rPr>
              <a:t>采用可扩展的系统结构，能够支持高性能并发存储。目前该技术在天文领域的应用在持续发展，</a:t>
            </a:r>
            <a:endParaRPr lang="en-US" altLang="zh-CN" b="0" i="0" dirty="0">
              <a:solidFill>
                <a:srgbClr val="333333"/>
              </a:solidFill>
              <a:effectLst/>
              <a:latin typeface="Open Sans" panose="020B0606030504020204" pitchFamily="34" charset="0"/>
            </a:endParaRPr>
          </a:p>
          <a:p>
            <a:pPr marL="742950" lvl="1" indent="-285750" algn="l">
              <a:buFont typeface="Arial" panose="020B0604020202020204" pitchFamily="34" charset="0"/>
              <a:buChar char="•"/>
            </a:pPr>
            <a:r>
              <a:rPr lang="en-US" altLang="zh-CN" b="0" i="0" dirty="0">
                <a:solidFill>
                  <a:srgbClr val="333333"/>
                </a:solidFill>
                <a:effectLst/>
                <a:latin typeface="Open Sans" panose="020B0606030504020204" pitchFamily="34" charset="0"/>
              </a:rPr>
              <a:t>FAST</a:t>
            </a:r>
            <a:r>
              <a:rPr lang="zh-CN" altLang="en-US" b="0" i="0" dirty="0">
                <a:solidFill>
                  <a:srgbClr val="333333"/>
                </a:solidFill>
                <a:effectLst/>
                <a:latin typeface="Open Sans" panose="020B0606030504020204" pitchFamily="34" charset="0"/>
              </a:rPr>
              <a:t>、</a:t>
            </a:r>
            <a:r>
              <a:rPr lang="en-US" altLang="zh-CN" b="0" i="0" dirty="0" err="1">
                <a:solidFill>
                  <a:srgbClr val="333333"/>
                </a:solidFill>
                <a:effectLst/>
                <a:latin typeface="Open Sans" panose="020B0606030504020204" pitchFamily="34" charset="0"/>
              </a:rPr>
              <a:t>meekat</a:t>
            </a:r>
            <a:r>
              <a:rPr lang="zh-CN" altLang="en-US" b="0" i="0" dirty="0">
                <a:solidFill>
                  <a:srgbClr val="333333"/>
                </a:solidFill>
                <a:effectLst/>
                <a:latin typeface="Open Sans" panose="020B0606030504020204" pitchFamily="34" charset="0"/>
              </a:rPr>
              <a:t>均采用了</a:t>
            </a:r>
            <a:r>
              <a:rPr lang="en-US" altLang="zh-CN" b="0" i="0" dirty="0" err="1">
                <a:solidFill>
                  <a:srgbClr val="333333"/>
                </a:solidFill>
                <a:effectLst/>
                <a:latin typeface="Open Sans" panose="020B0606030504020204" pitchFamily="34" charset="0"/>
              </a:rPr>
              <a:t>BeeGFS</a:t>
            </a:r>
            <a:r>
              <a:rPr lang="zh-CN" altLang="en-US" b="0" i="0" dirty="0">
                <a:solidFill>
                  <a:srgbClr val="333333"/>
                </a:solidFill>
                <a:effectLst/>
                <a:latin typeface="Open Sans" panose="020B0606030504020204" pitchFamily="34" charset="0"/>
              </a:rPr>
              <a:t>分布式文件系统。</a:t>
            </a:r>
            <a:endParaRPr lang="en-US" altLang="zh-CN" b="0" i="0" dirty="0">
              <a:solidFill>
                <a:srgbClr val="333333"/>
              </a:solidFill>
              <a:effectLst/>
              <a:latin typeface="Open Sans" panose="020B0606030504020204" pitchFamily="34" charset="0"/>
            </a:endParaRPr>
          </a:p>
          <a:p>
            <a:pPr marL="742950" lvl="1" indent="-285750" algn="l">
              <a:buFont typeface="Arial" panose="020B0604020202020204" pitchFamily="34" charset="0"/>
              <a:buChar char="•"/>
            </a:pPr>
            <a:r>
              <a:rPr lang="en-US" altLang="zh-CN" b="0" i="0" dirty="0">
                <a:solidFill>
                  <a:srgbClr val="333333"/>
                </a:solidFill>
                <a:effectLst/>
                <a:latin typeface="Open Sans" panose="020B0606030504020204" pitchFamily="34" charset="0"/>
              </a:rPr>
              <a:t>ASKAP</a:t>
            </a:r>
            <a:r>
              <a:rPr lang="zh-CN" altLang="en-US" b="0" i="0" dirty="0">
                <a:solidFill>
                  <a:srgbClr val="333333"/>
                </a:solidFill>
                <a:effectLst/>
                <a:latin typeface="Open Sans" panose="020B0606030504020204" pitchFamily="34" charset="0"/>
              </a:rPr>
              <a:t>和</a:t>
            </a:r>
            <a:r>
              <a:rPr lang="en-US" altLang="zh-CN" b="0" i="0" dirty="0">
                <a:solidFill>
                  <a:srgbClr val="333333"/>
                </a:solidFill>
                <a:effectLst/>
                <a:latin typeface="Open Sans" panose="020B0606030504020204" pitchFamily="34" charset="0"/>
              </a:rPr>
              <a:t>HERA</a:t>
            </a:r>
            <a:r>
              <a:rPr lang="zh-CN" altLang="en-US" b="0" i="0" dirty="0">
                <a:solidFill>
                  <a:srgbClr val="333333"/>
                </a:solidFill>
                <a:effectLst/>
                <a:latin typeface="Open Sans" panose="020B0606030504020204" pitchFamily="34" charset="0"/>
              </a:rPr>
              <a:t>均采用</a:t>
            </a:r>
            <a:r>
              <a:rPr lang="en-US" altLang="zh-CN" b="0" i="0" dirty="0" err="1">
                <a:solidFill>
                  <a:srgbClr val="333333"/>
                </a:solidFill>
                <a:effectLst/>
                <a:latin typeface="Open Sans" panose="020B0606030504020204" pitchFamily="34" charset="0"/>
              </a:rPr>
              <a:t>Lustre</a:t>
            </a:r>
            <a:r>
              <a:rPr lang="zh-CN" altLang="en-US" b="0" i="0" dirty="0">
                <a:solidFill>
                  <a:srgbClr val="333333"/>
                </a:solidFill>
                <a:effectLst/>
                <a:latin typeface="Open Sans" panose="020B0606030504020204" pitchFamily="34" charset="0"/>
              </a:rPr>
              <a:t>分布式文件系统</a:t>
            </a:r>
            <a:endParaRPr lang="en-US" altLang="zh-CN" b="0" i="0" dirty="0">
              <a:solidFill>
                <a:srgbClr val="333333"/>
              </a:solidFill>
              <a:effectLst/>
              <a:latin typeface="Open Sans" panose="020B0606030504020204" pitchFamily="34" charset="0"/>
            </a:endParaRPr>
          </a:p>
          <a:p>
            <a:pPr marL="742950" lvl="1" indent="-285750" algn="l">
              <a:buFont typeface="Arial" panose="020B0604020202020204" pitchFamily="34" charset="0"/>
              <a:buChar char="•"/>
            </a:pPr>
            <a:r>
              <a:rPr lang="zh-CN" altLang="en-US" b="0" i="0" dirty="0">
                <a:solidFill>
                  <a:srgbClr val="333333"/>
                </a:solidFill>
                <a:effectLst/>
                <a:latin typeface="Open Sans" panose="020B0606030504020204" pitchFamily="34" charset="0"/>
              </a:rPr>
              <a:t>云南天文台的</a:t>
            </a:r>
            <a:r>
              <a:rPr lang="en-US" altLang="zh-CN" b="0" i="0" dirty="0">
                <a:solidFill>
                  <a:srgbClr val="333333"/>
                </a:solidFill>
                <a:effectLst/>
                <a:latin typeface="Open Sans" panose="020B0606030504020204" pitchFamily="34" charset="0"/>
              </a:rPr>
              <a:t>NVST</a:t>
            </a:r>
            <a:r>
              <a:rPr lang="zh-CN" altLang="en-US" b="0" i="0" dirty="0">
                <a:solidFill>
                  <a:srgbClr val="333333"/>
                </a:solidFill>
                <a:effectLst/>
                <a:latin typeface="Open Sans" panose="020B0606030504020204" pitchFamily="34" charset="0"/>
              </a:rPr>
              <a:t>基于</a:t>
            </a:r>
            <a:r>
              <a:rPr lang="en-US" altLang="zh-CN" b="0" i="0" dirty="0">
                <a:solidFill>
                  <a:srgbClr val="333333"/>
                </a:solidFill>
                <a:effectLst/>
                <a:latin typeface="Open Sans" panose="020B0606030504020204" pitchFamily="34" charset="0"/>
              </a:rPr>
              <a:t>LUSTRE</a:t>
            </a:r>
            <a:r>
              <a:rPr lang="zh-CN" altLang="en-US" b="0" i="0" dirty="0">
                <a:solidFill>
                  <a:srgbClr val="333333"/>
                </a:solidFill>
                <a:effectLst/>
                <a:latin typeface="Open Sans" panose="020B0606030504020204" pitchFamily="34" charset="0"/>
              </a:rPr>
              <a:t>开发了面向太阳望远镜的轻量级分布式存储系统</a:t>
            </a:r>
            <a:r>
              <a:rPr lang="en-US" altLang="zh-CN" b="0" i="0" dirty="0" err="1">
                <a:solidFill>
                  <a:srgbClr val="333333"/>
                </a:solidFill>
                <a:effectLst/>
                <a:latin typeface="Open Sans" panose="020B0606030504020204" pitchFamily="34" charset="0"/>
              </a:rPr>
              <a:t>astrofs</a:t>
            </a:r>
            <a:endParaRPr lang="en-US" altLang="zh-CN" b="0" i="0" dirty="0">
              <a:solidFill>
                <a:srgbClr val="333333"/>
              </a:solidFill>
              <a:effectLst/>
              <a:latin typeface="Arial" panose="020B0604020202020204" pitchFamily="34" charset="0"/>
            </a:endParaRPr>
          </a:p>
          <a:p>
            <a:pPr algn="l">
              <a:buFont typeface="Arial" panose="020B0604020202020204" pitchFamily="34" charset="0"/>
              <a:buNone/>
            </a:pPr>
            <a:r>
              <a:rPr lang="en-US" altLang="zh-CN" b="0" i="0" dirty="0">
                <a:solidFill>
                  <a:srgbClr val="333333"/>
                </a:solidFill>
                <a:effectLst/>
                <a:latin typeface="Open Sans" panose="020B0606030504020204" pitchFamily="34" charset="0"/>
              </a:rPr>
              <a:t>————————————————————————————————————————————</a:t>
            </a:r>
          </a:p>
          <a:p>
            <a:pPr algn="l">
              <a:buFont typeface="Arial" panose="020B0604020202020204" pitchFamily="34" charset="0"/>
              <a:buChar char="•"/>
            </a:pPr>
            <a:r>
              <a:rPr lang="zh-CN" altLang="en-US" sz="1800" b="0" i="0" dirty="0">
                <a:solidFill>
                  <a:srgbClr val="333333"/>
                </a:solidFill>
                <a:effectLst/>
                <a:latin typeface="Open Sans" panose="020B0606030504020204" pitchFamily="34" charset="0"/>
              </a:rPr>
              <a:t>在一些对</a:t>
            </a:r>
            <a:r>
              <a:rPr lang="en-US" altLang="zh-CN" sz="1800" b="1" i="0" dirty="0" err="1">
                <a:solidFill>
                  <a:srgbClr val="333333"/>
                </a:solidFill>
                <a:effectLst/>
                <a:latin typeface="Open Sans" panose="020B0606030504020204" pitchFamily="34" charset="0"/>
              </a:rPr>
              <a:t>cpu</a:t>
            </a:r>
            <a:r>
              <a:rPr lang="zh-CN" altLang="en-US" sz="1800" b="1" i="0" dirty="0">
                <a:solidFill>
                  <a:srgbClr val="333333"/>
                </a:solidFill>
                <a:effectLst/>
                <a:latin typeface="Open Sans" panose="020B0606030504020204" pitchFamily="34" charset="0"/>
              </a:rPr>
              <a:t>性能要求不高</a:t>
            </a:r>
            <a:r>
              <a:rPr lang="zh-CN" altLang="en-US" sz="1800" b="0" i="0" dirty="0">
                <a:solidFill>
                  <a:srgbClr val="333333"/>
                </a:solidFill>
                <a:effectLst/>
                <a:latin typeface="Open Sans" panose="020B0606030504020204" pitchFamily="34" charset="0"/>
              </a:rPr>
              <a:t>，并更加</a:t>
            </a:r>
            <a:r>
              <a:rPr lang="zh-CN" altLang="en-US" sz="1800" b="1" i="0" dirty="0">
                <a:solidFill>
                  <a:srgbClr val="333333"/>
                </a:solidFill>
                <a:effectLst/>
                <a:latin typeface="Open Sans" panose="020B0606030504020204" pitchFamily="34" charset="0"/>
              </a:rPr>
              <a:t>看中内核的吞吐量</a:t>
            </a:r>
            <a:r>
              <a:rPr lang="zh-CN" altLang="en-US" sz="1800" b="0" i="0" dirty="0">
                <a:solidFill>
                  <a:srgbClr val="333333"/>
                </a:solidFill>
                <a:effectLst/>
                <a:latin typeface="Open Sans" panose="020B0606030504020204" pitchFamily="34" charset="0"/>
              </a:rPr>
              <a:t>的案例中，</a:t>
            </a:r>
            <a:endParaRPr lang="en-US" altLang="zh-CN" sz="1800" b="0" i="0" dirty="0">
              <a:solidFill>
                <a:srgbClr val="333333"/>
              </a:solidFill>
              <a:effectLst/>
              <a:latin typeface="Open Sans" panose="020B0606030504020204" pitchFamily="34" charset="0"/>
            </a:endParaRPr>
          </a:p>
          <a:p>
            <a:pPr algn="l">
              <a:buFont typeface="Arial" panose="020B0604020202020204" pitchFamily="34" charset="0"/>
              <a:buChar char="•"/>
            </a:pPr>
            <a:r>
              <a:rPr lang="zh-CN" altLang="en-US" sz="1800" b="0" i="0" dirty="0">
                <a:solidFill>
                  <a:srgbClr val="333333"/>
                </a:solidFill>
                <a:effectLst/>
                <a:latin typeface="Open Sans" panose="020B0606030504020204" pitchFamily="34" charset="0"/>
              </a:rPr>
              <a:t>利用 </a:t>
            </a:r>
            <a:r>
              <a:rPr lang="en-US" altLang="zh-CN" sz="1800" b="0" i="0" dirty="0">
                <a:solidFill>
                  <a:srgbClr val="333333"/>
                </a:solidFill>
                <a:effectLst/>
                <a:latin typeface="Open Sans" panose="020B0606030504020204" pitchFamily="34" charset="0"/>
              </a:rPr>
              <a:t>ARM </a:t>
            </a:r>
            <a:r>
              <a:rPr lang="zh-CN" altLang="en-US" sz="1800" b="0" i="0" dirty="0">
                <a:solidFill>
                  <a:srgbClr val="333333"/>
                </a:solidFill>
                <a:effectLst/>
                <a:latin typeface="Open Sans" panose="020B0606030504020204" pitchFamily="34" charset="0"/>
              </a:rPr>
              <a:t>架构的分布式存储系统是</a:t>
            </a:r>
            <a:r>
              <a:rPr lang="zh-CN" altLang="en-US" sz="1800" b="1" i="0" dirty="0">
                <a:solidFill>
                  <a:srgbClr val="333333"/>
                </a:solidFill>
                <a:effectLst/>
                <a:latin typeface="Open Sans" panose="020B0606030504020204" pitchFamily="34" charset="0"/>
              </a:rPr>
              <a:t>更加经济可用</a:t>
            </a:r>
            <a:r>
              <a:rPr lang="zh-CN" altLang="en-US" sz="1800" b="0" i="0" dirty="0">
                <a:solidFill>
                  <a:srgbClr val="333333"/>
                </a:solidFill>
                <a:effectLst/>
                <a:latin typeface="Open Sans" panose="020B0606030504020204" pitchFamily="34" charset="0"/>
              </a:rPr>
              <a:t>的方案。</a:t>
            </a:r>
            <a:endParaRPr lang="en-US" altLang="zh-CN" sz="1800" b="0" i="0" dirty="0">
              <a:solidFill>
                <a:srgbClr val="333333"/>
              </a:solidFill>
              <a:effectLst/>
              <a:latin typeface="Open Sans" panose="020B0606030504020204" pitchFamily="34" charset="0"/>
            </a:endParaRPr>
          </a:p>
          <a:p>
            <a:pPr algn="l">
              <a:buFont typeface="Arial" panose="020B0604020202020204" pitchFamily="34" charset="0"/>
              <a:buChar char="•"/>
            </a:pPr>
            <a:r>
              <a:rPr lang="zh-CN" altLang="en-US" sz="1800" b="0" i="0" dirty="0">
                <a:solidFill>
                  <a:srgbClr val="333333"/>
                </a:solidFill>
                <a:effectLst/>
                <a:latin typeface="Open Sans" panose="020B0606030504020204" pitchFamily="34" charset="0"/>
              </a:rPr>
              <a:t>为了贴合</a:t>
            </a:r>
            <a:r>
              <a:rPr lang="en-US" altLang="zh-CN" sz="1800" b="0" i="0" dirty="0">
                <a:solidFill>
                  <a:srgbClr val="333333"/>
                </a:solidFill>
                <a:effectLst/>
                <a:latin typeface="Open Sans" panose="020B0606030504020204" pitchFamily="34" charset="0"/>
              </a:rPr>
              <a:t>21CMA</a:t>
            </a:r>
            <a:r>
              <a:rPr lang="zh-CN" altLang="en-US" sz="1800" b="0" i="0" dirty="0">
                <a:solidFill>
                  <a:srgbClr val="333333"/>
                </a:solidFill>
                <a:effectLst/>
                <a:latin typeface="Open Sans" panose="020B0606030504020204" pitchFamily="34" charset="0"/>
              </a:rPr>
              <a:t>的使用需求以及这一类的使用场景，</a:t>
            </a:r>
            <a:endParaRPr lang="en-US" altLang="zh-CN" sz="1800" b="0" i="0" dirty="0">
              <a:solidFill>
                <a:srgbClr val="333333"/>
              </a:solidFill>
              <a:effectLst/>
              <a:latin typeface="Open Sans" panose="020B0606030504020204" pitchFamily="34" charset="0"/>
            </a:endParaRPr>
          </a:p>
          <a:p>
            <a:pPr algn="l">
              <a:buFont typeface="Arial" panose="020B0604020202020204" pitchFamily="34" charset="0"/>
              <a:buChar char="•"/>
            </a:pPr>
            <a:r>
              <a:rPr lang="zh-CN" altLang="en-US" sz="1800" b="0" i="0" dirty="0">
                <a:solidFill>
                  <a:srgbClr val="333333"/>
                </a:solidFill>
                <a:effectLst/>
                <a:latin typeface="Open Sans" panose="020B0606030504020204" pitchFamily="34" charset="0"/>
              </a:rPr>
              <a:t>由韩军、朱炜玮等老师开发了</a:t>
            </a:r>
            <a:r>
              <a:rPr lang="zh-CN" altLang="en-US" sz="1800" b="1" i="0" dirty="0">
                <a:solidFill>
                  <a:srgbClr val="333333"/>
                </a:solidFill>
                <a:effectLst/>
                <a:latin typeface="Open Sans" panose="020B0606030504020204" pitchFamily="34" charset="0"/>
              </a:rPr>
              <a:t>基于</a:t>
            </a:r>
            <a:r>
              <a:rPr lang="en-US" altLang="zh-CN" sz="1800" b="1" i="0" dirty="0">
                <a:solidFill>
                  <a:srgbClr val="333333"/>
                </a:solidFill>
                <a:effectLst/>
                <a:latin typeface="Open Sans" panose="020B0606030504020204" pitchFamily="34" charset="0"/>
              </a:rPr>
              <a:t>ARM</a:t>
            </a:r>
            <a:r>
              <a:rPr lang="zh-CN" altLang="en-US" sz="1800" b="1" i="0" dirty="0">
                <a:solidFill>
                  <a:srgbClr val="333333"/>
                </a:solidFill>
                <a:effectLst/>
                <a:latin typeface="Open Sans" panose="020B0606030504020204" pitchFamily="34" charset="0"/>
              </a:rPr>
              <a:t>架构的低功耗并行存储系统</a:t>
            </a:r>
            <a:r>
              <a:rPr lang="zh-CN" altLang="en-US" sz="1800" b="0" i="0" dirty="0">
                <a:solidFill>
                  <a:srgbClr val="333333"/>
                </a:solidFill>
                <a:effectLst/>
                <a:latin typeface="Open Sans" panose="020B0606030504020204" pitchFamily="34" charset="0"/>
              </a:rPr>
              <a:t>，</a:t>
            </a:r>
          </a:p>
          <a:p>
            <a:pPr algn="l">
              <a:buFont typeface="Arial" panose="020B0604020202020204" pitchFamily="34" charset="0"/>
              <a:buChar char="•"/>
            </a:pPr>
            <a:r>
              <a:rPr lang="zh-CN" altLang="en-US" sz="1800" b="0" i="0" dirty="0">
                <a:solidFill>
                  <a:srgbClr val="333333"/>
                </a:solidFill>
                <a:effectLst/>
                <a:latin typeface="Open Sans" panose="020B0606030504020204" pitchFamily="34" charset="0"/>
              </a:rPr>
              <a:t>该系统将</a:t>
            </a:r>
            <a:r>
              <a:rPr lang="en-US" altLang="zh-CN" sz="1800" b="1" i="0" dirty="0" err="1">
                <a:solidFill>
                  <a:srgbClr val="333333"/>
                </a:solidFill>
                <a:effectLst/>
                <a:latin typeface="Open Sans" panose="020B0606030504020204" pitchFamily="34" charset="0"/>
              </a:rPr>
              <a:t>BeeGFS</a:t>
            </a:r>
            <a:r>
              <a:rPr lang="zh-CN" altLang="en-US" sz="1800" b="1" i="0" dirty="0">
                <a:solidFill>
                  <a:srgbClr val="333333"/>
                </a:solidFill>
                <a:effectLst/>
                <a:latin typeface="Open Sans" panose="020B0606030504020204" pitchFamily="34" charset="0"/>
              </a:rPr>
              <a:t>分布式文件系统</a:t>
            </a:r>
            <a:r>
              <a:rPr lang="zh-CN" altLang="en-US" sz="1800" b="0" i="0" dirty="0">
                <a:solidFill>
                  <a:srgbClr val="333333"/>
                </a:solidFill>
                <a:effectLst/>
                <a:latin typeface="Open Sans" panose="020B0606030504020204" pitchFamily="34" charset="0"/>
              </a:rPr>
              <a:t>移植到以</a:t>
            </a:r>
            <a:r>
              <a:rPr lang="en-US" altLang="zh-CN" sz="1800" b="0" i="0" dirty="0">
                <a:solidFill>
                  <a:srgbClr val="333333"/>
                </a:solidFill>
                <a:effectLst/>
                <a:latin typeface="Open Sans" panose="020B0606030504020204" pitchFamily="34" charset="0"/>
              </a:rPr>
              <a:t>ARM</a:t>
            </a:r>
            <a:r>
              <a:rPr lang="zh-CN" altLang="en-US" sz="1800" b="0" i="0" dirty="0">
                <a:solidFill>
                  <a:srgbClr val="333333"/>
                </a:solidFill>
                <a:effectLst/>
                <a:latin typeface="Open Sans" panose="020B0606030504020204" pitchFamily="34" charset="0"/>
              </a:rPr>
              <a:t>架构单板计算机作为存储节点的服务器上，</a:t>
            </a:r>
            <a:endParaRPr lang="en-US" altLang="zh-CN" sz="1800" b="0" i="0" dirty="0">
              <a:solidFill>
                <a:srgbClr val="333333"/>
              </a:solidFill>
              <a:effectLst/>
              <a:latin typeface="Open Sans" panose="020B0606030504020204" pitchFamily="34" charset="0"/>
            </a:endParaRPr>
          </a:p>
          <a:p>
            <a:pPr algn="l">
              <a:buFont typeface="Arial" panose="020B0604020202020204" pitchFamily="34" charset="0"/>
              <a:buChar char="•"/>
            </a:pPr>
            <a:r>
              <a:rPr lang="zh-CN" altLang="en-US" sz="1800" b="0" i="0" dirty="0">
                <a:solidFill>
                  <a:srgbClr val="333333"/>
                </a:solidFill>
                <a:effectLst/>
                <a:latin typeface="Open Sans" panose="020B0606030504020204" pitchFamily="34" charset="0"/>
              </a:rPr>
              <a:t>每个存储节点由一台</a:t>
            </a:r>
            <a:r>
              <a:rPr lang="en-US" altLang="zh-CN" sz="1800" b="0" i="0" dirty="0">
                <a:solidFill>
                  <a:srgbClr val="333333"/>
                </a:solidFill>
                <a:effectLst/>
                <a:latin typeface="Open Sans" panose="020B0606030504020204" pitchFamily="34" charset="0"/>
              </a:rPr>
              <a:t>ARM</a:t>
            </a:r>
            <a:r>
              <a:rPr lang="zh-CN" altLang="en-US" sz="1800" b="0" i="0" dirty="0">
                <a:solidFill>
                  <a:srgbClr val="333333"/>
                </a:solidFill>
                <a:effectLst/>
                <a:latin typeface="Open Sans" panose="020B0606030504020204" pitchFamily="34" charset="0"/>
              </a:rPr>
              <a:t>架构单板计算机</a:t>
            </a:r>
            <a:r>
              <a:rPr lang="en-US" altLang="zh-CN" sz="1800" b="0" i="0" dirty="0">
                <a:solidFill>
                  <a:srgbClr val="333333"/>
                </a:solidFill>
                <a:effectLst/>
                <a:latin typeface="Open Sans" panose="020B0606030504020204" pitchFamily="34" charset="0"/>
              </a:rPr>
              <a:t>+</a:t>
            </a:r>
            <a:r>
              <a:rPr lang="zh-CN" altLang="en-US" sz="1800" b="0" i="0" dirty="0">
                <a:solidFill>
                  <a:srgbClr val="333333"/>
                </a:solidFill>
                <a:effectLst/>
                <a:latin typeface="Open Sans" panose="020B0606030504020204" pitchFamily="34" charset="0"/>
              </a:rPr>
              <a:t>一个</a:t>
            </a:r>
          </a:p>
          <a:p>
            <a:pPr algn="l">
              <a:buFont typeface="Arial" panose="020B0604020202020204" pitchFamily="34" charset="0"/>
              <a:buChar char="•"/>
            </a:pPr>
            <a:r>
              <a:rPr lang="zh-CN" altLang="en-US" sz="1800" b="0" i="0" dirty="0">
                <a:solidFill>
                  <a:srgbClr val="333333"/>
                </a:solidFill>
                <a:effectLst/>
                <a:latin typeface="Open Sans" panose="020B0606030504020204" pitchFamily="34" charset="0"/>
              </a:rPr>
              <a:t>目前已经实现了约</a:t>
            </a:r>
            <a:r>
              <a:rPr lang="en-US" altLang="zh-CN" sz="1800" b="0" i="0" dirty="0">
                <a:solidFill>
                  <a:srgbClr val="333333"/>
                </a:solidFill>
                <a:effectLst/>
                <a:latin typeface="Open Sans" panose="020B0606030504020204" pitchFamily="34" charset="0"/>
              </a:rPr>
              <a:t>1GB/s</a:t>
            </a:r>
            <a:r>
              <a:rPr lang="zh-CN" altLang="en-US" sz="1800" b="0" i="0" dirty="0">
                <a:solidFill>
                  <a:srgbClr val="333333"/>
                </a:solidFill>
                <a:effectLst/>
                <a:latin typeface="Open Sans" panose="020B0606030504020204" pitchFamily="34" charset="0"/>
              </a:rPr>
              <a:t>的数据写入速率</a:t>
            </a:r>
            <a:endParaRPr lang="en-US" altLang="zh-CN" sz="1800" b="0" i="0" dirty="0">
              <a:solidFill>
                <a:srgbClr val="333333"/>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800" b="0" i="0" dirty="0">
                <a:solidFill>
                  <a:srgbClr val="333333"/>
                </a:solidFill>
                <a:effectLst/>
                <a:latin typeface="Open Sans" panose="020B0606030504020204" pitchFamily="34" charset="0"/>
              </a:rPr>
              <a:t>该系统应用于</a:t>
            </a:r>
            <a:r>
              <a:rPr lang="en-US" altLang="zh-CN" sz="1800" b="1" i="0" dirty="0">
                <a:solidFill>
                  <a:srgbClr val="333333"/>
                </a:solidFill>
                <a:effectLst/>
                <a:latin typeface="Open Sans" panose="020B0606030504020204" pitchFamily="34" charset="0"/>
              </a:rPr>
              <a:t>SKA</a:t>
            </a:r>
            <a:r>
              <a:rPr lang="zh-CN" altLang="en-US" sz="1800" b="1" i="0" dirty="0">
                <a:solidFill>
                  <a:srgbClr val="333333"/>
                </a:solidFill>
                <a:effectLst/>
                <a:latin typeface="Open Sans" panose="020B0606030504020204" pitchFamily="34" charset="0"/>
              </a:rPr>
              <a:t>专项脉冲星预</a:t>
            </a:r>
            <a:r>
              <a:rPr lang="zh-CN" altLang="en-US" sz="1800" b="0" i="0" dirty="0">
                <a:solidFill>
                  <a:srgbClr val="333333"/>
                </a:solidFill>
                <a:effectLst/>
                <a:latin typeface="Open Sans" panose="020B0606030504020204" pitchFamily="34" charset="0"/>
              </a:rPr>
              <a:t>研，是</a:t>
            </a:r>
            <a:r>
              <a:rPr lang="en-US" altLang="zh-CN" sz="1800" b="0" i="0" dirty="0">
                <a:solidFill>
                  <a:srgbClr val="333333"/>
                </a:solidFill>
                <a:effectLst/>
                <a:latin typeface="Open Sans" panose="020B0606030504020204" pitchFamily="34" charset="0"/>
              </a:rPr>
              <a:t>21CMA</a:t>
            </a:r>
            <a:r>
              <a:rPr lang="zh-CN" altLang="en-US" sz="1800" b="0" i="0" dirty="0">
                <a:solidFill>
                  <a:srgbClr val="333333"/>
                </a:solidFill>
                <a:effectLst/>
                <a:latin typeface="Open Sans" panose="020B0606030504020204" pitchFamily="34" charset="0"/>
              </a:rPr>
              <a:t>的</a:t>
            </a:r>
            <a:r>
              <a:rPr lang="zh-CN" altLang="en-US" sz="1800" b="1" i="0" dirty="0">
                <a:solidFill>
                  <a:srgbClr val="333333"/>
                </a:solidFill>
                <a:effectLst/>
                <a:latin typeface="Open Sans" panose="020B0606030504020204" pitchFamily="34" charset="0"/>
              </a:rPr>
              <a:t>高速存储系统</a:t>
            </a:r>
            <a:r>
              <a:rPr lang="zh-CN" altLang="en-US" sz="1800" b="0" i="0" dirty="0">
                <a:solidFill>
                  <a:srgbClr val="333333"/>
                </a:solidFill>
                <a:effectLst/>
                <a:latin typeface="Open Sans" panose="020B0606030504020204" pitchFamily="34" charset="0"/>
              </a:rPr>
              <a:t>的核心设备。</a:t>
            </a:r>
          </a:p>
          <a:p>
            <a:pPr algn="l">
              <a:buFont typeface="Arial" panose="020B0604020202020204" pitchFamily="34" charset="0"/>
              <a:buChar char="•"/>
            </a:pPr>
            <a:endParaRPr lang="en-US" altLang="zh-CN" sz="1800" b="0" i="0" dirty="0">
              <a:solidFill>
                <a:srgbClr val="333333"/>
              </a:solidFill>
              <a:effectLst/>
              <a:latin typeface="Open Sans" panose="020B0606030504020204" pitchFamily="34" charset="0"/>
            </a:endParaRPr>
          </a:p>
          <a:p>
            <a:pPr algn="l">
              <a:buFont typeface="Arial" panose="020B0604020202020204" pitchFamily="34" charset="0"/>
              <a:buChar char="•"/>
            </a:pPr>
            <a:endParaRPr lang="en-US" altLang="zh-CN" sz="1800" b="0" i="0" dirty="0">
              <a:solidFill>
                <a:srgbClr val="333333"/>
              </a:solidFill>
              <a:effectLst/>
              <a:latin typeface="Open Sans" panose="020B0606030504020204" pitchFamily="34" charset="0"/>
            </a:endParaRPr>
          </a:p>
          <a:p>
            <a:pPr algn="l">
              <a:buFont typeface="Arial" panose="020B0604020202020204" pitchFamily="34" charset="0"/>
              <a:buChar char="•"/>
            </a:pPr>
            <a:endParaRPr lang="zh-CN" altLang="en-US" dirty="0"/>
          </a:p>
        </p:txBody>
      </p:sp>
      <p:sp>
        <p:nvSpPr>
          <p:cNvPr id="4" name="灯片编号占位符 3"/>
          <p:cNvSpPr>
            <a:spLocks noGrp="1"/>
          </p:cNvSpPr>
          <p:nvPr>
            <p:ph type="sldNum" sz="quarter" idx="10"/>
          </p:nvPr>
        </p:nvSpPr>
        <p:spPr/>
        <p:txBody>
          <a:bodyPr/>
          <a:lstStyle/>
          <a:p>
            <a:fld id="{41464DB0-CCE3-4363-801A-A01AADC6398D}" type="slidenum">
              <a:rPr lang="zh-CN" altLang="en-US" smtClean="0"/>
              <a:t>6</a:t>
            </a:fld>
            <a:endParaRPr lang="zh-CN" altLang="en-US"/>
          </a:p>
        </p:txBody>
      </p:sp>
    </p:spTree>
    <p:extLst>
      <p:ext uri="{BB962C8B-B14F-4D97-AF65-F5344CB8AC3E}">
        <p14:creationId xmlns:p14="http://schemas.microsoft.com/office/powerpoint/2010/main" val="1819829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dirty="0">
                <a:latin typeface="宋体" panose="02010600030101010101" pitchFamily="2" charset="-122"/>
                <a:ea typeface="宋体" panose="02010600030101010101" pitchFamily="2" charset="-122"/>
              </a:rPr>
              <a:t>当前市面上的</a:t>
            </a:r>
            <a:r>
              <a:rPr lang="zh-CN" altLang="en-US" b="1" dirty="0">
                <a:latin typeface="宋体" panose="02010600030101010101" pitchFamily="2" charset="-122"/>
                <a:ea typeface="宋体" panose="02010600030101010101" pitchFamily="2" charset="-122"/>
              </a:rPr>
              <a:t>集成电源控制系统</a:t>
            </a:r>
            <a:r>
              <a:rPr lang="zh-CN" altLang="en-US" dirty="0">
                <a:latin typeface="宋体" panose="02010600030101010101" pitchFamily="2" charset="-122"/>
                <a:ea typeface="宋体" panose="02010600030101010101" pitchFamily="2" charset="-122"/>
              </a:rPr>
              <a:t>（</a:t>
            </a:r>
            <a:r>
              <a:rPr lang="en-US" altLang="zh-CN" dirty="0">
                <a:latin typeface="宋体" panose="02010600030101010101" pitchFamily="2" charset="-122"/>
                <a:ea typeface="宋体" panose="02010600030101010101" pitchFamily="2" charset="-122"/>
              </a:rPr>
              <a:t>IPCS</a:t>
            </a:r>
            <a:r>
              <a:rPr lang="zh-CN" altLang="en-US" dirty="0">
                <a:latin typeface="宋体" panose="02010600030101010101" pitchFamily="2" charset="-122"/>
                <a:ea typeface="宋体" panose="02010600030101010101" pitchFamily="2" charset="-122"/>
              </a:rPr>
              <a:t>）仅针对于</a:t>
            </a:r>
            <a:r>
              <a:rPr lang="en-US" altLang="zh-CN" dirty="0">
                <a:latin typeface="宋体" panose="02010600030101010101" pitchFamily="2" charset="-122"/>
                <a:ea typeface="宋体" panose="02010600030101010101" pitchFamily="2" charset="-122"/>
              </a:rPr>
              <a:t>x86</a:t>
            </a:r>
            <a:r>
              <a:rPr lang="zh-CN" altLang="en-US" dirty="0">
                <a:latin typeface="宋体" panose="02010600030101010101" pitchFamily="2" charset="-122"/>
                <a:ea typeface="宋体" panose="02010600030101010101" pitchFamily="2" charset="-122"/>
              </a:rPr>
              <a:t>架构的服务器，</a:t>
            </a:r>
            <a:endParaRPr lang="en-US" altLang="zh-CN" dirty="0">
              <a:latin typeface="宋体" panose="02010600030101010101" pitchFamily="2" charset="-122"/>
              <a:ea typeface="宋体"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dirty="0">
                <a:latin typeface="宋体" panose="02010600030101010101" pitchFamily="2" charset="-122"/>
                <a:ea typeface="宋体" panose="02010600030101010101" pitchFamily="2" charset="-122"/>
              </a:rPr>
              <a:t>对于低电压</a:t>
            </a:r>
            <a:r>
              <a:rPr lang="en-US" altLang="zh-CN" dirty="0">
                <a:latin typeface="宋体" panose="02010600030101010101" pitchFamily="2" charset="-122"/>
                <a:ea typeface="宋体" panose="02010600030101010101" pitchFamily="2" charset="-122"/>
              </a:rPr>
              <a:t>5V</a:t>
            </a:r>
            <a:r>
              <a:rPr lang="zh-CN" altLang="en-US" dirty="0">
                <a:latin typeface="宋体" panose="02010600030101010101" pitchFamily="2" charset="-122"/>
                <a:ea typeface="宋体" panose="02010600030101010101" pitchFamily="2" charset="-122"/>
              </a:rPr>
              <a:t>的</a:t>
            </a:r>
            <a:r>
              <a:rPr lang="en-US" altLang="zh-CN" dirty="0">
                <a:latin typeface="宋体" panose="02010600030101010101" pitchFamily="2" charset="-122"/>
                <a:ea typeface="宋体" panose="02010600030101010101" pitchFamily="2" charset="-122"/>
              </a:rPr>
              <a:t>ARM SBC</a:t>
            </a:r>
            <a:r>
              <a:rPr lang="zh-CN" altLang="en-US" dirty="0">
                <a:latin typeface="宋体" panose="02010600030101010101" pitchFamily="2" charset="-122"/>
                <a:ea typeface="宋体" panose="02010600030101010101" pitchFamily="2" charset="-122"/>
              </a:rPr>
              <a:t>没有成熟的解决方案</a:t>
            </a:r>
            <a:endParaRPr lang="en-US" altLang="zh-CN" dirty="0">
              <a:latin typeface="宋体" panose="02010600030101010101" pitchFamily="2" charset="-122"/>
              <a:ea typeface="宋体"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dirty="0"/>
              <a:t>存储系统原型机面临着一系列的问题</a:t>
            </a:r>
            <a:endParaRPr lang="en-US" altLang="zh-CN"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dirty="0"/>
              <a:t>针对</a:t>
            </a:r>
            <a:r>
              <a:rPr lang="en-US" altLang="zh-CN" dirty="0"/>
              <a:t>x86</a:t>
            </a:r>
            <a:r>
              <a:rPr lang="zh-CN" altLang="en-US" dirty="0"/>
              <a:t>架构的服务器集群，市场上存在成熟的硬件集成和电源管理方案，</a:t>
            </a:r>
            <a:endParaRPr lang="en-US" altLang="zh-CN"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dirty="0"/>
              <a:t>但是原型机需要直流弱电的供电方案，缺乏匹配供电方案和电源管理方案</a:t>
            </a:r>
            <a:endParaRPr lang="en-US" altLang="zh-CN"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dirty="0"/>
              <a:t>当前系统稳定性和可靠性不足、</a:t>
            </a:r>
            <a:endParaRPr lang="en-US" altLang="zh-CN"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dirty="0">
                <a:latin typeface="宋体" panose="02010600030101010101" pitchFamily="2" charset="-122"/>
                <a:ea typeface="宋体" panose="02010600030101010101" pitchFamily="2" charset="-122"/>
              </a:rPr>
              <a:t>硬件</a:t>
            </a:r>
            <a:r>
              <a:rPr lang="zh-CN" altLang="en-US" sz="1200" b="1" dirty="0">
                <a:solidFill>
                  <a:srgbClr val="0000FF"/>
                </a:solidFill>
                <a:latin typeface="宋体" panose="02010600030101010101" pitchFamily="2" charset="-122"/>
                <a:ea typeface="宋体" panose="02010600030101010101" pitchFamily="2" charset="-122"/>
              </a:rPr>
              <a:t>集成度较低</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 </a:t>
            </a:r>
            <a:r>
              <a:rPr lang="zh-CN" altLang="en-US" sz="1200" b="1" dirty="0">
                <a:solidFill>
                  <a:srgbClr val="0000FF"/>
                </a:solidFill>
                <a:latin typeface="宋体" panose="02010600030101010101" pitchFamily="2" charset="-122"/>
                <a:ea typeface="宋体" panose="02010600030101010101" pitchFamily="2" charset="-122"/>
              </a:rPr>
              <a:t>无法部署</a:t>
            </a:r>
            <a:r>
              <a:rPr lang="zh-CN" altLang="en-US" sz="1200" dirty="0">
                <a:latin typeface="宋体" panose="02010600030101010101" pitchFamily="2" charset="-122"/>
                <a:ea typeface="宋体" panose="02010600030101010101" pitchFamily="2" charset="-122"/>
              </a:rPr>
              <a:t>到标准服务器机房</a:t>
            </a:r>
            <a:endParaRPr lang="en-US" altLang="zh-CN"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dirty="0"/>
              <a:t>系统体积大以及可携带性差等一系列待解决的问题，</a:t>
            </a:r>
            <a:endParaRPr lang="en-US" altLang="zh-CN"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dirty="0"/>
              <a:t>如果不解决这些问题，存储系统将无法被 部署并得以应用。</a:t>
            </a:r>
            <a:endParaRPr lang="en-US" altLang="zh-CN"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dirty="0">
                <a:solidFill>
                  <a:srgbClr val="FF0000"/>
                </a:solidFill>
                <a:latin typeface="微软雅黑" panose="020B0503020204020204" pitchFamily="34" charset="-122"/>
                <a:ea typeface="微软雅黑" panose="020B0503020204020204" pitchFamily="34" charset="-122"/>
              </a:rPr>
              <a:t>最终将影响</a:t>
            </a:r>
            <a:r>
              <a:rPr lang="en-US" altLang="zh-CN" sz="1200" dirty="0">
                <a:solidFill>
                  <a:srgbClr val="FF0000"/>
                </a:solidFill>
                <a:latin typeface="微软雅黑" panose="020B0503020204020204" pitchFamily="34" charset="-122"/>
                <a:ea typeface="微软雅黑" panose="020B0503020204020204" pitchFamily="34" charset="-122"/>
              </a:rPr>
              <a:t>21CMA</a:t>
            </a:r>
            <a:r>
              <a:rPr lang="zh-CN" altLang="en-US" sz="1200" dirty="0">
                <a:solidFill>
                  <a:srgbClr val="FF0000"/>
                </a:solidFill>
                <a:latin typeface="微软雅黑" panose="020B0503020204020204" pitchFamily="34" charset="-122"/>
                <a:ea typeface="微软雅黑" panose="020B0503020204020204" pitchFamily="34" charset="-122"/>
              </a:rPr>
              <a:t>升级改造后的正常数据存储</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dirty="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dirty="0">
                <a:latin typeface="宋体" panose="02010600030101010101" pitchFamily="2" charset="-122"/>
                <a:ea typeface="宋体" panose="02010600030101010101" pitchFamily="2" charset="-122"/>
              </a:rPr>
              <a:t>因此系统的成熟度需要进一步提升</a:t>
            </a:r>
            <a:endParaRPr lang="en-US" altLang="zh-CN" dirty="0">
              <a:latin typeface="宋体" panose="02010600030101010101" pitchFamily="2" charset="-122"/>
              <a:ea typeface="宋体"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dirty="0">
                <a:latin typeface="宋体" panose="02010600030101010101" pitchFamily="2" charset="-122"/>
                <a:ea typeface="宋体" panose="02010600030101010101" pitchFamily="2" charset="-122"/>
              </a:rPr>
              <a:t>当前低功耗分布式并行存储系统的已经基本完成了</a:t>
            </a:r>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基本的并行文件系统部分</a:t>
            </a:r>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和</a:t>
            </a:r>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软件能力提升部分</a:t>
            </a:r>
            <a:r>
              <a:rPr lang="en-US" altLang="zh-CN" dirty="0">
                <a:latin typeface="宋体" panose="02010600030101010101" pitchFamily="2" charset="-122"/>
                <a:ea typeface="宋体" panose="02010600030101010101" pitchFamily="2" charset="-122"/>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zh-CN" dirty="0">
              <a:latin typeface="宋体" panose="02010600030101010101" pitchFamily="2" charset="-122"/>
              <a:ea typeface="宋体"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zh-CN" dirty="0">
              <a:latin typeface="宋体" panose="02010600030101010101" pitchFamily="2" charset="-122"/>
              <a:ea typeface="宋体"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dirty="0">
                <a:latin typeface="宋体" panose="02010600030101010101" pitchFamily="2" charset="-122"/>
                <a:ea typeface="宋体" panose="02010600030101010101" pitchFamily="2" charset="-122"/>
              </a:rPr>
              <a:t>还面临这原型机无法部署的问题，需要设计适用的硬件系统集成方案</a:t>
            </a:r>
            <a:endParaRPr lang="en-US" altLang="zh-CN" dirty="0">
              <a:latin typeface="宋体" panose="02010600030101010101" pitchFamily="2" charset="-122"/>
              <a:ea typeface="宋体"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dirty="0">
                <a:latin typeface="宋体" panose="02010600030101010101" pitchFamily="2" charset="-122"/>
                <a:ea typeface="宋体" panose="02010600030101010101" pitchFamily="2" charset="-122"/>
              </a:rPr>
              <a:t>首先要对硬件设备进行集成，使其可以被部署到标准服务器机房并得以应用</a:t>
            </a:r>
            <a:endParaRPr lang="en-US" altLang="zh-CN" dirty="0">
              <a:latin typeface="宋体" panose="02010600030101010101" pitchFamily="2" charset="-122"/>
              <a:ea typeface="宋体"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dirty="0">
                <a:latin typeface="宋体" panose="02010600030101010101" pitchFamily="2" charset="-122"/>
                <a:ea typeface="宋体" panose="02010600030101010101" pitchFamily="2" charset="-122"/>
              </a:rPr>
              <a:t>然后要实现存储集群设备电源的统一管理和系统智能化控制</a:t>
            </a:r>
            <a:endParaRPr lang="en-US" altLang="zh-CN" dirty="0">
              <a:latin typeface="宋体" panose="02010600030101010101" pitchFamily="2" charset="-122"/>
              <a:ea typeface="宋体"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dirty="0">
                <a:latin typeface="宋体" panose="02010600030101010101" pitchFamily="2" charset="-122"/>
                <a:ea typeface="宋体" panose="02010600030101010101" pitchFamily="2" charset="-122"/>
              </a:rPr>
              <a:t>这也正是我的研究课题</a:t>
            </a:r>
            <a:endParaRPr lang="en-US" altLang="zh-CN" dirty="0">
              <a:latin typeface="宋体" panose="02010600030101010101" pitchFamily="2" charset="-122"/>
              <a:ea typeface="宋体" panose="02010600030101010101" pitchFamily="2" charset="-122"/>
            </a:endParaRPr>
          </a:p>
          <a:p>
            <a:pPr algn="l">
              <a:buFont typeface="Arial" panose="020B0604020202020204" pitchFamily="34" charset="0"/>
              <a:buChar char="•"/>
            </a:pPr>
            <a:endParaRPr lang="zh-CN" altLang="en-US" dirty="0"/>
          </a:p>
        </p:txBody>
      </p:sp>
      <p:sp>
        <p:nvSpPr>
          <p:cNvPr id="4" name="灯片编号占位符 3"/>
          <p:cNvSpPr>
            <a:spLocks noGrp="1"/>
          </p:cNvSpPr>
          <p:nvPr>
            <p:ph type="sldNum" sz="quarter" idx="10"/>
          </p:nvPr>
        </p:nvSpPr>
        <p:spPr/>
        <p:txBody>
          <a:bodyPr/>
          <a:lstStyle/>
          <a:p>
            <a:fld id="{41464DB0-CCE3-4363-801A-A01AADC6398D}"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latin typeface="宋体" panose="02010600030101010101" pitchFamily="2" charset="-122"/>
                <a:ea typeface="宋体" panose="02010600030101010101" pitchFamily="2" charset="-122"/>
              </a:rPr>
              <a:t>• </a:t>
            </a:r>
            <a:r>
              <a:rPr lang="zh-CN" altLang="en-US" dirty="0">
                <a:latin typeface="宋体" panose="02010600030101010101" pitchFamily="2" charset="-122"/>
                <a:ea typeface="宋体" panose="02010600030101010101" pitchFamily="2" charset="-122"/>
              </a:rPr>
              <a:t>中央控制器：中央控制器负责收集和分析来自电源设备的数据。它还负责 向电源设备发送控制命令。</a:t>
            </a:r>
            <a:endParaRPr lang="en-US" altLang="zh-CN" dirty="0">
              <a:latin typeface="宋体" panose="02010600030101010101" pitchFamily="2" charset="-122"/>
              <a:ea typeface="宋体" panose="02010600030101010101" pitchFamily="2" charset="-122"/>
            </a:endParaRPr>
          </a:p>
          <a:p>
            <a:r>
              <a:rPr lang="zh-CN" altLang="en-US" dirty="0">
                <a:latin typeface="宋体" panose="02010600030101010101" pitchFamily="2" charset="-122"/>
                <a:ea typeface="宋体" panose="02010600030101010101" pitchFamily="2" charset="-122"/>
              </a:rPr>
              <a:t> </a:t>
            </a:r>
            <a:r>
              <a:rPr lang="en-US" altLang="zh-CN" dirty="0">
                <a:latin typeface="宋体" panose="02010600030101010101" pitchFamily="2" charset="-122"/>
                <a:ea typeface="宋体" panose="02010600030101010101" pitchFamily="2" charset="-122"/>
              </a:rPr>
              <a:t>• </a:t>
            </a:r>
            <a:r>
              <a:rPr lang="zh-CN" altLang="en-US" dirty="0">
                <a:latin typeface="宋体" panose="02010600030101010101" pitchFamily="2" charset="-122"/>
                <a:ea typeface="宋体" panose="02010600030101010101" pitchFamily="2" charset="-122"/>
              </a:rPr>
              <a:t>电源设备：电源设备为存储节点供电。</a:t>
            </a:r>
            <a:endParaRPr lang="en-US" altLang="zh-CN" dirty="0">
              <a:latin typeface="宋体" panose="02010600030101010101" pitchFamily="2" charset="-122"/>
              <a:ea typeface="宋体" panose="02010600030101010101" pitchFamily="2" charset="-122"/>
            </a:endParaRPr>
          </a:p>
          <a:p>
            <a:r>
              <a:rPr lang="zh-CN" altLang="en-US" dirty="0">
                <a:latin typeface="宋体" panose="02010600030101010101" pitchFamily="2" charset="-122"/>
                <a:ea typeface="宋体" panose="02010600030101010101" pitchFamily="2" charset="-122"/>
              </a:rPr>
              <a:t> </a:t>
            </a:r>
            <a:r>
              <a:rPr lang="en-US" altLang="zh-CN" dirty="0">
                <a:latin typeface="宋体" panose="02010600030101010101" pitchFamily="2" charset="-122"/>
                <a:ea typeface="宋体" panose="02010600030101010101" pitchFamily="2" charset="-122"/>
              </a:rPr>
              <a:t>• </a:t>
            </a:r>
            <a:r>
              <a:rPr lang="zh-CN" altLang="en-US" dirty="0">
                <a:latin typeface="宋体" panose="02010600030101010101" pitchFamily="2" charset="-122"/>
                <a:ea typeface="宋体" panose="02010600030101010101" pitchFamily="2" charset="-122"/>
              </a:rPr>
              <a:t>通信网络：通信网络用于连接中央控制器和电源设备。</a:t>
            </a:r>
            <a:endParaRPr lang="en-US" altLang="zh-CN" dirty="0">
              <a:latin typeface="宋体" panose="02010600030101010101" pitchFamily="2" charset="-122"/>
              <a:ea typeface="宋体" panose="02010600030101010101" pitchFamily="2" charset="-122"/>
            </a:endParaRPr>
          </a:p>
          <a:p>
            <a:endParaRPr lang="en-US" altLang="zh-CN" dirty="0">
              <a:latin typeface="宋体" panose="02010600030101010101" pitchFamily="2" charset="-122"/>
              <a:ea typeface="宋体" panose="02010600030101010101" pitchFamily="2" charset="-122"/>
            </a:endParaRPr>
          </a:p>
          <a:p>
            <a:endParaRPr lang="en-US" altLang="zh-CN" dirty="0">
              <a:latin typeface="宋体" panose="02010600030101010101" pitchFamily="2" charset="-122"/>
              <a:ea typeface="宋体" panose="02010600030101010101" pitchFamily="2" charset="-122"/>
            </a:endParaRPr>
          </a:p>
          <a:p>
            <a:r>
              <a:rPr lang="en-US" altLang="zh-CN" dirty="0"/>
              <a:t>Vertiv Geist™ PDU </a:t>
            </a:r>
            <a:r>
              <a:rPr lang="zh-CN" altLang="en-US" dirty="0"/>
              <a:t>提供基本的电源监控功能，例如电压、电流和功率计量。</a:t>
            </a:r>
            <a:endParaRPr lang="en-US" altLang="zh-CN" dirty="0"/>
          </a:p>
          <a:p>
            <a:r>
              <a:rPr lang="zh-CN" altLang="en-US" dirty="0"/>
              <a:t>同时提供插座控制功能，可以远程打开 和关闭电源插座，</a:t>
            </a:r>
            <a:endParaRPr lang="en-US" altLang="zh-CN" dirty="0"/>
          </a:p>
          <a:p>
            <a:r>
              <a:rPr lang="zh-CN" altLang="en-US" dirty="0"/>
              <a:t>以及提供环境监控功能，例如温度和湿度监控。该系统可与第三方应用程序集成。</a:t>
            </a:r>
            <a:endParaRPr lang="en-US" altLang="zh-CN" dirty="0"/>
          </a:p>
          <a:p>
            <a:endParaRPr lang="en-US" altLang="zh-CN" dirty="0">
              <a:latin typeface="宋体" panose="02010600030101010101" pitchFamily="2" charset="-122"/>
              <a:ea typeface="宋体" panose="02010600030101010101" pitchFamily="2" charset="-122"/>
            </a:endParaRPr>
          </a:p>
          <a:p>
            <a:r>
              <a:rPr lang="zh-CN" altLang="en-US" dirty="0"/>
              <a:t>模块化</a:t>
            </a:r>
            <a:r>
              <a:rPr lang="en-US" altLang="zh-CN" dirty="0"/>
              <a:t>IPCS</a:t>
            </a:r>
            <a:r>
              <a:rPr lang="zh-CN" altLang="en-US" dirty="0"/>
              <a:t>，可扩展以 满足不断变化的需求</a:t>
            </a:r>
            <a:r>
              <a:rPr lang="en-US" altLang="zh-CN" dirty="0"/>
              <a:t>(Rittal,2023)</a:t>
            </a:r>
            <a:r>
              <a:rPr lang="zh-CN" altLang="en-US" dirty="0"/>
              <a:t>。</a:t>
            </a:r>
            <a:endParaRPr lang="en-US" altLang="zh-CN" dirty="0"/>
          </a:p>
          <a:p>
            <a:r>
              <a:rPr lang="zh-CN" altLang="en-US" dirty="0"/>
              <a:t>它适用于大型和复杂的存储集群，特别适用 于需要高可用性和可扩展性的存储环境。该产品提供了模块化设计，可根据需</a:t>
            </a:r>
            <a:endParaRPr lang="zh-CN" altLang="en-US" dirty="0">
              <a:latin typeface="宋体" panose="02010600030101010101" pitchFamily="2" charset="-122"/>
              <a:ea typeface="宋体" panose="02010600030101010101" pitchFamily="2" charset="-122"/>
            </a:endParaRPr>
          </a:p>
        </p:txBody>
      </p:sp>
      <p:sp>
        <p:nvSpPr>
          <p:cNvPr id="4" name="灯片编号占位符 3"/>
          <p:cNvSpPr>
            <a:spLocks noGrp="1"/>
          </p:cNvSpPr>
          <p:nvPr>
            <p:ph type="sldNum" sz="quarter" idx="10"/>
          </p:nvPr>
        </p:nvSpPr>
        <p:spPr/>
        <p:txBody>
          <a:bodyPr/>
          <a:lstStyle/>
          <a:p>
            <a:fld id="{41464DB0-CCE3-4363-801A-A01AADC6398D}" type="slidenum">
              <a:rPr lang="zh-CN" altLang="en-US" smtClean="0"/>
              <a:t>8</a:t>
            </a:fld>
            <a:endParaRPr lang="zh-CN" altLang="en-US"/>
          </a:p>
        </p:txBody>
      </p:sp>
    </p:spTree>
    <p:extLst>
      <p:ext uri="{BB962C8B-B14F-4D97-AF65-F5344CB8AC3E}">
        <p14:creationId xmlns:p14="http://schemas.microsoft.com/office/powerpoint/2010/main" val="2279199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首先是课题回顾</a:t>
            </a:r>
          </a:p>
        </p:txBody>
      </p:sp>
      <p:sp>
        <p:nvSpPr>
          <p:cNvPr id="4" name="灯片编号占位符 3"/>
          <p:cNvSpPr>
            <a:spLocks noGrp="1"/>
          </p:cNvSpPr>
          <p:nvPr>
            <p:ph type="sldNum" sz="quarter" idx="5"/>
          </p:nvPr>
        </p:nvSpPr>
        <p:spPr/>
        <p:txBody>
          <a:bodyPr/>
          <a:lstStyle/>
          <a:p>
            <a:fld id="{41464DB0-CCE3-4363-801A-A01AADC6398D}" type="slidenum">
              <a:rPr lang="zh-CN" altLang="en-US" smtClean="0"/>
              <a:t>9</a:t>
            </a:fld>
            <a:endParaRPr lang="zh-CN" altLang="en-US"/>
          </a:p>
        </p:txBody>
      </p:sp>
    </p:spTree>
    <p:extLst>
      <p:ext uri="{BB962C8B-B14F-4D97-AF65-F5344CB8AC3E}">
        <p14:creationId xmlns:p14="http://schemas.microsoft.com/office/powerpoint/2010/main" val="2742432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BDC50A-C64C-1059-489B-59D11F95FCF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A33EFA6-248C-8DB8-8370-9938ABB4E6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3A7837-46AB-E841-CD61-C30CC16C08BC}"/>
              </a:ext>
            </a:extLst>
          </p:cNvPr>
          <p:cNvSpPr>
            <a:spLocks noGrp="1"/>
          </p:cNvSpPr>
          <p:nvPr>
            <p:ph type="dt" sz="half" idx="10"/>
          </p:nvPr>
        </p:nvSpPr>
        <p:spPr/>
        <p:txBody>
          <a:bodyPr/>
          <a:lstStyle/>
          <a:p>
            <a:fld id="{36212F8F-F1D3-4726-9B84-013C32A84C8E}" type="datetimeFigureOut">
              <a:rPr lang="zh-CN" altLang="en-US" smtClean="0"/>
              <a:t>2024/5/27</a:t>
            </a:fld>
            <a:endParaRPr lang="zh-CN" altLang="en-US"/>
          </a:p>
        </p:txBody>
      </p:sp>
      <p:sp>
        <p:nvSpPr>
          <p:cNvPr id="5" name="页脚占位符 4">
            <a:extLst>
              <a:ext uri="{FF2B5EF4-FFF2-40B4-BE49-F238E27FC236}">
                <a16:creationId xmlns:a16="http://schemas.microsoft.com/office/drawing/2014/main" id="{8973E123-A12A-7744-5EE9-CA6D76D3FF4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DF60A3D-5CA7-8ECF-34A6-FE16230EA7B5}"/>
              </a:ext>
            </a:extLst>
          </p:cNvPr>
          <p:cNvSpPr>
            <a:spLocks noGrp="1"/>
          </p:cNvSpPr>
          <p:nvPr>
            <p:ph type="sldNum" sz="quarter" idx="12"/>
          </p:nvPr>
        </p:nvSpPr>
        <p:spPr/>
        <p:txBody>
          <a:bodyPr/>
          <a:lstStyle/>
          <a:p>
            <a:fld id="{75215483-0840-4EDD-8B96-ABE398A9ADFB}" type="slidenum">
              <a:rPr lang="zh-CN" altLang="en-US" smtClean="0"/>
              <a:t>‹#›</a:t>
            </a:fld>
            <a:endParaRPr lang="zh-CN" altLang="en-US"/>
          </a:p>
        </p:txBody>
      </p:sp>
    </p:spTree>
    <p:extLst>
      <p:ext uri="{BB962C8B-B14F-4D97-AF65-F5344CB8AC3E}">
        <p14:creationId xmlns:p14="http://schemas.microsoft.com/office/powerpoint/2010/main" val="406206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8CD915-E635-76EA-50AF-C31B196DDB2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748A41E-DF5E-0D5F-B1D6-5825D81F3DA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C43F310-8401-D69D-BA87-3ACD541F15C1}"/>
              </a:ext>
            </a:extLst>
          </p:cNvPr>
          <p:cNvSpPr>
            <a:spLocks noGrp="1"/>
          </p:cNvSpPr>
          <p:nvPr>
            <p:ph type="dt" sz="half" idx="10"/>
          </p:nvPr>
        </p:nvSpPr>
        <p:spPr/>
        <p:txBody>
          <a:bodyPr/>
          <a:lstStyle/>
          <a:p>
            <a:fld id="{36212F8F-F1D3-4726-9B84-013C32A84C8E}" type="datetimeFigureOut">
              <a:rPr lang="zh-CN" altLang="en-US" smtClean="0"/>
              <a:t>2024/5/27</a:t>
            </a:fld>
            <a:endParaRPr lang="zh-CN" altLang="en-US"/>
          </a:p>
        </p:txBody>
      </p:sp>
      <p:sp>
        <p:nvSpPr>
          <p:cNvPr id="5" name="页脚占位符 4">
            <a:extLst>
              <a:ext uri="{FF2B5EF4-FFF2-40B4-BE49-F238E27FC236}">
                <a16:creationId xmlns:a16="http://schemas.microsoft.com/office/drawing/2014/main" id="{75F1A235-DFAA-8496-B828-CCCD2446049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00C0BCC-7AA4-E8FA-F08B-116B7316520B}"/>
              </a:ext>
            </a:extLst>
          </p:cNvPr>
          <p:cNvSpPr>
            <a:spLocks noGrp="1"/>
          </p:cNvSpPr>
          <p:nvPr>
            <p:ph type="sldNum" sz="quarter" idx="12"/>
          </p:nvPr>
        </p:nvSpPr>
        <p:spPr/>
        <p:txBody>
          <a:bodyPr/>
          <a:lstStyle/>
          <a:p>
            <a:fld id="{75215483-0840-4EDD-8B96-ABE398A9ADFB}" type="slidenum">
              <a:rPr lang="zh-CN" altLang="en-US" smtClean="0"/>
              <a:t>‹#›</a:t>
            </a:fld>
            <a:endParaRPr lang="zh-CN" altLang="en-US"/>
          </a:p>
        </p:txBody>
      </p:sp>
    </p:spTree>
    <p:extLst>
      <p:ext uri="{BB962C8B-B14F-4D97-AF65-F5344CB8AC3E}">
        <p14:creationId xmlns:p14="http://schemas.microsoft.com/office/powerpoint/2010/main" val="244724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1079AA2-8901-27E2-4172-3A1135CDE30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0F834AA-F318-557A-2C60-62E51E51C29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674B2C2-AA6C-6A15-50DD-1021CD3A503F}"/>
              </a:ext>
            </a:extLst>
          </p:cNvPr>
          <p:cNvSpPr>
            <a:spLocks noGrp="1"/>
          </p:cNvSpPr>
          <p:nvPr>
            <p:ph type="dt" sz="half" idx="10"/>
          </p:nvPr>
        </p:nvSpPr>
        <p:spPr/>
        <p:txBody>
          <a:bodyPr/>
          <a:lstStyle/>
          <a:p>
            <a:fld id="{36212F8F-F1D3-4726-9B84-013C32A84C8E}" type="datetimeFigureOut">
              <a:rPr lang="zh-CN" altLang="en-US" smtClean="0"/>
              <a:t>2024/5/27</a:t>
            </a:fld>
            <a:endParaRPr lang="zh-CN" altLang="en-US"/>
          </a:p>
        </p:txBody>
      </p:sp>
      <p:sp>
        <p:nvSpPr>
          <p:cNvPr id="5" name="页脚占位符 4">
            <a:extLst>
              <a:ext uri="{FF2B5EF4-FFF2-40B4-BE49-F238E27FC236}">
                <a16:creationId xmlns:a16="http://schemas.microsoft.com/office/drawing/2014/main" id="{9FBC5E29-90BD-EC68-39A2-0D035E7F52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FDD1FF-19AA-3D78-A85C-EB03335F63C4}"/>
              </a:ext>
            </a:extLst>
          </p:cNvPr>
          <p:cNvSpPr>
            <a:spLocks noGrp="1"/>
          </p:cNvSpPr>
          <p:nvPr>
            <p:ph type="sldNum" sz="quarter" idx="12"/>
          </p:nvPr>
        </p:nvSpPr>
        <p:spPr/>
        <p:txBody>
          <a:bodyPr/>
          <a:lstStyle/>
          <a:p>
            <a:fld id="{75215483-0840-4EDD-8B96-ABE398A9ADFB}" type="slidenum">
              <a:rPr lang="zh-CN" altLang="en-US" smtClean="0"/>
              <a:t>‹#›</a:t>
            </a:fld>
            <a:endParaRPr lang="zh-CN" altLang="en-US"/>
          </a:p>
        </p:txBody>
      </p:sp>
    </p:spTree>
    <p:extLst>
      <p:ext uri="{BB962C8B-B14F-4D97-AF65-F5344CB8AC3E}">
        <p14:creationId xmlns:p14="http://schemas.microsoft.com/office/powerpoint/2010/main" val="3982321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
        <p:nvSpPr>
          <p:cNvPr id="7" name="矩形 6"/>
          <p:cNvSpPr/>
          <p:nvPr userDrawn="1"/>
        </p:nvSpPr>
        <p:spPr>
          <a:xfrm>
            <a:off x="371325" y="387275"/>
            <a:ext cx="324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119325" y="135275"/>
            <a:ext cx="252000" cy="252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11226675" y="6318000"/>
            <a:ext cx="540000" cy="5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灯片编号占位符 15"/>
          <p:cNvSpPr>
            <a:spLocks noGrp="1"/>
          </p:cNvSpPr>
          <p:nvPr>
            <p:ph type="sldNum" sz="quarter" idx="12"/>
          </p:nvPr>
        </p:nvSpPr>
        <p:spPr>
          <a:xfrm>
            <a:off x="10801350" y="6405438"/>
            <a:ext cx="1390650" cy="365125"/>
          </a:xfrm>
        </p:spPr>
        <p:txBody>
          <a:bodyPr/>
          <a:lstStyle>
            <a:lvl1pPr algn="ctr">
              <a:defRPr sz="2000" b="1">
                <a:solidFill>
                  <a:schemeClr val="bg1"/>
                </a:solidFill>
              </a:defRPr>
            </a:lvl1pPr>
          </a:lstStyle>
          <a:p>
            <a:fld id="{51D91E7F-84B6-4064-9D4E-CC7D244BCA04}" type="slidenum">
              <a:rPr lang="zh-CN" altLang="en-US" smtClean="0"/>
              <a:t>‹#›</a:t>
            </a:fld>
            <a:endParaRPr lang="zh-CN" altLang="en-US" dirty="0"/>
          </a:p>
        </p:txBody>
      </p:sp>
    </p:spTree>
    <p:extLst>
      <p:ext uri="{BB962C8B-B14F-4D97-AF65-F5344CB8AC3E}">
        <p14:creationId xmlns:p14="http://schemas.microsoft.com/office/powerpoint/2010/main" val="2550284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4DAE66-2606-993C-9CFE-A71848DE86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0BCA7AB-9B80-9A79-711F-683103A5F05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CF7B007-35B6-E348-9A38-37EB8D4ABB3B}"/>
              </a:ext>
            </a:extLst>
          </p:cNvPr>
          <p:cNvSpPr>
            <a:spLocks noGrp="1"/>
          </p:cNvSpPr>
          <p:nvPr>
            <p:ph type="dt" sz="half" idx="10"/>
          </p:nvPr>
        </p:nvSpPr>
        <p:spPr/>
        <p:txBody>
          <a:bodyPr/>
          <a:lstStyle/>
          <a:p>
            <a:fld id="{36212F8F-F1D3-4726-9B84-013C32A84C8E}" type="datetimeFigureOut">
              <a:rPr lang="zh-CN" altLang="en-US" smtClean="0"/>
              <a:t>2024/5/27</a:t>
            </a:fld>
            <a:endParaRPr lang="zh-CN" altLang="en-US"/>
          </a:p>
        </p:txBody>
      </p:sp>
      <p:sp>
        <p:nvSpPr>
          <p:cNvPr id="5" name="页脚占位符 4">
            <a:extLst>
              <a:ext uri="{FF2B5EF4-FFF2-40B4-BE49-F238E27FC236}">
                <a16:creationId xmlns:a16="http://schemas.microsoft.com/office/drawing/2014/main" id="{26D34EE2-F6F0-5353-8EF6-22EE4B46FE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8E9BEE8-3E8F-4A67-EDE2-1F95A11939AB}"/>
              </a:ext>
            </a:extLst>
          </p:cNvPr>
          <p:cNvSpPr>
            <a:spLocks noGrp="1"/>
          </p:cNvSpPr>
          <p:nvPr>
            <p:ph type="sldNum" sz="quarter" idx="12"/>
          </p:nvPr>
        </p:nvSpPr>
        <p:spPr/>
        <p:txBody>
          <a:bodyPr/>
          <a:lstStyle/>
          <a:p>
            <a:fld id="{75215483-0840-4EDD-8B96-ABE398A9ADFB}" type="slidenum">
              <a:rPr lang="zh-CN" altLang="en-US" smtClean="0"/>
              <a:t>‹#›</a:t>
            </a:fld>
            <a:endParaRPr lang="zh-CN" altLang="en-US"/>
          </a:p>
        </p:txBody>
      </p:sp>
    </p:spTree>
    <p:extLst>
      <p:ext uri="{BB962C8B-B14F-4D97-AF65-F5344CB8AC3E}">
        <p14:creationId xmlns:p14="http://schemas.microsoft.com/office/powerpoint/2010/main" val="2175740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458F91-1BA0-210D-CE95-B53F359424E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42E4C21-9A5C-DC8F-0637-A5899FE553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B26B284-D5B4-9B48-B1F3-3C629B6D35A5}"/>
              </a:ext>
            </a:extLst>
          </p:cNvPr>
          <p:cNvSpPr>
            <a:spLocks noGrp="1"/>
          </p:cNvSpPr>
          <p:nvPr>
            <p:ph type="dt" sz="half" idx="10"/>
          </p:nvPr>
        </p:nvSpPr>
        <p:spPr/>
        <p:txBody>
          <a:bodyPr/>
          <a:lstStyle/>
          <a:p>
            <a:fld id="{36212F8F-F1D3-4726-9B84-013C32A84C8E}" type="datetimeFigureOut">
              <a:rPr lang="zh-CN" altLang="en-US" smtClean="0"/>
              <a:t>2024/5/27</a:t>
            </a:fld>
            <a:endParaRPr lang="zh-CN" altLang="en-US"/>
          </a:p>
        </p:txBody>
      </p:sp>
      <p:sp>
        <p:nvSpPr>
          <p:cNvPr id="5" name="页脚占位符 4">
            <a:extLst>
              <a:ext uri="{FF2B5EF4-FFF2-40B4-BE49-F238E27FC236}">
                <a16:creationId xmlns:a16="http://schemas.microsoft.com/office/drawing/2014/main" id="{279DE889-663F-57EA-2BC3-EA2985F886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AA902EE-DF2B-B399-69BD-3FBA42DB1BF7}"/>
              </a:ext>
            </a:extLst>
          </p:cNvPr>
          <p:cNvSpPr>
            <a:spLocks noGrp="1"/>
          </p:cNvSpPr>
          <p:nvPr>
            <p:ph type="sldNum" sz="quarter" idx="12"/>
          </p:nvPr>
        </p:nvSpPr>
        <p:spPr/>
        <p:txBody>
          <a:bodyPr/>
          <a:lstStyle/>
          <a:p>
            <a:fld id="{75215483-0840-4EDD-8B96-ABE398A9ADFB}" type="slidenum">
              <a:rPr lang="zh-CN" altLang="en-US" smtClean="0"/>
              <a:t>‹#›</a:t>
            </a:fld>
            <a:endParaRPr lang="zh-CN" altLang="en-US"/>
          </a:p>
        </p:txBody>
      </p:sp>
    </p:spTree>
    <p:extLst>
      <p:ext uri="{BB962C8B-B14F-4D97-AF65-F5344CB8AC3E}">
        <p14:creationId xmlns:p14="http://schemas.microsoft.com/office/powerpoint/2010/main" val="4224753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C5AD27-48B3-81B7-0B64-CC2888275A7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3D61F99-60B7-9188-2647-15D0B90F3ECC}"/>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B01777EE-DDB3-4EE8-338D-CB697E011C9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11B8077-7C1C-F0F7-A9DF-5ABF430ECE6C}"/>
              </a:ext>
            </a:extLst>
          </p:cNvPr>
          <p:cNvSpPr>
            <a:spLocks noGrp="1"/>
          </p:cNvSpPr>
          <p:nvPr>
            <p:ph type="dt" sz="half" idx="10"/>
          </p:nvPr>
        </p:nvSpPr>
        <p:spPr/>
        <p:txBody>
          <a:bodyPr/>
          <a:lstStyle/>
          <a:p>
            <a:fld id="{36212F8F-F1D3-4726-9B84-013C32A84C8E}" type="datetimeFigureOut">
              <a:rPr lang="zh-CN" altLang="en-US" smtClean="0"/>
              <a:t>2024/5/27</a:t>
            </a:fld>
            <a:endParaRPr lang="zh-CN" altLang="en-US"/>
          </a:p>
        </p:txBody>
      </p:sp>
      <p:sp>
        <p:nvSpPr>
          <p:cNvPr id="6" name="页脚占位符 5">
            <a:extLst>
              <a:ext uri="{FF2B5EF4-FFF2-40B4-BE49-F238E27FC236}">
                <a16:creationId xmlns:a16="http://schemas.microsoft.com/office/drawing/2014/main" id="{53BC3957-765F-CFA5-5E71-75B698AB901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9F8B21D-D253-C3B4-DA05-8815888CBB74}"/>
              </a:ext>
            </a:extLst>
          </p:cNvPr>
          <p:cNvSpPr>
            <a:spLocks noGrp="1"/>
          </p:cNvSpPr>
          <p:nvPr>
            <p:ph type="sldNum" sz="quarter" idx="12"/>
          </p:nvPr>
        </p:nvSpPr>
        <p:spPr/>
        <p:txBody>
          <a:bodyPr/>
          <a:lstStyle/>
          <a:p>
            <a:fld id="{75215483-0840-4EDD-8B96-ABE398A9ADFB}" type="slidenum">
              <a:rPr lang="zh-CN" altLang="en-US" smtClean="0"/>
              <a:t>‹#›</a:t>
            </a:fld>
            <a:endParaRPr lang="zh-CN" altLang="en-US"/>
          </a:p>
        </p:txBody>
      </p:sp>
    </p:spTree>
    <p:extLst>
      <p:ext uri="{BB962C8B-B14F-4D97-AF65-F5344CB8AC3E}">
        <p14:creationId xmlns:p14="http://schemas.microsoft.com/office/powerpoint/2010/main" val="1215348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5F0F95-BFE9-06AC-D3BE-1ADAC80C9F2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FA9641E-C20C-F979-BFDD-B8C2CCD0A1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5C30EB0-F1B6-4AC9-283A-ECC10D86887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ADDA2BB-5A34-4A6F-2F2B-FB4615EB0A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20731CB-D209-80AD-073C-9DAC7CDBDAD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757A645-E767-CE9C-B91F-97E023F9A5ED}"/>
              </a:ext>
            </a:extLst>
          </p:cNvPr>
          <p:cNvSpPr>
            <a:spLocks noGrp="1"/>
          </p:cNvSpPr>
          <p:nvPr>
            <p:ph type="dt" sz="half" idx="10"/>
          </p:nvPr>
        </p:nvSpPr>
        <p:spPr/>
        <p:txBody>
          <a:bodyPr/>
          <a:lstStyle/>
          <a:p>
            <a:fld id="{36212F8F-F1D3-4726-9B84-013C32A84C8E}" type="datetimeFigureOut">
              <a:rPr lang="zh-CN" altLang="en-US" smtClean="0"/>
              <a:t>2024/5/27</a:t>
            </a:fld>
            <a:endParaRPr lang="zh-CN" altLang="en-US"/>
          </a:p>
        </p:txBody>
      </p:sp>
      <p:sp>
        <p:nvSpPr>
          <p:cNvPr id="8" name="页脚占位符 7">
            <a:extLst>
              <a:ext uri="{FF2B5EF4-FFF2-40B4-BE49-F238E27FC236}">
                <a16:creationId xmlns:a16="http://schemas.microsoft.com/office/drawing/2014/main" id="{EDA6BFF5-138A-A2C2-8B1B-C716B09B329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B103E91-7B50-0916-9445-DBD522E3BCEF}"/>
              </a:ext>
            </a:extLst>
          </p:cNvPr>
          <p:cNvSpPr>
            <a:spLocks noGrp="1"/>
          </p:cNvSpPr>
          <p:nvPr>
            <p:ph type="sldNum" sz="quarter" idx="12"/>
          </p:nvPr>
        </p:nvSpPr>
        <p:spPr/>
        <p:txBody>
          <a:bodyPr/>
          <a:lstStyle/>
          <a:p>
            <a:fld id="{75215483-0840-4EDD-8B96-ABE398A9ADFB}" type="slidenum">
              <a:rPr lang="zh-CN" altLang="en-US" smtClean="0"/>
              <a:t>‹#›</a:t>
            </a:fld>
            <a:endParaRPr lang="zh-CN" altLang="en-US"/>
          </a:p>
        </p:txBody>
      </p:sp>
    </p:spTree>
    <p:extLst>
      <p:ext uri="{BB962C8B-B14F-4D97-AF65-F5344CB8AC3E}">
        <p14:creationId xmlns:p14="http://schemas.microsoft.com/office/powerpoint/2010/main" val="3443769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46D563-10E6-62D6-A7F9-FE6FA5D6719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26913F0-DEF4-93E1-19E7-E265E8F32802}"/>
              </a:ext>
            </a:extLst>
          </p:cNvPr>
          <p:cNvSpPr>
            <a:spLocks noGrp="1"/>
          </p:cNvSpPr>
          <p:nvPr>
            <p:ph type="dt" sz="half" idx="10"/>
          </p:nvPr>
        </p:nvSpPr>
        <p:spPr/>
        <p:txBody>
          <a:bodyPr/>
          <a:lstStyle/>
          <a:p>
            <a:fld id="{36212F8F-F1D3-4726-9B84-013C32A84C8E}" type="datetimeFigureOut">
              <a:rPr lang="zh-CN" altLang="en-US" smtClean="0"/>
              <a:t>2024/5/27</a:t>
            </a:fld>
            <a:endParaRPr lang="zh-CN" altLang="en-US"/>
          </a:p>
        </p:txBody>
      </p:sp>
      <p:sp>
        <p:nvSpPr>
          <p:cNvPr id="4" name="页脚占位符 3">
            <a:extLst>
              <a:ext uri="{FF2B5EF4-FFF2-40B4-BE49-F238E27FC236}">
                <a16:creationId xmlns:a16="http://schemas.microsoft.com/office/drawing/2014/main" id="{6DCA29CB-EA05-0EC0-EB1E-5CA9C441F60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EF61CDC-68B4-88AA-38F2-938E33ABF4F5}"/>
              </a:ext>
            </a:extLst>
          </p:cNvPr>
          <p:cNvSpPr>
            <a:spLocks noGrp="1"/>
          </p:cNvSpPr>
          <p:nvPr>
            <p:ph type="sldNum" sz="quarter" idx="12"/>
          </p:nvPr>
        </p:nvSpPr>
        <p:spPr/>
        <p:txBody>
          <a:bodyPr/>
          <a:lstStyle/>
          <a:p>
            <a:fld id="{75215483-0840-4EDD-8B96-ABE398A9ADFB}" type="slidenum">
              <a:rPr lang="zh-CN" altLang="en-US" smtClean="0"/>
              <a:t>‹#›</a:t>
            </a:fld>
            <a:endParaRPr lang="zh-CN" altLang="en-US"/>
          </a:p>
        </p:txBody>
      </p:sp>
    </p:spTree>
    <p:extLst>
      <p:ext uri="{BB962C8B-B14F-4D97-AF65-F5344CB8AC3E}">
        <p14:creationId xmlns:p14="http://schemas.microsoft.com/office/powerpoint/2010/main" val="3743092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9E009D5-4A83-86EC-72D8-9A8F0D8BF575}"/>
              </a:ext>
            </a:extLst>
          </p:cNvPr>
          <p:cNvSpPr>
            <a:spLocks noGrp="1"/>
          </p:cNvSpPr>
          <p:nvPr>
            <p:ph type="dt" sz="half" idx="10"/>
          </p:nvPr>
        </p:nvSpPr>
        <p:spPr/>
        <p:txBody>
          <a:bodyPr/>
          <a:lstStyle/>
          <a:p>
            <a:fld id="{36212F8F-F1D3-4726-9B84-013C32A84C8E}" type="datetimeFigureOut">
              <a:rPr lang="zh-CN" altLang="en-US" smtClean="0"/>
              <a:t>2024/5/27</a:t>
            </a:fld>
            <a:endParaRPr lang="zh-CN" altLang="en-US"/>
          </a:p>
        </p:txBody>
      </p:sp>
      <p:sp>
        <p:nvSpPr>
          <p:cNvPr id="3" name="页脚占位符 2">
            <a:extLst>
              <a:ext uri="{FF2B5EF4-FFF2-40B4-BE49-F238E27FC236}">
                <a16:creationId xmlns:a16="http://schemas.microsoft.com/office/drawing/2014/main" id="{9E18B7CC-161D-9F1E-DC34-3128FC17444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472F609-B598-D653-119C-947ED96939A5}"/>
              </a:ext>
            </a:extLst>
          </p:cNvPr>
          <p:cNvSpPr>
            <a:spLocks noGrp="1"/>
          </p:cNvSpPr>
          <p:nvPr>
            <p:ph type="sldNum" sz="quarter" idx="12"/>
          </p:nvPr>
        </p:nvSpPr>
        <p:spPr/>
        <p:txBody>
          <a:bodyPr/>
          <a:lstStyle/>
          <a:p>
            <a:fld id="{75215483-0840-4EDD-8B96-ABE398A9ADFB}" type="slidenum">
              <a:rPr lang="zh-CN" altLang="en-US" smtClean="0"/>
              <a:t>‹#›</a:t>
            </a:fld>
            <a:endParaRPr lang="zh-CN" altLang="en-US"/>
          </a:p>
        </p:txBody>
      </p:sp>
    </p:spTree>
    <p:extLst>
      <p:ext uri="{BB962C8B-B14F-4D97-AF65-F5344CB8AC3E}">
        <p14:creationId xmlns:p14="http://schemas.microsoft.com/office/powerpoint/2010/main" val="3547550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F3C368-1D54-2BD9-F2CF-021EC0DBE35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C063061-F54A-FF86-90EE-83EC39D260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1099278-2D26-E42B-6050-7C4C8B7687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1A1CDAC-7756-D8C6-8B62-4B52F55235C9}"/>
              </a:ext>
            </a:extLst>
          </p:cNvPr>
          <p:cNvSpPr>
            <a:spLocks noGrp="1"/>
          </p:cNvSpPr>
          <p:nvPr>
            <p:ph type="dt" sz="half" idx="10"/>
          </p:nvPr>
        </p:nvSpPr>
        <p:spPr/>
        <p:txBody>
          <a:bodyPr/>
          <a:lstStyle/>
          <a:p>
            <a:fld id="{36212F8F-F1D3-4726-9B84-013C32A84C8E}" type="datetimeFigureOut">
              <a:rPr lang="zh-CN" altLang="en-US" smtClean="0"/>
              <a:t>2024/5/27</a:t>
            </a:fld>
            <a:endParaRPr lang="zh-CN" altLang="en-US"/>
          </a:p>
        </p:txBody>
      </p:sp>
      <p:sp>
        <p:nvSpPr>
          <p:cNvPr id="6" name="页脚占位符 5">
            <a:extLst>
              <a:ext uri="{FF2B5EF4-FFF2-40B4-BE49-F238E27FC236}">
                <a16:creationId xmlns:a16="http://schemas.microsoft.com/office/drawing/2014/main" id="{FFB4DCAD-1AC4-EF0E-71D6-FC38C2C7440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55A4DE6-F54D-B9CB-4747-18F1C8AA6224}"/>
              </a:ext>
            </a:extLst>
          </p:cNvPr>
          <p:cNvSpPr>
            <a:spLocks noGrp="1"/>
          </p:cNvSpPr>
          <p:nvPr>
            <p:ph type="sldNum" sz="quarter" idx="12"/>
          </p:nvPr>
        </p:nvSpPr>
        <p:spPr/>
        <p:txBody>
          <a:bodyPr/>
          <a:lstStyle/>
          <a:p>
            <a:fld id="{75215483-0840-4EDD-8B96-ABE398A9ADFB}" type="slidenum">
              <a:rPr lang="zh-CN" altLang="en-US" smtClean="0"/>
              <a:t>‹#›</a:t>
            </a:fld>
            <a:endParaRPr lang="zh-CN" altLang="en-US"/>
          </a:p>
        </p:txBody>
      </p:sp>
    </p:spTree>
    <p:extLst>
      <p:ext uri="{BB962C8B-B14F-4D97-AF65-F5344CB8AC3E}">
        <p14:creationId xmlns:p14="http://schemas.microsoft.com/office/powerpoint/2010/main" val="2448392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52450A-1FD1-A67A-EE7C-02434E134CF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AE923ED-ABBF-22FA-F5EB-CE772007D9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52F9D04-F27F-732E-986C-AD1A274DDE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D8FC01B-8B1C-9107-C52F-E887AFBF9214}"/>
              </a:ext>
            </a:extLst>
          </p:cNvPr>
          <p:cNvSpPr>
            <a:spLocks noGrp="1"/>
          </p:cNvSpPr>
          <p:nvPr>
            <p:ph type="dt" sz="half" idx="10"/>
          </p:nvPr>
        </p:nvSpPr>
        <p:spPr/>
        <p:txBody>
          <a:bodyPr/>
          <a:lstStyle/>
          <a:p>
            <a:fld id="{36212F8F-F1D3-4726-9B84-013C32A84C8E}" type="datetimeFigureOut">
              <a:rPr lang="zh-CN" altLang="en-US" smtClean="0"/>
              <a:t>2024/5/27</a:t>
            </a:fld>
            <a:endParaRPr lang="zh-CN" altLang="en-US"/>
          </a:p>
        </p:txBody>
      </p:sp>
      <p:sp>
        <p:nvSpPr>
          <p:cNvPr id="6" name="页脚占位符 5">
            <a:extLst>
              <a:ext uri="{FF2B5EF4-FFF2-40B4-BE49-F238E27FC236}">
                <a16:creationId xmlns:a16="http://schemas.microsoft.com/office/drawing/2014/main" id="{39906F4D-B426-4294-A20A-83EE1340C78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E67CBBE-1B2D-C719-D622-EB75B997FDDD}"/>
              </a:ext>
            </a:extLst>
          </p:cNvPr>
          <p:cNvSpPr>
            <a:spLocks noGrp="1"/>
          </p:cNvSpPr>
          <p:nvPr>
            <p:ph type="sldNum" sz="quarter" idx="12"/>
          </p:nvPr>
        </p:nvSpPr>
        <p:spPr/>
        <p:txBody>
          <a:bodyPr/>
          <a:lstStyle/>
          <a:p>
            <a:fld id="{75215483-0840-4EDD-8B96-ABE398A9ADFB}" type="slidenum">
              <a:rPr lang="zh-CN" altLang="en-US" smtClean="0"/>
              <a:t>‹#›</a:t>
            </a:fld>
            <a:endParaRPr lang="zh-CN" altLang="en-US"/>
          </a:p>
        </p:txBody>
      </p:sp>
    </p:spTree>
    <p:extLst>
      <p:ext uri="{BB962C8B-B14F-4D97-AF65-F5344CB8AC3E}">
        <p14:creationId xmlns:p14="http://schemas.microsoft.com/office/powerpoint/2010/main" val="491317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D56D75D-A410-A33B-B37B-092ED6D702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1C86959-3B61-C929-C610-053A907508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F3A1B05-EACF-E378-C801-14757BBBFF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212F8F-F1D3-4726-9B84-013C32A84C8E}" type="datetimeFigureOut">
              <a:rPr lang="zh-CN" altLang="en-US" smtClean="0"/>
              <a:t>2024/5/27</a:t>
            </a:fld>
            <a:endParaRPr lang="zh-CN" altLang="en-US"/>
          </a:p>
        </p:txBody>
      </p:sp>
      <p:sp>
        <p:nvSpPr>
          <p:cNvPr id="5" name="页脚占位符 4">
            <a:extLst>
              <a:ext uri="{FF2B5EF4-FFF2-40B4-BE49-F238E27FC236}">
                <a16:creationId xmlns:a16="http://schemas.microsoft.com/office/drawing/2014/main" id="{9F2F811A-28A6-27FA-D438-11545A0E73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24FABD2-E8D5-630F-F7FB-A75B0CB27F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215483-0840-4EDD-8B96-ABE398A9ADFB}" type="slidenum">
              <a:rPr lang="zh-CN" altLang="en-US" smtClean="0"/>
              <a:t>‹#›</a:t>
            </a:fld>
            <a:endParaRPr lang="zh-CN" altLang="en-US"/>
          </a:p>
        </p:txBody>
      </p:sp>
    </p:spTree>
    <p:extLst>
      <p:ext uri="{BB962C8B-B14F-4D97-AF65-F5344CB8AC3E}">
        <p14:creationId xmlns:p14="http://schemas.microsoft.com/office/powerpoint/2010/main" val="3598136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8.png"/><Relationship Id="rId7"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60.jpe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image" Target="../media/image13.png"/><Relationship Id="rId4" Type="http://schemas.openxmlformats.org/officeDocument/2006/relationships/tags" Target="../tags/tag4.xml"/><Relationship Id="rId9"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3667636"/>
            <a:ext cx="12192000" cy="1311868"/>
          </a:xfrm>
          <a:prstGeom prst="rect">
            <a:avLst/>
          </a:prstGeom>
          <a:solidFill>
            <a:srgbClr val="453D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2501899"/>
            <a:ext cx="12192000" cy="12153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571038" y="2836140"/>
            <a:ext cx="10601636" cy="2416046"/>
          </a:xfrm>
          <a:prstGeom prst="rect">
            <a:avLst/>
          </a:prstGeom>
          <a:noFill/>
        </p:spPr>
        <p:txBody>
          <a:bodyPr wrap="square" rtlCol="0">
            <a:spAutoFit/>
          </a:bodyPr>
          <a:lstStyle/>
          <a:p>
            <a:pPr algn="ctr"/>
            <a:r>
              <a:rPr lang="zh-CN" altLang="en-US" sz="3500" b="1" dirty="0">
                <a:solidFill>
                  <a:schemeClr val="bg1"/>
                </a:solidFill>
              </a:rPr>
              <a:t>面向</a:t>
            </a:r>
            <a:r>
              <a:rPr lang="en-US" altLang="zh-CN" sz="3500" b="1" dirty="0">
                <a:solidFill>
                  <a:schemeClr val="bg1"/>
                </a:solidFill>
              </a:rPr>
              <a:t>21CMA</a:t>
            </a:r>
            <a:r>
              <a:rPr lang="zh-CN" altLang="en-US" sz="3500" b="1" dirty="0">
                <a:solidFill>
                  <a:schemeClr val="bg1"/>
                </a:solidFill>
              </a:rPr>
              <a:t>存储集群的集成电源控制系统设计与实现</a:t>
            </a:r>
            <a:endParaRPr lang="en-US" altLang="zh-CN" sz="3500" b="1" dirty="0">
              <a:solidFill>
                <a:schemeClr val="bg1"/>
              </a:solidFill>
            </a:endParaRPr>
          </a:p>
          <a:p>
            <a:r>
              <a:rPr lang="en-US" altLang="zh-CN" sz="2800" b="1" dirty="0">
                <a:solidFill>
                  <a:schemeClr val="bg1"/>
                </a:solidFill>
              </a:rPr>
              <a:t>		</a:t>
            </a:r>
          </a:p>
          <a:p>
            <a:r>
              <a:rPr lang="en-US" altLang="zh-CN" sz="2000" b="1" dirty="0">
                <a:solidFill>
                  <a:schemeClr val="bg1"/>
                </a:solidFill>
              </a:rPr>
              <a:t>				</a:t>
            </a:r>
            <a:r>
              <a:rPr lang="zh-CN" altLang="en-US" sz="2000" b="1" dirty="0">
                <a:solidFill>
                  <a:schemeClr val="bg1"/>
                </a:solidFill>
              </a:rPr>
              <a:t>汇报人：朱珈莹             </a:t>
            </a:r>
            <a:endParaRPr lang="en-US" altLang="zh-CN" sz="2000" b="1" dirty="0">
              <a:solidFill>
                <a:schemeClr val="bg1"/>
              </a:solidFill>
            </a:endParaRPr>
          </a:p>
          <a:p>
            <a:r>
              <a:rPr lang="en-US" altLang="zh-CN" sz="2000" b="1" dirty="0">
                <a:solidFill>
                  <a:schemeClr val="bg1"/>
                </a:solidFill>
              </a:rPr>
              <a:t>				</a:t>
            </a:r>
            <a:r>
              <a:rPr lang="zh-CN" altLang="en-US" sz="2000" b="1" dirty="0">
                <a:solidFill>
                  <a:schemeClr val="bg1"/>
                </a:solidFill>
              </a:rPr>
              <a:t>团组：天文信息技术研究团组</a:t>
            </a:r>
            <a:endParaRPr lang="en-US" altLang="zh-CN" sz="2000" b="1" dirty="0">
              <a:solidFill>
                <a:schemeClr val="bg1"/>
              </a:solidFill>
            </a:endParaRPr>
          </a:p>
          <a:p>
            <a:r>
              <a:rPr lang="en-US" altLang="zh-CN" sz="2000" b="1" dirty="0">
                <a:solidFill>
                  <a:schemeClr val="bg1"/>
                </a:solidFill>
              </a:rPr>
              <a:t>				</a:t>
            </a:r>
            <a:r>
              <a:rPr lang="zh-CN" altLang="en-US" sz="2000" b="1" dirty="0">
                <a:solidFill>
                  <a:schemeClr val="bg1"/>
                </a:solidFill>
              </a:rPr>
              <a:t>指导老师：樊东卫 韩军 </a:t>
            </a:r>
            <a:br>
              <a:rPr lang="en-US" altLang="zh-CN" sz="2800" b="1" dirty="0">
                <a:solidFill>
                  <a:schemeClr val="bg1"/>
                </a:solidFill>
              </a:rPr>
            </a:br>
            <a:endParaRPr lang="zh-CN" altLang="en-US" sz="2800" b="1" dirty="0">
              <a:solidFill>
                <a:schemeClr val="bg1"/>
              </a:solidFill>
            </a:endParaRPr>
          </a:p>
        </p:txBody>
      </p:sp>
      <p:sp>
        <p:nvSpPr>
          <p:cNvPr id="15" name="矩形 14"/>
          <p:cNvSpPr/>
          <p:nvPr/>
        </p:nvSpPr>
        <p:spPr>
          <a:xfrm>
            <a:off x="11172674" y="2260140"/>
            <a:ext cx="324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0920674" y="2008140"/>
            <a:ext cx="252000" cy="252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Freeform 5"/>
          <p:cNvSpPr>
            <a:spLocks noEditPoints="1"/>
          </p:cNvSpPr>
          <p:nvPr/>
        </p:nvSpPr>
        <p:spPr bwMode="auto">
          <a:xfrm>
            <a:off x="11496674" y="3150215"/>
            <a:ext cx="555624" cy="489478"/>
          </a:xfrm>
          <a:custGeom>
            <a:avLst/>
            <a:gdLst>
              <a:gd name="T0" fmla="*/ 17 w 68"/>
              <a:gd name="T1" fmla="*/ 26 h 60"/>
              <a:gd name="T2" fmla="*/ 33 w 68"/>
              <a:gd name="T3" fmla="*/ 31 h 60"/>
              <a:gd name="T4" fmla="*/ 33 w 68"/>
              <a:gd name="T5" fmla="*/ 31 h 60"/>
              <a:gd name="T6" fmla="*/ 49 w 68"/>
              <a:gd name="T7" fmla="*/ 26 h 60"/>
              <a:gd name="T8" fmla="*/ 34 w 68"/>
              <a:gd name="T9" fmla="*/ 18 h 60"/>
              <a:gd name="T10" fmla="*/ 59 w 68"/>
              <a:gd name="T11" fmla="*/ 16 h 60"/>
              <a:gd name="T12" fmla="*/ 55 w 68"/>
              <a:gd name="T13" fmla="*/ 23 h 60"/>
              <a:gd name="T14" fmla="*/ 56 w 68"/>
              <a:gd name="T15" fmla="*/ 15 h 60"/>
              <a:gd name="T16" fmla="*/ 56 w 68"/>
              <a:gd name="T17" fmla="*/ 12 h 60"/>
              <a:gd name="T18" fmla="*/ 52 w 68"/>
              <a:gd name="T19" fmla="*/ 23 h 60"/>
              <a:gd name="T20" fmla="*/ 68 w 68"/>
              <a:gd name="T21" fmla="*/ 32 h 60"/>
              <a:gd name="T22" fmla="*/ 68 w 68"/>
              <a:gd name="T23" fmla="*/ 34 h 60"/>
              <a:gd name="T24" fmla="*/ 67 w 68"/>
              <a:gd name="T25" fmla="*/ 34 h 60"/>
              <a:gd name="T26" fmla="*/ 29 w 68"/>
              <a:gd name="T27" fmla="*/ 50 h 60"/>
              <a:gd name="T28" fmla="*/ 68 w 68"/>
              <a:gd name="T29" fmla="*/ 45 h 60"/>
              <a:gd name="T30" fmla="*/ 30 w 68"/>
              <a:gd name="T31" fmla="*/ 60 h 60"/>
              <a:gd name="T32" fmla="*/ 28 w 68"/>
              <a:gd name="T33" fmla="*/ 59 h 60"/>
              <a:gd name="T34" fmla="*/ 3 w 68"/>
              <a:gd name="T35" fmla="*/ 25 h 60"/>
              <a:gd name="T36" fmla="*/ 14 w 68"/>
              <a:gd name="T37" fmla="*/ 23 h 60"/>
              <a:gd name="T38" fmla="*/ 1 w 68"/>
              <a:gd name="T39" fmla="*/ 10 h 60"/>
              <a:gd name="T40" fmla="*/ 32 w 68"/>
              <a:gd name="T41" fmla="*/ 0 h 60"/>
              <a:gd name="T42" fmla="*/ 65 w 68"/>
              <a:gd name="T43" fmla="*/ 9 h 60"/>
              <a:gd name="T44" fmla="*/ 59 w 68"/>
              <a:gd name="T45" fmla="*/ 14 h 60"/>
              <a:gd name="T46" fmla="*/ 59 w 68"/>
              <a:gd name="T47" fmla="*/ 16 h 60"/>
              <a:gd name="T48" fmla="*/ 58 w 68"/>
              <a:gd name="T49" fmla="*/ 9 h 60"/>
              <a:gd name="T50" fmla="*/ 33 w 68"/>
              <a:gd name="T51" fmla="*/ 4 h 60"/>
              <a:gd name="T52" fmla="*/ 33 w 68"/>
              <a:gd name="T53" fmla="*/ 8 h 60"/>
              <a:gd name="T54" fmla="*/ 54 w 68"/>
              <a:gd name="T55" fmla="*/ 10 h 60"/>
              <a:gd name="T56" fmla="*/ 32 w 68"/>
              <a:gd name="T57" fmla="*/ 53 h 60"/>
              <a:gd name="T58" fmla="*/ 67 w 68"/>
              <a:gd name="T59" fmla="*/ 42 h 60"/>
              <a:gd name="T60" fmla="*/ 32 w 68"/>
              <a:gd name="T61" fmla="*/ 49 h 60"/>
              <a:gd name="T62" fmla="*/ 67 w 68"/>
              <a:gd name="T63" fmla="*/ 40 h 60"/>
              <a:gd name="T64" fmla="*/ 32 w 68"/>
              <a:gd name="T65" fmla="*/ 49 h 60"/>
              <a:gd name="T66" fmla="*/ 32 w 68"/>
              <a:gd name="T67" fmla="*/ 47 h 60"/>
              <a:gd name="T68" fmla="*/ 67 w 68"/>
              <a:gd name="T69" fmla="*/ 3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8" h="60">
                <a:moveTo>
                  <a:pt x="17" y="14"/>
                </a:moveTo>
                <a:cubicBezTo>
                  <a:pt x="17" y="26"/>
                  <a:pt x="17" y="26"/>
                  <a:pt x="17" y="26"/>
                </a:cubicBezTo>
                <a:cubicBezTo>
                  <a:pt x="17" y="26"/>
                  <a:pt x="18" y="27"/>
                  <a:pt x="18" y="27"/>
                </a:cubicBezTo>
                <a:cubicBezTo>
                  <a:pt x="22" y="28"/>
                  <a:pt x="29" y="31"/>
                  <a:pt x="33" y="31"/>
                </a:cubicBezTo>
                <a:cubicBezTo>
                  <a:pt x="33" y="31"/>
                  <a:pt x="33" y="31"/>
                  <a:pt x="33" y="31"/>
                </a:cubicBezTo>
                <a:cubicBezTo>
                  <a:pt x="33" y="31"/>
                  <a:pt x="33" y="31"/>
                  <a:pt x="33" y="31"/>
                </a:cubicBezTo>
                <a:cubicBezTo>
                  <a:pt x="36" y="31"/>
                  <a:pt x="39" y="30"/>
                  <a:pt x="41" y="30"/>
                </a:cubicBezTo>
                <a:cubicBezTo>
                  <a:pt x="45" y="29"/>
                  <a:pt x="47" y="27"/>
                  <a:pt x="49" y="26"/>
                </a:cubicBezTo>
                <a:cubicBezTo>
                  <a:pt x="49" y="14"/>
                  <a:pt x="49" y="14"/>
                  <a:pt x="49" y="14"/>
                </a:cubicBezTo>
                <a:cubicBezTo>
                  <a:pt x="34" y="18"/>
                  <a:pt x="34" y="18"/>
                  <a:pt x="34" y="18"/>
                </a:cubicBezTo>
                <a:cubicBezTo>
                  <a:pt x="17" y="14"/>
                  <a:pt x="17" y="14"/>
                  <a:pt x="17" y="14"/>
                </a:cubicBezTo>
                <a:close/>
                <a:moveTo>
                  <a:pt x="59" y="16"/>
                </a:moveTo>
                <a:cubicBezTo>
                  <a:pt x="61" y="23"/>
                  <a:pt x="61" y="23"/>
                  <a:pt x="61" y="23"/>
                </a:cubicBezTo>
                <a:cubicBezTo>
                  <a:pt x="59" y="25"/>
                  <a:pt x="57" y="25"/>
                  <a:pt x="55" y="23"/>
                </a:cubicBezTo>
                <a:cubicBezTo>
                  <a:pt x="56" y="16"/>
                  <a:pt x="56" y="16"/>
                  <a:pt x="56" y="16"/>
                </a:cubicBezTo>
                <a:cubicBezTo>
                  <a:pt x="56" y="16"/>
                  <a:pt x="56" y="16"/>
                  <a:pt x="56" y="15"/>
                </a:cubicBezTo>
                <a:cubicBezTo>
                  <a:pt x="56" y="15"/>
                  <a:pt x="56" y="14"/>
                  <a:pt x="56" y="14"/>
                </a:cubicBezTo>
                <a:cubicBezTo>
                  <a:pt x="56" y="12"/>
                  <a:pt x="56" y="12"/>
                  <a:pt x="56" y="12"/>
                </a:cubicBezTo>
                <a:cubicBezTo>
                  <a:pt x="52" y="13"/>
                  <a:pt x="52" y="13"/>
                  <a:pt x="52" y="13"/>
                </a:cubicBezTo>
                <a:cubicBezTo>
                  <a:pt x="52" y="23"/>
                  <a:pt x="52" y="23"/>
                  <a:pt x="52" y="23"/>
                </a:cubicBezTo>
                <a:cubicBezTo>
                  <a:pt x="68" y="30"/>
                  <a:pt x="68" y="30"/>
                  <a:pt x="68" y="30"/>
                </a:cubicBezTo>
                <a:cubicBezTo>
                  <a:pt x="68" y="32"/>
                  <a:pt x="68" y="32"/>
                  <a:pt x="68" y="32"/>
                </a:cubicBezTo>
                <a:cubicBezTo>
                  <a:pt x="68" y="34"/>
                  <a:pt x="68" y="34"/>
                  <a:pt x="68" y="34"/>
                </a:cubicBezTo>
                <a:cubicBezTo>
                  <a:pt x="68" y="34"/>
                  <a:pt x="68" y="34"/>
                  <a:pt x="68" y="34"/>
                </a:cubicBezTo>
                <a:cubicBezTo>
                  <a:pt x="68" y="34"/>
                  <a:pt x="68" y="34"/>
                  <a:pt x="68" y="34"/>
                </a:cubicBezTo>
                <a:cubicBezTo>
                  <a:pt x="67" y="34"/>
                  <a:pt x="67" y="34"/>
                  <a:pt x="67" y="34"/>
                </a:cubicBezTo>
                <a:cubicBezTo>
                  <a:pt x="30" y="44"/>
                  <a:pt x="30" y="44"/>
                  <a:pt x="30" y="44"/>
                </a:cubicBezTo>
                <a:cubicBezTo>
                  <a:pt x="29" y="46"/>
                  <a:pt x="29" y="48"/>
                  <a:pt x="29" y="50"/>
                </a:cubicBezTo>
                <a:cubicBezTo>
                  <a:pt x="29" y="52"/>
                  <a:pt x="29" y="54"/>
                  <a:pt x="30" y="56"/>
                </a:cubicBezTo>
                <a:cubicBezTo>
                  <a:pt x="68" y="45"/>
                  <a:pt x="68" y="45"/>
                  <a:pt x="68" y="45"/>
                </a:cubicBezTo>
                <a:cubicBezTo>
                  <a:pt x="68" y="48"/>
                  <a:pt x="68" y="48"/>
                  <a:pt x="68" y="48"/>
                </a:cubicBezTo>
                <a:cubicBezTo>
                  <a:pt x="30" y="60"/>
                  <a:pt x="30" y="60"/>
                  <a:pt x="30" y="60"/>
                </a:cubicBezTo>
                <a:cubicBezTo>
                  <a:pt x="29" y="60"/>
                  <a:pt x="29" y="60"/>
                  <a:pt x="29" y="60"/>
                </a:cubicBezTo>
                <a:cubicBezTo>
                  <a:pt x="28" y="59"/>
                  <a:pt x="28" y="59"/>
                  <a:pt x="28" y="59"/>
                </a:cubicBezTo>
                <a:cubicBezTo>
                  <a:pt x="3" y="38"/>
                  <a:pt x="3" y="38"/>
                  <a:pt x="3" y="38"/>
                </a:cubicBezTo>
                <a:cubicBezTo>
                  <a:pt x="2" y="34"/>
                  <a:pt x="1" y="30"/>
                  <a:pt x="3" y="25"/>
                </a:cubicBezTo>
                <a:cubicBezTo>
                  <a:pt x="3" y="25"/>
                  <a:pt x="3" y="25"/>
                  <a:pt x="3" y="25"/>
                </a:cubicBezTo>
                <a:cubicBezTo>
                  <a:pt x="14" y="23"/>
                  <a:pt x="14" y="23"/>
                  <a:pt x="14" y="23"/>
                </a:cubicBezTo>
                <a:cubicBezTo>
                  <a:pt x="14" y="13"/>
                  <a:pt x="14" y="13"/>
                  <a:pt x="14" y="13"/>
                </a:cubicBezTo>
                <a:cubicBezTo>
                  <a:pt x="1" y="10"/>
                  <a:pt x="1" y="10"/>
                  <a:pt x="1" y="10"/>
                </a:cubicBezTo>
                <a:cubicBezTo>
                  <a:pt x="0" y="8"/>
                  <a:pt x="0" y="8"/>
                  <a:pt x="0" y="8"/>
                </a:cubicBezTo>
                <a:cubicBezTo>
                  <a:pt x="32" y="0"/>
                  <a:pt x="32" y="0"/>
                  <a:pt x="32" y="0"/>
                </a:cubicBezTo>
                <a:cubicBezTo>
                  <a:pt x="65" y="7"/>
                  <a:pt x="65" y="7"/>
                  <a:pt x="65" y="7"/>
                </a:cubicBezTo>
                <a:cubicBezTo>
                  <a:pt x="65" y="9"/>
                  <a:pt x="65" y="9"/>
                  <a:pt x="65" y="9"/>
                </a:cubicBezTo>
                <a:cubicBezTo>
                  <a:pt x="59" y="11"/>
                  <a:pt x="59" y="11"/>
                  <a:pt x="59" y="11"/>
                </a:cubicBezTo>
                <a:cubicBezTo>
                  <a:pt x="59" y="14"/>
                  <a:pt x="59" y="14"/>
                  <a:pt x="59" y="14"/>
                </a:cubicBezTo>
                <a:cubicBezTo>
                  <a:pt x="59" y="14"/>
                  <a:pt x="59" y="15"/>
                  <a:pt x="59" y="15"/>
                </a:cubicBezTo>
                <a:cubicBezTo>
                  <a:pt x="59" y="16"/>
                  <a:pt x="59" y="16"/>
                  <a:pt x="59" y="16"/>
                </a:cubicBezTo>
                <a:close/>
                <a:moveTo>
                  <a:pt x="54" y="10"/>
                </a:moveTo>
                <a:cubicBezTo>
                  <a:pt x="58" y="9"/>
                  <a:pt x="58" y="9"/>
                  <a:pt x="58" y="9"/>
                </a:cubicBezTo>
                <a:cubicBezTo>
                  <a:pt x="36" y="5"/>
                  <a:pt x="36" y="5"/>
                  <a:pt x="36" y="5"/>
                </a:cubicBezTo>
                <a:cubicBezTo>
                  <a:pt x="36" y="4"/>
                  <a:pt x="34" y="4"/>
                  <a:pt x="33" y="4"/>
                </a:cubicBezTo>
                <a:cubicBezTo>
                  <a:pt x="31" y="4"/>
                  <a:pt x="29" y="5"/>
                  <a:pt x="29" y="6"/>
                </a:cubicBezTo>
                <a:cubicBezTo>
                  <a:pt x="29" y="7"/>
                  <a:pt x="31" y="8"/>
                  <a:pt x="33" y="8"/>
                </a:cubicBezTo>
                <a:cubicBezTo>
                  <a:pt x="34" y="8"/>
                  <a:pt x="35" y="8"/>
                  <a:pt x="36" y="7"/>
                </a:cubicBezTo>
                <a:cubicBezTo>
                  <a:pt x="54" y="10"/>
                  <a:pt x="54" y="10"/>
                  <a:pt x="54" y="10"/>
                </a:cubicBezTo>
                <a:close/>
                <a:moveTo>
                  <a:pt x="32" y="52"/>
                </a:moveTo>
                <a:cubicBezTo>
                  <a:pt x="32" y="53"/>
                  <a:pt x="32" y="53"/>
                  <a:pt x="32" y="53"/>
                </a:cubicBezTo>
                <a:cubicBezTo>
                  <a:pt x="67" y="43"/>
                  <a:pt x="67" y="43"/>
                  <a:pt x="67" y="43"/>
                </a:cubicBezTo>
                <a:cubicBezTo>
                  <a:pt x="67" y="42"/>
                  <a:pt x="67" y="42"/>
                  <a:pt x="67" y="42"/>
                </a:cubicBezTo>
                <a:cubicBezTo>
                  <a:pt x="32" y="52"/>
                  <a:pt x="32" y="52"/>
                  <a:pt x="32" y="52"/>
                </a:cubicBezTo>
                <a:close/>
                <a:moveTo>
                  <a:pt x="32" y="49"/>
                </a:moveTo>
                <a:cubicBezTo>
                  <a:pt x="32" y="49"/>
                  <a:pt x="32" y="49"/>
                  <a:pt x="32" y="49"/>
                </a:cubicBezTo>
                <a:cubicBezTo>
                  <a:pt x="67" y="40"/>
                  <a:pt x="67" y="40"/>
                  <a:pt x="67" y="40"/>
                </a:cubicBezTo>
                <a:cubicBezTo>
                  <a:pt x="67" y="39"/>
                  <a:pt x="67" y="39"/>
                  <a:pt x="67" y="39"/>
                </a:cubicBezTo>
                <a:cubicBezTo>
                  <a:pt x="32" y="49"/>
                  <a:pt x="32" y="49"/>
                  <a:pt x="32" y="49"/>
                </a:cubicBezTo>
                <a:close/>
                <a:moveTo>
                  <a:pt x="31" y="46"/>
                </a:moveTo>
                <a:cubicBezTo>
                  <a:pt x="32" y="47"/>
                  <a:pt x="32" y="47"/>
                  <a:pt x="32" y="47"/>
                </a:cubicBezTo>
                <a:cubicBezTo>
                  <a:pt x="67" y="37"/>
                  <a:pt x="67" y="37"/>
                  <a:pt x="67" y="37"/>
                </a:cubicBezTo>
                <a:cubicBezTo>
                  <a:pt x="67" y="36"/>
                  <a:pt x="67" y="36"/>
                  <a:pt x="67" y="36"/>
                </a:cubicBezTo>
                <a:lnTo>
                  <a:pt x="31" y="46"/>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4" name="副标题 1">
            <a:extLst>
              <a:ext uri="{FF2B5EF4-FFF2-40B4-BE49-F238E27FC236}">
                <a16:creationId xmlns:a16="http://schemas.microsoft.com/office/drawing/2014/main" id="{FE6FCA42-4E13-BFAF-ECFE-06E723919554}"/>
              </a:ext>
            </a:extLst>
          </p:cNvPr>
          <p:cNvSpPr txBox="1">
            <a:spLocks/>
          </p:cNvSpPr>
          <p:nvPr/>
        </p:nvSpPr>
        <p:spPr>
          <a:xfrm>
            <a:off x="10337236" y="6353944"/>
            <a:ext cx="1944216" cy="5040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dirty="0"/>
              <a:t>2024.5.29</a:t>
            </a:r>
          </a:p>
          <a:p>
            <a:pPr marL="0" indent="0">
              <a:buNone/>
            </a:pPr>
            <a:endParaRPr lang="en-US" altLang="zh-CN"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图片 69">
            <a:extLst>
              <a:ext uri="{FF2B5EF4-FFF2-40B4-BE49-F238E27FC236}">
                <a16:creationId xmlns:a16="http://schemas.microsoft.com/office/drawing/2014/main" id="{C58A355D-4B1B-0758-4034-58348BB41CDF}"/>
              </a:ext>
            </a:extLst>
          </p:cNvPr>
          <p:cNvPicPr>
            <a:picLocks noChangeAspect="1"/>
          </p:cNvPicPr>
          <p:nvPr/>
        </p:nvPicPr>
        <p:blipFill rotWithShape="1">
          <a:blip r:embed="rId3"/>
          <a:srcRect r="5254"/>
          <a:stretch/>
        </p:blipFill>
        <p:spPr>
          <a:xfrm>
            <a:off x="6507111" y="903877"/>
            <a:ext cx="4582497" cy="1893800"/>
          </a:xfrm>
          <a:prstGeom prst="rect">
            <a:avLst/>
          </a:prstGeom>
        </p:spPr>
      </p:pic>
      <p:pic>
        <p:nvPicPr>
          <p:cNvPr id="8" name="图片 7">
            <a:extLst>
              <a:ext uri="{FF2B5EF4-FFF2-40B4-BE49-F238E27FC236}">
                <a16:creationId xmlns:a16="http://schemas.microsoft.com/office/drawing/2014/main" id="{17E2B245-9C41-8504-6A78-67A7E1E4576F}"/>
              </a:ext>
            </a:extLst>
          </p:cNvPr>
          <p:cNvPicPr>
            <a:picLocks noChangeAspect="1"/>
          </p:cNvPicPr>
          <p:nvPr/>
        </p:nvPicPr>
        <p:blipFill rotWithShape="1">
          <a:blip r:embed="rId4"/>
          <a:srcRect b="17683"/>
          <a:stretch/>
        </p:blipFill>
        <p:spPr>
          <a:xfrm>
            <a:off x="1142177" y="5346993"/>
            <a:ext cx="3121333" cy="1200992"/>
          </a:xfrm>
          <a:prstGeom prst="rect">
            <a:avLst/>
          </a:prstGeom>
        </p:spPr>
      </p:pic>
      <p:sp>
        <p:nvSpPr>
          <p:cNvPr id="4" name="灯片编号占位符 3"/>
          <p:cNvSpPr>
            <a:spLocks noGrp="1"/>
          </p:cNvSpPr>
          <p:nvPr>
            <p:ph type="sldNum" sz="quarter" idx="12"/>
          </p:nvPr>
        </p:nvSpPr>
        <p:spPr>
          <a:xfrm>
            <a:off x="10721837" y="6405438"/>
            <a:ext cx="1390650" cy="365125"/>
          </a:xfrm>
        </p:spPr>
        <p:txBody>
          <a:bodyPr/>
          <a:lstStyle/>
          <a:p>
            <a:fld id="{51D91E7F-84B6-4064-9D4E-CC7D244BCA04}" type="slidenum">
              <a:rPr lang="zh-CN" altLang="en-US" smtClean="0"/>
              <a:t>10</a:t>
            </a:fld>
            <a:endParaRPr lang="zh-CN" altLang="en-US" dirty="0"/>
          </a:p>
        </p:txBody>
      </p:sp>
      <p:sp>
        <p:nvSpPr>
          <p:cNvPr id="6" name="文本框 5">
            <a:extLst>
              <a:ext uri="{FF2B5EF4-FFF2-40B4-BE49-F238E27FC236}">
                <a16:creationId xmlns:a16="http://schemas.microsoft.com/office/drawing/2014/main" id="{9479AD99-FC12-797B-C741-AE7D620E4D0E}"/>
              </a:ext>
            </a:extLst>
          </p:cNvPr>
          <p:cNvSpPr txBox="1"/>
          <p:nvPr/>
        </p:nvSpPr>
        <p:spPr>
          <a:xfrm>
            <a:off x="80930" y="3363881"/>
            <a:ext cx="5467319" cy="1200329"/>
          </a:xfrm>
          <a:prstGeom prst="rect">
            <a:avLst/>
          </a:prstGeom>
          <a:noFill/>
        </p:spPr>
        <p:txBody>
          <a:bodyPr wrap="square" rtlCol="0">
            <a:spAutoFit/>
          </a:bodyPr>
          <a:lstStyle/>
          <a:p>
            <a:pPr marL="800100" lvl="1" indent="-342900">
              <a:buFont typeface="Arial" panose="020B0604020202020204" pitchFamily="34" charset="0"/>
              <a:buChar char="•"/>
            </a:pPr>
            <a:r>
              <a:rPr lang="zh-CN" altLang="en-US" dirty="0">
                <a:latin typeface="宋体" panose="02010600030101010101" pitchFamily="2" charset="-122"/>
                <a:ea typeface="宋体" panose="02010600030101010101" pitchFamily="2" charset="-122"/>
              </a:rPr>
              <a:t>服务器节点</a:t>
            </a:r>
            <a:r>
              <a:rPr lang="en-US" altLang="zh-CN" dirty="0">
                <a:latin typeface="宋体" panose="02010600030101010101" pitchFamily="2" charset="-122"/>
                <a:ea typeface="宋体" panose="02010600030101010101" pitchFamily="2" charset="-122"/>
              </a:rPr>
              <a:t> </a:t>
            </a:r>
            <a:r>
              <a:rPr lang="en-US" altLang="zh-CN" dirty="0">
                <a:latin typeface="Times New Roman" panose="02020603050405020304" pitchFamily="18" charset="0"/>
                <a:ea typeface="宋体" panose="02010600030101010101" pitchFamily="2" charset="-122"/>
                <a:cs typeface="Times New Roman" panose="02020603050405020304" pitchFamily="18" charset="0"/>
              </a:rPr>
              <a:t>6.4W*24=153.6W</a:t>
            </a:r>
          </a:p>
          <a:p>
            <a:pPr marL="800100" lvl="1" indent="-342900">
              <a:buFont typeface="Arial" panose="020B0604020202020204" pitchFamily="34" charset="0"/>
              <a:buChar char="•"/>
            </a:pPr>
            <a:r>
              <a:rPr lang="zh-CN" altLang="en-US" dirty="0">
                <a:latin typeface="宋体" panose="02010600030101010101" pitchFamily="2" charset="-122"/>
                <a:ea typeface="宋体" panose="02010600030101010101" pitchFamily="2" charset="-122"/>
              </a:rPr>
              <a:t>硬盘组     </a:t>
            </a:r>
            <a:r>
              <a:rPr lang="en-US" altLang="zh-CN" dirty="0">
                <a:latin typeface="Times New Roman" panose="02020603050405020304" pitchFamily="18" charset="0"/>
                <a:ea typeface="宋体" panose="02010600030101010101" pitchFamily="2" charset="-122"/>
                <a:cs typeface="Times New Roman" panose="02020603050405020304" pitchFamily="18" charset="0"/>
              </a:rPr>
              <a:t>7W*24=168W</a:t>
            </a:r>
          </a:p>
          <a:p>
            <a:pPr marL="800100" lvl="1" indent="-342900">
              <a:buFont typeface="Arial" panose="020B0604020202020204" pitchFamily="34" charset="0"/>
              <a:buChar char="•"/>
            </a:pPr>
            <a:r>
              <a:rPr lang="zh-CN" altLang="en-US" dirty="0">
                <a:latin typeface="宋体" panose="02010600030101010101" pitchFamily="2" charset="-122"/>
                <a:ea typeface="宋体" panose="02010600030101010101" pitchFamily="2" charset="-122"/>
              </a:rPr>
              <a:t>散热器     </a:t>
            </a:r>
            <a:r>
              <a:rPr lang="en-US" altLang="zh-CN" dirty="0">
                <a:latin typeface="Times New Roman" panose="02020603050405020304" pitchFamily="18" charset="0"/>
                <a:ea typeface="宋体" panose="02010600030101010101" pitchFamily="2" charset="-122"/>
                <a:cs typeface="Times New Roman" panose="02020603050405020304" pitchFamily="18" charset="0"/>
              </a:rPr>
              <a:t>3.6W*3+3.36W*2 =17.52W</a:t>
            </a:r>
          </a:p>
          <a:p>
            <a:pPr marL="800100" lvl="1" indent="-342900">
              <a:buFont typeface="Arial" panose="020B0604020202020204" pitchFamily="34" charset="0"/>
              <a:buChar char="•"/>
            </a:pPr>
            <a:r>
              <a:rPr lang="zh-CN" altLang="en-US" dirty="0">
                <a:latin typeface="宋体" panose="02010600030101010101" pitchFamily="2" charset="-122"/>
                <a:ea typeface="宋体" panose="02010600030101010101" pitchFamily="2" charset="-122"/>
              </a:rPr>
              <a:t>直流功耗   共计</a:t>
            </a:r>
            <a:r>
              <a:rPr lang="en-US" altLang="zh-CN"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339.12W</a:t>
            </a:r>
            <a:endParaRPr lang="zh-CN" altLang="en-US"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5" name="图片 14">
            <a:extLst>
              <a:ext uri="{FF2B5EF4-FFF2-40B4-BE49-F238E27FC236}">
                <a16:creationId xmlns:a16="http://schemas.microsoft.com/office/drawing/2014/main" id="{B45E6D39-E3CD-9FE1-12D4-EA91BC7D84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199" y="1268943"/>
            <a:ext cx="4286561" cy="1732865"/>
          </a:xfrm>
          <a:prstGeom prst="rect">
            <a:avLst/>
          </a:prstGeom>
        </p:spPr>
      </p:pic>
      <p:sp>
        <p:nvSpPr>
          <p:cNvPr id="29" name="内容占位符 3">
            <a:extLst>
              <a:ext uri="{FF2B5EF4-FFF2-40B4-BE49-F238E27FC236}">
                <a16:creationId xmlns:a16="http://schemas.microsoft.com/office/drawing/2014/main" id="{AE461CAE-6B42-6B8F-7166-A07323D1495B}"/>
              </a:ext>
            </a:extLst>
          </p:cNvPr>
          <p:cNvSpPr txBox="1">
            <a:spLocks/>
          </p:cNvSpPr>
          <p:nvPr/>
        </p:nvSpPr>
        <p:spPr>
          <a:xfrm>
            <a:off x="80930" y="805207"/>
            <a:ext cx="4387661" cy="4456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n"/>
            </a:pPr>
            <a:r>
              <a:rPr lang="zh-CN" altLang="en-US" sz="2200" b="1" dirty="0">
                <a:latin typeface="微软雅黑" panose="020B0503020204020204" pitchFamily="34" charset="-122"/>
                <a:ea typeface="微软雅黑" panose="020B0503020204020204" pitchFamily="34" charset="-122"/>
              </a:rPr>
              <a:t>系统内各设备的所需电源情况</a:t>
            </a:r>
          </a:p>
        </p:txBody>
      </p:sp>
      <p:sp>
        <p:nvSpPr>
          <p:cNvPr id="31" name="内容占位符 3">
            <a:extLst>
              <a:ext uri="{FF2B5EF4-FFF2-40B4-BE49-F238E27FC236}">
                <a16:creationId xmlns:a16="http://schemas.microsoft.com/office/drawing/2014/main" id="{286AFC90-E800-FD09-E29A-D7CF8A27B682}"/>
              </a:ext>
            </a:extLst>
          </p:cNvPr>
          <p:cNvSpPr txBox="1">
            <a:spLocks/>
          </p:cNvSpPr>
          <p:nvPr/>
        </p:nvSpPr>
        <p:spPr>
          <a:xfrm>
            <a:off x="381475" y="3030431"/>
            <a:ext cx="2301004" cy="4456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p"/>
            </a:pPr>
            <a:r>
              <a:rPr lang="zh-CN" altLang="en-US" sz="2000" b="1" kern="100" dirty="0">
                <a:latin typeface="微软雅黑" panose="020B0503020204020204" pitchFamily="34" charset="-122"/>
                <a:ea typeface="微软雅黑" panose="020B0503020204020204" pitchFamily="34" charset="-122"/>
                <a:cs typeface="Times New Roman" panose="02020603050405020304" pitchFamily="18" charset="0"/>
              </a:rPr>
              <a:t>功耗估算</a:t>
            </a:r>
          </a:p>
        </p:txBody>
      </p:sp>
      <p:sp>
        <p:nvSpPr>
          <p:cNvPr id="41" name="文本框 40">
            <a:extLst>
              <a:ext uri="{FF2B5EF4-FFF2-40B4-BE49-F238E27FC236}">
                <a16:creationId xmlns:a16="http://schemas.microsoft.com/office/drawing/2014/main" id="{B9288CF4-AAED-7A81-7F40-CA7D016B8CCA}"/>
              </a:ext>
            </a:extLst>
          </p:cNvPr>
          <p:cNvSpPr txBox="1"/>
          <p:nvPr/>
        </p:nvSpPr>
        <p:spPr>
          <a:xfrm>
            <a:off x="406354" y="6450664"/>
            <a:ext cx="2675480" cy="338554"/>
          </a:xfrm>
          <a:prstGeom prst="rect">
            <a:avLst/>
          </a:prstGeom>
          <a:noFill/>
        </p:spPr>
        <p:txBody>
          <a:bodyPr wrap="square">
            <a:spAutoFit/>
          </a:bodyPr>
          <a:lstStyle/>
          <a:p>
            <a:pPr algn="ctr"/>
            <a:r>
              <a:rPr lang="en-US" altLang="zh-CN" sz="1600" b="1" kern="100" dirty="0">
                <a:latin typeface="华文仿宋" panose="02010600040101010101" pitchFamily="2" charset="-122"/>
                <a:ea typeface="华文仿宋" panose="02010600040101010101" pitchFamily="2" charset="-122"/>
                <a:cs typeface="Times New Roman" panose="02020603050405020304" pitchFamily="18" charset="0"/>
              </a:rPr>
              <a:t>GW-EPS2000BL</a:t>
            </a:r>
            <a:endParaRPr lang="zh-CN" altLang="en-US" sz="1600" b="1" dirty="0">
              <a:latin typeface="华文仿宋" panose="02010600040101010101" pitchFamily="2" charset="-122"/>
              <a:ea typeface="华文仿宋" panose="02010600040101010101" pitchFamily="2" charset="-122"/>
            </a:endParaRPr>
          </a:p>
        </p:txBody>
      </p:sp>
      <p:sp>
        <p:nvSpPr>
          <p:cNvPr id="10" name="文本框 9">
            <a:extLst>
              <a:ext uri="{FF2B5EF4-FFF2-40B4-BE49-F238E27FC236}">
                <a16:creationId xmlns:a16="http://schemas.microsoft.com/office/drawing/2014/main" id="{540341F5-C57F-8A2F-6DA3-B067F73E5532}"/>
              </a:ext>
            </a:extLst>
          </p:cNvPr>
          <p:cNvSpPr txBox="1"/>
          <p:nvPr/>
        </p:nvSpPr>
        <p:spPr>
          <a:xfrm>
            <a:off x="955117" y="146925"/>
            <a:ext cx="2427718" cy="572790"/>
          </a:xfrm>
          <a:prstGeom prst="rect">
            <a:avLst/>
          </a:prstGeom>
          <a:solidFill>
            <a:schemeClr val="accent5">
              <a:lumMod val="20000"/>
              <a:lumOff val="80000"/>
              <a:alpha val="50196"/>
            </a:schemeClr>
          </a:solidFill>
          <a:ln w="12700">
            <a:solidFill>
              <a:srgbClr val="002060"/>
            </a:solidFill>
            <a:prstDash val="dash"/>
          </a:ln>
        </p:spPr>
        <p:txBody>
          <a:bodyPr wrap="square" rtlCol="0">
            <a:spAutoFit/>
          </a:bodyPr>
          <a:lstStyle/>
          <a:p>
            <a:endParaRPr lang="zh-CN" altLang="en-US" dirty="0"/>
          </a:p>
        </p:txBody>
      </p:sp>
      <p:sp>
        <p:nvSpPr>
          <p:cNvPr id="11" name="文本框 10">
            <a:extLst>
              <a:ext uri="{FF2B5EF4-FFF2-40B4-BE49-F238E27FC236}">
                <a16:creationId xmlns:a16="http://schemas.microsoft.com/office/drawing/2014/main" id="{D5D4B1F8-C759-2246-DB9A-D783A9C66721}"/>
              </a:ext>
            </a:extLst>
          </p:cNvPr>
          <p:cNvSpPr txBox="1"/>
          <p:nvPr/>
        </p:nvSpPr>
        <p:spPr>
          <a:xfrm>
            <a:off x="1035366" y="206907"/>
            <a:ext cx="2454974" cy="553998"/>
          </a:xfrm>
          <a:prstGeom prst="rect">
            <a:avLst/>
          </a:prstGeom>
          <a:noFill/>
        </p:spPr>
        <p:txBody>
          <a:bodyPr wrap="square" rtlCol="0">
            <a:spAutoFit/>
          </a:bodyPr>
          <a:lstStyle/>
          <a:p>
            <a:r>
              <a:rPr lang="en-US" altLang="zh-CN" sz="3000" b="1" dirty="0">
                <a:latin typeface="+mn-ea"/>
              </a:rPr>
              <a:t>2.1 </a:t>
            </a:r>
            <a:r>
              <a:rPr lang="zh-CN" altLang="en-US" sz="3000" b="1" dirty="0">
                <a:latin typeface="+mn-ea"/>
              </a:rPr>
              <a:t>需求分析</a:t>
            </a:r>
          </a:p>
        </p:txBody>
      </p:sp>
      <p:sp>
        <p:nvSpPr>
          <p:cNvPr id="5" name="内容占位符 3">
            <a:extLst>
              <a:ext uri="{FF2B5EF4-FFF2-40B4-BE49-F238E27FC236}">
                <a16:creationId xmlns:a16="http://schemas.microsoft.com/office/drawing/2014/main" id="{A3597367-80A0-6B00-81DD-3F9FA1EA2CD2}"/>
              </a:ext>
            </a:extLst>
          </p:cNvPr>
          <p:cNvSpPr txBox="1">
            <a:spLocks/>
          </p:cNvSpPr>
          <p:nvPr/>
        </p:nvSpPr>
        <p:spPr>
          <a:xfrm>
            <a:off x="170337" y="4712343"/>
            <a:ext cx="2970895" cy="4456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n"/>
            </a:pPr>
            <a:r>
              <a:rPr lang="zh-CN" altLang="en-US" sz="2200" b="1" kern="100" dirty="0">
                <a:latin typeface="微软雅黑" panose="020B0503020204020204" pitchFamily="34" charset="-122"/>
                <a:ea typeface="微软雅黑" panose="020B0503020204020204" pitchFamily="34" charset="-122"/>
                <a:cs typeface="Times New Roman" panose="02020603050405020304" pitchFamily="18" charset="0"/>
              </a:rPr>
              <a:t>外部供电方案选择</a:t>
            </a:r>
          </a:p>
        </p:txBody>
      </p:sp>
      <p:sp>
        <p:nvSpPr>
          <p:cNvPr id="13" name="文本框 12">
            <a:extLst>
              <a:ext uri="{FF2B5EF4-FFF2-40B4-BE49-F238E27FC236}">
                <a16:creationId xmlns:a16="http://schemas.microsoft.com/office/drawing/2014/main" id="{A00B91E2-614B-EE30-07C7-BCF988A80202}"/>
              </a:ext>
            </a:extLst>
          </p:cNvPr>
          <p:cNvSpPr txBox="1"/>
          <p:nvPr/>
        </p:nvSpPr>
        <p:spPr>
          <a:xfrm>
            <a:off x="2587548" y="6448978"/>
            <a:ext cx="2301004" cy="338554"/>
          </a:xfrm>
          <a:prstGeom prst="rect">
            <a:avLst/>
          </a:prstGeom>
          <a:noFill/>
        </p:spPr>
        <p:txBody>
          <a:bodyPr wrap="square">
            <a:spAutoFit/>
          </a:bodyPr>
          <a:lstStyle/>
          <a:p>
            <a:r>
              <a:rPr lang="zh-CN" altLang="en-US" sz="1600" b="1" dirty="0">
                <a:latin typeface="华文仿宋" panose="02010600040101010101" pitchFamily="2" charset="-122"/>
                <a:ea typeface="华文仿宋" panose="02010600040101010101" pitchFamily="2" charset="-122"/>
              </a:rPr>
              <a:t>电源背板上的供电接口</a:t>
            </a:r>
          </a:p>
        </p:txBody>
      </p:sp>
      <p:sp>
        <p:nvSpPr>
          <p:cNvPr id="18" name="文本框 17">
            <a:extLst>
              <a:ext uri="{FF2B5EF4-FFF2-40B4-BE49-F238E27FC236}">
                <a16:creationId xmlns:a16="http://schemas.microsoft.com/office/drawing/2014/main" id="{77D76363-6B88-9FAB-B6CD-D6912CE2459B}"/>
              </a:ext>
            </a:extLst>
          </p:cNvPr>
          <p:cNvSpPr txBox="1"/>
          <p:nvPr/>
        </p:nvSpPr>
        <p:spPr>
          <a:xfrm>
            <a:off x="56662" y="5059658"/>
            <a:ext cx="4411929" cy="400110"/>
          </a:xfrm>
          <a:prstGeom prst="rect">
            <a:avLst/>
          </a:prstGeom>
          <a:noFill/>
        </p:spPr>
        <p:txBody>
          <a:bodyPr wrap="square">
            <a:spAutoFit/>
          </a:bodyPr>
          <a:lstStyle/>
          <a:p>
            <a:pPr marL="800100" lvl="1" indent="-342900">
              <a:buFont typeface="Wingdings" panose="05000000000000000000" pitchFamily="2" charset="2"/>
              <a:buChar char="p"/>
            </a:pPr>
            <a:r>
              <a:rPr lang="en-US" altLang="zh-CN" sz="2000" b="1" kern="100" dirty="0">
                <a:latin typeface="微软雅黑" panose="020B0503020204020204" pitchFamily="34" charset="-122"/>
                <a:ea typeface="微软雅黑" panose="020B0503020204020204" pitchFamily="34" charset="-122"/>
                <a:cs typeface="Times New Roman" panose="02020603050405020304" pitchFamily="18" charset="0"/>
              </a:rPr>
              <a:t>2000W ATX</a:t>
            </a:r>
            <a:r>
              <a:rPr lang="zh-CN" altLang="en-US" sz="2000" b="1" kern="100" dirty="0">
                <a:latin typeface="微软雅黑" panose="020B0503020204020204" pitchFamily="34" charset="-122"/>
                <a:ea typeface="微软雅黑" panose="020B0503020204020204" pitchFamily="34" charset="-122"/>
                <a:cs typeface="Times New Roman" panose="02020603050405020304" pitchFamily="18" charset="0"/>
              </a:rPr>
              <a:t>标准服务器电源</a:t>
            </a:r>
            <a:endParaRPr lang="zh-CN" altLang="en-US" sz="20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文本框 19">
            <a:extLst>
              <a:ext uri="{FF2B5EF4-FFF2-40B4-BE49-F238E27FC236}">
                <a16:creationId xmlns:a16="http://schemas.microsoft.com/office/drawing/2014/main" id="{145EA86E-C617-F6FD-4EB3-BA24BA0E87F9}"/>
              </a:ext>
            </a:extLst>
          </p:cNvPr>
          <p:cNvSpPr txBox="1"/>
          <p:nvPr/>
        </p:nvSpPr>
        <p:spPr>
          <a:xfrm>
            <a:off x="7096146" y="6498292"/>
            <a:ext cx="1460941" cy="338554"/>
          </a:xfrm>
          <a:prstGeom prst="rect">
            <a:avLst/>
          </a:prstGeom>
          <a:noFill/>
        </p:spPr>
        <p:txBody>
          <a:bodyPr wrap="square">
            <a:spAutoFit/>
          </a:bodyPr>
          <a:lstStyle/>
          <a:p>
            <a:r>
              <a:rPr lang="en-US" altLang="zh-CN" sz="1600" b="1" dirty="0">
                <a:latin typeface="华文仿宋" panose="02010600040101010101" pitchFamily="2" charset="-122"/>
                <a:ea typeface="华文仿宋" panose="02010600040101010101" pitchFamily="2" charset="-122"/>
              </a:rPr>
              <a:t>24</a:t>
            </a:r>
            <a:r>
              <a:rPr lang="zh-CN" altLang="en-US" sz="1600" b="1" dirty="0">
                <a:latin typeface="华文仿宋" panose="02010600040101010101" pitchFamily="2" charset="-122"/>
                <a:ea typeface="华文仿宋" panose="02010600040101010101" pitchFamily="2" charset="-122"/>
              </a:rPr>
              <a:t>针主板接口</a:t>
            </a:r>
          </a:p>
        </p:txBody>
      </p:sp>
      <p:sp>
        <p:nvSpPr>
          <p:cNvPr id="21" name="内容占位符 3">
            <a:extLst>
              <a:ext uri="{FF2B5EF4-FFF2-40B4-BE49-F238E27FC236}">
                <a16:creationId xmlns:a16="http://schemas.microsoft.com/office/drawing/2014/main" id="{F9EEBF49-DDC3-E61A-6222-C04AFEDB7EE4}"/>
              </a:ext>
            </a:extLst>
          </p:cNvPr>
          <p:cNvSpPr txBox="1">
            <a:spLocks/>
          </p:cNvSpPr>
          <p:nvPr/>
        </p:nvSpPr>
        <p:spPr>
          <a:xfrm>
            <a:off x="5717951" y="2814320"/>
            <a:ext cx="2301004" cy="3070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p"/>
            </a:pPr>
            <a:r>
              <a:rPr lang="en-US" altLang="zh-CN" sz="2000" b="1" kern="100" dirty="0">
                <a:latin typeface="微软雅黑" panose="020B0503020204020204" pitchFamily="34" charset="-122"/>
                <a:ea typeface="微软雅黑" panose="020B0503020204020204" pitchFamily="34" charset="-122"/>
                <a:cs typeface="Times New Roman" panose="02020603050405020304" pitchFamily="18" charset="0"/>
              </a:rPr>
              <a:t>ATX</a:t>
            </a:r>
            <a:r>
              <a:rPr lang="zh-CN" altLang="en-US" sz="2000" b="1" kern="100" dirty="0">
                <a:latin typeface="微软雅黑" panose="020B0503020204020204" pitchFamily="34" charset="-122"/>
                <a:ea typeface="微软雅黑" panose="020B0503020204020204" pitchFamily="34" charset="-122"/>
                <a:cs typeface="Times New Roman" panose="02020603050405020304" pitchFamily="18" charset="0"/>
              </a:rPr>
              <a:t>电源接口</a:t>
            </a:r>
          </a:p>
        </p:txBody>
      </p:sp>
      <p:pic>
        <p:nvPicPr>
          <p:cNvPr id="25" name="图片 24">
            <a:extLst>
              <a:ext uri="{FF2B5EF4-FFF2-40B4-BE49-F238E27FC236}">
                <a16:creationId xmlns:a16="http://schemas.microsoft.com/office/drawing/2014/main" id="{B34794C2-1DCF-8575-596C-D03B5FD06313}"/>
              </a:ext>
            </a:extLst>
          </p:cNvPr>
          <p:cNvPicPr>
            <a:picLocks noChangeAspect="1"/>
          </p:cNvPicPr>
          <p:nvPr/>
        </p:nvPicPr>
        <p:blipFill>
          <a:blip r:embed="rId6"/>
          <a:stretch>
            <a:fillRect/>
          </a:stretch>
        </p:blipFill>
        <p:spPr>
          <a:xfrm>
            <a:off x="7209905" y="4343541"/>
            <a:ext cx="919694" cy="2232454"/>
          </a:xfrm>
          <a:prstGeom prst="rect">
            <a:avLst/>
          </a:prstGeom>
        </p:spPr>
      </p:pic>
      <p:pic>
        <p:nvPicPr>
          <p:cNvPr id="30" name="图片 29">
            <a:extLst>
              <a:ext uri="{FF2B5EF4-FFF2-40B4-BE49-F238E27FC236}">
                <a16:creationId xmlns:a16="http://schemas.microsoft.com/office/drawing/2014/main" id="{732D8099-3E6A-7427-E6D5-55C4D3821E6D}"/>
              </a:ext>
            </a:extLst>
          </p:cNvPr>
          <p:cNvPicPr>
            <a:picLocks noChangeAspect="1"/>
          </p:cNvPicPr>
          <p:nvPr/>
        </p:nvPicPr>
        <p:blipFill rotWithShape="1">
          <a:blip r:embed="rId7"/>
          <a:srcRect l="5106" t="9213" r="20444" b="7431"/>
          <a:stretch/>
        </p:blipFill>
        <p:spPr>
          <a:xfrm>
            <a:off x="9048100" y="4398440"/>
            <a:ext cx="821094" cy="1014411"/>
          </a:xfrm>
          <a:prstGeom prst="rect">
            <a:avLst/>
          </a:prstGeom>
        </p:spPr>
      </p:pic>
      <p:pic>
        <p:nvPicPr>
          <p:cNvPr id="34" name="图片 33">
            <a:extLst>
              <a:ext uri="{FF2B5EF4-FFF2-40B4-BE49-F238E27FC236}">
                <a16:creationId xmlns:a16="http://schemas.microsoft.com/office/drawing/2014/main" id="{59ED75DA-58D6-CE37-53AE-60FD33C7BE29}"/>
              </a:ext>
            </a:extLst>
          </p:cNvPr>
          <p:cNvPicPr>
            <a:picLocks noChangeAspect="1"/>
          </p:cNvPicPr>
          <p:nvPr/>
        </p:nvPicPr>
        <p:blipFill>
          <a:blip r:embed="rId8"/>
          <a:stretch>
            <a:fillRect/>
          </a:stretch>
        </p:blipFill>
        <p:spPr>
          <a:xfrm>
            <a:off x="9093504" y="5709739"/>
            <a:ext cx="870931" cy="772952"/>
          </a:xfrm>
          <a:prstGeom prst="rect">
            <a:avLst/>
          </a:prstGeom>
        </p:spPr>
      </p:pic>
      <p:sp>
        <p:nvSpPr>
          <p:cNvPr id="42" name="文本框 41">
            <a:extLst>
              <a:ext uri="{FF2B5EF4-FFF2-40B4-BE49-F238E27FC236}">
                <a16:creationId xmlns:a16="http://schemas.microsoft.com/office/drawing/2014/main" id="{6FA450A9-2817-B498-D7AF-473BD5EC12F4}"/>
              </a:ext>
            </a:extLst>
          </p:cNvPr>
          <p:cNvSpPr txBox="1"/>
          <p:nvPr/>
        </p:nvSpPr>
        <p:spPr>
          <a:xfrm>
            <a:off x="8634834" y="6498292"/>
            <a:ext cx="2454774" cy="338554"/>
          </a:xfrm>
          <a:prstGeom prst="rect">
            <a:avLst/>
          </a:prstGeom>
          <a:noFill/>
        </p:spPr>
        <p:txBody>
          <a:bodyPr wrap="square">
            <a:spAutoFit/>
          </a:bodyPr>
          <a:lstStyle/>
          <a:p>
            <a:r>
              <a:rPr lang="en-US" altLang="zh-CN" sz="1600" b="1" dirty="0">
                <a:latin typeface="华文仿宋" panose="02010600040101010101" pitchFamily="2" charset="-122"/>
                <a:ea typeface="华文仿宋" panose="02010600040101010101" pitchFamily="2" charset="-122"/>
              </a:rPr>
              <a:t>IDE/SATA</a:t>
            </a:r>
            <a:r>
              <a:rPr lang="zh-CN" altLang="en-US" sz="1600" b="1" dirty="0">
                <a:latin typeface="华文仿宋" panose="02010600040101010101" pitchFamily="2" charset="-122"/>
                <a:ea typeface="华文仿宋" panose="02010600040101010101" pitchFamily="2" charset="-122"/>
              </a:rPr>
              <a:t>电源接口</a:t>
            </a:r>
          </a:p>
        </p:txBody>
      </p:sp>
      <p:sp>
        <p:nvSpPr>
          <p:cNvPr id="44" name="文本框 43">
            <a:extLst>
              <a:ext uri="{FF2B5EF4-FFF2-40B4-BE49-F238E27FC236}">
                <a16:creationId xmlns:a16="http://schemas.microsoft.com/office/drawing/2014/main" id="{A5AA2B1A-C39C-EA66-30A7-67BD681611E1}"/>
              </a:ext>
            </a:extLst>
          </p:cNvPr>
          <p:cNvSpPr txBox="1"/>
          <p:nvPr/>
        </p:nvSpPr>
        <p:spPr>
          <a:xfrm>
            <a:off x="6194189" y="3118539"/>
            <a:ext cx="4895419" cy="1338828"/>
          </a:xfrm>
          <a:prstGeom prst="rect">
            <a:avLst/>
          </a:prstGeom>
          <a:noFill/>
        </p:spPr>
        <p:txBody>
          <a:bodyPr wrap="square">
            <a:spAutoFit/>
          </a:bodyPr>
          <a:lstStyle/>
          <a:p>
            <a:pPr marL="285750" indent="-285750">
              <a:buFont typeface="Arial" panose="020B0604020202020204" pitchFamily="34" charset="0"/>
              <a:buChar char="•"/>
            </a:pPr>
            <a:r>
              <a:rPr lang="en-US" altLang="zh-CN" b="1" dirty="0">
                <a:latin typeface="Times New Roman" panose="02020603050405020304" pitchFamily="18" charset="0"/>
                <a:ea typeface="宋体" panose="02010600030101010101" pitchFamily="2" charset="-122"/>
                <a:cs typeface="Times New Roman" panose="02020603050405020304" pitchFamily="18" charset="0"/>
              </a:rPr>
              <a:t>ATX(Advanced Technology Extended) </a:t>
            </a:r>
            <a:r>
              <a:rPr lang="zh-CN" altLang="en-US" b="1" dirty="0">
                <a:latin typeface="宋体" panose="02010600030101010101" pitchFamily="2" charset="-122"/>
                <a:ea typeface="宋体" panose="02010600030101010101" pitchFamily="2" charset="-122"/>
              </a:rPr>
              <a:t>标准</a:t>
            </a:r>
            <a:endParaRPr lang="en-US" altLang="zh-CN" b="1" dirty="0">
              <a:latin typeface="宋体" panose="02010600030101010101" pitchFamily="2" charset="-122"/>
              <a:ea typeface="宋体" panose="02010600030101010101" pitchFamily="2" charset="-122"/>
            </a:endParaRPr>
          </a:p>
          <a:p>
            <a:r>
              <a:rPr lang="en-US" altLang="zh-CN" dirty="0">
                <a:latin typeface="宋体" panose="02010600030101010101" pitchFamily="2" charset="-122"/>
                <a:ea typeface="宋体" panose="02010600030101010101" pitchFamily="2" charset="-122"/>
              </a:rPr>
              <a:t>   </a:t>
            </a:r>
            <a:r>
              <a:rPr lang="zh-CN" altLang="en-US" dirty="0">
                <a:latin typeface="宋体" panose="02010600030101010101" pitchFamily="2" charset="-122"/>
                <a:ea typeface="宋体" panose="02010600030101010101" pitchFamily="2" charset="-122"/>
              </a:rPr>
              <a:t> </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Intel PC</a:t>
            </a:r>
            <a:r>
              <a:rPr lang="zh-CN" altLang="en-US" sz="1600" dirty="0">
                <a:latin typeface="宋体" panose="02010600030101010101" pitchFamily="2" charset="-122"/>
                <a:ea typeface="宋体" panose="02010600030101010101" pitchFamily="2" charset="-122"/>
              </a:rPr>
              <a:t>主板结构规范</a:t>
            </a:r>
            <a:endParaRPr lang="en-US" altLang="zh-CN" sz="1600" dirty="0">
              <a:latin typeface="宋体" panose="02010600030101010101" pitchFamily="2" charset="-122"/>
              <a:ea typeface="宋体" panose="02010600030101010101" pitchFamily="2" charset="-122"/>
            </a:endParaRPr>
          </a:p>
          <a:p>
            <a:pPr marL="285750" indent="-285750">
              <a:lnSpc>
                <a:spcPct val="150000"/>
              </a:lnSpc>
              <a:buFont typeface="Arial" panose="020B0604020202020204" pitchFamily="34" charset="0"/>
              <a:buChar char="•"/>
            </a:pPr>
            <a:r>
              <a:rPr lang="en-US" altLang="zh-CN" b="1" dirty="0">
                <a:latin typeface="Times New Roman" panose="02020603050405020304" pitchFamily="18" charset="0"/>
                <a:ea typeface="宋体" panose="02010600030101010101" pitchFamily="2" charset="-122"/>
                <a:cs typeface="Times New Roman" panose="02020603050405020304" pitchFamily="18" charset="0"/>
              </a:rPr>
              <a:t>ATX</a:t>
            </a:r>
            <a:r>
              <a:rPr lang="zh-CN" altLang="en-US" b="1" dirty="0">
                <a:latin typeface="宋体" panose="02010600030101010101" pitchFamily="2" charset="-122"/>
                <a:ea typeface="宋体" panose="02010600030101010101" pitchFamily="2" charset="-122"/>
              </a:rPr>
              <a:t>电源</a:t>
            </a:r>
            <a:endParaRPr lang="en-US" altLang="zh-CN" b="1" dirty="0">
              <a:latin typeface="宋体" panose="02010600030101010101" pitchFamily="2" charset="-122"/>
              <a:ea typeface="宋体" panose="02010600030101010101" pitchFamily="2" charset="-122"/>
            </a:endParaRPr>
          </a:p>
          <a:p>
            <a:pPr lvl="1"/>
            <a:r>
              <a:rPr lang="en-US" altLang="zh-CN" dirty="0">
                <a:latin typeface="Times New Roman" panose="02020603050405020304" pitchFamily="18" charset="0"/>
                <a:ea typeface="宋体" panose="02010600030101010101" pitchFamily="2" charset="-122"/>
                <a:cs typeface="Times New Roman" panose="02020603050405020304" pitchFamily="18" charset="0"/>
              </a:rPr>
              <a:t>220V</a:t>
            </a:r>
            <a:r>
              <a:rPr lang="zh-CN" altLang="en-US"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dirty="0">
                <a:latin typeface="Times New Roman" panose="02020603050405020304" pitchFamily="18" charset="0"/>
                <a:ea typeface="宋体" panose="02010600030101010101" pitchFamily="2" charset="-122"/>
                <a:cs typeface="Times New Roman" panose="02020603050405020304" pitchFamily="18" charset="0"/>
              </a:rPr>
              <a:t>AC </a:t>
            </a:r>
            <a:r>
              <a:rPr lang="zh-CN" altLang="en-US" b="1" dirty="0">
                <a:latin typeface="Times New Roman" panose="02020603050405020304" pitchFamily="18" charset="0"/>
                <a:ea typeface="宋体" panose="02010600030101010101" pitchFamily="2" charset="-122"/>
                <a:cs typeface="Times New Roman" panose="02020603050405020304" pitchFamily="18" charset="0"/>
              </a:rPr>
              <a:t>→</a:t>
            </a:r>
            <a:r>
              <a:rPr lang="en-US" altLang="zh-CN" dirty="0">
                <a:latin typeface="Times New Roman" panose="02020603050405020304" pitchFamily="18" charset="0"/>
                <a:ea typeface="宋体" panose="02010600030101010101" pitchFamily="2" charset="-122"/>
                <a:cs typeface="Times New Roman" panose="02020603050405020304" pitchFamily="18" charset="0"/>
              </a:rPr>
              <a:t>5 V</a:t>
            </a:r>
            <a:r>
              <a:rPr lang="en-US" altLang="zh-CN" dirty="0">
                <a:latin typeface="宋体" panose="02010600030101010101" pitchFamily="2" charset="-122"/>
                <a:ea typeface="宋体" panose="02010600030101010101" pitchFamily="2" charset="-122"/>
                <a:cs typeface="Times New Roman" panose="02020603050405020304" pitchFamily="18" charset="0"/>
              </a:rPr>
              <a:t>,</a:t>
            </a:r>
            <a:r>
              <a:rPr lang="en-US" altLang="zh-CN" dirty="0">
                <a:latin typeface="Times New Roman" panose="02020603050405020304" pitchFamily="18" charset="0"/>
                <a:ea typeface="宋体" panose="02010600030101010101" pitchFamily="2" charset="-122"/>
                <a:cs typeface="Times New Roman" panose="02020603050405020304" pitchFamily="18" charset="0"/>
              </a:rPr>
              <a:t>12V,24V, +3.3V</a:t>
            </a:r>
            <a:r>
              <a:rPr lang="zh-CN" altLang="en-US" dirty="0">
                <a:latin typeface="Times New Roman" panose="02020603050405020304" pitchFamily="18" charset="0"/>
                <a:ea typeface="宋体" panose="02010600030101010101" pitchFamily="2" charset="-122"/>
                <a:cs typeface="Times New Roman" panose="02020603050405020304" pitchFamily="18" charset="0"/>
              </a:rPr>
              <a:t>（</a:t>
            </a:r>
            <a:r>
              <a:rPr lang="en-US" altLang="zh-CN" dirty="0">
                <a:latin typeface="Times New Roman" panose="02020603050405020304" pitchFamily="18" charset="0"/>
                <a:ea typeface="宋体" panose="02010600030101010101" pitchFamily="2" charset="-122"/>
                <a:cs typeface="Times New Roman" panose="02020603050405020304" pitchFamily="18" charset="0"/>
              </a:rPr>
              <a:t>DC</a:t>
            </a:r>
            <a:r>
              <a:rPr lang="zh-CN" altLang="en-US" dirty="0">
                <a:latin typeface="Times New Roman" panose="02020603050405020304" pitchFamily="18" charset="0"/>
                <a:ea typeface="宋体" panose="02010600030101010101" pitchFamily="2" charset="-122"/>
                <a:cs typeface="Times New Roman" panose="02020603050405020304" pitchFamily="18" charset="0"/>
              </a:rPr>
              <a:t>）</a:t>
            </a:r>
          </a:p>
        </p:txBody>
      </p:sp>
      <p:sp>
        <p:nvSpPr>
          <p:cNvPr id="45" name="文本框 44">
            <a:extLst>
              <a:ext uri="{FF2B5EF4-FFF2-40B4-BE49-F238E27FC236}">
                <a16:creationId xmlns:a16="http://schemas.microsoft.com/office/drawing/2014/main" id="{0CC64015-A938-3BF1-D468-3670947E414F}"/>
              </a:ext>
            </a:extLst>
          </p:cNvPr>
          <p:cNvSpPr txBox="1"/>
          <p:nvPr/>
        </p:nvSpPr>
        <p:spPr>
          <a:xfrm>
            <a:off x="8433030" y="5383916"/>
            <a:ext cx="2454774" cy="338554"/>
          </a:xfrm>
          <a:prstGeom prst="rect">
            <a:avLst/>
          </a:prstGeom>
          <a:noFill/>
        </p:spPr>
        <p:txBody>
          <a:bodyPr wrap="square">
            <a:spAutoFit/>
          </a:bodyPr>
          <a:lstStyle/>
          <a:p>
            <a:r>
              <a:rPr lang="en-US" altLang="zh-CN" sz="1600" b="1" dirty="0">
                <a:latin typeface="华文仿宋" panose="02010600040101010101" pitchFamily="2" charset="-122"/>
                <a:ea typeface="华文仿宋" panose="02010600040101010101" pitchFamily="2" charset="-122"/>
              </a:rPr>
              <a:t>PCIe</a:t>
            </a:r>
            <a:r>
              <a:rPr lang="zh-CN" altLang="en-US" sz="1600" b="1" dirty="0">
                <a:latin typeface="华文仿宋" panose="02010600040101010101" pitchFamily="2" charset="-122"/>
                <a:ea typeface="华文仿宋" panose="02010600040101010101" pitchFamily="2" charset="-122"/>
              </a:rPr>
              <a:t>显卡</a:t>
            </a:r>
            <a:r>
              <a:rPr lang="en-US" altLang="zh-CN" sz="1600" b="1" dirty="0">
                <a:latin typeface="华文仿宋" panose="02010600040101010101" pitchFamily="2" charset="-122"/>
                <a:ea typeface="华文仿宋" panose="02010600040101010101" pitchFamily="2" charset="-122"/>
              </a:rPr>
              <a:t>/CPU</a:t>
            </a:r>
            <a:r>
              <a:rPr lang="zh-CN" altLang="en-US" sz="1600" b="1" dirty="0">
                <a:latin typeface="华文仿宋" panose="02010600040101010101" pitchFamily="2" charset="-122"/>
                <a:ea typeface="华文仿宋" panose="02010600040101010101" pitchFamily="2" charset="-122"/>
              </a:rPr>
              <a:t>电源接口</a:t>
            </a:r>
          </a:p>
        </p:txBody>
      </p:sp>
      <p:cxnSp>
        <p:nvCxnSpPr>
          <p:cNvPr id="52" name="直接箭头连接符 51">
            <a:extLst>
              <a:ext uri="{FF2B5EF4-FFF2-40B4-BE49-F238E27FC236}">
                <a16:creationId xmlns:a16="http://schemas.microsoft.com/office/drawing/2014/main" id="{9ED91338-0CD5-EF25-7E5D-8A35CE3F28FC}"/>
              </a:ext>
            </a:extLst>
          </p:cNvPr>
          <p:cNvCxnSpPr>
            <a:cxnSpLocks/>
          </p:cNvCxnSpPr>
          <p:nvPr/>
        </p:nvCxnSpPr>
        <p:spPr>
          <a:xfrm>
            <a:off x="5008424" y="5852304"/>
            <a:ext cx="1300936" cy="0"/>
          </a:xfrm>
          <a:prstGeom prst="straightConnector1">
            <a:avLst/>
          </a:prstGeom>
          <a:ln w="190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8" name="文本框 57">
            <a:extLst>
              <a:ext uri="{FF2B5EF4-FFF2-40B4-BE49-F238E27FC236}">
                <a16:creationId xmlns:a16="http://schemas.microsoft.com/office/drawing/2014/main" id="{38854945-D762-5794-C758-07DEB3D888F0}"/>
              </a:ext>
            </a:extLst>
          </p:cNvPr>
          <p:cNvSpPr txBox="1"/>
          <p:nvPr/>
        </p:nvSpPr>
        <p:spPr>
          <a:xfrm>
            <a:off x="8744249" y="6156590"/>
            <a:ext cx="544476" cy="292388"/>
          </a:xfrm>
          <a:prstGeom prst="rect">
            <a:avLst/>
          </a:prstGeom>
          <a:noFill/>
        </p:spPr>
        <p:txBody>
          <a:bodyPr wrap="square" rtlCol="0">
            <a:spAutoFit/>
          </a:bodyPr>
          <a:lstStyle/>
          <a:p>
            <a:r>
              <a:rPr lang="en-US" altLang="zh-CN" sz="1300" b="1" dirty="0">
                <a:solidFill>
                  <a:srgbClr val="FF0000"/>
                </a:solidFill>
              </a:rPr>
              <a:t>12V</a:t>
            </a:r>
            <a:endParaRPr lang="zh-CN" altLang="en-US" sz="1300" b="1" dirty="0">
              <a:solidFill>
                <a:srgbClr val="FF0000"/>
              </a:solidFill>
            </a:endParaRPr>
          </a:p>
        </p:txBody>
      </p:sp>
      <p:sp>
        <p:nvSpPr>
          <p:cNvPr id="60" name="文本框 59">
            <a:extLst>
              <a:ext uri="{FF2B5EF4-FFF2-40B4-BE49-F238E27FC236}">
                <a16:creationId xmlns:a16="http://schemas.microsoft.com/office/drawing/2014/main" id="{DA53D531-84CE-B865-E425-4452572B8A87}"/>
              </a:ext>
            </a:extLst>
          </p:cNvPr>
          <p:cNvSpPr txBox="1"/>
          <p:nvPr/>
        </p:nvSpPr>
        <p:spPr>
          <a:xfrm>
            <a:off x="8667286" y="5090589"/>
            <a:ext cx="509724" cy="292388"/>
          </a:xfrm>
          <a:prstGeom prst="rect">
            <a:avLst/>
          </a:prstGeom>
          <a:noFill/>
        </p:spPr>
        <p:txBody>
          <a:bodyPr wrap="square">
            <a:spAutoFit/>
          </a:bodyPr>
          <a:lstStyle/>
          <a:p>
            <a:r>
              <a:rPr lang="en-US" altLang="zh-CN" sz="1300" b="1" dirty="0">
                <a:solidFill>
                  <a:srgbClr val="FF0000"/>
                </a:solidFill>
              </a:rPr>
              <a:t>12V</a:t>
            </a:r>
            <a:endParaRPr lang="zh-CN" altLang="en-US" sz="1300" b="1" dirty="0">
              <a:solidFill>
                <a:srgbClr val="FF0000"/>
              </a:solidFill>
            </a:endParaRPr>
          </a:p>
        </p:txBody>
      </p:sp>
      <p:sp>
        <p:nvSpPr>
          <p:cNvPr id="61" name="文本框 60">
            <a:extLst>
              <a:ext uri="{FF2B5EF4-FFF2-40B4-BE49-F238E27FC236}">
                <a16:creationId xmlns:a16="http://schemas.microsoft.com/office/drawing/2014/main" id="{0E246617-967F-8090-726E-34756D16F2A1}"/>
              </a:ext>
            </a:extLst>
          </p:cNvPr>
          <p:cNvSpPr txBox="1"/>
          <p:nvPr/>
        </p:nvSpPr>
        <p:spPr>
          <a:xfrm>
            <a:off x="9755195" y="6156590"/>
            <a:ext cx="683199" cy="292388"/>
          </a:xfrm>
          <a:prstGeom prst="rect">
            <a:avLst/>
          </a:prstGeom>
          <a:noFill/>
        </p:spPr>
        <p:txBody>
          <a:bodyPr wrap="square" rtlCol="0">
            <a:spAutoFit/>
          </a:bodyPr>
          <a:lstStyle/>
          <a:p>
            <a:r>
              <a:rPr lang="en-US" altLang="zh-CN" sz="1300" b="1" dirty="0"/>
              <a:t>GND</a:t>
            </a:r>
            <a:endParaRPr lang="zh-CN" altLang="en-US" sz="1300" b="1" dirty="0"/>
          </a:p>
        </p:txBody>
      </p:sp>
      <p:sp>
        <p:nvSpPr>
          <p:cNvPr id="62" name="文本框 61">
            <a:extLst>
              <a:ext uri="{FF2B5EF4-FFF2-40B4-BE49-F238E27FC236}">
                <a16:creationId xmlns:a16="http://schemas.microsoft.com/office/drawing/2014/main" id="{08B35782-0EE4-81ED-3BD6-B8CAF2E47B41}"/>
              </a:ext>
            </a:extLst>
          </p:cNvPr>
          <p:cNvSpPr txBox="1"/>
          <p:nvPr/>
        </p:nvSpPr>
        <p:spPr>
          <a:xfrm>
            <a:off x="9811761" y="5090589"/>
            <a:ext cx="566738" cy="292388"/>
          </a:xfrm>
          <a:prstGeom prst="rect">
            <a:avLst/>
          </a:prstGeom>
          <a:noFill/>
        </p:spPr>
        <p:txBody>
          <a:bodyPr wrap="square" rtlCol="0">
            <a:spAutoFit/>
          </a:bodyPr>
          <a:lstStyle/>
          <a:p>
            <a:r>
              <a:rPr lang="en-US" altLang="zh-CN" sz="1300" b="1" dirty="0"/>
              <a:t>GND</a:t>
            </a:r>
            <a:endParaRPr lang="zh-CN" altLang="en-US" sz="1300" b="1" dirty="0"/>
          </a:p>
        </p:txBody>
      </p:sp>
      <p:sp>
        <p:nvSpPr>
          <p:cNvPr id="64" name="文本框 63">
            <a:extLst>
              <a:ext uri="{FF2B5EF4-FFF2-40B4-BE49-F238E27FC236}">
                <a16:creationId xmlns:a16="http://schemas.microsoft.com/office/drawing/2014/main" id="{B3601003-9BD8-8872-721B-47C905B91B0B}"/>
              </a:ext>
            </a:extLst>
          </p:cNvPr>
          <p:cNvSpPr txBox="1"/>
          <p:nvPr/>
        </p:nvSpPr>
        <p:spPr>
          <a:xfrm>
            <a:off x="7984878" y="4910040"/>
            <a:ext cx="711334" cy="292388"/>
          </a:xfrm>
          <a:prstGeom prst="rect">
            <a:avLst/>
          </a:prstGeom>
          <a:noFill/>
        </p:spPr>
        <p:txBody>
          <a:bodyPr wrap="square">
            <a:spAutoFit/>
          </a:bodyPr>
          <a:lstStyle/>
          <a:p>
            <a:r>
              <a:rPr lang="en-US" altLang="zh-CN" sz="1300" b="1" dirty="0">
                <a:solidFill>
                  <a:srgbClr val="00B050"/>
                </a:solidFill>
              </a:rPr>
              <a:t>PS_ON</a:t>
            </a:r>
            <a:endParaRPr lang="zh-CN" altLang="en-US" sz="1300" b="1" dirty="0">
              <a:solidFill>
                <a:srgbClr val="00B050"/>
              </a:solidFill>
            </a:endParaRPr>
          </a:p>
        </p:txBody>
      </p:sp>
      <p:sp>
        <p:nvSpPr>
          <p:cNvPr id="66" name="文本框 65">
            <a:extLst>
              <a:ext uri="{FF2B5EF4-FFF2-40B4-BE49-F238E27FC236}">
                <a16:creationId xmlns:a16="http://schemas.microsoft.com/office/drawing/2014/main" id="{8EB40E86-3F14-785F-78E9-881CF31BDD59}"/>
              </a:ext>
            </a:extLst>
          </p:cNvPr>
          <p:cNvSpPr txBox="1"/>
          <p:nvPr/>
        </p:nvSpPr>
        <p:spPr>
          <a:xfrm>
            <a:off x="6684096" y="5739597"/>
            <a:ext cx="702363" cy="292388"/>
          </a:xfrm>
          <a:prstGeom prst="rect">
            <a:avLst/>
          </a:prstGeom>
          <a:noFill/>
        </p:spPr>
        <p:txBody>
          <a:bodyPr wrap="square">
            <a:spAutoFit/>
          </a:bodyPr>
          <a:lstStyle/>
          <a:p>
            <a:r>
              <a:rPr lang="en-US" altLang="zh-CN" sz="1300" b="1" dirty="0">
                <a:solidFill>
                  <a:srgbClr val="7030A0"/>
                </a:solidFill>
              </a:rPr>
              <a:t>+5VSB</a:t>
            </a:r>
            <a:endParaRPr lang="zh-CN" altLang="en-US" sz="1300" b="1" dirty="0">
              <a:solidFill>
                <a:srgbClr val="7030A0"/>
              </a:solidFill>
            </a:endParaRPr>
          </a:p>
        </p:txBody>
      </p:sp>
      <p:sp>
        <p:nvSpPr>
          <p:cNvPr id="71" name="文本框 70">
            <a:extLst>
              <a:ext uri="{FF2B5EF4-FFF2-40B4-BE49-F238E27FC236}">
                <a16:creationId xmlns:a16="http://schemas.microsoft.com/office/drawing/2014/main" id="{5C0092AA-E390-4E7E-494F-99D5F04AD26E}"/>
              </a:ext>
            </a:extLst>
          </p:cNvPr>
          <p:cNvSpPr txBox="1"/>
          <p:nvPr/>
        </p:nvSpPr>
        <p:spPr>
          <a:xfrm>
            <a:off x="6096000" y="606131"/>
            <a:ext cx="5060634" cy="369332"/>
          </a:xfrm>
          <a:prstGeom prst="rect">
            <a:avLst/>
          </a:prstGeom>
          <a:noFill/>
        </p:spPr>
        <p:txBody>
          <a:bodyPr wrap="square">
            <a:spAutoFit/>
          </a:bodyPr>
          <a:lstStyle/>
          <a:p>
            <a:pPr marL="800100" lvl="1" indent="-342900">
              <a:buFont typeface="Arial" panose="020B0604020202020204" pitchFamily="34" charset="0"/>
              <a:buChar char="•"/>
            </a:pPr>
            <a:r>
              <a:rPr lang="en-US" altLang="zh-CN" sz="1800" dirty="0">
                <a:effectLst/>
                <a:latin typeface="Times New Roman" panose="02020603050405020304" pitchFamily="18" charset="0"/>
                <a:ea typeface="宋体" panose="02010600030101010101" pitchFamily="2" charset="-122"/>
              </a:rPr>
              <a:t>GW-EPS2000BL</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直流电源输出规格</a:t>
            </a:r>
            <a:endParaRPr lang="zh-CN" altLang="en-US" sz="2000" dirty="0">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930467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a:extLst>
              <a:ext uri="{FF2B5EF4-FFF2-40B4-BE49-F238E27FC236}">
                <a16:creationId xmlns:a16="http://schemas.microsoft.com/office/drawing/2014/main" id="{265FF3A1-2753-FCD9-4D89-455A951E002E}"/>
              </a:ext>
            </a:extLst>
          </p:cNvPr>
          <p:cNvSpPr txBox="1"/>
          <p:nvPr/>
        </p:nvSpPr>
        <p:spPr>
          <a:xfrm>
            <a:off x="-334120" y="4337073"/>
            <a:ext cx="5465957" cy="2492990"/>
          </a:xfrm>
          <a:prstGeom prst="rect">
            <a:avLst/>
          </a:prstGeom>
          <a:noFill/>
        </p:spPr>
        <p:txBody>
          <a:bodyPr wrap="square">
            <a:spAutoFit/>
          </a:bodyPr>
          <a:lstStyle/>
          <a:p>
            <a:pPr marL="1257300" lvl="2" indent="-342900">
              <a:lnSpc>
                <a:spcPct val="150000"/>
              </a:lnSpc>
              <a:buFont typeface="Wingdings" panose="05000000000000000000" pitchFamily="2" charset="2"/>
              <a:buChar char="Ø"/>
            </a:pPr>
            <a:r>
              <a:rPr lang="zh-CN" altLang="en-US" sz="1600" b="1" kern="100" dirty="0">
                <a:latin typeface="微软雅黑" panose="020B0503020204020204" pitchFamily="34" charset="-122"/>
                <a:ea typeface="微软雅黑" panose="020B0503020204020204" pitchFamily="34" charset="-122"/>
                <a:cs typeface="Times New Roman" panose="02020603050405020304" pitchFamily="18" charset="0"/>
              </a:rPr>
              <a:t>系统主控模块</a:t>
            </a:r>
            <a:endPar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endParaRPr>
          </a:p>
          <a:p>
            <a:pPr marL="1657350" lvl="3" indent="-285750">
              <a:buFont typeface="Arial" panose="020B0604020202020204" pitchFamily="34" charset="0"/>
              <a:buChar char="•"/>
            </a:pPr>
            <a:r>
              <a:rPr lang="zh-CN" altLang="en-US" dirty="0">
                <a:latin typeface="宋体" panose="02010600030101010101" pitchFamily="2" charset="-122"/>
                <a:ea typeface="宋体" panose="02010600030101010101" pitchFamily="2" charset="-122"/>
              </a:rPr>
              <a:t>设备上电唤醒</a:t>
            </a:r>
          </a:p>
          <a:p>
            <a:pPr marL="1657350" lvl="3" indent="-285750">
              <a:buFont typeface="Arial" panose="020B0604020202020204" pitchFamily="34" charset="0"/>
              <a:buChar char="•"/>
            </a:pPr>
            <a:r>
              <a:rPr lang="zh-CN" altLang="en-US" dirty="0">
                <a:latin typeface="宋体" panose="02010600030101010101" pitchFamily="2" charset="-122"/>
                <a:ea typeface="宋体" panose="02010600030101010101" pitchFamily="2" charset="-122"/>
              </a:rPr>
              <a:t>电源监控和控制功能</a:t>
            </a:r>
          </a:p>
          <a:p>
            <a:pPr marL="1657350" lvl="3" indent="-285750">
              <a:buFont typeface="Arial" panose="020B0604020202020204" pitchFamily="34" charset="0"/>
              <a:buChar char="•"/>
            </a:pPr>
            <a:r>
              <a:rPr lang="zh-CN" altLang="en-US" dirty="0">
                <a:latin typeface="宋体" panose="02010600030101010101" pitchFamily="2" charset="-122"/>
                <a:ea typeface="宋体" panose="02010600030101010101" pitchFamily="2" charset="-122"/>
              </a:rPr>
              <a:t>系统设备电源控制</a:t>
            </a:r>
          </a:p>
          <a:p>
            <a:pPr marL="1657350" lvl="3" indent="-285750">
              <a:buFont typeface="Arial" panose="020B0604020202020204" pitchFamily="34" charset="0"/>
              <a:buChar char="•"/>
            </a:pPr>
            <a:r>
              <a:rPr lang="zh-CN" altLang="en-US" dirty="0">
                <a:latin typeface="宋体" panose="02010600030101010101" pitchFamily="2" charset="-122"/>
                <a:ea typeface="宋体" panose="02010600030101010101" pitchFamily="2" charset="-122"/>
              </a:rPr>
              <a:t>外部通信</a:t>
            </a:r>
          </a:p>
          <a:p>
            <a:pPr marL="1257300" lvl="2" indent="-342900">
              <a:lnSpc>
                <a:spcPct val="150000"/>
              </a:lnSpc>
              <a:buFont typeface="Wingdings" panose="05000000000000000000" pitchFamily="2" charset="2"/>
              <a:buChar char="Ø"/>
            </a:pPr>
            <a:r>
              <a:rPr lang="zh-CN" altLang="en-US" sz="1600" b="1" kern="100" dirty="0">
                <a:latin typeface="微软雅黑" panose="020B0503020204020204" pitchFamily="34" charset="-122"/>
                <a:ea typeface="微软雅黑" panose="020B0503020204020204" pitchFamily="34" charset="-122"/>
                <a:cs typeface="Times New Roman" panose="02020603050405020304" pitchFamily="18" charset="0"/>
              </a:rPr>
              <a:t>节点电源管理模块</a:t>
            </a:r>
            <a:endParaRPr lang="en-US" altLang="zh-CN" sz="1600" b="1" kern="100" dirty="0">
              <a:latin typeface="宋体" panose="02010600030101010101" pitchFamily="2" charset="-122"/>
              <a:ea typeface="宋体" panose="02010600030101010101" pitchFamily="2" charset="-122"/>
              <a:cs typeface="Times New Roman" panose="02020603050405020304" pitchFamily="18" charset="0"/>
            </a:endParaRPr>
          </a:p>
          <a:p>
            <a:pPr marL="1657350" lvl="3" indent="-285750">
              <a:buFont typeface="Arial" panose="020B0604020202020204" pitchFamily="34" charset="0"/>
              <a:buChar char="•"/>
            </a:pPr>
            <a:r>
              <a:rPr lang="zh-CN" altLang="en-US" kern="100" dirty="0">
                <a:latin typeface="宋体" panose="02010600030101010101" pitchFamily="2" charset="-122"/>
                <a:ea typeface="宋体" panose="02010600030101010101" pitchFamily="2" charset="-122"/>
                <a:cs typeface="Times New Roman" panose="02020603050405020304" pitchFamily="18" charset="0"/>
              </a:rPr>
              <a:t>电压转换</a:t>
            </a:r>
            <a:endParaRPr lang="en-US" altLang="zh-CN" kern="100" dirty="0">
              <a:latin typeface="宋体" panose="02010600030101010101" pitchFamily="2" charset="-122"/>
              <a:ea typeface="宋体" panose="02010600030101010101" pitchFamily="2" charset="-122"/>
              <a:cs typeface="Times New Roman" panose="02020603050405020304" pitchFamily="18" charset="0"/>
            </a:endParaRPr>
          </a:p>
          <a:p>
            <a:pPr marL="1657350" lvl="3" indent="-285750">
              <a:buFont typeface="Arial" panose="020B0604020202020204" pitchFamily="34" charset="0"/>
              <a:buChar char="•"/>
            </a:pPr>
            <a:r>
              <a:rPr lang="zh-CN" altLang="en-US" kern="100" dirty="0">
                <a:latin typeface="宋体" panose="02010600030101010101" pitchFamily="2" charset="-122"/>
                <a:ea typeface="宋体" panose="02010600030101010101" pitchFamily="2" charset="-122"/>
                <a:cs typeface="Times New Roman" panose="02020603050405020304" pitchFamily="18" charset="0"/>
              </a:rPr>
              <a:t>一组</a:t>
            </a:r>
            <a:r>
              <a:rPr lang="zh-CN" altLang="en-US" b="1" kern="100" dirty="0">
                <a:latin typeface="宋体" panose="02010600030101010101" pitchFamily="2" charset="-122"/>
                <a:ea typeface="宋体" panose="02010600030101010101" pitchFamily="2" charset="-122"/>
                <a:cs typeface="Times New Roman" panose="02020603050405020304" pitchFamily="18" charset="0"/>
              </a:rPr>
              <a:t>（</a:t>
            </a:r>
            <a:r>
              <a:rPr lang="en-US" altLang="zh-CN" b="1" kern="100" dirty="0">
                <a:latin typeface="宋体" panose="02010600030101010101" pitchFamily="2" charset="-122"/>
                <a:ea typeface="宋体" panose="02010600030101010101" pitchFamily="2" charset="-122"/>
                <a:cs typeface="Times New Roman" panose="02020603050405020304" pitchFamily="18" charset="0"/>
              </a:rPr>
              <a:t>6</a:t>
            </a:r>
            <a:r>
              <a:rPr lang="zh-CN" altLang="en-US" b="1" kern="100" dirty="0">
                <a:latin typeface="宋体" panose="02010600030101010101" pitchFamily="2" charset="-122"/>
                <a:ea typeface="宋体" panose="02010600030101010101" pitchFamily="2" charset="-122"/>
                <a:cs typeface="Times New Roman" panose="02020603050405020304" pitchFamily="18" charset="0"/>
              </a:rPr>
              <a:t>个）</a:t>
            </a:r>
            <a:r>
              <a:rPr lang="zh-CN" altLang="en-US" kern="100" dirty="0">
                <a:latin typeface="宋体" panose="02010600030101010101" pitchFamily="2" charset="-122"/>
                <a:ea typeface="宋体" panose="02010600030101010101" pitchFamily="2" charset="-122"/>
                <a:cs typeface="Times New Roman" panose="02020603050405020304" pitchFamily="18" charset="0"/>
              </a:rPr>
              <a:t>节点服务器的电源管理</a:t>
            </a:r>
            <a:endParaRPr lang="en-US" altLang="zh-CN" kern="100" dirty="0">
              <a:latin typeface="宋体" panose="02010600030101010101" pitchFamily="2" charset="-122"/>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12"/>
          </p:nvPr>
        </p:nvSpPr>
        <p:spPr>
          <a:xfrm>
            <a:off x="10721837" y="6405438"/>
            <a:ext cx="1390650" cy="365125"/>
          </a:xfrm>
        </p:spPr>
        <p:txBody>
          <a:bodyPr/>
          <a:lstStyle/>
          <a:p>
            <a:fld id="{51D91E7F-84B6-4064-9D4E-CC7D244BCA04}" type="slidenum">
              <a:rPr lang="zh-CN" altLang="en-US" smtClean="0"/>
              <a:t>11</a:t>
            </a:fld>
            <a:endParaRPr lang="zh-CN" altLang="en-US" dirty="0"/>
          </a:p>
        </p:txBody>
      </p:sp>
      <p:sp>
        <p:nvSpPr>
          <p:cNvPr id="26" name="文本框 25">
            <a:extLst>
              <a:ext uri="{FF2B5EF4-FFF2-40B4-BE49-F238E27FC236}">
                <a16:creationId xmlns:a16="http://schemas.microsoft.com/office/drawing/2014/main" id="{53687FDF-7334-D740-B69F-6E2E2938F529}"/>
              </a:ext>
            </a:extLst>
          </p:cNvPr>
          <p:cNvSpPr txBox="1"/>
          <p:nvPr/>
        </p:nvSpPr>
        <p:spPr>
          <a:xfrm>
            <a:off x="-334120" y="987987"/>
            <a:ext cx="5418569" cy="2224776"/>
          </a:xfrm>
          <a:prstGeom prst="rect">
            <a:avLst/>
          </a:prstGeom>
          <a:noFill/>
        </p:spPr>
        <p:txBody>
          <a:bodyPr wrap="square">
            <a:spAutoFit/>
          </a:bodyPr>
          <a:lstStyle/>
          <a:p>
            <a:pPr marL="1257300" lvl="2" indent="-342900">
              <a:lnSpc>
                <a:spcPct val="200000"/>
              </a:lnSpc>
              <a:buFont typeface="Wingdings" panose="05000000000000000000" pitchFamily="2" charset="2"/>
              <a:buChar char="p"/>
            </a:pPr>
            <a:r>
              <a:rPr lang="zh-CN" altLang="en-US" b="1" dirty="0">
                <a:solidFill>
                  <a:schemeClr val="tx1"/>
                </a:solidFill>
                <a:latin typeface="微软雅黑" panose="020B0503020204020204" pitchFamily="34" charset="-122"/>
                <a:ea typeface="微软雅黑" panose="020B0503020204020204" pitchFamily="34" charset="-122"/>
                <a:cs typeface="华文楷体" panose="02010600040101010101" charset="-122"/>
              </a:rPr>
              <a:t>满足系统内不同设备的用电需求</a:t>
            </a:r>
            <a:endParaRPr lang="en-US" altLang="zh-CN" b="1" dirty="0">
              <a:solidFill>
                <a:schemeClr val="tx1"/>
              </a:solidFill>
              <a:latin typeface="微软雅黑" panose="020B0503020204020204" pitchFamily="34" charset="-122"/>
              <a:ea typeface="微软雅黑" panose="020B0503020204020204" pitchFamily="34" charset="-122"/>
              <a:cs typeface="华文楷体" panose="02010600040101010101" charset="-122"/>
            </a:endParaRPr>
          </a:p>
          <a:p>
            <a:pPr marL="1657350" lvl="3" indent="-285750">
              <a:buFont typeface="Arial" panose="020B0604020202020204" pitchFamily="34" charset="0"/>
              <a:buChar char="•"/>
            </a:pPr>
            <a:r>
              <a:rPr lang="en-US" altLang="zh-CN" dirty="0">
                <a:latin typeface="宋体" panose="02010600030101010101" pitchFamily="2" charset="-122"/>
                <a:ea typeface="宋体" panose="02010600030101010101" pitchFamily="2" charset="-122"/>
                <a:cs typeface="华文楷体" panose="02010600040101010101" charset="-122"/>
              </a:rPr>
              <a:t>24</a:t>
            </a:r>
            <a:r>
              <a:rPr lang="zh-CN" altLang="en-US" dirty="0">
                <a:latin typeface="宋体" panose="02010600030101010101" pitchFamily="2" charset="-122"/>
                <a:ea typeface="宋体" panose="02010600030101010101" pitchFamily="2" charset="-122"/>
                <a:cs typeface="华文楷体" panose="02010600040101010101" charset="-122"/>
              </a:rPr>
              <a:t>个存储服务器节点     </a:t>
            </a:r>
            <a:r>
              <a:rPr lang="en-US" altLang="zh-CN" dirty="0">
                <a:latin typeface="宋体" panose="02010600030101010101" pitchFamily="2" charset="-122"/>
                <a:ea typeface="宋体" panose="02010600030101010101" pitchFamily="2" charset="-122"/>
                <a:cs typeface="华文楷体" panose="02010600040101010101" charset="-122"/>
              </a:rPr>
              <a:t>24</a:t>
            </a:r>
            <a:r>
              <a:rPr lang="zh-CN" altLang="en-US" dirty="0">
                <a:latin typeface="宋体" panose="02010600030101010101" pitchFamily="2" charset="-122"/>
                <a:ea typeface="宋体" panose="02010600030101010101" pitchFamily="2" charset="-122"/>
                <a:cs typeface="华文楷体" panose="02010600040101010101" charset="-122"/>
              </a:rPr>
              <a:t>路</a:t>
            </a:r>
            <a:r>
              <a:rPr lang="en-US" altLang="zh-CN" dirty="0">
                <a:latin typeface="宋体" panose="02010600030101010101" pitchFamily="2" charset="-122"/>
                <a:ea typeface="宋体" panose="02010600030101010101" pitchFamily="2" charset="-122"/>
                <a:cs typeface="华文楷体" panose="02010600040101010101" charset="-122"/>
              </a:rPr>
              <a:t>5V3A</a:t>
            </a:r>
          </a:p>
          <a:p>
            <a:pPr marL="1657350" lvl="3" indent="-285750">
              <a:buFont typeface="Arial" panose="020B0604020202020204" pitchFamily="34" charset="0"/>
              <a:buChar char="•"/>
            </a:pPr>
            <a:r>
              <a:rPr lang="en-US" altLang="zh-CN" dirty="0">
                <a:latin typeface="宋体" panose="02010600030101010101" pitchFamily="2" charset="-122"/>
                <a:ea typeface="宋体" panose="02010600030101010101" pitchFamily="2" charset="-122"/>
                <a:cs typeface="华文楷体" panose="02010600040101010101" charset="-122"/>
              </a:rPr>
              <a:t>24HDD 	 24</a:t>
            </a:r>
            <a:r>
              <a:rPr lang="zh-CN" altLang="en-US" dirty="0">
                <a:latin typeface="宋体" panose="02010600030101010101" pitchFamily="2" charset="-122"/>
                <a:ea typeface="宋体" panose="02010600030101010101" pitchFamily="2" charset="-122"/>
                <a:cs typeface="华文楷体" panose="02010600040101010101" charset="-122"/>
              </a:rPr>
              <a:t>路</a:t>
            </a:r>
            <a:r>
              <a:rPr lang="en-US" altLang="zh-CN" dirty="0">
                <a:latin typeface="宋体" panose="02010600030101010101" pitchFamily="2" charset="-122"/>
                <a:ea typeface="宋体" panose="02010600030101010101" pitchFamily="2" charset="-122"/>
                <a:cs typeface="华文楷体" panose="02010600040101010101" charset="-122"/>
              </a:rPr>
              <a:t>12V</a:t>
            </a:r>
          </a:p>
          <a:p>
            <a:pPr marL="1657350" lvl="3" indent="-285750">
              <a:buFont typeface="Arial" panose="020B0604020202020204" pitchFamily="34" charset="0"/>
              <a:buChar char="•"/>
            </a:pPr>
            <a:r>
              <a:rPr lang="zh-CN" altLang="en-US" dirty="0">
                <a:latin typeface="宋体" panose="02010600030101010101" pitchFamily="2" charset="-122"/>
                <a:ea typeface="宋体" panose="02010600030101010101" pitchFamily="2" charset="-122"/>
                <a:cs typeface="华文楷体" panose="02010600040101010101" charset="-122"/>
              </a:rPr>
              <a:t>散热器模组  </a:t>
            </a:r>
            <a:r>
              <a:rPr lang="en-US" altLang="zh-CN" dirty="0">
                <a:latin typeface="宋体" panose="02010600030101010101" pitchFamily="2" charset="-122"/>
                <a:ea typeface="宋体" panose="02010600030101010101" pitchFamily="2" charset="-122"/>
                <a:cs typeface="华文楷体" panose="02010600040101010101" charset="-122"/>
              </a:rPr>
              <a:t>   12V</a:t>
            </a:r>
          </a:p>
          <a:p>
            <a:pPr marL="1657350" lvl="3" indent="-285750">
              <a:buFont typeface="Arial" panose="020B0604020202020204" pitchFamily="34" charset="0"/>
              <a:buChar char="•"/>
            </a:pPr>
            <a:r>
              <a:rPr lang="zh-CN" altLang="en-US" dirty="0">
                <a:latin typeface="宋体" panose="02010600030101010101" pitchFamily="2" charset="-122"/>
                <a:ea typeface="宋体" panose="02010600030101010101" pitchFamily="2" charset="-122"/>
                <a:cs typeface="华文楷体" panose="02010600040101010101" charset="-122"/>
              </a:rPr>
              <a:t>交换机     </a:t>
            </a:r>
            <a:r>
              <a:rPr lang="en-US" altLang="zh-CN" dirty="0">
                <a:latin typeface="宋体" panose="02010600030101010101" pitchFamily="2" charset="-122"/>
                <a:ea typeface="宋体" panose="02010600030101010101" pitchFamily="2" charset="-122"/>
                <a:cs typeface="华文楷体" panose="02010600040101010101" charset="-122"/>
              </a:rPr>
              <a:t>220V</a:t>
            </a:r>
            <a:r>
              <a:rPr lang="zh-CN" altLang="en-US" dirty="0">
                <a:latin typeface="宋体" panose="02010600030101010101" pitchFamily="2" charset="-122"/>
                <a:ea typeface="宋体" panose="02010600030101010101" pitchFamily="2" charset="-122"/>
                <a:cs typeface="华文楷体" panose="02010600040101010101" charset="-122"/>
              </a:rPr>
              <a:t>市电</a:t>
            </a:r>
            <a:endParaRPr lang="en-US" altLang="zh-CN" dirty="0">
              <a:latin typeface="宋体" panose="02010600030101010101" pitchFamily="2" charset="-122"/>
              <a:ea typeface="宋体" panose="02010600030101010101" pitchFamily="2" charset="-122"/>
              <a:cs typeface="华文楷体" panose="02010600040101010101" charset="-122"/>
            </a:endParaRPr>
          </a:p>
          <a:p>
            <a:pPr marL="1257300" lvl="2" indent="-342900">
              <a:lnSpc>
                <a:spcPct val="200000"/>
              </a:lnSpc>
              <a:buFont typeface="Wingdings" panose="05000000000000000000" pitchFamily="2" charset="2"/>
              <a:buChar char="p"/>
            </a:pPr>
            <a:r>
              <a:rPr lang="zh-CN" altLang="en-US" b="1" dirty="0">
                <a:solidFill>
                  <a:schemeClr val="tx1"/>
                </a:solidFill>
                <a:latin typeface="微软雅黑" panose="020B0503020204020204" pitchFamily="34" charset="-122"/>
                <a:ea typeface="微软雅黑" panose="020B0503020204020204" pitchFamily="34" charset="-122"/>
                <a:cs typeface="华文楷体" panose="02010600040101010101" charset="-122"/>
              </a:rPr>
              <a:t>提供智能化的电源管理方案</a:t>
            </a:r>
            <a:endParaRPr lang="en-US" altLang="zh-CN" b="1" dirty="0">
              <a:solidFill>
                <a:schemeClr val="tx1"/>
              </a:solidFill>
              <a:latin typeface="微软雅黑" panose="020B0503020204020204" pitchFamily="34" charset="-122"/>
              <a:ea typeface="微软雅黑" panose="020B0503020204020204" pitchFamily="34" charset="-122"/>
              <a:cs typeface="华文楷体" panose="02010600040101010101" charset="-122"/>
            </a:endParaRPr>
          </a:p>
        </p:txBody>
      </p:sp>
      <p:sp>
        <p:nvSpPr>
          <p:cNvPr id="37" name="文本框 36">
            <a:extLst>
              <a:ext uri="{FF2B5EF4-FFF2-40B4-BE49-F238E27FC236}">
                <a16:creationId xmlns:a16="http://schemas.microsoft.com/office/drawing/2014/main" id="{0A79F1BD-0429-E7C3-7219-4943B8E978DA}"/>
              </a:ext>
            </a:extLst>
          </p:cNvPr>
          <p:cNvSpPr txBox="1"/>
          <p:nvPr/>
        </p:nvSpPr>
        <p:spPr>
          <a:xfrm>
            <a:off x="-996298" y="734886"/>
            <a:ext cx="3324630" cy="430887"/>
          </a:xfrm>
          <a:prstGeom prst="rect">
            <a:avLst/>
          </a:prstGeom>
          <a:noFill/>
        </p:spPr>
        <p:txBody>
          <a:bodyPr wrap="square">
            <a:spAutoFit/>
          </a:bodyPr>
          <a:lstStyle/>
          <a:p>
            <a:pPr marL="1714500" lvl="3" indent="-342900">
              <a:buFont typeface="Wingdings" panose="05000000000000000000" pitchFamily="2" charset="2"/>
              <a:buChar char="n"/>
            </a:pPr>
            <a:r>
              <a:rPr lang="zh-CN" altLang="en-US" sz="2200" b="1" kern="100" dirty="0">
                <a:latin typeface="微软雅黑" panose="020B0503020204020204" pitchFamily="34" charset="-122"/>
                <a:ea typeface="微软雅黑" panose="020B0503020204020204" pitchFamily="34" charset="-122"/>
                <a:cs typeface="Times New Roman" panose="02020603050405020304" pitchFamily="18" charset="0"/>
              </a:rPr>
              <a:t>设计目标</a:t>
            </a:r>
            <a:endParaRPr lang="en-US" altLang="zh-CN" sz="2200" b="1"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文本框 9">
            <a:extLst>
              <a:ext uri="{FF2B5EF4-FFF2-40B4-BE49-F238E27FC236}">
                <a16:creationId xmlns:a16="http://schemas.microsoft.com/office/drawing/2014/main" id="{540341F5-C57F-8A2F-6DA3-B067F73E5532}"/>
              </a:ext>
            </a:extLst>
          </p:cNvPr>
          <p:cNvSpPr txBox="1"/>
          <p:nvPr/>
        </p:nvSpPr>
        <p:spPr>
          <a:xfrm>
            <a:off x="929686" y="134177"/>
            <a:ext cx="3377897" cy="572790"/>
          </a:xfrm>
          <a:prstGeom prst="rect">
            <a:avLst/>
          </a:prstGeom>
          <a:solidFill>
            <a:schemeClr val="accent5">
              <a:lumMod val="20000"/>
              <a:lumOff val="80000"/>
              <a:alpha val="50196"/>
            </a:schemeClr>
          </a:solidFill>
          <a:ln w="12700">
            <a:solidFill>
              <a:srgbClr val="002060"/>
            </a:solidFill>
            <a:prstDash val="dash"/>
          </a:ln>
        </p:spPr>
        <p:txBody>
          <a:bodyPr wrap="square" rtlCol="0">
            <a:spAutoFit/>
          </a:bodyPr>
          <a:lstStyle/>
          <a:p>
            <a:endParaRPr lang="zh-CN" altLang="en-US" dirty="0"/>
          </a:p>
        </p:txBody>
      </p:sp>
      <p:sp>
        <p:nvSpPr>
          <p:cNvPr id="11" name="文本框 10">
            <a:extLst>
              <a:ext uri="{FF2B5EF4-FFF2-40B4-BE49-F238E27FC236}">
                <a16:creationId xmlns:a16="http://schemas.microsoft.com/office/drawing/2014/main" id="{D5D4B1F8-C759-2246-DB9A-D783A9C66721}"/>
              </a:ext>
            </a:extLst>
          </p:cNvPr>
          <p:cNvSpPr txBox="1"/>
          <p:nvPr/>
        </p:nvSpPr>
        <p:spPr>
          <a:xfrm>
            <a:off x="1057046" y="158172"/>
            <a:ext cx="3108790" cy="553998"/>
          </a:xfrm>
          <a:prstGeom prst="rect">
            <a:avLst/>
          </a:prstGeom>
          <a:noFill/>
        </p:spPr>
        <p:txBody>
          <a:bodyPr wrap="square" rtlCol="0">
            <a:spAutoFit/>
          </a:bodyPr>
          <a:lstStyle/>
          <a:p>
            <a:r>
              <a:rPr lang="en-US" altLang="zh-CN" sz="3000" b="1" dirty="0">
                <a:latin typeface="+mn-ea"/>
              </a:rPr>
              <a:t>2.2 </a:t>
            </a:r>
            <a:r>
              <a:rPr lang="zh-CN" altLang="en-US" sz="3000" b="1" dirty="0">
                <a:latin typeface="+mn-ea"/>
              </a:rPr>
              <a:t>功能模块设计</a:t>
            </a:r>
          </a:p>
        </p:txBody>
      </p:sp>
      <p:pic>
        <p:nvPicPr>
          <p:cNvPr id="13" name="图片 12">
            <a:extLst>
              <a:ext uri="{FF2B5EF4-FFF2-40B4-BE49-F238E27FC236}">
                <a16:creationId xmlns:a16="http://schemas.microsoft.com/office/drawing/2014/main" id="{AD19CDBE-FC05-0642-71B2-99AC6DF03517}"/>
              </a:ext>
            </a:extLst>
          </p:cNvPr>
          <p:cNvPicPr>
            <a:picLocks noChangeAspect="1"/>
          </p:cNvPicPr>
          <p:nvPr/>
        </p:nvPicPr>
        <p:blipFill>
          <a:blip r:embed="rId3"/>
          <a:stretch>
            <a:fillRect/>
          </a:stretch>
        </p:blipFill>
        <p:spPr>
          <a:xfrm>
            <a:off x="5010331" y="1409700"/>
            <a:ext cx="7082866" cy="4174443"/>
          </a:xfrm>
          <a:prstGeom prst="rect">
            <a:avLst/>
          </a:prstGeom>
        </p:spPr>
      </p:pic>
      <p:sp>
        <p:nvSpPr>
          <p:cNvPr id="14" name="文本框 13">
            <a:extLst>
              <a:ext uri="{FF2B5EF4-FFF2-40B4-BE49-F238E27FC236}">
                <a16:creationId xmlns:a16="http://schemas.microsoft.com/office/drawing/2014/main" id="{62B0296D-5FDA-AE33-AD5D-99D47C667B69}"/>
              </a:ext>
            </a:extLst>
          </p:cNvPr>
          <p:cNvSpPr txBox="1"/>
          <p:nvPr/>
        </p:nvSpPr>
        <p:spPr>
          <a:xfrm>
            <a:off x="6540031" y="5553054"/>
            <a:ext cx="3879210" cy="369332"/>
          </a:xfrm>
          <a:prstGeom prst="rect">
            <a:avLst/>
          </a:prstGeom>
          <a:noFill/>
        </p:spPr>
        <p:txBody>
          <a:bodyPr wrap="square">
            <a:spAutoFit/>
          </a:bodyPr>
          <a:lstStyle/>
          <a:p>
            <a:r>
              <a:rPr lang="zh-CN" altLang="en-US" b="1" dirty="0">
                <a:latin typeface="华文仿宋" panose="02010600040101010101" pitchFamily="2" charset="-122"/>
                <a:ea typeface="华文仿宋" panose="02010600040101010101" pitchFamily="2" charset="-122"/>
              </a:rPr>
              <a:t>集成化电源控制系统功能模块框图</a:t>
            </a:r>
          </a:p>
        </p:txBody>
      </p:sp>
      <p:cxnSp>
        <p:nvCxnSpPr>
          <p:cNvPr id="5" name="直接箭头连接符 4">
            <a:extLst>
              <a:ext uri="{FF2B5EF4-FFF2-40B4-BE49-F238E27FC236}">
                <a16:creationId xmlns:a16="http://schemas.microsoft.com/office/drawing/2014/main" id="{A5BB4F67-3B4A-94AF-705A-B24AB6E62678}"/>
              </a:ext>
            </a:extLst>
          </p:cNvPr>
          <p:cNvCxnSpPr>
            <a:cxnSpLocks/>
          </p:cNvCxnSpPr>
          <p:nvPr/>
        </p:nvCxnSpPr>
        <p:spPr>
          <a:xfrm flipH="1">
            <a:off x="3579295" y="1738637"/>
            <a:ext cx="4191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接箭头连接符 7">
            <a:extLst>
              <a:ext uri="{FF2B5EF4-FFF2-40B4-BE49-F238E27FC236}">
                <a16:creationId xmlns:a16="http://schemas.microsoft.com/office/drawing/2014/main" id="{00879960-65C2-D599-4939-FD7DB057F62C}"/>
              </a:ext>
            </a:extLst>
          </p:cNvPr>
          <p:cNvCxnSpPr>
            <a:cxnSpLocks/>
          </p:cNvCxnSpPr>
          <p:nvPr/>
        </p:nvCxnSpPr>
        <p:spPr>
          <a:xfrm flipH="1">
            <a:off x="2089471" y="2009147"/>
            <a:ext cx="464592"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781F50F4-C56F-6B25-A5D4-134DBAD5C344}"/>
              </a:ext>
            </a:extLst>
          </p:cNvPr>
          <p:cNvCxnSpPr>
            <a:cxnSpLocks/>
          </p:cNvCxnSpPr>
          <p:nvPr/>
        </p:nvCxnSpPr>
        <p:spPr>
          <a:xfrm flipH="1">
            <a:off x="2611441" y="2252987"/>
            <a:ext cx="464592"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AAF2527D-C2C4-FC15-56FD-61AEB53D90BF}"/>
              </a:ext>
            </a:extLst>
          </p:cNvPr>
          <p:cNvCxnSpPr>
            <a:cxnSpLocks/>
          </p:cNvCxnSpPr>
          <p:nvPr/>
        </p:nvCxnSpPr>
        <p:spPr>
          <a:xfrm flipH="1">
            <a:off x="2146849" y="2546357"/>
            <a:ext cx="464592"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BA8A329F-488D-98D8-4698-3EEB52DB57CC}"/>
              </a:ext>
            </a:extLst>
          </p:cNvPr>
          <p:cNvSpPr txBox="1"/>
          <p:nvPr/>
        </p:nvSpPr>
        <p:spPr>
          <a:xfrm>
            <a:off x="-584569" y="3240757"/>
            <a:ext cx="2663613" cy="667299"/>
          </a:xfrm>
          <a:prstGeom prst="rect">
            <a:avLst/>
          </a:prstGeom>
          <a:noFill/>
        </p:spPr>
        <p:txBody>
          <a:bodyPr wrap="square">
            <a:spAutoFit/>
          </a:bodyPr>
          <a:lstStyle/>
          <a:p>
            <a:pPr marL="1257300" lvl="2" indent="-342900">
              <a:lnSpc>
                <a:spcPct val="200000"/>
              </a:lnSpc>
              <a:buFont typeface="Wingdings" panose="05000000000000000000" pitchFamily="2" charset="2"/>
              <a:buChar char="n"/>
            </a:pPr>
            <a:r>
              <a:rPr lang="zh-CN" altLang="en-US" sz="2200" b="1" kern="100" dirty="0">
                <a:latin typeface="微软雅黑" panose="020B0503020204020204" pitchFamily="34" charset="-122"/>
                <a:ea typeface="微软雅黑" panose="020B0503020204020204" pitchFamily="34" charset="-122"/>
                <a:cs typeface="Times New Roman" panose="02020603050405020304" pitchFamily="18" charset="0"/>
              </a:rPr>
              <a:t>供电方案</a:t>
            </a:r>
            <a:endParaRPr lang="en-US" altLang="zh-CN" sz="2200" b="1"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3" name="文本框 22">
            <a:extLst>
              <a:ext uri="{FF2B5EF4-FFF2-40B4-BE49-F238E27FC236}">
                <a16:creationId xmlns:a16="http://schemas.microsoft.com/office/drawing/2014/main" id="{833823F9-DB6E-4AED-E571-BCC598ED3BB9}"/>
              </a:ext>
            </a:extLst>
          </p:cNvPr>
          <p:cNvSpPr txBox="1"/>
          <p:nvPr/>
        </p:nvSpPr>
        <p:spPr>
          <a:xfrm>
            <a:off x="8695495" y="5902302"/>
            <a:ext cx="3070860" cy="338554"/>
          </a:xfrm>
          <a:prstGeom prst="rect">
            <a:avLst/>
          </a:prstGeom>
          <a:noFill/>
        </p:spPr>
        <p:txBody>
          <a:bodyPr wrap="square">
            <a:spAutoFit/>
          </a:bodyPr>
          <a:lstStyle/>
          <a:p>
            <a:r>
              <a:rPr lang="zh-CN" altLang="en-US" sz="1600" b="1" dirty="0">
                <a:solidFill>
                  <a:srgbClr val="0000FF"/>
                </a:solidFill>
                <a:latin typeface="宋体" panose="02010600030101010101" pitchFamily="2" charset="-122"/>
                <a:ea typeface="宋体" panose="02010600030101010101" pitchFamily="2" charset="-122"/>
              </a:rPr>
              <a:t>基于“低耦合高内聚”思想</a:t>
            </a:r>
          </a:p>
        </p:txBody>
      </p:sp>
      <p:sp>
        <p:nvSpPr>
          <p:cNvPr id="25" name="文本框 24">
            <a:extLst>
              <a:ext uri="{FF2B5EF4-FFF2-40B4-BE49-F238E27FC236}">
                <a16:creationId xmlns:a16="http://schemas.microsoft.com/office/drawing/2014/main" id="{F2A0CDBD-A706-C0BD-FED8-4F67F9814470}"/>
              </a:ext>
            </a:extLst>
          </p:cNvPr>
          <p:cNvSpPr txBox="1"/>
          <p:nvPr/>
        </p:nvSpPr>
        <p:spPr>
          <a:xfrm>
            <a:off x="598604" y="3749972"/>
            <a:ext cx="2161219" cy="562783"/>
          </a:xfrm>
          <a:prstGeom prst="rect">
            <a:avLst/>
          </a:prstGeom>
          <a:noFill/>
        </p:spPr>
        <p:txBody>
          <a:bodyPr wrap="square">
            <a:spAutoFit/>
          </a:bodyPr>
          <a:lstStyle/>
          <a:p>
            <a:pPr marL="342900" indent="-342900">
              <a:lnSpc>
                <a:spcPct val="200000"/>
              </a:lnSpc>
              <a:buFont typeface="Wingdings" panose="05000000000000000000" pitchFamily="2" charset="2"/>
              <a:buChar char="p"/>
            </a:pPr>
            <a:r>
              <a:rPr lang="zh-CN" altLang="en-US" b="1" dirty="0">
                <a:solidFill>
                  <a:schemeClr val="tx1"/>
                </a:solidFill>
                <a:latin typeface="微软雅黑" panose="020B0503020204020204" pitchFamily="34" charset="-122"/>
                <a:ea typeface="微软雅黑" panose="020B0503020204020204" pitchFamily="34" charset="-122"/>
                <a:cs typeface="华文楷体" panose="02010600040101010101" charset="-122"/>
              </a:rPr>
              <a:t>模块化设计</a:t>
            </a:r>
            <a:endParaRPr lang="en-US" altLang="zh-CN" b="1" dirty="0">
              <a:solidFill>
                <a:schemeClr val="tx1"/>
              </a:solidFill>
              <a:latin typeface="微软雅黑" panose="020B0503020204020204" pitchFamily="34" charset="-122"/>
              <a:ea typeface="微软雅黑" panose="020B0503020204020204" pitchFamily="34" charset="-122"/>
              <a:cs typeface="华文楷体" panose="02010600040101010101" charset="-122"/>
            </a:endParaRPr>
          </a:p>
        </p:txBody>
      </p:sp>
      <p:sp>
        <p:nvSpPr>
          <p:cNvPr id="32" name="文本框 31">
            <a:extLst>
              <a:ext uri="{FF2B5EF4-FFF2-40B4-BE49-F238E27FC236}">
                <a16:creationId xmlns:a16="http://schemas.microsoft.com/office/drawing/2014/main" id="{754C6BE9-2457-9B9B-CD60-68CE9931A91D}"/>
              </a:ext>
            </a:extLst>
          </p:cNvPr>
          <p:cNvSpPr txBox="1"/>
          <p:nvPr/>
        </p:nvSpPr>
        <p:spPr>
          <a:xfrm>
            <a:off x="2079044" y="3836189"/>
            <a:ext cx="2884454" cy="465512"/>
          </a:xfrm>
          <a:prstGeom prst="rect">
            <a:avLst/>
          </a:prstGeom>
          <a:noFill/>
        </p:spPr>
        <p:txBody>
          <a:bodyPr wrap="square">
            <a:spAutoFit/>
          </a:bodyPr>
          <a:lstStyle/>
          <a:p>
            <a:pPr>
              <a:lnSpc>
                <a:spcPct val="200000"/>
              </a:lnSpc>
            </a:pPr>
            <a:r>
              <a:rPr lang="en-US" altLang="zh-CN" sz="1400" b="1" dirty="0">
                <a:solidFill>
                  <a:srgbClr val="0000FF"/>
                </a:solidFill>
                <a:latin typeface="华文仿宋" panose="02010600040101010101" pitchFamily="2" charset="-122"/>
                <a:ea typeface="华文仿宋" panose="02010600040101010101" pitchFamily="2" charset="-122"/>
                <a:cs typeface="华文楷体" panose="02010600040101010101" charset="-122"/>
              </a:rPr>
              <a:t>(</a:t>
            </a:r>
            <a:r>
              <a:rPr lang="zh-CN" altLang="en-US" sz="1400" b="1" dirty="0">
                <a:solidFill>
                  <a:srgbClr val="0000FF"/>
                </a:solidFill>
                <a:latin typeface="华文仿宋" panose="02010600040101010101" pitchFamily="2" charset="-122"/>
                <a:ea typeface="华文仿宋" panose="02010600040101010101" pitchFamily="2" charset="-122"/>
                <a:cs typeface="华文楷体" panose="02010600040101010101" charset="-122"/>
              </a:rPr>
              <a:t>易于调试、维护、拓展和重用</a:t>
            </a:r>
            <a:r>
              <a:rPr lang="en-US" altLang="zh-CN" sz="1400" b="1" dirty="0">
                <a:solidFill>
                  <a:srgbClr val="0000FF"/>
                </a:solidFill>
                <a:latin typeface="华文仿宋" panose="02010600040101010101" pitchFamily="2" charset="-122"/>
                <a:ea typeface="华文仿宋" panose="02010600040101010101" pitchFamily="2" charset="-122"/>
                <a:cs typeface="华文楷体" panose="02010600040101010101" charset="-122"/>
              </a:rPr>
              <a:t>)</a:t>
            </a:r>
          </a:p>
        </p:txBody>
      </p:sp>
    </p:spTree>
    <p:extLst>
      <p:ext uri="{BB962C8B-B14F-4D97-AF65-F5344CB8AC3E}">
        <p14:creationId xmlns:p14="http://schemas.microsoft.com/office/powerpoint/2010/main" val="3599552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10721837" y="6405438"/>
            <a:ext cx="1390650" cy="365125"/>
          </a:xfrm>
        </p:spPr>
        <p:txBody>
          <a:bodyPr/>
          <a:lstStyle/>
          <a:p>
            <a:fld id="{51D91E7F-84B6-4064-9D4E-CC7D244BCA04}" type="slidenum">
              <a:rPr lang="zh-CN" altLang="en-US" smtClean="0"/>
              <a:t>12</a:t>
            </a:fld>
            <a:endParaRPr lang="zh-CN" altLang="en-US" dirty="0"/>
          </a:p>
        </p:txBody>
      </p:sp>
      <p:sp>
        <p:nvSpPr>
          <p:cNvPr id="9" name="内容占位符 3">
            <a:extLst>
              <a:ext uri="{FF2B5EF4-FFF2-40B4-BE49-F238E27FC236}">
                <a16:creationId xmlns:a16="http://schemas.microsoft.com/office/drawing/2014/main" id="{7662C983-E8A8-0DCE-675A-AD2EA91F20A1}"/>
              </a:ext>
            </a:extLst>
          </p:cNvPr>
          <p:cNvSpPr txBox="1">
            <a:spLocks/>
          </p:cNvSpPr>
          <p:nvPr/>
        </p:nvSpPr>
        <p:spPr>
          <a:xfrm>
            <a:off x="232468" y="3635885"/>
            <a:ext cx="4520705" cy="4615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buFont typeface="Wingdings" panose="05000000000000000000" pitchFamily="2" charset="2"/>
              <a:buChar char="n"/>
            </a:pPr>
            <a:r>
              <a:rPr lang="zh-CN" altLang="en-US" sz="2200" b="1" dirty="0">
                <a:latin typeface="微软雅黑" panose="020B0503020204020204" pitchFamily="34" charset="-122"/>
                <a:ea typeface="微软雅黑" panose="020B0503020204020204" pitchFamily="34" charset="-122"/>
              </a:rPr>
              <a:t>系统通讯协议选型</a:t>
            </a:r>
            <a:endParaRPr lang="en-US" altLang="zh-CN" sz="1800" b="1" dirty="0">
              <a:latin typeface="微软雅黑" panose="020B0503020204020204" pitchFamily="34" charset="-122"/>
              <a:ea typeface="微软雅黑" panose="020B0503020204020204" pitchFamily="34" charset="-122"/>
            </a:endParaRPr>
          </a:p>
          <a:p>
            <a:pPr>
              <a:buFont typeface="Wingdings" panose="05000000000000000000" pitchFamily="2" charset="2"/>
              <a:buChar char="p"/>
            </a:pPr>
            <a:endParaRPr lang="zh-CN" altLang="en-US" sz="2200" b="1" dirty="0">
              <a:latin typeface="微软雅黑" panose="020B0503020204020204" pitchFamily="34" charset="-122"/>
              <a:ea typeface="微软雅黑" panose="020B0503020204020204" pitchFamily="34" charset="-122"/>
            </a:endParaRPr>
          </a:p>
        </p:txBody>
      </p:sp>
      <p:sp>
        <p:nvSpPr>
          <p:cNvPr id="12" name="内容占位符 3">
            <a:extLst>
              <a:ext uri="{FF2B5EF4-FFF2-40B4-BE49-F238E27FC236}">
                <a16:creationId xmlns:a16="http://schemas.microsoft.com/office/drawing/2014/main" id="{383F8D48-4136-E6A9-B7F7-6340EBFB43E0}"/>
              </a:ext>
            </a:extLst>
          </p:cNvPr>
          <p:cNvSpPr txBox="1">
            <a:spLocks/>
          </p:cNvSpPr>
          <p:nvPr/>
        </p:nvSpPr>
        <p:spPr>
          <a:xfrm>
            <a:off x="232468" y="847118"/>
            <a:ext cx="2105602" cy="4456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n"/>
            </a:pPr>
            <a:r>
              <a:rPr lang="zh-CN" altLang="en-US" sz="2200" b="1" dirty="0">
                <a:latin typeface="微软雅黑" panose="020B0503020204020204" pitchFamily="34" charset="-122"/>
                <a:ea typeface="微软雅黑" panose="020B0503020204020204" pitchFamily="34" charset="-122"/>
              </a:rPr>
              <a:t>控制芯片选型</a:t>
            </a:r>
          </a:p>
          <a:p>
            <a:pPr>
              <a:buFont typeface="Wingdings" panose="05000000000000000000" pitchFamily="2" charset="2"/>
              <a:buChar char="n"/>
            </a:pPr>
            <a:endParaRPr lang="zh-CN" altLang="en-US" sz="2200" b="1" dirty="0">
              <a:latin typeface="微软雅黑" panose="020B0503020204020204" pitchFamily="34" charset="-122"/>
              <a:ea typeface="微软雅黑" panose="020B0503020204020204" pitchFamily="34" charset="-122"/>
            </a:endParaRPr>
          </a:p>
        </p:txBody>
      </p:sp>
      <p:pic>
        <p:nvPicPr>
          <p:cNvPr id="14" name="图片 13">
            <a:extLst>
              <a:ext uri="{FF2B5EF4-FFF2-40B4-BE49-F238E27FC236}">
                <a16:creationId xmlns:a16="http://schemas.microsoft.com/office/drawing/2014/main" id="{DB8A27DF-7306-2488-BC26-96E74C643A63}"/>
              </a:ext>
            </a:extLst>
          </p:cNvPr>
          <p:cNvPicPr>
            <a:picLocks noChangeAspect="1"/>
          </p:cNvPicPr>
          <p:nvPr/>
        </p:nvPicPr>
        <p:blipFill>
          <a:blip r:embed="rId3"/>
          <a:stretch>
            <a:fillRect/>
          </a:stretch>
        </p:blipFill>
        <p:spPr>
          <a:xfrm>
            <a:off x="347953" y="1368721"/>
            <a:ext cx="5313708" cy="1953839"/>
          </a:xfrm>
          <a:prstGeom prst="rect">
            <a:avLst/>
          </a:prstGeom>
        </p:spPr>
      </p:pic>
      <p:sp>
        <p:nvSpPr>
          <p:cNvPr id="2" name="文本框 1">
            <a:extLst>
              <a:ext uri="{FF2B5EF4-FFF2-40B4-BE49-F238E27FC236}">
                <a16:creationId xmlns:a16="http://schemas.microsoft.com/office/drawing/2014/main" id="{80FCD1EC-250C-B601-28C6-BCCEEC962DD0}"/>
              </a:ext>
            </a:extLst>
          </p:cNvPr>
          <p:cNvSpPr txBox="1"/>
          <p:nvPr/>
        </p:nvSpPr>
        <p:spPr>
          <a:xfrm>
            <a:off x="905933" y="154777"/>
            <a:ext cx="3360964" cy="572790"/>
          </a:xfrm>
          <a:prstGeom prst="rect">
            <a:avLst/>
          </a:prstGeom>
          <a:solidFill>
            <a:schemeClr val="accent5">
              <a:lumMod val="20000"/>
              <a:lumOff val="80000"/>
              <a:alpha val="50196"/>
            </a:schemeClr>
          </a:solidFill>
          <a:ln w="12700">
            <a:solidFill>
              <a:srgbClr val="002060"/>
            </a:solidFill>
            <a:prstDash val="dash"/>
          </a:ln>
        </p:spPr>
        <p:txBody>
          <a:bodyPr wrap="square" rtlCol="0">
            <a:spAutoFit/>
          </a:bodyPr>
          <a:lstStyle/>
          <a:p>
            <a:endParaRPr lang="zh-CN" altLang="en-US" dirty="0"/>
          </a:p>
        </p:txBody>
      </p:sp>
      <p:sp>
        <p:nvSpPr>
          <p:cNvPr id="3" name="文本框 2">
            <a:extLst>
              <a:ext uri="{FF2B5EF4-FFF2-40B4-BE49-F238E27FC236}">
                <a16:creationId xmlns:a16="http://schemas.microsoft.com/office/drawing/2014/main" id="{2C17EFFB-D703-F854-CEB1-8F6CB4C56533}"/>
              </a:ext>
            </a:extLst>
          </p:cNvPr>
          <p:cNvSpPr txBox="1"/>
          <p:nvPr/>
        </p:nvSpPr>
        <p:spPr>
          <a:xfrm>
            <a:off x="1016359" y="178772"/>
            <a:ext cx="3108790" cy="553998"/>
          </a:xfrm>
          <a:prstGeom prst="rect">
            <a:avLst/>
          </a:prstGeom>
          <a:noFill/>
        </p:spPr>
        <p:txBody>
          <a:bodyPr wrap="square" rtlCol="0">
            <a:spAutoFit/>
          </a:bodyPr>
          <a:lstStyle/>
          <a:p>
            <a:r>
              <a:rPr lang="en-US" altLang="zh-CN" sz="3000" b="1" dirty="0">
                <a:latin typeface="+mn-ea"/>
              </a:rPr>
              <a:t>2.2 </a:t>
            </a:r>
            <a:r>
              <a:rPr lang="zh-CN" altLang="en-US" sz="3000" b="1" dirty="0">
                <a:latin typeface="+mn-ea"/>
              </a:rPr>
              <a:t>功能模块设计</a:t>
            </a:r>
          </a:p>
        </p:txBody>
      </p:sp>
      <p:sp>
        <p:nvSpPr>
          <p:cNvPr id="6" name="内容占位符 3">
            <a:extLst>
              <a:ext uri="{FF2B5EF4-FFF2-40B4-BE49-F238E27FC236}">
                <a16:creationId xmlns:a16="http://schemas.microsoft.com/office/drawing/2014/main" id="{DA2FC879-EE22-3F51-2101-215140ED5D22}"/>
              </a:ext>
            </a:extLst>
          </p:cNvPr>
          <p:cNvSpPr txBox="1">
            <a:spLocks/>
          </p:cNvSpPr>
          <p:nvPr/>
        </p:nvSpPr>
        <p:spPr>
          <a:xfrm>
            <a:off x="5983028" y="847119"/>
            <a:ext cx="3432751" cy="4456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n"/>
            </a:pPr>
            <a:r>
              <a:rPr lang="zh-CN" altLang="en-US" sz="2200" b="1" dirty="0">
                <a:latin typeface="微软雅黑" panose="020B0503020204020204" pitchFamily="34" charset="-122"/>
                <a:ea typeface="微软雅黑" panose="020B0503020204020204" pitchFamily="34" charset="-122"/>
              </a:rPr>
              <a:t>系统总体架构设计</a:t>
            </a:r>
          </a:p>
        </p:txBody>
      </p:sp>
      <p:pic>
        <p:nvPicPr>
          <p:cNvPr id="7" name="图片 6">
            <a:extLst>
              <a:ext uri="{FF2B5EF4-FFF2-40B4-BE49-F238E27FC236}">
                <a16:creationId xmlns:a16="http://schemas.microsoft.com/office/drawing/2014/main" id="{6518E2F9-CDAE-D06D-5F94-764A59607D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4620" y="1368721"/>
            <a:ext cx="4191975" cy="5218346"/>
          </a:xfrm>
          <a:prstGeom prst="rect">
            <a:avLst/>
          </a:prstGeom>
        </p:spPr>
      </p:pic>
      <p:sp>
        <p:nvSpPr>
          <p:cNvPr id="11" name="文本框 10">
            <a:extLst>
              <a:ext uri="{FF2B5EF4-FFF2-40B4-BE49-F238E27FC236}">
                <a16:creationId xmlns:a16="http://schemas.microsoft.com/office/drawing/2014/main" id="{9EAC9C6A-7833-1B4B-437E-A0F61C0BB917}"/>
              </a:ext>
            </a:extLst>
          </p:cNvPr>
          <p:cNvSpPr txBox="1"/>
          <p:nvPr/>
        </p:nvSpPr>
        <p:spPr>
          <a:xfrm>
            <a:off x="483617" y="3314940"/>
            <a:ext cx="4136512" cy="369332"/>
          </a:xfrm>
          <a:prstGeom prst="rect">
            <a:avLst/>
          </a:prstGeom>
          <a:noFill/>
        </p:spPr>
        <p:txBody>
          <a:bodyPr wrap="square">
            <a:spAutoFit/>
          </a:bodyPr>
          <a:lstStyle/>
          <a:p>
            <a:pPr marL="285750" indent="-285750">
              <a:buFont typeface="Arial" panose="020B0604020202020204" pitchFamily="34" charset="0"/>
              <a:buChar char="•"/>
            </a:pPr>
            <a:r>
              <a:rPr lang="zh-CN" altLang="en-US" kern="100" dirty="0">
                <a:effectLst/>
                <a:latin typeface="Times New Roman" panose="02020603050405020304" pitchFamily="18" charset="0"/>
                <a:ea typeface="宋体" panose="02010600030101010101" pitchFamily="2" charset="-122"/>
                <a:cs typeface="Times New Roman" panose="02020603050405020304" pitchFamily="18" charset="0"/>
              </a:rPr>
              <a:t>选择</a:t>
            </a: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STM32F103RCT6</a:t>
            </a:r>
            <a:r>
              <a:rPr lang="zh-CN" altLang="en-US" kern="100" dirty="0">
                <a:effectLst/>
                <a:latin typeface="Times New Roman" panose="02020603050405020304" pitchFamily="18" charset="0"/>
                <a:ea typeface="宋体" panose="02010600030101010101" pitchFamily="2" charset="-122"/>
                <a:cs typeface="Times New Roman" panose="02020603050405020304" pitchFamily="18" charset="0"/>
              </a:rPr>
              <a:t>作为系统</a:t>
            </a: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MCU</a:t>
            </a:r>
          </a:p>
        </p:txBody>
      </p:sp>
      <p:sp>
        <p:nvSpPr>
          <p:cNvPr id="15" name="文本框 14">
            <a:extLst>
              <a:ext uri="{FF2B5EF4-FFF2-40B4-BE49-F238E27FC236}">
                <a16:creationId xmlns:a16="http://schemas.microsoft.com/office/drawing/2014/main" id="{AA393231-CFAC-AE22-E9F0-62960DEE69B8}"/>
              </a:ext>
            </a:extLst>
          </p:cNvPr>
          <p:cNvSpPr txBox="1"/>
          <p:nvPr/>
        </p:nvSpPr>
        <p:spPr>
          <a:xfrm>
            <a:off x="-68580" y="4278857"/>
            <a:ext cx="6164580" cy="369332"/>
          </a:xfrm>
          <a:prstGeom prst="rect">
            <a:avLst/>
          </a:prstGeom>
          <a:noFill/>
        </p:spPr>
        <p:txBody>
          <a:bodyPr wrap="square">
            <a:spAutoFit/>
          </a:bodyPr>
          <a:lstStyle/>
          <a:p>
            <a:pPr lvl="1">
              <a:buFont typeface="Wingdings" panose="05000000000000000000" pitchFamily="2" charset="2"/>
              <a:buChar char="p"/>
            </a:pPr>
            <a:r>
              <a:rPr lang="zh-CN" altLang="en-US" sz="1800" b="1" dirty="0">
                <a:latin typeface="微软雅黑" panose="020B0503020204020204" pitchFamily="34" charset="-122"/>
                <a:ea typeface="微软雅黑" panose="020B0503020204020204" pitchFamily="34" charset="-122"/>
              </a:rPr>
              <a:t>板间通信协议选型</a:t>
            </a:r>
            <a:endParaRPr lang="en-US" altLang="zh-CN" sz="1800" b="1" dirty="0">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id="{CAE86DD8-2816-E9EB-652F-C621E0482E9F}"/>
              </a:ext>
            </a:extLst>
          </p:cNvPr>
          <p:cNvSpPr txBox="1"/>
          <p:nvPr/>
        </p:nvSpPr>
        <p:spPr>
          <a:xfrm>
            <a:off x="320040" y="4598655"/>
            <a:ext cx="6164580" cy="369332"/>
          </a:xfrm>
          <a:prstGeom prst="rect">
            <a:avLst/>
          </a:prstGeom>
          <a:noFill/>
        </p:spPr>
        <p:txBody>
          <a:bodyPr wrap="square">
            <a:spAutoFit/>
          </a:bodyPr>
          <a:lstStyle/>
          <a:p>
            <a:pPr marL="742950" lvl="1" indent="-285750">
              <a:buFont typeface="Arial" panose="020B0604020202020204" pitchFamily="34" charset="0"/>
              <a:buChar char="•"/>
            </a:pPr>
            <a:r>
              <a:rPr lang="en-US" altLang="zh-CN" sz="1800" dirty="0">
                <a:latin typeface="宋体" panose="02010600030101010101" pitchFamily="2" charset="-122"/>
                <a:ea typeface="宋体" panose="02010600030101010101" pitchFamily="2" charset="-122"/>
              </a:rPr>
              <a:t>CAN</a:t>
            </a:r>
            <a:r>
              <a:rPr lang="zh-CN" altLang="en-US" sz="1800" dirty="0">
                <a:latin typeface="宋体" panose="02010600030101010101" pitchFamily="2" charset="-122"/>
                <a:ea typeface="宋体" panose="02010600030101010101" pitchFamily="2" charset="-122"/>
              </a:rPr>
              <a:t>总线协议</a:t>
            </a:r>
            <a:endParaRPr lang="en-US" altLang="zh-CN" sz="1800" dirty="0">
              <a:latin typeface="宋体" panose="02010600030101010101" pitchFamily="2" charset="-122"/>
              <a:ea typeface="宋体" panose="02010600030101010101" pitchFamily="2" charset="-122"/>
            </a:endParaRPr>
          </a:p>
        </p:txBody>
      </p:sp>
      <p:sp>
        <p:nvSpPr>
          <p:cNvPr id="19" name="文本框 18">
            <a:extLst>
              <a:ext uri="{FF2B5EF4-FFF2-40B4-BE49-F238E27FC236}">
                <a16:creationId xmlns:a16="http://schemas.microsoft.com/office/drawing/2014/main" id="{8B202F34-100B-0221-AA11-12161373AA54}"/>
              </a:ext>
            </a:extLst>
          </p:cNvPr>
          <p:cNvSpPr txBox="1"/>
          <p:nvPr/>
        </p:nvSpPr>
        <p:spPr>
          <a:xfrm>
            <a:off x="1800254" y="4593010"/>
            <a:ext cx="3204152" cy="1077218"/>
          </a:xfrm>
          <a:prstGeom prst="rect">
            <a:avLst/>
          </a:prstGeom>
          <a:noFill/>
        </p:spPr>
        <p:txBody>
          <a:bodyPr wrap="square">
            <a:spAutoFit/>
          </a:bodyPr>
          <a:lstStyle/>
          <a:p>
            <a:pPr marL="914400" lvl="2" indent="0">
              <a:buNone/>
            </a:pPr>
            <a:r>
              <a:rPr lang="zh-CN" altLang="en-US" sz="1600" dirty="0">
                <a:latin typeface="宋体" panose="02010600030101010101" pitchFamily="2" charset="-122"/>
                <a:ea typeface="宋体" panose="02010600030101010101" pitchFamily="2" charset="-122"/>
              </a:rPr>
              <a:t>①差分传输机制</a:t>
            </a:r>
            <a:endParaRPr lang="en-US" altLang="zh-CN" sz="1600" dirty="0">
              <a:latin typeface="宋体" panose="02010600030101010101" pitchFamily="2" charset="-122"/>
              <a:ea typeface="宋体" panose="02010600030101010101" pitchFamily="2" charset="-122"/>
            </a:endParaRPr>
          </a:p>
          <a:p>
            <a:pPr marL="914400" lvl="2" indent="0">
              <a:buNone/>
            </a:pPr>
            <a:r>
              <a:rPr lang="zh-CN" altLang="en-US" sz="1600" dirty="0">
                <a:latin typeface="宋体" panose="02010600030101010101" pitchFamily="2" charset="-122"/>
                <a:ea typeface="宋体" panose="02010600030101010101" pitchFamily="2" charset="-122"/>
              </a:rPr>
              <a:t>②支持多节点连接</a:t>
            </a:r>
            <a:endParaRPr lang="en-US" altLang="zh-CN" sz="1600" dirty="0">
              <a:latin typeface="宋体" panose="02010600030101010101" pitchFamily="2" charset="-122"/>
              <a:ea typeface="宋体" panose="02010600030101010101" pitchFamily="2" charset="-122"/>
            </a:endParaRPr>
          </a:p>
          <a:p>
            <a:pPr marL="914400" lvl="2" indent="0">
              <a:buNone/>
            </a:pPr>
            <a:r>
              <a:rPr lang="zh-CN" altLang="en-US" sz="1600" dirty="0">
                <a:latin typeface="宋体" panose="02010600030101010101" pitchFamily="2" charset="-122"/>
                <a:ea typeface="宋体" panose="02010600030101010101" pitchFamily="2" charset="-122"/>
              </a:rPr>
              <a:t>③传输速率</a:t>
            </a:r>
            <a:r>
              <a:rPr lang="en-US" altLang="zh-CN" sz="1600" dirty="0">
                <a:latin typeface="宋体" panose="02010600030101010101" pitchFamily="2" charset="-122"/>
                <a:ea typeface="宋体" panose="02010600030101010101" pitchFamily="2" charset="-122"/>
              </a:rPr>
              <a:t>1Mb/s</a:t>
            </a:r>
          </a:p>
          <a:p>
            <a:pPr marL="914400" lvl="2" indent="0">
              <a:buNone/>
            </a:pPr>
            <a:r>
              <a:rPr lang="zh-CN" altLang="en-US" sz="1600" dirty="0">
                <a:latin typeface="宋体" panose="02010600030101010101" pitchFamily="2" charset="-122"/>
                <a:ea typeface="宋体" panose="02010600030101010101" pitchFamily="2" charset="-122"/>
              </a:rPr>
              <a:t>④事件触发型通信</a:t>
            </a:r>
            <a:endParaRPr lang="en-US" altLang="zh-CN" sz="1600" dirty="0">
              <a:latin typeface="宋体" panose="02010600030101010101" pitchFamily="2" charset="-122"/>
              <a:ea typeface="宋体" panose="02010600030101010101" pitchFamily="2" charset="-122"/>
            </a:endParaRPr>
          </a:p>
        </p:txBody>
      </p:sp>
      <p:sp>
        <p:nvSpPr>
          <p:cNvPr id="21" name="文本框 20">
            <a:extLst>
              <a:ext uri="{FF2B5EF4-FFF2-40B4-BE49-F238E27FC236}">
                <a16:creationId xmlns:a16="http://schemas.microsoft.com/office/drawing/2014/main" id="{E2DCE12B-CAE7-D867-3C68-8E8B714200F5}"/>
              </a:ext>
            </a:extLst>
          </p:cNvPr>
          <p:cNvSpPr txBox="1"/>
          <p:nvPr/>
        </p:nvSpPr>
        <p:spPr>
          <a:xfrm>
            <a:off x="-68580" y="5590906"/>
            <a:ext cx="6164580" cy="923330"/>
          </a:xfrm>
          <a:prstGeom prst="rect">
            <a:avLst/>
          </a:prstGeom>
          <a:noFill/>
        </p:spPr>
        <p:txBody>
          <a:bodyPr wrap="square">
            <a:spAutoFit/>
          </a:bodyPr>
          <a:lstStyle/>
          <a:p>
            <a:pPr lvl="1">
              <a:buFont typeface="Wingdings" panose="05000000000000000000" pitchFamily="2" charset="2"/>
              <a:buChar char="p"/>
            </a:pPr>
            <a:r>
              <a:rPr lang="zh-CN" altLang="en-US" sz="1800" b="1" dirty="0">
                <a:latin typeface="微软雅黑" panose="020B0503020204020204" pitchFamily="34" charset="-122"/>
                <a:ea typeface="微软雅黑" panose="020B0503020204020204" pitchFamily="34" charset="-122"/>
              </a:rPr>
              <a:t>外部控制协议选型</a:t>
            </a:r>
            <a:endParaRPr lang="en-US" altLang="zh-CN" sz="1800" b="1" dirty="0">
              <a:latin typeface="微软雅黑" panose="020B0503020204020204" pitchFamily="34" charset="-122"/>
              <a:ea typeface="微软雅黑" panose="020B0503020204020204" pitchFamily="34" charset="-122"/>
            </a:endParaRPr>
          </a:p>
          <a:p>
            <a:pPr marL="1200150" lvl="2" indent="-285750">
              <a:buFont typeface="Arial" panose="020B0604020202020204" pitchFamily="34" charset="0"/>
              <a:buChar char="•"/>
            </a:pPr>
            <a:r>
              <a:rPr lang="en-US" altLang="zh-CN" sz="1800" dirty="0">
                <a:latin typeface="宋体" panose="02010600030101010101" pitchFamily="2" charset="-122"/>
                <a:ea typeface="宋体" panose="02010600030101010101" pitchFamily="2" charset="-122"/>
              </a:rPr>
              <a:t>TCP/IP</a:t>
            </a:r>
            <a:r>
              <a:rPr lang="zh-CN" altLang="en-US" sz="1800" dirty="0">
                <a:latin typeface="宋体" panose="02010600030101010101" pitchFamily="2" charset="-122"/>
                <a:ea typeface="宋体" panose="02010600030101010101" pitchFamily="2" charset="-122"/>
              </a:rPr>
              <a:t>协议</a:t>
            </a:r>
            <a:endParaRPr lang="en-US" altLang="zh-CN" sz="1800" dirty="0">
              <a:latin typeface="宋体" panose="02010600030101010101" pitchFamily="2" charset="-122"/>
              <a:ea typeface="宋体" panose="02010600030101010101" pitchFamily="2" charset="-122"/>
            </a:endParaRPr>
          </a:p>
          <a:p>
            <a:pPr marL="1200150" lvl="2" indent="-285750">
              <a:buFont typeface="Arial" panose="020B0604020202020204" pitchFamily="34" charset="0"/>
              <a:buChar char="•"/>
            </a:pPr>
            <a:r>
              <a:rPr lang="zh-CN" altLang="en-US" sz="1800" dirty="0">
                <a:latin typeface="宋体" panose="02010600030101010101" pitchFamily="2" charset="-122"/>
                <a:ea typeface="宋体" panose="02010600030101010101" pitchFamily="2" charset="-122"/>
              </a:rPr>
              <a:t>串口</a:t>
            </a:r>
            <a:r>
              <a:rPr lang="zh-CN" altLang="en-US" dirty="0">
                <a:latin typeface="宋体" panose="02010600030101010101" pitchFamily="2" charset="-122"/>
                <a:ea typeface="宋体" panose="02010600030101010101" pitchFamily="2" charset="-122"/>
              </a:rPr>
              <a:t>协议</a:t>
            </a:r>
            <a:endParaRPr lang="en-US" altLang="zh-CN" sz="1800"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2669183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nvSpPr>
        <p:spPr>
          <a:xfrm>
            <a:off x="-1" y="0"/>
            <a:ext cx="584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文本框 46"/>
          <p:cNvSpPr txBox="1"/>
          <p:nvPr/>
        </p:nvSpPr>
        <p:spPr>
          <a:xfrm>
            <a:off x="5671820" y="1186970"/>
            <a:ext cx="6520180" cy="1446550"/>
          </a:xfrm>
          <a:prstGeom prst="rect">
            <a:avLst/>
          </a:prstGeom>
          <a:noFill/>
          <a:ln>
            <a:noFill/>
          </a:ln>
        </p:spPr>
        <p:txBody>
          <a:bodyPr wrap="square" rtlCol="0">
            <a:spAutoFit/>
          </a:bodyPr>
          <a:lstStyle/>
          <a:p>
            <a:pPr algn="ctr"/>
            <a:r>
              <a:rPr lang="zh-CN" altLang="en-US" sz="4400" b="1" dirty="0">
                <a:solidFill>
                  <a:schemeClr val="accent1"/>
                </a:solidFill>
                <a:latin typeface="微软雅黑" panose="020B0503020204020204" pitchFamily="34" charset="-122"/>
              </a:rPr>
              <a:t>集成化电源控制系统</a:t>
            </a:r>
            <a:endParaRPr lang="en-US" altLang="zh-CN" sz="4400" b="1" dirty="0">
              <a:solidFill>
                <a:schemeClr val="accent1"/>
              </a:solidFill>
              <a:latin typeface="微软雅黑" panose="020B0503020204020204" pitchFamily="34" charset="-122"/>
            </a:endParaRPr>
          </a:p>
          <a:p>
            <a:pPr algn="ctr"/>
            <a:r>
              <a:rPr lang="zh-CN" altLang="en-US" sz="4400" b="1" dirty="0">
                <a:solidFill>
                  <a:schemeClr val="accent1"/>
                </a:solidFill>
                <a:latin typeface="微软雅黑" panose="020B0503020204020204" pitchFamily="34" charset="-122"/>
              </a:rPr>
              <a:t>的设计与实现</a:t>
            </a:r>
          </a:p>
        </p:txBody>
      </p:sp>
      <p:grpSp>
        <p:nvGrpSpPr>
          <p:cNvPr id="4" name="组合 3">
            <a:extLst>
              <a:ext uri="{FF2B5EF4-FFF2-40B4-BE49-F238E27FC236}">
                <a16:creationId xmlns:a16="http://schemas.microsoft.com/office/drawing/2014/main" id="{1E39BB6E-3385-4D42-3EB5-CCC54546DE66}"/>
              </a:ext>
            </a:extLst>
          </p:cNvPr>
          <p:cNvGrpSpPr/>
          <p:nvPr/>
        </p:nvGrpSpPr>
        <p:grpSpPr>
          <a:xfrm>
            <a:off x="6521073" y="2833793"/>
            <a:ext cx="4776847" cy="707886"/>
            <a:chOff x="3982307" y="1805640"/>
            <a:chExt cx="4776847" cy="707886"/>
          </a:xfrm>
        </p:grpSpPr>
        <p:sp>
          <p:nvSpPr>
            <p:cNvPr id="5" name="文本框 4">
              <a:extLst>
                <a:ext uri="{FF2B5EF4-FFF2-40B4-BE49-F238E27FC236}">
                  <a16:creationId xmlns:a16="http://schemas.microsoft.com/office/drawing/2014/main" id="{BD282F16-83DE-18CA-1778-3D5BA5A23976}"/>
                </a:ext>
              </a:extLst>
            </p:cNvPr>
            <p:cNvSpPr txBox="1"/>
            <p:nvPr/>
          </p:nvSpPr>
          <p:spPr>
            <a:xfrm>
              <a:off x="4931136" y="1805640"/>
              <a:ext cx="3828018" cy="707886"/>
            </a:xfrm>
            <a:prstGeom prst="rect">
              <a:avLst/>
            </a:prstGeom>
            <a:noFill/>
          </p:spPr>
          <p:txBody>
            <a:bodyPr wrap="square" rtlCol="0">
              <a:spAutoFit/>
            </a:bodyPr>
            <a:lstStyle/>
            <a:p>
              <a:r>
                <a:rPr lang="zh-CN" altLang="en-US" sz="4000" b="1" dirty="0">
                  <a:latin typeface="微软雅黑" panose="020B0503020204020204" pitchFamily="34" charset="-122"/>
                </a:rPr>
                <a:t>系统硬件设计</a:t>
              </a:r>
              <a:endParaRPr lang="en-US" altLang="zh-CN" sz="4000" b="1" dirty="0">
                <a:latin typeface="微软雅黑" panose="020B0503020204020204" pitchFamily="34" charset="-122"/>
              </a:endParaRPr>
            </a:p>
          </p:txBody>
        </p:sp>
        <p:sp>
          <p:nvSpPr>
            <p:cNvPr id="7" name="文本框 6">
              <a:extLst>
                <a:ext uri="{FF2B5EF4-FFF2-40B4-BE49-F238E27FC236}">
                  <a16:creationId xmlns:a16="http://schemas.microsoft.com/office/drawing/2014/main" id="{D7C6417D-BBF9-D8D2-F382-C6DAFB42366D}"/>
                </a:ext>
              </a:extLst>
            </p:cNvPr>
            <p:cNvSpPr txBox="1"/>
            <p:nvPr/>
          </p:nvSpPr>
          <p:spPr>
            <a:xfrm>
              <a:off x="3982307" y="1805640"/>
              <a:ext cx="1021782" cy="707886"/>
            </a:xfrm>
            <a:prstGeom prst="rect">
              <a:avLst/>
            </a:prstGeom>
            <a:noFill/>
            <a:ln>
              <a:noFill/>
            </a:ln>
          </p:spPr>
          <p:txBody>
            <a:bodyPr wrap="square" rtlCol="0">
              <a:spAutoFit/>
            </a:bodyPr>
            <a:lstStyle/>
            <a:p>
              <a:pPr algn="ctr"/>
              <a:r>
                <a:rPr lang="en-US" altLang="zh-CN" sz="4000" b="1" dirty="0">
                  <a:solidFill>
                    <a:schemeClr val="accent1"/>
                  </a:solidFill>
                  <a:latin typeface="微软雅黑" panose="020B0503020204020204" pitchFamily="34" charset="-122"/>
                  <a:ea typeface="微软雅黑" panose="020B0503020204020204" pitchFamily="34" charset="-122"/>
                </a:rPr>
                <a:t>3.1</a:t>
              </a:r>
            </a:p>
          </p:txBody>
        </p:sp>
      </p:grpSp>
      <p:sp>
        <p:nvSpPr>
          <p:cNvPr id="9" name="文本框 8"/>
          <p:cNvSpPr txBox="1"/>
          <p:nvPr/>
        </p:nvSpPr>
        <p:spPr>
          <a:xfrm>
            <a:off x="-1082947" y="1017911"/>
            <a:ext cx="7837714" cy="4339650"/>
          </a:xfrm>
          <a:prstGeom prst="rect">
            <a:avLst/>
          </a:prstGeom>
          <a:noFill/>
          <a:ln>
            <a:noFill/>
          </a:ln>
        </p:spPr>
        <p:txBody>
          <a:bodyPr wrap="square" rtlCol="0">
            <a:spAutoFit/>
          </a:bodyPr>
          <a:lstStyle/>
          <a:p>
            <a:pPr algn="ctr"/>
            <a:r>
              <a:rPr lang="en-US" altLang="zh-CN" sz="13800" b="1" dirty="0">
                <a:solidFill>
                  <a:schemeClr val="tx1">
                    <a:lumMod val="95000"/>
                    <a:lumOff val="5000"/>
                    <a:alpha val="23000"/>
                  </a:schemeClr>
                </a:solidFill>
                <a:latin typeface="微软雅黑" panose="020B0503020204020204" pitchFamily="34" charset="-122"/>
                <a:ea typeface="微软雅黑" panose="020B0503020204020204" pitchFamily="34" charset="-122"/>
              </a:rPr>
              <a:t>PART</a:t>
            </a:r>
          </a:p>
          <a:p>
            <a:pPr algn="ctr"/>
            <a:r>
              <a:rPr lang="en-US" altLang="zh-CN" sz="13800" b="1" dirty="0">
                <a:solidFill>
                  <a:schemeClr val="tx1">
                    <a:lumMod val="95000"/>
                    <a:lumOff val="5000"/>
                    <a:alpha val="23000"/>
                  </a:schemeClr>
                </a:solidFill>
                <a:latin typeface="微软雅黑" panose="020B0503020204020204" pitchFamily="34" charset="-122"/>
                <a:ea typeface="微软雅黑" panose="020B0503020204020204" pitchFamily="34" charset="-122"/>
              </a:rPr>
              <a:t>THREE</a:t>
            </a:r>
          </a:p>
        </p:txBody>
      </p:sp>
      <p:grpSp>
        <p:nvGrpSpPr>
          <p:cNvPr id="2" name="组合 1">
            <a:extLst>
              <a:ext uri="{FF2B5EF4-FFF2-40B4-BE49-F238E27FC236}">
                <a16:creationId xmlns:a16="http://schemas.microsoft.com/office/drawing/2014/main" id="{7A903911-0A59-23B5-3F3D-714043CBF4FC}"/>
              </a:ext>
            </a:extLst>
          </p:cNvPr>
          <p:cNvGrpSpPr/>
          <p:nvPr/>
        </p:nvGrpSpPr>
        <p:grpSpPr>
          <a:xfrm>
            <a:off x="6521073" y="3586306"/>
            <a:ext cx="5457567" cy="707886"/>
            <a:chOff x="3982307" y="1805640"/>
            <a:chExt cx="5457567" cy="707886"/>
          </a:xfrm>
        </p:grpSpPr>
        <p:sp>
          <p:nvSpPr>
            <p:cNvPr id="3" name="文本框 2">
              <a:extLst>
                <a:ext uri="{FF2B5EF4-FFF2-40B4-BE49-F238E27FC236}">
                  <a16:creationId xmlns:a16="http://schemas.microsoft.com/office/drawing/2014/main" id="{B08EB537-F4F8-8EBA-823D-F1D7B56CC94B}"/>
                </a:ext>
              </a:extLst>
            </p:cNvPr>
            <p:cNvSpPr txBox="1"/>
            <p:nvPr/>
          </p:nvSpPr>
          <p:spPr>
            <a:xfrm>
              <a:off x="4931136" y="1805640"/>
              <a:ext cx="4508738" cy="707886"/>
            </a:xfrm>
            <a:prstGeom prst="rect">
              <a:avLst/>
            </a:prstGeom>
            <a:noFill/>
          </p:spPr>
          <p:txBody>
            <a:bodyPr wrap="square" rtlCol="0">
              <a:spAutoFit/>
            </a:bodyPr>
            <a:lstStyle/>
            <a:p>
              <a:r>
                <a:rPr lang="zh-CN" altLang="en-US" sz="4000" b="1" dirty="0">
                  <a:latin typeface="微软雅黑" panose="020B0503020204020204" pitchFamily="34" charset="-122"/>
                </a:rPr>
                <a:t>系统固件程序设计</a:t>
              </a:r>
              <a:endParaRPr lang="en-US" altLang="zh-CN" sz="4000" b="1" dirty="0">
                <a:latin typeface="微软雅黑" panose="020B0503020204020204" pitchFamily="34" charset="-122"/>
              </a:endParaRPr>
            </a:p>
          </p:txBody>
        </p:sp>
        <p:sp>
          <p:nvSpPr>
            <p:cNvPr id="6" name="文本框 5">
              <a:extLst>
                <a:ext uri="{FF2B5EF4-FFF2-40B4-BE49-F238E27FC236}">
                  <a16:creationId xmlns:a16="http://schemas.microsoft.com/office/drawing/2014/main" id="{AFC9755F-A431-657A-7D04-A4BD16B6CCEE}"/>
                </a:ext>
              </a:extLst>
            </p:cNvPr>
            <p:cNvSpPr txBox="1"/>
            <p:nvPr/>
          </p:nvSpPr>
          <p:spPr>
            <a:xfrm>
              <a:off x="3982307" y="1805640"/>
              <a:ext cx="1021782" cy="707886"/>
            </a:xfrm>
            <a:prstGeom prst="rect">
              <a:avLst/>
            </a:prstGeom>
            <a:noFill/>
            <a:ln>
              <a:noFill/>
            </a:ln>
          </p:spPr>
          <p:txBody>
            <a:bodyPr wrap="square" rtlCol="0">
              <a:spAutoFit/>
            </a:bodyPr>
            <a:lstStyle/>
            <a:p>
              <a:pPr algn="ctr"/>
              <a:r>
                <a:rPr lang="en-US" altLang="zh-CN" sz="4000" b="1" dirty="0">
                  <a:solidFill>
                    <a:schemeClr val="accent1"/>
                  </a:solidFill>
                  <a:latin typeface="微软雅黑" panose="020B0503020204020204" pitchFamily="34" charset="-122"/>
                  <a:ea typeface="微软雅黑" panose="020B0503020204020204" pitchFamily="34" charset="-122"/>
                </a:rPr>
                <a:t>3.2</a:t>
              </a:r>
            </a:p>
          </p:txBody>
        </p:sp>
      </p:grpSp>
      <p:grpSp>
        <p:nvGrpSpPr>
          <p:cNvPr id="8" name="组合 7">
            <a:extLst>
              <a:ext uri="{FF2B5EF4-FFF2-40B4-BE49-F238E27FC236}">
                <a16:creationId xmlns:a16="http://schemas.microsoft.com/office/drawing/2014/main" id="{8FB385F1-054E-832C-DA53-6FF44ACCDBAF}"/>
              </a:ext>
            </a:extLst>
          </p:cNvPr>
          <p:cNvGrpSpPr/>
          <p:nvPr/>
        </p:nvGrpSpPr>
        <p:grpSpPr>
          <a:xfrm>
            <a:off x="6521073" y="4338819"/>
            <a:ext cx="5305167" cy="707886"/>
            <a:chOff x="3982307" y="1805640"/>
            <a:chExt cx="5305167" cy="707886"/>
          </a:xfrm>
        </p:grpSpPr>
        <p:sp>
          <p:nvSpPr>
            <p:cNvPr id="13" name="文本框 12">
              <a:extLst>
                <a:ext uri="{FF2B5EF4-FFF2-40B4-BE49-F238E27FC236}">
                  <a16:creationId xmlns:a16="http://schemas.microsoft.com/office/drawing/2014/main" id="{CC9A5BCA-AEAD-9043-5B35-3A9160B6930C}"/>
                </a:ext>
              </a:extLst>
            </p:cNvPr>
            <p:cNvSpPr txBox="1"/>
            <p:nvPr/>
          </p:nvSpPr>
          <p:spPr>
            <a:xfrm>
              <a:off x="4931136" y="1805640"/>
              <a:ext cx="4356338" cy="707886"/>
            </a:xfrm>
            <a:prstGeom prst="rect">
              <a:avLst/>
            </a:prstGeom>
            <a:noFill/>
          </p:spPr>
          <p:txBody>
            <a:bodyPr wrap="square" rtlCol="0">
              <a:spAutoFit/>
            </a:bodyPr>
            <a:lstStyle/>
            <a:p>
              <a:r>
                <a:rPr lang="zh-CN" altLang="en-US" sz="4000" b="1" dirty="0">
                  <a:latin typeface="微软雅黑" panose="020B0503020204020204" pitchFamily="34" charset="-122"/>
                </a:rPr>
                <a:t>远程控制软件设计</a:t>
              </a:r>
              <a:endParaRPr lang="en-US" altLang="zh-CN" sz="4000" b="1" dirty="0">
                <a:latin typeface="微软雅黑" panose="020B0503020204020204" pitchFamily="34" charset="-122"/>
              </a:endParaRPr>
            </a:p>
          </p:txBody>
        </p:sp>
        <p:sp>
          <p:nvSpPr>
            <p:cNvPr id="14" name="文本框 13">
              <a:extLst>
                <a:ext uri="{FF2B5EF4-FFF2-40B4-BE49-F238E27FC236}">
                  <a16:creationId xmlns:a16="http://schemas.microsoft.com/office/drawing/2014/main" id="{5066CFD2-C605-A453-6135-71DF9F6F487D}"/>
                </a:ext>
              </a:extLst>
            </p:cNvPr>
            <p:cNvSpPr txBox="1"/>
            <p:nvPr/>
          </p:nvSpPr>
          <p:spPr>
            <a:xfrm>
              <a:off x="3982307" y="1805640"/>
              <a:ext cx="1021782" cy="707886"/>
            </a:xfrm>
            <a:prstGeom prst="rect">
              <a:avLst/>
            </a:prstGeom>
            <a:noFill/>
            <a:ln>
              <a:noFill/>
            </a:ln>
          </p:spPr>
          <p:txBody>
            <a:bodyPr wrap="square" rtlCol="0">
              <a:spAutoFit/>
            </a:bodyPr>
            <a:lstStyle/>
            <a:p>
              <a:pPr algn="ctr"/>
              <a:r>
                <a:rPr lang="en-US" altLang="zh-CN" sz="4000" b="1" dirty="0">
                  <a:solidFill>
                    <a:schemeClr val="accent1"/>
                  </a:solidFill>
                  <a:latin typeface="微软雅黑" panose="020B0503020204020204" pitchFamily="34" charset="-122"/>
                  <a:ea typeface="微软雅黑" panose="020B0503020204020204" pitchFamily="34" charset="-122"/>
                </a:rPr>
                <a:t>3.3</a:t>
              </a:r>
            </a:p>
          </p:txBody>
        </p:sp>
      </p:grpSp>
    </p:spTree>
    <p:extLst>
      <p:ext uri="{BB962C8B-B14F-4D97-AF65-F5344CB8AC3E}">
        <p14:creationId xmlns:p14="http://schemas.microsoft.com/office/powerpoint/2010/main" val="899719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543974C-784E-7942-2731-277F7FD4D4C2}"/>
              </a:ext>
            </a:extLst>
          </p:cNvPr>
          <p:cNvSpPr txBox="1"/>
          <p:nvPr/>
        </p:nvSpPr>
        <p:spPr>
          <a:xfrm>
            <a:off x="799037" y="130697"/>
            <a:ext cx="3983567" cy="572790"/>
          </a:xfrm>
          <a:prstGeom prst="rect">
            <a:avLst/>
          </a:prstGeom>
          <a:solidFill>
            <a:schemeClr val="accent5">
              <a:lumMod val="20000"/>
              <a:lumOff val="80000"/>
              <a:alpha val="50196"/>
            </a:schemeClr>
          </a:solidFill>
          <a:ln w="12700">
            <a:solidFill>
              <a:srgbClr val="002060"/>
            </a:solidFill>
            <a:prstDash val="dash"/>
          </a:ln>
        </p:spPr>
        <p:txBody>
          <a:bodyPr wrap="square" rtlCol="0">
            <a:spAutoFit/>
          </a:bodyPr>
          <a:lstStyle/>
          <a:p>
            <a:endParaRPr lang="zh-CN" altLang="en-US" dirty="0"/>
          </a:p>
        </p:txBody>
      </p:sp>
      <p:sp>
        <p:nvSpPr>
          <p:cNvPr id="4" name="灯片编号占位符 3"/>
          <p:cNvSpPr>
            <a:spLocks noGrp="1"/>
          </p:cNvSpPr>
          <p:nvPr>
            <p:ph type="sldNum" sz="quarter" idx="12"/>
          </p:nvPr>
        </p:nvSpPr>
        <p:spPr/>
        <p:txBody>
          <a:bodyPr/>
          <a:lstStyle/>
          <a:p>
            <a:fld id="{51D91E7F-84B6-4064-9D4E-CC7D244BCA04}" type="slidenum">
              <a:rPr lang="zh-CN" altLang="en-US" smtClean="0"/>
              <a:pPr/>
              <a:t>14</a:t>
            </a:fld>
            <a:endParaRPr lang="zh-CN" altLang="en-US" dirty="0"/>
          </a:p>
        </p:txBody>
      </p:sp>
      <p:sp>
        <p:nvSpPr>
          <p:cNvPr id="13" name="内容占位符 3">
            <a:extLst>
              <a:ext uri="{FF2B5EF4-FFF2-40B4-BE49-F238E27FC236}">
                <a16:creationId xmlns:a16="http://schemas.microsoft.com/office/drawing/2014/main" id="{78BFCE9B-4812-57BA-D629-0C6C34E246CC}"/>
              </a:ext>
            </a:extLst>
          </p:cNvPr>
          <p:cNvSpPr txBox="1">
            <a:spLocks/>
          </p:cNvSpPr>
          <p:nvPr/>
        </p:nvSpPr>
        <p:spPr bwMode="auto">
          <a:xfrm>
            <a:off x="397649" y="776930"/>
            <a:ext cx="6300414" cy="5460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Font typeface="Wingdings" panose="05000000000000000000" pitchFamily="2" charset="2"/>
              <a:buChar char="n"/>
            </a:pPr>
            <a:r>
              <a:rPr lang="zh-CN" altLang="en-US" sz="2200" b="1" dirty="0"/>
              <a:t>系统主控模块硬件电路设计</a:t>
            </a:r>
            <a:endParaRPr lang="en-US" altLang="zh-CN" sz="2200" b="1" dirty="0"/>
          </a:p>
          <a:p>
            <a:pPr>
              <a:lnSpc>
                <a:spcPct val="150000"/>
              </a:lnSpc>
              <a:buFont typeface="Wingdings" panose="05000000000000000000" pitchFamily="2" charset="2"/>
              <a:buChar char="p"/>
            </a:pPr>
            <a:r>
              <a:rPr lang="zh-CN" altLang="en-US" sz="2000" b="1" dirty="0"/>
              <a:t>功能</a:t>
            </a:r>
            <a:endParaRPr lang="en-US" altLang="zh-CN" sz="2000" b="1" dirty="0"/>
          </a:p>
          <a:p>
            <a:pPr lvl="1">
              <a:lnSpc>
                <a:spcPct val="150000"/>
              </a:lnSpc>
              <a:buFont typeface="Arial" panose="020B0604020202020204" pitchFamily="34" charset="0"/>
              <a:buChar char="•"/>
            </a:pPr>
            <a:r>
              <a:rPr lang="zh-CN" altLang="en-US" sz="1800" dirty="0">
                <a:latin typeface="宋体" panose="02010600030101010101" pitchFamily="2" charset="-122"/>
                <a:ea typeface="宋体" panose="02010600030101010101" pitchFamily="2" charset="-122"/>
              </a:rPr>
              <a:t>检测物理按键状态，对系统进行开</a:t>
            </a:r>
            <a:r>
              <a:rPr lang="en-US" altLang="zh-CN" sz="1800" dirty="0">
                <a:latin typeface="宋体" panose="02010600030101010101" pitchFamily="2" charset="-122"/>
                <a:ea typeface="宋体" panose="02010600030101010101" pitchFamily="2" charset="-122"/>
              </a:rPr>
              <a:t>/</a:t>
            </a:r>
            <a:r>
              <a:rPr lang="zh-CN" altLang="en-US" sz="1800" dirty="0">
                <a:latin typeface="宋体" panose="02010600030101010101" pitchFamily="2" charset="-122"/>
                <a:ea typeface="宋体" panose="02010600030101010101" pitchFamily="2" charset="-122"/>
              </a:rPr>
              <a:t>关机操作</a:t>
            </a:r>
            <a:endParaRPr lang="en-US" altLang="zh-CN" sz="1800" dirty="0">
              <a:latin typeface="宋体" panose="02010600030101010101" pitchFamily="2" charset="-122"/>
              <a:ea typeface="宋体" panose="02010600030101010101" pitchFamily="2" charset="-122"/>
            </a:endParaRPr>
          </a:p>
          <a:p>
            <a:pPr lvl="1">
              <a:lnSpc>
                <a:spcPct val="150000"/>
              </a:lnSpc>
              <a:buFont typeface="Arial" panose="020B0604020202020204" pitchFamily="34" charset="0"/>
              <a:buChar char="•"/>
            </a:pPr>
            <a:r>
              <a:rPr lang="zh-CN" altLang="en-US" sz="1800" dirty="0">
                <a:latin typeface="宋体" panose="02010600030101010101" pitchFamily="2" charset="-122"/>
                <a:ea typeface="宋体" panose="02010600030101010101" pitchFamily="2" charset="-122"/>
              </a:rPr>
              <a:t>开</a:t>
            </a:r>
            <a:r>
              <a:rPr lang="en-US" altLang="zh-CN" sz="1800" dirty="0">
                <a:latin typeface="宋体" panose="02010600030101010101" pitchFamily="2" charset="-122"/>
                <a:ea typeface="宋体" panose="02010600030101010101" pitchFamily="2" charset="-122"/>
              </a:rPr>
              <a:t>/</a:t>
            </a:r>
            <a:r>
              <a:rPr lang="zh-CN" altLang="en-US" sz="1800" dirty="0">
                <a:latin typeface="宋体" panose="02010600030101010101" pitchFamily="2" charset="-122"/>
                <a:ea typeface="宋体" panose="02010600030101010101" pitchFamily="2" charset="-122"/>
              </a:rPr>
              <a:t>关系统外部电源</a:t>
            </a:r>
            <a:endParaRPr lang="en-US" altLang="zh-CN" sz="1800" dirty="0">
              <a:latin typeface="宋体" panose="02010600030101010101" pitchFamily="2" charset="-122"/>
              <a:ea typeface="宋体" panose="02010600030101010101" pitchFamily="2" charset="-122"/>
            </a:endParaRPr>
          </a:p>
          <a:p>
            <a:pPr lvl="1">
              <a:lnSpc>
                <a:spcPct val="150000"/>
              </a:lnSpc>
              <a:buFont typeface="Arial" panose="020B0604020202020204" pitchFamily="34" charset="0"/>
              <a:buChar char="•"/>
            </a:pPr>
            <a:r>
              <a:rPr lang="zh-CN" altLang="en-US" sz="1800" dirty="0">
                <a:latin typeface="宋体" panose="02010600030101010101" pitchFamily="2" charset="-122"/>
                <a:ea typeface="宋体" panose="02010600030101010101" pitchFamily="2" charset="-122"/>
              </a:rPr>
              <a:t>控制系统内万兆交换机的开</a:t>
            </a:r>
            <a:r>
              <a:rPr lang="en-US" altLang="zh-CN" sz="1800" dirty="0">
                <a:latin typeface="宋体" panose="02010600030101010101" pitchFamily="2" charset="-122"/>
                <a:ea typeface="宋体" panose="02010600030101010101" pitchFamily="2" charset="-122"/>
              </a:rPr>
              <a:t>/</a:t>
            </a:r>
            <a:r>
              <a:rPr lang="zh-CN" altLang="en-US" sz="1800" dirty="0">
                <a:latin typeface="宋体" panose="02010600030101010101" pitchFamily="2" charset="-122"/>
                <a:ea typeface="宋体" panose="02010600030101010101" pitchFamily="2" charset="-122"/>
              </a:rPr>
              <a:t>关状态</a:t>
            </a:r>
            <a:endParaRPr lang="en-US" altLang="zh-CN" sz="1800" dirty="0">
              <a:latin typeface="宋体" panose="02010600030101010101" pitchFamily="2" charset="-122"/>
              <a:ea typeface="宋体" panose="02010600030101010101" pitchFamily="2" charset="-122"/>
            </a:endParaRPr>
          </a:p>
          <a:p>
            <a:pPr lvl="1">
              <a:lnSpc>
                <a:spcPct val="150000"/>
              </a:lnSpc>
              <a:buFont typeface="Arial" panose="020B0604020202020204" pitchFamily="34" charset="0"/>
              <a:buChar char="•"/>
            </a:pPr>
            <a:r>
              <a:rPr lang="zh-CN" altLang="en-US" sz="1800" dirty="0">
                <a:latin typeface="宋体" panose="02010600030101010101" pitchFamily="2" charset="-122"/>
                <a:ea typeface="宋体" panose="02010600030101010101" pitchFamily="2" charset="-122"/>
              </a:rPr>
              <a:t>通过网络通讯和上位机软件进行通信</a:t>
            </a:r>
            <a:endParaRPr lang="en-US" altLang="zh-CN" sz="1800" dirty="0">
              <a:latin typeface="宋体" panose="02010600030101010101" pitchFamily="2" charset="-122"/>
              <a:ea typeface="宋体" panose="02010600030101010101" pitchFamily="2" charset="-122"/>
            </a:endParaRPr>
          </a:p>
          <a:p>
            <a:pPr lvl="1">
              <a:lnSpc>
                <a:spcPct val="150000"/>
              </a:lnSpc>
              <a:buFont typeface="Arial" panose="020B0604020202020204" pitchFamily="34" charset="0"/>
              <a:buChar char="•"/>
            </a:pPr>
            <a:r>
              <a:rPr lang="zh-CN" altLang="en-US" sz="1800" dirty="0">
                <a:latin typeface="宋体" panose="02010600030101010101" pitchFamily="2" charset="-122"/>
                <a:ea typeface="宋体" panose="02010600030101010101" pitchFamily="2" charset="-122"/>
              </a:rPr>
              <a:t>通过串口通讯与存储集群主控节点进行通信</a:t>
            </a:r>
            <a:endParaRPr lang="en-US" altLang="zh-CN" sz="1800" dirty="0">
              <a:latin typeface="宋体" panose="02010600030101010101" pitchFamily="2" charset="-122"/>
              <a:ea typeface="宋体" panose="02010600030101010101" pitchFamily="2" charset="-122"/>
            </a:endParaRPr>
          </a:p>
          <a:p>
            <a:pPr lvl="1">
              <a:lnSpc>
                <a:spcPct val="150000"/>
              </a:lnSpc>
              <a:buFont typeface="Arial" panose="020B0604020202020204" pitchFamily="34" charset="0"/>
              <a:buChar char="•"/>
            </a:pPr>
            <a:r>
              <a:rPr lang="zh-CN" altLang="en-US" sz="1800" dirty="0">
                <a:latin typeface="宋体" panose="02010600030101010101" pitchFamily="2" charset="-122"/>
                <a:ea typeface="宋体" panose="02010600030101010101" pitchFamily="2" charset="-122"/>
              </a:rPr>
              <a:t>通过</a:t>
            </a:r>
            <a:r>
              <a:rPr lang="en-US" altLang="zh-CN" sz="1800" dirty="0">
                <a:latin typeface="宋体" panose="02010600030101010101" pitchFamily="2" charset="-122"/>
                <a:ea typeface="宋体" panose="02010600030101010101" pitchFamily="2" charset="-122"/>
              </a:rPr>
              <a:t>CAN</a:t>
            </a:r>
            <a:r>
              <a:rPr lang="zh-CN" altLang="en-US" sz="1800" dirty="0">
                <a:latin typeface="宋体" panose="02010600030101010101" pitchFamily="2" charset="-122"/>
                <a:ea typeface="宋体" panose="02010600030101010101" pitchFamily="2" charset="-122"/>
              </a:rPr>
              <a:t>通讯模块和电源板进行通讯</a:t>
            </a:r>
            <a:endParaRPr lang="en-US" altLang="zh-CN" sz="1800" dirty="0">
              <a:latin typeface="宋体" panose="02010600030101010101" pitchFamily="2" charset="-122"/>
              <a:ea typeface="宋体" panose="02010600030101010101" pitchFamily="2" charset="-122"/>
            </a:endParaRPr>
          </a:p>
          <a:p>
            <a:pPr lvl="1">
              <a:lnSpc>
                <a:spcPct val="150000"/>
              </a:lnSpc>
              <a:buFont typeface="Arial" panose="020B0604020202020204" pitchFamily="34" charset="0"/>
              <a:buChar char="•"/>
            </a:pPr>
            <a:r>
              <a:rPr lang="zh-CN" altLang="en-US" sz="1800" dirty="0">
                <a:latin typeface="宋体" panose="02010600030101010101" pitchFamily="2" charset="-122"/>
                <a:ea typeface="宋体" panose="02010600030101010101" pitchFamily="2" charset="-122"/>
              </a:rPr>
              <a:t>通过温湿度传感器模块监控整个系统的环境状态</a:t>
            </a:r>
            <a:endParaRPr lang="en-US" altLang="zh-CN" sz="1800" dirty="0">
              <a:latin typeface="宋体" panose="02010600030101010101" pitchFamily="2" charset="-122"/>
              <a:ea typeface="宋体" panose="02010600030101010101" pitchFamily="2" charset="-122"/>
            </a:endParaRPr>
          </a:p>
          <a:p>
            <a:pPr lvl="1">
              <a:lnSpc>
                <a:spcPct val="150000"/>
              </a:lnSpc>
              <a:buFont typeface="Arial" panose="020B0604020202020204" pitchFamily="34" charset="0"/>
              <a:buChar char="•"/>
            </a:pPr>
            <a:r>
              <a:rPr lang="zh-CN" altLang="en-US" sz="1800" dirty="0">
                <a:latin typeface="宋体" panose="02010600030101010101" pitchFamily="2" charset="-122"/>
                <a:ea typeface="宋体" panose="02010600030101010101" pitchFamily="2" charset="-122"/>
              </a:rPr>
              <a:t>通过</a:t>
            </a:r>
            <a:r>
              <a:rPr lang="en-US" altLang="zh-CN" sz="1800" dirty="0">
                <a:latin typeface="宋体" panose="02010600030101010101" pitchFamily="2" charset="-122"/>
                <a:ea typeface="宋体" panose="02010600030101010101" pitchFamily="2" charset="-122"/>
              </a:rPr>
              <a:t>PWM</a:t>
            </a:r>
            <a:r>
              <a:rPr lang="zh-CN" altLang="en-US" sz="1800" dirty="0">
                <a:latin typeface="宋体" panose="02010600030101010101" pitchFamily="2" charset="-122"/>
                <a:ea typeface="宋体" panose="02010600030101010101" pitchFamily="2" charset="-122"/>
              </a:rPr>
              <a:t>调节系统的散热器强度</a:t>
            </a:r>
            <a:endParaRPr lang="en-US" altLang="zh-CN" sz="1800" dirty="0">
              <a:latin typeface="宋体" panose="02010600030101010101" pitchFamily="2" charset="-122"/>
              <a:ea typeface="宋体" panose="02010600030101010101" pitchFamily="2" charset="-122"/>
            </a:endParaRPr>
          </a:p>
        </p:txBody>
      </p:sp>
      <p:sp>
        <p:nvSpPr>
          <p:cNvPr id="3" name="文本框 2">
            <a:extLst>
              <a:ext uri="{FF2B5EF4-FFF2-40B4-BE49-F238E27FC236}">
                <a16:creationId xmlns:a16="http://schemas.microsoft.com/office/drawing/2014/main" id="{4B935A20-C7C8-AF0B-D7AF-B19503E560BF}"/>
              </a:ext>
            </a:extLst>
          </p:cNvPr>
          <p:cNvSpPr txBox="1"/>
          <p:nvPr/>
        </p:nvSpPr>
        <p:spPr>
          <a:xfrm>
            <a:off x="842433" y="149489"/>
            <a:ext cx="3150447" cy="553998"/>
          </a:xfrm>
          <a:prstGeom prst="rect">
            <a:avLst/>
          </a:prstGeom>
          <a:noFill/>
        </p:spPr>
        <p:txBody>
          <a:bodyPr wrap="square" rtlCol="0">
            <a:spAutoFit/>
          </a:bodyPr>
          <a:lstStyle/>
          <a:p>
            <a:r>
              <a:rPr lang="en-US" altLang="zh-CN" sz="3000" b="1" dirty="0">
                <a:latin typeface="+mn-ea"/>
              </a:rPr>
              <a:t>3.1 </a:t>
            </a:r>
            <a:r>
              <a:rPr lang="zh-CN" altLang="en-US" sz="3000" b="1" dirty="0">
                <a:latin typeface="+mn-ea"/>
              </a:rPr>
              <a:t>系统硬件设计</a:t>
            </a:r>
          </a:p>
        </p:txBody>
      </p:sp>
      <p:sp>
        <p:nvSpPr>
          <p:cNvPr id="8" name="文本框 7">
            <a:extLst>
              <a:ext uri="{FF2B5EF4-FFF2-40B4-BE49-F238E27FC236}">
                <a16:creationId xmlns:a16="http://schemas.microsoft.com/office/drawing/2014/main" id="{A34E518D-0EA5-181D-EDA9-FF1044F683E1}"/>
              </a:ext>
            </a:extLst>
          </p:cNvPr>
          <p:cNvSpPr txBox="1"/>
          <p:nvPr/>
        </p:nvSpPr>
        <p:spPr>
          <a:xfrm>
            <a:off x="7665594" y="3212333"/>
            <a:ext cx="3226050" cy="369332"/>
          </a:xfrm>
          <a:prstGeom prst="rect">
            <a:avLst/>
          </a:prstGeom>
          <a:noFill/>
        </p:spPr>
        <p:txBody>
          <a:bodyPr wrap="square">
            <a:spAutoFit/>
          </a:bodyPr>
          <a:lstStyle/>
          <a:p>
            <a:r>
              <a:rPr lang="zh-CN" altLang="en-US" b="1" kern="100" dirty="0">
                <a:latin typeface="华文仿宋" panose="02010600040101010101" pitchFamily="2" charset="-122"/>
                <a:ea typeface="华文仿宋" panose="02010600040101010101" pitchFamily="2" charset="-122"/>
                <a:cs typeface="Times New Roman" panose="02020603050405020304" pitchFamily="18" charset="0"/>
              </a:rPr>
              <a:t>系统主控模块原理框图</a:t>
            </a:r>
            <a:endParaRPr lang="zh-CN" altLang="en-US" dirty="0">
              <a:latin typeface="华文仿宋" panose="02010600040101010101" pitchFamily="2" charset="-122"/>
              <a:ea typeface="华文仿宋" panose="02010600040101010101" pitchFamily="2" charset="-122"/>
            </a:endParaRPr>
          </a:p>
        </p:txBody>
      </p:sp>
      <p:pic>
        <p:nvPicPr>
          <p:cNvPr id="6" name="图片 5">
            <a:extLst>
              <a:ext uri="{FF2B5EF4-FFF2-40B4-BE49-F238E27FC236}">
                <a16:creationId xmlns:a16="http://schemas.microsoft.com/office/drawing/2014/main" id="{C99A1B62-3DEF-C527-ACD9-06F2E3920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5019" y="362886"/>
            <a:ext cx="3696331" cy="2822456"/>
          </a:xfrm>
          <a:prstGeom prst="rect">
            <a:avLst/>
          </a:prstGeom>
        </p:spPr>
      </p:pic>
      <p:pic>
        <p:nvPicPr>
          <p:cNvPr id="5" name="图片 4">
            <a:extLst>
              <a:ext uri="{FF2B5EF4-FFF2-40B4-BE49-F238E27FC236}">
                <a16:creationId xmlns:a16="http://schemas.microsoft.com/office/drawing/2014/main" id="{C377935D-CF17-E706-E8F6-BA7624F834C5}"/>
              </a:ext>
            </a:extLst>
          </p:cNvPr>
          <p:cNvPicPr>
            <a:picLocks noChangeAspect="1"/>
          </p:cNvPicPr>
          <p:nvPr/>
        </p:nvPicPr>
        <p:blipFill>
          <a:blip r:embed="rId4"/>
          <a:stretch>
            <a:fillRect/>
          </a:stretch>
        </p:blipFill>
        <p:spPr>
          <a:xfrm>
            <a:off x="7455842" y="3645667"/>
            <a:ext cx="3226050" cy="2711841"/>
          </a:xfrm>
          <a:prstGeom prst="rect">
            <a:avLst/>
          </a:prstGeom>
        </p:spPr>
      </p:pic>
      <p:sp>
        <p:nvSpPr>
          <p:cNvPr id="7" name="文本框 6">
            <a:extLst>
              <a:ext uri="{FF2B5EF4-FFF2-40B4-BE49-F238E27FC236}">
                <a16:creationId xmlns:a16="http://schemas.microsoft.com/office/drawing/2014/main" id="{680B62F7-3287-B977-EE8F-10673066F6CD}"/>
              </a:ext>
            </a:extLst>
          </p:cNvPr>
          <p:cNvSpPr txBox="1"/>
          <p:nvPr/>
        </p:nvSpPr>
        <p:spPr>
          <a:xfrm>
            <a:off x="8260433" y="6357508"/>
            <a:ext cx="1867204" cy="369332"/>
          </a:xfrm>
          <a:prstGeom prst="rect">
            <a:avLst/>
          </a:prstGeom>
          <a:noFill/>
        </p:spPr>
        <p:txBody>
          <a:bodyPr wrap="square">
            <a:spAutoFit/>
          </a:bodyPr>
          <a:lstStyle/>
          <a:p>
            <a:r>
              <a:rPr lang="zh-CN" altLang="en-US" b="1" kern="100" dirty="0">
                <a:latin typeface="华文仿宋" panose="02010600040101010101" pitchFamily="2" charset="-122"/>
                <a:ea typeface="华文仿宋" panose="02010600040101010101" pitchFamily="2" charset="-122"/>
                <a:cs typeface="Times New Roman" panose="02020603050405020304" pitchFamily="18" charset="0"/>
              </a:rPr>
              <a:t>主控板模型图</a:t>
            </a:r>
            <a:endParaRPr lang="zh-CN" altLang="en-US" dirty="0">
              <a:latin typeface="华文仿宋" panose="02010600040101010101" pitchFamily="2" charset="-122"/>
              <a:ea typeface="华文仿宋" panose="02010600040101010101" pitchFamily="2" charset="-122"/>
            </a:endParaRPr>
          </a:p>
        </p:txBody>
      </p:sp>
    </p:spTree>
    <p:extLst>
      <p:ext uri="{BB962C8B-B14F-4D97-AF65-F5344CB8AC3E}">
        <p14:creationId xmlns:p14="http://schemas.microsoft.com/office/powerpoint/2010/main" val="1257544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672D796-59A7-5B5F-BB0A-4E0FA5A6B022}"/>
              </a:ext>
            </a:extLst>
          </p:cNvPr>
          <p:cNvSpPr txBox="1"/>
          <p:nvPr/>
        </p:nvSpPr>
        <p:spPr>
          <a:xfrm>
            <a:off x="799038" y="130697"/>
            <a:ext cx="3889360" cy="572790"/>
          </a:xfrm>
          <a:prstGeom prst="rect">
            <a:avLst/>
          </a:prstGeom>
          <a:solidFill>
            <a:schemeClr val="accent5">
              <a:lumMod val="20000"/>
              <a:lumOff val="80000"/>
              <a:alpha val="50196"/>
            </a:schemeClr>
          </a:solidFill>
          <a:ln w="12700">
            <a:solidFill>
              <a:srgbClr val="002060"/>
            </a:solidFill>
            <a:prstDash val="dash"/>
          </a:ln>
        </p:spPr>
        <p:txBody>
          <a:bodyPr wrap="square" rtlCol="0">
            <a:spAutoFit/>
          </a:bodyPr>
          <a:lstStyle/>
          <a:p>
            <a:endParaRPr lang="zh-CN" altLang="en-US" dirty="0"/>
          </a:p>
        </p:txBody>
      </p:sp>
      <p:sp>
        <p:nvSpPr>
          <p:cNvPr id="4" name="灯片编号占位符 3"/>
          <p:cNvSpPr>
            <a:spLocks noGrp="1"/>
          </p:cNvSpPr>
          <p:nvPr>
            <p:ph type="sldNum" sz="quarter" idx="12"/>
          </p:nvPr>
        </p:nvSpPr>
        <p:spPr/>
        <p:txBody>
          <a:bodyPr/>
          <a:lstStyle/>
          <a:p>
            <a:fld id="{51D91E7F-84B6-4064-9D4E-CC7D244BCA04}" type="slidenum">
              <a:rPr lang="zh-CN" altLang="en-US" smtClean="0"/>
              <a:pPr/>
              <a:t>15</a:t>
            </a:fld>
            <a:endParaRPr lang="zh-CN" altLang="en-US" dirty="0"/>
          </a:p>
        </p:txBody>
      </p:sp>
      <p:sp>
        <p:nvSpPr>
          <p:cNvPr id="3" name="文本框 2">
            <a:extLst>
              <a:ext uri="{FF2B5EF4-FFF2-40B4-BE49-F238E27FC236}">
                <a16:creationId xmlns:a16="http://schemas.microsoft.com/office/drawing/2014/main" id="{4B935A20-C7C8-AF0B-D7AF-B19503E560BF}"/>
              </a:ext>
            </a:extLst>
          </p:cNvPr>
          <p:cNvSpPr txBox="1"/>
          <p:nvPr/>
        </p:nvSpPr>
        <p:spPr>
          <a:xfrm>
            <a:off x="752325" y="138012"/>
            <a:ext cx="3439628" cy="553998"/>
          </a:xfrm>
          <a:prstGeom prst="rect">
            <a:avLst/>
          </a:prstGeom>
          <a:noFill/>
        </p:spPr>
        <p:txBody>
          <a:bodyPr wrap="square" rtlCol="0">
            <a:spAutoFit/>
          </a:bodyPr>
          <a:lstStyle/>
          <a:p>
            <a:r>
              <a:rPr lang="en-US" altLang="zh-CN" sz="3000" b="1" dirty="0">
                <a:latin typeface="+mn-ea"/>
              </a:rPr>
              <a:t>3.1 </a:t>
            </a:r>
            <a:r>
              <a:rPr lang="zh-CN" altLang="en-US" sz="3000" b="1" dirty="0">
                <a:latin typeface="+mn-ea"/>
              </a:rPr>
              <a:t>系统硬件设计</a:t>
            </a:r>
          </a:p>
        </p:txBody>
      </p:sp>
      <p:pic>
        <p:nvPicPr>
          <p:cNvPr id="9" name="图片 8">
            <a:extLst>
              <a:ext uri="{FF2B5EF4-FFF2-40B4-BE49-F238E27FC236}">
                <a16:creationId xmlns:a16="http://schemas.microsoft.com/office/drawing/2014/main" id="{C5F3A0C5-A5F0-AD41-1161-2B1DA36C7D76}"/>
              </a:ext>
            </a:extLst>
          </p:cNvPr>
          <p:cNvPicPr>
            <a:picLocks noChangeAspect="1"/>
          </p:cNvPicPr>
          <p:nvPr/>
        </p:nvPicPr>
        <p:blipFill>
          <a:blip r:embed="rId3"/>
          <a:stretch>
            <a:fillRect/>
          </a:stretch>
        </p:blipFill>
        <p:spPr>
          <a:xfrm>
            <a:off x="4971560" y="516983"/>
            <a:ext cx="4166679" cy="5963056"/>
          </a:xfrm>
          <a:prstGeom prst="rect">
            <a:avLst/>
          </a:prstGeom>
          <a:ln w="28575">
            <a:solidFill>
              <a:schemeClr val="tx1"/>
            </a:solidFill>
          </a:ln>
        </p:spPr>
      </p:pic>
      <p:sp>
        <p:nvSpPr>
          <p:cNvPr id="11" name="文本框 10">
            <a:extLst>
              <a:ext uri="{FF2B5EF4-FFF2-40B4-BE49-F238E27FC236}">
                <a16:creationId xmlns:a16="http://schemas.microsoft.com/office/drawing/2014/main" id="{07290CBC-B0AF-5C82-D2F3-2AB111A75B8C}"/>
              </a:ext>
            </a:extLst>
          </p:cNvPr>
          <p:cNvSpPr txBox="1"/>
          <p:nvPr/>
        </p:nvSpPr>
        <p:spPr>
          <a:xfrm>
            <a:off x="469151" y="612523"/>
            <a:ext cx="3454184" cy="507127"/>
          </a:xfrm>
          <a:prstGeom prst="rect">
            <a:avLst/>
          </a:prstGeom>
          <a:noFill/>
        </p:spPr>
        <p:txBody>
          <a:bodyPr wrap="square">
            <a:spAutoFit/>
          </a:bodyPr>
          <a:lstStyle/>
          <a:p>
            <a:pPr>
              <a:lnSpc>
                <a:spcPct val="150000"/>
              </a:lnSpc>
              <a:buFont typeface="Wingdings" panose="05000000000000000000" pitchFamily="2" charset="2"/>
              <a:buChar char="p"/>
            </a:pPr>
            <a:r>
              <a:rPr lang="zh-CN" altLang="en-US" sz="2000" b="1" dirty="0"/>
              <a:t>系统主控模块原理图设计</a:t>
            </a:r>
            <a:endParaRPr lang="en-US" altLang="zh-CN" sz="2000" b="1" dirty="0"/>
          </a:p>
        </p:txBody>
      </p:sp>
      <p:pic>
        <p:nvPicPr>
          <p:cNvPr id="14" name="图片 13">
            <a:extLst>
              <a:ext uri="{FF2B5EF4-FFF2-40B4-BE49-F238E27FC236}">
                <a16:creationId xmlns:a16="http://schemas.microsoft.com/office/drawing/2014/main" id="{199BC971-916E-D4F6-F553-F4344884BB06}"/>
              </a:ext>
            </a:extLst>
          </p:cNvPr>
          <p:cNvPicPr>
            <a:picLocks noChangeAspect="1"/>
          </p:cNvPicPr>
          <p:nvPr/>
        </p:nvPicPr>
        <p:blipFill>
          <a:blip r:embed="rId4"/>
          <a:stretch>
            <a:fillRect/>
          </a:stretch>
        </p:blipFill>
        <p:spPr>
          <a:xfrm>
            <a:off x="9406856" y="3332333"/>
            <a:ext cx="2424158" cy="2588367"/>
          </a:xfrm>
          <a:prstGeom prst="rect">
            <a:avLst/>
          </a:prstGeom>
          <a:ln w="28575">
            <a:solidFill>
              <a:schemeClr val="tx1"/>
            </a:solidFill>
          </a:ln>
        </p:spPr>
      </p:pic>
      <p:sp>
        <p:nvSpPr>
          <p:cNvPr id="16" name="文本框 15">
            <a:extLst>
              <a:ext uri="{FF2B5EF4-FFF2-40B4-BE49-F238E27FC236}">
                <a16:creationId xmlns:a16="http://schemas.microsoft.com/office/drawing/2014/main" id="{AC4E5674-9BFF-FA54-C59B-1248ED4A60D8}"/>
              </a:ext>
            </a:extLst>
          </p:cNvPr>
          <p:cNvSpPr txBox="1"/>
          <p:nvPr/>
        </p:nvSpPr>
        <p:spPr>
          <a:xfrm>
            <a:off x="5465225" y="6480039"/>
            <a:ext cx="2950490" cy="338554"/>
          </a:xfrm>
          <a:prstGeom prst="rect">
            <a:avLst/>
          </a:prstGeom>
          <a:noFill/>
        </p:spPr>
        <p:txBody>
          <a:bodyPr wrap="square">
            <a:spAutoFit/>
          </a:bodyPr>
          <a:lstStyle/>
          <a:p>
            <a:r>
              <a:rPr lang="en-US" altLang="zh-CN" sz="1600" b="1" dirty="0">
                <a:latin typeface="华文仿宋" panose="02010600040101010101" pitchFamily="2" charset="-122"/>
                <a:ea typeface="华文仿宋" panose="02010600040101010101" pitchFamily="2" charset="-122"/>
              </a:rPr>
              <a:t>MCU</a:t>
            </a:r>
            <a:r>
              <a:rPr lang="zh-CN" altLang="en-US" sz="1600" b="1" dirty="0">
                <a:latin typeface="华文仿宋" panose="02010600040101010101" pitchFamily="2" charset="-122"/>
                <a:ea typeface="华文仿宋" panose="02010600040101010101" pitchFamily="2" charset="-122"/>
              </a:rPr>
              <a:t>及其外围电路设计原理图</a:t>
            </a:r>
          </a:p>
        </p:txBody>
      </p:sp>
      <p:sp>
        <p:nvSpPr>
          <p:cNvPr id="18" name="文本框 17">
            <a:extLst>
              <a:ext uri="{FF2B5EF4-FFF2-40B4-BE49-F238E27FC236}">
                <a16:creationId xmlns:a16="http://schemas.microsoft.com/office/drawing/2014/main" id="{4278CC50-1CB7-8439-2307-BFE933FF80B6}"/>
              </a:ext>
            </a:extLst>
          </p:cNvPr>
          <p:cNvSpPr txBox="1"/>
          <p:nvPr/>
        </p:nvSpPr>
        <p:spPr>
          <a:xfrm>
            <a:off x="9560417" y="5957550"/>
            <a:ext cx="2388163" cy="338554"/>
          </a:xfrm>
          <a:prstGeom prst="rect">
            <a:avLst/>
          </a:prstGeom>
          <a:noFill/>
        </p:spPr>
        <p:txBody>
          <a:bodyPr wrap="square">
            <a:spAutoFit/>
          </a:bodyPr>
          <a:lstStyle/>
          <a:p>
            <a:r>
              <a:rPr lang="en-US" altLang="zh-CN" sz="1600" b="1" dirty="0">
                <a:latin typeface="华文仿宋" panose="02010600040101010101" pitchFamily="2" charset="-122"/>
                <a:ea typeface="华文仿宋" panose="02010600040101010101" pitchFamily="2" charset="-122"/>
              </a:rPr>
              <a:t>BOOT</a:t>
            </a:r>
            <a:r>
              <a:rPr lang="zh-CN" altLang="en-US" sz="1600" b="1" dirty="0">
                <a:latin typeface="华文仿宋" panose="02010600040101010101" pitchFamily="2" charset="-122"/>
                <a:ea typeface="华文仿宋" panose="02010600040101010101" pitchFamily="2" charset="-122"/>
              </a:rPr>
              <a:t>模式选择原理图</a:t>
            </a:r>
          </a:p>
        </p:txBody>
      </p:sp>
      <p:sp>
        <p:nvSpPr>
          <p:cNvPr id="22" name="文本框 21">
            <a:extLst>
              <a:ext uri="{FF2B5EF4-FFF2-40B4-BE49-F238E27FC236}">
                <a16:creationId xmlns:a16="http://schemas.microsoft.com/office/drawing/2014/main" id="{68F2876D-5205-39D3-A900-680F813FD1DD}"/>
              </a:ext>
            </a:extLst>
          </p:cNvPr>
          <p:cNvSpPr txBox="1"/>
          <p:nvPr/>
        </p:nvSpPr>
        <p:spPr>
          <a:xfrm>
            <a:off x="10066637" y="2929835"/>
            <a:ext cx="1177093" cy="338554"/>
          </a:xfrm>
          <a:prstGeom prst="rect">
            <a:avLst/>
          </a:prstGeom>
          <a:noFill/>
        </p:spPr>
        <p:txBody>
          <a:bodyPr wrap="square">
            <a:spAutoFit/>
          </a:bodyPr>
          <a:lstStyle/>
          <a:p>
            <a:r>
              <a:rPr lang="zh-CN" altLang="en-US" sz="1600" b="1" dirty="0">
                <a:latin typeface="华文仿宋" panose="02010600040101010101" pitchFamily="2" charset="-122"/>
                <a:ea typeface="华文仿宋" panose="02010600040101010101" pitchFamily="2" charset="-122"/>
              </a:rPr>
              <a:t>晶振电路</a:t>
            </a:r>
          </a:p>
        </p:txBody>
      </p:sp>
      <p:pic>
        <p:nvPicPr>
          <p:cNvPr id="25" name="图片 24">
            <a:extLst>
              <a:ext uri="{FF2B5EF4-FFF2-40B4-BE49-F238E27FC236}">
                <a16:creationId xmlns:a16="http://schemas.microsoft.com/office/drawing/2014/main" id="{36AC2B14-DDC8-E072-BE37-E773DFADD4DC}"/>
              </a:ext>
            </a:extLst>
          </p:cNvPr>
          <p:cNvPicPr>
            <a:picLocks noChangeAspect="1"/>
          </p:cNvPicPr>
          <p:nvPr/>
        </p:nvPicPr>
        <p:blipFill>
          <a:blip r:embed="rId5"/>
          <a:stretch>
            <a:fillRect/>
          </a:stretch>
        </p:blipFill>
        <p:spPr>
          <a:xfrm>
            <a:off x="591071" y="1199137"/>
            <a:ext cx="2138173" cy="1627805"/>
          </a:xfrm>
          <a:prstGeom prst="rect">
            <a:avLst/>
          </a:prstGeom>
          <a:ln w="28575">
            <a:solidFill>
              <a:schemeClr val="tx1"/>
            </a:solidFill>
          </a:ln>
        </p:spPr>
      </p:pic>
      <p:sp>
        <p:nvSpPr>
          <p:cNvPr id="26" name="文本框 25">
            <a:extLst>
              <a:ext uri="{FF2B5EF4-FFF2-40B4-BE49-F238E27FC236}">
                <a16:creationId xmlns:a16="http://schemas.microsoft.com/office/drawing/2014/main" id="{13195748-81DA-2B41-CA92-25D7430FA661}"/>
              </a:ext>
            </a:extLst>
          </p:cNvPr>
          <p:cNvSpPr txBox="1"/>
          <p:nvPr/>
        </p:nvSpPr>
        <p:spPr>
          <a:xfrm>
            <a:off x="371508" y="2843620"/>
            <a:ext cx="2741752" cy="338554"/>
          </a:xfrm>
          <a:prstGeom prst="rect">
            <a:avLst/>
          </a:prstGeom>
          <a:noFill/>
        </p:spPr>
        <p:txBody>
          <a:bodyPr wrap="square">
            <a:spAutoFit/>
          </a:bodyPr>
          <a:lstStyle/>
          <a:p>
            <a:r>
              <a:rPr lang="en-US" altLang="zh-CN" sz="1600" b="1" dirty="0">
                <a:latin typeface="华文仿宋" panose="02010600040101010101" pitchFamily="2" charset="-122"/>
                <a:ea typeface="华文仿宋" panose="02010600040101010101" pitchFamily="2" charset="-122"/>
              </a:rPr>
              <a:t>ATX</a:t>
            </a:r>
            <a:r>
              <a:rPr lang="zh-CN" altLang="en-US" sz="1600" b="1" dirty="0">
                <a:latin typeface="华文仿宋" panose="02010600040101010101" pitchFamily="2" charset="-122"/>
                <a:ea typeface="华文仿宋" panose="02010600040101010101" pitchFamily="2" charset="-122"/>
              </a:rPr>
              <a:t>电源</a:t>
            </a:r>
            <a:r>
              <a:rPr lang="en-US" altLang="zh-CN" sz="1600" b="1" dirty="0">
                <a:latin typeface="华文仿宋" panose="02010600040101010101" pitchFamily="2" charset="-122"/>
                <a:ea typeface="华文仿宋" panose="02010600040101010101" pitchFamily="2" charset="-122"/>
              </a:rPr>
              <a:t>24PIN</a:t>
            </a:r>
            <a:r>
              <a:rPr lang="zh-CN" altLang="en-US" sz="1600" b="1" dirty="0">
                <a:latin typeface="华文仿宋" panose="02010600040101010101" pitchFamily="2" charset="-122"/>
                <a:ea typeface="华文仿宋" panose="02010600040101010101" pitchFamily="2" charset="-122"/>
              </a:rPr>
              <a:t>接口原理图</a:t>
            </a:r>
          </a:p>
        </p:txBody>
      </p:sp>
      <p:pic>
        <p:nvPicPr>
          <p:cNvPr id="27" name="图片 26">
            <a:extLst>
              <a:ext uri="{FF2B5EF4-FFF2-40B4-BE49-F238E27FC236}">
                <a16:creationId xmlns:a16="http://schemas.microsoft.com/office/drawing/2014/main" id="{F27563EE-5FF3-BECC-1B69-79D7458868F0}"/>
              </a:ext>
            </a:extLst>
          </p:cNvPr>
          <p:cNvPicPr>
            <a:picLocks noChangeAspect="1"/>
          </p:cNvPicPr>
          <p:nvPr/>
        </p:nvPicPr>
        <p:blipFill>
          <a:blip r:embed="rId6"/>
          <a:stretch>
            <a:fillRect/>
          </a:stretch>
        </p:blipFill>
        <p:spPr>
          <a:xfrm>
            <a:off x="512121" y="3322054"/>
            <a:ext cx="4190822" cy="1084432"/>
          </a:xfrm>
          <a:prstGeom prst="rect">
            <a:avLst/>
          </a:prstGeom>
          <a:ln w="28575">
            <a:solidFill>
              <a:schemeClr val="tx1"/>
            </a:solidFill>
          </a:ln>
        </p:spPr>
      </p:pic>
      <p:pic>
        <p:nvPicPr>
          <p:cNvPr id="29" name="图片 28">
            <a:extLst>
              <a:ext uri="{FF2B5EF4-FFF2-40B4-BE49-F238E27FC236}">
                <a16:creationId xmlns:a16="http://schemas.microsoft.com/office/drawing/2014/main" id="{8D34E24C-8971-CE55-7DCD-2A48A0F0B785}"/>
              </a:ext>
            </a:extLst>
          </p:cNvPr>
          <p:cNvPicPr>
            <a:picLocks noChangeAspect="1"/>
          </p:cNvPicPr>
          <p:nvPr/>
        </p:nvPicPr>
        <p:blipFill>
          <a:blip r:embed="rId7"/>
          <a:stretch>
            <a:fillRect/>
          </a:stretch>
        </p:blipFill>
        <p:spPr>
          <a:xfrm>
            <a:off x="512121" y="4900799"/>
            <a:ext cx="4147608" cy="1578567"/>
          </a:xfrm>
          <a:prstGeom prst="rect">
            <a:avLst/>
          </a:prstGeom>
          <a:ln w="28575">
            <a:solidFill>
              <a:schemeClr val="tx1"/>
            </a:solidFill>
          </a:ln>
        </p:spPr>
      </p:pic>
      <p:sp>
        <p:nvSpPr>
          <p:cNvPr id="30" name="文本框 29">
            <a:extLst>
              <a:ext uri="{FF2B5EF4-FFF2-40B4-BE49-F238E27FC236}">
                <a16:creationId xmlns:a16="http://schemas.microsoft.com/office/drawing/2014/main" id="{F69EBDC6-4845-28DA-55E1-CFC2DFC1B62E}"/>
              </a:ext>
            </a:extLst>
          </p:cNvPr>
          <p:cNvSpPr txBox="1"/>
          <p:nvPr/>
        </p:nvSpPr>
        <p:spPr>
          <a:xfrm>
            <a:off x="1578796" y="6501215"/>
            <a:ext cx="2124913" cy="338554"/>
          </a:xfrm>
          <a:prstGeom prst="rect">
            <a:avLst/>
          </a:prstGeom>
          <a:noFill/>
        </p:spPr>
        <p:txBody>
          <a:bodyPr wrap="square">
            <a:spAutoFit/>
          </a:bodyPr>
          <a:lstStyle/>
          <a:p>
            <a:r>
              <a:rPr lang="en-US" altLang="zh-CN" sz="1600" b="1" dirty="0">
                <a:latin typeface="华文仿宋" panose="02010600040101010101" pitchFamily="2" charset="-122"/>
                <a:ea typeface="华文仿宋" panose="02010600040101010101" pitchFamily="2" charset="-122"/>
              </a:rPr>
              <a:t>USB</a:t>
            </a:r>
            <a:r>
              <a:rPr lang="zh-CN" altLang="en-US" sz="1600" b="1" dirty="0">
                <a:latin typeface="华文仿宋" panose="02010600040101010101" pitchFamily="2" charset="-122"/>
                <a:ea typeface="华文仿宋" panose="02010600040101010101" pitchFamily="2" charset="-122"/>
              </a:rPr>
              <a:t>电源接口原理图</a:t>
            </a:r>
          </a:p>
        </p:txBody>
      </p:sp>
      <p:sp>
        <p:nvSpPr>
          <p:cNvPr id="32" name="文本框 31">
            <a:extLst>
              <a:ext uri="{FF2B5EF4-FFF2-40B4-BE49-F238E27FC236}">
                <a16:creationId xmlns:a16="http://schemas.microsoft.com/office/drawing/2014/main" id="{1E74B608-4EBF-3AFF-1531-3DFEE0A3B1D9}"/>
              </a:ext>
            </a:extLst>
          </p:cNvPr>
          <p:cNvSpPr txBox="1"/>
          <p:nvPr/>
        </p:nvSpPr>
        <p:spPr>
          <a:xfrm>
            <a:off x="1191809" y="4434024"/>
            <a:ext cx="2898889" cy="338554"/>
          </a:xfrm>
          <a:prstGeom prst="rect">
            <a:avLst/>
          </a:prstGeom>
          <a:noFill/>
        </p:spPr>
        <p:txBody>
          <a:bodyPr wrap="square">
            <a:spAutoFit/>
          </a:bodyPr>
          <a:lstStyle/>
          <a:p>
            <a:r>
              <a:rPr lang="en-US" altLang="zh-CN" sz="1600" b="1" dirty="0">
                <a:latin typeface="华文仿宋" panose="02010600040101010101" pitchFamily="2" charset="-122"/>
                <a:ea typeface="华文仿宋" panose="02010600040101010101" pitchFamily="2" charset="-122"/>
              </a:rPr>
              <a:t>5V</a:t>
            </a:r>
            <a:r>
              <a:rPr lang="zh-CN" altLang="en-US" sz="1600" b="1" dirty="0">
                <a:latin typeface="华文仿宋" panose="02010600040101010101" pitchFamily="2" charset="-122"/>
                <a:ea typeface="华文仿宋" panose="02010600040101010101" pitchFamily="2" charset="-122"/>
              </a:rPr>
              <a:t>转</a:t>
            </a:r>
            <a:r>
              <a:rPr lang="en-US" altLang="zh-CN" sz="1600" b="1" dirty="0">
                <a:latin typeface="华文仿宋" panose="02010600040101010101" pitchFamily="2" charset="-122"/>
                <a:ea typeface="华文仿宋" panose="02010600040101010101" pitchFamily="2" charset="-122"/>
              </a:rPr>
              <a:t>3.3V</a:t>
            </a:r>
            <a:r>
              <a:rPr lang="zh-CN" altLang="en-US" sz="1600" b="1" dirty="0">
                <a:latin typeface="华文仿宋" panose="02010600040101010101" pitchFamily="2" charset="-122"/>
                <a:ea typeface="华文仿宋" panose="02010600040101010101" pitchFamily="2" charset="-122"/>
              </a:rPr>
              <a:t>电源转换模块原理图</a:t>
            </a:r>
          </a:p>
        </p:txBody>
      </p:sp>
      <p:pic>
        <p:nvPicPr>
          <p:cNvPr id="34" name="图片 33">
            <a:extLst>
              <a:ext uri="{FF2B5EF4-FFF2-40B4-BE49-F238E27FC236}">
                <a16:creationId xmlns:a16="http://schemas.microsoft.com/office/drawing/2014/main" id="{F7D6501B-DFB2-B57D-2007-42226A6DDAFA}"/>
              </a:ext>
            </a:extLst>
          </p:cNvPr>
          <p:cNvPicPr>
            <a:picLocks noChangeAspect="1"/>
          </p:cNvPicPr>
          <p:nvPr/>
        </p:nvPicPr>
        <p:blipFill>
          <a:blip r:embed="rId8"/>
          <a:stretch>
            <a:fillRect/>
          </a:stretch>
        </p:blipFill>
        <p:spPr>
          <a:xfrm>
            <a:off x="3304410" y="1199137"/>
            <a:ext cx="1383987" cy="1625873"/>
          </a:xfrm>
          <a:prstGeom prst="rect">
            <a:avLst/>
          </a:prstGeom>
          <a:ln w="28575">
            <a:solidFill>
              <a:schemeClr val="tx1"/>
            </a:solidFill>
          </a:ln>
        </p:spPr>
      </p:pic>
      <p:sp>
        <p:nvSpPr>
          <p:cNvPr id="36" name="文本框 35">
            <a:extLst>
              <a:ext uri="{FF2B5EF4-FFF2-40B4-BE49-F238E27FC236}">
                <a16:creationId xmlns:a16="http://schemas.microsoft.com/office/drawing/2014/main" id="{CE442E22-C8CF-5575-A884-C10B37D961AB}"/>
              </a:ext>
            </a:extLst>
          </p:cNvPr>
          <p:cNvSpPr txBox="1"/>
          <p:nvPr/>
        </p:nvSpPr>
        <p:spPr>
          <a:xfrm>
            <a:off x="3100725" y="2859009"/>
            <a:ext cx="1897405" cy="338554"/>
          </a:xfrm>
          <a:prstGeom prst="rect">
            <a:avLst/>
          </a:prstGeom>
          <a:noFill/>
        </p:spPr>
        <p:txBody>
          <a:bodyPr wrap="square">
            <a:spAutoFit/>
          </a:bodyPr>
          <a:lstStyle/>
          <a:p>
            <a:r>
              <a:rPr lang="en-US" altLang="zh-CN" sz="1600" b="1" dirty="0">
                <a:latin typeface="华文仿宋" panose="02010600040101010101" pitchFamily="2" charset="-122"/>
                <a:ea typeface="华文仿宋" panose="02010600040101010101" pitchFamily="2" charset="-122"/>
              </a:rPr>
              <a:t>ATX</a:t>
            </a:r>
            <a:r>
              <a:rPr lang="zh-CN" altLang="en-US" sz="1600" b="1" dirty="0">
                <a:latin typeface="华文仿宋" panose="02010600040101010101" pitchFamily="2" charset="-122"/>
                <a:ea typeface="华文仿宋" panose="02010600040101010101" pitchFamily="2" charset="-122"/>
              </a:rPr>
              <a:t>电源开关电路</a:t>
            </a:r>
          </a:p>
        </p:txBody>
      </p:sp>
      <p:pic>
        <p:nvPicPr>
          <p:cNvPr id="38" name="图片 37">
            <a:extLst>
              <a:ext uri="{FF2B5EF4-FFF2-40B4-BE49-F238E27FC236}">
                <a16:creationId xmlns:a16="http://schemas.microsoft.com/office/drawing/2014/main" id="{480F2974-CE16-24DE-9D2E-CF1112568B64}"/>
              </a:ext>
            </a:extLst>
          </p:cNvPr>
          <p:cNvPicPr>
            <a:picLocks noChangeAspect="1"/>
          </p:cNvPicPr>
          <p:nvPr/>
        </p:nvPicPr>
        <p:blipFill>
          <a:blip r:embed="rId9"/>
          <a:stretch>
            <a:fillRect/>
          </a:stretch>
        </p:blipFill>
        <p:spPr>
          <a:xfrm>
            <a:off x="9407821" y="516983"/>
            <a:ext cx="2413030" cy="2394887"/>
          </a:xfrm>
          <a:prstGeom prst="rect">
            <a:avLst/>
          </a:prstGeom>
          <a:ln w="28575">
            <a:solidFill>
              <a:schemeClr val="tx1"/>
            </a:solidFill>
          </a:ln>
        </p:spPr>
      </p:pic>
    </p:spTree>
    <p:extLst>
      <p:ext uri="{BB962C8B-B14F-4D97-AF65-F5344CB8AC3E}">
        <p14:creationId xmlns:p14="http://schemas.microsoft.com/office/powerpoint/2010/main" val="1333482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1C96A1B-0F87-3B0C-BB09-3F416B7B0188}"/>
              </a:ext>
            </a:extLst>
          </p:cNvPr>
          <p:cNvSpPr txBox="1"/>
          <p:nvPr/>
        </p:nvSpPr>
        <p:spPr>
          <a:xfrm>
            <a:off x="799037" y="130697"/>
            <a:ext cx="3983567" cy="572790"/>
          </a:xfrm>
          <a:prstGeom prst="rect">
            <a:avLst/>
          </a:prstGeom>
          <a:solidFill>
            <a:schemeClr val="accent5">
              <a:lumMod val="20000"/>
              <a:lumOff val="80000"/>
              <a:alpha val="50196"/>
            </a:schemeClr>
          </a:solidFill>
          <a:ln w="12700">
            <a:solidFill>
              <a:srgbClr val="002060"/>
            </a:solidFill>
            <a:prstDash val="dash"/>
          </a:ln>
        </p:spPr>
        <p:txBody>
          <a:bodyPr wrap="square" rtlCol="0">
            <a:spAutoFit/>
          </a:bodyPr>
          <a:lstStyle/>
          <a:p>
            <a:endParaRPr lang="zh-CN" altLang="en-US" dirty="0"/>
          </a:p>
        </p:txBody>
      </p:sp>
      <p:sp>
        <p:nvSpPr>
          <p:cNvPr id="4" name="灯片编号占位符 3"/>
          <p:cNvSpPr>
            <a:spLocks noGrp="1"/>
          </p:cNvSpPr>
          <p:nvPr>
            <p:ph type="sldNum" sz="quarter" idx="12"/>
          </p:nvPr>
        </p:nvSpPr>
        <p:spPr/>
        <p:txBody>
          <a:bodyPr/>
          <a:lstStyle/>
          <a:p>
            <a:fld id="{51D91E7F-84B6-4064-9D4E-CC7D244BCA04}" type="slidenum">
              <a:rPr lang="zh-CN" altLang="en-US" smtClean="0"/>
              <a:pPr/>
              <a:t>16</a:t>
            </a:fld>
            <a:endParaRPr lang="zh-CN" altLang="en-US" dirty="0"/>
          </a:p>
        </p:txBody>
      </p:sp>
      <p:sp>
        <p:nvSpPr>
          <p:cNvPr id="3" name="文本框 2">
            <a:extLst>
              <a:ext uri="{FF2B5EF4-FFF2-40B4-BE49-F238E27FC236}">
                <a16:creationId xmlns:a16="http://schemas.microsoft.com/office/drawing/2014/main" id="{4B935A20-C7C8-AF0B-D7AF-B19503E560BF}"/>
              </a:ext>
            </a:extLst>
          </p:cNvPr>
          <p:cNvSpPr txBox="1"/>
          <p:nvPr/>
        </p:nvSpPr>
        <p:spPr>
          <a:xfrm>
            <a:off x="752325" y="138012"/>
            <a:ext cx="3260876" cy="553998"/>
          </a:xfrm>
          <a:prstGeom prst="rect">
            <a:avLst/>
          </a:prstGeom>
          <a:noFill/>
        </p:spPr>
        <p:txBody>
          <a:bodyPr wrap="square" rtlCol="0">
            <a:spAutoFit/>
          </a:bodyPr>
          <a:lstStyle/>
          <a:p>
            <a:r>
              <a:rPr lang="en-US" altLang="zh-CN" sz="3000" b="1" dirty="0">
                <a:latin typeface="+mn-ea"/>
              </a:rPr>
              <a:t>3.1 </a:t>
            </a:r>
            <a:r>
              <a:rPr lang="zh-CN" altLang="en-US" sz="3000" b="1" dirty="0">
                <a:latin typeface="+mn-ea"/>
              </a:rPr>
              <a:t>系统硬件设计</a:t>
            </a:r>
          </a:p>
        </p:txBody>
      </p:sp>
      <p:pic>
        <p:nvPicPr>
          <p:cNvPr id="24" name="图片 23">
            <a:extLst>
              <a:ext uri="{FF2B5EF4-FFF2-40B4-BE49-F238E27FC236}">
                <a16:creationId xmlns:a16="http://schemas.microsoft.com/office/drawing/2014/main" id="{BEB26D0A-3766-4803-0B26-28A7853A7AFF}"/>
              </a:ext>
            </a:extLst>
          </p:cNvPr>
          <p:cNvPicPr>
            <a:picLocks noChangeAspect="1"/>
          </p:cNvPicPr>
          <p:nvPr/>
        </p:nvPicPr>
        <p:blipFill>
          <a:blip r:embed="rId3"/>
          <a:stretch>
            <a:fillRect/>
          </a:stretch>
        </p:blipFill>
        <p:spPr>
          <a:xfrm>
            <a:off x="177192" y="1572324"/>
            <a:ext cx="5410099" cy="3795094"/>
          </a:xfrm>
          <a:prstGeom prst="rect">
            <a:avLst/>
          </a:prstGeom>
          <a:ln w="28575">
            <a:solidFill>
              <a:schemeClr val="tx1"/>
            </a:solidFill>
          </a:ln>
        </p:spPr>
      </p:pic>
      <p:sp>
        <p:nvSpPr>
          <p:cNvPr id="5" name="文本框 4">
            <a:extLst>
              <a:ext uri="{FF2B5EF4-FFF2-40B4-BE49-F238E27FC236}">
                <a16:creationId xmlns:a16="http://schemas.microsoft.com/office/drawing/2014/main" id="{B8BAD682-F5A0-906D-494C-8FA24018F116}"/>
              </a:ext>
            </a:extLst>
          </p:cNvPr>
          <p:cNvSpPr txBox="1"/>
          <p:nvPr/>
        </p:nvSpPr>
        <p:spPr>
          <a:xfrm>
            <a:off x="1185056" y="5518934"/>
            <a:ext cx="3764152" cy="338554"/>
          </a:xfrm>
          <a:prstGeom prst="rect">
            <a:avLst/>
          </a:prstGeom>
          <a:noFill/>
        </p:spPr>
        <p:txBody>
          <a:bodyPr wrap="square">
            <a:spAutoFit/>
          </a:bodyPr>
          <a:lstStyle/>
          <a:p>
            <a:r>
              <a:rPr lang="en-US" altLang="zh-CN" sz="1600" b="1" dirty="0">
                <a:latin typeface="华文仿宋" panose="02010600040101010101" pitchFamily="2" charset="-122"/>
                <a:ea typeface="华文仿宋" panose="02010600040101010101" pitchFamily="2" charset="-122"/>
              </a:rPr>
              <a:t>W5500</a:t>
            </a:r>
            <a:r>
              <a:rPr lang="zh-CN" altLang="en-US" sz="1600" b="1" dirty="0">
                <a:latin typeface="华文仿宋" panose="02010600040101010101" pitchFamily="2" charset="-122"/>
                <a:ea typeface="华文仿宋" panose="02010600040101010101" pitchFamily="2" charset="-122"/>
              </a:rPr>
              <a:t>网络通讯模块的电路原理图</a:t>
            </a:r>
          </a:p>
        </p:txBody>
      </p:sp>
      <p:pic>
        <p:nvPicPr>
          <p:cNvPr id="7" name="图片 6">
            <a:extLst>
              <a:ext uri="{FF2B5EF4-FFF2-40B4-BE49-F238E27FC236}">
                <a16:creationId xmlns:a16="http://schemas.microsoft.com/office/drawing/2014/main" id="{F03A90DE-3F8D-BC53-A13F-37DD9B48639E}"/>
              </a:ext>
            </a:extLst>
          </p:cNvPr>
          <p:cNvPicPr>
            <a:picLocks noChangeAspect="1"/>
          </p:cNvPicPr>
          <p:nvPr/>
        </p:nvPicPr>
        <p:blipFill>
          <a:blip r:embed="rId4"/>
          <a:stretch>
            <a:fillRect/>
          </a:stretch>
        </p:blipFill>
        <p:spPr>
          <a:xfrm>
            <a:off x="5775307" y="776955"/>
            <a:ext cx="3434124" cy="1491853"/>
          </a:xfrm>
          <a:prstGeom prst="rect">
            <a:avLst/>
          </a:prstGeom>
          <a:ln w="28575">
            <a:solidFill>
              <a:schemeClr val="tx1"/>
            </a:solidFill>
          </a:ln>
        </p:spPr>
      </p:pic>
      <p:sp>
        <p:nvSpPr>
          <p:cNvPr id="10" name="文本框 9">
            <a:extLst>
              <a:ext uri="{FF2B5EF4-FFF2-40B4-BE49-F238E27FC236}">
                <a16:creationId xmlns:a16="http://schemas.microsoft.com/office/drawing/2014/main" id="{8C187A9E-A176-75E8-57B9-2B26FC32ABBA}"/>
              </a:ext>
            </a:extLst>
          </p:cNvPr>
          <p:cNvSpPr txBox="1"/>
          <p:nvPr/>
        </p:nvSpPr>
        <p:spPr>
          <a:xfrm>
            <a:off x="6122035" y="2268808"/>
            <a:ext cx="3151000" cy="338554"/>
          </a:xfrm>
          <a:prstGeom prst="rect">
            <a:avLst/>
          </a:prstGeom>
          <a:noFill/>
        </p:spPr>
        <p:txBody>
          <a:bodyPr wrap="square">
            <a:spAutoFit/>
          </a:bodyPr>
          <a:lstStyle/>
          <a:p>
            <a:r>
              <a:rPr lang="en-US" altLang="zh-CN" sz="1600" b="1" dirty="0">
                <a:latin typeface="华文仿宋" panose="02010600040101010101" pitchFamily="2" charset="-122"/>
                <a:ea typeface="华文仿宋" panose="02010600040101010101" pitchFamily="2" charset="-122"/>
              </a:rPr>
              <a:t>CAN</a:t>
            </a:r>
            <a:r>
              <a:rPr lang="zh-CN" altLang="en-US" sz="1600" b="1" dirty="0">
                <a:latin typeface="华文仿宋" panose="02010600040101010101" pitchFamily="2" charset="-122"/>
                <a:ea typeface="华文仿宋" panose="02010600040101010101" pitchFamily="2" charset="-122"/>
              </a:rPr>
              <a:t>收发器模块电路原理图</a:t>
            </a:r>
          </a:p>
        </p:txBody>
      </p:sp>
      <p:pic>
        <p:nvPicPr>
          <p:cNvPr id="13" name="图片 12">
            <a:extLst>
              <a:ext uri="{FF2B5EF4-FFF2-40B4-BE49-F238E27FC236}">
                <a16:creationId xmlns:a16="http://schemas.microsoft.com/office/drawing/2014/main" id="{C371E1FA-684D-855E-35F4-E8CC79725BC9}"/>
              </a:ext>
            </a:extLst>
          </p:cNvPr>
          <p:cNvPicPr>
            <a:picLocks noChangeAspect="1"/>
          </p:cNvPicPr>
          <p:nvPr/>
        </p:nvPicPr>
        <p:blipFill>
          <a:blip r:embed="rId5"/>
          <a:stretch>
            <a:fillRect/>
          </a:stretch>
        </p:blipFill>
        <p:spPr>
          <a:xfrm>
            <a:off x="5775307" y="4855402"/>
            <a:ext cx="3286539" cy="1319209"/>
          </a:xfrm>
          <a:prstGeom prst="rect">
            <a:avLst/>
          </a:prstGeom>
          <a:ln w="28575">
            <a:solidFill>
              <a:schemeClr val="tx1"/>
            </a:solidFill>
          </a:ln>
        </p:spPr>
      </p:pic>
      <p:sp>
        <p:nvSpPr>
          <p:cNvPr id="17" name="文本框 16">
            <a:extLst>
              <a:ext uri="{FF2B5EF4-FFF2-40B4-BE49-F238E27FC236}">
                <a16:creationId xmlns:a16="http://schemas.microsoft.com/office/drawing/2014/main" id="{E1E599D6-EF27-A433-5B66-0C5D42E952DC}"/>
              </a:ext>
            </a:extLst>
          </p:cNvPr>
          <p:cNvSpPr txBox="1"/>
          <p:nvPr/>
        </p:nvSpPr>
        <p:spPr>
          <a:xfrm>
            <a:off x="6119611" y="6282543"/>
            <a:ext cx="2975229" cy="338554"/>
          </a:xfrm>
          <a:prstGeom prst="rect">
            <a:avLst/>
          </a:prstGeom>
          <a:noFill/>
        </p:spPr>
        <p:txBody>
          <a:bodyPr wrap="square">
            <a:spAutoFit/>
          </a:bodyPr>
          <a:lstStyle/>
          <a:p>
            <a:r>
              <a:rPr lang="zh-CN" altLang="en-US" sz="1600" b="1" dirty="0">
                <a:latin typeface="华文仿宋" panose="02010600040101010101" pitchFamily="2" charset="-122"/>
                <a:ea typeface="华文仿宋" panose="02010600040101010101" pitchFamily="2" charset="-122"/>
              </a:rPr>
              <a:t>温湿度传感器模块电路原理图</a:t>
            </a:r>
          </a:p>
        </p:txBody>
      </p:sp>
      <p:pic>
        <p:nvPicPr>
          <p:cNvPr id="19" name="图片 18">
            <a:extLst>
              <a:ext uri="{FF2B5EF4-FFF2-40B4-BE49-F238E27FC236}">
                <a16:creationId xmlns:a16="http://schemas.microsoft.com/office/drawing/2014/main" id="{32BC571D-3138-1D35-8F3C-8A41DDB2E0CA}"/>
              </a:ext>
            </a:extLst>
          </p:cNvPr>
          <p:cNvPicPr>
            <a:picLocks noChangeAspect="1"/>
          </p:cNvPicPr>
          <p:nvPr/>
        </p:nvPicPr>
        <p:blipFill>
          <a:blip r:embed="rId6"/>
          <a:stretch>
            <a:fillRect/>
          </a:stretch>
        </p:blipFill>
        <p:spPr>
          <a:xfrm>
            <a:off x="5770544" y="2668696"/>
            <a:ext cx="3479318" cy="1512604"/>
          </a:xfrm>
          <a:prstGeom prst="rect">
            <a:avLst/>
          </a:prstGeom>
          <a:ln w="28575">
            <a:solidFill>
              <a:schemeClr val="tx1"/>
            </a:solidFill>
          </a:ln>
        </p:spPr>
      </p:pic>
      <p:sp>
        <p:nvSpPr>
          <p:cNvPr id="21" name="文本框 20">
            <a:extLst>
              <a:ext uri="{FF2B5EF4-FFF2-40B4-BE49-F238E27FC236}">
                <a16:creationId xmlns:a16="http://schemas.microsoft.com/office/drawing/2014/main" id="{2CB947B7-B595-35FE-7742-30F7808AA88B}"/>
              </a:ext>
            </a:extLst>
          </p:cNvPr>
          <p:cNvSpPr txBox="1"/>
          <p:nvPr/>
        </p:nvSpPr>
        <p:spPr>
          <a:xfrm>
            <a:off x="5667898" y="4257615"/>
            <a:ext cx="3712546" cy="338554"/>
          </a:xfrm>
          <a:prstGeom prst="rect">
            <a:avLst/>
          </a:prstGeom>
          <a:noFill/>
        </p:spPr>
        <p:txBody>
          <a:bodyPr wrap="square">
            <a:spAutoFit/>
          </a:bodyPr>
          <a:lstStyle/>
          <a:p>
            <a:r>
              <a:rPr lang="zh-CN" altLang="en-US" sz="1600" b="1" dirty="0">
                <a:latin typeface="华文仿宋" panose="02010600040101010101" pitchFamily="2" charset="-122"/>
                <a:ea typeface="华文仿宋" panose="02010600040101010101" pitchFamily="2" charset="-122"/>
              </a:rPr>
              <a:t>串口通信与调试模块设计的电路原理图</a:t>
            </a:r>
          </a:p>
        </p:txBody>
      </p:sp>
      <p:pic>
        <p:nvPicPr>
          <p:cNvPr id="27" name="图片 26">
            <a:extLst>
              <a:ext uri="{FF2B5EF4-FFF2-40B4-BE49-F238E27FC236}">
                <a16:creationId xmlns:a16="http://schemas.microsoft.com/office/drawing/2014/main" id="{DC910F83-6BB1-C3D0-6B6D-A96A4D9F37C8}"/>
              </a:ext>
            </a:extLst>
          </p:cNvPr>
          <p:cNvPicPr>
            <a:picLocks noChangeAspect="1"/>
          </p:cNvPicPr>
          <p:nvPr/>
        </p:nvPicPr>
        <p:blipFill rotWithShape="1">
          <a:blip r:embed="rId7"/>
          <a:srcRect r="6560"/>
          <a:stretch/>
        </p:blipFill>
        <p:spPr>
          <a:xfrm>
            <a:off x="9497306" y="776954"/>
            <a:ext cx="2061014" cy="1491853"/>
          </a:xfrm>
          <a:prstGeom prst="rect">
            <a:avLst/>
          </a:prstGeom>
          <a:ln w="28575">
            <a:solidFill>
              <a:schemeClr val="tx1"/>
            </a:solidFill>
          </a:ln>
        </p:spPr>
      </p:pic>
      <p:sp>
        <p:nvSpPr>
          <p:cNvPr id="29" name="文本框 28">
            <a:extLst>
              <a:ext uri="{FF2B5EF4-FFF2-40B4-BE49-F238E27FC236}">
                <a16:creationId xmlns:a16="http://schemas.microsoft.com/office/drawing/2014/main" id="{E4FF28E8-657C-A94E-8CD0-47CF26D2E9C3}"/>
              </a:ext>
            </a:extLst>
          </p:cNvPr>
          <p:cNvSpPr txBox="1"/>
          <p:nvPr/>
        </p:nvSpPr>
        <p:spPr>
          <a:xfrm>
            <a:off x="9380444" y="2253007"/>
            <a:ext cx="2294739" cy="338554"/>
          </a:xfrm>
          <a:prstGeom prst="rect">
            <a:avLst/>
          </a:prstGeom>
          <a:noFill/>
        </p:spPr>
        <p:txBody>
          <a:bodyPr wrap="square">
            <a:spAutoFit/>
          </a:bodyPr>
          <a:lstStyle/>
          <a:p>
            <a:r>
              <a:rPr lang="zh-CN" altLang="en-US" sz="1600" b="1" dirty="0">
                <a:latin typeface="华文仿宋" panose="02010600040101010101" pitchFamily="2" charset="-122"/>
                <a:ea typeface="华文仿宋" panose="02010600040101010101" pitchFamily="2" charset="-122"/>
              </a:rPr>
              <a:t>交换机接口电路原理图</a:t>
            </a:r>
          </a:p>
        </p:txBody>
      </p:sp>
      <p:sp>
        <p:nvSpPr>
          <p:cNvPr id="37" name="文本框 36">
            <a:extLst>
              <a:ext uri="{FF2B5EF4-FFF2-40B4-BE49-F238E27FC236}">
                <a16:creationId xmlns:a16="http://schemas.microsoft.com/office/drawing/2014/main" id="{E1478746-DB2D-9A99-1CF8-9D3E1CF6E570}"/>
              </a:ext>
            </a:extLst>
          </p:cNvPr>
          <p:cNvSpPr txBox="1"/>
          <p:nvPr/>
        </p:nvSpPr>
        <p:spPr>
          <a:xfrm>
            <a:off x="9451526" y="4236358"/>
            <a:ext cx="2294739" cy="584775"/>
          </a:xfrm>
          <a:prstGeom prst="rect">
            <a:avLst/>
          </a:prstGeom>
          <a:noFill/>
        </p:spPr>
        <p:txBody>
          <a:bodyPr wrap="square">
            <a:spAutoFit/>
          </a:bodyPr>
          <a:lstStyle/>
          <a:p>
            <a:pPr algn="ctr"/>
            <a:r>
              <a:rPr lang="zh-CN" altLang="en-US" sz="1600" b="1" dirty="0">
                <a:latin typeface="华文仿宋" panose="02010600040101010101" pitchFamily="2" charset="-122"/>
                <a:ea typeface="华文仿宋" panose="02010600040101010101" pitchFamily="2" charset="-122"/>
              </a:rPr>
              <a:t>散热器电源及调速接口电路原理图</a:t>
            </a:r>
          </a:p>
        </p:txBody>
      </p:sp>
      <p:pic>
        <p:nvPicPr>
          <p:cNvPr id="40" name="图片 39">
            <a:extLst>
              <a:ext uri="{FF2B5EF4-FFF2-40B4-BE49-F238E27FC236}">
                <a16:creationId xmlns:a16="http://schemas.microsoft.com/office/drawing/2014/main" id="{DDB05118-AEBB-02F8-E6D7-E9A16DCA108C}"/>
              </a:ext>
            </a:extLst>
          </p:cNvPr>
          <p:cNvPicPr>
            <a:picLocks noChangeAspect="1"/>
          </p:cNvPicPr>
          <p:nvPr/>
        </p:nvPicPr>
        <p:blipFill>
          <a:blip r:embed="rId8"/>
          <a:stretch>
            <a:fillRect/>
          </a:stretch>
        </p:blipFill>
        <p:spPr>
          <a:xfrm>
            <a:off x="9548519" y="2668696"/>
            <a:ext cx="1806188" cy="1536497"/>
          </a:xfrm>
          <a:prstGeom prst="rect">
            <a:avLst/>
          </a:prstGeom>
          <a:ln w="28575">
            <a:solidFill>
              <a:schemeClr val="tx1"/>
            </a:solidFill>
          </a:ln>
        </p:spPr>
      </p:pic>
      <p:pic>
        <p:nvPicPr>
          <p:cNvPr id="25" name="图片 24">
            <a:extLst>
              <a:ext uri="{FF2B5EF4-FFF2-40B4-BE49-F238E27FC236}">
                <a16:creationId xmlns:a16="http://schemas.microsoft.com/office/drawing/2014/main" id="{159F00CE-B31A-6802-D12B-856CC74B5182}"/>
              </a:ext>
            </a:extLst>
          </p:cNvPr>
          <p:cNvPicPr>
            <a:picLocks noChangeAspect="1"/>
          </p:cNvPicPr>
          <p:nvPr/>
        </p:nvPicPr>
        <p:blipFill rotWithShape="1">
          <a:blip r:embed="rId9"/>
          <a:srcRect t="707" b="-1989"/>
          <a:stretch/>
        </p:blipFill>
        <p:spPr>
          <a:xfrm>
            <a:off x="9249862" y="4855660"/>
            <a:ext cx="2205620" cy="1318951"/>
          </a:xfrm>
          <a:prstGeom prst="rect">
            <a:avLst/>
          </a:prstGeom>
          <a:ln w="28575">
            <a:solidFill>
              <a:schemeClr val="tx1"/>
            </a:solidFill>
          </a:ln>
        </p:spPr>
      </p:pic>
      <p:sp>
        <p:nvSpPr>
          <p:cNvPr id="33" name="文本框 32">
            <a:extLst>
              <a:ext uri="{FF2B5EF4-FFF2-40B4-BE49-F238E27FC236}">
                <a16:creationId xmlns:a16="http://schemas.microsoft.com/office/drawing/2014/main" id="{21CAC043-45D6-4C30-831E-38C9B0EFB126}"/>
              </a:ext>
            </a:extLst>
          </p:cNvPr>
          <p:cNvSpPr txBox="1"/>
          <p:nvPr/>
        </p:nvSpPr>
        <p:spPr>
          <a:xfrm>
            <a:off x="9342418" y="6264841"/>
            <a:ext cx="1849043" cy="584775"/>
          </a:xfrm>
          <a:prstGeom prst="rect">
            <a:avLst/>
          </a:prstGeom>
          <a:noFill/>
        </p:spPr>
        <p:txBody>
          <a:bodyPr wrap="square">
            <a:spAutoFit/>
          </a:bodyPr>
          <a:lstStyle/>
          <a:p>
            <a:pPr algn="ctr"/>
            <a:r>
              <a:rPr lang="zh-CN" altLang="en-US" sz="1600" b="1" dirty="0">
                <a:latin typeface="华文仿宋" panose="02010600040101010101" pitchFamily="2" charset="-122"/>
                <a:ea typeface="华文仿宋" panose="02010600040101010101" pitchFamily="2" charset="-122"/>
              </a:rPr>
              <a:t>机箱物理按键模块接口电路原理图</a:t>
            </a:r>
          </a:p>
        </p:txBody>
      </p:sp>
      <p:sp>
        <p:nvSpPr>
          <p:cNvPr id="6" name="文本框 5">
            <a:extLst>
              <a:ext uri="{FF2B5EF4-FFF2-40B4-BE49-F238E27FC236}">
                <a16:creationId xmlns:a16="http://schemas.microsoft.com/office/drawing/2014/main" id="{0F343FCA-49CE-4CBF-43CF-C7AE07B53966}"/>
              </a:ext>
            </a:extLst>
          </p:cNvPr>
          <p:cNvSpPr txBox="1"/>
          <p:nvPr/>
        </p:nvSpPr>
        <p:spPr>
          <a:xfrm>
            <a:off x="258472" y="855003"/>
            <a:ext cx="3454184" cy="507127"/>
          </a:xfrm>
          <a:prstGeom prst="rect">
            <a:avLst/>
          </a:prstGeom>
          <a:noFill/>
        </p:spPr>
        <p:txBody>
          <a:bodyPr wrap="square">
            <a:spAutoFit/>
          </a:bodyPr>
          <a:lstStyle/>
          <a:p>
            <a:pPr>
              <a:lnSpc>
                <a:spcPct val="150000"/>
              </a:lnSpc>
              <a:buFont typeface="Wingdings" panose="05000000000000000000" pitchFamily="2" charset="2"/>
              <a:buChar char="p"/>
            </a:pPr>
            <a:r>
              <a:rPr lang="zh-CN" altLang="en-US" sz="2000" b="1" dirty="0"/>
              <a:t>系统主控模块原理图设计</a:t>
            </a:r>
            <a:endParaRPr lang="en-US" altLang="zh-CN" sz="2000" b="1" dirty="0"/>
          </a:p>
        </p:txBody>
      </p:sp>
    </p:spTree>
    <p:extLst>
      <p:ext uri="{BB962C8B-B14F-4D97-AF65-F5344CB8AC3E}">
        <p14:creationId xmlns:p14="http://schemas.microsoft.com/office/powerpoint/2010/main" val="176309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1D91E7F-84B6-4064-9D4E-CC7D244BCA04}" type="slidenum">
              <a:rPr lang="zh-CN" altLang="en-US" smtClean="0"/>
              <a:pPr/>
              <a:t>17</a:t>
            </a:fld>
            <a:endParaRPr lang="zh-CN" altLang="en-US" dirty="0"/>
          </a:p>
        </p:txBody>
      </p:sp>
      <p:sp>
        <p:nvSpPr>
          <p:cNvPr id="6" name="内容占位符 3">
            <a:extLst>
              <a:ext uri="{FF2B5EF4-FFF2-40B4-BE49-F238E27FC236}">
                <a16:creationId xmlns:a16="http://schemas.microsoft.com/office/drawing/2014/main" id="{97F746A6-4BBD-BBFC-4545-1225B8CFD499}"/>
              </a:ext>
            </a:extLst>
          </p:cNvPr>
          <p:cNvSpPr txBox="1">
            <a:spLocks/>
          </p:cNvSpPr>
          <p:nvPr/>
        </p:nvSpPr>
        <p:spPr bwMode="auto">
          <a:xfrm>
            <a:off x="752325" y="767388"/>
            <a:ext cx="5615243" cy="2939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Font typeface="Wingdings" panose="05000000000000000000" pitchFamily="2" charset="2"/>
              <a:buChar char="n"/>
            </a:pPr>
            <a:r>
              <a:rPr lang="zh-CN" altLang="en-US" sz="2200" b="1" dirty="0"/>
              <a:t>节点电源管理模块硬件电路设计</a:t>
            </a:r>
            <a:endParaRPr lang="en-US" altLang="zh-CN" sz="2200" b="1" dirty="0"/>
          </a:p>
          <a:p>
            <a:pPr>
              <a:lnSpc>
                <a:spcPct val="150000"/>
              </a:lnSpc>
              <a:buFont typeface="Wingdings" panose="05000000000000000000" pitchFamily="2" charset="2"/>
              <a:buChar char="p"/>
            </a:pPr>
            <a:r>
              <a:rPr lang="zh-CN" altLang="en-US" sz="2000" b="1" dirty="0"/>
              <a:t>功能</a:t>
            </a:r>
            <a:endParaRPr lang="en-US" altLang="zh-CN" sz="2000" b="1" dirty="0"/>
          </a:p>
          <a:p>
            <a:pPr lvl="1">
              <a:lnSpc>
                <a:spcPct val="150000"/>
              </a:lnSpc>
              <a:buFont typeface="Arial" panose="020B0604020202020204" pitchFamily="34" charset="0"/>
              <a:buChar char="•"/>
            </a:pPr>
            <a:r>
              <a:rPr lang="zh-CN" altLang="en-US" sz="1800" dirty="0">
                <a:latin typeface="宋体" panose="02010600030101010101" pitchFamily="2" charset="-122"/>
                <a:ea typeface="宋体" panose="02010600030101010101" pitchFamily="2" charset="-122"/>
              </a:rPr>
              <a:t>为集群的每个节点提供相互独立且隔离的电源</a:t>
            </a:r>
            <a:endParaRPr lang="en-US" altLang="zh-CN" sz="1800" dirty="0">
              <a:latin typeface="宋体" panose="02010600030101010101" pitchFamily="2" charset="-122"/>
              <a:ea typeface="宋体" panose="02010600030101010101" pitchFamily="2" charset="-122"/>
            </a:endParaRPr>
          </a:p>
          <a:p>
            <a:pPr lvl="1">
              <a:lnSpc>
                <a:spcPct val="150000"/>
              </a:lnSpc>
              <a:buFont typeface="Arial" panose="020B0604020202020204" pitchFamily="34" charset="0"/>
              <a:buChar char="•"/>
            </a:pPr>
            <a:r>
              <a:rPr lang="zh-CN" altLang="en-US" sz="1800" dirty="0">
                <a:latin typeface="宋体" panose="02010600030101010101" pitchFamily="2" charset="-122"/>
                <a:ea typeface="宋体" panose="02010600030101010101" pitchFamily="2" charset="-122"/>
              </a:rPr>
              <a:t>通过</a:t>
            </a:r>
            <a:r>
              <a:rPr lang="en-US" altLang="zh-CN" sz="1800" dirty="0">
                <a:latin typeface="宋体" panose="02010600030101010101" pitchFamily="2" charset="-122"/>
                <a:ea typeface="宋体" panose="02010600030101010101" pitchFamily="2" charset="-122"/>
              </a:rPr>
              <a:t>CAN</a:t>
            </a:r>
            <a:r>
              <a:rPr lang="zh-CN" altLang="en-US" sz="1800" dirty="0">
                <a:latin typeface="宋体" panose="02010600030101010101" pitchFamily="2" charset="-122"/>
                <a:ea typeface="宋体" panose="02010600030101010101" pitchFamily="2" charset="-122"/>
              </a:rPr>
              <a:t>通讯模块和主控板进行通讯</a:t>
            </a:r>
            <a:endParaRPr lang="en-US" altLang="zh-CN" sz="1800" dirty="0">
              <a:latin typeface="宋体" panose="02010600030101010101" pitchFamily="2" charset="-122"/>
              <a:ea typeface="宋体" panose="02010600030101010101" pitchFamily="2" charset="-122"/>
            </a:endParaRPr>
          </a:p>
          <a:p>
            <a:pPr lvl="1">
              <a:lnSpc>
                <a:spcPct val="150000"/>
              </a:lnSpc>
              <a:buFont typeface="Arial" panose="020B0604020202020204" pitchFamily="34" charset="0"/>
              <a:buChar char="•"/>
            </a:pPr>
            <a:r>
              <a:rPr lang="zh-CN" altLang="en-US" sz="1800" dirty="0">
                <a:latin typeface="宋体" panose="02010600030101010101" pitchFamily="2" charset="-122"/>
                <a:ea typeface="宋体" panose="02010600030101010101" pitchFamily="2" charset="-122"/>
              </a:rPr>
              <a:t>实现集群</a:t>
            </a:r>
            <a:r>
              <a:rPr lang="zh-CN" altLang="en-US" sz="1800" b="1" dirty="0">
                <a:solidFill>
                  <a:srgbClr val="0000FF"/>
                </a:solidFill>
                <a:latin typeface="宋体" panose="02010600030101010101" pitchFamily="2" charset="-122"/>
                <a:ea typeface="宋体" panose="02010600030101010101" pitchFamily="2" charset="-122"/>
              </a:rPr>
              <a:t>电源的细粒度管理</a:t>
            </a:r>
            <a:endParaRPr lang="en-US" altLang="zh-CN" sz="1800" b="1" dirty="0">
              <a:solidFill>
                <a:srgbClr val="0000FF"/>
              </a:solidFill>
              <a:latin typeface="宋体" panose="02010600030101010101" pitchFamily="2" charset="-122"/>
              <a:ea typeface="宋体" panose="02010600030101010101" pitchFamily="2" charset="-122"/>
            </a:endParaRPr>
          </a:p>
        </p:txBody>
      </p:sp>
      <p:sp>
        <p:nvSpPr>
          <p:cNvPr id="10" name="文本框 9">
            <a:extLst>
              <a:ext uri="{FF2B5EF4-FFF2-40B4-BE49-F238E27FC236}">
                <a16:creationId xmlns:a16="http://schemas.microsoft.com/office/drawing/2014/main" id="{93CA1460-EC7E-1CF8-FB8F-93C4A3CFA519}"/>
              </a:ext>
            </a:extLst>
          </p:cNvPr>
          <p:cNvSpPr txBox="1"/>
          <p:nvPr/>
        </p:nvSpPr>
        <p:spPr>
          <a:xfrm>
            <a:off x="1820017" y="6298128"/>
            <a:ext cx="3281704" cy="369332"/>
          </a:xfrm>
          <a:prstGeom prst="rect">
            <a:avLst/>
          </a:prstGeom>
          <a:noFill/>
        </p:spPr>
        <p:txBody>
          <a:bodyPr wrap="square">
            <a:spAutoFit/>
          </a:bodyPr>
          <a:lstStyle/>
          <a:p>
            <a:r>
              <a:rPr lang="zh-CN" altLang="en-US" b="1" kern="100" dirty="0">
                <a:latin typeface="华文仿宋" panose="02010600040101010101" pitchFamily="2" charset="-122"/>
                <a:ea typeface="华文仿宋" panose="02010600040101010101" pitchFamily="2" charset="-122"/>
                <a:cs typeface="Times New Roman" panose="02020603050405020304" pitchFamily="18" charset="0"/>
              </a:rPr>
              <a:t>节点电源管理模块原理框图</a:t>
            </a:r>
            <a:endParaRPr lang="en-US" altLang="zh-CN" b="1" kern="100" dirty="0">
              <a:latin typeface="华文仿宋" panose="02010600040101010101" pitchFamily="2" charset="-122"/>
              <a:ea typeface="华文仿宋" panose="02010600040101010101" pitchFamily="2" charset="-122"/>
              <a:cs typeface="Times New Roman" panose="02020603050405020304" pitchFamily="18" charset="0"/>
            </a:endParaRPr>
          </a:p>
        </p:txBody>
      </p:sp>
      <p:pic>
        <p:nvPicPr>
          <p:cNvPr id="7" name="图片 6">
            <a:extLst>
              <a:ext uri="{FF2B5EF4-FFF2-40B4-BE49-F238E27FC236}">
                <a16:creationId xmlns:a16="http://schemas.microsoft.com/office/drawing/2014/main" id="{5E49774B-F2F9-DD1C-9661-9AC6F73AB9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465" y="3283008"/>
            <a:ext cx="5398225" cy="3015120"/>
          </a:xfrm>
          <a:prstGeom prst="rect">
            <a:avLst/>
          </a:prstGeom>
        </p:spPr>
      </p:pic>
      <p:sp>
        <p:nvSpPr>
          <p:cNvPr id="11" name="文本框 10">
            <a:extLst>
              <a:ext uri="{FF2B5EF4-FFF2-40B4-BE49-F238E27FC236}">
                <a16:creationId xmlns:a16="http://schemas.microsoft.com/office/drawing/2014/main" id="{189EF06E-A704-1616-C7C6-F294D2095946}"/>
              </a:ext>
            </a:extLst>
          </p:cNvPr>
          <p:cNvSpPr txBox="1"/>
          <p:nvPr/>
        </p:nvSpPr>
        <p:spPr>
          <a:xfrm>
            <a:off x="8317494" y="6218668"/>
            <a:ext cx="2107541" cy="369332"/>
          </a:xfrm>
          <a:prstGeom prst="rect">
            <a:avLst/>
          </a:prstGeom>
          <a:noFill/>
        </p:spPr>
        <p:txBody>
          <a:bodyPr wrap="square">
            <a:spAutoFit/>
          </a:bodyPr>
          <a:lstStyle/>
          <a:p>
            <a:r>
              <a:rPr lang="zh-CN" altLang="en-US" b="1" kern="100" dirty="0">
                <a:latin typeface="华文仿宋" panose="02010600040101010101" pitchFamily="2" charset="-122"/>
                <a:ea typeface="华文仿宋" panose="02010600040101010101" pitchFamily="2" charset="-122"/>
                <a:cs typeface="Times New Roman" panose="02020603050405020304" pitchFamily="18" charset="0"/>
              </a:rPr>
              <a:t>电源板模型图</a:t>
            </a:r>
            <a:endParaRPr lang="en-US" altLang="zh-CN" b="1" kern="100" dirty="0">
              <a:latin typeface="华文仿宋" panose="02010600040101010101" pitchFamily="2" charset="-122"/>
              <a:ea typeface="华文仿宋" panose="02010600040101010101" pitchFamily="2" charset="-122"/>
              <a:cs typeface="Times New Roman" panose="02020603050405020304" pitchFamily="18" charset="0"/>
            </a:endParaRPr>
          </a:p>
        </p:txBody>
      </p:sp>
      <p:pic>
        <p:nvPicPr>
          <p:cNvPr id="13" name="图片 12">
            <a:extLst>
              <a:ext uri="{FF2B5EF4-FFF2-40B4-BE49-F238E27FC236}">
                <a16:creationId xmlns:a16="http://schemas.microsoft.com/office/drawing/2014/main" id="{99D41119-6ED1-1F41-33D7-CFCF175F9F48}"/>
              </a:ext>
            </a:extLst>
          </p:cNvPr>
          <p:cNvPicPr>
            <a:picLocks noChangeAspect="1"/>
          </p:cNvPicPr>
          <p:nvPr/>
        </p:nvPicPr>
        <p:blipFill>
          <a:blip r:embed="rId4"/>
          <a:stretch>
            <a:fillRect/>
          </a:stretch>
        </p:blipFill>
        <p:spPr>
          <a:xfrm>
            <a:off x="6592171" y="3283008"/>
            <a:ext cx="4975763" cy="2803292"/>
          </a:xfrm>
          <a:prstGeom prst="rect">
            <a:avLst/>
          </a:prstGeom>
        </p:spPr>
      </p:pic>
      <p:sp>
        <p:nvSpPr>
          <p:cNvPr id="2" name="文本框 1">
            <a:extLst>
              <a:ext uri="{FF2B5EF4-FFF2-40B4-BE49-F238E27FC236}">
                <a16:creationId xmlns:a16="http://schemas.microsoft.com/office/drawing/2014/main" id="{96A89F63-5823-F1AC-CA71-8C8BE8E1879C}"/>
              </a:ext>
            </a:extLst>
          </p:cNvPr>
          <p:cNvSpPr txBox="1"/>
          <p:nvPr/>
        </p:nvSpPr>
        <p:spPr>
          <a:xfrm>
            <a:off x="799037" y="130697"/>
            <a:ext cx="3983567" cy="572790"/>
          </a:xfrm>
          <a:prstGeom prst="rect">
            <a:avLst/>
          </a:prstGeom>
          <a:solidFill>
            <a:schemeClr val="accent5">
              <a:lumMod val="20000"/>
              <a:lumOff val="80000"/>
              <a:alpha val="50196"/>
            </a:schemeClr>
          </a:solidFill>
          <a:ln w="12700">
            <a:solidFill>
              <a:srgbClr val="002060"/>
            </a:solidFill>
            <a:prstDash val="dash"/>
          </a:ln>
        </p:spPr>
        <p:txBody>
          <a:bodyPr wrap="square" rtlCol="0">
            <a:spAutoFit/>
          </a:bodyPr>
          <a:lstStyle/>
          <a:p>
            <a:endParaRPr lang="zh-CN" altLang="en-US" dirty="0"/>
          </a:p>
        </p:txBody>
      </p:sp>
      <p:sp>
        <p:nvSpPr>
          <p:cNvPr id="3" name="文本框 2">
            <a:extLst>
              <a:ext uri="{FF2B5EF4-FFF2-40B4-BE49-F238E27FC236}">
                <a16:creationId xmlns:a16="http://schemas.microsoft.com/office/drawing/2014/main" id="{C22C7802-6A96-ED3E-7935-161C82FE83E0}"/>
              </a:ext>
            </a:extLst>
          </p:cNvPr>
          <p:cNvSpPr txBox="1"/>
          <p:nvPr/>
        </p:nvSpPr>
        <p:spPr>
          <a:xfrm>
            <a:off x="752325" y="138012"/>
            <a:ext cx="3260876" cy="553998"/>
          </a:xfrm>
          <a:prstGeom prst="rect">
            <a:avLst/>
          </a:prstGeom>
          <a:noFill/>
        </p:spPr>
        <p:txBody>
          <a:bodyPr wrap="square" rtlCol="0">
            <a:spAutoFit/>
          </a:bodyPr>
          <a:lstStyle/>
          <a:p>
            <a:r>
              <a:rPr lang="en-US" altLang="zh-CN" sz="3000" b="1" dirty="0">
                <a:latin typeface="+mn-ea"/>
              </a:rPr>
              <a:t>3.1 </a:t>
            </a:r>
            <a:r>
              <a:rPr lang="zh-CN" altLang="en-US" sz="3000" b="1" dirty="0">
                <a:latin typeface="+mn-ea"/>
              </a:rPr>
              <a:t>系统硬件设计</a:t>
            </a:r>
          </a:p>
        </p:txBody>
      </p:sp>
    </p:spTree>
    <p:extLst>
      <p:ext uri="{BB962C8B-B14F-4D97-AF65-F5344CB8AC3E}">
        <p14:creationId xmlns:p14="http://schemas.microsoft.com/office/powerpoint/2010/main" val="3971869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1D91E7F-84B6-4064-9D4E-CC7D244BCA04}" type="slidenum">
              <a:rPr lang="zh-CN" altLang="en-US" smtClean="0"/>
              <a:pPr/>
              <a:t>18</a:t>
            </a:fld>
            <a:endParaRPr lang="zh-CN" altLang="en-US" dirty="0"/>
          </a:p>
        </p:txBody>
      </p:sp>
      <p:pic>
        <p:nvPicPr>
          <p:cNvPr id="9" name="图片 8">
            <a:extLst>
              <a:ext uri="{FF2B5EF4-FFF2-40B4-BE49-F238E27FC236}">
                <a16:creationId xmlns:a16="http://schemas.microsoft.com/office/drawing/2014/main" id="{C5F3A0C5-A5F0-AD41-1161-2B1DA36C7D76}"/>
              </a:ext>
            </a:extLst>
          </p:cNvPr>
          <p:cNvPicPr>
            <a:picLocks noChangeAspect="1"/>
          </p:cNvPicPr>
          <p:nvPr/>
        </p:nvPicPr>
        <p:blipFill>
          <a:blip r:embed="rId3"/>
          <a:stretch>
            <a:fillRect/>
          </a:stretch>
        </p:blipFill>
        <p:spPr>
          <a:xfrm>
            <a:off x="4971560" y="516983"/>
            <a:ext cx="4166679" cy="5963056"/>
          </a:xfrm>
          <a:prstGeom prst="rect">
            <a:avLst/>
          </a:prstGeom>
          <a:ln w="28575">
            <a:solidFill>
              <a:schemeClr val="tx1"/>
            </a:solidFill>
          </a:ln>
        </p:spPr>
      </p:pic>
      <p:sp>
        <p:nvSpPr>
          <p:cNvPr id="11" name="文本框 10">
            <a:extLst>
              <a:ext uri="{FF2B5EF4-FFF2-40B4-BE49-F238E27FC236}">
                <a16:creationId xmlns:a16="http://schemas.microsoft.com/office/drawing/2014/main" id="{07290CBC-B0AF-5C82-D2F3-2AB111A75B8C}"/>
              </a:ext>
            </a:extLst>
          </p:cNvPr>
          <p:cNvSpPr txBox="1"/>
          <p:nvPr/>
        </p:nvSpPr>
        <p:spPr>
          <a:xfrm>
            <a:off x="469150" y="612523"/>
            <a:ext cx="3919969" cy="507127"/>
          </a:xfrm>
          <a:prstGeom prst="rect">
            <a:avLst/>
          </a:prstGeom>
          <a:noFill/>
        </p:spPr>
        <p:txBody>
          <a:bodyPr wrap="square">
            <a:spAutoFit/>
          </a:bodyPr>
          <a:lstStyle/>
          <a:p>
            <a:pPr>
              <a:lnSpc>
                <a:spcPct val="150000"/>
              </a:lnSpc>
              <a:buFont typeface="Wingdings" panose="05000000000000000000" pitchFamily="2" charset="2"/>
              <a:buChar char="p"/>
            </a:pPr>
            <a:r>
              <a:rPr lang="zh-CN" altLang="en-US" sz="2000" b="1" dirty="0"/>
              <a:t>节点电源管理模块原理图设计</a:t>
            </a:r>
            <a:endParaRPr lang="en-US" altLang="zh-CN" sz="2000" b="1" dirty="0"/>
          </a:p>
        </p:txBody>
      </p:sp>
      <p:pic>
        <p:nvPicPr>
          <p:cNvPr id="14" name="图片 13">
            <a:extLst>
              <a:ext uri="{FF2B5EF4-FFF2-40B4-BE49-F238E27FC236}">
                <a16:creationId xmlns:a16="http://schemas.microsoft.com/office/drawing/2014/main" id="{199BC971-916E-D4F6-F553-F4344884BB06}"/>
              </a:ext>
            </a:extLst>
          </p:cNvPr>
          <p:cNvPicPr>
            <a:picLocks noChangeAspect="1"/>
          </p:cNvPicPr>
          <p:nvPr/>
        </p:nvPicPr>
        <p:blipFill>
          <a:blip r:embed="rId4"/>
          <a:stretch>
            <a:fillRect/>
          </a:stretch>
        </p:blipFill>
        <p:spPr>
          <a:xfrm>
            <a:off x="9406856" y="3332333"/>
            <a:ext cx="2424158" cy="2588367"/>
          </a:xfrm>
          <a:prstGeom prst="rect">
            <a:avLst/>
          </a:prstGeom>
          <a:ln w="28575">
            <a:solidFill>
              <a:schemeClr val="tx1"/>
            </a:solidFill>
          </a:ln>
        </p:spPr>
      </p:pic>
      <p:sp>
        <p:nvSpPr>
          <p:cNvPr id="16" name="文本框 15">
            <a:extLst>
              <a:ext uri="{FF2B5EF4-FFF2-40B4-BE49-F238E27FC236}">
                <a16:creationId xmlns:a16="http://schemas.microsoft.com/office/drawing/2014/main" id="{AC4E5674-9BFF-FA54-C59B-1248ED4A60D8}"/>
              </a:ext>
            </a:extLst>
          </p:cNvPr>
          <p:cNvSpPr txBox="1"/>
          <p:nvPr/>
        </p:nvSpPr>
        <p:spPr>
          <a:xfrm>
            <a:off x="5465225" y="6480039"/>
            <a:ext cx="2950490" cy="338554"/>
          </a:xfrm>
          <a:prstGeom prst="rect">
            <a:avLst/>
          </a:prstGeom>
          <a:noFill/>
        </p:spPr>
        <p:txBody>
          <a:bodyPr wrap="square">
            <a:spAutoFit/>
          </a:bodyPr>
          <a:lstStyle/>
          <a:p>
            <a:r>
              <a:rPr lang="en-US" altLang="zh-CN" sz="1600" b="1" dirty="0">
                <a:latin typeface="华文仿宋" panose="02010600040101010101" pitchFamily="2" charset="-122"/>
                <a:ea typeface="华文仿宋" panose="02010600040101010101" pitchFamily="2" charset="-122"/>
              </a:rPr>
              <a:t>MCU</a:t>
            </a:r>
            <a:r>
              <a:rPr lang="zh-CN" altLang="en-US" sz="1600" b="1" dirty="0">
                <a:latin typeface="华文仿宋" panose="02010600040101010101" pitchFamily="2" charset="-122"/>
                <a:ea typeface="华文仿宋" panose="02010600040101010101" pitchFamily="2" charset="-122"/>
              </a:rPr>
              <a:t>及其外围电路设计原理图</a:t>
            </a:r>
          </a:p>
        </p:txBody>
      </p:sp>
      <p:sp>
        <p:nvSpPr>
          <p:cNvPr id="18" name="文本框 17">
            <a:extLst>
              <a:ext uri="{FF2B5EF4-FFF2-40B4-BE49-F238E27FC236}">
                <a16:creationId xmlns:a16="http://schemas.microsoft.com/office/drawing/2014/main" id="{4278CC50-1CB7-8439-2307-BFE933FF80B6}"/>
              </a:ext>
            </a:extLst>
          </p:cNvPr>
          <p:cNvSpPr txBox="1"/>
          <p:nvPr/>
        </p:nvSpPr>
        <p:spPr>
          <a:xfrm>
            <a:off x="9560417" y="5957550"/>
            <a:ext cx="2388163" cy="338554"/>
          </a:xfrm>
          <a:prstGeom prst="rect">
            <a:avLst/>
          </a:prstGeom>
          <a:noFill/>
        </p:spPr>
        <p:txBody>
          <a:bodyPr wrap="square">
            <a:spAutoFit/>
          </a:bodyPr>
          <a:lstStyle/>
          <a:p>
            <a:r>
              <a:rPr lang="en-US" altLang="zh-CN" sz="1600" b="1" dirty="0">
                <a:latin typeface="华文仿宋" panose="02010600040101010101" pitchFamily="2" charset="-122"/>
                <a:ea typeface="华文仿宋" panose="02010600040101010101" pitchFamily="2" charset="-122"/>
              </a:rPr>
              <a:t>BOOT</a:t>
            </a:r>
            <a:r>
              <a:rPr lang="zh-CN" altLang="en-US" sz="1600" b="1" dirty="0">
                <a:latin typeface="华文仿宋" panose="02010600040101010101" pitchFamily="2" charset="-122"/>
                <a:ea typeface="华文仿宋" panose="02010600040101010101" pitchFamily="2" charset="-122"/>
              </a:rPr>
              <a:t>模式选择原理图</a:t>
            </a:r>
          </a:p>
        </p:txBody>
      </p:sp>
      <p:sp>
        <p:nvSpPr>
          <p:cNvPr id="22" name="文本框 21">
            <a:extLst>
              <a:ext uri="{FF2B5EF4-FFF2-40B4-BE49-F238E27FC236}">
                <a16:creationId xmlns:a16="http://schemas.microsoft.com/office/drawing/2014/main" id="{68F2876D-5205-39D3-A900-680F813FD1DD}"/>
              </a:ext>
            </a:extLst>
          </p:cNvPr>
          <p:cNvSpPr txBox="1"/>
          <p:nvPr/>
        </p:nvSpPr>
        <p:spPr>
          <a:xfrm>
            <a:off x="10066637" y="2929835"/>
            <a:ext cx="1177093" cy="338554"/>
          </a:xfrm>
          <a:prstGeom prst="rect">
            <a:avLst/>
          </a:prstGeom>
          <a:noFill/>
        </p:spPr>
        <p:txBody>
          <a:bodyPr wrap="square">
            <a:spAutoFit/>
          </a:bodyPr>
          <a:lstStyle/>
          <a:p>
            <a:r>
              <a:rPr lang="zh-CN" altLang="en-US" sz="1600" b="1" dirty="0">
                <a:latin typeface="华文仿宋" panose="02010600040101010101" pitchFamily="2" charset="-122"/>
                <a:ea typeface="华文仿宋" panose="02010600040101010101" pitchFamily="2" charset="-122"/>
              </a:rPr>
              <a:t>晶振电路</a:t>
            </a:r>
          </a:p>
        </p:txBody>
      </p:sp>
      <p:pic>
        <p:nvPicPr>
          <p:cNvPr id="27" name="图片 26">
            <a:extLst>
              <a:ext uri="{FF2B5EF4-FFF2-40B4-BE49-F238E27FC236}">
                <a16:creationId xmlns:a16="http://schemas.microsoft.com/office/drawing/2014/main" id="{F27563EE-5FF3-BECC-1B69-79D7458868F0}"/>
              </a:ext>
            </a:extLst>
          </p:cNvPr>
          <p:cNvPicPr>
            <a:picLocks noChangeAspect="1"/>
          </p:cNvPicPr>
          <p:nvPr/>
        </p:nvPicPr>
        <p:blipFill>
          <a:blip r:embed="rId5"/>
          <a:stretch>
            <a:fillRect/>
          </a:stretch>
        </p:blipFill>
        <p:spPr>
          <a:xfrm>
            <a:off x="489518" y="5368069"/>
            <a:ext cx="4190822" cy="1084432"/>
          </a:xfrm>
          <a:prstGeom prst="rect">
            <a:avLst/>
          </a:prstGeom>
          <a:ln w="28575">
            <a:solidFill>
              <a:schemeClr val="tx1"/>
            </a:solidFill>
          </a:ln>
        </p:spPr>
      </p:pic>
      <p:pic>
        <p:nvPicPr>
          <p:cNvPr id="29" name="图片 28">
            <a:extLst>
              <a:ext uri="{FF2B5EF4-FFF2-40B4-BE49-F238E27FC236}">
                <a16:creationId xmlns:a16="http://schemas.microsoft.com/office/drawing/2014/main" id="{8D34E24C-8971-CE55-7DCD-2A48A0F0B785}"/>
              </a:ext>
            </a:extLst>
          </p:cNvPr>
          <p:cNvPicPr>
            <a:picLocks noChangeAspect="1"/>
          </p:cNvPicPr>
          <p:nvPr/>
        </p:nvPicPr>
        <p:blipFill>
          <a:blip r:embed="rId6"/>
          <a:stretch>
            <a:fillRect/>
          </a:stretch>
        </p:blipFill>
        <p:spPr>
          <a:xfrm>
            <a:off x="510129" y="3381764"/>
            <a:ext cx="4147608" cy="1578567"/>
          </a:xfrm>
          <a:prstGeom prst="rect">
            <a:avLst/>
          </a:prstGeom>
          <a:ln w="28575">
            <a:solidFill>
              <a:schemeClr val="tx1"/>
            </a:solidFill>
          </a:ln>
        </p:spPr>
      </p:pic>
      <p:sp>
        <p:nvSpPr>
          <p:cNvPr id="30" name="文本框 29">
            <a:extLst>
              <a:ext uri="{FF2B5EF4-FFF2-40B4-BE49-F238E27FC236}">
                <a16:creationId xmlns:a16="http://schemas.microsoft.com/office/drawing/2014/main" id="{F69EBDC6-4845-28DA-55E1-CFC2DFC1B62E}"/>
              </a:ext>
            </a:extLst>
          </p:cNvPr>
          <p:cNvSpPr txBox="1"/>
          <p:nvPr/>
        </p:nvSpPr>
        <p:spPr>
          <a:xfrm>
            <a:off x="1576804" y="4982180"/>
            <a:ext cx="2124913" cy="338554"/>
          </a:xfrm>
          <a:prstGeom prst="rect">
            <a:avLst/>
          </a:prstGeom>
          <a:noFill/>
        </p:spPr>
        <p:txBody>
          <a:bodyPr wrap="square">
            <a:spAutoFit/>
          </a:bodyPr>
          <a:lstStyle/>
          <a:p>
            <a:r>
              <a:rPr lang="en-US" altLang="zh-CN" sz="1600" b="1" dirty="0">
                <a:latin typeface="华文仿宋" panose="02010600040101010101" pitchFamily="2" charset="-122"/>
                <a:ea typeface="华文仿宋" panose="02010600040101010101" pitchFamily="2" charset="-122"/>
              </a:rPr>
              <a:t>USB</a:t>
            </a:r>
            <a:r>
              <a:rPr lang="zh-CN" altLang="en-US" sz="1600" b="1" dirty="0">
                <a:latin typeface="华文仿宋" panose="02010600040101010101" pitchFamily="2" charset="-122"/>
                <a:ea typeface="华文仿宋" panose="02010600040101010101" pitchFamily="2" charset="-122"/>
              </a:rPr>
              <a:t>电源接口原理图</a:t>
            </a:r>
          </a:p>
        </p:txBody>
      </p:sp>
      <p:sp>
        <p:nvSpPr>
          <p:cNvPr id="32" name="文本框 31">
            <a:extLst>
              <a:ext uri="{FF2B5EF4-FFF2-40B4-BE49-F238E27FC236}">
                <a16:creationId xmlns:a16="http://schemas.microsoft.com/office/drawing/2014/main" id="{1E74B608-4EBF-3AFF-1531-3DFEE0A3B1D9}"/>
              </a:ext>
            </a:extLst>
          </p:cNvPr>
          <p:cNvSpPr txBox="1"/>
          <p:nvPr/>
        </p:nvSpPr>
        <p:spPr>
          <a:xfrm>
            <a:off x="1169206" y="6480039"/>
            <a:ext cx="2898889" cy="338554"/>
          </a:xfrm>
          <a:prstGeom prst="rect">
            <a:avLst/>
          </a:prstGeom>
          <a:noFill/>
        </p:spPr>
        <p:txBody>
          <a:bodyPr wrap="square">
            <a:spAutoFit/>
          </a:bodyPr>
          <a:lstStyle/>
          <a:p>
            <a:r>
              <a:rPr lang="en-US" altLang="zh-CN" sz="1600" b="1" dirty="0">
                <a:latin typeface="华文仿宋" panose="02010600040101010101" pitchFamily="2" charset="-122"/>
                <a:ea typeface="华文仿宋" panose="02010600040101010101" pitchFamily="2" charset="-122"/>
              </a:rPr>
              <a:t>5V</a:t>
            </a:r>
            <a:r>
              <a:rPr lang="zh-CN" altLang="en-US" sz="1600" b="1" dirty="0">
                <a:latin typeface="华文仿宋" panose="02010600040101010101" pitchFamily="2" charset="-122"/>
                <a:ea typeface="华文仿宋" panose="02010600040101010101" pitchFamily="2" charset="-122"/>
              </a:rPr>
              <a:t>转</a:t>
            </a:r>
            <a:r>
              <a:rPr lang="en-US" altLang="zh-CN" sz="1600" b="1" dirty="0">
                <a:latin typeface="华文仿宋" panose="02010600040101010101" pitchFamily="2" charset="-122"/>
                <a:ea typeface="华文仿宋" panose="02010600040101010101" pitchFamily="2" charset="-122"/>
              </a:rPr>
              <a:t>3.3V</a:t>
            </a:r>
            <a:r>
              <a:rPr lang="zh-CN" altLang="en-US" sz="1600" b="1" dirty="0">
                <a:latin typeface="华文仿宋" panose="02010600040101010101" pitchFamily="2" charset="-122"/>
                <a:ea typeface="华文仿宋" panose="02010600040101010101" pitchFamily="2" charset="-122"/>
              </a:rPr>
              <a:t>电源转换模块原理图</a:t>
            </a:r>
          </a:p>
        </p:txBody>
      </p:sp>
      <p:pic>
        <p:nvPicPr>
          <p:cNvPr id="38" name="图片 37">
            <a:extLst>
              <a:ext uri="{FF2B5EF4-FFF2-40B4-BE49-F238E27FC236}">
                <a16:creationId xmlns:a16="http://schemas.microsoft.com/office/drawing/2014/main" id="{480F2974-CE16-24DE-9D2E-CF1112568B64}"/>
              </a:ext>
            </a:extLst>
          </p:cNvPr>
          <p:cNvPicPr>
            <a:picLocks noChangeAspect="1"/>
          </p:cNvPicPr>
          <p:nvPr/>
        </p:nvPicPr>
        <p:blipFill>
          <a:blip r:embed="rId7"/>
          <a:stretch>
            <a:fillRect/>
          </a:stretch>
        </p:blipFill>
        <p:spPr>
          <a:xfrm>
            <a:off x="9407821" y="516983"/>
            <a:ext cx="2413030" cy="2394887"/>
          </a:xfrm>
          <a:prstGeom prst="rect">
            <a:avLst/>
          </a:prstGeom>
          <a:ln w="28575">
            <a:solidFill>
              <a:schemeClr val="tx1"/>
            </a:solidFill>
          </a:ln>
        </p:spPr>
      </p:pic>
      <p:pic>
        <p:nvPicPr>
          <p:cNvPr id="2" name="图片 1">
            <a:extLst>
              <a:ext uri="{FF2B5EF4-FFF2-40B4-BE49-F238E27FC236}">
                <a16:creationId xmlns:a16="http://schemas.microsoft.com/office/drawing/2014/main" id="{C0BB26F3-CE87-E6CC-0D86-819B30DF680A}"/>
              </a:ext>
            </a:extLst>
          </p:cNvPr>
          <p:cNvPicPr>
            <a:picLocks noChangeAspect="1"/>
          </p:cNvPicPr>
          <p:nvPr/>
        </p:nvPicPr>
        <p:blipFill>
          <a:blip r:embed="rId8"/>
          <a:stretch>
            <a:fillRect/>
          </a:stretch>
        </p:blipFill>
        <p:spPr>
          <a:xfrm>
            <a:off x="510129" y="1244133"/>
            <a:ext cx="4190822" cy="1585508"/>
          </a:xfrm>
          <a:prstGeom prst="rect">
            <a:avLst/>
          </a:prstGeom>
          <a:ln w="28575">
            <a:solidFill>
              <a:schemeClr val="tx1"/>
            </a:solidFill>
          </a:ln>
        </p:spPr>
      </p:pic>
      <p:sp>
        <p:nvSpPr>
          <p:cNvPr id="5" name="文本框 4">
            <a:extLst>
              <a:ext uri="{FF2B5EF4-FFF2-40B4-BE49-F238E27FC236}">
                <a16:creationId xmlns:a16="http://schemas.microsoft.com/office/drawing/2014/main" id="{3CAE880C-3EC2-7621-495F-6BBFF46CE1DA}"/>
              </a:ext>
            </a:extLst>
          </p:cNvPr>
          <p:cNvSpPr txBox="1"/>
          <p:nvPr/>
        </p:nvSpPr>
        <p:spPr>
          <a:xfrm>
            <a:off x="1020028" y="2892765"/>
            <a:ext cx="3683829" cy="338554"/>
          </a:xfrm>
          <a:prstGeom prst="rect">
            <a:avLst/>
          </a:prstGeom>
          <a:noFill/>
        </p:spPr>
        <p:txBody>
          <a:bodyPr wrap="square">
            <a:spAutoFit/>
          </a:bodyPr>
          <a:lstStyle/>
          <a:p>
            <a:r>
              <a:rPr lang="en-US" altLang="zh-CN" sz="1600" b="1" dirty="0">
                <a:latin typeface="华文仿宋" panose="02010600040101010101" pitchFamily="2" charset="-122"/>
                <a:ea typeface="华文仿宋" panose="02010600040101010101" pitchFamily="2" charset="-122"/>
              </a:rPr>
              <a:t>12V</a:t>
            </a:r>
            <a:r>
              <a:rPr lang="zh-CN" altLang="en-US" sz="1600" b="1" dirty="0">
                <a:latin typeface="华文仿宋" panose="02010600040101010101" pitchFamily="2" charset="-122"/>
                <a:ea typeface="华文仿宋" panose="02010600040101010101" pitchFamily="2" charset="-122"/>
              </a:rPr>
              <a:t>转</a:t>
            </a:r>
            <a:r>
              <a:rPr lang="en-US" altLang="zh-CN" sz="1600" b="1" dirty="0">
                <a:latin typeface="华文仿宋" panose="02010600040101010101" pitchFamily="2" charset="-122"/>
                <a:ea typeface="华文仿宋" panose="02010600040101010101" pitchFamily="2" charset="-122"/>
              </a:rPr>
              <a:t>5V DCDC</a:t>
            </a:r>
            <a:r>
              <a:rPr lang="zh-CN" altLang="en-US" sz="1600" b="1" dirty="0">
                <a:latin typeface="华文仿宋" panose="02010600040101010101" pitchFamily="2" charset="-122"/>
                <a:ea typeface="华文仿宋" panose="02010600040101010101" pitchFamily="2" charset="-122"/>
              </a:rPr>
              <a:t>压降模块电路原理图</a:t>
            </a:r>
          </a:p>
        </p:txBody>
      </p:sp>
      <p:sp>
        <p:nvSpPr>
          <p:cNvPr id="6" name="文本框 5">
            <a:extLst>
              <a:ext uri="{FF2B5EF4-FFF2-40B4-BE49-F238E27FC236}">
                <a16:creationId xmlns:a16="http://schemas.microsoft.com/office/drawing/2014/main" id="{164D6D17-4432-1207-E0D3-20A8742A84D7}"/>
              </a:ext>
            </a:extLst>
          </p:cNvPr>
          <p:cNvSpPr txBox="1"/>
          <p:nvPr/>
        </p:nvSpPr>
        <p:spPr>
          <a:xfrm>
            <a:off x="799037" y="130697"/>
            <a:ext cx="3983567" cy="572790"/>
          </a:xfrm>
          <a:prstGeom prst="rect">
            <a:avLst/>
          </a:prstGeom>
          <a:solidFill>
            <a:schemeClr val="accent5">
              <a:lumMod val="20000"/>
              <a:lumOff val="80000"/>
              <a:alpha val="50196"/>
            </a:schemeClr>
          </a:solidFill>
          <a:ln w="12700">
            <a:solidFill>
              <a:srgbClr val="002060"/>
            </a:solidFill>
            <a:prstDash val="dash"/>
          </a:ln>
        </p:spPr>
        <p:txBody>
          <a:bodyPr wrap="square" rtlCol="0">
            <a:spAutoFit/>
          </a:bodyPr>
          <a:lstStyle/>
          <a:p>
            <a:endParaRPr lang="zh-CN" altLang="en-US" dirty="0"/>
          </a:p>
        </p:txBody>
      </p:sp>
      <p:sp>
        <p:nvSpPr>
          <p:cNvPr id="7" name="文本框 6">
            <a:extLst>
              <a:ext uri="{FF2B5EF4-FFF2-40B4-BE49-F238E27FC236}">
                <a16:creationId xmlns:a16="http://schemas.microsoft.com/office/drawing/2014/main" id="{66455F7A-65BA-6585-9A4B-26857C5B2DF9}"/>
              </a:ext>
            </a:extLst>
          </p:cNvPr>
          <p:cNvSpPr txBox="1"/>
          <p:nvPr/>
        </p:nvSpPr>
        <p:spPr>
          <a:xfrm>
            <a:off x="752325" y="138012"/>
            <a:ext cx="3260876" cy="553998"/>
          </a:xfrm>
          <a:prstGeom prst="rect">
            <a:avLst/>
          </a:prstGeom>
          <a:noFill/>
        </p:spPr>
        <p:txBody>
          <a:bodyPr wrap="square" rtlCol="0">
            <a:spAutoFit/>
          </a:bodyPr>
          <a:lstStyle/>
          <a:p>
            <a:r>
              <a:rPr lang="en-US" altLang="zh-CN" sz="3000" b="1" dirty="0">
                <a:latin typeface="+mn-ea"/>
              </a:rPr>
              <a:t>3.1 </a:t>
            </a:r>
            <a:r>
              <a:rPr lang="zh-CN" altLang="en-US" sz="3000" b="1" dirty="0">
                <a:latin typeface="+mn-ea"/>
              </a:rPr>
              <a:t>系统硬件设计</a:t>
            </a:r>
          </a:p>
        </p:txBody>
      </p:sp>
    </p:spTree>
    <p:extLst>
      <p:ext uri="{BB962C8B-B14F-4D97-AF65-F5344CB8AC3E}">
        <p14:creationId xmlns:p14="http://schemas.microsoft.com/office/powerpoint/2010/main" val="9729809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1D91E7F-84B6-4064-9D4E-CC7D244BCA04}" type="slidenum">
              <a:rPr lang="zh-CN" altLang="en-US" smtClean="0"/>
              <a:pPr/>
              <a:t>19</a:t>
            </a:fld>
            <a:endParaRPr lang="zh-CN" altLang="en-US" dirty="0"/>
          </a:p>
        </p:txBody>
      </p:sp>
      <p:sp>
        <p:nvSpPr>
          <p:cNvPr id="5" name="文本框 4">
            <a:extLst>
              <a:ext uri="{FF2B5EF4-FFF2-40B4-BE49-F238E27FC236}">
                <a16:creationId xmlns:a16="http://schemas.microsoft.com/office/drawing/2014/main" id="{B8BAD682-F5A0-906D-494C-8FA24018F116}"/>
              </a:ext>
            </a:extLst>
          </p:cNvPr>
          <p:cNvSpPr txBox="1"/>
          <p:nvPr/>
        </p:nvSpPr>
        <p:spPr>
          <a:xfrm>
            <a:off x="2097692" y="5875857"/>
            <a:ext cx="3764152" cy="338554"/>
          </a:xfrm>
          <a:prstGeom prst="rect">
            <a:avLst/>
          </a:prstGeom>
          <a:noFill/>
        </p:spPr>
        <p:txBody>
          <a:bodyPr wrap="square">
            <a:spAutoFit/>
          </a:bodyPr>
          <a:lstStyle/>
          <a:p>
            <a:r>
              <a:rPr lang="en-US" altLang="zh-CN" sz="1600" b="1" dirty="0">
                <a:latin typeface="华文仿宋" panose="02010600040101010101" pitchFamily="2" charset="-122"/>
                <a:ea typeface="华文仿宋" panose="02010600040101010101" pitchFamily="2" charset="-122"/>
              </a:rPr>
              <a:t>DCDC</a:t>
            </a:r>
            <a:r>
              <a:rPr lang="zh-CN" altLang="en-US" sz="1600" b="1" dirty="0">
                <a:latin typeface="华文仿宋" panose="02010600040101010101" pitchFamily="2" charset="-122"/>
                <a:ea typeface="华文仿宋" panose="02010600040101010101" pitchFamily="2" charset="-122"/>
              </a:rPr>
              <a:t>压降模块电路原理图</a:t>
            </a:r>
            <a:r>
              <a:rPr lang="en-US" altLang="zh-CN" sz="1600" b="1" dirty="0">
                <a:latin typeface="华文仿宋" panose="02010600040101010101" pitchFamily="2" charset="-122"/>
                <a:ea typeface="华文仿宋" panose="02010600040101010101" pitchFamily="2" charset="-122"/>
              </a:rPr>
              <a:t>(6</a:t>
            </a:r>
            <a:r>
              <a:rPr lang="zh-CN" altLang="en-US" sz="1600" b="1" dirty="0">
                <a:latin typeface="华文仿宋" panose="02010600040101010101" pitchFamily="2" charset="-122"/>
                <a:ea typeface="华文仿宋" panose="02010600040101010101" pitchFamily="2" charset="-122"/>
              </a:rPr>
              <a:t>路</a:t>
            </a:r>
            <a:r>
              <a:rPr lang="en-US" altLang="zh-CN" sz="1600" b="1" dirty="0">
                <a:latin typeface="华文仿宋" panose="02010600040101010101" pitchFamily="2" charset="-122"/>
                <a:ea typeface="华文仿宋" panose="02010600040101010101" pitchFamily="2" charset="-122"/>
              </a:rPr>
              <a:t>)</a:t>
            </a:r>
            <a:endParaRPr lang="zh-CN" altLang="en-US" sz="1600" b="1" dirty="0">
              <a:latin typeface="华文仿宋" panose="02010600040101010101" pitchFamily="2" charset="-122"/>
              <a:ea typeface="华文仿宋" panose="02010600040101010101" pitchFamily="2" charset="-122"/>
            </a:endParaRPr>
          </a:p>
        </p:txBody>
      </p:sp>
      <p:pic>
        <p:nvPicPr>
          <p:cNvPr id="7" name="图片 6">
            <a:extLst>
              <a:ext uri="{FF2B5EF4-FFF2-40B4-BE49-F238E27FC236}">
                <a16:creationId xmlns:a16="http://schemas.microsoft.com/office/drawing/2014/main" id="{F03A90DE-3F8D-BC53-A13F-37DD9B48639E}"/>
              </a:ext>
            </a:extLst>
          </p:cNvPr>
          <p:cNvPicPr>
            <a:picLocks noChangeAspect="1"/>
          </p:cNvPicPr>
          <p:nvPr/>
        </p:nvPicPr>
        <p:blipFill>
          <a:blip r:embed="rId3"/>
          <a:stretch>
            <a:fillRect/>
          </a:stretch>
        </p:blipFill>
        <p:spPr>
          <a:xfrm>
            <a:off x="8042263" y="1618020"/>
            <a:ext cx="3546492" cy="1540668"/>
          </a:xfrm>
          <a:prstGeom prst="rect">
            <a:avLst/>
          </a:prstGeom>
          <a:ln w="28575">
            <a:solidFill>
              <a:schemeClr val="tx1"/>
            </a:solidFill>
          </a:ln>
        </p:spPr>
      </p:pic>
      <p:sp>
        <p:nvSpPr>
          <p:cNvPr id="10" name="文本框 9">
            <a:extLst>
              <a:ext uri="{FF2B5EF4-FFF2-40B4-BE49-F238E27FC236}">
                <a16:creationId xmlns:a16="http://schemas.microsoft.com/office/drawing/2014/main" id="{8C187A9E-A176-75E8-57B9-2B26FC32ABBA}"/>
              </a:ext>
            </a:extLst>
          </p:cNvPr>
          <p:cNvSpPr txBox="1"/>
          <p:nvPr/>
        </p:nvSpPr>
        <p:spPr>
          <a:xfrm>
            <a:off x="8499931" y="3273342"/>
            <a:ext cx="3151000" cy="338554"/>
          </a:xfrm>
          <a:prstGeom prst="rect">
            <a:avLst/>
          </a:prstGeom>
          <a:noFill/>
        </p:spPr>
        <p:txBody>
          <a:bodyPr wrap="square">
            <a:spAutoFit/>
          </a:bodyPr>
          <a:lstStyle/>
          <a:p>
            <a:r>
              <a:rPr lang="en-US" altLang="zh-CN" sz="1600" b="1" dirty="0">
                <a:latin typeface="华文仿宋" panose="02010600040101010101" pitchFamily="2" charset="-122"/>
                <a:ea typeface="华文仿宋" panose="02010600040101010101" pitchFamily="2" charset="-122"/>
              </a:rPr>
              <a:t>CAN</a:t>
            </a:r>
            <a:r>
              <a:rPr lang="zh-CN" altLang="en-US" sz="1600" b="1" dirty="0">
                <a:latin typeface="华文仿宋" panose="02010600040101010101" pitchFamily="2" charset="-122"/>
                <a:ea typeface="华文仿宋" panose="02010600040101010101" pitchFamily="2" charset="-122"/>
              </a:rPr>
              <a:t>收发器模块电路原理图</a:t>
            </a:r>
          </a:p>
        </p:txBody>
      </p:sp>
      <p:pic>
        <p:nvPicPr>
          <p:cNvPr id="19" name="图片 18">
            <a:extLst>
              <a:ext uri="{FF2B5EF4-FFF2-40B4-BE49-F238E27FC236}">
                <a16:creationId xmlns:a16="http://schemas.microsoft.com/office/drawing/2014/main" id="{32BC571D-3138-1D35-8F3C-8A41DDB2E0CA}"/>
              </a:ext>
            </a:extLst>
          </p:cNvPr>
          <p:cNvPicPr>
            <a:picLocks noChangeAspect="1"/>
          </p:cNvPicPr>
          <p:nvPr/>
        </p:nvPicPr>
        <p:blipFill>
          <a:blip r:embed="rId4"/>
          <a:stretch>
            <a:fillRect/>
          </a:stretch>
        </p:blipFill>
        <p:spPr>
          <a:xfrm>
            <a:off x="8109437" y="3956522"/>
            <a:ext cx="3479318" cy="1512604"/>
          </a:xfrm>
          <a:prstGeom prst="rect">
            <a:avLst/>
          </a:prstGeom>
          <a:ln w="28575">
            <a:solidFill>
              <a:schemeClr val="tx1"/>
            </a:solidFill>
          </a:ln>
        </p:spPr>
      </p:pic>
      <p:sp>
        <p:nvSpPr>
          <p:cNvPr id="21" name="文本框 20">
            <a:extLst>
              <a:ext uri="{FF2B5EF4-FFF2-40B4-BE49-F238E27FC236}">
                <a16:creationId xmlns:a16="http://schemas.microsoft.com/office/drawing/2014/main" id="{2CB947B7-B595-35FE-7742-30F7808AA88B}"/>
              </a:ext>
            </a:extLst>
          </p:cNvPr>
          <p:cNvSpPr txBox="1"/>
          <p:nvPr/>
        </p:nvSpPr>
        <p:spPr>
          <a:xfrm>
            <a:off x="8109437" y="5706580"/>
            <a:ext cx="3712546" cy="338554"/>
          </a:xfrm>
          <a:prstGeom prst="rect">
            <a:avLst/>
          </a:prstGeom>
          <a:noFill/>
        </p:spPr>
        <p:txBody>
          <a:bodyPr wrap="square">
            <a:spAutoFit/>
          </a:bodyPr>
          <a:lstStyle/>
          <a:p>
            <a:r>
              <a:rPr lang="zh-CN" altLang="en-US" sz="1600" b="1" dirty="0">
                <a:latin typeface="华文仿宋" panose="02010600040101010101" pitchFamily="2" charset="-122"/>
                <a:ea typeface="华文仿宋" panose="02010600040101010101" pitchFamily="2" charset="-122"/>
              </a:rPr>
              <a:t>串口通信与调试模块设计的电路原理图</a:t>
            </a:r>
          </a:p>
        </p:txBody>
      </p:sp>
      <p:pic>
        <p:nvPicPr>
          <p:cNvPr id="30" name="图片 29">
            <a:extLst>
              <a:ext uri="{FF2B5EF4-FFF2-40B4-BE49-F238E27FC236}">
                <a16:creationId xmlns:a16="http://schemas.microsoft.com/office/drawing/2014/main" id="{772C9F94-EDAD-BB6E-3FFA-6FFED2C32816}"/>
              </a:ext>
            </a:extLst>
          </p:cNvPr>
          <p:cNvPicPr>
            <a:picLocks noChangeAspect="1"/>
          </p:cNvPicPr>
          <p:nvPr/>
        </p:nvPicPr>
        <p:blipFill>
          <a:blip r:embed="rId5"/>
          <a:stretch>
            <a:fillRect/>
          </a:stretch>
        </p:blipFill>
        <p:spPr>
          <a:xfrm>
            <a:off x="370017" y="1618020"/>
            <a:ext cx="7219503" cy="4092689"/>
          </a:xfrm>
          <a:prstGeom prst="rect">
            <a:avLst/>
          </a:prstGeom>
          <a:ln w="28575">
            <a:solidFill>
              <a:schemeClr val="tx1"/>
            </a:solidFill>
          </a:ln>
        </p:spPr>
      </p:pic>
      <p:sp>
        <p:nvSpPr>
          <p:cNvPr id="31" name="文本框 30">
            <a:extLst>
              <a:ext uri="{FF2B5EF4-FFF2-40B4-BE49-F238E27FC236}">
                <a16:creationId xmlns:a16="http://schemas.microsoft.com/office/drawing/2014/main" id="{B7B9B6F7-1B17-43FC-9B8E-D98AFD7EA5BE}"/>
              </a:ext>
            </a:extLst>
          </p:cNvPr>
          <p:cNvSpPr txBox="1"/>
          <p:nvPr/>
        </p:nvSpPr>
        <p:spPr>
          <a:xfrm>
            <a:off x="799037" y="130697"/>
            <a:ext cx="3983567" cy="572790"/>
          </a:xfrm>
          <a:prstGeom prst="rect">
            <a:avLst/>
          </a:prstGeom>
          <a:solidFill>
            <a:schemeClr val="accent5">
              <a:lumMod val="20000"/>
              <a:lumOff val="80000"/>
              <a:alpha val="50196"/>
            </a:schemeClr>
          </a:solidFill>
          <a:ln w="12700">
            <a:solidFill>
              <a:srgbClr val="002060"/>
            </a:solidFill>
            <a:prstDash val="dash"/>
          </a:ln>
        </p:spPr>
        <p:txBody>
          <a:bodyPr wrap="square" rtlCol="0">
            <a:spAutoFit/>
          </a:bodyPr>
          <a:lstStyle/>
          <a:p>
            <a:endParaRPr lang="zh-CN" altLang="en-US" dirty="0"/>
          </a:p>
        </p:txBody>
      </p:sp>
      <p:sp>
        <p:nvSpPr>
          <p:cNvPr id="32" name="文本框 31">
            <a:extLst>
              <a:ext uri="{FF2B5EF4-FFF2-40B4-BE49-F238E27FC236}">
                <a16:creationId xmlns:a16="http://schemas.microsoft.com/office/drawing/2014/main" id="{594260DC-89B1-5DBF-B0FC-3D74D1F4919F}"/>
              </a:ext>
            </a:extLst>
          </p:cNvPr>
          <p:cNvSpPr txBox="1"/>
          <p:nvPr/>
        </p:nvSpPr>
        <p:spPr>
          <a:xfrm>
            <a:off x="752325" y="138012"/>
            <a:ext cx="3260876" cy="553998"/>
          </a:xfrm>
          <a:prstGeom prst="rect">
            <a:avLst/>
          </a:prstGeom>
          <a:noFill/>
        </p:spPr>
        <p:txBody>
          <a:bodyPr wrap="square" rtlCol="0">
            <a:spAutoFit/>
          </a:bodyPr>
          <a:lstStyle/>
          <a:p>
            <a:r>
              <a:rPr lang="en-US" altLang="zh-CN" sz="3000" b="1" dirty="0">
                <a:latin typeface="+mn-ea"/>
              </a:rPr>
              <a:t>3.1 </a:t>
            </a:r>
            <a:r>
              <a:rPr lang="zh-CN" altLang="en-US" sz="3000" b="1" dirty="0">
                <a:latin typeface="+mn-ea"/>
              </a:rPr>
              <a:t>系统硬件设计</a:t>
            </a:r>
          </a:p>
        </p:txBody>
      </p:sp>
      <p:sp>
        <p:nvSpPr>
          <p:cNvPr id="34" name="文本框 33">
            <a:extLst>
              <a:ext uri="{FF2B5EF4-FFF2-40B4-BE49-F238E27FC236}">
                <a16:creationId xmlns:a16="http://schemas.microsoft.com/office/drawing/2014/main" id="{B092C0D8-8103-B815-2375-DD9EA0B2ED29}"/>
              </a:ext>
            </a:extLst>
          </p:cNvPr>
          <p:cNvSpPr txBox="1"/>
          <p:nvPr/>
        </p:nvSpPr>
        <p:spPr>
          <a:xfrm>
            <a:off x="370017" y="857158"/>
            <a:ext cx="3919969" cy="507127"/>
          </a:xfrm>
          <a:prstGeom prst="rect">
            <a:avLst/>
          </a:prstGeom>
          <a:noFill/>
        </p:spPr>
        <p:txBody>
          <a:bodyPr wrap="square">
            <a:spAutoFit/>
          </a:bodyPr>
          <a:lstStyle/>
          <a:p>
            <a:pPr>
              <a:lnSpc>
                <a:spcPct val="150000"/>
              </a:lnSpc>
              <a:buFont typeface="Wingdings" panose="05000000000000000000" pitchFamily="2" charset="2"/>
              <a:buChar char="p"/>
            </a:pPr>
            <a:r>
              <a:rPr lang="zh-CN" altLang="en-US" sz="2000" b="1" dirty="0"/>
              <a:t>节点电源管理模块原理图设计</a:t>
            </a:r>
            <a:endParaRPr lang="en-US" altLang="zh-CN" sz="2000" b="1" dirty="0"/>
          </a:p>
        </p:txBody>
      </p:sp>
    </p:spTree>
    <p:extLst>
      <p:ext uri="{BB962C8B-B14F-4D97-AF65-F5344CB8AC3E}">
        <p14:creationId xmlns:p14="http://schemas.microsoft.com/office/powerpoint/2010/main" val="3792857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 y="0"/>
            <a:ext cx="32162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896086" y="2593674"/>
            <a:ext cx="2320188" cy="1015663"/>
          </a:xfrm>
          <a:prstGeom prst="rect">
            <a:avLst/>
          </a:prstGeom>
          <a:noFill/>
        </p:spPr>
        <p:txBody>
          <a:bodyPr wrap="square" rtlCol="0">
            <a:spAutoFit/>
          </a:bodyPr>
          <a:lstStyle/>
          <a:p>
            <a:pPr algn="r"/>
            <a:r>
              <a:rPr lang="zh-CN" altLang="en-US" sz="6000" b="1" dirty="0">
                <a:solidFill>
                  <a:schemeClr val="bg1"/>
                </a:solidFill>
                <a:effectLst/>
                <a:latin typeface="微软雅黑" panose="020B0503020204020204" pitchFamily="34" charset="-122"/>
                <a:ea typeface="微软雅黑" panose="020B0503020204020204" pitchFamily="34" charset="-122"/>
              </a:rPr>
              <a:t>目录</a:t>
            </a:r>
          </a:p>
        </p:txBody>
      </p:sp>
      <p:sp>
        <p:nvSpPr>
          <p:cNvPr id="8" name="文本框 7"/>
          <p:cNvSpPr txBox="1"/>
          <p:nvPr/>
        </p:nvSpPr>
        <p:spPr>
          <a:xfrm>
            <a:off x="-1" y="3556441"/>
            <a:ext cx="3225297" cy="707886"/>
          </a:xfrm>
          <a:prstGeom prst="rect">
            <a:avLst/>
          </a:prstGeom>
          <a:noFill/>
        </p:spPr>
        <p:txBody>
          <a:bodyPr wrap="square" rtlCol="0">
            <a:spAutoFit/>
          </a:bodyPr>
          <a:lstStyle/>
          <a:p>
            <a:pPr algn="r"/>
            <a:r>
              <a:rPr lang="en-US" altLang="zh-CN" sz="4000" b="1" dirty="0">
                <a:solidFill>
                  <a:schemeClr val="bg1"/>
                </a:solidFill>
                <a:effectLst/>
                <a:latin typeface="Times New Roman" panose="02020603050405020304" pitchFamily="18" charset="0"/>
                <a:ea typeface="微软雅黑" panose="020B0503020204020204" pitchFamily="34" charset="-122"/>
                <a:cs typeface="Times New Roman" panose="02020603050405020304" pitchFamily="18" charset="0"/>
              </a:rPr>
              <a:t>CONTENTS</a:t>
            </a:r>
            <a:endParaRPr lang="zh-CN" altLang="en-US" sz="4000" b="1" dirty="0">
              <a:solidFill>
                <a:schemeClr val="bg1"/>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70" name="组合 69"/>
          <p:cNvGrpSpPr/>
          <p:nvPr/>
        </p:nvGrpSpPr>
        <p:grpSpPr>
          <a:xfrm>
            <a:off x="3696705" y="484916"/>
            <a:ext cx="4308169" cy="828000"/>
            <a:chOff x="3909356" y="1685526"/>
            <a:chExt cx="4308169" cy="828000"/>
          </a:xfrm>
        </p:grpSpPr>
        <p:sp>
          <p:nvSpPr>
            <p:cNvPr id="19" name="文本框 18"/>
            <p:cNvSpPr txBox="1"/>
            <p:nvPr/>
          </p:nvSpPr>
          <p:spPr>
            <a:xfrm>
              <a:off x="4931136" y="1837916"/>
              <a:ext cx="3286389" cy="523220"/>
            </a:xfrm>
            <a:prstGeom prst="rect">
              <a:avLst/>
            </a:prstGeom>
            <a:noFill/>
          </p:spPr>
          <p:txBody>
            <a:bodyPr wrap="square" rtlCol="0">
              <a:spAutoFit/>
            </a:bodyPr>
            <a:lstStyle/>
            <a:p>
              <a:r>
                <a:rPr lang="zh-CN" altLang="en-US" sz="2800" b="1" dirty="0">
                  <a:latin typeface="微软雅黑" panose="020B0503020204020204" pitchFamily="34" charset="-122"/>
                </a:rPr>
                <a:t>选题背景及意义</a:t>
              </a:r>
              <a:endParaRPr lang="en-US" altLang="zh-CN" sz="2800" b="1" dirty="0">
                <a:latin typeface="微软雅黑" panose="020B0503020204020204" pitchFamily="34" charset="-122"/>
              </a:endParaRPr>
            </a:p>
          </p:txBody>
        </p:sp>
        <p:grpSp>
          <p:nvGrpSpPr>
            <p:cNvPr id="69" name="组合 68"/>
            <p:cNvGrpSpPr/>
            <p:nvPr/>
          </p:nvGrpSpPr>
          <p:grpSpPr>
            <a:xfrm>
              <a:off x="3909356" y="1685526"/>
              <a:ext cx="828000" cy="828000"/>
              <a:chOff x="3909356" y="1685526"/>
              <a:chExt cx="828000" cy="828000"/>
            </a:xfrm>
          </p:grpSpPr>
          <p:sp>
            <p:nvSpPr>
              <p:cNvPr id="17" name="文本框 16"/>
              <p:cNvSpPr txBox="1"/>
              <p:nvPr/>
            </p:nvSpPr>
            <p:spPr>
              <a:xfrm>
                <a:off x="3909356" y="1745583"/>
                <a:ext cx="828000" cy="707886"/>
              </a:xfrm>
              <a:prstGeom prst="rect">
                <a:avLst/>
              </a:prstGeom>
              <a:noFill/>
              <a:ln>
                <a:noFill/>
              </a:ln>
            </p:spPr>
            <p:txBody>
              <a:bodyPr wrap="square" rtlCol="0">
                <a:spAutoFit/>
              </a:bodyPr>
              <a:lstStyle/>
              <a:p>
                <a:pPr algn="ctr"/>
                <a:r>
                  <a:rPr lang="en-US" altLang="zh-CN" sz="4000" b="1" dirty="0">
                    <a:solidFill>
                      <a:schemeClr val="accent1"/>
                    </a:solidFill>
                    <a:latin typeface="微软雅黑" panose="020B0503020204020204" pitchFamily="34" charset="-122"/>
                    <a:ea typeface="微软雅黑" panose="020B0503020204020204" pitchFamily="34" charset="-122"/>
                  </a:rPr>
                  <a:t>01</a:t>
                </a:r>
              </a:p>
            </p:txBody>
          </p:sp>
          <p:sp>
            <p:nvSpPr>
              <p:cNvPr id="32" name="矩形 31"/>
              <p:cNvSpPr/>
              <p:nvPr/>
            </p:nvSpPr>
            <p:spPr>
              <a:xfrm>
                <a:off x="3909356" y="1685526"/>
                <a:ext cx="828000" cy="8280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71" name="组合 70"/>
          <p:cNvGrpSpPr/>
          <p:nvPr/>
        </p:nvGrpSpPr>
        <p:grpSpPr>
          <a:xfrm>
            <a:off x="3696589" y="1631885"/>
            <a:ext cx="5009529" cy="828000"/>
            <a:chOff x="8098970" y="1685526"/>
            <a:chExt cx="5009529" cy="828000"/>
          </a:xfrm>
        </p:grpSpPr>
        <p:sp>
          <p:nvSpPr>
            <p:cNvPr id="13" name="文本框 12"/>
            <p:cNvSpPr txBox="1"/>
            <p:nvPr/>
          </p:nvSpPr>
          <p:spPr>
            <a:xfrm>
              <a:off x="9120867" y="1837916"/>
              <a:ext cx="3987632" cy="523220"/>
            </a:xfrm>
            <a:prstGeom prst="rect">
              <a:avLst/>
            </a:prstGeom>
            <a:noFill/>
          </p:spPr>
          <p:txBody>
            <a:bodyPr wrap="square" rtlCol="0">
              <a:spAutoFit/>
            </a:bodyPr>
            <a:lstStyle/>
            <a:p>
              <a:r>
                <a:rPr lang="zh-CN" altLang="en-US" sz="2800" b="1" dirty="0">
                  <a:latin typeface="微软雅黑" panose="020B0503020204020204" pitchFamily="34" charset="-122"/>
                </a:rPr>
                <a:t>系统方案设计</a:t>
              </a:r>
            </a:p>
          </p:txBody>
        </p:sp>
        <p:grpSp>
          <p:nvGrpSpPr>
            <p:cNvPr id="64" name="组合 63"/>
            <p:cNvGrpSpPr/>
            <p:nvPr/>
          </p:nvGrpSpPr>
          <p:grpSpPr>
            <a:xfrm>
              <a:off x="8098970" y="1685526"/>
              <a:ext cx="899886" cy="828000"/>
              <a:chOff x="8098970" y="1685526"/>
              <a:chExt cx="899886" cy="828000"/>
            </a:xfrm>
          </p:grpSpPr>
          <p:sp>
            <p:nvSpPr>
              <p:cNvPr id="11" name="文本框 10"/>
              <p:cNvSpPr txBox="1"/>
              <p:nvPr/>
            </p:nvSpPr>
            <p:spPr>
              <a:xfrm>
                <a:off x="8098970" y="1714806"/>
                <a:ext cx="899886" cy="769441"/>
              </a:xfrm>
              <a:prstGeom prst="rect">
                <a:avLst/>
              </a:prstGeom>
              <a:noFill/>
            </p:spPr>
            <p:txBody>
              <a:bodyPr wrap="square" rtlCol="0">
                <a:spAutoFit/>
              </a:bodyPr>
              <a:lstStyle/>
              <a:p>
                <a:pPr algn="ctr"/>
                <a:r>
                  <a:rPr lang="en-US" altLang="zh-CN" sz="4400" b="1" dirty="0">
                    <a:solidFill>
                      <a:schemeClr val="accent1"/>
                    </a:solidFill>
                    <a:latin typeface="微软雅黑" panose="020B0503020204020204" pitchFamily="34" charset="-122"/>
                    <a:ea typeface="微软雅黑" panose="020B0503020204020204" pitchFamily="34" charset="-122"/>
                  </a:rPr>
                  <a:t>02</a:t>
                </a:r>
                <a:endParaRPr lang="zh-CN" altLang="en-US" sz="4400" b="1" dirty="0">
                  <a:solidFill>
                    <a:schemeClr val="accent1"/>
                  </a:solidFill>
                  <a:latin typeface="微软雅黑" panose="020B0503020204020204" pitchFamily="34" charset="-122"/>
                  <a:ea typeface="微软雅黑" panose="020B0503020204020204" pitchFamily="34" charset="-122"/>
                </a:endParaRPr>
              </a:p>
            </p:txBody>
          </p:sp>
          <p:sp>
            <p:nvSpPr>
              <p:cNvPr id="33" name="矩形 32"/>
              <p:cNvSpPr/>
              <p:nvPr/>
            </p:nvSpPr>
            <p:spPr>
              <a:xfrm>
                <a:off x="8134913" y="1685526"/>
                <a:ext cx="828000" cy="8280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73" name="组合 72"/>
          <p:cNvGrpSpPr/>
          <p:nvPr/>
        </p:nvGrpSpPr>
        <p:grpSpPr>
          <a:xfrm>
            <a:off x="3696589" y="2808134"/>
            <a:ext cx="6838889" cy="828000"/>
            <a:chOff x="3873413" y="3203903"/>
            <a:chExt cx="6838889" cy="828000"/>
          </a:xfrm>
        </p:grpSpPr>
        <p:sp>
          <p:nvSpPr>
            <p:cNvPr id="55" name="文本框 54"/>
            <p:cNvSpPr txBox="1"/>
            <p:nvPr/>
          </p:nvSpPr>
          <p:spPr>
            <a:xfrm>
              <a:off x="4895309" y="3354589"/>
              <a:ext cx="5816993" cy="523220"/>
            </a:xfrm>
            <a:prstGeom prst="rect">
              <a:avLst/>
            </a:prstGeom>
            <a:noFill/>
          </p:spPr>
          <p:txBody>
            <a:bodyPr wrap="square" rtlCol="0">
              <a:spAutoFit/>
            </a:bodyPr>
            <a:lstStyle/>
            <a:p>
              <a:pPr algn="just"/>
              <a:r>
                <a:rPr lang="zh-CN" altLang="en-US" sz="2800" b="1" dirty="0">
                  <a:latin typeface="微软雅黑" panose="020B0503020204020204" pitchFamily="34" charset="-122"/>
                </a:rPr>
                <a:t>集成化电源控制系统的设计与实现</a:t>
              </a:r>
            </a:p>
          </p:txBody>
        </p:sp>
        <p:grpSp>
          <p:nvGrpSpPr>
            <p:cNvPr id="68" name="组合 67"/>
            <p:cNvGrpSpPr/>
            <p:nvPr/>
          </p:nvGrpSpPr>
          <p:grpSpPr>
            <a:xfrm>
              <a:off x="3873413" y="3203903"/>
              <a:ext cx="899886" cy="828000"/>
              <a:chOff x="3873413" y="3203903"/>
              <a:chExt cx="899886" cy="828000"/>
            </a:xfrm>
          </p:grpSpPr>
          <p:sp>
            <p:nvSpPr>
              <p:cNvPr id="57" name="文本框 56"/>
              <p:cNvSpPr txBox="1"/>
              <p:nvPr/>
            </p:nvSpPr>
            <p:spPr>
              <a:xfrm>
                <a:off x="3873413" y="3233183"/>
                <a:ext cx="899886" cy="769441"/>
              </a:xfrm>
              <a:prstGeom prst="rect">
                <a:avLst/>
              </a:prstGeom>
              <a:noFill/>
            </p:spPr>
            <p:txBody>
              <a:bodyPr wrap="square" rtlCol="0">
                <a:spAutoFit/>
              </a:bodyPr>
              <a:lstStyle/>
              <a:p>
                <a:pPr algn="ctr"/>
                <a:r>
                  <a:rPr lang="en-US" altLang="zh-CN" sz="4400" b="1" dirty="0">
                    <a:solidFill>
                      <a:schemeClr val="accent1"/>
                    </a:solidFill>
                    <a:latin typeface="微软雅黑" panose="020B0503020204020204" pitchFamily="34" charset="-122"/>
                    <a:ea typeface="微软雅黑" panose="020B0503020204020204" pitchFamily="34" charset="-122"/>
                  </a:rPr>
                  <a:t>03</a:t>
                </a:r>
                <a:endParaRPr lang="zh-CN" altLang="en-US" sz="4400" b="1" dirty="0">
                  <a:solidFill>
                    <a:schemeClr val="accent1"/>
                  </a:solidFill>
                  <a:latin typeface="微软雅黑" panose="020B0503020204020204" pitchFamily="34" charset="-122"/>
                  <a:ea typeface="微软雅黑" panose="020B0503020204020204" pitchFamily="34" charset="-122"/>
                </a:endParaRPr>
              </a:p>
            </p:txBody>
          </p:sp>
          <p:sp>
            <p:nvSpPr>
              <p:cNvPr id="58" name="矩形 57"/>
              <p:cNvSpPr/>
              <p:nvPr/>
            </p:nvSpPr>
            <p:spPr>
              <a:xfrm>
                <a:off x="3909356" y="3203903"/>
                <a:ext cx="828000" cy="8280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2" name="组合 11">
            <a:extLst>
              <a:ext uri="{FF2B5EF4-FFF2-40B4-BE49-F238E27FC236}">
                <a16:creationId xmlns:a16="http://schemas.microsoft.com/office/drawing/2014/main" id="{43B586A5-8A03-BA1E-CB5D-7BE6165BC3C1}"/>
              </a:ext>
            </a:extLst>
          </p:cNvPr>
          <p:cNvGrpSpPr/>
          <p:nvPr/>
        </p:nvGrpSpPr>
        <p:grpSpPr>
          <a:xfrm>
            <a:off x="3696589" y="3997472"/>
            <a:ext cx="4938527" cy="828000"/>
            <a:chOff x="3873413" y="3203903"/>
            <a:chExt cx="4938527" cy="828000"/>
          </a:xfrm>
        </p:grpSpPr>
        <p:sp>
          <p:nvSpPr>
            <p:cNvPr id="14" name="文本框 13">
              <a:extLst>
                <a:ext uri="{FF2B5EF4-FFF2-40B4-BE49-F238E27FC236}">
                  <a16:creationId xmlns:a16="http://schemas.microsoft.com/office/drawing/2014/main" id="{CB835F89-7F94-11BC-6C02-4F732EE4EE37}"/>
                </a:ext>
              </a:extLst>
            </p:cNvPr>
            <p:cNvSpPr txBox="1"/>
            <p:nvPr/>
          </p:nvSpPr>
          <p:spPr>
            <a:xfrm>
              <a:off x="4895309" y="3354589"/>
              <a:ext cx="3916631" cy="523220"/>
            </a:xfrm>
            <a:prstGeom prst="rect">
              <a:avLst/>
            </a:prstGeom>
            <a:noFill/>
          </p:spPr>
          <p:txBody>
            <a:bodyPr wrap="square" rtlCol="0">
              <a:spAutoFit/>
            </a:bodyPr>
            <a:lstStyle/>
            <a:p>
              <a:r>
                <a:rPr lang="zh-CN" altLang="en-US" sz="2800" b="1" dirty="0">
                  <a:latin typeface="微软雅黑" panose="020B0503020204020204" pitchFamily="34" charset="-122"/>
                </a:rPr>
                <a:t>系统组装与测试</a:t>
              </a:r>
            </a:p>
          </p:txBody>
        </p:sp>
        <p:grpSp>
          <p:nvGrpSpPr>
            <p:cNvPr id="15" name="组合 14">
              <a:extLst>
                <a:ext uri="{FF2B5EF4-FFF2-40B4-BE49-F238E27FC236}">
                  <a16:creationId xmlns:a16="http://schemas.microsoft.com/office/drawing/2014/main" id="{499B6B2C-448C-0074-3310-43E4F3CE3D27}"/>
                </a:ext>
              </a:extLst>
            </p:cNvPr>
            <p:cNvGrpSpPr/>
            <p:nvPr/>
          </p:nvGrpSpPr>
          <p:grpSpPr>
            <a:xfrm>
              <a:off x="3873413" y="3203903"/>
              <a:ext cx="899886" cy="828000"/>
              <a:chOff x="3873413" y="3203903"/>
              <a:chExt cx="899886" cy="828000"/>
            </a:xfrm>
          </p:grpSpPr>
          <p:sp>
            <p:nvSpPr>
              <p:cNvPr id="16" name="文本框 15">
                <a:extLst>
                  <a:ext uri="{FF2B5EF4-FFF2-40B4-BE49-F238E27FC236}">
                    <a16:creationId xmlns:a16="http://schemas.microsoft.com/office/drawing/2014/main" id="{E78476AB-16C2-1142-6180-9C788979BE1D}"/>
                  </a:ext>
                </a:extLst>
              </p:cNvPr>
              <p:cNvSpPr txBox="1"/>
              <p:nvPr/>
            </p:nvSpPr>
            <p:spPr>
              <a:xfrm>
                <a:off x="3873413" y="3233183"/>
                <a:ext cx="899886" cy="769441"/>
              </a:xfrm>
              <a:prstGeom prst="rect">
                <a:avLst/>
              </a:prstGeom>
              <a:noFill/>
            </p:spPr>
            <p:txBody>
              <a:bodyPr wrap="square" rtlCol="0">
                <a:spAutoFit/>
              </a:bodyPr>
              <a:lstStyle/>
              <a:p>
                <a:pPr algn="ctr"/>
                <a:r>
                  <a:rPr lang="en-US" altLang="zh-CN" sz="4400" b="1" dirty="0">
                    <a:solidFill>
                      <a:schemeClr val="accent1"/>
                    </a:solidFill>
                    <a:latin typeface="微软雅黑" panose="020B0503020204020204" pitchFamily="34" charset="-122"/>
                    <a:ea typeface="微软雅黑" panose="020B0503020204020204" pitchFamily="34" charset="-122"/>
                  </a:rPr>
                  <a:t>04</a:t>
                </a:r>
                <a:endParaRPr lang="zh-CN" altLang="en-US" sz="4400" b="1" dirty="0">
                  <a:solidFill>
                    <a:schemeClr val="accent1"/>
                  </a:solidFill>
                  <a:latin typeface="微软雅黑" panose="020B0503020204020204" pitchFamily="34" charset="-122"/>
                  <a:ea typeface="微软雅黑" panose="020B0503020204020204" pitchFamily="34" charset="-122"/>
                </a:endParaRPr>
              </a:p>
            </p:txBody>
          </p:sp>
          <p:sp>
            <p:nvSpPr>
              <p:cNvPr id="18" name="矩形 17">
                <a:extLst>
                  <a:ext uri="{FF2B5EF4-FFF2-40B4-BE49-F238E27FC236}">
                    <a16:creationId xmlns:a16="http://schemas.microsoft.com/office/drawing/2014/main" id="{64862868-43D3-BBEC-7CEE-CDFBE15DEA09}"/>
                  </a:ext>
                </a:extLst>
              </p:cNvPr>
              <p:cNvSpPr/>
              <p:nvPr/>
            </p:nvSpPr>
            <p:spPr>
              <a:xfrm>
                <a:off x="3909356" y="3203903"/>
                <a:ext cx="828000" cy="8280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 name="组合 3">
            <a:extLst>
              <a:ext uri="{FF2B5EF4-FFF2-40B4-BE49-F238E27FC236}">
                <a16:creationId xmlns:a16="http://schemas.microsoft.com/office/drawing/2014/main" id="{1C766F78-40A8-2B5A-3D57-FFA75E1E252D}"/>
              </a:ext>
            </a:extLst>
          </p:cNvPr>
          <p:cNvGrpSpPr/>
          <p:nvPr/>
        </p:nvGrpSpPr>
        <p:grpSpPr>
          <a:xfrm>
            <a:off x="3696589" y="5163542"/>
            <a:ext cx="3416755" cy="828000"/>
            <a:chOff x="3873413" y="3203903"/>
            <a:chExt cx="3416755" cy="828000"/>
          </a:xfrm>
        </p:grpSpPr>
        <p:sp>
          <p:nvSpPr>
            <p:cNvPr id="5" name="文本框 4">
              <a:extLst>
                <a:ext uri="{FF2B5EF4-FFF2-40B4-BE49-F238E27FC236}">
                  <a16:creationId xmlns:a16="http://schemas.microsoft.com/office/drawing/2014/main" id="{3D1AD91E-5253-2576-BB1F-F8712AA69C68}"/>
                </a:ext>
              </a:extLst>
            </p:cNvPr>
            <p:cNvSpPr txBox="1"/>
            <p:nvPr/>
          </p:nvSpPr>
          <p:spPr>
            <a:xfrm>
              <a:off x="4895310" y="3354589"/>
              <a:ext cx="2394858" cy="523220"/>
            </a:xfrm>
            <a:prstGeom prst="rect">
              <a:avLst/>
            </a:prstGeom>
            <a:noFill/>
          </p:spPr>
          <p:txBody>
            <a:bodyPr wrap="square" rtlCol="0">
              <a:spAutoFit/>
            </a:bodyPr>
            <a:lstStyle/>
            <a:p>
              <a:r>
                <a:rPr lang="zh-CN" altLang="en-US" sz="2800" b="1" dirty="0">
                  <a:latin typeface="微软雅黑" panose="020B0503020204020204" pitchFamily="34" charset="-122"/>
                </a:rPr>
                <a:t>总结展望</a:t>
              </a:r>
              <a:endParaRPr lang="en-US" altLang="zh-CN" sz="2800" b="1" dirty="0">
                <a:latin typeface="微软雅黑" panose="020B0503020204020204" pitchFamily="34" charset="-122"/>
              </a:endParaRPr>
            </a:p>
          </p:txBody>
        </p:sp>
        <p:grpSp>
          <p:nvGrpSpPr>
            <p:cNvPr id="9" name="组合 8">
              <a:extLst>
                <a:ext uri="{FF2B5EF4-FFF2-40B4-BE49-F238E27FC236}">
                  <a16:creationId xmlns:a16="http://schemas.microsoft.com/office/drawing/2014/main" id="{38327FE7-DBA1-92C2-5A5B-04583CD8EBC6}"/>
                </a:ext>
              </a:extLst>
            </p:cNvPr>
            <p:cNvGrpSpPr/>
            <p:nvPr/>
          </p:nvGrpSpPr>
          <p:grpSpPr>
            <a:xfrm>
              <a:off x="3873413" y="3203903"/>
              <a:ext cx="899886" cy="828000"/>
              <a:chOff x="3873413" y="3203903"/>
              <a:chExt cx="899886" cy="828000"/>
            </a:xfrm>
          </p:grpSpPr>
          <p:sp>
            <p:nvSpPr>
              <p:cNvPr id="10" name="文本框 9">
                <a:extLst>
                  <a:ext uri="{FF2B5EF4-FFF2-40B4-BE49-F238E27FC236}">
                    <a16:creationId xmlns:a16="http://schemas.microsoft.com/office/drawing/2014/main" id="{B88E5F81-A317-0ADB-FCC1-619DFE31D644}"/>
                  </a:ext>
                </a:extLst>
              </p:cNvPr>
              <p:cNvSpPr txBox="1"/>
              <p:nvPr/>
            </p:nvSpPr>
            <p:spPr>
              <a:xfrm>
                <a:off x="3873413" y="3233183"/>
                <a:ext cx="899886" cy="769441"/>
              </a:xfrm>
              <a:prstGeom prst="rect">
                <a:avLst/>
              </a:prstGeom>
              <a:noFill/>
            </p:spPr>
            <p:txBody>
              <a:bodyPr wrap="square" rtlCol="0">
                <a:spAutoFit/>
              </a:bodyPr>
              <a:lstStyle/>
              <a:p>
                <a:pPr algn="ctr"/>
                <a:r>
                  <a:rPr lang="en-US" altLang="zh-CN" sz="4400" b="1" dirty="0">
                    <a:solidFill>
                      <a:schemeClr val="accent1"/>
                    </a:solidFill>
                    <a:latin typeface="微软雅黑" panose="020B0503020204020204" pitchFamily="34" charset="-122"/>
                    <a:ea typeface="微软雅黑" panose="020B0503020204020204" pitchFamily="34" charset="-122"/>
                  </a:rPr>
                  <a:t>05</a:t>
                </a:r>
                <a:endParaRPr lang="zh-CN" altLang="en-US" sz="4400" b="1" dirty="0">
                  <a:solidFill>
                    <a:schemeClr val="accent1"/>
                  </a:solidFill>
                  <a:latin typeface="微软雅黑" panose="020B0503020204020204" pitchFamily="34" charset="-122"/>
                  <a:ea typeface="微软雅黑" panose="020B0503020204020204" pitchFamily="34" charset="-122"/>
                </a:endParaRPr>
              </a:p>
            </p:txBody>
          </p:sp>
          <p:sp>
            <p:nvSpPr>
              <p:cNvPr id="20" name="矩形 19">
                <a:extLst>
                  <a:ext uri="{FF2B5EF4-FFF2-40B4-BE49-F238E27FC236}">
                    <a16:creationId xmlns:a16="http://schemas.microsoft.com/office/drawing/2014/main" id="{AE2D3B28-D5CA-BF89-9877-9F9607384957}"/>
                  </a:ext>
                </a:extLst>
              </p:cNvPr>
              <p:cNvSpPr/>
              <p:nvPr/>
            </p:nvSpPr>
            <p:spPr>
              <a:xfrm>
                <a:off x="3909356" y="3203903"/>
                <a:ext cx="828000" cy="8280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10982352" y="6463726"/>
            <a:ext cx="1209647" cy="306837"/>
          </a:xfrm>
        </p:spPr>
        <p:txBody>
          <a:bodyPr/>
          <a:lstStyle/>
          <a:p>
            <a:fld id="{51D91E7F-84B6-4064-9D4E-CC7D244BCA04}" type="slidenum">
              <a:rPr lang="zh-CN" altLang="en-US" smtClean="0"/>
              <a:pPr/>
              <a:t>20</a:t>
            </a:fld>
            <a:endParaRPr lang="zh-CN" altLang="en-US" dirty="0"/>
          </a:p>
        </p:txBody>
      </p:sp>
      <p:sp>
        <p:nvSpPr>
          <p:cNvPr id="3" name="文本框 2">
            <a:extLst>
              <a:ext uri="{FF2B5EF4-FFF2-40B4-BE49-F238E27FC236}">
                <a16:creationId xmlns:a16="http://schemas.microsoft.com/office/drawing/2014/main" id="{4B935A20-C7C8-AF0B-D7AF-B19503E560BF}"/>
              </a:ext>
            </a:extLst>
          </p:cNvPr>
          <p:cNvSpPr txBox="1"/>
          <p:nvPr/>
        </p:nvSpPr>
        <p:spPr>
          <a:xfrm>
            <a:off x="365080" y="1031201"/>
            <a:ext cx="4931563" cy="430887"/>
          </a:xfrm>
          <a:prstGeom prst="rect">
            <a:avLst/>
          </a:prstGeom>
          <a:noFill/>
        </p:spPr>
        <p:txBody>
          <a:bodyPr wrap="square" rtlCol="0">
            <a:spAutoFit/>
          </a:bodyPr>
          <a:lstStyle/>
          <a:p>
            <a:pPr marL="457200" indent="-457200">
              <a:buFont typeface="Wingdings" panose="05000000000000000000" pitchFamily="2" charset="2"/>
              <a:buChar char="n"/>
            </a:pPr>
            <a:r>
              <a:rPr lang="en-US" altLang="zh-CN" sz="2200" b="1" dirty="0">
                <a:latin typeface="微软雅黑" panose="020B0503020204020204" pitchFamily="34" charset="-122"/>
                <a:ea typeface="微软雅黑" panose="020B0503020204020204" pitchFamily="34" charset="-122"/>
              </a:rPr>
              <a:t>PCB </a:t>
            </a:r>
            <a:r>
              <a:rPr lang="zh-CN" altLang="en-US" sz="2200" b="1" dirty="0">
                <a:latin typeface="微软雅黑" panose="020B0503020204020204" pitchFamily="34" charset="-122"/>
                <a:ea typeface="微软雅黑" panose="020B0503020204020204" pitchFamily="34" charset="-122"/>
              </a:rPr>
              <a:t>电路电源完整性仿真与分析</a:t>
            </a:r>
            <a:endParaRPr lang="en-US" altLang="zh-CN" sz="2200" b="1" dirty="0">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139B9301-8C75-29F7-83F0-235B0A338888}"/>
              </a:ext>
            </a:extLst>
          </p:cNvPr>
          <p:cNvSpPr txBox="1"/>
          <p:nvPr/>
        </p:nvSpPr>
        <p:spPr>
          <a:xfrm>
            <a:off x="8250980" y="3580206"/>
            <a:ext cx="3336195" cy="523220"/>
          </a:xfrm>
          <a:prstGeom prst="rect">
            <a:avLst/>
          </a:prstGeom>
          <a:noFill/>
        </p:spPr>
        <p:txBody>
          <a:bodyPr wrap="square">
            <a:spAutoFit/>
          </a:bodyPr>
          <a:lstStyle/>
          <a:p>
            <a:pPr algn="ctr"/>
            <a:r>
              <a:rPr lang="zh-CN" altLang="en-US" sz="1400" b="1" dirty="0">
                <a:latin typeface="仿宋" panose="02010609060101010101" pitchFamily="49" charset="-122"/>
                <a:ea typeface="仿宋" panose="02010609060101010101" pitchFamily="49" charset="-122"/>
              </a:rPr>
              <a:t>系统主控模块</a:t>
            </a:r>
            <a:r>
              <a:rPr lang="en-US" altLang="zh-CN" sz="1400" b="1" dirty="0">
                <a:latin typeface="仿宋" panose="02010609060101010101" pitchFamily="49" charset="-122"/>
                <a:ea typeface="仿宋" panose="02010609060101010101" pitchFamily="49" charset="-122"/>
              </a:rPr>
              <a:t>PCB</a:t>
            </a:r>
            <a:r>
              <a:rPr lang="zh-CN" altLang="en-US" sz="1400" b="1" dirty="0">
                <a:latin typeface="仿宋" panose="02010609060101010101" pitchFamily="49" charset="-122"/>
                <a:ea typeface="仿宋" panose="02010609060101010101" pitchFamily="49" charset="-122"/>
              </a:rPr>
              <a:t>板</a:t>
            </a:r>
            <a:endParaRPr lang="en-US" altLang="zh-CN" sz="1400" b="1" dirty="0">
              <a:latin typeface="仿宋" panose="02010609060101010101" pitchFamily="49" charset="-122"/>
              <a:ea typeface="仿宋" panose="02010609060101010101" pitchFamily="49" charset="-122"/>
            </a:endParaRPr>
          </a:p>
          <a:p>
            <a:pPr algn="ctr"/>
            <a:r>
              <a:rPr lang="zh-CN" altLang="en-US" sz="1400" b="1" dirty="0">
                <a:latin typeface="仿宋" panose="02010609060101010101" pitchFamily="49" charset="-122"/>
                <a:ea typeface="仿宋" panose="02010609060101010101" pitchFamily="49" charset="-122"/>
              </a:rPr>
              <a:t>电流密度分布情况</a:t>
            </a:r>
          </a:p>
        </p:txBody>
      </p:sp>
      <p:sp>
        <p:nvSpPr>
          <p:cNvPr id="8" name="文本框 7">
            <a:extLst>
              <a:ext uri="{FF2B5EF4-FFF2-40B4-BE49-F238E27FC236}">
                <a16:creationId xmlns:a16="http://schemas.microsoft.com/office/drawing/2014/main" id="{59DC6039-D5ED-9782-9F3B-5E0F581DB197}"/>
              </a:ext>
            </a:extLst>
          </p:cNvPr>
          <p:cNvSpPr txBox="1"/>
          <p:nvPr/>
        </p:nvSpPr>
        <p:spPr>
          <a:xfrm>
            <a:off x="1205328" y="6117844"/>
            <a:ext cx="2682598" cy="523220"/>
          </a:xfrm>
          <a:prstGeom prst="rect">
            <a:avLst/>
          </a:prstGeom>
          <a:noFill/>
        </p:spPr>
        <p:txBody>
          <a:bodyPr wrap="square">
            <a:spAutoFit/>
          </a:bodyPr>
          <a:lstStyle/>
          <a:p>
            <a:pPr algn="ctr"/>
            <a:r>
              <a:rPr lang="zh-CN" altLang="en-US" sz="1400" b="1" dirty="0">
                <a:latin typeface="仿宋" panose="02010609060101010101" pitchFamily="49" charset="-122"/>
                <a:ea typeface="仿宋" panose="02010609060101010101" pitchFamily="49" charset="-122"/>
              </a:rPr>
              <a:t>节点电源管理模块</a:t>
            </a:r>
            <a:r>
              <a:rPr lang="en-US" altLang="zh-CN" sz="1400" b="1" dirty="0">
                <a:latin typeface="仿宋" panose="02010609060101010101" pitchFamily="49" charset="-122"/>
                <a:ea typeface="仿宋" panose="02010609060101010101" pitchFamily="49" charset="-122"/>
              </a:rPr>
              <a:t>PCB</a:t>
            </a:r>
            <a:r>
              <a:rPr lang="zh-CN" altLang="en-US" sz="1400" b="1" dirty="0">
                <a:latin typeface="仿宋" panose="02010609060101010101" pitchFamily="49" charset="-122"/>
                <a:ea typeface="仿宋" panose="02010609060101010101" pitchFamily="49" charset="-122"/>
              </a:rPr>
              <a:t>板</a:t>
            </a:r>
            <a:endParaRPr lang="en-US" altLang="zh-CN" sz="1400" b="1" dirty="0">
              <a:latin typeface="仿宋" panose="02010609060101010101" pitchFamily="49" charset="-122"/>
              <a:ea typeface="仿宋" panose="02010609060101010101" pitchFamily="49" charset="-122"/>
            </a:endParaRPr>
          </a:p>
          <a:p>
            <a:pPr algn="ctr"/>
            <a:r>
              <a:rPr lang="zh-CN" altLang="en-US" sz="1400" b="1" dirty="0">
                <a:latin typeface="仿宋" panose="02010609060101010101" pitchFamily="49" charset="-122"/>
                <a:ea typeface="仿宋" panose="02010609060101010101" pitchFamily="49" charset="-122"/>
              </a:rPr>
              <a:t>电路压差分布情况</a:t>
            </a:r>
          </a:p>
        </p:txBody>
      </p:sp>
      <p:sp>
        <p:nvSpPr>
          <p:cNvPr id="9" name="文本框 8">
            <a:extLst>
              <a:ext uri="{FF2B5EF4-FFF2-40B4-BE49-F238E27FC236}">
                <a16:creationId xmlns:a16="http://schemas.microsoft.com/office/drawing/2014/main" id="{FCAEC923-F0D6-4267-55C5-C45FBC1889DB}"/>
              </a:ext>
            </a:extLst>
          </p:cNvPr>
          <p:cNvSpPr txBox="1"/>
          <p:nvPr/>
        </p:nvSpPr>
        <p:spPr>
          <a:xfrm>
            <a:off x="5582709" y="3580206"/>
            <a:ext cx="1800226" cy="523220"/>
          </a:xfrm>
          <a:prstGeom prst="rect">
            <a:avLst/>
          </a:prstGeom>
          <a:noFill/>
        </p:spPr>
        <p:txBody>
          <a:bodyPr wrap="square">
            <a:spAutoFit/>
          </a:bodyPr>
          <a:lstStyle/>
          <a:p>
            <a:r>
              <a:rPr lang="zh-CN" altLang="en-US" sz="1400" b="1" dirty="0">
                <a:latin typeface="仿宋" panose="02010609060101010101" pitchFamily="49" charset="-122"/>
                <a:ea typeface="仿宋" panose="02010609060101010101" pitchFamily="49" charset="-122"/>
              </a:rPr>
              <a:t>系统主控模块</a:t>
            </a:r>
            <a:r>
              <a:rPr lang="en-US" altLang="zh-CN" sz="1400" b="1" dirty="0">
                <a:latin typeface="仿宋" panose="02010609060101010101" pitchFamily="49" charset="-122"/>
                <a:ea typeface="仿宋" panose="02010609060101010101" pitchFamily="49" charset="-122"/>
              </a:rPr>
              <a:t>PCB</a:t>
            </a:r>
            <a:r>
              <a:rPr lang="zh-CN" altLang="en-US" sz="1400" b="1" dirty="0">
                <a:latin typeface="仿宋" panose="02010609060101010101" pitchFamily="49" charset="-122"/>
                <a:ea typeface="仿宋" panose="02010609060101010101" pitchFamily="49" charset="-122"/>
              </a:rPr>
              <a:t>板</a:t>
            </a:r>
            <a:endParaRPr lang="en-US" altLang="zh-CN" sz="1400" b="1" dirty="0">
              <a:latin typeface="仿宋" panose="02010609060101010101" pitchFamily="49" charset="-122"/>
              <a:ea typeface="仿宋" panose="02010609060101010101" pitchFamily="49" charset="-122"/>
            </a:endParaRPr>
          </a:p>
          <a:p>
            <a:r>
              <a:rPr lang="zh-CN" altLang="en-US" sz="1400" b="1" dirty="0">
                <a:latin typeface="仿宋" panose="02010609060101010101" pitchFamily="49" charset="-122"/>
                <a:ea typeface="仿宋" panose="02010609060101010101" pitchFamily="49" charset="-122"/>
              </a:rPr>
              <a:t>地平面压差分布情况</a:t>
            </a:r>
          </a:p>
        </p:txBody>
      </p:sp>
      <p:sp>
        <p:nvSpPr>
          <p:cNvPr id="10" name="文本框 9">
            <a:extLst>
              <a:ext uri="{FF2B5EF4-FFF2-40B4-BE49-F238E27FC236}">
                <a16:creationId xmlns:a16="http://schemas.microsoft.com/office/drawing/2014/main" id="{1BD5F8D7-4979-2BE1-3C7A-ADBC02748776}"/>
              </a:ext>
            </a:extLst>
          </p:cNvPr>
          <p:cNvSpPr txBox="1"/>
          <p:nvPr/>
        </p:nvSpPr>
        <p:spPr>
          <a:xfrm>
            <a:off x="1433977" y="3580206"/>
            <a:ext cx="1930630" cy="523220"/>
          </a:xfrm>
          <a:prstGeom prst="rect">
            <a:avLst/>
          </a:prstGeom>
          <a:noFill/>
        </p:spPr>
        <p:txBody>
          <a:bodyPr wrap="square">
            <a:spAutoFit/>
          </a:bodyPr>
          <a:lstStyle/>
          <a:p>
            <a:pPr algn="ctr"/>
            <a:r>
              <a:rPr lang="zh-CN" altLang="en-US" sz="1400" b="1" dirty="0">
                <a:latin typeface="仿宋" panose="02010609060101010101" pitchFamily="49" charset="-122"/>
                <a:ea typeface="仿宋" panose="02010609060101010101" pitchFamily="49" charset="-122"/>
              </a:rPr>
              <a:t>系统主控模块</a:t>
            </a:r>
            <a:r>
              <a:rPr lang="en-US" altLang="zh-CN" sz="1400" b="1" dirty="0">
                <a:latin typeface="仿宋" panose="02010609060101010101" pitchFamily="49" charset="-122"/>
                <a:ea typeface="仿宋" panose="02010609060101010101" pitchFamily="49" charset="-122"/>
              </a:rPr>
              <a:t>PCB</a:t>
            </a:r>
            <a:r>
              <a:rPr lang="zh-CN" altLang="en-US" sz="1400" b="1" dirty="0">
                <a:latin typeface="仿宋" panose="02010609060101010101" pitchFamily="49" charset="-122"/>
                <a:ea typeface="仿宋" panose="02010609060101010101" pitchFamily="49" charset="-122"/>
              </a:rPr>
              <a:t>板</a:t>
            </a:r>
            <a:endParaRPr lang="en-US" altLang="zh-CN" sz="1400" b="1" dirty="0">
              <a:latin typeface="仿宋" panose="02010609060101010101" pitchFamily="49" charset="-122"/>
              <a:ea typeface="仿宋" panose="02010609060101010101" pitchFamily="49" charset="-122"/>
            </a:endParaRPr>
          </a:p>
          <a:p>
            <a:pPr algn="ctr"/>
            <a:r>
              <a:rPr lang="zh-CN" altLang="en-US" sz="1400" b="1" dirty="0">
                <a:latin typeface="仿宋" panose="02010609060101010101" pitchFamily="49" charset="-122"/>
                <a:ea typeface="仿宋" panose="02010609060101010101" pitchFamily="49" charset="-122"/>
              </a:rPr>
              <a:t>电路压差分布情况</a:t>
            </a:r>
          </a:p>
        </p:txBody>
      </p:sp>
      <p:pic>
        <p:nvPicPr>
          <p:cNvPr id="12" name="图片 11">
            <a:extLst>
              <a:ext uri="{FF2B5EF4-FFF2-40B4-BE49-F238E27FC236}">
                <a16:creationId xmlns:a16="http://schemas.microsoft.com/office/drawing/2014/main" id="{126F39F9-2000-E779-591D-633234461D24}"/>
              </a:ext>
            </a:extLst>
          </p:cNvPr>
          <p:cNvPicPr>
            <a:picLocks noChangeAspect="1"/>
          </p:cNvPicPr>
          <p:nvPr/>
        </p:nvPicPr>
        <p:blipFill>
          <a:blip r:embed="rId3"/>
          <a:stretch>
            <a:fillRect/>
          </a:stretch>
        </p:blipFill>
        <p:spPr>
          <a:xfrm>
            <a:off x="1015979" y="1767279"/>
            <a:ext cx="2992836" cy="1716156"/>
          </a:xfrm>
          <a:prstGeom prst="rect">
            <a:avLst/>
          </a:prstGeom>
        </p:spPr>
      </p:pic>
      <p:pic>
        <p:nvPicPr>
          <p:cNvPr id="15" name="图片 14">
            <a:extLst>
              <a:ext uri="{FF2B5EF4-FFF2-40B4-BE49-F238E27FC236}">
                <a16:creationId xmlns:a16="http://schemas.microsoft.com/office/drawing/2014/main" id="{3E9F3C01-49BD-6955-2401-894442FD6A5A}"/>
              </a:ext>
            </a:extLst>
          </p:cNvPr>
          <p:cNvPicPr>
            <a:picLocks noChangeAspect="1"/>
          </p:cNvPicPr>
          <p:nvPr/>
        </p:nvPicPr>
        <p:blipFill>
          <a:blip r:embed="rId4"/>
          <a:stretch>
            <a:fillRect/>
          </a:stretch>
        </p:blipFill>
        <p:spPr>
          <a:xfrm>
            <a:off x="1015978" y="4234375"/>
            <a:ext cx="3061299" cy="1703974"/>
          </a:xfrm>
          <a:prstGeom prst="rect">
            <a:avLst/>
          </a:prstGeom>
        </p:spPr>
      </p:pic>
      <p:pic>
        <p:nvPicPr>
          <p:cNvPr id="17" name="图片 16">
            <a:extLst>
              <a:ext uri="{FF2B5EF4-FFF2-40B4-BE49-F238E27FC236}">
                <a16:creationId xmlns:a16="http://schemas.microsoft.com/office/drawing/2014/main" id="{873C4754-C9F6-1824-0358-46CB80643FB5}"/>
              </a:ext>
            </a:extLst>
          </p:cNvPr>
          <p:cNvPicPr>
            <a:picLocks noChangeAspect="1"/>
          </p:cNvPicPr>
          <p:nvPr/>
        </p:nvPicPr>
        <p:blipFill rotWithShape="1">
          <a:blip r:embed="rId5"/>
          <a:srcRect r="3868"/>
          <a:stretch/>
        </p:blipFill>
        <p:spPr>
          <a:xfrm>
            <a:off x="4986404" y="1767279"/>
            <a:ext cx="2992836" cy="1716156"/>
          </a:xfrm>
          <a:prstGeom prst="rect">
            <a:avLst/>
          </a:prstGeom>
        </p:spPr>
      </p:pic>
      <p:pic>
        <p:nvPicPr>
          <p:cNvPr id="19" name="图片 18">
            <a:extLst>
              <a:ext uri="{FF2B5EF4-FFF2-40B4-BE49-F238E27FC236}">
                <a16:creationId xmlns:a16="http://schemas.microsoft.com/office/drawing/2014/main" id="{37B5152B-5924-FA85-81FB-3F9E99FC0913}"/>
              </a:ext>
            </a:extLst>
          </p:cNvPr>
          <p:cNvPicPr>
            <a:picLocks noChangeAspect="1"/>
          </p:cNvPicPr>
          <p:nvPr/>
        </p:nvPicPr>
        <p:blipFill>
          <a:blip r:embed="rId6"/>
          <a:stretch>
            <a:fillRect/>
          </a:stretch>
        </p:blipFill>
        <p:spPr>
          <a:xfrm>
            <a:off x="4986404" y="4246555"/>
            <a:ext cx="3044700" cy="1703975"/>
          </a:xfrm>
          <a:prstGeom prst="rect">
            <a:avLst/>
          </a:prstGeom>
        </p:spPr>
      </p:pic>
      <p:sp>
        <p:nvSpPr>
          <p:cNvPr id="21" name="文本框 20">
            <a:extLst>
              <a:ext uri="{FF2B5EF4-FFF2-40B4-BE49-F238E27FC236}">
                <a16:creationId xmlns:a16="http://schemas.microsoft.com/office/drawing/2014/main" id="{E347B647-419F-CD94-AE0E-6E858550712E}"/>
              </a:ext>
            </a:extLst>
          </p:cNvPr>
          <p:cNvSpPr txBox="1"/>
          <p:nvPr/>
        </p:nvSpPr>
        <p:spPr>
          <a:xfrm>
            <a:off x="5296643" y="6093924"/>
            <a:ext cx="2682597" cy="523220"/>
          </a:xfrm>
          <a:prstGeom prst="rect">
            <a:avLst/>
          </a:prstGeom>
          <a:noFill/>
        </p:spPr>
        <p:txBody>
          <a:bodyPr wrap="square">
            <a:spAutoFit/>
          </a:bodyPr>
          <a:lstStyle/>
          <a:p>
            <a:pPr algn="ctr"/>
            <a:r>
              <a:rPr lang="zh-CN" altLang="en-US" sz="1400" b="1" dirty="0">
                <a:latin typeface="仿宋" panose="02010609060101010101" pitchFamily="49" charset="-122"/>
                <a:ea typeface="仿宋" panose="02010609060101010101" pitchFamily="49" charset="-122"/>
              </a:rPr>
              <a:t>节点电源管理模块</a:t>
            </a:r>
            <a:r>
              <a:rPr lang="en-US" altLang="zh-CN" sz="1400" b="1" dirty="0">
                <a:latin typeface="仿宋" panose="02010609060101010101" pitchFamily="49" charset="-122"/>
                <a:ea typeface="仿宋" panose="02010609060101010101" pitchFamily="49" charset="-122"/>
              </a:rPr>
              <a:t>PCB</a:t>
            </a:r>
            <a:r>
              <a:rPr lang="zh-CN" altLang="en-US" sz="1400" b="1" dirty="0">
                <a:latin typeface="仿宋" panose="02010609060101010101" pitchFamily="49" charset="-122"/>
                <a:ea typeface="仿宋" panose="02010609060101010101" pitchFamily="49" charset="-122"/>
              </a:rPr>
              <a:t>板</a:t>
            </a:r>
            <a:endParaRPr lang="en-US" altLang="zh-CN" sz="1400" b="1" dirty="0">
              <a:latin typeface="仿宋" panose="02010609060101010101" pitchFamily="49" charset="-122"/>
              <a:ea typeface="仿宋" panose="02010609060101010101" pitchFamily="49" charset="-122"/>
            </a:endParaRPr>
          </a:p>
          <a:p>
            <a:pPr algn="ctr"/>
            <a:r>
              <a:rPr lang="zh-CN" altLang="en-US" sz="1400" b="1" dirty="0">
                <a:latin typeface="仿宋" panose="02010609060101010101" pitchFamily="49" charset="-122"/>
                <a:ea typeface="仿宋" panose="02010609060101010101" pitchFamily="49" charset="-122"/>
              </a:rPr>
              <a:t>地平面压差分布情况</a:t>
            </a:r>
          </a:p>
        </p:txBody>
      </p:sp>
      <p:pic>
        <p:nvPicPr>
          <p:cNvPr id="23" name="图片 22">
            <a:extLst>
              <a:ext uri="{FF2B5EF4-FFF2-40B4-BE49-F238E27FC236}">
                <a16:creationId xmlns:a16="http://schemas.microsoft.com/office/drawing/2014/main" id="{47CC7569-099F-0270-1E93-641DF4FD3AB8}"/>
              </a:ext>
            </a:extLst>
          </p:cNvPr>
          <p:cNvPicPr>
            <a:picLocks noChangeAspect="1"/>
          </p:cNvPicPr>
          <p:nvPr/>
        </p:nvPicPr>
        <p:blipFill>
          <a:blip r:embed="rId7"/>
          <a:stretch>
            <a:fillRect/>
          </a:stretch>
        </p:blipFill>
        <p:spPr>
          <a:xfrm>
            <a:off x="8518990" y="1765493"/>
            <a:ext cx="3206257" cy="1716155"/>
          </a:xfrm>
          <a:prstGeom prst="rect">
            <a:avLst/>
          </a:prstGeom>
        </p:spPr>
      </p:pic>
      <p:pic>
        <p:nvPicPr>
          <p:cNvPr id="25" name="图片 24">
            <a:extLst>
              <a:ext uri="{FF2B5EF4-FFF2-40B4-BE49-F238E27FC236}">
                <a16:creationId xmlns:a16="http://schemas.microsoft.com/office/drawing/2014/main" id="{CD593D82-8A66-0579-473D-F6C71DDA4F5A}"/>
              </a:ext>
            </a:extLst>
          </p:cNvPr>
          <p:cNvPicPr>
            <a:picLocks noChangeAspect="1"/>
          </p:cNvPicPr>
          <p:nvPr/>
        </p:nvPicPr>
        <p:blipFill>
          <a:blip r:embed="rId8"/>
          <a:stretch>
            <a:fillRect/>
          </a:stretch>
        </p:blipFill>
        <p:spPr>
          <a:xfrm>
            <a:off x="8518990" y="4234375"/>
            <a:ext cx="2992836" cy="1627007"/>
          </a:xfrm>
          <a:prstGeom prst="rect">
            <a:avLst/>
          </a:prstGeom>
        </p:spPr>
      </p:pic>
      <p:sp>
        <p:nvSpPr>
          <p:cNvPr id="29" name="文本框 28">
            <a:extLst>
              <a:ext uri="{FF2B5EF4-FFF2-40B4-BE49-F238E27FC236}">
                <a16:creationId xmlns:a16="http://schemas.microsoft.com/office/drawing/2014/main" id="{1BC0A47A-3F21-2CB4-8F33-A6109024C60A}"/>
              </a:ext>
            </a:extLst>
          </p:cNvPr>
          <p:cNvSpPr txBox="1"/>
          <p:nvPr/>
        </p:nvSpPr>
        <p:spPr>
          <a:xfrm>
            <a:off x="8518990" y="6117844"/>
            <a:ext cx="2992836" cy="523220"/>
          </a:xfrm>
          <a:prstGeom prst="rect">
            <a:avLst/>
          </a:prstGeom>
          <a:noFill/>
        </p:spPr>
        <p:txBody>
          <a:bodyPr wrap="square">
            <a:spAutoFit/>
          </a:bodyPr>
          <a:lstStyle/>
          <a:p>
            <a:pPr algn="ctr"/>
            <a:r>
              <a:rPr lang="zh-CN" altLang="en-US" sz="1400" b="1" dirty="0">
                <a:latin typeface="仿宋" panose="02010609060101010101" pitchFamily="49" charset="-122"/>
                <a:ea typeface="仿宋" panose="02010609060101010101" pitchFamily="49" charset="-122"/>
              </a:rPr>
              <a:t>节点电源管理模块</a:t>
            </a:r>
            <a:r>
              <a:rPr lang="en-US" altLang="zh-CN" sz="1400" b="1" dirty="0">
                <a:latin typeface="仿宋" panose="02010609060101010101" pitchFamily="49" charset="-122"/>
                <a:ea typeface="仿宋" panose="02010609060101010101" pitchFamily="49" charset="-122"/>
              </a:rPr>
              <a:t>PCB</a:t>
            </a:r>
            <a:r>
              <a:rPr lang="zh-CN" altLang="en-US" sz="1400" b="1" dirty="0">
                <a:latin typeface="仿宋" panose="02010609060101010101" pitchFamily="49" charset="-122"/>
                <a:ea typeface="仿宋" panose="02010609060101010101" pitchFamily="49" charset="-122"/>
              </a:rPr>
              <a:t>板</a:t>
            </a:r>
            <a:endParaRPr lang="en-US" altLang="zh-CN" sz="1400" b="1" dirty="0">
              <a:latin typeface="仿宋" panose="02010609060101010101" pitchFamily="49" charset="-122"/>
              <a:ea typeface="仿宋" panose="02010609060101010101" pitchFamily="49" charset="-122"/>
            </a:endParaRPr>
          </a:p>
          <a:p>
            <a:pPr algn="ctr"/>
            <a:r>
              <a:rPr lang="zh-CN" altLang="en-US" sz="1400" b="1" dirty="0">
                <a:latin typeface="仿宋" panose="02010609060101010101" pitchFamily="49" charset="-122"/>
                <a:ea typeface="仿宋" panose="02010609060101010101" pitchFamily="49" charset="-122"/>
              </a:rPr>
              <a:t>电流密度分布情况</a:t>
            </a:r>
            <a:endParaRPr lang="zh-CN" altLang="en-US" sz="1400" dirty="0"/>
          </a:p>
        </p:txBody>
      </p:sp>
      <p:sp>
        <p:nvSpPr>
          <p:cNvPr id="5" name="文本框 4">
            <a:extLst>
              <a:ext uri="{FF2B5EF4-FFF2-40B4-BE49-F238E27FC236}">
                <a16:creationId xmlns:a16="http://schemas.microsoft.com/office/drawing/2014/main" id="{D87C8172-70EA-BDB1-C92D-AE2ACE733E98}"/>
              </a:ext>
            </a:extLst>
          </p:cNvPr>
          <p:cNvSpPr txBox="1"/>
          <p:nvPr/>
        </p:nvSpPr>
        <p:spPr>
          <a:xfrm>
            <a:off x="799037" y="203730"/>
            <a:ext cx="3983567" cy="572790"/>
          </a:xfrm>
          <a:prstGeom prst="rect">
            <a:avLst/>
          </a:prstGeom>
          <a:solidFill>
            <a:schemeClr val="accent5">
              <a:lumMod val="20000"/>
              <a:lumOff val="80000"/>
              <a:alpha val="50196"/>
            </a:schemeClr>
          </a:solidFill>
          <a:ln w="12700">
            <a:solidFill>
              <a:srgbClr val="002060"/>
            </a:solidFill>
            <a:prstDash val="dash"/>
          </a:ln>
        </p:spPr>
        <p:txBody>
          <a:bodyPr wrap="square" rtlCol="0">
            <a:spAutoFit/>
          </a:bodyPr>
          <a:lstStyle/>
          <a:p>
            <a:endParaRPr lang="zh-CN" altLang="en-US" dirty="0"/>
          </a:p>
        </p:txBody>
      </p:sp>
      <p:sp>
        <p:nvSpPr>
          <p:cNvPr id="6" name="文本框 5">
            <a:extLst>
              <a:ext uri="{FF2B5EF4-FFF2-40B4-BE49-F238E27FC236}">
                <a16:creationId xmlns:a16="http://schemas.microsoft.com/office/drawing/2014/main" id="{64D1E863-0922-A2D3-2A6A-6879FDF21D2C}"/>
              </a:ext>
            </a:extLst>
          </p:cNvPr>
          <p:cNvSpPr txBox="1"/>
          <p:nvPr/>
        </p:nvSpPr>
        <p:spPr>
          <a:xfrm>
            <a:off x="752325" y="211045"/>
            <a:ext cx="3260876" cy="553998"/>
          </a:xfrm>
          <a:prstGeom prst="rect">
            <a:avLst/>
          </a:prstGeom>
          <a:noFill/>
        </p:spPr>
        <p:txBody>
          <a:bodyPr wrap="square" rtlCol="0">
            <a:spAutoFit/>
          </a:bodyPr>
          <a:lstStyle/>
          <a:p>
            <a:r>
              <a:rPr lang="en-US" altLang="zh-CN" sz="3000" b="1" dirty="0">
                <a:latin typeface="+mn-ea"/>
              </a:rPr>
              <a:t>3.1 </a:t>
            </a:r>
            <a:r>
              <a:rPr lang="zh-CN" altLang="en-US" sz="3000" b="1" dirty="0">
                <a:latin typeface="+mn-ea"/>
              </a:rPr>
              <a:t>系统硬件设计</a:t>
            </a:r>
          </a:p>
        </p:txBody>
      </p:sp>
    </p:spTree>
    <p:extLst>
      <p:ext uri="{BB962C8B-B14F-4D97-AF65-F5344CB8AC3E}">
        <p14:creationId xmlns:p14="http://schemas.microsoft.com/office/powerpoint/2010/main" val="334029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1D91E7F-84B6-4064-9D4E-CC7D244BCA04}" type="slidenum">
              <a:rPr lang="zh-CN" altLang="en-US" smtClean="0"/>
              <a:pPr/>
              <a:t>21</a:t>
            </a:fld>
            <a:endParaRPr lang="zh-CN" altLang="en-US" dirty="0"/>
          </a:p>
        </p:txBody>
      </p:sp>
      <p:sp>
        <p:nvSpPr>
          <p:cNvPr id="2" name="文本框 1">
            <a:extLst>
              <a:ext uri="{FF2B5EF4-FFF2-40B4-BE49-F238E27FC236}">
                <a16:creationId xmlns:a16="http://schemas.microsoft.com/office/drawing/2014/main" id="{FBDFFC08-3356-DDA8-ACC5-2DE1410D04F4}"/>
              </a:ext>
            </a:extLst>
          </p:cNvPr>
          <p:cNvSpPr txBox="1"/>
          <p:nvPr/>
        </p:nvSpPr>
        <p:spPr>
          <a:xfrm>
            <a:off x="799037" y="130697"/>
            <a:ext cx="3983567" cy="572790"/>
          </a:xfrm>
          <a:prstGeom prst="rect">
            <a:avLst/>
          </a:prstGeom>
          <a:solidFill>
            <a:schemeClr val="accent5">
              <a:lumMod val="20000"/>
              <a:lumOff val="80000"/>
              <a:alpha val="50196"/>
            </a:schemeClr>
          </a:solidFill>
          <a:ln w="12700">
            <a:solidFill>
              <a:srgbClr val="002060"/>
            </a:solidFill>
            <a:prstDash val="dash"/>
          </a:ln>
        </p:spPr>
        <p:txBody>
          <a:bodyPr wrap="square" rtlCol="0">
            <a:spAutoFit/>
          </a:bodyPr>
          <a:lstStyle/>
          <a:p>
            <a:endParaRPr lang="zh-CN" altLang="en-US" dirty="0"/>
          </a:p>
        </p:txBody>
      </p:sp>
      <p:sp>
        <p:nvSpPr>
          <p:cNvPr id="14" name="文本框 13">
            <a:extLst>
              <a:ext uri="{FF2B5EF4-FFF2-40B4-BE49-F238E27FC236}">
                <a16:creationId xmlns:a16="http://schemas.microsoft.com/office/drawing/2014/main" id="{3EBC9915-EBF5-9ADD-F09A-5B555BB09BA8}"/>
              </a:ext>
            </a:extLst>
          </p:cNvPr>
          <p:cNvSpPr txBox="1"/>
          <p:nvPr/>
        </p:nvSpPr>
        <p:spPr>
          <a:xfrm>
            <a:off x="752325" y="138012"/>
            <a:ext cx="3260876" cy="553998"/>
          </a:xfrm>
          <a:prstGeom prst="rect">
            <a:avLst/>
          </a:prstGeom>
          <a:noFill/>
        </p:spPr>
        <p:txBody>
          <a:bodyPr wrap="square" rtlCol="0">
            <a:spAutoFit/>
          </a:bodyPr>
          <a:lstStyle/>
          <a:p>
            <a:r>
              <a:rPr lang="en-US" altLang="zh-CN" sz="3000" b="1" dirty="0">
                <a:latin typeface="+mn-ea"/>
              </a:rPr>
              <a:t>3.1 </a:t>
            </a:r>
            <a:r>
              <a:rPr lang="zh-CN" altLang="en-US" sz="3000" b="1" dirty="0">
                <a:latin typeface="+mn-ea"/>
              </a:rPr>
              <a:t>系统硬件设计</a:t>
            </a:r>
          </a:p>
        </p:txBody>
      </p:sp>
      <p:sp>
        <p:nvSpPr>
          <p:cNvPr id="20" name="文本框 19">
            <a:extLst>
              <a:ext uri="{FF2B5EF4-FFF2-40B4-BE49-F238E27FC236}">
                <a16:creationId xmlns:a16="http://schemas.microsoft.com/office/drawing/2014/main" id="{D91D3FE4-1ABC-39AA-F353-3FEA12AB5894}"/>
              </a:ext>
            </a:extLst>
          </p:cNvPr>
          <p:cNvSpPr txBox="1"/>
          <p:nvPr/>
        </p:nvSpPr>
        <p:spPr>
          <a:xfrm>
            <a:off x="543659" y="710802"/>
            <a:ext cx="4340546" cy="548612"/>
          </a:xfrm>
          <a:prstGeom prst="rect">
            <a:avLst/>
          </a:prstGeom>
          <a:noFill/>
        </p:spPr>
        <p:txBody>
          <a:bodyPr wrap="square">
            <a:spAutoFit/>
          </a:bodyPr>
          <a:lstStyle/>
          <a:p>
            <a:pPr>
              <a:lnSpc>
                <a:spcPct val="150000"/>
              </a:lnSpc>
              <a:buFont typeface="Wingdings" panose="05000000000000000000" pitchFamily="2" charset="2"/>
              <a:buChar char="n"/>
            </a:pPr>
            <a:r>
              <a:rPr lang="en-US" altLang="zh-CN" sz="2200" b="1" dirty="0"/>
              <a:t>PCB</a:t>
            </a:r>
            <a:r>
              <a:rPr lang="zh-CN" altLang="en-US" sz="2200" b="1" dirty="0"/>
              <a:t>电路板的设计与生产制造</a:t>
            </a:r>
          </a:p>
        </p:txBody>
      </p:sp>
      <p:pic>
        <p:nvPicPr>
          <p:cNvPr id="22" name="图片 21">
            <a:extLst>
              <a:ext uri="{FF2B5EF4-FFF2-40B4-BE49-F238E27FC236}">
                <a16:creationId xmlns:a16="http://schemas.microsoft.com/office/drawing/2014/main" id="{FF1AB877-4BA4-5BC4-E530-0E8ED5C7AB9B}"/>
              </a:ext>
            </a:extLst>
          </p:cNvPr>
          <p:cNvPicPr>
            <a:picLocks noChangeAspect="1"/>
          </p:cNvPicPr>
          <p:nvPr/>
        </p:nvPicPr>
        <p:blipFill>
          <a:blip r:embed="rId3"/>
          <a:stretch>
            <a:fillRect/>
          </a:stretch>
        </p:blipFill>
        <p:spPr>
          <a:xfrm>
            <a:off x="1056515" y="1908703"/>
            <a:ext cx="4340546" cy="3660661"/>
          </a:xfrm>
          <a:prstGeom prst="rect">
            <a:avLst/>
          </a:prstGeom>
        </p:spPr>
      </p:pic>
      <p:sp>
        <p:nvSpPr>
          <p:cNvPr id="23" name="文本框 22">
            <a:extLst>
              <a:ext uri="{FF2B5EF4-FFF2-40B4-BE49-F238E27FC236}">
                <a16:creationId xmlns:a16="http://schemas.microsoft.com/office/drawing/2014/main" id="{6FDA3A75-F0AD-44FC-1A4C-7F96811B7FF5}"/>
              </a:ext>
            </a:extLst>
          </p:cNvPr>
          <p:cNvSpPr txBox="1"/>
          <p:nvPr/>
        </p:nvSpPr>
        <p:spPr>
          <a:xfrm>
            <a:off x="799037" y="1135818"/>
            <a:ext cx="1950849" cy="507127"/>
          </a:xfrm>
          <a:prstGeom prst="rect">
            <a:avLst/>
          </a:prstGeom>
          <a:noFill/>
        </p:spPr>
        <p:txBody>
          <a:bodyPr wrap="square">
            <a:spAutoFit/>
          </a:bodyPr>
          <a:lstStyle/>
          <a:p>
            <a:pPr>
              <a:lnSpc>
                <a:spcPct val="150000"/>
              </a:lnSpc>
              <a:buFont typeface="Wingdings" panose="05000000000000000000" pitchFamily="2" charset="2"/>
              <a:buChar char="p"/>
            </a:pPr>
            <a:r>
              <a:rPr lang="zh-CN" altLang="en-US" sz="2000" b="1" dirty="0"/>
              <a:t>系统主控模块</a:t>
            </a:r>
            <a:endParaRPr lang="en-US" altLang="zh-CN" sz="2000" b="1" dirty="0"/>
          </a:p>
        </p:txBody>
      </p:sp>
      <p:sp>
        <p:nvSpPr>
          <p:cNvPr id="27" name="文本框 26">
            <a:extLst>
              <a:ext uri="{FF2B5EF4-FFF2-40B4-BE49-F238E27FC236}">
                <a16:creationId xmlns:a16="http://schemas.microsoft.com/office/drawing/2014/main" id="{2E18948F-C9B7-6E53-A507-40A9798F61EE}"/>
              </a:ext>
            </a:extLst>
          </p:cNvPr>
          <p:cNvSpPr txBox="1"/>
          <p:nvPr/>
        </p:nvSpPr>
        <p:spPr>
          <a:xfrm>
            <a:off x="2651761" y="5623446"/>
            <a:ext cx="1493520" cy="442878"/>
          </a:xfrm>
          <a:prstGeom prst="rect">
            <a:avLst/>
          </a:prstGeom>
          <a:noFill/>
        </p:spPr>
        <p:txBody>
          <a:bodyPr wrap="square">
            <a:spAutoFit/>
          </a:bodyPr>
          <a:lstStyle/>
          <a:p>
            <a:pPr>
              <a:lnSpc>
                <a:spcPct val="150000"/>
              </a:lnSpc>
            </a:pPr>
            <a:r>
              <a:rPr lang="en-US" altLang="zh-CN" sz="1800" b="1" dirty="0">
                <a:latin typeface="仿宋" panose="02010609060101010101" pitchFamily="49" charset="-122"/>
                <a:ea typeface="仿宋" panose="02010609060101010101" pitchFamily="49" charset="-122"/>
              </a:rPr>
              <a:t>PCB</a:t>
            </a:r>
            <a:r>
              <a:rPr lang="zh-CN" altLang="en-US" sz="1800" b="1" dirty="0">
                <a:latin typeface="仿宋" panose="02010609060101010101" pitchFamily="49" charset="-122"/>
                <a:ea typeface="仿宋" panose="02010609060101010101" pitchFamily="49" charset="-122"/>
              </a:rPr>
              <a:t>版图</a:t>
            </a:r>
            <a:endParaRPr lang="en-US" altLang="zh-CN" sz="1800" b="1" dirty="0">
              <a:latin typeface="仿宋" panose="02010609060101010101" pitchFamily="49" charset="-122"/>
              <a:ea typeface="仿宋" panose="02010609060101010101" pitchFamily="49" charset="-122"/>
            </a:endParaRPr>
          </a:p>
        </p:txBody>
      </p:sp>
      <p:pic>
        <p:nvPicPr>
          <p:cNvPr id="29" name="图片 28">
            <a:extLst>
              <a:ext uri="{FF2B5EF4-FFF2-40B4-BE49-F238E27FC236}">
                <a16:creationId xmlns:a16="http://schemas.microsoft.com/office/drawing/2014/main" id="{6BD71DA2-A5A4-2C20-883F-32DC9F0CCCF8}"/>
              </a:ext>
            </a:extLst>
          </p:cNvPr>
          <p:cNvPicPr>
            <a:picLocks noChangeAspect="1"/>
          </p:cNvPicPr>
          <p:nvPr/>
        </p:nvPicPr>
        <p:blipFill>
          <a:blip r:embed="rId4"/>
          <a:stretch>
            <a:fillRect/>
          </a:stretch>
        </p:blipFill>
        <p:spPr>
          <a:xfrm>
            <a:off x="6350251" y="1908703"/>
            <a:ext cx="4340546" cy="3686978"/>
          </a:xfrm>
          <a:prstGeom prst="rect">
            <a:avLst/>
          </a:prstGeom>
        </p:spPr>
      </p:pic>
      <p:sp>
        <p:nvSpPr>
          <p:cNvPr id="30" name="文本框 29">
            <a:extLst>
              <a:ext uri="{FF2B5EF4-FFF2-40B4-BE49-F238E27FC236}">
                <a16:creationId xmlns:a16="http://schemas.microsoft.com/office/drawing/2014/main" id="{0E3BB959-3E47-A1E8-33A5-276B0AC74A8F}"/>
              </a:ext>
            </a:extLst>
          </p:cNvPr>
          <p:cNvSpPr txBox="1"/>
          <p:nvPr/>
        </p:nvSpPr>
        <p:spPr>
          <a:xfrm>
            <a:off x="7216078" y="5595681"/>
            <a:ext cx="3474719" cy="442878"/>
          </a:xfrm>
          <a:prstGeom prst="rect">
            <a:avLst/>
          </a:prstGeom>
          <a:noFill/>
        </p:spPr>
        <p:txBody>
          <a:bodyPr wrap="square">
            <a:spAutoFit/>
          </a:bodyPr>
          <a:lstStyle/>
          <a:p>
            <a:pPr>
              <a:lnSpc>
                <a:spcPct val="150000"/>
              </a:lnSpc>
            </a:pPr>
            <a:r>
              <a:rPr lang="zh-CN" altLang="en-US" sz="1800" b="1" dirty="0">
                <a:latin typeface="仿宋" panose="02010609060101010101" pitchFamily="49" charset="-122"/>
                <a:ea typeface="仿宋" panose="02010609060101010101" pitchFamily="49" charset="-122"/>
              </a:rPr>
              <a:t>系统主控模块实物电路板</a:t>
            </a:r>
            <a:endParaRPr lang="en-US" altLang="zh-CN" sz="1800" b="1"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16142900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1D91E7F-84B6-4064-9D4E-CC7D244BCA04}" type="slidenum">
              <a:rPr lang="zh-CN" altLang="en-US" smtClean="0"/>
              <a:pPr/>
              <a:t>22</a:t>
            </a:fld>
            <a:endParaRPr lang="zh-CN" altLang="en-US" dirty="0"/>
          </a:p>
        </p:txBody>
      </p:sp>
      <p:sp>
        <p:nvSpPr>
          <p:cNvPr id="2" name="文本框 1">
            <a:extLst>
              <a:ext uri="{FF2B5EF4-FFF2-40B4-BE49-F238E27FC236}">
                <a16:creationId xmlns:a16="http://schemas.microsoft.com/office/drawing/2014/main" id="{FBDFFC08-3356-DDA8-ACC5-2DE1410D04F4}"/>
              </a:ext>
            </a:extLst>
          </p:cNvPr>
          <p:cNvSpPr txBox="1"/>
          <p:nvPr/>
        </p:nvSpPr>
        <p:spPr>
          <a:xfrm>
            <a:off x="799037" y="130697"/>
            <a:ext cx="3983567" cy="572790"/>
          </a:xfrm>
          <a:prstGeom prst="rect">
            <a:avLst/>
          </a:prstGeom>
          <a:solidFill>
            <a:schemeClr val="accent5">
              <a:lumMod val="20000"/>
              <a:lumOff val="80000"/>
              <a:alpha val="50196"/>
            </a:schemeClr>
          </a:solidFill>
          <a:ln w="12700">
            <a:solidFill>
              <a:srgbClr val="002060"/>
            </a:solidFill>
            <a:prstDash val="dash"/>
          </a:ln>
        </p:spPr>
        <p:txBody>
          <a:bodyPr wrap="square" rtlCol="0">
            <a:spAutoFit/>
          </a:bodyPr>
          <a:lstStyle/>
          <a:p>
            <a:endParaRPr lang="zh-CN" altLang="en-US" dirty="0"/>
          </a:p>
        </p:txBody>
      </p:sp>
      <p:sp>
        <p:nvSpPr>
          <p:cNvPr id="14" name="文本框 13">
            <a:extLst>
              <a:ext uri="{FF2B5EF4-FFF2-40B4-BE49-F238E27FC236}">
                <a16:creationId xmlns:a16="http://schemas.microsoft.com/office/drawing/2014/main" id="{3EBC9915-EBF5-9ADD-F09A-5B555BB09BA8}"/>
              </a:ext>
            </a:extLst>
          </p:cNvPr>
          <p:cNvSpPr txBox="1"/>
          <p:nvPr/>
        </p:nvSpPr>
        <p:spPr>
          <a:xfrm>
            <a:off x="752325" y="138012"/>
            <a:ext cx="3260876" cy="553998"/>
          </a:xfrm>
          <a:prstGeom prst="rect">
            <a:avLst/>
          </a:prstGeom>
          <a:noFill/>
        </p:spPr>
        <p:txBody>
          <a:bodyPr wrap="square" rtlCol="0">
            <a:spAutoFit/>
          </a:bodyPr>
          <a:lstStyle/>
          <a:p>
            <a:r>
              <a:rPr lang="en-US" altLang="zh-CN" sz="3000" b="1" dirty="0">
                <a:latin typeface="+mn-ea"/>
              </a:rPr>
              <a:t>3.1 </a:t>
            </a:r>
            <a:r>
              <a:rPr lang="zh-CN" altLang="en-US" sz="3000" b="1" dirty="0">
                <a:latin typeface="+mn-ea"/>
              </a:rPr>
              <a:t>系统硬件设计</a:t>
            </a:r>
          </a:p>
        </p:txBody>
      </p:sp>
      <p:sp>
        <p:nvSpPr>
          <p:cNvPr id="23" name="文本框 22">
            <a:extLst>
              <a:ext uri="{FF2B5EF4-FFF2-40B4-BE49-F238E27FC236}">
                <a16:creationId xmlns:a16="http://schemas.microsoft.com/office/drawing/2014/main" id="{6FDA3A75-F0AD-44FC-1A4C-7F96811B7FF5}"/>
              </a:ext>
            </a:extLst>
          </p:cNvPr>
          <p:cNvSpPr txBox="1"/>
          <p:nvPr/>
        </p:nvSpPr>
        <p:spPr>
          <a:xfrm>
            <a:off x="595837" y="710802"/>
            <a:ext cx="3143043" cy="507127"/>
          </a:xfrm>
          <a:prstGeom prst="rect">
            <a:avLst/>
          </a:prstGeom>
          <a:noFill/>
        </p:spPr>
        <p:txBody>
          <a:bodyPr wrap="square">
            <a:spAutoFit/>
          </a:bodyPr>
          <a:lstStyle/>
          <a:p>
            <a:pPr>
              <a:lnSpc>
                <a:spcPct val="150000"/>
              </a:lnSpc>
              <a:buFont typeface="Wingdings" panose="05000000000000000000" pitchFamily="2" charset="2"/>
              <a:buChar char="p"/>
            </a:pPr>
            <a:r>
              <a:rPr lang="zh-CN" altLang="en-US" sz="2000" b="1" dirty="0"/>
              <a:t>节点电源管理模块</a:t>
            </a:r>
            <a:endParaRPr lang="en-US" altLang="zh-CN" sz="2000" b="1" dirty="0"/>
          </a:p>
        </p:txBody>
      </p:sp>
      <p:pic>
        <p:nvPicPr>
          <p:cNvPr id="25" name="图片 24">
            <a:extLst>
              <a:ext uri="{FF2B5EF4-FFF2-40B4-BE49-F238E27FC236}">
                <a16:creationId xmlns:a16="http://schemas.microsoft.com/office/drawing/2014/main" id="{DD853A28-B905-DEB1-3F83-0D6AFC89F73B}"/>
              </a:ext>
            </a:extLst>
          </p:cNvPr>
          <p:cNvPicPr>
            <a:picLocks noChangeAspect="1"/>
          </p:cNvPicPr>
          <p:nvPr/>
        </p:nvPicPr>
        <p:blipFill>
          <a:blip r:embed="rId3"/>
          <a:stretch>
            <a:fillRect/>
          </a:stretch>
        </p:blipFill>
        <p:spPr>
          <a:xfrm>
            <a:off x="595837" y="2008433"/>
            <a:ext cx="5652563" cy="2369311"/>
          </a:xfrm>
          <a:prstGeom prst="rect">
            <a:avLst/>
          </a:prstGeom>
        </p:spPr>
      </p:pic>
      <p:sp>
        <p:nvSpPr>
          <p:cNvPr id="3" name="文本框 2">
            <a:extLst>
              <a:ext uri="{FF2B5EF4-FFF2-40B4-BE49-F238E27FC236}">
                <a16:creationId xmlns:a16="http://schemas.microsoft.com/office/drawing/2014/main" id="{7C7F3455-6D36-D76E-7127-919B1697F494}"/>
              </a:ext>
            </a:extLst>
          </p:cNvPr>
          <p:cNvSpPr txBox="1"/>
          <p:nvPr/>
        </p:nvSpPr>
        <p:spPr>
          <a:xfrm>
            <a:off x="2880362" y="4396258"/>
            <a:ext cx="1132839" cy="442878"/>
          </a:xfrm>
          <a:prstGeom prst="rect">
            <a:avLst/>
          </a:prstGeom>
          <a:noFill/>
        </p:spPr>
        <p:txBody>
          <a:bodyPr wrap="square">
            <a:spAutoFit/>
          </a:bodyPr>
          <a:lstStyle/>
          <a:p>
            <a:pPr>
              <a:lnSpc>
                <a:spcPct val="150000"/>
              </a:lnSpc>
            </a:pPr>
            <a:r>
              <a:rPr lang="en-US" altLang="zh-CN" sz="1800" b="1" dirty="0">
                <a:latin typeface="仿宋" panose="02010609060101010101" pitchFamily="49" charset="-122"/>
                <a:ea typeface="仿宋" panose="02010609060101010101" pitchFamily="49" charset="-122"/>
              </a:rPr>
              <a:t>PCB</a:t>
            </a:r>
            <a:r>
              <a:rPr lang="zh-CN" altLang="en-US" sz="1800" b="1" dirty="0">
                <a:latin typeface="仿宋" panose="02010609060101010101" pitchFamily="49" charset="-122"/>
                <a:ea typeface="仿宋" panose="02010609060101010101" pitchFamily="49" charset="-122"/>
              </a:rPr>
              <a:t>版图</a:t>
            </a:r>
            <a:endParaRPr lang="en-US" altLang="zh-CN" sz="1800" b="1" dirty="0">
              <a:latin typeface="仿宋" panose="02010609060101010101" pitchFamily="49" charset="-122"/>
              <a:ea typeface="仿宋" panose="02010609060101010101" pitchFamily="49" charset="-122"/>
            </a:endParaRPr>
          </a:p>
        </p:txBody>
      </p:sp>
      <p:pic>
        <p:nvPicPr>
          <p:cNvPr id="6" name="图片 5">
            <a:extLst>
              <a:ext uri="{FF2B5EF4-FFF2-40B4-BE49-F238E27FC236}">
                <a16:creationId xmlns:a16="http://schemas.microsoft.com/office/drawing/2014/main" id="{F19544A7-9A2D-3D4C-E674-9187F366F5BD}"/>
              </a:ext>
            </a:extLst>
          </p:cNvPr>
          <p:cNvPicPr>
            <a:picLocks noChangeAspect="1"/>
          </p:cNvPicPr>
          <p:nvPr/>
        </p:nvPicPr>
        <p:blipFill>
          <a:blip r:embed="rId4"/>
          <a:stretch>
            <a:fillRect/>
          </a:stretch>
        </p:blipFill>
        <p:spPr>
          <a:xfrm>
            <a:off x="6559504" y="1989917"/>
            <a:ext cx="5068409" cy="2406341"/>
          </a:xfrm>
          <a:prstGeom prst="rect">
            <a:avLst/>
          </a:prstGeom>
        </p:spPr>
      </p:pic>
      <p:sp>
        <p:nvSpPr>
          <p:cNvPr id="8" name="文本框 7">
            <a:extLst>
              <a:ext uri="{FF2B5EF4-FFF2-40B4-BE49-F238E27FC236}">
                <a16:creationId xmlns:a16="http://schemas.microsoft.com/office/drawing/2014/main" id="{E1F9183A-8829-E317-3158-8D18F4C9CBD0}"/>
              </a:ext>
            </a:extLst>
          </p:cNvPr>
          <p:cNvSpPr txBox="1"/>
          <p:nvPr/>
        </p:nvSpPr>
        <p:spPr>
          <a:xfrm>
            <a:off x="7457440" y="4396258"/>
            <a:ext cx="2926080" cy="338554"/>
          </a:xfrm>
          <a:prstGeom prst="rect">
            <a:avLst/>
          </a:prstGeom>
          <a:noFill/>
        </p:spPr>
        <p:txBody>
          <a:bodyPr wrap="square">
            <a:spAutoFit/>
          </a:bodyPr>
          <a:lstStyle/>
          <a:p>
            <a:r>
              <a:rPr lang="zh-CN" altLang="en-US" sz="1600" b="1" dirty="0">
                <a:latin typeface="仿宋" panose="02010609060101010101" pitchFamily="49" charset="-122"/>
                <a:ea typeface="仿宋" panose="02010609060101010101" pitchFamily="49" charset="-122"/>
              </a:rPr>
              <a:t>节点电源管理模块实物电路板</a:t>
            </a:r>
          </a:p>
        </p:txBody>
      </p:sp>
    </p:spTree>
    <p:extLst>
      <p:ext uri="{BB962C8B-B14F-4D97-AF65-F5344CB8AC3E}">
        <p14:creationId xmlns:p14="http://schemas.microsoft.com/office/powerpoint/2010/main" val="1964659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1D91E7F-84B6-4064-9D4E-CC7D244BCA04}" type="slidenum">
              <a:rPr lang="zh-CN" altLang="en-US" smtClean="0"/>
              <a:pPr/>
              <a:t>23</a:t>
            </a:fld>
            <a:endParaRPr lang="zh-CN" altLang="en-US" dirty="0"/>
          </a:p>
        </p:txBody>
      </p:sp>
      <p:sp>
        <p:nvSpPr>
          <p:cNvPr id="13" name="内容占位符 3">
            <a:extLst>
              <a:ext uri="{FF2B5EF4-FFF2-40B4-BE49-F238E27FC236}">
                <a16:creationId xmlns:a16="http://schemas.microsoft.com/office/drawing/2014/main" id="{78BFCE9B-4812-57BA-D629-0C6C34E246CC}"/>
              </a:ext>
            </a:extLst>
          </p:cNvPr>
          <p:cNvSpPr txBox="1">
            <a:spLocks/>
          </p:cNvSpPr>
          <p:nvPr/>
        </p:nvSpPr>
        <p:spPr bwMode="auto">
          <a:xfrm>
            <a:off x="103142" y="930395"/>
            <a:ext cx="5783852" cy="3180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Font typeface="Wingdings" panose="05000000000000000000" pitchFamily="2" charset="2"/>
              <a:buChar char="n"/>
            </a:pPr>
            <a:r>
              <a:rPr lang="zh-CN" altLang="en-US" sz="2200" b="1" dirty="0"/>
              <a:t>程序总体设计与实现</a:t>
            </a:r>
            <a:endParaRPr lang="en-US" altLang="zh-CN" sz="2200" b="1" dirty="0"/>
          </a:p>
          <a:p>
            <a:pPr lvl="1">
              <a:lnSpc>
                <a:spcPct val="150000"/>
              </a:lnSpc>
              <a:buFont typeface="Wingdings" panose="05000000000000000000" pitchFamily="2" charset="2"/>
              <a:buChar char="p"/>
            </a:pPr>
            <a:r>
              <a:rPr lang="zh-CN" altLang="en-US" sz="2000" b="1" dirty="0"/>
              <a:t>两个控制模块</a:t>
            </a:r>
            <a:endParaRPr lang="en-US" altLang="zh-CN" sz="2000" b="1" dirty="0"/>
          </a:p>
          <a:p>
            <a:pPr lvl="1">
              <a:lnSpc>
                <a:spcPct val="150000"/>
              </a:lnSpc>
              <a:buFont typeface="Arial" panose="020B0604020202020204" pitchFamily="34" charset="0"/>
              <a:buChar char="•"/>
            </a:pPr>
            <a:r>
              <a:rPr lang="zh-CN" altLang="en-US" sz="1800" b="1" dirty="0"/>
              <a:t>集群主控节点控制模块</a:t>
            </a:r>
            <a:endParaRPr lang="en-US" altLang="zh-CN" sz="1800" b="1" dirty="0"/>
          </a:p>
          <a:p>
            <a:pPr lvl="2">
              <a:buFont typeface="Wingdings" panose="05000000000000000000" pitchFamily="2" charset="2"/>
              <a:buChar char="Ø"/>
            </a:pPr>
            <a:r>
              <a:rPr lang="zh-CN" altLang="en-US" sz="1800" dirty="0">
                <a:latin typeface="宋体" panose="02010600030101010101" pitchFamily="2" charset="-122"/>
                <a:ea typeface="宋体" panose="02010600030101010101" pitchFamily="2" charset="-122"/>
              </a:rPr>
              <a:t>协议：</a:t>
            </a:r>
            <a:r>
              <a:rPr lang="en-US" altLang="zh-CN" sz="1800" dirty="0">
                <a:latin typeface="宋体" panose="02010600030101010101" pitchFamily="2" charset="-122"/>
                <a:ea typeface="宋体" panose="02010600030101010101" pitchFamily="2" charset="-122"/>
              </a:rPr>
              <a:t>UART</a:t>
            </a:r>
          </a:p>
          <a:p>
            <a:pPr lvl="2">
              <a:buFont typeface="Wingdings" panose="05000000000000000000" pitchFamily="2" charset="2"/>
              <a:buChar char="Ø"/>
            </a:pPr>
            <a:r>
              <a:rPr lang="zh-CN" altLang="en-US" sz="1800" dirty="0">
                <a:latin typeface="宋体" panose="02010600030101010101" pitchFamily="2" charset="-122"/>
                <a:ea typeface="宋体" panose="02010600030101010101" pitchFamily="2" charset="-122"/>
              </a:rPr>
              <a:t>配合已有的</a:t>
            </a:r>
            <a:r>
              <a:rPr lang="en-US" altLang="zh-CN" sz="1800" b="1" dirty="0" err="1">
                <a:solidFill>
                  <a:srgbClr val="0000FF"/>
                </a:solidFill>
                <a:latin typeface="宋体" panose="02010600030101010101" pitchFamily="2" charset="-122"/>
                <a:ea typeface="宋体" panose="02010600030101010101" pitchFamily="2" charset="-122"/>
              </a:rPr>
              <a:t>BeeGFS</a:t>
            </a:r>
            <a:r>
              <a:rPr lang="zh-CN" altLang="en-US" sz="1800" b="1" dirty="0">
                <a:solidFill>
                  <a:srgbClr val="0000FF"/>
                </a:solidFill>
                <a:latin typeface="宋体" panose="02010600030101010101" pitchFamily="2" charset="-122"/>
                <a:ea typeface="宋体" panose="02010600030101010101" pitchFamily="2" charset="-122"/>
              </a:rPr>
              <a:t>分布式存储运维管理系统</a:t>
            </a:r>
            <a:endParaRPr lang="en-US" altLang="zh-CN" sz="1800" b="1" dirty="0">
              <a:solidFill>
                <a:srgbClr val="0000FF"/>
              </a:solidFill>
              <a:latin typeface="宋体" panose="02010600030101010101" pitchFamily="2" charset="-122"/>
              <a:ea typeface="宋体" panose="02010600030101010101" pitchFamily="2" charset="-122"/>
            </a:endParaRPr>
          </a:p>
          <a:p>
            <a:pPr marL="914400" lvl="2" indent="0">
              <a:buNone/>
            </a:pPr>
            <a:r>
              <a:rPr lang="zh-CN" altLang="en-US" sz="1800" b="1"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en-US" sz="1800" b="1"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实现</a:t>
            </a:r>
            <a:r>
              <a:rPr lang="zh-CN" altLang="zh-CN" sz="1800" b="1"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故障恢复</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模块</a:t>
            </a: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的功能</a:t>
            </a:r>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lvl="2">
              <a:buFont typeface="Wingdings" panose="05000000000000000000" pitchFamily="2" charset="2"/>
              <a:buChar char="Ø"/>
            </a:pP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确保集群中每一个服务器</a:t>
            </a: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的</a:t>
            </a:r>
            <a:r>
              <a:rPr lang="zh-CN" altLang="zh-CN" sz="1800" b="1"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硬重启</a:t>
            </a:r>
            <a:endParaRPr lang="en-US" altLang="zh-CN" sz="1800" b="1"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endParaRPr>
          </a:p>
          <a:p>
            <a:pPr marL="914400" lvl="2" indent="0">
              <a:buNone/>
            </a:pPr>
            <a:endParaRPr lang="en-US" altLang="zh-CN" sz="1800" b="1"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endParaRPr>
          </a:p>
          <a:p>
            <a:pPr lvl="1">
              <a:lnSpc>
                <a:spcPct val="150000"/>
              </a:lnSpc>
              <a:buFont typeface="Arial" panose="020B0604020202020204" pitchFamily="34" charset="0"/>
              <a:buChar char="•"/>
            </a:pPr>
            <a:r>
              <a:rPr lang="zh-CN" altLang="en-US" sz="1800" b="1" dirty="0"/>
              <a:t>上位机软件控制模块</a:t>
            </a:r>
            <a:endParaRPr lang="en-US" altLang="zh-CN" sz="1800" b="1" dirty="0"/>
          </a:p>
          <a:p>
            <a:pPr lvl="2">
              <a:buFont typeface="Wingdings" panose="05000000000000000000" pitchFamily="2" charset="2"/>
              <a:buChar char="Ø"/>
            </a:pPr>
            <a:r>
              <a:rPr lang="zh-CN" altLang="en-US" sz="1800" dirty="0">
                <a:latin typeface="宋体" panose="02010600030101010101" pitchFamily="2" charset="-122"/>
                <a:ea typeface="宋体" panose="02010600030101010101" pitchFamily="2" charset="-122"/>
              </a:rPr>
              <a:t>协议：</a:t>
            </a:r>
            <a:r>
              <a:rPr lang="en-US" altLang="zh-CN" sz="1800" dirty="0">
                <a:latin typeface="宋体" panose="02010600030101010101" pitchFamily="2" charset="-122"/>
                <a:ea typeface="宋体" panose="02010600030101010101" pitchFamily="2" charset="-122"/>
              </a:rPr>
              <a:t>TCP/IP</a:t>
            </a:r>
          </a:p>
          <a:p>
            <a:pPr lvl="2">
              <a:buFont typeface="Wingdings" panose="05000000000000000000" pitchFamily="2" charset="2"/>
              <a:buChar char="Ø"/>
            </a:pPr>
            <a:r>
              <a:rPr lang="zh-CN" altLang="en-US" sz="1800" kern="100" dirty="0">
                <a:latin typeface="Times New Roman" panose="02020603050405020304" pitchFamily="18" charset="0"/>
                <a:ea typeface="宋体" panose="02010600030101010101" pitchFamily="2" charset="-122"/>
                <a:cs typeface="Times New Roman" panose="02020603050405020304" pitchFamily="18" charset="0"/>
              </a:rPr>
              <a:t>提供用户图形界面</a:t>
            </a:r>
            <a:endParaRPr lang="en-US" altLang="zh-CN" sz="1800" kern="100" dirty="0">
              <a:latin typeface="Times New Roman" panose="02020603050405020304" pitchFamily="18" charset="0"/>
              <a:ea typeface="宋体" panose="02010600030101010101" pitchFamily="2" charset="-122"/>
              <a:cs typeface="Times New Roman" panose="02020603050405020304" pitchFamily="18" charset="0"/>
            </a:endParaRPr>
          </a:p>
          <a:p>
            <a:pPr lvl="2">
              <a:buFont typeface="Wingdings" panose="05000000000000000000" pitchFamily="2" charset="2"/>
              <a:buChar char="Ø"/>
            </a:pP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实现对设备</a:t>
            </a:r>
            <a:r>
              <a:rPr lang="zh-CN" altLang="en-US" sz="1800" b="1"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远程</a:t>
            </a:r>
            <a:r>
              <a:rPr lang="zh-CN" altLang="zh-CN" sz="1800" b="1"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控制</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和访问</a:t>
            </a:r>
            <a:endParaRPr lang="en-US" altLang="zh-CN" sz="1800" dirty="0">
              <a:latin typeface="宋体" panose="02010600030101010101" pitchFamily="2" charset="-122"/>
              <a:ea typeface="宋体" panose="02010600030101010101" pitchFamily="2" charset="-122"/>
            </a:endParaRPr>
          </a:p>
        </p:txBody>
      </p:sp>
      <p:pic>
        <p:nvPicPr>
          <p:cNvPr id="5" name="图片 4">
            <a:extLst>
              <a:ext uri="{FF2B5EF4-FFF2-40B4-BE49-F238E27FC236}">
                <a16:creationId xmlns:a16="http://schemas.microsoft.com/office/drawing/2014/main" id="{4EA2DCF8-C335-BB14-CEE2-C999A780B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3707" y="642940"/>
            <a:ext cx="5786202" cy="5572119"/>
          </a:xfrm>
          <a:prstGeom prst="rect">
            <a:avLst/>
          </a:prstGeom>
        </p:spPr>
      </p:pic>
      <p:sp>
        <p:nvSpPr>
          <p:cNvPr id="7" name="文本框 6">
            <a:extLst>
              <a:ext uri="{FF2B5EF4-FFF2-40B4-BE49-F238E27FC236}">
                <a16:creationId xmlns:a16="http://schemas.microsoft.com/office/drawing/2014/main" id="{1011E1CB-56C7-E13F-0346-60C1E268B759}"/>
              </a:ext>
            </a:extLst>
          </p:cNvPr>
          <p:cNvSpPr txBox="1"/>
          <p:nvPr/>
        </p:nvSpPr>
        <p:spPr>
          <a:xfrm>
            <a:off x="7085101" y="6218668"/>
            <a:ext cx="2351314" cy="369332"/>
          </a:xfrm>
          <a:prstGeom prst="rect">
            <a:avLst/>
          </a:prstGeom>
          <a:noFill/>
        </p:spPr>
        <p:txBody>
          <a:bodyPr wrap="square" rtlCol="0">
            <a:spAutoFit/>
          </a:bodyPr>
          <a:lstStyle/>
          <a:p>
            <a:r>
              <a:rPr lang="zh-CN" altLang="en-US" b="1" dirty="0">
                <a:latin typeface="华文仿宋" panose="02010600040101010101" pitchFamily="2" charset="-122"/>
                <a:ea typeface="华文仿宋" panose="02010600040101010101" pitchFamily="2" charset="-122"/>
              </a:rPr>
              <a:t>软件控制系统架构图</a:t>
            </a:r>
          </a:p>
        </p:txBody>
      </p:sp>
      <p:sp>
        <p:nvSpPr>
          <p:cNvPr id="2" name="文本框 1">
            <a:extLst>
              <a:ext uri="{FF2B5EF4-FFF2-40B4-BE49-F238E27FC236}">
                <a16:creationId xmlns:a16="http://schemas.microsoft.com/office/drawing/2014/main" id="{223B7FC6-7165-99B0-F5AB-4C78808AE62E}"/>
              </a:ext>
            </a:extLst>
          </p:cNvPr>
          <p:cNvSpPr txBox="1"/>
          <p:nvPr/>
        </p:nvSpPr>
        <p:spPr>
          <a:xfrm>
            <a:off x="799037" y="130697"/>
            <a:ext cx="3983567" cy="572790"/>
          </a:xfrm>
          <a:prstGeom prst="rect">
            <a:avLst/>
          </a:prstGeom>
          <a:solidFill>
            <a:schemeClr val="accent5">
              <a:lumMod val="20000"/>
              <a:lumOff val="80000"/>
              <a:alpha val="50196"/>
            </a:schemeClr>
          </a:solidFill>
          <a:ln w="12700">
            <a:solidFill>
              <a:srgbClr val="002060"/>
            </a:solidFill>
            <a:prstDash val="dash"/>
          </a:ln>
        </p:spPr>
        <p:txBody>
          <a:bodyPr wrap="square" rtlCol="0">
            <a:spAutoFit/>
          </a:bodyPr>
          <a:lstStyle/>
          <a:p>
            <a:endParaRPr lang="zh-CN" altLang="en-US" dirty="0"/>
          </a:p>
        </p:txBody>
      </p:sp>
      <p:sp>
        <p:nvSpPr>
          <p:cNvPr id="6" name="文本框 5">
            <a:extLst>
              <a:ext uri="{FF2B5EF4-FFF2-40B4-BE49-F238E27FC236}">
                <a16:creationId xmlns:a16="http://schemas.microsoft.com/office/drawing/2014/main" id="{6FEB2930-5D88-0630-EFBA-EBBA1DA6AF05}"/>
              </a:ext>
            </a:extLst>
          </p:cNvPr>
          <p:cNvSpPr txBox="1"/>
          <p:nvPr/>
        </p:nvSpPr>
        <p:spPr>
          <a:xfrm>
            <a:off x="752324" y="138012"/>
            <a:ext cx="4134985" cy="1046440"/>
          </a:xfrm>
          <a:prstGeom prst="rect">
            <a:avLst/>
          </a:prstGeom>
          <a:noFill/>
        </p:spPr>
        <p:txBody>
          <a:bodyPr wrap="square" rtlCol="0">
            <a:spAutoFit/>
          </a:bodyPr>
          <a:lstStyle/>
          <a:p>
            <a:r>
              <a:rPr lang="en-US" altLang="zh-CN" sz="3000" b="1" dirty="0">
                <a:latin typeface="+mn-ea"/>
              </a:rPr>
              <a:t>3.2</a:t>
            </a:r>
            <a:r>
              <a:rPr lang="zh-CN" altLang="en-US" sz="3200" b="1" dirty="0">
                <a:latin typeface="微软雅黑" panose="020B0503020204020204" pitchFamily="34" charset="-122"/>
              </a:rPr>
              <a:t>系统固件程序设计</a:t>
            </a:r>
            <a:endParaRPr lang="en-US" altLang="zh-CN" sz="3200" b="1" dirty="0">
              <a:latin typeface="微软雅黑" panose="020B0503020204020204" pitchFamily="34" charset="-122"/>
            </a:endParaRPr>
          </a:p>
          <a:p>
            <a:endParaRPr lang="zh-CN" altLang="en-US" sz="3000" b="1" dirty="0">
              <a:latin typeface="+mn-ea"/>
            </a:endParaRPr>
          </a:p>
        </p:txBody>
      </p:sp>
    </p:spTree>
    <p:extLst>
      <p:ext uri="{BB962C8B-B14F-4D97-AF65-F5344CB8AC3E}">
        <p14:creationId xmlns:p14="http://schemas.microsoft.com/office/powerpoint/2010/main" val="1750466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1D91E7F-84B6-4064-9D4E-CC7D244BCA04}" type="slidenum">
              <a:rPr lang="zh-CN" altLang="en-US" smtClean="0"/>
              <a:pPr/>
              <a:t>24</a:t>
            </a:fld>
            <a:endParaRPr lang="zh-CN" altLang="en-US" dirty="0"/>
          </a:p>
        </p:txBody>
      </p:sp>
      <p:sp>
        <p:nvSpPr>
          <p:cNvPr id="2" name="文本框 1">
            <a:extLst>
              <a:ext uri="{FF2B5EF4-FFF2-40B4-BE49-F238E27FC236}">
                <a16:creationId xmlns:a16="http://schemas.microsoft.com/office/drawing/2014/main" id="{223B7FC6-7165-99B0-F5AB-4C78808AE62E}"/>
              </a:ext>
            </a:extLst>
          </p:cNvPr>
          <p:cNvSpPr txBox="1"/>
          <p:nvPr/>
        </p:nvSpPr>
        <p:spPr>
          <a:xfrm>
            <a:off x="799037" y="130697"/>
            <a:ext cx="4653073" cy="572790"/>
          </a:xfrm>
          <a:prstGeom prst="rect">
            <a:avLst/>
          </a:prstGeom>
          <a:solidFill>
            <a:schemeClr val="accent5">
              <a:lumMod val="20000"/>
              <a:lumOff val="80000"/>
              <a:alpha val="50196"/>
            </a:schemeClr>
          </a:solidFill>
          <a:ln w="12700">
            <a:solidFill>
              <a:srgbClr val="002060"/>
            </a:solidFill>
            <a:prstDash val="dash"/>
          </a:ln>
        </p:spPr>
        <p:txBody>
          <a:bodyPr wrap="square" rtlCol="0">
            <a:spAutoFit/>
          </a:bodyPr>
          <a:lstStyle/>
          <a:p>
            <a:endParaRPr lang="zh-CN" altLang="en-US" dirty="0"/>
          </a:p>
        </p:txBody>
      </p:sp>
      <p:sp>
        <p:nvSpPr>
          <p:cNvPr id="6" name="文本框 5">
            <a:extLst>
              <a:ext uri="{FF2B5EF4-FFF2-40B4-BE49-F238E27FC236}">
                <a16:creationId xmlns:a16="http://schemas.microsoft.com/office/drawing/2014/main" id="{6FEB2930-5D88-0630-EFBA-EBBA1DA6AF05}"/>
              </a:ext>
            </a:extLst>
          </p:cNvPr>
          <p:cNvSpPr txBox="1"/>
          <p:nvPr/>
        </p:nvSpPr>
        <p:spPr>
          <a:xfrm>
            <a:off x="752324" y="138012"/>
            <a:ext cx="4322596" cy="584775"/>
          </a:xfrm>
          <a:prstGeom prst="rect">
            <a:avLst/>
          </a:prstGeom>
          <a:noFill/>
        </p:spPr>
        <p:txBody>
          <a:bodyPr wrap="square" rtlCol="0">
            <a:spAutoFit/>
          </a:bodyPr>
          <a:lstStyle/>
          <a:p>
            <a:r>
              <a:rPr lang="en-US" altLang="zh-CN" sz="3000" b="1" dirty="0">
                <a:latin typeface="+mn-ea"/>
              </a:rPr>
              <a:t>3.3 </a:t>
            </a:r>
            <a:r>
              <a:rPr lang="zh-CN" altLang="en-US" sz="3200" b="1" dirty="0">
                <a:latin typeface="微软雅黑" panose="020B0503020204020204" pitchFamily="34" charset="-122"/>
              </a:rPr>
              <a:t>远程控制软件设计</a:t>
            </a:r>
            <a:endParaRPr lang="en-US" altLang="zh-CN" sz="3200" b="1" dirty="0">
              <a:latin typeface="微软雅黑" panose="020B0503020204020204" pitchFamily="34" charset="-122"/>
            </a:endParaRPr>
          </a:p>
        </p:txBody>
      </p:sp>
      <p:pic>
        <p:nvPicPr>
          <p:cNvPr id="11" name="图片 10">
            <a:extLst>
              <a:ext uri="{FF2B5EF4-FFF2-40B4-BE49-F238E27FC236}">
                <a16:creationId xmlns:a16="http://schemas.microsoft.com/office/drawing/2014/main" id="{3E4AFDD4-3278-63CC-43A4-FB8A79E914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0949" y="300316"/>
            <a:ext cx="4287943" cy="5562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1">
            <a:extLst>
              <a:ext uri="{FF2B5EF4-FFF2-40B4-BE49-F238E27FC236}">
                <a16:creationId xmlns:a16="http://schemas.microsoft.com/office/drawing/2014/main" id="{283EBADC-FD31-6A64-B343-E2C20E408557}"/>
              </a:ext>
            </a:extLst>
          </p:cNvPr>
          <p:cNvSpPr txBox="1"/>
          <p:nvPr/>
        </p:nvSpPr>
        <p:spPr>
          <a:xfrm>
            <a:off x="183766" y="1170779"/>
            <a:ext cx="6096000" cy="507127"/>
          </a:xfrm>
          <a:prstGeom prst="rect">
            <a:avLst/>
          </a:prstGeom>
          <a:noFill/>
        </p:spPr>
        <p:txBody>
          <a:bodyPr wrap="square">
            <a:spAutoFit/>
          </a:bodyPr>
          <a:lstStyle/>
          <a:p>
            <a:pPr lvl="1">
              <a:lnSpc>
                <a:spcPct val="150000"/>
              </a:lnSpc>
              <a:buFont typeface="Wingdings" panose="05000000000000000000" pitchFamily="2" charset="2"/>
              <a:buChar char="p"/>
            </a:pPr>
            <a:r>
              <a:rPr lang="zh-CN" altLang="en-US" sz="2000" b="1" dirty="0"/>
              <a:t>系统远程控制上位机软件的设计与实现</a:t>
            </a:r>
            <a:endParaRPr lang="en-US" altLang="zh-CN" sz="2000" b="1" dirty="0"/>
          </a:p>
        </p:txBody>
      </p:sp>
      <p:sp>
        <p:nvSpPr>
          <p:cNvPr id="14" name="文本框 13">
            <a:extLst>
              <a:ext uri="{FF2B5EF4-FFF2-40B4-BE49-F238E27FC236}">
                <a16:creationId xmlns:a16="http://schemas.microsoft.com/office/drawing/2014/main" id="{9ADF4EA7-D979-5247-5294-BF1999830A2C}"/>
              </a:ext>
            </a:extLst>
          </p:cNvPr>
          <p:cNvSpPr txBox="1"/>
          <p:nvPr/>
        </p:nvSpPr>
        <p:spPr>
          <a:xfrm>
            <a:off x="587348" y="1552445"/>
            <a:ext cx="5994943" cy="4751557"/>
          </a:xfrm>
          <a:prstGeom prst="rect">
            <a:avLst/>
          </a:prstGeom>
          <a:noFill/>
        </p:spPr>
        <p:txBody>
          <a:bodyPr wrap="square">
            <a:spAutoFit/>
          </a:bodyPr>
          <a:lstStyle/>
          <a:p>
            <a:pPr algn="just"/>
            <a:endParaRPr lang="en-US" altLang="zh-CN" sz="1800" kern="100" dirty="0">
              <a:effectLst/>
              <a:latin typeface="Times New Roman" panose="02020603050405020304" pitchFamily="18" charset="0"/>
              <a:ea typeface="宋体" panose="02010600030101010101" pitchFamily="2" charset="-122"/>
            </a:endParaRPr>
          </a:p>
          <a:p>
            <a:pPr marL="285750" indent="-285750" algn="just">
              <a:lnSpc>
                <a:spcPct val="150000"/>
              </a:lnSpc>
              <a:buFont typeface="Wingdings" panose="05000000000000000000" pitchFamily="2" charset="2"/>
              <a:buChar char="Ø"/>
            </a:pPr>
            <a:r>
              <a:rPr lang="zh-CN" altLang="en-US" b="1" kern="100" dirty="0">
                <a:latin typeface="微软雅黑" panose="020B0503020204020204" pitchFamily="34" charset="-122"/>
                <a:ea typeface="微软雅黑" panose="020B0503020204020204" pitchFamily="34" charset="-122"/>
              </a:rPr>
              <a:t>界面功能介绍</a:t>
            </a:r>
            <a:endParaRPr lang="en-US" altLang="zh-CN" b="1" kern="100" dirty="0">
              <a:latin typeface="微软雅黑" panose="020B0503020204020204" pitchFamily="34" charset="-122"/>
              <a:ea typeface="微软雅黑" panose="020B0503020204020204" pitchFamily="34" charset="-122"/>
            </a:endParaRPr>
          </a:p>
          <a:p>
            <a:pPr marL="800100" lvl="1" indent="-342900" algn="just">
              <a:buFont typeface="+mj-lt"/>
              <a:buAutoNum type="arabicPeriod"/>
            </a:pPr>
            <a:r>
              <a:rPr lang="zh-CN" altLang="en-US" kern="100" dirty="0">
                <a:latin typeface="Times New Roman" panose="02020603050405020304" pitchFamily="18" charset="0"/>
                <a:ea typeface="宋体" panose="02010600030101010101" pitchFamily="2" charset="-122"/>
              </a:rPr>
              <a:t>节点</a:t>
            </a:r>
            <a:r>
              <a:rPr lang="en-US" altLang="zh-CN" kern="100" dirty="0">
                <a:latin typeface="Times New Roman" panose="02020603050405020304" pitchFamily="18" charset="0"/>
                <a:ea typeface="宋体" panose="02010600030101010101" pitchFamily="2" charset="-122"/>
              </a:rPr>
              <a:t>/</a:t>
            </a:r>
            <a:r>
              <a:rPr lang="zh-CN" altLang="en-US" kern="100" dirty="0">
                <a:latin typeface="Times New Roman" panose="02020603050405020304" pitchFamily="18" charset="0"/>
                <a:ea typeface="宋体" panose="02010600030101010101" pitchFamily="2" charset="-122"/>
              </a:rPr>
              <a:t>组数量可配制</a:t>
            </a:r>
            <a:endParaRPr lang="en-US" altLang="zh-CN" kern="100" dirty="0">
              <a:effectLst/>
              <a:latin typeface="Times New Roman" panose="02020603050405020304" pitchFamily="18" charset="0"/>
              <a:ea typeface="宋体" panose="02010600030101010101" pitchFamily="2" charset="-122"/>
            </a:endParaRPr>
          </a:p>
          <a:p>
            <a:pPr marL="800100" lvl="1" indent="-342900" algn="just">
              <a:buFont typeface="+mj-lt"/>
              <a:buAutoNum type="arabicPeriod"/>
            </a:pPr>
            <a:r>
              <a:rPr lang="zh-CN" altLang="en-US" kern="100" dirty="0">
                <a:effectLst/>
                <a:latin typeface="Times New Roman" panose="02020603050405020304" pitchFamily="18" charset="0"/>
                <a:ea typeface="宋体" panose="02010600030101010101" pitchFamily="2" charset="-122"/>
              </a:rPr>
              <a:t>展示</a:t>
            </a:r>
            <a:r>
              <a:rPr lang="zh-CN" altLang="en-US" kern="100" dirty="0">
                <a:latin typeface="Times New Roman" panose="02020603050405020304" pitchFamily="18" charset="0"/>
                <a:ea typeface="宋体" panose="02010600030101010101" pitchFamily="2" charset="-122"/>
              </a:rPr>
              <a:t>集群电源节点的分组和信息</a:t>
            </a:r>
            <a:endParaRPr lang="en-US" altLang="zh-CN" kern="100" dirty="0">
              <a:effectLst/>
              <a:latin typeface="Times New Roman" panose="02020603050405020304" pitchFamily="18" charset="0"/>
              <a:ea typeface="宋体" panose="02010600030101010101" pitchFamily="2" charset="-122"/>
            </a:endParaRPr>
          </a:p>
          <a:p>
            <a:pPr marL="800100" lvl="1" indent="-342900" algn="just">
              <a:buFont typeface="+mj-lt"/>
              <a:buAutoNum type="arabicPeriod"/>
            </a:pPr>
            <a:r>
              <a:rPr lang="zh-CN" altLang="en-US" b="1" kern="100" dirty="0">
                <a:latin typeface="Times New Roman" panose="02020603050405020304" pitchFamily="18" charset="0"/>
                <a:ea typeface="宋体" panose="02010600030101010101" pitchFamily="2" charset="-122"/>
              </a:rPr>
              <a:t>节点按钮</a:t>
            </a:r>
            <a:r>
              <a:rPr lang="zh-CN" altLang="en-US" kern="100" dirty="0">
                <a:latin typeface="Times New Roman" panose="02020603050405020304" pitchFamily="18" charset="0"/>
                <a:ea typeface="宋体" panose="02010600030101010101" pitchFamily="2" charset="-122"/>
              </a:rPr>
              <a:t>：控制节点开</a:t>
            </a:r>
            <a:r>
              <a:rPr lang="en-US" altLang="zh-CN" kern="100" dirty="0">
                <a:latin typeface="Times New Roman" panose="02020603050405020304" pitchFamily="18" charset="0"/>
                <a:ea typeface="宋体" panose="02010600030101010101" pitchFamily="2" charset="-122"/>
              </a:rPr>
              <a:t>/</a:t>
            </a:r>
            <a:r>
              <a:rPr lang="zh-CN" altLang="en-US" kern="100" dirty="0">
                <a:latin typeface="Times New Roman" panose="02020603050405020304" pitchFamily="18" charset="0"/>
                <a:ea typeface="宋体" panose="02010600030101010101" pitchFamily="2" charset="-122"/>
              </a:rPr>
              <a:t>关</a:t>
            </a:r>
            <a:endParaRPr lang="en-US" altLang="zh-CN" kern="100" dirty="0">
              <a:latin typeface="Times New Roman" panose="02020603050405020304" pitchFamily="18" charset="0"/>
              <a:ea typeface="宋体" panose="02010600030101010101" pitchFamily="2" charset="-122"/>
            </a:endParaRPr>
          </a:p>
          <a:p>
            <a:pPr marL="800100" lvl="1" indent="-342900" algn="just">
              <a:buFont typeface="+mj-lt"/>
              <a:buAutoNum type="arabicPeriod"/>
            </a:pPr>
            <a:r>
              <a:rPr lang="zh-CN" altLang="en-US" b="1" kern="100" dirty="0">
                <a:latin typeface="Times New Roman" panose="02020603050405020304" pitchFamily="18" charset="0"/>
                <a:ea typeface="宋体" panose="02010600030101010101" pitchFamily="2" charset="-122"/>
              </a:rPr>
              <a:t>节点状态标签</a:t>
            </a:r>
            <a:r>
              <a:rPr lang="zh-CN" altLang="en-US" kern="100" dirty="0">
                <a:latin typeface="Times New Roman" panose="02020603050405020304" pitchFamily="18" charset="0"/>
                <a:ea typeface="宋体" panose="02010600030101010101" pitchFamily="2" charset="-122"/>
              </a:rPr>
              <a:t>：显示节点状态</a:t>
            </a:r>
            <a:endParaRPr lang="en-US" altLang="zh-CN" kern="100" dirty="0">
              <a:latin typeface="Times New Roman" panose="02020603050405020304" pitchFamily="18" charset="0"/>
              <a:ea typeface="宋体" panose="02010600030101010101" pitchFamily="2" charset="-122"/>
            </a:endParaRPr>
          </a:p>
          <a:p>
            <a:pPr marL="800100" lvl="1" indent="-342900" algn="just">
              <a:buFont typeface="+mj-lt"/>
              <a:buAutoNum type="arabicPeriod"/>
            </a:pPr>
            <a:r>
              <a:rPr lang="en-US" altLang="zh-CN" b="1" kern="100" dirty="0">
                <a:effectLst/>
                <a:latin typeface="Times New Roman" panose="02020603050405020304" pitchFamily="18" charset="0"/>
                <a:ea typeface="宋体" panose="02010600030101010101" pitchFamily="2" charset="-122"/>
              </a:rPr>
              <a:t>All nodes on/off</a:t>
            </a:r>
            <a:r>
              <a:rPr lang="zh-CN" altLang="en-US" kern="100" dirty="0">
                <a:effectLst/>
                <a:latin typeface="Times New Roman" panose="02020603050405020304" pitchFamily="18" charset="0"/>
                <a:ea typeface="宋体" panose="02010600030101010101" pitchFamily="2" charset="-122"/>
              </a:rPr>
              <a:t>：</a:t>
            </a:r>
            <a:r>
              <a:rPr lang="zh-CN" altLang="en-US" kern="100" dirty="0">
                <a:latin typeface="Times New Roman" panose="02020603050405020304" pitchFamily="18" charset="0"/>
                <a:ea typeface="宋体" panose="02010600030101010101" pitchFamily="2" charset="-122"/>
              </a:rPr>
              <a:t>全部开</a:t>
            </a:r>
            <a:r>
              <a:rPr lang="en-US" altLang="zh-CN" kern="100" dirty="0">
                <a:latin typeface="Times New Roman" panose="02020603050405020304" pitchFamily="18" charset="0"/>
                <a:ea typeface="宋体" panose="02010600030101010101" pitchFamily="2" charset="-122"/>
              </a:rPr>
              <a:t>/</a:t>
            </a:r>
            <a:r>
              <a:rPr lang="zh-CN" altLang="en-US" kern="100" dirty="0">
                <a:latin typeface="Times New Roman" panose="02020603050405020304" pitchFamily="18" charset="0"/>
                <a:ea typeface="宋体" panose="02010600030101010101" pitchFamily="2" charset="-122"/>
              </a:rPr>
              <a:t>关所有节点</a:t>
            </a:r>
            <a:endParaRPr lang="en-US" altLang="zh-CN" kern="100" dirty="0">
              <a:latin typeface="Times New Roman" panose="02020603050405020304" pitchFamily="18" charset="0"/>
              <a:ea typeface="宋体" panose="02010600030101010101" pitchFamily="2" charset="-122"/>
            </a:endParaRPr>
          </a:p>
          <a:p>
            <a:pPr marL="800100" lvl="1" indent="-342900" algn="just">
              <a:buFont typeface="+mj-lt"/>
              <a:buAutoNum type="arabicPeriod"/>
            </a:pPr>
            <a:r>
              <a:rPr lang="en-US" altLang="zh-CN" b="1" kern="100" dirty="0">
                <a:latin typeface="Times New Roman" panose="02020603050405020304" pitchFamily="18" charset="0"/>
                <a:ea typeface="宋体" panose="02010600030101010101" pitchFamily="2" charset="-122"/>
              </a:rPr>
              <a:t>PSON on/off</a:t>
            </a:r>
            <a:r>
              <a:rPr lang="zh-CN" altLang="en-US" kern="100" dirty="0">
                <a:latin typeface="Times New Roman" panose="02020603050405020304" pitchFamily="18" charset="0"/>
                <a:ea typeface="宋体" panose="02010600030101010101" pitchFamily="2" charset="-122"/>
              </a:rPr>
              <a:t>：系统远程上电</a:t>
            </a:r>
            <a:r>
              <a:rPr lang="en-US" altLang="zh-CN" kern="100" dirty="0">
                <a:latin typeface="Times New Roman" panose="02020603050405020304" pitchFamily="18" charset="0"/>
                <a:ea typeface="宋体" panose="02010600030101010101" pitchFamily="2" charset="-122"/>
              </a:rPr>
              <a:t>/</a:t>
            </a:r>
            <a:r>
              <a:rPr lang="zh-CN" altLang="en-US" kern="100" dirty="0">
                <a:latin typeface="Times New Roman" panose="02020603050405020304" pitchFamily="18" charset="0"/>
                <a:ea typeface="宋体" panose="02010600030101010101" pitchFamily="2" charset="-122"/>
              </a:rPr>
              <a:t>断电</a:t>
            </a:r>
            <a:endParaRPr lang="en-US" altLang="zh-CN" kern="100" dirty="0">
              <a:latin typeface="Times New Roman" panose="02020603050405020304" pitchFamily="18" charset="0"/>
              <a:ea typeface="宋体" panose="02010600030101010101" pitchFamily="2" charset="-122"/>
            </a:endParaRPr>
          </a:p>
          <a:p>
            <a:pPr marL="800100" lvl="1" indent="-342900" algn="just">
              <a:buFont typeface="+mj-lt"/>
              <a:buAutoNum type="arabicPeriod"/>
            </a:pPr>
            <a:r>
              <a:rPr lang="en-US" altLang="zh-CN" b="1" kern="100" dirty="0">
                <a:latin typeface="Times New Roman" panose="02020603050405020304" pitchFamily="18" charset="0"/>
                <a:ea typeface="宋体" panose="02010600030101010101" pitchFamily="2" charset="-122"/>
              </a:rPr>
              <a:t>Switch on/off</a:t>
            </a:r>
            <a:r>
              <a:rPr lang="zh-CN" altLang="en-US" kern="100" dirty="0">
                <a:latin typeface="Times New Roman" panose="02020603050405020304" pitchFamily="18" charset="0"/>
                <a:ea typeface="宋体" panose="02010600030101010101" pitchFamily="2" charset="-122"/>
              </a:rPr>
              <a:t>：万兆交换机开</a:t>
            </a:r>
            <a:r>
              <a:rPr lang="en-US" altLang="zh-CN" kern="100" dirty="0">
                <a:latin typeface="Times New Roman" panose="02020603050405020304" pitchFamily="18" charset="0"/>
                <a:ea typeface="宋体" panose="02010600030101010101" pitchFamily="2" charset="-122"/>
              </a:rPr>
              <a:t>/</a:t>
            </a:r>
            <a:r>
              <a:rPr lang="zh-CN" altLang="en-US" kern="100" dirty="0">
                <a:latin typeface="Times New Roman" panose="02020603050405020304" pitchFamily="18" charset="0"/>
                <a:ea typeface="宋体" panose="02010600030101010101" pitchFamily="2" charset="-122"/>
              </a:rPr>
              <a:t>关</a:t>
            </a:r>
            <a:endParaRPr lang="en-US" altLang="zh-CN" kern="100" dirty="0">
              <a:latin typeface="Times New Roman" panose="02020603050405020304" pitchFamily="18" charset="0"/>
              <a:ea typeface="宋体" panose="02010600030101010101" pitchFamily="2" charset="-122"/>
            </a:endParaRPr>
          </a:p>
          <a:p>
            <a:pPr marL="800100" lvl="1" indent="-342900" algn="just">
              <a:buFont typeface="+mj-lt"/>
              <a:buAutoNum type="arabicPeriod"/>
            </a:pPr>
            <a:r>
              <a:rPr lang="en-US" altLang="zh-CN" b="1" kern="100" dirty="0">
                <a:latin typeface="Times New Roman" panose="02020603050405020304" pitchFamily="18" charset="0"/>
                <a:ea typeface="宋体" panose="02010600030101010101" pitchFamily="2" charset="-122"/>
              </a:rPr>
              <a:t>Temp</a:t>
            </a:r>
            <a:r>
              <a:rPr lang="zh-CN" altLang="en-US" kern="100" dirty="0">
                <a:latin typeface="Times New Roman" panose="02020603050405020304" pitchFamily="18" charset="0"/>
                <a:ea typeface="宋体" panose="02010600030101010101" pitchFamily="2" charset="-122"/>
              </a:rPr>
              <a:t>：温度显示</a:t>
            </a:r>
            <a:endParaRPr lang="en-US" altLang="zh-CN" kern="100" dirty="0">
              <a:latin typeface="Times New Roman" panose="02020603050405020304" pitchFamily="18" charset="0"/>
              <a:ea typeface="宋体" panose="02010600030101010101" pitchFamily="2" charset="-122"/>
            </a:endParaRPr>
          </a:p>
          <a:p>
            <a:pPr marL="800100" lvl="1" indent="-342900" algn="just">
              <a:buFont typeface="+mj-lt"/>
              <a:buAutoNum type="arabicPeriod"/>
            </a:pPr>
            <a:r>
              <a:rPr lang="en-US" altLang="zh-CN" b="1" kern="100" dirty="0" err="1">
                <a:latin typeface="Times New Roman" panose="02020603050405020304" pitchFamily="18" charset="0"/>
                <a:ea typeface="宋体" panose="02010600030101010101" pitchFamily="2" charset="-122"/>
              </a:rPr>
              <a:t>Humi</a:t>
            </a:r>
            <a:r>
              <a:rPr lang="zh-CN" altLang="en-US" kern="100" dirty="0">
                <a:latin typeface="Times New Roman" panose="02020603050405020304" pitchFamily="18" charset="0"/>
                <a:ea typeface="宋体" panose="02010600030101010101" pitchFamily="2" charset="-122"/>
              </a:rPr>
              <a:t>：湿度显示</a:t>
            </a:r>
            <a:endParaRPr lang="en-US" altLang="zh-CN" kern="100" dirty="0">
              <a:latin typeface="Times New Roman" panose="02020603050405020304" pitchFamily="18" charset="0"/>
              <a:ea typeface="宋体" panose="02010600030101010101" pitchFamily="2" charset="-122"/>
            </a:endParaRPr>
          </a:p>
          <a:p>
            <a:pPr marL="800100" lvl="1" indent="-342900" algn="just">
              <a:buFont typeface="+mj-lt"/>
              <a:buAutoNum type="arabicPeriod"/>
            </a:pPr>
            <a:r>
              <a:rPr lang="en-US" altLang="zh-CN" b="1" kern="100" dirty="0" err="1">
                <a:latin typeface="Times New Roman" panose="02020603050405020304" pitchFamily="18" charset="0"/>
                <a:ea typeface="宋体" panose="02010600030101010101" pitchFamily="2" charset="-122"/>
              </a:rPr>
              <a:t>FanMode</a:t>
            </a:r>
            <a:r>
              <a:rPr lang="zh-CN" altLang="en-US" b="1" kern="100" dirty="0">
                <a:latin typeface="Times New Roman" panose="02020603050405020304" pitchFamily="18" charset="0"/>
                <a:ea typeface="宋体" panose="02010600030101010101" pitchFamily="2" charset="-122"/>
              </a:rPr>
              <a:t>下拉框</a:t>
            </a:r>
            <a:r>
              <a:rPr lang="zh-CN" altLang="en-US" kern="100" dirty="0">
                <a:latin typeface="Times New Roman" panose="02020603050405020304" pitchFamily="18" charset="0"/>
                <a:ea typeface="宋体" panose="02010600030101010101" pitchFamily="2" charset="-122"/>
              </a:rPr>
              <a:t>：风扇模式选择（自动</a:t>
            </a:r>
            <a:r>
              <a:rPr lang="en-US" altLang="zh-CN" kern="100" dirty="0">
                <a:latin typeface="Times New Roman" panose="02020603050405020304" pitchFamily="18" charset="0"/>
                <a:ea typeface="宋体" panose="02010600030101010101" pitchFamily="2" charset="-122"/>
              </a:rPr>
              <a:t>/</a:t>
            </a:r>
            <a:r>
              <a:rPr lang="zh-CN" altLang="en-US" kern="100" dirty="0">
                <a:latin typeface="Times New Roman" panose="02020603050405020304" pitchFamily="18" charset="0"/>
                <a:ea typeface="宋体" panose="02010600030101010101" pitchFamily="2" charset="-122"/>
              </a:rPr>
              <a:t>全速</a:t>
            </a:r>
            <a:r>
              <a:rPr lang="en-US" altLang="zh-CN" kern="100" dirty="0">
                <a:latin typeface="Times New Roman" panose="02020603050405020304" pitchFamily="18" charset="0"/>
                <a:ea typeface="宋体" panose="02010600030101010101" pitchFamily="2" charset="-122"/>
              </a:rPr>
              <a:t>/</a:t>
            </a:r>
            <a:r>
              <a:rPr lang="zh-CN" altLang="en-US" kern="100" dirty="0">
                <a:latin typeface="Times New Roman" panose="02020603050405020304" pitchFamily="18" charset="0"/>
                <a:ea typeface="宋体" panose="02010600030101010101" pitchFamily="2" charset="-122"/>
              </a:rPr>
              <a:t>关闭）</a:t>
            </a:r>
            <a:endParaRPr lang="en-US" altLang="zh-CN" kern="100" dirty="0">
              <a:latin typeface="Times New Roman" panose="02020603050405020304" pitchFamily="18" charset="0"/>
              <a:ea typeface="宋体" panose="02010600030101010101" pitchFamily="2" charset="-122"/>
            </a:endParaRPr>
          </a:p>
          <a:p>
            <a:pPr marL="800100" lvl="1" indent="-342900" algn="just">
              <a:buFont typeface="+mj-lt"/>
              <a:buAutoNum type="arabicPeriod"/>
            </a:pPr>
            <a:r>
              <a:rPr lang="en-US" altLang="zh-CN" b="1" kern="100" dirty="0">
                <a:latin typeface="Times New Roman" panose="02020603050405020304" pitchFamily="18" charset="0"/>
                <a:ea typeface="宋体" panose="02010600030101010101" pitchFamily="2" charset="-122"/>
              </a:rPr>
              <a:t>Refresh</a:t>
            </a:r>
            <a:r>
              <a:rPr lang="zh-CN" altLang="en-US" b="1" kern="100" dirty="0">
                <a:latin typeface="Times New Roman" panose="02020603050405020304" pitchFamily="18" charset="0"/>
                <a:ea typeface="宋体" panose="02010600030101010101" pitchFamily="2" charset="-122"/>
              </a:rPr>
              <a:t>按钮</a:t>
            </a:r>
            <a:r>
              <a:rPr lang="zh-CN" altLang="en-US" kern="100" dirty="0">
                <a:latin typeface="Times New Roman" panose="02020603050405020304" pitchFamily="18" charset="0"/>
                <a:ea typeface="宋体" panose="02010600030101010101" pitchFamily="2" charset="-122"/>
              </a:rPr>
              <a:t>：间隔</a:t>
            </a:r>
            <a:r>
              <a:rPr lang="en-US" altLang="zh-CN" kern="100" dirty="0">
                <a:effectLst/>
                <a:latin typeface="Times New Roman" panose="02020603050405020304" pitchFamily="18" charset="0"/>
                <a:ea typeface="宋体" panose="02010600030101010101" pitchFamily="2" charset="-122"/>
              </a:rPr>
              <a:t>500</a:t>
            </a:r>
            <a:r>
              <a:rPr lang="zh-CN" altLang="zh-CN" kern="100" dirty="0">
                <a:effectLst/>
                <a:latin typeface="Times New Roman" panose="02020603050405020304" pitchFamily="18" charset="0"/>
                <a:ea typeface="宋体" panose="02010600030101010101" pitchFamily="2" charset="-122"/>
              </a:rPr>
              <a:t>毫秒定期刷新节点的状态，</a:t>
            </a:r>
            <a:r>
              <a:rPr lang="zh-CN" altLang="en-US" kern="100" dirty="0">
                <a:effectLst/>
                <a:latin typeface="Times New Roman" panose="02020603050405020304" pitchFamily="18" charset="0"/>
                <a:ea typeface="宋体" panose="02010600030101010101" pitchFamily="2" charset="-122"/>
              </a:rPr>
              <a:t>也可通过</a:t>
            </a:r>
            <a:r>
              <a:rPr lang="en-US" altLang="zh-CN" kern="100" dirty="0">
                <a:effectLst/>
                <a:latin typeface="Times New Roman" panose="02020603050405020304" pitchFamily="18" charset="0"/>
                <a:ea typeface="宋体" panose="02010600030101010101" pitchFamily="2" charset="-122"/>
              </a:rPr>
              <a:t>refresh</a:t>
            </a:r>
            <a:r>
              <a:rPr lang="zh-CN" altLang="en-US" kern="100" dirty="0">
                <a:effectLst/>
                <a:latin typeface="Times New Roman" panose="02020603050405020304" pitchFamily="18" charset="0"/>
                <a:ea typeface="宋体" panose="02010600030101010101" pitchFamily="2" charset="-122"/>
              </a:rPr>
              <a:t>按钮</a:t>
            </a:r>
            <a:r>
              <a:rPr lang="zh-CN" altLang="zh-CN" kern="100" dirty="0">
                <a:effectLst/>
                <a:latin typeface="Times New Roman" panose="02020603050405020304" pitchFamily="18" charset="0"/>
                <a:ea typeface="宋体" panose="02010600030101010101" pitchFamily="2" charset="-122"/>
              </a:rPr>
              <a:t>可根据需要</a:t>
            </a:r>
            <a:r>
              <a:rPr lang="zh-CN" altLang="en-US" kern="100" dirty="0">
                <a:effectLst/>
                <a:latin typeface="Times New Roman" panose="02020603050405020304" pitchFamily="18" charset="0"/>
                <a:ea typeface="宋体" panose="02010600030101010101" pitchFamily="2" charset="-122"/>
              </a:rPr>
              <a:t>随时刷新</a:t>
            </a:r>
            <a:endParaRPr lang="zh-CN" altLang="zh-CN" kern="100" dirty="0">
              <a:effectLst/>
              <a:latin typeface="Times New Roman" panose="02020603050405020304" pitchFamily="18" charset="0"/>
              <a:ea typeface="宋体" panose="02010600030101010101" pitchFamily="2" charset="-122"/>
            </a:endParaRPr>
          </a:p>
          <a:p>
            <a:pPr lvl="1" algn="just"/>
            <a:endParaRPr lang="en-US" altLang="zh-CN" kern="100" dirty="0">
              <a:latin typeface="Times New Roman" panose="02020603050405020304" pitchFamily="18" charset="0"/>
              <a:ea typeface="宋体" panose="02010600030101010101" pitchFamily="2" charset="-122"/>
            </a:endParaRPr>
          </a:p>
          <a:p>
            <a:pPr marL="742950" lvl="1" indent="-285750" algn="just">
              <a:lnSpc>
                <a:spcPct val="150000"/>
              </a:lnSpc>
              <a:buFont typeface="Arial" panose="020B0604020202020204" pitchFamily="34" charset="0"/>
              <a:buChar char="•"/>
            </a:pPr>
            <a:endParaRPr lang="en-US" altLang="zh-CN" kern="100" dirty="0">
              <a:effectLst/>
              <a:latin typeface="Times New Roman" panose="02020603050405020304" pitchFamily="18" charset="0"/>
              <a:ea typeface="宋体" panose="02010600030101010101" pitchFamily="2" charset="-122"/>
            </a:endParaRPr>
          </a:p>
        </p:txBody>
      </p:sp>
      <p:sp>
        <p:nvSpPr>
          <p:cNvPr id="15" name="文本框 14">
            <a:extLst>
              <a:ext uri="{FF2B5EF4-FFF2-40B4-BE49-F238E27FC236}">
                <a16:creationId xmlns:a16="http://schemas.microsoft.com/office/drawing/2014/main" id="{CA61D6B8-8B91-04A3-AA29-88828C6AE8B9}"/>
              </a:ext>
            </a:extLst>
          </p:cNvPr>
          <p:cNvSpPr txBox="1"/>
          <p:nvPr/>
        </p:nvSpPr>
        <p:spPr>
          <a:xfrm>
            <a:off x="7416043" y="6036106"/>
            <a:ext cx="3417754" cy="369332"/>
          </a:xfrm>
          <a:prstGeom prst="rect">
            <a:avLst/>
          </a:prstGeom>
          <a:noFill/>
        </p:spPr>
        <p:txBody>
          <a:bodyPr wrap="square">
            <a:spAutoFit/>
          </a:bodyPr>
          <a:lstStyle/>
          <a:p>
            <a:r>
              <a:rPr lang="zh-CN" altLang="zh-CN" sz="1800" b="1" kern="100" dirty="0">
                <a:effectLst/>
                <a:latin typeface="华文仿宋" panose="02010600040101010101" pitchFamily="2" charset="-122"/>
                <a:ea typeface="华文仿宋" panose="02010600040101010101" pitchFamily="2" charset="-122"/>
                <a:cs typeface="Times New Roman" panose="02020603050405020304" pitchFamily="18" charset="0"/>
              </a:rPr>
              <a:t>系统远程控制上位机软件</a:t>
            </a:r>
            <a:r>
              <a:rPr lang="zh-CN" altLang="en-US" b="1" kern="100" dirty="0">
                <a:latin typeface="华文仿宋" panose="02010600040101010101" pitchFamily="2" charset="-122"/>
                <a:ea typeface="华文仿宋" panose="02010600040101010101" pitchFamily="2" charset="-122"/>
                <a:cs typeface="Times New Roman" panose="02020603050405020304" pitchFamily="18" charset="0"/>
              </a:rPr>
              <a:t>界面图</a:t>
            </a:r>
            <a:endParaRPr lang="zh-CN" altLang="en-US" b="1" dirty="0">
              <a:latin typeface="华文仿宋" panose="02010600040101010101" pitchFamily="2" charset="-122"/>
              <a:ea typeface="华文仿宋" panose="02010600040101010101" pitchFamily="2" charset="-122"/>
            </a:endParaRPr>
          </a:p>
        </p:txBody>
      </p:sp>
    </p:spTree>
    <p:extLst>
      <p:ext uri="{BB962C8B-B14F-4D97-AF65-F5344CB8AC3E}">
        <p14:creationId xmlns:p14="http://schemas.microsoft.com/office/powerpoint/2010/main" val="3220760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nvSpPr>
        <p:spPr>
          <a:xfrm>
            <a:off x="-1" y="0"/>
            <a:ext cx="584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文本框 46"/>
          <p:cNvSpPr txBox="1"/>
          <p:nvPr/>
        </p:nvSpPr>
        <p:spPr>
          <a:xfrm>
            <a:off x="5671820" y="1026552"/>
            <a:ext cx="6042660" cy="861774"/>
          </a:xfrm>
          <a:prstGeom prst="rect">
            <a:avLst/>
          </a:prstGeom>
          <a:noFill/>
          <a:ln>
            <a:noFill/>
          </a:ln>
        </p:spPr>
        <p:txBody>
          <a:bodyPr wrap="square" rtlCol="0">
            <a:spAutoFit/>
          </a:bodyPr>
          <a:lstStyle/>
          <a:p>
            <a:pPr algn="ctr"/>
            <a:r>
              <a:rPr lang="zh-CN" altLang="en-US" sz="5000" b="1" dirty="0">
                <a:solidFill>
                  <a:schemeClr val="accent1"/>
                </a:solidFill>
                <a:latin typeface="微软雅黑" panose="020B0503020204020204" pitchFamily="34" charset="-122"/>
              </a:rPr>
              <a:t>系统组装与测试</a:t>
            </a:r>
          </a:p>
        </p:txBody>
      </p:sp>
      <p:grpSp>
        <p:nvGrpSpPr>
          <p:cNvPr id="4" name="组合 3">
            <a:extLst>
              <a:ext uri="{FF2B5EF4-FFF2-40B4-BE49-F238E27FC236}">
                <a16:creationId xmlns:a16="http://schemas.microsoft.com/office/drawing/2014/main" id="{1E39BB6E-3385-4D42-3EB5-CCC54546DE66}"/>
              </a:ext>
            </a:extLst>
          </p:cNvPr>
          <p:cNvGrpSpPr/>
          <p:nvPr/>
        </p:nvGrpSpPr>
        <p:grpSpPr>
          <a:xfrm>
            <a:off x="6815713" y="2676487"/>
            <a:ext cx="3343687" cy="707886"/>
            <a:chOff x="3982307" y="1805640"/>
            <a:chExt cx="3343687" cy="707886"/>
          </a:xfrm>
        </p:grpSpPr>
        <p:sp>
          <p:nvSpPr>
            <p:cNvPr id="5" name="文本框 4">
              <a:extLst>
                <a:ext uri="{FF2B5EF4-FFF2-40B4-BE49-F238E27FC236}">
                  <a16:creationId xmlns:a16="http://schemas.microsoft.com/office/drawing/2014/main" id="{BD282F16-83DE-18CA-1778-3D5BA5A23976}"/>
                </a:ext>
              </a:extLst>
            </p:cNvPr>
            <p:cNvSpPr txBox="1"/>
            <p:nvPr/>
          </p:nvSpPr>
          <p:spPr>
            <a:xfrm>
              <a:off x="4931136" y="1805640"/>
              <a:ext cx="2394858" cy="707886"/>
            </a:xfrm>
            <a:prstGeom prst="rect">
              <a:avLst/>
            </a:prstGeom>
            <a:noFill/>
          </p:spPr>
          <p:txBody>
            <a:bodyPr wrap="square" rtlCol="0">
              <a:spAutoFit/>
            </a:bodyPr>
            <a:lstStyle/>
            <a:p>
              <a:r>
                <a:rPr lang="zh-CN" altLang="en-US" sz="4000" b="1" dirty="0">
                  <a:latin typeface="微软雅黑" panose="020B0503020204020204" pitchFamily="34" charset="-122"/>
                </a:rPr>
                <a:t>系统组装</a:t>
              </a:r>
              <a:endParaRPr lang="en-US" altLang="zh-CN" sz="4000" b="1" dirty="0">
                <a:latin typeface="微软雅黑" panose="020B0503020204020204" pitchFamily="34" charset="-122"/>
              </a:endParaRPr>
            </a:p>
          </p:txBody>
        </p:sp>
        <p:sp>
          <p:nvSpPr>
            <p:cNvPr id="7" name="文本框 6">
              <a:extLst>
                <a:ext uri="{FF2B5EF4-FFF2-40B4-BE49-F238E27FC236}">
                  <a16:creationId xmlns:a16="http://schemas.microsoft.com/office/drawing/2014/main" id="{D7C6417D-BBF9-D8D2-F382-C6DAFB42366D}"/>
                </a:ext>
              </a:extLst>
            </p:cNvPr>
            <p:cNvSpPr txBox="1"/>
            <p:nvPr/>
          </p:nvSpPr>
          <p:spPr>
            <a:xfrm>
              <a:off x="3982307" y="1805640"/>
              <a:ext cx="1021782" cy="707886"/>
            </a:xfrm>
            <a:prstGeom prst="rect">
              <a:avLst/>
            </a:prstGeom>
            <a:noFill/>
            <a:ln>
              <a:noFill/>
            </a:ln>
          </p:spPr>
          <p:txBody>
            <a:bodyPr wrap="square" rtlCol="0">
              <a:spAutoFit/>
            </a:bodyPr>
            <a:lstStyle/>
            <a:p>
              <a:pPr algn="ctr"/>
              <a:r>
                <a:rPr lang="en-US" altLang="zh-CN" sz="4000" b="1" dirty="0">
                  <a:solidFill>
                    <a:schemeClr val="accent1"/>
                  </a:solidFill>
                  <a:latin typeface="微软雅黑" panose="020B0503020204020204" pitchFamily="34" charset="-122"/>
                  <a:ea typeface="微软雅黑" panose="020B0503020204020204" pitchFamily="34" charset="-122"/>
                </a:rPr>
                <a:t>4.1</a:t>
              </a:r>
            </a:p>
          </p:txBody>
        </p:sp>
      </p:grpSp>
      <p:grpSp>
        <p:nvGrpSpPr>
          <p:cNvPr id="10" name="组合 9">
            <a:extLst>
              <a:ext uri="{FF2B5EF4-FFF2-40B4-BE49-F238E27FC236}">
                <a16:creationId xmlns:a16="http://schemas.microsoft.com/office/drawing/2014/main" id="{AA7F80B8-C02E-D123-BD01-CB2264FAAF03}"/>
              </a:ext>
            </a:extLst>
          </p:cNvPr>
          <p:cNvGrpSpPr/>
          <p:nvPr/>
        </p:nvGrpSpPr>
        <p:grpSpPr>
          <a:xfrm>
            <a:off x="6530342" y="3661623"/>
            <a:ext cx="4690487" cy="707886"/>
            <a:chOff x="3982307" y="1805640"/>
            <a:chExt cx="3343687" cy="921132"/>
          </a:xfrm>
        </p:grpSpPr>
        <p:sp>
          <p:nvSpPr>
            <p:cNvPr id="11" name="文本框 10">
              <a:extLst>
                <a:ext uri="{FF2B5EF4-FFF2-40B4-BE49-F238E27FC236}">
                  <a16:creationId xmlns:a16="http://schemas.microsoft.com/office/drawing/2014/main" id="{320D20EB-D6C9-9ADD-3C1F-FDE5DAA214C5}"/>
                </a:ext>
              </a:extLst>
            </p:cNvPr>
            <p:cNvSpPr txBox="1"/>
            <p:nvPr/>
          </p:nvSpPr>
          <p:spPr>
            <a:xfrm>
              <a:off x="4931136" y="1805640"/>
              <a:ext cx="2394858" cy="921132"/>
            </a:xfrm>
            <a:prstGeom prst="rect">
              <a:avLst/>
            </a:prstGeom>
            <a:noFill/>
          </p:spPr>
          <p:txBody>
            <a:bodyPr wrap="square" rtlCol="0">
              <a:spAutoFit/>
            </a:bodyPr>
            <a:lstStyle/>
            <a:p>
              <a:r>
                <a:rPr lang="zh-CN" altLang="en-US" sz="4000" b="1" dirty="0">
                  <a:latin typeface="微软雅黑" panose="020B0503020204020204" pitchFamily="34" charset="-122"/>
                </a:rPr>
                <a:t>系统测试</a:t>
              </a:r>
              <a:endParaRPr lang="en-US" altLang="zh-CN" sz="4000" b="1" dirty="0">
                <a:latin typeface="微软雅黑" panose="020B0503020204020204" pitchFamily="34" charset="-122"/>
              </a:endParaRPr>
            </a:p>
          </p:txBody>
        </p:sp>
        <p:sp>
          <p:nvSpPr>
            <p:cNvPr id="12" name="文本框 11">
              <a:extLst>
                <a:ext uri="{FF2B5EF4-FFF2-40B4-BE49-F238E27FC236}">
                  <a16:creationId xmlns:a16="http://schemas.microsoft.com/office/drawing/2014/main" id="{1955366C-5CF9-7338-731F-C258CE6F4371}"/>
                </a:ext>
              </a:extLst>
            </p:cNvPr>
            <p:cNvSpPr txBox="1"/>
            <p:nvPr/>
          </p:nvSpPr>
          <p:spPr>
            <a:xfrm>
              <a:off x="3982307" y="1805640"/>
              <a:ext cx="1021782" cy="921132"/>
            </a:xfrm>
            <a:prstGeom prst="rect">
              <a:avLst/>
            </a:prstGeom>
            <a:noFill/>
            <a:ln>
              <a:noFill/>
            </a:ln>
          </p:spPr>
          <p:txBody>
            <a:bodyPr wrap="square" rtlCol="0">
              <a:spAutoFit/>
            </a:bodyPr>
            <a:lstStyle/>
            <a:p>
              <a:pPr algn="ctr"/>
              <a:r>
                <a:rPr lang="en-US" altLang="zh-CN" sz="4000" b="1" dirty="0">
                  <a:solidFill>
                    <a:schemeClr val="accent1"/>
                  </a:solidFill>
                  <a:latin typeface="微软雅黑" panose="020B0503020204020204" pitchFamily="34" charset="-122"/>
                  <a:ea typeface="微软雅黑" panose="020B0503020204020204" pitchFamily="34" charset="-122"/>
                </a:rPr>
                <a:t>4.2</a:t>
              </a:r>
            </a:p>
          </p:txBody>
        </p:sp>
      </p:grpSp>
      <p:sp>
        <p:nvSpPr>
          <p:cNvPr id="9" name="文本框 8"/>
          <p:cNvSpPr txBox="1"/>
          <p:nvPr/>
        </p:nvSpPr>
        <p:spPr>
          <a:xfrm>
            <a:off x="-1165132" y="1026552"/>
            <a:ext cx="7837714" cy="4339650"/>
          </a:xfrm>
          <a:prstGeom prst="rect">
            <a:avLst/>
          </a:prstGeom>
          <a:noFill/>
          <a:ln>
            <a:noFill/>
          </a:ln>
        </p:spPr>
        <p:txBody>
          <a:bodyPr wrap="square" rtlCol="0">
            <a:spAutoFit/>
          </a:bodyPr>
          <a:lstStyle/>
          <a:p>
            <a:pPr algn="ctr"/>
            <a:r>
              <a:rPr lang="en-US" altLang="zh-CN" sz="13800" b="1" dirty="0">
                <a:solidFill>
                  <a:schemeClr val="tx1">
                    <a:lumMod val="95000"/>
                    <a:lumOff val="5000"/>
                    <a:alpha val="23000"/>
                  </a:schemeClr>
                </a:solidFill>
                <a:latin typeface="微软雅黑" panose="020B0503020204020204" pitchFamily="34" charset="-122"/>
                <a:ea typeface="微软雅黑" panose="020B0503020204020204" pitchFamily="34" charset="-122"/>
              </a:rPr>
              <a:t>PART</a:t>
            </a:r>
          </a:p>
          <a:p>
            <a:pPr algn="ctr"/>
            <a:r>
              <a:rPr lang="en-US" altLang="zh-CN" sz="13800" b="1" dirty="0">
                <a:solidFill>
                  <a:schemeClr val="tx1">
                    <a:lumMod val="95000"/>
                    <a:lumOff val="5000"/>
                    <a:alpha val="23000"/>
                  </a:schemeClr>
                </a:solidFill>
                <a:latin typeface="微软雅黑" panose="020B0503020204020204" pitchFamily="34" charset="-122"/>
                <a:ea typeface="微软雅黑" panose="020B0503020204020204" pitchFamily="34" charset="-122"/>
              </a:rPr>
              <a:t>FOUR</a:t>
            </a:r>
          </a:p>
        </p:txBody>
      </p:sp>
    </p:spTree>
    <p:extLst>
      <p:ext uri="{BB962C8B-B14F-4D97-AF65-F5344CB8AC3E}">
        <p14:creationId xmlns:p14="http://schemas.microsoft.com/office/powerpoint/2010/main" val="6089240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6919F6F7-E991-2FAC-526D-DE8B8EE70145}"/>
              </a:ext>
            </a:extLst>
          </p:cNvPr>
          <p:cNvPicPr>
            <a:picLocks noChangeAspect="1"/>
          </p:cNvPicPr>
          <p:nvPr/>
        </p:nvPicPr>
        <p:blipFill>
          <a:blip r:embed="rId3"/>
          <a:stretch>
            <a:fillRect/>
          </a:stretch>
        </p:blipFill>
        <p:spPr>
          <a:xfrm>
            <a:off x="7213601" y="3657735"/>
            <a:ext cx="3233293" cy="2358790"/>
          </a:xfrm>
          <a:prstGeom prst="rect">
            <a:avLst/>
          </a:prstGeom>
        </p:spPr>
      </p:pic>
      <p:sp>
        <p:nvSpPr>
          <p:cNvPr id="4" name="灯片编号占位符 3"/>
          <p:cNvSpPr>
            <a:spLocks noGrp="1"/>
          </p:cNvSpPr>
          <p:nvPr>
            <p:ph type="sldNum" sz="quarter" idx="12"/>
          </p:nvPr>
        </p:nvSpPr>
        <p:spPr/>
        <p:txBody>
          <a:bodyPr/>
          <a:lstStyle/>
          <a:p>
            <a:fld id="{51D91E7F-84B6-4064-9D4E-CC7D244BCA04}" type="slidenum">
              <a:rPr lang="zh-CN" altLang="en-US" smtClean="0"/>
              <a:pPr/>
              <a:t>26</a:t>
            </a:fld>
            <a:endParaRPr lang="zh-CN" altLang="en-US" dirty="0"/>
          </a:p>
        </p:txBody>
      </p:sp>
      <p:sp>
        <p:nvSpPr>
          <p:cNvPr id="3" name="文本框 2">
            <a:extLst>
              <a:ext uri="{FF2B5EF4-FFF2-40B4-BE49-F238E27FC236}">
                <a16:creationId xmlns:a16="http://schemas.microsoft.com/office/drawing/2014/main" id="{4B935A20-C7C8-AF0B-D7AF-B19503E560BF}"/>
              </a:ext>
            </a:extLst>
          </p:cNvPr>
          <p:cNvSpPr txBox="1"/>
          <p:nvPr/>
        </p:nvSpPr>
        <p:spPr>
          <a:xfrm>
            <a:off x="385231" y="766340"/>
            <a:ext cx="4303167" cy="430887"/>
          </a:xfrm>
          <a:prstGeom prst="rect">
            <a:avLst/>
          </a:prstGeom>
          <a:noFill/>
        </p:spPr>
        <p:txBody>
          <a:bodyPr wrap="square" rtlCol="0">
            <a:spAutoFit/>
          </a:bodyPr>
          <a:lstStyle/>
          <a:p>
            <a:pPr marL="457200" indent="-457200">
              <a:buFont typeface="Wingdings" panose="05000000000000000000" pitchFamily="2" charset="2"/>
              <a:buChar char="n"/>
            </a:pPr>
            <a:r>
              <a:rPr lang="zh-CN" altLang="en-US" sz="2200" b="1" dirty="0">
                <a:latin typeface="微软雅黑" panose="020B0503020204020204" pitchFamily="34" charset="-122"/>
                <a:ea typeface="微软雅黑" panose="020B0503020204020204" pitchFamily="34" charset="-122"/>
              </a:rPr>
              <a:t>存储节点组装</a:t>
            </a:r>
            <a:endParaRPr lang="en-US" altLang="zh-CN" sz="2200" b="1" dirty="0">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129299C3-02EF-B6EB-3B07-92E9A47AD793}"/>
              </a:ext>
            </a:extLst>
          </p:cNvPr>
          <p:cNvSpPr txBox="1"/>
          <p:nvPr/>
        </p:nvSpPr>
        <p:spPr>
          <a:xfrm>
            <a:off x="799038" y="130697"/>
            <a:ext cx="3889360" cy="572790"/>
          </a:xfrm>
          <a:prstGeom prst="rect">
            <a:avLst/>
          </a:prstGeom>
          <a:solidFill>
            <a:schemeClr val="accent5">
              <a:lumMod val="20000"/>
              <a:lumOff val="80000"/>
              <a:alpha val="50196"/>
            </a:schemeClr>
          </a:solidFill>
          <a:ln w="12700">
            <a:solidFill>
              <a:srgbClr val="002060"/>
            </a:solidFill>
            <a:prstDash val="dash"/>
          </a:ln>
        </p:spPr>
        <p:txBody>
          <a:bodyPr wrap="square" rtlCol="0">
            <a:spAutoFit/>
          </a:bodyPr>
          <a:lstStyle/>
          <a:p>
            <a:endParaRPr lang="zh-CN" altLang="en-US" dirty="0"/>
          </a:p>
        </p:txBody>
      </p:sp>
      <p:sp>
        <p:nvSpPr>
          <p:cNvPr id="14" name="文本框 13">
            <a:extLst>
              <a:ext uri="{FF2B5EF4-FFF2-40B4-BE49-F238E27FC236}">
                <a16:creationId xmlns:a16="http://schemas.microsoft.com/office/drawing/2014/main" id="{F0FB02E2-8FD1-2FB5-330E-7478663C5F9C}"/>
              </a:ext>
            </a:extLst>
          </p:cNvPr>
          <p:cNvSpPr txBox="1"/>
          <p:nvPr/>
        </p:nvSpPr>
        <p:spPr>
          <a:xfrm>
            <a:off x="752325" y="138012"/>
            <a:ext cx="3439628" cy="553998"/>
          </a:xfrm>
          <a:prstGeom prst="rect">
            <a:avLst/>
          </a:prstGeom>
          <a:noFill/>
        </p:spPr>
        <p:txBody>
          <a:bodyPr wrap="square" rtlCol="0">
            <a:spAutoFit/>
          </a:bodyPr>
          <a:lstStyle/>
          <a:p>
            <a:r>
              <a:rPr lang="en-US" altLang="zh-CN" sz="3000" b="1" dirty="0">
                <a:latin typeface="+mn-ea"/>
              </a:rPr>
              <a:t>4.1</a:t>
            </a:r>
            <a:r>
              <a:rPr lang="zh-CN" altLang="en-US" sz="3000" b="1" dirty="0">
                <a:latin typeface="+mn-ea"/>
              </a:rPr>
              <a:t>系统组装</a:t>
            </a:r>
          </a:p>
        </p:txBody>
      </p:sp>
      <p:pic>
        <p:nvPicPr>
          <p:cNvPr id="18" name="图片 17">
            <a:extLst>
              <a:ext uri="{FF2B5EF4-FFF2-40B4-BE49-F238E27FC236}">
                <a16:creationId xmlns:a16="http://schemas.microsoft.com/office/drawing/2014/main" id="{2AAF9B2F-909D-BE69-8CD6-48720D3D6184}"/>
              </a:ext>
            </a:extLst>
          </p:cNvPr>
          <p:cNvPicPr>
            <a:picLocks noChangeAspect="1"/>
          </p:cNvPicPr>
          <p:nvPr/>
        </p:nvPicPr>
        <p:blipFill>
          <a:blip r:embed="rId4"/>
          <a:stretch>
            <a:fillRect/>
          </a:stretch>
        </p:blipFill>
        <p:spPr>
          <a:xfrm>
            <a:off x="870569" y="2585466"/>
            <a:ext cx="3972585" cy="1334166"/>
          </a:xfrm>
          <a:prstGeom prst="rect">
            <a:avLst/>
          </a:prstGeom>
        </p:spPr>
      </p:pic>
      <p:sp>
        <p:nvSpPr>
          <p:cNvPr id="20" name="文本框 19">
            <a:extLst>
              <a:ext uri="{FF2B5EF4-FFF2-40B4-BE49-F238E27FC236}">
                <a16:creationId xmlns:a16="http://schemas.microsoft.com/office/drawing/2014/main" id="{157910C0-DA11-8A30-2053-944F274595A5}"/>
              </a:ext>
            </a:extLst>
          </p:cNvPr>
          <p:cNvSpPr txBox="1"/>
          <p:nvPr/>
        </p:nvSpPr>
        <p:spPr>
          <a:xfrm>
            <a:off x="2413121" y="3907622"/>
            <a:ext cx="1563173" cy="338554"/>
          </a:xfrm>
          <a:prstGeom prst="rect">
            <a:avLst/>
          </a:prstGeom>
          <a:noFill/>
        </p:spPr>
        <p:txBody>
          <a:bodyPr wrap="square">
            <a:spAutoFit/>
          </a:bodyPr>
          <a:lstStyle/>
          <a:p>
            <a:r>
              <a:rPr lang="en-US" altLang="zh-CN" sz="1600" b="1" dirty="0">
                <a:latin typeface="华文仿宋" panose="02010600040101010101" pitchFamily="2" charset="-122"/>
                <a:ea typeface="华文仿宋" panose="02010600040101010101" pitchFamily="2" charset="-122"/>
              </a:rPr>
              <a:t>3D</a:t>
            </a:r>
            <a:r>
              <a:rPr lang="zh-CN" altLang="en-US" sz="1600" b="1" dirty="0">
                <a:latin typeface="华文仿宋" panose="02010600040101010101" pitchFamily="2" charset="-122"/>
                <a:ea typeface="华文仿宋" panose="02010600040101010101" pitchFamily="2" charset="-122"/>
              </a:rPr>
              <a:t>建模设计</a:t>
            </a:r>
          </a:p>
        </p:txBody>
      </p:sp>
      <p:sp>
        <p:nvSpPr>
          <p:cNvPr id="22" name="文本框 21">
            <a:extLst>
              <a:ext uri="{FF2B5EF4-FFF2-40B4-BE49-F238E27FC236}">
                <a16:creationId xmlns:a16="http://schemas.microsoft.com/office/drawing/2014/main" id="{FB2736AE-60D7-6B5E-7B3D-F8182BD93016}"/>
              </a:ext>
            </a:extLst>
          </p:cNvPr>
          <p:cNvSpPr txBox="1"/>
          <p:nvPr/>
        </p:nvSpPr>
        <p:spPr>
          <a:xfrm>
            <a:off x="799038" y="1114323"/>
            <a:ext cx="4995392" cy="127387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en-US" kern="100" dirty="0">
                <a:latin typeface="宋体" panose="02010600030101010101" pitchFamily="2" charset="-122"/>
                <a:ea typeface="宋体" panose="02010600030101010101" pitchFamily="2" charset="-122"/>
                <a:cs typeface="Times New Roman" panose="02020603050405020304" pitchFamily="18" charset="0"/>
              </a:rPr>
              <a:t>用于容纳节点服务器，单个节点取用便利</a:t>
            </a:r>
            <a:endParaRPr lang="en-US" altLang="zh-CN" kern="100" dirty="0">
              <a:latin typeface="宋体" panose="02010600030101010101" pitchFamily="2" charset="-122"/>
              <a:ea typeface="宋体" panose="02010600030101010101" pitchFamily="2" charset="-122"/>
              <a:cs typeface="Times New Roman" panose="02020603050405020304" pitchFamily="18" charset="0"/>
            </a:endParaRPr>
          </a:p>
          <a:p>
            <a:pPr marL="285750" indent="-285750">
              <a:lnSpc>
                <a:spcPct val="150000"/>
              </a:lnSpc>
              <a:buFont typeface="Arial" panose="020B0604020202020204" pitchFamily="34" charset="0"/>
              <a:buChar char="•"/>
            </a:pPr>
            <a:r>
              <a:rPr lang="zh-CN" altLang="en-US" dirty="0">
                <a:latin typeface="宋体" panose="02010600030101010101" pitchFamily="2" charset="-122"/>
                <a:ea typeface="宋体" panose="02010600030101010101" pitchFamily="2" charset="-122"/>
              </a:rPr>
              <a:t>有助于系统可伸缩性的实现</a:t>
            </a:r>
            <a:endParaRPr lang="en-US" altLang="zh-CN" dirty="0">
              <a:latin typeface="宋体" panose="02010600030101010101" pitchFamily="2" charset="-122"/>
              <a:ea typeface="宋体" panose="02010600030101010101" pitchFamily="2" charset="-122"/>
            </a:endParaRPr>
          </a:p>
          <a:p>
            <a:pPr marL="285750" indent="-285750">
              <a:lnSpc>
                <a:spcPct val="150000"/>
              </a:lnSpc>
              <a:buFont typeface="Arial" panose="020B0604020202020204" pitchFamily="34" charset="0"/>
              <a:buChar char="•"/>
            </a:pPr>
            <a:r>
              <a:rPr lang="zh-CN" altLang="en-US" dirty="0">
                <a:latin typeface="宋体" panose="02010600030101010101" pitchFamily="2" charset="-122"/>
                <a:ea typeface="宋体" panose="02010600030101010101" pitchFamily="2" charset="-122"/>
              </a:rPr>
              <a:t>配套风扇支架，便于</a:t>
            </a:r>
            <a:r>
              <a:rPr lang="en-US" altLang="zh-CN" dirty="0">
                <a:latin typeface="宋体" panose="02010600030101010101" pitchFamily="2" charset="-122"/>
                <a:ea typeface="宋体" panose="02010600030101010101" pitchFamily="2" charset="-122"/>
              </a:rPr>
              <a:t>CPU</a:t>
            </a:r>
            <a:r>
              <a:rPr lang="zh-CN" altLang="en-US" dirty="0">
                <a:latin typeface="宋体" panose="02010600030101010101" pitchFamily="2" charset="-122"/>
                <a:ea typeface="宋体" panose="02010600030101010101" pitchFamily="2" charset="-122"/>
              </a:rPr>
              <a:t>散热</a:t>
            </a:r>
            <a:endParaRPr lang="en-US" altLang="zh-CN" kern="100" dirty="0">
              <a:latin typeface="宋体" panose="02010600030101010101" pitchFamily="2" charset="-122"/>
              <a:ea typeface="宋体" panose="02010600030101010101" pitchFamily="2" charset="-122"/>
              <a:cs typeface="Times New Roman" panose="02020603050405020304" pitchFamily="18" charset="0"/>
            </a:endParaRPr>
          </a:p>
        </p:txBody>
      </p:sp>
      <p:sp>
        <p:nvSpPr>
          <p:cNvPr id="24" name="文本框 23">
            <a:extLst>
              <a:ext uri="{FF2B5EF4-FFF2-40B4-BE49-F238E27FC236}">
                <a16:creationId xmlns:a16="http://schemas.microsoft.com/office/drawing/2014/main" id="{1FC32524-3C7C-E41F-73EB-57F30D265460}"/>
              </a:ext>
            </a:extLst>
          </p:cNvPr>
          <p:cNvSpPr txBox="1"/>
          <p:nvPr/>
        </p:nvSpPr>
        <p:spPr>
          <a:xfrm>
            <a:off x="385231" y="4473926"/>
            <a:ext cx="6094770" cy="430887"/>
          </a:xfrm>
          <a:prstGeom prst="rect">
            <a:avLst/>
          </a:prstGeom>
          <a:noFill/>
        </p:spPr>
        <p:txBody>
          <a:bodyPr wrap="square">
            <a:spAutoFit/>
          </a:bodyPr>
          <a:lstStyle/>
          <a:p>
            <a:pPr marL="342900" indent="-342900">
              <a:buFont typeface="Wingdings" panose="05000000000000000000" pitchFamily="2" charset="2"/>
              <a:buChar char="n"/>
            </a:pPr>
            <a:r>
              <a:rPr lang="zh-CN" altLang="en-US" sz="2200" b="1" dirty="0">
                <a:latin typeface="微软雅黑" panose="020B0503020204020204" pitchFamily="34" charset="-122"/>
                <a:ea typeface="微软雅黑" panose="020B0503020204020204" pitchFamily="34" charset="-122"/>
              </a:rPr>
              <a:t>标准</a:t>
            </a:r>
            <a:r>
              <a:rPr lang="en-US" altLang="zh-CN" sz="2200" b="1" dirty="0">
                <a:latin typeface="微软雅黑" panose="020B0503020204020204" pitchFamily="34" charset="-122"/>
                <a:ea typeface="微软雅黑" panose="020B0503020204020204" pitchFamily="34" charset="-122"/>
              </a:rPr>
              <a:t>4U</a:t>
            </a:r>
            <a:r>
              <a:rPr lang="zh-CN" altLang="en-US" sz="2200" b="1" dirty="0">
                <a:latin typeface="微软雅黑" panose="020B0503020204020204" pitchFamily="34" charset="-122"/>
                <a:ea typeface="微软雅黑" panose="020B0503020204020204" pitchFamily="34" charset="-122"/>
              </a:rPr>
              <a:t>服务器机箱机械设计</a:t>
            </a:r>
          </a:p>
        </p:txBody>
      </p:sp>
      <p:sp>
        <p:nvSpPr>
          <p:cNvPr id="26" name="文本框 25">
            <a:extLst>
              <a:ext uri="{FF2B5EF4-FFF2-40B4-BE49-F238E27FC236}">
                <a16:creationId xmlns:a16="http://schemas.microsoft.com/office/drawing/2014/main" id="{E2AC13AB-F857-0742-4959-968C42B0F4F1}"/>
              </a:ext>
            </a:extLst>
          </p:cNvPr>
          <p:cNvSpPr txBox="1"/>
          <p:nvPr/>
        </p:nvSpPr>
        <p:spPr>
          <a:xfrm>
            <a:off x="185252" y="5058029"/>
            <a:ext cx="4703124" cy="1273875"/>
          </a:xfrm>
          <a:prstGeom prst="rect">
            <a:avLst/>
          </a:prstGeom>
          <a:noFill/>
        </p:spPr>
        <p:txBody>
          <a:bodyPr wrap="square">
            <a:spAutoFit/>
          </a:bodyPr>
          <a:lstStyle/>
          <a:p>
            <a:pPr marL="742950" lvl="1" indent="-285750">
              <a:lnSpc>
                <a:spcPct val="150000"/>
              </a:lnSpc>
              <a:buFont typeface="Arial" panose="020B0604020202020204" pitchFamily="34" charset="0"/>
              <a:buChar char="•"/>
            </a:pPr>
            <a:r>
              <a:rPr lang="zh-CN" altLang="en-US" kern="100" dirty="0">
                <a:latin typeface="宋体" panose="02010600030101010101" pitchFamily="2" charset="-122"/>
                <a:ea typeface="宋体" panose="02010600030101010101" pitchFamily="2" charset="-122"/>
                <a:cs typeface="Times New Roman" panose="02020603050405020304" pitchFamily="18" charset="0"/>
              </a:rPr>
              <a:t>对机箱内各个模块进行机械建模后，</a:t>
            </a:r>
            <a:r>
              <a:rPr lang="zh-CN" altLang="zh-CN" kern="100" dirty="0">
                <a:effectLst/>
                <a:latin typeface="宋体" panose="02010600030101010101" pitchFamily="2" charset="-122"/>
                <a:ea typeface="宋体" panose="02010600030101010101" pitchFamily="2" charset="-122"/>
                <a:cs typeface="Times New Roman" panose="02020603050405020304" pitchFamily="18" charset="0"/>
              </a:rPr>
              <a:t>合理划机箱内空间分布</a:t>
            </a:r>
            <a:endParaRPr lang="en-US" altLang="zh-CN" kern="100" dirty="0">
              <a:effectLst/>
              <a:latin typeface="宋体" panose="02010600030101010101" pitchFamily="2" charset="-122"/>
              <a:ea typeface="宋体" panose="02010600030101010101" pitchFamily="2" charset="-122"/>
              <a:cs typeface="Times New Roman" panose="02020603050405020304" pitchFamily="18" charset="0"/>
            </a:endParaRPr>
          </a:p>
          <a:p>
            <a:pPr marL="742950" lvl="1" indent="-285750">
              <a:lnSpc>
                <a:spcPct val="150000"/>
              </a:lnSpc>
              <a:buFont typeface="Arial" panose="020B0604020202020204" pitchFamily="34" charset="0"/>
              <a:buChar char="•"/>
            </a:pPr>
            <a:r>
              <a:rPr lang="zh-CN" altLang="en-US" kern="100" dirty="0">
                <a:effectLst/>
                <a:latin typeface="宋体" panose="02010600030101010101" pitchFamily="2" charset="-122"/>
                <a:ea typeface="宋体" panose="02010600030101010101" pitchFamily="2" charset="-122"/>
                <a:cs typeface="Times New Roman" panose="02020603050405020304" pitchFamily="18" charset="0"/>
              </a:rPr>
              <a:t>完成初步的机箱设计和系统集成</a:t>
            </a:r>
          </a:p>
        </p:txBody>
      </p:sp>
      <p:sp>
        <p:nvSpPr>
          <p:cNvPr id="29" name="文本框 28">
            <a:extLst>
              <a:ext uri="{FF2B5EF4-FFF2-40B4-BE49-F238E27FC236}">
                <a16:creationId xmlns:a16="http://schemas.microsoft.com/office/drawing/2014/main" id="{D9B9DEF1-3151-7FCD-C57A-9EA52B3B7B46}"/>
              </a:ext>
            </a:extLst>
          </p:cNvPr>
          <p:cNvSpPr txBox="1"/>
          <p:nvPr/>
        </p:nvSpPr>
        <p:spPr>
          <a:xfrm>
            <a:off x="8000127" y="3059668"/>
            <a:ext cx="2111735" cy="369332"/>
          </a:xfrm>
          <a:prstGeom prst="rect">
            <a:avLst/>
          </a:prstGeom>
          <a:noFill/>
        </p:spPr>
        <p:txBody>
          <a:bodyPr wrap="square">
            <a:spAutoFit/>
          </a:bodyPr>
          <a:lstStyle/>
          <a:p>
            <a:r>
              <a:rPr lang="zh-CN" altLang="en-US" b="1" kern="100" dirty="0">
                <a:effectLst/>
                <a:latin typeface="华文仿宋" panose="02010600040101010101" pitchFamily="2" charset="-122"/>
                <a:ea typeface="华文仿宋" panose="02010600040101010101" pitchFamily="2" charset="-122"/>
                <a:cs typeface="Times New Roman" panose="02020603050405020304" pitchFamily="18" charset="0"/>
              </a:rPr>
              <a:t>系统</a:t>
            </a:r>
            <a:r>
              <a:rPr lang="en-US" altLang="zh-CN" b="1" kern="100" dirty="0">
                <a:effectLst/>
                <a:latin typeface="华文仿宋" panose="02010600040101010101" pitchFamily="2" charset="-122"/>
                <a:ea typeface="华文仿宋" panose="02010600040101010101" pitchFamily="2" charset="-122"/>
                <a:cs typeface="Times New Roman" panose="02020603050405020304" pitchFamily="18" charset="0"/>
              </a:rPr>
              <a:t>3D</a:t>
            </a:r>
            <a:r>
              <a:rPr lang="zh-CN" altLang="en-US" b="1" kern="100" dirty="0">
                <a:effectLst/>
                <a:latin typeface="华文仿宋" panose="02010600040101010101" pitchFamily="2" charset="-122"/>
                <a:ea typeface="华文仿宋" panose="02010600040101010101" pitchFamily="2" charset="-122"/>
                <a:cs typeface="Times New Roman" panose="02020603050405020304" pitchFamily="18" charset="0"/>
              </a:rPr>
              <a:t>模型图</a:t>
            </a:r>
            <a:endParaRPr lang="zh-CN" altLang="en-US" dirty="0">
              <a:latin typeface="华文仿宋" panose="02010600040101010101" pitchFamily="2" charset="-122"/>
              <a:ea typeface="华文仿宋" panose="02010600040101010101" pitchFamily="2" charset="-122"/>
            </a:endParaRPr>
          </a:p>
        </p:txBody>
      </p:sp>
      <p:sp>
        <p:nvSpPr>
          <p:cNvPr id="34" name="文本框 33">
            <a:extLst>
              <a:ext uri="{FF2B5EF4-FFF2-40B4-BE49-F238E27FC236}">
                <a16:creationId xmlns:a16="http://schemas.microsoft.com/office/drawing/2014/main" id="{3BFB5C8A-5EAF-CD20-CE33-655FDA8913D8}"/>
              </a:ext>
            </a:extLst>
          </p:cNvPr>
          <p:cNvSpPr txBox="1"/>
          <p:nvPr/>
        </p:nvSpPr>
        <p:spPr>
          <a:xfrm>
            <a:off x="6646605" y="6067680"/>
            <a:ext cx="4569864" cy="369332"/>
          </a:xfrm>
          <a:prstGeom prst="rect">
            <a:avLst/>
          </a:prstGeom>
          <a:noFill/>
        </p:spPr>
        <p:txBody>
          <a:bodyPr wrap="square">
            <a:spAutoFit/>
          </a:bodyPr>
          <a:lstStyle/>
          <a:p>
            <a:r>
              <a:rPr lang="zh-CN" altLang="en-US" b="1" dirty="0">
                <a:latin typeface="仿宋" panose="02010609060101010101" pitchFamily="49" charset="-122"/>
                <a:ea typeface="仿宋" panose="02010609060101010101" pitchFamily="49" charset="-122"/>
              </a:rPr>
              <a:t>当前存储集群服务器设备的实物图（后视图）</a:t>
            </a:r>
          </a:p>
        </p:txBody>
      </p:sp>
      <p:pic>
        <p:nvPicPr>
          <p:cNvPr id="6" name="图片 5">
            <a:extLst>
              <a:ext uri="{FF2B5EF4-FFF2-40B4-BE49-F238E27FC236}">
                <a16:creationId xmlns:a16="http://schemas.microsoft.com/office/drawing/2014/main" id="{938EC0E2-0BF5-5DD8-71A2-D0CD919E42A9}"/>
              </a:ext>
            </a:extLst>
          </p:cNvPr>
          <p:cNvPicPr>
            <a:picLocks noChangeAspect="1"/>
          </p:cNvPicPr>
          <p:nvPr/>
        </p:nvPicPr>
        <p:blipFill rotWithShape="1">
          <a:blip r:embed="rId5">
            <a:extLst>
              <a:ext uri="{28A0092B-C50C-407E-A947-70E740481C1C}">
                <a14:useLocalDpi xmlns:a14="http://schemas.microsoft.com/office/drawing/2010/main" val="0"/>
              </a:ext>
            </a:extLst>
          </a:blip>
          <a:srcRect t="5679" r="2685" b="3907"/>
          <a:stretch/>
        </p:blipFill>
        <p:spPr>
          <a:xfrm>
            <a:off x="7239000" y="580986"/>
            <a:ext cx="3385074" cy="2358791"/>
          </a:xfrm>
          <a:prstGeom prst="rect">
            <a:avLst/>
          </a:prstGeom>
        </p:spPr>
      </p:pic>
    </p:spTree>
    <p:extLst>
      <p:ext uri="{BB962C8B-B14F-4D97-AF65-F5344CB8AC3E}">
        <p14:creationId xmlns:p14="http://schemas.microsoft.com/office/powerpoint/2010/main" val="3445989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1D91E7F-84B6-4064-9D4E-CC7D244BCA04}" type="slidenum">
              <a:rPr lang="zh-CN" altLang="en-US" smtClean="0"/>
              <a:pPr/>
              <a:t>27</a:t>
            </a:fld>
            <a:endParaRPr lang="zh-CN" altLang="en-US" dirty="0"/>
          </a:p>
        </p:txBody>
      </p:sp>
      <p:sp>
        <p:nvSpPr>
          <p:cNvPr id="3" name="文本框 2">
            <a:extLst>
              <a:ext uri="{FF2B5EF4-FFF2-40B4-BE49-F238E27FC236}">
                <a16:creationId xmlns:a16="http://schemas.microsoft.com/office/drawing/2014/main" id="{4B935A20-C7C8-AF0B-D7AF-B19503E560BF}"/>
              </a:ext>
            </a:extLst>
          </p:cNvPr>
          <p:cNvSpPr txBox="1"/>
          <p:nvPr/>
        </p:nvSpPr>
        <p:spPr>
          <a:xfrm>
            <a:off x="421009" y="741732"/>
            <a:ext cx="4931563" cy="430887"/>
          </a:xfrm>
          <a:prstGeom prst="rect">
            <a:avLst/>
          </a:prstGeom>
          <a:noFill/>
        </p:spPr>
        <p:txBody>
          <a:bodyPr wrap="square" rtlCol="0">
            <a:spAutoFit/>
          </a:bodyPr>
          <a:lstStyle/>
          <a:p>
            <a:pPr marL="457200" indent="-457200">
              <a:buFont typeface="Wingdings" panose="05000000000000000000" pitchFamily="2" charset="2"/>
              <a:buChar char="n"/>
            </a:pPr>
            <a:r>
              <a:rPr lang="zh-CN" altLang="en-US" sz="2200" b="1" dirty="0">
                <a:latin typeface="微软雅黑" panose="020B0503020204020204" pitchFamily="34" charset="-122"/>
                <a:ea typeface="微软雅黑" panose="020B0503020204020204" pitchFamily="34" charset="-122"/>
              </a:rPr>
              <a:t>系统功能性测试</a:t>
            </a:r>
            <a:endParaRPr lang="en-US" altLang="zh-CN" sz="2200" b="1" dirty="0">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129299C3-02EF-B6EB-3B07-92E9A47AD793}"/>
              </a:ext>
            </a:extLst>
          </p:cNvPr>
          <p:cNvSpPr txBox="1"/>
          <p:nvPr/>
        </p:nvSpPr>
        <p:spPr>
          <a:xfrm>
            <a:off x="799038" y="130697"/>
            <a:ext cx="3889360" cy="572790"/>
          </a:xfrm>
          <a:prstGeom prst="rect">
            <a:avLst/>
          </a:prstGeom>
          <a:solidFill>
            <a:schemeClr val="accent5">
              <a:lumMod val="20000"/>
              <a:lumOff val="80000"/>
              <a:alpha val="50196"/>
            </a:schemeClr>
          </a:solidFill>
          <a:ln w="12700">
            <a:solidFill>
              <a:srgbClr val="002060"/>
            </a:solidFill>
            <a:prstDash val="dash"/>
          </a:ln>
        </p:spPr>
        <p:txBody>
          <a:bodyPr wrap="square" rtlCol="0">
            <a:spAutoFit/>
          </a:bodyPr>
          <a:lstStyle/>
          <a:p>
            <a:endParaRPr lang="zh-CN" altLang="en-US" dirty="0"/>
          </a:p>
        </p:txBody>
      </p:sp>
      <p:sp>
        <p:nvSpPr>
          <p:cNvPr id="14" name="文本框 13">
            <a:extLst>
              <a:ext uri="{FF2B5EF4-FFF2-40B4-BE49-F238E27FC236}">
                <a16:creationId xmlns:a16="http://schemas.microsoft.com/office/drawing/2014/main" id="{F0FB02E2-8FD1-2FB5-330E-7478663C5F9C}"/>
              </a:ext>
            </a:extLst>
          </p:cNvPr>
          <p:cNvSpPr txBox="1"/>
          <p:nvPr/>
        </p:nvSpPr>
        <p:spPr>
          <a:xfrm>
            <a:off x="752325" y="138012"/>
            <a:ext cx="3439628" cy="553998"/>
          </a:xfrm>
          <a:prstGeom prst="rect">
            <a:avLst/>
          </a:prstGeom>
          <a:noFill/>
        </p:spPr>
        <p:txBody>
          <a:bodyPr wrap="square" rtlCol="0">
            <a:spAutoFit/>
          </a:bodyPr>
          <a:lstStyle/>
          <a:p>
            <a:r>
              <a:rPr lang="en-US" altLang="zh-CN" sz="3000" b="1" dirty="0">
                <a:latin typeface="+mn-ea"/>
              </a:rPr>
              <a:t>4.2</a:t>
            </a:r>
            <a:r>
              <a:rPr lang="zh-CN" altLang="en-US" sz="3000" b="1" dirty="0">
                <a:latin typeface="+mn-ea"/>
              </a:rPr>
              <a:t>系统测试</a:t>
            </a:r>
          </a:p>
        </p:txBody>
      </p:sp>
      <p:sp>
        <p:nvSpPr>
          <p:cNvPr id="7" name="文本框 6">
            <a:extLst>
              <a:ext uri="{FF2B5EF4-FFF2-40B4-BE49-F238E27FC236}">
                <a16:creationId xmlns:a16="http://schemas.microsoft.com/office/drawing/2014/main" id="{AA8B1279-7158-7C7D-D3B4-56D1B0EB6F4E}"/>
              </a:ext>
            </a:extLst>
          </p:cNvPr>
          <p:cNvSpPr txBox="1"/>
          <p:nvPr/>
        </p:nvSpPr>
        <p:spPr>
          <a:xfrm>
            <a:off x="752325" y="999689"/>
            <a:ext cx="6096000" cy="1200329"/>
          </a:xfrm>
          <a:prstGeom prst="rect">
            <a:avLst/>
          </a:prstGeom>
          <a:noFill/>
        </p:spPr>
        <p:txBody>
          <a:bodyPr wrap="square">
            <a:spAutoFit/>
          </a:bodyPr>
          <a:lstStyle/>
          <a:p>
            <a:pPr marL="285750" indent="-285750">
              <a:lnSpc>
                <a:spcPct val="200000"/>
              </a:lnSpc>
              <a:buFont typeface="Wingdings" panose="05000000000000000000" pitchFamily="2" charset="2"/>
              <a:buChar char="p"/>
            </a:pPr>
            <a:r>
              <a:rPr lang="zh-CN" altLang="en-US" b="1" dirty="0">
                <a:latin typeface="微软雅黑" panose="020B0503020204020204" pitchFamily="34" charset="-122"/>
                <a:ea typeface="微软雅黑" panose="020B0503020204020204" pitchFamily="34" charset="-122"/>
              </a:rPr>
              <a:t>两种电源控制模式下的测试</a:t>
            </a:r>
            <a:endParaRPr lang="en-US" altLang="zh-CN" b="1"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dirty="0">
                <a:latin typeface="宋体" panose="02010600030101010101" pitchFamily="2" charset="-122"/>
                <a:ea typeface="宋体" panose="02010600030101010101" pitchFamily="2" charset="-122"/>
              </a:rPr>
              <a:t>本地模式 串口通信</a:t>
            </a:r>
            <a:endParaRPr lang="en-US" altLang="zh-CN" dirty="0">
              <a:latin typeface="宋体" panose="02010600030101010101" pitchFamily="2" charset="-122"/>
              <a:ea typeface="宋体" panose="02010600030101010101" pitchFamily="2" charset="-122"/>
            </a:endParaRPr>
          </a:p>
          <a:p>
            <a:pPr marL="285750" indent="-285750">
              <a:buFont typeface="Arial" panose="020B0604020202020204" pitchFamily="34" charset="0"/>
              <a:buChar char="•"/>
            </a:pPr>
            <a:r>
              <a:rPr lang="zh-CN" altLang="en-US" dirty="0">
                <a:latin typeface="宋体" panose="02010600030101010101" pitchFamily="2" charset="-122"/>
                <a:ea typeface="宋体" panose="02010600030101010101" pitchFamily="2" charset="-122"/>
              </a:rPr>
              <a:t>远程模式 </a:t>
            </a:r>
            <a:r>
              <a:rPr lang="en-US" altLang="zh-CN" dirty="0">
                <a:latin typeface="宋体" panose="02010600030101010101" pitchFamily="2" charset="-122"/>
                <a:ea typeface="宋体" panose="02010600030101010101" pitchFamily="2" charset="-122"/>
              </a:rPr>
              <a:t>TCP/IP</a:t>
            </a:r>
            <a:endParaRPr lang="zh-CN" altLang="en-US" dirty="0">
              <a:latin typeface="宋体" panose="02010600030101010101" pitchFamily="2" charset="-122"/>
              <a:ea typeface="宋体" panose="02010600030101010101" pitchFamily="2" charset="-122"/>
            </a:endParaRPr>
          </a:p>
        </p:txBody>
      </p:sp>
      <p:pic>
        <p:nvPicPr>
          <p:cNvPr id="9" name="图片 8">
            <a:extLst>
              <a:ext uri="{FF2B5EF4-FFF2-40B4-BE49-F238E27FC236}">
                <a16:creationId xmlns:a16="http://schemas.microsoft.com/office/drawing/2014/main" id="{9D0BE6A2-440B-A2C1-B5ED-588F2A7E39B6}"/>
              </a:ext>
            </a:extLst>
          </p:cNvPr>
          <p:cNvPicPr>
            <a:picLocks noChangeAspect="1"/>
          </p:cNvPicPr>
          <p:nvPr/>
        </p:nvPicPr>
        <p:blipFill>
          <a:blip r:embed="rId3"/>
          <a:stretch>
            <a:fillRect/>
          </a:stretch>
        </p:blipFill>
        <p:spPr>
          <a:xfrm>
            <a:off x="278871" y="2456411"/>
            <a:ext cx="5808663" cy="2920766"/>
          </a:xfrm>
          <a:prstGeom prst="rect">
            <a:avLst/>
          </a:prstGeom>
        </p:spPr>
      </p:pic>
      <p:sp>
        <p:nvSpPr>
          <p:cNvPr id="11" name="文本框 10">
            <a:extLst>
              <a:ext uri="{FF2B5EF4-FFF2-40B4-BE49-F238E27FC236}">
                <a16:creationId xmlns:a16="http://schemas.microsoft.com/office/drawing/2014/main" id="{4A027E1A-4AAA-984D-CCF9-64D9D505BB8C}"/>
              </a:ext>
            </a:extLst>
          </p:cNvPr>
          <p:cNvSpPr txBox="1"/>
          <p:nvPr/>
        </p:nvSpPr>
        <p:spPr>
          <a:xfrm>
            <a:off x="1758931" y="5721408"/>
            <a:ext cx="2929467" cy="338554"/>
          </a:xfrm>
          <a:prstGeom prst="rect">
            <a:avLst/>
          </a:prstGeom>
          <a:noFill/>
        </p:spPr>
        <p:txBody>
          <a:bodyPr wrap="square">
            <a:spAutoFit/>
          </a:bodyPr>
          <a:lstStyle/>
          <a:p>
            <a:r>
              <a:rPr lang="zh-CN" altLang="en-US" sz="1600" b="1" dirty="0">
                <a:latin typeface="仿宋" panose="02010609060101010101" pitchFamily="49" charset="-122"/>
                <a:ea typeface="仿宋" panose="02010609060101010101" pitchFamily="49" charset="-122"/>
              </a:rPr>
              <a:t>上位机软件功能测试</a:t>
            </a:r>
            <a:r>
              <a:rPr lang="en-US" altLang="zh-CN" sz="1600" b="1" dirty="0">
                <a:latin typeface="仿宋" panose="02010609060101010101" pitchFamily="49" charset="-122"/>
                <a:ea typeface="仿宋" panose="02010609060101010101" pitchFamily="49" charset="-122"/>
              </a:rPr>
              <a:t>-</a:t>
            </a:r>
            <a:r>
              <a:rPr lang="zh-CN" altLang="en-US" sz="1600" b="1" dirty="0">
                <a:latin typeface="仿宋" panose="02010609060101010101" pitchFamily="49" charset="-122"/>
                <a:ea typeface="仿宋" panose="02010609060101010101" pitchFamily="49" charset="-122"/>
              </a:rPr>
              <a:t>操作前</a:t>
            </a:r>
          </a:p>
        </p:txBody>
      </p:sp>
      <p:pic>
        <p:nvPicPr>
          <p:cNvPr id="13" name="图片 12">
            <a:extLst>
              <a:ext uri="{FF2B5EF4-FFF2-40B4-BE49-F238E27FC236}">
                <a16:creationId xmlns:a16="http://schemas.microsoft.com/office/drawing/2014/main" id="{81E0BF0E-F8A2-ABF2-C8C6-8E881A7A2D32}"/>
              </a:ext>
            </a:extLst>
          </p:cNvPr>
          <p:cNvPicPr>
            <a:picLocks noChangeAspect="1"/>
          </p:cNvPicPr>
          <p:nvPr/>
        </p:nvPicPr>
        <p:blipFill>
          <a:blip r:embed="rId4"/>
          <a:stretch>
            <a:fillRect/>
          </a:stretch>
        </p:blipFill>
        <p:spPr>
          <a:xfrm>
            <a:off x="6269197" y="2456411"/>
            <a:ext cx="5781067" cy="2920765"/>
          </a:xfrm>
          <a:prstGeom prst="rect">
            <a:avLst/>
          </a:prstGeom>
        </p:spPr>
      </p:pic>
      <p:sp>
        <p:nvSpPr>
          <p:cNvPr id="16" name="文本框 15">
            <a:extLst>
              <a:ext uri="{FF2B5EF4-FFF2-40B4-BE49-F238E27FC236}">
                <a16:creationId xmlns:a16="http://schemas.microsoft.com/office/drawing/2014/main" id="{FBBFA202-32D7-29AD-9A69-982351D44610}"/>
              </a:ext>
            </a:extLst>
          </p:cNvPr>
          <p:cNvSpPr txBox="1"/>
          <p:nvPr/>
        </p:nvSpPr>
        <p:spPr>
          <a:xfrm>
            <a:off x="7503602" y="5552753"/>
            <a:ext cx="2929467" cy="338554"/>
          </a:xfrm>
          <a:prstGeom prst="rect">
            <a:avLst/>
          </a:prstGeom>
          <a:noFill/>
        </p:spPr>
        <p:txBody>
          <a:bodyPr wrap="square">
            <a:spAutoFit/>
          </a:bodyPr>
          <a:lstStyle/>
          <a:p>
            <a:r>
              <a:rPr lang="zh-CN" altLang="en-US" sz="1600" b="1" dirty="0">
                <a:latin typeface="仿宋" panose="02010609060101010101" pitchFamily="49" charset="-122"/>
                <a:ea typeface="仿宋" panose="02010609060101010101" pitchFamily="49" charset="-122"/>
              </a:rPr>
              <a:t>上位机软件功能测试</a:t>
            </a:r>
            <a:r>
              <a:rPr lang="en-US" altLang="zh-CN" sz="1600" b="1" dirty="0">
                <a:latin typeface="仿宋" panose="02010609060101010101" pitchFamily="49" charset="-122"/>
                <a:ea typeface="仿宋" panose="02010609060101010101" pitchFamily="49" charset="-122"/>
              </a:rPr>
              <a:t>-</a:t>
            </a:r>
            <a:r>
              <a:rPr lang="zh-CN" altLang="en-US" sz="1600" b="1" dirty="0">
                <a:latin typeface="仿宋" panose="02010609060101010101" pitchFamily="49" charset="-122"/>
                <a:ea typeface="仿宋" panose="02010609060101010101" pitchFamily="49" charset="-122"/>
              </a:rPr>
              <a:t>操作后</a:t>
            </a:r>
          </a:p>
        </p:txBody>
      </p:sp>
    </p:spTree>
    <p:extLst>
      <p:ext uri="{BB962C8B-B14F-4D97-AF65-F5344CB8AC3E}">
        <p14:creationId xmlns:p14="http://schemas.microsoft.com/office/powerpoint/2010/main" val="12304535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nvSpPr>
        <p:spPr>
          <a:xfrm>
            <a:off x="-1" y="0"/>
            <a:ext cx="584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文本框 46"/>
          <p:cNvSpPr txBox="1"/>
          <p:nvPr/>
        </p:nvSpPr>
        <p:spPr>
          <a:xfrm>
            <a:off x="5480780" y="1060911"/>
            <a:ext cx="5041898" cy="861774"/>
          </a:xfrm>
          <a:prstGeom prst="rect">
            <a:avLst/>
          </a:prstGeom>
          <a:noFill/>
          <a:ln>
            <a:noFill/>
          </a:ln>
        </p:spPr>
        <p:txBody>
          <a:bodyPr wrap="square" rtlCol="0">
            <a:spAutoFit/>
          </a:bodyPr>
          <a:lstStyle/>
          <a:p>
            <a:pPr algn="ctr"/>
            <a:r>
              <a:rPr lang="zh-CN" altLang="en-US" sz="5000" b="1" dirty="0">
                <a:solidFill>
                  <a:schemeClr val="accent1"/>
                </a:solidFill>
                <a:latin typeface="微软雅黑" panose="020B0503020204020204" pitchFamily="34" charset="-122"/>
              </a:rPr>
              <a:t>总结与展望</a:t>
            </a:r>
          </a:p>
        </p:txBody>
      </p:sp>
      <p:grpSp>
        <p:nvGrpSpPr>
          <p:cNvPr id="4" name="组合 3">
            <a:extLst>
              <a:ext uri="{FF2B5EF4-FFF2-40B4-BE49-F238E27FC236}">
                <a16:creationId xmlns:a16="http://schemas.microsoft.com/office/drawing/2014/main" id="{1E39BB6E-3385-4D42-3EB5-CCC54546DE66}"/>
              </a:ext>
            </a:extLst>
          </p:cNvPr>
          <p:cNvGrpSpPr/>
          <p:nvPr/>
        </p:nvGrpSpPr>
        <p:grpSpPr>
          <a:xfrm>
            <a:off x="6050480" y="2413917"/>
            <a:ext cx="5285339" cy="1323439"/>
            <a:chOff x="3982307" y="1805640"/>
            <a:chExt cx="5285339" cy="1323439"/>
          </a:xfrm>
        </p:grpSpPr>
        <p:sp>
          <p:nvSpPr>
            <p:cNvPr id="5" name="文本框 4">
              <a:extLst>
                <a:ext uri="{FF2B5EF4-FFF2-40B4-BE49-F238E27FC236}">
                  <a16:creationId xmlns:a16="http://schemas.microsoft.com/office/drawing/2014/main" id="{BD282F16-83DE-18CA-1778-3D5BA5A23976}"/>
                </a:ext>
              </a:extLst>
            </p:cNvPr>
            <p:cNvSpPr txBox="1"/>
            <p:nvPr/>
          </p:nvSpPr>
          <p:spPr>
            <a:xfrm>
              <a:off x="4931136" y="1805640"/>
              <a:ext cx="4336510" cy="1323439"/>
            </a:xfrm>
            <a:prstGeom prst="rect">
              <a:avLst/>
            </a:prstGeom>
            <a:noFill/>
          </p:spPr>
          <p:txBody>
            <a:bodyPr wrap="square" rtlCol="0">
              <a:spAutoFit/>
            </a:bodyPr>
            <a:lstStyle/>
            <a:p>
              <a:r>
                <a:rPr lang="zh-CN" altLang="en-US" sz="4000" b="1" dirty="0">
                  <a:latin typeface="微软雅黑" panose="020B0503020204020204" pitchFamily="34" charset="-122"/>
                </a:rPr>
                <a:t>研究总结、创新点及研究成果</a:t>
              </a:r>
              <a:endParaRPr lang="en-US" altLang="zh-CN" sz="4000" b="1" dirty="0">
                <a:latin typeface="微软雅黑" panose="020B0503020204020204" pitchFamily="34" charset="-122"/>
              </a:endParaRPr>
            </a:p>
          </p:txBody>
        </p:sp>
        <p:sp>
          <p:nvSpPr>
            <p:cNvPr id="7" name="文本框 6">
              <a:extLst>
                <a:ext uri="{FF2B5EF4-FFF2-40B4-BE49-F238E27FC236}">
                  <a16:creationId xmlns:a16="http://schemas.microsoft.com/office/drawing/2014/main" id="{D7C6417D-BBF9-D8D2-F382-C6DAFB42366D}"/>
                </a:ext>
              </a:extLst>
            </p:cNvPr>
            <p:cNvSpPr txBox="1"/>
            <p:nvPr/>
          </p:nvSpPr>
          <p:spPr>
            <a:xfrm>
              <a:off x="3982307" y="1805640"/>
              <a:ext cx="1021782" cy="707886"/>
            </a:xfrm>
            <a:prstGeom prst="rect">
              <a:avLst/>
            </a:prstGeom>
            <a:noFill/>
            <a:ln>
              <a:noFill/>
            </a:ln>
          </p:spPr>
          <p:txBody>
            <a:bodyPr wrap="square" rtlCol="0">
              <a:spAutoFit/>
            </a:bodyPr>
            <a:lstStyle/>
            <a:p>
              <a:pPr algn="ctr"/>
              <a:r>
                <a:rPr lang="en-US" altLang="zh-CN" sz="4000" b="1" dirty="0">
                  <a:solidFill>
                    <a:schemeClr val="accent1"/>
                  </a:solidFill>
                  <a:latin typeface="微软雅黑" panose="020B0503020204020204" pitchFamily="34" charset="-122"/>
                  <a:ea typeface="微软雅黑" panose="020B0503020204020204" pitchFamily="34" charset="-122"/>
                </a:rPr>
                <a:t>5.1</a:t>
              </a:r>
            </a:p>
          </p:txBody>
        </p:sp>
      </p:grpSp>
      <p:grpSp>
        <p:nvGrpSpPr>
          <p:cNvPr id="10" name="组合 9">
            <a:extLst>
              <a:ext uri="{FF2B5EF4-FFF2-40B4-BE49-F238E27FC236}">
                <a16:creationId xmlns:a16="http://schemas.microsoft.com/office/drawing/2014/main" id="{AA7F80B8-C02E-D123-BD01-CB2264FAAF03}"/>
              </a:ext>
            </a:extLst>
          </p:cNvPr>
          <p:cNvGrpSpPr/>
          <p:nvPr/>
        </p:nvGrpSpPr>
        <p:grpSpPr>
          <a:xfrm>
            <a:off x="5921340" y="3909004"/>
            <a:ext cx="6095999" cy="707886"/>
            <a:chOff x="4088232" y="1805640"/>
            <a:chExt cx="4345629" cy="921132"/>
          </a:xfrm>
        </p:grpSpPr>
        <p:sp>
          <p:nvSpPr>
            <p:cNvPr id="11" name="文本框 10">
              <a:extLst>
                <a:ext uri="{FF2B5EF4-FFF2-40B4-BE49-F238E27FC236}">
                  <a16:creationId xmlns:a16="http://schemas.microsoft.com/office/drawing/2014/main" id="{320D20EB-D6C9-9ADD-3C1F-FDE5DAA214C5}"/>
                </a:ext>
              </a:extLst>
            </p:cNvPr>
            <p:cNvSpPr txBox="1"/>
            <p:nvPr/>
          </p:nvSpPr>
          <p:spPr>
            <a:xfrm>
              <a:off x="4931135" y="1805640"/>
              <a:ext cx="3502726" cy="921132"/>
            </a:xfrm>
            <a:prstGeom prst="rect">
              <a:avLst/>
            </a:prstGeom>
            <a:noFill/>
          </p:spPr>
          <p:txBody>
            <a:bodyPr wrap="square" rtlCol="0">
              <a:spAutoFit/>
            </a:bodyPr>
            <a:lstStyle/>
            <a:p>
              <a:r>
                <a:rPr lang="zh-CN" altLang="en-US" sz="4000" b="1" dirty="0">
                  <a:latin typeface="微软雅黑" panose="020B0503020204020204" pitchFamily="34" charset="-122"/>
                </a:rPr>
                <a:t>未来工作计划与展望</a:t>
              </a:r>
              <a:endParaRPr lang="en-US" altLang="zh-CN" sz="4000" b="1" dirty="0">
                <a:latin typeface="微软雅黑" panose="020B0503020204020204" pitchFamily="34" charset="-122"/>
              </a:endParaRPr>
            </a:p>
          </p:txBody>
        </p:sp>
        <p:sp>
          <p:nvSpPr>
            <p:cNvPr id="12" name="文本框 11">
              <a:extLst>
                <a:ext uri="{FF2B5EF4-FFF2-40B4-BE49-F238E27FC236}">
                  <a16:creationId xmlns:a16="http://schemas.microsoft.com/office/drawing/2014/main" id="{1955366C-5CF9-7338-731F-C258CE6F4371}"/>
                </a:ext>
              </a:extLst>
            </p:cNvPr>
            <p:cNvSpPr txBox="1"/>
            <p:nvPr/>
          </p:nvSpPr>
          <p:spPr>
            <a:xfrm>
              <a:off x="4088232" y="1805640"/>
              <a:ext cx="915857" cy="921132"/>
            </a:xfrm>
            <a:prstGeom prst="rect">
              <a:avLst/>
            </a:prstGeom>
            <a:noFill/>
            <a:ln>
              <a:noFill/>
            </a:ln>
          </p:spPr>
          <p:txBody>
            <a:bodyPr wrap="square" rtlCol="0">
              <a:spAutoFit/>
            </a:bodyPr>
            <a:lstStyle/>
            <a:p>
              <a:pPr algn="ctr"/>
              <a:r>
                <a:rPr lang="en-US" altLang="zh-CN" sz="4000" b="1" dirty="0">
                  <a:solidFill>
                    <a:schemeClr val="accent1"/>
                  </a:solidFill>
                  <a:latin typeface="微软雅黑" panose="020B0503020204020204" pitchFamily="34" charset="-122"/>
                  <a:ea typeface="微软雅黑" panose="020B0503020204020204" pitchFamily="34" charset="-122"/>
                </a:rPr>
                <a:t>5.2</a:t>
              </a:r>
            </a:p>
          </p:txBody>
        </p:sp>
      </p:grpSp>
      <p:sp>
        <p:nvSpPr>
          <p:cNvPr id="9" name="文本框 8"/>
          <p:cNvSpPr txBox="1"/>
          <p:nvPr/>
        </p:nvSpPr>
        <p:spPr>
          <a:xfrm>
            <a:off x="-1165132" y="1026552"/>
            <a:ext cx="7837714" cy="4339650"/>
          </a:xfrm>
          <a:prstGeom prst="rect">
            <a:avLst/>
          </a:prstGeom>
          <a:noFill/>
          <a:ln>
            <a:noFill/>
          </a:ln>
        </p:spPr>
        <p:txBody>
          <a:bodyPr wrap="square" rtlCol="0">
            <a:spAutoFit/>
          </a:bodyPr>
          <a:lstStyle/>
          <a:p>
            <a:pPr algn="ctr"/>
            <a:r>
              <a:rPr lang="en-US" altLang="zh-CN" sz="13800" b="1" dirty="0">
                <a:solidFill>
                  <a:schemeClr val="tx1">
                    <a:lumMod val="95000"/>
                    <a:lumOff val="5000"/>
                    <a:alpha val="23000"/>
                  </a:schemeClr>
                </a:solidFill>
                <a:latin typeface="微软雅黑" panose="020B0503020204020204" pitchFamily="34" charset="-122"/>
                <a:ea typeface="微软雅黑" panose="020B0503020204020204" pitchFamily="34" charset="-122"/>
              </a:rPr>
              <a:t>PART</a:t>
            </a:r>
          </a:p>
          <a:p>
            <a:pPr algn="ctr"/>
            <a:r>
              <a:rPr lang="en-US" altLang="zh-CN" sz="13800" b="1" dirty="0">
                <a:solidFill>
                  <a:schemeClr val="tx1">
                    <a:lumMod val="95000"/>
                    <a:lumOff val="5000"/>
                    <a:alpha val="23000"/>
                  </a:schemeClr>
                </a:solidFill>
                <a:latin typeface="微软雅黑" panose="020B0503020204020204" pitchFamily="34" charset="-122"/>
                <a:ea typeface="微软雅黑" panose="020B0503020204020204" pitchFamily="34" charset="-122"/>
              </a:rPr>
              <a:t>FIVE</a:t>
            </a:r>
          </a:p>
        </p:txBody>
      </p:sp>
    </p:spTree>
    <p:extLst>
      <p:ext uri="{BB962C8B-B14F-4D97-AF65-F5344CB8AC3E}">
        <p14:creationId xmlns:p14="http://schemas.microsoft.com/office/powerpoint/2010/main" val="416398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1D91E7F-84B6-4064-9D4E-CC7D244BCA04}" type="slidenum">
              <a:rPr lang="zh-CN" altLang="en-US" smtClean="0"/>
              <a:pPr/>
              <a:t>29</a:t>
            </a:fld>
            <a:endParaRPr lang="zh-CN" altLang="en-US" dirty="0"/>
          </a:p>
        </p:txBody>
      </p:sp>
      <p:sp>
        <p:nvSpPr>
          <p:cNvPr id="3" name="文本框 2">
            <a:extLst>
              <a:ext uri="{FF2B5EF4-FFF2-40B4-BE49-F238E27FC236}">
                <a16:creationId xmlns:a16="http://schemas.microsoft.com/office/drawing/2014/main" id="{4B935A20-C7C8-AF0B-D7AF-B19503E560BF}"/>
              </a:ext>
            </a:extLst>
          </p:cNvPr>
          <p:cNvSpPr txBox="1"/>
          <p:nvPr/>
        </p:nvSpPr>
        <p:spPr>
          <a:xfrm>
            <a:off x="361891" y="734515"/>
            <a:ext cx="3583378" cy="430887"/>
          </a:xfrm>
          <a:prstGeom prst="rect">
            <a:avLst/>
          </a:prstGeom>
          <a:noFill/>
        </p:spPr>
        <p:txBody>
          <a:bodyPr wrap="square" rtlCol="0">
            <a:spAutoFit/>
          </a:bodyPr>
          <a:lstStyle/>
          <a:p>
            <a:pPr marL="457200" indent="-457200">
              <a:buFont typeface="Wingdings" panose="05000000000000000000" pitchFamily="2" charset="2"/>
              <a:buChar char="n"/>
            </a:pPr>
            <a:r>
              <a:rPr lang="zh-CN" altLang="en-US" sz="2200" b="1" dirty="0">
                <a:latin typeface="微软雅黑" panose="020B0503020204020204" pitchFamily="34" charset="-122"/>
                <a:ea typeface="微软雅黑" panose="020B0503020204020204" pitchFamily="34" charset="-122"/>
              </a:rPr>
              <a:t>研究总结</a:t>
            </a:r>
            <a:endParaRPr lang="en-US" altLang="zh-CN" sz="2200" b="1" dirty="0">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a16="http://schemas.microsoft.com/office/drawing/2014/main" id="{9C18F3E9-21DC-4033-E1F1-05509F9F5841}"/>
              </a:ext>
            </a:extLst>
          </p:cNvPr>
          <p:cNvSpPr txBox="1"/>
          <p:nvPr/>
        </p:nvSpPr>
        <p:spPr>
          <a:xfrm>
            <a:off x="361891" y="3837063"/>
            <a:ext cx="1613175" cy="430887"/>
          </a:xfrm>
          <a:prstGeom prst="rect">
            <a:avLst/>
          </a:prstGeom>
          <a:noFill/>
        </p:spPr>
        <p:txBody>
          <a:bodyPr wrap="square" rtlCol="0">
            <a:spAutoFit/>
          </a:bodyPr>
          <a:lstStyle/>
          <a:p>
            <a:pPr marL="457200" indent="-457200">
              <a:buFont typeface="Wingdings" panose="05000000000000000000" pitchFamily="2" charset="2"/>
              <a:buChar char="n"/>
            </a:pPr>
            <a:r>
              <a:rPr lang="zh-CN" altLang="en-US" sz="2200" b="1" dirty="0">
                <a:latin typeface="微软雅黑" panose="020B0503020204020204" pitchFamily="34" charset="-122"/>
                <a:ea typeface="微软雅黑" panose="020B0503020204020204" pitchFamily="34" charset="-122"/>
              </a:rPr>
              <a:t>创新点</a:t>
            </a:r>
            <a:endParaRPr lang="en-US" altLang="zh-CN" sz="2200" b="1" dirty="0">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23D4A8D2-EC5E-A82A-4815-6723822EB92D}"/>
              </a:ext>
            </a:extLst>
          </p:cNvPr>
          <p:cNvSpPr txBox="1"/>
          <p:nvPr/>
        </p:nvSpPr>
        <p:spPr>
          <a:xfrm>
            <a:off x="799037" y="130697"/>
            <a:ext cx="5196181" cy="572790"/>
          </a:xfrm>
          <a:prstGeom prst="rect">
            <a:avLst/>
          </a:prstGeom>
          <a:solidFill>
            <a:schemeClr val="accent5">
              <a:lumMod val="20000"/>
              <a:lumOff val="80000"/>
              <a:alpha val="50196"/>
            </a:schemeClr>
          </a:solidFill>
          <a:ln w="12700">
            <a:solidFill>
              <a:srgbClr val="002060"/>
            </a:solidFill>
            <a:prstDash val="dash"/>
          </a:ln>
        </p:spPr>
        <p:txBody>
          <a:bodyPr wrap="square" rtlCol="0">
            <a:spAutoFit/>
          </a:bodyPr>
          <a:lstStyle/>
          <a:p>
            <a:endParaRPr lang="zh-CN" altLang="en-US" dirty="0"/>
          </a:p>
        </p:txBody>
      </p:sp>
      <p:sp>
        <p:nvSpPr>
          <p:cNvPr id="14" name="文本框 13">
            <a:extLst>
              <a:ext uri="{FF2B5EF4-FFF2-40B4-BE49-F238E27FC236}">
                <a16:creationId xmlns:a16="http://schemas.microsoft.com/office/drawing/2014/main" id="{1C87C144-A4F1-DF57-763D-A62AEA7771B2}"/>
              </a:ext>
            </a:extLst>
          </p:cNvPr>
          <p:cNvSpPr txBox="1"/>
          <p:nvPr/>
        </p:nvSpPr>
        <p:spPr>
          <a:xfrm>
            <a:off x="877686" y="149489"/>
            <a:ext cx="4394862" cy="553998"/>
          </a:xfrm>
          <a:prstGeom prst="rect">
            <a:avLst/>
          </a:prstGeom>
          <a:noFill/>
        </p:spPr>
        <p:txBody>
          <a:bodyPr wrap="square" rtlCol="0">
            <a:spAutoFit/>
          </a:bodyPr>
          <a:lstStyle/>
          <a:p>
            <a:r>
              <a:rPr lang="en-US" altLang="zh-CN" sz="3000" b="1" dirty="0">
                <a:latin typeface="+mn-ea"/>
              </a:rPr>
              <a:t>5.1</a:t>
            </a:r>
            <a:r>
              <a:rPr lang="zh-CN" altLang="en-US" sz="3000" b="1" dirty="0">
                <a:latin typeface="+mn-ea"/>
              </a:rPr>
              <a:t>研究总结及其创新点</a:t>
            </a:r>
          </a:p>
        </p:txBody>
      </p:sp>
      <p:sp>
        <p:nvSpPr>
          <p:cNvPr id="19" name="文本框 18">
            <a:extLst>
              <a:ext uri="{FF2B5EF4-FFF2-40B4-BE49-F238E27FC236}">
                <a16:creationId xmlns:a16="http://schemas.microsoft.com/office/drawing/2014/main" id="{FF594D8A-3215-FFBE-04FA-D8EF68A78F78}"/>
              </a:ext>
            </a:extLst>
          </p:cNvPr>
          <p:cNvSpPr txBox="1"/>
          <p:nvPr/>
        </p:nvSpPr>
        <p:spPr>
          <a:xfrm>
            <a:off x="601959" y="3075734"/>
            <a:ext cx="7364478" cy="773289"/>
          </a:xfrm>
          <a:prstGeom prst="rect">
            <a:avLst/>
          </a:prstGeom>
          <a:noFill/>
        </p:spPr>
        <p:txBody>
          <a:bodyPr wrap="square">
            <a:spAutoFit/>
          </a:bodyPr>
          <a:lstStyle/>
          <a:p>
            <a:pPr>
              <a:lnSpc>
                <a:spcPct val="150000"/>
              </a:lnSpc>
            </a:pPr>
            <a:r>
              <a:rPr lang="zh-CN" altLang="en-US" sz="1600" dirty="0">
                <a:latin typeface="宋体" panose="02010600030101010101" pitchFamily="2" charset="-122"/>
                <a:ea typeface="宋体" panose="02010600030101010101" pitchFamily="2" charset="-122"/>
              </a:rPr>
              <a:t>实现了低功耗分布式存储系统</a:t>
            </a:r>
            <a:r>
              <a:rPr lang="zh-CN" altLang="en-US" sz="1600" b="1" dirty="0">
                <a:solidFill>
                  <a:srgbClr val="0000FF"/>
                </a:solidFill>
                <a:latin typeface="宋体" panose="02010600030101010101" pitchFamily="2" charset="-122"/>
                <a:ea typeface="宋体" panose="02010600030101010101" pitchFamily="2" charset="-122"/>
              </a:rPr>
              <a:t>硬件集成</a:t>
            </a:r>
            <a:r>
              <a:rPr lang="zh-CN" altLang="en-US" sz="1600" dirty="0">
                <a:latin typeface="宋体" panose="02010600030101010101" pitchFamily="2" charset="-122"/>
                <a:ea typeface="宋体" panose="02010600030101010101" pitchFamily="2" charset="-122"/>
              </a:rPr>
              <a:t>、</a:t>
            </a:r>
            <a:r>
              <a:rPr lang="zh-CN" altLang="en-US" sz="1600" b="1" dirty="0">
                <a:solidFill>
                  <a:srgbClr val="0000FF"/>
                </a:solidFill>
                <a:latin typeface="宋体" panose="02010600030101010101" pitchFamily="2" charset="-122"/>
                <a:ea typeface="宋体" panose="02010600030101010101" pitchFamily="2" charset="-122"/>
              </a:rPr>
              <a:t>电源供应</a:t>
            </a:r>
            <a:r>
              <a:rPr lang="zh-CN" altLang="en-US" sz="1600" dirty="0">
                <a:latin typeface="宋体" panose="02010600030101010101" pitchFamily="2" charset="-122"/>
                <a:ea typeface="宋体" panose="02010600030101010101" pitchFamily="2" charset="-122"/>
              </a:rPr>
              <a:t>以及</a:t>
            </a:r>
            <a:r>
              <a:rPr lang="zh-CN" altLang="en-US" sz="1600" b="1" dirty="0">
                <a:solidFill>
                  <a:srgbClr val="0000FF"/>
                </a:solidFill>
                <a:latin typeface="宋体" panose="02010600030101010101" pitchFamily="2" charset="-122"/>
                <a:ea typeface="宋体" panose="02010600030101010101" pitchFamily="2" charset="-122"/>
              </a:rPr>
              <a:t>远程控制功能</a:t>
            </a:r>
            <a:r>
              <a:rPr lang="zh-CN" altLang="en-US" sz="1600" dirty="0">
                <a:latin typeface="宋体" panose="02010600030101010101" pitchFamily="2" charset="-122"/>
                <a:ea typeface="宋体" panose="02010600030101010101" pitchFamily="2" charset="-122"/>
              </a:rPr>
              <a:t>。</a:t>
            </a:r>
            <a:endParaRPr lang="en-US" altLang="zh-CN" sz="1600" dirty="0">
              <a:latin typeface="宋体" panose="02010600030101010101" pitchFamily="2" charset="-122"/>
              <a:ea typeface="宋体" panose="02010600030101010101" pitchFamily="2" charset="-122"/>
            </a:endParaRPr>
          </a:p>
          <a:p>
            <a:pPr>
              <a:lnSpc>
                <a:spcPct val="150000"/>
              </a:lnSpc>
            </a:pPr>
            <a:r>
              <a:rPr lang="zh-CN" altLang="en-US" sz="1600" dirty="0">
                <a:latin typeface="宋体" panose="02010600030101010101" pitchFamily="2" charset="-122"/>
                <a:ea typeface="宋体" panose="02010600030101010101" pitchFamily="2" charset="-122"/>
              </a:rPr>
              <a:t>最终以</a:t>
            </a:r>
            <a:r>
              <a:rPr lang="zh-CN" altLang="en-US" sz="1600" b="1" dirty="0">
                <a:solidFill>
                  <a:srgbClr val="FF0000"/>
                </a:solidFill>
                <a:latin typeface="宋体" panose="02010600030101010101" pitchFamily="2" charset="-122"/>
                <a:ea typeface="宋体" panose="02010600030101010101" pitchFamily="2" charset="-122"/>
              </a:rPr>
              <a:t>支撑</a:t>
            </a:r>
            <a:r>
              <a:rPr lang="en-US" altLang="zh-CN" sz="1600" b="1" dirty="0">
                <a:solidFill>
                  <a:srgbClr val="FF0000"/>
                </a:solidFill>
                <a:latin typeface="宋体" panose="02010600030101010101" pitchFamily="2" charset="-122"/>
                <a:ea typeface="宋体" panose="02010600030101010101" pitchFamily="2" charset="-122"/>
              </a:rPr>
              <a:t>21CMA</a:t>
            </a:r>
            <a:r>
              <a:rPr lang="zh-CN" altLang="en-US" sz="1600" b="1" dirty="0">
                <a:solidFill>
                  <a:srgbClr val="FF0000"/>
                </a:solidFill>
                <a:latin typeface="宋体" panose="02010600030101010101" pitchFamily="2" charset="-122"/>
                <a:ea typeface="宋体" panose="02010600030101010101" pitchFamily="2" charset="-122"/>
              </a:rPr>
              <a:t>脉冲星巡天过程中观测数据的可靠存储</a:t>
            </a:r>
            <a:endParaRPr lang="en-US" altLang="zh-CN" sz="1600" b="1" dirty="0">
              <a:solidFill>
                <a:srgbClr val="FF0000"/>
              </a:solidFill>
              <a:latin typeface="宋体" panose="02010600030101010101" pitchFamily="2" charset="-122"/>
              <a:ea typeface="宋体" panose="02010600030101010101" pitchFamily="2" charset="-122"/>
            </a:endParaRPr>
          </a:p>
        </p:txBody>
      </p:sp>
      <p:pic>
        <p:nvPicPr>
          <p:cNvPr id="6" name="图片 5">
            <a:extLst>
              <a:ext uri="{FF2B5EF4-FFF2-40B4-BE49-F238E27FC236}">
                <a16:creationId xmlns:a16="http://schemas.microsoft.com/office/drawing/2014/main" id="{0C41D76D-27CF-631A-5B57-F8CD74158704}"/>
              </a:ext>
            </a:extLst>
          </p:cNvPr>
          <p:cNvPicPr>
            <a:picLocks noChangeAspect="1"/>
          </p:cNvPicPr>
          <p:nvPr/>
        </p:nvPicPr>
        <p:blipFill>
          <a:blip r:embed="rId3"/>
          <a:stretch>
            <a:fillRect/>
          </a:stretch>
        </p:blipFill>
        <p:spPr>
          <a:xfrm>
            <a:off x="5977807" y="994765"/>
            <a:ext cx="5852302" cy="1662042"/>
          </a:xfrm>
          <a:prstGeom prst="rect">
            <a:avLst/>
          </a:prstGeom>
        </p:spPr>
      </p:pic>
      <p:sp>
        <p:nvSpPr>
          <p:cNvPr id="8" name="文本框 7">
            <a:extLst>
              <a:ext uri="{FF2B5EF4-FFF2-40B4-BE49-F238E27FC236}">
                <a16:creationId xmlns:a16="http://schemas.microsoft.com/office/drawing/2014/main" id="{53A920E6-B72F-DEAA-9935-1E4F5786EC78}"/>
              </a:ext>
            </a:extLst>
          </p:cNvPr>
          <p:cNvSpPr txBox="1"/>
          <p:nvPr/>
        </p:nvSpPr>
        <p:spPr>
          <a:xfrm>
            <a:off x="1982564" y="3948010"/>
            <a:ext cx="9002914" cy="127387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en-US" dirty="0">
                <a:latin typeface="宋体" panose="02010600030101010101" pitchFamily="2" charset="-122"/>
                <a:ea typeface="宋体" panose="02010600030101010101" pitchFamily="2" charset="-122"/>
              </a:rPr>
              <a:t>为直流弱电的存储服务器集群提供了稳定的供电方案</a:t>
            </a:r>
            <a:endParaRPr lang="en-US" altLang="zh-CN" dirty="0">
              <a:latin typeface="宋体" panose="02010600030101010101" pitchFamily="2" charset="-122"/>
              <a:ea typeface="宋体" panose="02010600030101010101" pitchFamily="2" charset="-122"/>
            </a:endParaRPr>
          </a:p>
          <a:p>
            <a:pPr marL="285750" indent="-285750">
              <a:lnSpc>
                <a:spcPct val="150000"/>
              </a:lnSpc>
              <a:buFont typeface="Arial" panose="020B0604020202020204" pitchFamily="34" charset="0"/>
              <a:buChar char="•"/>
            </a:pPr>
            <a:r>
              <a:rPr lang="zh-CN" altLang="en-US" dirty="0">
                <a:latin typeface="宋体" panose="02010600030101010101" pitchFamily="2" charset="-122"/>
                <a:ea typeface="宋体" panose="02010600030101010101" pitchFamily="2" charset="-122"/>
              </a:rPr>
              <a:t>支持远程、本地多种控制方式，易于横向扩展</a:t>
            </a:r>
            <a:endParaRPr lang="en-US" altLang="zh-CN" dirty="0">
              <a:latin typeface="宋体" panose="02010600030101010101" pitchFamily="2" charset="-122"/>
              <a:ea typeface="宋体" panose="02010600030101010101" pitchFamily="2" charset="-122"/>
            </a:endParaRPr>
          </a:p>
          <a:p>
            <a:pPr marL="285750" indent="-285750">
              <a:lnSpc>
                <a:spcPct val="150000"/>
              </a:lnSpc>
              <a:buFont typeface="Arial" panose="020B0604020202020204" pitchFamily="34" charset="0"/>
              <a:buChar char="•"/>
            </a:pPr>
            <a:r>
              <a:rPr lang="zh-CN" altLang="en-US" dirty="0">
                <a:latin typeface="宋体" panose="02010600030101010101" pitchFamily="2" charset="-122"/>
                <a:ea typeface="宋体" panose="02010600030101010101" pitchFamily="2" charset="-122"/>
              </a:rPr>
              <a:t>为无人值守时的</a:t>
            </a:r>
            <a:r>
              <a:rPr lang="en-US" altLang="zh-CN" dirty="0">
                <a:latin typeface="宋体" panose="02010600030101010101" pitchFamily="2" charset="-122"/>
                <a:ea typeface="宋体" panose="02010600030101010101" pitchFamily="2" charset="-122"/>
              </a:rPr>
              <a:t>21CMA</a:t>
            </a:r>
            <a:r>
              <a:rPr lang="zh-CN" altLang="en-US" dirty="0">
                <a:latin typeface="宋体" panose="02010600030101010101" pitchFamily="2" charset="-122"/>
                <a:ea typeface="宋体" panose="02010600030101010101" pitchFamily="2" charset="-122"/>
              </a:rPr>
              <a:t>存储系统站点运维，以及节点故障硬重启提供了软硬件支持。</a:t>
            </a:r>
          </a:p>
        </p:txBody>
      </p:sp>
      <p:sp>
        <p:nvSpPr>
          <p:cNvPr id="10" name="文本框 9">
            <a:extLst>
              <a:ext uri="{FF2B5EF4-FFF2-40B4-BE49-F238E27FC236}">
                <a16:creationId xmlns:a16="http://schemas.microsoft.com/office/drawing/2014/main" id="{B5C44264-3CEF-9926-A905-AE5D7CD07C38}"/>
              </a:ext>
            </a:extLst>
          </p:cNvPr>
          <p:cNvSpPr txBox="1"/>
          <p:nvPr/>
        </p:nvSpPr>
        <p:spPr>
          <a:xfrm>
            <a:off x="601959" y="1102786"/>
            <a:ext cx="6324600" cy="2250616"/>
          </a:xfrm>
          <a:prstGeom prst="rect">
            <a:avLst/>
          </a:prstGeom>
          <a:noFill/>
        </p:spPr>
        <p:txBody>
          <a:bodyPr wrap="square">
            <a:spAutoFit/>
          </a:bodyPr>
          <a:lstStyle/>
          <a:p>
            <a:pPr>
              <a:lnSpc>
                <a:spcPct val="150000"/>
              </a:lnSpc>
            </a:pPr>
            <a:r>
              <a:rPr lang="zh-CN" altLang="en-US" sz="1600" dirty="0">
                <a:latin typeface="宋体" panose="02010600030101010101" pitchFamily="2" charset="-122"/>
                <a:ea typeface="宋体" panose="02010600030101010101" pitchFamily="2" charset="-122"/>
              </a:rPr>
              <a:t>1.电源需求分析，设计可靠的供电方案</a:t>
            </a:r>
          </a:p>
          <a:p>
            <a:pPr>
              <a:lnSpc>
                <a:spcPct val="150000"/>
              </a:lnSpc>
            </a:pPr>
            <a:r>
              <a:rPr lang="zh-CN" altLang="en-US" sz="1600" dirty="0">
                <a:latin typeface="宋体" panose="02010600030101010101" pitchFamily="2" charset="-122"/>
                <a:ea typeface="宋体" panose="02010600030101010101" pitchFamily="2" charset="-122"/>
              </a:rPr>
              <a:t>2.系统主控模块和节点电源管理模块关键硬件电路设计</a:t>
            </a:r>
          </a:p>
          <a:p>
            <a:pPr>
              <a:lnSpc>
                <a:spcPct val="150000"/>
              </a:lnSpc>
            </a:pPr>
            <a:r>
              <a:rPr lang="zh-CN" altLang="en-US" sz="1600" dirty="0">
                <a:latin typeface="宋体" panose="02010600030101010101" pitchFamily="2" charset="-122"/>
                <a:ea typeface="宋体" panose="02010600030101010101" pitchFamily="2" charset="-122"/>
              </a:rPr>
              <a:t>3.集成化电源控制系统下位机程序设计</a:t>
            </a:r>
          </a:p>
          <a:p>
            <a:pPr>
              <a:lnSpc>
                <a:spcPct val="150000"/>
              </a:lnSpc>
            </a:pPr>
            <a:r>
              <a:rPr lang="zh-CN" altLang="en-US" sz="1600" dirty="0">
                <a:latin typeface="宋体" panose="02010600030101010101" pitchFamily="2" charset="-122"/>
                <a:ea typeface="宋体" panose="02010600030101010101" pitchFamily="2" charset="-122"/>
              </a:rPr>
              <a:t>4.远程控制上位机实现对整个集成化系统的控制</a:t>
            </a:r>
            <a:endParaRPr lang="en-US" altLang="zh-CN" sz="1600" dirty="0">
              <a:latin typeface="宋体" panose="02010600030101010101" pitchFamily="2" charset="-122"/>
              <a:ea typeface="宋体" panose="02010600030101010101" pitchFamily="2" charset="-122"/>
            </a:endParaRPr>
          </a:p>
          <a:p>
            <a:pPr>
              <a:lnSpc>
                <a:spcPct val="150000"/>
              </a:lnSpc>
            </a:pPr>
            <a:r>
              <a:rPr lang="en-US" altLang="zh-CN" sz="1600" dirty="0">
                <a:latin typeface="宋体" panose="02010600030101010101" pitchFamily="2" charset="-122"/>
                <a:ea typeface="宋体" panose="02010600030101010101" pitchFamily="2" charset="-122"/>
              </a:rPr>
              <a:t>5.</a:t>
            </a:r>
            <a:r>
              <a:rPr lang="zh-CN" altLang="en-US" sz="1600" dirty="0">
                <a:latin typeface="宋体" panose="02010600030101010101" pitchFamily="2" charset="-122"/>
                <a:ea typeface="宋体" panose="02010600030101010101" pitchFamily="2" charset="-122"/>
              </a:rPr>
              <a:t>设计集成系统的</a:t>
            </a:r>
            <a:r>
              <a:rPr lang="en-US" altLang="zh-CN" sz="1600" b="1" dirty="0">
                <a:latin typeface="宋体" panose="02010600030101010101" pitchFamily="2" charset="-122"/>
                <a:ea typeface="宋体" panose="02010600030101010101" pitchFamily="2" charset="-122"/>
              </a:rPr>
              <a:t>4U</a:t>
            </a:r>
            <a:r>
              <a:rPr lang="zh-CN" altLang="en-US" sz="1600" b="1" dirty="0">
                <a:latin typeface="宋体" panose="02010600030101010101" pitchFamily="2" charset="-122"/>
                <a:ea typeface="宋体" panose="02010600030101010101" pitchFamily="2" charset="-122"/>
              </a:rPr>
              <a:t>标准机箱</a:t>
            </a:r>
            <a:endParaRPr lang="en-US" altLang="zh-CN" sz="1600" b="1" dirty="0">
              <a:latin typeface="宋体" panose="02010600030101010101" pitchFamily="2" charset="-122"/>
              <a:ea typeface="宋体" panose="02010600030101010101" pitchFamily="2" charset="-122"/>
            </a:endParaRPr>
          </a:p>
          <a:p>
            <a:pPr>
              <a:lnSpc>
                <a:spcPct val="150000"/>
              </a:lnSpc>
            </a:pPr>
            <a:endParaRPr lang="zh-CN" altLang="en-US" sz="1600" dirty="0">
              <a:latin typeface="宋体" panose="02010600030101010101" pitchFamily="2" charset="-122"/>
              <a:ea typeface="宋体" panose="02010600030101010101" pitchFamily="2" charset="-122"/>
            </a:endParaRPr>
          </a:p>
        </p:txBody>
      </p:sp>
      <p:sp>
        <p:nvSpPr>
          <p:cNvPr id="5" name="文本框 4">
            <a:extLst>
              <a:ext uri="{FF2B5EF4-FFF2-40B4-BE49-F238E27FC236}">
                <a16:creationId xmlns:a16="http://schemas.microsoft.com/office/drawing/2014/main" id="{A850F044-F65F-E676-8E6E-5279BB224CB3}"/>
              </a:ext>
            </a:extLst>
          </p:cNvPr>
          <p:cNvSpPr txBox="1"/>
          <p:nvPr/>
        </p:nvSpPr>
        <p:spPr>
          <a:xfrm>
            <a:off x="361891" y="5633457"/>
            <a:ext cx="10688007" cy="1200329"/>
          </a:xfrm>
          <a:prstGeom prst="rect">
            <a:avLst/>
          </a:prstGeom>
          <a:noFill/>
        </p:spPr>
        <p:txBody>
          <a:bodyPr wrap="square" rtlCol="0">
            <a:spAutoFit/>
          </a:bodyPr>
          <a:lstStyle/>
          <a:p>
            <a:r>
              <a:rPr lang="en-US" altLang="zh-CN" sz="2000" b="1" dirty="0">
                <a:solidFill>
                  <a:srgbClr val="0000FF"/>
                </a:solidFill>
                <a:latin typeface="宋体" panose="02010600030101010101" pitchFamily="2" charset="-122"/>
                <a:ea typeface="宋体" panose="02010600030101010101" pitchFamily="2" charset="-122"/>
              </a:rPr>
              <a:t>   </a:t>
            </a:r>
            <a:r>
              <a:rPr lang="zh-CN" altLang="en-US" sz="2000" b="1" dirty="0">
                <a:solidFill>
                  <a:srgbClr val="0000FF"/>
                </a:solidFill>
                <a:latin typeface="宋体" panose="02010600030101010101" pitchFamily="2" charset="-122"/>
                <a:ea typeface="宋体" panose="02010600030101010101" pitchFamily="2" charset="-122"/>
              </a:rPr>
              <a:t>发明专利</a:t>
            </a:r>
            <a:r>
              <a:rPr lang="zh-CN" altLang="en-US" sz="2500" dirty="0">
                <a:latin typeface="宋体" panose="02010600030101010101" pitchFamily="2" charset="-122"/>
                <a:ea typeface="宋体" panose="02010600030101010101" pitchFamily="2" charset="-122"/>
              </a:rPr>
              <a:t>：</a:t>
            </a:r>
            <a:r>
              <a:rPr lang="zh-CN" altLang="en-US" sz="2200" dirty="0">
                <a:latin typeface="宋体" panose="02010600030101010101" pitchFamily="2" charset="-122"/>
                <a:ea typeface="宋体" panose="02010600030101010101" pitchFamily="2" charset="-122"/>
              </a:rPr>
              <a:t>朱珈莹</a:t>
            </a:r>
            <a:r>
              <a:rPr lang="en-US" altLang="zh-CN" sz="2200" dirty="0">
                <a:latin typeface="宋体" panose="02010600030101010101" pitchFamily="2" charset="-122"/>
                <a:ea typeface="宋体" panose="02010600030101010101" pitchFamily="2" charset="-122"/>
              </a:rPr>
              <a:t>;</a:t>
            </a:r>
            <a:r>
              <a:rPr lang="zh-CN" altLang="en-US" sz="2200" dirty="0">
                <a:latin typeface="宋体" panose="02010600030101010101" pitchFamily="2" charset="-122"/>
                <a:ea typeface="宋体" panose="02010600030101010101" pitchFamily="2" charset="-122"/>
              </a:rPr>
              <a:t>韩军</a:t>
            </a:r>
            <a:r>
              <a:rPr lang="en-US" altLang="zh-CN" sz="2200" dirty="0">
                <a:latin typeface="宋体" panose="02010600030101010101" pitchFamily="2" charset="-122"/>
                <a:ea typeface="宋体" panose="02010600030101010101" pitchFamily="2" charset="-122"/>
              </a:rPr>
              <a:t>;</a:t>
            </a:r>
            <a:r>
              <a:rPr lang="zh-CN" altLang="en-US" sz="2200" dirty="0">
                <a:latin typeface="宋体" panose="02010600030101010101" pitchFamily="2" charset="-122"/>
                <a:ea typeface="宋体" panose="02010600030101010101" pitchFamily="2" charset="-122"/>
              </a:rPr>
              <a:t>王显海</a:t>
            </a:r>
            <a:r>
              <a:rPr lang="en-US" altLang="zh-CN" sz="2200" dirty="0">
                <a:latin typeface="宋体" panose="02010600030101010101" pitchFamily="2" charset="-122"/>
                <a:ea typeface="宋体" panose="02010600030101010101" pitchFamily="2" charset="-122"/>
              </a:rPr>
              <a:t>;</a:t>
            </a:r>
            <a:r>
              <a:rPr lang="zh-CN" altLang="en-US" sz="2200" dirty="0">
                <a:latin typeface="宋体" panose="02010600030101010101" pitchFamily="2" charset="-122"/>
                <a:ea typeface="宋体" panose="02010600030101010101" pitchFamily="2" charset="-122"/>
              </a:rPr>
              <a:t>朱炜玮</a:t>
            </a:r>
            <a:r>
              <a:rPr lang="en-US" altLang="zh-CN" sz="2200" dirty="0">
                <a:latin typeface="宋体" panose="02010600030101010101" pitchFamily="2" charset="-122"/>
                <a:ea typeface="宋体" panose="02010600030101010101" pitchFamily="2" charset="-122"/>
              </a:rPr>
              <a:t>;</a:t>
            </a:r>
            <a:r>
              <a:rPr lang="zh-CN" altLang="en-US" sz="2200" dirty="0">
                <a:latin typeface="宋体" panose="02010600030101010101" pitchFamily="2" charset="-122"/>
                <a:ea typeface="宋体" panose="02010600030101010101" pitchFamily="2" charset="-122"/>
              </a:rPr>
              <a:t>岳友岭</a:t>
            </a:r>
            <a:r>
              <a:rPr lang="en-US" altLang="zh-CN" sz="2200" dirty="0">
                <a:latin typeface="宋体" panose="02010600030101010101" pitchFamily="2" charset="-122"/>
                <a:ea typeface="宋体" panose="02010600030101010101" pitchFamily="2" charset="-122"/>
              </a:rPr>
              <a:t>;</a:t>
            </a:r>
            <a:r>
              <a:rPr lang="zh-CN" altLang="en-US" sz="2200" dirty="0">
                <a:latin typeface="宋体" panose="02010600030101010101" pitchFamily="2" charset="-122"/>
                <a:ea typeface="宋体" panose="02010600030101010101" pitchFamily="2" charset="-122"/>
              </a:rPr>
              <a:t>樊东卫</a:t>
            </a:r>
            <a:r>
              <a:rPr lang="en-US" altLang="zh-CN" sz="2200" dirty="0">
                <a:latin typeface="宋体" panose="02010600030101010101" pitchFamily="2" charset="-122"/>
                <a:ea typeface="宋体" panose="02010600030101010101" pitchFamily="2" charset="-122"/>
              </a:rPr>
              <a:t>.</a:t>
            </a:r>
            <a:r>
              <a:rPr lang="en-US" altLang="zh-CN" sz="2200" b="1" dirty="0">
                <a:latin typeface="宋体" panose="02010600030101010101" pitchFamily="2" charset="-122"/>
                <a:ea typeface="宋体" panose="02010600030101010101" pitchFamily="2" charset="-122"/>
              </a:rPr>
              <a:t>《</a:t>
            </a:r>
            <a:r>
              <a:rPr lang="zh-CN" altLang="en-US" sz="2200" b="1" dirty="0">
                <a:latin typeface="宋体" panose="02010600030101010101" pitchFamily="2" charset="-122"/>
                <a:ea typeface="宋体" panose="02010600030101010101" pitchFamily="2" charset="-122"/>
              </a:rPr>
              <a:t>电源控制方法、装置、系统、设备及存储介质</a:t>
            </a:r>
            <a:r>
              <a:rPr lang="en-US" altLang="zh-CN" sz="2200" b="1" dirty="0">
                <a:latin typeface="宋体" panose="02010600030101010101" pitchFamily="2" charset="-122"/>
                <a:ea typeface="宋体" panose="02010600030101010101" pitchFamily="2" charset="-122"/>
              </a:rPr>
              <a:t>》:</a:t>
            </a:r>
            <a:r>
              <a:rPr lang="en-US" altLang="zh-CN" sz="2200" dirty="0">
                <a:latin typeface="宋体" panose="02010600030101010101" pitchFamily="2" charset="-122"/>
                <a:ea typeface="宋体" panose="02010600030101010101" pitchFamily="2" charset="-122"/>
              </a:rPr>
              <a:t>CN117111852A[P/OL]. 2023-11-24.</a:t>
            </a:r>
            <a:r>
              <a:rPr lang="zh-CN" altLang="en-US" sz="2200" dirty="0">
                <a:latin typeface="宋体" panose="02010600030101010101" pitchFamily="2" charset="-122"/>
                <a:ea typeface="宋体" panose="02010600030101010101" pitchFamily="2" charset="-122"/>
              </a:rPr>
              <a:t>（实质审查阶段）</a:t>
            </a:r>
            <a:endParaRPr lang="en-US" altLang="zh-CN" sz="2200" dirty="0">
              <a:latin typeface="宋体" panose="02010600030101010101" pitchFamily="2" charset="-122"/>
              <a:ea typeface="宋体" panose="02010600030101010101" pitchFamily="2" charset="-122"/>
            </a:endParaRPr>
          </a:p>
          <a:p>
            <a:endParaRPr lang="en-US" altLang="zh-CN" sz="2500" b="1" dirty="0">
              <a:latin typeface="宋体" panose="02010600030101010101" pitchFamily="2" charset="-122"/>
              <a:ea typeface="宋体" panose="02010600030101010101" pitchFamily="2" charset="-122"/>
            </a:endParaRPr>
          </a:p>
        </p:txBody>
      </p:sp>
      <p:sp>
        <p:nvSpPr>
          <p:cNvPr id="7" name="文本框 6">
            <a:extLst>
              <a:ext uri="{FF2B5EF4-FFF2-40B4-BE49-F238E27FC236}">
                <a16:creationId xmlns:a16="http://schemas.microsoft.com/office/drawing/2014/main" id="{443F8FD0-FFD9-0A45-B9B7-02463139F32D}"/>
              </a:ext>
            </a:extLst>
          </p:cNvPr>
          <p:cNvSpPr txBox="1"/>
          <p:nvPr/>
        </p:nvSpPr>
        <p:spPr>
          <a:xfrm>
            <a:off x="369389" y="5235040"/>
            <a:ext cx="4394862" cy="430887"/>
          </a:xfrm>
          <a:prstGeom prst="rect">
            <a:avLst/>
          </a:prstGeom>
          <a:noFill/>
        </p:spPr>
        <p:txBody>
          <a:bodyPr wrap="square" rtlCol="0">
            <a:spAutoFit/>
          </a:bodyPr>
          <a:lstStyle/>
          <a:p>
            <a:pPr marL="342900" indent="-342900">
              <a:buFont typeface="Wingdings" panose="05000000000000000000" pitchFamily="2" charset="2"/>
              <a:buChar char="n"/>
            </a:pPr>
            <a:r>
              <a:rPr lang="zh-CN" altLang="en-US" sz="2200" b="1" dirty="0">
                <a:latin typeface="微软雅黑" panose="020B0503020204020204" pitchFamily="34" charset="-122"/>
                <a:ea typeface="微软雅黑" panose="020B0503020204020204" pitchFamily="34" charset="-122"/>
              </a:rPr>
              <a:t>研究成果</a:t>
            </a:r>
          </a:p>
        </p:txBody>
      </p:sp>
    </p:spTree>
    <p:extLst>
      <p:ext uri="{BB962C8B-B14F-4D97-AF65-F5344CB8AC3E}">
        <p14:creationId xmlns:p14="http://schemas.microsoft.com/office/powerpoint/2010/main" val="782616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nvSpPr>
        <p:spPr>
          <a:xfrm>
            <a:off x="-1" y="0"/>
            <a:ext cx="566166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文本框 46"/>
          <p:cNvSpPr txBox="1"/>
          <p:nvPr/>
        </p:nvSpPr>
        <p:spPr>
          <a:xfrm>
            <a:off x="5814523" y="1093121"/>
            <a:ext cx="6294895" cy="1107996"/>
          </a:xfrm>
          <a:prstGeom prst="rect">
            <a:avLst/>
          </a:prstGeom>
          <a:noFill/>
          <a:ln>
            <a:noFill/>
          </a:ln>
        </p:spPr>
        <p:txBody>
          <a:bodyPr wrap="square" rtlCol="0">
            <a:spAutoFit/>
          </a:bodyPr>
          <a:lstStyle/>
          <a:p>
            <a:pPr algn="ctr"/>
            <a:r>
              <a:rPr lang="zh-CN" altLang="en-US" sz="6600" b="1" dirty="0">
                <a:solidFill>
                  <a:schemeClr val="accent1"/>
                </a:solidFill>
                <a:latin typeface="微软雅黑" panose="020B0503020204020204" pitchFamily="34" charset="-122"/>
              </a:rPr>
              <a:t>选题背景及意义</a:t>
            </a:r>
          </a:p>
        </p:txBody>
      </p:sp>
      <p:grpSp>
        <p:nvGrpSpPr>
          <p:cNvPr id="4" name="组合 3">
            <a:extLst>
              <a:ext uri="{FF2B5EF4-FFF2-40B4-BE49-F238E27FC236}">
                <a16:creationId xmlns:a16="http://schemas.microsoft.com/office/drawing/2014/main" id="{1E39BB6E-3385-4D42-3EB5-CCC54546DE66}"/>
              </a:ext>
            </a:extLst>
          </p:cNvPr>
          <p:cNvGrpSpPr/>
          <p:nvPr/>
        </p:nvGrpSpPr>
        <p:grpSpPr>
          <a:xfrm>
            <a:off x="6815713" y="2676487"/>
            <a:ext cx="3343687" cy="707886"/>
            <a:chOff x="3982307" y="1805640"/>
            <a:chExt cx="3343687" cy="707886"/>
          </a:xfrm>
        </p:grpSpPr>
        <p:sp>
          <p:nvSpPr>
            <p:cNvPr id="5" name="文本框 4">
              <a:extLst>
                <a:ext uri="{FF2B5EF4-FFF2-40B4-BE49-F238E27FC236}">
                  <a16:creationId xmlns:a16="http://schemas.microsoft.com/office/drawing/2014/main" id="{BD282F16-83DE-18CA-1778-3D5BA5A23976}"/>
                </a:ext>
              </a:extLst>
            </p:cNvPr>
            <p:cNvSpPr txBox="1"/>
            <p:nvPr/>
          </p:nvSpPr>
          <p:spPr>
            <a:xfrm>
              <a:off x="4931136" y="1805640"/>
              <a:ext cx="2394858" cy="707886"/>
            </a:xfrm>
            <a:prstGeom prst="rect">
              <a:avLst/>
            </a:prstGeom>
            <a:noFill/>
          </p:spPr>
          <p:txBody>
            <a:bodyPr wrap="square" rtlCol="0">
              <a:spAutoFit/>
            </a:bodyPr>
            <a:lstStyle/>
            <a:p>
              <a:r>
                <a:rPr lang="zh-CN" altLang="en-US" sz="4000" b="1" dirty="0">
                  <a:latin typeface="微软雅黑" panose="020B0503020204020204" pitchFamily="34" charset="-122"/>
                </a:rPr>
                <a:t>研究背景</a:t>
              </a:r>
              <a:endParaRPr lang="en-US" altLang="zh-CN" sz="4000" b="1" dirty="0">
                <a:latin typeface="微软雅黑" panose="020B0503020204020204" pitchFamily="34" charset="-122"/>
              </a:endParaRPr>
            </a:p>
          </p:txBody>
        </p:sp>
        <p:sp>
          <p:nvSpPr>
            <p:cNvPr id="7" name="文本框 6">
              <a:extLst>
                <a:ext uri="{FF2B5EF4-FFF2-40B4-BE49-F238E27FC236}">
                  <a16:creationId xmlns:a16="http://schemas.microsoft.com/office/drawing/2014/main" id="{D7C6417D-BBF9-D8D2-F382-C6DAFB42366D}"/>
                </a:ext>
              </a:extLst>
            </p:cNvPr>
            <p:cNvSpPr txBox="1"/>
            <p:nvPr/>
          </p:nvSpPr>
          <p:spPr>
            <a:xfrm>
              <a:off x="3982307" y="1805640"/>
              <a:ext cx="1021782" cy="707886"/>
            </a:xfrm>
            <a:prstGeom prst="rect">
              <a:avLst/>
            </a:prstGeom>
            <a:noFill/>
            <a:ln>
              <a:noFill/>
            </a:ln>
          </p:spPr>
          <p:txBody>
            <a:bodyPr wrap="square" rtlCol="0">
              <a:spAutoFit/>
            </a:bodyPr>
            <a:lstStyle/>
            <a:p>
              <a:pPr algn="ctr"/>
              <a:r>
                <a:rPr lang="en-US" altLang="zh-CN" sz="4000" b="1" dirty="0">
                  <a:solidFill>
                    <a:schemeClr val="accent1"/>
                  </a:solidFill>
                  <a:latin typeface="微软雅黑" panose="020B0503020204020204" pitchFamily="34" charset="-122"/>
                  <a:ea typeface="微软雅黑" panose="020B0503020204020204" pitchFamily="34" charset="-122"/>
                </a:rPr>
                <a:t>1.1</a:t>
              </a:r>
            </a:p>
          </p:txBody>
        </p:sp>
      </p:grpSp>
      <p:grpSp>
        <p:nvGrpSpPr>
          <p:cNvPr id="10" name="组合 9">
            <a:extLst>
              <a:ext uri="{FF2B5EF4-FFF2-40B4-BE49-F238E27FC236}">
                <a16:creationId xmlns:a16="http://schemas.microsoft.com/office/drawing/2014/main" id="{AA7F80B8-C02E-D123-BD01-CB2264FAAF03}"/>
              </a:ext>
            </a:extLst>
          </p:cNvPr>
          <p:cNvGrpSpPr/>
          <p:nvPr/>
        </p:nvGrpSpPr>
        <p:grpSpPr>
          <a:xfrm>
            <a:off x="6815713" y="3505800"/>
            <a:ext cx="3343687" cy="707886"/>
            <a:chOff x="3982307" y="1805640"/>
            <a:chExt cx="3343687" cy="707886"/>
          </a:xfrm>
        </p:grpSpPr>
        <p:sp>
          <p:nvSpPr>
            <p:cNvPr id="11" name="文本框 10">
              <a:extLst>
                <a:ext uri="{FF2B5EF4-FFF2-40B4-BE49-F238E27FC236}">
                  <a16:creationId xmlns:a16="http://schemas.microsoft.com/office/drawing/2014/main" id="{320D20EB-D6C9-9ADD-3C1F-FDE5DAA214C5}"/>
                </a:ext>
              </a:extLst>
            </p:cNvPr>
            <p:cNvSpPr txBox="1"/>
            <p:nvPr/>
          </p:nvSpPr>
          <p:spPr>
            <a:xfrm>
              <a:off x="4931136" y="1805640"/>
              <a:ext cx="2394858" cy="707886"/>
            </a:xfrm>
            <a:prstGeom prst="rect">
              <a:avLst/>
            </a:prstGeom>
            <a:noFill/>
          </p:spPr>
          <p:txBody>
            <a:bodyPr wrap="square" rtlCol="0">
              <a:spAutoFit/>
            </a:bodyPr>
            <a:lstStyle/>
            <a:p>
              <a:r>
                <a:rPr lang="zh-CN" altLang="en-US" sz="4000" b="1" dirty="0">
                  <a:latin typeface="微软雅黑" panose="020B0503020204020204" pitchFamily="34" charset="-122"/>
                </a:rPr>
                <a:t>研究意义</a:t>
              </a:r>
              <a:endParaRPr lang="en-US" altLang="zh-CN" sz="4000" b="1" dirty="0">
                <a:latin typeface="微软雅黑" panose="020B0503020204020204" pitchFamily="34" charset="-122"/>
              </a:endParaRPr>
            </a:p>
          </p:txBody>
        </p:sp>
        <p:sp>
          <p:nvSpPr>
            <p:cNvPr id="12" name="文本框 11">
              <a:extLst>
                <a:ext uri="{FF2B5EF4-FFF2-40B4-BE49-F238E27FC236}">
                  <a16:creationId xmlns:a16="http://schemas.microsoft.com/office/drawing/2014/main" id="{1955366C-5CF9-7338-731F-C258CE6F4371}"/>
                </a:ext>
              </a:extLst>
            </p:cNvPr>
            <p:cNvSpPr txBox="1"/>
            <p:nvPr/>
          </p:nvSpPr>
          <p:spPr>
            <a:xfrm>
              <a:off x="3982307" y="1805640"/>
              <a:ext cx="1021782" cy="707886"/>
            </a:xfrm>
            <a:prstGeom prst="rect">
              <a:avLst/>
            </a:prstGeom>
            <a:noFill/>
            <a:ln>
              <a:noFill/>
            </a:ln>
          </p:spPr>
          <p:txBody>
            <a:bodyPr wrap="square" rtlCol="0">
              <a:spAutoFit/>
            </a:bodyPr>
            <a:lstStyle/>
            <a:p>
              <a:pPr algn="ctr"/>
              <a:r>
                <a:rPr lang="en-US" altLang="zh-CN" sz="4000" b="1" dirty="0">
                  <a:solidFill>
                    <a:schemeClr val="accent1"/>
                  </a:solidFill>
                  <a:latin typeface="微软雅黑" panose="020B0503020204020204" pitchFamily="34" charset="-122"/>
                  <a:ea typeface="微软雅黑" panose="020B0503020204020204" pitchFamily="34" charset="-122"/>
                </a:rPr>
                <a:t>1.2</a:t>
              </a:r>
            </a:p>
          </p:txBody>
        </p:sp>
      </p:grpSp>
      <p:sp>
        <p:nvSpPr>
          <p:cNvPr id="9" name="文本框 8"/>
          <p:cNvSpPr txBox="1"/>
          <p:nvPr/>
        </p:nvSpPr>
        <p:spPr>
          <a:xfrm>
            <a:off x="-1144170" y="935865"/>
            <a:ext cx="7837714" cy="4339650"/>
          </a:xfrm>
          <a:prstGeom prst="rect">
            <a:avLst/>
          </a:prstGeom>
          <a:noFill/>
          <a:ln>
            <a:noFill/>
          </a:ln>
        </p:spPr>
        <p:txBody>
          <a:bodyPr wrap="square" rtlCol="0">
            <a:spAutoFit/>
          </a:bodyPr>
          <a:lstStyle/>
          <a:p>
            <a:pPr algn="ctr"/>
            <a:r>
              <a:rPr lang="en-US" altLang="zh-CN" sz="13800" b="1" dirty="0">
                <a:solidFill>
                  <a:schemeClr val="tx1">
                    <a:lumMod val="95000"/>
                    <a:lumOff val="5000"/>
                    <a:alpha val="23000"/>
                  </a:schemeClr>
                </a:solidFill>
                <a:latin typeface="微软雅黑" panose="020B0503020204020204" pitchFamily="34" charset="-122"/>
                <a:ea typeface="微软雅黑" panose="020B0503020204020204" pitchFamily="34" charset="-122"/>
              </a:rPr>
              <a:t>PART</a:t>
            </a:r>
          </a:p>
          <a:p>
            <a:pPr algn="ctr"/>
            <a:r>
              <a:rPr lang="en-US" altLang="zh-CN" sz="13800" b="1" dirty="0">
                <a:solidFill>
                  <a:schemeClr val="tx1">
                    <a:lumMod val="95000"/>
                    <a:lumOff val="5000"/>
                    <a:alpha val="23000"/>
                  </a:schemeClr>
                </a:solidFill>
                <a:latin typeface="微软雅黑" panose="020B0503020204020204" pitchFamily="34" charset="-122"/>
                <a:ea typeface="微软雅黑" panose="020B0503020204020204" pitchFamily="34" charset="-122"/>
              </a:rPr>
              <a:t>ONE</a:t>
            </a:r>
          </a:p>
        </p:txBody>
      </p:sp>
      <p:grpSp>
        <p:nvGrpSpPr>
          <p:cNvPr id="2" name="组合 1">
            <a:extLst>
              <a:ext uri="{FF2B5EF4-FFF2-40B4-BE49-F238E27FC236}">
                <a16:creationId xmlns:a16="http://schemas.microsoft.com/office/drawing/2014/main" id="{06BA129F-6207-EE3F-991F-0AB591C7542F}"/>
              </a:ext>
            </a:extLst>
          </p:cNvPr>
          <p:cNvGrpSpPr/>
          <p:nvPr/>
        </p:nvGrpSpPr>
        <p:grpSpPr>
          <a:xfrm>
            <a:off x="6530342" y="4213686"/>
            <a:ext cx="5025724" cy="1323439"/>
            <a:chOff x="3982307" y="1805640"/>
            <a:chExt cx="3174421" cy="1323439"/>
          </a:xfrm>
        </p:grpSpPr>
        <p:sp>
          <p:nvSpPr>
            <p:cNvPr id="3" name="文本框 2">
              <a:extLst>
                <a:ext uri="{FF2B5EF4-FFF2-40B4-BE49-F238E27FC236}">
                  <a16:creationId xmlns:a16="http://schemas.microsoft.com/office/drawing/2014/main" id="{E0E6C9BE-B085-8924-1877-06A48C833CB5}"/>
                </a:ext>
              </a:extLst>
            </p:cNvPr>
            <p:cNvSpPr txBox="1"/>
            <p:nvPr/>
          </p:nvSpPr>
          <p:spPr>
            <a:xfrm>
              <a:off x="4761870" y="1805640"/>
              <a:ext cx="2394858" cy="1323439"/>
            </a:xfrm>
            <a:prstGeom prst="rect">
              <a:avLst/>
            </a:prstGeom>
            <a:noFill/>
          </p:spPr>
          <p:txBody>
            <a:bodyPr wrap="square" rtlCol="0">
              <a:spAutoFit/>
            </a:bodyPr>
            <a:lstStyle/>
            <a:p>
              <a:r>
                <a:rPr lang="zh-CN" altLang="en-US" sz="4000" b="1" dirty="0">
                  <a:latin typeface="微软雅黑" panose="020B0503020204020204" pitchFamily="34" charset="-122"/>
                </a:rPr>
                <a:t>国内外发展现状</a:t>
              </a:r>
              <a:endParaRPr lang="en-US" altLang="zh-CN" sz="4000" b="1" dirty="0">
                <a:latin typeface="微软雅黑" panose="020B0503020204020204" pitchFamily="34" charset="-122"/>
              </a:endParaRPr>
            </a:p>
          </p:txBody>
        </p:sp>
        <p:sp>
          <p:nvSpPr>
            <p:cNvPr id="6" name="文本框 5">
              <a:extLst>
                <a:ext uri="{FF2B5EF4-FFF2-40B4-BE49-F238E27FC236}">
                  <a16:creationId xmlns:a16="http://schemas.microsoft.com/office/drawing/2014/main" id="{9B512B97-783B-DA3E-6BA5-2730C09FE9F2}"/>
                </a:ext>
              </a:extLst>
            </p:cNvPr>
            <p:cNvSpPr txBox="1"/>
            <p:nvPr/>
          </p:nvSpPr>
          <p:spPr>
            <a:xfrm>
              <a:off x="3982307" y="1805640"/>
              <a:ext cx="1021782" cy="707886"/>
            </a:xfrm>
            <a:prstGeom prst="rect">
              <a:avLst/>
            </a:prstGeom>
            <a:noFill/>
            <a:ln>
              <a:noFill/>
            </a:ln>
          </p:spPr>
          <p:txBody>
            <a:bodyPr wrap="square" rtlCol="0">
              <a:spAutoFit/>
            </a:bodyPr>
            <a:lstStyle/>
            <a:p>
              <a:pPr algn="ctr"/>
              <a:r>
                <a:rPr lang="en-US" altLang="zh-CN" sz="4000" b="1" dirty="0">
                  <a:solidFill>
                    <a:schemeClr val="accent1"/>
                  </a:solidFill>
                  <a:latin typeface="微软雅黑" panose="020B0503020204020204" pitchFamily="34" charset="-122"/>
                  <a:ea typeface="微软雅黑" panose="020B0503020204020204" pitchFamily="34" charset="-122"/>
                </a:rPr>
                <a:t>1.3</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1D91E7F-84B6-4064-9D4E-CC7D244BCA04}" type="slidenum">
              <a:rPr lang="zh-CN" altLang="en-US" smtClean="0"/>
              <a:pPr/>
              <a:t>30</a:t>
            </a:fld>
            <a:endParaRPr lang="zh-CN" altLang="en-US" dirty="0"/>
          </a:p>
        </p:txBody>
      </p:sp>
      <p:sp>
        <p:nvSpPr>
          <p:cNvPr id="3" name="文本框 2">
            <a:extLst>
              <a:ext uri="{FF2B5EF4-FFF2-40B4-BE49-F238E27FC236}">
                <a16:creationId xmlns:a16="http://schemas.microsoft.com/office/drawing/2014/main" id="{4B935A20-C7C8-AF0B-D7AF-B19503E560BF}"/>
              </a:ext>
            </a:extLst>
          </p:cNvPr>
          <p:cNvSpPr txBox="1"/>
          <p:nvPr/>
        </p:nvSpPr>
        <p:spPr>
          <a:xfrm>
            <a:off x="957242" y="1125611"/>
            <a:ext cx="10075951" cy="4166975"/>
          </a:xfrm>
          <a:prstGeom prst="rect">
            <a:avLst/>
          </a:prstGeom>
          <a:noFill/>
        </p:spPr>
        <p:txBody>
          <a:bodyPr wrap="square" rtlCol="0">
            <a:spAutoFit/>
          </a:bodyPr>
          <a:lstStyle/>
          <a:p>
            <a:pPr marL="457200" indent="-457200">
              <a:buFont typeface="Wingdings" panose="05000000000000000000" pitchFamily="2" charset="2"/>
              <a:buChar char="n"/>
            </a:pPr>
            <a:r>
              <a:rPr lang="zh-CN" altLang="en-US" sz="2200" b="1" dirty="0">
                <a:latin typeface="微软雅黑" panose="020B0503020204020204" pitchFamily="34" charset="-122"/>
                <a:ea typeface="微软雅黑" panose="020B0503020204020204" pitchFamily="34" charset="-122"/>
              </a:rPr>
              <a:t>展望</a:t>
            </a:r>
            <a:endParaRPr lang="en-US" altLang="zh-CN" sz="2200" b="1" dirty="0">
              <a:latin typeface="微软雅黑" panose="020B0503020204020204" pitchFamily="34" charset="-122"/>
              <a:ea typeface="微软雅黑" panose="020B0503020204020204" pitchFamily="34" charset="-122"/>
            </a:endParaRPr>
          </a:p>
          <a:p>
            <a:pPr marL="457200" indent="-457200">
              <a:lnSpc>
                <a:spcPct val="150000"/>
              </a:lnSpc>
              <a:buFont typeface="Arial" panose="020B0604020202020204" pitchFamily="34" charset="0"/>
              <a:buChar char="•"/>
            </a:pPr>
            <a:r>
              <a:rPr lang="zh-CN" altLang="en-US" dirty="0">
                <a:latin typeface="宋体" panose="02010600030101010101" pitchFamily="2" charset="-122"/>
                <a:ea typeface="宋体" panose="02010600030101010101" pitchFamily="2" charset="-122"/>
              </a:rPr>
              <a:t>系统进一步的优化设计</a:t>
            </a:r>
            <a:endParaRPr lang="en-US" altLang="zh-CN" dirty="0">
              <a:latin typeface="宋体" panose="02010600030101010101" pitchFamily="2" charset="-122"/>
              <a:ea typeface="宋体" panose="02010600030101010101" pitchFamily="2" charset="-122"/>
            </a:endParaRPr>
          </a:p>
          <a:p>
            <a:pPr marL="457200" indent="-457200">
              <a:lnSpc>
                <a:spcPct val="150000"/>
              </a:lnSpc>
              <a:buFont typeface="Arial" panose="020B0604020202020204" pitchFamily="34" charset="0"/>
              <a:buChar char="•"/>
            </a:pPr>
            <a:r>
              <a:rPr lang="zh-CN" altLang="en-US" dirty="0">
                <a:latin typeface="宋体" panose="02010600030101010101" pitchFamily="2" charset="-122"/>
                <a:ea typeface="宋体" panose="02010600030101010101" pitchFamily="2" charset="-122"/>
              </a:rPr>
              <a:t>提升</a:t>
            </a:r>
            <a:r>
              <a:rPr lang="en-US" altLang="zh-CN" dirty="0">
                <a:latin typeface="宋体" panose="02010600030101010101" pitchFamily="2" charset="-122"/>
                <a:ea typeface="宋体" panose="02010600030101010101" pitchFamily="2" charset="-122"/>
              </a:rPr>
              <a:t>PCB</a:t>
            </a:r>
            <a:r>
              <a:rPr lang="zh-CN" altLang="en-US" dirty="0">
                <a:latin typeface="宋体" panose="02010600030101010101" pitchFamily="2" charset="-122"/>
                <a:ea typeface="宋体" panose="02010600030101010101" pitchFamily="2" charset="-122"/>
              </a:rPr>
              <a:t>电路设计的规范程度</a:t>
            </a:r>
            <a:endParaRPr lang="en-US" altLang="zh-CN" dirty="0">
              <a:latin typeface="宋体" panose="02010600030101010101" pitchFamily="2" charset="-122"/>
              <a:ea typeface="宋体" panose="02010600030101010101" pitchFamily="2" charset="-122"/>
            </a:endParaRPr>
          </a:p>
          <a:p>
            <a:pPr marL="457200" indent="-457200">
              <a:lnSpc>
                <a:spcPct val="150000"/>
              </a:lnSpc>
              <a:buFont typeface="Arial" panose="020B0604020202020204" pitchFamily="34" charset="0"/>
              <a:buChar char="•"/>
            </a:pPr>
            <a:r>
              <a:rPr lang="zh-CN" altLang="en-US" dirty="0">
                <a:latin typeface="宋体" panose="02010600030101010101" pitchFamily="2" charset="-122"/>
                <a:ea typeface="宋体" panose="02010600030101010101" pitchFamily="2" charset="-122"/>
              </a:rPr>
              <a:t>提升硬件装置的便携程度</a:t>
            </a:r>
            <a:endParaRPr lang="en-US" altLang="zh-CN" dirty="0">
              <a:latin typeface="宋体" panose="02010600030101010101" pitchFamily="2" charset="-122"/>
              <a:ea typeface="宋体" panose="02010600030101010101" pitchFamily="2" charset="-122"/>
            </a:endParaRPr>
          </a:p>
          <a:p>
            <a:pPr marL="457200" indent="-457200">
              <a:lnSpc>
                <a:spcPct val="150000"/>
              </a:lnSpc>
              <a:buFont typeface="Arial" panose="020B0604020202020204" pitchFamily="34" charset="0"/>
              <a:buChar char="•"/>
            </a:pPr>
            <a:r>
              <a:rPr lang="zh-CN" altLang="en-US" dirty="0">
                <a:latin typeface="宋体" panose="02010600030101010101" pitchFamily="2" charset="-122"/>
                <a:ea typeface="宋体" panose="02010600030101010101" pitchFamily="2" charset="-122"/>
              </a:rPr>
              <a:t>提升用户的界面易用程度</a:t>
            </a:r>
            <a:endParaRPr lang="en-US" altLang="zh-CN" dirty="0">
              <a:latin typeface="宋体" panose="02010600030101010101" pitchFamily="2" charset="-122"/>
              <a:ea typeface="宋体" panose="02010600030101010101" pitchFamily="2" charset="-122"/>
            </a:endParaRPr>
          </a:p>
          <a:p>
            <a:pPr marL="457200" indent="-457200">
              <a:lnSpc>
                <a:spcPct val="150000"/>
              </a:lnSpc>
              <a:buFont typeface="Arial" panose="020B0604020202020204" pitchFamily="34" charset="0"/>
              <a:buChar char="•"/>
            </a:pPr>
            <a:r>
              <a:rPr lang="zh-CN" altLang="en-US" dirty="0">
                <a:latin typeface="宋体" panose="02010600030101010101" pitchFamily="2" charset="-122"/>
                <a:ea typeface="宋体" panose="02010600030101010101" pitchFamily="2" charset="-122"/>
              </a:rPr>
              <a:t>增加对国产</a:t>
            </a:r>
            <a:r>
              <a:rPr lang="en-US" altLang="zh-CN" dirty="0">
                <a:latin typeface="宋体" panose="02010600030101010101" pitchFamily="2" charset="-122"/>
                <a:ea typeface="宋体" panose="02010600030101010101" pitchFamily="2" charset="-122"/>
              </a:rPr>
              <a:t>ARM</a:t>
            </a:r>
            <a:r>
              <a:rPr lang="zh-CN" altLang="en-US" dirty="0">
                <a:latin typeface="宋体" panose="02010600030101010101" pitchFamily="2" charset="-122"/>
                <a:ea typeface="宋体" panose="02010600030101010101" pitchFamily="2" charset="-122"/>
              </a:rPr>
              <a:t>架构单板计算机的支持</a:t>
            </a:r>
            <a:endParaRPr lang="en-US" altLang="zh-CN" dirty="0">
              <a:latin typeface="宋体" panose="02010600030101010101" pitchFamily="2" charset="-122"/>
              <a:ea typeface="宋体" panose="02010600030101010101" pitchFamily="2" charset="-122"/>
            </a:endParaRPr>
          </a:p>
          <a:p>
            <a:pPr marL="457200" indent="-457200">
              <a:buFont typeface="Arial" panose="020B0604020202020204" pitchFamily="34" charset="0"/>
              <a:buChar char="•"/>
            </a:pPr>
            <a:endParaRPr lang="en-US" altLang="zh-CN" b="1" dirty="0">
              <a:latin typeface="宋体" panose="02010600030101010101" pitchFamily="2" charset="-122"/>
              <a:ea typeface="宋体" panose="02010600030101010101" pitchFamily="2" charset="-122"/>
            </a:endParaRPr>
          </a:p>
          <a:p>
            <a:endParaRPr lang="en-US" altLang="zh-CN" b="1" dirty="0">
              <a:latin typeface="微软雅黑" panose="020B0503020204020204" pitchFamily="34" charset="-122"/>
              <a:ea typeface="微软雅黑" panose="020B0503020204020204" pitchFamily="34" charset="-122"/>
            </a:endParaRPr>
          </a:p>
          <a:p>
            <a:pPr marL="457200" indent="-457200">
              <a:buFont typeface="Wingdings" panose="05000000000000000000" pitchFamily="2" charset="2"/>
              <a:buChar char="n"/>
            </a:pPr>
            <a:r>
              <a:rPr lang="zh-CN" altLang="en-US" sz="2200" b="1" dirty="0">
                <a:latin typeface="微软雅黑" panose="020B0503020204020204" pitchFamily="34" charset="-122"/>
                <a:ea typeface="微软雅黑" panose="020B0503020204020204" pitchFamily="34" charset="-122"/>
              </a:rPr>
              <a:t>未来工作计划</a:t>
            </a:r>
            <a:endParaRPr lang="en-US" altLang="zh-CN" sz="2200" b="1" dirty="0">
              <a:latin typeface="微软雅黑" panose="020B0503020204020204" pitchFamily="34" charset="-122"/>
              <a:ea typeface="微软雅黑" panose="020B0503020204020204" pitchFamily="34" charset="-122"/>
            </a:endParaRPr>
          </a:p>
          <a:p>
            <a:pPr marL="457200" indent="-457200">
              <a:lnSpc>
                <a:spcPct val="150000"/>
              </a:lnSpc>
              <a:buFont typeface="Arial" panose="020B0604020202020204" pitchFamily="34" charset="0"/>
              <a:buChar char="•"/>
            </a:pPr>
            <a:r>
              <a:rPr lang="zh-CN" altLang="en-US" dirty="0">
                <a:latin typeface="宋体" panose="02010600030101010101" pitchFamily="2" charset="-122"/>
                <a:ea typeface="宋体" panose="02010600030101010101" pitchFamily="2" charset="-122"/>
              </a:rPr>
              <a:t>利用</a:t>
            </a:r>
            <a:r>
              <a:rPr lang="en-US" altLang="zh-CN" dirty="0" err="1">
                <a:latin typeface="宋体" panose="02010600030101010101" pitchFamily="2" charset="-122"/>
                <a:ea typeface="宋体" panose="02010600030101010101" pitchFamily="2" charset="-122"/>
              </a:rPr>
              <a:t>CANOpen</a:t>
            </a:r>
            <a:r>
              <a:rPr lang="zh-CN" altLang="en-US" dirty="0">
                <a:latin typeface="宋体" panose="02010600030101010101" pitchFamily="2" charset="-122"/>
                <a:ea typeface="宋体" panose="02010600030101010101" pitchFamily="2" charset="-122"/>
              </a:rPr>
              <a:t>协议实现节点电源控制模块</a:t>
            </a:r>
            <a:r>
              <a:rPr lang="en-US" altLang="zh-CN" dirty="0">
                <a:latin typeface="宋体" panose="02010600030101010101" pitchFamily="2" charset="-122"/>
                <a:ea typeface="宋体" panose="02010600030101010101" pitchFamily="2" charset="-122"/>
              </a:rPr>
              <a:t>ID</a:t>
            </a:r>
            <a:r>
              <a:rPr lang="zh-CN" altLang="en-US" dirty="0">
                <a:latin typeface="宋体" panose="02010600030101010101" pitchFamily="2" charset="-122"/>
                <a:ea typeface="宋体" panose="02010600030101010101" pitchFamily="2" charset="-122"/>
              </a:rPr>
              <a:t>的自动分配。</a:t>
            </a:r>
            <a:endParaRPr lang="en-US" altLang="zh-CN" dirty="0">
              <a:latin typeface="宋体" panose="02010600030101010101" pitchFamily="2" charset="-122"/>
              <a:ea typeface="宋体" panose="02010600030101010101" pitchFamily="2" charset="-122"/>
            </a:endParaRPr>
          </a:p>
          <a:p>
            <a:pPr marL="457200" indent="-457200">
              <a:lnSpc>
                <a:spcPct val="150000"/>
              </a:lnSpc>
              <a:buFont typeface="Arial" panose="020B0604020202020204" pitchFamily="34" charset="0"/>
              <a:buChar char="•"/>
            </a:pPr>
            <a:r>
              <a:rPr lang="zh-CN" altLang="en-US" dirty="0">
                <a:latin typeface="宋体" panose="02010600030101010101" pitchFamily="2" charset="-122"/>
                <a:ea typeface="宋体" panose="02010600030101010101" pitchFamily="2" charset="-122"/>
              </a:rPr>
              <a:t>未来计划将功率计模块集成进节点电源控制模块，实现更加完善的电源控制与监控功能。</a:t>
            </a:r>
            <a:endParaRPr lang="en-US" altLang="zh-CN" b="1" dirty="0">
              <a:latin typeface="宋体" panose="02010600030101010101" pitchFamily="2" charset="-122"/>
              <a:ea typeface="宋体" panose="02010600030101010101" pitchFamily="2" charset="-122"/>
            </a:endParaRPr>
          </a:p>
        </p:txBody>
      </p:sp>
      <p:sp>
        <p:nvSpPr>
          <p:cNvPr id="2" name="文本框 1">
            <a:extLst>
              <a:ext uri="{FF2B5EF4-FFF2-40B4-BE49-F238E27FC236}">
                <a16:creationId xmlns:a16="http://schemas.microsoft.com/office/drawing/2014/main" id="{7CD1E8F0-FAD1-F79C-3351-8845C73E0E8E}"/>
              </a:ext>
            </a:extLst>
          </p:cNvPr>
          <p:cNvSpPr txBox="1"/>
          <p:nvPr/>
        </p:nvSpPr>
        <p:spPr>
          <a:xfrm>
            <a:off x="799037" y="130697"/>
            <a:ext cx="5196181" cy="572790"/>
          </a:xfrm>
          <a:prstGeom prst="rect">
            <a:avLst/>
          </a:prstGeom>
          <a:solidFill>
            <a:schemeClr val="accent5">
              <a:lumMod val="20000"/>
              <a:lumOff val="80000"/>
              <a:alpha val="50196"/>
            </a:schemeClr>
          </a:solidFill>
          <a:ln w="12700">
            <a:solidFill>
              <a:srgbClr val="002060"/>
            </a:solidFill>
            <a:prstDash val="dash"/>
          </a:ln>
        </p:spPr>
        <p:txBody>
          <a:bodyPr wrap="square" rtlCol="0">
            <a:spAutoFit/>
          </a:bodyPr>
          <a:lstStyle/>
          <a:p>
            <a:endParaRPr lang="zh-CN" altLang="en-US" dirty="0"/>
          </a:p>
        </p:txBody>
      </p:sp>
      <p:sp>
        <p:nvSpPr>
          <p:cNvPr id="13" name="文本框 12">
            <a:extLst>
              <a:ext uri="{FF2B5EF4-FFF2-40B4-BE49-F238E27FC236}">
                <a16:creationId xmlns:a16="http://schemas.microsoft.com/office/drawing/2014/main" id="{404905C6-9BCB-3E3A-D798-1A7A7E89D1D8}"/>
              </a:ext>
            </a:extLst>
          </p:cNvPr>
          <p:cNvSpPr txBox="1"/>
          <p:nvPr/>
        </p:nvSpPr>
        <p:spPr>
          <a:xfrm>
            <a:off x="877686" y="149489"/>
            <a:ext cx="4394862" cy="553998"/>
          </a:xfrm>
          <a:prstGeom prst="rect">
            <a:avLst/>
          </a:prstGeom>
          <a:noFill/>
        </p:spPr>
        <p:txBody>
          <a:bodyPr wrap="square" rtlCol="0">
            <a:spAutoFit/>
          </a:bodyPr>
          <a:lstStyle/>
          <a:p>
            <a:r>
              <a:rPr lang="en-US" altLang="zh-CN" sz="3000" b="1" dirty="0">
                <a:latin typeface="+mn-ea"/>
              </a:rPr>
              <a:t>5.2</a:t>
            </a:r>
            <a:r>
              <a:rPr lang="zh-CN" altLang="en-US" sz="3000" b="1" dirty="0">
                <a:latin typeface="+mn-ea"/>
              </a:rPr>
              <a:t>未来工作计划与展望</a:t>
            </a:r>
          </a:p>
        </p:txBody>
      </p:sp>
    </p:spTree>
    <p:extLst>
      <p:ext uri="{BB962C8B-B14F-4D97-AF65-F5344CB8AC3E}">
        <p14:creationId xmlns:p14="http://schemas.microsoft.com/office/powerpoint/2010/main" val="37048467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695325" y="549275"/>
            <a:ext cx="10801350" cy="57594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1056660" y="2425504"/>
            <a:ext cx="10801350" cy="2554545"/>
          </a:xfrm>
          <a:prstGeom prst="rect">
            <a:avLst/>
          </a:prstGeom>
          <a:noFill/>
        </p:spPr>
        <p:txBody>
          <a:bodyPr wrap="square" rtlCol="0">
            <a:spAutoFit/>
          </a:bodyPr>
          <a:lstStyle/>
          <a:p>
            <a:pPr algn="ctr"/>
            <a:r>
              <a:rPr lang="zh-CN" altLang="en-US" sz="8000" b="1" dirty="0">
                <a:solidFill>
                  <a:schemeClr val="bg1"/>
                </a:solidFill>
              </a:rPr>
              <a:t>谢谢！</a:t>
            </a:r>
            <a:endParaRPr lang="en-US" altLang="zh-CN" sz="8000" b="1" dirty="0">
              <a:solidFill>
                <a:schemeClr val="bg1"/>
              </a:solidFill>
            </a:endParaRPr>
          </a:p>
          <a:p>
            <a:r>
              <a:rPr lang="zh-CN" altLang="en-US" sz="8000" b="1" dirty="0">
                <a:solidFill>
                  <a:schemeClr val="bg1"/>
                </a:solidFill>
              </a:rPr>
              <a:t>请各位老师批评指导！</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45ADE495-943E-020C-EB44-2BB50A865B30}"/>
              </a:ext>
            </a:extLst>
          </p:cNvPr>
          <p:cNvSpPr txBox="1"/>
          <p:nvPr/>
        </p:nvSpPr>
        <p:spPr>
          <a:xfrm>
            <a:off x="865110" y="186492"/>
            <a:ext cx="2499424" cy="572790"/>
          </a:xfrm>
          <a:prstGeom prst="rect">
            <a:avLst/>
          </a:prstGeom>
          <a:solidFill>
            <a:schemeClr val="accent5">
              <a:lumMod val="20000"/>
              <a:lumOff val="80000"/>
              <a:alpha val="50196"/>
            </a:schemeClr>
          </a:solidFill>
          <a:ln w="12700">
            <a:solidFill>
              <a:srgbClr val="002060"/>
            </a:solidFill>
            <a:prstDash val="dash"/>
          </a:ln>
        </p:spPr>
        <p:txBody>
          <a:bodyPr wrap="square" rtlCol="0">
            <a:spAutoFit/>
          </a:bodyPr>
          <a:lstStyle/>
          <a:p>
            <a:endParaRPr lang="zh-CN" altLang="en-US" dirty="0"/>
          </a:p>
        </p:txBody>
      </p:sp>
      <p:sp>
        <p:nvSpPr>
          <p:cNvPr id="11" name="文本框 10"/>
          <p:cNvSpPr txBox="1"/>
          <p:nvPr/>
        </p:nvSpPr>
        <p:spPr>
          <a:xfrm>
            <a:off x="865110" y="210487"/>
            <a:ext cx="2454974" cy="553998"/>
          </a:xfrm>
          <a:prstGeom prst="rect">
            <a:avLst/>
          </a:prstGeom>
          <a:noFill/>
        </p:spPr>
        <p:txBody>
          <a:bodyPr wrap="square" rtlCol="0">
            <a:spAutoFit/>
          </a:bodyPr>
          <a:lstStyle/>
          <a:p>
            <a:r>
              <a:rPr lang="en-US" altLang="zh-CN" sz="3000" b="1" dirty="0">
                <a:latin typeface="+mn-ea"/>
              </a:rPr>
              <a:t>1.1 </a:t>
            </a:r>
            <a:r>
              <a:rPr lang="zh-CN" altLang="en-US" sz="3000" b="1" dirty="0">
                <a:latin typeface="+mn-ea"/>
              </a:rPr>
              <a:t>研究背景</a:t>
            </a:r>
          </a:p>
        </p:txBody>
      </p:sp>
      <p:sp>
        <p:nvSpPr>
          <p:cNvPr id="4" name="灯片编号占位符 3"/>
          <p:cNvSpPr>
            <a:spLocks noGrp="1"/>
          </p:cNvSpPr>
          <p:nvPr>
            <p:ph type="sldNum" sz="quarter" idx="12"/>
          </p:nvPr>
        </p:nvSpPr>
        <p:spPr/>
        <p:txBody>
          <a:bodyPr/>
          <a:lstStyle/>
          <a:p>
            <a:fld id="{51D91E7F-84B6-4064-9D4E-CC7D244BCA04}" type="slidenum">
              <a:rPr lang="zh-CN" altLang="en-US" smtClean="0"/>
              <a:t>4</a:t>
            </a:fld>
            <a:endParaRPr lang="zh-CN" altLang="en-US" dirty="0"/>
          </a:p>
        </p:txBody>
      </p:sp>
      <p:sp>
        <p:nvSpPr>
          <p:cNvPr id="3" name="内容占位符 3">
            <a:extLst>
              <a:ext uri="{FF2B5EF4-FFF2-40B4-BE49-F238E27FC236}">
                <a16:creationId xmlns:a16="http://schemas.microsoft.com/office/drawing/2014/main" id="{2EB97E1C-79E9-4B4E-5638-AF8A0677F3CB}"/>
              </a:ext>
            </a:extLst>
          </p:cNvPr>
          <p:cNvSpPr txBox="1">
            <a:spLocks/>
          </p:cNvSpPr>
          <p:nvPr/>
        </p:nvSpPr>
        <p:spPr>
          <a:xfrm>
            <a:off x="516509" y="941299"/>
            <a:ext cx="5333840" cy="4001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n"/>
            </a:pPr>
            <a:r>
              <a:rPr lang="zh-CN" altLang="en-US" sz="2200" b="1" dirty="0">
                <a:latin typeface="微软雅黑" panose="020B0503020204020204" pitchFamily="34" charset="-122"/>
                <a:ea typeface="微软雅黑" panose="020B0503020204020204" pitchFamily="34" charset="-122"/>
              </a:rPr>
              <a:t>中国深度参与</a:t>
            </a:r>
            <a:r>
              <a:rPr lang="en-US" altLang="zh-CN" sz="2200" b="1" dirty="0">
                <a:latin typeface="微软雅黑" panose="020B0503020204020204" pitchFamily="34" charset="-122"/>
                <a:ea typeface="微软雅黑" panose="020B0503020204020204" pitchFamily="34" charset="-122"/>
              </a:rPr>
              <a:t>SKA</a:t>
            </a:r>
            <a:r>
              <a:rPr lang="zh-CN" altLang="en-US" sz="2200" b="1" dirty="0">
                <a:latin typeface="微软雅黑" panose="020B0503020204020204" pitchFamily="34" charset="-122"/>
                <a:ea typeface="微软雅黑" panose="020B0503020204020204" pitchFamily="34" charset="-122"/>
              </a:rPr>
              <a:t>的国际合作</a:t>
            </a:r>
          </a:p>
        </p:txBody>
      </p:sp>
      <p:pic>
        <p:nvPicPr>
          <p:cNvPr id="21" name="Content Placeholder 11">
            <a:extLst>
              <a:ext uri="{FF2B5EF4-FFF2-40B4-BE49-F238E27FC236}">
                <a16:creationId xmlns:a16="http://schemas.microsoft.com/office/drawing/2014/main" id="{E0228247-AE56-6816-108F-97B3FAC2ED1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68136" y="3941896"/>
            <a:ext cx="3430586" cy="1771708"/>
          </a:xfrm>
          <a:prstGeom prst="rect">
            <a:avLst/>
          </a:prstGeom>
        </p:spPr>
      </p:pic>
      <p:pic>
        <p:nvPicPr>
          <p:cNvPr id="24" name="图片 23">
            <a:extLst>
              <a:ext uri="{FF2B5EF4-FFF2-40B4-BE49-F238E27FC236}">
                <a16:creationId xmlns:a16="http://schemas.microsoft.com/office/drawing/2014/main" id="{F8312507-FD71-8336-FE3F-A0332A3F11BE}"/>
              </a:ext>
            </a:extLst>
          </p:cNvPr>
          <p:cNvPicPr>
            <a:picLocks noChangeAspect="1"/>
          </p:cNvPicPr>
          <p:nvPr/>
        </p:nvPicPr>
        <p:blipFill>
          <a:blip r:embed="rId4"/>
          <a:stretch>
            <a:fillRect/>
          </a:stretch>
        </p:blipFill>
        <p:spPr>
          <a:xfrm>
            <a:off x="1468136" y="1978260"/>
            <a:ext cx="3430586" cy="1985772"/>
          </a:xfrm>
          <a:prstGeom prst="rect">
            <a:avLst/>
          </a:prstGeom>
        </p:spPr>
      </p:pic>
      <p:sp>
        <p:nvSpPr>
          <p:cNvPr id="25" name="文本框 24">
            <a:extLst>
              <a:ext uri="{FF2B5EF4-FFF2-40B4-BE49-F238E27FC236}">
                <a16:creationId xmlns:a16="http://schemas.microsoft.com/office/drawing/2014/main" id="{503B4742-C1E5-D412-BCE8-72A3F22A9B68}"/>
              </a:ext>
            </a:extLst>
          </p:cNvPr>
          <p:cNvSpPr txBox="1"/>
          <p:nvPr/>
        </p:nvSpPr>
        <p:spPr>
          <a:xfrm>
            <a:off x="865110" y="1401336"/>
            <a:ext cx="3579402" cy="400110"/>
          </a:xfrm>
          <a:prstGeom prst="rect">
            <a:avLst/>
          </a:prstGeom>
          <a:noFill/>
        </p:spPr>
        <p:txBody>
          <a:bodyPr wrap="square">
            <a:spAutoFit/>
          </a:bodyPr>
          <a:lstStyle/>
          <a:p>
            <a:pPr marL="342900" indent="-342900">
              <a:buFont typeface="Arial" panose="020B0604020202020204" pitchFamily="34" charset="0"/>
              <a:buChar char="•"/>
            </a:pPr>
            <a:r>
              <a:rPr lang="zh-CN" altLang="en-US" sz="2000" dirty="0">
                <a:latin typeface="宋体" panose="02010600030101010101" pitchFamily="2" charset="-122"/>
                <a:ea typeface="宋体" panose="02010600030101010101" pitchFamily="2" charset="-122"/>
              </a:rPr>
              <a:t>SKA</a:t>
            </a:r>
            <a:r>
              <a:rPr lang="en-US" altLang="zh-CN" sz="2000" dirty="0">
                <a:latin typeface="宋体" panose="02010600030101010101" pitchFamily="2" charset="-122"/>
                <a:ea typeface="宋体" panose="02010600030101010101" pitchFamily="2" charset="-122"/>
              </a:rPr>
              <a:t>1</a:t>
            </a:r>
            <a:r>
              <a:rPr lang="zh-CN" altLang="en-US" sz="2000" dirty="0">
                <a:latin typeface="宋体" panose="02010600030101010101" pitchFamily="2" charset="-122"/>
                <a:ea typeface="宋体" panose="02010600030101010101" pitchFamily="2" charset="-122"/>
              </a:rPr>
              <a:t>将在2028年建成</a:t>
            </a:r>
          </a:p>
        </p:txBody>
      </p:sp>
      <p:sp>
        <p:nvSpPr>
          <p:cNvPr id="28" name="内容占位符 3">
            <a:extLst>
              <a:ext uri="{FF2B5EF4-FFF2-40B4-BE49-F238E27FC236}">
                <a16:creationId xmlns:a16="http://schemas.microsoft.com/office/drawing/2014/main" id="{DF6713B5-0E5B-F604-7693-40610C40AF28}"/>
              </a:ext>
            </a:extLst>
          </p:cNvPr>
          <p:cNvSpPr txBox="1">
            <a:spLocks/>
          </p:cNvSpPr>
          <p:nvPr/>
        </p:nvSpPr>
        <p:spPr bwMode="auto">
          <a:xfrm>
            <a:off x="5467318" y="896717"/>
            <a:ext cx="5951181" cy="54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n"/>
            </a:pPr>
            <a:r>
              <a:rPr lang="zh-CN" altLang="en-US" sz="2200" b="1" dirty="0"/>
              <a:t>脉冲星搜寻</a:t>
            </a:r>
            <a:r>
              <a:rPr lang="en-US" altLang="zh-CN" sz="2200" b="1" dirty="0"/>
              <a:t>——SKA</a:t>
            </a:r>
            <a:r>
              <a:rPr lang="zh-CN" altLang="en-US" sz="2200" b="1" dirty="0"/>
              <a:t>的首要科学目标</a:t>
            </a:r>
          </a:p>
        </p:txBody>
      </p:sp>
      <p:pic>
        <p:nvPicPr>
          <p:cNvPr id="29" name="图片 28">
            <a:extLst>
              <a:ext uri="{FF2B5EF4-FFF2-40B4-BE49-F238E27FC236}">
                <a16:creationId xmlns:a16="http://schemas.microsoft.com/office/drawing/2014/main" id="{4AF5E7CA-A16D-BDE5-220D-B17B42781D36}"/>
              </a:ext>
            </a:extLst>
          </p:cNvPr>
          <p:cNvPicPr>
            <a:picLocks noChangeAspect="1"/>
          </p:cNvPicPr>
          <p:nvPr/>
        </p:nvPicPr>
        <p:blipFill>
          <a:blip r:embed="rId5"/>
          <a:stretch>
            <a:fillRect/>
          </a:stretch>
        </p:blipFill>
        <p:spPr>
          <a:xfrm>
            <a:off x="225199" y="5308425"/>
            <a:ext cx="1781315" cy="737096"/>
          </a:xfrm>
          <a:prstGeom prst="rect">
            <a:avLst/>
          </a:prstGeom>
        </p:spPr>
      </p:pic>
      <p:sp>
        <p:nvSpPr>
          <p:cNvPr id="30" name="文本框 29">
            <a:extLst>
              <a:ext uri="{FF2B5EF4-FFF2-40B4-BE49-F238E27FC236}">
                <a16:creationId xmlns:a16="http://schemas.microsoft.com/office/drawing/2014/main" id="{F0DCAF04-4260-A016-97EC-831489D850D3}"/>
              </a:ext>
            </a:extLst>
          </p:cNvPr>
          <p:cNvSpPr txBox="1"/>
          <p:nvPr/>
        </p:nvSpPr>
        <p:spPr>
          <a:xfrm>
            <a:off x="5305062" y="1367397"/>
            <a:ext cx="6370152" cy="1323439"/>
          </a:xfrm>
          <a:prstGeom prst="rect">
            <a:avLst/>
          </a:prstGeom>
          <a:noFill/>
        </p:spPr>
        <p:txBody>
          <a:bodyPr wrap="square" rtlCol="0">
            <a:spAutoFit/>
          </a:bodyPr>
          <a:lstStyle/>
          <a:p>
            <a:pPr marL="742950" lvl="1" indent="-285750">
              <a:buFont typeface="Arial" panose="020B0604020202020204" pitchFamily="34" charset="0"/>
              <a:buChar char="•"/>
            </a:pPr>
            <a:r>
              <a:rPr lang="zh-CN" altLang="en-US" sz="2000" dirty="0">
                <a:latin typeface="宋体" panose="02010600030101010101" pitchFamily="2" charset="-122"/>
                <a:ea typeface="宋体" panose="02010600030101010101" pitchFamily="2" charset="-122"/>
              </a:rPr>
              <a:t>开展脉冲星巡天</a:t>
            </a:r>
            <a:endParaRPr lang="en-US" altLang="zh-CN" sz="2000" dirty="0">
              <a:latin typeface="宋体" panose="02010600030101010101" pitchFamily="2" charset="-122"/>
              <a:ea typeface="宋体" panose="02010600030101010101" pitchFamily="2" charset="-122"/>
            </a:endParaRPr>
          </a:p>
          <a:p>
            <a:pPr marL="742950" lvl="1" indent="-285750">
              <a:buFont typeface="Arial" panose="020B0604020202020204" pitchFamily="34" charset="0"/>
              <a:buChar char="•"/>
            </a:pPr>
            <a:r>
              <a:rPr lang="zh-CN" altLang="en-US" sz="2000" dirty="0">
                <a:latin typeface="宋体" panose="02010600030101010101" pitchFamily="2" charset="-122"/>
                <a:ea typeface="宋体" panose="02010600030101010101" pitchFamily="2" charset="-122"/>
              </a:rPr>
              <a:t>搜寻毫秒脉冲星、脉冲双星系统、脉冲星</a:t>
            </a:r>
            <a:r>
              <a:rPr lang="en-US" altLang="zh-CN" sz="2000" dirty="0">
                <a:latin typeface="宋体" panose="02010600030101010101" pitchFamily="2" charset="-122"/>
                <a:ea typeface="宋体" panose="02010600030101010101" pitchFamily="2" charset="-122"/>
              </a:rPr>
              <a:t>-</a:t>
            </a:r>
            <a:r>
              <a:rPr lang="zh-CN" altLang="en-US" sz="2000" dirty="0">
                <a:latin typeface="宋体" panose="02010600030101010101" pitchFamily="2" charset="-122"/>
                <a:ea typeface="宋体" panose="02010600030101010101" pitchFamily="2" charset="-122"/>
              </a:rPr>
              <a:t>黑洞系统等特殊系统</a:t>
            </a:r>
            <a:endParaRPr lang="en-US" altLang="zh-CN" sz="2000" dirty="0">
              <a:latin typeface="宋体" panose="02010600030101010101" pitchFamily="2" charset="-122"/>
              <a:ea typeface="宋体" panose="02010600030101010101" pitchFamily="2" charset="-122"/>
            </a:endParaRPr>
          </a:p>
          <a:p>
            <a:pPr marL="742950" lvl="1" indent="-285750">
              <a:buFont typeface="Arial" panose="020B0604020202020204" pitchFamily="34" charset="0"/>
              <a:buChar char="•"/>
            </a:pPr>
            <a:r>
              <a:rPr lang="zh-CN" altLang="en-US" sz="2000" dirty="0">
                <a:latin typeface="宋体" panose="02010600030101010101" pitchFamily="2" charset="-122"/>
                <a:ea typeface="宋体" panose="02010600030101010101" pitchFamily="2" charset="-122"/>
              </a:rPr>
              <a:t>开辟检验引力理论新途径</a:t>
            </a:r>
            <a:endParaRPr lang="en-US" altLang="zh-CN" sz="2000" dirty="0">
              <a:latin typeface="宋体" panose="02010600030101010101" pitchFamily="2" charset="-122"/>
              <a:ea typeface="宋体" panose="02010600030101010101" pitchFamily="2" charset="-122"/>
            </a:endParaRPr>
          </a:p>
        </p:txBody>
      </p:sp>
      <p:pic>
        <p:nvPicPr>
          <p:cNvPr id="31" name="图片 30">
            <a:extLst>
              <a:ext uri="{FF2B5EF4-FFF2-40B4-BE49-F238E27FC236}">
                <a16:creationId xmlns:a16="http://schemas.microsoft.com/office/drawing/2014/main" id="{0285BDDC-9CD2-0B34-E245-789C33B9415F}"/>
              </a:ext>
            </a:extLst>
          </p:cNvPr>
          <p:cNvPicPr>
            <a:picLocks noChangeAspect="1"/>
          </p:cNvPicPr>
          <p:nvPr/>
        </p:nvPicPr>
        <p:blipFill rotWithShape="1">
          <a:blip r:embed="rId6"/>
          <a:srcRect b="14729"/>
          <a:stretch/>
        </p:blipFill>
        <p:spPr>
          <a:xfrm>
            <a:off x="5737795" y="3095847"/>
            <a:ext cx="1965262" cy="2294242"/>
          </a:xfrm>
          <a:prstGeom prst="rect">
            <a:avLst/>
          </a:prstGeom>
        </p:spPr>
      </p:pic>
      <p:sp>
        <p:nvSpPr>
          <p:cNvPr id="32" name="文本框 31">
            <a:extLst>
              <a:ext uri="{FF2B5EF4-FFF2-40B4-BE49-F238E27FC236}">
                <a16:creationId xmlns:a16="http://schemas.microsoft.com/office/drawing/2014/main" id="{F3358B32-CF99-A1E8-44B2-276F8125F1B5}"/>
              </a:ext>
            </a:extLst>
          </p:cNvPr>
          <p:cNvSpPr txBox="1"/>
          <p:nvPr/>
        </p:nvSpPr>
        <p:spPr>
          <a:xfrm>
            <a:off x="5572131" y="5351401"/>
            <a:ext cx="2729220" cy="323165"/>
          </a:xfrm>
          <a:prstGeom prst="rect">
            <a:avLst/>
          </a:prstGeom>
          <a:noFill/>
        </p:spPr>
        <p:txBody>
          <a:bodyPr wrap="square">
            <a:spAutoFit/>
          </a:bodyPr>
          <a:lstStyle/>
          <a:p>
            <a:r>
              <a:rPr lang="en-US" altLang="zh-CN" sz="1500" b="1" dirty="0">
                <a:latin typeface="仿宋" panose="02010609060101010101" pitchFamily="49" charset="-122"/>
                <a:ea typeface="仿宋" panose="02010609060101010101" pitchFamily="49" charset="-122"/>
              </a:rPr>
              <a:t>SKA</a:t>
            </a:r>
            <a:r>
              <a:rPr lang="zh-CN" altLang="en-US" sz="1500" b="1" dirty="0">
                <a:latin typeface="仿宋" panose="02010609060101010101" pitchFamily="49" charset="-122"/>
                <a:ea typeface="仿宋" panose="02010609060101010101" pitchFamily="49" charset="-122"/>
              </a:rPr>
              <a:t>预计发现</a:t>
            </a:r>
            <a:r>
              <a:rPr lang="en-US" altLang="zh-CN" sz="1500" b="1" dirty="0">
                <a:latin typeface="仿宋" panose="02010609060101010101" pitchFamily="49" charset="-122"/>
                <a:ea typeface="仿宋" panose="02010609060101010101" pitchFamily="49" charset="-122"/>
              </a:rPr>
              <a:t>40000</a:t>
            </a:r>
            <a:r>
              <a:rPr lang="zh-CN" altLang="en-US" sz="1500" b="1" dirty="0">
                <a:latin typeface="仿宋" panose="02010609060101010101" pitchFamily="49" charset="-122"/>
                <a:ea typeface="仿宋" panose="02010609060101010101" pitchFamily="49" charset="-122"/>
              </a:rPr>
              <a:t>颗新脉冲星</a:t>
            </a:r>
            <a:endParaRPr lang="en-US" altLang="zh-CN" sz="1500" b="1" dirty="0">
              <a:latin typeface="仿宋" panose="02010609060101010101" pitchFamily="49" charset="-122"/>
              <a:ea typeface="仿宋" panose="02010609060101010101" pitchFamily="49" charset="-122"/>
            </a:endParaRPr>
          </a:p>
        </p:txBody>
      </p:sp>
      <p:pic>
        <p:nvPicPr>
          <p:cNvPr id="33" name="图片 32">
            <a:extLst>
              <a:ext uri="{FF2B5EF4-FFF2-40B4-BE49-F238E27FC236}">
                <a16:creationId xmlns:a16="http://schemas.microsoft.com/office/drawing/2014/main" id="{CF2B3B0C-C730-0BE0-E0EB-B0F4D0F46682}"/>
              </a:ext>
            </a:extLst>
          </p:cNvPr>
          <p:cNvPicPr>
            <a:picLocks noChangeAspect="1"/>
          </p:cNvPicPr>
          <p:nvPr/>
        </p:nvPicPr>
        <p:blipFill>
          <a:blip r:embed="rId7"/>
          <a:stretch>
            <a:fillRect/>
          </a:stretch>
        </p:blipFill>
        <p:spPr>
          <a:xfrm>
            <a:off x="8945994" y="3733796"/>
            <a:ext cx="2729220" cy="1692355"/>
          </a:xfrm>
          <a:prstGeom prst="rect">
            <a:avLst/>
          </a:prstGeom>
        </p:spPr>
      </p:pic>
      <p:sp>
        <p:nvSpPr>
          <p:cNvPr id="35" name="文本框 34">
            <a:extLst>
              <a:ext uri="{FF2B5EF4-FFF2-40B4-BE49-F238E27FC236}">
                <a16:creationId xmlns:a16="http://schemas.microsoft.com/office/drawing/2014/main" id="{B22EADAD-28A4-3F1E-5C0A-A19226C92729}"/>
              </a:ext>
            </a:extLst>
          </p:cNvPr>
          <p:cNvSpPr txBox="1"/>
          <p:nvPr/>
        </p:nvSpPr>
        <p:spPr>
          <a:xfrm>
            <a:off x="6019168" y="5816014"/>
            <a:ext cx="5260993" cy="369332"/>
          </a:xfrm>
          <a:prstGeom prst="rect">
            <a:avLst/>
          </a:prstGeom>
          <a:noFill/>
        </p:spPr>
        <p:txBody>
          <a:bodyPr wrap="square">
            <a:spAutoFit/>
          </a:bodyPr>
          <a:lstStyle/>
          <a:p>
            <a:r>
              <a:rPr lang="zh-CN" altLang="en-US" b="1" dirty="0">
                <a:latin typeface="华文仿宋" panose="02010600040101010101" pitchFamily="2" charset="-122"/>
                <a:ea typeface="华文仿宋" panose="02010600040101010101" pitchFamily="2" charset="-122"/>
                <a:sym typeface="+mn-ea"/>
              </a:rPr>
              <a:t>低频脉冲星搜寻</a:t>
            </a:r>
            <a:r>
              <a:rPr lang="zh-CN" altLang="en-US" b="1" dirty="0">
                <a:solidFill>
                  <a:schemeClr val="tx1">
                    <a:lumMod val="75000"/>
                    <a:lumOff val="25000"/>
                  </a:schemeClr>
                </a:solidFill>
                <a:latin typeface="华文仿宋" panose="02010600040101010101" pitchFamily="2" charset="-122"/>
                <a:ea typeface="华文仿宋" panose="02010600040101010101" pitchFamily="2" charset="-122"/>
                <a:sym typeface="+mn-ea"/>
              </a:rPr>
              <a:t>成为未来发现新脉冲星的重要方式</a:t>
            </a:r>
            <a:endParaRPr lang="en-US" altLang="zh-CN" b="1" dirty="0">
              <a:solidFill>
                <a:schemeClr val="tx1">
                  <a:lumMod val="75000"/>
                  <a:lumOff val="25000"/>
                </a:schemeClr>
              </a:solidFill>
              <a:latin typeface="华文仿宋" panose="02010600040101010101" pitchFamily="2" charset="-122"/>
              <a:ea typeface="华文仿宋" panose="02010600040101010101" pitchFamily="2" charset="-122"/>
              <a:sym typeface="+mn-ea"/>
            </a:endParaRPr>
          </a:p>
        </p:txBody>
      </p:sp>
      <p:sp>
        <p:nvSpPr>
          <p:cNvPr id="36" name="文本框 35">
            <a:extLst>
              <a:ext uri="{FF2B5EF4-FFF2-40B4-BE49-F238E27FC236}">
                <a16:creationId xmlns:a16="http://schemas.microsoft.com/office/drawing/2014/main" id="{7CE7377A-A2CE-0CF7-12CB-1E258870213A}"/>
              </a:ext>
            </a:extLst>
          </p:cNvPr>
          <p:cNvSpPr txBox="1"/>
          <p:nvPr/>
        </p:nvSpPr>
        <p:spPr>
          <a:xfrm>
            <a:off x="8793866" y="5388387"/>
            <a:ext cx="3349568" cy="323165"/>
          </a:xfrm>
          <a:prstGeom prst="rect">
            <a:avLst/>
          </a:prstGeom>
          <a:noFill/>
        </p:spPr>
        <p:txBody>
          <a:bodyPr wrap="square">
            <a:spAutoFit/>
          </a:bodyPr>
          <a:lstStyle/>
          <a:p>
            <a:pPr algn="l"/>
            <a:r>
              <a:rPr lang="en-US" altLang="zh-CN" sz="1500" b="1" i="0" dirty="0">
                <a:solidFill>
                  <a:srgbClr val="2B2B2B"/>
                </a:solidFill>
                <a:effectLst/>
                <a:latin typeface="Open Sans" panose="020B0606030504020204" pitchFamily="34" charset="0"/>
              </a:rPr>
              <a:t>Murchison Widefield Array(MWA)</a:t>
            </a:r>
          </a:p>
        </p:txBody>
      </p:sp>
      <p:pic>
        <p:nvPicPr>
          <p:cNvPr id="38" name="图片 37">
            <a:extLst>
              <a:ext uri="{FF2B5EF4-FFF2-40B4-BE49-F238E27FC236}">
                <a16:creationId xmlns:a16="http://schemas.microsoft.com/office/drawing/2014/main" id="{EC400689-8C24-EAE4-E9BC-103AA0B4DCAA}"/>
              </a:ext>
            </a:extLst>
          </p:cNvPr>
          <p:cNvPicPr>
            <a:picLocks noChangeAspect="1"/>
          </p:cNvPicPr>
          <p:nvPr/>
        </p:nvPicPr>
        <p:blipFill>
          <a:blip r:embed="rId8"/>
          <a:stretch>
            <a:fillRect/>
          </a:stretch>
        </p:blipFill>
        <p:spPr>
          <a:xfrm>
            <a:off x="7782878" y="2978648"/>
            <a:ext cx="3018472" cy="1229280"/>
          </a:xfrm>
          <a:prstGeom prst="rect">
            <a:avLst/>
          </a:prstGeom>
        </p:spPr>
      </p:pic>
      <p:sp>
        <p:nvSpPr>
          <p:cNvPr id="39" name="文本框 38">
            <a:extLst>
              <a:ext uri="{FF2B5EF4-FFF2-40B4-BE49-F238E27FC236}">
                <a16:creationId xmlns:a16="http://schemas.microsoft.com/office/drawing/2014/main" id="{06FADDC2-B9D3-3F38-87FD-77143D21A90B}"/>
              </a:ext>
            </a:extLst>
          </p:cNvPr>
          <p:cNvSpPr txBox="1"/>
          <p:nvPr/>
        </p:nvSpPr>
        <p:spPr>
          <a:xfrm>
            <a:off x="7961407" y="2659098"/>
            <a:ext cx="2956715" cy="323165"/>
          </a:xfrm>
          <a:prstGeom prst="rect">
            <a:avLst/>
          </a:prstGeom>
          <a:noFill/>
        </p:spPr>
        <p:txBody>
          <a:bodyPr wrap="square">
            <a:spAutoFit/>
          </a:bodyPr>
          <a:lstStyle/>
          <a:p>
            <a:pPr algn="l"/>
            <a:r>
              <a:rPr lang="en-US" altLang="zh-CN" sz="1500" b="1" i="0" dirty="0">
                <a:solidFill>
                  <a:srgbClr val="000000"/>
                </a:solidFill>
                <a:effectLst/>
                <a:latin typeface="Linux Libertine"/>
              </a:rPr>
              <a:t>Low-Frequency Array (LOFAR)</a:t>
            </a:r>
          </a:p>
        </p:txBody>
      </p:sp>
      <p:sp>
        <p:nvSpPr>
          <p:cNvPr id="40" name="文本框 39">
            <a:extLst>
              <a:ext uri="{FF2B5EF4-FFF2-40B4-BE49-F238E27FC236}">
                <a16:creationId xmlns:a16="http://schemas.microsoft.com/office/drawing/2014/main" id="{9ABD3745-0BC2-FD2F-11C6-41D346AE8E5F}"/>
              </a:ext>
            </a:extLst>
          </p:cNvPr>
          <p:cNvSpPr txBox="1"/>
          <p:nvPr/>
        </p:nvSpPr>
        <p:spPr>
          <a:xfrm>
            <a:off x="2046285" y="5816014"/>
            <a:ext cx="1842545" cy="369332"/>
          </a:xfrm>
          <a:prstGeom prst="rect">
            <a:avLst/>
          </a:prstGeom>
          <a:noFill/>
        </p:spPr>
        <p:txBody>
          <a:bodyPr wrap="square">
            <a:spAutoFit/>
          </a:bodyPr>
          <a:lstStyle/>
          <a:p>
            <a:r>
              <a:rPr lang="zh-CN" altLang="zh-CN" sz="1800" b="1" dirty="0">
                <a:effectLst/>
                <a:latin typeface="仿宋" panose="02010609060101010101" pitchFamily="49" charset="-122"/>
                <a:ea typeface="仿宋" panose="02010609060101010101" pitchFamily="49" charset="-122"/>
                <a:cs typeface="Times New Roman" panose="02020603050405020304" pitchFamily="18" charset="0"/>
              </a:rPr>
              <a:t>平方公里射电阵</a:t>
            </a:r>
            <a:endParaRPr lang="en-US" altLang="zh-CN" sz="1500" b="1"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3423227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55">
            <a:extLst>
              <a:ext uri="{FF2B5EF4-FFF2-40B4-BE49-F238E27FC236}">
                <a16:creationId xmlns:a16="http://schemas.microsoft.com/office/drawing/2014/main" id="{382E928A-F2C4-88CA-226A-7768F2F5B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3635" y="3428816"/>
            <a:ext cx="3694017" cy="2809366"/>
          </a:xfrm>
          <a:prstGeom prst="rect">
            <a:avLst/>
          </a:prstGeom>
        </p:spPr>
      </p:pic>
      <p:pic>
        <p:nvPicPr>
          <p:cNvPr id="33" name="图片 32">
            <a:extLst>
              <a:ext uri="{FF2B5EF4-FFF2-40B4-BE49-F238E27FC236}">
                <a16:creationId xmlns:a16="http://schemas.microsoft.com/office/drawing/2014/main" id="{61674865-E2C1-BB29-2080-AB9C9D9FE8E9}"/>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7425628" y="1744463"/>
            <a:ext cx="1276949" cy="1393459"/>
          </a:xfrm>
          <a:prstGeom prst="rect">
            <a:avLst/>
          </a:prstGeom>
        </p:spPr>
      </p:pic>
      <p:pic>
        <p:nvPicPr>
          <p:cNvPr id="21" name="图片 20">
            <a:extLst>
              <a:ext uri="{FF2B5EF4-FFF2-40B4-BE49-F238E27FC236}">
                <a16:creationId xmlns:a16="http://schemas.microsoft.com/office/drawing/2014/main" id="{822BCD8F-FDFB-E5C3-0E80-A8C836608A6F}"/>
              </a:ext>
            </a:extLst>
          </p:cNvPr>
          <p:cNvPicPr>
            <a:picLocks noChangeAspect="1"/>
          </p:cNvPicPr>
          <p:nvPr/>
        </p:nvPicPr>
        <p:blipFill>
          <a:blip r:embed="rId5"/>
          <a:stretch>
            <a:fillRect/>
          </a:stretch>
        </p:blipFill>
        <p:spPr>
          <a:xfrm>
            <a:off x="0" y="3721107"/>
            <a:ext cx="5347985" cy="2475599"/>
          </a:xfrm>
          <a:prstGeom prst="rect">
            <a:avLst/>
          </a:prstGeom>
        </p:spPr>
      </p:pic>
      <p:sp>
        <p:nvSpPr>
          <p:cNvPr id="4" name="灯片编号占位符 3"/>
          <p:cNvSpPr>
            <a:spLocks noGrp="1"/>
          </p:cNvSpPr>
          <p:nvPr>
            <p:ph type="sldNum" sz="quarter" idx="12"/>
          </p:nvPr>
        </p:nvSpPr>
        <p:spPr/>
        <p:txBody>
          <a:bodyPr/>
          <a:lstStyle/>
          <a:p>
            <a:fld id="{51D91E7F-84B6-4064-9D4E-CC7D244BCA04}" type="slidenum">
              <a:rPr lang="zh-CN" altLang="en-US" smtClean="0"/>
              <a:t>5</a:t>
            </a:fld>
            <a:endParaRPr lang="zh-CN" altLang="en-US" dirty="0"/>
          </a:p>
        </p:txBody>
      </p:sp>
      <p:sp>
        <p:nvSpPr>
          <p:cNvPr id="8" name="文本框 7">
            <a:extLst>
              <a:ext uri="{FF2B5EF4-FFF2-40B4-BE49-F238E27FC236}">
                <a16:creationId xmlns:a16="http://schemas.microsoft.com/office/drawing/2014/main" id="{97082A8B-E9AA-AC29-92AA-1F32DC09C862}"/>
              </a:ext>
            </a:extLst>
          </p:cNvPr>
          <p:cNvSpPr txBox="1"/>
          <p:nvPr/>
        </p:nvSpPr>
        <p:spPr>
          <a:xfrm>
            <a:off x="132348" y="783568"/>
            <a:ext cx="6565673" cy="430887"/>
          </a:xfrm>
          <a:prstGeom prst="rect">
            <a:avLst/>
          </a:prstGeom>
          <a:noFill/>
        </p:spPr>
        <p:txBody>
          <a:bodyPr wrap="square">
            <a:spAutoFit/>
          </a:bodyPr>
          <a:lstStyle/>
          <a:p>
            <a:pPr marL="342900" indent="-342900">
              <a:buFont typeface="Wingdings" panose="05000000000000000000" pitchFamily="2" charset="2"/>
              <a:buChar char="n"/>
            </a:pPr>
            <a:r>
              <a:rPr lang="zh-CN" altLang="en-US" sz="2200" b="1" dirty="0">
                <a:latin typeface="微软雅黑" panose="020B0503020204020204" pitchFamily="34" charset="-122"/>
                <a:ea typeface="微软雅黑" panose="020B0503020204020204" pitchFamily="34" charset="-122"/>
              </a:rPr>
              <a:t>课题来源：</a:t>
            </a:r>
            <a:r>
              <a:rPr lang="en-US" altLang="zh-CN" sz="2200" b="1" dirty="0">
                <a:latin typeface="微软雅黑" panose="020B0503020204020204" pitchFamily="34" charset="-122"/>
                <a:ea typeface="微软雅黑" panose="020B0503020204020204" pitchFamily="34" charset="-122"/>
              </a:rPr>
              <a:t>SKA</a:t>
            </a:r>
            <a:r>
              <a:rPr lang="zh-CN" altLang="en-US" sz="2200" b="1" dirty="0">
                <a:latin typeface="微软雅黑" panose="020B0503020204020204" pitchFamily="34" charset="-122"/>
                <a:ea typeface="微软雅黑" panose="020B0503020204020204" pitchFamily="34" charset="-122"/>
              </a:rPr>
              <a:t>专项</a:t>
            </a:r>
            <a:r>
              <a:rPr lang="en-US" altLang="zh-CN" sz="2200" b="1" dirty="0">
                <a:latin typeface="微软雅黑" panose="020B0503020204020204" pitchFamily="34" charset="-122"/>
                <a:ea typeface="微软雅黑" panose="020B0503020204020204" pitchFamily="34" charset="-122"/>
              </a:rPr>
              <a:t>-</a:t>
            </a:r>
            <a:r>
              <a:rPr lang="zh-CN" altLang="en-US" sz="2200" b="1" dirty="0">
                <a:latin typeface="微软雅黑" panose="020B0503020204020204" pitchFamily="34" charset="-122"/>
                <a:ea typeface="微软雅黑" panose="020B0503020204020204" pitchFamily="34" charset="-122"/>
              </a:rPr>
              <a:t>脉冲星搜寻预研（科技部）</a:t>
            </a:r>
            <a:endParaRPr lang="en-US" altLang="zh-CN" sz="2200" b="1" dirty="0">
              <a:latin typeface="微软雅黑" panose="020B0503020204020204" pitchFamily="34" charset="-122"/>
              <a:ea typeface="微软雅黑" panose="020B0503020204020204" pitchFamily="34" charset="-122"/>
            </a:endParaRPr>
          </a:p>
        </p:txBody>
      </p:sp>
      <p:pic>
        <p:nvPicPr>
          <p:cNvPr id="9" name="图片 8">
            <a:extLst>
              <a:ext uri="{FF2B5EF4-FFF2-40B4-BE49-F238E27FC236}">
                <a16:creationId xmlns:a16="http://schemas.microsoft.com/office/drawing/2014/main" id="{158DAB5D-06D1-51B8-BE1E-B6363D5E0ACF}"/>
              </a:ext>
            </a:extLst>
          </p:cNvPr>
          <p:cNvPicPr>
            <a:picLocks noChangeAspect="1"/>
          </p:cNvPicPr>
          <p:nvPr/>
        </p:nvPicPr>
        <p:blipFill rotWithShape="1">
          <a:blip r:embed="rId6">
            <a:extLst>
              <a:ext uri="{28A0092B-C50C-407E-A947-70E740481C1C}">
                <a14:useLocalDpi xmlns:a14="http://schemas.microsoft.com/office/drawing/2010/main" val="0"/>
              </a:ext>
            </a:extLst>
          </a:blip>
          <a:srcRect t="14119"/>
          <a:stretch>
            <a:fillRect/>
          </a:stretch>
        </p:blipFill>
        <p:spPr>
          <a:xfrm>
            <a:off x="8839377" y="111386"/>
            <a:ext cx="3167901" cy="2479042"/>
          </a:xfrm>
          <a:prstGeom prst="rect">
            <a:avLst/>
          </a:prstGeom>
          <a:ln w="12700">
            <a:noFill/>
          </a:ln>
        </p:spPr>
      </p:pic>
      <p:sp>
        <p:nvSpPr>
          <p:cNvPr id="15" name="文本框 14">
            <a:extLst>
              <a:ext uri="{FF2B5EF4-FFF2-40B4-BE49-F238E27FC236}">
                <a16:creationId xmlns:a16="http://schemas.microsoft.com/office/drawing/2014/main" id="{C72CE4B5-D222-CCAF-7308-FBDBFCD87851}"/>
              </a:ext>
            </a:extLst>
          </p:cNvPr>
          <p:cNvSpPr txBox="1"/>
          <p:nvPr/>
        </p:nvSpPr>
        <p:spPr>
          <a:xfrm>
            <a:off x="330909" y="1284309"/>
            <a:ext cx="6424529" cy="2400657"/>
          </a:xfrm>
          <a:prstGeom prst="rect">
            <a:avLst/>
          </a:prstGeom>
          <a:noFill/>
        </p:spPr>
        <p:txBody>
          <a:bodyPr wrap="square">
            <a:spAutoFit/>
          </a:bodyPr>
          <a:lstStyle/>
          <a:p>
            <a:pPr marL="800053" lvl="1" indent="-342900">
              <a:buFont typeface="Wingdings" panose="05000000000000000000" pitchFamily="2" charset="2"/>
              <a:buChar char="p"/>
            </a:pPr>
            <a:r>
              <a:rPr lang="zh-CN" altLang="en-US" sz="2000" b="1" dirty="0">
                <a:latin typeface="微软雅黑" panose="020B0503020204020204" pitchFamily="34" charset="-122"/>
                <a:ea typeface="微软雅黑" panose="020B0503020204020204" pitchFamily="34" charset="-122"/>
              </a:rPr>
              <a:t>中国</a:t>
            </a:r>
            <a:r>
              <a:rPr lang="en-US" altLang="zh-CN" sz="2000" b="1" dirty="0">
                <a:latin typeface="微软雅黑" panose="020B0503020204020204" pitchFamily="34" charset="-122"/>
                <a:ea typeface="微软雅黑" panose="020B0503020204020204" pitchFamily="34" charset="-122"/>
              </a:rPr>
              <a:t>SKA</a:t>
            </a:r>
            <a:r>
              <a:rPr lang="zh-CN" altLang="en-US" sz="2000" b="1" dirty="0">
                <a:latin typeface="微软雅黑" panose="020B0503020204020204" pitchFamily="34" charset="-122"/>
                <a:ea typeface="微软雅黑" panose="020B0503020204020204" pitchFamily="34" charset="-122"/>
              </a:rPr>
              <a:t>低频探路者：</a:t>
            </a:r>
            <a:r>
              <a:rPr lang="en-US" altLang="zh-CN" sz="2000" b="1" dirty="0">
                <a:latin typeface="微软雅黑" panose="020B0503020204020204" pitchFamily="34" charset="-122"/>
                <a:ea typeface="微软雅黑" panose="020B0503020204020204" pitchFamily="34" charset="-122"/>
              </a:rPr>
              <a:t>21CMA</a:t>
            </a:r>
          </a:p>
          <a:p>
            <a:pPr marL="1200103" lvl="2" indent="-285750">
              <a:buFont typeface="Arial" panose="020B0604020202020204" pitchFamily="34" charset="0"/>
              <a:buChar char="•"/>
            </a:pPr>
            <a:r>
              <a:rPr lang="zh-CN" altLang="en-US" dirty="0">
                <a:latin typeface="宋体" panose="02010600030101010101" pitchFamily="2" charset="-122"/>
                <a:ea typeface="宋体" panose="02010600030101010101" pitchFamily="2" charset="-122"/>
              </a:rPr>
              <a:t>共</a:t>
            </a:r>
            <a:r>
              <a:rPr lang="en-US" altLang="zh-CN" dirty="0">
                <a:latin typeface="宋体" panose="02010600030101010101" pitchFamily="2" charset="-122"/>
                <a:ea typeface="宋体" panose="02010600030101010101" pitchFamily="2" charset="-122"/>
              </a:rPr>
              <a:t>81</a:t>
            </a:r>
            <a:r>
              <a:rPr lang="zh-CN" altLang="en-US" dirty="0">
                <a:latin typeface="宋体" panose="02010600030101010101" pitchFamily="2" charset="-122"/>
                <a:ea typeface="宋体" panose="02010600030101010101" pitchFamily="2" charset="-122"/>
              </a:rPr>
              <a:t>个子阵，共计</a:t>
            </a:r>
            <a:r>
              <a:rPr lang="en-US" altLang="zh-CN" dirty="0">
                <a:latin typeface="宋体" panose="02010600030101010101" pitchFamily="2" charset="-122"/>
                <a:ea typeface="宋体" panose="02010600030101010101" pitchFamily="2" charset="-122"/>
              </a:rPr>
              <a:t>10287</a:t>
            </a:r>
            <a:r>
              <a:rPr lang="zh-CN" altLang="en-US" dirty="0">
                <a:latin typeface="宋体" panose="02010600030101010101" pitchFamily="2" charset="-122"/>
                <a:ea typeface="宋体" panose="02010600030101010101" pitchFamily="2" charset="-122"/>
              </a:rPr>
              <a:t>面对数周期天线</a:t>
            </a:r>
            <a:endParaRPr lang="en-US" altLang="zh-CN" dirty="0">
              <a:latin typeface="宋体" panose="02010600030101010101" pitchFamily="2" charset="-122"/>
              <a:ea typeface="宋体" panose="02010600030101010101" pitchFamily="2" charset="-122"/>
            </a:endParaRPr>
          </a:p>
          <a:p>
            <a:pPr marL="1200103" lvl="2" indent="-285750">
              <a:buFont typeface="Arial" panose="020B0604020202020204" pitchFamily="34" charset="0"/>
              <a:buChar char="•"/>
            </a:pPr>
            <a:r>
              <a:rPr lang="zh-CN" altLang="en-US" dirty="0">
                <a:latin typeface="宋体" panose="02010600030101010101" pitchFamily="2" charset="-122"/>
                <a:ea typeface="宋体" panose="02010600030101010101" pitchFamily="2" charset="-122"/>
              </a:rPr>
              <a:t>有效接受面积 </a:t>
            </a:r>
            <a:r>
              <a:rPr lang="en-US" altLang="zh-CN" dirty="0"/>
              <a:t>17658</a:t>
            </a:r>
            <a:r>
              <a:rPr lang="zh-CN" altLang="en-US" dirty="0"/>
              <a:t>𝑚</a:t>
            </a:r>
            <a:r>
              <a:rPr lang="en-US" altLang="zh-CN" baseline="30000" dirty="0"/>
              <a:t>2</a:t>
            </a:r>
          </a:p>
          <a:p>
            <a:pPr marL="1200103" lvl="2" indent="-285750">
              <a:buFont typeface="Arial" panose="020B0604020202020204" pitchFamily="34" charset="0"/>
              <a:buChar char="•"/>
            </a:pPr>
            <a:r>
              <a:rPr lang="zh-CN" altLang="en-US" dirty="0">
                <a:latin typeface="宋体" panose="02010600030101010101" pitchFamily="2" charset="-122"/>
                <a:ea typeface="宋体" panose="02010600030101010101" pitchFamily="2" charset="-122"/>
              </a:rPr>
              <a:t>工作频段 </a:t>
            </a:r>
            <a:r>
              <a:rPr lang="en-US" altLang="zh-CN" dirty="0">
                <a:latin typeface="宋体" panose="02010600030101010101" pitchFamily="2" charset="-122"/>
                <a:ea typeface="宋体" panose="02010600030101010101" pitchFamily="2" charset="-122"/>
              </a:rPr>
              <a:t>50-200Mhz</a:t>
            </a:r>
          </a:p>
          <a:p>
            <a:pPr marL="800053" lvl="1" indent="-342900">
              <a:lnSpc>
                <a:spcPct val="200000"/>
              </a:lnSpc>
              <a:buFont typeface="Wingdings" panose="05000000000000000000" pitchFamily="2" charset="2"/>
              <a:buChar char="p"/>
            </a:pPr>
            <a:r>
              <a:rPr lang="en-US" altLang="zh-CN" sz="2000" b="1" dirty="0">
                <a:latin typeface="微软雅黑" panose="020B0503020204020204" pitchFamily="34" charset="-122"/>
                <a:ea typeface="微软雅黑" panose="020B0503020204020204" pitchFamily="34" charset="-122"/>
              </a:rPr>
              <a:t>21CMA</a:t>
            </a:r>
            <a:r>
              <a:rPr lang="zh-CN" altLang="en-US" sz="2000" b="1" dirty="0">
                <a:latin typeface="微软雅黑" panose="020B0503020204020204" pitchFamily="34" charset="-122"/>
                <a:ea typeface="微软雅黑" panose="020B0503020204020204" pitchFamily="34" charset="-122"/>
              </a:rPr>
              <a:t>升级改造目标</a:t>
            </a:r>
            <a:endParaRPr lang="en-US" altLang="zh-CN" sz="2000" b="1" dirty="0">
              <a:latin typeface="微软雅黑" panose="020B0503020204020204" pitchFamily="34" charset="-122"/>
              <a:ea typeface="微软雅黑" panose="020B0503020204020204" pitchFamily="34" charset="-122"/>
            </a:endParaRPr>
          </a:p>
          <a:p>
            <a:pPr marL="1257253" lvl="2" indent="-342900">
              <a:buFont typeface="Arial" panose="020B0604020202020204" pitchFamily="34" charset="0"/>
              <a:buChar char="•"/>
            </a:pPr>
            <a:r>
              <a:rPr lang="zh-CN" altLang="en-US" dirty="0">
                <a:latin typeface="宋体" panose="02010600030101010101" pitchFamily="2" charset="-122"/>
                <a:ea typeface="宋体" panose="02010600030101010101" pitchFamily="2" charset="-122"/>
              </a:rPr>
              <a:t>尽快启动</a:t>
            </a:r>
            <a:r>
              <a:rPr lang="zh-CN" altLang="en-US" b="1" dirty="0">
                <a:solidFill>
                  <a:srgbClr val="0000FF"/>
                </a:solidFill>
                <a:latin typeface="宋体" panose="02010600030101010101" pitchFamily="2" charset="-122"/>
                <a:ea typeface="宋体" panose="02010600030101010101" pitchFamily="2" charset="-122"/>
              </a:rPr>
              <a:t>低频脉冲星的阵列搜寻试验</a:t>
            </a:r>
            <a:endParaRPr lang="en-US" altLang="zh-CN" b="1" dirty="0">
              <a:solidFill>
                <a:srgbClr val="0000FF"/>
              </a:solidFill>
              <a:latin typeface="宋体" panose="02010600030101010101" pitchFamily="2" charset="-122"/>
              <a:ea typeface="宋体" panose="02010600030101010101" pitchFamily="2" charset="-122"/>
            </a:endParaRPr>
          </a:p>
          <a:p>
            <a:pPr marL="1257253" lvl="2" indent="-342900">
              <a:buFont typeface="Arial" panose="020B0604020202020204" pitchFamily="34" charset="0"/>
              <a:buChar char="•"/>
            </a:pPr>
            <a:r>
              <a:rPr lang="zh-CN" altLang="en-US" dirty="0">
                <a:latin typeface="宋体" panose="02010600030101010101" pitchFamily="2" charset="-122"/>
                <a:ea typeface="宋体" panose="02010600030101010101" pitchFamily="2" charset="-122"/>
              </a:rPr>
              <a:t>建立脉冲星的</a:t>
            </a:r>
            <a:r>
              <a:rPr lang="zh-CN" altLang="en-US" b="1" dirty="0">
                <a:solidFill>
                  <a:srgbClr val="0000FF"/>
                </a:solidFill>
                <a:latin typeface="宋体" panose="02010600030101010101" pitchFamily="2" charset="-122"/>
                <a:ea typeface="宋体" panose="02010600030101010101" pitchFamily="2" charset="-122"/>
              </a:rPr>
              <a:t>低频搜寻阵列验证系统</a:t>
            </a:r>
            <a:endParaRPr lang="en-US" altLang="zh-CN" sz="2000" b="1" dirty="0">
              <a:solidFill>
                <a:srgbClr val="0000FF"/>
              </a:solidFill>
              <a:latin typeface="微软雅黑" panose="020B0503020204020204" pitchFamily="34" charset="-122"/>
              <a:ea typeface="微软雅黑" panose="020B0503020204020204" pitchFamily="34" charset="-122"/>
            </a:endParaRPr>
          </a:p>
        </p:txBody>
      </p:sp>
      <p:sp>
        <p:nvSpPr>
          <p:cNvPr id="25" name="文本框 24">
            <a:extLst>
              <a:ext uri="{FF2B5EF4-FFF2-40B4-BE49-F238E27FC236}">
                <a16:creationId xmlns:a16="http://schemas.microsoft.com/office/drawing/2014/main" id="{61CF56B6-1D6A-8498-BC93-2CD5E5127A62}"/>
              </a:ext>
            </a:extLst>
          </p:cNvPr>
          <p:cNvSpPr txBox="1"/>
          <p:nvPr/>
        </p:nvSpPr>
        <p:spPr>
          <a:xfrm>
            <a:off x="2044478" y="6993590"/>
            <a:ext cx="2398329" cy="369332"/>
          </a:xfrm>
          <a:prstGeom prst="rect">
            <a:avLst/>
          </a:prstGeom>
          <a:noFill/>
        </p:spPr>
        <p:txBody>
          <a:bodyPr wrap="square">
            <a:spAutoFit/>
          </a:bodyPr>
          <a:lstStyle/>
          <a:p>
            <a:r>
              <a:rPr lang="en-US" altLang="zh-CN" b="1" dirty="0">
                <a:latin typeface="仿宋" panose="02010609060101010101" pitchFamily="49" charset="-122"/>
                <a:ea typeface="仿宋" panose="02010609060101010101" pitchFamily="49" charset="-122"/>
              </a:rPr>
              <a:t>21CMA</a:t>
            </a:r>
            <a:r>
              <a:rPr lang="zh-CN" altLang="en-US" b="1" dirty="0">
                <a:latin typeface="仿宋" panose="02010609060101010101" pitchFamily="49" charset="-122"/>
                <a:ea typeface="仿宋" panose="02010609060101010101" pitchFamily="49" charset="-122"/>
              </a:rPr>
              <a:t>原有系统框架图</a:t>
            </a:r>
          </a:p>
        </p:txBody>
      </p:sp>
      <p:sp>
        <p:nvSpPr>
          <p:cNvPr id="29" name="文本框 28">
            <a:extLst>
              <a:ext uri="{FF2B5EF4-FFF2-40B4-BE49-F238E27FC236}">
                <a16:creationId xmlns:a16="http://schemas.microsoft.com/office/drawing/2014/main" id="{5C993852-5110-B30E-1EED-1003ED810655}"/>
              </a:ext>
            </a:extLst>
          </p:cNvPr>
          <p:cNvSpPr txBox="1"/>
          <p:nvPr/>
        </p:nvSpPr>
        <p:spPr>
          <a:xfrm>
            <a:off x="9262859" y="2562961"/>
            <a:ext cx="3389586" cy="553998"/>
          </a:xfrm>
          <a:prstGeom prst="rect">
            <a:avLst/>
          </a:prstGeom>
          <a:noFill/>
        </p:spPr>
        <p:txBody>
          <a:bodyPr wrap="square">
            <a:spAutoFit/>
          </a:bodyPr>
          <a:lstStyle/>
          <a:p>
            <a:r>
              <a:rPr lang="en-US" altLang="zh-CN" sz="1500" b="1" dirty="0">
                <a:latin typeface="仿宋" panose="02010609060101010101" pitchFamily="49" charset="-122"/>
                <a:ea typeface="仿宋" panose="02010609060101010101" pitchFamily="49" charset="-122"/>
              </a:rPr>
              <a:t>21CMA</a:t>
            </a:r>
            <a:r>
              <a:rPr lang="zh-CN" altLang="en-US" sz="1500" b="1" dirty="0">
                <a:latin typeface="仿宋" panose="02010609060101010101" pitchFamily="49" charset="-122"/>
                <a:ea typeface="仿宋" panose="02010609060101010101" pitchFamily="49" charset="-122"/>
              </a:rPr>
              <a:t>东西基线上的部分天线，</a:t>
            </a:r>
            <a:endParaRPr lang="en-US" altLang="zh-CN" sz="1500" b="1" dirty="0">
              <a:latin typeface="仿宋" panose="02010609060101010101" pitchFamily="49" charset="-122"/>
              <a:ea typeface="仿宋" panose="02010609060101010101" pitchFamily="49" charset="-122"/>
            </a:endParaRPr>
          </a:p>
          <a:p>
            <a:r>
              <a:rPr lang="zh-CN" altLang="en-US" sz="1500" b="1" dirty="0">
                <a:latin typeface="仿宋" panose="02010609060101010101" pitchFamily="49" charset="-122"/>
                <a:ea typeface="仿宋" panose="02010609060101010101" pitchFamily="49" charset="-122"/>
              </a:rPr>
              <a:t>位于乌拉斯台查汗村</a:t>
            </a:r>
          </a:p>
        </p:txBody>
      </p:sp>
      <p:sp>
        <p:nvSpPr>
          <p:cNvPr id="36" name="文本框 35">
            <a:extLst>
              <a:ext uri="{FF2B5EF4-FFF2-40B4-BE49-F238E27FC236}">
                <a16:creationId xmlns:a16="http://schemas.microsoft.com/office/drawing/2014/main" id="{1BCB526D-6F56-FDC4-28C7-42E93524CA0C}"/>
              </a:ext>
            </a:extLst>
          </p:cNvPr>
          <p:cNvSpPr txBox="1"/>
          <p:nvPr/>
        </p:nvSpPr>
        <p:spPr>
          <a:xfrm>
            <a:off x="6955463" y="3049437"/>
            <a:ext cx="2917895" cy="323165"/>
          </a:xfrm>
          <a:prstGeom prst="rect">
            <a:avLst/>
          </a:prstGeom>
          <a:noFill/>
        </p:spPr>
        <p:txBody>
          <a:bodyPr wrap="square">
            <a:spAutoFit/>
          </a:bodyPr>
          <a:lstStyle/>
          <a:p>
            <a:r>
              <a:rPr lang="zh-CN" altLang="en-US" sz="1500" b="1" dirty="0">
                <a:latin typeface="仿宋" panose="02010609060101010101" pitchFamily="49" charset="-122"/>
                <a:ea typeface="仿宋" panose="02010609060101010101" pitchFamily="49" charset="-122"/>
              </a:rPr>
              <a:t>每</a:t>
            </a:r>
            <a:r>
              <a:rPr lang="en-US" altLang="zh-CN" sz="1500" b="1" dirty="0">
                <a:latin typeface="仿宋" panose="02010609060101010101" pitchFamily="49" charset="-122"/>
                <a:ea typeface="仿宋" panose="02010609060101010101" pitchFamily="49" charset="-122"/>
              </a:rPr>
              <a:t>127</a:t>
            </a:r>
            <a:r>
              <a:rPr lang="zh-CN" altLang="en-US" sz="1500" b="1" dirty="0">
                <a:latin typeface="仿宋" panose="02010609060101010101" pitchFamily="49" charset="-122"/>
                <a:ea typeface="仿宋" panose="02010609060101010101" pitchFamily="49" charset="-122"/>
              </a:rPr>
              <a:t>个天线构成一个子阵</a:t>
            </a:r>
          </a:p>
        </p:txBody>
      </p:sp>
      <p:pic>
        <p:nvPicPr>
          <p:cNvPr id="39" name="图片 38">
            <a:extLst>
              <a:ext uri="{FF2B5EF4-FFF2-40B4-BE49-F238E27FC236}">
                <a16:creationId xmlns:a16="http://schemas.microsoft.com/office/drawing/2014/main" id="{A7E9B745-80C1-2A95-6B93-A45B009893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46682" y="122611"/>
            <a:ext cx="1645119" cy="1236481"/>
          </a:xfrm>
          <a:prstGeom prst="rect">
            <a:avLst/>
          </a:prstGeom>
        </p:spPr>
      </p:pic>
      <p:sp>
        <p:nvSpPr>
          <p:cNvPr id="40" name="文本框 39">
            <a:extLst>
              <a:ext uri="{FF2B5EF4-FFF2-40B4-BE49-F238E27FC236}">
                <a16:creationId xmlns:a16="http://schemas.microsoft.com/office/drawing/2014/main" id="{B04665AC-52DF-79EE-5448-9937E89BB3CB}"/>
              </a:ext>
            </a:extLst>
          </p:cNvPr>
          <p:cNvSpPr txBox="1"/>
          <p:nvPr/>
        </p:nvSpPr>
        <p:spPr>
          <a:xfrm>
            <a:off x="7227001" y="1365085"/>
            <a:ext cx="1827530" cy="323165"/>
          </a:xfrm>
          <a:prstGeom prst="rect">
            <a:avLst/>
          </a:prstGeom>
          <a:noFill/>
        </p:spPr>
        <p:txBody>
          <a:bodyPr wrap="square">
            <a:spAutoFit/>
          </a:bodyPr>
          <a:lstStyle/>
          <a:p>
            <a:r>
              <a:rPr lang="zh-CN" altLang="en-US" sz="1500" b="1" dirty="0">
                <a:latin typeface="仿宋" panose="02010609060101010101" pitchFamily="49" charset="-122"/>
                <a:ea typeface="仿宋" panose="02010609060101010101" pitchFamily="49" charset="-122"/>
              </a:rPr>
              <a:t>对数周期天线</a:t>
            </a:r>
          </a:p>
        </p:txBody>
      </p:sp>
      <p:sp>
        <p:nvSpPr>
          <p:cNvPr id="46" name="右箭头 18">
            <a:extLst>
              <a:ext uri="{FF2B5EF4-FFF2-40B4-BE49-F238E27FC236}">
                <a16:creationId xmlns:a16="http://schemas.microsoft.com/office/drawing/2014/main" id="{7880513C-EE06-9E3C-53A2-116E8656E9B6}"/>
              </a:ext>
            </a:extLst>
          </p:cNvPr>
          <p:cNvSpPr/>
          <p:nvPr/>
        </p:nvSpPr>
        <p:spPr>
          <a:xfrm>
            <a:off x="5190765" y="4021019"/>
            <a:ext cx="1829957" cy="716652"/>
          </a:xfrm>
          <a:prstGeom prst="rightArrow">
            <a:avLst/>
          </a:prstGeom>
          <a:solidFill>
            <a:schemeClr val="accent2"/>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1000" b="1" dirty="0">
                <a:solidFill>
                  <a:srgbClr val="FFFF00"/>
                </a:solidFill>
                <a:latin typeface="华文宋体" panose="02010600040101010101" charset="-122"/>
                <a:ea typeface="华文宋体" panose="02010600040101010101" charset="-122"/>
                <a:cs typeface="华文楷体" panose="02010600040101010101" charset="-122"/>
              </a:rPr>
              <a:t>对21CMA升级</a:t>
            </a:r>
          </a:p>
          <a:p>
            <a:pPr algn="ctr"/>
            <a:r>
              <a:rPr lang="zh-CN" altLang="en-US" sz="1000" b="1" dirty="0">
                <a:solidFill>
                  <a:srgbClr val="FFFF00"/>
                </a:solidFill>
                <a:latin typeface="华文宋体" panose="02010600040101010101" charset="-122"/>
                <a:ea typeface="华文宋体" panose="02010600040101010101" charset="-122"/>
                <a:cs typeface="华文楷体" panose="02010600040101010101" charset="-122"/>
              </a:rPr>
              <a:t>使其具备脉冲星观测能力</a:t>
            </a:r>
            <a:endParaRPr lang="zh-CN" altLang="en-US" sz="1000" b="1" dirty="0">
              <a:solidFill>
                <a:srgbClr val="FFFF00"/>
              </a:solidFill>
              <a:effectLst>
                <a:outerShdw blurRad="38100" dist="19050" dir="2700000" algn="tl" rotWithShape="0">
                  <a:schemeClr val="dk1">
                    <a:alpha val="40000"/>
                  </a:schemeClr>
                </a:outerShdw>
              </a:effectLst>
              <a:latin typeface="华文宋体" panose="02010600040101010101" charset="-122"/>
              <a:ea typeface="华文宋体" panose="02010600040101010101" charset="-122"/>
              <a:cs typeface="华文楷体" panose="02010600040101010101" charset="-122"/>
            </a:endParaRPr>
          </a:p>
        </p:txBody>
      </p:sp>
      <p:sp>
        <p:nvSpPr>
          <p:cNvPr id="48" name="文本框 47">
            <a:extLst>
              <a:ext uri="{FF2B5EF4-FFF2-40B4-BE49-F238E27FC236}">
                <a16:creationId xmlns:a16="http://schemas.microsoft.com/office/drawing/2014/main" id="{8FD9C44F-A1A7-A59F-AED8-21AA24F3123B}"/>
              </a:ext>
            </a:extLst>
          </p:cNvPr>
          <p:cNvSpPr txBox="1"/>
          <p:nvPr/>
        </p:nvSpPr>
        <p:spPr>
          <a:xfrm>
            <a:off x="7533343" y="6238182"/>
            <a:ext cx="3424309" cy="323165"/>
          </a:xfrm>
          <a:prstGeom prst="rect">
            <a:avLst/>
          </a:prstGeom>
          <a:noFill/>
        </p:spPr>
        <p:txBody>
          <a:bodyPr wrap="square">
            <a:spAutoFit/>
          </a:bodyPr>
          <a:lstStyle/>
          <a:p>
            <a:r>
              <a:rPr lang="zh-CN" altLang="en-US" sz="1500" b="1" dirty="0">
                <a:latin typeface="仿宋" panose="02010609060101010101" pitchFamily="49" charset="-122"/>
                <a:ea typeface="仿宋" panose="02010609060101010101" pitchFamily="49" charset="-122"/>
              </a:rPr>
              <a:t>升级后的</a:t>
            </a:r>
            <a:r>
              <a:rPr lang="en-US" altLang="zh-CN" sz="1500" b="1" dirty="0">
                <a:latin typeface="仿宋" panose="02010609060101010101" pitchFamily="49" charset="-122"/>
                <a:ea typeface="仿宋" panose="02010609060101010101" pitchFamily="49" charset="-122"/>
              </a:rPr>
              <a:t>21CMA</a:t>
            </a:r>
            <a:r>
              <a:rPr lang="zh-CN" altLang="en-US" sz="1500" b="1" dirty="0">
                <a:latin typeface="仿宋" panose="02010609060101010101" pitchFamily="49" charset="-122"/>
                <a:ea typeface="仿宋" panose="02010609060101010101" pitchFamily="49" charset="-122"/>
              </a:rPr>
              <a:t>脉冲星数据采集系统</a:t>
            </a:r>
          </a:p>
        </p:txBody>
      </p:sp>
      <p:sp>
        <p:nvSpPr>
          <p:cNvPr id="49" name="文本框 48">
            <a:extLst>
              <a:ext uri="{FF2B5EF4-FFF2-40B4-BE49-F238E27FC236}">
                <a16:creationId xmlns:a16="http://schemas.microsoft.com/office/drawing/2014/main" id="{76D6F8EA-537A-2F4C-7703-040E0B2F69DB}"/>
              </a:ext>
            </a:extLst>
          </p:cNvPr>
          <p:cNvSpPr txBox="1"/>
          <p:nvPr/>
        </p:nvSpPr>
        <p:spPr>
          <a:xfrm>
            <a:off x="1289878" y="6232848"/>
            <a:ext cx="2263311" cy="323165"/>
          </a:xfrm>
          <a:prstGeom prst="rect">
            <a:avLst/>
          </a:prstGeom>
          <a:noFill/>
        </p:spPr>
        <p:txBody>
          <a:bodyPr wrap="square">
            <a:spAutoFit/>
          </a:bodyPr>
          <a:lstStyle/>
          <a:p>
            <a:r>
              <a:rPr lang="en-US" altLang="zh-CN" sz="1500" b="1" dirty="0">
                <a:latin typeface="仿宋" panose="02010609060101010101" pitchFamily="49" charset="-122"/>
                <a:ea typeface="仿宋" panose="02010609060101010101" pitchFamily="49" charset="-122"/>
              </a:rPr>
              <a:t>21CMA</a:t>
            </a:r>
            <a:r>
              <a:rPr lang="zh-CN" altLang="en-US" sz="1500" b="1" dirty="0">
                <a:latin typeface="仿宋" panose="02010609060101010101" pitchFamily="49" charset="-122"/>
                <a:ea typeface="仿宋" panose="02010609060101010101" pitchFamily="49" charset="-122"/>
              </a:rPr>
              <a:t>原有系统框架图</a:t>
            </a:r>
          </a:p>
        </p:txBody>
      </p:sp>
      <p:sp>
        <p:nvSpPr>
          <p:cNvPr id="50" name="文本框 49">
            <a:extLst>
              <a:ext uri="{FF2B5EF4-FFF2-40B4-BE49-F238E27FC236}">
                <a16:creationId xmlns:a16="http://schemas.microsoft.com/office/drawing/2014/main" id="{5D79CDB7-90C0-A836-843F-16663BA44265}"/>
              </a:ext>
            </a:extLst>
          </p:cNvPr>
          <p:cNvSpPr txBox="1"/>
          <p:nvPr/>
        </p:nvSpPr>
        <p:spPr>
          <a:xfrm>
            <a:off x="5185453" y="5296289"/>
            <a:ext cx="2078181" cy="1200329"/>
          </a:xfrm>
          <a:prstGeom prst="rect">
            <a:avLst/>
          </a:prstGeom>
          <a:noFill/>
        </p:spPr>
        <p:txBody>
          <a:bodyPr wrap="square" rtlCol="0">
            <a:spAutoFit/>
          </a:bodyPr>
          <a:lstStyle/>
          <a:p>
            <a:pPr algn="l">
              <a:buClrTx/>
              <a:buSzTx/>
              <a:buFontTx/>
            </a:pPr>
            <a:r>
              <a:rPr lang="zh-CN" altLang="en-US" b="1" dirty="0">
                <a:solidFill>
                  <a:srgbClr val="FF0000"/>
                </a:solidFill>
                <a:latin typeface="华文仿宋" panose="02010600040101010101" pitchFamily="2" charset="-122"/>
                <a:ea typeface="华文仿宋" panose="02010600040101010101" pitchFamily="2" charset="-122"/>
                <a:cs typeface="华文楷体" panose="02010600040101010101" charset="-122"/>
              </a:rPr>
              <a:t>预计极短时间内产生海量数据流，</a:t>
            </a:r>
            <a:endParaRPr lang="en-US" altLang="zh-CN" b="1" dirty="0">
              <a:solidFill>
                <a:srgbClr val="FF0000"/>
              </a:solidFill>
              <a:latin typeface="华文仿宋" panose="02010600040101010101" pitchFamily="2" charset="-122"/>
              <a:ea typeface="华文仿宋" panose="02010600040101010101" pitchFamily="2" charset="-122"/>
              <a:cs typeface="华文楷体" panose="02010600040101010101" charset="-122"/>
            </a:endParaRPr>
          </a:p>
          <a:p>
            <a:pPr algn="l">
              <a:buClrTx/>
              <a:buSzTx/>
              <a:buFontTx/>
            </a:pPr>
            <a:r>
              <a:rPr lang="zh-CN" altLang="en-US" b="1" dirty="0">
                <a:solidFill>
                  <a:srgbClr val="FF0000"/>
                </a:solidFill>
                <a:latin typeface="华文仿宋" panose="02010600040101010101" pitchFamily="2" charset="-122"/>
                <a:ea typeface="华文仿宋" panose="02010600040101010101" pitchFamily="2" charset="-122"/>
                <a:cs typeface="华文楷体" panose="02010600040101010101" charset="-122"/>
              </a:rPr>
              <a:t>为数据的快速存储带来巨大挑战！</a:t>
            </a:r>
            <a:endParaRPr lang="zh-CN" altLang="en-US" dirty="0">
              <a:solidFill>
                <a:srgbClr val="FF0000"/>
              </a:solidFill>
              <a:latin typeface="华文楷体" panose="02010600040101010101" charset="-122"/>
              <a:ea typeface="华文楷体" panose="02010600040101010101" charset="-122"/>
              <a:cs typeface="华文楷体" panose="02010600040101010101" charset="-122"/>
            </a:endParaRPr>
          </a:p>
        </p:txBody>
      </p:sp>
      <p:sp>
        <p:nvSpPr>
          <p:cNvPr id="2" name="文本框 1">
            <a:extLst>
              <a:ext uri="{FF2B5EF4-FFF2-40B4-BE49-F238E27FC236}">
                <a16:creationId xmlns:a16="http://schemas.microsoft.com/office/drawing/2014/main" id="{D6D9DCE8-1F3F-3E43-D551-B7D5421E345D}"/>
              </a:ext>
            </a:extLst>
          </p:cNvPr>
          <p:cNvSpPr txBox="1"/>
          <p:nvPr/>
        </p:nvSpPr>
        <p:spPr>
          <a:xfrm>
            <a:off x="865110" y="186492"/>
            <a:ext cx="2499424" cy="572790"/>
          </a:xfrm>
          <a:prstGeom prst="rect">
            <a:avLst/>
          </a:prstGeom>
          <a:solidFill>
            <a:schemeClr val="accent5">
              <a:lumMod val="20000"/>
              <a:lumOff val="80000"/>
              <a:alpha val="50196"/>
            </a:schemeClr>
          </a:solidFill>
          <a:ln w="12700">
            <a:solidFill>
              <a:srgbClr val="002060"/>
            </a:solidFill>
            <a:prstDash val="dash"/>
          </a:ln>
        </p:spPr>
        <p:txBody>
          <a:bodyPr wrap="square" rtlCol="0">
            <a:spAutoFit/>
          </a:bodyPr>
          <a:lstStyle/>
          <a:p>
            <a:endParaRPr lang="zh-CN" altLang="en-US" dirty="0"/>
          </a:p>
        </p:txBody>
      </p:sp>
      <p:sp>
        <p:nvSpPr>
          <p:cNvPr id="3" name="文本框 2">
            <a:extLst>
              <a:ext uri="{FF2B5EF4-FFF2-40B4-BE49-F238E27FC236}">
                <a16:creationId xmlns:a16="http://schemas.microsoft.com/office/drawing/2014/main" id="{1BC4B87A-BB22-FF2E-B313-79114159BFA3}"/>
              </a:ext>
            </a:extLst>
          </p:cNvPr>
          <p:cNvSpPr txBox="1"/>
          <p:nvPr/>
        </p:nvSpPr>
        <p:spPr>
          <a:xfrm>
            <a:off x="865110" y="210487"/>
            <a:ext cx="2454974" cy="553998"/>
          </a:xfrm>
          <a:prstGeom prst="rect">
            <a:avLst/>
          </a:prstGeom>
          <a:noFill/>
        </p:spPr>
        <p:txBody>
          <a:bodyPr wrap="square" rtlCol="0">
            <a:spAutoFit/>
          </a:bodyPr>
          <a:lstStyle/>
          <a:p>
            <a:r>
              <a:rPr lang="en-US" altLang="zh-CN" sz="3000" b="1" dirty="0">
                <a:latin typeface="+mn-ea"/>
              </a:rPr>
              <a:t>1.1 </a:t>
            </a:r>
            <a:r>
              <a:rPr lang="zh-CN" altLang="en-US" sz="3000" b="1" dirty="0">
                <a:latin typeface="+mn-ea"/>
              </a:rPr>
              <a:t>研究背景</a:t>
            </a:r>
          </a:p>
        </p:txBody>
      </p:sp>
    </p:spTree>
    <p:extLst>
      <p:ext uri="{BB962C8B-B14F-4D97-AF65-F5344CB8AC3E}">
        <p14:creationId xmlns:p14="http://schemas.microsoft.com/office/powerpoint/2010/main" val="2333728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1D91E7F-84B6-4064-9D4E-CC7D244BCA04}" type="slidenum">
              <a:rPr lang="zh-CN" altLang="en-US" smtClean="0"/>
              <a:t>6</a:t>
            </a:fld>
            <a:endParaRPr lang="zh-CN" altLang="en-US" dirty="0"/>
          </a:p>
        </p:txBody>
      </p:sp>
      <p:sp>
        <p:nvSpPr>
          <p:cNvPr id="7" name="内容占位符 5">
            <a:extLst>
              <a:ext uri="{FF2B5EF4-FFF2-40B4-BE49-F238E27FC236}">
                <a16:creationId xmlns:a16="http://schemas.microsoft.com/office/drawing/2014/main" id="{DEF60585-B8D8-F3C7-DD5A-E74B5BFCBC07}"/>
              </a:ext>
            </a:extLst>
          </p:cNvPr>
          <p:cNvSpPr txBox="1">
            <a:spLocks/>
          </p:cNvSpPr>
          <p:nvPr/>
        </p:nvSpPr>
        <p:spPr>
          <a:xfrm>
            <a:off x="473314" y="1317129"/>
            <a:ext cx="4499844" cy="1881734"/>
          </a:xfrm>
          <a:prstGeom prst="rect">
            <a:avLst/>
          </a:prstGeom>
          <a:noFill/>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50000"/>
              </a:lnSpc>
            </a:pPr>
            <a:r>
              <a:rPr lang="zh-CN" altLang="en-US" sz="1800" dirty="0">
                <a:latin typeface="宋体" panose="02010600030101010101" pitchFamily="2" charset="-122"/>
                <a:ea typeface="宋体" panose="02010600030101010101" pitchFamily="2" charset="-122"/>
              </a:rPr>
              <a:t>具有</a:t>
            </a:r>
            <a:r>
              <a:rPr lang="zh-CN" altLang="en-US" sz="1800" b="1" dirty="0">
                <a:solidFill>
                  <a:srgbClr val="0000FF"/>
                </a:solidFill>
                <a:latin typeface="宋体" panose="02010600030101010101" pitchFamily="2" charset="-122"/>
                <a:ea typeface="宋体" panose="02010600030101010101" pitchFamily="2" charset="-122"/>
              </a:rPr>
              <a:t>高存储速率</a:t>
            </a:r>
            <a:r>
              <a:rPr lang="zh-CN" altLang="en-US" sz="1800" dirty="0">
                <a:latin typeface="宋体" panose="02010600030101010101" pitchFamily="2" charset="-122"/>
                <a:ea typeface="宋体" panose="02010600030101010101" pitchFamily="2" charset="-122"/>
              </a:rPr>
              <a:t>，可</a:t>
            </a:r>
            <a:r>
              <a:rPr lang="zh-CN" altLang="en-US" sz="1800" b="1" dirty="0">
                <a:solidFill>
                  <a:srgbClr val="0000FF"/>
                </a:solidFill>
                <a:latin typeface="宋体" panose="02010600030101010101" pitchFamily="2" charset="-122"/>
                <a:ea typeface="宋体" panose="02010600030101010101" pitchFamily="2" charset="-122"/>
              </a:rPr>
              <a:t>支持并发读写</a:t>
            </a:r>
            <a:endParaRPr lang="en-US" altLang="zh-CN" sz="1800" b="1" dirty="0">
              <a:solidFill>
                <a:srgbClr val="0000FF"/>
              </a:solidFill>
              <a:latin typeface="宋体" panose="02010600030101010101" pitchFamily="2" charset="-122"/>
              <a:ea typeface="宋体" panose="02010600030101010101" pitchFamily="2" charset="-122"/>
            </a:endParaRPr>
          </a:p>
          <a:p>
            <a:pPr lvl="1">
              <a:lnSpc>
                <a:spcPct val="150000"/>
              </a:lnSpc>
            </a:pPr>
            <a:r>
              <a:rPr lang="zh-CN" altLang="en-US" sz="1800" b="1" dirty="0">
                <a:solidFill>
                  <a:srgbClr val="0000FF"/>
                </a:solidFill>
                <a:latin typeface="宋体" panose="02010600030101010101" pitchFamily="2" charset="-122"/>
                <a:ea typeface="宋体" panose="02010600030101010101" pitchFamily="2" charset="-122"/>
              </a:rPr>
              <a:t>高性价比</a:t>
            </a:r>
            <a:r>
              <a:rPr lang="en-US" altLang="zh-CN" sz="1800" b="1" dirty="0">
                <a:solidFill>
                  <a:srgbClr val="0000FF"/>
                </a:solidFill>
                <a:latin typeface="宋体" panose="02010600030101010101" pitchFamily="2" charset="-122"/>
                <a:ea typeface="宋体" panose="02010600030101010101" pitchFamily="2" charset="-122"/>
              </a:rPr>
              <a:t>(</a:t>
            </a:r>
            <a:r>
              <a:rPr lang="zh-CN" altLang="en-US" sz="1800" b="1" dirty="0">
                <a:solidFill>
                  <a:srgbClr val="0000FF"/>
                </a:solidFill>
                <a:latin typeface="宋体" panose="02010600030101010101" pitchFamily="2" charset="-122"/>
                <a:ea typeface="宋体" panose="02010600030101010101" pitchFamily="2" charset="-122"/>
              </a:rPr>
              <a:t>至少</a:t>
            </a:r>
            <a:r>
              <a:rPr lang="en-US" altLang="zh-CN" sz="1800" b="1" dirty="0">
                <a:solidFill>
                  <a:srgbClr val="0000FF"/>
                </a:solidFill>
                <a:latin typeface="宋体" panose="02010600030101010101" pitchFamily="2" charset="-122"/>
                <a:ea typeface="宋体" panose="02010600030101010101" pitchFamily="2" charset="-122"/>
              </a:rPr>
              <a:t>81</a:t>
            </a:r>
            <a:r>
              <a:rPr lang="zh-CN" altLang="en-US" sz="1800" b="1" dirty="0">
                <a:solidFill>
                  <a:srgbClr val="0000FF"/>
                </a:solidFill>
                <a:latin typeface="宋体" panose="02010600030101010101" pitchFamily="2" charset="-122"/>
                <a:ea typeface="宋体" panose="02010600030101010101" pitchFamily="2" charset="-122"/>
              </a:rPr>
              <a:t>套</a:t>
            </a:r>
            <a:r>
              <a:rPr lang="en-US" altLang="zh-CN" sz="1800" b="1" dirty="0">
                <a:solidFill>
                  <a:srgbClr val="0000FF"/>
                </a:solidFill>
                <a:latin typeface="宋体" panose="02010600030101010101" pitchFamily="2" charset="-122"/>
                <a:ea typeface="宋体" panose="02010600030101010101" pitchFamily="2" charset="-122"/>
              </a:rPr>
              <a:t>)</a:t>
            </a:r>
          </a:p>
          <a:p>
            <a:pPr lvl="1">
              <a:lnSpc>
                <a:spcPct val="150000"/>
              </a:lnSpc>
            </a:pPr>
            <a:r>
              <a:rPr lang="zh-CN" altLang="en-US" sz="1800" b="1" dirty="0">
                <a:solidFill>
                  <a:srgbClr val="0000FF"/>
                </a:solidFill>
                <a:latin typeface="宋体" panose="02010600030101010101" pitchFamily="2" charset="-122"/>
                <a:ea typeface="宋体" panose="02010600030101010101" pitchFamily="2" charset="-122"/>
              </a:rPr>
              <a:t>低功耗</a:t>
            </a:r>
            <a:endParaRPr lang="en-US" altLang="zh-CN" sz="1800" b="1" dirty="0">
              <a:solidFill>
                <a:srgbClr val="0000FF"/>
              </a:solidFill>
              <a:latin typeface="宋体" panose="02010600030101010101" pitchFamily="2" charset="-122"/>
              <a:ea typeface="宋体" panose="02010600030101010101" pitchFamily="2" charset="-122"/>
            </a:endParaRPr>
          </a:p>
          <a:p>
            <a:pPr lvl="1">
              <a:lnSpc>
                <a:spcPct val="150000"/>
              </a:lnSpc>
            </a:pPr>
            <a:r>
              <a:rPr lang="zh-CN" altLang="en-US" sz="1800" b="1" dirty="0">
                <a:latin typeface="宋体" panose="02010600030101010101" pitchFamily="2" charset="-122"/>
                <a:ea typeface="宋体" panose="02010600030101010101" pitchFamily="2" charset="-122"/>
              </a:rPr>
              <a:t>便于数据迁移</a:t>
            </a:r>
          </a:p>
        </p:txBody>
      </p:sp>
      <p:sp>
        <p:nvSpPr>
          <p:cNvPr id="17" name="文本框 16">
            <a:extLst>
              <a:ext uri="{FF2B5EF4-FFF2-40B4-BE49-F238E27FC236}">
                <a16:creationId xmlns:a16="http://schemas.microsoft.com/office/drawing/2014/main" id="{8256D7E4-C394-5521-A231-97BAE6B02290}"/>
              </a:ext>
            </a:extLst>
          </p:cNvPr>
          <p:cNvSpPr txBox="1"/>
          <p:nvPr/>
        </p:nvSpPr>
        <p:spPr>
          <a:xfrm>
            <a:off x="5796126" y="695571"/>
            <a:ext cx="4118169" cy="540341"/>
          </a:xfrm>
          <a:prstGeom prst="rect">
            <a:avLst/>
          </a:prstGeom>
          <a:noFill/>
        </p:spPr>
        <p:txBody>
          <a:bodyPr wrap="square">
            <a:spAutoFit/>
          </a:bodyPr>
          <a:lstStyle/>
          <a:p>
            <a:pPr marL="342900" indent="-342900">
              <a:lnSpc>
                <a:spcPct val="150000"/>
              </a:lnSpc>
              <a:buFont typeface="Wingdings" panose="05000000000000000000" pitchFamily="2" charset="2"/>
              <a:buChar char="n"/>
            </a:pPr>
            <a:r>
              <a:rPr lang="zh-CN" altLang="en-US" sz="2200" b="1" dirty="0">
                <a:latin typeface="微软雅黑" panose="020B0503020204020204" pitchFamily="34" charset="-122"/>
                <a:ea typeface="微软雅黑" panose="020B0503020204020204" pitchFamily="34" charset="-122"/>
              </a:rPr>
              <a:t>低功耗分布式并行存储系统</a:t>
            </a:r>
            <a:endParaRPr lang="en-US" altLang="zh-CN" sz="2200" b="1" kern="100" dirty="0">
              <a:latin typeface="微软雅黑" panose="020B0503020204020204" pitchFamily="34" charset="-122"/>
              <a:ea typeface="微软雅黑" panose="020B0503020204020204" pitchFamily="34" charset="-122"/>
            </a:endParaRPr>
          </a:p>
        </p:txBody>
      </p:sp>
      <p:sp>
        <p:nvSpPr>
          <p:cNvPr id="20" name="矩形 19">
            <a:extLst>
              <a:ext uri="{FF2B5EF4-FFF2-40B4-BE49-F238E27FC236}">
                <a16:creationId xmlns:a16="http://schemas.microsoft.com/office/drawing/2014/main" id="{D13B7743-4692-C829-CE9A-C4DBFD4ADCE4}"/>
              </a:ext>
            </a:extLst>
          </p:cNvPr>
          <p:cNvSpPr/>
          <p:nvPr/>
        </p:nvSpPr>
        <p:spPr>
          <a:xfrm>
            <a:off x="9845529" y="5250769"/>
            <a:ext cx="1594357" cy="307777"/>
          </a:xfrm>
          <a:prstGeom prst="rect">
            <a:avLst/>
          </a:prstGeom>
        </p:spPr>
        <p:txBody>
          <a:bodyPr wrap="square">
            <a:spAutoFit/>
          </a:bodyPr>
          <a:lstStyle/>
          <a:p>
            <a:r>
              <a:rPr lang="en-US" altLang="zh-CN" sz="1400" b="1" i="1" dirty="0">
                <a:solidFill>
                  <a:srgbClr val="0000FF"/>
                </a:solidFill>
                <a:latin typeface="华文楷体" pitchFamily="2" charset="-122"/>
                <a:ea typeface="华文楷体" pitchFamily="2" charset="-122"/>
              </a:rPr>
              <a:t>(</a:t>
            </a:r>
            <a:r>
              <a:rPr lang="zh-CN" altLang="en-US" sz="1400" b="1" i="1" dirty="0">
                <a:solidFill>
                  <a:srgbClr val="0000FF"/>
                </a:solidFill>
                <a:latin typeface="华文楷体" pitchFamily="2" charset="-122"/>
                <a:ea typeface="华文楷体" pitchFamily="2" charset="-122"/>
              </a:rPr>
              <a:t>韩军，朱炜玮等</a:t>
            </a:r>
            <a:r>
              <a:rPr lang="en-US" altLang="zh-CN" sz="1400" b="1" i="1" dirty="0">
                <a:solidFill>
                  <a:srgbClr val="0000FF"/>
                </a:solidFill>
                <a:latin typeface="华文楷体" pitchFamily="2" charset="-122"/>
                <a:ea typeface="华文楷体" pitchFamily="2" charset="-122"/>
              </a:rPr>
              <a:t>)</a:t>
            </a:r>
            <a:endParaRPr lang="zh-CN" altLang="en-US" sz="1400" i="1" dirty="0">
              <a:solidFill>
                <a:srgbClr val="0000FF"/>
              </a:solidFill>
            </a:endParaRPr>
          </a:p>
        </p:txBody>
      </p:sp>
      <p:sp>
        <p:nvSpPr>
          <p:cNvPr id="3" name="文本框 2">
            <a:extLst>
              <a:ext uri="{FF2B5EF4-FFF2-40B4-BE49-F238E27FC236}">
                <a16:creationId xmlns:a16="http://schemas.microsoft.com/office/drawing/2014/main" id="{960A27A8-8315-E04F-96DA-F5113FD99E8C}"/>
              </a:ext>
            </a:extLst>
          </p:cNvPr>
          <p:cNvSpPr txBox="1"/>
          <p:nvPr/>
        </p:nvSpPr>
        <p:spPr>
          <a:xfrm>
            <a:off x="548651" y="702244"/>
            <a:ext cx="2858360" cy="540341"/>
          </a:xfrm>
          <a:prstGeom prst="rect">
            <a:avLst/>
          </a:prstGeom>
          <a:noFill/>
        </p:spPr>
        <p:txBody>
          <a:bodyPr wrap="square">
            <a:spAutoFit/>
          </a:bodyPr>
          <a:lstStyle/>
          <a:p>
            <a:pPr marL="342900" indent="-342900">
              <a:lnSpc>
                <a:spcPct val="150000"/>
              </a:lnSpc>
              <a:buFont typeface="Wingdings" panose="05000000000000000000" pitchFamily="2" charset="2"/>
              <a:buChar char="n"/>
            </a:pPr>
            <a:r>
              <a:rPr lang="en-US" altLang="zh-CN" sz="2200" b="1" dirty="0">
                <a:latin typeface="微软雅黑" panose="020B0503020204020204" pitchFamily="34" charset="-122"/>
                <a:ea typeface="微软雅黑" panose="020B0503020204020204" pitchFamily="34" charset="-122"/>
              </a:rPr>
              <a:t>21CMA</a:t>
            </a:r>
            <a:r>
              <a:rPr lang="zh-CN" altLang="en-US" sz="2200" b="1" dirty="0">
                <a:latin typeface="微软雅黑" panose="020B0503020204020204" pitchFamily="34" charset="-122"/>
                <a:ea typeface="微软雅黑" panose="020B0503020204020204" pitchFamily="34" charset="-122"/>
              </a:rPr>
              <a:t>存储需求</a:t>
            </a:r>
            <a:endParaRPr lang="en-US" altLang="zh-CN" sz="2200" b="1"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0595A147-A6A8-94C0-C421-D44CB2AE4BDA}"/>
              </a:ext>
            </a:extLst>
          </p:cNvPr>
          <p:cNvPicPr>
            <a:picLocks noChangeAspect="1"/>
          </p:cNvPicPr>
          <p:nvPr/>
        </p:nvPicPr>
        <p:blipFill rotWithShape="1">
          <a:blip r:embed="rId3">
            <a:extLst>
              <a:ext uri="{28A0092B-C50C-407E-A947-70E740481C1C}">
                <a14:useLocalDpi xmlns:a14="http://schemas.microsoft.com/office/drawing/2010/main" val="0"/>
              </a:ext>
            </a:extLst>
          </a:blip>
          <a:srcRect l="18930" t="85233"/>
          <a:stretch/>
        </p:blipFill>
        <p:spPr>
          <a:xfrm>
            <a:off x="6395876" y="4856299"/>
            <a:ext cx="4124600" cy="379607"/>
          </a:xfrm>
          <a:prstGeom prst="rect">
            <a:avLst/>
          </a:prstGeom>
        </p:spPr>
      </p:pic>
      <p:pic>
        <p:nvPicPr>
          <p:cNvPr id="16" name="图片 15">
            <a:extLst>
              <a:ext uri="{FF2B5EF4-FFF2-40B4-BE49-F238E27FC236}">
                <a16:creationId xmlns:a16="http://schemas.microsoft.com/office/drawing/2014/main" id="{032FE6FF-BBC7-C213-966C-10725486C338}"/>
              </a:ext>
            </a:extLst>
          </p:cNvPr>
          <p:cNvPicPr>
            <a:picLocks noChangeAspect="1"/>
          </p:cNvPicPr>
          <p:nvPr/>
        </p:nvPicPr>
        <p:blipFill rotWithShape="1">
          <a:blip r:embed="rId3">
            <a:extLst>
              <a:ext uri="{28A0092B-C50C-407E-A947-70E740481C1C}">
                <a14:useLocalDpi xmlns:a14="http://schemas.microsoft.com/office/drawing/2010/main" val="0"/>
              </a:ext>
            </a:extLst>
          </a:blip>
          <a:srcRect l="21882" b="16160"/>
          <a:stretch/>
        </p:blipFill>
        <p:spPr>
          <a:xfrm>
            <a:off x="6564998" y="2698514"/>
            <a:ext cx="3883015" cy="2105622"/>
          </a:xfrm>
          <a:prstGeom prst="rect">
            <a:avLst/>
          </a:prstGeom>
        </p:spPr>
      </p:pic>
      <p:sp>
        <p:nvSpPr>
          <p:cNvPr id="22" name="文本框 21">
            <a:extLst>
              <a:ext uri="{FF2B5EF4-FFF2-40B4-BE49-F238E27FC236}">
                <a16:creationId xmlns:a16="http://schemas.microsoft.com/office/drawing/2014/main" id="{B49662A1-2432-6CC1-0A12-CAF2A956E4BE}"/>
              </a:ext>
            </a:extLst>
          </p:cNvPr>
          <p:cNvSpPr txBox="1"/>
          <p:nvPr/>
        </p:nvSpPr>
        <p:spPr>
          <a:xfrm>
            <a:off x="5796126" y="1345781"/>
            <a:ext cx="6096000" cy="1286250"/>
          </a:xfrm>
          <a:prstGeom prst="rect">
            <a:avLst/>
          </a:prstGeom>
          <a:noFill/>
        </p:spPr>
        <p:txBody>
          <a:bodyPr wrap="square">
            <a:spAutoFit/>
          </a:bodyPr>
          <a:lstStyle/>
          <a:p>
            <a:pPr marL="800053" lvl="1" indent="-342900">
              <a:lnSpc>
                <a:spcPct val="150000"/>
              </a:lnSpc>
              <a:buFont typeface="Wingdings" panose="05000000000000000000" pitchFamily="2" charset="2"/>
              <a:buChar char="Ø"/>
            </a:pPr>
            <a:r>
              <a:rPr lang="zh-CN" altLang="en-US" dirty="0">
                <a:latin typeface="宋体" panose="02010600030101010101" pitchFamily="2" charset="-122"/>
                <a:ea typeface="宋体" panose="02010600030101010101" pitchFamily="2" charset="-122"/>
              </a:rPr>
              <a:t>基于</a:t>
            </a:r>
            <a:r>
              <a:rPr lang="zh-CN" altLang="en-US"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BeeGFS</a:t>
            </a:r>
            <a:r>
              <a:rPr lang="zh-CN" altLang="en-US" dirty="0">
                <a:latin typeface="宋体" panose="02010600030101010101" pitchFamily="2" charset="-122"/>
                <a:ea typeface="宋体" panose="02010600030101010101" pitchFamily="2" charset="-122"/>
              </a:rPr>
              <a:t>分布式文件系统</a:t>
            </a:r>
            <a:endParaRPr lang="en-US" altLang="zh-CN" dirty="0">
              <a:latin typeface="宋体" panose="02010600030101010101" pitchFamily="2" charset="-122"/>
              <a:ea typeface="宋体" panose="02010600030101010101" pitchFamily="2" charset="-122"/>
            </a:endParaRPr>
          </a:p>
          <a:p>
            <a:pPr marL="800053" lvl="1" indent="-342900">
              <a:lnSpc>
                <a:spcPct val="150000"/>
              </a:lnSpc>
              <a:buFont typeface="Wingdings" panose="05000000000000000000" pitchFamily="2" charset="2"/>
              <a:buChar char="Ø"/>
            </a:pPr>
            <a:r>
              <a:rPr lang="zh-CN" altLang="en-US" dirty="0">
                <a:latin typeface="宋体" panose="02010600030101010101" pitchFamily="2" charset="-122"/>
                <a:ea typeface="宋体" panose="02010600030101010101" pitchFamily="2" charset="-122"/>
              </a:rPr>
              <a:t>存储节点：</a:t>
            </a:r>
            <a:r>
              <a:rPr lang="en-US" altLang="zh-CN" dirty="0">
                <a:latin typeface="Times New Roman" panose="02020603050405020304" pitchFamily="18" charset="0"/>
                <a:ea typeface="宋体" panose="02010600030101010101" pitchFamily="2" charset="-122"/>
                <a:cs typeface="Times New Roman" panose="02020603050405020304" pitchFamily="18" charset="0"/>
              </a:rPr>
              <a:t>ARM</a:t>
            </a:r>
            <a:r>
              <a:rPr lang="zh-CN" altLang="en-US" dirty="0">
                <a:latin typeface="宋体" panose="02010600030101010101" pitchFamily="2" charset="-122"/>
                <a:ea typeface="宋体" panose="02010600030101010101" pitchFamily="2" charset="-122"/>
              </a:rPr>
              <a:t>架构单板计算机 </a:t>
            </a:r>
            <a:r>
              <a:rPr lang="en-US" altLang="zh-CN" dirty="0">
                <a:latin typeface="Times New Roman" panose="02020603050405020304" pitchFamily="18" charset="0"/>
                <a:ea typeface="宋体" panose="02010600030101010101" pitchFamily="2" charset="-122"/>
                <a:cs typeface="Times New Roman" panose="02020603050405020304" pitchFamily="18" charset="0"/>
              </a:rPr>
              <a:t>+ HDD</a:t>
            </a:r>
            <a:r>
              <a:rPr lang="zh-CN" altLang="en-US" dirty="0">
                <a:latin typeface="宋体" panose="02010600030101010101" pitchFamily="2" charset="-122"/>
                <a:ea typeface="宋体" panose="02010600030101010101" pitchFamily="2" charset="-122"/>
              </a:rPr>
              <a:t>硬盘</a:t>
            </a:r>
            <a:endParaRPr lang="en-US" altLang="zh-CN" dirty="0">
              <a:latin typeface="宋体" panose="02010600030101010101" pitchFamily="2" charset="-122"/>
              <a:ea typeface="宋体" panose="02010600030101010101" pitchFamily="2" charset="-122"/>
            </a:endParaRPr>
          </a:p>
          <a:p>
            <a:pPr marL="800053" lvl="1" indent="-342900">
              <a:lnSpc>
                <a:spcPct val="150000"/>
              </a:lnSpc>
              <a:buFont typeface="Wingdings" panose="05000000000000000000" pitchFamily="2" charset="2"/>
              <a:buChar char="Ø"/>
            </a:pPr>
            <a:r>
              <a:rPr lang="zh-CN" altLang="zh-CN" dirty="0">
                <a:latin typeface="宋体" panose="02010600030101010101" pitchFamily="2" charset="-122"/>
                <a:ea typeface="宋体" panose="02010600030101010101" pitchFamily="2" charset="-122"/>
                <a:cs typeface="Times New Roman" panose="02020603050405020304" pitchFamily="18" charset="0"/>
              </a:rPr>
              <a:t>数据写入速率</a:t>
            </a:r>
            <a:r>
              <a:rPr lang="zh-CN" altLang="en-US" dirty="0">
                <a:latin typeface="宋体" panose="02010600030101010101" pitchFamily="2" charset="-122"/>
                <a:ea typeface="宋体" panose="02010600030101010101" pitchFamily="2" charset="-122"/>
                <a:cs typeface="Times New Roman" panose="02020603050405020304" pitchFamily="18" charset="0"/>
              </a:rPr>
              <a:t>达到</a:t>
            </a:r>
            <a:r>
              <a:rPr lang="en-US" altLang="zh-CN" dirty="0">
                <a:latin typeface="Times New Roman" panose="02020603050405020304" pitchFamily="18" charset="0"/>
                <a:ea typeface="宋体" panose="02010600030101010101" pitchFamily="2" charset="-122"/>
                <a:cs typeface="Times New Roman" panose="02020603050405020304" pitchFamily="18" charset="0"/>
              </a:rPr>
              <a:t>1GB/s</a:t>
            </a:r>
          </a:p>
        </p:txBody>
      </p:sp>
      <p:sp>
        <p:nvSpPr>
          <p:cNvPr id="24" name="文本框 23">
            <a:extLst>
              <a:ext uri="{FF2B5EF4-FFF2-40B4-BE49-F238E27FC236}">
                <a16:creationId xmlns:a16="http://schemas.microsoft.com/office/drawing/2014/main" id="{EBFE5588-E183-67E5-3A0E-6DECC483E665}"/>
              </a:ext>
            </a:extLst>
          </p:cNvPr>
          <p:cNvSpPr txBox="1"/>
          <p:nvPr/>
        </p:nvSpPr>
        <p:spPr>
          <a:xfrm>
            <a:off x="6869939" y="5234855"/>
            <a:ext cx="3406075" cy="338554"/>
          </a:xfrm>
          <a:prstGeom prst="rect">
            <a:avLst/>
          </a:prstGeom>
          <a:noFill/>
        </p:spPr>
        <p:txBody>
          <a:bodyPr wrap="square">
            <a:spAutoFit/>
          </a:bodyPr>
          <a:lstStyle/>
          <a:p>
            <a:r>
              <a:rPr lang="zh-CN" altLang="en-US" sz="1600" b="1" dirty="0">
                <a:latin typeface="仿宋" panose="02010609060101010101" pitchFamily="49" charset="-122"/>
                <a:ea typeface="仿宋" panose="02010609060101010101" pitchFamily="49" charset="-122"/>
              </a:rPr>
              <a:t>低功耗分布式并行存储系统架构</a:t>
            </a:r>
          </a:p>
        </p:txBody>
      </p:sp>
      <p:sp>
        <p:nvSpPr>
          <p:cNvPr id="27" name="文本框 26">
            <a:extLst>
              <a:ext uri="{FF2B5EF4-FFF2-40B4-BE49-F238E27FC236}">
                <a16:creationId xmlns:a16="http://schemas.microsoft.com/office/drawing/2014/main" id="{1AF27D08-FC1F-C096-1C11-FF82FA48D61C}"/>
              </a:ext>
            </a:extLst>
          </p:cNvPr>
          <p:cNvSpPr txBox="1"/>
          <p:nvPr/>
        </p:nvSpPr>
        <p:spPr>
          <a:xfrm>
            <a:off x="212160" y="3205263"/>
            <a:ext cx="6096000" cy="1320041"/>
          </a:xfrm>
          <a:prstGeom prst="rect">
            <a:avLst/>
          </a:prstGeom>
          <a:noFill/>
        </p:spPr>
        <p:txBody>
          <a:bodyPr wrap="square">
            <a:spAutoFit/>
          </a:bodyPr>
          <a:lstStyle/>
          <a:p>
            <a:pPr marL="800100" lvl="1" indent="-342900">
              <a:lnSpc>
                <a:spcPct val="150000"/>
              </a:lnSpc>
              <a:buFont typeface="Wingdings" panose="05000000000000000000" pitchFamily="2" charset="2"/>
              <a:buChar char="p"/>
            </a:pPr>
            <a:r>
              <a:rPr lang="zh-CN" altLang="en-US" sz="2000" b="1" dirty="0">
                <a:latin typeface="宋体" panose="02010600030101010101" pitchFamily="2" charset="-122"/>
                <a:ea typeface="宋体" panose="02010600030101010101" pitchFamily="2" charset="-122"/>
              </a:rPr>
              <a:t>分布式存储 </a:t>
            </a:r>
            <a:r>
              <a:rPr lang="en-US" altLang="zh-CN" sz="2000" b="1" dirty="0">
                <a:latin typeface="宋体" panose="02010600030101010101" pitchFamily="2" charset="-122"/>
                <a:ea typeface="宋体" panose="02010600030101010101" pitchFamily="2" charset="-122"/>
              </a:rPr>
              <a:t>VS </a:t>
            </a:r>
            <a:r>
              <a:rPr lang="zh-CN" altLang="en-US" sz="2000" b="1" dirty="0">
                <a:latin typeface="宋体" panose="02010600030101010101" pitchFamily="2" charset="-122"/>
                <a:ea typeface="宋体" panose="02010600030101010101" pitchFamily="2" charset="-122"/>
              </a:rPr>
              <a:t>传统单点存储</a:t>
            </a:r>
            <a:endParaRPr lang="en-US" altLang="zh-CN" sz="2000" b="1" dirty="0">
              <a:latin typeface="宋体" panose="02010600030101010101" pitchFamily="2" charset="-122"/>
              <a:ea typeface="宋体" panose="02010600030101010101" pitchFamily="2" charset="-122"/>
            </a:endParaRPr>
          </a:p>
          <a:p>
            <a:pPr marL="1257252" lvl="2" indent="-342900">
              <a:lnSpc>
                <a:spcPct val="150000"/>
              </a:lnSpc>
              <a:buFont typeface="Arial" panose="020B0604020202020204" pitchFamily="34" charset="0"/>
              <a:buChar char="•"/>
            </a:pPr>
            <a:r>
              <a:rPr lang="zh-CN" altLang="en-US" dirty="0">
                <a:latin typeface="宋体" panose="02010600030101010101" pitchFamily="2" charset="-122"/>
                <a:ea typeface="宋体" panose="02010600030101010101" pitchFamily="2" charset="-122"/>
              </a:rPr>
              <a:t>单点存储：容错性差、不可扩展</a:t>
            </a:r>
            <a:endParaRPr lang="en-US" altLang="zh-CN" dirty="0">
              <a:latin typeface="宋体" panose="02010600030101010101" pitchFamily="2" charset="-122"/>
              <a:ea typeface="宋体" panose="02010600030101010101" pitchFamily="2" charset="-122"/>
            </a:endParaRPr>
          </a:p>
          <a:p>
            <a:pPr marL="1257300" lvl="2" indent="-342900">
              <a:lnSpc>
                <a:spcPct val="150000"/>
              </a:lnSpc>
              <a:buFont typeface="Arial" panose="020B0604020202020204" pitchFamily="34" charset="0"/>
              <a:buChar char="•"/>
            </a:pPr>
            <a:r>
              <a:rPr lang="zh-CN" altLang="en-US" i="0" dirty="0">
                <a:effectLst/>
                <a:latin typeface="宋体" panose="02010600030101010101" pitchFamily="2" charset="-122"/>
                <a:ea typeface="宋体" panose="02010600030101010101" pitchFamily="2" charset="-122"/>
              </a:rPr>
              <a:t>分布式存储：高性能可并发</a:t>
            </a:r>
            <a:endParaRPr lang="en-US" altLang="zh-CN" dirty="0">
              <a:latin typeface="宋体" panose="02010600030101010101" pitchFamily="2" charset="-122"/>
            </a:endParaRPr>
          </a:p>
        </p:txBody>
      </p:sp>
      <p:sp>
        <p:nvSpPr>
          <p:cNvPr id="29" name="文本框 28">
            <a:extLst>
              <a:ext uri="{FF2B5EF4-FFF2-40B4-BE49-F238E27FC236}">
                <a16:creationId xmlns:a16="http://schemas.microsoft.com/office/drawing/2014/main" id="{DEB86EC6-524C-D594-3C32-13B91FA76C59}"/>
              </a:ext>
            </a:extLst>
          </p:cNvPr>
          <p:cNvSpPr txBox="1"/>
          <p:nvPr/>
        </p:nvSpPr>
        <p:spPr>
          <a:xfrm>
            <a:off x="6096000" y="5878216"/>
            <a:ext cx="4705350" cy="369332"/>
          </a:xfrm>
          <a:prstGeom prst="rect">
            <a:avLst/>
          </a:prstGeom>
          <a:noFill/>
        </p:spPr>
        <p:txBody>
          <a:bodyPr wrap="square">
            <a:spAutoFit/>
          </a:bodyPr>
          <a:lstStyle/>
          <a:p>
            <a:pPr marL="800053" lvl="1" indent="-342900">
              <a:buFont typeface="Wingdings" panose="05000000000000000000" pitchFamily="2" charset="2"/>
              <a:buChar char="ü"/>
            </a:pPr>
            <a:r>
              <a:rPr lang="en-US" altLang="zh-CN"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21CMA</a:t>
            </a:r>
            <a:r>
              <a:rPr lang="zh-CN" altLang="zh-CN" b="1" kern="100" dirty="0">
                <a:solidFill>
                  <a:srgbClr val="0000FF"/>
                </a:solidFill>
                <a:latin typeface="宋体" panose="02010600030101010101" pitchFamily="2" charset="-122"/>
                <a:ea typeface="宋体" panose="02010600030101010101" pitchFamily="2" charset="-122"/>
                <a:cs typeface="Times New Roman" panose="02020603050405020304" pitchFamily="18" charset="0"/>
              </a:rPr>
              <a:t>的高速存储系统的核心设备</a:t>
            </a:r>
            <a:endParaRPr lang="en-US" altLang="zh-CN" b="1" kern="100" dirty="0">
              <a:solidFill>
                <a:srgbClr val="0000FF"/>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31" name="文本框 30">
            <a:extLst>
              <a:ext uri="{FF2B5EF4-FFF2-40B4-BE49-F238E27FC236}">
                <a16:creationId xmlns:a16="http://schemas.microsoft.com/office/drawing/2014/main" id="{7D48DD56-FF4A-115B-8353-2DBF7CB1661F}"/>
              </a:ext>
            </a:extLst>
          </p:cNvPr>
          <p:cNvSpPr txBox="1"/>
          <p:nvPr/>
        </p:nvSpPr>
        <p:spPr>
          <a:xfrm>
            <a:off x="278916" y="4804136"/>
            <a:ext cx="5517210" cy="1753622"/>
          </a:xfrm>
          <a:prstGeom prst="rect">
            <a:avLst/>
          </a:prstGeom>
          <a:noFill/>
        </p:spPr>
        <p:txBody>
          <a:bodyPr wrap="square">
            <a:spAutoFit/>
          </a:bodyPr>
          <a:lstStyle/>
          <a:p>
            <a:pPr marL="800100" lvl="1" indent="-342900">
              <a:lnSpc>
                <a:spcPct val="150000"/>
              </a:lnSpc>
              <a:buFont typeface="Wingdings" panose="05000000000000000000" pitchFamily="2" charset="2"/>
              <a:buChar char="p"/>
            </a:pPr>
            <a:r>
              <a:rPr lang="zh-CN" altLang="en-US" sz="2000" b="1" dirty="0">
                <a:latin typeface="宋体" panose="02010600030101010101" pitchFamily="2" charset="-122"/>
                <a:ea typeface="宋体" panose="02010600030101010101" pitchFamily="2" charset="-122"/>
              </a:rPr>
              <a:t>分布式存储系统在天文领域应用广泛</a:t>
            </a:r>
            <a:endParaRPr lang="en-US" altLang="zh-CN" sz="2000" b="1" dirty="0">
              <a:latin typeface="宋体" panose="02010600030101010101" pitchFamily="2" charset="-122"/>
              <a:ea typeface="宋体" panose="02010600030101010101" pitchFamily="2" charset="-122"/>
            </a:endParaRPr>
          </a:p>
          <a:p>
            <a:pPr marL="1257300" lvl="2" indent="-342900">
              <a:lnSpc>
                <a:spcPct val="150000"/>
              </a:lnSpc>
              <a:buFont typeface="Arial" panose="020B0604020202020204" pitchFamily="34" charset="0"/>
              <a:buChar char="•"/>
            </a:pPr>
            <a:r>
              <a:rPr lang="en-US" altLang="zh-CN" sz="1800" dirty="0">
                <a:effectLst/>
                <a:latin typeface="Times New Roman" panose="02020603050405020304" pitchFamily="18" charset="0"/>
                <a:cs typeface="Times New Roman" panose="02020603050405020304" pitchFamily="18" charset="0"/>
              </a:rPr>
              <a:t>FAST</a:t>
            </a:r>
            <a:r>
              <a:rPr lang="zh-CN" altLang="en-US" sz="1800" dirty="0">
                <a:effectLst/>
                <a:latin typeface="Times New Roman" panose="02020603050405020304" pitchFamily="18" charset="0"/>
                <a:cs typeface="Times New Roman" panose="02020603050405020304" pitchFamily="18" charset="0"/>
              </a:rPr>
              <a:t>、</a:t>
            </a:r>
            <a:r>
              <a:rPr lang="en-US" altLang="zh-CN" dirty="0" err="1">
                <a:latin typeface="Times New Roman" panose="02020603050405020304" pitchFamily="18" charset="0"/>
                <a:cs typeface="Times New Roman" panose="02020603050405020304" pitchFamily="18" charset="0"/>
              </a:rPr>
              <a:t>MeerKAT</a:t>
            </a:r>
            <a:r>
              <a:rPr lang="zh-CN" altLang="en-US" sz="1800" dirty="0">
                <a:effectLst/>
                <a:latin typeface="Times New Roman" panose="02020603050405020304" pitchFamily="18" charset="0"/>
                <a:cs typeface="Times New Roman" panose="02020603050405020304" pitchFamily="18" charset="0"/>
              </a:rPr>
              <a:t>：</a:t>
            </a:r>
            <a:r>
              <a:rPr lang="en-US" altLang="zh-CN" sz="1800" dirty="0" err="1">
                <a:effectLst/>
                <a:latin typeface="Times New Roman" panose="02020603050405020304" pitchFamily="18" charset="0"/>
                <a:cs typeface="Times New Roman" panose="02020603050405020304" pitchFamily="18" charset="0"/>
              </a:rPr>
              <a:t>BeeGFS</a:t>
            </a:r>
            <a:endParaRPr lang="en-US" altLang="zh-CN" sz="1800" dirty="0">
              <a:effectLst/>
              <a:latin typeface="Times New Roman" panose="02020603050405020304" pitchFamily="18" charset="0"/>
              <a:cs typeface="Times New Roman" panose="02020603050405020304" pitchFamily="18" charset="0"/>
            </a:endParaRPr>
          </a:p>
          <a:p>
            <a:pPr marL="1257300" lvl="2" indent="-342900">
              <a:lnSpc>
                <a:spcPct val="150000"/>
              </a:lnSpc>
              <a:buFont typeface="Arial" panose="020B0604020202020204" pitchFamily="34" charset="0"/>
              <a:buChar char="•"/>
            </a:pPr>
            <a:r>
              <a:rPr lang="en-US" altLang="zh-CN" sz="1800" dirty="0">
                <a:effectLst/>
                <a:latin typeface="Times New Roman" panose="02020603050405020304" pitchFamily="18" charset="0"/>
                <a:cs typeface="Times New Roman" panose="02020603050405020304" pitchFamily="18" charset="0"/>
              </a:rPr>
              <a:t>ASKAP</a:t>
            </a:r>
            <a:r>
              <a:rPr lang="zh-CN" altLang="en-US" sz="1800" dirty="0">
                <a:effectLst/>
                <a:latin typeface="Times New Roman" panose="02020603050405020304" pitchFamily="18" charset="0"/>
                <a:cs typeface="Times New Roman" panose="02020603050405020304" pitchFamily="18" charset="0"/>
              </a:rPr>
              <a:t>、</a:t>
            </a:r>
            <a:r>
              <a:rPr lang="en-US" altLang="zh-CN" sz="1800" dirty="0">
                <a:effectLst/>
                <a:latin typeface="Times New Roman" panose="02020603050405020304" pitchFamily="18" charset="0"/>
                <a:cs typeface="Times New Roman" panose="02020603050405020304" pitchFamily="18" charset="0"/>
              </a:rPr>
              <a:t>HERA</a:t>
            </a:r>
            <a:r>
              <a:rPr lang="zh-CN" altLang="en-US" sz="1800" dirty="0">
                <a:effectLst/>
                <a:latin typeface="Times New Roman" panose="02020603050405020304" pitchFamily="18" charset="0"/>
                <a:cs typeface="Times New Roman" panose="02020603050405020304" pitchFamily="18" charset="0"/>
              </a:rPr>
              <a:t>：</a:t>
            </a:r>
            <a:r>
              <a:rPr lang="en-US" altLang="zh-CN" sz="1800" dirty="0" err="1">
                <a:effectLst/>
                <a:latin typeface="Times New Roman" panose="02020603050405020304" pitchFamily="18" charset="0"/>
                <a:cs typeface="Times New Roman" panose="02020603050405020304" pitchFamily="18" charset="0"/>
              </a:rPr>
              <a:t>Lustre</a:t>
            </a:r>
            <a:endParaRPr lang="en-US" altLang="zh-CN" sz="1800" dirty="0">
              <a:effectLst/>
              <a:latin typeface="Times New Roman" panose="02020603050405020304" pitchFamily="18" charset="0"/>
              <a:cs typeface="Times New Roman" panose="02020603050405020304" pitchFamily="18" charset="0"/>
            </a:endParaRPr>
          </a:p>
          <a:p>
            <a:pPr marL="1257300" lvl="2" indent="-342900">
              <a:lnSpc>
                <a:spcPct val="150000"/>
              </a:lnSpc>
              <a:buFont typeface="Arial" panose="020B0604020202020204" pitchFamily="34" charset="0"/>
              <a:buChar char="•"/>
            </a:pPr>
            <a:r>
              <a:rPr lang="en-US" altLang="zh-CN" sz="1800" dirty="0">
                <a:effectLst/>
                <a:latin typeface="Times New Roman" panose="02020603050405020304" pitchFamily="18" charset="0"/>
                <a:cs typeface="Times New Roman" panose="02020603050405020304" pitchFamily="18" charset="0"/>
              </a:rPr>
              <a:t>NVST</a:t>
            </a:r>
            <a:r>
              <a:rPr lang="zh-CN" altLang="en-US" sz="1800" dirty="0">
                <a:latin typeface="Times New Roman" panose="02020603050405020304" pitchFamily="18" charset="0"/>
                <a:cs typeface="Times New Roman" panose="02020603050405020304" pitchFamily="18" charset="0"/>
              </a:rPr>
              <a:t>基于</a:t>
            </a:r>
            <a:r>
              <a:rPr lang="en-US" altLang="zh-CN" sz="1800" dirty="0" err="1">
                <a:effectLst/>
                <a:latin typeface="Times New Roman" panose="02020603050405020304" pitchFamily="18" charset="0"/>
                <a:cs typeface="Times New Roman" panose="02020603050405020304" pitchFamily="18" charset="0"/>
              </a:rPr>
              <a:t>Lustre</a:t>
            </a:r>
            <a:r>
              <a:rPr lang="en-US" altLang="zh-CN" sz="1800" dirty="0">
                <a:effectLst/>
                <a:latin typeface="Times New Roman" panose="02020603050405020304" pitchFamily="18" charset="0"/>
                <a:cs typeface="Times New Roman" panose="02020603050405020304" pitchFamily="18" charset="0"/>
              </a:rPr>
              <a:t> </a:t>
            </a:r>
            <a:r>
              <a:rPr lang="zh-CN" altLang="en-US" sz="1800" dirty="0">
                <a:effectLst/>
                <a:latin typeface="Times New Roman" panose="02020603050405020304" pitchFamily="18" charset="0"/>
                <a:cs typeface="Times New Roman" panose="02020603050405020304" pitchFamily="18" charset="0"/>
              </a:rPr>
              <a:t>研发</a:t>
            </a:r>
            <a:r>
              <a:rPr lang="en-US" altLang="zh-CN" sz="1800" dirty="0" err="1">
                <a:effectLst/>
                <a:latin typeface="Times New Roman" panose="02020603050405020304" pitchFamily="18" charset="0"/>
                <a:cs typeface="Times New Roman" panose="02020603050405020304" pitchFamily="18" charset="0"/>
              </a:rPr>
              <a:t>AstroFS</a:t>
            </a:r>
            <a:r>
              <a:rPr lang="en-US" altLang="zh-CN" sz="1800" dirty="0">
                <a:effectLst/>
                <a:latin typeface="Times New Roman" panose="02020603050405020304" pitchFamily="18" charset="0"/>
                <a:cs typeface="Times New Roman" panose="02020603050405020304" pitchFamily="18" charset="0"/>
              </a:rPr>
              <a:t> </a:t>
            </a:r>
            <a:endParaRPr lang="en-US" altLang="zh-CN" sz="22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a:extLst>
              <a:ext uri="{FF2B5EF4-FFF2-40B4-BE49-F238E27FC236}">
                <a16:creationId xmlns:a16="http://schemas.microsoft.com/office/drawing/2014/main" id="{6682C635-E98F-2D64-B0CA-8486CAEC310A}"/>
              </a:ext>
            </a:extLst>
          </p:cNvPr>
          <p:cNvSpPr txBox="1"/>
          <p:nvPr/>
        </p:nvSpPr>
        <p:spPr>
          <a:xfrm>
            <a:off x="865110" y="186492"/>
            <a:ext cx="2499424" cy="572790"/>
          </a:xfrm>
          <a:prstGeom prst="rect">
            <a:avLst/>
          </a:prstGeom>
          <a:solidFill>
            <a:schemeClr val="accent5">
              <a:lumMod val="20000"/>
              <a:lumOff val="80000"/>
              <a:alpha val="50196"/>
            </a:schemeClr>
          </a:solidFill>
          <a:ln w="12700">
            <a:solidFill>
              <a:srgbClr val="002060"/>
            </a:solidFill>
            <a:prstDash val="dash"/>
          </a:ln>
        </p:spPr>
        <p:txBody>
          <a:bodyPr wrap="square" rtlCol="0">
            <a:spAutoFit/>
          </a:bodyPr>
          <a:lstStyle/>
          <a:p>
            <a:endParaRPr lang="zh-CN" altLang="en-US" dirty="0"/>
          </a:p>
        </p:txBody>
      </p:sp>
      <p:sp>
        <p:nvSpPr>
          <p:cNvPr id="10" name="文本框 9">
            <a:extLst>
              <a:ext uri="{FF2B5EF4-FFF2-40B4-BE49-F238E27FC236}">
                <a16:creationId xmlns:a16="http://schemas.microsoft.com/office/drawing/2014/main" id="{7CD45817-1F6A-FACD-8DC0-B4FBDD691C76}"/>
              </a:ext>
            </a:extLst>
          </p:cNvPr>
          <p:cNvSpPr txBox="1"/>
          <p:nvPr/>
        </p:nvSpPr>
        <p:spPr>
          <a:xfrm>
            <a:off x="865110" y="210487"/>
            <a:ext cx="2454974" cy="553998"/>
          </a:xfrm>
          <a:prstGeom prst="rect">
            <a:avLst/>
          </a:prstGeom>
          <a:noFill/>
        </p:spPr>
        <p:txBody>
          <a:bodyPr wrap="square" rtlCol="0">
            <a:spAutoFit/>
          </a:bodyPr>
          <a:lstStyle/>
          <a:p>
            <a:r>
              <a:rPr lang="en-US" altLang="zh-CN" sz="3000" b="1" dirty="0">
                <a:latin typeface="+mn-ea"/>
              </a:rPr>
              <a:t>1.1 </a:t>
            </a:r>
            <a:r>
              <a:rPr lang="zh-CN" altLang="en-US" sz="3000" b="1" dirty="0">
                <a:latin typeface="+mn-ea"/>
              </a:rPr>
              <a:t>研究背景</a:t>
            </a:r>
          </a:p>
        </p:txBody>
      </p:sp>
    </p:spTree>
    <p:extLst>
      <p:ext uri="{BB962C8B-B14F-4D97-AF65-F5344CB8AC3E}">
        <p14:creationId xmlns:p14="http://schemas.microsoft.com/office/powerpoint/2010/main" val="662958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10801350" y="6420200"/>
            <a:ext cx="1390650" cy="365125"/>
          </a:xfrm>
        </p:spPr>
        <p:txBody>
          <a:bodyPr/>
          <a:lstStyle/>
          <a:p>
            <a:fld id="{51D91E7F-84B6-4064-9D4E-CC7D244BCA04}" type="slidenum">
              <a:rPr lang="zh-CN" altLang="en-US" smtClean="0"/>
              <a:t>7</a:t>
            </a:fld>
            <a:endParaRPr lang="zh-CN" altLang="en-US" dirty="0"/>
          </a:p>
        </p:txBody>
      </p:sp>
      <p:sp>
        <p:nvSpPr>
          <p:cNvPr id="2" name="内容占位符 3">
            <a:extLst>
              <a:ext uri="{FF2B5EF4-FFF2-40B4-BE49-F238E27FC236}">
                <a16:creationId xmlns:a16="http://schemas.microsoft.com/office/drawing/2014/main" id="{259D5F65-5D13-BBFE-471F-37EDAC5E2B52}"/>
              </a:ext>
            </a:extLst>
          </p:cNvPr>
          <p:cNvSpPr txBox="1">
            <a:spLocks/>
          </p:cNvSpPr>
          <p:nvPr/>
        </p:nvSpPr>
        <p:spPr>
          <a:xfrm>
            <a:off x="270744" y="3708751"/>
            <a:ext cx="4967796" cy="4456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n"/>
            </a:pPr>
            <a:r>
              <a:rPr lang="zh-CN" altLang="en-US" sz="2200" b="1" dirty="0">
                <a:latin typeface="微软雅黑" panose="020B0503020204020204" pitchFamily="34" charset="-122"/>
                <a:ea typeface="微软雅黑" panose="020B0503020204020204" pitchFamily="34" charset="-122"/>
              </a:rPr>
              <a:t> 系统成熟度需要进一步提升</a:t>
            </a:r>
            <a:endParaRPr lang="en-US" altLang="zh-CN" sz="2200" b="1" dirty="0">
              <a:latin typeface="微软雅黑" panose="020B0503020204020204" pitchFamily="34" charset="-122"/>
              <a:ea typeface="微软雅黑" panose="020B0503020204020204" pitchFamily="34" charset="-122"/>
            </a:endParaRPr>
          </a:p>
        </p:txBody>
      </p:sp>
      <p:sp>
        <p:nvSpPr>
          <p:cNvPr id="22" name="文本框 21">
            <a:extLst>
              <a:ext uri="{FF2B5EF4-FFF2-40B4-BE49-F238E27FC236}">
                <a16:creationId xmlns:a16="http://schemas.microsoft.com/office/drawing/2014/main" id="{F251C28F-A127-2807-FBAF-AADB767DBA34}"/>
              </a:ext>
            </a:extLst>
          </p:cNvPr>
          <p:cNvSpPr txBox="1"/>
          <p:nvPr/>
        </p:nvSpPr>
        <p:spPr>
          <a:xfrm>
            <a:off x="9307866" y="6452621"/>
            <a:ext cx="1588082" cy="369332"/>
          </a:xfrm>
          <a:prstGeom prst="rect">
            <a:avLst/>
          </a:prstGeom>
          <a:noFill/>
        </p:spPr>
        <p:txBody>
          <a:bodyPr wrap="square">
            <a:spAutoFit/>
          </a:bodyPr>
          <a:lstStyle/>
          <a:p>
            <a:pPr algn="ctr"/>
            <a:r>
              <a:rPr lang="zh-CN" altLang="en-US" sz="1800" b="1" dirty="0">
                <a:solidFill>
                  <a:srgbClr val="FF0000"/>
                </a:solidFill>
                <a:latin typeface="华文仿宋" panose="02010600040101010101" pitchFamily="2" charset="-122"/>
                <a:ea typeface="华文仿宋" panose="02010600040101010101" pitchFamily="2" charset="-122"/>
                <a:cs typeface="华文仿宋" panose="02010600040101010101" pitchFamily="2" charset="-122"/>
              </a:rPr>
              <a:t>待解决</a:t>
            </a:r>
            <a:r>
              <a:rPr lang="en-US" altLang="zh-CN" b="1" dirty="0">
                <a:solidFill>
                  <a:srgbClr val="FF0000"/>
                </a:solidFill>
                <a:latin typeface="华文仿宋" panose="02010600040101010101" pitchFamily="2" charset="-122"/>
                <a:ea typeface="华文仿宋" panose="02010600040101010101" pitchFamily="2" charset="-122"/>
                <a:cs typeface="华文仿宋" panose="02010600040101010101" pitchFamily="2" charset="-122"/>
              </a:rPr>
              <a:t>…</a:t>
            </a:r>
            <a:endParaRPr lang="zh-CN" altLang="en-US" sz="1800" b="1" dirty="0">
              <a:solidFill>
                <a:srgbClr val="FF0000"/>
              </a:solidFill>
              <a:latin typeface="华文仿宋" panose="02010600040101010101" pitchFamily="2" charset="-122"/>
              <a:ea typeface="华文仿宋" panose="02010600040101010101" pitchFamily="2" charset="-122"/>
              <a:cs typeface="华文仿宋" panose="02010600040101010101" pitchFamily="2" charset="-122"/>
            </a:endParaRPr>
          </a:p>
        </p:txBody>
      </p:sp>
      <p:pic>
        <p:nvPicPr>
          <p:cNvPr id="21" name="图片 20">
            <a:extLst>
              <a:ext uri="{FF2B5EF4-FFF2-40B4-BE49-F238E27FC236}">
                <a16:creationId xmlns:a16="http://schemas.microsoft.com/office/drawing/2014/main" id="{D46DE313-14BC-DF5F-378A-762AD1EADB6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80651" y="799897"/>
            <a:ext cx="5140605" cy="3054758"/>
          </a:xfrm>
          <a:prstGeom prst="rect">
            <a:avLst/>
          </a:prstGeom>
        </p:spPr>
      </p:pic>
      <p:sp>
        <p:nvSpPr>
          <p:cNvPr id="24" name="文本框 23">
            <a:extLst>
              <a:ext uri="{FF2B5EF4-FFF2-40B4-BE49-F238E27FC236}">
                <a16:creationId xmlns:a16="http://schemas.microsoft.com/office/drawing/2014/main" id="{6B429E37-886E-FB8A-412A-C911A0049E09}"/>
              </a:ext>
            </a:extLst>
          </p:cNvPr>
          <p:cNvSpPr txBox="1"/>
          <p:nvPr/>
        </p:nvSpPr>
        <p:spPr>
          <a:xfrm>
            <a:off x="7964632" y="3885550"/>
            <a:ext cx="3374953" cy="338554"/>
          </a:xfrm>
          <a:prstGeom prst="rect">
            <a:avLst/>
          </a:prstGeom>
          <a:noFill/>
        </p:spPr>
        <p:txBody>
          <a:bodyPr wrap="square">
            <a:spAutoFit/>
          </a:bodyPr>
          <a:lstStyle/>
          <a:p>
            <a:r>
              <a:rPr lang="zh-CN" altLang="en-US" sz="1600" b="1" dirty="0">
                <a:latin typeface="仿宋" panose="02010609060101010101" pitchFamily="49" charset="-122"/>
                <a:ea typeface="仿宋" panose="02010609060101010101" pitchFamily="49" charset="-122"/>
              </a:rPr>
              <a:t>低功耗分布式并行存储系统原型机</a:t>
            </a:r>
          </a:p>
        </p:txBody>
      </p:sp>
      <p:sp>
        <p:nvSpPr>
          <p:cNvPr id="40" name="圆角矩形 4">
            <a:extLst>
              <a:ext uri="{FF2B5EF4-FFF2-40B4-BE49-F238E27FC236}">
                <a16:creationId xmlns:a16="http://schemas.microsoft.com/office/drawing/2014/main" id="{1AB5CDF9-5EA7-45FD-773A-ED75A14EB4F2}"/>
              </a:ext>
            </a:extLst>
          </p:cNvPr>
          <p:cNvSpPr/>
          <p:nvPr/>
        </p:nvSpPr>
        <p:spPr>
          <a:xfrm>
            <a:off x="830248" y="5293756"/>
            <a:ext cx="2091738" cy="4529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华文仿宋" panose="02010600040101010101" pitchFamily="2" charset="-122"/>
                <a:ea typeface="华文仿宋" panose="02010600040101010101" pitchFamily="2" charset="-122"/>
                <a:cs typeface="华文仿宋" panose="02010600040101010101" pitchFamily="2" charset="-122"/>
              </a:rPr>
              <a:t>并行文件系统</a:t>
            </a:r>
            <a:endParaRPr lang="zh-CN" altLang="en-US" sz="2400" dirty="0"/>
          </a:p>
        </p:txBody>
      </p:sp>
      <p:sp>
        <p:nvSpPr>
          <p:cNvPr id="42" name="圆角矩形 5">
            <a:extLst>
              <a:ext uri="{FF2B5EF4-FFF2-40B4-BE49-F238E27FC236}">
                <a16:creationId xmlns:a16="http://schemas.microsoft.com/office/drawing/2014/main" id="{4A6DE28A-2B13-3C82-0BAB-30D54291CADD}"/>
              </a:ext>
            </a:extLst>
          </p:cNvPr>
          <p:cNvSpPr/>
          <p:nvPr>
            <p:custDataLst>
              <p:tags r:id="rId1"/>
            </p:custDataLst>
          </p:nvPr>
        </p:nvSpPr>
        <p:spPr>
          <a:xfrm>
            <a:off x="3901071" y="5287256"/>
            <a:ext cx="2058234" cy="452947"/>
          </a:xfrm>
          <a:prstGeom prst="roundRect">
            <a:avLst/>
          </a:prstGeom>
          <a:solidFill>
            <a:schemeClr val="accent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CN" altLang="en-US" sz="2400" b="1" dirty="0">
                <a:latin typeface="华文仿宋" panose="02010600040101010101" pitchFamily="2" charset="-122"/>
                <a:ea typeface="华文仿宋" panose="02010600040101010101" pitchFamily="2" charset="-122"/>
                <a:cs typeface="华文仿宋" panose="02010600040101010101" pitchFamily="2" charset="-122"/>
              </a:rPr>
              <a:t>软件能力提升</a:t>
            </a:r>
          </a:p>
        </p:txBody>
      </p:sp>
      <p:sp>
        <p:nvSpPr>
          <p:cNvPr id="43" name="文本框 42">
            <a:extLst>
              <a:ext uri="{FF2B5EF4-FFF2-40B4-BE49-F238E27FC236}">
                <a16:creationId xmlns:a16="http://schemas.microsoft.com/office/drawing/2014/main" id="{B5885A8C-9E36-B5F7-2399-ED52D4376565}"/>
              </a:ext>
            </a:extLst>
          </p:cNvPr>
          <p:cNvSpPr txBox="1"/>
          <p:nvPr/>
        </p:nvSpPr>
        <p:spPr>
          <a:xfrm>
            <a:off x="830248" y="5756246"/>
            <a:ext cx="2853267" cy="830997"/>
          </a:xfrm>
          <a:prstGeom prst="rect">
            <a:avLst/>
          </a:prstGeom>
          <a:noFill/>
        </p:spPr>
        <p:txBody>
          <a:bodyPr wrap="square" rtlCol="0">
            <a:spAutoFit/>
          </a:bodyPr>
          <a:lstStyle/>
          <a:p>
            <a:pPr marL="342900" indent="-342900">
              <a:buFont typeface="Wingdings" panose="05000000000000000000" pitchFamily="2" charset="2"/>
              <a:buChar char="ü"/>
            </a:pPr>
            <a:r>
              <a:rPr lang="zh-CN" altLang="en-US" sz="1600" dirty="0">
                <a:solidFill>
                  <a:schemeClr val="tx1"/>
                </a:solidFill>
                <a:latin typeface="华文楷体" panose="02010600040101010101" charset="-122"/>
                <a:ea typeface="华文楷体" panose="02010600040101010101" charset="-122"/>
                <a:cs typeface="华文楷体" panose="02010600040101010101" charset="-122"/>
              </a:rPr>
              <a:t>并行文件系统迁移</a:t>
            </a:r>
          </a:p>
          <a:p>
            <a:pPr marL="342900" indent="-342900">
              <a:buFont typeface="Wingdings" panose="05000000000000000000" pitchFamily="2" charset="2"/>
              <a:buChar char="ü"/>
            </a:pPr>
            <a:r>
              <a:rPr lang="en-US" altLang="zh-CN" sz="1600" dirty="0">
                <a:solidFill>
                  <a:schemeClr val="tx1"/>
                </a:solidFill>
                <a:latin typeface="华文楷体" panose="02010600040101010101" charset="-122"/>
                <a:ea typeface="华文楷体" panose="02010600040101010101" charset="-122"/>
                <a:cs typeface="华文楷体" panose="02010600040101010101" charset="-122"/>
              </a:rPr>
              <a:t>ARM</a:t>
            </a:r>
            <a:r>
              <a:rPr lang="zh-CN" altLang="en-US" sz="1600" dirty="0">
                <a:solidFill>
                  <a:schemeClr val="tx1"/>
                </a:solidFill>
                <a:latin typeface="华文楷体" panose="02010600040101010101" charset="-122"/>
                <a:ea typeface="华文楷体" panose="02010600040101010101" charset="-122"/>
                <a:cs typeface="华文楷体" panose="02010600040101010101" charset="-122"/>
              </a:rPr>
              <a:t>架构性能优化</a:t>
            </a:r>
          </a:p>
          <a:p>
            <a:pPr marL="342900" indent="-342900">
              <a:buFont typeface="Wingdings" panose="05000000000000000000" pitchFamily="2" charset="2"/>
              <a:buChar char="ü"/>
            </a:pPr>
            <a:r>
              <a:rPr lang="en-US" altLang="zh-CN" sz="1600" dirty="0">
                <a:solidFill>
                  <a:schemeClr val="tx1"/>
                </a:solidFill>
                <a:latin typeface="华文楷体" panose="02010600040101010101" charset="-122"/>
                <a:ea typeface="华文楷体" panose="02010600040101010101" charset="-122"/>
                <a:cs typeface="华文楷体" panose="02010600040101010101" charset="-122"/>
              </a:rPr>
              <a:t> </a:t>
            </a:r>
            <a:r>
              <a:rPr lang="zh-CN" altLang="en-US" sz="1600" dirty="0">
                <a:solidFill>
                  <a:schemeClr val="tx1"/>
                </a:solidFill>
                <a:latin typeface="华文楷体" panose="02010600040101010101" charset="-122"/>
                <a:ea typeface="华文楷体" panose="02010600040101010101" charset="-122"/>
                <a:cs typeface="华文楷体" panose="02010600040101010101" charset="-122"/>
              </a:rPr>
              <a:t>RPi原型机搭建测试</a:t>
            </a:r>
          </a:p>
        </p:txBody>
      </p:sp>
      <p:sp>
        <p:nvSpPr>
          <p:cNvPr id="44" name="文本框 43">
            <a:extLst>
              <a:ext uri="{FF2B5EF4-FFF2-40B4-BE49-F238E27FC236}">
                <a16:creationId xmlns:a16="http://schemas.microsoft.com/office/drawing/2014/main" id="{DFDEAE61-9C03-2153-DAFD-5B92B84DB530}"/>
              </a:ext>
            </a:extLst>
          </p:cNvPr>
          <p:cNvSpPr txBox="1"/>
          <p:nvPr>
            <p:custDataLst>
              <p:tags r:id="rId2"/>
            </p:custDataLst>
          </p:nvPr>
        </p:nvSpPr>
        <p:spPr>
          <a:xfrm>
            <a:off x="3901071" y="5791807"/>
            <a:ext cx="2853268" cy="830997"/>
          </a:xfrm>
          <a:prstGeom prst="rect">
            <a:avLst/>
          </a:prstGeom>
          <a:noFill/>
        </p:spPr>
        <p:txBody>
          <a:bodyPr wrap="square" rtlCol="0">
            <a:spAutoFit/>
          </a:bodyPr>
          <a:lstStyle/>
          <a:p>
            <a:pPr marL="342900" indent="-342900">
              <a:buFont typeface="Wingdings" panose="05000000000000000000" pitchFamily="2" charset="2"/>
              <a:buChar char="ü"/>
            </a:pPr>
            <a:r>
              <a:rPr lang="zh-CN" altLang="en-US" sz="1600" dirty="0">
                <a:solidFill>
                  <a:schemeClr val="tx1"/>
                </a:solidFill>
                <a:latin typeface="华文楷体" panose="02010600040101010101" charset="-122"/>
                <a:ea typeface="华文楷体" panose="02010600040101010101" charset="-122"/>
                <a:cs typeface="华文楷体" panose="02010600040101010101" charset="-122"/>
              </a:rPr>
              <a:t>部署环境的标准化</a:t>
            </a:r>
          </a:p>
          <a:p>
            <a:pPr marL="342900" indent="-342900">
              <a:buFont typeface="Wingdings" panose="05000000000000000000" pitchFamily="2" charset="2"/>
              <a:buChar char="ü"/>
            </a:pPr>
            <a:r>
              <a:rPr lang="zh-CN" altLang="en-US" sz="1600" dirty="0">
                <a:solidFill>
                  <a:schemeClr val="tx1"/>
                </a:solidFill>
                <a:latin typeface="华文楷体" panose="02010600040101010101" charset="-122"/>
                <a:ea typeface="华文楷体" panose="02010600040101010101" charset="-122"/>
                <a:cs typeface="华文楷体" panose="02010600040101010101" charset="-122"/>
              </a:rPr>
              <a:t>自动化故障处理能力</a:t>
            </a:r>
          </a:p>
          <a:p>
            <a:pPr marL="342900" indent="-342900">
              <a:buFont typeface="Wingdings" panose="05000000000000000000" pitchFamily="2" charset="2"/>
              <a:buChar char="ü"/>
            </a:pPr>
            <a:r>
              <a:rPr lang="zh-CN" altLang="en-US" sz="1600" dirty="0">
                <a:solidFill>
                  <a:schemeClr val="tx1"/>
                </a:solidFill>
                <a:latin typeface="华文楷体" panose="02010600040101010101" charset="-122"/>
                <a:ea typeface="华文楷体" panose="02010600040101010101" charset="-122"/>
                <a:cs typeface="华文楷体" panose="02010600040101010101" charset="-122"/>
              </a:rPr>
              <a:t>可视化管理提升便捷性</a:t>
            </a:r>
          </a:p>
        </p:txBody>
      </p:sp>
      <p:cxnSp>
        <p:nvCxnSpPr>
          <p:cNvPr id="45" name="直接连接符 44">
            <a:extLst>
              <a:ext uri="{FF2B5EF4-FFF2-40B4-BE49-F238E27FC236}">
                <a16:creationId xmlns:a16="http://schemas.microsoft.com/office/drawing/2014/main" id="{C2528082-F040-1906-E25A-8CA5EAC98C84}"/>
              </a:ext>
            </a:extLst>
          </p:cNvPr>
          <p:cNvCxnSpPr>
            <a:cxnSpLocks/>
          </p:cNvCxnSpPr>
          <p:nvPr/>
        </p:nvCxnSpPr>
        <p:spPr>
          <a:xfrm>
            <a:off x="8166976" y="4997255"/>
            <a:ext cx="0" cy="326432"/>
          </a:xfrm>
          <a:prstGeom prst="line">
            <a:avLst/>
          </a:prstGeom>
          <a:ln w="76200"/>
        </p:spPr>
        <p:style>
          <a:lnRef idx="3">
            <a:schemeClr val="dk1"/>
          </a:lnRef>
          <a:fillRef idx="0">
            <a:schemeClr val="dk1"/>
          </a:fillRef>
          <a:effectRef idx="2">
            <a:schemeClr val="dk1"/>
          </a:effectRef>
          <a:fontRef idx="minor">
            <a:schemeClr val="tx1"/>
          </a:fontRef>
        </p:style>
      </p:cxnSp>
      <p:cxnSp>
        <p:nvCxnSpPr>
          <p:cNvPr id="46" name="直接连接符 45">
            <a:extLst>
              <a:ext uri="{FF2B5EF4-FFF2-40B4-BE49-F238E27FC236}">
                <a16:creationId xmlns:a16="http://schemas.microsoft.com/office/drawing/2014/main" id="{71E8DC44-E2E4-EE3B-99FB-E488AFE572E9}"/>
              </a:ext>
            </a:extLst>
          </p:cNvPr>
          <p:cNvCxnSpPr>
            <a:cxnSpLocks/>
          </p:cNvCxnSpPr>
          <p:nvPr>
            <p:custDataLst>
              <p:tags r:id="rId3"/>
            </p:custDataLst>
          </p:nvPr>
        </p:nvCxnSpPr>
        <p:spPr>
          <a:xfrm flipH="1">
            <a:off x="1657203" y="5033891"/>
            <a:ext cx="6509773" cy="0"/>
          </a:xfrm>
          <a:prstGeom prst="line">
            <a:avLst/>
          </a:prstGeom>
          <a:ln w="76200"/>
        </p:spPr>
        <p:style>
          <a:lnRef idx="3">
            <a:schemeClr val="dk1"/>
          </a:lnRef>
          <a:fillRef idx="0">
            <a:schemeClr val="dk1"/>
          </a:fillRef>
          <a:effectRef idx="2">
            <a:schemeClr val="dk1"/>
          </a:effectRef>
          <a:fontRef idx="minor">
            <a:schemeClr val="tx1"/>
          </a:fontRef>
        </p:style>
      </p:cxnSp>
      <p:cxnSp>
        <p:nvCxnSpPr>
          <p:cNvPr id="47" name="直接连接符 46">
            <a:extLst>
              <a:ext uri="{FF2B5EF4-FFF2-40B4-BE49-F238E27FC236}">
                <a16:creationId xmlns:a16="http://schemas.microsoft.com/office/drawing/2014/main" id="{E239518A-637F-D4D1-37BA-641802B05855}"/>
              </a:ext>
            </a:extLst>
          </p:cNvPr>
          <p:cNvCxnSpPr>
            <a:cxnSpLocks/>
          </p:cNvCxnSpPr>
          <p:nvPr>
            <p:custDataLst>
              <p:tags r:id="rId4"/>
            </p:custDataLst>
          </p:nvPr>
        </p:nvCxnSpPr>
        <p:spPr>
          <a:xfrm>
            <a:off x="1688256" y="4997255"/>
            <a:ext cx="0" cy="290001"/>
          </a:xfrm>
          <a:prstGeom prst="line">
            <a:avLst/>
          </a:prstGeom>
          <a:ln w="76200"/>
        </p:spPr>
        <p:style>
          <a:lnRef idx="3">
            <a:schemeClr val="dk1"/>
          </a:lnRef>
          <a:fillRef idx="0">
            <a:schemeClr val="dk1"/>
          </a:fillRef>
          <a:effectRef idx="2">
            <a:schemeClr val="dk1"/>
          </a:effectRef>
          <a:fontRef idx="minor">
            <a:schemeClr val="tx1"/>
          </a:fontRef>
        </p:style>
      </p:cxnSp>
      <p:cxnSp>
        <p:nvCxnSpPr>
          <p:cNvPr id="48" name="直接连接符 47">
            <a:extLst>
              <a:ext uri="{FF2B5EF4-FFF2-40B4-BE49-F238E27FC236}">
                <a16:creationId xmlns:a16="http://schemas.microsoft.com/office/drawing/2014/main" id="{BB2D7666-09A2-9692-6031-1ECF783DF6D0}"/>
              </a:ext>
            </a:extLst>
          </p:cNvPr>
          <p:cNvCxnSpPr>
            <a:cxnSpLocks/>
          </p:cNvCxnSpPr>
          <p:nvPr>
            <p:custDataLst>
              <p:tags r:id="rId5"/>
            </p:custDataLst>
          </p:nvPr>
        </p:nvCxnSpPr>
        <p:spPr>
          <a:xfrm>
            <a:off x="4861865" y="4469570"/>
            <a:ext cx="6203" cy="817686"/>
          </a:xfrm>
          <a:prstGeom prst="line">
            <a:avLst/>
          </a:prstGeom>
          <a:ln w="76200"/>
        </p:spPr>
        <p:style>
          <a:lnRef idx="3">
            <a:schemeClr val="dk1"/>
          </a:lnRef>
          <a:fillRef idx="0">
            <a:schemeClr val="dk1"/>
          </a:fillRef>
          <a:effectRef idx="2">
            <a:schemeClr val="dk1"/>
          </a:effectRef>
          <a:fontRef idx="minor">
            <a:schemeClr val="tx1"/>
          </a:fontRef>
        </p:style>
      </p:cxnSp>
      <p:sp>
        <p:nvSpPr>
          <p:cNvPr id="49" name="圆角矩形 6">
            <a:extLst>
              <a:ext uri="{FF2B5EF4-FFF2-40B4-BE49-F238E27FC236}">
                <a16:creationId xmlns:a16="http://schemas.microsoft.com/office/drawing/2014/main" id="{5AD31C43-0D99-ABD3-0670-9E9713896304}"/>
              </a:ext>
            </a:extLst>
          </p:cNvPr>
          <p:cNvSpPr/>
          <p:nvPr>
            <p:custDataLst>
              <p:tags r:id="rId6"/>
            </p:custDataLst>
          </p:nvPr>
        </p:nvSpPr>
        <p:spPr>
          <a:xfrm>
            <a:off x="7051395" y="5287256"/>
            <a:ext cx="2091810" cy="446812"/>
          </a:xfrm>
          <a:prstGeom prst="roundRect">
            <a:avLst/>
          </a:prstGeom>
          <a:solidFill>
            <a:srgbClr val="FFC0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CN" altLang="en-US" sz="2400" b="1" dirty="0">
                <a:solidFill>
                  <a:schemeClr val="tx1"/>
                </a:solidFill>
                <a:latin typeface="华文仿宋" panose="02010600040101010101" pitchFamily="2" charset="-122"/>
                <a:ea typeface="华文仿宋" panose="02010600040101010101" pitchFamily="2" charset="-122"/>
                <a:cs typeface="华文仿宋" panose="02010600040101010101" pitchFamily="2" charset="-122"/>
              </a:rPr>
              <a:t>硬件系统集成</a:t>
            </a:r>
          </a:p>
        </p:txBody>
      </p:sp>
      <p:sp>
        <p:nvSpPr>
          <p:cNvPr id="50" name="圆角矩形 3">
            <a:extLst>
              <a:ext uri="{FF2B5EF4-FFF2-40B4-BE49-F238E27FC236}">
                <a16:creationId xmlns:a16="http://schemas.microsoft.com/office/drawing/2014/main" id="{C31D7FB1-FC55-FA0F-C4A3-94B4970DAB41}"/>
              </a:ext>
            </a:extLst>
          </p:cNvPr>
          <p:cNvSpPr/>
          <p:nvPr/>
        </p:nvSpPr>
        <p:spPr>
          <a:xfrm>
            <a:off x="2903685" y="4392402"/>
            <a:ext cx="3992960" cy="479358"/>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sz="2400" b="1" dirty="0">
                <a:latin typeface="华文仿宋" panose="02010600040101010101" pitchFamily="2" charset="-122"/>
                <a:ea typeface="华文仿宋" panose="02010600040101010101" pitchFamily="2" charset="-122"/>
                <a:cs typeface="华文仿宋" panose="02010600040101010101" pitchFamily="2" charset="-122"/>
              </a:rPr>
              <a:t>低功耗分布式并行存储系统</a:t>
            </a:r>
          </a:p>
        </p:txBody>
      </p:sp>
      <p:sp>
        <p:nvSpPr>
          <p:cNvPr id="51" name="文本框 50">
            <a:extLst>
              <a:ext uri="{FF2B5EF4-FFF2-40B4-BE49-F238E27FC236}">
                <a16:creationId xmlns:a16="http://schemas.microsoft.com/office/drawing/2014/main" id="{298EDB4A-2709-166C-2D50-CF513B339D3C}"/>
              </a:ext>
            </a:extLst>
          </p:cNvPr>
          <p:cNvSpPr txBox="1"/>
          <p:nvPr>
            <p:custDataLst>
              <p:tags r:id="rId7"/>
            </p:custDataLst>
          </p:nvPr>
        </p:nvSpPr>
        <p:spPr>
          <a:xfrm>
            <a:off x="7014187" y="5764963"/>
            <a:ext cx="4413965" cy="830997"/>
          </a:xfrm>
          <a:prstGeom prst="rect">
            <a:avLst/>
          </a:prstGeom>
          <a:noFill/>
        </p:spPr>
        <p:txBody>
          <a:bodyPr wrap="square" rtlCol="0">
            <a:spAutoFit/>
          </a:bodyPr>
          <a:lstStyle/>
          <a:p>
            <a:pPr marL="342900" indent="-342900">
              <a:buFont typeface="Wingdings" panose="05000000000000000000" pitchFamily="2" charset="2"/>
              <a:buChar char="p"/>
            </a:pPr>
            <a:r>
              <a:rPr lang="zh-CN" altLang="en-US" sz="1600" b="1" dirty="0">
                <a:solidFill>
                  <a:srgbClr val="0000FF"/>
                </a:solidFill>
                <a:latin typeface="华文楷体" panose="02010600040101010101" charset="-122"/>
                <a:ea typeface="华文楷体" panose="02010600040101010101" charset="-122"/>
                <a:cs typeface="华文楷体" panose="02010600040101010101" charset="-122"/>
              </a:rPr>
              <a:t>硬件设备集成（可部署到标准服务器机房）</a:t>
            </a:r>
          </a:p>
          <a:p>
            <a:pPr marL="342900" indent="-342900">
              <a:buFont typeface="Wingdings" panose="05000000000000000000" pitchFamily="2" charset="2"/>
              <a:buChar char="p"/>
            </a:pPr>
            <a:r>
              <a:rPr lang="zh-CN" altLang="en-US" sz="1600" b="1" dirty="0">
                <a:solidFill>
                  <a:srgbClr val="0000FF"/>
                </a:solidFill>
                <a:latin typeface="华文楷体" panose="02010600040101010101" charset="-122"/>
                <a:ea typeface="华文楷体" panose="02010600040101010101" charset="-122"/>
                <a:cs typeface="华文楷体" panose="02010600040101010101" charset="-122"/>
              </a:rPr>
              <a:t>存储集群设备电源的统一管理</a:t>
            </a:r>
            <a:endParaRPr lang="en-US" altLang="zh-CN" sz="1600" b="1" dirty="0">
              <a:solidFill>
                <a:srgbClr val="0000FF"/>
              </a:solidFill>
              <a:latin typeface="华文楷体" panose="02010600040101010101" charset="-122"/>
              <a:ea typeface="华文楷体" panose="02010600040101010101" charset="-122"/>
              <a:cs typeface="华文楷体" panose="02010600040101010101" charset="-122"/>
            </a:endParaRPr>
          </a:p>
          <a:p>
            <a:pPr marL="342900" indent="-342900">
              <a:buFont typeface="Wingdings" panose="05000000000000000000" pitchFamily="2" charset="2"/>
              <a:buChar char="p"/>
            </a:pPr>
            <a:r>
              <a:rPr lang="zh-CN" altLang="en-US" sz="1600" b="1" dirty="0">
                <a:solidFill>
                  <a:srgbClr val="0000FF"/>
                </a:solidFill>
                <a:latin typeface="华文楷体" panose="02010600040101010101" charset="-122"/>
                <a:ea typeface="华文楷体" panose="02010600040101010101" charset="-122"/>
                <a:cs typeface="华文楷体" panose="02010600040101010101" charset="-122"/>
              </a:rPr>
              <a:t>存储集群系统智能化控制</a:t>
            </a:r>
            <a:endParaRPr lang="en-US" altLang="zh-CN" sz="1600" b="1" dirty="0">
              <a:solidFill>
                <a:srgbClr val="0000FF"/>
              </a:solidFill>
              <a:latin typeface="华文楷体" panose="02010600040101010101" charset="-122"/>
              <a:ea typeface="华文楷体" panose="02010600040101010101" charset="-122"/>
              <a:cs typeface="华文楷体" panose="02010600040101010101" charset="-122"/>
            </a:endParaRPr>
          </a:p>
        </p:txBody>
      </p:sp>
      <p:sp>
        <p:nvSpPr>
          <p:cNvPr id="56" name="内容占位符 3">
            <a:extLst>
              <a:ext uri="{FF2B5EF4-FFF2-40B4-BE49-F238E27FC236}">
                <a16:creationId xmlns:a16="http://schemas.microsoft.com/office/drawing/2014/main" id="{B32F8CD6-AC51-A511-000E-B3C4D4340613}"/>
              </a:ext>
            </a:extLst>
          </p:cNvPr>
          <p:cNvSpPr txBox="1">
            <a:spLocks/>
          </p:cNvSpPr>
          <p:nvPr/>
        </p:nvSpPr>
        <p:spPr>
          <a:xfrm>
            <a:off x="270744" y="814942"/>
            <a:ext cx="4967796" cy="4456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n"/>
            </a:pPr>
            <a:r>
              <a:rPr lang="zh-CN" altLang="en-US" sz="2200" b="1" dirty="0">
                <a:latin typeface="微软雅黑" panose="020B0503020204020204" pitchFamily="34" charset="-122"/>
                <a:ea typeface="微软雅黑" panose="020B0503020204020204" pitchFamily="34" charset="-122"/>
              </a:rPr>
              <a:t> 存储系统原型机面临的问题</a:t>
            </a:r>
            <a:endParaRPr lang="en-US" altLang="zh-CN" sz="2200" b="1" dirty="0">
              <a:latin typeface="微软雅黑" panose="020B0503020204020204" pitchFamily="34" charset="-122"/>
              <a:ea typeface="微软雅黑" panose="020B0503020204020204" pitchFamily="34" charset="-122"/>
            </a:endParaRPr>
          </a:p>
        </p:txBody>
      </p:sp>
      <p:sp>
        <p:nvSpPr>
          <p:cNvPr id="57" name="内容占位符 2">
            <a:extLst>
              <a:ext uri="{FF2B5EF4-FFF2-40B4-BE49-F238E27FC236}">
                <a16:creationId xmlns:a16="http://schemas.microsoft.com/office/drawing/2014/main" id="{E30E60CD-DE62-F26D-873A-C3848B1D47B7}"/>
              </a:ext>
            </a:extLst>
          </p:cNvPr>
          <p:cNvSpPr txBox="1">
            <a:spLocks/>
          </p:cNvSpPr>
          <p:nvPr/>
        </p:nvSpPr>
        <p:spPr>
          <a:xfrm>
            <a:off x="354204" y="1309051"/>
            <a:ext cx="6746543" cy="15812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pPr>
            <a:r>
              <a:rPr lang="zh-CN" altLang="en-US" sz="2000" dirty="0">
                <a:latin typeface="宋体" panose="02010600030101010101" pitchFamily="2" charset="-122"/>
                <a:ea typeface="宋体" panose="02010600030101010101" pitchFamily="2" charset="-122"/>
              </a:rPr>
              <a:t>供电需求难以满足</a:t>
            </a:r>
            <a:endParaRPr lang="en-US" altLang="zh-CN" sz="2000" dirty="0">
              <a:latin typeface="宋体" panose="02010600030101010101" pitchFamily="2" charset="-122"/>
              <a:ea typeface="宋体" panose="02010600030101010101" pitchFamily="2" charset="-122"/>
            </a:endParaRPr>
          </a:p>
          <a:p>
            <a:pPr lvl="1">
              <a:lnSpc>
                <a:spcPct val="100000"/>
              </a:lnSpc>
            </a:pPr>
            <a:r>
              <a:rPr lang="zh-CN" altLang="en-US" sz="2000" dirty="0">
                <a:latin typeface="宋体" panose="02010600030101010101" pitchFamily="2" charset="-122"/>
                <a:ea typeface="宋体" panose="02010600030101010101" pitchFamily="2" charset="-122"/>
              </a:rPr>
              <a:t>稳定性和可靠性不足</a:t>
            </a:r>
            <a:endParaRPr lang="en-US" altLang="zh-CN" sz="2000" dirty="0">
              <a:latin typeface="宋体" panose="02010600030101010101" pitchFamily="2" charset="-122"/>
              <a:ea typeface="宋体" panose="02010600030101010101" pitchFamily="2" charset="-122"/>
            </a:endParaRPr>
          </a:p>
          <a:p>
            <a:pPr lvl="1">
              <a:lnSpc>
                <a:spcPct val="100000"/>
              </a:lnSpc>
            </a:pPr>
            <a:r>
              <a:rPr lang="zh-CN" altLang="en-US" sz="2000" dirty="0">
                <a:latin typeface="宋体" panose="02010600030101010101" pitchFamily="2" charset="-122"/>
                <a:ea typeface="宋体" panose="02010600030101010101" pitchFamily="2" charset="-122"/>
              </a:rPr>
              <a:t>集成度较低，无法部署到标准服务器机房</a:t>
            </a:r>
            <a:endParaRPr lang="en-US" altLang="zh-CN" sz="2000" dirty="0">
              <a:latin typeface="宋体" panose="02010600030101010101" pitchFamily="2" charset="-122"/>
              <a:ea typeface="宋体" panose="02010600030101010101" pitchFamily="2" charset="-122"/>
            </a:endParaRPr>
          </a:p>
          <a:p>
            <a:pPr lvl="1">
              <a:lnSpc>
                <a:spcPct val="100000"/>
              </a:lnSpc>
            </a:pPr>
            <a:r>
              <a:rPr lang="zh-CN" altLang="en-US" sz="2000" dirty="0">
                <a:latin typeface="宋体" panose="02010600030101010101" pitchFamily="2" charset="-122"/>
                <a:ea typeface="宋体" panose="02010600030101010101" pitchFamily="2" charset="-122"/>
              </a:rPr>
              <a:t>原型机体积过大，可携带性差</a:t>
            </a:r>
            <a:endParaRPr lang="en-US" altLang="zh-CN" sz="2000" dirty="0">
              <a:latin typeface="宋体" panose="02010600030101010101" pitchFamily="2" charset="-122"/>
              <a:ea typeface="宋体" panose="02010600030101010101" pitchFamily="2" charset="-122"/>
            </a:endParaRPr>
          </a:p>
          <a:p>
            <a:pPr lvl="1">
              <a:lnSpc>
                <a:spcPct val="100000"/>
              </a:lnSpc>
            </a:pPr>
            <a:endParaRPr lang="en-US" altLang="zh-CN" sz="1600" dirty="0">
              <a:latin typeface="宋体" panose="02010600030101010101" pitchFamily="2" charset="-122"/>
              <a:ea typeface="宋体" panose="02010600030101010101" pitchFamily="2" charset="-122"/>
            </a:endParaRPr>
          </a:p>
        </p:txBody>
      </p:sp>
      <p:sp>
        <p:nvSpPr>
          <p:cNvPr id="59" name="文本框 58">
            <a:extLst>
              <a:ext uri="{FF2B5EF4-FFF2-40B4-BE49-F238E27FC236}">
                <a16:creationId xmlns:a16="http://schemas.microsoft.com/office/drawing/2014/main" id="{DF67D02E-0903-783F-6F2A-665DAE46633F}"/>
              </a:ext>
            </a:extLst>
          </p:cNvPr>
          <p:cNvSpPr txBox="1"/>
          <p:nvPr/>
        </p:nvSpPr>
        <p:spPr>
          <a:xfrm>
            <a:off x="0" y="2937115"/>
            <a:ext cx="6682740" cy="923330"/>
          </a:xfrm>
          <a:prstGeom prst="rect">
            <a:avLst/>
          </a:prstGeom>
          <a:noFill/>
        </p:spPr>
        <p:txBody>
          <a:bodyPr wrap="square">
            <a:spAutoFit/>
          </a:bodyPr>
          <a:lstStyle/>
          <a:p>
            <a:pPr lvl="1">
              <a:lnSpc>
                <a:spcPct val="100000"/>
              </a:lnSpc>
            </a:pPr>
            <a:r>
              <a:rPr lang="zh-CN" altLang="en-US" sz="1800" dirty="0">
                <a:solidFill>
                  <a:srgbClr val="FF0000"/>
                </a:solidFill>
                <a:latin typeface="微软雅黑" panose="020B0503020204020204" pitchFamily="34" charset="-122"/>
                <a:ea typeface="微软雅黑" panose="020B0503020204020204" pitchFamily="34" charset="-122"/>
              </a:rPr>
              <a:t>如果不解决这些问题，存储系统将无法被部署并得以应用，最终将影响</a:t>
            </a:r>
            <a:r>
              <a:rPr lang="en-US" altLang="zh-CN" sz="1800" dirty="0">
                <a:solidFill>
                  <a:srgbClr val="FF0000"/>
                </a:solidFill>
                <a:latin typeface="微软雅黑" panose="020B0503020204020204" pitchFamily="34" charset="-122"/>
                <a:ea typeface="微软雅黑" panose="020B0503020204020204" pitchFamily="34" charset="-122"/>
              </a:rPr>
              <a:t>21CMA</a:t>
            </a:r>
            <a:r>
              <a:rPr lang="zh-CN" altLang="en-US" sz="1800" dirty="0">
                <a:solidFill>
                  <a:srgbClr val="FF0000"/>
                </a:solidFill>
                <a:latin typeface="微软雅黑" panose="020B0503020204020204" pitchFamily="34" charset="-122"/>
                <a:ea typeface="微软雅黑" panose="020B0503020204020204" pitchFamily="34" charset="-122"/>
              </a:rPr>
              <a:t>升级改造后的正常数据存储</a:t>
            </a:r>
          </a:p>
          <a:p>
            <a:pPr lvl="1">
              <a:lnSpc>
                <a:spcPct val="100000"/>
              </a:lnSpc>
            </a:pPr>
            <a:endParaRPr lang="en-US" altLang="zh-CN" sz="1800" dirty="0">
              <a:solidFill>
                <a:srgbClr val="FF0000"/>
              </a:solidFill>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981F1D6E-E420-7223-3325-4A314FBE5E65}"/>
              </a:ext>
            </a:extLst>
          </p:cNvPr>
          <p:cNvSpPr txBox="1"/>
          <p:nvPr/>
        </p:nvSpPr>
        <p:spPr>
          <a:xfrm>
            <a:off x="830248" y="140128"/>
            <a:ext cx="2499424" cy="572790"/>
          </a:xfrm>
          <a:prstGeom prst="rect">
            <a:avLst/>
          </a:prstGeom>
          <a:solidFill>
            <a:schemeClr val="accent5">
              <a:lumMod val="20000"/>
              <a:lumOff val="80000"/>
              <a:alpha val="50196"/>
            </a:schemeClr>
          </a:solidFill>
          <a:ln w="12700">
            <a:solidFill>
              <a:srgbClr val="002060"/>
            </a:solidFill>
            <a:prstDash val="dash"/>
          </a:ln>
        </p:spPr>
        <p:txBody>
          <a:bodyPr wrap="square" rtlCol="0">
            <a:spAutoFit/>
          </a:bodyPr>
          <a:lstStyle/>
          <a:p>
            <a:endParaRPr lang="zh-CN" altLang="en-US" dirty="0"/>
          </a:p>
        </p:txBody>
      </p:sp>
      <p:sp>
        <p:nvSpPr>
          <p:cNvPr id="5" name="文本框 4">
            <a:extLst>
              <a:ext uri="{FF2B5EF4-FFF2-40B4-BE49-F238E27FC236}">
                <a16:creationId xmlns:a16="http://schemas.microsoft.com/office/drawing/2014/main" id="{C52604B2-2EDE-C3E3-D1BC-B530447910D7}"/>
              </a:ext>
            </a:extLst>
          </p:cNvPr>
          <p:cNvSpPr txBox="1"/>
          <p:nvPr/>
        </p:nvSpPr>
        <p:spPr>
          <a:xfrm>
            <a:off x="830248" y="164123"/>
            <a:ext cx="2454974" cy="553998"/>
          </a:xfrm>
          <a:prstGeom prst="rect">
            <a:avLst/>
          </a:prstGeom>
          <a:noFill/>
        </p:spPr>
        <p:txBody>
          <a:bodyPr wrap="square" rtlCol="0">
            <a:spAutoFit/>
          </a:bodyPr>
          <a:lstStyle/>
          <a:p>
            <a:r>
              <a:rPr lang="en-US" altLang="zh-CN" sz="3000" b="1" dirty="0">
                <a:latin typeface="+mn-ea"/>
              </a:rPr>
              <a:t>1.2 </a:t>
            </a:r>
            <a:r>
              <a:rPr lang="zh-CN" altLang="en-US" sz="3000" b="1" dirty="0">
                <a:latin typeface="+mn-ea"/>
              </a:rPr>
              <a:t>研究意义</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10801350" y="6420200"/>
            <a:ext cx="1390650" cy="365125"/>
          </a:xfrm>
        </p:spPr>
        <p:txBody>
          <a:bodyPr/>
          <a:lstStyle/>
          <a:p>
            <a:fld id="{51D91E7F-84B6-4064-9D4E-CC7D244BCA04}" type="slidenum">
              <a:rPr lang="zh-CN" altLang="en-US" smtClean="0"/>
              <a:t>8</a:t>
            </a:fld>
            <a:endParaRPr lang="zh-CN" altLang="en-US" dirty="0"/>
          </a:p>
        </p:txBody>
      </p:sp>
      <p:sp>
        <p:nvSpPr>
          <p:cNvPr id="2" name="内容占位符 3">
            <a:extLst>
              <a:ext uri="{FF2B5EF4-FFF2-40B4-BE49-F238E27FC236}">
                <a16:creationId xmlns:a16="http://schemas.microsoft.com/office/drawing/2014/main" id="{259D5F65-5D13-BBFE-471F-37EDAC5E2B52}"/>
              </a:ext>
            </a:extLst>
          </p:cNvPr>
          <p:cNvSpPr txBox="1">
            <a:spLocks/>
          </p:cNvSpPr>
          <p:nvPr/>
        </p:nvSpPr>
        <p:spPr>
          <a:xfrm>
            <a:off x="174435" y="3139514"/>
            <a:ext cx="5706413" cy="4456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n"/>
            </a:pPr>
            <a:r>
              <a:rPr lang="en-US" altLang="zh-CN" sz="2200" b="1" dirty="0">
                <a:latin typeface="微软雅黑" panose="020B0503020204020204" pitchFamily="34" charset="-122"/>
                <a:ea typeface="微软雅黑" panose="020B0503020204020204" pitchFamily="34" charset="-122"/>
              </a:rPr>
              <a:t>Emerson Network Power Liebert PSI</a:t>
            </a:r>
          </a:p>
        </p:txBody>
      </p:sp>
      <p:sp>
        <p:nvSpPr>
          <p:cNvPr id="56" name="内容占位符 3">
            <a:extLst>
              <a:ext uri="{FF2B5EF4-FFF2-40B4-BE49-F238E27FC236}">
                <a16:creationId xmlns:a16="http://schemas.microsoft.com/office/drawing/2014/main" id="{B32F8CD6-AC51-A511-000E-B3C4D4340613}"/>
              </a:ext>
            </a:extLst>
          </p:cNvPr>
          <p:cNvSpPr txBox="1">
            <a:spLocks/>
          </p:cNvSpPr>
          <p:nvPr/>
        </p:nvSpPr>
        <p:spPr>
          <a:xfrm>
            <a:off x="174436" y="793012"/>
            <a:ext cx="6257472" cy="9350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n"/>
            </a:pPr>
            <a:r>
              <a:rPr lang="zh-CN" altLang="en-US" sz="2200" b="1" dirty="0">
                <a:latin typeface="微软雅黑" panose="020B0503020204020204" pitchFamily="34" charset="-122"/>
                <a:ea typeface="微软雅黑" panose="020B0503020204020204" pitchFamily="34" charset="-122"/>
              </a:rPr>
              <a:t>集成电源控制系统</a:t>
            </a:r>
            <a:endParaRPr lang="en-US" altLang="zh-CN" sz="2200" b="1" dirty="0">
              <a:latin typeface="微软雅黑" panose="020B0503020204020204" pitchFamily="34" charset="-122"/>
              <a:ea typeface="微软雅黑" panose="020B0503020204020204" pitchFamily="34" charset="-122"/>
            </a:endParaRPr>
          </a:p>
          <a:p>
            <a:pPr marL="0" indent="0">
              <a:buNone/>
            </a:pPr>
            <a:r>
              <a:rPr lang="en-US" altLang="zh-CN" sz="2200" b="1" dirty="0">
                <a:latin typeface="微软雅黑" panose="020B0503020204020204" pitchFamily="34" charset="-122"/>
                <a:ea typeface="微软雅黑" panose="020B0503020204020204" pitchFamily="34" charset="-122"/>
              </a:rPr>
              <a:t>(</a:t>
            </a:r>
            <a:r>
              <a:rPr lang="en-US" altLang="zh-CN" sz="2200" b="1" dirty="0" err="1">
                <a:latin typeface="微软雅黑" panose="020B0503020204020204" pitchFamily="34" charset="-122"/>
                <a:ea typeface="微软雅黑" panose="020B0503020204020204" pitchFamily="34" charset="-122"/>
              </a:rPr>
              <a:t>Intergrated</a:t>
            </a:r>
            <a:r>
              <a:rPr lang="en-US" altLang="zh-CN" sz="2200" b="1" dirty="0">
                <a:latin typeface="微软雅黑" panose="020B0503020204020204" pitchFamily="34" charset="-122"/>
                <a:ea typeface="微软雅黑" panose="020B0503020204020204" pitchFamily="34" charset="-122"/>
              </a:rPr>
              <a:t> Power Control </a:t>
            </a:r>
            <a:r>
              <a:rPr lang="en-US" altLang="zh-CN" sz="2200" b="1" dirty="0" err="1">
                <a:latin typeface="微软雅黑" panose="020B0503020204020204" pitchFamily="34" charset="-122"/>
                <a:ea typeface="微软雅黑" panose="020B0503020204020204" pitchFamily="34" charset="-122"/>
              </a:rPr>
              <a:t>System,IPCS</a:t>
            </a:r>
            <a:r>
              <a:rPr lang="en-US" altLang="zh-CN" sz="2200" b="1" dirty="0">
                <a:latin typeface="微软雅黑" panose="020B0503020204020204" pitchFamily="34" charset="-122"/>
                <a:ea typeface="微软雅黑" panose="020B0503020204020204" pitchFamily="34" charset="-122"/>
              </a:rPr>
              <a:t>)</a:t>
            </a:r>
          </a:p>
          <a:p>
            <a:pPr>
              <a:buFont typeface="Wingdings" panose="05000000000000000000" pitchFamily="2" charset="2"/>
              <a:buChar char="n"/>
            </a:pPr>
            <a:endParaRPr lang="zh-CN" altLang="en-US" sz="2200" b="1" dirty="0">
              <a:latin typeface="微软雅黑" panose="020B0503020204020204" pitchFamily="34" charset="-122"/>
              <a:ea typeface="微软雅黑" panose="020B0503020204020204" pitchFamily="34" charset="-122"/>
            </a:endParaRPr>
          </a:p>
          <a:p>
            <a:pPr marL="0" indent="0">
              <a:buNone/>
            </a:pPr>
            <a:endParaRPr lang="en-US" altLang="zh-CN" sz="2200" b="1" dirty="0">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981F1D6E-E420-7223-3325-4A314FBE5E65}"/>
              </a:ext>
            </a:extLst>
          </p:cNvPr>
          <p:cNvSpPr txBox="1"/>
          <p:nvPr/>
        </p:nvSpPr>
        <p:spPr>
          <a:xfrm>
            <a:off x="858128" y="154831"/>
            <a:ext cx="3753703" cy="572790"/>
          </a:xfrm>
          <a:prstGeom prst="rect">
            <a:avLst/>
          </a:prstGeom>
          <a:solidFill>
            <a:schemeClr val="accent5">
              <a:lumMod val="20000"/>
              <a:lumOff val="80000"/>
              <a:alpha val="50196"/>
            </a:schemeClr>
          </a:solidFill>
          <a:ln w="12700">
            <a:solidFill>
              <a:srgbClr val="002060"/>
            </a:solidFill>
            <a:prstDash val="dash"/>
          </a:ln>
        </p:spPr>
        <p:txBody>
          <a:bodyPr wrap="square" rtlCol="0">
            <a:spAutoFit/>
          </a:bodyPr>
          <a:lstStyle/>
          <a:p>
            <a:endParaRPr lang="zh-CN" altLang="en-US" dirty="0"/>
          </a:p>
        </p:txBody>
      </p:sp>
      <p:sp>
        <p:nvSpPr>
          <p:cNvPr id="5" name="文本框 4">
            <a:extLst>
              <a:ext uri="{FF2B5EF4-FFF2-40B4-BE49-F238E27FC236}">
                <a16:creationId xmlns:a16="http://schemas.microsoft.com/office/drawing/2014/main" id="{C52604B2-2EDE-C3E3-D1BC-B530447910D7}"/>
              </a:ext>
            </a:extLst>
          </p:cNvPr>
          <p:cNvSpPr txBox="1"/>
          <p:nvPr/>
        </p:nvSpPr>
        <p:spPr>
          <a:xfrm>
            <a:off x="990959" y="178826"/>
            <a:ext cx="3501162" cy="553998"/>
          </a:xfrm>
          <a:prstGeom prst="rect">
            <a:avLst/>
          </a:prstGeom>
          <a:noFill/>
        </p:spPr>
        <p:txBody>
          <a:bodyPr wrap="square" rtlCol="0">
            <a:spAutoFit/>
          </a:bodyPr>
          <a:lstStyle/>
          <a:p>
            <a:r>
              <a:rPr lang="en-US" altLang="zh-CN" sz="3000" b="1" dirty="0">
                <a:latin typeface="+mn-ea"/>
              </a:rPr>
              <a:t>1.3 </a:t>
            </a:r>
            <a:r>
              <a:rPr lang="zh-CN" altLang="en-US" sz="3000" b="1" dirty="0">
                <a:latin typeface="+mn-ea"/>
              </a:rPr>
              <a:t>国内外发展现状</a:t>
            </a:r>
          </a:p>
        </p:txBody>
      </p:sp>
      <p:sp>
        <p:nvSpPr>
          <p:cNvPr id="10" name="文本框 9">
            <a:extLst>
              <a:ext uri="{FF2B5EF4-FFF2-40B4-BE49-F238E27FC236}">
                <a16:creationId xmlns:a16="http://schemas.microsoft.com/office/drawing/2014/main" id="{A52FC556-92CA-7602-DEBB-B2180A86C318}"/>
              </a:ext>
            </a:extLst>
          </p:cNvPr>
          <p:cNvSpPr txBox="1"/>
          <p:nvPr/>
        </p:nvSpPr>
        <p:spPr>
          <a:xfrm>
            <a:off x="1406216" y="1627418"/>
            <a:ext cx="4574609" cy="1477328"/>
          </a:xfrm>
          <a:prstGeom prst="rect">
            <a:avLst/>
          </a:prstGeom>
          <a:noFill/>
        </p:spPr>
        <p:txBody>
          <a:bodyPr wrap="square">
            <a:spAutoFit/>
          </a:bodyPr>
          <a:lstStyle/>
          <a:p>
            <a:pPr marL="285750" indent="-285750">
              <a:buFont typeface="Arial" panose="020B0604020202020204" pitchFamily="34" charset="0"/>
              <a:buChar char="•"/>
            </a:pPr>
            <a:r>
              <a:rPr lang="zh-CN" altLang="en-US" dirty="0">
                <a:latin typeface="宋体" panose="02010600030101010101" pitchFamily="2" charset="-122"/>
                <a:ea typeface="宋体" panose="02010600030101010101" pitchFamily="2" charset="-122"/>
              </a:rPr>
              <a:t>中央控制器</a:t>
            </a:r>
            <a:endParaRPr lang="en-US" altLang="zh-CN" dirty="0">
              <a:latin typeface="宋体" panose="02010600030101010101" pitchFamily="2" charset="-122"/>
              <a:ea typeface="宋体" panose="02010600030101010101" pitchFamily="2" charset="-122"/>
            </a:endParaRPr>
          </a:p>
          <a:p>
            <a:r>
              <a:rPr lang="en-US" altLang="zh-CN" dirty="0">
                <a:latin typeface="宋体" panose="02010600030101010101" pitchFamily="2" charset="-122"/>
                <a:ea typeface="宋体" panose="02010600030101010101" pitchFamily="2" charset="-122"/>
              </a:rPr>
              <a:t>  - </a:t>
            </a:r>
            <a:r>
              <a:rPr lang="zh-CN" altLang="en-US" dirty="0">
                <a:latin typeface="宋体" panose="02010600030101010101" pitchFamily="2" charset="-122"/>
                <a:ea typeface="宋体" panose="02010600030101010101" pitchFamily="2" charset="-122"/>
              </a:rPr>
              <a:t>收集和分析来自电源设备的数据</a:t>
            </a:r>
            <a:endParaRPr lang="en-US" altLang="zh-CN" dirty="0">
              <a:latin typeface="宋体" panose="02010600030101010101" pitchFamily="2" charset="-122"/>
              <a:ea typeface="宋体" panose="02010600030101010101" pitchFamily="2" charset="-122"/>
            </a:endParaRPr>
          </a:p>
          <a:p>
            <a:r>
              <a:rPr lang="en-US" altLang="zh-CN" dirty="0">
                <a:latin typeface="宋体" panose="02010600030101010101" pitchFamily="2" charset="-122"/>
                <a:ea typeface="宋体" panose="02010600030101010101" pitchFamily="2" charset="-122"/>
              </a:rPr>
              <a:t>  - </a:t>
            </a:r>
            <a:r>
              <a:rPr lang="zh-CN" altLang="en-US" dirty="0">
                <a:latin typeface="宋体" panose="02010600030101010101" pitchFamily="2" charset="-122"/>
                <a:ea typeface="宋体" panose="02010600030101010101" pitchFamily="2" charset="-122"/>
              </a:rPr>
              <a:t>向电源设备发送控制命令</a:t>
            </a:r>
            <a:endParaRPr lang="en-US" altLang="zh-CN" dirty="0">
              <a:latin typeface="宋体" panose="02010600030101010101" pitchFamily="2" charset="-122"/>
              <a:ea typeface="宋体" panose="02010600030101010101" pitchFamily="2" charset="-122"/>
            </a:endParaRPr>
          </a:p>
          <a:p>
            <a:pPr marL="285750" indent="-285750">
              <a:buFont typeface="Arial" panose="020B0604020202020204" pitchFamily="34" charset="0"/>
              <a:buChar char="•"/>
            </a:pPr>
            <a:r>
              <a:rPr lang="zh-CN" altLang="en-US" dirty="0">
                <a:latin typeface="宋体" panose="02010600030101010101" pitchFamily="2" charset="-122"/>
                <a:ea typeface="宋体" panose="02010600030101010101" pitchFamily="2" charset="-122"/>
              </a:rPr>
              <a:t>电源设备：为存储节点供电</a:t>
            </a:r>
            <a:endParaRPr lang="en-US" altLang="zh-CN" dirty="0">
              <a:latin typeface="宋体" panose="02010600030101010101" pitchFamily="2" charset="-122"/>
              <a:ea typeface="宋体" panose="02010600030101010101" pitchFamily="2" charset="-122"/>
            </a:endParaRPr>
          </a:p>
          <a:p>
            <a:pPr marL="285750" indent="-285750">
              <a:buFont typeface="Arial" panose="020B0604020202020204" pitchFamily="34" charset="0"/>
              <a:buChar char="•"/>
            </a:pPr>
            <a:r>
              <a:rPr lang="zh-CN" altLang="en-US" dirty="0">
                <a:latin typeface="宋体" panose="02010600030101010101" pitchFamily="2" charset="-122"/>
                <a:ea typeface="宋体" panose="02010600030101010101" pitchFamily="2" charset="-122"/>
              </a:rPr>
              <a:t>通信网络：连接中央控制器和电源设备</a:t>
            </a:r>
          </a:p>
        </p:txBody>
      </p:sp>
      <p:sp>
        <p:nvSpPr>
          <p:cNvPr id="12" name="文本框 11">
            <a:extLst>
              <a:ext uri="{FF2B5EF4-FFF2-40B4-BE49-F238E27FC236}">
                <a16:creationId xmlns:a16="http://schemas.microsoft.com/office/drawing/2014/main" id="{7BC0FB65-4A8F-B58B-5105-0066ECB5FAB0}"/>
              </a:ext>
            </a:extLst>
          </p:cNvPr>
          <p:cNvSpPr txBox="1"/>
          <p:nvPr/>
        </p:nvSpPr>
        <p:spPr>
          <a:xfrm>
            <a:off x="389635" y="1441016"/>
            <a:ext cx="1195026" cy="615040"/>
          </a:xfrm>
          <a:prstGeom prst="rect">
            <a:avLst/>
          </a:prstGeom>
          <a:noFill/>
        </p:spPr>
        <p:txBody>
          <a:bodyPr wrap="square">
            <a:spAutoFit/>
          </a:bodyPr>
          <a:lstStyle/>
          <a:p>
            <a:pPr marL="342853" indent="-342900">
              <a:lnSpc>
                <a:spcPct val="200000"/>
              </a:lnSpc>
              <a:buFont typeface="Wingdings" panose="05000000000000000000" pitchFamily="2" charset="2"/>
              <a:buChar char="p"/>
            </a:pPr>
            <a:r>
              <a:rPr lang="zh-CN" altLang="en-US" sz="2000" b="1" dirty="0">
                <a:latin typeface="微软雅黑" panose="020B0503020204020204" pitchFamily="34" charset="-122"/>
                <a:ea typeface="微软雅黑" panose="020B0503020204020204" pitchFamily="34" charset="-122"/>
              </a:rPr>
              <a:t>组成</a:t>
            </a:r>
            <a:endParaRPr lang="en-US" altLang="zh-CN" sz="2000" b="1" dirty="0">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a16="http://schemas.microsoft.com/office/drawing/2014/main" id="{1B3DF63E-A61E-57F7-673A-21FA2E803DD3}"/>
              </a:ext>
            </a:extLst>
          </p:cNvPr>
          <p:cNvSpPr txBox="1"/>
          <p:nvPr/>
        </p:nvSpPr>
        <p:spPr>
          <a:xfrm>
            <a:off x="547031" y="3601739"/>
            <a:ext cx="6164704" cy="923330"/>
          </a:xfrm>
          <a:prstGeom prst="rect">
            <a:avLst/>
          </a:prstGeom>
          <a:noFill/>
        </p:spPr>
        <p:txBody>
          <a:bodyPr wrap="square">
            <a:spAutoFit/>
          </a:bodyPr>
          <a:lstStyle/>
          <a:p>
            <a:pPr marL="285750" indent="-285750">
              <a:buFont typeface="Arial" panose="020B0604020202020204" pitchFamily="34" charset="0"/>
              <a:buChar char="•"/>
            </a:pPr>
            <a:r>
              <a:rPr lang="zh-CN" altLang="en-US" dirty="0">
                <a:latin typeface="宋体" panose="02010600030101010101" pitchFamily="2" charset="-122"/>
                <a:ea typeface="宋体" panose="02010600030101010101" pitchFamily="2" charset="-122"/>
              </a:rPr>
              <a:t>能源效率管理、故障监控和自动故障转移</a:t>
            </a:r>
            <a:endParaRPr lang="en-US" altLang="zh-CN" dirty="0">
              <a:latin typeface="宋体" panose="02010600030101010101" pitchFamily="2" charset="-122"/>
              <a:ea typeface="宋体" panose="02010600030101010101" pitchFamily="2" charset="-122"/>
            </a:endParaRPr>
          </a:p>
          <a:p>
            <a:pPr marL="285750"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IPMI</a:t>
            </a:r>
            <a:r>
              <a:rPr lang="zh-CN" altLang="en-US" dirty="0">
                <a:latin typeface="Times New Roman" panose="02020603050405020304" pitchFamily="18" charset="0"/>
                <a:ea typeface="宋体" panose="02010600030101010101" pitchFamily="2" charset="-122"/>
                <a:cs typeface="Times New Roman" panose="02020603050405020304" pitchFamily="18" charset="0"/>
              </a:rPr>
              <a:t>、</a:t>
            </a:r>
            <a:r>
              <a:rPr lang="en-US" altLang="zh-CN" dirty="0">
                <a:latin typeface="Times New Roman" panose="02020603050405020304" pitchFamily="18" charset="0"/>
                <a:ea typeface="宋体" panose="02010600030101010101" pitchFamily="2" charset="-122"/>
                <a:cs typeface="Times New Roman" panose="02020603050405020304" pitchFamily="18" charset="0"/>
              </a:rPr>
              <a:t>SNMP</a:t>
            </a:r>
            <a:r>
              <a:rPr lang="zh-CN" altLang="en-US" dirty="0">
                <a:latin typeface="宋体" panose="02010600030101010101" pitchFamily="2" charset="-122"/>
                <a:ea typeface="宋体" panose="02010600030101010101" pitchFamily="2" charset="-122"/>
              </a:rPr>
              <a:t>和</a:t>
            </a:r>
            <a:r>
              <a:rPr lang="en-US" altLang="zh-CN" dirty="0">
                <a:latin typeface="Times New Roman" panose="02020603050405020304" pitchFamily="18" charset="0"/>
                <a:ea typeface="宋体" panose="02010600030101010101" pitchFamily="2" charset="-122"/>
                <a:cs typeface="Times New Roman" panose="02020603050405020304" pitchFamily="18" charset="0"/>
              </a:rPr>
              <a:t>Modbus</a:t>
            </a:r>
          </a:p>
          <a:p>
            <a:pPr marL="285750" indent="-285750">
              <a:buFont typeface="Arial" panose="020B0604020202020204" pitchFamily="34" charset="0"/>
              <a:buChar char="•"/>
            </a:pPr>
            <a:r>
              <a:rPr lang="zh-CN" altLang="en-US" dirty="0">
                <a:latin typeface="宋体" panose="02010600030101010101" pitchFamily="2" charset="-122"/>
                <a:ea typeface="宋体" panose="02010600030101010101" pitchFamily="2" charset="-122"/>
              </a:rPr>
              <a:t>适用于</a:t>
            </a:r>
            <a:r>
              <a:rPr lang="en-US" altLang="zh-CN" dirty="0">
                <a:latin typeface="Times New Roman" panose="02020603050405020304" pitchFamily="18" charset="0"/>
                <a:ea typeface="宋体" panose="02010600030101010101" pitchFamily="2" charset="-122"/>
                <a:cs typeface="Times New Roman" panose="02020603050405020304" pitchFamily="18" charset="0"/>
              </a:rPr>
              <a:t>SAN</a:t>
            </a:r>
            <a:r>
              <a:rPr lang="zh-CN" altLang="en-US" dirty="0">
                <a:latin typeface="Times New Roman" panose="02020603050405020304" pitchFamily="18" charset="0"/>
                <a:ea typeface="宋体" panose="02010600030101010101" pitchFamily="2" charset="-122"/>
                <a:cs typeface="Times New Roman" panose="02020603050405020304" pitchFamily="18" charset="0"/>
              </a:rPr>
              <a:t>、</a:t>
            </a:r>
            <a:r>
              <a:rPr lang="en-US" altLang="zh-CN" dirty="0">
                <a:latin typeface="Times New Roman" panose="02020603050405020304" pitchFamily="18" charset="0"/>
                <a:ea typeface="宋体" panose="02010600030101010101" pitchFamily="2" charset="-122"/>
                <a:cs typeface="Times New Roman" panose="02020603050405020304" pitchFamily="18" charset="0"/>
              </a:rPr>
              <a:t>NAS</a:t>
            </a:r>
            <a:r>
              <a:rPr lang="zh-CN" altLang="en-US" dirty="0">
                <a:latin typeface="宋体" panose="02010600030101010101" pitchFamily="2" charset="-122"/>
                <a:ea typeface="宋体" panose="02010600030101010101" pitchFamily="2" charset="-122"/>
              </a:rPr>
              <a:t>和</a:t>
            </a:r>
            <a:r>
              <a:rPr lang="en-US" altLang="zh-CN" dirty="0">
                <a:latin typeface="Times New Roman" panose="02020603050405020304" pitchFamily="18" charset="0"/>
                <a:ea typeface="宋体" panose="02010600030101010101" pitchFamily="2" charset="-122"/>
                <a:cs typeface="Times New Roman" panose="02020603050405020304" pitchFamily="18" charset="0"/>
              </a:rPr>
              <a:t>HCI</a:t>
            </a: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8" name="图片 17">
            <a:extLst>
              <a:ext uri="{FF2B5EF4-FFF2-40B4-BE49-F238E27FC236}">
                <a16:creationId xmlns:a16="http://schemas.microsoft.com/office/drawing/2014/main" id="{BBBA5CA9-8B8D-8D13-D290-34BD02EC05D8}"/>
              </a:ext>
            </a:extLst>
          </p:cNvPr>
          <p:cNvPicPr>
            <a:picLocks noChangeAspect="1"/>
          </p:cNvPicPr>
          <p:nvPr/>
        </p:nvPicPr>
        <p:blipFill>
          <a:blip r:embed="rId3"/>
          <a:stretch>
            <a:fillRect/>
          </a:stretch>
        </p:blipFill>
        <p:spPr>
          <a:xfrm>
            <a:off x="1584661" y="4438084"/>
            <a:ext cx="2896748" cy="2089727"/>
          </a:xfrm>
          <a:prstGeom prst="rect">
            <a:avLst/>
          </a:prstGeom>
        </p:spPr>
      </p:pic>
      <p:sp>
        <p:nvSpPr>
          <p:cNvPr id="20" name="文本框 19">
            <a:extLst>
              <a:ext uri="{FF2B5EF4-FFF2-40B4-BE49-F238E27FC236}">
                <a16:creationId xmlns:a16="http://schemas.microsoft.com/office/drawing/2014/main" id="{A1830BC1-BDEF-A589-D243-A4A942B610A9}"/>
              </a:ext>
            </a:extLst>
          </p:cNvPr>
          <p:cNvSpPr txBox="1"/>
          <p:nvPr/>
        </p:nvSpPr>
        <p:spPr>
          <a:xfrm>
            <a:off x="1844356" y="6519446"/>
            <a:ext cx="2366572" cy="338554"/>
          </a:xfrm>
          <a:prstGeom prst="rect">
            <a:avLst/>
          </a:prstGeom>
          <a:noFill/>
        </p:spPr>
        <p:txBody>
          <a:bodyPr wrap="square">
            <a:spAutoFit/>
          </a:bodyPr>
          <a:lstStyle/>
          <a:p>
            <a:r>
              <a:rPr lang="en-US" altLang="zh-CN" sz="1600" b="1" dirty="0" err="1">
                <a:latin typeface="仿宋" panose="02010609060101010101" pitchFamily="49" charset="-122"/>
                <a:ea typeface="仿宋" panose="02010609060101010101" pitchFamily="49" charset="-122"/>
              </a:rPr>
              <a:t>LiebertPSI</a:t>
            </a:r>
            <a:r>
              <a:rPr lang="zh-CN" altLang="en-US" sz="1600" b="1" dirty="0">
                <a:latin typeface="仿宋" panose="02010609060101010101" pitchFamily="49" charset="-122"/>
                <a:ea typeface="仿宋" panose="02010609060101010101" pitchFamily="49" charset="-122"/>
              </a:rPr>
              <a:t>设备后视图</a:t>
            </a:r>
          </a:p>
        </p:txBody>
      </p:sp>
      <p:pic>
        <p:nvPicPr>
          <p:cNvPr id="25" name="图片 24">
            <a:extLst>
              <a:ext uri="{FF2B5EF4-FFF2-40B4-BE49-F238E27FC236}">
                <a16:creationId xmlns:a16="http://schemas.microsoft.com/office/drawing/2014/main" id="{5F0C9423-44B1-916A-2C20-6702D51ACEF1}"/>
              </a:ext>
            </a:extLst>
          </p:cNvPr>
          <p:cNvPicPr>
            <a:picLocks noChangeAspect="1"/>
          </p:cNvPicPr>
          <p:nvPr/>
        </p:nvPicPr>
        <p:blipFill>
          <a:blip r:embed="rId4"/>
          <a:stretch>
            <a:fillRect/>
          </a:stretch>
        </p:blipFill>
        <p:spPr>
          <a:xfrm>
            <a:off x="10013816" y="137762"/>
            <a:ext cx="1794636" cy="2450038"/>
          </a:xfrm>
          <a:prstGeom prst="rect">
            <a:avLst/>
          </a:prstGeom>
        </p:spPr>
      </p:pic>
      <p:sp>
        <p:nvSpPr>
          <p:cNvPr id="26" name="文本框 25">
            <a:extLst>
              <a:ext uri="{FF2B5EF4-FFF2-40B4-BE49-F238E27FC236}">
                <a16:creationId xmlns:a16="http://schemas.microsoft.com/office/drawing/2014/main" id="{293FC8E5-EBA1-CA3B-6B44-51879DAF7722}"/>
              </a:ext>
            </a:extLst>
          </p:cNvPr>
          <p:cNvSpPr txBox="1"/>
          <p:nvPr/>
        </p:nvSpPr>
        <p:spPr>
          <a:xfrm>
            <a:off x="9103389" y="2665058"/>
            <a:ext cx="2832755" cy="338554"/>
          </a:xfrm>
          <a:prstGeom prst="rect">
            <a:avLst/>
          </a:prstGeom>
          <a:noFill/>
        </p:spPr>
        <p:txBody>
          <a:bodyPr wrap="square">
            <a:spAutoFit/>
          </a:bodyPr>
          <a:lstStyle/>
          <a:p>
            <a:r>
              <a:rPr lang="en-US" altLang="zh-CN" sz="1600" b="1" dirty="0">
                <a:latin typeface="华文仿宋" panose="02010600040101010101" pitchFamily="2" charset="-122"/>
                <a:ea typeface="华文仿宋" panose="02010600040101010101" pitchFamily="2" charset="-122"/>
              </a:rPr>
              <a:t>Vertiv Geist™ PDU</a:t>
            </a:r>
            <a:r>
              <a:rPr lang="zh-CN" altLang="en-US" sz="1600" b="1" dirty="0">
                <a:latin typeface="华文仿宋" panose="02010600040101010101" pitchFamily="2" charset="-122"/>
                <a:ea typeface="华文仿宋" panose="02010600040101010101" pitchFamily="2" charset="-122"/>
              </a:rPr>
              <a:t>接口示意图</a:t>
            </a:r>
          </a:p>
        </p:txBody>
      </p:sp>
      <p:pic>
        <p:nvPicPr>
          <p:cNvPr id="28" name="图片 27">
            <a:extLst>
              <a:ext uri="{FF2B5EF4-FFF2-40B4-BE49-F238E27FC236}">
                <a16:creationId xmlns:a16="http://schemas.microsoft.com/office/drawing/2014/main" id="{3E17D85D-C4C8-9D8F-17E7-1C2B34685C39}"/>
              </a:ext>
            </a:extLst>
          </p:cNvPr>
          <p:cNvPicPr>
            <a:picLocks noChangeAspect="1"/>
          </p:cNvPicPr>
          <p:nvPr/>
        </p:nvPicPr>
        <p:blipFill rotWithShape="1">
          <a:blip r:embed="rId5"/>
          <a:srcRect r="1751" b="2912"/>
          <a:stretch/>
        </p:blipFill>
        <p:spPr>
          <a:xfrm>
            <a:off x="7844921" y="5022108"/>
            <a:ext cx="2482103" cy="1497338"/>
          </a:xfrm>
          <a:prstGeom prst="rect">
            <a:avLst/>
          </a:prstGeom>
        </p:spPr>
      </p:pic>
      <p:sp>
        <p:nvSpPr>
          <p:cNvPr id="29" name="内容占位符 3">
            <a:extLst>
              <a:ext uri="{FF2B5EF4-FFF2-40B4-BE49-F238E27FC236}">
                <a16:creationId xmlns:a16="http://schemas.microsoft.com/office/drawing/2014/main" id="{8D795A02-E229-3686-1850-A37AC97F642D}"/>
              </a:ext>
            </a:extLst>
          </p:cNvPr>
          <p:cNvSpPr txBox="1">
            <a:spLocks/>
          </p:cNvSpPr>
          <p:nvPr/>
        </p:nvSpPr>
        <p:spPr>
          <a:xfrm>
            <a:off x="5980825" y="781501"/>
            <a:ext cx="5706413" cy="4456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n"/>
            </a:pPr>
            <a:r>
              <a:rPr lang="en-US" altLang="zh-CN" sz="2200" b="1" dirty="0">
                <a:latin typeface="微软雅黑" panose="020B0503020204020204" pitchFamily="34" charset="-122"/>
                <a:ea typeface="微软雅黑" panose="020B0503020204020204" pitchFamily="34" charset="-122"/>
              </a:rPr>
              <a:t>Vertiv Geist™ PDU</a:t>
            </a:r>
          </a:p>
        </p:txBody>
      </p:sp>
      <p:sp>
        <p:nvSpPr>
          <p:cNvPr id="30" name="内容占位符 3">
            <a:extLst>
              <a:ext uri="{FF2B5EF4-FFF2-40B4-BE49-F238E27FC236}">
                <a16:creationId xmlns:a16="http://schemas.microsoft.com/office/drawing/2014/main" id="{E2D2E142-29D0-9390-BAB3-FE32265A45E0}"/>
              </a:ext>
            </a:extLst>
          </p:cNvPr>
          <p:cNvSpPr txBox="1">
            <a:spLocks/>
          </p:cNvSpPr>
          <p:nvPr/>
        </p:nvSpPr>
        <p:spPr>
          <a:xfrm>
            <a:off x="5894547" y="3104746"/>
            <a:ext cx="6164704" cy="4456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n"/>
            </a:pPr>
            <a:r>
              <a:rPr lang="en-US" altLang="zh-CN" sz="2200" b="1" dirty="0" err="1">
                <a:latin typeface="微软雅黑" panose="020B0503020204020204" pitchFamily="34" charset="-122"/>
                <a:ea typeface="微软雅黑" panose="020B0503020204020204" pitchFamily="34" charset="-122"/>
              </a:rPr>
              <a:t>Rittal</a:t>
            </a:r>
            <a:r>
              <a:rPr lang="en-US" altLang="zh-CN" sz="2200" b="1" dirty="0">
                <a:latin typeface="微软雅黑" panose="020B0503020204020204" pitchFamily="34" charset="-122"/>
                <a:ea typeface="微软雅黑" panose="020B0503020204020204" pitchFamily="34" charset="-122"/>
              </a:rPr>
              <a:t> The </a:t>
            </a:r>
            <a:r>
              <a:rPr lang="en-US" altLang="zh-CN" sz="2200" b="1" dirty="0" err="1">
                <a:latin typeface="微软雅黑" panose="020B0503020204020204" pitchFamily="34" charset="-122"/>
                <a:ea typeface="微软雅黑" panose="020B0503020204020204" pitchFamily="34" charset="-122"/>
              </a:rPr>
              <a:t>RiMatrix</a:t>
            </a:r>
            <a:r>
              <a:rPr lang="en-US" altLang="zh-CN" sz="2200" b="1" dirty="0">
                <a:latin typeface="微软雅黑" panose="020B0503020204020204" pitchFamily="34" charset="-122"/>
                <a:ea typeface="微软雅黑" panose="020B0503020204020204" pitchFamily="34" charset="-122"/>
              </a:rPr>
              <a:t> Power Management System</a:t>
            </a:r>
          </a:p>
        </p:txBody>
      </p:sp>
      <p:sp>
        <p:nvSpPr>
          <p:cNvPr id="32" name="文本框 31">
            <a:extLst>
              <a:ext uri="{FF2B5EF4-FFF2-40B4-BE49-F238E27FC236}">
                <a16:creationId xmlns:a16="http://schemas.microsoft.com/office/drawing/2014/main" id="{37A8F6CC-2281-ADE7-D620-F087AFCA17CF}"/>
              </a:ext>
            </a:extLst>
          </p:cNvPr>
          <p:cNvSpPr txBox="1"/>
          <p:nvPr/>
        </p:nvSpPr>
        <p:spPr>
          <a:xfrm>
            <a:off x="6200754" y="1335577"/>
            <a:ext cx="3668954" cy="127387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en-US" dirty="0">
                <a:latin typeface="宋体" panose="02010600030101010101" pitchFamily="2" charset="-122"/>
                <a:ea typeface="宋体" panose="02010600030101010101" pitchFamily="2" charset="-122"/>
              </a:rPr>
              <a:t>适用于小型和中型存储集群</a:t>
            </a:r>
            <a:endParaRPr lang="en-US" altLang="zh-CN" dirty="0">
              <a:latin typeface="宋体" panose="02010600030101010101" pitchFamily="2" charset="-122"/>
              <a:ea typeface="宋体" panose="02010600030101010101" pitchFamily="2" charset="-122"/>
            </a:endParaRPr>
          </a:p>
          <a:p>
            <a:pPr marL="285750" indent="-285750">
              <a:lnSpc>
                <a:spcPct val="150000"/>
              </a:lnSpc>
              <a:buFont typeface="Arial" panose="020B0604020202020204" pitchFamily="34" charset="0"/>
              <a:buChar char="•"/>
            </a:pPr>
            <a:r>
              <a:rPr lang="zh-CN" altLang="en-US" dirty="0">
                <a:latin typeface="宋体" panose="02010600030101010101" pitchFamily="2" charset="-122"/>
                <a:ea typeface="宋体" panose="02010600030101010101" pitchFamily="2" charset="-122"/>
              </a:rPr>
              <a:t>电源监控</a:t>
            </a:r>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插座控制</a:t>
            </a:r>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环境监控</a:t>
            </a:r>
            <a:endParaRPr lang="en-US" altLang="zh-CN" dirty="0">
              <a:latin typeface="宋体" panose="02010600030101010101" pitchFamily="2" charset="-122"/>
              <a:ea typeface="宋体" panose="02010600030101010101" pitchFamily="2" charset="-122"/>
            </a:endParaRPr>
          </a:p>
          <a:p>
            <a:pPr marL="285750" indent="-285750">
              <a:lnSpc>
                <a:spcPct val="150000"/>
              </a:lnSpc>
              <a:buFont typeface="Arial" panose="020B0604020202020204" pitchFamily="34" charset="0"/>
              <a:buChar char="•"/>
            </a:pPr>
            <a:r>
              <a:rPr lang="zh-CN" altLang="en-US" dirty="0">
                <a:latin typeface="宋体" panose="02010600030101010101" pitchFamily="2" charset="-122"/>
                <a:ea typeface="宋体" panose="02010600030101010101" pitchFamily="2" charset="-122"/>
              </a:rPr>
              <a:t>可与第三方应用程序集成</a:t>
            </a:r>
          </a:p>
        </p:txBody>
      </p:sp>
      <p:sp>
        <p:nvSpPr>
          <p:cNvPr id="34" name="文本框 33">
            <a:extLst>
              <a:ext uri="{FF2B5EF4-FFF2-40B4-BE49-F238E27FC236}">
                <a16:creationId xmlns:a16="http://schemas.microsoft.com/office/drawing/2014/main" id="{9645ECFA-C2C4-30F6-AB60-5AD3D7242E81}"/>
              </a:ext>
            </a:extLst>
          </p:cNvPr>
          <p:cNvSpPr txBox="1"/>
          <p:nvPr/>
        </p:nvSpPr>
        <p:spPr>
          <a:xfrm>
            <a:off x="6286821" y="3826224"/>
            <a:ext cx="4320518" cy="1200329"/>
          </a:xfrm>
          <a:prstGeom prst="rect">
            <a:avLst/>
          </a:prstGeom>
          <a:noFill/>
        </p:spPr>
        <p:txBody>
          <a:bodyPr wrap="square">
            <a:spAutoFit/>
          </a:bodyPr>
          <a:lstStyle/>
          <a:p>
            <a:pPr marL="285750" indent="-285750">
              <a:buFont typeface="Arial" panose="020B0604020202020204" pitchFamily="34" charset="0"/>
              <a:buChar char="•"/>
            </a:pPr>
            <a:r>
              <a:rPr lang="zh-CN" altLang="en-US" dirty="0">
                <a:latin typeface="宋体" panose="02010600030101010101" pitchFamily="2" charset="-122"/>
                <a:ea typeface="宋体" panose="02010600030101010101" pitchFamily="2" charset="-122"/>
              </a:rPr>
              <a:t>模块化设计</a:t>
            </a:r>
            <a:r>
              <a:rPr lang="en-US" altLang="zh-CN" dirty="0">
                <a:latin typeface="宋体" panose="02010600030101010101" pitchFamily="2" charset="-122"/>
                <a:ea typeface="宋体" panose="02010600030101010101" pitchFamily="2" charset="-122"/>
              </a:rPr>
              <a:t>IPCS</a:t>
            </a:r>
          </a:p>
          <a:p>
            <a:pPr marL="285750" indent="-285750">
              <a:buFont typeface="Arial" panose="020B0604020202020204" pitchFamily="34" charset="0"/>
              <a:buChar char="•"/>
            </a:pPr>
            <a:r>
              <a:rPr lang="zh-CN" altLang="en-US" dirty="0">
                <a:latin typeface="宋体" panose="02010600030101010101" pitchFamily="2" charset="-122"/>
                <a:ea typeface="宋体" panose="02010600030101010101" pitchFamily="2" charset="-122"/>
              </a:rPr>
              <a:t>适用于大型和复杂的存储集群</a:t>
            </a:r>
            <a:endParaRPr lang="en-US" altLang="zh-CN" dirty="0">
              <a:latin typeface="宋体" panose="02010600030101010101" pitchFamily="2" charset="-122"/>
              <a:ea typeface="宋体" panose="02010600030101010101" pitchFamily="2" charset="-122"/>
            </a:endParaRPr>
          </a:p>
          <a:p>
            <a:pPr marL="285750" indent="-285750">
              <a:buFont typeface="Arial" panose="020B0604020202020204" pitchFamily="34" charset="0"/>
              <a:buChar char="•"/>
            </a:pPr>
            <a:r>
              <a:rPr lang="zh-CN" altLang="en-US" dirty="0">
                <a:latin typeface="宋体" panose="02010600030101010101" pitchFamily="2" charset="-122"/>
                <a:ea typeface="宋体" panose="02010600030101010101" pitchFamily="2" charset="-122"/>
              </a:rPr>
              <a:t>高可用性和可扩展性</a:t>
            </a:r>
            <a:endParaRPr lang="en-US" altLang="zh-CN" dirty="0">
              <a:latin typeface="宋体" panose="02010600030101010101" pitchFamily="2" charset="-122"/>
              <a:ea typeface="宋体" panose="02010600030101010101" pitchFamily="2" charset="-122"/>
            </a:endParaRPr>
          </a:p>
          <a:p>
            <a:pPr marL="285750" indent="-285750">
              <a:buFont typeface="Arial" panose="020B0604020202020204" pitchFamily="34" charset="0"/>
              <a:buChar char="•"/>
            </a:pPr>
            <a:r>
              <a:rPr lang="zh-CN" altLang="en-US" dirty="0">
                <a:latin typeface="宋体" panose="02010600030101010101" pitchFamily="2" charset="-122"/>
                <a:ea typeface="宋体" panose="02010600030101010101" pitchFamily="2" charset="-122"/>
              </a:rPr>
              <a:t>全面的电源管理和环境监测</a:t>
            </a:r>
          </a:p>
        </p:txBody>
      </p:sp>
      <p:sp>
        <p:nvSpPr>
          <p:cNvPr id="36" name="文本框 35">
            <a:extLst>
              <a:ext uri="{FF2B5EF4-FFF2-40B4-BE49-F238E27FC236}">
                <a16:creationId xmlns:a16="http://schemas.microsoft.com/office/drawing/2014/main" id="{C4D88974-9AAE-145A-15D0-24A3D7FC71FA}"/>
              </a:ext>
            </a:extLst>
          </p:cNvPr>
          <p:cNvSpPr txBox="1"/>
          <p:nvPr/>
        </p:nvSpPr>
        <p:spPr>
          <a:xfrm>
            <a:off x="7449858" y="6517347"/>
            <a:ext cx="3307062" cy="338554"/>
          </a:xfrm>
          <a:prstGeom prst="rect">
            <a:avLst/>
          </a:prstGeom>
          <a:noFill/>
        </p:spPr>
        <p:txBody>
          <a:bodyPr wrap="square">
            <a:spAutoFit/>
          </a:bodyPr>
          <a:lstStyle/>
          <a:p>
            <a:r>
              <a:rPr lang="en-US" altLang="zh-CN" sz="1600" b="1" dirty="0" err="1">
                <a:latin typeface="华文仿宋" panose="02010600040101010101" pitchFamily="2" charset="-122"/>
                <a:ea typeface="华文仿宋" panose="02010600040101010101" pitchFamily="2" charset="-122"/>
              </a:rPr>
              <a:t>Rittal</a:t>
            </a:r>
            <a:r>
              <a:rPr lang="en-US" altLang="zh-CN" sz="1600" b="1" dirty="0">
                <a:latin typeface="华文仿宋" panose="02010600040101010101" pitchFamily="2" charset="-122"/>
                <a:ea typeface="华文仿宋" panose="02010600040101010101" pitchFamily="2" charset="-122"/>
              </a:rPr>
              <a:t> The </a:t>
            </a:r>
            <a:r>
              <a:rPr lang="en-US" altLang="zh-CN" sz="1600" b="1" dirty="0" err="1">
                <a:latin typeface="华文仿宋" panose="02010600040101010101" pitchFamily="2" charset="-122"/>
                <a:ea typeface="华文仿宋" panose="02010600040101010101" pitchFamily="2" charset="-122"/>
              </a:rPr>
              <a:t>RiMatrix</a:t>
            </a:r>
            <a:r>
              <a:rPr lang="en-US" altLang="zh-CN" sz="1600" b="1" dirty="0">
                <a:latin typeface="华文仿宋" panose="02010600040101010101" pitchFamily="2" charset="-122"/>
                <a:ea typeface="华文仿宋" panose="02010600040101010101" pitchFamily="2" charset="-122"/>
              </a:rPr>
              <a:t> </a:t>
            </a:r>
            <a:r>
              <a:rPr lang="zh-CN" altLang="en-US" sz="1600" b="1" dirty="0">
                <a:latin typeface="华文仿宋" panose="02010600040101010101" pitchFamily="2" charset="-122"/>
                <a:ea typeface="华文仿宋" panose="02010600040101010101" pitchFamily="2" charset="-122"/>
              </a:rPr>
              <a:t>电源管理系统</a:t>
            </a:r>
          </a:p>
        </p:txBody>
      </p:sp>
    </p:spTree>
    <p:extLst>
      <p:ext uri="{BB962C8B-B14F-4D97-AF65-F5344CB8AC3E}">
        <p14:creationId xmlns:p14="http://schemas.microsoft.com/office/powerpoint/2010/main" val="611987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nvSpPr>
        <p:spPr>
          <a:xfrm>
            <a:off x="-1" y="0"/>
            <a:ext cx="566166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文本框 46"/>
          <p:cNvSpPr txBox="1"/>
          <p:nvPr/>
        </p:nvSpPr>
        <p:spPr>
          <a:xfrm>
            <a:off x="5303520" y="1226858"/>
            <a:ext cx="6042660" cy="861774"/>
          </a:xfrm>
          <a:prstGeom prst="rect">
            <a:avLst/>
          </a:prstGeom>
          <a:noFill/>
          <a:ln>
            <a:noFill/>
          </a:ln>
        </p:spPr>
        <p:txBody>
          <a:bodyPr wrap="square" rtlCol="0">
            <a:spAutoFit/>
          </a:bodyPr>
          <a:lstStyle/>
          <a:p>
            <a:pPr algn="ctr"/>
            <a:r>
              <a:rPr lang="zh-CN" altLang="en-US" sz="5000" b="1" dirty="0">
                <a:solidFill>
                  <a:schemeClr val="accent1"/>
                </a:solidFill>
                <a:latin typeface="微软雅黑" panose="020B0503020204020204" pitchFamily="34" charset="-122"/>
              </a:rPr>
              <a:t>系统方案设计</a:t>
            </a:r>
          </a:p>
        </p:txBody>
      </p:sp>
      <p:grpSp>
        <p:nvGrpSpPr>
          <p:cNvPr id="4" name="组合 3">
            <a:extLst>
              <a:ext uri="{FF2B5EF4-FFF2-40B4-BE49-F238E27FC236}">
                <a16:creationId xmlns:a16="http://schemas.microsoft.com/office/drawing/2014/main" id="{1E39BB6E-3385-4D42-3EB5-CCC54546DE66}"/>
              </a:ext>
            </a:extLst>
          </p:cNvPr>
          <p:cNvGrpSpPr/>
          <p:nvPr/>
        </p:nvGrpSpPr>
        <p:grpSpPr>
          <a:xfrm>
            <a:off x="6429621" y="2661247"/>
            <a:ext cx="3343687" cy="707886"/>
            <a:chOff x="3982307" y="1805640"/>
            <a:chExt cx="3343687" cy="707886"/>
          </a:xfrm>
        </p:grpSpPr>
        <p:sp>
          <p:nvSpPr>
            <p:cNvPr id="5" name="文本框 4">
              <a:extLst>
                <a:ext uri="{FF2B5EF4-FFF2-40B4-BE49-F238E27FC236}">
                  <a16:creationId xmlns:a16="http://schemas.microsoft.com/office/drawing/2014/main" id="{BD282F16-83DE-18CA-1778-3D5BA5A23976}"/>
                </a:ext>
              </a:extLst>
            </p:cNvPr>
            <p:cNvSpPr txBox="1"/>
            <p:nvPr/>
          </p:nvSpPr>
          <p:spPr>
            <a:xfrm>
              <a:off x="4931136" y="1805640"/>
              <a:ext cx="2394858" cy="707886"/>
            </a:xfrm>
            <a:prstGeom prst="rect">
              <a:avLst/>
            </a:prstGeom>
            <a:noFill/>
          </p:spPr>
          <p:txBody>
            <a:bodyPr wrap="square" rtlCol="0">
              <a:spAutoFit/>
            </a:bodyPr>
            <a:lstStyle/>
            <a:p>
              <a:r>
                <a:rPr lang="zh-CN" altLang="en-US" sz="4000" b="1" dirty="0">
                  <a:latin typeface="微软雅黑" panose="020B0503020204020204" pitchFamily="34" charset="-122"/>
                </a:rPr>
                <a:t>需求分析</a:t>
              </a:r>
              <a:endParaRPr lang="en-US" altLang="zh-CN" sz="4000" b="1" dirty="0">
                <a:latin typeface="微软雅黑" panose="020B0503020204020204" pitchFamily="34" charset="-122"/>
              </a:endParaRPr>
            </a:p>
          </p:txBody>
        </p:sp>
        <p:sp>
          <p:nvSpPr>
            <p:cNvPr id="7" name="文本框 6">
              <a:extLst>
                <a:ext uri="{FF2B5EF4-FFF2-40B4-BE49-F238E27FC236}">
                  <a16:creationId xmlns:a16="http://schemas.microsoft.com/office/drawing/2014/main" id="{D7C6417D-BBF9-D8D2-F382-C6DAFB42366D}"/>
                </a:ext>
              </a:extLst>
            </p:cNvPr>
            <p:cNvSpPr txBox="1"/>
            <p:nvPr/>
          </p:nvSpPr>
          <p:spPr>
            <a:xfrm>
              <a:off x="3982307" y="1805640"/>
              <a:ext cx="1021782" cy="707886"/>
            </a:xfrm>
            <a:prstGeom prst="rect">
              <a:avLst/>
            </a:prstGeom>
            <a:noFill/>
            <a:ln>
              <a:noFill/>
            </a:ln>
          </p:spPr>
          <p:txBody>
            <a:bodyPr wrap="square" rtlCol="0">
              <a:spAutoFit/>
            </a:bodyPr>
            <a:lstStyle/>
            <a:p>
              <a:pPr algn="ctr"/>
              <a:r>
                <a:rPr lang="en-US" altLang="zh-CN" sz="4000" b="1" dirty="0">
                  <a:solidFill>
                    <a:schemeClr val="accent1"/>
                  </a:solidFill>
                  <a:latin typeface="微软雅黑" panose="020B0503020204020204" pitchFamily="34" charset="-122"/>
                  <a:ea typeface="微软雅黑" panose="020B0503020204020204" pitchFamily="34" charset="-122"/>
                </a:rPr>
                <a:t>2.1</a:t>
              </a:r>
            </a:p>
          </p:txBody>
        </p:sp>
      </p:grpSp>
      <p:grpSp>
        <p:nvGrpSpPr>
          <p:cNvPr id="10" name="组合 9">
            <a:extLst>
              <a:ext uri="{FF2B5EF4-FFF2-40B4-BE49-F238E27FC236}">
                <a16:creationId xmlns:a16="http://schemas.microsoft.com/office/drawing/2014/main" id="{AA7F80B8-C02E-D123-BD01-CB2264FAAF03}"/>
              </a:ext>
            </a:extLst>
          </p:cNvPr>
          <p:cNvGrpSpPr/>
          <p:nvPr/>
        </p:nvGrpSpPr>
        <p:grpSpPr>
          <a:xfrm>
            <a:off x="6230635" y="3533213"/>
            <a:ext cx="4690487" cy="1017057"/>
            <a:chOff x="3982307" y="1805640"/>
            <a:chExt cx="3343687" cy="1323439"/>
          </a:xfrm>
        </p:grpSpPr>
        <p:sp>
          <p:nvSpPr>
            <p:cNvPr id="11" name="文本框 10">
              <a:extLst>
                <a:ext uri="{FF2B5EF4-FFF2-40B4-BE49-F238E27FC236}">
                  <a16:creationId xmlns:a16="http://schemas.microsoft.com/office/drawing/2014/main" id="{320D20EB-D6C9-9ADD-3C1F-FDE5DAA214C5}"/>
                </a:ext>
              </a:extLst>
            </p:cNvPr>
            <p:cNvSpPr txBox="1"/>
            <p:nvPr/>
          </p:nvSpPr>
          <p:spPr>
            <a:xfrm>
              <a:off x="4931136" y="1805640"/>
              <a:ext cx="2394858" cy="1323439"/>
            </a:xfrm>
            <a:prstGeom prst="rect">
              <a:avLst/>
            </a:prstGeom>
            <a:noFill/>
          </p:spPr>
          <p:txBody>
            <a:bodyPr wrap="square" rtlCol="0">
              <a:spAutoFit/>
            </a:bodyPr>
            <a:lstStyle/>
            <a:p>
              <a:r>
                <a:rPr lang="zh-CN" altLang="en-US" sz="4000" b="1" dirty="0">
                  <a:latin typeface="微软雅黑" panose="020B0503020204020204" pitchFamily="34" charset="-122"/>
                </a:rPr>
                <a:t>功能模块设计</a:t>
              </a:r>
              <a:endParaRPr lang="en-US" altLang="zh-CN" sz="4000" b="1" dirty="0">
                <a:latin typeface="微软雅黑" panose="020B0503020204020204" pitchFamily="34" charset="-122"/>
              </a:endParaRPr>
            </a:p>
          </p:txBody>
        </p:sp>
        <p:sp>
          <p:nvSpPr>
            <p:cNvPr id="12" name="文本框 11">
              <a:extLst>
                <a:ext uri="{FF2B5EF4-FFF2-40B4-BE49-F238E27FC236}">
                  <a16:creationId xmlns:a16="http://schemas.microsoft.com/office/drawing/2014/main" id="{1955366C-5CF9-7338-731F-C258CE6F4371}"/>
                </a:ext>
              </a:extLst>
            </p:cNvPr>
            <p:cNvSpPr txBox="1"/>
            <p:nvPr/>
          </p:nvSpPr>
          <p:spPr>
            <a:xfrm>
              <a:off x="3982307" y="1805640"/>
              <a:ext cx="1021782" cy="707886"/>
            </a:xfrm>
            <a:prstGeom prst="rect">
              <a:avLst/>
            </a:prstGeom>
            <a:noFill/>
            <a:ln>
              <a:noFill/>
            </a:ln>
          </p:spPr>
          <p:txBody>
            <a:bodyPr wrap="square" rtlCol="0">
              <a:spAutoFit/>
            </a:bodyPr>
            <a:lstStyle/>
            <a:p>
              <a:pPr algn="ctr"/>
              <a:r>
                <a:rPr lang="en-US" altLang="zh-CN" sz="4000" b="1" dirty="0">
                  <a:solidFill>
                    <a:schemeClr val="accent1"/>
                  </a:solidFill>
                  <a:latin typeface="微软雅黑" panose="020B0503020204020204" pitchFamily="34" charset="-122"/>
                  <a:ea typeface="微软雅黑" panose="020B0503020204020204" pitchFamily="34" charset="-122"/>
                </a:rPr>
                <a:t>2.2</a:t>
              </a:r>
            </a:p>
          </p:txBody>
        </p:sp>
      </p:grpSp>
      <p:sp>
        <p:nvSpPr>
          <p:cNvPr id="9" name="文本框 8"/>
          <p:cNvSpPr txBox="1"/>
          <p:nvPr/>
        </p:nvSpPr>
        <p:spPr>
          <a:xfrm>
            <a:off x="-1307372" y="860605"/>
            <a:ext cx="7837714" cy="4339650"/>
          </a:xfrm>
          <a:prstGeom prst="rect">
            <a:avLst/>
          </a:prstGeom>
          <a:noFill/>
          <a:ln>
            <a:noFill/>
          </a:ln>
        </p:spPr>
        <p:txBody>
          <a:bodyPr wrap="square" rtlCol="0">
            <a:spAutoFit/>
          </a:bodyPr>
          <a:lstStyle/>
          <a:p>
            <a:pPr algn="ctr"/>
            <a:r>
              <a:rPr lang="en-US" altLang="zh-CN" sz="13800" b="1" dirty="0">
                <a:solidFill>
                  <a:schemeClr val="tx1">
                    <a:lumMod val="95000"/>
                    <a:lumOff val="5000"/>
                    <a:alpha val="23000"/>
                  </a:schemeClr>
                </a:solidFill>
                <a:latin typeface="微软雅黑" panose="020B0503020204020204" pitchFamily="34" charset="-122"/>
                <a:ea typeface="微软雅黑" panose="020B0503020204020204" pitchFamily="34" charset="-122"/>
              </a:rPr>
              <a:t>PART</a:t>
            </a:r>
          </a:p>
          <a:p>
            <a:pPr algn="ctr"/>
            <a:r>
              <a:rPr lang="en-US" altLang="zh-CN" sz="13800" b="1" dirty="0">
                <a:solidFill>
                  <a:schemeClr val="tx1">
                    <a:lumMod val="95000"/>
                    <a:lumOff val="5000"/>
                    <a:alpha val="23000"/>
                  </a:schemeClr>
                </a:solidFill>
                <a:latin typeface="微软雅黑" panose="020B0503020204020204" pitchFamily="34" charset="-122"/>
                <a:ea typeface="微软雅黑" panose="020B0503020204020204" pitchFamily="34" charset="-122"/>
              </a:rPr>
              <a:t>TWO</a:t>
            </a:r>
          </a:p>
        </p:txBody>
      </p:sp>
    </p:spTree>
    <p:extLst>
      <p:ext uri="{BB962C8B-B14F-4D97-AF65-F5344CB8AC3E}">
        <p14:creationId xmlns:p14="http://schemas.microsoft.com/office/powerpoint/2010/main" val="7590321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5033</TotalTime>
  <Words>4270</Words>
  <Application>Microsoft Office PowerPoint</Application>
  <PresentationFormat>宽屏</PresentationFormat>
  <Paragraphs>568</Paragraphs>
  <Slides>31</Slides>
  <Notes>31</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31</vt:i4>
      </vt:variant>
    </vt:vector>
  </HeadingPairs>
  <TitlesOfParts>
    <vt:vector size="45" baseType="lpstr">
      <vt:lpstr>Linux Libertine</vt:lpstr>
      <vt:lpstr>等线</vt:lpstr>
      <vt:lpstr>等线 Light</vt:lpstr>
      <vt:lpstr>仿宋</vt:lpstr>
      <vt:lpstr>华文仿宋</vt:lpstr>
      <vt:lpstr>华文楷体</vt:lpstr>
      <vt:lpstr>华文宋体</vt:lpstr>
      <vt:lpstr>宋体</vt:lpstr>
      <vt:lpstr>微软雅黑</vt:lpstr>
      <vt:lpstr>Arial</vt:lpstr>
      <vt:lpstr>Open Sans</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jup.iter@outlook.com</dc:creator>
  <cp:lastModifiedBy>jup.iter@outlook.com</cp:lastModifiedBy>
  <cp:revision>34</cp:revision>
  <dcterms:created xsi:type="dcterms:W3CDTF">2023-12-20T06:49:21Z</dcterms:created>
  <dcterms:modified xsi:type="dcterms:W3CDTF">2024-05-27T10:53:33Z</dcterms:modified>
</cp:coreProperties>
</file>