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1"/>
  </p:notesMasterIdLst>
  <p:sldIdLst>
    <p:sldId id="256" r:id="rId3"/>
    <p:sldId id="257" r:id="rId4"/>
    <p:sldId id="273" r:id="rId5"/>
    <p:sldId id="272" r:id="rId6"/>
    <p:sldId id="286" r:id="rId7"/>
    <p:sldId id="259" r:id="rId8"/>
    <p:sldId id="282" r:id="rId9"/>
    <p:sldId id="260" r:id="rId10"/>
    <p:sldId id="281" r:id="rId11"/>
    <p:sldId id="274" r:id="rId12"/>
    <p:sldId id="263" r:id="rId13"/>
    <p:sldId id="283" r:id="rId14"/>
    <p:sldId id="264" r:id="rId15"/>
    <p:sldId id="265" r:id="rId16"/>
    <p:sldId id="266" r:id="rId17"/>
    <p:sldId id="285" r:id="rId18"/>
    <p:sldId id="267" r:id="rId19"/>
    <p:sldId id="271"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7265" userDrawn="1">
          <p15:clr>
            <a:srgbClr val="A4A3A4"/>
          </p15:clr>
        </p15:guide>
        <p15:guide id="5" orient="horz" pos="3952" userDrawn="1">
          <p15:clr>
            <a:srgbClr val="A4A3A4"/>
          </p15:clr>
        </p15:guide>
        <p15:guide id="6" orient="horz" pos="3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C"/>
    <a:srgbClr val="E9EBF5"/>
    <a:srgbClr val="B0CBEE"/>
    <a:srgbClr val="EB8539"/>
    <a:srgbClr val="8307CF"/>
    <a:srgbClr val="1C4885"/>
    <a:srgbClr val="EEF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10" autoAdjust="0"/>
  </p:normalViewPr>
  <p:slideViewPr>
    <p:cSldViewPr snapToGrid="0" showGuides="1">
      <p:cViewPr varScale="1">
        <p:scale>
          <a:sx n="78" d="100"/>
          <a:sy n="78" d="100"/>
        </p:scale>
        <p:origin x="139" y="67"/>
      </p:cViewPr>
      <p:guideLst>
        <p:guide pos="438"/>
        <p:guide pos="7265"/>
        <p:guide orient="horz" pos="3952"/>
        <p:guide orient="horz" pos="39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D75B3-DB71-4E2D-ACE2-EDC398B9D9BB}" type="datetimeFigureOut">
              <a:rPr lang="zh-CN" altLang="en-US" smtClean="0"/>
              <a:t>2024/5/28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F98EE-4F4E-4D14-BF8C-0B74C95A33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2</a:t>
            </a:fld>
            <a:endParaRPr lang="zh-CN" altLang="en-US"/>
          </a:p>
        </p:txBody>
      </p:sp>
    </p:spTree>
    <p:extLst>
      <p:ext uri="{BB962C8B-B14F-4D97-AF65-F5344CB8AC3E}">
        <p14:creationId xmlns:p14="http://schemas.microsoft.com/office/powerpoint/2010/main" val="192258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5</a:t>
            </a:fld>
            <a:endParaRPr lang="zh-CN" altLang="en-US"/>
          </a:p>
        </p:txBody>
      </p:sp>
    </p:spTree>
    <p:extLst>
      <p:ext uri="{BB962C8B-B14F-4D97-AF65-F5344CB8AC3E}">
        <p14:creationId xmlns:p14="http://schemas.microsoft.com/office/powerpoint/2010/main" val="152558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8</a:t>
            </a:fld>
            <a:endParaRPr lang="zh-CN" altLang="en-US"/>
          </a:p>
        </p:txBody>
      </p:sp>
    </p:spTree>
    <p:extLst>
      <p:ext uri="{BB962C8B-B14F-4D97-AF65-F5344CB8AC3E}">
        <p14:creationId xmlns:p14="http://schemas.microsoft.com/office/powerpoint/2010/main" val="353279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1F98EE-4F4E-4D14-BF8C-0B74C95A33C1}" type="slidenum">
              <a:rPr lang="zh-CN" altLang="en-US" smtClean="0"/>
              <a:t>9</a:t>
            </a:fld>
            <a:endParaRPr lang="zh-CN" altLang="en-US"/>
          </a:p>
        </p:txBody>
      </p:sp>
    </p:spTree>
    <p:extLst>
      <p:ext uri="{BB962C8B-B14F-4D97-AF65-F5344CB8AC3E}">
        <p14:creationId xmlns:p14="http://schemas.microsoft.com/office/powerpoint/2010/main" val="4171719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userDrawn="1"/>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userDrawn="1"/>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7"/>
          <p:cNvSpPr/>
          <p:nvPr userDrawn="1"/>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4885"/>
              </a:solidFill>
              <a:cs typeface="+mn-ea"/>
              <a:sym typeface="+mn-lt"/>
            </a:endParaRPr>
          </a:p>
        </p:txBody>
      </p:sp>
      <p:pic>
        <p:nvPicPr>
          <p:cNvPr id="1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6304588" y="620680"/>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手机屏幕的截图&#10;&#10;中度可信度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3916" y="620680"/>
            <a:ext cx="4248921" cy="6797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cxnSp>
        <p:nvCxnSpPr>
          <p:cNvPr id="4" name="直接连接符 3"/>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graphicFrame>
        <p:nvGraphicFramePr>
          <p:cNvPr id="7"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solidFill>
                            <a:srgbClr val="1C4885"/>
                          </a:solidFill>
                        </a:rPr>
                        <a:t>设计并实现星系光谱自动分类模型</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rgbClr val="1C4885"/>
                          </a:solidFill>
                        </a:rPr>
                        <a:t>星系光谱特征的自动提取方法</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b="0" dirty="0">
                          <a:solidFill>
                            <a:schemeClr val="bg1"/>
                          </a:solidFill>
                        </a:rPr>
                        <a:t>模型可解释性研究</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sp>
        <p:nvSpPr>
          <p:cNvPr id="5" name="文本框 4"/>
          <p:cNvSpPr txBox="1"/>
          <p:nvPr userDrawn="1"/>
        </p:nvSpPr>
        <p:spPr>
          <a:xfrm>
            <a:off x="878955" y="511715"/>
            <a:ext cx="4510168" cy="523220"/>
          </a:xfrm>
          <a:prstGeom prst="rect">
            <a:avLst/>
          </a:prstGeom>
          <a:noFill/>
        </p:spPr>
        <p:txBody>
          <a:bodyPr wrap="square" rtlCol="0">
            <a:spAutoFit/>
          </a:bodyPr>
          <a:lstStyle/>
          <a:p>
            <a:pPr algn="dist"/>
            <a:r>
              <a:rPr lang="zh-CN" altLang="en-US" sz="2800" dirty="0">
                <a:solidFill>
                  <a:srgbClr val="1C4885"/>
                </a:solidFill>
                <a:latin typeface="微软雅黑" panose="020B0503020204020204" pitchFamily="34" charset="-122"/>
                <a:ea typeface="微软雅黑" panose="020B0503020204020204" pitchFamily="34" charset="-122"/>
                <a:cs typeface="+mn-ea"/>
                <a:sym typeface="+mn-lt"/>
              </a:rPr>
              <a:t>相关成果及参与科研项目</a:t>
            </a:r>
          </a:p>
        </p:txBody>
      </p:sp>
      <p:cxnSp>
        <p:nvCxnSpPr>
          <p:cNvPr id="6" name="直接连接符 5"/>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cxnSp>
        <p:nvCxnSpPr>
          <p:cNvPr id="6" name="直接连接符 5"/>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userDrawn="1"/>
        </p:nvSpPr>
        <p:spPr>
          <a:xfrm>
            <a:off x="878955" y="511715"/>
            <a:ext cx="2700824" cy="523220"/>
          </a:xfrm>
          <a:prstGeom prst="rect">
            <a:avLst/>
          </a:prstGeom>
          <a:noFill/>
        </p:spPr>
        <p:txBody>
          <a:bodyPr wrap="square" rtlCol="0">
            <a:spAutoFit/>
          </a:bodyPr>
          <a:lstStyle/>
          <a:p>
            <a:pPr algn="dist"/>
            <a:r>
              <a:rPr lang="zh-CN" altLang="en-US" sz="2800" dirty="0">
                <a:solidFill>
                  <a:srgbClr val="1C4885"/>
                </a:solidFill>
                <a:latin typeface="微软雅黑" panose="020B0503020204020204" pitchFamily="34" charset="-122"/>
                <a:ea typeface="微软雅黑" panose="020B0503020204020204" pitchFamily="34" charset="-122"/>
                <a:cs typeface="+mn-ea"/>
                <a:sym typeface="+mn-lt"/>
              </a:rPr>
              <a:t>博士课题设想</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graphicFrame>
        <p:nvGraphicFramePr>
          <p:cNvPr id="6"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solidFill>
                            <a:srgbClr val="1C4885"/>
                          </a:solidFill>
                        </a:rPr>
                        <a:t>硕士课题内容</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rgbClr val="1C4885"/>
                          </a:solidFill>
                        </a:rPr>
                        <a:t>相关成果及参与科研项目</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b="0" dirty="0">
                          <a:solidFill>
                            <a:schemeClr val="bg1"/>
                          </a:solidFill>
                        </a:rPr>
                        <a:t>博士课题设想</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extLst>
                  <a:ext uri="{0D108BD9-81ED-4DB2-BD59-A6C34878D82A}">
                    <a16:rowId xmlns:a16="http://schemas.microsoft.com/office/drawing/2014/main" val="10000"/>
                  </a:ext>
                </a:extLst>
              </a:tr>
            </a:tbl>
          </a:graphicData>
        </a:graphic>
      </p:graphicFrame>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4" name="矩形 13"/>
          <p:cNvSpPr/>
          <p:nvPr userDrawn="1"/>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userDrawn="1"/>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userDrawn="1"/>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userDrawn="1"/>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7"/>
          <p:cNvSpPr/>
          <p:nvPr userDrawn="1"/>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4885"/>
              </a:solidFill>
              <a:cs typeface="+mn-ea"/>
              <a:sym typeface="+mn-lt"/>
            </a:endParaRPr>
          </a:p>
        </p:txBody>
      </p:sp>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6304588" y="620680"/>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descr="手机屏幕的截图&#10;&#10;中度可信度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3916" y="620680"/>
            <a:ext cx="4248921" cy="67970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cxnSp>
        <p:nvCxnSpPr>
          <p:cNvPr id="6" name="直接连接符 5"/>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245804" y="294968"/>
            <a:ext cx="11700390" cy="6268063"/>
            <a:chOff x="245804" y="294968"/>
            <a:chExt cx="11700390" cy="6268063"/>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 name="文本框 6"/>
          <p:cNvSpPr txBox="1"/>
          <p:nvPr userDrawn="1"/>
        </p:nvSpPr>
        <p:spPr>
          <a:xfrm>
            <a:off x="1389084" y="946503"/>
            <a:ext cx="2325946" cy="830997"/>
          </a:xfrm>
          <a:prstGeom prst="rect">
            <a:avLst/>
          </a:prstGeom>
          <a:noFill/>
        </p:spPr>
        <p:txBody>
          <a:bodyPr wrap="square" rtlCol="0">
            <a:spAutoFit/>
          </a:bodyPr>
          <a:lstStyle/>
          <a:p>
            <a:pPr algn="dist"/>
            <a:r>
              <a:rPr lang="zh-CN" altLang="en-US" sz="4800" dirty="0">
                <a:solidFill>
                  <a:srgbClr val="1C4885"/>
                </a:solidFill>
                <a:latin typeface="微软雅黑" panose="020B0503020204020204" pitchFamily="34" charset="-122"/>
                <a:ea typeface="微软雅黑" panose="020B0503020204020204" pitchFamily="34" charset="-122"/>
                <a:cs typeface="+mn-ea"/>
                <a:sym typeface="+mn-lt"/>
              </a:rPr>
              <a:t>目录</a:t>
            </a:r>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526599" y="971051"/>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455927" y="971051"/>
            <a:ext cx="1015139" cy="67970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D11C1F-50C6-4216-8A75-FAB163231F4B}" type="datetimeFigureOut">
              <a:rPr lang="zh-CN" altLang="en-US" smtClean="0"/>
              <a:t>2024/5/28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224890-926C-4C3A-BC54-3FEBB2AF701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sp>
        <p:nvSpPr>
          <p:cNvPr id="5" name="文本框 4"/>
          <p:cNvSpPr txBox="1"/>
          <p:nvPr userDrawn="1"/>
        </p:nvSpPr>
        <p:spPr>
          <a:xfrm>
            <a:off x="878955" y="511715"/>
            <a:ext cx="2700824" cy="523220"/>
          </a:xfrm>
          <a:prstGeom prst="rect">
            <a:avLst/>
          </a:prstGeom>
          <a:noFill/>
        </p:spPr>
        <p:txBody>
          <a:bodyPr wrap="square" rtlCol="0">
            <a:spAutoFit/>
          </a:bodyPr>
          <a:lstStyle/>
          <a:p>
            <a:pPr algn="dist"/>
            <a:r>
              <a:rPr lang="zh-CN" altLang="en-US" sz="2800" dirty="0">
                <a:solidFill>
                  <a:srgbClr val="1C4885"/>
                </a:solidFill>
                <a:latin typeface="微软雅黑" panose="020B0503020204020204" pitchFamily="34" charset="-122"/>
                <a:ea typeface="微软雅黑" panose="020B0503020204020204" pitchFamily="34" charset="-122"/>
                <a:cs typeface="+mn-ea"/>
                <a:sym typeface="+mn-lt"/>
              </a:rPr>
              <a:t>硕士课题内容</a:t>
            </a:r>
          </a:p>
        </p:txBody>
      </p:sp>
      <p:cxnSp>
        <p:nvCxnSpPr>
          <p:cNvPr id="6" name="直接连接符 5"/>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sp>
        <p:nvSpPr>
          <p:cNvPr id="5" name="文本框 4"/>
          <p:cNvSpPr txBox="1"/>
          <p:nvPr userDrawn="1"/>
        </p:nvSpPr>
        <p:spPr>
          <a:xfrm>
            <a:off x="878955" y="511715"/>
            <a:ext cx="6769620" cy="523220"/>
          </a:xfrm>
          <a:prstGeom prst="rect">
            <a:avLst/>
          </a:prstGeom>
          <a:noFill/>
        </p:spPr>
        <p:txBody>
          <a:bodyPr wrap="square" rtlCol="0">
            <a:spAutoFit/>
          </a:bodyPr>
          <a:lstStyle/>
          <a:p>
            <a:pPr algn="dist"/>
            <a:r>
              <a:rPr lang="en-US" altLang="zh-CN" sz="2800" b="1" dirty="0">
                <a:solidFill>
                  <a:srgbClr val="1C4885"/>
                </a:solidFill>
              </a:rPr>
              <a:t>《</a:t>
            </a:r>
            <a:r>
              <a:rPr lang="zh-CN" altLang="en-US" sz="2800" b="1" dirty="0">
                <a:solidFill>
                  <a:srgbClr val="1C4885"/>
                </a:solidFill>
              </a:rPr>
              <a:t>基于机器学习的星系光谱自动分类研究</a:t>
            </a:r>
            <a:r>
              <a:rPr lang="en-US" altLang="zh-CN" sz="2800" b="1" dirty="0">
                <a:solidFill>
                  <a:srgbClr val="1C4885"/>
                </a:solidFill>
              </a:rPr>
              <a:t>》</a:t>
            </a:r>
            <a:endParaRPr lang="zh-CN" altLang="en-US" sz="2800" dirty="0">
              <a:solidFill>
                <a:srgbClr val="1C4885"/>
              </a:solidFill>
              <a:latin typeface="微软雅黑" panose="020B0503020204020204" pitchFamily="34" charset="-122"/>
              <a:ea typeface="微软雅黑" panose="020B0503020204020204" pitchFamily="34" charset="-122"/>
              <a:cs typeface="+mn-ea"/>
              <a:sym typeface="+mn-lt"/>
            </a:endParaRPr>
          </a:p>
        </p:txBody>
      </p:sp>
      <p:cxnSp>
        <p:nvCxnSpPr>
          <p:cNvPr id="6" name="直接连接符 5"/>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2"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t>课题研究背景</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tc>
                  <a:txBody>
                    <a:bodyPr/>
                    <a:lstStyle/>
                    <a:p>
                      <a:pPr algn="ctr"/>
                      <a:r>
                        <a:rPr lang="zh-CN" altLang="en-US" b="0" dirty="0">
                          <a:solidFill>
                            <a:srgbClr val="1C4885"/>
                          </a:solidFill>
                        </a:rPr>
                        <a:t>课题研究内容</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rgbClr val="1C4885"/>
                          </a:solidFill>
                        </a:rPr>
                        <a:t>总结与展望</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文本框 2"/>
          <p:cNvSpPr txBox="1"/>
          <p:nvPr userDrawn="1"/>
        </p:nvSpPr>
        <p:spPr>
          <a:xfrm>
            <a:off x="888480" y="511715"/>
            <a:ext cx="5988570"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b="1" dirty="0">
                <a:solidFill>
                  <a:srgbClr val="1C4885"/>
                </a:solidFill>
                <a:latin typeface="+mn-ea"/>
                <a:ea typeface="+mn-ea"/>
                <a:cs typeface="+mn-ea"/>
                <a:sym typeface="+mn-lt"/>
              </a:rPr>
              <a:t>一</a:t>
            </a:r>
            <a:r>
              <a:rPr lang="en-US" altLang="zh-CN" sz="2800" b="1" dirty="0">
                <a:solidFill>
                  <a:srgbClr val="1C4885"/>
                </a:solidFill>
                <a:latin typeface="+mn-ea"/>
                <a:ea typeface="+mn-ea"/>
                <a:cs typeface="+mn-ea"/>
                <a:sym typeface="+mn-lt"/>
              </a:rPr>
              <a:t>.</a:t>
            </a:r>
            <a:r>
              <a:rPr lang="zh-CN" altLang="en-US" sz="2800" b="1" dirty="0">
                <a:solidFill>
                  <a:srgbClr val="1C4885"/>
                </a:solidFill>
                <a:latin typeface="+mn-ea"/>
                <a:ea typeface="+mn-ea"/>
              </a:rPr>
              <a:t>设计并实现星系光谱自动分类模型</a:t>
            </a:r>
          </a:p>
        </p:txBody>
      </p:sp>
      <p:cxnSp>
        <p:nvCxnSpPr>
          <p:cNvPr id="4" name="直接连接符 3"/>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graphicFrame>
        <p:nvGraphicFramePr>
          <p:cNvPr id="7"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t>硕士课题内容</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tc>
                  <a:txBody>
                    <a:bodyPr/>
                    <a:lstStyle/>
                    <a:p>
                      <a:pPr algn="ctr"/>
                      <a:r>
                        <a:rPr lang="zh-CN" altLang="en-US" b="0" dirty="0">
                          <a:solidFill>
                            <a:srgbClr val="1C4885"/>
                          </a:solidFill>
                        </a:rPr>
                        <a:t>相关成果及参与科研项目</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rgbClr val="1C4885"/>
                          </a:solidFill>
                        </a:rPr>
                        <a:t>博士课题设想</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文本框 2"/>
          <p:cNvSpPr txBox="1"/>
          <p:nvPr userDrawn="1"/>
        </p:nvSpPr>
        <p:spPr>
          <a:xfrm>
            <a:off x="869719" y="502479"/>
            <a:ext cx="5502506" cy="523220"/>
          </a:xfrm>
          <a:prstGeom prst="rect">
            <a:avLst/>
          </a:prstGeom>
          <a:noFill/>
        </p:spPr>
        <p:txBody>
          <a:bodyPr wrap="square" rtlCol="0">
            <a:spAutoFit/>
          </a:bodyPr>
          <a:lstStyle/>
          <a:p>
            <a:pPr algn="dist"/>
            <a:r>
              <a:rPr lang="zh-CN" altLang="en-US" sz="2800" b="1" dirty="0">
                <a:solidFill>
                  <a:srgbClr val="1C4885"/>
                </a:solidFill>
                <a:latin typeface="等线" panose="02010600030101010101" pitchFamily="2" charset="-122"/>
                <a:ea typeface="等线" panose="02010600030101010101" pitchFamily="2" charset="-122"/>
                <a:cs typeface="+mn-ea"/>
                <a:sym typeface="+mn-lt"/>
              </a:rPr>
              <a:t>二</a:t>
            </a:r>
            <a:r>
              <a:rPr lang="en-US" altLang="zh-CN" sz="2800" b="1" dirty="0">
                <a:solidFill>
                  <a:srgbClr val="1C4885"/>
                </a:solidFill>
                <a:latin typeface="等线" panose="02010600030101010101" pitchFamily="2" charset="-122"/>
                <a:ea typeface="等线" panose="02010600030101010101" pitchFamily="2" charset="-122"/>
                <a:cs typeface="+mn-ea"/>
                <a:sym typeface="+mn-lt"/>
              </a:rPr>
              <a:t>.</a:t>
            </a:r>
            <a:r>
              <a:rPr lang="zh-CN" altLang="en-US" sz="2800" b="1" dirty="0">
                <a:solidFill>
                  <a:srgbClr val="1C4885"/>
                </a:solidFill>
                <a:latin typeface="等线" panose="02010600030101010101" pitchFamily="2" charset="-122"/>
                <a:ea typeface="等线" panose="02010600030101010101" pitchFamily="2" charset="-122"/>
                <a:cs typeface="+mn-ea"/>
                <a:sym typeface="+mn-lt"/>
              </a:rPr>
              <a:t>星系光谱特征的自动提取方法</a:t>
            </a:r>
          </a:p>
        </p:txBody>
      </p:sp>
      <p:cxnSp>
        <p:nvCxnSpPr>
          <p:cNvPr id="4" name="直接连接符 3"/>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graphicFrame>
        <p:nvGraphicFramePr>
          <p:cNvPr id="9"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t>硕士课题内容</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tc>
                  <a:txBody>
                    <a:bodyPr/>
                    <a:lstStyle/>
                    <a:p>
                      <a:pPr algn="ctr"/>
                      <a:r>
                        <a:rPr lang="zh-CN" altLang="en-US" b="0" dirty="0">
                          <a:solidFill>
                            <a:srgbClr val="1C4885"/>
                          </a:solidFill>
                        </a:rPr>
                        <a:t>相关成果及参与科研项目</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rgbClr val="1C4885"/>
                          </a:solidFill>
                        </a:rPr>
                        <a:t>博士课题设想</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文本框 2"/>
          <p:cNvSpPr txBox="1"/>
          <p:nvPr userDrawn="1"/>
        </p:nvSpPr>
        <p:spPr>
          <a:xfrm>
            <a:off x="869718" y="502479"/>
            <a:ext cx="3664179" cy="523220"/>
          </a:xfrm>
          <a:prstGeom prst="rect">
            <a:avLst/>
          </a:prstGeom>
          <a:noFill/>
        </p:spPr>
        <p:txBody>
          <a:bodyPr wrap="square" rtlCol="0">
            <a:spAutoFit/>
          </a:bodyPr>
          <a:lstStyle/>
          <a:p>
            <a:pPr algn="dist"/>
            <a:r>
              <a:rPr lang="zh-CN" altLang="en-US" sz="2800" b="1" dirty="0">
                <a:solidFill>
                  <a:srgbClr val="1C4885"/>
                </a:solidFill>
                <a:latin typeface="等线" panose="02010600030101010101" pitchFamily="2" charset="-122"/>
                <a:ea typeface="等线" panose="02010600030101010101" pitchFamily="2" charset="-122"/>
                <a:cs typeface="+mn-ea"/>
                <a:sym typeface="+mn-lt"/>
              </a:rPr>
              <a:t>三</a:t>
            </a:r>
            <a:r>
              <a:rPr lang="en-US" altLang="zh-CN" sz="2800" b="1" dirty="0">
                <a:solidFill>
                  <a:srgbClr val="1C4885"/>
                </a:solidFill>
                <a:latin typeface="等线" panose="02010600030101010101" pitchFamily="2" charset="-122"/>
                <a:ea typeface="等线" panose="02010600030101010101" pitchFamily="2" charset="-122"/>
                <a:cs typeface="+mn-ea"/>
                <a:sym typeface="+mn-lt"/>
              </a:rPr>
              <a:t>.</a:t>
            </a:r>
            <a:r>
              <a:rPr lang="zh-CN" altLang="en-US" sz="2800" b="1" dirty="0">
                <a:solidFill>
                  <a:srgbClr val="1C4885"/>
                </a:solidFill>
                <a:latin typeface="等线" panose="02010600030101010101" pitchFamily="2" charset="-122"/>
                <a:ea typeface="等线" panose="02010600030101010101" pitchFamily="2" charset="-122"/>
                <a:cs typeface="+mn-ea"/>
                <a:sym typeface="+mn-lt"/>
              </a:rPr>
              <a:t>模型可解释性研究</a:t>
            </a:r>
          </a:p>
        </p:txBody>
      </p:sp>
      <p:cxnSp>
        <p:nvCxnSpPr>
          <p:cNvPr id="4" name="直接连接符 3"/>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graphicFrame>
        <p:nvGraphicFramePr>
          <p:cNvPr id="9"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t>硕士课题内容</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tc>
                  <a:txBody>
                    <a:bodyPr/>
                    <a:lstStyle/>
                    <a:p>
                      <a:pPr algn="ctr"/>
                      <a:r>
                        <a:rPr lang="zh-CN" altLang="en-US" b="0" dirty="0">
                          <a:solidFill>
                            <a:srgbClr val="1C4885"/>
                          </a:solidFill>
                        </a:rPr>
                        <a:t>相关成果及参与科研项目</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rgbClr val="1C4885"/>
                          </a:solidFill>
                        </a:rPr>
                        <a:t>博士课题设想</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3" name="文本框 2"/>
          <p:cNvSpPr txBox="1"/>
          <p:nvPr userDrawn="1"/>
        </p:nvSpPr>
        <p:spPr>
          <a:xfrm>
            <a:off x="869719" y="502479"/>
            <a:ext cx="2583600" cy="523220"/>
          </a:xfrm>
          <a:prstGeom prst="rect">
            <a:avLst/>
          </a:prstGeom>
          <a:noFill/>
        </p:spPr>
        <p:txBody>
          <a:bodyPr wrap="square" rtlCol="0">
            <a:spAutoFit/>
          </a:bodyPr>
          <a:lstStyle/>
          <a:p>
            <a:pPr algn="dist"/>
            <a:r>
              <a:rPr lang="zh-CN" altLang="en-US" sz="2800" b="1" dirty="0">
                <a:solidFill>
                  <a:srgbClr val="1C4885"/>
                </a:solidFill>
                <a:latin typeface="等线" panose="02010600030101010101" pitchFamily="2" charset="-122"/>
                <a:ea typeface="等线" panose="02010600030101010101" pitchFamily="2" charset="-122"/>
                <a:cs typeface="+mn-ea"/>
                <a:sym typeface="+mn-lt"/>
              </a:rPr>
              <a:t>研究工作总结</a:t>
            </a:r>
          </a:p>
        </p:txBody>
      </p:sp>
      <p:cxnSp>
        <p:nvCxnSpPr>
          <p:cNvPr id="4" name="直接连接符 3"/>
          <p:cNvCxnSpPr/>
          <p:nvPr userDrawn="1"/>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graphicFrame>
        <p:nvGraphicFramePr>
          <p:cNvPr id="9"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t>硕士课题内容</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tc>
                  <a:txBody>
                    <a:bodyPr/>
                    <a:lstStyle/>
                    <a:p>
                      <a:pPr algn="ctr"/>
                      <a:r>
                        <a:rPr lang="zh-CN" altLang="en-US" b="0" dirty="0">
                          <a:solidFill>
                            <a:srgbClr val="1C4885"/>
                          </a:solidFill>
                        </a:rPr>
                        <a:t>相关成果及参与科研项目</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rgbClr val="1C4885"/>
                          </a:solidFill>
                        </a:rPr>
                        <a:t>博士课题设想</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1554"/>
          <a:stretch>
            <a:fillRect/>
          </a:stretch>
        </p:blipFill>
        <p:spPr bwMode="auto">
          <a:xfrm>
            <a:off x="9754133" y="309985"/>
            <a:ext cx="85067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手机屏幕的截图&#10;&#10;中度可信度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r="76108"/>
          <a:stretch>
            <a:fillRect/>
          </a:stretch>
        </p:blipFill>
        <p:spPr>
          <a:xfrm>
            <a:off x="10683461" y="309985"/>
            <a:ext cx="1015139" cy="679705"/>
          </a:xfrm>
          <a:prstGeom prst="rect">
            <a:avLst/>
          </a:prstGeom>
        </p:spPr>
      </p:pic>
      <p:graphicFrame>
        <p:nvGraphicFramePr>
          <p:cNvPr id="7" name="表格 7"/>
          <p:cNvGraphicFramePr>
            <a:graphicFrameLocks noGrp="1"/>
          </p:cNvGraphicFramePr>
          <p:nvPr userDrawn="1"/>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pPr algn="ctr"/>
                      <a:r>
                        <a:rPr lang="zh-CN" altLang="en-US" b="0" dirty="0">
                          <a:solidFill>
                            <a:srgbClr val="1C4885"/>
                          </a:solidFill>
                        </a:rPr>
                        <a:t>硕士课题内容</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b="0" dirty="0">
                          <a:solidFill>
                            <a:schemeClr val="bg1"/>
                          </a:solidFill>
                        </a:rPr>
                        <a:t>相关成果及参与科研项目</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rgbClr val="1C4885"/>
                    </a:solidFill>
                  </a:tcPr>
                </a:tc>
                <a:tc>
                  <a:txBody>
                    <a:bodyPr/>
                    <a:lstStyle/>
                    <a:p>
                      <a:pPr algn="ctr"/>
                      <a:r>
                        <a:rPr lang="zh-CN" altLang="en-US" b="0" dirty="0">
                          <a:solidFill>
                            <a:srgbClr val="1C4885"/>
                          </a:solidFill>
                        </a:rPr>
                        <a:t>博士课题设想</a:t>
                      </a:r>
                    </a:p>
                  </a:txBody>
                  <a:tcPr>
                    <a:lnL w="12700" cap="flat" cmpd="sng" algn="ctr">
                      <a:solidFill>
                        <a:srgbClr val="1C4885"/>
                      </a:solidFill>
                      <a:prstDash val="solid"/>
                      <a:round/>
                      <a:headEnd type="none" w="med" len="med"/>
                      <a:tailEnd type="none" w="med" len="med"/>
                    </a:lnL>
                    <a:lnR w="12700" cap="flat" cmpd="sng" algn="ctr">
                      <a:solidFill>
                        <a:srgbClr val="1C4885"/>
                      </a:solidFill>
                      <a:prstDash val="solid"/>
                      <a:round/>
                      <a:headEnd type="none" w="med" len="med"/>
                      <a:tailEnd type="none" w="med" len="med"/>
                    </a:lnR>
                    <a:lnT w="12700" cap="flat" cmpd="sng" algn="ctr">
                      <a:solidFill>
                        <a:srgbClr val="1C4885"/>
                      </a:solidFill>
                      <a:prstDash val="solid"/>
                      <a:round/>
                      <a:headEnd type="none" w="med" len="med"/>
                      <a:tailEnd type="none" w="med" len="med"/>
                    </a:lnT>
                    <a:lnB w="12700" cap="flat" cmpd="sng" algn="ctr">
                      <a:solidFill>
                        <a:srgbClr val="1C48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8742" y="1193582"/>
            <a:ext cx="4478141" cy="400110"/>
          </a:xfrm>
          <a:prstGeom prst="rect">
            <a:avLst/>
          </a:prstGeom>
          <a:noFill/>
        </p:spPr>
        <p:txBody>
          <a:bodyPr wrap="square" rtlCol="0">
            <a:spAutoFit/>
          </a:bodyPr>
          <a:lstStyle/>
          <a:p>
            <a:pPr algn="dist"/>
            <a:r>
              <a:rPr lang="zh-CN" altLang="en-US" sz="2000" dirty="0">
                <a:solidFill>
                  <a:srgbClr val="1C4885"/>
                </a:solidFill>
                <a:latin typeface="微软雅黑" panose="020B0503020204020204" pitchFamily="34" charset="-122"/>
                <a:ea typeface="微软雅黑" panose="020B0503020204020204" pitchFamily="34" charset="-122"/>
                <a:cs typeface="+mn-ea"/>
                <a:sym typeface="+mn-lt"/>
              </a:rPr>
              <a:t>硕士研究生学位论文答辩</a:t>
            </a:r>
            <a:r>
              <a:rPr lang="en-US" altLang="zh-CN" sz="2000" dirty="0">
                <a:solidFill>
                  <a:srgbClr val="1C4885"/>
                </a:solidFill>
                <a:latin typeface="微软雅黑" panose="020B0503020204020204" pitchFamily="34" charset="-122"/>
                <a:ea typeface="微软雅黑" panose="020B0503020204020204" pitchFamily="34" charset="-122"/>
                <a:cs typeface="+mn-ea"/>
                <a:sym typeface="Calibri" panose="020F0502020204030204" pitchFamily="34" charset="0"/>
              </a:rPr>
              <a:t>——</a:t>
            </a:r>
            <a:endParaRPr lang="zh-CN" altLang="en-US" sz="2000" dirty="0">
              <a:solidFill>
                <a:srgbClr val="1C4885"/>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665957" y="2342505"/>
            <a:ext cx="10860087" cy="1599658"/>
            <a:chOff x="578426" y="2282217"/>
            <a:chExt cx="10860087" cy="1599658"/>
          </a:xfrm>
        </p:grpSpPr>
        <p:cxnSp>
          <p:nvCxnSpPr>
            <p:cNvPr id="6" name="直接连接符 5"/>
            <p:cNvCxnSpPr/>
            <p:nvPr/>
          </p:nvCxnSpPr>
          <p:spPr>
            <a:xfrm>
              <a:off x="3447867" y="3881875"/>
              <a:ext cx="5135492" cy="0"/>
            </a:xfrm>
            <a:prstGeom prst="line">
              <a:avLst/>
            </a:prstGeom>
            <a:ln w="12700">
              <a:solidFill>
                <a:schemeClr val="bg1">
                  <a:lumMod val="50000"/>
                </a:schemeClr>
              </a:solidFill>
            </a:ln>
            <a:effectLst>
              <a:outerShdw blurRad="50800" dist="38100" dir="2700000" algn="tl" rotWithShape="0">
                <a:srgbClr val="1C4885">
                  <a:alpha val="40000"/>
                </a:srgbClr>
              </a:outerShd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78426" y="2282217"/>
              <a:ext cx="10860087" cy="1446550"/>
            </a:xfrm>
            <a:prstGeom prst="rect">
              <a:avLst/>
            </a:prstGeom>
            <a:noFill/>
          </p:spPr>
          <p:txBody>
            <a:bodyPr wrap="square">
              <a:spAutoFit/>
            </a:bodyPr>
            <a:lstStyle/>
            <a:p>
              <a:pPr algn="ctr"/>
              <a:r>
                <a:rPr lang="zh-CN" altLang="en-US" sz="4400" spc="600" dirty="0">
                  <a:solidFill>
                    <a:srgbClr val="1C4885"/>
                  </a:solidFill>
                  <a:latin typeface="微软雅黑" panose="020B0503020204020204" pitchFamily="34" charset="-122"/>
                  <a:ea typeface="微软雅黑" panose="020B0503020204020204" pitchFamily="34" charset="-122"/>
                  <a:cs typeface="+mn-ea"/>
                  <a:sym typeface="+mn-lt"/>
                </a:rPr>
                <a:t>基于机器学习的星系光谱</a:t>
              </a:r>
              <a:endParaRPr lang="en-US" altLang="zh-CN" sz="4400" spc="600" dirty="0">
                <a:solidFill>
                  <a:srgbClr val="1C4885"/>
                </a:solidFill>
                <a:latin typeface="微软雅黑" panose="020B0503020204020204" pitchFamily="34" charset="-122"/>
                <a:ea typeface="微软雅黑" panose="020B0503020204020204" pitchFamily="34" charset="-122"/>
                <a:cs typeface="+mn-ea"/>
                <a:sym typeface="+mn-lt"/>
              </a:endParaRPr>
            </a:p>
            <a:p>
              <a:pPr algn="ctr"/>
              <a:r>
                <a:rPr lang="zh-CN" altLang="en-US" sz="4400" spc="600" dirty="0">
                  <a:solidFill>
                    <a:srgbClr val="1C4885"/>
                  </a:solidFill>
                  <a:latin typeface="微软雅黑" panose="020B0503020204020204" pitchFamily="34" charset="-122"/>
                  <a:ea typeface="微软雅黑" panose="020B0503020204020204" pitchFamily="34" charset="-122"/>
                  <a:cs typeface="+mn-ea"/>
                  <a:sym typeface="+mn-lt"/>
                </a:rPr>
                <a:t>自动分类研究</a:t>
              </a:r>
            </a:p>
          </p:txBody>
        </p:sp>
      </p:grpSp>
      <p:grpSp>
        <p:nvGrpSpPr>
          <p:cNvPr id="8" name="组合 7"/>
          <p:cNvGrpSpPr/>
          <p:nvPr/>
        </p:nvGrpSpPr>
        <p:grpSpPr>
          <a:xfrm>
            <a:off x="4659441" y="4243673"/>
            <a:ext cx="3304063" cy="1716807"/>
            <a:chOff x="4559383" y="4417293"/>
            <a:chExt cx="3304063" cy="1716807"/>
          </a:xfrm>
        </p:grpSpPr>
        <p:grpSp>
          <p:nvGrpSpPr>
            <p:cNvPr id="5" name="组合 4"/>
            <p:cNvGrpSpPr/>
            <p:nvPr/>
          </p:nvGrpSpPr>
          <p:grpSpPr>
            <a:xfrm>
              <a:off x="4559383" y="4417293"/>
              <a:ext cx="3304063" cy="1398844"/>
              <a:chOff x="4559383" y="4417293"/>
              <a:chExt cx="3304063" cy="1398844"/>
            </a:xfrm>
          </p:grpSpPr>
          <p:sp>
            <p:nvSpPr>
              <p:cNvPr id="10" name="文本框 9"/>
              <p:cNvSpPr txBox="1"/>
              <p:nvPr/>
            </p:nvSpPr>
            <p:spPr>
              <a:xfrm>
                <a:off x="5774413" y="4417293"/>
                <a:ext cx="2089033" cy="1398844"/>
              </a:xfrm>
              <a:prstGeom prst="rect">
                <a:avLst/>
              </a:prstGeom>
              <a:noFill/>
            </p:spPr>
            <p:txBody>
              <a:bodyPr wrap="none" rtlCol="0">
                <a:spAutoFit/>
              </a:bodyPr>
              <a:lstStyle/>
              <a:p>
                <a:pPr>
                  <a:lnSpc>
                    <a:spcPct val="120000"/>
                  </a:lnSpc>
                </a:pPr>
                <a:r>
                  <a:rPr lang="zh-CN" altLang="en-US" dirty="0"/>
                  <a:t>吴    莹</a:t>
                </a:r>
                <a:endParaRPr lang="en-US" altLang="zh-CN" dirty="0"/>
              </a:p>
              <a:p>
                <a:pPr>
                  <a:lnSpc>
                    <a:spcPct val="120000"/>
                  </a:lnSpc>
                </a:pPr>
                <a:r>
                  <a:rPr lang="zh-CN" altLang="en-US" dirty="0"/>
                  <a:t>天文信息技术</a:t>
                </a:r>
              </a:p>
              <a:p>
                <a:pPr>
                  <a:lnSpc>
                    <a:spcPct val="120000"/>
                  </a:lnSpc>
                </a:pPr>
                <a:r>
                  <a:rPr lang="zh-CN" altLang="en-US" dirty="0"/>
                  <a:t>樊东卫 副研究员</a:t>
                </a:r>
                <a:endParaRPr lang="en-US" altLang="zh-CN" dirty="0"/>
              </a:p>
              <a:p>
                <a:pPr>
                  <a:lnSpc>
                    <a:spcPct val="120000"/>
                  </a:lnSpc>
                </a:pPr>
                <a:r>
                  <a:rPr lang="zh-CN" altLang="en-US" dirty="0"/>
                  <a:t>陶一寒 助理研究员</a:t>
                </a:r>
              </a:p>
            </p:txBody>
          </p:sp>
          <p:sp>
            <p:nvSpPr>
              <p:cNvPr id="11" name="文本框 10"/>
              <p:cNvSpPr txBox="1"/>
              <p:nvPr/>
            </p:nvSpPr>
            <p:spPr>
              <a:xfrm>
                <a:off x="4559383" y="4417293"/>
                <a:ext cx="1338828" cy="1066446"/>
              </a:xfrm>
              <a:prstGeom prst="rect">
                <a:avLst/>
              </a:prstGeom>
              <a:noFill/>
            </p:spPr>
            <p:txBody>
              <a:bodyPr wrap="none" rtlCol="0">
                <a:spAutoFit/>
              </a:bodyPr>
              <a:lstStyle/>
              <a:p>
                <a:pPr>
                  <a:lnSpc>
                    <a:spcPct val="120000"/>
                  </a:lnSpc>
                </a:pPr>
                <a:r>
                  <a:rPr lang="zh-CN" altLang="en-US" dirty="0"/>
                  <a:t>姓        名：</a:t>
                </a:r>
                <a:endParaRPr lang="en-US" altLang="zh-CN" dirty="0"/>
              </a:p>
              <a:p>
                <a:pPr algn="dist">
                  <a:lnSpc>
                    <a:spcPct val="120000"/>
                  </a:lnSpc>
                </a:pPr>
                <a:r>
                  <a:rPr lang="zh-CN" altLang="en-US" dirty="0"/>
                  <a:t>团        组：</a:t>
                </a:r>
                <a:endParaRPr lang="en-US" altLang="zh-CN" dirty="0"/>
              </a:p>
              <a:p>
                <a:pPr>
                  <a:lnSpc>
                    <a:spcPct val="120000"/>
                  </a:lnSpc>
                </a:pPr>
                <a:r>
                  <a:rPr lang="zh-CN" altLang="en-US" dirty="0"/>
                  <a:t>指导老师：</a:t>
                </a:r>
              </a:p>
            </p:txBody>
          </p:sp>
        </p:grpSp>
        <p:sp>
          <p:nvSpPr>
            <p:cNvPr id="3" name="文本框 2"/>
            <p:cNvSpPr txBox="1"/>
            <p:nvPr/>
          </p:nvSpPr>
          <p:spPr>
            <a:xfrm>
              <a:off x="4559383" y="5738351"/>
              <a:ext cx="2873119" cy="395749"/>
            </a:xfrm>
            <a:prstGeom prst="rect">
              <a:avLst/>
            </a:prstGeom>
            <a:noFill/>
          </p:spPr>
          <p:txBody>
            <a:bodyPr wrap="square" rtlCol="0">
              <a:spAutoFit/>
            </a:bodyPr>
            <a:lstStyle/>
            <a:p>
              <a:pPr algn="ctr">
                <a:lnSpc>
                  <a:spcPct val="120000"/>
                </a:lnSpc>
              </a:pPr>
              <a:r>
                <a:rPr lang="en-US" altLang="zh-CN" spc="300" dirty="0"/>
                <a:t>2024.05.29</a:t>
              </a:r>
              <a:endParaRPr lang="zh-CN" altLang="en-US" spc="300" dirty="0"/>
            </a:p>
          </p:txBody>
        </p:sp>
      </p:grpSp>
    </p:spTree>
  </p:cSld>
  <p:clrMapOvr>
    <a:masterClrMapping/>
  </p:clrMapOvr>
  <mc:AlternateContent xmlns:mc="http://schemas.openxmlformats.org/markup-compatibility/2006" xmlns:p14="http://schemas.microsoft.com/office/powerpoint/2010/main">
    <mc:Choice Requires="p14">
      <p:transition spd="slow" p14:dur="2000" advTm="1913"/>
    </mc:Choice>
    <mc:Fallback xmlns="">
      <p:transition spd="slow" advTm="19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8565A0-8CF9-D085-4798-4C7B351BB159}"/>
              </a:ext>
            </a:extLst>
          </p:cNvPr>
          <p:cNvSpPr txBox="1"/>
          <p:nvPr/>
        </p:nvSpPr>
        <p:spPr>
          <a:xfrm>
            <a:off x="660400" y="1233488"/>
            <a:ext cx="11238375" cy="3151760"/>
          </a:xfrm>
          <a:prstGeom prst="rect">
            <a:avLst/>
          </a:prstGeom>
          <a:noFill/>
        </p:spPr>
        <p:txBody>
          <a:bodyPr wrap="square" rtlCol="0">
            <a:spAutoFit/>
          </a:bodyPr>
          <a:lstStyle/>
          <a:p>
            <a:pPr>
              <a:lnSpc>
                <a:spcPct val="120000"/>
              </a:lnSpc>
              <a:spcAft>
                <a:spcPts val="600"/>
              </a:spcAft>
            </a:pPr>
            <a:r>
              <a:rPr lang="zh-CN" altLang="en-US" sz="2000" b="1" dirty="0">
                <a:solidFill>
                  <a:srgbClr val="1C4885"/>
                </a:solidFill>
              </a:rPr>
              <a:t>基于</a:t>
            </a:r>
            <a:r>
              <a:rPr lang="en-US" altLang="zh-CN" sz="2000" b="1" dirty="0" err="1">
                <a:solidFill>
                  <a:srgbClr val="1C4885"/>
                </a:solidFill>
              </a:rPr>
              <a:t>GalSpecNet</a:t>
            </a:r>
            <a:r>
              <a:rPr lang="zh-CN" altLang="en-US" sz="2000" b="1" dirty="0">
                <a:solidFill>
                  <a:srgbClr val="1C4885"/>
                </a:solidFill>
              </a:rPr>
              <a:t>模型给出一个分类星表</a:t>
            </a:r>
            <a:endParaRPr lang="en-US" altLang="zh-CN" sz="2000" b="1" dirty="0">
              <a:solidFill>
                <a:srgbClr val="1C4885"/>
              </a:solidFill>
            </a:endParaRPr>
          </a:p>
          <a:p>
            <a:pPr marL="342900" indent="-342900">
              <a:lnSpc>
                <a:spcPct val="120000"/>
              </a:lnSpc>
              <a:buFont typeface="Arial" panose="020B0604020202020204" pitchFamily="34" charset="0"/>
              <a:buChar char="•"/>
            </a:pPr>
            <a:r>
              <a:rPr lang="en-US" altLang="zh-CN" dirty="0"/>
              <a:t>~10.21</a:t>
            </a:r>
            <a:r>
              <a:rPr lang="zh-CN" altLang="en-US" dirty="0"/>
              <a:t>秒分类</a:t>
            </a:r>
            <a:r>
              <a:rPr lang="en-US" altLang="zh-CN" dirty="0"/>
              <a:t>118,756</a:t>
            </a:r>
            <a:r>
              <a:rPr lang="zh-CN" altLang="en-US" dirty="0"/>
              <a:t>个预处理的星系光谱</a:t>
            </a:r>
            <a:r>
              <a:rPr lang="zh-CN" altLang="en-US" sz="1400" dirty="0"/>
              <a:t>，</a:t>
            </a:r>
            <a:r>
              <a:rPr lang="zh-CN" altLang="en-US" dirty="0">
                <a:solidFill>
                  <a:srgbClr val="C00000"/>
                </a:solidFill>
              </a:rPr>
              <a:t>模型的分类效率较高</a:t>
            </a:r>
            <a:endParaRPr lang="en-US" altLang="zh-CN" dirty="0">
              <a:solidFill>
                <a:srgbClr val="C00000"/>
              </a:solidFill>
            </a:endParaRPr>
          </a:p>
          <a:p>
            <a:pPr marL="342900" indent="-342900">
              <a:lnSpc>
                <a:spcPct val="120000"/>
              </a:lnSpc>
              <a:buFont typeface="Arial" panose="020B0604020202020204" pitchFamily="34" charset="0"/>
              <a:buChar char="•"/>
            </a:pPr>
            <a:r>
              <a:rPr lang="zh-CN" altLang="en-US" dirty="0"/>
              <a:t>包含</a:t>
            </a:r>
            <a:r>
              <a:rPr lang="en-US" altLang="zh-CN" b="1" dirty="0"/>
              <a:t>41,699 </a:t>
            </a:r>
            <a:r>
              <a:rPr lang="zh-CN" altLang="en-US" b="1" dirty="0"/>
              <a:t>个</a:t>
            </a:r>
            <a:r>
              <a:rPr lang="en-US" altLang="zh-CN" b="1" dirty="0"/>
              <a:t>SF</a:t>
            </a:r>
            <a:r>
              <a:rPr lang="zh-CN" altLang="en-US" b="1" dirty="0"/>
              <a:t>星系</a:t>
            </a:r>
            <a:r>
              <a:rPr lang="zh-CN" altLang="en-US" dirty="0"/>
              <a:t>和</a:t>
            </a:r>
            <a:r>
              <a:rPr lang="zh-CN" altLang="en-US" b="1" dirty="0"/>
              <a:t> </a:t>
            </a:r>
            <a:r>
              <a:rPr lang="en-US" altLang="zh-CN" b="1" dirty="0"/>
              <a:t>55,103 </a:t>
            </a:r>
            <a:r>
              <a:rPr lang="zh-CN" altLang="en-US" b="1" dirty="0"/>
              <a:t>个</a:t>
            </a:r>
            <a:r>
              <a:rPr lang="en-US" altLang="zh-CN" b="1" dirty="0"/>
              <a:t>AGN</a:t>
            </a:r>
            <a:r>
              <a:rPr lang="zh-CN" altLang="en-US" b="1" dirty="0"/>
              <a:t>候选体</a:t>
            </a:r>
            <a:endParaRPr lang="en-US" altLang="zh-CN" b="1" dirty="0"/>
          </a:p>
          <a:p>
            <a:pPr marL="800100" lvl="1" indent="-342900">
              <a:lnSpc>
                <a:spcPct val="120000"/>
              </a:lnSpc>
              <a:buFont typeface="Arial" panose="020B0604020202020204" pitchFamily="34" charset="0"/>
              <a:buChar char="•"/>
            </a:pPr>
            <a:r>
              <a:rPr lang="zh-CN" altLang="en-US" dirty="0"/>
              <a:t>与</a:t>
            </a:r>
            <a:r>
              <a:rPr lang="en-US" altLang="zh-CN" b="1" dirty="0" err="1"/>
              <a:t>BPT</a:t>
            </a:r>
            <a:r>
              <a:rPr lang="zh-CN" altLang="en-US" b="1" dirty="0"/>
              <a:t>标签</a:t>
            </a:r>
            <a:r>
              <a:rPr lang="zh-CN" altLang="en-US" dirty="0"/>
              <a:t>的交叉验证：</a:t>
            </a:r>
            <a:endParaRPr lang="en-US" altLang="zh-CN" dirty="0"/>
          </a:p>
          <a:p>
            <a:pPr lvl="1">
              <a:lnSpc>
                <a:spcPct val="120000"/>
              </a:lnSpc>
            </a:pPr>
            <a:endParaRPr lang="en-US" altLang="zh-CN" b="1" dirty="0">
              <a:solidFill>
                <a:srgbClr val="C00000"/>
              </a:solidFill>
            </a:endParaRPr>
          </a:p>
          <a:p>
            <a:pPr lvl="1">
              <a:lnSpc>
                <a:spcPct val="120000"/>
              </a:lnSpc>
            </a:pPr>
            <a:endParaRPr lang="en-US" altLang="zh-CN" b="1" dirty="0">
              <a:solidFill>
                <a:srgbClr val="C00000"/>
              </a:solidFill>
            </a:endParaRPr>
          </a:p>
          <a:p>
            <a:pPr lvl="1">
              <a:lnSpc>
                <a:spcPct val="120000"/>
              </a:lnSpc>
              <a:spcAft>
                <a:spcPts val="2400"/>
              </a:spcAft>
            </a:pPr>
            <a:endParaRPr lang="en-US" altLang="zh-CN" b="1" dirty="0">
              <a:solidFill>
                <a:srgbClr val="C00000"/>
              </a:solidFill>
            </a:endParaRPr>
          </a:p>
          <a:p>
            <a:pPr marL="800100" lvl="1" indent="-342900">
              <a:lnSpc>
                <a:spcPct val="120000"/>
              </a:lnSpc>
              <a:spcAft>
                <a:spcPts val="1200"/>
              </a:spcAft>
              <a:buFont typeface="Arial" panose="020B0604020202020204" pitchFamily="34" charset="0"/>
              <a:buChar char="•"/>
            </a:pPr>
            <a:r>
              <a:rPr lang="zh-CN" altLang="en-US" dirty="0"/>
              <a:t>与</a:t>
            </a:r>
            <a:r>
              <a:rPr lang="en-US" altLang="zh-CN" b="1" dirty="0" err="1"/>
              <a:t>SIMBAD</a:t>
            </a:r>
            <a:r>
              <a:rPr lang="zh-CN" altLang="en-US" b="1" dirty="0"/>
              <a:t>和</a:t>
            </a:r>
            <a:r>
              <a:rPr lang="en-US" altLang="zh-CN" b="1" dirty="0"/>
              <a:t>NED</a:t>
            </a:r>
            <a:r>
              <a:rPr lang="zh-CN" altLang="en-US" b="1" dirty="0"/>
              <a:t>数据库</a:t>
            </a:r>
            <a:r>
              <a:rPr lang="zh-CN" altLang="en-US" dirty="0"/>
              <a:t>的交叉验证：</a:t>
            </a:r>
            <a:endParaRPr lang="en-US" altLang="zh-CN" dirty="0"/>
          </a:p>
        </p:txBody>
      </p:sp>
      <p:graphicFrame>
        <p:nvGraphicFramePr>
          <p:cNvPr id="3" name="表格 3">
            <a:extLst>
              <a:ext uri="{FF2B5EF4-FFF2-40B4-BE49-F238E27FC236}">
                <a16:creationId xmlns:a16="http://schemas.microsoft.com/office/drawing/2014/main" id="{63884036-5108-6980-24EF-95BF17EC9368}"/>
              </a:ext>
            </a:extLst>
          </p:cNvPr>
          <p:cNvGraphicFramePr>
            <a:graphicFrameLocks noGrp="1"/>
          </p:cNvGraphicFramePr>
          <p:nvPr>
            <p:extLst>
              <p:ext uri="{D42A27DB-BD31-4B8C-83A1-F6EECF244321}">
                <p14:modId xmlns:p14="http://schemas.microsoft.com/office/powerpoint/2010/main" val="974299027"/>
              </p:ext>
            </p:extLst>
          </p:nvPr>
        </p:nvGraphicFramePr>
        <p:xfrm>
          <a:off x="1534708" y="2768956"/>
          <a:ext cx="3516670" cy="1112520"/>
        </p:xfrm>
        <a:graphic>
          <a:graphicData uri="http://schemas.openxmlformats.org/drawingml/2006/table">
            <a:tbl>
              <a:tblPr firstRow="1" bandRow="1">
                <a:tableStyleId>{5C22544A-7EE6-4342-B048-85BDC9FD1C3A}</a:tableStyleId>
              </a:tblPr>
              <a:tblGrid>
                <a:gridCol w="1540386">
                  <a:extLst>
                    <a:ext uri="{9D8B030D-6E8A-4147-A177-3AD203B41FA5}">
                      <a16:colId xmlns:a16="http://schemas.microsoft.com/office/drawing/2014/main" val="3664009342"/>
                    </a:ext>
                  </a:extLst>
                </a:gridCol>
                <a:gridCol w="993058">
                  <a:extLst>
                    <a:ext uri="{9D8B030D-6E8A-4147-A177-3AD203B41FA5}">
                      <a16:colId xmlns:a16="http://schemas.microsoft.com/office/drawing/2014/main" val="1216487098"/>
                    </a:ext>
                  </a:extLst>
                </a:gridCol>
                <a:gridCol w="983226">
                  <a:extLst>
                    <a:ext uri="{9D8B030D-6E8A-4147-A177-3AD203B41FA5}">
                      <a16:colId xmlns:a16="http://schemas.microsoft.com/office/drawing/2014/main" val="2130535844"/>
                    </a:ext>
                  </a:extLst>
                </a:gridCol>
              </a:tblGrid>
              <a:tr h="370840">
                <a:tc>
                  <a:txBody>
                    <a:bodyPr/>
                    <a:lstStyle/>
                    <a:p>
                      <a:endParaRPr lang="zh-CN" altLang="en-US" dirty="0"/>
                    </a:p>
                  </a:txBody>
                  <a:tcPr>
                    <a:solidFill>
                      <a:srgbClr val="00378C"/>
                    </a:solidFill>
                  </a:tcPr>
                </a:tc>
                <a:tc>
                  <a:txBody>
                    <a:bodyPr/>
                    <a:lstStyle/>
                    <a:p>
                      <a:pPr algn="ctr"/>
                      <a:r>
                        <a:rPr lang="en-US" altLang="zh-CN" dirty="0"/>
                        <a:t>SF</a:t>
                      </a:r>
                      <a:endParaRPr lang="zh-CN" altLang="en-US" dirty="0"/>
                    </a:p>
                  </a:txBody>
                  <a:tcPr>
                    <a:solidFill>
                      <a:srgbClr val="00378C"/>
                    </a:solidFill>
                  </a:tcPr>
                </a:tc>
                <a:tc>
                  <a:txBody>
                    <a:bodyPr/>
                    <a:lstStyle/>
                    <a:p>
                      <a:pPr algn="ctr"/>
                      <a:r>
                        <a:rPr lang="en-US" altLang="zh-CN" dirty="0"/>
                        <a:t>AGN</a:t>
                      </a:r>
                      <a:endParaRPr lang="zh-CN" altLang="en-US" dirty="0"/>
                    </a:p>
                  </a:txBody>
                  <a:tcPr>
                    <a:solidFill>
                      <a:srgbClr val="00378C"/>
                    </a:solidFill>
                  </a:tcPr>
                </a:tc>
                <a:extLst>
                  <a:ext uri="{0D108BD9-81ED-4DB2-BD59-A6C34878D82A}">
                    <a16:rowId xmlns:a16="http://schemas.microsoft.com/office/drawing/2014/main" val="2995359115"/>
                  </a:ext>
                </a:extLst>
              </a:tr>
              <a:tr h="370840">
                <a:tc>
                  <a:txBody>
                    <a:bodyPr/>
                    <a:lstStyle/>
                    <a:p>
                      <a:pPr algn="ctr"/>
                      <a:r>
                        <a:rPr lang="en-US" altLang="zh-CN" dirty="0"/>
                        <a:t>P (</a:t>
                      </a:r>
                      <a:r>
                        <a:rPr lang="zh-CN" altLang="en-US" dirty="0"/>
                        <a:t>查准率</a:t>
                      </a:r>
                      <a:r>
                        <a:rPr lang="en-US" altLang="zh-CN" dirty="0"/>
                        <a:t>)</a:t>
                      </a:r>
                      <a:endParaRPr lang="zh-CN" altLang="en-US" dirty="0"/>
                    </a:p>
                  </a:txBody>
                  <a:tcPr>
                    <a:solidFill>
                      <a:srgbClr val="E9EBF5"/>
                    </a:solidFill>
                  </a:tcPr>
                </a:tc>
                <a:tc>
                  <a:txBody>
                    <a:bodyPr/>
                    <a:lstStyle/>
                    <a:p>
                      <a:pPr algn="ctr"/>
                      <a:r>
                        <a:rPr lang="en-US" altLang="zh-CN" dirty="0"/>
                        <a:t>99.6%</a:t>
                      </a:r>
                      <a:endParaRPr lang="zh-CN" altLang="en-US" dirty="0"/>
                    </a:p>
                  </a:txBody>
                  <a:tcPr anchor="ctr">
                    <a:solidFill>
                      <a:srgbClr val="E9EBF5"/>
                    </a:solidFill>
                  </a:tcPr>
                </a:tc>
                <a:tc>
                  <a:txBody>
                    <a:bodyPr/>
                    <a:lstStyle/>
                    <a:p>
                      <a:pPr algn="ctr"/>
                      <a:r>
                        <a:rPr lang="en-US" altLang="zh-CN" dirty="0"/>
                        <a:t>84.6%</a:t>
                      </a:r>
                      <a:endParaRPr lang="zh-CN" altLang="en-US" dirty="0"/>
                    </a:p>
                  </a:txBody>
                  <a:tcPr anchor="ctr">
                    <a:solidFill>
                      <a:srgbClr val="E9EBF5"/>
                    </a:solidFill>
                  </a:tcPr>
                </a:tc>
                <a:extLst>
                  <a:ext uri="{0D108BD9-81ED-4DB2-BD59-A6C34878D82A}">
                    <a16:rowId xmlns:a16="http://schemas.microsoft.com/office/drawing/2014/main" val="2779328432"/>
                  </a:ext>
                </a:extLst>
              </a:tr>
              <a:tr h="370840">
                <a:tc>
                  <a:txBody>
                    <a:bodyPr/>
                    <a:lstStyle/>
                    <a:p>
                      <a:pPr algn="ctr"/>
                      <a:r>
                        <a:rPr lang="en-US" altLang="zh-CN" dirty="0"/>
                        <a:t>R (</a:t>
                      </a:r>
                      <a:r>
                        <a:rPr lang="zh-CN" altLang="en-US" dirty="0"/>
                        <a:t>查全率</a:t>
                      </a:r>
                      <a:r>
                        <a:rPr lang="en-US" altLang="zh-CN" dirty="0"/>
                        <a:t>)</a:t>
                      </a:r>
                      <a:endParaRPr lang="zh-CN" altLang="en-US" dirty="0"/>
                    </a:p>
                  </a:txBody>
                  <a:tcPr/>
                </a:tc>
                <a:tc>
                  <a:txBody>
                    <a:bodyPr/>
                    <a:lstStyle/>
                    <a:p>
                      <a:pPr algn="ctr"/>
                      <a:r>
                        <a:rPr lang="en-US" altLang="zh-CN" dirty="0"/>
                        <a:t>91.2%</a:t>
                      </a:r>
                      <a:endParaRPr lang="zh-CN" altLang="en-US" dirty="0"/>
                    </a:p>
                  </a:txBody>
                  <a:tcPr anchor="ctr"/>
                </a:tc>
                <a:tc>
                  <a:txBody>
                    <a:bodyPr/>
                    <a:lstStyle/>
                    <a:p>
                      <a:pPr algn="ctr"/>
                      <a:r>
                        <a:rPr lang="en-US" altLang="zh-CN" dirty="0"/>
                        <a:t>97.6%</a:t>
                      </a:r>
                      <a:endParaRPr lang="zh-CN" altLang="en-US" dirty="0"/>
                    </a:p>
                  </a:txBody>
                  <a:tcPr anchor="ctr"/>
                </a:tc>
                <a:extLst>
                  <a:ext uri="{0D108BD9-81ED-4DB2-BD59-A6C34878D82A}">
                    <a16:rowId xmlns:a16="http://schemas.microsoft.com/office/drawing/2014/main" val="124771584"/>
                  </a:ext>
                </a:extLst>
              </a:tr>
            </a:tbl>
          </a:graphicData>
        </a:graphic>
      </p:graphicFrame>
      <p:graphicFrame>
        <p:nvGraphicFramePr>
          <p:cNvPr id="4" name="表格 3">
            <a:extLst>
              <a:ext uri="{FF2B5EF4-FFF2-40B4-BE49-F238E27FC236}">
                <a16:creationId xmlns:a16="http://schemas.microsoft.com/office/drawing/2014/main" id="{F3909B69-0863-244F-DD6C-59B4E5CD02EF}"/>
              </a:ext>
            </a:extLst>
          </p:cNvPr>
          <p:cNvGraphicFramePr>
            <a:graphicFrameLocks noGrp="1"/>
          </p:cNvGraphicFramePr>
          <p:nvPr>
            <p:extLst>
              <p:ext uri="{D42A27DB-BD31-4B8C-83A1-F6EECF244321}">
                <p14:modId xmlns:p14="http://schemas.microsoft.com/office/powerpoint/2010/main" val="1682236049"/>
              </p:ext>
            </p:extLst>
          </p:nvPr>
        </p:nvGraphicFramePr>
        <p:xfrm>
          <a:off x="1534708" y="4451908"/>
          <a:ext cx="3516670" cy="1112520"/>
        </p:xfrm>
        <a:graphic>
          <a:graphicData uri="http://schemas.openxmlformats.org/drawingml/2006/table">
            <a:tbl>
              <a:tblPr firstRow="1" bandRow="1">
                <a:tableStyleId>{5C22544A-7EE6-4342-B048-85BDC9FD1C3A}</a:tableStyleId>
              </a:tblPr>
              <a:tblGrid>
                <a:gridCol w="1530130">
                  <a:extLst>
                    <a:ext uri="{9D8B030D-6E8A-4147-A177-3AD203B41FA5}">
                      <a16:colId xmlns:a16="http://schemas.microsoft.com/office/drawing/2014/main" val="3664009342"/>
                    </a:ext>
                  </a:extLst>
                </a:gridCol>
                <a:gridCol w="993270">
                  <a:extLst>
                    <a:ext uri="{9D8B030D-6E8A-4147-A177-3AD203B41FA5}">
                      <a16:colId xmlns:a16="http://schemas.microsoft.com/office/drawing/2014/main" val="1216487098"/>
                    </a:ext>
                  </a:extLst>
                </a:gridCol>
                <a:gridCol w="993270">
                  <a:extLst>
                    <a:ext uri="{9D8B030D-6E8A-4147-A177-3AD203B41FA5}">
                      <a16:colId xmlns:a16="http://schemas.microsoft.com/office/drawing/2014/main" val="2130535844"/>
                    </a:ext>
                  </a:extLst>
                </a:gridCol>
              </a:tblGrid>
              <a:tr h="370840">
                <a:tc>
                  <a:txBody>
                    <a:bodyPr/>
                    <a:lstStyle/>
                    <a:p>
                      <a:endParaRPr lang="zh-CN" altLang="en-US" dirty="0"/>
                    </a:p>
                  </a:txBody>
                  <a:tcPr>
                    <a:solidFill>
                      <a:srgbClr val="00378C"/>
                    </a:solidFill>
                  </a:tcPr>
                </a:tc>
                <a:tc>
                  <a:txBody>
                    <a:bodyPr/>
                    <a:lstStyle/>
                    <a:p>
                      <a:pPr algn="ctr"/>
                      <a:r>
                        <a:rPr lang="en-US" altLang="zh-CN" dirty="0"/>
                        <a:t>SF</a:t>
                      </a:r>
                      <a:endParaRPr lang="zh-CN" altLang="en-US" dirty="0"/>
                    </a:p>
                  </a:txBody>
                  <a:tcPr anchor="ctr">
                    <a:solidFill>
                      <a:srgbClr val="00378C"/>
                    </a:solidFill>
                  </a:tcPr>
                </a:tc>
                <a:tc>
                  <a:txBody>
                    <a:bodyPr/>
                    <a:lstStyle/>
                    <a:p>
                      <a:pPr algn="ctr"/>
                      <a:r>
                        <a:rPr lang="en-US" altLang="zh-CN" dirty="0"/>
                        <a:t>AGN</a:t>
                      </a:r>
                      <a:endParaRPr lang="zh-CN" altLang="en-US" dirty="0"/>
                    </a:p>
                  </a:txBody>
                  <a:tcPr anchor="ctr">
                    <a:solidFill>
                      <a:srgbClr val="00378C"/>
                    </a:solidFill>
                  </a:tcPr>
                </a:tc>
                <a:extLst>
                  <a:ext uri="{0D108BD9-81ED-4DB2-BD59-A6C34878D82A}">
                    <a16:rowId xmlns:a16="http://schemas.microsoft.com/office/drawing/2014/main" val="2995359115"/>
                  </a:ext>
                </a:extLst>
              </a:tr>
              <a:tr h="370840">
                <a:tc>
                  <a:txBody>
                    <a:bodyPr/>
                    <a:lstStyle/>
                    <a:p>
                      <a:pPr algn="ctr"/>
                      <a:r>
                        <a:rPr lang="en-US" altLang="zh-CN" dirty="0"/>
                        <a:t>None</a:t>
                      </a:r>
                      <a:endParaRPr lang="zh-CN" altLang="en-US" dirty="0"/>
                    </a:p>
                  </a:txBody>
                  <a:tcPr>
                    <a:solidFill>
                      <a:srgbClr val="E9EBF5"/>
                    </a:solidFill>
                  </a:tcPr>
                </a:tc>
                <a:tc>
                  <a:txBody>
                    <a:bodyPr/>
                    <a:lstStyle/>
                    <a:p>
                      <a:pPr algn="ctr"/>
                      <a:r>
                        <a:rPr lang="en-US" altLang="zh-CN" dirty="0"/>
                        <a:t>127</a:t>
                      </a:r>
                      <a:endParaRPr lang="zh-CN" altLang="en-US" dirty="0"/>
                    </a:p>
                  </a:txBody>
                  <a:tcPr anchor="ctr">
                    <a:solidFill>
                      <a:srgbClr val="E9EBF5"/>
                    </a:solidFill>
                  </a:tcPr>
                </a:tc>
                <a:tc>
                  <a:txBody>
                    <a:bodyPr/>
                    <a:lstStyle/>
                    <a:p>
                      <a:pPr algn="ctr"/>
                      <a:r>
                        <a:rPr lang="en-US" altLang="zh-CN" dirty="0"/>
                        <a:t>5400</a:t>
                      </a:r>
                      <a:endParaRPr lang="zh-CN" altLang="en-US" dirty="0"/>
                    </a:p>
                  </a:txBody>
                  <a:tcPr anchor="ctr">
                    <a:solidFill>
                      <a:srgbClr val="E9EBF5"/>
                    </a:solidFill>
                  </a:tcPr>
                </a:tc>
                <a:extLst>
                  <a:ext uri="{0D108BD9-81ED-4DB2-BD59-A6C34878D82A}">
                    <a16:rowId xmlns:a16="http://schemas.microsoft.com/office/drawing/2014/main" val="2779328432"/>
                  </a:ext>
                </a:extLst>
              </a:tr>
              <a:tr h="370840">
                <a:tc>
                  <a:txBody>
                    <a:bodyPr/>
                    <a:lstStyle/>
                    <a:p>
                      <a:r>
                        <a:rPr lang="en-US" altLang="zh-CN" dirty="0"/>
                        <a:t>unclassifiable</a:t>
                      </a:r>
                      <a:endParaRPr lang="zh-CN" altLang="en-US" dirty="0"/>
                    </a:p>
                  </a:txBody>
                  <a:tcPr>
                    <a:solidFill>
                      <a:srgbClr val="E9EBF5"/>
                    </a:solidFill>
                  </a:tcPr>
                </a:tc>
                <a:tc>
                  <a:txBody>
                    <a:bodyPr/>
                    <a:lstStyle/>
                    <a:p>
                      <a:pPr algn="ctr"/>
                      <a:r>
                        <a:rPr lang="en-US" altLang="zh-CN" dirty="0"/>
                        <a:t>1</a:t>
                      </a:r>
                      <a:endParaRPr lang="zh-CN" altLang="en-US" dirty="0"/>
                    </a:p>
                  </a:txBody>
                  <a:tcPr anchor="ctr">
                    <a:solidFill>
                      <a:srgbClr val="E9EBF5"/>
                    </a:solidFill>
                  </a:tcPr>
                </a:tc>
                <a:tc>
                  <a:txBody>
                    <a:bodyPr/>
                    <a:lstStyle/>
                    <a:p>
                      <a:pPr algn="ctr"/>
                      <a:r>
                        <a:rPr lang="en-US" altLang="zh-CN" dirty="0"/>
                        <a:t>78</a:t>
                      </a:r>
                      <a:endParaRPr lang="zh-CN" altLang="en-US" dirty="0"/>
                    </a:p>
                  </a:txBody>
                  <a:tcPr anchor="ctr">
                    <a:solidFill>
                      <a:srgbClr val="E9EBF5"/>
                    </a:solidFill>
                  </a:tcPr>
                </a:tc>
                <a:extLst>
                  <a:ext uri="{0D108BD9-81ED-4DB2-BD59-A6C34878D82A}">
                    <a16:rowId xmlns:a16="http://schemas.microsoft.com/office/drawing/2014/main" val="124771584"/>
                  </a:ext>
                </a:extLst>
              </a:tr>
            </a:tbl>
          </a:graphicData>
        </a:graphic>
      </p:graphicFrame>
      <p:sp>
        <p:nvSpPr>
          <p:cNvPr id="5" name="文本框 4">
            <a:extLst>
              <a:ext uri="{FF2B5EF4-FFF2-40B4-BE49-F238E27FC236}">
                <a16:creationId xmlns:a16="http://schemas.microsoft.com/office/drawing/2014/main" id="{280A818F-37CA-FAD2-862B-45963B49DEFE}"/>
              </a:ext>
            </a:extLst>
          </p:cNvPr>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星系光谱自动分类方法</a:t>
            </a:r>
          </a:p>
        </p:txBody>
      </p:sp>
      <p:sp>
        <p:nvSpPr>
          <p:cNvPr id="7" name="文本框 6">
            <a:extLst>
              <a:ext uri="{FF2B5EF4-FFF2-40B4-BE49-F238E27FC236}">
                <a16:creationId xmlns:a16="http://schemas.microsoft.com/office/drawing/2014/main" id="{C6A508AA-393B-2A27-DFAA-01BE65414CE8}"/>
              </a:ext>
            </a:extLst>
          </p:cNvPr>
          <p:cNvSpPr txBox="1"/>
          <p:nvPr/>
        </p:nvSpPr>
        <p:spPr>
          <a:xfrm>
            <a:off x="4583504" y="3470019"/>
            <a:ext cx="3174201" cy="403316"/>
          </a:xfrm>
          <a:prstGeom prst="rect">
            <a:avLst/>
          </a:prstGeom>
          <a:noFill/>
        </p:spPr>
        <p:txBody>
          <a:bodyPr wrap="square">
            <a:spAutoFit/>
          </a:bodyPr>
          <a:lstStyle/>
          <a:p>
            <a:pPr lvl="1">
              <a:lnSpc>
                <a:spcPct val="120000"/>
              </a:lnSpc>
            </a:pPr>
            <a:r>
              <a:rPr lang="zh-CN" altLang="en-US" dirty="0">
                <a:solidFill>
                  <a:srgbClr val="C00000"/>
                </a:solidFill>
              </a:rPr>
              <a:t>模型的分类结果较可靠。</a:t>
            </a:r>
            <a:endParaRPr lang="en-US" altLang="zh-CN" dirty="0">
              <a:solidFill>
                <a:srgbClr val="C00000"/>
              </a:solidFill>
            </a:endParaRPr>
          </a:p>
        </p:txBody>
      </p:sp>
      <p:sp>
        <p:nvSpPr>
          <p:cNvPr id="9" name="文本框 8">
            <a:extLst>
              <a:ext uri="{FF2B5EF4-FFF2-40B4-BE49-F238E27FC236}">
                <a16:creationId xmlns:a16="http://schemas.microsoft.com/office/drawing/2014/main" id="{68F58EB2-BB29-AC2C-7A1B-E3295C9E2C6D}"/>
              </a:ext>
            </a:extLst>
          </p:cNvPr>
          <p:cNvSpPr txBox="1"/>
          <p:nvPr/>
        </p:nvSpPr>
        <p:spPr>
          <a:xfrm>
            <a:off x="1446270" y="5641109"/>
            <a:ext cx="6301603" cy="646331"/>
          </a:xfrm>
          <a:prstGeom prst="rect">
            <a:avLst/>
          </a:prstGeom>
          <a:noFill/>
        </p:spPr>
        <p:txBody>
          <a:bodyPr wrap="square">
            <a:spAutoFit/>
          </a:bodyPr>
          <a:lstStyle/>
          <a:p>
            <a:r>
              <a:rPr lang="zh-CN" altLang="en-US" dirty="0">
                <a:solidFill>
                  <a:srgbClr val="C00000"/>
                </a:solidFill>
              </a:rPr>
              <a:t>模型能有效识别由于</a:t>
            </a:r>
            <a:r>
              <a:rPr lang="en-US" altLang="zh-CN" dirty="0">
                <a:solidFill>
                  <a:srgbClr val="C00000"/>
                </a:solidFill>
              </a:rPr>
              <a:t>z</a:t>
            </a:r>
            <a:r>
              <a:rPr lang="zh-CN" altLang="en-US" dirty="0">
                <a:solidFill>
                  <a:srgbClr val="C00000"/>
                </a:solidFill>
              </a:rPr>
              <a:t>、</a:t>
            </a:r>
            <a:r>
              <a:rPr lang="en-US" altLang="zh-CN" dirty="0">
                <a:solidFill>
                  <a:srgbClr val="C00000"/>
                </a:solidFill>
              </a:rPr>
              <a:t>S/N</a:t>
            </a:r>
            <a:r>
              <a:rPr lang="zh-CN" altLang="en-US" dirty="0">
                <a:solidFill>
                  <a:srgbClr val="C00000"/>
                </a:solidFill>
              </a:rPr>
              <a:t>限制或缺少必要发射线而在</a:t>
            </a:r>
            <a:r>
              <a:rPr lang="en-US" altLang="zh-CN" dirty="0" err="1">
                <a:solidFill>
                  <a:srgbClr val="C00000"/>
                </a:solidFill>
              </a:rPr>
              <a:t>BPT</a:t>
            </a:r>
            <a:r>
              <a:rPr lang="zh-CN" altLang="en-US" dirty="0">
                <a:solidFill>
                  <a:srgbClr val="C00000"/>
                </a:solidFill>
              </a:rPr>
              <a:t>诊断图中未被筛选出的 </a:t>
            </a:r>
            <a:r>
              <a:rPr lang="en-US" altLang="zh-CN" dirty="0">
                <a:solidFill>
                  <a:srgbClr val="C00000"/>
                </a:solidFill>
              </a:rPr>
              <a:t>SF </a:t>
            </a:r>
            <a:r>
              <a:rPr lang="zh-CN" altLang="en-US" dirty="0">
                <a:solidFill>
                  <a:srgbClr val="C00000"/>
                </a:solidFill>
              </a:rPr>
              <a:t>星系和 </a:t>
            </a:r>
            <a:r>
              <a:rPr lang="en-US" altLang="zh-CN" dirty="0">
                <a:solidFill>
                  <a:srgbClr val="C00000"/>
                </a:solidFill>
              </a:rPr>
              <a:t>AGN </a:t>
            </a:r>
            <a:r>
              <a:rPr lang="zh-CN" altLang="en-US" dirty="0">
                <a:solidFill>
                  <a:srgbClr val="C00000"/>
                </a:solidFill>
              </a:rPr>
              <a:t>样本，适用范围更广。</a:t>
            </a:r>
            <a:endParaRPr lang="zh-CN" altLang="en-US" dirty="0"/>
          </a:p>
        </p:txBody>
      </p:sp>
      <p:pic>
        <p:nvPicPr>
          <p:cNvPr id="10" name="Picture 6">
            <a:extLst>
              <a:ext uri="{FF2B5EF4-FFF2-40B4-BE49-F238E27FC236}">
                <a16:creationId xmlns:a16="http://schemas.microsoft.com/office/drawing/2014/main" id="{38DB37CF-91DC-F48B-9ED1-6DA3B1940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224" y="1702150"/>
            <a:ext cx="3786149" cy="3780823"/>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07A66E81-4176-73B4-A9E6-90E7BBC7E61B}"/>
              </a:ext>
            </a:extLst>
          </p:cNvPr>
          <p:cNvSpPr txBox="1"/>
          <p:nvPr/>
        </p:nvSpPr>
        <p:spPr>
          <a:xfrm>
            <a:off x="7836311" y="1237375"/>
            <a:ext cx="4141070" cy="400110"/>
          </a:xfrm>
          <a:prstGeom prst="rect">
            <a:avLst/>
          </a:prstGeom>
          <a:noFill/>
        </p:spPr>
        <p:txBody>
          <a:bodyPr wrap="none" rtlCol="0">
            <a:spAutoFit/>
          </a:bodyPr>
          <a:lstStyle/>
          <a:p>
            <a:r>
              <a:rPr lang="zh-CN" altLang="en-US" sz="2000" b="1" dirty="0">
                <a:solidFill>
                  <a:srgbClr val="1C4885"/>
                </a:solidFill>
              </a:rPr>
              <a:t>评估模型的不确定性 </a:t>
            </a:r>
            <a:r>
              <a:rPr lang="en-US" altLang="zh-CN" sz="2000" dirty="0">
                <a:solidFill>
                  <a:srgbClr val="1C4885"/>
                </a:solidFill>
              </a:rPr>
              <a:t>(MC Dropout)</a:t>
            </a:r>
            <a:endParaRPr lang="zh-CN" altLang="en-US" sz="2000" dirty="0">
              <a:solidFill>
                <a:srgbClr val="1C4885"/>
              </a:solidFill>
            </a:endParaRPr>
          </a:p>
        </p:txBody>
      </p:sp>
      <p:sp>
        <p:nvSpPr>
          <p:cNvPr id="14" name="文本框 13">
            <a:extLst>
              <a:ext uri="{FF2B5EF4-FFF2-40B4-BE49-F238E27FC236}">
                <a16:creationId xmlns:a16="http://schemas.microsoft.com/office/drawing/2014/main" id="{5070568D-F092-8E7F-593D-D04E1066F914}"/>
              </a:ext>
            </a:extLst>
          </p:cNvPr>
          <p:cNvSpPr txBox="1"/>
          <p:nvPr/>
        </p:nvSpPr>
        <p:spPr>
          <a:xfrm>
            <a:off x="8032224" y="5620625"/>
            <a:ext cx="3945157" cy="646331"/>
          </a:xfrm>
          <a:prstGeom prst="rect">
            <a:avLst/>
          </a:prstGeom>
          <a:noFill/>
        </p:spPr>
        <p:txBody>
          <a:bodyPr wrap="square">
            <a:spAutoFit/>
          </a:bodyPr>
          <a:lstStyle/>
          <a:p>
            <a:r>
              <a:rPr lang="zh-CN" altLang="en-US" dirty="0"/>
              <a:t>模型的整体不确定性较小，模型预测概率与该预测的不确定性呈负相关。</a:t>
            </a:r>
          </a:p>
        </p:txBody>
      </p:sp>
    </p:spTree>
    <p:extLst>
      <p:ext uri="{BB962C8B-B14F-4D97-AF65-F5344CB8AC3E}">
        <p14:creationId xmlns:p14="http://schemas.microsoft.com/office/powerpoint/2010/main" val="342797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8813" y="1233488"/>
            <a:ext cx="10893107" cy="464294"/>
            <a:chOff x="659757" y="1233488"/>
            <a:chExt cx="10892155" cy="464294"/>
          </a:xfrm>
        </p:grpSpPr>
        <p:sp>
          <p:nvSpPr>
            <p:cNvPr id="2" name="文本框 1"/>
            <p:cNvSpPr txBox="1"/>
            <p:nvPr/>
          </p:nvSpPr>
          <p:spPr>
            <a:xfrm>
              <a:off x="659757" y="1233488"/>
              <a:ext cx="10892155" cy="464294"/>
            </a:xfrm>
            <a:prstGeom prst="rect">
              <a:avLst/>
            </a:prstGeom>
            <a:noFill/>
          </p:spPr>
          <p:txBody>
            <a:bodyPr wrap="square" rtlCol="0">
              <a:spAutoFit/>
            </a:bodyPr>
            <a:lstStyle/>
            <a:p>
              <a:pPr>
                <a:lnSpc>
                  <a:spcPct val="150000"/>
                </a:lnSpc>
              </a:pPr>
              <a:r>
                <a:rPr lang="zh-CN" altLang="en-US" dirty="0"/>
                <a:t>光谱特征提取目标：</a:t>
              </a:r>
              <a:r>
                <a:rPr lang="zh-CN" altLang="en-US" dirty="0">
                  <a:solidFill>
                    <a:srgbClr val="000000"/>
                  </a:solidFill>
                  <a:effectLst/>
                  <a:latin typeface="FandolSong-Regular-Identity-H"/>
                </a:rPr>
                <a:t>原始的、高维度的光谱数据           更具有代表性、信息浓度高的特征表示</a:t>
              </a:r>
              <a:endParaRPr lang="en-US" altLang="zh-CN" dirty="0">
                <a:solidFill>
                  <a:srgbClr val="000000"/>
                </a:solidFill>
                <a:effectLst/>
                <a:latin typeface="FandolSong-Regular-Identity-H"/>
              </a:endParaRPr>
            </a:p>
          </p:txBody>
        </p:sp>
        <p:cxnSp>
          <p:nvCxnSpPr>
            <p:cNvPr id="4" name="直接箭头连接符 3"/>
            <p:cNvCxnSpPr/>
            <p:nvPr/>
          </p:nvCxnSpPr>
          <p:spPr>
            <a:xfrm>
              <a:off x="5701658" y="1505135"/>
              <a:ext cx="46735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光谱特征自动提取方法</a:t>
            </a:r>
          </a:p>
        </p:txBody>
      </p:sp>
      <p:grpSp>
        <p:nvGrpSpPr>
          <p:cNvPr id="14" name="组合 13"/>
          <p:cNvGrpSpPr/>
          <p:nvPr/>
        </p:nvGrpSpPr>
        <p:grpSpPr>
          <a:xfrm>
            <a:off x="702002" y="2103437"/>
            <a:ext cx="4999153" cy="3475988"/>
            <a:chOff x="6519747" y="2628993"/>
            <a:chExt cx="4999153" cy="3475988"/>
          </a:xfrm>
        </p:grpSpPr>
        <p:sp>
          <p:nvSpPr>
            <p:cNvPr id="17" name="文本框 16"/>
            <p:cNvSpPr txBox="1"/>
            <p:nvPr/>
          </p:nvSpPr>
          <p:spPr>
            <a:xfrm>
              <a:off x="8171619" y="5136190"/>
              <a:ext cx="1527982" cy="968791"/>
            </a:xfrm>
            <a:prstGeom prst="rect">
              <a:avLst/>
            </a:prstGeom>
            <a:noFill/>
          </p:spPr>
          <p:txBody>
            <a:bodyPr wrap="none" rtlCol="0">
              <a:spAutoFit/>
            </a:bodyPr>
            <a:lstStyle/>
            <a:p>
              <a:pPr>
                <a:lnSpc>
                  <a:spcPct val="150000"/>
                </a:lnSpc>
              </a:pPr>
              <a:r>
                <a:rPr lang="en-US" altLang="zh-CN" sz="2000" i="1" dirty="0"/>
                <a:t>x </a:t>
              </a:r>
              <a:r>
                <a:rPr lang="en-US" altLang="zh-CN" sz="2000" dirty="0"/>
                <a:t>: </a:t>
              </a:r>
              <a:r>
                <a:rPr lang="zh-CN" altLang="en-US" sz="2000" dirty="0"/>
                <a:t>光谱数据</a:t>
              </a:r>
              <a:endParaRPr lang="en-US" altLang="zh-CN" sz="2000" dirty="0"/>
            </a:p>
            <a:p>
              <a:pPr>
                <a:lnSpc>
                  <a:spcPct val="150000"/>
                </a:lnSpc>
              </a:pPr>
              <a:r>
                <a:rPr lang="en-US" altLang="zh-CN" sz="2000" i="1" dirty="0"/>
                <a:t>y</a:t>
              </a:r>
              <a:r>
                <a:rPr lang="en-US" altLang="zh-CN" sz="2000" dirty="0"/>
                <a:t> : </a:t>
              </a:r>
              <a:r>
                <a:rPr lang="zh-CN" altLang="en-US" sz="2000" dirty="0"/>
                <a:t>光谱特征</a:t>
              </a:r>
              <a:endParaRPr lang="zh-CN" altLang="en-US" sz="2000" i="1" dirty="0"/>
            </a:p>
          </p:txBody>
        </p:sp>
        <p:grpSp>
          <p:nvGrpSpPr>
            <p:cNvPr id="18" name="组合 17"/>
            <p:cNvGrpSpPr/>
            <p:nvPr/>
          </p:nvGrpSpPr>
          <p:grpSpPr>
            <a:xfrm>
              <a:off x="6519747" y="2628993"/>
              <a:ext cx="4999153" cy="2507197"/>
              <a:chOff x="4393053" y="1800302"/>
              <a:chExt cx="4999153" cy="2507197"/>
            </a:xfrm>
          </p:grpSpPr>
          <p:pic>
            <p:nvPicPr>
              <p:cNvPr id="19" name="图片 18"/>
              <p:cNvPicPr>
                <a:picLocks noChangeAspect="1"/>
              </p:cNvPicPr>
              <p:nvPr/>
            </p:nvPicPr>
            <p:blipFill>
              <a:blip r:embed="rId3"/>
              <a:stretch>
                <a:fillRect/>
              </a:stretch>
            </p:blipFill>
            <p:spPr>
              <a:xfrm>
                <a:off x="4393053" y="1800302"/>
                <a:ext cx="4999153" cy="2507197"/>
              </a:xfrm>
              <a:prstGeom prst="rect">
                <a:avLst/>
              </a:prstGeom>
            </p:spPr>
          </p:pic>
          <p:sp>
            <p:nvSpPr>
              <p:cNvPr id="20" name="文本框 19"/>
              <p:cNvSpPr txBox="1"/>
              <p:nvPr/>
            </p:nvSpPr>
            <p:spPr>
              <a:xfrm>
                <a:off x="4494653" y="2684568"/>
                <a:ext cx="285656" cy="369332"/>
              </a:xfrm>
              <a:prstGeom prst="rect">
                <a:avLst/>
              </a:prstGeom>
              <a:noFill/>
            </p:spPr>
            <p:txBody>
              <a:bodyPr wrap="none" rtlCol="0">
                <a:spAutoFit/>
              </a:bodyPr>
              <a:lstStyle/>
              <a:p>
                <a:r>
                  <a:rPr lang="en-US" altLang="zh-CN" i="1" dirty="0"/>
                  <a:t>x</a:t>
                </a:r>
                <a:endParaRPr lang="zh-CN" altLang="en-US" i="1" dirty="0"/>
              </a:p>
            </p:txBody>
          </p:sp>
          <p:sp>
            <p:nvSpPr>
              <p:cNvPr id="21" name="文本框 20"/>
              <p:cNvSpPr txBox="1"/>
              <p:nvPr/>
            </p:nvSpPr>
            <p:spPr>
              <a:xfrm>
                <a:off x="6662882" y="3852968"/>
                <a:ext cx="292068" cy="369332"/>
              </a:xfrm>
              <a:prstGeom prst="rect">
                <a:avLst/>
              </a:prstGeom>
              <a:noFill/>
            </p:spPr>
            <p:txBody>
              <a:bodyPr wrap="none" rtlCol="0">
                <a:spAutoFit/>
              </a:bodyPr>
              <a:lstStyle/>
              <a:p>
                <a:r>
                  <a:rPr lang="en-US" altLang="zh-CN" i="1" dirty="0"/>
                  <a:t>y</a:t>
                </a:r>
                <a:endParaRPr lang="zh-CN" altLang="en-US" i="1" dirty="0"/>
              </a:p>
            </p:txBody>
          </p:sp>
          <p:sp>
            <p:nvSpPr>
              <p:cNvPr id="22" name="文本框 21"/>
              <p:cNvSpPr txBox="1"/>
              <p:nvPr/>
            </p:nvSpPr>
            <p:spPr>
              <a:xfrm>
                <a:off x="8812653" y="2684568"/>
                <a:ext cx="285656" cy="369332"/>
              </a:xfrm>
              <a:prstGeom prst="rect">
                <a:avLst/>
              </a:prstGeom>
              <a:noFill/>
            </p:spPr>
            <p:txBody>
              <a:bodyPr wrap="none" rtlCol="0">
                <a:spAutoFit/>
              </a:bodyPr>
              <a:lstStyle/>
              <a:p>
                <a:r>
                  <a:rPr lang="en-US" altLang="zh-CN" i="1" dirty="0"/>
                  <a:t>x</a:t>
                </a:r>
                <a:endParaRPr lang="zh-CN" altLang="en-US" i="1" dirty="0"/>
              </a:p>
            </p:txBody>
          </p:sp>
        </p:grpSp>
      </p:grpSp>
      <p:sp>
        <p:nvSpPr>
          <p:cNvPr id="26" name="文本框 25"/>
          <p:cNvSpPr txBox="1"/>
          <p:nvPr/>
        </p:nvSpPr>
        <p:spPr>
          <a:xfrm>
            <a:off x="5915328" y="2291230"/>
            <a:ext cx="5313419" cy="2850909"/>
          </a:xfrm>
          <a:prstGeom prst="rect">
            <a:avLst/>
          </a:prstGeom>
          <a:noFill/>
        </p:spPr>
        <p:txBody>
          <a:bodyPr wrap="square">
            <a:spAutoFit/>
          </a:bodyPr>
          <a:lstStyle/>
          <a:p>
            <a:pPr marL="285750" indent="-285750">
              <a:lnSpc>
                <a:spcPct val="150000"/>
              </a:lnSpc>
              <a:spcAft>
                <a:spcPts val="1200"/>
              </a:spcAft>
              <a:buFont typeface="Arial" panose="020B0604020202020204" pitchFamily="34" charset="0"/>
              <a:buChar char="•"/>
            </a:pPr>
            <a:r>
              <a:rPr lang="zh-CN" altLang="en-US" dirty="0"/>
              <a:t>原始光谱特征数：</a:t>
            </a:r>
            <a:r>
              <a:rPr lang="en-US" altLang="zh-CN" dirty="0"/>
              <a:t>2 575</a:t>
            </a:r>
          </a:p>
          <a:p>
            <a:pPr marL="285750" indent="-285750">
              <a:lnSpc>
                <a:spcPct val="150000"/>
              </a:lnSpc>
              <a:buFont typeface="Arial" panose="020B0604020202020204" pitchFamily="34" charset="0"/>
              <a:buChar char="•"/>
            </a:pPr>
            <a:r>
              <a:rPr lang="en-US" altLang="zh-CN" dirty="0" err="1"/>
              <a:t>GalSpecNet</a:t>
            </a:r>
            <a:r>
              <a:rPr lang="zh-CN" altLang="en-US" dirty="0"/>
              <a:t>模型通过网络中的</a:t>
            </a:r>
            <a:r>
              <a:rPr lang="zh-CN" altLang="en-US" b="1" dirty="0"/>
              <a:t>卷积和池化等操作</a:t>
            </a:r>
            <a:r>
              <a:rPr lang="zh-CN" altLang="en-US" dirty="0"/>
              <a:t>自动提取光谱特征</a:t>
            </a:r>
            <a:endParaRPr lang="en-US" altLang="zh-CN" dirty="0"/>
          </a:p>
          <a:p>
            <a:pPr marL="306000">
              <a:lnSpc>
                <a:spcPct val="150000"/>
              </a:lnSpc>
              <a:spcAft>
                <a:spcPts val="1200"/>
              </a:spcAft>
            </a:pPr>
            <a:r>
              <a:rPr lang="zh-CN" altLang="en-US" dirty="0"/>
              <a:t>特征数：</a:t>
            </a:r>
            <a:r>
              <a:rPr lang="en-US" altLang="zh-CN" dirty="0"/>
              <a:t>1 184 </a:t>
            </a:r>
          </a:p>
          <a:p>
            <a:pPr marL="285750" indent="-285750">
              <a:lnSpc>
                <a:spcPct val="150000"/>
              </a:lnSpc>
              <a:buFont typeface="Arial" panose="020B0604020202020204" pitchFamily="34" charset="0"/>
              <a:buChar char="•"/>
            </a:pPr>
            <a:r>
              <a:rPr lang="en-US" altLang="zh-CN" dirty="0" err="1"/>
              <a:t>PCA</a:t>
            </a:r>
            <a:r>
              <a:rPr lang="zh-CN" altLang="en-US" dirty="0"/>
              <a:t>方法将原始光谱映射为线性无关的低维向量</a:t>
            </a:r>
            <a:endParaRPr lang="en-US" altLang="zh-CN" dirty="0"/>
          </a:p>
          <a:p>
            <a:pPr marL="306000">
              <a:lnSpc>
                <a:spcPct val="150000"/>
              </a:lnSpc>
            </a:pPr>
            <a:r>
              <a:rPr lang="zh-CN" altLang="en-US" dirty="0"/>
              <a:t>特征数：</a:t>
            </a:r>
            <a:r>
              <a:rPr lang="en-US" altLang="zh-CN" dirty="0"/>
              <a:t>1 100</a:t>
            </a:r>
          </a:p>
        </p:txBody>
      </p:sp>
    </p:spTree>
  </p:cSld>
  <p:clrMapOvr>
    <a:masterClrMapping/>
  </p:clrMapOvr>
  <mc:AlternateContent xmlns:mc="http://schemas.openxmlformats.org/markup-compatibility/2006" xmlns:p14="http://schemas.microsoft.com/office/powerpoint/2010/main">
    <mc:Choice Requires="p14">
      <p:transition spd="slow" p14:dur="2000" advTm="43391"/>
    </mc:Choice>
    <mc:Fallback xmlns="">
      <p:transition spd="slow" advTm="433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757" y="1233488"/>
            <a:ext cx="10892163" cy="507127"/>
          </a:xfrm>
          <a:prstGeom prst="rect">
            <a:avLst/>
          </a:prstGeom>
          <a:noFill/>
        </p:spPr>
        <p:txBody>
          <a:bodyPr wrap="square" rtlCol="0">
            <a:spAutoFit/>
          </a:bodyPr>
          <a:lstStyle/>
          <a:p>
            <a:pPr>
              <a:lnSpc>
                <a:spcPct val="150000"/>
              </a:lnSpc>
            </a:pPr>
            <a:r>
              <a:rPr lang="en-US" altLang="zh-CN" sz="2000" b="1" dirty="0">
                <a:solidFill>
                  <a:srgbClr val="1C4885"/>
                </a:solidFill>
              </a:rPr>
              <a:t>1. </a:t>
            </a:r>
            <a:r>
              <a:rPr lang="zh-CN" altLang="en-US" sz="2000" b="1" dirty="0">
                <a:solidFill>
                  <a:srgbClr val="1C4885"/>
                </a:solidFill>
              </a:rPr>
              <a:t>基于 </a:t>
            </a:r>
            <a:r>
              <a:rPr lang="en-US" altLang="zh-CN" sz="2000" b="1" dirty="0" err="1">
                <a:solidFill>
                  <a:srgbClr val="1C4885"/>
                </a:solidFill>
              </a:rPr>
              <a:t>UMAP</a:t>
            </a:r>
            <a:r>
              <a:rPr lang="en-US" altLang="zh-CN" sz="2000" b="1" dirty="0">
                <a:solidFill>
                  <a:srgbClr val="1C4885"/>
                </a:solidFill>
              </a:rPr>
              <a:t> </a:t>
            </a:r>
            <a:r>
              <a:rPr lang="zh-CN" altLang="en-US" sz="2000" b="1" dirty="0">
                <a:solidFill>
                  <a:srgbClr val="1C4885"/>
                </a:solidFill>
              </a:rPr>
              <a:t>的特征可视化</a:t>
            </a:r>
          </a:p>
        </p:txBody>
      </p:sp>
      <p:grpSp>
        <p:nvGrpSpPr>
          <p:cNvPr id="13" name="组合 12"/>
          <p:cNvGrpSpPr/>
          <p:nvPr/>
        </p:nvGrpSpPr>
        <p:grpSpPr>
          <a:xfrm>
            <a:off x="680771" y="1974845"/>
            <a:ext cx="10830458" cy="3741057"/>
            <a:chOff x="680771" y="2251625"/>
            <a:chExt cx="10830458" cy="3741057"/>
          </a:xfrm>
        </p:grpSpPr>
        <p:grpSp>
          <p:nvGrpSpPr>
            <p:cNvPr id="10" name="组合 9"/>
            <p:cNvGrpSpPr/>
            <p:nvPr/>
          </p:nvGrpSpPr>
          <p:grpSpPr>
            <a:xfrm>
              <a:off x="680771" y="2252334"/>
              <a:ext cx="3468899" cy="3562758"/>
              <a:chOff x="680771" y="2252334"/>
              <a:chExt cx="3468899" cy="3562758"/>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71" y="2252334"/>
                <a:ext cx="3468899" cy="3060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630390" y="5445760"/>
                <a:ext cx="1569660" cy="369332"/>
              </a:xfrm>
              <a:prstGeom prst="rect">
                <a:avLst/>
              </a:prstGeom>
              <a:noFill/>
            </p:spPr>
            <p:txBody>
              <a:bodyPr wrap="none" rtlCol="0">
                <a:spAutoFit/>
              </a:bodyPr>
              <a:lstStyle/>
              <a:p>
                <a:r>
                  <a:rPr lang="zh-CN" altLang="en-US" dirty="0"/>
                  <a:t>原始光谱特征</a:t>
                </a:r>
              </a:p>
            </p:txBody>
          </p:sp>
        </p:grpSp>
        <p:grpSp>
          <p:nvGrpSpPr>
            <p:cNvPr id="9" name="组合 8"/>
            <p:cNvGrpSpPr/>
            <p:nvPr/>
          </p:nvGrpSpPr>
          <p:grpSpPr>
            <a:xfrm>
              <a:off x="4354210" y="2253043"/>
              <a:ext cx="3608194" cy="3556135"/>
              <a:chOff x="4354210" y="2253043"/>
              <a:chExt cx="3608194" cy="3556135"/>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210" y="2253043"/>
                <a:ext cx="3608194" cy="3060000"/>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4802807" y="5439846"/>
                <a:ext cx="2710999" cy="369332"/>
              </a:xfrm>
              <a:prstGeom prst="rect">
                <a:avLst/>
              </a:prstGeom>
              <a:noFill/>
            </p:spPr>
            <p:txBody>
              <a:bodyPr wrap="none" rtlCol="0">
                <a:spAutoFit/>
              </a:bodyPr>
              <a:lstStyle/>
              <a:p>
                <a:r>
                  <a:rPr lang="zh-CN" altLang="en-US" dirty="0"/>
                  <a:t>基于</a:t>
                </a:r>
                <a:r>
                  <a:rPr lang="en-US" altLang="zh-CN" dirty="0"/>
                  <a:t>PCA</a:t>
                </a:r>
                <a:r>
                  <a:rPr lang="zh-CN" altLang="en-US" dirty="0"/>
                  <a:t>提取的光谱特征</a:t>
                </a:r>
              </a:p>
            </p:txBody>
          </p:sp>
        </p:grpSp>
        <p:grpSp>
          <p:nvGrpSpPr>
            <p:cNvPr id="12" name="组合 11"/>
            <p:cNvGrpSpPr/>
            <p:nvPr/>
          </p:nvGrpSpPr>
          <p:grpSpPr>
            <a:xfrm>
              <a:off x="8047416" y="2251625"/>
              <a:ext cx="3463813" cy="3741057"/>
              <a:chOff x="8047416" y="2251625"/>
              <a:chExt cx="3463813" cy="3741057"/>
            </a:xfrm>
          </p:grpSpPr>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7416" y="2251625"/>
                <a:ext cx="3463813" cy="3060000"/>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8235619" y="5346351"/>
                <a:ext cx="3087407" cy="646331"/>
              </a:xfrm>
              <a:prstGeom prst="rect">
                <a:avLst/>
              </a:prstGeom>
              <a:noFill/>
            </p:spPr>
            <p:txBody>
              <a:bodyPr wrap="square" rtlCol="0">
                <a:spAutoFit/>
              </a:bodyPr>
              <a:lstStyle/>
              <a:p>
                <a:pPr algn="ctr"/>
                <a:r>
                  <a:rPr lang="zh-CN" altLang="en-US" dirty="0"/>
                  <a:t>基于卷积和池化等操作</a:t>
                </a:r>
                <a:endParaRPr lang="en-US" altLang="zh-CN" dirty="0"/>
              </a:p>
              <a:p>
                <a:pPr algn="ctr"/>
                <a:r>
                  <a:rPr lang="zh-CN" altLang="en-US" dirty="0"/>
                  <a:t>提取的光谱特征</a:t>
                </a:r>
              </a:p>
            </p:txBody>
          </p:sp>
        </p:grpSp>
      </p:grpSp>
      <p:sp>
        <p:nvSpPr>
          <p:cNvPr id="15" name="文本框 14"/>
          <p:cNvSpPr txBox="1"/>
          <p:nvPr/>
        </p:nvSpPr>
        <p:spPr>
          <a:xfrm>
            <a:off x="3084180" y="4472860"/>
            <a:ext cx="1107996" cy="369332"/>
          </a:xfrm>
          <a:prstGeom prst="rect">
            <a:avLst/>
          </a:prstGeom>
          <a:noFill/>
        </p:spPr>
        <p:txBody>
          <a:bodyPr wrap="none" rtlCol="0">
            <a:spAutoFit/>
          </a:bodyPr>
          <a:lstStyle/>
          <a:p>
            <a:r>
              <a:rPr lang="zh-CN" altLang="en-US" b="1" dirty="0"/>
              <a:t>难以区分</a:t>
            </a:r>
          </a:p>
        </p:txBody>
      </p:sp>
      <p:sp>
        <p:nvSpPr>
          <p:cNvPr id="16" name="文本框 15"/>
          <p:cNvSpPr txBox="1"/>
          <p:nvPr/>
        </p:nvSpPr>
        <p:spPr>
          <a:xfrm>
            <a:off x="6854408" y="4472860"/>
            <a:ext cx="1107996" cy="369332"/>
          </a:xfrm>
          <a:prstGeom prst="rect">
            <a:avLst/>
          </a:prstGeom>
          <a:noFill/>
        </p:spPr>
        <p:txBody>
          <a:bodyPr wrap="none" rtlCol="0">
            <a:spAutoFit/>
          </a:bodyPr>
          <a:lstStyle/>
          <a:p>
            <a:r>
              <a:rPr lang="zh-CN" altLang="en-US" b="1" dirty="0"/>
              <a:t>难以区分</a:t>
            </a:r>
          </a:p>
        </p:txBody>
      </p:sp>
      <p:sp>
        <p:nvSpPr>
          <p:cNvPr id="5" name="文本框 4"/>
          <p:cNvSpPr txBox="1"/>
          <p:nvPr/>
        </p:nvSpPr>
        <p:spPr>
          <a:xfrm>
            <a:off x="10561718" y="1942176"/>
            <a:ext cx="1208664" cy="369332"/>
          </a:xfrm>
          <a:prstGeom prst="rect">
            <a:avLst/>
          </a:prstGeom>
          <a:noFill/>
        </p:spPr>
        <p:txBody>
          <a:bodyPr wrap="none" rtlCol="0">
            <a:spAutoFit/>
          </a:bodyPr>
          <a:lstStyle/>
          <a:p>
            <a:r>
              <a:rPr lang="en-US" altLang="zh-CN" b="1" dirty="0"/>
              <a:t>Our result</a:t>
            </a:r>
            <a:endParaRPr lang="zh-CN" altLang="en-US" b="1" dirty="0"/>
          </a:p>
        </p:txBody>
      </p:sp>
      <p:sp>
        <p:nvSpPr>
          <p:cNvPr id="6" name="文本框 5"/>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光谱特征自动提取方法</a:t>
            </a:r>
          </a:p>
        </p:txBody>
      </p:sp>
    </p:spTree>
  </p:cSld>
  <p:clrMapOvr>
    <a:masterClrMapping/>
  </p:clrMapOvr>
  <mc:AlternateContent xmlns:mc="http://schemas.openxmlformats.org/markup-compatibility/2006" xmlns:p14="http://schemas.microsoft.com/office/powerpoint/2010/main">
    <mc:Choice Requires="p14">
      <p:transition spd="slow" p14:dur="2000" advTm="43391"/>
    </mc:Choice>
    <mc:Fallback xmlns="">
      <p:transition spd="slow" advTm="433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06681" y="2306840"/>
            <a:ext cx="10978638" cy="2880000"/>
            <a:chOff x="391811" y="1809000"/>
            <a:chExt cx="10978638" cy="2880000"/>
          </a:xfrm>
        </p:grpSpPr>
        <p:pic>
          <p:nvPicPr>
            <p:cNvPr id="5" name="图片 4" descr="图表, 散点图&#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680" y="1809000"/>
              <a:ext cx="3532900" cy="2880000"/>
            </a:xfrm>
            <a:prstGeom prst="rect">
              <a:avLst/>
            </a:prstGeom>
          </p:spPr>
        </p:pic>
        <p:pic>
          <p:nvPicPr>
            <p:cNvPr id="7" name="图片 6" descr="图表, 散点图&#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549" y="1809000"/>
              <a:ext cx="3532900" cy="2880000"/>
            </a:xfrm>
            <a:prstGeom prst="rect">
              <a:avLst/>
            </a:prstGeom>
          </p:spPr>
        </p:pic>
        <p:pic>
          <p:nvPicPr>
            <p:cNvPr id="9" name="图片 8" descr="图表, 散点图&#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811" y="1809000"/>
              <a:ext cx="3532900" cy="2880000"/>
            </a:xfrm>
            <a:prstGeom prst="rect">
              <a:avLst/>
            </a:prstGeom>
          </p:spPr>
        </p:pic>
      </p:grpSp>
      <p:sp>
        <p:nvSpPr>
          <p:cNvPr id="10" name="文本框 9"/>
          <p:cNvSpPr txBox="1"/>
          <p:nvPr/>
        </p:nvSpPr>
        <p:spPr>
          <a:xfrm>
            <a:off x="659756" y="5410632"/>
            <a:ext cx="10892163" cy="401648"/>
          </a:xfrm>
          <a:prstGeom prst="rect">
            <a:avLst/>
          </a:prstGeom>
          <a:noFill/>
        </p:spPr>
        <p:txBody>
          <a:bodyPr wrap="square" rtlCol="0">
            <a:spAutoFit/>
          </a:bodyPr>
          <a:lstStyle/>
          <a:p>
            <a:pPr>
              <a:lnSpc>
                <a:spcPct val="120000"/>
              </a:lnSpc>
            </a:pPr>
            <a:r>
              <a:rPr lang="zh-CN" altLang="en-US" dirty="0">
                <a:solidFill>
                  <a:srgbClr val="C00000"/>
                </a:solidFill>
              </a:rPr>
              <a:t>基于卷积和池化等操作提取的光谱特征能够充分表达原始光谱的信息，并且对分类结果起到了正向作用</a:t>
            </a:r>
          </a:p>
        </p:txBody>
      </p:sp>
      <p:sp>
        <p:nvSpPr>
          <p:cNvPr id="3" name="文本框 2"/>
          <p:cNvSpPr txBox="1"/>
          <p:nvPr/>
        </p:nvSpPr>
        <p:spPr>
          <a:xfrm>
            <a:off x="5446784" y="1661154"/>
            <a:ext cx="1298432" cy="369332"/>
          </a:xfrm>
          <a:prstGeom prst="rect">
            <a:avLst/>
          </a:prstGeom>
          <a:noFill/>
        </p:spPr>
        <p:txBody>
          <a:bodyPr wrap="none" rtlCol="0">
            <a:spAutoFit/>
          </a:bodyPr>
          <a:lstStyle/>
          <a:p>
            <a:r>
              <a:rPr lang="en-US" altLang="zh-CN" b="1" dirty="0"/>
              <a:t>Our results</a:t>
            </a:r>
            <a:endParaRPr lang="zh-CN" altLang="en-US" b="1" dirty="0"/>
          </a:p>
        </p:txBody>
      </p:sp>
      <p:cxnSp>
        <p:nvCxnSpPr>
          <p:cNvPr id="16" name="直接箭头连接符 15"/>
          <p:cNvCxnSpPr/>
          <p:nvPr/>
        </p:nvCxnSpPr>
        <p:spPr>
          <a:xfrm flipH="1" flipV="1">
            <a:off x="1404594" y="2770328"/>
            <a:ext cx="273377" cy="433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71309" y="3203961"/>
            <a:ext cx="1809150" cy="369332"/>
          </a:xfrm>
          <a:prstGeom prst="rect">
            <a:avLst/>
          </a:prstGeom>
          <a:noFill/>
        </p:spPr>
        <p:txBody>
          <a:bodyPr wrap="none" rtlCol="0">
            <a:spAutoFit/>
          </a:bodyPr>
          <a:lstStyle/>
          <a:p>
            <a:r>
              <a:rPr lang="en-US" altLang="zh-CN" b="1" dirty="0"/>
              <a:t>Higher is better!</a:t>
            </a:r>
            <a:endParaRPr lang="zh-CN" altLang="en-US" b="1" dirty="0"/>
          </a:p>
        </p:txBody>
      </p:sp>
      <p:cxnSp>
        <p:nvCxnSpPr>
          <p:cNvPr id="19" name="直接箭头连接符 18"/>
          <p:cNvCxnSpPr>
            <a:stCxn id="3" idx="2"/>
          </p:cNvCxnSpPr>
          <p:nvPr/>
        </p:nvCxnSpPr>
        <p:spPr>
          <a:xfrm flipH="1">
            <a:off x="2224726" y="2030486"/>
            <a:ext cx="3871274" cy="5701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3" idx="2"/>
          </p:cNvCxnSpPr>
          <p:nvPr/>
        </p:nvCxnSpPr>
        <p:spPr>
          <a:xfrm flipH="1">
            <a:off x="5137608" y="2030486"/>
            <a:ext cx="958392" cy="5701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3" idx="2"/>
          </p:cNvCxnSpPr>
          <p:nvPr/>
        </p:nvCxnSpPr>
        <p:spPr>
          <a:xfrm>
            <a:off x="6096000" y="2030486"/>
            <a:ext cx="2868891" cy="5701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光谱特征自动提取方法</a:t>
            </a:r>
          </a:p>
        </p:txBody>
      </p:sp>
      <p:sp>
        <p:nvSpPr>
          <p:cNvPr id="12" name="文本框 11"/>
          <p:cNvSpPr txBox="1"/>
          <p:nvPr/>
        </p:nvSpPr>
        <p:spPr>
          <a:xfrm>
            <a:off x="659756" y="1304969"/>
            <a:ext cx="10892163" cy="436017"/>
          </a:xfrm>
          <a:prstGeom prst="rect">
            <a:avLst/>
          </a:prstGeom>
          <a:noFill/>
        </p:spPr>
        <p:txBody>
          <a:bodyPr wrap="square" rtlCol="0">
            <a:spAutoFit/>
          </a:bodyPr>
          <a:lstStyle/>
          <a:p>
            <a:pPr>
              <a:lnSpc>
                <a:spcPct val="120000"/>
              </a:lnSpc>
            </a:pPr>
            <a:r>
              <a:rPr lang="en-US" altLang="zh-CN" sz="2000" b="1" dirty="0">
                <a:solidFill>
                  <a:srgbClr val="1C4885"/>
                </a:solidFill>
              </a:rPr>
              <a:t>2. </a:t>
            </a:r>
            <a:r>
              <a:rPr lang="zh-CN" altLang="en-US" sz="2000" b="1" dirty="0">
                <a:solidFill>
                  <a:srgbClr val="1C4885"/>
                </a:solidFill>
              </a:rPr>
              <a:t>基于不同特征的分类结果</a:t>
            </a:r>
          </a:p>
        </p:txBody>
      </p:sp>
    </p:spTree>
  </p:cSld>
  <p:clrMapOvr>
    <a:masterClrMapping/>
  </p:clrMapOvr>
  <mc:AlternateContent xmlns:mc="http://schemas.openxmlformats.org/markup-compatibility/2006" xmlns:p14="http://schemas.microsoft.com/office/powerpoint/2010/main">
    <mc:Choice Requires="p14">
      <p:transition spd="slow" p14:dur="2000" advTm="26621"/>
    </mc:Choice>
    <mc:Fallback xmlns="">
      <p:transition spd="slow" advTm="2662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757" y="1233488"/>
            <a:ext cx="10892163" cy="805349"/>
          </a:xfrm>
          <a:prstGeom prst="rect">
            <a:avLst/>
          </a:prstGeom>
          <a:noFill/>
        </p:spPr>
        <p:txBody>
          <a:bodyPr wrap="square" rtlCol="0">
            <a:spAutoFit/>
          </a:bodyPr>
          <a:lstStyle/>
          <a:p>
            <a:pPr>
              <a:lnSpc>
                <a:spcPct val="120000"/>
              </a:lnSpc>
            </a:pPr>
            <a:r>
              <a:rPr lang="zh-CN" altLang="en-US" sz="2000" b="1" dirty="0">
                <a:solidFill>
                  <a:srgbClr val="1C4885"/>
                </a:solidFill>
              </a:rPr>
              <a:t>研究目标：</a:t>
            </a:r>
            <a:r>
              <a:rPr lang="zh-CN" altLang="en-US" sz="2000" dirty="0">
                <a:solidFill>
                  <a:srgbClr val="1C4885"/>
                </a:solidFill>
              </a:rPr>
              <a:t>理解 </a:t>
            </a:r>
            <a:r>
              <a:rPr lang="en-US" altLang="zh-CN" sz="2000" dirty="0" err="1">
                <a:solidFill>
                  <a:srgbClr val="1C4885"/>
                </a:solidFill>
              </a:rPr>
              <a:t>GalSpecNet</a:t>
            </a:r>
            <a:r>
              <a:rPr lang="en-US" altLang="zh-CN" sz="2000" dirty="0">
                <a:solidFill>
                  <a:srgbClr val="1C4885"/>
                </a:solidFill>
              </a:rPr>
              <a:t> </a:t>
            </a:r>
            <a:r>
              <a:rPr lang="zh-CN" altLang="en-US" sz="2000" dirty="0">
                <a:solidFill>
                  <a:srgbClr val="1C4885"/>
                </a:solidFill>
              </a:rPr>
              <a:t>模型的决策依据</a:t>
            </a:r>
            <a:r>
              <a:rPr lang="en-US" altLang="zh-CN" sz="2000" b="1" dirty="0">
                <a:solidFill>
                  <a:srgbClr val="1C4885"/>
                </a:solidFill>
              </a:rPr>
              <a:t>         </a:t>
            </a:r>
            <a:r>
              <a:rPr lang="zh-CN" altLang="en-US" sz="2000" b="1" dirty="0">
                <a:solidFill>
                  <a:srgbClr val="1C4885"/>
                </a:solidFill>
              </a:rPr>
              <a:t>研究方法：</a:t>
            </a:r>
            <a:r>
              <a:rPr lang="en-US" altLang="zh-CN" sz="2000" dirty="0">
                <a:solidFill>
                  <a:srgbClr val="1C4885"/>
                </a:solidFill>
              </a:rPr>
              <a:t>Grad-CAM</a:t>
            </a:r>
            <a:r>
              <a:rPr lang="zh-CN" altLang="en-US" sz="2000" dirty="0">
                <a:solidFill>
                  <a:srgbClr val="1C4885"/>
                </a:solidFill>
              </a:rPr>
              <a:t>算法</a:t>
            </a:r>
            <a:endParaRPr lang="en-US" altLang="zh-CN" sz="2000" dirty="0">
              <a:solidFill>
                <a:srgbClr val="1C4885"/>
              </a:solidFill>
            </a:endParaRPr>
          </a:p>
          <a:p>
            <a:pPr>
              <a:lnSpc>
                <a:spcPct val="120000"/>
              </a:lnSpc>
            </a:pPr>
            <a:r>
              <a:rPr lang="en-US" altLang="zh-CN" sz="2000" b="1" dirty="0">
                <a:solidFill>
                  <a:srgbClr val="1C4885"/>
                </a:solidFill>
              </a:rPr>
              <a:t>1. </a:t>
            </a:r>
            <a:r>
              <a:rPr lang="zh-CN" altLang="en-US" sz="2000" b="1" dirty="0">
                <a:solidFill>
                  <a:srgbClr val="1C4885"/>
                </a:solidFill>
              </a:rPr>
              <a:t>目视检查</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413" y="2159416"/>
            <a:ext cx="8468362" cy="188002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7413" y="4056968"/>
            <a:ext cx="8468357" cy="188001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模型可解释性分析</a:t>
            </a:r>
          </a:p>
        </p:txBody>
      </p:sp>
    </p:spTree>
  </p:cSld>
  <p:clrMapOvr>
    <a:masterClrMapping/>
  </p:clrMapOvr>
  <mc:AlternateContent xmlns:mc="http://schemas.openxmlformats.org/markup-compatibility/2006" xmlns:p14="http://schemas.microsoft.com/office/powerpoint/2010/main">
    <mc:Choice Requires="p14">
      <p:transition spd="slow" p14:dur="2000" advTm="42830"/>
    </mc:Choice>
    <mc:Fallback xmlns="">
      <p:transition spd="slow" advTm="428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757" y="1233488"/>
            <a:ext cx="10892163" cy="436017"/>
          </a:xfrm>
          <a:prstGeom prst="rect">
            <a:avLst/>
          </a:prstGeom>
          <a:noFill/>
        </p:spPr>
        <p:txBody>
          <a:bodyPr wrap="square" rtlCol="0">
            <a:spAutoFit/>
          </a:bodyPr>
          <a:lstStyle/>
          <a:p>
            <a:pPr>
              <a:lnSpc>
                <a:spcPct val="120000"/>
              </a:lnSpc>
            </a:pPr>
            <a:r>
              <a:rPr lang="en-US" altLang="zh-CN" sz="2000" b="1" dirty="0">
                <a:solidFill>
                  <a:srgbClr val="1C4885"/>
                </a:solidFill>
              </a:rPr>
              <a:t>2. </a:t>
            </a:r>
            <a:r>
              <a:rPr lang="zh-CN" altLang="en-US" sz="2000" b="1" dirty="0">
                <a:solidFill>
                  <a:srgbClr val="1C4885"/>
                </a:solidFill>
              </a:rPr>
              <a:t>客观分析</a:t>
            </a:r>
            <a:r>
              <a:rPr lang="zh-CN" altLang="en-US" sz="2000" b="1" dirty="0">
                <a:solidFill>
                  <a:srgbClr val="C00000"/>
                </a:solidFill>
              </a:rPr>
              <a:t>（创新点：谱线特征的全局重要性分析）</a:t>
            </a:r>
          </a:p>
        </p:txBody>
      </p:sp>
      <p:pic>
        <p:nvPicPr>
          <p:cNvPr id="4" name="图片 3"/>
          <p:cNvPicPr>
            <a:picLocks noChangeAspect="1"/>
          </p:cNvPicPr>
          <p:nvPr/>
        </p:nvPicPr>
        <p:blipFill>
          <a:blip r:embed="rId2"/>
          <a:stretch>
            <a:fillRect/>
          </a:stretch>
        </p:blipFill>
        <p:spPr>
          <a:xfrm>
            <a:off x="640080" y="1669505"/>
            <a:ext cx="7437221" cy="3837215"/>
          </a:xfrm>
          <a:prstGeom prst="rect">
            <a:avLst/>
          </a:prstGeom>
        </p:spPr>
      </p:pic>
      <p:sp>
        <p:nvSpPr>
          <p:cNvPr id="5" name="文本框 4"/>
          <p:cNvSpPr txBox="1"/>
          <p:nvPr/>
        </p:nvSpPr>
        <p:spPr>
          <a:xfrm>
            <a:off x="8244890" y="1669505"/>
            <a:ext cx="3611830" cy="4058099"/>
          </a:xfrm>
          <a:prstGeom prst="rect">
            <a:avLst/>
          </a:prstGeom>
          <a:noFill/>
        </p:spPr>
        <p:txBody>
          <a:bodyPr wrap="square" rtlCol="0">
            <a:spAutoFit/>
          </a:bodyPr>
          <a:lstStyle/>
          <a:p>
            <a:pPr>
              <a:lnSpc>
                <a:spcPct val="120000"/>
              </a:lnSpc>
              <a:spcAft>
                <a:spcPts val="600"/>
              </a:spcAft>
            </a:pPr>
            <a:r>
              <a:rPr lang="en-US" altLang="zh-CN" sz="2000" b="1" dirty="0" err="1"/>
              <a:t>BPT</a:t>
            </a:r>
            <a:r>
              <a:rPr lang="zh-CN" altLang="en-US" sz="2000" b="1" dirty="0"/>
              <a:t>诊断图分类理论：</a:t>
            </a:r>
            <a:endParaRPr lang="en-US" altLang="zh-CN" sz="2000" b="1" dirty="0"/>
          </a:p>
          <a:p>
            <a:pPr marL="342900" indent="-342900">
              <a:lnSpc>
                <a:spcPct val="120000"/>
              </a:lnSpc>
              <a:spcAft>
                <a:spcPts val="600"/>
              </a:spcAft>
              <a:buFont typeface="Arial" panose="020B0604020202020204" pitchFamily="34" charset="0"/>
              <a:buChar char="•"/>
            </a:pPr>
            <a:r>
              <a:rPr lang="en-US" altLang="zh-CN" dirty="0"/>
              <a:t>[N II]</a:t>
            </a:r>
            <a:r>
              <a:rPr lang="zh-CN" altLang="en-US" dirty="0"/>
              <a:t>、</a:t>
            </a:r>
            <a:r>
              <a:rPr lang="en-US" altLang="zh-CN" dirty="0"/>
              <a:t> [S II]</a:t>
            </a:r>
            <a:r>
              <a:rPr lang="zh-CN" altLang="en-US" dirty="0"/>
              <a:t>、</a:t>
            </a:r>
            <a:r>
              <a:rPr lang="en-US" altLang="zh-CN" dirty="0"/>
              <a:t> [</a:t>
            </a:r>
            <a:r>
              <a:rPr lang="en-US" altLang="zh-CN" dirty="0" err="1"/>
              <a:t>OIII</a:t>
            </a:r>
            <a:r>
              <a:rPr lang="en-US" altLang="zh-CN" dirty="0"/>
              <a:t>]</a:t>
            </a:r>
            <a:r>
              <a:rPr lang="zh-CN" altLang="en-US" dirty="0"/>
              <a:t>、 </a:t>
            </a:r>
            <a:r>
              <a:rPr lang="en-US" altLang="zh-CN" dirty="0"/>
              <a:t>Hα</a:t>
            </a:r>
            <a:r>
              <a:rPr lang="zh-CN" altLang="en-US" dirty="0"/>
              <a:t>、</a:t>
            </a:r>
            <a:r>
              <a:rPr lang="en-US" altLang="zh-CN" dirty="0"/>
              <a:t>Hβ</a:t>
            </a:r>
            <a:r>
              <a:rPr lang="zh-CN" altLang="en-US" dirty="0"/>
              <a:t>谱线在</a:t>
            </a:r>
            <a:r>
              <a:rPr lang="en-US" altLang="zh-CN" dirty="0" err="1"/>
              <a:t>BPT</a:t>
            </a:r>
            <a:r>
              <a:rPr lang="zh-CN" altLang="en-US" dirty="0"/>
              <a:t>诊断图中被使用；</a:t>
            </a:r>
            <a:endParaRPr lang="en-US" altLang="zh-CN" dirty="0"/>
          </a:p>
          <a:p>
            <a:pPr marL="342900" indent="-342900">
              <a:lnSpc>
                <a:spcPct val="120000"/>
              </a:lnSpc>
              <a:spcAft>
                <a:spcPts val="600"/>
              </a:spcAft>
              <a:buFont typeface="Arial" panose="020B0604020202020204" pitchFamily="34" charset="0"/>
              <a:buChar char="•"/>
            </a:pPr>
            <a:r>
              <a:rPr lang="en-US" altLang="zh-CN" dirty="0"/>
              <a:t>[O I]</a:t>
            </a:r>
            <a:r>
              <a:rPr lang="zh-CN" altLang="en-US" dirty="0"/>
              <a:t>用于区分</a:t>
            </a:r>
            <a:r>
              <a:rPr lang="en-US" altLang="zh-CN" dirty="0" err="1"/>
              <a:t>Seyfert</a:t>
            </a:r>
            <a:r>
              <a:rPr lang="zh-CN" altLang="en-US" dirty="0"/>
              <a:t>和</a:t>
            </a:r>
            <a:r>
              <a:rPr lang="en-US" altLang="zh-CN" dirty="0"/>
              <a:t>LINER</a:t>
            </a:r>
            <a:r>
              <a:rPr lang="zh-CN" altLang="en-US" dirty="0"/>
              <a:t>星系；</a:t>
            </a:r>
            <a:endParaRPr lang="en-US" altLang="zh-CN" dirty="0"/>
          </a:p>
          <a:p>
            <a:pPr marL="342900" indent="-342900">
              <a:lnSpc>
                <a:spcPct val="120000"/>
              </a:lnSpc>
              <a:buFont typeface="Arial" panose="020B0604020202020204" pitchFamily="34" charset="0"/>
              <a:buChar char="•"/>
            </a:pPr>
            <a:r>
              <a:rPr lang="en-US" altLang="zh-CN" dirty="0"/>
              <a:t>[O II] </a:t>
            </a:r>
            <a:r>
              <a:rPr lang="zh-CN" altLang="en-US" dirty="0"/>
              <a:t>𝜆</a:t>
            </a:r>
            <a:r>
              <a:rPr lang="en-US" altLang="zh-CN" dirty="0"/>
              <a:t>3727</a:t>
            </a:r>
            <a:r>
              <a:rPr lang="zh-CN" altLang="en-US" dirty="0"/>
              <a:t>和</a:t>
            </a:r>
            <a:r>
              <a:rPr lang="en-US" altLang="zh-CN" dirty="0"/>
              <a:t>[Ne III] </a:t>
            </a:r>
            <a:r>
              <a:rPr lang="zh-CN" altLang="en-US" dirty="0"/>
              <a:t>𝜆</a:t>
            </a:r>
            <a:r>
              <a:rPr lang="en-US" altLang="zh-CN" dirty="0"/>
              <a:t>3869 </a:t>
            </a:r>
            <a:r>
              <a:rPr lang="zh-CN" altLang="en-US" dirty="0"/>
              <a:t>有助于分类，但易与其他谱线混合，因此在构造诊断图时未被使用。</a:t>
            </a:r>
            <a:endParaRPr lang="en-US" altLang="zh-CN" dirty="0"/>
          </a:p>
          <a:p>
            <a:pPr marL="342900" indent="-342900">
              <a:lnSpc>
                <a:spcPct val="120000"/>
              </a:lnSpc>
              <a:buFont typeface="Arial" panose="020B0604020202020204" pitchFamily="34" charset="0"/>
              <a:buChar char="•"/>
            </a:pPr>
            <a:endParaRPr lang="en-US" altLang="zh-CN" sz="2000" dirty="0"/>
          </a:p>
          <a:p>
            <a:pPr marL="342900" indent="-342900">
              <a:lnSpc>
                <a:spcPct val="120000"/>
              </a:lnSpc>
              <a:buFont typeface="Arial" panose="020B0604020202020204" pitchFamily="34" charset="0"/>
              <a:buChar char="•"/>
            </a:pPr>
            <a:endParaRPr lang="zh-CN" altLang="en-US" sz="2000" dirty="0"/>
          </a:p>
        </p:txBody>
      </p:sp>
      <p:sp>
        <p:nvSpPr>
          <p:cNvPr id="6" name="文本框 5"/>
          <p:cNvSpPr txBox="1"/>
          <p:nvPr/>
        </p:nvSpPr>
        <p:spPr>
          <a:xfrm>
            <a:off x="659757" y="5573715"/>
            <a:ext cx="10892163" cy="401648"/>
          </a:xfrm>
          <a:prstGeom prst="rect">
            <a:avLst/>
          </a:prstGeom>
          <a:noFill/>
        </p:spPr>
        <p:txBody>
          <a:bodyPr wrap="square" rtlCol="0">
            <a:spAutoFit/>
          </a:bodyPr>
          <a:lstStyle/>
          <a:p>
            <a:pPr>
              <a:lnSpc>
                <a:spcPct val="120000"/>
              </a:lnSpc>
            </a:pPr>
            <a:r>
              <a:rPr lang="zh-CN" altLang="en-US" dirty="0">
                <a:solidFill>
                  <a:srgbClr val="C00000"/>
                </a:solidFill>
              </a:rPr>
              <a:t>模型的分类依据与物理的分类理论有一定的一致性。</a:t>
            </a:r>
          </a:p>
        </p:txBody>
      </p:sp>
      <p:sp>
        <p:nvSpPr>
          <p:cNvPr id="7" name="矩形 6"/>
          <p:cNvSpPr/>
          <p:nvPr/>
        </p:nvSpPr>
        <p:spPr>
          <a:xfrm>
            <a:off x="737617" y="5188495"/>
            <a:ext cx="1639130" cy="247105"/>
          </a:xfrm>
          <a:prstGeom prst="rect">
            <a:avLst/>
          </a:prstGeom>
          <a:noFill/>
          <a:ln w="1905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72512" y="4958080"/>
            <a:ext cx="1645920" cy="213360"/>
          </a:xfrm>
          <a:prstGeom prst="rect">
            <a:avLst/>
          </a:prstGeom>
          <a:noFill/>
          <a:ln w="1905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07408" y="5188495"/>
            <a:ext cx="1688592" cy="247105"/>
          </a:xfrm>
          <a:prstGeom prst="rect">
            <a:avLst/>
          </a:prstGeom>
          <a:noFill/>
          <a:ln w="1905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37617" y="2275840"/>
            <a:ext cx="5358383" cy="1290320"/>
          </a:xfrm>
          <a:prstGeom prst="rect">
            <a:avLst/>
          </a:prstGeom>
          <a:noFill/>
          <a:ln w="19050">
            <a:solidFill>
              <a:srgbClr val="830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模型可解释性分析</a:t>
            </a:r>
          </a:p>
        </p:txBody>
      </p:sp>
    </p:spTree>
  </p:cSld>
  <p:clrMapOvr>
    <a:masterClrMapping/>
  </p:clrMapOvr>
  <mc:AlternateContent xmlns:mc="http://schemas.openxmlformats.org/markup-compatibility/2006" xmlns:p14="http://schemas.microsoft.com/office/powerpoint/2010/main">
    <mc:Choice Requires="p14">
      <p:transition spd="slow" p14:dur="2000" advTm="57032"/>
    </mc:Choice>
    <mc:Fallback xmlns="">
      <p:transition spd="slow" advTm="5703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总结与展望</a:t>
            </a:r>
          </a:p>
        </p:txBody>
      </p:sp>
      <p:sp>
        <p:nvSpPr>
          <p:cNvPr id="4" name="文本框 3"/>
          <p:cNvSpPr txBox="1"/>
          <p:nvPr/>
        </p:nvSpPr>
        <p:spPr>
          <a:xfrm flipH="1">
            <a:off x="6326827" y="1778450"/>
            <a:ext cx="5206361" cy="3037883"/>
          </a:xfrm>
          <a:prstGeom prst="rect">
            <a:avLst/>
          </a:prstGeom>
          <a:noFill/>
        </p:spPr>
        <p:txBody>
          <a:bodyPr wrap="square" rtlCol="0">
            <a:spAutoFit/>
          </a:bodyPr>
          <a:lstStyle/>
          <a:p>
            <a:pPr marL="342900" indent="-342900">
              <a:lnSpc>
                <a:spcPct val="120000"/>
              </a:lnSpc>
              <a:spcAft>
                <a:spcPts val="600"/>
              </a:spcAft>
              <a:buAutoNum type="arabicPeriod"/>
            </a:pPr>
            <a:r>
              <a:rPr lang="zh-CN" altLang="en-US" sz="1800" kern="100" dirty="0">
                <a:solidFill>
                  <a:srgbClr val="000000"/>
                </a:solidFill>
                <a:effectLst/>
                <a:cs typeface="Times New Roman" panose="02020603050405020304" pitchFamily="18" charset="0"/>
              </a:rPr>
              <a:t>对更高红移</a:t>
            </a:r>
            <a:r>
              <a:rPr lang="en-US" altLang="zh-CN" sz="1800" kern="100" dirty="0">
                <a:solidFill>
                  <a:srgbClr val="000000"/>
                </a:solidFill>
                <a:effectLst/>
                <a:cs typeface="Times New Roman" panose="02020603050405020304" pitchFamily="18" charset="0"/>
              </a:rPr>
              <a:t>(z </a:t>
            </a:r>
            <a:r>
              <a:rPr lang="zh-CN" altLang="en-US" sz="1800" kern="100" dirty="0">
                <a:solidFill>
                  <a:srgbClr val="000000"/>
                </a:solidFill>
                <a:effectLst/>
                <a:cs typeface="Times New Roman" panose="02020603050405020304" pitchFamily="18" charset="0"/>
              </a:rPr>
              <a:t>≥ </a:t>
            </a:r>
            <a:r>
              <a:rPr lang="en-US" altLang="zh-CN" sz="1800" kern="100" dirty="0">
                <a:solidFill>
                  <a:srgbClr val="000000"/>
                </a:solidFill>
                <a:effectLst/>
                <a:cs typeface="Times New Roman" panose="02020603050405020304" pitchFamily="18" charset="0"/>
              </a:rPr>
              <a:t>0.25)</a:t>
            </a:r>
            <a:r>
              <a:rPr lang="zh-CN" altLang="en-US" sz="1800" kern="100" dirty="0">
                <a:solidFill>
                  <a:srgbClr val="000000"/>
                </a:solidFill>
                <a:effectLst/>
                <a:cs typeface="Times New Roman" panose="02020603050405020304" pitchFamily="18" charset="0"/>
              </a:rPr>
              <a:t>和更高信噪比</a:t>
            </a:r>
            <a:r>
              <a:rPr lang="en-US" altLang="zh-CN" sz="1800" kern="100" dirty="0">
                <a:solidFill>
                  <a:srgbClr val="000000"/>
                </a:solidFill>
                <a:effectLst/>
                <a:cs typeface="Times New Roman" panose="02020603050405020304" pitchFamily="18" charset="0"/>
              </a:rPr>
              <a:t>(S/N </a:t>
            </a:r>
            <a:r>
              <a:rPr lang="zh-CN" altLang="en-US" sz="1800" kern="100" dirty="0">
                <a:solidFill>
                  <a:srgbClr val="000000"/>
                </a:solidFill>
                <a:effectLst/>
                <a:cs typeface="Times New Roman" panose="02020603050405020304" pitchFamily="18" charset="0"/>
              </a:rPr>
              <a:t>≥</a:t>
            </a:r>
            <a:r>
              <a:rPr lang="en-US" altLang="zh-CN" sz="1800" kern="100" dirty="0">
                <a:solidFill>
                  <a:srgbClr val="000000"/>
                </a:solidFill>
                <a:effectLst/>
                <a:cs typeface="Times New Roman" panose="02020603050405020304" pitchFamily="18" charset="0"/>
              </a:rPr>
              <a:t> 40)</a:t>
            </a:r>
            <a:r>
              <a:rPr lang="zh-CN" altLang="en-US" sz="1800" kern="100" dirty="0">
                <a:solidFill>
                  <a:srgbClr val="000000"/>
                </a:solidFill>
                <a:effectLst/>
                <a:cs typeface="Times New Roman" panose="02020603050405020304" pitchFamily="18" charset="0"/>
              </a:rPr>
              <a:t>的光谱，进一步优化</a:t>
            </a:r>
            <a:r>
              <a:rPr lang="zh-CN" altLang="en-US" sz="1800" b="1" kern="100" dirty="0">
                <a:solidFill>
                  <a:srgbClr val="1C4885"/>
                </a:solidFill>
                <a:effectLst/>
                <a:cs typeface="Times New Roman" panose="02020603050405020304" pitchFamily="18" charset="0"/>
              </a:rPr>
              <a:t>和改进模型分类性</a:t>
            </a:r>
            <a:r>
              <a:rPr lang="zh-CN" altLang="en-US" sz="1800" b="1" kern="100" dirty="0">
                <a:solidFill>
                  <a:srgbClr val="1C4885"/>
                </a:solidFill>
                <a:effectLst/>
                <a:latin typeface="+mj-lt"/>
                <a:cs typeface="Times New Roman" panose="02020603050405020304" pitchFamily="18" charset="0"/>
              </a:rPr>
              <a:t>能</a:t>
            </a:r>
            <a:r>
              <a:rPr lang="zh-CN" altLang="en-US" sz="1800" kern="100" dirty="0">
                <a:solidFill>
                  <a:srgbClr val="000000"/>
                </a:solidFill>
                <a:effectLst/>
                <a:latin typeface="+mj-lt"/>
                <a:cs typeface="Times New Roman" panose="02020603050405020304" pitchFamily="18" charset="0"/>
              </a:rPr>
              <a:t>；</a:t>
            </a:r>
            <a:endParaRPr lang="en-US" altLang="zh-CN" sz="1800" kern="100" dirty="0">
              <a:solidFill>
                <a:srgbClr val="000000"/>
              </a:solidFill>
              <a:effectLst/>
              <a:latin typeface="+mj-lt"/>
              <a:cs typeface="Times New Roman" panose="02020603050405020304" pitchFamily="18" charset="0"/>
            </a:endParaRPr>
          </a:p>
          <a:p>
            <a:pPr marL="342900" indent="-342900">
              <a:lnSpc>
                <a:spcPct val="120000"/>
              </a:lnSpc>
              <a:spcAft>
                <a:spcPts val="600"/>
              </a:spcAft>
              <a:buAutoNum type="arabicPeriod"/>
            </a:pPr>
            <a:r>
              <a:rPr lang="zh-CN" altLang="en-US" b="1" kern="100" dirty="0">
                <a:solidFill>
                  <a:srgbClr val="1C4885"/>
                </a:solidFill>
                <a:latin typeface="+mj-lt"/>
                <a:cs typeface="Times New Roman" panose="02020603050405020304" pitchFamily="18" charset="0"/>
              </a:rPr>
              <a:t>结合迁移学习</a:t>
            </a:r>
            <a:r>
              <a:rPr lang="zh-CN" altLang="en-US" kern="100" dirty="0">
                <a:solidFill>
                  <a:srgbClr val="000000"/>
                </a:solidFill>
                <a:latin typeface="+mj-lt"/>
                <a:cs typeface="Times New Roman" panose="02020603050405020304" pitchFamily="18" charset="0"/>
              </a:rPr>
              <a:t>，将模型应用到</a:t>
            </a:r>
            <a:r>
              <a:rPr lang="en-US" altLang="zh-CN" kern="100" dirty="0" err="1">
                <a:solidFill>
                  <a:srgbClr val="000000"/>
                </a:solidFill>
                <a:latin typeface="+mj-lt"/>
                <a:cs typeface="Times New Roman" panose="02020603050405020304" pitchFamily="18" charset="0"/>
              </a:rPr>
              <a:t>LAMOST</a:t>
            </a:r>
            <a:r>
              <a:rPr lang="zh-CN" altLang="en-US" kern="100" dirty="0">
                <a:solidFill>
                  <a:srgbClr val="000000"/>
                </a:solidFill>
                <a:latin typeface="+mj-lt"/>
                <a:cs typeface="Times New Roman" panose="02020603050405020304" pitchFamily="18" charset="0"/>
              </a:rPr>
              <a:t>等其他光谱巡天望远镜的星系光谱分类，进一步研究提升模型泛化能力；</a:t>
            </a:r>
            <a:endParaRPr lang="en-US" altLang="zh-CN" kern="100" dirty="0">
              <a:solidFill>
                <a:srgbClr val="000000"/>
              </a:solidFill>
              <a:latin typeface="+mj-lt"/>
              <a:cs typeface="Times New Roman" panose="02020603050405020304" pitchFamily="18" charset="0"/>
            </a:endParaRPr>
          </a:p>
          <a:p>
            <a:pPr marL="342900" indent="-342900">
              <a:lnSpc>
                <a:spcPct val="120000"/>
              </a:lnSpc>
              <a:spcAft>
                <a:spcPts val="600"/>
              </a:spcAft>
              <a:buAutoNum type="arabicPeriod"/>
            </a:pPr>
            <a:r>
              <a:rPr lang="zh-CN" altLang="en-US" sz="1800" kern="100" dirty="0">
                <a:solidFill>
                  <a:srgbClr val="000000"/>
                </a:solidFill>
                <a:effectLst/>
                <a:latin typeface="+mj-lt"/>
                <a:cs typeface="Times New Roman" panose="02020603050405020304" pitchFamily="18" charset="0"/>
              </a:rPr>
              <a:t>进一步探索实现对</a:t>
            </a:r>
            <a:r>
              <a:rPr lang="en-US" altLang="zh-CN" sz="1800" b="1" kern="100" dirty="0">
                <a:solidFill>
                  <a:srgbClr val="1C4885"/>
                </a:solidFill>
                <a:effectLst/>
                <a:latin typeface="+mj-lt"/>
                <a:cs typeface="Times New Roman" panose="02020603050405020304" pitchFamily="18" charset="0"/>
              </a:rPr>
              <a:t>AGN</a:t>
            </a:r>
            <a:r>
              <a:rPr lang="zh-CN" altLang="en-US" sz="1800" b="1" kern="100" dirty="0">
                <a:solidFill>
                  <a:srgbClr val="1C4885"/>
                </a:solidFill>
                <a:effectLst/>
                <a:latin typeface="+mj-lt"/>
                <a:cs typeface="Times New Roman" panose="02020603050405020304" pitchFamily="18" charset="0"/>
              </a:rPr>
              <a:t>的子分类</a:t>
            </a:r>
            <a:r>
              <a:rPr lang="zh-CN" altLang="en-US" sz="1800" kern="100" dirty="0">
                <a:solidFill>
                  <a:srgbClr val="000000"/>
                </a:solidFill>
                <a:effectLst/>
                <a:latin typeface="+mj-lt"/>
                <a:cs typeface="Times New Roman" panose="02020603050405020304" pitchFamily="18" charset="0"/>
              </a:rPr>
              <a:t>；</a:t>
            </a:r>
            <a:endParaRPr lang="en-US" altLang="zh-CN" sz="1800" kern="100" dirty="0">
              <a:solidFill>
                <a:srgbClr val="000000"/>
              </a:solidFill>
              <a:effectLst/>
              <a:latin typeface="+mj-lt"/>
              <a:cs typeface="Times New Roman" panose="02020603050405020304" pitchFamily="18" charset="0"/>
            </a:endParaRPr>
          </a:p>
          <a:p>
            <a:pPr>
              <a:lnSpc>
                <a:spcPct val="120000"/>
              </a:lnSpc>
              <a:spcAft>
                <a:spcPts val="600"/>
              </a:spcAft>
            </a:pPr>
            <a:r>
              <a:rPr lang="en-US" altLang="zh-CN" kern="100" dirty="0">
                <a:solidFill>
                  <a:srgbClr val="000000"/>
                </a:solidFill>
                <a:latin typeface="+mj-lt"/>
                <a:cs typeface="Times New Roman" panose="02020603050405020304" pitchFamily="18" charset="0"/>
              </a:rPr>
              <a:t>      </a:t>
            </a:r>
            <a:r>
              <a:rPr lang="en-US" altLang="zh-CN" b="1" kern="100" dirty="0">
                <a:solidFill>
                  <a:srgbClr val="000000"/>
                </a:solidFill>
                <a:latin typeface="+mj-lt"/>
                <a:cs typeface="Times New Roman" panose="02020603050405020304" pitchFamily="18" charset="0"/>
              </a:rPr>
              <a:t>……</a:t>
            </a:r>
            <a:endParaRPr lang="en-US" altLang="zh-CN" sz="1800" b="1" kern="100" dirty="0">
              <a:solidFill>
                <a:srgbClr val="000000"/>
              </a:solidFill>
              <a:effectLst/>
              <a:latin typeface="+mj-lt"/>
              <a:cs typeface="Times New Roman" panose="02020603050405020304" pitchFamily="18" charset="0"/>
            </a:endParaRPr>
          </a:p>
          <a:p>
            <a:pPr marL="342900" indent="-342900">
              <a:lnSpc>
                <a:spcPct val="120000"/>
              </a:lnSpc>
              <a:spcAft>
                <a:spcPts val="600"/>
              </a:spcAft>
              <a:buAutoNum type="arabicPeriod"/>
            </a:pPr>
            <a:endParaRPr lang="zh-CN" altLang="en-US" dirty="0">
              <a:latin typeface="+mj-lt"/>
            </a:endParaRPr>
          </a:p>
        </p:txBody>
      </p:sp>
      <p:sp>
        <p:nvSpPr>
          <p:cNvPr id="5" name="文本框 4">
            <a:extLst>
              <a:ext uri="{FF2B5EF4-FFF2-40B4-BE49-F238E27FC236}">
                <a16:creationId xmlns:a16="http://schemas.microsoft.com/office/drawing/2014/main" id="{9CBDEA14-C690-F40F-C56D-681DEB49F306}"/>
              </a:ext>
            </a:extLst>
          </p:cNvPr>
          <p:cNvSpPr txBox="1"/>
          <p:nvPr/>
        </p:nvSpPr>
        <p:spPr>
          <a:xfrm flipH="1">
            <a:off x="739055" y="1778450"/>
            <a:ext cx="5206360" cy="3625736"/>
          </a:xfrm>
          <a:prstGeom prst="rect">
            <a:avLst/>
          </a:prstGeom>
          <a:noFill/>
        </p:spPr>
        <p:txBody>
          <a:bodyPr wrap="square" rtlCol="0">
            <a:spAutoFit/>
          </a:bodyPr>
          <a:lstStyle/>
          <a:p>
            <a:pPr>
              <a:lnSpc>
                <a:spcPct val="120000"/>
              </a:lnSpc>
              <a:spcAft>
                <a:spcPts val="600"/>
              </a:spcAft>
            </a:pPr>
            <a:r>
              <a:rPr lang="zh-CN" altLang="en-US" sz="1800" kern="100" dirty="0">
                <a:solidFill>
                  <a:srgbClr val="000000"/>
                </a:solidFill>
                <a:effectLst/>
                <a:latin typeface="+mj-lt"/>
                <a:cs typeface="Times New Roman" panose="02020603050405020304" pitchFamily="18" charset="0"/>
              </a:rPr>
              <a:t>本课题针对星系光谱的自动分类开展研究，主要工作及贡献包括：</a:t>
            </a:r>
            <a:endParaRPr lang="en-US" altLang="zh-CN" kern="100" dirty="0">
              <a:solidFill>
                <a:srgbClr val="000000"/>
              </a:solidFill>
              <a:latin typeface="+mj-lt"/>
              <a:cs typeface="Times New Roman" panose="02020603050405020304" pitchFamily="18" charset="0"/>
            </a:endParaRPr>
          </a:p>
          <a:p>
            <a:pPr marL="342900" indent="-342900">
              <a:lnSpc>
                <a:spcPct val="120000"/>
              </a:lnSpc>
              <a:spcAft>
                <a:spcPts val="600"/>
              </a:spcAft>
              <a:buAutoNum type="arabicPeriod"/>
            </a:pPr>
            <a:r>
              <a:rPr lang="zh-CN" altLang="en-US" sz="1800" kern="100" dirty="0">
                <a:solidFill>
                  <a:srgbClr val="000000"/>
                </a:solidFill>
                <a:effectLst/>
                <a:latin typeface="+mj-lt"/>
                <a:cs typeface="Times New Roman" panose="02020603050405020304" pitchFamily="18" charset="0"/>
              </a:rPr>
              <a:t>提出了一种</a:t>
            </a:r>
            <a:r>
              <a:rPr lang="zh-CN" altLang="en-US" sz="1800" kern="100" dirty="0">
                <a:solidFill>
                  <a:srgbClr val="C00000"/>
                </a:solidFill>
                <a:effectLst/>
                <a:latin typeface="+mj-lt"/>
                <a:cs typeface="Times New Roman" panose="02020603050405020304" pitchFamily="18" charset="0"/>
              </a:rPr>
              <a:t>高效准确的星系光谱自动分类模型</a:t>
            </a:r>
            <a:r>
              <a:rPr lang="en-US" altLang="zh-CN" sz="1800" kern="100" dirty="0" err="1">
                <a:solidFill>
                  <a:srgbClr val="000000"/>
                </a:solidFill>
                <a:effectLst/>
                <a:latin typeface="+mj-lt"/>
                <a:cs typeface="Times New Roman" panose="02020603050405020304" pitchFamily="18" charset="0"/>
              </a:rPr>
              <a:t>GalSpecNet</a:t>
            </a:r>
            <a:r>
              <a:rPr lang="zh-CN" altLang="en-US" sz="1800" kern="100" dirty="0">
                <a:solidFill>
                  <a:srgbClr val="000000"/>
                </a:solidFill>
                <a:effectLst/>
                <a:latin typeface="+mj-lt"/>
                <a:cs typeface="Times New Roman" panose="02020603050405020304" pitchFamily="18" charset="0"/>
              </a:rPr>
              <a:t>，平均分类准确率超过</a:t>
            </a:r>
            <a:r>
              <a:rPr lang="en-US" altLang="zh-CN" sz="1800" kern="100" dirty="0">
                <a:solidFill>
                  <a:srgbClr val="000000"/>
                </a:solidFill>
                <a:effectLst/>
                <a:latin typeface="+mj-lt"/>
                <a:cs typeface="Times New Roman" panose="02020603050405020304" pitchFamily="18" charset="0"/>
              </a:rPr>
              <a:t>94%</a:t>
            </a:r>
            <a:r>
              <a:rPr lang="zh-CN" altLang="en-US" sz="1800" kern="100" dirty="0">
                <a:solidFill>
                  <a:srgbClr val="000000"/>
                </a:solidFill>
                <a:effectLst/>
                <a:latin typeface="+mj-lt"/>
                <a:cs typeface="Times New Roman" panose="02020603050405020304" pitchFamily="18" charset="0"/>
              </a:rPr>
              <a:t>，尤其适用于海量星系光谱的分类；</a:t>
            </a:r>
            <a:endParaRPr lang="en-US" altLang="zh-CN" kern="100" dirty="0">
              <a:solidFill>
                <a:srgbClr val="000000"/>
              </a:solidFill>
              <a:latin typeface="+mj-lt"/>
              <a:cs typeface="Times New Roman" panose="02020603050405020304" pitchFamily="18" charset="0"/>
            </a:endParaRPr>
          </a:p>
          <a:p>
            <a:pPr marL="342900" indent="-342900">
              <a:lnSpc>
                <a:spcPct val="120000"/>
              </a:lnSpc>
              <a:spcAft>
                <a:spcPts val="600"/>
              </a:spcAft>
              <a:buAutoNum type="arabicPeriod"/>
            </a:pPr>
            <a:r>
              <a:rPr lang="zh-CN" altLang="en-US" kern="100" dirty="0">
                <a:solidFill>
                  <a:srgbClr val="000000"/>
                </a:solidFill>
                <a:latin typeface="+mj-lt"/>
                <a:cs typeface="Times New Roman" panose="02020603050405020304" pitchFamily="18" charset="0"/>
              </a:rPr>
              <a:t>验证</a:t>
            </a:r>
            <a:r>
              <a:rPr lang="zh-CN" altLang="en-US" sz="1800" kern="100" dirty="0">
                <a:solidFill>
                  <a:srgbClr val="000000"/>
                </a:solidFill>
                <a:effectLst/>
                <a:latin typeface="+mj-lt"/>
                <a:cs typeface="Times New Roman" panose="02020603050405020304" pitchFamily="18" charset="0"/>
              </a:rPr>
              <a:t>了</a:t>
            </a:r>
            <a:r>
              <a:rPr lang="zh-CN" altLang="en-US" sz="1800" kern="100" dirty="0">
                <a:solidFill>
                  <a:srgbClr val="C00000"/>
                </a:solidFill>
                <a:effectLst/>
                <a:latin typeface="+mj-lt"/>
                <a:cs typeface="Times New Roman" panose="02020603050405020304" pitchFamily="18" charset="0"/>
              </a:rPr>
              <a:t>基于卷积和池化等操作的特征提取方法</a:t>
            </a:r>
            <a:r>
              <a:rPr lang="zh-CN" altLang="en-US" sz="1800" kern="100" dirty="0">
                <a:solidFill>
                  <a:srgbClr val="000000"/>
                </a:solidFill>
                <a:effectLst/>
                <a:latin typeface="+mj-lt"/>
                <a:cs typeface="Times New Roman" panose="02020603050405020304" pitchFamily="18" charset="0"/>
              </a:rPr>
              <a:t>能够有效提取出星系光谱中的关键特征；</a:t>
            </a:r>
            <a:endParaRPr lang="en-US" altLang="zh-CN" kern="100" dirty="0">
              <a:solidFill>
                <a:srgbClr val="000000"/>
              </a:solidFill>
              <a:latin typeface="+mj-lt"/>
              <a:cs typeface="Times New Roman" panose="02020603050405020304" pitchFamily="18" charset="0"/>
            </a:endParaRPr>
          </a:p>
          <a:p>
            <a:pPr marL="342900" indent="-342900">
              <a:lnSpc>
                <a:spcPct val="120000"/>
              </a:lnSpc>
              <a:spcAft>
                <a:spcPts val="600"/>
              </a:spcAft>
              <a:buAutoNum type="arabicPeriod"/>
            </a:pPr>
            <a:r>
              <a:rPr lang="zh-CN" altLang="en-US" dirty="0">
                <a:latin typeface="+mj-lt"/>
              </a:rPr>
              <a:t>提出了使用</a:t>
            </a:r>
            <a:r>
              <a:rPr lang="en-US" altLang="zh-CN" dirty="0">
                <a:latin typeface="+mj-lt"/>
              </a:rPr>
              <a:t>Grad-CAM</a:t>
            </a:r>
            <a:r>
              <a:rPr lang="zh-CN" altLang="en-US" dirty="0">
                <a:latin typeface="+mj-lt"/>
              </a:rPr>
              <a:t>方法实现</a:t>
            </a:r>
            <a:r>
              <a:rPr lang="zh-CN" altLang="en-US" dirty="0">
                <a:solidFill>
                  <a:srgbClr val="C00000"/>
                </a:solidFill>
                <a:latin typeface="+mj-lt"/>
              </a:rPr>
              <a:t>谱线特征的全局重要性分析</a:t>
            </a:r>
            <a:r>
              <a:rPr lang="zh-CN" altLang="en-US" dirty="0">
                <a:latin typeface="+mj-lt"/>
              </a:rPr>
              <a:t>，为模型对星系光谱的分类依据作出了解释。</a:t>
            </a:r>
          </a:p>
        </p:txBody>
      </p:sp>
      <p:sp>
        <p:nvSpPr>
          <p:cNvPr id="6" name="文本框 5">
            <a:extLst>
              <a:ext uri="{FF2B5EF4-FFF2-40B4-BE49-F238E27FC236}">
                <a16:creationId xmlns:a16="http://schemas.microsoft.com/office/drawing/2014/main" id="{47891FC1-A4D8-FE08-4A98-45D16D408D18}"/>
              </a:ext>
            </a:extLst>
          </p:cNvPr>
          <p:cNvSpPr txBox="1"/>
          <p:nvPr/>
        </p:nvSpPr>
        <p:spPr>
          <a:xfrm>
            <a:off x="739055" y="1378340"/>
            <a:ext cx="1210588" cy="400110"/>
          </a:xfrm>
          <a:prstGeom prst="rect">
            <a:avLst/>
          </a:prstGeom>
          <a:noFill/>
        </p:spPr>
        <p:txBody>
          <a:bodyPr wrap="none" rtlCol="0">
            <a:spAutoFit/>
          </a:bodyPr>
          <a:lstStyle/>
          <a:p>
            <a:r>
              <a:rPr lang="zh-CN" altLang="en-US" sz="2000" b="1" dirty="0">
                <a:solidFill>
                  <a:srgbClr val="00378C"/>
                </a:solidFill>
              </a:rPr>
              <a:t>工作总结</a:t>
            </a:r>
          </a:p>
        </p:txBody>
      </p:sp>
      <p:sp>
        <p:nvSpPr>
          <p:cNvPr id="7" name="文本框 6">
            <a:extLst>
              <a:ext uri="{FF2B5EF4-FFF2-40B4-BE49-F238E27FC236}">
                <a16:creationId xmlns:a16="http://schemas.microsoft.com/office/drawing/2014/main" id="{93F48542-02FC-06B6-8D23-8666A14B3C3D}"/>
              </a:ext>
            </a:extLst>
          </p:cNvPr>
          <p:cNvSpPr txBox="1"/>
          <p:nvPr/>
        </p:nvSpPr>
        <p:spPr>
          <a:xfrm>
            <a:off x="6326827" y="1378340"/>
            <a:ext cx="1723549" cy="400110"/>
          </a:xfrm>
          <a:prstGeom prst="rect">
            <a:avLst/>
          </a:prstGeom>
          <a:noFill/>
        </p:spPr>
        <p:txBody>
          <a:bodyPr wrap="none" rtlCol="0">
            <a:spAutoFit/>
          </a:bodyPr>
          <a:lstStyle/>
          <a:p>
            <a:r>
              <a:rPr lang="zh-CN" altLang="en-US" sz="2000" b="1" dirty="0">
                <a:solidFill>
                  <a:srgbClr val="00378C"/>
                </a:solidFill>
              </a:rPr>
              <a:t>未来工作展望</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10189" y="602956"/>
            <a:ext cx="11115061" cy="1546382"/>
            <a:chOff x="410189" y="623888"/>
            <a:chExt cx="11115061" cy="1546382"/>
          </a:xfrm>
        </p:grpSpPr>
        <p:sp>
          <p:nvSpPr>
            <p:cNvPr id="2" name="文本框 1"/>
            <p:cNvSpPr txBox="1"/>
            <p:nvPr/>
          </p:nvSpPr>
          <p:spPr>
            <a:xfrm>
              <a:off x="410189" y="623888"/>
              <a:ext cx="2962671" cy="400110"/>
            </a:xfrm>
            <a:prstGeom prst="rect">
              <a:avLst/>
            </a:prstGeom>
            <a:noFill/>
          </p:spPr>
          <p:txBody>
            <a:bodyPr wrap="none" rtlCol="0">
              <a:spAutoFit/>
            </a:bodyPr>
            <a:lstStyle/>
            <a:p>
              <a:r>
                <a:rPr lang="zh-CN" altLang="en-US" sz="2000" b="1" dirty="0">
                  <a:solidFill>
                    <a:srgbClr val="1C4885"/>
                  </a:solidFill>
                </a:rPr>
                <a:t>已发表论文 </a:t>
              </a:r>
              <a:r>
                <a:rPr lang="en-US" altLang="zh-CN" sz="2000" b="1" dirty="0">
                  <a:solidFill>
                    <a:srgbClr val="1C4885"/>
                  </a:solidFill>
                </a:rPr>
                <a:t>( 1 </a:t>
              </a:r>
              <a:r>
                <a:rPr lang="zh-CN" altLang="en-US" sz="2000" b="1" dirty="0">
                  <a:solidFill>
                    <a:srgbClr val="1C4885"/>
                  </a:solidFill>
                </a:rPr>
                <a:t>篇 </a:t>
              </a:r>
              <a:r>
                <a:rPr lang="en-US" altLang="zh-CN" sz="2000" b="1" dirty="0">
                  <a:solidFill>
                    <a:srgbClr val="1C4885"/>
                  </a:solidFill>
                </a:rPr>
                <a:t>MN)</a:t>
              </a:r>
              <a:r>
                <a:rPr lang="zh-CN" altLang="en-US" sz="2000" b="1" dirty="0">
                  <a:solidFill>
                    <a:srgbClr val="1C4885"/>
                  </a:solidFill>
                </a:rPr>
                <a:t>：</a:t>
              </a:r>
            </a:p>
          </p:txBody>
        </p:sp>
        <p:sp>
          <p:nvSpPr>
            <p:cNvPr id="3" name="文本框 2"/>
            <p:cNvSpPr txBox="1"/>
            <p:nvPr/>
          </p:nvSpPr>
          <p:spPr>
            <a:xfrm>
              <a:off x="876301" y="1109723"/>
              <a:ext cx="10648949" cy="1060547"/>
            </a:xfrm>
            <a:prstGeom prst="rect">
              <a:avLst/>
            </a:prstGeom>
            <a:noFill/>
          </p:spPr>
          <p:txBody>
            <a:bodyPr wrap="square" rtlCol="0">
              <a:spAutoFit/>
            </a:bodyPr>
            <a:lstStyle/>
            <a:p>
              <a:pPr>
                <a:lnSpc>
                  <a:spcPct val="120000"/>
                </a:lnSpc>
              </a:pPr>
              <a:r>
                <a:rPr lang="en-US" altLang="zh-CN" b="1" dirty="0">
                  <a:cs typeface="Arial" panose="020B0604020202020204" pitchFamily="34" charset="0"/>
                </a:rPr>
                <a:t>Ying Wu (</a:t>
              </a:r>
              <a:r>
                <a:rPr lang="zh-CN" altLang="en-US" b="1" dirty="0">
                  <a:cs typeface="Arial" panose="020B0604020202020204" pitchFamily="34" charset="0"/>
                </a:rPr>
                <a:t>吴莹</a:t>
              </a:r>
              <a:r>
                <a:rPr lang="en-US" altLang="zh-CN" b="1" dirty="0">
                  <a:cs typeface="Arial" panose="020B0604020202020204" pitchFamily="34" charset="0"/>
                </a:rPr>
                <a:t>)</a:t>
              </a:r>
              <a:r>
                <a:rPr lang="en-US" altLang="zh-CN" dirty="0">
                  <a:cs typeface="Arial" panose="020B0604020202020204" pitchFamily="34" charset="0"/>
                </a:rPr>
                <a:t>, Yihan Tao (</a:t>
              </a:r>
              <a:r>
                <a:rPr lang="zh-CN" altLang="en-US" dirty="0">
                  <a:cs typeface="Arial" panose="020B0604020202020204" pitchFamily="34" charset="0"/>
                </a:rPr>
                <a:t>陶一寒</a:t>
              </a:r>
              <a:r>
                <a:rPr lang="en-US" altLang="zh-CN" dirty="0">
                  <a:cs typeface="Arial" panose="020B0604020202020204" pitchFamily="34" charset="0"/>
                </a:rPr>
                <a:t>)*, </a:t>
              </a:r>
              <a:r>
                <a:rPr lang="en-US" altLang="zh-CN" dirty="0" err="1">
                  <a:cs typeface="Arial" panose="020B0604020202020204" pitchFamily="34" charset="0"/>
                </a:rPr>
                <a:t>Dongwei</a:t>
              </a:r>
              <a:r>
                <a:rPr lang="en-US" altLang="zh-CN" dirty="0">
                  <a:cs typeface="Arial" panose="020B0604020202020204" pitchFamily="34" charset="0"/>
                </a:rPr>
                <a:t> Fan (</a:t>
              </a:r>
              <a:r>
                <a:rPr lang="zh-CN" altLang="en-US" dirty="0">
                  <a:cs typeface="Arial" panose="020B0604020202020204" pitchFamily="34" charset="0"/>
                </a:rPr>
                <a:t>樊东卫</a:t>
              </a:r>
              <a:r>
                <a:rPr lang="en-US" altLang="zh-CN" dirty="0">
                  <a:cs typeface="Arial" panose="020B0604020202020204" pitchFamily="34" charset="0"/>
                </a:rPr>
                <a:t>), </a:t>
              </a:r>
              <a:r>
                <a:rPr lang="en-US" altLang="zh-CN" dirty="0" err="1">
                  <a:cs typeface="Arial" panose="020B0604020202020204" pitchFamily="34" charset="0"/>
                </a:rPr>
                <a:t>Chenzhou</a:t>
              </a:r>
              <a:r>
                <a:rPr lang="en-US" altLang="zh-CN" dirty="0">
                  <a:cs typeface="Arial" panose="020B0604020202020204" pitchFamily="34" charset="0"/>
                </a:rPr>
                <a:t> Cui (</a:t>
              </a:r>
              <a:r>
                <a:rPr lang="zh-CN" altLang="en-US" dirty="0">
                  <a:cs typeface="Arial" panose="020B0604020202020204" pitchFamily="34" charset="0"/>
                </a:rPr>
                <a:t>崔辰州</a:t>
              </a:r>
              <a:r>
                <a:rPr lang="en-US" altLang="zh-CN" dirty="0">
                  <a:cs typeface="Arial" panose="020B0604020202020204" pitchFamily="34" charset="0"/>
                </a:rPr>
                <a:t>), </a:t>
              </a:r>
              <a:r>
                <a:rPr lang="en-US" altLang="zh-CN" dirty="0" err="1">
                  <a:cs typeface="Arial" panose="020B0604020202020204" pitchFamily="34" charset="0"/>
                </a:rPr>
                <a:t>Yanxia</a:t>
              </a:r>
              <a:r>
                <a:rPr lang="en-US" altLang="zh-CN" dirty="0">
                  <a:cs typeface="Arial" panose="020B0604020202020204" pitchFamily="34" charset="0"/>
                </a:rPr>
                <a:t> Zhang (</a:t>
              </a:r>
              <a:r>
                <a:rPr lang="zh-CN" altLang="en-US" dirty="0">
                  <a:cs typeface="Arial" panose="020B0604020202020204" pitchFamily="34" charset="0"/>
                </a:rPr>
                <a:t>张彦霞</a:t>
              </a:r>
              <a:r>
                <a:rPr lang="en-US" altLang="zh-CN" dirty="0">
                  <a:cs typeface="Arial" panose="020B0604020202020204" pitchFamily="34" charset="0"/>
                </a:rPr>
                <a:t>), Galaxy spectral classification and feature analysis based on convolutional neural network, </a:t>
              </a:r>
              <a:r>
                <a:rPr lang="en-US" altLang="zh-CN" b="1" i="1" dirty="0" err="1">
                  <a:cs typeface="Arial" panose="020B0604020202020204" pitchFamily="34" charset="0"/>
                </a:rPr>
                <a:t>MNRAS</a:t>
              </a:r>
              <a:r>
                <a:rPr lang="en-US" altLang="zh-CN" dirty="0">
                  <a:cs typeface="Arial" panose="020B0604020202020204" pitchFamily="34" charset="0"/>
                </a:rPr>
                <a:t>, 527(1), 1163-1176</a:t>
              </a:r>
              <a:endParaRPr lang="zh-CN" altLang="en-US" dirty="0">
                <a:cs typeface="Arial" panose="020B0604020202020204" pitchFamily="34" charset="0"/>
              </a:endParaRPr>
            </a:p>
          </p:txBody>
        </p:sp>
      </p:grpSp>
      <p:grpSp>
        <p:nvGrpSpPr>
          <p:cNvPr id="9" name="组合 8"/>
          <p:cNvGrpSpPr/>
          <p:nvPr/>
        </p:nvGrpSpPr>
        <p:grpSpPr>
          <a:xfrm>
            <a:off x="410189" y="3459704"/>
            <a:ext cx="10854549" cy="1849083"/>
            <a:chOff x="410188" y="2155582"/>
            <a:chExt cx="10854549" cy="1849083"/>
          </a:xfrm>
        </p:grpSpPr>
        <p:sp>
          <p:nvSpPr>
            <p:cNvPr id="4" name="文本框 3"/>
            <p:cNvSpPr txBox="1"/>
            <p:nvPr/>
          </p:nvSpPr>
          <p:spPr>
            <a:xfrm>
              <a:off x="410188" y="2155582"/>
              <a:ext cx="3881191" cy="400110"/>
            </a:xfrm>
            <a:prstGeom prst="rect">
              <a:avLst/>
            </a:prstGeom>
            <a:noFill/>
          </p:spPr>
          <p:txBody>
            <a:bodyPr wrap="none" rtlCol="0">
              <a:spAutoFit/>
            </a:bodyPr>
            <a:lstStyle/>
            <a:p>
              <a:r>
                <a:rPr lang="zh-CN" altLang="en-US" sz="2000" b="1" dirty="0">
                  <a:solidFill>
                    <a:srgbClr val="1C4885"/>
                  </a:solidFill>
                </a:rPr>
                <a:t>会议报告 </a:t>
              </a:r>
              <a:r>
                <a:rPr lang="en-US" altLang="zh-CN" sz="2000" b="1" dirty="0">
                  <a:solidFill>
                    <a:srgbClr val="1C4885"/>
                  </a:solidFill>
                </a:rPr>
                <a:t>( 1 </a:t>
              </a:r>
              <a:r>
                <a:rPr lang="zh-CN" altLang="en-US" sz="2000" b="1" dirty="0">
                  <a:solidFill>
                    <a:srgbClr val="1C4885"/>
                  </a:solidFill>
                </a:rPr>
                <a:t>次国内</a:t>
              </a:r>
              <a:r>
                <a:rPr lang="en-US" altLang="zh-CN" sz="2000" b="1" dirty="0">
                  <a:solidFill>
                    <a:srgbClr val="1C4885"/>
                  </a:solidFill>
                </a:rPr>
                <a:t>,  1 </a:t>
              </a:r>
              <a:r>
                <a:rPr lang="zh-CN" altLang="en-US" sz="2000" b="1" dirty="0">
                  <a:solidFill>
                    <a:srgbClr val="1C4885"/>
                  </a:solidFill>
                </a:rPr>
                <a:t>次国际</a:t>
              </a:r>
              <a:r>
                <a:rPr lang="en-US" altLang="zh-CN" sz="2000" b="1" dirty="0">
                  <a:solidFill>
                    <a:srgbClr val="1C4885"/>
                  </a:solidFill>
                </a:rPr>
                <a:t>)</a:t>
              </a:r>
              <a:r>
                <a:rPr lang="zh-CN" altLang="en-US" sz="2000" b="1" dirty="0">
                  <a:solidFill>
                    <a:srgbClr val="1C4885"/>
                  </a:solidFill>
                </a:rPr>
                <a:t>：</a:t>
              </a:r>
            </a:p>
          </p:txBody>
        </p:sp>
        <p:sp>
          <p:nvSpPr>
            <p:cNvPr id="5" name="文本框 4"/>
            <p:cNvSpPr txBox="1"/>
            <p:nvPr/>
          </p:nvSpPr>
          <p:spPr>
            <a:xfrm>
              <a:off x="876300" y="2534775"/>
              <a:ext cx="10388437" cy="1469890"/>
            </a:xfrm>
            <a:prstGeom prst="rect">
              <a:avLst/>
            </a:prstGeom>
            <a:noFill/>
          </p:spPr>
          <p:txBody>
            <a:bodyPr wrap="square" rtlCol="0">
              <a:spAutoFit/>
            </a:bodyPr>
            <a:lstStyle/>
            <a:p>
              <a:pPr>
                <a:lnSpc>
                  <a:spcPct val="120000"/>
                </a:lnSpc>
              </a:pPr>
              <a:r>
                <a:rPr lang="zh-CN" altLang="en-US" b="1" dirty="0"/>
                <a:t>天文信息学与虚拟天文台 </a:t>
              </a:r>
              <a:r>
                <a:rPr lang="en-US" altLang="zh-CN" b="1" dirty="0"/>
                <a:t>2021 </a:t>
              </a:r>
              <a:r>
                <a:rPr lang="zh-CN" altLang="en-US" b="1" dirty="0"/>
                <a:t>年学术年会</a:t>
              </a:r>
              <a:endParaRPr lang="en-US" altLang="zh-CN" b="1" dirty="0"/>
            </a:p>
            <a:p>
              <a:pPr>
                <a:lnSpc>
                  <a:spcPct val="120000"/>
                </a:lnSpc>
                <a:spcAft>
                  <a:spcPts val="600"/>
                </a:spcAft>
              </a:pPr>
              <a:r>
                <a:rPr lang="en-US" altLang="zh-CN" dirty="0"/>
                <a:t>《</a:t>
              </a:r>
              <a:r>
                <a:rPr lang="zh-CN" altLang="en-US" dirty="0"/>
                <a:t>基于深度学习的星系光谱分类</a:t>
              </a:r>
              <a:r>
                <a:rPr lang="en-US" altLang="zh-CN" dirty="0"/>
                <a:t>》</a:t>
              </a:r>
            </a:p>
            <a:p>
              <a:pPr>
                <a:lnSpc>
                  <a:spcPct val="120000"/>
                </a:lnSpc>
              </a:pPr>
              <a:r>
                <a:rPr lang="en-US" altLang="zh-CN" b="1" dirty="0" err="1"/>
                <a:t>IVOA</a:t>
              </a:r>
              <a:r>
                <a:rPr lang="en-US" altLang="zh-CN" b="1" dirty="0"/>
                <a:t> April 2022 Interoperability Meeting</a:t>
              </a:r>
            </a:p>
            <a:p>
              <a:pPr>
                <a:lnSpc>
                  <a:spcPct val="120000"/>
                </a:lnSpc>
              </a:pPr>
              <a:r>
                <a:rPr lang="en-US" altLang="zh-CN" dirty="0"/>
                <a:t>“Galaxy Spectra Classification Based on Convolutional Neural Network”</a:t>
              </a:r>
              <a:endParaRPr lang="zh-CN" altLang="en-US" dirty="0"/>
            </a:p>
          </p:txBody>
        </p:sp>
      </p:grpSp>
      <p:pic>
        <p:nvPicPr>
          <p:cNvPr id="12" name="图片 11"/>
          <p:cNvPicPr>
            <a:picLocks noChangeAspect="1"/>
          </p:cNvPicPr>
          <p:nvPr/>
        </p:nvPicPr>
        <p:blipFill>
          <a:blip r:embed="rId2"/>
          <a:stretch>
            <a:fillRect/>
          </a:stretch>
        </p:blipFill>
        <p:spPr>
          <a:xfrm>
            <a:off x="6472081" y="1821162"/>
            <a:ext cx="4556197" cy="1803630"/>
          </a:xfrm>
          <a:prstGeom prst="rect">
            <a:avLst/>
          </a:prstGeom>
        </p:spPr>
      </p:pic>
      <p:pic>
        <p:nvPicPr>
          <p:cNvPr id="14" name="图片 13" descr="图片包含 文本&#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550" y="3838897"/>
            <a:ext cx="2236974" cy="27963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800"/>
    </mc:Choice>
    <mc:Fallback xmlns="">
      <p:transition spd="slow" advTm="138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08714" y="3081403"/>
            <a:ext cx="6374573" cy="769441"/>
          </a:xfrm>
          <a:prstGeom prst="rect">
            <a:avLst/>
          </a:prstGeom>
          <a:noFill/>
        </p:spPr>
        <p:txBody>
          <a:bodyPr wrap="square" rtlCol="0">
            <a:spAutoFit/>
          </a:bodyPr>
          <a:lstStyle/>
          <a:p>
            <a:pPr algn="dist"/>
            <a:r>
              <a:rPr lang="zh-CN" altLang="en-US" sz="4400" dirty="0">
                <a:solidFill>
                  <a:srgbClr val="1C4885"/>
                </a:solidFill>
              </a:rPr>
              <a:t>请各位老师批评指正！</a:t>
            </a:r>
          </a:p>
        </p:txBody>
      </p:sp>
    </p:spTree>
  </p:cSld>
  <p:clrMapOvr>
    <a:masterClrMapping/>
  </p:clrMapOvr>
  <mc:AlternateContent xmlns:mc="http://schemas.openxmlformats.org/markup-compatibility/2006" xmlns:p14="http://schemas.microsoft.com/office/powerpoint/2010/main">
    <mc:Choice Requires="p14">
      <p:transition spd="slow" p14:dur="2000" advTm="255"/>
    </mc:Choice>
    <mc:Fallback xmlns="">
      <p:transition spd="slow" advTm="2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552454" y="1792917"/>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1</a:t>
            </a:r>
            <a:endParaRPr lang="zh-CN" altLang="en-US" sz="2000" b="1" dirty="0">
              <a:solidFill>
                <a:schemeClr val="bg1"/>
              </a:solidFill>
              <a:cs typeface="+mn-ea"/>
              <a:sym typeface="+mn-lt"/>
            </a:endParaRPr>
          </a:p>
        </p:txBody>
      </p:sp>
      <p:sp>
        <p:nvSpPr>
          <p:cNvPr id="4" name="文本框 3"/>
          <p:cNvSpPr txBox="1"/>
          <p:nvPr/>
        </p:nvSpPr>
        <p:spPr>
          <a:xfrm>
            <a:off x="5447751" y="1822417"/>
            <a:ext cx="3645447" cy="584775"/>
          </a:xfrm>
          <a:prstGeom prst="rect">
            <a:avLst/>
          </a:prstGeom>
          <a:noFill/>
        </p:spPr>
        <p:txBody>
          <a:bodyPr wrap="square" rtlCol="0">
            <a:spAutoFit/>
          </a:bodyPr>
          <a:lstStyle/>
          <a:p>
            <a:pPr algn="dist"/>
            <a:r>
              <a:rPr lang="zh-CN" altLang="en-US" sz="3200" dirty="0">
                <a:solidFill>
                  <a:srgbClr val="1C4885"/>
                </a:solidFill>
                <a:latin typeface="等线" panose="02010600030101010101" pitchFamily="2" charset="-122"/>
                <a:ea typeface="等线" panose="02010600030101010101" pitchFamily="2" charset="-122"/>
                <a:cs typeface="+mn-ea"/>
                <a:sym typeface="+mn-lt"/>
              </a:rPr>
              <a:t>选题背景及意义</a:t>
            </a:r>
          </a:p>
        </p:txBody>
      </p:sp>
      <p:sp>
        <p:nvSpPr>
          <p:cNvPr id="6" name="椭圆 5"/>
          <p:cNvSpPr/>
          <p:nvPr/>
        </p:nvSpPr>
        <p:spPr>
          <a:xfrm>
            <a:off x="4552454" y="2644244"/>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cs typeface="+mn-ea"/>
              <a:sym typeface="+mn-lt"/>
            </a:endParaRPr>
          </a:p>
        </p:txBody>
      </p:sp>
      <p:sp>
        <p:nvSpPr>
          <p:cNvPr id="7" name="文本框 6"/>
          <p:cNvSpPr txBox="1"/>
          <p:nvPr/>
        </p:nvSpPr>
        <p:spPr>
          <a:xfrm>
            <a:off x="5447750" y="2673744"/>
            <a:ext cx="5260890" cy="584775"/>
          </a:xfrm>
          <a:prstGeom prst="rect">
            <a:avLst/>
          </a:prstGeom>
          <a:noFill/>
        </p:spPr>
        <p:txBody>
          <a:bodyPr wrap="square" rtlCol="0">
            <a:spAutoFit/>
          </a:bodyPr>
          <a:lstStyle/>
          <a:p>
            <a:pPr algn="dist"/>
            <a:r>
              <a:rPr lang="zh-CN" altLang="en-US" sz="3200" dirty="0">
                <a:solidFill>
                  <a:srgbClr val="1C4885"/>
                </a:solidFill>
                <a:latin typeface="等线" panose="02010600030101010101" pitchFamily="2" charset="-122"/>
                <a:ea typeface="等线" panose="02010600030101010101" pitchFamily="2" charset="-122"/>
                <a:cs typeface="+mn-ea"/>
                <a:sym typeface="+mn-lt"/>
              </a:rPr>
              <a:t>星系光谱自动分类方法</a:t>
            </a:r>
          </a:p>
        </p:txBody>
      </p:sp>
      <p:sp>
        <p:nvSpPr>
          <p:cNvPr id="9" name="椭圆 8"/>
          <p:cNvSpPr/>
          <p:nvPr/>
        </p:nvSpPr>
        <p:spPr>
          <a:xfrm>
            <a:off x="4552454" y="3495571"/>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3</a:t>
            </a:r>
            <a:endParaRPr lang="zh-CN" altLang="en-US" sz="1600" b="1" dirty="0">
              <a:solidFill>
                <a:schemeClr val="bg1"/>
              </a:solidFill>
              <a:cs typeface="+mn-ea"/>
              <a:sym typeface="+mn-lt"/>
            </a:endParaRPr>
          </a:p>
        </p:txBody>
      </p:sp>
      <p:sp>
        <p:nvSpPr>
          <p:cNvPr id="10" name="文本框 9"/>
          <p:cNvSpPr txBox="1"/>
          <p:nvPr/>
        </p:nvSpPr>
        <p:spPr>
          <a:xfrm>
            <a:off x="5447750" y="3525071"/>
            <a:ext cx="5260890" cy="584775"/>
          </a:xfrm>
          <a:prstGeom prst="rect">
            <a:avLst/>
          </a:prstGeom>
          <a:noFill/>
        </p:spPr>
        <p:txBody>
          <a:bodyPr wrap="square" rtlCol="0">
            <a:spAutoFit/>
          </a:bodyPr>
          <a:lstStyle/>
          <a:p>
            <a:pPr algn="dist"/>
            <a:r>
              <a:rPr lang="zh-CN" altLang="en-US" sz="3200" dirty="0">
                <a:solidFill>
                  <a:srgbClr val="1C4885"/>
                </a:solidFill>
                <a:latin typeface="等线" panose="02010600030101010101" pitchFamily="2" charset="-122"/>
                <a:ea typeface="等线" panose="02010600030101010101" pitchFamily="2" charset="-122"/>
                <a:cs typeface="+mn-ea"/>
                <a:sym typeface="+mn-lt"/>
              </a:rPr>
              <a:t>光谱特征自动提取方法</a:t>
            </a:r>
          </a:p>
        </p:txBody>
      </p:sp>
      <p:sp>
        <p:nvSpPr>
          <p:cNvPr id="12" name="椭圆 11"/>
          <p:cNvSpPr/>
          <p:nvPr/>
        </p:nvSpPr>
        <p:spPr>
          <a:xfrm>
            <a:off x="4552454" y="4346898"/>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4</a:t>
            </a:r>
            <a:endParaRPr lang="zh-CN" altLang="en-US" sz="3200" b="1" dirty="0">
              <a:solidFill>
                <a:schemeClr val="bg1"/>
              </a:solidFill>
              <a:cs typeface="+mn-ea"/>
              <a:sym typeface="+mn-lt"/>
            </a:endParaRPr>
          </a:p>
        </p:txBody>
      </p:sp>
      <p:sp>
        <p:nvSpPr>
          <p:cNvPr id="13" name="文本框 12"/>
          <p:cNvSpPr txBox="1"/>
          <p:nvPr/>
        </p:nvSpPr>
        <p:spPr>
          <a:xfrm>
            <a:off x="5447750" y="4376398"/>
            <a:ext cx="4214410" cy="584775"/>
          </a:xfrm>
          <a:prstGeom prst="rect">
            <a:avLst/>
          </a:prstGeom>
          <a:noFill/>
        </p:spPr>
        <p:txBody>
          <a:bodyPr wrap="square" rtlCol="0">
            <a:spAutoFit/>
          </a:bodyPr>
          <a:lstStyle/>
          <a:p>
            <a:pPr algn="dist"/>
            <a:r>
              <a:rPr lang="zh-CN" altLang="en-US" sz="3200" dirty="0">
                <a:solidFill>
                  <a:srgbClr val="1C4885"/>
                </a:solidFill>
                <a:latin typeface="等线" panose="02010600030101010101" pitchFamily="2" charset="-122"/>
                <a:ea typeface="等线" panose="02010600030101010101" pitchFamily="2" charset="-122"/>
                <a:cs typeface="+mn-ea"/>
                <a:sym typeface="+mn-lt"/>
              </a:rPr>
              <a:t>模型可解释性研究</a:t>
            </a:r>
          </a:p>
        </p:txBody>
      </p:sp>
      <p:sp>
        <p:nvSpPr>
          <p:cNvPr id="15" name="椭圆 14"/>
          <p:cNvSpPr/>
          <p:nvPr/>
        </p:nvSpPr>
        <p:spPr>
          <a:xfrm>
            <a:off x="4552454" y="5198226"/>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5</a:t>
            </a:r>
            <a:endParaRPr lang="zh-CN" altLang="en-US" sz="1600" b="1" dirty="0">
              <a:solidFill>
                <a:schemeClr val="bg1"/>
              </a:solidFill>
              <a:cs typeface="+mn-ea"/>
              <a:sym typeface="+mn-lt"/>
            </a:endParaRPr>
          </a:p>
        </p:txBody>
      </p:sp>
      <p:sp>
        <p:nvSpPr>
          <p:cNvPr id="16" name="文本框 15"/>
          <p:cNvSpPr txBox="1"/>
          <p:nvPr/>
        </p:nvSpPr>
        <p:spPr>
          <a:xfrm>
            <a:off x="5447750" y="5227726"/>
            <a:ext cx="2680250" cy="584775"/>
          </a:xfrm>
          <a:prstGeom prst="rect">
            <a:avLst/>
          </a:prstGeom>
          <a:noFill/>
        </p:spPr>
        <p:txBody>
          <a:bodyPr wrap="square" rtlCol="0">
            <a:spAutoFit/>
          </a:bodyPr>
          <a:lstStyle/>
          <a:p>
            <a:pPr algn="dist"/>
            <a:r>
              <a:rPr lang="zh-CN" altLang="en-US" sz="3200" dirty="0">
                <a:solidFill>
                  <a:srgbClr val="1C4885"/>
                </a:solidFill>
                <a:latin typeface="等线" panose="02010600030101010101" pitchFamily="2" charset="-122"/>
                <a:ea typeface="等线" panose="02010600030101010101" pitchFamily="2" charset="-122"/>
                <a:cs typeface="+mn-ea"/>
                <a:sym typeface="+mn-lt"/>
              </a:rPr>
              <a:t>总结与展望</a:t>
            </a:r>
          </a:p>
        </p:txBody>
      </p:sp>
      <p:cxnSp>
        <p:nvCxnSpPr>
          <p:cNvPr id="17" name="直接连接符 16"/>
          <p:cNvCxnSpPr/>
          <p:nvPr/>
        </p:nvCxnSpPr>
        <p:spPr>
          <a:xfrm>
            <a:off x="3859209" y="1788160"/>
            <a:ext cx="0" cy="405384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582547" y="2673744"/>
            <a:ext cx="583588" cy="584775"/>
          </a:xfrm>
          <a:prstGeom prst="rect">
            <a:avLst/>
          </a:prstGeom>
          <a:noFill/>
        </p:spPr>
        <p:txBody>
          <a:bodyPr wrap="square">
            <a:spAutoFit/>
          </a:bodyPr>
          <a:lstStyle/>
          <a:p>
            <a:pPr algn="ctr"/>
            <a:r>
              <a:rPr kumimoji="0" lang="en-US" altLang="zh-CN" sz="3200" b="1" i="0" u="none" strike="noStrike" kern="1200" cap="none" spc="0" normalizeH="0" baseline="0" noProof="0" dirty="0">
                <a:ln>
                  <a:noFill/>
                </a:ln>
                <a:solidFill>
                  <a:prstClr val="white"/>
                </a:solidFill>
                <a:effectLst/>
                <a:uLnTx/>
                <a:uFillTx/>
                <a:latin typeface="Times New Roman" panose="02020603050405020304"/>
                <a:ea typeface="等线" panose="02010600030101010101" pitchFamily="2" charset="-122"/>
                <a:cs typeface="+mn-ea"/>
              </a:rPr>
              <a:t>2</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180990" y="1298719"/>
            <a:ext cx="5501604" cy="4456098"/>
            <a:chOff x="648929" y="2029253"/>
            <a:chExt cx="5501604" cy="445609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29" y="2429363"/>
              <a:ext cx="5501604" cy="21229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546555" y="2029253"/>
              <a:ext cx="1511952" cy="400110"/>
            </a:xfrm>
            <a:prstGeom prst="rect">
              <a:avLst/>
            </a:prstGeom>
            <a:noFill/>
          </p:spPr>
          <p:txBody>
            <a:bodyPr wrap="none" rtlCol="0">
              <a:spAutoFit/>
            </a:bodyPr>
            <a:lstStyle/>
            <a:p>
              <a:r>
                <a:rPr lang="en-US" altLang="zh-CN" sz="2000" b="1" dirty="0" err="1">
                  <a:solidFill>
                    <a:srgbClr val="1C4885"/>
                  </a:solidFill>
                </a:rPr>
                <a:t>BPT</a:t>
              </a:r>
              <a:r>
                <a:rPr lang="zh-CN" altLang="en-US" sz="2000" b="1" dirty="0">
                  <a:solidFill>
                    <a:srgbClr val="1C4885"/>
                  </a:solidFill>
                </a:rPr>
                <a:t>诊断图</a:t>
              </a:r>
              <a:endParaRPr lang="zh-CN" altLang="en-US" sz="2000" b="1" baseline="30000" dirty="0">
                <a:solidFill>
                  <a:srgbClr val="1C4885"/>
                </a:solidFill>
              </a:endParaRPr>
            </a:p>
          </p:txBody>
        </p:sp>
        <p:sp>
          <p:nvSpPr>
            <p:cNvPr id="9" name="文本框 8"/>
            <p:cNvSpPr txBox="1"/>
            <p:nvPr/>
          </p:nvSpPr>
          <p:spPr>
            <a:xfrm>
              <a:off x="766916" y="4739148"/>
              <a:ext cx="3416320" cy="734047"/>
            </a:xfrm>
            <a:prstGeom prst="rect">
              <a:avLst/>
            </a:prstGeom>
            <a:noFill/>
          </p:spPr>
          <p:txBody>
            <a:bodyPr wrap="none" rtlCol="0">
              <a:spAutoFit/>
            </a:bodyPr>
            <a:lstStyle/>
            <a:p>
              <a:pPr>
                <a:lnSpc>
                  <a:spcPct val="120000"/>
                </a:lnSpc>
              </a:pPr>
              <a:r>
                <a:rPr lang="zh-CN" altLang="en-US" dirty="0">
                  <a:solidFill>
                    <a:srgbClr val="1C4885"/>
                  </a:solidFill>
                </a:rPr>
                <a:t>优势：</a:t>
              </a:r>
              <a:r>
                <a:rPr lang="zh-CN" altLang="en-US" dirty="0"/>
                <a:t>分类明确、物理意义较强</a:t>
              </a:r>
              <a:endParaRPr lang="en-US" altLang="zh-CN" dirty="0"/>
            </a:p>
            <a:p>
              <a:pPr>
                <a:lnSpc>
                  <a:spcPct val="120000"/>
                </a:lnSpc>
              </a:pPr>
              <a:r>
                <a:rPr lang="zh-CN" altLang="en-US" dirty="0">
                  <a:solidFill>
                    <a:srgbClr val="1C4885"/>
                  </a:solidFill>
                </a:rPr>
                <a:t>不足：</a:t>
              </a:r>
            </a:p>
          </p:txBody>
        </p:sp>
        <p:sp>
          <p:nvSpPr>
            <p:cNvPr id="10" name="文本框 9"/>
            <p:cNvSpPr txBox="1"/>
            <p:nvPr/>
          </p:nvSpPr>
          <p:spPr>
            <a:xfrm>
              <a:off x="1441026" y="5086507"/>
              <a:ext cx="4025053" cy="1398844"/>
            </a:xfrm>
            <a:prstGeom prst="rect">
              <a:avLst/>
            </a:prstGeom>
            <a:noFill/>
          </p:spPr>
          <p:txBody>
            <a:bodyPr wrap="square" rtlCol="0">
              <a:spAutoFit/>
            </a:bodyPr>
            <a:lstStyle/>
            <a:p>
              <a:pPr>
                <a:lnSpc>
                  <a:spcPct val="120000"/>
                </a:lnSpc>
              </a:pPr>
              <a:r>
                <a:rPr lang="en-US" altLang="zh-CN" dirty="0">
                  <a:solidFill>
                    <a:srgbClr val="000000"/>
                  </a:solidFill>
                </a:rPr>
                <a:t>1) </a:t>
              </a:r>
              <a:r>
                <a:rPr lang="zh-CN" altLang="en-US" sz="1800" dirty="0">
                  <a:solidFill>
                    <a:srgbClr val="000000"/>
                  </a:solidFill>
                  <a:effectLst/>
                </a:rPr>
                <a:t>对光谱质量和噪声敏感</a:t>
              </a:r>
              <a:endParaRPr lang="en-US" altLang="zh-CN" sz="1800" baseline="30000" dirty="0">
                <a:solidFill>
                  <a:srgbClr val="000000"/>
                </a:solidFill>
                <a:effectLst/>
              </a:endParaRPr>
            </a:p>
            <a:p>
              <a:pPr>
                <a:lnSpc>
                  <a:spcPct val="120000"/>
                </a:lnSpc>
              </a:pPr>
              <a:r>
                <a:rPr lang="en-US" altLang="zh-CN" dirty="0"/>
                <a:t>2) </a:t>
              </a:r>
              <a:r>
                <a:rPr lang="zh-CN" altLang="en-US" dirty="0"/>
                <a:t>不适用于特定谱线缺失的光谱</a:t>
              </a:r>
              <a:endParaRPr lang="en-US" altLang="zh-CN" baseline="30000" dirty="0"/>
            </a:p>
            <a:p>
              <a:pPr>
                <a:lnSpc>
                  <a:spcPct val="120000"/>
                </a:lnSpc>
              </a:pPr>
              <a:r>
                <a:rPr lang="en-US" altLang="zh-CN" sz="1800" dirty="0">
                  <a:solidFill>
                    <a:srgbClr val="000000"/>
                  </a:solidFill>
                  <a:effectLst/>
                </a:rPr>
                <a:t>3) </a:t>
              </a:r>
              <a:r>
                <a:rPr lang="zh-CN" altLang="en-US" sz="1800" dirty="0">
                  <a:solidFill>
                    <a:srgbClr val="000000"/>
                  </a:solidFill>
                  <a:effectLst/>
                </a:rPr>
                <a:t>分类结果主观性较强</a:t>
              </a:r>
              <a:endParaRPr lang="en-US" altLang="zh-CN" sz="1800" baseline="30000" dirty="0">
                <a:solidFill>
                  <a:srgbClr val="000000"/>
                </a:solidFill>
                <a:effectLst/>
              </a:endParaRPr>
            </a:p>
            <a:p>
              <a:pPr>
                <a:lnSpc>
                  <a:spcPct val="120000"/>
                </a:lnSpc>
              </a:pPr>
              <a:r>
                <a:rPr lang="en-US" altLang="zh-CN" dirty="0">
                  <a:solidFill>
                    <a:srgbClr val="C00000"/>
                  </a:solidFill>
                </a:rPr>
                <a:t>4) </a:t>
              </a:r>
              <a:r>
                <a:rPr lang="zh-CN" altLang="en-US" dirty="0">
                  <a:solidFill>
                    <a:srgbClr val="C00000"/>
                  </a:solidFill>
                </a:rPr>
                <a:t>操作复杂，分类效率较低</a:t>
              </a:r>
              <a:endParaRPr lang="zh-CN" altLang="en-US" baseline="30000" dirty="0"/>
            </a:p>
          </p:txBody>
        </p:sp>
      </p:grpSp>
      <p:grpSp>
        <p:nvGrpSpPr>
          <p:cNvPr id="2" name="组合 1"/>
          <p:cNvGrpSpPr/>
          <p:nvPr/>
        </p:nvGrpSpPr>
        <p:grpSpPr>
          <a:xfrm>
            <a:off x="852602" y="3032640"/>
            <a:ext cx="5219110" cy="2981901"/>
            <a:chOff x="1059589" y="1603429"/>
            <a:chExt cx="5219110" cy="2981901"/>
          </a:xfrm>
        </p:grpSpPr>
        <p:grpSp>
          <p:nvGrpSpPr>
            <p:cNvPr id="5" name="组合 4"/>
            <p:cNvGrpSpPr/>
            <p:nvPr/>
          </p:nvGrpSpPr>
          <p:grpSpPr>
            <a:xfrm>
              <a:off x="1059589" y="1603429"/>
              <a:ext cx="5219110" cy="2981901"/>
              <a:chOff x="960269" y="1521778"/>
              <a:chExt cx="5219110" cy="2981901"/>
            </a:xfrm>
          </p:grpSpPr>
          <p:sp>
            <p:nvSpPr>
              <p:cNvPr id="16" name="文本框 15"/>
              <p:cNvSpPr txBox="1"/>
              <p:nvPr/>
            </p:nvSpPr>
            <p:spPr>
              <a:xfrm>
                <a:off x="960269" y="2962379"/>
                <a:ext cx="1107996" cy="369332"/>
              </a:xfrm>
              <a:prstGeom prst="rect">
                <a:avLst/>
              </a:prstGeom>
              <a:noFill/>
              <a:ln>
                <a:solidFill>
                  <a:srgbClr val="1C4885"/>
                </a:solidFill>
              </a:ln>
            </p:spPr>
            <p:txBody>
              <a:bodyPr wrap="none" rtlCol="0">
                <a:spAutoFit/>
              </a:bodyPr>
              <a:lstStyle/>
              <a:p>
                <a:r>
                  <a:rPr lang="zh-CN" altLang="en-US" dirty="0"/>
                  <a:t>星系光谱</a:t>
                </a:r>
              </a:p>
            </p:txBody>
          </p:sp>
          <p:sp>
            <p:nvSpPr>
              <p:cNvPr id="17" name="文本框 16"/>
              <p:cNvSpPr txBox="1"/>
              <p:nvPr/>
            </p:nvSpPr>
            <p:spPr>
              <a:xfrm>
                <a:off x="3756921" y="1521778"/>
                <a:ext cx="2178802" cy="646331"/>
              </a:xfrm>
              <a:prstGeom prst="rect">
                <a:avLst/>
              </a:prstGeom>
              <a:noFill/>
              <a:ln>
                <a:solidFill>
                  <a:srgbClr val="1C4885"/>
                </a:solidFill>
              </a:ln>
            </p:spPr>
            <p:txBody>
              <a:bodyPr wrap="none" rtlCol="0">
                <a:spAutoFit/>
              </a:bodyPr>
              <a:lstStyle/>
              <a:p>
                <a:r>
                  <a:rPr lang="zh-CN" altLang="en-US" b="1" dirty="0"/>
                  <a:t>恒星形成星系</a:t>
                </a:r>
                <a:endParaRPr lang="en-US" altLang="zh-CN" b="1" dirty="0"/>
              </a:p>
              <a:p>
                <a:r>
                  <a:rPr lang="en-US" altLang="zh-CN" dirty="0"/>
                  <a:t>Star-forming Galaxy</a:t>
                </a:r>
              </a:p>
            </p:txBody>
          </p:sp>
          <p:sp>
            <p:nvSpPr>
              <p:cNvPr id="18" name="文本框 17"/>
              <p:cNvSpPr txBox="1"/>
              <p:nvPr/>
            </p:nvSpPr>
            <p:spPr>
              <a:xfrm>
                <a:off x="3756921" y="2299862"/>
                <a:ext cx="1967205" cy="646331"/>
              </a:xfrm>
              <a:prstGeom prst="rect">
                <a:avLst/>
              </a:prstGeom>
              <a:noFill/>
              <a:ln>
                <a:solidFill>
                  <a:srgbClr val="1C4885"/>
                </a:solidFill>
              </a:ln>
            </p:spPr>
            <p:txBody>
              <a:bodyPr wrap="none" rtlCol="0">
                <a:spAutoFit/>
              </a:bodyPr>
              <a:lstStyle/>
              <a:p>
                <a:r>
                  <a:rPr lang="zh-CN" altLang="en-US" b="1" dirty="0"/>
                  <a:t>复合星系</a:t>
                </a:r>
                <a:endParaRPr lang="en-US" altLang="zh-CN" b="1" dirty="0"/>
              </a:p>
              <a:p>
                <a:r>
                  <a:rPr lang="en-US" altLang="zh-CN" dirty="0"/>
                  <a:t>Composite Galaxy</a:t>
                </a:r>
                <a:endParaRPr lang="zh-CN" altLang="en-US" dirty="0"/>
              </a:p>
            </p:txBody>
          </p:sp>
          <p:sp>
            <p:nvSpPr>
              <p:cNvPr id="19" name="文本框 18"/>
              <p:cNvSpPr txBox="1"/>
              <p:nvPr/>
            </p:nvSpPr>
            <p:spPr>
              <a:xfrm>
                <a:off x="3756921" y="3096720"/>
                <a:ext cx="2422458" cy="646331"/>
              </a:xfrm>
              <a:prstGeom prst="rect">
                <a:avLst/>
              </a:prstGeom>
              <a:noFill/>
              <a:ln>
                <a:solidFill>
                  <a:srgbClr val="1C4885"/>
                </a:solidFill>
              </a:ln>
            </p:spPr>
            <p:txBody>
              <a:bodyPr wrap="none" rtlCol="0">
                <a:spAutoFit/>
              </a:bodyPr>
              <a:lstStyle/>
              <a:p>
                <a:r>
                  <a:rPr lang="zh-CN" altLang="en-US" b="1" dirty="0"/>
                  <a:t>活动星系核</a:t>
                </a:r>
                <a:endParaRPr lang="en-US" altLang="zh-CN" b="1" dirty="0"/>
              </a:p>
              <a:p>
                <a:r>
                  <a:rPr lang="en-US" altLang="zh-CN" dirty="0"/>
                  <a:t>Active Galactic </a:t>
                </a:r>
                <a:r>
                  <a:rPr lang="en-US" altLang="zh-CN" dirty="0" err="1"/>
                  <a:t>Neuclei</a:t>
                </a:r>
                <a:endParaRPr lang="zh-CN" altLang="en-US" dirty="0"/>
              </a:p>
            </p:txBody>
          </p:sp>
          <p:sp>
            <p:nvSpPr>
              <p:cNvPr id="20" name="文本框 19"/>
              <p:cNvSpPr txBox="1"/>
              <p:nvPr/>
            </p:nvSpPr>
            <p:spPr>
              <a:xfrm>
                <a:off x="2233528" y="2437022"/>
                <a:ext cx="1402807" cy="369332"/>
              </a:xfrm>
              <a:prstGeom prst="rect">
                <a:avLst/>
              </a:prstGeom>
              <a:noFill/>
              <a:ln>
                <a:solidFill>
                  <a:srgbClr val="1C4885"/>
                </a:solidFill>
              </a:ln>
            </p:spPr>
            <p:txBody>
              <a:bodyPr wrap="square" rtlCol="0">
                <a:spAutoFit/>
              </a:bodyPr>
              <a:lstStyle/>
              <a:p>
                <a:r>
                  <a:rPr lang="zh-CN" altLang="en-US" dirty="0"/>
                  <a:t>发射线星系</a:t>
                </a:r>
              </a:p>
            </p:txBody>
          </p:sp>
          <p:sp>
            <p:nvSpPr>
              <p:cNvPr id="21" name="文本框 20"/>
              <p:cNvSpPr txBox="1"/>
              <p:nvPr/>
            </p:nvSpPr>
            <p:spPr>
              <a:xfrm>
                <a:off x="2233528" y="3857348"/>
                <a:ext cx="1633781" cy="646331"/>
              </a:xfrm>
              <a:prstGeom prst="rect">
                <a:avLst/>
              </a:prstGeom>
              <a:noFill/>
              <a:ln>
                <a:solidFill>
                  <a:srgbClr val="1C4885"/>
                </a:solidFill>
              </a:ln>
            </p:spPr>
            <p:txBody>
              <a:bodyPr wrap="none" rtlCol="0">
                <a:spAutoFit/>
              </a:bodyPr>
              <a:lstStyle/>
              <a:p>
                <a:r>
                  <a:rPr lang="zh-CN" altLang="en-US" b="1" dirty="0"/>
                  <a:t>正常星系</a:t>
                </a:r>
                <a:endParaRPr lang="en-US" altLang="zh-CN" b="1" dirty="0"/>
              </a:p>
              <a:p>
                <a:r>
                  <a:rPr lang="en-US" altLang="zh-CN" dirty="0"/>
                  <a:t>Normal Galaxy</a:t>
                </a:r>
                <a:endParaRPr lang="zh-CN" altLang="en-US" dirty="0"/>
              </a:p>
            </p:txBody>
          </p:sp>
          <p:cxnSp>
            <p:nvCxnSpPr>
              <p:cNvPr id="22" name="连接符: 肘形 21"/>
              <p:cNvCxnSpPr>
                <a:cxnSpLocks/>
                <a:stCxn id="20" idx="1"/>
                <a:endCxn id="16" idx="3"/>
              </p:cNvCxnSpPr>
              <p:nvPr/>
            </p:nvCxnSpPr>
            <p:spPr>
              <a:xfrm rot="10800000" flipV="1">
                <a:off x="2068266" y="2621687"/>
                <a:ext cx="165263" cy="52535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连接符: 肘形 22"/>
              <p:cNvCxnSpPr>
                <a:stCxn id="16" idx="3"/>
                <a:endCxn id="21" idx="1"/>
              </p:cNvCxnSpPr>
              <p:nvPr/>
            </p:nvCxnSpPr>
            <p:spPr>
              <a:xfrm>
                <a:off x="2068265" y="3147045"/>
                <a:ext cx="165263" cy="1033469"/>
              </a:xfrm>
              <a:prstGeom prst="bentConnector3">
                <a:avLst/>
              </a:prstGeom>
            </p:spPr>
            <p:style>
              <a:lnRef idx="1">
                <a:schemeClr val="accent1"/>
              </a:lnRef>
              <a:fillRef idx="0">
                <a:schemeClr val="accent1"/>
              </a:fillRef>
              <a:effectRef idx="0">
                <a:schemeClr val="accent1"/>
              </a:effectRef>
              <a:fontRef idx="minor">
                <a:schemeClr val="tx1"/>
              </a:fontRef>
            </p:style>
          </p:cxnSp>
        </p:grpSp>
        <p:cxnSp>
          <p:nvCxnSpPr>
            <p:cNvPr id="13" name="连接符: 肘形 12"/>
            <p:cNvCxnSpPr>
              <a:cxnSpLocks/>
              <a:stCxn id="17" idx="1"/>
              <a:endCxn id="20" idx="3"/>
            </p:cNvCxnSpPr>
            <p:nvPr/>
          </p:nvCxnSpPr>
          <p:spPr>
            <a:xfrm rot="10800000" flipV="1">
              <a:off x="3735655" y="1926595"/>
              <a:ext cx="120586" cy="77674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连接符: 肘形 13"/>
            <p:cNvCxnSpPr>
              <a:cxnSpLocks/>
              <a:stCxn id="19" idx="1"/>
              <a:endCxn id="20" idx="3"/>
            </p:cNvCxnSpPr>
            <p:nvPr/>
          </p:nvCxnSpPr>
          <p:spPr>
            <a:xfrm rot="10800000">
              <a:off x="3735655" y="2703339"/>
              <a:ext cx="120586" cy="79819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a:stCxn id="18" idx="1"/>
            </p:cNvCxnSpPr>
            <p:nvPr/>
          </p:nvCxnSpPr>
          <p:spPr>
            <a:xfrm flipH="1">
              <a:off x="3776957" y="2704679"/>
              <a:ext cx="7928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682185" y="1432611"/>
            <a:ext cx="5084359" cy="14198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dirty="0"/>
              <a:t>星系光谱分类是研究星系形成与演化及其物理性质的重要基础。</a:t>
            </a:r>
          </a:p>
          <a:p>
            <a:pPr marL="285750" indent="-285750">
              <a:lnSpc>
                <a:spcPct val="120000"/>
              </a:lnSpc>
              <a:buFont typeface="Arial" panose="020B0604020202020204" pitchFamily="34" charset="0"/>
              <a:buChar char="•"/>
            </a:pPr>
            <a:r>
              <a:rPr lang="zh-CN" altLang="en-US" dirty="0">
                <a:solidFill>
                  <a:srgbClr val="000000"/>
                </a:solidFill>
                <a:effectLst/>
                <a:latin typeface="FandolSong-Regular-Identity-H"/>
              </a:rPr>
              <a:t>如何快速准确地分类巡天获取的大规模星系光谱数据是一个核心挑战。</a:t>
            </a:r>
            <a:endParaRPr lang="zh-CN" altLang="en-US" dirty="0"/>
          </a:p>
        </p:txBody>
      </p:sp>
      <p:sp>
        <p:nvSpPr>
          <p:cNvPr id="7" name="文本框 6"/>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选题背景及意义</a:t>
            </a:r>
          </a:p>
        </p:txBody>
      </p:sp>
    </p:spTree>
  </p:cSld>
  <p:clrMapOvr>
    <a:masterClrMapping/>
  </p:clrMapOvr>
  <mc:AlternateContent xmlns:mc="http://schemas.openxmlformats.org/markup-compatibility/2006" xmlns:p14="http://schemas.microsoft.com/office/powerpoint/2010/main">
    <mc:Choice Requires="p14">
      <p:transition spd="slow" p14:dur="2000" advTm="68076"/>
    </mc:Choice>
    <mc:Fallback xmlns="">
      <p:transition spd="slow" advTm="6807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58813" y="1397534"/>
            <a:ext cx="5697338" cy="5036311"/>
            <a:chOff x="6352422" y="2029253"/>
            <a:chExt cx="5697338" cy="5036311"/>
          </a:xfrm>
        </p:grpSpPr>
        <p:sp>
          <p:nvSpPr>
            <p:cNvPr id="8" name="文本框 7"/>
            <p:cNvSpPr txBox="1"/>
            <p:nvPr/>
          </p:nvSpPr>
          <p:spPr>
            <a:xfrm>
              <a:off x="8339317" y="2029253"/>
              <a:ext cx="1723549" cy="400110"/>
            </a:xfrm>
            <a:prstGeom prst="rect">
              <a:avLst/>
            </a:prstGeom>
            <a:noFill/>
          </p:spPr>
          <p:txBody>
            <a:bodyPr wrap="none" rtlCol="0">
              <a:spAutoFit/>
            </a:bodyPr>
            <a:lstStyle/>
            <a:p>
              <a:r>
                <a:rPr lang="zh-CN" altLang="en-US" sz="2000" b="1" dirty="0">
                  <a:solidFill>
                    <a:srgbClr val="1C4885"/>
                  </a:solidFill>
                </a:rPr>
                <a:t>机器学习算法</a:t>
              </a:r>
            </a:p>
          </p:txBody>
        </p:sp>
        <p:sp>
          <p:nvSpPr>
            <p:cNvPr id="11" name="文本框 10"/>
            <p:cNvSpPr txBox="1"/>
            <p:nvPr/>
          </p:nvSpPr>
          <p:spPr>
            <a:xfrm>
              <a:off x="6352422" y="2462449"/>
              <a:ext cx="5697338" cy="4603115"/>
            </a:xfrm>
            <a:prstGeom prst="rect">
              <a:avLst/>
            </a:prstGeom>
            <a:noFill/>
          </p:spPr>
          <p:txBody>
            <a:bodyPr wrap="square" rtlCol="0">
              <a:spAutoFit/>
            </a:bodyPr>
            <a:lstStyle/>
            <a:p>
              <a:pPr>
                <a:lnSpc>
                  <a:spcPct val="130000"/>
                </a:lnSpc>
                <a:spcAft>
                  <a:spcPts val="600"/>
                </a:spcAft>
              </a:pPr>
              <a:r>
                <a:rPr lang="zh-CN" altLang="en-US" dirty="0">
                  <a:solidFill>
                    <a:srgbClr val="1C4885"/>
                  </a:solidFill>
                </a:rPr>
                <a:t>优势：</a:t>
              </a:r>
              <a:r>
                <a:rPr lang="zh-CN" altLang="en-US" dirty="0">
                  <a:solidFill>
                    <a:srgbClr val="000000"/>
                  </a:solidFill>
                  <a:latin typeface="FandolSong-Regular-Identity-H"/>
                </a:rPr>
                <a:t>能够</a:t>
              </a:r>
              <a:r>
                <a:rPr lang="zh-CN" altLang="en-US" sz="1800" dirty="0">
                  <a:solidFill>
                    <a:srgbClr val="000000"/>
                  </a:solidFill>
                  <a:effectLst/>
                  <a:latin typeface="FandolSong-Regular-Identity-H"/>
                </a:rPr>
                <a:t>自动化分析和处理光谱数据，节省时间和人力成本，提高光谱分类效率和观测光谱的有效利用率。</a:t>
              </a:r>
              <a:endParaRPr lang="en-US" altLang="zh-CN" dirty="0"/>
            </a:p>
            <a:p>
              <a:pPr>
                <a:lnSpc>
                  <a:spcPct val="130000"/>
                </a:lnSpc>
              </a:pPr>
              <a:r>
                <a:rPr lang="zh-CN" altLang="en-US" dirty="0">
                  <a:solidFill>
                    <a:srgbClr val="1C4885"/>
                  </a:solidFill>
                </a:rPr>
                <a:t>相关研究</a:t>
              </a:r>
              <a:r>
                <a:rPr lang="en-US" altLang="zh-CN" b="1" dirty="0">
                  <a:solidFill>
                    <a:srgbClr val="1C4885"/>
                  </a:solidFill>
                </a:rPr>
                <a:t>:</a:t>
              </a:r>
            </a:p>
            <a:p>
              <a:pPr marL="285750" indent="-285750">
                <a:lnSpc>
                  <a:spcPct val="130000"/>
                </a:lnSpc>
                <a:buFont typeface="Times New Roman" panose="02020603050405020304" pitchFamily="18" charset="0"/>
                <a:buChar char="‣"/>
              </a:pPr>
              <a:r>
                <a:rPr lang="zh-CN" altLang="en-US" sz="1600" dirty="0"/>
                <a:t>李乡儒 等 </a:t>
              </a:r>
              <a:r>
                <a:rPr lang="en-US" altLang="zh-CN" sz="1600" dirty="0"/>
                <a:t>(2007) </a:t>
              </a:r>
              <a:r>
                <a:rPr lang="zh-CN" altLang="en-US" sz="1600" dirty="0"/>
                <a:t>基于 </a:t>
              </a:r>
              <a:r>
                <a:rPr lang="en-US" altLang="zh-CN" sz="1600" b="1" dirty="0" err="1">
                  <a:solidFill>
                    <a:srgbClr val="1C4885"/>
                  </a:solidFill>
                </a:rPr>
                <a:t>LDA</a:t>
              </a:r>
              <a:r>
                <a:rPr lang="en-US" altLang="zh-CN" sz="1600" b="1" dirty="0">
                  <a:solidFill>
                    <a:srgbClr val="1C4885"/>
                  </a:solidFill>
                </a:rPr>
                <a:t> </a:t>
              </a:r>
              <a:r>
                <a:rPr lang="zh-CN" altLang="en-US" sz="1600" b="1" dirty="0">
                  <a:solidFill>
                    <a:srgbClr val="1C4885"/>
                  </a:solidFill>
                </a:rPr>
                <a:t>算法</a:t>
              </a:r>
              <a:r>
                <a:rPr lang="zh-CN" altLang="en-US" sz="1600" dirty="0"/>
                <a:t>分别实现了正常星系和类星体、类星体和 </a:t>
              </a:r>
              <a:r>
                <a:rPr lang="en-US" altLang="zh-CN" sz="1600" dirty="0" err="1"/>
                <a:t>Seyfert</a:t>
              </a:r>
              <a:r>
                <a:rPr lang="en-US" altLang="zh-CN" sz="1600" dirty="0"/>
                <a:t> </a:t>
              </a:r>
              <a:r>
                <a:rPr lang="zh-CN" altLang="en-US" sz="1600" dirty="0"/>
                <a:t>星系的自动分类；</a:t>
              </a:r>
              <a:endParaRPr lang="en-US" altLang="zh-CN" sz="1600" dirty="0"/>
            </a:p>
            <a:p>
              <a:pPr marL="285750" indent="-285750">
                <a:lnSpc>
                  <a:spcPct val="130000"/>
                </a:lnSpc>
                <a:buFont typeface="Times New Roman" panose="02020603050405020304" pitchFamily="18" charset="0"/>
                <a:buChar char="‣"/>
              </a:pPr>
              <a:r>
                <a:rPr lang="en-US" altLang="zh-CN" sz="1600" dirty="0"/>
                <a:t>Shi et al. (2015) </a:t>
              </a:r>
              <a:r>
                <a:rPr lang="zh-CN" altLang="en-US" sz="1600" dirty="0"/>
                <a:t>利用 </a:t>
              </a:r>
              <a:r>
                <a:rPr lang="en-US" altLang="zh-CN" sz="1600" b="1" dirty="0" err="1">
                  <a:solidFill>
                    <a:srgbClr val="1C4885"/>
                  </a:solidFill>
                </a:rPr>
                <a:t>SVM</a:t>
              </a:r>
              <a:r>
                <a:rPr lang="en-US" altLang="zh-CN" sz="1600" b="1" dirty="0">
                  <a:solidFill>
                    <a:srgbClr val="1C4885"/>
                  </a:solidFill>
                </a:rPr>
                <a:t> </a:t>
              </a:r>
              <a:r>
                <a:rPr lang="zh-CN" altLang="en-US" sz="1600" b="1" dirty="0">
                  <a:solidFill>
                    <a:srgbClr val="1C4885"/>
                  </a:solidFill>
                </a:rPr>
                <a:t>算法</a:t>
              </a:r>
              <a:r>
                <a:rPr lang="zh-CN" altLang="en-US" sz="1600" dirty="0"/>
                <a:t>将发射线星系分类为恒星形成星系、活动星系核和复合星系；</a:t>
              </a:r>
              <a:endParaRPr lang="en-US" altLang="zh-CN" sz="1600" dirty="0"/>
            </a:p>
            <a:p>
              <a:pPr marL="285750" indent="-285750">
                <a:lnSpc>
                  <a:spcPct val="130000"/>
                </a:lnSpc>
                <a:buFont typeface="Times New Roman" panose="02020603050405020304" pitchFamily="18" charset="0"/>
                <a:buChar char="‣"/>
              </a:pPr>
              <a:r>
                <a:rPr lang="en-US" altLang="zh-CN" sz="1600" dirty="0"/>
                <a:t>Zhang et al. (2019) </a:t>
              </a:r>
              <a:r>
                <a:rPr lang="zh-CN" altLang="en-US" sz="1600" dirty="0"/>
                <a:t>比较了在 </a:t>
              </a:r>
              <a:r>
                <a:rPr lang="en-US" altLang="zh-CN" sz="1600" dirty="0"/>
                <a:t>[N II]</a:t>
              </a:r>
              <a:r>
                <a:rPr lang="zh-CN" altLang="en-US" sz="1600" dirty="0"/>
                <a:t>、</a:t>
              </a:r>
              <a:r>
                <a:rPr lang="en-US" altLang="zh-CN" sz="1600" dirty="0"/>
                <a:t>H</a:t>
              </a:r>
              <a:r>
                <a:rPr lang="zh-CN" altLang="en-US" sz="1600" dirty="0"/>
                <a:t>𝛼、</a:t>
              </a:r>
              <a:r>
                <a:rPr lang="en-US" altLang="zh-CN" sz="1600" dirty="0"/>
                <a:t>[S II] </a:t>
              </a:r>
              <a:r>
                <a:rPr lang="zh-CN" altLang="en-US" sz="1600" dirty="0"/>
                <a:t>缺失的情况下，</a:t>
              </a:r>
              <a:r>
                <a:rPr lang="en-US" altLang="zh-CN" sz="1600" dirty="0"/>
                <a:t>RF</a:t>
              </a:r>
              <a:r>
                <a:rPr lang="zh-CN" altLang="en-US" sz="1600" dirty="0"/>
                <a:t>、</a:t>
              </a:r>
              <a:r>
                <a:rPr lang="en-US" altLang="zh-CN" sz="1600" dirty="0"/>
                <a:t>KNN</a:t>
              </a:r>
              <a:r>
                <a:rPr lang="zh-CN" altLang="en-US" sz="1600" dirty="0"/>
                <a:t>、</a:t>
              </a:r>
              <a:r>
                <a:rPr lang="en-US" altLang="zh-CN" sz="1600" dirty="0" err="1"/>
                <a:t>SVM</a:t>
              </a:r>
              <a:r>
                <a:rPr lang="en-US" altLang="zh-CN" sz="1600" dirty="0"/>
                <a:t> </a:t>
              </a:r>
              <a:r>
                <a:rPr lang="zh-CN" altLang="en-US" sz="1600" dirty="0"/>
                <a:t>和</a:t>
              </a:r>
              <a:r>
                <a:rPr lang="en-US" altLang="zh-CN" sz="1600" dirty="0" err="1"/>
                <a:t>MLP</a:t>
              </a:r>
              <a:r>
                <a:rPr lang="zh-CN" altLang="en-US" sz="1600" dirty="0"/>
                <a:t>算法对发射线星系的分类效果，结果表明 </a:t>
              </a:r>
              <a:r>
                <a:rPr lang="en-US" altLang="zh-CN" sz="1600" b="1" dirty="0">
                  <a:solidFill>
                    <a:srgbClr val="1C4885"/>
                  </a:solidFill>
                </a:rPr>
                <a:t>RF </a:t>
              </a:r>
              <a:r>
                <a:rPr lang="zh-CN" altLang="en-US" sz="1600" b="1" dirty="0">
                  <a:solidFill>
                    <a:srgbClr val="1C4885"/>
                  </a:solidFill>
                </a:rPr>
                <a:t>算法</a:t>
              </a:r>
              <a:r>
                <a:rPr lang="zh-CN" altLang="en-US" sz="1600" dirty="0"/>
                <a:t>的分类表现最好；</a:t>
              </a:r>
              <a:endParaRPr lang="en-US" altLang="zh-CN" sz="1600" dirty="0"/>
            </a:p>
            <a:p>
              <a:pPr marL="285750" indent="-285750">
                <a:lnSpc>
                  <a:spcPct val="130000"/>
                </a:lnSpc>
                <a:spcAft>
                  <a:spcPts val="600"/>
                </a:spcAft>
                <a:buFont typeface="Times New Roman" panose="02020603050405020304" pitchFamily="18" charset="0"/>
                <a:buChar char="‣"/>
              </a:pPr>
              <a:r>
                <a:rPr lang="en-US" altLang="zh-CN" sz="1600" dirty="0"/>
                <a:t>……</a:t>
              </a:r>
              <a:endParaRPr lang="en-US" altLang="zh-CN" dirty="0"/>
            </a:p>
            <a:p>
              <a:pPr>
                <a:lnSpc>
                  <a:spcPct val="130000"/>
                </a:lnSpc>
              </a:pPr>
              <a:r>
                <a:rPr lang="zh-CN" altLang="en-US" dirty="0">
                  <a:solidFill>
                    <a:srgbClr val="1C4885"/>
                  </a:solidFill>
                </a:rPr>
                <a:t>不足：</a:t>
              </a:r>
              <a:r>
                <a:rPr lang="zh-CN" altLang="en-US" dirty="0">
                  <a:solidFill>
                    <a:srgbClr val="C00000"/>
                  </a:solidFill>
                </a:rPr>
                <a:t>光谱特征筛选依赖于专家先验知识</a:t>
              </a:r>
              <a:endParaRPr lang="en-US" altLang="zh-CN" dirty="0">
                <a:solidFill>
                  <a:srgbClr val="C00000"/>
                </a:solidFill>
              </a:endParaRPr>
            </a:p>
            <a:p>
              <a:pPr>
                <a:lnSpc>
                  <a:spcPct val="130000"/>
                </a:lnSpc>
              </a:pPr>
              <a:r>
                <a:rPr lang="zh-CN" altLang="en-US" dirty="0">
                  <a:solidFill>
                    <a:srgbClr val="C00000"/>
                  </a:solidFill>
                </a:rPr>
                <a:t>           分类准确率和算法适用范围需进一步提升</a:t>
              </a:r>
            </a:p>
          </p:txBody>
        </p:sp>
      </p:grpSp>
      <p:sp>
        <p:nvSpPr>
          <p:cNvPr id="4" name="文本框 3"/>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选题背景及意义</a:t>
            </a:r>
          </a:p>
        </p:txBody>
      </p:sp>
      <p:grpSp>
        <p:nvGrpSpPr>
          <p:cNvPr id="37" name="组合 36">
            <a:extLst>
              <a:ext uri="{FF2B5EF4-FFF2-40B4-BE49-F238E27FC236}">
                <a16:creationId xmlns:a16="http://schemas.microsoft.com/office/drawing/2014/main" id="{2958D4F0-6715-5CC0-BD97-9325D3909DAB}"/>
              </a:ext>
            </a:extLst>
          </p:cNvPr>
          <p:cNvGrpSpPr/>
          <p:nvPr/>
        </p:nvGrpSpPr>
        <p:grpSpPr>
          <a:xfrm>
            <a:off x="6731793" y="1810949"/>
            <a:ext cx="4510803" cy="4622000"/>
            <a:chOff x="6731793" y="1646064"/>
            <a:chExt cx="4510803" cy="4622000"/>
          </a:xfrm>
        </p:grpSpPr>
        <p:sp>
          <p:nvSpPr>
            <p:cNvPr id="3" name="矩形: 圆角 2">
              <a:extLst>
                <a:ext uri="{FF2B5EF4-FFF2-40B4-BE49-F238E27FC236}">
                  <a16:creationId xmlns:a16="http://schemas.microsoft.com/office/drawing/2014/main" id="{6BEFC505-D46A-AA34-6BFD-16E8D2685B10}"/>
                </a:ext>
              </a:extLst>
            </p:cNvPr>
            <p:cNvSpPr/>
            <p:nvPr/>
          </p:nvSpPr>
          <p:spPr>
            <a:xfrm>
              <a:off x="6894103" y="2826410"/>
              <a:ext cx="1859280" cy="8879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22DF7795-6CAC-7902-29C5-11E5076FE0AF}"/>
                </a:ext>
              </a:extLst>
            </p:cNvPr>
            <p:cNvSpPr txBox="1"/>
            <p:nvPr/>
          </p:nvSpPr>
          <p:spPr>
            <a:xfrm>
              <a:off x="6938193" y="2956987"/>
              <a:ext cx="1800493" cy="1354217"/>
            </a:xfrm>
            <a:prstGeom prst="rect">
              <a:avLst/>
            </a:prstGeom>
            <a:noFill/>
          </p:spPr>
          <p:txBody>
            <a:bodyPr wrap="none" rtlCol="0">
              <a:spAutoFit/>
            </a:bodyPr>
            <a:lstStyle/>
            <a:p>
              <a:r>
                <a:rPr lang="zh-CN" altLang="en-US" dirty="0"/>
                <a:t>基于专家知识的</a:t>
              </a:r>
              <a:endParaRPr lang="en-US" altLang="zh-CN" dirty="0"/>
            </a:p>
            <a:p>
              <a:pPr algn="ctr"/>
              <a:r>
                <a:rPr lang="zh-CN" altLang="en-US" dirty="0">
                  <a:solidFill>
                    <a:srgbClr val="C00000"/>
                  </a:solidFill>
                </a:rPr>
                <a:t>人工</a:t>
              </a:r>
              <a:r>
                <a:rPr lang="zh-CN" altLang="en-US" dirty="0"/>
                <a:t>提取特征</a:t>
              </a:r>
              <a:endParaRPr lang="en-US" altLang="zh-CN" dirty="0"/>
            </a:p>
            <a:p>
              <a:pPr algn="ctr"/>
              <a:endParaRPr lang="en-US" altLang="zh-CN" dirty="0"/>
            </a:p>
            <a:p>
              <a:pPr algn="ctr"/>
              <a:r>
                <a:rPr lang="en-US" altLang="zh-CN" sz="2800" b="1" dirty="0"/>
                <a:t>+</a:t>
              </a:r>
              <a:endParaRPr lang="zh-CN" altLang="en-US" sz="2800" b="1" dirty="0"/>
            </a:p>
          </p:txBody>
        </p:sp>
        <p:sp>
          <p:nvSpPr>
            <p:cNvPr id="6" name="矩形: 圆角 5">
              <a:extLst>
                <a:ext uri="{FF2B5EF4-FFF2-40B4-BE49-F238E27FC236}">
                  <a16:creationId xmlns:a16="http://schemas.microsoft.com/office/drawing/2014/main" id="{5E5C616A-B86D-378A-DDC6-8433F45A6D76}"/>
                </a:ext>
              </a:extLst>
            </p:cNvPr>
            <p:cNvSpPr/>
            <p:nvPr/>
          </p:nvSpPr>
          <p:spPr>
            <a:xfrm>
              <a:off x="9204960" y="2826410"/>
              <a:ext cx="1859280" cy="244022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A1F5A1BF-CC40-0169-3474-02EB10E03098}"/>
                </a:ext>
              </a:extLst>
            </p:cNvPr>
            <p:cNvSpPr txBox="1"/>
            <p:nvPr/>
          </p:nvSpPr>
          <p:spPr>
            <a:xfrm>
              <a:off x="9349770" y="3398264"/>
              <a:ext cx="1569660" cy="1296637"/>
            </a:xfrm>
            <a:prstGeom prst="rect">
              <a:avLst/>
            </a:prstGeom>
            <a:noFill/>
          </p:spPr>
          <p:txBody>
            <a:bodyPr wrap="none" rtlCol="0">
              <a:spAutoFit/>
            </a:bodyPr>
            <a:lstStyle/>
            <a:p>
              <a:pPr>
                <a:lnSpc>
                  <a:spcPct val="150000"/>
                </a:lnSpc>
              </a:pPr>
              <a:r>
                <a:rPr lang="zh-CN" altLang="en-US" dirty="0"/>
                <a:t>模型从数据中</a:t>
              </a:r>
              <a:endParaRPr lang="en-US" altLang="zh-CN" dirty="0"/>
            </a:p>
            <a:p>
              <a:pPr>
                <a:lnSpc>
                  <a:spcPct val="150000"/>
                </a:lnSpc>
              </a:pPr>
              <a:r>
                <a:rPr lang="zh-CN" altLang="en-US" dirty="0">
                  <a:solidFill>
                    <a:srgbClr val="C00000"/>
                  </a:solidFill>
                </a:rPr>
                <a:t>自动</a:t>
              </a:r>
              <a:r>
                <a:rPr lang="zh-CN" altLang="en-US" dirty="0"/>
                <a:t>提取特征</a:t>
              </a:r>
              <a:endParaRPr lang="en-US" altLang="zh-CN" dirty="0"/>
            </a:p>
            <a:p>
              <a:pPr algn="ctr">
                <a:lnSpc>
                  <a:spcPct val="150000"/>
                </a:lnSpc>
              </a:pPr>
              <a:r>
                <a:rPr lang="zh-CN" altLang="en-US" dirty="0"/>
                <a:t>并学习</a:t>
              </a:r>
            </a:p>
          </p:txBody>
        </p:sp>
        <p:sp>
          <p:nvSpPr>
            <p:cNvPr id="15" name="文本框 14">
              <a:extLst>
                <a:ext uri="{FF2B5EF4-FFF2-40B4-BE49-F238E27FC236}">
                  <a16:creationId xmlns:a16="http://schemas.microsoft.com/office/drawing/2014/main" id="{E6A83357-343A-6916-1214-F9A0855E6CC0}"/>
                </a:ext>
              </a:extLst>
            </p:cNvPr>
            <p:cNvSpPr txBox="1"/>
            <p:nvPr/>
          </p:nvSpPr>
          <p:spPr>
            <a:xfrm>
              <a:off x="8438296" y="1646064"/>
              <a:ext cx="1107996" cy="369332"/>
            </a:xfrm>
            <a:prstGeom prst="rect">
              <a:avLst/>
            </a:prstGeom>
            <a:noFill/>
          </p:spPr>
          <p:txBody>
            <a:bodyPr wrap="none" rtlCol="0">
              <a:spAutoFit/>
            </a:bodyPr>
            <a:lstStyle/>
            <a:p>
              <a:r>
                <a:rPr lang="zh-CN" altLang="en-US" dirty="0"/>
                <a:t>输入光谱</a:t>
              </a:r>
            </a:p>
          </p:txBody>
        </p:sp>
        <p:cxnSp>
          <p:nvCxnSpPr>
            <p:cNvPr id="18" name="连接符: 肘形 17">
              <a:extLst>
                <a:ext uri="{FF2B5EF4-FFF2-40B4-BE49-F238E27FC236}">
                  <a16:creationId xmlns:a16="http://schemas.microsoft.com/office/drawing/2014/main" id="{B51DD083-DB7E-07EA-5775-55F5F93B14C8}"/>
                </a:ext>
              </a:extLst>
            </p:cNvPr>
            <p:cNvCxnSpPr>
              <a:cxnSpLocks/>
              <a:stCxn id="15" idx="1"/>
              <a:endCxn id="3" idx="0"/>
            </p:cNvCxnSpPr>
            <p:nvPr/>
          </p:nvCxnSpPr>
          <p:spPr>
            <a:xfrm rot="10800000" flipV="1">
              <a:off x="7823744" y="1830730"/>
              <a:ext cx="614553" cy="99568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连接符: 肘形 20">
              <a:extLst>
                <a:ext uri="{FF2B5EF4-FFF2-40B4-BE49-F238E27FC236}">
                  <a16:creationId xmlns:a16="http://schemas.microsoft.com/office/drawing/2014/main" id="{FA54C3CF-C13B-A19E-397B-0FCDAD123AB1}"/>
                </a:ext>
              </a:extLst>
            </p:cNvPr>
            <p:cNvCxnSpPr>
              <a:cxnSpLocks/>
              <a:stCxn id="15" idx="3"/>
              <a:endCxn id="6" idx="0"/>
            </p:cNvCxnSpPr>
            <p:nvPr/>
          </p:nvCxnSpPr>
          <p:spPr>
            <a:xfrm>
              <a:off x="9546292" y="1830730"/>
              <a:ext cx="588308" cy="99568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D8AB589F-2BF0-5F65-6763-FEB7EC17570E}"/>
                </a:ext>
              </a:extLst>
            </p:cNvPr>
            <p:cNvSpPr txBox="1"/>
            <p:nvPr/>
          </p:nvSpPr>
          <p:spPr>
            <a:xfrm>
              <a:off x="6731793" y="2143904"/>
              <a:ext cx="1107996" cy="369332"/>
            </a:xfrm>
            <a:prstGeom prst="rect">
              <a:avLst/>
            </a:prstGeom>
            <a:noFill/>
          </p:spPr>
          <p:txBody>
            <a:bodyPr wrap="none" rtlCol="0">
              <a:spAutoFit/>
            </a:bodyPr>
            <a:lstStyle/>
            <a:p>
              <a:r>
                <a:rPr lang="zh-CN" altLang="en-US" i="1" dirty="0"/>
                <a:t>机器学习</a:t>
              </a:r>
            </a:p>
          </p:txBody>
        </p:sp>
        <p:sp>
          <p:nvSpPr>
            <p:cNvPr id="23" name="文本框 22">
              <a:extLst>
                <a:ext uri="{FF2B5EF4-FFF2-40B4-BE49-F238E27FC236}">
                  <a16:creationId xmlns:a16="http://schemas.microsoft.com/office/drawing/2014/main" id="{AC5180C1-53CB-BD89-6FC0-DB9D51854B4E}"/>
                </a:ext>
              </a:extLst>
            </p:cNvPr>
            <p:cNvSpPr txBox="1"/>
            <p:nvPr/>
          </p:nvSpPr>
          <p:spPr>
            <a:xfrm>
              <a:off x="10134600" y="2143904"/>
              <a:ext cx="1107996" cy="369332"/>
            </a:xfrm>
            <a:prstGeom prst="rect">
              <a:avLst/>
            </a:prstGeom>
            <a:noFill/>
          </p:spPr>
          <p:txBody>
            <a:bodyPr wrap="none" rtlCol="0">
              <a:spAutoFit/>
            </a:bodyPr>
            <a:lstStyle/>
            <a:p>
              <a:r>
                <a:rPr lang="zh-CN" altLang="en-US" i="1" dirty="0"/>
                <a:t>深度学习</a:t>
              </a:r>
            </a:p>
          </p:txBody>
        </p:sp>
        <p:sp>
          <p:nvSpPr>
            <p:cNvPr id="27" name="矩形: 圆角 26">
              <a:extLst>
                <a:ext uri="{FF2B5EF4-FFF2-40B4-BE49-F238E27FC236}">
                  <a16:creationId xmlns:a16="http://schemas.microsoft.com/office/drawing/2014/main" id="{132792D5-6A15-8058-51A8-851CEA934F09}"/>
                </a:ext>
              </a:extLst>
            </p:cNvPr>
            <p:cNvSpPr/>
            <p:nvPr/>
          </p:nvSpPr>
          <p:spPr>
            <a:xfrm>
              <a:off x="6894103" y="4378704"/>
              <a:ext cx="1859280" cy="8879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文本框 27">
              <a:extLst>
                <a:ext uri="{FF2B5EF4-FFF2-40B4-BE49-F238E27FC236}">
                  <a16:creationId xmlns:a16="http://schemas.microsoft.com/office/drawing/2014/main" id="{80C26E41-09A4-1219-6A40-A4A7801A0033}"/>
                </a:ext>
              </a:extLst>
            </p:cNvPr>
            <p:cNvSpPr txBox="1"/>
            <p:nvPr/>
          </p:nvSpPr>
          <p:spPr>
            <a:xfrm>
              <a:off x="7269745" y="4638002"/>
              <a:ext cx="1107996" cy="369332"/>
            </a:xfrm>
            <a:prstGeom prst="rect">
              <a:avLst/>
            </a:prstGeom>
            <a:noFill/>
          </p:spPr>
          <p:txBody>
            <a:bodyPr wrap="none" rtlCol="0">
              <a:spAutoFit/>
            </a:bodyPr>
            <a:lstStyle/>
            <a:p>
              <a:r>
                <a:rPr lang="zh-CN" altLang="en-US" dirty="0"/>
                <a:t>模型学习</a:t>
              </a:r>
            </a:p>
          </p:txBody>
        </p:sp>
        <p:sp>
          <p:nvSpPr>
            <p:cNvPr id="32" name="文本框 31">
              <a:extLst>
                <a:ext uri="{FF2B5EF4-FFF2-40B4-BE49-F238E27FC236}">
                  <a16:creationId xmlns:a16="http://schemas.microsoft.com/office/drawing/2014/main" id="{FE8A8108-9C42-3F23-B4FD-C83FA4FACD56}"/>
                </a:ext>
              </a:extLst>
            </p:cNvPr>
            <p:cNvSpPr txBox="1"/>
            <p:nvPr/>
          </p:nvSpPr>
          <p:spPr>
            <a:xfrm>
              <a:off x="8438296" y="5898732"/>
              <a:ext cx="1107996" cy="369332"/>
            </a:xfrm>
            <a:prstGeom prst="rect">
              <a:avLst/>
            </a:prstGeom>
            <a:noFill/>
          </p:spPr>
          <p:txBody>
            <a:bodyPr wrap="none" rtlCol="0">
              <a:spAutoFit/>
            </a:bodyPr>
            <a:lstStyle/>
            <a:p>
              <a:r>
                <a:rPr lang="zh-CN" altLang="en-US" dirty="0"/>
                <a:t>输出类别</a:t>
              </a:r>
            </a:p>
          </p:txBody>
        </p:sp>
        <p:cxnSp>
          <p:nvCxnSpPr>
            <p:cNvPr id="34" name="连接符: 肘形 33">
              <a:extLst>
                <a:ext uri="{FF2B5EF4-FFF2-40B4-BE49-F238E27FC236}">
                  <a16:creationId xmlns:a16="http://schemas.microsoft.com/office/drawing/2014/main" id="{EA160002-E6BD-DAB4-3B89-929263B0C1B9}"/>
                </a:ext>
              </a:extLst>
            </p:cNvPr>
            <p:cNvCxnSpPr>
              <a:stCxn id="32" idx="1"/>
              <a:endCxn id="27" idx="2"/>
            </p:cNvCxnSpPr>
            <p:nvPr/>
          </p:nvCxnSpPr>
          <p:spPr>
            <a:xfrm rot="10800000">
              <a:off x="7823744" y="5266632"/>
              <a:ext cx="614553" cy="81676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肘形 35">
              <a:extLst>
                <a:ext uri="{FF2B5EF4-FFF2-40B4-BE49-F238E27FC236}">
                  <a16:creationId xmlns:a16="http://schemas.microsoft.com/office/drawing/2014/main" id="{76D7C768-D28F-73AB-DCDC-D1083A1D8C34}"/>
                </a:ext>
              </a:extLst>
            </p:cNvPr>
            <p:cNvCxnSpPr>
              <a:stCxn id="32" idx="3"/>
              <a:endCxn id="6" idx="2"/>
            </p:cNvCxnSpPr>
            <p:nvPr/>
          </p:nvCxnSpPr>
          <p:spPr>
            <a:xfrm flipV="1">
              <a:off x="9546292" y="5266632"/>
              <a:ext cx="588308" cy="81676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60562"/>
    </mc:Choice>
    <mc:Fallback xmlns="">
      <p:transition spd="slow" advTm="6056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主要研究内容</a:t>
            </a:r>
          </a:p>
        </p:txBody>
      </p:sp>
      <p:grpSp>
        <p:nvGrpSpPr>
          <p:cNvPr id="21" name="组合 20">
            <a:extLst>
              <a:ext uri="{FF2B5EF4-FFF2-40B4-BE49-F238E27FC236}">
                <a16:creationId xmlns:a16="http://schemas.microsoft.com/office/drawing/2014/main" id="{A2DE232E-E682-BC08-59C8-2717DB42261D}"/>
              </a:ext>
            </a:extLst>
          </p:cNvPr>
          <p:cNvGrpSpPr/>
          <p:nvPr/>
        </p:nvGrpSpPr>
        <p:grpSpPr>
          <a:xfrm>
            <a:off x="809695" y="1615925"/>
            <a:ext cx="8698098" cy="1210519"/>
            <a:chOff x="711371" y="1714245"/>
            <a:chExt cx="8698098" cy="1210519"/>
          </a:xfrm>
        </p:grpSpPr>
        <p:grpSp>
          <p:nvGrpSpPr>
            <p:cNvPr id="54" name="组合 53">
              <a:extLst>
                <a:ext uri="{FF2B5EF4-FFF2-40B4-BE49-F238E27FC236}">
                  <a16:creationId xmlns:a16="http://schemas.microsoft.com/office/drawing/2014/main" id="{62C50A31-F922-0B03-7737-3A48EED1EB10}"/>
                </a:ext>
              </a:extLst>
            </p:cNvPr>
            <p:cNvGrpSpPr/>
            <p:nvPr/>
          </p:nvGrpSpPr>
          <p:grpSpPr>
            <a:xfrm>
              <a:off x="711371" y="1919710"/>
              <a:ext cx="939686" cy="799588"/>
              <a:chOff x="878954" y="3177943"/>
              <a:chExt cx="939686" cy="799588"/>
            </a:xfrm>
          </p:grpSpPr>
          <p:sp>
            <p:nvSpPr>
              <p:cNvPr id="16" name="Number1">
                <a:extLst>
                  <a:ext uri="{FF2B5EF4-FFF2-40B4-BE49-F238E27FC236}">
                    <a16:creationId xmlns:a16="http://schemas.microsoft.com/office/drawing/2014/main" id="{1B65BC11-209D-12C1-ED59-35AECDD4B49B}"/>
                  </a:ext>
                </a:extLst>
              </p:cNvPr>
              <p:cNvSpPr txBox="1">
                <a:spLocks/>
              </p:cNvSpPr>
              <p:nvPr/>
            </p:nvSpPr>
            <p:spPr>
              <a:xfrm flipH="1">
                <a:off x="878954" y="3177943"/>
                <a:ext cx="939686" cy="717811"/>
              </a:xfrm>
              <a:prstGeom prst="rect">
                <a:avLst/>
              </a:prstGeom>
              <a:noFill/>
            </p:spPr>
            <p:txBody>
              <a:bodyPr wrap="square" rtlCol="0" anchor="b" anchorCtr="0">
                <a:normAutofit/>
              </a:bodyPr>
              <a:lstStyle/>
              <a:p>
                <a:pPr algn="ctr"/>
                <a:r>
                  <a:rPr lang="en-US" altLang="zh-CN" sz="3600" b="1" i="1" dirty="0">
                    <a:solidFill>
                      <a:srgbClr val="00378C"/>
                    </a:solidFill>
                  </a:rPr>
                  <a:t>01</a:t>
                </a:r>
              </a:p>
            </p:txBody>
          </p:sp>
          <p:sp>
            <p:nvSpPr>
              <p:cNvPr id="37" name="弧形 36">
                <a:extLst>
                  <a:ext uri="{FF2B5EF4-FFF2-40B4-BE49-F238E27FC236}">
                    <a16:creationId xmlns:a16="http://schemas.microsoft.com/office/drawing/2014/main" id="{297CB9F2-5A7C-2702-B30F-15C801229B8E}"/>
                  </a:ext>
                </a:extLst>
              </p:cNvPr>
              <p:cNvSpPr/>
              <p:nvPr/>
            </p:nvSpPr>
            <p:spPr>
              <a:xfrm>
                <a:off x="1026456" y="3232049"/>
                <a:ext cx="717811" cy="717811"/>
              </a:xfrm>
              <a:prstGeom prst="arc">
                <a:avLst>
                  <a:gd name="adj1" fmla="val 9012420"/>
                  <a:gd name="adj2" fmla="val 16200000"/>
                </a:avLst>
              </a:prstGeom>
              <a:ln w="44450">
                <a:solidFill>
                  <a:srgbClr val="00378C"/>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弧形 40">
                <a:extLst>
                  <a:ext uri="{FF2B5EF4-FFF2-40B4-BE49-F238E27FC236}">
                    <a16:creationId xmlns:a16="http://schemas.microsoft.com/office/drawing/2014/main" id="{3ABD18E6-DE0E-93E5-01CC-E1E3FE4E84D3}"/>
                  </a:ext>
                </a:extLst>
              </p:cNvPr>
              <p:cNvSpPr/>
              <p:nvPr/>
            </p:nvSpPr>
            <p:spPr>
              <a:xfrm>
                <a:off x="1040217" y="3232049"/>
                <a:ext cx="717811" cy="717811"/>
              </a:xfrm>
              <a:prstGeom prst="arc">
                <a:avLst>
                  <a:gd name="adj1" fmla="val 16800000"/>
                  <a:gd name="adj2" fmla="val 1800000"/>
                </a:avLst>
              </a:prstGeom>
              <a:ln w="44450">
                <a:solidFill>
                  <a:srgbClr val="B0CBE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43" name="弧形 42">
                <a:extLst>
                  <a:ext uri="{FF2B5EF4-FFF2-40B4-BE49-F238E27FC236}">
                    <a16:creationId xmlns:a16="http://schemas.microsoft.com/office/drawing/2014/main" id="{E0EF9DA2-15FA-9A00-51A5-A6E0293F14E8}"/>
                  </a:ext>
                </a:extLst>
              </p:cNvPr>
              <p:cNvSpPr/>
              <p:nvPr/>
            </p:nvSpPr>
            <p:spPr>
              <a:xfrm>
                <a:off x="1040217" y="3259720"/>
                <a:ext cx="717811" cy="717811"/>
              </a:xfrm>
              <a:prstGeom prst="arc">
                <a:avLst>
                  <a:gd name="adj1" fmla="val 2400000"/>
                  <a:gd name="adj2" fmla="val 8400000"/>
                </a:avLst>
              </a:prstGeom>
              <a:ln w="44450">
                <a:solidFill>
                  <a:srgbClr val="B0CBE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13" name="组合 12">
              <a:extLst>
                <a:ext uri="{FF2B5EF4-FFF2-40B4-BE49-F238E27FC236}">
                  <a16:creationId xmlns:a16="http://schemas.microsoft.com/office/drawing/2014/main" id="{1112F6E7-B9C6-D3C1-FC3E-EF6B83EC1F90}"/>
                </a:ext>
              </a:extLst>
            </p:cNvPr>
            <p:cNvGrpSpPr/>
            <p:nvPr/>
          </p:nvGrpSpPr>
          <p:grpSpPr>
            <a:xfrm>
              <a:off x="1798558" y="1714245"/>
              <a:ext cx="7610911" cy="1210519"/>
              <a:chOff x="1798558" y="1714245"/>
              <a:chExt cx="7610911" cy="1210519"/>
            </a:xfrm>
          </p:grpSpPr>
          <p:sp>
            <p:nvSpPr>
              <p:cNvPr id="15" name="Bullet1">
                <a:extLst>
                  <a:ext uri="{FF2B5EF4-FFF2-40B4-BE49-F238E27FC236}">
                    <a16:creationId xmlns:a16="http://schemas.microsoft.com/office/drawing/2014/main" id="{2B6C7575-837C-C2BA-29E0-E1C72E06D48C}"/>
                  </a:ext>
                </a:extLst>
              </p:cNvPr>
              <p:cNvSpPr txBox="1">
                <a:spLocks/>
              </p:cNvSpPr>
              <p:nvPr/>
            </p:nvSpPr>
            <p:spPr>
              <a:xfrm flipH="1">
                <a:off x="1798559" y="1714245"/>
                <a:ext cx="4460987" cy="552091"/>
              </a:xfrm>
              <a:prstGeom prst="rect">
                <a:avLst/>
              </a:prstGeom>
              <a:noFill/>
            </p:spPr>
            <p:txBody>
              <a:bodyPr wrap="square" rtlCol="0" anchor="b" anchorCtr="0">
                <a:normAutofit fontScale="92500" lnSpcReduction="10000"/>
              </a:bodyPr>
              <a:lstStyle/>
              <a:p>
                <a:r>
                  <a:rPr kumimoji="0" lang="zh-CN" altLang="en-US" sz="3600" b="1" u="none" strike="noStrike" kern="1200" cap="none" spc="0" normalizeH="0" baseline="0" noProof="0" dirty="0">
                    <a:ln>
                      <a:noFill/>
                    </a:ln>
                    <a:effectLst/>
                    <a:uLnTx/>
                    <a:uFillTx/>
                  </a:rPr>
                  <a:t>星系光谱自动分类方法</a:t>
                </a:r>
                <a:endParaRPr kumimoji="0" lang="en-US" altLang="zh-CN" sz="3600" b="1" u="none" strike="noStrike" kern="1200" cap="none" spc="0" normalizeH="0" baseline="0" noProof="0" dirty="0">
                  <a:ln>
                    <a:noFill/>
                  </a:ln>
                  <a:effectLst/>
                  <a:uLnTx/>
                  <a:uFillTx/>
                </a:endParaRPr>
              </a:p>
            </p:txBody>
          </p:sp>
          <p:sp>
            <p:nvSpPr>
              <p:cNvPr id="3" name="文本框 2">
                <a:extLst>
                  <a:ext uri="{FF2B5EF4-FFF2-40B4-BE49-F238E27FC236}">
                    <a16:creationId xmlns:a16="http://schemas.microsoft.com/office/drawing/2014/main" id="{E4AC67BD-8BEB-821C-3F3F-26625F3EEA74}"/>
                  </a:ext>
                </a:extLst>
              </p:cNvPr>
              <p:cNvSpPr txBox="1"/>
              <p:nvPr/>
            </p:nvSpPr>
            <p:spPr>
              <a:xfrm>
                <a:off x="1798558" y="2216878"/>
                <a:ext cx="7610911" cy="707886"/>
              </a:xfrm>
              <a:prstGeom prst="rect">
                <a:avLst/>
              </a:prstGeom>
              <a:noFill/>
            </p:spPr>
            <p:txBody>
              <a:bodyPr wrap="square">
                <a:spAutoFit/>
              </a:bodyPr>
              <a:lstStyle/>
              <a:p>
                <a:r>
                  <a:rPr kumimoji="0" lang="zh-CN" altLang="en-US" sz="2000" u="none" strike="noStrike" kern="1200" cap="none" spc="0" normalizeH="0" baseline="0" noProof="0" dirty="0">
                    <a:ln>
                      <a:noFill/>
                    </a:ln>
                    <a:effectLst/>
                    <a:uLnTx/>
                    <a:uFillTx/>
                  </a:rPr>
                  <a:t>设计并实现一种基于深度学习的星系光谱自动分类模型，</a:t>
                </a:r>
                <a:r>
                  <a:rPr kumimoji="0" lang="zh-CN" altLang="en-US" sz="2000" u="none" strike="noStrike" kern="1200" cap="none" spc="0" normalizeH="0" baseline="0" noProof="0" dirty="0">
                    <a:ln>
                      <a:noFill/>
                    </a:ln>
                    <a:solidFill>
                      <a:srgbClr val="C00000"/>
                    </a:solidFill>
                    <a:effectLst/>
                    <a:uLnTx/>
                    <a:uFillTx/>
                  </a:rPr>
                  <a:t>提高分类准确率和效率、算法适用范围</a:t>
                </a:r>
                <a:endParaRPr kumimoji="0" lang="en-US" altLang="zh-CN" sz="2000" u="none" strike="noStrike" kern="1200" cap="none" spc="0" normalizeH="0" baseline="0" noProof="0" dirty="0">
                  <a:ln>
                    <a:noFill/>
                  </a:ln>
                  <a:solidFill>
                    <a:srgbClr val="C00000"/>
                  </a:solidFill>
                  <a:effectLst/>
                  <a:uLnTx/>
                  <a:uFillTx/>
                </a:endParaRPr>
              </a:p>
            </p:txBody>
          </p:sp>
        </p:grpSp>
      </p:grpSp>
      <p:grpSp>
        <p:nvGrpSpPr>
          <p:cNvPr id="24" name="组合 23">
            <a:extLst>
              <a:ext uri="{FF2B5EF4-FFF2-40B4-BE49-F238E27FC236}">
                <a16:creationId xmlns:a16="http://schemas.microsoft.com/office/drawing/2014/main" id="{2132665E-5540-0759-0CF2-04046952DF91}"/>
              </a:ext>
            </a:extLst>
          </p:cNvPr>
          <p:cNvGrpSpPr/>
          <p:nvPr/>
        </p:nvGrpSpPr>
        <p:grpSpPr>
          <a:xfrm>
            <a:off x="1675008" y="3274031"/>
            <a:ext cx="9724363" cy="948433"/>
            <a:chOff x="1576684" y="3172307"/>
            <a:chExt cx="9724363" cy="948433"/>
          </a:xfrm>
        </p:grpSpPr>
        <p:grpSp>
          <p:nvGrpSpPr>
            <p:cNvPr id="48" name="组合 47">
              <a:extLst>
                <a:ext uri="{FF2B5EF4-FFF2-40B4-BE49-F238E27FC236}">
                  <a16:creationId xmlns:a16="http://schemas.microsoft.com/office/drawing/2014/main" id="{E692FF29-EBE6-2852-3E70-9BE3058809C9}"/>
                </a:ext>
              </a:extLst>
            </p:cNvPr>
            <p:cNvGrpSpPr/>
            <p:nvPr/>
          </p:nvGrpSpPr>
          <p:grpSpPr>
            <a:xfrm>
              <a:off x="1576684" y="3246729"/>
              <a:ext cx="939686" cy="799588"/>
              <a:chOff x="1031354" y="3330343"/>
              <a:chExt cx="939686" cy="799588"/>
            </a:xfrm>
          </p:grpSpPr>
          <p:sp>
            <p:nvSpPr>
              <p:cNvPr id="44" name="Number1">
                <a:extLst>
                  <a:ext uri="{FF2B5EF4-FFF2-40B4-BE49-F238E27FC236}">
                    <a16:creationId xmlns:a16="http://schemas.microsoft.com/office/drawing/2014/main" id="{0E30FA1E-0C09-5F72-6805-7FFD452D570A}"/>
                  </a:ext>
                </a:extLst>
              </p:cNvPr>
              <p:cNvSpPr txBox="1">
                <a:spLocks/>
              </p:cNvSpPr>
              <p:nvPr/>
            </p:nvSpPr>
            <p:spPr>
              <a:xfrm flipH="1">
                <a:off x="1031354" y="3330343"/>
                <a:ext cx="939686" cy="717811"/>
              </a:xfrm>
              <a:prstGeom prst="rect">
                <a:avLst/>
              </a:prstGeom>
              <a:noFill/>
            </p:spPr>
            <p:txBody>
              <a:bodyPr wrap="square" rtlCol="0" anchor="b" anchorCtr="0">
                <a:normAutofit/>
              </a:bodyPr>
              <a:lstStyle/>
              <a:p>
                <a:pPr algn="ctr"/>
                <a:r>
                  <a:rPr lang="en-US" altLang="zh-CN" sz="3600" b="1" i="1" dirty="0">
                    <a:solidFill>
                      <a:srgbClr val="00378C"/>
                    </a:solidFill>
                  </a:rPr>
                  <a:t>02</a:t>
                </a:r>
              </a:p>
            </p:txBody>
          </p:sp>
          <p:sp>
            <p:nvSpPr>
              <p:cNvPr id="45" name="弧形 44">
                <a:extLst>
                  <a:ext uri="{FF2B5EF4-FFF2-40B4-BE49-F238E27FC236}">
                    <a16:creationId xmlns:a16="http://schemas.microsoft.com/office/drawing/2014/main" id="{4095EE2A-8DF5-67C4-BD57-9BD9C4A0B16D}"/>
                  </a:ext>
                </a:extLst>
              </p:cNvPr>
              <p:cNvSpPr/>
              <p:nvPr/>
            </p:nvSpPr>
            <p:spPr>
              <a:xfrm>
                <a:off x="1178856" y="3384449"/>
                <a:ext cx="717811" cy="717811"/>
              </a:xfrm>
              <a:prstGeom prst="arc">
                <a:avLst>
                  <a:gd name="adj1" fmla="val 9012420"/>
                  <a:gd name="adj2" fmla="val 16200000"/>
                </a:avLst>
              </a:prstGeom>
              <a:ln w="44450">
                <a:solidFill>
                  <a:srgbClr val="B0CBE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弧形 45">
                <a:extLst>
                  <a:ext uri="{FF2B5EF4-FFF2-40B4-BE49-F238E27FC236}">
                    <a16:creationId xmlns:a16="http://schemas.microsoft.com/office/drawing/2014/main" id="{E8BAF545-F4F9-D91A-B839-E1A0F1C9444F}"/>
                  </a:ext>
                </a:extLst>
              </p:cNvPr>
              <p:cNvSpPr/>
              <p:nvPr/>
            </p:nvSpPr>
            <p:spPr>
              <a:xfrm>
                <a:off x="1192617" y="3384449"/>
                <a:ext cx="717811" cy="717811"/>
              </a:xfrm>
              <a:prstGeom prst="arc">
                <a:avLst>
                  <a:gd name="adj1" fmla="val 16800000"/>
                  <a:gd name="adj2" fmla="val 1800000"/>
                </a:avLst>
              </a:prstGeom>
              <a:ln w="44450">
                <a:solidFill>
                  <a:srgbClr val="00378C"/>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47" name="弧形 46">
                <a:extLst>
                  <a:ext uri="{FF2B5EF4-FFF2-40B4-BE49-F238E27FC236}">
                    <a16:creationId xmlns:a16="http://schemas.microsoft.com/office/drawing/2014/main" id="{C46B3944-C917-F3BD-F532-9F4773904A80}"/>
                  </a:ext>
                </a:extLst>
              </p:cNvPr>
              <p:cNvSpPr/>
              <p:nvPr/>
            </p:nvSpPr>
            <p:spPr>
              <a:xfrm>
                <a:off x="1192617" y="3412120"/>
                <a:ext cx="717811" cy="717811"/>
              </a:xfrm>
              <a:prstGeom prst="arc">
                <a:avLst>
                  <a:gd name="adj1" fmla="val 2400000"/>
                  <a:gd name="adj2" fmla="val 8400000"/>
                </a:avLst>
              </a:prstGeom>
              <a:ln w="44450">
                <a:solidFill>
                  <a:srgbClr val="B0CBE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17" name="组合 16">
              <a:extLst>
                <a:ext uri="{FF2B5EF4-FFF2-40B4-BE49-F238E27FC236}">
                  <a16:creationId xmlns:a16="http://schemas.microsoft.com/office/drawing/2014/main" id="{4F23CC02-0F7F-938D-1D60-A81C2AABE35C}"/>
                </a:ext>
              </a:extLst>
            </p:cNvPr>
            <p:cNvGrpSpPr/>
            <p:nvPr/>
          </p:nvGrpSpPr>
          <p:grpSpPr>
            <a:xfrm>
              <a:off x="2663873" y="3172307"/>
              <a:ext cx="8637174" cy="948433"/>
              <a:chOff x="2663873" y="3172307"/>
              <a:chExt cx="8637174" cy="948433"/>
            </a:xfrm>
          </p:grpSpPr>
          <p:sp>
            <p:nvSpPr>
              <p:cNvPr id="8" name="Bullet1">
                <a:extLst>
                  <a:ext uri="{FF2B5EF4-FFF2-40B4-BE49-F238E27FC236}">
                    <a16:creationId xmlns:a16="http://schemas.microsoft.com/office/drawing/2014/main" id="{41BF0F93-8AB3-60DD-57E3-E4676C2DFEF5}"/>
                  </a:ext>
                </a:extLst>
              </p:cNvPr>
              <p:cNvSpPr txBox="1">
                <a:spLocks/>
              </p:cNvSpPr>
              <p:nvPr/>
            </p:nvSpPr>
            <p:spPr>
              <a:xfrm flipH="1">
                <a:off x="2663873" y="3172307"/>
                <a:ext cx="4460987" cy="552091"/>
              </a:xfrm>
              <a:prstGeom prst="rect">
                <a:avLst/>
              </a:prstGeom>
              <a:noFill/>
            </p:spPr>
            <p:txBody>
              <a:bodyPr wrap="square" rtlCol="0" anchor="b" anchorCtr="0">
                <a:normAutofit fontScale="92500" lnSpcReduction="10000"/>
              </a:bodyPr>
              <a:lstStyle/>
              <a:p>
                <a:r>
                  <a:rPr kumimoji="0" lang="zh-CN" altLang="en-US" sz="3600" b="1" u="none" strike="noStrike" kern="1200" cap="none" spc="0" normalizeH="0" baseline="0" noProof="0" dirty="0">
                    <a:ln>
                      <a:noFill/>
                    </a:ln>
                    <a:effectLst/>
                    <a:uLnTx/>
                    <a:uFillTx/>
                  </a:rPr>
                  <a:t>光谱特征自动提取方法</a:t>
                </a:r>
                <a:endParaRPr kumimoji="0" lang="en-US" altLang="zh-CN" sz="3600" b="1" u="none" strike="noStrike" kern="1200" cap="none" spc="0" normalizeH="0" baseline="0" noProof="0" dirty="0">
                  <a:ln>
                    <a:noFill/>
                  </a:ln>
                  <a:effectLst/>
                  <a:uLnTx/>
                  <a:uFillTx/>
                </a:endParaRPr>
              </a:p>
            </p:txBody>
          </p:sp>
          <p:sp>
            <p:nvSpPr>
              <p:cNvPr id="10" name="文本框 9">
                <a:extLst>
                  <a:ext uri="{FF2B5EF4-FFF2-40B4-BE49-F238E27FC236}">
                    <a16:creationId xmlns:a16="http://schemas.microsoft.com/office/drawing/2014/main" id="{D6B575F8-4FA3-8DB2-B14E-90E0E9ACE0E1}"/>
                  </a:ext>
                </a:extLst>
              </p:cNvPr>
              <p:cNvSpPr txBox="1"/>
              <p:nvPr/>
            </p:nvSpPr>
            <p:spPr>
              <a:xfrm>
                <a:off x="2663873" y="3720630"/>
                <a:ext cx="8637174" cy="400110"/>
              </a:xfrm>
              <a:prstGeom prst="rect">
                <a:avLst/>
              </a:prstGeom>
              <a:noFill/>
            </p:spPr>
            <p:txBody>
              <a:bodyPr wrap="square">
                <a:spAutoFit/>
              </a:bodyPr>
              <a:lstStyle/>
              <a:p>
                <a:r>
                  <a:rPr kumimoji="0" lang="zh-CN" altLang="en-US" sz="2000" u="none" strike="noStrike" kern="1200" cap="none" spc="0" normalizeH="0" baseline="0" noProof="0" dirty="0">
                    <a:ln>
                      <a:noFill/>
                    </a:ln>
                    <a:effectLst/>
                    <a:uLnTx/>
                    <a:uFillTx/>
                  </a:rPr>
                  <a:t>验证</a:t>
                </a:r>
                <a:r>
                  <a:rPr kumimoji="0" lang="zh-CN" altLang="en-US" sz="2000" u="none" strike="noStrike" kern="1200" cap="none" spc="0" normalizeH="0" baseline="0" noProof="0" dirty="0">
                    <a:ln>
                      <a:noFill/>
                    </a:ln>
                    <a:solidFill>
                      <a:srgbClr val="C00000"/>
                    </a:solidFill>
                    <a:effectLst/>
                    <a:uLnTx/>
                    <a:uFillTx/>
                  </a:rPr>
                  <a:t>自动提取的特征有效性</a:t>
                </a:r>
                <a:endParaRPr kumimoji="0" lang="en-US" altLang="zh-CN" sz="2000" u="none" strike="noStrike" kern="1200" cap="none" spc="0" normalizeH="0" baseline="0" noProof="0" dirty="0">
                  <a:ln>
                    <a:noFill/>
                  </a:ln>
                  <a:solidFill>
                    <a:srgbClr val="C00000"/>
                  </a:solidFill>
                  <a:effectLst/>
                  <a:uLnTx/>
                  <a:uFillTx/>
                </a:endParaRPr>
              </a:p>
            </p:txBody>
          </p:sp>
        </p:grpSp>
      </p:grpSp>
      <p:grpSp>
        <p:nvGrpSpPr>
          <p:cNvPr id="25" name="组合 24">
            <a:extLst>
              <a:ext uri="{FF2B5EF4-FFF2-40B4-BE49-F238E27FC236}">
                <a16:creationId xmlns:a16="http://schemas.microsoft.com/office/drawing/2014/main" id="{D48157EE-329B-6606-001E-D1C7DCC0AD65}"/>
              </a:ext>
            </a:extLst>
          </p:cNvPr>
          <p:cNvGrpSpPr/>
          <p:nvPr/>
        </p:nvGrpSpPr>
        <p:grpSpPr>
          <a:xfrm>
            <a:off x="2540321" y="4670050"/>
            <a:ext cx="9091191" cy="902743"/>
            <a:chOff x="2441997" y="4559535"/>
            <a:chExt cx="9091191" cy="902743"/>
          </a:xfrm>
        </p:grpSpPr>
        <p:grpSp>
          <p:nvGrpSpPr>
            <p:cNvPr id="49" name="组合 48">
              <a:extLst>
                <a:ext uri="{FF2B5EF4-FFF2-40B4-BE49-F238E27FC236}">
                  <a16:creationId xmlns:a16="http://schemas.microsoft.com/office/drawing/2014/main" id="{EF4BF437-16C7-7F47-0166-A3C88B5A1C70}"/>
                </a:ext>
              </a:extLst>
            </p:cNvPr>
            <p:cNvGrpSpPr/>
            <p:nvPr/>
          </p:nvGrpSpPr>
          <p:grpSpPr>
            <a:xfrm>
              <a:off x="2441997" y="4611112"/>
              <a:ext cx="939686" cy="799588"/>
              <a:chOff x="1031354" y="3330343"/>
              <a:chExt cx="939686" cy="799588"/>
            </a:xfrm>
          </p:grpSpPr>
          <p:sp>
            <p:nvSpPr>
              <p:cNvPr id="50" name="Number1">
                <a:extLst>
                  <a:ext uri="{FF2B5EF4-FFF2-40B4-BE49-F238E27FC236}">
                    <a16:creationId xmlns:a16="http://schemas.microsoft.com/office/drawing/2014/main" id="{5015A948-E0FA-7B91-000D-61A8F93AA718}"/>
                  </a:ext>
                </a:extLst>
              </p:cNvPr>
              <p:cNvSpPr txBox="1">
                <a:spLocks/>
              </p:cNvSpPr>
              <p:nvPr/>
            </p:nvSpPr>
            <p:spPr>
              <a:xfrm flipH="1">
                <a:off x="1031354" y="3330343"/>
                <a:ext cx="939686" cy="717811"/>
              </a:xfrm>
              <a:prstGeom prst="rect">
                <a:avLst/>
              </a:prstGeom>
              <a:noFill/>
            </p:spPr>
            <p:txBody>
              <a:bodyPr wrap="square" rtlCol="0" anchor="b" anchorCtr="0">
                <a:normAutofit/>
              </a:bodyPr>
              <a:lstStyle/>
              <a:p>
                <a:pPr algn="ctr"/>
                <a:r>
                  <a:rPr lang="en-US" altLang="zh-CN" sz="3600" b="1" i="1" dirty="0">
                    <a:solidFill>
                      <a:srgbClr val="00378C"/>
                    </a:solidFill>
                  </a:rPr>
                  <a:t>03</a:t>
                </a:r>
              </a:p>
            </p:txBody>
          </p:sp>
          <p:sp>
            <p:nvSpPr>
              <p:cNvPr id="51" name="弧形 50">
                <a:extLst>
                  <a:ext uri="{FF2B5EF4-FFF2-40B4-BE49-F238E27FC236}">
                    <a16:creationId xmlns:a16="http://schemas.microsoft.com/office/drawing/2014/main" id="{5CC959B0-844F-B2E4-08C3-FE9F31A2D6DD}"/>
                  </a:ext>
                </a:extLst>
              </p:cNvPr>
              <p:cNvSpPr/>
              <p:nvPr/>
            </p:nvSpPr>
            <p:spPr>
              <a:xfrm>
                <a:off x="1178856" y="3384449"/>
                <a:ext cx="717811" cy="717811"/>
              </a:xfrm>
              <a:prstGeom prst="arc">
                <a:avLst>
                  <a:gd name="adj1" fmla="val 9012420"/>
                  <a:gd name="adj2" fmla="val 16200000"/>
                </a:avLst>
              </a:prstGeom>
              <a:ln w="44450">
                <a:solidFill>
                  <a:srgbClr val="B0CBE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弧形 51">
                <a:extLst>
                  <a:ext uri="{FF2B5EF4-FFF2-40B4-BE49-F238E27FC236}">
                    <a16:creationId xmlns:a16="http://schemas.microsoft.com/office/drawing/2014/main" id="{B3993C35-3B9D-C6B1-9692-B1CC0DF411D1}"/>
                  </a:ext>
                </a:extLst>
              </p:cNvPr>
              <p:cNvSpPr/>
              <p:nvPr/>
            </p:nvSpPr>
            <p:spPr>
              <a:xfrm>
                <a:off x="1192617" y="3384449"/>
                <a:ext cx="717811" cy="717811"/>
              </a:xfrm>
              <a:prstGeom prst="arc">
                <a:avLst>
                  <a:gd name="adj1" fmla="val 16800000"/>
                  <a:gd name="adj2" fmla="val 1800000"/>
                </a:avLst>
              </a:prstGeom>
              <a:ln w="44450">
                <a:solidFill>
                  <a:srgbClr val="B0CBE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53" name="弧形 52">
                <a:extLst>
                  <a:ext uri="{FF2B5EF4-FFF2-40B4-BE49-F238E27FC236}">
                    <a16:creationId xmlns:a16="http://schemas.microsoft.com/office/drawing/2014/main" id="{F28A2AA9-10EF-1BCC-0590-2EFA2DB5D648}"/>
                  </a:ext>
                </a:extLst>
              </p:cNvPr>
              <p:cNvSpPr/>
              <p:nvPr/>
            </p:nvSpPr>
            <p:spPr>
              <a:xfrm>
                <a:off x="1192617" y="3412120"/>
                <a:ext cx="717811" cy="717811"/>
              </a:xfrm>
              <a:prstGeom prst="arc">
                <a:avLst>
                  <a:gd name="adj1" fmla="val 2400000"/>
                  <a:gd name="adj2" fmla="val 8400000"/>
                </a:avLst>
              </a:prstGeom>
              <a:ln w="44450">
                <a:solidFill>
                  <a:srgbClr val="00378C"/>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20" name="组合 19">
              <a:extLst>
                <a:ext uri="{FF2B5EF4-FFF2-40B4-BE49-F238E27FC236}">
                  <a16:creationId xmlns:a16="http://schemas.microsoft.com/office/drawing/2014/main" id="{E8DC26D1-D1AC-2C53-9CFB-753DA4E92D14}"/>
                </a:ext>
              </a:extLst>
            </p:cNvPr>
            <p:cNvGrpSpPr/>
            <p:nvPr/>
          </p:nvGrpSpPr>
          <p:grpSpPr>
            <a:xfrm>
              <a:off x="3529185" y="4559535"/>
              <a:ext cx="8004003" cy="902743"/>
              <a:chOff x="3529185" y="4567096"/>
              <a:chExt cx="8004003" cy="902743"/>
            </a:xfrm>
          </p:grpSpPr>
          <p:sp>
            <p:nvSpPr>
              <p:cNvPr id="11" name="Bullet1">
                <a:extLst>
                  <a:ext uri="{FF2B5EF4-FFF2-40B4-BE49-F238E27FC236}">
                    <a16:creationId xmlns:a16="http://schemas.microsoft.com/office/drawing/2014/main" id="{FF60DCB3-FE3A-967D-6B3A-3EE8701CF384}"/>
                  </a:ext>
                </a:extLst>
              </p:cNvPr>
              <p:cNvSpPr txBox="1">
                <a:spLocks/>
              </p:cNvSpPr>
              <p:nvPr/>
            </p:nvSpPr>
            <p:spPr>
              <a:xfrm flipH="1">
                <a:off x="3529186" y="4567096"/>
                <a:ext cx="4460987" cy="552091"/>
              </a:xfrm>
              <a:prstGeom prst="rect">
                <a:avLst/>
              </a:prstGeom>
              <a:noFill/>
            </p:spPr>
            <p:txBody>
              <a:bodyPr wrap="square" rtlCol="0" anchor="b" anchorCtr="0">
                <a:normAutofit fontScale="92500" lnSpcReduction="10000"/>
              </a:bodyPr>
              <a:lstStyle/>
              <a:p>
                <a:r>
                  <a:rPr kumimoji="0" lang="zh-CN" altLang="en-US" sz="3600" b="1" u="none" strike="noStrike" kern="1200" cap="none" spc="0" normalizeH="0" baseline="0" noProof="0" dirty="0">
                    <a:ln>
                      <a:noFill/>
                    </a:ln>
                    <a:effectLst/>
                    <a:uLnTx/>
                    <a:uFillTx/>
                  </a:rPr>
                  <a:t>模型可解释性分析</a:t>
                </a:r>
                <a:endParaRPr kumimoji="0" lang="en-US" altLang="zh-CN" sz="3600" b="1" u="none" strike="noStrike" kern="1200" cap="none" spc="0" normalizeH="0" baseline="0" noProof="0" dirty="0">
                  <a:ln>
                    <a:noFill/>
                  </a:ln>
                  <a:effectLst/>
                  <a:uLnTx/>
                  <a:uFillTx/>
                </a:endParaRPr>
              </a:p>
            </p:txBody>
          </p:sp>
          <p:sp>
            <p:nvSpPr>
              <p:cNvPr id="12" name="文本框 11">
                <a:extLst>
                  <a:ext uri="{FF2B5EF4-FFF2-40B4-BE49-F238E27FC236}">
                    <a16:creationId xmlns:a16="http://schemas.microsoft.com/office/drawing/2014/main" id="{5CB93937-951A-79E8-7FCE-3F5731C3FFE6}"/>
                  </a:ext>
                </a:extLst>
              </p:cNvPr>
              <p:cNvSpPr txBox="1"/>
              <p:nvPr/>
            </p:nvSpPr>
            <p:spPr>
              <a:xfrm>
                <a:off x="3529185" y="5069729"/>
                <a:ext cx="8004003" cy="400110"/>
              </a:xfrm>
              <a:prstGeom prst="rect">
                <a:avLst/>
              </a:prstGeom>
              <a:noFill/>
            </p:spPr>
            <p:txBody>
              <a:bodyPr wrap="square">
                <a:spAutoFit/>
              </a:bodyPr>
              <a:lstStyle/>
              <a:p>
                <a:r>
                  <a:rPr kumimoji="0" lang="zh-CN" altLang="en-US" sz="2000" u="none" strike="noStrike" kern="1200" cap="none" spc="0" normalizeH="0" baseline="0" noProof="0" dirty="0">
                    <a:ln>
                      <a:noFill/>
                    </a:ln>
                    <a:effectLst/>
                    <a:uLnTx/>
                    <a:uFillTx/>
                  </a:rPr>
                  <a:t>理解模型的</a:t>
                </a:r>
                <a:r>
                  <a:rPr kumimoji="0" lang="zh-CN" altLang="en-US" sz="2000" u="none" strike="noStrike" kern="1200" cap="none" spc="0" normalizeH="0" baseline="0" noProof="0" dirty="0">
                    <a:ln>
                      <a:noFill/>
                    </a:ln>
                    <a:solidFill>
                      <a:srgbClr val="C00000"/>
                    </a:solidFill>
                    <a:effectLst/>
                    <a:uLnTx/>
                    <a:uFillTx/>
                  </a:rPr>
                  <a:t>决策依据</a:t>
                </a:r>
                <a:r>
                  <a:rPr kumimoji="0" lang="zh-CN" altLang="en-US" sz="2000" u="none" strike="noStrike" kern="1200" cap="none" spc="0" normalizeH="0" baseline="0" noProof="0" dirty="0">
                    <a:ln>
                      <a:noFill/>
                    </a:ln>
                    <a:effectLst/>
                    <a:uLnTx/>
                    <a:uFillTx/>
                  </a:rPr>
                  <a:t>，与物理分类理论进行对比</a:t>
                </a:r>
              </a:p>
            </p:txBody>
          </p:sp>
        </p:grpSp>
      </p:grpSp>
    </p:spTree>
    <p:extLst>
      <p:ext uri="{BB962C8B-B14F-4D97-AF65-F5344CB8AC3E}">
        <p14:creationId xmlns:p14="http://schemas.microsoft.com/office/powerpoint/2010/main" val="941645524"/>
      </p:ext>
    </p:extLst>
  </p:cSld>
  <p:clrMapOvr>
    <a:masterClrMapping/>
  </p:clrMapOvr>
  <mc:AlternateContent xmlns:mc="http://schemas.openxmlformats.org/markup-compatibility/2006" xmlns:p14="http://schemas.microsoft.com/office/powerpoint/2010/main">
    <mc:Choice Requires="p14">
      <p:transition spd="slow" p14:dur="2000" advTm="60562"/>
    </mc:Choice>
    <mc:Fallback xmlns="">
      <p:transition spd="slow" advTm="605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星系光谱自动分类方法</a:t>
            </a:r>
          </a:p>
        </p:txBody>
      </p:sp>
      <p:pic>
        <p:nvPicPr>
          <p:cNvPr id="4" name="图片 3"/>
          <p:cNvPicPr>
            <a:picLocks noChangeAspect="1"/>
          </p:cNvPicPr>
          <p:nvPr/>
        </p:nvPicPr>
        <p:blipFill rotWithShape="1">
          <a:blip r:embed="rId3"/>
          <a:srcRect/>
          <a:stretch/>
        </p:blipFill>
        <p:spPr>
          <a:xfrm>
            <a:off x="1958628" y="1988223"/>
            <a:ext cx="4507968" cy="3409873"/>
          </a:xfrm>
          <a:prstGeom prst="rect">
            <a:avLst/>
          </a:prstGeom>
        </p:spPr>
      </p:pic>
      <p:sp>
        <p:nvSpPr>
          <p:cNvPr id="10" name="文本框 9"/>
          <p:cNvSpPr txBox="1"/>
          <p:nvPr/>
        </p:nvSpPr>
        <p:spPr>
          <a:xfrm>
            <a:off x="481521" y="1988223"/>
            <a:ext cx="1333076" cy="369332"/>
          </a:xfrm>
          <a:prstGeom prst="rect">
            <a:avLst/>
          </a:prstGeom>
          <a:noFill/>
        </p:spPr>
        <p:txBody>
          <a:bodyPr wrap="square" rtlCol="0">
            <a:spAutoFit/>
          </a:bodyPr>
          <a:lstStyle/>
          <a:p>
            <a:pPr algn="ctr"/>
            <a:r>
              <a:rPr lang="zh-CN" altLang="en-US" dirty="0">
                <a:solidFill>
                  <a:srgbClr val="1C4885"/>
                </a:solidFill>
              </a:rPr>
              <a:t>目标星系</a:t>
            </a:r>
          </a:p>
        </p:txBody>
      </p:sp>
      <p:sp>
        <p:nvSpPr>
          <p:cNvPr id="11" name="文本框 10"/>
          <p:cNvSpPr txBox="1"/>
          <p:nvPr/>
        </p:nvSpPr>
        <p:spPr>
          <a:xfrm>
            <a:off x="487271" y="3176943"/>
            <a:ext cx="1333077" cy="369332"/>
          </a:xfrm>
          <a:prstGeom prst="rect">
            <a:avLst/>
          </a:prstGeom>
          <a:noFill/>
        </p:spPr>
        <p:txBody>
          <a:bodyPr wrap="square" rtlCol="0">
            <a:spAutoFit/>
          </a:bodyPr>
          <a:lstStyle/>
          <a:p>
            <a:pPr algn="ctr"/>
            <a:r>
              <a:rPr lang="zh-CN" altLang="en-US" dirty="0">
                <a:solidFill>
                  <a:srgbClr val="1C4885"/>
                </a:solidFill>
              </a:rPr>
              <a:t>样本标签</a:t>
            </a:r>
          </a:p>
        </p:txBody>
      </p:sp>
      <p:sp>
        <p:nvSpPr>
          <p:cNvPr id="12" name="文本框 11"/>
          <p:cNvSpPr txBox="1"/>
          <p:nvPr/>
        </p:nvSpPr>
        <p:spPr>
          <a:xfrm>
            <a:off x="481521" y="4365663"/>
            <a:ext cx="1338828" cy="646331"/>
          </a:xfrm>
          <a:prstGeom prst="rect">
            <a:avLst/>
          </a:prstGeom>
          <a:noFill/>
        </p:spPr>
        <p:txBody>
          <a:bodyPr wrap="none" rtlCol="0">
            <a:spAutoFit/>
          </a:bodyPr>
          <a:lstStyle/>
          <a:p>
            <a:pPr algn="ctr"/>
            <a:r>
              <a:rPr lang="zh-CN" altLang="en-US" dirty="0">
                <a:solidFill>
                  <a:srgbClr val="1C4885"/>
                </a:solidFill>
              </a:rPr>
              <a:t>样本均衡</a:t>
            </a:r>
            <a:endParaRPr lang="en-US" altLang="zh-CN" dirty="0">
              <a:solidFill>
                <a:srgbClr val="1C4885"/>
              </a:solidFill>
            </a:endParaRPr>
          </a:p>
          <a:p>
            <a:r>
              <a:rPr lang="zh-CN" altLang="en-US" dirty="0">
                <a:solidFill>
                  <a:srgbClr val="1C4885"/>
                </a:solidFill>
              </a:rPr>
              <a:t>（下采样）</a:t>
            </a:r>
          </a:p>
        </p:txBody>
      </p:sp>
      <p:sp>
        <p:nvSpPr>
          <p:cNvPr id="13" name="文本框 12"/>
          <p:cNvSpPr txBox="1"/>
          <p:nvPr/>
        </p:nvSpPr>
        <p:spPr>
          <a:xfrm>
            <a:off x="670560" y="1117600"/>
            <a:ext cx="1980029" cy="507127"/>
          </a:xfrm>
          <a:prstGeom prst="rect">
            <a:avLst/>
          </a:prstGeom>
          <a:noFill/>
        </p:spPr>
        <p:txBody>
          <a:bodyPr wrap="none" rtlCol="0">
            <a:spAutoFit/>
          </a:bodyPr>
          <a:lstStyle/>
          <a:p>
            <a:pPr>
              <a:lnSpc>
                <a:spcPct val="150000"/>
              </a:lnSpc>
            </a:pPr>
            <a:r>
              <a:rPr lang="zh-CN" altLang="en-US" sz="2000" b="1" dirty="0">
                <a:solidFill>
                  <a:srgbClr val="1C4885"/>
                </a:solidFill>
              </a:rPr>
              <a:t>数据集构建流程</a:t>
            </a:r>
          </a:p>
        </p:txBody>
      </p:sp>
      <p:sp>
        <p:nvSpPr>
          <p:cNvPr id="14" name="文本框 13"/>
          <p:cNvSpPr txBox="1"/>
          <p:nvPr/>
        </p:nvSpPr>
        <p:spPr>
          <a:xfrm>
            <a:off x="6568196" y="1256870"/>
            <a:ext cx="4964992" cy="735714"/>
          </a:xfrm>
          <a:prstGeom prst="rect">
            <a:avLst/>
          </a:prstGeom>
          <a:noFill/>
        </p:spPr>
        <p:txBody>
          <a:bodyPr wrap="square" rtlCol="0">
            <a:spAutoFit/>
          </a:bodyPr>
          <a:lstStyle/>
          <a:p>
            <a:pPr>
              <a:lnSpc>
                <a:spcPct val="120000"/>
              </a:lnSpc>
            </a:pPr>
            <a:r>
              <a:rPr lang="zh-CN" altLang="en-US" dirty="0"/>
              <a:t>将建模数据集以 </a:t>
            </a:r>
            <a:r>
              <a:rPr lang="en-US" altLang="zh-CN" dirty="0"/>
              <a:t>6 : 2 : 2 </a:t>
            </a:r>
            <a:r>
              <a:rPr lang="zh-CN" altLang="en-US" dirty="0"/>
              <a:t>划分为训练集 </a:t>
            </a:r>
            <a:r>
              <a:rPr lang="en-US" altLang="zh-CN" dirty="0"/>
              <a:t>: </a:t>
            </a:r>
            <a:r>
              <a:rPr lang="zh-CN" altLang="en-US" dirty="0"/>
              <a:t>验证集 </a:t>
            </a:r>
            <a:r>
              <a:rPr lang="en-US" altLang="zh-CN" dirty="0"/>
              <a:t>: </a:t>
            </a:r>
            <a:r>
              <a:rPr lang="zh-CN" altLang="en-US" dirty="0"/>
              <a:t>测试集</a:t>
            </a:r>
          </a:p>
        </p:txBody>
      </p:sp>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8573" y="2056303"/>
            <a:ext cx="270364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2222" y="2056303"/>
            <a:ext cx="266716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3911" y="4216303"/>
            <a:ext cx="2776621" cy="216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5126"/>
    </mc:Choice>
    <mc:Fallback xmlns="">
      <p:transition spd="slow" advTm="351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0240" y="1117600"/>
            <a:ext cx="5335115" cy="968791"/>
          </a:xfrm>
          <a:prstGeom prst="rect">
            <a:avLst/>
          </a:prstGeom>
          <a:noFill/>
        </p:spPr>
        <p:txBody>
          <a:bodyPr wrap="none" rtlCol="0">
            <a:spAutoFit/>
          </a:bodyPr>
          <a:lstStyle/>
          <a:p>
            <a:pPr>
              <a:lnSpc>
                <a:spcPct val="150000"/>
              </a:lnSpc>
            </a:pPr>
            <a:r>
              <a:rPr lang="zh-CN" altLang="en-US" sz="2000" dirty="0">
                <a:solidFill>
                  <a:srgbClr val="1C4885"/>
                </a:solidFill>
              </a:rPr>
              <a:t>提出</a:t>
            </a:r>
            <a:r>
              <a:rPr lang="en-US" altLang="zh-CN" sz="2000" b="1" dirty="0" err="1">
                <a:solidFill>
                  <a:srgbClr val="1C4885"/>
                </a:solidFill>
              </a:rPr>
              <a:t>GalSpecNet</a:t>
            </a:r>
            <a:r>
              <a:rPr lang="en-US" altLang="zh-CN" sz="2000" dirty="0">
                <a:solidFill>
                  <a:srgbClr val="1C4885"/>
                </a:solidFill>
              </a:rPr>
              <a:t> (rest-frame </a:t>
            </a:r>
            <a:r>
              <a:rPr lang="en-US" altLang="zh-CN" sz="2000" dirty="0" err="1">
                <a:solidFill>
                  <a:srgbClr val="1C4885"/>
                </a:solidFill>
              </a:rPr>
              <a:t>GalSpecNet</a:t>
            </a:r>
            <a:r>
              <a:rPr lang="en-US" altLang="zh-CN" sz="2000" dirty="0">
                <a:solidFill>
                  <a:srgbClr val="1C4885"/>
                </a:solidFill>
              </a:rPr>
              <a:t>) </a:t>
            </a:r>
            <a:r>
              <a:rPr lang="zh-CN" altLang="en-US" sz="2000" dirty="0">
                <a:solidFill>
                  <a:srgbClr val="1C4885"/>
                </a:solidFill>
              </a:rPr>
              <a:t>模型</a:t>
            </a:r>
            <a:endParaRPr lang="en-US" altLang="zh-CN" sz="2000" dirty="0">
              <a:solidFill>
                <a:srgbClr val="1C4885"/>
              </a:solidFill>
            </a:endParaRPr>
          </a:p>
          <a:p>
            <a:pPr>
              <a:lnSpc>
                <a:spcPct val="150000"/>
              </a:lnSpc>
            </a:pPr>
            <a:r>
              <a:rPr lang="zh-CN" altLang="en-US" sz="2000" dirty="0">
                <a:solidFill>
                  <a:srgbClr val="1C4885"/>
                </a:solidFill>
              </a:rPr>
              <a:t>网络设计：</a:t>
            </a:r>
          </a:p>
        </p:txBody>
      </p:sp>
      <p:grpSp>
        <p:nvGrpSpPr>
          <p:cNvPr id="9" name="组合 8"/>
          <p:cNvGrpSpPr/>
          <p:nvPr/>
        </p:nvGrpSpPr>
        <p:grpSpPr>
          <a:xfrm>
            <a:off x="1590795" y="2072653"/>
            <a:ext cx="10154165" cy="4245543"/>
            <a:chOff x="1621275" y="2166109"/>
            <a:chExt cx="9930645" cy="4152087"/>
          </a:xfrm>
        </p:grpSpPr>
        <p:pic>
          <p:nvPicPr>
            <p:cNvPr id="5" name="图片 4" descr="图表&#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275" y="2166109"/>
              <a:ext cx="9930645" cy="4152087"/>
            </a:xfrm>
            <a:prstGeom prst="rect">
              <a:avLst/>
            </a:prstGeom>
          </p:spPr>
        </p:pic>
        <p:sp>
          <p:nvSpPr>
            <p:cNvPr id="6" name="箭头: 下 5"/>
            <p:cNvSpPr/>
            <p:nvPr/>
          </p:nvSpPr>
          <p:spPr>
            <a:xfrm rot="10800000">
              <a:off x="9508050" y="3429000"/>
              <a:ext cx="215070" cy="434197"/>
            </a:xfrm>
            <a:prstGeom prst="downArrow">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765833" y="3018878"/>
              <a:ext cx="1699504" cy="369332"/>
            </a:xfrm>
            <a:prstGeom prst="rect">
              <a:avLst/>
            </a:prstGeom>
            <a:noFill/>
          </p:spPr>
          <p:txBody>
            <a:bodyPr wrap="none" rtlCol="0">
              <a:spAutoFit/>
            </a:bodyPr>
            <a:lstStyle/>
            <a:p>
              <a:r>
                <a:rPr lang="en-US" altLang="zh-CN" dirty="0"/>
                <a:t>Dropout (</a:t>
              </a:r>
              <a:r>
                <a:rPr lang="en-US" altLang="zh-CN" i="1" dirty="0"/>
                <a:t>p</a:t>
              </a:r>
              <a:r>
                <a:rPr lang="en-US" altLang="zh-CN" dirty="0"/>
                <a:t>=0.2)</a:t>
              </a:r>
              <a:endParaRPr lang="zh-CN" altLang="en-US" dirty="0"/>
            </a:p>
          </p:txBody>
        </p:sp>
      </p:grpSp>
      <p:sp>
        <p:nvSpPr>
          <p:cNvPr id="8" name="文本框 7"/>
          <p:cNvSpPr txBox="1"/>
          <p:nvPr/>
        </p:nvSpPr>
        <p:spPr>
          <a:xfrm>
            <a:off x="193040" y="4452620"/>
            <a:ext cx="1569660" cy="1731243"/>
          </a:xfrm>
          <a:prstGeom prst="rect">
            <a:avLst/>
          </a:prstGeom>
          <a:noFill/>
        </p:spPr>
        <p:txBody>
          <a:bodyPr wrap="none" rtlCol="0">
            <a:spAutoFit/>
          </a:bodyPr>
          <a:lstStyle/>
          <a:p>
            <a:pPr>
              <a:lnSpc>
                <a:spcPct val="120000"/>
              </a:lnSpc>
            </a:pPr>
            <a:r>
              <a:rPr lang="zh-CN" altLang="en-US" b="1" dirty="0">
                <a:solidFill>
                  <a:srgbClr val="1C4885"/>
                </a:solidFill>
              </a:rPr>
              <a:t>光谱预处理：</a:t>
            </a:r>
            <a:endParaRPr lang="en-US" altLang="zh-CN" b="1" dirty="0">
              <a:solidFill>
                <a:srgbClr val="1C4885"/>
              </a:solidFill>
            </a:endParaRPr>
          </a:p>
          <a:p>
            <a:pPr>
              <a:lnSpc>
                <a:spcPct val="120000"/>
              </a:lnSpc>
            </a:pPr>
            <a:r>
              <a:rPr lang="en-US" altLang="zh-CN" dirty="0"/>
              <a:t>(</a:t>
            </a:r>
            <a:r>
              <a:rPr lang="zh-CN" altLang="en-US" dirty="0"/>
              <a:t>去红移</a:t>
            </a:r>
            <a:r>
              <a:rPr lang="en-US" altLang="zh-CN" dirty="0"/>
              <a:t>)</a:t>
            </a:r>
          </a:p>
          <a:p>
            <a:pPr>
              <a:lnSpc>
                <a:spcPct val="120000"/>
              </a:lnSpc>
            </a:pPr>
            <a:r>
              <a:rPr lang="zh-CN" altLang="en-US" dirty="0"/>
              <a:t>限制波长范围</a:t>
            </a:r>
            <a:endParaRPr lang="en-US" altLang="zh-CN" dirty="0"/>
          </a:p>
          <a:p>
            <a:pPr>
              <a:lnSpc>
                <a:spcPct val="120000"/>
              </a:lnSpc>
            </a:pPr>
            <a:r>
              <a:rPr lang="zh-CN" altLang="en-US" dirty="0"/>
              <a:t>线性插值</a:t>
            </a:r>
            <a:endParaRPr lang="en-US" altLang="zh-CN" dirty="0"/>
          </a:p>
          <a:p>
            <a:pPr>
              <a:lnSpc>
                <a:spcPct val="120000"/>
              </a:lnSpc>
            </a:pPr>
            <a:r>
              <a:rPr lang="zh-CN" altLang="en-US" dirty="0"/>
              <a:t>流量归一化</a:t>
            </a:r>
          </a:p>
        </p:txBody>
      </p:sp>
      <p:sp>
        <p:nvSpPr>
          <p:cNvPr id="3" name="文本框 2"/>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星系光谱自动分类方法</a:t>
            </a:r>
          </a:p>
        </p:txBody>
      </p:sp>
    </p:spTree>
  </p:cSld>
  <p:clrMapOvr>
    <a:masterClrMapping/>
  </p:clrMapOvr>
  <mc:AlternateContent xmlns:mc="http://schemas.openxmlformats.org/markup-compatibility/2006" xmlns:p14="http://schemas.microsoft.com/office/powerpoint/2010/main">
    <mc:Choice Requires="p14">
      <p:transition spd="slow" p14:dur="2000" advTm="35126"/>
    </mc:Choice>
    <mc:Fallback xmlns="">
      <p:transition spd="slow" advTm="351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r="44564"/>
          <a:stretch>
            <a:fillRect/>
          </a:stretch>
        </p:blipFill>
        <p:spPr>
          <a:xfrm>
            <a:off x="6096000" y="1633598"/>
            <a:ext cx="3359499" cy="2410082"/>
          </a:xfrm>
          <a:prstGeom prst="rect">
            <a:avLst/>
          </a:prstGeom>
        </p:spPr>
      </p:pic>
      <p:sp>
        <p:nvSpPr>
          <p:cNvPr id="2" name="文本框 1"/>
          <p:cNvSpPr txBox="1"/>
          <p:nvPr/>
        </p:nvSpPr>
        <p:spPr>
          <a:xfrm>
            <a:off x="660400" y="1233488"/>
            <a:ext cx="1723549" cy="400110"/>
          </a:xfrm>
          <a:prstGeom prst="rect">
            <a:avLst/>
          </a:prstGeom>
          <a:noFill/>
        </p:spPr>
        <p:txBody>
          <a:bodyPr wrap="none" rtlCol="0">
            <a:spAutoFit/>
          </a:bodyPr>
          <a:lstStyle/>
          <a:p>
            <a:r>
              <a:rPr lang="zh-CN" altLang="en-US" sz="2000" b="1" dirty="0">
                <a:solidFill>
                  <a:srgbClr val="1C4885"/>
                </a:solidFill>
              </a:rPr>
              <a:t>模型测试结果</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1633598"/>
            <a:ext cx="4765040"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660400" y="5556402"/>
            <a:ext cx="4876800" cy="401648"/>
          </a:xfrm>
          <a:prstGeom prst="rect">
            <a:avLst/>
          </a:prstGeom>
          <a:noFill/>
        </p:spPr>
        <p:txBody>
          <a:bodyPr wrap="square" rtlCol="0">
            <a:spAutoFit/>
          </a:bodyPr>
          <a:lstStyle/>
          <a:p>
            <a:pPr>
              <a:lnSpc>
                <a:spcPct val="120000"/>
              </a:lnSpc>
            </a:pPr>
            <a:r>
              <a:rPr lang="zh-CN" altLang="en-US" dirty="0">
                <a:solidFill>
                  <a:srgbClr val="C00000"/>
                </a:solidFill>
              </a:rPr>
              <a:t>模型的分类准确率达到</a:t>
            </a:r>
            <a:r>
              <a:rPr lang="en-US" altLang="zh-CN" dirty="0">
                <a:solidFill>
                  <a:srgbClr val="C00000"/>
                </a:solidFill>
              </a:rPr>
              <a:t>94%</a:t>
            </a:r>
            <a:r>
              <a:rPr lang="zh-CN" altLang="en-US" dirty="0">
                <a:solidFill>
                  <a:srgbClr val="C00000"/>
                </a:solidFill>
              </a:rPr>
              <a:t>，分类表现较好。</a:t>
            </a:r>
          </a:p>
        </p:txBody>
      </p:sp>
      <p:sp>
        <p:nvSpPr>
          <p:cNvPr id="5" name="文本框 4"/>
          <p:cNvSpPr txBox="1"/>
          <p:nvPr/>
        </p:nvSpPr>
        <p:spPr>
          <a:xfrm>
            <a:off x="6096000" y="1233488"/>
            <a:ext cx="2363147" cy="400110"/>
          </a:xfrm>
          <a:prstGeom prst="rect">
            <a:avLst/>
          </a:prstGeom>
          <a:noFill/>
        </p:spPr>
        <p:txBody>
          <a:bodyPr wrap="none" rtlCol="0">
            <a:spAutoFit/>
          </a:bodyPr>
          <a:lstStyle/>
          <a:p>
            <a:r>
              <a:rPr lang="en-US" altLang="zh-CN" sz="2000" b="1" dirty="0">
                <a:solidFill>
                  <a:srgbClr val="1C4885"/>
                </a:solidFill>
              </a:rPr>
              <a:t>5-fold</a:t>
            </a:r>
            <a:r>
              <a:rPr lang="zh-CN" altLang="en-US" sz="2000" b="1" dirty="0">
                <a:solidFill>
                  <a:srgbClr val="1C4885"/>
                </a:solidFill>
              </a:rPr>
              <a:t>对比实验结果</a:t>
            </a:r>
          </a:p>
        </p:txBody>
      </p:sp>
      <p:sp>
        <p:nvSpPr>
          <p:cNvPr id="8" name="矩形: 圆角 7"/>
          <p:cNvSpPr/>
          <p:nvPr/>
        </p:nvSpPr>
        <p:spPr>
          <a:xfrm>
            <a:off x="6138672" y="1991360"/>
            <a:ext cx="3316828" cy="548640"/>
          </a:xfrm>
          <a:prstGeom prst="roundRect">
            <a:avLst/>
          </a:prstGeom>
          <a:noFill/>
          <a:ln w="19050">
            <a:solidFill>
              <a:srgbClr val="830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40348" y="5241872"/>
            <a:ext cx="6151652" cy="735714"/>
          </a:xfrm>
          <a:prstGeom prst="rect">
            <a:avLst/>
          </a:prstGeom>
          <a:noFill/>
        </p:spPr>
        <p:txBody>
          <a:bodyPr wrap="square" rtlCol="0">
            <a:spAutoFit/>
          </a:bodyPr>
          <a:lstStyle/>
          <a:p>
            <a:pPr>
              <a:lnSpc>
                <a:spcPct val="120000"/>
              </a:lnSpc>
              <a:spcAft>
                <a:spcPts val="600"/>
              </a:spcAft>
            </a:pPr>
            <a:r>
              <a:rPr lang="zh-CN" altLang="en-US" dirty="0">
                <a:solidFill>
                  <a:srgbClr val="C00000"/>
                </a:solidFill>
              </a:rPr>
              <a:t>在无需人工特征筛选的情况下，</a:t>
            </a:r>
            <a:r>
              <a:rPr lang="en-US" altLang="zh-CN" dirty="0" err="1">
                <a:solidFill>
                  <a:srgbClr val="C00000"/>
                </a:solidFill>
              </a:rPr>
              <a:t>GalSpecNet</a:t>
            </a:r>
            <a:r>
              <a:rPr lang="zh-CN" altLang="en-US" dirty="0">
                <a:solidFill>
                  <a:srgbClr val="C00000"/>
                </a:solidFill>
              </a:rPr>
              <a:t>和</a:t>
            </a:r>
            <a:r>
              <a:rPr lang="en-US" altLang="zh-CN" dirty="0">
                <a:solidFill>
                  <a:srgbClr val="C00000"/>
                </a:solidFill>
              </a:rPr>
              <a:t>rest-frame </a:t>
            </a:r>
            <a:r>
              <a:rPr lang="en-US" altLang="zh-CN" dirty="0" err="1">
                <a:solidFill>
                  <a:srgbClr val="C00000"/>
                </a:solidFill>
              </a:rPr>
              <a:t>GalSpecNet</a:t>
            </a:r>
            <a:r>
              <a:rPr lang="zh-CN" altLang="en-US" dirty="0">
                <a:solidFill>
                  <a:srgbClr val="C00000"/>
                </a:solidFill>
              </a:rPr>
              <a:t>模型的分类表现更好。</a:t>
            </a:r>
            <a:endParaRPr lang="en-US" altLang="zh-CN" b="1" dirty="0">
              <a:solidFill>
                <a:srgbClr val="1C4885"/>
              </a:solidFill>
            </a:endParaRPr>
          </a:p>
        </p:txBody>
      </p:sp>
      <p:sp>
        <p:nvSpPr>
          <p:cNvPr id="4" name="文本框 3"/>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星系光谱自动分类方法</a:t>
            </a:r>
          </a:p>
        </p:txBody>
      </p:sp>
      <p:sp>
        <p:nvSpPr>
          <p:cNvPr id="9" name="文本框 8"/>
          <p:cNvSpPr txBox="1"/>
          <p:nvPr/>
        </p:nvSpPr>
        <p:spPr>
          <a:xfrm>
            <a:off x="6040348" y="4274919"/>
            <a:ext cx="5897768" cy="735714"/>
          </a:xfrm>
          <a:prstGeom prst="rect">
            <a:avLst/>
          </a:prstGeom>
          <a:noFill/>
        </p:spPr>
        <p:txBody>
          <a:bodyPr wrap="none" rtlCol="0">
            <a:spAutoFit/>
          </a:bodyPr>
          <a:lstStyle/>
          <a:p>
            <a:pPr>
              <a:lnSpc>
                <a:spcPct val="120000"/>
              </a:lnSpc>
            </a:pPr>
            <a:r>
              <a:rPr lang="en-US" altLang="zh-CN" dirty="0"/>
              <a:t>Chen21’s: </a:t>
            </a:r>
            <a:r>
              <a:rPr lang="zh-CN" altLang="en-US" dirty="0"/>
              <a:t>区分</a:t>
            </a:r>
            <a:r>
              <a:rPr lang="en-US" altLang="zh-CN" dirty="0" err="1"/>
              <a:t>Seyfert</a:t>
            </a:r>
            <a:r>
              <a:rPr lang="en-US" altLang="zh-CN" dirty="0"/>
              <a:t> 1.9</a:t>
            </a:r>
            <a:r>
              <a:rPr lang="zh-CN" altLang="en-US" dirty="0"/>
              <a:t>和</a:t>
            </a:r>
            <a:r>
              <a:rPr lang="en-US" altLang="zh-CN" dirty="0" err="1"/>
              <a:t>Seyfert</a:t>
            </a:r>
            <a:r>
              <a:rPr lang="en-US" altLang="zh-CN" dirty="0"/>
              <a:t> 2</a:t>
            </a:r>
            <a:r>
              <a:rPr lang="zh-CN" altLang="en-US" dirty="0"/>
              <a:t>星系光谱的</a:t>
            </a:r>
            <a:r>
              <a:rPr lang="en-US" altLang="zh-CN" dirty="0"/>
              <a:t>CNN</a:t>
            </a:r>
            <a:r>
              <a:rPr lang="zh-CN" altLang="en-US" dirty="0"/>
              <a:t>模型</a:t>
            </a:r>
            <a:endParaRPr lang="en-US" altLang="zh-CN" dirty="0"/>
          </a:p>
          <a:p>
            <a:pPr>
              <a:lnSpc>
                <a:spcPct val="120000"/>
              </a:lnSpc>
            </a:pPr>
            <a:r>
              <a:rPr lang="en-US" altLang="zh-CN" dirty="0"/>
              <a:t>Sharma20’s: </a:t>
            </a:r>
            <a:r>
              <a:rPr lang="zh-CN" altLang="en-US" dirty="0"/>
              <a:t>区分恒星光谱类型的</a:t>
            </a:r>
            <a:r>
              <a:rPr lang="en-US" altLang="zh-CN" dirty="0"/>
              <a:t>CNN</a:t>
            </a:r>
            <a:r>
              <a:rPr lang="zh-CN" altLang="en-US" dirty="0"/>
              <a:t>模型</a:t>
            </a:r>
          </a:p>
        </p:txBody>
      </p:sp>
      <p:sp>
        <p:nvSpPr>
          <p:cNvPr id="10" name="右大括号 9"/>
          <p:cNvSpPr/>
          <p:nvPr/>
        </p:nvSpPr>
        <p:spPr>
          <a:xfrm>
            <a:off x="9455499" y="2540000"/>
            <a:ext cx="197787" cy="889000"/>
          </a:xfrm>
          <a:prstGeom prst="rightBrace">
            <a:avLst/>
          </a:prstGeom>
          <a:ln w="19050">
            <a:solidFill>
              <a:srgbClr val="1C48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9653286" y="2799834"/>
            <a:ext cx="2031325" cy="369332"/>
          </a:xfrm>
          <a:prstGeom prst="rect">
            <a:avLst/>
          </a:prstGeom>
          <a:noFill/>
        </p:spPr>
        <p:txBody>
          <a:bodyPr wrap="none" rtlCol="0">
            <a:spAutoFit/>
          </a:bodyPr>
          <a:lstStyle/>
          <a:p>
            <a:r>
              <a:rPr lang="zh-CN" altLang="en-US" dirty="0"/>
              <a:t>经典机器学习算法</a:t>
            </a:r>
          </a:p>
        </p:txBody>
      </p:sp>
      <p:sp>
        <p:nvSpPr>
          <p:cNvPr id="13" name="右大括号 12"/>
          <p:cNvSpPr/>
          <p:nvPr/>
        </p:nvSpPr>
        <p:spPr>
          <a:xfrm>
            <a:off x="9455499" y="3443468"/>
            <a:ext cx="197787" cy="534172"/>
          </a:xfrm>
          <a:prstGeom prst="rightBrace">
            <a:avLst/>
          </a:prstGeom>
          <a:ln w="19050">
            <a:solidFill>
              <a:srgbClr val="1C48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9653285" y="3528874"/>
            <a:ext cx="1569660" cy="369332"/>
          </a:xfrm>
          <a:prstGeom prst="rect">
            <a:avLst/>
          </a:prstGeom>
          <a:noFill/>
        </p:spPr>
        <p:txBody>
          <a:bodyPr wrap="none" rtlCol="0">
            <a:spAutoFit/>
          </a:bodyPr>
          <a:lstStyle/>
          <a:p>
            <a:r>
              <a:rPr lang="zh-CN" altLang="en-US" dirty="0"/>
              <a:t>深度学习算法</a:t>
            </a:r>
          </a:p>
        </p:txBody>
      </p:sp>
    </p:spTree>
  </p:cSld>
  <p:clrMapOvr>
    <a:masterClrMapping/>
  </p:clrMapOvr>
  <mc:AlternateContent xmlns:mc="http://schemas.openxmlformats.org/markup-compatibility/2006" xmlns:p14="http://schemas.microsoft.com/office/powerpoint/2010/main">
    <mc:Choice Requires="p14">
      <p:transition spd="slow" p14:dur="2000" advTm="55607"/>
    </mc:Choice>
    <mc:Fallback xmlns="">
      <p:transition spd="slow" advTm="556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78955" y="511715"/>
            <a:ext cx="6769620" cy="523220"/>
          </a:xfrm>
          <a:prstGeom prst="rect">
            <a:avLst/>
          </a:prstGeom>
          <a:noFill/>
        </p:spPr>
        <p:txBody>
          <a:bodyPr wrap="square" rtlCol="0">
            <a:spAutoFit/>
          </a:bodyPr>
          <a:lstStyle/>
          <a:p>
            <a:r>
              <a:rPr lang="zh-CN" altLang="en-US" sz="2800" b="1" spc="600" dirty="0">
                <a:solidFill>
                  <a:srgbClr val="1C4885"/>
                </a:solidFill>
              </a:rPr>
              <a:t>星系光谱自动分类方法</a:t>
            </a:r>
          </a:p>
        </p:txBody>
      </p:sp>
      <p:sp>
        <p:nvSpPr>
          <p:cNvPr id="17" name="文本框 16"/>
          <p:cNvSpPr txBox="1"/>
          <p:nvPr/>
        </p:nvSpPr>
        <p:spPr>
          <a:xfrm>
            <a:off x="660400" y="1233488"/>
            <a:ext cx="3518912" cy="400110"/>
          </a:xfrm>
          <a:prstGeom prst="rect">
            <a:avLst/>
          </a:prstGeom>
          <a:noFill/>
        </p:spPr>
        <p:txBody>
          <a:bodyPr wrap="none" rtlCol="0">
            <a:spAutoFit/>
          </a:bodyPr>
          <a:lstStyle/>
          <a:p>
            <a:r>
              <a:rPr lang="zh-CN" altLang="en-US" sz="2000" b="1" dirty="0">
                <a:solidFill>
                  <a:srgbClr val="1C4885"/>
                </a:solidFill>
              </a:rPr>
              <a:t>评估</a:t>
            </a:r>
            <a:r>
              <a:rPr lang="en-US" altLang="zh-CN" sz="2000" b="1" dirty="0">
                <a:solidFill>
                  <a:srgbClr val="1C4885"/>
                </a:solidFill>
              </a:rPr>
              <a:t>z</a:t>
            </a:r>
            <a:r>
              <a:rPr lang="zh-CN" altLang="en-US" sz="2000" b="1" dirty="0">
                <a:solidFill>
                  <a:srgbClr val="1C4885"/>
                </a:solidFill>
              </a:rPr>
              <a:t>和</a:t>
            </a:r>
            <a:r>
              <a:rPr lang="en-US" altLang="zh-CN" sz="2000" b="1" dirty="0">
                <a:solidFill>
                  <a:srgbClr val="1C4885"/>
                </a:solidFill>
              </a:rPr>
              <a:t>S/N</a:t>
            </a:r>
            <a:r>
              <a:rPr lang="zh-CN" altLang="en-US" sz="2000" b="1" dirty="0">
                <a:solidFill>
                  <a:srgbClr val="1C4885"/>
                </a:solidFill>
              </a:rPr>
              <a:t>对模型分类的影响</a:t>
            </a:r>
          </a:p>
        </p:txBody>
      </p:sp>
      <p:grpSp>
        <p:nvGrpSpPr>
          <p:cNvPr id="21" name="组合 20"/>
          <p:cNvGrpSpPr/>
          <p:nvPr/>
        </p:nvGrpSpPr>
        <p:grpSpPr>
          <a:xfrm>
            <a:off x="551023" y="1832151"/>
            <a:ext cx="11552129" cy="3600000"/>
            <a:chOff x="601823" y="1786431"/>
            <a:chExt cx="11552129" cy="360000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888" y="1786431"/>
              <a:ext cx="5776064"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3" y="1786431"/>
              <a:ext cx="5776065" cy="36000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文本框 19"/>
          <p:cNvSpPr txBox="1"/>
          <p:nvPr/>
        </p:nvSpPr>
        <p:spPr>
          <a:xfrm>
            <a:off x="658813" y="5630704"/>
            <a:ext cx="7579362" cy="812658"/>
          </a:xfrm>
          <a:prstGeom prst="rect">
            <a:avLst/>
          </a:prstGeom>
          <a:noFill/>
        </p:spPr>
        <p:txBody>
          <a:bodyPr wrap="square" rtlCol="0">
            <a:spAutoFit/>
          </a:bodyPr>
          <a:lstStyle/>
          <a:p>
            <a:pPr>
              <a:lnSpc>
                <a:spcPct val="120000"/>
              </a:lnSpc>
              <a:spcAft>
                <a:spcPts val="600"/>
              </a:spcAft>
            </a:pPr>
            <a:r>
              <a:rPr lang="zh-CN" altLang="en-US" dirty="0">
                <a:solidFill>
                  <a:srgbClr val="C00000"/>
                </a:solidFill>
              </a:rPr>
              <a:t>模型对光谱红移 </a:t>
            </a:r>
            <a:r>
              <a:rPr lang="en-US" altLang="zh-CN" dirty="0">
                <a:solidFill>
                  <a:srgbClr val="C00000"/>
                </a:solidFill>
              </a:rPr>
              <a:t>(z ≤ 0.25) </a:t>
            </a:r>
            <a:r>
              <a:rPr lang="zh-CN" altLang="en-US" dirty="0">
                <a:solidFill>
                  <a:srgbClr val="C00000"/>
                </a:solidFill>
              </a:rPr>
              <a:t>和信噪比 </a:t>
            </a:r>
            <a:r>
              <a:rPr lang="en-US" altLang="zh-CN" dirty="0">
                <a:solidFill>
                  <a:srgbClr val="C00000"/>
                </a:solidFill>
              </a:rPr>
              <a:t>(5 ≤ S/N ≤ 30) </a:t>
            </a:r>
            <a:r>
              <a:rPr lang="zh-CN" altLang="en-US" dirty="0">
                <a:solidFill>
                  <a:srgbClr val="C00000"/>
                </a:solidFill>
              </a:rPr>
              <a:t>不敏感</a:t>
            </a:r>
            <a:endParaRPr lang="en-US" altLang="zh-CN" dirty="0">
              <a:solidFill>
                <a:srgbClr val="C00000"/>
              </a:solidFill>
            </a:endParaRPr>
          </a:p>
          <a:p>
            <a:pPr>
              <a:lnSpc>
                <a:spcPct val="120000"/>
              </a:lnSpc>
              <a:spcAft>
                <a:spcPts val="600"/>
              </a:spcAft>
            </a:pPr>
            <a:r>
              <a:rPr lang="zh-CN" altLang="en-US" dirty="0">
                <a:solidFill>
                  <a:srgbClr val="C00000"/>
                </a:solidFill>
              </a:rPr>
              <a:t>对于低信噪比 </a:t>
            </a:r>
            <a:r>
              <a:rPr lang="en-US" altLang="zh-CN" dirty="0">
                <a:solidFill>
                  <a:srgbClr val="C00000"/>
                </a:solidFill>
              </a:rPr>
              <a:t>(SNR~10)</a:t>
            </a:r>
            <a:r>
              <a:rPr lang="zh-CN" altLang="en-US" dirty="0">
                <a:solidFill>
                  <a:srgbClr val="C00000"/>
                </a:solidFill>
              </a:rPr>
              <a:t> 的光谱，模型也能实现较准确的分类</a:t>
            </a:r>
            <a:endParaRPr lang="en-US" altLang="zh-CN" dirty="0">
              <a:solidFill>
                <a:srgbClr val="C00000"/>
              </a:solidFill>
            </a:endParaRPr>
          </a:p>
        </p:txBody>
      </p:sp>
      <p:cxnSp>
        <p:nvCxnSpPr>
          <p:cNvPr id="27" name="直接连接符 26"/>
          <p:cNvCxnSpPr/>
          <p:nvPr/>
        </p:nvCxnSpPr>
        <p:spPr>
          <a:xfrm>
            <a:off x="4277360" y="1645920"/>
            <a:ext cx="0" cy="3786231"/>
          </a:xfrm>
          <a:prstGeom prst="line">
            <a:avLst/>
          </a:prstGeom>
          <a:ln w="19050">
            <a:solidFill>
              <a:srgbClr val="1C4885"/>
            </a:solidFill>
            <a:prstDash val="lg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457440" y="1635760"/>
            <a:ext cx="0" cy="3786231"/>
          </a:xfrm>
          <a:prstGeom prst="line">
            <a:avLst/>
          </a:prstGeom>
          <a:ln w="19050">
            <a:solidFill>
              <a:srgbClr val="1C4885"/>
            </a:solidFill>
            <a:prstDash val="lg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123680" y="1643758"/>
            <a:ext cx="0" cy="3786231"/>
          </a:xfrm>
          <a:prstGeom prst="line">
            <a:avLst/>
          </a:prstGeom>
          <a:ln w="19050">
            <a:solidFill>
              <a:srgbClr val="1C4885"/>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832574" y="1273247"/>
            <a:ext cx="582211" cy="369332"/>
          </a:xfrm>
          <a:prstGeom prst="rect">
            <a:avLst/>
          </a:prstGeom>
          <a:noFill/>
        </p:spPr>
        <p:txBody>
          <a:bodyPr wrap="none" rtlCol="0">
            <a:spAutoFit/>
          </a:bodyPr>
          <a:lstStyle/>
          <a:p>
            <a:r>
              <a:rPr lang="en-US" altLang="zh-CN" dirty="0">
                <a:solidFill>
                  <a:srgbClr val="1C4885"/>
                </a:solidFill>
              </a:rPr>
              <a:t>=30</a:t>
            </a:r>
            <a:endParaRPr lang="zh-CN" altLang="en-US" dirty="0">
              <a:solidFill>
                <a:srgbClr val="1C4885"/>
              </a:solidFill>
            </a:endParaRPr>
          </a:p>
        </p:txBody>
      </p:sp>
      <p:sp>
        <p:nvSpPr>
          <p:cNvPr id="32" name="文本框 31"/>
          <p:cNvSpPr txBox="1"/>
          <p:nvPr/>
        </p:nvSpPr>
        <p:spPr>
          <a:xfrm>
            <a:off x="4272370" y="1273247"/>
            <a:ext cx="861133" cy="369332"/>
          </a:xfrm>
          <a:prstGeom prst="rect">
            <a:avLst/>
          </a:prstGeom>
          <a:noFill/>
        </p:spPr>
        <p:txBody>
          <a:bodyPr wrap="none" rtlCol="0">
            <a:spAutoFit/>
          </a:bodyPr>
          <a:lstStyle/>
          <a:p>
            <a:r>
              <a:rPr lang="en-US" altLang="zh-CN" dirty="0">
                <a:solidFill>
                  <a:srgbClr val="1C4885"/>
                </a:solidFill>
              </a:rPr>
              <a:t>z=0.25</a:t>
            </a:r>
            <a:endParaRPr lang="zh-CN" altLang="en-US" dirty="0">
              <a:solidFill>
                <a:srgbClr val="1C4885"/>
              </a:solidFill>
            </a:endParaRPr>
          </a:p>
        </p:txBody>
      </p:sp>
      <p:sp>
        <p:nvSpPr>
          <p:cNvPr id="33" name="文本框 32"/>
          <p:cNvSpPr txBox="1"/>
          <p:nvPr/>
        </p:nvSpPr>
        <p:spPr>
          <a:xfrm>
            <a:off x="7039736" y="1273247"/>
            <a:ext cx="833883" cy="369332"/>
          </a:xfrm>
          <a:prstGeom prst="rect">
            <a:avLst/>
          </a:prstGeom>
          <a:noFill/>
        </p:spPr>
        <p:txBody>
          <a:bodyPr wrap="none" rtlCol="0">
            <a:spAutoFit/>
          </a:bodyPr>
          <a:lstStyle/>
          <a:p>
            <a:r>
              <a:rPr lang="en-US" altLang="zh-CN" dirty="0">
                <a:solidFill>
                  <a:srgbClr val="1C4885"/>
                </a:solidFill>
              </a:rPr>
              <a:t>S/N=5</a:t>
            </a:r>
            <a:endParaRPr lang="zh-CN" altLang="en-US" dirty="0">
              <a:solidFill>
                <a:srgbClr val="1C4885"/>
              </a:solidFill>
            </a:endParaRPr>
          </a:p>
        </p:txBody>
      </p:sp>
      <p:cxnSp>
        <p:nvCxnSpPr>
          <p:cNvPr id="34" name="直接连接符 33"/>
          <p:cNvCxnSpPr/>
          <p:nvPr/>
        </p:nvCxnSpPr>
        <p:spPr>
          <a:xfrm>
            <a:off x="9794240" y="1643758"/>
            <a:ext cx="0" cy="3786231"/>
          </a:xfrm>
          <a:prstGeom prst="line">
            <a:avLst/>
          </a:prstGeom>
          <a:ln w="19050">
            <a:solidFill>
              <a:srgbClr val="1C4885"/>
            </a:solidFill>
            <a:prstDash val="lg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9503134" y="1273247"/>
            <a:ext cx="582211" cy="369332"/>
          </a:xfrm>
          <a:prstGeom prst="rect">
            <a:avLst/>
          </a:prstGeom>
          <a:noFill/>
        </p:spPr>
        <p:txBody>
          <a:bodyPr wrap="none" rtlCol="0">
            <a:spAutoFit/>
          </a:bodyPr>
          <a:lstStyle/>
          <a:p>
            <a:r>
              <a:rPr lang="en-US" altLang="zh-CN" dirty="0">
                <a:solidFill>
                  <a:srgbClr val="1C4885"/>
                </a:solidFill>
              </a:rPr>
              <a:t>=40</a:t>
            </a:r>
            <a:endParaRPr lang="zh-CN" altLang="en-US" dirty="0">
              <a:solidFill>
                <a:srgbClr val="1C4885"/>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5607"/>
    </mc:Choice>
    <mc:Fallback xmlns="">
      <p:transition spd="slow" advTm="5560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FmODA4N2MwMDQwN2RhZTU4YzRiYzEwMzAyMDc2ZG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等线"/>
        <a:ea typeface="等线 Light"/>
        <a:cs typeface=""/>
      </a:majorFont>
      <a:minorFont>
        <a:latin typeface="Times New Roman"/>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1C488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tailEnd type="triangl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1341</Words>
  <Application>Microsoft Office PowerPoint</Application>
  <PresentationFormat>宽屏</PresentationFormat>
  <Paragraphs>202</Paragraphs>
  <Slides>18</Slides>
  <Notes>12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18</vt:i4>
      </vt:variant>
    </vt:vector>
  </HeadingPairs>
  <TitlesOfParts>
    <vt:vector size="26" baseType="lpstr">
      <vt:lpstr>FandolSong-Regular-Identity-H</vt:lpstr>
      <vt:lpstr>等线</vt:lpstr>
      <vt:lpstr>等线 Light</vt:lpstr>
      <vt:lpstr>微软雅黑</vt:lpstr>
      <vt:lpstr>Arial</vt:lpstr>
      <vt:lpstr>Times New Roman</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Wu</dc:creator>
  <cp:lastModifiedBy>Ying Wu</cp:lastModifiedBy>
  <cp:revision>1350</cp:revision>
  <dcterms:created xsi:type="dcterms:W3CDTF">2024-05-05T18:32:00Z</dcterms:created>
  <dcterms:modified xsi:type="dcterms:W3CDTF">2024-05-28T09:54:39Z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5BBF4F99A774418888B561FB74C9ABAA_13</vt:lpwstr>
  </property>
  <property fmtid="{D5CDD505-2E9C-101B-9397-08002B2CF9AE}" pid="3" name="KSOProductBuildVer">
    <vt:lpwstr>2052-12.1.0.16729</vt:lpwstr>
  </property>
</Properties>
</file>