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32"/>
  </p:notesMasterIdLst>
  <p:handoutMasterIdLst>
    <p:handoutMasterId r:id="rId33"/>
  </p:handoutMasterIdLst>
  <p:sldIdLst>
    <p:sldId id="282" r:id="rId2"/>
    <p:sldId id="325" r:id="rId3"/>
    <p:sldId id="322" r:id="rId4"/>
    <p:sldId id="326" r:id="rId5"/>
    <p:sldId id="327" r:id="rId6"/>
    <p:sldId id="317" r:id="rId7"/>
    <p:sldId id="323" r:id="rId8"/>
    <p:sldId id="324" r:id="rId9"/>
    <p:sldId id="329" r:id="rId10"/>
    <p:sldId id="318" r:id="rId11"/>
    <p:sldId id="330" r:id="rId12"/>
    <p:sldId id="339" r:id="rId13"/>
    <p:sldId id="331" r:id="rId14"/>
    <p:sldId id="304" r:id="rId15"/>
    <p:sldId id="336" r:id="rId16"/>
    <p:sldId id="319" r:id="rId17"/>
    <p:sldId id="320" r:id="rId18"/>
    <p:sldId id="306" r:id="rId19"/>
    <p:sldId id="307" r:id="rId20"/>
    <p:sldId id="312" r:id="rId21"/>
    <p:sldId id="332" r:id="rId22"/>
    <p:sldId id="333" r:id="rId23"/>
    <p:sldId id="334" r:id="rId24"/>
    <p:sldId id="335" r:id="rId25"/>
    <p:sldId id="340" r:id="rId26"/>
    <p:sldId id="321" r:id="rId27"/>
    <p:sldId id="337" r:id="rId28"/>
    <p:sldId id="309" r:id="rId29"/>
    <p:sldId id="338" r:id="rId30"/>
    <p:sldId id="313" r:id="rId31"/>
  </p:sldIdLst>
  <p:sldSz cx="12192000" cy="6858000"/>
  <p:notesSz cx="6858000" cy="9144000"/>
  <p:defaultTextStyle>
    <a:defPPr>
      <a:defRPr lang="zh-CN"/>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468A0C6B-900D-4381-9309-20A53E86E0E9}">
          <p14:sldIdLst>
            <p14:sldId id="282"/>
            <p14:sldId id="325"/>
            <p14:sldId id="322"/>
            <p14:sldId id="326"/>
            <p14:sldId id="327"/>
            <p14:sldId id="317"/>
            <p14:sldId id="323"/>
            <p14:sldId id="324"/>
            <p14:sldId id="329"/>
            <p14:sldId id="318"/>
            <p14:sldId id="330"/>
            <p14:sldId id="339"/>
            <p14:sldId id="331"/>
            <p14:sldId id="304"/>
            <p14:sldId id="336"/>
            <p14:sldId id="319"/>
            <p14:sldId id="320"/>
            <p14:sldId id="306"/>
            <p14:sldId id="307"/>
            <p14:sldId id="312"/>
            <p14:sldId id="332"/>
            <p14:sldId id="333"/>
            <p14:sldId id="334"/>
            <p14:sldId id="335"/>
            <p14:sldId id="340"/>
            <p14:sldId id="321"/>
            <p14:sldId id="337"/>
            <p14:sldId id="309"/>
            <p14:sldId id="338"/>
            <p14:sldId id="31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649D"/>
    <a:srgbClr val="174994"/>
    <a:srgbClr val="EBEBEB"/>
    <a:srgbClr val="304B8E"/>
    <a:srgbClr val="5F73A5"/>
    <a:srgbClr val="2E4A8D"/>
    <a:srgbClr val="1B3A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8AE563-859A-5942-B52A-99C9FFB8E1D2}" v="3" dt="2023-05-24T18:06:38.594"/>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01" autoAdjust="0"/>
    <p:restoredTop sz="96751" autoAdjust="0"/>
  </p:normalViewPr>
  <p:slideViewPr>
    <p:cSldViewPr>
      <p:cViewPr varScale="1">
        <p:scale>
          <a:sx n="137" d="100"/>
          <a:sy n="137" d="100"/>
        </p:scale>
        <p:origin x="1072" y="1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howGuides="1">
      <p:cViewPr varScale="1">
        <p:scale>
          <a:sx n="84" d="100"/>
          <a:sy n="84" d="100"/>
        </p:scale>
        <p:origin x="3834" y="3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825C98-B4EA-804F-80A6-E120E608E41B}" type="doc">
      <dgm:prSet loTypeId="urn:microsoft.com/office/officeart/2005/8/layout/process1" loCatId="" qsTypeId="urn:microsoft.com/office/officeart/2005/8/quickstyle/simple1" qsCatId="simple" csTypeId="urn:microsoft.com/office/officeart/2005/8/colors/accent1_2" csCatId="accent1" phldr="1"/>
      <dgm:spPr/>
    </dgm:pt>
    <dgm:pt modelId="{A5158879-57FF-5142-BCF1-DC83B98E0A56}">
      <dgm:prSet phldrT="[文本]"/>
      <dgm:spPr/>
      <dgm:t>
        <a:bodyPr/>
        <a:lstStyle/>
        <a:p>
          <a:r>
            <a:rPr lang="zh-CN" altLang="en-US" dirty="0"/>
            <a:t>星表按区域</a:t>
          </a:r>
          <a:endParaRPr lang="en-US" altLang="zh-CN" dirty="0"/>
        </a:p>
        <a:p>
          <a:r>
            <a:rPr lang="zh-CN" altLang="en-US" dirty="0"/>
            <a:t>切分</a:t>
          </a:r>
        </a:p>
      </dgm:t>
    </dgm:pt>
    <dgm:pt modelId="{EE5E4CBE-AB7C-6B40-98AD-DA24819FB360}" type="parTrans" cxnId="{4D9847F3-E047-864E-BB07-BFABBB908115}">
      <dgm:prSet/>
      <dgm:spPr/>
      <dgm:t>
        <a:bodyPr/>
        <a:lstStyle/>
        <a:p>
          <a:endParaRPr lang="zh-CN" altLang="en-US"/>
        </a:p>
      </dgm:t>
    </dgm:pt>
    <dgm:pt modelId="{BE689472-300B-C74C-839C-4A3C760E18D1}" type="sibTrans" cxnId="{4D9847F3-E047-864E-BB07-BFABBB908115}">
      <dgm:prSet/>
      <dgm:spPr/>
      <dgm:t>
        <a:bodyPr/>
        <a:lstStyle/>
        <a:p>
          <a:endParaRPr lang="zh-CN" altLang="en-US"/>
        </a:p>
      </dgm:t>
    </dgm:pt>
    <dgm:pt modelId="{B578B3AE-906B-6140-9979-FA7F6F4224AF}">
      <dgm:prSet phldrT="[文本]"/>
      <dgm:spPr/>
      <dgm:t>
        <a:bodyPr/>
        <a:lstStyle/>
        <a:p>
          <a:r>
            <a:rPr lang="zh-CN" altLang="en-US"/>
            <a:t>分发到</a:t>
          </a:r>
          <a:endParaRPr lang="en-US" altLang="zh-CN"/>
        </a:p>
        <a:p>
          <a:r>
            <a:rPr lang="zh-CN" altLang="en-US"/>
            <a:t>分布式节点</a:t>
          </a:r>
          <a:endParaRPr lang="zh-CN" altLang="en-US" dirty="0"/>
        </a:p>
      </dgm:t>
    </dgm:pt>
    <dgm:pt modelId="{3587F130-7AEB-7445-B695-E012F7C84D56}" type="parTrans" cxnId="{58268BDA-ACB8-E142-9C25-013856680744}">
      <dgm:prSet/>
      <dgm:spPr/>
      <dgm:t>
        <a:bodyPr/>
        <a:lstStyle/>
        <a:p>
          <a:endParaRPr lang="zh-CN" altLang="en-US"/>
        </a:p>
      </dgm:t>
    </dgm:pt>
    <dgm:pt modelId="{F945A74A-4902-A642-A4FD-3ABF01F5C81C}" type="sibTrans" cxnId="{58268BDA-ACB8-E142-9C25-013856680744}">
      <dgm:prSet/>
      <dgm:spPr/>
      <dgm:t>
        <a:bodyPr/>
        <a:lstStyle/>
        <a:p>
          <a:endParaRPr lang="zh-CN" altLang="en-US"/>
        </a:p>
      </dgm:t>
    </dgm:pt>
    <dgm:pt modelId="{F9B57B1F-4991-B44C-8E2E-F10843325816}">
      <dgm:prSet phldrT="[文本]"/>
      <dgm:spPr/>
      <dgm:t>
        <a:bodyPr/>
        <a:lstStyle/>
        <a:p>
          <a:r>
            <a:rPr lang="zh-CN" altLang="en-US" dirty="0"/>
            <a:t>分布式</a:t>
          </a:r>
          <a:endParaRPr lang="en-US" altLang="zh-CN" dirty="0"/>
        </a:p>
        <a:p>
          <a:r>
            <a:rPr lang="zh-CN" altLang="en-US" dirty="0"/>
            <a:t>检索</a:t>
          </a:r>
        </a:p>
      </dgm:t>
    </dgm:pt>
    <dgm:pt modelId="{F6E99231-B9E7-D24F-8D0A-E1D7D808103D}" type="parTrans" cxnId="{CD947C56-F669-E144-BB98-1352AD5EE0C1}">
      <dgm:prSet/>
      <dgm:spPr/>
      <dgm:t>
        <a:bodyPr/>
        <a:lstStyle/>
        <a:p>
          <a:endParaRPr lang="zh-CN" altLang="en-US"/>
        </a:p>
      </dgm:t>
    </dgm:pt>
    <dgm:pt modelId="{6F282790-D5C2-4240-BBB3-8FFD1A350725}" type="sibTrans" cxnId="{CD947C56-F669-E144-BB98-1352AD5EE0C1}">
      <dgm:prSet/>
      <dgm:spPr/>
      <dgm:t>
        <a:bodyPr/>
        <a:lstStyle/>
        <a:p>
          <a:endParaRPr lang="zh-CN" altLang="en-US"/>
        </a:p>
      </dgm:t>
    </dgm:pt>
    <dgm:pt modelId="{614E5201-C3A4-7A4E-98C6-AACCD8FFDB37}" type="pres">
      <dgm:prSet presAssocID="{AF825C98-B4EA-804F-80A6-E120E608E41B}" presName="Name0" presStyleCnt="0">
        <dgm:presLayoutVars>
          <dgm:dir/>
          <dgm:resizeHandles val="exact"/>
        </dgm:presLayoutVars>
      </dgm:prSet>
      <dgm:spPr/>
    </dgm:pt>
    <dgm:pt modelId="{9B512E37-796D-AC46-8A5D-66BED8F69AB5}" type="pres">
      <dgm:prSet presAssocID="{A5158879-57FF-5142-BCF1-DC83B98E0A56}" presName="node" presStyleLbl="node1" presStyleIdx="0" presStyleCnt="3" custLinFactNeighborX="-836" custLinFactNeighborY="1195">
        <dgm:presLayoutVars>
          <dgm:bulletEnabled val="1"/>
        </dgm:presLayoutVars>
      </dgm:prSet>
      <dgm:spPr/>
    </dgm:pt>
    <dgm:pt modelId="{C0BB72CD-9AA5-784B-995A-ED4B2B38108E}" type="pres">
      <dgm:prSet presAssocID="{BE689472-300B-C74C-839C-4A3C760E18D1}" presName="sibTrans" presStyleLbl="sibTrans2D1" presStyleIdx="0" presStyleCnt="2"/>
      <dgm:spPr/>
    </dgm:pt>
    <dgm:pt modelId="{6F344B2D-03F2-BD40-9703-FDFA28A858AF}" type="pres">
      <dgm:prSet presAssocID="{BE689472-300B-C74C-839C-4A3C760E18D1}" presName="connectorText" presStyleLbl="sibTrans2D1" presStyleIdx="0" presStyleCnt="2"/>
      <dgm:spPr/>
    </dgm:pt>
    <dgm:pt modelId="{7C325F00-8E84-C249-883A-06381CDC78BF}" type="pres">
      <dgm:prSet presAssocID="{B578B3AE-906B-6140-9979-FA7F6F4224AF}" presName="node" presStyleLbl="node1" presStyleIdx="1" presStyleCnt="3">
        <dgm:presLayoutVars>
          <dgm:bulletEnabled val="1"/>
        </dgm:presLayoutVars>
      </dgm:prSet>
      <dgm:spPr/>
    </dgm:pt>
    <dgm:pt modelId="{9EE901F0-B3AC-4346-8165-F5F1AE2F8807}" type="pres">
      <dgm:prSet presAssocID="{F945A74A-4902-A642-A4FD-3ABF01F5C81C}" presName="sibTrans" presStyleLbl="sibTrans2D1" presStyleIdx="1" presStyleCnt="2"/>
      <dgm:spPr/>
    </dgm:pt>
    <dgm:pt modelId="{C4030765-6949-3648-AC28-982DBF90B5FA}" type="pres">
      <dgm:prSet presAssocID="{F945A74A-4902-A642-A4FD-3ABF01F5C81C}" presName="connectorText" presStyleLbl="sibTrans2D1" presStyleIdx="1" presStyleCnt="2"/>
      <dgm:spPr/>
    </dgm:pt>
    <dgm:pt modelId="{D7A0A6CF-B612-AE4A-87D3-D968AC309DA3}" type="pres">
      <dgm:prSet presAssocID="{F9B57B1F-4991-B44C-8E2E-F10843325816}" presName="node" presStyleLbl="node1" presStyleIdx="2" presStyleCnt="3">
        <dgm:presLayoutVars>
          <dgm:bulletEnabled val="1"/>
        </dgm:presLayoutVars>
      </dgm:prSet>
      <dgm:spPr/>
    </dgm:pt>
  </dgm:ptLst>
  <dgm:cxnLst>
    <dgm:cxn modelId="{AF8B9725-157A-2E40-A42A-FA85597B91E6}" type="presOf" srcId="{BE689472-300B-C74C-839C-4A3C760E18D1}" destId="{C0BB72CD-9AA5-784B-995A-ED4B2B38108E}" srcOrd="0" destOrd="0" presId="urn:microsoft.com/office/officeart/2005/8/layout/process1"/>
    <dgm:cxn modelId="{CD947C56-F669-E144-BB98-1352AD5EE0C1}" srcId="{AF825C98-B4EA-804F-80A6-E120E608E41B}" destId="{F9B57B1F-4991-B44C-8E2E-F10843325816}" srcOrd="2" destOrd="0" parTransId="{F6E99231-B9E7-D24F-8D0A-E1D7D808103D}" sibTransId="{6F282790-D5C2-4240-BBB3-8FFD1A350725}"/>
    <dgm:cxn modelId="{B9705A97-A57D-C946-816C-DAB5456ABA2E}" type="presOf" srcId="{B578B3AE-906B-6140-9979-FA7F6F4224AF}" destId="{7C325F00-8E84-C249-883A-06381CDC78BF}" srcOrd="0" destOrd="0" presId="urn:microsoft.com/office/officeart/2005/8/layout/process1"/>
    <dgm:cxn modelId="{663589A1-7DD4-C74C-A09E-1C187D769087}" type="presOf" srcId="{BE689472-300B-C74C-839C-4A3C760E18D1}" destId="{6F344B2D-03F2-BD40-9703-FDFA28A858AF}" srcOrd="1" destOrd="0" presId="urn:microsoft.com/office/officeart/2005/8/layout/process1"/>
    <dgm:cxn modelId="{D55A13B9-E926-8A48-BE0C-B9ED5493D7F8}" type="presOf" srcId="{F945A74A-4902-A642-A4FD-3ABF01F5C81C}" destId="{C4030765-6949-3648-AC28-982DBF90B5FA}" srcOrd="1" destOrd="0" presId="urn:microsoft.com/office/officeart/2005/8/layout/process1"/>
    <dgm:cxn modelId="{E71402BB-6FF3-8341-A5EE-3A743E1E7B59}" type="presOf" srcId="{A5158879-57FF-5142-BCF1-DC83B98E0A56}" destId="{9B512E37-796D-AC46-8A5D-66BED8F69AB5}" srcOrd="0" destOrd="0" presId="urn:microsoft.com/office/officeart/2005/8/layout/process1"/>
    <dgm:cxn modelId="{3D9321CD-9BF9-C94F-BC63-C95903DF1C1F}" type="presOf" srcId="{AF825C98-B4EA-804F-80A6-E120E608E41B}" destId="{614E5201-C3A4-7A4E-98C6-AACCD8FFDB37}" srcOrd="0" destOrd="0" presId="urn:microsoft.com/office/officeart/2005/8/layout/process1"/>
    <dgm:cxn modelId="{2BFF4BD6-FE97-544C-AD10-44814C3C7F4C}" type="presOf" srcId="{F9B57B1F-4991-B44C-8E2E-F10843325816}" destId="{D7A0A6CF-B612-AE4A-87D3-D968AC309DA3}" srcOrd="0" destOrd="0" presId="urn:microsoft.com/office/officeart/2005/8/layout/process1"/>
    <dgm:cxn modelId="{58268BDA-ACB8-E142-9C25-013856680744}" srcId="{AF825C98-B4EA-804F-80A6-E120E608E41B}" destId="{B578B3AE-906B-6140-9979-FA7F6F4224AF}" srcOrd="1" destOrd="0" parTransId="{3587F130-7AEB-7445-B695-E012F7C84D56}" sibTransId="{F945A74A-4902-A642-A4FD-3ABF01F5C81C}"/>
    <dgm:cxn modelId="{CCAE38E9-67E7-EF42-99B4-546AEE5311E4}" type="presOf" srcId="{F945A74A-4902-A642-A4FD-3ABF01F5C81C}" destId="{9EE901F0-B3AC-4346-8165-F5F1AE2F8807}" srcOrd="0" destOrd="0" presId="urn:microsoft.com/office/officeart/2005/8/layout/process1"/>
    <dgm:cxn modelId="{4D9847F3-E047-864E-BB07-BFABBB908115}" srcId="{AF825C98-B4EA-804F-80A6-E120E608E41B}" destId="{A5158879-57FF-5142-BCF1-DC83B98E0A56}" srcOrd="0" destOrd="0" parTransId="{EE5E4CBE-AB7C-6B40-98AD-DA24819FB360}" sibTransId="{BE689472-300B-C74C-839C-4A3C760E18D1}"/>
    <dgm:cxn modelId="{AB1F750A-617F-4E48-BA75-FC6279ABCEB6}" type="presParOf" srcId="{614E5201-C3A4-7A4E-98C6-AACCD8FFDB37}" destId="{9B512E37-796D-AC46-8A5D-66BED8F69AB5}" srcOrd="0" destOrd="0" presId="urn:microsoft.com/office/officeart/2005/8/layout/process1"/>
    <dgm:cxn modelId="{55FAEC3A-6BE5-D546-81C0-18E2CA8AF1BF}" type="presParOf" srcId="{614E5201-C3A4-7A4E-98C6-AACCD8FFDB37}" destId="{C0BB72CD-9AA5-784B-995A-ED4B2B38108E}" srcOrd="1" destOrd="0" presId="urn:microsoft.com/office/officeart/2005/8/layout/process1"/>
    <dgm:cxn modelId="{98BF98E5-F473-684B-B8FA-F9DCAD280912}" type="presParOf" srcId="{C0BB72CD-9AA5-784B-995A-ED4B2B38108E}" destId="{6F344B2D-03F2-BD40-9703-FDFA28A858AF}" srcOrd="0" destOrd="0" presId="urn:microsoft.com/office/officeart/2005/8/layout/process1"/>
    <dgm:cxn modelId="{BDECF3CE-B7A4-6544-A325-6F399C2D088C}" type="presParOf" srcId="{614E5201-C3A4-7A4E-98C6-AACCD8FFDB37}" destId="{7C325F00-8E84-C249-883A-06381CDC78BF}" srcOrd="2" destOrd="0" presId="urn:microsoft.com/office/officeart/2005/8/layout/process1"/>
    <dgm:cxn modelId="{D4B3ACF4-5ECE-4A4B-A4D1-AA9D0834A67C}" type="presParOf" srcId="{614E5201-C3A4-7A4E-98C6-AACCD8FFDB37}" destId="{9EE901F0-B3AC-4346-8165-F5F1AE2F8807}" srcOrd="3" destOrd="0" presId="urn:microsoft.com/office/officeart/2005/8/layout/process1"/>
    <dgm:cxn modelId="{8DFBC5FC-9973-0B4B-B599-C234CC9B5879}" type="presParOf" srcId="{9EE901F0-B3AC-4346-8165-F5F1AE2F8807}" destId="{C4030765-6949-3648-AC28-982DBF90B5FA}" srcOrd="0" destOrd="0" presId="urn:microsoft.com/office/officeart/2005/8/layout/process1"/>
    <dgm:cxn modelId="{1894D053-D9C4-8B4D-A9E3-91511B08353F}" type="presParOf" srcId="{614E5201-C3A4-7A4E-98C6-AACCD8FFDB37}" destId="{D7A0A6CF-B612-AE4A-87D3-D968AC309DA3}"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12E37-796D-AC46-8A5D-66BED8F69AB5}">
      <dsp:nvSpPr>
        <dsp:cNvPr id="0" name=""/>
        <dsp:cNvSpPr/>
      </dsp:nvSpPr>
      <dsp:spPr>
        <a:xfrm>
          <a:off x="3" y="0"/>
          <a:ext cx="2024029" cy="8735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星表按区域</a:t>
          </a:r>
          <a:endParaRPr lang="en-US" altLang="zh-CN" sz="1800" kern="1200" dirty="0"/>
        </a:p>
        <a:p>
          <a:pPr marL="0" lvl="0" indent="0" algn="ctr" defTabSz="800100">
            <a:lnSpc>
              <a:spcPct val="90000"/>
            </a:lnSpc>
            <a:spcBef>
              <a:spcPct val="0"/>
            </a:spcBef>
            <a:spcAft>
              <a:spcPct val="35000"/>
            </a:spcAft>
            <a:buNone/>
          </a:pPr>
          <a:r>
            <a:rPr lang="zh-CN" altLang="en-US" sz="1800" kern="1200" dirty="0"/>
            <a:t>切分</a:t>
          </a:r>
        </a:p>
      </dsp:txBody>
      <dsp:txXfrm>
        <a:off x="25587" y="25584"/>
        <a:ext cx="1972861" cy="822337"/>
      </dsp:txXfrm>
    </dsp:sp>
    <dsp:sp modelId="{C0BB72CD-9AA5-784B-995A-ED4B2B38108E}">
      <dsp:nvSpPr>
        <dsp:cNvPr id="0" name=""/>
        <dsp:cNvSpPr/>
      </dsp:nvSpPr>
      <dsp:spPr>
        <a:xfrm>
          <a:off x="2228128" y="185772"/>
          <a:ext cx="432681" cy="50195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a:off x="2228128" y="286164"/>
        <a:ext cx="302877" cy="301175"/>
      </dsp:txXfrm>
    </dsp:sp>
    <dsp:sp modelId="{7C325F00-8E84-C249-883A-06381CDC78BF}">
      <dsp:nvSpPr>
        <dsp:cNvPr id="0" name=""/>
        <dsp:cNvSpPr/>
      </dsp:nvSpPr>
      <dsp:spPr>
        <a:xfrm>
          <a:off x="2840413" y="0"/>
          <a:ext cx="2024029" cy="8735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a:t>分发到</a:t>
          </a:r>
          <a:endParaRPr lang="en-US" altLang="zh-CN" sz="1800" kern="1200"/>
        </a:p>
        <a:p>
          <a:pPr marL="0" lvl="0" indent="0" algn="ctr" defTabSz="800100">
            <a:lnSpc>
              <a:spcPct val="90000"/>
            </a:lnSpc>
            <a:spcBef>
              <a:spcPct val="0"/>
            </a:spcBef>
            <a:spcAft>
              <a:spcPct val="35000"/>
            </a:spcAft>
            <a:buNone/>
          </a:pPr>
          <a:r>
            <a:rPr lang="zh-CN" altLang="en-US" sz="1800" kern="1200"/>
            <a:t>分布式节点</a:t>
          </a:r>
          <a:endParaRPr lang="zh-CN" altLang="en-US" sz="1800" kern="1200" dirty="0"/>
        </a:p>
      </dsp:txBody>
      <dsp:txXfrm>
        <a:off x="2865997" y="25584"/>
        <a:ext cx="1972861" cy="822337"/>
      </dsp:txXfrm>
    </dsp:sp>
    <dsp:sp modelId="{9EE901F0-B3AC-4346-8165-F5F1AE2F8807}">
      <dsp:nvSpPr>
        <dsp:cNvPr id="0" name=""/>
        <dsp:cNvSpPr/>
      </dsp:nvSpPr>
      <dsp:spPr>
        <a:xfrm>
          <a:off x="5066845" y="185772"/>
          <a:ext cx="429094" cy="50195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a:off x="5066845" y="286164"/>
        <a:ext cx="300366" cy="301175"/>
      </dsp:txXfrm>
    </dsp:sp>
    <dsp:sp modelId="{D7A0A6CF-B612-AE4A-87D3-D968AC309DA3}">
      <dsp:nvSpPr>
        <dsp:cNvPr id="0" name=""/>
        <dsp:cNvSpPr/>
      </dsp:nvSpPr>
      <dsp:spPr>
        <a:xfrm>
          <a:off x="5674054" y="0"/>
          <a:ext cx="2024029" cy="8735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t>分布式</a:t>
          </a:r>
          <a:endParaRPr lang="en-US" altLang="zh-CN" sz="1800" kern="1200" dirty="0"/>
        </a:p>
        <a:p>
          <a:pPr marL="0" lvl="0" indent="0" algn="ctr" defTabSz="800100">
            <a:lnSpc>
              <a:spcPct val="90000"/>
            </a:lnSpc>
            <a:spcBef>
              <a:spcPct val="0"/>
            </a:spcBef>
            <a:spcAft>
              <a:spcPct val="35000"/>
            </a:spcAft>
            <a:buNone/>
          </a:pPr>
          <a:r>
            <a:rPr lang="zh-CN" altLang="en-US" sz="1800" kern="1200" dirty="0"/>
            <a:t>检索</a:t>
          </a:r>
        </a:p>
      </dsp:txBody>
      <dsp:txXfrm>
        <a:off x="5699638" y="25584"/>
        <a:ext cx="1972861" cy="82233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4BFB7E2E-D029-4EE3-9D03-9A1A0E5E7B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312260D4-DFE1-4911-A9CE-6648F97137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B46925-BED2-4216-9C70-04D0AE4DB35D}" type="datetimeFigureOut">
              <a:rPr lang="zh-CN" altLang="en-US" smtClean="0"/>
              <a:t>2023/5/23</a:t>
            </a:fld>
            <a:endParaRPr lang="zh-CN" altLang="en-US"/>
          </a:p>
        </p:txBody>
      </p:sp>
      <p:sp>
        <p:nvSpPr>
          <p:cNvPr id="4" name="页脚占位符 3">
            <a:extLst>
              <a:ext uri="{FF2B5EF4-FFF2-40B4-BE49-F238E27FC236}">
                <a16:creationId xmlns:a16="http://schemas.microsoft.com/office/drawing/2014/main" id="{F52B968C-60B3-46E7-8A7A-CB55576FA9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B648D232-0480-43B8-9AFF-21A0AE04CF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3A0B58-4E88-4D9C-9DF8-1F6CB70EF2DF}" type="slidenum">
              <a:rPr lang="zh-CN" altLang="en-US" smtClean="0"/>
              <a:t>‹#›</a:t>
            </a:fld>
            <a:endParaRPr lang="zh-CN" altLang="en-US"/>
          </a:p>
        </p:txBody>
      </p:sp>
    </p:spTree>
    <p:extLst>
      <p:ext uri="{BB962C8B-B14F-4D97-AF65-F5344CB8AC3E}">
        <p14:creationId xmlns:p14="http://schemas.microsoft.com/office/powerpoint/2010/main" val="256992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3C1BE7-9264-4F6A-9416-5C186F8A16C4}" type="datetimeFigureOut">
              <a:rPr lang="zh-CN" altLang="en-US" smtClean="0"/>
              <a:t>2023/5/23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0639B8-E7F3-4F37-AEFB-88E7CED2CB58}" type="slidenum">
              <a:rPr lang="zh-CN" altLang="en-US" smtClean="0"/>
              <a:t>‹#›</a:t>
            </a:fld>
            <a:endParaRPr lang="zh-CN" altLang="en-US"/>
          </a:p>
        </p:txBody>
      </p:sp>
    </p:spTree>
    <p:extLst>
      <p:ext uri="{BB962C8B-B14F-4D97-AF65-F5344CB8AC3E}">
        <p14:creationId xmlns:p14="http://schemas.microsoft.com/office/powerpoint/2010/main" val="1765915064"/>
      </p:ext>
    </p:extLst>
  </p:cSld>
  <p:clrMap bg1="lt1" tx1="dk1" bg2="lt2" tx2="dk2" accent1="accent1" accent2="accent2" accent3="accent3" accent4="accent4" accent5="accent5" accent6="accent6" hlink="hlink" folHlink="folHlink"/>
  <p:notesStyle>
    <a:lvl1pPr marL="0" algn="l" defTabSz="914363" rtl="0" eaLnBrk="1" latinLnBrk="0" hangingPunct="1">
      <a:defRPr sz="1200" kern="1200">
        <a:solidFill>
          <a:schemeClr val="tx1"/>
        </a:solidFill>
        <a:latin typeface="+mn-lt"/>
        <a:ea typeface="+mn-ea"/>
        <a:cs typeface="+mn-cs"/>
      </a:defRPr>
    </a:lvl1pPr>
    <a:lvl2pPr marL="457182" algn="l" defTabSz="914363" rtl="0" eaLnBrk="1" latinLnBrk="0" hangingPunct="1">
      <a:defRPr sz="1200" kern="1200">
        <a:solidFill>
          <a:schemeClr val="tx1"/>
        </a:solidFill>
        <a:latin typeface="+mn-lt"/>
        <a:ea typeface="+mn-ea"/>
        <a:cs typeface="+mn-cs"/>
      </a:defRPr>
    </a:lvl2pPr>
    <a:lvl3pPr marL="914363" algn="l" defTabSz="914363" rtl="0" eaLnBrk="1" latinLnBrk="0" hangingPunct="1">
      <a:defRPr sz="1200" kern="1200">
        <a:solidFill>
          <a:schemeClr val="tx1"/>
        </a:solidFill>
        <a:latin typeface="+mn-lt"/>
        <a:ea typeface="+mn-ea"/>
        <a:cs typeface="+mn-cs"/>
      </a:defRPr>
    </a:lvl3pPr>
    <a:lvl4pPr marL="1371545" algn="l" defTabSz="914363" rtl="0" eaLnBrk="1" latinLnBrk="0" hangingPunct="1">
      <a:defRPr sz="1200" kern="1200">
        <a:solidFill>
          <a:schemeClr val="tx1"/>
        </a:solidFill>
        <a:latin typeface="+mn-lt"/>
        <a:ea typeface="+mn-ea"/>
        <a:cs typeface="+mn-cs"/>
      </a:defRPr>
    </a:lvl4pPr>
    <a:lvl5pPr marL="1828727" algn="l" defTabSz="914363" rtl="0" eaLnBrk="1" latinLnBrk="0" hangingPunct="1">
      <a:defRPr sz="1200" kern="1200">
        <a:solidFill>
          <a:schemeClr val="tx1"/>
        </a:solidFill>
        <a:latin typeface="+mn-lt"/>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20</a:t>
            </a:r>
            <a:r>
              <a:rPr lang="zh-CN" altLang="en-US" dirty="0"/>
              <a:t>号字</a:t>
            </a:r>
          </a:p>
        </p:txBody>
      </p:sp>
      <p:sp>
        <p:nvSpPr>
          <p:cNvPr id="4" name="灯片编号占位符 3"/>
          <p:cNvSpPr>
            <a:spLocks noGrp="1"/>
          </p:cNvSpPr>
          <p:nvPr>
            <p:ph type="sldNum" sz="quarter" idx="5"/>
          </p:nvPr>
        </p:nvSpPr>
        <p:spPr/>
        <p:txBody>
          <a:bodyPr/>
          <a:lstStyle/>
          <a:p>
            <a:fld id="{1F0639B8-E7F3-4F37-AEFB-88E7CED2CB58}" type="slidenum">
              <a:rPr lang="zh-CN" altLang="en-US" smtClean="0"/>
              <a:t>1</a:t>
            </a:fld>
            <a:endParaRPr lang="zh-CN" altLang="en-US"/>
          </a:p>
        </p:txBody>
      </p:sp>
    </p:spTree>
    <p:extLst>
      <p:ext uri="{BB962C8B-B14F-4D97-AF65-F5344CB8AC3E}">
        <p14:creationId xmlns:p14="http://schemas.microsoft.com/office/powerpoint/2010/main" val="3403174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F0639B8-E7F3-4F37-AEFB-88E7CED2CB58}" type="slidenum">
              <a:rPr lang="zh-CN" altLang="en-US" smtClean="0"/>
              <a:t>2</a:t>
            </a:fld>
            <a:endParaRPr lang="zh-CN" altLang="en-US"/>
          </a:p>
        </p:txBody>
      </p:sp>
    </p:spTree>
    <p:extLst>
      <p:ext uri="{BB962C8B-B14F-4D97-AF65-F5344CB8AC3E}">
        <p14:creationId xmlns:p14="http://schemas.microsoft.com/office/powerpoint/2010/main" val="2910709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444444"/>
                </a:solidFill>
                <a:effectLst/>
                <a:latin typeface="Arial" panose="020B0604020202020204" pitchFamily="34" charset="0"/>
              </a:rPr>
              <a:t>暂现源（变源）和突发天文事件一般伴随着剧烈的能量释放过程，是研究极端条件下物理的难得机遇。</a:t>
            </a:r>
            <a:endParaRPr lang="zh-CN" altLang="en-US" dirty="0"/>
          </a:p>
        </p:txBody>
      </p:sp>
      <p:sp>
        <p:nvSpPr>
          <p:cNvPr id="4" name="灯片编号占位符 3"/>
          <p:cNvSpPr>
            <a:spLocks noGrp="1"/>
          </p:cNvSpPr>
          <p:nvPr>
            <p:ph type="sldNum" sz="quarter" idx="5"/>
          </p:nvPr>
        </p:nvSpPr>
        <p:spPr/>
        <p:txBody>
          <a:bodyPr/>
          <a:lstStyle/>
          <a:p>
            <a:fld id="{1F0639B8-E7F3-4F37-AEFB-88E7CED2CB58}" type="slidenum">
              <a:rPr lang="zh-CN" altLang="en-US" smtClean="0"/>
              <a:t>3</a:t>
            </a:fld>
            <a:endParaRPr lang="zh-CN" altLang="en-US"/>
          </a:p>
        </p:txBody>
      </p:sp>
    </p:spTree>
    <p:extLst>
      <p:ext uri="{BB962C8B-B14F-4D97-AF65-F5344CB8AC3E}">
        <p14:creationId xmlns:p14="http://schemas.microsoft.com/office/powerpoint/2010/main" val="2152493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F0639B8-E7F3-4F37-AEFB-88E7CED2CB58}" type="slidenum">
              <a:rPr lang="zh-CN" altLang="en-US" smtClean="0"/>
              <a:t>4</a:t>
            </a:fld>
            <a:endParaRPr lang="zh-CN" altLang="en-US"/>
          </a:p>
        </p:txBody>
      </p:sp>
    </p:spTree>
    <p:extLst>
      <p:ext uri="{BB962C8B-B14F-4D97-AF65-F5344CB8AC3E}">
        <p14:creationId xmlns:p14="http://schemas.microsoft.com/office/powerpoint/2010/main" val="1171638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为了实现星表的均匀切分，我们引入了四叉树这一数据结构</a:t>
            </a:r>
          </a:p>
        </p:txBody>
      </p:sp>
      <p:sp>
        <p:nvSpPr>
          <p:cNvPr id="4" name="灯片编号占位符 3"/>
          <p:cNvSpPr>
            <a:spLocks noGrp="1"/>
          </p:cNvSpPr>
          <p:nvPr>
            <p:ph type="sldNum" sz="quarter" idx="5"/>
          </p:nvPr>
        </p:nvSpPr>
        <p:spPr/>
        <p:txBody>
          <a:bodyPr/>
          <a:lstStyle/>
          <a:p>
            <a:fld id="{1F0639B8-E7F3-4F37-AEFB-88E7CED2CB58}" type="slidenum">
              <a:rPr lang="zh-CN" altLang="en-US" smtClean="0"/>
              <a:t>10</a:t>
            </a:fld>
            <a:endParaRPr lang="zh-CN" altLang="en-US"/>
          </a:p>
        </p:txBody>
      </p:sp>
    </p:spTree>
    <p:extLst>
      <p:ext uri="{BB962C8B-B14F-4D97-AF65-F5344CB8AC3E}">
        <p14:creationId xmlns:p14="http://schemas.microsoft.com/office/powerpoint/2010/main" val="486087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需要知道切分出的星表大小为多少时最为合适</a:t>
            </a:r>
          </a:p>
        </p:txBody>
      </p:sp>
      <p:sp>
        <p:nvSpPr>
          <p:cNvPr id="4" name="灯片编号占位符 3"/>
          <p:cNvSpPr>
            <a:spLocks noGrp="1"/>
          </p:cNvSpPr>
          <p:nvPr>
            <p:ph type="sldNum" sz="quarter" idx="5"/>
          </p:nvPr>
        </p:nvSpPr>
        <p:spPr/>
        <p:txBody>
          <a:bodyPr/>
          <a:lstStyle/>
          <a:p>
            <a:fld id="{1F0639B8-E7F3-4F37-AEFB-88E7CED2CB58}" type="slidenum">
              <a:rPr lang="zh-CN" altLang="en-US" smtClean="0"/>
              <a:t>11</a:t>
            </a:fld>
            <a:endParaRPr lang="zh-CN" altLang="en-US"/>
          </a:p>
        </p:txBody>
      </p:sp>
    </p:spTree>
    <p:extLst>
      <p:ext uri="{BB962C8B-B14F-4D97-AF65-F5344CB8AC3E}">
        <p14:creationId xmlns:p14="http://schemas.microsoft.com/office/powerpoint/2010/main" val="2758988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F0639B8-E7F3-4F37-AEFB-88E7CED2CB58}" type="slidenum">
              <a:rPr lang="zh-CN" altLang="en-US" smtClean="0"/>
              <a:t>30</a:t>
            </a:fld>
            <a:endParaRPr lang="zh-CN" altLang="en-US"/>
          </a:p>
        </p:txBody>
      </p:sp>
    </p:spTree>
    <p:extLst>
      <p:ext uri="{BB962C8B-B14F-4D97-AF65-F5344CB8AC3E}">
        <p14:creationId xmlns:p14="http://schemas.microsoft.com/office/powerpoint/2010/main" val="2958154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R">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D576B1-3314-4BAE-8A3B-7D369EDE3031}"/>
              </a:ext>
            </a:extLst>
          </p:cNvPr>
          <p:cNvSpPr>
            <a:spLocks noGrp="1"/>
          </p:cNvSpPr>
          <p:nvPr>
            <p:ph type="title"/>
          </p:nvPr>
        </p:nvSpPr>
        <p:spPr>
          <a:xfrm>
            <a:off x="336000" y="2634936"/>
            <a:ext cx="2520000" cy="1588127"/>
          </a:xfrm>
        </p:spPr>
        <p:txBody>
          <a:bodyPr anchor="ctr" anchorCtr="1">
            <a:spAutoFit/>
          </a:bodyPr>
          <a:lstStyle>
            <a:lvl1pPr algn="dist">
              <a:defRPr sz="3600">
                <a:solidFill>
                  <a:srgbClr val="174994"/>
                </a:solidFill>
              </a:defRPr>
            </a:lvl1pPr>
          </a:lstStyle>
          <a:p>
            <a:r>
              <a:rPr lang="zh-CN" altLang="en-US"/>
              <a:t>单击此处编辑母版标题样式</a:t>
            </a:r>
            <a:endParaRPr lang="zh-CN" altLang="en-US" dirty="0"/>
          </a:p>
        </p:txBody>
      </p:sp>
      <p:sp>
        <p:nvSpPr>
          <p:cNvPr id="3" name="日期占位符 2">
            <a:extLst>
              <a:ext uri="{FF2B5EF4-FFF2-40B4-BE49-F238E27FC236}">
                <a16:creationId xmlns:a16="http://schemas.microsoft.com/office/drawing/2014/main" id="{83B9CE9C-0A6D-5780-E2D2-9B0B8F328D4B}"/>
              </a:ext>
            </a:extLst>
          </p:cNvPr>
          <p:cNvSpPr>
            <a:spLocks noGrp="1"/>
          </p:cNvSpPr>
          <p:nvPr>
            <p:ph type="dt" sz="half" idx="10"/>
          </p:nvPr>
        </p:nvSpPr>
        <p:spPr>
          <a:xfrm>
            <a:off x="336000" y="6492872"/>
            <a:ext cx="2743200" cy="365125"/>
          </a:xfrm>
        </p:spPr>
        <p:txBody>
          <a:bodyPr/>
          <a:lstStyle/>
          <a:p>
            <a:fld id="{6E693915-2DA2-452F-9B73-7055BB9CD4A1}" type="datetimeFigureOut">
              <a:rPr lang="zh-CN" altLang="en-US" smtClean="0"/>
              <a:t>2023/5/23</a:t>
            </a:fld>
            <a:endParaRPr lang="zh-CN" altLang="en-US" dirty="0"/>
          </a:p>
        </p:txBody>
      </p:sp>
      <p:sp>
        <p:nvSpPr>
          <p:cNvPr id="4" name="页脚占位符 3">
            <a:extLst>
              <a:ext uri="{FF2B5EF4-FFF2-40B4-BE49-F238E27FC236}">
                <a16:creationId xmlns:a16="http://schemas.microsoft.com/office/drawing/2014/main" id="{0ED60486-9AF7-A917-E47B-C17E4BFD471A}"/>
              </a:ext>
            </a:extLst>
          </p:cNvPr>
          <p:cNvSpPr>
            <a:spLocks noGrp="1"/>
          </p:cNvSpPr>
          <p:nvPr>
            <p:ph type="ftr" sz="quarter" idx="11"/>
          </p:nvPr>
        </p:nvSpPr>
        <p:spPr>
          <a:xfrm>
            <a:off x="4038600" y="6492873"/>
            <a:ext cx="4114800" cy="365125"/>
          </a:xfrm>
        </p:spPr>
        <p:txBody>
          <a:bodyPr/>
          <a:lstStyle/>
          <a:p>
            <a:endParaRPr lang="zh-CN" altLang="en-US" dirty="0"/>
          </a:p>
        </p:txBody>
      </p:sp>
      <p:sp>
        <p:nvSpPr>
          <p:cNvPr id="5" name="灯片编号占位符 4">
            <a:extLst>
              <a:ext uri="{FF2B5EF4-FFF2-40B4-BE49-F238E27FC236}">
                <a16:creationId xmlns:a16="http://schemas.microsoft.com/office/drawing/2014/main" id="{377D683D-BF7D-73EF-E6C4-4502B2BEF73B}"/>
              </a:ext>
            </a:extLst>
          </p:cNvPr>
          <p:cNvSpPr>
            <a:spLocks noGrp="1"/>
          </p:cNvSpPr>
          <p:nvPr>
            <p:ph type="sldNum" sz="quarter" idx="12"/>
          </p:nvPr>
        </p:nvSpPr>
        <p:spPr>
          <a:xfrm>
            <a:off x="8825408" y="6492871"/>
            <a:ext cx="2743200" cy="365125"/>
          </a:xfrm>
        </p:spPr>
        <p:txBody>
          <a:bodyPr/>
          <a:lstStyle/>
          <a:p>
            <a:fld id="{CA359C24-2E28-4A59-ACB7-EA1FCA7AA7CF}" type="slidenum">
              <a:rPr lang="zh-CN" altLang="en-US" smtClean="0"/>
              <a:t>‹#›</a:t>
            </a:fld>
            <a:endParaRPr lang="zh-CN" altLang="en-US" dirty="0"/>
          </a:p>
        </p:txBody>
      </p:sp>
      <p:cxnSp>
        <p:nvCxnSpPr>
          <p:cNvPr id="7" name="直接连接符 6">
            <a:extLst>
              <a:ext uri="{FF2B5EF4-FFF2-40B4-BE49-F238E27FC236}">
                <a16:creationId xmlns:a16="http://schemas.microsoft.com/office/drawing/2014/main" id="{7C1F4CC1-058B-502E-4DE1-B7CCB94321D0}"/>
              </a:ext>
            </a:extLst>
          </p:cNvPr>
          <p:cNvCxnSpPr/>
          <p:nvPr userDrawn="1"/>
        </p:nvCxnSpPr>
        <p:spPr>
          <a:xfrm>
            <a:off x="3216000" y="1269000"/>
            <a:ext cx="0" cy="4320480"/>
          </a:xfrm>
          <a:prstGeom prst="line">
            <a:avLst/>
          </a:prstGeom>
          <a:ln>
            <a:solidFill>
              <a:srgbClr val="174994"/>
            </a:solidFill>
          </a:ln>
        </p:spPr>
        <p:style>
          <a:lnRef idx="3">
            <a:schemeClr val="accent5"/>
          </a:lnRef>
          <a:fillRef idx="0">
            <a:schemeClr val="accent5"/>
          </a:fillRef>
          <a:effectRef idx="2">
            <a:schemeClr val="accent5"/>
          </a:effectRef>
          <a:fontRef idx="minor">
            <a:schemeClr val="tx1"/>
          </a:fontRef>
        </p:style>
      </p:cxnSp>
      <p:sp>
        <p:nvSpPr>
          <p:cNvPr id="12" name="内容占位符 11">
            <a:extLst>
              <a:ext uri="{FF2B5EF4-FFF2-40B4-BE49-F238E27FC236}">
                <a16:creationId xmlns:a16="http://schemas.microsoft.com/office/drawing/2014/main" id="{E0737B16-CDEF-1019-878A-E290792A0140}"/>
              </a:ext>
            </a:extLst>
          </p:cNvPr>
          <p:cNvSpPr>
            <a:spLocks noGrp="1"/>
          </p:cNvSpPr>
          <p:nvPr>
            <p:ph sz="quarter" idx="13"/>
          </p:nvPr>
        </p:nvSpPr>
        <p:spPr>
          <a:xfrm>
            <a:off x="3575999" y="548680"/>
            <a:ext cx="8279993" cy="5544616"/>
          </a:xfrm>
        </p:spPr>
        <p:txBody>
          <a:bodyPr anchor="ctr"/>
          <a:lstStyle>
            <a:lvl1pPr>
              <a:defRPr sz="2000"/>
            </a:lvl1pPr>
            <a:lvl2pPr>
              <a:defRPr sz="1800"/>
            </a:lvl2pPr>
            <a:lvl3pPr>
              <a:defRPr sz="1600"/>
            </a:lvl3pPr>
            <a:lvl4pPr>
              <a:defRPr sz="1400"/>
            </a:lvl4pPr>
            <a:lvl5pPr>
              <a:defRPr sz="12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CN" altLang="en-US" dirty="0"/>
          </a:p>
        </p:txBody>
      </p:sp>
    </p:spTree>
    <p:extLst>
      <p:ext uri="{BB962C8B-B14F-4D97-AF65-F5344CB8AC3E}">
        <p14:creationId xmlns:p14="http://schemas.microsoft.com/office/powerpoint/2010/main" val="26592920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06D62A0-F2B3-464B-A641-C00DE81CCB82}" type="datetimeFigureOut">
              <a:rPr lang="zh-CN" altLang="en-US" smtClean="0"/>
              <a:t>2023/5/23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0A36E7E-6AFF-4962-9877-E6D9E1B61F10}" type="slidenum">
              <a:rPr lang="zh-CN" altLang="en-US" smtClean="0"/>
              <a:t>‹#›</a:t>
            </a:fld>
            <a:endParaRPr lang="zh-CN" altLang="en-US"/>
          </a:p>
        </p:txBody>
      </p:sp>
    </p:spTree>
    <p:extLst>
      <p:ext uri="{BB962C8B-B14F-4D97-AF65-F5344CB8AC3E}">
        <p14:creationId xmlns:p14="http://schemas.microsoft.com/office/powerpoint/2010/main" val="35069709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E06D62A0-F2B3-464B-A641-C00DE81CCB82}" type="datetimeFigureOut">
              <a:rPr lang="zh-CN" altLang="en-US" smtClean="0"/>
              <a:t>2023/5/23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0A36E7E-6AFF-4962-9877-E6D9E1B61F10}" type="slidenum">
              <a:rPr lang="zh-CN" altLang="en-US" smtClean="0"/>
              <a:t>‹#›</a:t>
            </a:fld>
            <a:endParaRPr lang="zh-CN" altLang="en-US"/>
          </a:p>
        </p:txBody>
      </p:sp>
    </p:spTree>
    <p:extLst>
      <p:ext uri="{BB962C8B-B14F-4D97-AF65-F5344CB8AC3E}">
        <p14:creationId xmlns:p14="http://schemas.microsoft.com/office/powerpoint/2010/main" val="30587331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E06D62A0-F2B3-464B-A641-C00DE81CCB82}" type="datetimeFigureOut">
              <a:rPr lang="zh-CN" altLang="en-US" smtClean="0"/>
              <a:t>2023/5/23</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E0A36E7E-6AFF-4962-9877-E6D9E1B61F10}" type="slidenum">
              <a:rPr lang="zh-CN" altLang="en-US" smtClean="0"/>
              <a:t>‹#›</a:t>
            </a:fld>
            <a:endParaRPr lang="zh-CN" altLang="en-US"/>
          </a:p>
        </p:txBody>
      </p:sp>
    </p:spTree>
    <p:extLst>
      <p:ext uri="{BB962C8B-B14F-4D97-AF65-F5344CB8AC3E}">
        <p14:creationId xmlns:p14="http://schemas.microsoft.com/office/powerpoint/2010/main" val="105422628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AFAC37-205F-4B16-A49D-153BA1399F17}"/>
              </a:ext>
            </a:extLst>
          </p:cNvPr>
          <p:cNvSpPr>
            <a:spLocks noGrp="1"/>
          </p:cNvSpPr>
          <p:nvPr>
            <p:ph type="title"/>
          </p:nvPr>
        </p:nvSpPr>
        <p:spPr/>
        <p:txBody>
          <a:bodyPr/>
          <a:lstStyle/>
          <a:p>
            <a:r>
              <a:rPr lang="zh-CN" altLang="en-US"/>
              <a:t>单击此处编辑母版标题样式</a:t>
            </a:r>
          </a:p>
        </p:txBody>
      </p:sp>
      <p:sp>
        <p:nvSpPr>
          <p:cNvPr id="4" name="页脚占位符 3">
            <a:extLst>
              <a:ext uri="{FF2B5EF4-FFF2-40B4-BE49-F238E27FC236}">
                <a16:creationId xmlns:a16="http://schemas.microsoft.com/office/drawing/2014/main" id="{7C403AEC-A604-4443-915B-60D9559DC5DB}"/>
              </a:ext>
            </a:extLst>
          </p:cNvPr>
          <p:cNvSpPr>
            <a:spLocks noGrp="1"/>
          </p:cNvSpPr>
          <p:nvPr>
            <p:ph type="ftr" sz="quarter" idx="11"/>
          </p:nvPr>
        </p:nvSpPr>
        <p:spPr>
          <a:xfrm>
            <a:off x="4038600" y="6356361"/>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CCB8D9F-1B26-4991-AADF-C59B7FFF6648}"/>
              </a:ext>
            </a:extLst>
          </p:cNvPr>
          <p:cNvSpPr>
            <a:spLocks noGrp="1"/>
          </p:cNvSpPr>
          <p:nvPr>
            <p:ph type="sldNum" sz="quarter" idx="12"/>
          </p:nvPr>
        </p:nvSpPr>
        <p:spPr>
          <a:xfrm>
            <a:off x="8610600" y="6356361"/>
            <a:ext cx="2743200" cy="365125"/>
          </a:xfrm>
          <a:prstGeom prst="rect">
            <a:avLst/>
          </a:prstGeom>
        </p:spPr>
        <p:txBody>
          <a:bodyPr/>
          <a:lstStyle/>
          <a:p>
            <a:fld id="{E0A36E7E-6AFF-4962-9877-E6D9E1B61F10}" type="slidenum">
              <a:rPr lang="zh-CN" altLang="en-US" smtClean="0"/>
              <a:t>‹#›</a:t>
            </a:fld>
            <a:endParaRPr lang="zh-CN" altLang="en-US"/>
          </a:p>
        </p:txBody>
      </p:sp>
    </p:spTree>
    <p:extLst>
      <p:ext uri="{BB962C8B-B14F-4D97-AF65-F5344CB8AC3E}">
        <p14:creationId xmlns:p14="http://schemas.microsoft.com/office/powerpoint/2010/main" val="311990075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9451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E693915-2DA2-452F-9B73-7055BB9CD4A1}" type="datetimeFigureOut">
              <a:rPr lang="zh-CN" altLang="en-US" smtClean="0"/>
              <a:t>2023/5/23</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CA359C24-2E28-4A59-ACB7-EA1FCA7AA7CF}" type="slidenum">
              <a:rPr lang="zh-CN" altLang="en-US" smtClean="0"/>
              <a:t>‹#›</a:t>
            </a:fld>
            <a:endParaRPr lang="zh-CN" altLang="en-US"/>
          </a:p>
        </p:txBody>
      </p:sp>
    </p:spTree>
    <p:extLst>
      <p:ext uri="{BB962C8B-B14F-4D97-AF65-F5344CB8AC3E}">
        <p14:creationId xmlns:p14="http://schemas.microsoft.com/office/powerpoint/2010/main" val="42731889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E06D62A0-F2B3-464B-A641-C00DE81CCB82}" type="datetimeFigureOut">
              <a:rPr lang="zh-CN" altLang="en-US" smtClean="0"/>
              <a:t>2023/5/23</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E0A36E7E-6AFF-4962-9877-E6D9E1B61F10}" type="slidenum">
              <a:rPr lang="zh-CN" altLang="en-US" smtClean="0"/>
              <a:t>‹#›</a:t>
            </a:fld>
            <a:endParaRPr lang="zh-CN" altLang="en-US"/>
          </a:p>
        </p:txBody>
      </p:sp>
    </p:spTree>
    <p:extLst>
      <p:ext uri="{BB962C8B-B14F-4D97-AF65-F5344CB8AC3E}">
        <p14:creationId xmlns:p14="http://schemas.microsoft.com/office/powerpoint/2010/main" val="17645401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6"/>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06D62A0-F2B3-464B-A641-C00DE81CCB82}" type="datetimeFigureOut">
              <a:rPr lang="zh-CN" altLang="en-US" smtClean="0"/>
              <a:t>2023/5/23</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E0A36E7E-6AFF-4962-9877-E6D9E1B61F10}" type="slidenum">
              <a:rPr lang="zh-CN" altLang="en-US" smtClean="0"/>
              <a:t>‹#›</a:t>
            </a:fld>
            <a:endParaRPr lang="zh-CN" altLang="en-US"/>
          </a:p>
        </p:txBody>
      </p:sp>
    </p:spTree>
    <p:extLst>
      <p:ext uri="{BB962C8B-B14F-4D97-AF65-F5344CB8AC3E}">
        <p14:creationId xmlns:p14="http://schemas.microsoft.com/office/powerpoint/2010/main" val="72961821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E06D62A0-F2B3-464B-A641-C00DE81CCB82}" type="datetimeFigureOut">
              <a:rPr lang="zh-CN" altLang="en-US" smtClean="0"/>
              <a:t>2023/5/23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0A36E7E-6AFF-4962-9877-E6D9E1B61F10}" type="slidenum">
              <a:rPr lang="zh-CN" altLang="en-US" smtClean="0"/>
              <a:t>‹#›</a:t>
            </a:fld>
            <a:endParaRPr lang="zh-CN" altLang="en-US"/>
          </a:p>
        </p:txBody>
      </p:sp>
    </p:spTree>
    <p:extLst>
      <p:ext uri="{BB962C8B-B14F-4D97-AF65-F5344CB8AC3E}">
        <p14:creationId xmlns:p14="http://schemas.microsoft.com/office/powerpoint/2010/main" val="23379449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8"/>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6"/>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2" y="2505076"/>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E06D62A0-F2B3-464B-A641-C00DE81CCB82}" type="datetimeFigureOut">
              <a:rPr lang="zh-CN" altLang="en-US" smtClean="0"/>
              <a:t>2023/5/23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0A36E7E-6AFF-4962-9877-E6D9E1B61F10}" type="slidenum">
              <a:rPr lang="zh-CN" altLang="en-US" smtClean="0"/>
              <a:t>‹#›</a:t>
            </a:fld>
            <a:endParaRPr lang="zh-CN" altLang="en-US"/>
          </a:p>
        </p:txBody>
      </p:sp>
    </p:spTree>
    <p:extLst>
      <p:ext uri="{BB962C8B-B14F-4D97-AF65-F5344CB8AC3E}">
        <p14:creationId xmlns:p14="http://schemas.microsoft.com/office/powerpoint/2010/main" val="11589595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06D62A0-F2B3-464B-A641-C00DE81CCB82}" type="datetimeFigureOut">
              <a:rPr lang="zh-CN" altLang="en-US" smtClean="0"/>
              <a:t>2023/5/23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0A36E7E-6AFF-4962-9877-E6D9E1B61F10}" type="slidenum">
              <a:rPr lang="zh-CN" altLang="en-US" smtClean="0"/>
              <a:t>‹#›</a:t>
            </a:fld>
            <a:endParaRPr lang="zh-CN" altLang="en-US"/>
          </a:p>
        </p:txBody>
      </p:sp>
    </p:spTree>
    <p:extLst>
      <p:ext uri="{BB962C8B-B14F-4D97-AF65-F5344CB8AC3E}">
        <p14:creationId xmlns:p14="http://schemas.microsoft.com/office/powerpoint/2010/main" val="124315187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6D62A0-F2B3-464B-A641-C00DE81CCB82}" type="datetimeFigureOut">
              <a:rPr lang="zh-CN" altLang="en-US" smtClean="0"/>
              <a:t>2023/5/23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0A36E7E-6AFF-4962-9877-E6D9E1B61F10}" type="slidenum">
              <a:rPr lang="zh-CN" altLang="en-US" smtClean="0"/>
              <a:t>‹#›</a:t>
            </a:fld>
            <a:endParaRPr lang="zh-CN" altLang="en-US"/>
          </a:p>
        </p:txBody>
      </p:sp>
    </p:spTree>
    <p:extLst>
      <p:ext uri="{BB962C8B-B14F-4D97-AF65-F5344CB8AC3E}">
        <p14:creationId xmlns:p14="http://schemas.microsoft.com/office/powerpoint/2010/main" val="131899222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06D62A0-F2B3-464B-A641-C00DE81CCB82}" type="datetimeFigureOut">
              <a:rPr lang="zh-CN" altLang="en-US" smtClean="0"/>
              <a:t>2023/5/23</a:t>
            </a:fld>
            <a:endParaRPr lang="zh-CN" altLang="en-US"/>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E0A36E7E-6AFF-4962-9877-E6D9E1B61F10}" type="slidenum">
              <a:rPr lang="zh-CN" altLang="en-US" smtClean="0"/>
              <a:t>‹#›</a:t>
            </a:fld>
            <a:endParaRPr lang="zh-CN" altLang="en-US"/>
          </a:p>
        </p:txBody>
      </p:sp>
    </p:spTree>
    <p:extLst>
      <p:ext uri="{BB962C8B-B14F-4D97-AF65-F5344CB8AC3E}">
        <p14:creationId xmlns:p14="http://schemas.microsoft.com/office/powerpoint/2010/main" val="38522203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18645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49287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693915-2DA2-452F-9B73-7055BB9CD4A1}" type="datetimeFigureOut">
              <a:rPr lang="zh-CN" altLang="en-US" smtClean="0"/>
              <a:t>2023/5/23</a:t>
            </a:fld>
            <a:endParaRPr lang="zh-CN" altLang="en-US" dirty="0"/>
          </a:p>
        </p:txBody>
      </p:sp>
      <p:sp>
        <p:nvSpPr>
          <p:cNvPr id="5" name="Footer Placeholder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8610600" y="649287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359C24-2E28-4A59-ACB7-EA1FCA7AA7CF}" type="slidenum">
              <a:rPr lang="zh-CN" altLang="en-US" smtClean="0"/>
              <a:t>‹#›</a:t>
            </a:fld>
            <a:endParaRPr lang="zh-CN" altLang="en-US" dirty="0"/>
          </a:p>
        </p:txBody>
      </p:sp>
      <p:pic>
        <p:nvPicPr>
          <p:cNvPr id="7" name="图片 6" descr="卡通人物&#10;&#10;中度可信度描述已自动生成">
            <a:extLst>
              <a:ext uri="{FF2B5EF4-FFF2-40B4-BE49-F238E27FC236}">
                <a16:creationId xmlns:a16="http://schemas.microsoft.com/office/drawing/2014/main" id="{FFE72763-74E0-2D30-8031-5AE4BF5BC5B6}"/>
              </a:ext>
            </a:extLst>
          </p:cNvPr>
          <p:cNvPicPr preferRelativeResize="0">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02125" y="6178739"/>
            <a:ext cx="1229379" cy="252000"/>
          </a:xfrm>
          <a:prstGeom prst="rect">
            <a:avLst/>
          </a:prstGeom>
        </p:spPr>
      </p:pic>
      <p:pic>
        <p:nvPicPr>
          <p:cNvPr id="8" name="图片 7">
            <a:extLst>
              <a:ext uri="{FF2B5EF4-FFF2-40B4-BE49-F238E27FC236}">
                <a16:creationId xmlns:a16="http://schemas.microsoft.com/office/drawing/2014/main" id="{3A384162-F567-D943-4468-8053CE5E46D2}"/>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r="30128"/>
          <a:stretch/>
        </p:blipFill>
        <p:spPr bwMode="auto">
          <a:xfrm>
            <a:off x="8466808" y="6111442"/>
            <a:ext cx="3389831"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6">
            <a:extLst>
              <a:ext uri="{FF2B5EF4-FFF2-40B4-BE49-F238E27FC236}">
                <a16:creationId xmlns:a16="http://schemas.microsoft.com/office/drawing/2014/main" id="{D6CC390A-7194-C6EE-1765-2DABF2020936}"/>
              </a:ext>
            </a:extLst>
          </p:cNvPr>
          <p:cNvPicPr>
            <a:picLocks noChangeAspect="1"/>
          </p:cNvPicPr>
          <p:nvPr userDrawn="1"/>
        </p:nvPicPr>
        <p:blipFill rotWithShape="1">
          <a:blip r:embed="rId18">
            <a:extLst>
              <a:ext uri="{BEBA8EAE-BF5A-486C-A8C5-ECC9F3942E4B}">
                <a14:imgProps xmlns:a14="http://schemas.microsoft.com/office/drawing/2010/main">
                  <a14:imgLayer r:embed="rId19">
                    <a14:imgEffect>
                      <a14:sharpenSoften amount="50000"/>
                    </a14:imgEffect>
                  </a14:imgLayer>
                </a14:imgProps>
              </a:ext>
              <a:ext uri="{28A0092B-C50C-407E-A947-70E740481C1C}">
                <a14:useLocalDpi xmlns:a14="http://schemas.microsoft.com/office/drawing/2010/main" val="0"/>
              </a:ext>
            </a:extLst>
          </a:blip>
          <a:srcRect r="4988"/>
          <a:stretch/>
        </p:blipFill>
        <p:spPr bwMode="auto">
          <a:xfrm>
            <a:off x="4579532" y="6154126"/>
            <a:ext cx="3887277"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接连接符 9">
            <a:extLst>
              <a:ext uri="{FF2B5EF4-FFF2-40B4-BE49-F238E27FC236}">
                <a16:creationId xmlns:a16="http://schemas.microsoft.com/office/drawing/2014/main" id="{E93CB898-757A-0B8C-5D7C-5845A61DBAFB}"/>
              </a:ext>
            </a:extLst>
          </p:cNvPr>
          <p:cNvCxnSpPr>
            <a:cxnSpLocks/>
          </p:cNvCxnSpPr>
          <p:nvPr userDrawn="1"/>
        </p:nvCxnSpPr>
        <p:spPr>
          <a:xfrm>
            <a:off x="335360" y="6525344"/>
            <a:ext cx="4248472" cy="0"/>
          </a:xfrm>
          <a:prstGeom prst="line">
            <a:avLst/>
          </a:prstGeom>
          <a:ln>
            <a:solidFill>
              <a:srgbClr val="4E649D"/>
            </a:solidFill>
          </a:ln>
        </p:spPr>
        <p:style>
          <a:lnRef idx="2">
            <a:schemeClr val="accent1"/>
          </a:lnRef>
          <a:fillRef idx="0">
            <a:schemeClr val="accent1"/>
          </a:fillRef>
          <a:effectRef idx="1">
            <a:schemeClr val="accent1"/>
          </a:effectRef>
          <a:fontRef idx="minor">
            <a:schemeClr val="tx1"/>
          </a:fontRef>
        </p:style>
      </p:cxnSp>
      <p:pic>
        <p:nvPicPr>
          <p:cNvPr id="11" name="图片 10" descr="图片包含 游戏机, 物体, 钟表, 仪表&#10;&#10;描述已自动生成">
            <a:extLst>
              <a:ext uri="{FF2B5EF4-FFF2-40B4-BE49-F238E27FC236}">
                <a16:creationId xmlns:a16="http://schemas.microsoft.com/office/drawing/2014/main" id="{A1C14880-9BE3-8EEE-7DD0-AA8DE3DDD39E}"/>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t="-893" b="893"/>
          <a:stretch/>
        </p:blipFill>
        <p:spPr>
          <a:xfrm>
            <a:off x="1833288" y="6183454"/>
            <a:ext cx="1646861" cy="252000"/>
          </a:xfrm>
          <a:prstGeom prst="rect">
            <a:avLst/>
          </a:prstGeom>
        </p:spPr>
      </p:pic>
      <p:pic>
        <p:nvPicPr>
          <p:cNvPr id="12" name="Picture 2">
            <a:extLst>
              <a:ext uri="{FF2B5EF4-FFF2-40B4-BE49-F238E27FC236}">
                <a16:creationId xmlns:a16="http://schemas.microsoft.com/office/drawing/2014/main" id="{98B14D88-C8A2-8794-E316-A482DF6061EF}"/>
              </a:ext>
            </a:extLst>
          </p:cNvPr>
          <p:cNvPicPr>
            <a:picLocks noChangeAspect="1" noChangeArrowheads="1"/>
          </p:cNvPicPr>
          <p:nvPr userDrawn="1"/>
        </p:nvPicPr>
        <p:blipFill rotWithShape="1">
          <a:blip r:embed="rId21">
            <a:extLst>
              <a:ext uri="{28A0092B-C50C-407E-A947-70E740481C1C}">
                <a14:useLocalDpi xmlns:a14="http://schemas.microsoft.com/office/drawing/2010/main" val="0"/>
              </a:ext>
            </a:extLst>
          </a:blip>
          <a:srcRect l="10198" t="22348" r="54737" b="21788"/>
          <a:stretch/>
        </p:blipFill>
        <p:spPr bwMode="auto">
          <a:xfrm>
            <a:off x="3701493" y="6173977"/>
            <a:ext cx="814075" cy="25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656590"/>
      </p:ext>
    </p:extLst>
  </p:cSld>
  <p:clrMap bg1="lt1" tx1="dk1" bg2="lt2" tx2="dk2" accent1="accent1" accent2="accent2" accent3="accent3" accent4="accent4" accent5="accent5" accent6="accent6" hlink="hlink" folHlink="folHlink"/>
  <p:sldLayoutIdLst>
    <p:sldLayoutId id="2147483751"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673" r:id="rId14"/>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image" Target="../media/image25.png"/><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5" Type="http://schemas.openxmlformats.org/officeDocument/2006/relationships/image" Target="../media/image60.gif"/><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65.sv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73.tif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4.wdp"/><Relationship Id="rId4" Type="http://schemas.openxmlformats.org/officeDocument/2006/relationships/image" Target="../media/image10.png"/><Relationship Id="rId9" Type="http://schemas.openxmlformats.org/officeDocument/2006/relationships/image" Target="../media/image13.sv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5.sv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3.svg"/><Relationship Id="rId10" Type="http://schemas.openxmlformats.org/officeDocument/2006/relationships/image" Target="../media/image20.png"/><Relationship Id="rId4" Type="http://schemas.openxmlformats.org/officeDocument/2006/relationships/image" Target="../media/image12.png"/><Relationship Id="rId9"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B6747A-FC46-440C-998D-0401100FC115}"/>
              </a:ext>
            </a:extLst>
          </p:cNvPr>
          <p:cNvSpPr>
            <a:spLocks noGrp="1"/>
          </p:cNvSpPr>
          <p:nvPr>
            <p:ph type="ctrTitle"/>
          </p:nvPr>
        </p:nvSpPr>
        <p:spPr>
          <a:xfrm>
            <a:off x="2495600" y="2092381"/>
            <a:ext cx="7200800" cy="1233091"/>
          </a:xfrm>
        </p:spPr>
        <p:txBody>
          <a:bodyPr anchor="ctr">
            <a:normAutofit fontScale="90000"/>
          </a:bodyPr>
          <a:lstStyle/>
          <a:p>
            <a:pPr algn="dist"/>
            <a:r>
              <a:rPr lang="zh-CN" altLang="en-US" sz="4400" dirty="0"/>
              <a:t>面向大视场时域巡天观测的</a:t>
            </a:r>
            <a:br>
              <a:rPr lang="en-US" altLang="zh-CN" sz="4400" dirty="0"/>
            </a:br>
            <a:r>
              <a:rPr lang="zh-CN" altLang="en-US" sz="4400" dirty="0"/>
              <a:t>大数据检索与融合方法的研究</a:t>
            </a:r>
          </a:p>
        </p:txBody>
      </p:sp>
      <p:sp>
        <p:nvSpPr>
          <p:cNvPr id="3" name="副标题 2">
            <a:extLst>
              <a:ext uri="{FF2B5EF4-FFF2-40B4-BE49-F238E27FC236}">
                <a16:creationId xmlns:a16="http://schemas.microsoft.com/office/drawing/2014/main" id="{C44C3FFD-EBF4-43D4-86C0-5CD4BB83147A}"/>
              </a:ext>
            </a:extLst>
          </p:cNvPr>
          <p:cNvSpPr>
            <a:spLocks noGrp="1"/>
          </p:cNvSpPr>
          <p:nvPr>
            <p:ph type="subTitle" idx="1"/>
          </p:nvPr>
        </p:nvSpPr>
        <p:spPr>
          <a:xfrm>
            <a:off x="2667000" y="4149087"/>
            <a:ext cx="6858000" cy="1440159"/>
          </a:xfrm>
        </p:spPr>
        <p:txBody>
          <a:bodyPr>
            <a:normAutofit fontScale="92500" lnSpcReduction="10000"/>
          </a:bodyPr>
          <a:lstStyle/>
          <a:p>
            <a:r>
              <a:rPr lang="zh-CN" altLang="en-US" sz="2000" dirty="0"/>
              <a:t>硕士学位论文答辩</a:t>
            </a:r>
            <a:endParaRPr lang="en-US" altLang="zh-CN" sz="2000" dirty="0"/>
          </a:p>
          <a:p>
            <a:r>
              <a:rPr lang="zh-CN" altLang="en-US" sz="2000" dirty="0"/>
              <a:t>答辩人：张琦乾</a:t>
            </a:r>
            <a:endParaRPr lang="en-US" altLang="zh-CN" sz="2000" dirty="0"/>
          </a:p>
          <a:p>
            <a:r>
              <a:rPr lang="zh-CN" altLang="en-US" sz="2000" dirty="0"/>
              <a:t>指导教师：樊东卫</a:t>
            </a:r>
            <a:endParaRPr lang="en-US" altLang="zh-CN" sz="2000" dirty="0"/>
          </a:p>
          <a:p>
            <a:r>
              <a:rPr lang="zh-CN" altLang="en-US" sz="2000" dirty="0"/>
              <a:t>天文信息技术研究团组</a:t>
            </a:r>
            <a:endParaRPr lang="en-US" altLang="zh-CN" sz="2000" dirty="0"/>
          </a:p>
          <a:p>
            <a:endParaRPr lang="zh-CN" altLang="en-US" dirty="0"/>
          </a:p>
        </p:txBody>
      </p:sp>
      <p:cxnSp>
        <p:nvCxnSpPr>
          <p:cNvPr id="5" name="直接连接符 4">
            <a:extLst>
              <a:ext uri="{FF2B5EF4-FFF2-40B4-BE49-F238E27FC236}">
                <a16:creationId xmlns:a16="http://schemas.microsoft.com/office/drawing/2014/main" id="{F9C6094B-ED70-47B1-8014-FA3D36A315E6}"/>
              </a:ext>
            </a:extLst>
          </p:cNvPr>
          <p:cNvCxnSpPr/>
          <p:nvPr/>
        </p:nvCxnSpPr>
        <p:spPr>
          <a:xfrm>
            <a:off x="2499337" y="3429000"/>
            <a:ext cx="7200800" cy="0"/>
          </a:xfrm>
          <a:prstGeom prst="line">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33844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A4EF3A90-E79D-DA94-594F-C35856EEB673}"/>
              </a:ext>
            </a:extLst>
          </p:cNvPr>
          <p:cNvSpPr>
            <a:spLocks noGrp="1"/>
          </p:cNvSpPr>
          <p:nvPr>
            <p:ph type="title"/>
          </p:nvPr>
        </p:nvSpPr>
        <p:spPr>
          <a:xfrm>
            <a:off x="336000" y="3133534"/>
            <a:ext cx="2520000" cy="590931"/>
          </a:xfrm>
        </p:spPr>
        <p:txBody>
          <a:bodyPr/>
          <a:lstStyle/>
          <a:p>
            <a:r>
              <a:rPr lang="zh-CN" altLang="en-US" dirty="0"/>
              <a:t>星表的切分</a:t>
            </a:r>
          </a:p>
        </p:txBody>
      </p:sp>
      <p:sp>
        <p:nvSpPr>
          <p:cNvPr id="5" name="内容占位符 4">
            <a:extLst>
              <a:ext uri="{FF2B5EF4-FFF2-40B4-BE49-F238E27FC236}">
                <a16:creationId xmlns:a16="http://schemas.microsoft.com/office/drawing/2014/main" id="{0B69C6D9-432D-850D-20D3-46E56B50D58A}"/>
              </a:ext>
            </a:extLst>
          </p:cNvPr>
          <p:cNvSpPr>
            <a:spLocks noGrp="1"/>
          </p:cNvSpPr>
          <p:nvPr>
            <p:ph sz="quarter" idx="13"/>
          </p:nvPr>
        </p:nvSpPr>
        <p:spPr>
          <a:xfrm>
            <a:off x="3394012" y="1343483"/>
            <a:ext cx="8279993" cy="576064"/>
          </a:xfrm>
        </p:spPr>
        <p:txBody>
          <a:bodyPr>
            <a:normAutofit/>
          </a:bodyPr>
          <a:lstStyle/>
          <a:p>
            <a:pPr marL="0" indent="0">
              <a:buNone/>
            </a:pPr>
            <a:r>
              <a:rPr lang="zh-CN" altLang="en-US" sz="2200" dirty="0"/>
              <a:t>实现原理</a:t>
            </a:r>
            <a:endParaRPr lang="en-US" altLang="zh-CN" sz="2200" dirty="0"/>
          </a:p>
        </p:txBody>
      </p:sp>
      <p:pic>
        <p:nvPicPr>
          <p:cNvPr id="3" name="图片 2" descr="图片包含 桌子&#10;&#10;描述已自动生成">
            <a:extLst>
              <a:ext uri="{FF2B5EF4-FFF2-40B4-BE49-F238E27FC236}">
                <a16:creationId xmlns:a16="http://schemas.microsoft.com/office/drawing/2014/main" id="{1EF2A09D-CF16-2654-581F-BE0BA5DFD0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4012" y="2060848"/>
            <a:ext cx="5510204" cy="1800000"/>
          </a:xfrm>
          <a:prstGeom prst="rect">
            <a:avLst/>
          </a:prstGeom>
        </p:spPr>
      </p:pic>
      <p:sp>
        <p:nvSpPr>
          <p:cNvPr id="10" name="文本框 9">
            <a:extLst>
              <a:ext uri="{FF2B5EF4-FFF2-40B4-BE49-F238E27FC236}">
                <a16:creationId xmlns:a16="http://schemas.microsoft.com/office/drawing/2014/main" id="{B48AF141-1412-B785-2A02-8919B4D56104}"/>
              </a:ext>
            </a:extLst>
          </p:cNvPr>
          <p:cNvSpPr txBox="1"/>
          <p:nvPr/>
        </p:nvSpPr>
        <p:spPr>
          <a:xfrm>
            <a:off x="3509428" y="4149080"/>
            <a:ext cx="5493812" cy="1200329"/>
          </a:xfrm>
          <a:prstGeom prst="rect">
            <a:avLst/>
          </a:prstGeom>
          <a:noFill/>
        </p:spPr>
        <p:txBody>
          <a:bodyPr wrap="none" rtlCol="0">
            <a:spAutoFit/>
          </a:bodyPr>
          <a:lstStyle/>
          <a:p>
            <a:r>
              <a:rPr kumimoji="1" lang="en-US" altLang="zh-CN" dirty="0"/>
              <a:t>HEALPix</a:t>
            </a:r>
            <a:r>
              <a:rPr kumimoji="1" lang="zh-CN" altLang="en-US" dirty="0"/>
              <a:t>的每个区域都与一个四叉树节点相对应</a:t>
            </a:r>
            <a:endParaRPr kumimoji="1" lang="en-US" altLang="zh-CN" dirty="0"/>
          </a:p>
          <a:p>
            <a:pPr algn="ctr"/>
            <a:r>
              <a:rPr kumimoji="1" lang="zh-CN" altLang="en-US" dirty="0">
                <a:solidFill>
                  <a:srgbClr val="FF0000"/>
                </a:solidFill>
              </a:rPr>
              <a:t>对区域的访问 </a:t>
            </a:r>
            <a:r>
              <a:rPr kumimoji="1" lang="en-US" altLang="zh-CN" dirty="0">
                <a:solidFill>
                  <a:srgbClr val="FF0000"/>
                </a:solidFill>
                <a:sym typeface="Wingdings" pitchFamily="2" charset="2"/>
              </a:rPr>
              <a:t></a:t>
            </a:r>
            <a:r>
              <a:rPr kumimoji="1" lang="zh-CN" altLang="en-US" dirty="0">
                <a:solidFill>
                  <a:srgbClr val="FF0000"/>
                </a:solidFill>
                <a:sym typeface="Wingdings" pitchFamily="2" charset="2"/>
              </a:rPr>
              <a:t> 对四叉树节点的访问</a:t>
            </a:r>
            <a:endParaRPr kumimoji="1" lang="en-US" altLang="zh-CN" dirty="0">
              <a:solidFill>
                <a:srgbClr val="FF0000"/>
              </a:solidFill>
            </a:endParaRPr>
          </a:p>
          <a:p>
            <a:endParaRPr kumimoji="1" lang="en-US" altLang="zh-CN" dirty="0"/>
          </a:p>
          <a:p>
            <a:r>
              <a:rPr kumimoji="1" lang="zh-CN" altLang="en-US" dirty="0"/>
              <a:t>四叉树的每个节点都保存了对应区域的天体数量信息</a:t>
            </a:r>
            <a:endParaRPr kumimoji="1" lang="en-US" altLang="zh-CN" dirty="0"/>
          </a:p>
        </p:txBody>
      </p:sp>
      <p:sp>
        <p:nvSpPr>
          <p:cNvPr id="16" name="文本框 15">
            <a:extLst>
              <a:ext uri="{FF2B5EF4-FFF2-40B4-BE49-F238E27FC236}">
                <a16:creationId xmlns:a16="http://schemas.microsoft.com/office/drawing/2014/main" id="{210C03B2-9CB4-D95F-ADCA-5148D21DB217}"/>
              </a:ext>
            </a:extLst>
          </p:cNvPr>
          <p:cNvSpPr txBox="1"/>
          <p:nvPr/>
        </p:nvSpPr>
        <p:spPr>
          <a:xfrm>
            <a:off x="3394012" y="583624"/>
            <a:ext cx="5724644" cy="984885"/>
          </a:xfrm>
          <a:prstGeom prst="rect">
            <a:avLst/>
          </a:prstGeom>
          <a:noFill/>
        </p:spPr>
        <p:txBody>
          <a:bodyPr wrap="none" rtlCol="0">
            <a:spAutoFit/>
          </a:bodyPr>
          <a:lstStyle/>
          <a:p>
            <a:r>
              <a:rPr lang="zh-CN" altLang="en-US" sz="2200" dirty="0"/>
              <a:t>自适应密度动态切分算法</a:t>
            </a:r>
            <a:endParaRPr lang="en-US" altLang="zh-CN" sz="2200" dirty="0"/>
          </a:p>
          <a:p>
            <a:r>
              <a:rPr lang="zh-CN" altLang="en-US" dirty="0"/>
              <a:t>根据某个区域内的天体数量，自动选择合适的切分层级</a:t>
            </a:r>
            <a:endParaRPr lang="en-US" altLang="zh-CN" sz="1800" dirty="0"/>
          </a:p>
          <a:p>
            <a:endParaRPr kumimoji="1" lang="zh-CN" altLang="en-US" dirty="0"/>
          </a:p>
        </p:txBody>
      </p:sp>
    </p:spTree>
    <p:extLst>
      <p:ext uri="{BB962C8B-B14F-4D97-AF65-F5344CB8AC3E}">
        <p14:creationId xmlns:p14="http://schemas.microsoft.com/office/powerpoint/2010/main" val="14204069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2B02E81F-8056-3604-57BC-E07886789240}"/>
              </a:ext>
            </a:extLst>
          </p:cNvPr>
          <p:cNvSpPr>
            <a:spLocks noGrp="1"/>
          </p:cNvSpPr>
          <p:nvPr>
            <p:ph type="title"/>
          </p:nvPr>
        </p:nvSpPr>
        <p:spPr>
          <a:xfrm>
            <a:off x="336000" y="2884235"/>
            <a:ext cx="2520000" cy="1089529"/>
          </a:xfrm>
        </p:spPr>
        <p:txBody>
          <a:bodyPr/>
          <a:lstStyle/>
          <a:p>
            <a:r>
              <a:rPr lang="zh-CN" altLang="en-US" dirty="0"/>
              <a:t>星表的</a:t>
            </a:r>
            <a:br>
              <a:rPr lang="en-US" altLang="zh-CN" dirty="0"/>
            </a:br>
            <a:r>
              <a:rPr lang="zh-CN" altLang="en-US" dirty="0"/>
              <a:t>切分</a:t>
            </a:r>
          </a:p>
        </p:txBody>
      </p:sp>
      <p:sp>
        <p:nvSpPr>
          <p:cNvPr id="8" name="文本框 7">
            <a:extLst>
              <a:ext uri="{FF2B5EF4-FFF2-40B4-BE49-F238E27FC236}">
                <a16:creationId xmlns:a16="http://schemas.microsoft.com/office/drawing/2014/main" id="{0D05E86A-5B0B-8BC5-0D46-C058DC058ED0}"/>
              </a:ext>
            </a:extLst>
          </p:cNvPr>
          <p:cNvSpPr txBox="1"/>
          <p:nvPr/>
        </p:nvSpPr>
        <p:spPr>
          <a:xfrm>
            <a:off x="3394690" y="1091443"/>
            <a:ext cx="6163610" cy="923330"/>
          </a:xfrm>
          <a:prstGeom prst="rect">
            <a:avLst/>
          </a:prstGeom>
          <a:noFill/>
        </p:spPr>
        <p:txBody>
          <a:bodyPr wrap="none" rtlCol="0">
            <a:spAutoFit/>
          </a:bodyPr>
          <a:lstStyle/>
          <a:p>
            <a:r>
              <a:rPr kumimoji="1" lang="zh-CN" altLang="en-US" dirty="0"/>
              <a:t>切分步骤：</a:t>
            </a:r>
            <a:endParaRPr kumimoji="1" lang="en-US" altLang="zh-CN" dirty="0"/>
          </a:p>
          <a:p>
            <a:r>
              <a:rPr kumimoji="1" lang="zh-CN" altLang="en-US" dirty="0"/>
              <a:t>从根节点开始，自顶向下遍历每个节点</a:t>
            </a:r>
            <a:endParaRPr kumimoji="1" lang="en-US" altLang="zh-CN" dirty="0"/>
          </a:p>
          <a:p>
            <a:r>
              <a:rPr kumimoji="1" lang="zh-CN" altLang="en-US" dirty="0"/>
              <a:t>根据父子节点的天体数量和阈值关系，判断是否该做切分</a:t>
            </a:r>
          </a:p>
        </p:txBody>
      </p:sp>
      <p:pic>
        <p:nvPicPr>
          <p:cNvPr id="3" name="图片 2">
            <a:extLst>
              <a:ext uri="{FF2B5EF4-FFF2-40B4-BE49-F238E27FC236}">
                <a16:creationId xmlns:a16="http://schemas.microsoft.com/office/drawing/2014/main" id="{4DAB9576-09C1-756C-9C3A-91363243818D}"/>
              </a:ext>
            </a:extLst>
          </p:cNvPr>
          <p:cNvPicPr>
            <a:picLocks noChangeAspect="1"/>
          </p:cNvPicPr>
          <p:nvPr/>
        </p:nvPicPr>
        <p:blipFill>
          <a:blip r:embed="rId3"/>
          <a:stretch>
            <a:fillRect/>
          </a:stretch>
        </p:blipFill>
        <p:spPr>
          <a:xfrm>
            <a:off x="3422004" y="2012744"/>
            <a:ext cx="4696235" cy="2211523"/>
          </a:xfrm>
          <a:prstGeom prst="rect">
            <a:avLst/>
          </a:prstGeom>
        </p:spPr>
      </p:pic>
      <p:sp>
        <p:nvSpPr>
          <p:cNvPr id="15" name="文本框 14">
            <a:extLst>
              <a:ext uri="{FF2B5EF4-FFF2-40B4-BE49-F238E27FC236}">
                <a16:creationId xmlns:a16="http://schemas.microsoft.com/office/drawing/2014/main" id="{472BD8A0-E920-691E-C3DD-0E5F55942ABE}"/>
              </a:ext>
            </a:extLst>
          </p:cNvPr>
          <p:cNvSpPr txBox="1"/>
          <p:nvPr/>
        </p:nvSpPr>
        <p:spPr>
          <a:xfrm>
            <a:off x="3422004" y="698763"/>
            <a:ext cx="7498532" cy="369332"/>
          </a:xfrm>
          <a:prstGeom prst="rect">
            <a:avLst/>
          </a:prstGeom>
          <a:noFill/>
        </p:spPr>
        <p:txBody>
          <a:bodyPr wrap="square">
            <a:spAutoFit/>
          </a:bodyPr>
          <a:lstStyle/>
          <a:p>
            <a:r>
              <a:rPr kumimoji="1" lang="zh-CN" altLang="en-US" dirty="0"/>
              <a:t>事先测得最优切分阈值</a:t>
            </a:r>
            <a:r>
              <a:rPr kumimoji="1" lang="en-US" altLang="zh-CN" dirty="0"/>
              <a:t>Threshold</a:t>
            </a:r>
            <a:r>
              <a:rPr kumimoji="1" lang="zh-CN" altLang="en-US" dirty="0"/>
              <a:t>：单个星表大小的最优值，由硬件决定</a:t>
            </a:r>
            <a:endParaRPr kumimoji="1" lang="en-US" altLang="zh-CN" dirty="0"/>
          </a:p>
        </p:txBody>
      </p:sp>
      <p:graphicFrame>
        <p:nvGraphicFramePr>
          <p:cNvPr id="16" name="表格 16">
            <a:extLst>
              <a:ext uri="{FF2B5EF4-FFF2-40B4-BE49-F238E27FC236}">
                <a16:creationId xmlns:a16="http://schemas.microsoft.com/office/drawing/2014/main" id="{BE76A066-13C2-6BF2-D057-AE13D5D1AD0C}"/>
              </a:ext>
            </a:extLst>
          </p:cNvPr>
          <p:cNvGraphicFramePr>
            <a:graphicFrameLocks noGrp="1"/>
          </p:cNvGraphicFramePr>
          <p:nvPr>
            <p:extLst>
              <p:ext uri="{D42A27DB-BD31-4B8C-83A1-F6EECF244321}">
                <p14:modId xmlns:p14="http://schemas.microsoft.com/office/powerpoint/2010/main" val="3150292330"/>
              </p:ext>
            </p:extLst>
          </p:nvPr>
        </p:nvGraphicFramePr>
        <p:xfrm>
          <a:off x="3422004" y="4283197"/>
          <a:ext cx="7138492" cy="1483360"/>
        </p:xfrm>
        <a:graphic>
          <a:graphicData uri="http://schemas.openxmlformats.org/drawingml/2006/table">
            <a:tbl>
              <a:tblPr firstRow="1" bandRow="1">
                <a:tableStyleId>{5C22544A-7EE6-4342-B048-85BDC9FD1C3A}</a:tableStyleId>
              </a:tblPr>
              <a:tblGrid>
                <a:gridCol w="4141470">
                  <a:extLst>
                    <a:ext uri="{9D8B030D-6E8A-4147-A177-3AD203B41FA5}">
                      <a16:colId xmlns:a16="http://schemas.microsoft.com/office/drawing/2014/main" val="4103625383"/>
                    </a:ext>
                  </a:extLst>
                </a:gridCol>
                <a:gridCol w="2997022">
                  <a:extLst>
                    <a:ext uri="{9D8B030D-6E8A-4147-A177-3AD203B41FA5}">
                      <a16:colId xmlns:a16="http://schemas.microsoft.com/office/drawing/2014/main" val="3659543003"/>
                    </a:ext>
                  </a:extLst>
                </a:gridCol>
              </a:tblGrid>
              <a:tr h="370840">
                <a:tc>
                  <a:txBody>
                    <a:bodyPr/>
                    <a:lstStyle/>
                    <a:p>
                      <a:r>
                        <a:rPr lang="zh-CN" altLang="en-US" dirty="0"/>
                        <a:t>父子节点天体数量与阈值的关系</a:t>
                      </a:r>
                    </a:p>
                  </a:txBody>
                  <a:tcPr/>
                </a:tc>
                <a:tc>
                  <a:txBody>
                    <a:bodyPr/>
                    <a:lstStyle/>
                    <a:p>
                      <a:r>
                        <a:rPr lang="zh-CN" altLang="en-US" dirty="0"/>
                        <a:t>处置策略</a:t>
                      </a:r>
                    </a:p>
                  </a:txBody>
                  <a:tcPr/>
                </a:tc>
                <a:extLst>
                  <a:ext uri="{0D108BD9-81ED-4DB2-BD59-A6C34878D82A}">
                    <a16:rowId xmlns:a16="http://schemas.microsoft.com/office/drawing/2014/main" val="2168322300"/>
                  </a:ext>
                </a:extLst>
              </a:tr>
              <a:tr h="370840">
                <a:tc>
                  <a:txBody>
                    <a:bodyPr/>
                    <a:lstStyle/>
                    <a:p>
                      <a:r>
                        <a:rPr kumimoji="1" lang="zh-CN" altLang="en-US" dirty="0"/>
                        <a:t>父节点、子节点天体数量皆大于阈值</a:t>
                      </a:r>
                      <a:endParaRPr lang="zh-CN" altLang="en-US" dirty="0"/>
                    </a:p>
                  </a:txBody>
                  <a:tcPr/>
                </a:tc>
                <a:tc>
                  <a:txBody>
                    <a:bodyPr/>
                    <a:lstStyle/>
                    <a:p>
                      <a:r>
                        <a:rPr kumimoji="1" lang="zh-CN" altLang="en-US" dirty="0">
                          <a:sym typeface="Wingdings" pitchFamily="2" charset="2"/>
                        </a:rPr>
                        <a:t>继续向下递归遍历</a:t>
                      </a:r>
                      <a:endParaRPr lang="zh-CN" altLang="en-US" dirty="0"/>
                    </a:p>
                  </a:txBody>
                  <a:tcPr/>
                </a:tc>
                <a:extLst>
                  <a:ext uri="{0D108BD9-81ED-4DB2-BD59-A6C34878D82A}">
                    <a16:rowId xmlns:a16="http://schemas.microsoft.com/office/drawing/2014/main" val="4075078768"/>
                  </a:ext>
                </a:extLst>
              </a:tr>
              <a:tr h="370840">
                <a:tc>
                  <a:txBody>
                    <a:bodyPr/>
                    <a:lstStyle/>
                    <a:p>
                      <a:r>
                        <a:rPr kumimoji="1" lang="zh-CN" altLang="en-US" dirty="0"/>
                        <a:t>父节点大于阈值，某个子节点小于阈值</a:t>
                      </a:r>
                      <a:endParaRPr lang="zh-CN" altLang="en-US" dirty="0"/>
                    </a:p>
                  </a:txBody>
                  <a:tcPr/>
                </a:tc>
                <a:tc>
                  <a:txBody>
                    <a:bodyPr/>
                    <a:lstStyle/>
                    <a:p>
                      <a:r>
                        <a:rPr kumimoji="1" lang="zh-CN" altLang="en-US" dirty="0">
                          <a:sym typeface="Wingdings" pitchFamily="2" charset="2"/>
                        </a:rPr>
                        <a:t>由算法选择合适层级切分</a:t>
                      </a:r>
                      <a:endParaRPr lang="zh-CN" altLang="en-US" dirty="0"/>
                    </a:p>
                  </a:txBody>
                  <a:tcPr/>
                </a:tc>
                <a:extLst>
                  <a:ext uri="{0D108BD9-81ED-4DB2-BD59-A6C34878D82A}">
                    <a16:rowId xmlns:a16="http://schemas.microsoft.com/office/drawing/2014/main" val="2052326927"/>
                  </a:ext>
                </a:extLst>
              </a:tr>
              <a:tr h="370840">
                <a:tc>
                  <a:txBody>
                    <a:bodyPr/>
                    <a:lstStyle/>
                    <a:p>
                      <a:r>
                        <a:rPr lang="zh-CN" altLang="en-US" dirty="0"/>
                        <a:t>遍历到最大层级</a:t>
                      </a:r>
                    </a:p>
                  </a:txBody>
                  <a:tcPr/>
                </a:tc>
                <a:tc>
                  <a:txBody>
                    <a:bodyPr/>
                    <a:lstStyle/>
                    <a:p>
                      <a:r>
                        <a:rPr lang="zh-CN" altLang="en-US" dirty="0"/>
                        <a:t>将该节点对应区域切分</a:t>
                      </a:r>
                    </a:p>
                  </a:txBody>
                  <a:tcPr/>
                </a:tc>
                <a:extLst>
                  <a:ext uri="{0D108BD9-81ED-4DB2-BD59-A6C34878D82A}">
                    <a16:rowId xmlns:a16="http://schemas.microsoft.com/office/drawing/2014/main" val="4193578550"/>
                  </a:ext>
                </a:extLst>
              </a:tr>
            </a:tbl>
          </a:graphicData>
        </a:graphic>
      </p:graphicFrame>
    </p:spTree>
    <p:extLst>
      <p:ext uri="{BB962C8B-B14F-4D97-AF65-F5344CB8AC3E}">
        <p14:creationId xmlns:p14="http://schemas.microsoft.com/office/powerpoint/2010/main" val="17878002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504F92E4-863B-DA46-3B64-76AD3EDBE02A}"/>
              </a:ext>
            </a:extLst>
          </p:cNvPr>
          <p:cNvSpPr>
            <a:spLocks noGrp="1"/>
          </p:cNvSpPr>
          <p:nvPr>
            <p:ph type="title"/>
          </p:nvPr>
        </p:nvSpPr>
        <p:spPr>
          <a:xfrm>
            <a:off x="336000" y="2884235"/>
            <a:ext cx="2520000" cy="1089529"/>
          </a:xfrm>
        </p:spPr>
        <p:txBody>
          <a:bodyPr/>
          <a:lstStyle/>
          <a:p>
            <a:r>
              <a:rPr lang="zh-CN" altLang="en-US" dirty="0"/>
              <a:t>星表的</a:t>
            </a:r>
            <a:br>
              <a:rPr lang="en-US" altLang="zh-CN" dirty="0"/>
            </a:br>
            <a:r>
              <a:rPr lang="zh-CN" altLang="en-US" dirty="0"/>
              <a:t>切分</a:t>
            </a:r>
          </a:p>
        </p:txBody>
      </p:sp>
      <p:pic>
        <p:nvPicPr>
          <p:cNvPr id="6" name="内容占位符 5">
            <a:extLst>
              <a:ext uri="{FF2B5EF4-FFF2-40B4-BE49-F238E27FC236}">
                <a16:creationId xmlns:a16="http://schemas.microsoft.com/office/drawing/2014/main" id="{CCBD7CF9-4310-2769-589F-C75338D37A99}"/>
              </a:ext>
            </a:extLst>
          </p:cNvPr>
          <p:cNvPicPr>
            <a:picLocks noGrp="1" noChangeAspect="1"/>
          </p:cNvPicPr>
          <p:nvPr>
            <p:ph sz="quarter" idx="13"/>
          </p:nvPr>
        </p:nvPicPr>
        <p:blipFill>
          <a:blip r:embed="rId2"/>
          <a:stretch>
            <a:fillRect/>
          </a:stretch>
        </p:blipFill>
        <p:spPr>
          <a:xfrm>
            <a:off x="3354325" y="836712"/>
            <a:ext cx="8536079" cy="2968038"/>
          </a:xfrm>
          <a:prstGeom prst="rect">
            <a:avLst/>
          </a:prstGeom>
        </p:spPr>
      </p:pic>
      <p:sp>
        <p:nvSpPr>
          <p:cNvPr id="8" name="文本框 7">
            <a:extLst>
              <a:ext uri="{FF2B5EF4-FFF2-40B4-BE49-F238E27FC236}">
                <a16:creationId xmlns:a16="http://schemas.microsoft.com/office/drawing/2014/main" id="{6B1806B8-F698-7918-E15C-FE2C9822BCBC}"/>
              </a:ext>
            </a:extLst>
          </p:cNvPr>
          <p:cNvSpPr txBox="1"/>
          <p:nvPr/>
        </p:nvSpPr>
        <p:spPr>
          <a:xfrm>
            <a:off x="3368764" y="465382"/>
            <a:ext cx="2159566" cy="430887"/>
          </a:xfrm>
          <a:prstGeom prst="rect">
            <a:avLst/>
          </a:prstGeom>
          <a:noFill/>
        </p:spPr>
        <p:txBody>
          <a:bodyPr wrap="none" rtlCol="0">
            <a:spAutoFit/>
          </a:bodyPr>
          <a:lstStyle/>
          <a:p>
            <a:r>
              <a:rPr kumimoji="1" lang="zh-CN" altLang="en-US" sz="2200" dirty="0"/>
              <a:t>切分的层级选择</a:t>
            </a:r>
          </a:p>
        </p:txBody>
      </p:sp>
      <p:sp>
        <p:nvSpPr>
          <p:cNvPr id="13" name="文本框 12">
            <a:extLst>
              <a:ext uri="{FF2B5EF4-FFF2-40B4-BE49-F238E27FC236}">
                <a16:creationId xmlns:a16="http://schemas.microsoft.com/office/drawing/2014/main" id="{612E2CC5-DAE9-66B7-D2AC-B42A87667CA8}"/>
              </a:ext>
            </a:extLst>
          </p:cNvPr>
          <p:cNvSpPr txBox="1"/>
          <p:nvPr/>
        </p:nvSpPr>
        <p:spPr>
          <a:xfrm>
            <a:off x="3354325" y="884387"/>
            <a:ext cx="4419800" cy="646331"/>
          </a:xfrm>
          <a:prstGeom prst="rect">
            <a:avLst/>
          </a:prstGeom>
          <a:noFill/>
        </p:spPr>
        <p:txBody>
          <a:bodyPr wrap="none" rtlCol="0">
            <a:spAutoFit/>
          </a:bodyPr>
          <a:lstStyle/>
          <a:p>
            <a:r>
              <a:rPr kumimoji="1" lang="zh-CN" altLang="en-US" dirty="0"/>
              <a:t>假设父节点大于阈值</a:t>
            </a:r>
            <a:endParaRPr kumimoji="1" lang="en-US" altLang="zh-CN" dirty="0"/>
          </a:p>
          <a:p>
            <a:r>
              <a:rPr kumimoji="1" lang="en-US" altLang="zh-CN" dirty="0"/>
              <a:t>4</a:t>
            </a:r>
            <a:r>
              <a:rPr kumimoji="1" lang="zh-CN" altLang="en-US" dirty="0"/>
              <a:t>个子节点中有</a:t>
            </a:r>
            <a:r>
              <a:rPr kumimoji="1" lang="en-US" altLang="zh-CN" dirty="0"/>
              <a:t>2</a:t>
            </a:r>
            <a:r>
              <a:rPr kumimoji="1" lang="zh-CN" altLang="en-US" dirty="0"/>
              <a:t>个大于阈值、</a:t>
            </a:r>
            <a:r>
              <a:rPr kumimoji="1" lang="en-US" altLang="zh-CN" dirty="0"/>
              <a:t>2</a:t>
            </a:r>
            <a:r>
              <a:rPr kumimoji="1" lang="zh-CN" altLang="en-US" dirty="0"/>
              <a:t>个小于阈值</a:t>
            </a:r>
          </a:p>
        </p:txBody>
      </p:sp>
      <p:graphicFrame>
        <p:nvGraphicFramePr>
          <p:cNvPr id="15" name="表格 15">
            <a:extLst>
              <a:ext uri="{FF2B5EF4-FFF2-40B4-BE49-F238E27FC236}">
                <a16:creationId xmlns:a16="http://schemas.microsoft.com/office/drawing/2014/main" id="{94E749C4-3F24-B91E-CDF5-9955F86BE367}"/>
              </a:ext>
            </a:extLst>
          </p:cNvPr>
          <p:cNvGraphicFramePr>
            <a:graphicFrameLocks noGrp="1"/>
          </p:cNvGraphicFramePr>
          <p:nvPr>
            <p:extLst>
              <p:ext uri="{D42A27DB-BD31-4B8C-83A1-F6EECF244321}">
                <p14:modId xmlns:p14="http://schemas.microsoft.com/office/powerpoint/2010/main" val="1820029578"/>
              </p:ext>
            </p:extLst>
          </p:nvPr>
        </p:nvGraphicFramePr>
        <p:xfrm>
          <a:off x="3365752" y="4008311"/>
          <a:ext cx="7350187" cy="1483360"/>
        </p:xfrm>
        <a:graphic>
          <a:graphicData uri="http://schemas.openxmlformats.org/drawingml/2006/table">
            <a:tbl>
              <a:tblPr firstRow="1" bandRow="1">
                <a:tableStyleId>{5C22544A-7EE6-4342-B048-85BDC9FD1C3A}</a:tableStyleId>
              </a:tblPr>
              <a:tblGrid>
                <a:gridCol w="1591344">
                  <a:extLst>
                    <a:ext uri="{9D8B030D-6E8A-4147-A177-3AD203B41FA5}">
                      <a16:colId xmlns:a16="http://schemas.microsoft.com/office/drawing/2014/main" val="1278122587"/>
                    </a:ext>
                  </a:extLst>
                </a:gridCol>
                <a:gridCol w="5758843">
                  <a:extLst>
                    <a:ext uri="{9D8B030D-6E8A-4147-A177-3AD203B41FA5}">
                      <a16:colId xmlns:a16="http://schemas.microsoft.com/office/drawing/2014/main" val="1009693927"/>
                    </a:ext>
                  </a:extLst>
                </a:gridCol>
              </a:tblGrid>
              <a:tr h="370840">
                <a:tc>
                  <a:txBody>
                    <a:bodyPr/>
                    <a:lstStyle/>
                    <a:p>
                      <a:r>
                        <a:rPr lang="zh-CN" altLang="en-US" dirty="0"/>
                        <a:t>切分策略</a:t>
                      </a:r>
                    </a:p>
                  </a:txBody>
                  <a:tcPr/>
                </a:tc>
                <a:tc>
                  <a:txBody>
                    <a:bodyPr/>
                    <a:lstStyle/>
                    <a:p>
                      <a:r>
                        <a:rPr lang="zh-CN" altLang="en-US" dirty="0"/>
                        <a:t>切分方法</a:t>
                      </a:r>
                    </a:p>
                  </a:txBody>
                  <a:tcPr/>
                </a:tc>
                <a:extLst>
                  <a:ext uri="{0D108BD9-81ED-4DB2-BD59-A6C34878D82A}">
                    <a16:rowId xmlns:a16="http://schemas.microsoft.com/office/drawing/2014/main" val="1312657363"/>
                  </a:ext>
                </a:extLst>
              </a:tr>
              <a:tr h="370840">
                <a:tc>
                  <a:txBody>
                    <a:bodyPr/>
                    <a:lstStyle/>
                    <a:p>
                      <a:r>
                        <a:rPr lang="zh-CN" altLang="en-US" dirty="0"/>
                        <a:t>“激进”模式</a:t>
                      </a:r>
                    </a:p>
                  </a:txBody>
                  <a:tcPr/>
                </a:tc>
                <a:tc>
                  <a:txBody>
                    <a:bodyPr/>
                    <a:lstStyle/>
                    <a:p>
                      <a:r>
                        <a:rPr lang="zh-CN" altLang="en-US" dirty="0"/>
                        <a:t>只要某个区域天体数量小于阈值，就将其切分</a:t>
                      </a:r>
                    </a:p>
                  </a:txBody>
                  <a:tcPr/>
                </a:tc>
                <a:extLst>
                  <a:ext uri="{0D108BD9-81ED-4DB2-BD59-A6C34878D82A}">
                    <a16:rowId xmlns:a16="http://schemas.microsoft.com/office/drawing/2014/main" val="243885735"/>
                  </a:ext>
                </a:extLst>
              </a:tr>
              <a:tr h="370840">
                <a:tc>
                  <a:txBody>
                    <a:bodyPr/>
                    <a:lstStyle/>
                    <a:p>
                      <a:r>
                        <a:rPr lang="zh-CN" altLang="en-US" dirty="0"/>
                        <a:t>“保守”模式</a:t>
                      </a:r>
                    </a:p>
                  </a:txBody>
                  <a:tcPr/>
                </a:tc>
                <a:tc>
                  <a:txBody>
                    <a:bodyPr/>
                    <a:lstStyle/>
                    <a:p>
                      <a:r>
                        <a:rPr lang="zh-CN" altLang="en-US" dirty="0"/>
                        <a:t>只要某个区域天体数量小于阈值，则将其父节点切分</a:t>
                      </a:r>
                    </a:p>
                  </a:txBody>
                  <a:tcPr/>
                </a:tc>
                <a:extLst>
                  <a:ext uri="{0D108BD9-81ED-4DB2-BD59-A6C34878D82A}">
                    <a16:rowId xmlns:a16="http://schemas.microsoft.com/office/drawing/2014/main" val="3908305582"/>
                  </a:ext>
                </a:extLst>
              </a:tr>
              <a:tr h="370840">
                <a:tc>
                  <a:txBody>
                    <a:bodyPr/>
                    <a:lstStyle/>
                    <a:p>
                      <a:r>
                        <a:rPr lang="zh-CN" altLang="en-US" dirty="0"/>
                        <a:t>“中立”模式</a:t>
                      </a:r>
                    </a:p>
                  </a:txBody>
                  <a:tcPr/>
                </a:tc>
                <a:tc>
                  <a:txBody>
                    <a:bodyPr/>
                    <a:lstStyle/>
                    <a:p>
                      <a:r>
                        <a:rPr lang="zh-CN" altLang="en-US" dirty="0">
                          <a:solidFill>
                            <a:schemeClr val="tx1"/>
                          </a:solidFill>
                        </a:rPr>
                        <a:t>兼顾父子节点的天体数量</a:t>
                      </a:r>
                    </a:p>
                  </a:txBody>
                  <a:tcPr/>
                </a:tc>
                <a:extLst>
                  <a:ext uri="{0D108BD9-81ED-4DB2-BD59-A6C34878D82A}">
                    <a16:rowId xmlns:a16="http://schemas.microsoft.com/office/drawing/2014/main" val="2165826756"/>
                  </a:ext>
                </a:extLst>
              </a:tr>
            </a:tbl>
          </a:graphicData>
        </a:graphic>
      </p:graphicFrame>
      <p:sp>
        <p:nvSpPr>
          <p:cNvPr id="16" name="圆角矩形 15">
            <a:extLst>
              <a:ext uri="{FF2B5EF4-FFF2-40B4-BE49-F238E27FC236}">
                <a16:creationId xmlns:a16="http://schemas.microsoft.com/office/drawing/2014/main" id="{FD36D5A3-F245-CC21-2A65-E804E637149D}"/>
              </a:ext>
            </a:extLst>
          </p:cNvPr>
          <p:cNvSpPr/>
          <p:nvPr/>
        </p:nvSpPr>
        <p:spPr>
          <a:xfrm>
            <a:off x="3575720" y="5085184"/>
            <a:ext cx="5256584" cy="504056"/>
          </a:xfrm>
          <a:prstGeom prst="roundRect">
            <a:avLst/>
          </a:prstGeom>
          <a:noFill/>
          <a:ln w="28575" cap="flat" cmpd="sng" algn="ctr">
            <a:solidFill>
              <a:schemeClr val="accent1"/>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zh-CN" altLang="en-US"/>
          </a:p>
        </p:txBody>
      </p:sp>
      <p:sp>
        <p:nvSpPr>
          <p:cNvPr id="17" name="文本框 16">
            <a:extLst>
              <a:ext uri="{FF2B5EF4-FFF2-40B4-BE49-F238E27FC236}">
                <a16:creationId xmlns:a16="http://schemas.microsoft.com/office/drawing/2014/main" id="{CBB03F84-CC44-EBD7-A3DE-268FCF62670A}"/>
              </a:ext>
            </a:extLst>
          </p:cNvPr>
          <p:cNvSpPr txBox="1"/>
          <p:nvPr/>
        </p:nvSpPr>
        <p:spPr>
          <a:xfrm>
            <a:off x="4954266" y="5788947"/>
            <a:ext cx="1800493" cy="36933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kumimoji="1" lang="zh-CN" altLang="en-US" dirty="0"/>
              <a:t>本课题的创新点</a:t>
            </a:r>
          </a:p>
        </p:txBody>
      </p:sp>
      <p:cxnSp>
        <p:nvCxnSpPr>
          <p:cNvPr id="19" name="直线箭头连接符 18">
            <a:extLst>
              <a:ext uri="{FF2B5EF4-FFF2-40B4-BE49-F238E27FC236}">
                <a16:creationId xmlns:a16="http://schemas.microsoft.com/office/drawing/2014/main" id="{BE82EB92-29FF-C92C-53E7-06A2AB053758}"/>
              </a:ext>
            </a:extLst>
          </p:cNvPr>
          <p:cNvCxnSpPr>
            <a:cxnSpLocks/>
          </p:cNvCxnSpPr>
          <p:nvPr/>
        </p:nvCxnSpPr>
        <p:spPr>
          <a:xfrm>
            <a:off x="4367808" y="5589240"/>
            <a:ext cx="473277" cy="384373"/>
          </a:xfrm>
          <a:prstGeom prst="straightConnector1">
            <a:avLst/>
          </a:prstGeom>
          <a:ln w="38100">
            <a:solidFill>
              <a:schemeClr val="accent1"/>
            </a:solidFill>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9399405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EB221FB0-1A57-BA91-B528-63647F8CBEF9}"/>
              </a:ext>
            </a:extLst>
          </p:cNvPr>
          <p:cNvSpPr>
            <a:spLocks noGrp="1"/>
          </p:cNvSpPr>
          <p:nvPr>
            <p:ph type="title"/>
          </p:nvPr>
        </p:nvSpPr>
        <p:spPr>
          <a:xfrm>
            <a:off x="336000" y="2884235"/>
            <a:ext cx="2520000" cy="1089529"/>
          </a:xfrm>
        </p:spPr>
        <p:txBody>
          <a:bodyPr/>
          <a:lstStyle/>
          <a:p>
            <a:r>
              <a:rPr lang="zh-CN" altLang="en-US" dirty="0"/>
              <a:t>星表的</a:t>
            </a:r>
            <a:br>
              <a:rPr lang="en-US" altLang="zh-CN" dirty="0"/>
            </a:br>
            <a:r>
              <a:rPr lang="zh-CN" altLang="en-US" dirty="0"/>
              <a:t>切分</a:t>
            </a:r>
          </a:p>
        </p:txBody>
      </p:sp>
      <p:sp>
        <p:nvSpPr>
          <p:cNvPr id="5" name="内容占位符 4">
            <a:extLst>
              <a:ext uri="{FF2B5EF4-FFF2-40B4-BE49-F238E27FC236}">
                <a16:creationId xmlns:a16="http://schemas.microsoft.com/office/drawing/2014/main" id="{7D74F4AE-E6EE-1F16-6C6F-350EC7851F71}"/>
              </a:ext>
            </a:extLst>
          </p:cNvPr>
          <p:cNvSpPr>
            <a:spLocks noGrp="1"/>
          </p:cNvSpPr>
          <p:nvPr>
            <p:ph sz="quarter" idx="13"/>
          </p:nvPr>
        </p:nvSpPr>
        <p:spPr>
          <a:xfrm>
            <a:off x="3378042" y="878323"/>
            <a:ext cx="8279993" cy="972108"/>
          </a:xfrm>
        </p:spPr>
        <p:txBody>
          <a:bodyPr>
            <a:normAutofit/>
          </a:bodyPr>
          <a:lstStyle/>
          <a:p>
            <a:pPr marL="0" indent="0">
              <a:buNone/>
            </a:pPr>
            <a:r>
              <a:rPr lang="zh-CN" altLang="en-US" sz="2200" dirty="0"/>
              <a:t>中立模式的特点：</a:t>
            </a:r>
            <a:r>
              <a:rPr lang="zh-CN" altLang="en-US" sz="2200" b="1" dirty="0"/>
              <a:t>多层级覆盖</a:t>
            </a:r>
            <a:endParaRPr lang="en-US" altLang="zh-CN" sz="2200" b="1" dirty="0"/>
          </a:p>
        </p:txBody>
      </p:sp>
      <p:sp>
        <p:nvSpPr>
          <p:cNvPr id="9" name="文本框 8">
            <a:extLst>
              <a:ext uri="{FF2B5EF4-FFF2-40B4-BE49-F238E27FC236}">
                <a16:creationId xmlns:a16="http://schemas.microsoft.com/office/drawing/2014/main" id="{610E0AA4-C264-1276-EB69-A060A33EEFAC}"/>
              </a:ext>
            </a:extLst>
          </p:cNvPr>
          <p:cNvSpPr txBox="1"/>
          <p:nvPr/>
        </p:nvSpPr>
        <p:spPr>
          <a:xfrm>
            <a:off x="3378042" y="1622263"/>
            <a:ext cx="6097656" cy="1200329"/>
          </a:xfrm>
          <a:prstGeom prst="rect">
            <a:avLst/>
          </a:prstGeom>
          <a:noFill/>
        </p:spPr>
        <p:txBody>
          <a:bodyPr wrap="square">
            <a:spAutoFit/>
          </a:bodyPr>
          <a:lstStyle/>
          <a:p>
            <a:pPr marL="0" indent="0">
              <a:buNone/>
            </a:pPr>
            <a:r>
              <a:rPr lang="zh-CN" altLang="en-US" dirty="0"/>
              <a:t>同一个区域能够被多个层级共同覆盖</a:t>
            </a:r>
            <a:endParaRPr lang="en-US" altLang="zh-CN" dirty="0"/>
          </a:p>
          <a:p>
            <a:pPr marL="0" indent="0">
              <a:buNone/>
            </a:pPr>
            <a:endParaRPr lang="en-US" altLang="zh-CN" dirty="0"/>
          </a:p>
          <a:p>
            <a:pPr marL="0" indent="0">
              <a:buNone/>
            </a:pPr>
            <a:r>
              <a:rPr lang="zh-CN" altLang="en-US" dirty="0"/>
              <a:t>通过</a:t>
            </a:r>
            <a:r>
              <a:rPr lang="zh-CN" altLang="en-US" dirty="0">
                <a:solidFill>
                  <a:srgbClr val="FF0000"/>
                </a:solidFill>
              </a:rPr>
              <a:t>递归</a:t>
            </a:r>
            <a:r>
              <a:rPr lang="en-US" altLang="zh-CN" dirty="0">
                <a:solidFill>
                  <a:srgbClr val="FF0000"/>
                </a:solidFill>
              </a:rPr>
              <a:t>+</a:t>
            </a:r>
            <a:r>
              <a:rPr lang="zh-CN" altLang="en-US" dirty="0">
                <a:solidFill>
                  <a:srgbClr val="FF0000"/>
                </a:solidFill>
              </a:rPr>
              <a:t>回溯</a:t>
            </a:r>
            <a:r>
              <a:rPr lang="zh-CN" altLang="en-US" dirty="0"/>
              <a:t>的方式</a:t>
            </a:r>
            <a:endParaRPr lang="en-US" altLang="zh-CN" dirty="0"/>
          </a:p>
          <a:p>
            <a:pPr marL="0" indent="0">
              <a:buNone/>
            </a:pPr>
            <a:r>
              <a:rPr lang="zh-CN" altLang="en-US" dirty="0"/>
              <a:t>使得切分出的文件内天体数量在</a:t>
            </a:r>
            <a:r>
              <a:rPr lang="en-US" altLang="zh-CN" dirty="0">
                <a:solidFill>
                  <a:srgbClr val="FF0000"/>
                </a:solidFill>
              </a:rPr>
              <a:t>1</a:t>
            </a:r>
            <a:r>
              <a:rPr lang="zh-CN" altLang="en-US" dirty="0">
                <a:solidFill>
                  <a:srgbClr val="FF0000"/>
                </a:solidFill>
              </a:rPr>
              <a:t>倍阈值与</a:t>
            </a:r>
            <a:r>
              <a:rPr lang="en-US" altLang="zh-CN" dirty="0">
                <a:solidFill>
                  <a:srgbClr val="FF0000"/>
                </a:solidFill>
              </a:rPr>
              <a:t>4</a:t>
            </a:r>
            <a:r>
              <a:rPr lang="zh-CN" altLang="en-US" dirty="0">
                <a:solidFill>
                  <a:srgbClr val="FF0000"/>
                </a:solidFill>
              </a:rPr>
              <a:t>倍阈值之间</a:t>
            </a:r>
            <a:endParaRPr lang="en-US" altLang="zh-CN" dirty="0">
              <a:solidFill>
                <a:srgbClr val="FF0000"/>
              </a:solidFill>
            </a:endParaRPr>
          </a:p>
        </p:txBody>
      </p:sp>
      <p:pic>
        <p:nvPicPr>
          <p:cNvPr id="61" name="图形 60">
            <a:extLst>
              <a:ext uri="{FF2B5EF4-FFF2-40B4-BE49-F238E27FC236}">
                <a16:creationId xmlns:a16="http://schemas.microsoft.com/office/drawing/2014/main" id="{AEA66ADC-2C04-09F7-22AE-13086F3DA8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10737" y="26166"/>
            <a:ext cx="3325596" cy="3793258"/>
          </a:xfrm>
          <a:prstGeom prst="rect">
            <a:avLst/>
          </a:prstGeom>
        </p:spPr>
      </p:pic>
      <p:sp>
        <p:nvSpPr>
          <p:cNvPr id="64" name="文本框 63">
            <a:extLst>
              <a:ext uri="{FF2B5EF4-FFF2-40B4-BE49-F238E27FC236}">
                <a16:creationId xmlns:a16="http://schemas.microsoft.com/office/drawing/2014/main" id="{9AC65155-38F1-0EA0-A98F-AD2A2C8D27C9}"/>
              </a:ext>
            </a:extLst>
          </p:cNvPr>
          <p:cNvSpPr txBox="1"/>
          <p:nvPr/>
        </p:nvSpPr>
        <p:spPr>
          <a:xfrm>
            <a:off x="3370202" y="3619833"/>
            <a:ext cx="1800493" cy="369332"/>
          </a:xfrm>
          <a:prstGeom prst="rect">
            <a:avLst/>
          </a:prstGeom>
          <a:noFill/>
        </p:spPr>
        <p:txBody>
          <a:bodyPr wrap="none" rtlCol="0">
            <a:spAutoFit/>
          </a:bodyPr>
          <a:lstStyle/>
          <a:p>
            <a:r>
              <a:rPr kumimoji="1" lang="zh-CN" altLang="en-US" dirty="0"/>
              <a:t>以右图情况为例</a:t>
            </a:r>
          </a:p>
        </p:txBody>
      </p:sp>
      <mc:AlternateContent xmlns:mc="http://schemas.openxmlformats.org/markup-compatibility/2006">
        <mc:Choice xmlns:a14="http://schemas.microsoft.com/office/drawing/2010/main" Requires="a14">
          <p:graphicFrame>
            <p:nvGraphicFramePr>
              <p:cNvPr id="67" name="表格 67">
                <a:extLst>
                  <a:ext uri="{FF2B5EF4-FFF2-40B4-BE49-F238E27FC236}">
                    <a16:creationId xmlns:a16="http://schemas.microsoft.com/office/drawing/2014/main" id="{70099063-D4D9-CBF9-27F1-62549C9CC658}"/>
                  </a:ext>
                </a:extLst>
              </p:cNvPr>
              <p:cNvGraphicFramePr>
                <a:graphicFrameLocks noGrp="1"/>
              </p:cNvGraphicFramePr>
              <p:nvPr>
                <p:extLst>
                  <p:ext uri="{D42A27DB-BD31-4B8C-83A1-F6EECF244321}">
                    <p14:modId xmlns:p14="http://schemas.microsoft.com/office/powerpoint/2010/main" val="193480865"/>
                  </p:ext>
                </p:extLst>
              </p:nvPr>
            </p:nvGraphicFramePr>
            <p:xfrm>
              <a:off x="3408333" y="4035409"/>
              <a:ext cx="8128000" cy="2021840"/>
            </p:xfrm>
            <a:graphic>
              <a:graphicData uri="http://schemas.openxmlformats.org/drawingml/2006/table">
                <a:tbl>
                  <a:tblPr firstRow="1" bandRow="1">
                    <a:tableStyleId>{5C22544A-7EE6-4342-B048-85BDC9FD1C3A}</a:tableStyleId>
                  </a:tblPr>
                  <a:tblGrid>
                    <a:gridCol w="1175499">
                      <a:extLst>
                        <a:ext uri="{9D8B030D-6E8A-4147-A177-3AD203B41FA5}">
                          <a16:colId xmlns:a16="http://schemas.microsoft.com/office/drawing/2014/main" val="952147142"/>
                        </a:ext>
                      </a:extLst>
                    </a:gridCol>
                    <a:gridCol w="1800200">
                      <a:extLst>
                        <a:ext uri="{9D8B030D-6E8A-4147-A177-3AD203B41FA5}">
                          <a16:colId xmlns:a16="http://schemas.microsoft.com/office/drawing/2014/main" val="603122840"/>
                        </a:ext>
                      </a:extLst>
                    </a:gridCol>
                    <a:gridCol w="1728192">
                      <a:extLst>
                        <a:ext uri="{9D8B030D-6E8A-4147-A177-3AD203B41FA5}">
                          <a16:colId xmlns:a16="http://schemas.microsoft.com/office/drawing/2014/main" val="632217054"/>
                        </a:ext>
                      </a:extLst>
                    </a:gridCol>
                    <a:gridCol w="3424109">
                      <a:extLst>
                        <a:ext uri="{9D8B030D-6E8A-4147-A177-3AD203B41FA5}">
                          <a16:colId xmlns:a16="http://schemas.microsoft.com/office/drawing/2014/main" val="491936222"/>
                        </a:ext>
                      </a:extLst>
                    </a:gridCol>
                  </a:tblGrid>
                  <a:tr h="370840">
                    <a:tc>
                      <a:txBody>
                        <a:bodyPr/>
                        <a:lstStyle/>
                        <a:p>
                          <a:endParaRPr lang="zh-CN" altLang="en-US" dirty="0"/>
                        </a:p>
                      </a:txBody>
                      <a:tcPr/>
                    </a:tc>
                    <a:tc>
                      <a:txBody>
                        <a:bodyPr/>
                        <a:lstStyle/>
                        <a:p>
                          <a:r>
                            <a:rPr lang="zh-CN" altLang="en-US" dirty="0"/>
                            <a:t>激进模式</a:t>
                          </a:r>
                        </a:p>
                      </a:txBody>
                      <a:tcPr/>
                    </a:tc>
                    <a:tc>
                      <a:txBody>
                        <a:bodyPr/>
                        <a:lstStyle/>
                        <a:p>
                          <a:r>
                            <a:rPr lang="zh-CN" altLang="en-US" dirty="0"/>
                            <a:t>保守模式</a:t>
                          </a:r>
                        </a:p>
                      </a:txBody>
                      <a:tcPr/>
                    </a:tc>
                    <a:tc>
                      <a:txBody>
                        <a:bodyPr/>
                        <a:lstStyle/>
                        <a:p>
                          <a:r>
                            <a:rPr lang="zh-CN" altLang="en-US" dirty="0"/>
                            <a:t>中立模式</a:t>
                          </a:r>
                        </a:p>
                      </a:txBody>
                      <a:tcPr/>
                    </a:tc>
                    <a:extLst>
                      <a:ext uri="{0D108BD9-81ED-4DB2-BD59-A6C34878D82A}">
                        <a16:rowId xmlns:a16="http://schemas.microsoft.com/office/drawing/2014/main" val="2521194131"/>
                      </a:ext>
                    </a:extLst>
                  </a:tr>
                  <a:tr h="370840">
                    <a:tc>
                      <a:txBody>
                        <a:bodyPr/>
                        <a:lstStyle/>
                        <a:p>
                          <a:r>
                            <a:rPr lang="zh-CN" altLang="en-US" dirty="0"/>
                            <a:t>切分层级</a:t>
                          </a:r>
                        </a:p>
                      </a:txBody>
                      <a:tcPr/>
                    </a:tc>
                    <a:tc>
                      <a:txBody>
                        <a:bodyPr/>
                        <a:lstStyle/>
                        <a:p>
                          <a:r>
                            <a:rPr lang="zh-CN" altLang="en-US" dirty="0"/>
                            <a:t>仅以子层级切分</a:t>
                          </a:r>
                        </a:p>
                      </a:txBody>
                      <a:tcPr/>
                    </a:tc>
                    <a:tc>
                      <a:txBody>
                        <a:bodyPr/>
                        <a:lstStyle/>
                        <a:p>
                          <a:r>
                            <a:rPr lang="zh-CN" altLang="en-US" dirty="0"/>
                            <a:t>仅以父层级切分</a:t>
                          </a:r>
                        </a:p>
                      </a:txBody>
                      <a:tcPr/>
                    </a:tc>
                    <a:tc>
                      <a:txBody>
                        <a:bodyPr/>
                        <a:lstStyle/>
                        <a:p>
                          <a:r>
                            <a:rPr lang="zh-CN" altLang="en-US" dirty="0"/>
                            <a:t>小于阈值的子区域以父层级切分</a:t>
                          </a:r>
                          <a:endParaRPr lang="en-US" altLang="zh-CN" dirty="0"/>
                        </a:p>
                        <a:p>
                          <a:r>
                            <a:rPr lang="zh-CN" altLang="en-US" dirty="0"/>
                            <a:t>大于阈值的子区域继续遍历</a:t>
                          </a:r>
                        </a:p>
                      </a:txBody>
                      <a:tcPr/>
                    </a:tc>
                    <a:extLst>
                      <a:ext uri="{0D108BD9-81ED-4DB2-BD59-A6C34878D82A}">
                        <a16:rowId xmlns:a16="http://schemas.microsoft.com/office/drawing/2014/main" val="3623025362"/>
                      </a:ext>
                    </a:extLst>
                  </a:tr>
                  <a:tr h="370840">
                    <a:tc>
                      <a:txBody>
                        <a:bodyPr/>
                        <a:lstStyle/>
                        <a:p>
                          <a:r>
                            <a:rPr lang="zh-CN" altLang="en-US" dirty="0"/>
                            <a:t>特点</a:t>
                          </a:r>
                        </a:p>
                      </a:txBody>
                      <a:tcPr/>
                    </a:tc>
                    <a:tc>
                      <a:txBody>
                        <a:bodyPr/>
                        <a:lstStyle/>
                        <a:p>
                          <a:r>
                            <a:rPr lang="zh-CN" altLang="en-US" dirty="0"/>
                            <a:t>部分文件过小</a:t>
                          </a:r>
                        </a:p>
                      </a:txBody>
                      <a:tcPr/>
                    </a:tc>
                    <a:tc>
                      <a:txBody>
                        <a:bodyPr/>
                        <a:lstStyle/>
                        <a:p>
                          <a:r>
                            <a:rPr lang="zh-CN" altLang="en-US" dirty="0"/>
                            <a:t>单个文件过大</a:t>
                          </a:r>
                        </a:p>
                      </a:txBody>
                      <a:tcPr/>
                    </a:tc>
                    <a:tc>
                      <a:txBody>
                        <a:bodyPr/>
                        <a:lstStyle/>
                        <a:p>
                          <a:r>
                            <a:rPr lang="zh-CN" altLang="en-US" dirty="0"/>
                            <a:t>文件大小适中</a:t>
                          </a:r>
                        </a:p>
                      </a:txBody>
                      <a:tcPr/>
                    </a:tc>
                    <a:extLst>
                      <a:ext uri="{0D108BD9-81ED-4DB2-BD59-A6C34878D82A}">
                        <a16:rowId xmlns:a16="http://schemas.microsoft.com/office/drawing/2014/main" val="82745475"/>
                      </a:ext>
                    </a:extLst>
                  </a:tr>
                  <a:tr h="370840">
                    <a:tc>
                      <a:txBody>
                        <a:bodyPr/>
                        <a:lstStyle/>
                        <a:p>
                          <a:r>
                            <a:rPr lang="zh-CN" altLang="en-US" dirty="0"/>
                            <a:t>文件内</a:t>
                          </a:r>
                          <a:endParaRPr lang="en-US" altLang="zh-CN" dirty="0"/>
                        </a:p>
                        <a:p>
                          <a:r>
                            <a:rPr lang="zh-CN" altLang="en-US" dirty="0"/>
                            <a:t>天体数量</a:t>
                          </a:r>
                        </a:p>
                      </a:txBody>
                      <a:tcPr/>
                    </a:tc>
                    <a:tc>
                      <a:txBody>
                        <a:bodyPr/>
                        <a:lstStyle/>
                        <a:p>
                          <a:r>
                            <a:rPr lang="en-US" altLang="zh-CN" dirty="0"/>
                            <a:t>(0</a:t>
                          </a:r>
                          <a:r>
                            <a:rPr lang="zh-CN" altLang="en-US" dirty="0"/>
                            <a:t>，阈值</a:t>
                          </a:r>
                          <a:r>
                            <a:rPr lang="en-US" altLang="zh-CN" dirty="0"/>
                            <a:t>)</a:t>
                          </a:r>
                          <a:endParaRPr lang="zh-CN" altLang="en-US" dirty="0"/>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zh-CN" altLang="en-US" dirty="0"/>
                            <a:t>（阈值，</a:t>
                          </a:r>
                          <a:r>
                            <a:rPr lang="en-US" altLang="zh-CN" dirty="0"/>
                            <a:t>+</a:t>
                          </a:r>
                          <a14:m>
                            <m:oMath xmlns:m="http://schemas.openxmlformats.org/officeDocument/2006/math">
                              <m:r>
                                <a:rPr kumimoji="1" lang="zh-CN" altLang="en-US" i="1" smtClean="0">
                                  <a:latin typeface="Cambria Math" panose="02040503050406030204" pitchFamily="18" charset="0"/>
                                </a:rPr>
                                <m:t>∞</m:t>
                              </m:r>
                            </m:oMath>
                          </a14:m>
                          <a:r>
                            <a:rPr lang="zh-CN" altLang="en-US" dirty="0"/>
                            <a:t>）</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zh-CN" altLang="en-US" dirty="0"/>
                            <a:t>（</a:t>
                          </a:r>
                          <a:r>
                            <a:rPr lang="en-US" altLang="zh-CN" dirty="0"/>
                            <a:t>1</a:t>
                          </a:r>
                          <a14:m>
                            <m:oMath xmlns:m="http://schemas.openxmlformats.org/officeDocument/2006/math">
                              <m:r>
                                <a:rPr lang="en-US" altLang="zh-CN" i="1" smtClean="0">
                                  <a:latin typeface="Cambria Math" panose="02040503050406030204" pitchFamily="18" charset="0"/>
                                  <a:ea typeface="Cambria Math" panose="02040503050406030204" pitchFamily="18" charset="0"/>
                                </a:rPr>
                                <m:t>×</m:t>
                              </m:r>
                            </m:oMath>
                          </a14:m>
                          <a:r>
                            <a:rPr lang="zh-CN" altLang="en-US" dirty="0"/>
                            <a:t>阈值，</a:t>
                          </a:r>
                          <a:r>
                            <a:rPr lang="en-US" altLang="zh-CN" dirty="0"/>
                            <a:t>4</a:t>
                          </a:r>
                          <a14:m>
                            <m:oMath xmlns:m="http://schemas.openxmlformats.org/officeDocument/2006/math">
                              <m:r>
                                <a:rPr lang="en-US" altLang="zh-CN" i="1" smtClean="0">
                                  <a:latin typeface="Cambria Math" panose="02040503050406030204" pitchFamily="18" charset="0"/>
                                  <a:ea typeface="Cambria Math" panose="02040503050406030204" pitchFamily="18" charset="0"/>
                                </a:rPr>
                                <m:t>×</m:t>
                              </m:r>
                            </m:oMath>
                          </a14:m>
                          <a:r>
                            <a:rPr lang="zh-CN" altLang="en-US" dirty="0"/>
                            <a:t>阈值）</a:t>
                          </a:r>
                        </a:p>
                      </a:txBody>
                      <a:tcPr/>
                    </a:tc>
                    <a:extLst>
                      <a:ext uri="{0D108BD9-81ED-4DB2-BD59-A6C34878D82A}">
                        <a16:rowId xmlns:a16="http://schemas.microsoft.com/office/drawing/2014/main" val="3437793349"/>
                      </a:ext>
                    </a:extLst>
                  </a:tr>
                </a:tbl>
              </a:graphicData>
            </a:graphic>
          </p:graphicFrame>
        </mc:Choice>
        <mc:Fallback>
          <p:graphicFrame>
            <p:nvGraphicFramePr>
              <p:cNvPr id="67" name="表格 67">
                <a:extLst>
                  <a:ext uri="{FF2B5EF4-FFF2-40B4-BE49-F238E27FC236}">
                    <a16:creationId xmlns:a16="http://schemas.microsoft.com/office/drawing/2014/main" id="{70099063-D4D9-CBF9-27F1-62549C9CC658}"/>
                  </a:ext>
                </a:extLst>
              </p:cNvPr>
              <p:cNvGraphicFramePr>
                <a:graphicFrameLocks noGrp="1"/>
              </p:cNvGraphicFramePr>
              <p:nvPr>
                <p:extLst>
                  <p:ext uri="{D42A27DB-BD31-4B8C-83A1-F6EECF244321}">
                    <p14:modId xmlns:p14="http://schemas.microsoft.com/office/powerpoint/2010/main" val="193480865"/>
                  </p:ext>
                </p:extLst>
              </p:nvPr>
            </p:nvGraphicFramePr>
            <p:xfrm>
              <a:off x="3408333" y="4035409"/>
              <a:ext cx="8128000" cy="2021840"/>
            </p:xfrm>
            <a:graphic>
              <a:graphicData uri="http://schemas.openxmlformats.org/drawingml/2006/table">
                <a:tbl>
                  <a:tblPr firstRow="1" bandRow="1">
                    <a:tableStyleId>{5C22544A-7EE6-4342-B048-85BDC9FD1C3A}</a:tableStyleId>
                  </a:tblPr>
                  <a:tblGrid>
                    <a:gridCol w="1175499">
                      <a:extLst>
                        <a:ext uri="{9D8B030D-6E8A-4147-A177-3AD203B41FA5}">
                          <a16:colId xmlns:a16="http://schemas.microsoft.com/office/drawing/2014/main" val="952147142"/>
                        </a:ext>
                      </a:extLst>
                    </a:gridCol>
                    <a:gridCol w="1800200">
                      <a:extLst>
                        <a:ext uri="{9D8B030D-6E8A-4147-A177-3AD203B41FA5}">
                          <a16:colId xmlns:a16="http://schemas.microsoft.com/office/drawing/2014/main" val="603122840"/>
                        </a:ext>
                      </a:extLst>
                    </a:gridCol>
                    <a:gridCol w="1728192">
                      <a:extLst>
                        <a:ext uri="{9D8B030D-6E8A-4147-A177-3AD203B41FA5}">
                          <a16:colId xmlns:a16="http://schemas.microsoft.com/office/drawing/2014/main" val="632217054"/>
                        </a:ext>
                      </a:extLst>
                    </a:gridCol>
                    <a:gridCol w="3424109">
                      <a:extLst>
                        <a:ext uri="{9D8B030D-6E8A-4147-A177-3AD203B41FA5}">
                          <a16:colId xmlns:a16="http://schemas.microsoft.com/office/drawing/2014/main" val="491936222"/>
                        </a:ext>
                      </a:extLst>
                    </a:gridCol>
                  </a:tblGrid>
                  <a:tr h="370840">
                    <a:tc>
                      <a:txBody>
                        <a:bodyPr/>
                        <a:lstStyle/>
                        <a:p>
                          <a:endParaRPr lang="zh-CN" altLang="en-US" dirty="0"/>
                        </a:p>
                      </a:txBody>
                      <a:tcPr/>
                    </a:tc>
                    <a:tc>
                      <a:txBody>
                        <a:bodyPr/>
                        <a:lstStyle/>
                        <a:p>
                          <a:r>
                            <a:rPr lang="zh-CN" altLang="en-US" dirty="0"/>
                            <a:t>激进模式</a:t>
                          </a:r>
                        </a:p>
                      </a:txBody>
                      <a:tcPr/>
                    </a:tc>
                    <a:tc>
                      <a:txBody>
                        <a:bodyPr/>
                        <a:lstStyle/>
                        <a:p>
                          <a:r>
                            <a:rPr lang="zh-CN" altLang="en-US" dirty="0"/>
                            <a:t>保守模式</a:t>
                          </a:r>
                        </a:p>
                      </a:txBody>
                      <a:tcPr/>
                    </a:tc>
                    <a:tc>
                      <a:txBody>
                        <a:bodyPr/>
                        <a:lstStyle/>
                        <a:p>
                          <a:r>
                            <a:rPr lang="zh-CN" altLang="en-US" dirty="0"/>
                            <a:t>中立模式</a:t>
                          </a:r>
                        </a:p>
                      </a:txBody>
                      <a:tcPr/>
                    </a:tc>
                    <a:extLst>
                      <a:ext uri="{0D108BD9-81ED-4DB2-BD59-A6C34878D82A}">
                        <a16:rowId xmlns:a16="http://schemas.microsoft.com/office/drawing/2014/main" val="2521194131"/>
                      </a:ext>
                    </a:extLst>
                  </a:tr>
                  <a:tr h="640080">
                    <a:tc>
                      <a:txBody>
                        <a:bodyPr/>
                        <a:lstStyle/>
                        <a:p>
                          <a:r>
                            <a:rPr lang="zh-CN" altLang="en-US" dirty="0"/>
                            <a:t>切分层级</a:t>
                          </a:r>
                        </a:p>
                      </a:txBody>
                      <a:tcPr/>
                    </a:tc>
                    <a:tc>
                      <a:txBody>
                        <a:bodyPr/>
                        <a:lstStyle/>
                        <a:p>
                          <a:r>
                            <a:rPr lang="zh-CN" altLang="en-US" dirty="0"/>
                            <a:t>仅以子层级切分</a:t>
                          </a:r>
                        </a:p>
                      </a:txBody>
                      <a:tcPr/>
                    </a:tc>
                    <a:tc>
                      <a:txBody>
                        <a:bodyPr/>
                        <a:lstStyle/>
                        <a:p>
                          <a:r>
                            <a:rPr lang="zh-CN" altLang="en-US" dirty="0"/>
                            <a:t>仅以父层级切分</a:t>
                          </a:r>
                        </a:p>
                      </a:txBody>
                      <a:tcPr/>
                    </a:tc>
                    <a:tc>
                      <a:txBody>
                        <a:bodyPr/>
                        <a:lstStyle/>
                        <a:p>
                          <a:r>
                            <a:rPr lang="zh-CN" altLang="en-US" dirty="0"/>
                            <a:t>小于阈值的子区域以父层级切分</a:t>
                          </a:r>
                          <a:endParaRPr lang="en-US" altLang="zh-CN" dirty="0"/>
                        </a:p>
                        <a:p>
                          <a:r>
                            <a:rPr lang="zh-CN" altLang="en-US" dirty="0"/>
                            <a:t>大于阈值的子区域继续遍历</a:t>
                          </a:r>
                        </a:p>
                      </a:txBody>
                      <a:tcPr/>
                    </a:tc>
                    <a:extLst>
                      <a:ext uri="{0D108BD9-81ED-4DB2-BD59-A6C34878D82A}">
                        <a16:rowId xmlns:a16="http://schemas.microsoft.com/office/drawing/2014/main" val="3623025362"/>
                      </a:ext>
                    </a:extLst>
                  </a:tr>
                  <a:tr h="370840">
                    <a:tc>
                      <a:txBody>
                        <a:bodyPr/>
                        <a:lstStyle/>
                        <a:p>
                          <a:r>
                            <a:rPr lang="zh-CN" altLang="en-US" dirty="0"/>
                            <a:t>特点</a:t>
                          </a:r>
                        </a:p>
                      </a:txBody>
                      <a:tcPr/>
                    </a:tc>
                    <a:tc>
                      <a:txBody>
                        <a:bodyPr/>
                        <a:lstStyle/>
                        <a:p>
                          <a:r>
                            <a:rPr lang="zh-CN" altLang="en-US" dirty="0"/>
                            <a:t>部分文件过小</a:t>
                          </a:r>
                        </a:p>
                      </a:txBody>
                      <a:tcPr/>
                    </a:tc>
                    <a:tc>
                      <a:txBody>
                        <a:bodyPr/>
                        <a:lstStyle/>
                        <a:p>
                          <a:r>
                            <a:rPr lang="zh-CN" altLang="en-US" dirty="0"/>
                            <a:t>单个文件过大</a:t>
                          </a:r>
                        </a:p>
                      </a:txBody>
                      <a:tcPr/>
                    </a:tc>
                    <a:tc>
                      <a:txBody>
                        <a:bodyPr/>
                        <a:lstStyle/>
                        <a:p>
                          <a:r>
                            <a:rPr lang="zh-CN" altLang="en-US" dirty="0"/>
                            <a:t>文件大小适中</a:t>
                          </a:r>
                        </a:p>
                      </a:txBody>
                      <a:tcPr/>
                    </a:tc>
                    <a:extLst>
                      <a:ext uri="{0D108BD9-81ED-4DB2-BD59-A6C34878D82A}">
                        <a16:rowId xmlns:a16="http://schemas.microsoft.com/office/drawing/2014/main" val="82745475"/>
                      </a:ext>
                    </a:extLst>
                  </a:tr>
                  <a:tr h="640080">
                    <a:tc>
                      <a:txBody>
                        <a:bodyPr/>
                        <a:lstStyle/>
                        <a:p>
                          <a:r>
                            <a:rPr lang="zh-CN" altLang="en-US" dirty="0"/>
                            <a:t>文件内</a:t>
                          </a:r>
                          <a:endParaRPr lang="en-US" altLang="zh-CN" dirty="0"/>
                        </a:p>
                        <a:p>
                          <a:r>
                            <a:rPr lang="zh-CN" altLang="en-US" dirty="0"/>
                            <a:t>天体数量</a:t>
                          </a:r>
                        </a:p>
                      </a:txBody>
                      <a:tcPr/>
                    </a:tc>
                    <a:tc>
                      <a:txBody>
                        <a:bodyPr/>
                        <a:lstStyle/>
                        <a:p>
                          <a:r>
                            <a:rPr lang="en-US" altLang="zh-CN" dirty="0"/>
                            <a:t>(0</a:t>
                          </a:r>
                          <a:r>
                            <a:rPr lang="zh-CN" altLang="en-US" dirty="0"/>
                            <a:t>，阈值</a:t>
                          </a:r>
                          <a:r>
                            <a:rPr lang="en-US" altLang="zh-CN" dirty="0"/>
                            <a:t>)</a:t>
                          </a:r>
                          <a:endParaRPr lang="zh-CN" altLang="en-US" dirty="0"/>
                        </a:p>
                      </a:txBody>
                      <a:tcPr/>
                    </a:tc>
                    <a:tc>
                      <a:txBody>
                        <a:bodyPr/>
                        <a:lstStyle/>
                        <a:p>
                          <a:endParaRPr lang="zh-CN"/>
                        </a:p>
                      </a:txBody>
                      <a:tcPr>
                        <a:blipFill>
                          <a:blip r:embed="rId4"/>
                          <a:stretch>
                            <a:fillRect l="-173529" t="-217647" r="-200000" b="-15686"/>
                          </a:stretch>
                        </a:blipFill>
                      </a:tcPr>
                    </a:tc>
                    <a:tc>
                      <a:txBody>
                        <a:bodyPr/>
                        <a:lstStyle/>
                        <a:p>
                          <a:endParaRPr lang="zh-CN"/>
                        </a:p>
                      </a:txBody>
                      <a:tcPr>
                        <a:blipFill>
                          <a:blip r:embed="rId4"/>
                          <a:stretch>
                            <a:fillRect l="-137778" t="-217647" r="-741" b="-15686"/>
                          </a:stretch>
                        </a:blipFill>
                      </a:tcPr>
                    </a:tc>
                    <a:extLst>
                      <a:ext uri="{0D108BD9-81ED-4DB2-BD59-A6C34878D82A}">
                        <a16:rowId xmlns:a16="http://schemas.microsoft.com/office/drawing/2014/main" val="3437793349"/>
                      </a:ext>
                    </a:extLst>
                  </a:tr>
                </a:tbl>
              </a:graphicData>
            </a:graphic>
          </p:graphicFrame>
        </mc:Fallback>
      </mc:AlternateContent>
    </p:spTree>
    <p:extLst>
      <p:ext uri="{BB962C8B-B14F-4D97-AF65-F5344CB8AC3E}">
        <p14:creationId xmlns:p14="http://schemas.microsoft.com/office/powerpoint/2010/main" val="19327652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9E3DADBE-CF79-316C-2C17-D5AA6464EDB0}"/>
              </a:ext>
            </a:extLst>
          </p:cNvPr>
          <p:cNvSpPr>
            <a:spLocks noGrp="1"/>
          </p:cNvSpPr>
          <p:nvPr>
            <p:ph type="title"/>
          </p:nvPr>
        </p:nvSpPr>
        <p:spPr>
          <a:xfrm>
            <a:off x="336000" y="3133534"/>
            <a:ext cx="2520000" cy="590931"/>
          </a:xfrm>
        </p:spPr>
        <p:txBody>
          <a:bodyPr/>
          <a:lstStyle/>
          <a:p>
            <a:pPr algn="dist"/>
            <a:r>
              <a:rPr lang="zh-CN" altLang="en-US" dirty="0"/>
              <a:t>星表的切分</a:t>
            </a:r>
          </a:p>
        </p:txBody>
      </p:sp>
      <p:pic>
        <p:nvPicPr>
          <p:cNvPr id="7" name="内容占位符 6">
            <a:extLst>
              <a:ext uri="{FF2B5EF4-FFF2-40B4-BE49-F238E27FC236}">
                <a16:creationId xmlns:a16="http://schemas.microsoft.com/office/drawing/2014/main" id="{2932508B-5C36-1A32-0067-C5B0831F18A7}"/>
              </a:ext>
            </a:extLst>
          </p:cNvPr>
          <p:cNvPicPr>
            <a:picLocks noGrp="1" noChangeAspect="1"/>
          </p:cNvPicPr>
          <p:nvPr>
            <p:ph sz="quarter" idx="13"/>
          </p:nvPr>
        </p:nvPicPr>
        <p:blipFill>
          <a:blip r:embed="rId2"/>
          <a:stretch>
            <a:fillRect/>
          </a:stretch>
        </p:blipFill>
        <p:spPr>
          <a:xfrm>
            <a:off x="6387238" y="1097029"/>
            <a:ext cx="2808312" cy="2639088"/>
          </a:xfrm>
        </p:spPr>
      </p:pic>
      <p:pic>
        <p:nvPicPr>
          <p:cNvPr id="9" name="图片 8">
            <a:extLst>
              <a:ext uri="{FF2B5EF4-FFF2-40B4-BE49-F238E27FC236}">
                <a16:creationId xmlns:a16="http://schemas.microsoft.com/office/drawing/2014/main" id="{9D52A076-5D80-9C63-4415-24A56607FCA7}"/>
              </a:ext>
            </a:extLst>
          </p:cNvPr>
          <p:cNvPicPr>
            <a:picLocks noChangeAspect="1"/>
          </p:cNvPicPr>
          <p:nvPr/>
        </p:nvPicPr>
        <p:blipFill>
          <a:blip r:embed="rId3"/>
          <a:stretch>
            <a:fillRect/>
          </a:stretch>
        </p:blipFill>
        <p:spPr>
          <a:xfrm>
            <a:off x="3374681" y="1149828"/>
            <a:ext cx="2738373" cy="2592288"/>
          </a:xfrm>
          <a:prstGeom prst="rect">
            <a:avLst/>
          </a:prstGeom>
        </p:spPr>
      </p:pic>
      <p:sp>
        <p:nvSpPr>
          <p:cNvPr id="2" name="文本框 1">
            <a:extLst>
              <a:ext uri="{FF2B5EF4-FFF2-40B4-BE49-F238E27FC236}">
                <a16:creationId xmlns:a16="http://schemas.microsoft.com/office/drawing/2014/main" id="{30962A6A-346D-6EEF-D296-90A72DBE1D3C}"/>
              </a:ext>
            </a:extLst>
          </p:cNvPr>
          <p:cNvSpPr txBox="1"/>
          <p:nvPr/>
        </p:nvSpPr>
        <p:spPr>
          <a:xfrm>
            <a:off x="3647895" y="3741672"/>
            <a:ext cx="2094548" cy="369332"/>
          </a:xfrm>
          <a:prstGeom prst="rect">
            <a:avLst/>
          </a:prstGeom>
          <a:noFill/>
        </p:spPr>
        <p:txBody>
          <a:bodyPr wrap="none" rtlCol="0">
            <a:spAutoFit/>
          </a:bodyPr>
          <a:lstStyle/>
          <a:p>
            <a:pPr algn="ctr"/>
            <a:r>
              <a:rPr lang="zh-CN" altLang="en-US" dirty="0"/>
              <a:t>按</a:t>
            </a:r>
            <a:r>
              <a:rPr lang="en-US" altLang="zh-CN" dirty="0"/>
              <a:t>HEALPix</a:t>
            </a:r>
            <a:r>
              <a:rPr lang="zh-CN" altLang="en-US" dirty="0"/>
              <a:t>层级切分</a:t>
            </a:r>
          </a:p>
        </p:txBody>
      </p:sp>
      <p:sp>
        <p:nvSpPr>
          <p:cNvPr id="3" name="文本框 2">
            <a:extLst>
              <a:ext uri="{FF2B5EF4-FFF2-40B4-BE49-F238E27FC236}">
                <a16:creationId xmlns:a16="http://schemas.microsoft.com/office/drawing/2014/main" id="{FFA18771-BD44-EFE8-EDDE-A4A4A1F25D16}"/>
              </a:ext>
            </a:extLst>
          </p:cNvPr>
          <p:cNvSpPr txBox="1"/>
          <p:nvPr/>
        </p:nvSpPr>
        <p:spPr>
          <a:xfrm>
            <a:off x="6559272" y="3741672"/>
            <a:ext cx="2808312" cy="369332"/>
          </a:xfrm>
          <a:prstGeom prst="rect">
            <a:avLst/>
          </a:prstGeom>
          <a:noFill/>
        </p:spPr>
        <p:txBody>
          <a:bodyPr wrap="square" rtlCol="0">
            <a:spAutoFit/>
          </a:bodyPr>
          <a:lstStyle/>
          <a:p>
            <a:pPr algn="ctr"/>
            <a:r>
              <a:rPr lang="zh-CN" altLang="en-US" dirty="0"/>
              <a:t>自适应密度动态切分</a:t>
            </a:r>
          </a:p>
        </p:txBody>
      </p:sp>
      <p:sp>
        <p:nvSpPr>
          <p:cNvPr id="17" name="文本框 16">
            <a:extLst>
              <a:ext uri="{FF2B5EF4-FFF2-40B4-BE49-F238E27FC236}">
                <a16:creationId xmlns:a16="http://schemas.microsoft.com/office/drawing/2014/main" id="{D9704E40-97A1-88C4-616C-B5B8B1FAFB17}"/>
              </a:ext>
            </a:extLst>
          </p:cNvPr>
          <p:cNvSpPr txBox="1"/>
          <p:nvPr/>
        </p:nvSpPr>
        <p:spPr>
          <a:xfrm>
            <a:off x="3330731" y="373351"/>
            <a:ext cx="6806672" cy="707886"/>
          </a:xfrm>
          <a:prstGeom prst="rect">
            <a:avLst/>
          </a:prstGeom>
          <a:noFill/>
        </p:spPr>
        <p:txBody>
          <a:bodyPr wrap="none" rtlCol="0">
            <a:spAutoFit/>
          </a:bodyPr>
          <a:lstStyle/>
          <a:p>
            <a:r>
              <a:rPr lang="zh-CN" altLang="en-US" sz="2200" dirty="0"/>
              <a:t>实际切分测试</a:t>
            </a:r>
            <a:endParaRPr lang="en-US" altLang="zh-CN" sz="2200" dirty="0"/>
          </a:p>
          <a:p>
            <a:r>
              <a:rPr lang="zh-CN" altLang="en-US" dirty="0"/>
              <a:t>以</a:t>
            </a:r>
            <a:r>
              <a:rPr lang="en-US" altLang="zh-CN" dirty="0"/>
              <a:t>LAMOST DR7 V2.0</a:t>
            </a:r>
            <a:r>
              <a:rPr lang="zh-CN" altLang="en-US" dirty="0"/>
              <a:t>星表为例，共</a:t>
            </a:r>
            <a:r>
              <a:rPr lang="en-US" altLang="zh-CN" b="0" i="0" dirty="0">
                <a:solidFill>
                  <a:srgbClr val="000000"/>
                </a:solidFill>
                <a:effectLst/>
                <a:latin typeface="Arial" panose="020B0604020202020204" pitchFamily="34" charset="0"/>
              </a:rPr>
              <a:t>10,431,197</a:t>
            </a:r>
            <a:r>
              <a:rPr lang="zh-CN" altLang="en-US" b="0" i="0" dirty="0">
                <a:solidFill>
                  <a:srgbClr val="000000"/>
                </a:solidFill>
                <a:effectLst/>
                <a:latin typeface="Arial" panose="020B0604020202020204" pitchFamily="34" charset="0"/>
              </a:rPr>
              <a:t>个天体，大小</a:t>
            </a:r>
            <a:r>
              <a:rPr lang="en-US" altLang="zh-CN" b="0" i="0" dirty="0">
                <a:solidFill>
                  <a:srgbClr val="000000"/>
                </a:solidFill>
                <a:effectLst/>
                <a:latin typeface="Arial" panose="020B0604020202020204" pitchFamily="34" charset="0"/>
              </a:rPr>
              <a:t>3.16GB</a:t>
            </a:r>
            <a:endParaRPr lang="zh-CN" altLang="en-US" dirty="0"/>
          </a:p>
        </p:txBody>
      </p:sp>
      <p:sp>
        <p:nvSpPr>
          <p:cNvPr id="18" name="文本框 17">
            <a:extLst>
              <a:ext uri="{FF2B5EF4-FFF2-40B4-BE49-F238E27FC236}">
                <a16:creationId xmlns:a16="http://schemas.microsoft.com/office/drawing/2014/main" id="{3B2C7223-6236-31C5-B54D-1AAC4C42E9AC}"/>
              </a:ext>
            </a:extLst>
          </p:cNvPr>
          <p:cNvSpPr txBox="1"/>
          <p:nvPr/>
        </p:nvSpPr>
        <p:spPr>
          <a:xfrm>
            <a:off x="3376980" y="5760971"/>
            <a:ext cx="4503156" cy="369332"/>
          </a:xfrm>
          <a:prstGeom prst="rect">
            <a:avLst/>
          </a:prstGeom>
          <a:noFill/>
        </p:spPr>
        <p:txBody>
          <a:bodyPr wrap="none" rtlCol="0">
            <a:spAutoFit/>
          </a:bodyPr>
          <a:lstStyle/>
          <a:p>
            <a:r>
              <a:rPr lang="zh-CN" altLang="en-US" dirty="0"/>
              <a:t>结论：“中立”切分方式切出的星表最为均衡</a:t>
            </a:r>
          </a:p>
        </p:txBody>
      </p:sp>
      <p:pic>
        <p:nvPicPr>
          <p:cNvPr id="6" name="图片 5">
            <a:extLst>
              <a:ext uri="{FF2B5EF4-FFF2-40B4-BE49-F238E27FC236}">
                <a16:creationId xmlns:a16="http://schemas.microsoft.com/office/drawing/2014/main" id="{971D5597-BD37-23C0-13C4-E33E1A1BF394}"/>
              </a:ext>
            </a:extLst>
          </p:cNvPr>
          <p:cNvPicPr>
            <a:picLocks noChangeAspect="1"/>
          </p:cNvPicPr>
          <p:nvPr/>
        </p:nvPicPr>
        <p:blipFill>
          <a:blip r:embed="rId4"/>
          <a:stretch>
            <a:fillRect/>
          </a:stretch>
        </p:blipFill>
        <p:spPr>
          <a:xfrm>
            <a:off x="3360956" y="4265554"/>
            <a:ext cx="5820869" cy="1495417"/>
          </a:xfrm>
          <a:prstGeom prst="rect">
            <a:avLst/>
          </a:prstGeom>
        </p:spPr>
      </p:pic>
      <mc:AlternateContent xmlns:mc="http://schemas.openxmlformats.org/markup-compatibility/2006">
        <mc:Choice xmlns:a14="http://schemas.microsoft.com/office/drawing/2010/main" Requires="a14">
          <p:sp>
            <p:nvSpPr>
              <p:cNvPr id="5" name="文本框 4">
                <a:extLst>
                  <a:ext uri="{FF2B5EF4-FFF2-40B4-BE49-F238E27FC236}">
                    <a16:creationId xmlns:a16="http://schemas.microsoft.com/office/drawing/2014/main" id="{AA0B9CB2-32C8-42B4-4BAC-E09888B51FE0}"/>
                  </a:ext>
                </a:extLst>
              </p:cNvPr>
              <p:cNvSpPr txBox="1"/>
              <p:nvPr/>
            </p:nvSpPr>
            <p:spPr>
              <a:xfrm>
                <a:off x="9367584" y="4498785"/>
                <a:ext cx="2567608" cy="1168269"/>
              </a:xfrm>
              <a:prstGeom prst="rect">
                <a:avLst/>
              </a:prstGeom>
              <a:noFill/>
            </p:spPr>
            <p:txBody>
              <a:bodyPr wrap="square" rtlCol="0">
                <a:spAutoFit/>
              </a:bodyPr>
              <a:lstStyle/>
              <a:p>
                <a:r>
                  <a:rPr kumimoji="1" lang="zh-CN" altLang="en-US" dirty="0"/>
                  <a:t>变异系数：</a:t>
                </a:r>
                <a14:m>
                  <m:oMath xmlns:m="http://schemas.openxmlformats.org/officeDocument/2006/math">
                    <m:f>
                      <m:fPr>
                        <m:ctrlPr>
                          <a:rPr kumimoji="1" lang="en-US" altLang="zh-CN" i="1" smtClean="0">
                            <a:latin typeface="Cambria Math" panose="02040503050406030204" pitchFamily="18" charset="0"/>
                          </a:rPr>
                        </m:ctrlPr>
                      </m:fPr>
                      <m:num>
                        <m:r>
                          <a:rPr kumimoji="1" lang="zh-CN" altLang="en-US" i="1">
                            <a:latin typeface="Cambria Math" panose="02040503050406030204" pitchFamily="18" charset="0"/>
                          </a:rPr>
                          <m:t>标准差</m:t>
                        </m:r>
                      </m:num>
                      <m:den>
                        <m:r>
                          <a:rPr kumimoji="1" lang="zh-CN" altLang="en-US" i="1">
                            <a:latin typeface="Cambria Math" panose="02040503050406030204" pitchFamily="18" charset="0"/>
                          </a:rPr>
                          <m:t>平均数</m:t>
                        </m:r>
                      </m:den>
                    </m:f>
                  </m:oMath>
                </a14:m>
                <a:endParaRPr kumimoji="1" lang="en-US" altLang="zh-CN" dirty="0"/>
              </a:p>
              <a:p>
                <a:r>
                  <a:rPr kumimoji="1" lang="zh-CN" altLang="en-US" dirty="0"/>
                  <a:t>衡量数据的均匀程度</a:t>
                </a:r>
                <a:endParaRPr kumimoji="1" lang="en-US" altLang="zh-CN" dirty="0"/>
              </a:p>
              <a:p>
                <a:endParaRPr kumimoji="1" lang="zh-CN" altLang="en-US" dirty="0"/>
              </a:p>
            </p:txBody>
          </p:sp>
        </mc:Choice>
        <mc:Fallback>
          <p:sp>
            <p:nvSpPr>
              <p:cNvPr id="5" name="文本框 4">
                <a:extLst>
                  <a:ext uri="{FF2B5EF4-FFF2-40B4-BE49-F238E27FC236}">
                    <a16:creationId xmlns:a16="http://schemas.microsoft.com/office/drawing/2014/main" id="{AA0B9CB2-32C8-42B4-4BAC-E09888B51FE0}"/>
                  </a:ext>
                </a:extLst>
              </p:cNvPr>
              <p:cNvSpPr txBox="1">
                <a:spLocks noRot="1" noChangeAspect="1" noMove="1" noResize="1" noEditPoints="1" noAdjustHandles="1" noChangeArrowheads="1" noChangeShapeType="1" noTextEdit="1"/>
              </p:cNvSpPr>
              <p:nvPr/>
            </p:nvSpPr>
            <p:spPr>
              <a:xfrm>
                <a:off x="9367584" y="4498785"/>
                <a:ext cx="2567608" cy="1168269"/>
              </a:xfrm>
              <a:prstGeom prst="rect">
                <a:avLst/>
              </a:prstGeom>
              <a:blipFill>
                <a:blip r:embed="rId5"/>
                <a:stretch>
                  <a:fillRect l="-1970"/>
                </a:stretch>
              </a:blipFill>
            </p:spPr>
            <p:txBody>
              <a:bodyPr/>
              <a:lstStyle/>
              <a:p>
                <a:r>
                  <a:rPr lang="zh-CN" altLang="en-US">
                    <a:noFill/>
                  </a:rPr>
                  <a:t> </a:t>
                </a:r>
              </a:p>
            </p:txBody>
          </p:sp>
        </mc:Fallback>
      </mc:AlternateContent>
      <p:sp>
        <p:nvSpPr>
          <p:cNvPr id="8" name="圆角矩形 7">
            <a:extLst>
              <a:ext uri="{FF2B5EF4-FFF2-40B4-BE49-F238E27FC236}">
                <a16:creationId xmlns:a16="http://schemas.microsoft.com/office/drawing/2014/main" id="{FEA43BE2-1469-03E1-6262-AEA4BD035F50}"/>
              </a:ext>
            </a:extLst>
          </p:cNvPr>
          <p:cNvSpPr/>
          <p:nvPr/>
        </p:nvSpPr>
        <p:spPr>
          <a:xfrm>
            <a:off x="8472264" y="4707429"/>
            <a:ext cx="432048" cy="216024"/>
          </a:xfrm>
          <a:prstGeom prst="roundRect">
            <a:avLst/>
          </a:prstGeom>
          <a:noFill/>
          <a:ln w="19050">
            <a:solidFill>
              <a:srgbClr val="FF0000"/>
            </a:solidFill>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zh-CN" altLang="en-US"/>
          </a:p>
        </p:txBody>
      </p:sp>
    </p:spTree>
    <p:extLst>
      <p:ext uri="{BB962C8B-B14F-4D97-AF65-F5344CB8AC3E}">
        <p14:creationId xmlns:p14="http://schemas.microsoft.com/office/powerpoint/2010/main" val="274720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371D4916-BF1E-0F14-13BD-E7119D4F6CAE}"/>
              </a:ext>
            </a:extLst>
          </p:cNvPr>
          <p:cNvSpPr>
            <a:spLocks noGrp="1"/>
          </p:cNvSpPr>
          <p:nvPr>
            <p:ph type="title"/>
          </p:nvPr>
        </p:nvSpPr>
        <p:spPr>
          <a:xfrm>
            <a:off x="336000" y="2884235"/>
            <a:ext cx="2520000" cy="1089529"/>
          </a:xfrm>
        </p:spPr>
        <p:txBody>
          <a:bodyPr/>
          <a:lstStyle/>
          <a:p>
            <a:r>
              <a:rPr lang="zh-CN" altLang="en-US" dirty="0"/>
              <a:t>大规模星表</a:t>
            </a:r>
            <a:br>
              <a:rPr lang="en-US" altLang="zh-CN" dirty="0"/>
            </a:br>
            <a:r>
              <a:rPr lang="zh-CN" altLang="en-US" dirty="0"/>
              <a:t>的切分</a:t>
            </a:r>
          </a:p>
        </p:txBody>
      </p:sp>
      <p:pic>
        <p:nvPicPr>
          <p:cNvPr id="7" name="内容占位符 6" descr="图形用户界面&#10;&#10;描述已自动生成">
            <a:extLst>
              <a:ext uri="{FF2B5EF4-FFF2-40B4-BE49-F238E27FC236}">
                <a16:creationId xmlns:a16="http://schemas.microsoft.com/office/drawing/2014/main" id="{BE1C76B0-1B90-55D0-8A2B-13ABB0F1F5E4}"/>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431704" y="2120464"/>
            <a:ext cx="8278812" cy="3122947"/>
          </a:xfrm>
        </p:spPr>
      </p:pic>
      <p:sp>
        <p:nvSpPr>
          <p:cNvPr id="8" name="文本框 7">
            <a:extLst>
              <a:ext uri="{FF2B5EF4-FFF2-40B4-BE49-F238E27FC236}">
                <a16:creationId xmlns:a16="http://schemas.microsoft.com/office/drawing/2014/main" id="{D0435ADC-0935-288D-ECFD-7DE13309AD06}"/>
              </a:ext>
            </a:extLst>
          </p:cNvPr>
          <p:cNvSpPr txBox="1"/>
          <p:nvPr/>
        </p:nvSpPr>
        <p:spPr>
          <a:xfrm>
            <a:off x="3431704" y="392834"/>
            <a:ext cx="6186309" cy="1261884"/>
          </a:xfrm>
          <a:prstGeom prst="rect">
            <a:avLst/>
          </a:prstGeom>
          <a:noFill/>
        </p:spPr>
        <p:txBody>
          <a:bodyPr wrap="none" rtlCol="0">
            <a:spAutoFit/>
          </a:bodyPr>
          <a:lstStyle/>
          <a:p>
            <a:r>
              <a:rPr kumimoji="1" lang="zh-CN" altLang="en-US" sz="2200" dirty="0"/>
              <a:t>星表的外部排序</a:t>
            </a:r>
            <a:endParaRPr kumimoji="1" lang="en-US" altLang="zh-CN" sz="2200" dirty="0"/>
          </a:p>
          <a:p>
            <a:endParaRPr kumimoji="1" lang="en-US" altLang="zh-CN" dirty="0"/>
          </a:p>
          <a:p>
            <a:r>
              <a:rPr kumimoji="1" lang="zh-CN" altLang="en-US" dirty="0"/>
              <a:t>切分算法仅能切分内存中的星表</a:t>
            </a:r>
            <a:endParaRPr kumimoji="1" lang="en-US" altLang="zh-CN" dirty="0"/>
          </a:p>
          <a:p>
            <a:r>
              <a:rPr kumimoji="1" lang="zh-CN" altLang="en-US" dirty="0"/>
              <a:t>由于内存容量有限，无法将大规模星表一次性全部读入内存</a:t>
            </a:r>
          </a:p>
        </p:txBody>
      </p:sp>
      <p:sp>
        <p:nvSpPr>
          <p:cNvPr id="9" name="文本框 8">
            <a:extLst>
              <a:ext uri="{FF2B5EF4-FFF2-40B4-BE49-F238E27FC236}">
                <a16:creationId xmlns:a16="http://schemas.microsoft.com/office/drawing/2014/main" id="{28FE78C9-1047-9674-90FB-14F35885139C}"/>
              </a:ext>
            </a:extLst>
          </p:cNvPr>
          <p:cNvSpPr txBox="1"/>
          <p:nvPr/>
        </p:nvSpPr>
        <p:spPr>
          <a:xfrm>
            <a:off x="3431704" y="5278328"/>
            <a:ext cx="8064896" cy="646331"/>
          </a:xfrm>
          <a:prstGeom prst="rect">
            <a:avLst/>
          </a:prstGeom>
          <a:noFill/>
        </p:spPr>
        <p:txBody>
          <a:bodyPr wrap="square" rtlCol="0">
            <a:spAutoFit/>
          </a:bodyPr>
          <a:lstStyle/>
          <a:p>
            <a:r>
              <a:rPr kumimoji="1" lang="zh-CN" altLang="en-US" dirty="0"/>
              <a:t>利用四叉树原理，将多个不同的局部切分星表做归并</a:t>
            </a:r>
            <a:endParaRPr kumimoji="1" lang="en-US" altLang="zh-CN" dirty="0"/>
          </a:p>
          <a:p>
            <a:r>
              <a:rPr kumimoji="1" lang="zh-CN" altLang="en-US" dirty="0"/>
              <a:t>优点：仅需数十</a:t>
            </a:r>
            <a:r>
              <a:rPr kumimoji="1" lang="en-US" altLang="zh-CN" dirty="0"/>
              <a:t>GB</a:t>
            </a:r>
            <a:r>
              <a:rPr kumimoji="1" lang="zh-CN" altLang="en-US" dirty="0"/>
              <a:t>内存就可以实现</a:t>
            </a:r>
            <a:r>
              <a:rPr kumimoji="1" lang="en-US" altLang="zh-CN" dirty="0"/>
              <a:t>TB</a:t>
            </a:r>
            <a:r>
              <a:rPr kumimoji="1" lang="zh-CN" altLang="en-US" dirty="0"/>
              <a:t>级别星表的切分，得到了有序的星表</a:t>
            </a:r>
            <a:endParaRPr kumimoji="1" lang="en-US" altLang="zh-CN" dirty="0"/>
          </a:p>
        </p:txBody>
      </p:sp>
      <p:sp>
        <p:nvSpPr>
          <p:cNvPr id="3" name="文本框 2">
            <a:extLst>
              <a:ext uri="{FF2B5EF4-FFF2-40B4-BE49-F238E27FC236}">
                <a16:creationId xmlns:a16="http://schemas.microsoft.com/office/drawing/2014/main" id="{BA977F8D-E7A9-B2BD-030D-609409510A0E}"/>
              </a:ext>
            </a:extLst>
          </p:cNvPr>
          <p:cNvSpPr txBox="1"/>
          <p:nvPr/>
        </p:nvSpPr>
        <p:spPr>
          <a:xfrm>
            <a:off x="3503712" y="1693334"/>
            <a:ext cx="7326044" cy="369332"/>
          </a:xfrm>
          <a:prstGeom prst="rect">
            <a:avLst/>
          </a:prstGeom>
          <a:noFill/>
        </p:spPr>
        <p:txBody>
          <a:bodyPr wrap="none" rtlCol="0">
            <a:spAutoFit/>
          </a:bodyPr>
          <a:lstStyle/>
          <a:p>
            <a:r>
              <a:rPr kumimoji="1" lang="zh-CN" altLang="en-US" dirty="0"/>
              <a:t>解决方法：按内存大小分块</a:t>
            </a:r>
            <a:r>
              <a:rPr kumimoji="1" lang="en-US" altLang="zh-CN" dirty="0">
                <a:sym typeface="Wingdings" pitchFamily="2" charset="2"/>
              </a:rPr>
              <a:t></a:t>
            </a:r>
            <a:r>
              <a:rPr kumimoji="1" lang="zh-CN" altLang="en-US" dirty="0">
                <a:sym typeface="Wingdings" pitchFamily="2" charset="2"/>
              </a:rPr>
              <a:t>块内切分</a:t>
            </a:r>
            <a:r>
              <a:rPr kumimoji="1" lang="en-US" altLang="zh-CN" dirty="0">
                <a:sym typeface="Wingdings" pitchFamily="2" charset="2"/>
              </a:rPr>
              <a:t></a:t>
            </a:r>
            <a:r>
              <a:rPr kumimoji="1" lang="zh-CN" altLang="en-US" dirty="0">
                <a:sym typeface="Wingdings" pitchFamily="2" charset="2"/>
              </a:rPr>
              <a:t>多个分块归并</a:t>
            </a:r>
            <a:r>
              <a:rPr kumimoji="1" lang="en-US" altLang="zh-CN" dirty="0">
                <a:sym typeface="Wingdings" pitchFamily="2" charset="2"/>
              </a:rPr>
              <a:t></a:t>
            </a:r>
            <a:r>
              <a:rPr kumimoji="1" lang="zh-CN" altLang="en-US" dirty="0">
                <a:sym typeface="Wingdings" pitchFamily="2" charset="2"/>
              </a:rPr>
              <a:t>最终切分结果</a:t>
            </a:r>
            <a:endParaRPr kumimoji="1" lang="zh-CN" altLang="en-US" dirty="0"/>
          </a:p>
        </p:txBody>
      </p:sp>
    </p:spTree>
    <p:extLst>
      <p:ext uri="{BB962C8B-B14F-4D97-AF65-F5344CB8AC3E}">
        <p14:creationId xmlns:p14="http://schemas.microsoft.com/office/powerpoint/2010/main" val="232941283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8451F340-8568-789E-EA47-74237EB6C756}"/>
              </a:ext>
            </a:extLst>
          </p:cNvPr>
          <p:cNvPicPr>
            <a:picLocks noChangeAspect="1"/>
          </p:cNvPicPr>
          <p:nvPr/>
        </p:nvPicPr>
        <p:blipFill>
          <a:blip r:embed="rId2"/>
          <a:stretch>
            <a:fillRect/>
          </a:stretch>
        </p:blipFill>
        <p:spPr>
          <a:xfrm>
            <a:off x="34387" y="1526994"/>
            <a:ext cx="4248472" cy="2376913"/>
          </a:xfrm>
          <a:prstGeom prst="rect">
            <a:avLst/>
          </a:prstGeom>
        </p:spPr>
      </p:pic>
      <p:sp>
        <p:nvSpPr>
          <p:cNvPr id="14" name="文本框 13">
            <a:extLst>
              <a:ext uri="{FF2B5EF4-FFF2-40B4-BE49-F238E27FC236}">
                <a16:creationId xmlns:a16="http://schemas.microsoft.com/office/drawing/2014/main" id="{EEEF6EE7-DB9F-78FF-ADCE-4E3AE59D6548}"/>
              </a:ext>
            </a:extLst>
          </p:cNvPr>
          <p:cNvSpPr txBox="1"/>
          <p:nvPr/>
        </p:nvSpPr>
        <p:spPr>
          <a:xfrm>
            <a:off x="1406655" y="3952513"/>
            <a:ext cx="1503938" cy="646331"/>
          </a:xfrm>
          <a:prstGeom prst="rect">
            <a:avLst/>
          </a:prstGeom>
          <a:noFill/>
        </p:spPr>
        <p:txBody>
          <a:bodyPr wrap="none" rtlCol="0">
            <a:spAutoFit/>
          </a:bodyPr>
          <a:lstStyle/>
          <a:p>
            <a:pPr algn="ctr"/>
            <a:r>
              <a:rPr lang="en-US" altLang="zh-CN" dirty="0"/>
              <a:t>Gaia</a:t>
            </a:r>
            <a:r>
              <a:rPr lang="zh-CN" altLang="en-US" dirty="0"/>
              <a:t> </a:t>
            </a:r>
            <a:r>
              <a:rPr lang="en-US" altLang="zh-CN" dirty="0"/>
              <a:t>DR2</a:t>
            </a:r>
            <a:r>
              <a:rPr lang="zh-CN" altLang="en-US" dirty="0"/>
              <a:t>星表</a:t>
            </a:r>
            <a:endParaRPr lang="en-US" altLang="zh-CN" dirty="0"/>
          </a:p>
          <a:p>
            <a:pPr algn="ctr"/>
            <a:r>
              <a:rPr lang="en-US" altLang="zh-CN" dirty="0"/>
              <a:t>16.9</a:t>
            </a:r>
            <a:r>
              <a:rPr lang="zh-CN" altLang="en-US" dirty="0"/>
              <a:t>亿天体</a:t>
            </a:r>
            <a:endParaRPr lang="en-US" altLang="zh-CN" dirty="0"/>
          </a:p>
        </p:txBody>
      </p:sp>
      <p:cxnSp>
        <p:nvCxnSpPr>
          <p:cNvPr id="40" name="直接连接符 16">
            <a:extLst>
              <a:ext uri="{FF2B5EF4-FFF2-40B4-BE49-F238E27FC236}">
                <a16:creationId xmlns:a16="http://schemas.microsoft.com/office/drawing/2014/main" id="{C35307A7-8242-04D1-8105-D5E10F2DFD7B}"/>
              </a:ext>
            </a:extLst>
          </p:cNvPr>
          <p:cNvCxnSpPr/>
          <p:nvPr/>
        </p:nvCxnSpPr>
        <p:spPr>
          <a:xfrm>
            <a:off x="4371223" y="336988"/>
            <a:ext cx="0" cy="5805264"/>
          </a:xfrm>
          <a:prstGeom prst="line">
            <a:avLst/>
          </a:prstGeom>
          <a:ln>
            <a:solidFill>
              <a:schemeClr val="accent1"/>
            </a:solidFill>
          </a:ln>
        </p:spPr>
        <p:style>
          <a:lnRef idx="3">
            <a:schemeClr val="accent5"/>
          </a:lnRef>
          <a:fillRef idx="0">
            <a:schemeClr val="accent5"/>
          </a:fillRef>
          <a:effectRef idx="2">
            <a:schemeClr val="accent5"/>
          </a:effectRef>
          <a:fontRef idx="minor">
            <a:schemeClr val="tx1"/>
          </a:fontRef>
        </p:style>
      </p:cxnSp>
      <p:grpSp>
        <p:nvGrpSpPr>
          <p:cNvPr id="41" name="组合 40">
            <a:extLst>
              <a:ext uri="{FF2B5EF4-FFF2-40B4-BE49-F238E27FC236}">
                <a16:creationId xmlns:a16="http://schemas.microsoft.com/office/drawing/2014/main" id="{194A45C5-A669-7CCF-2021-40441302A871}"/>
              </a:ext>
            </a:extLst>
          </p:cNvPr>
          <p:cNvGrpSpPr/>
          <p:nvPr/>
        </p:nvGrpSpPr>
        <p:grpSpPr>
          <a:xfrm>
            <a:off x="4511824" y="548680"/>
            <a:ext cx="2157491" cy="1789868"/>
            <a:chOff x="7216791" y="438755"/>
            <a:chExt cx="2157491" cy="1789868"/>
          </a:xfrm>
        </p:grpSpPr>
        <p:pic>
          <p:nvPicPr>
            <p:cNvPr id="42" name="图片 41" descr="徽标&#10;&#10;中度可信度描述已自动生成">
              <a:extLst>
                <a:ext uri="{FF2B5EF4-FFF2-40B4-BE49-F238E27FC236}">
                  <a16:creationId xmlns:a16="http://schemas.microsoft.com/office/drawing/2014/main" id="{1D261E60-85CA-5129-5852-5E1203178491}"/>
                </a:ext>
              </a:extLst>
            </p:cNvPr>
            <p:cNvPicPr>
              <a:picLocks noChangeAspect="1"/>
            </p:cNvPicPr>
            <p:nvPr/>
          </p:nvPicPr>
          <p:blipFill rotWithShape="1">
            <a:blip r:embed="rId3">
              <a:extLst>
                <a:ext uri="{28A0092B-C50C-407E-A947-70E740481C1C}">
                  <a14:useLocalDpi xmlns:a14="http://schemas.microsoft.com/office/drawing/2010/main" val="0"/>
                </a:ext>
              </a:extLst>
            </a:blip>
            <a:srcRect t="1819" r="2862" b="13728"/>
            <a:stretch/>
          </p:blipFill>
          <p:spPr>
            <a:xfrm>
              <a:off x="7216791" y="438755"/>
              <a:ext cx="2157491" cy="1515484"/>
            </a:xfrm>
            <a:prstGeom prst="rect">
              <a:avLst/>
            </a:prstGeom>
          </p:spPr>
        </p:pic>
        <mc:AlternateContent xmlns:mc="http://schemas.openxmlformats.org/markup-compatibility/2006">
          <mc:Choice xmlns:a14="http://schemas.microsoft.com/office/drawing/2010/main" Requires="a14">
            <p:sp>
              <p:nvSpPr>
                <p:cNvPr id="43" name="文本框 42">
                  <a:extLst>
                    <a:ext uri="{FF2B5EF4-FFF2-40B4-BE49-F238E27FC236}">
                      <a16:creationId xmlns:a16="http://schemas.microsoft.com/office/drawing/2014/main" id="{02E3CCC1-D5F2-7044-C0C9-4599D96A46CA}"/>
                    </a:ext>
                  </a:extLst>
                </p:cNvPr>
                <p:cNvSpPr txBox="1"/>
                <p:nvPr/>
              </p:nvSpPr>
              <p:spPr>
                <a:xfrm>
                  <a:off x="8078895" y="1973512"/>
                  <a:ext cx="534887" cy="255111"/>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=1</m:t>
                        </m:r>
                      </m:oMath>
                    </m:oMathPara>
                  </a14:m>
                  <a:endParaRPr kumimoji="1" lang="zh-CN" altLang="en-US"/>
                </a:p>
              </p:txBody>
            </p:sp>
          </mc:Choice>
          <mc:Fallback>
            <p:sp>
              <p:nvSpPr>
                <p:cNvPr id="43" name="文本框 42">
                  <a:extLst>
                    <a:ext uri="{FF2B5EF4-FFF2-40B4-BE49-F238E27FC236}">
                      <a16:creationId xmlns:a16="http://schemas.microsoft.com/office/drawing/2014/main" id="{02E3CCC1-D5F2-7044-C0C9-4599D96A46CA}"/>
                    </a:ext>
                  </a:extLst>
                </p:cNvPr>
                <p:cNvSpPr txBox="1">
                  <a:spLocks noRot="1" noChangeAspect="1" noMove="1" noResize="1" noEditPoints="1" noAdjustHandles="1" noChangeArrowheads="1" noChangeShapeType="1" noTextEdit="1"/>
                </p:cNvSpPr>
                <p:nvPr/>
              </p:nvSpPr>
              <p:spPr>
                <a:xfrm>
                  <a:off x="8078895" y="1973512"/>
                  <a:ext cx="534887" cy="255111"/>
                </a:xfrm>
                <a:prstGeom prst="rect">
                  <a:avLst/>
                </a:prstGeom>
                <a:blipFill>
                  <a:blip r:embed="rId4"/>
                  <a:stretch>
                    <a:fillRect l="-16279" r="-18605" b="-14286"/>
                  </a:stretch>
                </a:blipFill>
              </p:spPr>
              <p:txBody>
                <a:bodyPr/>
                <a:lstStyle/>
                <a:p>
                  <a:r>
                    <a:rPr lang="zh-CN" altLang="en-US">
                      <a:noFill/>
                    </a:rPr>
                    <a:t> </a:t>
                  </a:r>
                </a:p>
              </p:txBody>
            </p:sp>
          </mc:Fallback>
        </mc:AlternateContent>
      </p:grpSp>
      <p:grpSp>
        <p:nvGrpSpPr>
          <p:cNvPr id="44" name="组合 43">
            <a:extLst>
              <a:ext uri="{FF2B5EF4-FFF2-40B4-BE49-F238E27FC236}">
                <a16:creationId xmlns:a16="http://schemas.microsoft.com/office/drawing/2014/main" id="{21F5D1F4-5C0B-5BE6-1B25-4C9089D9D209}"/>
              </a:ext>
            </a:extLst>
          </p:cNvPr>
          <p:cNvGrpSpPr/>
          <p:nvPr/>
        </p:nvGrpSpPr>
        <p:grpSpPr>
          <a:xfrm>
            <a:off x="7074074" y="471676"/>
            <a:ext cx="2157491" cy="1774162"/>
            <a:chOff x="9760520" y="458028"/>
            <a:chExt cx="2157491" cy="1774162"/>
          </a:xfrm>
        </p:grpSpPr>
        <p:pic>
          <p:nvPicPr>
            <p:cNvPr id="45" name="图片 44" descr="图片包含 游戏机, 交通, 飞机&#10;&#10;描述已自动生成">
              <a:extLst>
                <a:ext uri="{FF2B5EF4-FFF2-40B4-BE49-F238E27FC236}">
                  <a16:creationId xmlns:a16="http://schemas.microsoft.com/office/drawing/2014/main" id="{C8BCE848-818F-C3CC-B313-8839F8729950}"/>
                </a:ext>
              </a:extLst>
            </p:cNvPr>
            <p:cNvPicPr>
              <a:picLocks/>
            </p:cNvPicPr>
            <p:nvPr/>
          </p:nvPicPr>
          <p:blipFill rotWithShape="1">
            <a:blip r:embed="rId5">
              <a:extLst>
                <a:ext uri="{28A0092B-C50C-407E-A947-70E740481C1C}">
                  <a14:useLocalDpi xmlns:a14="http://schemas.microsoft.com/office/drawing/2010/main" val="0"/>
                </a:ext>
              </a:extLst>
            </a:blip>
            <a:srcRect l="1643" t="3437" r="1844" b="12109"/>
            <a:stretch/>
          </p:blipFill>
          <p:spPr>
            <a:xfrm>
              <a:off x="9760520" y="458028"/>
              <a:ext cx="2157491" cy="1515484"/>
            </a:xfrm>
            <a:prstGeom prst="rect">
              <a:avLst/>
            </a:prstGeom>
          </p:spPr>
        </p:pic>
        <mc:AlternateContent xmlns:mc="http://schemas.openxmlformats.org/markup-compatibility/2006">
          <mc:Choice xmlns:a14="http://schemas.microsoft.com/office/drawing/2010/main" Requires="a14">
            <p:sp>
              <p:nvSpPr>
                <p:cNvPr id="46" name="文本框 45">
                  <a:extLst>
                    <a:ext uri="{FF2B5EF4-FFF2-40B4-BE49-F238E27FC236}">
                      <a16:creationId xmlns:a16="http://schemas.microsoft.com/office/drawing/2014/main" id="{7977C6B3-48A7-AA63-783A-8DE82B023147}"/>
                    </a:ext>
                  </a:extLst>
                </p:cNvPr>
                <p:cNvSpPr txBox="1"/>
                <p:nvPr/>
              </p:nvSpPr>
              <p:spPr>
                <a:xfrm>
                  <a:off x="10571823" y="1977079"/>
                  <a:ext cx="534887" cy="255111"/>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=2</m:t>
                        </m:r>
                      </m:oMath>
                    </m:oMathPara>
                  </a14:m>
                  <a:endParaRPr kumimoji="1" lang="zh-CN" altLang="en-US"/>
                </a:p>
              </p:txBody>
            </p:sp>
          </mc:Choice>
          <mc:Fallback>
            <p:sp>
              <p:nvSpPr>
                <p:cNvPr id="46" name="文本框 45">
                  <a:extLst>
                    <a:ext uri="{FF2B5EF4-FFF2-40B4-BE49-F238E27FC236}">
                      <a16:creationId xmlns:a16="http://schemas.microsoft.com/office/drawing/2014/main" id="{7977C6B3-48A7-AA63-783A-8DE82B023147}"/>
                    </a:ext>
                  </a:extLst>
                </p:cNvPr>
                <p:cNvSpPr txBox="1">
                  <a:spLocks noRot="1" noChangeAspect="1" noMove="1" noResize="1" noEditPoints="1" noAdjustHandles="1" noChangeArrowheads="1" noChangeShapeType="1" noTextEdit="1"/>
                </p:cNvSpPr>
                <p:nvPr/>
              </p:nvSpPr>
              <p:spPr>
                <a:xfrm>
                  <a:off x="10571823" y="1977079"/>
                  <a:ext cx="534887" cy="255111"/>
                </a:xfrm>
                <a:prstGeom prst="rect">
                  <a:avLst/>
                </a:prstGeom>
                <a:blipFill>
                  <a:blip r:embed="rId6"/>
                  <a:stretch>
                    <a:fillRect l="-19048" r="-21429" b="-19048"/>
                  </a:stretch>
                </a:blipFill>
              </p:spPr>
              <p:txBody>
                <a:bodyPr/>
                <a:lstStyle/>
                <a:p>
                  <a:r>
                    <a:rPr lang="zh-CN" altLang="en-US">
                      <a:noFill/>
                    </a:rPr>
                    <a:t> </a:t>
                  </a:r>
                </a:p>
              </p:txBody>
            </p:sp>
          </mc:Fallback>
        </mc:AlternateContent>
      </p:grpSp>
      <p:grpSp>
        <p:nvGrpSpPr>
          <p:cNvPr id="47" name="组合 46">
            <a:extLst>
              <a:ext uri="{FF2B5EF4-FFF2-40B4-BE49-F238E27FC236}">
                <a16:creationId xmlns:a16="http://schemas.microsoft.com/office/drawing/2014/main" id="{AA67284E-63E1-4CEC-0DBA-702003128BE6}"/>
              </a:ext>
            </a:extLst>
          </p:cNvPr>
          <p:cNvGrpSpPr/>
          <p:nvPr/>
        </p:nvGrpSpPr>
        <p:grpSpPr>
          <a:xfrm>
            <a:off x="9515891" y="468781"/>
            <a:ext cx="2259094" cy="1742211"/>
            <a:chOff x="4608830" y="2355795"/>
            <a:chExt cx="2259094" cy="1742211"/>
          </a:xfrm>
        </p:grpSpPr>
        <p:pic>
          <p:nvPicPr>
            <p:cNvPr id="48" name="图片 47">
              <a:extLst>
                <a:ext uri="{FF2B5EF4-FFF2-40B4-BE49-F238E27FC236}">
                  <a16:creationId xmlns:a16="http://schemas.microsoft.com/office/drawing/2014/main" id="{C5EAEA8D-F4A2-0E7A-1F75-EB82633225F5}"/>
                </a:ext>
              </a:extLst>
            </p:cNvPr>
            <p:cNvPicPr>
              <a:picLocks/>
            </p:cNvPicPr>
            <p:nvPr/>
          </p:nvPicPr>
          <p:blipFill rotWithShape="1">
            <a:blip r:embed="rId7">
              <a:extLst>
                <a:ext uri="{28A0092B-C50C-407E-A947-70E740481C1C}">
                  <a14:useLocalDpi xmlns:a14="http://schemas.microsoft.com/office/drawing/2010/main" val="0"/>
                </a:ext>
              </a:extLst>
            </a:blip>
            <a:srcRect l="781" t="1155" r="2081" b="13381"/>
            <a:stretch/>
          </p:blipFill>
          <p:spPr>
            <a:xfrm>
              <a:off x="4608830" y="2355795"/>
              <a:ext cx="2259094" cy="1476121"/>
            </a:xfrm>
            <a:prstGeom prst="rect">
              <a:avLst/>
            </a:prstGeom>
          </p:spPr>
        </p:pic>
        <mc:AlternateContent xmlns:mc="http://schemas.openxmlformats.org/markup-compatibility/2006">
          <mc:Choice xmlns:a14="http://schemas.microsoft.com/office/drawing/2010/main" Requires="a14">
            <p:sp>
              <p:nvSpPr>
                <p:cNvPr id="49" name="文本框 48">
                  <a:extLst>
                    <a:ext uri="{FF2B5EF4-FFF2-40B4-BE49-F238E27FC236}">
                      <a16:creationId xmlns:a16="http://schemas.microsoft.com/office/drawing/2014/main" id="{2148D47E-0C37-B7BB-7D14-A55E29E59B51}"/>
                    </a:ext>
                  </a:extLst>
                </p:cNvPr>
                <p:cNvSpPr txBox="1"/>
                <p:nvPr/>
              </p:nvSpPr>
              <p:spPr>
                <a:xfrm>
                  <a:off x="5470934" y="3842895"/>
                  <a:ext cx="534887" cy="255111"/>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=3</m:t>
                        </m:r>
                      </m:oMath>
                    </m:oMathPara>
                  </a14:m>
                  <a:endParaRPr kumimoji="1" lang="zh-CN" altLang="en-US"/>
                </a:p>
              </p:txBody>
            </p:sp>
          </mc:Choice>
          <mc:Fallback>
            <p:sp>
              <p:nvSpPr>
                <p:cNvPr id="49" name="文本框 48">
                  <a:extLst>
                    <a:ext uri="{FF2B5EF4-FFF2-40B4-BE49-F238E27FC236}">
                      <a16:creationId xmlns:a16="http://schemas.microsoft.com/office/drawing/2014/main" id="{2148D47E-0C37-B7BB-7D14-A55E29E59B51}"/>
                    </a:ext>
                  </a:extLst>
                </p:cNvPr>
                <p:cNvSpPr txBox="1">
                  <a:spLocks noRot="1" noChangeAspect="1" noMove="1" noResize="1" noEditPoints="1" noAdjustHandles="1" noChangeArrowheads="1" noChangeShapeType="1" noTextEdit="1"/>
                </p:cNvSpPr>
                <p:nvPr/>
              </p:nvSpPr>
              <p:spPr>
                <a:xfrm>
                  <a:off x="5470934" y="3842895"/>
                  <a:ext cx="534887" cy="255111"/>
                </a:xfrm>
                <a:prstGeom prst="rect">
                  <a:avLst/>
                </a:prstGeom>
                <a:blipFill>
                  <a:blip r:embed="rId8"/>
                  <a:stretch>
                    <a:fillRect l="-13636" r="-18182" b="-14286"/>
                  </a:stretch>
                </a:blipFill>
              </p:spPr>
              <p:txBody>
                <a:bodyPr/>
                <a:lstStyle/>
                <a:p>
                  <a:r>
                    <a:rPr lang="zh-CN" altLang="en-US">
                      <a:noFill/>
                    </a:rPr>
                    <a:t> </a:t>
                  </a:r>
                </a:p>
              </p:txBody>
            </p:sp>
          </mc:Fallback>
        </mc:AlternateContent>
      </p:grpSp>
      <p:grpSp>
        <p:nvGrpSpPr>
          <p:cNvPr id="50" name="组合 49">
            <a:extLst>
              <a:ext uri="{FF2B5EF4-FFF2-40B4-BE49-F238E27FC236}">
                <a16:creationId xmlns:a16="http://schemas.microsoft.com/office/drawing/2014/main" id="{BF3896E8-3AB9-CC50-B142-0F865DD147F6}"/>
              </a:ext>
            </a:extLst>
          </p:cNvPr>
          <p:cNvGrpSpPr/>
          <p:nvPr/>
        </p:nvGrpSpPr>
        <p:grpSpPr>
          <a:xfrm>
            <a:off x="4547390" y="2518536"/>
            <a:ext cx="2259094" cy="1766063"/>
            <a:chOff x="7216791" y="2320463"/>
            <a:chExt cx="2259094" cy="1766063"/>
          </a:xfrm>
        </p:grpSpPr>
        <p:pic>
          <p:nvPicPr>
            <p:cNvPr id="51" name="图片 50" descr="图片包含 游戏机, 监控, 桌子, 华美&#10;&#10;描述已自动生成">
              <a:extLst>
                <a:ext uri="{FF2B5EF4-FFF2-40B4-BE49-F238E27FC236}">
                  <a16:creationId xmlns:a16="http://schemas.microsoft.com/office/drawing/2014/main" id="{FDE9BF8F-D462-5B03-D871-A63C3E821439}"/>
                </a:ext>
              </a:extLst>
            </p:cNvPr>
            <p:cNvPicPr>
              <a:picLocks noChangeAspect="1"/>
            </p:cNvPicPr>
            <p:nvPr/>
          </p:nvPicPr>
          <p:blipFill rotWithShape="1">
            <a:blip r:embed="rId9">
              <a:extLst>
                <a:ext uri="{28A0092B-C50C-407E-A947-70E740481C1C}">
                  <a14:useLocalDpi xmlns:a14="http://schemas.microsoft.com/office/drawing/2010/main" val="0"/>
                </a:ext>
              </a:extLst>
            </a:blip>
            <a:srcRect b="13091"/>
            <a:stretch/>
          </p:blipFill>
          <p:spPr>
            <a:xfrm>
              <a:off x="7216791" y="2320463"/>
              <a:ext cx="2259094" cy="1522433"/>
            </a:xfrm>
            <a:prstGeom prst="rect">
              <a:avLst/>
            </a:prstGeom>
          </p:spPr>
        </p:pic>
        <mc:AlternateContent xmlns:mc="http://schemas.openxmlformats.org/markup-compatibility/2006">
          <mc:Choice xmlns:a14="http://schemas.microsoft.com/office/drawing/2010/main" Requires="a14">
            <p:sp>
              <p:nvSpPr>
                <p:cNvPr id="52" name="文本框 51">
                  <a:extLst>
                    <a:ext uri="{FF2B5EF4-FFF2-40B4-BE49-F238E27FC236}">
                      <a16:creationId xmlns:a16="http://schemas.microsoft.com/office/drawing/2014/main" id="{8E30999F-9754-4529-3A06-07BCF3AF556B}"/>
                    </a:ext>
                  </a:extLst>
                </p:cNvPr>
                <p:cNvSpPr txBox="1"/>
                <p:nvPr/>
              </p:nvSpPr>
              <p:spPr>
                <a:xfrm>
                  <a:off x="8078895" y="3831415"/>
                  <a:ext cx="534887" cy="255111"/>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=4</m:t>
                        </m:r>
                      </m:oMath>
                    </m:oMathPara>
                  </a14:m>
                  <a:endParaRPr kumimoji="1" lang="zh-CN" altLang="en-US"/>
                </a:p>
              </p:txBody>
            </p:sp>
          </mc:Choice>
          <mc:Fallback>
            <p:sp>
              <p:nvSpPr>
                <p:cNvPr id="52" name="文本框 51">
                  <a:extLst>
                    <a:ext uri="{FF2B5EF4-FFF2-40B4-BE49-F238E27FC236}">
                      <a16:creationId xmlns:a16="http://schemas.microsoft.com/office/drawing/2014/main" id="{8E30999F-9754-4529-3A06-07BCF3AF556B}"/>
                    </a:ext>
                  </a:extLst>
                </p:cNvPr>
                <p:cNvSpPr txBox="1">
                  <a:spLocks noRot="1" noChangeAspect="1" noMove="1" noResize="1" noEditPoints="1" noAdjustHandles="1" noChangeArrowheads="1" noChangeShapeType="1" noTextEdit="1"/>
                </p:cNvSpPr>
                <p:nvPr/>
              </p:nvSpPr>
              <p:spPr>
                <a:xfrm>
                  <a:off x="8078895" y="3831415"/>
                  <a:ext cx="534887" cy="255111"/>
                </a:xfrm>
                <a:prstGeom prst="rect">
                  <a:avLst/>
                </a:prstGeom>
                <a:blipFill>
                  <a:blip r:embed="rId10"/>
                  <a:stretch>
                    <a:fillRect l="-13636" r="-18182" b="-14286"/>
                  </a:stretch>
                </a:blipFill>
              </p:spPr>
              <p:txBody>
                <a:bodyPr/>
                <a:lstStyle/>
                <a:p>
                  <a:r>
                    <a:rPr lang="zh-CN" altLang="en-US">
                      <a:noFill/>
                    </a:rPr>
                    <a:t> </a:t>
                  </a:r>
                </a:p>
              </p:txBody>
            </p:sp>
          </mc:Fallback>
        </mc:AlternateContent>
      </p:grpSp>
      <p:grpSp>
        <p:nvGrpSpPr>
          <p:cNvPr id="53" name="组合 52">
            <a:extLst>
              <a:ext uri="{FF2B5EF4-FFF2-40B4-BE49-F238E27FC236}">
                <a16:creationId xmlns:a16="http://schemas.microsoft.com/office/drawing/2014/main" id="{DB217253-04CC-7BBF-07EE-2A51167252AF}"/>
              </a:ext>
            </a:extLst>
          </p:cNvPr>
          <p:cNvGrpSpPr/>
          <p:nvPr/>
        </p:nvGrpSpPr>
        <p:grpSpPr>
          <a:xfrm>
            <a:off x="7074074" y="2528821"/>
            <a:ext cx="2157491" cy="1755778"/>
            <a:chOff x="9760520" y="2370724"/>
            <a:chExt cx="2157491" cy="1755778"/>
          </a:xfrm>
        </p:grpSpPr>
        <p:pic>
          <p:nvPicPr>
            <p:cNvPr id="54" name="图片 53" descr="图片包含 桌子, 游戏机, 房间&#10;&#10;描述已自动生成">
              <a:extLst>
                <a:ext uri="{FF2B5EF4-FFF2-40B4-BE49-F238E27FC236}">
                  <a16:creationId xmlns:a16="http://schemas.microsoft.com/office/drawing/2014/main" id="{AA441DB4-7EE8-93BB-9EA5-82ED68C8843C}"/>
                </a:ext>
              </a:extLst>
            </p:cNvPr>
            <p:cNvPicPr>
              <a:picLocks noChangeAspect="1"/>
            </p:cNvPicPr>
            <p:nvPr/>
          </p:nvPicPr>
          <p:blipFill rotWithShape="1">
            <a:blip r:embed="rId11">
              <a:extLst>
                <a:ext uri="{28A0092B-C50C-407E-A947-70E740481C1C}">
                  <a14:useLocalDpi xmlns:a14="http://schemas.microsoft.com/office/drawing/2010/main" val="0"/>
                </a:ext>
              </a:extLst>
            </a:blip>
            <a:srcRect b="13091"/>
            <a:stretch/>
          </p:blipFill>
          <p:spPr>
            <a:xfrm>
              <a:off x="9760520" y="2370724"/>
              <a:ext cx="2157491" cy="1495735"/>
            </a:xfrm>
            <a:prstGeom prst="rect">
              <a:avLst/>
            </a:prstGeom>
          </p:spPr>
        </p:pic>
        <mc:AlternateContent xmlns:mc="http://schemas.openxmlformats.org/markup-compatibility/2006">
          <mc:Choice xmlns:a14="http://schemas.microsoft.com/office/drawing/2010/main" Requires="a14">
            <p:sp>
              <p:nvSpPr>
                <p:cNvPr id="55" name="文本框 54">
                  <a:extLst>
                    <a:ext uri="{FF2B5EF4-FFF2-40B4-BE49-F238E27FC236}">
                      <a16:creationId xmlns:a16="http://schemas.microsoft.com/office/drawing/2014/main" id="{91A9B94B-AFEA-F744-9995-1EE1C0E1E3C6}"/>
                    </a:ext>
                  </a:extLst>
                </p:cNvPr>
                <p:cNvSpPr txBox="1"/>
                <p:nvPr/>
              </p:nvSpPr>
              <p:spPr>
                <a:xfrm>
                  <a:off x="10571823" y="3871391"/>
                  <a:ext cx="534887" cy="255111"/>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=5</m:t>
                        </m:r>
                      </m:oMath>
                    </m:oMathPara>
                  </a14:m>
                  <a:endParaRPr kumimoji="1" lang="zh-CN" altLang="en-US"/>
                </a:p>
              </p:txBody>
            </p:sp>
          </mc:Choice>
          <mc:Fallback>
            <p:sp>
              <p:nvSpPr>
                <p:cNvPr id="55" name="文本框 54">
                  <a:extLst>
                    <a:ext uri="{FF2B5EF4-FFF2-40B4-BE49-F238E27FC236}">
                      <a16:creationId xmlns:a16="http://schemas.microsoft.com/office/drawing/2014/main" id="{91A9B94B-AFEA-F744-9995-1EE1C0E1E3C6}"/>
                    </a:ext>
                  </a:extLst>
                </p:cNvPr>
                <p:cNvSpPr txBox="1">
                  <a:spLocks noRot="1" noChangeAspect="1" noMove="1" noResize="1" noEditPoints="1" noAdjustHandles="1" noChangeArrowheads="1" noChangeShapeType="1" noTextEdit="1"/>
                </p:cNvSpPr>
                <p:nvPr/>
              </p:nvSpPr>
              <p:spPr>
                <a:xfrm>
                  <a:off x="10571823" y="3871391"/>
                  <a:ext cx="534887" cy="255111"/>
                </a:xfrm>
                <a:prstGeom prst="rect">
                  <a:avLst/>
                </a:prstGeom>
                <a:blipFill>
                  <a:blip r:embed="rId12"/>
                  <a:stretch>
                    <a:fillRect l="-19048" r="-21429" b="-14286"/>
                  </a:stretch>
                </a:blipFill>
              </p:spPr>
              <p:txBody>
                <a:bodyPr/>
                <a:lstStyle/>
                <a:p>
                  <a:r>
                    <a:rPr lang="zh-CN" altLang="en-US">
                      <a:noFill/>
                    </a:rPr>
                    <a:t> </a:t>
                  </a:r>
                </a:p>
              </p:txBody>
            </p:sp>
          </mc:Fallback>
        </mc:AlternateContent>
      </p:grpSp>
      <p:grpSp>
        <p:nvGrpSpPr>
          <p:cNvPr id="56" name="组合 55">
            <a:extLst>
              <a:ext uri="{FF2B5EF4-FFF2-40B4-BE49-F238E27FC236}">
                <a16:creationId xmlns:a16="http://schemas.microsoft.com/office/drawing/2014/main" id="{1DC8EFE6-2C14-010F-EFE7-30ECF3522305}"/>
              </a:ext>
            </a:extLst>
          </p:cNvPr>
          <p:cNvGrpSpPr/>
          <p:nvPr/>
        </p:nvGrpSpPr>
        <p:grpSpPr>
          <a:xfrm>
            <a:off x="9533370" y="2370775"/>
            <a:ext cx="2330227" cy="1811826"/>
            <a:chOff x="4541862" y="4115594"/>
            <a:chExt cx="2330227" cy="1811826"/>
          </a:xfrm>
        </p:grpSpPr>
        <p:pic>
          <p:nvPicPr>
            <p:cNvPr id="57" name="图片 56" descr="图片包含 桌子, 盘子, 绿色, 光盘&#10;&#10;描述已自动生成">
              <a:extLst>
                <a:ext uri="{FF2B5EF4-FFF2-40B4-BE49-F238E27FC236}">
                  <a16:creationId xmlns:a16="http://schemas.microsoft.com/office/drawing/2014/main" id="{710FB985-5D0E-E995-6E3B-9694C4A4ED4F}"/>
                </a:ext>
              </a:extLst>
            </p:cNvPr>
            <p:cNvPicPr>
              <a:picLocks noChangeAspect="1"/>
            </p:cNvPicPr>
            <p:nvPr/>
          </p:nvPicPr>
          <p:blipFill rotWithShape="1">
            <a:blip r:embed="rId13">
              <a:extLst>
                <a:ext uri="{28A0092B-C50C-407E-A947-70E740481C1C}">
                  <a14:useLocalDpi xmlns:a14="http://schemas.microsoft.com/office/drawing/2010/main" val="0"/>
                </a:ext>
              </a:extLst>
            </a:blip>
            <a:srcRect l="1" r="2251" b="11990"/>
            <a:stretch/>
          </p:blipFill>
          <p:spPr>
            <a:xfrm>
              <a:off x="4541862" y="4115594"/>
              <a:ext cx="2330227" cy="1591633"/>
            </a:xfrm>
            <a:prstGeom prst="rect">
              <a:avLst/>
            </a:prstGeom>
          </p:spPr>
        </p:pic>
        <mc:AlternateContent xmlns:mc="http://schemas.openxmlformats.org/markup-compatibility/2006">
          <mc:Choice xmlns:a14="http://schemas.microsoft.com/office/drawing/2010/main" Requires="a14">
            <p:sp>
              <p:nvSpPr>
                <p:cNvPr id="58" name="文本框 57">
                  <a:extLst>
                    <a:ext uri="{FF2B5EF4-FFF2-40B4-BE49-F238E27FC236}">
                      <a16:creationId xmlns:a16="http://schemas.microsoft.com/office/drawing/2014/main" id="{FC38BFEB-6528-9CB2-6EAF-F37E8B8B3B69}"/>
                    </a:ext>
                  </a:extLst>
                </p:cNvPr>
                <p:cNvSpPr txBox="1"/>
                <p:nvPr/>
              </p:nvSpPr>
              <p:spPr>
                <a:xfrm>
                  <a:off x="5470934" y="5672309"/>
                  <a:ext cx="534887" cy="255111"/>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=6</m:t>
                        </m:r>
                      </m:oMath>
                    </m:oMathPara>
                  </a14:m>
                  <a:endParaRPr kumimoji="1" lang="zh-CN" altLang="en-US"/>
                </a:p>
              </p:txBody>
            </p:sp>
          </mc:Choice>
          <mc:Fallback>
            <p:sp>
              <p:nvSpPr>
                <p:cNvPr id="58" name="文本框 57">
                  <a:extLst>
                    <a:ext uri="{FF2B5EF4-FFF2-40B4-BE49-F238E27FC236}">
                      <a16:creationId xmlns:a16="http://schemas.microsoft.com/office/drawing/2014/main" id="{FC38BFEB-6528-9CB2-6EAF-F37E8B8B3B69}"/>
                    </a:ext>
                  </a:extLst>
                </p:cNvPr>
                <p:cNvSpPr txBox="1">
                  <a:spLocks noRot="1" noChangeAspect="1" noMove="1" noResize="1" noEditPoints="1" noAdjustHandles="1" noChangeArrowheads="1" noChangeShapeType="1" noTextEdit="1"/>
                </p:cNvSpPr>
                <p:nvPr/>
              </p:nvSpPr>
              <p:spPr>
                <a:xfrm>
                  <a:off x="5470934" y="5672309"/>
                  <a:ext cx="534887" cy="255111"/>
                </a:xfrm>
                <a:prstGeom prst="rect">
                  <a:avLst/>
                </a:prstGeom>
                <a:blipFill>
                  <a:blip r:embed="rId14"/>
                  <a:stretch>
                    <a:fillRect l="-16279" r="-20930" b="-19048"/>
                  </a:stretch>
                </a:blipFill>
              </p:spPr>
              <p:txBody>
                <a:bodyPr/>
                <a:lstStyle/>
                <a:p>
                  <a:r>
                    <a:rPr lang="zh-CN" altLang="en-US">
                      <a:noFill/>
                    </a:rPr>
                    <a:t> </a:t>
                  </a:r>
                </a:p>
              </p:txBody>
            </p:sp>
          </mc:Fallback>
        </mc:AlternateContent>
      </p:grpSp>
      <p:grpSp>
        <p:nvGrpSpPr>
          <p:cNvPr id="59" name="组合 58">
            <a:extLst>
              <a:ext uri="{FF2B5EF4-FFF2-40B4-BE49-F238E27FC236}">
                <a16:creationId xmlns:a16="http://schemas.microsoft.com/office/drawing/2014/main" id="{A2D87FC9-A37B-89DC-67E6-D9AC41A15EE1}"/>
              </a:ext>
            </a:extLst>
          </p:cNvPr>
          <p:cNvGrpSpPr/>
          <p:nvPr/>
        </p:nvGrpSpPr>
        <p:grpSpPr>
          <a:xfrm>
            <a:off x="4622069" y="4306184"/>
            <a:ext cx="2330227" cy="1846744"/>
            <a:chOff x="7216791" y="4126503"/>
            <a:chExt cx="2330227" cy="1846744"/>
          </a:xfrm>
        </p:grpSpPr>
        <p:pic>
          <p:nvPicPr>
            <p:cNvPr id="60" name="图片 59" descr="图片包含 游戏机, 盘子, 桌子, 钟表&#10;&#10;描述已自动生成">
              <a:extLst>
                <a:ext uri="{FF2B5EF4-FFF2-40B4-BE49-F238E27FC236}">
                  <a16:creationId xmlns:a16="http://schemas.microsoft.com/office/drawing/2014/main" id="{FA4E1CF2-2AFC-1865-D219-9AC03797B00C}"/>
                </a:ext>
              </a:extLst>
            </p:cNvPr>
            <p:cNvPicPr>
              <a:picLocks noChangeAspect="1"/>
            </p:cNvPicPr>
            <p:nvPr/>
          </p:nvPicPr>
          <p:blipFill rotWithShape="1">
            <a:blip r:embed="rId15">
              <a:extLst>
                <a:ext uri="{28A0092B-C50C-407E-A947-70E740481C1C}">
                  <a14:useLocalDpi xmlns:a14="http://schemas.microsoft.com/office/drawing/2010/main" val="0"/>
                </a:ext>
              </a:extLst>
            </a:blip>
            <a:srcRect l="1" r="2251" b="11990"/>
            <a:stretch/>
          </p:blipFill>
          <p:spPr>
            <a:xfrm>
              <a:off x="7216791" y="4126503"/>
              <a:ext cx="2330227" cy="1591633"/>
            </a:xfrm>
            <a:prstGeom prst="rect">
              <a:avLst/>
            </a:prstGeom>
          </p:spPr>
        </p:pic>
        <mc:AlternateContent xmlns:mc="http://schemas.openxmlformats.org/markup-compatibility/2006">
          <mc:Choice xmlns:a14="http://schemas.microsoft.com/office/drawing/2010/main" Requires="a14">
            <p:sp>
              <p:nvSpPr>
                <p:cNvPr id="61" name="文本框 60">
                  <a:extLst>
                    <a:ext uri="{FF2B5EF4-FFF2-40B4-BE49-F238E27FC236}">
                      <a16:creationId xmlns:a16="http://schemas.microsoft.com/office/drawing/2014/main" id="{F170A109-B4A8-25B4-AC51-52A301A1FCAD}"/>
                    </a:ext>
                  </a:extLst>
                </p:cNvPr>
                <p:cNvSpPr txBox="1"/>
                <p:nvPr/>
              </p:nvSpPr>
              <p:spPr>
                <a:xfrm>
                  <a:off x="8078895" y="5718136"/>
                  <a:ext cx="534887" cy="255111"/>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=7</m:t>
                        </m:r>
                      </m:oMath>
                    </m:oMathPara>
                  </a14:m>
                  <a:endParaRPr kumimoji="1" lang="zh-CN" altLang="en-US"/>
                </a:p>
              </p:txBody>
            </p:sp>
          </mc:Choice>
          <mc:Fallback>
            <p:sp>
              <p:nvSpPr>
                <p:cNvPr id="61" name="文本框 60">
                  <a:extLst>
                    <a:ext uri="{FF2B5EF4-FFF2-40B4-BE49-F238E27FC236}">
                      <a16:creationId xmlns:a16="http://schemas.microsoft.com/office/drawing/2014/main" id="{F170A109-B4A8-25B4-AC51-52A301A1FCAD}"/>
                    </a:ext>
                  </a:extLst>
                </p:cNvPr>
                <p:cNvSpPr txBox="1">
                  <a:spLocks noRot="1" noChangeAspect="1" noMove="1" noResize="1" noEditPoints="1" noAdjustHandles="1" noChangeArrowheads="1" noChangeShapeType="1" noTextEdit="1"/>
                </p:cNvSpPr>
                <p:nvPr/>
              </p:nvSpPr>
              <p:spPr>
                <a:xfrm>
                  <a:off x="8078895" y="5718136"/>
                  <a:ext cx="534887" cy="255111"/>
                </a:xfrm>
                <a:prstGeom prst="rect">
                  <a:avLst/>
                </a:prstGeom>
                <a:blipFill>
                  <a:blip r:embed="rId16"/>
                  <a:stretch>
                    <a:fillRect l="-16667" r="-19048" b="-19048"/>
                  </a:stretch>
                </a:blipFill>
              </p:spPr>
              <p:txBody>
                <a:bodyPr/>
                <a:lstStyle/>
                <a:p>
                  <a:r>
                    <a:rPr lang="zh-CN" altLang="en-US">
                      <a:noFill/>
                    </a:rPr>
                    <a:t> </a:t>
                  </a:r>
                </a:p>
              </p:txBody>
            </p:sp>
          </mc:Fallback>
        </mc:AlternateContent>
      </p:grpSp>
      <p:grpSp>
        <p:nvGrpSpPr>
          <p:cNvPr id="62" name="组合 61">
            <a:extLst>
              <a:ext uri="{FF2B5EF4-FFF2-40B4-BE49-F238E27FC236}">
                <a16:creationId xmlns:a16="http://schemas.microsoft.com/office/drawing/2014/main" id="{8201E99E-F4BA-4E4C-AAAF-CE904071BC9C}"/>
              </a:ext>
            </a:extLst>
          </p:cNvPr>
          <p:cNvGrpSpPr/>
          <p:nvPr/>
        </p:nvGrpSpPr>
        <p:grpSpPr>
          <a:xfrm>
            <a:off x="7132009" y="4306184"/>
            <a:ext cx="2383882" cy="1970493"/>
            <a:chOff x="9677975" y="3990207"/>
            <a:chExt cx="2383882" cy="1970493"/>
          </a:xfrm>
        </p:grpSpPr>
        <p:pic>
          <p:nvPicPr>
            <p:cNvPr id="63" name="图片 62" descr="图片包含 图标&#10;&#10;描述已自动生成">
              <a:extLst>
                <a:ext uri="{FF2B5EF4-FFF2-40B4-BE49-F238E27FC236}">
                  <a16:creationId xmlns:a16="http://schemas.microsoft.com/office/drawing/2014/main" id="{F7BF8778-13BC-6BE9-56F3-00D1CCC22F9B}"/>
                </a:ext>
              </a:extLst>
            </p:cNvPr>
            <p:cNvPicPr>
              <a:picLocks noChangeAspect="1"/>
            </p:cNvPicPr>
            <p:nvPr/>
          </p:nvPicPr>
          <p:blipFill rotWithShape="1">
            <a:blip r:embed="rId17">
              <a:extLst>
                <a:ext uri="{28A0092B-C50C-407E-A947-70E740481C1C}">
                  <a14:useLocalDpi xmlns:a14="http://schemas.microsoft.com/office/drawing/2010/main" val="0"/>
                </a:ext>
              </a:extLst>
            </a:blip>
            <a:srcRect b="11990"/>
            <a:stretch/>
          </p:blipFill>
          <p:spPr>
            <a:xfrm>
              <a:off x="9677975" y="3990207"/>
              <a:ext cx="2383882" cy="1591633"/>
            </a:xfrm>
            <a:prstGeom prst="rect">
              <a:avLst/>
            </a:prstGeom>
          </p:spPr>
        </p:pic>
        <mc:AlternateContent xmlns:mc="http://schemas.openxmlformats.org/markup-compatibility/2006">
          <mc:Choice xmlns:a14="http://schemas.microsoft.com/office/drawing/2010/main" Requires="a14">
            <p:sp>
              <p:nvSpPr>
                <p:cNvPr id="64" name="文本框 63">
                  <a:extLst>
                    <a:ext uri="{FF2B5EF4-FFF2-40B4-BE49-F238E27FC236}">
                      <a16:creationId xmlns:a16="http://schemas.microsoft.com/office/drawing/2014/main" id="{ECF7D6EB-09EC-F062-F6D0-41DC0598FF16}"/>
                    </a:ext>
                  </a:extLst>
                </p:cNvPr>
                <p:cNvSpPr txBox="1"/>
                <p:nvPr/>
              </p:nvSpPr>
              <p:spPr>
                <a:xfrm>
                  <a:off x="10571822" y="5705589"/>
                  <a:ext cx="534887" cy="255111"/>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=8</m:t>
                        </m:r>
                      </m:oMath>
                    </m:oMathPara>
                  </a14:m>
                  <a:endParaRPr kumimoji="1" lang="zh-CN" altLang="en-US"/>
                </a:p>
              </p:txBody>
            </p:sp>
          </mc:Choice>
          <mc:Fallback>
            <p:sp>
              <p:nvSpPr>
                <p:cNvPr id="64" name="文本框 63">
                  <a:extLst>
                    <a:ext uri="{FF2B5EF4-FFF2-40B4-BE49-F238E27FC236}">
                      <a16:creationId xmlns:a16="http://schemas.microsoft.com/office/drawing/2014/main" id="{ECF7D6EB-09EC-F062-F6D0-41DC0598FF16}"/>
                    </a:ext>
                  </a:extLst>
                </p:cNvPr>
                <p:cNvSpPr txBox="1">
                  <a:spLocks noRot="1" noChangeAspect="1" noMove="1" noResize="1" noEditPoints="1" noAdjustHandles="1" noChangeArrowheads="1" noChangeShapeType="1" noTextEdit="1"/>
                </p:cNvSpPr>
                <p:nvPr/>
              </p:nvSpPr>
              <p:spPr>
                <a:xfrm>
                  <a:off x="10571822" y="5705589"/>
                  <a:ext cx="534887" cy="255111"/>
                </a:xfrm>
                <a:prstGeom prst="rect">
                  <a:avLst/>
                </a:prstGeom>
                <a:blipFill>
                  <a:blip r:embed="rId18"/>
                  <a:stretch>
                    <a:fillRect l="-16667" r="-21429" b="-14286"/>
                  </a:stretch>
                </a:blipFill>
              </p:spPr>
              <p:txBody>
                <a:bodyPr/>
                <a:lstStyle/>
                <a:p>
                  <a:r>
                    <a:rPr lang="zh-CN" altLang="en-US">
                      <a:noFill/>
                    </a:rPr>
                    <a:t> </a:t>
                  </a:r>
                </a:p>
              </p:txBody>
            </p:sp>
          </mc:Fallback>
        </mc:AlternateContent>
      </p:grpSp>
      <p:sp>
        <p:nvSpPr>
          <p:cNvPr id="67" name="文本框 66">
            <a:extLst>
              <a:ext uri="{FF2B5EF4-FFF2-40B4-BE49-F238E27FC236}">
                <a16:creationId xmlns:a16="http://schemas.microsoft.com/office/drawing/2014/main" id="{80EB3F2B-BEEF-67A6-DDB6-4BD7647C5A74}"/>
              </a:ext>
            </a:extLst>
          </p:cNvPr>
          <p:cNvSpPr txBox="1"/>
          <p:nvPr/>
        </p:nvSpPr>
        <p:spPr>
          <a:xfrm>
            <a:off x="1020034" y="1022175"/>
            <a:ext cx="2262158" cy="369332"/>
          </a:xfrm>
          <a:prstGeom prst="rect">
            <a:avLst/>
          </a:prstGeom>
          <a:noFill/>
        </p:spPr>
        <p:txBody>
          <a:bodyPr wrap="none" rtlCol="0">
            <a:spAutoFit/>
          </a:bodyPr>
          <a:lstStyle/>
          <a:p>
            <a:r>
              <a:rPr kumimoji="1" lang="zh-CN" altLang="en-US" dirty="0"/>
              <a:t>大规模星表切分实例</a:t>
            </a:r>
          </a:p>
        </p:txBody>
      </p:sp>
    </p:spTree>
    <p:extLst>
      <p:ext uri="{BB962C8B-B14F-4D97-AF65-F5344CB8AC3E}">
        <p14:creationId xmlns:p14="http://schemas.microsoft.com/office/powerpoint/2010/main" val="199201895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9DD4A8FA-CBBB-BA15-5792-5AF1AA49B59F}"/>
              </a:ext>
            </a:extLst>
          </p:cNvPr>
          <p:cNvSpPr>
            <a:spLocks noGrp="1"/>
          </p:cNvSpPr>
          <p:nvPr>
            <p:ph type="title"/>
          </p:nvPr>
        </p:nvSpPr>
        <p:spPr>
          <a:xfrm>
            <a:off x="336000" y="3133534"/>
            <a:ext cx="2520000" cy="590931"/>
          </a:xfrm>
        </p:spPr>
        <p:txBody>
          <a:bodyPr/>
          <a:lstStyle/>
          <a:p>
            <a:r>
              <a:rPr lang="zh-CN" altLang="en-US" dirty="0"/>
              <a:t>星表的存取</a:t>
            </a:r>
          </a:p>
        </p:txBody>
      </p:sp>
      <p:sp>
        <p:nvSpPr>
          <p:cNvPr id="5" name="内容占位符 4">
            <a:extLst>
              <a:ext uri="{FF2B5EF4-FFF2-40B4-BE49-F238E27FC236}">
                <a16:creationId xmlns:a16="http://schemas.microsoft.com/office/drawing/2014/main" id="{D8FEB858-31B1-92A9-0DBE-27FE87AEE087}"/>
              </a:ext>
            </a:extLst>
          </p:cNvPr>
          <p:cNvSpPr>
            <a:spLocks noGrp="1"/>
          </p:cNvSpPr>
          <p:nvPr>
            <p:ph sz="quarter" idx="13"/>
          </p:nvPr>
        </p:nvSpPr>
        <p:spPr>
          <a:xfrm>
            <a:off x="3576007" y="404664"/>
            <a:ext cx="8279993" cy="5796644"/>
          </a:xfrm>
        </p:spPr>
        <p:txBody>
          <a:bodyPr>
            <a:normAutofit/>
          </a:bodyPr>
          <a:lstStyle/>
          <a:p>
            <a:pPr marL="0" indent="0">
              <a:buNone/>
            </a:pPr>
            <a:r>
              <a:rPr lang="zh-CN" altLang="en-US" sz="2200" dirty="0"/>
              <a:t>使用开源序列化库</a:t>
            </a:r>
            <a:r>
              <a:rPr lang="en-US" altLang="zh-CN" sz="2200" dirty="0" err="1"/>
              <a:t>Potocol</a:t>
            </a:r>
            <a:r>
              <a:rPr lang="en-US" altLang="zh-CN" sz="2200" dirty="0"/>
              <a:t> Buffers</a:t>
            </a:r>
            <a:r>
              <a:rPr lang="zh-CN" altLang="en-US" sz="2200" dirty="0"/>
              <a:t>对星表进行序列化存取</a:t>
            </a:r>
            <a:endParaRPr lang="en-US" altLang="zh-CN" sz="2200" dirty="0"/>
          </a:p>
          <a:p>
            <a:pPr marL="0" indent="0">
              <a:buNone/>
            </a:pPr>
            <a:r>
              <a:rPr lang="zh-CN" altLang="en-US" sz="1800" dirty="0"/>
              <a:t>特点：以二进制格式存储天体信息，读写效率高</a:t>
            </a:r>
            <a:endParaRPr lang="en-US" altLang="zh-CN" sz="1800" dirty="0"/>
          </a:p>
          <a:p>
            <a:pPr marL="0" indent="0">
              <a:buNone/>
            </a:pPr>
            <a:r>
              <a:rPr lang="zh-CN" altLang="en-US" sz="2200" dirty="0"/>
              <a:t>性能测试</a:t>
            </a:r>
            <a:endParaRPr lang="en-US" altLang="zh-CN" sz="2200" dirty="0"/>
          </a:p>
          <a:p>
            <a:pPr marL="0" indent="0">
              <a:buNone/>
            </a:pPr>
            <a:r>
              <a:rPr lang="zh-CN" altLang="en-US" sz="1800" dirty="0"/>
              <a:t>使用</a:t>
            </a:r>
            <a:r>
              <a:rPr lang="en-US" altLang="zh-CN" sz="1800" dirty="0"/>
              <a:t>LAMOST DR7</a:t>
            </a:r>
            <a:r>
              <a:rPr lang="zh-CN" altLang="en-US" sz="1800" dirty="0"/>
              <a:t>星表，进行星表读取和自交叉证认测试</a:t>
            </a:r>
            <a:endParaRPr lang="en-US" altLang="zh-CN" sz="1800"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pPr marL="0" indent="0">
              <a:buNone/>
            </a:pPr>
            <a:r>
              <a:rPr lang="zh-CN" altLang="en-US" sz="2200" dirty="0"/>
              <a:t>结论：</a:t>
            </a:r>
            <a:r>
              <a:rPr lang="en-US" altLang="zh-CN" sz="2200" dirty="0" err="1"/>
              <a:t>Potocol</a:t>
            </a:r>
            <a:r>
              <a:rPr lang="en-US" altLang="zh-CN" sz="2200" dirty="0"/>
              <a:t> Buffers </a:t>
            </a:r>
            <a:r>
              <a:rPr lang="zh-CN" altLang="en-US" sz="2200" dirty="0"/>
              <a:t>格式对星表存储和交叉证认时的效率优于 </a:t>
            </a:r>
            <a:r>
              <a:rPr lang="en-US" altLang="zh-CN" sz="2200" dirty="0"/>
              <a:t>CSV</a:t>
            </a:r>
            <a:endParaRPr lang="zh-CN" altLang="en-US" sz="2200" dirty="0"/>
          </a:p>
        </p:txBody>
      </p:sp>
      <p:pic>
        <p:nvPicPr>
          <p:cNvPr id="7" name="图片 6">
            <a:extLst>
              <a:ext uri="{FF2B5EF4-FFF2-40B4-BE49-F238E27FC236}">
                <a16:creationId xmlns:a16="http://schemas.microsoft.com/office/drawing/2014/main" id="{E40900E9-F761-9861-1686-0A09FC4B8D8B}"/>
              </a:ext>
            </a:extLst>
          </p:cNvPr>
          <p:cNvPicPr>
            <a:picLocks noChangeAspect="1"/>
          </p:cNvPicPr>
          <p:nvPr/>
        </p:nvPicPr>
        <p:blipFill>
          <a:blip r:embed="rId2"/>
          <a:stretch>
            <a:fillRect/>
          </a:stretch>
        </p:blipFill>
        <p:spPr>
          <a:xfrm>
            <a:off x="3647728" y="2201143"/>
            <a:ext cx="7560840" cy="3046643"/>
          </a:xfrm>
          <a:prstGeom prst="rect">
            <a:avLst/>
          </a:prstGeom>
        </p:spPr>
      </p:pic>
    </p:spTree>
    <p:extLst>
      <p:ext uri="{BB962C8B-B14F-4D97-AF65-F5344CB8AC3E}">
        <p14:creationId xmlns:p14="http://schemas.microsoft.com/office/powerpoint/2010/main" val="4164093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467A72C4-943A-A27F-9A42-D5105C783316}"/>
              </a:ext>
            </a:extLst>
          </p:cNvPr>
          <p:cNvSpPr>
            <a:spLocks noGrp="1"/>
          </p:cNvSpPr>
          <p:nvPr>
            <p:ph type="title"/>
          </p:nvPr>
        </p:nvSpPr>
        <p:spPr>
          <a:xfrm>
            <a:off x="336000" y="2884235"/>
            <a:ext cx="2520000" cy="1089529"/>
          </a:xfrm>
        </p:spPr>
        <p:txBody>
          <a:bodyPr/>
          <a:lstStyle/>
          <a:p>
            <a:r>
              <a:rPr lang="zh-CN" altLang="en-US" dirty="0"/>
              <a:t>多星表的</a:t>
            </a:r>
            <a:br>
              <a:rPr lang="en-US" altLang="zh-CN" dirty="0"/>
            </a:br>
            <a:r>
              <a:rPr lang="zh-CN" altLang="en-US" dirty="0"/>
              <a:t>高效合并</a:t>
            </a:r>
          </a:p>
        </p:txBody>
      </p:sp>
      <p:sp>
        <p:nvSpPr>
          <p:cNvPr id="5" name="内容占位符 4">
            <a:extLst>
              <a:ext uri="{FF2B5EF4-FFF2-40B4-BE49-F238E27FC236}">
                <a16:creationId xmlns:a16="http://schemas.microsoft.com/office/drawing/2014/main" id="{0E74E123-4FFB-2B0F-1473-261AC1BE8E4E}"/>
              </a:ext>
            </a:extLst>
          </p:cNvPr>
          <p:cNvSpPr>
            <a:spLocks noGrp="1"/>
          </p:cNvSpPr>
          <p:nvPr>
            <p:ph sz="quarter" idx="13"/>
          </p:nvPr>
        </p:nvSpPr>
        <p:spPr>
          <a:xfrm>
            <a:off x="3419433" y="620688"/>
            <a:ext cx="8772567" cy="5544616"/>
          </a:xfrm>
        </p:spPr>
        <p:txBody>
          <a:bodyPr/>
          <a:lstStyle/>
          <a:p>
            <a:pPr marL="0" indent="0">
              <a:buNone/>
            </a:pPr>
            <a:r>
              <a:rPr lang="zh-CN" altLang="en-US" sz="2200" dirty="0"/>
              <a:t>星表合并</a:t>
            </a:r>
            <a:endParaRPr lang="en-US" altLang="zh-CN" sz="2200" dirty="0"/>
          </a:p>
          <a:p>
            <a:pPr marL="457177" lvl="1" indent="0">
              <a:buNone/>
            </a:pPr>
            <a:r>
              <a:rPr lang="zh-CN" altLang="en-US" dirty="0"/>
              <a:t>将同一天体的多次曝光观测、多波段观测信息合并</a:t>
            </a:r>
            <a:endParaRPr lang="en-US" altLang="zh-CN" dirty="0"/>
          </a:p>
          <a:p>
            <a:pPr marL="0" indent="0">
              <a:buNone/>
            </a:pPr>
            <a:r>
              <a:rPr lang="zh-CN" altLang="en-US" sz="2200" dirty="0"/>
              <a:t>漏源问题</a:t>
            </a:r>
            <a:endParaRPr lang="en-US" altLang="zh-CN" sz="2200" dirty="0"/>
          </a:p>
          <a:p>
            <a:pPr marL="457177" lvl="1" indent="0">
              <a:buNone/>
            </a:pPr>
            <a:r>
              <a:rPr lang="zh-CN" altLang="en-US" dirty="0"/>
              <a:t>由于天体在不同星表存在微小的坐标差异，导致区域边缘的天体在切分时被切分到相邻的两个文件中</a:t>
            </a:r>
            <a:endParaRPr lang="en-US" altLang="zh-CN" dirty="0"/>
          </a:p>
          <a:p>
            <a:pPr marL="0" indent="0">
              <a:buNone/>
            </a:pPr>
            <a:r>
              <a:rPr lang="zh-CN" altLang="en-US" sz="2200" dirty="0"/>
              <a:t>解决方法</a:t>
            </a:r>
            <a:endParaRPr lang="en-US" altLang="zh-CN" sz="2200" dirty="0"/>
          </a:p>
          <a:p>
            <a:pPr marL="457177" lvl="1" indent="0">
              <a:buNone/>
            </a:pPr>
            <a:r>
              <a:rPr lang="zh-CN" altLang="en-US" dirty="0"/>
              <a:t>在多星表合并时，不仅需要读待匹配区域内的星表，还需要读相邻区域内的星表</a:t>
            </a:r>
            <a:endParaRPr lang="en-US" altLang="zh-CN" dirty="0"/>
          </a:p>
          <a:p>
            <a:pPr marL="0" indent="0">
              <a:buNone/>
            </a:pPr>
            <a:r>
              <a:rPr lang="zh-CN" altLang="en-US" sz="1800" dirty="0"/>
              <a:t>此时，可以将读取到的星表加以缓存，供其他星表查询时使用</a:t>
            </a:r>
            <a:endParaRPr lang="en-US" altLang="zh-CN" sz="1800" dirty="0"/>
          </a:p>
          <a:p>
            <a:endParaRPr lang="en-US" altLang="zh-CN" dirty="0"/>
          </a:p>
          <a:p>
            <a:endParaRPr lang="en-US" altLang="zh-CN" dirty="0"/>
          </a:p>
          <a:p>
            <a:endParaRPr lang="en-US" altLang="zh-CN" dirty="0"/>
          </a:p>
          <a:p>
            <a:endParaRPr lang="en-US" altLang="zh-CN" dirty="0"/>
          </a:p>
          <a:p>
            <a:endParaRPr lang="en-US" altLang="zh-CN" dirty="0"/>
          </a:p>
        </p:txBody>
      </p:sp>
      <p:pic>
        <p:nvPicPr>
          <p:cNvPr id="14" name="图片 13">
            <a:extLst>
              <a:ext uri="{FF2B5EF4-FFF2-40B4-BE49-F238E27FC236}">
                <a16:creationId xmlns:a16="http://schemas.microsoft.com/office/drawing/2014/main" id="{B84038EF-2619-B8D1-DE07-F5249F8F791A}"/>
              </a:ext>
            </a:extLst>
          </p:cNvPr>
          <p:cNvPicPr>
            <a:picLocks noChangeAspect="1"/>
          </p:cNvPicPr>
          <p:nvPr/>
        </p:nvPicPr>
        <p:blipFill>
          <a:blip r:embed="rId2"/>
          <a:stretch>
            <a:fillRect/>
          </a:stretch>
        </p:blipFill>
        <p:spPr>
          <a:xfrm>
            <a:off x="3419433" y="4221088"/>
            <a:ext cx="2542207" cy="1412900"/>
          </a:xfrm>
          <a:prstGeom prst="rect">
            <a:avLst/>
          </a:prstGeom>
        </p:spPr>
      </p:pic>
      <p:pic>
        <p:nvPicPr>
          <p:cNvPr id="16" name="图片 15">
            <a:extLst>
              <a:ext uri="{FF2B5EF4-FFF2-40B4-BE49-F238E27FC236}">
                <a16:creationId xmlns:a16="http://schemas.microsoft.com/office/drawing/2014/main" id="{C22B0E1B-521F-6C0C-BC0D-1C9235AD6DD2}"/>
              </a:ext>
            </a:extLst>
          </p:cNvPr>
          <p:cNvPicPr>
            <a:picLocks noChangeAspect="1"/>
          </p:cNvPicPr>
          <p:nvPr/>
        </p:nvPicPr>
        <p:blipFill>
          <a:blip r:embed="rId3"/>
          <a:stretch>
            <a:fillRect/>
          </a:stretch>
        </p:blipFill>
        <p:spPr>
          <a:xfrm>
            <a:off x="6350676" y="4202618"/>
            <a:ext cx="2542206" cy="1412900"/>
          </a:xfrm>
          <a:prstGeom prst="rect">
            <a:avLst/>
          </a:prstGeom>
        </p:spPr>
      </p:pic>
      <p:pic>
        <p:nvPicPr>
          <p:cNvPr id="18" name="图片 17">
            <a:extLst>
              <a:ext uri="{FF2B5EF4-FFF2-40B4-BE49-F238E27FC236}">
                <a16:creationId xmlns:a16="http://schemas.microsoft.com/office/drawing/2014/main" id="{27C389D6-D6A6-A78A-2EB1-20B51F20E6B4}"/>
              </a:ext>
            </a:extLst>
          </p:cNvPr>
          <p:cNvPicPr>
            <a:picLocks noChangeAspect="1"/>
          </p:cNvPicPr>
          <p:nvPr/>
        </p:nvPicPr>
        <p:blipFill>
          <a:blip r:embed="rId4"/>
          <a:stretch>
            <a:fillRect/>
          </a:stretch>
        </p:blipFill>
        <p:spPr>
          <a:xfrm>
            <a:off x="9265028" y="4202618"/>
            <a:ext cx="2542208" cy="1411495"/>
          </a:xfrm>
          <a:prstGeom prst="rect">
            <a:avLst/>
          </a:prstGeom>
        </p:spPr>
      </p:pic>
      <p:sp>
        <p:nvSpPr>
          <p:cNvPr id="19" name="箭头: 虚尾 18">
            <a:extLst>
              <a:ext uri="{FF2B5EF4-FFF2-40B4-BE49-F238E27FC236}">
                <a16:creationId xmlns:a16="http://schemas.microsoft.com/office/drawing/2014/main" id="{533B6D1E-69FE-370C-7117-3D03E0E457A6}"/>
              </a:ext>
            </a:extLst>
          </p:cNvPr>
          <p:cNvSpPr/>
          <p:nvPr/>
        </p:nvSpPr>
        <p:spPr>
          <a:xfrm>
            <a:off x="6008871" y="4844343"/>
            <a:ext cx="294914" cy="166389"/>
          </a:xfrm>
          <a:prstGeom prst="stripedRightArrow">
            <a:avLst/>
          </a:prstGeom>
          <a:ln>
            <a:solidFill>
              <a:srgbClr val="1749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箭头: 虚尾 20">
            <a:extLst>
              <a:ext uri="{FF2B5EF4-FFF2-40B4-BE49-F238E27FC236}">
                <a16:creationId xmlns:a16="http://schemas.microsoft.com/office/drawing/2014/main" id="{E0F95396-CD4F-2640-93D3-98AD27CE3C1A}"/>
              </a:ext>
            </a:extLst>
          </p:cNvPr>
          <p:cNvSpPr/>
          <p:nvPr/>
        </p:nvSpPr>
        <p:spPr>
          <a:xfrm>
            <a:off x="8931498" y="4844343"/>
            <a:ext cx="294914" cy="166389"/>
          </a:xfrm>
          <a:prstGeom prst="stripedRightArrow">
            <a:avLst/>
          </a:prstGeom>
          <a:ln>
            <a:solidFill>
              <a:srgbClr val="1749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A1C3D970-766C-5E36-E593-6A8CE6CB86FC}"/>
              </a:ext>
            </a:extLst>
          </p:cNvPr>
          <p:cNvSpPr txBox="1"/>
          <p:nvPr/>
        </p:nvSpPr>
        <p:spPr>
          <a:xfrm>
            <a:off x="3419433" y="492641"/>
            <a:ext cx="6886479" cy="430887"/>
          </a:xfrm>
          <a:prstGeom prst="rect">
            <a:avLst/>
          </a:prstGeom>
          <a:noFill/>
        </p:spPr>
        <p:txBody>
          <a:bodyPr wrap="square" rtlCol="0">
            <a:spAutoFit/>
          </a:bodyPr>
          <a:lstStyle/>
          <a:p>
            <a:r>
              <a:rPr lang="zh-CN" altLang="en-US" sz="2200" dirty="0"/>
              <a:t>课题需求来源：</a:t>
            </a:r>
            <a:r>
              <a:rPr lang="en-US" altLang="zh-CN" sz="2200" dirty="0"/>
              <a:t>CSST</a:t>
            </a:r>
            <a:r>
              <a:rPr lang="zh-CN" altLang="en-US" sz="2200" dirty="0"/>
              <a:t>观测数据处理需求</a:t>
            </a:r>
          </a:p>
        </p:txBody>
      </p:sp>
    </p:spTree>
    <p:extLst>
      <p:ext uri="{BB962C8B-B14F-4D97-AF65-F5344CB8AC3E}">
        <p14:creationId xmlns:p14="http://schemas.microsoft.com/office/powerpoint/2010/main" val="2406835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467A72C4-943A-A27F-9A42-D5105C783316}"/>
              </a:ext>
            </a:extLst>
          </p:cNvPr>
          <p:cNvSpPr>
            <a:spLocks noGrp="1"/>
          </p:cNvSpPr>
          <p:nvPr>
            <p:ph type="title"/>
          </p:nvPr>
        </p:nvSpPr>
        <p:spPr>
          <a:xfrm>
            <a:off x="336000" y="2884235"/>
            <a:ext cx="2520000" cy="1089529"/>
          </a:xfrm>
        </p:spPr>
        <p:txBody>
          <a:bodyPr/>
          <a:lstStyle/>
          <a:p>
            <a:r>
              <a:rPr lang="zh-CN" altLang="en-US" dirty="0"/>
              <a:t>多星表的</a:t>
            </a:r>
            <a:br>
              <a:rPr lang="en-US" altLang="zh-CN" dirty="0"/>
            </a:br>
            <a:r>
              <a:rPr lang="zh-CN" altLang="en-US" dirty="0"/>
              <a:t>高效合并</a:t>
            </a:r>
          </a:p>
        </p:txBody>
      </p:sp>
      <p:pic>
        <p:nvPicPr>
          <p:cNvPr id="7" name="图片 6">
            <a:extLst>
              <a:ext uri="{FF2B5EF4-FFF2-40B4-BE49-F238E27FC236}">
                <a16:creationId xmlns:a16="http://schemas.microsoft.com/office/drawing/2014/main" id="{EC0FE16B-3AD9-7C99-F1A5-7220D09BFB91}"/>
              </a:ext>
            </a:extLst>
          </p:cNvPr>
          <p:cNvPicPr>
            <a:picLocks noChangeAspect="1"/>
          </p:cNvPicPr>
          <p:nvPr/>
        </p:nvPicPr>
        <p:blipFill>
          <a:blip r:embed="rId2"/>
          <a:stretch>
            <a:fillRect/>
          </a:stretch>
        </p:blipFill>
        <p:spPr>
          <a:xfrm>
            <a:off x="6804033" y="3861048"/>
            <a:ext cx="3024336" cy="1917390"/>
          </a:xfrm>
          <a:prstGeom prst="rect">
            <a:avLst/>
          </a:prstGeom>
        </p:spPr>
      </p:pic>
      <p:pic>
        <p:nvPicPr>
          <p:cNvPr id="9" name="图片 8">
            <a:extLst>
              <a:ext uri="{FF2B5EF4-FFF2-40B4-BE49-F238E27FC236}">
                <a16:creationId xmlns:a16="http://schemas.microsoft.com/office/drawing/2014/main" id="{9D840917-EE5C-8D08-1B5A-BCFA1E7DBCCC}"/>
              </a:ext>
            </a:extLst>
          </p:cNvPr>
          <p:cNvPicPr>
            <a:picLocks noChangeAspect="1"/>
          </p:cNvPicPr>
          <p:nvPr/>
        </p:nvPicPr>
        <p:blipFill>
          <a:blip r:embed="rId3"/>
          <a:stretch>
            <a:fillRect/>
          </a:stretch>
        </p:blipFill>
        <p:spPr>
          <a:xfrm>
            <a:off x="3575720" y="3861048"/>
            <a:ext cx="3120250" cy="1932317"/>
          </a:xfrm>
          <a:prstGeom prst="rect">
            <a:avLst/>
          </a:prstGeom>
        </p:spPr>
      </p:pic>
      <p:sp>
        <p:nvSpPr>
          <p:cNvPr id="11" name="文本框 10">
            <a:extLst>
              <a:ext uri="{FF2B5EF4-FFF2-40B4-BE49-F238E27FC236}">
                <a16:creationId xmlns:a16="http://schemas.microsoft.com/office/drawing/2014/main" id="{E3B780E1-3473-50A0-E13C-DAF762C9FBD7}"/>
              </a:ext>
            </a:extLst>
          </p:cNvPr>
          <p:cNvSpPr txBox="1"/>
          <p:nvPr/>
        </p:nvSpPr>
        <p:spPr>
          <a:xfrm>
            <a:off x="3550378" y="682486"/>
            <a:ext cx="5929998" cy="3139321"/>
          </a:xfrm>
          <a:prstGeom prst="rect">
            <a:avLst/>
          </a:prstGeom>
          <a:noFill/>
        </p:spPr>
        <p:txBody>
          <a:bodyPr wrap="square" rtlCol="0">
            <a:spAutoFit/>
          </a:bodyPr>
          <a:lstStyle/>
          <a:p>
            <a:r>
              <a:rPr lang="zh-CN" altLang="en-US" dirty="0"/>
              <a:t>合并时，需要按区域顺序完整遍历星表</a:t>
            </a:r>
            <a:endParaRPr lang="en-US" altLang="zh-CN" dirty="0"/>
          </a:p>
          <a:p>
            <a:endParaRPr lang="en-US" altLang="zh-CN" dirty="0"/>
          </a:p>
          <a:p>
            <a:r>
              <a:rPr lang="zh-CN" altLang="en-US" dirty="0"/>
              <a:t>原始遍历曲线：“</a:t>
            </a:r>
            <a:r>
              <a:rPr lang="en-US" altLang="zh-CN" dirty="0"/>
              <a:t>Z</a:t>
            </a:r>
            <a:r>
              <a:rPr lang="zh-CN" altLang="en-US" dirty="0"/>
              <a:t>”型曲线</a:t>
            </a:r>
            <a:endParaRPr lang="en-US" altLang="zh-CN" dirty="0"/>
          </a:p>
          <a:p>
            <a:r>
              <a:rPr lang="zh-CN" altLang="en-US" dirty="0"/>
              <a:t>缺点：存在较远的转折，导致缓存失效。</a:t>
            </a:r>
            <a:endParaRPr lang="en-US" altLang="zh-CN" dirty="0"/>
          </a:p>
          <a:p>
            <a:endParaRPr lang="en-US" altLang="zh-CN" dirty="0"/>
          </a:p>
          <a:p>
            <a:r>
              <a:rPr lang="zh-CN" altLang="en-US" dirty="0"/>
              <a:t>改进：</a:t>
            </a:r>
            <a:r>
              <a:rPr lang="en-US" altLang="zh-CN" dirty="0" err="1"/>
              <a:t>Peano</a:t>
            </a:r>
            <a:r>
              <a:rPr lang="en-US" altLang="zh-CN" dirty="0"/>
              <a:t>-Hilbert</a:t>
            </a:r>
            <a:r>
              <a:rPr lang="zh-CN" altLang="en-US" dirty="0"/>
              <a:t>曲线 </a:t>
            </a:r>
            <a:r>
              <a:rPr lang="en" altLang="zh-CN" dirty="0"/>
              <a:t>(Schäfer, 2005) </a:t>
            </a:r>
            <a:endParaRPr lang="en-US" altLang="zh-CN" dirty="0"/>
          </a:p>
          <a:p>
            <a:r>
              <a:rPr lang="zh-CN" altLang="en-US" dirty="0"/>
              <a:t>以曲线遍历时访问的节点在空间上都是相邻的，不存在转折。</a:t>
            </a:r>
            <a:endParaRPr lang="en-US" altLang="zh-CN" dirty="0"/>
          </a:p>
          <a:p>
            <a:endParaRPr lang="en-US" altLang="zh-CN" dirty="0"/>
          </a:p>
          <a:p>
            <a:r>
              <a:rPr lang="zh-CN" altLang="en-US" dirty="0"/>
              <a:t>本课题尝试将</a:t>
            </a:r>
            <a:r>
              <a:rPr lang="en-US" altLang="zh-CN" dirty="0" err="1"/>
              <a:t>Peano</a:t>
            </a:r>
            <a:r>
              <a:rPr lang="en-US" altLang="zh-CN" dirty="0"/>
              <a:t>-Hilbert</a:t>
            </a:r>
            <a:r>
              <a:rPr lang="zh-CN" altLang="en-US" dirty="0"/>
              <a:t>曲线应用于星表合并，以获得更优的缓存效率。</a:t>
            </a:r>
          </a:p>
        </p:txBody>
      </p:sp>
      <p:pic>
        <p:nvPicPr>
          <p:cNvPr id="15" name="图片 14">
            <a:extLst>
              <a:ext uri="{FF2B5EF4-FFF2-40B4-BE49-F238E27FC236}">
                <a16:creationId xmlns:a16="http://schemas.microsoft.com/office/drawing/2014/main" id="{AD78B9D3-4C2C-D604-C48B-8A544584EDD9}"/>
              </a:ext>
            </a:extLst>
          </p:cNvPr>
          <p:cNvPicPr>
            <a:picLocks noChangeAspect="1"/>
          </p:cNvPicPr>
          <p:nvPr/>
        </p:nvPicPr>
        <p:blipFill>
          <a:blip r:embed="rId4"/>
          <a:stretch>
            <a:fillRect/>
          </a:stretch>
        </p:blipFill>
        <p:spPr>
          <a:xfrm>
            <a:off x="9480376" y="260648"/>
            <a:ext cx="2422290" cy="3429000"/>
          </a:xfrm>
          <a:prstGeom prst="rect">
            <a:avLst/>
          </a:prstGeom>
        </p:spPr>
      </p:pic>
      <p:pic>
        <p:nvPicPr>
          <p:cNvPr id="1032" name="Picture 8">
            <a:extLst>
              <a:ext uri="{FF2B5EF4-FFF2-40B4-BE49-F238E27FC236}">
                <a16:creationId xmlns:a16="http://schemas.microsoft.com/office/drawing/2014/main" id="{A1F20CC5-7A64-FA70-E4B3-9F2F857482C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084" t="9936" r="34085" b="1227"/>
          <a:stretch/>
        </p:blipFill>
        <p:spPr bwMode="auto">
          <a:xfrm>
            <a:off x="9947681" y="3861048"/>
            <a:ext cx="1954986" cy="1917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042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飞机的机翼&#10;&#10;中度可信度描述已自动生成">
            <a:extLst>
              <a:ext uri="{FF2B5EF4-FFF2-40B4-BE49-F238E27FC236}">
                <a16:creationId xmlns:a16="http://schemas.microsoft.com/office/drawing/2014/main" id="{779C197D-4C9F-EBD6-9BFB-30F1C16F0AF5}"/>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colorTemperature colorTemp="5900"/>
                    </a14:imgEffect>
                    <a14:imgEffect>
                      <a14:brightnessContrast bright="-37000"/>
                    </a14:imgEffect>
                  </a14:imgLayer>
                </a14:imgProps>
              </a:ext>
            </a:extLst>
          </a:blip>
          <a:srcRect t="7875" r="10668" b="2"/>
          <a:stretch/>
        </p:blipFill>
        <p:spPr>
          <a:xfrm>
            <a:off x="0" y="-387424"/>
            <a:ext cx="12192000" cy="8423939"/>
          </a:xfrm>
          <a:prstGeom prst="rect">
            <a:avLst/>
          </a:prstGeom>
          <a:effectLst>
            <a:outerShdw blurRad="50800" dist="50800" dir="5400000" algn="ctr" rotWithShape="0">
              <a:srgbClr val="000000"/>
            </a:outerShdw>
          </a:effectLst>
        </p:spPr>
      </p:pic>
      <p:sp>
        <p:nvSpPr>
          <p:cNvPr id="12" name="标题 1">
            <a:extLst>
              <a:ext uri="{FF2B5EF4-FFF2-40B4-BE49-F238E27FC236}">
                <a16:creationId xmlns:a16="http://schemas.microsoft.com/office/drawing/2014/main" id="{F95F9BA7-A205-4071-BD1E-8348520CAFAB}"/>
              </a:ext>
            </a:extLst>
          </p:cNvPr>
          <p:cNvSpPr>
            <a:spLocks noGrp="1"/>
          </p:cNvSpPr>
          <p:nvPr>
            <p:ph type="title"/>
          </p:nvPr>
        </p:nvSpPr>
        <p:spPr>
          <a:xfrm>
            <a:off x="407370" y="1196752"/>
            <a:ext cx="2620771" cy="4930247"/>
          </a:xfrm>
        </p:spPr>
        <p:txBody>
          <a:bodyPr>
            <a:normAutofit/>
          </a:bodyPr>
          <a:lstStyle/>
          <a:p>
            <a:pPr algn="dist"/>
            <a:r>
              <a:rPr lang="zh-CN" altLang="en-US" sz="3600" dirty="0">
                <a:solidFill>
                  <a:schemeClr val="bg1"/>
                </a:solidFill>
              </a:rPr>
              <a:t>选题背景</a:t>
            </a:r>
            <a:br>
              <a:rPr lang="en-US" altLang="zh-CN" sz="3600" dirty="0">
                <a:solidFill>
                  <a:schemeClr val="bg1"/>
                </a:solidFill>
              </a:rPr>
            </a:br>
            <a:r>
              <a:rPr lang="zh-CN" altLang="en-US" sz="3600" dirty="0">
                <a:solidFill>
                  <a:schemeClr val="bg1"/>
                </a:solidFill>
              </a:rPr>
              <a:t>及意义</a:t>
            </a:r>
            <a:br>
              <a:rPr lang="zh-CN" altLang="en-US" sz="3600" dirty="0">
                <a:solidFill>
                  <a:schemeClr val="bg1"/>
                </a:solidFill>
              </a:rPr>
            </a:br>
            <a:endParaRPr lang="zh-CN" altLang="en-US" sz="3600" dirty="0">
              <a:solidFill>
                <a:schemeClr val="bg1"/>
              </a:solidFill>
            </a:endParaRPr>
          </a:p>
        </p:txBody>
      </p:sp>
      <p:sp>
        <p:nvSpPr>
          <p:cNvPr id="3" name="内容占位符 2">
            <a:extLst>
              <a:ext uri="{FF2B5EF4-FFF2-40B4-BE49-F238E27FC236}">
                <a16:creationId xmlns:a16="http://schemas.microsoft.com/office/drawing/2014/main" id="{163D54D8-99E4-4EC7-AB47-02C9FA97A7BE}"/>
              </a:ext>
            </a:extLst>
          </p:cNvPr>
          <p:cNvSpPr>
            <a:spLocks noGrp="1"/>
          </p:cNvSpPr>
          <p:nvPr>
            <p:ph idx="1"/>
          </p:nvPr>
        </p:nvSpPr>
        <p:spPr>
          <a:xfrm>
            <a:off x="3723542" y="476672"/>
            <a:ext cx="8061088" cy="5958653"/>
          </a:xfrm>
          <a:noFill/>
          <a:ln>
            <a:noFill/>
          </a:ln>
        </p:spPr>
        <p:style>
          <a:lnRef idx="0">
            <a:scrgbClr r="0" g="0" b="0"/>
          </a:lnRef>
          <a:fillRef idx="0">
            <a:scrgbClr r="0" g="0" b="0"/>
          </a:fillRef>
          <a:effectRef idx="0">
            <a:scrgbClr r="0" g="0" b="0"/>
          </a:effectRef>
          <a:fontRef idx="minor">
            <a:schemeClr val="accent3"/>
          </a:fontRef>
        </p:style>
        <p:txBody>
          <a:bodyPr anchor="ctr">
            <a:normAutofit/>
          </a:bodyPr>
          <a:lstStyle/>
          <a:p>
            <a:pPr marL="0" indent="0">
              <a:lnSpc>
                <a:spcPct val="150000"/>
              </a:lnSpc>
              <a:buNone/>
            </a:pPr>
            <a:r>
              <a:rPr lang="zh-CN" altLang="en-US" dirty="0">
                <a:solidFill>
                  <a:schemeClr val="bg1"/>
                </a:solidFill>
              </a:rPr>
              <a:t>国内外多个巡天计划将产生数十亿量级的星表数据，对其快速检索是交叉证认、多波段数据融合、暂现源搜寻等任务实现的基础。</a:t>
            </a:r>
            <a:endParaRPr lang="en-US" altLang="zh-CN" dirty="0">
              <a:solidFill>
                <a:schemeClr val="bg1"/>
              </a:solidFill>
            </a:endParaRPr>
          </a:p>
          <a:p>
            <a:pPr lvl="1">
              <a:lnSpc>
                <a:spcPct val="150000"/>
              </a:lnSpc>
            </a:pPr>
            <a:r>
              <a:rPr lang="en-US" altLang="zh-CN" dirty="0">
                <a:solidFill>
                  <a:schemeClr val="bg1"/>
                </a:solidFill>
              </a:rPr>
              <a:t>Gaia DR3</a:t>
            </a:r>
            <a:r>
              <a:rPr lang="zh-CN" altLang="en-US" dirty="0">
                <a:solidFill>
                  <a:schemeClr val="bg1"/>
                </a:solidFill>
              </a:rPr>
              <a:t>： </a:t>
            </a:r>
            <a:r>
              <a:rPr lang="en-US" altLang="zh-CN" dirty="0">
                <a:solidFill>
                  <a:schemeClr val="bg1"/>
                </a:solidFill>
              </a:rPr>
              <a:t>18.1</a:t>
            </a:r>
            <a:r>
              <a:rPr lang="zh-CN" altLang="en-US" dirty="0">
                <a:solidFill>
                  <a:schemeClr val="bg1"/>
                </a:solidFill>
              </a:rPr>
              <a:t>亿天体，数据量接近</a:t>
            </a:r>
            <a:r>
              <a:rPr lang="en-US" altLang="zh-CN" dirty="0">
                <a:solidFill>
                  <a:schemeClr val="bg1"/>
                </a:solidFill>
              </a:rPr>
              <a:t>10TB</a:t>
            </a:r>
            <a:r>
              <a:rPr lang="zh-CN" altLang="en-US" dirty="0">
                <a:solidFill>
                  <a:schemeClr val="bg1"/>
                </a:solidFill>
              </a:rPr>
              <a:t> </a:t>
            </a:r>
            <a:endParaRPr lang="en-US" altLang="zh-CN" dirty="0">
              <a:solidFill>
                <a:schemeClr val="bg1"/>
              </a:solidFill>
            </a:endParaRPr>
          </a:p>
          <a:p>
            <a:pPr lvl="1">
              <a:lnSpc>
                <a:spcPct val="150000"/>
              </a:lnSpc>
            </a:pPr>
            <a:r>
              <a:rPr lang="en-US" altLang="zh-CN" dirty="0">
                <a:solidFill>
                  <a:schemeClr val="bg1"/>
                </a:solidFill>
              </a:rPr>
              <a:t>SDSS</a:t>
            </a:r>
            <a:r>
              <a:rPr lang="zh-CN" altLang="en-US" dirty="0">
                <a:solidFill>
                  <a:schemeClr val="bg1"/>
                </a:solidFill>
              </a:rPr>
              <a:t> ：</a:t>
            </a:r>
            <a:r>
              <a:rPr lang="en-US" altLang="zh-CN" dirty="0">
                <a:solidFill>
                  <a:schemeClr val="bg1"/>
                </a:solidFill>
              </a:rPr>
              <a:t>DR14</a:t>
            </a:r>
            <a:r>
              <a:rPr lang="zh-CN" altLang="en-US" dirty="0">
                <a:solidFill>
                  <a:schemeClr val="bg1"/>
                </a:solidFill>
              </a:rPr>
              <a:t> </a:t>
            </a:r>
            <a:r>
              <a:rPr lang="en-US" altLang="zh-CN" dirty="0" err="1">
                <a:solidFill>
                  <a:schemeClr val="bg1"/>
                </a:solidFill>
              </a:rPr>
              <a:t>PhotoObjAll</a:t>
            </a:r>
            <a:r>
              <a:rPr lang="zh-CN" altLang="en-US" dirty="0">
                <a:solidFill>
                  <a:schemeClr val="bg1"/>
                </a:solidFill>
              </a:rPr>
              <a:t>星表</a:t>
            </a:r>
            <a:r>
              <a:rPr lang="en-US" altLang="zh-CN" dirty="0">
                <a:solidFill>
                  <a:schemeClr val="bg1"/>
                </a:solidFill>
              </a:rPr>
              <a:t>12.3</a:t>
            </a:r>
            <a:r>
              <a:rPr lang="zh-CN" altLang="en-US" dirty="0">
                <a:solidFill>
                  <a:schemeClr val="bg1"/>
                </a:solidFill>
              </a:rPr>
              <a:t>亿天体，</a:t>
            </a:r>
            <a:r>
              <a:rPr lang="en-US" altLang="zh-CN" dirty="0">
                <a:solidFill>
                  <a:schemeClr val="bg1"/>
                </a:solidFill>
              </a:rPr>
              <a:t>DR8</a:t>
            </a:r>
            <a:r>
              <a:rPr lang="zh-CN" altLang="en-US" dirty="0">
                <a:solidFill>
                  <a:schemeClr val="bg1"/>
                </a:solidFill>
              </a:rPr>
              <a:t>至</a:t>
            </a:r>
            <a:r>
              <a:rPr lang="en-US" altLang="zh-CN" dirty="0">
                <a:solidFill>
                  <a:schemeClr val="bg1"/>
                </a:solidFill>
              </a:rPr>
              <a:t>DR17</a:t>
            </a:r>
            <a:r>
              <a:rPr lang="zh-CN" altLang="en-US" dirty="0">
                <a:solidFill>
                  <a:schemeClr val="bg1"/>
                </a:solidFill>
              </a:rPr>
              <a:t>总数据量超过</a:t>
            </a:r>
            <a:r>
              <a:rPr lang="en-US" altLang="zh-CN" dirty="0">
                <a:solidFill>
                  <a:schemeClr val="bg1"/>
                </a:solidFill>
              </a:rPr>
              <a:t>623TB</a:t>
            </a:r>
          </a:p>
          <a:p>
            <a:pPr lvl="1">
              <a:lnSpc>
                <a:spcPct val="150000"/>
              </a:lnSpc>
            </a:pPr>
            <a:r>
              <a:rPr lang="en-US" altLang="zh-CN" dirty="0">
                <a:solidFill>
                  <a:schemeClr val="bg1"/>
                </a:solidFill>
              </a:rPr>
              <a:t>Pan-STARRS1</a:t>
            </a:r>
            <a:r>
              <a:rPr lang="zh-CN" altLang="en-US" dirty="0">
                <a:solidFill>
                  <a:schemeClr val="bg1"/>
                </a:solidFill>
              </a:rPr>
              <a:t> </a:t>
            </a:r>
            <a:r>
              <a:rPr lang="en-US" altLang="zh-CN" dirty="0">
                <a:solidFill>
                  <a:schemeClr val="bg1"/>
                </a:solidFill>
              </a:rPr>
              <a:t>PS1DR2</a:t>
            </a:r>
            <a:r>
              <a:rPr lang="zh-CN" altLang="en-US" dirty="0">
                <a:solidFill>
                  <a:schemeClr val="bg1"/>
                </a:solidFill>
              </a:rPr>
              <a:t>： </a:t>
            </a:r>
            <a:r>
              <a:rPr lang="en-US" altLang="zh-CN" dirty="0" err="1">
                <a:solidFill>
                  <a:schemeClr val="bg1"/>
                </a:solidFill>
              </a:rPr>
              <a:t>ObjectThin</a:t>
            </a:r>
            <a:r>
              <a:rPr lang="zh-CN" altLang="en-US" dirty="0">
                <a:solidFill>
                  <a:schemeClr val="bg1"/>
                </a:solidFill>
              </a:rPr>
              <a:t>星表</a:t>
            </a:r>
            <a:r>
              <a:rPr lang="en-US" altLang="zh-CN" dirty="0">
                <a:solidFill>
                  <a:schemeClr val="bg1"/>
                </a:solidFill>
              </a:rPr>
              <a:t>105 </a:t>
            </a:r>
            <a:r>
              <a:rPr lang="zh-CN" altLang="en-US" dirty="0">
                <a:solidFill>
                  <a:schemeClr val="bg1"/>
                </a:solidFill>
              </a:rPr>
              <a:t>亿天体，总数据超过</a:t>
            </a:r>
            <a:r>
              <a:rPr lang="en-US" altLang="zh-CN" dirty="0">
                <a:solidFill>
                  <a:schemeClr val="bg1"/>
                </a:solidFill>
              </a:rPr>
              <a:t>1.6PB</a:t>
            </a:r>
          </a:p>
        </p:txBody>
      </p:sp>
      <p:pic>
        <p:nvPicPr>
          <p:cNvPr id="5" name="图片 4">
            <a:extLst>
              <a:ext uri="{FF2B5EF4-FFF2-40B4-BE49-F238E27FC236}">
                <a16:creationId xmlns:a16="http://schemas.microsoft.com/office/drawing/2014/main" id="{840FFCBD-4F9B-5B5F-C503-D5275E9CE01B}"/>
              </a:ext>
            </a:extLst>
          </p:cNvPr>
          <p:cNvPicPr>
            <a:picLocks noChangeAspect="1"/>
          </p:cNvPicPr>
          <p:nvPr/>
        </p:nvPicPr>
        <p:blipFill>
          <a:blip r:embed="rId5"/>
          <a:stretch>
            <a:fillRect/>
          </a:stretch>
        </p:blipFill>
        <p:spPr>
          <a:xfrm>
            <a:off x="3435511" y="1844824"/>
            <a:ext cx="18290" cy="2609314"/>
          </a:xfrm>
          <a:prstGeom prst="rect">
            <a:avLst/>
          </a:prstGeom>
        </p:spPr>
      </p:pic>
      <p:pic>
        <p:nvPicPr>
          <p:cNvPr id="7" name="图片 6" descr="图片包含 文本&#10;&#10;描述已自动生成">
            <a:extLst>
              <a:ext uri="{FF2B5EF4-FFF2-40B4-BE49-F238E27FC236}">
                <a16:creationId xmlns:a16="http://schemas.microsoft.com/office/drawing/2014/main" id="{1933AEEA-4BAD-4D9F-A107-2C79F09929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370" y="6183325"/>
            <a:ext cx="1194263" cy="252000"/>
          </a:xfrm>
          <a:prstGeom prst="rect">
            <a:avLst/>
          </a:prstGeom>
        </p:spPr>
      </p:pic>
    </p:spTree>
    <p:extLst>
      <p:ext uri="{BB962C8B-B14F-4D97-AF65-F5344CB8AC3E}">
        <p14:creationId xmlns:p14="http://schemas.microsoft.com/office/powerpoint/2010/main" val="312374771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C1B28D0A-6715-5D7D-CCAD-9326A142BD4F}"/>
              </a:ext>
            </a:extLst>
          </p:cNvPr>
          <p:cNvSpPr>
            <a:spLocks noGrp="1"/>
          </p:cNvSpPr>
          <p:nvPr>
            <p:ph type="title"/>
          </p:nvPr>
        </p:nvSpPr>
        <p:spPr>
          <a:xfrm>
            <a:off x="336000" y="2884235"/>
            <a:ext cx="2520000" cy="1089529"/>
          </a:xfrm>
        </p:spPr>
        <p:txBody>
          <a:bodyPr/>
          <a:lstStyle/>
          <a:p>
            <a:r>
              <a:rPr lang="zh-CN" altLang="en-US" dirty="0"/>
              <a:t>多星表的</a:t>
            </a:r>
            <a:br>
              <a:rPr lang="en-US" altLang="zh-CN" dirty="0"/>
            </a:br>
            <a:r>
              <a:rPr lang="zh-CN" altLang="en-US" dirty="0"/>
              <a:t>高效合并</a:t>
            </a:r>
          </a:p>
        </p:txBody>
      </p:sp>
      <p:sp>
        <p:nvSpPr>
          <p:cNvPr id="5" name="内容占位符 4">
            <a:extLst>
              <a:ext uri="{FF2B5EF4-FFF2-40B4-BE49-F238E27FC236}">
                <a16:creationId xmlns:a16="http://schemas.microsoft.com/office/drawing/2014/main" id="{0A0F3163-CAEC-3382-6CA8-F4E8FCD2573A}"/>
              </a:ext>
            </a:extLst>
          </p:cNvPr>
          <p:cNvSpPr>
            <a:spLocks noGrp="1"/>
          </p:cNvSpPr>
          <p:nvPr>
            <p:ph sz="quarter" idx="13"/>
          </p:nvPr>
        </p:nvSpPr>
        <p:spPr>
          <a:xfrm>
            <a:off x="3431704" y="260648"/>
            <a:ext cx="8279993" cy="5544616"/>
          </a:xfrm>
        </p:spPr>
        <p:txBody>
          <a:bodyPr/>
          <a:lstStyle/>
          <a:p>
            <a:pPr marL="0" indent="0">
              <a:buNone/>
            </a:pPr>
            <a:r>
              <a:rPr lang="zh-CN" altLang="en-US" sz="2200" dirty="0"/>
              <a:t>更高效的缓存替换算法</a:t>
            </a:r>
            <a:endParaRPr lang="en-US" altLang="zh-CN" sz="2200" dirty="0"/>
          </a:p>
          <a:p>
            <a:pPr lvl="1"/>
            <a:r>
              <a:rPr lang="en-US" altLang="zh-CN" dirty="0"/>
              <a:t>LRU</a:t>
            </a:r>
            <a:r>
              <a:rPr lang="zh-CN" altLang="en-US" dirty="0"/>
              <a:t>：</a:t>
            </a:r>
            <a:r>
              <a:rPr lang="en-US" altLang="zh-CN" dirty="0"/>
              <a:t>Least Recently Used </a:t>
            </a:r>
            <a:r>
              <a:rPr lang="zh-CN" altLang="en-US" dirty="0"/>
              <a:t>最近最久未使用</a:t>
            </a:r>
            <a:endParaRPr lang="en-US" altLang="zh-CN" dirty="0"/>
          </a:p>
          <a:p>
            <a:pPr lvl="1"/>
            <a:r>
              <a:rPr lang="zh-CN" altLang="en-US" dirty="0"/>
              <a:t>记录每个星表被访问的时间，当需要替换时，替换最久未被访问过的星表</a:t>
            </a:r>
            <a:endParaRPr lang="en-US" altLang="zh-CN" dirty="0"/>
          </a:p>
          <a:p>
            <a:pPr marL="0" indent="0">
              <a:buNone/>
            </a:pPr>
            <a:r>
              <a:rPr lang="zh-CN" altLang="en-US" sz="2200" dirty="0"/>
              <a:t>缓存失效测试</a:t>
            </a:r>
            <a:endParaRPr lang="en-US" altLang="zh-CN" sz="2200" dirty="0"/>
          </a:p>
          <a:p>
            <a:pPr lvl="1"/>
            <a:r>
              <a:rPr lang="zh-CN" altLang="en-US" dirty="0"/>
              <a:t>测试不同曲线在不同缓存大小的情况下，记录缓存失效次数</a:t>
            </a:r>
            <a:endParaRPr lang="en-US" altLang="zh-CN" dirty="0"/>
          </a:p>
          <a:p>
            <a:pPr marL="0" indent="0">
              <a:buNone/>
            </a:pPr>
            <a:r>
              <a:rPr lang="zh-CN" altLang="en-US" sz="2200" dirty="0"/>
              <a:t>结论</a:t>
            </a:r>
            <a:endParaRPr lang="en-US" altLang="zh-CN" sz="2200" dirty="0"/>
          </a:p>
          <a:p>
            <a:pPr lvl="1"/>
            <a:r>
              <a:rPr lang="zh-CN" altLang="en-US" dirty="0"/>
              <a:t>少量缓存即可实现失效次数的大幅下降</a:t>
            </a:r>
            <a:endParaRPr lang="en-US" altLang="zh-CN" dirty="0"/>
          </a:p>
          <a:p>
            <a:pPr lvl="1"/>
            <a:r>
              <a:rPr lang="en-US" altLang="zh-CN" dirty="0" err="1"/>
              <a:t>Peano</a:t>
            </a:r>
            <a:r>
              <a:rPr lang="en-US" altLang="zh-CN" dirty="0"/>
              <a:t>-Hilbert</a:t>
            </a:r>
            <a:r>
              <a:rPr lang="zh-CN" altLang="en-US" dirty="0"/>
              <a:t>曲线比</a:t>
            </a:r>
            <a:r>
              <a:rPr lang="en-US" altLang="zh-CN" dirty="0"/>
              <a:t>Z</a:t>
            </a:r>
            <a:r>
              <a:rPr lang="zh-CN" altLang="en-US" dirty="0"/>
              <a:t>曲线效果要好</a:t>
            </a:r>
            <a:endParaRPr lang="en-US" altLang="zh-CN" dirty="0"/>
          </a:p>
          <a:p>
            <a:pPr lvl="1"/>
            <a:r>
              <a:rPr lang="en-US" altLang="zh-CN" dirty="0"/>
              <a:t>LRU</a:t>
            </a:r>
            <a:r>
              <a:rPr lang="zh-CN" altLang="en-US" dirty="0"/>
              <a:t>比</a:t>
            </a:r>
            <a:r>
              <a:rPr lang="en-US" altLang="zh-CN" dirty="0"/>
              <a:t>FIFO</a:t>
            </a:r>
            <a:r>
              <a:rPr lang="zh-CN" altLang="en-US" dirty="0"/>
              <a:t>效果要好</a:t>
            </a:r>
            <a:endParaRPr lang="en-US" altLang="zh-CN" dirty="0"/>
          </a:p>
          <a:p>
            <a:pPr lvl="1"/>
            <a:r>
              <a:rPr lang="zh-CN" altLang="en-US" dirty="0"/>
              <a:t>当缓存大小为</a:t>
            </a:r>
            <a:r>
              <a:rPr lang="en-US" altLang="zh-CN" dirty="0"/>
              <a:t>9</a:t>
            </a:r>
            <a:r>
              <a:rPr lang="zh-CN" altLang="en-US" dirty="0"/>
              <a:t>时，</a:t>
            </a:r>
            <a:r>
              <a:rPr lang="en-US" altLang="zh-CN" dirty="0" err="1"/>
              <a:t>Peano+LRU</a:t>
            </a:r>
            <a:r>
              <a:rPr lang="zh-CN" altLang="en-US" dirty="0"/>
              <a:t>比</a:t>
            </a:r>
            <a:r>
              <a:rPr lang="en-US" altLang="zh-CN" dirty="0"/>
              <a:t>Z</a:t>
            </a:r>
          </a:p>
          <a:p>
            <a:pPr marL="457177" lvl="1" indent="0">
              <a:buNone/>
            </a:pPr>
            <a:r>
              <a:rPr lang="zh-CN" altLang="en-US" dirty="0"/>
              <a:t>曲线和</a:t>
            </a:r>
            <a:r>
              <a:rPr lang="en-US" altLang="zh-CN" dirty="0"/>
              <a:t>FIFO</a:t>
            </a:r>
            <a:r>
              <a:rPr lang="zh-CN" altLang="en-US" dirty="0"/>
              <a:t>失效次数减少了接近一半</a:t>
            </a:r>
            <a:endParaRPr lang="en-US" altLang="zh-CN" dirty="0"/>
          </a:p>
        </p:txBody>
      </p:sp>
      <p:pic>
        <p:nvPicPr>
          <p:cNvPr id="11" name="图片 10" descr="图表, 折线图&#10;&#10;描述已自动生成">
            <a:extLst>
              <a:ext uri="{FF2B5EF4-FFF2-40B4-BE49-F238E27FC236}">
                <a16:creationId xmlns:a16="http://schemas.microsoft.com/office/drawing/2014/main" id="{55A6C45C-5EB9-D80C-CB3D-B3E2A69C33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4192" y="3140968"/>
            <a:ext cx="4306675" cy="3263652"/>
          </a:xfrm>
          <a:prstGeom prst="rect">
            <a:avLst/>
          </a:prstGeom>
        </p:spPr>
      </p:pic>
    </p:spTree>
    <p:extLst>
      <p:ext uri="{BB962C8B-B14F-4D97-AF65-F5344CB8AC3E}">
        <p14:creationId xmlns:p14="http://schemas.microsoft.com/office/powerpoint/2010/main" val="4220878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1044C6C8-AD03-89E5-5CB7-CF4331A2A044}"/>
              </a:ext>
            </a:extLst>
          </p:cNvPr>
          <p:cNvSpPr>
            <a:spLocks noGrp="1"/>
          </p:cNvSpPr>
          <p:nvPr>
            <p:ph type="title"/>
          </p:nvPr>
        </p:nvSpPr>
        <p:spPr>
          <a:xfrm>
            <a:off x="336000" y="2884235"/>
            <a:ext cx="2520000" cy="1089529"/>
          </a:xfrm>
        </p:spPr>
        <p:txBody>
          <a:bodyPr/>
          <a:lstStyle/>
          <a:p>
            <a:r>
              <a:rPr lang="zh-CN" altLang="en-US" dirty="0"/>
              <a:t>分布式星表检索系统</a:t>
            </a:r>
          </a:p>
        </p:txBody>
      </p:sp>
      <p:sp>
        <p:nvSpPr>
          <p:cNvPr id="5" name="内容占位符 4">
            <a:extLst>
              <a:ext uri="{FF2B5EF4-FFF2-40B4-BE49-F238E27FC236}">
                <a16:creationId xmlns:a16="http://schemas.microsoft.com/office/drawing/2014/main" id="{26721E07-162F-4151-F646-9563A3F91434}"/>
              </a:ext>
            </a:extLst>
          </p:cNvPr>
          <p:cNvSpPr>
            <a:spLocks noGrp="1"/>
          </p:cNvSpPr>
          <p:nvPr>
            <p:ph sz="quarter" idx="13"/>
          </p:nvPr>
        </p:nvSpPr>
        <p:spPr>
          <a:xfrm>
            <a:off x="3503712" y="388408"/>
            <a:ext cx="8279993" cy="2232248"/>
          </a:xfrm>
        </p:spPr>
        <p:txBody>
          <a:bodyPr/>
          <a:lstStyle/>
          <a:p>
            <a:pPr marL="0" indent="0">
              <a:buNone/>
            </a:pPr>
            <a:r>
              <a:rPr lang="zh-CN" altLang="en-US" sz="2200" dirty="0"/>
              <a:t>分布式星表检索原理</a:t>
            </a:r>
            <a:endParaRPr lang="en-US" altLang="zh-CN" sz="2200" dirty="0"/>
          </a:p>
          <a:p>
            <a:pPr lvl="1"/>
            <a:r>
              <a:rPr lang="zh-CN" altLang="en-US" dirty="0"/>
              <a:t>将大规模星表事先分散存储到多个计算节点中</a:t>
            </a:r>
            <a:endParaRPr lang="en-US" altLang="zh-CN" dirty="0"/>
          </a:p>
          <a:p>
            <a:pPr lvl="1"/>
            <a:r>
              <a:rPr lang="zh-CN" altLang="en-US" dirty="0"/>
              <a:t>执行检索时，主节点将检索信息发送到对应子节点</a:t>
            </a:r>
            <a:endParaRPr lang="en-US" altLang="zh-CN" dirty="0"/>
          </a:p>
          <a:p>
            <a:pPr lvl="1"/>
            <a:r>
              <a:rPr lang="zh-CN" altLang="en-US" dirty="0"/>
              <a:t>子节点检索完成后返回，主节点整合得到最终结果</a:t>
            </a:r>
            <a:endParaRPr lang="en-US" altLang="zh-CN" dirty="0"/>
          </a:p>
        </p:txBody>
      </p:sp>
      <p:pic>
        <p:nvPicPr>
          <p:cNvPr id="7" name="图形 6" descr="服务器 纯色填充">
            <a:extLst>
              <a:ext uri="{FF2B5EF4-FFF2-40B4-BE49-F238E27FC236}">
                <a16:creationId xmlns:a16="http://schemas.microsoft.com/office/drawing/2014/main" id="{223BA120-ED19-EF63-6B43-A4A72469BB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96025" y="3856402"/>
            <a:ext cx="914400" cy="914400"/>
          </a:xfrm>
          <a:prstGeom prst="rect">
            <a:avLst/>
          </a:prstGeom>
        </p:spPr>
      </p:pic>
      <p:pic>
        <p:nvPicPr>
          <p:cNvPr id="8" name="图形 7" descr="服务器 纯色填充">
            <a:extLst>
              <a:ext uri="{FF2B5EF4-FFF2-40B4-BE49-F238E27FC236}">
                <a16:creationId xmlns:a16="http://schemas.microsoft.com/office/drawing/2014/main" id="{8CC54974-DA94-5ECB-E720-47C8C9D4B2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84032" y="2514599"/>
            <a:ext cx="914400" cy="914400"/>
          </a:xfrm>
          <a:prstGeom prst="rect">
            <a:avLst/>
          </a:prstGeom>
        </p:spPr>
      </p:pic>
      <p:pic>
        <p:nvPicPr>
          <p:cNvPr id="9" name="图形 8" descr="服务器 纯色填充">
            <a:extLst>
              <a:ext uri="{FF2B5EF4-FFF2-40B4-BE49-F238E27FC236}">
                <a16:creationId xmlns:a16="http://schemas.microsoft.com/office/drawing/2014/main" id="{74AF34A4-97EA-A2D3-AABC-235B9189EB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84032" y="3856402"/>
            <a:ext cx="914400" cy="914400"/>
          </a:xfrm>
          <a:prstGeom prst="rect">
            <a:avLst/>
          </a:prstGeom>
        </p:spPr>
      </p:pic>
      <p:pic>
        <p:nvPicPr>
          <p:cNvPr id="10" name="图形 9" descr="服务器 纯色填充">
            <a:extLst>
              <a:ext uri="{FF2B5EF4-FFF2-40B4-BE49-F238E27FC236}">
                <a16:creationId xmlns:a16="http://schemas.microsoft.com/office/drawing/2014/main" id="{C8EB02F9-9744-B216-2495-D6C8EC03D1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3519" y="5063254"/>
            <a:ext cx="914400" cy="914400"/>
          </a:xfrm>
          <a:prstGeom prst="rect">
            <a:avLst/>
          </a:prstGeom>
        </p:spPr>
      </p:pic>
      <p:sp>
        <p:nvSpPr>
          <p:cNvPr id="11" name="文本框 10">
            <a:extLst>
              <a:ext uri="{FF2B5EF4-FFF2-40B4-BE49-F238E27FC236}">
                <a16:creationId xmlns:a16="http://schemas.microsoft.com/office/drawing/2014/main" id="{BEA079DE-E39E-81BA-2F92-1469D65651C6}"/>
              </a:ext>
            </a:extLst>
          </p:cNvPr>
          <p:cNvSpPr txBox="1"/>
          <p:nvPr/>
        </p:nvSpPr>
        <p:spPr>
          <a:xfrm>
            <a:off x="4314643" y="4694421"/>
            <a:ext cx="877163" cy="369332"/>
          </a:xfrm>
          <a:prstGeom prst="rect">
            <a:avLst/>
          </a:prstGeom>
          <a:noFill/>
        </p:spPr>
        <p:txBody>
          <a:bodyPr wrap="none" rtlCol="0">
            <a:spAutoFit/>
          </a:bodyPr>
          <a:lstStyle/>
          <a:p>
            <a:r>
              <a:rPr lang="zh-CN" altLang="en-US" dirty="0"/>
              <a:t>主节点</a:t>
            </a:r>
          </a:p>
        </p:txBody>
      </p:sp>
      <p:sp>
        <p:nvSpPr>
          <p:cNvPr id="12" name="文本框 11">
            <a:extLst>
              <a:ext uri="{FF2B5EF4-FFF2-40B4-BE49-F238E27FC236}">
                <a16:creationId xmlns:a16="http://schemas.microsoft.com/office/drawing/2014/main" id="{812465C4-2466-1CA7-886D-A2EFE270BEE7}"/>
              </a:ext>
            </a:extLst>
          </p:cNvPr>
          <p:cNvSpPr txBox="1"/>
          <p:nvPr/>
        </p:nvSpPr>
        <p:spPr>
          <a:xfrm>
            <a:off x="6346721" y="3353233"/>
            <a:ext cx="1107996" cy="369332"/>
          </a:xfrm>
          <a:prstGeom prst="rect">
            <a:avLst/>
          </a:prstGeom>
          <a:noFill/>
        </p:spPr>
        <p:txBody>
          <a:bodyPr wrap="none" rtlCol="0">
            <a:spAutoFit/>
          </a:bodyPr>
          <a:lstStyle/>
          <a:p>
            <a:r>
              <a:rPr lang="zh-CN" altLang="en-US" dirty="0"/>
              <a:t>计算节点</a:t>
            </a:r>
          </a:p>
        </p:txBody>
      </p:sp>
      <p:sp>
        <p:nvSpPr>
          <p:cNvPr id="13" name="文本框 12">
            <a:extLst>
              <a:ext uri="{FF2B5EF4-FFF2-40B4-BE49-F238E27FC236}">
                <a16:creationId xmlns:a16="http://schemas.microsoft.com/office/drawing/2014/main" id="{E2F8EB89-BB52-377F-E376-B3222924705D}"/>
              </a:ext>
            </a:extLst>
          </p:cNvPr>
          <p:cNvSpPr txBox="1"/>
          <p:nvPr/>
        </p:nvSpPr>
        <p:spPr>
          <a:xfrm>
            <a:off x="6353929" y="4689140"/>
            <a:ext cx="1107996" cy="369332"/>
          </a:xfrm>
          <a:prstGeom prst="rect">
            <a:avLst/>
          </a:prstGeom>
          <a:noFill/>
        </p:spPr>
        <p:txBody>
          <a:bodyPr wrap="none" rtlCol="0">
            <a:spAutoFit/>
          </a:bodyPr>
          <a:lstStyle/>
          <a:p>
            <a:r>
              <a:rPr lang="zh-CN" altLang="en-US" dirty="0"/>
              <a:t>计算节点</a:t>
            </a:r>
          </a:p>
        </p:txBody>
      </p:sp>
      <p:sp>
        <p:nvSpPr>
          <p:cNvPr id="14" name="文本框 13">
            <a:extLst>
              <a:ext uri="{FF2B5EF4-FFF2-40B4-BE49-F238E27FC236}">
                <a16:creationId xmlns:a16="http://schemas.microsoft.com/office/drawing/2014/main" id="{221FD361-B239-8236-1BE1-1C51658CFA42}"/>
              </a:ext>
            </a:extLst>
          </p:cNvPr>
          <p:cNvSpPr txBox="1"/>
          <p:nvPr/>
        </p:nvSpPr>
        <p:spPr>
          <a:xfrm>
            <a:off x="6373686" y="5864222"/>
            <a:ext cx="1107996" cy="369332"/>
          </a:xfrm>
          <a:prstGeom prst="rect">
            <a:avLst/>
          </a:prstGeom>
          <a:noFill/>
        </p:spPr>
        <p:txBody>
          <a:bodyPr wrap="none" rtlCol="0">
            <a:spAutoFit/>
          </a:bodyPr>
          <a:lstStyle/>
          <a:p>
            <a:r>
              <a:rPr lang="zh-CN" altLang="en-US" dirty="0"/>
              <a:t>计算节点</a:t>
            </a:r>
          </a:p>
        </p:txBody>
      </p:sp>
      <p:pic>
        <p:nvPicPr>
          <p:cNvPr id="16" name="图形 15" descr="文档 纯色填充">
            <a:extLst>
              <a:ext uri="{FF2B5EF4-FFF2-40B4-BE49-F238E27FC236}">
                <a16:creationId xmlns:a16="http://schemas.microsoft.com/office/drawing/2014/main" id="{0F2F31CB-F7B3-1711-A865-C1E649D18A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13835" y="2561146"/>
            <a:ext cx="336310" cy="336310"/>
          </a:xfrm>
          <a:prstGeom prst="rect">
            <a:avLst/>
          </a:prstGeom>
        </p:spPr>
      </p:pic>
      <p:pic>
        <p:nvPicPr>
          <p:cNvPr id="48" name="图形 47" descr="文档 纯色填充">
            <a:extLst>
              <a:ext uri="{FF2B5EF4-FFF2-40B4-BE49-F238E27FC236}">
                <a16:creationId xmlns:a16="http://schemas.microsoft.com/office/drawing/2014/main" id="{63AE4503-3A70-EC3D-D1BD-6D4231CF57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50145" y="2561146"/>
            <a:ext cx="336310" cy="336310"/>
          </a:xfrm>
          <a:prstGeom prst="rect">
            <a:avLst/>
          </a:prstGeom>
        </p:spPr>
      </p:pic>
      <p:pic>
        <p:nvPicPr>
          <p:cNvPr id="49" name="图形 48" descr="文档 纯色填充">
            <a:extLst>
              <a:ext uri="{FF2B5EF4-FFF2-40B4-BE49-F238E27FC236}">
                <a16:creationId xmlns:a16="http://schemas.microsoft.com/office/drawing/2014/main" id="{9E101660-706B-590D-C8B5-615D043DB7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86455" y="2561146"/>
            <a:ext cx="336310" cy="336310"/>
          </a:xfrm>
          <a:prstGeom prst="rect">
            <a:avLst/>
          </a:prstGeom>
        </p:spPr>
      </p:pic>
      <p:pic>
        <p:nvPicPr>
          <p:cNvPr id="50" name="图形 49" descr="文档 纯色填充">
            <a:extLst>
              <a:ext uri="{FF2B5EF4-FFF2-40B4-BE49-F238E27FC236}">
                <a16:creationId xmlns:a16="http://schemas.microsoft.com/office/drawing/2014/main" id="{7BE5FB3F-57DD-9915-EDC8-1BAFD2B3FD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13835" y="2908184"/>
            <a:ext cx="336310" cy="336310"/>
          </a:xfrm>
          <a:prstGeom prst="rect">
            <a:avLst/>
          </a:prstGeom>
        </p:spPr>
      </p:pic>
      <p:pic>
        <p:nvPicPr>
          <p:cNvPr id="51" name="图形 50" descr="文档 纯色填充">
            <a:extLst>
              <a:ext uri="{FF2B5EF4-FFF2-40B4-BE49-F238E27FC236}">
                <a16:creationId xmlns:a16="http://schemas.microsoft.com/office/drawing/2014/main" id="{CB188EC3-66F5-FFD3-6DFB-DA677F93AE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50145" y="2908184"/>
            <a:ext cx="336310" cy="336310"/>
          </a:xfrm>
          <a:prstGeom prst="rect">
            <a:avLst/>
          </a:prstGeom>
        </p:spPr>
      </p:pic>
      <p:pic>
        <p:nvPicPr>
          <p:cNvPr id="52" name="图形 51" descr="文档 纯色填充">
            <a:extLst>
              <a:ext uri="{FF2B5EF4-FFF2-40B4-BE49-F238E27FC236}">
                <a16:creationId xmlns:a16="http://schemas.microsoft.com/office/drawing/2014/main" id="{EA97DBF7-8240-3003-7345-0717A6E832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86455" y="2908184"/>
            <a:ext cx="336310" cy="336310"/>
          </a:xfrm>
          <a:prstGeom prst="rect">
            <a:avLst/>
          </a:prstGeom>
        </p:spPr>
      </p:pic>
      <p:sp>
        <p:nvSpPr>
          <p:cNvPr id="53" name="文本框 52">
            <a:extLst>
              <a:ext uri="{FF2B5EF4-FFF2-40B4-BE49-F238E27FC236}">
                <a16:creationId xmlns:a16="http://schemas.microsoft.com/office/drawing/2014/main" id="{59EA3528-8BB0-EABD-21C7-8E194FD3BA38}"/>
              </a:ext>
            </a:extLst>
          </p:cNvPr>
          <p:cNvSpPr txBox="1"/>
          <p:nvPr/>
        </p:nvSpPr>
        <p:spPr>
          <a:xfrm>
            <a:off x="8164302" y="3248627"/>
            <a:ext cx="1107996" cy="369332"/>
          </a:xfrm>
          <a:prstGeom prst="rect">
            <a:avLst/>
          </a:prstGeom>
          <a:noFill/>
        </p:spPr>
        <p:txBody>
          <a:bodyPr wrap="none" rtlCol="0">
            <a:spAutoFit/>
          </a:bodyPr>
          <a:lstStyle/>
          <a:p>
            <a:r>
              <a:rPr lang="zh-CN" altLang="en-US" dirty="0"/>
              <a:t>星表数据</a:t>
            </a:r>
          </a:p>
        </p:txBody>
      </p:sp>
      <p:pic>
        <p:nvPicPr>
          <p:cNvPr id="54" name="图形 53" descr="文档 纯色填充">
            <a:extLst>
              <a:ext uri="{FF2B5EF4-FFF2-40B4-BE49-F238E27FC236}">
                <a16:creationId xmlns:a16="http://schemas.microsoft.com/office/drawing/2014/main" id="{FBAAAC6B-05B1-5500-B49D-B3A9110B3F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13835" y="3792830"/>
            <a:ext cx="336310" cy="336310"/>
          </a:xfrm>
          <a:prstGeom prst="rect">
            <a:avLst/>
          </a:prstGeom>
        </p:spPr>
      </p:pic>
      <p:pic>
        <p:nvPicPr>
          <p:cNvPr id="55" name="图形 54" descr="文档 纯色填充">
            <a:extLst>
              <a:ext uri="{FF2B5EF4-FFF2-40B4-BE49-F238E27FC236}">
                <a16:creationId xmlns:a16="http://schemas.microsoft.com/office/drawing/2014/main" id="{CC979B85-1434-AC12-4CCD-66471D3939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50145" y="3792830"/>
            <a:ext cx="336310" cy="336310"/>
          </a:xfrm>
          <a:prstGeom prst="rect">
            <a:avLst/>
          </a:prstGeom>
        </p:spPr>
      </p:pic>
      <p:pic>
        <p:nvPicPr>
          <p:cNvPr id="56" name="图形 55" descr="文档 纯色填充">
            <a:extLst>
              <a:ext uri="{FF2B5EF4-FFF2-40B4-BE49-F238E27FC236}">
                <a16:creationId xmlns:a16="http://schemas.microsoft.com/office/drawing/2014/main" id="{BE2DAE90-ECFF-06B6-EEC7-0496E690FE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86455" y="3792830"/>
            <a:ext cx="336310" cy="336310"/>
          </a:xfrm>
          <a:prstGeom prst="rect">
            <a:avLst/>
          </a:prstGeom>
        </p:spPr>
      </p:pic>
      <p:pic>
        <p:nvPicPr>
          <p:cNvPr id="57" name="图形 56" descr="文档 纯色填充">
            <a:extLst>
              <a:ext uri="{FF2B5EF4-FFF2-40B4-BE49-F238E27FC236}">
                <a16:creationId xmlns:a16="http://schemas.microsoft.com/office/drawing/2014/main" id="{A424720A-5BAB-7FC3-8254-836C57D985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13835" y="4139868"/>
            <a:ext cx="336310" cy="336310"/>
          </a:xfrm>
          <a:prstGeom prst="rect">
            <a:avLst/>
          </a:prstGeom>
        </p:spPr>
      </p:pic>
      <p:pic>
        <p:nvPicPr>
          <p:cNvPr id="58" name="图形 57" descr="文档 纯色填充">
            <a:extLst>
              <a:ext uri="{FF2B5EF4-FFF2-40B4-BE49-F238E27FC236}">
                <a16:creationId xmlns:a16="http://schemas.microsoft.com/office/drawing/2014/main" id="{569FF0E6-7929-9001-AF4B-361CA1448F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50145" y="4139868"/>
            <a:ext cx="336310" cy="336310"/>
          </a:xfrm>
          <a:prstGeom prst="rect">
            <a:avLst/>
          </a:prstGeom>
        </p:spPr>
      </p:pic>
      <p:pic>
        <p:nvPicPr>
          <p:cNvPr id="59" name="图形 58" descr="文档 纯色填充">
            <a:extLst>
              <a:ext uri="{FF2B5EF4-FFF2-40B4-BE49-F238E27FC236}">
                <a16:creationId xmlns:a16="http://schemas.microsoft.com/office/drawing/2014/main" id="{7CFF1860-5854-000A-DF2B-8E80ED01F0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86455" y="4139868"/>
            <a:ext cx="336310" cy="336310"/>
          </a:xfrm>
          <a:prstGeom prst="rect">
            <a:avLst/>
          </a:prstGeom>
        </p:spPr>
      </p:pic>
      <p:sp>
        <p:nvSpPr>
          <p:cNvPr id="60" name="文本框 59">
            <a:extLst>
              <a:ext uri="{FF2B5EF4-FFF2-40B4-BE49-F238E27FC236}">
                <a16:creationId xmlns:a16="http://schemas.microsoft.com/office/drawing/2014/main" id="{FBC5F6CA-23BE-F9DB-34AE-8449871AF88D}"/>
              </a:ext>
            </a:extLst>
          </p:cNvPr>
          <p:cNvSpPr txBox="1"/>
          <p:nvPr/>
        </p:nvSpPr>
        <p:spPr>
          <a:xfrm>
            <a:off x="8174756" y="4540607"/>
            <a:ext cx="1107996" cy="369332"/>
          </a:xfrm>
          <a:prstGeom prst="rect">
            <a:avLst/>
          </a:prstGeom>
          <a:noFill/>
        </p:spPr>
        <p:txBody>
          <a:bodyPr wrap="none" rtlCol="0">
            <a:spAutoFit/>
          </a:bodyPr>
          <a:lstStyle/>
          <a:p>
            <a:r>
              <a:rPr lang="zh-CN" altLang="en-US" dirty="0"/>
              <a:t>星表数据</a:t>
            </a:r>
          </a:p>
        </p:txBody>
      </p:sp>
      <p:pic>
        <p:nvPicPr>
          <p:cNvPr id="61" name="图形 60" descr="文档 纯色填充">
            <a:extLst>
              <a:ext uri="{FF2B5EF4-FFF2-40B4-BE49-F238E27FC236}">
                <a16:creationId xmlns:a16="http://schemas.microsoft.com/office/drawing/2014/main" id="{360D8DB5-6441-7833-D33C-8187690773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13835" y="5031804"/>
            <a:ext cx="336310" cy="336310"/>
          </a:xfrm>
          <a:prstGeom prst="rect">
            <a:avLst/>
          </a:prstGeom>
        </p:spPr>
      </p:pic>
      <p:pic>
        <p:nvPicPr>
          <p:cNvPr id="62" name="图形 61" descr="文档 纯色填充">
            <a:extLst>
              <a:ext uri="{FF2B5EF4-FFF2-40B4-BE49-F238E27FC236}">
                <a16:creationId xmlns:a16="http://schemas.microsoft.com/office/drawing/2014/main" id="{4EE975D7-BC22-A4AD-4CEA-A50C08A44C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50145" y="5031804"/>
            <a:ext cx="336310" cy="336310"/>
          </a:xfrm>
          <a:prstGeom prst="rect">
            <a:avLst/>
          </a:prstGeom>
        </p:spPr>
      </p:pic>
      <p:pic>
        <p:nvPicPr>
          <p:cNvPr id="63" name="图形 62" descr="文档 纯色填充">
            <a:extLst>
              <a:ext uri="{FF2B5EF4-FFF2-40B4-BE49-F238E27FC236}">
                <a16:creationId xmlns:a16="http://schemas.microsoft.com/office/drawing/2014/main" id="{4B7B47B0-39A6-E5E0-0BBC-06AE48AB2D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86455" y="5031804"/>
            <a:ext cx="336310" cy="336310"/>
          </a:xfrm>
          <a:prstGeom prst="rect">
            <a:avLst/>
          </a:prstGeom>
        </p:spPr>
      </p:pic>
      <p:pic>
        <p:nvPicPr>
          <p:cNvPr id="64" name="图形 63" descr="文档 纯色填充">
            <a:extLst>
              <a:ext uri="{FF2B5EF4-FFF2-40B4-BE49-F238E27FC236}">
                <a16:creationId xmlns:a16="http://schemas.microsoft.com/office/drawing/2014/main" id="{D03A4E83-368F-E3F2-6D25-D807855A4F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13835" y="5378842"/>
            <a:ext cx="336310" cy="336310"/>
          </a:xfrm>
          <a:prstGeom prst="rect">
            <a:avLst/>
          </a:prstGeom>
        </p:spPr>
      </p:pic>
      <p:pic>
        <p:nvPicPr>
          <p:cNvPr id="65" name="图形 64" descr="文档 纯色填充">
            <a:extLst>
              <a:ext uri="{FF2B5EF4-FFF2-40B4-BE49-F238E27FC236}">
                <a16:creationId xmlns:a16="http://schemas.microsoft.com/office/drawing/2014/main" id="{E51F28B3-2F16-D45F-C515-2EB32F93A7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50145" y="5378842"/>
            <a:ext cx="336310" cy="336310"/>
          </a:xfrm>
          <a:prstGeom prst="rect">
            <a:avLst/>
          </a:prstGeom>
        </p:spPr>
      </p:pic>
      <p:pic>
        <p:nvPicPr>
          <p:cNvPr id="66" name="图形 65" descr="文档 纯色填充">
            <a:extLst>
              <a:ext uri="{FF2B5EF4-FFF2-40B4-BE49-F238E27FC236}">
                <a16:creationId xmlns:a16="http://schemas.microsoft.com/office/drawing/2014/main" id="{67DC7BC1-9387-E5B9-DF5D-756A04076C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86455" y="5378842"/>
            <a:ext cx="336310" cy="336310"/>
          </a:xfrm>
          <a:prstGeom prst="rect">
            <a:avLst/>
          </a:prstGeom>
        </p:spPr>
      </p:pic>
      <p:sp>
        <p:nvSpPr>
          <p:cNvPr id="67" name="文本框 66">
            <a:extLst>
              <a:ext uri="{FF2B5EF4-FFF2-40B4-BE49-F238E27FC236}">
                <a16:creationId xmlns:a16="http://schemas.microsoft.com/office/drawing/2014/main" id="{8D607A4F-EDD0-450F-4928-82E756186C39}"/>
              </a:ext>
            </a:extLst>
          </p:cNvPr>
          <p:cNvSpPr txBox="1"/>
          <p:nvPr/>
        </p:nvSpPr>
        <p:spPr>
          <a:xfrm>
            <a:off x="8164302" y="5752367"/>
            <a:ext cx="1107996" cy="369332"/>
          </a:xfrm>
          <a:prstGeom prst="rect">
            <a:avLst/>
          </a:prstGeom>
          <a:noFill/>
        </p:spPr>
        <p:txBody>
          <a:bodyPr wrap="none" rtlCol="0">
            <a:spAutoFit/>
          </a:bodyPr>
          <a:lstStyle/>
          <a:p>
            <a:r>
              <a:rPr lang="zh-CN" altLang="en-US" dirty="0"/>
              <a:t>星表数据</a:t>
            </a:r>
          </a:p>
        </p:txBody>
      </p:sp>
      <p:sp>
        <p:nvSpPr>
          <p:cNvPr id="68" name="箭头: 左右 67">
            <a:extLst>
              <a:ext uri="{FF2B5EF4-FFF2-40B4-BE49-F238E27FC236}">
                <a16:creationId xmlns:a16="http://schemas.microsoft.com/office/drawing/2014/main" id="{CA94FFD6-FF0A-7354-8840-B0B583339DD3}"/>
              </a:ext>
            </a:extLst>
          </p:cNvPr>
          <p:cNvSpPr/>
          <p:nvPr/>
        </p:nvSpPr>
        <p:spPr>
          <a:xfrm>
            <a:off x="7442108" y="2996183"/>
            <a:ext cx="578517" cy="160312"/>
          </a:xfrm>
          <a:prstGeom prst="lef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69" name="箭头: 左右 68">
            <a:extLst>
              <a:ext uri="{FF2B5EF4-FFF2-40B4-BE49-F238E27FC236}">
                <a16:creationId xmlns:a16="http://schemas.microsoft.com/office/drawing/2014/main" id="{49F9E04D-CE53-0775-22C9-37B282FC663E}"/>
              </a:ext>
            </a:extLst>
          </p:cNvPr>
          <p:cNvSpPr/>
          <p:nvPr/>
        </p:nvSpPr>
        <p:spPr>
          <a:xfrm>
            <a:off x="7453299" y="4265216"/>
            <a:ext cx="578517" cy="160312"/>
          </a:xfrm>
          <a:prstGeom prst="lef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70" name="箭头: 左右 69">
            <a:extLst>
              <a:ext uri="{FF2B5EF4-FFF2-40B4-BE49-F238E27FC236}">
                <a16:creationId xmlns:a16="http://schemas.microsoft.com/office/drawing/2014/main" id="{904C4186-6BB1-E193-5B4A-844CF9D8F063}"/>
              </a:ext>
            </a:extLst>
          </p:cNvPr>
          <p:cNvSpPr/>
          <p:nvPr/>
        </p:nvSpPr>
        <p:spPr>
          <a:xfrm>
            <a:off x="7453298" y="5440298"/>
            <a:ext cx="578517" cy="160312"/>
          </a:xfrm>
          <a:prstGeom prst="lef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71" name="箭头: 左右 70">
            <a:extLst>
              <a:ext uri="{FF2B5EF4-FFF2-40B4-BE49-F238E27FC236}">
                <a16:creationId xmlns:a16="http://schemas.microsoft.com/office/drawing/2014/main" id="{7AE3572C-B297-197C-85F1-CED89864EE9E}"/>
              </a:ext>
            </a:extLst>
          </p:cNvPr>
          <p:cNvSpPr/>
          <p:nvPr/>
        </p:nvSpPr>
        <p:spPr>
          <a:xfrm rot="19843447">
            <a:off x="5088546" y="3372738"/>
            <a:ext cx="1328053" cy="152670"/>
          </a:xfrm>
          <a:prstGeom prst="lef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72" name="箭头: 左右 71">
            <a:extLst>
              <a:ext uri="{FF2B5EF4-FFF2-40B4-BE49-F238E27FC236}">
                <a16:creationId xmlns:a16="http://schemas.microsoft.com/office/drawing/2014/main" id="{CC7AB230-6725-D4D7-70F9-C9CD2ED0CA4F}"/>
              </a:ext>
            </a:extLst>
          </p:cNvPr>
          <p:cNvSpPr/>
          <p:nvPr/>
        </p:nvSpPr>
        <p:spPr>
          <a:xfrm>
            <a:off x="5132319" y="4192984"/>
            <a:ext cx="1214402" cy="154049"/>
          </a:xfrm>
          <a:prstGeom prst="lef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73" name="箭头: 左右 72">
            <a:extLst>
              <a:ext uri="{FF2B5EF4-FFF2-40B4-BE49-F238E27FC236}">
                <a16:creationId xmlns:a16="http://schemas.microsoft.com/office/drawing/2014/main" id="{56064DA4-6BB2-38C7-FB43-FBEDEF9EC371}"/>
              </a:ext>
            </a:extLst>
          </p:cNvPr>
          <p:cNvSpPr/>
          <p:nvPr/>
        </p:nvSpPr>
        <p:spPr>
          <a:xfrm rot="1756589">
            <a:off x="5083331" y="5017334"/>
            <a:ext cx="1341361" cy="137097"/>
          </a:xfrm>
          <a:prstGeom prst="lef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20241229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C64D452-8263-7F6F-8856-FE13CA3AA3C0}"/>
              </a:ext>
            </a:extLst>
          </p:cNvPr>
          <p:cNvSpPr>
            <a:spLocks noGrp="1"/>
          </p:cNvSpPr>
          <p:nvPr>
            <p:ph type="title"/>
          </p:nvPr>
        </p:nvSpPr>
        <p:spPr>
          <a:xfrm>
            <a:off x="336000" y="2884235"/>
            <a:ext cx="2520000" cy="1089529"/>
          </a:xfrm>
        </p:spPr>
        <p:txBody>
          <a:bodyPr/>
          <a:lstStyle/>
          <a:p>
            <a:r>
              <a:rPr lang="zh-CN" altLang="en-US" dirty="0"/>
              <a:t>分布式星表</a:t>
            </a:r>
            <a:br>
              <a:rPr lang="en-US" altLang="zh-CN" dirty="0"/>
            </a:br>
            <a:r>
              <a:rPr lang="zh-CN" altLang="en-US" dirty="0"/>
              <a:t>检索系统</a:t>
            </a:r>
          </a:p>
        </p:txBody>
      </p:sp>
      <p:sp>
        <p:nvSpPr>
          <p:cNvPr id="5" name="内容占位符 4">
            <a:extLst>
              <a:ext uri="{FF2B5EF4-FFF2-40B4-BE49-F238E27FC236}">
                <a16:creationId xmlns:a16="http://schemas.microsoft.com/office/drawing/2014/main" id="{F6F36F5B-2AF0-6846-EB99-3601C8BE80CB}"/>
              </a:ext>
            </a:extLst>
          </p:cNvPr>
          <p:cNvSpPr>
            <a:spLocks noGrp="1"/>
          </p:cNvSpPr>
          <p:nvPr>
            <p:ph sz="quarter" idx="13"/>
          </p:nvPr>
        </p:nvSpPr>
        <p:spPr>
          <a:xfrm>
            <a:off x="3433571" y="548680"/>
            <a:ext cx="8279993" cy="1440160"/>
          </a:xfrm>
        </p:spPr>
        <p:txBody>
          <a:bodyPr>
            <a:normAutofit lnSpcReduction="10000"/>
          </a:bodyPr>
          <a:lstStyle/>
          <a:p>
            <a:pPr marL="0" indent="0">
              <a:buNone/>
            </a:pPr>
            <a:r>
              <a:rPr lang="zh-CN" altLang="en-US" sz="2200" dirty="0"/>
              <a:t>星表的存储模式</a:t>
            </a:r>
            <a:endParaRPr lang="en-US" altLang="zh-CN" sz="2200" dirty="0"/>
          </a:p>
          <a:p>
            <a:pPr marL="0" indent="0">
              <a:buNone/>
            </a:pPr>
            <a:r>
              <a:rPr lang="zh-CN" altLang="en-US" sz="1800" dirty="0"/>
              <a:t>从</a:t>
            </a:r>
            <a:r>
              <a:rPr lang="en-US" altLang="zh-CN" sz="1800" dirty="0"/>
              <a:t>RAID</a:t>
            </a:r>
            <a:r>
              <a:rPr lang="zh-CN" altLang="en-US" sz="1800" dirty="0"/>
              <a:t>（独立硬盘冗余阵列）从获得启发</a:t>
            </a:r>
            <a:endParaRPr lang="en-US" altLang="zh-CN" sz="1800" dirty="0"/>
          </a:p>
          <a:p>
            <a:pPr marL="0" indent="0">
              <a:buNone/>
            </a:pPr>
            <a:r>
              <a:rPr lang="zh-CN" altLang="en-US" sz="1800" dirty="0"/>
              <a:t>星表文件在分布式节点中的存储也可以分为与之相类似的模式</a:t>
            </a:r>
            <a:endParaRPr lang="en-US" altLang="zh-CN" sz="1800" dirty="0"/>
          </a:p>
          <a:p>
            <a:pPr marL="0" indent="0">
              <a:buNone/>
            </a:pPr>
            <a:r>
              <a:rPr lang="zh-CN" altLang="en-US" sz="1800" dirty="0"/>
              <a:t>不同模式有不同的优缺点</a:t>
            </a:r>
          </a:p>
        </p:txBody>
      </p:sp>
      <p:pic>
        <p:nvPicPr>
          <p:cNvPr id="7" name="图片 6" descr="图形用户界面&#10;&#10;描述已自动生成">
            <a:extLst>
              <a:ext uri="{FF2B5EF4-FFF2-40B4-BE49-F238E27FC236}">
                <a16:creationId xmlns:a16="http://schemas.microsoft.com/office/drawing/2014/main" id="{811460C0-16B0-6FA3-3C55-4BD764D2BD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8141" y="2041006"/>
            <a:ext cx="2669920" cy="3432754"/>
          </a:xfrm>
          <a:prstGeom prst="rect">
            <a:avLst/>
          </a:prstGeom>
        </p:spPr>
      </p:pic>
      <p:pic>
        <p:nvPicPr>
          <p:cNvPr id="9" name="图片 8" descr="图形用户界面&#10;&#10;描述已自动生成">
            <a:extLst>
              <a:ext uri="{FF2B5EF4-FFF2-40B4-BE49-F238E27FC236}">
                <a16:creationId xmlns:a16="http://schemas.microsoft.com/office/drawing/2014/main" id="{A016E32D-04D4-5B53-9313-8414C6F8B4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8142" y="2041006"/>
            <a:ext cx="2545959" cy="3432754"/>
          </a:xfrm>
          <a:prstGeom prst="rect">
            <a:avLst/>
          </a:prstGeom>
        </p:spPr>
      </p:pic>
      <p:pic>
        <p:nvPicPr>
          <p:cNvPr id="11" name="图片 10" descr="图形用户界面&#10;&#10;描述已自动生成">
            <a:extLst>
              <a:ext uri="{FF2B5EF4-FFF2-40B4-BE49-F238E27FC236}">
                <a16:creationId xmlns:a16="http://schemas.microsoft.com/office/drawing/2014/main" id="{A608C131-C56C-E26B-9E8F-EC3DD9689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9191" y="2041007"/>
            <a:ext cx="2581430" cy="3432753"/>
          </a:xfrm>
          <a:prstGeom prst="rect">
            <a:avLst/>
          </a:prstGeom>
        </p:spPr>
      </p:pic>
      <p:sp>
        <p:nvSpPr>
          <p:cNvPr id="12" name="文本框 11">
            <a:extLst>
              <a:ext uri="{FF2B5EF4-FFF2-40B4-BE49-F238E27FC236}">
                <a16:creationId xmlns:a16="http://schemas.microsoft.com/office/drawing/2014/main" id="{8132B4E0-E8A8-421D-2D39-F9BB691D33AC}"/>
              </a:ext>
            </a:extLst>
          </p:cNvPr>
          <p:cNvSpPr txBox="1"/>
          <p:nvPr/>
        </p:nvSpPr>
        <p:spPr>
          <a:xfrm>
            <a:off x="7261733" y="5462742"/>
            <a:ext cx="1107996" cy="369332"/>
          </a:xfrm>
          <a:prstGeom prst="rect">
            <a:avLst/>
          </a:prstGeom>
          <a:noFill/>
        </p:spPr>
        <p:txBody>
          <a:bodyPr wrap="none" rtlCol="0">
            <a:spAutoFit/>
          </a:bodyPr>
          <a:lstStyle/>
          <a:p>
            <a:r>
              <a:rPr kumimoji="1" lang="zh-CN" altLang="en-US" dirty="0"/>
              <a:t>镜像存储</a:t>
            </a:r>
          </a:p>
        </p:txBody>
      </p:sp>
      <p:sp>
        <p:nvSpPr>
          <p:cNvPr id="13" name="文本框 12">
            <a:extLst>
              <a:ext uri="{FF2B5EF4-FFF2-40B4-BE49-F238E27FC236}">
                <a16:creationId xmlns:a16="http://schemas.microsoft.com/office/drawing/2014/main" id="{AB3DC145-EF53-FDAA-78C4-B8451061F8D6}"/>
              </a:ext>
            </a:extLst>
          </p:cNvPr>
          <p:cNvSpPr txBox="1"/>
          <p:nvPr/>
        </p:nvSpPr>
        <p:spPr>
          <a:xfrm>
            <a:off x="4227558" y="5474249"/>
            <a:ext cx="1107996" cy="369332"/>
          </a:xfrm>
          <a:prstGeom prst="rect">
            <a:avLst/>
          </a:prstGeom>
          <a:noFill/>
        </p:spPr>
        <p:txBody>
          <a:bodyPr wrap="none" rtlCol="0">
            <a:spAutoFit/>
          </a:bodyPr>
          <a:lstStyle/>
          <a:p>
            <a:r>
              <a:rPr kumimoji="1" lang="zh-CN" altLang="en-US" dirty="0"/>
              <a:t>散列存储</a:t>
            </a:r>
          </a:p>
        </p:txBody>
      </p:sp>
      <p:sp>
        <p:nvSpPr>
          <p:cNvPr id="14" name="文本框 13">
            <a:extLst>
              <a:ext uri="{FF2B5EF4-FFF2-40B4-BE49-F238E27FC236}">
                <a16:creationId xmlns:a16="http://schemas.microsoft.com/office/drawing/2014/main" id="{43D9A728-F8A5-0EDB-85C8-788756A0B047}"/>
              </a:ext>
            </a:extLst>
          </p:cNvPr>
          <p:cNvSpPr txBox="1"/>
          <p:nvPr/>
        </p:nvSpPr>
        <p:spPr>
          <a:xfrm>
            <a:off x="10295908" y="5474249"/>
            <a:ext cx="1107996" cy="369332"/>
          </a:xfrm>
          <a:prstGeom prst="rect">
            <a:avLst/>
          </a:prstGeom>
          <a:noFill/>
        </p:spPr>
        <p:txBody>
          <a:bodyPr wrap="none" rtlCol="0">
            <a:spAutoFit/>
          </a:bodyPr>
          <a:lstStyle/>
          <a:p>
            <a:r>
              <a:rPr kumimoji="1" lang="zh-CN" altLang="en-US" dirty="0"/>
              <a:t>混合存储</a:t>
            </a:r>
          </a:p>
        </p:txBody>
      </p:sp>
      <p:sp>
        <p:nvSpPr>
          <p:cNvPr id="2" name="文本框 1">
            <a:extLst>
              <a:ext uri="{FF2B5EF4-FFF2-40B4-BE49-F238E27FC236}">
                <a16:creationId xmlns:a16="http://schemas.microsoft.com/office/drawing/2014/main" id="{FAFF9643-9742-FDED-D13C-19AABE48A783}"/>
              </a:ext>
            </a:extLst>
          </p:cNvPr>
          <p:cNvSpPr txBox="1"/>
          <p:nvPr/>
        </p:nvSpPr>
        <p:spPr>
          <a:xfrm>
            <a:off x="3433571" y="5815182"/>
            <a:ext cx="5279972" cy="369332"/>
          </a:xfrm>
          <a:prstGeom prst="rect">
            <a:avLst/>
          </a:prstGeom>
          <a:noFill/>
        </p:spPr>
        <p:txBody>
          <a:bodyPr wrap="none" rtlCol="0">
            <a:spAutoFit/>
          </a:bodyPr>
          <a:lstStyle/>
          <a:p>
            <a:r>
              <a:rPr kumimoji="1" lang="zh-CN" altLang="en-US" dirty="0"/>
              <a:t>不同的存储模式都需要有与之匹配的检索调度算法</a:t>
            </a:r>
          </a:p>
        </p:txBody>
      </p:sp>
    </p:spTree>
    <p:extLst>
      <p:ext uri="{BB962C8B-B14F-4D97-AF65-F5344CB8AC3E}">
        <p14:creationId xmlns:p14="http://schemas.microsoft.com/office/powerpoint/2010/main" val="11393402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35F1C1B-B769-9D56-F41C-FF8F147CE22C}"/>
              </a:ext>
            </a:extLst>
          </p:cNvPr>
          <p:cNvSpPr>
            <a:spLocks noGrp="1"/>
          </p:cNvSpPr>
          <p:nvPr>
            <p:ph type="title"/>
          </p:nvPr>
        </p:nvSpPr>
        <p:spPr>
          <a:xfrm>
            <a:off x="336000" y="2884235"/>
            <a:ext cx="2520000" cy="1089529"/>
          </a:xfrm>
        </p:spPr>
        <p:txBody>
          <a:bodyPr/>
          <a:lstStyle/>
          <a:p>
            <a:r>
              <a:rPr lang="zh-CN" altLang="en-US" dirty="0"/>
              <a:t>分布式星表</a:t>
            </a:r>
            <a:br>
              <a:rPr lang="en-US" altLang="zh-CN" dirty="0"/>
            </a:br>
            <a:r>
              <a:rPr lang="zh-CN" altLang="en-US" dirty="0"/>
              <a:t>检索系统</a:t>
            </a:r>
          </a:p>
        </p:txBody>
      </p:sp>
      <p:sp>
        <p:nvSpPr>
          <p:cNvPr id="5" name="内容占位符 4">
            <a:extLst>
              <a:ext uri="{FF2B5EF4-FFF2-40B4-BE49-F238E27FC236}">
                <a16:creationId xmlns:a16="http://schemas.microsoft.com/office/drawing/2014/main" id="{3F5C5E88-CFC6-3E7A-6A22-1DFAC65A22D1}"/>
              </a:ext>
            </a:extLst>
          </p:cNvPr>
          <p:cNvSpPr>
            <a:spLocks noGrp="1"/>
          </p:cNvSpPr>
          <p:nvPr>
            <p:ph sz="quarter" idx="13"/>
          </p:nvPr>
        </p:nvSpPr>
        <p:spPr>
          <a:xfrm>
            <a:off x="3575999" y="550421"/>
            <a:ext cx="8279993" cy="504056"/>
          </a:xfrm>
        </p:spPr>
        <p:txBody>
          <a:bodyPr>
            <a:normAutofit/>
          </a:bodyPr>
          <a:lstStyle/>
          <a:p>
            <a:pPr marL="0" indent="0">
              <a:buNone/>
            </a:pPr>
            <a:r>
              <a:rPr lang="zh-CN" altLang="en-US" sz="2200" dirty="0"/>
              <a:t>主节点的异步请求示意图</a:t>
            </a:r>
          </a:p>
        </p:txBody>
      </p:sp>
      <p:pic>
        <p:nvPicPr>
          <p:cNvPr id="9" name="图片 8" descr="图示&#10;&#10;描述已自动生成">
            <a:extLst>
              <a:ext uri="{FF2B5EF4-FFF2-40B4-BE49-F238E27FC236}">
                <a16:creationId xmlns:a16="http://schemas.microsoft.com/office/drawing/2014/main" id="{1ECE1EC0-F3D6-17B9-F608-F56A30C37B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5999" y="1412776"/>
            <a:ext cx="7367558" cy="3240360"/>
          </a:xfrm>
          <a:prstGeom prst="rect">
            <a:avLst/>
          </a:prstGeom>
        </p:spPr>
      </p:pic>
      <p:sp>
        <p:nvSpPr>
          <p:cNvPr id="2" name="文本框 1">
            <a:extLst>
              <a:ext uri="{FF2B5EF4-FFF2-40B4-BE49-F238E27FC236}">
                <a16:creationId xmlns:a16="http://schemas.microsoft.com/office/drawing/2014/main" id="{757E3094-8B39-E4A5-C47C-097CD0DB8E06}"/>
              </a:ext>
            </a:extLst>
          </p:cNvPr>
          <p:cNvSpPr txBox="1"/>
          <p:nvPr/>
        </p:nvSpPr>
        <p:spPr>
          <a:xfrm>
            <a:off x="3575999" y="5011435"/>
            <a:ext cx="5262979" cy="646331"/>
          </a:xfrm>
          <a:prstGeom prst="rect">
            <a:avLst/>
          </a:prstGeom>
          <a:noFill/>
        </p:spPr>
        <p:txBody>
          <a:bodyPr wrap="none" rtlCol="0">
            <a:spAutoFit/>
          </a:bodyPr>
          <a:lstStyle/>
          <a:p>
            <a:r>
              <a:rPr kumimoji="1" lang="zh-CN" altLang="en-US" dirty="0"/>
              <a:t>尚未收到结果的请求将会被保存在异步处理队列中</a:t>
            </a:r>
            <a:endParaRPr kumimoji="1" lang="en-US" altLang="zh-CN" dirty="0"/>
          </a:p>
          <a:p>
            <a:r>
              <a:rPr kumimoji="1" lang="zh-CN" altLang="en-US" dirty="0"/>
              <a:t>避免了因长时间等待结果导致的效率下降</a:t>
            </a:r>
          </a:p>
        </p:txBody>
      </p:sp>
    </p:spTree>
    <p:extLst>
      <p:ext uri="{BB962C8B-B14F-4D97-AF65-F5344CB8AC3E}">
        <p14:creationId xmlns:p14="http://schemas.microsoft.com/office/powerpoint/2010/main" val="37080438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35F1C1B-B769-9D56-F41C-FF8F147CE22C}"/>
              </a:ext>
            </a:extLst>
          </p:cNvPr>
          <p:cNvSpPr>
            <a:spLocks noGrp="1"/>
          </p:cNvSpPr>
          <p:nvPr>
            <p:ph type="title"/>
          </p:nvPr>
        </p:nvSpPr>
        <p:spPr>
          <a:xfrm>
            <a:off x="336000" y="2884235"/>
            <a:ext cx="2520000" cy="1089529"/>
          </a:xfrm>
        </p:spPr>
        <p:txBody>
          <a:bodyPr/>
          <a:lstStyle/>
          <a:p>
            <a:r>
              <a:rPr lang="zh-CN" altLang="en-US" dirty="0"/>
              <a:t>分布式星表</a:t>
            </a:r>
            <a:br>
              <a:rPr lang="en-US" altLang="zh-CN" dirty="0"/>
            </a:br>
            <a:r>
              <a:rPr lang="zh-CN" altLang="en-US" dirty="0"/>
              <a:t>检索系统</a:t>
            </a:r>
          </a:p>
        </p:txBody>
      </p:sp>
      <p:sp>
        <p:nvSpPr>
          <p:cNvPr id="5" name="内容占位符 4">
            <a:extLst>
              <a:ext uri="{FF2B5EF4-FFF2-40B4-BE49-F238E27FC236}">
                <a16:creationId xmlns:a16="http://schemas.microsoft.com/office/drawing/2014/main" id="{3F5C5E88-CFC6-3E7A-6A22-1DFAC65A22D1}"/>
              </a:ext>
            </a:extLst>
          </p:cNvPr>
          <p:cNvSpPr>
            <a:spLocks noGrp="1"/>
          </p:cNvSpPr>
          <p:nvPr>
            <p:ph sz="quarter" idx="13"/>
          </p:nvPr>
        </p:nvSpPr>
        <p:spPr>
          <a:xfrm>
            <a:off x="3431704" y="526460"/>
            <a:ext cx="8279993" cy="504056"/>
          </a:xfrm>
        </p:spPr>
        <p:txBody>
          <a:bodyPr>
            <a:normAutofit/>
          </a:bodyPr>
          <a:lstStyle/>
          <a:p>
            <a:pPr marL="0" indent="0">
              <a:buNone/>
            </a:pPr>
            <a:r>
              <a:rPr lang="zh-CN" altLang="en-US" sz="2200" dirty="0"/>
              <a:t>检索节点的异步处理示意图</a:t>
            </a:r>
          </a:p>
        </p:txBody>
      </p:sp>
      <p:pic>
        <p:nvPicPr>
          <p:cNvPr id="3" name="图片 2" descr="图片包含 图示&#10;&#10;描述已自动生成">
            <a:extLst>
              <a:ext uri="{FF2B5EF4-FFF2-40B4-BE49-F238E27FC236}">
                <a16:creationId xmlns:a16="http://schemas.microsoft.com/office/drawing/2014/main" id="{98F6E931-DFF0-A409-F8D8-A80B207E9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1524" y="1222439"/>
            <a:ext cx="7772400" cy="3766930"/>
          </a:xfrm>
          <a:prstGeom prst="rect">
            <a:avLst/>
          </a:prstGeom>
        </p:spPr>
      </p:pic>
      <p:sp>
        <p:nvSpPr>
          <p:cNvPr id="2" name="文本框 1">
            <a:extLst>
              <a:ext uri="{FF2B5EF4-FFF2-40B4-BE49-F238E27FC236}">
                <a16:creationId xmlns:a16="http://schemas.microsoft.com/office/drawing/2014/main" id="{E92583D3-5819-3CF6-B228-98938DEADA10}"/>
              </a:ext>
            </a:extLst>
          </p:cNvPr>
          <p:cNvSpPr txBox="1"/>
          <p:nvPr/>
        </p:nvSpPr>
        <p:spPr>
          <a:xfrm>
            <a:off x="3431704" y="5312395"/>
            <a:ext cx="5184576" cy="646331"/>
          </a:xfrm>
          <a:prstGeom prst="rect">
            <a:avLst/>
          </a:prstGeom>
          <a:noFill/>
        </p:spPr>
        <p:txBody>
          <a:bodyPr wrap="square" rtlCol="0">
            <a:spAutoFit/>
          </a:bodyPr>
          <a:lstStyle/>
          <a:p>
            <a:r>
              <a:rPr kumimoji="1" lang="zh-CN" altLang="en-US" dirty="0"/>
              <a:t>通信线程将检索请求放置在处理队列中</a:t>
            </a:r>
            <a:endParaRPr kumimoji="1" lang="en-US" altLang="zh-CN" dirty="0"/>
          </a:p>
          <a:p>
            <a:r>
              <a:rPr kumimoji="1" lang="zh-CN" altLang="en-US" dirty="0"/>
              <a:t>空闲的检索线程从队列中获取待检索请求并检索</a:t>
            </a:r>
          </a:p>
        </p:txBody>
      </p:sp>
      <p:sp>
        <p:nvSpPr>
          <p:cNvPr id="6" name="文本框 5">
            <a:extLst>
              <a:ext uri="{FF2B5EF4-FFF2-40B4-BE49-F238E27FC236}">
                <a16:creationId xmlns:a16="http://schemas.microsoft.com/office/drawing/2014/main" id="{37ED518C-02A2-DDE5-DD82-7B75B5FE3C40}"/>
              </a:ext>
            </a:extLst>
          </p:cNvPr>
          <p:cNvSpPr txBox="1"/>
          <p:nvPr/>
        </p:nvSpPr>
        <p:spPr>
          <a:xfrm>
            <a:off x="3431704" y="3789040"/>
            <a:ext cx="2956259" cy="1200329"/>
          </a:xfrm>
          <a:prstGeom prst="rect">
            <a:avLst/>
          </a:prstGeom>
          <a:noFill/>
        </p:spPr>
        <p:txBody>
          <a:bodyPr wrap="none" rtlCol="0">
            <a:spAutoFit/>
          </a:bodyPr>
          <a:lstStyle/>
          <a:p>
            <a:r>
              <a:rPr kumimoji="1" lang="en-US" altLang="zh-CN" dirty="0"/>
              <a:t>1</a:t>
            </a:r>
            <a:r>
              <a:rPr kumimoji="1" lang="zh-CN" altLang="en-US" dirty="0"/>
              <a:t>个通信线程</a:t>
            </a:r>
            <a:r>
              <a:rPr kumimoji="1" lang="en-US" altLang="zh-CN" dirty="0"/>
              <a:t>+</a:t>
            </a:r>
            <a:r>
              <a:rPr kumimoji="1" lang="zh-CN" altLang="en-US" dirty="0"/>
              <a:t>多个检索线程</a:t>
            </a:r>
            <a:endParaRPr kumimoji="1" lang="en-US" altLang="zh-CN" dirty="0"/>
          </a:p>
          <a:p>
            <a:endParaRPr kumimoji="1" lang="en-US" altLang="zh-CN" dirty="0"/>
          </a:p>
          <a:p>
            <a:r>
              <a:rPr kumimoji="1" lang="zh-CN" altLang="en-US" dirty="0"/>
              <a:t>与并发系统中的“生产者”</a:t>
            </a:r>
            <a:endParaRPr kumimoji="1" lang="en-US" altLang="zh-CN" dirty="0"/>
          </a:p>
          <a:p>
            <a:r>
              <a:rPr kumimoji="1" lang="zh-CN" altLang="en-US" dirty="0"/>
              <a:t>“消费者”问题相类似</a:t>
            </a:r>
          </a:p>
        </p:txBody>
      </p:sp>
    </p:spTree>
    <p:extLst>
      <p:ext uri="{BB962C8B-B14F-4D97-AF65-F5344CB8AC3E}">
        <p14:creationId xmlns:p14="http://schemas.microsoft.com/office/powerpoint/2010/main" val="22208838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B59DB6E3-53CA-4187-5826-EFC82E472E9D}"/>
              </a:ext>
            </a:extLst>
          </p:cNvPr>
          <p:cNvSpPr>
            <a:spLocks noGrp="1"/>
          </p:cNvSpPr>
          <p:nvPr>
            <p:ph type="title"/>
          </p:nvPr>
        </p:nvSpPr>
        <p:spPr>
          <a:xfrm>
            <a:off x="336000" y="2884235"/>
            <a:ext cx="2520000" cy="1089529"/>
          </a:xfrm>
        </p:spPr>
        <p:txBody>
          <a:bodyPr/>
          <a:lstStyle/>
          <a:p>
            <a:r>
              <a:rPr lang="zh-CN" altLang="en-US" dirty="0"/>
              <a:t>分布式星表检索系统</a:t>
            </a:r>
          </a:p>
        </p:txBody>
      </p:sp>
      <p:sp>
        <p:nvSpPr>
          <p:cNvPr id="5" name="内容占位符 4">
            <a:extLst>
              <a:ext uri="{FF2B5EF4-FFF2-40B4-BE49-F238E27FC236}">
                <a16:creationId xmlns:a16="http://schemas.microsoft.com/office/drawing/2014/main" id="{6A95FA4A-7CC2-57D7-2ED0-353D486F6BFC}"/>
              </a:ext>
            </a:extLst>
          </p:cNvPr>
          <p:cNvSpPr>
            <a:spLocks noGrp="1"/>
          </p:cNvSpPr>
          <p:nvPr>
            <p:ph sz="quarter" idx="13"/>
          </p:nvPr>
        </p:nvSpPr>
        <p:spPr/>
        <p:txBody>
          <a:bodyPr/>
          <a:lstStyle/>
          <a:p>
            <a:pPr marL="457177" lvl="1" indent="0">
              <a:buNone/>
            </a:pPr>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p:txBody>
      </p:sp>
      <p:sp>
        <p:nvSpPr>
          <p:cNvPr id="8" name="文本框 7">
            <a:extLst>
              <a:ext uri="{FF2B5EF4-FFF2-40B4-BE49-F238E27FC236}">
                <a16:creationId xmlns:a16="http://schemas.microsoft.com/office/drawing/2014/main" id="{CCCC1E2A-BA15-62BB-2581-BD3230906AC2}"/>
              </a:ext>
            </a:extLst>
          </p:cNvPr>
          <p:cNvSpPr txBox="1"/>
          <p:nvPr/>
        </p:nvSpPr>
        <p:spPr>
          <a:xfrm>
            <a:off x="3359696" y="1080647"/>
            <a:ext cx="7053534" cy="2923877"/>
          </a:xfrm>
          <a:prstGeom prst="rect">
            <a:avLst/>
          </a:prstGeom>
          <a:noFill/>
        </p:spPr>
        <p:txBody>
          <a:bodyPr wrap="none" rtlCol="0">
            <a:spAutoFit/>
          </a:bodyPr>
          <a:lstStyle/>
          <a:p>
            <a:r>
              <a:rPr kumimoji="1" lang="zh-CN" altLang="en-US" sz="2200" dirty="0"/>
              <a:t>检索性能测试</a:t>
            </a:r>
            <a:endParaRPr kumimoji="1" lang="en-US" altLang="zh-CN" sz="2200" dirty="0"/>
          </a:p>
          <a:p>
            <a:endParaRPr kumimoji="1" lang="en-US" altLang="zh-CN" dirty="0"/>
          </a:p>
          <a:p>
            <a:r>
              <a:rPr kumimoji="1" lang="zh-CN" altLang="en-US" dirty="0"/>
              <a:t>测试星表：含有部分列的</a:t>
            </a:r>
            <a:r>
              <a:rPr lang="en" altLang="zh-CN" sz="1800" dirty="0">
                <a:effectLst/>
                <a:latin typeface="XITS-Regular-Identity-H"/>
              </a:rPr>
              <a:t>SDSS DR14</a:t>
            </a:r>
            <a:r>
              <a:rPr lang="zh-CN" altLang="en" sz="1800" dirty="0">
                <a:effectLst/>
                <a:latin typeface="XITS-Regular-Identity-H"/>
              </a:rPr>
              <a:t>星表</a:t>
            </a:r>
            <a:r>
              <a:rPr lang="zh-CN" altLang="en-US" sz="1800" dirty="0">
                <a:effectLst/>
                <a:latin typeface="XITS-Regular-Identity-H"/>
              </a:rPr>
              <a:t>，约</a:t>
            </a:r>
            <a:r>
              <a:rPr lang="en-US" altLang="zh-CN" sz="1800" dirty="0">
                <a:effectLst/>
                <a:latin typeface="XITS-Regular-Identity-H"/>
              </a:rPr>
              <a:t>12.3</a:t>
            </a:r>
            <a:r>
              <a:rPr lang="zh-CN" altLang="en-US" sz="1800" dirty="0">
                <a:effectLst/>
                <a:latin typeface="XITS-Regular-Identity-H"/>
              </a:rPr>
              <a:t>亿行，大小</a:t>
            </a:r>
            <a:r>
              <a:rPr lang="en-US" altLang="zh-CN" sz="1800" dirty="0">
                <a:effectLst/>
                <a:latin typeface="XITS-Regular-Identity-H"/>
              </a:rPr>
              <a:t>235GB</a:t>
            </a:r>
          </a:p>
          <a:p>
            <a:r>
              <a:rPr lang="zh-CN" altLang="en-US" dirty="0"/>
              <a:t>测试条件：</a:t>
            </a:r>
            <a:endParaRPr lang="en-US" altLang="zh-CN" dirty="0"/>
          </a:p>
          <a:p>
            <a:pPr marL="285750" indent="-285750">
              <a:buFont typeface="Arial" panose="020B0604020202020204" pitchFamily="34" charset="0"/>
              <a:buChar char="•"/>
            </a:pPr>
            <a:r>
              <a:rPr lang="zh-CN" altLang="en" dirty="0"/>
              <a:t>使用</a:t>
            </a:r>
            <a:r>
              <a:rPr lang="zh-CN" altLang="en-US" dirty="0"/>
              <a:t>“中立”模式切分算法，阈值为</a:t>
            </a:r>
            <a:r>
              <a:rPr lang="en-US" altLang="zh-CN" dirty="0"/>
              <a:t>5000</a:t>
            </a:r>
          </a:p>
          <a:p>
            <a:pPr marL="285750" indent="-285750">
              <a:buFont typeface="Arial" panose="020B0604020202020204" pitchFamily="34" charset="0"/>
              <a:buChar char="•"/>
            </a:pPr>
            <a:r>
              <a:rPr lang="zh-CN" altLang="en-US" dirty="0"/>
              <a:t>检索节点使用“散列存储”策略</a:t>
            </a:r>
            <a:endParaRPr lang="en-US" altLang="zh-CN" dirty="0"/>
          </a:p>
          <a:p>
            <a:pPr marL="285750" indent="-285750">
              <a:buFont typeface="Arial" panose="020B0604020202020204" pitchFamily="34" charset="0"/>
              <a:buChar char="•"/>
            </a:pPr>
            <a:r>
              <a:rPr lang="zh-CN" altLang="en" dirty="0"/>
              <a:t>将</a:t>
            </a:r>
            <a:r>
              <a:rPr lang="zh-CN" altLang="en-US" dirty="0"/>
              <a:t>切分后的星表按照序号对</a:t>
            </a:r>
            <a:r>
              <a:rPr lang="en-US" altLang="zh-CN" dirty="0"/>
              <a:t>4</a:t>
            </a:r>
            <a:r>
              <a:rPr lang="zh-CN" altLang="en-US" dirty="0"/>
              <a:t>取模的形式，发送到对应检索节点中</a:t>
            </a:r>
            <a:endParaRPr lang="en-US" altLang="zh-CN" dirty="0"/>
          </a:p>
          <a:p>
            <a:pPr marL="285750" indent="-285750">
              <a:buFont typeface="Arial" panose="020B0604020202020204" pitchFamily="34" charset="0"/>
              <a:buChar char="•"/>
            </a:pPr>
            <a:endParaRPr lang="en-US" altLang="zh-CN" dirty="0"/>
          </a:p>
          <a:p>
            <a:r>
              <a:rPr lang="zh-CN" altLang="en-US" dirty="0"/>
              <a:t>主节点与分布式节点配置如下：</a:t>
            </a:r>
            <a:endParaRPr lang="en" altLang="zh-CN" dirty="0"/>
          </a:p>
          <a:p>
            <a:endParaRPr lang="en" altLang="zh-CN" dirty="0"/>
          </a:p>
        </p:txBody>
      </p:sp>
      <p:graphicFrame>
        <p:nvGraphicFramePr>
          <p:cNvPr id="2" name="表格 5">
            <a:extLst>
              <a:ext uri="{FF2B5EF4-FFF2-40B4-BE49-F238E27FC236}">
                <a16:creationId xmlns:a16="http://schemas.microsoft.com/office/drawing/2014/main" id="{F938B232-5E5D-2DC4-151D-4EEDFFC9CEAE}"/>
              </a:ext>
            </a:extLst>
          </p:cNvPr>
          <p:cNvGraphicFramePr>
            <a:graphicFrameLocks noGrp="1"/>
          </p:cNvGraphicFramePr>
          <p:nvPr>
            <p:extLst>
              <p:ext uri="{D42A27DB-BD31-4B8C-83A1-F6EECF244321}">
                <p14:modId xmlns:p14="http://schemas.microsoft.com/office/powerpoint/2010/main" val="1260038017"/>
              </p:ext>
            </p:extLst>
          </p:nvPr>
        </p:nvGraphicFramePr>
        <p:xfrm>
          <a:off x="3359696" y="3833504"/>
          <a:ext cx="8099752" cy="1554480"/>
        </p:xfrm>
        <a:graphic>
          <a:graphicData uri="http://schemas.openxmlformats.org/drawingml/2006/table">
            <a:tbl>
              <a:tblPr firstRow="1" bandRow="1">
                <a:tableStyleId>{5C22544A-7EE6-4342-B048-85BDC9FD1C3A}</a:tableStyleId>
              </a:tblPr>
              <a:tblGrid>
                <a:gridCol w="4049876">
                  <a:extLst>
                    <a:ext uri="{9D8B030D-6E8A-4147-A177-3AD203B41FA5}">
                      <a16:colId xmlns:a16="http://schemas.microsoft.com/office/drawing/2014/main" val="2201187186"/>
                    </a:ext>
                  </a:extLst>
                </a:gridCol>
                <a:gridCol w="4049876">
                  <a:extLst>
                    <a:ext uri="{9D8B030D-6E8A-4147-A177-3AD203B41FA5}">
                      <a16:colId xmlns:a16="http://schemas.microsoft.com/office/drawing/2014/main" val="2200006948"/>
                    </a:ext>
                  </a:extLst>
                </a:gridCol>
              </a:tblGrid>
              <a:tr h="346659">
                <a:tc>
                  <a:txBody>
                    <a:bodyPr/>
                    <a:lstStyle/>
                    <a:p>
                      <a:r>
                        <a:rPr lang="zh-CN" altLang="en-US" dirty="0"/>
                        <a:t>主节点</a:t>
                      </a:r>
                    </a:p>
                  </a:txBody>
                  <a:tcPr/>
                </a:tc>
                <a:tc>
                  <a:txBody>
                    <a:bodyPr/>
                    <a:lstStyle/>
                    <a:p>
                      <a:r>
                        <a:rPr lang="zh-CN" altLang="en-US" dirty="0"/>
                        <a:t>检索节点</a:t>
                      </a:r>
                    </a:p>
                  </a:txBody>
                  <a:tcPr/>
                </a:tc>
                <a:extLst>
                  <a:ext uri="{0D108BD9-81ED-4DB2-BD59-A6C34878D82A}">
                    <a16:rowId xmlns:a16="http://schemas.microsoft.com/office/drawing/2014/main" val="665019792"/>
                  </a:ext>
                </a:extLst>
              </a:tr>
              <a:tr h="370840">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 altLang="zh-CN" sz="1800" kern="1200" dirty="0">
                          <a:solidFill>
                            <a:schemeClr val="dk1"/>
                          </a:solidFill>
                          <a:effectLst/>
                          <a:latin typeface="+mn-lt"/>
                          <a:ea typeface="+mn-ea"/>
                          <a:cs typeface="+mn-cs"/>
                        </a:rPr>
                        <a:t>CPU</a:t>
                      </a:r>
                      <a:r>
                        <a:rPr lang="zh-CN" altLang="en-US" sz="1800" kern="1200" dirty="0">
                          <a:solidFill>
                            <a:schemeClr val="dk1"/>
                          </a:solidFill>
                          <a:effectLst/>
                          <a:latin typeface="+mn-lt"/>
                          <a:ea typeface="+mn-ea"/>
                          <a:cs typeface="+mn-cs"/>
                        </a:rPr>
                        <a:t>：</a:t>
                      </a:r>
                      <a:r>
                        <a:rPr lang="en" altLang="zh-CN" sz="1800" kern="1200" dirty="0">
                          <a:solidFill>
                            <a:schemeClr val="dk1"/>
                          </a:solidFill>
                          <a:effectLst/>
                          <a:latin typeface="+mn-lt"/>
                          <a:ea typeface="+mn-ea"/>
                          <a:cs typeface="+mn-cs"/>
                        </a:rPr>
                        <a:t>Intel</a:t>
                      </a:r>
                      <a:r>
                        <a:rPr lang="zh-CN" altLang="en-US" sz="1800" kern="1200" dirty="0">
                          <a:solidFill>
                            <a:schemeClr val="dk1"/>
                          </a:solidFill>
                          <a:effectLst/>
                          <a:latin typeface="+mn-lt"/>
                          <a:ea typeface="+mn-ea"/>
                          <a:cs typeface="+mn-cs"/>
                        </a:rPr>
                        <a:t> </a:t>
                      </a:r>
                      <a:r>
                        <a:rPr lang="en" altLang="zh-CN" sz="1800" kern="1200" dirty="0">
                          <a:solidFill>
                            <a:schemeClr val="dk1"/>
                          </a:solidFill>
                          <a:effectLst/>
                          <a:latin typeface="+mn-lt"/>
                          <a:ea typeface="+mn-ea"/>
                          <a:cs typeface="+mn-cs"/>
                        </a:rPr>
                        <a:t>i5-1135G7 </a:t>
                      </a:r>
                      <a:r>
                        <a:rPr lang="en-US" altLang="zh-CN" sz="1800" kern="1200" dirty="0">
                          <a:solidFill>
                            <a:schemeClr val="dk1"/>
                          </a:solidFill>
                          <a:effectLst/>
                          <a:latin typeface="+mn-lt"/>
                          <a:ea typeface="+mn-ea"/>
                          <a:cs typeface="+mn-cs"/>
                        </a:rPr>
                        <a:t>4</a:t>
                      </a:r>
                      <a:r>
                        <a:rPr lang="zh-CN" altLang="en-US" sz="1800" kern="1200" dirty="0">
                          <a:solidFill>
                            <a:schemeClr val="dk1"/>
                          </a:solidFill>
                          <a:effectLst/>
                          <a:latin typeface="+mn-lt"/>
                          <a:ea typeface="+mn-ea"/>
                          <a:cs typeface="+mn-cs"/>
                        </a:rPr>
                        <a:t>核</a:t>
                      </a:r>
                      <a:r>
                        <a:rPr lang="en-US" altLang="zh-CN" sz="1800" kern="1200" dirty="0">
                          <a:solidFill>
                            <a:schemeClr val="dk1"/>
                          </a:solidFill>
                          <a:effectLst/>
                          <a:latin typeface="+mn-lt"/>
                          <a:ea typeface="+mn-ea"/>
                          <a:cs typeface="+mn-cs"/>
                        </a:rPr>
                        <a:t>8</a:t>
                      </a:r>
                      <a:r>
                        <a:rPr lang="zh-CN" altLang="en-US" sz="1800" kern="1200" dirty="0">
                          <a:solidFill>
                            <a:schemeClr val="dk1"/>
                          </a:solidFill>
                          <a:effectLst/>
                          <a:latin typeface="+mn-lt"/>
                          <a:ea typeface="+mn-ea"/>
                          <a:cs typeface="+mn-cs"/>
                        </a:rPr>
                        <a:t>线程</a:t>
                      </a:r>
                      <a:endParaRPr lang="en" altLang="zh-CN" dirty="0"/>
                    </a:p>
                    <a:p>
                      <a:r>
                        <a:rPr lang="zh-CN" altLang="en-US" dirty="0"/>
                        <a:t>内存：</a:t>
                      </a:r>
                      <a:r>
                        <a:rPr lang="en-US" altLang="zh-CN" dirty="0"/>
                        <a:t>64GB</a:t>
                      </a:r>
                    </a:p>
                    <a:p>
                      <a:r>
                        <a:rPr lang="zh-CN" altLang="en-US" dirty="0"/>
                        <a:t>硬盘：</a:t>
                      </a:r>
                      <a:r>
                        <a:rPr lang="en-US" altLang="zh-CN" dirty="0"/>
                        <a:t>1TB</a:t>
                      </a:r>
                      <a:r>
                        <a:rPr lang="zh-CN" altLang="en-US" dirty="0"/>
                        <a:t> 固态硬盘</a:t>
                      </a:r>
                      <a:endParaRPr lang="en-US" altLang="zh-CN" dirty="0"/>
                    </a:p>
                    <a:p>
                      <a:r>
                        <a:rPr lang="zh-CN" altLang="en-US" dirty="0"/>
                        <a:t>网络：</a:t>
                      </a:r>
                      <a:r>
                        <a:rPr lang="en-US" altLang="zh-CN" dirty="0"/>
                        <a:t>1000Mbps</a:t>
                      </a:r>
                      <a:r>
                        <a:rPr lang="zh-CN" altLang="en-US" dirty="0"/>
                        <a:t>内网</a:t>
                      </a:r>
                    </a:p>
                  </a:txBody>
                  <a:tcPr/>
                </a:tc>
                <a:tc>
                  <a:txBody>
                    <a:bodyPr/>
                    <a:lstStyle/>
                    <a:p>
                      <a:r>
                        <a:rPr lang="en" altLang="zh-CN" sz="1800" kern="1200" dirty="0" err="1">
                          <a:solidFill>
                            <a:schemeClr val="dk1"/>
                          </a:solidFill>
                          <a:effectLst/>
                          <a:latin typeface="+mn-lt"/>
                          <a:ea typeface="+mn-ea"/>
                          <a:cs typeface="+mn-cs"/>
                        </a:rPr>
                        <a:t>CPU:Intel</a:t>
                      </a:r>
                      <a:r>
                        <a:rPr lang="zh-CN" altLang="en-US" sz="1800" kern="1200" dirty="0">
                          <a:solidFill>
                            <a:schemeClr val="dk1"/>
                          </a:solidFill>
                          <a:effectLst/>
                          <a:latin typeface="+mn-lt"/>
                          <a:ea typeface="+mn-ea"/>
                          <a:cs typeface="+mn-cs"/>
                        </a:rPr>
                        <a:t> </a:t>
                      </a:r>
                      <a:r>
                        <a:rPr lang="en" altLang="zh-CN" sz="1800" kern="1200" dirty="0">
                          <a:solidFill>
                            <a:schemeClr val="dk1"/>
                          </a:solidFill>
                          <a:effectLst/>
                          <a:latin typeface="+mn-lt"/>
                          <a:ea typeface="+mn-ea"/>
                          <a:cs typeface="+mn-cs"/>
                        </a:rPr>
                        <a:t>E5-2690 4</a:t>
                      </a:r>
                      <a:r>
                        <a:rPr lang="zh-CN" altLang="en" sz="1800" kern="1200" dirty="0">
                          <a:solidFill>
                            <a:schemeClr val="dk1"/>
                          </a:solidFill>
                          <a:effectLst/>
                          <a:latin typeface="+mn-lt"/>
                          <a:ea typeface="+mn-ea"/>
                          <a:cs typeface="+mn-cs"/>
                        </a:rPr>
                        <a:t>核</a:t>
                      </a:r>
                      <a:r>
                        <a:rPr lang="zh-CN" altLang="en-US" sz="1800" kern="1200" dirty="0">
                          <a:solidFill>
                            <a:schemeClr val="dk1"/>
                          </a:solidFill>
                          <a:effectLst/>
                          <a:latin typeface="+mn-lt"/>
                          <a:ea typeface="+mn-ea"/>
                          <a:cs typeface="+mn-cs"/>
                        </a:rPr>
                        <a:t>（云虚拟机）</a:t>
                      </a:r>
                      <a:endParaRPr lang="en" altLang="zh-CN" sz="1800" kern="1200" dirty="0">
                        <a:solidFill>
                          <a:schemeClr val="dk1"/>
                        </a:solidFill>
                        <a:effectLst/>
                        <a:latin typeface="+mn-lt"/>
                        <a:ea typeface="+mn-ea"/>
                        <a:cs typeface="+mn-cs"/>
                      </a:endParaRPr>
                    </a:p>
                    <a:p>
                      <a:r>
                        <a:rPr lang="zh-CN" altLang="en-US" sz="1800" kern="1200" dirty="0">
                          <a:solidFill>
                            <a:schemeClr val="dk1"/>
                          </a:solidFill>
                          <a:effectLst/>
                          <a:latin typeface="+mn-lt"/>
                          <a:ea typeface="+mn-ea"/>
                          <a:cs typeface="+mn-cs"/>
                        </a:rPr>
                        <a:t>内存</a:t>
                      </a:r>
                      <a:r>
                        <a:rPr lang="en-US" altLang="zh-CN" sz="1800" kern="1200" dirty="0">
                          <a:solidFill>
                            <a:schemeClr val="dk1"/>
                          </a:solidFill>
                          <a:effectLst/>
                          <a:latin typeface="+mn-lt"/>
                          <a:ea typeface="+mn-ea"/>
                          <a:cs typeface="+mn-cs"/>
                        </a:rPr>
                        <a:t>:8 </a:t>
                      </a:r>
                      <a:r>
                        <a:rPr lang="en" altLang="zh-CN" sz="1800" kern="1200" dirty="0">
                          <a:solidFill>
                            <a:schemeClr val="dk1"/>
                          </a:solidFill>
                          <a:effectLst/>
                          <a:latin typeface="+mn-lt"/>
                          <a:ea typeface="+mn-ea"/>
                          <a:cs typeface="+mn-cs"/>
                        </a:rPr>
                        <a:t>GB</a:t>
                      </a:r>
                      <a:br>
                        <a:rPr lang="en" altLang="zh-CN" sz="1800" kern="1200" dirty="0">
                          <a:solidFill>
                            <a:schemeClr val="dk1"/>
                          </a:solidFill>
                          <a:effectLst/>
                          <a:latin typeface="+mn-lt"/>
                          <a:ea typeface="+mn-ea"/>
                          <a:cs typeface="+mn-cs"/>
                        </a:rPr>
                      </a:br>
                      <a:r>
                        <a:rPr lang="zh-CN" altLang="en-US" sz="1800" kern="1200" dirty="0">
                          <a:solidFill>
                            <a:schemeClr val="dk1"/>
                          </a:solidFill>
                          <a:effectLst/>
                          <a:latin typeface="+mn-lt"/>
                          <a:ea typeface="+mn-ea"/>
                          <a:cs typeface="+mn-cs"/>
                        </a:rPr>
                        <a:t>硬盘</a:t>
                      </a:r>
                      <a:r>
                        <a:rPr lang="en-US" altLang="zh-CN" sz="1800" kern="1200" dirty="0">
                          <a:solidFill>
                            <a:schemeClr val="dk1"/>
                          </a:solidFill>
                          <a:effectLst/>
                          <a:latin typeface="+mn-lt"/>
                          <a:ea typeface="+mn-ea"/>
                          <a:cs typeface="+mn-cs"/>
                        </a:rPr>
                        <a:t>:100</a:t>
                      </a:r>
                      <a:r>
                        <a:rPr lang="en" altLang="zh-CN" sz="1800" kern="1200" dirty="0">
                          <a:solidFill>
                            <a:schemeClr val="dk1"/>
                          </a:solidFill>
                          <a:effectLst/>
                          <a:latin typeface="+mn-lt"/>
                          <a:ea typeface="+mn-ea"/>
                          <a:cs typeface="+mn-cs"/>
                        </a:rPr>
                        <a:t>GB</a:t>
                      </a:r>
                      <a:r>
                        <a:rPr lang="zh-CN" altLang="en" sz="1800" kern="1200" dirty="0">
                          <a:solidFill>
                            <a:schemeClr val="dk1"/>
                          </a:solidFill>
                          <a:effectLst/>
                          <a:latin typeface="+mn-lt"/>
                          <a:ea typeface="+mn-ea"/>
                          <a:cs typeface="+mn-cs"/>
                        </a:rPr>
                        <a:t>机械</a:t>
                      </a:r>
                      <a:r>
                        <a:rPr lang="zh-CN" altLang="en-US" sz="1800" kern="1200" dirty="0">
                          <a:solidFill>
                            <a:schemeClr val="dk1"/>
                          </a:solidFill>
                          <a:effectLst/>
                          <a:latin typeface="+mn-lt"/>
                          <a:ea typeface="+mn-ea"/>
                          <a:cs typeface="+mn-cs"/>
                        </a:rPr>
                        <a:t>硬盘</a:t>
                      </a:r>
                      <a:r>
                        <a:rPr lang="en" altLang="zh-CN" sz="1800" kern="1200" dirty="0">
                          <a:solidFill>
                            <a:schemeClr val="dk1"/>
                          </a:solidFill>
                          <a:effectLst/>
                          <a:latin typeface="+mn-lt"/>
                          <a:ea typeface="+mn-ea"/>
                          <a:cs typeface="+mn-cs"/>
                        </a:rPr>
                        <a:t> </a:t>
                      </a:r>
                    </a:p>
                    <a:p>
                      <a:pPr marL="0" marR="0" lvl="0" indent="0" algn="l" defTabSz="914354" rtl="0" eaLnBrk="1" fontAlgn="auto" latinLnBrk="0" hangingPunct="1">
                        <a:lnSpc>
                          <a:spcPct val="100000"/>
                        </a:lnSpc>
                        <a:spcBef>
                          <a:spcPts val="0"/>
                        </a:spcBef>
                        <a:spcAft>
                          <a:spcPts val="0"/>
                        </a:spcAft>
                        <a:buClrTx/>
                        <a:buSzTx/>
                        <a:buFontTx/>
                        <a:buNone/>
                        <a:tabLst/>
                        <a:defRPr/>
                      </a:pPr>
                      <a:r>
                        <a:rPr lang="zh-CN" altLang="en-US" dirty="0"/>
                        <a:t>网络：</a:t>
                      </a:r>
                      <a:r>
                        <a:rPr lang="en-US" altLang="zh-CN" dirty="0"/>
                        <a:t>1000Mbps</a:t>
                      </a:r>
                      <a:r>
                        <a:rPr lang="zh-CN" altLang="en-US" dirty="0"/>
                        <a:t>内网</a:t>
                      </a:r>
                    </a:p>
                  </a:txBody>
                  <a:tcPr/>
                </a:tc>
                <a:extLst>
                  <a:ext uri="{0D108BD9-81ED-4DB2-BD59-A6C34878D82A}">
                    <a16:rowId xmlns:a16="http://schemas.microsoft.com/office/drawing/2014/main" val="3980257446"/>
                  </a:ext>
                </a:extLst>
              </a:tr>
            </a:tbl>
          </a:graphicData>
        </a:graphic>
      </p:graphicFrame>
    </p:spTree>
    <p:extLst>
      <p:ext uri="{BB962C8B-B14F-4D97-AF65-F5344CB8AC3E}">
        <p14:creationId xmlns:p14="http://schemas.microsoft.com/office/powerpoint/2010/main" val="41778569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B59DB6E3-53CA-4187-5826-EFC82E472E9D}"/>
              </a:ext>
            </a:extLst>
          </p:cNvPr>
          <p:cNvSpPr>
            <a:spLocks noGrp="1"/>
          </p:cNvSpPr>
          <p:nvPr>
            <p:ph type="title"/>
          </p:nvPr>
        </p:nvSpPr>
        <p:spPr>
          <a:xfrm>
            <a:off x="336000" y="2884235"/>
            <a:ext cx="2520000" cy="1089529"/>
          </a:xfrm>
        </p:spPr>
        <p:txBody>
          <a:bodyPr/>
          <a:lstStyle/>
          <a:p>
            <a:r>
              <a:rPr lang="zh-CN" altLang="en-US" dirty="0"/>
              <a:t>分布式星表检索系统</a:t>
            </a:r>
          </a:p>
        </p:txBody>
      </p:sp>
      <p:pic>
        <p:nvPicPr>
          <p:cNvPr id="3" name="图片 2" descr="图表, 条形图&#10;&#10;描述已自动生成">
            <a:extLst>
              <a:ext uri="{FF2B5EF4-FFF2-40B4-BE49-F238E27FC236}">
                <a16:creationId xmlns:a16="http://schemas.microsoft.com/office/drawing/2014/main" id="{74D60723-4219-97C6-3BF7-FA6E520CA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2184" y="1442376"/>
            <a:ext cx="3848436" cy="2796530"/>
          </a:xfrm>
          <a:prstGeom prst="rect">
            <a:avLst/>
          </a:prstGeom>
        </p:spPr>
      </p:pic>
      <p:pic>
        <p:nvPicPr>
          <p:cNvPr id="7" name="图片 6" descr="图表, 折线图&#10;&#10;描述已自动生成">
            <a:extLst>
              <a:ext uri="{FF2B5EF4-FFF2-40B4-BE49-F238E27FC236}">
                <a16:creationId xmlns:a16="http://schemas.microsoft.com/office/drawing/2014/main" id="{7B721D36-333B-F370-2AEA-453537D83A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729" y="1424675"/>
            <a:ext cx="3383421" cy="2814016"/>
          </a:xfrm>
          <a:prstGeom prst="rect">
            <a:avLst/>
          </a:prstGeom>
        </p:spPr>
      </p:pic>
      <p:sp>
        <p:nvSpPr>
          <p:cNvPr id="10" name="文本框 9">
            <a:extLst>
              <a:ext uri="{FF2B5EF4-FFF2-40B4-BE49-F238E27FC236}">
                <a16:creationId xmlns:a16="http://schemas.microsoft.com/office/drawing/2014/main" id="{5B8CEE7D-ED86-5CE4-2F77-8ABAF47EBB5E}"/>
              </a:ext>
            </a:extLst>
          </p:cNvPr>
          <p:cNvSpPr txBox="1"/>
          <p:nvPr/>
        </p:nvSpPr>
        <p:spPr>
          <a:xfrm>
            <a:off x="3308305" y="4571836"/>
            <a:ext cx="8547687" cy="369332"/>
          </a:xfrm>
          <a:prstGeom prst="rect">
            <a:avLst/>
          </a:prstGeom>
          <a:noFill/>
        </p:spPr>
        <p:txBody>
          <a:bodyPr wrap="square">
            <a:spAutoFit/>
          </a:bodyPr>
          <a:lstStyle/>
          <a:p>
            <a:r>
              <a:rPr lang="zh-CN" altLang="en-US" sz="1800" dirty="0">
                <a:effectLst/>
                <a:latin typeface="FandolSong-Regular-Identity-H"/>
              </a:rPr>
              <a:t>与单个检索节点相比，</a:t>
            </a:r>
            <a:r>
              <a:rPr lang="en-US" altLang="zh-CN" sz="1800" dirty="0">
                <a:effectLst/>
                <a:latin typeface="XITS-Regular-Identity-H"/>
              </a:rPr>
              <a:t>2 </a:t>
            </a:r>
            <a:r>
              <a:rPr lang="zh-CN" altLang="en-US" sz="1800" dirty="0">
                <a:effectLst/>
                <a:latin typeface="FandolSong-Regular-Identity-H"/>
              </a:rPr>
              <a:t>个、</a:t>
            </a:r>
            <a:r>
              <a:rPr lang="en-US" altLang="zh-CN" sz="1800" dirty="0">
                <a:effectLst/>
                <a:latin typeface="XITS-Regular-Identity-H"/>
              </a:rPr>
              <a:t>3 </a:t>
            </a:r>
            <a:r>
              <a:rPr lang="zh-CN" altLang="en-US" sz="1800" dirty="0">
                <a:effectLst/>
                <a:latin typeface="FandolSong-Regular-Identity-H"/>
              </a:rPr>
              <a:t>个、</a:t>
            </a:r>
            <a:r>
              <a:rPr lang="en-US" altLang="zh-CN" sz="1800" dirty="0">
                <a:effectLst/>
                <a:latin typeface="XITS-Regular-Identity-H"/>
              </a:rPr>
              <a:t>4 </a:t>
            </a:r>
            <a:r>
              <a:rPr lang="zh-CN" altLang="en-US" sz="1800" dirty="0">
                <a:effectLst/>
                <a:latin typeface="FandolSong-Regular-Identity-H"/>
              </a:rPr>
              <a:t>个节点的检索加速比 分别为 </a:t>
            </a:r>
            <a:r>
              <a:rPr lang="en-US" altLang="zh-CN" sz="1800" dirty="0">
                <a:effectLst/>
                <a:latin typeface="XITS-Regular-Identity-H"/>
              </a:rPr>
              <a:t>1.84</a:t>
            </a:r>
            <a:r>
              <a:rPr lang="zh-CN" altLang="en-US" sz="1800" dirty="0">
                <a:effectLst/>
                <a:latin typeface="FandolSong-Regular-Identity-H"/>
              </a:rPr>
              <a:t>、</a:t>
            </a:r>
            <a:r>
              <a:rPr lang="en-US" altLang="zh-CN" sz="1800" dirty="0">
                <a:effectLst/>
                <a:latin typeface="XITS-Regular-Identity-H"/>
              </a:rPr>
              <a:t>2.75</a:t>
            </a:r>
            <a:r>
              <a:rPr lang="zh-CN" altLang="en-US" sz="1800" dirty="0">
                <a:effectLst/>
                <a:latin typeface="FandolSong-Regular-Identity-H"/>
              </a:rPr>
              <a:t>、</a:t>
            </a:r>
            <a:r>
              <a:rPr lang="en-US" altLang="zh-CN" sz="1800" dirty="0">
                <a:effectLst/>
                <a:latin typeface="XITS-Regular-Identity-H"/>
              </a:rPr>
              <a:t>3.31 </a:t>
            </a:r>
            <a:endParaRPr lang="zh-CN" altLang="en-US" dirty="0"/>
          </a:p>
        </p:txBody>
      </p:sp>
      <p:sp>
        <p:nvSpPr>
          <p:cNvPr id="11" name="文本框 10">
            <a:extLst>
              <a:ext uri="{FF2B5EF4-FFF2-40B4-BE49-F238E27FC236}">
                <a16:creationId xmlns:a16="http://schemas.microsoft.com/office/drawing/2014/main" id="{2494E132-F713-C0FA-8517-9D31356F4C60}"/>
              </a:ext>
            </a:extLst>
          </p:cNvPr>
          <p:cNvSpPr txBox="1"/>
          <p:nvPr/>
        </p:nvSpPr>
        <p:spPr>
          <a:xfrm>
            <a:off x="3308305" y="4941168"/>
            <a:ext cx="4001416" cy="369332"/>
          </a:xfrm>
          <a:prstGeom prst="rect">
            <a:avLst/>
          </a:prstGeom>
          <a:noFill/>
        </p:spPr>
        <p:txBody>
          <a:bodyPr wrap="none" rtlCol="0">
            <a:spAutoFit/>
          </a:bodyPr>
          <a:lstStyle/>
          <a:p>
            <a:r>
              <a:rPr kumimoji="1" lang="zh-CN" altLang="en-US" dirty="0"/>
              <a:t>完整检索</a:t>
            </a:r>
            <a:r>
              <a:rPr kumimoji="1" lang="en-US" altLang="zh-CN" dirty="0"/>
              <a:t>12</a:t>
            </a:r>
            <a:r>
              <a:rPr kumimoji="1" lang="zh-CN" altLang="en-US" dirty="0"/>
              <a:t>亿行星表，共耗时</a:t>
            </a:r>
            <a:r>
              <a:rPr kumimoji="1" lang="en-US" altLang="zh-CN" dirty="0"/>
              <a:t>105</a:t>
            </a:r>
            <a:r>
              <a:rPr kumimoji="1" lang="zh-CN" altLang="en-US" dirty="0"/>
              <a:t>分钟</a:t>
            </a:r>
          </a:p>
        </p:txBody>
      </p:sp>
      <p:sp>
        <p:nvSpPr>
          <p:cNvPr id="6" name="文本框 5">
            <a:extLst>
              <a:ext uri="{FF2B5EF4-FFF2-40B4-BE49-F238E27FC236}">
                <a16:creationId xmlns:a16="http://schemas.microsoft.com/office/drawing/2014/main" id="{39F98A6F-D1E1-B420-7FBC-5A9939DAC9EC}"/>
              </a:ext>
            </a:extLst>
          </p:cNvPr>
          <p:cNvSpPr txBox="1"/>
          <p:nvPr/>
        </p:nvSpPr>
        <p:spPr>
          <a:xfrm>
            <a:off x="3308305" y="876086"/>
            <a:ext cx="1313180" cy="430887"/>
          </a:xfrm>
          <a:prstGeom prst="rect">
            <a:avLst/>
          </a:prstGeom>
          <a:noFill/>
        </p:spPr>
        <p:txBody>
          <a:bodyPr wrap="none" rtlCol="0">
            <a:spAutoFit/>
          </a:bodyPr>
          <a:lstStyle/>
          <a:p>
            <a:r>
              <a:rPr kumimoji="1" lang="zh-CN" altLang="en-US" sz="2200" dirty="0"/>
              <a:t>测试结果</a:t>
            </a:r>
          </a:p>
        </p:txBody>
      </p:sp>
    </p:spTree>
    <p:extLst>
      <p:ext uri="{BB962C8B-B14F-4D97-AF65-F5344CB8AC3E}">
        <p14:creationId xmlns:p14="http://schemas.microsoft.com/office/powerpoint/2010/main" val="37445403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733AAE-09FD-F5D4-8B11-A80EEAA8CD1C}"/>
              </a:ext>
            </a:extLst>
          </p:cNvPr>
          <p:cNvSpPr>
            <a:spLocks noGrp="1"/>
          </p:cNvSpPr>
          <p:nvPr>
            <p:ph type="title"/>
          </p:nvPr>
        </p:nvSpPr>
        <p:spPr>
          <a:xfrm>
            <a:off x="336000" y="2884235"/>
            <a:ext cx="2520000" cy="1089529"/>
          </a:xfrm>
        </p:spPr>
        <p:txBody>
          <a:bodyPr/>
          <a:lstStyle/>
          <a:p>
            <a:r>
              <a:rPr lang="zh-CN" altLang="en-US" dirty="0"/>
              <a:t>研究总结</a:t>
            </a:r>
            <a:br>
              <a:rPr lang="en-US" altLang="zh-CN" dirty="0"/>
            </a:br>
            <a:r>
              <a:rPr lang="zh-CN" altLang="en-US" dirty="0"/>
              <a:t>及创新点</a:t>
            </a:r>
          </a:p>
        </p:txBody>
      </p:sp>
      <p:pic>
        <p:nvPicPr>
          <p:cNvPr id="9" name="内容占位符 8">
            <a:extLst>
              <a:ext uri="{FF2B5EF4-FFF2-40B4-BE49-F238E27FC236}">
                <a16:creationId xmlns:a16="http://schemas.microsoft.com/office/drawing/2014/main" id="{FE6F1704-591E-751D-BF83-F444A8A396FB}"/>
              </a:ext>
            </a:extLst>
          </p:cNvPr>
          <p:cNvPicPr>
            <a:picLocks noGrp="1" noChangeAspect="1"/>
          </p:cNvPicPr>
          <p:nvPr>
            <p:ph sz="quarter" idx="13"/>
          </p:nvPr>
        </p:nvPicPr>
        <p:blipFill>
          <a:blip r:embed="rId2"/>
          <a:stretch>
            <a:fillRect/>
          </a:stretch>
        </p:blipFill>
        <p:spPr>
          <a:xfrm>
            <a:off x="3580501" y="2501696"/>
            <a:ext cx="8278812" cy="2944136"/>
          </a:xfrm>
          <a:prstGeom prst="rect">
            <a:avLst/>
          </a:prstGeom>
        </p:spPr>
      </p:pic>
      <p:sp>
        <p:nvSpPr>
          <p:cNvPr id="10" name="文本框 9">
            <a:extLst>
              <a:ext uri="{FF2B5EF4-FFF2-40B4-BE49-F238E27FC236}">
                <a16:creationId xmlns:a16="http://schemas.microsoft.com/office/drawing/2014/main" id="{C8006C8C-96AC-8A9D-84F6-F49B5F6379DB}"/>
              </a:ext>
            </a:extLst>
          </p:cNvPr>
          <p:cNvSpPr txBox="1"/>
          <p:nvPr/>
        </p:nvSpPr>
        <p:spPr>
          <a:xfrm>
            <a:off x="3503712" y="1196752"/>
            <a:ext cx="3704860" cy="923330"/>
          </a:xfrm>
          <a:prstGeom prst="rect">
            <a:avLst/>
          </a:prstGeom>
          <a:noFill/>
        </p:spPr>
        <p:txBody>
          <a:bodyPr wrap="none" rtlCol="0">
            <a:spAutoFit/>
          </a:bodyPr>
          <a:lstStyle/>
          <a:p>
            <a:pPr marL="285750" indent="-285750">
              <a:buFont typeface="Arial" panose="020B0604020202020204" pitchFamily="34" charset="0"/>
              <a:buChar char="•"/>
            </a:pPr>
            <a:r>
              <a:rPr kumimoji="1" lang="zh-CN" altLang="en-US" dirty="0"/>
              <a:t>大规模星表的动态层级切分算法</a:t>
            </a:r>
            <a:endParaRPr kumimoji="1" lang="en-US" altLang="zh-CN" dirty="0"/>
          </a:p>
          <a:p>
            <a:pPr marL="285750" indent="-285750">
              <a:buFont typeface="Arial" panose="020B0604020202020204" pitchFamily="34" charset="0"/>
              <a:buChar char="•"/>
            </a:pPr>
            <a:r>
              <a:rPr kumimoji="1" lang="zh-CN" altLang="en-US" dirty="0"/>
              <a:t>星表合并时的缓存优化策略</a:t>
            </a:r>
            <a:endParaRPr kumimoji="1" lang="en-US" altLang="zh-CN" dirty="0"/>
          </a:p>
          <a:p>
            <a:pPr marL="285750" indent="-285750">
              <a:buFont typeface="Arial" panose="020B0604020202020204" pitchFamily="34" charset="0"/>
              <a:buChar char="•"/>
            </a:pPr>
            <a:r>
              <a:rPr kumimoji="1" lang="zh-CN" altLang="en-US" dirty="0"/>
              <a:t>分布式星表检索系统</a:t>
            </a:r>
          </a:p>
        </p:txBody>
      </p:sp>
    </p:spTree>
    <p:extLst>
      <p:ext uri="{BB962C8B-B14F-4D97-AF65-F5344CB8AC3E}">
        <p14:creationId xmlns:p14="http://schemas.microsoft.com/office/powerpoint/2010/main" val="105776761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A5361710-B3D3-FD78-D5C3-94576319184E}"/>
              </a:ext>
            </a:extLst>
          </p:cNvPr>
          <p:cNvSpPr>
            <a:spLocks noGrp="1"/>
          </p:cNvSpPr>
          <p:nvPr>
            <p:ph type="title"/>
          </p:nvPr>
        </p:nvSpPr>
        <p:spPr>
          <a:xfrm>
            <a:off x="336000" y="3133534"/>
            <a:ext cx="2520000" cy="590931"/>
          </a:xfrm>
        </p:spPr>
        <p:txBody>
          <a:bodyPr/>
          <a:lstStyle/>
          <a:p>
            <a:r>
              <a:rPr lang="zh-CN" altLang="en-US" dirty="0"/>
              <a:t>研究成果</a:t>
            </a:r>
          </a:p>
        </p:txBody>
      </p:sp>
      <p:sp>
        <p:nvSpPr>
          <p:cNvPr id="5" name="内容占位符 4">
            <a:extLst>
              <a:ext uri="{FF2B5EF4-FFF2-40B4-BE49-F238E27FC236}">
                <a16:creationId xmlns:a16="http://schemas.microsoft.com/office/drawing/2014/main" id="{4A3CEC2B-A1CE-22E0-BB86-265EBF1D68B1}"/>
              </a:ext>
            </a:extLst>
          </p:cNvPr>
          <p:cNvSpPr>
            <a:spLocks noGrp="1"/>
          </p:cNvSpPr>
          <p:nvPr>
            <p:ph sz="quarter" idx="13"/>
          </p:nvPr>
        </p:nvSpPr>
        <p:spPr>
          <a:xfrm>
            <a:off x="3359696" y="1268760"/>
            <a:ext cx="8712689" cy="2664296"/>
          </a:xfrm>
        </p:spPr>
        <p:txBody>
          <a:bodyPr/>
          <a:lstStyle/>
          <a:p>
            <a:r>
              <a:rPr lang="zh-CN" altLang="en-US" sz="1800" dirty="0">
                <a:latin typeface="FandolSong-Regular-Identity-H"/>
              </a:rPr>
              <a:t>论文：张琦乾，樊东卫，崔辰州等 基于文件的大规模星表高效索引与融合</a:t>
            </a:r>
            <a:r>
              <a:rPr lang="en-US" altLang="zh-CN" sz="1800" dirty="0">
                <a:latin typeface="FandolSong-Regular-Identity-H"/>
              </a:rPr>
              <a:t>.</a:t>
            </a:r>
            <a:r>
              <a:rPr lang="zh-CN" altLang="en-US" sz="1800" dirty="0">
                <a:latin typeface="FandolSong-Regular-Identity-H"/>
              </a:rPr>
              <a:t>天文学进展，</a:t>
            </a:r>
            <a:r>
              <a:rPr lang="en-US" altLang="zh-CN" sz="1800" dirty="0">
                <a:latin typeface="FandolSong-Regular-Identity-H"/>
              </a:rPr>
              <a:t>2023(</a:t>
            </a:r>
            <a:r>
              <a:rPr lang="zh-CN" altLang="en-US" sz="1800" dirty="0">
                <a:latin typeface="FandolSong-Regular-Identity-H"/>
              </a:rPr>
              <a:t>已接收</a:t>
            </a:r>
            <a:r>
              <a:rPr lang="en-US" altLang="zh-CN" sz="1800" dirty="0">
                <a:latin typeface="FandolSong-Regular-Identity-H"/>
              </a:rPr>
              <a:t>). </a:t>
            </a:r>
          </a:p>
          <a:p>
            <a:endParaRPr lang="zh-CN" altLang="en-US" sz="1800" dirty="0">
              <a:latin typeface="FandolSong-Regular-Identity-H"/>
            </a:endParaRPr>
          </a:p>
          <a:p>
            <a:r>
              <a:rPr lang="zh-CN" altLang="en-US" sz="1800" dirty="0">
                <a:latin typeface="FandolSong-Regular-Identity-H"/>
              </a:rPr>
              <a:t>发明专利：张琦乾，樊东卫，崔辰州 </a:t>
            </a:r>
            <a:r>
              <a:rPr lang="en-US" altLang="zh-CN" sz="1800" dirty="0">
                <a:latin typeface="FandolSong-Regular-Identity-H"/>
              </a:rPr>
              <a:t>.</a:t>
            </a:r>
            <a:r>
              <a:rPr lang="zh-CN" altLang="en-US" sz="1800" dirty="0">
                <a:latin typeface="FandolSong-Regular-Identity-H"/>
              </a:rPr>
              <a:t> 切分星表的方法和装置：中国，</a:t>
            </a:r>
            <a:r>
              <a:rPr lang="en" altLang="zh-CN" sz="1800" dirty="0">
                <a:latin typeface="FandolSong-Regular-Identity-H"/>
              </a:rPr>
              <a:t>CN202210941039.8 </a:t>
            </a:r>
            <a:r>
              <a:rPr lang="en-US" altLang="zh-CN" sz="1800" dirty="0">
                <a:latin typeface="FandolSong-Regular-Identity-H"/>
              </a:rPr>
              <a:t>[P] .</a:t>
            </a:r>
            <a:r>
              <a:rPr lang="zh-CN" altLang="en-US" sz="1800" dirty="0">
                <a:latin typeface="FandolSong-Regular-Identity-H"/>
              </a:rPr>
              <a:t> </a:t>
            </a:r>
            <a:r>
              <a:rPr lang="en-US" altLang="zh-CN" sz="1800" dirty="0">
                <a:latin typeface="FandolSong-Regular-Identity-H"/>
              </a:rPr>
              <a:t>2022</a:t>
            </a:r>
            <a:r>
              <a:rPr lang="zh-CN" altLang="en-US" sz="1800" dirty="0">
                <a:latin typeface="FandolSong-Regular-Identity-H"/>
              </a:rPr>
              <a:t> （实质审查中）</a:t>
            </a:r>
          </a:p>
        </p:txBody>
      </p:sp>
    </p:spTree>
    <p:extLst>
      <p:ext uri="{BB962C8B-B14F-4D97-AF65-F5344CB8AC3E}">
        <p14:creationId xmlns:p14="http://schemas.microsoft.com/office/powerpoint/2010/main" val="2770727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83E2F0-B5A6-C170-6158-7A67409E2F4D}"/>
              </a:ext>
            </a:extLst>
          </p:cNvPr>
          <p:cNvSpPr>
            <a:spLocks noGrp="1"/>
          </p:cNvSpPr>
          <p:nvPr>
            <p:ph type="title"/>
          </p:nvPr>
        </p:nvSpPr>
        <p:spPr>
          <a:xfrm>
            <a:off x="336000" y="2884235"/>
            <a:ext cx="2520000" cy="1089529"/>
          </a:xfrm>
        </p:spPr>
        <p:txBody>
          <a:bodyPr/>
          <a:lstStyle/>
          <a:p>
            <a:r>
              <a:rPr lang="zh-CN" altLang="en-US" dirty="0"/>
              <a:t>未来</a:t>
            </a:r>
            <a:br>
              <a:rPr lang="en-US" altLang="zh-CN" dirty="0"/>
            </a:br>
            <a:r>
              <a:rPr lang="zh-CN" altLang="en-US" dirty="0"/>
              <a:t>工作计划</a:t>
            </a:r>
          </a:p>
        </p:txBody>
      </p:sp>
      <p:sp>
        <p:nvSpPr>
          <p:cNvPr id="4" name="内容占位符 3">
            <a:extLst>
              <a:ext uri="{FF2B5EF4-FFF2-40B4-BE49-F238E27FC236}">
                <a16:creationId xmlns:a16="http://schemas.microsoft.com/office/drawing/2014/main" id="{CFDC33B6-4C25-4EC2-6D39-E52539502ED4}"/>
              </a:ext>
            </a:extLst>
          </p:cNvPr>
          <p:cNvSpPr>
            <a:spLocks noGrp="1"/>
          </p:cNvSpPr>
          <p:nvPr>
            <p:ph sz="quarter" idx="13"/>
          </p:nvPr>
        </p:nvSpPr>
        <p:spPr/>
        <p:txBody>
          <a:bodyPr>
            <a:normAutofit/>
          </a:bodyPr>
          <a:lstStyle/>
          <a:p>
            <a:r>
              <a:rPr lang="zh-CN" altLang="en-US" sz="1800" dirty="0"/>
              <a:t>继续优化分布式系统的性能与检索效率</a:t>
            </a:r>
            <a:endParaRPr lang="en-US" altLang="zh-CN" sz="1800" dirty="0"/>
          </a:p>
          <a:p>
            <a:r>
              <a:rPr lang="zh-CN" altLang="en-US" sz="1800" dirty="0"/>
              <a:t>建立一套在线星表检索与交叉证认平台</a:t>
            </a:r>
            <a:endParaRPr lang="en-US" altLang="zh-CN" sz="1800" dirty="0"/>
          </a:p>
          <a:p>
            <a:r>
              <a:rPr lang="zh-CN" altLang="en-US" sz="1800" dirty="0"/>
              <a:t>研究在密集星场下的交叉证认算法</a:t>
            </a:r>
            <a:endParaRPr lang="en-US" altLang="zh-CN" sz="1800" dirty="0"/>
          </a:p>
          <a:p>
            <a:r>
              <a:rPr lang="en-US" altLang="zh-CN" sz="1800" dirty="0"/>
              <a:t>……</a:t>
            </a:r>
          </a:p>
        </p:txBody>
      </p:sp>
    </p:spTree>
    <p:extLst>
      <p:ext uri="{BB962C8B-B14F-4D97-AF65-F5344CB8AC3E}">
        <p14:creationId xmlns:p14="http://schemas.microsoft.com/office/powerpoint/2010/main" val="271956934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飞机的机翼&#10;&#10;中度可信度描述已自动生成">
            <a:extLst>
              <a:ext uri="{FF2B5EF4-FFF2-40B4-BE49-F238E27FC236}">
                <a16:creationId xmlns:a16="http://schemas.microsoft.com/office/drawing/2014/main" id="{779C197D-4C9F-EBD6-9BFB-30F1C16F0AF5}"/>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colorTemperature colorTemp="5900"/>
                    </a14:imgEffect>
                    <a14:imgEffect>
                      <a14:brightnessContrast bright="-37000"/>
                    </a14:imgEffect>
                  </a14:imgLayer>
                </a14:imgProps>
              </a:ext>
            </a:extLst>
          </a:blip>
          <a:srcRect t="7875" r="10668" b="2"/>
          <a:stretch/>
        </p:blipFill>
        <p:spPr>
          <a:xfrm>
            <a:off x="0" y="-315416"/>
            <a:ext cx="12192000" cy="8423939"/>
          </a:xfrm>
          <a:prstGeom prst="rect">
            <a:avLst/>
          </a:prstGeom>
          <a:effectLst>
            <a:outerShdw blurRad="50800" dist="50800" dir="5400000" algn="ctr" rotWithShape="0">
              <a:srgbClr val="000000"/>
            </a:outerShdw>
          </a:effectLst>
        </p:spPr>
      </p:pic>
      <p:sp>
        <p:nvSpPr>
          <p:cNvPr id="12" name="标题 1">
            <a:extLst>
              <a:ext uri="{FF2B5EF4-FFF2-40B4-BE49-F238E27FC236}">
                <a16:creationId xmlns:a16="http://schemas.microsoft.com/office/drawing/2014/main" id="{F95F9BA7-A205-4071-BD1E-8348520CAFAB}"/>
              </a:ext>
            </a:extLst>
          </p:cNvPr>
          <p:cNvSpPr>
            <a:spLocks noGrp="1"/>
          </p:cNvSpPr>
          <p:nvPr>
            <p:ph type="title"/>
          </p:nvPr>
        </p:nvSpPr>
        <p:spPr>
          <a:xfrm>
            <a:off x="407370" y="1196752"/>
            <a:ext cx="2620771" cy="4930247"/>
          </a:xfrm>
        </p:spPr>
        <p:txBody>
          <a:bodyPr>
            <a:normAutofit/>
          </a:bodyPr>
          <a:lstStyle/>
          <a:p>
            <a:pPr algn="dist"/>
            <a:r>
              <a:rPr lang="zh-CN" altLang="en-US" sz="3600" dirty="0">
                <a:solidFill>
                  <a:schemeClr val="bg1"/>
                </a:solidFill>
              </a:rPr>
              <a:t>选题背景</a:t>
            </a:r>
            <a:br>
              <a:rPr lang="en-US" altLang="zh-CN" sz="3600" dirty="0">
                <a:solidFill>
                  <a:schemeClr val="bg1"/>
                </a:solidFill>
              </a:rPr>
            </a:br>
            <a:r>
              <a:rPr lang="zh-CN" altLang="en-US" sz="3600" dirty="0">
                <a:solidFill>
                  <a:schemeClr val="bg1"/>
                </a:solidFill>
              </a:rPr>
              <a:t>及意义</a:t>
            </a:r>
            <a:br>
              <a:rPr lang="zh-CN" altLang="en-US" sz="3600" dirty="0">
                <a:solidFill>
                  <a:schemeClr val="bg1"/>
                </a:solidFill>
              </a:rPr>
            </a:br>
            <a:endParaRPr lang="zh-CN" altLang="en-US" sz="3600" dirty="0">
              <a:solidFill>
                <a:schemeClr val="bg1"/>
              </a:solidFill>
            </a:endParaRPr>
          </a:p>
        </p:txBody>
      </p:sp>
      <p:sp>
        <p:nvSpPr>
          <p:cNvPr id="3" name="内容占位符 2">
            <a:extLst>
              <a:ext uri="{FF2B5EF4-FFF2-40B4-BE49-F238E27FC236}">
                <a16:creationId xmlns:a16="http://schemas.microsoft.com/office/drawing/2014/main" id="{163D54D8-99E4-4EC7-AB47-02C9FA97A7BE}"/>
              </a:ext>
            </a:extLst>
          </p:cNvPr>
          <p:cNvSpPr>
            <a:spLocks noGrp="1"/>
          </p:cNvSpPr>
          <p:nvPr>
            <p:ph idx="1"/>
          </p:nvPr>
        </p:nvSpPr>
        <p:spPr>
          <a:xfrm>
            <a:off x="3723542" y="476672"/>
            <a:ext cx="8349122" cy="5958653"/>
          </a:xfrm>
          <a:noFill/>
          <a:ln>
            <a:noFill/>
          </a:ln>
        </p:spPr>
        <p:style>
          <a:lnRef idx="0">
            <a:scrgbClr r="0" g="0" b="0"/>
          </a:lnRef>
          <a:fillRef idx="0">
            <a:scrgbClr r="0" g="0" b="0"/>
          </a:fillRef>
          <a:effectRef idx="0">
            <a:scrgbClr r="0" g="0" b="0"/>
          </a:effectRef>
          <a:fontRef idx="minor">
            <a:schemeClr val="accent3"/>
          </a:fontRef>
        </p:style>
        <p:txBody>
          <a:bodyPr anchor="ctr">
            <a:normAutofit/>
          </a:bodyPr>
          <a:lstStyle/>
          <a:p>
            <a:pPr marL="0" indent="0">
              <a:lnSpc>
                <a:spcPct val="150000"/>
              </a:lnSpc>
              <a:buNone/>
            </a:pPr>
            <a:r>
              <a:rPr lang="zh-CN" altLang="en-US" dirty="0">
                <a:solidFill>
                  <a:schemeClr val="bg1"/>
                </a:solidFill>
              </a:rPr>
              <a:t>大视场暂现源搜寻需要快速完成观测结果与大规模星表的检索与交叉证认，以发现正在变化的天体</a:t>
            </a:r>
          </a:p>
          <a:p>
            <a:pPr lvl="1">
              <a:lnSpc>
                <a:spcPct val="150000"/>
              </a:lnSpc>
            </a:pPr>
            <a:r>
              <a:rPr lang="en-US" altLang="zh-CN" dirty="0">
                <a:solidFill>
                  <a:schemeClr val="bg1"/>
                </a:solidFill>
              </a:rPr>
              <a:t>ZTF</a:t>
            </a:r>
            <a:r>
              <a:rPr lang="zh-CN" altLang="en-US" dirty="0">
                <a:solidFill>
                  <a:schemeClr val="bg1"/>
                </a:solidFill>
              </a:rPr>
              <a:t> ：每晚</a:t>
            </a:r>
            <a:r>
              <a:rPr lang="en-US" altLang="zh-CN" dirty="0">
                <a:solidFill>
                  <a:schemeClr val="bg1"/>
                </a:solidFill>
              </a:rPr>
              <a:t>1TB</a:t>
            </a:r>
            <a:r>
              <a:rPr lang="zh-CN" altLang="en-US" dirty="0">
                <a:solidFill>
                  <a:schemeClr val="bg1"/>
                </a:solidFill>
              </a:rPr>
              <a:t> </a:t>
            </a:r>
            <a:r>
              <a:rPr lang="en-US" altLang="zh-CN" sz="1900" dirty="0">
                <a:solidFill>
                  <a:schemeClr val="bg1"/>
                </a:solidFill>
              </a:rPr>
              <a:t>(</a:t>
            </a:r>
            <a:r>
              <a:rPr lang="en-US" altLang="zh-CN" sz="1900" dirty="0" err="1">
                <a:solidFill>
                  <a:schemeClr val="bg1"/>
                </a:solidFill>
              </a:rPr>
              <a:t>Masci</a:t>
            </a:r>
            <a:r>
              <a:rPr lang="en-US" altLang="zh-CN" sz="1900" dirty="0">
                <a:solidFill>
                  <a:schemeClr val="bg1"/>
                </a:solidFill>
              </a:rPr>
              <a:t> et al., 2019)</a:t>
            </a:r>
          </a:p>
          <a:p>
            <a:pPr lvl="1">
              <a:lnSpc>
                <a:spcPct val="150000"/>
              </a:lnSpc>
            </a:pPr>
            <a:r>
              <a:rPr lang="en-US" altLang="zh-CN" dirty="0">
                <a:solidFill>
                  <a:schemeClr val="bg1"/>
                </a:solidFill>
              </a:rPr>
              <a:t>LSST </a:t>
            </a:r>
            <a:r>
              <a:rPr lang="zh-CN" altLang="en-US" dirty="0">
                <a:solidFill>
                  <a:schemeClr val="bg1"/>
                </a:solidFill>
              </a:rPr>
              <a:t>：每晚</a:t>
            </a:r>
            <a:r>
              <a:rPr lang="en-US" altLang="zh-CN" dirty="0">
                <a:solidFill>
                  <a:schemeClr val="bg1"/>
                </a:solidFill>
              </a:rPr>
              <a:t>45TB</a:t>
            </a:r>
            <a:r>
              <a:rPr lang="zh-CN" altLang="en-US" dirty="0">
                <a:solidFill>
                  <a:schemeClr val="bg1"/>
                </a:solidFill>
              </a:rPr>
              <a:t> </a:t>
            </a:r>
            <a:r>
              <a:rPr lang="en-US" altLang="zh-CN" sz="1900" dirty="0">
                <a:solidFill>
                  <a:schemeClr val="bg1"/>
                </a:solidFill>
              </a:rPr>
              <a:t>(</a:t>
            </a:r>
            <a:r>
              <a:rPr lang="en-US" altLang="zh-CN" sz="1900" dirty="0" err="1">
                <a:solidFill>
                  <a:schemeClr val="bg1"/>
                </a:solidFill>
              </a:rPr>
              <a:t>Ivezić</a:t>
            </a:r>
            <a:r>
              <a:rPr lang="en-US" altLang="zh-CN" sz="1900" dirty="0">
                <a:solidFill>
                  <a:schemeClr val="bg1"/>
                </a:solidFill>
              </a:rPr>
              <a:t> et al., 2019)</a:t>
            </a:r>
          </a:p>
          <a:p>
            <a:pPr lvl="1">
              <a:lnSpc>
                <a:spcPct val="150000"/>
              </a:lnSpc>
            </a:pPr>
            <a:r>
              <a:rPr lang="en-US" altLang="zh-CN" dirty="0">
                <a:solidFill>
                  <a:schemeClr val="bg1"/>
                </a:solidFill>
              </a:rPr>
              <a:t>GWAC</a:t>
            </a:r>
            <a:r>
              <a:rPr lang="zh-CN" altLang="en-US" dirty="0">
                <a:solidFill>
                  <a:schemeClr val="bg1"/>
                </a:solidFill>
              </a:rPr>
              <a:t>：每晚</a:t>
            </a:r>
            <a:r>
              <a:rPr lang="en-US" altLang="zh-CN" dirty="0">
                <a:solidFill>
                  <a:schemeClr val="bg1"/>
                </a:solidFill>
              </a:rPr>
              <a:t>2.7TB</a:t>
            </a:r>
            <a:r>
              <a:rPr lang="zh-CN" altLang="en-US" dirty="0">
                <a:solidFill>
                  <a:schemeClr val="bg1"/>
                </a:solidFill>
              </a:rPr>
              <a:t> </a:t>
            </a:r>
            <a:r>
              <a:rPr lang="en" altLang="zh-CN" dirty="0">
                <a:solidFill>
                  <a:schemeClr val="bg1"/>
                </a:solidFill>
              </a:rPr>
              <a:t> </a:t>
            </a:r>
            <a:r>
              <a:rPr lang="en" altLang="zh-CN" sz="1800" dirty="0">
                <a:solidFill>
                  <a:schemeClr val="bg1"/>
                </a:solidFill>
              </a:rPr>
              <a:t>(Wan et al., 2016</a:t>
            </a:r>
            <a:r>
              <a:rPr lang="en-US" altLang="zh-CN" sz="1800" dirty="0">
                <a:solidFill>
                  <a:schemeClr val="bg1"/>
                </a:solidFill>
              </a:rPr>
              <a:t>)</a:t>
            </a:r>
          </a:p>
          <a:p>
            <a:pPr lvl="1">
              <a:lnSpc>
                <a:spcPct val="150000"/>
              </a:lnSpc>
            </a:pPr>
            <a:r>
              <a:rPr lang="zh-CN" altLang="en-US" dirty="0">
                <a:solidFill>
                  <a:schemeClr val="bg1"/>
                </a:solidFill>
              </a:rPr>
              <a:t>司天：每晚</a:t>
            </a:r>
            <a:r>
              <a:rPr lang="en-US" altLang="zh-CN" dirty="0">
                <a:solidFill>
                  <a:schemeClr val="bg1"/>
                </a:solidFill>
              </a:rPr>
              <a:t>24TB</a:t>
            </a:r>
            <a:r>
              <a:rPr lang="zh-CN" altLang="en-US" dirty="0">
                <a:solidFill>
                  <a:schemeClr val="bg1"/>
                </a:solidFill>
              </a:rPr>
              <a:t> </a:t>
            </a:r>
            <a:r>
              <a:rPr lang="en" altLang="zh-CN" sz="1800" dirty="0">
                <a:solidFill>
                  <a:schemeClr val="bg1"/>
                </a:solidFill>
              </a:rPr>
              <a:t>(Liu et al., 2021)</a:t>
            </a:r>
            <a:endParaRPr lang="en-US" altLang="zh-CN" sz="1800" dirty="0">
              <a:solidFill>
                <a:schemeClr val="bg1"/>
              </a:solidFill>
            </a:endParaRPr>
          </a:p>
          <a:p>
            <a:pPr marL="0" indent="0">
              <a:lnSpc>
                <a:spcPct val="150000"/>
              </a:lnSpc>
              <a:buNone/>
            </a:pPr>
            <a:r>
              <a:rPr lang="en-US" altLang="zh-CN" dirty="0">
                <a:solidFill>
                  <a:schemeClr val="bg1"/>
                </a:solidFill>
              </a:rPr>
              <a:t>GWAC</a:t>
            </a:r>
            <a:r>
              <a:rPr lang="zh-CN" altLang="en-US" dirty="0">
                <a:solidFill>
                  <a:schemeClr val="bg1"/>
                </a:solidFill>
              </a:rPr>
              <a:t>作为本课题的需求来源，任务要求在一个曝光周期之内完成数据的处理</a:t>
            </a:r>
            <a:endParaRPr lang="en-US" altLang="zh-CN" dirty="0">
              <a:solidFill>
                <a:schemeClr val="bg1"/>
              </a:solidFill>
            </a:endParaRPr>
          </a:p>
        </p:txBody>
      </p:sp>
      <p:pic>
        <p:nvPicPr>
          <p:cNvPr id="5" name="图片 4">
            <a:extLst>
              <a:ext uri="{FF2B5EF4-FFF2-40B4-BE49-F238E27FC236}">
                <a16:creationId xmlns:a16="http://schemas.microsoft.com/office/drawing/2014/main" id="{840FFCBD-4F9B-5B5F-C503-D5275E9CE01B}"/>
              </a:ext>
            </a:extLst>
          </p:cNvPr>
          <p:cNvPicPr>
            <a:picLocks noChangeAspect="1"/>
          </p:cNvPicPr>
          <p:nvPr/>
        </p:nvPicPr>
        <p:blipFill>
          <a:blip r:embed="rId5"/>
          <a:stretch>
            <a:fillRect/>
          </a:stretch>
        </p:blipFill>
        <p:spPr>
          <a:xfrm>
            <a:off x="3435511" y="1844824"/>
            <a:ext cx="18290" cy="2609314"/>
          </a:xfrm>
          <a:prstGeom prst="rect">
            <a:avLst/>
          </a:prstGeom>
        </p:spPr>
      </p:pic>
      <p:pic>
        <p:nvPicPr>
          <p:cNvPr id="7" name="图片 6" descr="图片包含 文本&#10;&#10;描述已自动生成">
            <a:extLst>
              <a:ext uri="{FF2B5EF4-FFF2-40B4-BE49-F238E27FC236}">
                <a16:creationId xmlns:a16="http://schemas.microsoft.com/office/drawing/2014/main" id="{1933AEEA-4BAD-4D9F-A107-2C79F09929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370" y="6183325"/>
            <a:ext cx="1194263" cy="252000"/>
          </a:xfrm>
          <a:prstGeom prst="rect">
            <a:avLst/>
          </a:prstGeom>
        </p:spPr>
      </p:pic>
    </p:spTree>
    <p:extLst>
      <p:ext uri="{BB962C8B-B14F-4D97-AF65-F5344CB8AC3E}">
        <p14:creationId xmlns:p14="http://schemas.microsoft.com/office/powerpoint/2010/main" val="20861229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0EA336-2755-A421-864B-F778219A2E83}"/>
              </a:ext>
            </a:extLst>
          </p:cNvPr>
          <p:cNvSpPr>
            <a:spLocks noGrp="1"/>
          </p:cNvSpPr>
          <p:nvPr>
            <p:ph type="ctrTitle"/>
          </p:nvPr>
        </p:nvSpPr>
        <p:spPr/>
        <p:txBody>
          <a:bodyPr>
            <a:normAutofit/>
          </a:bodyPr>
          <a:lstStyle/>
          <a:p>
            <a:r>
              <a:rPr lang="zh-CN" altLang="en-US" sz="3600" dirty="0">
                <a:solidFill>
                  <a:srgbClr val="174994"/>
                </a:solidFill>
              </a:rPr>
              <a:t>感谢</a:t>
            </a:r>
            <a:br>
              <a:rPr lang="en-US" altLang="zh-CN" sz="3600" dirty="0">
                <a:solidFill>
                  <a:srgbClr val="174994"/>
                </a:solidFill>
              </a:rPr>
            </a:br>
            <a:r>
              <a:rPr lang="zh-CN" altLang="en-US" sz="3600" dirty="0">
                <a:solidFill>
                  <a:srgbClr val="174994"/>
                </a:solidFill>
              </a:rPr>
              <a:t>敬请各位老师批评指正！</a:t>
            </a:r>
          </a:p>
        </p:txBody>
      </p:sp>
    </p:spTree>
    <p:extLst>
      <p:ext uri="{BB962C8B-B14F-4D97-AF65-F5344CB8AC3E}">
        <p14:creationId xmlns:p14="http://schemas.microsoft.com/office/powerpoint/2010/main" val="1821243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飞机的机翼&#10;&#10;中度可信度描述已自动生成">
            <a:extLst>
              <a:ext uri="{FF2B5EF4-FFF2-40B4-BE49-F238E27FC236}">
                <a16:creationId xmlns:a16="http://schemas.microsoft.com/office/drawing/2014/main" id="{779C197D-4C9F-EBD6-9BFB-30F1C16F0AF5}"/>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colorTemperature colorTemp="5900"/>
                    </a14:imgEffect>
                    <a14:imgEffect>
                      <a14:brightnessContrast bright="-37000"/>
                    </a14:imgEffect>
                  </a14:imgLayer>
                </a14:imgProps>
              </a:ext>
            </a:extLst>
          </a:blip>
          <a:srcRect t="7875" r="10668" b="2"/>
          <a:stretch/>
        </p:blipFill>
        <p:spPr>
          <a:xfrm>
            <a:off x="0" y="-315416"/>
            <a:ext cx="12192000" cy="8423939"/>
          </a:xfrm>
          <a:prstGeom prst="rect">
            <a:avLst/>
          </a:prstGeom>
          <a:effectLst>
            <a:outerShdw blurRad="50800" dist="50800" dir="5400000" algn="ctr" rotWithShape="0">
              <a:srgbClr val="000000"/>
            </a:outerShdw>
          </a:effectLst>
        </p:spPr>
      </p:pic>
      <p:sp>
        <p:nvSpPr>
          <p:cNvPr id="12" name="标题 1">
            <a:extLst>
              <a:ext uri="{FF2B5EF4-FFF2-40B4-BE49-F238E27FC236}">
                <a16:creationId xmlns:a16="http://schemas.microsoft.com/office/drawing/2014/main" id="{F95F9BA7-A205-4071-BD1E-8348520CAFAB}"/>
              </a:ext>
            </a:extLst>
          </p:cNvPr>
          <p:cNvSpPr>
            <a:spLocks noGrp="1"/>
          </p:cNvSpPr>
          <p:nvPr>
            <p:ph type="title"/>
          </p:nvPr>
        </p:nvSpPr>
        <p:spPr>
          <a:xfrm>
            <a:off x="407370" y="1196752"/>
            <a:ext cx="2620771" cy="4930247"/>
          </a:xfrm>
        </p:spPr>
        <p:txBody>
          <a:bodyPr>
            <a:normAutofit/>
          </a:bodyPr>
          <a:lstStyle/>
          <a:p>
            <a:pPr algn="dist"/>
            <a:r>
              <a:rPr lang="zh-CN" altLang="en-US" sz="3600" dirty="0">
                <a:solidFill>
                  <a:schemeClr val="bg1"/>
                </a:solidFill>
              </a:rPr>
              <a:t>选题背景</a:t>
            </a:r>
            <a:br>
              <a:rPr lang="en-US" altLang="zh-CN" sz="3600" dirty="0">
                <a:solidFill>
                  <a:schemeClr val="bg1"/>
                </a:solidFill>
              </a:rPr>
            </a:br>
            <a:r>
              <a:rPr lang="zh-CN" altLang="en-US" sz="3600" dirty="0">
                <a:solidFill>
                  <a:schemeClr val="bg1"/>
                </a:solidFill>
              </a:rPr>
              <a:t>及意义</a:t>
            </a:r>
            <a:br>
              <a:rPr lang="zh-CN" altLang="en-US" sz="3600" dirty="0">
                <a:solidFill>
                  <a:schemeClr val="bg1"/>
                </a:solidFill>
              </a:rPr>
            </a:br>
            <a:endParaRPr lang="zh-CN" altLang="en-US" sz="3600" dirty="0">
              <a:solidFill>
                <a:schemeClr val="bg1"/>
              </a:solidFill>
            </a:endParaRPr>
          </a:p>
        </p:txBody>
      </p:sp>
      <p:sp>
        <p:nvSpPr>
          <p:cNvPr id="3" name="内容占位符 2">
            <a:extLst>
              <a:ext uri="{FF2B5EF4-FFF2-40B4-BE49-F238E27FC236}">
                <a16:creationId xmlns:a16="http://schemas.microsoft.com/office/drawing/2014/main" id="{163D54D8-99E4-4EC7-AB47-02C9FA97A7BE}"/>
              </a:ext>
            </a:extLst>
          </p:cNvPr>
          <p:cNvSpPr>
            <a:spLocks noGrp="1"/>
          </p:cNvSpPr>
          <p:nvPr>
            <p:ph idx="1"/>
          </p:nvPr>
        </p:nvSpPr>
        <p:spPr>
          <a:xfrm>
            <a:off x="3736821" y="235179"/>
            <a:ext cx="7718188" cy="5958653"/>
          </a:xfrm>
          <a:noFill/>
          <a:ln>
            <a:noFill/>
          </a:ln>
        </p:spPr>
        <p:style>
          <a:lnRef idx="0">
            <a:scrgbClr r="0" g="0" b="0"/>
          </a:lnRef>
          <a:fillRef idx="0">
            <a:scrgbClr r="0" g="0" b="0"/>
          </a:fillRef>
          <a:effectRef idx="0">
            <a:scrgbClr r="0" g="0" b="0"/>
          </a:effectRef>
          <a:fontRef idx="minor">
            <a:schemeClr val="accent3"/>
          </a:fontRef>
        </p:style>
        <p:txBody>
          <a:bodyPr anchor="ctr">
            <a:normAutofit/>
          </a:bodyPr>
          <a:lstStyle/>
          <a:p>
            <a:pPr>
              <a:lnSpc>
                <a:spcPct val="150000"/>
              </a:lnSpc>
            </a:pPr>
            <a:r>
              <a:rPr lang="zh-CN" altLang="en-US" dirty="0">
                <a:solidFill>
                  <a:schemeClr val="bg1"/>
                </a:solidFill>
              </a:rPr>
              <a:t>通过对多望远镜、多波段、不同时域的观测数据的检索与融合，实现一次检索获得多个星表的观测数据，以便更好研究其物理特性。</a:t>
            </a:r>
            <a:endParaRPr lang="en-US" altLang="zh-CN" dirty="0">
              <a:solidFill>
                <a:schemeClr val="bg1"/>
              </a:solidFill>
            </a:endParaRPr>
          </a:p>
          <a:p>
            <a:pPr>
              <a:lnSpc>
                <a:spcPct val="150000"/>
              </a:lnSpc>
            </a:pPr>
            <a:r>
              <a:rPr lang="zh-CN" altLang="en-US" dirty="0">
                <a:solidFill>
                  <a:schemeClr val="bg1"/>
                </a:solidFill>
              </a:rPr>
              <a:t>实现星表的快速检索是完成上述工作的基础。</a:t>
            </a:r>
            <a:endParaRPr lang="en-US" altLang="zh-CN" dirty="0">
              <a:solidFill>
                <a:schemeClr val="bg1"/>
              </a:solidFill>
            </a:endParaRPr>
          </a:p>
        </p:txBody>
      </p:sp>
      <p:pic>
        <p:nvPicPr>
          <p:cNvPr id="5" name="图片 4">
            <a:extLst>
              <a:ext uri="{FF2B5EF4-FFF2-40B4-BE49-F238E27FC236}">
                <a16:creationId xmlns:a16="http://schemas.microsoft.com/office/drawing/2014/main" id="{840FFCBD-4F9B-5B5F-C503-D5275E9CE01B}"/>
              </a:ext>
            </a:extLst>
          </p:cNvPr>
          <p:cNvPicPr>
            <a:picLocks noChangeAspect="1"/>
          </p:cNvPicPr>
          <p:nvPr/>
        </p:nvPicPr>
        <p:blipFill>
          <a:blip r:embed="rId5"/>
          <a:stretch>
            <a:fillRect/>
          </a:stretch>
        </p:blipFill>
        <p:spPr>
          <a:xfrm>
            <a:off x="3435511" y="1844824"/>
            <a:ext cx="18290" cy="2609314"/>
          </a:xfrm>
          <a:prstGeom prst="rect">
            <a:avLst/>
          </a:prstGeom>
        </p:spPr>
      </p:pic>
      <p:pic>
        <p:nvPicPr>
          <p:cNvPr id="7" name="图片 6" descr="图片包含 文本&#10;&#10;描述已自动生成">
            <a:extLst>
              <a:ext uri="{FF2B5EF4-FFF2-40B4-BE49-F238E27FC236}">
                <a16:creationId xmlns:a16="http://schemas.microsoft.com/office/drawing/2014/main" id="{1933AEEA-4BAD-4D9F-A107-2C79F09929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370" y="6183325"/>
            <a:ext cx="1194263" cy="252000"/>
          </a:xfrm>
          <a:prstGeom prst="rect">
            <a:avLst/>
          </a:prstGeom>
        </p:spPr>
      </p:pic>
    </p:spTree>
    <p:extLst>
      <p:ext uri="{BB962C8B-B14F-4D97-AF65-F5344CB8AC3E}">
        <p14:creationId xmlns:p14="http://schemas.microsoft.com/office/powerpoint/2010/main" val="37883550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6DCB06F-3A3A-FB9F-4DEF-8E074E9D06AC}"/>
              </a:ext>
            </a:extLst>
          </p:cNvPr>
          <p:cNvSpPr>
            <a:spLocks noGrp="1"/>
          </p:cNvSpPr>
          <p:nvPr>
            <p:ph type="title"/>
          </p:nvPr>
        </p:nvSpPr>
        <p:spPr>
          <a:xfrm>
            <a:off x="336000" y="2884235"/>
            <a:ext cx="2520000" cy="1089529"/>
          </a:xfrm>
        </p:spPr>
        <p:txBody>
          <a:bodyPr/>
          <a:lstStyle/>
          <a:p>
            <a:r>
              <a:rPr lang="zh-CN" altLang="en-US" dirty="0"/>
              <a:t>主要</a:t>
            </a:r>
            <a:br>
              <a:rPr lang="zh-CN" altLang="en-US" dirty="0"/>
            </a:br>
            <a:r>
              <a:rPr lang="zh-CN" altLang="en-US" dirty="0"/>
              <a:t>研究内容</a:t>
            </a:r>
          </a:p>
        </p:txBody>
      </p:sp>
      <p:sp>
        <p:nvSpPr>
          <p:cNvPr id="8" name="内容占位符 2">
            <a:extLst>
              <a:ext uri="{FF2B5EF4-FFF2-40B4-BE49-F238E27FC236}">
                <a16:creationId xmlns:a16="http://schemas.microsoft.com/office/drawing/2014/main" id="{E3CE950F-51E7-CA7A-2B30-48E77CEDC5DA}"/>
              </a:ext>
            </a:extLst>
          </p:cNvPr>
          <p:cNvSpPr txBox="1">
            <a:spLocks/>
          </p:cNvSpPr>
          <p:nvPr/>
        </p:nvSpPr>
        <p:spPr>
          <a:xfrm>
            <a:off x="3791744" y="449672"/>
            <a:ext cx="7529958" cy="5958653"/>
          </a:xfrm>
          <a:prstGeom prst="rect">
            <a:avLst/>
          </a:prstGeom>
        </p:spPr>
        <p:style>
          <a:lnRef idx="0">
            <a:scrgbClr r="0" g="0" b="0"/>
          </a:lnRef>
          <a:fillRef idx="0">
            <a:scrgbClr r="0" g="0" b="0"/>
          </a:fillRef>
          <a:effectRef idx="0">
            <a:scrgbClr r="0" g="0" b="0"/>
          </a:effectRef>
          <a:fontRef idx="minor">
            <a:schemeClr val="accent3"/>
          </a:fontRef>
        </p:style>
        <p:txBody>
          <a:bodyPr anchor="ctr">
            <a:normAutofit/>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accent3"/>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accent3"/>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accent3"/>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9pPr>
          </a:lstStyle>
          <a:p>
            <a:pPr>
              <a:lnSpc>
                <a:spcPct val="150000"/>
              </a:lnSpc>
            </a:pPr>
            <a:r>
              <a:rPr lang="zh-CN" altLang="en-US" sz="2200" dirty="0">
                <a:solidFill>
                  <a:schemeClr val="tx1"/>
                </a:solidFill>
              </a:rPr>
              <a:t>多层级星表切分算法</a:t>
            </a:r>
            <a:endParaRPr lang="en-US" altLang="zh-CN" sz="2200" dirty="0">
              <a:solidFill>
                <a:schemeClr val="tx1"/>
              </a:solidFill>
            </a:endParaRPr>
          </a:p>
          <a:p>
            <a:pPr lvl="1">
              <a:lnSpc>
                <a:spcPct val="150000"/>
              </a:lnSpc>
            </a:pPr>
            <a:r>
              <a:rPr lang="zh-CN" altLang="en-US" sz="1800" dirty="0">
                <a:solidFill>
                  <a:schemeClr val="tx1"/>
                </a:solidFill>
              </a:rPr>
              <a:t>基于</a:t>
            </a:r>
            <a:r>
              <a:rPr lang="en-US" altLang="zh-CN" sz="1800" dirty="0">
                <a:solidFill>
                  <a:schemeClr val="tx1"/>
                </a:solidFill>
              </a:rPr>
              <a:t>HEALPix</a:t>
            </a:r>
            <a:r>
              <a:rPr lang="zh-CN" altLang="en-US" sz="1800" dirty="0">
                <a:solidFill>
                  <a:schemeClr val="tx1"/>
                </a:solidFill>
              </a:rPr>
              <a:t>的动态层级切分算法</a:t>
            </a:r>
            <a:endParaRPr lang="en-US" altLang="zh-CN" sz="1800" dirty="0">
              <a:solidFill>
                <a:schemeClr val="tx1"/>
              </a:solidFill>
            </a:endParaRPr>
          </a:p>
          <a:p>
            <a:pPr lvl="1">
              <a:lnSpc>
                <a:spcPct val="150000"/>
              </a:lnSpc>
            </a:pPr>
            <a:r>
              <a:rPr lang="zh-CN" altLang="en-US" sz="1800" dirty="0">
                <a:solidFill>
                  <a:schemeClr val="tx1"/>
                </a:solidFill>
              </a:rPr>
              <a:t>与该切分算法匹配的星表检索算法</a:t>
            </a:r>
            <a:endParaRPr lang="en-US" altLang="zh-CN" sz="1800" dirty="0">
              <a:solidFill>
                <a:schemeClr val="tx1"/>
              </a:solidFill>
            </a:endParaRPr>
          </a:p>
          <a:p>
            <a:pPr>
              <a:lnSpc>
                <a:spcPct val="150000"/>
              </a:lnSpc>
            </a:pPr>
            <a:r>
              <a:rPr lang="zh-CN" altLang="en-US" sz="2200" dirty="0">
                <a:solidFill>
                  <a:schemeClr val="tx1"/>
                </a:solidFill>
              </a:rPr>
              <a:t>星表的存取和融合优化</a:t>
            </a:r>
            <a:endParaRPr lang="en-US" altLang="zh-CN" sz="2200" dirty="0">
              <a:solidFill>
                <a:schemeClr val="tx1"/>
              </a:solidFill>
            </a:endParaRPr>
          </a:p>
          <a:p>
            <a:pPr lvl="1">
              <a:lnSpc>
                <a:spcPct val="150000"/>
              </a:lnSpc>
            </a:pPr>
            <a:r>
              <a:rPr lang="zh-CN" altLang="en-US" sz="1800" dirty="0">
                <a:solidFill>
                  <a:schemeClr val="tx1"/>
                </a:solidFill>
              </a:rPr>
              <a:t>基于开源库的星表序列化方案</a:t>
            </a:r>
            <a:endParaRPr lang="en-US" altLang="zh-CN" sz="1800" dirty="0">
              <a:solidFill>
                <a:schemeClr val="tx1"/>
              </a:solidFill>
            </a:endParaRPr>
          </a:p>
          <a:p>
            <a:pPr lvl="1">
              <a:lnSpc>
                <a:spcPct val="150000"/>
              </a:lnSpc>
            </a:pPr>
            <a:r>
              <a:rPr lang="en-US" altLang="zh-CN" sz="1800" dirty="0" err="1">
                <a:solidFill>
                  <a:schemeClr val="tx1"/>
                </a:solidFill>
              </a:rPr>
              <a:t>Peano</a:t>
            </a:r>
            <a:r>
              <a:rPr lang="en-US" altLang="zh-CN" sz="1800" dirty="0">
                <a:solidFill>
                  <a:schemeClr val="tx1"/>
                </a:solidFill>
              </a:rPr>
              <a:t>-Hilbert</a:t>
            </a:r>
            <a:r>
              <a:rPr lang="zh-CN" altLang="en-US" sz="1800" dirty="0">
                <a:solidFill>
                  <a:schemeClr val="tx1"/>
                </a:solidFill>
              </a:rPr>
              <a:t>遍历曲线</a:t>
            </a:r>
            <a:endParaRPr lang="en-US" altLang="zh-CN" sz="1800" dirty="0">
              <a:solidFill>
                <a:schemeClr val="tx1"/>
              </a:solidFill>
            </a:endParaRPr>
          </a:p>
          <a:p>
            <a:pPr lvl="1">
              <a:lnSpc>
                <a:spcPct val="150000"/>
              </a:lnSpc>
            </a:pPr>
            <a:r>
              <a:rPr lang="zh-CN" altLang="en-US" sz="1800" dirty="0">
                <a:solidFill>
                  <a:schemeClr val="tx1"/>
                </a:solidFill>
              </a:rPr>
              <a:t>更优的缓存替换算法</a:t>
            </a:r>
            <a:endParaRPr lang="en-US" altLang="zh-CN" sz="1800" dirty="0">
              <a:solidFill>
                <a:schemeClr val="tx1"/>
              </a:solidFill>
            </a:endParaRPr>
          </a:p>
          <a:p>
            <a:pPr>
              <a:lnSpc>
                <a:spcPct val="150000"/>
              </a:lnSpc>
            </a:pPr>
            <a:r>
              <a:rPr lang="zh-CN" altLang="en-US" sz="2200" dirty="0">
                <a:solidFill>
                  <a:schemeClr val="tx1"/>
                </a:solidFill>
              </a:rPr>
              <a:t>分布式星表检索系统</a:t>
            </a:r>
            <a:endParaRPr lang="en-US" altLang="zh-CN" sz="2200" dirty="0">
              <a:solidFill>
                <a:schemeClr val="tx1"/>
              </a:solidFill>
            </a:endParaRPr>
          </a:p>
        </p:txBody>
      </p:sp>
    </p:spTree>
    <p:extLst>
      <p:ext uri="{BB962C8B-B14F-4D97-AF65-F5344CB8AC3E}">
        <p14:creationId xmlns:p14="http://schemas.microsoft.com/office/powerpoint/2010/main" val="4875411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3655D595-15BB-93A1-C2A4-559AAA04ADDD}"/>
              </a:ext>
            </a:extLst>
          </p:cNvPr>
          <p:cNvSpPr>
            <a:spLocks noGrp="1"/>
          </p:cNvSpPr>
          <p:nvPr>
            <p:ph type="title"/>
          </p:nvPr>
        </p:nvSpPr>
        <p:spPr>
          <a:xfrm>
            <a:off x="336000" y="2884235"/>
            <a:ext cx="2520000" cy="1089529"/>
          </a:xfrm>
        </p:spPr>
        <p:txBody>
          <a:bodyPr/>
          <a:lstStyle/>
          <a:p>
            <a:r>
              <a:rPr lang="zh-CN" altLang="en-US" dirty="0"/>
              <a:t>星表检索的</a:t>
            </a:r>
            <a:br>
              <a:rPr lang="en-US" altLang="zh-CN" dirty="0"/>
            </a:br>
            <a:r>
              <a:rPr lang="zh-CN" altLang="en-US" dirty="0"/>
              <a:t>困难与挑战</a:t>
            </a:r>
          </a:p>
        </p:txBody>
      </p:sp>
      <p:sp>
        <p:nvSpPr>
          <p:cNvPr id="11" name="文本框 10">
            <a:extLst>
              <a:ext uri="{FF2B5EF4-FFF2-40B4-BE49-F238E27FC236}">
                <a16:creationId xmlns:a16="http://schemas.microsoft.com/office/drawing/2014/main" id="{88E09221-B33C-1ED8-C315-21510937091D}"/>
              </a:ext>
            </a:extLst>
          </p:cNvPr>
          <p:cNvSpPr txBox="1"/>
          <p:nvPr/>
        </p:nvSpPr>
        <p:spPr>
          <a:xfrm>
            <a:off x="3575441" y="801652"/>
            <a:ext cx="8424936" cy="3170099"/>
          </a:xfrm>
          <a:prstGeom prst="rect">
            <a:avLst/>
          </a:prstGeom>
          <a:noFill/>
        </p:spPr>
        <p:txBody>
          <a:bodyPr wrap="square" rtlCol="0">
            <a:spAutoFit/>
          </a:bodyPr>
          <a:lstStyle/>
          <a:p>
            <a:r>
              <a:rPr lang="zh-CN" altLang="en-US" sz="2200" dirty="0"/>
              <a:t>星表检索的难点</a:t>
            </a:r>
            <a:endParaRPr lang="en-US" altLang="zh-CN" sz="2200" dirty="0"/>
          </a:p>
          <a:p>
            <a:pPr marL="914382" lvl="1" indent="-457200">
              <a:buFont typeface="Arial" panose="020B0604020202020204" pitchFamily="34" charset="0"/>
              <a:buChar char="•"/>
            </a:pPr>
            <a:r>
              <a:rPr lang="zh-CN" altLang="en-US" dirty="0"/>
              <a:t>数据量过大（</a:t>
            </a:r>
            <a:r>
              <a:rPr lang="en-US" altLang="zh-CN" dirty="0"/>
              <a:t>TB</a:t>
            </a:r>
            <a:r>
              <a:rPr lang="zh-CN" altLang="en-US" dirty="0"/>
              <a:t>量级）</a:t>
            </a:r>
            <a:endParaRPr lang="en-US" altLang="zh-CN" dirty="0"/>
          </a:p>
          <a:p>
            <a:pPr marL="914382" lvl="1" indent="-457200">
              <a:buFont typeface="Arial" panose="020B0604020202020204" pitchFamily="34" charset="0"/>
              <a:buChar char="•"/>
            </a:pPr>
            <a:r>
              <a:rPr lang="zh-CN" altLang="en-US" dirty="0"/>
              <a:t>不同星表内部往往是无序的，直接检索较为困难</a:t>
            </a:r>
            <a:endParaRPr lang="en-US" altLang="zh-CN" dirty="0"/>
          </a:p>
          <a:p>
            <a:pPr marL="914382" lvl="1" indent="-457200">
              <a:buFont typeface="Arial" panose="020B0604020202020204" pitchFamily="34" charset="0"/>
              <a:buChar char="•"/>
            </a:pPr>
            <a:r>
              <a:rPr lang="zh-CN" altLang="en-US" dirty="0"/>
              <a:t>星表格式不统一（</a:t>
            </a:r>
            <a:r>
              <a:rPr lang="en-US" altLang="zh-CN" dirty="0"/>
              <a:t>CSV</a:t>
            </a:r>
            <a:r>
              <a:rPr lang="zh-CN" altLang="en-US" dirty="0"/>
              <a:t>、</a:t>
            </a:r>
            <a:r>
              <a:rPr lang="en-US" altLang="zh-CN" dirty="0"/>
              <a:t>FITS</a:t>
            </a:r>
            <a:r>
              <a:rPr lang="zh-CN" altLang="en-US" dirty="0"/>
              <a:t>等格式）</a:t>
            </a:r>
            <a:endParaRPr lang="en-US" altLang="zh-CN" dirty="0"/>
          </a:p>
          <a:p>
            <a:pPr marL="914382" lvl="1" indent="-457200">
              <a:buFont typeface="Arial" panose="020B0604020202020204" pitchFamily="34" charset="0"/>
              <a:buChar char="•"/>
            </a:pPr>
            <a:r>
              <a:rPr lang="zh-CN" altLang="en-US" dirty="0"/>
              <a:t>分布式规则</a:t>
            </a:r>
            <a:endParaRPr lang="en-US" altLang="zh-CN" dirty="0"/>
          </a:p>
          <a:p>
            <a:pPr marL="914382" lvl="1" indent="-457200">
              <a:buFont typeface="Arial" panose="020B0604020202020204" pitchFamily="34" charset="0"/>
              <a:buChar char="•"/>
            </a:pPr>
            <a:endParaRPr lang="en-US" altLang="zh-CN" sz="2400" dirty="0"/>
          </a:p>
          <a:p>
            <a:r>
              <a:rPr lang="zh-CN" altLang="en-US" sz="2200" dirty="0"/>
              <a:t>常见的星表检索方式</a:t>
            </a:r>
            <a:endParaRPr lang="en-US" altLang="zh-CN" sz="2200" dirty="0"/>
          </a:p>
          <a:p>
            <a:pPr marL="914382" lvl="1" indent="-457200">
              <a:buFont typeface="Arial" panose="020B0604020202020204" pitchFamily="34" charset="0"/>
              <a:buChar char="•"/>
            </a:pPr>
            <a:r>
              <a:rPr lang="zh-CN" altLang="en-US" dirty="0"/>
              <a:t>最近邻检索</a:t>
            </a:r>
            <a:endParaRPr lang="en-US" altLang="zh-CN" dirty="0"/>
          </a:p>
          <a:p>
            <a:pPr marL="914382" lvl="1" indent="-457200">
              <a:buFont typeface="Arial" panose="020B0604020202020204" pitchFamily="34" charset="0"/>
              <a:buChar char="•"/>
            </a:pPr>
            <a:r>
              <a:rPr lang="zh-CN" altLang="en-US" dirty="0">
                <a:effectLst/>
                <a:latin typeface="FandolSong-Regular-Identity-H"/>
              </a:rPr>
              <a:t>锥形检索 </a:t>
            </a:r>
            <a:endParaRPr lang="zh-CN" altLang="en-US" dirty="0"/>
          </a:p>
          <a:p>
            <a:pPr marL="457200" indent="-457200">
              <a:buFont typeface="Arial" panose="020B0604020202020204" pitchFamily="34" charset="0"/>
              <a:buChar char="•"/>
            </a:pPr>
            <a:endParaRPr lang="en-US" altLang="zh-CN" sz="2000" dirty="0"/>
          </a:p>
        </p:txBody>
      </p:sp>
      <p:sp>
        <p:nvSpPr>
          <p:cNvPr id="5" name="右大括号 4">
            <a:extLst>
              <a:ext uri="{FF2B5EF4-FFF2-40B4-BE49-F238E27FC236}">
                <a16:creationId xmlns:a16="http://schemas.microsoft.com/office/drawing/2014/main" id="{DC84376B-6F91-FED6-3116-8359FB26006B}"/>
              </a:ext>
            </a:extLst>
          </p:cNvPr>
          <p:cNvSpPr/>
          <p:nvPr/>
        </p:nvSpPr>
        <p:spPr>
          <a:xfrm>
            <a:off x="6240196" y="3018350"/>
            <a:ext cx="504056" cy="503449"/>
          </a:xfrm>
          <a:prstGeom prst="rightBrace">
            <a:avLst/>
          </a:prstGeom>
          <a:ln>
            <a:solidFill>
              <a:schemeClr val="accent1"/>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kumimoji="1" lang="zh-CN" altLang="en-US"/>
          </a:p>
        </p:txBody>
      </p:sp>
      <p:sp>
        <p:nvSpPr>
          <p:cNvPr id="6" name="文本框 5">
            <a:extLst>
              <a:ext uri="{FF2B5EF4-FFF2-40B4-BE49-F238E27FC236}">
                <a16:creationId xmlns:a16="http://schemas.microsoft.com/office/drawing/2014/main" id="{70D0863E-2F6F-2256-8830-38D9B9B41EB4}"/>
              </a:ext>
            </a:extLst>
          </p:cNvPr>
          <p:cNvSpPr txBox="1"/>
          <p:nvPr/>
        </p:nvSpPr>
        <p:spPr>
          <a:xfrm>
            <a:off x="6823853" y="3085408"/>
            <a:ext cx="5048177" cy="369332"/>
          </a:xfrm>
          <a:prstGeom prst="rect">
            <a:avLst/>
          </a:prstGeom>
          <a:noFill/>
        </p:spPr>
        <p:txBody>
          <a:bodyPr wrap="none" rtlCol="0">
            <a:spAutoFit/>
          </a:bodyPr>
          <a:lstStyle/>
          <a:p>
            <a:r>
              <a:rPr kumimoji="1" lang="zh-CN" altLang="en-US" dirty="0"/>
              <a:t>局部性：只需检索给定坐标附近区域的天体数据</a:t>
            </a:r>
          </a:p>
        </p:txBody>
      </p:sp>
      <p:graphicFrame>
        <p:nvGraphicFramePr>
          <p:cNvPr id="7" name="图示 6">
            <a:extLst>
              <a:ext uri="{FF2B5EF4-FFF2-40B4-BE49-F238E27FC236}">
                <a16:creationId xmlns:a16="http://schemas.microsoft.com/office/drawing/2014/main" id="{38B6559E-2109-21C4-0682-2FF8DCA96C25}"/>
              </a:ext>
            </a:extLst>
          </p:cNvPr>
          <p:cNvGraphicFramePr/>
          <p:nvPr>
            <p:extLst>
              <p:ext uri="{D42A27DB-BD31-4B8C-83A1-F6EECF244321}">
                <p14:modId xmlns:p14="http://schemas.microsoft.com/office/powerpoint/2010/main" val="2745110477"/>
              </p:ext>
            </p:extLst>
          </p:nvPr>
        </p:nvGraphicFramePr>
        <p:xfrm>
          <a:off x="3647728" y="4581128"/>
          <a:ext cx="7704856" cy="8735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文本框 1">
            <a:extLst>
              <a:ext uri="{FF2B5EF4-FFF2-40B4-BE49-F238E27FC236}">
                <a16:creationId xmlns:a16="http://schemas.microsoft.com/office/drawing/2014/main" id="{691ACEE4-0D73-24E6-0A92-A64801E1300E}"/>
              </a:ext>
            </a:extLst>
          </p:cNvPr>
          <p:cNvSpPr txBox="1"/>
          <p:nvPr/>
        </p:nvSpPr>
        <p:spPr>
          <a:xfrm>
            <a:off x="3575441" y="4014813"/>
            <a:ext cx="3288080" cy="430887"/>
          </a:xfrm>
          <a:prstGeom prst="rect">
            <a:avLst/>
          </a:prstGeom>
          <a:noFill/>
        </p:spPr>
        <p:txBody>
          <a:bodyPr wrap="none" rtlCol="0">
            <a:spAutoFit/>
          </a:bodyPr>
          <a:lstStyle/>
          <a:p>
            <a:r>
              <a:rPr kumimoji="1" lang="zh-CN" altLang="en-US" sz="2200" dirty="0"/>
              <a:t>本课题提出的解决方法：</a:t>
            </a:r>
          </a:p>
        </p:txBody>
      </p:sp>
    </p:spTree>
    <p:extLst>
      <p:ext uri="{BB962C8B-B14F-4D97-AF65-F5344CB8AC3E}">
        <p14:creationId xmlns:p14="http://schemas.microsoft.com/office/powerpoint/2010/main" val="401481738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D520E04-4457-09F6-02E5-3EB29A7797EC}"/>
              </a:ext>
            </a:extLst>
          </p:cNvPr>
          <p:cNvSpPr>
            <a:spLocks noGrp="1"/>
          </p:cNvSpPr>
          <p:nvPr>
            <p:ph type="title"/>
          </p:nvPr>
        </p:nvSpPr>
        <p:spPr>
          <a:xfrm>
            <a:off x="336000" y="2884235"/>
            <a:ext cx="2520000" cy="1089529"/>
          </a:xfrm>
        </p:spPr>
        <p:txBody>
          <a:bodyPr/>
          <a:lstStyle/>
          <a:p>
            <a:r>
              <a:rPr lang="zh-CN" altLang="en-US" dirty="0"/>
              <a:t>国内外</a:t>
            </a:r>
            <a:br>
              <a:rPr lang="en-US" altLang="zh-CN" dirty="0"/>
            </a:br>
            <a:r>
              <a:rPr lang="zh-CN" altLang="en-US" dirty="0"/>
              <a:t>发展现状</a:t>
            </a:r>
          </a:p>
        </p:txBody>
      </p:sp>
      <p:pic>
        <p:nvPicPr>
          <p:cNvPr id="21" name="图片 20" descr="图示, 维恩图&#10;&#10;描述已自动生成">
            <a:extLst>
              <a:ext uri="{FF2B5EF4-FFF2-40B4-BE49-F238E27FC236}">
                <a16:creationId xmlns:a16="http://schemas.microsoft.com/office/drawing/2014/main" id="{13F736E7-D2FA-0916-7591-C364548AA0B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415" b="96098" l="971" r="97087">
                        <a14:foregroundMark x1="32039" y1="6341" x2="17476" y2="29268"/>
                        <a14:foregroundMark x1="17476" y1="29268" x2="16019" y2="56098"/>
                        <a14:foregroundMark x1="16019" y1="56098" x2="24757" y2="81463"/>
                        <a14:foregroundMark x1="24757" y1="81463" x2="48058" y2="94146"/>
                        <a14:foregroundMark x1="48058" y1="94146" x2="70874" y2="79024"/>
                        <a14:foregroundMark x1="70874" y1="79024" x2="73301" y2="51707"/>
                        <a14:foregroundMark x1="73301" y1="51707" x2="63592" y2="26341"/>
                        <a14:foregroundMark x1="63592" y1="26341" x2="43689" y2="8293"/>
                        <a14:foregroundMark x1="43689" y1="8293" x2="33010" y2="6341"/>
                        <a14:foregroundMark x1="52913" y1="3415" x2="72330" y2="23902"/>
                        <a14:foregroundMark x1="72330" y1="23902" x2="81068" y2="40976"/>
                        <a14:foregroundMark x1="74757" y1="18049" x2="82039" y2="55122"/>
                        <a14:foregroundMark x1="82524" y1="26341" x2="85437" y2="47317"/>
                        <a14:foregroundMark x1="83981" y1="27805" x2="88350" y2="54146"/>
                        <a14:foregroundMark x1="88350" y1="54146" x2="82524" y2="75122"/>
                        <a14:foregroundMark x1="84951" y1="25854" x2="91748" y2="51707"/>
                        <a14:foregroundMark x1="91748" y1="51707" x2="90777" y2="71707"/>
                        <a14:foregroundMark x1="91748" y1="35122" x2="94175" y2="56098"/>
                        <a14:foregroundMark x1="91262" y1="36585" x2="95146" y2="48293"/>
                        <a14:foregroundMark x1="94175" y1="40000" x2="95146" y2="47805"/>
                        <a14:foregroundMark x1="85437" y1="72195" x2="68447" y2="93171"/>
                        <a14:foregroundMark x1="68447" y1="93171" x2="42718" y2="96585"/>
                        <a14:foregroundMark x1="42718" y1="96585" x2="22330" y2="81951"/>
                        <a14:foregroundMark x1="35922" y1="15122" x2="46602" y2="72195"/>
                        <a14:foregroundMark x1="46602" y1="72195" x2="54854" y2="89268"/>
                        <a14:foregroundMark x1="47573" y1="25366" x2="60194" y2="44878"/>
                        <a14:foregroundMark x1="31553" y1="27317" x2="31553" y2="52683"/>
                        <a14:foregroundMark x1="12621" y1="25854" x2="7767" y2="52195"/>
                        <a14:foregroundMark x1="7767" y1="52195" x2="16019" y2="76585"/>
                        <a14:foregroundMark x1="7282" y1="36585" x2="7282" y2="63902"/>
                        <a14:foregroundMark x1="7282" y1="63902" x2="9223" y2="70244"/>
                        <a14:foregroundMark x1="971" y1="50732" x2="971" y2="50732"/>
                        <a14:foregroundMark x1="53883" y1="54634" x2="53883" y2="54634"/>
                        <a14:foregroundMark x1="79612" y1="23415" x2="79612" y2="23415"/>
                        <a14:foregroundMark x1="73301" y1="15610" x2="73301" y2="15610"/>
                        <a14:foregroundMark x1="96117" y1="46829" x2="96117" y2="46829"/>
                        <a14:foregroundMark x1="97087" y1="41951" x2="97087" y2="41951"/>
                      </a14:backgroundRemoval>
                    </a14:imgEffect>
                  </a14:imgLayer>
                </a14:imgProps>
              </a:ext>
              <a:ext uri="{28A0092B-C50C-407E-A947-70E740481C1C}">
                <a14:useLocalDpi xmlns:a14="http://schemas.microsoft.com/office/drawing/2010/main" val="0"/>
              </a:ext>
            </a:extLst>
          </a:blip>
          <a:stretch>
            <a:fillRect/>
          </a:stretch>
        </p:blipFill>
        <p:spPr>
          <a:xfrm>
            <a:off x="3431704" y="1041883"/>
            <a:ext cx="1536294" cy="1521378"/>
          </a:xfrm>
          <a:prstGeom prst="rect">
            <a:avLst/>
          </a:prstGeom>
        </p:spPr>
      </p:pic>
      <p:pic>
        <p:nvPicPr>
          <p:cNvPr id="22" name="图片 21">
            <a:extLst>
              <a:ext uri="{FF2B5EF4-FFF2-40B4-BE49-F238E27FC236}">
                <a16:creationId xmlns:a16="http://schemas.microsoft.com/office/drawing/2014/main" id="{AD399329-AC0A-9D48-D7C3-EDA7A81FBDF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838" b="90000" l="74783" r="97182">
                        <a14:foregroundMark x1="84465" y1="12973" x2="84465" y2="12973"/>
                        <a14:foregroundMark x1="86922" y1="7838" x2="86922" y2="7838"/>
                        <a14:foregroundMark x1="87934" y1="31351" x2="87934" y2="31351"/>
                        <a14:foregroundMark x1="87211" y1="42703" x2="87211" y2="42703"/>
                        <a14:foregroundMark x1="84032" y1="27027" x2="88801" y2="48649"/>
                        <a14:foregroundMark x1="88801" y1="48649" x2="88656" y2="61081"/>
                        <a14:foregroundMark x1="83165" y1="61081" x2="89017" y2="27027"/>
                        <a14:foregroundMark x1="90607" y1="28649" x2="87789" y2="49189"/>
                      </a14:backgroundRemoval>
                    </a14:imgEffect>
                  </a14:imgLayer>
                </a14:imgProps>
              </a:ext>
            </a:extLst>
          </a:blip>
          <a:srcRect l="72005" t="-1460"/>
          <a:stretch/>
        </p:blipFill>
        <p:spPr>
          <a:xfrm>
            <a:off x="5467192" y="935547"/>
            <a:ext cx="1857771" cy="1800000"/>
          </a:xfrm>
          <a:prstGeom prst="rect">
            <a:avLst/>
          </a:prstGeom>
        </p:spPr>
      </p:pic>
      <p:pic>
        <p:nvPicPr>
          <p:cNvPr id="23" name="图片 22">
            <a:extLst>
              <a:ext uri="{FF2B5EF4-FFF2-40B4-BE49-F238E27FC236}">
                <a16:creationId xmlns:a16="http://schemas.microsoft.com/office/drawing/2014/main" id="{4F6236FF-7901-212E-C222-50E1806F7F7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846" b="91120" l="54224" r="94892">
                        <a14:foregroundMark x1="54912" y1="40734" x2="54912" y2="40734"/>
                        <a14:foregroundMark x1="54322" y1="41313" x2="54322" y2="41313"/>
                        <a14:foregroundMark x1="75933" y1="91120" x2="75933" y2="91120"/>
                      </a14:backgroundRemoval>
                    </a14:imgEffect>
                  </a14:imgLayer>
                </a14:imgProps>
              </a:ext>
            </a:extLst>
          </a:blip>
          <a:srcRect l="50122" t="-1108" b="1"/>
          <a:stretch/>
        </p:blipFill>
        <p:spPr>
          <a:xfrm>
            <a:off x="7592908" y="867190"/>
            <a:ext cx="1745085" cy="1800000"/>
          </a:xfrm>
          <a:prstGeom prst="rect">
            <a:avLst/>
          </a:prstGeom>
        </p:spPr>
      </p:pic>
      <p:sp>
        <p:nvSpPr>
          <p:cNvPr id="24" name="文本框 23">
            <a:extLst>
              <a:ext uri="{FF2B5EF4-FFF2-40B4-BE49-F238E27FC236}">
                <a16:creationId xmlns:a16="http://schemas.microsoft.com/office/drawing/2014/main" id="{71FAF368-1C1C-EE31-4035-54D4ADCB7F11}"/>
              </a:ext>
            </a:extLst>
          </p:cNvPr>
          <p:cNvSpPr txBox="1"/>
          <p:nvPr/>
        </p:nvSpPr>
        <p:spPr>
          <a:xfrm>
            <a:off x="3435867" y="504218"/>
            <a:ext cx="2441694" cy="430887"/>
          </a:xfrm>
          <a:prstGeom prst="rect">
            <a:avLst/>
          </a:prstGeom>
          <a:noFill/>
        </p:spPr>
        <p:txBody>
          <a:bodyPr wrap="none" rtlCol="0">
            <a:spAutoFit/>
          </a:bodyPr>
          <a:lstStyle/>
          <a:p>
            <a:r>
              <a:rPr kumimoji="1" lang="zh-CN" altLang="en-US" sz="2200" dirty="0"/>
              <a:t>主流天球划分算法</a:t>
            </a:r>
          </a:p>
        </p:txBody>
      </p:sp>
      <p:sp>
        <p:nvSpPr>
          <p:cNvPr id="25" name="文本框 24">
            <a:extLst>
              <a:ext uri="{FF2B5EF4-FFF2-40B4-BE49-F238E27FC236}">
                <a16:creationId xmlns:a16="http://schemas.microsoft.com/office/drawing/2014/main" id="{FB82A517-3E12-2D0E-2C9D-500B350D09D6}"/>
              </a:ext>
            </a:extLst>
          </p:cNvPr>
          <p:cNvSpPr txBox="1"/>
          <p:nvPr/>
        </p:nvSpPr>
        <p:spPr>
          <a:xfrm>
            <a:off x="5584389" y="2735547"/>
            <a:ext cx="1676445" cy="553998"/>
          </a:xfrm>
          <a:prstGeom prst="rect">
            <a:avLst/>
          </a:prstGeom>
          <a:noFill/>
        </p:spPr>
        <p:txBody>
          <a:bodyPr wrap="square" rtlCol="0">
            <a:spAutoFit/>
          </a:bodyPr>
          <a:lstStyle/>
          <a:p>
            <a:pPr algn="ctr"/>
            <a:r>
              <a:rPr kumimoji="1" lang="en-US" altLang="zh-CN" dirty="0"/>
              <a:t>HTM</a:t>
            </a:r>
          </a:p>
          <a:p>
            <a:pPr algn="ctr"/>
            <a:r>
              <a:rPr lang="en" altLang="zh-CN" sz="1200" b="0" i="0" dirty="0">
                <a:effectLst/>
                <a:latin typeface="Times New Roman" panose="02020603050405020304" pitchFamily="18" charset="0"/>
              </a:rPr>
              <a:t>(</a:t>
            </a:r>
            <a:r>
              <a:rPr lang="en" altLang="zh-CN" sz="1200" b="0" i="0" dirty="0" err="1">
                <a:effectLst/>
                <a:latin typeface="Times New Roman" panose="02020603050405020304" pitchFamily="18" charset="0"/>
              </a:rPr>
              <a:t>O’Mullane</a:t>
            </a:r>
            <a:r>
              <a:rPr lang="zh-CN" altLang="en-US" sz="1200" b="0" i="0" dirty="0">
                <a:effectLst/>
                <a:latin typeface="Times New Roman" panose="02020603050405020304" pitchFamily="18" charset="0"/>
              </a:rPr>
              <a:t> </a:t>
            </a:r>
            <a:r>
              <a:rPr lang="en" altLang="zh-CN" sz="1200" b="0" i="0" dirty="0">
                <a:effectLst/>
                <a:latin typeface="Times New Roman" panose="02020603050405020304" pitchFamily="18" charset="0"/>
              </a:rPr>
              <a:t>et al., 2001)</a:t>
            </a:r>
            <a:endParaRPr kumimoji="1" lang="zh-CN" altLang="en-US" sz="1200" dirty="0"/>
          </a:p>
        </p:txBody>
      </p:sp>
      <p:sp>
        <p:nvSpPr>
          <p:cNvPr id="26" name="文本框 25">
            <a:extLst>
              <a:ext uri="{FF2B5EF4-FFF2-40B4-BE49-F238E27FC236}">
                <a16:creationId xmlns:a16="http://schemas.microsoft.com/office/drawing/2014/main" id="{2D1E4D98-E0F0-34E8-A0A9-237EB3086A28}"/>
              </a:ext>
            </a:extLst>
          </p:cNvPr>
          <p:cNvSpPr txBox="1"/>
          <p:nvPr/>
        </p:nvSpPr>
        <p:spPr>
          <a:xfrm>
            <a:off x="3338910" y="2735547"/>
            <a:ext cx="1721882" cy="830997"/>
          </a:xfrm>
          <a:prstGeom prst="rect">
            <a:avLst/>
          </a:prstGeom>
          <a:noFill/>
        </p:spPr>
        <p:txBody>
          <a:bodyPr wrap="none" rtlCol="0">
            <a:spAutoFit/>
          </a:bodyPr>
          <a:lstStyle/>
          <a:p>
            <a:pPr algn="ctr"/>
            <a:r>
              <a:rPr kumimoji="1" lang="en-US" altLang="zh-CN" dirty="0"/>
              <a:t>Zones</a:t>
            </a:r>
            <a:r>
              <a:rPr kumimoji="1" lang="zh-CN" altLang="en-US" dirty="0"/>
              <a:t> </a:t>
            </a:r>
            <a:r>
              <a:rPr lang="en-US" altLang="zh-CN" sz="1800" dirty="0"/>
              <a:t>Algorithm</a:t>
            </a:r>
          </a:p>
          <a:p>
            <a:pPr algn="ctr"/>
            <a:r>
              <a:rPr lang="en" altLang="zh-CN" sz="1200" b="0" i="0" dirty="0">
                <a:effectLst/>
                <a:latin typeface="Times New Roman" panose="02020603050405020304" pitchFamily="18" charset="0"/>
              </a:rPr>
              <a:t>(Gray et al., 2007)</a:t>
            </a:r>
            <a:endParaRPr lang="en-US" altLang="zh-CN" sz="1200" dirty="0"/>
          </a:p>
          <a:p>
            <a:endParaRPr kumimoji="1" lang="zh-CN" altLang="en-US" dirty="0"/>
          </a:p>
        </p:txBody>
      </p:sp>
      <p:sp>
        <p:nvSpPr>
          <p:cNvPr id="27" name="文本框 26">
            <a:extLst>
              <a:ext uri="{FF2B5EF4-FFF2-40B4-BE49-F238E27FC236}">
                <a16:creationId xmlns:a16="http://schemas.microsoft.com/office/drawing/2014/main" id="{EF9EF20C-D792-447E-5FEB-39BAC47018EF}"/>
              </a:ext>
            </a:extLst>
          </p:cNvPr>
          <p:cNvSpPr txBox="1"/>
          <p:nvPr/>
        </p:nvSpPr>
        <p:spPr>
          <a:xfrm>
            <a:off x="7477082" y="2733658"/>
            <a:ext cx="1987660" cy="738664"/>
          </a:xfrm>
          <a:prstGeom prst="rect">
            <a:avLst/>
          </a:prstGeom>
          <a:noFill/>
        </p:spPr>
        <p:txBody>
          <a:bodyPr wrap="none" rtlCol="0">
            <a:spAutoFit/>
          </a:bodyPr>
          <a:lstStyle/>
          <a:p>
            <a:pPr algn="ctr"/>
            <a:r>
              <a:rPr kumimoji="1" lang="en-US" altLang="zh-CN" dirty="0"/>
              <a:t>Q3C</a:t>
            </a:r>
          </a:p>
          <a:p>
            <a:pPr algn="ctr"/>
            <a:r>
              <a:rPr lang="en" altLang="zh-CN" sz="1200" b="0" i="0" dirty="0">
                <a:effectLst/>
                <a:latin typeface="Times New Roman" panose="02020603050405020304" pitchFamily="18" charset="0"/>
              </a:rPr>
              <a:t>(</a:t>
            </a:r>
            <a:r>
              <a:rPr lang="en" altLang="zh-CN" sz="1200" b="0" i="0" dirty="0" err="1">
                <a:effectLst/>
                <a:latin typeface="Times New Roman" panose="02020603050405020304" pitchFamily="18" charset="0"/>
              </a:rPr>
              <a:t>Koposov</a:t>
            </a:r>
            <a:r>
              <a:rPr lang="en" altLang="zh-CN" sz="1200" b="0" i="0" dirty="0">
                <a:effectLst/>
                <a:latin typeface="Times New Roman" panose="02020603050405020304" pitchFamily="18" charset="0"/>
              </a:rPr>
              <a:t> &amp; </a:t>
            </a:r>
            <a:r>
              <a:rPr lang="en" altLang="zh-CN" sz="1200" b="0" i="0" dirty="0" err="1">
                <a:effectLst/>
                <a:latin typeface="Times New Roman" panose="02020603050405020304" pitchFamily="18" charset="0"/>
              </a:rPr>
              <a:t>Bartunov</a:t>
            </a:r>
            <a:r>
              <a:rPr lang="en" altLang="zh-CN" sz="1200" b="0" i="0" dirty="0">
                <a:effectLst/>
                <a:latin typeface="Times New Roman" panose="02020603050405020304" pitchFamily="18" charset="0"/>
              </a:rPr>
              <a:t>, 2006)</a:t>
            </a:r>
            <a:br>
              <a:rPr lang="en" altLang="zh-CN" sz="1200" dirty="0"/>
            </a:br>
            <a:endParaRPr kumimoji="1" lang="zh-CN" altLang="en-US" sz="1200" dirty="0"/>
          </a:p>
        </p:txBody>
      </p:sp>
      <p:sp>
        <p:nvSpPr>
          <p:cNvPr id="28" name="文本框 27">
            <a:extLst>
              <a:ext uri="{FF2B5EF4-FFF2-40B4-BE49-F238E27FC236}">
                <a16:creationId xmlns:a16="http://schemas.microsoft.com/office/drawing/2014/main" id="{DCBB5CE2-740F-7DED-8B57-7E2002C4CD38}"/>
              </a:ext>
            </a:extLst>
          </p:cNvPr>
          <p:cNvSpPr txBox="1"/>
          <p:nvPr/>
        </p:nvSpPr>
        <p:spPr>
          <a:xfrm>
            <a:off x="3338910" y="3304045"/>
            <a:ext cx="8721062" cy="3677930"/>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altLang="zh-CN" dirty="0" err="1"/>
              <a:t>Koposov</a:t>
            </a:r>
            <a:r>
              <a:rPr lang="zh-CN" altLang="en-US" dirty="0"/>
              <a:t> 等提出</a:t>
            </a:r>
            <a:r>
              <a:rPr lang="en-US" altLang="zh-CN" dirty="0"/>
              <a:t>Q3C</a:t>
            </a:r>
            <a:r>
              <a:rPr lang="zh-CN" altLang="en-US" dirty="0"/>
              <a:t>算法并以插件的形式在</a:t>
            </a:r>
            <a:r>
              <a:rPr lang="en" altLang="zh-CN" sz="1800" dirty="0">
                <a:effectLst/>
                <a:latin typeface="XITS-Regular-Identity-H"/>
              </a:rPr>
              <a:t>PostgreSQL</a:t>
            </a:r>
            <a:r>
              <a:rPr lang="zh-CN" altLang="en-US" dirty="0">
                <a:latin typeface="XITS-Regular-Identity-H"/>
              </a:rPr>
              <a:t>上</a:t>
            </a:r>
            <a:r>
              <a:rPr lang="zh-CN" altLang="en-US" sz="1800" dirty="0">
                <a:effectLst/>
                <a:latin typeface="XITS-Regular-Identity-H"/>
              </a:rPr>
              <a:t>广泛应用于星表交叉证认。</a:t>
            </a:r>
            <a:endParaRPr lang="en-US" altLang="zh-CN" dirty="0"/>
          </a:p>
          <a:p>
            <a:pPr marL="342900" indent="-342900">
              <a:spcBef>
                <a:spcPts val="600"/>
              </a:spcBef>
              <a:buFont typeface="Arial" panose="020B0604020202020204" pitchFamily="34" charset="0"/>
              <a:buChar char="•"/>
            </a:pPr>
            <a:r>
              <a:rPr lang="en-US" altLang="zh-CN" dirty="0"/>
              <a:t>Jim Gray </a:t>
            </a:r>
            <a:r>
              <a:rPr lang="zh-CN" altLang="en-US" dirty="0"/>
              <a:t>等提出 </a:t>
            </a:r>
            <a:r>
              <a:rPr lang="en-US" altLang="zh-CN" dirty="0"/>
              <a:t>Zones Algorithm </a:t>
            </a:r>
            <a:r>
              <a:rPr lang="zh-CN" altLang="en-US" dirty="0"/>
              <a:t>并实现在</a:t>
            </a:r>
            <a:r>
              <a:rPr lang="en-US" altLang="zh-CN" dirty="0"/>
              <a:t>SQL</a:t>
            </a:r>
            <a:r>
              <a:rPr lang="zh-CN" altLang="en-US" dirty="0"/>
              <a:t>数据库上的大规模星表交叉证认工作。</a:t>
            </a:r>
            <a:endParaRPr lang="en-US" altLang="zh-CN" dirty="0"/>
          </a:p>
          <a:p>
            <a:pPr marL="342900" indent="-342900">
              <a:spcBef>
                <a:spcPts val="600"/>
              </a:spcBef>
              <a:buFont typeface="Arial" panose="020B0604020202020204" pitchFamily="34" charset="0"/>
              <a:buChar char="•"/>
            </a:pPr>
            <a:r>
              <a:rPr lang="zh-CN" altLang="en-US" dirty="0"/>
              <a:t>高丹研究了基于 </a:t>
            </a:r>
            <a:r>
              <a:rPr lang="en-US" altLang="zh-CN" dirty="0"/>
              <a:t>HTM </a:t>
            </a:r>
            <a:r>
              <a:rPr lang="zh-CN" altLang="en-US" dirty="0"/>
              <a:t>索引分区与 </a:t>
            </a:r>
            <a:r>
              <a:rPr lang="en-US" altLang="zh-CN" dirty="0"/>
              <a:t>KD-Tree </a:t>
            </a:r>
            <a:r>
              <a:rPr lang="zh-CN" altLang="en-US" dirty="0"/>
              <a:t>的交叉证认方法。</a:t>
            </a:r>
            <a:r>
              <a:rPr lang="en-US" altLang="zh-CN" dirty="0"/>
              <a:t>(</a:t>
            </a:r>
            <a:r>
              <a:rPr lang="zh-CN" altLang="en-US" dirty="0"/>
              <a:t>高丹</a:t>
            </a:r>
            <a:r>
              <a:rPr lang="en-US" altLang="zh-CN" dirty="0"/>
              <a:t>, 2008)</a:t>
            </a:r>
          </a:p>
          <a:p>
            <a:pPr marL="342900" indent="-342900">
              <a:spcBef>
                <a:spcPts val="600"/>
              </a:spcBef>
              <a:buFont typeface="Arial" panose="020B0604020202020204" pitchFamily="34" charset="0"/>
              <a:buChar char="•"/>
            </a:pPr>
            <a:r>
              <a:rPr lang="zh-CN" altLang="en-US" dirty="0"/>
              <a:t>赵青使用</a:t>
            </a:r>
            <a:r>
              <a:rPr lang="en-US" altLang="zh-CN" dirty="0"/>
              <a:t>HEALPix</a:t>
            </a:r>
            <a:r>
              <a:rPr lang="zh-CN" altLang="en-US" dirty="0"/>
              <a:t>和基于 </a:t>
            </a:r>
            <a:r>
              <a:rPr lang="en" altLang="zh-CN" dirty="0"/>
              <a:t>MapReduce </a:t>
            </a:r>
            <a:r>
              <a:rPr lang="zh-CN" altLang="en-US" dirty="0"/>
              <a:t>模型实现了分布式交叉证认技术。</a:t>
            </a:r>
            <a:r>
              <a:rPr lang="en-US" altLang="zh-CN" dirty="0"/>
              <a:t>(</a:t>
            </a:r>
            <a:r>
              <a:rPr lang="zh-CN" altLang="en-US" dirty="0"/>
              <a:t>赵青</a:t>
            </a:r>
            <a:r>
              <a:rPr lang="en-US" altLang="zh-CN" dirty="0"/>
              <a:t>, 2011)</a:t>
            </a:r>
            <a:endParaRPr lang="zh-CN" altLang="en-US" dirty="0"/>
          </a:p>
          <a:p>
            <a:pPr marL="342900" indent="-342900">
              <a:spcBef>
                <a:spcPts val="600"/>
              </a:spcBef>
              <a:buFont typeface="Arial" panose="020B0604020202020204" pitchFamily="34" charset="0"/>
              <a:buChar char="•"/>
            </a:pPr>
            <a:r>
              <a:rPr lang="zh-CN" altLang="en-US" dirty="0"/>
              <a:t>张彦霞等使用</a:t>
            </a:r>
            <a:r>
              <a:rPr lang="en-US" altLang="zh-CN" dirty="0"/>
              <a:t>HTM</a:t>
            </a:r>
            <a:r>
              <a:rPr lang="zh-CN" altLang="en-US" dirty="0"/>
              <a:t>和</a:t>
            </a:r>
            <a:r>
              <a:rPr lang="en-US" altLang="zh-CN" dirty="0" err="1"/>
              <a:t>MySql</a:t>
            </a:r>
            <a:r>
              <a:rPr lang="zh-CN" altLang="en-US" dirty="0"/>
              <a:t>数据库开发了一个交叉证认工具包。 </a:t>
            </a:r>
            <a:r>
              <a:rPr lang="en" altLang="zh-CN" dirty="0"/>
              <a:t>(Zhang et al., 201</a:t>
            </a:r>
            <a:r>
              <a:rPr lang="en-US" altLang="zh-CN" dirty="0"/>
              <a:t>2)</a:t>
            </a:r>
            <a:endParaRPr lang="en" altLang="zh-CN" dirty="0"/>
          </a:p>
          <a:p>
            <a:pPr marL="342900" indent="-342900">
              <a:spcBef>
                <a:spcPts val="600"/>
              </a:spcBef>
              <a:buFont typeface="Arial" panose="020B0604020202020204" pitchFamily="34" charset="0"/>
              <a:buChar char="•"/>
            </a:pPr>
            <a:r>
              <a:rPr lang="en" altLang="zh-CN" dirty="0" err="1"/>
              <a:t>Boch</a:t>
            </a:r>
            <a:r>
              <a:rPr lang="en" altLang="zh-CN" dirty="0"/>
              <a:t> </a:t>
            </a:r>
            <a:r>
              <a:rPr lang="zh-CN" altLang="en" dirty="0"/>
              <a:t>等</a:t>
            </a:r>
            <a:r>
              <a:rPr lang="zh-CN" altLang="en-US" dirty="0"/>
              <a:t>使用 </a:t>
            </a:r>
            <a:r>
              <a:rPr lang="en" altLang="zh-CN" dirty="0"/>
              <a:t>KD-Tree </a:t>
            </a:r>
            <a:r>
              <a:rPr lang="zh-CN" altLang="en-US" dirty="0"/>
              <a:t>和 </a:t>
            </a:r>
            <a:r>
              <a:rPr lang="en" altLang="zh-CN" dirty="0"/>
              <a:t>HEALPix </a:t>
            </a:r>
            <a:r>
              <a:rPr lang="zh-CN" altLang="en-US" dirty="0"/>
              <a:t>实现在线证认平台 </a:t>
            </a:r>
            <a:r>
              <a:rPr lang="en" altLang="zh-CN" dirty="0"/>
              <a:t>CDS-</a:t>
            </a:r>
            <a:r>
              <a:rPr lang="en" altLang="zh-CN" dirty="0" err="1"/>
              <a:t>Xmatch</a:t>
            </a:r>
            <a:r>
              <a:rPr lang="zh-CN" altLang="en-US" dirty="0"/>
              <a:t>。</a:t>
            </a:r>
            <a:r>
              <a:rPr lang="en" altLang="zh-CN" dirty="0"/>
              <a:t>(</a:t>
            </a:r>
            <a:r>
              <a:rPr lang="en" altLang="zh-CN" dirty="0" err="1"/>
              <a:t>Boch</a:t>
            </a:r>
            <a:r>
              <a:rPr lang="en" altLang="zh-CN" dirty="0"/>
              <a:t> et al., 2012)</a:t>
            </a:r>
            <a:endParaRPr lang="zh-CN" altLang="en-US" dirty="0"/>
          </a:p>
          <a:p>
            <a:pPr marL="342900" indent="-342900">
              <a:spcBef>
                <a:spcPts val="600"/>
              </a:spcBef>
              <a:buFont typeface="Arial" panose="020B0604020202020204" pitchFamily="34" charset="0"/>
              <a:buChar char="•"/>
            </a:pPr>
            <a:r>
              <a:rPr lang="zh-CN" altLang="en-US" dirty="0"/>
              <a:t>许允飞基于</a:t>
            </a:r>
            <a:r>
              <a:rPr lang="en-US" altLang="zh-CN" dirty="0"/>
              <a:t>HEALPix</a:t>
            </a:r>
            <a:r>
              <a:rPr lang="zh-CN" altLang="en-US" dirty="0"/>
              <a:t>建立了</a:t>
            </a:r>
            <a:r>
              <a:rPr lang="en-US" altLang="zh-CN" dirty="0"/>
              <a:t>MOC-Tree</a:t>
            </a:r>
            <a:r>
              <a:rPr lang="zh-CN" altLang="en-US" dirty="0"/>
              <a:t>实现了对不规则区域星表的索引 </a:t>
            </a:r>
            <a:r>
              <a:rPr lang="en-US" altLang="zh-CN" dirty="0"/>
              <a:t>(</a:t>
            </a:r>
            <a:r>
              <a:rPr lang="zh-CN" altLang="en-US" dirty="0"/>
              <a:t>许允飞</a:t>
            </a:r>
            <a:r>
              <a:rPr lang="en-US" altLang="zh-CN" dirty="0"/>
              <a:t>, 2020)</a:t>
            </a:r>
          </a:p>
          <a:p>
            <a:pPr marL="342900" indent="-342900">
              <a:spcBef>
                <a:spcPts val="600"/>
              </a:spcBef>
              <a:buFont typeface="Arial" panose="020B0604020202020204" pitchFamily="34" charset="0"/>
              <a:buChar char="•"/>
            </a:pPr>
            <a:r>
              <a:rPr lang="en-US" altLang="zh-CN" dirty="0"/>
              <a:t>……</a:t>
            </a:r>
          </a:p>
          <a:p>
            <a:pPr marL="285750" indent="-285750">
              <a:buFont typeface="Arial" panose="020B0604020202020204" pitchFamily="34" charset="0"/>
              <a:buChar char="•"/>
            </a:pPr>
            <a:endParaRPr lang="zh-CN" altLang="en-US" sz="1800" dirty="0"/>
          </a:p>
          <a:p>
            <a:endParaRPr lang="zh-CN" altLang="en-US" sz="1800" dirty="0"/>
          </a:p>
          <a:p>
            <a:endParaRPr kumimoji="1" lang="zh-CN" altLang="en-US" dirty="0"/>
          </a:p>
        </p:txBody>
      </p:sp>
      <p:pic>
        <p:nvPicPr>
          <p:cNvPr id="29" name="图形 28">
            <a:extLst>
              <a:ext uri="{FF2B5EF4-FFF2-40B4-BE49-F238E27FC236}">
                <a16:creationId xmlns:a16="http://schemas.microsoft.com/office/drawing/2014/main" id="{E248F330-1DD0-B4F0-D00F-31D9062B3F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45777" y="985564"/>
            <a:ext cx="1800000" cy="1800000"/>
          </a:xfrm>
          <a:prstGeom prst="rect">
            <a:avLst/>
          </a:prstGeom>
        </p:spPr>
      </p:pic>
      <p:sp>
        <p:nvSpPr>
          <p:cNvPr id="30" name="文本框 29">
            <a:extLst>
              <a:ext uri="{FF2B5EF4-FFF2-40B4-BE49-F238E27FC236}">
                <a16:creationId xmlns:a16="http://schemas.microsoft.com/office/drawing/2014/main" id="{6C964F80-3183-4AC1-B378-CEE08F2BB2E7}"/>
              </a:ext>
            </a:extLst>
          </p:cNvPr>
          <p:cNvSpPr txBox="1"/>
          <p:nvPr/>
        </p:nvSpPr>
        <p:spPr>
          <a:xfrm>
            <a:off x="9830677" y="2733658"/>
            <a:ext cx="1430199" cy="830997"/>
          </a:xfrm>
          <a:prstGeom prst="rect">
            <a:avLst/>
          </a:prstGeom>
          <a:noFill/>
        </p:spPr>
        <p:txBody>
          <a:bodyPr wrap="none" rtlCol="0">
            <a:spAutoFit/>
          </a:bodyPr>
          <a:lstStyle/>
          <a:p>
            <a:pPr algn="ctr"/>
            <a:r>
              <a:rPr kumimoji="1" lang="en-US" altLang="zh-CN" dirty="0"/>
              <a:t>HEALPix</a:t>
            </a:r>
          </a:p>
          <a:p>
            <a:pPr algn="ctr"/>
            <a:r>
              <a:rPr lang="en" altLang="zh-CN" sz="1200" b="0" i="0" dirty="0">
                <a:effectLst/>
                <a:latin typeface="Times New Roman" panose="02020603050405020304" pitchFamily="18" charset="0"/>
              </a:rPr>
              <a:t>(</a:t>
            </a:r>
            <a:r>
              <a:rPr lang="en" altLang="zh-CN" sz="1200" b="0" i="0" dirty="0" err="1">
                <a:effectLst/>
                <a:latin typeface="Times New Roman" panose="02020603050405020304" pitchFamily="18" charset="0"/>
              </a:rPr>
              <a:t>Górski</a:t>
            </a:r>
            <a:r>
              <a:rPr lang="en" altLang="zh-CN" sz="1200" b="0" i="0" dirty="0">
                <a:effectLst/>
                <a:latin typeface="Times New Roman" panose="02020603050405020304" pitchFamily="18" charset="0"/>
              </a:rPr>
              <a:t> et al., 2005)</a:t>
            </a:r>
            <a:endParaRPr kumimoji="1" lang="en-US" altLang="zh-CN" sz="1200" dirty="0"/>
          </a:p>
          <a:p>
            <a:pPr algn="ctr"/>
            <a:endParaRPr kumimoji="1" lang="zh-CN" altLang="en-US" dirty="0"/>
          </a:p>
        </p:txBody>
      </p:sp>
    </p:spTree>
    <p:extLst>
      <p:ext uri="{BB962C8B-B14F-4D97-AF65-F5344CB8AC3E}">
        <p14:creationId xmlns:p14="http://schemas.microsoft.com/office/powerpoint/2010/main" val="4158668618"/>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D520E04-4457-09F6-02E5-3EB29A7797EC}"/>
              </a:ext>
            </a:extLst>
          </p:cNvPr>
          <p:cNvSpPr>
            <a:spLocks noGrp="1"/>
          </p:cNvSpPr>
          <p:nvPr>
            <p:ph type="title"/>
          </p:nvPr>
        </p:nvSpPr>
        <p:spPr>
          <a:xfrm>
            <a:off x="336000" y="2884235"/>
            <a:ext cx="2520000" cy="1089529"/>
          </a:xfrm>
        </p:spPr>
        <p:txBody>
          <a:bodyPr/>
          <a:lstStyle/>
          <a:p>
            <a:r>
              <a:rPr lang="zh-CN" altLang="en-US" dirty="0"/>
              <a:t>国内外</a:t>
            </a:r>
            <a:br>
              <a:rPr lang="en-US" altLang="zh-CN" dirty="0"/>
            </a:br>
            <a:r>
              <a:rPr lang="zh-CN" altLang="en-US" dirty="0"/>
              <a:t>发展现状</a:t>
            </a:r>
          </a:p>
        </p:txBody>
      </p:sp>
      <p:sp>
        <p:nvSpPr>
          <p:cNvPr id="5" name="内容占位符 4">
            <a:extLst>
              <a:ext uri="{FF2B5EF4-FFF2-40B4-BE49-F238E27FC236}">
                <a16:creationId xmlns:a16="http://schemas.microsoft.com/office/drawing/2014/main" id="{DBEB649E-1C1B-1EB0-F7B1-A4B80348A427}"/>
              </a:ext>
            </a:extLst>
          </p:cNvPr>
          <p:cNvSpPr>
            <a:spLocks noGrp="1"/>
          </p:cNvSpPr>
          <p:nvPr>
            <p:ph sz="quarter" idx="13"/>
          </p:nvPr>
        </p:nvSpPr>
        <p:spPr>
          <a:xfrm>
            <a:off x="3521621" y="522103"/>
            <a:ext cx="8279993" cy="1584176"/>
          </a:xfrm>
        </p:spPr>
        <p:txBody>
          <a:bodyPr>
            <a:normAutofit/>
          </a:bodyPr>
          <a:lstStyle/>
          <a:p>
            <a:pPr marL="0" indent="0">
              <a:buNone/>
            </a:pPr>
            <a:r>
              <a:rPr lang="en-US" altLang="zh-CN" sz="2200" dirty="0"/>
              <a:t>HEALPix</a:t>
            </a:r>
            <a:r>
              <a:rPr lang="zh-CN" altLang="en-US" sz="2200" dirty="0"/>
              <a:t>（</a:t>
            </a:r>
            <a:r>
              <a:rPr lang="en" altLang="zh-CN" sz="2200" dirty="0">
                <a:effectLst/>
                <a:latin typeface="XITS-Regular-Identity-H"/>
              </a:rPr>
              <a:t> Hierarchical Equal Area </a:t>
            </a:r>
            <a:r>
              <a:rPr lang="en" altLang="zh-CN" sz="2200" dirty="0" err="1">
                <a:effectLst/>
                <a:latin typeface="XITS-Regular-Identity-H"/>
              </a:rPr>
              <a:t>isoLatitude</a:t>
            </a:r>
            <a:r>
              <a:rPr lang="en" altLang="zh-CN" sz="2200" dirty="0">
                <a:effectLst/>
                <a:latin typeface="XITS-Regular-Identity-H"/>
              </a:rPr>
              <a:t> Pixelation </a:t>
            </a:r>
            <a:r>
              <a:rPr lang="zh-CN" altLang="en-US" sz="2200" dirty="0">
                <a:effectLst/>
                <a:latin typeface="XITS-Regular-Identity-H"/>
              </a:rPr>
              <a:t>）</a:t>
            </a:r>
            <a:endParaRPr lang="en" altLang="zh-CN" sz="2200" dirty="0"/>
          </a:p>
        </p:txBody>
      </p:sp>
      <p:sp>
        <p:nvSpPr>
          <p:cNvPr id="7" name="文本框 6">
            <a:extLst>
              <a:ext uri="{FF2B5EF4-FFF2-40B4-BE49-F238E27FC236}">
                <a16:creationId xmlns:a16="http://schemas.microsoft.com/office/drawing/2014/main" id="{23F86823-1706-F9E4-C5DB-729AFDDBCF8E}"/>
              </a:ext>
            </a:extLst>
          </p:cNvPr>
          <p:cNvSpPr txBox="1"/>
          <p:nvPr/>
        </p:nvSpPr>
        <p:spPr>
          <a:xfrm>
            <a:off x="3521621" y="1554513"/>
            <a:ext cx="7741045" cy="1754326"/>
          </a:xfrm>
          <a:prstGeom prst="rect">
            <a:avLst/>
          </a:prstGeom>
          <a:noFill/>
        </p:spPr>
        <p:txBody>
          <a:bodyPr wrap="square" rtlCol="0">
            <a:spAutoFit/>
          </a:bodyPr>
          <a:lstStyle/>
          <a:p>
            <a:r>
              <a:rPr lang="en-US" altLang="zh-CN" dirty="0"/>
              <a:t>HEALPix </a:t>
            </a:r>
            <a:r>
              <a:rPr lang="zh-CN" altLang="en-US" dirty="0"/>
              <a:t>是一种球面划分方法，由</a:t>
            </a:r>
            <a:r>
              <a:rPr lang="en" altLang="zh-CN" dirty="0" err="1"/>
              <a:t>Górski</a:t>
            </a:r>
            <a:r>
              <a:rPr lang="zh-CN" altLang="en-US" dirty="0"/>
              <a:t>等人提出</a:t>
            </a:r>
            <a:endParaRPr lang="en-US" altLang="zh-CN" dirty="0"/>
          </a:p>
          <a:p>
            <a:r>
              <a:rPr lang="zh-CN" altLang="en-US" dirty="0"/>
              <a:t>特点：</a:t>
            </a:r>
            <a:endParaRPr lang="en-US" altLang="zh-CN" dirty="0"/>
          </a:p>
          <a:p>
            <a:pPr marL="285750" indent="-285750">
              <a:buFont typeface="Arial" panose="020B0604020202020204" pitchFamily="34" charset="0"/>
              <a:buChar char="•"/>
            </a:pPr>
            <a:r>
              <a:rPr lang="zh-CN" altLang="en-US" dirty="0"/>
              <a:t>等面积划分</a:t>
            </a:r>
            <a:endParaRPr lang="en-US" altLang="zh-CN" dirty="0"/>
          </a:p>
          <a:p>
            <a:pPr marL="285750" indent="-285750">
              <a:buFont typeface="Arial" panose="020B0604020202020204" pitchFamily="34" charset="0"/>
              <a:buChar char="•"/>
            </a:pPr>
            <a:r>
              <a:rPr lang="zh-CN" altLang="en-US" dirty="0"/>
              <a:t>分层结构</a:t>
            </a:r>
            <a:endParaRPr lang="en-US" altLang="zh-CN" dirty="0"/>
          </a:p>
          <a:p>
            <a:pPr marL="285750" indent="-285750">
              <a:buFont typeface="Arial" panose="020B0604020202020204" pitchFamily="34" charset="0"/>
              <a:buChar char="•"/>
            </a:pPr>
            <a:r>
              <a:rPr lang="zh-CN" altLang="en-US" dirty="0"/>
              <a:t>区域编号</a:t>
            </a:r>
            <a:endParaRPr lang="en-US" altLang="zh-CN" dirty="0"/>
          </a:p>
          <a:p>
            <a:pPr marL="285750" indent="-285750">
              <a:buFont typeface="Arial" panose="020B0604020202020204" pitchFamily="34" charset="0"/>
              <a:buChar char="•"/>
            </a:pPr>
            <a:r>
              <a:rPr lang="zh-CN" altLang="en-US" dirty="0"/>
              <a:t>应用广泛</a:t>
            </a:r>
            <a:endParaRPr lang="en-US" altLang="zh-CN" dirty="0"/>
          </a:p>
        </p:txBody>
      </p:sp>
      <p:pic>
        <p:nvPicPr>
          <p:cNvPr id="9" name="图形 8">
            <a:extLst>
              <a:ext uri="{FF2B5EF4-FFF2-40B4-BE49-F238E27FC236}">
                <a16:creationId xmlns:a16="http://schemas.microsoft.com/office/drawing/2014/main" id="{9DAC5978-0585-7363-975A-BDEED84486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92681" y="3558690"/>
            <a:ext cx="2160000" cy="2160000"/>
          </a:xfrm>
          <a:prstGeom prst="rect">
            <a:avLst/>
          </a:prstGeom>
        </p:spPr>
      </p:pic>
      <p:pic>
        <p:nvPicPr>
          <p:cNvPr id="11" name="图形 10">
            <a:extLst>
              <a:ext uri="{FF2B5EF4-FFF2-40B4-BE49-F238E27FC236}">
                <a16:creationId xmlns:a16="http://schemas.microsoft.com/office/drawing/2014/main" id="{F17DBC38-9882-3C56-D1CA-84F36659C4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76160" y="3558690"/>
            <a:ext cx="2160000" cy="2160000"/>
          </a:xfrm>
          <a:prstGeom prst="rect">
            <a:avLst/>
          </a:prstGeom>
        </p:spPr>
      </p:pic>
      <p:pic>
        <p:nvPicPr>
          <p:cNvPr id="13" name="图形 12">
            <a:extLst>
              <a:ext uri="{FF2B5EF4-FFF2-40B4-BE49-F238E27FC236}">
                <a16:creationId xmlns:a16="http://schemas.microsoft.com/office/drawing/2014/main" id="{40C48D31-3311-ADE8-2E75-526CE8C7F6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92144" y="3549161"/>
            <a:ext cx="2160000" cy="2160000"/>
          </a:xfrm>
          <a:prstGeom prst="rect">
            <a:avLst/>
          </a:prstGeom>
        </p:spPr>
      </p:pic>
      <p:pic>
        <p:nvPicPr>
          <p:cNvPr id="15" name="图形 14">
            <a:extLst>
              <a:ext uri="{FF2B5EF4-FFF2-40B4-BE49-F238E27FC236}">
                <a16:creationId xmlns:a16="http://schemas.microsoft.com/office/drawing/2014/main" id="{99D3D7BB-E68E-9376-8B08-63918ED3822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56314" y="3558690"/>
            <a:ext cx="2160000" cy="2160000"/>
          </a:xfrm>
          <a:prstGeom prst="rect">
            <a:avLst/>
          </a:prstGeom>
        </p:spPr>
      </p:pic>
      <mc:AlternateContent xmlns:mc="http://schemas.openxmlformats.org/markup-compatibility/2006">
        <mc:Choice xmlns:a14="http://schemas.microsoft.com/office/drawing/2010/main" Requires="a14">
          <p:sp>
            <p:nvSpPr>
              <p:cNvPr id="2" name="文本框 1">
                <a:extLst>
                  <a:ext uri="{FF2B5EF4-FFF2-40B4-BE49-F238E27FC236}">
                    <a16:creationId xmlns:a16="http://schemas.microsoft.com/office/drawing/2014/main" id="{C3330F1D-FD18-58F0-7F83-A29141C68399}"/>
                  </a:ext>
                </a:extLst>
              </p:cNvPr>
              <p:cNvSpPr txBox="1"/>
              <p:nvPr/>
            </p:nvSpPr>
            <p:spPr>
              <a:xfrm>
                <a:off x="4072411" y="5709161"/>
                <a:ext cx="800539"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kumimoji="1" lang="en-US" altLang="zh-CN" b="0" i="1" dirty="0" smtClean="0">
                          <a:latin typeface="Cambria Math" panose="02040503050406030204" pitchFamily="18" charset="0"/>
                        </a:rPr>
                        <m:t>𝑘</m:t>
                      </m:r>
                      <m:r>
                        <a:rPr kumimoji="1" lang="en-US" altLang="zh-CN" i="1" dirty="0" smtClean="0">
                          <a:latin typeface="Cambria Math" panose="02040503050406030204" pitchFamily="18" charset="0"/>
                        </a:rPr>
                        <m:t>=0</m:t>
                      </m:r>
                    </m:oMath>
                  </m:oMathPara>
                </a14:m>
                <a:endParaRPr kumimoji="1" lang="zh-CN" altLang="en-US" dirty="0"/>
              </a:p>
            </p:txBody>
          </p:sp>
        </mc:Choice>
        <mc:Fallback>
          <p:sp>
            <p:nvSpPr>
              <p:cNvPr id="2" name="文本框 1">
                <a:extLst>
                  <a:ext uri="{FF2B5EF4-FFF2-40B4-BE49-F238E27FC236}">
                    <a16:creationId xmlns:a16="http://schemas.microsoft.com/office/drawing/2014/main" id="{C3330F1D-FD18-58F0-7F83-A29141C68399}"/>
                  </a:ext>
                </a:extLst>
              </p:cNvPr>
              <p:cNvSpPr txBox="1">
                <a:spLocks noRot="1" noChangeAspect="1" noMove="1" noResize="1" noEditPoints="1" noAdjustHandles="1" noChangeArrowheads="1" noChangeShapeType="1" noTextEdit="1"/>
              </p:cNvSpPr>
              <p:nvPr/>
            </p:nvSpPr>
            <p:spPr>
              <a:xfrm>
                <a:off x="4072411" y="5709161"/>
                <a:ext cx="800539" cy="369332"/>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 name="文本框 2">
                <a:extLst>
                  <a:ext uri="{FF2B5EF4-FFF2-40B4-BE49-F238E27FC236}">
                    <a16:creationId xmlns:a16="http://schemas.microsoft.com/office/drawing/2014/main" id="{FF21026D-9E92-5175-43A2-18607A85164D}"/>
                  </a:ext>
                </a:extLst>
              </p:cNvPr>
              <p:cNvSpPr txBox="1"/>
              <p:nvPr/>
            </p:nvSpPr>
            <p:spPr>
              <a:xfrm>
                <a:off x="6036581" y="5712068"/>
                <a:ext cx="800539"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kumimoji="1" lang="en-US" altLang="zh-CN" b="0" i="1" dirty="0" smtClean="0">
                          <a:latin typeface="Cambria Math" panose="02040503050406030204" pitchFamily="18" charset="0"/>
                        </a:rPr>
                        <m:t>𝑘</m:t>
                      </m:r>
                      <m:r>
                        <a:rPr kumimoji="1" lang="en-US" altLang="zh-CN" i="1" dirty="0" smtClean="0">
                          <a:latin typeface="Cambria Math" panose="02040503050406030204" pitchFamily="18" charset="0"/>
                        </a:rPr>
                        <m:t>=</m:t>
                      </m:r>
                      <m:r>
                        <a:rPr kumimoji="1" lang="en-US" altLang="zh-CN" b="0" i="1" dirty="0" smtClean="0">
                          <a:latin typeface="Cambria Math" panose="02040503050406030204" pitchFamily="18" charset="0"/>
                        </a:rPr>
                        <m:t>1</m:t>
                      </m:r>
                    </m:oMath>
                  </m:oMathPara>
                </a14:m>
                <a:endParaRPr kumimoji="1" lang="zh-CN" altLang="en-US" dirty="0"/>
              </a:p>
            </p:txBody>
          </p:sp>
        </mc:Choice>
        <mc:Fallback>
          <p:sp>
            <p:nvSpPr>
              <p:cNvPr id="3" name="文本框 2">
                <a:extLst>
                  <a:ext uri="{FF2B5EF4-FFF2-40B4-BE49-F238E27FC236}">
                    <a16:creationId xmlns:a16="http://schemas.microsoft.com/office/drawing/2014/main" id="{FF21026D-9E92-5175-43A2-18607A85164D}"/>
                  </a:ext>
                </a:extLst>
              </p:cNvPr>
              <p:cNvSpPr txBox="1">
                <a:spLocks noRot="1" noChangeAspect="1" noMove="1" noResize="1" noEditPoints="1" noAdjustHandles="1" noChangeArrowheads="1" noChangeShapeType="1" noTextEdit="1"/>
              </p:cNvSpPr>
              <p:nvPr/>
            </p:nvSpPr>
            <p:spPr>
              <a:xfrm>
                <a:off x="6036581" y="5712068"/>
                <a:ext cx="800539" cy="369332"/>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6" name="文本框 5">
                <a:extLst>
                  <a:ext uri="{FF2B5EF4-FFF2-40B4-BE49-F238E27FC236}">
                    <a16:creationId xmlns:a16="http://schemas.microsoft.com/office/drawing/2014/main" id="{42EB157E-A8D3-115D-A69A-410E86E09B18}"/>
                  </a:ext>
                </a:extLst>
              </p:cNvPr>
              <p:cNvSpPr txBox="1"/>
              <p:nvPr/>
            </p:nvSpPr>
            <p:spPr>
              <a:xfrm>
                <a:off x="8071874" y="5718690"/>
                <a:ext cx="800539"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kumimoji="1" lang="en-US" altLang="zh-CN" b="0" i="1" dirty="0" smtClean="0">
                          <a:latin typeface="Cambria Math" panose="02040503050406030204" pitchFamily="18" charset="0"/>
                        </a:rPr>
                        <m:t>𝑘</m:t>
                      </m:r>
                      <m:r>
                        <a:rPr kumimoji="1" lang="en-US" altLang="zh-CN" i="1" dirty="0" smtClean="0">
                          <a:latin typeface="Cambria Math" panose="02040503050406030204" pitchFamily="18" charset="0"/>
                        </a:rPr>
                        <m:t>=</m:t>
                      </m:r>
                      <m:r>
                        <a:rPr kumimoji="1" lang="en-US" altLang="zh-CN" b="0" i="1" dirty="0" smtClean="0">
                          <a:latin typeface="Cambria Math" panose="02040503050406030204" pitchFamily="18" charset="0"/>
                        </a:rPr>
                        <m:t>2</m:t>
                      </m:r>
                    </m:oMath>
                  </m:oMathPara>
                </a14:m>
                <a:endParaRPr kumimoji="1" lang="zh-CN" altLang="en-US" dirty="0"/>
              </a:p>
            </p:txBody>
          </p:sp>
        </mc:Choice>
        <mc:Fallback>
          <p:sp>
            <p:nvSpPr>
              <p:cNvPr id="6" name="文本框 5">
                <a:extLst>
                  <a:ext uri="{FF2B5EF4-FFF2-40B4-BE49-F238E27FC236}">
                    <a16:creationId xmlns:a16="http://schemas.microsoft.com/office/drawing/2014/main" id="{42EB157E-A8D3-115D-A69A-410E86E09B18}"/>
                  </a:ext>
                </a:extLst>
              </p:cNvPr>
              <p:cNvSpPr txBox="1">
                <a:spLocks noRot="1" noChangeAspect="1" noMove="1" noResize="1" noEditPoints="1" noAdjustHandles="1" noChangeArrowheads="1" noChangeShapeType="1" noTextEdit="1"/>
              </p:cNvSpPr>
              <p:nvPr/>
            </p:nvSpPr>
            <p:spPr>
              <a:xfrm>
                <a:off x="8071874" y="5718690"/>
                <a:ext cx="800539" cy="369332"/>
              </a:xfrm>
              <a:prstGeom prst="rect">
                <a:avLst/>
              </a:prstGeom>
              <a:blipFill>
                <a:blip r:embed="rId12"/>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8" name="文本框 7">
                <a:extLst>
                  <a:ext uri="{FF2B5EF4-FFF2-40B4-BE49-F238E27FC236}">
                    <a16:creationId xmlns:a16="http://schemas.microsoft.com/office/drawing/2014/main" id="{3E526DAF-FDA6-F536-B6FF-7EB63C901252}"/>
                  </a:ext>
                </a:extLst>
              </p:cNvPr>
              <p:cNvSpPr txBox="1"/>
              <p:nvPr/>
            </p:nvSpPr>
            <p:spPr>
              <a:xfrm>
                <a:off x="10036044" y="5709161"/>
                <a:ext cx="800539"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kumimoji="1" lang="en-US" altLang="zh-CN" b="0" i="1" dirty="0" smtClean="0">
                          <a:latin typeface="Cambria Math" panose="02040503050406030204" pitchFamily="18" charset="0"/>
                        </a:rPr>
                        <m:t>𝑘</m:t>
                      </m:r>
                      <m:r>
                        <a:rPr kumimoji="1" lang="en-US" altLang="zh-CN" i="1" dirty="0" smtClean="0">
                          <a:latin typeface="Cambria Math" panose="02040503050406030204" pitchFamily="18" charset="0"/>
                        </a:rPr>
                        <m:t>=</m:t>
                      </m:r>
                      <m:r>
                        <a:rPr kumimoji="1" lang="en-US" altLang="zh-CN" b="0" i="1" dirty="0" smtClean="0">
                          <a:latin typeface="Cambria Math" panose="02040503050406030204" pitchFamily="18" charset="0"/>
                        </a:rPr>
                        <m:t>3</m:t>
                      </m:r>
                    </m:oMath>
                  </m:oMathPara>
                </a14:m>
                <a:endParaRPr kumimoji="1" lang="zh-CN" altLang="en-US" dirty="0"/>
              </a:p>
            </p:txBody>
          </p:sp>
        </mc:Choice>
        <mc:Fallback>
          <p:sp>
            <p:nvSpPr>
              <p:cNvPr id="8" name="文本框 7">
                <a:extLst>
                  <a:ext uri="{FF2B5EF4-FFF2-40B4-BE49-F238E27FC236}">
                    <a16:creationId xmlns:a16="http://schemas.microsoft.com/office/drawing/2014/main" id="{3E526DAF-FDA6-F536-B6FF-7EB63C901252}"/>
                  </a:ext>
                </a:extLst>
              </p:cNvPr>
              <p:cNvSpPr txBox="1">
                <a:spLocks noRot="1" noChangeAspect="1" noMove="1" noResize="1" noEditPoints="1" noAdjustHandles="1" noChangeArrowheads="1" noChangeShapeType="1" noTextEdit="1"/>
              </p:cNvSpPr>
              <p:nvPr/>
            </p:nvSpPr>
            <p:spPr>
              <a:xfrm>
                <a:off x="10036044" y="5709161"/>
                <a:ext cx="800539" cy="369332"/>
              </a:xfrm>
              <a:prstGeom prst="rect">
                <a:avLst/>
              </a:prstGeom>
              <a:blipFill>
                <a:blip r:embed="rId13"/>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77626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D7DE16-59D3-FB75-044F-B9033F5FAB1D}"/>
              </a:ext>
            </a:extLst>
          </p:cNvPr>
          <p:cNvSpPr>
            <a:spLocks noGrp="1"/>
          </p:cNvSpPr>
          <p:nvPr>
            <p:ph type="title"/>
          </p:nvPr>
        </p:nvSpPr>
        <p:spPr>
          <a:xfrm>
            <a:off x="336000" y="2884235"/>
            <a:ext cx="2520000" cy="1089529"/>
          </a:xfrm>
        </p:spPr>
        <p:txBody>
          <a:bodyPr/>
          <a:lstStyle/>
          <a:p>
            <a:r>
              <a:rPr kumimoji="1" lang="zh-CN" altLang="en-US" dirty="0"/>
              <a:t>星表的</a:t>
            </a:r>
            <a:br>
              <a:rPr kumimoji="1" lang="en-US" altLang="zh-CN" dirty="0"/>
            </a:br>
            <a:r>
              <a:rPr kumimoji="1" lang="zh-CN" altLang="en-US" dirty="0"/>
              <a:t>均匀切分</a:t>
            </a:r>
          </a:p>
        </p:txBody>
      </p:sp>
      <p:sp>
        <p:nvSpPr>
          <p:cNvPr id="3" name="内容占位符 2">
            <a:extLst>
              <a:ext uri="{FF2B5EF4-FFF2-40B4-BE49-F238E27FC236}">
                <a16:creationId xmlns:a16="http://schemas.microsoft.com/office/drawing/2014/main" id="{27C13103-0C94-6F67-055A-D8FC2A17F5B6}"/>
              </a:ext>
            </a:extLst>
          </p:cNvPr>
          <p:cNvSpPr>
            <a:spLocks noGrp="1"/>
          </p:cNvSpPr>
          <p:nvPr>
            <p:ph sz="quarter" idx="13"/>
          </p:nvPr>
        </p:nvSpPr>
        <p:spPr>
          <a:xfrm>
            <a:off x="3376424" y="596991"/>
            <a:ext cx="5313351" cy="910752"/>
          </a:xfrm>
        </p:spPr>
        <p:txBody>
          <a:bodyPr>
            <a:noAutofit/>
          </a:bodyPr>
          <a:lstStyle/>
          <a:p>
            <a:pPr marL="0" indent="0">
              <a:buNone/>
            </a:pPr>
            <a:r>
              <a:rPr lang="en-US" altLang="zh-CN" sz="1800" dirty="0"/>
              <a:t>HEALPix</a:t>
            </a:r>
            <a:r>
              <a:rPr lang="zh-CN" altLang="en-US" sz="1800" dirty="0"/>
              <a:t>的不足：</a:t>
            </a:r>
            <a:endParaRPr lang="en-US" altLang="zh-CN" sz="1800" dirty="0"/>
          </a:p>
          <a:p>
            <a:r>
              <a:rPr lang="zh-CN" altLang="en-US" sz="1800" dirty="0"/>
              <a:t>需要手动指定层级</a:t>
            </a:r>
            <a:endParaRPr lang="en-US" altLang="zh-CN" sz="1800" dirty="0"/>
          </a:p>
          <a:p>
            <a:r>
              <a:rPr lang="zh-CN" altLang="en-US" sz="1800" dirty="0"/>
              <a:t>天体在天球上并非等密度分布，无法均匀切分</a:t>
            </a:r>
            <a:endParaRPr lang="en-US" altLang="zh-CN" sz="1800" dirty="0"/>
          </a:p>
        </p:txBody>
      </p:sp>
      <p:pic>
        <p:nvPicPr>
          <p:cNvPr id="4" name="图片 3">
            <a:extLst>
              <a:ext uri="{FF2B5EF4-FFF2-40B4-BE49-F238E27FC236}">
                <a16:creationId xmlns:a16="http://schemas.microsoft.com/office/drawing/2014/main" id="{CDF8CE6E-1A23-AE72-4F6F-A01215CB2B31}"/>
              </a:ext>
            </a:extLst>
          </p:cNvPr>
          <p:cNvPicPr>
            <a:picLocks noChangeAspect="1"/>
          </p:cNvPicPr>
          <p:nvPr/>
        </p:nvPicPr>
        <p:blipFill rotWithShape="1">
          <a:blip r:embed="rId2"/>
          <a:srcRect l="-1053" t="6897" r="1053" b="15517"/>
          <a:stretch/>
        </p:blipFill>
        <p:spPr>
          <a:xfrm>
            <a:off x="9077885" y="3411352"/>
            <a:ext cx="3101711" cy="1800000"/>
          </a:xfrm>
          <a:prstGeom prst="rect">
            <a:avLst/>
          </a:prstGeom>
        </p:spPr>
      </p:pic>
      <p:pic>
        <p:nvPicPr>
          <p:cNvPr id="5" name="图片 4">
            <a:extLst>
              <a:ext uri="{FF2B5EF4-FFF2-40B4-BE49-F238E27FC236}">
                <a16:creationId xmlns:a16="http://schemas.microsoft.com/office/drawing/2014/main" id="{069CAB5F-168A-6377-63F5-CCCED10404B4}"/>
              </a:ext>
            </a:extLst>
          </p:cNvPr>
          <p:cNvPicPr>
            <a:picLocks noChangeAspect="1"/>
          </p:cNvPicPr>
          <p:nvPr/>
        </p:nvPicPr>
        <p:blipFill>
          <a:blip r:embed="rId3"/>
          <a:stretch>
            <a:fillRect/>
          </a:stretch>
        </p:blipFill>
        <p:spPr>
          <a:xfrm>
            <a:off x="9162325" y="571065"/>
            <a:ext cx="3017271" cy="1800000"/>
          </a:xfrm>
          <a:prstGeom prst="rect">
            <a:avLst/>
          </a:prstGeom>
        </p:spPr>
      </p:pic>
      <p:sp>
        <p:nvSpPr>
          <p:cNvPr id="6" name="文本框 5">
            <a:extLst>
              <a:ext uri="{FF2B5EF4-FFF2-40B4-BE49-F238E27FC236}">
                <a16:creationId xmlns:a16="http://schemas.microsoft.com/office/drawing/2014/main" id="{C067CB7E-6A10-9B7B-B8B3-751D23B39A27}"/>
              </a:ext>
            </a:extLst>
          </p:cNvPr>
          <p:cNvSpPr txBox="1"/>
          <p:nvPr/>
        </p:nvSpPr>
        <p:spPr>
          <a:xfrm>
            <a:off x="3304418" y="1655210"/>
            <a:ext cx="4145622" cy="369332"/>
          </a:xfrm>
          <a:prstGeom prst="rect">
            <a:avLst/>
          </a:prstGeom>
          <a:noFill/>
        </p:spPr>
        <p:txBody>
          <a:bodyPr wrap="none" rtlCol="0">
            <a:spAutoFit/>
          </a:bodyPr>
          <a:lstStyle/>
          <a:p>
            <a:r>
              <a:rPr kumimoji="1" lang="zh-CN" altLang="en-US" b="1" dirty="0"/>
              <a:t>单个星表文件的体积对检索效率的影响</a:t>
            </a:r>
          </a:p>
        </p:txBody>
      </p:sp>
      <p:grpSp>
        <p:nvGrpSpPr>
          <p:cNvPr id="7" name="组合 6">
            <a:extLst>
              <a:ext uri="{FF2B5EF4-FFF2-40B4-BE49-F238E27FC236}">
                <a16:creationId xmlns:a16="http://schemas.microsoft.com/office/drawing/2014/main" id="{CF865040-D700-BBD4-E534-8DF40FD6C710}"/>
              </a:ext>
            </a:extLst>
          </p:cNvPr>
          <p:cNvGrpSpPr/>
          <p:nvPr/>
        </p:nvGrpSpPr>
        <p:grpSpPr>
          <a:xfrm>
            <a:off x="3311570" y="2014622"/>
            <a:ext cx="4107464" cy="2327508"/>
            <a:chOff x="4439210" y="2267968"/>
            <a:chExt cx="4881674" cy="2847230"/>
          </a:xfrm>
        </p:grpSpPr>
        <p:cxnSp>
          <p:nvCxnSpPr>
            <p:cNvPr id="8" name="直线箭头连接符 7">
              <a:extLst>
                <a:ext uri="{FF2B5EF4-FFF2-40B4-BE49-F238E27FC236}">
                  <a16:creationId xmlns:a16="http://schemas.microsoft.com/office/drawing/2014/main" id="{EFD5DC1D-80DA-D390-8C69-466924C0B0E6}"/>
                </a:ext>
              </a:extLst>
            </p:cNvPr>
            <p:cNvCxnSpPr>
              <a:cxnSpLocks/>
            </p:cNvCxnSpPr>
            <p:nvPr/>
          </p:nvCxnSpPr>
          <p:spPr>
            <a:xfrm flipV="1">
              <a:off x="5340186" y="2707679"/>
              <a:ext cx="0" cy="1927760"/>
            </a:xfrm>
            <a:prstGeom prst="straightConnector1">
              <a:avLst/>
            </a:prstGeom>
            <a:ln>
              <a:solidFill>
                <a:schemeClr val="accent1"/>
              </a:solidFill>
              <a:tailEnd type="triangle"/>
            </a:ln>
          </p:spPr>
          <p:style>
            <a:lnRef idx="3">
              <a:schemeClr val="accent5"/>
            </a:lnRef>
            <a:fillRef idx="0">
              <a:schemeClr val="accent5"/>
            </a:fillRef>
            <a:effectRef idx="2">
              <a:schemeClr val="accent5"/>
            </a:effectRef>
            <a:fontRef idx="minor">
              <a:schemeClr val="tx1"/>
            </a:fontRef>
          </p:style>
        </p:cxnSp>
        <p:cxnSp>
          <p:nvCxnSpPr>
            <p:cNvPr id="9" name="直线箭头连接符 8">
              <a:extLst>
                <a:ext uri="{FF2B5EF4-FFF2-40B4-BE49-F238E27FC236}">
                  <a16:creationId xmlns:a16="http://schemas.microsoft.com/office/drawing/2014/main" id="{3A150CD0-6CAC-EBA3-38DF-A69353B3EF39}"/>
                </a:ext>
              </a:extLst>
            </p:cNvPr>
            <p:cNvCxnSpPr>
              <a:cxnSpLocks/>
            </p:cNvCxnSpPr>
            <p:nvPr/>
          </p:nvCxnSpPr>
          <p:spPr>
            <a:xfrm>
              <a:off x="5340186" y="4635439"/>
              <a:ext cx="2520280" cy="0"/>
            </a:xfrm>
            <a:prstGeom prst="straightConnector1">
              <a:avLst/>
            </a:prstGeom>
            <a:ln>
              <a:solidFill>
                <a:schemeClr val="accent1"/>
              </a:solidFill>
              <a:tailEnd type="triangle"/>
            </a:ln>
          </p:spPr>
          <p:style>
            <a:lnRef idx="3">
              <a:schemeClr val="accent5"/>
            </a:lnRef>
            <a:fillRef idx="0">
              <a:schemeClr val="accent5"/>
            </a:fillRef>
            <a:effectRef idx="2">
              <a:schemeClr val="accent5"/>
            </a:effectRef>
            <a:fontRef idx="minor">
              <a:schemeClr val="tx1"/>
            </a:fontRef>
          </p:style>
        </p:cxnSp>
        <p:sp>
          <p:nvSpPr>
            <p:cNvPr id="10" name="文本框 9">
              <a:extLst>
                <a:ext uri="{FF2B5EF4-FFF2-40B4-BE49-F238E27FC236}">
                  <a16:creationId xmlns:a16="http://schemas.microsoft.com/office/drawing/2014/main" id="{F6076C1D-B32D-843F-DC26-78001F7AEED7}"/>
                </a:ext>
              </a:extLst>
            </p:cNvPr>
            <p:cNvSpPr txBox="1"/>
            <p:nvPr/>
          </p:nvSpPr>
          <p:spPr>
            <a:xfrm>
              <a:off x="7455361" y="4663396"/>
              <a:ext cx="1865523" cy="451802"/>
            </a:xfrm>
            <a:prstGeom prst="rect">
              <a:avLst/>
            </a:prstGeom>
            <a:noFill/>
          </p:spPr>
          <p:txBody>
            <a:bodyPr wrap="none" rtlCol="0">
              <a:spAutoFit/>
            </a:bodyPr>
            <a:lstStyle/>
            <a:p>
              <a:r>
                <a:rPr kumimoji="1" lang="zh-CN" altLang="en-US" dirty="0"/>
                <a:t>单个文件大小</a:t>
              </a:r>
            </a:p>
          </p:txBody>
        </p:sp>
        <p:sp>
          <p:nvSpPr>
            <p:cNvPr id="11" name="文本框 10">
              <a:extLst>
                <a:ext uri="{FF2B5EF4-FFF2-40B4-BE49-F238E27FC236}">
                  <a16:creationId xmlns:a16="http://schemas.microsoft.com/office/drawing/2014/main" id="{CA8E9565-DCDC-AE8D-1510-D9065925A034}"/>
                </a:ext>
              </a:extLst>
            </p:cNvPr>
            <p:cNvSpPr txBox="1"/>
            <p:nvPr/>
          </p:nvSpPr>
          <p:spPr>
            <a:xfrm>
              <a:off x="4439210" y="2267968"/>
              <a:ext cx="900977" cy="790654"/>
            </a:xfrm>
            <a:prstGeom prst="rect">
              <a:avLst/>
            </a:prstGeom>
            <a:noFill/>
          </p:spPr>
          <p:txBody>
            <a:bodyPr wrap="square" rtlCol="0">
              <a:spAutoFit/>
            </a:bodyPr>
            <a:lstStyle/>
            <a:p>
              <a:pPr algn="ctr"/>
              <a:r>
                <a:rPr kumimoji="1" lang="zh-CN" altLang="en-US" dirty="0"/>
                <a:t>检索</a:t>
              </a:r>
              <a:endParaRPr kumimoji="1" lang="en-US" altLang="zh-CN" dirty="0"/>
            </a:p>
            <a:p>
              <a:pPr algn="ctr"/>
              <a:r>
                <a:rPr kumimoji="1" lang="zh-CN" altLang="en-US" dirty="0"/>
                <a:t>时间</a:t>
              </a:r>
            </a:p>
          </p:txBody>
        </p:sp>
        <p:sp>
          <p:nvSpPr>
            <p:cNvPr id="12" name="任意形状 11">
              <a:extLst>
                <a:ext uri="{FF2B5EF4-FFF2-40B4-BE49-F238E27FC236}">
                  <a16:creationId xmlns:a16="http://schemas.microsoft.com/office/drawing/2014/main" id="{488DAD6E-94E1-03C5-9CFB-DD94CA3DC927}"/>
                </a:ext>
              </a:extLst>
            </p:cNvPr>
            <p:cNvSpPr/>
            <p:nvPr/>
          </p:nvSpPr>
          <p:spPr>
            <a:xfrm>
              <a:off x="5623560" y="3131465"/>
              <a:ext cx="1977887" cy="1262344"/>
            </a:xfrm>
            <a:custGeom>
              <a:avLst/>
              <a:gdLst>
                <a:gd name="connsiteX0" fmla="*/ 0 w 1977887"/>
                <a:gd name="connsiteY0" fmla="*/ 0 h 1262344"/>
                <a:gd name="connsiteX1" fmla="*/ 805069 w 1977887"/>
                <a:gd name="connsiteY1" fmla="*/ 1262269 h 1262344"/>
                <a:gd name="connsiteX2" fmla="*/ 1977887 w 1977887"/>
                <a:gd name="connsiteY2" fmla="*/ 59635 h 1262344"/>
              </a:gdLst>
              <a:ahLst/>
              <a:cxnLst>
                <a:cxn ang="0">
                  <a:pos x="connsiteX0" y="connsiteY0"/>
                </a:cxn>
                <a:cxn ang="0">
                  <a:pos x="connsiteX1" y="connsiteY1"/>
                </a:cxn>
                <a:cxn ang="0">
                  <a:pos x="connsiteX2" y="connsiteY2"/>
                </a:cxn>
              </a:cxnLst>
              <a:rect l="l" t="t" r="r" b="b"/>
              <a:pathLst>
                <a:path w="1977887" h="1262344">
                  <a:moveTo>
                    <a:pt x="0" y="0"/>
                  </a:moveTo>
                  <a:cubicBezTo>
                    <a:pt x="237710" y="626165"/>
                    <a:pt x="475421" y="1252330"/>
                    <a:pt x="805069" y="1262269"/>
                  </a:cubicBezTo>
                  <a:cubicBezTo>
                    <a:pt x="1134717" y="1272208"/>
                    <a:pt x="1755913" y="303144"/>
                    <a:pt x="1977887" y="59635"/>
                  </a:cubicBezTo>
                </a:path>
              </a:pathLst>
            </a:custGeom>
            <a:ln w="19050"/>
          </p:spPr>
          <p:style>
            <a:lnRef idx="1">
              <a:schemeClr val="accent5"/>
            </a:lnRef>
            <a:fillRef idx="0">
              <a:schemeClr val="accent5"/>
            </a:fillRef>
            <a:effectRef idx="0">
              <a:schemeClr val="accent5"/>
            </a:effectRef>
            <a:fontRef idx="minor">
              <a:schemeClr val="tx1"/>
            </a:fontRef>
          </p:style>
          <p:txBody>
            <a:bodyPr rtlCol="0" anchor="ctr"/>
            <a:lstStyle/>
            <a:p>
              <a:pPr algn="ctr"/>
              <a:endParaRPr kumimoji="1" lang="zh-CN" altLang="en-US"/>
            </a:p>
          </p:txBody>
        </p:sp>
      </p:grpSp>
      <p:sp>
        <p:nvSpPr>
          <p:cNvPr id="14" name="文本框 13">
            <a:extLst>
              <a:ext uri="{FF2B5EF4-FFF2-40B4-BE49-F238E27FC236}">
                <a16:creationId xmlns:a16="http://schemas.microsoft.com/office/drawing/2014/main" id="{1BF6CD52-540A-5E72-4EAE-BDC1B7F18A83}"/>
              </a:ext>
            </a:extLst>
          </p:cNvPr>
          <p:cNvSpPr txBox="1"/>
          <p:nvPr/>
        </p:nvSpPr>
        <p:spPr>
          <a:xfrm>
            <a:off x="3376424" y="4472688"/>
            <a:ext cx="5095830" cy="1477328"/>
          </a:xfrm>
          <a:prstGeom prst="rect">
            <a:avLst/>
          </a:prstGeom>
          <a:noFill/>
        </p:spPr>
        <p:txBody>
          <a:bodyPr wrap="square" rtlCol="0">
            <a:spAutoFit/>
          </a:bodyPr>
          <a:lstStyle/>
          <a:p>
            <a:r>
              <a:rPr kumimoji="1" lang="zh-CN" altLang="en-US" dirty="0"/>
              <a:t>切分目标：</a:t>
            </a:r>
            <a:endParaRPr kumimoji="1" lang="en-US" altLang="zh-CN" dirty="0"/>
          </a:p>
          <a:p>
            <a:r>
              <a:rPr kumimoji="1" lang="zh-CN" altLang="en-US" dirty="0"/>
              <a:t>单个文件应该在最优大小附近以达到最佳性能</a:t>
            </a:r>
            <a:endParaRPr kumimoji="1" lang="en-US" altLang="zh-CN" dirty="0"/>
          </a:p>
          <a:p>
            <a:endParaRPr kumimoji="1" lang="en-US" altLang="zh-CN" dirty="0"/>
          </a:p>
          <a:p>
            <a:r>
              <a:rPr kumimoji="1" lang="zh-CN" altLang="en-US" dirty="0"/>
              <a:t>转变切分思路：</a:t>
            </a:r>
            <a:endParaRPr kumimoji="1" lang="en-US" altLang="zh-CN" dirty="0"/>
          </a:p>
          <a:p>
            <a:r>
              <a:rPr kumimoji="1" lang="zh-CN" altLang="en-US" dirty="0">
                <a:solidFill>
                  <a:srgbClr val="FF0000"/>
                </a:solidFill>
              </a:rPr>
              <a:t>按照区域面积切分 </a:t>
            </a:r>
            <a:r>
              <a:rPr kumimoji="1" lang="en-US" altLang="zh-CN" dirty="0">
                <a:solidFill>
                  <a:srgbClr val="FF0000"/>
                </a:solidFill>
                <a:sym typeface="Wingdings" pitchFamily="2" charset="2"/>
              </a:rPr>
              <a:t></a:t>
            </a:r>
            <a:r>
              <a:rPr kumimoji="1" lang="zh-CN" altLang="en-US" dirty="0">
                <a:solidFill>
                  <a:srgbClr val="FF0000"/>
                </a:solidFill>
                <a:sym typeface="Wingdings" pitchFamily="2" charset="2"/>
              </a:rPr>
              <a:t> 按照天体数量切分</a:t>
            </a:r>
            <a:endParaRPr kumimoji="1" lang="zh-CN" altLang="en-US" dirty="0">
              <a:solidFill>
                <a:srgbClr val="FF0000"/>
              </a:solidFill>
            </a:endParaRPr>
          </a:p>
        </p:txBody>
      </p:sp>
      <p:cxnSp>
        <p:nvCxnSpPr>
          <p:cNvPr id="16" name="直线连接符 15">
            <a:extLst>
              <a:ext uri="{FF2B5EF4-FFF2-40B4-BE49-F238E27FC236}">
                <a16:creationId xmlns:a16="http://schemas.microsoft.com/office/drawing/2014/main" id="{877639C0-383E-A76C-86B9-2738881473BB}"/>
              </a:ext>
            </a:extLst>
          </p:cNvPr>
          <p:cNvCxnSpPr/>
          <p:nvPr/>
        </p:nvCxnSpPr>
        <p:spPr>
          <a:xfrm flipV="1">
            <a:off x="4978677" y="2781952"/>
            <a:ext cx="0" cy="1167992"/>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sp>
        <p:nvSpPr>
          <p:cNvPr id="17" name="文本框 16">
            <a:extLst>
              <a:ext uri="{FF2B5EF4-FFF2-40B4-BE49-F238E27FC236}">
                <a16:creationId xmlns:a16="http://schemas.microsoft.com/office/drawing/2014/main" id="{377E3C55-29F6-8BFA-A95D-47532AE71223}"/>
              </a:ext>
            </a:extLst>
          </p:cNvPr>
          <p:cNvSpPr txBox="1"/>
          <p:nvPr/>
        </p:nvSpPr>
        <p:spPr>
          <a:xfrm>
            <a:off x="4587145" y="3971769"/>
            <a:ext cx="902811" cy="307777"/>
          </a:xfrm>
          <a:prstGeom prst="rect">
            <a:avLst/>
          </a:prstGeom>
          <a:noFill/>
        </p:spPr>
        <p:txBody>
          <a:bodyPr wrap="none" rtlCol="0">
            <a:spAutoFit/>
          </a:bodyPr>
          <a:lstStyle/>
          <a:p>
            <a:r>
              <a:rPr kumimoji="1" lang="zh-CN" altLang="en-US" sz="1400" dirty="0">
                <a:solidFill>
                  <a:srgbClr val="FF0000"/>
                </a:solidFill>
              </a:rPr>
              <a:t>最优大小</a:t>
            </a:r>
          </a:p>
        </p:txBody>
      </p:sp>
      <p:sp>
        <p:nvSpPr>
          <p:cNvPr id="18" name="文本框 17">
            <a:extLst>
              <a:ext uri="{FF2B5EF4-FFF2-40B4-BE49-F238E27FC236}">
                <a16:creationId xmlns:a16="http://schemas.microsoft.com/office/drawing/2014/main" id="{D2832A50-B907-1492-D63F-7ADBCA3F70AF}"/>
              </a:ext>
            </a:extLst>
          </p:cNvPr>
          <p:cNvSpPr txBox="1"/>
          <p:nvPr/>
        </p:nvSpPr>
        <p:spPr>
          <a:xfrm>
            <a:off x="3658097" y="3009220"/>
            <a:ext cx="1324069" cy="461665"/>
          </a:xfrm>
          <a:prstGeom prst="rect">
            <a:avLst/>
          </a:prstGeom>
          <a:noFill/>
        </p:spPr>
        <p:txBody>
          <a:bodyPr wrap="square" rtlCol="0">
            <a:spAutoFit/>
          </a:bodyPr>
          <a:lstStyle/>
          <a:p>
            <a:r>
              <a:rPr kumimoji="1" lang="zh-CN" altLang="en-US" sz="1200" dirty="0">
                <a:highlight>
                  <a:srgbClr val="00FFFF"/>
                </a:highlight>
              </a:rPr>
              <a:t>大量小文件</a:t>
            </a:r>
            <a:endParaRPr kumimoji="1" lang="en-US" altLang="zh-CN" sz="1200" dirty="0">
              <a:highlight>
                <a:srgbClr val="00FFFF"/>
              </a:highlight>
            </a:endParaRPr>
          </a:p>
          <a:p>
            <a:r>
              <a:rPr kumimoji="1" lang="zh-CN" altLang="en-US" sz="1200" dirty="0">
                <a:highlight>
                  <a:srgbClr val="00FFFF"/>
                </a:highlight>
              </a:rPr>
              <a:t>随机读写速度慢</a:t>
            </a:r>
          </a:p>
        </p:txBody>
      </p:sp>
      <p:sp>
        <p:nvSpPr>
          <p:cNvPr id="19" name="文本框 18">
            <a:extLst>
              <a:ext uri="{FF2B5EF4-FFF2-40B4-BE49-F238E27FC236}">
                <a16:creationId xmlns:a16="http://schemas.microsoft.com/office/drawing/2014/main" id="{BB328D59-9067-5D65-9A29-EFAB3EE54617}"/>
              </a:ext>
            </a:extLst>
          </p:cNvPr>
          <p:cNvSpPr txBox="1"/>
          <p:nvPr/>
        </p:nvSpPr>
        <p:spPr>
          <a:xfrm>
            <a:off x="5649267" y="2915940"/>
            <a:ext cx="1324073" cy="461665"/>
          </a:xfrm>
          <a:prstGeom prst="rect">
            <a:avLst/>
          </a:prstGeom>
          <a:noFill/>
        </p:spPr>
        <p:txBody>
          <a:bodyPr wrap="square" rtlCol="0">
            <a:spAutoFit/>
          </a:bodyPr>
          <a:lstStyle/>
          <a:p>
            <a:r>
              <a:rPr kumimoji="1" lang="zh-CN" altLang="en-US" sz="1200" dirty="0">
                <a:highlight>
                  <a:srgbClr val="00FFFF"/>
                </a:highlight>
              </a:rPr>
              <a:t>单个大文件读写时间较长</a:t>
            </a:r>
          </a:p>
        </p:txBody>
      </p:sp>
      <p:cxnSp>
        <p:nvCxnSpPr>
          <p:cNvPr id="21" name="直线箭头连接符 20">
            <a:extLst>
              <a:ext uri="{FF2B5EF4-FFF2-40B4-BE49-F238E27FC236}">
                <a16:creationId xmlns:a16="http://schemas.microsoft.com/office/drawing/2014/main" id="{8C9B0A68-54B5-3A88-1045-A7BBC99287B2}"/>
              </a:ext>
            </a:extLst>
          </p:cNvPr>
          <p:cNvCxnSpPr>
            <a:cxnSpLocks/>
            <a:stCxn id="22" idx="2"/>
          </p:cNvCxnSpPr>
          <p:nvPr/>
        </p:nvCxnSpPr>
        <p:spPr>
          <a:xfrm>
            <a:off x="10052121" y="444985"/>
            <a:ext cx="349939" cy="895783"/>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22" name="文本框 21">
            <a:extLst>
              <a:ext uri="{FF2B5EF4-FFF2-40B4-BE49-F238E27FC236}">
                <a16:creationId xmlns:a16="http://schemas.microsoft.com/office/drawing/2014/main" id="{55F9D0B4-EDB5-3744-D7A7-BE996CC050B6}"/>
              </a:ext>
            </a:extLst>
          </p:cNvPr>
          <p:cNvSpPr txBox="1"/>
          <p:nvPr/>
        </p:nvSpPr>
        <p:spPr>
          <a:xfrm>
            <a:off x="9382707" y="75653"/>
            <a:ext cx="1338828" cy="369332"/>
          </a:xfrm>
          <a:prstGeom prst="rect">
            <a:avLst/>
          </a:prstGeom>
          <a:noFill/>
        </p:spPr>
        <p:txBody>
          <a:bodyPr wrap="none" rtlCol="0">
            <a:spAutoFit/>
          </a:bodyPr>
          <a:lstStyle/>
          <a:p>
            <a:r>
              <a:rPr kumimoji="1" lang="zh-CN" altLang="en-US" dirty="0">
                <a:solidFill>
                  <a:srgbClr val="FF0000"/>
                </a:solidFill>
              </a:rPr>
              <a:t>低密度区域</a:t>
            </a:r>
          </a:p>
        </p:txBody>
      </p:sp>
      <p:cxnSp>
        <p:nvCxnSpPr>
          <p:cNvPr id="26" name="直线箭头连接符 25">
            <a:extLst>
              <a:ext uri="{FF2B5EF4-FFF2-40B4-BE49-F238E27FC236}">
                <a16:creationId xmlns:a16="http://schemas.microsoft.com/office/drawing/2014/main" id="{874CF494-C8A2-B77D-7896-3FEE1CA44CBA}"/>
              </a:ext>
            </a:extLst>
          </p:cNvPr>
          <p:cNvCxnSpPr>
            <a:cxnSpLocks/>
            <a:stCxn id="27" idx="0"/>
          </p:cNvCxnSpPr>
          <p:nvPr/>
        </p:nvCxnSpPr>
        <p:spPr>
          <a:xfrm flipV="1">
            <a:off x="10935774" y="1713004"/>
            <a:ext cx="416810" cy="833604"/>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27" name="文本框 26">
            <a:extLst>
              <a:ext uri="{FF2B5EF4-FFF2-40B4-BE49-F238E27FC236}">
                <a16:creationId xmlns:a16="http://schemas.microsoft.com/office/drawing/2014/main" id="{0C9BB3D5-35E1-137F-CCD8-CB44FA4E806D}"/>
              </a:ext>
            </a:extLst>
          </p:cNvPr>
          <p:cNvSpPr txBox="1"/>
          <p:nvPr/>
        </p:nvSpPr>
        <p:spPr>
          <a:xfrm>
            <a:off x="10266360" y="2546608"/>
            <a:ext cx="1338828" cy="369332"/>
          </a:xfrm>
          <a:prstGeom prst="rect">
            <a:avLst/>
          </a:prstGeom>
          <a:noFill/>
        </p:spPr>
        <p:txBody>
          <a:bodyPr wrap="square" rtlCol="0">
            <a:spAutoFit/>
          </a:bodyPr>
          <a:lstStyle/>
          <a:p>
            <a:r>
              <a:rPr kumimoji="1" lang="zh-CN" altLang="en-US" dirty="0">
                <a:solidFill>
                  <a:srgbClr val="FF0000"/>
                </a:solidFill>
              </a:rPr>
              <a:t>高密度区域</a:t>
            </a:r>
          </a:p>
        </p:txBody>
      </p:sp>
      <p:sp>
        <p:nvSpPr>
          <p:cNvPr id="33" name="文本框 32">
            <a:extLst>
              <a:ext uri="{FF2B5EF4-FFF2-40B4-BE49-F238E27FC236}">
                <a16:creationId xmlns:a16="http://schemas.microsoft.com/office/drawing/2014/main" id="{BF6ED37B-A102-042A-DA15-848E5D0643DD}"/>
              </a:ext>
            </a:extLst>
          </p:cNvPr>
          <p:cNvSpPr txBox="1"/>
          <p:nvPr/>
        </p:nvSpPr>
        <p:spPr>
          <a:xfrm>
            <a:off x="9912424" y="5580684"/>
            <a:ext cx="1338828" cy="369332"/>
          </a:xfrm>
          <a:prstGeom prst="rect">
            <a:avLst/>
          </a:prstGeom>
          <a:noFill/>
        </p:spPr>
        <p:txBody>
          <a:bodyPr wrap="none" rtlCol="0">
            <a:spAutoFit/>
          </a:bodyPr>
          <a:lstStyle/>
          <a:p>
            <a:r>
              <a:rPr kumimoji="1" lang="zh-CN" altLang="en-US" dirty="0">
                <a:solidFill>
                  <a:srgbClr val="FF0000"/>
                </a:solidFill>
              </a:rPr>
              <a:t>低密度区域</a:t>
            </a:r>
          </a:p>
        </p:txBody>
      </p:sp>
      <p:cxnSp>
        <p:nvCxnSpPr>
          <p:cNvPr id="34" name="直线箭头连接符 33">
            <a:extLst>
              <a:ext uri="{FF2B5EF4-FFF2-40B4-BE49-F238E27FC236}">
                <a16:creationId xmlns:a16="http://schemas.microsoft.com/office/drawing/2014/main" id="{E67B1948-50F4-04F9-8CC9-58D8637580FC}"/>
              </a:ext>
            </a:extLst>
          </p:cNvPr>
          <p:cNvCxnSpPr>
            <a:cxnSpLocks/>
            <a:stCxn id="33" idx="0"/>
          </p:cNvCxnSpPr>
          <p:nvPr/>
        </p:nvCxnSpPr>
        <p:spPr>
          <a:xfrm flipV="1">
            <a:off x="10581838" y="4869160"/>
            <a:ext cx="194682" cy="711524"/>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39" name="直线箭头连接符 38">
            <a:extLst>
              <a:ext uri="{FF2B5EF4-FFF2-40B4-BE49-F238E27FC236}">
                <a16:creationId xmlns:a16="http://schemas.microsoft.com/office/drawing/2014/main" id="{92663369-63B0-D517-E446-72BCB960B70A}"/>
              </a:ext>
            </a:extLst>
          </p:cNvPr>
          <p:cNvCxnSpPr>
            <a:cxnSpLocks/>
          </p:cNvCxnSpPr>
          <p:nvPr/>
        </p:nvCxnSpPr>
        <p:spPr>
          <a:xfrm>
            <a:off x="9162325" y="3146772"/>
            <a:ext cx="534075" cy="824997"/>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42" name="文本框 41">
            <a:extLst>
              <a:ext uri="{FF2B5EF4-FFF2-40B4-BE49-F238E27FC236}">
                <a16:creationId xmlns:a16="http://schemas.microsoft.com/office/drawing/2014/main" id="{9ABE1A97-C9B0-5CC1-F626-7586ED32BFB4}"/>
              </a:ext>
            </a:extLst>
          </p:cNvPr>
          <p:cNvSpPr txBox="1"/>
          <p:nvPr/>
        </p:nvSpPr>
        <p:spPr>
          <a:xfrm>
            <a:off x="8408471" y="2764767"/>
            <a:ext cx="1338828" cy="369332"/>
          </a:xfrm>
          <a:prstGeom prst="rect">
            <a:avLst/>
          </a:prstGeom>
          <a:noFill/>
        </p:spPr>
        <p:txBody>
          <a:bodyPr wrap="square" rtlCol="0">
            <a:spAutoFit/>
          </a:bodyPr>
          <a:lstStyle/>
          <a:p>
            <a:r>
              <a:rPr kumimoji="1" lang="zh-CN" altLang="en-US" dirty="0">
                <a:solidFill>
                  <a:srgbClr val="FF0000"/>
                </a:solidFill>
              </a:rPr>
              <a:t>高密度区域</a:t>
            </a:r>
          </a:p>
        </p:txBody>
      </p:sp>
    </p:spTree>
    <p:extLst>
      <p:ext uri="{BB962C8B-B14F-4D97-AF65-F5344CB8AC3E}">
        <p14:creationId xmlns:p14="http://schemas.microsoft.com/office/powerpoint/2010/main" val="27060857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1"/>
          </a:solidFill>
        </a:ln>
      </a:spPr>
      <a:bodyPr/>
      <a:lstStyle/>
      <a:style>
        <a:lnRef idx="3">
          <a:schemeClr val="accent5"/>
        </a:lnRef>
        <a:fillRef idx="0">
          <a:schemeClr val="accent5"/>
        </a:fillRef>
        <a:effectRef idx="2">
          <a:schemeClr val="accent5"/>
        </a:effectRef>
        <a:fontRef idx="minor">
          <a:schemeClr val="tx1"/>
        </a:fontRef>
      </a:style>
    </a:lnDef>
  </a:objectDefaults>
  <a:extraClrSchemeLst/>
  <a:extLst>
    <a:ext uri="{05A4C25C-085E-4340-85A3-A5531E510DB2}">
      <thm15:themeFamily xmlns:thm15="http://schemas.microsoft.com/office/thememl/2012/main" name="张琦乾-中期进展" id="{665480EF-2409-1949-BEFA-8D5DD539E309}" vid="{2B47D0C1-6908-4D4A-BEE0-95D43B35231C}"/>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主题​​</Template>
  <TotalTime>3123</TotalTime>
  <Words>2338</Words>
  <Application>Microsoft Macintosh PowerPoint</Application>
  <PresentationFormat>宽屏</PresentationFormat>
  <Paragraphs>322</Paragraphs>
  <Slides>30</Slides>
  <Notes>7</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30</vt:i4>
      </vt:variant>
    </vt:vector>
  </HeadingPairs>
  <TitlesOfParts>
    <vt:vector size="40" baseType="lpstr">
      <vt:lpstr>等线</vt:lpstr>
      <vt:lpstr>FandolSong-Regular-Identity-H</vt:lpstr>
      <vt:lpstr>XITS-Regular-Identity-H</vt:lpstr>
      <vt:lpstr>Arial</vt:lpstr>
      <vt:lpstr>Calibri</vt:lpstr>
      <vt:lpstr>Calibri Light</vt:lpstr>
      <vt:lpstr>Cambria Math</vt:lpstr>
      <vt:lpstr>Times New Roman</vt:lpstr>
      <vt:lpstr>Wingdings</vt:lpstr>
      <vt:lpstr>Office 主题​​</vt:lpstr>
      <vt:lpstr>面向大视场时域巡天观测的 大数据检索与融合方法的研究</vt:lpstr>
      <vt:lpstr>选题背景 及意义 </vt:lpstr>
      <vt:lpstr>选题背景 及意义 </vt:lpstr>
      <vt:lpstr>选题背景 及意义 </vt:lpstr>
      <vt:lpstr>主要 研究内容</vt:lpstr>
      <vt:lpstr>星表检索的 困难与挑战</vt:lpstr>
      <vt:lpstr>国内外 发展现状</vt:lpstr>
      <vt:lpstr>国内外 发展现状</vt:lpstr>
      <vt:lpstr>星表的 均匀切分</vt:lpstr>
      <vt:lpstr>星表的切分</vt:lpstr>
      <vt:lpstr>星表的 切分</vt:lpstr>
      <vt:lpstr>星表的 切分</vt:lpstr>
      <vt:lpstr>星表的 切分</vt:lpstr>
      <vt:lpstr>星表的切分</vt:lpstr>
      <vt:lpstr>大规模星表 的切分</vt:lpstr>
      <vt:lpstr>PowerPoint 演示文稿</vt:lpstr>
      <vt:lpstr>星表的存取</vt:lpstr>
      <vt:lpstr>多星表的 高效合并</vt:lpstr>
      <vt:lpstr>多星表的 高效合并</vt:lpstr>
      <vt:lpstr>多星表的 高效合并</vt:lpstr>
      <vt:lpstr>分布式星表检索系统</vt:lpstr>
      <vt:lpstr>分布式星表 检索系统</vt:lpstr>
      <vt:lpstr>分布式星表 检索系统</vt:lpstr>
      <vt:lpstr>分布式星表 检索系统</vt:lpstr>
      <vt:lpstr>分布式星表检索系统</vt:lpstr>
      <vt:lpstr>分布式星表检索系统</vt:lpstr>
      <vt:lpstr>研究总结 及创新点</vt:lpstr>
      <vt:lpstr>研究成果</vt:lpstr>
      <vt:lpstr>未来 工作计划</vt:lpstr>
      <vt:lpstr>感谢 敬请各位老师批评指正！</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面向大视场时域巡天观测的 大数据检索与融合方法的研究</dc:title>
  <dc:creator>七千 张</dc:creator>
  <cp:lastModifiedBy>七千 张</cp:lastModifiedBy>
  <cp:revision>4</cp:revision>
  <dcterms:created xsi:type="dcterms:W3CDTF">2023-05-21T18:08:45Z</dcterms:created>
  <dcterms:modified xsi:type="dcterms:W3CDTF">2023-05-24T23:55:03Z</dcterms:modified>
</cp:coreProperties>
</file>