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2.svg" ContentType="image/svg+xml"/>
  <Override PartName="/ppt/media/image2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4"/>
  </p:notesMasterIdLst>
  <p:handoutMasterIdLst>
    <p:handoutMasterId r:id="rId58"/>
  </p:handoutMasterIdLst>
  <p:sldIdLst>
    <p:sldId id="1704" r:id="rId3"/>
    <p:sldId id="1706" r:id="rId5"/>
    <p:sldId id="1705" r:id="rId6"/>
    <p:sldId id="1741" r:id="rId7"/>
    <p:sldId id="1739" r:id="rId8"/>
    <p:sldId id="1707" r:id="rId9"/>
    <p:sldId id="1708" r:id="rId10"/>
    <p:sldId id="1743" r:id="rId11"/>
    <p:sldId id="1710" r:id="rId12"/>
    <p:sldId id="1718" r:id="rId13"/>
    <p:sldId id="1766" r:id="rId14"/>
    <p:sldId id="1768" r:id="rId15"/>
    <p:sldId id="1767" r:id="rId16"/>
    <p:sldId id="1769" r:id="rId17"/>
    <p:sldId id="1720" r:id="rId18"/>
    <p:sldId id="1838" r:id="rId19"/>
    <p:sldId id="1839" r:id="rId20"/>
    <p:sldId id="1734" r:id="rId21"/>
    <p:sldId id="1735" r:id="rId22"/>
    <p:sldId id="1725" r:id="rId23"/>
    <p:sldId id="1719" r:id="rId24"/>
    <p:sldId id="1789" r:id="rId25"/>
    <p:sldId id="1726" r:id="rId26"/>
    <p:sldId id="1770" r:id="rId27"/>
    <p:sldId id="1736" r:id="rId28"/>
    <p:sldId id="1790" r:id="rId29"/>
    <p:sldId id="1727" r:id="rId30"/>
    <p:sldId id="1803" r:id="rId31"/>
    <p:sldId id="1728" r:id="rId32"/>
    <p:sldId id="1808" r:id="rId33"/>
    <p:sldId id="1809" r:id="rId34"/>
    <p:sldId id="1807" r:id="rId35"/>
    <p:sldId id="1806" r:id="rId36"/>
    <p:sldId id="1805" r:id="rId37"/>
    <p:sldId id="1730" r:id="rId38"/>
    <p:sldId id="1810" r:id="rId39"/>
    <p:sldId id="1737" r:id="rId40"/>
    <p:sldId id="1811" r:id="rId41"/>
    <p:sldId id="1813" r:id="rId42"/>
    <p:sldId id="1814" r:id="rId43"/>
    <p:sldId id="1815" r:id="rId44"/>
    <p:sldId id="1816" r:id="rId45"/>
    <p:sldId id="1817" r:id="rId46"/>
    <p:sldId id="1818" r:id="rId47"/>
    <p:sldId id="1819" r:id="rId48"/>
    <p:sldId id="1820" r:id="rId49"/>
    <p:sldId id="1830" r:id="rId50"/>
    <p:sldId id="1831" r:id="rId51"/>
    <p:sldId id="1832" r:id="rId52"/>
    <p:sldId id="1833" r:id="rId53"/>
    <p:sldId id="1834" r:id="rId54"/>
    <p:sldId id="1835" r:id="rId55"/>
    <p:sldId id="1731" r:id="rId56"/>
    <p:sldId id="1716" r:id="rId57"/>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hiller" panose="04020404031007020602" charset="0"/>
      <p:regular r:id="rId66"/>
    </p:embeddedFont>
    <p:embeddedFont>
      <p:font typeface="微软雅黑" panose="020B0503020204020204" pitchFamily="34" charset="-122"/>
      <p:regular r:id="rId67"/>
    </p:embeddedFont>
    <p:embeddedFont>
      <p:font typeface="方正粗黑宋简体" panose="02000000000000000000" pitchFamily="2" charset="-122"/>
      <p:regular r:id="rId68"/>
    </p:embeddedFont>
    <p:embeddedFont>
      <p:font typeface="黑体" panose="02010609060101010101" pitchFamily="49" charset="-122"/>
      <p:regular r:id="rId69"/>
    </p:embeddedFont>
    <p:embeddedFont>
      <p:font typeface="Arial Unicode MS" panose="020B0604020202020204" charset="-122"/>
      <p:regular r:id="rId70"/>
    </p:embeddedFont>
    <p:embeddedFont>
      <p:font typeface="华文行楷" panose="02010800040101010101" pitchFamily="2" charset="-122"/>
      <p:regular r:id="rId71"/>
    </p:embeddedFont>
    <p:embeddedFont>
      <p:font typeface="纤黑体" panose="02000000000000000000" charset="-122"/>
      <p:regular r:id="rId72"/>
    </p:embeddedFont>
  </p:embeddedFontLst>
  <p:custDataLst>
    <p:tags r:id="rId73"/>
  </p:custDataLst>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anose="02010600030101010101" pitchFamily="2" charset="-122"/>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宋体" panose="02010600030101010101" pitchFamily="2" charset="-122"/>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宋体" panose="02010600030101010101" pitchFamily="2" charset="-122"/>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宋体" panose="02010600030101010101" pitchFamily="2" charset="-122"/>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宋体" panose="02010600030101010101" pitchFamily="2" charset="-122"/>
        <a:cs typeface="+mn-cs"/>
      </a:defRPr>
    </a:lvl5pPr>
    <a:lvl6pPr marL="2286000" algn="l" defTabSz="914400" rtl="0" eaLnBrk="1" latinLnBrk="0" hangingPunct="1">
      <a:defRPr sz="2400" kern="1200">
        <a:solidFill>
          <a:schemeClr val="tx1"/>
        </a:solidFill>
        <a:latin typeface="Times" pitchFamily="18" charset="0"/>
        <a:ea typeface="宋体" panose="02010600030101010101" pitchFamily="2" charset="-122"/>
        <a:cs typeface="+mn-cs"/>
      </a:defRPr>
    </a:lvl6pPr>
    <a:lvl7pPr marL="2743200" algn="l" defTabSz="914400" rtl="0" eaLnBrk="1" latinLnBrk="0" hangingPunct="1">
      <a:defRPr sz="2400" kern="1200">
        <a:solidFill>
          <a:schemeClr val="tx1"/>
        </a:solidFill>
        <a:latin typeface="Times" pitchFamily="18" charset="0"/>
        <a:ea typeface="宋体" panose="02010600030101010101" pitchFamily="2" charset="-122"/>
        <a:cs typeface="+mn-cs"/>
      </a:defRPr>
    </a:lvl7pPr>
    <a:lvl8pPr marL="3199765" algn="l" defTabSz="914400" rtl="0" eaLnBrk="1" latinLnBrk="0" hangingPunct="1">
      <a:defRPr sz="2400" kern="1200">
        <a:solidFill>
          <a:schemeClr val="tx1"/>
        </a:solidFill>
        <a:latin typeface="Times" pitchFamily="18" charset="0"/>
        <a:ea typeface="宋体" panose="02010600030101010101" pitchFamily="2" charset="-122"/>
        <a:cs typeface="+mn-cs"/>
      </a:defRPr>
    </a:lvl8pPr>
    <a:lvl9pPr marL="3656965" algn="l" defTabSz="914400" rtl="0" eaLnBrk="1" latinLnBrk="0" hangingPunct="1">
      <a:defRPr sz="2400" kern="1200">
        <a:solidFill>
          <a:schemeClr val="tx1"/>
        </a:solidFill>
        <a:latin typeface="Times"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a:srgbClr val="003366"/>
    <a:srgbClr val="663300"/>
    <a:srgbClr val="006600"/>
    <a:srgbClr val="0033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0323" autoAdjust="0"/>
  </p:normalViewPr>
  <p:slideViewPr>
    <p:cSldViewPr>
      <p:cViewPr varScale="1">
        <p:scale>
          <a:sx n="147" d="100"/>
          <a:sy n="147" d="100"/>
        </p:scale>
        <p:origin x="3000" y="168"/>
      </p:cViewPr>
      <p:guideLst>
        <p:guide orient="horz" pos="2160"/>
        <p:guide pos="384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7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3" Type="http://schemas.openxmlformats.org/officeDocument/2006/relationships/tags" Target="tags/tag12.xml"/><Relationship Id="rId72" Type="http://schemas.openxmlformats.org/officeDocument/2006/relationships/font" Target="fonts/font11.fntdata"/><Relationship Id="rId71" Type="http://schemas.openxmlformats.org/officeDocument/2006/relationships/font" Target="fonts/font10.fntdata"/><Relationship Id="rId70" Type="http://schemas.openxmlformats.org/officeDocument/2006/relationships/font" Target="fonts/font9.fntdata"/><Relationship Id="rId7" Type="http://schemas.openxmlformats.org/officeDocument/2006/relationships/slide" Target="slides/slide4.xml"/><Relationship Id="rId69" Type="http://schemas.openxmlformats.org/officeDocument/2006/relationships/font" Target="fonts/font8.fntdata"/><Relationship Id="rId68" Type="http://schemas.openxmlformats.org/officeDocument/2006/relationships/font" Target="fonts/font7.fntdata"/><Relationship Id="rId67" Type="http://schemas.openxmlformats.org/officeDocument/2006/relationships/font" Target="fonts/font6.fntdata"/><Relationship Id="rId66" Type="http://schemas.openxmlformats.org/officeDocument/2006/relationships/font" Target="fonts/font5.fntdata"/><Relationship Id="rId65" Type="http://schemas.openxmlformats.org/officeDocument/2006/relationships/font" Target="fonts/font4.fntdata"/><Relationship Id="rId64" Type="http://schemas.openxmlformats.org/officeDocument/2006/relationships/font" Target="fonts/font3.fntdata"/><Relationship Id="rId63" Type="http://schemas.openxmlformats.org/officeDocument/2006/relationships/font" Target="fonts/font2.fntdata"/><Relationship Id="rId62" Type="http://schemas.openxmlformats.org/officeDocument/2006/relationships/font" Target="fonts/font1.fntdata"/><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handoutMaster" Target="handoutMasters/handoutMaster1.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Chiller" panose="04020404031007020602"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Chiller" panose="04020404031007020602" charset="0"/>
              </a:rPr>
            </a:fld>
            <a:endParaRPr lang="zh-CN" altLang="en-US">
              <a:latin typeface="Chiller" panose="04020404031007020602"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Chiller" panose="04020404031007020602"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Chiller" panose="04020404031007020602" charset="0"/>
              </a:rPr>
            </a:fld>
            <a:endParaRPr lang="zh-CN" altLang="en-US">
              <a:latin typeface="Chiller" panose="04020404031007020602"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Chiller" panose="04020404031007020602" charset="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Chiller" panose="04020404031007020602" charset="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US" altLang="zh-CN" noProof="0"/>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Chiller" panose="04020404031007020602" charset="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Chiller" panose="04020404031007020602" charset="0"/>
                <a:ea typeface="+mn-ea"/>
              </a:defRPr>
            </a:lvl1pPr>
          </a:lstStyle>
          <a:p>
            <a:pPr>
              <a:defRPr/>
            </a:pPr>
            <a:fld id="{614A2BB4-76FB-45C9-8C01-704ECD4F6255}"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hiller" panose="04020404031007020602" charset="0"/>
        <a:ea typeface="+mn-ea"/>
        <a:cs typeface="+mn-cs"/>
      </a:defRPr>
    </a:lvl1pPr>
    <a:lvl2pPr marL="457200" algn="l" rtl="0" eaLnBrk="0" fontAlgn="base" hangingPunct="0">
      <a:spcBef>
        <a:spcPct val="30000"/>
      </a:spcBef>
      <a:spcAft>
        <a:spcPct val="0"/>
      </a:spcAft>
      <a:defRPr sz="1200" kern="1200">
        <a:solidFill>
          <a:schemeClr val="tx1"/>
        </a:solidFill>
        <a:latin typeface="Chiller" panose="04020404031007020602" charset="0"/>
        <a:ea typeface="+mn-ea"/>
        <a:cs typeface="+mn-cs"/>
      </a:defRPr>
    </a:lvl2pPr>
    <a:lvl3pPr marL="914400" algn="l" rtl="0" eaLnBrk="0" fontAlgn="base" hangingPunct="0">
      <a:spcBef>
        <a:spcPct val="30000"/>
      </a:spcBef>
      <a:spcAft>
        <a:spcPct val="0"/>
      </a:spcAft>
      <a:defRPr sz="1200" kern="1200">
        <a:solidFill>
          <a:schemeClr val="tx1"/>
        </a:solidFill>
        <a:latin typeface="Chiller" panose="04020404031007020602" charset="0"/>
        <a:ea typeface="+mn-ea"/>
        <a:cs typeface="+mn-cs"/>
      </a:defRPr>
    </a:lvl3pPr>
    <a:lvl4pPr marL="1371600" algn="l" rtl="0" eaLnBrk="0" fontAlgn="base" hangingPunct="0">
      <a:spcBef>
        <a:spcPct val="30000"/>
      </a:spcBef>
      <a:spcAft>
        <a:spcPct val="0"/>
      </a:spcAft>
      <a:defRPr sz="1200" kern="1200">
        <a:solidFill>
          <a:schemeClr val="tx1"/>
        </a:solidFill>
        <a:latin typeface="Chiller" panose="04020404031007020602" charset="0"/>
        <a:ea typeface="+mn-ea"/>
        <a:cs typeface="+mn-cs"/>
      </a:defRPr>
    </a:lvl4pPr>
    <a:lvl5pPr marL="1828800" algn="l" rtl="0" eaLnBrk="0" fontAlgn="base" hangingPunct="0">
      <a:spcBef>
        <a:spcPct val="30000"/>
      </a:spcBef>
      <a:spcAft>
        <a:spcPct val="0"/>
      </a:spcAft>
      <a:defRPr sz="1200" kern="1200">
        <a:solidFill>
          <a:schemeClr val="tx1"/>
        </a:solidFill>
        <a:latin typeface="Chiller" panose="0402040403100702060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9552384" y="332656"/>
            <a:ext cx="2126616"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0" y="2130426"/>
            <a:ext cx="12192000" cy="1470025"/>
          </a:xfrm>
          <a:solidFill>
            <a:schemeClr val="tx2"/>
          </a:solidFill>
        </p:spPr>
        <p:txBody>
          <a:bodyPr/>
          <a:lstStyle>
            <a:lvl1pPr>
              <a:defRPr baseline="0">
                <a:solidFill>
                  <a:schemeClr val="bg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fld>
            <a:endParaRPr lang="zh-CN" alt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251575"/>
            <a:ext cx="28448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endParaRPr lang="es-E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914400" y="1524000"/>
            <a:ext cx="5080000" cy="4114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97600" y="1524000"/>
            <a:ext cx="508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97600" y="3657600"/>
            <a:ext cx="508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Rectangle 3"/>
          <p:cNvSpPr>
            <a:spLocks noGrp="1" noChangeArrowheads="1"/>
          </p:cNvSpPr>
          <p:nvPr>
            <p:ph type="dt" sz="half" idx="10"/>
          </p:nvPr>
        </p:nvSpPr>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p:txBody>
          <a:bodyPr/>
          <a:lstStyle>
            <a:lvl1pPr>
              <a:defRPr/>
            </a:lvl1pPr>
          </a:lstStyle>
          <a:p>
            <a:pPr>
              <a:defRPr/>
            </a:pPr>
            <a:fld id="{9CFAD28B-E660-477D-BBC6-23A6CDBA866C}" type="slidenum">
              <a:rPr lang="en-US" altLang="zh-CN"/>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23392" y="1628800"/>
            <a:ext cx="10369152" cy="452596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mj-ea"/>
                <a:cs typeface="+mj-cs"/>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tags" Target="../tags/tag5.xml"/><Relationship Id="rId2" Type="http://schemas.openxmlformats.org/officeDocument/2006/relationships/image" Target="../media/image31.png"/><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tags" Target="../tags/tag8.xml"/><Relationship Id="rId2" Type="http://schemas.openxmlformats.org/officeDocument/2006/relationships/image" Target="../media/image49.png"/><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png"/><Relationship Id="rId3" Type="http://schemas.openxmlformats.org/officeDocument/2006/relationships/tags" Target="../tags/tag10.xml"/><Relationship Id="rId2" Type="http://schemas.openxmlformats.org/officeDocument/2006/relationships/image" Target="../media/image51.png"/><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png"/><Relationship Id="rId1" Type="http://schemas.openxmlformats.org/officeDocument/2006/relationships/image" Target="../media/image82.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9.png"/><Relationship Id="rId1" Type="http://schemas.openxmlformats.org/officeDocument/2006/relationships/image" Target="../media/image8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1.png"/><Relationship Id="rId2" Type="http://schemas.openxmlformats.org/officeDocument/2006/relationships/tags" Target="../tags/tag11.xml"/><Relationship Id="rId1" Type="http://schemas.openxmlformats.org/officeDocument/2006/relationships/image" Target="../media/image9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24680" y="1268760"/>
            <a:ext cx="12216680" cy="2018654"/>
          </a:xfrm>
        </p:spPr>
        <p:txBody>
          <a:bodyPr/>
          <a:lstStyle/>
          <a:p>
            <a:r>
              <a:rPr lang="zh-CN" altLang="en-US" b="1" dirty="0">
                <a:latin typeface="微软雅黑" panose="020B0503020204020204" pitchFamily="34" charset="-122"/>
                <a:ea typeface="微软雅黑" panose="020B0503020204020204" pitchFamily="34" charset="-122"/>
              </a:rPr>
              <a:t>基于大型巡天数据的类星体选源</a:t>
            </a:r>
            <a:br>
              <a:rPr lang="en-US" altLang="zh-CN" b="1"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及测光红移技术研究</a:t>
            </a:r>
            <a:endParaRPr lang="en-US" altLang="zh-CN" b="1"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0" y="3861048"/>
            <a:ext cx="12192000" cy="2291080"/>
          </a:xfrm>
        </p:spPr>
        <p:txBody>
          <a:bodyPr/>
          <a:lstStyle/>
          <a:p>
            <a:pPr>
              <a:lnSpc>
                <a:spcPct val="130000"/>
              </a:lnSpc>
            </a:pPr>
            <a:r>
              <a:rPr lang="zh-CN" altLang="en-US" sz="2800" b="1" dirty="0">
                <a:solidFill>
                  <a:schemeClr val="tx1"/>
                </a:solidFill>
                <a:latin typeface="+mn-ea"/>
              </a:rPr>
              <a:t>答辩人：李长华</a:t>
            </a:r>
            <a:endParaRPr lang="en-US" altLang="zh-CN" sz="2800" b="1" dirty="0">
              <a:solidFill>
                <a:schemeClr val="tx1"/>
              </a:solidFill>
              <a:latin typeface="+mn-ea"/>
            </a:endParaRPr>
          </a:p>
          <a:p>
            <a:pPr>
              <a:lnSpc>
                <a:spcPct val="130000"/>
              </a:lnSpc>
            </a:pPr>
            <a:r>
              <a:rPr lang="zh-CN" altLang="en-US" sz="2800" b="1" dirty="0">
                <a:solidFill>
                  <a:schemeClr val="tx1"/>
                </a:solidFill>
                <a:latin typeface="+mn-ea"/>
              </a:rPr>
              <a:t>导师：崔辰州研究员、张彦霞研究员</a:t>
            </a:r>
            <a:endParaRPr lang="en-US" altLang="zh-CN" sz="2800" b="1" dirty="0">
              <a:solidFill>
                <a:schemeClr val="tx1"/>
              </a:solidFill>
              <a:latin typeface="+mn-ea"/>
            </a:endParaRPr>
          </a:p>
          <a:p>
            <a:endParaRPr lang="en-US" altLang="zh-CN" sz="2000" b="1" dirty="0">
              <a:solidFill>
                <a:schemeClr val="tx1"/>
              </a:solidFill>
              <a:latin typeface="+mn-ea"/>
            </a:endParaRPr>
          </a:p>
          <a:p>
            <a:r>
              <a:rPr lang="zh-CN" altLang="en-US" sz="2000" b="1" dirty="0">
                <a:solidFill>
                  <a:schemeClr val="tx1"/>
                </a:solidFill>
                <a:latin typeface="+mn-ea"/>
              </a:rPr>
              <a:t>中国科学院国家天文台</a:t>
            </a:r>
            <a:endParaRPr lang="en-US" altLang="zh-CN" sz="2000" b="1" dirty="0">
              <a:solidFill>
                <a:schemeClr val="tx1"/>
              </a:solidFill>
              <a:latin typeface="+mn-ea"/>
            </a:endParaRPr>
          </a:p>
          <a:p>
            <a:r>
              <a:rPr lang="en-US" altLang="zh-CN" sz="2000" b="1" dirty="0">
                <a:solidFill>
                  <a:schemeClr val="tx1"/>
                </a:solidFill>
                <a:latin typeface="+mn-ea"/>
              </a:rPr>
              <a:t>2022</a:t>
            </a:r>
            <a:r>
              <a:rPr lang="zh-CN" altLang="en-US" sz="2000" b="1" dirty="0">
                <a:solidFill>
                  <a:schemeClr val="tx1"/>
                </a:solidFill>
                <a:latin typeface="+mn-ea"/>
              </a:rPr>
              <a:t>年</a:t>
            </a:r>
            <a:r>
              <a:rPr lang="en-US" altLang="zh-CN" sz="2000" b="1" dirty="0">
                <a:solidFill>
                  <a:schemeClr val="tx1"/>
                </a:solidFill>
                <a:latin typeface="+mn-ea"/>
              </a:rPr>
              <a:t>11</a:t>
            </a:r>
            <a:r>
              <a:rPr lang="zh-CN" altLang="en-US" sz="2000" b="1" dirty="0">
                <a:solidFill>
                  <a:schemeClr val="tx1"/>
                </a:solidFill>
                <a:latin typeface="+mn-ea"/>
              </a:rPr>
              <a:t>月</a:t>
            </a:r>
            <a:r>
              <a:rPr lang="en-US" altLang="zh-CN" sz="2000" b="1" dirty="0">
                <a:solidFill>
                  <a:schemeClr val="tx1"/>
                </a:solidFill>
                <a:latin typeface="+mn-ea"/>
              </a:rPr>
              <a:t>25</a:t>
            </a:r>
            <a:r>
              <a:rPr lang="zh-CN" altLang="en-US" sz="2000" b="1" dirty="0">
                <a:solidFill>
                  <a:schemeClr val="tx1"/>
                </a:solidFill>
                <a:latin typeface="+mn-ea"/>
              </a:rPr>
              <a:t>日</a:t>
            </a:r>
            <a:endParaRPr lang="en-US" altLang="zh-CN" sz="2000" b="1" dirty="0">
              <a:solidFill>
                <a:schemeClr val="tx1"/>
              </a:solidFill>
              <a:latin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3352" y="260648"/>
            <a:ext cx="3744416" cy="785199"/>
          </a:xfrm>
          <a:prstGeom prst="rect">
            <a:avLst/>
          </a:prstGeom>
        </p:spPr>
      </p:pic>
      <p:sp>
        <p:nvSpPr>
          <p:cNvPr id="3" name="文本框 2"/>
          <p:cNvSpPr txBox="1"/>
          <p:nvPr/>
        </p:nvSpPr>
        <p:spPr>
          <a:xfrm>
            <a:off x="4151784" y="584182"/>
            <a:ext cx="2031325" cy="461665"/>
          </a:xfrm>
          <a:prstGeom prst="rect">
            <a:avLst/>
          </a:prstGeom>
          <a:noFill/>
        </p:spPr>
        <p:txBody>
          <a:bodyPr wrap="none" rtlCol="0">
            <a:spAutoFit/>
          </a:bodyPr>
          <a:lstStyle/>
          <a:p>
            <a:r>
              <a:rPr lang="zh-CN" altLang="en-US" dirty="0">
                <a:solidFill>
                  <a:schemeClr val="accent2"/>
                </a:solidFill>
                <a:latin typeface="方正粗黑宋简体" panose="02000000000000000000" pitchFamily="2" charset="-122"/>
                <a:ea typeface="方正粗黑宋简体" panose="02000000000000000000" pitchFamily="2" charset="-122"/>
                <a:sym typeface="方正粗黑宋简体" panose="02000000000000000000" pitchFamily="2" charset="-122"/>
              </a:rPr>
              <a:t>博士论文答辩</a:t>
            </a:r>
            <a:endParaRPr lang="zh-CN" altLang="en-US" dirty="0">
              <a:solidFill>
                <a:schemeClr val="accent2"/>
              </a:solidFill>
              <a:latin typeface="方正粗黑宋简体" panose="02000000000000000000" pitchFamily="2" charset="-122"/>
              <a:ea typeface="方正粗黑宋简体" panose="02000000000000000000" pitchFamily="2" charset="-122"/>
              <a:sym typeface="方正粗黑宋简体" panose="02000000000000000000"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274638"/>
            <a:ext cx="10972800" cy="1143000"/>
          </a:xfrm>
        </p:spPr>
        <p:txBody>
          <a:bodyPr/>
          <a:lstStyle/>
          <a:p>
            <a:r>
              <a:rPr lang="zh-CN" altLang="en-US" b="1" dirty="0"/>
              <a:t>已知样本构建</a:t>
            </a:r>
            <a:endParaRPr lang="zh-CN" altLang="en-US" b="1" dirty="0"/>
          </a:p>
        </p:txBody>
      </p:sp>
      <p:sp>
        <p:nvSpPr>
          <p:cNvPr id="5" name="内容占位符 2"/>
          <p:cNvSpPr>
            <a:spLocks noGrp="1"/>
          </p:cNvSpPr>
          <p:nvPr>
            <p:ph idx="1"/>
          </p:nvPr>
        </p:nvSpPr>
        <p:spPr>
          <a:xfrm>
            <a:off x="695147" y="1628800"/>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sz="2800" b="1" dirty="0">
                <a:latin typeface="+mn-ea"/>
              </a:rPr>
              <a:t>样本数据选择与融合</a:t>
            </a:r>
            <a:endParaRPr lang="en-US" altLang="zh-CN" b="1" dirty="0"/>
          </a:p>
          <a:p>
            <a:pPr marL="457200" lvl="1" indent="0">
              <a:buNone/>
            </a:pPr>
            <a:r>
              <a:rPr lang="en-US" altLang="zh-CN" b="1" dirty="0"/>
              <a:t>     </a:t>
            </a:r>
            <a:endParaRPr lang="zh-CN" altLang="en-US" b="1" dirty="0"/>
          </a:p>
        </p:txBody>
      </p:sp>
      <p:sp>
        <p:nvSpPr>
          <p:cNvPr id="10" name="流程图: 磁盘 9"/>
          <p:cNvSpPr/>
          <p:nvPr/>
        </p:nvSpPr>
        <p:spPr>
          <a:xfrm>
            <a:off x="1057910" y="3105785"/>
            <a:ext cx="1368425" cy="1080135"/>
          </a:xfrm>
          <a:prstGeom prst="flowChartMagneticDisk">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a:t>SDSS</a:t>
            </a:r>
            <a:endParaRPr lang="en-US" altLang="zh-CN"/>
          </a:p>
          <a:p>
            <a:pPr algn="ctr"/>
            <a:r>
              <a:rPr lang="en-US" altLang="zh-CN"/>
              <a:t>LAMOST</a:t>
            </a:r>
            <a:endParaRPr lang="en-US" altLang="zh-CN"/>
          </a:p>
        </p:txBody>
      </p:sp>
      <p:sp>
        <p:nvSpPr>
          <p:cNvPr id="11" name="圆柱形 10"/>
          <p:cNvSpPr/>
          <p:nvPr/>
        </p:nvSpPr>
        <p:spPr>
          <a:xfrm>
            <a:off x="3576320" y="3215005"/>
            <a:ext cx="1511935" cy="970915"/>
          </a:xfrm>
          <a:prstGeom prst="ca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a:t>BASS</a:t>
            </a:r>
            <a:endParaRPr lang="en-US" altLang="zh-CN"/>
          </a:p>
        </p:txBody>
      </p:sp>
      <p:sp>
        <p:nvSpPr>
          <p:cNvPr id="12" name="流程图: 磁盘 11"/>
          <p:cNvSpPr/>
          <p:nvPr/>
        </p:nvSpPr>
        <p:spPr>
          <a:xfrm>
            <a:off x="6386195" y="3203575"/>
            <a:ext cx="1440180" cy="993775"/>
          </a:xfrm>
          <a:prstGeom prst="flowChartMagneticDisk">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a:t>ALLWISE</a:t>
            </a:r>
            <a:endParaRPr lang="en-US" altLang="zh-CN"/>
          </a:p>
        </p:txBody>
      </p:sp>
      <p:sp>
        <p:nvSpPr>
          <p:cNvPr id="13" name="圆角矩形 12"/>
          <p:cNvSpPr/>
          <p:nvPr/>
        </p:nvSpPr>
        <p:spPr>
          <a:xfrm>
            <a:off x="8976360" y="3255645"/>
            <a:ext cx="2235200" cy="889635"/>
          </a:xfrm>
          <a:prstGeom prst="roundRect">
            <a:avLst/>
          </a:prstGeom>
          <a:ln>
            <a:solidFill>
              <a:srgbClr val="00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a:t>Sample II</a:t>
            </a:r>
            <a:endParaRPr lang="en-US" altLang="zh-CN"/>
          </a:p>
        </p:txBody>
      </p:sp>
      <p:sp>
        <p:nvSpPr>
          <p:cNvPr id="14" name="文本框 13"/>
          <p:cNvSpPr txBox="1"/>
          <p:nvPr/>
        </p:nvSpPr>
        <p:spPr>
          <a:xfrm>
            <a:off x="1274445" y="2640965"/>
            <a:ext cx="988060" cy="460375"/>
          </a:xfrm>
          <a:prstGeom prst="rect">
            <a:avLst/>
          </a:prstGeom>
          <a:noFill/>
        </p:spPr>
        <p:txBody>
          <a:bodyPr wrap="square" rtlCol="0">
            <a:spAutoFit/>
          </a:bodyPr>
          <a:lstStyle/>
          <a:p>
            <a:r>
              <a:rPr lang="en-US" altLang="zh-CN">
                <a:latin typeface="+mn-ea"/>
                <a:ea typeface="+mn-ea"/>
              </a:rPr>
              <a:t>label</a:t>
            </a:r>
            <a:endParaRPr lang="en-US" altLang="zh-CN">
              <a:latin typeface="+mn-ea"/>
              <a:ea typeface="+mn-ea"/>
            </a:endParaRPr>
          </a:p>
        </p:txBody>
      </p:sp>
      <p:sp>
        <p:nvSpPr>
          <p:cNvPr id="15" name="文本框 14"/>
          <p:cNvSpPr txBox="1"/>
          <p:nvPr/>
        </p:nvSpPr>
        <p:spPr>
          <a:xfrm>
            <a:off x="3722370" y="2640965"/>
            <a:ext cx="1592580" cy="460375"/>
          </a:xfrm>
          <a:prstGeom prst="rect">
            <a:avLst/>
          </a:prstGeom>
          <a:noFill/>
        </p:spPr>
        <p:txBody>
          <a:bodyPr wrap="square" rtlCol="0">
            <a:spAutoFit/>
          </a:bodyPr>
          <a:lstStyle/>
          <a:p>
            <a:r>
              <a:rPr lang="en-US" altLang="zh-CN">
                <a:latin typeface="+mn-ea"/>
                <a:ea typeface="+mn-ea"/>
                <a:cs typeface="+mn-ea"/>
              </a:rPr>
              <a:t>g</a:t>
            </a:r>
            <a:r>
              <a:rPr lang="zh-CN" altLang="en-US">
                <a:latin typeface="+mn-ea"/>
                <a:ea typeface="+mn-ea"/>
                <a:cs typeface="+mn-ea"/>
              </a:rPr>
              <a:t>、</a:t>
            </a:r>
            <a:r>
              <a:rPr lang="en-US" altLang="zh-CN">
                <a:latin typeface="+mn-ea"/>
                <a:ea typeface="+mn-ea"/>
                <a:cs typeface="+mn-ea"/>
              </a:rPr>
              <a:t>r</a:t>
            </a:r>
            <a:r>
              <a:rPr lang="zh-CN" altLang="en-US">
                <a:latin typeface="+mn-ea"/>
                <a:ea typeface="+mn-ea"/>
                <a:cs typeface="+mn-ea"/>
              </a:rPr>
              <a:t>、</a:t>
            </a:r>
            <a:r>
              <a:rPr lang="en-US" altLang="zh-CN">
                <a:latin typeface="+mn-ea"/>
                <a:ea typeface="+mn-ea"/>
                <a:cs typeface="+mn-ea"/>
              </a:rPr>
              <a:t>z</a:t>
            </a:r>
            <a:endParaRPr lang="en-US" altLang="zh-CN">
              <a:latin typeface="+mn-ea"/>
              <a:ea typeface="+mn-ea"/>
              <a:cs typeface="+mn-ea"/>
            </a:endParaRPr>
          </a:p>
        </p:txBody>
      </p:sp>
      <p:sp>
        <p:nvSpPr>
          <p:cNvPr id="16" name="文本框 15"/>
          <p:cNvSpPr txBox="1"/>
          <p:nvPr/>
        </p:nvSpPr>
        <p:spPr>
          <a:xfrm>
            <a:off x="6530340" y="2645410"/>
            <a:ext cx="1222375" cy="460375"/>
          </a:xfrm>
          <a:prstGeom prst="rect">
            <a:avLst/>
          </a:prstGeom>
          <a:noFill/>
        </p:spPr>
        <p:txBody>
          <a:bodyPr wrap="square" rtlCol="0">
            <a:spAutoFit/>
          </a:bodyPr>
          <a:lstStyle/>
          <a:p>
            <a:r>
              <a:rPr lang="en-US" altLang="zh-CN">
                <a:latin typeface="+mn-ea"/>
                <a:ea typeface="+mn-ea"/>
                <a:cs typeface="+mn-ea"/>
              </a:rPr>
              <a:t>W1</a:t>
            </a:r>
            <a:r>
              <a:rPr lang="zh-CN" altLang="en-US">
                <a:latin typeface="+mn-ea"/>
                <a:ea typeface="+mn-ea"/>
                <a:cs typeface="+mn-ea"/>
              </a:rPr>
              <a:t>、</a:t>
            </a:r>
            <a:r>
              <a:rPr lang="en-US" altLang="zh-CN">
                <a:latin typeface="+mn-ea"/>
                <a:ea typeface="+mn-ea"/>
                <a:cs typeface="+mn-ea"/>
              </a:rPr>
              <a:t>W2</a:t>
            </a:r>
            <a:endParaRPr lang="en-US" altLang="zh-CN">
              <a:latin typeface="+mn-ea"/>
              <a:ea typeface="+mn-ea"/>
              <a:cs typeface="+mn-ea"/>
            </a:endParaRPr>
          </a:p>
        </p:txBody>
      </p:sp>
      <p:pic>
        <p:nvPicPr>
          <p:cNvPr id="17" name="图片 16" descr="templates\docerresourceshop\icons\\32313630303830323b32313630303738353bb3cbbac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55595" y="3438525"/>
            <a:ext cx="414655" cy="414655"/>
          </a:xfrm>
          <a:prstGeom prst="rect">
            <a:avLst/>
          </a:prstGeom>
        </p:spPr>
      </p:pic>
      <p:pic>
        <p:nvPicPr>
          <p:cNvPr id="18" name="图片 17" descr="templates\docerresourceshop\icons\\32313630303830323b32313630303738353bb3cbbac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91810" y="3504565"/>
            <a:ext cx="414655" cy="414655"/>
          </a:xfrm>
          <a:prstGeom prst="rect">
            <a:avLst/>
          </a:prstGeom>
        </p:spPr>
      </p:pic>
      <p:pic>
        <p:nvPicPr>
          <p:cNvPr id="19" name="图片 18" descr="templates\docerresourceshop\icons\\32313630303830323b32313630303739393bb5c8d3dabac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0370" y="3361055"/>
            <a:ext cx="664210" cy="664210"/>
          </a:xfrm>
          <a:prstGeom prst="rect">
            <a:avLst/>
          </a:prstGeom>
        </p:spPr>
      </p:pic>
      <p:sp>
        <p:nvSpPr>
          <p:cNvPr id="20" name="文本框 19"/>
          <p:cNvSpPr txBox="1"/>
          <p:nvPr/>
        </p:nvSpPr>
        <p:spPr>
          <a:xfrm>
            <a:off x="2639695" y="4224655"/>
            <a:ext cx="937260" cy="460375"/>
          </a:xfrm>
          <a:prstGeom prst="rect">
            <a:avLst/>
          </a:prstGeom>
          <a:noFill/>
        </p:spPr>
        <p:txBody>
          <a:bodyPr wrap="square" rtlCol="0">
            <a:spAutoFit/>
          </a:bodyPr>
          <a:lstStyle/>
          <a:p>
            <a:r>
              <a:rPr lang="en-US" altLang="zh-CN">
                <a:latin typeface="+mn-ea"/>
                <a:ea typeface="+mn-ea"/>
              </a:rPr>
              <a:t>2arc</a:t>
            </a:r>
            <a:endParaRPr lang="en-US" altLang="zh-CN">
              <a:latin typeface="+mn-ea"/>
              <a:ea typeface="+mn-ea"/>
            </a:endParaRPr>
          </a:p>
        </p:txBody>
      </p:sp>
      <p:sp>
        <p:nvSpPr>
          <p:cNvPr id="21" name="文本框 20"/>
          <p:cNvSpPr txBox="1"/>
          <p:nvPr/>
        </p:nvSpPr>
        <p:spPr>
          <a:xfrm>
            <a:off x="5417820" y="4224655"/>
            <a:ext cx="901065" cy="460375"/>
          </a:xfrm>
          <a:prstGeom prst="rect">
            <a:avLst/>
          </a:prstGeom>
          <a:noFill/>
        </p:spPr>
        <p:txBody>
          <a:bodyPr wrap="square" rtlCol="0">
            <a:spAutoFit/>
          </a:bodyPr>
          <a:lstStyle/>
          <a:p>
            <a:r>
              <a:rPr lang="en-US" altLang="zh-CN">
                <a:latin typeface="+mn-ea"/>
                <a:ea typeface="+mn-ea"/>
              </a:rPr>
              <a:t>4arc</a:t>
            </a:r>
            <a:endParaRPr lang="en-US" altLang="zh-CN">
              <a:latin typeface="+mn-ea"/>
              <a:ea typeface="+mn-ea"/>
            </a:endParaRPr>
          </a:p>
        </p:txBody>
      </p:sp>
      <p:sp>
        <p:nvSpPr>
          <p:cNvPr id="22" name="圆角矩形 21"/>
          <p:cNvSpPr/>
          <p:nvPr/>
        </p:nvSpPr>
        <p:spPr>
          <a:xfrm>
            <a:off x="3356610" y="5041900"/>
            <a:ext cx="2235200" cy="889635"/>
          </a:xfrm>
          <a:prstGeom prst="roundRect">
            <a:avLst/>
          </a:prstGeom>
          <a:ln>
            <a:solidFill>
              <a:srgbClr val="00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a:t>Sample I</a:t>
            </a:r>
            <a:endParaRPr lang="en-US" altLang="zh-CN"/>
          </a:p>
        </p:txBody>
      </p:sp>
      <p:pic>
        <p:nvPicPr>
          <p:cNvPr id="23" name="图片 22" descr="templates\docerresourceshop\icons\\32313630303830323b32313630303739393bb5c8d3dabac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087495" y="4303395"/>
            <a:ext cx="506095" cy="6642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样本特征分析</a:t>
            </a:r>
            <a:endParaRPr lang="zh-CN" altLang="en-US" b="1" dirty="0"/>
          </a:p>
        </p:txBody>
      </p:sp>
      <p:sp>
        <p:nvSpPr>
          <p:cNvPr id="3" name="内容占位符 2"/>
          <p:cNvSpPr>
            <a:spLocks noGrp="1"/>
          </p:cNvSpPr>
          <p:nvPr>
            <p:ph idx="1"/>
          </p:nvPr>
        </p:nvSpPr>
        <p:spPr/>
        <p:txBody>
          <a:bodyPr/>
          <a:lstStyle/>
          <a:p>
            <a:pPr>
              <a:buFont typeface="Wingdings" panose="05000000000000000000" charset="0"/>
              <a:buChar char="p"/>
            </a:pPr>
            <a:r>
              <a:rPr lang="en-US" altLang="zh-CN" dirty="0">
                <a:solidFill>
                  <a:srgbClr val="FF0000"/>
                </a:solidFill>
              </a:rPr>
              <a:t> </a:t>
            </a:r>
            <a:r>
              <a:rPr lang="zh-CN" altLang="en-US" b="1" dirty="0">
                <a:solidFill>
                  <a:schemeClr val="tx1"/>
                </a:solidFill>
              </a:rPr>
              <a:t>多波段二维特征分布</a:t>
            </a:r>
            <a:endParaRPr lang="zh-CN" altLang="en-US" b="1" dirty="0">
              <a:solidFill>
                <a:schemeClr val="tx1"/>
              </a:solidFill>
            </a:endParaRPr>
          </a:p>
        </p:txBody>
      </p:sp>
      <p:pic>
        <p:nvPicPr>
          <p:cNvPr id="5" name="图片 4"/>
          <p:cNvPicPr>
            <a:picLocks noChangeAspect="1"/>
          </p:cNvPicPr>
          <p:nvPr/>
        </p:nvPicPr>
        <p:blipFill>
          <a:blip r:embed="rId1"/>
          <a:srcRect b="2209"/>
          <a:stretch>
            <a:fillRect/>
          </a:stretch>
        </p:blipFill>
        <p:spPr>
          <a:xfrm>
            <a:off x="1343025" y="2205355"/>
            <a:ext cx="2823210" cy="2164080"/>
          </a:xfrm>
          <a:prstGeom prst="rect">
            <a:avLst/>
          </a:prstGeom>
        </p:spPr>
      </p:pic>
      <p:pic>
        <p:nvPicPr>
          <p:cNvPr id="6" name="图片 5"/>
          <p:cNvPicPr>
            <a:picLocks noChangeAspect="1"/>
          </p:cNvPicPr>
          <p:nvPr/>
        </p:nvPicPr>
        <p:blipFill>
          <a:blip r:embed="rId2"/>
          <a:stretch>
            <a:fillRect/>
          </a:stretch>
        </p:blipFill>
        <p:spPr>
          <a:xfrm>
            <a:off x="4796790" y="2289175"/>
            <a:ext cx="2773680" cy="2080260"/>
          </a:xfrm>
          <a:prstGeom prst="rect">
            <a:avLst/>
          </a:prstGeom>
        </p:spPr>
      </p:pic>
      <p:pic>
        <p:nvPicPr>
          <p:cNvPr id="7" name="图片 6"/>
          <p:cNvPicPr>
            <a:picLocks noChangeAspect="1"/>
          </p:cNvPicPr>
          <p:nvPr/>
        </p:nvPicPr>
        <p:blipFill>
          <a:blip r:embed="rId3"/>
          <a:stretch>
            <a:fillRect/>
          </a:stretch>
        </p:blipFill>
        <p:spPr>
          <a:xfrm>
            <a:off x="8183880" y="2289175"/>
            <a:ext cx="2724785" cy="2080260"/>
          </a:xfrm>
          <a:prstGeom prst="rect">
            <a:avLst/>
          </a:prstGeom>
        </p:spPr>
      </p:pic>
      <p:pic>
        <p:nvPicPr>
          <p:cNvPr id="8" name="图片 7"/>
          <p:cNvPicPr>
            <a:picLocks noChangeAspect="1"/>
          </p:cNvPicPr>
          <p:nvPr/>
        </p:nvPicPr>
        <p:blipFill>
          <a:blip r:embed="rId4"/>
          <a:stretch>
            <a:fillRect/>
          </a:stretch>
        </p:blipFill>
        <p:spPr>
          <a:xfrm>
            <a:off x="1344930" y="4365625"/>
            <a:ext cx="2818130" cy="2272665"/>
          </a:xfrm>
          <a:prstGeom prst="rect">
            <a:avLst/>
          </a:prstGeom>
        </p:spPr>
      </p:pic>
      <p:pic>
        <p:nvPicPr>
          <p:cNvPr id="9" name="图片 8"/>
          <p:cNvPicPr>
            <a:picLocks noChangeAspect="1"/>
          </p:cNvPicPr>
          <p:nvPr/>
        </p:nvPicPr>
        <p:blipFill>
          <a:blip r:embed="rId5"/>
          <a:stretch>
            <a:fillRect/>
          </a:stretch>
        </p:blipFill>
        <p:spPr>
          <a:xfrm>
            <a:off x="4796790" y="4437380"/>
            <a:ext cx="2763520" cy="2088515"/>
          </a:xfrm>
          <a:prstGeom prst="rect">
            <a:avLst/>
          </a:prstGeom>
        </p:spPr>
      </p:pic>
      <p:pic>
        <p:nvPicPr>
          <p:cNvPr id="10" name="图片 9"/>
          <p:cNvPicPr>
            <a:picLocks noChangeAspect="1"/>
          </p:cNvPicPr>
          <p:nvPr/>
        </p:nvPicPr>
        <p:blipFill>
          <a:blip r:embed="rId6"/>
          <a:stretch>
            <a:fillRect/>
          </a:stretch>
        </p:blipFill>
        <p:spPr>
          <a:xfrm>
            <a:off x="8091805" y="4414520"/>
            <a:ext cx="2816860" cy="2120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样本特征分析</a:t>
            </a:r>
            <a:endParaRPr lang="zh-CN" altLang="en-US" b="1" dirty="0"/>
          </a:p>
        </p:txBody>
      </p:sp>
      <p:sp>
        <p:nvSpPr>
          <p:cNvPr id="3" name="内容占位符 2"/>
          <p:cNvSpPr>
            <a:spLocks noGrp="1"/>
          </p:cNvSpPr>
          <p:nvPr>
            <p:ph idx="1"/>
          </p:nvPr>
        </p:nvSpPr>
        <p:spPr/>
        <p:txBody>
          <a:bodyPr/>
          <a:lstStyle/>
          <a:p>
            <a:endParaRPr lang="zh-CN" altLang="en-US"/>
          </a:p>
        </p:txBody>
      </p:sp>
      <p:pic>
        <p:nvPicPr>
          <p:cNvPr id="11" name="图片 10"/>
          <p:cNvPicPr>
            <a:picLocks noChangeAspect="1"/>
          </p:cNvPicPr>
          <p:nvPr>
            <p:custDataLst>
              <p:tags r:id="rId1"/>
            </p:custDataLst>
          </p:nvPr>
        </p:nvPicPr>
        <p:blipFill>
          <a:blip r:embed="rId2"/>
          <a:stretch>
            <a:fillRect/>
          </a:stretch>
        </p:blipFill>
        <p:spPr>
          <a:xfrm>
            <a:off x="1485265" y="1918335"/>
            <a:ext cx="6108700" cy="4429125"/>
          </a:xfrm>
          <a:prstGeom prst="rect">
            <a:avLst/>
          </a:prstGeom>
        </p:spPr>
      </p:pic>
      <p:pic>
        <p:nvPicPr>
          <p:cNvPr id="12" name="图片 11"/>
          <p:cNvPicPr>
            <a:picLocks noChangeAspect="1"/>
          </p:cNvPicPr>
          <p:nvPr>
            <p:custDataLst>
              <p:tags r:id="rId3"/>
            </p:custDataLst>
          </p:nvPr>
        </p:nvPicPr>
        <p:blipFill>
          <a:blip r:embed="rId4"/>
          <a:stretch>
            <a:fillRect/>
          </a:stretch>
        </p:blipFill>
        <p:spPr>
          <a:xfrm>
            <a:off x="4509770" y="1845945"/>
            <a:ext cx="6054090" cy="2343785"/>
          </a:xfrm>
          <a:prstGeom prst="rect">
            <a:avLst/>
          </a:prstGeom>
        </p:spPr>
      </p:pic>
      <p:pic>
        <p:nvPicPr>
          <p:cNvPr id="13" name="图片 12"/>
          <p:cNvPicPr>
            <a:picLocks noChangeAspect="1"/>
          </p:cNvPicPr>
          <p:nvPr/>
        </p:nvPicPr>
        <p:blipFill>
          <a:blip r:embed="rId5"/>
          <a:stretch>
            <a:fillRect/>
          </a:stretch>
        </p:blipFill>
        <p:spPr>
          <a:xfrm>
            <a:off x="7593965" y="4189730"/>
            <a:ext cx="2970530" cy="2197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样本特征分析</a:t>
            </a:r>
            <a:endParaRPr lang="zh-CN" altLang="en-US" b="1" dirty="0"/>
          </a:p>
        </p:txBody>
      </p:sp>
      <p:pic>
        <p:nvPicPr>
          <p:cNvPr id="4" name="内容占位符 3"/>
          <p:cNvPicPr>
            <a:picLocks noGrp="1" noChangeAspect="1"/>
          </p:cNvPicPr>
          <p:nvPr>
            <p:ph idx="1"/>
          </p:nvPr>
        </p:nvPicPr>
        <p:blipFill>
          <a:blip r:embed="rId1"/>
          <a:stretch>
            <a:fillRect/>
          </a:stretch>
        </p:blipFill>
        <p:spPr>
          <a:xfrm>
            <a:off x="983615" y="1628775"/>
            <a:ext cx="6745605" cy="4955540"/>
          </a:xfrm>
          <a:prstGeom prst="rect">
            <a:avLst/>
          </a:prstGeom>
        </p:spPr>
      </p:pic>
      <p:pic>
        <p:nvPicPr>
          <p:cNvPr id="5" name="图片 4"/>
          <p:cNvPicPr>
            <a:picLocks noChangeAspect="1"/>
          </p:cNvPicPr>
          <p:nvPr/>
        </p:nvPicPr>
        <p:blipFill>
          <a:blip r:embed="rId2"/>
          <a:stretch>
            <a:fillRect/>
          </a:stretch>
        </p:blipFill>
        <p:spPr>
          <a:xfrm>
            <a:off x="7657465" y="1633855"/>
            <a:ext cx="3456940" cy="2352675"/>
          </a:xfrm>
          <a:prstGeom prst="rect">
            <a:avLst/>
          </a:prstGeom>
        </p:spPr>
      </p:pic>
      <p:pic>
        <p:nvPicPr>
          <p:cNvPr id="6" name="图片 5"/>
          <p:cNvPicPr>
            <a:picLocks noChangeAspect="1"/>
          </p:cNvPicPr>
          <p:nvPr/>
        </p:nvPicPr>
        <p:blipFill>
          <a:blip r:embed="rId3"/>
          <a:stretch>
            <a:fillRect/>
          </a:stretch>
        </p:blipFill>
        <p:spPr>
          <a:xfrm>
            <a:off x="7728585" y="4234180"/>
            <a:ext cx="3385820" cy="23298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分类模型训练</a:t>
            </a:r>
            <a:endParaRPr lang="zh-CN" altLang="en-US" b="1" dirty="0"/>
          </a:p>
        </p:txBody>
      </p:sp>
      <p:sp>
        <p:nvSpPr>
          <p:cNvPr id="3" name="内容占位符 2" descr="7b0a202020202262756c6c6574223a20227b5c2263617465676f727949645c223a31303032352c5c2274656d706c61746549645c223a32303233303833377d220a7d0a"/>
          <p:cNvSpPr>
            <a:spLocks noGrp="1"/>
          </p:cNvSpPr>
          <p:nvPr>
            <p:ph idx="1"/>
          </p:nvPr>
        </p:nvSpPr>
        <p:spPr>
          <a:xfrm>
            <a:off x="2842895" y="1628775"/>
            <a:ext cx="9342755" cy="5198745"/>
          </a:xfrm>
        </p:spPr>
        <p:txBody>
          <a:bodyPr/>
          <a:lstStyle/>
          <a:p>
            <a:pPr algn="l">
              <a:buFont typeface="Wingdings" panose="05000000000000000000" charset="0"/>
              <a:buChar char="p"/>
            </a:pPr>
            <a:r>
              <a:rPr lang="zh-CN" altLang="en-US" dirty="0">
                <a:solidFill>
                  <a:srgbClr val="FF0000"/>
                </a:solidFill>
                <a:sym typeface="+mn-ea"/>
              </a:rPr>
              <a:t>  </a:t>
            </a:r>
            <a:r>
              <a:rPr lang="zh-CN" altLang="en-US" b="1" dirty="0">
                <a:sym typeface="+mn-ea"/>
              </a:rPr>
              <a:t>分类模型构建策略</a:t>
            </a:r>
            <a:endParaRPr lang="zh-CN" altLang="en-US" b="1" dirty="0">
              <a:sym typeface="+mn-ea"/>
            </a:endParaRPr>
          </a:p>
          <a:p>
            <a:pPr lvl="1" algn="l"/>
            <a:r>
              <a:rPr lang="en-US" altLang="zh-CN" sz="2800" b="1" dirty="0">
                <a:sym typeface="+mn-ea"/>
              </a:rPr>
              <a:t> </a:t>
            </a:r>
            <a:r>
              <a:rPr lang="zh-CN" altLang="en-US" sz="2800" b="1" dirty="0">
                <a:sym typeface="+mn-ea"/>
              </a:rPr>
              <a:t>算法：</a:t>
            </a:r>
            <a:r>
              <a:rPr lang="en-US" altLang="zh-CN" sz="2800" b="1" dirty="0">
                <a:sym typeface="+mn-ea"/>
              </a:rPr>
              <a:t> XGBoost</a:t>
            </a:r>
            <a:endParaRPr lang="en-US" altLang="zh-CN" b="1" dirty="0"/>
          </a:p>
          <a:p>
            <a:pPr lvl="2" algn="l">
              <a:buFont typeface="Wingdings" panose="05000000000000000000" charset="0"/>
              <a:buChar char="u"/>
            </a:pPr>
            <a:r>
              <a:rPr lang="en-US" altLang="zh-CN" b="1" dirty="0"/>
              <a:t> </a:t>
            </a:r>
            <a:r>
              <a:rPr lang="zh-CN" altLang="en-US" b="1" dirty="0"/>
              <a:t>二元分类模型</a:t>
            </a:r>
            <a:r>
              <a:rPr lang="en-US" altLang="zh-CN" b="1" dirty="0"/>
              <a:t>    </a:t>
            </a:r>
            <a:endParaRPr lang="zh-CN" altLang="en-US" b="1" dirty="0"/>
          </a:p>
          <a:p>
            <a:pPr lvl="3" algn="l"/>
            <a:r>
              <a:rPr lang="en-US" altLang="zh-CN" sz="2000" b="1" dirty="0"/>
              <a:t> </a:t>
            </a:r>
            <a:r>
              <a:rPr lang="zh-CN" altLang="en-US" sz="2000" b="1" dirty="0"/>
              <a:t>先进行点源与展源的分类</a:t>
            </a:r>
            <a:endParaRPr lang="zh-CN" altLang="en-US" sz="2000" b="1" dirty="0"/>
          </a:p>
          <a:p>
            <a:pPr lvl="3" algn="l"/>
            <a:r>
              <a:rPr lang="en-US" altLang="zh-CN" sz="2000" b="1" dirty="0"/>
              <a:t> </a:t>
            </a:r>
            <a:r>
              <a:rPr lang="zh-CN" altLang="en-US" sz="2000" b="1" dirty="0"/>
              <a:t>再将点源分成恒星与类星体</a:t>
            </a:r>
            <a:endParaRPr lang="zh-CN" altLang="en-US" b="1" dirty="0"/>
          </a:p>
          <a:p>
            <a:pPr lvl="2" algn="l">
              <a:buFont typeface="Wingdings" panose="05000000000000000000" charset="0"/>
              <a:buChar char="u"/>
            </a:pPr>
            <a:r>
              <a:rPr lang="en-US" altLang="zh-CN" b="1" dirty="0"/>
              <a:t> </a:t>
            </a:r>
            <a:r>
              <a:rPr lang="en-US" altLang="zh-CN" b="1" dirty="0" err="1"/>
              <a:t>多元分类模型</a:t>
            </a:r>
            <a:r>
              <a:rPr lang="en-US" altLang="zh-CN" b="1" dirty="0"/>
              <a:t>   </a:t>
            </a:r>
            <a:endParaRPr lang="en-US" altLang="zh-CN" b="1" dirty="0"/>
          </a:p>
          <a:p>
            <a:pPr lvl="3" algn="l"/>
            <a:r>
              <a:rPr lang="en-US" altLang="zh-CN" b="1" dirty="0"/>
              <a:t> </a:t>
            </a:r>
            <a:r>
              <a:rPr lang="zh-CN" altLang="en-US" b="1" dirty="0"/>
              <a:t>一次完成星系、恒星与类星体分类</a:t>
            </a:r>
            <a:endParaRPr lang="zh-CN" altLang="en-US" b="1" dirty="0"/>
          </a:p>
          <a:p>
            <a:pPr marL="1371600" lvl="3" indent="0" algn="l">
              <a:buFont typeface="Wingdings" panose="05000000000000000000" charset="0"/>
              <a:buNone/>
            </a:pPr>
            <a:endParaRPr lang="zh-CN" alt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274638"/>
            <a:ext cx="10972800" cy="1143000"/>
          </a:xfrm>
        </p:spPr>
        <p:txBody>
          <a:bodyPr/>
          <a:lstStyle/>
          <a:p>
            <a:r>
              <a:rPr lang="zh-CN" altLang="en-US" b="1" dirty="0">
                <a:sym typeface="+mn-ea"/>
              </a:rPr>
              <a:t>分类模型</a:t>
            </a:r>
            <a:r>
              <a:rPr lang="zh-CN" altLang="en-US" b="1" dirty="0">
                <a:sym typeface="+mn-ea"/>
              </a:rPr>
              <a:t>训练</a:t>
            </a:r>
            <a:endParaRPr lang="zh-CN" altLang="en-US" b="1" dirty="0">
              <a:sym typeface="+mn-ea"/>
            </a:endParaRPr>
          </a:p>
        </p:txBody>
      </p:sp>
      <p:sp>
        <p:nvSpPr>
          <p:cNvPr id="5" name="内容占位符 2"/>
          <p:cNvSpPr>
            <a:spLocks noGrp="1"/>
          </p:cNvSpPr>
          <p:nvPr>
            <p:ph idx="1"/>
          </p:nvPr>
        </p:nvSpPr>
        <p:spPr>
          <a:xfrm>
            <a:off x="623570" y="1628775"/>
            <a:ext cx="10368915" cy="4801235"/>
          </a:xfrm>
        </p:spPr>
        <p:txBody>
          <a:bodyPr/>
          <a:lstStyle/>
          <a:p>
            <a:pPr>
              <a:buFont typeface="Wingdings" panose="05000000000000000000" pitchFamily="2" charset="2"/>
              <a:buChar char="p"/>
            </a:pPr>
            <a:r>
              <a:rPr lang="zh-CN" altLang="en-US" dirty="0">
                <a:solidFill>
                  <a:srgbClr val="FF0000"/>
                </a:solidFill>
              </a:rPr>
              <a:t>  </a:t>
            </a:r>
            <a:r>
              <a:rPr lang="zh-CN" altLang="en-US" b="1" dirty="0"/>
              <a:t>最优特征搜寻</a:t>
            </a:r>
            <a:endParaRPr lang="en-US" altLang="zh-CN" b="1" dirty="0"/>
          </a:p>
          <a:p>
            <a:pPr marL="457200" lvl="1" indent="0">
              <a:buFont typeface="Wingdings" panose="05000000000000000000" pitchFamily="2" charset="2"/>
              <a:buNone/>
            </a:pPr>
            <a:endParaRPr lang="zh-CN" altLang="en-US" dirty="0"/>
          </a:p>
          <a:p>
            <a:pPr marL="457200" lvl="1" indent="0">
              <a:buFont typeface="Wingdings" panose="05000000000000000000" pitchFamily="2" charset="2"/>
              <a:buNone/>
            </a:pPr>
            <a:endParaRPr lang="zh-CN" altLang="en-US" dirty="0"/>
          </a:p>
          <a:p>
            <a:pPr marL="457200" lvl="1" indent="0">
              <a:buFont typeface="Wingdings" panose="05000000000000000000" pitchFamily="2" charset="2"/>
              <a:buNone/>
            </a:pPr>
            <a:endParaRPr lang="zh-CN" altLang="en-US" dirty="0"/>
          </a:p>
          <a:p>
            <a:pPr marL="457200" lvl="1" indent="0">
              <a:buFont typeface="Wingdings" panose="05000000000000000000" pitchFamily="2" charset="2"/>
              <a:buNone/>
            </a:pPr>
            <a:endParaRPr lang="zh-CN" altLang="en-US" dirty="0"/>
          </a:p>
          <a:p>
            <a:pPr marL="457200" lvl="1" indent="0">
              <a:buFont typeface="Wingdings" panose="05000000000000000000" pitchFamily="2" charset="2"/>
              <a:buNone/>
            </a:pPr>
            <a:endParaRPr lang="zh-CN" altLang="en-US" dirty="0"/>
          </a:p>
          <a:p>
            <a:pPr marL="457200" lvl="1" indent="0">
              <a:buFont typeface="Wingdings" panose="05000000000000000000" pitchFamily="2" charset="2"/>
              <a:buNone/>
            </a:pPr>
            <a:endParaRPr lang="zh-CN" altLang="en-US" dirty="0"/>
          </a:p>
          <a:p>
            <a:pPr marL="342900" lvl="1" indent="-342900" algn="l">
              <a:buClrTx/>
              <a:buSzTx/>
              <a:buFont typeface="Wingdings" panose="05000000000000000000" pitchFamily="2" charset="2"/>
              <a:buChar char="p"/>
            </a:pPr>
            <a:r>
              <a:rPr lang="en-US" altLang="zh-CN" sz="3200" dirty="0">
                <a:solidFill>
                  <a:srgbClr val="FF0000"/>
                </a:solidFill>
              </a:rPr>
              <a:t>  </a:t>
            </a:r>
            <a:r>
              <a:rPr lang="zh-CN" altLang="en-US" sz="3200" b="1" dirty="0"/>
              <a:t>最优超参数</a:t>
            </a:r>
            <a:endParaRPr lang="zh-CN" altLang="en-US" sz="3200" b="1" dirty="0"/>
          </a:p>
          <a:p>
            <a:pPr marL="457200" lvl="2" indent="0" algn="l">
              <a:buClrTx/>
              <a:buSzTx/>
              <a:buNone/>
            </a:pPr>
            <a:r>
              <a:rPr lang="en-US" altLang="zh-CN" sz="2740" dirty="0"/>
              <a:t>max_depth, n_estimators, learning_rate</a:t>
            </a:r>
            <a:endParaRPr lang="en-US" altLang="zh-CN" sz="2740"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t="7165" r="2375"/>
          <a:stretch>
            <a:fillRect/>
          </a:stretch>
        </p:blipFill>
        <p:spPr>
          <a:xfrm>
            <a:off x="4368165" y="2254250"/>
            <a:ext cx="3470910" cy="2459990"/>
          </a:xfrm>
          <a:prstGeom prst="rect">
            <a:avLst/>
          </a:prstGeom>
        </p:spPr>
      </p:pic>
      <p:pic>
        <p:nvPicPr>
          <p:cNvPr id="3" name="图片 2"/>
          <p:cNvPicPr>
            <a:picLocks noChangeAspect="1"/>
          </p:cNvPicPr>
          <p:nvPr/>
        </p:nvPicPr>
        <p:blipFill>
          <a:blip r:embed="rId2"/>
          <a:srcRect t="6860" r="2074" b="1654"/>
          <a:stretch>
            <a:fillRect/>
          </a:stretch>
        </p:blipFill>
        <p:spPr>
          <a:xfrm>
            <a:off x="839470" y="2282825"/>
            <a:ext cx="3267710" cy="2388235"/>
          </a:xfrm>
          <a:prstGeom prst="rect">
            <a:avLst/>
          </a:prstGeom>
        </p:spPr>
      </p:pic>
      <p:pic>
        <p:nvPicPr>
          <p:cNvPr id="6" name="图片 5"/>
          <p:cNvPicPr>
            <a:picLocks noChangeAspect="1"/>
          </p:cNvPicPr>
          <p:nvPr/>
        </p:nvPicPr>
        <p:blipFill>
          <a:blip r:embed="rId3"/>
          <a:srcRect t="4405"/>
          <a:stretch>
            <a:fillRect/>
          </a:stretch>
        </p:blipFill>
        <p:spPr>
          <a:xfrm>
            <a:off x="8060055" y="2179955"/>
            <a:ext cx="3436620" cy="2508250"/>
          </a:xfrm>
          <a:prstGeom prst="rect">
            <a:avLst/>
          </a:prstGeom>
        </p:spPr>
      </p:pic>
      <p:sp>
        <p:nvSpPr>
          <p:cNvPr id="7" name="文本框 6"/>
          <p:cNvSpPr txBox="1"/>
          <p:nvPr/>
        </p:nvSpPr>
        <p:spPr>
          <a:xfrm>
            <a:off x="1619250" y="4799965"/>
            <a:ext cx="1707515" cy="368300"/>
          </a:xfrm>
          <a:prstGeom prst="rect">
            <a:avLst/>
          </a:prstGeom>
          <a:noFill/>
        </p:spPr>
        <p:txBody>
          <a:bodyPr wrap="square" rtlCol="0">
            <a:spAutoFit/>
          </a:bodyPr>
          <a:lstStyle/>
          <a:p>
            <a:r>
              <a:rPr lang="zh-CN" altLang="en-US" sz="1800" b="1" dirty="0">
                <a:latin typeface="Chiller" panose="04020404031007020602" charset="0"/>
              </a:rPr>
              <a:t>点源与展源</a:t>
            </a:r>
            <a:endParaRPr lang="zh-CN" altLang="en-US" sz="1800" b="1" dirty="0">
              <a:latin typeface="Chiller" panose="04020404031007020602" charset="0"/>
            </a:endParaRPr>
          </a:p>
        </p:txBody>
      </p:sp>
      <p:sp>
        <p:nvSpPr>
          <p:cNvPr id="8" name="文本框 7"/>
          <p:cNvSpPr txBox="1"/>
          <p:nvPr/>
        </p:nvSpPr>
        <p:spPr>
          <a:xfrm>
            <a:off x="5231765" y="4799965"/>
            <a:ext cx="2092960" cy="368300"/>
          </a:xfrm>
          <a:prstGeom prst="rect">
            <a:avLst/>
          </a:prstGeom>
          <a:noFill/>
        </p:spPr>
        <p:txBody>
          <a:bodyPr wrap="square" rtlCol="0">
            <a:spAutoFit/>
          </a:bodyPr>
          <a:lstStyle/>
          <a:p>
            <a:r>
              <a:rPr lang="zh-CN" altLang="en-US" sz="1800" b="1">
                <a:latin typeface="Chiller" panose="04020404031007020602" charset="0"/>
              </a:rPr>
              <a:t>恒星与类星体</a:t>
            </a:r>
            <a:endParaRPr lang="zh-CN" altLang="en-US" sz="1800" b="1">
              <a:latin typeface="Chiller" panose="04020404031007020602" charset="0"/>
            </a:endParaRPr>
          </a:p>
        </p:txBody>
      </p:sp>
      <p:sp>
        <p:nvSpPr>
          <p:cNvPr id="9" name="文本框 8"/>
          <p:cNvSpPr txBox="1"/>
          <p:nvPr/>
        </p:nvSpPr>
        <p:spPr>
          <a:xfrm>
            <a:off x="8823960" y="4799965"/>
            <a:ext cx="2357755" cy="368300"/>
          </a:xfrm>
          <a:prstGeom prst="rect">
            <a:avLst/>
          </a:prstGeom>
          <a:noFill/>
        </p:spPr>
        <p:txBody>
          <a:bodyPr wrap="square" rtlCol="0">
            <a:spAutoFit/>
          </a:bodyPr>
          <a:lstStyle/>
          <a:p>
            <a:r>
              <a:rPr lang="zh-CN" altLang="en-US" sz="1800" b="1">
                <a:latin typeface="Chiller" panose="04020404031007020602" charset="0"/>
              </a:rPr>
              <a:t>星系、恒星与类星体</a:t>
            </a:r>
            <a:endParaRPr lang="zh-CN" altLang="en-US" sz="1800" b="1">
              <a:latin typeface="Chiller" panose="0402040403100702060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ph type="title"/>
          </p:nvPr>
        </p:nvSpPr>
        <p:spPr>
          <a:xfrm>
            <a:off x="609600" y="274638"/>
            <a:ext cx="10972800" cy="1143000"/>
          </a:xfrm>
        </p:spPr>
        <p:txBody>
          <a:bodyPr/>
          <a:p>
            <a:r>
              <a:rPr lang="zh-CN" altLang="en-US" b="1" dirty="0">
                <a:sym typeface="+mn-ea"/>
              </a:rPr>
              <a:t>分类模型</a:t>
            </a:r>
            <a:r>
              <a:rPr lang="zh-CN" altLang="en-US" b="1" dirty="0">
                <a:sym typeface="+mn-ea"/>
              </a:rPr>
              <a:t>训练</a:t>
            </a:r>
            <a:endParaRPr lang="zh-CN" altLang="en-US" b="1" dirty="0">
              <a:sym typeface="+mn-ea"/>
            </a:endParaRPr>
          </a:p>
        </p:txBody>
      </p:sp>
      <p:sp>
        <p:nvSpPr>
          <p:cNvPr id="5" name="内容占位符 2"/>
          <p:cNvSpPr>
            <a:spLocks noGrp="1"/>
          </p:cNvSpPr>
          <p:nvPr>
            <p:ph idx="1"/>
          </p:nvPr>
        </p:nvSpPr>
        <p:spPr>
          <a:xfrm>
            <a:off x="623392" y="1628800"/>
            <a:ext cx="10369152" cy="4525963"/>
          </a:xfrm>
        </p:spPr>
        <p:txBody>
          <a:bodyPr/>
          <a:p>
            <a:pPr>
              <a:buFont typeface="Wingdings" panose="05000000000000000000" pitchFamily="2" charset="2"/>
              <a:buChar char="p"/>
            </a:pPr>
            <a:r>
              <a:rPr lang="zh-CN" altLang="en-US" dirty="0">
                <a:solidFill>
                  <a:srgbClr val="FF0000"/>
                </a:solidFill>
              </a:rPr>
              <a:t>  </a:t>
            </a:r>
            <a:r>
              <a:rPr lang="zh-CN" altLang="en-US" b="1" dirty="0"/>
              <a:t>分类训练</a:t>
            </a:r>
            <a:endParaRPr lang="en-US" altLang="zh-CN" b="1" dirty="0"/>
          </a:p>
          <a:p>
            <a:pPr lvl="1"/>
            <a:r>
              <a:rPr lang="zh-CN" altLang="en-US" b="1" dirty="0"/>
              <a:t> 二元分类法</a:t>
            </a:r>
            <a:endParaRPr lang="zh-CN" altLang="en-US" b="1" dirty="0"/>
          </a:p>
          <a:p>
            <a:pPr lvl="1"/>
            <a:endParaRPr lang="zh-CN" altLang="en-US" b="1" dirty="0"/>
          </a:p>
          <a:p>
            <a:pPr lvl="1"/>
            <a:endParaRPr lang="zh-CN" altLang="en-US" b="1" dirty="0"/>
          </a:p>
          <a:p>
            <a:pPr lvl="1"/>
            <a:endParaRPr lang="zh-CN" altLang="en-US" b="1" dirty="0"/>
          </a:p>
          <a:p>
            <a:pPr lvl="1"/>
            <a:endParaRPr lang="zh-CN" altLang="en-US" b="1" dirty="0"/>
          </a:p>
          <a:p>
            <a:pPr lvl="1"/>
            <a:endParaRPr lang="zh-CN" altLang="en-US" b="1" dirty="0"/>
          </a:p>
          <a:p>
            <a:pPr lvl="1"/>
            <a:endParaRPr lang="en-US" altLang="zh-CN" b="1" dirty="0"/>
          </a:p>
          <a:p>
            <a:pPr marL="914400" lvl="2" indent="0">
              <a:buNone/>
            </a:pPr>
            <a:r>
              <a:rPr lang="en-US" altLang="zh-CN" dirty="0"/>
              <a:t>	</a:t>
            </a:r>
            <a:endParaRPr lang="en-US" altLang="zh-CN" dirty="0"/>
          </a:p>
          <a:p>
            <a:pPr marL="914400" lvl="2" indent="0">
              <a:buNone/>
            </a:pPr>
            <a:endParaRPr lang="en-US" altLang="zh-CN" dirty="0"/>
          </a:p>
          <a:p>
            <a:pPr marL="914400" lvl="2" indent="0">
              <a:buNone/>
            </a:pPr>
            <a:endParaRPr lang="en-US" altLang="zh-CN" dirty="0"/>
          </a:p>
          <a:p>
            <a:pPr marL="914400" lvl="2" indent="0">
              <a:buNone/>
            </a:pPr>
            <a:endParaRPr lang="en-US" altLang="zh-CN" dirty="0"/>
          </a:p>
          <a:p>
            <a:pPr marL="914400" lvl="2" indent="0">
              <a:buNone/>
            </a:pPr>
            <a:r>
              <a:rPr lang="zh-CN" altLang="en-US" dirty="0"/>
              <a:t>             </a:t>
            </a:r>
            <a:endParaRPr lang="en-US" altLang="zh-CN" dirty="0"/>
          </a:p>
        </p:txBody>
      </p:sp>
      <p:pic>
        <p:nvPicPr>
          <p:cNvPr id="7" name="图片 6"/>
          <p:cNvPicPr>
            <a:picLocks noChangeAspect="1"/>
          </p:cNvPicPr>
          <p:nvPr/>
        </p:nvPicPr>
        <p:blipFill>
          <a:blip r:embed="rId1"/>
          <a:srcRect t="15542"/>
          <a:stretch>
            <a:fillRect/>
          </a:stretch>
        </p:blipFill>
        <p:spPr>
          <a:xfrm>
            <a:off x="551180" y="2708910"/>
            <a:ext cx="6400800" cy="2719070"/>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519420" y="2708910"/>
            <a:ext cx="6219190" cy="2764790"/>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ph type="title"/>
          </p:nvPr>
        </p:nvSpPr>
        <p:spPr>
          <a:xfrm>
            <a:off x="609600" y="274638"/>
            <a:ext cx="10972800" cy="1143000"/>
          </a:xfrm>
        </p:spPr>
        <p:txBody>
          <a:bodyPr/>
          <a:p>
            <a:r>
              <a:rPr lang="zh-CN" altLang="en-US" b="1" dirty="0">
                <a:sym typeface="+mn-ea"/>
              </a:rPr>
              <a:t>分类模型</a:t>
            </a:r>
            <a:r>
              <a:rPr lang="zh-CN" altLang="en-US" b="1" dirty="0">
                <a:sym typeface="+mn-ea"/>
              </a:rPr>
              <a:t>训练</a:t>
            </a:r>
            <a:endParaRPr lang="zh-CN" altLang="en-US" b="1" dirty="0">
              <a:sym typeface="+mn-ea"/>
            </a:endParaRPr>
          </a:p>
        </p:txBody>
      </p:sp>
      <p:sp>
        <p:nvSpPr>
          <p:cNvPr id="5" name="内容占位符 2"/>
          <p:cNvSpPr>
            <a:spLocks noGrp="1"/>
          </p:cNvSpPr>
          <p:nvPr>
            <p:ph idx="1"/>
          </p:nvPr>
        </p:nvSpPr>
        <p:spPr>
          <a:xfrm>
            <a:off x="623392" y="1628800"/>
            <a:ext cx="10369152" cy="4525963"/>
          </a:xfrm>
        </p:spPr>
        <p:txBody>
          <a:bodyPr/>
          <a:p>
            <a:pPr>
              <a:buFont typeface="Wingdings" panose="05000000000000000000" pitchFamily="2" charset="2"/>
              <a:buChar char="p"/>
            </a:pPr>
            <a:r>
              <a:rPr lang="zh-CN" altLang="en-US" dirty="0">
                <a:solidFill>
                  <a:srgbClr val="FF0000"/>
                </a:solidFill>
              </a:rPr>
              <a:t>  </a:t>
            </a:r>
            <a:r>
              <a:rPr lang="zh-CN" altLang="en-US" b="1" dirty="0"/>
              <a:t>分类训练</a:t>
            </a:r>
            <a:endParaRPr lang="en-US" altLang="zh-CN" b="1" dirty="0"/>
          </a:p>
          <a:p>
            <a:pPr lvl="1"/>
            <a:r>
              <a:rPr lang="zh-CN" altLang="en-US" b="1" dirty="0"/>
              <a:t> 多元分类法</a:t>
            </a:r>
            <a:endParaRPr lang="zh-CN" altLang="en-US" b="1" dirty="0"/>
          </a:p>
          <a:p>
            <a:pPr lvl="1"/>
            <a:endParaRPr lang="zh-CN" altLang="en-US" b="1" dirty="0"/>
          </a:p>
          <a:p>
            <a:pPr lvl="1"/>
            <a:endParaRPr lang="zh-CN" altLang="en-US" b="1" dirty="0"/>
          </a:p>
          <a:p>
            <a:pPr lvl="1"/>
            <a:endParaRPr lang="zh-CN" altLang="en-US" b="1" dirty="0"/>
          </a:p>
          <a:p>
            <a:pPr lvl="1"/>
            <a:endParaRPr lang="zh-CN" altLang="en-US" b="1" dirty="0"/>
          </a:p>
          <a:p>
            <a:pPr lvl="1"/>
            <a:endParaRPr lang="zh-CN" altLang="en-US" b="1" dirty="0"/>
          </a:p>
          <a:p>
            <a:pPr lvl="1"/>
            <a:endParaRPr lang="en-US" altLang="zh-CN" b="1" dirty="0"/>
          </a:p>
          <a:p>
            <a:pPr marL="914400" lvl="2" indent="0">
              <a:buNone/>
            </a:pPr>
            <a:r>
              <a:rPr lang="en-US" altLang="zh-CN" dirty="0"/>
              <a:t>	</a:t>
            </a:r>
            <a:endParaRPr lang="en-US" altLang="zh-CN" dirty="0"/>
          </a:p>
          <a:p>
            <a:pPr marL="914400" lvl="2" indent="0">
              <a:buNone/>
            </a:pPr>
            <a:endParaRPr lang="en-US" altLang="zh-CN" dirty="0"/>
          </a:p>
          <a:p>
            <a:pPr marL="914400" lvl="2" indent="0">
              <a:buNone/>
            </a:pPr>
            <a:endParaRPr lang="en-US" altLang="zh-CN" dirty="0"/>
          </a:p>
          <a:p>
            <a:pPr marL="914400" lvl="2" indent="0">
              <a:buNone/>
            </a:pPr>
            <a:endParaRPr lang="en-US" altLang="zh-CN" dirty="0"/>
          </a:p>
          <a:p>
            <a:pPr marL="914400" lvl="2" indent="0">
              <a:buNone/>
            </a:pPr>
            <a:r>
              <a:rPr lang="zh-CN" altLang="en-US" dirty="0"/>
              <a:t>             </a:t>
            </a:r>
            <a:endParaRPr lang="en-US" altLang="zh-CN" dirty="0"/>
          </a:p>
        </p:txBody>
      </p:sp>
      <p:pic>
        <p:nvPicPr>
          <p:cNvPr id="2" name="图片 1"/>
          <p:cNvPicPr>
            <a:picLocks noChangeAspect="1"/>
          </p:cNvPicPr>
          <p:nvPr/>
        </p:nvPicPr>
        <p:blipFill>
          <a:blip r:embed="rId1"/>
          <a:stretch>
            <a:fillRect/>
          </a:stretch>
        </p:blipFill>
        <p:spPr>
          <a:xfrm>
            <a:off x="1703070" y="2853055"/>
            <a:ext cx="7038975" cy="1885950"/>
          </a:xfrm>
          <a:prstGeom prst="rect">
            <a:avLst/>
          </a:prstGeom>
          <a:ln>
            <a:solidFill>
              <a:srgbClr val="FF0000"/>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274638"/>
            <a:ext cx="10972800" cy="1143000"/>
          </a:xfrm>
        </p:spPr>
        <p:txBody>
          <a:bodyPr/>
          <a:lstStyle/>
          <a:p>
            <a:r>
              <a:rPr lang="zh-CN" altLang="en-US" b="1" dirty="0"/>
              <a:t>分类模型训练</a:t>
            </a:r>
            <a:endParaRPr lang="zh-CN" altLang="en-US" b="1" dirty="0"/>
          </a:p>
        </p:txBody>
      </p:sp>
      <p:sp>
        <p:nvSpPr>
          <p:cNvPr id="5" name="内容占位符 2"/>
          <p:cNvSpPr>
            <a:spLocks noGrp="1"/>
          </p:cNvSpPr>
          <p:nvPr>
            <p:ph idx="1"/>
          </p:nvPr>
        </p:nvSpPr>
        <p:spPr>
          <a:xfrm>
            <a:off x="623392" y="1628800"/>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b="1" dirty="0"/>
              <a:t>不同分类策略对比</a:t>
            </a:r>
            <a:endParaRPr lang="en-US" altLang="zh-CN" b="1" dirty="0"/>
          </a:p>
          <a:p>
            <a:pPr lvl="1"/>
            <a:r>
              <a:rPr lang="zh-CN" altLang="en-US" b="1" dirty="0"/>
              <a:t> 二元分类法</a:t>
            </a:r>
            <a:endParaRPr lang="en-US" altLang="zh-CN" b="1" dirty="0"/>
          </a:p>
          <a:p>
            <a:pPr lvl="2">
              <a:buFont typeface="Wingdings" panose="05000000000000000000" charset="0"/>
              <a:buChar char="u"/>
            </a:pPr>
            <a:r>
              <a:rPr lang="en-US" altLang="zh-CN" b="1" dirty="0"/>
              <a:t> </a:t>
            </a:r>
            <a:r>
              <a:rPr lang="zh-CN" altLang="en-US" b="1" dirty="0"/>
              <a:t>光学与红外最优特征  </a:t>
            </a:r>
            <a:endParaRPr lang="en-US" altLang="zh-CN" b="1" dirty="0"/>
          </a:p>
          <a:p>
            <a:pPr marL="914400" lvl="2" indent="0">
              <a:buNone/>
            </a:pPr>
            <a:r>
              <a:rPr lang="en-US" altLang="zh-CN" dirty="0"/>
              <a:t>	</a:t>
            </a:r>
            <a:endParaRPr lang="en-US" altLang="zh-CN" dirty="0"/>
          </a:p>
          <a:p>
            <a:pPr marL="914400" lvl="2" indent="0">
              <a:buNone/>
            </a:pPr>
            <a:endParaRPr lang="en-US" altLang="zh-CN" dirty="0"/>
          </a:p>
          <a:p>
            <a:pPr marL="914400" lvl="2" indent="0">
              <a:buNone/>
            </a:pPr>
            <a:endParaRPr lang="en-US" altLang="zh-CN" dirty="0"/>
          </a:p>
          <a:p>
            <a:pPr marL="914400" lvl="2" indent="0">
              <a:buNone/>
            </a:pPr>
            <a:endParaRPr lang="en-US" altLang="zh-CN" dirty="0"/>
          </a:p>
          <a:p>
            <a:pPr lvl="2">
              <a:buFont typeface="Wingdings" panose="05000000000000000000" charset="0"/>
              <a:buChar char="u"/>
            </a:pPr>
            <a:r>
              <a:rPr lang="en-US" altLang="zh-CN" b="1" dirty="0"/>
              <a:t> </a:t>
            </a:r>
            <a:r>
              <a:rPr lang="zh-CN" altLang="en-US" b="1" dirty="0"/>
              <a:t>只有光学特征</a:t>
            </a:r>
            <a:endParaRPr lang="en-US" altLang="zh-CN" b="1" dirty="0"/>
          </a:p>
          <a:p>
            <a:pPr marL="914400" lvl="2" indent="0">
              <a:buNone/>
            </a:pPr>
            <a:r>
              <a:rPr lang="zh-CN" altLang="en-US" dirty="0"/>
              <a:t>             </a:t>
            </a:r>
            <a:endParaRPr lang="en-US" altLang="zh-CN" dirty="0"/>
          </a:p>
        </p:txBody>
      </p:sp>
      <p:graphicFrame>
        <p:nvGraphicFramePr>
          <p:cNvPr id="6" name="表格 5"/>
          <p:cNvGraphicFramePr>
            <a:graphicFrameLocks noGrp="1"/>
          </p:cNvGraphicFramePr>
          <p:nvPr/>
        </p:nvGraphicFramePr>
        <p:xfrm>
          <a:off x="1199456" y="3394953"/>
          <a:ext cx="4254682" cy="1112520"/>
        </p:xfrm>
        <a:graphic>
          <a:graphicData uri="http://schemas.openxmlformats.org/drawingml/2006/table">
            <a:tbl>
              <a:tblPr firstRow="1" bandRow="1">
                <a:tableStyleId>{5C22544A-7EE6-4342-B048-85BDC9FD1C3A}</a:tableStyleId>
              </a:tblPr>
              <a:tblGrid>
                <a:gridCol w="900929"/>
                <a:gridCol w="875418"/>
                <a:gridCol w="750143"/>
                <a:gridCol w="878477"/>
                <a:gridCol w="849715"/>
              </a:tblGrid>
              <a:tr h="370840">
                <a:tc>
                  <a:txBody>
                    <a:bodyPr/>
                    <a:lstStyle/>
                    <a:p>
                      <a:endParaRPr lang="zh-CN" altLang="en-US" dirty="0"/>
                    </a:p>
                  </a:txBody>
                  <a:tcPr/>
                </a:tc>
                <a:tc gridSpan="2">
                  <a:txBody>
                    <a:bodyPr/>
                    <a:lstStyle/>
                    <a:p>
                      <a:pPr algn="ctr"/>
                      <a:r>
                        <a:rPr lang="zh-CN" altLang="en-US" sz="1400" dirty="0"/>
                        <a:t>点 源</a:t>
                      </a:r>
                      <a:endParaRPr lang="zh-CN" altLang="en-US" sz="1400" dirty="0"/>
                    </a:p>
                  </a:txBody>
                  <a:tcPr/>
                </a:tc>
                <a:tc hMerge="1">
                  <a:tcPr/>
                </a:tc>
                <a:tc gridSpan="2">
                  <a:txBody>
                    <a:bodyPr/>
                    <a:lstStyle/>
                    <a:p>
                      <a:pPr algn="ctr"/>
                      <a:r>
                        <a:rPr lang="zh-CN" altLang="en-US" sz="1400" dirty="0"/>
                        <a:t>展 源</a:t>
                      </a:r>
                      <a:endParaRPr lang="zh-CN" altLang="en-US" sz="1400" dirty="0"/>
                    </a:p>
                  </a:txBody>
                  <a:tcPr/>
                </a:tc>
                <a:tc hMerge="1">
                  <a:tcPr/>
                </a:tc>
              </a:tr>
              <a:tr h="370840">
                <a:tc>
                  <a:txBody>
                    <a:bodyPr/>
                    <a:lstStyle/>
                    <a:p>
                      <a:r>
                        <a:rPr lang="en-US" altLang="zh-CN" sz="1400" dirty="0"/>
                        <a:t>Accuracy</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r>
              <a:tr h="370840">
                <a:tc>
                  <a:txBody>
                    <a:bodyPr/>
                    <a:lstStyle/>
                    <a:p>
                      <a:r>
                        <a:rPr lang="en-US" altLang="zh-CN" sz="1400" dirty="0"/>
                        <a:t>98.67%</a:t>
                      </a:r>
                      <a:endParaRPr lang="zh-CN" altLang="en-US" sz="1400" dirty="0"/>
                    </a:p>
                  </a:txBody>
                  <a:tcPr/>
                </a:tc>
                <a:tc>
                  <a:txBody>
                    <a:bodyPr/>
                    <a:lstStyle/>
                    <a:p>
                      <a:r>
                        <a:rPr lang="en-US" altLang="zh-CN" sz="1400" dirty="0"/>
                        <a:t>98.39%</a:t>
                      </a:r>
                      <a:endParaRPr lang="zh-CN" altLang="en-US" sz="1400" dirty="0"/>
                    </a:p>
                  </a:txBody>
                  <a:tcPr/>
                </a:tc>
                <a:tc>
                  <a:txBody>
                    <a:bodyPr/>
                    <a:lstStyle/>
                    <a:p>
                      <a:r>
                        <a:rPr lang="en-US" altLang="zh-CN" sz="1400" dirty="0"/>
                        <a:t>98.35%</a:t>
                      </a:r>
                      <a:endParaRPr lang="zh-CN" altLang="en-US" sz="1400" dirty="0"/>
                    </a:p>
                  </a:txBody>
                  <a:tcPr/>
                </a:tc>
                <a:tc>
                  <a:txBody>
                    <a:bodyPr/>
                    <a:lstStyle/>
                    <a:p>
                      <a:r>
                        <a:rPr lang="en-US" altLang="zh-CN" sz="1400" dirty="0"/>
                        <a:t>98.86%</a:t>
                      </a:r>
                      <a:endParaRPr lang="zh-CN" altLang="en-US" sz="1400" dirty="0"/>
                    </a:p>
                  </a:txBody>
                  <a:tcPr/>
                </a:tc>
                <a:tc>
                  <a:txBody>
                    <a:bodyPr/>
                    <a:lstStyle/>
                    <a:p>
                      <a:r>
                        <a:rPr lang="en-US" altLang="zh-CN" sz="1400" dirty="0"/>
                        <a:t>98.89%</a:t>
                      </a:r>
                      <a:endParaRPr lang="zh-CN" altLang="en-US" sz="1400" dirty="0"/>
                    </a:p>
                  </a:txBody>
                  <a:tcPr/>
                </a:tc>
              </a:tr>
            </a:tbl>
          </a:graphicData>
        </a:graphic>
      </p:graphicFrame>
      <p:graphicFrame>
        <p:nvGraphicFramePr>
          <p:cNvPr id="7" name="表格 6"/>
          <p:cNvGraphicFramePr>
            <a:graphicFrameLocks noGrp="1"/>
          </p:cNvGraphicFramePr>
          <p:nvPr/>
        </p:nvGraphicFramePr>
        <p:xfrm>
          <a:off x="6312024" y="3394953"/>
          <a:ext cx="4533270" cy="1112520"/>
        </p:xfrm>
        <a:graphic>
          <a:graphicData uri="http://schemas.openxmlformats.org/drawingml/2006/table">
            <a:tbl>
              <a:tblPr firstRow="1" bandRow="1">
                <a:tableStyleId>{5C22544A-7EE6-4342-B048-85BDC9FD1C3A}</a:tableStyleId>
              </a:tblPr>
              <a:tblGrid>
                <a:gridCol w="906654"/>
                <a:gridCol w="906654"/>
                <a:gridCol w="906654"/>
                <a:gridCol w="906654"/>
                <a:gridCol w="906654"/>
              </a:tblGrid>
              <a:tr h="370840">
                <a:tc>
                  <a:txBody>
                    <a:bodyPr/>
                    <a:lstStyle/>
                    <a:p>
                      <a:endParaRPr lang="zh-CN" altLang="en-US" dirty="0"/>
                    </a:p>
                  </a:txBody>
                  <a:tcPr/>
                </a:tc>
                <a:tc gridSpan="2">
                  <a:txBody>
                    <a:bodyPr/>
                    <a:lstStyle/>
                    <a:p>
                      <a:pPr algn="ctr"/>
                      <a:r>
                        <a:rPr lang="zh-CN" altLang="en-US" sz="1400" dirty="0"/>
                        <a:t>恒星</a:t>
                      </a:r>
                      <a:endParaRPr lang="zh-CN" altLang="en-US" sz="1400" dirty="0"/>
                    </a:p>
                  </a:txBody>
                  <a:tcPr/>
                </a:tc>
                <a:tc hMerge="1">
                  <a:tcPr/>
                </a:tc>
                <a:tc gridSpan="2">
                  <a:txBody>
                    <a:bodyPr/>
                    <a:lstStyle/>
                    <a:p>
                      <a:pPr algn="ctr"/>
                      <a:r>
                        <a:rPr lang="zh-CN" altLang="en-US" sz="1400" dirty="0"/>
                        <a:t>类星体</a:t>
                      </a:r>
                      <a:endParaRPr lang="zh-CN" altLang="en-US" sz="1400" dirty="0"/>
                    </a:p>
                  </a:txBody>
                  <a:tcPr/>
                </a:tc>
                <a:tc hMerge="1">
                  <a:tcPr/>
                </a:tc>
              </a:tr>
              <a:tr h="370840">
                <a:tc>
                  <a:txBody>
                    <a:bodyPr/>
                    <a:lstStyle/>
                    <a:p>
                      <a:r>
                        <a:rPr lang="en-US" altLang="zh-CN" sz="1400" dirty="0"/>
                        <a:t>Accuracy</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r>
              <a:tr h="370840">
                <a:tc>
                  <a:txBody>
                    <a:bodyPr/>
                    <a:lstStyle/>
                    <a:p>
                      <a:r>
                        <a:rPr lang="en-US" altLang="zh-CN" sz="1400" dirty="0"/>
                        <a:t>99.15%</a:t>
                      </a:r>
                      <a:endParaRPr lang="zh-CN" altLang="en-US" sz="1400" dirty="0"/>
                    </a:p>
                  </a:txBody>
                  <a:tcPr/>
                </a:tc>
                <a:tc>
                  <a:txBody>
                    <a:bodyPr/>
                    <a:lstStyle/>
                    <a:p>
                      <a:r>
                        <a:rPr lang="en-US" altLang="zh-CN" sz="1400" dirty="0"/>
                        <a:t>99.00%</a:t>
                      </a:r>
                      <a:endParaRPr lang="zh-CN" altLang="en-US" sz="1400" dirty="0"/>
                    </a:p>
                  </a:txBody>
                  <a:tcPr/>
                </a:tc>
                <a:tc>
                  <a:txBody>
                    <a:bodyPr/>
                    <a:lstStyle/>
                    <a:p>
                      <a:r>
                        <a:rPr lang="en-US" altLang="zh-CN" sz="1400" dirty="0"/>
                        <a:t>99.46%</a:t>
                      </a:r>
                      <a:endParaRPr lang="zh-CN" altLang="en-US" sz="1400" dirty="0"/>
                    </a:p>
                  </a:txBody>
                  <a:tcPr/>
                </a:tc>
                <a:tc>
                  <a:txBody>
                    <a:bodyPr/>
                    <a:lstStyle/>
                    <a:p>
                      <a:r>
                        <a:rPr lang="en-US" altLang="zh-CN" sz="1400" dirty="0"/>
                        <a:t>99.33%</a:t>
                      </a:r>
                      <a:endParaRPr lang="zh-CN" altLang="en-US" sz="1400" dirty="0"/>
                    </a:p>
                  </a:txBody>
                  <a:tcPr/>
                </a:tc>
                <a:tc>
                  <a:txBody>
                    <a:bodyPr/>
                    <a:lstStyle/>
                    <a:p>
                      <a:r>
                        <a:rPr lang="en-US" altLang="zh-CN" sz="1400" dirty="0"/>
                        <a:t>98.77%</a:t>
                      </a:r>
                      <a:endParaRPr lang="zh-CN" altLang="en-US" sz="1400" dirty="0"/>
                    </a:p>
                  </a:txBody>
                  <a:tcPr/>
                </a:tc>
              </a:tr>
            </a:tbl>
          </a:graphicData>
        </a:graphic>
      </p:graphicFrame>
      <p:graphicFrame>
        <p:nvGraphicFramePr>
          <p:cNvPr id="8" name="表格 7"/>
          <p:cNvGraphicFramePr>
            <a:graphicFrameLocks noGrp="1"/>
          </p:cNvGraphicFramePr>
          <p:nvPr/>
        </p:nvGraphicFramePr>
        <p:xfrm>
          <a:off x="1199456" y="5445224"/>
          <a:ext cx="4254682" cy="1112520"/>
        </p:xfrm>
        <a:graphic>
          <a:graphicData uri="http://schemas.openxmlformats.org/drawingml/2006/table">
            <a:tbl>
              <a:tblPr firstRow="1" bandRow="1">
                <a:tableStyleId>{5C22544A-7EE6-4342-B048-85BDC9FD1C3A}</a:tableStyleId>
              </a:tblPr>
              <a:tblGrid>
                <a:gridCol w="900929"/>
                <a:gridCol w="875418"/>
                <a:gridCol w="750143"/>
                <a:gridCol w="878477"/>
                <a:gridCol w="849715"/>
              </a:tblGrid>
              <a:tr h="370840">
                <a:tc>
                  <a:txBody>
                    <a:bodyPr/>
                    <a:lstStyle/>
                    <a:p>
                      <a:endParaRPr lang="zh-CN" altLang="en-US" dirty="0"/>
                    </a:p>
                  </a:txBody>
                  <a:tcPr/>
                </a:tc>
                <a:tc gridSpan="2">
                  <a:txBody>
                    <a:bodyPr/>
                    <a:lstStyle/>
                    <a:p>
                      <a:pPr algn="ctr"/>
                      <a:r>
                        <a:rPr lang="zh-CN" altLang="en-US" sz="1400" dirty="0"/>
                        <a:t>点 源</a:t>
                      </a:r>
                      <a:endParaRPr lang="zh-CN" altLang="en-US" sz="1400" dirty="0"/>
                    </a:p>
                  </a:txBody>
                  <a:tcPr/>
                </a:tc>
                <a:tc hMerge="1">
                  <a:tcPr/>
                </a:tc>
                <a:tc gridSpan="2">
                  <a:txBody>
                    <a:bodyPr/>
                    <a:lstStyle/>
                    <a:p>
                      <a:pPr algn="ctr"/>
                      <a:r>
                        <a:rPr lang="zh-CN" altLang="en-US" sz="1400" dirty="0"/>
                        <a:t>展 源</a:t>
                      </a:r>
                      <a:endParaRPr lang="zh-CN" altLang="en-US" sz="1400" dirty="0"/>
                    </a:p>
                  </a:txBody>
                  <a:tcPr/>
                </a:tc>
                <a:tc hMerge="1">
                  <a:tcPr/>
                </a:tc>
              </a:tr>
              <a:tr h="370840">
                <a:tc>
                  <a:txBody>
                    <a:bodyPr/>
                    <a:lstStyle/>
                    <a:p>
                      <a:r>
                        <a:rPr lang="en-US" altLang="zh-CN" sz="1400" dirty="0"/>
                        <a:t>Accuracy</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r>
              <a:tr h="370840">
                <a:tc>
                  <a:txBody>
                    <a:bodyPr/>
                    <a:lstStyle/>
                    <a:p>
                      <a:r>
                        <a:rPr lang="en-US" altLang="zh-CN" sz="1400" dirty="0"/>
                        <a:t>97.28%</a:t>
                      </a:r>
                      <a:endParaRPr lang="zh-CN" altLang="en-US" sz="1400" dirty="0"/>
                    </a:p>
                  </a:txBody>
                  <a:tcPr/>
                </a:tc>
                <a:tc>
                  <a:txBody>
                    <a:bodyPr/>
                    <a:lstStyle/>
                    <a:p>
                      <a:r>
                        <a:rPr lang="en-US" altLang="zh-CN" sz="1400" dirty="0"/>
                        <a:t>96.63%</a:t>
                      </a:r>
                      <a:endParaRPr lang="zh-CN" altLang="en-US" sz="1400" dirty="0"/>
                    </a:p>
                  </a:txBody>
                  <a:tcPr/>
                </a:tc>
                <a:tc>
                  <a:txBody>
                    <a:bodyPr/>
                    <a:lstStyle/>
                    <a:p>
                      <a:r>
                        <a:rPr lang="en-US" altLang="zh-CN" sz="1400" dirty="0"/>
                        <a:t>97.47%</a:t>
                      </a:r>
                      <a:endParaRPr lang="zh-CN" altLang="en-US" sz="1400" dirty="0"/>
                    </a:p>
                  </a:txBody>
                  <a:tcPr/>
                </a:tc>
                <a:tc>
                  <a:txBody>
                    <a:bodyPr/>
                    <a:lstStyle/>
                    <a:p>
                      <a:r>
                        <a:rPr lang="en-US" altLang="zh-CN" sz="1400" dirty="0"/>
                        <a:t>97.83%</a:t>
                      </a:r>
                      <a:endParaRPr lang="zh-CN" altLang="en-US" sz="1400" dirty="0"/>
                    </a:p>
                  </a:txBody>
                  <a:tcPr/>
                </a:tc>
                <a:tc>
                  <a:txBody>
                    <a:bodyPr/>
                    <a:lstStyle/>
                    <a:p>
                      <a:r>
                        <a:rPr lang="en-US" altLang="zh-CN" sz="1400" dirty="0"/>
                        <a:t>97.11%</a:t>
                      </a:r>
                      <a:endParaRPr lang="zh-CN" altLang="en-US" sz="1400" dirty="0"/>
                    </a:p>
                  </a:txBody>
                  <a:tcPr/>
                </a:tc>
              </a:tr>
            </a:tbl>
          </a:graphicData>
        </a:graphic>
      </p:graphicFrame>
      <p:graphicFrame>
        <p:nvGraphicFramePr>
          <p:cNvPr id="9" name="表格 8"/>
          <p:cNvGraphicFramePr>
            <a:graphicFrameLocks noGrp="1"/>
          </p:cNvGraphicFramePr>
          <p:nvPr/>
        </p:nvGraphicFramePr>
        <p:xfrm>
          <a:off x="6312696" y="5445224"/>
          <a:ext cx="4533270" cy="1112520"/>
        </p:xfrm>
        <a:graphic>
          <a:graphicData uri="http://schemas.openxmlformats.org/drawingml/2006/table">
            <a:tbl>
              <a:tblPr firstRow="1" bandRow="1">
                <a:tableStyleId>{5C22544A-7EE6-4342-B048-85BDC9FD1C3A}</a:tableStyleId>
              </a:tblPr>
              <a:tblGrid>
                <a:gridCol w="906654"/>
                <a:gridCol w="906654"/>
                <a:gridCol w="906654"/>
                <a:gridCol w="906654"/>
                <a:gridCol w="906654"/>
              </a:tblGrid>
              <a:tr h="370840">
                <a:tc>
                  <a:txBody>
                    <a:bodyPr/>
                    <a:lstStyle/>
                    <a:p>
                      <a:endParaRPr lang="zh-CN" altLang="en-US" dirty="0"/>
                    </a:p>
                  </a:txBody>
                  <a:tcPr/>
                </a:tc>
                <a:tc gridSpan="2">
                  <a:txBody>
                    <a:bodyPr/>
                    <a:lstStyle/>
                    <a:p>
                      <a:pPr algn="ctr"/>
                      <a:r>
                        <a:rPr lang="zh-CN" altLang="en-US" sz="1400" dirty="0"/>
                        <a:t>恒星</a:t>
                      </a:r>
                      <a:endParaRPr lang="zh-CN" altLang="en-US" sz="1400" dirty="0"/>
                    </a:p>
                  </a:txBody>
                  <a:tcPr/>
                </a:tc>
                <a:tc hMerge="1">
                  <a:tcPr/>
                </a:tc>
                <a:tc gridSpan="2">
                  <a:txBody>
                    <a:bodyPr/>
                    <a:lstStyle/>
                    <a:p>
                      <a:pPr algn="ctr"/>
                      <a:r>
                        <a:rPr lang="zh-CN" altLang="en-US" sz="1400" dirty="0"/>
                        <a:t> 类星体</a:t>
                      </a:r>
                      <a:endParaRPr lang="zh-CN" altLang="en-US" sz="1400" dirty="0"/>
                    </a:p>
                  </a:txBody>
                  <a:tcPr/>
                </a:tc>
                <a:tc hMerge="1">
                  <a:tcPr/>
                </a:tc>
              </a:tr>
              <a:tr h="370840">
                <a:tc>
                  <a:txBody>
                    <a:bodyPr/>
                    <a:lstStyle/>
                    <a:p>
                      <a:r>
                        <a:rPr lang="en-US" altLang="zh-CN" sz="1400" dirty="0"/>
                        <a:t>Accuracy</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c>
                  <a:txBody>
                    <a:bodyPr/>
                    <a:lstStyle/>
                    <a:p>
                      <a:r>
                        <a:rPr lang="en-US" altLang="zh-CN" sz="1400" dirty="0"/>
                        <a:t>Precision</a:t>
                      </a:r>
                      <a:endParaRPr lang="zh-CN" altLang="en-US" sz="1400" dirty="0"/>
                    </a:p>
                  </a:txBody>
                  <a:tcPr/>
                </a:tc>
                <a:tc>
                  <a:txBody>
                    <a:bodyPr/>
                    <a:lstStyle/>
                    <a:p>
                      <a:r>
                        <a:rPr lang="en-US" altLang="zh-CN" sz="1400" dirty="0"/>
                        <a:t>Recall</a:t>
                      </a:r>
                      <a:endParaRPr lang="zh-CN" altLang="en-US" sz="1400" dirty="0"/>
                    </a:p>
                  </a:txBody>
                  <a:tcPr/>
                </a:tc>
              </a:tr>
              <a:tr h="370840">
                <a:tc>
                  <a:txBody>
                    <a:bodyPr/>
                    <a:lstStyle/>
                    <a:p>
                      <a:r>
                        <a:rPr lang="en-US" altLang="zh-CN" sz="1400" dirty="0"/>
                        <a:t>93.22%</a:t>
                      </a:r>
                      <a:endParaRPr lang="zh-CN" altLang="en-US" sz="1400" dirty="0"/>
                    </a:p>
                  </a:txBody>
                  <a:tcPr/>
                </a:tc>
                <a:tc>
                  <a:txBody>
                    <a:bodyPr/>
                    <a:lstStyle/>
                    <a:p>
                      <a:r>
                        <a:rPr lang="en-US" altLang="zh-CN" sz="1400" dirty="0"/>
                        <a:t>93.33%</a:t>
                      </a:r>
                      <a:endParaRPr lang="zh-CN" altLang="en-US" sz="1400" dirty="0"/>
                    </a:p>
                  </a:txBody>
                  <a:tcPr/>
                </a:tc>
                <a:tc>
                  <a:txBody>
                    <a:bodyPr/>
                    <a:lstStyle/>
                    <a:p>
                      <a:r>
                        <a:rPr lang="en-US" altLang="zh-CN" sz="1400" dirty="0"/>
                        <a:t>93.71%</a:t>
                      </a:r>
                      <a:endParaRPr lang="zh-CN" altLang="en-US" sz="1400" dirty="0"/>
                    </a:p>
                  </a:txBody>
                  <a:tcPr/>
                </a:tc>
                <a:tc>
                  <a:txBody>
                    <a:bodyPr/>
                    <a:lstStyle/>
                    <a:p>
                      <a:r>
                        <a:rPr lang="en-US" altLang="zh-CN" sz="1400" dirty="0"/>
                        <a:t>93.11%</a:t>
                      </a:r>
                      <a:endParaRPr lang="zh-CN" altLang="en-US" sz="1400" dirty="0"/>
                    </a:p>
                  </a:txBody>
                  <a:tcPr/>
                </a:tc>
                <a:tc>
                  <a:txBody>
                    <a:bodyPr/>
                    <a:lstStyle/>
                    <a:p>
                      <a:r>
                        <a:rPr lang="en-US" altLang="zh-CN" sz="1400" dirty="0"/>
                        <a:t>92.69%</a:t>
                      </a:r>
                      <a:endParaRPr lang="zh-CN" altLang="en-US" sz="1400" dirty="0"/>
                    </a:p>
                  </a:txBody>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274638"/>
            <a:ext cx="10972800" cy="1143000"/>
          </a:xfrm>
        </p:spPr>
        <p:txBody>
          <a:bodyPr/>
          <a:lstStyle/>
          <a:p>
            <a:r>
              <a:rPr lang="zh-CN" altLang="en-US" b="1" dirty="0">
                <a:sym typeface="+mn-ea"/>
              </a:rPr>
              <a:t>分类模型训练</a:t>
            </a:r>
            <a:endParaRPr lang="zh-CN" altLang="en-US" b="1" dirty="0"/>
          </a:p>
        </p:txBody>
      </p:sp>
      <p:sp>
        <p:nvSpPr>
          <p:cNvPr id="5" name="内容占位符 2"/>
          <p:cNvSpPr>
            <a:spLocks noGrp="1"/>
          </p:cNvSpPr>
          <p:nvPr>
            <p:ph idx="1"/>
          </p:nvPr>
        </p:nvSpPr>
        <p:spPr>
          <a:xfrm>
            <a:off x="695400" y="1560621"/>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b="1" dirty="0"/>
              <a:t>不同分类策略对比</a:t>
            </a:r>
            <a:endParaRPr lang="en-US" altLang="zh-CN" b="1" dirty="0"/>
          </a:p>
          <a:p>
            <a:pPr lvl="1"/>
            <a:r>
              <a:rPr lang="zh-CN" altLang="en-US" b="1" dirty="0"/>
              <a:t> 多元分类法</a:t>
            </a:r>
            <a:endParaRPr lang="en-US" altLang="zh-CN" b="1" dirty="0"/>
          </a:p>
          <a:p>
            <a:pPr lvl="2">
              <a:buFont typeface="Wingdings" panose="05000000000000000000" charset="0"/>
              <a:buChar char="u"/>
            </a:pPr>
            <a:r>
              <a:rPr lang="en-US" altLang="zh-CN" b="1" dirty="0"/>
              <a:t> </a:t>
            </a:r>
            <a:r>
              <a:rPr lang="zh-CN" altLang="en-US" b="1" dirty="0"/>
              <a:t>光学与红外特征组合</a:t>
            </a:r>
            <a:r>
              <a:rPr lang="zh-CN" altLang="en-US" dirty="0"/>
              <a:t> </a:t>
            </a:r>
            <a:endParaRPr lang="en-US" altLang="zh-CN" dirty="0"/>
          </a:p>
          <a:p>
            <a:pPr lvl="2">
              <a:buFont typeface="Wingdings" panose="05000000000000000000" pitchFamily="2" charset="2"/>
              <a:buChar char="p"/>
            </a:pPr>
            <a:endParaRPr lang="en-US" altLang="zh-CN" dirty="0"/>
          </a:p>
          <a:p>
            <a:pPr lvl="2">
              <a:buFont typeface="Wingdings" panose="05000000000000000000" pitchFamily="2" charset="2"/>
              <a:buChar char="p"/>
            </a:pPr>
            <a:endParaRPr lang="en-US" altLang="zh-CN" dirty="0"/>
          </a:p>
          <a:p>
            <a:pPr lvl="2">
              <a:buFont typeface="Wingdings" panose="05000000000000000000" pitchFamily="2" charset="2"/>
              <a:buChar char="p"/>
            </a:pPr>
            <a:endParaRPr lang="en-US" altLang="zh-CN" dirty="0"/>
          </a:p>
          <a:p>
            <a:pPr lvl="2">
              <a:buFont typeface="Wingdings" panose="05000000000000000000" charset="0"/>
              <a:buChar char="u"/>
            </a:pPr>
            <a:r>
              <a:rPr lang="en-US" altLang="zh-CN" b="1" dirty="0"/>
              <a:t> </a:t>
            </a:r>
            <a:r>
              <a:rPr lang="zh-CN" altLang="en-US" b="1" dirty="0"/>
              <a:t>只有光学特征</a:t>
            </a:r>
            <a:endParaRPr lang="en-US" altLang="zh-CN" b="1" dirty="0"/>
          </a:p>
          <a:p>
            <a:pPr lvl="2">
              <a:buFont typeface="Wingdings" panose="05000000000000000000" pitchFamily="2" charset="2"/>
              <a:buChar char="p"/>
            </a:pPr>
            <a:endParaRPr lang="en-US" altLang="zh-CN" dirty="0"/>
          </a:p>
          <a:p>
            <a:pPr marL="914400" lvl="2" indent="0">
              <a:buNone/>
            </a:pPr>
            <a:r>
              <a:rPr lang="en-US" altLang="zh-CN" dirty="0"/>
              <a:t>	</a:t>
            </a:r>
            <a:endParaRPr lang="en-US" altLang="zh-CN" dirty="0"/>
          </a:p>
          <a:p>
            <a:pPr marL="914400" lvl="2" indent="0">
              <a:buNone/>
            </a:pPr>
            <a:endParaRPr lang="en-US" altLang="zh-CN" dirty="0"/>
          </a:p>
          <a:p>
            <a:pPr marL="914400" lvl="2" indent="0">
              <a:buNone/>
            </a:pPr>
            <a:r>
              <a:rPr lang="zh-CN" altLang="en-US" sz="3200" dirty="0">
                <a:solidFill>
                  <a:srgbClr val="FF0000"/>
                </a:solidFill>
                <a:latin typeface="华文行楷" panose="02010800040101010101" pitchFamily="2" charset="-122"/>
                <a:ea typeface="华文行楷" panose="02010800040101010101" pitchFamily="2" charset="-122"/>
              </a:rPr>
              <a:t>红外特征对于区分恒星与类星体具有重要作用</a:t>
            </a:r>
            <a:endParaRPr lang="en-US" altLang="zh-CN" sz="3200" dirty="0">
              <a:solidFill>
                <a:srgbClr val="FF0000"/>
              </a:solidFill>
              <a:latin typeface="华文行楷" panose="02010800040101010101" pitchFamily="2" charset="-122"/>
              <a:ea typeface="华文行楷" panose="02010800040101010101" pitchFamily="2" charset="-122"/>
            </a:endParaRPr>
          </a:p>
          <a:p>
            <a:pPr lvl="2">
              <a:buFont typeface="Wingdings" panose="05000000000000000000" pitchFamily="2" charset="2"/>
              <a:buChar char="p"/>
            </a:pPr>
            <a:endParaRPr lang="en-US" altLang="zh-CN" sz="3200" dirty="0"/>
          </a:p>
          <a:p>
            <a:pPr lvl="1">
              <a:buFont typeface="Wingdings" panose="05000000000000000000" pitchFamily="2" charset="2"/>
              <a:buChar char="p"/>
            </a:pPr>
            <a:endParaRPr lang="en-US" altLang="zh-CN" dirty="0"/>
          </a:p>
        </p:txBody>
      </p:sp>
      <p:graphicFrame>
        <p:nvGraphicFramePr>
          <p:cNvPr id="6" name="表格 5"/>
          <p:cNvGraphicFramePr>
            <a:graphicFrameLocks noGrp="1"/>
          </p:cNvGraphicFramePr>
          <p:nvPr/>
        </p:nvGraphicFramePr>
        <p:xfrm>
          <a:off x="3168353" y="3140967"/>
          <a:ext cx="6095999" cy="110744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11193">
                <a:tc>
                  <a:txBody>
                    <a:bodyPr/>
                    <a:lstStyle/>
                    <a:p>
                      <a:endParaRPr lang="zh-CN" altLang="en-US" dirty="0"/>
                    </a:p>
                  </a:txBody>
                  <a:tcPr/>
                </a:tc>
                <a:tc gridSpan="2">
                  <a:txBody>
                    <a:bodyPr/>
                    <a:lstStyle/>
                    <a:p>
                      <a:pPr algn="ctr"/>
                      <a:r>
                        <a:rPr lang="en-US" altLang="zh-CN" dirty="0"/>
                        <a:t>G</a:t>
                      </a:r>
                      <a:endParaRPr lang="zh-CN" altLang="en-US" dirty="0"/>
                    </a:p>
                  </a:txBody>
                  <a:tcPr/>
                </a:tc>
                <a:tc hMerge="1">
                  <a:tcPr/>
                </a:tc>
                <a:tc gridSpan="2">
                  <a:txBody>
                    <a:bodyPr/>
                    <a:lstStyle/>
                    <a:p>
                      <a:pPr algn="ctr"/>
                      <a:r>
                        <a:rPr lang="en-US" altLang="zh-CN" dirty="0"/>
                        <a:t>S</a:t>
                      </a:r>
                      <a:endParaRPr lang="zh-CN" altLang="en-US" dirty="0"/>
                    </a:p>
                  </a:txBody>
                  <a:tcPr/>
                </a:tc>
                <a:tc hMerge="1">
                  <a:tcPr/>
                </a:tc>
                <a:tc gridSpan="2">
                  <a:txBody>
                    <a:bodyPr/>
                    <a:lstStyle/>
                    <a:p>
                      <a:pPr algn="ctr"/>
                      <a:r>
                        <a:rPr lang="en-US" altLang="zh-CN" dirty="0"/>
                        <a:t>Q</a:t>
                      </a:r>
                      <a:endParaRPr lang="zh-CN" altLang="en-US" dirty="0"/>
                    </a:p>
                  </a:txBody>
                  <a:tcPr/>
                </a:tc>
                <a:tc hMerge="1">
                  <a:tcPr/>
                </a:tc>
              </a:tr>
              <a:tr h="370840">
                <a:tc>
                  <a:txBody>
                    <a:bodyPr/>
                    <a:lstStyle/>
                    <a:p>
                      <a:r>
                        <a:rPr lang="en-US" altLang="zh-CN" dirty="0" err="1"/>
                        <a:t>Accu</a:t>
                      </a:r>
                      <a:r>
                        <a:rPr lang="en-US" altLang="zh-CN" dirty="0"/>
                        <a:t>.</a:t>
                      </a:r>
                      <a:endParaRPr lang="zh-CN" altLang="en-US" dirty="0"/>
                    </a:p>
                  </a:txBody>
                  <a:tcPr/>
                </a:tc>
                <a:tc>
                  <a:txBody>
                    <a:bodyPr/>
                    <a:lstStyle/>
                    <a:p>
                      <a:r>
                        <a:rPr lang="en-US" altLang="zh-CN" dirty="0"/>
                        <a:t>Prec.</a:t>
                      </a:r>
                      <a:endParaRPr lang="zh-CN" altLang="en-US" dirty="0"/>
                    </a:p>
                  </a:txBody>
                  <a:tcPr/>
                </a:tc>
                <a:tc>
                  <a:txBody>
                    <a:bodyPr/>
                    <a:lstStyle/>
                    <a:p>
                      <a:r>
                        <a:rPr lang="en-US" altLang="zh-CN" dirty="0"/>
                        <a:t>Recall</a:t>
                      </a:r>
                      <a:endParaRPr lang="zh-CN" altLang="en-US" dirty="0"/>
                    </a:p>
                  </a:txBody>
                  <a:tcPr/>
                </a:tc>
                <a:tc>
                  <a:txBody>
                    <a:bodyPr/>
                    <a:lstStyle/>
                    <a:p>
                      <a:r>
                        <a:rPr lang="en-US" altLang="zh-CN" dirty="0"/>
                        <a:t>Prec.</a:t>
                      </a:r>
                      <a:endParaRPr lang="zh-CN" altLang="en-US" dirty="0"/>
                    </a:p>
                  </a:txBody>
                  <a:tcPr/>
                </a:tc>
                <a:tc>
                  <a:txBody>
                    <a:bodyPr/>
                    <a:lstStyle/>
                    <a:p>
                      <a:r>
                        <a:rPr lang="en-US" altLang="zh-CN" dirty="0"/>
                        <a:t>Recall</a:t>
                      </a:r>
                      <a:endParaRPr lang="zh-CN" altLang="en-US" dirty="0"/>
                    </a:p>
                  </a:txBody>
                  <a:tcPr/>
                </a:tc>
                <a:tc>
                  <a:txBody>
                    <a:bodyPr/>
                    <a:lstStyle/>
                    <a:p>
                      <a:r>
                        <a:rPr lang="en-US" altLang="zh-CN" dirty="0"/>
                        <a:t>Prec.</a:t>
                      </a:r>
                      <a:endParaRPr lang="zh-CN" altLang="en-US" dirty="0"/>
                    </a:p>
                  </a:txBody>
                  <a:tcPr/>
                </a:tc>
                <a:tc>
                  <a:txBody>
                    <a:bodyPr/>
                    <a:lstStyle/>
                    <a:p>
                      <a:r>
                        <a:rPr lang="en-US" altLang="zh-CN" dirty="0"/>
                        <a:t>Recall</a:t>
                      </a:r>
                      <a:endParaRPr lang="zh-CN" altLang="en-US" dirty="0"/>
                    </a:p>
                  </a:txBody>
                  <a:tcPr/>
                </a:tc>
              </a:tr>
              <a:tr h="370840">
                <a:tc>
                  <a:txBody>
                    <a:bodyPr/>
                    <a:lstStyle/>
                    <a:p>
                      <a:r>
                        <a:rPr lang="en-US" altLang="zh-CN" dirty="0"/>
                        <a:t>98.43%</a:t>
                      </a:r>
                      <a:endParaRPr lang="zh-CN" altLang="en-US" dirty="0"/>
                    </a:p>
                  </a:txBody>
                  <a:tcPr/>
                </a:tc>
                <a:tc>
                  <a:txBody>
                    <a:bodyPr/>
                    <a:lstStyle/>
                    <a:p>
                      <a:r>
                        <a:rPr lang="en-US" altLang="zh-CN" dirty="0"/>
                        <a:t>98.85%</a:t>
                      </a:r>
                      <a:endParaRPr lang="zh-CN" altLang="en-US" dirty="0"/>
                    </a:p>
                  </a:txBody>
                  <a:tcPr/>
                </a:tc>
                <a:tc>
                  <a:txBody>
                    <a:bodyPr/>
                    <a:lstStyle/>
                    <a:p>
                      <a:r>
                        <a:rPr lang="en-US" altLang="zh-CN" dirty="0"/>
                        <a:t>98.97%</a:t>
                      </a:r>
                      <a:endParaRPr lang="zh-CN" altLang="en-US" dirty="0"/>
                    </a:p>
                  </a:txBody>
                  <a:tcPr/>
                </a:tc>
                <a:tc>
                  <a:txBody>
                    <a:bodyPr/>
                    <a:lstStyle/>
                    <a:p>
                      <a:r>
                        <a:rPr lang="en-US" altLang="zh-CN" dirty="0"/>
                        <a:t>98.74%</a:t>
                      </a:r>
                      <a:endParaRPr lang="zh-CN" altLang="en-US" dirty="0"/>
                    </a:p>
                  </a:txBody>
                  <a:tcPr/>
                </a:tc>
                <a:tc>
                  <a:txBody>
                    <a:bodyPr/>
                    <a:lstStyle/>
                    <a:p>
                      <a:r>
                        <a:rPr lang="en-US" altLang="zh-CN" dirty="0"/>
                        <a:t>97.28%</a:t>
                      </a:r>
                      <a:endParaRPr lang="zh-CN" altLang="en-US" dirty="0"/>
                    </a:p>
                  </a:txBody>
                  <a:tcPr/>
                </a:tc>
                <a:tc>
                  <a:txBody>
                    <a:bodyPr/>
                    <a:lstStyle/>
                    <a:p>
                      <a:r>
                        <a:rPr lang="en-US" altLang="zh-CN" dirty="0"/>
                        <a:t>97.07%</a:t>
                      </a:r>
                      <a:endParaRPr lang="zh-CN" altLang="en-US" dirty="0"/>
                    </a:p>
                  </a:txBody>
                  <a:tcPr/>
                </a:tc>
                <a:tc>
                  <a:txBody>
                    <a:bodyPr/>
                    <a:lstStyle/>
                    <a:p>
                      <a:r>
                        <a:rPr lang="en-US" altLang="zh-CN" dirty="0"/>
                        <a:t>97.95%</a:t>
                      </a:r>
                      <a:endParaRPr lang="zh-CN" altLang="en-US" dirty="0"/>
                    </a:p>
                  </a:txBody>
                  <a:tcPr/>
                </a:tc>
              </a:tr>
            </a:tbl>
          </a:graphicData>
        </a:graphic>
      </p:graphicFrame>
      <p:graphicFrame>
        <p:nvGraphicFramePr>
          <p:cNvPr id="7" name="表格 6"/>
          <p:cNvGraphicFramePr>
            <a:graphicFrameLocks noGrp="1"/>
          </p:cNvGraphicFramePr>
          <p:nvPr/>
        </p:nvGraphicFramePr>
        <p:xfrm>
          <a:off x="3168353" y="4979144"/>
          <a:ext cx="6095999" cy="110744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0">
                <a:tc>
                  <a:txBody>
                    <a:bodyPr/>
                    <a:lstStyle/>
                    <a:p>
                      <a:endParaRPr lang="zh-CN" altLang="en-US" dirty="0"/>
                    </a:p>
                  </a:txBody>
                  <a:tcPr/>
                </a:tc>
                <a:tc gridSpan="2">
                  <a:txBody>
                    <a:bodyPr/>
                    <a:lstStyle/>
                    <a:p>
                      <a:pPr algn="ctr"/>
                      <a:r>
                        <a:rPr lang="en-US" altLang="zh-CN" dirty="0"/>
                        <a:t>G</a:t>
                      </a:r>
                      <a:endParaRPr lang="zh-CN" altLang="en-US" dirty="0"/>
                    </a:p>
                  </a:txBody>
                  <a:tcPr/>
                </a:tc>
                <a:tc hMerge="1">
                  <a:tcPr/>
                </a:tc>
                <a:tc gridSpan="2">
                  <a:txBody>
                    <a:bodyPr/>
                    <a:lstStyle/>
                    <a:p>
                      <a:pPr algn="ctr"/>
                      <a:r>
                        <a:rPr lang="en-US" altLang="zh-CN" dirty="0"/>
                        <a:t>S</a:t>
                      </a:r>
                      <a:endParaRPr lang="zh-CN" altLang="en-US" dirty="0"/>
                    </a:p>
                  </a:txBody>
                  <a:tcPr/>
                </a:tc>
                <a:tc hMerge="1">
                  <a:tcPr/>
                </a:tc>
                <a:tc gridSpan="2">
                  <a:txBody>
                    <a:bodyPr/>
                    <a:lstStyle/>
                    <a:p>
                      <a:pPr algn="ctr"/>
                      <a:r>
                        <a:rPr lang="en-US" altLang="zh-CN" dirty="0"/>
                        <a:t>Q</a:t>
                      </a:r>
                      <a:endParaRPr lang="zh-CN" altLang="en-US" dirty="0"/>
                    </a:p>
                  </a:txBody>
                  <a:tcPr/>
                </a:tc>
                <a:tc hMerge="1">
                  <a:tcPr/>
                </a:tc>
              </a:tr>
              <a:tr h="370840">
                <a:tc>
                  <a:txBody>
                    <a:bodyPr/>
                    <a:lstStyle/>
                    <a:p>
                      <a:r>
                        <a:rPr lang="en-US" altLang="zh-CN" dirty="0" err="1"/>
                        <a:t>Accu</a:t>
                      </a:r>
                      <a:r>
                        <a:rPr lang="en-US" altLang="zh-CN" dirty="0"/>
                        <a:t>.</a:t>
                      </a:r>
                      <a:endParaRPr lang="zh-CN" altLang="en-US" dirty="0"/>
                    </a:p>
                  </a:txBody>
                  <a:tcPr/>
                </a:tc>
                <a:tc>
                  <a:txBody>
                    <a:bodyPr/>
                    <a:lstStyle/>
                    <a:p>
                      <a:r>
                        <a:rPr lang="en-US" altLang="zh-CN" dirty="0"/>
                        <a:t>Prec.</a:t>
                      </a:r>
                      <a:endParaRPr lang="zh-CN" altLang="en-US" dirty="0"/>
                    </a:p>
                  </a:txBody>
                  <a:tcPr/>
                </a:tc>
                <a:tc>
                  <a:txBody>
                    <a:bodyPr/>
                    <a:lstStyle/>
                    <a:p>
                      <a:r>
                        <a:rPr lang="en-US" altLang="zh-CN" dirty="0"/>
                        <a:t>Recall</a:t>
                      </a:r>
                      <a:endParaRPr lang="zh-CN" altLang="en-US" dirty="0"/>
                    </a:p>
                  </a:txBody>
                  <a:tcPr/>
                </a:tc>
                <a:tc>
                  <a:txBody>
                    <a:bodyPr/>
                    <a:lstStyle/>
                    <a:p>
                      <a:r>
                        <a:rPr lang="en-US" altLang="zh-CN" dirty="0"/>
                        <a:t>Prec.</a:t>
                      </a:r>
                      <a:endParaRPr lang="zh-CN" altLang="en-US" dirty="0"/>
                    </a:p>
                  </a:txBody>
                  <a:tcPr/>
                </a:tc>
                <a:tc>
                  <a:txBody>
                    <a:bodyPr/>
                    <a:lstStyle/>
                    <a:p>
                      <a:r>
                        <a:rPr lang="en-US" altLang="zh-CN" dirty="0"/>
                        <a:t>Recall</a:t>
                      </a:r>
                      <a:endParaRPr lang="zh-CN" altLang="en-US" dirty="0"/>
                    </a:p>
                  </a:txBody>
                  <a:tcPr/>
                </a:tc>
                <a:tc>
                  <a:txBody>
                    <a:bodyPr/>
                    <a:lstStyle/>
                    <a:p>
                      <a:r>
                        <a:rPr lang="en-US" altLang="zh-CN" dirty="0"/>
                        <a:t>Prec.</a:t>
                      </a:r>
                      <a:endParaRPr lang="zh-CN" altLang="en-US" dirty="0"/>
                    </a:p>
                  </a:txBody>
                  <a:tcPr/>
                </a:tc>
                <a:tc>
                  <a:txBody>
                    <a:bodyPr/>
                    <a:lstStyle/>
                    <a:p>
                      <a:r>
                        <a:rPr lang="en-US" altLang="zh-CN" dirty="0"/>
                        <a:t>Recall</a:t>
                      </a:r>
                      <a:endParaRPr lang="zh-CN" altLang="en-US" dirty="0"/>
                    </a:p>
                  </a:txBody>
                  <a:tcPr/>
                </a:tc>
              </a:tr>
              <a:tr h="370840">
                <a:tc>
                  <a:txBody>
                    <a:bodyPr/>
                    <a:lstStyle/>
                    <a:p>
                      <a:r>
                        <a:rPr lang="en-US" altLang="zh-CN" dirty="0"/>
                        <a:t>94.49%</a:t>
                      </a:r>
                      <a:endParaRPr lang="zh-CN" altLang="en-US" dirty="0"/>
                    </a:p>
                  </a:txBody>
                  <a:tcPr/>
                </a:tc>
                <a:tc>
                  <a:txBody>
                    <a:bodyPr/>
                    <a:lstStyle/>
                    <a:p>
                      <a:r>
                        <a:rPr lang="en-US" altLang="zh-CN" dirty="0"/>
                        <a:t>97.76%</a:t>
                      </a:r>
                      <a:endParaRPr lang="zh-CN" altLang="en-US" dirty="0"/>
                    </a:p>
                  </a:txBody>
                  <a:tcPr/>
                </a:tc>
                <a:tc>
                  <a:txBody>
                    <a:bodyPr/>
                    <a:lstStyle/>
                    <a:p>
                      <a:r>
                        <a:rPr lang="en-US" altLang="zh-CN" dirty="0"/>
                        <a:t>97.34%</a:t>
                      </a:r>
                      <a:endParaRPr lang="zh-CN" altLang="en-US" dirty="0"/>
                    </a:p>
                  </a:txBody>
                  <a:tcPr/>
                </a:tc>
                <a:tc>
                  <a:txBody>
                    <a:bodyPr/>
                    <a:lstStyle/>
                    <a:p>
                      <a:r>
                        <a:rPr lang="en-US" altLang="zh-CN" dirty="0"/>
                        <a:t>93.00%</a:t>
                      </a:r>
                      <a:endParaRPr lang="zh-CN" altLang="en-US" dirty="0"/>
                    </a:p>
                  </a:txBody>
                  <a:tcPr/>
                </a:tc>
                <a:tc>
                  <a:txBody>
                    <a:bodyPr/>
                    <a:lstStyle/>
                    <a:p>
                      <a:r>
                        <a:rPr lang="en-US" altLang="zh-CN" dirty="0"/>
                        <a:t>90.60%</a:t>
                      </a:r>
                      <a:endParaRPr lang="zh-CN" altLang="en-US" dirty="0"/>
                    </a:p>
                  </a:txBody>
                  <a:tcPr/>
                </a:tc>
                <a:tc>
                  <a:txBody>
                    <a:bodyPr/>
                    <a:lstStyle/>
                    <a:p>
                      <a:r>
                        <a:rPr lang="en-US" altLang="zh-CN" dirty="0"/>
                        <a:t>88.67%</a:t>
                      </a:r>
                      <a:endParaRPr lang="zh-CN" altLang="en-US" dirty="0"/>
                    </a:p>
                  </a:txBody>
                  <a:tcPr/>
                </a:tc>
                <a:tc>
                  <a:txBody>
                    <a:bodyPr/>
                    <a:lstStyle/>
                    <a:p>
                      <a:r>
                        <a:rPr lang="en-US" altLang="zh-CN" dirty="0"/>
                        <a:t>91.65%</a:t>
                      </a:r>
                      <a:endParaRPr lang="zh-CN" altLang="en-US" dirty="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1417638"/>
          </a:xfrm>
        </p:spPr>
        <p:txBody>
          <a:bodyPr/>
          <a:lstStyle/>
          <a:p>
            <a:r>
              <a:rPr lang="zh-CN" altLang="en-US" sz="4800" b="1" dirty="0"/>
              <a:t>报告提纲</a:t>
            </a:r>
            <a:endParaRPr lang="zh-CN" altLang="en-US" sz="4800" b="1" dirty="0"/>
          </a:p>
        </p:txBody>
      </p:sp>
      <p:sp>
        <p:nvSpPr>
          <p:cNvPr id="3" name="内容占位符 2"/>
          <p:cNvSpPr>
            <a:spLocks noGrp="1"/>
          </p:cNvSpPr>
          <p:nvPr>
            <p:ph idx="1"/>
          </p:nvPr>
        </p:nvSpPr>
        <p:spPr>
          <a:xfrm>
            <a:off x="2999656" y="1772816"/>
            <a:ext cx="6840760" cy="4741987"/>
          </a:xfrm>
        </p:spPr>
        <p:txBody>
          <a:bodyPr/>
          <a:lstStyle/>
          <a:p>
            <a:pPr>
              <a:buFont typeface="Wingdings" panose="05000000000000000000" pitchFamily="2" charset="2"/>
              <a:buChar char="p"/>
            </a:pPr>
            <a:r>
              <a:rPr lang="zh-CN" altLang="en-US" b="1" dirty="0">
                <a:solidFill>
                  <a:srgbClr val="FF0000"/>
                </a:solidFill>
                <a:latin typeface="黑体" panose="02010609060101010101" pitchFamily="49" charset="-122"/>
                <a:ea typeface="黑体" panose="02010609060101010101" pitchFamily="49" charset="-122"/>
              </a:rPr>
              <a:t> </a:t>
            </a:r>
            <a:r>
              <a:rPr lang="zh-CN" altLang="en-US" b="1" dirty="0">
                <a:latin typeface="黑体" panose="02010609060101010101" pitchFamily="49" charset="-122"/>
                <a:ea typeface="黑体" panose="02010609060101010101" pitchFamily="49" charset="-122"/>
              </a:rPr>
              <a:t>选题背景及意义</a:t>
            </a:r>
            <a:endParaRPr lang="en-US" altLang="zh-CN" b="1" dirty="0">
              <a:latin typeface="黑体" panose="02010609060101010101" pitchFamily="49" charset="-122"/>
              <a:ea typeface="黑体" panose="02010609060101010101" pitchFamily="49" charset="-122"/>
            </a:endParaRPr>
          </a:p>
          <a:p>
            <a:pPr>
              <a:buFont typeface="Wingdings" panose="05000000000000000000" pitchFamily="2" charset="2"/>
              <a:buChar char="p"/>
            </a:pPr>
            <a:r>
              <a:rPr lang="zh-CN" altLang="en-US" b="1" dirty="0">
                <a:solidFill>
                  <a:srgbClr val="FF0000"/>
                </a:solidFill>
                <a:latin typeface="黑体" panose="02010609060101010101" pitchFamily="49" charset="-122"/>
                <a:ea typeface="黑体" panose="02010609060101010101" pitchFamily="49" charset="-122"/>
              </a:rPr>
              <a:t> </a:t>
            </a:r>
            <a:r>
              <a:rPr lang="zh-CN" altLang="en-US" b="1" dirty="0">
                <a:latin typeface="黑体" panose="02010609060101010101" pitchFamily="49" charset="-122"/>
                <a:ea typeface="黑体" panose="02010609060101010101" pitchFamily="49" charset="-122"/>
              </a:rPr>
              <a:t>主要研究工作  </a:t>
            </a:r>
            <a:endParaRPr lang="en-US" altLang="zh-CN" b="1"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 类星体选源</a:t>
            </a:r>
            <a:endParaRPr lang="en-US" altLang="zh-CN" b="1"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 类星体测光红移估计</a:t>
            </a:r>
            <a:endParaRPr lang="en-US" altLang="zh-CN" b="1"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 星系测光红移估计</a:t>
            </a:r>
            <a:endParaRPr lang="en-US" altLang="zh-CN" b="1"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 并行化计算方法</a:t>
            </a:r>
            <a:endParaRPr lang="en-US" altLang="zh-CN" b="1" dirty="0">
              <a:latin typeface="黑体" panose="02010609060101010101" pitchFamily="49" charset="-122"/>
              <a:ea typeface="黑体" panose="02010609060101010101" pitchFamily="49" charset="-122"/>
            </a:endParaRPr>
          </a:p>
          <a:p>
            <a:pPr>
              <a:buFont typeface="Wingdings" panose="05000000000000000000" pitchFamily="2" charset="2"/>
              <a:buChar char="p"/>
            </a:pPr>
            <a:r>
              <a:rPr lang="zh-CN" altLang="en-US" b="1" dirty="0">
                <a:solidFill>
                  <a:srgbClr val="FF0000"/>
                </a:solidFill>
                <a:latin typeface="黑体" panose="02010609060101010101" pitchFamily="49" charset="-122"/>
                <a:ea typeface="黑体" panose="02010609060101010101" pitchFamily="49" charset="-122"/>
              </a:rPr>
              <a:t> </a:t>
            </a:r>
            <a:r>
              <a:rPr lang="zh-CN" altLang="en-US" b="1" dirty="0">
                <a:latin typeface="黑体" panose="02010609060101010101" pitchFamily="49" charset="-122"/>
                <a:ea typeface="黑体" panose="02010609060101010101" pitchFamily="49" charset="-122"/>
              </a:rPr>
              <a:t>总结与展望</a:t>
            </a:r>
            <a:endParaRPr lang="en-US" altLang="zh-CN" b="1" dirty="0">
              <a:latin typeface="黑体" panose="02010609060101010101" pitchFamily="49" charset="-122"/>
              <a:ea typeface="黑体" panose="02010609060101010101" pitchFamily="49" charset="-122"/>
            </a:endParaRPr>
          </a:p>
          <a:p>
            <a:pPr marL="0" indent="0">
              <a:buNone/>
            </a:pPr>
            <a:endParaRPr lang="en-US" altLang="zh-CN" sz="3600" b="1" dirty="0">
              <a:latin typeface="黑体" panose="02010609060101010101" pitchFamily="49" charset="-122"/>
              <a:ea typeface="黑体" panose="02010609060101010101" pitchFamily="49" charset="-122"/>
            </a:endParaRPr>
          </a:p>
          <a:p>
            <a:pPr>
              <a:buFont typeface="Wingdings" panose="05000000000000000000" pitchFamily="2" charset="2"/>
              <a:buChar char="p"/>
            </a:pPr>
            <a:endParaRPr lang="en-US" altLang="zh-CN" sz="3600" b="1" dirty="0">
              <a:latin typeface="黑体" panose="02010609060101010101" pitchFamily="49" charset="-122"/>
              <a:ea typeface="黑体" panose="02010609060101010101" pitchFamily="49" charset="-122"/>
            </a:endParaRPr>
          </a:p>
          <a:p>
            <a:pPr>
              <a:buFont typeface="Wingdings" panose="05000000000000000000" pitchFamily="2" charset="2"/>
              <a:buChar char="p"/>
            </a:pPr>
            <a:endParaRPr lang="en-US" altLang="zh-CN" sz="3600" b="1" dirty="0">
              <a:latin typeface="黑体" panose="02010609060101010101" pitchFamily="49" charset="-122"/>
              <a:ea typeface="黑体" panose="02010609060101010101" pitchFamily="49" charset="-122"/>
            </a:endParaRPr>
          </a:p>
          <a:p>
            <a:pPr>
              <a:buFont typeface="Wingdings" panose="05000000000000000000" pitchFamily="2" charset="2"/>
              <a:buChar char="p"/>
            </a:pPr>
            <a:endParaRPr lang="zh-CN" altLang="en-US" sz="3600" b="1" dirty="0">
              <a:latin typeface="黑体" panose="02010609060101010101" pitchFamily="49" charset="-122"/>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07035" y="2565152"/>
            <a:ext cx="7944959" cy="2067213"/>
          </a:xfrm>
          <a:prstGeom prst="rect">
            <a:avLst/>
          </a:prstGeom>
          <a:ln>
            <a:solidFill>
              <a:srgbClr val="FF0000"/>
            </a:solidFill>
          </a:ln>
        </p:spPr>
      </p:pic>
      <p:sp>
        <p:nvSpPr>
          <p:cNvPr id="4" name="标题 1"/>
          <p:cNvSpPr>
            <a:spLocks noGrp="1"/>
          </p:cNvSpPr>
          <p:nvPr>
            <p:ph type="title"/>
          </p:nvPr>
        </p:nvSpPr>
        <p:spPr>
          <a:xfrm>
            <a:off x="609600" y="274638"/>
            <a:ext cx="10972800" cy="1143000"/>
          </a:xfrm>
        </p:spPr>
        <p:txBody>
          <a:bodyPr/>
          <a:lstStyle/>
          <a:p>
            <a:r>
              <a:rPr lang="zh-CN" altLang="en-US" b="1" dirty="0">
                <a:sym typeface="+mn-ea"/>
              </a:rPr>
              <a:t>分类模型应用</a:t>
            </a:r>
            <a:r>
              <a:rPr lang="en-US" altLang="zh-CN" b="1" dirty="0">
                <a:sym typeface="+mn-ea"/>
              </a:rPr>
              <a:t> </a:t>
            </a:r>
            <a:endParaRPr lang="en-US" altLang="zh-CN" b="1" dirty="0">
              <a:sym typeface="+mn-ea"/>
            </a:endParaRPr>
          </a:p>
        </p:txBody>
      </p:sp>
      <p:sp>
        <p:nvSpPr>
          <p:cNvPr id="5" name="内容占位符 2"/>
          <p:cNvSpPr>
            <a:spLocks noGrp="1"/>
          </p:cNvSpPr>
          <p:nvPr>
            <p:ph idx="1"/>
          </p:nvPr>
        </p:nvSpPr>
        <p:spPr>
          <a:xfrm>
            <a:off x="623392" y="1628800"/>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b="1" dirty="0"/>
              <a:t>分类模型与应用</a:t>
            </a:r>
            <a:endParaRPr lang="en-US" altLang="zh-CN" b="1" dirty="0"/>
          </a:p>
          <a:p>
            <a:pPr marL="914400" lvl="2" indent="0">
              <a:buNone/>
            </a:pPr>
            <a:endParaRPr lang="en-US" altLang="zh-CN" b="1" dirty="0"/>
          </a:p>
          <a:p>
            <a:pPr lvl="1">
              <a:buFont typeface="Wingdings" panose="05000000000000000000" pitchFamily="2" charset="2"/>
              <a:buChar char="p"/>
            </a:pPr>
            <a:endParaRPr lang="en-US" altLang="zh-CN"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901" y="1197258"/>
            <a:ext cx="4569592" cy="5517232"/>
          </a:xfrm>
          <a:prstGeom prst="rect">
            <a:avLst/>
          </a:prstGeom>
        </p:spPr>
      </p:pic>
      <p:sp>
        <p:nvSpPr>
          <p:cNvPr id="6" name="文本框 5"/>
          <p:cNvSpPr txBox="1"/>
          <p:nvPr/>
        </p:nvSpPr>
        <p:spPr>
          <a:xfrm>
            <a:off x="609600" y="4869180"/>
            <a:ext cx="4925695" cy="1014730"/>
          </a:xfrm>
          <a:prstGeom prst="rect">
            <a:avLst/>
          </a:prstGeom>
          <a:noFill/>
          <a:ln>
            <a:solidFill>
              <a:schemeClr val="accent1"/>
            </a:solidFill>
          </a:ln>
        </p:spPr>
        <p:txBody>
          <a:bodyPr wrap="square" rtlCol="0">
            <a:spAutoFit/>
          </a:bodyPr>
          <a:lstStyle/>
          <a:p>
            <a:r>
              <a:rPr lang="zh-CN" altLang="en-US" sz="2000" b="1" dirty="0"/>
              <a:t>数据发布</a:t>
            </a:r>
            <a:r>
              <a:rPr lang="zh-CN" altLang="en-US" sz="2000" dirty="0"/>
              <a:t>：</a:t>
            </a:r>
            <a:endParaRPr lang="zh-CN" altLang="en-US" sz="2000" dirty="0"/>
          </a:p>
          <a:p>
            <a:r>
              <a:rPr lang="zh-CN" altLang="en-US" sz="2000" dirty="0"/>
              <a:t>https://nadc.china-vo.org/res/r101066/</a:t>
            </a:r>
            <a:endParaRPr lang="zh-CN" altLang="en-US" sz="2000" dirty="0"/>
          </a:p>
          <a:p>
            <a:r>
              <a:rPr lang="zh-CN" altLang="en-US" sz="2000" dirty="0"/>
              <a:t>https://doi.org/10.12149/101065</a:t>
            </a:r>
            <a:endParaRPr lang="zh-CN" alt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en-US" altLang="zh-CN" b="1" dirty="0">
                <a:solidFill>
                  <a:schemeClr val="tx1"/>
                </a:solidFill>
              </a:rPr>
              <a:t>BASS DR3</a:t>
            </a:r>
            <a:r>
              <a:rPr lang="zh-CN" altLang="en-US" b="1" dirty="0">
                <a:solidFill>
                  <a:schemeClr val="tx1"/>
                </a:solidFill>
              </a:rPr>
              <a:t>分类结果统计</a:t>
            </a:r>
            <a:endParaRPr lang="zh-CN" altLang="en-US" b="1" dirty="0">
              <a:solidFill>
                <a:schemeClr val="tx1"/>
              </a:solidFill>
            </a:endParaRPr>
          </a:p>
        </p:txBody>
      </p:sp>
      <p:sp>
        <p:nvSpPr>
          <p:cNvPr id="4" name="标题 1"/>
          <p:cNvSpPr>
            <a:spLocks noGrp="1"/>
          </p:cNvSpPr>
          <p:nvPr>
            <p:ph type="title"/>
          </p:nvPr>
        </p:nvSpPr>
        <p:spPr/>
        <p:txBody>
          <a:bodyPr/>
          <a:lstStyle/>
          <a:p>
            <a:r>
              <a:rPr lang="en-US" altLang="zh-CN" b="1" dirty="0">
                <a:sym typeface="+mn-ea"/>
              </a:rPr>
              <a:t>BASS DR3</a:t>
            </a:r>
            <a:r>
              <a:rPr lang="zh-CN" altLang="en-US" b="1" dirty="0">
                <a:sym typeface="+mn-ea"/>
              </a:rPr>
              <a:t>分类结果</a:t>
            </a:r>
            <a:endParaRPr lang="en-US" altLang="zh-CN" b="1" dirty="0">
              <a:sym typeface="+mn-ea"/>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b="34818"/>
          <a:stretch>
            <a:fillRect/>
          </a:stretch>
        </p:blipFill>
        <p:spPr>
          <a:xfrm>
            <a:off x="1991360" y="2546350"/>
            <a:ext cx="8249920" cy="2204457"/>
          </a:xfrm>
          <a:prstGeom prst="rect">
            <a:avLst/>
          </a:prstGeom>
        </p:spPr>
      </p:pic>
      <p:sp>
        <p:nvSpPr>
          <p:cNvPr id="6" name="矩形 5"/>
          <p:cNvSpPr/>
          <p:nvPr/>
        </p:nvSpPr>
        <p:spPr>
          <a:xfrm>
            <a:off x="2351584" y="4467976"/>
            <a:ext cx="777686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570" y="1628775"/>
            <a:ext cx="7842885" cy="4526280"/>
          </a:xfrm>
        </p:spPr>
        <p:txBody>
          <a:bodyPr/>
          <a:lstStyle/>
          <a:p>
            <a:pPr>
              <a:buFont typeface="Wingdings" panose="05000000000000000000" pitchFamily="2" charset="2"/>
              <a:buChar char="p"/>
            </a:pPr>
            <a:r>
              <a:rPr lang="en-US" altLang="zh-CN" dirty="0">
                <a:solidFill>
                  <a:srgbClr val="FF0000"/>
                </a:solidFill>
              </a:rPr>
              <a:t> </a:t>
            </a:r>
            <a:r>
              <a:rPr lang="en-US" altLang="zh-CN" b="1" dirty="0">
                <a:solidFill>
                  <a:schemeClr val="tx1"/>
                </a:solidFill>
              </a:rPr>
              <a:t>BASS DR3</a:t>
            </a:r>
            <a:r>
              <a:rPr lang="zh-CN" altLang="en-US" b="1" dirty="0">
                <a:solidFill>
                  <a:schemeClr val="tx1"/>
                </a:solidFill>
              </a:rPr>
              <a:t>分类结果统计</a:t>
            </a:r>
            <a:endParaRPr lang="zh-CN" altLang="en-US" b="1" dirty="0">
              <a:solidFill>
                <a:schemeClr val="tx1"/>
              </a:solidFill>
            </a:endParaRPr>
          </a:p>
        </p:txBody>
      </p:sp>
      <p:sp>
        <p:nvSpPr>
          <p:cNvPr id="4" name="标题 1"/>
          <p:cNvSpPr>
            <a:spLocks noGrp="1"/>
          </p:cNvSpPr>
          <p:nvPr>
            <p:ph type="title"/>
          </p:nvPr>
        </p:nvSpPr>
        <p:spPr/>
        <p:txBody>
          <a:bodyPr/>
          <a:lstStyle/>
          <a:p>
            <a:r>
              <a:rPr lang="en-US" altLang="zh-CN" b="1" dirty="0">
                <a:sym typeface="+mn-ea"/>
              </a:rPr>
              <a:t>BASS DR3</a:t>
            </a:r>
            <a:r>
              <a:rPr lang="zh-CN" altLang="en-US" b="1" dirty="0">
                <a:sym typeface="+mn-ea"/>
              </a:rPr>
              <a:t>分类结果</a:t>
            </a:r>
            <a:endParaRPr lang="en-US" altLang="zh-CN" b="1" dirty="0">
              <a:sym typeface="+mn-ea"/>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135" y="2637155"/>
            <a:ext cx="7399020" cy="2839085"/>
          </a:xfrm>
          <a:prstGeom prst="rect">
            <a:avLst/>
          </a:prstGeom>
        </p:spPr>
      </p:pic>
      <p:sp>
        <p:nvSpPr>
          <p:cNvPr id="2" name="文本框 1"/>
          <p:cNvSpPr txBox="1"/>
          <p:nvPr/>
        </p:nvSpPr>
        <p:spPr>
          <a:xfrm>
            <a:off x="7536180" y="5013325"/>
            <a:ext cx="3688715" cy="398780"/>
          </a:xfrm>
          <a:prstGeom prst="rect">
            <a:avLst/>
          </a:prstGeom>
          <a:noFill/>
        </p:spPr>
        <p:txBody>
          <a:bodyPr wrap="square" rtlCol="0" anchor="t">
            <a:spAutoFit/>
          </a:bodyPr>
          <a:lstStyle/>
          <a:p>
            <a:r>
              <a:rPr lang="zh-CN" altLang="en-US" sz="2000">
                <a:solidFill>
                  <a:srgbClr val="0070C0"/>
                </a:solidFill>
              </a:rPr>
              <a:t>Palanque</a:t>
            </a:r>
            <a:r>
              <a:rPr lang="en-US" altLang="zh-CN" sz="2000">
                <a:solidFill>
                  <a:srgbClr val="0070C0"/>
                </a:solidFill>
              </a:rPr>
              <a:t> </a:t>
            </a:r>
            <a:r>
              <a:rPr lang="zh-CN" altLang="en-US" sz="2000">
                <a:solidFill>
                  <a:srgbClr val="0070C0"/>
                </a:solidFill>
              </a:rPr>
              <a:t>Delabrouille et al., 2016</a:t>
            </a:r>
            <a:endParaRPr lang="zh-CN" altLang="en-US" sz="2000">
              <a:solidFill>
                <a:srgbClr val="0070C0"/>
              </a:solidFill>
            </a:endParaRPr>
          </a:p>
        </p:txBody>
      </p:sp>
      <p:pic>
        <p:nvPicPr>
          <p:cNvPr id="9" name="图片 8"/>
          <p:cNvPicPr>
            <a:picLocks noChangeAspect="1"/>
          </p:cNvPicPr>
          <p:nvPr/>
        </p:nvPicPr>
        <p:blipFill>
          <a:blip r:embed="rId2"/>
          <a:stretch>
            <a:fillRect/>
          </a:stretch>
        </p:blipFill>
        <p:spPr>
          <a:xfrm>
            <a:off x="7536180" y="2693035"/>
            <a:ext cx="4125595" cy="2397760"/>
          </a:xfrm>
          <a:prstGeom prst="rect">
            <a:avLst/>
          </a:prstGeom>
          <a:ln>
            <a:solidFill>
              <a:schemeClr val="accent1"/>
            </a:solidFill>
          </a:ln>
        </p:spPr>
      </p:pic>
      <p:sp>
        <p:nvSpPr>
          <p:cNvPr id="10" name="文本框 9"/>
          <p:cNvSpPr txBox="1"/>
          <p:nvPr/>
        </p:nvSpPr>
        <p:spPr>
          <a:xfrm>
            <a:off x="1199515" y="5373370"/>
            <a:ext cx="1897380" cy="470535"/>
          </a:xfrm>
          <a:prstGeom prst="rect">
            <a:avLst/>
          </a:prstGeom>
          <a:noFill/>
          <a:ln>
            <a:solidFill>
              <a:schemeClr val="accent1"/>
            </a:solidFill>
          </a:ln>
        </p:spPr>
        <p:txBody>
          <a:bodyPr wrap="square" rtlCol="0">
            <a:noAutofit/>
            <a:scene3d>
              <a:camera prst="orthographicFront"/>
              <a:lightRig rig="threePt" dir="t"/>
            </a:scene3d>
          </a:bodyPr>
          <a:lstStyle/>
          <a:p>
            <a:r>
              <a:rPr lang="zh-CN" altLang="en-US" b="1" dirty="0">
                <a:solidFill>
                  <a:schemeClr val="tx1"/>
                </a:solidFill>
                <a:effectLst>
                  <a:outerShdw blurRad="38100" dist="19050" dir="2700000" algn="tl" rotWithShape="0">
                    <a:schemeClr val="dk1">
                      <a:alpha val="40000"/>
                    </a:schemeClr>
                  </a:outerShdw>
                </a:effectLst>
              </a:rPr>
              <a:t>二元分类器</a:t>
            </a:r>
            <a:endParaRPr lang="zh-CN" altLang="en-US" b="1" dirty="0">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4367530" y="5301615"/>
            <a:ext cx="2336165" cy="470535"/>
          </a:xfrm>
          <a:prstGeom prst="rect">
            <a:avLst/>
          </a:prstGeom>
          <a:noFill/>
          <a:ln>
            <a:solidFill>
              <a:schemeClr val="accent1"/>
            </a:solidFill>
          </a:ln>
        </p:spPr>
        <p:txBody>
          <a:bodyPr wrap="square" rtlCol="0">
            <a:noAutofit/>
          </a:bodyPr>
          <a:lstStyle/>
          <a:p>
            <a:r>
              <a:rPr lang="zh-CN" altLang="en-US" b="1" dirty="0"/>
              <a:t>置信度大于</a:t>
            </a:r>
            <a:r>
              <a:rPr lang="en-US" altLang="zh-CN" b="1" dirty="0"/>
              <a:t>95%</a:t>
            </a:r>
            <a:endParaRPr lang="en-US" altLang="zh-CN"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43472" y="1556792"/>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sz="2800" b="1" dirty="0"/>
              <a:t>基于</a:t>
            </a:r>
            <a:r>
              <a:rPr lang="en-US" altLang="zh-CN" sz="2800" b="1" dirty="0"/>
              <a:t>BASS DR3</a:t>
            </a:r>
            <a:r>
              <a:rPr lang="zh-CN" altLang="en-US" sz="2800" b="1" dirty="0"/>
              <a:t>巡天数据的类星体红移测量</a:t>
            </a:r>
            <a:endParaRPr lang="en-US" altLang="zh-CN" b="1" dirty="0"/>
          </a:p>
          <a:p>
            <a:pPr lvl="1"/>
            <a:r>
              <a:rPr lang="zh-CN" altLang="en-US" sz="2400" b="1" dirty="0"/>
              <a:t>已知样本构建及红移分布</a:t>
            </a:r>
            <a:r>
              <a:rPr lang="zh-CN" altLang="en-US" b="1" dirty="0"/>
              <a:t> </a:t>
            </a:r>
            <a:endParaRPr lang="en-US" altLang="zh-CN" b="1" dirty="0"/>
          </a:p>
          <a:p>
            <a:pPr marL="914400" lvl="2" indent="0">
              <a:buNone/>
            </a:pPr>
            <a:r>
              <a:rPr lang="en-US" altLang="zh-CN" dirty="0"/>
              <a:t>BS_W: SDSS x BASS DR3 QSO          BL_W: </a:t>
            </a:r>
            <a:r>
              <a:rPr lang="en-US" altLang="zh-CN" dirty="0">
                <a:sym typeface="+mn-ea"/>
              </a:rPr>
              <a:t>LAMOST x BASS DR3 QSO</a:t>
            </a:r>
            <a:r>
              <a:rPr lang="en-US" altLang="zh-CN" dirty="0"/>
              <a:t>  </a:t>
            </a:r>
            <a:endParaRPr lang="zh-CN" altLang="en-US" dirty="0"/>
          </a:p>
          <a:p>
            <a:pPr marL="914400" lvl="2" indent="0">
              <a:buNone/>
            </a:pPr>
            <a:endParaRPr lang="zh-CN" altLang="en-US" dirty="0"/>
          </a:p>
          <a:p>
            <a:pPr marL="914400" lvl="2" indent="0">
              <a:buNone/>
            </a:pPr>
            <a:endParaRPr lang="zh-CN" altLang="en-US" dirty="0"/>
          </a:p>
          <a:p>
            <a:pPr marL="914400" lvl="2" indent="0">
              <a:buNone/>
            </a:pPr>
            <a:endParaRPr lang="zh-CN" altLang="en-US" dirty="0"/>
          </a:p>
          <a:p>
            <a:pPr marL="914400" lvl="2" indent="0">
              <a:buNone/>
            </a:pPr>
            <a:endParaRPr lang="zh-CN" altLang="en-US" dirty="0"/>
          </a:p>
          <a:p>
            <a:pPr marL="914400" lvl="2" indent="0">
              <a:buNone/>
            </a:pPr>
            <a:endParaRPr lang="zh-CN" altLang="en-US" dirty="0"/>
          </a:p>
          <a:p>
            <a:pPr marL="914400" lvl="2" indent="0">
              <a:buNone/>
            </a:pPr>
            <a:endParaRPr lang="zh-CN" altLang="en-US"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7528" y="3284984"/>
            <a:ext cx="8117205" cy="3153410"/>
          </a:xfrm>
          <a:prstGeom prst="rect">
            <a:avLst/>
          </a:prstGeom>
        </p:spPr>
      </p:pic>
      <p:sp>
        <p:nvSpPr>
          <p:cNvPr id="6" name="标题 1"/>
          <p:cNvSpPr>
            <a:spLocks noGrp="1"/>
          </p:cNvSpPr>
          <p:nvPr>
            <p:ph type="title"/>
          </p:nvPr>
        </p:nvSpPr>
        <p:spPr>
          <a:xfrm>
            <a:off x="609600" y="274638"/>
            <a:ext cx="10972800" cy="1143000"/>
          </a:xfrm>
        </p:spPr>
        <p:txBody>
          <a:bodyPr/>
          <a:lstStyle/>
          <a:p>
            <a:r>
              <a:rPr lang="zh-CN" altLang="en-US" b="1" dirty="0">
                <a:solidFill>
                  <a:srgbClr val="FFFF00"/>
                </a:solidFill>
              </a:rPr>
              <a:t>（二）类星体红移测量</a:t>
            </a:r>
            <a:endParaRPr lang="zh-CN" altLang="en-US" b="1" dirty="0">
              <a:solidFill>
                <a:srgbClr val="FF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回归模型构建</a:t>
            </a:r>
            <a:endParaRPr lang="zh-CN" altLang="en-US" b="1" dirty="0"/>
          </a:p>
        </p:txBody>
      </p:sp>
      <p:sp>
        <p:nvSpPr>
          <p:cNvPr id="3" name="内容占位符 2"/>
          <p:cNvSpPr>
            <a:spLocks noGrp="1"/>
          </p:cNvSpPr>
          <p:nvPr>
            <p:ph idx="1"/>
          </p:nvPr>
        </p:nvSpPr>
        <p:spPr>
          <a:xfrm>
            <a:off x="4007768" y="1916832"/>
            <a:ext cx="6408712" cy="4525963"/>
          </a:xfrm>
        </p:spPr>
        <p:txBody>
          <a:bodyPr/>
          <a:lstStyle/>
          <a:p>
            <a:pPr>
              <a:buFont typeface="Wingdings" panose="05000000000000000000" charset="0"/>
              <a:buChar char="p"/>
            </a:pPr>
            <a:r>
              <a:rPr lang="en-US" altLang="zh-CN" dirty="0">
                <a:solidFill>
                  <a:srgbClr val="FF0000"/>
                </a:solidFill>
                <a:sym typeface="+mn-ea"/>
              </a:rPr>
              <a:t> </a:t>
            </a:r>
            <a:r>
              <a:rPr lang="zh-CN" altLang="en-US" b="1" dirty="0">
                <a:solidFill>
                  <a:schemeClr val="tx1"/>
                </a:solidFill>
                <a:sym typeface="+mn-ea"/>
              </a:rPr>
              <a:t>回归训练方法</a:t>
            </a:r>
            <a:endParaRPr lang="zh-CN" altLang="en-US" b="1" dirty="0">
              <a:solidFill>
                <a:srgbClr val="FF0000"/>
              </a:solidFill>
              <a:sym typeface="+mn-ea"/>
            </a:endParaRPr>
          </a:p>
          <a:p>
            <a:pPr lvl="1"/>
            <a:r>
              <a:rPr lang="en-US" altLang="zh-CN" b="1" dirty="0">
                <a:sym typeface="+mn-ea"/>
              </a:rPr>
              <a:t>CatBoost</a:t>
            </a:r>
            <a:endParaRPr lang="en-US" altLang="zh-CN" b="1" dirty="0">
              <a:sym typeface="+mn-ea"/>
            </a:endParaRPr>
          </a:p>
          <a:p>
            <a:pPr lvl="1"/>
            <a:r>
              <a:rPr lang="en-US" altLang="zh-CN" b="1" dirty="0">
                <a:sym typeface="+mn-ea"/>
              </a:rPr>
              <a:t>XGBoost</a:t>
            </a:r>
            <a:endParaRPr lang="en-US" altLang="zh-CN" b="1" dirty="0">
              <a:sym typeface="+mn-ea"/>
            </a:endParaRPr>
          </a:p>
          <a:p>
            <a:pPr lvl="1"/>
            <a:r>
              <a:rPr lang="en-US" altLang="zh-CN" b="1" dirty="0">
                <a:sym typeface="+mn-ea"/>
              </a:rPr>
              <a:t>RF</a:t>
            </a:r>
            <a:endParaRPr lang="en-US" altLang="zh-CN" b="1" dirty="0">
              <a:sym typeface="+mn-ea"/>
            </a:endParaRPr>
          </a:p>
          <a:p>
            <a:pPr lvl="1"/>
            <a:endParaRPr lang="zh-CN" altLang="en-US"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274638"/>
            <a:ext cx="10972800" cy="1143000"/>
          </a:xfrm>
        </p:spPr>
        <p:txBody>
          <a:bodyPr/>
          <a:lstStyle/>
          <a:p>
            <a:r>
              <a:rPr lang="zh-CN" altLang="en-US" b="1" dirty="0"/>
              <a:t>回归模型训练</a:t>
            </a:r>
            <a:endParaRPr lang="zh-CN" altLang="en-US" b="1" dirty="0"/>
          </a:p>
        </p:txBody>
      </p:sp>
      <p:sp>
        <p:nvSpPr>
          <p:cNvPr id="5" name="内容占位符 2"/>
          <p:cNvSpPr>
            <a:spLocks noGrp="1"/>
          </p:cNvSpPr>
          <p:nvPr>
            <p:ph idx="1"/>
          </p:nvPr>
        </p:nvSpPr>
        <p:spPr>
          <a:xfrm>
            <a:off x="623392" y="1628800"/>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b="1" dirty="0"/>
              <a:t>最优特征选取　</a:t>
            </a:r>
            <a:endParaRPr lang="zh-CN" altLang="en-US" b="1" dirty="0"/>
          </a:p>
        </p:txBody>
      </p:sp>
      <p:pic>
        <p:nvPicPr>
          <p:cNvPr id="2" name="图片 1"/>
          <p:cNvPicPr>
            <a:picLocks noChangeAspect="1"/>
          </p:cNvPicPr>
          <p:nvPr>
            <p:custDataLst>
              <p:tags r:id="rId1"/>
            </p:custDataLst>
          </p:nvPr>
        </p:nvPicPr>
        <p:blipFill>
          <a:blip r:embed="rId2"/>
          <a:stretch>
            <a:fillRect/>
          </a:stretch>
        </p:blipFill>
        <p:spPr>
          <a:xfrm>
            <a:off x="407035" y="2727960"/>
            <a:ext cx="7842885" cy="295338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7752080" y="2925445"/>
            <a:ext cx="3896360" cy="28041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274638"/>
            <a:ext cx="10972800" cy="1143000"/>
          </a:xfrm>
        </p:spPr>
        <p:txBody>
          <a:bodyPr/>
          <a:lstStyle/>
          <a:p>
            <a:r>
              <a:rPr lang="zh-CN" altLang="en-US" b="1" dirty="0"/>
              <a:t>回归模型训练</a:t>
            </a:r>
            <a:endParaRPr lang="zh-CN" altLang="en-US" b="1" dirty="0"/>
          </a:p>
        </p:txBody>
      </p:sp>
      <p:sp>
        <p:nvSpPr>
          <p:cNvPr id="5" name="内容占位符 2"/>
          <p:cNvSpPr>
            <a:spLocks noGrp="1"/>
          </p:cNvSpPr>
          <p:nvPr>
            <p:ph idx="1"/>
          </p:nvPr>
        </p:nvSpPr>
        <p:spPr>
          <a:xfrm>
            <a:off x="623392" y="1628800"/>
            <a:ext cx="10369152" cy="4525963"/>
          </a:xfrm>
        </p:spPr>
        <p:txBody>
          <a:bodyPr/>
          <a:lstStyle/>
          <a:p>
            <a:pPr>
              <a:buFont typeface="Wingdings" panose="05000000000000000000" pitchFamily="2" charset="2"/>
              <a:buChar char="p"/>
            </a:pPr>
            <a:r>
              <a:rPr lang="zh-CN" altLang="en-US" dirty="0">
                <a:solidFill>
                  <a:srgbClr val="FF0000"/>
                </a:solidFill>
              </a:rPr>
              <a:t>  </a:t>
            </a:r>
            <a:r>
              <a:rPr lang="zh-CN" altLang="en-US" b="1" dirty="0"/>
              <a:t>最优特征选取</a:t>
            </a:r>
            <a:endParaRPr lang="en-US" altLang="zh-CN" b="1" dirty="0"/>
          </a:p>
          <a:p>
            <a:pPr marL="457200" lvl="1" indent="0">
              <a:buFont typeface="Wingdings" panose="05000000000000000000" pitchFamily="2" charset="2"/>
              <a:buNone/>
            </a:pPr>
            <a:r>
              <a:rPr lang="zh-CN" altLang="en-US" dirty="0"/>
              <a:t>　</a:t>
            </a:r>
            <a:endParaRPr lang="zh-CN" altLang="en-US" dirty="0"/>
          </a:p>
        </p:txBody>
      </p:sp>
      <p:pic>
        <p:nvPicPr>
          <p:cNvPr id="6" name="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128395" y="2708910"/>
            <a:ext cx="4459605" cy="3142615"/>
          </a:xfrm>
          <a:prstGeom prst="rect">
            <a:avLst/>
          </a:prstGeom>
        </p:spPr>
      </p:pic>
      <p:pic>
        <p:nvPicPr>
          <p:cNvPr id="7"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449060" y="2652395"/>
            <a:ext cx="4564380" cy="3199130"/>
          </a:xfrm>
          <a:prstGeom prst="rect">
            <a:avLst/>
          </a:prstGeom>
        </p:spPr>
      </p:pic>
      <p:sp>
        <p:nvSpPr>
          <p:cNvPr id="8" name="文本框 7"/>
          <p:cNvSpPr txBox="1"/>
          <p:nvPr/>
        </p:nvSpPr>
        <p:spPr>
          <a:xfrm>
            <a:off x="4363720" y="3645535"/>
            <a:ext cx="850265" cy="460375"/>
          </a:xfrm>
          <a:prstGeom prst="rect">
            <a:avLst/>
          </a:prstGeom>
          <a:noFill/>
        </p:spPr>
        <p:txBody>
          <a:bodyPr wrap="square" rtlCol="0">
            <a:spAutoFit/>
          </a:bodyPr>
          <a:lstStyle/>
          <a:p>
            <a:r>
              <a:rPr lang="en-US" altLang="zh-CN"/>
              <a:t>BSW</a:t>
            </a:r>
            <a:endParaRPr lang="en-US" altLang="zh-CN"/>
          </a:p>
        </p:txBody>
      </p:sp>
      <p:sp>
        <p:nvSpPr>
          <p:cNvPr id="9" name="文本框 8"/>
          <p:cNvSpPr txBox="1"/>
          <p:nvPr/>
        </p:nvSpPr>
        <p:spPr>
          <a:xfrm>
            <a:off x="8825230" y="3573145"/>
            <a:ext cx="1127760" cy="460375"/>
          </a:xfrm>
          <a:prstGeom prst="rect">
            <a:avLst/>
          </a:prstGeom>
          <a:noFill/>
        </p:spPr>
        <p:txBody>
          <a:bodyPr wrap="square" rtlCol="0">
            <a:spAutoFit/>
          </a:bodyPr>
          <a:lstStyle/>
          <a:p>
            <a:r>
              <a:rPr lang="en-US" altLang="zh-CN"/>
              <a:t>BS_W</a:t>
            </a:r>
            <a:endParaRPr lang="en-US" alt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t>一步模型（整体预测）</a:t>
            </a:r>
            <a:endParaRPr lang="zh-CN" altLang="en-US" b="1" dirty="0"/>
          </a:p>
          <a:p>
            <a:pPr>
              <a:buFont typeface="Wingdings" panose="05000000000000000000" pitchFamily="2" charset="2"/>
              <a:buChar char="p"/>
            </a:pPr>
            <a:endParaRPr lang="en-US" altLang="zh-CN" dirty="0"/>
          </a:p>
          <a:p>
            <a:pPr marL="457200" lvl="1" indent="0">
              <a:buNone/>
            </a:pPr>
            <a:endParaRPr lang="zh-CN" altLang="en-US"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03" y="2348880"/>
            <a:ext cx="11676729" cy="3943900"/>
          </a:xfrm>
          <a:prstGeom prst="rect">
            <a:avLst/>
          </a:prstGeom>
          <a:ln>
            <a:solidFill>
              <a:srgbClr val="FF0000"/>
            </a:solidFill>
          </a:ln>
        </p:spPr>
      </p:pic>
      <p:sp>
        <p:nvSpPr>
          <p:cNvPr id="2" name="矩形 1"/>
          <p:cNvSpPr/>
          <p:nvPr/>
        </p:nvSpPr>
        <p:spPr>
          <a:xfrm>
            <a:off x="335280" y="3265805"/>
            <a:ext cx="11089005" cy="340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5280" y="4320540"/>
            <a:ext cx="11089005" cy="3321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t>一步模型（整体预测）</a:t>
            </a:r>
            <a:endParaRPr lang="zh-CN" altLang="en-US" b="1" dirty="0"/>
          </a:p>
          <a:p>
            <a:pPr>
              <a:buFont typeface="Wingdings" panose="05000000000000000000" pitchFamily="2" charset="2"/>
              <a:buChar char="p"/>
            </a:pPr>
            <a:endParaRPr lang="en-US" altLang="zh-CN" dirty="0"/>
          </a:p>
          <a:p>
            <a:pPr marL="457200" lvl="1" indent="0">
              <a:buNone/>
            </a:pPr>
            <a:endParaRPr lang="zh-CN" altLang="en-US"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0815" y="2358390"/>
            <a:ext cx="4980305" cy="3972560"/>
          </a:xfrm>
          <a:prstGeom prst="rect">
            <a:avLst/>
          </a:prstGeom>
          <a:ln>
            <a:solidFill>
              <a:srgbClr val="FF0000"/>
            </a:solidFill>
          </a:ln>
        </p:spPr>
      </p:pic>
      <p:pic>
        <p:nvPicPr>
          <p:cNvPr id="9" name="图片 8"/>
          <p:cNvPicPr>
            <a:picLocks noChangeAspect="1"/>
          </p:cNvPicPr>
          <p:nvPr/>
        </p:nvPicPr>
        <p:blipFill>
          <a:blip r:embed="rId2"/>
          <a:stretch>
            <a:fillRect/>
          </a:stretch>
        </p:blipFill>
        <p:spPr>
          <a:xfrm>
            <a:off x="622300" y="2359025"/>
            <a:ext cx="5608955" cy="3992245"/>
          </a:xfrm>
          <a:prstGeom prst="rect">
            <a:avLst/>
          </a:prstGeom>
          <a:ln>
            <a:solidFill>
              <a:srgbClr val="FF0000"/>
            </a:solid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7845" y="1628800"/>
            <a:ext cx="10369152" cy="4525963"/>
          </a:xfrm>
        </p:spPr>
        <p:txBody>
          <a:bodyPr/>
          <a:lstStyle/>
          <a:p>
            <a:pPr>
              <a:buFont typeface="Wingdings" panose="05000000000000000000" pitchFamily="2" charset="2"/>
              <a:buChar char="p"/>
            </a:pPr>
            <a:r>
              <a:rPr lang="en-US" altLang="zh-CN" dirty="0">
                <a:solidFill>
                  <a:srgbClr val="FF0000"/>
                </a:solidFill>
              </a:rPr>
              <a:t> </a:t>
            </a:r>
            <a:r>
              <a:rPr lang="zh-CN" altLang="en-US" b="1" dirty="0"/>
              <a:t>两步模型（先分类，再回归）</a:t>
            </a:r>
            <a:endParaRPr lang="en-US" altLang="zh-CN" b="1" dirty="0"/>
          </a:p>
          <a:p>
            <a:pPr marL="0" indent="0">
              <a:buNone/>
            </a:pPr>
            <a:r>
              <a:rPr lang="zh-CN" altLang="en-US" sz="2800" b="1" dirty="0"/>
              <a:t>一步模型下按高，低红移分别统计的预测性能</a:t>
            </a:r>
            <a:endParaRPr lang="zh-CN" altLang="en-US" sz="2800" b="1" dirty="0"/>
          </a:p>
          <a:p>
            <a:pPr marL="0" indent="0">
              <a:buNone/>
            </a:pPr>
            <a:endParaRPr lang="zh-CN" altLang="en-US" sz="2800"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7845" y="3169285"/>
            <a:ext cx="11238230" cy="1948815"/>
          </a:xfrm>
          <a:prstGeom prst="rect">
            <a:avLst/>
          </a:prstGeom>
        </p:spPr>
      </p:pic>
      <p:sp>
        <p:nvSpPr>
          <p:cNvPr id="2" name="文本框 1"/>
          <p:cNvSpPr txBox="1"/>
          <p:nvPr/>
        </p:nvSpPr>
        <p:spPr>
          <a:xfrm>
            <a:off x="695960" y="2708910"/>
            <a:ext cx="5056505" cy="460375"/>
          </a:xfrm>
          <a:prstGeom prst="rect">
            <a:avLst/>
          </a:prstGeom>
          <a:noFill/>
        </p:spPr>
        <p:txBody>
          <a:bodyPr wrap="square" rtlCol="0">
            <a:spAutoFit/>
          </a:bodyPr>
          <a:lstStyle/>
          <a:p>
            <a:r>
              <a:rPr lang="en-US" altLang="zh-CN"/>
              <a:t>BS_W_H: z&gt;=3.5,   BS_W_L: z&lt;3.5</a:t>
            </a:r>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1417638"/>
          </a:xfrm>
        </p:spPr>
        <p:txBody>
          <a:bodyPr/>
          <a:lstStyle/>
          <a:p>
            <a:r>
              <a:rPr lang="zh-CN" altLang="en-US" b="1" dirty="0"/>
              <a:t>选题背景及意义</a:t>
            </a:r>
            <a:endParaRPr lang="zh-CN" altLang="en-US" b="1" dirty="0"/>
          </a:p>
        </p:txBody>
      </p:sp>
      <p:sp>
        <p:nvSpPr>
          <p:cNvPr id="3" name="内容占位符 2"/>
          <p:cNvSpPr>
            <a:spLocks noGrp="1"/>
          </p:cNvSpPr>
          <p:nvPr>
            <p:ph idx="1"/>
          </p:nvPr>
        </p:nvSpPr>
        <p:spPr>
          <a:xfrm>
            <a:off x="479376" y="1557045"/>
            <a:ext cx="9510968" cy="4525963"/>
          </a:xfrm>
        </p:spPr>
        <p:txBody>
          <a:bodyPr/>
          <a:lstStyle/>
          <a:p>
            <a:pPr marL="342900" lvl="1" indent="-342900">
              <a:buFont typeface="Wingdings" panose="05000000000000000000" pitchFamily="2" charset="2"/>
              <a:buChar char="p"/>
            </a:pPr>
            <a:r>
              <a:rPr lang="zh-CN" altLang="en-US" sz="3200" dirty="0">
                <a:solidFill>
                  <a:srgbClr val="FF0000"/>
                </a:solidFill>
              </a:rPr>
              <a:t>   </a:t>
            </a:r>
            <a:r>
              <a:rPr lang="zh-CN" altLang="en-US" dirty="0">
                <a:solidFill>
                  <a:srgbClr val="FF0000"/>
                </a:solidFill>
              </a:rPr>
              <a:t> </a:t>
            </a:r>
            <a:r>
              <a:rPr lang="zh-CN" altLang="en-US" b="1" dirty="0"/>
              <a:t>类星体</a:t>
            </a:r>
            <a:endParaRPr lang="en-US" altLang="zh-CN" sz="3200" b="1" dirty="0"/>
          </a:p>
          <a:p>
            <a:pPr lvl="1"/>
            <a:r>
              <a:rPr lang="zh-CN" altLang="en-US" sz="2400" b="1" dirty="0">
                <a:latin typeface="+mn-ea"/>
              </a:rPr>
              <a:t>明亮而遥远的天体</a:t>
            </a:r>
            <a:r>
              <a:rPr lang="zh-CN" altLang="zh-CN" sz="2400" b="1" dirty="0">
                <a:latin typeface="+mn-ea"/>
              </a:rPr>
              <a:t>，</a:t>
            </a:r>
            <a:r>
              <a:rPr lang="en-US" altLang="zh-CN" sz="2400" b="1" dirty="0">
                <a:latin typeface="+mn-ea"/>
              </a:rPr>
              <a:t>20</a:t>
            </a:r>
            <a:r>
              <a:rPr lang="zh-CN" altLang="en-US" sz="2400" b="1" dirty="0">
                <a:latin typeface="+mn-ea"/>
              </a:rPr>
              <a:t>世纪</a:t>
            </a:r>
            <a:r>
              <a:rPr lang="en-US" altLang="zh-CN" sz="2400" b="1" dirty="0">
                <a:latin typeface="+mn-ea"/>
              </a:rPr>
              <a:t>60</a:t>
            </a:r>
            <a:r>
              <a:rPr lang="zh-CN" altLang="en-US" sz="2400" b="1" dirty="0">
                <a:latin typeface="+mn-ea"/>
              </a:rPr>
              <a:t>年代天文学</a:t>
            </a:r>
            <a:r>
              <a:rPr lang="en-US" altLang="zh-CN" sz="2400" b="1" dirty="0">
                <a:latin typeface="+mn-ea"/>
              </a:rPr>
              <a:t>“</a:t>
            </a:r>
            <a:r>
              <a:rPr lang="zh-CN" altLang="en-US" sz="2400" b="1" dirty="0">
                <a:latin typeface="+mn-ea"/>
              </a:rPr>
              <a:t>四大发现</a:t>
            </a:r>
            <a:r>
              <a:rPr lang="en-US" altLang="zh-CN" sz="2400" b="1" dirty="0">
                <a:latin typeface="+mn-ea"/>
              </a:rPr>
              <a:t>”</a:t>
            </a:r>
            <a:r>
              <a:rPr lang="zh-CN" altLang="en-US" sz="2400" b="1" dirty="0">
                <a:latin typeface="+mn-ea"/>
              </a:rPr>
              <a:t>之一。</a:t>
            </a:r>
            <a:endParaRPr lang="en-US" altLang="zh-CN" sz="2400" b="1" dirty="0">
              <a:latin typeface="+mn-ea"/>
            </a:endParaRPr>
          </a:p>
          <a:p>
            <a:pPr lvl="1"/>
            <a:r>
              <a:rPr lang="zh-CN" altLang="zh-CN" sz="2400" b="1" dirty="0">
                <a:latin typeface="+mn-ea"/>
              </a:rPr>
              <a:t>宇宙探针</a:t>
            </a:r>
            <a:r>
              <a:rPr lang="en-US" altLang="zh-CN" sz="2400" b="1" dirty="0">
                <a:latin typeface="+mn-ea"/>
              </a:rPr>
              <a:t>,</a:t>
            </a:r>
            <a:r>
              <a:rPr lang="zh-CN" altLang="zh-CN" sz="2400" b="1" dirty="0">
                <a:latin typeface="+mn-ea"/>
              </a:rPr>
              <a:t>对宇宙学研究具有重要意义，</a:t>
            </a:r>
            <a:r>
              <a:rPr lang="zh-CN" altLang="zh-CN" sz="2400" b="1" dirty="0">
                <a:latin typeface="+mn-ea"/>
              </a:rPr>
              <a:t>为宇宙大尺度结构</a:t>
            </a:r>
            <a:r>
              <a:rPr lang="zh-CN" altLang="en-US" sz="2400" b="1" dirty="0">
                <a:latin typeface="+mn-ea"/>
              </a:rPr>
              <a:t>、</a:t>
            </a:r>
            <a:r>
              <a:rPr lang="zh-CN" altLang="zh-CN" sz="2400" b="1" dirty="0">
                <a:latin typeface="+mn-ea"/>
              </a:rPr>
              <a:t>星系的形成和演化研究提供线索</a:t>
            </a:r>
            <a:r>
              <a:rPr lang="zh-CN" altLang="en-US" sz="2400" b="1" dirty="0">
                <a:latin typeface="+mn-ea"/>
              </a:rPr>
              <a:t>。</a:t>
            </a:r>
            <a:endParaRPr lang="en-US" altLang="zh-CN" sz="2400" b="1" dirty="0">
              <a:latin typeface="+mn-ea"/>
            </a:endParaRPr>
          </a:p>
          <a:p>
            <a:pPr marL="400050" lvl="2" indent="0">
              <a:buNone/>
            </a:pPr>
            <a:r>
              <a:rPr lang="en-US" altLang="zh-CN" dirty="0">
                <a:latin typeface="+mn-ea"/>
              </a:rPr>
              <a:t>   </a:t>
            </a:r>
            <a:endParaRPr lang="en-US" altLang="zh-CN" dirty="0">
              <a:latin typeface="+mn-ea"/>
            </a:endParaRPr>
          </a:p>
          <a:p>
            <a:pPr marL="400050" lvl="2" indent="0">
              <a:buNone/>
            </a:pPr>
            <a:r>
              <a:rPr lang="en-US" altLang="zh-CN" dirty="0">
                <a:latin typeface="+mn-ea"/>
              </a:rPr>
              <a:t>	  SDSS DR16Q </a:t>
            </a:r>
            <a:r>
              <a:rPr lang="zh-CN" altLang="en-US" dirty="0">
                <a:latin typeface="+mn-ea"/>
              </a:rPr>
              <a:t>约</a:t>
            </a:r>
            <a:r>
              <a:rPr lang="en-US" altLang="zh-CN" dirty="0">
                <a:latin typeface="+mn-ea"/>
              </a:rPr>
              <a:t>75</a:t>
            </a:r>
            <a:r>
              <a:rPr lang="zh-CN" altLang="en-US" dirty="0">
                <a:latin typeface="+mn-ea"/>
              </a:rPr>
              <a:t>万</a:t>
            </a:r>
            <a:endParaRPr lang="en-US" altLang="zh-CN" dirty="0">
              <a:latin typeface="+mn-ea"/>
            </a:endParaRPr>
          </a:p>
          <a:p>
            <a:pPr marL="400050" lvl="2" indent="0">
              <a:buNone/>
            </a:pPr>
            <a:r>
              <a:rPr lang="en-US" altLang="zh-CN" dirty="0">
                <a:latin typeface="+mn-ea"/>
              </a:rPr>
              <a:t>	  LAMOST DR5 </a:t>
            </a:r>
            <a:r>
              <a:rPr lang="zh-CN" altLang="en-US" dirty="0">
                <a:latin typeface="+mn-ea"/>
              </a:rPr>
              <a:t>约</a:t>
            </a:r>
            <a:r>
              <a:rPr lang="en-US" altLang="zh-CN" dirty="0">
                <a:latin typeface="+mn-ea"/>
              </a:rPr>
              <a:t>5</a:t>
            </a:r>
            <a:r>
              <a:rPr lang="zh-CN" altLang="en-US" dirty="0">
                <a:latin typeface="+mn-ea"/>
              </a:rPr>
              <a:t>万</a:t>
            </a:r>
            <a:endParaRPr lang="en-US" altLang="zh-CN" dirty="0">
              <a:latin typeface="+mn-ea"/>
            </a:endParaRPr>
          </a:p>
          <a:p>
            <a:pPr marL="400050" lvl="2" indent="0">
              <a:buNone/>
            </a:pPr>
            <a:endParaRPr lang="en-US" altLang="zh-CN" dirty="0">
              <a:latin typeface="+mn-ea"/>
            </a:endParaRPr>
          </a:p>
        </p:txBody>
      </p:sp>
      <p:pic>
        <p:nvPicPr>
          <p:cNvPr id="4" name="图片 3"/>
          <p:cNvPicPr>
            <a:picLocks noChangeAspect="1"/>
          </p:cNvPicPr>
          <p:nvPr/>
        </p:nvPicPr>
        <p:blipFill rotWithShape="1">
          <a:blip r:embed="rId1"/>
          <a:srcRect r="48740" b="21936"/>
          <a:stretch>
            <a:fillRect/>
          </a:stretch>
        </p:blipFill>
        <p:spPr>
          <a:xfrm>
            <a:off x="9912424" y="1899852"/>
            <a:ext cx="2004400" cy="1872208"/>
          </a:xfrm>
          <a:prstGeom prst="rect">
            <a:avLst/>
          </a:prstGeom>
        </p:spPr>
      </p:pic>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5879976" y="3916226"/>
            <a:ext cx="3024336" cy="2409393"/>
          </a:xfrm>
          <a:prstGeom prst="rect">
            <a:avLst/>
          </a:prstGeom>
        </p:spPr>
      </p:pic>
      <p:graphicFrame>
        <p:nvGraphicFramePr>
          <p:cNvPr id="5" name="表格 4"/>
          <p:cNvGraphicFramePr>
            <a:graphicFrameLocks noGrp="1"/>
          </p:cNvGraphicFramePr>
          <p:nvPr>
            <p:custDataLst>
              <p:tags r:id="rId4"/>
            </p:custDataLst>
          </p:nvPr>
        </p:nvGraphicFramePr>
        <p:xfrm>
          <a:off x="911424" y="3573016"/>
          <a:ext cx="4752528" cy="2931160"/>
        </p:xfrm>
        <a:graphic>
          <a:graphicData uri="http://schemas.openxmlformats.org/drawingml/2006/table">
            <a:tbl>
              <a:tblPr firstRow="1" bandRow="1">
                <a:tableStyleId>{93296810-A885-4BE3-A3E7-6D5BEEA58F35}</a:tableStyleId>
              </a:tblPr>
              <a:tblGrid>
                <a:gridCol w="1944216"/>
                <a:gridCol w="985425"/>
                <a:gridCol w="1822887"/>
              </a:tblGrid>
              <a:tr h="370840">
                <a:tc>
                  <a:txBody>
                    <a:bodyPr/>
                    <a:lstStyle/>
                    <a:p>
                      <a:pPr algn="r"/>
                      <a:r>
                        <a:rPr lang="zh-CN" altLang="en-US" dirty="0"/>
                        <a:t>名称</a:t>
                      </a:r>
                      <a:endParaRPr lang="zh-CN" altLang="en-US" dirty="0"/>
                    </a:p>
                  </a:txBody>
                  <a:tcPr/>
                </a:tc>
                <a:tc>
                  <a:txBody>
                    <a:bodyPr/>
                    <a:lstStyle/>
                    <a:p>
                      <a:pPr algn="r"/>
                      <a:r>
                        <a:rPr lang="zh-CN" altLang="en-US" dirty="0"/>
                        <a:t>时间</a:t>
                      </a:r>
                      <a:endParaRPr lang="zh-CN" altLang="en-US" dirty="0"/>
                    </a:p>
                  </a:txBody>
                  <a:tcPr/>
                </a:tc>
                <a:tc>
                  <a:txBody>
                    <a:bodyPr/>
                    <a:lstStyle/>
                    <a:p>
                      <a:pPr algn="r"/>
                      <a:r>
                        <a:rPr lang="zh-CN" altLang="en-US" dirty="0"/>
                        <a:t>数量</a:t>
                      </a:r>
                      <a:endParaRPr lang="zh-CN" altLang="en-US" dirty="0"/>
                    </a:p>
                  </a:txBody>
                  <a:tcPr/>
                </a:tc>
              </a:tr>
              <a:tr h="365760">
                <a:tc>
                  <a:txBody>
                    <a:bodyPr/>
                    <a:lstStyle/>
                    <a:p>
                      <a:pPr algn="r"/>
                      <a:r>
                        <a:rPr lang="en-US" altLang="zh-CN" dirty="0"/>
                        <a:t>BQS</a:t>
                      </a:r>
                      <a:endParaRPr lang="zh-CN" altLang="en-US" dirty="0"/>
                    </a:p>
                  </a:txBody>
                  <a:tcPr/>
                </a:tc>
                <a:tc>
                  <a:txBody>
                    <a:bodyPr/>
                    <a:lstStyle/>
                    <a:p>
                      <a:pPr algn="r"/>
                      <a:r>
                        <a:rPr lang="en-US" altLang="zh-CN" dirty="0"/>
                        <a:t>1983</a:t>
                      </a:r>
                      <a:endParaRPr lang="zh-CN" altLang="en-US" dirty="0"/>
                    </a:p>
                  </a:txBody>
                  <a:tcPr/>
                </a:tc>
                <a:tc>
                  <a:txBody>
                    <a:bodyPr/>
                    <a:lstStyle/>
                    <a:p>
                      <a:pPr algn="r"/>
                      <a:r>
                        <a:rPr lang="en-US" altLang="zh-CN" dirty="0"/>
                        <a:t>    114</a:t>
                      </a:r>
                      <a:endParaRPr lang="zh-CN" altLang="en-US" dirty="0"/>
                    </a:p>
                  </a:txBody>
                  <a:tcPr/>
                </a:tc>
              </a:tr>
              <a:tr h="273050">
                <a:tc>
                  <a:txBody>
                    <a:bodyPr/>
                    <a:lstStyle/>
                    <a:p>
                      <a:pPr algn="r"/>
                      <a:r>
                        <a:rPr lang="en-US" altLang="zh-CN" dirty="0"/>
                        <a:t>LBQS</a:t>
                      </a:r>
                      <a:endParaRPr lang="zh-CN" altLang="en-US" dirty="0"/>
                    </a:p>
                  </a:txBody>
                  <a:tcPr/>
                </a:tc>
                <a:tc>
                  <a:txBody>
                    <a:bodyPr/>
                    <a:lstStyle/>
                    <a:p>
                      <a:pPr algn="r"/>
                      <a:r>
                        <a:rPr lang="en-US" altLang="zh-CN" dirty="0"/>
                        <a:t>1987</a:t>
                      </a:r>
                      <a:endParaRPr lang="zh-CN" altLang="en-US" dirty="0"/>
                    </a:p>
                  </a:txBody>
                  <a:tcPr/>
                </a:tc>
                <a:tc>
                  <a:txBody>
                    <a:bodyPr/>
                    <a:lstStyle/>
                    <a:p>
                      <a:pPr algn="r"/>
                      <a:r>
                        <a:rPr lang="en-US" altLang="zh-CN" dirty="0"/>
                        <a:t>1, 055</a:t>
                      </a:r>
                      <a:endParaRPr lang="zh-CN" altLang="en-US" dirty="0"/>
                    </a:p>
                  </a:txBody>
                  <a:tcPr/>
                </a:tc>
              </a:tr>
              <a:tr h="180340">
                <a:tc>
                  <a:txBody>
                    <a:bodyPr/>
                    <a:lstStyle/>
                    <a:p>
                      <a:pPr algn="r"/>
                      <a:r>
                        <a:rPr lang="en-US" altLang="zh-CN" dirty="0"/>
                        <a:t>2QZ</a:t>
                      </a:r>
                      <a:endParaRPr lang="zh-CN" altLang="en-US" dirty="0"/>
                    </a:p>
                  </a:txBody>
                  <a:tcPr/>
                </a:tc>
                <a:tc>
                  <a:txBody>
                    <a:bodyPr/>
                    <a:lstStyle/>
                    <a:p>
                      <a:pPr algn="r"/>
                      <a:r>
                        <a:rPr lang="en-US" altLang="zh-CN" dirty="0"/>
                        <a:t>2004</a:t>
                      </a:r>
                      <a:endParaRPr lang="zh-CN" altLang="en-US" dirty="0"/>
                    </a:p>
                  </a:txBody>
                  <a:tcPr/>
                </a:tc>
                <a:tc>
                  <a:txBody>
                    <a:bodyPr/>
                    <a:lstStyle/>
                    <a:p>
                      <a:pPr algn="r"/>
                      <a:r>
                        <a:rPr lang="en-US" altLang="zh-CN" dirty="0"/>
                        <a:t>23, 338</a:t>
                      </a:r>
                      <a:endParaRPr lang="zh-CN" altLang="en-US" dirty="0"/>
                    </a:p>
                  </a:txBody>
                  <a:tcPr/>
                </a:tc>
              </a:tr>
              <a:tr h="182880">
                <a:tc>
                  <a:txBody>
                    <a:bodyPr/>
                    <a:lstStyle/>
                    <a:p>
                      <a:pPr algn="r"/>
                      <a:r>
                        <a:rPr lang="en-US" altLang="zh-CN" dirty="0"/>
                        <a:t>SDSS DR16Q</a:t>
                      </a:r>
                      <a:endParaRPr lang="zh-CN" altLang="en-US" dirty="0"/>
                    </a:p>
                  </a:txBody>
                  <a:tcPr/>
                </a:tc>
                <a:tc>
                  <a:txBody>
                    <a:bodyPr/>
                    <a:lstStyle/>
                    <a:p>
                      <a:pPr algn="r"/>
                      <a:r>
                        <a:rPr lang="en-US" altLang="zh-CN" dirty="0"/>
                        <a:t>2020</a:t>
                      </a:r>
                      <a:endParaRPr lang="zh-CN" altLang="en-US" dirty="0"/>
                    </a:p>
                  </a:txBody>
                  <a:tcPr/>
                </a:tc>
                <a:tc>
                  <a:txBody>
                    <a:bodyPr/>
                    <a:lstStyle/>
                    <a:p>
                      <a:pPr algn="r"/>
                      <a:r>
                        <a:rPr lang="en-US" altLang="zh-CN" dirty="0"/>
                        <a:t>750, 414</a:t>
                      </a:r>
                      <a:endParaRPr lang="zh-CN" altLang="en-US" dirty="0"/>
                    </a:p>
                  </a:txBody>
                  <a:tcPr/>
                </a:tc>
              </a:tr>
              <a:tr h="182880">
                <a:tc>
                  <a:txBody>
                    <a:bodyPr/>
                    <a:lstStyle/>
                    <a:p>
                      <a:pPr algn="r"/>
                      <a:r>
                        <a:rPr lang="en-US" altLang="zh-CN" dirty="0"/>
                        <a:t>LAMOST DR5</a:t>
                      </a:r>
                      <a:endParaRPr lang="zh-CN" altLang="en-US" dirty="0"/>
                    </a:p>
                  </a:txBody>
                  <a:tcPr/>
                </a:tc>
                <a:tc>
                  <a:txBody>
                    <a:bodyPr/>
                    <a:lstStyle/>
                    <a:p>
                      <a:pPr algn="r"/>
                      <a:r>
                        <a:rPr lang="en-US" altLang="zh-CN" dirty="0"/>
                        <a:t>2018</a:t>
                      </a:r>
                      <a:endParaRPr lang="zh-CN" altLang="en-US" dirty="0"/>
                    </a:p>
                  </a:txBody>
                  <a:tcPr/>
                </a:tc>
                <a:tc>
                  <a:txBody>
                    <a:bodyPr/>
                    <a:lstStyle/>
                    <a:p>
                      <a:pPr algn="r"/>
                      <a:r>
                        <a:rPr lang="en-US" altLang="zh-CN" dirty="0"/>
                        <a:t>52, 453 </a:t>
                      </a:r>
                      <a:r>
                        <a:rPr lang="en-US" altLang="zh-CN" dirty="0">
                          <a:solidFill>
                            <a:srgbClr val="FF0000"/>
                          </a:solidFill>
                        </a:rPr>
                        <a:t>(42, 567)</a:t>
                      </a:r>
                      <a:endParaRPr lang="en-US" altLang="zh-CN" dirty="0">
                        <a:solidFill>
                          <a:srgbClr val="FF0000"/>
                        </a:solidFill>
                      </a:endParaRPr>
                    </a:p>
                  </a:txBody>
                  <a:tcPr/>
                </a:tc>
              </a:tr>
              <a:tr h="182880">
                <a:tc>
                  <a:txBody>
                    <a:bodyPr/>
                    <a:lstStyle/>
                    <a:p>
                      <a:pPr algn="r"/>
                      <a:r>
                        <a:rPr lang="en-US" altLang="zh-CN" dirty="0"/>
                        <a:t>LAMOST DR8</a:t>
                      </a:r>
                      <a:endParaRPr lang="zh-CN" altLang="en-US" dirty="0"/>
                    </a:p>
                  </a:txBody>
                  <a:tcPr/>
                </a:tc>
                <a:tc>
                  <a:txBody>
                    <a:bodyPr/>
                    <a:lstStyle/>
                    <a:p>
                      <a:pPr algn="r"/>
                      <a:r>
                        <a:rPr lang="en-US" altLang="zh-CN" dirty="0"/>
                        <a:t>2021</a:t>
                      </a:r>
                      <a:endParaRPr lang="zh-CN" altLang="en-US" dirty="0"/>
                    </a:p>
                  </a:txBody>
                  <a:tcPr/>
                </a:tc>
                <a:tc>
                  <a:txBody>
                    <a:bodyPr/>
                    <a:lstStyle/>
                    <a:p>
                      <a:pPr algn="r"/>
                      <a:r>
                        <a:rPr lang="en-US" altLang="zh-CN" dirty="0"/>
                        <a:t>72, 061</a:t>
                      </a:r>
                      <a:endParaRPr lang="zh-CN" altLang="en-US" dirty="0"/>
                    </a:p>
                  </a:txBody>
                  <a:tcPr/>
                </a:tc>
              </a:tr>
              <a:tr h="182880">
                <a:tc>
                  <a:txBody>
                    <a:bodyPr/>
                    <a:lstStyle/>
                    <a:p>
                      <a:pPr algn="r"/>
                      <a:r>
                        <a:rPr lang="en-US" altLang="zh-CN" dirty="0" err="1">
                          <a:solidFill>
                            <a:srgbClr val="0000FF"/>
                          </a:solidFill>
                        </a:rPr>
                        <a:t>Milliquas</a:t>
                      </a:r>
                      <a:endParaRPr lang="zh-CN" altLang="en-US" dirty="0">
                        <a:solidFill>
                          <a:srgbClr val="0000FF"/>
                        </a:solidFill>
                      </a:endParaRPr>
                    </a:p>
                  </a:txBody>
                  <a:tcPr/>
                </a:tc>
                <a:tc>
                  <a:txBody>
                    <a:bodyPr/>
                    <a:lstStyle/>
                    <a:p>
                      <a:pPr algn="r"/>
                      <a:r>
                        <a:rPr lang="en-US" altLang="zh-CN" dirty="0">
                          <a:solidFill>
                            <a:srgbClr val="0000FF"/>
                          </a:solidFill>
                        </a:rPr>
                        <a:t>2022</a:t>
                      </a:r>
                      <a:endParaRPr lang="zh-CN" altLang="en-US" dirty="0">
                        <a:solidFill>
                          <a:srgbClr val="0000FF"/>
                        </a:solidFill>
                      </a:endParaRPr>
                    </a:p>
                  </a:txBody>
                  <a:tcPr/>
                </a:tc>
                <a:tc>
                  <a:txBody>
                    <a:bodyPr/>
                    <a:lstStyle/>
                    <a:p>
                      <a:pPr algn="r"/>
                      <a:r>
                        <a:rPr lang="en-US" altLang="zh-CN" dirty="0">
                          <a:solidFill>
                            <a:srgbClr val="0000FF"/>
                          </a:solidFill>
                        </a:rPr>
                        <a:t>792, 035</a:t>
                      </a:r>
                      <a:endParaRPr lang="zh-CN" altLang="en-US" dirty="0">
                        <a:solidFill>
                          <a:srgbClr val="0000FF"/>
                        </a:solidFill>
                      </a:endParaRPr>
                    </a:p>
                  </a:txBody>
                  <a:tcPr/>
                </a:tc>
              </a:tr>
            </a:tbl>
          </a:graphicData>
        </a:graphic>
      </p:graphicFrame>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351" y="3839247"/>
            <a:ext cx="2905530" cy="2486372"/>
          </a:xfrm>
          <a:prstGeom prst="rect">
            <a:avLst/>
          </a:prstGeom>
        </p:spPr>
      </p:pic>
      <p:sp>
        <p:nvSpPr>
          <p:cNvPr id="6" name="文本框 5"/>
          <p:cNvSpPr txBox="1"/>
          <p:nvPr/>
        </p:nvSpPr>
        <p:spPr>
          <a:xfrm>
            <a:off x="7463790" y="3935095"/>
            <a:ext cx="1275080" cy="922020"/>
          </a:xfrm>
          <a:prstGeom prst="rect">
            <a:avLst/>
          </a:prstGeom>
          <a:noFill/>
        </p:spPr>
        <p:txBody>
          <a:bodyPr wrap="square" rtlCol="0">
            <a:spAutoFit/>
          </a:bodyPr>
          <a:lstStyle/>
          <a:p>
            <a:r>
              <a:rPr lang="en-US" altLang="zh-CN" sz="1800"/>
              <a:t>z&gt;4: 3002</a:t>
            </a:r>
            <a:endParaRPr lang="en-US" altLang="zh-CN" sz="1800"/>
          </a:p>
          <a:p>
            <a:r>
              <a:rPr lang="en-US" altLang="zh-CN" sz="1800"/>
              <a:t>z&gt;5: 655</a:t>
            </a:r>
            <a:endParaRPr lang="en-US" altLang="zh-CN" sz="1800"/>
          </a:p>
          <a:p>
            <a:r>
              <a:rPr lang="en-US" altLang="zh-CN" sz="1800"/>
              <a:t>z&gt;6: 264</a:t>
            </a:r>
            <a:endParaRPr lang="en-US" altLang="zh-CN" sz="1800"/>
          </a:p>
        </p:txBody>
      </p:sp>
      <p:sp>
        <p:nvSpPr>
          <p:cNvPr id="8" name="文本框 7"/>
          <p:cNvSpPr txBox="1"/>
          <p:nvPr/>
        </p:nvSpPr>
        <p:spPr>
          <a:xfrm>
            <a:off x="6043930" y="6309360"/>
            <a:ext cx="2861310" cy="275590"/>
          </a:xfrm>
          <a:prstGeom prst="rect">
            <a:avLst/>
          </a:prstGeom>
          <a:noFill/>
        </p:spPr>
        <p:txBody>
          <a:bodyPr wrap="square" rtlCol="0">
            <a:spAutoFit/>
          </a:bodyPr>
          <a:p>
            <a:pPr algn="ctr"/>
            <a:r>
              <a:rPr lang="zh-CN" altLang="en-US" sz="1200"/>
              <a:t>图</a:t>
            </a:r>
            <a:r>
              <a:rPr lang="en-US" altLang="zh-CN" sz="1200"/>
              <a:t>1</a:t>
            </a:r>
            <a:r>
              <a:rPr lang="zh-CN" altLang="en-US" sz="1200"/>
              <a:t>：</a:t>
            </a:r>
            <a:r>
              <a:rPr lang="en-US" altLang="zh-CN" sz="1200"/>
              <a:t>SDSS DR16Q</a:t>
            </a:r>
            <a:r>
              <a:rPr lang="zh-CN" altLang="en-US" sz="1200"/>
              <a:t>红移分布</a:t>
            </a:r>
            <a:endParaRPr lang="en-US" altLang="zh-CN" sz="1200"/>
          </a:p>
        </p:txBody>
      </p:sp>
      <p:sp>
        <p:nvSpPr>
          <p:cNvPr id="9" name="文本框 8"/>
          <p:cNvSpPr txBox="1"/>
          <p:nvPr/>
        </p:nvSpPr>
        <p:spPr>
          <a:xfrm>
            <a:off x="8998585" y="6309360"/>
            <a:ext cx="2861310" cy="275590"/>
          </a:xfrm>
          <a:prstGeom prst="rect">
            <a:avLst/>
          </a:prstGeom>
          <a:noFill/>
        </p:spPr>
        <p:txBody>
          <a:bodyPr wrap="square" rtlCol="0">
            <a:spAutoFit/>
          </a:bodyPr>
          <a:p>
            <a:pPr algn="ctr"/>
            <a:r>
              <a:rPr lang="zh-CN" altLang="en-US" sz="1200"/>
              <a:t>图</a:t>
            </a:r>
            <a:r>
              <a:rPr lang="en-US" altLang="zh-CN" sz="1200"/>
              <a:t>2</a:t>
            </a:r>
            <a:r>
              <a:rPr lang="zh-CN" altLang="en-US" sz="1200"/>
              <a:t>：</a:t>
            </a:r>
            <a:r>
              <a:rPr lang="en-US" altLang="zh-CN" sz="1200"/>
              <a:t>SDSS DR16Q r</a:t>
            </a:r>
            <a:r>
              <a:rPr lang="zh-CN" altLang="en-US" sz="1200"/>
              <a:t>波段星等分布</a:t>
            </a:r>
            <a:endParaRPr lang="en-US" altLang="zh-CN"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t>两步模型</a:t>
            </a:r>
            <a:endParaRPr lang="en-US" altLang="zh-CN" b="1" dirty="0"/>
          </a:p>
          <a:p>
            <a:pPr marL="914400" lvl="1" indent="-457200"/>
            <a:r>
              <a:rPr lang="zh-CN" altLang="en-US" sz="2800" b="1" dirty="0"/>
              <a:t>分类</a:t>
            </a:r>
            <a:endParaRPr lang="zh-CN" altLang="en-US" sz="2800" b="1"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8" name="图片 7"/>
          <p:cNvPicPr>
            <a:picLocks noChangeAspect="1"/>
          </p:cNvPicPr>
          <p:nvPr/>
        </p:nvPicPr>
        <p:blipFill>
          <a:blip r:embed="rId1"/>
          <a:stretch>
            <a:fillRect/>
          </a:stretch>
        </p:blipFill>
        <p:spPr>
          <a:xfrm>
            <a:off x="695325" y="2779395"/>
            <a:ext cx="6657975" cy="2514600"/>
          </a:xfrm>
          <a:prstGeom prst="rect">
            <a:avLst/>
          </a:prstGeom>
          <a:ln>
            <a:solidFill>
              <a:srgbClr val="FF0000"/>
            </a:solidFill>
          </a:ln>
        </p:spPr>
      </p:pic>
      <p:pic>
        <p:nvPicPr>
          <p:cNvPr id="9" name="图片 8"/>
          <p:cNvPicPr>
            <a:picLocks noChangeAspect="1"/>
          </p:cNvPicPr>
          <p:nvPr/>
        </p:nvPicPr>
        <p:blipFill>
          <a:blip r:embed="rId2"/>
          <a:stretch>
            <a:fillRect/>
          </a:stretch>
        </p:blipFill>
        <p:spPr>
          <a:xfrm>
            <a:off x="3575685" y="3933190"/>
            <a:ext cx="7692390" cy="2514600"/>
          </a:xfrm>
          <a:prstGeom prst="rect">
            <a:avLst/>
          </a:prstGeom>
          <a:ln>
            <a:solidFill>
              <a:srgbClr val="FF0000"/>
            </a:solidFill>
          </a:ln>
        </p:spPr>
      </p:pic>
      <p:sp>
        <p:nvSpPr>
          <p:cNvPr id="10" name="矩形 9"/>
          <p:cNvSpPr/>
          <p:nvPr/>
        </p:nvSpPr>
        <p:spPr>
          <a:xfrm>
            <a:off x="3863340" y="4817110"/>
            <a:ext cx="7056755" cy="35052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t>两步模型</a:t>
            </a:r>
            <a:endParaRPr lang="zh-CN" altLang="en-US" b="1" dirty="0"/>
          </a:p>
          <a:p>
            <a:pPr lvl="1"/>
            <a:r>
              <a:rPr lang="zh-CN" altLang="en-US" b="1" dirty="0"/>
              <a:t>回归</a:t>
            </a:r>
            <a:endParaRPr lang="en-US" altLang="zh-CN" b="1" dirty="0"/>
          </a:p>
          <a:p>
            <a:pPr marL="0" indent="0">
              <a:buNone/>
            </a:pPr>
            <a:endParaRPr lang="zh-CN" altLang="en-US" sz="2800"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2" name="图片 1"/>
          <p:cNvPicPr>
            <a:picLocks noChangeAspect="1"/>
          </p:cNvPicPr>
          <p:nvPr/>
        </p:nvPicPr>
        <p:blipFill>
          <a:blip r:embed="rId1"/>
          <a:stretch>
            <a:fillRect/>
          </a:stretch>
        </p:blipFill>
        <p:spPr>
          <a:xfrm>
            <a:off x="2567305" y="2348865"/>
            <a:ext cx="7469505" cy="4420235"/>
          </a:xfrm>
          <a:prstGeom prst="rect">
            <a:avLst/>
          </a:prstGeom>
          <a:ln>
            <a:solidFill>
              <a:srgbClr val="FF0000"/>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solidFill>
                  <a:schemeClr val="tx1"/>
                </a:solidFill>
              </a:rPr>
              <a:t>模型对比</a:t>
            </a:r>
            <a:endParaRPr lang="en-US" altLang="zh-CN" b="1" dirty="0"/>
          </a:p>
          <a:p>
            <a:pPr marL="0" indent="0">
              <a:buNone/>
            </a:pPr>
            <a:endParaRPr lang="zh-CN" altLang="en-US"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1270" y="2493010"/>
            <a:ext cx="9561195" cy="3304540"/>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sym typeface="+mn-ea"/>
              </a:rPr>
              <a:t>模型对比</a:t>
            </a:r>
            <a:endParaRPr lang="en-US" altLang="zh-CN" b="1" dirty="0"/>
          </a:p>
          <a:p>
            <a:pPr marL="0" indent="0">
              <a:buNone/>
            </a:pPr>
            <a:endParaRPr lang="zh-CN" altLang="en-US" dirty="0"/>
          </a:p>
        </p:txBody>
      </p:sp>
      <p:sp>
        <p:nvSpPr>
          <p:cNvPr id="4" name="标题 1"/>
          <p:cNvSpPr>
            <a:spLocks noGrp="1"/>
          </p:cNvSpPr>
          <p:nvPr>
            <p:ph type="title"/>
          </p:nvPr>
        </p:nvSpPr>
        <p:spPr/>
        <p:txBody>
          <a:bodyPr/>
          <a:lstStyle/>
          <a:p>
            <a:r>
              <a:rPr lang="zh-CN" altLang="en-US" b="1" dirty="0"/>
              <a:t>回归模型训练</a:t>
            </a:r>
            <a:endParaRPr lang="zh-CN" altLang="en-US" b="1"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5217" y="2493327"/>
            <a:ext cx="8280920" cy="3858286"/>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t>模型对比</a:t>
            </a:r>
            <a:endParaRPr lang="zh-CN" altLang="en-US" b="1" dirty="0"/>
          </a:p>
        </p:txBody>
      </p:sp>
      <p:sp>
        <p:nvSpPr>
          <p:cNvPr id="4" name="标题 1"/>
          <p:cNvSpPr>
            <a:spLocks noGrp="1"/>
          </p:cNvSpPr>
          <p:nvPr>
            <p:ph type="title"/>
          </p:nvPr>
        </p:nvSpPr>
        <p:spPr/>
        <p:txBody>
          <a:bodyPr/>
          <a:lstStyle/>
          <a:p>
            <a:r>
              <a:rPr lang="zh-CN" altLang="en-US" dirty="0"/>
              <a:t>回归模型训练</a:t>
            </a:r>
            <a:endParaRPr lang="zh-CN" altLang="en-US"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9470" y="2421255"/>
            <a:ext cx="9786620" cy="3333750"/>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b="1" dirty="0"/>
              <a:t>模型应用</a:t>
            </a:r>
            <a:endParaRPr lang="en-US" altLang="zh-CN" b="1" dirty="0"/>
          </a:p>
          <a:p>
            <a:pPr marL="800100" lvl="1" indent="-342900"/>
            <a:r>
              <a:rPr lang="zh-CN" altLang="en-US" sz="2400" b="1" dirty="0"/>
              <a:t>模型列表</a:t>
            </a:r>
            <a:endParaRPr lang="en-US" altLang="zh-CN" sz="2400" b="1" dirty="0"/>
          </a:p>
        </p:txBody>
      </p:sp>
      <p:sp>
        <p:nvSpPr>
          <p:cNvPr id="4" name="标题 1"/>
          <p:cNvSpPr>
            <a:spLocks noGrp="1"/>
          </p:cNvSpPr>
          <p:nvPr>
            <p:ph type="title"/>
          </p:nvPr>
        </p:nvSpPr>
        <p:spPr>
          <a:xfrm>
            <a:off x="0" y="291964"/>
            <a:ext cx="10972800" cy="1143000"/>
          </a:xfrm>
        </p:spPr>
        <p:txBody>
          <a:bodyPr/>
          <a:lstStyle/>
          <a:p>
            <a:r>
              <a:rPr lang="zh-CN" altLang="en-US" b="1" dirty="0"/>
              <a:t>模型应用</a:t>
            </a:r>
            <a:endParaRPr lang="zh-CN" altLang="en-US" b="1"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9425" y="2565400"/>
            <a:ext cx="11017250" cy="2961005"/>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1945" y="1056005"/>
            <a:ext cx="5033645" cy="5801995"/>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en-US" altLang="zh-CN" b="1" dirty="0"/>
              <a:t>BASS</a:t>
            </a:r>
            <a:r>
              <a:rPr lang="zh-CN" altLang="en-US" b="1" dirty="0"/>
              <a:t>类星体候选体红移分布</a:t>
            </a:r>
            <a:endParaRPr lang="en-US" altLang="zh-CN" b="1" dirty="0"/>
          </a:p>
          <a:p>
            <a:pPr marL="0" indent="0">
              <a:buNone/>
            </a:pPr>
            <a:endParaRPr lang="en-US" altLang="zh-CN" sz="2400" dirty="0"/>
          </a:p>
          <a:p>
            <a:pPr marL="0" indent="0">
              <a:buNone/>
            </a:pPr>
            <a:endParaRPr lang="en-US" altLang="zh-CN" sz="2400" dirty="0"/>
          </a:p>
        </p:txBody>
      </p:sp>
      <p:sp>
        <p:nvSpPr>
          <p:cNvPr id="4" name="标题 1"/>
          <p:cNvSpPr>
            <a:spLocks noGrp="1"/>
          </p:cNvSpPr>
          <p:nvPr>
            <p:ph type="title"/>
          </p:nvPr>
        </p:nvSpPr>
        <p:spPr/>
        <p:txBody>
          <a:bodyPr/>
          <a:lstStyle/>
          <a:p>
            <a:r>
              <a:rPr lang="zh-CN" altLang="en-US" b="1" dirty="0"/>
              <a:t>模型应用</a:t>
            </a:r>
            <a:endParaRPr lang="zh-CN" altLang="en-US" b="1"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79650" y="2277161"/>
            <a:ext cx="7582958" cy="2896004"/>
          </a:xfrm>
          <a:prstGeom prst="rect">
            <a:avLst/>
          </a:prstGeom>
          <a:ln>
            <a:solidFill>
              <a:srgbClr val="FF0000"/>
            </a:solidFill>
          </a:ln>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650" y="5307321"/>
            <a:ext cx="7582958" cy="1550679"/>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048250" y="2493645"/>
            <a:ext cx="7143750" cy="3248025"/>
          </a:xfrm>
          <a:prstGeom prst="rect">
            <a:avLst/>
          </a:prstGeom>
        </p:spPr>
      </p:pic>
      <p:sp>
        <p:nvSpPr>
          <p:cNvPr id="2" name="标题 1"/>
          <p:cNvSpPr>
            <a:spLocks noGrp="1"/>
          </p:cNvSpPr>
          <p:nvPr>
            <p:ph type="title"/>
          </p:nvPr>
        </p:nvSpPr>
        <p:spPr/>
        <p:txBody>
          <a:bodyPr/>
          <a:lstStyle/>
          <a:p>
            <a:r>
              <a:rPr lang="zh-CN" altLang="en-US" b="1" dirty="0">
                <a:solidFill>
                  <a:srgbClr val="FFFF00"/>
                </a:solidFill>
              </a:rPr>
              <a:t>（三）星系红移测量</a:t>
            </a:r>
            <a:endParaRPr lang="zh-CN" altLang="en-US" b="1" dirty="0">
              <a:solidFill>
                <a:srgbClr val="FFFF00"/>
              </a:solidFill>
            </a:endParaRPr>
          </a:p>
        </p:txBody>
      </p:sp>
      <p:sp>
        <p:nvSpPr>
          <p:cNvPr id="4" name="内容占位符 2"/>
          <p:cNvSpPr txBox="1"/>
          <p:nvPr/>
        </p:nvSpPr>
        <p:spPr bwMode="auto">
          <a:xfrm>
            <a:off x="775792" y="1781200"/>
            <a:ext cx="1036915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p"/>
            </a:pPr>
            <a:r>
              <a:rPr lang="zh-CN" altLang="en-US" dirty="0">
                <a:solidFill>
                  <a:srgbClr val="FF0000"/>
                </a:solidFill>
              </a:rPr>
              <a:t> </a:t>
            </a:r>
            <a:r>
              <a:rPr lang="zh-CN" altLang="en-US" b="1" dirty="0"/>
              <a:t>基于</a:t>
            </a:r>
            <a:r>
              <a:rPr lang="en-US" altLang="zh-CN" b="1" dirty="0"/>
              <a:t>DESI </a:t>
            </a:r>
            <a:r>
              <a:rPr lang="zh-CN" altLang="en-US" b="1" dirty="0"/>
              <a:t>图像巡天数据</a:t>
            </a:r>
            <a:r>
              <a:rPr lang="en-US" altLang="zh-CN" b="1" dirty="0">
                <a:sym typeface="+mn-ea"/>
              </a:rPr>
              <a:t>DR9</a:t>
            </a:r>
            <a:r>
              <a:rPr lang="zh-CN" altLang="en-US" b="1" dirty="0"/>
              <a:t>的星系红移测量</a:t>
            </a:r>
            <a:endParaRPr lang="en-US" altLang="zh-CN" b="1" dirty="0"/>
          </a:p>
          <a:p>
            <a:pPr lvl="1">
              <a:buFont typeface="Wingdings" panose="05000000000000000000" pitchFamily="2" charset="2"/>
              <a:buChar char="p"/>
            </a:pPr>
            <a:endParaRPr lang="zh-CN" altLang="en-US" dirty="0"/>
          </a:p>
        </p:txBody>
      </p:sp>
      <p:pic>
        <p:nvPicPr>
          <p:cNvPr id="7" name="图片 6"/>
          <p:cNvPicPr>
            <a:picLocks noChangeAspect="1"/>
          </p:cNvPicPr>
          <p:nvPr/>
        </p:nvPicPr>
        <p:blipFill>
          <a:blip r:embed="rId2"/>
          <a:srcRect t="10789" r="9256"/>
          <a:stretch>
            <a:fillRect/>
          </a:stretch>
        </p:blipFill>
        <p:spPr>
          <a:xfrm>
            <a:off x="551180" y="2577465"/>
            <a:ext cx="5497195" cy="1291590"/>
          </a:xfrm>
          <a:prstGeom prst="rect">
            <a:avLst/>
          </a:prstGeom>
        </p:spPr>
      </p:pic>
      <p:pic>
        <p:nvPicPr>
          <p:cNvPr id="8" name="图片 7"/>
          <p:cNvPicPr>
            <a:picLocks noChangeAspect="1"/>
          </p:cNvPicPr>
          <p:nvPr/>
        </p:nvPicPr>
        <p:blipFill>
          <a:blip r:embed="rId3"/>
          <a:srcRect r="51238"/>
          <a:stretch>
            <a:fillRect/>
          </a:stretch>
        </p:blipFill>
        <p:spPr>
          <a:xfrm>
            <a:off x="695325" y="4004945"/>
            <a:ext cx="4102735" cy="2004695"/>
          </a:xfrm>
          <a:prstGeom prst="rect">
            <a:avLst/>
          </a:prstGeom>
          <a:ln>
            <a:solidFill>
              <a:srgbClr val="FF0000"/>
            </a:solidFill>
          </a:ln>
        </p:spPr>
      </p:pic>
      <p:sp>
        <p:nvSpPr>
          <p:cNvPr id="9" name="文本框 8"/>
          <p:cNvSpPr txBox="1"/>
          <p:nvPr/>
        </p:nvSpPr>
        <p:spPr>
          <a:xfrm>
            <a:off x="695325" y="6171565"/>
            <a:ext cx="4377690" cy="434340"/>
          </a:xfrm>
          <a:prstGeom prst="rect">
            <a:avLst/>
          </a:prstGeom>
          <a:noFill/>
          <a:ln>
            <a:solidFill>
              <a:srgbClr val="FF0000"/>
            </a:solidFill>
          </a:ln>
        </p:spPr>
        <p:txBody>
          <a:bodyPr wrap="square" rtlCol="0">
            <a:noAutofit/>
          </a:bodyPr>
          <a:lstStyle/>
          <a:p>
            <a:r>
              <a:rPr lang="en-US" altLang="zh-CN"/>
              <a:t>https://www.legacysurvey.org/dr9</a:t>
            </a:r>
            <a:endParaRPr lang="en-US" altLang="zh-CN"/>
          </a:p>
          <a:p>
            <a:endParaRPr lang="en-US" altLang="zh-CN"/>
          </a:p>
        </p:txBody>
      </p:sp>
      <p:pic>
        <p:nvPicPr>
          <p:cNvPr id="10" name="图片 9"/>
          <p:cNvPicPr>
            <a:picLocks noChangeAspect="1"/>
          </p:cNvPicPr>
          <p:nvPr/>
        </p:nvPicPr>
        <p:blipFill>
          <a:blip r:embed="rId4"/>
          <a:stretch>
            <a:fillRect/>
          </a:stretch>
        </p:blipFill>
        <p:spPr>
          <a:xfrm>
            <a:off x="7679690" y="5733415"/>
            <a:ext cx="1457325" cy="2667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bwMode="auto">
          <a:xfrm>
            <a:off x="775792" y="1781200"/>
            <a:ext cx="1036915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p"/>
            </a:pPr>
            <a:r>
              <a:rPr lang="zh-CN" altLang="en-US" dirty="0">
                <a:solidFill>
                  <a:srgbClr val="FF0000"/>
                </a:solidFill>
              </a:rPr>
              <a:t> </a:t>
            </a:r>
            <a:r>
              <a:rPr lang="zh-CN" altLang="en-US" b="1" dirty="0">
                <a:sym typeface="+mn-ea"/>
              </a:rPr>
              <a:t>已知样本及红移分布</a:t>
            </a:r>
            <a:endParaRPr lang="en-US" altLang="zh-CN" b="1" dirty="0"/>
          </a:p>
          <a:p>
            <a:pPr lvl="1"/>
            <a:r>
              <a:rPr lang="zh-CN" altLang="en-US" dirty="0"/>
              <a:t> </a:t>
            </a:r>
            <a:r>
              <a:rPr lang="en-US" altLang="zh-CN" b="1" dirty="0"/>
              <a:t>SDSS DR16 </a:t>
            </a:r>
            <a:r>
              <a:rPr lang="zh-CN" altLang="en-US" b="1" dirty="0"/>
              <a:t>和</a:t>
            </a:r>
            <a:r>
              <a:rPr lang="en-US" altLang="zh-CN" b="1" dirty="0"/>
              <a:t> LAMOST DR7</a:t>
            </a:r>
            <a:endParaRPr lang="en-US" altLang="zh-CN" dirty="0"/>
          </a:p>
          <a:p>
            <a:pPr marL="914400" lvl="2" indent="0">
              <a:buFont typeface="Arial" panose="020B0604020202020204" pitchFamily="34" charset="0"/>
              <a:buNone/>
            </a:pPr>
            <a:r>
              <a:rPr lang="en-US" altLang="zh-CN" dirty="0"/>
              <a:t>DSW: DESI x SDSS           DLW: DESI x LAMOST</a:t>
            </a: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42593" y="3214241"/>
            <a:ext cx="4448796" cy="3077004"/>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880" y="3294380"/>
            <a:ext cx="4568825" cy="2997200"/>
          </a:xfrm>
          <a:prstGeom prst="rect">
            <a:avLst/>
          </a:prstGeom>
        </p:spPr>
      </p:pic>
      <p:sp>
        <p:nvSpPr>
          <p:cNvPr id="7" name="标题 1"/>
          <p:cNvSpPr>
            <a:spLocks noGrp="1"/>
          </p:cNvSpPr>
          <p:nvPr/>
        </p:nvSpPr>
        <p:spPr>
          <a:xfrm>
            <a:off x="695400" y="188640"/>
            <a:ext cx="10972800" cy="114300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已知样本构建</a:t>
            </a:r>
            <a:endParaRPr lang="zh-CN" altLang="en-US"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bwMode="auto">
          <a:xfrm>
            <a:off x="775792" y="1781200"/>
            <a:ext cx="1036915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p"/>
            </a:pPr>
            <a:r>
              <a:rPr lang="zh-CN" altLang="en-US" dirty="0">
                <a:solidFill>
                  <a:srgbClr val="FF0000"/>
                </a:solidFill>
              </a:rPr>
              <a:t> </a:t>
            </a:r>
            <a:r>
              <a:rPr lang="zh-CN" altLang="en-US" b="1" dirty="0">
                <a:sym typeface="+mn-ea"/>
              </a:rPr>
              <a:t>模板匹配方法</a:t>
            </a:r>
            <a:endParaRPr lang="en-US" altLang="zh-CN" b="1" dirty="0"/>
          </a:p>
          <a:p>
            <a:pPr lvl="1"/>
            <a:r>
              <a:rPr lang="zh-CN" altLang="en-US" b="1" dirty="0"/>
              <a:t>红移与多波段流量分布紧密相关</a:t>
            </a:r>
            <a:endParaRPr lang="zh-CN" altLang="en-US" b="1" dirty="0"/>
          </a:p>
          <a:p>
            <a:pPr lvl="1"/>
            <a:r>
              <a:rPr lang="zh-CN" b="1" dirty="0"/>
              <a:t>匹配误差最小</a:t>
            </a:r>
            <a:endParaRPr lang="zh-CN" b="1" dirty="0"/>
          </a:p>
          <a:p>
            <a:pPr lvl="1"/>
            <a:endParaRPr lang="zh-CN" b="1" dirty="0"/>
          </a:p>
          <a:p>
            <a:pPr lvl="1"/>
            <a:r>
              <a:rPr lang="zh-CN" b="1" dirty="0"/>
              <a:t>主要工具：</a:t>
            </a:r>
            <a:endParaRPr lang="zh-CN" b="1" dirty="0"/>
          </a:p>
          <a:p>
            <a:pPr marL="457200" lvl="1" indent="0">
              <a:buNone/>
            </a:pPr>
            <a:r>
              <a:rPr lang="en-US" altLang="zh-CN" b="1" dirty="0"/>
              <a:t>   </a:t>
            </a:r>
            <a:r>
              <a:rPr lang="en-US" altLang="zh-CN" sz="2400" b="1" dirty="0"/>
              <a:t> </a:t>
            </a:r>
            <a:r>
              <a:rPr lang="zh-CN" sz="2400" b="1" dirty="0"/>
              <a:t>LePHARE、BPZ、HyperZ、Z-PEG、IMPZ、ZEBRA和EAZY</a:t>
            </a:r>
            <a:endParaRPr lang="zh-CN" sz="2400" b="1" dirty="0"/>
          </a:p>
          <a:p>
            <a:pPr lvl="1" algn="l">
              <a:buClrTx/>
              <a:buSzTx/>
            </a:pPr>
            <a:r>
              <a:rPr lang="zh-CN" sz="2800" b="1" dirty="0"/>
              <a:t>性能比较:</a:t>
            </a:r>
            <a:endParaRPr lang="zh-CN" sz="2800" b="1" dirty="0"/>
          </a:p>
          <a:p>
            <a:pPr marL="457200" lvl="1" indent="457200">
              <a:buNone/>
            </a:pPr>
            <a:r>
              <a:rPr lang="en-US" altLang="zh-CN" sz="2400" b="1" dirty="0"/>
              <a:t>Euclid Collaboration, 2020	</a:t>
            </a:r>
            <a:r>
              <a:rPr lang="zh-CN" altLang="en-US" sz="2400" b="1" dirty="0"/>
              <a:t>（</a:t>
            </a:r>
            <a:r>
              <a:rPr lang="en-US" altLang="zh-CN" sz="2400" b="1" dirty="0"/>
              <a:t>Euclid</a:t>
            </a:r>
            <a:r>
              <a:rPr lang="zh-CN" altLang="en-US" sz="2400" b="1" dirty="0"/>
              <a:t>）</a:t>
            </a:r>
            <a:endParaRPr lang="en-US" altLang="zh-CN" sz="2400" b="1" dirty="0"/>
          </a:p>
          <a:p>
            <a:pPr marL="457200" lvl="1" indent="457200">
              <a:buNone/>
            </a:pPr>
            <a:r>
              <a:rPr lang="en-US" altLang="zh-CN" sz="2400" b="1" dirty="0"/>
              <a:t>Schmidt et al., 2020   </a:t>
            </a:r>
            <a:r>
              <a:rPr lang="zh-CN" altLang="en-US" sz="2400" b="1" dirty="0"/>
              <a:t>（</a:t>
            </a:r>
            <a:r>
              <a:rPr lang="en-US" altLang="zh-CN" sz="2400" b="1" dirty="0"/>
              <a:t>LSST</a:t>
            </a:r>
            <a:r>
              <a:rPr lang="zh-CN" altLang="en-US" sz="2400" b="1" dirty="0"/>
              <a:t>）</a:t>
            </a:r>
            <a:endParaRPr lang="en-US" altLang="zh-CN" sz="2400" b="1" dirty="0"/>
          </a:p>
          <a:p>
            <a:pPr marL="457200" lvl="1" indent="457200">
              <a:buNone/>
            </a:pPr>
            <a:endParaRPr lang="en-US" altLang="zh-CN" sz="2400" dirty="0"/>
          </a:p>
        </p:txBody>
      </p:sp>
      <p:sp>
        <p:nvSpPr>
          <p:cNvPr id="7" name="标题 1"/>
          <p:cNvSpPr>
            <a:spLocks noGrp="1"/>
          </p:cNvSpPr>
          <p:nvPr/>
        </p:nvSpPr>
        <p:spPr>
          <a:xfrm>
            <a:off x="775792" y="121323"/>
            <a:ext cx="10972800" cy="114300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模板匹配方法的红移估计</a:t>
            </a:r>
            <a:endParaRPr lang="zh-CN" altLang="en-US" b="1" dirty="0"/>
          </a:p>
        </p:txBody>
      </p:sp>
      <p:pic>
        <p:nvPicPr>
          <p:cNvPr id="2" name="图片 1"/>
          <p:cNvPicPr>
            <a:picLocks noChangeAspect="1"/>
          </p:cNvPicPr>
          <p:nvPr/>
        </p:nvPicPr>
        <p:blipFill>
          <a:blip r:embed="rId1"/>
          <a:stretch>
            <a:fillRect/>
          </a:stretch>
        </p:blipFill>
        <p:spPr>
          <a:xfrm>
            <a:off x="3935730" y="2814955"/>
            <a:ext cx="3536950" cy="12280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463790" y="1772920"/>
            <a:ext cx="4465955" cy="2512060"/>
          </a:xfrm>
          <a:prstGeom prst="rect">
            <a:avLst/>
          </a:prstGeom>
        </p:spPr>
      </p:pic>
      <p:sp>
        <p:nvSpPr>
          <p:cNvPr id="3" name="内容占位符 2"/>
          <p:cNvSpPr>
            <a:spLocks noGrp="1"/>
          </p:cNvSpPr>
          <p:nvPr>
            <p:ph idx="1"/>
          </p:nvPr>
        </p:nvSpPr>
        <p:spPr>
          <a:xfrm>
            <a:off x="533409" y="1662264"/>
            <a:ext cx="7704856" cy="4824536"/>
          </a:xfrm>
        </p:spPr>
        <p:txBody>
          <a:bodyPr/>
          <a:lstStyle/>
          <a:p>
            <a:pPr>
              <a:buFont typeface="Wingdings" panose="05000000000000000000" pitchFamily="2" charset="2"/>
              <a:buChar char="p"/>
            </a:pPr>
            <a:r>
              <a:rPr lang="zh-CN" altLang="en-US" dirty="0">
                <a:solidFill>
                  <a:srgbClr val="FF0000"/>
                </a:solidFill>
              </a:rPr>
              <a:t>   </a:t>
            </a:r>
            <a:r>
              <a:rPr lang="zh-CN" altLang="en-US" sz="2800" b="1" dirty="0"/>
              <a:t>红移</a:t>
            </a:r>
            <a:endParaRPr lang="en-US" altLang="zh-CN" b="1" dirty="0"/>
          </a:p>
          <a:p>
            <a:pPr lvl="1"/>
            <a:endParaRPr lang="en-US" altLang="zh-CN" sz="2400" b="1" dirty="0">
              <a:latin typeface="+mn-ea"/>
            </a:endParaRPr>
          </a:p>
          <a:p>
            <a:pPr lvl="1"/>
            <a:r>
              <a:rPr lang="zh-CN" altLang="en-US" sz="2400" b="1" dirty="0">
                <a:latin typeface="+mn-ea"/>
              </a:rPr>
              <a:t>定义</a:t>
            </a:r>
            <a:r>
              <a:rPr lang="zh-CN" altLang="en-US" sz="2400" dirty="0">
                <a:latin typeface="+mn-ea"/>
              </a:rPr>
              <a:t>：</a:t>
            </a:r>
            <a:endParaRPr lang="en-US" altLang="zh-CN" sz="2400" dirty="0">
              <a:latin typeface="+mn-ea"/>
            </a:endParaRPr>
          </a:p>
          <a:p>
            <a:pPr marL="457200" lvl="1" indent="0">
              <a:buNone/>
            </a:pPr>
            <a:endParaRPr lang="zh-CN" altLang="en-US" sz="2400" dirty="0">
              <a:latin typeface="+mn-ea"/>
            </a:endParaRPr>
          </a:p>
          <a:p>
            <a:pPr lvl="1"/>
            <a:r>
              <a:rPr lang="zh-CN" altLang="en-US" sz="2400" b="1" dirty="0">
                <a:latin typeface="+mn-ea"/>
              </a:rPr>
              <a:t>哈勃定律：</a:t>
            </a:r>
            <a:endParaRPr lang="en-US" altLang="zh-CN" sz="2400" b="1" dirty="0">
              <a:latin typeface="+mn-ea"/>
            </a:endParaRPr>
          </a:p>
          <a:p>
            <a:pPr marL="457200" lvl="1" indent="0">
              <a:buNone/>
            </a:pPr>
            <a:r>
              <a:rPr lang="zh-CN" altLang="en-US" sz="2400" b="1" dirty="0">
                <a:latin typeface="+mn-ea"/>
              </a:rPr>
              <a:t>  </a:t>
            </a:r>
            <a:r>
              <a:rPr lang="en-US" altLang="zh-CN" sz="2400" b="1" dirty="0">
                <a:latin typeface="+mn-ea"/>
              </a:rPr>
              <a:t>         </a:t>
            </a:r>
            <a:r>
              <a:rPr lang="zh-CN" altLang="en-US" sz="2400" b="1" dirty="0">
                <a:latin typeface="+mn-ea"/>
              </a:rPr>
              <a:t>红移随距离增大而成正比地增加。</a:t>
            </a:r>
            <a:endParaRPr lang="en-US" altLang="zh-CN" sz="2400" b="1" dirty="0">
              <a:latin typeface="+mn-ea"/>
            </a:endParaRPr>
          </a:p>
          <a:p>
            <a:pPr marL="457200" lvl="1" indent="0">
              <a:buNone/>
            </a:pPr>
            <a:endParaRPr lang="en-US" altLang="zh-CN" sz="2400" dirty="0">
              <a:latin typeface="+mn-ea"/>
            </a:endParaRPr>
          </a:p>
          <a:p>
            <a:pPr lvl="1"/>
            <a:r>
              <a:rPr lang="zh-CN" altLang="en-US" sz="2400" b="1" dirty="0">
                <a:latin typeface="+mn-ea"/>
              </a:rPr>
              <a:t>红移的意义</a:t>
            </a:r>
            <a:r>
              <a:rPr lang="en-US" altLang="zh-CN" sz="2400" b="1" dirty="0">
                <a:latin typeface="+mn-ea"/>
              </a:rPr>
              <a:t>: </a:t>
            </a:r>
            <a:endParaRPr lang="zh-CN" altLang="en-US" sz="2000" b="1" dirty="0">
              <a:solidFill>
                <a:srgbClr val="FF0000"/>
              </a:solidFill>
              <a:latin typeface="+mn-ea"/>
            </a:endParaRPr>
          </a:p>
        </p:txBody>
      </p:sp>
      <p:sp>
        <p:nvSpPr>
          <p:cNvPr id="4" name="标题 1"/>
          <p:cNvSpPr txBox="1"/>
          <p:nvPr/>
        </p:nvSpPr>
        <p:spPr bwMode="auto">
          <a:xfrm>
            <a:off x="0" y="0"/>
            <a:ext cx="12192000" cy="14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选题背景及意义</a:t>
            </a:r>
            <a:endParaRPr lang="zh-CN" altLang="en-US" b="1" dirty="0"/>
          </a:p>
        </p:txBody>
      </p:sp>
      <p:pic>
        <p:nvPicPr>
          <p:cNvPr id="6" name="图片 5"/>
          <p:cNvPicPr>
            <a:picLocks noChangeAspect="1"/>
          </p:cNvPicPr>
          <p:nvPr/>
        </p:nvPicPr>
        <p:blipFill>
          <a:blip r:embed="rId2"/>
          <a:stretch>
            <a:fillRect/>
          </a:stretch>
        </p:blipFill>
        <p:spPr>
          <a:xfrm>
            <a:off x="2063552" y="2531484"/>
            <a:ext cx="1847850" cy="847725"/>
          </a:xfrm>
          <a:prstGeom prst="rect">
            <a:avLst/>
          </a:prstGeom>
        </p:spPr>
      </p:pic>
      <p:sp>
        <p:nvSpPr>
          <p:cNvPr id="7" name="文本框 6"/>
          <p:cNvSpPr txBox="1"/>
          <p:nvPr/>
        </p:nvSpPr>
        <p:spPr>
          <a:xfrm>
            <a:off x="2586990" y="4892040"/>
            <a:ext cx="7329170" cy="1322070"/>
          </a:xfrm>
          <a:prstGeom prst="rect">
            <a:avLst/>
          </a:prstGeom>
          <a:noFill/>
        </p:spPr>
        <p:txBody>
          <a:bodyPr wrap="square" rtlCol="0">
            <a:spAutoFit/>
          </a:bodyPr>
          <a:lstStyle/>
          <a:p>
            <a:pPr lvl="1"/>
            <a:r>
              <a:rPr kumimoji="1" lang="zh-CN" altLang="en-US" sz="2000" b="1" dirty="0">
                <a:solidFill>
                  <a:schemeClr val="tx1"/>
                </a:solidFill>
                <a:latin typeface="宋体" panose="02010600030101010101" pitchFamily="2" charset="-122"/>
                <a:cs typeface="宋体" panose="02010600030101010101" pitchFamily="2" charset="-122"/>
                <a:sym typeface="+mn-ea"/>
              </a:rPr>
              <a:t>红移是星系宇宙学研究最重要的参数之一，</a:t>
            </a:r>
            <a:r>
              <a:rPr lang="zh-CN" altLang="en-US" sz="2000" b="1" dirty="0">
                <a:solidFill>
                  <a:schemeClr val="tx1"/>
                </a:solidFill>
                <a:latin typeface="宋体" panose="02010600030101010101" pitchFamily="2" charset="-122"/>
                <a:cs typeface="宋体" panose="02010600030101010101" pitchFamily="2" charset="-122"/>
                <a:sym typeface="+mn-ea"/>
              </a:rPr>
              <a:t>反映了天体的距离，有助于建立宇宙的三维空间模型；天体的空间位置、形成与演化；天体的光度函数。高红移天体更能反映宇宙早期的特征。</a:t>
            </a:r>
            <a:endParaRPr lang="zh-CN" altLang="en-US" sz="2000" b="1" dirty="0">
              <a:solidFill>
                <a:schemeClr val="tx1"/>
              </a:solidFill>
              <a:latin typeface="宋体" panose="02010600030101010101" pitchFamily="2" charset="-122"/>
              <a:cs typeface="宋体" panose="02010600030101010101" pitchFamily="2" charset="-122"/>
              <a:sym typeface="+mn-ea"/>
            </a:endParaRPr>
          </a:p>
        </p:txBody>
      </p:sp>
      <p:pic>
        <p:nvPicPr>
          <p:cNvPr id="11" name="图片 10"/>
          <p:cNvPicPr>
            <a:picLocks noChangeAspect="1"/>
          </p:cNvPicPr>
          <p:nvPr/>
        </p:nvPicPr>
        <p:blipFill>
          <a:blip r:embed="rId3"/>
          <a:stretch>
            <a:fillRect/>
          </a:stretch>
        </p:blipFill>
        <p:spPr>
          <a:xfrm>
            <a:off x="2783632" y="3468597"/>
            <a:ext cx="1584176" cy="61089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bwMode="auto">
          <a:xfrm>
            <a:off x="775970" y="1781175"/>
            <a:ext cx="9796145"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p"/>
            </a:pPr>
            <a:r>
              <a:rPr lang="zh-CN" altLang="en-US" dirty="0">
                <a:solidFill>
                  <a:srgbClr val="FF0000"/>
                </a:solidFill>
              </a:rPr>
              <a:t> </a:t>
            </a:r>
            <a:r>
              <a:rPr lang="en-US" altLang="zh-CN" b="1" dirty="0">
                <a:sym typeface="+mn-ea"/>
              </a:rPr>
              <a:t>EAZY </a:t>
            </a:r>
            <a:endParaRPr lang="en-US" altLang="zh-CN" b="1" dirty="0"/>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模板库版本</a:t>
            </a:r>
            <a:r>
              <a:rPr lang="en-US" altLang="zh-CN" sz="2400" dirty="0">
                <a:latin typeface="宋体" panose="02010600030101010101" pitchFamily="2" charset="-122"/>
                <a:ea typeface="宋体" panose="02010600030101010101" pitchFamily="2" charset="-122"/>
                <a:cs typeface="宋体" panose="02010600030101010101" pitchFamily="2" charset="-122"/>
              </a:rPr>
              <a:t> v1.3 , 9</a:t>
            </a:r>
            <a:r>
              <a:rPr lang="zh-CN" altLang="en-US" sz="2400" dirty="0">
                <a:latin typeface="宋体" panose="02010600030101010101" pitchFamily="2" charset="-122"/>
                <a:ea typeface="宋体" panose="02010600030101010101" pitchFamily="2" charset="-122"/>
                <a:cs typeface="宋体" panose="02010600030101010101" pitchFamily="2" charset="-122"/>
              </a:rPr>
              <a:t>个模板</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r>
              <a:rPr lang="zh-CN" sz="2400" dirty="0">
                <a:latin typeface="宋体" panose="02010600030101010101" pitchFamily="2" charset="-122"/>
                <a:ea typeface="宋体" panose="02010600030101010101" pitchFamily="2" charset="-122"/>
                <a:cs typeface="宋体" panose="02010600030101010101" pitchFamily="2" charset="-122"/>
              </a:rPr>
              <a:t>多模板联合计算</a:t>
            </a:r>
            <a:endParaRPr lang="zh-CN" sz="2400" dirty="0">
              <a:latin typeface="宋体" panose="02010600030101010101" pitchFamily="2" charset="-122"/>
              <a:ea typeface="宋体" panose="02010600030101010101" pitchFamily="2" charset="-122"/>
              <a:cs typeface="宋体" panose="02010600030101010101" pitchFamily="2" charset="-122"/>
            </a:endParaRPr>
          </a:p>
          <a:p>
            <a:pPr lvl="1"/>
            <a:endParaRPr lang="zh-CN" b="1" dirty="0"/>
          </a:p>
          <a:p>
            <a:pPr lvl="1"/>
            <a:endParaRPr lang="zh-CN" dirty="0"/>
          </a:p>
          <a:p>
            <a:pPr marL="457200" lvl="1" indent="0">
              <a:buNone/>
            </a:pPr>
            <a:endParaRPr lang="zh-CN" dirty="0"/>
          </a:p>
          <a:p>
            <a:pPr marL="914400" lvl="2" indent="0">
              <a:buNone/>
            </a:pPr>
            <a:endParaRPr lang="zh-CN" dirty="0"/>
          </a:p>
        </p:txBody>
      </p:sp>
      <p:sp>
        <p:nvSpPr>
          <p:cNvPr id="7" name="标题 1"/>
          <p:cNvSpPr>
            <a:spLocks noGrp="1"/>
          </p:cNvSpPr>
          <p:nvPr/>
        </p:nvSpPr>
        <p:spPr>
          <a:xfrm>
            <a:off x="775970" y="189548"/>
            <a:ext cx="10972800" cy="114300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模板匹配方法的红移估计</a:t>
            </a:r>
            <a:endParaRPr lang="zh-CN" altLang="en-US" b="1" dirty="0"/>
          </a:p>
        </p:txBody>
      </p:sp>
      <p:pic>
        <p:nvPicPr>
          <p:cNvPr id="3" name="图片 2"/>
          <p:cNvPicPr>
            <a:picLocks noChangeAspect="1"/>
          </p:cNvPicPr>
          <p:nvPr/>
        </p:nvPicPr>
        <p:blipFill>
          <a:blip r:embed="rId1"/>
          <a:stretch>
            <a:fillRect/>
          </a:stretch>
        </p:blipFill>
        <p:spPr>
          <a:xfrm>
            <a:off x="2135505" y="3500755"/>
            <a:ext cx="1838325" cy="800100"/>
          </a:xfrm>
          <a:prstGeom prst="rect">
            <a:avLst/>
          </a:prstGeom>
        </p:spPr>
      </p:pic>
      <p:pic>
        <p:nvPicPr>
          <p:cNvPr id="5" name="图片 4"/>
          <p:cNvPicPr>
            <a:picLocks noChangeAspect="1"/>
          </p:cNvPicPr>
          <p:nvPr/>
        </p:nvPicPr>
        <p:blipFill>
          <a:blip r:embed="rId2"/>
          <a:stretch>
            <a:fillRect/>
          </a:stretch>
        </p:blipFill>
        <p:spPr>
          <a:xfrm>
            <a:off x="694690" y="4509135"/>
            <a:ext cx="5687695" cy="946150"/>
          </a:xfrm>
          <a:prstGeom prst="rect">
            <a:avLst/>
          </a:prstGeom>
          <a:ln>
            <a:solidFill>
              <a:srgbClr val="FF0000"/>
            </a:solidFill>
          </a:ln>
        </p:spPr>
      </p:pic>
      <p:pic>
        <p:nvPicPr>
          <p:cNvPr id="6" name="图片 5"/>
          <p:cNvPicPr>
            <a:picLocks noChangeAspect="1"/>
          </p:cNvPicPr>
          <p:nvPr/>
        </p:nvPicPr>
        <p:blipFill>
          <a:blip r:embed="rId3"/>
          <a:stretch>
            <a:fillRect/>
          </a:stretch>
        </p:blipFill>
        <p:spPr>
          <a:xfrm>
            <a:off x="694055" y="5481320"/>
            <a:ext cx="5688965" cy="846455"/>
          </a:xfrm>
          <a:prstGeom prst="rect">
            <a:avLst/>
          </a:prstGeom>
          <a:ln>
            <a:solidFill>
              <a:srgbClr val="FF0000"/>
            </a:solidFill>
          </a:ln>
        </p:spPr>
      </p:pic>
      <p:pic>
        <p:nvPicPr>
          <p:cNvPr id="2" name="图片 1"/>
          <p:cNvPicPr>
            <a:picLocks noChangeAspect="1"/>
          </p:cNvPicPr>
          <p:nvPr/>
        </p:nvPicPr>
        <p:blipFill>
          <a:blip r:embed="rId4"/>
          <a:stretch>
            <a:fillRect/>
          </a:stretch>
        </p:blipFill>
        <p:spPr>
          <a:xfrm>
            <a:off x="6454140" y="1917065"/>
            <a:ext cx="5354955" cy="46983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00364"/>
            <a:ext cx="10972800" cy="1143000"/>
          </a:xfrm>
        </p:spPr>
        <p:txBody>
          <a:bodyPr/>
          <a:lstStyle/>
          <a:p>
            <a:r>
              <a:rPr lang="zh-CN" altLang="en-US" b="1" dirty="0"/>
              <a:t>机器学习模型构建</a:t>
            </a:r>
            <a:endParaRPr lang="zh-CN" altLang="en-US" b="1" dirty="0"/>
          </a:p>
        </p:txBody>
      </p:sp>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zh-CN" altLang="en-US" sz="2800" b="1" dirty="0">
                <a:solidFill>
                  <a:schemeClr val="tx1"/>
                </a:solidFill>
              </a:rPr>
              <a:t>方法：CatBoost</a:t>
            </a:r>
            <a:endParaRPr lang="zh-CN" altLang="en-US" sz="2800" b="1" dirty="0">
              <a:solidFill>
                <a:schemeClr val="tx1"/>
              </a:solidFill>
            </a:endParaRPr>
          </a:p>
          <a:p>
            <a:pPr algn="l">
              <a:buClrTx/>
              <a:buSzTx/>
              <a:buFont typeface="Wingdings" panose="05000000000000000000" pitchFamily="2" charset="2"/>
              <a:buChar char="p"/>
            </a:pPr>
            <a:r>
              <a:rPr lang="en-US" altLang="zh-CN" b="1" dirty="0">
                <a:solidFill>
                  <a:srgbClr val="FF0000"/>
                </a:solidFill>
              </a:rPr>
              <a:t> </a:t>
            </a:r>
            <a:r>
              <a:rPr lang="en-US" altLang="zh-CN" sz="2800" b="1" dirty="0">
                <a:solidFill>
                  <a:schemeClr val="tx1"/>
                </a:solidFill>
                <a:latin typeface="宋体" panose="02010600030101010101" pitchFamily="2" charset="-122"/>
                <a:ea typeface="宋体" panose="02010600030101010101" pitchFamily="2" charset="-122"/>
              </a:rPr>
              <a:t>最优特征</a:t>
            </a:r>
            <a:r>
              <a:rPr lang="zh-CN" altLang="en-US" sz="2800" b="1" dirty="0">
                <a:solidFill>
                  <a:schemeClr val="tx1"/>
                </a:solidFill>
                <a:latin typeface="宋体" panose="02010600030101010101" pitchFamily="2" charset="-122"/>
                <a:ea typeface="宋体" panose="02010600030101010101" pitchFamily="2" charset="-122"/>
              </a:rPr>
              <a:t>与模型超参数</a:t>
            </a:r>
            <a:endParaRPr lang="zh-CN" altLang="en-US" b="1" dirty="0">
              <a:solidFill>
                <a:schemeClr val="tx1"/>
              </a:solidFill>
            </a:endParaRPr>
          </a:p>
          <a:p>
            <a:pPr lvl="1" algn="l">
              <a:buClrTx/>
              <a:buSzTx/>
            </a:pP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光学与红外</a:t>
            </a:r>
            <a:r>
              <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rPr>
              <a:t> (Pattern I)</a:t>
            </a:r>
            <a:endPar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lvl="1" algn="l">
              <a:buClrTx/>
              <a:buSzTx/>
            </a:pP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孔径特征</a:t>
            </a:r>
            <a:r>
              <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rPr>
              <a:t> (Pattern II)</a:t>
            </a:r>
            <a:endPar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lvl="1" algn="l">
              <a:buClrTx/>
              <a:buSzTx/>
            </a:pP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联合最优</a:t>
            </a:r>
            <a:r>
              <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rPr>
              <a:t>Pattern III</a:t>
            </a: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5" name="图片 4"/>
          <p:cNvPicPr>
            <a:picLocks noChangeAspect="1"/>
          </p:cNvPicPr>
          <p:nvPr/>
        </p:nvPicPr>
        <p:blipFill>
          <a:blip r:embed="rId1"/>
          <a:stretch>
            <a:fillRect/>
          </a:stretch>
        </p:blipFill>
        <p:spPr>
          <a:xfrm>
            <a:off x="8810625" y="1628775"/>
            <a:ext cx="2771775" cy="3972560"/>
          </a:xfrm>
          <a:prstGeom prst="rect">
            <a:avLst/>
          </a:prstGeom>
        </p:spPr>
      </p:pic>
      <p:pic>
        <p:nvPicPr>
          <p:cNvPr id="6" name="图片 5"/>
          <p:cNvPicPr>
            <a:picLocks noChangeAspect="1"/>
          </p:cNvPicPr>
          <p:nvPr/>
        </p:nvPicPr>
        <p:blipFill>
          <a:blip r:embed="rId2"/>
          <a:stretch>
            <a:fillRect/>
          </a:stretch>
        </p:blipFill>
        <p:spPr>
          <a:xfrm>
            <a:off x="695325" y="4293235"/>
            <a:ext cx="7839075" cy="1209675"/>
          </a:xfrm>
          <a:prstGeom prst="rect">
            <a:avLst/>
          </a:prstGeom>
        </p:spPr>
      </p:pic>
      <p:pic>
        <p:nvPicPr>
          <p:cNvPr id="7" name="图片 6"/>
          <p:cNvPicPr>
            <a:picLocks noChangeAspect="1"/>
          </p:cNvPicPr>
          <p:nvPr/>
        </p:nvPicPr>
        <p:blipFill>
          <a:blip r:embed="rId3"/>
          <a:stretch>
            <a:fillRect/>
          </a:stretch>
        </p:blipFill>
        <p:spPr>
          <a:xfrm>
            <a:off x="5375910" y="1701165"/>
            <a:ext cx="3190240" cy="2368550"/>
          </a:xfrm>
          <a:prstGeom prst="rect">
            <a:avLst/>
          </a:prstGeom>
        </p:spPr>
      </p:pic>
      <p:pic>
        <p:nvPicPr>
          <p:cNvPr id="8" name="图片 7"/>
          <p:cNvPicPr>
            <a:picLocks noChangeAspect="1"/>
          </p:cNvPicPr>
          <p:nvPr/>
        </p:nvPicPr>
        <p:blipFill>
          <a:blip r:embed="rId4"/>
          <a:stretch>
            <a:fillRect/>
          </a:stretch>
        </p:blipFill>
        <p:spPr>
          <a:xfrm>
            <a:off x="767080" y="4365625"/>
            <a:ext cx="8764270" cy="2366010"/>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en-US" altLang="zh-CN" sz="2800" b="1" dirty="0">
                <a:latin typeface="宋体" panose="02010600030101010101" pitchFamily="2" charset="-122"/>
                <a:ea typeface="宋体" panose="02010600030101010101" pitchFamily="2" charset="-122"/>
                <a:sym typeface="+mn-ea"/>
              </a:rPr>
              <a:t>模型</a:t>
            </a:r>
            <a:r>
              <a:rPr lang="zh-CN" altLang="en-US" sz="2800" b="1" dirty="0">
                <a:latin typeface="宋体" panose="02010600030101010101" pitchFamily="2" charset="-122"/>
                <a:ea typeface="宋体" panose="02010600030101010101" pitchFamily="2" charset="-122"/>
                <a:sym typeface="+mn-ea"/>
              </a:rPr>
              <a:t>构建与验证</a:t>
            </a:r>
            <a:endParaRPr lang="zh-CN" altLang="en-US" b="1" dirty="0">
              <a:solidFill>
                <a:schemeClr val="tx1"/>
              </a:solidFill>
            </a:endParaRPr>
          </a:p>
          <a:p>
            <a:pPr lvl="1" algn="l">
              <a:buClrTx/>
              <a:buSzTx/>
            </a:pP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最优特征</a:t>
            </a:r>
            <a:r>
              <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最优参数，</a:t>
            </a:r>
            <a:r>
              <a:rPr lang="en-US" altLang="zh-CN" sz="2400" b="1" dirty="0">
                <a:solidFill>
                  <a:schemeClr val="tx1"/>
                </a:solidFill>
                <a:latin typeface="宋体" panose="02010600030101010101" pitchFamily="2" charset="-122"/>
                <a:ea typeface="宋体" panose="02010600030101010101" pitchFamily="2" charset="-122"/>
                <a:cs typeface="宋体" panose="02010600030101010101" pitchFamily="2" charset="-122"/>
              </a:rPr>
              <a:t>DSW</a:t>
            </a: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全样本训练</a:t>
            </a:r>
            <a:endPar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lvl="1" algn="l">
              <a:buClrTx/>
              <a:buSzTx/>
            </a:pP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自验证性能：</a:t>
            </a:r>
            <a:r>
              <a:rPr lang="en-US" altLang="zh-CN" sz="1800" b="1" dirty="0">
                <a:solidFill>
                  <a:schemeClr val="tx1"/>
                </a:solidFill>
              </a:rPr>
              <a:t>MSE=</a:t>
            </a:r>
            <a:r>
              <a:rPr lang="zh-CN" altLang="en-US" sz="1800" b="1" dirty="0">
                <a:solidFill>
                  <a:schemeClr val="tx1"/>
                </a:solidFill>
              </a:rPr>
              <a:t>0.0009、</a:t>
            </a:r>
            <a:r>
              <a:rPr lang="en-US" altLang="zh-CN" sz="1800" dirty="0">
                <a:solidFill>
                  <a:schemeClr val="tx1"/>
                </a:solidFill>
              </a:rPr>
              <a:t>MAE</a:t>
            </a:r>
            <a:r>
              <a:rPr lang="zh-CN" altLang="en-US" sz="1800" dirty="0">
                <a:solidFill>
                  <a:schemeClr val="tx1"/>
                </a:solidFill>
              </a:rPr>
              <a:t>=0.0181、 𝜎</a:t>
            </a:r>
            <a:r>
              <a:rPr lang="en-US" altLang="zh-CN" sz="1800" baseline="-25000" dirty="0">
                <a:solidFill>
                  <a:schemeClr val="tx1"/>
                </a:solidFill>
              </a:rPr>
              <a:t>NMAD</a:t>
            </a:r>
            <a:r>
              <a:rPr lang="zh-CN" altLang="en-US" sz="1800" dirty="0">
                <a:solidFill>
                  <a:schemeClr val="tx1"/>
                </a:solidFill>
              </a:rPr>
              <a:t>=0.0127、𝜎</a:t>
            </a:r>
            <a:r>
              <a:rPr lang="zh-CN" altLang="en-US" sz="1800" baseline="-25000" dirty="0">
                <a:solidFill>
                  <a:schemeClr val="tx1"/>
                </a:solidFill>
              </a:rPr>
              <a:t>Δz(norm)</a:t>
            </a:r>
            <a:r>
              <a:rPr lang="zh-CN" altLang="en-US" sz="1800" dirty="0">
                <a:solidFill>
                  <a:schemeClr val="tx1"/>
                </a:solidFill>
              </a:rPr>
              <a:t>=0.0199、</a:t>
            </a:r>
            <a:endParaRPr lang="zh-CN" altLang="en-US" sz="1800" dirty="0">
              <a:solidFill>
                <a:schemeClr val="tx1"/>
              </a:solidFill>
            </a:endParaRPr>
          </a:p>
          <a:p>
            <a:pPr marL="2743200" lvl="6" indent="0" algn="l">
              <a:buClrTx/>
              <a:buSzTx/>
              <a:buNone/>
            </a:pPr>
            <a:r>
              <a:rPr lang="en-US" altLang="zh-CN" sz="1800" dirty="0">
                <a:solidFill>
                  <a:schemeClr val="tx1"/>
                </a:solidFill>
              </a:rPr>
              <a:t> 𝛿0.3=99.98% </a:t>
            </a:r>
            <a:r>
              <a:rPr lang="zh-CN" altLang="en-US" sz="1800" dirty="0">
                <a:solidFill>
                  <a:schemeClr val="tx1"/>
                </a:solidFill>
              </a:rPr>
              <a:t>、</a:t>
            </a:r>
            <a:r>
              <a:rPr lang="en-US" altLang="zh-CN" sz="1800" dirty="0">
                <a:solidFill>
                  <a:schemeClr val="tx1"/>
                </a:solidFill>
              </a:rPr>
              <a:t> 𝑂 = 0.13%</a:t>
            </a:r>
            <a:endParaRPr lang="en-US" altLang="zh-CN" sz="1800" dirty="0">
              <a:solidFill>
                <a:schemeClr val="tx1"/>
              </a:solidFill>
            </a:endParaRPr>
          </a:p>
        </p:txBody>
      </p:sp>
      <p:sp>
        <p:nvSpPr>
          <p:cNvPr id="5" name="标题 1"/>
          <p:cNvSpPr>
            <a:spLocks noGrp="1"/>
          </p:cNvSpPr>
          <p:nvPr/>
        </p:nvSpPr>
        <p:spPr>
          <a:xfrm>
            <a:off x="695400" y="188640"/>
            <a:ext cx="10972800" cy="114300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机器学习模型构建</a:t>
            </a:r>
            <a:endParaRPr lang="zh-CN" altLang="en-US" b="1" dirty="0"/>
          </a:p>
        </p:txBody>
      </p:sp>
      <p:pic>
        <p:nvPicPr>
          <p:cNvPr id="6" name="图片 5"/>
          <p:cNvPicPr>
            <a:picLocks noChangeAspect="1"/>
          </p:cNvPicPr>
          <p:nvPr/>
        </p:nvPicPr>
        <p:blipFill>
          <a:blip r:embed="rId1"/>
          <a:stretch>
            <a:fillRect/>
          </a:stretch>
        </p:blipFill>
        <p:spPr>
          <a:xfrm>
            <a:off x="1343025" y="3644900"/>
            <a:ext cx="3930650" cy="3068955"/>
          </a:xfrm>
          <a:prstGeom prst="rect">
            <a:avLst/>
          </a:prstGeom>
        </p:spPr>
      </p:pic>
      <p:pic>
        <p:nvPicPr>
          <p:cNvPr id="8" name="图片 7"/>
          <p:cNvPicPr>
            <a:picLocks noChangeAspect="1"/>
          </p:cNvPicPr>
          <p:nvPr/>
        </p:nvPicPr>
        <p:blipFill>
          <a:blip r:embed="rId2"/>
          <a:stretch>
            <a:fillRect/>
          </a:stretch>
        </p:blipFill>
        <p:spPr>
          <a:xfrm>
            <a:off x="5856605" y="3658235"/>
            <a:ext cx="4026535" cy="284924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en-US" altLang="zh-CN" sz="2800" b="1" dirty="0">
                <a:solidFill>
                  <a:schemeClr val="tx1"/>
                </a:solidFill>
              </a:rPr>
              <a:t>模型</a:t>
            </a:r>
            <a:r>
              <a:rPr lang="zh-CN" altLang="en-US" sz="2800" b="1" dirty="0">
                <a:solidFill>
                  <a:schemeClr val="tx1"/>
                </a:solidFill>
              </a:rPr>
              <a:t>构建与验证</a:t>
            </a:r>
            <a:endParaRPr lang="zh-CN" altLang="en-US" b="1" dirty="0">
              <a:solidFill>
                <a:schemeClr val="tx1"/>
              </a:solidFill>
            </a:endParaRPr>
          </a:p>
          <a:p>
            <a:pPr lvl="1" algn="l">
              <a:buClrTx/>
              <a:buSzTx/>
            </a:pPr>
            <a:r>
              <a:rPr 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DLW</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外部样本验证</a:t>
            </a:r>
            <a:endPar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982980" y="2708910"/>
            <a:ext cx="7000875" cy="1466850"/>
          </a:xfrm>
          <a:prstGeom prst="rect">
            <a:avLst/>
          </a:prstGeom>
        </p:spPr>
      </p:pic>
      <p:pic>
        <p:nvPicPr>
          <p:cNvPr id="7" name="图片 6"/>
          <p:cNvPicPr>
            <a:picLocks noChangeAspect="1"/>
          </p:cNvPicPr>
          <p:nvPr/>
        </p:nvPicPr>
        <p:blipFill>
          <a:blip r:embed="rId2"/>
          <a:stretch>
            <a:fillRect/>
          </a:stretch>
        </p:blipFill>
        <p:spPr>
          <a:xfrm>
            <a:off x="1271270" y="4271010"/>
            <a:ext cx="6084570" cy="2586990"/>
          </a:xfrm>
          <a:prstGeom prst="rect">
            <a:avLst/>
          </a:prstGeom>
        </p:spPr>
      </p:pic>
      <p:pic>
        <p:nvPicPr>
          <p:cNvPr id="10" name="图片 9"/>
          <p:cNvPicPr>
            <a:picLocks noChangeAspect="1"/>
          </p:cNvPicPr>
          <p:nvPr/>
        </p:nvPicPr>
        <p:blipFill>
          <a:blip r:embed="rId3"/>
          <a:stretch>
            <a:fillRect/>
          </a:stretch>
        </p:blipFill>
        <p:spPr>
          <a:xfrm>
            <a:off x="8401050" y="1544955"/>
            <a:ext cx="3276600" cy="2695575"/>
          </a:xfrm>
          <a:prstGeom prst="rect">
            <a:avLst/>
          </a:prstGeom>
        </p:spPr>
      </p:pic>
      <p:pic>
        <p:nvPicPr>
          <p:cNvPr id="11" name="图片 10"/>
          <p:cNvPicPr>
            <a:picLocks noChangeAspect="1"/>
          </p:cNvPicPr>
          <p:nvPr/>
        </p:nvPicPr>
        <p:blipFill>
          <a:blip r:embed="rId4"/>
          <a:stretch>
            <a:fillRect/>
          </a:stretch>
        </p:blipFill>
        <p:spPr>
          <a:xfrm>
            <a:off x="8543925" y="4220845"/>
            <a:ext cx="3133725" cy="2609850"/>
          </a:xfrm>
          <a:prstGeom prst="rect">
            <a:avLst/>
          </a:prstGeom>
        </p:spPr>
      </p:pic>
      <p:sp>
        <p:nvSpPr>
          <p:cNvPr id="13" name="标题 1"/>
          <p:cNvSpPr>
            <a:spLocks noGrp="1"/>
          </p:cNvSpPr>
          <p:nvPr/>
        </p:nvSpPr>
        <p:spPr>
          <a:xfrm>
            <a:off x="704850" y="158407"/>
            <a:ext cx="10972800" cy="114300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机器学习模型构建</a:t>
            </a:r>
            <a:endParaRPr lang="zh-CN" altLang="en-US"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l">
              <a:lnSpc>
                <a:spcPct val="150000"/>
              </a:lnSpc>
              <a:buClrTx/>
              <a:buSzTx/>
              <a:buFont typeface="Wingdings" panose="05000000000000000000" pitchFamily="2" charset="2"/>
              <a:buChar char="p"/>
            </a:pPr>
            <a:r>
              <a:rPr lang="en-US" altLang="zh-CN" dirty="0">
                <a:solidFill>
                  <a:srgbClr val="FF0000"/>
                </a:solidFill>
              </a:rPr>
              <a:t> </a:t>
            </a:r>
            <a:r>
              <a:rPr lang="en-US" altLang="zh-CN" sz="2800" b="1" dirty="0">
                <a:solidFill>
                  <a:schemeClr val="tx1"/>
                </a:solidFill>
                <a:latin typeface="宋体" panose="02010600030101010101" pitchFamily="2" charset="-122"/>
                <a:ea typeface="宋体" panose="02010600030101010101" pitchFamily="2" charset="-122"/>
                <a:cs typeface="宋体" panose="02010600030101010101" pitchFamily="2" charset="-122"/>
              </a:rPr>
              <a:t>DESI</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rPr>
              <a:t>图像巡天</a:t>
            </a:r>
            <a:r>
              <a:rPr lang="en-US" altLang="zh-CN" sz="2800" b="1" dirty="0">
                <a:solidFill>
                  <a:schemeClr val="tx1"/>
                </a:solidFill>
                <a:latin typeface="宋体" panose="02010600030101010101" pitchFamily="2" charset="-122"/>
                <a:ea typeface="宋体" panose="02010600030101010101" pitchFamily="2" charset="-122"/>
                <a:cs typeface="宋体" panose="02010600030101010101" pitchFamily="2" charset="-122"/>
              </a:rPr>
              <a:t>DR9</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rPr>
              <a:t>星系红移预测</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lvl="1" algn="l">
              <a:lnSpc>
                <a:spcPct val="150000"/>
              </a:lnSpc>
              <a:buClrTx/>
              <a:buSzTx/>
            </a:pPr>
            <a:r>
              <a:rPr lang="zh-CN" altLang="en-US" sz="2400" dirty="0">
                <a:solidFill>
                  <a:schemeClr val="tx1"/>
                </a:solidFill>
              </a:rPr>
              <a:t>星系总数：1 160 568 989</a:t>
            </a:r>
            <a:endParaRPr lang="zh-CN" altLang="en-US" sz="2400" dirty="0">
              <a:solidFill>
                <a:schemeClr val="tx1"/>
              </a:solidFill>
            </a:endParaRPr>
          </a:p>
          <a:p>
            <a:pPr lvl="1" algn="l">
              <a:lnSpc>
                <a:spcPct val="150000"/>
              </a:lnSpc>
              <a:buClrTx/>
              <a:buSzTx/>
            </a:pP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rPr>
              <a:t>EAZY</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模板匹配结果</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914400" lvl="2" indent="0" algn="l">
              <a:buClrTx/>
              <a:buSzTx/>
              <a:buNone/>
            </a:pPr>
            <a:r>
              <a:rPr lang="zh-CN" altLang="en-US" dirty="0">
                <a:solidFill>
                  <a:schemeClr val="tx1"/>
                </a:solidFill>
              </a:rPr>
              <a:t>预测总数：</a:t>
            </a:r>
            <a:r>
              <a:rPr lang="en-US" altLang="zh-CN" dirty="0">
                <a:solidFill>
                  <a:schemeClr val="tx1"/>
                </a:solidFill>
              </a:rPr>
              <a:t>369 771 230</a:t>
            </a:r>
            <a:endParaRPr lang="en-US" altLang="zh-CN" dirty="0">
              <a:solidFill>
                <a:schemeClr val="tx1"/>
              </a:solidFill>
            </a:endParaRPr>
          </a:p>
          <a:p>
            <a:pPr marL="914400" lvl="2" indent="0" algn="l">
              <a:buClrTx/>
              <a:buSzTx/>
              <a:buNone/>
            </a:pPr>
            <a:r>
              <a:rPr lang="zh-CN" altLang="en-US" dirty="0">
                <a:solidFill>
                  <a:schemeClr val="tx1"/>
                </a:solidFill>
              </a:rPr>
              <a:t>最大红移：</a:t>
            </a:r>
            <a:r>
              <a:rPr lang="en-US" altLang="zh-CN" dirty="0">
                <a:solidFill>
                  <a:schemeClr val="tx1"/>
                </a:solidFill>
              </a:rPr>
              <a:t>5.9679</a:t>
            </a:r>
            <a:endParaRPr lang="zh-CN" altLang="en-US" dirty="0">
              <a:solidFill>
                <a:schemeClr val="tx1"/>
              </a:solidFill>
            </a:endParaRPr>
          </a:p>
          <a:p>
            <a:pPr lvl="1" algn="l">
              <a:lnSpc>
                <a:spcPct val="150000"/>
              </a:lnSpc>
              <a:buClrTx/>
              <a:buSzTx/>
            </a:pP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rPr>
              <a:t>CatBoost</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模型预测</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914400" lvl="2" algn="l">
              <a:lnSpc>
                <a:spcPct val="100000"/>
              </a:lnSpc>
              <a:buClrTx/>
              <a:buSzTx/>
              <a:buNone/>
            </a:pPr>
            <a:r>
              <a:rPr lang="en-US" altLang="zh-CN" dirty="0">
                <a:solidFill>
                  <a:schemeClr val="tx1"/>
                </a:solidFill>
              </a:rPr>
              <a:t>   </a:t>
            </a:r>
            <a:r>
              <a:rPr lang="zh-CN" altLang="en-US" dirty="0">
                <a:solidFill>
                  <a:schemeClr val="tx1"/>
                </a:solidFill>
              </a:rPr>
              <a:t>最大红移为1.992</a:t>
            </a:r>
            <a:endParaRPr lang="zh-CN" altLang="en-US" dirty="0">
              <a:solidFill>
                <a:schemeClr val="tx1"/>
              </a:solidFill>
            </a:endParaRPr>
          </a:p>
          <a:p>
            <a:pPr lvl="1" algn="l">
              <a:buClrTx/>
              <a:buSzTx/>
            </a:pPr>
            <a:endParaRPr lang="zh-CN" altLang="en-US"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标题 1"/>
          <p:cNvSpPr>
            <a:spLocks noGrp="1"/>
          </p:cNvSpPr>
          <p:nvPr/>
        </p:nvSpPr>
        <p:spPr>
          <a:xfrm>
            <a:off x="767408" y="172745"/>
            <a:ext cx="10972800" cy="114300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t>机器学习模型应用</a:t>
            </a:r>
            <a:endParaRPr lang="zh-CN" altLang="en-US" b="1" dirty="0"/>
          </a:p>
        </p:txBody>
      </p:sp>
      <p:pic>
        <p:nvPicPr>
          <p:cNvPr id="9" name="图片 8"/>
          <p:cNvPicPr>
            <a:picLocks noChangeAspect="1"/>
          </p:cNvPicPr>
          <p:nvPr/>
        </p:nvPicPr>
        <p:blipFill>
          <a:blip r:embed="rId1"/>
          <a:stretch>
            <a:fillRect/>
          </a:stretch>
        </p:blipFill>
        <p:spPr>
          <a:xfrm>
            <a:off x="5662930" y="3214370"/>
            <a:ext cx="5717540" cy="2934335"/>
          </a:xfrm>
          <a:prstGeom prst="rect">
            <a:avLst/>
          </a:prstGeom>
          <a:ln>
            <a:solidFill>
              <a:srgbClr val="FF0000"/>
            </a:solidFill>
          </a:ln>
        </p:spPr>
      </p:pic>
      <p:sp>
        <p:nvSpPr>
          <p:cNvPr id="10" name="文本框 9"/>
          <p:cNvSpPr txBox="1"/>
          <p:nvPr/>
        </p:nvSpPr>
        <p:spPr>
          <a:xfrm>
            <a:off x="5662930" y="6167120"/>
            <a:ext cx="4879975" cy="368300"/>
          </a:xfrm>
          <a:prstGeom prst="rect">
            <a:avLst/>
          </a:prstGeom>
          <a:noFill/>
        </p:spPr>
        <p:txBody>
          <a:bodyPr wrap="square" rtlCol="0">
            <a:spAutoFit/>
          </a:bodyPr>
          <a:lstStyle/>
          <a:p>
            <a:r>
              <a:rPr lang="zh-CN" altLang="en-US" sz="1800"/>
              <a:t>https://doi.org/10.12149/101162</a:t>
            </a:r>
            <a:endParaRPr lang="zh-CN" altLang="en-US" sz="1800"/>
          </a:p>
        </p:txBody>
      </p:sp>
      <p:pic>
        <p:nvPicPr>
          <p:cNvPr id="11" name="图片 10"/>
          <p:cNvPicPr>
            <a:picLocks noChangeAspect="1"/>
          </p:cNvPicPr>
          <p:nvPr/>
        </p:nvPicPr>
        <p:blipFill>
          <a:blip r:embed="rId2"/>
          <a:stretch>
            <a:fillRect/>
          </a:stretch>
        </p:blipFill>
        <p:spPr>
          <a:xfrm>
            <a:off x="5663565" y="2348865"/>
            <a:ext cx="5951855" cy="552450"/>
          </a:xfrm>
          <a:prstGeom prst="rect">
            <a:avLst/>
          </a:prstGeom>
          <a:ln>
            <a:solidFill>
              <a:srgbClr val="FF0000"/>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scene3d>
              <a:camera prst="orthographicFront"/>
              <a:lightRig rig="threePt" dir="t"/>
            </a:scene3d>
          </a:bodyPr>
          <a:lstStyle/>
          <a:p>
            <a:pPr algn="l">
              <a:buClrTx/>
              <a:buSzTx/>
              <a:buFont typeface="Wingdings" panose="05000000000000000000" pitchFamily="2" charset="2"/>
              <a:buChar char="p"/>
            </a:pPr>
            <a:r>
              <a:rPr lang="en-US" altLang="zh-CN" dirty="0">
                <a:solidFill>
                  <a:srgbClr val="FF0000"/>
                </a:solidFill>
              </a:rPr>
              <a:t> </a:t>
            </a:r>
            <a:r>
              <a:rPr lang="zh-CN" altLang="en-US" sz="2800" b="1" dirty="0">
                <a:solidFill>
                  <a:schemeClr val="tx1"/>
                </a:solidFill>
                <a:latin typeface="宋体" panose="02010600030101010101" pitchFamily="2" charset="-122"/>
                <a:ea typeface="宋体" panose="02010600030101010101" pitchFamily="2" charset="-122"/>
              </a:rPr>
              <a:t>机器学习应用的</a:t>
            </a:r>
            <a:r>
              <a:rPr lang="en-US" altLang="zh-CN" sz="2800" b="1" dirty="0">
                <a:solidFill>
                  <a:schemeClr val="tx1"/>
                </a:solidFill>
                <a:latin typeface="宋体" panose="02010600030101010101" pitchFamily="2" charset="-122"/>
                <a:ea typeface="宋体" panose="02010600030101010101" pitchFamily="2" charset="-122"/>
              </a:rPr>
              <a:t>完整工作流程</a:t>
            </a:r>
            <a:endParaRPr lang="en-US" altLang="zh-CN" sz="2800" b="1" dirty="0">
              <a:solidFill>
                <a:schemeClr val="tx1"/>
              </a:solidFill>
              <a:latin typeface="宋体" panose="02010600030101010101" pitchFamily="2" charset="-122"/>
              <a:ea typeface="宋体" panose="02010600030101010101" pitchFamily="2" charset="-122"/>
            </a:endParaRPr>
          </a:p>
        </p:txBody>
      </p:sp>
      <p:sp>
        <p:nvSpPr>
          <p:cNvPr id="4" name="标题 3"/>
          <p:cNvSpPr>
            <a:spLocks noGrp="1"/>
          </p:cNvSpPr>
          <p:nvPr>
            <p:ph type="title"/>
          </p:nvPr>
        </p:nvSpPr>
        <p:spPr>
          <a:xfrm>
            <a:off x="604520" y="131737"/>
            <a:ext cx="10972800" cy="1143000"/>
          </a:xfrm>
        </p:spPr>
        <p:txBody>
          <a:bodyPr/>
          <a:lstStyle/>
          <a:p>
            <a:r>
              <a:rPr lang="zh-CN" altLang="en-US" b="1" dirty="0">
                <a:solidFill>
                  <a:srgbClr val="FFFF00"/>
                </a:solidFill>
              </a:rPr>
              <a:t>（四）大规模计算优化</a:t>
            </a:r>
            <a:endParaRPr lang="en-US" altLang="zh-CN" b="1" dirty="0">
              <a:solidFill>
                <a:srgbClr val="FFFF00"/>
              </a:solidFill>
            </a:endParaRPr>
          </a:p>
        </p:txBody>
      </p:sp>
      <p:sp>
        <p:nvSpPr>
          <p:cNvPr id="5" name="圆角矩形 4"/>
          <p:cNvSpPr/>
          <p:nvPr/>
        </p:nvSpPr>
        <p:spPr>
          <a:xfrm>
            <a:off x="623570" y="2853055"/>
            <a:ext cx="1299210" cy="909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dirty="0"/>
              <a:t>问题</a:t>
            </a:r>
            <a:endParaRPr lang="zh-CN" altLang="en-US" b="1" dirty="0"/>
          </a:p>
          <a:p>
            <a:pPr algn="ctr"/>
            <a:r>
              <a:rPr lang="zh-CN" altLang="en-US" b="1" dirty="0"/>
              <a:t>定义</a:t>
            </a:r>
            <a:endParaRPr lang="zh-CN" altLang="en-US" b="1" dirty="0"/>
          </a:p>
        </p:txBody>
      </p:sp>
      <p:sp>
        <p:nvSpPr>
          <p:cNvPr id="6" name="圆角矩形 5"/>
          <p:cNvSpPr/>
          <p:nvPr/>
        </p:nvSpPr>
        <p:spPr>
          <a:xfrm>
            <a:off x="2495550" y="2853055"/>
            <a:ext cx="1271270" cy="9093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b="1" dirty="0"/>
              <a:t>数据</a:t>
            </a:r>
            <a:endParaRPr lang="zh-CN" altLang="en-US" b="1" dirty="0"/>
          </a:p>
          <a:p>
            <a:pPr algn="ctr"/>
            <a:r>
              <a:rPr lang="zh-CN" altLang="en-US" b="1" dirty="0"/>
              <a:t>准备</a:t>
            </a:r>
            <a:endParaRPr lang="zh-CN" altLang="en-US" b="1" dirty="0"/>
          </a:p>
        </p:txBody>
      </p:sp>
      <p:sp>
        <p:nvSpPr>
          <p:cNvPr id="7" name="圆角矩形 6"/>
          <p:cNvSpPr/>
          <p:nvPr/>
        </p:nvSpPr>
        <p:spPr>
          <a:xfrm>
            <a:off x="4439920" y="2853055"/>
            <a:ext cx="1271270" cy="9093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b="1" dirty="0"/>
              <a:t>特征</a:t>
            </a:r>
            <a:endParaRPr lang="zh-CN" altLang="en-US" b="1" dirty="0"/>
          </a:p>
          <a:p>
            <a:pPr algn="ctr"/>
            <a:r>
              <a:rPr lang="zh-CN" altLang="en-US" b="1" dirty="0"/>
              <a:t>工程</a:t>
            </a:r>
            <a:endParaRPr lang="zh-CN" altLang="en-US" b="1" dirty="0"/>
          </a:p>
        </p:txBody>
      </p:sp>
      <p:sp>
        <p:nvSpPr>
          <p:cNvPr id="8" name="圆角矩形 7"/>
          <p:cNvSpPr/>
          <p:nvPr/>
        </p:nvSpPr>
        <p:spPr>
          <a:xfrm>
            <a:off x="6383655" y="2853055"/>
            <a:ext cx="1271270" cy="9093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b="1" dirty="0"/>
              <a:t>模型</a:t>
            </a:r>
            <a:endParaRPr lang="zh-CN" altLang="en-US" b="1" dirty="0"/>
          </a:p>
          <a:p>
            <a:pPr algn="ctr"/>
            <a:r>
              <a:rPr lang="zh-CN" altLang="en-US" b="1" dirty="0"/>
              <a:t>训练</a:t>
            </a:r>
            <a:endParaRPr lang="zh-CN" altLang="en-US" b="1" dirty="0"/>
          </a:p>
        </p:txBody>
      </p:sp>
      <p:sp>
        <p:nvSpPr>
          <p:cNvPr id="9" name="圆角矩形 8"/>
          <p:cNvSpPr/>
          <p:nvPr/>
        </p:nvSpPr>
        <p:spPr>
          <a:xfrm>
            <a:off x="8328025" y="2853055"/>
            <a:ext cx="1271270" cy="9093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b="1" dirty="0"/>
              <a:t>模型</a:t>
            </a:r>
            <a:endParaRPr lang="zh-CN" altLang="en-US" b="1" dirty="0"/>
          </a:p>
          <a:p>
            <a:pPr algn="ctr"/>
            <a:r>
              <a:rPr lang="zh-CN" altLang="en-US" b="1" dirty="0"/>
              <a:t>评估</a:t>
            </a:r>
            <a:endParaRPr lang="zh-CN" altLang="en-US" b="1" dirty="0"/>
          </a:p>
        </p:txBody>
      </p:sp>
      <p:sp>
        <p:nvSpPr>
          <p:cNvPr id="10" name="圆角矩形 9"/>
          <p:cNvSpPr/>
          <p:nvPr/>
        </p:nvSpPr>
        <p:spPr>
          <a:xfrm>
            <a:off x="10344150" y="2853055"/>
            <a:ext cx="1271270" cy="9093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b="1" dirty="0"/>
              <a:t>模型</a:t>
            </a:r>
            <a:endParaRPr lang="zh-CN" altLang="en-US" b="1" dirty="0"/>
          </a:p>
          <a:p>
            <a:pPr algn="ctr"/>
            <a:r>
              <a:rPr lang="zh-CN" altLang="en-US" b="1" dirty="0"/>
              <a:t>应用</a:t>
            </a:r>
            <a:endParaRPr lang="zh-CN" altLang="en-US" b="1" dirty="0"/>
          </a:p>
        </p:txBody>
      </p:sp>
      <p:sp>
        <p:nvSpPr>
          <p:cNvPr id="11" name="右箭头 10"/>
          <p:cNvSpPr/>
          <p:nvPr/>
        </p:nvSpPr>
        <p:spPr>
          <a:xfrm>
            <a:off x="551180" y="3717290"/>
            <a:ext cx="1107948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495550" y="4149090"/>
            <a:ext cx="1728242" cy="4603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a:t>数据下载</a:t>
            </a:r>
            <a:endParaRPr lang="zh-CN" altLang="en-US" b="1" dirty="0"/>
          </a:p>
        </p:txBody>
      </p:sp>
      <p:sp>
        <p:nvSpPr>
          <p:cNvPr id="13" name="文本框 12"/>
          <p:cNvSpPr txBox="1"/>
          <p:nvPr/>
        </p:nvSpPr>
        <p:spPr>
          <a:xfrm>
            <a:off x="2495550" y="5586630"/>
            <a:ext cx="1728242" cy="4603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a:t>数据交叉</a:t>
            </a:r>
            <a:endParaRPr lang="zh-CN" altLang="en-US" b="1" dirty="0"/>
          </a:p>
        </p:txBody>
      </p:sp>
      <p:sp>
        <p:nvSpPr>
          <p:cNvPr id="2" name="文本框 1"/>
          <p:cNvSpPr txBox="1"/>
          <p:nvPr/>
        </p:nvSpPr>
        <p:spPr>
          <a:xfrm>
            <a:off x="2495549" y="4854324"/>
            <a:ext cx="172824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a:t>数据预处理</a:t>
            </a:r>
            <a:endParaRPr lang="zh-CN" altLang="en-US"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189865"/>
            <a:ext cx="10972800" cy="1143000"/>
          </a:xfrm>
        </p:spPr>
        <p:txBody>
          <a:bodyPr/>
          <a:lstStyle/>
          <a:p>
            <a:r>
              <a:rPr lang="zh-CN" altLang="en-US" b="1" dirty="0"/>
              <a:t>计算优化方案</a:t>
            </a:r>
            <a:endParaRPr lang="zh-CN" altLang="en-US" b="1" dirty="0"/>
          </a:p>
        </p:txBody>
      </p:sp>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en-US" altLang="zh-CN" sz="2800" b="1" dirty="0">
                <a:solidFill>
                  <a:schemeClr val="tx1"/>
                </a:solidFill>
                <a:latin typeface="宋体" panose="02010600030101010101" pitchFamily="2" charset="-122"/>
                <a:ea typeface="宋体" panose="02010600030101010101" pitchFamily="2" charset="-122"/>
                <a:cs typeface="宋体" panose="02010600030101010101" pitchFamily="2" charset="-122"/>
              </a:rPr>
              <a:t>基于云计算的在线科研</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cs typeface="宋体" panose="02010600030101010101" pitchFamily="2" charset="-122"/>
              </a:rPr>
              <a:t>NADC</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rPr>
              <a:t>平台）</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1"/>
          <a:stretch>
            <a:fillRect/>
          </a:stretch>
        </p:blipFill>
        <p:spPr>
          <a:xfrm>
            <a:off x="1162050" y="2595880"/>
            <a:ext cx="4011930" cy="3500755"/>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5807710" y="2637155"/>
            <a:ext cx="4879340" cy="344297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5563" y="188640"/>
            <a:ext cx="10972800" cy="1143000"/>
          </a:xfrm>
        </p:spPr>
        <p:txBody>
          <a:bodyPr/>
          <a:lstStyle/>
          <a:p>
            <a:r>
              <a:rPr lang="zh-CN" altLang="en-US" b="1" dirty="0"/>
              <a:t>计算优化方案</a:t>
            </a:r>
            <a:endParaRPr lang="zh-CN" altLang="en-US" b="1" dirty="0"/>
          </a:p>
        </p:txBody>
      </p:sp>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en-US" altLang="zh-CN" sz="2800" b="1" dirty="0">
                <a:solidFill>
                  <a:schemeClr val="tx1"/>
                </a:solidFill>
                <a:latin typeface="宋体" panose="02010600030101010101" pitchFamily="2" charset="-122"/>
                <a:ea typeface="宋体" panose="02010600030101010101" pitchFamily="2" charset="-122"/>
              </a:rPr>
              <a:t>云计算</a:t>
            </a:r>
            <a:r>
              <a:rPr lang="zh-CN" altLang="en-US" sz="2800" b="1" dirty="0">
                <a:solidFill>
                  <a:schemeClr val="tx1"/>
                </a:solidFill>
                <a:latin typeface="宋体" panose="02010600030101010101" pitchFamily="2" charset="-122"/>
                <a:ea typeface="宋体" panose="02010600030101010101" pitchFamily="2" charset="-122"/>
              </a:rPr>
              <a:t>与</a:t>
            </a:r>
            <a:r>
              <a:rPr lang="zh-CN" sz="2800" b="1" dirty="0">
                <a:solidFill>
                  <a:schemeClr val="tx1"/>
                </a:solidFill>
                <a:latin typeface="宋体" panose="02010600030101010101" pitchFamily="2" charset="-122"/>
                <a:ea typeface="宋体" panose="02010600030101010101" pitchFamily="2" charset="-122"/>
              </a:rPr>
              <a:t>集群计算资源的整合</a:t>
            </a:r>
            <a:endParaRPr lang="zh-CN" b="1" dirty="0">
              <a:solidFill>
                <a:schemeClr val="tx1"/>
              </a:solidFill>
            </a:endParaRPr>
          </a:p>
          <a:p>
            <a:pPr lvl="1" algn="l">
              <a:buClrTx/>
              <a:buSzTx/>
            </a:pPr>
            <a:r>
              <a:rPr lang="en-US" altLang="zh-CN" b="1" dirty="0">
                <a:solidFill>
                  <a:schemeClr val="tx1"/>
                </a:solidFill>
              </a:rPr>
              <a:t> </a:t>
            </a:r>
            <a:r>
              <a:rPr lang="zh-CN" altLang="en-US" sz="2400" dirty="0">
                <a:solidFill>
                  <a:schemeClr val="tx1"/>
                </a:solidFill>
              </a:rPr>
              <a:t>云化集群登录节点</a:t>
            </a:r>
            <a:endParaRPr lang="zh-CN" altLang="en-US" sz="2400" dirty="0">
              <a:solidFill>
                <a:schemeClr val="tx1"/>
              </a:solidFill>
            </a:endParaRPr>
          </a:p>
        </p:txBody>
      </p:sp>
      <p:pic>
        <p:nvPicPr>
          <p:cNvPr id="6" name="图片 5"/>
          <p:cNvPicPr>
            <a:picLocks noChangeAspect="1"/>
          </p:cNvPicPr>
          <p:nvPr/>
        </p:nvPicPr>
        <p:blipFill>
          <a:blip r:embed="rId1"/>
          <a:stretch>
            <a:fillRect/>
          </a:stretch>
        </p:blipFill>
        <p:spPr>
          <a:xfrm>
            <a:off x="1991360" y="2781300"/>
            <a:ext cx="6334760" cy="3407410"/>
          </a:xfrm>
          <a:prstGeom prst="rect">
            <a:avLst/>
          </a:prstGeom>
          <a:ln>
            <a:solidFill>
              <a:srgbClr val="FF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392" y="200807"/>
            <a:ext cx="10972800" cy="1143000"/>
          </a:xfrm>
        </p:spPr>
        <p:txBody>
          <a:bodyPr/>
          <a:lstStyle/>
          <a:p>
            <a:r>
              <a:rPr lang="zh-CN" altLang="en-US" b="1" dirty="0"/>
              <a:t>计算优化方案</a:t>
            </a:r>
            <a:endParaRPr lang="zh-CN" altLang="en-US" b="1" dirty="0"/>
          </a:p>
        </p:txBody>
      </p:sp>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en-US" altLang="zh-CN" sz="2800" b="1" dirty="0">
                <a:solidFill>
                  <a:schemeClr val="tx1"/>
                </a:solidFill>
                <a:latin typeface="宋体" panose="02010600030101010101" pitchFamily="2" charset="-122"/>
                <a:ea typeface="宋体" panose="02010600030101010101" pitchFamily="2" charset="-122"/>
              </a:rPr>
              <a:t>基于</a:t>
            </a:r>
            <a:r>
              <a:rPr lang="zh-CN" altLang="en-US" sz="2800" b="1" dirty="0">
                <a:solidFill>
                  <a:schemeClr val="tx1"/>
                </a:solidFill>
                <a:latin typeface="宋体" panose="02010600030101010101" pitchFamily="2" charset="-122"/>
                <a:ea typeface="宋体" panose="02010600030101010101" pitchFamily="2" charset="-122"/>
              </a:rPr>
              <a:t>代理的软件自动并行化方法</a:t>
            </a:r>
            <a:endParaRPr lang="zh-CN" altLang="en-US" b="1" dirty="0">
              <a:solidFill>
                <a:schemeClr val="tx1"/>
              </a:solidFill>
            </a:endParaRPr>
          </a:p>
          <a:p>
            <a:pPr lvl="1" algn="l">
              <a:buClrTx/>
              <a:buSzTx/>
            </a:pPr>
            <a:r>
              <a:rPr lang="en-US" altLang="zh-CN" b="1" dirty="0">
                <a:solidFill>
                  <a:schemeClr val="tx1"/>
                </a:solidFill>
              </a:rPr>
              <a:t> </a:t>
            </a:r>
            <a:r>
              <a:rPr lang="zh-CN" altLang="en-US" sz="2400" dirty="0">
                <a:solidFill>
                  <a:schemeClr val="tx1"/>
                </a:solidFill>
              </a:rPr>
              <a:t>标准</a:t>
            </a:r>
            <a:r>
              <a:rPr lang="en-US" altLang="zh-CN" sz="2400" dirty="0">
                <a:solidFill>
                  <a:schemeClr val="tx1"/>
                </a:solidFill>
              </a:rPr>
              <a:t>MPI</a:t>
            </a:r>
            <a:r>
              <a:rPr lang="zh-CN" altLang="en-US" sz="2400" dirty="0">
                <a:solidFill>
                  <a:schemeClr val="tx1"/>
                </a:solidFill>
              </a:rPr>
              <a:t>程序，支持集群环境运行</a:t>
            </a:r>
            <a:r>
              <a:rPr lang="en-US" altLang="zh-CN" sz="2400" dirty="0">
                <a:solidFill>
                  <a:schemeClr val="tx1"/>
                </a:solidFill>
              </a:rPr>
              <a:t> </a:t>
            </a:r>
            <a:r>
              <a:rPr lang="zh-CN" altLang="en-US" sz="2400" dirty="0">
                <a:solidFill>
                  <a:schemeClr val="tx1"/>
                </a:solidFill>
              </a:rPr>
              <a:t>。（</a:t>
            </a:r>
            <a:r>
              <a:rPr lang="en-US" altLang="zh-CN" sz="2400" dirty="0">
                <a:solidFill>
                  <a:schemeClr val="tx1"/>
                </a:solidFill>
              </a:rPr>
              <a:t>scalempi</a:t>
            </a:r>
            <a:r>
              <a:rPr lang="zh-CN" altLang="en-US" sz="2400" dirty="0">
                <a:solidFill>
                  <a:schemeClr val="tx1"/>
                </a:solidFill>
              </a:rPr>
              <a:t>）</a:t>
            </a:r>
            <a:endParaRPr lang="zh-CN" altLang="en-US" sz="2400" dirty="0">
              <a:solidFill>
                <a:schemeClr val="tx1"/>
              </a:solidFill>
            </a:endParaRPr>
          </a:p>
          <a:p>
            <a:pPr lvl="1" algn="l">
              <a:buClrTx/>
              <a:buSzTx/>
            </a:pPr>
            <a:r>
              <a:rPr lang="en-US" altLang="zh-CN" sz="2400" dirty="0">
                <a:solidFill>
                  <a:schemeClr val="tx1"/>
                </a:solidFill>
              </a:rPr>
              <a:t> MPI</a:t>
            </a:r>
            <a:r>
              <a:rPr lang="zh-CN" altLang="en-US" sz="2400" dirty="0">
                <a:solidFill>
                  <a:schemeClr val="tx1"/>
                </a:solidFill>
              </a:rPr>
              <a:t>进程启动计算任务，通过参数传递程序与数据。</a:t>
            </a:r>
            <a:endParaRPr lang="zh-CN" altLang="en-US" b="1" dirty="0">
              <a:solidFill>
                <a:schemeClr val="tx1"/>
              </a:solidFill>
            </a:endParaRPr>
          </a:p>
          <a:p>
            <a:pPr lvl="1" algn="l">
              <a:buClrTx/>
              <a:buSzTx/>
            </a:pPr>
            <a:endParaRPr lang="zh-CN" altLang="en-US" dirty="0">
              <a:solidFill>
                <a:schemeClr val="tx1"/>
              </a:solidFill>
            </a:endParaRPr>
          </a:p>
          <a:p>
            <a:pPr lvl="1" algn="l">
              <a:buClrTx/>
              <a:buSzTx/>
            </a:pPr>
            <a:endParaRPr lang="zh-CN" altLang="en-US" dirty="0">
              <a:solidFill>
                <a:schemeClr val="tx1"/>
              </a:solidFill>
            </a:endParaRPr>
          </a:p>
          <a:p>
            <a:pPr lvl="1" algn="l">
              <a:buClrTx/>
              <a:buSzTx/>
            </a:pPr>
            <a:endParaRPr lang="zh-CN" altLang="en-US" dirty="0">
              <a:solidFill>
                <a:schemeClr val="tx1"/>
              </a:solidFill>
            </a:endParaRPr>
          </a:p>
          <a:p>
            <a:pPr lvl="1" algn="l">
              <a:buClrTx/>
              <a:buSzTx/>
            </a:pPr>
            <a:r>
              <a:rPr lang="en-US" altLang="zh-CN"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dirty="0">
                <a:solidFill>
                  <a:schemeClr val="tx1"/>
                </a:solidFill>
                <a:latin typeface="宋体" panose="02010600030101010101" pitchFamily="2" charset="-122"/>
                <a:ea typeface="宋体" panose="02010600030101010101" pitchFamily="2" charset="-122"/>
                <a:cs typeface="宋体" panose="02010600030101010101" pitchFamily="2" charset="-122"/>
              </a:rPr>
              <a:t>数据可并行并合理分配。</a:t>
            </a:r>
            <a:endParaRPr lang="zh-CN" altLang="en-US"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lvl="1" algn="l">
              <a:buClrTx/>
              <a:buSzTx/>
            </a:pPr>
            <a:r>
              <a:rPr lang="en-US" altLang="zh-CN" dirty="0">
                <a:solidFill>
                  <a:schemeClr val="tx1"/>
                </a:solidFill>
                <a:latin typeface="宋体" panose="02010600030101010101" pitchFamily="2" charset="-122"/>
                <a:ea typeface="宋体" panose="02010600030101010101" pitchFamily="2" charset="-122"/>
                <a:cs typeface="宋体" panose="02010600030101010101" pitchFamily="2" charset="-122"/>
              </a:rPr>
              <a:t> BASS DR3</a:t>
            </a:r>
            <a:r>
              <a:rPr lang="zh-CN" altLang="en-US" dirty="0">
                <a:solidFill>
                  <a:schemeClr val="tx1"/>
                </a:solidFill>
                <a:latin typeface="宋体" panose="02010600030101010101" pitchFamily="2" charset="-122"/>
                <a:ea typeface="宋体" panose="02010600030101010101" pitchFamily="2" charset="-122"/>
                <a:cs typeface="宋体" panose="02010600030101010101" pitchFamily="2" charset="-122"/>
              </a:rPr>
              <a:t>分类器模型应用，红移估计，模板匹配计算。</a:t>
            </a:r>
            <a:endParaRPr lang="zh-CN" altLang="en-US"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914400" lvl="2" indent="0" algn="l">
              <a:buClrTx/>
              <a:buSzTx/>
              <a:buNone/>
            </a:pPr>
            <a:endParaRPr lang="zh-CN" altLang="en-US" b="1" dirty="0">
              <a:solidFill>
                <a:schemeClr val="tx1"/>
              </a:solidFill>
            </a:endParaRPr>
          </a:p>
          <a:p>
            <a:pPr lvl="1" algn="l">
              <a:buClrTx/>
              <a:buSzTx/>
            </a:pPr>
            <a:endParaRPr lang="zh-CN" altLang="en-US" dirty="0">
              <a:solidFill>
                <a:schemeClr val="tx1"/>
              </a:solidFill>
            </a:endParaRPr>
          </a:p>
          <a:p>
            <a:pPr lvl="1" algn="l">
              <a:buClrTx/>
              <a:buSzTx/>
            </a:pPr>
            <a:endParaRPr lang="zh-CN" altLang="en-US" dirty="0">
              <a:solidFill>
                <a:schemeClr val="tx1"/>
              </a:solidFill>
            </a:endParaRPr>
          </a:p>
        </p:txBody>
      </p:sp>
      <p:pic>
        <p:nvPicPr>
          <p:cNvPr id="4" name="图片 3"/>
          <p:cNvPicPr>
            <a:picLocks noChangeAspect="1"/>
          </p:cNvPicPr>
          <p:nvPr/>
        </p:nvPicPr>
        <p:blipFill>
          <a:blip r:embed="rId1"/>
          <a:stretch>
            <a:fillRect/>
          </a:stretch>
        </p:blipFill>
        <p:spPr>
          <a:xfrm>
            <a:off x="1775460" y="3357245"/>
            <a:ext cx="6819900" cy="981075"/>
          </a:xfrm>
          <a:prstGeom prst="rect">
            <a:avLst/>
          </a:prstGeom>
          <a:ln>
            <a:solidFill>
              <a:srgbClr val="FF0000"/>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6801" y="161645"/>
            <a:ext cx="10972800" cy="1143000"/>
          </a:xfrm>
        </p:spPr>
        <p:txBody>
          <a:bodyPr/>
          <a:lstStyle/>
          <a:p>
            <a:r>
              <a:rPr lang="zh-CN" altLang="en-US" b="1" dirty="0"/>
              <a:t>计算优化方案</a:t>
            </a:r>
            <a:endParaRPr lang="zh-CN" altLang="en-US" b="1" dirty="0"/>
          </a:p>
        </p:txBody>
      </p:sp>
      <p:sp>
        <p:nvSpPr>
          <p:cNvPr id="3" name="内容占位符 2"/>
          <p:cNvSpPr>
            <a:spLocks noGrp="1"/>
          </p:cNvSpPr>
          <p:nvPr>
            <p:ph idx="1"/>
          </p:nvPr>
        </p:nvSpPr>
        <p:spPr/>
        <p:txBody>
          <a:bodyPr/>
          <a:lstStyle/>
          <a:p>
            <a:pPr algn="l">
              <a:buClrTx/>
              <a:buSzTx/>
              <a:buFont typeface="Wingdings" panose="05000000000000000000" pitchFamily="2" charset="2"/>
              <a:buChar char="p"/>
            </a:pPr>
            <a:r>
              <a:rPr lang="en-US" altLang="zh-CN" dirty="0">
                <a:solidFill>
                  <a:srgbClr val="FF0000"/>
                </a:solidFill>
              </a:rPr>
              <a:t> </a:t>
            </a:r>
            <a:r>
              <a:rPr lang="zh-CN" altLang="en-US" sz="2800" b="1" dirty="0">
                <a:solidFill>
                  <a:schemeClr val="tx1"/>
                </a:solidFill>
              </a:rPr>
              <a:t>大规模</a:t>
            </a:r>
            <a:r>
              <a:rPr lang="zh-CN" sz="2800" b="1" dirty="0">
                <a:solidFill>
                  <a:schemeClr val="tx1"/>
                </a:solidFill>
              </a:rPr>
              <a:t>数据交叉</a:t>
            </a:r>
            <a:endParaRPr lang="zh-CN" b="1" dirty="0">
              <a:solidFill>
                <a:schemeClr val="tx1"/>
              </a:solidFill>
            </a:endParaRPr>
          </a:p>
          <a:p>
            <a:pPr lvl="1" algn="l">
              <a:buClrTx/>
              <a:buSzTx/>
            </a:pPr>
            <a:r>
              <a:rPr lang="en-US" altLang="zh-CN" sz="2400" b="1" dirty="0">
                <a:solidFill>
                  <a:schemeClr val="tx1"/>
                </a:solidFill>
              </a:rPr>
              <a:t> TOPCAT</a:t>
            </a:r>
            <a:endParaRPr lang="en-US" altLang="zh-CN" sz="2400" b="1" dirty="0">
              <a:solidFill>
                <a:schemeClr val="tx1"/>
              </a:solidFill>
            </a:endParaRPr>
          </a:p>
          <a:p>
            <a:pPr lvl="1" algn="l">
              <a:buClrTx/>
              <a:buSzTx/>
            </a:pPr>
            <a:r>
              <a:rPr lang="en-US" altLang="zh-CN" sz="2400" b="1" dirty="0">
                <a:solidFill>
                  <a:schemeClr val="tx1"/>
                </a:solidFill>
              </a:rPr>
              <a:t> STILTS</a:t>
            </a:r>
            <a:endParaRPr lang="en-US" altLang="zh-CN" sz="2400" b="1" dirty="0">
              <a:solidFill>
                <a:schemeClr val="tx1"/>
              </a:solidFill>
            </a:endParaRPr>
          </a:p>
        </p:txBody>
      </p:sp>
      <p:pic>
        <p:nvPicPr>
          <p:cNvPr id="4" name="图片 3"/>
          <p:cNvPicPr>
            <a:picLocks noChangeAspect="1"/>
          </p:cNvPicPr>
          <p:nvPr/>
        </p:nvPicPr>
        <p:blipFill>
          <a:blip r:embed="rId1"/>
          <a:stretch>
            <a:fillRect/>
          </a:stretch>
        </p:blipFill>
        <p:spPr>
          <a:xfrm>
            <a:off x="7031990" y="2237105"/>
            <a:ext cx="4604385" cy="3667125"/>
          </a:xfrm>
          <a:prstGeom prst="rect">
            <a:avLst/>
          </a:prstGeom>
          <a:ln>
            <a:solidFill>
              <a:srgbClr val="FF0000"/>
            </a:solidFill>
          </a:ln>
        </p:spPr>
      </p:pic>
      <p:pic>
        <p:nvPicPr>
          <p:cNvPr id="7" name="图片 6"/>
          <p:cNvPicPr>
            <a:picLocks noChangeAspect="1"/>
          </p:cNvPicPr>
          <p:nvPr/>
        </p:nvPicPr>
        <p:blipFill>
          <a:blip r:embed="rId2"/>
          <a:stretch>
            <a:fillRect/>
          </a:stretch>
        </p:blipFill>
        <p:spPr>
          <a:xfrm>
            <a:off x="3863340" y="2277110"/>
            <a:ext cx="2531110" cy="1945005"/>
          </a:xfrm>
          <a:prstGeom prst="rect">
            <a:avLst/>
          </a:prstGeom>
          <a:ln>
            <a:solidFill>
              <a:srgbClr val="FF0000"/>
            </a:solidFill>
          </a:ln>
        </p:spPr>
      </p:pic>
      <p:pic>
        <p:nvPicPr>
          <p:cNvPr id="8" name="图片 1"/>
          <p:cNvPicPr>
            <a:picLocks noChangeAspect="1"/>
          </p:cNvPicPr>
          <p:nvPr/>
        </p:nvPicPr>
        <p:blipFill>
          <a:blip r:embed="rId3"/>
          <a:stretch>
            <a:fillRect/>
          </a:stretch>
        </p:blipFill>
        <p:spPr>
          <a:xfrm>
            <a:off x="1127125" y="4581208"/>
            <a:ext cx="5271770" cy="1322705"/>
          </a:xfrm>
          <a:prstGeom prst="rect">
            <a:avLst/>
          </a:prstGeom>
          <a:noFill/>
          <a:ln>
            <a:solidFill>
              <a:srgbClr val="FF000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570" y="1628775"/>
            <a:ext cx="10121900" cy="4526280"/>
          </a:xfrm>
        </p:spPr>
        <p:txBody>
          <a:bodyPr/>
          <a:lstStyle/>
          <a:p>
            <a:pPr>
              <a:buFont typeface="Wingdings" panose="05000000000000000000" pitchFamily="2" charset="2"/>
              <a:buChar char="p"/>
            </a:pPr>
            <a:r>
              <a:rPr lang="en-US" altLang="zh-CN" dirty="0">
                <a:solidFill>
                  <a:srgbClr val="FF0000"/>
                </a:solidFill>
              </a:rPr>
              <a:t>  </a:t>
            </a:r>
            <a:r>
              <a:rPr lang="zh-CN" altLang="en-US" sz="2800" b="1" dirty="0">
                <a:solidFill>
                  <a:schemeClr val="tx1"/>
                </a:solidFill>
              </a:rPr>
              <a:t>光谱巡天</a:t>
            </a:r>
            <a:endParaRPr lang="zh-CN" altLang="en-US" dirty="0">
              <a:solidFill>
                <a:srgbClr val="FF0000"/>
              </a:solidFill>
            </a:endParaRPr>
          </a:p>
          <a:p>
            <a:pPr lvl="1"/>
            <a:r>
              <a:rPr lang="zh-CN" altLang="en-US" sz="2450" b="1" dirty="0">
                <a:solidFill>
                  <a:schemeClr val="tx1"/>
                </a:solidFill>
                <a:latin typeface="宋体" panose="02010600030101010101" pitchFamily="2" charset="-122"/>
                <a:ea typeface="宋体" panose="02010600030101010101" pitchFamily="2" charset="-122"/>
                <a:cs typeface="宋体" panose="02010600030101010101" pitchFamily="2" charset="-122"/>
              </a:rPr>
              <a:t>天体光谱是证认类星体及准确测量红移的主要途径。</a:t>
            </a:r>
            <a:r>
              <a:rPr lang="en-US" altLang="zh-CN" dirty="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dirty="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zh-CN" altLang="en-US"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pPr lvl="1"/>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rPr>
              <a:t>光谱巡天望远镜期待更多高置信度的高红移类星体、高红移星系候选源。</a:t>
            </a:r>
            <a:endPar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标题 1"/>
          <p:cNvSpPr>
            <a:spLocks noGrp="1"/>
          </p:cNvSpPr>
          <p:nvPr>
            <p:ph type="title"/>
          </p:nvPr>
        </p:nvSpPr>
        <p:spPr>
          <a:xfrm>
            <a:off x="609600" y="274638"/>
            <a:ext cx="10972800" cy="1143000"/>
          </a:xfrm>
        </p:spPr>
        <p:txBody>
          <a:bodyPr/>
          <a:lstStyle/>
          <a:p>
            <a:r>
              <a:rPr lang="zh-CN" altLang="en-US" b="1" dirty="0"/>
              <a:t>选题背景及意义</a:t>
            </a:r>
            <a:endParaRPr lang="zh-CN" altLang="en-US" b="1"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14825" r="28546" b="21567"/>
          <a:stretch>
            <a:fillRect/>
          </a:stretch>
        </p:blipFill>
        <p:spPr>
          <a:xfrm>
            <a:off x="1479416" y="3548324"/>
            <a:ext cx="3510897" cy="2088232"/>
          </a:xfrm>
          <a:custGeom>
            <a:avLst/>
            <a:gdLst>
              <a:gd name="connsiteX0" fmla="*/ 0 w 3600000"/>
              <a:gd name="connsiteY0" fmla="*/ 0 h 1526592"/>
              <a:gd name="connsiteX1" fmla="*/ 3600000 w 3600000"/>
              <a:gd name="connsiteY1" fmla="*/ 0 h 1526592"/>
              <a:gd name="connsiteX2" fmla="*/ 3600000 w 3600000"/>
              <a:gd name="connsiteY2" fmla="*/ 1526592 h 1526592"/>
              <a:gd name="connsiteX3" fmla="*/ 0 w 3600000"/>
              <a:gd name="connsiteY3" fmla="*/ 1526592 h 1526592"/>
            </a:gdLst>
            <a:ahLst/>
            <a:cxnLst>
              <a:cxn ang="0">
                <a:pos x="connsiteX0" y="connsiteY0"/>
              </a:cxn>
              <a:cxn ang="0">
                <a:pos x="connsiteX1" y="connsiteY1"/>
              </a:cxn>
              <a:cxn ang="0">
                <a:pos x="connsiteX2" y="connsiteY2"/>
              </a:cxn>
              <a:cxn ang="0">
                <a:pos x="connsiteX3" y="connsiteY3"/>
              </a:cxn>
            </a:cxnLst>
            <a:rect l="l" t="t" r="r" b="b"/>
            <a:pathLst>
              <a:path w="3600000" h="1526592">
                <a:moveTo>
                  <a:pt x="0" y="0"/>
                </a:moveTo>
                <a:lnTo>
                  <a:pt x="3600000" y="0"/>
                </a:lnTo>
                <a:lnTo>
                  <a:pt x="3600000" y="1526592"/>
                </a:lnTo>
                <a:lnTo>
                  <a:pt x="0" y="1526592"/>
                </a:lnTo>
                <a:close/>
              </a:path>
            </a:pathLst>
          </a:custGeom>
        </p:spPr>
      </p:pic>
      <p:pic>
        <p:nvPicPr>
          <p:cNvPr id="8" name="图片 7"/>
          <p:cNvPicPr>
            <a:picLocks noChangeAspect="1"/>
          </p:cNvPicPr>
          <p:nvPr/>
        </p:nvPicPr>
        <p:blipFill>
          <a:blip r:embed="rId2"/>
          <a:stretch>
            <a:fillRect/>
          </a:stretch>
        </p:blipFill>
        <p:spPr>
          <a:xfrm>
            <a:off x="6124317" y="3526162"/>
            <a:ext cx="3505572" cy="21325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570" y="188640"/>
            <a:ext cx="10972800" cy="1143000"/>
          </a:xfrm>
        </p:spPr>
        <p:txBody>
          <a:bodyPr/>
          <a:lstStyle/>
          <a:p>
            <a:r>
              <a:rPr lang="zh-CN" altLang="en-US" b="1" dirty="0"/>
              <a:t>总结与展望</a:t>
            </a:r>
            <a:endParaRPr lang="zh-CN" altLang="en-US" b="1" dirty="0"/>
          </a:p>
        </p:txBody>
      </p:sp>
      <p:sp>
        <p:nvSpPr>
          <p:cNvPr id="3" name="内容占位符 2"/>
          <p:cNvSpPr>
            <a:spLocks noGrp="1"/>
          </p:cNvSpPr>
          <p:nvPr>
            <p:ph idx="1"/>
          </p:nvPr>
        </p:nvSpPr>
        <p:spPr>
          <a:xfrm>
            <a:off x="767715" y="1484630"/>
            <a:ext cx="10480040" cy="4526280"/>
          </a:xfrm>
        </p:spPr>
        <p:txBody>
          <a:bodyPr/>
          <a:lstStyle/>
          <a:p>
            <a:pPr>
              <a:buFont typeface="Wingdings" panose="05000000000000000000" charset="0"/>
              <a:buChar char="p"/>
            </a:pPr>
            <a:r>
              <a:rPr lang="en-US" altLang="zh-CN" dirty="0">
                <a:solidFill>
                  <a:srgbClr val="FF0000"/>
                </a:solidFill>
                <a:sym typeface="+mn-ea"/>
              </a:rPr>
              <a:t> </a:t>
            </a:r>
            <a:r>
              <a:rPr lang="zh-CN" altLang="en-US" sz="2800" b="1" dirty="0">
                <a:solidFill>
                  <a:schemeClr val="tx1"/>
                </a:solidFill>
                <a:sym typeface="+mn-ea"/>
              </a:rPr>
              <a:t>研究结论</a:t>
            </a:r>
            <a:endParaRPr lang="zh-CN" b="1" dirty="0">
              <a:solidFill>
                <a:schemeClr val="tx1"/>
              </a:solidFill>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基于</a:t>
            </a:r>
            <a:r>
              <a:rPr lang="en-US" altLang="zh-CN" sz="2400" dirty="0">
                <a:latin typeface="宋体" panose="02010600030101010101" pitchFamily="2" charset="-122"/>
                <a:ea typeface="宋体" panose="02010600030101010101" pitchFamily="2" charset="-122"/>
                <a:cs typeface="宋体" panose="02010600030101010101" pitchFamily="2" charset="-122"/>
              </a:rPr>
              <a:t>BASS DR3</a:t>
            </a:r>
            <a:r>
              <a:rPr lang="zh-CN" altLang="en-US" sz="2400" dirty="0">
                <a:latin typeface="宋体" panose="02010600030101010101" pitchFamily="2" charset="-122"/>
                <a:ea typeface="宋体" panose="02010600030101010101" pitchFamily="2" charset="-122"/>
                <a:cs typeface="宋体" panose="02010600030101010101" pitchFamily="2" charset="-122"/>
              </a:rPr>
              <a:t>数据，利用</a:t>
            </a:r>
            <a:r>
              <a:rPr lang="en-US" altLang="zh-CN" sz="2400" dirty="0" err="1">
                <a:latin typeface="宋体" panose="02010600030101010101" pitchFamily="2" charset="-122"/>
                <a:ea typeface="宋体" panose="02010600030101010101" pitchFamily="2" charset="-122"/>
                <a:cs typeface="宋体" panose="02010600030101010101" pitchFamily="2" charset="-122"/>
              </a:rPr>
              <a:t>XGBoost</a:t>
            </a:r>
            <a:r>
              <a:rPr lang="zh-CN" altLang="en-US" sz="2400" dirty="0">
                <a:latin typeface="宋体" panose="02010600030101010101" pitchFamily="2" charset="-122"/>
                <a:ea typeface="宋体" panose="02010600030101010101" pitchFamily="2" charset="-122"/>
                <a:cs typeface="宋体" panose="02010600030101010101" pitchFamily="2" charset="-122"/>
              </a:rPr>
              <a:t>方法，获得了</a:t>
            </a:r>
            <a:r>
              <a:rPr lang="en-US" altLang="zh-CN" sz="2400" dirty="0">
                <a:latin typeface="宋体" panose="02010600030101010101" pitchFamily="2" charset="-122"/>
                <a:ea typeface="宋体" panose="02010600030101010101" pitchFamily="2" charset="-122"/>
                <a:cs typeface="宋体" panose="02010600030101010101" pitchFamily="2" charset="-122"/>
              </a:rPr>
              <a:t>79</a:t>
            </a:r>
            <a:r>
              <a:rPr lang="zh-CN" altLang="en-US" sz="2400" dirty="0">
                <a:latin typeface="宋体" panose="02010600030101010101" pitchFamily="2" charset="-122"/>
                <a:ea typeface="宋体" panose="02010600030101010101" pitchFamily="2" charset="-122"/>
                <a:cs typeface="宋体" panose="02010600030101010101" pitchFamily="2" charset="-122"/>
              </a:rPr>
              <a:t>万高置信度的类星体候选体。</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利用</a:t>
            </a:r>
            <a:r>
              <a:rPr lang="en-US" altLang="zh-CN" sz="2400" dirty="0" err="1">
                <a:latin typeface="宋体" panose="02010600030101010101" pitchFamily="2" charset="-122"/>
                <a:ea typeface="宋体" panose="02010600030101010101" pitchFamily="2" charset="-122"/>
                <a:cs typeface="宋体" panose="02010600030101010101" pitchFamily="2" charset="-122"/>
              </a:rPr>
              <a:t>CatBoost</a:t>
            </a:r>
            <a:r>
              <a:rPr lang="zh-CN" altLang="en-US" sz="2400" dirty="0">
                <a:latin typeface="宋体" panose="02010600030101010101" pitchFamily="2" charset="-122"/>
                <a:ea typeface="宋体" panose="02010600030101010101" pitchFamily="2" charset="-122"/>
                <a:cs typeface="宋体" panose="02010600030101010101" pitchFamily="2" charset="-122"/>
              </a:rPr>
              <a:t>方法，采用一步和两步策略估计了类星体候选体的红移，发布了</a:t>
            </a:r>
            <a:r>
              <a:rPr lang="en-US" altLang="zh-CN" sz="2400" dirty="0">
                <a:latin typeface="宋体" panose="02010600030101010101" pitchFamily="2" charset="-122"/>
                <a:ea typeface="宋体" panose="02010600030101010101" pitchFamily="2" charset="-122"/>
                <a:cs typeface="宋体" panose="02010600030101010101" pitchFamily="2" charset="-122"/>
              </a:rPr>
              <a:t>BASS DR3</a:t>
            </a:r>
            <a:r>
              <a:rPr lang="zh-CN" altLang="en-US" sz="2400" dirty="0">
                <a:latin typeface="宋体" panose="02010600030101010101" pitchFamily="2" charset="-122"/>
                <a:ea typeface="宋体" panose="02010600030101010101" pitchFamily="2" charset="-122"/>
                <a:cs typeface="宋体" panose="02010600030101010101" pitchFamily="2" charset="-122"/>
              </a:rPr>
              <a:t>的类星体候选体的红移星表。</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利用模板匹配与机器学习相结合的方法，完成了对</a:t>
            </a:r>
            <a:r>
              <a:rPr lang="en-US" altLang="zh-CN" sz="2400" dirty="0">
                <a:latin typeface="宋体" panose="02010600030101010101" pitchFamily="2" charset="-122"/>
                <a:ea typeface="宋体" panose="02010600030101010101" pitchFamily="2" charset="-122"/>
                <a:cs typeface="宋体" panose="02010600030101010101" pitchFamily="2" charset="-122"/>
              </a:rPr>
              <a:t>DESI</a:t>
            </a:r>
            <a:r>
              <a:rPr lang="zh-CN" altLang="en-US" sz="2400" dirty="0">
                <a:latin typeface="宋体" panose="02010600030101010101" pitchFamily="2" charset="-122"/>
                <a:ea typeface="宋体" panose="02010600030101010101" pitchFamily="2" charset="-122"/>
                <a:cs typeface="宋体" panose="02010600030101010101" pitchFamily="2" charset="-122"/>
              </a:rPr>
              <a:t>图像巡天数据</a:t>
            </a:r>
            <a:r>
              <a:rPr lang="en-US" altLang="zh-CN" sz="2400" dirty="0">
                <a:latin typeface="宋体" panose="02010600030101010101" pitchFamily="2" charset="-122"/>
                <a:ea typeface="宋体" panose="02010600030101010101" pitchFamily="2" charset="-122"/>
                <a:cs typeface="宋体" panose="02010600030101010101" pitchFamily="2" charset="-122"/>
              </a:rPr>
              <a:t>DR9</a:t>
            </a:r>
            <a:r>
              <a:rPr lang="zh-CN" altLang="en-US" sz="2400" dirty="0">
                <a:latin typeface="宋体" panose="02010600030101010101" pitchFamily="2" charset="-122"/>
                <a:ea typeface="宋体" panose="02010600030101010101" pitchFamily="2" charset="-122"/>
                <a:cs typeface="宋体" panose="02010600030101010101" pitchFamily="2" charset="-122"/>
              </a:rPr>
              <a:t>的星系红移预测，发布了包含近</a:t>
            </a:r>
            <a:r>
              <a:rPr lang="en-US" altLang="zh-CN" sz="2400" dirty="0">
                <a:latin typeface="宋体" panose="02010600030101010101" pitchFamily="2" charset="-122"/>
                <a:ea typeface="宋体" panose="02010600030101010101" pitchFamily="2" charset="-122"/>
                <a:cs typeface="宋体" panose="02010600030101010101" pitchFamily="2" charset="-122"/>
              </a:rPr>
              <a:t>11</a:t>
            </a:r>
            <a:r>
              <a:rPr lang="zh-CN" altLang="en-US" sz="2400" dirty="0">
                <a:latin typeface="宋体" panose="02010600030101010101" pitchFamily="2" charset="-122"/>
                <a:ea typeface="宋体" panose="02010600030101010101" pitchFamily="2" charset="-122"/>
                <a:cs typeface="宋体" panose="02010600030101010101" pitchFamily="2" charset="-122"/>
              </a:rPr>
              <a:t>亿的星系红移星表。</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设计面向类星体选源与红移估计的在线科研平台原型，为天文大数据时代的类星体选源、红移估计涉及的大规模计算提出了解决方案。</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570" y="188640"/>
            <a:ext cx="10972800" cy="1143000"/>
          </a:xfrm>
        </p:spPr>
        <p:txBody>
          <a:bodyPr/>
          <a:lstStyle/>
          <a:p>
            <a:r>
              <a:rPr lang="zh-CN" altLang="en-US" b="1" dirty="0"/>
              <a:t>总结与展望</a:t>
            </a:r>
            <a:endParaRPr lang="zh-CN" altLang="en-US" b="1" dirty="0"/>
          </a:p>
        </p:txBody>
      </p:sp>
      <p:sp>
        <p:nvSpPr>
          <p:cNvPr id="3" name="内容占位符 2"/>
          <p:cNvSpPr>
            <a:spLocks noGrp="1"/>
          </p:cNvSpPr>
          <p:nvPr>
            <p:ph idx="1"/>
          </p:nvPr>
        </p:nvSpPr>
        <p:spPr>
          <a:xfrm>
            <a:off x="623570" y="1628775"/>
            <a:ext cx="10544810" cy="4526280"/>
          </a:xfrm>
        </p:spPr>
        <p:txBody>
          <a:bodyPr/>
          <a:lstStyle/>
          <a:p>
            <a:pPr>
              <a:buFont typeface="Wingdings" panose="05000000000000000000" charset="0"/>
              <a:buChar char="p"/>
            </a:pPr>
            <a:r>
              <a:rPr lang="en-US" altLang="zh-CN" dirty="0">
                <a:solidFill>
                  <a:srgbClr val="FF0000"/>
                </a:solidFill>
                <a:sym typeface="+mn-ea"/>
              </a:rPr>
              <a:t> </a:t>
            </a:r>
            <a:r>
              <a:rPr lang="zh-CN" altLang="en-US" sz="2800" b="1" dirty="0">
                <a:solidFill>
                  <a:schemeClr val="tx1"/>
                </a:solidFill>
                <a:sym typeface="+mn-ea"/>
              </a:rPr>
              <a:t>主要创新点</a:t>
            </a:r>
            <a:endParaRPr lang="zh-CN" b="1" dirty="0">
              <a:solidFill>
                <a:schemeClr val="tx1"/>
              </a:solidFill>
            </a:endParaRPr>
          </a:p>
          <a:p>
            <a:pPr lvl="1"/>
            <a:r>
              <a:rPr lang="zh-CN" sz="2400" dirty="0">
                <a:latin typeface="宋体" panose="02010600030101010101" pitchFamily="2" charset="-122"/>
                <a:ea typeface="宋体" panose="02010600030101010101" pitchFamily="2" charset="-122"/>
                <a:cs typeface="宋体" panose="02010600030101010101" pitchFamily="2" charset="-122"/>
              </a:rPr>
              <a:t>针对大型巡天数据与机器学习算法相结合，采用多种学习策略，</a:t>
            </a:r>
            <a:r>
              <a:rPr sz="2400" dirty="0" err="1">
                <a:latin typeface="宋体" panose="02010600030101010101" pitchFamily="2" charset="-122"/>
                <a:ea typeface="宋体" panose="02010600030101010101" pitchFamily="2" charset="-122"/>
                <a:cs typeface="宋体" panose="02010600030101010101" pitchFamily="2" charset="-122"/>
              </a:rPr>
              <a:t>取得了时间与精度的双提升</a:t>
            </a:r>
            <a:r>
              <a:rPr lang="zh-CN" sz="2400" dirty="0">
                <a:latin typeface="宋体" panose="02010600030101010101" pitchFamily="2" charset="-122"/>
                <a:ea typeface="宋体" panose="02010600030101010101" pitchFamily="2" charset="-122"/>
                <a:cs typeface="宋体" panose="02010600030101010101" pitchFamily="2" charset="-122"/>
              </a:rPr>
              <a:t>。采用的方法与策略具有借鉴意义。</a:t>
            </a:r>
            <a:endParaRPr lang="zh-CN" sz="2400" dirty="0">
              <a:latin typeface="宋体" panose="02010600030101010101" pitchFamily="2" charset="-122"/>
              <a:ea typeface="宋体" panose="02010600030101010101" pitchFamily="2" charset="-122"/>
              <a:cs typeface="宋体" panose="02010600030101010101" pitchFamily="2" charset="-122"/>
            </a:endParaRPr>
          </a:p>
          <a:p>
            <a:pPr lvl="1"/>
            <a:endParaRPr lang="zh-CN" sz="2400"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采用模板匹配与机器学习相结合的方法，给出了 DESI 图像巡天的星系测光红移的估测星表，为新型的大型测光巡天数据准确快速地估计星系红移提供了解决方案。</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面向类星体选源与测光红移估计的在线科研平台，为天文学家提供了远程开展大数据分析的全新工作模式，将推动大数据时代天文学研究范式的转变。</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188640"/>
            <a:ext cx="10972800" cy="1143000"/>
          </a:xfrm>
        </p:spPr>
        <p:txBody>
          <a:bodyPr/>
          <a:lstStyle/>
          <a:p>
            <a:r>
              <a:rPr lang="zh-CN" altLang="en-US" b="1" dirty="0"/>
              <a:t>总结与展望</a:t>
            </a:r>
            <a:endParaRPr lang="zh-CN" altLang="en-US" b="1" dirty="0"/>
          </a:p>
        </p:txBody>
      </p:sp>
      <p:sp>
        <p:nvSpPr>
          <p:cNvPr id="3" name="内容占位符 2"/>
          <p:cNvSpPr>
            <a:spLocks noGrp="1"/>
          </p:cNvSpPr>
          <p:nvPr>
            <p:ph idx="1"/>
          </p:nvPr>
        </p:nvSpPr>
        <p:spPr>
          <a:xfrm>
            <a:off x="983432" y="1700808"/>
            <a:ext cx="9216846" cy="4526280"/>
          </a:xfrm>
        </p:spPr>
        <p:txBody>
          <a:bodyPr/>
          <a:lstStyle/>
          <a:p>
            <a:pPr>
              <a:buFont typeface="Wingdings" panose="05000000000000000000" charset="0"/>
              <a:buChar char="p"/>
            </a:pPr>
            <a:r>
              <a:rPr lang="en-US" altLang="zh-CN" dirty="0">
                <a:solidFill>
                  <a:srgbClr val="FF0000"/>
                </a:solidFill>
                <a:sym typeface="+mn-ea"/>
              </a:rPr>
              <a:t> </a:t>
            </a:r>
            <a:r>
              <a:rPr lang="zh-CN" altLang="en-US" sz="2800" b="1" dirty="0">
                <a:solidFill>
                  <a:schemeClr val="tx1"/>
                </a:solidFill>
                <a:sym typeface="+mn-ea"/>
              </a:rPr>
              <a:t>后续展望</a:t>
            </a:r>
            <a:endParaRPr lang="zh-CN" sz="2400" b="1" dirty="0">
              <a:latin typeface="宋体" panose="02010600030101010101" pitchFamily="2" charset="-122"/>
              <a:ea typeface="宋体" panose="02010600030101010101" pitchFamily="2" charset="-122"/>
              <a:cs typeface="宋体" panose="02010600030101010101" pitchFamily="2" charset="-122"/>
            </a:endParaRPr>
          </a:p>
          <a:p>
            <a:pPr lvl="1"/>
            <a:endParaRPr lang="zh-CN" sz="2400" b="1"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结合多个不同巡天数据进行选源与红移测量方法优化。</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lvl="1"/>
            <a:r>
              <a:rPr lang="zh-CN" altLang="en-US" sz="2400" dirty="0">
                <a:latin typeface="宋体" panose="02010600030101010101" pitchFamily="2" charset="-122"/>
                <a:ea typeface="宋体" panose="02010600030101010101" pitchFamily="2" charset="-122"/>
                <a:cs typeface="宋体" panose="02010600030101010101" pitchFamily="2" charset="-122"/>
              </a:rPr>
              <a:t>夯实与优化国家天文科学数据中心在线科研服务平台，为大规模科学数据的在线处理提供稳定高效服务。</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127173"/>
            <a:ext cx="10972800" cy="1143000"/>
          </a:xfrm>
        </p:spPr>
        <p:txBody>
          <a:bodyPr/>
          <a:lstStyle/>
          <a:p>
            <a:r>
              <a:rPr lang="zh-CN" altLang="en-US" b="1" dirty="0"/>
              <a:t>博士期间所做成果</a:t>
            </a:r>
            <a:endParaRPr lang="zh-CN" altLang="en-US" b="1" dirty="0"/>
          </a:p>
        </p:txBody>
      </p:sp>
      <p:sp>
        <p:nvSpPr>
          <p:cNvPr id="3" name="内容占位符 2"/>
          <p:cNvSpPr>
            <a:spLocks noGrp="1"/>
          </p:cNvSpPr>
          <p:nvPr>
            <p:ph idx="1"/>
          </p:nvPr>
        </p:nvSpPr>
        <p:spPr>
          <a:xfrm>
            <a:off x="1919536" y="1844824"/>
            <a:ext cx="10081120" cy="4525963"/>
          </a:xfrm>
        </p:spPr>
        <p:txBody>
          <a:bodyPr/>
          <a:lstStyle/>
          <a:p>
            <a:pPr lvl="0">
              <a:buFont typeface="Wingdings" panose="05000000000000000000" pitchFamily="2" charset="2"/>
              <a:buChar char="p"/>
            </a:pPr>
            <a:r>
              <a:rPr lang="en-US" altLang="zh-CN" sz="2000" b="1" dirty="0"/>
              <a:t> Identification of BASS DR3 sources as stars, galaxies, and quasars by </a:t>
            </a:r>
            <a:r>
              <a:rPr lang="en-US" altLang="zh-CN" sz="2000" b="1" dirty="0" err="1"/>
              <a:t>XGBoost</a:t>
            </a:r>
            <a:r>
              <a:rPr lang="en-US" altLang="zh-CN" sz="2000" b="1" dirty="0"/>
              <a:t>	</a:t>
            </a:r>
            <a:endParaRPr lang="zh-CN" altLang="zh-CN" sz="2000" dirty="0"/>
          </a:p>
          <a:p>
            <a:pPr marL="0" indent="0">
              <a:buNone/>
            </a:pPr>
            <a:r>
              <a:rPr lang="en-US" altLang="zh-CN" sz="2000" i="1" dirty="0">
                <a:latin typeface="Arial" panose="020B0604020202020204" pitchFamily="34" charset="0"/>
                <a:cs typeface="Arial" panose="020B0604020202020204" pitchFamily="34" charset="0"/>
              </a:rPr>
              <a:t>    </a:t>
            </a:r>
            <a:r>
              <a:rPr lang="en-US" altLang="zh-CN" sz="2000" b="1" i="1" dirty="0">
                <a:solidFill>
                  <a:srgbClr val="FF0000"/>
                </a:solidFill>
                <a:latin typeface="Arial" panose="020B0604020202020204" pitchFamily="34" charset="0"/>
                <a:cs typeface="Arial" panose="020B0604020202020204" pitchFamily="34" charset="0"/>
              </a:rPr>
              <a:t>Changhua Li</a:t>
            </a:r>
            <a:r>
              <a:rPr lang="en-US" altLang="zh-CN" sz="2000" i="1" dirty="0">
                <a:latin typeface="Arial" panose="020B0604020202020204" pitchFamily="34" charset="0"/>
                <a:cs typeface="Arial" panose="020B0604020202020204" pitchFamily="34" charset="0"/>
              </a:rPr>
              <a:t>, Yanxia Zhang and </a:t>
            </a:r>
            <a:r>
              <a:rPr lang="en-US" altLang="zh-CN" sz="2000" i="1" dirty="0" err="1">
                <a:latin typeface="Arial" panose="020B0604020202020204" pitchFamily="34" charset="0"/>
                <a:cs typeface="Arial" panose="020B0604020202020204" pitchFamily="34" charset="0"/>
              </a:rPr>
              <a:t>Chenzhou</a:t>
            </a:r>
            <a:r>
              <a:rPr lang="en-US" altLang="zh-CN" sz="2000" i="1" dirty="0">
                <a:latin typeface="Arial" panose="020B0604020202020204" pitchFamily="34" charset="0"/>
                <a:cs typeface="Arial" panose="020B0604020202020204" pitchFamily="34" charset="0"/>
              </a:rPr>
              <a:t> Cui ~et al.</a:t>
            </a:r>
            <a:endParaRPr lang="zh-CN" altLang="zh-CN" sz="2000" i="1" dirty="0">
              <a:latin typeface="Arial" panose="020B0604020202020204" pitchFamily="34" charset="0"/>
              <a:cs typeface="Arial" panose="020B0604020202020204" pitchFamily="34" charset="0"/>
            </a:endParaRPr>
          </a:p>
          <a:p>
            <a:pPr marL="0" indent="0">
              <a:buNone/>
            </a:pPr>
            <a:r>
              <a:rPr lang="en-US" altLang="zh-CN" sz="2000" i="1" dirty="0">
                <a:latin typeface="Arial" panose="020B0604020202020204" pitchFamily="34" charset="0"/>
                <a:cs typeface="Arial" panose="020B0604020202020204" pitchFamily="34" charset="0"/>
              </a:rPr>
              <a:t>    </a:t>
            </a:r>
            <a:r>
              <a:rPr lang="en-US" altLang="zh-CN" sz="2000" i="1" dirty="0">
                <a:solidFill>
                  <a:srgbClr val="0000FF"/>
                </a:solidFill>
                <a:latin typeface="Arial" panose="020B0604020202020204" pitchFamily="34" charset="0"/>
                <a:cs typeface="Arial" panose="020B0604020202020204" pitchFamily="34" charset="0"/>
              </a:rPr>
              <a:t>MNRAS</a:t>
            </a:r>
            <a:r>
              <a:rPr lang="zh-CN" altLang="en-US" sz="2000" i="1" dirty="0">
                <a:solidFill>
                  <a:srgbClr val="0000FF"/>
                </a:solidFill>
                <a:latin typeface="Arial" panose="020B0604020202020204" pitchFamily="34" charset="0"/>
                <a:cs typeface="Arial" panose="020B0604020202020204" pitchFamily="34" charset="0"/>
              </a:rPr>
              <a:t>，</a:t>
            </a:r>
            <a:r>
              <a:rPr lang="en-US" altLang="zh-CN" sz="2000" i="1" dirty="0">
                <a:latin typeface="Arial" panose="020B0604020202020204" pitchFamily="34" charset="0"/>
                <a:cs typeface="Arial" panose="020B0604020202020204" pitchFamily="34" charset="0"/>
              </a:rPr>
              <a:t>506, 1651-1664 (2021)</a:t>
            </a:r>
            <a:endParaRPr lang="zh-CN" altLang="zh-CN" sz="2000" i="1" dirty="0">
              <a:latin typeface="Arial" panose="020B0604020202020204" pitchFamily="34" charset="0"/>
              <a:cs typeface="Arial" panose="020B0604020202020204" pitchFamily="34" charset="0"/>
            </a:endParaRPr>
          </a:p>
          <a:p>
            <a:pPr marL="0" indent="0">
              <a:buNone/>
            </a:pPr>
            <a:r>
              <a:rPr lang="en-US" altLang="zh-CN" sz="2000" b="1" dirty="0"/>
              <a:t> </a:t>
            </a:r>
            <a:endParaRPr lang="zh-CN" altLang="zh-CN" sz="2000" dirty="0"/>
          </a:p>
          <a:p>
            <a:pPr lvl="0">
              <a:buFont typeface="Wingdings" panose="05000000000000000000" pitchFamily="2" charset="2"/>
              <a:buChar char="p"/>
            </a:pPr>
            <a:r>
              <a:rPr lang="en-US" altLang="zh-CN" sz="2000" b="1" dirty="0"/>
              <a:t> Photometric redshift estimation of BASS DR3 quasars by machine learning</a:t>
            </a:r>
            <a:endParaRPr lang="zh-CN" altLang="zh-CN" sz="2000" dirty="0"/>
          </a:p>
          <a:p>
            <a:pPr marL="0" indent="0">
              <a:buNone/>
            </a:pPr>
            <a:r>
              <a:rPr lang="en-US" altLang="zh-CN" sz="2000" i="1" dirty="0">
                <a:latin typeface="Arial" panose="020B0604020202020204" pitchFamily="34" charset="0"/>
                <a:ea typeface="Arial Unicode MS" panose="020B0604020202020204" charset="-122"/>
                <a:cs typeface="Arial" panose="020B0604020202020204" pitchFamily="34" charset="0"/>
              </a:rPr>
              <a:t>    </a:t>
            </a:r>
            <a:r>
              <a:rPr lang="en-US" altLang="zh-CN" sz="2000" b="1" i="1" dirty="0">
                <a:solidFill>
                  <a:srgbClr val="FF0000"/>
                </a:solidFill>
                <a:latin typeface="Arial" panose="020B0604020202020204" pitchFamily="34" charset="0"/>
                <a:ea typeface="Arial Unicode MS" panose="020B0604020202020204" charset="-122"/>
                <a:cs typeface="Arial" panose="020B0604020202020204" pitchFamily="34" charset="0"/>
              </a:rPr>
              <a:t>Changhua Li</a:t>
            </a:r>
            <a:r>
              <a:rPr lang="en-US" altLang="zh-CN" sz="2000" i="1" dirty="0">
                <a:latin typeface="Arial" panose="020B0604020202020204" pitchFamily="34" charset="0"/>
                <a:ea typeface="Arial Unicode MS" panose="020B0604020202020204" charset="-122"/>
                <a:cs typeface="Arial" panose="020B0604020202020204" pitchFamily="34" charset="0"/>
              </a:rPr>
              <a:t>, Yanxia Zhang and Chenzhou Cui ~et al.</a:t>
            </a:r>
            <a:endParaRPr lang="zh-CN" altLang="zh-CN" sz="2000" i="1" dirty="0">
              <a:latin typeface="Arial" panose="020B0604020202020204" pitchFamily="34" charset="0"/>
              <a:ea typeface="Arial Unicode MS" panose="020B0604020202020204" charset="-122"/>
              <a:cs typeface="Arial" panose="020B0604020202020204" pitchFamily="34" charset="0"/>
            </a:endParaRPr>
          </a:p>
          <a:p>
            <a:pPr marL="0" indent="0">
              <a:buNone/>
            </a:pPr>
            <a:r>
              <a:rPr lang="en-US" altLang="zh-CN" sz="2000" i="1" dirty="0">
                <a:latin typeface="Arial" panose="020B0604020202020204" pitchFamily="34" charset="0"/>
                <a:ea typeface="Arial Unicode MS" panose="020B0604020202020204" charset="-122"/>
                <a:cs typeface="Arial" panose="020B0604020202020204" pitchFamily="34" charset="0"/>
              </a:rPr>
              <a:t>    </a:t>
            </a:r>
            <a:r>
              <a:rPr lang="en-US" altLang="zh-CN" sz="2000" i="1" dirty="0">
                <a:solidFill>
                  <a:srgbClr val="0000FF"/>
                </a:solidFill>
                <a:latin typeface="Arial" panose="020B0604020202020204" pitchFamily="34" charset="0"/>
                <a:cs typeface="Arial" panose="020B0604020202020204" pitchFamily="34" charset="0"/>
              </a:rPr>
              <a:t>MNRAS</a:t>
            </a:r>
            <a:r>
              <a:rPr lang="zh-CN" altLang="en-US" sz="2000" i="1" dirty="0">
                <a:solidFill>
                  <a:srgbClr val="0000FF"/>
                </a:solidFill>
                <a:latin typeface="Arial" panose="020B0604020202020204" pitchFamily="34" charset="0"/>
                <a:cs typeface="Arial" panose="020B0604020202020204" pitchFamily="34" charset="0"/>
              </a:rPr>
              <a:t>，</a:t>
            </a:r>
            <a:r>
              <a:rPr lang="en-US" altLang="zh-CN" sz="2000" i="1" dirty="0">
                <a:latin typeface="Arial" panose="020B0604020202020204" pitchFamily="34" charset="0"/>
                <a:ea typeface="Arial Unicode MS" panose="020B0604020202020204" charset="-122"/>
                <a:cs typeface="Arial" panose="020B0604020202020204" pitchFamily="34" charset="0"/>
              </a:rPr>
              <a:t>509, 2289-2303 (2022)</a:t>
            </a:r>
            <a:r>
              <a:rPr lang="en-US" altLang="zh-CN" sz="2000" b="1" i="1" dirty="0">
                <a:latin typeface="Arial" panose="020B0604020202020204" pitchFamily="34" charset="0"/>
                <a:ea typeface="Arial Unicode MS" panose="020B0604020202020204" charset="-122"/>
                <a:cs typeface="Arial" panose="020B0604020202020204" pitchFamily="34" charset="0"/>
              </a:rPr>
              <a:t> </a:t>
            </a:r>
            <a:endParaRPr lang="en-US" altLang="zh-CN" sz="2000" b="1" i="1" dirty="0">
              <a:latin typeface="Arial" panose="020B0604020202020204" pitchFamily="34" charset="0"/>
              <a:ea typeface="Arial Unicode MS" panose="020B0604020202020204" charset="-122"/>
              <a:cs typeface="Arial" panose="020B0604020202020204" pitchFamily="34" charset="0"/>
            </a:endParaRPr>
          </a:p>
          <a:p>
            <a:pPr marL="0" indent="0">
              <a:buNone/>
            </a:pPr>
            <a:endParaRPr lang="en-US" altLang="zh-CN" sz="2000" b="1" i="1" dirty="0">
              <a:latin typeface="Arial" panose="020B0604020202020204" pitchFamily="34" charset="0"/>
              <a:ea typeface="Arial Unicode MS" panose="020B0604020202020204" charset="-122"/>
              <a:cs typeface="Arial" panose="020B0604020202020204" pitchFamily="34" charset="0"/>
            </a:endParaRPr>
          </a:p>
          <a:p>
            <a:pPr lvl="0">
              <a:buFont typeface="Wingdings" panose="05000000000000000000" pitchFamily="2" charset="2"/>
              <a:buChar char="p"/>
            </a:pPr>
            <a:r>
              <a:rPr lang="en-US" altLang="zh-CN" sz="2000" b="1" dirty="0"/>
              <a:t> Photometric redshift estimation of galaxies in DESI Legacy Imaging Surveys</a:t>
            </a:r>
            <a:endParaRPr lang="zh-CN" altLang="zh-CN" sz="2000" dirty="0"/>
          </a:p>
          <a:p>
            <a:pPr marL="0" indent="0">
              <a:buNone/>
            </a:pPr>
            <a:r>
              <a:rPr lang="en-US" altLang="zh-CN" sz="2000" i="1" dirty="0">
                <a:latin typeface="Arial" panose="020B0604020202020204" pitchFamily="34" charset="0"/>
                <a:ea typeface="Arial Unicode MS" panose="020B0604020202020204" charset="-122"/>
                <a:cs typeface="Arial" panose="020B0604020202020204" pitchFamily="34" charset="0"/>
              </a:rPr>
              <a:t>    </a:t>
            </a:r>
            <a:r>
              <a:rPr lang="en-US" altLang="zh-CN" sz="2000" b="1" i="1" dirty="0">
                <a:solidFill>
                  <a:srgbClr val="FF0000"/>
                </a:solidFill>
                <a:latin typeface="Arial" panose="020B0604020202020204" pitchFamily="34" charset="0"/>
                <a:ea typeface="Arial Unicode MS" panose="020B0604020202020204" charset="-122"/>
                <a:cs typeface="Arial" panose="020B0604020202020204" pitchFamily="34" charset="0"/>
              </a:rPr>
              <a:t>Changhua Li</a:t>
            </a:r>
            <a:r>
              <a:rPr lang="en-US" altLang="zh-CN" sz="2000" i="1" dirty="0">
                <a:latin typeface="Arial" panose="020B0604020202020204" pitchFamily="34" charset="0"/>
                <a:ea typeface="Arial Unicode MS" panose="020B0604020202020204" charset="-122"/>
                <a:cs typeface="Arial" panose="020B0604020202020204" pitchFamily="34" charset="0"/>
              </a:rPr>
              <a:t>, Yanxia Zhang and Chenzhou Cui ~et al.</a:t>
            </a:r>
            <a:endParaRPr lang="en-US" altLang="zh-CN" sz="2000" i="1" dirty="0">
              <a:latin typeface="Arial" panose="020B0604020202020204" pitchFamily="34" charset="0"/>
              <a:ea typeface="Arial Unicode MS" panose="020B0604020202020204" charset="-122"/>
              <a:cs typeface="Arial" panose="020B0604020202020204" pitchFamily="34" charset="0"/>
            </a:endParaRPr>
          </a:p>
          <a:p>
            <a:pPr marL="0" indent="0">
              <a:buNone/>
            </a:pPr>
            <a:r>
              <a:rPr lang="en-US" altLang="zh-CN" sz="2000" i="1" dirty="0">
                <a:latin typeface="Arial" panose="020B0604020202020204" pitchFamily="34" charset="0"/>
                <a:ea typeface="Arial Unicode MS" panose="020B0604020202020204" charset="-122"/>
                <a:cs typeface="Arial" panose="020B0604020202020204" pitchFamily="34" charset="0"/>
              </a:rPr>
              <a:t>     </a:t>
            </a:r>
            <a:r>
              <a:rPr lang="en-US" altLang="zh-CN" sz="2000" i="1" dirty="0">
                <a:solidFill>
                  <a:srgbClr val="0000FF"/>
                </a:solidFill>
                <a:latin typeface="Arial" panose="020B0604020202020204" pitchFamily="34" charset="0"/>
                <a:cs typeface="Arial" panose="020B0604020202020204" pitchFamily="34" charset="0"/>
              </a:rPr>
              <a:t>MNRAS</a:t>
            </a:r>
            <a:r>
              <a:rPr lang="zh-CN" altLang="en-US" sz="2000" i="1" dirty="0">
                <a:solidFill>
                  <a:srgbClr val="0000FF"/>
                </a:solidFill>
                <a:latin typeface="Arial" panose="020B0604020202020204" pitchFamily="34" charset="0"/>
                <a:cs typeface="Arial" panose="020B0604020202020204" pitchFamily="34" charset="0"/>
              </a:rPr>
              <a:t>，</a:t>
            </a:r>
            <a:r>
              <a:rPr lang="en-US" altLang="zh-CN" sz="2000" i="1" dirty="0">
                <a:latin typeface="Arial" panose="020B0604020202020204" pitchFamily="34" charset="0"/>
                <a:ea typeface="Arial Unicode MS" panose="020B0604020202020204" charset="-122"/>
                <a:cs typeface="Arial" panose="020B0604020202020204" pitchFamily="34" charset="0"/>
              </a:rPr>
              <a:t>518, 513–525</a:t>
            </a:r>
            <a:r>
              <a:rPr lang="zh-CN" altLang="en-US" sz="2000" i="1" dirty="0">
                <a:latin typeface="Arial" panose="020B0604020202020204" pitchFamily="34" charset="0"/>
                <a:ea typeface="Arial Unicode MS" panose="020B0604020202020204" charset="-122"/>
                <a:cs typeface="Arial" panose="020B0604020202020204" pitchFamily="34" charset="0"/>
              </a:rPr>
              <a:t> </a:t>
            </a:r>
            <a:r>
              <a:rPr lang="en-US" altLang="zh-CN" sz="2000" i="1" dirty="0">
                <a:latin typeface="Arial" panose="020B0604020202020204" pitchFamily="34" charset="0"/>
                <a:ea typeface="Arial Unicode MS" panose="020B0604020202020204" charset="-122"/>
                <a:cs typeface="Arial" panose="020B0604020202020204" pitchFamily="34" charset="0"/>
              </a:rPr>
              <a:t>(2023)</a:t>
            </a:r>
            <a:endParaRPr lang="en-US" altLang="zh-CN" sz="2000" i="1" dirty="0">
              <a:latin typeface="Arial" panose="020B0604020202020204" pitchFamily="34" charset="0"/>
              <a:ea typeface="Arial Unicode MS" panose="020B0604020202020204" charset="-122"/>
              <a:cs typeface="Arial" panose="020B0604020202020204" pitchFamily="34" charset="0"/>
            </a:endParaRPr>
          </a:p>
          <a:p>
            <a:pPr marL="0" indent="0">
              <a:buNone/>
            </a:pPr>
            <a:endParaRPr lang="zh-CN" altLang="zh-CN" sz="2000" i="1" dirty="0">
              <a:latin typeface="Arial" panose="020B0604020202020204" pitchFamily="34" charset="0"/>
              <a:ea typeface="Arial Unicode MS" panose="020B0604020202020204" charset="-122"/>
              <a:cs typeface="Arial" panose="020B0604020202020204" pitchFamily="34" charset="0"/>
            </a:endParaRPr>
          </a:p>
          <a:p>
            <a:pPr marL="0" indent="0">
              <a:buNone/>
            </a:pPr>
            <a:r>
              <a:rPr lang="en-US" altLang="zh-CN" sz="2000" i="1" dirty="0">
                <a:latin typeface="Arial" panose="020B0604020202020204" pitchFamily="34" charset="0"/>
                <a:ea typeface="Arial Unicode MS" panose="020B0604020202020204" charset="-122"/>
                <a:cs typeface="Arial" panose="020B0604020202020204" pitchFamily="34" charset="0"/>
              </a:rPr>
              <a:t>    </a:t>
            </a:r>
            <a:endParaRPr lang="en-US" altLang="zh-CN" sz="2000" b="1" i="1" dirty="0">
              <a:latin typeface="Arial" panose="020B0604020202020204" pitchFamily="34" charset="0"/>
              <a:ea typeface="Arial Unicode MS" panose="020B0604020202020204" charset="-122"/>
              <a:cs typeface="Arial" panose="020B0604020202020204" pitchFamily="34" charset="0"/>
            </a:endParaRPr>
          </a:p>
          <a:p>
            <a:pPr marL="0" indent="0">
              <a:buNone/>
            </a:pPr>
            <a:endParaRPr lang="en-US" altLang="zh-CN" sz="2000" b="1" i="1" dirty="0">
              <a:latin typeface="Arial" panose="020B0604020202020204" pitchFamily="34" charset="0"/>
              <a:ea typeface="Arial Unicode MS" panose="020B0604020202020204" charset="-122"/>
              <a:cs typeface="Arial" panose="020B0604020202020204" pitchFamily="34" charset="0"/>
            </a:endParaRPr>
          </a:p>
          <a:p>
            <a:pPr marL="0" indent="0">
              <a:buNone/>
            </a:pPr>
            <a:endParaRPr lang="zh-CN" altLang="zh-CN" sz="2000" b="1" i="1" dirty="0">
              <a:latin typeface="Arial" panose="020B0604020202020204" pitchFamily="34" charset="0"/>
              <a:ea typeface="Arial Unicode MS" panose="020B0604020202020204" charset="-122"/>
              <a:cs typeface="Arial" panose="020B0604020202020204" pitchFamily="34" charset="0"/>
            </a:endParaRPr>
          </a:p>
          <a:p>
            <a:endParaRPr lang="zh-CN" altLang="en-US"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txBox="1"/>
          <p:nvPr/>
        </p:nvSpPr>
        <p:spPr bwMode="auto">
          <a:xfrm>
            <a:off x="1524000" y="258127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b="1" dirty="0">
                <a:solidFill>
                  <a:srgbClr val="002060"/>
                </a:solidFill>
                <a:latin typeface="黑体" panose="02010609060101010101" pitchFamily="49" charset="-122"/>
                <a:ea typeface="黑体" panose="02010609060101010101" pitchFamily="49" charset="-122"/>
                <a:cs typeface="纤黑体" panose="02000000000000000000" charset="-122"/>
              </a:rPr>
              <a:t>请各位老师批评指正，谢谢！</a:t>
            </a:r>
            <a:endParaRPr lang="zh-CN" altLang="en-US" b="1" dirty="0">
              <a:solidFill>
                <a:srgbClr val="002060"/>
              </a:solidFill>
              <a:latin typeface="黑体" panose="02010609060101010101" pitchFamily="49" charset="-122"/>
              <a:ea typeface="黑体" panose="02010609060101010101" pitchFamily="49" charset="-122"/>
              <a:cs typeface="纤黑体" panose="020000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zh-CN" altLang="en-US" dirty="0">
                <a:solidFill>
                  <a:srgbClr val="FF0000"/>
                </a:solidFill>
              </a:rPr>
              <a:t> </a:t>
            </a:r>
            <a:r>
              <a:rPr lang="zh-CN" altLang="en-US" sz="2800" b="1" dirty="0"/>
              <a:t>大型测光巡天观测带动天文学进入大数据时代</a:t>
            </a:r>
            <a:endParaRPr lang="zh-CN" altLang="en-US" sz="2800" b="1" dirty="0"/>
          </a:p>
        </p:txBody>
      </p:sp>
      <p:sp>
        <p:nvSpPr>
          <p:cNvPr id="4" name="标题 1"/>
          <p:cNvSpPr>
            <a:spLocks noGrp="1"/>
          </p:cNvSpPr>
          <p:nvPr>
            <p:ph type="title"/>
          </p:nvPr>
        </p:nvSpPr>
        <p:spPr>
          <a:xfrm>
            <a:off x="609600" y="274638"/>
            <a:ext cx="10972800" cy="1143000"/>
          </a:xfrm>
        </p:spPr>
        <p:txBody>
          <a:bodyPr/>
          <a:lstStyle/>
          <a:p>
            <a:r>
              <a:rPr lang="zh-CN" altLang="en-US" b="1" dirty="0"/>
              <a:t>选题背景及意义</a:t>
            </a:r>
            <a:endParaRPr lang="zh-CN" altLang="en-US" b="1" dirty="0"/>
          </a:p>
        </p:txBody>
      </p:sp>
      <p:graphicFrame>
        <p:nvGraphicFramePr>
          <p:cNvPr id="5" name="表格 4"/>
          <p:cNvGraphicFramePr>
            <a:graphicFrameLocks noGrp="1"/>
          </p:cNvGraphicFramePr>
          <p:nvPr>
            <p:custDataLst>
              <p:tags r:id="rId1"/>
            </p:custDataLst>
          </p:nvPr>
        </p:nvGraphicFramePr>
        <p:xfrm>
          <a:off x="1271464" y="2204864"/>
          <a:ext cx="5904868" cy="3472815"/>
        </p:xfrm>
        <a:graphic>
          <a:graphicData uri="http://schemas.openxmlformats.org/drawingml/2006/table">
            <a:tbl>
              <a:tblPr firstRow="1" firstCol="1" bandRow="1">
                <a:tableStyleId>{5C22544A-7EE6-4342-B048-85BDC9FD1C3A}</a:tableStyleId>
              </a:tblPr>
              <a:tblGrid>
                <a:gridCol w="2294890"/>
                <a:gridCol w="1593853"/>
                <a:gridCol w="2016125"/>
              </a:tblGrid>
              <a:tr h="360040">
                <a:tc>
                  <a:txBody>
                    <a:bodyPr/>
                    <a:lstStyle/>
                    <a:p>
                      <a:pPr algn="just">
                        <a:lnSpc>
                          <a:spcPts val="2000"/>
                        </a:lnSpc>
                        <a:spcAft>
                          <a:spcPts val="0"/>
                        </a:spcAft>
                      </a:pPr>
                      <a:r>
                        <a:rPr lang="zh-CN" altLang="en-US" sz="1800" b="1" kern="100" dirty="0">
                          <a:effectLst/>
                          <a:latin typeface="+mn-ea"/>
                          <a:ea typeface="+mn-ea"/>
                        </a:rPr>
                        <a:t>巡天</a:t>
                      </a:r>
                      <a:r>
                        <a:rPr lang="zh-CN" sz="1800" b="1" kern="100" dirty="0">
                          <a:effectLst/>
                          <a:latin typeface="+mn-ea"/>
                          <a:ea typeface="+mn-ea"/>
                        </a:rPr>
                        <a:t>数据集</a:t>
                      </a:r>
                      <a:endParaRPr lang="zh-CN" sz="1800" b="1" kern="100" dirty="0">
                        <a:effectLst/>
                        <a:latin typeface="+mn-ea"/>
                        <a:ea typeface="+mn-ea"/>
                      </a:endParaRPr>
                    </a:p>
                  </a:txBody>
                  <a:tcPr marL="68580" marR="68580" marT="0" marB="0"/>
                </a:tc>
                <a:tc>
                  <a:txBody>
                    <a:bodyPr/>
                    <a:lstStyle/>
                    <a:p>
                      <a:pPr algn="just">
                        <a:lnSpc>
                          <a:spcPts val="2000"/>
                        </a:lnSpc>
                        <a:spcAft>
                          <a:spcPts val="0"/>
                        </a:spcAft>
                      </a:pPr>
                      <a:r>
                        <a:rPr lang="zh-CN" sz="1800" b="1" kern="100" dirty="0">
                          <a:effectLst/>
                          <a:latin typeface="+mn-ea"/>
                          <a:ea typeface="+mn-ea"/>
                        </a:rPr>
                        <a:t>数据规模</a:t>
                      </a:r>
                      <a:endParaRPr lang="zh-CN" sz="1800" b="1" kern="100" dirty="0">
                        <a:effectLst/>
                        <a:latin typeface="+mn-ea"/>
                        <a:ea typeface="+mn-ea"/>
                      </a:endParaRPr>
                    </a:p>
                  </a:txBody>
                  <a:tcPr marL="68580" marR="68580" marT="0" marB="0"/>
                </a:tc>
                <a:tc>
                  <a:txBody>
                    <a:bodyPr/>
                    <a:lstStyle/>
                    <a:p>
                      <a:pPr algn="just">
                        <a:lnSpc>
                          <a:spcPts val="2000"/>
                        </a:lnSpc>
                        <a:spcAft>
                          <a:spcPts val="0"/>
                        </a:spcAft>
                      </a:pPr>
                      <a:r>
                        <a:rPr lang="zh-CN" sz="1800" b="1" kern="100" dirty="0">
                          <a:effectLst/>
                          <a:latin typeface="+mn-ea"/>
                          <a:ea typeface="+mn-ea"/>
                        </a:rPr>
                        <a:t>星表规模</a:t>
                      </a:r>
                      <a:endParaRPr lang="zh-CN" sz="1800" b="1" kern="100" dirty="0">
                        <a:effectLst/>
                        <a:latin typeface="+mn-ea"/>
                        <a:ea typeface="+mn-ea"/>
                      </a:endParaRPr>
                    </a:p>
                  </a:txBody>
                  <a:tcPr marL="68580" marR="68580" marT="0" marB="0"/>
                </a:tc>
              </a:tr>
              <a:tr h="267064">
                <a:tc>
                  <a:txBody>
                    <a:bodyPr/>
                    <a:lstStyle/>
                    <a:p>
                      <a:pPr algn="just" rtl="0" fontAlgn="ctr"/>
                      <a:r>
                        <a:rPr lang="en-US" sz="1800" b="0" i="0" u="none" strike="noStrike" dirty="0">
                          <a:solidFill>
                            <a:srgbClr val="000000"/>
                          </a:solidFill>
                          <a:effectLst/>
                          <a:latin typeface="Calibri" panose="020F0502020204030204" pitchFamily="34" charset="0"/>
                          <a:ea typeface="宋体" panose="02010600030101010101" pitchFamily="2" charset="-122"/>
                        </a:rPr>
                        <a:t>2MASS</a:t>
                      </a:r>
                      <a:endParaRPr lang="en-US" sz="1800" b="0" i="0" u="none" strike="noStrike" dirty="0">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0" i="0" u="none" strike="noStrike">
                          <a:solidFill>
                            <a:srgbClr val="000000"/>
                          </a:solidFill>
                          <a:effectLst/>
                          <a:latin typeface="Calibri" panose="020F0502020204030204" pitchFamily="34" charset="0"/>
                          <a:ea typeface="宋体" panose="02010600030101010101" pitchFamily="2" charset="-122"/>
                        </a:rPr>
                        <a:t>10TB</a:t>
                      </a:r>
                      <a:endParaRPr 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a:solidFill>
                            <a:srgbClr val="000000"/>
                          </a:solidFill>
                          <a:effectLst/>
                          <a:latin typeface="Calibri" panose="020F0502020204030204" pitchFamily="34" charset="0"/>
                          <a:ea typeface="宋体" panose="02010600030101010101" pitchFamily="2" charset="-122"/>
                        </a:rPr>
                        <a:t>5</a:t>
                      </a:r>
                      <a:r>
                        <a:rPr lang="zh-CN" altLang="en-US" sz="1800" b="0" i="0" u="none" strike="noStrike">
                          <a:solidFill>
                            <a:srgbClr val="000000"/>
                          </a:solidFill>
                          <a:effectLst/>
                          <a:latin typeface="宋体" panose="02010600030101010101" pitchFamily="2" charset="-122"/>
                          <a:ea typeface="宋体" panose="02010600030101010101" pitchFamily="2" charset="-122"/>
                        </a:rPr>
                        <a:t>亿</a:t>
                      </a:r>
                      <a:endParaRPr lang="zh-CN" alt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67064">
                <a:tc>
                  <a:txBody>
                    <a:bodyPr/>
                    <a:lstStyle/>
                    <a:p>
                      <a:pPr algn="just" rtl="0" fontAlgn="ctr"/>
                      <a:r>
                        <a:rPr lang="en-US" sz="1800" b="0" i="0" u="none" strike="noStrike">
                          <a:solidFill>
                            <a:srgbClr val="000000"/>
                          </a:solidFill>
                          <a:effectLst/>
                          <a:latin typeface="Calibri" panose="020F0502020204030204" pitchFamily="34" charset="0"/>
                          <a:ea typeface="宋体" panose="02010600030101010101" pitchFamily="2" charset="-122"/>
                        </a:rPr>
                        <a:t>GALEX</a:t>
                      </a:r>
                      <a:endParaRPr 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0" i="0" u="none" strike="noStrike">
                          <a:solidFill>
                            <a:srgbClr val="000000"/>
                          </a:solidFill>
                          <a:effectLst/>
                          <a:latin typeface="Calibri" panose="020F0502020204030204" pitchFamily="34" charset="0"/>
                          <a:ea typeface="宋体" panose="02010600030101010101" pitchFamily="2" charset="-122"/>
                        </a:rPr>
                        <a:t>30TB</a:t>
                      </a:r>
                      <a:endParaRPr 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a:solidFill>
                            <a:srgbClr val="000000"/>
                          </a:solidFill>
                          <a:effectLst/>
                          <a:latin typeface="Calibri" panose="020F0502020204030204" pitchFamily="34" charset="0"/>
                          <a:ea typeface="宋体" panose="02010600030101010101" pitchFamily="2" charset="-122"/>
                        </a:rPr>
                        <a:t>3</a:t>
                      </a:r>
                      <a:r>
                        <a:rPr lang="zh-CN" altLang="en-US" sz="1800" b="0" i="0" u="none" strike="noStrike">
                          <a:solidFill>
                            <a:srgbClr val="000000"/>
                          </a:solidFill>
                          <a:effectLst/>
                          <a:latin typeface="宋体" panose="02010600030101010101" pitchFamily="2" charset="-122"/>
                          <a:ea typeface="宋体" panose="02010600030101010101" pitchFamily="2" charset="-122"/>
                        </a:rPr>
                        <a:t>亿</a:t>
                      </a:r>
                      <a:endParaRPr lang="zh-CN" alt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67064">
                <a:tc>
                  <a:txBody>
                    <a:bodyPr/>
                    <a:lstStyle/>
                    <a:p>
                      <a:pPr algn="just" rtl="0" fontAlgn="ctr"/>
                      <a:r>
                        <a:rPr lang="en-US" sz="1800" b="0" i="0" u="none" strike="noStrike">
                          <a:solidFill>
                            <a:srgbClr val="000000"/>
                          </a:solidFill>
                          <a:effectLst/>
                          <a:latin typeface="Calibri" panose="020F0502020204030204" pitchFamily="34" charset="0"/>
                          <a:ea typeface="宋体" panose="02010600030101010101" pitchFamily="2" charset="-122"/>
                        </a:rPr>
                        <a:t>ALLWISE</a:t>
                      </a:r>
                      <a:endParaRPr 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0" i="0" u="none" strike="noStrike">
                          <a:solidFill>
                            <a:srgbClr val="000000"/>
                          </a:solidFill>
                          <a:effectLst/>
                          <a:latin typeface="Calibri" panose="020F0502020204030204" pitchFamily="34" charset="0"/>
                          <a:ea typeface="宋体" panose="02010600030101010101" pitchFamily="2" charset="-122"/>
                        </a:rPr>
                        <a:t>10TB</a:t>
                      </a:r>
                      <a:endParaRPr 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a:solidFill>
                            <a:srgbClr val="000000"/>
                          </a:solidFill>
                          <a:effectLst/>
                          <a:latin typeface="Calibri" panose="020F0502020204030204" pitchFamily="34" charset="0"/>
                          <a:ea typeface="宋体" panose="02010600030101010101" pitchFamily="2" charset="-122"/>
                        </a:rPr>
                        <a:t>7</a:t>
                      </a:r>
                      <a:r>
                        <a:rPr lang="zh-CN" altLang="en-US" sz="1800" b="0" i="0" u="none" strike="noStrike">
                          <a:solidFill>
                            <a:srgbClr val="000000"/>
                          </a:solidFill>
                          <a:effectLst/>
                          <a:latin typeface="宋体" panose="02010600030101010101" pitchFamily="2" charset="-122"/>
                          <a:ea typeface="宋体" panose="02010600030101010101" pitchFamily="2" charset="-122"/>
                        </a:rPr>
                        <a:t>亿</a:t>
                      </a:r>
                      <a:endParaRPr lang="zh-CN" alt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67064">
                <a:tc>
                  <a:txBody>
                    <a:bodyPr/>
                    <a:lstStyle/>
                    <a:p>
                      <a:pPr algn="just" rtl="0" fontAlgn="ctr"/>
                      <a:r>
                        <a:rPr lang="en-US" sz="1800" b="0" i="0" u="none" strike="noStrike" dirty="0">
                          <a:solidFill>
                            <a:srgbClr val="000000"/>
                          </a:solidFill>
                          <a:effectLst/>
                          <a:latin typeface="Calibri" panose="020F0502020204030204" pitchFamily="34" charset="0"/>
                          <a:ea typeface="宋体" panose="02010600030101010101" pitchFamily="2" charset="-122"/>
                        </a:rPr>
                        <a:t>SDSS DR16</a:t>
                      </a:r>
                      <a:endParaRPr lang="en-US" sz="1800" b="0" i="0" u="none" strike="noStrike" dirty="0">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0" i="0" u="none" strike="noStrike">
                          <a:solidFill>
                            <a:srgbClr val="000000"/>
                          </a:solidFill>
                          <a:effectLst/>
                          <a:latin typeface="Calibri" panose="020F0502020204030204" pitchFamily="34" charset="0"/>
                          <a:ea typeface="宋体" panose="02010600030101010101" pitchFamily="2" charset="-122"/>
                        </a:rPr>
                        <a:t>100TB</a:t>
                      </a:r>
                      <a:endParaRPr lang="en-US" sz="18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dirty="0">
                          <a:solidFill>
                            <a:srgbClr val="000000"/>
                          </a:solidFill>
                          <a:effectLst/>
                          <a:latin typeface="Calibri" panose="020F0502020204030204" pitchFamily="34" charset="0"/>
                          <a:ea typeface="宋体" panose="02010600030101010101" pitchFamily="2" charset="-122"/>
                        </a:rPr>
                        <a:t>12</a:t>
                      </a:r>
                      <a:r>
                        <a:rPr lang="zh-CN" altLang="en-US" sz="1800" b="0" i="0" u="none" strike="noStrike" dirty="0">
                          <a:solidFill>
                            <a:srgbClr val="000000"/>
                          </a:solidFill>
                          <a:effectLst/>
                          <a:latin typeface="宋体" panose="02010600030101010101" pitchFamily="2" charset="-122"/>
                          <a:ea typeface="宋体" panose="02010600030101010101" pitchFamily="2" charset="-122"/>
                        </a:rPr>
                        <a:t>亿</a:t>
                      </a:r>
                      <a:endParaRPr lang="zh-CN" altLang="en-US" sz="1800" b="0" i="0" u="none" strike="noStrike" dirty="0">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54000">
                <a:tc>
                  <a:txBody>
                    <a:bodyPr/>
                    <a:lstStyle/>
                    <a:p>
                      <a:pPr algn="just" rtl="0" fontAlgn="ctr"/>
                      <a:r>
                        <a:rPr lang="en-US" sz="1800" b="0" i="0" u="none" strike="noStrike" dirty="0" err="1">
                          <a:solidFill>
                            <a:srgbClr val="000000"/>
                          </a:solidFill>
                          <a:effectLst/>
                          <a:latin typeface="Calibri" panose="020F0502020204030204" pitchFamily="34" charset="0"/>
                          <a:ea typeface="宋体" panose="02010600030101010101" pitchFamily="2" charset="-122"/>
                        </a:rPr>
                        <a:t>SkyMapper</a:t>
                      </a:r>
                      <a:endParaRPr lang="en-US" sz="1800" b="0" i="0" u="none" strike="noStrike" dirty="0">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0" i="0" u="none" strike="noStrike" dirty="0">
                          <a:solidFill>
                            <a:srgbClr val="000000"/>
                          </a:solidFill>
                          <a:effectLst/>
                          <a:latin typeface="Calibri" panose="020F0502020204030204" pitchFamily="34" charset="0"/>
                          <a:ea typeface="宋体" panose="02010600030101010101" pitchFamily="2" charset="-122"/>
                        </a:rPr>
                        <a:t>500TB</a:t>
                      </a:r>
                      <a:endParaRPr lang="en-US" sz="1800" b="0" i="0" u="none" strike="noStrike" dirty="0">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dirty="0">
                          <a:solidFill>
                            <a:srgbClr val="000000"/>
                          </a:solidFill>
                          <a:effectLst/>
                          <a:latin typeface="Calibri" panose="020F0502020204030204" pitchFamily="34" charset="0"/>
                          <a:ea typeface="宋体" panose="02010600030101010101" pitchFamily="2" charset="-122"/>
                        </a:rPr>
                        <a:t>5</a:t>
                      </a:r>
                      <a:r>
                        <a:rPr lang="zh-CN" altLang="en-US" sz="1800" b="0" i="0" u="none" strike="noStrike" dirty="0">
                          <a:solidFill>
                            <a:srgbClr val="000000"/>
                          </a:solidFill>
                          <a:effectLst/>
                          <a:latin typeface="宋体" panose="02010600030101010101" pitchFamily="2" charset="-122"/>
                          <a:ea typeface="宋体" panose="02010600030101010101" pitchFamily="2" charset="-122"/>
                        </a:rPr>
                        <a:t>亿</a:t>
                      </a:r>
                      <a:endParaRPr lang="zh-CN" altLang="en-US" sz="1800" b="0" i="0" u="none" strike="noStrike" dirty="0">
                        <a:solidFill>
                          <a:srgbClr val="00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141923">
                <a:tc>
                  <a:txBody>
                    <a:bodyPr/>
                    <a:lstStyle/>
                    <a:p>
                      <a:pPr algn="just" rtl="0" fontAlgn="ctr"/>
                      <a:r>
                        <a:rPr lang="en-US" sz="1800" b="1" i="0" u="none" strike="noStrike" dirty="0" err="1">
                          <a:solidFill>
                            <a:srgbClr val="0000FF"/>
                          </a:solidFill>
                          <a:effectLst/>
                          <a:latin typeface="Calibri" panose="020F0502020204030204" pitchFamily="34" charset="0"/>
                          <a:ea typeface="宋体" panose="02010600030101010101" pitchFamily="2" charset="-122"/>
                        </a:rPr>
                        <a:t>UnWISE</a:t>
                      </a:r>
                      <a:endParaRPr 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1" i="0" u="none" strike="noStrike" dirty="0">
                          <a:solidFill>
                            <a:srgbClr val="0000FF"/>
                          </a:solidFill>
                          <a:effectLst/>
                          <a:latin typeface="Calibri" panose="020F0502020204030204" pitchFamily="34" charset="0"/>
                          <a:ea typeface="宋体" panose="02010600030101010101" pitchFamily="2" charset="-122"/>
                        </a:rPr>
                        <a:t>175TB</a:t>
                      </a:r>
                      <a:endParaRPr 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1" i="0" u="none" strike="noStrike" dirty="0">
                          <a:solidFill>
                            <a:srgbClr val="0000FF"/>
                          </a:solidFill>
                          <a:effectLst/>
                          <a:latin typeface="Calibri" panose="020F0502020204030204" pitchFamily="34" charset="0"/>
                          <a:ea typeface="宋体" panose="02010600030101010101" pitchFamily="2" charset="-122"/>
                        </a:rPr>
                        <a:t>22</a:t>
                      </a:r>
                      <a:r>
                        <a:rPr lang="zh-CN" altLang="en-US" sz="1800" b="1" i="0" u="none" strike="noStrike" dirty="0">
                          <a:solidFill>
                            <a:srgbClr val="0000FF"/>
                          </a:solidFill>
                          <a:effectLst/>
                          <a:latin typeface="Calibri" panose="020F0502020204030204" pitchFamily="34" charset="0"/>
                          <a:ea typeface="宋体" panose="02010600030101010101" pitchFamily="2" charset="-122"/>
                        </a:rPr>
                        <a:t>亿</a:t>
                      </a:r>
                      <a:endParaRPr lang="zh-CN" alt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141923">
                <a:tc>
                  <a:txBody>
                    <a:bodyPr/>
                    <a:lstStyle/>
                    <a:p>
                      <a:pPr algn="just" rtl="0" fontAlgn="ctr"/>
                      <a:r>
                        <a:rPr lang="en-US" sz="1800" dirty="0">
                          <a:solidFill>
                            <a:srgbClr val="0000FF"/>
                          </a:solidFill>
                          <a:effectLst/>
                          <a:latin typeface="Calibri" panose="020F0502020204030204" pitchFamily="34" charset="0"/>
                          <a:ea typeface="宋体" panose="02010600030101010101" pitchFamily="2" charset="-122"/>
                          <a:sym typeface="+mn-ea"/>
                        </a:rPr>
                        <a:t>DESI Imaging Surveys</a:t>
                      </a:r>
                      <a:endParaRPr 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1" dirty="0">
                          <a:solidFill>
                            <a:srgbClr val="0000FF"/>
                          </a:solidFill>
                          <a:effectLst/>
                          <a:latin typeface="Calibri" panose="020F0502020204030204" pitchFamily="34" charset="0"/>
                          <a:ea typeface="宋体" panose="02010600030101010101" pitchFamily="2" charset="-122"/>
                          <a:sym typeface="+mn-ea"/>
                        </a:rPr>
                        <a:t>200TB</a:t>
                      </a:r>
                      <a:endParaRPr 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1" i="0" u="none" strike="noStrike" dirty="0">
                          <a:solidFill>
                            <a:srgbClr val="0000FF"/>
                          </a:solidFill>
                          <a:effectLst/>
                          <a:latin typeface="Calibri" panose="020F0502020204030204" pitchFamily="34" charset="0"/>
                          <a:ea typeface="宋体" panose="02010600030101010101" pitchFamily="2" charset="-122"/>
                        </a:rPr>
                        <a:t>20</a:t>
                      </a:r>
                      <a:r>
                        <a:rPr lang="zh-CN" altLang="en-US" sz="1800" b="1" i="0" u="none" strike="noStrike" dirty="0">
                          <a:solidFill>
                            <a:srgbClr val="0000FF"/>
                          </a:solidFill>
                          <a:effectLst/>
                          <a:latin typeface="Calibri" panose="020F0502020204030204" pitchFamily="34" charset="0"/>
                          <a:ea typeface="宋体" panose="02010600030101010101" pitchFamily="2" charset="-122"/>
                        </a:rPr>
                        <a:t>亿</a:t>
                      </a:r>
                      <a:endParaRPr lang="zh-CN" alt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97815">
                <a:tc>
                  <a:txBody>
                    <a:bodyPr/>
                    <a:lstStyle/>
                    <a:p>
                      <a:pPr algn="just" rtl="0" fontAlgn="ctr"/>
                      <a:r>
                        <a:rPr lang="en-US" altLang="zh-CN" sz="1800" dirty="0">
                          <a:solidFill>
                            <a:srgbClr val="0000FF"/>
                          </a:solidFill>
                          <a:effectLst/>
                          <a:latin typeface="Calibri" panose="020F0502020204030204" pitchFamily="34" charset="0"/>
                          <a:ea typeface="宋体" panose="02010600030101010101" pitchFamily="2" charset="-122"/>
                          <a:sym typeface="+mn-ea"/>
                        </a:rPr>
                        <a:t>Pan-STARRS1</a:t>
                      </a:r>
                      <a:endParaRPr 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sz="1800" b="1" dirty="0">
                          <a:solidFill>
                            <a:srgbClr val="0000FF"/>
                          </a:solidFill>
                          <a:effectLst/>
                          <a:latin typeface="Calibri" panose="020F0502020204030204" pitchFamily="34" charset="0"/>
                          <a:ea typeface="宋体" panose="02010600030101010101" pitchFamily="2" charset="-122"/>
                          <a:sym typeface="+mn-ea"/>
                        </a:rPr>
                        <a:t>1.6PB</a:t>
                      </a:r>
                      <a:endParaRPr 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1" i="0" u="none" strike="noStrike" dirty="0">
                          <a:solidFill>
                            <a:srgbClr val="0000FF"/>
                          </a:solidFill>
                          <a:effectLst/>
                          <a:latin typeface="Calibri" panose="020F0502020204030204" pitchFamily="34" charset="0"/>
                          <a:ea typeface="宋体" panose="02010600030101010101" pitchFamily="2" charset="-122"/>
                        </a:rPr>
                        <a:t>20</a:t>
                      </a:r>
                      <a:r>
                        <a:rPr lang="zh-CN" altLang="en-US" sz="1800" b="1" i="0" u="none" strike="noStrike" dirty="0">
                          <a:solidFill>
                            <a:srgbClr val="0000FF"/>
                          </a:solidFill>
                          <a:effectLst/>
                          <a:latin typeface="宋体" panose="02010600030101010101" pitchFamily="2" charset="-122"/>
                          <a:ea typeface="宋体" panose="02010600030101010101" pitchFamily="2" charset="-122"/>
                        </a:rPr>
                        <a:t>亿</a:t>
                      </a:r>
                      <a:endParaRPr lang="zh-CN" altLang="en-US" sz="1800" b="1" i="0" u="none" strike="noStrike" dirty="0">
                        <a:solidFill>
                          <a:srgbClr val="0000FF"/>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67064">
                <a:tc>
                  <a:txBody>
                    <a:bodyPr/>
                    <a:lstStyle/>
                    <a:p>
                      <a:pPr algn="just" rtl="0" fontAlgn="ctr"/>
                      <a:r>
                        <a:rPr lang="en-US" sz="1800" b="0" i="0" u="none" strike="noStrike">
                          <a:solidFill>
                            <a:srgbClr val="FF0000"/>
                          </a:solidFill>
                          <a:effectLst/>
                          <a:latin typeface="Calibri" panose="020F0502020204030204" pitchFamily="34" charset="0"/>
                          <a:ea typeface="宋体" panose="02010600030101010101" pitchFamily="2" charset="-122"/>
                        </a:rPr>
                        <a:t>CSST</a:t>
                      </a:r>
                      <a:endParaRPr lang="en-US" sz="1800" b="0" i="0" u="none" strike="noStrike">
                        <a:solidFill>
                          <a:srgbClr val="FF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zh-CN" altLang="en-US" sz="1800" b="0" i="0" u="none" strike="noStrike">
                          <a:solidFill>
                            <a:srgbClr val="FF0000"/>
                          </a:solidFill>
                          <a:effectLst/>
                          <a:latin typeface="Calibri" panose="020F0502020204030204" pitchFamily="34" charset="0"/>
                          <a:ea typeface="宋体" panose="02010600030101010101" pitchFamily="2" charset="-122"/>
                        </a:rPr>
                        <a:t>预计</a:t>
                      </a:r>
                      <a:r>
                        <a:rPr lang="en-US" altLang="zh-CN" sz="1800" b="0" i="0" u="none" strike="noStrike">
                          <a:solidFill>
                            <a:srgbClr val="FF0000"/>
                          </a:solidFill>
                          <a:effectLst/>
                          <a:latin typeface="Calibri" panose="020F0502020204030204" pitchFamily="34" charset="0"/>
                          <a:ea typeface="宋体" panose="02010600030101010101" pitchFamily="2" charset="-122"/>
                        </a:rPr>
                        <a:t>5</a:t>
                      </a:r>
                      <a:r>
                        <a:rPr lang="en-US" sz="1800" b="0" i="0" u="none" strike="noStrike">
                          <a:solidFill>
                            <a:srgbClr val="FF0000"/>
                          </a:solidFill>
                          <a:effectLst/>
                          <a:latin typeface="Calibri" panose="020F0502020204030204" pitchFamily="34" charset="0"/>
                          <a:ea typeface="宋体" panose="02010600030101010101" pitchFamily="2" charset="-122"/>
                        </a:rPr>
                        <a:t>PB</a:t>
                      </a:r>
                      <a:endParaRPr lang="en-US" sz="1800" b="0" i="0" u="none" strike="noStrike">
                        <a:solidFill>
                          <a:srgbClr val="FF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a:solidFill>
                            <a:srgbClr val="FF0000"/>
                          </a:solidFill>
                          <a:effectLst/>
                          <a:latin typeface="Calibri" panose="020F0502020204030204" pitchFamily="34" charset="0"/>
                          <a:ea typeface="宋体" panose="02010600030101010101" pitchFamily="2" charset="-122"/>
                        </a:rPr>
                        <a:t>100</a:t>
                      </a:r>
                      <a:r>
                        <a:rPr lang="zh-CN" altLang="en-US" sz="1800" b="0" i="0" u="none" strike="noStrike">
                          <a:solidFill>
                            <a:srgbClr val="FF0000"/>
                          </a:solidFill>
                          <a:effectLst/>
                          <a:latin typeface="宋体" panose="02010600030101010101" pitchFamily="2" charset="-122"/>
                          <a:ea typeface="宋体" panose="02010600030101010101" pitchFamily="2" charset="-122"/>
                        </a:rPr>
                        <a:t>亿</a:t>
                      </a:r>
                      <a:endParaRPr lang="zh-CN" altLang="en-US" sz="1800" b="0" i="0" u="none" strike="noStrike">
                        <a:solidFill>
                          <a:srgbClr val="FF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r h="267064">
                <a:tc>
                  <a:txBody>
                    <a:bodyPr/>
                    <a:lstStyle/>
                    <a:p>
                      <a:pPr algn="just" rtl="0" fontAlgn="ctr"/>
                      <a:r>
                        <a:rPr lang="en-US" sz="1800" b="0" i="0" u="none" strike="noStrike">
                          <a:solidFill>
                            <a:srgbClr val="FF0000"/>
                          </a:solidFill>
                          <a:effectLst/>
                          <a:latin typeface="Calibri" panose="020F0502020204030204" pitchFamily="34" charset="0"/>
                          <a:ea typeface="宋体" panose="02010600030101010101" pitchFamily="2" charset="-122"/>
                        </a:rPr>
                        <a:t>LSST</a:t>
                      </a:r>
                      <a:endParaRPr lang="en-US" sz="1800" b="0" i="0" u="none" strike="noStrike">
                        <a:solidFill>
                          <a:srgbClr val="FF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zh-CN" altLang="en-US" sz="1800" b="0" i="0" u="none" strike="noStrike">
                          <a:solidFill>
                            <a:srgbClr val="FF0000"/>
                          </a:solidFill>
                          <a:effectLst/>
                          <a:latin typeface="Calibri" panose="020F0502020204030204" pitchFamily="34" charset="0"/>
                          <a:ea typeface="宋体" panose="02010600030101010101" pitchFamily="2" charset="-122"/>
                        </a:rPr>
                        <a:t>预计</a:t>
                      </a:r>
                      <a:r>
                        <a:rPr lang="en-US" sz="1800" b="0" i="0" u="none" strike="noStrike">
                          <a:solidFill>
                            <a:srgbClr val="FF0000"/>
                          </a:solidFill>
                          <a:effectLst/>
                          <a:latin typeface="Calibri" panose="020F0502020204030204" pitchFamily="34" charset="0"/>
                          <a:ea typeface="宋体" panose="02010600030101010101" pitchFamily="2" charset="-122"/>
                        </a:rPr>
                        <a:t>150PB</a:t>
                      </a:r>
                      <a:endParaRPr lang="en-US" sz="1800" b="0" i="0" u="none" strike="noStrike">
                        <a:solidFill>
                          <a:srgbClr val="FF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c>
                  <a:txBody>
                    <a:bodyPr/>
                    <a:lstStyle/>
                    <a:p>
                      <a:pPr algn="just" rtl="0" fontAlgn="ctr"/>
                      <a:r>
                        <a:rPr lang="en-US" altLang="zh-CN" sz="1800" b="0" i="0" u="none" strike="noStrike" dirty="0">
                          <a:solidFill>
                            <a:srgbClr val="FF0000"/>
                          </a:solidFill>
                          <a:effectLst/>
                          <a:latin typeface="Calibri" panose="020F0502020204030204" pitchFamily="34" charset="0"/>
                          <a:ea typeface="宋体" panose="02010600030101010101" pitchFamily="2" charset="-122"/>
                        </a:rPr>
                        <a:t>200</a:t>
                      </a:r>
                      <a:r>
                        <a:rPr lang="zh-CN" altLang="en-US" sz="1800" b="0" i="0" u="none" strike="noStrike" dirty="0">
                          <a:solidFill>
                            <a:srgbClr val="FF0000"/>
                          </a:solidFill>
                          <a:effectLst/>
                          <a:latin typeface="宋体" panose="02010600030101010101" pitchFamily="2" charset="-122"/>
                          <a:ea typeface="宋体" panose="02010600030101010101" pitchFamily="2" charset="-122"/>
                        </a:rPr>
                        <a:t>亿</a:t>
                      </a:r>
                      <a:endParaRPr lang="zh-CN" altLang="en-US" sz="1800" b="0" i="0" u="none" strike="noStrike" dirty="0">
                        <a:solidFill>
                          <a:srgbClr val="FF0000"/>
                        </a:solidFill>
                        <a:effectLst/>
                        <a:latin typeface="Calibri" panose="020F0502020204030204" pitchFamily="34" charset="0"/>
                        <a:ea typeface="宋体" panose="02010600030101010101" pitchFamily="2" charset="-122"/>
                      </a:endParaRPr>
                    </a:p>
                  </a:txBody>
                  <a:tcPr marL="9525" marR="9525" marT="9525" marB="0" anchor="ctr">
                    <a:solidFill>
                      <a:schemeClr val="bg1">
                        <a:lumMod val="85000"/>
                      </a:schemeClr>
                    </a:solidFill>
                  </a:tcPr>
                </a:tc>
              </a:tr>
            </a:tbl>
          </a:graphicData>
        </a:graphic>
      </p:graphicFrame>
      <p:sp>
        <p:nvSpPr>
          <p:cNvPr id="6" name="文本框 5"/>
          <p:cNvSpPr txBox="1"/>
          <p:nvPr/>
        </p:nvSpPr>
        <p:spPr>
          <a:xfrm>
            <a:off x="839416" y="5478323"/>
            <a:ext cx="7345680" cy="829945"/>
          </a:xfrm>
          <a:prstGeom prst="rect">
            <a:avLst/>
          </a:prstGeom>
          <a:noFill/>
        </p:spPr>
        <p:txBody>
          <a:bodyPr wrap="none" rtlCol="0">
            <a:spAutoFit/>
          </a:bodyPr>
          <a:lstStyle/>
          <a:p>
            <a:r>
              <a:rPr lang="zh-CN" altLang="en-US" dirty="0">
                <a:latin typeface="宋体" panose="02010600030101010101" pitchFamily="2" charset="-122"/>
                <a:cs typeface="宋体" panose="02010600030101010101" pitchFamily="2" charset="-122"/>
              </a:rPr>
              <a:t>   大数据不仅对信息化的基础设施能力提出了挑战，</a:t>
            </a:r>
            <a:endParaRPr lang="en-US" altLang="zh-CN" dirty="0">
              <a:latin typeface="宋体" panose="02010600030101010101" pitchFamily="2" charset="-122"/>
              <a:cs typeface="宋体" panose="02010600030101010101" pitchFamily="2" charset="-122"/>
            </a:endParaRPr>
          </a:p>
          <a:p>
            <a:r>
              <a:rPr lang="zh-CN" altLang="en-US" dirty="0">
                <a:latin typeface="宋体" panose="02010600030101010101" pitchFamily="2" charset="-122"/>
                <a:cs typeface="宋体" panose="02010600030101010101" pitchFamily="2" charset="-122"/>
              </a:rPr>
              <a:t>也对传统的天文学科研模式提出了挑战！！</a:t>
            </a:r>
            <a:endParaRPr lang="zh-CN" altLang="en-US" dirty="0">
              <a:latin typeface="宋体" panose="02010600030101010101" pitchFamily="2" charset="-122"/>
              <a:cs typeface="宋体" panose="02010600030101010101" pitchFamily="2" charset="-122"/>
            </a:endParaRPr>
          </a:p>
        </p:txBody>
      </p:sp>
      <p:pic>
        <p:nvPicPr>
          <p:cNvPr id="8" name="Picture 2"/>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119701" y="1989094"/>
            <a:ext cx="268829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a:blip r:embed="rId3"/>
          <a:stretch>
            <a:fillRect/>
          </a:stretch>
        </p:blipFill>
        <p:spPr>
          <a:xfrm>
            <a:off x="9912350" y="4431030"/>
            <a:ext cx="2038985" cy="1351280"/>
          </a:xfrm>
          <a:prstGeom prst="rect">
            <a:avLst/>
          </a:prstGeom>
        </p:spPr>
      </p:pic>
      <p:pic>
        <p:nvPicPr>
          <p:cNvPr id="11" name="Picture 2" descr="https://timgsa.baidu.com/timg?image&amp;quality=80&amp;size=b9999_10000&amp;sec=1558959118501&amp;di=34a67145a73a7990ade8284d6fd07b37&amp;imgtype=0&amp;src=http%3A%2F%2Fi3.sinaimg.cn%2FIT%2Fgeo%2Fspace%2Fnews%2F2010-06-28%2FU1235P2T634D329F19487DT20100628121908.jpg"/>
          <p:cNvPicPr>
            <a:picLocks noChangeAspect="1" noChangeArrowheads="1"/>
          </p:cNvPicPr>
          <p:nvPr/>
        </p:nvPicPr>
        <p:blipFill rotWithShape="1">
          <a:blip r:embed="rId4" cstate="print"/>
          <a:srcRect l="5476" r="15589"/>
          <a:stretch>
            <a:fillRect/>
          </a:stretch>
        </p:blipFill>
        <p:spPr bwMode="auto">
          <a:xfrm>
            <a:off x="7896061" y="4338655"/>
            <a:ext cx="1641354" cy="144346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15480" y="1556792"/>
            <a:ext cx="10369152" cy="4525963"/>
          </a:xfrm>
        </p:spPr>
        <p:txBody>
          <a:bodyPr/>
          <a:lstStyle/>
          <a:p>
            <a:pPr>
              <a:buFont typeface="Wingdings" panose="05000000000000000000" pitchFamily="2" charset="2"/>
              <a:buChar char="p"/>
            </a:pPr>
            <a:r>
              <a:rPr lang="en-US" altLang="zh-CN" dirty="0">
                <a:solidFill>
                  <a:srgbClr val="FF0000"/>
                </a:solidFill>
              </a:rPr>
              <a:t> </a:t>
            </a:r>
            <a:r>
              <a:rPr lang="zh-CN" altLang="en-US" sz="2800" b="1" dirty="0"/>
              <a:t>大型巡天数据的</a:t>
            </a:r>
            <a:r>
              <a:rPr lang="zh-CN" altLang="en-US" sz="2800" b="1" dirty="0">
                <a:solidFill>
                  <a:srgbClr val="FF0000"/>
                </a:solidFill>
              </a:rPr>
              <a:t>类星体选源</a:t>
            </a:r>
            <a:r>
              <a:rPr lang="zh-CN" altLang="en-US" sz="2800" b="1" dirty="0"/>
              <a:t>和</a:t>
            </a:r>
            <a:r>
              <a:rPr lang="zh-CN" altLang="en-US" sz="2800" b="1" dirty="0">
                <a:solidFill>
                  <a:srgbClr val="FF0000"/>
                </a:solidFill>
              </a:rPr>
              <a:t>测光红移估计</a:t>
            </a:r>
            <a:endParaRPr lang="en-US" altLang="zh-CN" b="1" dirty="0">
              <a:solidFill>
                <a:srgbClr val="FF0000"/>
              </a:solidFill>
            </a:endParaRPr>
          </a:p>
          <a:p>
            <a:pPr lvl="1"/>
            <a:r>
              <a:rPr lang="zh-CN" altLang="en-US" dirty="0">
                <a:solidFill>
                  <a:schemeClr val="tx1"/>
                </a:solidFill>
              </a:rPr>
              <a:t> </a:t>
            </a:r>
            <a:r>
              <a:rPr lang="zh-CN" altLang="en-US" sz="2400" b="1" dirty="0">
                <a:solidFill>
                  <a:schemeClr val="tx1"/>
                </a:solidFill>
                <a:latin typeface="+mn-ea"/>
              </a:rPr>
              <a:t>机器学习方法研究</a:t>
            </a:r>
            <a:endParaRPr lang="en-US" altLang="zh-CN" b="1" dirty="0">
              <a:solidFill>
                <a:schemeClr val="tx1"/>
              </a:solidFill>
              <a:latin typeface="+mn-ea"/>
            </a:endParaRPr>
          </a:p>
          <a:p>
            <a:pPr lvl="2">
              <a:buFont typeface="Wingdings" panose="05000000000000000000" pitchFamily="2" charset="2"/>
              <a:buChar char="u"/>
            </a:pPr>
            <a:r>
              <a:rPr lang="zh-CN" altLang="en-US" b="1" dirty="0">
                <a:solidFill>
                  <a:schemeClr val="tx1"/>
                </a:solidFill>
              </a:rPr>
              <a:t> </a:t>
            </a:r>
            <a:r>
              <a:rPr lang="zh-CN" altLang="en-US" sz="2000" b="1" dirty="0">
                <a:solidFill>
                  <a:schemeClr val="tx1"/>
                </a:solidFill>
                <a:latin typeface="+mn-ea"/>
              </a:rPr>
              <a:t>通过分类得到候选体</a:t>
            </a:r>
            <a:endParaRPr lang="en-US" altLang="zh-CN" sz="2000" b="1" dirty="0">
              <a:solidFill>
                <a:schemeClr val="tx1"/>
              </a:solidFill>
              <a:latin typeface="+mn-ea"/>
            </a:endParaRPr>
          </a:p>
          <a:p>
            <a:pPr lvl="3"/>
            <a:r>
              <a:rPr lang="zh-CN" altLang="en-US" sz="1800" b="1" dirty="0">
                <a:latin typeface="+mn-ea"/>
              </a:rPr>
              <a:t>点源、展源</a:t>
            </a:r>
            <a:endParaRPr lang="en-US" altLang="zh-CN" sz="1800" b="1" dirty="0">
              <a:latin typeface="+mn-ea"/>
            </a:endParaRPr>
          </a:p>
          <a:p>
            <a:pPr lvl="3"/>
            <a:r>
              <a:rPr lang="zh-CN" altLang="en-US" sz="1800" b="1" dirty="0">
                <a:latin typeface="+mn-ea"/>
              </a:rPr>
              <a:t>恒星、类星体</a:t>
            </a:r>
            <a:endParaRPr lang="en-US" altLang="zh-CN" sz="1800" b="1" dirty="0">
              <a:latin typeface="+mn-ea"/>
            </a:endParaRPr>
          </a:p>
          <a:p>
            <a:pPr lvl="2">
              <a:buFont typeface="Wingdings" panose="05000000000000000000" pitchFamily="2" charset="2"/>
              <a:buChar char="u"/>
            </a:pPr>
            <a:r>
              <a:rPr lang="zh-CN" altLang="en-US" b="1" dirty="0">
                <a:solidFill>
                  <a:schemeClr val="tx1"/>
                </a:solidFill>
              </a:rPr>
              <a:t> </a:t>
            </a:r>
            <a:r>
              <a:rPr lang="zh-CN" altLang="en-US" sz="2000" b="1" dirty="0">
                <a:solidFill>
                  <a:schemeClr val="tx1"/>
                </a:solidFill>
              </a:rPr>
              <a:t>通过回归来对天体物理参数进行测量</a:t>
            </a:r>
            <a:endParaRPr lang="en-US" altLang="zh-CN" sz="2000" b="1" dirty="0">
              <a:solidFill>
                <a:schemeClr val="tx1"/>
              </a:solidFill>
            </a:endParaRPr>
          </a:p>
          <a:p>
            <a:pPr lvl="3"/>
            <a:r>
              <a:rPr lang="zh-CN" altLang="en-US" sz="1800" b="1" dirty="0">
                <a:latin typeface="宋体" panose="02010600030101010101" pitchFamily="2" charset="-122"/>
                <a:ea typeface="宋体" panose="02010600030101010101" pitchFamily="2" charset="-122"/>
              </a:rPr>
              <a:t>星系和类星体红移预测</a:t>
            </a:r>
            <a:endParaRPr lang="en-US" altLang="zh-CN" sz="1800" b="1" dirty="0">
              <a:latin typeface="宋体" panose="02010600030101010101" pitchFamily="2" charset="-122"/>
              <a:ea typeface="宋体" panose="02010600030101010101" pitchFamily="2" charset="-122"/>
            </a:endParaRPr>
          </a:p>
          <a:p>
            <a:pPr lvl="3"/>
            <a:r>
              <a:rPr lang="zh-CN" altLang="en-US" sz="1800" b="1" dirty="0">
                <a:latin typeface="宋体" panose="02010600030101010101" pitchFamily="2" charset="-122"/>
                <a:ea typeface="宋体" panose="02010600030101010101" pitchFamily="2" charset="-122"/>
              </a:rPr>
              <a:t>恒星物理参数估计</a:t>
            </a:r>
            <a:endParaRPr lang="en-US" altLang="zh-CN" sz="1800" b="1" dirty="0">
              <a:latin typeface="宋体" panose="02010600030101010101" pitchFamily="2" charset="-122"/>
              <a:ea typeface="宋体" panose="02010600030101010101" pitchFamily="2" charset="-122"/>
            </a:endParaRPr>
          </a:p>
          <a:p>
            <a:pPr lvl="1"/>
            <a:r>
              <a:rPr lang="zh-CN" altLang="en-US" b="1" dirty="0">
                <a:solidFill>
                  <a:schemeClr val="tx1"/>
                </a:solidFill>
              </a:rPr>
              <a:t> </a:t>
            </a:r>
            <a:r>
              <a:rPr lang="zh-CN" altLang="en-US" sz="2400" b="1" dirty="0">
                <a:solidFill>
                  <a:schemeClr val="tx1"/>
                </a:solidFill>
              </a:rPr>
              <a:t>大数据处理的加速方法：在线科研与并行计算</a:t>
            </a:r>
            <a:endParaRPr lang="en-US" altLang="zh-CN" sz="2400" b="1" dirty="0">
              <a:solidFill>
                <a:schemeClr val="tx1"/>
              </a:solidFill>
            </a:endParaRPr>
          </a:p>
          <a:p>
            <a:pPr marL="457200" lvl="1" indent="0">
              <a:buNone/>
            </a:pPr>
            <a:r>
              <a:rPr lang="en-US" altLang="zh-CN" dirty="0"/>
              <a:t>	</a:t>
            </a:r>
            <a:endParaRPr lang="en-US" altLang="zh-CN" dirty="0"/>
          </a:p>
          <a:p>
            <a:pPr marL="457200" lvl="1" indent="0">
              <a:buNone/>
            </a:pPr>
            <a:endParaRPr lang="zh-CN" altLang="en-US" b="1" dirty="0">
              <a:solidFill>
                <a:srgbClr val="003366"/>
              </a:solidFill>
            </a:endParaRPr>
          </a:p>
        </p:txBody>
      </p:sp>
      <p:sp>
        <p:nvSpPr>
          <p:cNvPr id="4" name="标题 1"/>
          <p:cNvSpPr>
            <a:spLocks noGrp="1"/>
          </p:cNvSpPr>
          <p:nvPr>
            <p:ph type="title"/>
          </p:nvPr>
        </p:nvSpPr>
        <p:spPr>
          <a:xfrm>
            <a:off x="609600" y="274638"/>
            <a:ext cx="10972800" cy="1143000"/>
          </a:xfrm>
        </p:spPr>
        <p:txBody>
          <a:bodyPr/>
          <a:lstStyle/>
          <a:p>
            <a:r>
              <a:rPr lang="zh-CN" altLang="en-US" b="1" dirty="0"/>
              <a:t>选题背景及意义</a:t>
            </a:r>
            <a:endParaRPr lang="zh-CN" altLang="en-US" b="1" dirty="0"/>
          </a:p>
        </p:txBody>
      </p:sp>
      <p:sp>
        <p:nvSpPr>
          <p:cNvPr id="2" name="文本框 1"/>
          <p:cNvSpPr txBox="1"/>
          <p:nvPr/>
        </p:nvSpPr>
        <p:spPr>
          <a:xfrm>
            <a:off x="1847215" y="5589270"/>
            <a:ext cx="8174355" cy="829945"/>
          </a:xfrm>
          <a:prstGeom prst="rect">
            <a:avLst/>
          </a:prstGeom>
          <a:noFill/>
        </p:spPr>
        <p:txBody>
          <a:bodyPr wrap="square" rtlCol="0">
            <a:spAutoFit/>
          </a:bodyPr>
          <a:p>
            <a:r>
              <a:rPr lang="zh-CN" altLang="en-US" b="1" dirty="0">
                <a:solidFill>
                  <a:srgbClr val="FF0000"/>
                </a:solidFill>
                <a:sym typeface="+mn-ea"/>
              </a:rPr>
              <a:t>研究目标：</a:t>
            </a:r>
            <a:r>
              <a:rPr lang="zh-CN" altLang="en-US" b="1" dirty="0">
                <a:solidFill>
                  <a:srgbClr val="003366"/>
                </a:solidFill>
                <a:sym typeface="+mn-ea"/>
              </a:rPr>
              <a:t>提升大型巡天数据的处理速度，提高预测的效率</a:t>
            </a:r>
            <a:r>
              <a:rPr lang="en-US" altLang="zh-CN" b="1" dirty="0">
                <a:solidFill>
                  <a:srgbClr val="003366"/>
                </a:solidFill>
                <a:sym typeface="+mn-ea"/>
              </a:rPr>
              <a:t> </a:t>
            </a:r>
            <a:endParaRPr lang="en-US" altLang="zh-CN" b="1" dirty="0">
              <a:solidFill>
                <a:srgbClr val="003366"/>
              </a:solidFill>
              <a:sym typeface="+mn-ea"/>
            </a:endParaRPr>
          </a:p>
          <a:p>
            <a:r>
              <a:rPr lang="en-US" altLang="zh-CN" b="1" dirty="0">
                <a:solidFill>
                  <a:srgbClr val="003366"/>
                </a:solidFill>
                <a:sym typeface="+mn-ea"/>
              </a:rPr>
              <a:t>                    </a:t>
            </a:r>
            <a:r>
              <a:rPr lang="zh-CN" altLang="en-US" b="1" dirty="0">
                <a:solidFill>
                  <a:srgbClr val="003366"/>
                </a:solidFill>
                <a:sym typeface="+mn-ea"/>
              </a:rPr>
              <a:t>和精度，应用到新的巡天项目。</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Font typeface="Wingdings" panose="05000000000000000000" pitchFamily="2" charset="2"/>
              <a:buChar char="p"/>
            </a:pPr>
            <a:r>
              <a:rPr lang="en-US" altLang="zh-CN" dirty="0">
                <a:solidFill>
                  <a:srgbClr val="FF0000"/>
                </a:solidFill>
              </a:rPr>
              <a:t> </a:t>
            </a:r>
            <a:r>
              <a:rPr lang="zh-CN" altLang="en-US" sz="2800" b="1" dirty="0">
                <a:latin typeface="+mn-ea"/>
              </a:rPr>
              <a:t>机器学习算法</a:t>
            </a:r>
            <a:endParaRPr lang="en-US" altLang="zh-CN" b="1" dirty="0">
              <a:latin typeface="+mn-ea"/>
            </a:endParaRPr>
          </a:p>
          <a:p>
            <a:pPr lvl="1"/>
            <a:r>
              <a:rPr lang="zh-CN" altLang="en-US" sz="2400" b="1" dirty="0"/>
              <a:t>  传统学习算法</a:t>
            </a:r>
            <a:endParaRPr lang="en-US" altLang="zh-CN" sz="2400" b="1" dirty="0"/>
          </a:p>
          <a:p>
            <a:pPr lvl="2">
              <a:buFont typeface="Wingdings" panose="05000000000000000000" pitchFamily="2" charset="2"/>
              <a:buChar char="u"/>
            </a:pPr>
            <a:r>
              <a:rPr lang="zh-CN" altLang="en-US" sz="2000" b="1" dirty="0"/>
              <a:t> 基础学习算法 </a:t>
            </a:r>
            <a:r>
              <a:rPr lang="en-US" altLang="zh-CN" sz="2000" b="1" dirty="0"/>
              <a:t>(</a:t>
            </a:r>
            <a:r>
              <a:rPr lang="zh-CN" altLang="en-US" sz="2000" b="1" dirty="0"/>
              <a:t>决策树、支持向量机、人工神经网络）</a:t>
            </a:r>
            <a:endParaRPr lang="en-US" altLang="zh-CN" sz="2000" b="1" dirty="0"/>
          </a:p>
          <a:p>
            <a:pPr lvl="2">
              <a:buFont typeface="Wingdings" panose="05000000000000000000" pitchFamily="2" charset="2"/>
              <a:buChar char="u"/>
            </a:pPr>
            <a:r>
              <a:rPr lang="zh-CN" altLang="en-US" sz="2000" b="1" dirty="0"/>
              <a:t> </a:t>
            </a:r>
            <a:r>
              <a:rPr lang="zh-CN" altLang="en-US" sz="2000" b="1" dirty="0">
                <a:solidFill>
                  <a:srgbClr val="FF0000"/>
                </a:solidFill>
              </a:rPr>
              <a:t>集成学习算法 </a:t>
            </a:r>
            <a:r>
              <a:rPr lang="en-US" altLang="zh-CN" sz="2000" b="1" dirty="0">
                <a:solidFill>
                  <a:srgbClr val="FF0000"/>
                </a:solidFill>
              </a:rPr>
              <a:t>(</a:t>
            </a:r>
            <a:r>
              <a:rPr lang="zh-CN" altLang="en-US" sz="2000" b="1" dirty="0">
                <a:solidFill>
                  <a:srgbClr val="FF0000"/>
                </a:solidFill>
              </a:rPr>
              <a:t>随机森林、</a:t>
            </a:r>
            <a:r>
              <a:rPr lang="en-US" altLang="zh-CN" sz="2000" b="1" dirty="0" err="1">
                <a:solidFill>
                  <a:srgbClr val="FF0000"/>
                </a:solidFill>
              </a:rPr>
              <a:t>XGBoost</a:t>
            </a:r>
            <a:r>
              <a:rPr lang="zh-CN" altLang="en-US" sz="2000" b="1" dirty="0">
                <a:solidFill>
                  <a:srgbClr val="FF0000"/>
                </a:solidFill>
              </a:rPr>
              <a:t>、</a:t>
            </a:r>
            <a:r>
              <a:rPr lang="en-US" altLang="zh-CN" sz="2000" b="1" dirty="0" err="1">
                <a:solidFill>
                  <a:srgbClr val="FF0000"/>
                </a:solidFill>
              </a:rPr>
              <a:t>CatBoost</a:t>
            </a:r>
            <a:r>
              <a:rPr lang="en-US" altLang="zh-CN" sz="2000" b="1" dirty="0">
                <a:solidFill>
                  <a:srgbClr val="FF0000"/>
                </a:solidFill>
              </a:rPr>
              <a:t>)</a:t>
            </a:r>
            <a:endParaRPr lang="en-US" altLang="zh-CN" sz="2000" b="1" dirty="0">
              <a:solidFill>
                <a:srgbClr val="FF0000"/>
              </a:solidFill>
            </a:endParaRPr>
          </a:p>
          <a:p>
            <a:pPr marL="457200" lvl="1" indent="0">
              <a:buNone/>
            </a:pPr>
            <a:r>
              <a:rPr lang="en-US" altLang="zh-CN" sz="2400" b="1" dirty="0">
                <a:latin typeface="+mn-ea"/>
              </a:rPr>
              <a:t>	</a:t>
            </a:r>
            <a:endParaRPr lang="en-US" altLang="zh-CN" sz="2400" b="1" dirty="0">
              <a:latin typeface="+mn-ea"/>
            </a:endParaRPr>
          </a:p>
          <a:p>
            <a:pPr lvl="1"/>
            <a:r>
              <a:rPr lang="zh-CN" altLang="en-US" sz="2400" dirty="0">
                <a:latin typeface="+mn-ea"/>
              </a:rPr>
              <a:t> </a:t>
            </a:r>
            <a:r>
              <a:rPr lang="zh-CN" altLang="en-US" sz="2400" b="1" dirty="0">
                <a:latin typeface="+mn-ea"/>
              </a:rPr>
              <a:t>深度学习算法</a:t>
            </a:r>
            <a:endParaRPr lang="en-US" altLang="zh-CN" sz="2400" b="1" dirty="0">
              <a:latin typeface="+mn-ea"/>
            </a:endParaRPr>
          </a:p>
          <a:p>
            <a:pPr lvl="1"/>
            <a:endParaRPr lang="en-US" altLang="zh-CN" sz="2400" dirty="0">
              <a:latin typeface="+mn-ea"/>
            </a:endParaRPr>
          </a:p>
          <a:p>
            <a:pPr marL="342900" lvl="1" indent="-342900">
              <a:buFont typeface="Wingdings" panose="05000000000000000000" pitchFamily="2" charset="2"/>
              <a:buChar char="p"/>
            </a:pPr>
            <a:r>
              <a:rPr lang="zh-CN" altLang="en-US" sz="3200" dirty="0">
                <a:solidFill>
                  <a:srgbClr val="FF0000"/>
                </a:solidFill>
              </a:rPr>
              <a:t> </a:t>
            </a:r>
            <a:r>
              <a:rPr lang="zh-CN" altLang="en-US" b="1" dirty="0">
                <a:latin typeface="+mn-ea"/>
              </a:rPr>
              <a:t>评价指标</a:t>
            </a:r>
            <a:endParaRPr lang="en-US" altLang="zh-CN" sz="3200" b="1" dirty="0">
              <a:latin typeface="+mn-ea"/>
            </a:endParaRPr>
          </a:p>
          <a:p>
            <a:pPr lvl="1"/>
            <a:r>
              <a:rPr lang="zh-CN" altLang="en-US" sz="2400" b="1" dirty="0"/>
              <a:t>分类性能评价</a:t>
            </a:r>
            <a:endParaRPr lang="en-US" altLang="zh-CN" sz="2400" b="1" dirty="0"/>
          </a:p>
          <a:p>
            <a:pPr lvl="1"/>
            <a:r>
              <a:rPr lang="zh-CN" altLang="en-US" sz="2400" b="1" dirty="0"/>
              <a:t>回归性能评价</a:t>
            </a:r>
            <a:endParaRPr lang="en-US" altLang="zh-CN" sz="2400" b="1" dirty="0"/>
          </a:p>
          <a:p>
            <a:pPr marL="457200" lvl="1" indent="0">
              <a:buNone/>
            </a:pPr>
            <a:r>
              <a:rPr lang="en-US" altLang="zh-CN" dirty="0"/>
              <a:t>	</a:t>
            </a:r>
            <a:endParaRPr lang="en-US" altLang="zh-CN" dirty="0"/>
          </a:p>
        </p:txBody>
      </p:sp>
      <p:sp>
        <p:nvSpPr>
          <p:cNvPr id="4" name="标题 1"/>
          <p:cNvSpPr>
            <a:spLocks noGrp="1"/>
          </p:cNvSpPr>
          <p:nvPr>
            <p:ph type="title"/>
          </p:nvPr>
        </p:nvSpPr>
        <p:spPr>
          <a:xfrm>
            <a:off x="609600" y="274638"/>
            <a:ext cx="10972800" cy="1143000"/>
          </a:xfrm>
        </p:spPr>
        <p:txBody>
          <a:bodyPr/>
          <a:lstStyle/>
          <a:p>
            <a:r>
              <a:rPr lang="zh-CN" altLang="en-US" b="1" dirty="0">
                <a:sym typeface="+mn-ea"/>
              </a:rPr>
              <a:t>选题背景及意义</a:t>
            </a:r>
            <a:endParaRPr lang="zh-CN" altLang="en-US" b="1" dirty="0"/>
          </a:p>
        </p:txBody>
      </p:sp>
      <p:pic>
        <p:nvPicPr>
          <p:cNvPr id="2" name="图片 1"/>
          <p:cNvPicPr>
            <a:picLocks noChangeAspect="1"/>
          </p:cNvPicPr>
          <p:nvPr/>
        </p:nvPicPr>
        <p:blipFill>
          <a:blip r:embed="rId1"/>
          <a:stretch>
            <a:fillRect/>
          </a:stretch>
        </p:blipFill>
        <p:spPr>
          <a:xfrm>
            <a:off x="3935760" y="4545646"/>
            <a:ext cx="2351201" cy="1907689"/>
          </a:xfrm>
          <a:prstGeom prst="rect">
            <a:avLst/>
          </a:prstGeom>
          <a:ln>
            <a:solidFill>
              <a:srgbClr val="FF0000"/>
            </a:solidFill>
          </a:ln>
        </p:spPr>
      </p:pic>
      <p:pic>
        <p:nvPicPr>
          <p:cNvPr id="5" name="图片 4"/>
          <p:cNvPicPr>
            <a:picLocks noChangeAspect="1"/>
          </p:cNvPicPr>
          <p:nvPr/>
        </p:nvPicPr>
        <p:blipFill>
          <a:blip r:embed="rId2"/>
          <a:stretch>
            <a:fillRect/>
          </a:stretch>
        </p:blipFill>
        <p:spPr>
          <a:xfrm>
            <a:off x="6527800" y="4695190"/>
            <a:ext cx="2530475" cy="1690370"/>
          </a:xfrm>
          <a:prstGeom prst="rect">
            <a:avLst/>
          </a:prstGeom>
          <a:ln w="28575">
            <a:noFill/>
          </a:ln>
        </p:spPr>
      </p:pic>
      <p:pic>
        <p:nvPicPr>
          <p:cNvPr id="6" name="图片 5"/>
          <p:cNvPicPr>
            <a:picLocks noChangeAspect="1"/>
          </p:cNvPicPr>
          <p:nvPr/>
        </p:nvPicPr>
        <p:blipFill>
          <a:blip r:embed="rId3"/>
          <a:stretch>
            <a:fillRect/>
          </a:stretch>
        </p:blipFill>
        <p:spPr>
          <a:xfrm>
            <a:off x="8891984" y="5260999"/>
            <a:ext cx="2748632" cy="1192336"/>
          </a:xfrm>
          <a:prstGeom prst="rect">
            <a:avLst/>
          </a:prstGeom>
        </p:spPr>
      </p:pic>
      <p:pic>
        <p:nvPicPr>
          <p:cNvPr id="7" name="图片 6"/>
          <p:cNvPicPr>
            <a:picLocks noChangeAspect="1"/>
          </p:cNvPicPr>
          <p:nvPr/>
        </p:nvPicPr>
        <p:blipFill>
          <a:blip r:embed="rId4"/>
          <a:stretch>
            <a:fillRect/>
          </a:stretch>
        </p:blipFill>
        <p:spPr>
          <a:xfrm>
            <a:off x="9086279" y="4545646"/>
            <a:ext cx="1906322" cy="567036"/>
          </a:xfrm>
          <a:prstGeom prst="rect">
            <a:avLst/>
          </a:prstGeom>
        </p:spPr>
      </p:pic>
      <p:sp>
        <p:nvSpPr>
          <p:cNvPr id="8" name="矩形 7"/>
          <p:cNvSpPr/>
          <p:nvPr/>
        </p:nvSpPr>
        <p:spPr>
          <a:xfrm>
            <a:off x="9086279" y="4545646"/>
            <a:ext cx="2554337" cy="1907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0470" y="1737558"/>
            <a:ext cx="4197940" cy="1942810"/>
          </a:xfrm>
          <a:prstGeom prst="rect">
            <a:avLst/>
          </a:prstGeom>
        </p:spPr>
      </p:pic>
      <p:sp>
        <p:nvSpPr>
          <p:cNvPr id="10" name="矩形 9"/>
          <p:cNvSpPr/>
          <p:nvPr/>
        </p:nvSpPr>
        <p:spPr>
          <a:xfrm>
            <a:off x="6672580" y="4545330"/>
            <a:ext cx="4968240" cy="1979930"/>
          </a:xfrm>
          <a:prstGeom prst="rect">
            <a:avLst/>
          </a:prstGeom>
          <a:noFill/>
          <a:ln>
            <a:solidFill>
              <a:schemeClr val="accent1"/>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rgbClr val="FFFF00"/>
                </a:solidFill>
              </a:rPr>
              <a:t>（一）类星体搜寻</a:t>
            </a:r>
            <a:endParaRPr lang="zh-CN" altLang="en-US" b="1" dirty="0">
              <a:solidFill>
                <a:srgbClr val="FFFF00"/>
              </a:solidFill>
            </a:endParaRPr>
          </a:p>
        </p:txBody>
      </p:sp>
      <p:sp>
        <p:nvSpPr>
          <p:cNvPr id="3" name="内容占位符 2"/>
          <p:cNvSpPr>
            <a:spLocks noGrp="1"/>
          </p:cNvSpPr>
          <p:nvPr>
            <p:ph idx="1"/>
          </p:nvPr>
        </p:nvSpPr>
        <p:spPr/>
        <p:txBody>
          <a:bodyPr/>
          <a:lstStyle/>
          <a:p>
            <a:pPr>
              <a:lnSpc>
                <a:spcPct val="150000"/>
              </a:lnSpc>
              <a:buFont typeface="Wingdings" panose="05000000000000000000" pitchFamily="2" charset="2"/>
              <a:buChar char="p"/>
            </a:pPr>
            <a:r>
              <a:rPr lang="zh-CN" altLang="en-US" dirty="0">
                <a:solidFill>
                  <a:srgbClr val="FF0000"/>
                </a:solidFill>
              </a:rPr>
              <a:t>  </a:t>
            </a:r>
            <a:r>
              <a:rPr lang="zh-CN" altLang="en-US" sz="2800" b="1" dirty="0">
                <a:latin typeface="宋体" panose="02010600030101010101" pitchFamily="2" charset="-122"/>
                <a:ea typeface="宋体" panose="02010600030101010101" pitchFamily="2" charset="-122"/>
                <a:cs typeface="宋体" panose="02010600030101010101" pitchFamily="2" charset="-122"/>
              </a:rPr>
              <a:t>基于</a:t>
            </a:r>
            <a:r>
              <a:rPr lang="en-US" altLang="zh-CN" sz="2800" b="1" dirty="0">
                <a:latin typeface="宋体" panose="02010600030101010101" pitchFamily="2" charset="-122"/>
                <a:ea typeface="宋体" panose="02010600030101010101" pitchFamily="2" charset="-122"/>
                <a:cs typeface="宋体" panose="02010600030101010101" pitchFamily="2" charset="-122"/>
              </a:rPr>
              <a:t>BASS DR3</a:t>
            </a:r>
            <a:r>
              <a:rPr lang="zh-CN" altLang="en-US" sz="2800" b="1" dirty="0">
                <a:latin typeface="宋体" panose="02010600030101010101" pitchFamily="2" charset="-122"/>
                <a:ea typeface="宋体" panose="02010600030101010101" pitchFamily="2" charset="-122"/>
                <a:cs typeface="宋体" panose="02010600030101010101" pitchFamily="2" charset="-122"/>
              </a:rPr>
              <a:t>巡天数据的类星体搜寻</a:t>
            </a:r>
            <a:endParaRPr lang="en-US" altLang="zh-CN" sz="2800" b="1" dirty="0"/>
          </a:p>
          <a:p>
            <a:pPr lvl="1">
              <a:lnSpc>
                <a:spcPct val="150000"/>
              </a:lnSpc>
            </a:pPr>
            <a:r>
              <a:rPr lang="en-US" altLang="zh-CN" sz="2400" b="1" dirty="0">
                <a:latin typeface="+mn-ea"/>
              </a:rPr>
              <a:t>BASS</a:t>
            </a:r>
            <a:r>
              <a:rPr lang="zh-CN" altLang="en-US" sz="2400" b="1" dirty="0">
                <a:latin typeface="+mn-ea"/>
              </a:rPr>
              <a:t>（北京</a:t>
            </a:r>
            <a:r>
              <a:rPr lang="en-US" altLang="zh-CN" sz="2400" b="1" dirty="0">
                <a:latin typeface="+mn-ea"/>
              </a:rPr>
              <a:t>—</a:t>
            </a:r>
            <a:r>
              <a:rPr lang="zh-CN" altLang="en-US" sz="2400" b="1" dirty="0">
                <a:latin typeface="+mn-ea"/>
              </a:rPr>
              <a:t>亚利桑那）巡天项目</a:t>
            </a:r>
            <a:r>
              <a:rPr lang="zh-CN" altLang="en-US" b="1" dirty="0">
                <a:latin typeface="+mn-ea"/>
              </a:rPr>
              <a:t> </a:t>
            </a:r>
            <a:endParaRPr lang="en-US" altLang="zh-CN" b="1" dirty="0">
              <a:latin typeface="+mn-ea"/>
            </a:endParaRPr>
          </a:p>
          <a:p>
            <a:pPr lvl="2">
              <a:lnSpc>
                <a:spcPct val="150000"/>
              </a:lnSpc>
              <a:buFont typeface="Wingdings" panose="05000000000000000000" pitchFamily="2" charset="2"/>
              <a:buChar char="Ø"/>
            </a:pPr>
            <a:r>
              <a:rPr lang="zh-CN" altLang="en-US" sz="2000" b="1" dirty="0">
                <a:latin typeface="+mn-ea"/>
              </a:rPr>
              <a:t> 数据量大（国内目前为止发布的最大测光星表）</a:t>
            </a:r>
            <a:endParaRPr lang="en-US" altLang="zh-CN" sz="2000" b="1" dirty="0">
              <a:latin typeface="+mn-ea"/>
            </a:endParaRPr>
          </a:p>
          <a:p>
            <a:pPr lvl="2">
              <a:lnSpc>
                <a:spcPct val="150000"/>
              </a:lnSpc>
              <a:buFont typeface="Wingdings" panose="05000000000000000000" pitchFamily="2" charset="2"/>
              <a:buChar char="Ø"/>
            </a:pPr>
            <a:r>
              <a:rPr lang="zh-CN" altLang="en-US" sz="2000" b="1" dirty="0">
                <a:latin typeface="+mn-ea"/>
              </a:rPr>
              <a:t> 包含三个光学波段：</a:t>
            </a:r>
            <a:r>
              <a:rPr lang="en-US" altLang="zh-CN" sz="2000" b="1" dirty="0">
                <a:latin typeface="+mn-ea"/>
              </a:rPr>
              <a:t>g, r, </a:t>
            </a:r>
            <a:r>
              <a:rPr lang="en-US" altLang="zh-CN" sz="2000" b="1" dirty="0">
                <a:solidFill>
                  <a:srgbClr val="FF0000"/>
                </a:solidFill>
                <a:latin typeface="+mn-ea"/>
              </a:rPr>
              <a:t>z</a:t>
            </a:r>
            <a:endParaRPr lang="en-US" altLang="zh-CN" sz="2000" b="1" dirty="0">
              <a:latin typeface="+mn-ea"/>
            </a:endParaRPr>
          </a:p>
          <a:p>
            <a:pPr lvl="2">
              <a:lnSpc>
                <a:spcPct val="150000"/>
              </a:lnSpc>
              <a:buFont typeface="Wingdings" panose="05000000000000000000" pitchFamily="2" charset="2"/>
              <a:buChar char="Ø"/>
            </a:pPr>
            <a:r>
              <a:rPr lang="zh-CN" altLang="en-US" sz="2000" b="1" dirty="0">
                <a:latin typeface="+mn-ea"/>
              </a:rPr>
              <a:t> 极限星等：</a:t>
            </a:r>
            <a:r>
              <a:rPr lang="en-US" altLang="zh-CN" sz="2000" b="1" dirty="0">
                <a:latin typeface="+mn-ea"/>
              </a:rPr>
              <a:t>g:24.2, r:23.6, z:23</a:t>
            </a:r>
            <a:endParaRPr lang="en-US" altLang="zh-CN" sz="2000" b="1" dirty="0">
              <a:latin typeface="+mn-ea"/>
            </a:endParaRPr>
          </a:p>
          <a:p>
            <a:pPr lvl="2">
              <a:lnSpc>
                <a:spcPct val="150000"/>
              </a:lnSpc>
              <a:buFont typeface="Wingdings" panose="05000000000000000000" pitchFamily="2" charset="2"/>
              <a:buChar char="Ø"/>
            </a:pPr>
            <a:r>
              <a:rPr lang="en-US" altLang="zh-CN" sz="2000" b="1" dirty="0">
                <a:latin typeface="+mn-ea"/>
              </a:rPr>
              <a:t> DESI</a:t>
            </a:r>
            <a:r>
              <a:rPr lang="zh-CN" altLang="en-US" sz="2000" b="1" dirty="0">
                <a:latin typeface="+mn-ea"/>
              </a:rPr>
              <a:t>图像巡天之一、覆盖天区约</a:t>
            </a:r>
            <a:r>
              <a:rPr lang="en-US" altLang="zh-CN" sz="2000" b="1" dirty="0">
                <a:latin typeface="+mn-ea"/>
              </a:rPr>
              <a:t>5200</a:t>
            </a:r>
            <a:r>
              <a:rPr lang="zh-CN" altLang="en-US" sz="2000" b="1" dirty="0">
                <a:latin typeface="+mn-ea"/>
              </a:rPr>
              <a:t>平方度</a:t>
            </a:r>
            <a:r>
              <a:rPr lang="en-US" altLang="zh-CN" sz="2000" dirty="0">
                <a:latin typeface="+mn-ea"/>
              </a:rPr>
              <a:t>	</a:t>
            </a:r>
            <a:endParaRPr lang="zh-CN" altLang="en-US" sz="2000" dirty="0"/>
          </a:p>
        </p:txBody>
      </p:sp>
      <p:pic>
        <p:nvPicPr>
          <p:cNvPr id="5" name="Image" descr="Image"/>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696450" y="1917065"/>
            <a:ext cx="1468120" cy="195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文本框 5"/>
          <p:cNvSpPr txBox="1"/>
          <p:nvPr/>
        </p:nvSpPr>
        <p:spPr>
          <a:xfrm>
            <a:off x="9359265" y="3933175"/>
            <a:ext cx="2223135" cy="398780"/>
          </a:xfrm>
          <a:prstGeom prst="rect">
            <a:avLst/>
          </a:prstGeom>
          <a:noFill/>
        </p:spPr>
        <p:txBody>
          <a:bodyPr wrap="square" rtlCol="0">
            <a:spAutoFit/>
          </a:bodyPr>
          <a:lstStyle/>
          <a:p>
            <a:r>
              <a:rPr lang="en-US" altLang="zh-CN" sz="2000" b="1" dirty="0">
                <a:latin typeface="宋体" panose="02010600030101010101" pitchFamily="2" charset="-122"/>
              </a:rPr>
              <a:t>2.3m, </a:t>
            </a:r>
            <a:r>
              <a:rPr lang="en-US" altLang="zh-CN" sz="2000" b="1" dirty="0" err="1">
                <a:latin typeface="宋体" panose="02010600030101010101" pitchFamily="2" charset="-122"/>
              </a:rPr>
              <a:t>kitt</a:t>
            </a:r>
            <a:r>
              <a:rPr lang="en-US" altLang="zh-CN" sz="2000" b="1" dirty="0">
                <a:latin typeface="宋体" panose="02010600030101010101" pitchFamily="2" charset="-122"/>
              </a:rPr>
              <a:t> peak</a:t>
            </a:r>
            <a:endParaRPr lang="zh-CN" altLang="en-US" sz="2000" b="1" dirty="0">
              <a:latin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3794.31968503937,&quot;width&quot;:4762.733858267717}"/>
</p:tagLst>
</file>

<file path=ppt/tags/tag10.xml><?xml version="1.0" encoding="utf-8"?>
<p:tagLst xmlns:p="http://schemas.openxmlformats.org/presentationml/2006/main">
  <p:tag name="KSO_WM_UNIT_PLACING_PICTURE_USER_VIEWPORT" val="{&quot;height&quot;:5559.60157480315,&quot;width&quot;:7937.891338582677}"/>
</p:tagLst>
</file>

<file path=ppt/tags/tag11.xml><?xml version="1.0" encoding="utf-8"?>
<p:tagLst xmlns:p="http://schemas.openxmlformats.org/presentationml/2006/main">
  <p:tag name="KSO_WM_UNIT_PLACING_PICTURE_USER_VIEWPORT" val="{&quot;height&quot;:5692,&quot;width&quot;:8068}"/>
</p:tagLst>
</file>

<file path=ppt/tags/tag12.xml><?xml version="1.0" encoding="utf-8"?>
<p:tagLst xmlns:p="http://schemas.openxmlformats.org/presentationml/2006/main">
  <p:tag name="KSO_WPP_MARK_KEY" val="a0d70d33-0e66-47e5-b742-8335fed4b656"/>
  <p:tag name="COMMONDATA" val="eyJoZGlkIjoiOGFlZDc0ZDY2NzE2MjQxYjg4NTAzOTE0NjMzZTM5NjIifQ=="/>
</p:tagLst>
</file>

<file path=ppt/tags/tag2.xml><?xml version="1.0" encoding="utf-8"?>
<p:tagLst xmlns:p="http://schemas.openxmlformats.org/presentationml/2006/main">
  <p:tag name="KSO_WM_UNIT_TABLE_BEAUTIFY" val="smartTable{494ca87a-b182-4950-a9db-162cd7d6ceb6}"/>
</p:tagLst>
</file>

<file path=ppt/tags/tag3.xml><?xml version="1.0" encoding="utf-8"?>
<p:tagLst xmlns:p="http://schemas.openxmlformats.org/presentationml/2006/main">
  <p:tag name="KSO_WM_UNIT_TABLE_BEAUTIFY" val="smartTable{c1805f3f-0a91-44b3-b982-e4013db61cee}"/>
</p:tagLst>
</file>

<file path=ppt/tags/tag4.xml><?xml version="1.0" encoding="utf-8"?>
<p:tagLst xmlns:p="http://schemas.openxmlformats.org/presentationml/2006/main">
  <p:tag name="KSO_WM_UNIT_PLACING_PICTURE_USER_VIEWPORT" val="{&quot;height&quot;:6975,&quot;width&quot;:9620}"/>
</p:tagLst>
</file>

<file path=ppt/tags/tag5.xml><?xml version="1.0" encoding="utf-8"?>
<p:tagLst xmlns:p="http://schemas.openxmlformats.org/presentationml/2006/main">
  <p:tag name="KSO_WM_UNIT_PLACING_PICTURE_USER_VIEWPORT" val="{&quot;height&quot;:4185,&quot;width&quot;:11040}"/>
</p:tagLst>
</file>

<file path=ppt/tags/tag6.xml><?xml version="1.0" encoding="utf-8"?>
<p:tagLst xmlns:p="http://schemas.openxmlformats.org/presentationml/2006/main">
  <p:tag name="KSO_WM_UNIT_PLACING_PICTURE_USER_VIEWPORT" val="{&quot;height&quot;:3255.4535433070864,&quot;width&quot;:12511.746456692914}"/>
</p:tagLst>
</file>

<file path=ppt/tags/tag7.xml><?xml version="1.0" encoding="utf-8"?>
<p:tagLst xmlns:p="http://schemas.openxmlformats.org/presentationml/2006/main">
  <p:tag name="KSO_WM_UNIT_PLACING_PICTURE_USER_VIEWPORT" val="{&quot;height&quot;:5010,&quot;width&quot;:13305}"/>
</p:tagLst>
</file>

<file path=ppt/tags/tag8.xml><?xml version="1.0" encoding="utf-8"?>
<p:tagLst xmlns:p="http://schemas.openxmlformats.org/presentationml/2006/main">
  <p:tag name="KSO_WM_UNIT_PLACING_PICTURE_USER_VIEWPORT" val="{&quot;height&quot;:4545,&quot;width&quot;:6315}"/>
</p:tagLst>
</file>

<file path=ppt/tags/tag9.xml><?xml version="1.0" encoding="utf-8"?>
<p:tagLst xmlns:p="http://schemas.openxmlformats.org/presentationml/2006/main">
  <p:tag name="KSO_WM_UNIT_PLACING_PICTURE_USER_VIEWPORT" val="{&quot;height&quot;:5492.9748031496065,&quot;width&quot;:7795.678740157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4853</Words>
  <Application>WPS 演示</Application>
  <PresentationFormat>宽屏</PresentationFormat>
  <Paragraphs>828</Paragraphs>
  <Slides>54</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54</vt:i4>
      </vt:variant>
    </vt:vector>
  </HeadingPairs>
  <TitlesOfParts>
    <vt:vector size="69" baseType="lpstr">
      <vt:lpstr>Arial</vt:lpstr>
      <vt:lpstr>宋体</vt:lpstr>
      <vt:lpstr>Wingdings</vt:lpstr>
      <vt:lpstr>Times</vt:lpstr>
      <vt:lpstr>Times New Roman</vt:lpstr>
      <vt:lpstr>Calibri</vt:lpstr>
      <vt:lpstr>Chiller</vt:lpstr>
      <vt:lpstr>微软雅黑</vt:lpstr>
      <vt:lpstr>方正粗黑宋简体</vt:lpstr>
      <vt:lpstr>黑体</vt:lpstr>
      <vt:lpstr>Arial Unicode MS</vt:lpstr>
      <vt:lpstr>Wingdings</vt:lpstr>
      <vt:lpstr>华文行楷</vt:lpstr>
      <vt:lpstr>纤黑体</vt:lpstr>
      <vt:lpstr>Office 主题</vt:lpstr>
      <vt:lpstr>基于大型巡天数据的类星体选源 及测光红移技术研究</vt:lpstr>
      <vt:lpstr>报告提纲</vt:lpstr>
      <vt:lpstr>选题背景及意义</vt:lpstr>
      <vt:lpstr>PowerPoint 演示文稿</vt:lpstr>
      <vt:lpstr>选题背景及意义</vt:lpstr>
      <vt:lpstr>选题背景及意义</vt:lpstr>
      <vt:lpstr>选题背景及意义</vt:lpstr>
      <vt:lpstr>选题背景及意义</vt:lpstr>
      <vt:lpstr>（一）类星体搜寻</vt:lpstr>
      <vt:lpstr>已知样本构建</vt:lpstr>
      <vt:lpstr>样本特征分析</vt:lpstr>
      <vt:lpstr>样本特征分析</vt:lpstr>
      <vt:lpstr>样本特征分析</vt:lpstr>
      <vt:lpstr>分类模型训练</vt:lpstr>
      <vt:lpstr>分类模型训练</vt:lpstr>
      <vt:lpstr>分类模型训练</vt:lpstr>
      <vt:lpstr>分类模型训练</vt:lpstr>
      <vt:lpstr>分类模型训练</vt:lpstr>
      <vt:lpstr>分类模型训练</vt:lpstr>
      <vt:lpstr>分类模型应用 </vt:lpstr>
      <vt:lpstr>BASS DR3分类结果</vt:lpstr>
      <vt:lpstr>BASS DR3分类结果</vt:lpstr>
      <vt:lpstr>（二）类星体红移测量</vt:lpstr>
      <vt:lpstr>回归模型构建</vt:lpstr>
      <vt:lpstr>回归模型训练</vt:lpstr>
      <vt:lpstr>回归模型训练</vt:lpstr>
      <vt:lpstr>回归模型训练</vt:lpstr>
      <vt:lpstr>回归模型训练</vt:lpstr>
      <vt:lpstr>回归模型训练</vt:lpstr>
      <vt:lpstr>回归模型训练</vt:lpstr>
      <vt:lpstr>回归模型训练</vt:lpstr>
      <vt:lpstr>回归模型训练</vt:lpstr>
      <vt:lpstr>回归模型训练</vt:lpstr>
      <vt:lpstr>回归模型训练</vt:lpstr>
      <vt:lpstr>模型应用</vt:lpstr>
      <vt:lpstr>模型应用</vt:lpstr>
      <vt:lpstr>（三）星系红移测量</vt:lpstr>
      <vt:lpstr>PowerPoint 演示文稿</vt:lpstr>
      <vt:lpstr>PowerPoint 演示文稿</vt:lpstr>
      <vt:lpstr>PowerPoint 演示文稿</vt:lpstr>
      <vt:lpstr>机器学习模型构建</vt:lpstr>
      <vt:lpstr>PowerPoint 演示文稿</vt:lpstr>
      <vt:lpstr>PowerPoint 演示文稿</vt:lpstr>
      <vt:lpstr>PowerPoint 演示文稿</vt:lpstr>
      <vt:lpstr>（四）大规模计算优化</vt:lpstr>
      <vt:lpstr>计算优化方案</vt:lpstr>
      <vt:lpstr>计算优化方案</vt:lpstr>
      <vt:lpstr>计算优化方案</vt:lpstr>
      <vt:lpstr>计算优化方案</vt:lpstr>
      <vt:lpstr>总结与展望</vt:lpstr>
      <vt:lpstr>总结与展望</vt:lpstr>
      <vt:lpstr>总结与展望</vt:lpstr>
      <vt:lpstr>博士期间所做成果</vt:lpstr>
      <vt:lpstr>PowerPoint 演示文稿</vt:lpstr>
    </vt:vector>
  </TitlesOfParts>
  <Company>STScI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life</cp:lastModifiedBy>
  <cp:revision>2107</cp:revision>
  <dcterms:created xsi:type="dcterms:W3CDTF">2003-08-08T17:14:00Z</dcterms:created>
  <dcterms:modified xsi:type="dcterms:W3CDTF">2022-12-01T05:50:41Z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7DA257F696FD416D9C7021A8FCBC1FE9</vt:lpwstr>
  </property>
  <property fmtid="{D5CDD505-2E9C-101B-9397-08002B2CF9AE}" pid="3" name="KSOProductBuildVer">
    <vt:lpwstr>2052-11.1.0.12763</vt:lpwstr>
  </property>
</Properties>
</file>