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4.jpg" ContentType="image/png"/>
  <Override PartName="/ppt/media/image15.jpg" ContentType="image/png"/>
  <Override PartName="/ppt/media/image20.jpg" ContentType="image/png"/>
  <Override PartName="/ppt/media/image21.jpg" ContentType="image/png"/>
  <Override PartName="/ppt/media/image22.jpg" ContentType="image/png"/>
  <Override PartName="/ppt/media/image23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sldIdLst>
    <p:sldId id="268" r:id="rId2"/>
    <p:sldId id="267" r:id="rId3"/>
    <p:sldId id="270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5" r:id="rId27"/>
    <p:sldId id="296" r:id="rId28"/>
    <p:sldId id="294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264" r:id="rId3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汉仪旗黑-55S" panose="00020600040101010101" pitchFamily="18" charset="-122"/>
      <p:regular r:id="rId44"/>
    </p:embeddedFont>
    <p:embeddedFont>
      <p:font typeface="汉仪旗黑X1-45W" panose="00020600040101010101" pitchFamily="18" charset="-122"/>
      <p:regular r:id="rId45"/>
    </p:embeddedFont>
    <p:embeddedFont>
      <p:font typeface="汉仪旗黑X1-65W" panose="00020600040101010101" pitchFamily="18" charset="-122"/>
      <p:regular r:id="rId46"/>
    </p:embeddedFont>
    <p:embeddedFont>
      <p:font typeface="汉仪旗黑X2-55W" panose="00020600040101010101" pitchFamily="18" charset="-122"/>
      <p:regular r:id="rId47"/>
    </p:embeddedFont>
    <p:embeddedFont>
      <p:font typeface="汉仪旗黑X2-85W" panose="00020600040101010101" pitchFamily="18" charset="-122"/>
      <p:regular r:id="rId48"/>
    </p:embeddedFont>
    <p:embeddedFont>
      <p:font typeface="微软雅黑" panose="020B0503020204020204" pitchFamily="34" charset="-122"/>
      <p:regular r:id="rId49"/>
      <p:bold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D9A78"/>
    <a:srgbClr val="F19D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2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F1402C-AA6A-41DE-A7D9-552C88B43394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2D0C312-DDBF-4880-A8BE-B065EF6D6F8E}">
      <dgm:prSet phldrT="[文本]"/>
      <dgm:spPr/>
      <dgm:t>
        <a:bodyPr/>
        <a:lstStyle/>
        <a:p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  <a:t>MA </a:t>
          </a: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主动光学</a:t>
          </a:r>
          <a:b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校正</a:t>
          </a:r>
        </a:p>
      </dgm:t>
    </dgm:pt>
    <dgm:pt modelId="{60221BCF-0DB7-4F91-A4A5-4A9EC6069466}" type="parTrans" cxnId="{363DC6E0-EEAF-498E-9113-39904DCA4DD4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6FF8F1B-07A4-49C5-8374-43A66BA21641}" type="sibTrans" cxnId="{363DC6E0-EEAF-498E-9113-39904DCA4DD4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BCB6FB7-8385-4C65-9B8F-B42005856AFB}">
      <dgm:prSet phldrT="[文本]"/>
      <dgm:spPr/>
      <dgm:t>
        <a:bodyPr/>
        <a:lstStyle/>
        <a:p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  <a:t>MA </a:t>
          </a: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主动光学</a:t>
          </a:r>
          <a:b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停止校正</a:t>
          </a:r>
        </a:p>
      </dgm:t>
    </dgm:pt>
    <dgm:pt modelId="{11EE8566-B469-4101-8362-0B034408320A}" type="parTrans" cxnId="{CDCF67F2-C74B-469F-ADC0-24F412BF50E3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FBBF565-199C-430E-BFC9-743209D8BB12}" type="sibTrans" cxnId="{CDCF67F2-C74B-469F-ADC0-24F412BF50E3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6C7E9FA-8AA4-4700-A83E-229CEE346C21}">
      <dgm:prSet phldrT="[文本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焦面位置原点</a:t>
          </a:r>
          <a:b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拍摄图像</a:t>
          </a:r>
        </a:p>
      </dgm:t>
    </dgm:pt>
    <dgm:pt modelId="{2C79CB38-8B86-4BD4-B9FD-9009E05A4A95}" type="parTrans" cxnId="{452C4BD2-FA0B-4FC0-A5B0-118533D2146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AD35C6-D14E-470D-89EB-3C25ECDD4D00}" type="sibTrans" cxnId="{452C4BD2-FA0B-4FC0-A5B0-118533D21467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E29A3A2-171F-4310-853C-0410EFED8A76}">
      <dgm:prSet phldrT="[文本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焦距 </a:t>
          </a:r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  <a:t>± 0.2 </a:t>
          </a:r>
          <a:b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拍摄图像</a:t>
          </a:r>
        </a:p>
      </dgm:t>
    </dgm:pt>
    <dgm:pt modelId="{44374FF1-83BE-4206-828D-342281F8ED13}" type="parTrans" cxnId="{1B3309C5-BFE5-496C-B6BE-04743EBBF3F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93C1588-A37F-4CA1-B459-7087485075BD}" type="sibTrans" cxnId="{1B3309C5-BFE5-496C-B6BE-04743EBBF3F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6D82B75-E462-4F13-8F70-415B78685EA7}">
      <dgm:prSet phldrT="[文本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焦距 </a:t>
          </a:r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  <a:t>± 0.4 </a:t>
          </a:r>
          <a:b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拍摄图像</a:t>
          </a:r>
        </a:p>
      </dgm:t>
    </dgm:pt>
    <dgm:pt modelId="{A9C5D182-8298-4B4D-9503-2201991E732A}" type="parTrans" cxnId="{7089B653-5EEE-419C-BC84-4B824F63695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0C79185-C22C-4E24-9B1C-8AC6274FC2D9}" type="sibTrans" cxnId="{7089B653-5EEE-419C-BC84-4B824F63695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0EADB14-8AAF-4E78-80DF-A43F0E5F7EDF}">
      <dgm:prSet phldrT="[文本]"/>
      <dgm:spPr/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焦距 </a:t>
          </a:r>
          <a: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  <a:t>± 0.6 </a:t>
          </a:r>
          <a:br>
            <a:rPr lang="en-US" altLang="zh-CN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拍摄图像</a:t>
          </a:r>
        </a:p>
      </dgm:t>
    </dgm:pt>
    <dgm:pt modelId="{DE84410C-AE27-4ECC-A01B-BDDE85CC2553}" type="parTrans" cxnId="{26EC0AE9-A1D2-47C4-82A3-7EC0A2F3BD4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A2861BC-4390-4004-B95A-9C5DB1E22AD8}" type="sibTrans" cxnId="{26EC0AE9-A1D2-47C4-82A3-7EC0A2F3BD4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EE7465E-A41B-474A-AD49-D3B5E8DFAAA0}" type="pres">
      <dgm:prSet presAssocID="{79F1402C-AA6A-41DE-A7D9-552C88B43394}" presName="Name0" presStyleCnt="0">
        <dgm:presLayoutVars>
          <dgm:dir/>
          <dgm:resizeHandles val="exact"/>
        </dgm:presLayoutVars>
      </dgm:prSet>
      <dgm:spPr/>
    </dgm:pt>
    <dgm:pt modelId="{EF47C50B-C4F4-4682-91BF-2E1C38661DA2}" type="pres">
      <dgm:prSet presAssocID="{79F1402C-AA6A-41DE-A7D9-552C88B43394}" presName="cycle" presStyleCnt="0"/>
      <dgm:spPr/>
    </dgm:pt>
    <dgm:pt modelId="{37EEE868-92A8-41FB-BA25-779F97EE1448}" type="pres">
      <dgm:prSet presAssocID="{32D0C312-DDBF-4880-A8BE-B065EF6D6F8E}" presName="nodeFirstNode" presStyleLbl="node1" presStyleIdx="0" presStyleCnt="6">
        <dgm:presLayoutVars>
          <dgm:bulletEnabled val="1"/>
        </dgm:presLayoutVars>
      </dgm:prSet>
      <dgm:spPr/>
    </dgm:pt>
    <dgm:pt modelId="{EE09E8DB-C919-45C8-BE85-2CEEE0E01B0A}" type="pres">
      <dgm:prSet presAssocID="{86FF8F1B-07A4-49C5-8374-43A66BA21641}" presName="sibTransFirstNode" presStyleLbl="bgShp" presStyleIdx="0" presStyleCnt="1"/>
      <dgm:spPr/>
    </dgm:pt>
    <dgm:pt modelId="{6B6267BD-84CD-4DAA-AAB5-69293BE49A27}" type="pres">
      <dgm:prSet presAssocID="{CBCB6FB7-8385-4C65-9B8F-B42005856AFB}" presName="nodeFollowingNodes" presStyleLbl="node1" presStyleIdx="1" presStyleCnt="6">
        <dgm:presLayoutVars>
          <dgm:bulletEnabled val="1"/>
        </dgm:presLayoutVars>
      </dgm:prSet>
      <dgm:spPr/>
    </dgm:pt>
    <dgm:pt modelId="{3A6FE968-9508-4811-BD29-F2E9C9747728}" type="pres">
      <dgm:prSet presAssocID="{66C7E9FA-8AA4-4700-A83E-229CEE346C21}" presName="nodeFollowingNodes" presStyleLbl="node1" presStyleIdx="2" presStyleCnt="6">
        <dgm:presLayoutVars>
          <dgm:bulletEnabled val="1"/>
        </dgm:presLayoutVars>
      </dgm:prSet>
      <dgm:spPr/>
    </dgm:pt>
    <dgm:pt modelId="{B4F052B0-6A1F-4A83-8B4C-B00CBAF8BAD8}" type="pres">
      <dgm:prSet presAssocID="{5E29A3A2-171F-4310-853C-0410EFED8A76}" presName="nodeFollowingNodes" presStyleLbl="node1" presStyleIdx="3" presStyleCnt="6">
        <dgm:presLayoutVars>
          <dgm:bulletEnabled val="1"/>
        </dgm:presLayoutVars>
      </dgm:prSet>
      <dgm:spPr/>
    </dgm:pt>
    <dgm:pt modelId="{B76403BD-FC7C-448C-9709-8AF01C05966F}" type="pres">
      <dgm:prSet presAssocID="{76D82B75-E462-4F13-8F70-415B78685EA7}" presName="nodeFollowingNodes" presStyleLbl="node1" presStyleIdx="4" presStyleCnt="6">
        <dgm:presLayoutVars>
          <dgm:bulletEnabled val="1"/>
        </dgm:presLayoutVars>
      </dgm:prSet>
      <dgm:spPr/>
    </dgm:pt>
    <dgm:pt modelId="{D15A4B0F-6E74-4D71-8E78-A45CEE6085DB}" type="pres">
      <dgm:prSet presAssocID="{80EADB14-8AAF-4E78-80DF-A43F0E5F7EDF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DB7A9814-C764-4940-B8A5-B19D4F807F9F}" type="presOf" srcId="{32D0C312-DDBF-4880-A8BE-B065EF6D6F8E}" destId="{37EEE868-92A8-41FB-BA25-779F97EE1448}" srcOrd="0" destOrd="0" presId="urn:microsoft.com/office/officeart/2005/8/layout/cycle3"/>
    <dgm:cxn modelId="{08E2362A-9F28-4FB8-AEFE-B17FD52B1141}" type="presOf" srcId="{79F1402C-AA6A-41DE-A7D9-552C88B43394}" destId="{1EE7465E-A41B-474A-AD49-D3B5E8DFAAA0}" srcOrd="0" destOrd="0" presId="urn:microsoft.com/office/officeart/2005/8/layout/cycle3"/>
    <dgm:cxn modelId="{A5214765-00B3-4884-B3FD-551BA9B8F4BC}" type="presOf" srcId="{86FF8F1B-07A4-49C5-8374-43A66BA21641}" destId="{EE09E8DB-C919-45C8-BE85-2CEEE0E01B0A}" srcOrd="0" destOrd="0" presId="urn:microsoft.com/office/officeart/2005/8/layout/cycle3"/>
    <dgm:cxn modelId="{111D7349-07FC-4196-8A7E-FC3BC42C5528}" type="presOf" srcId="{5E29A3A2-171F-4310-853C-0410EFED8A76}" destId="{B4F052B0-6A1F-4A83-8B4C-B00CBAF8BAD8}" srcOrd="0" destOrd="0" presId="urn:microsoft.com/office/officeart/2005/8/layout/cycle3"/>
    <dgm:cxn modelId="{BEEAFF51-F338-4A78-838A-5DA4A4EB014F}" type="presOf" srcId="{80EADB14-8AAF-4E78-80DF-A43F0E5F7EDF}" destId="{D15A4B0F-6E74-4D71-8E78-A45CEE6085DB}" srcOrd="0" destOrd="0" presId="urn:microsoft.com/office/officeart/2005/8/layout/cycle3"/>
    <dgm:cxn modelId="{7089B653-5EEE-419C-BC84-4B824F636958}" srcId="{79F1402C-AA6A-41DE-A7D9-552C88B43394}" destId="{76D82B75-E462-4F13-8F70-415B78685EA7}" srcOrd="4" destOrd="0" parTransId="{A9C5D182-8298-4B4D-9503-2201991E732A}" sibTransId="{80C79185-C22C-4E24-9B1C-8AC6274FC2D9}"/>
    <dgm:cxn modelId="{70F01AA0-000C-40D3-AFB5-9C45FF678A53}" type="presOf" srcId="{66C7E9FA-8AA4-4700-A83E-229CEE346C21}" destId="{3A6FE968-9508-4811-BD29-F2E9C9747728}" srcOrd="0" destOrd="0" presId="urn:microsoft.com/office/officeart/2005/8/layout/cycle3"/>
    <dgm:cxn modelId="{0F95A7C0-239E-4ED8-B741-61C3AC734BFA}" type="presOf" srcId="{76D82B75-E462-4F13-8F70-415B78685EA7}" destId="{B76403BD-FC7C-448C-9709-8AF01C05966F}" srcOrd="0" destOrd="0" presId="urn:microsoft.com/office/officeart/2005/8/layout/cycle3"/>
    <dgm:cxn modelId="{1B3309C5-BFE5-496C-B6BE-04743EBBF3F0}" srcId="{79F1402C-AA6A-41DE-A7D9-552C88B43394}" destId="{5E29A3A2-171F-4310-853C-0410EFED8A76}" srcOrd="3" destOrd="0" parTransId="{44374FF1-83BE-4206-828D-342281F8ED13}" sibTransId="{C93C1588-A37F-4CA1-B459-7087485075BD}"/>
    <dgm:cxn modelId="{452C4BD2-FA0B-4FC0-A5B0-118533D21467}" srcId="{79F1402C-AA6A-41DE-A7D9-552C88B43394}" destId="{66C7E9FA-8AA4-4700-A83E-229CEE346C21}" srcOrd="2" destOrd="0" parTransId="{2C79CB38-8B86-4BD4-B9FD-9009E05A4A95}" sibTransId="{C1AD35C6-D14E-470D-89EB-3C25ECDD4D00}"/>
    <dgm:cxn modelId="{688A60E0-E1F7-4E14-BDD3-39A91A9206CE}" type="presOf" srcId="{CBCB6FB7-8385-4C65-9B8F-B42005856AFB}" destId="{6B6267BD-84CD-4DAA-AAB5-69293BE49A27}" srcOrd="0" destOrd="0" presId="urn:microsoft.com/office/officeart/2005/8/layout/cycle3"/>
    <dgm:cxn modelId="{363DC6E0-EEAF-498E-9113-39904DCA4DD4}" srcId="{79F1402C-AA6A-41DE-A7D9-552C88B43394}" destId="{32D0C312-DDBF-4880-A8BE-B065EF6D6F8E}" srcOrd="0" destOrd="0" parTransId="{60221BCF-0DB7-4F91-A4A5-4A9EC6069466}" sibTransId="{86FF8F1B-07A4-49C5-8374-43A66BA21641}"/>
    <dgm:cxn modelId="{26EC0AE9-A1D2-47C4-82A3-7EC0A2F3BD45}" srcId="{79F1402C-AA6A-41DE-A7D9-552C88B43394}" destId="{80EADB14-8AAF-4E78-80DF-A43F0E5F7EDF}" srcOrd="5" destOrd="0" parTransId="{DE84410C-AE27-4ECC-A01B-BDDE85CC2553}" sibTransId="{AA2861BC-4390-4004-B95A-9C5DB1E22AD8}"/>
    <dgm:cxn modelId="{CDCF67F2-C74B-469F-ADC0-24F412BF50E3}" srcId="{79F1402C-AA6A-41DE-A7D9-552C88B43394}" destId="{CBCB6FB7-8385-4C65-9B8F-B42005856AFB}" srcOrd="1" destOrd="0" parTransId="{11EE8566-B469-4101-8362-0B034408320A}" sibTransId="{FFBBF565-199C-430E-BFC9-743209D8BB12}"/>
    <dgm:cxn modelId="{BFE79E1E-6714-4769-B25C-6F4149B02EBC}" type="presParOf" srcId="{1EE7465E-A41B-474A-AD49-D3B5E8DFAAA0}" destId="{EF47C50B-C4F4-4682-91BF-2E1C38661DA2}" srcOrd="0" destOrd="0" presId="urn:microsoft.com/office/officeart/2005/8/layout/cycle3"/>
    <dgm:cxn modelId="{97B2B725-15B2-4633-A405-650CCB7E8832}" type="presParOf" srcId="{EF47C50B-C4F4-4682-91BF-2E1C38661DA2}" destId="{37EEE868-92A8-41FB-BA25-779F97EE1448}" srcOrd="0" destOrd="0" presId="urn:microsoft.com/office/officeart/2005/8/layout/cycle3"/>
    <dgm:cxn modelId="{646013AE-0C7D-4E26-8FA7-9702F88DCA11}" type="presParOf" srcId="{EF47C50B-C4F4-4682-91BF-2E1C38661DA2}" destId="{EE09E8DB-C919-45C8-BE85-2CEEE0E01B0A}" srcOrd="1" destOrd="0" presId="urn:microsoft.com/office/officeart/2005/8/layout/cycle3"/>
    <dgm:cxn modelId="{C880FE05-716E-4CB0-A2F5-BB74E8787771}" type="presParOf" srcId="{EF47C50B-C4F4-4682-91BF-2E1C38661DA2}" destId="{6B6267BD-84CD-4DAA-AAB5-69293BE49A27}" srcOrd="2" destOrd="0" presId="urn:microsoft.com/office/officeart/2005/8/layout/cycle3"/>
    <dgm:cxn modelId="{F3D644D4-1182-43E5-93C7-D9FAE8AF6C7D}" type="presParOf" srcId="{EF47C50B-C4F4-4682-91BF-2E1C38661DA2}" destId="{3A6FE968-9508-4811-BD29-F2E9C9747728}" srcOrd="3" destOrd="0" presId="urn:microsoft.com/office/officeart/2005/8/layout/cycle3"/>
    <dgm:cxn modelId="{FD942B47-D84B-47A7-8D01-0BAEBE00455B}" type="presParOf" srcId="{EF47C50B-C4F4-4682-91BF-2E1C38661DA2}" destId="{B4F052B0-6A1F-4A83-8B4C-B00CBAF8BAD8}" srcOrd="4" destOrd="0" presId="urn:microsoft.com/office/officeart/2005/8/layout/cycle3"/>
    <dgm:cxn modelId="{F7E98160-7B57-4C8C-9066-34B2D0B2E9E3}" type="presParOf" srcId="{EF47C50B-C4F4-4682-91BF-2E1C38661DA2}" destId="{B76403BD-FC7C-448C-9709-8AF01C05966F}" srcOrd="5" destOrd="0" presId="urn:microsoft.com/office/officeart/2005/8/layout/cycle3"/>
    <dgm:cxn modelId="{EA2655AC-EBE6-4B7F-8F40-0547F647CE0B}" type="presParOf" srcId="{EF47C50B-C4F4-4682-91BF-2E1C38661DA2}" destId="{D15A4B0F-6E74-4D71-8E78-A45CEE6085DB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9E8DB-C919-45C8-BE85-2CEEE0E01B0A}">
      <dsp:nvSpPr>
        <dsp:cNvPr id="0" name=""/>
        <dsp:cNvSpPr/>
      </dsp:nvSpPr>
      <dsp:spPr>
        <a:xfrm>
          <a:off x="853672" y="-3371"/>
          <a:ext cx="3458268" cy="3458268"/>
        </a:xfrm>
        <a:prstGeom prst="circularArrow">
          <a:avLst>
            <a:gd name="adj1" fmla="val 5274"/>
            <a:gd name="adj2" fmla="val 312630"/>
            <a:gd name="adj3" fmla="val 14289810"/>
            <a:gd name="adj4" fmla="val 17091016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EE868-92A8-41FB-BA25-779F97EE1448}">
      <dsp:nvSpPr>
        <dsp:cNvPr id="0" name=""/>
        <dsp:cNvSpPr/>
      </dsp:nvSpPr>
      <dsp:spPr>
        <a:xfrm>
          <a:off x="1948455" y="1746"/>
          <a:ext cx="1268702" cy="634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MA </a:t>
          </a:r>
          <a:r>
            <a:rPr lang="zh-CN" altLang="en-US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主动光学</a:t>
          </a:r>
          <a:br>
            <a:rPr lang="en-US" altLang="zh-CN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校正</a:t>
          </a:r>
        </a:p>
      </dsp:txBody>
      <dsp:txXfrm>
        <a:off x="1979421" y="32712"/>
        <a:ext cx="1206770" cy="572419"/>
      </dsp:txXfrm>
    </dsp:sp>
    <dsp:sp modelId="{6B6267BD-84CD-4DAA-AAB5-69293BE49A27}">
      <dsp:nvSpPr>
        <dsp:cNvPr id="0" name=""/>
        <dsp:cNvSpPr/>
      </dsp:nvSpPr>
      <dsp:spPr>
        <a:xfrm>
          <a:off x="3163444" y="703220"/>
          <a:ext cx="1268702" cy="634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MA </a:t>
          </a:r>
          <a:r>
            <a:rPr lang="zh-CN" altLang="en-US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主动光学</a:t>
          </a:r>
          <a:br>
            <a:rPr lang="en-US" altLang="zh-CN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停止校正</a:t>
          </a:r>
        </a:p>
      </dsp:txBody>
      <dsp:txXfrm>
        <a:off x="3194410" y="734186"/>
        <a:ext cx="1206770" cy="572419"/>
      </dsp:txXfrm>
    </dsp:sp>
    <dsp:sp modelId="{3A6FE968-9508-4811-BD29-F2E9C9747728}">
      <dsp:nvSpPr>
        <dsp:cNvPr id="0" name=""/>
        <dsp:cNvSpPr/>
      </dsp:nvSpPr>
      <dsp:spPr>
        <a:xfrm>
          <a:off x="3163444" y="2106169"/>
          <a:ext cx="1268702" cy="634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焦面位置原点</a:t>
          </a:r>
          <a:br>
            <a:rPr lang="en-US" altLang="zh-CN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拍摄图像</a:t>
          </a:r>
        </a:p>
      </dsp:txBody>
      <dsp:txXfrm>
        <a:off x="3194410" y="2137135"/>
        <a:ext cx="1206770" cy="572419"/>
      </dsp:txXfrm>
    </dsp:sp>
    <dsp:sp modelId="{B4F052B0-6A1F-4A83-8B4C-B00CBAF8BAD8}">
      <dsp:nvSpPr>
        <dsp:cNvPr id="0" name=""/>
        <dsp:cNvSpPr/>
      </dsp:nvSpPr>
      <dsp:spPr>
        <a:xfrm>
          <a:off x="1948455" y="2807643"/>
          <a:ext cx="1268702" cy="634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焦距 </a:t>
          </a:r>
          <a:r>
            <a:rPr lang="en-US" altLang="zh-CN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± 0.2 </a:t>
          </a:r>
          <a:br>
            <a:rPr lang="en-US" altLang="zh-CN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拍摄图像</a:t>
          </a:r>
        </a:p>
      </dsp:txBody>
      <dsp:txXfrm>
        <a:off x="1979421" y="2838609"/>
        <a:ext cx="1206770" cy="572419"/>
      </dsp:txXfrm>
    </dsp:sp>
    <dsp:sp modelId="{B76403BD-FC7C-448C-9709-8AF01C05966F}">
      <dsp:nvSpPr>
        <dsp:cNvPr id="0" name=""/>
        <dsp:cNvSpPr/>
      </dsp:nvSpPr>
      <dsp:spPr>
        <a:xfrm>
          <a:off x="733465" y="2106169"/>
          <a:ext cx="1268702" cy="634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焦距 </a:t>
          </a:r>
          <a:r>
            <a:rPr lang="en-US" altLang="zh-CN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± 0.4 </a:t>
          </a:r>
          <a:br>
            <a:rPr lang="en-US" altLang="zh-CN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拍摄图像</a:t>
          </a:r>
        </a:p>
      </dsp:txBody>
      <dsp:txXfrm>
        <a:off x="764431" y="2137135"/>
        <a:ext cx="1206770" cy="572419"/>
      </dsp:txXfrm>
    </dsp:sp>
    <dsp:sp modelId="{D15A4B0F-6E74-4D71-8E78-A45CEE6085DB}">
      <dsp:nvSpPr>
        <dsp:cNvPr id="0" name=""/>
        <dsp:cNvSpPr/>
      </dsp:nvSpPr>
      <dsp:spPr>
        <a:xfrm>
          <a:off x="733465" y="703220"/>
          <a:ext cx="1268702" cy="634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焦距 </a:t>
          </a:r>
          <a:r>
            <a:rPr lang="en-US" altLang="zh-CN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± 0.6 </a:t>
          </a:r>
          <a:br>
            <a:rPr lang="en-US" altLang="zh-CN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1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拍摄图像</a:t>
          </a:r>
        </a:p>
      </dsp:txBody>
      <dsp:txXfrm>
        <a:off x="764431" y="734186"/>
        <a:ext cx="1206770" cy="572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2FFC-86E3-4F18-801D-37F3345312F5}" type="datetimeFigureOut">
              <a:rPr lang="zh-CN" altLang="en-US" smtClean="0"/>
              <a:t>2020-05-29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8CF0-8957-44BF-B49E-EB5396F002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097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2FFC-86E3-4F18-801D-37F3345312F5}" type="datetimeFigureOut">
              <a:rPr lang="zh-CN" altLang="en-US" smtClean="0"/>
              <a:t>2020-05-29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8CF0-8957-44BF-B49E-EB5396F002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69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2FFC-86E3-4F18-801D-37F3345312F5}" type="datetimeFigureOut">
              <a:rPr lang="zh-CN" altLang="en-US" smtClean="0"/>
              <a:t>2020-05-29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8CF0-8957-44BF-B49E-EB5396F002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75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2FFC-86E3-4F18-801D-37F3345312F5}" type="datetimeFigureOut">
              <a:rPr lang="zh-CN" altLang="en-US" smtClean="0"/>
              <a:t>2020-05-29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8CF0-8957-44BF-B49E-EB5396F002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98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2FFC-86E3-4F18-801D-37F3345312F5}" type="datetimeFigureOut">
              <a:rPr lang="zh-CN" altLang="en-US" smtClean="0"/>
              <a:t>2020-05-29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8CF0-8957-44BF-B49E-EB5396F002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57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2FFC-86E3-4F18-801D-37F3345312F5}" type="datetimeFigureOut">
              <a:rPr lang="zh-CN" altLang="en-US" smtClean="0"/>
              <a:t>2020-05-29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8CF0-8957-44BF-B49E-EB5396F002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75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2FFC-86E3-4F18-801D-37F3345312F5}" type="datetimeFigureOut">
              <a:rPr lang="zh-CN" altLang="en-US" smtClean="0"/>
              <a:t>2020-05-29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8CF0-8957-44BF-B49E-EB5396F002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3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2FFC-86E3-4F18-801D-37F3345312F5}" type="datetimeFigureOut">
              <a:rPr lang="zh-CN" altLang="en-US" smtClean="0"/>
              <a:t>2020-05-29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8CF0-8957-44BF-B49E-EB5396F002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32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2FFC-86E3-4F18-801D-37F3345312F5}" type="datetimeFigureOut">
              <a:rPr lang="zh-CN" altLang="en-US" smtClean="0"/>
              <a:t>2020-05-29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8CF0-8957-44BF-B49E-EB5396F002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12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2FFC-86E3-4F18-801D-37F3345312F5}" type="datetimeFigureOut">
              <a:rPr lang="zh-CN" altLang="en-US" smtClean="0"/>
              <a:t>2020-05-29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8CF0-8957-44BF-B49E-EB5396F002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80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E2FFC-86E3-4F18-801D-37F3345312F5}" type="datetimeFigureOut">
              <a:rPr lang="zh-CN" altLang="en-US" smtClean="0"/>
              <a:t>2020-05-29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8CF0-8957-44BF-B49E-EB5396F002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45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E2FFC-86E3-4F18-801D-37F3345312F5}" type="datetimeFigureOut">
              <a:rPr lang="zh-CN" altLang="en-US" smtClean="0"/>
              <a:t>2020-05-29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8CF0-8957-44BF-B49E-EB5396F002F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游戏机, 物体, 钟表, 仪表&#10;&#10;描述已自动生成" hidden="1">
            <a:extLst>
              <a:ext uri="{FF2B5EF4-FFF2-40B4-BE49-F238E27FC236}">
                <a16:creationId xmlns:a16="http://schemas.microsoft.com/office/drawing/2014/main" id="{79B79CE9-196F-4028-949C-90D750A291D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6" y="5804579"/>
            <a:ext cx="2900749" cy="472566"/>
          </a:xfrm>
          <a:prstGeom prst="rect">
            <a:avLst/>
          </a:prstGeom>
        </p:spPr>
      </p:pic>
      <p:pic>
        <p:nvPicPr>
          <p:cNvPr id="8" name="图形 7" hidden="1">
            <a:extLst>
              <a:ext uri="{FF2B5EF4-FFF2-40B4-BE49-F238E27FC236}">
                <a16:creationId xmlns:a16="http://schemas.microsoft.com/office/drawing/2014/main" id="{D99F8569-8A4B-4870-BBA2-95388B76BD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6804" y="463550"/>
            <a:ext cx="2733675" cy="590550"/>
          </a:xfrm>
          <a:prstGeom prst="rect">
            <a:avLst/>
          </a:prstGeom>
        </p:spPr>
      </p:pic>
      <p:pic>
        <p:nvPicPr>
          <p:cNvPr id="9" name="图片 8" descr="图片包含 游戏机, 钟表, 标志&#10;&#10;描述已自动生成">
            <a:extLst>
              <a:ext uri="{FF2B5EF4-FFF2-40B4-BE49-F238E27FC236}">
                <a16:creationId xmlns:a16="http://schemas.microsoft.com/office/drawing/2014/main" id="{2AC66E7D-014A-4AA6-8F47-B48A4094E4C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01" y="6185643"/>
            <a:ext cx="1909598" cy="4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3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CDF759E-264B-417A-A36F-38F2311B2B4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白色的建筑&#10;&#10;描述已自动生成">
            <a:extLst>
              <a:ext uri="{FF2B5EF4-FFF2-40B4-BE49-F238E27FC236}">
                <a16:creationId xmlns:a16="http://schemas.microsoft.com/office/drawing/2014/main" id="{E6384DE2-DDAC-4E65-A4D7-30AEA9418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 rot="60000">
            <a:off x="-188877" y="-137231"/>
            <a:ext cx="9521754" cy="7132463"/>
          </a:xfrm>
          <a:prstGeom prst="rect">
            <a:avLst/>
          </a:prstGeom>
        </p:spPr>
      </p:pic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752" y="1122362"/>
            <a:ext cx="6858000" cy="2900518"/>
          </a:xfrm>
        </p:spPr>
        <p:txBody>
          <a:bodyPr>
            <a:normAutofit/>
          </a:bodyPr>
          <a:lstStyle/>
          <a:p>
            <a:pPr algn="l"/>
            <a:r>
              <a:rPr lang="en-US" altLang="zh-CN" sz="5400" dirty="0">
                <a:solidFill>
                  <a:srgbClr val="FFFFFF"/>
                </a:solidFill>
                <a:latin typeface="汉仪旗黑X2-85W" panose="00020600040101010101" pitchFamily="18" charset="-122"/>
                <a:ea typeface="汉仪旗黑X2-85W" panose="00020600040101010101" pitchFamily="18" charset="-122"/>
              </a:rPr>
              <a:t>LAMOST</a:t>
            </a:r>
            <a:r>
              <a:rPr lang="en-US" altLang="zh-CN" sz="4000" dirty="0">
                <a:solidFill>
                  <a:srgbClr val="FFFFFF"/>
                </a:solidFill>
                <a:latin typeface="汉仪旗黑X2-85W" panose="00020600040101010101" pitchFamily="18" charset="-122"/>
                <a:ea typeface="汉仪旗黑X2-85W" panose="00020600040101010101" pitchFamily="18" charset="-122"/>
              </a:rPr>
              <a:t> </a:t>
            </a:r>
            <a:r>
              <a:rPr lang="zh-CN" altLang="en-US" sz="5400" dirty="0">
                <a:solidFill>
                  <a:srgbClr val="FFFFFF"/>
                </a:solidFill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</a:t>
            </a:r>
            <a:br>
              <a:rPr lang="en-US" altLang="zh-CN" sz="5400" dirty="0">
                <a:solidFill>
                  <a:srgbClr val="FFFFFF"/>
                </a:solidFill>
                <a:latin typeface="汉仪旗黑X2-85W" panose="00020600040101010101" pitchFamily="18" charset="-122"/>
                <a:ea typeface="汉仪旗黑X2-85W" panose="00020600040101010101" pitchFamily="18" charset="-122"/>
              </a:rPr>
            </a:br>
            <a:r>
              <a:rPr lang="zh-CN" altLang="en-US" sz="5400" dirty="0">
                <a:solidFill>
                  <a:srgbClr val="FFFFFF"/>
                </a:solidFill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及选址数据的研究</a:t>
            </a:r>
          </a:p>
        </p:txBody>
      </p:sp>
      <p:sp>
        <p:nvSpPr>
          <p:cNvPr id="3" name="副标题 2" hidden="1">
            <a:extLst>
              <a:ext uri="{FF2B5EF4-FFF2-40B4-BE49-F238E27FC236}">
                <a16:creationId xmlns:a16="http://schemas.microsoft.com/office/drawing/2014/main" id="{02A8683F-DF3F-4F30-865A-BAC6C1491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752" y="4159404"/>
            <a:ext cx="6858000" cy="1098395"/>
          </a:xfrm>
        </p:spPr>
        <p:txBody>
          <a:bodyPr>
            <a:normAutofit/>
          </a:bodyPr>
          <a:lstStyle/>
          <a:p>
            <a:pPr algn="l"/>
            <a:r>
              <a:rPr lang="zh-CN" altLang="en-US" dirty="0">
                <a:solidFill>
                  <a:srgbClr val="FFFFFF"/>
                </a:solidFill>
                <a:latin typeface="汉仪旗黑-55S" panose="00020600040101010101" pitchFamily="18" charset="-122"/>
                <a:ea typeface="汉仪旗黑-55S" panose="00020600040101010101" pitchFamily="18" charset="-122"/>
              </a:rPr>
              <a:t>作者：曹子皇　指导教师：赵永恒</a:t>
            </a:r>
            <a:endParaRPr lang="en-US" altLang="zh-CN" dirty="0">
              <a:solidFill>
                <a:srgbClr val="FFFFFF"/>
              </a:solidFill>
              <a:latin typeface="汉仪旗黑-55S" panose="00020600040101010101" pitchFamily="18" charset="-122"/>
              <a:ea typeface="汉仪旗黑-55S" panose="00020600040101010101" pitchFamily="18" charset="-122"/>
            </a:endParaRPr>
          </a:p>
          <a:p>
            <a:pPr algn="l"/>
            <a:r>
              <a:rPr lang="en-US" altLang="zh-CN" dirty="0">
                <a:solidFill>
                  <a:srgbClr val="FFFFFF"/>
                </a:solidFill>
                <a:latin typeface="汉仪旗黑-55S" panose="00020600040101010101" pitchFamily="18" charset="-122"/>
                <a:ea typeface="汉仪旗黑-55S" panose="00020600040101010101" pitchFamily="18" charset="-122"/>
              </a:rPr>
              <a:t>2020</a:t>
            </a:r>
            <a:r>
              <a:rPr lang="zh-CN" altLang="en-US" dirty="0">
                <a:solidFill>
                  <a:srgbClr val="FFFFFF"/>
                </a:solidFill>
                <a:latin typeface="汉仪旗黑-55S" panose="00020600040101010101" pitchFamily="18" charset="-122"/>
                <a:ea typeface="汉仪旗黑-55S" panose="00020600040101010101" pitchFamily="18" charset="-122"/>
              </a:rPr>
              <a:t>年</a:t>
            </a:r>
            <a:r>
              <a:rPr lang="en-US" altLang="zh-CN" dirty="0">
                <a:solidFill>
                  <a:srgbClr val="FFFFFF"/>
                </a:solidFill>
                <a:latin typeface="汉仪旗黑-55S" panose="00020600040101010101" pitchFamily="18" charset="-122"/>
                <a:ea typeface="汉仪旗黑-55S" panose="00020600040101010101" pitchFamily="18" charset="-122"/>
              </a:rPr>
              <a:t>5</a:t>
            </a:r>
            <a:r>
              <a:rPr lang="zh-CN" altLang="en-US" dirty="0">
                <a:solidFill>
                  <a:srgbClr val="FFFFFF"/>
                </a:solidFill>
                <a:latin typeface="汉仪旗黑-55S" panose="00020600040101010101" pitchFamily="18" charset="-122"/>
                <a:ea typeface="汉仪旗黑-55S" panose="00020600040101010101" pitchFamily="18" charset="-122"/>
              </a:rPr>
              <a:t>月</a:t>
            </a:r>
          </a:p>
        </p:txBody>
      </p:sp>
      <p:sp>
        <p:nvSpPr>
          <p:cNvPr id="7" name="文本框 6" hidden="1">
            <a:extLst>
              <a:ext uri="{FF2B5EF4-FFF2-40B4-BE49-F238E27FC236}">
                <a16:creationId xmlns:a16="http://schemas.microsoft.com/office/drawing/2014/main" id="{BBDAD153-D169-4152-8BA9-EC9398915A73}"/>
              </a:ext>
            </a:extLst>
          </p:cNvPr>
          <p:cNvSpPr txBox="1"/>
          <p:nvPr/>
        </p:nvSpPr>
        <p:spPr>
          <a:xfrm>
            <a:off x="541752" y="1740561"/>
            <a:ext cx="29258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800" dirty="0">
                <a:solidFill>
                  <a:schemeClr val="tx1">
                    <a:lumMod val="85000"/>
                  </a:schemeClr>
                </a:solidFill>
                <a:latin typeface="汉仪旗黑X1-45W" panose="00020600040101010101" pitchFamily="18" charset="-122"/>
                <a:ea typeface="汉仪旗黑X1-45W" panose="00020600040101010101" pitchFamily="18" charset="-122"/>
              </a:rPr>
              <a:t>博士学位论文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DFBCB44-8B97-42F2-A186-B6E1B4289748}"/>
              </a:ext>
            </a:extLst>
          </p:cNvPr>
          <p:cNvCxnSpPr/>
          <p:nvPr/>
        </p:nvCxnSpPr>
        <p:spPr>
          <a:xfrm>
            <a:off x="616908" y="4035406"/>
            <a:ext cx="5583475" cy="0"/>
          </a:xfrm>
          <a:prstGeom prst="line">
            <a:avLst/>
          </a:prstGeom>
          <a:ln w="635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图片包含 游戏机, 物体, 钟表, 仪表&#10;&#10;描述已自动生成">
            <a:extLst>
              <a:ext uri="{FF2B5EF4-FFF2-40B4-BE49-F238E27FC236}">
                <a16:creationId xmlns:a16="http://schemas.microsoft.com/office/drawing/2014/main" id="{739B886D-E567-4F75-BAA6-C350A2FD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6" y="5804579"/>
            <a:ext cx="2900749" cy="472566"/>
          </a:xfrm>
          <a:prstGeom prst="rect">
            <a:avLst/>
          </a:prstGeom>
        </p:spPr>
      </p:pic>
      <p:pic>
        <p:nvPicPr>
          <p:cNvPr id="8" name="图片 7" descr="图片包含 游戏机, 钟表, 标志&#10;&#10;描述已自动生成">
            <a:extLst>
              <a:ext uri="{FF2B5EF4-FFF2-40B4-BE49-F238E27FC236}">
                <a16:creationId xmlns:a16="http://schemas.microsoft.com/office/drawing/2014/main" id="{A03A4A25-7DA2-4358-A7DE-A607FA80902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3" y="459832"/>
            <a:ext cx="2733675" cy="5879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377966E-3366-4A98-814C-F04C84978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945" y="1124353"/>
            <a:ext cx="7187807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77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846" y="1501689"/>
            <a:ext cx="8792308" cy="2900518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br>
              <a:rPr lang="en-US" altLang="zh-CN" sz="54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</a:b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工作流程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导星相机控制模块</a:t>
            </a:r>
            <a:b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</a:b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总控模块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计算模块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软件部署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汉仪旗黑X2-55W" panose="00020600040101010101" pitchFamily="18" charset="-122"/>
              <a:ea typeface="汉仪旗黑X2-55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0863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135750"/>
            <a:ext cx="8940800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工作流程</a:t>
            </a: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A0E36E67-64F2-4AFC-B3BA-0C8566FD2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46" y="1274360"/>
            <a:ext cx="8739554" cy="430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47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135750"/>
            <a:ext cx="8940800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导星相机控制模块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有限状态机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602BE8E-0CE3-4162-A275-1B28B685A2B2}"/>
              </a:ext>
            </a:extLst>
          </p:cNvPr>
          <p:cNvGrpSpPr/>
          <p:nvPr/>
        </p:nvGrpSpPr>
        <p:grpSpPr>
          <a:xfrm>
            <a:off x="1385940" y="1602805"/>
            <a:ext cx="6372119" cy="3048000"/>
            <a:chOff x="1165373" y="1532467"/>
            <a:chExt cx="6372119" cy="3048000"/>
          </a:xfrm>
        </p:grpSpPr>
        <p:sp>
          <p:nvSpPr>
            <p:cNvPr id="5" name="圆角矩形 3">
              <a:extLst>
                <a:ext uri="{FF2B5EF4-FFF2-40B4-BE49-F238E27FC236}">
                  <a16:creationId xmlns:a16="http://schemas.microsoft.com/office/drawing/2014/main" id="{9FC35CD9-E6B8-4ACD-B584-D5589EF0BADF}"/>
                </a:ext>
              </a:extLst>
            </p:cNvPr>
            <p:cNvSpPr/>
            <p:nvPr/>
          </p:nvSpPr>
          <p:spPr>
            <a:xfrm>
              <a:off x="1165373" y="2808112"/>
              <a:ext cx="1041171" cy="620888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冷机</a:t>
              </a:r>
            </a:p>
          </p:txBody>
        </p:sp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id="{4B58AB4C-DB0D-4299-8523-01795E24F87B}"/>
                </a:ext>
              </a:extLst>
            </p:cNvPr>
            <p:cNvSpPr/>
            <p:nvPr/>
          </p:nvSpPr>
          <p:spPr>
            <a:xfrm>
              <a:off x="2965950" y="2808112"/>
              <a:ext cx="1041171" cy="620888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待命</a:t>
              </a:r>
            </a:p>
          </p:txBody>
        </p:sp>
        <p:sp>
          <p:nvSpPr>
            <p:cNvPr id="8" name="圆角矩形 5">
              <a:extLst>
                <a:ext uri="{FF2B5EF4-FFF2-40B4-BE49-F238E27FC236}">
                  <a16:creationId xmlns:a16="http://schemas.microsoft.com/office/drawing/2014/main" id="{8EDCE58E-95A9-4AF9-B6C5-9DF6D73D23C4}"/>
                </a:ext>
              </a:extLst>
            </p:cNvPr>
            <p:cNvSpPr/>
            <p:nvPr/>
          </p:nvSpPr>
          <p:spPr>
            <a:xfrm>
              <a:off x="2672439" y="1532467"/>
              <a:ext cx="1543527" cy="620888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参数设置</a:t>
              </a:r>
            </a:p>
          </p:txBody>
        </p:sp>
        <p:sp>
          <p:nvSpPr>
            <p:cNvPr id="9" name="右箭头 10">
              <a:extLst>
                <a:ext uri="{FF2B5EF4-FFF2-40B4-BE49-F238E27FC236}">
                  <a16:creationId xmlns:a16="http://schemas.microsoft.com/office/drawing/2014/main" id="{6972975D-2A55-4578-B02D-821473009260}"/>
                </a:ext>
              </a:extLst>
            </p:cNvPr>
            <p:cNvSpPr/>
            <p:nvPr/>
          </p:nvSpPr>
          <p:spPr>
            <a:xfrm>
              <a:off x="2206544" y="3011310"/>
              <a:ext cx="759406" cy="2814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圆角矩形 12">
              <a:extLst>
                <a:ext uri="{FF2B5EF4-FFF2-40B4-BE49-F238E27FC236}">
                  <a16:creationId xmlns:a16="http://schemas.microsoft.com/office/drawing/2014/main" id="{3847D7C1-6BB8-4EB4-9716-C66477FAB11C}"/>
                </a:ext>
              </a:extLst>
            </p:cNvPr>
            <p:cNvSpPr/>
            <p:nvPr/>
          </p:nvSpPr>
          <p:spPr>
            <a:xfrm>
              <a:off x="4766527" y="2808112"/>
              <a:ext cx="1041171" cy="620888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露光</a:t>
              </a:r>
            </a:p>
          </p:txBody>
        </p:sp>
        <p:sp>
          <p:nvSpPr>
            <p:cNvPr id="11" name="上下箭头 14">
              <a:extLst>
                <a:ext uri="{FF2B5EF4-FFF2-40B4-BE49-F238E27FC236}">
                  <a16:creationId xmlns:a16="http://schemas.microsoft.com/office/drawing/2014/main" id="{C611D35A-08BB-4C09-AA04-79446EF72300}"/>
                </a:ext>
              </a:extLst>
            </p:cNvPr>
            <p:cNvSpPr/>
            <p:nvPr/>
          </p:nvSpPr>
          <p:spPr>
            <a:xfrm>
              <a:off x="3358011" y="2153355"/>
              <a:ext cx="270933" cy="654757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左右箭头 15">
              <a:extLst>
                <a:ext uri="{FF2B5EF4-FFF2-40B4-BE49-F238E27FC236}">
                  <a16:creationId xmlns:a16="http://schemas.microsoft.com/office/drawing/2014/main" id="{2BE6904D-F59F-411F-B3E8-D7EAEE5ACAB4}"/>
                </a:ext>
              </a:extLst>
            </p:cNvPr>
            <p:cNvSpPr/>
            <p:nvPr/>
          </p:nvSpPr>
          <p:spPr>
            <a:xfrm>
              <a:off x="4007121" y="2977442"/>
              <a:ext cx="759406" cy="281433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右箭头 16">
              <a:extLst>
                <a:ext uri="{FF2B5EF4-FFF2-40B4-BE49-F238E27FC236}">
                  <a16:creationId xmlns:a16="http://schemas.microsoft.com/office/drawing/2014/main" id="{9E7EC25D-E56A-4056-86FE-BEF23CA7AD4B}"/>
                </a:ext>
              </a:extLst>
            </p:cNvPr>
            <p:cNvSpPr/>
            <p:nvPr/>
          </p:nvSpPr>
          <p:spPr>
            <a:xfrm>
              <a:off x="5807698" y="2977442"/>
              <a:ext cx="688623" cy="2814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C7F36AB3-7D6A-4BC6-A35B-52E0FA9D18D1}"/>
                </a:ext>
              </a:extLst>
            </p:cNvPr>
            <p:cNvSpPr/>
            <p:nvPr/>
          </p:nvSpPr>
          <p:spPr>
            <a:xfrm>
              <a:off x="6496321" y="2808112"/>
              <a:ext cx="1041171" cy="620888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读出</a:t>
              </a:r>
            </a:p>
          </p:txBody>
        </p:sp>
        <p:sp>
          <p:nvSpPr>
            <p:cNvPr id="15" name="下弧形箭头 21">
              <a:extLst>
                <a:ext uri="{FF2B5EF4-FFF2-40B4-BE49-F238E27FC236}">
                  <a16:creationId xmlns:a16="http://schemas.microsoft.com/office/drawing/2014/main" id="{EB238569-20AB-4A7D-9106-F5626FC95849}"/>
                </a:ext>
              </a:extLst>
            </p:cNvPr>
            <p:cNvSpPr/>
            <p:nvPr/>
          </p:nvSpPr>
          <p:spPr>
            <a:xfrm rot="10800000" flipV="1">
              <a:off x="3358008" y="3429000"/>
              <a:ext cx="3781777" cy="83537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七边形 15">
              <a:extLst>
                <a:ext uri="{FF2B5EF4-FFF2-40B4-BE49-F238E27FC236}">
                  <a16:creationId xmlns:a16="http://schemas.microsoft.com/office/drawing/2014/main" id="{0F8EEA7B-89D4-4C93-90EC-1CC524D014C7}"/>
                </a:ext>
              </a:extLst>
            </p:cNvPr>
            <p:cNvSpPr/>
            <p:nvPr/>
          </p:nvSpPr>
          <p:spPr>
            <a:xfrm>
              <a:off x="2378928" y="2695221"/>
              <a:ext cx="293511" cy="316089"/>
            </a:xfrm>
            <a:prstGeom prst="heptag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  <p:sp>
          <p:nvSpPr>
            <p:cNvPr id="17" name="七边形 16">
              <a:extLst>
                <a:ext uri="{FF2B5EF4-FFF2-40B4-BE49-F238E27FC236}">
                  <a16:creationId xmlns:a16="http://schemas.microsoft.com/office/drawing/2014/main" id="{511A5B2B-00BA-482A-88F5-E385BFD94107}"/>
                </a:ext>
              </a:extLst>
            </p:cNvPr>
            <p:cNvSpPr/>
            <p:nvPr/>
          </p:nvSpPr>
          <p:spPr>
            <a:xfrm>
              <a:off x="3064500" y="2379132"/>
              <a:ext cx="293511" cy="316089"/>
            </a:xfrm>
            <a:prstGeom prst="heptag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</a:t>
              </a:r>
              <a:endParaRPr lang="zh-CN" altLang="en-US" dirty="0"/>
            </a:p>
          </p:txBody>
        </p:sp>
        <p:sp>
          <p:nvSpPr>
            <p:cNvPr id="18" name="七边形 17">
              <a:extLst>
                <a:ext uri="{FF2B5EF4-FFF2-40B4-BE49-F238E27FC236}">
                  <a16:creationId xmlns:a16="http://schemas.microsoft.com/office/drawing/2014/main" id="{59C1CF42-62E9-4C12-B4F6-B8049CCAF536}"/>
                </a:ext>
              </a:extLst>
            </p:cNvPr>
            <p:cNvSpPr/>
            <p:nvPr/>
          </p:nvSpPr>
          <p:spPr>
            <a:xfrm>
              <a:off x="3628944" y="2379132"/>
              <a:ext cx="293511" cy="316089"/>
            </a:xfrm>
            <a:prstGeom prst="heptag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3</a:t>
              </a:r>
              <a:endParaRPr lang="zh-CN" altLang="en-US" dirty="0"/>
            </a:p>
          </p:txBody>
        </p:sp>
        <p:sp>
          <p:nvSpPr>
            <p:cNvPr id="19" name="七边形 18">
              <a:extLst>
                <a:ext uri="{FF2B5EF4-FFF2-40B4-BE49-F238E27FC236}">
                  <a16:creationId xmlns:a16="http://schemas.microsoft.com/office/drawing/2014/main" id="{73C9A099-1686-40B7-A228-B5018DB8BD1F}"/>
                </a:ext>
              </a:extLst>
            </p:cNvPr>
            <p:cNvSpPr/>
            <p:nvPr/>
          </p:nvSpPr>
          <p:spPr>
            <a:xfrm>
              <a:off x="4215966" y="2661353"/>
              <a:ext cx="293511" cy="316089"/>
            </a:xfrm>
            <a:prstGeom prst="heptag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4</a:t>
              </a:r>
              <a:endParaRPr lang="zh-CN" altLang="en-US" dirty="0"/>
            </a:p>
          </p:txBody>
        </p:sp>
        <p:sp>
          <p:nvSpPr>
            <p:cNvPr id="20" name="七边形 19">
              <a:extLst>
                <a:ext uri="{FF2B5EF4-FFF2-40B4-BE49-F238E27FC236}">
                  <a16:creationId xmlns:a16="http://schemas.microsoft.com/office/drawing/2014/main" id="{29DD14BC-A763-4479-B577-AB38FF8245E7}"/>
                </a:ext>
              </a:extLst>
            </p:cNvPr>
            <p:cNvSpPr/>
            <p:nvPr/>
          </p:nvSpPr>
          <p:spPr>
            <a:xfrm>
              <a:off x="4215966" y="3258875"/>
              <a:ext cx="293511" cy="316089"/>
            </a:xfrm>
            <a:prstGeom prst="heptag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5</a:t>
              </a:r>
              <a:endParaRPr lang="zh-CN" altLang="en-US" dirty="0"/>
            </a:p>
          </p:txBody>
        </p:sp>
        <p:sp>
          <p:nvSpPr>
            <p:cNvPr id="21" name="七边形 20">
              <a:extLst>
                <a:ext uri="{FF2B5EF4-FFF2-40B4-BE49-F238E27FC236}">
                  <a16:creationId xmlns:a16="http://schemas.microsoft.com/office/drawing/2014/main" id="{DD1ED856-37D3-4D7D-A176-E0C30CBD2AD2}"/>
                </a:ext>
              </a:extLst>
            </p:cNvPr>
            <p:cNvSpPr/>
            <p:nvPr/>
          </p:nvSpPr>
          <p:spPr>
            <a:xfrm>
              <a:off x="5977033" y="2695221"/>
              <a:ext cx="293511" cy="316089"/>
            </a:xfrm>
            <a:prstGeom prst="heptag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6</a:t>
              </a:r>
              <a:endParaRPr lang="zh-CN" altLang="en-US" dirty="0"/>
            </a:p>
          </p:txBody>
        </p:sp>
        <p:sp>
          <p:nvSpPr>
            <p:cNvPr id="22" name="七边形 21">
              <a:extLst>
                <a:ext uri="{FF2B5EF4-FFF2-40B4-BE49-F238E27FC236}">
                  <a16:creationId xmlns:a16="http://schemas.microsoft.com/office/drawing/2014/main" id="{FE098C6F-5B88-47C8-8EA0-FD2800A2DF95}"/>
                </a:ext>
              </a:extLst>
            </p:cNvPr>
            <p:cNvSpPr/>
            <p:nvPr/>
          </p:nvSpPr>
          <p:spPr>
            <a:xfrm>
              <a:off x="5220677" y="4264378"/>
              <a:ext cx="293511" cy="316089"/>
            </a:xfrm>
            <a:prstGeom prst="heptag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7</a:t>
              </a:r>
              <a:endParaRPr lang="zh-CN" altLang="en-US" dirty="0"/>
            </a:p>
          </p:txBody>
        </p:sp>
        <p:sp>
          <p:nvSpPr>
            <p:cNvPr id="23" name="七边形 22">
              <a:extLst>
                <a:ext uri="{FF2B5EF4-FFF2-40B4-BE49-F238E27FC236}">
                  <a16:creationId xmlns:a16="http://schemas.microsoft.com/office/drawing/2014/main" id="{A8D09B53-77CC-4463-B5B4-A35A790507DD}"/>
                </a:ext>
              </a:extLst>
            </p:cNvPr>
            <p:cNvSpPr/>
            <p:nvPr/>
          </p:nvSpPr>
          <p:spPr>
            <a:xfrm>
              <a:off x="5367432" y="1532467"/>
              <a:ext cx="293511" cy="316089"/>
            </a:xfrm>
            <a:prstGeom prst="heptag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8</a:t>
              </a:r>
              <a:endParaRPr lang="zh-CN" altLang="en-US" dirty="0"/>
            </a:p>
          </p:txBody>
        </p:sp>
        <p:sp>
          <p:nvSpPr>
            <p:cNvPr id="24" name="下弧形箭头 31">
              <a:extLst>
                <a:ext uri="{FF2B5EF4-FFF2-40B4-BE49-F238E27FC236}">
                  <a16:creationId xmlns:a16="http://schemas.microsoft.com/office/drawing/2014/main" id="{FD687DB7-5F65-46F8-9326-B4D2BD87D71F}"/>
                </a:ext>
              </a:extLst>
            </p:cNvPr>
            <p:cNvSpPr/>
            <p:nvPr/>
          </p:nvSpPr>
          <p:spPr>
            <a:xfrm rot="10800000" flipH="1">
              <a:off x="3857543" y="1888063"/>
              <a:ext cx="3429001" cy="92004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04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135750"/>
            <a:ext cx="8940800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导星相机控制模块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相互关系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C437AB10-D9BF-42C9-8714-F7C603D4E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5" y="950327"/>
            <a:ext cx="8940800" cy="498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29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135750"/>
            <a:ext cx="8940800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导星相机控制模块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数据收发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5A4F2A-A789-48C4-BD18-5EEF89C7F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56" y="1217304"/>
            <a:ext cx="5635487" cy="900587"/>
          </a:xfrm>
          <a:prstGeom prst="rect">
            <a:avLst/>
          </a:prstGeom>
        </p:spPr>
      </p:pic>
      <p:pic>
        <p:nvPicPr>
          <p:cNvPr id="6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39DE73-3236-418E-9F08-B92DAC8BD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56" y="2117891"/>
            <a:ext cx="5635487" cy="9780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9141D6F-4849-4DF8-B779-84EE704E5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22" y="3254167"/>
            <a:ext cx="8282354" cy="27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13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135750"/>
            <a:ext cx="8940800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导星相机控制模块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·BPF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汉仪旗黑X2-55W" panose="00020600040101010101" pitchFamily="18" charset="-122"/>
              <a:ea typeface="汉仪旗黑X2-55W" panose="00020600040101010101" pitchFamily="18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0BD81E-CA25-47D8-9E4D-B34CD88AF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842" y="967153"/>
            <a:ext cx="5272316" cy="49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35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135750"/>
            <a:ext cx="8940800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导星相机控制模块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数据接受类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BF46CA-2202-4151-8D54-8C244BA64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1183324"/>
            <a:ext cx="9000000" cy="4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61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导星相机控制模块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原始图像处理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9C4AD23-1634-4713-ADB9-BA59D13BA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849550"/>
            <a:ext cx="9000000" cy="51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导星相机控制模块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原始图像处理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A5FC9EF-BFE5-491D-823E-62EF0CD87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40" y="771525"/>
            <a:ext cx="688102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09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导星相机控制模块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通讯原理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23F4B78-719E-4E0C-808F-57BC5EF00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2" y="1401439"/>
            <a:ext cx="8827476" cy="405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6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80953"/>
            <a:ext cx="6858000" cy="2900518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导星系统硬件</a:t>
            </a:r>
            <a:br>
              <a:rPr lang="en-US" altLang="zh-CN" sz="54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</a:br>
            <a:r>
              <a:rPr lang="zh-CN" altLang="en-US" sz="54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br>
              <a:rPr lang="en-US" altLang="zh-CN" sz="54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</a:br>
            <a:r>
              <a:rPr lang="zh-CN" altLang="en-US" sz="54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未来台址调研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DAD153-D169-4152-8BA9-EC9398915A73}"/>
              </a:ext>
            </a:extLst>
          </p:cNvPr>
          <p:cNvSpPr txBox="1"/>
          <p:nvPr/>
        </p:nvSpPr>
        <p:spPr>
          <a:xfrm>
            <a:off x="3950677" y="1341647"/>
            <a:ext cx="1242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tx1">
                    <a:lumMod val="85000"/>
                  </a:schemeClr>
                </a:solidFill>
                <a:latin typeface="汉仪旗黑X1-45W" panose="00020600040101010101" pitchFamily="18" charset="-122"/>
                <a:ea typeface="汉仪旗黑X1-45W" panose="00020600040101010101" pitchFamily="18" charset="-122"/>
              </a:rPr>
              <a:t>目录</a:t>
            </a:r>
            <a:endParaRPr lang="zh-CN" altLang="en-US" sz="6000" dirty="0">
              <a:solidFill>
                <a:schemeClr val="tx1">
                  <a:lumMod val="85000"/>
                </a:schemeClr>
              </a:solidFill>
              <a:latin typeface="汉仪旗黑X1-65W" panose="00020600040101010101" pitchFamily="18" charset="-122"/>
              <a:ea typeface="汉仪旗黑X1-65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9364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导星相机控制模块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自控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20BFCB-3649-47EB-B736-4043A101F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701" y="756049"/>
            <a:ext cx="4430598" cy="542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52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导星相机控制模块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自控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D72DB80-CDE5-4CB9-8DD1-45FFA1687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67254"/>
            <a:ext cx="8991600" cy="317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68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导星相机控制模块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对比度增强</a:t>
            </a:r>
          </a:p>
        </p:txBody>
      </p:sp>
      <p:pic>
        <p:nvPicPr>
          <p:cNvPr id="9" name="Picture 6" descr="A picture containing sitting, laptop, photo, computer&#10;&#10;Description automatically generated">
            <a:extLst>
              <a:ext uri="{FF2B5EF4-FFF2-40B4-BE49-F238E27FC236}">
                <a16:creationId xmlns:a16="http://schemas.microsoft.com/office/drawing/2014/main" id="{C95D3F00-037D-4947-A9AB-641FC9002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07" y="3048000"/>
            <a:ext cx="6187385" cy="303762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33928081-8840-4F79-A26C-E89A78BC2A6C}"/>
              </a:ext>
            </a:extLst>
          </p:cNvPr>
          <p:cNvGrpSpPr/>
          <p:nvPr/>
        </p:nvGrpSpPr>
        <p:grpSpPr>
          <a:xfrm>
            <a:off x="404233" y="877146"/>
            <a:ext cx="5313293" cy="2086004"/>
            <a:chOff x="337558" y="1029546"/>
            <a:chExt cx="5313293" cy="208600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46AA688-F129-4CF8-81A8-839239D21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034"/>
            <a:stretch/>
          </p:blipFill>
          <p:spPr>
            <a:xfrm>
              <a:off x="337558" y="1881866"/>
              <a:ext cx="5313293" cy="123368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EFB7BD4-7D12-49E3-B992-97D4A55E1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3966"/>
            <a:stretch/>
          </p:blipFill>
          <p:spPr>
            <a:xfrm>
              <a:off x="337558" y="1029546"/>
              <a:ext cx="5313293" cy="1052345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04D31BE6-01A4-4609-A835-F744C3826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248" y="2100262"/>
            <a:ext cx="3051560" cy="76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47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导星相机控制模块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对比度增强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626C59D-4CE2-426B-A739-3E436F835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797964"/>
            <a:ext cx="8724900" cy="282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17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总控模块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634F94-B5FF-4C82-8CC5-104E0441F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61" y="938857"/>
            <a:ext cx="8876877" cy="498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4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计算模块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偏差量统计</a:t>
            </a:r>
          </a:p>
        </p:txBody>
      </p:sp>
      <p:pic>
        <p:nvPicPr>
          <p:cNvPr id="4" name="图片 3" descr="图片包含 游戏机&#10;&#10;描述已自动生成">
            <a:extLst>
              <a:ext uri="{FF2B5EF4-FFF2-40B4-BE49-F238E27FC236}">
                <a16:creationId xmlns:a16="http://schemas.microsoft.com/office/drawing/2014/main" id="{A8942A1C-683D-4BF9-B784-0F59A4B60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945629"/>
            <a:ext cx="6686550" cy="510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69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计算模块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偏差量统计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81022C-9BEE-4DD2-8676-733203193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29" y="1187503"/>
            <a:ext cx="7160542" cy="405938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D1DD84A-FE8E-4AFF-B91F-0AC87B62BFC1}"/>
              </a:ext>
            </a:extLst>
          </p:cNvPr>
          <p:cNvSpPr txBox="1"/>
          <p:nvPr/>
        </p:nvSpPr>
        <p:spPr>
          <a:xfrm>
            <a:off x="4791828" y="5191604"/>
            <a:ext cx="929309" cy="728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0.069 0.004</a:t>
            </a:r>
            <a:endParaRPr lang="en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9A0162E-E2E1-4C43-8BA2-0CB5325D8686}"/>
              </a:ext>
            </a:extLst>
          </p:cNvPr>
          <p:cNvSpPr txBox="1"/>
          <p:nvPr/>
        </p:nvSpPr>
        <p:spPr>
          <a:xfrm>
            <a:off x="6002166" y="5191604"/>
            <a:ext cx="929309" cy="728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-0.08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0.005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5CE3FA2-AA59-49BD-848E-374DF81229BC}"/>
              </a:ext>
            </a:extLst>
          </p:cNvPr>
          <p:cNvSpPr txBox="1"/>
          <p:nvPr/>
        </p:nvSpPr>
        <p:spPr>
          <a:xfrm>
            <a:off x="7199052" y="5191603"/>
            <a:ext cx="929309" cy="728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0.001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0.001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14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计算模块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偏差量统计</a:t>
            </a:r>
          </a:p>
        </p:txBody>
      </p:sp>
      <p:sp>
        <p:nvSpPr>
          <p:cNvPr id="12" name="文本框 11" hidden="1">
            <a:extLst>
              <a:ext uri="{FF2B5EF4-FFF2-40B4-BE49-F238E27FC236}">
                <a16:creationId xmlns:a16="http://schemas.microsoft.com/office/drawing/2014/main" id="{BF0D972F-FABF-4A27-B2D7-BD217001D6A6}"/>
              </a:ext>
            </a:extLst>
          </p:cNvPr>
          <p:cNvSpPr txBox="1"/>
          <p:nvPr/>
        </p:nvSpPr>
        <p:spPr>
          <a:xfrm>
            <a:off x="1005845" y="2576095"/>
            <a:ext cx="12061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方位角</a:t>
            </a:r>
          </a:p>
        </p:txBody>
      </p:sp>
      <p:sp>
        <p:nvSpPr>
          <p:cNvPr id="13" name="文本框 12" hidden="1">
            <a:extLst>
              <a:ext uri="{FF2B5EF4-FFF2-40B4-BE49-F238E27FC236}">
                <a16:creationId xmlns:a16="http://schemas.microsoft.com/office/drawing/2014/main" id="{73F9D287-9724-4C8F-92EB-4391B04A5EC2}"/>
              </a:ext>
            </a:extLst>
          </p:cNvPr>
          <p:cNvSpPr txBox="1"/>
          <p:nvPr/>
        </p:nvSpPr>
        <p:spPr>
          <a:xfrm>
            <a:off x="1005845" y="4196467"/>
            <a:ext cx="12061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方位角</a:t>
            </a:r>
          </a:p>
        </p:txBody>
      </p:sp>
      <p:sp>
        <p:nvSpPr>
          <p:cNvPr id="14" name="文本框 13" hidden="1">
            <a:extLst>
              <a:ext uri="{FF2B5EF4-FFF2-40B4-BE49-F238E27FC236}">
                <a16:creationId xmlns:a16="http://schemas.microsoft.com/office/drawing/2014/main" id="{2346E2D8-5BDD-4CE7-87C7-AD934C9E9943}"/>
              </a:ext>
            </a:extLst>
          </p:cNvPr>
          <p:cNvSpPr txBox="1"/>
          <p:nvPr/>
        </p:nvSpPr>
        <p:spPr>
          <a:xfrm>
            <a:off x="4043396" y="962450"/>
            <a:ext cx="12061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俯仰角</a:t>
            </a:r>
          </a:p>
        </p:txBody>
      </p:sp>
      <p:sp>
        <p:nvSpPr>
          <p:cNvPr id="15" name="文本框 14" hidden="1">
            <a:extLst>
              <a:ext uri="{FF2B5EF4-FFF2-40B4-BE49-F238E27FC236}">
                <a16:creationId xmlns:a16="http://schemas.microsoft.com/office/drawing/2014/main" id="{D12222A4-FA04-4A99-8A17-58AC7F806108}"/>
              </a:ext>
            </a:extLst>
          </p:cNvPr>
          <p:cNvSpPr txBox="1"/>
          <p:nvPr/>
        </p:nvSpPr>
        <p:spPr>
          <a:xfrm>
            <a:off x="4043396" y="2576095"/>
            <a:ext cx="12061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俯仰角</a:t>
            </a:r>
          </a:p>
        </p:txBody>
      </p:sp>
      <p:sp>
        <p:nvSpPr>
          <p:cNvPr id="16" name="文本框 15" hidden="1">
            <a:extLst>
              <a:ext uri="{FF2B5EF4-FFF2-40B4-BE49-F238E27FC236}">
                <a16:creationId xmlns:a16="http://schemas.microsoft.com/office/drawing/2014/main" id="{A16A92EC-A792-4D16-A80E-1C3F17E8E81B}"/>
              </a:ext>
            </a:extLst>
          </p:cNvPr>
          <p:cNvSpPr txBox="1"/>
          <p:nvPr/>
        </p:nvSpPr>
        <p:spPr>
          <a:xfrm>
            <a:off x="4043396" y="4196467"/>
            <a:ext cx="12061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俯仰角</a:t>
            </a:r>
          </a:p>
        </p:txBody>
      </p:sp>
      <p:sp>
        <p:nvSpPr>
          <p:cNvPr id="17" name="文本框 16" hidden="1">
            <a:extLst>
              <a:ext uri="{FF2B5EF4-FFF2-40B4-BE49-F238E27FC236}">
                <a16:creationId xmlns:a16="http://schemas.microsoft.com/office/drawing/2014/main" id="{9E132E87-DF4F-4AEB-82F0-6B840BE85A7E}"/>
              </a:ext>
            </a:extLst>
          </p:cNvPr>
          <p:cNvSpPr txBox="1"/>
          <p:nvPr/>
        </p:nvSpPr>
        <p:spPr>
          <a:xfrm>
            <a:off x="7124523" y="962450"/>
            <a:ext cx="12061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焦面转角</a:t>
            </a:r>
          </a:p>
        </p:txBody>
      </p:sp>
      <p:sp>
        <p:nvSpPr>
          <p:cNvPr id="18" name="文本框 17" hidden="1">
            <a:extLst>
              <a:ext uri="{FF2B5EF4-FFF2-40B4-BE49-F238E27FC236}">
                <a16:creationId xmlns:a16="http://schemas.microsoft.com/office/drawing/2014/main" id="{40BF4269-BF67-4F78-A7B7-E159F5721176}"/>
              </a:ext>
            </a:extLst>
          </p:cNvPr>
          <p:cNvSpPr txBox="1"/>
          <p:nvPr/>
        </p:nvSpPr>
        <p:spPr>
          <a:xfrm>
            <a:off x="7124523" y="2576095"/>
            <a:ext cx="12061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焦面转角</a:t>
            </a:r>
          </a:p>
        </p:txBody>
      </p:sp>
      <p:sp>
        <p:nvSpPr>
          <p:cNvPr id="19" name="文本框 18" hidden="1">
            <a:extLst>
              <a:ext uri="{FF2B5EF4-FFF2-40B4-BE49-F238E27FC236}">
                <a16:creationId xmlns:a16="http://schemas.microsoft.com/office/drawing/2014/main" id="{B6371ACD-C44B-4842-9997-BDAAF445B22B}"/>
              </a:ext>
            </a:extLst>
          </p:cNvPr>
          <p:cNvSpPr txBox="1"/>
          <p:nvPr/>
        </p:nvSpPr>
        <p:spPr>
          <a:xfrm>
            <a:off x="7124523" y="4196467"/>
            <a:ext cx="12061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焦面转角</a:t>
            </a:r>
          </a:p>
        </p:txBody>
      </p:sp>
      <p:pic>
        <p:nvPicPr>
          <p:cNvPr id="5" name="图片 4" descr="截图里有图片&#10;&#10;描述已自动生成">
            <a:extLst>
              <a:ext uri="{FF2B5EF4-FFF2-40B4-BE49-F238E27FC236}">
                <a16:creationId xmlns:a16="http://schemas.microsoft.com/office/drawing/2014/main" id="{E6A0B3EE-0DAD-4B46-B4B2-6585B683E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16" y="898443"/>
            <a:ext cx="5038368" cy="2530557"/>
          </a:xfrm>
          <a:prstGeom prst="rect">
            <a:avLst/>
          </a:prstGeom>
        </p:spPr>
      </p:pic>
      <p:pic>
        <p:nvPicPr>
          <p:cNvPr id="7" name="图片 6" descr="截图里有图片&#10;&#10;描述已自动生成">
            <a:extLst>
              <a:ext uri="{FF2B5EF4-FFF2-40B4-BE49-F238E27FC236}">
                <a16:creationId xmlns:a16="http://schemas.microsoft.com/office/drawing/2014/main" id="{C2D39D93-3205-47BD-80D0-20223A573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16" y="3429000"/>
            <a:ext cx="5038368" cy="253055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995B492-685E-4C7E-B6D4-EBFD82B7797F}"/>
              </a:ext>
            </a:extLst>
          </p:cNvPr>
          <p:cNvSpPr txBox="1"/>
          <p:nvPr/>
        </p:nvSpPr>
        <p:spPr>
          <a:xfrm>
            <a:off x="4660900" y="2397550"/>
            <a:ext cx="263905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中央星赤纬范围在</a:t>
            </a:r>
            <a:b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−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°, 0°)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FF3C247-4E03-43D3-B858-D518279ACBA9}"/>
              </a:ext>
            </a:extLst>
          </p:cNvPr>
          <p:cNvSpPr txBox="1"/>
          <p:nvPr/>
        </p:nvSpPr>
        <p:spPr>
          <a:xfrm>
            <a:off x="4660900" y="4877329"/>
            <a:ext cx="263905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中央星赤纬范围在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[60°, 90°)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98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导星系统软件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软件部署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833B9AF-2227-4F0A-AF2D-05F41CFF6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99" y="770786"/>
            <a:ext cx="5257802" cy="53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99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03813"/>
            <a:ext cx="6858000" cy="2900518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未来台址调研</a:t>
            </a:r>
            <a:br>
              <a:rPr lang="en-US" altLang="zh-CN" sz="54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</a:b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云量研究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数据处理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汉仪旗黑X2-55W" panose="00020600040101010101" pitchFamily="18" charset="-122"/>
              <a:ea typeface="汉仪旗黑X2-55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039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03813"/>
            <a:ext cx="6858000" cy="2900518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导星系统硬件</a:t>
            </a:r>
            <a:br>
              <a:rPr lang="en-US" altLang="zh-CN" sz="54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</a:b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导星相机设计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热控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调焦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汉仪旗黑X2-55W" panose="00020600040101010101" pitchFamily="18" charset="-122"/>
              <a:ea typeface="汉仪旗黑X2-55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5427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未来台址调研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云量研究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风的分布</a:t>
            </a:r>
          </a:p>
        </p:txBody>
      </p:sp>
      <p:pic>
        <p:nvPicPr>
          <p:cNvPr id="4" name="图片 3" descr="蓝色的地图&#10;&#10;描述已自动生成">
            <a:extLst>
              <a:ext uri="{FF2B5EF4-FFF2-40B4-BE49-F238E27FC236}">
                <a16:creationId xmlns:a16="http://schemas.microsoft.com/office/drawing/2014/main" id="{9CF78C0A-C7AB-4FD4-8B66-820092D2A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" y="895574"/>
            <a:ext cx="8579224" cy="514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58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未来台址调研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云量研究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·MODIS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汉仪旗黑X2-55W" panose="00020600040101010101" pitchFamily="18" charset="-122"/>
              <a:ea typeface="汉仪旗黑X2-55W" panose="00020600040101010101" pitchFamily="18" charset="-122"/>
            </a:endParaRPr>
          </a:p>
        </p:txBody>
      </p:sp>
      <p:pic>
        <p:nvPicPr>
          <p:cNvPr id="6" name="Picture 2" descr="A picture containing text, pizza, sitting, white&#10;&#10;Description automatically generated">
            <a:extLst>
              <a:ext uri="{FF2B5EF4-FFF2-40B4-BE49-F238E27FC236}">
                <a16:creationId xmlns:a16="http://schemas.microsoft.com/office/drawing/2014/main" id="{A22B494A-748B-4FAF-B9E4-B7D16836B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993671"/>
            <a:ext cx="4133850" cy="2476354"/>
          </a:xfrm>
          <a:prstGeom prst="rect">
            <a:avLst/>
          </a:prstGeom>
        </p:spPr>
      </p:pic>
      <p:pic>
        <p:nvPicPr>
          <p:cNvPr id="8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DBAADE4-FA46-4886-9ADC-F4D6B59A39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"/>
          <a:stretch/>
        </p:blipFill>
        <p:spPr>
          <a:xfrm>
            <a:off x="114300" y="3564471"/>
            <a:ext cx="4105460" cy="248902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5252A15E-5ABA-4CB5-A838-8673F3737C8B}"/>
              </a:ext>
            </a:extLst>
          </p:cNvPr>
          <p:cNvSpPr txBox="1"/>
          <p:nvPr/>
        </p:nvSpPr>
        <p:spPr>
          <a:xfrm>
            <a:off x="4343016" y="4140148"/>
            <a:ext cx="4534283" cy="1621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ja-JP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2003 </a:t>
            </a:r>
            <a:r>
              <a:rPr lang="ja-JP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 </a:t>
            </a:r>
            <a:r>
              <a:rPr lang="en-US" altLang="ja-JP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ja-JP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 </a:t>
            </a:r>
            <a:r>
              <a:rPr lang="en-US" altLang="ja-JP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ja-JP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日到 </a:t>
            </a:r>
            <a:r>
              <a:rPr lang="en-US" altLang="ja-JP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2015 </a:t>
            </a:r>
            <a:r>
              <a:rPr lang="ja-JP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 </a:t>
            </a:r>
            <a:r>
              <a:rPr lang="en-US" altLang="ja-JP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 </a:t>
            </a:r>
            <a:r>
              <a:rPr lang="ja-JP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 </a:t>
            </a:r>
            <a:r>
              <a:rPr lang="en-US" altLang="ja-JP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31 </a:t>
            </a:r>
            <a:r>
              <a:rPr lang="ja-JP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日共 </a:t>
            </a:r>
            <a:r>
              <a:rPr lang="en-US" altLang="ja-JP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 </a:t>
            </a:r>
            <a:r>
              <a:rPr lang="ja-JP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年的 </a:t>
            </a:r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MODIS </a:t>
            </a:r>
            <a:r>
              <a:rPr lang="ja-JP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ja-JP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马攸木拉山口是雅鲁藏布江和印度河源头之间的分水岭，海拔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5285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米，远高于其东部的平均海拔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4610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米。</a:t>
            </a:r>
            <a:endParaRPr lang="en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地图上有字&#10;&#10;描述已自动生成">
            <a:extLst>
              <a:ext uri="{FF2B5EF4-FFF2-40B4-BE49-F238E27FC236}">
                <a16:creationId xmlns:a16="http://schemas.microsoft.com/office/drawing/2014/main" id="{52A6DDA2-5604-4C84-8EE2-2E953D3E1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86" y="1031625"/>
            <a:ext cx="4683143" cy="297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55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未来台址调研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云量研究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·GMS/NOAA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汉仪旗黑X2-55W" panose="00020600040101010101" pitchFamily="18" charset="-122"/>
              <a:ea typeface="汉仪旗黑X2-55W" panose="00020600040101010101" pitchFamily="18" charset="-122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252A15E-5ABA-4CB5-A838-8673F3737C8B}"/>
              </a:ext>
            </a:extLst>
          </p:cNvPr>
          <p:cNvSpPr txBox="1"/>
          <p:nvPr/>
        </p:nvSpPr>
        <p:spPr>
          <a:xfrm>
            <a:off x="4343016" y="4474261"/>
            <a:ext cx="4220692" cy="941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1996</a:t>
            </a:r>
            <a:r>
              <a:rPr lang="en-US" altLang="ja-JP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ja-JP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年到 </a:t>
            </a:r>
            <a:r>
              <a:rPr lang="en-US" altLang="ja-JP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r>
              <a:rPr lang="en-US" altLang="ja-JP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ja-JP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br>
              <a:rPr lang="en-US" altLang="ja-JP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ja-JP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en-US" altLang="ja-JP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ja-JP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年的 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GMS/NOAA </a:t>
            </a:r>
            <a:r>
              <a:rPr lang="ja-JP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endParaRPr lang="en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E705139-7EDC-4471-B24B-1485FD13991F}"/>
              </a:ext>
            </a:extLst>
          </p:cNvPr>
          <p:cNvGrpSpPr>
            <a:grpSpLocks noChangeAspect="1"/>
          </p:cNvGrpSpPr>
          <p:nvPr/>
        </p:nvGrpSpPr>
        <p:grpSpPr>
          <a:xfrm>
            <a:off x="147817" y="952200"/>
            <a:ext cx="3977238" cy="4953600"/>
            <a:chOff x="3637722" y="0"/>
            <a:chExt cx="5506278" cy="6858000"/>
          </a:xfrm>
        </p:grpSpPr>
        <p:pic>
          <p:nvPicPr>
            <p:cNvPr id="12" name="Picture 2" descr="A close up of a map&#10;&#10;Description automatically generated">
              <a:extLst>
                <a:ext uri="{FF2B5EF4-FFF2-40B4-BE49-F238E27FC236}">
                  <a16:creationId xmlns:a16="http://schemas.microsoft.com/office/drawing/2014/main" id="{435C2DD6-B206-4771-AFB1-66DEF8D84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453" y="0"/>
              <a:ext cx="5240547" cy="6858000"/>
            </a:xfrm>
            <a:prstGeom prst="rect">
              <a:avLst/>
            </a:prstGeom>
          </p:spPr>
        </p:pic>
        <p:sp>
          <p:nvSpPr>
            <p:cNvPr id="13" name="Donut 5">
              <a:extLst>
                <a:ext uri="{FF2B5EF4-FFF2-40B4-BE49-F238E27FC236}">
                  <a16:creationId xmlns:a16="http://schemas.microsoft.com/office/drawing/2014/main" id="{89E6C804-2132-48D0-89D5-6907A180A695}"/>
                </a:ext>
              </a:extLst>
            </p:cNvPr>
            <p:cNvSpPr/>
            <p:nvPr/>
          </p:nvSpPr>
          <p:spPr>
            <a:xfrm>
              <a:off x="3637722" y="1212574"/>
              <a:ext cx="1639956" cy="1659836"/>
            </a:xfrm>
            <a:prstGeom prst="donut">
              <a:avLst>
                <a:gd name="adj" fmla="val 2801"/>
              </a:avLst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tx1"/>
                </a:solidFill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9623CFB1-3801-4615-95A7-B50A4418C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522" y="974620"/>
            <a:ext cx="4824500" cy="34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39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未来台址调研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数据处理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逆温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C91EB7-D21F-45ED-B1F6-A1B9806D1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28" y="1745442"/>
            <a:ext cx="4320000" cy="32074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BBAA81A-A352-425C-9E1F-6F74407F9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377" y="1675959"/>
            <a:ext cx="4640070" cy="316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10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未来台址调研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数据处理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流程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329ECD1-A4A6-47C8-B168-F5D401709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92" y="1562100"/>
            <a:ext cx="8895216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13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523" y="135750"/>
            <a:ext cx="9777046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未来台址调研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数据处理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统计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7035716-1073-4612-B8CB-9275B9609C0A}"/>
              </a:ext>
            </a:extLst>
          </p:cNvPr>
          <p:cNvGrpSpPr/>
          <p:nvPr/>
        </p:nvGrpSpPr>
        <p:grpSpPr>
          <a:xfrm>
            <a:off x="787950" y="1384841"/>
            <a:ext cx="7568099" cy="3819378"/>
            <a:chOff x="651124" y="1153551"/>
            <a:chExt cx="7568099" cy="381937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C6CA42-1E8F-438B-8EA1-07F65CFF4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" b="49440"/>
            <a:stretch/>
          </p:blipFill>
          <p:spPr>
            <a:xfrm>
              <a:off x="651124" y="1153551"/>
              <a:ext cx="3649579" cy="3467378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A4E66EBD-D180-4230-AF13-49883B44092B}"/>
                </a:ext>
              </a:extLst>
            </p:cNvPr>
            <p:cNvGrpSpPr/>
            <p:nvPr/>
          </p:nvGrpSpPr>
          <p:grpSpPr>
            <a:xfrm>
              <a:off x="4569644" y="1153551"/>
              <a:ext cx="3649579" cy="3819378"/>
              <a:chOff x="2747210" y="0"/>
              <a:chExt cx="3649579" cy="3819378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9719C46E-4216-40A6-BAF1-AB17E85F75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50000"/>
              <a:stretch/>
            </p:blipFill>
            <p:spPr>
              <a:xfrm>
                <a:off x="2747210" y="390378"/>
                <a:ext cx="3649579" cy="3429000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6CDE77E1-F15A-4A0C-AB5A-A828E58E1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3231"/>
              <a:stretch/>
            </p:blipFill>
            <p:spPr>
              <a:xfrm>
                <a:off x="2747210" y="0"/>
                <a:ext cx="3649579" cy="464234"/>
              </a:xfrm>
              <a:prstGeom prst="rect">
                <a:avLst/>
              </a:prstGeom>
            </p:spPr>
          </p:pic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D48AC1C0-F418-44AC-B532-0B2D2BE79429}"/>
              </a:ext>
            </a:extLst>
          </p:cNvPr>
          <p:cNvSpPr txBox="1"/>
          <p:nvPr/>
        </p:nvSpPr>
        <p:spPr>
          <a:xfrm>
            <a:off x="2055926" y="944846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阿里，稻城，慕士塔格址点各项指标的中值统计</a:t>
            </a:r>
          </a:p>
        </p:txBody>
      </p:sp>
    </p:spTree>
    <p:extLst>
      <p:ext uri="{BB962C8B-B14F-4D97-AF65-F5344CB8AC3E}">
        <p14:creationId xmlns:p14="http://schemas.microsoft.com/office/powerpoint/2010/main" val="907014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2F864142-1C3A-47A5-8B93-73926EF15AA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白色的建筑&#10;&#10;描述已自动生成">
            <a:extLst>
              <a:ext uri="{FF2B5EF4-FFF2-40B4-BE49-F238E27FC236}">
                <a16:creationId xmlns:a16="http://schemas.microsoft.com/office/drawing/2014/main" id="{E6384DE2-DDAC-4E65-A4D7-30AEA9418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 rot="60000">
            <a:off x="-188877" y="-137231"/>
            <a:ext cx="9521754" cy="7132463"/>
          </a:xfrm>
          <a:prstGeom prst="rect">
            <a:avLst/>
          </a:prstGeom>
        </p:spPr>
      </p:pic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752" y="195438"/>
            <a:ext cx="6858000" cy="2900518"/>
          </a:xfrm>
        </p:spPr>
        <p:txBody>
          <a:bodyPr>
            <a:normAutofit/>
          </a:bodyPr>
          <a:lstStyle/>
          <a:p>
            <a:pPr algn="l"/>
            <a:r>
              <a:rPr lang="zh-CN" altLang="en-US" sz="5400" dirty="0">
                <a:solidFill>
                  <a:srgbClr val="FFFFFF"/>
                </a:solidFill>
                <a:latin typeface="汉仪旗黑X2-85W" panose="00020600040101010101" pitchFamily="18" charset="-122"/>
                <a:ea typeface="汉仪旗黑X2-85W" panose="00020600040101010101" pitchFamily="18" charset="-122"/>
              </a:rPr>
              <a:t>感谢各位老师的悉心指导！</a:t>
            </a:r>
          </a:p>
        </p:txBody>
      </p:sp>
      <p:sp>
        <p:nvSpPr>
          <p:cNvPr id="3" name="副标题 2" hidden="1">
            <a:extLst>
              <a:ext uri="{FF2B5EF4-FFF2-40B4-BE49-F238E27FC236}">
                <a16:creationId xmlns:a16="http://schemas.microsoft.com/office/drawing/2014/main" id="{02A8683F-DF3F-4F30-865A-BAC6C1491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752" y="3232480"/>
            <a:ext cx="6858000" cy="1098395"/>
          </a:xfrm>
        </p:spPr>
        <p:txBody>
          <a:bodyPr>
            <a:normAutofit/>
          </a:bodyPr>
          <a:lstStyle/>
          <a:p>
            <a:pPr algn="l"/>
            <a:r>
              <a:rPr lang="zh-CN" altLang="en-US" dirty="0">
                <a:solidFill>
                  <a:srgbClr val="FFFFFF"/>
                </a:solidFill>
                <a:latin typeface="汉仪旗黑-55S" panose="00020600040101010101" pitchFamily="18" charset="-122"/>
                <a:ea typeface="汉仪旗黑-55S" panose="00020600040101010101" pitchFamily="18" charset="-122"/>
              </a:rPr>
              <a:t>作者：曹子皇　指导教师：赵永恒</a:t>
            </a:r>
            <a:endParaRPr lang="en-US" altLang="zh-CN" dirty="0">
              <a:solidFill>
                <a:srgbClr val="FFFFFF"/>
              </a:solidFill>
              <a:latin typeface="汉仪旗黑-55S" panose="00020600040101010101" pitchFamily="18" charset="-122"/>
              <a:ea typeface="汉仪旗黑-55S" panose="00020600040101010101" pitchFamily="18" charset="-122"/>
            </a:endParaRPr>
          </a:p>
          <a:p>
            <a:pPr algn="l"/>
            <a:r>
              <a:rPr lang="en-US" altLang="zh-CN" dirty="0">
                <a:solidFill>
                  <a:srgbClr val="FFFFFF"/>
                </a:solidFill>
                <a:latin typeface="汉仪旗黑-55S" panose="00020600040101010101" pitchFamily="18" charset="-122"/>
                <a:ea typeface="汉仪旗黑-55S" panose="00020600040101010101" pitchFamily="18" charset="-122"/>
              </a:rPr>
              <a:t>2020</a:t>
            </a:r>
            <a:r>
              <a:rPr lang="zh-CN" altLang="en-US" dirty="0">
                <a:solidFill>
                  <a:srgbClr val="FFFFFF"/>
                </a:solidFill>
                <a:latin typeface="汉仪旗黑-55S" panose="00020600040101010101" pitchFamily="18" charset="-122"/>
                <a:ea typeface="汉仪旗黑-55S" panose="00020600040101010101" pitchFamily="18" charset="-122"/>
              </a:rPr>
              <a:t>年</a:t>
            </a:r>
            <a:r>
              <a:rPr lang="en-US" altLang="zh-CN" dirty="0">
                <a:solidFill>
                  <a:srgbClr val="FFFFFF"/>
                </a:solidFill>
                <a:latin typeface="汉仪旗黑-55S" panose="00020600040101010101" pitchFamily="18" charset="-122"/>
                <a:ea typeface="汉仪旗黑-55S" panose="00020600040101010101" pitchFamily="18" charset="-122"/>
              </a:rPr>
              <a:t>5</a:t>
            </a:r>
            <a:r>
              <a:rPr lang="zh-CN" altLang="en-US" dirty="0">
                <a:solidFill>
                  <a:srgbClr val="FFFFFF"/>
                </a:solidFill>
                <a:latin typeface="汉仪旗黑-55S" panose="00020600040101010101" pitchFamily="18" charset="-122"/>
                <a:ea typeface="汉仪旗黑-55S" panose="00020600040101010101" pitchFamily="18" charset="-122"/>
              </a:rPr>
              <a:t>月</a:t>
            </a:r>
          </a:p>
        </p:txBody>
      </p:sp>
      <p:sp>
        <p:nvSpPr>
          <p:cNvPr id="7" name="文本框 6" hidden="1">
            <a:extLst>
              <a:ext uri="{FF2B5EF4-FFF2-40B4-BE49-F238E27FC236}">
                <a16:creationId xmlns:a16="http://schemas.microsoft.com/office/drawing/2014/main" id="{BBDAD153-D169-4152-8BA9-EC9398915A73}"/>
              </a:ext>
            </a:extLst>
          </p:cNvPr>
          <p:cNvSpPr txBox="1"/>
          <p:nvPr/>
        </p:nvSpPr>
        <p:spPr>
          <a:xfrm>
            <a:off x="541752" y="1740561"/>
            <a:ext cx="7035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</a:schemeClr>
                </a:solidFill>
                <a:latin typeface="汉仪旗黑X1-45W" panose="00020600040101010101" pitchFamily="18" charset="-122"/>
                <a:ea typeface="汉仪旗黑X1-45W" panose="00020600040101010101" pitchFamily="18" charset="-122"/>
              </a:rPr>
              <a:t>博士学位论文｜</a:t>
            </a:r>
            <a:r>
              <a:rPr lang="en-US" altLang="zh-CN" sz="2400" dirty="0">
                <a:solidFill>
                  <a:schemeClr val="tx1">
                    <a:lumMod val="85000"/>
                  </a:schemeClr>
                </a:solidFill>
                <a:latin typeface="汉仪旗黑X1-65W" panose="00020600040101010101" pitchFamily="18" charset="-122"/>
                <a:ea typeface="汉仪旗黑X1-65W" panose="00020600040101010101" pitchFamily="18" charset="-122"/>
              </a:rPr>
              <a:t>LAMOST </a:t>
            </a:r>
            <a:r>
              <a:rPr lang="zh-CN" altLang="en-US" sz="2400" dirty="0">
                <a:solidFill>
                  <a:schemeClr val="tx1">
                    <a:lumMod val="85000"/>
                  </a:schemeClr>
                </a:solidFill>
                <a:latin typeface="汉仪旗黑X1-65W" panose="00020600040101010101" pitchFamily="18" charset="-122"/>
                <a:ea typeface="汉仪旗黑X1-65W" panose="00020600040101010101" pitchFamily="18" charset="-122"/>
              </a:rPr>
              <a:t>导星系统及选址数据的研究</a:t>
            </a:r>
            <a:endParaRPr lang="zh-CN" altLang="en-US" sz="3800" dirty="0">
              <a:solidFill>
                <a:schemeClr val="tx1">
                  <a:lumMod val="85000"/>
                </a:schemeClr>
              </a:solidFill>
              <a:latin typeface="汉仪旗黑X1-65W" panose="00020600040101010101" pitchFamily="18" charset="-122"/>
              <a:ea typeface="汉仪旗黑X1-65W" panose="00020600040101010101" pitchFamily="18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DFBCB44-8B97-42F2-A186-B6E1B4289748}"/>
              </a:ext>
            </a:extLst>
          </p:cNvPr>
          <p:cNvCxnSpPr/>
          <p:nvPr/>
        </p:nvCxnSpPr>
        <p:spPr>
          <a:xfrm>
            <a:off x="616907" y="3095954"/>
            <a:ext cx="6840000" cy="0"/>
          </a:xfrm>
          <a:prstGeom prst="line">
            <a:avLst/>
          </a:prstGeom>
          <a:ln w="635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图片包含 游戏机, 物体, 钟表, 仪表&#10;&#10;描述已自动生成">
            <a:extLst>
              <a:ext uri="{FF2B5EF4-FFF2-40B4-BE49-F238E27FC236}">
                <a16:creationId xmlns:a16="http://schemas.microsoft.com/office/drawing/2014/main" id="{739B886D-E567-4F75-BAA6-C350A2FD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6" y="5804579"/>
            <a:ext cx="2900749" cy="472566"/>
          </a:xfrm>
          <a:prstGeom prst="rect">
            <a:avLst/>
          </a:prstGeom>
        </p:spPr>
      </p:pic>
      <p:pic>
        <p:nvPicPr>
          <p:cNvPr id="10" name="图片 9" descr="图片包含 游戏机, 钟表, 标志&#10;&#10;描述已自动生成">
            <a:extLst>
              <a:ext uri="{FF2B5EF4-FFF2-40B4-BE49-F238E27FC236}">
                <a16:creationId xmlns:a16="http://schemas.microsoft.com/office/drawing/2014/main" id="{EEAA84F0-FD4C-4C04-87AE-647BCD04299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3" y="459832"/>
            <a:ext cx="2733675" cy="5879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12FAB66-C9A3-4460-9CE2-B0B7FB3ED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185" y="197429"/>
            <a:ext cx="803522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57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135750"/>
            <a:ext cx="8940800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导星系统硬件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导星相机设计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大靶面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48D1921-F76A-41A3-85C5-6C431F0C3468}"/>
              </a:ext>
            </a:extLst>
          </p:cNvPr>
          <p:cNvGrpSpPr/>
          <p:nvPr/>
        </p:nvGrpSpPr>
        <p:grpSpPr>
          <a:xfrm>
            <a:off x="275425" y="1101691"/>
            <a:ext cx="4896897" cy="4458287"/>
            <a:chOff x="1548004" y="889349"/>
            <a:chExt cx="6047991" cy="5506278"/>
          </a:xfrm>
        </p:grpSpPr>
        <p:pic>
          <p:nvPicPr>
            <p:cNvPr id="4" name="Picture 5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7A015BFA-E6CA-4BA0-87B6-33D476D2F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004" y="889349"/>
              <a:ext cx="6047991" cy="5506278"/>
            </a:xfrm>
            <a:prstGeom prst="rect">
              <a:avLst/>
            </a:prstGeom>
          </p:spPr>
        </p:pic>
        <p:sp>
          <p:nvSpPr>
            <p:cNvPr id="5" name="Frame 11">
              <a:extLst>
                <a:ext uri="{FF2B5EF4-FFF2-40B4-BE49-F238E27FC236}">
                  <a16:creationId xmlns:a16="http://schemas.microsoft.com/office/drawing/2014/main" id="{2A1A3F85-39B2-41A7-B3E2-05B0344797C2}"/>
                </a:ext>
              </a:extLst>
            </p:cNvPr>
            <p:cNvSpPr/>
            <p:nvPr/>
          </p:nvSpPr>
          <p:spPr>
            <a:xfrm>
              <a:off x="2980007" y="2046681"/>
              <a:ext cx="1569687" cy="1569131"/>
            </a:xfrm>
            <a:prstGeom prst="frame">
              <a:avLst/>
            </a:prstGeom>
            <a:solidFill>
              <a:srgbClr val="F19D19">
                <a:alpha val="50196"/>
              </a:srgb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tx1"/>
                </a:solidFill>
              </a:endParaRPr>
            </a:p>
          </p:txBody>
        </p:sp>
        <p:sp>
          <p:nvSpPr>
            <p:cNvPr id="6" name="Donut 12">
              <a:extLst>
                <a:ext uri="{FF2B5EF4-FFF2-40B4-BE49-F238E27FC236}">
                  <a16:creationId xmlns:a16="http://schemas.microsoft.com/office/drawing/2014/main" id="{66C0AB70-3B79-488E-BAA3-FC190F7279E4}"/>
                </a:ext>
              </a:extLst>
            </p:cNvPr>
            <p:cNvSpPr/>
            <p:nvPr/>
          </p:nvSpPr>
          <p:spPr>
            <a:xfrm>
              <a:off x="2233804" y="1073222"/>
              <a:ext cx="964096" cy="904460"/>
            </a:xfrm>
            <a:prstGeom prst="donut">
              <a:avLst>
                <a:gd name="adj" fmla="val 9271"/>
              </a:avLst>
            </a:prstGeom>
            <a:solidFill>
              <a:srgbClr val="1D9A78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D9B8033-9A54-4ABB-B74F-D66980429E3E}"/>
              </a:ext>
            </a:extLst>
          </p:cNvPr>
          <p:cNvGrpSpPr/>
          <p:nvPr/>
        </p:nvGrpSpPr>
        <p:grpSpPr>
          <a:xfrm>
            <a:off x="5215864" y="3240315"/>
            <a:ext cx="3740694" cy="2394005"/>
            <a:chOff x="1788493" y="2576554"/>
            <a:chExt cx="5526241" cy="3536737"/>
          </a:xfrm>
        </p:grpSpPr>
        <p:pic>
          <p:nvPicPr>
            <p:cNvPr id="8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926D751-C515-406F-9819-2E154EFE4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493" y="3648387"/>
              <a:ext cx="5526241" cy="2464904"/>
            </a:xfrm>
            <a:prstGeom prst="rect">
              <a:avLst/>
            </a:prstGeom>
          </p:spPr>
        </p:pic>
        <p:sp>
          <p:nvSpPr>
            <p:cNvPr id="9" name="Down Arrow 10">
              <a:extLst>
                <a:ext uri="{FF2B5EF4-FFF2-40B4-BE49-F238E27FC236}">
                  <a16:creationId xmlns:a16="http://schemas.microsoft.com/office/drawing/2014/main" id="{8F364E61-39EB-4685-A1D2-6F68BF3C185C}"/>
                </a:ext>
              </a:extLst>
            </p:cNvPr>
            <p:cNvSpPr/>
            <p:nvPr/>
          </p:nvSpPr>
          <p:spPr>
            <a:xfrm rot="19006803">
              <a:off x="3381204" y="2576554"/>
              <a:ext cx="278487" cy="252324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pic>
        <p:nvPicPr>
          <p:cNvPr id="11" name="Picture 1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52F3BC9-63F5-4F0F-A68A-A2A8D8CB0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96" y="1164120"/>
            <a:ext cx="3427440" cy="207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63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135750"/>
            <a:ext cx="8940800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导星系统硬件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导星相机设计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紧</a:t>
            </a:r>
            <a:r>
              <a:rPr lang="zh-CN" altLang="en-US" sz="3600" spc="-12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凑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（电路）</a:t>
            </a:r>
          </a:p>
        </p:txBody>
      </p:sp>
      <p:pic>
        <p:nvPicPr>
          <p:cNvPr id="12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2E3D20A-93CE-4BB0-92A1-A2134EE87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2" y="1692236"/>
            <a:ext cx="5284576" cy="3440870"/>
          </a:xfrm>
          <a:prstGeom prst="rect">
            <a:avLst/>
          </a:prstGeom>
        </p:spPr>
      </p:pic>
      <p:pic>
        <p:nvPicPr>
          <p:cNvPr id="13" name="Picture 10" descr="A picture containing indoor, black, table, sitting&#10;&#10;Description automatically generated">
            <a:extLst>
              <a:ext uri="{FF2B5EF4-FFF2-40B4-BE49-F238E27FC236}">
                <a16:creationId xmlns:a16="http://schemas.microsoft.com/office/drawing/2014/main" id="{C1D9E6C8-5C25-48B9-98D3-6058DB815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34" y="3451830"/>
            <a:ext cx="3001434" cy="2251075"/>
          </a:xfrm>
          <a:prstGeom prst="rect">
            <a:avLst/>
          </a:prstGeom>
        </p:spPr>
      </p:pic>
      <p:pic>
        <p:nvPicPr>
          <p:cNvPr id="14" name="Picture 12" descr="A close up of a device&#10;&#10;Description automatically generated">
            <a:extLst>
              <a:ext uri="{FF2B5EF4-FFF2-40B4-BE49-F238E27FC236}">
                <a16:creationId xmlns:a16="http://schemas.microsoft.com/office/drawing/2014/main" id="{D90593B1-3FBF-44C9-8B36-7B138EE5C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3437" r="4859" b="2809"/>
          <a:stretch/>
        </p:blipFill>
        <p:spPr>
          <a:xfrm>
            <a:off x="5681133" y="1122437"/>
            <a:ext cx="3001434" cy="229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46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135750"/>
            <a:ext cx="8940800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导星系统硬件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导星相机设计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紧</a:t>
            </a:r>
            <a:r>
              <a:rPr lang="zh-CN" altLang="en-US" sz="3600" spc="-12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凑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（机械）</a:t>
            </a:r>
          </a:p>
        </p:txBody>
      </p:sp>
      <p:pic>
        <p:nvPicPr>
          <p:cNvPr id="9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97792F2F-F024-4D0F-AE60-82C591389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6"/>
          <a:stretch/>
        </p:blipFill>
        <p:spPr>
          <a:xfrm>
            <a:off x="3109359" y="1660589"/>
            <a:ext cx="5485358" cy="3209128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A0419FF-C702-4119-96AB-F0AC21538E93}"/>
              </a:ext>
            </a:extLst>
          </p:cNvPr>
          <p:cNvGrpSpPr/>
          <p:nvPr/>
        </p:nvGrpSpPr>
        <p:grpSpPr>
          <a:xfrm>
            <a:off x="236441" y="1660589"/>
            <a:ext cx="2887538" cy="3209128"/>
            <a:chOff x="337519" y="1399332"/>
            <a:chExt cx="2994682" cy="33282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629BFF-8B10-43BE-A6D8-5C8579DF7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21"/>
            <a:stretch/>
          </p:blipFill>
          <p:spPr>
            <a:xfrm>
              <a:off x="1006867" y="1399332"/>
              <a:ext cx="2325334" cy="3328202"/>
            </a:xfrm>
            <a:prstGeom prst="rect">
              <a:avLst/>
            </a:prstGeom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832D9C0B-F506-4A94-8809-786D8BDCF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281"/>
            <a:stretch/>
          </p:blipFill>
          <p:spPr>
            <a:xfrm>
              <a:off x="337519" y="1399332"/>
              <a:ext cx="669348" cy="3328202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3F1A271-B69C-429E-AC2C-46F8CDA5628F}"/>
              </a:ext>
            </a:extLst>
          </p:cNvPr>
          <p:cNvGrpSpPr/>
          <p:nvPr/>
        </p:nvGrpSpPr>
        <p:grpSpPr>
          <a:xfrm>
            <a:off x="8603423" y="2210937"/>
            <a:ext cx="429704" cy="412324"/>
            <a:chOff x="8315325" y="2210937"/>
            <a:chExt cx="429704" cy="412324"/>
          </a:xfrm>
        </p:grpSpPr>
        <p:pic>
          <p:nvPicPr>
            <p:cNvPr id="11" name="Picture 9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C8389554-2872-4784-BBC5-31EB28B7E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12" t="17149" r="6205" b="75621"/>
            <a:stretch/>
          </p:blipFill>
          <p:spPr>
            <a:xfrm>
              <a:off x="8315325" y="2210937"/>
              <a:ext cx="429704" cy="232012"/>
            </a:xfrm>
            <a:prstGeom prst="rect">
              <a:avLst/>
            </a:prstGeom>
          </p:spPr>
        </p:pic>
        <p:pic>
          <p:nvPicPr>
            <p:cNvPr id="13" name="Picture 9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7351EB62-47C3-48A0-A88E-DD41A8B83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22" t="17149" r="1602" b="75621"/>
            <a:stretch/>
          </p:blipFill>
          <p:spPr>
            <a:xfrm>
              <a:off x="8333357" y="2391249"/>
              <a:ext cx="300641" cy="232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223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135750"/>
            <a:ext cx="8940800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导星系统硬件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导星相机设计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功耗</a:t>
            </a:r>
          </a:p>
        </p:txBody>
      </p:sp>
      <p:pic>
        <p:nvPicPr>
          <p:cNvPr id="11" name="Picture 5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20044932-2AA5-486C-B553-BE2FE4B59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6" y="3660498"/>
            <a:ext cx="4969236" cy="2268010"/>
          </a:xfrm>
          <a:prstGeom prst="rect">
            <a:avLst/>
          </a:prstGeom>
        </p:spPr>
      </p:pic>
      <p:pic>
        <p:nvPicPr>
          <p:cNvPr id="12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2F60AD61-9AA9-4360-9134-121B02027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1141956"/>
            <a:ext cx="3835230" cy="2598059"/>
          </a:xfrm>
          <a:prstGeom prst="rect">
            <a:avLst/>
          </a:prstGeom>
        </p:spPr>
      </p:pic>
      <p:pic>
        <p:nvPicPr>
          <p:cNvPr id="13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EB15B6AB-2733-4857-8058-4D00C5FE7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13" y="867077"/>
            <a:ext cx="4619564" cy="346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89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048AEC-7673-4B93-AFFE-7CE5C7C02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17" y="756144"/>
            <a:ext cx="4214506" cy="2107253"/>
          </a:xfrm>
          <a:prstGeom prst="rect">
            <a:avLst/>
          </a:prstGeom>
        </p:spPr>
      </p:pic>
      <p:pic>
        <p:nvPicPr>
          <p:cNvPr id="10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84B8CBA5-465F-49BA-9FEA-343EF8E8D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31" y="2810642"/>
            <a:ext cx="4309241" cy="3231931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797CE229-8268-497B-934A-FD9579821B2B}"/>
              </a:ext>
            </a:extLst>
          </p:cNvPr>
          <p:cNvGrpSpPr/>
          <p:nvPr/>
        </p:nvGrpSpPr>
        <p:grpSpPr>
          <a:xfrm>
            <a:off x="949324" y="3715227"/>
            <a:ext cx="2833641" cy="2327346"/>
            <a:chOff x="441324" y="3598917"/>
            <a:chExt cx="2634061" cy="2163426"/>
          </a:xfrm>
        </p:grpSpPr>
        <p:pic>
          <p:nvPicPr>
            <p:cNvPr id="8" name="Picture 4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4DE14F1F-0296-453B-8757-508E44462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7" b="11021"/>
            <a:stretch/>
          </p:blipFill>
          <p:spPr>
            <a:xfrm>
              <a:off x="441324" y="3598917"/>
              <a:ext cx="2634061" cy="2163426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40882FCB-8B64-448A-982B-2444C8C32FDF}"/>
                </a:ext>
              </a:extLst>
            </p:cNvPr>
            <p:cNvSpPr txBox="1"/>
            <p:nvPr/>
          </p:nvSpPr>
          <p:spPr>
            <a:xfrm>
              <a:off x="1461766" y="4582750"/>
              <a:ext cx="672333" cy="286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乙二醇</a:t>
              </a:r>
            </a:p>
          </p:txBody>
        </p:sp>
      </p:grpSp>
      <p:pic>
        <p:nvPicPr>
          <p:cNvPr id="1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D3FC3FF8-B924-4F41-8B8B-E7369CDCC0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77" b="6013"/>
          <a:stretch/>
        </p:blipFill>
        <p:spPr>
          <a:xfrm>
            <a:off x="1092829" y="996071"/>
            <a:ext cx="2571602" cy="259140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135750"/>
            <a:ext cx="8940800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导星系统硬件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热控</a:t>
            </a:r>
          </a:p>
        </p:txBody>
      </p:sp>
    </p:spTree>
    <p:extLst>
      <p:ext uri="{BB962C8B-B14F-4D97-AF65-F5344CB8AC3E}">
        <p14:creationId xmlns:p14="http://schemas.microsoft.com/office/powerpoint/2010/main" val="589449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E424A-432C-4AB9-A44A-4E0F155C9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135750"/>
            <a:ext cx="8940800" cy="724571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汉仪旗黑X2-85W" panose="00020600040101010101" pitchFamily="18" charset="-122"/>
                <a:ea typeface="汉仪旗黑X2-85W" panose="00020600040101010101" pitchFamily="18" charset="-122"/>
              </a:rPr>
              <a:t>导星系统硬件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·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旗黑X2-55W" panose="00020600040101010101" pitchFamily="18" charset="-122"/>
                <a:ea typeface="汉仪旗黑X2-55W" panose="00020600040101010101" pitchFamily="18" charset="-122"/>
              </a:rPr>
              <a:t>调焦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D88A5BC-6592-49D5-A8AB-519F819473F7}"/>
              </a:ext>
            </a:extLst>
          </p:cNvPr>
          <p:cNvGrpSpPr/>
          <p:nvPr/>
        </p:nvGrpSpPr>
        <p:grpSpPr>
          <a:xfrm>
            <a:off x="247228" y="1137630"/>
            <a:ext cx="4348320" cy="4371821"/>
            <a:chOff x="299409" y="1225454"/>
            <a:chExt cx="4214083" cy="4236859"/>
          </a:xfrm>
        </p:grpSpPr>
        <p:pic>
          <p:nvPicPr>
            <p:cNvPr id="11" name="Picture 5" descr="A picture containing computer, refrigerator, monitor, table&#10;&#10;Description automatically generated">
              <a:extLst>
                <a:ext uri="{FF2B5EF4-FFF2-40B4-BE49-F238E27FC236}">
                  <a16:creationId xmlns:a16="http://schemas.microsoft.com/office/drawing/2014/main" id="{581318FE-66DA-4757-8DF5-008961FA2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60"/>
            <a:stretch/>
          </p:blipFill>
          <p:spPr>
            <a:xfrm>
              <a:off x="299409" y="1225454"/>
              <a:ext cx="4214083" cy="2072224"/>
            </a:xfrm>
            <a:prstGeom prst="rect">
              <a:avLst/>
            </a:prstGeom>
          </p:spPr>
        </p:pic>
        <p:pic>
          <p:nvPicPr>
            <p:cNvPr id="12" name="Picture 7" descr="A close up of a device&#10;&#10;Description automatically generated">
              <a:extLst>
                <a:ext uri="{FF2B5EF4-FFF2-40B4-BE49-F238E27FC236}">
                  <a16:creationId xmlns:a16="http://schemas.microsoft.com/office/drawing/2014/main" id="{6829B43B-3A36-49A6-A72D-94EA5D8A40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60"/>
            <a:stretch/>
          </p:blipFill>
          <p:spPr>
            <a:xfrm>
              <a:off x="299410" y="3390088"/>
              <a:ext cx="4214082" cy="2072225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3A92031-C353-4C02-B134-6B55FD1AC11B}"/>
              </a:ext>
            </a:extLst>
          </p:cNvPr>
          <p:cNvGrpSpPr/>
          <p:nvPr/>
        </p:nvGrpSpPr>
        <p:grpSpPr>
          <a:xfrm>
            <a:off x="4519246" y="1106664"/>
            <a:ext cx="5165613" cy="4402787"/>
            <a:chOff x="5401194" y="619234"/>
            <a:chExt cx="5165613" cy="4402787"/>
          </a:xfrm>
        </p:grpSpPr>
        <p:graphicFrame>
          <p:nvGraphicFramePr>
            <p:cNvPr id="14" name="图示 13">
              <a:extLst>
                <a:ext uri="{FF2B5EF4-FFF2-40B4-BE49-F238E27FC236}">
                  <a16:creationId xmlns:a16="http://schemas.microsoft.com/office/drawing/2014/main" id="{1A6529E5-4457-4AFE-A2A4-415E4246B87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36072302"/>
                </p:ext>
              </p:extLst>
            </p:nvPr>
          </p:nvGraphicFramePr>
          <p:xfrm>
            <a:off x="5401194" y="1578279"/>
            <a:ext cx="5165613" cy="344374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216CF37-9F0D-46E9-8BC5-8FCA72D73104}"/>
                </a:ext>
              </a:extLst>
            </p:cNvPr>
            <p:cNvSpPr/>
            <p:nvPr/>
          </p:nvSpPr>
          <p:spPr>
            <a:xfrm>
              <a:off x="7545868" y="2862018"/>
              <a:ext cx="876264" cy="8762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6BC51BB-AC04-4EFA-9F37-57AB4AC6A66E}"/>
                </a:ext>
              </a:extLst>
            </p:cNvPr>
            <p:cNvSpPr txBox="1"/>
            <p:nvPr/>
          </p:nvSpPr>
          <p:spPr>
            <a:xfrm>
              <a:off x="7637591" y="2964043"/>
              <a:ext cx="6928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spc="-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</a:t>
              </a:r>
              <a:b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9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b="1" spc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钟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B165940F-B27E-4F0F-B883-F90670C93251}"/>
                </a:ext>
              </a:extLst>
            </p:cNvPr>
            <p:cNvGrpSpPr/>
            <p:nvPr/>
          </p:nvGrpSpPr>
          <p:grpSpPr>
            <a:xfrm>
              <a:off x="7349648" y="619234"/>
              <a:ext cx="1268702" cy="634351"/>
              <a:chOff x="1948455" y="1746"/>
              <a:chExt cx="1268702" cy="634351"/>
            </a:xfrm>
          </p:grpSpPr>
          <p:sp>
            <p:nvSpPr>
              <p:cNvPr id="24" name="矩形: 圆角 23">
                <a:extLst>
                  <a:ext uri="{FF2B5EF4-FFF2-40B4-BE49-F238E27FC236}">
                    <a16:creationId xmlns:a16="http://schemas.microsoft.com/office/drawing/2014/main" id="{F7C7FB42-D0EC-4A59-A5F8-AF1FAD71A487}"/>
                  </a:ext>
                </a:extLst>
              </p:cNvPr>
              <p:cNvSpPr/>
              <p:nvPr/>
            </p:nvSpPr>
            <p:spPr>
              <a:xfrm>
                <a:off x="1948455" y="1746"/>
                <a:ext cx="1268702" cy="63435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矩形: 圆角 4">
                <a:extLst>
                  <a:ext uri="{FF2B5EF4-FFF2-40B4-BE49-F238E27FC236}">
                    <a16:creationId xmlns:a16="http://schemas.microsoft.com/office/drawing/2014/main" id="{959C1563-54C0-4A00-B794-58EA8547F367}"/>
                  </a:ext>
                </a:extLst>
              </p:cNvPr>
              <p:cNvSpPr txBox="1"/>
              <p:nvPr/>
            </p:nvSpPr>
            <p:spPr>
              <a:xfrm>
                <a:off x="1979421" y="32712"/>
                <a:ext cx="1206770" cy="5724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1200" kern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MB </a:t>
                </a:r>
                <a:r>
                  <a:rPr lang="zh-CN" altLang="en-US" sz="1200" kern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主动光学</a:t>
                </a:r>
                <a:br>
                  <a:rPr lang="en-US" altLang="zh-CN" sz="1200" kern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</a:br>
                <a:r>
                  <a:rPr lang="zh-CN" altLang="en-US" sz="1200" kern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校正</a:t>
                </a: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88F7EE95-863D-40F2-8E65-C9D378D28F3C}"/>
                </a:ext>
              </a:extLst>
            </p:cNvPr>
            <p:cNvGrpSpPr/>
            <p:nvPr/>
          </p:nvGrpSpPr>
          <p:grpSpPr>
            <a:xfrm>
              <a:off x="5614977" y="619234"/>
              <a:ext cx="1268702" cy="634351"/>
              <a:chOff x="1948455" y="1746"/>
              <a:chExt cx="1268702" cy="634351"/>
            </a:xfrm>
          </p:grpSpPr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B5CDCDFF-85EE-4A26-B9B4-35230E219A31}"/>
                  </a:ext>
                </a:extLst>
              </p:cNvPr>
              <p:cNvSpPr/>
              <p:nvPr/>
            </p:nvSpPr>
            <p:spPr>
              <a:xfrm>
                <a:off x="1948455" y="1746"/>
                <a:ext cx="1268702" cy="63435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矩形: 圆角 4">
                <a:extLst>
                  <a:ext uri="{FF2B5EF4-FFF2-40B4-BE49-F238E27FC236}">
                    <a16:creationId xmlns:a16="http://schemas.microsoft.com/office/drawing/2014/main" id="{740BE5DA-804B-45BF-8776-F5E3708F9747}"/>
                  </a:ext>
                </a:extLst>
              </p:cNvPr>
              <p:cNvSpPr txBox="1"/>
              <p:nvPr/>
            </p:nvSpPr>
            <p:spPr>
              <a:xfrm>
                <a:off x="1979421" y="32712"/>
                <a:ext cx="1206770" cy="5724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1200" kern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MA </a:t>
                </a:r>
                <a:r>
                  <a:rPr lang="zh-CN" altLang="en-US" sz="1200" kern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指向天区</a:t>
                </a:r>
              </a:p>
            </p:txBody>
          </p:sp>
        </p:grpSp>
        <p:sp>
          <p:nvSpPr>
            <p:cNvPr id="20" name="箭头: 右 19">
              <a:extLst>
                <a:ext uri="{FF2B5EF4-FFF2-40B4-BE49-F238E27FC236}">
                  <a16:creationId xmlns:a16="http://schemas.microsoft.com/office/drawing/2014/main" id="{B40CED44-3B36-45F8-B9AA-2881D32B9233}"/>
                </a:ext>
              </a:extLst>
            </p:cNvPr>
            <p:cNvSpPr/>
            <p:nvPr/>
          </p:nvSpPr>
          <p:spPr>
            <a:xfrm>
              <a:off x="6903900" y="787042"/>
              <a:ext cx="435003" cy="286210"/>
            </a:xfrm>
            <a:prstGeom prst="rightArrow">
              <a:avLst/>
            </a:prstGeom>
            <a:solidFill>
              <a:srgbClr val="4472C4">
                <a:tint val="4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箭头: 右 20">
              <a:extLst>
                <a:ext uri="{FF2B5EF4-FFF2-40B4-BE49-F238E27FC236}">
                  <a16:creationId xmlns:a16="http://schemas.microsoft.com/office/drawing/2014/main" id="{E69B5337-0D95-4017-A3B6-E3BE94E6641A}"/>
                </a:ext>
              </a:extLst>
            </p:cNvPr>
            <p:cNvSpPr/>
            <p:nvPr/>
          </p:nvSpPr>
          <p:spPr>
            <a:xfrm rot="5400000">
              <a:off x="7832314" y="1278321"/>
              <a:ext cx="303372" cy="286210"/>
            </a:xfrm>
            <a:prstGeom prst="rightArrow">
              <a:avLst/>
            </a:prstGeom>
            <a:solidFill>
              <a:srgbClr val="4472C4">
                <a:tint val="4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3495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</TotalTime>
  <Words>577</Words>
  <Application>Microsoft Office PowerPoint</Application>
  <PresentationFormat>全屏显示(4:3)</PresentationFormat>
  <Paragraphs>85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7" baseType="lpstr">
      <vt:lpstr>Arial</vt:lpstr>
      <vt:lpstr>Times New Roman</vt:lpstr>
      <vt:lpstr>Calibri</vt:lpstr>
      <vt:lpstr>汉仪旗黑X2-85W</vt:lpstr>
      <vt:lpstr>汉仪旗黑X2-55W</vt:lpstr>
      <vt:lpstr>汉仪旗黑X1-65W</vt:lpstr>
      <vt:lpstr>微软雅黑</vt:lpstr>
      <vt:lpstr>汉仪旗黑X1-45W</vt:lpstr>
      <vt:lpstr>Calibri Light</vt:lpstr>
      <vt:lpstr>汉仪旗黑-55S</vt:lpstr>
      <vt:lpstr>Office Theme</vt:lpstr>
      <vt:lpstr>LAMOST 导星系统 及选址数据的研究</vt:lpstr>
      <vt:lpstr>导星系统硬件 导星系统软件 未来台址调研</vt:lpstr>
      <vt:lpstr>导星系统硬件 ·导星相机设计·热控·调焦</vt:lpstr>
      <vt:lpstr>导星系统硬件·导星相机设计·大靶面</vt:lpstr>
      <vt:lpstr>导星系统硬件·导星相机设计·紧凑（电路）</vt:lpstr>
      <vt:lpstr>导星系统硬件·导星相机设计·紧凑（机械）</vt:lpstr>
      <vt:lpstr>导星系统硬件·导星相机设计·功耗</vt:lpstr>
      <vt:lpstr>导星系统硬件·热控</vt:lpstr>
      <vt:lpstr>导星系统硬件·调焦</vt:lpstr>
      <vt:lpstr>导星系统软件 ·工作流程·导星相机控制模块 ·总控模块·计算模块·软件部署</vt:lpstr>
      <vt:lpstr>导星系统软件·工作流程</vt:lpstr>
      <vt:lpstr>导星系统软件·导星相机控制模块·有限状态机</vt:lpstr>
      <vt:lpstr>导星系统软件·导星相机控制模块·相互关系</vt:lpstr>
      <vt:lpstr>导星系统软件·导星相机控制模块·数据收发</vt:lpstr>
      <vt:lpstr>导星系统软件·导星相机控制模块·BPF</vt:lpstr>
      <vt:lpstr>导星系统软件·导星相机控制模块·数据接受类</vt:lpstr>
      <vt:lpstr>导星系统软件·导星相机控制模块·原始图像处理</vt:lpstr>
      <vt:lpstr>导星系统软件·导星相机控制模块·原始图像处理</vt:lpstr>
      <vt:lpstr>导星系统软件·导星相机控制模块·通讯原理</vt:lpstr>
      <vt:lpstr>导星系统软件·导星相机控制模块·自控</vt:lpstr>
      <vt:lpstr>导星系统软件·导星相机控制模块·自控</vt:lpstr>
      <vt:lpstr>导星系统软件·导星相机控制模块·对比度增强</vt:lpstr>
      <vt:lpstr>导星系统软件·导星相机控制模块·对比度增强</vt:lpstr>
      <vt:lpstr>导星系统软件·总控模块</vt:lpstr>
      <vt:lpstr>导星系统软件·计算模块·偏差量统计</vt:lpstr>
      <vt:lpstr>导星系统软件·计算模块·偏差量统计</vt:lpstr>
      <vt:lpstr>导星系统软件·计算模块·偏差量统计</vt:lpstr>
      <vt:lpstr>导星系统软件·软件部署</vt:lpstr>
      <vt:lpstr>未来台址调研 ·云量研究·数据处理</vt:lpstr>
      <vt:lpstr>未来台址调研·云量研究·风的分布</vt:lpstr>
      <vt:lpstr>未来台址调研·云量研究·MODIS</vt:lpstr>
      <vt:lpstr>未来台址调研·云量研究·GMS/NOAA</vt:lpstr>
      <vt:lpstr>未来台址调研·数据处理·逆温</vt:lpstr>
      <vt:lpstr>未来台址调研·数据处理·流程</vt:lpstr>
      <vt:lpstr>未来台址调研·数据处理·统计</vt:lpstr>
      <vt:lpstr>感谢各位老师的悉心指导！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LAMOST 导星系统 及选址数据的研究</dc:title>
  <dc:creator>King Uranus</dc:creator>
  <cp:lastModifiedBy>King Uranus</cp:lastModifiedBy>
  <cp:revision>47</cp:revision>
  <dcterms:created xsi:type="dcterms:W3CDTF">2020-05-28T17:32:15Z</dcterms:created>
  <dcterms:modified xsi:type="dcterms:W3CDTF">2020-05-28T23:59:06Z</dcterms:modified>
</cp:coreProperties>
</file>