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9" r:id="rId3"/>
    <p:sldMasterId id="2147483670" r:id="rId4"/>
    <p:sldMasterId id="2147483682" r:id="rId5"/>
  </p:sldMasterIdLst>
  <p:notesMasterIdLst>
    <p:notesMasterId r:id="rId7"/>
  </p:notesMasterIdLst>
  <p:sldIdLst>
    <p:sldId id="422" r:id="rId6"/>
    <p:sldId id="458" r:id="rId8"/>
    <p:sldId id="259" r:id="rId9"/>
    <p:sldId id="522" r:id="rId10"/>
    <p:sldId id="523" r:id="rId11"/>
    <p:sldId id="492" r:id="rId12"/>
    <p:sldId id="491" r:id="rId13"/>
    <p:sldId id="490" r:id="rId14"/>
    <p:sldId id="307" r:id="rId15"/>
    <p:sldId id="494" r:id="rId16"/>
    <p:sldId id="355" r:id="rId17"/>
    <p:sldId id="489" r:id="rId18"/>
    <p:sldId id="372" r:id="rId19"/>
    <p:sldId id="368" r:id="rId20"/>
    <p:sldId id="370" r:id="rId21"/>
    <p:sldId id="371" r:id="rId22"/>
    <p:sldId id="369" r:id="rId23"/>
    <p:sldId id="495" r:id="rId24"/>
    <p:sldId id="500" r:id="rId25"/>
    <p:sldId id="501" r:id="rId26"/>
    <p:sldId id="503" r:id="rId27"/>
    <p:sldId id="505" r:id="rId28"/>
    <p:sldId id="350" r:id="rId29"/>
    <p:sldId id="507" r:id="rId30"/>
    <p:sldId id="390" r:id="rId31"/>
    <p:sldId id="508" r:id="rId32"/>
    <p:sldId id="496" r:id="rId33"/>
    <p:sldId id="511" r:id="rId34"/>
    <p:sldId id="509" r:id="rId35"/>
    <p:sldId id="510" r:id="rId36"/>
    <p:sldId id="497" r:id="rId37"/>
    <p:sldId id="453" r:id="rId38"/>
    <p:sldId id="454" r:id="rId39"/>
    <p:sldId id="367"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Qinynn" initials="QYN"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FFFFFF"/>
    <a:srgbClr val="1E7EF2"/>
    <a:srgbClr val="0A0957"/>
    <a:srgbClr val="04025E"/>
    <a:srgbClr val="1A8D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4" autoAdjust="0"/>
    <p:restoredTop sz="95448" autoAdjust="0"/>
  </p:normalViewPr>
  <p:slideViewPr>
    <p:cSldViewPr snapToGrid="0">
      <p:cViewPr varScale="1">
        <p:scale>
          <a:sx n="101" d="100"/>
          <a:sy n="101" d="100"/>
        </p:scale>
        <p:origin x="1044" y="150"/>
      </p:cViewPr>
      <p:guideLst/>
    </p:cSldViewPr>
  </p:slid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1D1BE-BFDC-4FDB-A32B-9A462BBC09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27A87-BF74-4CE0-9C24-5D8C79F462B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各位老师同学好，我叫王川中。我的答辩题目是</a:t>
            </a:r>
            <a:r>
              <a:rPr lang="en-US" altLang="zh-CN"/>
              <a:t>“</a:t>
            </a:r>
            <a:r>
              <a:rPr lang="zh-CN" altLang="en-US"/>
              <a:t>远程天文台硬件控制系统设计</a:t>
            </a:r>
            <a:r>
              <a:rPr lang="en-US" altLang="zh-CN"/>
              <a:t>”</a:t>
            </a:r>
            <a:r>
              <a:rPr lang="zh-CN" altLang="en-US"/>
              <a:t>，导师是苏丽颖老师，校外导师是崔辰州和韩军两位老师。</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dirty="0">
                <a:solidFill>
                  <a:srgbClr val="FF0000"/>
                </a:solidFill>
                <a:latin typeface="楷体" panose="02010609060101010101" pitchFamily="49" charset="-122"/>
                <a:ea typeface="楷体" panose="02010609060101010101" pitchFamily="49" charset="-122"/>
                <a:sym typeface="+mn-ea"/>
              </a:rPr>
              <a:t>功能设计</a:t>
            </a:r>
            <a:endParaRPr lang="zh-CN" altLang="en-US" b="1" dirty="0">
              <a:solidFill>
                <a:srgbClr val="FF0000"/>
              </a:solidFill>
              <a:latin typeface="楷体" panose="02010609060101010101" pitchFamily="49" charset="-122"/>
              <a:ea typeface="楷体" panose="02010609060101010101" pitchFamily="49" charset="-122"/>
              <a:sym typeface="+mn-ea"/>
            </a:endParaRPr>
          </a:p>
          <a:p>
            <a:r>
              <a:rPr lang="zh-CN" altLang="en-US" b="1" dirty="0">
                <a:solidFill>
                  <a:srgbClr val="FF0000"/>
                </a:solidFill>
                <a:latin typeface="楷体" panose="02010609060101010101" pitchFamily="49" charset="-122"/>
                <a:ea typeface="楷体" panose="02010609060101010101" pitchFamily="49" charset="-122"/>
                <a:sym typeface="+mn-ea"/>
              </a:rPr>
              <a:t>首先，通过模块化设计，整合天文台观测常用功能。主要</a:t>
            </a:r>
            <a:r>
              <a:rPr lang="zh-CN" altLang="en-US">
                <a:sym typeface="+mn-ea"/>
              </a:rPr>
              <a:t>考虑对接用户和天文台观测设备。</a:t>
            </a:r>
            <a:endParaRPr lang="zh-CN" altLang="en-US"/>
          </a:p>
          <a:p>
            <a:r>
              <a:rPr lang="zh-CN" altLang="en-US" b="1" dirty="0">
                <a:solidFill>
                  <a:srgbClr val="FF0000"/>
                </a:solidFill>
                <a:latin typeface="楷体" panose="02010609060101010101" pitchFamily="49" charset="-122"/>
                <a:ea typeface="楷体" panose="02010609060101010101" pitchFamily="49" charset="-122"/>
                <a:sym typeface="+mn-ea"/>
              </a:rPr>
              <a:t>由于远程天文台现场的不确定性，本系统整合</a:t>
            </a:r>
            <a:r>
              <a:rPr lang="en-US" altLang="zh-CN" b="1" dirty="0">
                <a:solidFill>
                  <a:srgbClr val="FF0000"/>
                </a:solidFill>
                <a:latin typeface="楷体" panose="02010609060101010101" pitchFamily="49" charset="-122"/>
                <a:ea typeface="楷体" panose="02010609060101010101" pitchFamily="49" charset="-122"/>
                <a:sym typeface="+mn-ea"/>
              </a:rPr>
              <a:t>3</a:t>
            </a:r>
            <a:r>
              <a:rPr lang="zh-CN" altLang="en-US" b="1" dirty="0">
                <a:solidFill>
                  <a:srgbClr val="FF0000"/>
                </a:solidFill>
                <a:latin typeface="楷体" panose="02010609060101010101" pitchFamily="49" charset="-122"/>
                <a:ea typeface="楷体" panose="02010609060101010101" pitchFamily="49" charset="-122"/>
                <a:sym typeface="+mn-ea"/>
              </a:rPr>
              <a:t>种控制方式，现场控制属于基本功能，网络控制实现远程控制，手机控制主要是在现场断网或断电情况下应急控制。</a:t>
            </a:r>
            <a:endParaRPr lang="zh-CN" altLang="en-US" b="1" dirty="0">
              <a:solidFill>
                <a:srgbClr val="FF0000"/>
              </a:solidFill>
              <a:latin typeface="楷体" panose="02010609060101010101" pitchFamily="49" charset="-122"/>
              <a:ea typeface="楷体" panose="02010609060101010101" pitchFamily="49" charset="-122"/>
              <a:sym typeface="+mn-ea"/>
            </a:endParaRPr>
          </a:p>
          <a:p>
            <a:r>
              <a:rPr lang="zh-CN" altLang="en-US" b="1" dirty="0">
                <a:solidFill>
                  <a:srgbClr val="FF0000"/>
                </a:solidFill>
                <a:latin typeface="楷体" panose="02010609060101010101" pitchFamily="49" charset="-122"/>
                <a:ea typeface="楷体" panose="02010609060101010101" pitchFamily="49" charset="-122"/>
                <a:sym typeface="+mn-ea"/>
              </a:rPr>
              <a:t>通用能模块主要有，</a:t>
            </a:r>
            <a:endParaRPr lang="zh-CN" altLang="en-US" b="1" dirty="0">
              <a:solidFill>
                <a:srgbClr val="FF0000"/>
              </a:solidFill>
              <a:latin typeface="楷体" panose="02010609060101010101" pitchFamily="49" charset="-122"/>
              <a:ea typeface="楷体" panose="02010609060101010101" pitchFamily="49" charset="-122"/>
            </a:endParaRPr>
          </a:p>
          <a:p>
            <a:r>
              <a:rPr lang="zh-CN" altLang="en-US"/>
              <a:t> </a:t>
            </a:r>
            <a:r>
              <a:rPr lang="zh-CN" altLang="en-US" b="1">
                <a:latin typeface="楷体" panose="02010609060101010101" pitchFamily="49" charset="-122"/>
                <a:ea typeface="楷体" panose="02010609060101010101" pitchFamily="49" charset="-122"/>
                <a:sym typeface="+mn-ea"/>
              </a:rPr>
              <a:t>要实现这些功能模块，首先需要选择合适的元器件类型。</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latin typeface="楷体" panose="02010609060101010101" pitchFamily="49" charset="-122"/>
                <a:ea typeface="楷体" panose="02010609060101010101" pitchFamily="49" charset="-122"/>
                <a:sym typeface="+mn-ea"/>
              </a:rPr>
              <a:t>远程天文台恶劣的工作环境，对器件提出了许多独特的要求，比如要求器件有较大的工作温度范围和超强的稳定性能等。因此选型时不仅多方面综合考虑各种因素，并且所有器件选用工业级标准实现</a:t>
            </a:r>
            <a:endParaRPr lang="zh-CN" altLang="en-US" b="1">
              <a:latin typeface="楷体" panose="02010609060101010101" pitchFamily="49" charset="-122"/>
              <a:ea typeface="楷体" panose="02010609060101010101" pitchFamily="49" charset="-122"/>
              <a:sym typeface="+mn-ea"/>
            </a:endParaRPr>
          </a:p>
          <a:p>
            <a:endParaRPr lang="zh-CN" altLang="en-US" b="1">
              <a:latin typeface="楷体" panose="02010609060101010101" pitchFamily="49" charset="-122"/>
              <a:ea typeface="楷体" panose="02010609060101010101" pitchFamily="49" charset="-122"/>
              <a:sym typeface="+mn-ea"/>
            </a:endParaRPr>
          </a:p>
          <a:p>
            <a:r>
              <a:rPr lang="zh-CN" altLang="en-US"/>
              <a:t>根据功能模块图和选出的芯片型号，设计得到这张总体结构框图。为了提高集成性使用</a:t>
            </a:r>
            <a:r>
              <a:rPr lang="en-US" altLang="zh-CN"/>
              <a:t>arm</a:t>
            </a:r>
            <a:r>
              <a:rPr lang="zh-CN" altLang="en-US"/>
              <a:t>作为计算机模块，单片机继电器作为控制功能模块，圆顶模块触发虽不多，但需要出色的稳定性，因此单独使用一块单片机实现。调压模块通过</a:t>
            </a:r>
            <a:r>
              <a:rPr lang="en-US" altLang="zh-CN"/>
              <a:t>MIC29302</a:t>
            </a:r>
            <a:r>
              <a:rPr lang="zh-CN" altLang="en-US"/>
              <a:t>、</a:t>
            </a:r>
            <a:r>
              <a:rPr lang="en-US" altLang="zh-CN"/>
              <a:t>ASM1117</a:t>
            </a:r>
            <a:r>
              <a:rPr lang="zh-CN" altLang="en-US"/>
              <a:t>等芯片辅助实现。网络模块使用</a:t>
            </a:r>
            <a:r>
              <a:rPr lang="en-US" altLang="zh-CN"/>
              <a:t>W5500</a:t>
            </a:r>
            <a:r>
              <a:rPr lang="zh-CN" altLang="en-US"/>
              <a:t>实现。监控模块同样使用一块单片机实现。各模块间通过串口，</a:t>
            </a:r>
            <a:r>
              <a:rPr lang="en-US" altLang="zh-CN"/>
              <a:t>SPI</a:t>
            </a:r>
            <a:r>
              <a:rPr lang="zh-CN" altLang="en-US"/>
              <a:t>等标准协议实现通讯。接下来的主要任务就是将虚线框中的器件做硬件集成。</a:t>
            </a:r>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下面将进行系统功能原理图实现，这里列举一些设计中关键（典型）的例子</a:t>
            </a:r>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调压电路的设计原则是为整个系统提供需要的电能。比如</a:t>
            </a:r>
            <a:r>
              <a:rPr lang="en-US" altLang="zh-CN"/>
              <a:t>5V</a:t>
            </a:r>
            <a:r>
              <a:rPr lang="zh-CN" altLang="en-US"/>
              <a:t>电路，使用了</a:t>
            </a:r>
            <a:r>
              <a:rPr lang="en-US" altLang="zh-CN"/>
              <a:t>LC</a:t>
            </a:r>
            <a:r>
              <a:rPr lang="zh-CN" altLang="en-US"/>
              <a:t>滤波电路去除差模噪声，大电容去低频噪声，小电容去高频噪声。同时可以防止其他噪声污染电源。</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在基本芯片电路设计时，考虑其工作稳定性的同时，为了保证整个系统的集成性，屏蔽了一些芯片多余的功能。</a:t>
            </a:r>
            <a:endParaRPr lang="zh-CN" altLang="en-US"/>
          </a:p>
          <a:p>
            <a:r>
              <a:rPr lang="zh-CN" altLang="en-US"/>
              <a:t>比如单片机数模转换功能</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SIM800C </a:t>
            </a:r>
            <a:r>
              <a:rPr lang="zh-CN" altLang="en-US"/>
              <a:t>蓝牙和语音通话等功能</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W5500</a:t>
            </a:r>
            <a:r>
              <a:rPr lang="zh-CN" altLang="en-US"/>
              <a:t>是专用的物联网芯片，全功能输出</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继电器电路，由于</a:t>
            </a:r>
            <a:r>
              <a:rPr lang="en-US" altLang="zh-CN"/>
              <a:t>AVR</a:t>
            </a:r>
            <a:r>
              <a:rPr lang="zh-CN" altLang="en-US"/>
              <a:t>单片机引脚电流不足以直接驱动继电器，因此我们选用了放大倍数为</a:t>
            </a:r>
            <a:r>
              <a:rPr lang="en-US" altLang="zh-CN"/>
              <a:t>200</a:t>
            </a:r>
            <a:r>
              <a:rPr lang="zh-CN" altLang="en-US"/>
              <a:t>倍三极管放大电路，并使用</a:t>
            </a:r>
            <a:r>
              <a:rPr lang="zh-CN" altLang="en-US">
                <a:sym typeface="+mn-ea"/>
              </a:rPr>
              <a:t>续流二极管保护电路，</a:t>
            </a:r>
            <a:endParaRPr lang="zh-CN" altLang="en-US">
              <a:sym typeface="+mn-ea"/>
            </a:endParaRPr>
          </a:p>
          <a:p>
            <a:endParaRPr lang="zh-CN" altLang="en-US"/>
          </a:p>
          <a:p>
            <a:r>
              <a:rPr lang="zh-CN" altLang="en-US"/>
              <a:t>监控电路选用继电器多余引脚同步的方法，实现了在不添加多余器件的条件下，间接得到设备状态，提高了集成性</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然后进行</a:t>
            </a:r>
            <a:r>
              <a:rPr lang="en-US" altLang="zh-CN" dirty="0"/>
              <a:t>PCB</a:t>
            </a:r>
            <a:r>
              <a:rPr lang="zh-CN" altLang="en-US" dirty="0"/>
              <a:t>设计。</a:t>
            </a:r>
            <a:endParaRPr lang="zh-CN" altLang="en-US" dirty="0"/>
          </a:p>
          <a:p>
            <a:endParaRPr lang="zh-CN" altLang="en-US" dirty="0"/>
          </a:p>
          <a:p>
            <a:endParaRPr lang="en-US" altLang="zh-CN"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dirty="0">
                <a:sym typeface="+mn-ea"/>
              </a:rPr>
              <a:t>远程天文台无人值守以及现场复杂的环境。现场信号极易受到干扰。因此</a:t>
            </a:r>
            <a:r>
              <a:rPr lang="en-US" altLang="zh-CN" dirty="0">
                <a:sym typeface="+mn-ea"/>
              </a:rPr>
              <a:t>PCB</a:t>
            </a:r>
            <a:r>
              <a:rPr lang="zh-CN" altLang="en-US" dirty="0">
                <a:sym typeface="+mn-ea"/>
              </a:rPr>
              <a:t>设计时主要考虑下面这几方面，来提高系统性能。</a:t>
            </a:r>
            <a:endParaRPr lang="en-US" altLang="zh-CN" dirty="0"/>
          </a:p>
          <a:p>
            <a:endParaRPr lang="zh-CN" altLang="en-US"/>
          </a:p>
          <a:p>
            <a:endParaRPr lang="zh-CN" altLang="en-US"/>
          </a:p>
          <a:p>
            <a:r>
              <a:rPr lang="zh-CN" altLang="en-US"/>
              <a:t>引响信号完整的主要原因有四点，，，。可以通过，，，解决</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下面将从</a:t>
            </a:r>
            <a:r>
              <a:rPr lang="en-US" altLang="zh-CN"/>
              <a:t>5</a:t>
            </a:r>
            <a:r>
              <a:rPr lang="zh-CN" altLang="en-US"/>
              <a:t>个方面讲解，最后进行总结。</a:t>
            </a:r>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电磁兼容指。。干扰源可以分成。。（</a:t>
            </a:r>
            <a:r>
              <a:rPr lang="en-US" altLang="zh-CN">
                <a:sym typeface="+mn-ea"/>
              </a:rPr>
              <a:t>3</a:t>
            </a:r>
            <a:r>
              <a:rPr lang="zh-CN" altLang="en-US">
                <a:sym typeface="+mn-ea"/>
              </a:rPr>
              <a:t>类干扰</a:t>
            </a:r>
            <a:r>
              <a:rPr lang="zh-CN" altLang="en-US">
                <a:sym typeface="+mn-ea"/>
              </a:rPr>
              <a:t>）可以通过 合理的电路板层划分和元器件布局布线，以及添加储能旁路去耦电容来避免</a:t>
            </a:r>
            <a:endParaRPr lang="zh-CN" altLang="en-US">
              <a:sym typeface="+mn-ea"/>
            </a:endParaRPr>
          </a:p>
          <a:p>
            <a:endParaRPr lang="zh-CN" altLang="en-US">
              <a:sym typeface="+mn-ea"/>
            </a:endParaRPr>
          </a:p>
          <a:p>
            <a:endParaRPr lang="zh-CN" altLang="en-US">
              <a:sym typeface="+mn-ea"/>
            </a:endParaRPr>
          </a:p>
          <a:p>
            <a:r>
              <a:rPr lang="zh-CN" altLang="en-US">
                <a:sym typeface="+mn-ea"/>
              </a:rPr>
              <a:t>时间不够，不展开</a:t>
            </a:r>
            <a:endParaRPr lang="zh-CN" altLang="en-US">
              <a:sym typeface="+mn-ea"/>
            </a:endParaRPr>
          </a:p>
          <a:p>
            <a:r>
              <a:rPr lang="zh-CN" altLang="en-US">
                <a:sym typeface="+mn-ea"/>
              </a:rPr>
              <a:t>（EMI 指的是设备或系统不影响其他系统。EMS 指的是设备或系统抵抗能力</a:t>
            </a:r>
            <a:r>
              <a:rPr lang="zh-CN" altLang="en-US">
                <a:sym typeface="+mn-ea"/>
              </a:rPr>
              <a:t>周围电磁环境影响的</a:t>
            </a:r>
            <a:r>
              <a:rPr lang="zh-CN" altLang="en-US">
                <a:sym typeface="+mn-ea"/>
              </a:rPr>
              <a:t>。</a:t>
            </a:r>
            <a:endParaRPr lang="zh-CN" altLang="en-US"/>
          </a:p>
          <a:p>
            <a:r>
              <a:rPr lang="zh-CN" altLang="en-US"/>
              <a:t>传导干扰主要通过导线耦合以及共模阻抗耦合来影响其他电路。</a:t>
            </a:r>
            <a:endParaRPr lang="zh-CN" altLang="en-US"/>
          </a:p>
          <a:p>
            <a:r>
              <a:rPr lang="zh-CN" altLang="en-US"/>
              <a:t>串音干扰是由电磁性干扰和电容性干扰所引起的，通常发生在相邻的电路系统中。</a:t>
            </a:r>
            <a:endParaRPr lang="zh-CN" altLang="en-US"/>
          </a:p>
          <a:p>
            <a:r>
              <a:rPr lang="zh-CN" altLang="en-US"/>
              <a:t>辐射干扰是由于空间电磁波辐射引起，主要是内部走线间的共模电流辐射干扰。</a:t>
            </a:r>
            <a:r>
              <a:rPr lang="zh-CN" altLang="en-US">
                <a:sym typeface="+mn-ea"/>
              </a:rPr>
              <a:t>）</a:t>
            </a:r>
            <a:endParaRPr lang="zh-CN" altLang="en-US">
              <a:sym typeface="+mn-ea"/>
            </a:endParaRPr>
          </a:p>
          <a:p>
            <a:endParaRPr lang="zh-CN" altLang="en-US"/>
          </a:p>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电源完整性。。。主要影响原因（</a:t>
            </a:r>
            <a:r>
              <a:rPr lang="en-US" altLang="zh-CN"/>
              <a:t>3</a:t>
            </a:r>
            <a:r>
              <a:rPr lang="zh-CN" altLang="en-US"/>
              <a:t>点</a:t>
            </a:r>
            <a:r>
              <a:rPr lang="zh-CN" altLang="en-US"/>
              <a:t>）。。主要的方法是添加去耦电容。</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下面将利用上面提到的理论进行</a:t>
            </a:r>
            <a:r>
              <a:rPr lang="zh-CN" altLang="en-US">
                <a:sym typeface="+mn-ea"/>
              </a:rPr>
              <a:t>具体的</a:t>
            </a:r>
            <a:r>
              <a:rPr lang="en-US" altLang="zh-CN"/>
              <a:t>PCB</a:t>
            </a:r>
            <a:r>
              <a:rPr lang="zh-CN" altLang="en-US"/>
              <a:t>设计，首先是确定</a:t>
            </a:r>
            <a:r>
              <a:rPr lang="en-US" altLang="zh-CN"/>
              <a:t>PCB</a:t>
            </a:r>
            <a:r>
              <a:rPr lang="zh-CN" altLang="en-US"/>
              <a:t>叠层，主要根据。。确定层数。叠层设计需要</a:t>
            </a:r>
            <a:r>
              <a:rPr lang="zh-CN" altLang="en-US">
                <a:sym typeface="+mn-ea"/>
              </a:rPr>
              <a:t>注意</a:t>
            </a:r>
            <a:r>
              <a:rPr lang="en-US" altLang="zh-CN">
                <a:sym typeface="+mn-ea"/>
              </a:rPr>
              <a:t>3</a:t>
            </a:r>
            <a:r>
              <a:rPr lang="zh-CN" altLang="en-US">
                <a:sym typeface="+mn-ea"/>
              </a:rPr>
              <a:t>点（偶数层、地平面、成本）</a:t>
            </a:r>
            <a:endParaRPr lang="zh-CN" altLang="en-US"/>
          </a:p>
          <a:p>
            <a:endParaRPr lang="zh-CN" altLang="en-US"/>
          </a:p>
          <a:p>
            <a:r>
              <a:rPr lang="zh-CN" altLang="en-US"/>
              <a:t>设计过程中 首先通过预布局，得出布线难度和规模以及特殊信号线数量，确定使用双层板。然后使用图中公式进行阻抗匹配，最后和厂家一起评估工艺，双层板可以满足要求。</a:t>
            </a:r>
            <a:endParaRPr lang="en-US" altLang="zh-CN"/>
          </a:p>
          <a:p>
            <a:r>
              <a:rPr lang="zh-CN" altLang="en-US"/>
              <a:t>然后就是</a:t>
            </a:r>
            <a:r>
              <a:rPr lang="en-US" altLang="zh-CN"/>
              <a:t>pcb</a:t>
            </a:r>
            <a:r>
              <a:rPr lang="zh-CN" altLang="en-US"/>
              <a:t>设计中</a:t>
            </a:r>
            <a:r>
              <a:rPr lang="zh-CN" altLang="en-US"/>
              <a:t>最复杂繁琐的布局布线工作</a:t>
            </a:r>
            <a:endParaRPr lang="en-US" altLang="zh-CN"/>
          </a:p>
          <a:p>
            <a:endParaRPr lang="en-US" altLang="zh-CN"/>
          </a:p>
          <a:p>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b="1">
                <a:latin typeface="微软雅黑" panose="020B0503020204020204" charset="-122"/>
                <a:ea typeface="微软雅黑" panose="020B0503020204020204" charset="-122"/>
                <a:cs typeface="微软雅黑" panose="020B0503020204020204" charset="-122"/>
                <a:sym typeface="+mn-ea"/>
              </a:rPr>
              <a:t>PCB</a:t>
            </a:r>
            <a:r>
              <a:rPr lang="zh-CN" altLang="en-US" b="1">
                <a:latin typeface="微软雅黑" panose="020B0503020204020204" charset="-122"/>
                <a:ea typeface="微软雅黑" panose="020B0503020204020204" charset="-122"/>
                <a:cs typeface="微软雅黑" panose="020B0503020204020204" charset="-122"/>
                <a:sym typeface="+mn-ea"/>
              </a:rPr>
              <a:t>布局应该考虑到：</a:t>
            </a:r>
            <a:r>
              <a:rPr lang="en-US" altLang="zh-CN" b="1">
                <a:latin typeface="微软雅黑" panose="020B0503020204020204" charset="-122"/>
                <a:ea typeface="微软雅黑" panose="020B0503020204020204" charset="-122"/>
                <a:cs typeface="微软雅黑" panose="020B0503020204020204" charset="-122"/>
                <a:sym typeface="+mn-ea"/>
              </a:rPr>
              <a:t>PCB</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布线难度</a:t>
            </a:r>
            <a:r>
              <a:rPr lang="zh-CN" altLang="en-US" b="1">
                <a:latin typeface="微软雅黑" panose="020B0503020204020204" charset="-122"/>
                <a:ea typeface="微软雅黑" panose="020B0503020204020204" charset="-122"/>
                <a:cs typeface="微软雅黑" panose="020B0503020204020204" charset="-122"/>
                <a:sym typeface="+mn-ea"/>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信号质量</a:t>
            </a:r>
            <a:r>
              <a:rPr lang="zh-CN" altLang="en-US" b="1">
                <a:latin typeface="微软雅黑" panose="020B0503020204020204" charset="-122"/>
                <a:ea typeface="微软雅黑" panose="020B0503020204020204" charset="-122"/>
                <a:cs typeface="微软雅黑" panose="020B0503020204020204" charset="-122"/>
                <a:sym typeface="+mn-ea"/>
              </a:rPr>
              <a:t>问题、</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可安装性</a:t>
            </a:r>
            <a:r>
              <a:rPr lang="zh-CN" altLang="en-US" b="1">
                <a:latin typeface="微软雅黑" panose="020B0503020204020204" charset="-122"/>
                <a:ea typeface="微软雅黑" panose="020B0503020204020204" charset="-122"/>
                <a:cs typeface="微软雅黑" panose="020B0503020204020204" charset="-122"/>
                <a:sym typeface="+mn-ea"/>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扩展性</a:t>
            </a:r>
            <a:r>
              <a:rPr lang="zh-CN" altLang="en-US" b="1">
                <a:latin typeface="微软雅黑" panose="020B0503020204020204" charset="-122"/>
                <a:ea typeface="微软雅黑" panose="020B0503020204020204" charset="-122"/>
                <a:cs typeface="微软雅黑" panose="020B0503020204020204" charset="-122"/>
                <a:sym typeface="+mn-ea"/>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热设计</a:t>
            </a:r>
            <a:r>
              <a:rPr lang="zh-CN" altLang="en-US" b="1">
                <a:latin typeface="微软雅黑" panose="020B0503020204020204" charset="-122"/>
                <a:ea typeface="微软雅黑" panose="020B0503020204020204" charset="-122"/>
                <a:cs typeface="微软雅黑" panose="020B0503020204020204" charset="-122"/>
                <a:sym typeface="+mn-ea"/>
              </a:rPr>
              <a:t>和</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美观性</a:t>
            </a:r>
            <a:r>
              <a:rPr lang="zh-CN" altLang="en-US" b="1">
                <a:latin typeface="微软雅黑" panose="020B0503020204020204" charset="-122"/>
                <a:ea typeface="微软雅黑" panose="020B0503020204020204" charset="-122"/>
                <a:cs typeface="微软雅黑" panose="020B0503020204020204" charset="-122"/>
                <a:sym typeface="+mn-ea"/>
              </a:rPr>
              <a:t>等。最终布局如左图，右图为</a:t>
            </a:r>
            <a:r>
              <a:rPr lang="en-US" altLang="zh-CN" b="1">
                <a:latin typeface="微软雅黑" panose="020B0503020204020204" charset="-122"/>
                <a:ea typeface="微软雅黑" panose="020B0503020204020204" charset="-122"/>
                <a:cs typeface="微软雅黑" panose="020B0503020204020204" charset="-122"/>
                <a:sym typeface="+mn-ea"/>
              </a:rPr>
              <a:t>PCB</a:t>
            </a:r>
            <a:r>
              <a:rPr lang="zh-CN" altLang="en-US" b="1">
                <a:latin typeface="微软雅黑" panose="020B0503020204020204" charset="-122"/>
                <a:ea typeface="微软雅黑" panose="020B0503020204020204" charset="-122"/>
                <a:cs typeface="微软雅黑" panose="020B0503020204020204" charset="-122"/>
                <a:sym typeface="+mn-ea"/>
              </a:rPr>
              <a:t>散热设计，如</a:t>
            </a:r>
            <a:r>
              <a:rPr lang="zh-CN" altLang="en-US">
                <a:sym typeface="+mn-ea"/>
              </a:rPr>
              <a:t>发热严重的芯片下打散热孔，辅助散热</a:t>
            </a:r>
            <a:endParaRPr lang="zh-CN" altLang="en-US"/>
          </a:p>
          <a:p>
            <a:endParaRPr lang="zh-CN" altLang="en-US">
              <a:sym typeface="+mn-ea"/>
            </a:endParaRPr>
          </a:p>
          <a:p>
            <a:endParaRPr lang="zh-CN" altLang="en-US">
              <a:sym typeface="+mn-ea"/>
            </a:endParaRPr>
          </a:p>
          <a:p>
            <a:r>
              <a:rPr lang="zh-CN" altLang="en-US">
                <a:sym typeface="+mn-ea"/>
              </a:rPr>
              <a:t>布线难度：调整器件顺序，方位，尽可能保证走线</a:t>
            </a:r>
            <a:r>
              <a:rPr lang="zh-CN" altLang="en-US">
                <a:sym typeface="+mn-ea"/>
              </a:rPr>
              <a:t>短直不交叉</a:t>
            </a:r>
            <a:endParaRPr lang="en-US" altLang="zh-CN">
              <a:sym typeface="+mn-ea"/>
            </a:endParaRPr>
          </a:p>
          <a:p>
            <a:r>
              <a:rPr lang="zh-CN" altLang="en-US">
                <a:sym typeface="+mn-ea"/>
              </a:rPr>
              <a:t>信号质量：开关信号远离通讯信号，数模信号要分隔</a:t>
            </a:r>
            <a:endParaRPr lang="zh-CN" altLang="en-US">
              <a:sym typeface="+mn-ea"/>
            </a:endParaRPr>
          </a:p>
          <a:p>
            <a:r>
              <a:rPr lang="zh-CN" altLang="en-US"/>
              <a:t>热设计：为了提高芯片效率，在发热严重的芯片下打散热孔，辅助散热</a:t>
            </a:r>
            <a:endParaRPr lang="zh-CN" altLang="en-US"/>
          </a:p>
          <a:p>
            <a:endParaRPr lang="zh-CN" altLang="en-US"/>
          </a:p>
          <a:p>
            <a:r>
              <a:rPr lang="zh-CN" altLang="en-US">
                <a:sym typeface="+mn-ea"/>
              </a:rPr>
              <a:t>扩展性：芯片</a:t>
            </a:r>
            <a:r>
              <a:rPr lang="en-US" altLang="zh-CN">
                <a:sym typeface="+mn-ea"/>
              </a:rPr>
              <a:t>NC</a:t>
            </a:r>
            <a:r>
              <a:rPr lang="zh-CN" altLang="en-US">
                <a:sym typeface="+mn-ea"/>
              </a:rPr>
              <a:t>引脚排针引出，便于后期功能扩展。</a:t>
            </a:r>
            <a:endParaRPr lang="zh-CN" altLang="en-US"/>
          </a:p>
          <a:p>
            <a:r>
              <a:rPr lang="zh-CN" altLang="en-US"/>
              <a:t>可安装性：考虑器件大小高度，会不会阻碍其他器件</a:t>
            </a:r>
            <a:endParaRPr lang="zh-CN" altLang="en-US"/>
          </a:p>
          <a:p>
            <a:r>
              <a:rPr lang="zh-CN" altLang="en-US">
                <a:sym typeface="+mn-ea"/>
              </a:rPr>
              <a:t>美观性：使用网格点设置，使器件摆放尽量规整美观。</a:t>
            </a:r>
            <a:endParaRPr lang="zh-CN" altLang="en-US">
              <a:sym typeface="+mn-ea"/>
            </a:endParaRPr>
          </a:p>
          <a:p>
            <a:endParaRPr lang="zh-CN" altLang="en-US">
              <a:sym typeface="+mn-ea"/>
            </a:endParaRPr>
          </a:p>
          <a:p>
            <a:endParaRPr lang="zh-CN" altLang="en-US"/>
          </a:p>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布线原则：电源与地间要添加去耦电容，并注意顺序；走线要注意尽量走直线，避免直角锐角出现；</a:t>
            </a:r>
            <a:endParaRPr lang="zh-CN" altLang="en-US">
              <a:sym typeface="+mn-ea"/>
            </a:endParaRPr>
          </a:p>
          <a:p>
            <a:r>
              <a:rPr lang="zh-CN" altLang="en-US">
                <a:sym typeface="+mn-ea"/>
              </a:rPr>
              <a:t>一般信号注意走线间距宽度已经方向；差分线注意</a:t>
            </a: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等长、等距等</a:t>
            </a:r>
            <a:r>
              <a:rPr lang="zh-CN" altLang="en-US">
                <a:sym typeface="+mn-ea"/>
              </a:rPr>
              <a:t>；覆铜并做地线使用；</a:t>
            </a:r>
            <a:endParaRPr lang="zh-CN" altLang="en-US">
              <a:sym typeface="+mn-ea"/>
            </a:endParaRPr>
          </a:p>
          <a:p>
            <a:r>
              <a:rPr lang="zh-CN" altLang="en-US">
                <a:sym typeface="+mn-ea"/>
              </a:rPr>
              <a:t>最后再进行整体的检查</a:t>
            </a:r>
            <a:endParaRPr lang="zh-CN" altLang="en-US">
              <a:sym typeface="+mn-ea"/>
            </a:endParaRPr>
          </a:p>
          <a:p>
            <a:endParaRPr lang="zh-CN" altLang="en-US">
              <a:sym typeface="+mn-ea"/>
            </a:endParaRPr>
          </a:p>
          <a:p>
            <a:endParaRPr lang="zh-CN" altLang="en-US">
              <a:sym typeface="+mn-ea"/>
            </a:endParaRPr>
          </a:p>
          <a:p>
            <a:endParaRPr lang="zh-CN" altLang="en-US">
              <a:sym typeface="+mn-ea"/>
            </a:endParaRPr>
          </a:p>
          <a:p>
            <a:endParaRPr lang="zh-CN" altLang="en-US">
              <a:sym typeface="+mn-ea"/>
            </a:endParaRPr>
          </a:p>
          <a:p>
            <a:r>
              <a:rPr lang="zh-CN" altLang="en-US">
                <a:sym typeface="+mn-ea"/>
              </a:rPr>
              <a:t>走线宽度：根据线网络的功率，选择合适的线宽。一般：地线＞电源线＞信号线</a:t>
            </a:r>
            <a:endParaRPr lang="zh-CN" altLang="en-US">
              <a:sym typeface="+mn-ea"/>
            </a:endParaRPr>
          </a:p>
          <a:p>
            <a:r>
              <a:rPr lang="zh-CN" altLang="en-US">
                <a:sym typeface="+mn-ea"/>
              </a:rPr>
              <a:t>走线间距：</a:t>
            </a:r>
            <a:r>
              <a:rPr lang="en-US" altLang="zh-CN">
                <a:sym typeface="+mn-ea"/>
              </a:rPr>
              <a:t>3W</a:t>
            </a:r>
            <a:r>
              <a:rPr lang="zh-CN" altLang="en-US">
                <a:sym typeface="+mn-ea"/>
              </a:rPr>
              <a:t>原则。线与线之间的距离保持3倍线宽</a:t>
            </a:r>
            <a:endParaRPr lang="zh-CN" altLang="en-US">
              <a:sym typeface="+mn-ea"/>
            </a:endParaRPr>
          </a:p>
          <a:p>
            <a:r>
              <a:rPr lang="zh-CN" altLang="en-US">
                <a:sym typeface="+mn-ea"/>
              </a:rPr>
              <a:t>阻抗匹配：控制走线连续性（倒角，过孔，线宽）阻抗不连续就会反射，锐角最差，直角次之，钝角再次之，圆角再次之，直线最好。</a:t>
            </a:r>
            <a:endParaRPr lang="zh-CN" altLang="en-US"/>
          </a:p>
          <a:p>
            <a:r>
              <a:rPr lang="zh-CN" altLang="en-US">
                <a:sym typeface="+mn-ea"/>
              </a:rPr>
              <a:t>EMC（电磁兼容性）设计的关键,是尽可能减小回流面积。</a:t>
            </a:r>
            <a:endParaRPr lang="zh-CN" altLang="en-US"/>
          </a:p>
          <a:p>
            <a:r>
              <a:rPr lang="en-US" altLang="zh-CN">
                <a:sym typeface="+mn-ea"/>
              </a:rPr>
              <a:t>EMI</a:t>
            </a:r>
            <a:r>
              <a:rPr lang="zh-CN" altLang="en-US">
                <a:sym typeface="+mn-ea"/>
              </a:rPr>
              <a:t>（电磁干扰）：输入端与输出端的边线应避免相邻平行， 以免产生反射干扰，必要时应加地线隔离。两相邻层的布线要互相垂直，平行容易产生寄生耦合。</a:t>
            </a:r>
            <a:endParaRPr lang="zh-CN" altLang="en-US">
              <a:sym typeface="+mn-ea"/>
            </a:endParaRPr>
          </a:p>
          <a:p>
            <a:r>
              <a:rPr lang="zh-CN" altLang="en-US">
                <a:sym typeface="+mn-ea"/>
              </a:rPr>
              <a:t>电源滤波：先经过大电容，再经过小电容。小电容离器件最近。单点接地</a:t>
            </a:r>
            <a:endParaRPr lang="zh-CN" altLang="en-US">
              <a:sym typeface="+mn-ea"/>
            </a:endParaRPr>
          </a:p>
          <a:p>
            <a:r>
              <a:rPr lang="zh-CN" altLang="en-US">
                <a:sym typeface="+mn-ea"/>
              </a:rPr>
              <a:t>差分线：等距、等长、差分线对间距小于或等于线</a:t>
            </a:r>
            <a:r>
              <a:rPr lang="zh-CN" altLang="en-US">
                <a:sym typeface="+mn-ea"/>
              </a:rPr>
              <a:t>宽，线长尽量短，减少不连续因素。蛇形走线，匹配长度。不同差分对保持大于</a:t>
            </a:r>
            <a:r>
              <a:rPr lang="en-US" altLang="zh-CN">
                <a:sym typeface="+mn-ea"/>
              </a:rPr>
              <a:t>3~5</a:t>
            </a:r>
            <a:r>
              <a:rPr lang="zh-CN" altLang="en-US">
                <a:sym typeface="+mn-ea"/>
              </a:rPr>
              <a:t>倍线间距</a:t>
            </a:r>
            <a:endParaRPr lang="zh-CN" altLang="en-US"/>
          </a:p>
          <a:p>
            <a:r>
              <a:rPr lang="en-US" altLang="zh-CN">
                <a:sym typeface="+mn-ea"/>
              </a:rPr>
              <a:t>PCB</a:t>
            </a:r>
            <a:r>
              <a:rPr lang="zh-CN" altLang="en-US">
                <a:sym typeface="+mn-ea"/>
              </a:rPr>
              <a:t>覆铜：一般都是连接在地上，增大地线面积，有利于地线阻抗降低，使电源和信号传输稳定，在高频的信号线附近覆铜，可以大大减小电磁辐射干扰。增强了</a:t>
            </a:r>
            <a:r>
              <a:rPr lang="en-US" altLang="zh-CN">
                <a:sym typeface="+mn-ea"/>
              </a:rPr>
              <a:t>PCB</a:t>
            </a:r>
            <a:r>
              <a:rPr lang="zh-CN" altLang="en-US">
                <a:sym typeface="+mn-ea"/>
              </a:rPr>
              <a:t>的电磁兼容性，提高板子抗干扰能力。</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确定工艺，加工出左图的</a:t>
            </a:r>
            <a:r>
              <a:rPr lang="en-US" altLang="zh-CN"/>
              <a:t>PCB</a:t>
            </a:r>
            <a:r>
              <a:rPr lang="zh-CN" altLang="en-US"/>
              <a:t>板，并设计了集成控制箱。最终的系统可以工作在</a:t>
            </a:r>
            <a:r>
              <a:rPr lang="en-US" altLang="zh-CN"/>
              <a:t>-30-85℃</a:t>
            </a:r>
            <a:r>
              <a:rPr lang="zh-CN" altLang="en-US"/>
              <a:t>，相对湿度等满足</a:t>
            </a:r>
            <a:r>
              <a:rPr lang="zh-CN" altLang="en-US">
                <a:sym typeface="+mn-ea"/>
              </a:rPr>
              <a:t>天文工作</a:t>
            </a:r>
            <a:r>
              <a:rPr lang="zh-CN" altLang="en-US"/>
              <a:t>环境要求</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下一步针对硬件系统设计软件并进行测试</a:t>
            </a:r>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驱动设计，主要是为</a:t>
            </a:r>
            <a:r>
              <a:rPr lang="en-US" altLang="zh-CN"/>
              <a:t>4</a:t>
            </a:r>
            <a:r>
              <a:rPr lang="zh-CN" altLang="en-US"/>
              <a:t>个单片机提供</a:t>
            </a:r>
            <a:r>
              <a:rPr lang="en-US" altLang="zh-CN"/>
              <a:t>c</a:t>
            </a:r>
            <a:r>
              <a:rPr lang="zh-CN" altLang="en-US"/>
              <a:t>程序，整体功能流程如图，系统上电，完成初始化后发送一次状态数据，期间如果收到命令则执行并同步，如没有就启动定时器再次发送状态数据</a:t>
            </a:r>
            <a:endParaRPr lang="zh-CN" altLang="en-US"/>
          </a:p>
          <a:p>
            <a:r>
              <a:rPr lang="zh-CN" altLang="en-US"/>
              <a:t>同时为了方便使用，设计控制</a:t>
            </a:r>
            <a:r>
              <a:rPr lang="zh-CN" altLang="en-US">
                <a:sym typeface="+mn-ea"/>
              </a:rPr>
              <a:t>编码表。使用有意义的语言命令替换</a:t>
            </a:r>
            <a:r>
              <a:rPr lang="zh-CN" altLang="en-US"/>
              <a:t>机械控制码，这样我们想实现开灯时，只需要记</a:t>
            </a:r>
            <a:r>
              <a:rPr lang="en-US" altLang="zh-CN"/>
              <a:t>onled</a:t>
            </a:r>
            <a:r>
              <a:rPr lang="zh-CN" altLang="en-US"/>
              <a:t>即可</a:t>
            </a:r>
            <a:r>
              <a:rPr lang="zh-CN" altLang="en-US"/>
              <a:t>。</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a:t>
            </a:r>
            <a:endParaRPr lang="zh-CN" altLang="en-US"/>
          </a:p>
          <a:p>
            <a:r>
              <a:rPr lang="zh-CN" altLang="en-US" b="1"/>
              <a:t>在程序运行后，弹出的界面如图。使用时，用户通过输入不同模块的IP地址和端口，实现对不同模块的连接，发送与接收的消息会实时的显示在左边文本区域。</a:t>
            </a:r>
            <a:endParaRPr lang="zh-CN" altLang="en-US" b="1"/>
          </a:p>
          <a:p>
            <a:endParaRPr lang="zh-CN" altLang="en-US"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首先课题的背景和意义</a:t>
            </a:r>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测试实验主要测试系统功能和稳定性。测试条件为</a:t>
            </a:r>
            <a:r>
              <a:rPr lang="en-US" altLang="zh-CN"/>
              <a:t>24</a:t>
            </a:r>
            <a:r>
              <a:rPr lang="zh-CN" altLang="en-US"/>
              <a:t>小时内执行</a:t>
            </a:r>
            <a:r>
              <a:rPr lang="en-US" altLang="zh-CN"/>
              <a:t>1000</a:t>
            </a:r>
            <a:r>
              <a:rPr lang="zh-CN" altLang="en-US"/>
              <a:t>条命令</a:t>
            </a:r>
            <a:r>
              <a:rPr lang="zh-CN" altLang="en-US"/>
              <a:t>。实验统计结果如图</a:t>
            </a:r>
            <a:endParaRPr lang="zh-CN" altLang="en-US"/>
          </a:p>
          <a:p>
            <a:endParaRPr lang="zh-CN" altLang="en-US"/>
          </a:p>
          <a:p>
            <a:r>
              <a:rPr lang="zh-CN" altLang="en-US"/>
              <a:t>并在在网络正常和突发中断的条件下分别通过短消息和按键触发控制指令。</a:t>
            </a:r>
            <a:endParaRPr lang="zh-CN" altLang="en-US"/>
          </a:p>
          <a:p>
            <a:endParaRPr lang="zh-CN" altLang="en-US"/>
          </a:p>
          <a:p>
            <a:r>
              <a:rPr lang="zh-CN" altLang="en-US"/>
              <a:t>经过验证，功能全部正常且明系统稳定性可靠。</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使用时我们只需要连接接口，就可以方便的实现对天文台设备的控制和监控。</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这是本文的主要成功。谢谢</a:t>
            </a:r>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solidFill>
                  <a:schemeClr val="bg1">
                    <a:lumMod val="75000"/>
                  </a:schemeClr>
                </a:solidFill>
                <a:latin typeface="楷体" panose="02010609060101010101" pitchFamily="49" charset="-122"/>
                <a:ea typeface="楷体" panose="02010609060101010101" pitchFamily="49" charset="-122"/>
                <a:sym typeface="+mn-ea"/>
              </a:rPr>
              <a:t>天文学是一门观测科学，随着多波段时域天文学成为天文热点，远程天文台成为当前天文学研究重要工具，并成为重要的发展目标。</a:t>
            </a:r>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r>
              <a:rPr lang="zh-CN" altLang="en-US" b="1">
                <a:solidFill>
                  <a:schemeClr val="bg1">
                    <a:lumMod val="75000"/>
                  </a:schemeClr>
                </a:solidFill>
                <a:latin typeface="楷体" panose="02010609060101010101" pitchFamily="49" charset="-122"/>
                <a:ea typeface="楷体" panose="02010609060101010101" pitchFamily="49" charset="-122"/>
                <a:sym typeface="+mn-ea"/>
              </a:rPr>
              <a:t>远程天文台的发展可以分为四个阶段，</a:t>
            </a:r>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r>
              <a:rPr lang="zh-CN" altLang="en-US" b="1">
                <a:solidFill>
                  <a:schemeClr val="bg1">
                    <a:lumMod val="75000"/>
                  </a:schemeClr>
                </a:solidFill>
                <a:latin typeface="楷体" panose="02010609060101010101" pitchFamily="49" charset="-122"/>
                <a:ea typeface="楷体" panose="02010609060101010101" pitchFamily="49" charset="-122"/>
                <a:sym typeface="+mn-ea"/>
              </a:rPr>
              <a:t>首先是自动执行望远镜，实现望远镜自动化</a:t>
            </a:r>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r>
              <a:rPr lang="zh-CN" altLang="en-US" b="1">
                <a:solidFill>
                  <a:schemeClr val="bg1">
                    <a:lumMod val="75000"/>
                  </a:schemeClr>
                </a:solidFill>
                <a:latin typeface="楷体" panose="02010609060101010101" pitchFamily="49" charset="-122"/>
                <a:ea typeface="楷体" panose="02010609060101010101" pitchFamily="49" charset="-122"/>
                <a:sym typeface="+mn-ea"/>
              </a:rPr>
              <a:t>远程操作望远镜，实现望远镜远程操作</a:t>
            </a:r>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r>
              <a:rPr lang="zh-CN" altLang="en-US" b="1">
                <a:solidFill>
                  <a:schemeClr val="bg1">
                    <a:lumMod val="75000"/>
                  </a:schemeClr>
                </a:solidFill>
                <a:latin typeface="楷体" panose="02010609060101010101" pitchFamily="49" charset="-122"/>
                <a:ea typeface="楷体" panose="02010609060101010101" pitchFamily="49" charset="-122"/>
                <a:sym typeface="+mn-ea"/>
              </a:rPr>
              <a:t>。。实现远程自主执行</a:t>
            </a:r>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r>
              <a:rPr lang="zh-CN" altLang="en-US" b="1">
                <a:solidFill>
                  <a:schemeClr val="bg1">
                    <a:lumMod val="75000"/>
                  </a:schemeClr>
                </a:solidFill>
                <a:latin typeface="楷体" panose="02010609060101010101" pitchFamily="49" charset="-122"/>
                <a:ea typeface="楷体" panose="02010609060101010101" pitchFamily="49" charset="-122"/>
                <a:sym typeface="+mn-ea"/>
              </a:rPr>
              <a:t>。。实现智能化</a:t>
            </a:r>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r>
              <a:rPr lang="zh-CN" altLang="en-US" b="1">
                <a:solidFill>
                  <a:schemeClr val="bg1">
                    <a:lumMod val="75000"/>
                  </a:schemeClr>
                </a:solidFill>
                <a:latin typeface="楷体" panose="02010609060101010101" pitchFamily="49" charset="-122"/>
                <a:ea typeface="楷体" panose="02010609060101010101" pitchFamily="49" charset="-122"/>
                <a:sym typeface="+mn-ea"/>
              </a:rPr>
              <a:t>没时间扩展</a:t>
            </a:r>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r>
              <a:rPr lang="zh-CN" altLang="en-US">
                <a:solidFill>
                  <a:schemeClr val="bg1">
                    <a:lumMod val="75000"/>
                  </a:schemeClr>
                </a:solidFill>
                <a:latin typeface="楷体" panose="02010609060101010101" pitchFamily="49" charset="-122"/>
                <a:ea typeface="楷体" panose="02010609060101010101" pitchFamily="49" charset="-122"/>
                <a:sym typeface="+mn-ea"/>
              </a:rPr>
              <a:t>（</a:t>
            </a:r>
            <a:r>
              <a:rPr lang="zh-CN" altLang="en-US">
                <a:solidFill>
                  <a:schemeClr val="bg1">
                    <a:lumMod val="75000"/>
                  </a:schemeClr>
                </a:solidFill>
                <a:latin typeface="楷体" panose="02010609060101010101" pitchFamily="49" charset="-122"/>
                <a:ea typeface="楷体" panose="02010609060101010101" pitchFamily="49" charset="-122"/>
                <a:sym typeface="+mn-ea"/>
              </a:rPr>
              <a:t>首先是自动执行望远镜阶段，为了提高望远镜测光效率，</a:t>
            </a:r>
            <a:r>
              <a:rPr lang="en-US" altLang="zh-CN">
                <a:solidFill>
                  <a:schemeClr val="bg1">
                    <a:lumMod val="75000"/>
                  </a:schemeClr>
                </a:solidFill>
                <a:latin typeface="楷体" panose="02010609060101010101" pitchFamily="49" charset="-122"/>
                <a:ea typeface="楷体" panose="02010609060101010101" pitchFamily="49" charset="-122"/>
                <a:sym typeface="+mn-ea"/>
              </a:rPr>
              <a:t>1968</a:t>
            </a:r>
            <a:r>
              <a:rPr lang="zh-CN" altLang="en-US">
                <a:solidFill>
                  <a:schemeClr val="bg1">
                    <a:lumMod val="75000"/>
                  </a:schemeClr>
                </a:solidFill>
                <a:latin typeface="楷体" panose="02010609060101010101" pitchFamily="49" charset="-122"/>
                <a:ea typeface="楷体" panose="02010609060101010101" pitchFamily="49" charset="-122"/>
                <a:sym typeface="+mn-ea"/>
              </a:rPr>
              <a:t>年威斯康辛大学首次实现望远镜自动测光，极大的提高了效率。</a:t>
            </a:r>
            <a:endParaRPr lang="zh-CN" altLang="en-US">
              <a:solidFill>
                <a:schemeClr val="bg1">
                  <a:lumMod val="75000"/>
                </a:schemeClr>
              </a:solidFill>
              <a:latin typeface="楷体" panose="02010609060101010101" pitchFamily="49" charset="-122"/>
              <a:ea typeface="楷体" panose="02010609060101010101" pitchFamily="49" charset="-122"/>
              <a:sym typeface="+mn-ea"/>
            </a:endParaRPr>
          </a:p>
          <a:p>
            <a:r>
              <a:rPr lang="zh-CN" altLang="en-US">
                <a:solidFill>
                  <a:schemeClr val="bg1">
                    <a:lumMod val="75000"/>
                  </a:schemeClr>
                </a:solidFill>
                <a:latin typeface="楷体" panose="02010609060101010101" pitchFamily="49" charset="-122"/>
                <a:ea typeface="楷体" panose="02010609060101010101" pitchFamily="49" charset="-122"/>
                <a:sym typeface="+mn-ea"/>
              </a:rPr>
              <a:t>然后是远程操作阶段，</a:t>
            </a:r>
            <a:r>
              <a:rPr lang="en-US" altLang="zh-CN">
                <a:solidFill>
                  <a:schemeClr val="bg1">
                    <a:lumMod val="75000"/>
                  </a:schemeClr>
                </a:solidFill>
                <a:latin typeface="楷体" panose="02010609060101010101" pitchFamily="49" charset="-122"/>
                <a:ea typeface="楷体" panose="02010609060101010101" pitchFamily="49" charset="-122"/>
                <a:sym typeface="+mn-ea"/>
              </a:rPr>
              <a:t>1975</a:t>
            </a:r>
            <a:r>
              <a:rPr lang="zh-CN" altLang="en-US">
                <a:solidFill>
                  <a:schemeClr val="bg1">
                    <a:lumMod val="75000"/>
                  </a:schemeClr>
                </a:solidFill>
                <a:latin typeface="楷体" panose="02010609060101010101" pitchFamily="49" charset="-122"/>
                <a:ea typeface="楷体" panose="02010609060101010101" pitchFamily="49" charset="-122"/>
                <a:sym typeface="+mn-ea"/>
              </a:rPr>
              <a:t>年在英国首次实现通过计算机微波链路控制</a:t>
            </a:r>
            <a:r>
              <a:rPr lang="en-US" altLang="zh-CN">
                <a:solidFill>
                  <a:schemeClr val="bg1">
                    <a:lumMod val="75000"/>
                  </a:schemeClr>
                </a:solidFill>
                <a:latin typeface="楷体" panose="02010609060101010101" pitchFamily="49" charset="-122"/>
                <a:ea typeface="楷体" panose="02010609060101010101" pitchFamily="49" charset="-122"/>
                <a:sym typeface="+mn-ea"/>
              </a:rPr>
              <a:t>30</a:t>
            </a:r>
            <a:r>
              <a:rPr lang="zh-CN" altLang="en-US">
                <a:solidFill>
                  <a:schemeClr val="bg1">
                    <a:lumMod val="75000"/>
                  </a:schemeClr>
                </a:solidFill>
                <a:latin typeface="楷体" panose="02010609060101010101" pitchFamily="49" charset="-122"/>
                <a:ea typeface="楷体" panose="02010609060101010101" pitchFamily="49" charset="-122"/>
                <a:sym typeface="+mn-ea"/>
              </a:rPr>
              <a:t>公里外的望远镜，望远镜开始可以重复执行观测任务。</a:t>
            </a:r>
            <a:endParaRPr lang="zh-CN" altLang="en-US">
              <a:solidFill>
                <a:schemeClr val="bg1">
                  <a:lumMod val="75000"/>
                </a:schemeClr>
              </a:solidFill>
              <a:latin typeface="楷体" panose="02010609060101010101" pitchFamily="49" charset="-122"/>
              <a:ea typeface="楷体" panose="02010609060101010101" pitchFamily="49" charset="-122"/>
              <a:sym typeface="+mn-ea"/>
            </a:endParaRPr>
          </a:p>
          <a:p>
            <a:r>
              <a:rPr lang="zh-CN" altLang="en-US">
                <a:solidFill>
                  <a:schemeClr val="bg1">
                    <a:lumMod val="75000"/>
                  </a:schemeClr>
                </a:solidFill>
                <a:latin typeface="楷体" panose="02010609060101010101" pitchFamily="49" charset="-122"/>
                <a:ea typeface="楷体" panose="02010609060101010101" pitchFamily="49" charset="-122"/>
                <a:sym typeface="+mn-ea"/>
              </a:rPr>
              <a:t>目前是程控自主天文台，</a:t>
            </a:r>
            <a:r>
              <a:rPr lang="en-US" altLang="zh-CN">
                <a:solidFill>
                  <a:schemeClr val="bg1">
                    <a:lumMod val="75000"/>
                  </a:schemeClr>
                </a:solidFill>
                <a:latin typeface="楷体" panose="02010609060101010101" pitchFamily="49" charset="-122"/>
                <a:ea typeface="楷体" panose="02010609060101010101" pitchFamily="49" charset="-122"/>
                <a:sym typeface="+mn-ea"/>
              </a:rPr>
              <a:t>1984</a:t>
            </a:r>
            <a:r>
              <a:rPr lang="zh-CN" altLang="en-US">
                <a:solidFill>
                  <a:schemeClr val="bg1">
                    <a:lumMod val="75000"/>
                  </a:schemeClr>
                </a:solidFill>
                <a:latin typeface="楷体" panose="02010609060101010101" pitchFamily="49" charset="-122"/>
                <a:ea typeface="楷体" panose="02010609060101010101" pitchFamily="49" charset="-122"/>
                <a:sym typeface="+mn-ea"/>
              </a:rPr>
              <a:t>年美国科学家在霍布金斯山完成自动光电测光望远镜，可以在没有人协助的情况下，实现自主观测。</a:t>
            </a:r>
            <a:endParaRPr lang="zh-CN" altLang="en-US">
              <a:solidFill>
                <a:schemeClr val="bg1">
                  <a:lumMod val="75000"/>
                </a:schemeClr>
              </a:solidFill>
              <a:latin typeface="楷体" panose="02010609060101010101" pitchFamily="49" charset="-122"/>
              <a:ea typeface="楷体" panose="02010609060101010101" pitchFamily="49" charset="-122"/>
              <a:sym typeface="+mn-ea"/>
            </a:endParaRPr>
          </a:p>
          <a:p>
            <a:r>
              <a:rPr lang="zh-CN" altLang="en-US">
                <a:solidFill>
                  <a:schemeClr val="bg1">
                    <a:lumMod val="75000"/>
                  </a:schemeClr>
                </a:solidFill>
                <a:latin typeface="楷体" panose="02010609060101010101" pitchFamily="49" charset="-122"/>
                <a:ea typeface="楷体" panose="02010609060101010101" pitchFamily="49" charset="-122"/>
                <a:sym typeface="+mn-ea"/>
              </a:rPr>
              <a:t>程控天文台网络是第三阶段的延伸，</a:t>
            </a:r>
            <a:r>
              <a:rPr lang="en-US" altLang="zh-CN">
                <a:solidFill>
                  <a:schemeClr val="bg1">
                    <a:lumMod val="75000"/>
                  </a:schemeClr>
                </a:solidFill>
                <a:latin typeface="楷体" panose="02010609060101010101" pitchFamily="49" charset="-122"/>
                <a:ea typeface="楷体" panose="02010609060101010101" pitchFamily="49" charset="-122"/>
                <a:sym typeface="+mn-ea"/>
              </a:rPr>
              <a:t>bootes </a:t>
            </a:r>
            <a:r>
              <a:rPr lang="zh-CN" altLang="en-US">
                <a:solidFill>
                  <a:schemeClr val="bg1">
                    <a:lumMod val="75000"/>
                  </a:schemeClr>
                </a:solidFill>
                <a:latin typeface="楷体" panose="02010609060101010101" pitchFamily="49" charset="-122"/>
                <a:ea typeface="楷体" panose="02010609060101010101" pitchFamily="49" charset="-122"/>
                <a:sym typeface="+mn-ea"/>
              </a:rPr>
              <a:t>全球联网，极大提高时域空域覆盖</a:t>
            </a:r>
            <a:endParaRPr lang="zh-CN" altLang="en-US">
              <a:solidFill>
                <a:schemeClr val="bg1">
                  <a:lumMod val="75000"/>
                </a:schemeClr>
              </a:solidFill>
              <a:latin typeface="楷体" panose="02010609060101010101" pitchFamily="49" charset="-122"/>
              <a:ea typeface="楷体" panose="02010609060101010101" pitchFamily="49" charset="-122"/>
              <a:sym typeface="+mn-ea"/>
            </a:endParaRPr>
          </a:p>
          <a:p>
            <a:r>
              <a:rPr lang="zh-CN" altLang="en-US">
                <a:solidFill>
                  <a:schemeClr val="bg1">
                    <a:lumMod val="75000"/>
                  </a:schemeClr>
                </a:solidFill>
                <a:latin typeface="楷体" panose="02010609060101010101" pitchFamily="49" charset="-122"/>
                <a:ea typeface="楷体" panose="02010609060101010101" pitchFamily="49" charset="-122"/>
                <a:sym typeface="+mn-ea"/>
              </a:rPr>
              <a:t>最后是程控智能天文台，是我们进一步努力的方向</a:t>
            </a:r>
            <a:r>
              <a:rPr lang="zh-CN" altLang="en-US">
                <a:solidFill>
                  <a:schemeClr val="bg1">
                    <a:lumMod val="75000"/>
                  </a:schemeClr>
                </a:solidFill>
                <a:latin typeface="楷体" panose="02010609060101010101" pitchFamily="49" charset="-122"/>
                <a:ea typeface="楷体" panose="02010609060101010101" pitchFamily="49" charset="-122"/>
                <a:sym typeface="+mn-ea"/>
              </a:rPr>
              <a:t>）</a:t>
            </a:r>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endParaRPr lang="zh-CN" altLang="en-US"/>
          </a:p>
        </p:txBody>
      </p:sp>
      <p:sp>
        <p:nvSpPr>
          <p:cNvPr id="4" name="灯片编号占位符 3"/>
          <p:cNvSpPr>
            <a:spLocks noGrp="1"/>
          </p:cNvSpPr>
          <p:nvPr>
            <p:ph type="sldNum" sz="quarter" idx="10"/>
          </p:nvPr>
        </p:nvSpPr>
        <p:spPr/>
        <p:txBody>
          <a:bodyPr/>
          <a:lstStyle/>
          <a:p>
            <a:fld id="{14D38608-98F6-4673-868C-7AB468B4D7E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eaLnBrk="1" hangingPunct="1"/>
            <a:r>
              <a:rPr lang="zh-CN" altLang="en-US" dirty="0">
                <a:sym typeface="+mn-ea"/>
              </a:rPr>
              <a:t>研究意义</a:t>
            </a:r>
            <a:endParaRPr lang="zh-CN" altLang="en-US" dirty="0">
              <a:sym typeface="+mn-ea"/>
            </a:endParaRPr>
          </a:p>
          <a:p>
            <a:pPr lvl="0" eaLnBrk="1" hangingPunct="1"/>
            <a:r>
              <a:rPr lang="zh-CN" altLang="en-US" dirty="0">
                <a:sym typeface="+mn-ea"/>
              </a:rPr>
              <a:t>环境因素，光污染、空气污染使得可观测的地点越来越偏远， 优良台址环境与人类生存环境矛盾，制约了人的能力，降低了观测效率，因此远程自主观测是刚需。</a:t>
            </a:r>
            <a:endParaRPr lang="zh-CN" altLang="en-US" dirty="0"/>
          </a:p>
          <a:p>
            <a:pPr lvl="0" eaLnBrk="1" hangingPunct="1"/>
            <a:r>
              <a:rPr lang="zh-CN" altLang="en-US" dirty="0">
                <a:sym typeface="+mn-ea"/>
              </a:rPr>
              <a:t>目前在伽玛暴余辉和其它瞬变源的光学观测研究上都有了良好的应用。</a:t>
            </a:r>
            <a:endParaRPr lang="zh-CN" altLang="en-US" dirty="0">
              <a:sym typeface="+mn-ea"/>
            </a:endParaRPr>
          </a:p>
          <a:p>
            <a:pPr lvl="0" eaLnBrk="1" hangingPunct="1"/>
            <a:r>
              <a:rPr lang="zh-CN" altLang="en-US" dirty="0">
                <a:sym typeface="+mn-ea"/>
              </a:rPr>
              <a:t>另外，远程天文台在天文教育与公众科学方面也开始发挥重要作用。英国的BRT已经进入课堂。星明天文台与中国虚拟天文台联合开展了公众超新星搜寻项目，是国内首个业余全民科学的项目，目前已经发现多颗超新星</a:t>
            </a:r>
            <a:endParaRPr lang="zh-CN" altLang="en-US"/>
          </a:p>
          <a:p>
            <a:pPr lvl="0" eaLnBrk="1" hangingPunct="1"/>
            <a:endParaRPr lang="zh-CN" altLang="en-US" dirty="0">
              <a:sym typeface="+mn-ea"/>
            </a:endParaRPr>
          </a:p>
          <a:p>
            <a:pPr lvl="0" eaLnBrk="1" hangingPunct="1"/>
            <a:endParaRPr lang="zh-CN" altLang="en-US"/>
          </a:p>
        </p:txBody>
      </p:sp>
      <p:sp>
        <p:nvSpPr>
          <p:cNvPr id="4" name="灯片编号占位符 3"/>
          <p:cNvSpPr>
            <a:spLocks noGrp="1"/>
          </p:cNvSpPr>
          <p:nvPr>
            <p:ph type="sldNum" sz="quarter" idx="10"/>
          </p:nvPr>
        </p:nvSpPr>
        <p:spPr/>
        <p:txBody>
          <a:bodyPr/>
          <a:lstStyle/>
          <a:p>
            <a:fld id="{14D38608-98F6-4673-868C-7AB468B4D7E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与国外相比，</a:t>
            </a:r>
            <a:r>
              <a:rPr lang="zh-CN" altLang="en-US"/>
              <a:t>我国远程天文台的发展起步晚，不仅在望远镜数量上存在着极大的差距，而在望远镜程控技术上</a:t>
            </a:r>
            <a:r>
              <a:rPr lang="zh-CN" altLang="en-US">
                <a:sym typeface="+mn-ea"/>
              </a:rPr>
              <a:t>和科学教育应用</a:t>
            </a:r>
            <a:r>
              <a:rPr lang="zh-CN" altLang="en-US"/>
              <a:t>的差距更为明显。</a:t>
            </a:r>
            <a:endParaRPr lang="zh-CN" altLang="en-US"/>
          </a:p>
          <a:p>
            <a:r>
              <a:rPr lang="zh-CN" altLang="en-US">
                <a:sym typeface="+mn-ea"/>
              </a:rPr>
              <a:t>我国目前还没有一套自主，成熟，稳定的系统应用到远程台的搭建上。</a:t>
            </a:r>
            <a:endParaRPr lang="zh-CN" altLang="en-US">
              <a:sym typeface="+mn-ea"/>
            </a:endParaRPr>
          </a:p>
          <a:p>
            <a:endParaRPr lang="zh-CN" altLang="en-US">
              <a:sym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因此，我们决定</a:t>
            </a:r>
            <a:endParaRPr lang="zh-CN" altLang="en-US"/>
          </a:p>
          <a:p>
            <a:endParaRPr lang="zh-CN" altLang="en-US">
              <a:sym typeface="+mn-ea"/>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系统设计方案</a:t>
            </a:r>
            <a:r>
              <a:rPr lang="zh-CN" altLang="en-US" dirty="0">
                <a:sym typeface="+mn-ea"/>
              </a:rPr>
              <a:t>介绍</a:t>
            </a:r>
            <a:endParaRPr lang="zh-CN" altLang="en-US" dirty="0">
              <a:sym typeface="+mn-ea"/>
            </a:endParaRPr>
          </a:p>
        </p:txBody>
      </p:sp>
      <p:sp>
        <p:nvSpPr>
          <p:cNvPr id="4" name="灯片编号占位符 3"/>
          <p:cNvSpPr>
            <a:spLocks noGrp="1"/>
          </p:cNvSpPr>
          <p:nvPr>
            <p:ph type="sldNum" sz="quarter" idx="10"/>
          </p:nvPr>
        </p:nvSpPr>
        <p:spPr/>
        <p:txBody>
          <a:bodyPr/>
          <a:lstStyle/>
          <a:p>
            <a:fld id="{CF827A87-BF74-4CE0-9C24-5D8C79F462B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 name="矩形 9"/>
          <p:cNvSpPr/>
          <p:nvPr/>
        </p:nvSpPr>
        <p:spPr>
          <a:xfrm>
            <a:off x="16933" y="6118396"/>
            <a:ext cx="12192000" cy="320162"/>
          </a:xfrm>
          <a:prstGeom prst="rect">
            <a:avLst/>
          </a:prstGeom>
          <a:solidFill>
            <a:schemeClr val="accent3">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 name="直线连接符 18"/>
          <p:cNvCxnSpPr/>
          <p:nvPr/>
        </p:nvCxnSpPr>
        <p:spPr>
          <a:xfrm>
            <a:off x="1310722"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20"/>
          <p:cNvCxnSpPr/>
          <p:nvPr/>
        </p:nvCxnSpPr>
        <p:spPr>
          <a:xfrm>
            <a:off x="10104376"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2" name="标题 1"/>
          <p:cNvSpPr>
            <a:spLocks noGrp="1"/>
          </p:cNvSpPr>
          <p:nvPr>
            <p:ph type="ctrTitle" hasCustomPrompt="1"/>
          </p:nvPr>
        </p:nvSpPr>
        <p:spPr>
          <a:xfrm>
            <a:off x="2473780" y="2729756"/>
            <a:ext cx="7244441" cy="998125"/>
          </a:xfrm>
        </p:spPr>
        <p:txBody>
          <a:bodyPr wrap="square" anchor="ctr" anchorCtr="0">
            <a:normAutofit/>
          </a:bodyPr>
          <a:lstStyle>
            <a:lvl1pPr algn="ctr">
              <a:lnSpc>
                <a:spcPct val="90000"/>
              </a:lnSpc>
              <a:defRPr sz="5400" b="0">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2473780" y="5499847"/>
            <a:ext cx="7244441" cy="441058"/>
          </a:xfrm>
        </p:spPr>
        <p:txBody>
          <a:bodyPr anchor="ctr" anchorCtr="0">
            <a:normAutofit/>
          </a:bodyPr>
          <a:lstStyle>
            <a:lvl1pPr marL="0" indent="0" algn="ctr">
              <a:lnSpc>
                <a:spcPct val="90000"/>
              </a:lnSpc>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l="206" t="269" r="208" b="269"/>
          <a:stretch>
            <a:fillRect/>
          </a:stretch>
        </p:blipFill>
        <p:spPr>
          <a:xfrm>
            <a:off x="1" y="-1"/>
            <a:ext cx="12192000" cy="6858001"/>
          </a:xfrm>
          <a:prstGeom prst="rect">
            <a:avLst/>
          </a:prstGeom>
        </p:spPr>
      </p:pic>
      <p:sp>
        <p:nvSpPr>
          <p:cNvPr id="7" name="矩形 6"/>
          <p:cNvSpPr/>
          <p:nvPr>
            <p:custDataLst>
              <p:tags r:id="rId3"/>
            </p:custDataLst>
          </p:nvPr>
        </p:nvSpPr>
        <p:spPr>
          <a:xfrm>
            <a:off x="-16932" y="-1"/>
            <a:ext cx="12225865" cy="6870701"/>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nvPr>
        </p:nvSpPr>
        <p:spPr/>
        <p:txBody>
          <a:bodyPr/>
          <a:p>
            <a:pPr fontAlgn="base"/>
            <a:endParaRPr lang="zh-CN" altLang="en-US" strike="noStrike" noProof="1"/>
          </a:p>
        </p:txBody>
      </p:sp>
      <p:sp>
        <p:nvSpPr>
          <p:cNvPr id="9" name="灯片编号占位符 8"/>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11" name="直线连接符 6"/>
          <p:cNvCxnSpPr/>
          <p:nvPr/>
        </p:nvCxnSpPr>
        <p:spPr>
          <a:xfrm>
            <a:off x="5743574" y="3457576"/>
            <a:ext cx="502908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089250" y="0"/>
            <a:ext cx="4198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2225449" y="2379437"/>
            <a:ext cx="1854654" cy="185465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p:cNvSpPr>
            <a:spLocks noGrp="1"/>
          </p:cNvSpPr>
          <p:nvPr>
            <p:ph type="title" hasCustomPrompt="1"/>
          </p:nvPr>
        </p:nvSpPr>
        <p:spPr>
          <a:xfrm>
            <a:off x="5743574" y="2339096"/>
            <a:ext cx="5029088" cy="1020987"/>
          </a:xfrm>
        </p:spPr>
        <p:txBody>
          <a:bodyPr anchor="b">
            <a:normAutofit/>
          </a:bodyPr>
          <a:lstStyle>
            <a:lvl1pPr>
              <a:lnSpc>
                <a:spcPct val="90000"/>
              </a:lnSpc>
              <a:defRPr sz="4400">
                <a:solidFill>
                  <a:schemeClr val="tx2"/>
                </a:solidFill>
              </a:defRPr>
            </a:lvl1pPr>
          </a:lstStyle>
          <a:p>
            <a:r>
              <a:rPr lang="zh-CN" altLang="en-US" dirty="0"/>
              <a:t>单击此处编辑标题</a:t>
            </a:r>
            <a:endParaRPr lang="zh-CN" altLang="en-US" dirty="0"/>
          </a:p>
        </p:txBody>
      </p:sp>
      <p:sp>
        <p:nvSpPr>
          <p:cNvPr id="3" name="文本占位符 2"/>
          <p:cNvSpPr>
            <a:spLocks noGrp="1"/>
          </p:cNvSpPr>
          <p:nvPr>
            <p:ph type="body" idx="1"/>
          </p:nvPr>
        </p:nvSpPr>
        <p:spPr>
          <a:xfrm>
            <a:off x="5743574" y="3574946"/>
            <a:ext cx="5029088" cy="459169"/>
          </a:xfrm>
        </p:spPr>
        <p:txBody>
          <a:bodyPr>
            <a:normAutofit/>
          </a:bodyPr>
          <a:lstStyle>
            <a:lvl1pPr marL="0" indent="0">
              <a:lnSpc>
                <a:spcPct val="90000"/>
              </a:lnSpc>
              <a:buNone/>
              <a:defRPr sz="16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26400" cy="5851525"/>
          </a:xfr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54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2" name="矩形 11"/>
          <p:cNvSpPr/>
          <p:nvPr/>
        </p:nvSpPr>
        <p:spPr>
          <a:xfrm>
            <a:off x="5154704" y="1412967"/>
            <a:ext cx="1854654" cy="185465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37465" y="6025515"/>
            <a:ext cx="12245975" cy="837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2495187" y="3584102"/>
            <a:ext cx="7201626" cy="1281811"/>
          </a:xfrm>
        </p:spPr>
        <p:txBody>
          <a:bodyPr>
            <a:normAutofit/>
          </a:bodyPr>
          <a:lstStyle>
            <a:lvl1pPr algn="ctr">
              <a:defRPr sz="5400" b="0">
                <a:solidFill>
                  <a:schemeClr val="tx2"/>
                </a:solidFill>
              </a:defRPr>
            </a:lvl1pPr>
          </a:lstStyle>
          <a:p>
            <a:r>
              <a:rPr lang="zh-CN" altLang="en-US" dirty="0"/>
              <a:t>单击此处编辑标题</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hasCustomPrompt="1"/>
          </p:nvPr>
        </p:nvSpPr>
        <p:spPr>
          <a:xfrm>
            <a:off x="5154613" y="1828800"/>
            <a:ext cx="1854200" cy="1127125"/>
          </a:xfrm>
        </p:spPr>
        <p:txBody>
          <a:bodyPr anchor="ctr" anchorCtr="0">
            <a:normAutofit/>
          </a:bodyPr>
          <a:lstStyle>
            <a:lvl1pPr marL="0" indent="0" algn="ctr">
              <a:buNone/>
              <a:defRPr sz="2800" b="1" i="0">
                <a:solidFill>
                  <a:schemeClr val="tx2"/>
                </a:solidFill>
              </a:defRPr>
            </a:lvl1pPr>
          </a:lstStyle>
          <a:p>
            <a:pPr lvl="0"/>
            <a:r>
              <a:rPr lang="zh-CN" altLang="en-US" dirty="0"/>
              <a:t>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6812281"/>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xml"/><Relationship Id="rId12" Type="http://schemas.openxmlformats.org/officeDocument/2006/relationships/tags" Target="../tags/tag3.xml"/><Relationship Id="rId11" Type="http://schemas.openxmlformats.org/officeDocument/2006/relationships/tags" Target="../tags/tag2.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4" Type="http://schemas.openxmlformats.org/officeDocument/2006/relationships/theme" Target="../theme/theme2.xml"/><Relationship Id="rId13" Type="http://schemas.openxmlformats.org/officeDocument/2006/relationships/tags" Target="../tags/tag7.xml"/><Relationship Id="rId12" Type="http://schemas.openxmlformats.org/officeDocument/2006/relationships/tags" Target="../tags/tag6.xml"/><Relationship Id="rId11" Type="http://schemas.openxmlformats.org/officeDocument/2006/relationships/tags" Target="../tags/tag5.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2" Type="http://schemas.openxmlformats.org/officeDocument/2006/relationships/theme" Target="../theme/theme3.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4" Type="http://schemas.openxmlformats.org/officeDocument/2006/relationships/theme" Target="../theme/theme4.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050" name="标题占位符 1"/>
          <p:cNvSpPr>
            <a:spLocks noGrp="1"/>
          </p:cNvSpPr>
          <p:nvPr>
            <p:ph type="title"/>
          </p:nvPr>
        </p:nvSpPr>
        <p:spPr>
          <a:xfrm>
            <a:off x="609600" y="274638"/>
            <a:ext cx="10972800" cy="1143000"/>
          </a:xfrm>
          <a:prstGeom prst="rect">
            <a:avLst/>
          </a:prstGeom>
          <a:noFill/>
          <a:ln w="9525">
            <a:noFill/>
          </a:ln>
        </p:spPr>
        <p:txBody>
          <a:bodyPr lIns="91440" tIns="45720" rIns="91440" bIns="45720" anchor="ctr"/>
          <a:p>
            <a:pPr lvl="0"/>
            <a:r>
              <a:rPr lang="zh-CN" altLang="en-US"/>
              <a:t>单击此处编辑母版标题样式</a:t>
            </a:r>
            <a:endParaRPr lang="zh-CN" altLang="en-US"/>
          </a:p>
        </p:txBody>
      </p:sp>
      <p:sp>
        <p:nvSpPr>
          <p:cNvPr id="2051" name="文本占位符 2"/>
          <p:cNvSpPr>
            <a:spLocks noGrp="1"/>
          </p:cNvSpPr>
          <p:nvPr>
            <p:ph type="body"/>
          </p:nvPr>
        </p:nvSpPr>
        <p:spPr>
          <a:xfrm>
            <a:off x="609600" y="1600200"/>
            <a:ext cx="10972800" cy="4525963"/>
          </a:xfrm>
          <a:prstGeom prst="rect">
            <a:avLst/>
          </a:prstGeom>
          <a:noFill/>
          <a:ln w="9525">
            <a:noFill/>
          </a:ln>
        </p:spPr>
        <p:txBody>
          <a:bodyPr lIns="91440" tIns="45720" rIns="91440" bIns="45720"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fld id="{0C913308-F349-4B6D-A68A-DD1791B4A57B}"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1.xml"/><Relationship Id="rId3" Type="http://schemas.openxmlformats.org/officeDocument/2006/relationships/tags" Target="../tags/tag1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2.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image" Target="../media/image19.emf"/><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image" Target="../media/image20.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3.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2.xml"/><Relationship Id="rId6" Type="http://schemas.openxmlformats.org/officeDocument/2006/relationships/tags" Target="../tags/tag45.xml"/><Relationship Id="rId5" Type="http://schemas.openxmlformats.org/officeDocument/2006/relationships/image" Target="../media/image24.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2.xml"/><Relationship Id="rId6" Type="http://schemas.openxmlformats.org/officeDocument/2006/relationships/tags" Target="../tags/tag46.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2.xml"/><Relationship Id="rId7" Type="http://schemas.openxmlformats.org/officeDocument/2006/relationships/tags" Target="../tags/tag4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2.xml"/><Relationship Id="rId3" Type="http://schemas.openxmlformats.org/officeDocument/2006/relationships/tags" Target="../tags/tag48.xml"/><Relationship Id="rId2" Type="http://schemas.openxmlformats.org/officeDocument/2006/relationships/image" Target="../media/image34.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2.xml"/><Relationship Id="rId5" Type="http://schemas.openxmlformats.org/officeDocument/2006/relationships/tags" Target="../tags/tag49.xml"/><Relationship Id="rId4" Type="http://schemas.microsoft.com/office/2007/relationships/hdphoto" Target="../media/image37.wdp"/><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3.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1.xml"/><Relationship Id="rId2" Type="http://schemas.openxmlformats.org/officeDocument/2006/relationships/tags" Target="../tags/tag1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8" Type="http://schemas.openxmlformats.org/officeDocument/2006/relationships/notesSlide" Target="../notesSlides/notesSlide20.xml"/><Relationship Id="rId17" Type="http://schemas.openxmlformats.org/officeDocument/2006/relationships/slideLayout" Target="../slideLayouts/slideLayout7.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38.wmf"/><Relationship Id="rId2" Type="http://schemas.openxmlformats.org/officeDocument/2006/relationships/oleObject" Target="../embeddings/oleObject1.bin"/><Relationship Id="rId19" Type="http://schemas.openxmlformats.org/officeDocument/2006/relationships/notesSlide" Target="../notesSlides/notesSlide22.xml"/><Relationship Id="rId18" Type="http://schemas.openxmlformats.org/officeDocument/2006/relationships/vmlDrawing" Target="../drawings/vmlDrawing1.vml"/><Relationship Id="rId17" Type="http://schemas.openxmlformats.org/officeDocument/2006/relationships/slideLayout" Target="../slideLayouts/slideLayout7.xml"/><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image" Target="../media/image40.png"/><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9.xml"/><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tags" Target="../tags/tag88.xml"/><Relationship Id="rId2" Type="http://schemas.openxmlformats.org/officeDocument/2006/relationships/image" Target="../media/image41.png"/><Relationship Id="rId10" Type="http://schemas.openxmlformats.org/officeDocument/2006/relationships/notesSlide" Target="../notesSlides/notesSlide24.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tags" Target="../tags/tag91.xml"/><Relationship Id="rId4" Type="http://schemas.openxmlformats.org/officeDocument/2006/relationships/image" Target="../media/image42.png"/><Relationship Id="rId3" Type="http://schemas.openxmlformats.org/officeDocument/2006/relationships/tags" Target="../tags/tag90.xml"/><Relationship Id="rId2" Type="http://schemas.openxmlformats.org/officeDocument/2006/relationships/image" Target="../media/image46.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7.xml"/><Relationship Id="rId6" Type="http://schemas.openxmlformats.org/officeDocument/2006/relationships/tags" Target="../tags/tag93.xml"/><Relationship Id="rId5" Type="http://schemas.openxmlformats.org/officeDocument/2006/relationships/image" Target="../media/image49.png"/><Relationship Id="rId4" Type="http://schemas.openxmlformats.org/officeDocument/2006/relationships/tags" Target="../tags/tag92.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3.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7.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7.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image" Target="../media/image53.emf"/></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3.xml"/><Relationship Id="rId6" Type="http://schemas.openxmlformats.org/officeDocument/2006/relationships/themeOverride" Target="../theme/themeOverride1.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7.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image" Target="../media/image54.emf"/></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3.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2.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image" Target="../media/image55.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1.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image" Target="../media/image57.emf"/><Relationship Id="rId1" Type="http://schemas.openxmlformats.org/officeDocument/2006/relationships/image" Target="../media/image56.jpe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11.xml"/><Relationship Id="rId6" Type="http://schemas.openxmlformats.org/officeDocument/2006/relationships/tags" Target="../tags/tag112.xml"/><Relationship Id="rId5" Type="http://schemas.openxmlformats.org/officeDocument/2006/relationships/image" Target="../media/image3.png"/><Relationship Id="rId4" Type="http://schemas.openxmlformats.org/officeDocument/2006/relationships/image" Target="../media/image61.jpeg"/><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slides/_rels/slide4.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8.png"/><Relationship Id="rId7" Type="http://schemas.openxmlformats.org/officeDocument/2006/relationships/tags" Target="../tags/tag19.xml"/><Relationship Id="rId6" Type="http://schemas.openxmlformats.org/officeDocument/2006/relationships/image" Target="../media/image7.png"/><Relationship Id="rId5" Type="http://schemas.openxmlformats.org/officeDocument/2006/relationships/tags" Target="../tags/tag18.xml"/><Relationship Id="rId4" Type="http://schemas.openxmlformats.org/officeDocument/2006/relationships/image" Target="../media/image6.png"/><Relationship Id="rId3" Type="http://schemas.openxmlformats.org/officeDocument/2006/relationships/tags" Target="../tags/tag17.xml"/><Relationship Id="rId2" Type="http://schemas.openxmlformats.org/officeDocument/2006/relationships/image" Target="../media/image5.png"/><Relationship Id="rId15" Type="http://schemas.openxmlformats.org/officeDocument/2006/relationships/notesSlide" Target="../notesSlides/notesSlide4.xml"/><Relationship Id="rId14" Type="http://schemas.openxmlformats.org/officeDocument/2006/relationships/slideLayout" Target="../slideLayouts/slideLayout38.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jpe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tags" Target="../tags/tag26.xml"/><Relationship Id="rId2" Type="http://schemas.openxmlformats.org/officeDocument/2006/relationships/tags" Target="../tags/tag25.xml"/><Relationship Id="rId12" Type="http://schemas.openxmlformats.org/officeDocument/2006/relationships/notesSlide" Target="../notesSlides/notesSlide5.xml"/><Relationship Id="rId11" Type="http://schemas.openxmlformats.org/officeDocument/2006/relationships/slideLayout" Target="../slideLayouts/slideLayout38.xml"/><Relationship Id="rId10" Type="http://schemas.openxmlformats.org/officeDocument/2006/relationships/tags" Target="../tags/tag2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1.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image" Target="../media/image1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tags" Target="../tags/tag30.xml"/><Relationship Id="rId4" Type="http://schemas.openxmlformats.org/officeDocument/2006/relationships/image" Target="../media/image18.png"/><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1.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image" Target="../media/image1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3.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487488" y="1581841"/>
            <a:ext cx="9180512" cy="768350"/>
          </a:xfrm>
          <a:prstGeom prst="rect">
            <a:avLst/>
          </a:prstGeom>
          <a:noFill/>
        </p:spPr>
        <p:txBody>
          <a:bodyPr wrap="square">
            <a:spAutoFit/>
          </a:bodyPr>
          <a:lstStyle/>
          <a:p>
            <a:pPr algn="ctr" fontAlgn="auto">
              <a:spcBef>
                <a:spcPts val="0"/>
              </a:spcBef>
              <a:spcAft>
                <a:spcPts val="0"/>
              </a:spcAft>
              <a:defRPr/>
            </a:pPr>
            <a:r>
              <a:rPr lang="zh-CN" altLang="zh-CN" sz="4400" b="1">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j-cs"/>
                <a:sym typeface="+mn-ea"/>
              </a:rPr>
              <a:t>远程天文台硬件控制系统设计</a:t>
            </a:r>
            <a:endParaRPr lang="zh-CN" altLang="zh-CN" sz="4400" b="1" dirty="0">
              <a:ln w="17780" cmpd="sng">
                <a:solidFill>
                  <a:srgbClr val="FFFFFF"/>
                </a:solidFill>
                <a:prstDash val="solid"/>
                <a:miter lim="800000"/>
              </a:ln>
              <a:solidFill>
                <a:schemeClr val="tx2">
                  <a:lumMod val="50000"/>
                </a:schemeClr>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j-cs"/>
              <a:sym typeface="+mn-ea"/>
            </a:endParaRPr>
          </a:p>
        </p:txBody>
      </p:sp>
      <p:grpSp>
        <p:nvGrpSpPr>
          <p:cNvPr id="4" name="组合 3"/>
          <p:cNvGrpSpPr/>
          <p:nvPr/>
        </p:nvGrpSpPr>
        <p:grpSpPr>
          <a:xfrm>
            <a:off x="1511300" y="2552065"/>
            <a:ext cx="9180195" cy="2277110"/>
            <a:chOff x="2380" y="4649"/>
            <a:chExt cx="14457" cy="3586"/>
          </a:xfrm>
        </p:grpSpPr>
        <p:sp>
          <p:nvSpPr>
            <p:cNvPr id="7" name="矩形 6"/>
            <p:cNvSpPr/>
            <p:nvPr/>
          </p:nvSpPr>
          <p:spPr>
            <a:xfrm>
              <a:off x="2400" y="4649"/>
              <a:ext cx="14403" cy="113"/>
            </a:xfrm>
            <a:prstGeom prst="rect">
              <a:avLst/>
            </a:prstGeom>
            <a:solidFill>
              <a:srgbClr val="2C77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矩形 11"/>
            <p:cNvSpPr/>
            <p:nvPr/>
          </p:nvSpPr>
          <p:spPr>
            <a:xfrm>
              <a:off x="2397" y="8122"/>
              <a:ext cx="14403" cy="113"/>
            </a:xfrm>
            <a:prstGeom prst="rect">
              <a:avLst/>
            </a:prstGeom>
            <a:solidFill>
              <a:srgbClr val="2C77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4178"/>
            <a:stretch>
              <a:fillRect/>
            </a:stretch>
          </p:blipFill>
          <p:spPr>
            <a:xfrm>
              <a:off x="2380" y="4757"/>
              <a:ext cx="14457" cy="3359"/>
            </a:xfrm>
            <a:prstGeom prst="rect">
              <a:avLst/>
            </a:prstGeom>
          </p:spPr>
        </p:pic>
      </p:gr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832" y="121669"/>
            <a:ext cx="1219099" cy="1219099"/>
          </a:xfrm>
          <a:prstGeom prst="rect">
            <a:avLst/>
          </a:prstGeom>
        </p:spPr>
      </p:pic>
      <p:sp>
        <p:nvSpPr>
          <p:cNvPr id="9" name="矩形 8"/>
          <p:cNvSpPr/>
          <p:nvPr/>
        </p:nvSpPr>
        <p:spPr>
          <a:xfrm>
            <a:off x="3647728" y="577694"/>
            <a:ext cx="5454352" cy="321945"/>
          </a:xfrm>
          <a:prstGeom prst="rect">
            <a:avLst/>
          </a:prstGeom>
        </p:spPr>
        <p:txBody>
          <a:bodyPr wrap="square">
            <a:spAutoFit/>
          </a:bodyPr>
          <a:lstStyle/>
          <a:p>
            <a:pPr algn="ctr">
              <a:lnSpc>
                <a:spcPts val="1800"/>
              </a:lnSpc>
              <a:spcBef>
                <a:spcPct val="50000"/>
              </a:spcBef>
              <a:defRPr/>
            </a:pPr>
            <a:r>
              <a:rPr lang="zh-CN" altLang="en-US" sz="2800" dirty="0">
                <a:solidFill>
                  <a:schemeClr val="accent1">
                    <a:lumMod val="75000"/>
                  </a:schemeClr>
                </a:solidFill>
                <a:latin typeface="华文行楷" panose="02010800040101010101" pitchFamily="2" charset="-122"/>
                <a:ea typeface="华文行楷" panose="02010800040101010101" pitchFamily="2" charset="-122"/>
              </a:rPr>
              <a:t>北京工业大学专业硕士论文答辩</a:t>
            </a:r>
            <a:endParaRPr lang="en-US" altLang="zh-CN" sz="2800" dirty="0">
              <a:solidFill>
                <a:schemeClr val="accent1">
                  <a:lumMod val="75000"/>
                </a:schemeClr>
              </a:solidFill>
              <a:latin typeface="华文行楷" panose="02010800040101010101" pitchFamily="2" charset="-122"/>
              <a:ea typeface="华文行楷" panose="02010800040101010101" pitchFamily="2" charset="-122"/>
            </a:endParaRPr>
          </a:p>
        </p:txBody>
      </p:sp>
      <p:graphicFrame>
        <p:nvGraphicFramePr>
          <p:cNvPr id="5" name="表格 4"/>
          <p:cNvGraphicFramePr/>
          <p:nvPr/>
        </p:nvGraphicFramePr>
        <p:xfrm>
          <a:off x="4380230" y="5076190"/>
          <a:ext cx="3851910" cy="1609090"/>
        </p:xfrm>
        <a:graphic>
          <a:graphicData uri="http://schemas.openxmlformats.org/drawingml/2006/table">
            <a:tbl>
              <a:tblPr firstRow="1" bandRow="1">
                <a:tableStyleId>{5C22544A-7EE6-4342-B048-85BDC9FD1C3A}</a:tableStyleId>
              </a:tblPr>
              <a:tblGrid>
                <a:gridCol w="1229360"/>
                <a:gridCol w="232410"/>
                <a:gridCol w="2390140"/>
              </a:tblGrid>
              <a:tr h="381000">
                <a:tc>
                  <a:txBody>
                    <a:bodyPr/>
                    <a:p>
                      <a:pPr algn="dist">
                        <a:buNone/>
                      </a:pPr>
                      <a:r>
                        <a:rPr lang="zh-CN" altLang="en-US" sz="2000" b="1" dirty="0">
                          <a:solidFill>
                            <a:schemeClr val="tx1"/>
                          </a:solidFill>
                          <a:latin typeface="微软雅黑" panose="020B0503020204020204" charset="-122"/>
                          <a:ea typeface="微软雅黑" panose="020B0503020204020204" charset="-122"/>
                          <a:sym typeface="+mn-ea"/>
                        </a:rPr>
                        <a:t>导师</a:t>
                      </a:r>
                      <a:endParaRPr lang="zh-CN" altLang="en-US" sz="2000" b="1" dirty="0">
                        <a:solidFill>
                          <a:schemeClr val="tx1"/>
                        </a:solidFill>
                        <a:latin typeface="微软雅黑" panose="020B0503020204020204" charset="-122"/>
                        <a:ea typeface="微软雅黑" panose="020B0503020204020204" charset="-122"/>
                        <a:sym typeface="+mn-ea"/>
                      </a:endParaRPr>
                    </a:p>
                  </a:txBody>
                  <a:tcPr>
                    <a:noFill/>
                  </a:tcPr>
                </a:tc>
                <a:tc>
                  <a:txBody>
                    <a:bodyPr/>
                    <a:p>
                      <a:pPr>
                        <a:buNone/>
                      </a:pPr>
                      <a:r>
                        <a:rPr lang="zh-CN" altLang="en-US" sz="2000" b="1" dirty="0">
                          <a:solidFill>
                            <a:schemeClr val="tx1"/>
                          </a:solidFill>
                          <a:latin typeface="微软雅黑" panose="020B0503020204020204" charset="-122"/>
                          <a:ea typeface="微软雅黑" panose="020B0503020204020204" charset="-122"/>
                          <a:sym typeface="+mn-ea"/>
                        </a:rPr>
                        <a:t>：</a:t>
                      </a:r>
                      <a:endParaRPr lang="zh-CN" altLang="en-US" sz="2000" b="1" dirty="0">
                        <a:solidFill>
                          <a:schemeClr val="tx1"/>
                        </a:solidFill>
                        <a:latin typeface="微软雅黑" panose="020B0503020204020204" charset="-122"/>
                        <a:ea typeface="微软雅黑" panose="020B0503020204020204" charset="-122"/>
                        <a:sym typeface="+mn-ea"/>
                      </a:endParaRPr>
                    </a:p>
                  </a:txBody>
                  <a:tcPr>
                    <a:noFill/>
                  </a:tcPr>
                </a:tc>
                <a:tc>
                  <a:txBody>
                    <a:bodyPr/>
                    <a:p>
                      <a:pPr>
                        <a:buNone/>
                      </a:pPr>
                      <a:r>
                        <a:rPr lang="zh-CN" altLang="en-US" sz="2000" b="1" dirty="0">
                          <a:solidFill>
                            <a:schemeClr val="tx1"/>
                          </a:solidFill>
                          <a:latin typeface="微软雅黑" panose="020B0503020204020204" charset="-122"/>
                          <a:ea typeface="微软雅黑" panose="020B0503020204020204" charset="-122"/>
                          <a:sym typeface="+mn-ea"/>
                        </a:rPr>
                        <a:t>苏丽颖   副教授</a:t>
                      </a:r>
                      <a:endParaRPr lang="zh-CN" altLang="en-US" sz="2000" b="1" dirty="0">
                        <a:solidFill>
                          <a:schemeClr val="tx1"/>
                        </a:solidFill>
                        <a:latin typeface="微软雅黑" panose="020B0503020204020204" charset="-122"/>
                        <a:ea typeface="微软雅黑" panose="020B0503020204020204" charset="-122"/>
                        <a:sym typeface="+mn-ea"/>
                      </a:endParaRPr>
                    </a:p>
                  </a:txBody>
                  <a:tcPr>
                    <a:noFill/>
                  </a:tcPr>
                </a:tc>
              </a:tr>
              <a:tr h="381000">
                <a:tc>
                  <a:txBody>
                    <a:bodyPr/>
                    <a:p>
                      <a:pPr algn="dist">
                        <a:buNone/>
                      </a:pPr>
                      <a:r>
                        <a:rPr lang="zh-CN" altLang="en-US" sz="2000" b="1" dirty="0">
                          <a:latin typeface="微软雅黑" panose="020B0503020204020204" charset="-122"/>
                          <a:ea typeface="微软雅黑" panose="020B0503020204020204" charset="-122"/>
                          <a:sym typeface="+mn-ea"/>
                        </a:rPr>
                        <a:t>校外导师</a:t>
                      </a:r>
                      <a:endParaRPr lang="zh-CN" altLang="en-US" sz="2000" b="1" dirty="0">
                        <a:latin typeface="微软雅黑" panose="020B0503020204020204" charset="-122"/>
                        <a:ea typeface="微软雅黑" panose="020B0503020204020204" charset="-122"/>
                        <a:sym typeface="+mn-ea"/>
                      </a:endParaRPr>
                    </a:p>
                  </a:txBody>
                  <a:tcPr>
                    <a:noFill/>
                  </a:tcPr>
                </a:tc>
                <a:tc>
                  <a:txBody>
                    <a:bodyPr/>
                    <a:p>
                      <a:pPr>
                        <a:buNone/>
                      </a:pPr>
                      <a:r>
                        <a:rPr lang="zh-CN" altLang="en-US" sz="2000" b="1" dirty="0">
                          <a:latin typeface="微软雅黑" panose="020B0503020204020204" charset="-122"/>
                          <a:ea typeface="微软雅黑" panose="020B0503020204020204" charset="-122"/>
                          <a:sym typeface="+mn-ea"/>
                        </a:rPr>
                        <a:t>：</a:t>
                      </a:r>
                      <a:endParaRPr lang="zh-CN" altLang="en-US" sz="2000" b="1" dirty="0">
                        <a:latin typeface="微软雅黑" panose="020B0503020204020204" charset="-122"/>
                        <a:ea typeface="微软雅黑" panose="020B0503020204020204" charset="-122"/>
                        <a:sym typeface="+mn-ea"/>
                      </a:endParaRPr>
                    </a:p>
                  </a:txBody>
                  <a:tcPr>
                    <a:noFill/>
                  </a:tcPr>
                </a:tc>
                <a:tc>
                  <a:txBody>
                    <a:bodyPr/>
                    <a:p>
                      <a:pPr algn="l">
                        <a:buClrTx/>
                        <a:buSzTx/>
                        <a:buFontTx/>
                        <a:buNone/>
                      </a:pPr>
                      <a:r>
                        <a:rPr lang="zh-CN" altLang="en-US" sz="2000" b="1" dirty="0">
                          <a:solidFill>
                            <a:schemeClr val="tx1"/>
                          </a:solidFill>
                          <a:latin typeface="微软雅黑" panose="020B0503020204020204" charset="-122"/>
                          <a:ea typeface="微软雅黑" panose="020B0503020204020204" charset="-122"/>
                        </a:rPr>
                        <a:t>崔辰州、韩军</a:t>
                      </a:r>
                      <a:endParaRPr lang="zh-CN" altLang="en-US" sz="2000" b="1" dirty="0">
                        <a:solidFill>
                          <a:schemeClr val="tx1"/>
                        </a:solidFill>
                        <a:latin typeface="微软雅黑" panose="020B0503020204020204" charset="-122"/>
                        <a:ea typeface="微软雅黑" panose="020B0503020204020204" charset="-122"/>
                      </a:endParaRPr>
                    </a:p>
                  </a:txBody>
                  <a:tcPr>
                    <a:noFill/>
                  </a:tcPr>
                </a:tc>
              </a:tr>
              <a:tr h="420370">
                <a:tc>
                  <a:txBody>
                    <a:bodyPr/>
                    <a:p>
                      <a:pPr algn="dist">
                        <a:buNone/>
                      </a:pPr>
                      <a:r>
                        <a:rPr lang="zh-CN" altLang="en-US" sz="2000" b="1" dirty="0">
                          <a:latin typeface="微软雅黑" panose="020B0503020204020204" charset="-122"/>
                          <a:ea typeface="微软雅黑" panose="020B0503020204020204" charset="-122"/>
                          <a:sym typeface="+mn-ea"/>
                        </a:rPr>
                        <a:t>答辩人</a:t>
                      </a:r>
                      <a:endParaRPr lang="zh-CN" altLang="en-US" sz="2000" b="1" dirty="0">
                        <a:latin typeface="微软雅黑" panose="020B0503020204020204" charset="-122"/>
                        <a:ea typeface="微软雅黑" panose="020B0503020204020204" charset="-122"/>
                        <a:sym typeface="+mn-ea"/>
                      </a:endParaRPr>
                    </a:p>
                  </a:txBody>
                  <a:tcPr>
                    <a:noFill/>
                  </a:tcPr>
                </a:tc>
                <a:tc>
                  <a:txBody>
                    <a:bodyPr/>
                    <a:p>
                      <a:pPr>
                        <a:buNone/>
                      </a:pPr>
                      <a:r>
                        <a:rPr lang="zh-CN" altLang="en-US" sz="2000" b="1" dirty="0">
                          <a:latin typeface="微软雅黑" panose="020B0503020204020204" charset="-122"/>
                          <a:ea typeface="微软雅黑" panose="020B0503020204020204" charset="-122"/>
                          <a:sym typeface="+mn-ea"/>
                        </a:rPr>
                        <a:t>：</a:t>
                      </a:r>
                      <a:endParaRPr lang="zh-CN" altLang="en-US" sz="2000" b="1" dirty="0">
                        <a:latin typeface="微软雅黑" panose="020B0503020204020204" charset="-122"/>
                        <a:ea typeface="微软雅黑" panose="020B0503020204020204" charset="-122"/>
                        <a:sym typeface="+mn-ea"/>
                      </a:endParaRPr>
                    </a:p>
                  </a:txBody>
                  <a:tcPr>
                    <a:noFill/>
                  </a:tcPr>
                </a:tc>
                <a:tc>
                  <a:txBody>
                    <a:bodyPr/>
                    <a:p>
                      <a:pPr>
                        <a:buNone/>
                      </a:pPr>
                      <a:r>
                        <a:rPr lang="zh-CN" altLang="en-US" sz="2000" b="1" dirty="0">
                          <a:latin typeface="微软雅黑" panose="020B0503020204020204" charset="-122"/>
                          <a:ea typeface="微软雅黑" panose="020B0503020204020204" charset="-122"/>
                          <a:sym typeface="+mn-ea"/>
                        </a:rPr>
                        <a:t> 王川中</a:t>
                      </a:r>
                      <a:endParaRPr lang="zh-CN" altLang="en-US" sz="2000" b="1" dirty="0">
                        <a:latin typeface="微软雅黑" panose="020B0503020204020204" charset="-122"/>
                        <a:ea typeface="微软雅黑" panose="020B0503020204020204" charset="-122"/>
                        <a:sym typeface="+mn-ea"/>
                      </a:endParaRPr>
                    </a:p>
                  </a:txBody>
                  <a:tcPr>
                    <a:noFill/>
                  </a:tcPr>
                </a:tc>
              </a:tr>
              <a:tr h="396240">
                <a:tc>
                  <a:txBody>
                    <a:bodyPr/>
                    <a:p>
                      <a:pPr algn="dist">
                        <a:buNone/>
                      </a:pPr>
                      <a:r>
                        <a:rPr lang="zh-CN" altLang="en-US" sz="2000" b="1" dirty="0">
                          <a:latin typeface="微软雅黑" panose="020B0503020204020204" charset="-122"/>
                          <a:ea typeface="微软雅黑" panose="020B0503020204020204" charset="-122"/>
                          <a:sym typeface="+mn-ea"/>
                        </a:rPr>
                        <a:t>日期</a:t>
                      </a:r>
                      <a:endParaRPr lang="zh-CN" altLang="en-US" sz="2000" b="1" dirty="0">
                        <a:latin typeface="微软雅黑" panose="020B0503020204020204" charset="-122"/>
                        <a:ea typeface="微软雅黑" panose="020B0503020204020204" charset="-122"/>
                        <a:sym typeface="+mn-ea"/>
                      </a:endParaRPr>
                    </a:p>
                  </a:txBody>
                  <a:tcPr>
                    <a:noFill/>
                  </a:tcPr>
                </a:tc>
                <a:tc>
                  <a:txBody>
                    <a:bodyPr/>
                    <a:p>
                      <a:pPr>
                        <a:buNone/>
                      </a:pPr>
                      <a:r>
                        <a:rPr lang="zh-CN" altLang="en-US" sz="2000" b="1" dirty="0">
                          <a:latin typeface="微软雅黑" panose="020B0503020204020204" charset="-122"/>
                          <a:ea typeface="微软雅黑" panose="020B0503020204020204" charset="-122"/>
                          <a:sym typeface="+mn-ea"/>
                        </a:rPr>
                        <a:t>：</a:t>
                      </a:r>
                      <a:endParaRPr lang="zh-CN" altLang="en-US" sz="2000" b="1" dirty="0">
                        <a:latin typeface="微软雅黑" panose="020B0503020204020204" charset="-122"/>
                        <a:ea typeface="微软雅黑" panose="020B0503020204020204" charset="-122"/>
                        <a:sym typeface="+mn-ea"/>
                      </a:endParaRPr>
                    </a:p>
                  </a:txBody>
                  <a:tcPr>
                    <a:noFill/>
                  </a:tcPr>
                </a:tc>
                <a:tc>
                  <a:txBody>
                    <a:bodyPr/>
                    <a:p>
                      <a:pPr>
                        <a:buNone/>
                      </a:pPr>
                      <a:r>
                        <a:rPr lang="en-US" sz="2000" b="1" dirty="0">
                          <a:latin typeface="微软雅黑" panose="020B0503020204020204" charset="-122"/>
                          <a:ea typeface="微软雅黑" panose="020B0503020204020204" charset="-122"/>
                          <a:sym typeface="+mn-ea"/>
                        </a:rPr>
                        <a:t>2019.5.23</a:t>
                      </a:r>
                      <a:endParaRPr lang="en-US" altLang="en-US" sz="2000" b="1" dirty="0">
                        <a:latin typeface="微软雅黑" panose="020B0503020204020204" charset="-122"/>
                        <a:ea typeface="微软雅黑" panose="020B0503020204020204" charset="-122"/>
                        <a:sym typeface="+mn-ea"/>
                      </a:endParaRPr>
                    </a:p>
                  </a:txBody>
                  <a:tcPr>
                    <a:noFill/>
                  </a:tcPr>
                </a:tc>
              </a:tr>
            </a:tbl>
          </a:graphicData>
        </a:graphic>
      </p:graphicFrame>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986"/>
    </mc:Choice>
    <mc:Fallback>
      <p:transition spd="slow" advTm="198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pic>
        <p:nvPicPr>
          <p:cNvPr id="4" name="图片 3"/>
          <p:cNvPicPr>
            <a:picLocks noChangeAspect="1"/>
          </p:cNvPicPr>
          <p:nvPr/>
        </p:nvPicPr>
        <p:blipFill>
          <a:blip r:embed="rId2"/>
          <a:stretch>
            <a:fillRect/>
          </a:stretch>
        </p:blipFill>
        <p:spPr>
          <a:xfrm>
            <a:off x="1065530" y="1308735"/>
            <a:ext cx="7127240" cy="4589145"/>
          </a:xfrm>
          <a:prstGeom prst="rect">
            <a:avLst/>
          </a:prstGeom>
        </p:spPr>
      </p:pic>
      <p:sp>
        <p:nvSpPr>
          <p:cNvPr id="21510" name="文本框 4"/>
          <p:cNvSpPr txBox="1">
            <a:spLocks noChangeArrowheads="1"/>
          </p:cNvSpPr>
          <p:nvPr/>
        </p:nvSpPr>
        <p:spPr bwMode="auto">
          <a:xfrm>
            <a:off x="9195435" y="3423920"/>
            <a:ext cx="21304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smtClean="0">
                <a:ln>
                  <a:noFill/>
                </a:ln>
                <a:solidFill>
                  <a:schemeClr val="accent2"/>
                </a:solidFill>
                <a:effectLst/>
                <a:uLnTx/>
                <a:uFillTx/>
                <a:latin typeface="楷体" panose="02010609060101010101" pitchFamily="49" charset="-122"/>
                <a:ea typeface="楷体" panose="02010609060101010101" pitchFamily="49" charset="-122"/>
                <a:cs typeface="+mj-cs"/>
              </a:rPr>
              <a:t>通用功能模块：</a:t>
            </a:r>
            <a:endParaRPr kumimoji="0" lang="zh-CN" altLang="en-US" sz="2400" b="1" i="0" u="none" strike="noStrike" kern="1200" cap="none" spc="0" normalizeH="0" baseline="0" noProof="0" dirty="0" smtClean="0">
              <a:ln>
                <a:noFill/>
              </a:ln>
              <a:solidFill>
                <a:schemeClr val="accent2"/>
              </a:solidFill>
              <a:effectLst/>
              <a:uLnTx/>
              <a:uFillTx/>
              <a:latin typeface="楷体" panose="02010609060101010101" pitchFamily="49" charset="-122"/>
              <a:ea typeface="楷体" panose="02010609060101010101" pitchFamily="49" charset="-122"/>
              <a:cs typeface="+mj-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计算机模块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控制模块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圆顶模块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调压模块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网络模块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监控模块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29703" name="矩形 4"/>
          <p:cNvSpPr/>
          <p:nvPr/>
        </p:nvSpPr>
        <p:spPr>
          <a:xfrm>
            <a:off x="9290050" y="1200150"/>
            <a:ext cx="1422400" cy="460375"/>
          </a:xfrm>
          <a:prstGeom prst="rect">
            <a:avLst/>
          </a:prstGeom>
          <a:noFill/>
          <a:ln w="9525">
            <a:noFill/>
          </a:ln>
        </p:spPr>
        <p:txBody>
          <a:bodyPr wrap="none" anchor="t">
            <a:spAutoFit/>
          </a:bodyPr>
          <a:p>
            <a:pPr algn="ctr"/>
            <a:r>
              <a:rPr lang="zh-CN" altLang="en-US" sz="2400" b="1" dirty="0">
                <a:solidFill>
                  <a:srgbClr val="FF0000"/>
                </a:solidFill>
                <a:latin typeface="楷体" panose="02010609060101010101" pitchFamily="49" charset="-122"/>
                <a:ea typeface="楷体" panose="02010609060101010101" pitchFamily="49" charset="-122"/>
              </a:rPr>
              <a:t>系统构成</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21508" name="TextBox 6"/>
          <p:cNvSpPr txBox="1">
            <a:spLocks noChangeArrowheads="1"/>
          </p:cNvSpPr>
          <p:nvPr/>
        </p:nvSpPr>
        <p:spPr bwMode="auto">
          <a:xfrm>
            <a:off x="9195435" y="1776730"/>
            <a:ext cx="2616200" cy="15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smtClean="0">
                <a:ln>
                  <a:noFill/>
                </a:ln>
                <a:solidFill>
                  <a:schemeClr val="accent2"/>
                </a:solidFill>
                <a:effectLst/>
                <a:uLnTx/>
                <a:uFillTx/>
                <a:latin typeface="楷体" panose="02010609060101010101" pitchFamily="49" charset="-122"/>
                <a:ea typeface="楷体" panose="02010609060101010101" pitchFamily="49" charset="-122"/>
                <a:cs typeface="+mj-cs"/>
              </a:rPr>
              <a:t>控制功能模块：</a:t>
            </a:r>
            <a:endParaRPr kumimoji="0" lang="zh-CN" altLang="en-US" sz="2400" b="1" i="0" u="none" strike="noStrike" kern="1200" cap="none" spc="0" normalizeH="0" baseline="0" noProof="0" dirty="0">
              <a:ln>
                <a:noFill/>
              </a:ln>
              <a:solidFill>
                <a:schemeClr val="accent2"/>
              </a:solidFill>
              <a:effectLst/>
              <a:uLnTx/>
              <a:uFillTx/>
              <a:latin typeface="楷体" panose="02010609060101010101" pitchFamily="49" charset="-122"/>
              <a:ea typeface="楷体" panose="02010609060101010101" pitchFamily="49" charset="-122"/>
              <a:cs typeface="+mj-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charset="0"/>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现场控制</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charset="0"/>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网络控制</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charset="0"/>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手机控制</a:t>
            </a:r>
            <a:endParaRPr kumimoji="0" lang="zh-CN" altLang="en-US" sz="2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29702" name="TextBox 4"/>
          <p:cNvSpPr txBox="1"/>
          <p:nvPr/>
        </p:nvSpPr>
        <p:spPr>
          <a:xfrm>
            <a:off x="1745933" y="6042660"/>
            <a:ext cx="5754687" cy="337185"/>
          </a:xfrm>
          <a:prstGeom prst="rect">
            <a:avLst/>
          </a:prstGeom>
          <a:noFill/>
          <a:ln w="9525">
            <a:noFill/>
          </a:ln>
        </p:spPr>
        <p:txBody>
          <a:bodyPr anchor="t">
            <a:spAutoFit/>
          </a:bodyPr>
          <a:p>
            <a:pPr algn="ctr"/>
            <a:r>
              <a:rPr lang="zh-CN" altLang="en-US" sz="1600" b="1" dirty="0">
                <a:latin typeface="方正姚体" panose="02010601030101010101" charset="-122"/>
                <a:ea typeface="方正姚体" panose="02010601030101010101" charset="-122"/>
              </a:rPr>
              <a:t>远程天文台硬件控制系统设计方案示意图</a:t>
            </a:r>
            <a:endParaRPr lang="zh-CN" altLang="en-US" sz="1600" b="1" dirty="0">
              <a:latin typeface="方正姚体" panose="02010601030101010101" charset="-122"/>
              <a:ea typeface="方正姚体" panose="02010601030101010101" charset="-122"/>
            </a:endParaRPr>
          </a:p>
        </p:txBody>
      </p:sp>
      <p:cxnSp>
        <p:nvCxnSpPr>
          <p:cNvPr id="5" name="直接连接符 4"/>
          <p:cNvCxnSpPr/>
          <p:nvPr/>
        </p:nvCxnSpPr>
        <p:spPr>
          <a:xfrm>
            <a:off x="575310" y="699135"/>
            <a:ext cx="10988675" cy="13335"/>
          </a:xfrm>
          <a:prstGeom prst="line">
            <a:avLst/>
          </a:prstGeom>
          <a:ln w="19050" cmpd="sng">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2" name="椭圆 1"/>
          <p:cNvSpPr/>
          <p:nvPr/>
        </p:nvSpPr>
        <p:spPr>
          <a:xfrm>
            <a:off x="664845" y="226695"/>
            <a:ext cx="234315" cy="234315"/>
          </a:xfrm>
          <a:prstGeom prst="ellipse">
            <a:avLst/>
          </a:prstGeom>
          <a:solidFill>
            <a:srgbClr val="4472C4">
              <a:lumMod val="75000"/>
            </a:srgbClr>
          </a:solidFill>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7" name="文本框 6"/>
          <p:cNvSpPr txBox="1"/>
          <p:nvPr>
            <p:custDataLst>
              <p:tags r:id="rId3"/>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系统方案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2</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rPr>
              <a:t>功能模块设计</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sp>
        <p:nvSpPr>
          <p:cNvPr id="14338" name="TextBox 4"/>
          <p:cNvSpPr txBox="1"/>
          <p:nvPr/>
        </p:nvSpPr>
        <p:spPr>
          <a:xfrm>
            <a:off x="1561148" y="6415405"/>
            <a:ext cx="5754687" cy="337185"/>
          </a:xfrm>
          <a:prstGeom prst="rect">
            <a:avLst/>
          </a:prstGeom>
          <a:noFill/>
          <a:ln w="9525">
            <a:noFill/>
          </a:ln>
        </p:spPr>
        <p:txBody>
          <a:bodyPr anchor="t">
            <a:spAutoFit/>
          </a:bodyPr>
          <a:p>
            <a:pPr algn="ctr"/>
            <a:r>
              <a:rPr lang="zh-CN" altLang="en-US" sz="1600" b="1" dirty="0">
                <a:latin typeface="方正姚体" panose="02010601030101010101" charset="-122"/>
                <a:ea typeface="方正姚体" panose="02010601030101010101" charset="-122"/>
              </a:rPr>
              <a:t>远程天文台硬件系统总体结构框图</a:t>
            </a:r>
            <a:endParaRPr lang="zh-CN" altLang="en-US" sz="1600" b="1" dirty="0">
              <a:latin typeface="方正姚体" panose="02010601030101010101" charset="-122"/>
              <a:ea typeface="方正姚体" panose="02010601030101010101" charset="-122"/>
            </a:endParaRPr>
          </a:p>
        </p:txBody>
      </p:sp>
      <p:sp>
        <p:nvSpPr>
          <p:cNvPr id="21510" name="文本框 4"/>
          <p:cNvSpPr txBox="1">
            <a:spLocks noChangeArrowheads="1"/>
          </p:cNvSpPr>
          <p:nvPr/>
        </p:nvSpPr>
        <p:spPr bwMode="auto">
          <a:xfrm>
            <a:off x="8442960" y="2550160"/>
            <a:ext cx="326009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smtClean="0">
                <a:ln>
                  <a:noFill/>
                </a:ln>
                <a:solidFill>
                  <a:schemeClr val="accent2"/>
                </a:solidFill>
                <a:effectLst/>
                <a:uLnTx/>
                <a:uFillTx/>
                <a:latin typeface="楷体" panose="02010609060101010101" pitchFamily="49" charset="-122"/>
                <a:ea typeface="楷体" panose="02010609060101010101" pitchFamily="49" charset="-122"/>
                <a:cs typeface="+mj-cs"/>
              </a:rPr>
              <a:t>连接协议：</a:t>
            </a:r>
            <a:endParaRPr kumimoji="0" lang="zh-CN" altLang="en-US" sz="2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30000"/>
              </a:lnSpc>
              <a:spcBef>
                <a:spcPct val="0"/>
              </a:spcBef>
              <a:spcAft>
                <a:spcPct val="0"/>
              </a:spcAft>
              <a:buClrTx/>
              <a:buSzTx/>
              <a:buFont typeface="Wingdings" panose="05000000000000000000" pitchFamily="2" charset="2"/>
              <a:buChar char="n"/>
              <a:defRPr/>
            </a:pPr>
            <a:r>
              <a:rPr kumimoji="0" lang="en-US" altLang="zh-CN"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UART</a:t>
            </a:r>
            <a:r>
              <a:rPr kumimoji="0" lang="zh-CN" altLang="en-US"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a:t>
            </a:r>
            <a:r>
              <a:rPr lang="en-US" altLang="zh-CN" b="1" noProof="0" dirty="0" smtClean="0">
                <a:ln>
                  <a:noFill/>
                </a:ln>
                <a:effectLst/>
                <a:uLnTx/>
                <a:uFillTx/>
                <a:latin typeface="楷体" panose="02010609060101010101" pitchFamily="49" charset="-122"/>
                <a:ea typeface="楷体" panose="02010609060101010101" pitchFamily="49" charset="-122"/>
                <a:sym typeface="+mn-ea"/>
              </a:rPr>
              <a:t>SPI</a:t>
            </a:r>
            <a:r>
              <a:rPr lang="zh-CN" altLang="en-US" b="1" noProof="0" dirty="0" smtClean="0">
                <a:ln>
                  <a:noFill/>
                </a:ln>
                <a:effectLst/>
                <a:uLnTx/>
                <a:uFillTx/>
                <a:latin typeface="楷体" panose="02010609060101010101" pitchFamily="49" charset="-122"/>
                <a:ea typeface="楷体" panose="02010609060101010101" pitchFamily="49" charset="-122"/>
                <a:sym typeface="+mn-ea"/>
              </a:rPr>
              <a:t>、</a:t>
            </a:r>
            <a:r>
              <a:rPr lang="en-US" altLang="zh-CN" b="1" noProof="0" dirty="0" smtClean="0">
                <a:ln>
                  <a:noFill/>
                </a:ln>
                <a:effectLst/>
                <a:uLnTx/>
                <a:uFillTx/>
                <a:latin typeface="楷体" panose="02010609060101010101" pitchFamily="49" charset="-122"/>
                <a:ea typeface="楷体" panose="02010609060101010101" pitchFamily="49" charset="-122"/>
                <a:sym typeface="+mn-ea"/>
              </a:rPr>
              <a:t>TWI</a:t>
            </a:r>
            <a:endParaRPr lang="zh-CN" altLang="en-US" b="1" noProof="0" dirty="0" smtClean="0">
              <a:ln>
                <a:noFill/>
              </a:ln>
              <a:effectLst/>
              <a:uLnTx/>
              <a:uFillTx/>
              <a:latin typeface="楷体" panose="02010609060101010101" pitchFamily="49" charset="-122"/>
              <a:ea typeface="楷体" panose="02010609060101010101" pitchFamily="49" charset="-122"/>
              <a:sym typeface="+mn-ea"/>
            </a:endParaRPr>
          </a:p>
          <a:p>
            <a:pPr marR="0" lvl="0" indent="0" algn="l" defTabSz="914400" rtl="0" eaLnBrk="1" fontAlgn="base" latinLnBrk="0" hangingPunct="1">
              <a:lnSpc>
                <a:spcPct val="130000"/>
              </a:lnSpc>
              <a:spcBef>
                <a:spcPct val="0"/>
              </a:spcBef>
              <a:spcAft>
                <a:spcPct val="0"/>
              </a:spcAft>
              <a:buClrTx/>
              <a:buSzTx/>
              <a:buFont typeface="Wingdings" panose="05000000000000000000" pitchFamily="2" charset="2"/>
              <a:buNone/>
              <a:defRPr/>
            </a:pPr>
            <a:r>
              <a:rPr lang="en-US" altLang="zh-CN" b="1" noProof="0" dirty="0" smtClean="0">
                <a:ln>
                  <a:noFill/>
                </a:ln>
                <a:effectLst/>
                <a:uLnTx/>
                <a:uFillTx/>
                <a:latin typeface="楷体" panose="02010609060101010101" pitchFamily="49" charset="-122"/>
                <a:ea typeface="楷体" panose="02010609060101010101" pitchFamily="49" charset="-122"/>
                <a:sym typeface="+mn-ea"/>
              </a:rPr>
              <a:t>  TCP/IP</a:t>
            </a:r>
            <a:r>
              <a:rPr lang="zh-CN" altLang="en-US" b="1" noProof="0" dirty="0" smtClean="0">
                <a:ln>
                  <a:noFill/>
                </a:ln>
                <a:effectLst/>
                <a:uLnTx/>
                <a:uFillTx/>
                <a:latin typeface="楷体" panose="02010609060101010101" pitchFamily="49" charset="-122"/>
                <a:ea typeface="楷体" panose="02010609060101010101" pitchFamily="49" charset="-122"/>
                <a:sym typeface="+mn-ea"/>
              </a:rPr>
              <a:t>、</a:t>
            </a:r>
            <a:r>
              <a:rPr lang="en-US" altLang="zh-CN" b="1" noProof="0" dirty="0" smtClean="0">
                <a:ln>
                  <a:noFill/>
                </a:ln>
                <a:effectLst/>
                <a:uLnTx/>
                <a:uFillTx/>
                <a:latin typeface="楷体" panose="02010609060101010101" pitchFamily="49" charset="-122"/>
                <a:ea typeface="楷体" panose="02010609060101010101" pitchFamily="49" charset="-122"/>
                <a:sym typeface="+mn-ea"/>
              </a:rPr>
              <a:t>RS232</a:t>
            </a:r>
            <a:r>
              <a:rPr lang="zh-CN" altLang="en-US" b="1" noProof="0" dirty="0" smtClean="0">
                <a:ln>
                  <a:noFill/>
                </a:ln>
                <a:effectLst/>
                <a:uLnTx/>
                <a:uFillTx/>
                <a:latin typeface="楷体" panose="02010609060101010101" pitchFamily="49" charset="-122"/>
                <a:ea typeface="楷体" panose="02010609060101010101" pitchFamily="49" charset="-122"/>
                <a:sym typeface="+mn-ea"/>
              </a:rPr>
              <a:t>、</a:t>
            </a:r>
            <a:r>
              <a:rPr lang="en-US" altLang="zh-CN" b="1" noProof="0" dirty="0" smtClean="0">
                <a:ln>
                  <a:noFill/>
                </a:ln>
                <a:effectLst/>
                <a:uLnTx/>
                <a:uFillTx/>
                <a:latin typeface="楷体" panose="02010609060101010101" pitchFamily="49" charset="-122"/>
                <a:ea typeface="楷体" panose="02010609060101010101" pitchFamily="49" charset="-122"/>
                <a:sym typeface="+mn-ea"/>
              </a:rPr>
              <a:t>USB</a:t>
            </a:r>
            <a:endParaRPr lang="en-US" altLang="zh-CN" b="1" noProof="0" dirty="0" smtClean="0">
              <a:ln>
                <a:noFill/>
              </a:ln>
              <a:effectLst/>
              <a:uLnTx/>
              <a:uFillTx/>
              <a:latin typeface="楷体" panose="02010609060101010101" pitchFamily="49" charset="-122"/>
              <a:ea typeface="楷体" panose="02010609060101010101" pitchFamily="49" charset="-122"/>
              <a:sym typeface="+mn-ea"/>
            </a:endParaRPr>
          </a:p>
          <a:p>
            <a:pPr marR="0" lvl="0" indent="0" algn="l" defTabSz="914400" rtl="0" eaLnBrk="1" fontAlgn="base" latinLnBrk="0" hangingPunct="1">
              <a:lnSpc>
                <a:spcPct val="130000"/>
              </a:lnSpc>
              <a:spcBef>
                <a:spcPct val="0"/>
              </a:spcBef>
              <a:spcAft>
                <a:spcPct val="0"/>
              </a:spcAft>
              <a:buClrTx/>
              <a:buSzTx/>
              <a:buFont typeface="Wingdings" panose="05000000000000000000" pitchFamily="2" charset="2"/>
              <a:buNone/>
              <a:defRPr/>
            </a:pPr>
            <a:r>
              <a:rPr lang="en-US" altLang="zh-CN" b="1" noProof="0" dirty="0" smtClean="0">
                <a:ln>
                  <a:noFill/>
                </a:ln>
                <a:effectLst/>
                <a:uLnTx/>
                <a:uFillTx/>
                <a:latin typeface="楷体" panose="02010609060101010101" pitchFamily="49" charset="-122"/>
                <a:ea typeface="楷体" panose="02010609060101010101" pitchFamily="49" charset="-122"/>
                <a:sym typeface="+mn-ea"/>
              </a:rPr>
              <a:t>  ...</a:t>
            </a:r>
            <a:endParaRPr kumimoji="0" lang="en-US" altLang="zh-CN"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p:txBody>
      </p:sp>
      <p:sp>
        <p:nvSpPr>
          <p:cNvPr id="5" name="文本框 4"/>
          <p:cNvSpPr txBox="1"/>
          <p:nvPr/>
        </p:nvSpPr>
        <p:spPr>
          <a:xfrm>
            <a:off x="8442960" y="889000"/>
            <a:ext cx="3661410" cy="1539875"/>
          </a:xfrm>
          <a:prstGeom prst="rect">
            <a:avLst/>
          </a:prstGeom>
          <a:noFill/>
        </p:spPr>
        <p:txBody>
          <a:bodyPr wrap="square" rtlCol="0" anchor="t">
            <a:spAutoFit/>
          </a:bodyPr>
          <a:p>
            <a:pPr algn="l"/>
            <a:r>
              <a:rPr lang="zh-CN" altLang="en-US" sz="2400" b="1" noProof="0" dirty="0" smtClean="0">
                <a:ln>
                  <a:noFill/>
                </a:ln>
                <a:solidFill>
                  <a:schemeClr val="accent2"/>
                </a:solidFill>
                <a:effectLst/>
                <a:uLnTx/>
                <a:uFillTx/>
                <a:latin typeface="楷体" panose="02010609060101010101" pitchFamily="49" charset="-122"/>
                <a:ea typeface="楷体" panose="02010609060101010101" pitchFamily="49" charset="-122"/>
                <a:cs typeface="+mj-cs"/>
                <a:sym typeface="+mn-ea"/>
              </a:rPr>
              <a:t>芯片选型：</a:t>
            </a:r>
            <a:endParaRPr lang="zh-CN" altLang="en-US">
              <a:sym typeface="+mn-ea"/>
            </a:endParaRPr>
          </a:p>
          <a:p>
            <a:pPr marL="285750" indent="-285750" algn="l">
              <a:lnSpc>
                <a:spcPct val="130000"/>
              </a:lnSpc>
              <a:buFont typeface="Wingdings" panose="05000000000000000000" charset="0"/>
              <a:buChar char="n"/>
            </a:pPr>
            <a:r>
              <a:rPr lang="en-US" altLang="zh-CN" b="1" noProof="0" dirty="0" smtClean="0">
                <a:ln>
                  <a:noFill/>
                </a:ln>
                <a:effectLst/>
                <a:uLnTx/>
                <a:uFillTx/>
                <a:latin typeface="楷体" panose="02010609060101010101" pitchFamily="49" charset="-122"/>
                <a:ea typeface="楷体" panose="02010609060101010101" pitchFamily="49" charset="-122"/>
              </a:rPr>
              <a:t>MCU--ATmega 16</a:t>
            </a:r>
            <a:endParaRPr lang="en-US" altLang="zh-CN" b="1" noProof="0" dirty="0" smtClean="0">
              <a:ln>
                <a:noFill/>
              </a:ln>
              <a:effectLst/>
              <a:uLnTx/>
              <a:uFillTx/>
              <a:latin typeface="楷体" panose="02010609060101010101" pitchFamily="49" charset="-122"/>
              <a:ea typeface="楷体" panose="02010609060101010101" pitchFamily="49" charset="-122"/>
            </a:endParaRPr>
          </a:p>
          <a:p>
            <a:pPr marL="285750" indent="-285750" algn="l">
              <a:lnSpc>
                <a:spcPct val="130000"/>
              </a:lnSpc>
              <a:buFont typeface="Wingdings" panose="05000000000000000000" charset="0"/>
              <a:buChar char="n"/>
            </a:pPr>
            <a:r>
              <a:rPr lang="en-US" altLang="zh-CN" b="1" noProof="0" dirty="0" smtClean="0">
                <a:ln>
                  <a:noFill/>
                </a:ln>
                <a:effectLst/>
                <a:uLnTx/>
                <a:uFillTx/>
                <a:latin typeface="楷体" panose="02010609060101010101" pitchFamily="49" charset="-122"/>
                <a:ea typeface="楷体" panose="02010609060101010101" pitchFamily="49" charset="-122"/>
              </a:rPr>
              <a:t>GSM--SIM800C</a:t>
            </a:r>
            <a:endParaRPr lang="en-US" altLang="zh-CN" b="1" noProof="0" dirty="0" smtClean="0">
              <a:ln>
                <a:noFill/>
              </a:ln>
              <a:effectLst/>
              <a:uLnTx/>
              <a:uFillTx/>
              <a:latin typeface="楷体" panose="02010609060101010101" pitchFamily="49" charset="-122"/>
              <a:ea typeface="楷体" panose="02010609060101010101" pitchFamily="49" charset="-122"/>
            </a:endParaRPr>
          </a:p>
          <a:p>
            <a:pPr marL="285750" indent="-285750" algn="l">
              <a:lnSpc>
                <a:spcPct val="130000"/>
              </a:lnSpc>
              <a:buFont typeface="Wingdings" panose="05000000000000000000" charset="0"/>
              <a:buChar char="n"/>
            </a:pPr>
            <a:r>
              <a:rPr lang="en-US" altLang="zh-CN" b="1" noProof="0" dirty="0" smtClean="0">
                <a:ln>
                  <a:noFill/>
                </a:ln>
                <a:effectLst/>
                <a:uLnTx/>
                <a:uFillTx/>
                <a:latin typeface="楷体" panose="02010609060101010101" pitchFamily="49" charset="-122"/>
                <a:ea typeface="楷体" panose="02010609060101010101" pitchFamily="49" charset="-122"/>
              </a:rPr>
              <a:t>Net--W5500</a:t>
            </a:r>
            <a:endParaRPr lang="en-US" altLang="zh-CN" b="1" noProof="0" dirty="0" smtClean="0">
              <a:ln>
                <a:noFill/>
              </a:ln>
              <a:effectLst/>
              <a:uLnTx/>
              <a:uFillTx/>
              <a:latin typeface="楷体" panose="02010609060101010101" pitchFamily="49" charset="-122"/>
              <a:ea typeface="楷体" panose="02010609060101010101" pitchFamily="49" charset="-122"/>
            </a:endParaRPr>
          </a:p>
        </p:txBody>
      </p:sp>
      <p:pic>
        <p:nvPicPr>
          <p:cNvPr id="3" name="图片 2" descr="无标题"/>
          <p:cNvPicPr>
            <a:picLocks noChangeAspect="1"/>
          </p:cNvPicPr>
          <p:nvPr/>
        </p:nvPicPr>
        <p:blipFill>
          <a:blip r:embed="rId2"/>
          <a:stretch>
            <a:fillRect/>
          </a:stretch>
        </p:blipFill>
        <p:spPr>
          <a:xfrm>
            <a:off x="452120" y="808355"/>
            <a:ext cx="7698105" cy="5663565"/>
          </a:xfrm>
          <a:prstGeom prst="rect">
            <a:avLst/>
          </a:prstGeom>
        </p:spPr>
      </p:pic>
      <p:sp>
        <p:nvSpPr>
          <p:cNvPr id="4" name="文本框 4"/>
          <p:cNvSpPr txBox="1">
            <a:spLocks noChangeArrowheads="1"/>
          </p:cNvSpPr>
          <p:nvPr/>
        </p:nvSpPr>
        <p:spPr bwMode="auto">
          <a:xfrm>
            <a:off x="8442960" y="4042410"/>
            <a:ext cx="21304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smtClean="0">
                <a:ln>
                  <a:noFill/>
                </a:ln>
                <a:solidFill>
                  <a:schemeClr val="accent2"/>
                </a:solidFill>
                <a:effectLst/>
                <a:uLnTx/>
                <a:uFillTx/>
                <a:latin typeface="楷体" panose="02010609060101010101" pitchFamily="49" charset="-122"/>
                <a:ea typeface="楷体" panose="02010609060101010101" pitchFamily="49" charset="-122"/>
                <a:cs typeface="+mj-cs"/>
              </a:rPr>
              <a:t>通用功能模块：</a:t>
            </a:r>
            <a:endParaRPr kumimoji="0" lang="zh-CN" altLang="en-US" sz="2400" b="1" i="0" u="none" strike="noStrike" kern="1200" cap="none" spc="0" normalizeH="0" baseline="0" noProof="0" dirty="0" smtClean="0">
              <a:ln>
                <a:noFill/>
              </a:ln>
              <a:solidFill>
                <a:schemeClr val="accent2"/>
              </a:solidFill>
              <a:effectLst/>
              <a:uLnTx/>
              <a:uFillTx/>
              <a:latin typeface="楷体" panose="02010609060101010101" pitchFamily="49" charset="-122"/>
              <a:ea typeface="楷体" panose="02010609060101010101" pitchFamily="49" charset="-122"/>
              <a:cs typeface="+mj-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计算机模块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控制模块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圆顶模块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调压模块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网络模块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defRPr/>
            </a:pPr>
            <a:r>
              <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监控模块</a:t>
            </a:r>
            <a:endParaRPr kumimoji="0" lang="zh-CN" altLang="en-US" sz="1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p:txBody>
      </p:sp>
      <p:cxnSp>
        <p:nvCxnSpPr>
          <p:cNvPr id="9" name="直接连接符 8"/>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10" name="椭圆 9"/>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11" name="文本框 10"/>
          <p:cNvSpPr txBox="1"/>
          <p:nvPr>
            <p:custDataLst>
              <p:tags r:id="rId3"/>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系统方案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2.2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结构框图</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rPr>
              <a:t>设计</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grpSp>
        <p:nvGrpSpPr>
          <p:cNvPr id="46" name="组合 45"/>
          <p:cNvGrpSpPr/>
          <p:nvPr/>
        </p:nvGrpSpPr>
        <p:grpSpPr>
          <a:xfrm>
            <a:off x="452120" y="1706880"/>
            <a:ext cx="7236460" cy="4687570"/>
            <a:chOff x="0" y="2420888"/>
            <a:chExt cx="5652120" cy="3973835"/>
          </a:xfrm>
        </p:grpSpPr>
        <p:cxnSp>
          <p:nvCxnSpPr>
            <p:cNvPr id="13" name="直接连接符 12"/>
            <p:cNvCxnSpPr/>
            <p:nvPr/>
          </p:nvCxnSpPr>
          <p:spPr>
            <a:xfrm>
              <a:off x="35496" y="5229200"/>
              <a:ext cx="0" cy="115212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5496" y="6381328"/>
              <a:ext cx="3888432"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923928" y="5229200"/>
              <a:ext cx="0" cy="116552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923928" y="5229200"/>
              <a:ext cx="1728192"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652120" y="4509120"/>
              <a:ext cx="0" cy="72008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4572000" y="4509120"/>
              <a:ext cx="108012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572000" y="2420888"/>
              <a:ext cx="0" cy="208823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19672" y="2420888"/>
              <a:ext cx="295232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19672" y="2420888"/>
              <a:ext cx="0" cy="57606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1003412" y="2996952"/>
              <a:ext cx="61626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003412" y="2996952"/>
              <a:ext cx="0" cy="223224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0" y="5229200"/>
              <a:ext cx="1003412"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218765" y="2536337"/>
            <a:ext cx="1828800" cy="1569660"/>
          </a:xfrm>
          <a:prstGeom prst="rect">
            <a:avLst/>
          </a:prstGeom>
          <a:noFill/>
        </p:spPr>
        <p:txBody>
          <a:bodyPr wrap="square" lIns="90000" tIns="46800" rIns="90000" bIns="46800" rtlCol="0" anchor="ctr" anchorCtr="0">
            <a:normAutofit/>
          </a:bodyPr>
          <a:lstStyle/>
          <a:p>
            <a:pPr algn="ctr"/>
            <a:r>
              <a:rPr lang="en-US" altLang="zh-CN" sz="4800" b="1">
                <a:solidFill>
                  <a:schemeClr val="bg1"/>
                </a:solidFill>
              </a:rPr>
              <a:t>3</a:t>
            </a:r>
            <a:endParaRPr lang="en-US" altLang="zh-CN" sz="4800" b="1">
              <a:solidFill>
                <a:schemeClr val="bg1"/>
              </a:solidFill>
            </a:endParaRPr>
          </a:p>
        </p:txBody>
      </p:sp>
      <p:sp>
        <p:nvSpPr>
          <p:cNvPr id="2" name="标题 1"/>
          <p:cNvSpPr>
            <a:spLocks noGrp="1"/>
          </p:cNvSpPr>
          <p:nvPr>
            <p:ph type="title"/>
            <p:custDataLst>
              <p:tags r:id="rId3"/>
            </p:custDataLst>
          </p:nvPr>
        </p:nvSpPr>
        <p:spPr>
          <a:xfrm>
            <a:off x="5743575" y="2339340"/>
            <a:ext cx="5777865" cy="1021080"/>
          </a:xfrm>
        </p:spPr>
        <p:txBody>
          <a:bodyPr lIns="90000" tIns="46800" rIns="90000" bIns="46800">
            <a:normAutofit fontScale="90000"/>
          </a:bodyPr>
          <a:lstStyle/>
          <a:p>
            <a:r>
              <a:t>硬件控制系统原理图设计</a:t>
            </a:r>
          </a:p>
        </p:txBody>
      </p:sp>
      <p:sp>
        <p:nvSpPr>
          <p:cNvPr id="3" name="文本占位符 2"/>
          <p:cNvSpPr>
            <a:spLocks noGrp="1"/>
          </p:cNvSpPr>
          <p:nvPr>
            <p:ph type="body" idx="1"/>
            <p:custDataLst>
              <p:tags r:id="rId4"/>
            </p:custDataLst>
          </p:nvPr>
        </p:nvSpPr>
        <p:spPr>
          <a:xfrm>
            <a:off x="6510020" y="3575050"/>
            <a:ext cx="4203700" cy="2346960"/>
          </a:xfrm>
        </p:spPr>
        <p:txBody>
          <a:bodyPr lIns="90000" tIns="46800" rIns="90000" bIns="46800">
            <a:noAutofit/>
          </a:bodyPr>
          <a:lstStyle/>
          <a:p>
            <a:pPr marL="285750" indent="-285750" algn="l">
              <a:lnSpc>
                <a:spcPct val="120000"/>
              </a:lnSpc>
              <a:buClrTx/>
              <a:buSzTx/>
              <a:buFont typeface="Wingdings" panose="05000000000000000000" charset="0"/>
              <a:buChar char="Ø"/>
            </a:pPr>
            <a:r>
              <a:rPr lang="en-US" altLang="zh-CN"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3</a:t>
            </a: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  </a:t>
            </a: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硬件电路原理图设计</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 typeface="Wingdings" panose="05000000000000000000" charset="0"/>
            </a:pP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sp>
        <p:nvSpPr>
          <p:cNvPr id="2" name="标题 1"/>
          <p:cNvSpPr>
            <a:spLocks noGrp="1"/>
          </p:cNvSpPr>
          <p:nvPr>
            <p:ph type="title"/>
          </p:nvPr>
        </p:nvSpPr>
        <p:spPr>
          <a:xfrm>
            <a:off x="721995" y="957580"/>
            <a:ext cx="2522855" cy="499745"/>
          </a:xfrm>
        </p:spPr>
        <p:txBody>
          <a:bodyPr/>
          <a:p>
            <a:pPr marL="342900" indent="-342900" algn="l">
              <a:buFont typeface="Wingdings" panose="05000000000000000000" charset="0"/>
              <a:buChar char="l"/>
            </a:pPr>
            <a:r>
              <a:rPr lang="zh-CN" altLang="en-US" sz="2400" b="1">
                <a:solidFill>
                  <a:srgbClr val="FF0000"/>
                </a:solidFill>
              </a:rPr>
              <a:t>调压模块电路</a:t>
            </a:r>
            <a:endParaRPr lang="zh-CN" altLang="en-US" sz="2400" b="1">
              <a:solidFill>
                <a:srgbClr val="FF0000"/>
              </a:solidFill>
            </a:endParaRPr>
          </a:p>
        </p:txBody>
      </p:sp>
      <p:sp>
        <p:nvSpPr>
          <p:cNvPr id="11" name="文本框 10"/>
          <p:cNvSpPr txBox="1"/>
          <p:nvPr/>
        </p:nvSpPr>
        <p:spPr>
          <a:xfrm>
            <a:off x="9483090" y="3071495"/>
            <a:ext cx="2418080" cy="1383665"/>
          </a:xfrm>
          <a:prstGeom prst="rect">
            <a:avLst/>
          </a:prstGeom>
          <a:noFill/>
        </p:spPr>
        <p:txBody>
          <a:bodyPr wrap="square" rtlCol="0" anchor="t">
            <a:spAutoFit/>
          </a:bodyPr>
          <a:p>
            <a:pPr algn="l"/>
            <a:r>
              <a:rPr lang="zh-CN" altLang="en-US" sz="2400" b="1" noProof="0" dirty="0" smtClean="0">
                <a:ln>
                  <a:noFill/>
                </a:ln>
                <a:solidFill>
                  <a:schemeClr val="accent2"/>
                </a:solidFill>
                <a:effectLst/>
                <a:uLnTx/>
                <a:uFillTx/>
                <a:latin typeface="楷体" panose="02010609060101010101" pitchFamily="49" charset="-122"/>
                <a:ea typeface="楷体" panose="02010609060101010101" pitchFamily="49" charset="-122"/>
                <a:cs typeface="+mj-cs"/>
                <a:sym typeface="+mn-ea"/>
              </a:rPr>
              <a:t>电路结构：</a:t>
            </a:r>
            <a:endParaRPr lang="zh-CN" altLang="en-US">
              <a:sym typeface="+mn-ea"/>
            </a:endParaRPr>
          </a:p>
          <a:p>
            <a:pPr marL="285750" indent="-285750" algn="l">
              <a:buFont typeface="Wingdings" panose="05000000000000000000" charset="0"/>
              <a:buChar char="n"/>
            </a:pPr>
            <a:r>
              <a:rPr lang="en-US" altLang="zh-CN" sz="2000" b="1" noProof="0" dirty="0" smtClean="0">
                <a:ln>
                  <a:noFill/>
                </a:ln>
                <a:effectLst/>
                <a:uLnTx/>
                <a:uFillTx/>
                <a:latin typeface="楷体" panose="02010609060101010101" pitchFamily="49" charset="-122"/>
                <a:ea typeface="楷体" panose="02010609060101010101" pitchFamily="49" charset="-122"/>
              </a:rPr>
              <a:t>5V</a:t>
            </a:r>
            <a:r>
              <a:rPr lang="zh-CN" altLang="en-US" sz="2000" b="1" noProof="0" dirty="0" smtClean="0">
                <a:ln>
                  <a:noFill/>
                </a:ln>
                <a:effectLst/>
                <a:uLnTx/>
                <a:uFillTx/>
                <a:latin typeface="楷体" panose="02010609060101010101" pitchFamily="49" charset="-122"/>
                <a:ea typeface="楷体" panose="02010609060101010101" pitchFamily="49" charset="-122"/>
              </a:rPr>
              <a:t>输入电路</a:t>
            </a:r>
            <a:endParaRPr lang="en-US" altLang="zh-CN"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en-US" altLang="zh-CN" sz="2000" b="1" noProof="0" dirty="0" smtClean="0">
                <a:ln>
                  <a:noFill/>
                </a:ln>
                <a:effectLst/>
                <a:uLnTx/>
                <a:uFillTx/>
                <a:latin typeface="楷体" panose="02010609060101010101" pitchFamily="49" charset="-122"/>
                <a:ea typeface="楷体" panose="02010609060101010101" pitchFamily="49" charset="-122"/>
              </a:rPr>
              <a:t>W5500</a:t>
            </a:r>
            <a:r>
              <a:rPr lang="zh-CN" altLang="en-US" sz="2000" b="1" noProof="0" dirty="0" smtClean="0">
                <a:ln>
                  <a:noFill/>
                </a:ln>
                <a:effectLst/>
                <a:uLnTx/>
                <a:uFillTx/>
                <a:latin typeface="楷体" panose="02010609060101010101" pitchFamily="49" charset="-122"/>
                <a:ea typeface="楷体" panose="02010609060101010101" pitchFamily="49" charset="-122"/>
              </a:rPr>
              <a:t>电源电路</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en-US" altLang="zh-CN" sz="2000" b="1" noProof="0" dirty="0" smtClean="0">
                <a:ln>
                  <a:noFill/>
                </a:ln>
                <a:effectLst/>
                <a:uLnTx/>
                <a:uFillTx/>
                <a:latin typeface="楷体" panose="02010609060101010101" pitchFamily="49" charset="-122"/>
                <a:ea typeface="楷体" panose="02010609060101010101" pitchFamily="49" charset="-122"/>
              </a:rPr>
              <a:t>SIM800C</a:t>
            </a:r>
            <a:r>
              <a:rPr lang="zh-CN" altLang="en-US" sz="2000" b="1" noProof="0" dirty="0" smtClean="0">
                <a:ln>
                  <a:noFill/>
                </a:ln>
                <a:effectLst/>
                <a:uLnTx/>
                <a:uFillTx/>
                <a:latin typeface="楷体" panose="02010609060101010101" pitchFamily="49" charset="-122"/>
                <a:ea typeface="楷体" panose="02010609060101010101" pitchFamily="49" charset="-122"/>
              </a:rPr>
              <a:t>电源电路</a:t>
            </a:r>
            <a:endParaRPr lang="zh-CN" altLang="en-US"/>
          </a:p>
        </p:txBody>
      </p:sp>
      <p:sp>
        <p:nvSpPr>
          <p:cNvPr id="14338" name="TextBox 4"/>
          <p:cNvSpPr txBox="1"/>
          <p:nvPr/>
        </p:nvSpPr>
        <p:spPr>
          <a:xfrm>
            <a:off x="1843723" y="6308090"/>
            <a:ext cx="5754687" cy="337185"/>
          </a:xfrm>
          <a:prstGeom prst="rect">
            <a:avLst/>
          </a:prstGeom>
          <a:noFill/>
          <a:ln w="9525">
            <a:noFill/>
          </a:ln>
        </p:spPr>
        <p:txBody>
          <a:bodyPr anchor="t">
            <a:spAutoFit/>
          </a:bodyPr>
          <a:p>
            <a:pPr algn="ctr"/>
            <a:r>
              <a:rPr lang="en-US" altLang="zh-CN" sz="1600" b="1" dirty="0">
                <a:latin typeface="方正姚体" panose="02010601030101010101" charset="-122"/>
                <a:ea typeface="方正姚体" panose="02010601030101010101" charset="-122"/>
              </a:rPr>
              <a:t>PCB</a:t>
            </a:r>
            <a:r>
              <a:rPr lang="zh-CN" altLang="en-US" sz="1600" b="1" dirty="0">
                <a:latin typeface="方正姚体" panose="02010601030101010101" charset="-122"/>
                <a:ea typeface="方正姚体" panose="02010601030101010101" charset="-122"/>
              </a:rPr>
              <a:t>调压</a:t>
            </a:r>
            <a:r>
              <a:rPr lang="zh-CN" altLang="en-US" sz="1600" b="1" dirty="0">
                <a:latin typeface="方正姚体" panose="02010601030101010101" charset="-122"/>
                <a:ea typeface="方正姚体" panose="02010601030101010101" charset="-122"/>
              </a:rPr>
              <a:t>模块电路图</a:t>
            </a:r>
            <a:endParaRPr lang="zh-CN" altLang="en-US" sz="1600" b="1" dirty="0">
              <a:latin typeface="方正姚体" panose="02010601030101010101" charset="-122"/>
              <a:ea typeface="方正姚体" panose="02010601030101010101" charset="-122"/>
            </a:endParaRPr>
          </a:p>
        </p:txBody>
      </p:sp>
      <p:pic>
        <p:nvPicPr>
          <p:cNvPr id="12" name="图片 12"/>
          <p:cNvPicPr/>
          <p:nvPr/>
        </p:nvPicPr>
        <p:blipFill>
          <a:blip r:embed="rId2"/>
          <a:stretch>
            <a:fillRect/>
          </a:stretch>
        </p:blipFill>
        <p:spPr>
          <a:xfrm>
            <a:off x="577215" y="2227580"/>
            <a:ext cx="3277235" cy="3071495"/>
          </a:xfrm>
          <a:prstGeom prst="rect">
            <a:avLst/>
          </a:prstGeom>
        </p:spPr>
      </p:pic>
      <p:pic>
        <p:nvPicPr>
          <p:cNvPr id="30" name="图片 30"/>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935095" y="1590675"/>
            <a:ext cx="5286375" cy="1867535"/>
          </a:xfrm>
          <a:prstGeom prst="rect">
            <a:avLst/>
          </a:prstGeom>
        </p:spPr>
      </p:pic>
      <p:pic>
        <p:nvPicPr>
          <p:cNvPr id="19" name="图片 19"/>
          <p:cNvPicPr/>
          <p:nvPr/>
        </p:nvPicPr>
        <p:blipFill>
          <a:blip r:embed="rId5"/>
          <a:stretch>
            <a:fillRect/>
          </a:stretch>
        </p:blipFill>
        <p:spPr>
          <a:xfrm>
            <a:off x="4030345" y="3542030"/>
            <a:ext cx="5191125" cy="2573655"/>
          </a:xfrm>
          <a:prstGeom prst="rect">
            <a:avLst/>
          </a:prstGeom>
        </p:spPr>
      </p:pic>
      <p:cxnSp>
        <p:nvCxnSpPr>
          <p:cNvPr id="9" name="直接连接符 8"/>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10" name="椭圆 9"/>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3" name="文本框 2"/>
          <p:cNvSpPr txBox="1"/>
          <p:nvPr>
            <p:custDataLst>
              <p:tags r:id="rId6"/>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系统</a:t>
            </a:r>
            <a:r>
              <a:rPr lang="zh-CN" altLang="en-US" sz="2800" b="1">
                <a:solidFill>
                  <a:srgbClr val="000000"/>
                </a:solidFill>
                <a:latin typeface="Arial" panose="020B0604020202020204" pitchFamily="34" charset="0"/>
                <a:ea typeface="黑体" panose="02010609060101010101" pitchFamily="49" charset="-122"/>
                <a:cs typeface="+mn-ea"/>
                <a:sym typeface="+mn-ea"/>
              </a:rPr>
              <a:t>原理图</a:t>
            </a:r>
            <a:r>
              <a:rPr lang="zh-CN" altLang="en-US" sz="2800" b="1">
                <a:solidFill>
                  <a:srgbClr val="000000"/>
                </a:solidFill>
                <a:latin typeface="Arial" panose="020B0604020202020204" pitchFamily="34" charset="0"/>
                <a:ea typeface="黑体" panose="02010609060101010101" pitchFamily="49" charset="-122"/>
                <a:cs typeface="+mn-ea"/>
              </a:rPr>
              <a:t>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3</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主要模块电路</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pic>
        <p:nvPicPr>
          <p:cNvPr id="4" name="图片 3"/>
          <p:cNvPicPr>
            <a:picLocks noChangeAspect="1"/>
          </p:cNvPicPr>
          <p:nvPr/>
        </p:nvPicPr>
        <p:blipFill>
          <a:blip r:embed="rId2"/>
          <a:stretch>
            <a:fillRect/>
          </a:stretch>
        </p:blipFill>
        <p:spPr>
          <a:xfrm>
            <a:off x="1208405" y="2113280"/>
            <a:ext cx="4782185" cy="4130675"/>
          </a:xfrm>
          <a:prstGeom prst="rect">
            <a:avLst/>
          </a:prstGeom>
        </p:spPr>
      </p:pic>
      <p:pic>
        <p:nvPicPr>
          <p:cNvPr id="5" name="图片 4"/>
          <p:cNvPicPr>
            <a:picLocks noChangeAspect="1"/>
          </p:cNvPicPr>
          <p:nvPr/>
        </p:nvPicPr>
        <p:blipFill>
          <a:blip r:embed="rId3"/>
          <a:srcRect/>
          <a:stretch>
            <a:fillRect/>
          </a:stretch>
        </p:blipFill>
        <p:spPr>
          <a:xfrm>
            <a:off x="7348855" y="2113280"/>
            <a:ext cx="1720215" cy="1780540"/>
          </a:xfrm>
          <a:prstGeom prst="rect">
            <a:avLst/>
          </a:prstGeom>
        </p:spPr>
      </p:pic>
      <p:pic>
        <p:nvPicPr>
          <p:cNvPr id="6" name="图片 5"/>
          <p:cNvPicPr>
            <a:picLocks noChangeAspect="1"/>
          </p:cNvPicPr>
          <p:nvPr/>
        </p:nvPicPr>
        <p:blipFill>
          <a:blip r:embed="rId4"/>
          <a:stretch>
            <a:fillRect/>
          </a:stretch>
        </p:blipFill>
        <p:spPr>
          <a:xfrm>
            <a:off x="6574155" y="2074545"/>
            <a:ext cx="751205" cy="2105025"/>
          </a:xfrm>
          <a:prstGeom prst="rect">
            <a:avLst/>
          </a:prstGeom>
        </p:spPr>
      </p:pic>
      <p:pic>
        <p:nvPicPr>
          <p:cNvPr id="9" name="图片 8"/>
          <p:cNvPicPr>
            <a:picLocks noChangeAspect="1"/>
          </p:cNvPicPr>
          <p:nvPr/>
        </p:nvPicPr>
        <p:blipFill>
          <a:blip r:embed="rId5"/>
          <a:stretch>
            <a:fillRect/>
          </a:stretch>
        </p:blipFill>
        <p:spPr>
          <a:xfrm>
            <a:off x="6356985" y="4292600"/>
            <a:ext cx="1466850" cy="1524000"/>
          </a:xfrm>
          <a:prstGeom prst="rect">
            <a:avLst/>
          </a:prstGeom>
        </p:spPr>
      </p:pic>
      <p:sp>
        <p:nvSpPr>
          <p:cNvPr id="10" name="矩形 9"/>
          <p:cNvSpPr/>
          <p:nvPr/>
        </p:nvSpPr>
        <p:spPr>
          <a:xfrm>
            <a:off x="5914073" y="4513580"/>
            <a:ext cx="485775" cy="398780"/>
          </a:xfrm>
          <a:prstGeom prst="rect">
            <a:avLst/>
          </a:prstGeom>
          <a:noFill/>
          <a:ln>
            <a:noFill/>
          </a:ln>
        </p:spPr>
        <p:txBody>
          <a:bodyPr wrap="none" rtlCol="0" anchor="t">
            <a:spAutoFit/>
          </a:bodyPr>
          <a:p>
            <a:pPr algn="ctr"/>
            <a:r>
              <a:rPr lang="en-US" altLang="zh-CN" sz="2000" b="1">
                <a:solidFill>
                  <a:schemeClr val="tx1"/>
                </a:solidFill>
                <a:effectLst>
                  <a:outerShdw blurRad="38100" dist="19050" dir="2700000" algn="tl" rotWithShape="0">
                    <a:schemeClr val="dk1">
                      <a:alpha val="40000"/>
                    </a:schemeClr>
                  </a:outerShdw>
                </a:effectLst>
              </a:rPr>
              <a:t>V</a:t>
            </a:r>
            <a:r>
              <a:rPr lang="en-US" altLang="zh-CN" sz="2000" b="1" baseline="-25000">
                <a:solidFill>
                  <a:schemeClr val="tx1"/>
                </a:solidFill>
                <a:effectLst>
                  <a:outerShdw blurRad="38100" dist="19050" dir="2700000" algn="tl" rotWithShape="0">
                    <a:schemeClr val="dk1">
                      <a:alpha val="40000"/>
                    </a:schemeClr>
                  </a:outerShdw>
                </a:effectLst>
              </a:rPr>
              <a:t>IN</a:t>
            </a:r>
            <a:endParaRPr lang="en-US" altLang="zh-CN" sz="2000" b="1" baseline="-25000">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9677400" y="2912745"/>
            <a:ext cx="2237740" cy="1999615"/>
          </a:xfrm>
          <a:prstGeom prst="rect">
            <a:avLst/>
          </a:prstGeom>
          <a:noFill/>
        </p:spPr>
        <p:txBody>
          <a:bodyPr wrap="square" rtlCol="0" anchor="t">
            <a:spAutoFit/>
          </a:bodyPr>
          <a:p>
            <a:pPr algn="l"/>
            <a:r>
              <a:rPr lang="zh-CN" altLang="en-US" sz="2400" b="1" noProof="0" dirty="0" smtClean="0">
                <a:ln>
                  <a:noFill/>
                </a:ln>
                <a:solidFill>
                  <a:schemeClr val="accent2"/>
                </a:solidFill>
                <a:effectLst/>
                <a:uLnTx/>
                <a:uFillTx/>
                <a:latin typeface="楷体" panose="02010609060101010101" pitchFamily="49" charset="-122"/>
                <a:ea typeface="楷体" panose="02010609060101010101" pitchFamily="49" charset="-122"/>
                <a:cs typeface="+mj-cs"/>
                <a:sym typeface="+mn-ea"/>
              </a:rPr>
              <a:t>电路结构：</a:t>
            </a:r>
            <a:endParaRPr lang="zh-CN" altLang="en-US">
              <a:sym typeface="+mn-ea"/>
            </a:endParaRPr>
          </a:p>
          <a:p>
            <a:pPr marL="285750" indent="-285750" algn="l">
              <a:buFont typeface="Wingdings" panose="05000000000000000000" charset="0"/>
              <a:buChar char="n"/>
            </a:pPr>
            <a:r>
              <a:rPr lang="zh-CN" altLang="en-US" sz="2000" b="1" noProof="0" dirty="0" smtClean="0">
                <a:ln>
                  <a:noFill/>
                </a:ln>
                <a:effectLst/>
                <a:uLnTx/>
                <a:uFillTx/>
                <a:latin typeface="楷体" panose="02010609060101010101" pitchFamily="49" charset="-122"/>
                <a:ea typeface="楷体" panose="02010609060101010101" pitchFamily="49" charset="-122"/>
              </a:rPr>
              <a:t>电源输入</a:t>
            </a:r>
            <a:endParaRPr lang="en-US" altLang="zh-CN"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zh-CN" altLang="en-US" sz="2000" b="1" noProof="0" dirty="0" smtClean="0">
                <a:ln>
                  <a:noFill/>
                </a:ln>
                <a:effectLst/>
                <a:uLnTx/>
                <a:uFillTx/>
                <a:latin typeface="楷体" panose="02010609060101010101" pitchFamily="49" charset="-122"/>
                <a:ea typeface="楷体" panose="02010609060101010101" pitchFamily="49" charset="-122"/>
              </a:rPr>
              <a:t>复位电路</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zh-CN" altLang="en-US" sz="2000" b="1" noProof="0" dirty="0" smtClean="0">
                <a:ln>
                  <a:noFill/>
                </a:ln>
                <a:effectLst/>
                <a:uLnTx/>
                <a:uFillTx/>
                <a:latin typeface="楷体" panose="02010609060101010101" pitchFamily="49" charset="-122"/>
                <a:ea typeface="楷体" panose="02010609060101010101" pitchFamily="49" charset="-122"/>
              </a:rPr>
              <a:t>晶振电路</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zh-CN" altLang="en-US" sz="2000" b="1" noProof="0" dirty="0" smtClean="0">
                <a:ln>
                  <a:noFill/>
                </a:ln>
                <a:effectLst/>
                <a:uLnTx/>
                <a:uFillTx/>
                <a:latin typeface="楷体" panose="02010609060101010101" pitchFamily="49" charset="-122"/>
                <a:ea typeface="楷体" panose="02010609060101010101" pitchFamily="49" charset="-122"/>
              </a:rPr>
              <a:t>上电指示</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en-US" altLang="zh-CN" sz="2000" b="1" noProof="0" dirty="0" smtClean="0">
                <a:ln>
                  <a:noFill/>
                </a:ln>
                <a:effectLst/>
                <a:uLnTx/>
                <a:uFillTx/>
                <a:latin typeface="楷体" panose="02010609060101010101" pitchFamily="49" charset="-122"/>
                <a:ea typeface="楷体" panose="02010609060101010101" pitchFamily="49" charset="-122"/>
              </a:rPr>
              <a:t>ISP</a:t>
            </a:r>
            <a:r>
              <a:rPr lang="zh-CN" altLang="en-US" sz="2000" b="1" noProof="0" dirty="0" smtClean="0">
                <a:ln>
                  <a:noFill/>
                </a:ln>
                <a:effectLst/>
                <a:uLnTx/>
                <a:uFillTx/>
                <a:latin typeface="楷体" panose="02010609060101010101" pitchFamily="49" charset="-122"/>
                <a:ea typeface="楷体" panose="02010609060101010101" pitchFamily="49" charset="-122"/>
              </a:rPr>
              <a:t>下载</a:t>
            </a:r>
            <a:endParaRPr lang="zh-CN" altLang="en-US" sz="2000" b="1" noProof="0" dirty="0" smtClean="0">
              <a:ln>
                <a:noFill/>
              </a:ln>
              <a:effectLst/>
              <a:uLnTx/>
              <a:uFillTx/>
              <a:latin typeface="楷体" panose="02010609060101010101" pitchFamily="49" charset="-122"/>
              <a:ea typeface="楷体" panose="02010609060101010101" pitchFamily="49" charset="-122"/>
            </a:endParaRPr>
          </a:p>
        </p:txBody>
      </p:sp>
      <p:sp>
        <p:nvSpPr>
          <p:cNvPr id="14338" name="TextBox 4"/>
          <p:cNvSpPr txBox="1"/>
          <p:nvPr/>
        </p:nvSpPr>
        <p:spPr>
          <a:xfrm>
            <a:off x="1843723" y="6308090"/>
            <a:ext cx="5754687" cy="337185"/>
          </a:xfrm>
          <a:prstGeom prst="rect">
            <a:avLst/>
          </a:prstGeom>
          <a:noFill/>
          <a:ln w="9525">
            <a:noFill/>
          </a:ln>
        </p:spPr>
        <p:txBody>
          <a:bodyPr anchor="t">
            <a:spAutoFit/>
          </a:bodyPr>
          <a:p>
            <a:pPr algn="ctr"/>
            <a:r>
              <a:rPr lang="zh-CN" altLang="en-US" sz="1600" b="1" dirty="0">
                <a:latin typeface="方正姚体" panose="02010601030101010101" charset="-122"/>
                <a:ea typeface="方正姚体" panose="02010601030101010101" charset="-122"/>
              </a:rPr>
              <a:t>单片机系统电路图</a:t>
            </a:r>
            <a:endParaRPr lang="zh-CN" altLang="en-US" sz="1600" b="1" dirty="0">
              <a:latin typeface="方正姚体" panose="02010601030101010101" charset="-122"/>
              <a:ea typeface="方正姚体" panose="02010601030101010101" charset="-122"/>
            </a:endParaRPr>
          </a:p>
        </p:txBody>
      </p:sp>
      <p:sp>
        <p:nvSpPr>
          <p:cNvPr id="12" name="标题 11"/>
          <p:cNvSpPr>
            <a:spLocks noGrp="1"/>
          </p:cNvSpPr>
          <p:nvPr>
            <p:ph type="title"/>
          </p:nvPr>
        </p:nvSpPr>
        <p:spPr>
          <a:xfrm>
            <a:off x="721995" y="957580"/>
            <a:ext cx="2860040" cy="499745"/>
          </a:xfrm>
        </p:spPr>
        <p:txBody>
          <a:bodyPr/>
          <a:p>
            <a:pPr marL="342900" indent="-342900" algn="l">
              <a:buFont typeface="Wingdings" panose="05000000000000000000" charset="0"/>
              <a:buChar char="l"/>
            </a:pPr>
            <a:r>
              <a:rPr lang="zh-CN" altLang="en-US" sz="2400" b="1">
                <a:solidFill>
                  <a:srgbClr val="FF0000"/>
                </a:solidFill>
              </a:rPr>
              <a:t>单片机系统电路</a:t>
            </a:r>
            <a:endParaRPr lang="zh-CN" altLang="en-US" sz="2400" b="1">
              <a:solidFill>
                <a:srgbClr val="FF0000"/>
              </a:solidFill>
            </a:endParaRPr>
          </a:p>
        </p:txBody>
      </p:sp>
      <p:cxnSp>
        <p:nvCxnSpPr>
          <p:cNvPr id="2" name="直接连接符 1"/>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3" name="椭圆 2"/>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7" name="文本框 6"/>
          <p:cNvSpPr txBox="1"/>
          <p:nvPr>
            <p:custDataLst>
              <p:tags r:id="rId6"/>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系统</a:t>
            </a:r>
            <a:r>
              <a:rPr lang="zh-CN" altLang="en-US" sz="2800" b="1">
                <a:solidFill>
                  <a:srgbClr val="000000"/>
                </a:solidFill>
                <a:latin typeface="Arial" panose="020B0604020202020204" pitchFamily="34" charset="0"/>
                <a:ea typeface="黑体" panose="02010609060101010101" pitchFamily="49" charset="-122"/>
                <a:cs typeface="+mn-ea"/>
                <a:sym typeface="+mn-ea"/>
              </a:rPr>
              <a:t>原理图</a:t>
            </a:r>
            <a:r>
              <a:rPr lang="zh-CN" altLang="en-US" sz="2800" b="1">
                <a:solidFill>
                  <a:srgbClr val="000000"/>
                </a:solidFill>
                <a:latin typeface="Arial" panose="020B0604020202020204" pitchFamily="34" charset="0"/>
                <a:ea typeface="黑体" panose="02010609060101010101" pitchFamily="49" charset="-122"/>
                <a:cs typeface="+mn-ea"/>
              </a:rPr>
              <a:t>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3</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主要模块电路</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sp>
        <p:nvSpPr>
          <p:cNvPr id="11" name="文本框 10"/>
          <p:cNvSpPr txBox="1"/>
          <p:nvPr/>
        </p:nvSpPr>
        <p:spPr>
          <a:xfrm>
            <a:off x="9677400" y="2912745"/>
            <a:ext cx="2237740" cy="1999615"/>
          </a:xfrm>
          <a:prstGeom prst="rect">
            <a:avLst/>
          </a:prstGeom>
          <a:noFill/>
        </p:spPr>
        <p:txBody>
          <a:bodyPr wrap="square" rtlCol="0" anchor="t">
            <a:spAutoFit/>
          </a:bodyPr>
          <a:p>
            <a:pPr algn="l"/>
            <a:r>
              <a:rPr lang="zh-CN" altLang="en-US" sz="2400" b="1" noProof="0" dirty="0" smtClean="0">
                <a:ln>
                  <a:noFill/>
                </a:ln>
                <a:solidFill>
                  <a:schemeClr val="accent2"/>
                </a:solidFill>
                <a:effectLst/>
                <a:uLnTx/>
                <a:uFillTx/>
                <a:latin typeface="楷体" panose="02010609060101010101" pitchFamily="49" charset="-122"/>
                <a:ea typeface="楷体" panose="02010609060101010101" pitchFamily="49" charset="-122"/>
                <a:cs typeface="+mj-cs"/>
                <a:sym typeface="+mn-ea"/>
              </a:rPr>
              <a:t>电路结构：</a:t>
            </a:r>
            <a:endParaRPr lang="zh-CN" altLang="en-US">
              <a:sym typeface="+mn-ea"/>
            </a:endParaRPr>
          </a:p>
          <a:p>
            <a:pPr marL="285750" indent="-285750" algn="l">
              <a:buFont typeface="Wingdings" panose="05000000000000000000" charset="0"/>
              <a:buChar char="n"/>
            </a:pPr>
            <a:r>
              <a:rPr lang="zh-CN" altLang="en-US" sz="2000" b="1" noProof="0" dirty="0" smtClean="0">
                <a:ln>
                  <a:noFill/>
                </a:ln>
                <a:effectLst/>
                <a:uLnTx/>
                <a:uFillTx/>
                <a:latin typeface="楷体" panose="02010609060101010101" pitchFamily="49" charset="-122"/>
                <a:ea typeface="楷体" panose="02010609060101010101" pitchFamily="49" charset="-122"/>
              </a:rPr>
              <a:t>主模块配置</a:t>
            </a:r>
            <a:endParaRPr lang="en-US" altLang="zh-CN"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zh-CN" altLang="en-US" sz="2000" b="1" noProof="0" dirty="0" smtClean="0">
                <a:ln>
                  <a:noFill/>
                </a:ln>
                <a:effectLst/>
                <a:uLnTx/>
                <a:uFillTx/>
                <a:latin typeface="楷体" panose="02010609060101010101" pitchFamily="49" charset="-122"/>
                <a:ea typeface="楷体" panose="02010609060101010101" pitchFamily="49" charset="-122"/>
                <a:sym typeface="+mn-ea"/>
              </a:rPr>
              <a:t>串口电平转换</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en-US" altLang="zh-CN" sz="2000" b="1" noProof="0" dirty="0" smtClean="0">
                <a:ln>
                  <a:noFill/>
                </a:ln>
                <a:effectLst/>
                <a:uLnTx/>
                <a:uFillTx/>
                <a:latin typeface="楷体" panose="02010609060101010101" pitchFamily="49" charset="-122"/>
                <a:ea typeface="楷体" panose="02010609060101010101" pitchFamily="49" charset="-122"/>
              </a:rPr>
              <a:t>SIM</a:t>
            </a:r>
            <a:r>
              <a:rPr lang="zh-CN" altLang="en-US" sz="2000" b="1" noProof="0" dirty="0" smtClean="0">
                <a:ln>
                  <a:noFill/>
                </a:ln>
                <a:effectLst/>
                <a:uLnTx/>
                <a:uFillTx/>
                <a:latin typeface="楷体" panose="02010609060101010101" pitchFamily="49" charset="-122"/>
                <a:ea typeface="楷体" panose="02010609060101010101" pitchFamily="49" charset="-122"/>
              </a:rPr>
              <a:t>卡电路</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zh-CN" altLang="en-US" sz="2000" b="1" noProof="0" dirty="0" smtClean="0">
                <a:ln>
                  <a:noFill/>
                </a:ln>
                <a:effectLst/>
                <a:uLnTx/>
                <a:uFillTx/>
                <a:latin typeface="楷体" panose="02010609060101010101" pitchFamily="49" charset="-122"/>
                <a:ea typeface="楷体" panose="02010609060101010101" pitchFamily="49" charset="-122"/>
              </a:rPr>
              <a:t>指示灯</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zh-CN" sz="2000" b="1" noProof="0" dirty="0" smtClean="0">
                <a:ln>
                  <a:noFill/>
                </a:ln>
                <a:effectLst/>
                <a:uLnTx/>
                <a:uFillTx/>
                <a:latin typeface="楷体" panose="02010609060101010101" pitchFamily="49" charset="-122"/>
                <a:ea typeface="楷体" panose="02010609060101010101" pitchFamily="49" charset="-122"/>
              </a:rPr>
              <a:t>开关机自启动</a:t>
            </a:r>
            <a:endParaRPr lang="zh-CN"/>
          </a:p>
        </p:txBody>
      </p:sp>
      <p:sp>
        <p:nvSpPr>
          <p:cNvPr id="14338" name="TextBox 4"/>
          <p:cNvSpPr txBox="1"/>
          <p:nvPr/>
        </p:nvSpPr>
        <p:spPr>
          <a:xfrm>
            <a:off x="1843723" y="6308090"/>
            <a:ext cx="5754687" cy="337185"/>
          </a:xfrm>
          <a:prstGeom prst="rect">
            <a:avLst/>
          </a:prstGeom>
          <a:noFill/>
          <a:ln w="9525">
            <a:noFill/>
          </a:ln>
        </p:spPr>
        <p:txBody>
          <a:bodyPr anchor="t">
            <a:spAutoFit/>
          </a:bodyPr>
          <a:p>
            <a:pPr algn="ctr"/>
            <a:r>
              <a:rPr lang="en-US" altLang="zh-CN" sz="1600" b="1" dirty="0">
                <a:latin typeface="方正姚体" panose="02010601030101010101" charset="-122"/>
                <a:ea typeface="方正姚体" panose="02010601030101010101" charset="-122"/>
              </a:rPr>
              <a:t>SIM800C </a:t>
            </a:r>
            <a:r>
              <a:rPr lang="zh-CN" altLang="en-US" sz="1600" b="1" dirty="0">
                <a:latin typeface="方正姚体" panose="02010601030101010101" charset="-122"/>
                <a:ea typeface="方正姚体" panose="02010601030101010101" charset="-122"/>
              </a:rPr>
              <a:t>系统电路图</a:t>
            </a:r>
            <a:endParaRPr lang="zh-CN" altLang="en-US" sz="1600" b="1" dirty="0">
              <a:latin typeface="方正姚体" panose="02010601030101010101" charset="-122"/>
              <a:ea typeface="方正姚体" panose="02010601030101010101" charset="-122"/>
            </a:endParaRPr>
          </a:p>
        </p:txBody>
      </p:sp>
      <p:grpSp>
        <p:nvGrpSpPr>
          <p:cNvPr id="14" name="组合 13"/>
          <p:cNvGrpSpPr/>
          <p:nvPr/>
        </p:nvGrpSpPr>
        <p:grpSpPr>
          <a:xfrm>
            <a:off x="80010" y="1854200"/>
            <a:ext cx="8927465" cy="4145280"/>
            <a:chOff x="126" y="2393"/>
            <a:chExt cx="14059" cy="6528"/>
          </a:xfrm>
        </p:grpSpPr>
        <p:pic>
          <p:nvPicPr>
            <p:cNvPr id="3" name="图片 1"/>
            <p:cNvPicPr/>
            <p:nvPr/>
          </p:nvPicPr>
          <p:blipFill>
            <a:blip r:embed="rId2"/>
            <a:stretch>
              <a:fillRect/>
            </a:stretch>
          </p:blipFill>
          <p:spPr>
            <a:xfrm>
              <a:off x="4640" y="2393"/>
              <a:ext cx="7046" cy="6412"/>
            </a:xfrm>
            <a:prstGeom prst="rect">
              <a:avLst/>
            </a:prstGeom>
          </p:spPr>
        </p:pic>
        <p:pic>
          <p:nvPicPr>
            <p:cNvPr id="7" name="图片 2"/>
            <p:cNvPicPr/>
            <p:nvPr/>
          </p:nvPicPr>
          <p:blipFill>
            <a:blip r:embed="rId3"/>
            <a:stretch>
              <a:fillRect/>
            </a:stretch>
          </p:blipFill>
          <p:spPr>
            <a:xfrm>
              <a:off x="126" y="2430"/>
              <a:ext cx="4769" cy="1817"/>
            </a:xfrm>
            <a:prstGeom prst="rect">
              <a:avLst/>
            </a:prstGeom>
          </p:spPr>
        </p:pic>
        <p:pic>
          <p:nvPicPr>
            <p:cNvPr id="8" name="图片 5"/>
            <p:cNvPicPr/>
            <p:nvPr/>
          </p:nvPicPr>
          <p:blipFill>
            <a:blip r:embed="rId4"/>
            <a:stretch>
              <a:fillRect/>
            </a:stretch>
          </p:blipFill>
          <p:spPr>
            <a:xfrm>
              <a:off x="11001" y="7005"/>
              <a:ext cx="3184" cy="1916"/>
            </a:xfrm>
            <a:prstGeom prst="rect">
              <a:avLst/>
            </a:prstGeom>
          </p:spPr>
        </p:pic>
        <p:pic>
          <p:nvPicPr>
            <p:cNvPr id="12" name="图片 3"/>
            <p:cNvPicPr/>
            <p:nvPr/>
          </p:nvPicPr>
          <p:blipFill>
            <a:blip r:embed="rId5"/>
            <a:stretch>
              <a:fillRect/>
            </a:stretch>
          </p:blipFill>
          <p:spPr>
            <a:xfrm>
              <a:off x="126" y="5620"/>
              <a:ext cx="4879" cy="2999"/>
            </a:xfrm>
            <a:prstGeom prst="rect">
              <a:avLst/>
            </a:prstGeom>
          </p:spPr>
        </p:pic>
        <p:pic>
          <p:nvPicPr>
            <p:cNvPr id="13" name="图片 4"/>
            <p:cNvPicPr/>
            <p:nvPr/>
          </p:nvPicPr>
          <p:blipFill>
            <a:blip r:embed="rId6"/>
            <a:stretch>
              <a:fillRect/>
            </a:stretch>
          </p:blipFill>
          <p:spPr>
            <a:xfrm>
              <a:off x="11158" y="2462"/>
              <a:ext cx="3010" cy="2772"/>
            </a:xfrm>
            <a:prstGeom prst="rect">
              <a:avLst/>
            </a:prstGeom>
          </p:spPr>
        </p:pic>
      </p:grpSp>
      <p:sp>
        <p:nvSpPr>
          <p:cNvPr id="4" name="标题 1"/>
          <p:cNvSpPr>
            <a:spLocks noGrp="1"/>
          </p:cNvSpPr>
          <p:nvPr/>
        </p:nvSpPr>
        <p:spPr>
          <a:xfrm>
            <a:off x="721995" y="957580"/>
            <a:ext cx="3331845" cy="499745"/>
          </a:xfrm>
          <a:prstGeom prst="rect">
            <a:avLst/>
          </a:prstGeom>
          <a:noFill/>
          <a:ln w="9525">
            <a:noFill/>
          </a:ln>
        </p:spPr>
        <p:txBody>
          <a:bodyPr lIns="91440" tIns="45720" rIns="91440"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Wingdings" panose="05000000000000000000" charset="0"/>
              <a:buChar char="l"/>
            </a:pPr>
            <a:r>
              <a:rPr lang="en-US" altLang="zh-CN" sz="2400" b="1">
                <a:solidFill>
                  <a:srgbClr val="FF0000"/>
                </a:solidFill>
              </a:rPr>
              <a:t>SIM800C</a:t>
            </a:r>
            <a:r>
              <a:rPr lang="zh-CN" altLang="en-US" sz="2400" b="1">
                <a:solidFill>
                  <a:srgbClr val="FF0000"/>
                </a:solidFill>
              </a:rPr>
              <a:t>系统电路</a:t>
            </a:r>
            <a:endParaRPr lang="zh-CN" altLang="en-US" sz="2400" b="1">
              <a:solidFill>
                <a:srgbClr val="FF0000"/>
              </a:solidFill>
            </a:endParaRPr>
          </a:p>
        </p:txBody>
      </p:sp>
      <p:cxnSp>
        <p:nvCxnSpPr>
          <p:cNvPr id="9" name="直接连接符 8"/>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2" name="椭圆 1"/>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5" name="文本框 4"/>
          <p:cNvSpPr txBox="1"/>
          <p:nvPr>
            <p:custDataLst>
              <p:tags r:id="rId7"/>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系统</a:t>
            </a:r>
            <a:r>
              <a:rPr lang="zh-CN" altLang="en-US" sz="2800" b="1">
                <a:solidFill>
                  <a:srgbClr val="000000"/>
                </a:solidFill>
                <a:latin typeface="Arial" panose="020B0604020202020204" pitchFamily="34" charset="0"/>
                <a:ea typeface="黑体" panose="02010609060101010101" pitchFamily="49" charset="-122"/>
                <a:cs typeface="+mn-ea"/>
                <a:sym typeface="+mn-ea"/>
              </a:rPr>
              <a:t>原理图</a:t>
            </a:r>
            <a:r>
              <a:rPr lang="zh-CN" altLang="en-US" sz="2800" b="1">
                <a:solidFill>
                  <a:srgbClr val="000000"/>
                </a:solidFill>
                <a:latin typeface="Arial" panose="020B0604020202020204" pitchFamily="34" charset="0"/>
                <a:ea typeface="黑体" panose="02010609060101010101" pitchFamily="49" charset="-122"/>
                <a:cs typeface="+mn-ea"/>
              </a:rPr>
              <a:t>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3</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主要模块电路</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sp>
        <p:nvSpPr>
          <p:cNvPr id="11" name="文本框 10"/>
          <p:cNvSpPr txBox="1"/>
          <p:nvPr/>
        </p:nvSpPr>
        <p:spPr>
          <a:xfrm>
            <a:off x="9677400" y="2912745"/>
            <a:ext cx="2237740" cy="1999615"/>
          </a:xfrm>
          <a:prstGeom prst="rect">
            <a:avLst/>
          </a:prstGeom>
          <a:noFill/>
        </p:spPr>
        <p:txBody>
          <a:bodyPr wrap="square" rtlCol="0" anchor="t">
            <a:spAutoFit/>
          </a:bodyPr>
          <a:p>
            <a:pPr algn="l"/>
            <a:r>
              <a:rPr lang="zh-CN" altLang="en-US" sz="2400" b="1" noProof="0" dirty="0" smtClean="0">
                <a:ln>
                  <a:noFill/>
                </a:ln>
                <a:solidFill>
                  <a:schemeClr val="accent2"/>
                </a:solidFill>
                <a:effectLst/>
                <a:uLnTx/>
                <a:uFillTx/>
                <a:latin typeface="楷体" panose="02010609060101010101" pitchFamily="49" charset="-122"/>
                <a:ea typeface="楷体" panose="02010609060101010101" pitchFamily="49" charset="-122"/>
                <a:cs typeface="+mj-cs"/>
                <a:sym typeface="+mn-ea"/>
              </a:rPr>
              <a:t>电路结构：</a:t>
            </a:r>
            <a:endParaRPr lang="zh-CN" altLang="en-US">
              <a:sym typeface="+mn-ea"/>
            </a:endParaRPr>
          </a:p>
          <a:p>
            <a:pPr marL="285750" indent="-285750" algn="l">
              <a:buFont typeface="Wingdings" panose="05000000000000000000" charset="0"/>
              <a:buChar char="n"/>
            </a:pPr>
            <a:r>
              <a:rPr lang="en-US" altLang="zh-CN" sz="2000" b="1" noProof="0" dirty="0" smtClean="0">
                <a:ln>
                  <a:noFill/>
                </a:ln>
                <a:effectLst/>
                <a:uLnTx/>
                <a:uFillTx/>
                <a:latin typeface="楷体" panose="02010609060101010101" pitchFamily="49" charset="-122"/>
                <a:ea typeface="楷体" panose="02010609060101010101" pitchFamily="49" charset="-122"/>
              </a:rPr>
              <a:t>W5500</a:t>
            </a:r>
            <a:r>
              <a:rPr lang="zh-CN" altLang="en-US" sz="2000" b="1" noProof="0" dirty="0" smtClean="0">
                <a:ln>
                  <a:noFill/>
                </a:ln>
                <a:effectLst/>
                <a:uLnTx/>
                <a:uFillTx/>
                <a:latin typeface="楷体" panose="02010609060101010101" pitchFamily="49" charset="-122"/>
                <a:ea typeface="楷体" panose="02010609060101010101" pitchFamily="49" charset="-122"/>
              </a:rPr>
              <a:t>引脚</a:t>
            </a:r>
            <a:r>
              <a:rPr lang="zh-CN" altLang="en-US" sz="2000" b="1" noProof="0" dirty="0" smtClean="0">
                <a:ln>
                  <a:noFill/>
                </a:ln>
                <a:effectLst/>
                <a:uLnTx/>
                <a:uFillTx/>
                <a:latin typeface="楷体" panose="02010609060101010101" pitchFamily="49" charset="-122"/>
                <a:ea typeface="楷体" panose="02010609060101010101" pitchFamily="49" charset="-122"/>
              </a:rPr>
              <a:t>电路</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zh-CN" altLang="en-US" sz="2000" b="1" noProof="0" dirty="0" smtClean="0">
                <a:ln>
                  <a:noFill/>
                </a:ln>
                <a:effectLst/>
                <a:uLnTx/>
                <a:uFillTx/>
                <a:latin typeface="楷体" panose="02010609060101010101" pitchFamily="49" charset="-122"/>
                <a:ea typeface="楷体" panose="02010609060101010101" pitchFamily="49" charset="-122"/>
              </a:rPr>
              <a:t>外部晶振电路</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en-US" altLang="zh-CN" sz="2000" b="1" noProof="0" dirty="0" smtClean="0">
                <a:ln>
                  <a:noFill/>
                </a:ln>
                <a:effectLst/>
                <a:uLnTx/>
                <a:uFillTx/>
                <a:latin typeface="楷体" panose="02010609060101010101" pitchFamily="49" charset="-122"/>
                <a:ea typeface="楷体" panose="02010609060101010101" pitchFamily="49" charset="-122"/>
              </a:rPr>
              <a:t>RJ45</a:t>
            </a:r>
            <a:r>
              <a:rPr lang="zh-CN" altLang="en-US" sz="2000" b="1" noProof="0" dirty="0" smtClean="0">
                <a:ln>
                  <a:noFill/>
                </a:ln>
                <a:effectLst/>
                <a:uLnTx/>
                <a:uFillTx/>
                <a:latin typeface="楷体" panose="02010609060101010101" pitchFamily="49" charset="-122"/>
                <a:ea typeface="楷体" panose="02010609060101010101" pitchFamily="49" charset="-122"/>
              </a:rPr>
              <a:t>插座电路</a:t>
            </a:r>
            <a:endParaRPr lang="zh-CN" altLang="en-US"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zh-CN" sz="2000" b="1" noProof="0" dirty="0" smtClean="0">
                <a:ln>
                  <a:noFill/>
                </a:ln>
                <a:effectLst/>
                <a:uLnTx/>
                <a:uFillTx/>
                <a:latin typeface="楷体" panose="02010609060101010101" pitchFamily="49" charset="-122"/>
                <a:ea typeface="楷体" panose="02010609060101010101" pitchFamily="49" charset="-122"/>
              </a:rPr>
              <a:t>开关机自启动</a:t>
            </a:r>
            <a:endParaRPr lang="zh-CN" sz="2000" b="1" noProof="0" dirty="0" smtClean="0">
              <a:ln>
                <a:noFill/>
              </a:ln>
              <a:effectLst/>
              <a:uLnTx/>
              <a:uFillTx/>
              <a:latin typeface="楷体" panose="02010609060101010101" pitchFamily="49" charset="-122"/>
              <a:ea typeface="楷体" panose="02010609060101010101" pitchFamily="49" charset="-122"/>
            </a:endParaRPr>
          </a:p>
          <a:p>
            <a:pPr marL="285750" indent="-285750" algn="l">
              <a:buFont typeface="Wingdings" panose="05000000000000000000" charset="0"/>
              <a:buChar char="n"/>
            </a:pPr>
            <a:r>
              <a:rPr lang="zh-CN" sz="2000" b="1" noProof="0" dirty="0" smtClean="0">
                <a:ln>
                  <a:noFill/>
                </a:ln>
                <a:effectLst/>
                <a:uLnTx/>
                <a:uFillTx/>
                <a:latin typeface="楷体" panose="02010609060101010101" pitchFamily="49" charset="-122"/>
                <a:ea typeface="楷体" panose="02010609060101010101" pitchFamily="49" charset="-122"/>
              </a:rPr>
              <a:t>SPI串口连接</a:t>
            </a:r>
            <a:endParaRPr lang="zh-CN" sz="2000" b="1" noProof="0" dirty="0" smtClean="0">
              <a:ln>
                <a:noFill/>
              </a:ln>
              <a:effectLst/>
              <a:uLnTx/>
              <a:uFillTx/>
              <a:latin typeface="楷体" panose="02010609060101010101" pitchFamily="49" charset="-122"/>
              <a:ea typeface="楷体" panose="02010609060101010101" pitchFamily="49" charset="-122"/>
            </a:endParaRPr>
          </a:p>
        </p:txBody>
      </p:sp>
      <p:sp>
        <p:nvSpPr>
          <p:cNvPr id="14338" name="TextBox 4"/>
          <p:cNvSpPr txBox="1"/>
          <p:nvPr/>
        </p:nvSpPr>
        <p:spPr>
          <a:xfrm>
            <a:off x="1843723" y="6380480"/>
            <a:ext cx="5754687" cy="337185"/>
          </a:xfrm>
          <a:prstGeom prst="rect">
            <a:avLst/>
          </a:prstGeom>
          <a:noFill/>
          <a:ln w="9525">
            <a:noFill/>
          </a:ln>
        </p:spPr>
        <p:txBody>
          <a:bodyPr anchor="t">
            <a:spAutoFit/>
          </a:bodyPr>
          <a:p>
            <a:pPr algn="ctr"/>
            <a:r>
              <a:rPr lang="en-US" altLang="zh-CN" sz="1600" b="1" dirty="0">
                <a:latin typeface="方正姚体" panose="02010601030101010101" charset="-122"/>
                <a:ea typeface="方正姚体" panose="02010601030101010101" charset="-122"/>
              </a:rPr>
              <a:t>W5500</a:t>
            </a:r>
            <a:r>
              <a:rPr lang="zh-CN" altLang="en-US" sz="1600" b="1" dirty="0">
                <a:latin typeface="方正姚体" panose="02010601030101010101" charset="-122"/>
                <a:ea typeface="方正姚体" panose="02010601030101010101" charset="-122"/>
              </a:rPr>
              <a:t>系统</a:t>
            </a:r>
            <a:r>
              <a:rPr lang="zh-CN" altLang="en-US" sz="1600" b="1" dirty="0">
                <a:latin typeface="方正姚体" panose="02010601030101010101" charset="-122"/>
                <a:ea typeface="方正姚体" panose="02010601030101010101" charset="-122"/>
              </a:rPr>
              <a:t>电路</a:t>
            </a:r>
            <a:endParaRPr lang="zh-CN" altLang="en-US" sz="1600" b="1" dirty="0">
              <a:latin typeface="方正姚体" panose="02010601030101010101" charset="-122"/>
              <a:ea typeface="方正姚体" panose="02010601030101010101" charset="-122"/>
            </a:endParaRPr>
          </a:p>
        </p:txBody>
      </p:sp>
      <p:sp>
        <p:nvSpPr>
          <p:cNvPr id="4" name="标题 1"/>
          <p:cNvSpPr>
            <a:spLocks noGrp="1"/>
          </p:cNvSpPr>
          <p:nvPr/>
        </p:nvSpPr>
        <p:spPr>
          <a:xfrm>
            <a:off x="721995" y="788670"/>
            <a:ext cx="2957195" cy="600710"/>
          </a:xfrm>
          <a:prstGeom prst="rect">
            <a:avLst/>
          </a:prstGeom>
          <a:noFill/>
          <a:ln w="9525">
            <a:noFill/>
          </a:ln>
        </p:spPr>
        <p:txBody>
          <a:bodyPr lIns="91440" tIns="45720" rIns="91440"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Wingdings" panose="05000000000000000000" charset="0"/>
              <a:buChar char="l"/>
            </a:pPr>
            <a:r>
              <a:rPr lang="en-US" altLang="zh-CN" sz="2400" b="1">
                <a:solidFill>
                  <a:srgbClr val="FF0000"/>
                </a:solidFill>
              </a:rPr>
              <a:t>W5500</a:t>
            </a:r>
            <a:r>
              <a:rPr lang="zh-CN" altLang="en-US" sz="2400" b="1">
                <a:solidFill>
                  <a:srgbClr val="FF0000"/>
                </a:solidFill>
              </a:rPr>
              <a:t>系统电路</a:t>
            </a:r>
            <a:endParaRPr lang="zh-CN" altLang="en-US" sz="2400" b="1">
              <a:solidFill>
                <a:srgbClr val="FF0000"/>
              </a:solidFill>
            </a:endParaRPr>
          </a:p>
        </p:txBody>
      </p:sp>
      <p:pic>
        <p:nvPicPr>
          <p:cNvPr id="53" name="图片 53" descr="C:\Users\Administrator\Desktop\捕获1.PNG"/>
          <p:cNvPicPr/>
          <p:nvPr/>
        </p:nvPicPr>
        <p:blipFill rotWithShape="1">
          <a:blip r:embed="rId2">
            <a:extLst>
              <a:ext uri="{28A0092B-C50C-407E-A947-70E740481C1C}">
                <a14:useLocalDpi xmlns:a14="http://schemas.microsoft.com/office/drawing/2010/main" val="0"/>
              </a:ext>
            </a:extLst>
          </a:blip>
          <a:srcRect l="8408"/>
          <a:stretch>
            <a:fillRect/>
          </a:stretch>
        </p:blipFill>
        <p:spPr bwMode="auto">
          <a:xfrm>
            <a:off x="1112520" y="1287780"/>
            <a:ext cx="8201025" cy="5020945"/>
          </a:xfrm>
          <a:prstGeom prst="rect">
            <a:avLst/>
          </a:prstGeom>
          <a:noFill/>
          <a:ln>
            <a:noFill/>
          </a:ln>
        </p:spPr>
      </p:pic>
      <p:cxnSp>
        <p:nvCxnSpPr>
          <p:cNvPr id="5" name="直接连接符 4"/>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6" name="椭圆 5"/>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7" name="文本框 6"/>
          <p:cNvSpPr txBox="1"/>
          <p:nvPr>
            <p:custDataLst>
              <p:tags r:id="rId3"/>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系统</a:t>
            </a:r>
            <a:r>
              <a:rPr lang="zh-CN" altLang="en-US" sz="2800" b="1">
                <a:solidFill>
                  <a:srgbClr val="000000"/>
                </a:solidFill>
                <a:latin typeface="Arial" panose="020B0604020202020204" pitchFamily="34" charset="0"/>
                <a:ea typeface="黑体" panose="02010609060101010101" pitchFamily="49" charset="-122"/>
                <a:cs typeface="+mn-ea"/>
                <a:sym typeface="+mn-ea"/>
              </a:rPr>
              <a:t>原理图</a:t>
            </a:r>
            <a:r>
              <a:rPr lang="zh-CN" altLang="en-US" sz="2800" b="1">
                <a:solidFill>
                  <a:srgbClr val="000000"/>
                </a:solidFill>
                <a:latin typeface="Arial" panose="020B0604020202020204" pitchFamily="34" charset="0"/>
                <a:ea typeface="黑体" panose="02010609060101010101" pitchFamily="49" charset="-122"/>
                <a:cs typeface="+mn-ea"/>
              </a:rPr>
              <a:t>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3</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主要模块电路</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pic>
        <p:nvPicPr>
          <p:cNvPr id="7" name="图片 5"/>
          <p:cNvPicPr>
            <a:picLocks noChangeAspect="1"/>
          </p:cNvPicPr>
          <p:nvPr/>
        </p:nvPicPr>
        <p:blipFill>
          <a:blip r:embed="rId2">
            <a:biLevel thresh="75000"/>
          </a:blip>
          <a:stretch>
            <a:fillRect/>
          </a:stretch>
        </p:blipFill>
        <p:spPr>
          <a:xfrm>
            <a:off x="1156335" y="2213610"/>
            <a:ext cx="4537075" cy="3448685"/>
          </a:xfrm>
          <a:prstGeom prst="rect">
            <a:avLst/>
          </a:prstGeom>
        </p:spPr>
      </p:pic>
      <p:pic>
        <p:nvPicPr>
          <p:cNvPr id="8" name="图片 7"/>
          <p:cNvPicPr/>
          <p:nvPr/>
        </p:nvPicPr>
        <p:blipFill>
          <a:blip r:embed="rId3">
            <a:extLst>
              <a:ext uri="{BEBA8EAE-BF5A-486C-A8C5-ECC9F3942E4B}">
                <a14:imgProps xmlns:a14="http://schemas.microsoft.com/office/drawing/2010/main">
                  <a14:imgLayer r:embed="rId4">
                    <a14:imgEffect>
                      <a14:artisticPhotocopy trans="30000" detail="2"/>
                    </a14:imgEffect>
                    <a14:imgEffect>
                      <a14:sharpenSoften amount="50000"/>
                    </a14:imgEffect>
                  </a14:imgLayer>
                </a14:imgProps>
              </a:ext>
            </a:extLst>
          </a:blip>
          <a:srcRect t="14102"/>
          <a:stretch>
            <a:fillRect/>
          </a:stretch>
        </p:blipFill>
        <p:spPr>
          <a:xfrm>
            <a:off x="7240905" y="2213610"/>
            <a:ext cx="3157220" cy="3438525"/>
          </a:xfrm>
          <a:prstGeom prst="rect">
            <a:avLst/>
          </a:prstGeom>
        </p:spPr>
      </p:pic>
      <p:sp>
        <p:nvSpPr>
          <p:cNvPr id="14338" name="TextBox 4"/>
          <p:cNvSpPr txBox="1"/>
          <p:nvPr/>
        </p:nvSpPr>
        <p:spPr>
          <a:xfrm>
            <a:off x="1675765" y="6014720"/>
            <a:ext cx="3498850" cy="337185"/>
          </a:xfrm>
          <a:prstGeom prst="rect">
            <a:avLst/>
          </a:prstGeom>
          <a:noFill/>
          <a:ln w="9525">
            <a:noFill/>
          </a:ln>
        </p:spPr>
        <p:txBody>
          <a:bodyPr wrap="square" anchor="t">
            <a:spAutoFit/>
          </a:bodyPr>
          <a:p>
            <a:pPr algn="ctr"/>
            <a:r>
              <a:rPr lang="zh-CN" altLang="en-US" sz="1600" b="1" dirty="0">
                <a:latin typeface="方正姚体" panose="02010601030101010101" charset="-122"/>
                <a:ea typeface="方正姚体" panose="02010601030101010101" charset="-122"/>
              </a:rPr>
              <a:t>继电器控制电路图</a:t>
            </a:r>
            <a:endParaRPr lang="zh-CN" altLang="en-US" sz="1600" b="1" dirty="0">
              <a:latin typeface="方正姚体" panose="02010601030101010101" charset="-122"/>
              <a:ea typeface="方正姚体" panose="02010601030101010101" charset="-122"/>
            </a:endParaRPr>
          </a:p>
        </p:txBody>
      </p:sp>
      <p:sp>
        <p:nvSpPr>
          <p:cNvPr id="12" name="TextBox 4"/>
          <p:cNvSpPr txBox="1"/>
          <p:nvPr/>
        </p:nvSpPr>
        <p:spPr>
          <a:xfrm>
            <a:off x="7070090" y="6014720"/>
            <a:ext cx="3498850" cy="337185"/>
          </a:xfrm>
          <a:prstGeom prst="rect">
            <a:avLst/>
          </a:prstGeom>
          <a:noFill/>
          <a:ln w="9525">
            <a:noFill/>
          </a:ln>
        </p:spPr>
        <p:txBody>
          <a:bodyPr wrap="square" anchor="t">
            <a:spAutoFit/>
          </a:bodyPr>
          <a:p>
            <a:pPr algn="ctr"/>
            <a:r>
              <a:rPr lang="zh-CN" altLang="en-US" sz="1600" b="1" dirty="0">
                <a:latin typeface="方正姚体" panose="02010601030101010101" charset="-122"/>
                <a:ea typeface="方正姚体" panose="02010601030101010101" charset="-122"/>
              </a:rPr>
              <a:t>监控模块电路图</a:t>
            </a:r>
            <a:endParaRPr lang="zh-CN" altLang="en-US" sz="1600" b="1" dirty="0">
              <a:latin typeface="方正姚体" panose="02010601030101010101" charset="-122"/>
              <a:ea typeface="方正姚体" panose="02010601030101010101" charset="-122"/>
            </a:endParaRPr>
          </a:p>
        </p:txBody>
      </p:sp>
      <p:sp>
        <p:nvSpPr>
          <p:cNvPr id="4" name="标题 1"/>
          <p:cNvSpPr>
            <a:spLocks noGrp="1"/>
          </p:cNvSpPr>
          <p:nvPr/>
        </p:nvSpPr>
        <p:spPr>
          <a:xfrm>
            <a:off x="721995" y="957580"/>
            <a:ext cx="3368040" cy="499745"/>
          </a:xfrm>
          <a:prstGeom prst="rect">
            <a:avLst/>
          </a:prstGeom>
          <a:noFill/>
          <a:ln w="9525">
            <a:noFill/>
          </a:ln>
        </p:spPr>
        <p:txBody>
          <a:bodyPr lIns="91440" tIns="45720" rIns="91440"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Wingdings" panose="05000000000000000000" charset="0"/>
              <a:buChar char="l"/>
            </a:pPr>
            <a:r>
              <a:rPr lang="zh-CN" altLang="en-US" sz="2400" b="1">
                <a:solidFill>
                  <a:srgbClr val="FF0000"/>
                </a:solidFill>
              </a:rPr>
              <a:t>继电器控制电路</a:t>
            </a:r>
            <a:endParaRPr lang="zh-CN" altLang="en-US" sz="2400" b="1">
              <a:solidFill>
                <a:srgbClr val="FF0000"/>
              </a:solidFill>
            </a:endParaRPr>
          </a:p>
        </p:txBody>
      </p:sp>
      <p:sp>
        <p:nvSpPr>
          <p:cNvPr id="2" name="标题 1"/>
          <p:cNvSpPr>
            <a:spLocks noGrp="1"/>
          </p:cNvSpPr>
          <p:nvPr/>
        </p:nvSpPr>
        <p:spPr>
          <a:xfrm>
            <a:off x="7240905" y="957580"/>
            <a:ext cx="2522855" cy="499745"/>
          </a:xfrm>
          <a:prstGeom prst="rect">
            <a:avLst/>
          </a:prstGeom>
          <a:noFill/>
          <a:ln w="9525">
            <a:noFill/>
          </a:ln>
        </p:spPr>
        <p:txBody>
          <a:bodyPr lIns="91440" tIns="45720" rIns="91440" bIns="4572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Wingdings" panose="05000000000000000000" charset="0"/>
              <a:buChar char="l"/>
            </a:pPr>
            <a:r>
              <a:rPr lang="zh-CN" altLang="en-US" sz="2400" b="1">
                <a:solidFill>
                  <a:srgbClr val="FF0000"/>
                </a:solidFill>
              </a:rPr>
              <a:t>监控模块电路</a:t>
            </a:r>
            <a:endParaRPr lang="zh-CN" altLang="en-US" sz="2400" b="1">
              <a:solidFill>
                <a:srgbClr val="FF0000"/>
              </a:solidFill>
            </a:endParaRPr>
          </a:p>
        </p:txBody>
      </p:sp>
      <p:grpSp>
        <p:nvGrpSpPr>
          <p:cNvPr id="78" name="组合 61"/>
          <p:cNvGrpSpPr/>
          <p:nvPr/>
        </p:nvGrpSpPr>
        <p:grpSpPr>
          <a:xfrm>
            <a:off x="5984875" y="1818005"/>
            <a:ext cx="221615" cy="4284345"/>
            <a:chOff x="3615799" y="1892300"/>
            <a:chExt cx="221360" cy="3708400"/>
          </a:xfrm>
          <a:solidFill>
            <a:schemeClr val="accent1"/>
          </a:solidFill>
        </p:grpSpPr>
        <p:cxnSp>
          <p:nvCxnSpPr>
            <p:cNvPr id="79" name="直接连接符 41"/>
            <p:cNvCxnSpPr/>
            <p:nvPr/>
          </p:nvCxnSpPr>
          <p:spPr>
            <a:xfrm>
              <a:off x="3726479" y="1892300"/>
              <a:ext cx="0" cy="3708400"/>
            </a:xfrm>
            <a:prstGeom prst="line">
              <a:avLst/>
            </a:prstGeom>
            <a:grpFill/>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0" name="椭圆 79"/>
            <p:cNvSpPr/>
            <p:nvPr/>
          </p:nvSpPr>
          <p:spPr>
            <a:xfrm>
              <a:off x="3615799" y="4649591"/>
              <a:ext cx="221360" cy="2213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HK" altLang="en-US">
                <a:latin typeface="微软雅黑" panose="020B0503020204020204" charset="-122"/>
                <a:ea typeface="微软雅黑" panose="020B0503020204020204" charset="-122"/>
              </a:endParaRPr>
            </a:p>
          </p:txBody>
        </p:sp>
        <p:sp>
          <p:nvSpPr>
            <p:cNvPr id="81" name="椭圆 80"/>
            <p:cNvSpPr/>
            <p:nvPr/>
          </p:nvSpPr>
          <p:spPr>
            <a:xfrm>
              <a:off x="3615799" y="2622105"/>
              <a:ext cx="221360" cy="2213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HK" altLang="en-US">
                <a:latin typeface="微软雅黑" panose="020B0503020204020204" charset="-122"/>
                <a:ea typeface="微软雅黑" panose="020B0503020204020204" charset="-122"/>
              </a:endParaRPr>
            </a:p>
          </p:txBody>
        </p:sp>
      </p:grpSp>
      <p:cxnSp>
        <p:nvCxnSpPr>
          <p:cNvPr id="3" name="直接连接符 2"/>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10" name="椭圆 9"/>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5" name="文本框 4"/>
          <p:cNvSpPr txBox="1"/>
          <p:nvPr>
            <p:custDataLst>
              <p:tags r:id="rId5"/>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系统</a:t>
            </a:r>
            <a:r>
              <a:rPr lang="zh-CN" altLang="en-US" sz="2800" b="1">
                <a:solidFill>
                  <a:srgbClr val="000000"/>
                </a:solidFill>
                <a:latin typeface="Arial" panose="020B0604020202020204" pitchFamily="34" charset="0"/>
                <a:ea typeface="黑体" panose="02010609060101010101" pitchFamily="49" charset="-122"/>
                <a:cs typeface="+mn-ea"/>
                <a:sym typeface="+mn-ea"/>
              </a:rPr>
              <a:t>原理图</a:t>
            </a:r>
            <a:r>
              <a:rPr lang="zh-CN" altLang="en-US" sz="2800" b="1">
                <a:solidFill>
                  <a:srgbClr val="000000"/>
                </a:solidFill>
                <a:latin typeface="Arial" panose="020B0604020202020204" pitchFamily="34" charset="0"/>
                <a:ea typeface="黑体" panose="02010609060101010101" pitchFamily="49" charset="-122"/>
                <a:cs typeface="+mn-ea"/>
              </a:rPr>
              <a:t>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3</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主要模块电路</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218765" y="2536337"/>
            <a:ext cx="1828800" cy="1569660"/>
          </a:xfrm>
          <a:prstGeom prst="rect">
            <a:avLst/>
          </a:prstGeom>
          <a:noFill/>
        </p:spPr>
        <p:txBody>
          <a:bodyPr wrap="square" lIns="90000" tIns="46800" rIns="90000" bIns="46800" rtlCol="0" anchor="ctr" anchorCtr="0">
            <a:normAutofit/>
          </a:bodyPr>
          <a:lstStyle/>
          <a:p>
            <a:pPr algn="ctr"/>
            <a:r>
              <a:rPr lang="en-US" altLang="zh-CN" sz="4800" b="1">
                <a:solidFill>
                  <a:schemeClr val="bg1"/>
                </a:solidFill>
              </a:rPr>
              <a:t>4</a:t>
            </a:r>
            <a:endParaRPr lang="en-US" altLang="zh-CN" sz="4800" b="1">
              <a:solidFill>
                <a:schemeClr val="bg1"/>
              </a:solidFill>
            </a:endParaRPr>
          </a:p>
        </p:txBody>
      </p:sp>
      <p:sp>
        <p:nvSpPr>
          <p:cNvPr id="2" name="标题 1"/>
          <p:cNvSpPr>
            <a:spLocks noGrp="1"/>
          </p:cNvSpPr>
          <p:nvPr>
            <p:ph type="title"/>
            <p:custDataLst>
              <p:tags r:id="rId3"/>
            </p:custDataLst>
          </p:nvPr>
        </p:nvSpPr>
        <p:spPr>
          <a:xfrm>
            <a:off x="5743575" y="2339340"/>
            <a:ext cx="5451475" cy="1021080"/>
          </a:xfrm>
        </p:spPr>
        <p:txBody>
          <a:bodyPr lIns="90000" tIns="46800" rIns="90000" bIns="46800">
            <a:normAutofit fontScale="90000"/>
          </a:bodyPr>
          <a:lstStyle/>
          <a:p>
            <a:r>
              <a:t>硬件控制系统PCB设计</a:t>
            </a:r>
          </a:p>
        </p:txBody>
      </p:sp>
      <p:sp>
        <p:nvSpPr>
          <p:cNvPr id="3" name="文本占位符 2"/>
          <p:cNvSpPr>
            <a:spLocks noGrp="1"/>
          </p:cNvSpPr>
          <p:nvPr>
            <p:ph type="body" idx="1"/>
            <p:custDataLst>
              <p:tags r:id="rId4"/>
            </p:custDataLst>
          </p:nvPr>
        </p:nvSpPr>
        <p:spPr>
          <a:xfrm>
            <a:off x="6510020" y="3575050"/>
            <a:ext cx="3120390" cy="1221740"/>
          </a:xfrm>
        </p:spPr>
        <p:txBody>
          <a:bodyPr lIns="90000" tIns="46800" rIns="90000" bIns="46800">
            <a:noAutofit/>
          </a:bodyPr>
          <a:lstStyle/>
          <a:p>
            <a:pPr marL="285750" indent="-285750" algn="l">
              <a:lnSpc>
                <a:spcPct val="120000"/>
              </a:lnSpc>
              <a:buClrTx/>
              <a:buSzTx/>
              <a:buFont typeface="Wingdings" panose="05000000000000000000" charset="0"/>
              <a:buChar char="Ø"/>
            </a:pP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4.1  PCB 设计原理  </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marL="285750" indent="-285750" algn="l">
              <a:lnSpc>
                <a:spcPct val="120000"/>
              </a:lnSpc>
              <a:buClrTx/>
              <a:buSzTx/>
              <a:buFont typeface="Wingdings" panose="05000000000000000000" charset="0"/>
              <a:buChar char="Ø"/>
            </a:pP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4.2  硬件PCB设计</a:t>
            </a:r>
            <a:r>
              <a:rPr lang="zh-CN" altLang="en-US" sz="1800"/>
              <a:t>    </a:t>
            </a:r>
            <a:endParaRPr lang="zh-CN" altLang="en-US" sz="1800"/>
          </a:p>
        </p:txBody>
      </p:sp>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grpSp>
        <p:nvGrpSpPr>
          <p:cNvPr id="15" name="组合 1"/>
          <p:cNvGrpSpPr/>
          <p:nvPr/>
        </p:nvGrpSpPr>
        <p:grpSpPr>
          <a:xfrm>
            <a:off x="4434701" y="2230538"/>
            <a:ext cx="3321364" cy="3313744"/>
            <a:chOff x="2939653" y="2055320"/>
            <a:chExt cx="3321364" cy="3313743"/>
          </a:xfrm>
        </p:grpSpPr>
        <p:sp>
          <p:nvSpPr>
            <p:cNvPr id="16" name="饼形 15"/>
            <p:cNvSpPr/>
            <p:nvPr/>
          </p:nvSpPr>
          <p:spPr>
            <a:xfrm>
              <a:off x="3093899" y="2181306"/>
              <a:ext cx="3167118" cy="3167116"/>
            </a:xfrm>
            <a:prstGeom prst="pie">
              <a:avLst>
                <a:gd name="adj1" fmla="val 0"/>
                <a:gd name="adj2" fmla="val 540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HK" altLang="en-US" sz="4800">
                <a:solidFill>
                  <a:schemeClr val="tx1"/>
                </a:solidFill>
                <a:ea typeface="微软雅黑" panose="020B0503020204020204" charset="-122"/>
              </a:endParaRPr>
            </a:p>
          </p:txBody>
        </p:sp>
        <p:sp>
          <p:nvSpPr>
            <p:cNvPr id="17" name="饼形 16"/>
            <p:cNvSpPr/>
            <p:nvPr/>
          </p:nvSpPr>
          <p:spPr>
            <a:xfrm flipV="1">
              <a:off x="3093899" y="2055634"/>
              <a:ext cx="3167118" cy="3167116"/>
            </a:xfrm>
            <a:prstGeom prst="pie">
              <a:avLst>
                <a:gd name="adj1" fmla="val 0"/>
                <a:gd name="adj2" fmla="val 54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HK" altLang="en-US" sz="4800">
                <a:solidFill>
                  <a:schemeClr val="tx1"/>
                </a:solidFill>
                <a:ea typeface="微软雅黑" panose="020B0503020204020204" charset="-122"/>
              </a:endParaRPr>
            </a:p>
          </p:txBody>
        </p:sp>
        <p:sp>
          <p:nvSpPr>
            <p:cNvPr id="18" name="饼形 17"/>
            <p:cNvSpPr/>
            <p:nvPr/>
          </p:nvSpPr>
          <p:spPr>
            <a:xfrm flipH="1">
              <a:off x="2939653" y="2201947"/>
              <a:ext cx="3167118" cy="3167116"/>
            </a:xfrm>
            <a:prstGeom prst="pie">
              <a:avLst>
                <a:gd name="adj1" fmla="val 0"/>
                <a:gd name="adj2" fmla="val 540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HK" altLang="en-US" sz="4800">
                <a:solidFill>
                  <a:schemeClr val="tx1"/>
                </a:solidFill>
                <a:ea typeface="微软雅黑" panose="020B0503020204020204" charset="-122"/>
              </a:endParaRPr>
            </a:p>
          </p:txBody>
        </p:sp>
        <p:sp>
          <p:nvSpPr>
            <p:cNvPr id="19" name="饼形 18"/>
            <p:cNvSpPr/>
            <p:nvPr/>
          </p:nvSpPr>
          <p:spPr>
            <a:xfrm flipH="1" flipV="1">
              <a:off x="2939653" y="2055320"/>
              <a:ext cx="3167118" cy="3167116"/>
            </a:xfrm>
            <a:prstGeom prst="pie">
              <a:avLst>
                <a:gd name="adj1" fmla="val 0"/>
                <a:gd name="adj2" fmla="val 54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HK" altLang="en-US" sz="4800">
                <a:solidFill>
                  <a:schemeClr val="tx1"/>
                </a:solidFill>
                <a:ea typeface="微软雅黑" panose="020B0503020204020204" charset="-122"/>
              </a:endParaRPr>
            </a:p>
          </p:txBody>
        </p:sp>
        <p:sp>
          <p:nvSpPr>
            <p:cNvPr id="20" name="椭圆 19"/>
            <p:cNvSpPr/>
            <p:nvPr/>
          </p:nvSpPr>
          <p:spPr>
            <a:xfrm>
              <a:off x="3775288" y="2867300"/>
              <a:ext cx="1650092" cy="1650092"/>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HK" sz="2800" b="1" dirty="0">
                  <a:solidFill>
                    <a:schemeClr val="accent1"/>
                  </a:solidFill>
                  <a:ea typeface="微软雅黑" panose="020B0503020204020204" charset="-122"/>
                </a:rPr>
                <a:t>信号完整</a:t>
              </a:r>
              <a:endParaRPr lang="zh-CN" altLang="zh-HK" sz="2800" b="1" dirty="0">
                <a:solidFill>
                  <a:schemeClr val="accent1"/>
                </a:solidFill>
                <a:ea typeface="微软雅黑" panose="020B0503020204020204" charset="-122"/>
              </a:endParaRPr>
            </a:p>
          </p:txBody>
        </p:sp>
        <p:sp>
          <p:nvSpPr>
            <p:cNvPr id="21" name="文本框 20"/>
            <p:cNvSpPr txBox="1"/>
            <p:nvPr/>
          </p:nvSpPr>
          <p:spPr>
            <a:xfrm>
              <a:off x="3280378" y="2308625"/>
              <a:ext cx="769257" cy="829945"/>
            </a:xfrm>
            <a:prstGeom prst="rect">
              <a:avLst/>
            </a:prstGeom>
            <a:noFill/>
          </p:spPr>
          <p:txBody>
            <a:bodyPr wrap="square" rtlCol="0">
              <a:spAutoFit/>
            </a:bodyPr>
            <a:p>
              <a:pPr algn="ctr"/>
              <a:r>
                <a:rPr lang="en-US" altLang="zh-CN" sz="4800" b="1" dirty="0">
                  <a:solidFill>
                    <a:schemeClr val="bg1"/>
                  </a:solidFill>
                  <a:ea typeface="微软雅黑" panose="020B0503020204020204" charset="-122"/>
                </a:rPr>
                <a:t>1</a:t>
              </a:r>
              <a:endParaRPr lang="zh-HK" altLang="en-US" sz="4800" b="1" dirty="0">
                <a:solidFill>
                  <a:schemeClr val="bg1"/>
                </a:solidFill>
                <a:ea typeface="微软雅黑" panose="020B0503020204020204" charset="-122"/>
              </a:endParaRPr>
            </a:p>
          </p:txBody>
        </p:sp>
        <p:sp>
          <p:nvSpPr>
            <p:cNvPr id="22" name="文本框 21"/>
            <p:cNvSpPr txBox="1"/>
            <p:nvPr/>
          </p:nvSpPr>
          <p:spPr>
            <a:xfrm>
              <a:off x="3294892" y="4084929"/>
              <a:ext cx="769257" cy="829945"/>
            </a:xfrm>
            <a:prstGeom prst="rect">
              <a:avLst/>
            </a:prstGeom>
            <a:noFill/>
          </p:spPr>
          <p:txBody>
            <a:bodyPr wrap="square" rtlCol="0">
              <a:spAutoFit/>
            </a:bodyPr>
            <a:p>
              <a:pPr algn="ctr"/>
              <a:r>
                <a:rPr lang="en-US" altLang="zh-CN" sz="4800" b="1" dirty="0">
                  <a:solidFill>
                    <a:schemeClr val="bg1"/>
                  </a:solidFill>
                  <a:ea typeface="微软雅黑" panose="020B0503020204020204" charset="-122"/>
                </a:rPr>
                <a:t>2</a:t>
              </a:r>
              <a:endParaRPr lang="zh-HK" altLang="en-US" sz="4800" b="1" dirty="0">
                <a:solidFill>
                  <a:schemeClr val="bg1"/>
                </a:solidFill>
                <a:ea typeface="微软雅黑" panose="020B0503020204020204" charset="-122"/>
              </a:endParaRPr>
            </a:p>
          </p:txBody>
        </p:sp>
        <p:sp>
          <p:nvSpPr>
            <p:cNvPr id="23" name="文本框 22"/>
            <p:cNvSpPr txBox="1"/>
            <p:nvPr/>
          </p:nvSpPr>
          <p:spPr>
            <a:xfrm>
              <a:off x="5140069" y="4026873"/>
              <a:ext cx="769257" cy="829945"/>
            </a:xfrm>
            <a:prstGeom prst="rect">
              <a:avLst/>
            </a:prstGeom>
            <a:noFill/>
          </p:spPr>
          <p:txBody>
            <a:bodyPr wrap="square" rtlCol="0">
              <a:spAutoFit/>
            </a:bodyPr>
            <a:p>
              <a:pPr algn="ctr"/>
              <a:r>
                <a:rPr lang="en-US" altLang="zh-CN" sz="4800" b="1" dirty="0">
                  <a:solidFill>
                    <a:schemeClr val="bg1"/>
                  </a:solidFill>
                  <a:ea typeface="微软雅黑" panose="020B0503020204020204" charset="-122"/>
                </a:rPr>
                <a:t>3</a:t>
              </a:r>
              <a:endParaRPr lang="zh-HK" altLang="en-US" sz="4800" b="1" dirty="0">
                <a:solidFill>
                  <a:schemeClr val="bg1"/>
                </a:solidFill>
                <a:ea typeface="微软雅黑" panose="020B0503020204020204" charset="-122"/>
              </a:endParaRPr>
            </a:p>
          </p:txBody>
        </p:sp>
        <p:sp>
          <p:nvSpPr>
            <p:cNvPr id="34" name="文本框 33"/>
            <p:cNvSpPr txBox="1"/>
            <p:nvPr/>
          </p:nvSpPr>
          <p:spPr>
            <a:xfrm>
              <a:off x="5125555" y="2471619"/>
              <a:ext cx="769257" cy="829945"/>
            </a:xfrm>
            <a:prstGeom prst="rect">
              <a:avLst/>
            </a:prstGeom>
            <a:noFill/>
          </p:spPr>
          <p:txBody>
            <a:bodyPr wrap="square" rtlCol="0">
              <a:spAutoFit/>
            </a:bodyPr>
            <a:p>
              <a:pPr algn="ctr"/>
              <a:r>
                <a:rPr lang="en-US" altLang="zh-CN" sz="4800" b="1" dirty="0">
                  <a:solidFill>
                    <a:schemeClr val="bg1"/>
                  </a:solidFill>
                  <a:ea typeface="微软雅黑" panose="020B0503020204020204" charset="-122"/>
                </a:rPr>
                <a:t>4</a:t>
              </a:r>
              <a:endParaRPr lang="en-US" altLang="zh-CN" sz="4800" b="1" dirty="0">
                <a:solidFill>
                  <a:schemeClr val="bg1"/>
                </a:solidFill>
                <a:ea typeface="微软雅黑" panose="020B0503020204020204" charset="-122"/>
              </a:endParaRPr>
            </a:p>
          </p:txBody>
        </p:sp>
      </p:grpSp>
      <p:sp>
        <p:nvSpPr>
          <p:cNvPr id="35" name="矩形 34"/>
          <p:cNvSpPr/>
          <p:nvPr/>
        </p:nvSpPr>
        <p:spPr>
          <a:xfrm>
            <a:off x="2005453" y="2189634"/>
            <a:ext cx="1355204" cy="45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endParaRPr lang="zh-HK" altLang="en-US" sz="1500">
              <a:solidFill>
                <a:srgbClr val="7C233E"/>
              </a:solidFill>
              <a:latin typeface="微软雅黑" panose="020B0503020204020204" charset="-122"/>
              <a:ea typeface="微软雅黑" panose="020B0503020204020204" charset="-122"/>
            </a:endParaRPr>
          </a:p>
        </p:txBody>
      </p:sp>
      <p:sp>
        <p:nvSpPr>
          <p:cNvPr id="37" name="矩形 36"/>
          <p:cNvSpPr/>
          <p:nvPr/>
        </p:nvSpPr>
        <p:spPr>
          <a:xfrm>
            <a:off x="8826145" y="2249014"/>
            <a:ext cx="1355204" cy="45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endParaRPr lang="zh-HK" altLang="en-US" sz="1500">
              <a:solidFill>
                <a:schemeClr val="accent2"/>
              </a:solidFill>
              <a:latin typeface="微软雅黑" panose="020B0503020204020204" charset="-122"/>
              <a:ea typeface="微软雅黑" panose="020B0503020204020204" charset="-122"/>
            </a:endParaRPr>
          </a:p>
        </p:txBody>
      </p:sp>
      <p:sp>
        <p:nvSpPr>
          <p:cNvPr id="38" name="矩形 37"/>
          <p:cNvSpPr/>
          <p:nvPr/>
        </p:nvSpPr>
        <p:spPr>
          <a:xfrm>
            <a:off x="2025646" y="4483191"/>
            <a:ext cx="1355204" cy="45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endParaRPr lang="zh-HK" altLang="en-US" sz="1500">
              <a:solidFill>
                <a:srgbClr val="7C233E"/>
              </a:solidFill>
              <a:latin typeface="微软雅黑" panose="020B0503020204020204" charset="-122"/>
              <a:ea typeface="微软雅黑" panose="020B0503020204020204" charset="-122"/>
            </a:endParaRPr>
          </a:p>
        </p:txBody>
      </p:sp>
      <p:sp>
        <p:nvSpPr>
          <p:cNvPr id="40" name="矩形 39"/>
          <p:cNvSpPr/>
          <p:nvPr/>
        </p:nvSpPr>
        <p:spPr>
          <a:xfrm>
            <a:off x="8134350" y="4707890"/>
            <a:ext cx="3002280" cy="1572260"/>
          </a:xfrm>
          <a:prstGeom prst="rect">
            <a:avLst/>
          </a:prstGeom>
        </p:spPr>
        <p:txBody>
          <a:bodyPr wrap="square" lIns="91436" tIns="45719" rIns="91436" bIns="45719">
            <a:spAutoFit/>
          </a:bodyPr>
          <a:p>
            <a:pPr algn="l" fontAlgn="auto">
              <a:lnSpc>
                <a:spcPct val="120000"/>
              </a:lnSpc>
              <a:spcAft>
                <a:spcPts val="1200"/>
              </a:spcAft>
              <a:buClrTx/>
              <a:buSzTx/>
              <a:buNone/>
            </a:pPr>
            <a:r>
              <a:rPr lang="zh-CN" altLang="en-US" sz="1800" b="1">
                <a:solidFill>
                  <a:srgbClr val="FF0000"/>
                </a:solidFill>
              </a:rPr>
              <a:t>原因：</a:t>
            </a:r>
            <a:r>
              <a:rPr lang="zh-CN" altLang="en-US" sz="1800">
                <a:solidFill>
                  <a:schemeClr val="tx1"/>
                </a:solidFill>
              </a:rPr>
              <a:t>差分信号线不等</a:t>
            </a:r>
            <a:r>
              <a:rPr lang="zh-CN" altLang="en-US">
                <a:sym typeface="+mn-ea"/>
              </a:rPr>
              <a:t>长、地平面“</a:t>
            </a:r>
            <a:r>
              <a:rPr lang="zh-CN" altLang="en-US">
                <a:sym typeface="+mn-ea"/>
              </a:rPr>
              <a:t>不干净</a:t>
            </a:r>
            <a:r>
              <a:rPr lang="zh-CN" altLang="en-US">
                <a:sym typeface="+mn-ea"/>
              </a:rPr>
              <a:t>”</a:t>
            </a:r>
            <a:endParaRPr lang="zh-CN" altLang="en-US">
              <a:sym typeface="+mn-ea"/>
            </a:endParaRPr>
          </a:p>
          <a:p>
            <a:pPr algn="l" fontAlgn="auto">
              <a:lnSpc>
                <a:spcPct val="120000"/>
              </a:lnSpc>
              <a:spcAft>
                <a:spcPts val="1200"/>
              </a:spcAft>
              <a:buClrTx/>
              <a:buSzTx/>
              <a:buNone/>
            </a:pPr>
            <a:r>
              <a:rPr lang="zh-CN" altLang="en-US" b="1">
                <a:solidFill>
                  <a:srgbClr val="C00000"/>
                </a:solidFill>
                <a:sym typeface="+mn-ea"/>
              </a:rPr>
              <a:t>方法：</a:t>
            </a:r>
            <a:r>
              <a:rPr lang="zh-CN" altLang="en-US">
                <a:solidFill>
                  <a:schemeClr val="tx1"/>
                </a:solidFill>
                <a:sym typeface="+mn-ea"/>
              </a:rPr>
              <a:t>走差分线补偿以及在电路板外部增加屏蔽层等</a:t>
            </a:r>
            <a:endParaRPr lang="zh-CN" altLang="en-US">
              <a:solidFill>
                <a:schemeClr val="tx1"/>
              </a:solidFill>
              <a:sym typeface="+mn-ea"/>
            </a:endParaRPr>
          </a:p>
        </p:txBody>
      </p:sp>
      <p:sp>
        <p:nvSpPr>
          <p:cNvPr id="41" name="矩形 40"/>
          <p:cNvSpPr/>
          <p:nvPr/>
        </p:nvSpPr>
        <p:spPr>
          <a:xfrm>
            <a:off x="8826081" y="4528874"/>
            <a:ext cx="1355204" cy="45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endParaRPr lang="zh-HK" altLang="en-US" sz="1500">
              <a:solidFill>
                <a:srgbClr val="7C233E"/>
              </a:solidFill>
              <a:latin typeface="微软雅黑" panose="020B0503020204020204" charset="-122"/>
              <a:ea typeface="微软雅黑" panose="020B0503020204020204" charset="-122"/>
            </a:endParaRPr>
          </a:p>
        </p:txBody>
      </p:sp>
      <p:sp>
        <p:nvSpPr>
          <p:cNvPr id="44" name="文本框 43"/>
          <p:cNvSpPr txBox="1"/>
          <p:nvPr/>
        </p:nvSpPr>
        <p:spPr>
          <a:xfrm>
            <a:off x="843915" y="953135"/>
            <a:ext cx="9909175" cy="706755"/>
          </a:xfrm>
          <a:prstGeom prst="rect">
            <a:avLst/>
          </a:prstGeom>
          <a:noFill/>
        </p:spPr>
        <p:txBody>
          <a:bodyPr wrap="square" rtlCol="0" anchor="t">
            <a:spAutoFit/>
          </a:bodyPr>
          <a:p>
            <a:r>
              <a:rPr lang="en-US" altLang="zh-CN"/>
              <a:t>     </a:t>
            </a:r>
            <a:r>
              <a:rPr lang="en-US" altLang="zh-CN" sz="2000" b="1">
                <a:latin typeface="楷体" panose="02010609060101010101" pitchFamily="49" charset="-122"/>
                <a:ea typeface="楷体" panose="02010609060101010101" pitchFamily="49" charset="-122"/>
                <a:cs typeface="楷体" panose="02010609060101010101" pitchFamily="49" charset="-122"/>
              </a:rPr>
              <a:t>  </a:t>
            </a:r>
            <a:r>
              <a:rPr lang="zh-CN" altLang="en-US" sz="2000" b="1">
                <a:latin typeface="楷体" panose="02010609060101010101" pitchFamily="49" charset="-122"/>
                <a:ea typeface="楷体" panose="02010609060101010101" pitchFamily="49" charset="-122"/>
                <a:cs typeface="楷体" panose="02010609060101010101" pitchFamily="49" charset="-122"/>
              </a:rPr>
              <a:t>信号完整性是指</a:t>
            </a:r>
            <a:r>
              <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rPr>
              <a:t>信号</a:t>
            </a:r>
            <a:r>
              <a:rPr lang="zh-CN" altLang="en-US" sz="2000" b="1">
                <a:latin typeface="楷体" panose="02010609060101010101" pitchFamily="49" charset="-122"/>
                <a:ea typeface="楷体" panose="02010609060101010101" pitchFamily="49" charset="-122"/>
                <a:cs typeface="楷体" panose="02010609060101010101" pitchFamily="49" charset="-122"/>
              </a:rPr>
              <a:t>在传输路径上的</a:t>
            </a:r>
            <a:r>
              <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rPr>
              <a:t>质量</a:t>
            </a:r>
            <a:r>
              <a:rPr lang="zh-CN" altLang="en-US" sz="2000" b="1">
                <a:latin typeface="楷体" panose="02010609060101010101" pitchFamily="49" charset="-122"/>
                <a:ea typeface="楷体" panose="02010609060101010101" pitchFamily="49" charset="-122"/>
                <a:cs typeface="楷体" panose="02010609060101010101" pitchFamily="49" charset="-122"/>
              </a:rPr>
              <a:t>。表现为信号能够在规定时间内</a:t>
            </a:r>
            <a:r>
              <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rPr>
              <a:t>不失真的从源端传送到接收端</a:t>
            </a:r>
            <a:r>
              <a:rPr lang="zh-CN" altLang="en-US" sz="2000" b="1">
                <a:latin typeface="楷体" panose="02010609060101010101" pitchFamily="49" charset="-122"/>
                <a:ea typeface="楷体" panose="02010609060101010101" pitchFamily="49" charset="-122"/>
                <a:cs typeface="楷体" panose="02010609060101010101" pitchFamily="49" charset="-122"/>
              </a:rPr>
              <a:t>。</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sp>
        <p:nvSpPr>
          <p:cNvPr id="46" name="文本框 45"/>
          <p:cNvSpPr txBox="1"/>
          <p:nvPr/>
        </p:nvSpPr>
        <p:spPr>
          <a:xfrm>
            <a:off x="2098040" y="1831340"/>
            <a:ext cx="1247775" cy="398780"/>
          </a:xfrm>
          <a:prstGeom prst="rect">
            <a:avLst/>
          </a:prstGeom>
          <a:noFill/>
        </p:spPr>
        <p:txBody>
          <a:bodyPr wrap="square" rtlCol="0" anchor="t">
            <a:spAutoFit/>
          </a:bodyPr>
          <a:p>
            <a:pPr algn="l">
              <a:buClrTx/>
              <a:buSzTx/>
              <a:buFontTx/>
            </a:pPr>
            <a:r>
              <a:rPr lang="en-US" altLang="zh-CN" sz="2000" b="1" dirty="0">
                <a:solidFill>
                  <a:schemeClr val="accent1"/>
                </a:solidFill>
                <a:ea typeface="微软雅黑" panose="020B0503020204020204" charset="-122"/>
              </a:rPr>
              <a:t>阻抗变化</a:t>
            </a:r>
            <a:endParaRPr lang="en-US" altLang="zh-CN" sz="2000" b="1" dirty="0">
              <a:solidFill>
                <a:schemeClr val="accent1"/>
              </a:solidFill>
              <a:ea typeface="微软雅黑" panose="020B0503020204020204" charset="-122"/>
            </a:endParaRPr>
          </a:p>
        </p:txBody>
      </p:sp>
      <p:sp>
        <p:nvSpPr>
          <p:cNvPr id="47" name="文本框 46"/>
          <p:cNvSpPr txBox="1"/>
          <p:nvPr/>
        </p:nvSpPr>
        <p:spPr>
          <a:xfrm>
            <a:off x="2118995" y="4114800"/>
            <a:ext cx="1227455" cy="398780"/>
          </a:xfrm>
          <a:prstGeom prst="rect">
            <a:avLst/>
          </a:prstGeom>
          <a:noFill/>
        </p:spPr>
        <p:txBody>
          <a:bodyPr wrap="square" rtlCol="0" anchor="t">
            <a:spAutoFit/>
          </a:bodyPr>
          <a:p>
            <a:r>
              <a:rPr lang="en-US" altLang="zh-CN" sz="2000" b="1" dirty="0">
                <a:solidFill>
                  <a:schemeClr val="accent1"/>
                </a:solidFill>
                <a:ea typeface="微软雅黑" panose="020B0503020204020204" charset="-122"/>
              </a:rPr>
              <a:t>网络串扰</a:t>
            </a:r>
            <a:endParaRPr lang="en-US" altLang="zh-CN" sz="2000" b="1" dirty="0">
              <a:solidFill>
                <a:schemeClr val="accent1"/>
              </a:solidFill>
              <a:ea typeface="微软雅黑" panose="020B0503020204020204" charset="-122"/>
            </a:endParaRPr>
          </a:p>
        </p:txBody>
      </p:sp>
      <p:sp>
        <p:nvSpPr>
          <p:cNvPr id="48" name="文本框 47"/>
          <p:cNvSpPr txBox="1"/>
          <p:nvPr/>
        </p:nvSpPr>
        <p:spPr>
          <a:xfrm>
            <a:off x="8898890" y="1884680"/>
            <a:ext cx="1209675" cy="398780"/>
          </a:xfrm>
          <a:prstGeom prst="rect">
            <a:avLst/>
          </a:prstGeom>
          <a:noFill/>
        </p:spPr>
        <p:txBody>
          <a:bodyPr wrap="square" rtlCol="0" anchor="t">
            <a:spAutoFit/>
          </a:bodyPr>
          <a:p>
            <a:pPr algn="l">
              <a:buClrTx/>
              <a:buSzTx/>
              <a:buFontTx/>
            </a:pPr>
            <a:r>
              <a:rPr lang="en-US" altLang="zh-CN" sz="2000" b="1" dirty="0">
                <a:solidFill>
                  <a:schemeClr val="accent1"/>
                </a:solidFill>
                <a:ea typeface="微软雅黑" panose="020B0503020204020204" charset="-122"/>
              </a:rPr>
              <a:t>轨道塌陷</a:t>
            </a:r>
            <a:endParaRPr lang="en-US" altLang="zh-CN" sz="2000" b="1" dirty="0">
              <a:solidFill>
                <a:schemeClr val="accent1"/>
              </a:solidFill>
              <a:ea typeface="微软雅黑" panose="020B0503020204020204" charset="-122"/>
            </a:endParaRPr>
          </a:p>
        </p:txBody>
      </p:sp>
      <p:sp>
        <p:nvSpPr>
          <p:cNvPr id="49" name="文本框 48"/>
          <p:cNvSpPr txBox="1"/>
          <p:nvPr/>
        </p:nvSpPr>
        <p:spPr>
          <a:xfrm>
            <a:off x="8924290" y="4160520"/>
            <a:ext cx="1256665" cy="398780"/>
          </a:xfrm>
          <a:prstGeom prst="rect">
            <a:avLst/>
          </a:prstGeom>
          <a:noFill/>
        </p:spPr>
        <p:txBody>
          <a:bodyPr wrap="square" rtlCol="0" anchor="t">
            <a:spAutoFit/>
          </a:bodyPr>
          <a:p>
            <a:pPr algn="l">
              <a:buClrTx/>
              <a:buSzTx/>
              <a:buFontTx/>
            </a:pPr>
            <a:r>
              <a:rPr lang="en-US" altLang="zh-CN" sz="2000" b="1" dirty="0">
                <a:solidFill>
                  <a:schemeClr val="accent1"/>
                </a:solidFill>
                <a:ea typeface="微软雅黑" panose="020B0503020204020204" charset="-122"/>
              </a:rPr>
              <a:t>电磁干扰</a:t>
            </a:r>
            <a:endParaRPr lang="en-US" altLang="zh-CN" sz="2000" b="1" dirty="0">
              <a:solidFill>
                <a:schemeClr val="accent1"/>
              </a:solidFill>
              <a:ea typeface="微软雅黑" panose="020B0503020204020204" charset="-122"/>
            </a:endParaRPr>
          </a:p>
        </p:txBody>
      </p:sp>
      <p:sp>
        <p:nvSpPr>
          <p:cNvPr id="50" name="文本框 49"/>
          <p:cNvSpPr txBox="1"/>
          <p:nvPr/>
        </p:nvSpPr>
        <p:spPr>
          <a:xfrm>
            <a:off x="1120775" y="2406650"/>
            <a:ext cx="2865755" cy="1573530"/>
          </a:xfrm>
          <a:prstGeom prst="rect">
            <a:avLst/>
          </a:prstGeom>
          <a:noFill/>
        </p:spPr>
        <p:txBody>
          <a:bodyPr wrap="square" rtlCol="0" anchor="t">
            <a:spAutoFit/>
          </a:bodyPr>
          <a:p>
            <a:pPr fontAlgn="auto">
              <a:lnSpc>
                <a:spcPct val="120000"/>
              </a:lnSpc>
              <a:spcBef>
                <a:spcPts val="1200"/>
              </a:spcBef>
            </a:pPr>
            <a:r>
              <a:rPr lang="zh-CN" altLang="en-US" b="1">
                <a:solidFill>
                  <a:srgbClr val="FF0000"/>
                </a:solidFill>
              </a:rPr>
              <a:t>原因：</a:t>
            </a:r>
            <a:r>
              <a:rPr lang="zh-CN" altLang="en-US"/>
              <a:t>传输线的阻抗不连续，引起信号失真</a:t>
            </a:r>
            <a:endParaRPr lang="zh-CN" altLang="en-US"/>
          </a:p>
          <a:p>
            <a:pPr fontAlgn="auto">
              <a:lnSpc>
                <a:spcPct val="120000"/>
              </a:lnSpc>
              <a:spcBef>
                <a:spcPts val="1200"/>
              </a:spcBef>
            </a:pPr>
            <a:r>
              <a:rPr lang="zh-CN" altLang="en-US" b="1">
                <a:solidFill>
                  <a:srgbClr val="FF0000"/>
                </a:solidFill>
                <a:sym typeface="+mn-ea"/>
              </a:rPr>
              <a:t>方法：</a:t>
            </a:r>
            <a:r>
              <a:rPr lang="zh-CN" altLang="en-US">
                <a:solidFill>
                  <a:schemeClr val="tx1"/>
                </a:solidFill>
              </a:rPr>
              <a:t>缩短走线长度并对导线阻抗进行控制等</a:t>
            </a:r>
            <a:endParaRPr lang="zh-CN" altLang="en-US">
              <a:solidFill>
                <a:schemeClr val="tx1"/>
              </a:solidFill>
            </a:endParaRPr>
          </a:p>
        </p:txBody>
      </p:sp>
      <p:sp>
        <p:nvSpPr>
          <p:cNvPr id="51" name="文本框 50"/>
          <p:cNvSpPr txBox="1"/>
          <p:nvPr/>
        </p:nvSpPr>
        <p:spPr>
          <a:xfrm>
            <a:off x="1120775" y="4702810"/>
            <a:ext cx="2994660" cy="1573530"/>
          </a:xfrm>
          <a:prstGeom prst="rect">
            <a:avLst/>
          </a:prstGeom>
          <a:noFill/>
        </p:spPr>
        <p:txBody>
          <a:bodyPr wrap="square" rtlCol="0" anchor="t">
            <a:spAutoFit/>
          </a:bodyPr>
          <a:p>
            <a:pPr fontAlgn="auto">
              <a:lnSpc>
                <a:spcPct val="120000"/>
              </a:lnSpc>
              <a:spcAft>
                <a:spcPts val="1200"/>
              </a:spcAft>
            </a:pPr>
            <a:r>
              <a:rPr lang="zh-CN" altLang="en-US" b="1">
                <a:solidFill>
                  <a:srgbClr val="FF0000"/>
                </a:solidFill>
              </a:rPr>
              <a:t>原因：</a:t>
            </a:r>
            <a:r>
              <a:rPr lang="zh-CN" altLang="en-US"/>
              <a:t>信号间的互容和互感会产生串扰噪声</a:t>
            </a:r>
            <a:endParaRPr lang="zh-CN" altLang="en-US"/>
          </a:p>
          <a:p>
            <a:pPr fontAlgn="auto">
              <a:lnSpc>
                <a:spcPct val="120000"/>
              </a:lnSpc>
              <a:spcAft>
                <a:spcPts val="1200"/>
              </a:spcAft>
            </a:pPr>
            <a:r>
              <a:rPr lang="zh-CN" altLang="en-US" b="1">
                <a:solidFill>
                  <a:srgbClr val="FF0000"/>
                </a:solidFill>
              </a:rPr>
              <a:t>方法：</a:t>
            </a:r>
            <a:r>
              <a:rPr lang="zh-CN" altLang="en-US">
                <a:solidFill>
                  <a:schemeClr val="tx1"/>
                </a:solidFill>
              </a:rPr>
              <a:t>缩短相邻信号走线长度，增加相邻传输线间距等</a:t>
            </a:r>
            <a:endParaRPr lang="zh-CN" altLang="en-US">
              <a:solidFill>
                <a:schemeClr val="tx1"/>
              </a:solidFill>
            </a:endParaRPr>
          </a:p>
        </p:txBody>
      </p:sp>
      <p:sp>
        <p:nvSpPr>
          <p:cNvPr id="52" name="文本框 51"/>
          <p:cNvSpPr txBox="1"/>
          <p:nvPr/>
        </p:nvSpPr>
        <p:spPr>
          <a:xfrm>
            <a:off x="8020050" y="2406650"/>
            <a:ext cx="2986405" cy="1573530"/>
          </a:xfrm>
          <a:prstGeom prst="rect">
            <a:avLst/>
          </a:prstGeom>
          <a:noFill/>
        </p:spPr>
        <p:txBody>
          <a:bodyPr wrap="square" rtlCol="0" anchor="t">
            <a:spAutoFit/>
          </a:bodyPr>
          <a:p>
            <a:pPr fontAlgn="auto">
              <a:lnSpc>
                <a:spcPct val="120000"/>
              </a:lnSpc>
              <a:spcAft>
                <a:spcPts val="1200"/>
              </a:spcAft>
            </a:pPr>
            <a:r>
              <a:rPr lang="zh-CN" altLang="en-US" b="1">
                <a:solidFill>
                  <a:srgbClr val="FF0000"/>
                </a:solidFill>
              </a:rPr>
              <a:t>原因：</a:t>
            </a:r>
            <a:r>
              <a:rPr lang="zh-CN" altLang="en-US"/>
              <a:t>电源平面间电压波动，形成很大的瞬态开关电流</a:t>
            </a:r>
            <a:endParaRPr lang="zh-CN" altLang="en-US"/>
          </a:p>
          <a:p>
            <a:pPr fontAlgn="auto">
              <a:lnSpc>
                <a:spcPct val="120000"/>
              </a:lnSpc>
              <a:spcAft>
                <a:spcPts val="1200"/>
              </a:spcAft>
            </a:pPr>
            <a:r>
              <a:rPr lang="zh-CN" altLang="en-US" b="1">
                <a:solidFill>
                  <a:srgbClr val="FF0000"/>
                </a:solidFill>
                <a:sym typeface="+mn-ea"/>
              </a:rPr>
              <a:t>方法：</a:t>
            </a:r>
            <a:r>
              <a:rPr lang="zh-CN" altLang="en-US">
                <a:solidFill>
                  <a:schemeClr val="tx1"/>
                </a:solidFill>
              </a:rPr>
              <a:t>增加去耦电容，缩小电源间介质厚度等</a:t>
            </a:r>
            <a:endParaRPr lang="zh-CN" altLang="en-US">
              <a:solidFill>
                <a:schemeClr val="tx1"/>
              </a:solidFill>
            </a:endParaRPr>
          </a:p>
        </p:txBody>
      </p:sp>
      <p:cxnSp>
        <p:nvCxnSpPr>
          <p:cNvPr id="53" name="直接连接符 52"/>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54" name="椭圆 53"/>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55" name="文本框 54"/>
          <p:cNvSpPr txBox="1"/>
          <p:nvPr>
            <p:custDataLst>
              <p:tags r:id="rId2"/>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en-US" altLang="zh-CN" sz="2800" b="1">
                <a:solidFill>
                  <a:srgbClr val="000000"/>
                </a:solidFill>
                <a:latin typeface="Arial" panose="020B0604020202020204" pitchFamily="34" charset="0"/>
                <a:ea typeface="黑体" panose="02010609060101010101" pitchFamily="49" charset="-122"/>
                <a:cs typeface="+mn-ea"/>
              </a:rPr>
              <a:t>PCB</a:t>
            </a:r>
            <a:r>
              <a:rPr lang="zh-CN" altLang="en-US" sz="2800" b="1">
                <a:solidFill>
                  <a:srgbClr val="000000"/>
                </a:solidFill>
                <a:latin typeface="Arial" panose="020B0604020202020204" pitchFamily="34" charset="0"/>
                <a:ea typeface="黑体" panose="02010609060101010101" pitchFamily="49" charset="-122"/>
                <a:cs typeface="+mn-ea"/>
              </a:rPr>
              <a:t>设计</a:t>
            </a:r>
            <a:r>
              <a:rPr lang="zh-CN" altLang="en-US" sz="2800" b="1">
                <a:solidFill>
                  <a:srgbClr val="000000"/>
                </a:solidFill>
                <a:latin typeface="Arial" panose="020B0604020202020204" pitchFamily="34" charset="0"/>
                <a:ea typeface="黑体" panose="02010609060101010101" pitchFamily="49" charset="-122"/>
                <a:cs typeface="+mn-ea"/>
                <a:sym typeface="+mn-ea"/>
              </a:rPr>
              <a:t>原理</a:t>
            </a:r>
            <a:r>
              <a:rPr lang="zh-CN" altLang="en-US" sz="2800" b="1">
                <a:solidFill>
                  <a:srgbClr val="000000"/>
                </a:solidFill>
                <a:latin typeface="Arial" panose="020B0604020202020204" pitchFamily="34" charset="0"/>
                <a:ea typeface="黑体" panose="02010609060101010101" pitchFamily="49" charset="-122"/>
                <a:cs typeface="+mn-ea"/>
              </a:rPr>
              <a:t>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4.1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信号完整性（SI）</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
        <p:nvSpPr>
          <p:cNvPr id="56" name="文本框 55"/>
          <p:cNvSpPr txBox="1"/>
          <p:nvPr/>
        </p:nvSpPr>
        <p:spPr>
          <a:xfrm>
            <a:off x="5109845" y="6063615"/>
            <a:ext cx="2197735" cy="521970"/>
          </a:xfrm>
          <a:prstGeom prst="rect">
            <a:avLst/>
          </a:prstGeom>
          <a:noFill/>
        </p:spPr>
        <p:txBody>
          <a:bodyPr wrap="square" rtlCol="0" anchor="t">
            <a:spAutoFit/>
          </a:bodyPr>
          <a:p>
            <a:r>
              <a:rPr lang="zh-CN" altLang="en-US" sz="2800" b="1" dirty="0">
                <a:solidFill>
                  <a:srgbClr val="FF0000"/>
                </a:solidFill>
                <a:ea typeface="微软雅黑" panose="020B0503020204020204" charset="-122"/>
              </a:rPr>
              <a:t>原因及方法</a:t>
            </a:r>
            <a:endParaRPr lang="zh-CN" altLang="en-US" sz="2800" b="1" dirty="0">
              <a:solidFill>
                <a:srgbClr val="FF0000"/>
              </a:solidFill>
              <a:ea typeface="微软雅黑" panose="020B0503020204020204" charset="-122"/>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sp>
        <p:nvSpPr>
          <p:cNvPr id="3" name="矩形 2"/>
          <p:cNvSpPr/>
          <p:nvPr/>
        </p:nvSpPr>
        <p:spPr>
          <a:xfrm>
            <a:off x="2540" y="-9525"/>
            <a:ext cx="3759200" cy="6872605"/>
          </a:xfrm>
          <a:prstGeom prst="rect">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844550" y="1251585"/>
            <a:ext cx="2075815" cy="1014730"/>
          </a:xfrm>
          <a:prstGeom prst="rect">
            <a:avLst/>
          </a:prstGeom>
          <a:noFill/>
        </p:spPr>
        <p:txBody>
          <a:bodyPr wrap="square" rtlCol="0">
            <a:spAutoFit/>
          </a:bodyPr>
          <a:p>
            <a:r>
              <a:rPr lang="zh-CN" altLang="en-US" sz="6000" b="1">
                <a:solidFill>
                  <a:schemeClr val="bg1"/>
                </a:solidFill>
                <a:latin typeface="微软雅黑" panose="020B0503020204020204" charset="-122"/>
                <a:ea typeface="微软雅黑" panose="020B0503020204020204" charset="-122"/>
              </a:rPr>
              <a:t>目 录</a:t>
            </a:r>
            <a:endParaRPr lang="zh-CN" altLang="en-US" sz="6000" b="1">
              <a:solidFill>
                <a:schemeClr val="bg1"/>
              </a:solidFill>
              <a:latin typeface="微软雅黑" panose="020B0503020204020204" charset="-122"/>
              <a:ea typeface="微软雅黑" panose="020B0503020204020204" charset="-122"/>
            </a:endParaRPr>
          </a:p>
        </p:txBody>
      </p:sp>
      <p:grpSp>
        <p:nvGrpSpPr>
          <p:cNvPr id="45" name="组合 44"/>
          <p:cNvGrpSpPr/>
          <p:nvPr/>
        </p:nvGrpSpPr>
        <p:grpSpPr>
          <a:xfrm>
            <a:off x="5300416" y="679859"/>
            <a:ext cx="4965557" cy="548640"/>
            <a:chOff x="6684716" y="1859498"/>
            <a:chExt cx="4965557" cy="548640"/>
          </a:xfrm>
        </p:grpSpPr>
        <p:sp>
          <p:nvSpPr>
            <p:cNvPr id="36" name="等腰三角形 35"/>
            <p:cNvSpPr/>
            <p:nvPr/>
          </p:nvSpPr>
          <p:spPr>
            <a:xfrm rot="10800000">
              <a:off x="6684716" y="1859498"/>
              <a:ext cx="636422" cy="5486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任意多边形 61"/>
            <p:cNvSpPr/>
            <p:nvPr/>
          </p:nvSpPr>
          <p:spPr>
            <a:xfrm>
              <a:off x="7002927" y="1859498"/>
              <a:ext cx="4647346" cy="548640"/>
            </a:xfrm>
            <a:custGeom>
              <a:avLst/>
              <a:gdLst>
                <a:gd name="connsiteX0" fmla="*/ 0 w 4647346"/>
                <a:gd name="connsiteY0" fmla="*/ 0 h 548640"/>
                <a:gd name="connsiteX1" fmla="*/ 4338867 w 4647346"/>
                <a:gd name="connsiteY1" fmla="*/ 0 h 548640"/>
                <a:gd name="connsiteX2" fmla="*/ 4647346 w 4647346"/>
                <a:gd name="connsiteY2" fmla="*/ 506286 h 548640"/>
                <a:gd name="connsiteX3" fmla="*/ 4647346 w 4647346"/>
                <a:gd name="connsiteY3" fmla="*/ 548640 h 548640"/>
                <a:gd name="connsiteX4" fmla="*/ 0 w 4647346"/>
                <a:gd name="connsiteY4" fmla="*/ 54864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346" h="548640">
                  <a:moveTo>
                    <a:pt x="0" y="0"/>
                  </a:moveTo>
                  <a:lnTo>
                    <a:pt x="4338867" y="0"/>
                  </a:lnTo>
                  <a:lnTo>
                    <a:pt x="4647346" y="506286"/>
                  </a:lnTo>
                  <a:lnTo>
                    <a:pt x="4647346" y="548640"/>
                  </a:lnTo>
                  <a:lnTo>
                    <a:pt x="0" y="548640"/>
                  </a:lnTo>
                  <a:close/>
                </a:path>
              </a:pathLst>
            </a:custGeom>
            <a:solidFill>
              <a:srgbClr val="567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等腰三角形 37"/>
            <p:cNvSpPr/>
            <p:nvPr/>
          </p:nvSpPr>
          <p:spPr>
            <a:xfrm rot="10800000">
              <a:off x="6765194" y="1897836"/>
              <a:ext cx="564855" cy="486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2C77E6"/>
                </a:solidFill>
              </a:endParaRPr>
            </a:p>
          </p:txBody>
        </p:sp>
        <p:sp>
          <p:nvSpPr>
            <p:cNvPr id="41" name="文本框 40"/>
            <p:cNvSpPr txBox="1"/>
            <p:nvPr/>
          </p:nvSpPr>
          <p:spPr>
            <a:xfrm>
              <a:off x="6861682" y="1874478"/>
              <a:ext cx="341414" cy="400110"/>
            </a:xfrm>
            <a:prstGeom prst="rect">
              <a:avLst/>
            </a:prstGeom>
            <a:noFill/>
          </p:spPr>
          <p:txBody>
            <a:bodyPr wrap="square" rtlCol="0">
              <a:spAutoFit/>
            </a:bodyPr>
            <a:p>
              <a:r>
                <a:rPr lang="en-US" altLang="zh-CN" sz="2000" b="1" dirty="0">
                  <a:solidFill>
                    <a:srgbClr val="2C77E6"/>
                  </a:solidFill>
                  <a:latin typeface="微软雅黑" panose="020B0503020204020204" charset="-122"/>
                  <a:ea typeface="微软雅黑" panose="020B0503020204020204" charset="-122"/>
                </a:rPr>
                <a:t>1</a:t>
              </a:r>
              <a:endParaRPr lang="zh-CN" altLang="en-US" sz="2000" b="1" dirty="0">
                <a:solidFill>
                  <a:srgbClr val="2C77E6"/>
                </a:solidFill>
                <a:latin typeface="微软雅黑" panose="020B0503020204020204" charset="-122"/>
                <a:ea typeface="微软雅黑" panose="020B0503020204020204" charset="-122"/>
              </a:endParaRPr>
            </a:p>
          </p:txBody>
        </p:sp>
        <p:sp>
          <p:nvSpPr>
            <p:cNvPr id="39" name="文本框 38"/>
            <p:cNvSpPr txBox="1"/>
            <p:nvPr/>
          </p:nvSpPr>
          <p:spPr>
            <a:xfrm>
              <a:off x="7410527" y="1891615"/>
              <a:ext cx="3776879" cy="460375"/>
            </a:xfrm>
            <a:prstGeom prst="rect">
              <a:avLst/>
            </a:prstGeom>
            <a:noFill/>
          </p:spPr>
          <p:txBody>
            <a:bodyPr wrap="square" rtlCol="0">
              <a:spAutoFit/>
            </a:bodyPr>
            <a:p>
              <a:r>
                <a:rPr lang="zh-CN" altLang="zh-CN" sz="2400" dirty="0">
                  <a:solidFill>
                    <a:schemeClr val="bg1"/>
                  </a:solidFill>
                  <a:latin typeface="微软雅黑" panose="020B0503020204020204" charset="-122"/>
                  <a:ea typeface="微软雅黑" panose="020B0503020204020204" charset="-122"/>
                </a:rPr>
                <a:t>背景简介</a:t>
              </a:r>
              <a:endParaRPr lang="zh-CN" altLang="zh-CN" sz="2400" dirty="0">
                <a:solidFill>
                  <a:schemeClr val="bg1"/>
                </a:solidFill>
                <a:latin typeface="微软雅黑" panose="020B0503020204020204" charset="-122"/>
                <a:ea typeface="微软雅黑" panose="020B0503020204020204" charset="-122"/>
              </a:endParaRPr>
            </a:p>
          </p:txBody>
        </p:sp>
      </p:grpSp>
      <p:grpSp>
        <p:nvGrpSpPr>
          <p:cNvPr id="23" name="组合 22"/>
          <p:cNvGrpSpPr/>
          <p:nvPr/>
        </p:nvGrpSpPr>
        <p:grpSpPr>
          <a:xfrm>
            <a:off x="5300416" y="1692049"/>
            <a:ext cx="4965700" cy="548640"/>
            <a:chOff x="8567" y="2467"/>
            <a:chExt cx="7820" cy="864"/>
          </a:xfrm>
        </p:grpSpPr>
        <p:grpSp>
          <p:nvGrpSpPr>
            <p:cNvPr id="65" name="组合 64"/>
            <p:cNvGrpSpPr/>
            <p:nvPr/>
          </p:nvGrpSpPr>
          <p:grpSpPr>
            <a:xfrm>
              <a:off x="8567" y="2467"/>
              <a:ext cx="7820" cy="864"/>
              <a:chOff x="6600051" y="1859498"/>
              <a:chExt cx="4965557" cy="548640"/>
            </a:xfrm>
          </p:grpSpPr>
          <p:sp>
            <p:nvSpPr>
              <p:cNvPr id="66" name="等腰三角形 65"/>
              <p:cNvSpPr/>
              <p:nvPr/>
            </p:nvSpPr>
            <p:spPr>
              <a:xfrm rot="10800000">
                <a:off x="6600051" y="1859498"/>
                <a:ext cx="636422" cy="5486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任意多边形 66"/>
              <p:cNvSpPr/>
              <p:nvPr/>
            </p:nvSpPr>
            <p:spPr>
              <a:xfrm>
                <a:off x="6918262" y="1859498"/>
                <a:ext cx="4647346" cy="548640"/>
              </a:xfrm>
              <a:custGeom>
                <a:avLst/>
                <a:gdLst>
                  <a:gd name="connsiteX0" fmla="*/ 0 w 4647346"/>
                  <a:gd name="connsiteY0" fmla="*/ 0 h 548640"/>
                  <a:gd name="connsiteX1" fmla="*/ 4338867 w 4647346"/>
                  <a:gd name="connsiteY1" fmla="*/ 0 h 548640"/>
                  <a:gd name="connsiteX2" fmla="*/ 4647346 w 4647346"/>
                  <a:gd name="connsiteY2" fmla="*/ 506286 h 548640"/>
                  <a:gd name="connsiteX3" fmla="*/ 4647346 w 4647346"/>
                  <a:gd name="connsiteY3" fmla="*/ 548640 h 548640"/>
                  <a:gd name="connsiteX4" fmla="*/ 0 w 4647346"/>
                  <a:gd name="connsiteY4" fmla="*/ 54864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346" h="548640">
                    <a:moveTo>
                      <a:pt x="0" y="0"/>
                    </a:moveTo>
                    <a:lnTo>
                      <a:pt x="4338867" y="0"/>
                    </a:lnTo>
                    <a:lnTo>
                      <a:pt x="4647346" y="506286"/>
                    </a:lnTo>
                    <a:lnTo>
                      <a:pt x="4647346" y="548640"/>
                    </a:lnTo>
                    <a:lnTo>
                      <a:pt x="0" y="548640"/>
                    </a:lnTo>
                    <a:close/>
                  </a:path>
                </a:pathLst>
              </a:custGeom>
              <a:solidFill>
                <a:srgbClr val="567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等腰三角形 67"/>
              <p:cNvSpPr/>
              <p:nvPr/>
            </p:nvSpPr>
            <p:spPr>
              <a:xfrm rot="10800000">
                <a:off x="6680529" y="1897836"/>
                <a:ext cx="564855" cy="486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2C77E6"/>
                  </a:solidFill>
                </a:endParaRPr>
              </a:p>
            </p:txBody>
          </p:sp>
          <p:sp>
            <p:nvSpPr>
              <p:cNvPr id="69" name="文本框 68"/>
              <p:cNvSpPr txBox="1"/>
              <p:nvPr/>
            </p:nvSpPr>
            <p:spPr>
              <a:xfrm>
                <a:off x="6777017" y="1874478"/>
                <a:ext cx="341414" cy="400110"/>
              </a:xfrm>
              <a:prstGeom prst="rect">
                <a:avLst/>
              </a:prstGeom>
              <a:noFill/>
            </p:spPr>
            <p:txBody>
              <a:bodyPr wrap="square" rtlCol="0">
                <a:spAutoFit/>
              </a:bodyPr>
              <a:p>
                <a:r>
                  <a:rPr lang="en-US" altLang="zh-CN" sz="2000" b="1" dirty="0">
                    <a:solidFill>
                      <a:srgbClr val="2C77E6"/>
                    </a:solidFill>
                    <a:latin typeface="微软雅黑" panose="020B0503020204020204" charset="-122"/>
                    <a:ea typeface="微软雅黑" panose="020B0503020204020204" charset="-122"/>
                  </a:rPr>
                  <a:t>2</a:t>
                </a:r>
                <a:endParaRPr lang="zh-CN" altLang="en-US" sz="2000" b="1" dirty="0">
                  <a:solidFill>
                    <a:srgbClr val="2C77E6"/>
                  </a:solidFill>
                  <a:latin typeface="微软雅黑" panose="020B0503020204020204" charset="-122"/>
                  <a:ea typeface="微软雅黑" panose="020B0503020204020204" charset="-122"/>
                </a:endParaRPr>
              </a:p>
            </p:txBody>
          </p:sp>
        </p:grpSp>
        <p:sp>
          <p:nvSpPr>
            <p:cNvPr id="59" name="文本框 58"/>
            <p:cNvSpPr txBox="1"/>
            <p:nvPr/>
          </p:nvSpPr>
          <p:spPr>
            <a:xfrm>
              <a:off x="9710" y="2523"/>
              <a:ext cx="5948" cy="725"/>
            </a:xfrm>
            <a:prstGeom prst="rect">
              <a:avLst/>
            </a:prstGeom>
            <a:noFill/>
          </p:spPr>
          <p:txBody>
            <a:bodyPr wrap="square" rtlCol="0">
              <a:spAutoFit/>
            </a:bodyPr>
            <a:p>
              <a:r>
                <a:rPr lang="zh-CN" altLang="en-US" sz="2400" dirty="0">
                  <a:solidFill>
                    <a:schemeClr val="bg1"/>
                  </a:solidFill>
                  <a:latin typeface="微软雅黑" panose="020B0503020204020204" charset="-122"/>
                  <a:ea typeface="微软雅黑" panose="020B0503020204020204" charset="-122"/>
                </a:rPr>
                <a:t>硬件控制系统方案设计</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24" name="组合 23"/>
          <p:cNvGrpSpPr/>
          <p:nvPr/>
        </p:nvGrpSpPr>
        <p:grpSpPr>
          <a:xfrm>
            <a:off x="5300416" y="2704239"/>
            <a:ext cx="4965557" cy="548640"/>
            <a:chOff x="8567" y="4344"/>
            <a:chExt cx="7820" cy="864"/>
          </a:xfrm>
        </p:grpSpPr>
        <p:grpSp>
          <p:nvGrpSpPr>
            <p:cNvPr id="70" name="组合 69"/>
            <p:cNvGrpSpPr/>
            <p:nvPr/>
          </p:nvGrpSpPr>
          <p:grpSpPr>
            <a:xfrm>
              <a:off x="8567" y="4344"/>
              <a:ext cx="7820" cy="864"/>
              <a:chOff x="6600051" y="1859498"/>
              <a:chExt cx="4965557" cy="548640"/>
            </a:xfrm>
          </p:grpSpPr>
          <p:sp>
            <p:nvSpPr>
              <p:cNvPr id="71" name="等腰三角形 70"/>
              <p:cNvSpPr/>
              <p:nvPr/>
            </p:nvSpPr>
            <p:spPr>
              <a:xfrm rot="10800000">
                <a:off x="6600051" y="1859498"/>
                <a:ext cx="636422" cy="5486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任意多边形 71"/>
              <p:cNvSpPr/>
              <p:nvPr/>
            </p:nvSpPr>
            <p:spPr>
              <a:xfrm>
                <a:off x="6918262" y="1859498"/>
                <a:ext cx="4647346" cy="548640"/>
              </a:xfrm>
              <a:custGeom>
                <a:avLst/>
                <a:gdLst>
                  <a:gd name="connsiteX0" fmla="*/ 0 w 4647346"/>
                  <a:gd name="connsiteY0" fmla="*/ 0 h 548640"/>
                  <a:gd name="connsiteX1" fmla="*/ 4338867 w 4647346"/>
                  <a:gd name="connsiteY1" fmla="*/ 0 h 548640"/>
                  <a:gd name="connsiteX2" fmla="*/ 4647346 w 4647346"/>
                  <a:gd name="connsiteY2" fmla="*/ 506286 h 548640"/>
                  <a:gd name="connsiteX3" fmla="*/ 4647346 w 4647346"/>
                  <a:gd name="connsiteY3" fmla="*/ 548640 h 548640"/>
                  <a:gd name="connsiteX4" fmla="*/ 0 w 4647346"/>
                  <a:gd name="connsiteY4" fmla="*/ 54864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346" h="548640">
                    <a:moveTo>
                      <a:pt x="0" y="0"/>
                    </a:moveTo>
                    <a:lnTo>
                      <a:pt x="4338867" y="0"/>
                    </a:lnTo>
                    <a:lnTo>
                      <a:pt x="4647346" y="506286"/>
                    </a:lnTo>
                    <a:lnTo>
                      <a:pt x="4647346" y="548640"/>
                    </a:lnTo>
                    <a:lnTo>
                      <a:pt x="0" y="548640"/>
                    </a:lnTo>
                    <a:close/>
                  </a:path>
                </a:pathLst>
              </a:custGeom>
              <a:solidFill>
                <a:srgbClr val="567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等腰三角形 72"/>
              <p:cNvSpPr/>
              <p:nvPr/>
            </p:nvSpPr>
            <p:spPr>
              <a:xfrm rot="10800000">
                <a:off x="6680529" y="1897836"/>
                <a:ext cx="564855" cy="486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2C77E6"/>
                  </a:solidFill>
                </a:endParaRPr>
              </a:p>
            </p:txBody>
          </p:sp>
          <p:sp>
            <p:nvSpPr>
              <p:cNvPr id="74" name="文本框 73"/>
              <p:cNvSpPr txBox="1"/>
              <p:nvPr/>
            </p:nvSpPr>
            <p:spPr>
              <a:xfrm>
                <a:off x="6777017" y="1874478"/>
                <a:ext cx="341414" cy="400110"/>
              </a:xfrm>
              <a:prstGeom prst="rect">
                <a:avLst/>
              </a:prstGeom>
              <a:noFill/>
            </p:spPr>
            <p:txBody>
              <a:bodyPr wrap="square" rtlCol="0">
                <a:spAutoFit/>
              </a:bodyPr>
              <a:p>
                <a:r>
                  <a:rPr lang="en-US" altLang="zh-CN" sz="2000" b="1" dirty="0">
                    <a:solidFill>
                      <a:srgbClr val="2C77E6"/>
                    </a:solidFill>
                    <a:latin typeface="微软雅黑" panose="020B0503020204020204" charset="-122"/>
                    <a:ea typeface="微软雅黑" panose="020B0503020204020204" charset="-122"/>
                  </a:rPr>
                  <a:t>3</a:t>
                </a:r>
                <a:endParaRPr lang="zh-CN" altLang="en-US" sz="2000" b="1" dirty="0">
                  <a:solidFill>
                    <a:srgbClr val="2C77E6"/>
                  </a:solidFill>
                  <a:latin typeface="微软雅黑" panose="020B0503020204020204" charset="-122"/>
                  <a:ea typeface="微软雅黑" panose="020B0503020204020204" charset="-122"/>
                </a:endParaRPr>
              </a:p>
            </p:txBody>
          </p:sp>
        </p:grpSp>
        <p:sp>
          <p:nvSpPr>
            <p:cNvPr id="60" name="文本框 59"/>
            <p:cNvSpPr txBox="1"/>
            <p:nvPr/>
          </p:nvSpPr>
          <p:spPr>
            <a:xfrm>
              <a:off x="9710" y="4395"/>
              <a:ext cx="5948" cy="725"/>
            </a:xfrm>
            <a:prstGeom prst="rect">
              <a:avLst/>
            </a:prstGeom>
            <a:noFill/>
          </p:spPr>
          <p:txBody>
            <a:bodyPr wrap="square" rtlCol="0">
              <a:spAutoFit/>
            </a:bodyPr>
            <a:p>
              <a:r>
                <a:rPr lang="zh-CN" altLang="en-US" sz="2400" dirty="0">
                  <a:solidFill>
                    <a:schemeClr val="bg1"/>
                  </a:solidFill>
                  <a:latin typeface="微软雅黑" panose="020B0503020204020204" charset="-122"/>
                  <a:ea typeface="微软雅黑" panose="020B0503020204020204" charset="-122"/>
                  <a:sym typeface="+mn-ea"/>
                </a:rPr>
                <a:t>硬件控制系统原理图设计</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25" name="组合 24"/>
          <p:cNvGrpSpPr/>
          <p:nvPr/>
        </p:nvGrpSpPr>
        <p:grpSpPr>
          <a:xfrm>
            <a:off x="5300416" y="3716429"/>
            <a:ext cx="4965557" cy="548640"/>
            <a:chOff x="8567" y="6221"/>
            <a:chExt cx="7820" cy="864"/>
          </a:xfrm>
        </p:grpSpPr>
        <p:grpSp>
          <p:nvGrpSpPr>
            <p:cNvPr id="75" name="组合 74"/>
            <p:cNvGrpSpPr/>
            <p:nvPr/>
          </p:nvGrpSpPr>
          <p:grpSpPr>
            <a:xfrm>
              <a:off x="8567" y="6221"/>
              <a:ext cx="7820" cy="864"/>
              <a:chOff x="6600051" y="1859498"/>
              <a:chExt cx="4965557" cy="548640"/>
            </a:xfrm>
          </p:grpSpPr>
          <p:sp>
            <p:nvSpPr>
              <p:cNvPr id="76" name="等腰三角形 75"/>
              <p:cNvSpPr/>
              <p:nvPr/>
            </p:nvSpPr>
            <p:spPr>
              <a:xfrm rot="10800000">
                <a:off x="6600051" y="1859498"/>
                <a:ext cx="636422" cy="5486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任意多边形 76"/>
              <p:cNvSpPr/>
              <p:nvPr/>
            </p:nvSpPr>
            <p:spPr>
              <a:xfrm>
                <a:off x="6918262" y="1859498"/>
                <a:ext cx="4647346" cy="548640"/>
              </a:xfrm>
              <a:custGeom>
                <a:avLst/>
                <a:gdLst>
                  <a:gd name="connsiteX0" fmla="*/ 0 w 4647346"/>
                  <a:gd name="connsiteY0" fmla="*/ 0 h 548640"/>
                  <a:gd name="connsiteX1" fmla="*/ 4338867 w 4647346"/>
                  <a:gd name="connsiteY1" fmla="*/ 0 h 548640"/>
                  <a:gd name="connsiteX2" fmla="*/ 4647346 w 4647346"/>
                  <a:gd name="connsiteY2" fmla="*/ 506286 h 548640"/>
                  <a:gd name="connsiteX3" fmla="*/ 4647346 w 4647346"/>
                  <a:gd name="connsiteY3" fmla="*/ 548640 h 548640"/>
                  <a:gd name="connsiteX4" fmla="*/ 0 w 4647346"/>
                  <a:gd name="connsiteY4" fmla="*/ 54864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346" h="548640">
                    <a:moveTo>
                      <a:pt x="0" y="0"/>
                    </a:moveTo>
                    <a:lnTo>
                      <a:pt x="4338867" y="0"/>
                    </a:lnTo>
                    <a:lnTo>
                      <a:pt x="4647346" y="506286"/>
                    </a:lnTo>
                    <a:lnTo>
                      <a:pt x="4647346" y="548640"/>
                    </a:lnTo>
                    <a:lnTo>
                      <a:pt x="0" y="548640"/>
                    </a:lnTo>
                    <a:close/>
                  </a:path>
                </a:pathLst>
              </a:custGeom>
              <a:solidFill>
                <a:srgbClr val="567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8" name="等腰三角形 77"/>
              <p:cNvSpPr/>
              <p:nvPr/>
            </p:nvSpPr>
            <p:spPr>
              <a:xfrm rot="10800000">
                <a:off x="6680529" y="1897836"/>
                <a:ext cx="564855" cy="486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2C77E6"/>
                  </a:solidFill>
                </a:endParaRPr>
              </a:p>
            </p:txBody>
          </p:sp>
          <p:sp>
            <p:nvSpPr>
              <p:cNvPr id="79" name="文本框 78"/>
              <p:cNvSpPr txBox="1"/>
              <p:nvPr/>
            </p:nvSpPr>
            <p:spPr>
              <a:xfrm>
                <a:off x="6777017" y="1874478"/>
                <a:ext cx="341414" cy="400110"/>
              </a:xfrm>
              <a:prstGeom prst="rect">
                <a:avLst/>
              </a:prstGeom>
              <a:noFill/>
            </p:spPr>
            <p:txBody>
              <a:bodyPr wrap="square" rtlCol="0">
                <a:spAutoFit/>
              </a:bodyPr>
              <a:p>
                <a:r>
                  <a:rPr lang="en-US" altLang="zh-CN" sz="2000" b="1" dirty="0">
                    <a:solidFill>
                      <a:srgbClr val="2C77E6"/>
                    </a:solidFill>
                    <a:latin typeface="微软雅黑" panose="020B0503020204020204" charset="-122"/>
                    <a:ea typeface="微软雅黑" panose="020B0503020204020204" charset="-122"/>
                  </a:rPr>
                  <a:t>4</a:t>
                </a:r>
                <a:endParaRPr lang="zh-CN" altLang="en-US" sz="2000" b="1" dirty="0">
                  <a:solidFill>
                    <a:srgbClr val="2C77E6"/>
                  </a:solidFill>
                  <a:latin typeface="微软雅黑" panose="020B0503020204020204" charset="-122"/>
                  <a:ea typeface="微软雅黑" panose="020B0503020204020204" charset="-122"/>
                </a:endParaRPr>
              </a:p>
            </p:txBody>
          </p:sp>
        </p:grpSp>
        <p:sp>
          <p:nvSpPr>
            <p:cNvPr id="61" name="文本框 60"/>
            <p:cNvSpPr txBox="1"/>
            <p:nvPr/>
          </p:nvSpPr>
          <p:spPr>
            <a:xfrm>
              <a:off x="9710" y="6304"/>
              <a:ext cx="5948" cy="725"/>
            </a:xfrm>
            <a:prstGeom prst="rect">
              <a:avLst/>
            </a:prstGeom>
            <a:noFill/>
          </p:spPr>
          <p:txBody>
            <a:bodyPr wrap="square" rtlCol="0">
              <a:spAutoFit/>
            </a:bodyPr>
            <a:p>
              <a:r>
                <a:rPr lang="zh-CN" altLang="en-US" sz="2400" dirty="0">
                  <a:solidFill>
                    <a:schemeClr val="bg1"/>
                  </a:solidFill>
                  <a:latin typeface="微软雅黑" panose="020B0503020204020204" charset="-122"/>
                  <a:ea typeface="微软雅黑" panose="020B0503020204020204" charset="-122"/>
                  <a:sym typeface="+mn-ea"/>
                </a:rPr>
                <a:t>硬件控制系统</a:t>
              </a:r>
              <a:r>
                <a:rPr lang="en-US" altLang="zh-CN" sz="2400" dirty="0">
                  <a:solidFill>
                    <a:schemeClr val="bg1"/>
                  </a:solidFill>
                  <a:latin typeface="微软雅黑" panose="020B0503020204020204" charset="-122"/>
                  <a:ea typeface="微软雅黑" panose="020B0503020204020204" charset="-122"/>
                  <a:sym typeface="+mn-ea"/>
                </a:rPr>
                <a:t>PCB</a:t>
              </a:r>
              <a:r>
                <a:rPr lang="zh-CN" altLang="en-US" sz="2400" dirty="0">
                  <a:solidFill>
                    <a:schemeClr val="bg1"/>
                  </a:solidFill>
                  <a:latin typeface="微软雅黑" panose="020B0503020204020204" charset="-122"/>
                  <a:ea typeface="微软雅黑" panose="020B0503020204020204" charset="-122"/>
                  <a:sym typeface="+mn-ea"/>
                </a:rPr>
                <a:t>设计</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22" name="组合 21"/>
          <p:cNvGrpSpPr/>
          <p:nvPr/>
        </p:nvGrpSpPr>
        <p:grpSpPr>
          <a:xfrm>
            <a:off x="5300416" y="4728619"/>
            <a:ext cx="5086985" cy="548005"/>
            <a:chOff x="8567" y="7961"/>
            <a:chExt cx="8011" cy="864"/>
          </a:xfrm>
        </p:grpSpPr>
        <p:grpSp>
          <p:nvGrpSpPr>
            <p:cNvPr id="2" name="组合 1"/>
            <p:cNvGrpSpPr/>
            <p:nvPr/>
          </p:nvGrpSpPr>
          <p:grpSpPr>
            <a:xfrm>
              <a:off x="8567" y="7961"/>
              <a:ext cx="8011" cy="864"/>
              <a:chOff x="6600051" y="1859498"/>
              <a:chExt cx="5086985" cy="548640"/>
            </a:xfrm>
          </p:grpSpPr>
          <p:sp>
            <p:nvSpPr>
              <p:cNvPr id="17" name="等腰三角形 16"/>
              <p:cNvSpPr/>
              <p:nvPr/>
            </p:nvSpPr>
            <p:spPr>
              <a:xfrm rot="10800000">
                <a:off x="6600051" y="1859498"/>
                <a:ext cx="636422" cy="5486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任意多边形 17"/>
              <p:cNvSpPr/>
              <p:nvPr/>
            </p:nvSpPr>
            <p:spPr>
              <a:xfrm>
                <a:off x="6918186" y="1859498"/>
                <a:ext cx="4768850" cy="548640"/>
              </a:xfrm>
              <a:custGeom>
                <a:avLst/>
                <a:gdLst>
                  <a:gd name="connsiteX0" fmla="*/ 0 w 4647346"/>
                  <a:gd name="connsiteY0" fmla="*/ 0 h 548640"/>
                  <a:gd name="connsiteX1" fmla="*/ 4338867 w 4647346"/>
                  <a:gd name="connsiteY1" fmla="*/ 0 h 548640"/>
                  <a:gd name="connsiteX2" fmla="*/ 4647346 w 4647346"/>
                  <a:gd name="connsiteY2" fmla="*/ 506286 h 548640"/>
                  <a:gd name="connsiteX3" fmla="*/ 4647346 w 4647346"/>
                  <a:gd name="connsiteY3" fmla="*/ 548640 h 548640"/>
                  <a:gd name="connsiteX4" fmla="*/ 0 w 4647346"/>
                  <a:gd name="connsiteY4" fmla="*/ 54864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346" h="548640">
                    <a:moveTo>
                      <a:pt x="0" y="0"/>
                    </a:moveTo>
                    <a:lnTo>
                      <a:pt x="4338867" y="0"/>
                    </a:lnTo>
                    <a:lnTo>
                      <a:pt x="4647346" y="506286"/>
                    </a:lnTo>
                    <a:lnTo>
                      <a:pt x="4647346" y="548640"/>
                    </a:lnTo>
                    <a:lnTo>
                      <a:pt x="0" y="548640"/>
                    </a:lnTo>
                    <a:close/>
                  </a:path>
                </a:pathLst>
              </a:custGeom>
              <a:solidFill>
                <a:srgbClr val="567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等腰三角形 18"/>
              <p:cNvSpPr/>
              <p:nvPr/>
            </p:nvSpPr>
            <p:spPr>
              <a:xfrm rot="10800000">
                <a:off x="6680529" y="1897836"/>
                <a:ext cx="564855" cy="486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2C77E6"/>
                  </a:solidFill>
                </a:endParaRPr>
              </a:p>
            </p:txBody>
          </p:sp>
          <p:sp>
            <p:nvSpPr>
              <p:cNvPr id="20" name="文本框 19"/>
              <p:cNvSpPr txBox="1"/>
              <p:nvPr/>
            </p:nvSpPr>
            <p:spPr>
              <a:xfrm>
                <a:off x="6777017" y="1874478"/>
                <a:ext cx="341414" cy="398780"/>
              </a:xfrm>
              <a:prstGeom prst="rect">
                <a:avLst/>
              </a:prstGeom>
              <a:noFill/>
            </p:spPr>
            <p:txBody>
              <a:bodyPr wrap="square" rtlCol="0">
                <a:spAutoFit/>
              </a:bodyPr>
              <a:p>
                <a:r>
                  <a:rPr lang="en-US" altLang="zh-CN" sz="2000" b="1" dirty="0">
                    <a:solidFill>
                      <a:srgbClr val="2C77E6"/>
                    </a:solidFill>
                    <a:latin typeface="微软雅黑" panose="020B0503020204020204" charset="-122"/>
                    <a:ea typeface="微软雅黑" panose="020B0503020204020204" charset="-122"/>
                  </a:rPr>
                  <a:t>5</a:t>
                </a:r>
                <a:endParaRPr lang="zh-CN" altLang="en-US" sz="2000" b="1" dirty="0">
                  <a:solidFill>
                    <a:srgbClr val="2C77E6"/>
                  </a:solidFill>
                  <a:latin typeface="微软雅黑" panose="020B0503020204020204" charset="-122"/>
                  <a:ea typeface="微软雅黑" panose="020B0503020204020204" charset="-122"/>
                </a:endParaRPr>
              </a:p>
            </p:txBody>
          </p:sp>
        </p:grpSp>
        <p:sp>
          <p:nvSpPr>
            <p:cNvPr id="21" name="文本框 20"/>
            <p:cNvSpPr txBox="1"/>
            <p:nvPr/>
          </p:nvSpPr>
          <p:spPr>
            <a:xfrm>
              <a:off x="9710" y="8044"/>
              <a:ext cx="6868" cy="725"/>
            </a:xfrm>
            <a:prstGeom prst="rect">
              <a:avLst/>
            </a:prstGeom>
            <a:noFill/>
          </p:spPr>
          <p:txBody>
            <a:bodyPr wrap="square" rtlCol="0">
              <a:spAutoFit/>
            </a:bodyPr>
            <a:p>
              <a:r>
                <a:rPr lang="zh-CN" altLang="en-US" sz="2400" dirty="0">
                  <a:solidFill>
                    <a:schemeClr val="bg1"/>
                  </a:solidFill>
                  <a:latin typeface="微软雅黑" panose="020B0503020204020204" charset="-122"/>
                  <a:ea typeface="微软雅黑" panose="020B0503020204020204" charset="-122"/>
                  <a:sym typeface="+mn-ea"/>
                </a:rPr>
                <a:t>硬件控制系统软件设计与测试</a:t>
              </a:r>
              <a:endParaRPr lang="zh-CN" altLang="en-US" sz="2400" dirty="0">
                <a:solidFill>
                  <a:schemeClr val="bg1"/>
                </a:solidFill>
                <a:latin typeface="微软雅黑" panose="020B0503020204020204" charset="-122"/>
                <a:ea typeface="微软雅黑" panose="020B0503020204020204" charset="-122"/>
              </a:endParaRPr>
            </a:p>
          </p:txBody>
        </p:sp>
      </p:grpSp>
      <p:grpSp>
        <p:nvGrpSpPr>
          <p:cNvPr id="26" name="组合 25"/>
          <p:cNvGrpSpPr/>
          <p:nvPr/>
        </p:nvGrpSpPr>
        <p:grpSpPr>
          <a:xfrm>
            <a:off x="5300416" y="5740174"/>
            <a:ext cx="5086985" cy="548640"/>
            <a:chOff x="8567" y="7961"/>
            <a:chExt cx="8011" cy="864"/>
          </a:xfrm>
        </p:grpSpPr>
        <p:grpSp>
          <p:nvGrpSpPr>
            <p:cNvPr id="27" name="组合 26"/>
            <p:cNvGrpSpPr/>
            <p:nvPr/>
          </p:nvGrpSpPr>
          <p:grpSpPr>
            <a:xfrm>
              <a:off x="8567" y="7961"/>
              <a:ext cx="8011" cy="864"/>
              <a:chOff x="6600051" y="1859498"/>
              <a:chExt cx="5086985" cy="548640"/>
            </a:xfrm>
          </p:grpSpPr>
          <p:sp>
            <p:nvSpPr>
              <p:cNvPr id="28" name="等腰三角形 27"/>
              <p:cNvSpPr/>
              <p:nvPr/>
            </p:nvSpPr>
            <p:spPr>
              <a:xfrm rot="10800000">
                <a:off x="6600051" y="1859498"/>
                <a:ext cx="636422" cy="5486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任意多边形 28"/>
              <p:cNvSpPr/>
              <p:nvPr/>
            </p:nvSpPr>
            <p:spPr>
              <a:xfrm>
                <a:off x="6918186" y="1859498"/>
                <a:ext cx="4768850" cy="548640"/>
              </a:xfrm>
              <a:custGeom>
                <a:avLst/>
                <a:gdLst>
                  <a:gd name="connsiteX0" fmla="*/ 0 w 4647346"/>
                  <a:gd name="connsiteY0" fmla="*/ 0 h 548640"/>
                  <a:gd name="connsiteX1" fmla="*/ 4338867 w 4647346"/>
                  <a:gd name="connsiteY1" fmla="*/ 0 h 548640"/>
                  <a:gd name="connsiteX2" fmla="*/ 4647346 w 4647346"/>
                  <a:gd name="connsiteY2" fmla="*/ 506286 h 548640"/>
                  <a:gd name="connsiteX3" fmla="*/ 4647346 w 4647346"/>
                  <a:gd name="connsiteY3" fmla="*/ 548640 h 548640"/>
                  <a:gd name="connsiteX4" fmla="*/ 0 w 4647346"/>
                  <a:gd name="connsiteY4" fmla="*/ 54864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346" h="548640">
                    <a:moveTo>
                      <a:pt x="0" y="0"/>
                    </a:moveTo>
                    <a:lnTo>
                      <a:pt x="4338867" y="0"/>
                    </a:lnTo>
                    <a:lnTo>
                      <a:pt x="4647346" y="506286"/>
                    </a:lnTo>
                    <a:lnTo>
                      <a:pt x="4647346" y="548640"/>
                    </a:lnTo>
                    <a:lnTo>
                      <a:pt x="0" y="548640"/>
                    </a:lnTo>
                    <a:close/>
                  </a:path>
                </a:pathLst>
              </a:custGeom>
              <a:solidFill>
                <a:srgbClr val="567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等腰三角形 29"/>
              <p:cNvSpPr/>
              <p:nvPr/>
            </p:nvSpPr>
            <p:spPr>
              <a:xfrm rot="10800000">
                <a:off x="6680529" y="1897836"/>
                <a:ext cx="564855" cy="486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2C77E6"/>
                  </a:solidFill>
                </a:endParaRPr>
              </a:p>
            </p:txBody>
          </p:sp>
          <p:sp>
            <p:nvSpPr>
              <p:cNvPr id="31" name="文本框 30"/>
              <p:cNvSpPr txBox="1"/>
              <p:nvPr/>
            </p:nvSpPr>
            <p:spPr>
              <a:xfrm>
                <a:off x="6777017" y="1874478"/>
                <a:ext cx="341414" cy="398780"/>
              </a:xfrm>
              <a:prstGeom prst="rect">
                <a:avLst/>
              </a:prstGeom>
              <a:noFill/>
            </p:spPr>
            <p:txBody>
              <a:bodyPr wrap="square" rtlCol="0">
                <a:spAutoFit/>
              </a:bodyPr>
              <a:p>
                <a:r>
                  <a:rPr lang="en-US" sz="2000" b="1" dirty="0">
                    <a:solidFill>
                      <a:srgbClr val="2C77E6"/>
                    </a:solidFill>
                    <a:latin typeface="微软雅黑" panose="020B0503020204020204" charset="-122"/>
                    <a:ea typeface="微软雅黑" panose="020B0503020204020204" charset="-122"/>
                  </a:rPr>
                  <a:t>6</a:t>
                </a:r>
                <a:endParaRPr lang="en-US" sz="2000" b="1" dirty="0">
                  <a:solidFill>
                    <a:srgbClr val="2C77E6"/>
                  </a:solidFill>
                  <a:latin typeface="微软雅黑" panose="020B0503020204020204" charset="-122"/>
                  <a:ea typeface="微软雅黑" panose="020B0503020204020204" charset="-122"/>
                </a:endParaRPr>
              </a:p>
            </p:txBody>
          </p:sp>
        </p:grpSp>
        <p:sp>
          <p:nvSpPr>
            <p:cNvPr id="32" name="文本框 31"/>
            <p:cNvSpPr txBox="1"/>
            <p:nvPr/>
          </p:nvSpPr>
          <p:spPr>
            <a:xfrm>
              <a:off x="9710" y="8044"/>
              <a:ext cx="6868" cy="725"/>
            </a:xfrm>
            <a:prstGeom prst="rect">
              <a:avLst/>
            </a:prstGeom>
            <a:noFill/>
          </p:spPr>
          <p:txBody>
            <a:bodyPr wrap="square" rtlCol="0">
              <a:spAutoFit/>
            </a:bodyPr>
            <a:p>
              <a:r>
                <a:rPr lang="zh-CN" altLang="en-US" sz="2400" dirty="0">
                  <a:solidFill>
                    <a:schemeClr val="bg1"/>
                  </a:solidFill>
                  <a:latin typeface="微软雅黑" panose="020B0503020204020204" charset="-122"/>
                  <a:ea typeface="微软雅黑" panose="020B0503020204020204" charset="-122"/>
                </a:rPr>
                <a:t>结论与研究成果</a:t>
              </a:r>
              <a:endParaRPr lang="zh-CN" altLang="en-US" sz="2400" dirty="0">
                <a:solidFill>
                  <a:schemeClr val="bg1"/>
                </a:solidFill>
                <a:latin typeface="微软雅黑" panose="020B0503020204020204" charset="-122"/>
                <a:ea typeface="微软雅黑" panose="020B0503020204020204" charset="-122"/>
              </a:endParaRPr>
            </a:p>
          </p:txBody>
        </p:sp>
      </p:gr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grpSp>
        <p:nvGrpSpPr>
          <p:cNvPr id="4" name="组合 3"/>
          <p:cNvGrpSpPr/>
          <p:nvPr/>
        </p:nvGrpSpPr>
        <p:grpSpPr>
          <a:xfrm>
            <a:off x="1108710" y="2014855"/>
            <a:ext cx="3843020" cy="4227195"/>
            <a:chOff x="2126" y="2654"/>
            <a:chExt cx="6052" cy="6657"/>
          </a:xfrm>
        </p:grpSpPr>
        <p:sp>
          <p:nvSpPr>
            <p:cNvPr id="5" name="同心圆 4"/>
            <p:cNvSpPr/>
            <p:nvPr/>
          </p:nvSpPr>
          <p:spPr>
            <a:xfrm>
              <a:off x="2126" y="3299"/>
              <a:ext cx="6012" cy="6012"/>
            </a:xfrm>
            <a:prstGeom prst="donut">
              <a:avLst>
                <a:gd name="adj" fmla="val 76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endParaRPr lang="zh-HK" altLang="en-US">
                <a:solidFill>
                  <a:schemeClr val="tx1"/>
                </a:solidFill>
              </a:endParaRPr>
            </a:p>
          </p:txBody>
        </p:sp>
        <p:sp>
          <p:nvSpPr>
            <p:cNvPr id="6" name="椭圆 5"/>
            <p:cNvSpPr/>
            <p:nvPr/>
          </p:nvSpPr>
          <p:spPr>
            <a:xfrm>
              <a:off x="4219" y="2654"/>
              <a:ext cx="1826" cy="182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2000" b="1" dirty="0">
                  <a:solidFill>
                    <a:srgbClr val="4F81BD"/>
                  </a:solidFill>
                  <a:ea typeface="微软雅黑" panose="020B0503020204020204" charset="-122"/>
                </a:rPr>
                <a:t>传导干扰</a:t>
              </a:r>
              <a:endParaRPr lang="zh-CN" altLang="zh-HK" sz="2000" b="1" dirty="0">
                <a:solidFill>
                  <a:srgbClr val="4F81BD"/>
                </a:solidFill>
                <a:ea typeface="微软雅黑" panose="020B0503020204020204" charset="-122"/>
              </a:endParaRPr>
            </a:p>
          </p:txBody>
        </p:sp>
        <p:sp>
          <p:nvSpPr>
            <p:cNvPr id="7" name="椭圆 6"/>
            <p:cNvSpPr/>
            <p:nvPr/>
          </p:nvSpPr>
          <p:spPr>
            <a:xfrm>
              <a:off x="2126" y="7386"/>
              <a:ext cx="1826" cy="182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2000" b="1" dirty="0">
                  <a:solidFill>
                    <a:srgbClr val="4F81BD"/>
                  </a:solidFill>
                  <a:ea typeface="微软雅黑" panose="020B0503020204020204" charset="-122"/>
                </a:rPr>
                <a:t>串音干扰</a:t>
              </a:r>
              <a:endParaRPr lang="zh-CN" altLang="zh-HK" sz="2000" b="1" dirty="0">
                <a:solidFill>
                  <a:srgbClr val="4F81BD"/>
                </a:solidFill>
                <a:ea typeface="微软雅黑" panose="020B0503020204020204" charset="-122"/>
              </a:endParaRPr>
            </a:p>
          </p:txBody>
        </p:sp>
        <p:sp>
          <p:nvSpPr>
            <p:cNvPr id="8" name="椭圆 7"/>
            <p:cNvSpPr/>
            <p:nvPr/>
          </p:nvSpPr>
          <p:spPr>
            <a:xfrm>
              <a:off x="6352" y="7386"/>
              <a:ext cx="1826" cy="182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2000" b="1" dirty="0">
                  <a:solidFill>
                    <a:srgbClr val="4F81BD"/>
                  </a:solidFill>
                  <a:ea typeface="微软雅黑" panose="020B0503020204020204" charset="-122"/>
                </a:rPr>
                <a:t>辐射干扰</a:t>
              </a:r>
              <a:endParaRPr lang="zh-CN" altLang="zh-HK" sz="2000" b="1" dirty="0">
                <a:solidFill>
                  <a:srgbClr val="4F81BD"/>
                </a:solidFill>
                <a:ea typeface="微软雅黑" panose="020B0503020204020204" charset="-122"/>
              </a:endParaRPr>
            </a:p>
          </p:txBody>
        </p:sp>
        <p:sp>
          <p:nvSpPr>
            <p:cNvPr id="9" name="椭圆 8"/>
            <p:cNvSpPr/>
            <p:nvPr/>
          </p:nvSpPr>
          <p:spPr>
            <a:xfrm>
              <a:off x="3444" y="4617"/>
              <a:ext cx="3377" cy="33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4000" b="1" dirty="0">
                  <a:ea typeface="微软雅黑" panose="020B0503020204020204" charset="-122"/>
                </a:rPr>
                <a:t>电磁兼容</a:t>
              </a:r>
              <a:endParaRPr lang="zh-CN" altLang="zh-HK" sz="4000" b="1" dirty="0">
                <a:ea typeface="微软雅黑" panose="020B0503020204020204" charset="-122"/>
              </a:endParaRPr>
            </a:p>
          </p:txBody>
        </p:sp>
      </p:grpSp>
      <p:sp>
        <p:nvSpPr>
          <p:cNvPr id="14" name="文本框 13"/>
          <p:cNvSpPr txBox="1"/>
          <p:nvPr/>
        </p:nvSpPr>
        <p:spPr>
          <a:xfrm>
            <a:off x="648970" y="995680"/>
            <a:ext cx="10520680" cy="706755"/>
          </a:xfrm>
          <a:prstGeom prst="rect">
            <a:avLst/>
          </a:prstGeom>
          <a:noFill/>
        </p:spPr>
        <p:txBody>
          <a:bodyPr wrap="square" rtlCol="0" anchor="t">
            <a:spAutoFit/>
          </a:bodyPr>
          <a:p>
            <a:pPr algn="l">
              <a:buClrTx/>
              <a:buSzTx/>
              <a:buFontTx/>
            </a:pPr>
            <a:r>
              <a:rPr lang="en-US" altLang="zh-CN" sz="2000" b="1">
                <a:latin typeface="楷体" panose="02010609060101010101" pitchFamily="49" charset="-122"/>
                <a:ea typeface="楷体" panose="02010609060101010101" pitchFamily="49" charset="-122"/>
                <a:cs typeface="楷体" panose="02010609060101010101" pitchFamily="49" charset="-122"/>
              </a:rPr>
              <a:t>    </a:t>
            </a:r>
            <a:r>
              <a:rPr lang="zh-CN" altLang="en-US" sz="2000" b="1">
                <a:latin typeface="Times New Roman" panose="02020603050405020304" pitchFamily="18" charset="0"/>
                <a:ea typeface="楷体" panose="02010609060101010101" pitchFamily="49" charset="-122"/>
                <a:cs typeface="Times New Roman" panose="02020603050405020304" pitchFamily="18" charset="0"/>
              </a:rPr>
              <a:t>电磁兼容是指设备在</a:t>
            </a:r>
            <a:r>
              <a:rPr lang="zh-CN" altLang="en-US" sz="2000" b="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电磁环境中</a:t>
            </a:r>
            <a:r>
              <a:rPr lang="zh-CN" altLang="en-US" sz="2000" b="1">
                <a:latin typeface="Times New Roman" panose="02020603050405020304" pitchFamily="18" charset="0"/>
                <a:ea typeface="楷体" panose="02010609060101010101" pitchFamily="49" charset="-122"/>
                <a:cs typeface="Times New Roman" panose="02020603050405020304" pitchFamily="18" charset="0"/>
              </a:rPr>
              <a:t>能够</a:t>
            </a:r>
            <a:r>
              <a:rPr lang="zh-CN" altLang="en-US" sz="2000" b="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正常运行</a:t>
            </a:r>
            <a:r>
              <a:rPr lang="zh-CN" altLang="en-US" sz="2000" b="1">
                <a:latin typeface="Times New Roman" panose="02020603050405020304" pitchFamily="18" charset="0"/>
                <a:ea typeface="楷体" panose="02010609060101010101" pitchFamily="49" charset="-122"/>
                <a:cs typeface="Times New Roman" panose="02020603050405020304" pitchFamily="18" charset="0"/>
              </a:rPr>
              <a:t>，同时</a:t>
            </a:r>
            <a:r>
              <a:rPr lang="zh-CN" altLang="en-US" sz="2000" b="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不对</a:t>
            </a:r>
            <a:r>
              <a:rPr lang="zh-CN" altLang="en-US" sz="2000" b="1">
                <a:latin typeface="Times New Roman" panose="02020603050405020304" pitchFamily="18" charset="0"/>
                <a:ea typeface="楷体" panose="02010609060101010101" pitchFamily="49" charset="-122"/>
                <a:cs typeface="Times New Roman" panose="02020603050405020304" pitchFamily="18" charset="0"/>
              </a:rPr>
              <a:t>环境中的</a:t>
            </a:r>
            <a:r>
              <a:rPr lang="zh-CN" altLang="en-US" sz="2000" b="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其他设备产生电磁干扰</a:t>
            </a:r>
            <a:r>
              <a:rPr lang="zh-CN" altLang="en-US" sz="2000" b="1">
                <a:latin typeface="Times New Roman" panose="02020603050405020304" pitchFamily="18" charset="0"/>
                <a:ea typeface="楷体" panose="02010609060101010101" pitchFamily="49" charset="-122"/>
                <a:cs typeface="Times New Roman" panose="02020603050405020304" pitchFamily="18" charset="0"/>
              </a:rPr>
              <a:t>。EMC包含电磁干扰（</a:t>
            </a:r>
            <a:r>
              <a:rPr lang="zh-CN" altLang="en-US" sz="2000" b="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EMI</a:t>
            </a:r>
            <a:r>
              <a:rPr lang="zh-CN" altLang="en-US" sz="2000" b="1">
                <a:latin typeface="Times New Roman" panose="02020603050405020304" pitchFamily="18" charset="0"/>
                <a:ea typeface="楷体" panose="02010609060101010101" pitchFamily="49" charset="-122"/>
                <a:cs typeface="Times New Roman" panose="02020603050405020304" pitchFamily="18" charset="0"/>
              </a:rPr>
              <a:t>）和电磁敏感性（</a:t>
            </a:r>
            <a:r>
              <a:rPr lang="zh-CN" altLang="en-US" sz="2000" b="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EMS</a:t>
            </a:r>
            <a:r>
              <a:rPr lang="zh-CN" altLang="en-US" sz="2000" b="1">
                <a:latin typeface="Times New Roman" panose="02020603050405020304" pitchFamily="18" charset="0"/>
                <a:ea typeface="楷体" panose="02010609060101010101" pitchFamily="49" charset="-122"/>
                <a:cs typeface="Times New Roman" panose="02020603050405020304" pitchFamily="18" charset="0"/>
              </a:rPr>
              <a:t>）两部分。</a:t>
            </a:r>
            <a:endParaRPr lang="zh-CN" altLang="en-US" sz="2000" b="1">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5" name="直接连接符 14"/>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16" name="椭圆 15"/>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17" name="文本框 16"/>
          <p:cNvSpPr txBox="1"/>
          <p:nvPr>
            <p:custDataLst>
              <p:tags r:id="rId2"/>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en-US" altLang="zh-CN" sz="2800" b="1">
                <a:solidFill>
                  <a:srgbClr val="000000"/>
                </a:solidFill>
                <a:latin typeface="Arial" panose="020B0604020202020204" pitchFamily="34" charset="0"/>
                <a:ea typeface="黑体" panose="02010609060101010101" pitchFamily="49" charset="-122"/>
                <a:cs typeface="+mn-ea"/>
              </a:rPr>
              <a:t>PCB</a:t>
            </a:r>
            <a:r>
              <a:rPr lang="zh-CN" altLang="en-US" sz="2800" b="1">
                <a:solidFill>
                  <a:srgbClr val="000000"/>
                </a:solidFill>
                <a:latin typeface="Arial" panose="020B0604020202020204" pitchFamily="34" charset="0"/>
                <a:ea typeface="黑体" panose="02010609060101010101" pitchFamily="49" charset="-122"/>
                <a:cs typeface="+mn-ea"/>
              </a:rPr>
              <a:t>设计</a:t>
            </a:r>
            <a:r>
              <a:rPr lang="zh-CN" altLang="en-US" sz="2800" b="1">
                <a:solidFill>
                  <a:srgbClr val="000000"/>
                </a:solidFill>
                <a:latin typeface="Arial" panose="020B0604020202020204" pitchFamily="34" charset="0"/>
                <a:ea typeface="黑体" panose="02010609060101010101" pitchFamily="49" charset="-122"/>
                <a:cs typeface="+mn-ea"/>
                <a:sym typeface="+mn-ea"/>
              </a:rPr>
              <a:t>原理</a:t>
            </a:r>
            <a:r>
              <a:rPr lang="zh-CN" altLang="en-US" sz="2800" b="1">
                <a:solidFill>
                  <a:srgbClr val="000000"/>
                </a:solidFill>
                <a:latin typeface="Arial" panose="020B0604020202020204" pitchFamily="34" charset="0"/>
                <a:ea typeface="黑体" panose="02010609060101010101" pitchFamily="49" charset="-122"/>
                <a:cs typeface="+mn-ea"/>
              </a:rPr>
              <a:t>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4.1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电磁兼容性（EMC）</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
        <p:nvSpPr>
          <p:cNvPr id="28" name="文本框 27"/>
          <p:cNvSpPr txBox="1"/>
          <p:nvPr>
            <p:custDataLst>
              <p:tags r:id="rId3"/>
            </p:custDataLst>
          </p:nvPr>
        </p:nvSpPr>
        <p:spPr>
          <a:xfrm>
            <a:off x="6963120" y="5220006"/>
            <a:ext cx="3898111" cy="323165"/>
          </a:xfrm>
          <a:prstGeom prst="rect">
            <a:avLst/>
          </a:prstGeom>
          <a:noFill/>
        </p:spPr>
        <p:txBody>
          <a:bodyPr wrap="none" lIns="144000" tIns="0" rIns="144000" bIns="0" anchor="ctr">
            <a:noAutofit/>
          </a:bodyPr>
          <a:p>
            <a:pPr algn="l"/>
            <a:r>
              <a:rPr lang="zh-CN" altLang="en-US" sz="2000" b="1" smtClean="0">
                <a:solidFill>
                  <a:srgbClr val="5E5CA2"/>
                </a:solidFill>
                <a:latin typeface="Arial" panose="020B0604020202020204" pitchFamily="34" charset="0"/>
                <a:ea typeface="微软雅黑" panose="020B0503020204020204" charset="-122"/>
                <a:cs typeface="+mn-ea"/>
                <a:sym typeface="Arial" panose="020B0604020202020204" pitchFamily="34" charset="0"/>
              </a:rPr>
              <a:t>储能、旁路和去耦电容</a:t>
            </a:r>
            <a:endParaRPr lang="zh-CN" altLang="en-US" sz="2000" b="1" smtClean="0">
              <a:solidFill>
                <a:srgbClr val="5E5CA2"/>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9" name="文本框 28"/>
          <p:cNvSpPr txBox="1"/>
          <p:nvPr>
            <p:custDataLst>
              <p:tags r:id="rId4"/>
            </p:custDataLst>
          </p:nvPr>
        </p:nvSpPr>
        <p:spPr>
          <a:xfrm>
            <a:off x="6963410" y="5642610"/>
            <a:ext cx="4862195" cy="416560"/>
          </a:xfrm>
          <a:prstGeom prst="rect">
            <a:avLst/>
          </a:prstGeom>
          <a:noFill/>
        </p:spPr>
        <p:txBody>
          <a:bodyPr wrap="square" lIns="144000" tIns="0" rIns="144000" bIns="0" anchor="t">
            <a:noAutofit/>
          </a:bodyPr>
          <a:p>
            <a:pPr marL="0" lvl="0" indent="0" algn="l" defTabSz="1218565">
              <a:lnSpc>
                <a:spcPct val="120000"/>
              </a:lnSpc>
              <a:spcBef>
                <a:spcPts val="0"/>
              </a:spcBef>
              <a:spcAft>
                <a:spcPts val="0"/>
              </a:spcAft>
              <a:buSzPct val="100000"/>
              <a:defRPr/>
            </a:pPr>
            <a:r>
              <a:rPr lang="zh-CN" altLang="en-US" dirty="0" smtClean="0">
                <a:solidFill>
                  <a:srgbClr val="000000">
                    <a:lumMod val="100000"/>
                  </a:srgbClr>
                </a:solidFill>
                <a:latin typeface="微软雅黑" panose="020B0503020204020204" charset="-122"/>
                <a:ea typeface="微软雅黑" panose="020B0503020204020204" charset="-122"/>
              </a:rPr>
              <a:t>接入电容保证电路低噪声和低纹波。</a:t>
            </a:r>
            <a:endParaRPr lang="zh-CN" altLang="en-US" dirty="0" smtClean="0">
              <a:solidFill>
                <a:srgbClr val="000000">
                  <a:lumMod val="100000"/>
                </a:srgbClr>
              </a:solidFill>
              <a:latin typeface="微软雅黑" panose="020B0503020204020204" charset="-122"/>
              <a:ea typeface="微软雅黑" panose="020B0503020204020204" charset="-122"/>
            </a:endParaRPr>
          </a:p>
        </p:txBody>
      </p:sp>
      <p:sp>
        <p:nvSpPr>
          <p:cNvPr id="18" name="椭圆 17"/>
          <p:cNvSpPr/>
          <p:nvPr>
            <p:custDataLst>
              <p:tags r:id="rId5"/>
            </p:custDataLst>
          </p:nvPr>
        </p:nvSpPr>
        <p:spPr>
          <a:xfrm>
            <a:off x="5955723" y="5122085"/>
            <a:ext cx="965063" cy="937436"/>
          </a:xfrm>
          <a:prstGeom prst="ellipse">
            <a:avLst/>
          </a:prstGeom>
          <a:solidFill>
            <a:srgbClr val="5E5CA2"/>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cs typeface="微软雅黑" panose="020B0503020204020204" charset="-122"/>
              <a:sym typeface="Arial" panose="020B0604020202020204" pitchFamily="34" charset="0"/>
            </a:endParaRPr>
          </a:p>
        </p:txBody>
      </p:sp>
      <p:sp>
        <p:nvSpPr>
          <p:cNvPr id="24" name="文本框 23"/>
          <p:cNvSpPr txBox="1"/>
          <p:nvPr>
            <p:custDataLst>
              <p:tags r:id="rId6"/>
            </p:custDataLst>
          </p:nvPr>
        </p:nvSpPr>
        <p:spPr>
          <a:xfrm>
            <a:off x="6963120" y="2177112"/>
            <a:ext cx="3950942" cy="284693"/>
          </a:xfrm>
          <a:prstGeom prst="rect">
            <a:avLst/>
          </a:prstGeom>
          <a:noFill/>
        </p:spPr>
        <p:txBody>
          <a:bodyPr wrap="none" lIns="144000" tIns="0" rIns="144000" bIns="0" anchor="ctr">
            <a:noAutofit/>
          </a:bodyPr>
          <a:p>
            <a:pPr algn="l"/>
            <a:r>
              <a:rPr lang="zh-CN" altLang="en-US" sz="2000" b="1" smtClean="0">
                <a:solidFill>
                  <a:srgbClr val="5268A5"/>
                </a:solidFill>
                <a:latin typeface="Arial" panose="020B0604020202020204" pitchFamily="34" charset="0"/>
                <a:ea typeface="微软雅黑" panose="020B0503020204020204" charset="-122"/>
                <a:cs typeface="+mn-ea"/>
                <a:sym typeface="Arial" panose="020B0604020202020204" pitchFamily="34" charset="0"/>
              </a:rPr>
              <a:t>电路板层叠划分</a:t>
            </a:r>
            <a:endParaRPr lang="zh-CN" altLang="en-US" sz="2000" b="1" smtClean="0">
              <a:solidFill>
                <a:srgbClr val="5268A5"/>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1" name="文本框 20"/>
          <p:cNvSpPr txBox="1"/>
          <p:nvPr>
            <p:custDataLst>
              <p:tags r:id="rId7"/>
            </p:custDataLst>
          </p:nvPr>
        </p:nvSpPr>
        <p:spPr>
          <a:xfrm>
            <a:off x="6963120" y="2534285"/>
            <a:ext cx="4971415" cy="654050"/>
          </a:xfrm>
          <a:prstGeom prst="rect">
            <a:avLst/>
          </a:prstGeom>
          <a:noFill/>
        </p:spPr>
        <p:txBody>
          <a:bodyPr wrap="square" lIns="144000" tIns="0" rIns="144000" bIns="0" anchor="t">
            <a:noAutofit/>
          </a:bodyPr>
          <a:p>
            <a:pPr marL="0" lvl="0" indent="0" algn="l" defTabSz="1218565">
              <a:lnSpc>
                <a:spcPct val="120000"/>
              </a:lnSpc>
              <a:spcBef>
                <a:spcPts val="0"/>
              </a:spcBef>
              <a:spcAft>
                <a:spcPts val="0"/>
              </a:spcAft>
              <a:buSzPct val="100000"/>
              <a:defRPr/>
            </a:pPr>
            <a:r>
              <a:rPr lang="zh-CN" altLang="en-US" dirty="0" smtClean="0">
                <a:solidFill>
                  <a:schemeClr val="tx1"/>
                </a:solidFill>
                <a:latin typeface="微软雅黑" panose="020B0503020204020204" charset="-122"/>
                <a:ea typeface="微软雅黑" panose="020B0503020204020204" charset="-122"/>
                <a:cs typeface="微软雅黑" panose="020B0503020204020204" charset="-122"/>
              </a:rPr>
              <a:t>板层分割对电路板的EMC指标至关重要，合理的叠层能提高系统的稳定性，而且可以减少布线的工作量。</a:t>
            </a:r>
            <a:endParaRPr lang="zh-CN" altLang="en-US" dirty="0" smtClean="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4" name="椭圆 33"/>
          <p:cNvSpPr/>
          <p:nvPr>
            <p:custDataLst>
              <p:tags r:id="rId8"/>
            </p:custDataLst>
          </p:nvPr>
        </p:nvSpPr>
        <p:spPr>
          <a:xfrm>
            <a:off x="5956147" y="2219633"/>
            <a:ext cx="965063" cy="937436"/>
          </a:xfrm>
          <a:prstGeom prst="ellipse">
            <a:avLst/>
          </a:prstGeom>
          <a:solidFill>
            <a:srgbClr val="5268A5"/>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35" name="文本框 34"/>
          <p:cNvSpPr txBox="1"/>
          <p:nvPr>
            <p:custDataLst>
              <p:tags r:id="rId9"/>
            </p:custDataLst>
          </p:nvPr>
        </p:nvSpPr>
        <p:spPr>
          <a:xfrm>
            <a:off x="6963120" y="3817478"/>
            <a:ext cx="3950942" cy="284693"/>
          </a:xfrm>
          <a:prstGeom prst="rect">
            <a:avLst/>
          </a:prstGeom>
          <a:noFill/>
        </p:spPr>
        <p:txBody>
          <a:bodyPr wrap="none" lIns="144000" tIns="0" rIns="144000" bIns="0" anchor="ctr">
            <a:noAutofit/>
          </a:bodyPr>
          <a:p>
            <a:pPr algn="l"/>
            <a:r>
              <a:rPr lang="zh-CN" altLang="en-US" sz="2000" b="1" smtClean="0">
                <a:solidFill>
                  <a:srgbClr val="778495"/>
                </a:solidFill>
                <a:latin typeface="Arial" panose="020B0604020202020204" pitchFamily="34" charset="0"/>
                <a:ea typeface="微软雅黑" panose="020B0503020204020204" charset="-122"/>
                <a:cs typeface="+mn-ea"/>
                <a:sym typeface="Arial" panose="020B0604020202020204" pitchFamily="34" charset="0"/>
              </a:rPr>
              <a:t>元器件布局、布线策略</a:t>
            </a:r>
            <a:endParaRPr lang="zh-CN" altLang="en-US" sz="2000" b="1" smtClean="0">
              <a:solidFill>
                <a:srgbClr val="778495"/>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文本框 35"/>
          <p:cNvSpPr txBox="1"/>
          <p:nvPr>
            <p:custDataLst>
              <p:tags r:id="rId10"/>
            </p:custDataLst>
          </p:nvPr>
        </p:nvSpPr>
        <p:spPr>
          <a:xfrm>
            <a:off x="6963120" y="4213860"/>
            <a:ext cx="4970780" cy="654050"/>
          </a:xfrm>
          <a:prstGeom prst="rect">
            <a:avLst/>
          </a:prstGeom>
          <a:noFill/>
        </p:spPr>
        <p:txBody>
          <a:bodyPr wrap="square" lIns="144000" tIns="0" rIns="144000" bIns="0" anchor="t">
            <a:noAutofit/>
          </a:bodyPr>
          <a:p>
            <a:pPr marL="0" lvl="0" indent="0" algn="l" defTabSz="1218565">
              <a:lnSpc>
                <a:spcPct val="120000"/>
              </a:lnSpc>
              <a:spcBef>
                <a:spcPts val="0"/>
              </a:spcBef>
              <a:spcAft>
                <a:spcPts val="0"/>
              </a:spcAft>
              <a:buSzPct val="100000"/>
              <a:defRPr/>
            </a:pPr>
            <a:r>
              <a:rPr lang="en-US" altLang="zh-CN" dirty="0" smtClean="0">
                <a:solidFill>
                  <a:srgbClr val="000000">
                    <a:lumMod val="100000"/>
                  </a:srgbClr>
                </a:solidFill>
                <a:latin typeface="微软雅黑" panose="020B0503020204020204" charset="-122"/>
                <a:ea typeface="微软雅黑" panose="020B0503020204020204" charset="-122"/>
                <a:cs typeface="微软雅黑" panose="020B0503020204020204" charset="-122"/>
              </a:rPr>
              <a:t>根据各模块工作时对EMC敏感程度的不同进行分组，确保不相互干扰。</a:t>
            </a:r>
            <a:endParaRPr lang="en-US" altLang="zh-CN" dirty="0" smtClean="0">
              <a:solidFill>
                <a:srgbClr val="000000">
                  <a:lumMod val="100000"/>
                </a:srgbClr>
              </a:solidFill>
              <a:latin typeface="微软雅黑" panose="020B0503020204020204" charset="-122"/>
              <a:ea typeface="微软雅黑" panose="020B0503020204020204" charset="-122"/>
              <a:cs typeface="微软雅黑" panose="020B0503020204020204" charset="-122"/>
            </a:endParaRPr>
          </a:p>
        </p:txBody>
      </p:sp>
      <p:sp>
        <p:nvSpPr>
          <p:cNvPr id="37" name="椭圆 36"/>
          <p:cNvSpPr/>
          <p:nvPr>
            <p:custDataLst>
              <p:tags r:id="rId11"/>
            </p:custDataLst>
          </p:nvPr>
        </p:nvSpPr>
        <p:spPr>
          <a:xfrm>
            <a:off x="5956147" y="3815254"/>
            <a:ext cx="965063" cy="937437"/>
          </a:xfrm>
          <a:prstGeom prst="ellipse">
            <a:avLst/>
          </a:prstGeom>
          <a:solidFill>
            <a:srgbClr val="778495"/>
          </a:solidFill>
          <a:ln>
            <a:no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cxnSp>
        <p:nvCxnSpPr>
          <p:cNvPr id="19" name="直接连接符 18"/>
          <p:cNvCxnSpPr/>
          <p:nvPr>
            <p:custDataLst>
              <p:tags r:id="rId12"/>
            </p:custDataLst>
          </p:nvPr>
        </p:nvCxnSpPr>
        <p:spPr>
          <a:xfrm flipV="1">
            <a:off x="5467350" y="2333137"/>
            <a:ext cx="0" cy="3661543"/>
          </a:xfrm>
          <a:prstGeom prst="line">
            <a:avLst/>
          </a:prstGeom>
          <a:ln w="19050">
            <a:solidFill>
              <a:srgbClr val="FFFFFF">
                <a:lumMod val="75000"/>
              </a:srgbClr>
            </a:solidFill>
            <a:prstDash val="sysDot"/>
            <a:headEnd type="diamond"/>
            <a:tailEnd type="diamond"/>
          </a:ln>
        </p:spPr>
        <p:style>
          <a:lnRef idx="1">
            <a:srgbClr val="4276AA"/>
          </a:lnRef>
          <a:fillRef idx="0">
            <a:srgbClr val="4276AA"/>
          </a:fillRef>
          <a:effectRef idx="0">
            <a:srgbClr val="4276AA"/>
          </a:effectRef>
          <a:fontRef idx="minor">
            <a:srgbClr val="000000"/>
          </a:fontRef>
        </p:style>
      </p:cxnSp>
      <p:sp>
        <p:nvSpPr>
          <p:cNvPr id="38" name="任意多边形 37"/>
          <p:cNvSpPr/>
          <p:nvPr>
            <p:custDataLst>
              <p:tags r:id="rId13"/>
            </p:custDataLst>
          </p:nvPr>
        </p:nvSpPr>
        <p:spPr bwMode="auto">
          <a:xfrm>
            <a:off x="6208249" y="2457922"/>
            <a:ext cx="460856" cy="460856"/>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rgbClr val="FFFFFF"/>
          </a:solidFill>
          <a:ln w="9525">
            <a:noFill/>
            <a:round/>
          </a:ln>
        </p:spPr>
        <p:txBody>
          <a:bodyPr anchor="ctr"/>
          <a:p>
            <a:pPr algn="ctr"/>
            <a:endParaRPr>
              <a:sym typeface="Arial" panose="020B0604020202020204" pitchFamily="34" charset="0"/>
            </a:endParaRPr>
          </a:p>
        </p:txBody>
      </p:sp>
      <p:sp>
        <p:nvSpPr>
          <p:cNvPr id="42" name="任意多边形 41"/>
          <p:cNvSpPr/>
          <p:nvPr>
            <p:custDataLst>
              <p:tags r:id="rId14"/>
            </p:custDataLst>
          </p:nvPr>
        </p:nvSpPr>
        <p:spPr bwMode="auto">
          <a:xfrm>
            <a:off x="6244938" y="5308870"/>
            <a:ext cx="395520" cy="577832"/>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rgbClr val="FFFFFF"/>
          </a:solidFill>
          <a:ln w="9525">
            <a:noFill/>
            <a:round/>
          </a:ln>
        </p:spPr>
        <p:txBody>
          <a:bodyPr anchor="ctr"/>
          <a:p>
            <a:pPr algn="ctr"/>
            <a:endParaRPr>
              <a:sym typeface="Arial" panose="020B0604020202020204" pitchFamily="34" charset="0"/>
            </a:endParaRPr>
          </a:p>
        </p:txBody>
      </p:sp>
      <p:sp>
        <p:nvSpPr>
          <p:cNvPr id="44" name="任意多边形 43"/>
          <p:cNvSpPr/>
          <p:nvPr>
            <p:custDataLst>
              <p:tags r:id="rId15"/>
            </p:custDataLst>
          </p:nvPr>
        </p:nvSpPr>
        <p:spPr bwMode="auto">
          <a:xfrm>
            <a:off x="6236438" y="4094534"/>
            <a:ext cx="404481" cy="378881"/>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FFFFF"/>
          </a:solidFill>
          <a:ln w="9525">
            <a:noFill/>
            <a:round/>
          </a:ln>
        </p:spPr>
        <p:txBody>
          <a:bodyPr anchor="ctr"/>
          <a:p>
            <a:pPr algn="ctr"/>
            <a:endParaRPr>
              <a:sym typeface="Arial" panose="020B0604020202020204" pitchFamily="34" charset="0"/>
            </a:endParaRPr>
          </a:p>
        </p:txBody>
      </p:sp>
    </p:spTree>
    <p:custDataLst>
      <p:tags r:id="rId1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sp>
        <p:nvSpPr>
          <p:cNvPr id="2" name="文本框 1"/>
          <p:cNvSpPr txBox="1"/>
          <p:nvPr/>
        </p:nvSpPr>
        <p:spPr>
          <a:xfrm>
            <a:off x="893445" y="984885"/>
            <a:ext cx="8935720" cy="398780"/>
          </a:xfrm>
          <a:prstGeom prst="rect">
            <a:avLst/>
          </a:prstGeom>
          <a:noFill/>
        </p:spPr>
        <p:txBody>
          <a:bodyPr wrap="square" rtlCol="0" anchor="t">
            <a:spAutoFit/>
          </a:bodyPr>
          <a:p>
            <a:r>
              <a:rPr lang="zh-CN" altLang="en-US" sz="2000" b="1">
                <a:sym typeface="+mn-ea"/>
              </a:rPr>
              <a:t>电源完整性的</a:t>
            </a:r>
            <a:r>
              <a:rPr lang="zh-CN" altLang="en-US" sz="2000" b="1">
                <a:solidFill>
                  <a:srgbClr val="FF0000"/>
                </a:solidFill>
                <a:sym typeface="+mn-ea"/>
              </a:rPr>
              <a:t>本质问题</a:t>
            </a:r>
            <a:r>
              <a:rPr lang="zh-CN" altLang="en-US" sz="2000" b="1">
                <a:sym typeface="+mn-ea"/>
              </a:rPr>
              <a:t>是</a:t>
            </a:r>
            <a:r>
              <a:rPr lang="zh-CN" altLang="en-US" sz="2000" b="1">
                <a:solidFill>
                  <a:srgbClr val="FF0000"/>
                </a:solidFill>
              </a:rPr>
              <a:t>快速稳定</a:t>
            </a:r>
            <a:r>
              <a:rPr lang="zh-CN" altLang="en-US" sz="2000" b="1"/>
              <a:t>的为每一个芯片提供稳定的</a:t>
            </a:r>
            <a:r>
              <a:rPr lang="zh-CN" altLang="en-US" sz="2000" b="1">
                <a:solidFill>
                  <a:srgbClr val="FF0000"/>
                </a:solidFill>
              </a:rPr>
              <a:t>电源供给</a:t>
            </a:r>
            <a:r>
              <a:rPr lang="zh-CN" altLang="en-US" sz="2000" b="1"/>
              <a:t>。</a:t>
            </a:r>
            <a:endParaRPr lang="zh-CN" altLang="en-US" sz="2000" b="1"/>
          </a:p>
        </p:txBody>
      </p:sp>
      <p:grpSp>
        <p:nvGrpSpPr>
          <p:cNvPr id="3" name="组合 2"/>
          <p:cNvGrpSpPr/>
          <p:nvPr/>
        </p:nvGrpSpPr>
        <p:grpSpPr>
          <a:xfrm>
            <a:off x="1108710" y="1833245"/>
            <a:ext cx="3843020" cy="4227195"/>
            <a:chOff x="2126" y="2654"/>
            <a:chExt cx="6052" cy="6657"/>
          </a:xfrm>
        </p:grpSpPr>
        <p:sp>
          <p:nvSpPr>
            <p:cNvPr id="46" name="同心圆 45"/>
            <p:cNvSpPr/>
            <p:nvPr/>
          </p:nvSpPr>
          <p:spPr>
            <a:xfrm>
              <a:off x="2126" y="3299"/>
              <a:ext cx="6012" cy="6012"/>
            </a:xfrm>
            <a:prstGeom prst="donut">
              <a:avLst>
                <a:gd name="adj" fmla="val 76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endParaRPr lang="zh-HK" altLang="en-US">
                <a:solidFill>
                  <a:schemeClr val="tx1"/>
                </a:solidFill>
              </a:endParaRPr>
            </a:p>
          </p:txBody>
        </p:sp>
        <p:sp>
          <p:nvSpPr>
            <p:cNvPr id="47" name="椭圆 46"/>
            <p:cNvSpPr/>
            <p:nvPr/>
          </p:nvSpPr>
          <p:spPr>
            <a:xfrm>
              <a:off x="4219" y="2654"/>
              <a:ext cx="1826" cy="182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2000" b="1" dirty="0">
                  <a:solidFill>
                    <a:srgbClr val="4F81BD"/>
                  </a:solidFill>
                  <a:ea typeface="微软雅黑" panose="020B0503020204020204" charset="-122"/>
                </a:rPr>
                <a:t>本身特点</a:t>
              </a:r>
              <a:endParaRPr lang="zh-CN" altLang="zh-HK" sz="2000" b="1" dirty="0">
                <a:solidFill>
                  <a:srgbClr val="4F81BD"/>
                </a:solidFill>
                <a:ea typeface="微软雅黑" panose="020B0503020204020204" charset="-122"/>
              </a:endParaRPr>
            </a:p>
          </p:txBody>
        </p:sp>
        <p:sp>
          <p:nvSpPr>
            <p:cNvPr id="48" name="椭圆 47"/>
            <p:cNvSpPr/>
            <p:nvPr/>
          </p:nvSpPr>
          <p:spPr>
            <a:xfrm>
              <a:off x="2126" y="7386"/>
              <a:ext cx="1826" cy="182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2000" b="1" dirty="0">
                  <a:solidFill>
                    <a:srgbClr val="4F81BD"/>
                  </a:solidFill>
                  <a:ea typeface="微软雅黑" panose="020B0503020204020204" charset="-122"/>
                </a:rPr>
                <a:t>响应延迟</a:t>
              </a:r>
              <a:endParaRPr lang="zh-CN" altLang="zh-HK" sz="2000" b="1" dirty="0">
                <a:solidFill>
                  <a:srgbClr val="4F81BD"/>
                </a:solidFill>
                <a:ea typeface="微软雅黑" panose="020B0503020204020204" charset="-122"/>
              </a:endParaRPr>
            </a:p>
          </p:txBody>
        </p:sp>
        <p:sp>
          <p:nvSpPr>
            <p:cNvPr id="49" name="椭圆 48"/>
            <p:cNvSpPr/>
            <p:nvPr/>
          </p:nvSpPr>
          <p:spPr>
            <a:xfrm>
              <a:off x="6352" y="7386"/>
              <a:ext cx="1826" cy="182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2000" b="1" dirty="0">
                  <a:solidFill>
                    <a:srgbClr val="4F81BD"/>
                  </a:solidFill>
                  <a:ea typeface="微软雅黑" panose="020B0503020204020204" charset="-122"/>
                </a:rPr>
                <a:t>路径阻抗</a:t>
              </a:r>
              <a:endParaRPr lang="zh-CN" altLang="zh-HK" sz="2000" b="1" dirty="0">
                <a:solidFill>
                  <a:srgbClr val="4F81BD"/>
                </a:solidFill>
                <a:ea typeface="微软雅黑" panose="020B0503020204020204" charset="-122"/>
              </a:endParaRPr>
            </a:p>
          </p:txBody>
        </p:sp>
        <p:sp>
          <p:nvSpPr>
            <p:cNvPr id="50" name="椭圆 49"/>
            <p:cNvSpPr/>
            <p:nvPr/>
          </p:nvSpPr>
          <p:spPr>
            <a:xfrm>
              <a:off x="3444" y="4617"/>
              <a:ext cx="3377" cy="33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4000" b="1" dirty="0">
                  <a:ea typeface="微软雅黑" panose="020B0503020204020204" charset="-122"/>
                </a:rPr>
                <a:t>电源完整</a:t>
              </a:r>
              <a:endParaRPr lang="zh-CN" altLang="zh-HK" sz="4000" b="1" dirty="0">
                <a:ea typeface="微软雅黑" panose="020B0503020204020204" charset="-122"/>
              </a:endParaRPr>
            </a:p>
          </p:txBody>
        </p:sp>
      </p:grpSp>
      <p:sp>
        <p:nvSpPr>
          <p:cNvPr id="4" name="文本框 3"/>
          <p:cNvSpPr txBox="1"/>
          <p:nvPr/>
        </p:nvSpPr>
        <p:spPr>
          <a:xfrm>
            <a:off x="8891270" y="3490595"/>
            <a:ext cx="1769745" cy="1322070"/>
          </a:xfrm>
          <a:prstGeom prst="rect">
            <a:avLst/>
          </a:prstGeom>
          <a:noFill/>
        </p:spPr>
        <p:txBody>
          <a:bodyPr wrap="square" rtlCol="0" anchor="t">
            <a:spAutoFit/>
          </a:bodyPr>
          <a:p>
            <a:r>
              <a:rPr lang="zh-CN" altLang="en-US" sz="4000" b="1">
                <a:solidFill>
                  <a:srgbClr val="C00000"/>
                </a:solidFill>
              </a:rPr>
              <a:t>去耦</a:t>
            </a:r>
            <a:endParaRPr lang="zh-CN" altLang="en-US" sz="4000" b="1">
              <a:solidFill>
                <a:srgbClr val="C00000"/>
              </a:solidFill>
            </a:endParaRPr>
          </a:p>
          <a:p>
            <a:r>
              <a:rPr lang="zh-CN" altLang="en-US" sz="4000" b="1">
                <a:solidFill>
                  <a:srgbClr val="C00000"/>
                </a:solidFill>
              </a:rPr>
              <a:t>电容</a:t>
            </a:r>
            <a:endParaRPr lang="zh-CN" altLang="en-US" sz="4000" b="1">
              <a:solidFill>
                <a:srgbClr val="C00000"/>
              </a:solidFill>
            </a:endParaRPr>
          </a:p>
        </p:txBody>
      </p:sp>
      <p:sp>
        <p:nvSpPr>
          <p:cNvPr id="5" name="文本框 4"/>
          <p:cNvSpPr txBox="1"/>
          <p:nvPr/>
        </p:nvSpPr>
        <p:spPr>
          <a:xfrm>
            <a:off x="6364605" y="5224145"/>
            <a:ext cx="5045075" cy="755650"/>
          </a:xfrm>
          <a:prstGeom prst="rect">
            <a:avLst/>
          </a:prstGeom>
          <a:noFill/>
        </p:spPr>
        <p:txBody>
          <a:bodyPr wrap="square" rtlCol="0" anchor="t">
            <a:spAutoFit/>
            <a:scene3d>
              <a:camera prst="orthographicFront"/>
              <a:lightRig rig="threePt" dir="t"/>
            </a:scene3d>
          </a:bodyPr>
          <a:p>
            <a:pPr algn="l">
              <a:lnSpc>
                <a:spcPct val="120000"/>
              </a:lnSpc>
            </a:pPr>
            <a:r>
              <a:rPr lang="zh-CN" altLang="en-US" b="1">
                <a:solidFill>
                  <a:schemeClr val="bg1">
                    <a:lumMod val="65000"/>
                  </a:schemeClr>
                </a:solidFill>
                <a:effectLst>
                  <a:outerShdw blurRad="38100" dist="25400" dir="5400000" algn="ctr" rotWithShape="0">
                    <a:srgbClr val="6E747A">
                      <a:alpha val="43000"/>
                    </a:srgbClr>
                  </a:outerShdw>
                </a:effectLst>
              </a:rPr>
              <a:t>实际使用注意</a:t>
            </a:r>
            <a:r>
              <a:rPr lang="en-US" altLang="zh-CN" b="1">
                <a:solidFill>
                  <a:schemeClr val="bg1">
                    <a:lumMod val="65000"/>
                  </a:schemeClr>
                </a:solidFill>
                <a:effectLst>
                  <a:outerShdw blurRad="38100" dist="25400" dir="5400000" algn="ctr" rotWithShape="0">
                    <a:srgbClr val="6E747A">
                      <a:alpha val="43000"/>
                    </a:srgbClr>
                  </a:outerShdw>
                </a:effectLst>
              </a:rPr>
              <a:t>:</a:t>
            </a:r>
            <a:endParaRPr lang="zh-CN" altLang="en-US" b="1">
              <a:solidFill>
                <a:schemeClr val="bg1">
                  <a:lumMod val="65000"/>
                </a:schemeClr>
              </a:solidFill>
              <a:effectLst>
                <a:outerShdw blurRad="38100" dist="25400" dir="5400000" algn="ctr" rotWithShape="0">
                  <a:srgbClr val="6E747A">
                    <a:alpha val="43000"/>
                  </a:srgbClr>
                </a:outerShdw>
              </a:effectLst>
            </a:endParaRPr>
          </a:p>
          <a:p>
            <a:pPr algn="l">
              <a:lnSpc>
                <a:spcPct val="120000"/>
              </a:lnSpc>
            </a:pPr>
            <a:r>
              <a:rPr lang="zh-CN" altLang="en-US" b="1">
                <a:solidFill>
                  <a:schemeClr val="bg1">
                    <a:lumMod val="65000"/>
                  </a:schemeClr>
                </a:solidFill>
                <a:effectLst>
                  <a:outerShdw blurRad="38100" dist="25400" dir="5400000" algn="ctr" rotWithShape="0">
                    <a:srgbClr val="6E747A">
                      <a:alpha val="43000"/>
                    </a:srgbClr>
                  </a:outerShdw>
                </a:effectLst>
              </a:rPr>
              <a:t>电容选择、摆放位置、安装间距、安装方式等。</a:t>
            </a:r>
            <a:endParaRPr lang="zh-CN" altLang="en-US" b="1">
              <a:solidFill>
                <a:schemeClr val="bg1">
                  <a:lumMod val="65000"/>
                </a:schemeClr>
              </a:solidFill>
              <a:effectLst>
                <a:outerShdw blurRad="38100" dist="25400" dir="5400000" algn="ctr" rotWithShape="0">
                  <a:srgbClr val="6E747A">
                    <a:alpha val="43000"/>
                  </a:srgbClr>
                </a:outerShdw>
              </a:effectLst>
            </a:endParaRPr>
          </a:p>
        </p:txBody>
      </p:sp>
      <p:sp>
        <p:nvSpPr>
          <p:cNvPr id="7" name="文本框 6"/>
          <p:cNvSpPr txBox="1"/>
          <p:nvPr/>
        </p:nvSpPr>
        <p:spPr>
          <a:xfrm>
            <a:off x="6285865" y="3490595"/>
            <a:ext cx="1198880" cy="398780"/>
          </a:xfrm>
          <a:prstGeom prst="rect">
            <a:avLst/>
          </a:prstGeom>
          <a:noFill/>
        </p:spPr>
        <p:txBody>
          <a:bodyPr wrap="none" rtlCol="0" anchor="t">
            <a:spAutoFit/>
          </a:bodyPr>
          <a:p>
            <a:r>
              <a:rPr lang="zh-CN" altLang="en-US" sz="2000" b="1">
                <a:solidFill>
                  <a:schemeClr val="tx1">
                    <a:lumMod val="50000"/>
                    <a:lumOff val="50000"/>
                  </a:schemeClr>
                </a:solidFill>
              </a:rPr>
              <a:t>主要方法</a:t>
            </a:r>
            <a:endParaRPr lang="zh-CN" altLang="en-US" sz="2000" b="1">
              <a:solidFill>
                <a:schemeClr val="tx1">
                  <a:lumMod val="50000"/>
                  <a:lumOff val="50000"/>
                </a:schemeClr>
              </a:solidFill>
            </a:endParaRPr>
          </a:p>
        </p:txBody>
      </p:sp>
      <p:sp>
        <p:nvSpPr>
          <p:cNvPr id="11" name="文本框 10"/>
          <p:cNvSpPr txBox="1"/>
          <p:nvPr/>
        </p:nvSpPr>
        <p:spPr>
          <a:xfrm>
            <a:off x="6219825" y="1870710"/>
            <a:ext cx="3627755" cy="368300"/>
          </a:xfrm>
          <a:prstGeom prst="rect">
            <a:avLst/>
          </a:prstGeom>
          <a:noFill/>
        </p:spPr>
        <p:txBody>
          <a:bodyPr wrap="square" rtlCol="0" anchor="t">
            <a:spAutoFit/>
            <a:scene3d>
              <a:camera prst="orthographicFront"/>
              <a:lightRig rig="threePt" dir="t"/>
            </a:scene3d>
          </a:bodyPr>
          <a:p>
            <a:r>
              <a:rPr lang="en-US" altLang="zh-CN" b="1">
                <a:solidFill>
                  <a:schemeClr val="bg1">
                    <a:lumMod val="65000"/>
                  </a:schemeClr>
                </a:solidFill>
                <a:effectLst>
                  <a:outerShdw blurRad="38100" dist="25400" dir="5400000" algn="ctr" rotWithShape="0">
                    <a:srgbClr val="6E747A">
                      <a:alpha val="43000"/>
                    </a:srgbClr>
                  </a:outerShdw>
                </a:effectLst>
              </a:rPr>
              <a:t>1. </a:t>
            </a:r>
            <a:r>
              <a:rPr lang="zh-CN" altLang="en-US" b="1">
                <a:solidFill>
                  <a:schemeClr val="bg1">
                    <a:lumMod val="65000"/>
                  </a:schemeClr>
                </a:solidFill>
                <a:effectLst>
                  <a:outerShdw blurRad="38100" dist="25400" dir="5400000" algn="ctr" rotWithShape="0">
                    <a:srgbClr val="6E747A">
                      <a:alpha val="43000"/>
                    </a:srgbClr>
                  </a:outerShdw>
                </a:effectLst>
              </a:rPr>
              <a:t>提高瞬态电流响应速度</a:t>
            </a:r>
            <a:endParaRPr lang="zh-CN" altLang="en-US" b="1">
              <a:solidFill>
                <a:schemeClr val="bg1">
                  <a:lumMod val="65000"/>
                </a:schemeClr>
              </a:solidFill>
              <a:effectLst>
                <a:outerShdw blurRad="38100" dist="25400" dir="5400000" algn="ctr" rotWithShape="0">
                  <a:srgbClr val="6E747A">
                    <a:alpha val="43000"/>
                  </a:srgbClr>
                </a:outerShdw>
              </a:effectLst>
            </a:endParaRPr>
          </a:p>
        </p:txBody>
      </p:sp>
      <p:sp>
        <p:nvSpPr>
          <p:cNvPr id="12" name="文本框 11"/>
          <p:cNvSpPr txBox="1"/>
          <p:nvPr/>
        </p:nvSpPr>
        <p:spPr>
          <a:xfrm>
            <a:off x="8171815" y="2884805"/>
            <a:ext cx="3146425" cy="368300"/>
          </a:xfrm>
          <a:prstGeom prst="rect">
            <a:avLst/>
          </a:prstGeom>
          <a:noFill/>
        </p:spPr>
        <p:txBody>
          <a:bodyPr wrap="square" rtlCol="0" anchor="t">
            <a:spAutoFit/>
          </a:bodyPr>
          <a:p>
            <a:r>
              <a:rPr lang="en-US" altLang="zh-CN" b="1">
                <a:solidFill>
                  <a:schemeClr val="bg1">
                    <a:lumMod val="65000"/>
                  </a:schemeClr>
                </a:solidFill>
                <a:effectLst>
                  <a:outerShdw blurRad="38100" dist="25400" dir="5400000" algn="ctr" rotWithShape="0">
                    <a:srgbClr val="6E747A">
                      <a:alpha val="43000"/>
                    </a:srgbClr>
                  </a:outerShdw>
                </a:effectLst>
              </a:rPr>
              <a:t>3. </a:t>
            </a:r>
            <a:r>
              <a:rPr lang="zh-CN" altLang="en-US" b="1">
                <a:solidFill>
                  <a:schemeClr val="bg1">
                    <a:lumMod val="65000"/>
                  </a:schemeClr>
                </a:solidFill>
                <a:effectLst>
                  <a:outerShdw blurRad="38100" dist="25400" dir="5400000" algn="ctr" rotWithShape="0">
                    <a:srgbClr val="6E747A">
                      <a:alpha val="43000"/>
                    </a:srgbClr>
                  </a:outerShdw>
                </a:effectLst>
              </a:rPr>
              <a:t>防止电源纹波过高</a:t>
            </a:r>
            <a:endParaRPr lang="zh-CN" altLang="en-US" b="1">
              <a:solidFill>
                <a:schemeClr val="bg1">
                  <a:lumMod val="65000"/>
                </a:schemeClr>
              </a:solidFill>
              <a:effectLst>
                <a:outerShdw blurRad="38100" dist="25400" dir="5400000" algn="ctr" rotWithShape="0">
                  <a:srgbClr val="6E747A">
                    <a:alpha val="43000"/>
                  </a:srgbClr>
                </a:outerShdw>
              </a:effectLst>
            </a:endParaRPr>
          </a:p>
        </p:txBody>
      </p:sp>
      <p:sp>
        <p:nvSpPr>
          <p:cNvPr id="13" name="文本框 12"/>
          <p:cNvSpPr txBox="1"/>
          <p:nvPr/>
        </p:nvSpPr>
        <p:spPr>
          <a:xfrm>
            <a:off x="7165975" y="2371090"/>
            <a:ext cx="3583940" cy="368300"/>
          </a:xfrm>
          <a:prstGeom prst="rect">
            <a:avLst/>
          </a:prstGeom>
          <a:noFill/>
        </p:spPr>
        <p:txBody>
          <a:bodyPr wrap="square" rtlCol="0" anchor="t">
            <a:spAutoFit/>
            <a:scene3d>
              <a:camera prst="orthographicFront"/>
              <a:lightRig rig="threePt" dir="t"/>
            </a:scene3d>
          </a:bodyPr>
          <a:p>
            <a:r>
              <a:rPr lang="en-US" altLang="zh-CN" b="1">
                <a:solidFill>
                  <a:schemeClr val="bg1">
                    <a:lumMod val="65000"/>
                  </a:schemeClr>
                </a:solidFill>
                <a:effectLst>
                  <a:outerShdw blurRad="38100" dist="25400" dir="5400000" algn="ctr" rotWithShape="0">
                    <a:srgbClr val="6E747A">
                      <a:alpha val="43000"/>
                    </a:srgbClr>
                  </a:outerShdw>
                </a:effectLst>
              </a:rPr>
              <a:t>2. </a:t>
            </a:r>
            <a:r>
              <a:rPr lang="zh-CN" altLang="en-US" b="1">
                <a:solidFill>
                  <a:schemeClr val="bg1">
                    <a:lumMod val="65000"/>
                  </a:schemeClr>
                </a:solidFill>
                <a:effectLst>
                  <a:outerShdw blurRad="38100" dist="25400" dir="5400000" algn="ctr" rotWithShape="0">
                    <a:srgbClr val="6E747A">
                      <a:alpha val="43000"/>
                    </a:srgbClr>
                  </a:outerShdw>
                </a:effectLst>
              </a:rPr>
              <a:t>防止噪声进入电源网络</a:t>
            </a:r>
            <a:endParaRPr lang="zh-CN" altLang="en-US" b="1">
              <a:solidFill>
                <a:schemeClr val="bg1">
                  <a:lumMod val="65000"/>
                </a:schemeClr>
              </a:solidFill>
              <a:effectLst>
                <a:outerShdw blurRad="38100" dist="25400" dir="5400000" algn="ctr" rotWithShape="0">
                  <a:srgbClr val="6E747A">
                    <a:alpha val="43000"/>
                  </a:srgbClr>
                </a:outerShdw>
              </a:effectLst>
            </a:endParaRPr>
          </a:p>
        </p:txBody>
      </p:sp>
      <p:sp>
        <p:nvSpPr>
          <p:cNvPr id="40" name="燕尾形箭头 39"/>
          <p:cNvSpPr/>
          <p:nvPr/>
        </p:nvSpPr>
        <p:spPr>
          <a:xfrm>
            <a:off x="6332855" y="3843655"/>
            <a:ext cx="1151890" cy="617220"/>
          </a:xfrm>
          <a:prstGeom prst="notchedRightArrow">
            <a:avLst/>
          </a:prstGeom>
          <a:solidFill>
            <a:srgbClr val="0A095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连接符 5"/>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8" name="椭圆 7"/>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9" name="文本框 8"/>
          <p:cNvSpPr txBox="1"/>
          <p:nvPr>
            <p:custDataLst>
              <p:tags r:id="rId2"/>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en-US" altLang="zh-CN" sz="2800" b="1">
                <a:solidFill>
                  <a:srgbClr val="000000"/>
                </a:solidFill>
                <a:latin typeface="Arial" panose="020B0604020202020204" pitchFamily="34" charset="0"/>
                <a:ea typeface="黑体" panose="02010609060101010101" pitchFamily="49" charset="-122"/>
                <a:cs typeface="+mn-ea"/>
              </a:rPr>
              <a:t>PCB</a:t>
            </a:r>
            <a:r>
              <a:rPr lang="zh-CN" altLang="en-US" sz="2800" b="1">
                <a:solidFill>
                  <a:srgbClr val="000000"/>
                </a:solidFill>
                <a:latin typeface="Arial" panose="020B0604020202020204" pitchFamily="34" charset="0"/>
                <a:ea typeface="黑体" panose="02010609060101010101" pitchFamily="49" charset="-122"/>
                <a:cs typeface="+mn-ea"/>
              </a:rPr>
              <a:t>设计</a:t>
            </a:r>
            <a:r>
              <a:rPr lang="zh-CN" altLang="en-US" sz="2800" b="1">
                <a:solidFill>
                  <a:srgbClr val="000000"/>
                </a:solidFill>
                <a:latin typeface="Arial" panose="020B0604020202020204" pitchFamily="34" charset="0"/>
                <a:ea typeface="黑体" panose="02010609060101010101" pitchFamily="49" charset="-122"/>
                <a:cs typeface="+mn-ea"/>
                <a:sym typeface="+mn-ea"/>
              </a:rPr>
              <a:t>原理</a:t>
            </a:r>
            <a:r>
              <a:rPr lang="zh-CN" altLang="en-US" sz="2800" b="1">
                <a:solidFill>
                  <a:srgbClr val="000000"/>
                </a:solidFill>
                <a:latin typeface="Arial" panose="020B0604020202020204" pitchFamily="34" charset="0"/>
                <a:ea typeface="黑体" panose="02010609060101010101" pitchFamily="49" charset="-122"/>
                <a:cs typeface="+mn-ea"/>
              </a:rPr>
              <a:t>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4.1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电源完整性（PI）</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sp>
        <p:nvSpPr>
          <p:cNvPr id="13" name="椭圆 12"/>
          <p:cNvSpPr/>
          <p:nvPr/>
        </p:nvSpPr>
        <p:spPr>
          <a:xfrm>
            <a:off x="2764156" y="1674406"/>
            <a:ext cx="918803" cy="9188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en-US" altLang="zh-CN" sz="3600" b="1" dirty="0">
                <a:solidFill>
                  <a:schemeClr val="tx1">
                    <a:lumMod val="75000"/>
                    <a:lumOff val="25000"/>
                  </a:schemeClr>
                </a:solidFill>
                <a:ea typeface="微软雅黑" panose="020B0503020204020204" charset="-122"/>
              </a:rPr>
              <a:t>1</a:t>
            </a:r>
            <a:endParaRPr lang="en-US" altLang="zh-CN" sz="3600" b="1" dirty="0">
              <a:solidFill>
                <a:schemeClr val="tx1">
                  <a:lumMod val="75000"/>
                  <a:lumOff val="25000"/>
                </a:schemeClr>
              </a:solidFill>
              <a:ea typeface="微软雅黑" panose="020B0503020204020204" charset="-122"/>
            </a:endParaRPr>
          </a:p>
        </p:txBody>
      </p:sp>
      <p:sp>
        <p:nvSpPr>
          <p:cNvPr id="14" name="椭圆 13"/>
          <p:cNvSpPr/>
          <p:nvPr/>
        </p:nvSpPr>
        <p:spPr>
          <a:xfrm>
            <a:off x="3616284" y="3398130"/>
            <a:ext cx="918803" cy="9188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en-US" altLang="zh-CN" sz="3600" b="1" dirty="0">
                <a:solidFill>
                  <a:schemeClr val="tx1">
                    <a:lumMod val="75000"/>
                    <a:lumOff val="25000"/>
                  </a:schemeClr>
                </a:solidFill>
                <a:ea typeface="微软雅黑" panose="020B0503020204020204" charset="-122"/>
              </a:rPr>
              <a:t>2</a:t>
            </a:r>
            <a:endParaRPr lang="en-US" altLang="zh-CN" sz="3600" b="1" dirty="0">
              <a:solidFill>
                <a:schemeClr val="tx1">
                  <a:lumMod val="75000"/>
                  <a:lumOff val="25000"/>
                </a:schemeClr>
              </a:solidFill>
              <a:ea typeface="微软雅黑" panose="020B0503020204020204" charset="-122"/>
            </a:endParaRPr>
          </a:p>
        </p:txBody>
      </p:sp>
      <p:sp>
        <p:nvSpPr>
          <p:cNvPr id="15" name="椭圆 14"/>
          <p:cNvSpPr/>
          <p:nvPr/>
        </p:nvSpPr>
        <p:spPr>
          <a:xfrm>
            <a:off x="2750821" y="5095185"/>
            <a:ext cx="918803" cy="9188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en-US" altLang="zh-CN" sz="3600" b="1" dirty="0">
                <a:solidFill>
                  <a:schemeClr val="tx1">
                    <a:lumMod val="75000"/>
                    <a:lumOff val="25000"/>
                  </a:schemeClr>
                </a:solidFill>
                <a:ea typeface="微软雅黑" panose="020B0503020204020204" charset="-122"/>
              </a:rPr>
              <a:t>3</a:t>
            </a:r>
            <a:endParaRPr lang="en-US" altLang="zh-CN" sz="3600" b="1" dirty="0">
              <a:solidFill>
                <a:schemeClr val="tx1">
                  <a:lumMod val="75000"/>
                  <a:lumOff val="25000"/>
                </a:schemeClr>
              </a:solidFill>
              <a:ea typeface="微软雅黑" panose="020B0503020204020204" charset="-122"/>
            </a:endParaRPr>
          </a:p>
        </p:txBody>
      </p:sp>
      <p:cxnSp>
        <p:nvCxnSpPr>
          <p:cNvPr id="16" name="直接连接符 34"/>
          <p:cNvCxnSpPr/>
          <p:nvPr/>
        </p:nvCxnSpPr>
        <p:spPr>
          <a:xfrm flipV="1">
            <a:off x="1753388" y="2477341"/>
            <a:ext cx="812800" cy="4826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37"/>
          <p:cNvCxnSpPr/>
          <p:nvPr/>
        </p:nvCxnSpPr>
        <p:spPr>
          <a:xfrm>
            <a:off x="1921511" y="3857531"/>
            <a:ext cx="14605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38"/>
          <p:cNvCxnSpPr/>
          <p:nvPr/>
        </p:nvCxnSpPr>
        <p:spPr>
          <a:xfrm>
            <a:off x="1753388" y="4755123"/>
            <a:ext cx="812800" cy="4826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3836341" y="1873633"/>
            <a:ext cx="2171700" cy="459105"/>
          </a:xfrm>
          <a:prstGeom prst="rect">
            <a:avLst/>
          </a:prstGeom>
          <a:noFill/>
        </p:spPr>
        <p:txBody>
          <a:bodyPr wrap="square" lIns="91436" tIns="45719" rIns="91436" bIns="45719" rtlCol="0">
            <a:spAutoFit/>
          </a:bodyPr>
          <a:lstStyle/>
          <a:p>
            <a:r>
              <a:rPr lang="zh-CN" altLang="en-US" sz="2400" b="1">
                <a:solidFill>
                  <a:srgbClr val="FF0000"/>
                </a:solidFill>
                <a:sym typeface="+mn-ea"/>
              </a:rPr>
              <a:t>选用偶数层数</a:t>
            </a:r>
            <a:endParaRPr lang="zh-CN" altLang="en-US" sz="2400" b="1" dirty="0">
              <a:solidFill>
                <a:srgbClr val="FF0000"/>
              </a:solidFill>
              <a:ea typeface="微软雅黑" panose="020B0503020204020204" charset="-122"/>
              <a:sym typeface="+mn-ea"/>
            </a:endParaRPr>
          </a:p>
        </p:txBody>
      </p:sp>
      <p:sp>
        <p:nvSpPr>
          <p:cNvPr id="20" name="文本框 19"/>
          <p:cNvSpPr txBox="1"/>
          <p:nvPr/>
        </p:nvSpPr>
        <p:spPr>
          <a:xfrm>
            <a:off x="4708525" y="3596640"/>
            <a:ext cx="2814320" cy="459105"/>
          </a:xfrm>
          <a:prstGeom prst="rect">
            <a:avLst/>
          </a:prstGeom>
          <a:noFill/>
        </p:spPr>
        <p:txBody>
          <a:bodyPr wrap="square" lIns="91436" tIns="45719" rIns="91436" bIns="45719" rtlCol="0">
            <a:spAutoFit/>
          </a:bodyPr>
          <a:lstStyle/>
          <a:p>
            <a:pPr algn="l">
              <a:buClrTx/>
              <a:buSzTx/>
              <a:buFontTx/>
            </a:pPr>
            <a:r>
              <a:rPr lang="zh-CN" altLang="en-US" sz="2400" b="1">
                <a:solidFill>
                  <a:srgbClr val="FF0000"/>
                </a:solidFill>
                <a:sym typeface="+mn-ea"/>
              </a:rPr>
              <a:t>地平面参考平面</a:t>
            </a:r>
            <a:endParaRPr lang="zh-CN" altLang="en-US" sz="2400" b="1">
              <a:solidFill>
                <a:srgbClr val="FF0000"/>
              </a:solidFill>
              <a:sym typeface="+mn-ea"/>
            </a:endParaRPr>
          </a:p>
        </p:txBody>
      </p:sp>
      <p:sp>
        <p:nvSpPr>
          <p:cNvPr id="21" name="文本框 20"/>
          <p:cNvSpPr txBox="1"/>
          <p:nvPr/>
        </p:nvSpPr>
        <p:spPr>
          <a:xfrm>
            <a:off x="3822700" y="5293995"/>
            <a:ext cx="2821305" cy="459105"/>
          </a:xfrm>
          <a:prstGeom prst="rect">
            <a:avLst/>
          </a:prstGeom>
          <a:noFill/>
        </p:spPr>
        <p:txBody>
          <a:bodyPr wrap="square" lIns="91436" tIns="45719" rIns="91436" bIns="45719" rtlCol="0">
            <a:spAutoFit/>
          </a:bodyPr>
          <a:lstStyle/>
          <a:p>
            <a:r>
              <a:rPr lang="zh-CN" altLang="en-US" sz="2400" b="1">
                <a:solidFill>
                  <a:srgbClr val="FF0000"/>
                </a:solidFill>
                <a:sym typeface="+mn-ea"/>
              </a:rPr>
              <a:t>制板成本和难度</a:t>
            </a:r>
            <a:endParaRPr lang="zh-CN" altLang="en-US" sz="2400" b="1">
              <a:solidFill>
                <a:srgbClr val="FF0000"/>
              </a:solidFill>
              <a:sym typeface="+mn-ea"/>
            </a:endParaRPr>
          </a:p>
        </p:txBody>
      </p:sp>
      <p:sp>
        <p:nvSpPr>
          <p:cNvPr id="36" name="椭圆 35"/>
          <p:cNvSpPr/>
          <p:nvPr/>
        </p:nvSpPr>
        <p:spPr>
          <a:xfrm>
            <a:off x="-1393825" y="2303780"/>
            <a:ext cx="3057525" cy="30575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微软雅黑" panose="020B0503020204020204" charset="-122"/>
              <a:ea typeface="微软雅黑" panose="020B0503020204020204" charset="-122"/>
            </a:endParaRPr>
          </a:p>
        </p:txBody>
      </p:sp>
      <p:sp>
        <p:nvSpPr>
          <p:cNvPr id="2" name="文本框 1"/>
          <p:cNvSpPr txBox="1"/>
          <p:nvPr/>
        </p:nvSpPr>
        <p:spPr>
          <a:xfrm>
            <a:off x="114935" y="2749550"/>
            <a:ext cx="840105" cy="1568450"/>
          </a:xfrm>
          <a:prstGeom prst="rect">
            <a:avLst/>
          </a:prstGeom>
          <a:noFill/>
        </p:spPr>
        <p:txBody>
          <a:bodyPr wrap="square" rtlCol="0" anchor="t">
            <a:spAutoFit/>
          </a:bodyPr>
          <a:p>
            <a:r>
              <a:rPr lang="zh-CN" altLang="zh-CN" sz="4800" b="1" dirty="0">
                <a:solidFill>
                  <a:srgbClr val="0000CC"/>
                </a:solidFill>
                <a:latin typeface="微软雅黑" panose="020B0503020204020204" charset="-122"/>
                <a:ea typeface="微软雅黑" panose="020B0503020204020204" charset="-122"/>
                <a:sym typeface="+mn-ea"/>
              </a:rPr>
              <a:t>叠层</a:t>
            </a:r>
            <a:endParaRPr lang="zh-CN" altLang="zh-CN" sz="4800" b="1" dirty="0">
              <a:solidFill>
                <a:srgbClr val="0000CC"/>
              </a:solidFill>
              <a:latin typeface="微软雅黑" panose="020B0503020204020204" charset="-122"/>
              <a:ea typeface="微软雅黑" panose="020B0503020204020204" charset="-122"/>
              <a:sym typeface="+mn-ea"/>
            </a:endParaRPr>
          </a:p>
        </p:txBody>
      </p:sp>
      <p:sp>
        <p:nvSpPr>
          <p:cNvPr id="3" name="文本框 2"/>
          <p:cNvSpPr txBox="1"/>
          <p:nvPr/>
        </p:nvSpPr>
        <p:spPr>
          <a:xfrm>
            <a:off x="908685" y="910590"/>
            <a:ext cx="8621395" cy="398780"/>
          </a:xfrm>
          <a:prstGeom prst="rect">
            <a:avLst/>
          </a:prstGeom>
          <a:noFill/>
        </p:spPr>
        <p:txBody>
          <a:bodyPr wrap="none" rtlCol="0" anchor="t">
            <a:spAutoFit/>
          </a:bodyPr>
          <a:p>
            <a:r>
              <a:rPr lang="zh-CN" altLang="en-US" sz="2000" b="1">
                <a:sym typeface="+mn-ea"/>
              </a:rPr>
              <a:t>根据整体电路的</a:t>
            </a:r>
            <a:r>
              <a:rPr lang="zh-CN" altLang="en-US" sz="2000" b="1">
                <a:solidFill>
                  <a:srgbClr val="FF0000"/>
                </a:solidFill>
                <a:sym typeface="+mn-ea"/>
              </a:rPr>
              <a:t>规模</a:t>
            </a:r>
            <a:r>
              <a:rPr lang="zh-CN" altLang="en-US" sz="2000" b="1">
                <a:sym typeface="+mn-ea"/>
              </a:rPr>
              <a:t>、电路板的</a:t>
            </a:r>
            <a:r>
              <a:rPr lang="zh-CN" altLang="en-US" sz="2000" b="1">
                <a:solidFill>
                  <a:srgbClr val="FF0000"/>
                </a:solidFill>
                <a:sym typeface="+mn-ea"/>
              </a:rPr>
              <a:t>大小</a:t>
            </a:r>
            <a:r>
              <a:rPr lang="zh-CN" altLang="en-US" sz="2000" b="1">
                <a:sym typeface="+mn-ea"/>
              </a:rPr>
              <a:t>和</a:t>
            </a:r>
            <a:r>
              <a:rPr lang="zh-CN" altLang="en-US" sz="2000" b="1">
                <a:solidFill>
                  <a:srgbClr val="FF0000"/>
                </a:solidFill>
                <a:sym typeface="+mn-ea"/>
              </a:rPr>
              <a:t>EMC</a:t>
            </a:r>
            <a:r>
              <a:rPr lang="zh-CN" altLang="en-US" sz="2000" b="1">
                <a:sym typeface="+mn-ea"/>
              </a:rPr>
              <a:t>设计的要求来确定电路板层数。</a:t>
            </a:r>
            <a:endParaRPr lang="zh-CN" altLang="en-US" sz="2000" b="1">
              <a:sym typeface="+mn-ea"/>
            </a:endParaRPr>
          </a:p>
        </p:txBody>
      </p:sp>
      <p:sp>
        <p:nvSpPr>
          <p:cNvPr id="4" name="文本框 3"/>
          <p:cNvSpPr txBox="1"/>
          <p:nvPr/>
        </p:nvSpPr>
        <p:spPr>
          <a:xfrm>
            <a:off x="-5080" y="4356735"/>
            <a:ext cx="1320165" cy="645160"/>
          </a:xfrm>
          <a:prstGeom prst="rect">
            <a:avLst/>
          </a:prstGeom>
          <a:noFill/>
        </p:spPr>
        <p:txBody>
          <a:bodyPr wrap="square" rtlCol="0" anchor="t">
            <a:spAutoFit/>
          </a:bodyPr>
          <a:p>
            <a:r>
              <a:rPr lang="en-US" altLang="zh-CN" sz="3600" b="1" dirty="0">
                <a:solidFill>
                  <a:srgbClr val="0000CC"/>
                </a:solidFill>
                <a:latin typeface="微软雅黑" panose="020B0503020204020204" charset="-122"/>
                <a:ea typeface="微软雅黑" panose="020B0503020204020204" charset="-122"/>
                <a:sym typeface="+mn-ea"/>
              </a:rPr>
              <a:t>EMC</a:t>
            </a:r>
            <a:endParaRPr lang="en-US" altLang="zh-CN" sz="3600" b="1" dirty="0">
              <a:solidFill>
                <a:srgbClr val="0000CC"/>
              </a:solidFill>
              <a:latin typeface="微软雅黑" panose="020B0503020204020204" charset="-122"/>
              <a:ea typeface="微软雅黑" panose="020B0503020204020204" charset="-122"/>
              <a:sym typeface="+mn-ea"/>
            </a:endParaRPr>
          </a:p>
        </p:txBody>
      </p:sp>
      <p:sp>
        <p:nvSpPr>
          <p:cNvPr id="5" name="文本框 4"/>
          <p:cNvSpPr txBox="1"/>
          <p:nvPr/>
        </p:nvSpPr>
        <p:spPr>
          <a:xfrm>
            <a:off x="3900170" y="2470785"/>
            <a:ext cx="2045335" cy="368300"/>
          </a:xfrm>
          <a:prstGeom prst="rect">
            <a:avLst/>
          </a:prstGeom>
          <a:noFill/>
        </p:spPr>
        <p:txBody>
          <a:bodyPr wrap="square" rtlCol="0" anchor="t">
            <a:spAutoFit/>
          </a:bodyPr>
          <a:p>
            <a:r>
              <a:rPr lang="zh-CN" altLang="en-US" b="1">
                <a:solidFill>
                  <a:schemeClr val="bg1">
                    <a:lumMod val="75000"/>
                  </a:schemeClr>
                </a:solidFill>
                <a:latin typeface="微软雅黑" panose="020B0503020204020204" charset="-122"/>
                <a:ea typeface="微软雅黑" panose="020B0503020204020204" charset="-122"/>
                <a:cs typeface="微软雅黑" panose="020B0503020204020204" charset="-122"/>
              </a:rPr>
              <a:t>防止PCB出现弯曲</a:t>
            </a:r>
            <a:endParaRPr lang="zh-CN" altLang="en-US" b="1">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4759960" y="4157980"/>
            <a:ext cx="1818640" cy="368300"/>
          </a:xfrm>
          <a:prstGeom prst="rect">
            <a:avLst/>
          </a:prstGeom>
          <a:noFill/>
        </p:spPr>
        <p:txBody>
          <a:bodyPr wrap="square" rtlCol="0" anchor="t">
            <a:spAutoFit/>
          </a:bodyPr>
          <a:p>
            <a:r>
              <a:rPr lang="zh-CN" altLang="en-US" b="1">
                <a:solidFill>
                  <a:schemeClr val="bg1">
                    <a:lumMod val="75000"/>
                  </a:schemeClr>
                </a:solidFill>
              </a:rPr>
              <a:t>电磁屏蔽效果好</a:t>
            </a:r>
            <a:endParaRPr lang="zh-CN" altLang="en-US" b="1">
              <a:solidFill>
                <a:schemeClr val="bg1">
                  <a:lumMod val="75000"/>
                </a:schemeClr>
              </a:solidFill>
            </a:endParaRPr>
          </a:p>
        </p:txBody>
      </p:sp>
      <p:graphicFrame>
        <p:nvGraphicFramePr>
          <p:cNvPr id="8" name="对象 7"/>
          <p:cNvGraphicFramePr/>
          <p:nvPr/>
        </p:nvGraphicFramePr>
        <p:xfrm>
          <a:off x="8903335" y="5079365"/>
          <a:ext cx="2414270" cy="721995"/>
        </p:xfrm>
        <a:graphic>
          <a:graphicData uri="http://schemas.openxmlformats.org/presentationml/2006/ole">
            <mc:AlternateContent xmlns:mc="http://schemas.openxmlformats.org/markup-compatibility/2006">
              <mc:Choice xmlns:v="urn:schemas-microsoft-com:vml" Requires="v">
                <p:oleObj spid="_x0000_s9" name="" r:id="rId2" imgW="3548380" imgH="856615" progId="Equation.DSMT4">
                  <p:embed/>
                </p:oleObj>
              </mc:Choice>
              <mc:Fallback>
                <p:oleObj name="" r:id="rId2" imgW="3548380" imgH="856615" progId="Equation.DSMT4">
                  <p:embed/>
                  <p:pic>
                    <p:nvPicPr>
                      <p:cNvPr id="0" name="图片 6"/>
                      <p:cNvPicPr/>
                      <p:nvPr/>
                    </p:nvPicPr>
                    <p:blipFill>
                      <a:blip r:embed="rId3"/>
                      <a:stretch>
                        <a:fillRect/>
                      </a:stretch>
                    </p:blipFill>
                    <p:spPr>
                      <a:xfrm>
                        <a:off x="8903335" y="5079365"/>
                        <a:ext cx="2414270" cy="721995"/>
                      </a:xfrm>
                      <a:prstGeom prst="rect">
                        <a:avLst/>
                      </a:prstGeom>
                      <a:noFill/>
                    </p:spPr>
                  </p:pic>
                </p:oleObj>
              </mc:Fallback>
            </mc:AlternateContent>
          </a:graphicData>
        </a:graphic>
      </p:graphicFrame>
      <p:sp>
        <p:nvSpPr>
          <p:cNvPr id="40" name="燕尾形箭头 39"/>
          <p:cNvSpPr/>
          <p:nvPr/>
        </p:nvSpPr>
        <p:spPr>
          <a:xfrm>
            <a:off x="7676515" y="3500120"/>
            <a:ext cx="1151890" cy="617220"/>
          </a:xfrm>
          <a:prstGeom prst="notchedRightArrow">
            <a:avLst/>
          </a:prstGeom>
          <a:solidFill>
            <a:srgbClr val="0A095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7" name="直接连接符 6"/>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23" name="椭圆 22"/>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24" name="文本框 23"/>
          <p:cNvSpPr txBox="1"/>
          <p:nvPr>
            <p:custDataLst>
              <p:tags r:id="rId4"/>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硬件</a:t>
            </a:r>
            <a:r>
              <a:rPr lang="en-US" altLang="zh-CN" sz="2800" b="1">
                <a:solidFill>
                  <a:srgbClr val="000000"/>
                </a:solidFill>
                <a:latin typeface="Arial" panose="020B0604020202020204" pitchFamily="34" charset="0"/>
                <a:ea typeface="黑体" panose="02010609060101010101" pitchFamily="49" charset="-122"/>
                <a:cs typeface="+mn-ea"/>
              </a:rPr>
              <a:t>PCB</a:t>
            </a:r>
            <a:r>
              <a:rPr lang="zh-CN" altLang="en-US" sz="2800" b="1">
                <a:solidFill>
                  <a:srgbClr val="000000"/>
                </a:solidFill>
                <a:latin typeface="Arial" panose="020B0604020202020204" pitchFamily="34" charset="0"/>
                <a:ea typeface="黑体" panose="02010609060101010101" pitchFamily="49" charset="-122"/>
                <a:cs typeface="+mn-ea"/>
              </a:rPr>
              <a:t>设计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4.2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叠层设计</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grpSp>
        <p:nvGrpSpPr>
          <p:cNvPr id="35" name="组合 34"/>
          <p:cNvGrpSpPr/>
          <p:nvPr/>
        </p:nvGrpSpPr>
        <p:grpSpPr>
          <a:xfrm>
            <a:off x="9149281" y="1673225"/>
            <a:ext cx="2168324" cy="3177540"/>
            <a:chOff x="14188" y="2635"/>
            <a:chExt cx="3415" cy="5004"/>
          </a:xfrm>
        </p:grpSpPr>
        <p:sp>
          <p:nvSpPr>
            <p:cNvPr id="25" name="椭圆 24"/>
            <p:cNvSpPr/>
            <p:nvPr>
              <p:custDataLst>
                <p:tags r:id="rId5"/>
              </p:custDataLst>
            </p:nvPr>
          </p:nvSpPr>
          <p:spPr bwMode="auto">
            <a:xfrm flipH="1">
              <a:off x="14188" y="2777"/>
              <a:ext cx="232" cy="232"/>
            </a:xfrm>
            <a:prstGeom prst="ellipse">
              <a:avLst/>
            </a:prstGeom>
            <a:solidFill>
              <a:srgbClr val="1F74AD"/>
            </a:solidFill>
            <a:ln w="9525">
              <a:noFill/>
              <a:round/>
            </a:ln>
          </p:spPr>
          <p:txBody>
            <a:bodyPr anchor="ctr"/>
            <a:p>
              <a:pPr algn="ctr"/>
              <a:endParaRPr>
                <a:latin typeface="微软雅黑" panose="020B0503020204020204" charset="-122"/>
                <a:ea typeface="微软雅黑" panose="020B0503020204020204" charset="-122"/>
              </a:endParaRPr>
            </a:p>
          </p:txBody>
        </p:sp>
        <p:sp>
          <p:nvSpPr>
            <p:cNvPr id="26" name="文本框 25"/>
            <p:cNvSpPr txBox="1"/>
            <p:nvPr>
              <p:custDataLst>
                <p:tags r:id="rId6"/>
              </p:custDataLst>
            </p:nvPr>
          </p:nvSpPr>
          <p:spPr bwMode="auto">
            <a:xfrm>
              <a:off x="14544" y="2635"/>
              <a:ext cx="3058" cy="582"/>
            </a:xfrm>
            <a:prstGeom prst="rect">
              <a:avLst/>
            </a:prstGeom>
            <a:noFill/>
          </p:spPr>
          <p:txBody>
            <a:bodyPr wrap="square" lIns="90000" tIns="46800" rIns="90000" bIns="0" anchor="b" anchorCtr="0">
              <a:normAutofit lnSpcReduction="10000"/>
            </a:bodyPr>
            <a:p>
              <a:pPr marL="0" indent="0" algn="l">
                <a:lnSpc>
                  <a:spcPct val="100000"/>
                </a:lnSpc>
                <a:spcBef>
                  <a:spcPts val="0"/>
                </a:spcBef>
                <a:spcAft>
                  <a:spcPts val="0"/>
                </a:spcAft>
                <a:buSzPct val="100000"/>
              </a:pPr>
              <a:r>
                <a:rPr lang="zh-CN" altLang="en-US" sz="2000" b="1" spc="300">
                  <a:solidFill>
                    <a:srgbClr val="1F74AD"/>
                  </a:solidFill>
                  <a:latin typeface="微软雅黑" panose="020B0503020204020204" charset="-122"/>
                  <a:ea typeface="微软雅黑" panose="020B0503020204020204" charset="-122"/>
                  <a:cs typeface="+mn-ea"/>
                </a:rPr>
                <a:t>预布局</a:t>
              </a:r>
              <a:endParaRPr lang="zh-CN" altLang="en-US" sz="2000" b="1" spc="300">
                <a:solidFill>
                  <a:srgbClr val="1F74AD"/>
                </a:solidFill>
                <a:latin typeface="微软雅黑" panose="020B0503020204020204" charset="-122"/>
                <a:ea typeface="微软雅黑" panose="020B0503020204020204" charset="-122"/>
                <a:cs typeface="+mn-ea"/>
              </a:endParaRPr>
            </a:p>
          </p:txBody>
        </p:sp>
        <p:sp>
          <p:nvSpPr>
            <p:cNvPr id="27" name="文本框 26"/>
            <p:cNvSpPr txBox="1"/>
            <p:nvPr>
              <p:custDataLst>
                <p:tags r:id="rId7"/>
              </p:custDataLst>
            </p:nvPr>
          </p:nvSpPr>
          <p:spPr bwMode="auto">
            <a:xfrm>
              <a:off x="14544" y="3625"/>
              <a:ext cx="3058" cy="582"/>
            </a:xfrm>
            <a:prstGeom prst="rect">
              <a:avLst/>
            </a:prstGeom>
            <a:noFill/>
          </p:spPr>
          <p:txBody>
            <a:bodyPr wrap="square" lIns="90000" tIns="0" rIns="90000" bIns="46800"/>
            <a:p>
              <a:pPr marL="0" lvl="0" indent="0" algn="l">
                <a:lnSpc>
                  <a:spcPct val="120000"/>
                </a:lnSpc>
                <a:spcBef>
                  <a:spcPts val="0"/>
                </a:spcBef>
                <a:spcAft>
                  <a:spcPts val="0"/>
                </a:spcAft>
                <a:buSzPct val="100000"/>
              </a:pPr>
              <a:r>
                <a:rPr lang="zh-CN" altLang="en-US" sz="2000" b="1" spc="300">
                  <a:solidFill>
                    <a:schemeClr val="accent1">
                      <a:lumMod val="75000"/>
                    </a:schemeClr>
                  </a:solidFill>
                  <a:latin typeface="微软雅黑" panose="020B0503020204020204" charset="-122"/>
                  <a:ea typeface="微软雅黑" panose="020B0503020204020204" charset="-122"/>
                  <a:cs typeface="+mn-ea"/>
                </a:rPr>
                <a:t>特殊信号线</a:t>
              </a:r>
              <a:endParaRPr lang="zh-CN" altLang="en-US" sz="2000" b="1" spc="300">
                <a:solidFill>
                  <a:schemeClr val="accent1">
                    <a:lumMod val="75000"/>
                  </a:schemeClr>
                </a:solidFill>
                <a:latin typeface="微软雅黑" panose="020B0503020204020204" charset="-122"/>
                <a:ea typeface="微软雅黑" panose="020B0503020204020204" charset="-122"/>
                <a:cs typeface="+mn-ea"/>
              </a:endParaRPr>
            </a:p>
          </p:txBody>
        </p:sp>
        <p:sp>
          <p:nvSpPr>
            <p:cNvPr id="28" name="椭圆 27"/>
            <p:cNvSpPr/>
            <p:nvPr>
              <p:custDataLst>
                <p:tags r:id="rId8"/>
              </p:custDataLst>
            </p:nvPr>
          </p:nvSpPr>
          <p:spPr bwMode="auto">
            <a:xfrm flipH="1">
              <a:off x="14188" y="4911"/>
              <a:ext cx="232" cy="232"/>
            </a:xfrm>
            <a:prstGeom prst="ellipse">
              <a:avLst/>
            </a:prstGeom>
            <a:solidFill>
              <a:srgbClr val="3498DB"/>
            </a:solidFill>
            <a:ln w="9525">
              <a:noFill/>
              <a:round/>
            </a:ln>
          </p:spPr>
          <p:txBody>
            <a:bodyPr anchor="ctr"/>
            <a:p>
              <a:pPr algn="ctr"/>
              <a:endParaRPr>
                <a:latin typeface="微软雅黑" panose="020B0503020204020204" charset="-122"/>
                <a:ea typeface="微软雅黑" panose="020B0503020204020204" charset="-122"/>
              </a:endParaRPr>
            </a:p>
          </p:txBody>
        </p:sp>
        <p:sp>
          <p:nvSpPr>
            <p:cNvPr id="29" name="文本框 28"/>
            <p:cNvSpPr txBox="1"/>
            <p:nvPr>
              <p:custDataLst>
                <p:tags r:id="rId9"/>
              </p:custDataLst>
            </p:nvPr>
          </p:nvSpPr>
          <p:spPr bwMode="auto">
            <a:xfrm>
              <a:off x="14544" y="4769"/>
              <a:ext cx="3059" cy="582"/>
            </a:xfrm>
            <a:prstGeom prst="rect">
              <a:avLst/>
            </a:prstGeom>
            <a:noFill/>
          </p:spPr>
          <p:txBody>
            <a:bodyPr wrap="square" lIns="90000" tIns="46800" rIns="90000" bIns="0" anchor="b" anchorCtr="0">
              <a:normAutofit lnSpcReduction="10000"/>
            </a:bodyPr>
            <a:p>
              <a:pPr marL="0" indent="0" algn="l">
                <a:lnSpc>
                  <a:spcPct val="100000"/>
                </a:lnSpc>
                <a:spcBef>
                  <a:spcPts val="0"/>
                </a:spcBef>
                <a:spcAft>
                  <a:spcPts val="0"/>
                </a:spcAft>
                <a:buSzPct val="100000"/>
              </a:pPr>
              <a:r>
                <a:rPr lang="zh-CN" altLang="en-US" sz="2000" b="1" spc="300">
                  <a:solidFill>
                    <a:srgbClr val="3498DB"/>
                  </a:solidFill>
                  <a:latin typeface="微软雅黑" panose="020B0503020204020204" charset="-122"/>
                  <a:ea typeface="微软雅黑" panose="020B0503020204020204" charset="-122"/>
                  <a:cs typeface="+mn-ea"/>
                </a:rPr>
                <a:t>确定层数</a:t>
              </a:r>
              <a:endParaRPr lang="zh-CN" altLang="en-US" sz="2000" b="1" spc="300">
                <a:solidFill>
                  <a:srgbClr val="3498DB"/>
                </a:solidFill>
                <a:latin typeface="微软雅黑" panose="020B0503020204020204" charset="-122"/>
                <a:ea typeface="微软雅黑" panose="020B0503020204020204" charset="-122"/>
                <a:cs typeface="+mn-ea"/>
              </a:endParaRPr>
            </a:p>
          </p:txBody>
        </p:sp>
        <p:sp>
          <p:nvSpPr>
            <p:cNvPr id="30" name="椭圆 29"/>
            <p:cNvSpPr/>
            <p:nvPr>
              <p:custDataLst>
                <p:tags r:id="rId10"/>
              </p:custDataLst>
            </p:nvPr>
          </p:nvSpPr>
          <p:spPr bwMode="auto">
            <a:xfrm flipH="1">
              <a:off x="14188" y="6055"/>
              <a:ext cx="232" cy="232"/>
            </a:xfrm>
            <a:prstGeom prst="ellipse">
              <a:avLst/>
            </a:prstGeom>
            <a:solidFill>
              <a:srgbClr val="1AA3AA"/>
            </a:solidFill>
            <a:ln w="9525">
              <a:noFill/>
              <a:round/>
            </a:ln>
          </p:spPr>
          <p:txBody>
            <a:bodyPr anchor="ctr"/>
            <a:p>
              <a:pPr algn="ctr"/>
              <a:endParaRPr>
                <a:latin typeface="微软雅黑" panose="020B0503020204020204" charset="-122"/>
                <a:ea typeface="微软雅黑" panose="020B0503020204020204" charset="-122"/>
              </a:endParaRPr>
            </a:p>
          </p:txBody>
        </p:sp>
        <p:sp>
          <p:nvSpPr>
            <p:cNvPr id="31" name="文本框 30"/>
            <p:cNvSpPr txBox="1"/>
            <p:nvPr>
              <p:custDataLst>
                <p:tags r:id="rId11"/>
              </p:custDataLst>
            </p:nvPr>
          </p:nvSpPr>
          <p:spPr bwMode="auto">
            <a:xfrm>
              <a:off x="14544" y="5913"/>
              <a:ext cx="3058" cy="582"/>
            </a:xfrm>
            <a:prstGeom prst="rect">
              <a:avLst/>
            </a:prstGeom>
            <a:noFill/>
          </p:spPr>
          <p:txBody>
            <a:bodyPr wrap="square" lIns="90000" tIns="46800" rIns="90000" bIns="0" anchor="b" anchorCtr="0">
              <a:normAutofit lnSpcReduction="10000"/>
            </a:bodyPr>
            <a:p>
              <a:pPr marL="0" indent="0" algn="l">
                <a:lnSpc>
                  <a:spcPct val="100000"/>
                </a:lnSpc>
                <a:spcBef>
                  <a:spcPts val="0"/>
                </a:spcBef>
                <a:spcAft>
                  <a:spcPts val="0"/>
                </a:spcAft>
                <a:buSzPct val="100000"/>
              </a:pPr>
              <a:r>
                <a:rPr lang="zh-CN" altLang="en-US" sz="2000" b="1" spc="300">
                  <a:solidFill>
                    <a:srgbClr val="1AA3AA"/>
                  </a:solidFill>
                  <a:latin typeface="微软雅黑" panose="020B0503020204020204" charset="-122"/>
                  <a:ea typeface="微软雅黑" panose="020B0503020204020204" charset="-122"/>
                  <a:cs typeface="+mn-ea"/>
                </a:rPr>
                <a:t>阻抗匹配</a:t>
              </a:r>
              <a:endParaRPr lang="zh-CN" altLang="en-US" sz="2000" b="1" spc="300">
                <a:solidFill>
                  <a:srgbClr val="1AA3AA"/>
                </a:solidFill>
                <a:latin typeface="微软雅黑" panose="020B0503020204020204" charset="-122"/>
                <a:ea typeface="微软雅黑" panose="020B0503020204020204" charset="-122"/>
                <a:cs typeface="+mn-ea"/>
              </a:endParaRPr>
            </a:p>
          </p:txBody>
        </p:sp>
        <p:sp>
          <p:nvSpPr>
            <p:cNvPr id="32" name="椭圆 31"/>
            <p:cNvSpPr/>
            <p:nvPr>
              <p:custDataLst>
                <p:tags r:id="rId12"/>
              </p:custDataLst>
            </p:nvPr>
          </p:nvSpPr>
          <p:spPr bwMode="auto">
            <a:xfrm flipH="1">
              <a:off x="14188" y="7199"/>
              <a:ext cx="232" cy="232"/>
            </a:xfrm>
            <a:prstGeom prst="ellipse">
              <a:avLst/>
            </a:prstGeom>
            <a:solidFill>
              <a:srgbClr val="69A35B"/>
            </a:solidFill>
            <a:ln w="9525">
              <a:noFill/>
              <a:round/>
            </a:ln>
          </p:spPr>
          <p:txBody>
            <a:bodyPr anchor="ctr"/>
            <a:p>
              <a:pPr algn="ctr"/>
              <a:endParaRPr>
                <a:latin typeface="微软雅黑" panose="020B0503020204020204" charset="-122"/>
                <a:ea typeface="微软雅黑" panose="020B0503020204020204" charset="-122"/>
              </a:endParaRPr>
            </a:p>
          </p:txBody>
        </p:sp>
        <p:sp>
          <p:nvSpPr>
            <p:cNvPr id="33" name="文本框 32"/>
            <p:cNvSpPr txBox="1"/>
            <p:nvPr>
              <p:custDataLst>
                <p:tags r:id="rId13"/>
              </p:custDataLst>
            </p:nvPr>
          </p:nvSpPr>
          <p:spPr bwMode="auto">
            <a:xfrm>
              <a:off x="14544" y="7057"/>
              <a:ext cx="3059" cy="582"/>
            </a:xfrm>
            <a:prstGeom prst="rect">
              <a:avLst/>
            </a:prstGeom>
            <a:noFill/>
          </p:spPr>
          <p:txBody>
            <a:bodyPr wrap="square" lIns="90000" tIns="46800" rIns="90000" bIns="0" anchor="b" anchorCtr="0">
              <a:normAutofit lnSpcReduction="10000"/>
            </a:bodyPr>
            <a:p>
              <a:pPr marL="0" indent="0" algn="l">
                <a:lnSpc>
                  <a:spcPct val="100000"/>
                </a:lnSpc>
                <a:spcBef>
                  <a:spcPts val="0"/>
                </a:spcBef>
                <a:spcAft>
                  <a:spcPts val="0"/>
                </a:spcAft>
                <a:buSzPct val="100000"/>
              </a:pPr>
              <a:r>
                <a:rPr lang="zh-CN" altLang="en-US" sz="2000" b="1" spc="300">
                  <a:solidFill>
                    <a:srgbClr val="69A35B"/>
                  </a:solidFill>
                  <a:latin typeface="微软雅黑" panose="020B0503020204020204" charset="-122"/>
                  <a:ea typeface="微软雅黑" panose="020B0503020204020204" charset="-122"/>
                  <a:cs typeface="+mn-ea"/>
                </a:rPr>
                <a:t>工艺评估</a:t>
              </a:r>
              <a:endParaRPr lang="zh-CN" altLang="en-US" sz="2000" b="1" spc="300">
                <a:solidFill>
                  <a:srgbClr val="69A35B"/>
                </a:solidFill>
                <a:latin typeface="微软雅黑" panose="020B0503020204020204" charset="-122"/>
                <a:ea typeface="微软雅黑" panose="020B0503020204020204" charset="-122"/>
                <a:cs typeface="+mn-ea"/>
              </a:endParaRPr>
            </a:p>
          </p:txBody>
        </p:sp>
        <p:sp>
          <p:nvSpPr>
            <p:cNvPr id="34" name="椭圆 33"/>
            <p:cNvSpPr/>
            <p:nvPr>
              <p:custDataLst>
                <p:tags r:id="rId14"/>
              </p:custDataLst>
            </p:nvPr>
          </p:nvSpPr>
          <p:spPr bwMode="auto">
            <a:xfrm flipH="1">
              <a:off x="14188" y="3811"/>
              <a:ext cx="232" cy="232"/>
            </a:xfrm>
            <a:prstGeom prst="ellipse">
              <a:avLst/>
            </a:prstGeom>
            <a:solidFill>
              <a:schemeClr val="tx2"/>
            </a:solidFill>
            <a:ln w="9525">
              <a:noFill/>
              <a:round/>
            </a:ln>
          </p:spPr>
          <p:txBody>
            <a:bodyPr anchor="ctr"/>
            <a:p>
              <a:pPr algn="ctr"/>
              <a:endParaRPr>
                <a:latin typeface="微软雅黑" panose="020B0503020204020204" charset="-122"/>
                <a:ea typeface="微软雅黑" panose="020B0503020204020204" charset="-122"/>
              </a:endParaRPr>
            </a:p>
          </p:txBody>
        </p:sp>
      </p:grpSp>
      <p:sp>
        <p:nvSpPr>
          <p:cNvPr id="10" name="文本框 9"/>
          <p:cNvSpPr txBox="1"/>
          <p:nvPr/>
        </p:nvSpPr>
        <p:spPr>
          <a:xfrm>
            <a:off x="9375140" y="6014085"/>
            <a:ext cx="1169670" cy="368300"/>
          </a:xfrm>
          <a:prstGeom prst="rect">
            <a:avLst/>
          </a:prstGeom>
          <a:noFill/>
        </p:spPr>
        <p:txBody>
          <a:bodyPr wrap="square" rtlCol="0" anchor="t">
            <a:spAutoFit/>
          </a:bodyPr>
          <a:p>
            <a:r>
              <a:rPr lang="zh-CN" altLang="en-US" sz="2000" b="1" spc="300">
                <a:solidFill>
                  <a:srgbClr val="FF0000"/>
                </a:solidFill>
                <a:latin typeface="微软雅黑" panose="020B0503020204020204" charset="-122"/>
                <a:ea typeface="微软雅黑" panose="020B0503020204020204" charset="-122"/>
                <a:cs typeface="+mn-ea"/>
              </a:rPr>
              <a:t>双层板</a:t>
            </a:r>
            <a:endParaRPr lang="zh-CN" altLang="en-US" sz="2000" b="1" spc="300">
              <a:solidFill>
                <a:srgbClr val="FF0000"/>
              </a:solidFill>
              <a:latin typeface="微软雅黑" panose="020B0503020204020204" charset="-122"/>
              <a:ea typeface="微软雅黑" panose="020B0503020204020204" charset="-122"/>
              <a:cs typeface="+mn-ea"/>
            </a:endParaRPr>
          </a:p>
        </p:txBody>
      </p:sp>
      <p:sp>
        <p:nvSpPr>
          <p:cNvPr id="22" name="椭圆 21"/>
          <p:cNvSpPr/>
          <p:nvPr>
            <p:custDataLst>
              <p:tags r:id="rId15"/>
            </p:custDataLst>
          </p:nvPr>
        </p:nvSpPr>
        <p:spPr bwMode="auto">
          <a:xfrm flipH="1">
            <a:off x="9149281" y="6124575"/>
            <a:ext cx="147306" cy="147320"/>
          </a:xfrm>
          <a:prstGeom prst="ellipse">
            <a:avLst/>
          </a:prstGeom>
          <a:solidFill>
            <a:srgbClr val="FF0000"/>
          </a:solidFill>
          <a:ln w="9525">
            <a:noFill/>
            <a:round/>
          </a:ln>
        </p:spPr>
        <p:txBody>
          <a:bodyPr anchor="ctr"/>
          <a:p>
            <a:pPr algn="ctr"/>
            <a:endParaRPr>
              <a:latin typeface="微软雅黑" panose="020B0503020204020204" charset="-122"/>
              <a:ea typeface="微软雅黑" panose="020B0503020204020204" charset="-122"/>
            </a:endParaRPr>
          </a:p>
        </p:txBody>
      </p:sp>
      <p:sp>
        <p:nvSpPr>
          <p:cNvPr id="37" name="文本框 36"/>
          <p:cNvSpPr txBox="1"/>
          <p:nvPr/>
        </p:nvSpPr>
        <p:spPr>
          <a:xfrm>
            <a:off x="7522845" y="3118485"/>
            <a:ext cx="1198880" cy="398780"/>
          </a:xfrm>
          <a:prstGeom prst="rect">
            <a:avLst/>
          </a:prstGeom>
          <a:noFill/>
        </p:spPr>
        <p:txBody>
          <a:bodyPr wrap="none" rtlCol="0" anchor="t">
            <a:spAutoFit/>
          </a:bodyPr>
          <a:p>
            <a:r>
              <a:rPr lang="zh-CN" altLang="en-US" sz="2000" b="1">
                <a:solidFill>
                  <a:schemeClr val="tx1">
                    <a:lumMod val="50000"/>
                    <a:lumOff val="50000"/>
                  </a:schemeClr>
                </a:solidFill>
              </a:rPr>
              <a:t>设计流程</a:t>
            </a:r>
            <a:endParaRPr lang="zh-CN" altLang="en-US" sz="2000" b="1">
              <a:solidFill>
                <a:schemeClr val="tx1">
                  <a:lumMod val="50000"/>
                  <a:lumOff val="50000"/>
                </a:schemeClr>
              </a:solidFill>
            </a:endParaRPr>
          </a:p>
        </p:txBody>
      </p:sp>
    </p:spTree>
    <p:custDataLst>
      <p:tags r:id="rId1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39000">
              <a:schemeClr val="bg1">
                <a:lumMod val="85000"/>
                <a:alpha val="24000"/>
              </a:schemeClr>
            </a:gs>
          </a:gsLst>
          <a:lin ang="7500000" scaled="0"/>
        </a:gradFill>
        <a:effectLst/>
      </p:bgPr>
    </p:bg>
    <p:spTree>
      <p:nvGrpSpPr>
        <p:cNvPr id="1" name=""/>
        <p:cNvGrpSpPr/>
        <p:nvPr/>
      </p:nvGrpSpPr>
      <p:grpSpPr/>
      <p:sp>
        <p:nvSpPr>
          <p:cNvPr id="3" name="文本框 2"/>
          <p:cNvSpPr txBox="1"/>
          <p:nvPr/>
        </p:nvSpPr>
        <p:spPr>
          <a:xfrm>
            <a:off x="1039495" y="1072515"/>
            <a:ext cx="10034270" cy="368300"/>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cs typeface="微软雅黑" panose="020B0503020204020204" charset="-122"/>
              </a:rPr>
              <a:t>PCB</a:t>
            </a:r>
            <a:r>
              <a:rPr lang="zh-CN" altLang="en-US" b="1">
                <a:latin typeface="微软雅黑" panose="020B0503020204020204" charset="-122"/>
                <a:ea typeface="微软雅黑" panose="020B0503020204020204" charset="-122"/>
                <a:cs typeface="微软雅黑" panose="020B0503020204020204" charset="-122"/>
              </a:rPr>
              <a:t>布局应该考虑到：</a:t>
            </a:r>
            <a:r>
              <a:rPr lang="en-US" altLang="zh-CN" b="1">
                <a:latin typeface="微软雅黑" panose="020B0503020204020204" charset="-122"/>
                <a:ea typeface="微软雅黑" panose="020B0503020204020204" charset="-122"/>
                <a:cs typeface="微软雅黑" panose="020B0503020204020204" charset="-122"/>
              </a:rPr>
              <a:t>PCB</a:t>
            </a:r>
            <a:r>
              <a:rPr lang="zh-CN" altLang="en-US" b="1">
                <a:solidFill>
                  <a:srgbClr val="FF0000"/>
                </a:solidFill>
                <a:latin typeface="微软雅黑" panose="020B0503020204020204" charset="-122"/>
                <a:ea typeface="微软雅黑" panose="020B0503020204020204" charset="-122"/>
                <a:cs typeface="微软雅黑" panose="020B0503020204020204" charset="-122"/>
              </a:rPr>
              <a:t>布线难度</a:t>
            </a:r>
            <a:r>
              <a:rPr lang="zh-CN" altLang="en-US" b="1">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信号质量</a:t>
            </a:r>
            <a:r>
              <a:rPr lang="zh-CN" altLang="en-US" b="1">
                <a:latin typeface="微软雅黑" panose="020B0503020204020204" charset="-122"/>
                <a:ea typeface="微软雅黑" panose="020B0503020204020204" charset="-122"/>
                <a:cs typeface="微软雅黑" panose="020B0503020204020204" charset="-122"/>
              </a:rPr>
              <a:t>问题、</a:t>
            </a:r>
            <a:r>
              <a:rPr lang="zh-CN" altLang="en-US" b="1">
                <a:solidFill>
                  <a:srgbClr val="FF0000"/>
                </a:solidFill>
                <a:latin typeface="微软雅黑" panose="020B0503020204020204" charset="-122"/>
                <a:ea typeface="微软雅黑" panose="020B0503020204020204" charset="-122"/>
                <a:cs typeface="微软雅黑" panose="020B0503020204020204" charset="-122"/>
              </a:rPr>
              <a:t>可安装性</a:t>
            </a:r>
            <a:r>
              <a:rPr lang="zh-CN" altLang="en-US" b="1">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扩展性</a:t>
            </a:r>
            <a:r>
              <a:rPr lang="zh-CN" altLang="en-US" b="1">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热设计</a:t>
            </a:r>
            <a:r>
              <a:rPr lang="zh-CN" altLang="en-US" b="1">
                <a:latin typeface="微软雅黑" panose="020B0503020204020204" charset="-122"/>
                <a:ea typeface="微软雅黑" panose="020B0503020204020204" charset="-122"/>
                <a:cs typeface="微软雅黑" panose="020B0503020204020204" charset="-122"/>
              </a:rPr>
              <a:t>和</a:t>
            </a:r>
            <a:r>
              <a:rPr lang="zh-CN" altLang="en-US" b="1">
                <a:solidFill>
                  <a:srgbClr val="FF0000"/>
                </a:solidFill>
                <a:latin typeface="微软雅黑" panose="020B0503020204020204" charset="-122"/>
                <a:ea typeface="微软雅黑" panose="020B0503020204020204" charset="-122"/>
                <a:cs typeface="微软雅黑" panose="020B0503020204020204" charset="-122"/>
              </a:rPr>
              <a:t>美观性</a:t>
            </a:r>
            <a:r>
              <a:rPr lang="zh-CN" altLang="en-US" b="1">
                <a:latin typeface="微软雅黑" panose="020B0503020204020204" charset="-122"/>
                <a:ea typeface="微软雅黑" panose="020B0503020204020204" charset="-122"/>
                <a:cs typeface="微软雅黑" panose="020B0503020204020204" charset="-122"/>
              </a:rPr>
              <a:t>等。</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11" name="图片 10"/>
          <p:cNvPicPr>
            <a:picLocks noChangeAspect="1"/>
          </p:cNvPicPr>
          <p:nvPr/>
        </p:nvPicPr>
        <p:blipFill>
          <a:blip r:embed="rId1"/>
          <a:stretch>
            <a:fillRect/>
          </a:stretch>
        </p:blipFill>
        <p:spPr>
          <a:xfrm>
            <a:off x="540385" y="1738630"/>
            <a:ext cx="5551170" cy="4628515"/>
          </a:xfrm>
          <a:prstGeom prst="rect">
            <a:avLst/>
          </a:prstGeom>
        </p:spPr>
      </p:pic>
      <p:pic>
        <p:nvPicPr>
          <p:cNvPr id="12" name="图片 11"/>
          <p:cNvPicPr>
            <a:picLocks noChangeAspect="1"/>
          </p:cNvPicPr>
          <p:nvPr/>
        </p:nvPicPr>
        <p:blipFill>
          <a:blip r:embed="rId2"/>
          <a:stretch>
            <a:fillRect/>
          </a:stretch>
        </p:blipFill>
        <p:spPr>
          <a:xfrm>
            <a:off x="6259195" y="1739265"/>
            <a:ext cx="5368925" cy="4582160"/>
          </a:xfrm>
          <a:prstGeom prst="rect">
            <a:avLst/>
          </a:prstGeom>
        </p:spPr>
      </p:pic>
      <p:sp>
        <p:nvSpPr>
          <p:cNvPr id="13" name="文本框 12"/>
          <p:cNvSpPr txBox="1"/>
          <p:nvPr/>
        </p:nvSpPr>
        <p:spPr>
          <a:xfrm>
            <a:off x="1913255" y="6361430"/>
            <a:ext cx="2750185" cy="368300"/>
          </a:xfrm>
          <a:prstGeom prst="rect">
            <a:avLst/>
          </a:prstGeom>
          <a:noFill/>
        </p:spPr>
        <p:txBody>
          <a:bodyPr wrap="square" rtlCol="0">
            <a:spAutoFit/>
          </a:bodyPr>
          <a:p>
            <a:r>
              <a:rPr lang="zh-CN" altLang="en-US" b="1" dirty="0">
                <a:latin typeface="方正姚体" panose="02010601030101010101" charset="-122"/>
                <a:ea typeface="方正姚体" panose="02010601030101010101" charset="-122"/>
              </a:rPr>
              <a:t>硬件系统PCBTOP层布局</a:t>
            </a:r>
            <a:endParaRPr lang="zh-CN" altLang="en-US" b="1" dirty="0">
              <a:latin typeface="方正姚体" panose="02010601030101010101" charset="-122"/>
              <a:ea typeface="方正姚体" panose="02010601030101010101" charset="-122"/>
            </a:endParaRPr>
          </a:p>
        </p:txBody>
      </p:sp>
      <p:sp>
        <p:nvSpPr>
          <p:cNvPr id="14" name="文本框 13"/>
          <p:cNvSpPr txBox="1"/>
          <p:nvPr/>
        </p:nvSpPr>
        <p:spPr>
          <a:xfrm>
            <a:off x="7625080" y="6361430"/>
            <a:ext cx="2636520" cy="368300"/>
          </a:xfrm>
          <a:prstGeom prst="rect">
            <a:avLst/>
          </a:prstGeom>
          <a:noFill/>
        </p:spPr>
        <p:txBody>
          <a:bodyPr wrap="none" rtlCol="0" anchor="t">
            <a:spAutoFit/>
          </a:bodyPr>
          <a:p>
            <a:pPr algn="l"/>
            <a:r>
              <a:rPr lang="zh-CN" altLang="en-US" b="1" dirty="0">
                <a:latin typeface="方正姚体" panose="02010601030101010101" charset="-122"/>
                <a:ea typeface="方正姚体" panose="02010601030101010101" charset="-122"/>
                <a:sym typeface="+mn-ea"/>
              </a:rPr>
              <a:t>硬件系统PCB散热孔布置</a:t>
            </a:r>
            <a:endParaRPr lang="zh-CN" altLang="en-US"/>
          </a:p>
        </p:txBody>
      </p:sp>
      <p:cxnSp>
        <p:nvCxnSpPr>
          <p:cNvPr id="7" name="直接连接符 6"/>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23" name="椭圆 22"/>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24" name="文本框 23"/>
          <p:cNvSpPr txBox="1"/>
          <p:nvPr>
            <p:custDataLst>
              <p:tags r:id="rId3"/>
            </p:custDataLst>
          </p:nvPr>
        </p:nvSpPr>
        <p:spPr>
          <a:xfrm>
            <a:off x="1005205" y="162560"/>
            <a:ext cx="8166735"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硬件</a:t>
            </a:r>
            <a:r>
              <a:rPr lang="en-US" altLang="zh-CN" sz="2800" b="1">
                <a:solidFill>
                  <a:srgbClr val="000000"/>
                </a:solidFill>
                <a:latin typeface="Arial" panose="020B0604020202020204" pitchFamily="34" charset="0"/>
                <a:ea typeface="黑体" panose="02010609060101010101" pitchFamily="49" charset="-122"/>
                <a:cs typeface="+mn-ea"/>
              </a:rPr>
              <a:t>PCB</a:t>
            </a:r>
            <a:r>
              <a:rPr lang="zh-CN" altLang="en-US" sz="2800" b="1">
                <a:solidFill>
                  <a:srgbClr val="000000"/>
                </a:solidFill>
                <a:latin typeface="Arial" panose="020B0604020202020204" pitchFamily="34" charset="0"/>
                <a:ea typeface="黑体" panose="02010609060101010101" pitchFamily="49" charset="-122"/>
                <a:cs typeface="+mn-ea"/>
              </a:rPr>
              <a:t>设计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4.2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PCB布局</a:t>
            </a:r>
            <a:r>
              <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集成电路</a:t>
            </a:r>
            <a:r>
              <a:rPr lang="zh-CN"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专利</a:t>
            </a:r>
            <a:r>
              <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a:t>
            </a:r>
            <a:endPar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pic>
        <p:nvPicPr>
          <p:cNvPr id="22" name="图片 21"/>
          <p:cNvPicPr>
            <a:picLocks noChangeAspect="1"/>
          </p:cNvPicPr>
          <p:nvPr/>
        </p:nvPicPr>
        <p:blipFill>
          <a:blip r:embed="rId2"/>
          <a:srcRect r="19334"/>
          <a:stretch>
            <a:fillRect/>
          </a:stretch>
        </p:blipFill>
        <p:spPr>
          <a:xfrm>
            <a:off x="2710815" y="1718945"/>
            <a:ext cx="2291080" cy="1277620"/>
          </a:xfrm>
          <a:prstGeom prst="rect">
            <a:avLst/>
          </a:prstGeom>
        </p:spPr>
      </p:pic>
      <p:sp>
        <p:nvSpPr>
          <p:cNvPr id="15" name="文本框 14"/>
          <p:cNvSpPr txBox="1"/>
          <p:nvPr/>
        </p:nvSpPr>
        <p:spPr>
          <a:xfrm>
            <a:off x="982345" y="1021715"/>
            <a:ext cx="9072880" cy="398780"/>
          </a:xfrm>
          <a:prstGeom prst="rect">
            <a:avLst/>
          </a:prstGeom>
          <a:noFill/>
        </p:spPr>
        <p:txBody>
          <a:bodyPr wrap="none" rtlCol="0" anchor="t">
            <a:spAutoFit/>
            <a:scene3d>
              <a:camera prst="orthographicFront"/>
              <a:lightRig rig="threePt" dir="t"/>
            </a:scene3d>
          </a:bodyPr>
          <a:p>
            <a:r>
              <a:rPr lang="zh-CN" altLang="en-US" sz="2000" b="1">
                <a:solidFill>
                  <a:srgbClr val="FF0000"/>
                </a:solidFill>
                <a:effectLst>
                  <a:outerShdw blurRad="38100" dist="19050" dir="2700000" algn="tl" rotWithShape="0">
                    <a:schemeClr val="dk1">
                      <a:alpha val="40000"/>
                    </a:schemeClr>
                  </a:outerShdw>
                </a:effectLst>
                <a:sym typeface="+mn-ea"/>
              </a:rPr>
              <a:t>布线顺序</a:t>
            </a:r>
            <a:r>
              <a:rPr lang="zh-CN" altLang="en-US" sz="2000" b="1">
                <a:solidFill>
                  <a:schemeClr val="tx1"/>
                </a:solidFill>
                <a:effectLst>
                  <a:outerShdw blurRad="38100" dist="19050" dir="2700000" algn="tl" rotWithShape="0">
                    <a:schemeClr val="dk1">
                      <a:alpha val="40000"/>
                    </a:schemeClr>
                  </a:outerShdw>
                </a:effectLst>
                <a:sym typeface="+mn-ea"/>
              </a:rPr>
              <a:t>：特殊信号优先、然后是其他信号和电源信号、最后覆铜处理地网络。</a:t>
            </a:r>
            <a:endParaRPr lang="zh-CN" altLang="en-US" sz="2000" b="1">
              <a:solidFill>
                <a:schemeClr val="tx1"/>
              </a:solidFill>
              <a:effectLst>
                <a:outerShdw blurRad="38100" dist="19050" dir="2700000" algn="tl" rotWithShape="0">
                  <a:schemeClr val="dk1">
                    <a:alpha val="40000"/>
                  </a:schemeClr>
                </a:outerShdw>
              </a:effectLst>
              <a:sym typeface="+mn-ea"/>
            </a:endParaRPr>
          </a:p>
        </p:txBody>
      </p:sp>
      <p:sp>
        <p:nvSpPr>
          <p:cNvPr id="32" name="文本框 31"/>
          <p:cNvSpPr txBox="1"/>
          <p:nvPr/>
        </p:nvSpPr>
        <p:spPr>
          <a:xfrm>
            <a:off x="4445" y="3329305"/>
            <a:ext cx="999490" cy="1076325"/>
          </a:xfrm>
          <a:prstGeom prst="rect">
            <a:avLst/>
          </a:prstGeom>
          <a:noFill/>
        </p:spPr>
        <p:txBody>
          <a:bodyPr wrap="none" rtlCol="0" anchor="t">
            <a:spAutoFit/>
          </a:bodyPr>
          <a:p>
            <a:r>
              <a:rPr lang="zh-CN" altLang="en-US" sz="3200" b="1" dirty="0">
                <a:solidFill>
                  <a:srgbClr val="FF0000"/>
                </a:solidFill>
                <a:latin typeface="黑体" panose="02010609060101010101" pitchFamily="49" charset="-122"/>
                <a:ea typeface="黑体" panose="02010609060101010101" pitchFamily="49" charset="-122"/>
                <a:sym typeface="+mn-ea"/>
              </a:rPr>
              <a:t>布线</a:t>
            </a:r>
            <a:endParaRPr lang="zh-CN" altLang="en-US" sz="3200" b="1" dirty="0">
              <a:solidFill>
                <a:srgbClr val="FF0000"/>
              </a:solidFill>
              <a:latin typeface="黑体" panose="02010609060101010101" pitchFamily="49" charset="-122"/>
              <a:ea typeface="黑体" panose="02010609060101010101" pitchFamily="49" charset="-122"/>
              <a:sym typeface="+mn-ea"/>
            </a:endParaRPr>
          </a:p>
          <a:p>
            <a:r>
              <a:rPr lang="zh-CN" altLang="en-US" sz="3200" b="1" dirty="0">
                <a:solidFill>
                  <a:srgbClr val="FF0000"/>
                </a:solidFill>
                <a:latin typeface="黑体" panose="02010609060101010101" pitchFamily="49" charset="-122"/>
                <a:ea typeface="黑体" panose="02010609060101010101" pitchFamily="49" charset="-122"/>
              </a:rPr>
              <a:t>原则</a:t>
            </a:r>
            <a:endParaRPr lang="zh-CN" altLang="en-US" sz="3200" b="1" dirty="0">
              <a:solidFill>
                <a:srgbClr val="FF0000"/>
              </a:solidFill>
              <a:latin typeface="黑体" panose="02010609060101010101" pitchFamily="49" charset="-122"/>
              <a:ea typeface="黑体" panose="02010609060101010101" pitchFamily="49" charset="-122"/>
            </a:endParaRPr>
          </a:p>
        </p:txBody>
      </p:sp>
      <p:grpSp>
        <p:nvGrpSpPr>
          <p:cNvPr id="35" name="组合 34"/>
          <p:cNvGrpSpPr/>
          <p:nvPr/>
        </p:nvGrpSpPr>
        <p:grpSpPr>
          <a:xfrm>
            <a:off x="767715" y="1905000"/>
            <a:ext cx="11191240" cy="4583430"/>
            <a:chOff x="1209" y="2846"/>
            <a:chExt cx="17624" cy="7218"/>
          </a:xfrm>
        </p:grpSpPr>
        <p:cxnSp>
          <p:nvCxnSpPr>
            <p:cNvPr id="8" name="直接连接符 7"/>
            <p:cNvCxnSpPr/>
            <p:nvPr/>
          </p:nvCxnSpPr>
          <p:spPr>
            <a:xfrm>
              <a:off x="1512" y="5948"/>
              <a:ext cx="17321" cy="21"/>
            </a:xfrm>
            <a:prstGeom prst="line">
              <a:avLst/>
            </a:prstGeom>
            <a:ln w="34925">
              <a:prstDash val="soli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037" y="5035"/>
              <a:ext cx="2232" cy="628"/>
            </a:xfrm>
            <a:prstGeom prst="rect">
              <a:avLst/>
            </a:prstGeom>
            <a:noFill/>
          </p:spPr>
          <p:txBody>
            <a:bodyPr wrap="square" rtlCol="0" anchor="t">
              <a:spAutoFit/>
            </a:bodyPr>
            <a:p>
              <a:r>
                <a:rPr lang="zh-CN" altLang="en-US" sz="2000" b="1" spc="300">
                  <a:solidFill>
                    <a:srgbClr val="1F74AD"/>
                  </a:solidFill>
                  <a:latin typeface="微软雅黑" panose="020B0503020204020204" charset="-122"/>
                  <a:ea typeface="微软雅黑" panose="020B0503020204020204" charset="-122"/>
                  <a:cs typeface="+mn-ea"/>
                </a:rPr>
                <a:t>电源与地</a:t>
              </a:r>
              <a:endParaRPr lang="zh-CN" altLang="en-US" sz="2000" b="1">
                <a:solidFill>
                  <a:srgbClr val="FF0000"/>
                </a:solidFill>
              </a:endParaRPr>
            </a:p>
          </p:txBody>
        </p:sp>
        <p:sp>
          <p:nvSpPr>
            <p:cNvPr id="11" name="文本框 10"/>
            <p:cNvSpPr txBox="1"/>
            <p:nvPr/>
          </p:nvSpPr>
          <p:spPr>
            <a:xfrm>
              <a:off x="1209" y="2846"/>
              <a:ext cx="4000" cy="1843"/>
            </a:xfrm>
            <a:prstGeom prst="rect">
              <a:avLst/>
            </a:prstGeom>
            <a:noFill/>
          </p:spPr>
          <p:txBody>
            <a:bodyPr wrap="square" rtlCol="0" anchor="t">
              <a:spAutoFit/>
            </a:bodyPr>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去耦电容</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滤波顺序</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地线＞电源线＞信号线</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13" name="文本框 12"/>
            <p:cNvSpPr txBox="1"/>
            <p:nvPr/>
          </p:nvSpPr>
          <p:spPr>
            <a:xfrm>
              <a:off x="7705" y="5035"/>
              <a:ext cx="2668" cy="628"/>
            </a:xfrm>
            <a:prstGeom prst="rect">
              <a:avLst/>
            </a:prstGeom>
            <a:noFill/>
          </p:spPr>
          <p:txBody>
            <a:bodyPr wrap="square" rtlCol="0" anchor="t">
              <a:spAutoFit/>
            </a:bodyPr>
            <a:p>
              <a:r>
                <a:rPr lang="zh-CN" altLang="en-US" sz="2000" b="1" spc="300">
                  <a:solidFill>
                    <a:srgbClr val="3498DB"/>
                  </a:solidFill>
                  <a:latin typeface="微软雅黑" panose="020B0503020204020204" charset="-122"/>
                  <a:ea typeface="微软雅黑" panose="020B0503020204020204" charset="-122"/>
                  <a:cs typeface="+mn-ea"/>
                </a:rPr>
                <a:t>一般信号线</a:t>
              </a:r>
              <a:endParaRPr lang="zh-CN" altLang="en-US" sz="2000" b="1" spc="300">
                <a:solidFill>
                  <a:srgbClr val="3498DB"/>
                </a:solidFill>
                <a:latin typeface="微软雅黑" panose="020B0503020204020204" charset="-122"/>
                <a:ea typeface="微软雅黑" panose="020B0503020204020204" charset="-122"/>
                <a:cs typeface="+mn-ea"/>
              </a:endParaRPr>
            </a:p>
          </p:txBody>
        </p:sp>
        <p:sp>
          <p:nvSpPr>
            <p:cNvPr id="16" name="文本框 15"/>
            <p:cNvSpPr txBox="1"/>
            <p:nvPr/>
          </p:nvSpPr>
          <p:spPr>
            <a:xfrm>
              <a:off x="3594" y="7088"/>
              <a:ext cx="5445" cy="1973"/>
            </a:xfrm>
            <a:prstGeom prst="rect">
              <a:avLst/>
            </a:prstGeom>
            <a:noFill/>
          </p:spPr>
          <p:txBody>
            <a:bodyPr wrap="square" rtlCol="0" anchor="t">
              <a:spAutoFit/>
            </a:bodyPr>
            <a:p>
              <a:pPr>
                <a:lnSpc>
                  <a:spcPct val="14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控制走线连续性（倒角，过孔，线宽）阻抗不连续就会反射</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a:p>
              <a:pPr>
                <a:lnSpc>
                  <a:spcPct val="14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拐角处理锐角</a:t>
              </a:r>
              <a:r>
                <a:rPr lang="en-US" altLang="zh-CN">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&lt;</a:t>
              </a: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直角</a:t>
              </a:r>
              <a:r>
                <a:rPr lang="en-US" altLang="zh-CN">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&lt;</a:t>
              </a: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钝角</a:t>
              </a:r>
              <a:r>
                <a:rPr lang="en-US" altLang="zh-CN">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&lt;</a:t>
              </a: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直线</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17" name="文本框 16"/>
            <p:cNvSpPr txBox="1"/>
            <p:nvPr/>
          </p:nvSpPr>
          <p:spPr>
            <a:xfrm>
              <a:off x="4493" y="6230"/>
              <a:ext cx="3064" cy="628"/>
            </a:xfrm>
            <a:prstGeom prst="rect">
              <a:avLst/>
            </a:prstGeom>
            <a:noFill/>
          </p:spPr>
          <p:txBody>
            <a:bodyPr wrap="square" rtlCol="0">
              <a:spAutoFit/>
            </a:bodyPr>
            <a:p>
              <a:pPr algn="l"/>
              <a:r>
                <a:rPr lang="zh-CN" altLang="en-US" sz="2000" b="1" spc="300">
                  <a:solidFill>
                    <a:schemeClr val="accent1">
                      <a:lumMod val="75000"/>
                    </a:schemeClr>
                  </a:solidFill>
                  <a:latin typeface="微软雅黑" panose="020B0503020204020204" charset="-122"/>
                  <a:ea typeface="微软雅黑" panose="020B0503020204020204" charset="-122"/>
                  <a:cs typeface="+mn-ea"/>
                  <a:sym typeface="+mn-ea"/>
                </a:rPr>
                <a:t>走线阻抗匹配</a:t>
              </a:r>
              <a:endParaRPr lang="zh-CN" altLang="en-US" sz="2000" b="1">
                <a:solidFill>
                  <a:srgbClr val="FF0000"/>
                </a:solidFill>
                <a:sym typeface="+mn-ea"/>
              </a:endParaRPr>
            </a:p>
          </p:txBody>
        </p:sp>
        <p:sp>
          <p:nvSpPr>
            <p:cNvPr id="18" name="文本框 17"/>
            <p:cNvSpPr txBox="1"/>
            <p:nvPr/>
          </p:nvSpPr>
          <p:spPr>
            <a:xfrm>
              <a:off x="7705" y="2846"/>
              <a:ext cx="2900" cy="1843"/>
            </a:xfrm>
            <a:prstGeom prst="rect">
              <a:avLst/>
            </a:prstGeom>
            <a:noFill/>
          </p:spPr>
          <p:txBody>
            <a:bodyPr wrap="square" rtlCol="0" anchor="t">
              <a:spAutoFit/>
            </a:bodyPr>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控制走线间距</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控制走线宽度</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控制走线方向</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9" name="文本框 18"/>
            <p:cNvSpPr txBox="1"/>
            <p:nvPr/>
          </p:nvSpPr>
          <p:spPr>
            <a:xfrm>
              <a:off x="10439" y="6230"/>
              <a:ext cx="3135" cy="628"/>
            </a:xfrm>
            <a:prstGeom prst="rect">
              <a:avLst/>
            </a:prstGeom>
            <a:noFill/>
          </p:spPr>
          <p:txBody>
            <a:bodyPr wrap="square" rtlCol="0" anchor="t">
              <a:spAutoFit/>
            </a:bodyPr>
            <a:p>
              <a:r>
                <a:rPr lang="zh-CN" altLang="en-US" sz="2000" b="1" spc="300">
                  <a:solidFill>
                    <a:srgbClr val="1AA3AA"/>
                  </a:solidFill>
                  <a:latin typeface="微软雅黑" panose="020B0503020204020204" charset="-122"/>
                  <a:ea typeface="微软雅黑" panose="020B0503020204020204" charset="-122"/>
                  <a:cs typeface="+mn-ea"/>
                </a:rPr>
                <a:t>差分信号布线</a:t>
              </a:r>
              <a:endParaRPr lang="zh-CN" altLang="en-US" sz="2000" b="1">
                <a:solidFill>
                  <a:srgbClr val="FF0000"/>
                </a:solidFill>
              </a:endParaRPr>
            </a:p>
          </p:txBody>
        </p:sp>
        <p:sp>
          <p:nvSpPr>
            <p:cNvPr id="20" name="文本框 19"/>
            <p:cNvSpPr txBox="1"/>
            <p:nvPr/>
          </p:nvSpPr>
          <p:spPr>
            <a:xfrm>
              <a:off x="10131" y="7088"/>
              <a:ext cx="3804" cy="1973"/>
            </a:xfrm>
            <a:prstGeom prst="rect">
              <a:avLst/>
            </a:prstGeom>
            <a:noFill/>
          </p:spPr>
          <p:txBody>
            <a:bodyPr wrap="square" rtlCol="0" anchor="t">
              <a:spAutoFit/>
            </a:bodyPr>
            <a:p>
              <a:pPr algn="ctr">
                <a:lnSpc>
                  <a:spcPct val="14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“等长、等距”</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a:p>
              <a:pPr algn="ctr">
                <a:lnSpc>
                  <a:spcPct val="14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“尽量靠近”</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a:p>
              <a:pPr algn="ctr">
                <a:lnSpc>
                  <a:spcPct val="14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“等长比等距更重要”</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21" name="文本框 20"/>
            <p:cNvSpPr txBox="1"/>
            <p:nvPr/>
          </p:nvSpPr>
          <p:spPr>
            <a:xfrm>
              <a:off x="14256" y="5035"/>
              <a:ext cx="1301" cy="628"/>
            </a:xfrm>
            <a:prstGeom prst="rect">
              <a:avLst/>
            </a:prstGeom>
            <a:noFill/>
          </p:spPr>
          <p:txBody>
            <a:bodyPr wrap="square" rtlCol="0" anchor="t">
              <a:spAutoFit/>
            </a:bodyPr>
            <a:p>
              <a:r>
                <a:rPr lang="zh-CN" altLang="en-US" sz="2000" b="1" spc="300">
                  <a:solidFill>
                    <a:srgbClr val="69A35B"/>
                  </a:solidFill>
                  <a:latin typeface="微软雅黑" panose="020B0503020204020204" charset="-122"/>
                  <a:ea typeface="微软雅黑" panose="020B0503020204020204" charset="-122"/>
                  <a:cs typeface="+mn-ea"/>
                </a:rPr>
                <a:t>敷铜</a:t>
              </a:r>
              <a:endParaRPr lang="zh-CN" altLang="en-US" sz="2000" b="1" spc="300">
                <a:solidFill>
                  <a:srgbClr val="69A35B"/>
                </a:solidFill>
                <a:latin typeface="微软雅黑" panose="020B0503020204020204" charset="-122"/>
                <a:ea typeface="微软雅黑" panose="020B0503020204020204" charset="-122"/>
                <a:cs typeface="+mn-ea"/>
              </a:endParaRPr>
            </a:p>
          </p:txBody>
        </p:sp>
        <p:sp>
          <p:nvSpPr>
            <p:cNvPr id="23" name="文本框 22"/>
            <p:cNvSpPr txBox="1"/>
            <p:nvPr/>
          </p:nvSpPr>
          <p:spPr>
            <a:xfrm>
              <a:off x="13176" y="4109"/>
              <a:ext cx="3168" cy="580"/>
            </a:xfrm>
            <a:prstGeom prst="rect">
              <a:avLst/>
            </a:prstGeom>
            <a:noFill/>
          </p:spPr>
          <p:txBody>
            <a:bodyPr wrap="none" rtlCol="0">
              <a:spAutoFit/>
            </a:bodyPr>
            <a:p>
              <a:pPr algn="l"/>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覆铜并作地线使用</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24" name="文本框 23"/>
            <p:cNvSpPr txBox="1"/>
            <p:nvPr/>
          </p:nvSpPr>
          <p:spPr>
            <a:xfrm>
              <a:off x="15889" y="6230"/>
              <a:ext cx="2944" cy="628"/>
            </a:xfrm>
            <a:prstGeom prst="rect">
              <a:avLst/>
            </a:prstGeom>
            <a:noFill/>
          </p:spPr>
          <p:txBody>
            <a:bodyPr wrap="square" rtlCol="0" anchor="t">
              <a:spAutoFit/>
            </a:bodyPr>
            <a:p>
              <a:r>
                <a:rPr lang="zh-CN" altLang="en-US" sz="2000" b="1">
                  <a:solidFill>
                    <a:srgbClr val="00B0F0"/>
                  </a:solidFill>
                </a:rPr>
                <a:t>设计规则检查</a:t>
              </a:r>
              <a:endParaRPr lang="zh-CN" altLang="en-US" sz="2000" b="1">
                <a:solidFill>
                  <a:srgbClr val="00B0F0"/>
                </a:solidFill>
              </a:endParaRPr>
            </a:p>
          </p:txBody>
        </p:sp>
        <p:sp>
          <p:nvSpPr>
            <p:cNvPr id="25" name="文本框 24"/>
            <p:cNvSpPr txBox="1"/>
            <p:nvPr/>
          </p:nvSpPr>
          <p:spPr>
            <a:xfrm>
              <a:off x="15988" y="7088"/>
              <a:ext cx="2747" cy="2976"/>
            </a:xfrm>
            <a:prstGeom prst="rect">
              <a:avLst/>
            </a:prstGeom>
            <a:noFill/>
          </p:spPr>
          <p:txBody>
            <a:bodyPr wrap="square" rtlCol="0" anchor="t">
              <a:spAutoFit/>
            </a:bodyPr>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连接性检查</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线宽检查</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安全间距检查</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关键信号检查</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ctr">
                <a:lnSpc>
                  <a:spcPct val="130000"/>
                </a:lnSpc>
              </a:pPr>
              <a:r>
                <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丝印检查</a:t>
              </a:r>
              <a:endParaRPr lang="zh-CN" altLang="en-US">
                <a:solidFill>
                  <a:schemeClr val="bg1">
                    <a:lumMod val="50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cxnSp>
          <p:nvCxnSpPr>
            <p:cNvPr id="26" name="直接连接符 25"/>
            <p:cNvCxnSpPr/>
            <p:nvPr/>
          </p:nvCxnSpPr>
          <p:spPr>
            <a:xfrm flipV="1">
              <a:off x="2576" y="5625"/>
              <a:ext cx="389" cy="3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8650" y="5624"/>
              <a:ext cx="389" cy="3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4391" y="5624"/>
              <a:ext cx="389" cy="3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flipV="1">
              <a:off x="5457" y="5969"/>
              <a:ext cx="439" cy="31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11390" y="5969"/>
              <a:ext cx="439" cy="31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flipV="1">
              <a:off x="16897" y="5933"/>
              <a:ext cx="439" cy="31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16897" y="5609"/>
              <a:ext cx="389" cy="3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6710" y="4827"/>
              <a:ext cx="1301" cy="628"/>
            </a:xfrm>
            <a:prstGeom prst="rect">
              <a:avLst/>
            </a:prstGeom>
            <a:noFill/>
          </p:spPr>
          <p:txBody>
            <a:bodyPr wrap="square" rtlCol="0" anchor="t">
              <a:spAutoFit/>
            </a:bodyPr>
            <a:p>
              <a:r>
                <a:rPr lang="zh-CN" altLang="en-US" sz="2000" b="1">
                  <a:solidFill>
                    <a:schemeClr val="accent5">
                      <a:lumMod val="75000"/>
                    </a:schemeClr>
                  </a:solidFill>
                </a:rPr>
                <a:t>。。。</a:t>
              </a:r>
              <a:endParaRPr lang="zh-CN" altLang="en-US" sz="2000" b="1">
                <a:solidFill>
                  <a:schemeClr val="accent5">
                    <a:lumMod val="75000"/>
                  </a:schemeClr>
                </a:solidFill>
              </a:endParaRPr>
            </a:p>
          </p:txBody>
        </p:sp>
      </p:grpSp>
      <p:cxnSp>
        <p:nvCxnSpPr>
          <p:cNvPr id="7" name="直接连接符 6"/>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3" name="椭圆 2"/>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4" name="文本框 3"/>
          <p:cNvSpPr txBox="1"/>
          <p:nvPr>
            <p:custDataLst>
              <p:tags r:id="rId3"/>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硬件</a:t>
            </a:r>
            <a:r>
              <a:rPr lang="en-US" altLang="zh-CN" sz="2800" b="1">
                <a:solidFill>
                  <a:srgbClr val="000000"/>
                </a:solidFill>
                <a:latin typeface="Arial" panose="020B0604020202020204" pitchFamily="34" charset="0"/>
                <a:ea typeface="黑体" panose="02010609060101010101" pitchFamily="49" charset="-122"/>
                <a:cs typeface="+mn-ea"/>
              </a:rPr>
              <a:t>PCB</a:t>
            </a:r>
            <a:r>
              <a:rPr lang="zh-CN" altLang="en-US" sz="2800" b="1">
                <a:solidFill>
                  <a:srgbClr val="000000"/>
                </a:solidFill>
                <a:latin typeface="Arial" panose="020B0604020202020204" pitchFamily="34" charset="0"/>
                <a:ea typeface="黑体" panose="02010609060101010101" pitchFamily="49" charset="-122"/>
                <a:cs typeface="+mn-ea"/>
              </a:rPr>
              <a:t>设计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4.2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PCB布线</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pic>
        <p:nvPicPr>
          <p:cNvPr id="34818" name="图片 3"/>
          <p:cNvPicPr>
            <a:picLocks noChangeAspect="1"/>
          </p:cNvPicPr>
          <p:nvPr/>
        </p:nvPicPr>
        <p:blipFill>
          <a:blip r:embed="rId4"/>
          <a:stretch>
            <a:fillRect/>
          </a:stretch>
        </p:blipFill>
        <p:spPr>
          <a:xfrm>
            <a:off x="10327640" y="1598295"/>
            <a:ext cx="1568450" cy="1319530"/>
          </a:xfrm>
          <a:prstGeom prst="rect">
            <a:avLst/>
          </a:prstGeom>
          <a:noFill/>
          <a:ln w="9525">
            <a:noFill/>
          </a:ln>
        </p:spPr>
      </p:pic>
      <p:pic>
        <p:nvPicPr>
          <p:cNvPr id="6" name="图片 5"/>
          <p:cNvPicPr>
            <a:picLocks noChangeAspect="1"/>
          </p:cNvPicPr>
          <p:nvPr/>
        </p:nvPicPr>
        <p:blipFill>
          <a:blip r:embed="rId5"/>
          <a:stretch>
            <a:fillRect/>
          </a:stretch>
        </p:blipFill>
        <p:spPr>
          <a:xfrm>
            <a:off x="6628765" y="1718945"/>
            <a:ext cx="1798955" cy="1306195"/>
          </a:xfrm>
          <a:prstGeom prst="rect">
            <a:avLst/>
          </a:prstGeom>
        </p:spPr>
      </p:pic>
      <p:pic>
        <p:nvPicPr>
          <p:cNvPr id="14" name="图片 18" descr="C:\Users\ADMINI~1\AppData\Local\Temp\ksohtml\wps5EC0.tmp.jpg"/>
          <p:cNvPicPr/>
          <p:nvPr/>
        </p:nvPicPr>
        <p:blipFill>
          <a:blip r:embed="rId6">
            <a:extLst>
              <a:ext uri="{28A0092B-C50C-407E-A947-70E740481C1C}">
                <a14:useLocalDpi xmlns:a14="http://schemas.microsoft.com/office/drawing/2010/main" val="0"/>
              </a:ext>
            </a:extLst>
          </a:blip>
          <a:srcRect l="11345" r="13673" b="15233"/>
          <a:stretch>
            <a:fillRect/>
          </a:stretch>
        </p:blipFill>
        <p:spPr>
          <a:xfrm>
            <a:off x="2323465" y="5851525"/>
            <a:ext cx="3273425" cy="889635"/>
          </a:xfrm>
          <a:prstGeom prst="rect">
            <a:avLst/>
          </a:prstGeom>
          <a:noFill/>
          <a:ln>
            <a:noFill/>
          </a:ln>
        </p:spPr>
      </p:pic>
      <p:pic>
        <p:nvPicPr>
          <p:cNvPr id="36" name="图片 35"/>
          <p:cNvPicPr>
            <a:picLocks noChangeAspect="1"/>
          </p:cNvPicPr>
          <p:nvPr/>
        </p:nvPicPr>
        <p:blipFill>
          <a:blip r:embed="rId7"/>
          <a:stretch>
            <a:fillRect/>
          </a:stretch>
        </p:blipFill>
        <p:spPr>
          <a:xfrm>
            <a:off x="5739765" y="5851525"/>
            <a:ext cx="4311650" cy="737235"/>
          </a:xfrm>
          <a:prstGeom prst="rect">
            <a:avLst/>
          </a:prstGeom>
        </p:spPr>
      </p:pic>
    </p:spTree>
    <p:custDataLst>
      <p:tags r:id="rId8"/>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sp>
        <p:nvSpPr>
          <p:cNvPr id="13" name="文本框 12"/>
          <p:cNvSpPr txBox="1"/>
          <p:nvPr/>
        </p:nvSpPr>
        <p:spPr>
          <a:xfrm>
            <a:off x="4302125" y="6431280"/>
            <a:ext cx="3341370" cy="368300"/>
          </a:xfrm>
          <a:prstGeom prst="rect">
            <a:avLst/>
          </a:prstGeom>
          <a:noFill/>
        </p:spPr>
        <p:txBody>
          <a:bodyPr wrap="square" rtlCol="0">
            <a:spAutoFit/>
          </a:bodyPr>
          <a:p>
            <a:r>
              <a:rPr lang="zh-CN" altLang="en-US" b="1" dirty="0">
                <a:latin typeface="方正姚体" panose="02010601030101010101" charset="-122"/>
                <a:ea typeface="方正姚体" panose="02010601030101010101" charset="-122"/>
              </a:rPr>
              <a:t>硬件系统PCB走线示意图</a:t>
            </a:r>
            <a:endParaRPr lang="zh-CN" altLang="en-US" b="1" dirty="0">
              <a:latin typeface="方正姚体" panose="02010601030101010101" charset="-122"/>
              <a:ea typeface="方正姚体" panose="02010601030101010101" charset="-122"/>
            </a:endParaRPr>
          </a:p>
        </p:txBody>
      </p:sp>
      <p:pic>
        <p:nvPicPr>
          <p:cNvPr id="45057" name="图片 3"/>
          <p:cNvPicPr/>
          <p:nvPr/>
        </p:nvPicPr>
        <p:blipFill rotWithShape="1">
          <a:blip r:embed="rId2">
            <a:clrChange>
              <a:clrFrom>
                <a:srgbClr val="FFFFFF">
                  <a:alpha val="100000"/>
                </a:srgbClr>
              </a:clrFrom>
              <a:clrTo>
                <a:srgbClr val="FFFFFF">
                  <a:alpha val="100000"/>
                  <a:alpha val="0"/>
                </a:srgbClr>
              </a:clrTo>
            </a:clrChange>
          </a:blip>
          <a:srcRect l="8626" t="258" r="10320" b="2191"/>
          <a:stretch>
            <a:fillRect/>
          </a:stretch>
        </p:blipFill>
        <p:spPr bwMode="auto">
          <a:xfrm>
            <a:off x="257810" y="1592580"/>
            <a:ext cx="5772150" cy="4858385"/>
          </a:xfrm>
          <a:prstGeom prst="rect">
            <a:avLst/>
          </a:prstGeom>
          <a:noFill/>
          <a:ln>
            <a:noFill/>
          </a:ln>
        </p:spPr>
      </p:pic>
      <p:cxnSp>
        <p:nvCxnSpPr>
          <p:cNvPr id="7" name="直接连接符 6"/>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3" name="椭圆 2"/>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4" name="文本框 3"/>
          <p:cNvSpPr txBox="1"/>
          <p:nvPr>
            <p:custDataLst>
              <p:tags r:id="rId3"/>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硬件</a:t>
            </a:r>
            <a:r>
              <a:rPr lang="en-US" altLang="zh-CN" sz="2800" b="1">
                <a:solidFill>
                  <a:srgbClr val="000000"/>
                </a:solidFill>
                <a:latin typeface="Arial" panose="020B0604020202020204" pitchFamily="34" charset="0"/>
                <a:ea typeface="黑体" panose="02010609060101010101" pitchFamily="49" charset="-122"/>
                <a:cs typeface="+mn-ea"/>
              </a:rPr>
              <a:t>PCB</a:t>
            </a:r>
            <a:r>
              <a:rPr lang="zh-CN" altLang="en-US" sz="2800" b="1">
                <a:solidFill>
                  <a:srgbClr val="000000"/>
                </a:solidFill>
                <a:latin typeface="Arial" panose="020B0604020202020204" pitchFamily="34" charset="0"/>
                <a:ea typeface="黑体" panose="02010609060101010101" pitchFamily="49" charset="-122"/>
                <a:cs typeface="+mn-ea"/>
              </a:rPr>
              <a:t>设计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4.2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PCB布线</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pic>
        <p:nvPicPr>
          <p:cNvPr id="35842" name="图片 3"/>
          <p:cNvPicPr>
            <a:picLocks noGrp="1" noChangeAspect="1"/>
          </p:cNvPicPr>
          <p:nvPr/>
        </p:nvPicPr>
        <p:blipFill>
          <a:blip r:embed="rId4"/>
          <a:stretch>
            <a:fillRect/>
          </a:stretch>
        </p:blipFill>
        <p:spPr>
          <a:xfrm>
            <a:off x="6271260" y="1654175"/>
            <a:ext cx="5704840" cy="4796790"/>
          </a:xfrm>
          <a:prstGeom prst="rect">
            <a:avLst/>
          </a:prstGeom>
          <a:noFill/>
          <a:ln w="9525">
            <a:noFill/>
          </a:ln>
        </p:spPr>
      </p:pic>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pic>
        <p:nvPicPr>
          <p:cNvPr id="24" name="图片 24"/>
          <p:cNvPicPr/>
          <p:nvPr/>
        </p:nvPicPr>
        <p:blipFill>
          <a:blip r:embed="rId2"/>
          <a:stretch>
            <a:fillRect/>
          </a:stretch>
        </p:blipFill>
        <p:spPr>
          <a:xfrm>
            <a:off x="528955" y="1626235"/>
            <a:ext cx="5448935" cy="4986655"/>
          </a:xfrm>
          <a:prstGeom prst="rect">
            <a:avLst/>
          </a:prstGeom>
        </p:spPr>
      </p:pic>
      <p:sp>
        <p:nvSpPr>
          <p:cNvPr id="13" name="文本框 12"/>
          <p:cNvSpPr txBox="1"/>
          <p:nvPr/>
        </p:nvSpPr>
        <p:spPr>
          <a:xfrm>
            <a:off x="2073275" y="6431280"/>
            <a:ext cx="2360295" cy="368300"/>
          </a:xfrm>
          <a:prstGeom prst="rect">
            <a:avLst/>
          </a:prstGeom>
          <a:noFill/>
        </p:spPr>
        <p:txBody>
          <a:bodyPr wrap="square" rtlCol="0">
            <a:spAutoFit/>
          </a:bodyPr>
          <a:p>
            <a:r>
              <a:rPr lang="zh-CN" altLang="en-US" b="1" dirty="0">
                <a:latin typeface="方正姚体" panose="02010601030101010101" charset="-122"/>
                <a:ea typeface="方正姚体" panose="02010601030101010101" charset="-122"/>
              </a:rPr>
              <a:t>硬件系统PCB实物图</a:t>
            </a:r>
            <a:endParaRPr lang="zh-CN" altLang="en-US" b="1" dirty="0">
              <a:latin typeface="方正姚体" panose="02010601030101010101" charset="-122"/>
              <a:ea typeface="方正姚体" panose="02010601030101010101" charset="-122"/>
            </a:endParaRPr>
          </a:p>
        </p:txBody>
      </p:sp>
      <p:pic>
        <p:nvPicPr>
          <p:cNvPr id="2" name="图片 1"/>
          <p:cNvPicPr>
            <a:picLocks noChangeAspect="1"/>
          </p:cNvPicPr>
          <p:nvPr/>
        </p:nvPicPr>
        <p:blipFill>
          <a:blip r:embed="rId3"/>
          <a:stretch>
            <a:fillRect/>
          </a:stretch>
        </p:blipFill>
        <p:spPr>
          <a:xfrm>
            <a:off x="5977890" y="3902710"/>
            <a:ext cx="6009005" cy="2331085"/>
          </a:xfrm>
          <a:prstGeom prst="rect">
            <a:avLst/>
          </a:prstGeom>
        </p:spPr>
      </p:pic>
      <p:sp>
        <p:nvSpPr>
          <p:cNvPr id="3" name="文本框 2"/>
          <p:cNvSpPr txBox="1"/>
          <p:nvPr/>
        </p:nvSpPr>
        <p:spPr>
          <a:xfrm>
            <a:off x="528955" y="916305"/>
            <a:ext cx="9639300" cy="398780"/>
          </a:xfrm>
          <a:prstGeom prst="rect">
            <a:avLst/>
          </a:prstGeom>
          <a:noFill/>
        </p:spPr>
        <p:txBody>
          <a:bodyPr wrap="square" rtlCol="0" anchor="t">
            <a:spAutoFit/>
          </a:bodyPr>
          <a:p>
            <a:r>
              <a:rPr lang="zh-CN" altLang="en-US" sz="2000" b="1"/>
              <a:t>普通工艺</a:t>
            </a:r>
            <a:r>
              <a:rPr lang="zh-CN" altLang="en-US" sz="2000"/>
              <a:t>：FR-4，绿油白字，有铅喷锡，过孔盖油，1.6mm板厚、铜厚 1oz。</a:t>
            </a:r>
            <a:endParaRPr lang="zh-CN" altLang="en-US" sz="2000"/>
          </a:p>
        </p:txBody>
      </p:sp>
      <p:sp>
        <p:nvSpPr>
          <p:cNvPr id="4" name="文本框 3"/>
          <p:cNvSpPr txBox="1"/>
          <p:nvPr/>
        </p:nvSpPr>
        <p:spPr>
          <a:xfrm>
            <a:off x="7205980" y="6335395"/>
            <a:ext cx="3651250" cy="368300"/>
          </a:xfrm>
          <a:prstGeom prst="rect">
            <a:avLst/>
          </a:prstGeom>
          <a:noFill/>
        </p:spPr>
        <p:txBody>
          <a:bodyPr wrap="square" rtlCol="0" anchor="t">
            <a:spAutoFit/>
          </a:bodyPr>
          <a:p>
            <a:r>
              <a:rPr lang="zh-CN" altLang="en-US" b="1" dirty="0">
                <a:latin typeface="方正姚体" panose="02010601030101010101" charset="-122"/>
                <a:ea typeface="方正姚体" panose="02010601030101010101" charset="-122"/>
              </a:rPr>
              <a:t>远程天文台硬件控制系统相关参数</a:t>
            </a:r>
            <a:endParaRPr lang="zh-CN" altLang="en-US" b="1" dirty="0">
              <a:latin typeface="方正姚体" panose="02010601030101010101" charset="-122"/>
              <a:ea typeface="方正姚体" panose="02010601030101010101" charset="-122"/>
            </a:endParaRPr>
          </a:p>
        </p:txBody>
      </p:sp>
      <p:cxnSp>
        <p:nvCxnSpPr>
          <p:cNvPr id="7" name="直接连接符 6"/>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5" name="椭圆 4"/>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6" name="文本框 5"/>
          <p:cNvSpPr txBox="1"/>
          <p:nvPr>
            <p:custDataLst>
              <p:tags r:id="rId4"/>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硬件</a:t>
            </a:r>
            <a:r>
              <a:rPr lang="en-US" altLang="zh-CN" sz="2800" b="1">
                <a:solidFill>
                  <a:srgbClr val="000000"/>
                </a:solidFill>
                <a:latin typeface="Arial" panose="020B0604020202020204" pitchFamily="34" charset="0"/>
                <a:ea typeface="黑体" panose="02010609060101010101" pitchFamily="49" charset="-122"/>
                <a:cs typeface="+mn-ea"/>
              </a:rPr>
              <a:t>PCB</a:t>
            </a:r>
            <a:r>
              <a:rPr lang="zh-CN" altLang="en-US" sz="2800" b="1">
                <a:solidFill>
                  <a:srgbClr val="000000"/>
                </a:solidFill>
                <a:latin typeface="Arial" panose="020B0604020202020204" pitchFamily="34" charset="0"/>
                <a:ea typeface="黑体" panose="02010609060101010101" pitchFamily="49" charset="-122"/>
                <a:cs typeface="+mn-ea"/>
              </a:rPr>
              <a:t>设计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4.2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PCB加工</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pic>
        <p:nvPicPr>
          <p:cNvPr id="15" name="图片 15"/>
          <p:cNvPicPr/>
          <p:nvPr/>
        </p:nvPicPr>
        <p:blipFill>
          <a:blip r:embed="rId5"/>
          <a:stretch>
            <a:fillRect/>
          </a:stretch>
        </p:blipFill>
        <p:spPr>
          <a:xfrm>
            <a:off x="5977890" y="1626235"/>
            <a:ext cx="6009005" cy="1894840"/>
          </a:xfrm>
          <a:prstGeom prst="rect">
            <a:avLst/>
          </a:prstGeom>
        </p:spPr>
      </p:pic>
      <p:sp>
        <p:nvSpPr>
          <p:cNvPr id="8" name="文本框 7"/>
          <p:cNvSpPr txBox="1"/>
          <p:nvPr/>
        </p:nvSpPr>
        <p:spPr>
          <a:xfrm>
            <a:off x="8319135" y="3496310"/>
            <a:ext cx="1325880" cy="368300"/>
          </a:xfrm>
          <a:prstGeom prst="rect">
            <a:avLst/>
          </a:prstGeom>
          <a:noFill/>
        </p:spPr>
        <p:txBody>
          <a:bodyPr wrap="none" rtlCol="0" anchor="t">
            <a:spAutoFit/>
          </a:bodyPr>
          <a:p>
            <a:r>
              <a:rPr lang="zh-CN" altLang="en-US" b="1" dirty="0">
                <a:latin typeface="方正姚体" panose="02010601030101010101" charset="-122"/>
                <a:ea typeface="方正姚体" panose="02010601030101010101" charset="-122"/>
                <a:sym typeface="+mn-ea"/>
              </a:rPr>
              <a:t>集成控制箱</a:t>
            </a:r>
            <a:endParaRPr lang="zh-CN" altLang="en-US"/>
          </a:p>
        </p:txBody>
      </p:sp>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218765" y="2536337"/>
            <a:ext cx="1828800" cy="1569660"/>
          </a:xfrm>
          <a:prstGeom prst="rect">
            <a:avLst/>
          </a:prstGeom>
          <a:noFill/>
        </p:spPr>
        <p:txBody>
          <a:bodyPr wrap="square" lIns="90000" tIns="46800" rIns="90000" bIns="46800" rtlCol="0" anchor="ctr" anchorCtr="0">
            <a:normAutofit/>
          </a:bodyPr>
          <a:lstStyle/>
          <a:p>
            <a:pPr algn="ctr"/>
            <a:r>
              <a:rPr lang="en-US" altLang="zh-CN" sz="4800" b="1">
                <a:solidFill>
                  <a:schemeClr val="bg1"/>
                </a:solidFill>
              </a:rPr>
              <a:t>5</a:t>
            </a:r>
            <a:endParaRPr lang="en-US" altLang="zh-CN" sz="4800" b="1">
              <a:solidFill>
                <a:schemeClr val="bg1"/>
              </a:solidFill>
            </a:endParaRPr>
          </a:p>
        </p:txBody>
      </p:sp>
      <p:sp>
        <p:nvSpPr>
          <p:cNvPr id="2" name="标题 1"/>
          <p:cNvSpPr>
            <a:spLocks noGrp="1"/>
          </p:cNvSpPr>
          <p:nvPr>
            <p:ph type="title"/>
            <p:custDataLst>
              <p:tags r:id="rId3"/>
            </p:custDataLst>
          </p:nvPr>
        </p:nvSpPr>
        <p:spPr>
          <a:xfrm>
            <a:off x="5743575" y="2339340"/>
            <a:ext cx="5210810" cy="1021080"/>
          </a:xfrm>
        </p:spPr>
        <p:txBody>
          <a:bodyPr lIns="90000" tIns="46800" rIns="90000" bIns="46800">
            <a:normAutofit fontScale="90000"/>
          </a:bodyPr>
          <a:lstStyle/>
          <a:p>
            <a:pPr algn="ctr"/>
            <a:r>
              <a:t>硬件控制系统软件</a:t>
            </a:r>
            <a:br/>
            <a:r>
              <a:t>设计与测试</a:t>
            </a:r>
          </a:p>
        </p:txBody>
      </p:sp>
      <p:sp>
        <p:nvSpPr>
          <p:cNvPr id="3" name="文本占位符 2"/>
          <p:cNvSpPr>
            <a:spLocks noGrp="1"/>
          </p:cNvSpPr>
          <p:nvPr>
            <p:ph type="body" idx="1"/>
            <p:custDataLst>
              <p:tags r:id="rId4"/>
            </p:custDataLst>
          </p:nvPr>
        </p:nvSpPr>
        <p:spPr>
          <a:xfrm>
            <a:off x="6510020" y="3575050"/>
            <a:ext cx="3336925" cy="1741170"/>
          </a:xfrm>
        </p:spPr>
        <p:txBody>
          <a:bodyPr lIns="90000" tIns="46800" rIns="90000" bIns="46800">
            <a:noAutofit/>
          </a:bodyPr>
          <a:lstStyle/>
          <a:p>
            <a:pPr marL="285750" indent="-285750">
              <a:lnSpc>
                <a:spcPct val="120000"/>
              </a:lnSpc>
              <a:buFont typeface="Wingdings" panose="05000000000000000000" charset="0"/>
              <a:buChar char="Ø"/>
            </a:pP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5.1  驱动软件设计  </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marL="285750" indent="-285750">
              <a:lnSpc>
                <a:spcPct val="120000"/>
              </a:lnSpc>
              <a:buFont typeface="Wingdings" panose="05000000000000000000" charset="0"/>
              <a:buChar char="Ø"/>
            </a:pP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5.2  测控软件设计  </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marL="285750" indent="-285750">
              <a:lnSpc>
                <a:spcPct val="120000"/>
              </a:lnSpc>
              <a:buFont typeface="Wingdings" panose="05000000000000000000" charset="0"/>
              <a:buChar char="Ø"/>
            </a:pP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5.3  功能测试实验 </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pic>
        <p:nvPicPr>
          <p:cNvPr id="3" name="图片 2"/>
          <p:cNvPicPr>
            <a:picLocks noChangeAspect="1"/>
          </p:cNvPicPr>
          <p:nvPr/>
        </p:nvPicPr>
        <p:blipFill>
          <a:blip r:embed="rId2"/>
          <a:stretch>
            <a:fillRect/>
          </a:stretch>
        </p:blipFill>
        <p:spPr>
          <a:xfrm>
            <a:off x="475615" y="617220"/>
            <a:ext cx="4036695" cy="5672455"/>
          </a:xfrm>
          <a:prstGeom prst="rect">
            <a:avLst/>
          </a:prstGeom>
        </p:spPr>
      </p:pic>
      <p:sp>
        <p:nvSpPr>
          <p:cNvPr id="4" name="文本框 3"/>
          <p:cNvSpPr txBox="1"/>
          <p:nvPr/>
        </p:nvSpPr>
        <p:spPr>
          <a:xfrm>
            <a:off x="1548130" y="6289675"/>
            <a:ext cx="1891665" cy="368300"/>
          </a:xfrm>
          <a:prstGeom prst="rect">
            <a:avLst/>
          </a:prstGeom>
          <a:noFill/>
        </p:spPr>
        <p:txBody>
          <a:bodyPr wrap="square" rtlCol="0" anchor="t">
            <a:spAutoFit/>
          </a:bodyPr>
          <a:p>
            <a:r>
              <a:rPr lang="zh-CN" altLang="en-US"/>
              <a:t>程序设计流程图</a:t>
            </a:r>
            <a:endParaRPr lang="zh-CN" altLang="en-US"/>
          </a:p>
        </p:txBody>
      </p:sp>
      <p:pic>
        <p:nvPicPr>
          <p:cNvPr id="6" name="图片 5"/>
          <p:cNvPicPr>
            <a:picLocks noChangeAspect="1"/>
          </p:cNvPicPr>
          <p:nvPr/>
        </p:nvPicPr>
        <p:blipFill>
          <a:blip r:embed="rId3"/>
          <a:stretch>
            <a:fillRect/>
          </a:stretch>
        </p:blipFill>
        <p:spPr>
          <a:xfrm>
            <a:off x="5111115" y="868680"/>
            <a:ext cx="6893560" cy="2145030"/>
          </a:xfrm>
          <a:prstGeom prst="rect">
            <a:avLst/>
          </a:prstGeom>
        </p:spPr>
      </p:pic>
      <p:pic>
        <p:nvPicPr>
          <p:cNvPr id="7" name="图片 6"/>
          <p:cNvPicPr>
            <a:picLocks noChangeAspect="1"/>
          </p:cNvPicPr>
          <p:nvPr/>
        </p:nvPicPr>
        <p:blipFill>
          <a:blip r:embed="rId4"/>
          <a:stretch>
            <a:fillRect/>
          </a:stretch>
        </p:blipFill>
        <p:spPr>
          <a:xfrm>
            <a:off x="5111115" y="3000375"/>
            <a:ext cx="6924675" cy="3429000"/>
          </a:xfrm>
          <a:prstGeom prst="rect">
            <a:avLst/>
          </a:prstGeom>
        </p:spPr>
      </p:pic>
      <p:sp>
        <p:nvSpPr>
          <p:cNvPr id="8" name="文本框 7"/>
          <p:cNvSpPr txBox="1"/>
          <p:nvPr/>
        </p:nvSpPr>
        <p:spPr>
          <a:xfrm>
            <a:off x="7611745" y="6429375"/>
            <a:ext cx="1891665" cy="368300"/>
          </a:xfrm>
          <a:prstGeom prst="rect">
            <a:avLst/>
          </a:prstGeom>
          <a:noFill/>
        </p:spPr>
        <p:txBody>
          <a:bodyPr wrap="square" rtlCol="0" anchor="t">
            <a:spAutoFit/>
          </a:bodyPr>
          <a:p>
            <a:r>
              <a:rPr lang="zh-CN" altLang="en-US"/>
              <a:t>程序命令编码表</a:t>
            </a:r>
            <a:endParaRPr lang="zh-CN" altLang="en-US"/>
          </a:p>
        </p:txBody>
      </p:sp>
      <p:cxnSp>
        <p:nvCxnSpPr>
          <p:cNvPr id="2" name="直接连接符 1"/>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5" name="椭圆 4"/>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9" name="文本框 8"/>
          <p:cNvSpPr txBox="1"/>
          <p:nvPr>
            <p:custDataLst>
              <p:tags r:id="rId5"/>
            </p:custDataLst>
          </p:nvPr>
        </p:nvSpPr>
        <p:spPr>
          <a:xfrm>
            <a:off x="1005205" y="162560"/>
            <a:ext cx="10558145"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软件设计与测试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5.1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驱动软件设计（</a:t>
            </a:r>
            <a:r>
              <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C</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语言</a:t>
            </a:r>
            <a:r>
              <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代码量</a:t>
            </a:r>
            <a:r>
              <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3</a:t>
            </a:r>
            <a:r>
              <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407</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a:t>
            </a:r>
            <a:endPar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Tree>
    <p:custDataLst>
      <p:tags r:id="rId6"/>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39000">
              <a:schemeClr val="bg1">
                <a:lumMod val="85000"/>
                <a:alpha val="24000"/>
              </a:schemeClr>
            </a:gs>
          </a:gsLst>
          <a:lin ang="7500000" scaled="0"/>
        </a:gradFill>
        <a:effectLst/>
      </p:bgPr>
    </p:bg>
    <p:spTree>
      <p:nvGrpSpPr>
        <p:cNvPr id="1" name=""/>
        <p:cNvGrpSpPr/>
        <p:nvPr/>
      </p:nvGrpSpPr>
      <p:grpSpPr/>
      <p:sp>
        <p:nvSpPr>
          <p:cNvPr id="100" name="文本框 99"/>
          <p:cNvSpPr txBox="1"/>
          <p:nvPr/>
        </p:nvSpPr>
        <p:spPr>
          <a:xfrm>
            <a:off x="7437755" y="2832100"/>
            <a:ext cx="3558540" cy="2614930"/>
          </a:xfrm>
          <a:prstGeom prst="rect">
            <a:avLst/>
          </a:prstGeom>
          <a:noFill/>
          <a:ln w="9525">
            <a:noFill/>
          </a:ln>
        </p:spPr>
        <p:txBody>
          <a:bodyPr wrap="square">
            <a:spAutoFit/>
          </a:bodyPr>
          <a:p>
            <a:pPr fontAlgn="auto">
              <a:spcAft>
                <a:spcPts val="1200"/>
              </a:spcAft>
            </a:pPr>
            <a:r>
              <a:rPr lang="zh-CN" altLang="en-US" sz="2800" b="1" noProof="0" dirty="0" smtClean="0">
                <a:ln>
                  <a:noFill/>
                </a:ln>
                <a:solidFill>
                  <a:srgbClr val="FF0000"/>
                </a:solidFill>
                <a:effectLst/>
                <a:uLnTx/>
                <a:uFillTx/>
                <a:latin typeface="黑体" panose="02010609060101010101" pitchFamily="49" charset="-122"/>
                <a:ea typeface="黑体" panose="02010609060101010101" pitchFamily="49" charset="-122"/>
                <a:cs typeface="+mj-cs"/>
              </a:rPr>
              <a:t>软件主要特点：</a:t>
            </a:r>
            <a:endParaRPr lang="zh-CN" sz="1800">
              <a:effectLst/>
              <a:latin typeface="Times New Roman" panose="02020603050405020304" pitchFamily="18" charset="0"/>
              <a:ea typeface="宋体" panose="02010600030101010101" pitchFamily="2" charset="-122"/>
            </a:endParaRPr>
          </a:p>
          <a:p>
            <a:pPr marL="285750" indent="-285750" algn="l" fontAlgn="auto">
              <a:spcAft>
                <a:spcPts val="1200"/>
              </a:spcAft>
              <a:buFont typeface="Arial" panose="020B0604020202020204" pitchFamily="34" charset="0"/>
              <a:buChar char="•"/>
            </a:pPr>
            <a:r>
              <a:rPr lang="zh-CN" sz="2400" b="1">
                <a:effectLst/>
                <a:latin typeface="宋体" panose="02010600030101010101" pitchFamily="2" charset="-122"/>
                <a:ea typeface="宋体" panose="02010600030101010101" pitchFamily="2" charset="-122"/>
              </a:rPr>
              <a:t>菜单区域</a:t>
            </a:r>
            <a:endParaRPr lang="zh-CN" sz="2400" b="1">
              <a:effectLst/>
              <a:latin typeface="宋体" panose="02010600030101010101" pitchFamily="2" charset="-122"/>
              <a:ea typeface="宋体" panose="02010600030101010101" pitchFamily="2" charset="-122"/>
            </a:endParaRPr>
          </a:p>
          <a:p>
            <a:pPr marL="285750" indent="-285750" algn="l" fontAlgn="auto">
              <a:spcAft>
                <a:spcPts val="1200"/>
              </a:spcAft>
              <a:buFont typeface="Arial" panose="020B0604020202020204" pitchFamily="34" charset="0"/>
              <a:buChar char="•"/>
            </a:pPr>
            <a:r>
              <a:rPr lang="zh-CN" sz="2400" b="1">
                <a:effectLst/>
                <a:latin typeface="宋体" panose="02010600030101010101" pitchFamily="2" charset="-122"/>
                <a:ea typeface="宋体" panose="02010600030101010101" pitchFamily="2" charset="-122"/>
                <a:sym typeface="+mn-ea"/>
              </a:rPr>
              <a:t>显示区域</a:t>
            </a:r>
            <a:endParaRPr lang="zh-CN" sz="2400" b="1">
              <a:effectLst/>
              <a:latin typeface="宋体" panose="02010600030101010101" pitchFamily="2" charset="-122"/>
              <a:ea typeface="宋体" panose="02010600030101010101" pitchFamily="2" charset="-122"/>
              <a:sym typeface="+mn-ea"/>
            </a:endParaRPr>
          </a:p>
          <a:p>
            <a:pPr marL="285750" indent="-285750" algn="l" fontAlgn="auto">
              <a:spcAft>
                <a:spcPts val="1200"/>
              </a:spcAft>
              <a:buFont typeface="Arial" panose="020B0604020202020204" pitchFamily="34" charset="0"/>
              <a:buChar char="•"/>
            </a:pPr>
            <a:r>
              <a:rPr lang="zh-CN" sz="2400" b="1">
                <a:effectLst/>
                <a:latin typeface="宋体" panose="02010600030101010101" pitchFamily="2" charset="-122"/>
                <a:ea typeface="宋体" panose="02010600030101010101" pitchFamily="2" charset="-122"/>
                <a:sym typeface="+mn-ea"/>
              </a:rPr>
              <a:t>控制区域</a:t>
            </a:r>
            <a:endParaRPr lang="zh-CN" sz="2400" b="1">
              <a:effectLst/>
              <a:latin typeface="宋体" panose="02010600030101010101" pitchFamily="2" charset="-122"/>
              <a:ea typeface="宋体" panose="02010600030101010101" pitchFamily="2" charset="-122"/>
              <a:sym typeface="+mn-ea"/>
            </a:endParaRPr>
          </a:p>
          <a:p>
            <a:pPr marL="285750" indent="-285750" algn="l" fontAlgn="auto">
              <a:spcAft>
                <a:spcPts val="1200"/>
              </a:spcAft>
              <a:buFont typeface="Arial" panose="020B0604020202020204" pitchFamily="34" charset="0"/>
              <a:buChar char="•"/>
            </a:pPr>
            <a:r>
              <a:rPr lang="zh-CN" altLang="en-US" sz="2400" b="1">
                <a:effectLst/>
                <a:latin typeface="宋体" panose="02010600030101010101" pitchFamily="2" charset="-122"/>
                <a:ea typeface="宋体" panose="02010600030101010101" pitchFamily="2" charset="-122"/>
              </a:rPr>
              <a:t>测试区域</a:t>
            </a:r>
            <a:endParaRPr lang="zh-CN" altLang="en-US" sz="2400" b="1">
              <a:effectLst/>
              <a:latin typeface="宋体" panose="02010600030101010101" pitchFamily="2" charset="-122"/>
              <a:ea typeface="宋体" panose="02010600030101010101" pitchFamily="2" charset="-122"/>
            </a:endParaRPr>
          </a:p>
        </p:txBody>
      </p:sp>
      <p:sp>
        <p:nvSpPr>
          <p:cNvPr id="9" name="文本框 8"/>
          <p:cNvSpPr txBox="1"/>
          <p:nvPr/>
        </p:nvSpPr>
        <p:spPr>
          <a:xfrm>
            <a:off x="2571115" y="6153785"/>
            <a:ext cx="1808480" cy="337185"/>
          </a:xfrm>
          <a:prstGeom prst="rect">
            <a:avLst/>
          </a:prstGeom>
          <a:noFill/>
        </p:spPr>
        <p:txBody>
          <a:bodyPr wrap="none" rtlCol="0" anchor="t">
            <a:spAutoFit/>
          </a:bodyPr>
          <a:p>
            <a:r>
              <a:rPr lang="zh-CN" altLang="en-US" sz="1600" b="1">
                <a:latin typeface="宋体" panose="02010600030101010101" pitchFamily="2" charset="-122"/>
                <a:cs typeface="宋体" panose="02010600030101010101" pitchFamily="2" charset="-122"/>
                <a:sym typeface="+mn-ea"/>
              </a:rPr>
              <a:t>测控软件</a:t>
            </a:r>
            <a:r>
              <a:rPr lang="en-US" sz="1600" b="1">
                <a:latin typeface="宋体" panose="02010600030101010101" pitchFamily="2" charset="-122"/>
                <a:cs typeface="宋体" panose="02010600030101010101" pitchFamily="2" charset="-122"/>
                <a:sym typeface="+mn-ea"/>
              </a:rPr>
              <a:t>界面</a:t>
            </a:r>
            <a:r>
              <a:rPr lang="zh-CN" altLang="en-US" sz="1600" b="1">
                <a:latin typeface="宋体" panose="02010600030101010101" pitchFamily="2" charset="-122"/>
                <a:cs typeface="宋体" panose="02010600030101010101" pitchFamily="2" charset="-122"/>
                <a:sym typeface="+mn-ea"/>
              </a:rPr>
              <a:t>展示</a:t>
            </a:r>
            <a:endParaRPr lang="zh-CN" altLang="en-US" sz="1600" b="1">
              <a:latin typeface="宋体" panose="02010600030101010101" pitchFamily="2" charset="-122"/>
              <a:cs typeface="宋体" panose="02010600030101010101" pitchFamily="2" charset="-122"/>
              <a:sym typeface="+mn-ea"/>
            </a:endParaRPr>
          </a:p>
        </p:txBody>
      </p:sp>
      <p:pic>
        <p:nvPicPr>
          <p:cNvPr id="10" name="图片 9"/>
          <p:cNvPicPr>
            <a:picLocks noChangeAspect="1"/>
          </p:cNvPicPr>
          <p:nvPr/>
        </p:nvPicPr>
        <p:blipFill>
          <a:blip r:embed="rId1"/>
          <a:stretch>
            <a:fillRect/>
          </a:stretch>
        </p:blipFill>
        <p:spPr>
          <a:xfrm>
            <a:off x="721995" y="2260600"/>
            <a:ext cx="5886450" cy="3695700"/>
          </a:xfrm>
          <a:prstGeom prst="rect">
            <a:avLst/>
          </a:prstGeom>
        </p:spPr>
      </p:pic>
      <p:sp>
        <p:nvSpPr>
          <p:cNvPr id="6" name="文本框 5"/>
          <p:cNvSpPr txBox="1"/>
          <p:nvPr/>
        </p:nvSpPr>
        <p:spPr>
          <a:xfrm>
            <a:off x="721995" y="920750"/>
            <a:ext cx="10274300" cy="829945"/>
          </a:xfrm>
          <a:prstGeom prst="rect">
            <a:avLst/>
          </a:prstGeom>
          <a:noFill/>
        </p:spPr>
        <p:txBody>
          <a:bodyPr wrap="square" rtlCol="0" anchor="t">
            <a:spAutoFit/>
          </a:bodyPr>
          <a:p>
            <a:r>
              <a:rPr lang="en-US" altLang="zh-CN" sz="2400"/>
              <a:t>       </a:t>
            </a:r>
            <a:r>
              <a:rPr lang="zh-CN" altLang="en-US" sz="2400" b="1">
                <a:latin typeface="宋体" panose="02010600030101010101" pitchFamily="2" charset="-122"/>
                <a:ea typeface="宋体" panose="02010600030101010101" pitchFamily="2" charset="-122"/>
              </a:rPr>
              <a:t>测控软件主要是实现</a:t>
            </a:r>
            <a:r>
              <a:rPr lang="zh-CN" altLang="en-US" sz="2400" b="1">
                <a:solidFill>
                  <a:srgbClr val="FF0000"/>
                </a:solidFill>
                <a:latin typeface="宋体" panose="02010600030101010101" pitchFamily="2" charset="-122"/>
                <a:ea typeface="宋体" panose="02010600030101010101" pitchFamily="2" charset="-122"/>
              </a:rPr>
              <a:t>网络控制</a:t>
            </a:r>
            <a:r>
              <a:rPr lang="zh-CN" altLang="en-US" sz="2400" b="1">
                <a:latin typeface="宋体" panose="02010600030101010101" pitchFamily="2" charset="-122"/>
                <a:ea typeface="宋体" panose="02010600030101010101" pitchFamily="2" charset="-122"/>
              </a:rPr>
              <a:t>，</a:t>
            </a:r>
            <a:r>
              <a:rPr lang="zh-CN" altLang="en-US" sz="2400" b="1">
                <a:solidFill>
                  <a:srgbClr val="FF0000"/>
                </a:solidFill>
                <a:latin typeface="宋体" panose="02010600030101010101" pitchFamily="2" charset="-122"/>
                <a:ea typeface="宋体" panose="02010600030101010101" pitchFamily="2" charset="-122"/>
              </a:rPr>
              <a:t>核心功能</a:t>
            </a:r>
            <a:r>
              <a:rPr lang="zh-CN" altLang="en-US" sz="2400" b="1">
                <a:latin typeface="宋体" panose="02010600030101010101" pitchFamily="2" charset="-122"/>
                <a:ea typeface="宋体" panose="02010600030101010101" pitchFamily="2" charset="-122"/>
              </a:rPr>
              <a:t>是解决本设计硬件控制系统中</a:t>
            </a:r>
            <a:r>
              <a:rPr lang="zh-CN" altLang="en-US" sz="2400" b="1">
                <a:solidFill>
                  <a:srgbClr val="FF0000"/>
                </a:solidFill>
                <a:latin typeface="宋体" panose="02010600030101010101" pitchFamily="2" charset="-122"/>
                <a:ea typeface="宋体" panose="02010600030101010101" pitchFamily="2" charset="-122"/>
              </a:rPr>
              <a:t>多个模块同时建立网络通讯</a:t>
            </a:r>
            <a:r>
              <a:rPr lang="zh-CN" altLang="en-US" sz="2400" b="1">
                <a:latin typeface="宋体" panose="02010600030101010101" pitchFamily="2" charset="-122"/>
                <a:ea typeface="宋体" panose="02010600030101010101" pitchFamily="2" charset="-122"/>
              </a:rPr>
              <a:t>的问题。</a:t>
            </a:r>
            <a:endParaRPr lang="zh-CN" altLang="en-US" sz="2400" b="1">
              <a:latin typeface="宋体" panose="02010600030101010101" pitchFamily="2" charset="-122"/>
              <a:ea typeface="宋体" panose="02010600030101010101" pitchFamily="2" charset="-122"/>
            </a:endParaRPr>
          </a:p>
        </p:txBody>
      </p:sp>
      <p:cxnSp>
        <p:nvCxnSpPr>
          <p:cNvPr id="7" name="直接连接符 6"/>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5" name="椭圆 4"/>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2" name="文本框 1"/>
          <p:cNvSpPr txBox="1"/>
          <p:nvPr>
            <p:custDataLst>
              <p:tags r:id="rId2"/>
            </p:custDataLst>
          </p:nvPr>
        </p:nvSpPr>
        <p:spPr>
          <a:xfrm>
            <a:off x="1005205" y="162560"/>
            <a:ext cx="1055878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软件设计与测试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5.2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测控软件设计（</a:t>
            </a:r>
            <a:r>
              <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JAVA-</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代码量</a:t>
            </a:r>
            <a:r>
              <a:rPr lang="en-US" altLang="zh-CN"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994</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sp>
        <p:nvSpPr>
          <p:cNvPr id="8" name="标题 7"/>
          <p:cNvSpPr>
            <a:spLocks noGrp="1"/>
          </p:cNvSpPr>
          <p:nvPr>
            <p:ph type="title"/>
            <p:custDataLst>
              <p:tags r:id="rId2"/>
            </p:custDataLst>
          </p:nvPr>
        </p:nvSpPr>
        <p:spPr>
          <a:xfrm>
            <a:off x="5995034" y="2339096"/>
            <a:ext cx="5029088" cy="1020987"/>
          </a:xfrm>
        </p:spPr>
        <p:txBody>
          <a:bodyPr lIns="90000" tIns="46800" rIns="90000" bIns="46800">
            <a:normAutofit/>
          </a:bodyPr>
          <a:lstStyle/>
          <a:p>
            <a:r>
              <a:rPr lang="zh-CN" altLang="en-US"/>
              <a:t>背景简介</a:t>
            </a:r>
            <a:endParaRPr lang="zh-CN" altLang="en-US"/>
          </a:p>
        </p:txBody>
      </p:sp>
      <p:sp>
        <p:nvSpPr>
          <p:cNvPr id="10" name="文本框 9"/>
          <p:cNvSpPr txBox="1"/>
          <p:nvPr>
            <p:custDataLst>
              <p:tags r:id="rId3"/>
            </p:custDataLst>
          </p:nvPr>
        </p:nvSpPr>
        <p:spPr>
          <a:xfrm>
            <a:off x="2218765" y="2536337"/>
            <a:ext cx="1828800" cy="1569660"/>
          </a:xfrm>
          <a:prstGeom prst="rect">
            <a:avLst/>
          </a:prstGeom>
          <a:noFill/>
        </p:spPr>
        <p:txBody>
          <a:bodyPr wrap="square" lIns="90000" tIns="46800" rIns="90000" bIns="46800" rtlCol="0" anchor="ctr" anchorCtr="0">
            <a:normAutofit/>
          </a:bodyPr>
          <a:lstStyle/>
          <a:p>
            <a:pPr algn="ctr"/>
            <a:r>
              <a:rPr lang="en-US" altLang="zh-CN" sz="4800" b="1">
                <a:solidFill>
                  <a:schemeClr val="bg1"/>
                </a:solidFill>
              </a:rPr>
              <a:t>1</a:t>
            </a:r>
            <a:endParaRPr lang="en-US" altLang="zh-CN" sz="4800" b="1">
              <a:solidFill>
                <a:schemeClr val="bg1"/>
              </a:solidFill>
            </a:endParaRPr>
          </a:p>
        </p:txBody>
      </p:sp>
      <p:sp>
        <p:nvSpPr>
          <p:cNvPr id="2" name="文本占位符 8"/>
          <p:cNvSpPr>
            <a:spLocks noGrp="1"/>
          </p:cNvSpPr>
          <p:nvPr>
            <p:custDataLst>
              <p:tags r:id="rId4"/>
            </p:custDataLst>
          </p:nvPr>
        </p:nvSpPr>
        <p:spPr>
          <a:xfrm>
            <a:off x="6488430" y="3646170"/>
            <a:ext cx="2148840" cy="1192530"/>
          </a:xfrm>
          <a:prstGeom prst="rect">
            <a:avLst/>
          </a:prstGeom>
        </p:spPr>
        <p:txBody>
          <a:bodyPr vert="horz" lIns="90000" tIns="46800" rIns="90000" bIns="46800" rtlCol="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50000"/>
                    <a:lumOff val="50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l">
              <a:lnSpc>
                <a:spcPct val="120000"/>
              </a:lnSpc>
              <a:buClrTx/>
              <a:buSzTx/>
              <a:buFont typeface="Wingdings" panose="05000000000000000000" charset="0"/>
              <a:buChar char="Ø"/>
            </a:pP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1.1研究背景  </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marL="285750" indent="-285750" algn="l">
              <a:lnSpc>
                <a:spcPct val="120000"/>
              </a:lnSpc>
              <a:buClrTx/>
              <a:buSzTx/>
              <a:buFont typeface="Wingdings" panose="05000000000000000000" charset="0"/>
              <a:buChar char="Ø"/>
            </a:pP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1.2研究意义  </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 typeface="Wingdings" panose="05000000000000000000" charset="0"/>
            </a:pP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16" name="Group 4"/>
          <p:cNvGrpSpPr>
            <a:grpSpLocks noChangeAspect="1"/>
          </p:cNvGrpSpPr>
          <p:nvPr/>
        </p:nvGrpSpPr>
        <p:grpSpPr bwMode="auto">
          <a:xfrm rot="804055">
            <a:off x="10083800" y="2540000"/>
            <a:ext cx="949960" cy="884555"/>
            <a:chOff x="1164" y="687"/>
            <a:chExt cx="3219" cy="2998"/>
          </a:xfrm>
          <a:solidFill>
            <a:schemeClr val="accent1"/>
          </a:solidFill>
          <a:effectLst>
            <a:outerShdw blurRad="50800" dist="38100" dir="2700000" algn="tl" rotWithShape="0">
              <a:prstClr val="black">
                <a:alpha val="40000"/>
              </a:prstClr>
            </a:outerShdw>
          </a:effectLst>
        </p:grpSpPr>
        <p:sp>
          <p:nvSpPr>
            <p:cNvPr id="17" name="Freeform 6"/>
            <p:cNvSpPr/>
            <p:nvPr/>
          </p:nvSpPr>
          <p:spPr bwMode="auto">
            <a:xfrm>
              <a:off x="1164" y="687"/>
              <a:ext cx="3219" cy="2998"/>
            </a:xfrm>
            <a:custGeom>
              <a:avLst/>
              <a:gdLst>
                <a:gd name="T0" fmla="*/ 96 w 1360"/>
                <a:gd name="T1" fmla="*/ 404 h 1266"/>
                <a:gd name="T2" fmla="*/ 96 w 1360"/>
                <a:gd name="T3" fmla="*/ 527 h 1266"/>
                <a:gd name="T4" fmla="*/ 105 w 1360"/>
                <a:gd name="T5" fmla="*/ 537 h 1266"/>
                <a:gd name="T6" fmla="*/ 123 w 1360"/>
                <a:gd name="T7" fmla="*/ 616 h 1266"/>
                <a:gd name="T8" fmla="*/ 119 w 1360"/>
                <a:gd name="T9" fmla="*/ 629 h 1266"/>
                <a:gd name="T10" fmla="*/ 147 w 1360"/>
                <a:gd name="T11" fmla="*/ 940 h 1266"/>
                <a:gd name="T12" fmla="*/ 169 w 1360"/>
                <a:gd name="T13" fmla="*/ 1194 h 1266"/>
                <a:gd name="T14" fmla="*/ 175 w 1360"/>
                <a:gd name="T15" fmla="*/ 1266 h 1266"/>
                <a:gd name="T16" fmla="*/ 0 w 1360"/>
                <a:gd name="T17" fmla="*/ 1266 h 1266"/>
                <a:gd name="T18" fmla="*/ 6 w 1360"/>
                <a:gd name="T19" fmla="*/ 1197 h 1266"/>
                <a:gd name="T20" fmla="*/ 38 w 1360"/>
                <a:gd name="T21" fmla="*/ 811 h 1266"/>
                <a:gd name="T22" fmla="*/ 54 w 1360"/>
                <a:gd name="T23" fmla="*/ 629 h 1266"/>
                <a:gd name="T24" fmla="*/ 50 w 1360"/>
                <a:gd name="T25" fmla="*/ 613 h 1266"/>
                <a:gd name="T26" fmla="*/ 71 w 1360"/>
                <a:gd name="T27" fmla="*/ 537 h 1266"/>
                <a:gd name="T28" fmla="*/ 79 w 1360"/>
                <a:gd name="T29" fmla="*/ 525 h 1266"/>
                <a:gd name="T30" fmla="*/ 79 w 1360"/>
                <a:gd name="T31" fmla="*/ 407 h 1266"/>
                <a:gd name="T32" fmla="*/ 70 w 1360"/>
                <a:gd name="T33" fmla="*/ 392 h 1266"/>
                <a:gd name="T34" fmla="*/ 31 w 1360"/>
                <a:gd name="T35" fmla="*/ 374 h 1266"/>
                <a:gd name="T36" fmla="*/ 44 w 1360"/>
                <a:gd name="T37" fmla="*/ 366 h 1266"/>
                <a:gd name="T38" fmla="*/ 624 w 1360"/>
                <a:gd name="T39" fmla="*/ 44 h 1266"/>
                <a:gd name="T40" fmla="*/ 692 w 1360"/>
                <a:gd name="T41" fmla="*/ 5 h 1266"/>
                <a:gd name="T42" fmla="*/ 718 w 1360"/>
                <a:gd name="T43" fmla="*/ 5 h 1266"/>
                <a:gd name="T44" fmla="*/ 1255 w 1360"/>
                <a:gd name="T45" fmla="*/ 275 h 1266"/>
                <a:gd name="T46" fmla="*/ 1360 w 1360"/>
                <a:gd name="T47" fmla="*/ 328 h 1266"/>
                <a:gd name="T48" fmla="*/ 1302 w 1360"/>
                <a:gd name="T49" fmla="*/ 360 h 1266"/>
                <a:gd name="T50" fmla="*/ 723 w 1360"/>
                <a:gd name="T51" fmla="*/ 666 h 1266"/>
                <a:gd name="T52" fmla="*/ 688 w 1360"/>
                <a:gd name="T53" fmla="*/ 668 h 1266"/>
                <a:gd name="T54" fmla="*/ 112 w 1360"/>
                <a:gd name="T55" fmla="*/ 411 h 1266"/>
                <a:gd name="T56" fmla="*/ 96 w 1360"/>
                <a:gd name="T57" fmla="*/ 404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60" h="1266">
                  <a:moveTo>
                    <a:pt x="96" y="404"/>
                  </a:moveTo>
                  <a:cubicBezTo>
                    <a:pt x="96" y="447"/>
                    <a:pt x="96" y="487"/>
                    <a:pt x="96" y="527"/>
                  </a:cubicBezTo>
                  <a:cubicBezTo>
                    <a:pt x="96" y="531"/>
                    <a:pt x="101" y="535"/>
                    <a:pt x="105" y="537"/>
                  </a:cubicBezTo>
                  <a:cubicBezTo>
                    <a:pt x="136" y="555"/>
                    <a:pt x="144" y="585"/>
                    <a:pt x="123" y="616"/>
                  </a:cubicBezTo>
                  <a:cubicBezTo>
                    <a:pt x="121" y="620"/>
                    <a:pt x="119" y="625"/>
                    <a:pt x="119" y="629"/>
                  </a:cubicBezTo>
                  <a:cubicBezTo>
                    <a:pt x="128" y="733"/>
                    <a:pt x="138" y="836"/>
                    <a:pt x="147" y="940"/>
                  </a:cubicBezTo>
                  <a:cubicBezTo>
                    <a:pt x="154" y="1024"/>
                    <a:pt x="162" y="1109"/>
                    <a:pt x="169" y="1194"/>
                  </a:cubicBezTo>
                  <a:cubicBezTo>
                    <a:pt x="171" y="1217"/>
                    <a:pt x="173" y="1239"/>
                    <a:pt x="175" y="1266"/>
                  </a:cubicBezTo>
                  <a:cubicBezTo>
                    <a:pt x="117" y="1266"/>
                    <a:pt x="60" y="1266"/>
                    <a:pt x="0" y="1266"/>
                  </a:cubicBezTo>
                  <a:cubicBezTo>
                    <a:pt x="2" y="1244"/>
                    <a:pt x="4" y="1220"/>
                    <a:pt x="6" y="1197"/>
                  </a:cubicBezTo>
                  <a:cubicBezTo>
                    <a:pt x="16" y="1068"/>
                    <a:pt x="27" y="940"/>
                    <a:pt x="38" y="811"/>
                  </a:cubicBezTo>
                  <a:cubicBezTo>
                    <a:pt x="43" y="750"/>
                    <a:pt x="49" y="690"/>
                    <a:pt x="54" y="629"/>
                  </a:cubicBezTo>
                  <a:cubicBezTo>
                    <a:pt x="54" y="624"/>
                    <a:pt x="52" y="617"/>
                    <a:pt x="50" y="613"/>
                  </a:cubicBezTo>
                  <a:cubicBezTo>
                    <a:pt x="32" y="583"/>
                    <a:pt x="40" y="553"/>
                    <a:pt x="71" y="537"/>
                  </a:cubicBezTo>
                  <a:cubicBezTo>
                    <a:pt x="75" y="535"/>
                    <a:pt x="79" y="529"/>
                    <a:pt x="79" y="525"/>
                  </a:cubicBezTo>
                  <a:cubicBezTo>
                    <a:pt x="79" y="486"/>
                    <a:pt x="80" y="446"/>
                    <a:pt x="79" y="407"/>
                  </a:cubicBezTo>
                  <a:cubicBezTo>
                    <a:pt x="79" y="402"/>
                    <a:pt x="74" y="395"/>
                    <a:pt x="70" y="392"/>
                  </a:cubicBezTo>
                  <a:cubicBezTo>
                    <a:pt x="58" y="386"/>
                    <a:pt x="45" y="381"/>
                    <a:pt x="31" y="374"/>
                  </a:cubicBezTo>
                  <a:cubicBezTo>
                    <a:pt x="36" y="371"/>
                    <a:pt x="40" y="368"/>
                    <a:pt x="44" y="366"/>
                  </a:cubicBezTo>
                  <a:cubicBezTo>
                    <a:pt x="237" y="259"/>
                    <a:pt x="431" y="151"/>
                    <a:pt x="624" y="44"/>
                  </a:cubicBezTo>
                  <a:cubicBezTo>
                    <a:pt x="647" y="31"/>
                    <a:pt x="670" y="19"/>
                    <a:pt x="692" y="5"/>
                  </a:cubicBezTo>
                  <a:cubicBezTo>
                    <a:pt x="702" y="0"/>
                    <a:pt x="709" y="1"/>
                    <a:pt x="718" y="5"/>
                  </a:cubicBezTo>
                  <a:cubicBezTo>
                    <a:pt x="897" y="96"/>
                    <a:pt x="1076" y="185"/>
                    <a:pt x="1255" y="275"/>
                  </a:cubicBezTo>
                  <a:cubicBezTo>
                    <a:pt x="1289" y="293"/>
                    <a:pt x="1324" y="310"/>
                    <a:pt x="1360" y="328"/>
                  </a:cubicBezTo>
                  <a:cubicBezTo>
                    <a:pt x="1339" y="340"/>
                    <a:pt x="1320" y="350"/>
                    <a:pt x="1302" y="360"/>
                  </a:cubicBezTo>
                  <a:cubicBezTo>
                    <a:pt x="1109" y="462"/>
                    <a:pt x="916" y="564"/>
                    <a:pt x="723" y="666"/>
                  </a:cubicBezTo>
                  <a:cubicBezTo>
                    <a:pt x="711" y="672"/>
                    <a:pt x="701" y="674"/>
                    <a:pt x="688" y="668"/>
                  </a:cubicBezTo>
                  <a:cubicBezTo>
                    <a:pt x="496" y="582"/>
                    <a:pt x="304" y="496"/>
                    <a:pt x="112" y="411"/>
                  </a:cubicBezTo>
                  <a:cubicBezTo>
                    <a:pt x="108" y="409"/>
                    <a:pt x="103" y="407"/>
                    <a:pt x="96" y="404"/>
                  </a:cubicBezTo>
                  <a:close/>
                </a:path>
              </a:pathLst>
            </a:custGeom>
            <a:grpFill/>
            <a:ln>
              <a:noFill/>
            </a:ln>
          </p:spPr>
          <p:txBody>
            <a:bodyPr vert="horz" wrap="square" lIns="91440" tIns="45720" rIns="91440" bIns="45720" numCol="1" anchor="t" anchorCtr="0" compatLnSpc="1"/>
            <a:p>
              <a:endParaRPr lang="zh-HK" altLang="en-US"/>
            </a:p>
          </p:txBody>
        </p:sp>
        <p:sp>
          <p:nvSpPr>
            <p:cNvPr id="18" name="Freeform 7"/>
            <p:cNvSpPr/>
            <p:nvPr/>
          </p:nvSpPr>
          <p:spPr bwMode="auto">
            <a:xfrm>
              <a:off x="1829" y="1959"/>
              <a:ext cx="2000" cy="947"/>
            </a:xfrm>
            <a:custGeom>
              <a:avLst/>
              <a:gdLst>
                <a:gd name="T0" fmla="*/ 0 w 845"/>
                <a:gd name="T1" fmla="*/ 147 h 400"/>
                <a:gd name="T2" fmla="*/ 78 w 845"/>
                <a:gd name="T3" fmla="*/ 32 h 400"/>
                <a:gd name="T4" fmla="*/ 96 w 845"/>
                <a:gd name="T5" fmla="*/ 28 h 400"/>
                <a:gd name="T6" fmla="*/ 262 w 845"/>
                <a:gd name="T7" fmla="*/ 101 h 400"/>
                <a:gd name="T8" fmla="*/ 417 w 845"/>
                <a:gd name="T9" fmla="*/ 170 h 400"/>
                <a:gd name="T10" fmla="*/ 434 w 845"/>
                <a:gd name="T11" fmla="*/ 167 h 400"/>
                <a:gd name="T12" fmla="*/ 724 w 845"/>
                <a:gd name="T13" fmla="*/ 13 h 400"/>
                <a:gd name="T14" fmla="*/ 749 w 845"/>
                <a:gd name="T15" fmla="*/ 0 h 400"/>
                <a:gd name="T16" fmla="*/ 845 w 845"/>
                <a:gd name="T17" fmla="*/ 143 h 400"/>
                <a:gd name="T18" fmla="*/ 743 w 845"/>
                <a:gd name="T19" fmla="*/ 207 h 400"/>
                <a:gd name="T20" fmla="*/ 448 w 845"/>
                <a:gd name="T21" fmla="*/ 393 h 400"/>
                <a:gd name="T22" fmla="*/ 421 w 845"/>
                <a:gd name="T23" fmla="*/ 394 h 400"/>
                <a:gd name="T24" fmla="*/ 8 w 845"/>
                <a:gd name="T25" fmla="*/ 153 h 400"/>
                <a:gd name="T26" fmla="*/ 0 w 845"/>
                <a:gd name="T27" fmla="*/ 14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5" h="400">
                  <a:moveTo>
                    <a:pt x="0" y="147"/>
                  </a:moveTo>
                  <a:cubicBezTo>
                    <a:pt x="27" y="108"/>
                    <a:pt x="53" y="70"/>
                    <a:pt x="78" y="32"/>
                  </a:cubicBezTo>
                  <a:cubicBezTo>
                    <a:pt x="84" y="24"/>
                    <a:pt x="89" y="25"/>
                    <a:pt x="96" y="28"/>
                  </a:cubicBezTo>
                  <a:cubicBezTo>
                    <a:pt x="151" y="53"/>
                    <a:pt x="206" y="77"/>
                    <a:pt x="262" y="101"/>
                  </a:cubicBezTo>
                  <a:cubicBezTo>
                    <a:pt x="313" y="124"/>
                    <a:pt x="365" y="147"/>
                    <a:pt x="417" y="170"/>
                  </a:cubicBezTo>
                  <a:cubicBezTo>
                    <a:pt x="421" y="172"/>
                    <a:pt x="429" y="170"/>
                    <a:pt x="434" y="167"/>
                  </a:cubicBezTo>
                  <a:cubicBezTo>
                    <a:pt x="531" y="116"/>
                    <a:pt x="627" y="65"/>
                    <a:pt x="724" y="13"/>
                  </a:cubicBezTo>
                  <a:cubicBezTo>
                    <a:pt x="732" y="9"/>
                    <a:pt x="740" y="5"/>
                    <a:pt x="749" y="0"/>
                  </a:cubicBezTo>
                  <a:cubicBezTo>
                    <a:pt x="781" y="48"/>
                    <a:pt x="813" y="95"/>
                    <a:pt x="845" y="143"/>
                  </a:cubicBezTo>
                  <a:cubicBezTo>
                    <a:pt x="811" y="165"/>
                    <a:pt x="777" y="186"/>
                    <a:pt x="743" y="207"/>
                  </a:cubicBezTo>
                  <a:cubicBezTo>
                    <a:pt x="645" y="269"/>
                    <a:pt x="546" y="331"/>
                    <a:pt x="448" y="393"/>
                  </a:cubicBezTo>
                  <a:cubicBezTo>
                    <a:pt x="438" y="399"/>
                    <a:pt x="431" y="400"/>
                    <a:pt x="421" y="394"/>
                  </a:cubicBezTo>
                  <a:cubicBezTo>
                    <a:pt x="284" y="313"/>
                    <a:pt x="146" y="233"/>
                    <a:pt x="8" y="153"/>
                  </a:cubicBezTo>
                  <a:cubicBezTo>
                    <a:pt x="6" y="151"/>
                    <a:pt x="3" y="149"/>
                    <a:pt x="0" y="147"/>
                  </a:cubicBezTo>
                  <a:close/>
                </a:path>
              </a:pathLst>
            </a:custGeom>
            <a:grpFill/>
            <a:ln>
              <a:noFill/>
            </a:ln>
          </p:spPr>
          <p:txBody>
            <a:bodyPr vert="horz" wrap="square" lIns="91440" tIns="45720" rIns="91440" bIns="45720" numCol="1" anchor="t" anchorCtr="0" compatLnSpc="1"/>
            <a:p>
              <a:endParaRPr lang="zh-HK" altLang="en-US"/>
            </a:p>
          </p:txBody>
        </p:sp>
      </p:grpSp>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47000">
              <a:schemeClr val="bg1">
                <a:lumMod val="85000"/>
                <a:alpha val="38000"/>
              </a:schemeClr>
            </a:gs>
          </a:gsLst>
          <a:lin ang="7500000" scaled="0"/>
        </a:gradFill>
        <a:effectLst/>
      </p:bgPr>
    </p:bg>
    <p:spTree>
      <p:nvGrpSpPr>
        <p:cNvPr id="1" name=""/>
        <p:cNvGrpSpPr/>
        <p:nvPr/>
      </p:nvGrpSpPr>
      <p:grpSpPr/>
      <p:pic>
        <p:nvPicPr>
          <p:cNvPr id="11" name="图片 10"/>
          <p:cNvPicPr>
            <a:picLocks noChangeAspect="1"/>
          </p:cNvPicPr>
          <p:nvPr/>
        </p:nvPicPr>
        <p:blipFill>
          <a:blip r:embed="rId1"/>
          <a:stretch>
            <a:fillRect/>
          </a:stretch>
        </p:blipFill>
        <p:spPr>
          <a:xfrm>
            <a:off x="745490" y="2163445"/>
            <a:ext cx="6928485" cy="3213100"/>
          </a:xfrm>
          <a:prstGeom prst="rect">
            <a:avLst/>
          </a:prstGeom>
        </p:spPr>
      </p:pic>
      <p:sp>
        <p:nvSpPr>
          <p:cNvPr id="12" name="文本框 11"/>
          <p:cNvSpPr txBox="1"/>
          <p:nvPr/>
        </p:nvSpPr>
        <p:spPr>
          <a:xfrm>
            <a:off x="3254375" y="5553075"/>
            <a:ext cx="2540000" cy="337185"/>
          </a:xfrm>
          <a:prstGeom prst="rect">
            <a:avLst/>
          </a:prstGeom>
          <a:noFill/>
        </p:spPr>
        <p:txBody>
          <a:bodyPr wrap="square" rtlCol="0" anchor="t">
            <a:spAutoFit/>
          </a:bodyPr>
          <a:p>
            <a:r>
              <a:rPr lang="zh-CN" altLang="en-US" sz="1600" b="1"/>
              <a:t>系统稳定性测试统计图</a:t>
            </a:r>
            <a:endParaRPr lang="zh-CN" altLang="en-US" sz="1600" b="1"/>
          </a:p>
        </p:txBody>
      </p:sp>
      <p:sp>
        <p:nvSpPr>
          <p:cNvPr id="2" name="文本框 1"/>
          <p:cNvSpPr txBox="1"/>
          <p:nvPr/>
        </p:nvSpPr>
        <p:spPr>
          <a:xfrm>
            <a:off x="8024495" y="2153920"/>
            <a:ext cx="3088640" cy="1273175"/>
          </a:xfrm>
          <a:prstGeom prst="rect">
            <a:avLst/>
          </a:prstGeom>
          <a:noFill/>
        </p:spPr>
        <p:txBody>
          <a:bodyPr wrap="square" rtlCol="0" anchor="t">
            <a:spAutoFit/>
          </a:bodyPr>
          <a:p>
            <a:pPr>
              <a:lnSpc>
                <a:spcPct val="120000"/>
              </a:lnSpc>
            </a:pPr>
            <a:r>
              <a:rPr lang="zh-CN" altLang="en-US" sz="2400" b="1" noProof="0" dirty="0" smtClean="0">
                <a:ln>
                  <a:noFill/>
                </a:ln>
                <a:solidFill>
                  <a:srgbClr val="C0504D"/>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测试条件：</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a:p>
            <a:pPr>
              <a:lnSpc>
                <a:spcPct val="120000"/>
              </a:lnSpc>
            </a:pP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测试时间</a:t>
            </a:r>
            <a:r>
              <a:rPr lang="zh-CN" altLang="en-US" sz="2000" b="1">
                <a:latin typeface="楷体" panose="02010609060101010101" pitchFamily="49" charset="-122"/>
                <a:ea typeface="楷体" panose="02010609060101010101" pitchFamily="49" charset="-122"/>
                <a:cs typeface="楷体" panose="02010609060101010101" pitchFamily="49" charset="-122"/>
              </a:rPr>
              <a:t>24小时</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a:p>
            <a:pPr>
              <a:lnSpc>
                <a:spcPct val="120000"/>
              </a:lnSpc>
            </a:pP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随机1000条</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控制命令</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5"/>
          <p:cNvSpPr txBox="1"/>
          <p:nvPr/>
        </p:nvSpPr>
        <p:spPr>
          <a:xfrm>
            <a:off x="8023860" y="3700145"/>
            <a:ext cx="3089275" cy="1273175"/>
          </a:xfrm>
          <a:prstGeom prst="rect">
            <a:avLst/>
          </a:prstGeom>
          <a:noFill/>
        </p:spPr>
        <p:txBody>
          <a:bodyPr wrap="square" rtlCol="0" anchor="t">
            <a:spAutoFit/>
          </a:bodyPr>
          <a:p>
            <a:pPr>
              <a:lnSpc>
                <a:spcPct val="120000"/>
              </a:lnSpc>
            </a:pPr>
            <a:r>
              <a:rPr lang="zh-CN" altLang="en-US" sz="2400" b="1" noProof="0" dirty="0" smtClean="0">
                <a:ln>
                  <a:noFill/>
                </a:ln>
                <a:solidFill>
                  <a:srgbClr val="C0504D"/>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测试方法：</a:t>
            </a:r>
            <a:endParaRPr lang="zh-CN" altLang="en-US" b="1">
              <a:latin typeface="楷体" panose="02010609060101010101" pitchFamily="49" charset="-122"/>
              <a:ea typeface="楷体" panose="02010609060101010101" pitchFamily="49" charset="-122"/>
            </a:endParaRPr>
          </a:p>
          <a:p>
            <a:pPr>
              <a:lnSpc>
                <a:spcPct val="120000"/>
              </a:lnSpc>
            </a:pPr>
            <a:r>
              <a:rPr lang="zh-CN" altLang="en-US" sz="2000" b="1">
                <a:latin typeface="楷体" panose="02010609060101010101" pitchFamily="49" charset="-122"/>
                <a:ea typeface="楷体" panose="02010609060101010101" pitchFamily="49" charset="-122"/>
              </a:rPr>
              <a:t>通过发送数据与监控数据的对比验证系统的可靠性</a:t>
            </a:r>
            <a:endParaRPr lang="zh-CN" altLang="en-US" sz="2000" b="1">
              <a:latin typeface="楷体" panose="02010609060101010101" pitchFamily="49" charset="-122"/>
              <a:ea typeface="楷体" panose="02010609060101010101" pitchFamily="49" charset="-122"/>
            </a:endParaRPr>
          </a:p>
        </p:txBody>
      </p:sp>
      <p:cxnSp>
        <p:nvCxnSpPr>
          <p:cNvPr id="7" name="直接连接符 6"/>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3" name="椭圆 2"/>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4" name="文本框 3"/>
          <p:cNvSpPr txBox="1"/>
          <p:nvPr>
            <p:custDataLst>
              <p:tags r:id="rId2"/>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软件设计与测试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5.3</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测控软件测试实验</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218765" y="2536337"/>
            <a:ext cx="1828800" cy="1569660"/>
          </a:xfrm>
          <a:prstGeom prst="rect">
            <a:avLst/>
          </a:prstGeom>
          <a:noFill/>
        </p:spPr>
        <p:txBody>
          <a:bodyPr wrap="square" lIns="90000" tIns="46800" rIns="90000" bIns="46800" rtlCol="0" anchor="ctr" anchorCtr="0">
            <a:normAutofit/>
          </a:bodyPr>
          <a:lstStyle/>
          <a:p>
            <a:pPr algn="ctr"/>
            <a:r>
              <a:rPr lang="en-US" altLang="zh-CN" sz="4800" b="1">
                <a:solidFill>
                  <a:schemeClr val="bg1"/>
                </a:solidFill>
              </a:rPr>
              <a:t>6</a:t>
            </a:r>
            <a:endParaRPr lang="en-US" altLang="zh-CN" sz="4800" b="1">
              <a:solidFill>
                <a:schemeClr val="bg1"/>
              </a:solidFill>
            </a:endParaRPr>
          </a:p>
        </p:txBody>
      </p:sp>
      <p:sp>
        <p:nvSpPr>
          <p:cNvPr id="2" name="标题 1"/>
          <p:cNvSpPr>
            <a:spLocks noGrp="1"/>
          </p:cNvSpPr>
          <p:nvPr>
            <p:ph type="title"/>
            <p:custDataLst>
              <p:tags r:id="rId3"/>
            </p:custDataLst>
          </p:nvPr>
        </p:nvSpPr>
        <p:spPr/>
        <p:txBody>
          <a:bodyPr lIns="90000" tIns="46800" rIns="90000" bIns="46800"/>
          <a:lstStyle/>
          <a:p>
            <a:r>
              <a:rPr lang="zh-CN" altLang="en-US"/>
              <a:t>结论与研究成果</a:t>
            </a:r>
            <a:endParaRPr lang="zh-CN" altLang="en-US"/>
          </a:p>
        </p:txBody>
      </p:sp>
      <p:sp>
        <p:nvSpPr>
          <p:cNvPr id="3" name="文本占位符 2"/>
          <p:cNvSpPr>
            <a:spLocks noGrp="1"/>
          </p:cNvSpPr>
          <p:nvPr>
            <p:ph type="body" idx="1"/>
            <p:custDataLst>
              <p:tags r:id="rId4"/>
            </p:custDataLst>
          </p:nvPr>
        </p:nvSpPr>
        <p:spPr>
          <a:xfrm>
            <a:off x="6510020" y="3575050"/>
            <a:ext cx="2385060" cy="1452880"/>
          </a:xfrm>
        </p:spPr>
        <p:txBody>
          <a:bodyPr lIns="90000" tIns="46800" rIns="90000" bIns="46800">
            <a:noAutofit/>
          </a:bodyPr>
          <a:lstStyle/>
          <a:p>
            <a:pPr marL="285750" indent="-285750">
              <a:lnSpc>
                <a:spcPct val="120000"/>
              </a:lnSpc>
              <a:buFont typeface="Wingdings" panose="05000000000000000000" charset="0"/>
              <a:buChar char="Ø"/>
            </a:pPr>
            <a:r>
              <a:rPr lang="en-US" altLang="zh-CN"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6.1</a:t>
            </a: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结论</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marL="285750" indent="-285750">
              <a:lnSpc>
                <a:spcPct val="120000"/>
              </a:lnSpc>
              <a:buFont typeface="Wingdings" panose="05000000000000000000" charset="0"/>
              <a:buChar char="Ø"/>
            </a:pPr>
            <a:r>
              <a:rPr lang="en-US" altLang="zh-CN"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6.2  </a:t>
            </a: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研究成果 </a:t>
            </a:r>
            <a:r>
              <a:rPr lang="zh-CN" altLang="en-US" sz="1800"/>
              <a:t> </a:t>
            </a:r>
            <a:endParaRPr lang="zh-CN" altLang="en-US" sz="1800"/>
          </a:p>
        </p:txBody>
      </p:sp>
      <p:grpSp>
        <p:nvGrpSpPr>
          <p:cNvPr id="16" name="Group 4"/>
          <p:cNvGrpSpPr>
            <a:grpSpLocks noChangeAspect="1"/>
          </p:cNvGrpSpPr>
          <p:nvPr/>
        </p:nvGrpSpPr>
        <p:grpSpPr bwMode="auto">
          <a:xfrm rot="804055">
            <a:off x="10083800" y="2540000"/>
            <a:ext cx="949960" cy="884555"/>
            <a:chOff x="1164" y="687"/>
            <a:chExt cx="3219" cy="2998"/>
          </a:xfrm>
          <a:solidFill>
            <a:schemeClr val="accent1"/>
          </a:solidFill>
          <a:effectLst>
            <a:outerShdw blurRad="50800" dist="38100" dir="2700000" algn="tl" rotWithShape="0">
              <a:prstClr val="black">
                <a:alpha val="40000"/>
              </a:prstClr>
            </a:outerShdw>
          </a:effectLst>
        </p:grpSpPr>
        <p:sp>
          <p:nvSpPr>
            <p:cNvPr id="17" name="Freeform 6"/>
            <p:cNvSpPr/>
            <p:nvPr/>
          </p:nvSpPr>
          <p:spPr bwMode="auto">
            <a:xfrm>
              <a:off x="1164" y="687"/>
              <a:ext cx="3219" cy="2998"/>
            </a:xfrm>
            <a:custGeom>
              <a:avLst/>
              <a:gdLst>
                <a:gd name="T0" fmla="*/ 96 w 1360"/>
                <a:gd name="T1" fmla="*/ 404 h 1266"/>
                <a:gd name="T2" fmla="*/ 96 w 1360"/>
                <a:gd name="T3" fmla="*/ 527 h 1266"/>
                <a:gd name="T4" fmla="*/ 105 w 1360"/>
                <a:gd name="T5" fmla="*/ 537 h 1266"/>
                <a:gd name="T6" fmla="*/ 123 w 1360"/>
                <a:gd name="T7" fmla="*/ 616 h 1266"/>
                <a:gd name="T8" fmla="*/ 119 w 1360"/>
                <a:gd name="T9" fmla="*/ 629 h 1266"/>
                <a:gd name="T10" fmla="*/ 147 w 1360"/>
                <a:gd name="T11" fmla="*/ 940 h 1266"/>
                <a:gd name="T12" fmla="*/ 169 w 1360"/>
                <a:gd name="T13" fmla="*/ 1194 h 1266"/>
                <a:gd name="T14" fmla="*/ 175 w 1360"/>
                <a:gd name="T15" fmla="*/ 1266 h 1266"/>
                <a:gd name="T16" fmla="*/ 0 w 1360"/>
                <a:gd name="T17" fmla="*/ 1266 h 1266"/>
                <a:gd name="T18" fmla="*/ 6 w 1360"/>
                <a:gd name="T19" fmla="*/ 1197 h 1266"/>
                <a:gd name="T20" fmla="*/ 38 w 1360"/>
                <a:gd name="T21" fmla="*/ 811 h 1266"/>
                <a:gd name="T22" fmla="*/ 54 w 1360"/>
                <a:gd name="T23" fmla="*/ 629 h 1266"/>
                <a:gd name="T24" fmla="*/ 50 w 1360"/>
                <a:gd name="T25" fmla="*/ 613 h 1266"/>
                <a:gd name="T26" fmla="*/ 71 w 1360"/>
                <a:gd name="T27" fmla="*/ 537 h 1266"/>
                <a:gd name="T28" fmla="*/ 79 w 1360"/>
                <a:gd name="T29" fmla="*/ 525 h 1266"/>
                <a:gd name="T30" fmla="*/ 79 w 1360"/>
                <a:gd name="T31" fmla="*/ 407 h 1266"/>
                <a:gd name="T32" fmla="*/ 70 w 1360"/>
                <a:gd name="T33" fmla="*/ 392 h 1266"/>
                <a:gd name="T34" fmla="*/ 31 w 1360"/>
                <a:gd name="T35" fmla="*/ 374 h 1266"/>
                <a:gd name="T36" fmla="*/ 44 w 1360"/>
                <a:gd name="T37" fmla="*/ 366 h 1266"/>
                <a:gd name="T38" fmla="*/ 624 w 1360"/>
                <a:gd name="T39" fmla="*/ 44 h 1266"/>
                <a:gd name="T40" fmla="*/ 692 w 1360"/>
                <a:gd name="T41" fmla="*/ 5 h 1266"/>
                <a:gd name="T42" fmla="*/ 718 w 1360"/>
                <a:gd name="T43" fmla="*/ 5 h 1266"/>
                <a:gd name="T44" fmla="*/ 1255 w 1360"/>
                <a:gd name="T45" fmla="*/ 275 h 1266"/>
                <a:gd name="T46" fmla="*/ 1360 w 1360"/>
                <a:gd name="T47" fmla="*/ 328 h 1266"/>
                <a:gd name="T48" fmla="*/ 1302 w 1360"/>
                <a:gd name="T49" fmla="*/ 360 h 1266"/>
                <a:gd name="T50" fmla="*/ 723 w 1360"/>
                <a:gd name="T51" fmla="*/ 666 h 1266"/>
                <a:gd name="T52" fmla="*/ 688 w 1360"/>
                <a:gd name="T53" fmla="*/ 668 h 1266"/>
                <a:gd name="T54" fmla="*/ 112 w 1360"/>
                <a:gd name="T55" fmla="*/ 411 h 1266"/>
                <a:gd name="T56" fmla="*/ 96 w 1360"/>
                <a:gd name="T57" fmla="*/ 404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60" h="1266">
                  <a:moveTo>
                    <a:pt x="96" y="404"/>
                  </a:moveTo>
                  <a:cubicBezTo>
                    <a:pt x="96" y="447"/>
                    <a:pt x="96" y="487"/>
                    <a:pt x="96" y="527"/>
                  </a:cubicBezTo>
                  <a:cubicBezTo>
                    <a:pt x="96" y="531"/>
                    <a:pt x="101" y="535"/>
                    <a:pt x="105" y="537"/>
                  </a:cubicBezTo>
                  <a:cubicBezTo>
                    <a:pt x="136" y="555"/>
                    <a:pt x="144" y="585"/>
                    <a:pt x="123" y="616"/>
                  </a:cubicBezTo>
                  <a:cubicBezTo>
                    <a:pt x="121" y="620"/>
                    <a:pt x="119" y="625"/>
                    <a:pt x="119" y="629"/>
                  </a:cubicBezTo>
                  <a:cubicBezTo>
                    <a:pt x="128" y="733"/>
                    <a:pt x="138" y="836"/>
                    <a:pt x="147" y="940"/>
                  </a:cubicBezTo>
                  <a:cubicBezTo>
                    <a:pt x="154" y="1024"/>
                    <a:pt x="162" y="1109"/>
                    <a:pt x="169" y="1194"/>
                  </a:cubicBezTo>
                  <a:cubicBezTo>
                    <a:pt x="171" y="1217"/>
                    <a:pt x="173" y="1239"/>
                    <a:pt x="175" y="1266"/>
                  </a:cubicBezTo>
                  <a:cubicBezTo>
                    <a:pt x="117" y="1266"/>
                    <a:pt x="60" y="1266"/>
                    <a:pt x="0" y="1266"/>
                  </a:cubicBezTo>
                  <a:cubicBezTo>
                    <a:pt x="2" y="1244"/>
                    <a:pt x="4" y="1220"/>
                    <a:pt x="6" y="1197"/>
                  </a:cubicBezTo>
                  <a:cubicBezTo>
                    <a:pt x="16" y="1068"/>
                    <a:pt x="27" y="940"/>
                    <a:pt x="38" y="811"/>
                  </a:cubicBezTo>
                  <a:cubicBezTo>
                    <a:pt x="43" y="750"/>
                    <a:pt x="49" y="690"/>
                    <a:pt x="54" y="629"/>
                  </a:cubicBezTo>
                  <a:cubicBezTo>
                    <a:pt x="54" y="624"/>
                    <a:pt x="52" y="617"/>
                    <a:pt x="50" y="613"/>
                  </a:cubicBezTo>
                  <a:cubicBezTo>
                    <a:pt x="32" y="583"/>
                    <a:pt x="40" y="553"/>
                    <a:pt x="71" y="537"/>
                  </a:cubicBezTo>
                  <a:cubicBezTo>
                    <a:pt x="75" y="535"/>
                    <a:pt x="79" y="529"/>
                    <a:pt x="79" y="525"/>
                  </a:cubicBezTo>
                  <a:cubicBezTo>
                    <a:pt x="79" y="486"/>
                    <a:pt x="80" y="446"/>
                    <a:pt x="79" y="407"/>
                  </a:cubicBezTo>
                  <a:cubicBezTo>
                    <a:pt x="79" y="402"/>
                    <a:pt x="74" y="395"/>
                    <a:pt x="70" y="392"/>
                  </a:cubicBezTo>
                  <a:cubicBezTo>
                    <a:pt x="58" y="386"/>
                    <a:pt x="45" y="381"/>
                    <a:pt x="31" y="374"/>
                  </a:cubicBezTo>
                  <a:cubicBezTo>
                    <a:pt x="36" y="371"/>
                    <a:pt x="40" y="368"/>
                    <a:pt x="44" y="366"/>
                  </a:cubicBezTo>
                  <a:cubicBezTo>
                    <a:pt x="237" y="259"/>
                    <a:pt x="431" y="151"/>
                    <a:pt x="624" y="44"/>
                  </a:cubicBezTo>
                  <a:cubicBezTo>
                    <a:pt x="647" y="31"/>
                    <a:pt x="670" y="19"/>
                    <a:pt x="692" y="5"/>
                  </a:cubicBezTo>
                  <a:cubicBezTo>
                    <a:pt x="702" y="0"/>
                    <a:pt x="709" y="1"/>
                    <a:pt x="718" y="5"/>
                  </a:cubicBezTo>
                  <a:cubicBezTo>
                    <a:pt x="897" y="96"/>
                    <a:pt x="1076" y="185"/>
                    <a:pt x="1255" y="275"/>
                  </a:cubicBezTo>
                  <a:cubicBezTo>
                    <a:pt x="1289" y="293"/>
                    <a:pt x="1324" y="310"/>
                    <a:pt x="1360" y="328"/>
                  </a:cubicBezTo>
                  <a:cubicBezTo>
                    <a:pt x="1339" y="340"/>
                    <a:pt x="1320" y="350"/>
                    <a:pt x="1302" y="360"/>
                  </a:cubicBezTo>
                  <a:cubicBezTo>
                    <a:pt x="1109" y="462"/>
                    <a:pt x="916" y="564"/>
                    <a:pt x="723" y="666"/>
                  </a:cubicBezTo>
                  <a:cubicBezTo>
                    <a:pt x="711" y="672"/>
                    <a:pt x="701" y="674"/>
                    <a:pt x="688" y="668"/>
                  </a:cubicBezTo>
                  <a:cubicBezTo>
                    <a:pt x="496" y="582"/>
                    <a:pt x="304" y="496"/>
                    <a:pt x="112" y="411"/>
                  </a:cubicBezTo>
                  <a:cubicBezTo>
                    <a:pt x="108" y="409"/>
                    <a:pt x="103" y="407"/>
                    <a:pt x="96" y="404"/>
                  </a:cubicBezTo>
                  <a:close/>
                </a:path>
              </a:pathLst>
            </a:custGeom>
            <a:grpFill/>
            <a:ln>
              <a:noFill/>
            </a:ln>
          </p:spPr>
          <p:txBody>
            <a:bodyPr vert="horz" wrap="square" lIns="91440" tIns="45720" rIns="91440" bIns="45720" numCol="1" anchor="t" anchorCtr="0" compatLnSpc="1"/>
            <a:p>
              <a:endParaRPr lang="zh-HK" altLang="en-US"/>
            </a:p>
          </p:txBody>
        </p:sp>
        <p:sp>
          <p:nvSpPr>
            <p:cNvPr id="18" name="Freeform 7"/>
            <p:cNvSpPr/>
            <p:nvPr/>
          </p:nvSpPr>
          <p:spPr bwMode="auto">
            <a:xfrm>
              <a:off x="1829" y="1959"/>
              <a:ext cx="2000" cy="947"/>
            </a:xfrm>
            <a:custGeom>
              <a:avLst/>
              <a:gdLst>
                <a:gd name="T0" fmla="*/ 0 w 845"/>
                <a:gd name="T1" fmla="*/ 147 h 400"/>
                <a:gd name="T2" fmla="*/ 78 w 845"/>
                <a:gd name="T3" fmla="*/ 32 h 400"/>
                <a:gd name="T4" fmla="*/ 96 w 845"/>
                <a:gd name="T5" fmla="*/ 28 h 400"/>
                <a:gd name="T6" fmla="*/ 262 w 845"/>
                <a:gd name="T7" fmla="*/ 101 h 400"/>
                <a:gd name="T8" fmla="*/ 417 w 845"/>
                <a:gd name="T9" fmla="*/ 170 h 400"/>
                <a:gd name="T10" fmla="*/ 434 w 845"/>
                <a:gd name="T11" fmla="*/ 167 h 400"/>
                <a:gd name="T12" fmla="*/ 724 w 845"/>
                <a:gd name="T13" fmla="*/ 13 h 400"/>
                <a:gd name="T14" fmla="*/ 749 w 845"/>
                <a:gd name="T15" fmla="*/ 0 h 400"/>
                <a:gd name="T16" fmla="*/ 845 w 845"/>
                <a:gd name="T17" fmla="*/ 143 h 400"/>
                <a:gd name="T18" fmla="*/ 743 w 845"/>
                <a:gd name="T19" fmla="*/ 207 h 400"/>
                <a:gd name="T20" fmla="*/ 448 w 845"/>
                <a:gd name="T21" fmla="*/ 393 h 400"/>
                <a:gd name="T22" fmla="*/ 421 w 845"/>
                <a:gd name="T23" fmla="*/ 394 h 400"/>
                <a:gd name="T24" fmla="*/ 8 w 845"/>
                <a:gd name="T25" fmla="*/ 153 h 400"/>
                <a:gd name="T26" fmla="*/ 0 w 845"/>
                <a:gd name="T27" fmla="*/ 14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5" h="400">
                  <a:moveTo>
                    <a:pt x="0" y="147"/>
                  </a:moveTo>
                  <a:cubicBezTo>
                    <a:pt x="27" y="108"/>
                    <a:pt x="53" y="70"/>
                    <a:pt x="78" y="32"/>
                  </a:cubicBezTo>
                  <a:cubicBezTo>
                    <a:pt x="84" y="24"/>
                    <a:pt x="89" y="25"/>
                    <a:pt x="96" y="28"/>
                  </a:cubicBezTo>
                  <a:cubicBezTo>
                    <a:pt x="151" y="53"/>
                    <a:pt x="206" y="77"/>
                    <a:pt x="262" y="101"/>
                  </a:cubicBezTo>
                  <a:cubicBezTo>
                    <a:pt x="313" y="124"/>
                    <a:pt x="365" y="147"/>
                    <a:pt x="417" y="170"/>
                  </a:cubicBezTo>
                  <a:cubicBezTo>
                    <a:pt x="421" y="172"/>
                    <a:pt x="429" y="170"/>
                    <a:pt x="434" y="167"/>
                  </a:cubicBezTo>
                  <a:cubicBezTo>
                    <a:pt x="531" y="116"/>
                    <a:pt x="627" y="65"/>
                    <a:pt x="724" y="13"/>
                  </a:cubicBezTo>
                  <a:cubicBezTo>
                    <a:pt x="732" y="9"/>
                    <a:pt x="740" y="5"/>
                    <a:pt x="749" y="0"/>
                  </a:cubicBezTo>
                  <a:cubicBezTo>
                    <a:pt x="781" y="48"/>
                    <a:pt x="813" y="95"/>
                    <a:pt x="845" y="143"/>
                  </a:cubicBezTo>
                  <a:cubicBezTo>
                    <a:pt x="811" y="165"/>
                    <a:pt x="777" y="186"/>
                    <a:pt x="743" y="207"/>
                  </a:cubicBezTo>
                  <a:cubicBezTo>
                    <a:pt x="645" y="269"/>
                    <a:pt x="546" y="331"/>
                    <a:pt x="448" y="393"/>
                  </a:cubicBezTo>
                  <a:cubicBezTo>
                    <a:pt x="438" y="399"/>
                    <a:pt x="431" y="400"/>
                    <a:pt x="421" y="394"/>
                  </a:cubicBezTo>
                  <a:cubicBezTo>
                    <a:pt x="284" y="313"/>
                    <a:pt x="146" y="233"/>
                    <a:pt x="8" y="153"/>
                  </a:cubicBezTo>
                  <a:cubicBezTo>
                    <a:pt x="6" y="151"/>
                    <a:pt x="3" y="149"/>
                    <a:pt x="0" y="147"/>
                  </a:cubicBezTo>
                  <a:close/>
                </a:path>
              </a:pathLst>
            </a:custGeom>
            <a:grpFill/>
            <a:ln>
              <a:noFill/>
            </a:ln>
          </p:spPr>
          <p:txBody>
            <a:bodyPr vert="horz" wrap="square" lIns="91440" tIns="45720" rIns="91440" bIns="45720" numCol="1" anchor="t" anchorCtr="0" compatLnSpc="1"/>
            <a:p>
              <a:endParaRPr lang="zh-HK" altLang="en-US"/>
            </a:p>
          </p:txBody>
        </p:sp>
      </p:grpSp>
    </p:spTree>
    <p:custDataLst>
      <p:tags r:id="rId5"/>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53000">
              <a:schemeClr val="bg1">
                <a:lumMod val="85000"/>
                <a:alpha val="72000"/>
              </a:schemeClr>
            </a:gs>
          </a:gsLst>
          <a:lin ang="8700000" scaled="0"/>
        </a:gradFill>
        <a:effectLst/>
      </p:bgPr>
    </p:bg>
    <p:spTree>
      <p:nvGrpSpPr>
        <p:cNvPr id="1" name=""/>
        <p:cNvGrpSpPr/>
        <p:nvPr/>
      </p:nvGrpSpPr>
      <p:grpSpPr/>
      <p:sp>
        <p:nvSpPr>
          <p:cNvPr id="4" name="TextBox 1"/>
          <p:cNvSpPr txBox="1"/>
          <p:nvPr/>
        </p:nvSpPr>
        <p:spPr>
          <a:xfrm>
            <a:off x="697230" y="872490"/>
            <a:ext cx="10172065" cy="2970530"/>
          </a:xfrm>
          <a:prstGeom prst="rect">
            <a:avLst/>
          </a:prstGeom>
          <a:noFill/>
          <a:ln w="9525">
            <a:noFill/>
          </a:ln>
        </p:spPr>
        <p:txBody>
          <a:bodyPr wrap="square" anchor="t">
            <a:spAutoFit/>
          </a:bodyPr>
          <a:p>
            <a:pPr>
              <a:lnSpc>
                <a:spcPct val="180000"/>
              </a:lnSpc>
            </a:pPr>
            <a:r>
              <a:rPr lang="en-US" altLang="zh-CN" sz="2400" b="1" dirty="0">
                <a:latin typeface="宋体" panose="02010600030101010101" pitchFamily="2" charset="-122"/>
                <a:ea typeface="宋体" panose="02010600030101010101" pitchFamily="2" charset="-122"/>
                <a:cs typeface="宋体" panose="02010600030101010101" pitchFamily="2" charset="-122"/>
              </a:rPr>
              <a:t>设计</a:t>
            </a:r>
            <a:r>
              <a:rPr lang="zh-CN" altLang="en-US" sz="2400" b="1" dirty="0">
                <a:latin typeface="宋体" panose="02010600030101010101" pitchFamily="2" charset="-122"/>
                <a:ea typeface="宋体" panose="02010600030101010101" pitchFamily="2" charset="-122"/>
                <a:cs typeface="宋体" panose="02010600030101010101" pitchFamily="2" charset="-122"/>
              </a:rPr>
              <a:t>完成</a:t>
            </a:r>
            <a:r>
              <a:rPr lang="en-US" altLang="zh-CN" sz="2400" b="1" dirty="0">
                <a:latin typeface="宋体" panose="02010600030101010101" pitchFamily="2" charset="-122"/>
                <a:ea typeface="宋体" panose="02010600030101010101" pitchFamily="2" charset="-122"/>
                <a:cs typeface="宋体" panose="02010600030101010101" pitchFamily="2" charset="-122"/>
              </a:rPr>
              <a:t>了一个闭环的</a:t>
            </a:r>
            <a:r>
              <a:rPr lang="zh-CN" altLang="en-US" sz="2400" b="1" dirty="0">
                <a:latin typeface="宋体" panose="02010600030101010101" pitchFamily="2" charset="-122"/>
                <a:ea typeface="宋体" panose="02010600030101010101" pitchFamily="2" charset="-122"/>
                <a:cs typeface="宋体" panose="02010600030101010101" pitchFamily="2" charset="-122"/>
              </a:rPr>
              <a:t>硬件</a:t>
            </a:r>
            <a:r>
              <a:rPr lang="en-US" altLang="zh-CN" sz="2400" b="1" dirty="0">
                <a:latin typeface="宋体" panose="02010600030101010101" pitchFamily="2" charset="-122"/>
                <a:ea typeface="宋体" panose="02010600030101010101" pitchFamily="2" charset="-122"/>
                <a:cs typeface="宋体" panose="02010600030101010101" pitchFamily="2" charset="-122"/>
              </a:rPr>
              <a:t>集成控制模块，通过嵌入式技术</a:t>
            </a:r>
            <a:r>
              <a:rPr lang="zh-CN" altLang="en-US" sz="2400" b="1" dirty="0">
                <a:latin typeface="宋体" panose="02010600030101010101" pitchFamily="2" charset="-122"/>
                <a:ea typeface="宋体" panose="02010600030101010101" pitchFamily="2" charset="-122"/>
                <a:cs typeface="宋体" panose="02010600030101010101" pitchFamily="2" charset="-122"/>
              </a:rPr>
              <a:t>实现（</a:t>
            </a:r>
            <a:r>
              <a:rPr lang="en-US" altLang="zh-CN" sz="2400" b="1" dirty="0">
                <a:latin typeface="宋体" panose="02010600030101010101" pitchFamily="2" charset="-122"/>
                <a:ea typeface="宋体" panose="02010600030101010101" pitchFamily="2" charset="-122"/>
                <a:cs typeface="宋体" panose="02010600030101010101" pitchFamily="2" charset="-122"/>
              </a:rPr>
              <a:t>C</a:t>
            </a:r>
            <a:r>
              <a:rPr lang="zh-CN" altLang="en-US" sz="2400" b="1" dirty="0">
                <a:latin typeface="宋体" panose="02010600030101010101" pitchFamily="2" charset="-122"/>
                <a:ea typeface="宋体" panose="02010600030101010101" pitchFamily="2" charset="-122"/>
                <a:cs typeface="宋体" panose="02010600030101010101" pitchFamily="2" charset="-122"/>
              </a:rPr>
              <a:t>语言</a:t>
            </a:r>
            <a:r>
              <a:rPr lang="zh-CN" altLang="en-US" sz="2400" b="1" dirty="0">
                <a:latin typeface="宋体" panose="02010600030101010101" pitchFamily="2" charset="-122"/>
                <a:ea typeface="宋体" panose="02010600030101010101" pitchFamily="2" charset="-122"/>
                <a:cs typeface="宋体" panose="02010600030101010101" pitchFamily="2" charset="-122"/>
              </a:rPr>
              <a:t>）</a:t>
            </a: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marL="800100" lvl="1" indent="-342900">
              <a:lnSpc>
                <a:spcPct val="180000"/>
              </a:lnSpc>
              <a:buFont typeface="Wingdings" panose="05000000000000000000" charset="0"/>
              <a:buChar char="Ø"/>
            </a:pPr>
            <a:r>
              <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rPr>
              <a:t>设备电源控制</a:t>
            </a:r>
            <a:endPar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endParaRPr>
          </a:p>
          <a:p>
            <a:pPr marL="800100" lvl="1" indent="-342900">
              <a:lnSpc>
                <a:spcPct val="140000"/>
              </a:lnSpc>
              <a:buFont typeface="Wingdings" panose="05000000000000000000" charset="0"/>
              <a:buChar char="Ø"/>
            </a:pPr>
            <a:r>
              <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rPr>
              <a:t>平顶开关控制</a:t>
            </a:r>
            <a:endPar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endParaRPr>
          </a:p>
          <a:p>
            <a:pPr marL="800100" lvl="1" indent="-342900">
              <a:lnSpc>
                <a:spcPct val="140000"/>
              </a:lnSpc>
              <a:buFont typeface="Wingdings" panose="05000000000000000000" charset="0"/>
              <a:buChar char="Ø"/>
            </a:pPr>
            <a:r>
              <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rPr>
              <a:t>设备状态监控</a:t>
            </a:r>
            <a:endPar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endParaRPr>
          </a:p>
          <a:p>
            <a:pPr marL="800100" lvl="1" indent="-342900">
              <a:lnSpc>
                <a:spcPct val="140000"/>
              </a:lnSpc>
              <a:buFont typeface="Wingdings" panose="05000000000000000000" charset="0"/>
              <a:buChar char="Ø"/>
            </a:pPr>
            <a:r>
              <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rPr>
              <a:t>多种控制模式 </a:t>
            </a:r>
            <a:endPar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1" name="图片 10"/>
          <p:cNvPicPr>
            <a:picLocks noChangeAspect="1"/>
          </p:cNvPicPr>
          <p:nvPr/>
        </p:nvPicPr>
        <p:blipFill>
          <a:blip r:embed="rId1"/>
          <a:stretch>
            <a:fillRect/>
          </a:stretch>
        </p:blipFill>
        <p:spPr>
          <a:xfrm>
            <a:off x="5578475" y="1577975"/>
            <a:ext cx="5610225" cy="4645025"/>
          </a:xfrm>
          <a:prstGeom prst="rect">
            <a:avLst/>
          </a:prstGeom>
        </p:spPr>
      </p:pic>
      <p:sp>
        <p:nvSpPr>
          <p:cNvPr id="13" name="文本框 12"/>
          <p:cNvSpPr txBox="1"/>
          <p:nvPr/>
        </p:nvSpPr>
        <p:spPr>
          <a:xfrm>
            <a:off x="697230" y="4117340"/>
            <a:ext cx="4755515" cy="2343785"/>
          </a:xfrm>
          <a:prstGeom prst="rect">
            <a:avLst/>
          </a:prstGeom>
          <a:noFill/>
        </p:spPr>
        <p:txBody>
          <a:bodyPr wrap="square" rtlCol="0">
            <a:spAutoFit/>
          </a:bodyPr>
          <a:p>
            <a:pPr>
              <a:lnSpc>
                <a:spcPct val="160000"/>
              </a:lnSpc>
            </a:pP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设计测式控制软件（</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Java</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语言</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dirty="0">
              <a:latin typeface="宋体" panose="02010600030101010101" pitchFamily="2" charset="-122"/>
              <a:ea typeface="宋体" panose="02010600030101010101" pitchFamily="2" charset="-122"/>
              <a:cs typeface="宋体" panose="02010600030101010101" pitchFamily="2" charset="-122"/>
              <a:sym typeface="+mn-ea"/>
            </a:endParaRPr>
          </a:p>
          <a:p>
            <a:pPr marL="800100" lvl="1" indent="-342900">
              <a:lnSpc>
                <a:spcPct val="150000"/>
              </a:lnSpc>
              <a:buFont typeface="Wingdings" panose="05000000000000000000" charset="0"/>
              <a:buChar char="Ø"/>
            </a:pPr>
            <a:r>
              <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功能性测试</a:t>
            </a:r>
            <a:endPar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a:p>
            <a:pPr marL="800100" lvl="1" indent="-342900">
              <a:lnSpc>
                <a:spcPct val="150000"/>
              </a:lnSpc>
              <a:buFont typeface="Wingdings" panose="05000000000000000000" charset="0"/>
              <a:buChar char="Ø"/>
            </a:pPr>
            <a:r>
              <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稳定性测试</a:t>
            </a:r>
            <a:endPar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a:p>
            <a:pPr marL="800100" lvl="1" indent="-342900">
              <a:lnSpc>
                <a:spcPct val="150000"/>
              </a:lnSpc>
              <a:buFont typeface="Wingdings" panose="05000000000000000000" charset="0"/>
              <a:buChar char="Ø"/>
            </a:pPr>
            <a:r>
              <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观测软件对接</a:t>
            </a:r>
            <a:endParaRPr lang="zh-CN" altLang="en-US" sz="2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5" name="文本框 14"/>
          <p:cNvSpPr txBox="1"/>
          <p:nvPr/>
        </p:nvSpPr>
        <p:spPr>
          <a:xfrm>
            <a:off x="11324590" y="2162175"/>
            <a:ext cx="459740" cy="3413125"/>
          </a:xfrm>
          <a:prstGeom prst="rect">
            <a:avLst/>
          </a:prstGeom>
          <a:noFill/>
        </p:spPr>
        <p:txBody>
          <a:bodyPr vert="eaVert" wrap="square" rtlCol="0">
            <a:spAutoFit/>
          </a:bodyPr>
          <a:p>
            <a:pPr algn="dist"/>
            <a:r>
              <a:rPr lang="zh-CN" altLang="en-US" b="1">
                <a:latin typeface="宋体" panose="02010600030101010101" pitchFamily="2" charset="-122"/>
                <a:ea typeface="宋体" panose="02010600030101010101" pitchFamily="2" charset="-122"/>
                <a:sym typeface="+mn-ea"/>
              </a:rPr>
              <a:t>硬件控制系统使用情况说明</a:t>
            </a:r>
            <a:endParaRPr lang="zh-CN" altLang="en-US"/>
          </a:p>
        </p:txBody>
      </p:sp>
      <p:cxnSp>
        <p:nvCxnSpPr>
          <p:cNvPr id="7" name="直接连接符 6"/>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3" name="椭圆 2"/>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5" name="文本框 4"/>
          <p:cNvSpPr txBox="1"/>
          <p:nvPr>
            <p:custDataLst>
              <p:tags r:id="rId2"/>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结论与研究成果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6.1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结论</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Tree>
    <p:custDataLst>
      <p:tags r:id="rId3"/>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47000">
              <a:schemeClr val="bg1">
                <a:lumMod val="85000"/>
                <a:alpha val="73000"/>
              </a:schemeClr>
            </a:gs>
          </a:gsLst>
          <a:lin ang="7500000" scaled="0"/>
        </a:gradFill>
        <a:effectLst/>
      </p:bgPr>
    </p:bg>
    <p:spTree>
      <p:nvGrpSpPr>
        <p:cNvPr id="1" name=""/>
        <p:cNvGrpSpPr/>
        <p:nvPr/>
      </p:nvGrpSpPr>
      <p:grpSpPr>
        <a:xfrm>
          <a:off x="0" y="0"/>
          <a:ext cx="0" cy="0"/>
          <a:chOff x="0" y="0"/>
          <a:chExt cx="0" cy="0"/>
        </a:xfrm>
      </p:grpSpPr>
      <p:sp>
        <p:nvSpPr>
          <p:cNvPr id="2" name="内容占位符 1"/>
          <p:cNvSpPr>
            <a:spLocks noGrp="1"/>
          </p:cNvSpPr>
          <p:nvPr>
            <p:ph idx="1"/>
          </p:nvPr>
        </p:nvSpPr>
        <p:spPr>
          <a:xfrm>
            <a:off x="1141730" y="803275"/>
            <a:ext cx="9565640" cy="5744210"/>
          </a:xfrm>
        </p:spPr>
        <p:txBody>
          <a:bodyPr>
            <a:normAutofit fontScale="90000"/>
          </a:bodyPr>
          <a:p>
            <a:pPr algn="l" fontAlgn="base">
              <a:buFont typeface="Wingdings" panose="05000000000000000000" charset="0"/>
            </a:pPr>
            <a:r>
              <a:rPr lang="zh-CN" altLang="en-US" sz="2800" b="1" strike="noStrike" noProof="1" smtClean="0">
                <a:solidFill>
                  <a:schemeClr val="accent2"/>
                </a:solidFill>
                <a:latin typeface="Times New Roman" panose="02020603050405020304" pitchFamily="18" charset="0"/>
                <a:ea typeface="楷体" panose="02010609060101010101" pitchFamily="49" charset="-122"/>
                <a:cs typeface="Times New Roman" panose="02020603050405020304" pitchFamily="18" charset="0"/>
              </a:rPr>
              <a:t>论文</a:t>
            </a:r>
            <a:endParaRPr lang="zh-CN" altLang="en-US" sz="1600" b="1" strike="noStrike" noProof="1">
              <a:latin typeface="Times New Roman" panose="02020603050405020304" pitchFamily="18" charset="0"/>
              <a:cs typeface="Times New Roman" panose="02020603050405020304" pitchFamily="18" charset="0"/>
            </a:endParaRPr>
          </a:p>
          <a:p>
            <a:pPr marL="742950" lvl="1" indent="-285750" algn="l" fontAlgn="base">
              <a:buFont typeface="Wingdings" panose="05000000000000000000" charset="0"/>
              <a:buChar char="u"/>
            </a:pPr>
            <a:r>
              <a:rPr lang="zh-CN" altLang="en-US" sz="1775" b="1" strike="noStrike" noProof="1">
                <a:latin typeface="Times New Roman" panose="02020603050405020304" pitchFamily="18" charset="0"/>
                <a:cs typeface="Times New Roman" panose="02020603050405020304" pitchFamily="18" charset="0"/>
              </a:rPr>
              <a:t>题目：</a:t>
            </a:r>
            <a:r>
              <a:rPr lang="zh-CN" altLang="en-US" sz="1775" strike="noStrike" noProof="1">
                <a:latin typeface="Times New Roman" panose="02020603050405020304" pitchFamily="18" charset="0"/>
                <a:cs typeface="Times New Roman" panose="02020603050405020304" pitchFamily="18" charset="0"/>
              </a:rPr>
              <a:t>Amateur public observatory I:The observatory and hardware integration system（</a:t>
            </a:r>
            <a:r>
              <a:rPr lang="en-US" altLang="zh-CN" sz="1775" strike="noStrike" noProof="1">
                <a:latin typeface="Times New Roman" panose="02020603050405020304" pitchFamily="18" charset="0"/>
                <a:cs typeface="Times New Roman" panose="02020603050405020304" pitchFamily="18" charset="0"/>
              </a:rPr>
              <a:t>SCI</a:t>
            </a:r>
            <a:r>
              <a:rPr lang="zh-CN" altLang="en-US" sz="1775" strike="noStrike" noProof="1">
                <a:latin typeface="Times New Roman" panose="02020603050405020304" pitchFamily="18" charset="0"/>
                <a:cs typeface="Times New Roman" panose="02020603050405020304" pitchFamily="18" charset="0"/>
              </a:rPr>
              <a:t>）</a:t>
            </a:r>
            <a:endParaRPr lang="zh-CN" altLang="en-US" sz="1775" strike="noStrike" noProof="1">
              <a:latin typeface="Times New Roman" panose="02020603050405020304" pitchFamily="18" charset="0"/>
              <a:cs typeface="Times New Roman" panose="02020603050405020304" pitchFamily="18" charset="0"/>
            </a:endParaRPr>
          </a:p>
          <a:p>
            <a:pPr marL="457200" lvl="1" indent="0" algn="l" fontAlgn="base">
              <a:buNone/>
            </a:pPr>
            <a:r>
              <a:rPr lang="zh-CN" altLang="en-US" sz="1775" b="1" strike="noStrike" noProof="1">
                <a:latin typeface="Times New Roman" panose="02020603050405020304" pitchFamily="18" charset="0"/>
                <a:cs typeface="Times New Roman" panose="02020603050405020304" pitchFamily="18" charset="0"/>
              </a:rPr>
              <a:t>      作者：</a:t>
            </a:r>
            <a:r>
              <a:rPr lang="zh-CN" altLang="en-US" sz="1775" strike="noStrike" noProof="1">
                <a:latin typeface="Times New Roman" panose="02020603050405020304" pitchFamily="18" charset="0"/>
                <a:cs typeface="Times New Roman" panose="02020603050405020304" pitchFamily="18" charset="0"/>
              </a:rPr>
              <a:t> J. Han , </a:t>
            </a:r>
            <a:r>
              <a:rPr lang="zh-CN" altLang="en-US" sz="1775" b="1" strike="noStrike" noProof="1">
                <a:solidFill>
                  <a:srgbClr val="00B050"/>
                </a:solidFill>
                <a:latin typeface="Times New Roman" panose="02020603050405020304" pitchFamily="18" charset="0"/>
                <a:cs typeface="Times New Roman" panose="02020603050405020304" pitchFamily="18" charset="0"/>
              </a:rPr>
              <a:t>C. Wang</a:t>
            </a:r>
            <a:r>
              <a:rPr lang="zh-CN" altLang="en-US" sz="1775" strike="noStrike" noProof="1">
                <a:latin typeface="Times New Roman" panose="02020603050405020304" pitchFamily="18" charset="0"/>
                <a:cs typeface="Times New Roman" panose="02020603050405020304" pitchFamily="18" charset="0"/>
              </a:rPr>
              <a:t>, D. Fan , C. Cui , S. Li , L. Mi , Z. Li , Y. Xu , B. He , C. Li </a:t>
            </a:r>
            <a:endParaRPr lang="zh-CN" altLang="en-US" sz="1775" strike="noStrike" noProof="1">
              <a:latin typeface="Times New Roman" panose="02020603050405020304" pitchFamily="18" charset="0"/>
              <a:cs typeface="Times New Roman" panose="02020603050405020304" pitchFamily="18" charset="0"/>
            </a:endParaRPr>
          </a:p>
          <a:p>
            <a:pPr marL="457200" lvl="1" indent="0" algn="l" fontAlgn="base">
              <a:buNone/>
            </a:pPr>
            <a:r>
              <a:rPr lang="zh-CN" altLang="en-US" sz="1775" b="1" strike="noStrike" noProof="1">
                <a:latin typeface="Times New Roman" panose="02020603050405020304" pitchFamily="18" charset="0"/>
                <a:cs typeface="Times New Roman" panose="02020603050405020304" pitchFamily="18" charset="0"/>
              </a:rPr>
              <a:t>   </a:t>
            </a:r>
            <a:endParaRPr lang="zh-CN" altLang="en-US" sz="2000" b="1" strike="noStrike" noProof="1">
              <a:latin typeface="Times New Roman" panose="02020603050405020304" pitchFamily="18" charset="0"/>
              <a:cs typeface="Times New Roman" panose="02020603050405020304" pitchFamily="18" charset="0"/>
            </a:endParaRPr>
          </a:p>
          <a:p>
            <a:pPr marL="742950" lvl="1" indent="-285750" algn="l" fontAlgn="base">
              <a:buFont typeface="Wingdings" panose="05000000000000000000" charset="0"/>
              <a:buChar char="u"/>
            </a:pPr>
            <a:r>
              <a:rPr lang="zh-CN" altLang="en-US" sz="1775" b="1">
                <a:latin typeface="Times New Roman" panose="02020603050405020304" pitchFamily="18" charset="0"/>
                <a:cs typeface="Times New Roman" panose="02020603050405020304" pitchFamily="18" charset="0"/>
                <a:sym typeface="+mn-ea"/>
              </a:rPr>
              <a:t>题目：</a:t>
            </a:r>
            <a:r>
              <a:rPr sz="1775">
                <a:latin typeface="Times New Roman" panose="02020603050405020304" pitchFamily="18" charset="0"/>
                <a:cs typeface="Times New Roman" panose="02020603050405020304" pitchFamily="18" charset="0"/>
                <a:sym typeface="+mn-ea"/>
              </a:rPr>
              <a:t>A conception of engineering design for remote unattended operation public observatory</a:t>
            </a:r>
            <a:r>
              <a:rPr lang="en-US" sz="1775">
                <a:latin typeface="Times New Roman" panose="02020603050405020304" pitchFamily="18" charset="0"/>
                <a:cs typeface="Times New Roman" panose="02020603050405020304" pitchFamily="18" charset="0"/>
                <a:sym typeface="+mn-ea"/>
              </a:rPr>
              <a:t>(</a:t>
            </a:r>
            <a:r>
              <a:rPr lang="zh-CN" sz="1775">
                <a:latin typeface="Times New Roman" panose="02020603050405020304" pitchFamily="18" charset="0"/>
                <a:cs typeface="Times New Roman" panose="02020603050405020304" pitchFamily="18" charset="0"/>
                <a:sym typeface="+mn-ea"/>
              </a:rPr>
              <a:t>期刊</a:t>
            </a:r>
            <a:r>
              <a:rPr lang="en-US" sz="1775">
                <a:latin typeface="Times New Roman" panose="02020603050405020304" pitchFamily="18" charset="0"/>
                <a:cs typeface="Times New Roman" panose="02020603050405020304" pitchFamily="18" charset="0"/>
                <a:sym typeface="+mn-ea"/>
              </a:rPr>
              <a:t>)</a:t>
            </a:r>
            <a:endParaRPr sz="1775">
              <a:latin typeface="Times New Roman" panose="02020603050405020304" pitchFamily="18" charset="0"/>
              <a:cs typeface="Times New Roman" panose="02020603050405020304" pitchFamily="18" charset="0"/>
              <a:sym typeface="+mn-ea"/>
            </a:endParaRPr>
          </a:p>
          <a:p>
            <a:pPr marL="457200" lvl="1" indent="0" algn="l" fontAlgn="base">
              <a:buNone/>
            </a:pPr>
            <a:r>
              <a:rPr lang="zh-CN" altLang="en-US" sz="1775" b="1">
                <a:latin typeface="Times New Roman" panose="02020603050405020304" pitchFamily="18" charset="0"/>
                <a:cs typeface="Times New Roman" panose="02020603050405020304" pitchFamily="18" charset="0"/>
                <a:sym typeface="+mn-ea"/>
              </a:rPr>
              <a:t>      作者：</a:t>
            </a:r>
            <a:r>
              <a:rPr lang="zh-CN" altLang="en-US" sz="1775">
                <a:latin typeface="Times New Roman" panose="02020603050405020304" pitchFamily="18" charset="0"/>
                <a:cs typeface="Times New Roman" panose="02020603050405020304" pitchFamily="18" charset="0"/>
                <a:sym typeface="+mn-ea"/>
              </a:rPr>
              <a:t> Jun Han, Dongwei Fan, Chenzhou Cui, </a:t>
            </a:r>
            <a:r>
              <a:rPr lang="zh-CN" altLang="en-US" sz="1775" b="1">
                <a:solidFill>
                  <a:srgbClr val="00B050"/>
                </a:solidFill>
                <a:latin typeface="Times New Roman" panose="02020603050405020304" pitchFamily="18" charset="0"/>
                <a:cs typeface="Times New Roman" panose="02020603050405020304" pitchFamily="18" charset="0"/>
                <a:sym typeface="+mn-ea"/>
              </a:rPr>
              <a:t>Chuanzhong Wang</a:t>
            </a:r>
            <a:r>
              <a:rPr lang="zh-CN" altLang="en-US" sz="1775">
                <a:solidFill>
                  <a:schemeClr val="tx1"/>
                </a:solidFill>
                <a:latin typeface="Times New Roman" panose="02020603050405020304" pitchFamily="18" charset="0"/>
                <a:cs typeface="Times New Roman" panose="02020603050405020304" pitchFamily="18" charset="0"/>
                <a:sym typeface="+mn-ea"/>
              </a:rPr>
              <a:t>,</a:t>
            </a:r>
            <a:r>
              <a:rPr lang="zh-CN" altLang="en-US" sz="1775">
                <a:latin typeface="Times New Roman" panose="02020603050405020304" pitchFamily="18" charset="0"/>
                <a:cs typeface="Times New Roman" panose="02020603050405020304" pitchFamily="18" charset="0"/>
                <a:sym typeface="+mn-ea"/>
              </a:rPr>
              <a:t> Shanshan Li,</a:t>
            </a:r>
            <a:endParaRPr lang="zh-CN" altLang="en-US" sz="1775">
              <a:latin typeface="Times New Roman" panose="02020603050405020304" pitchFamily="18" charset="0"/>
              <a:cs typeface="Times New Roman" panose="02020603050405020304" pitchFamily="18" charset="0"/>
              <a:sym typeface="+mn-ea"/>
            </a:endParaRPr>
          </a:p>
          <a:p>
            <a:pPr marL="457200" lvl="1" indent="0" algn="l" fontAlgn="base">
              <a:buNone/>
            </a:pPr>
            <a:r>
              <a:rPr lang="zh-CN" altLang="en-US" sz="1775" b="1">
                <a:latin typeface="Times New Roman" panose="02020603050405020304" pitchFamily="18" charset="0"/>
                <a:cs typeface="Times New Roman" panose="02020603050405020304" pitchFamily="18" charset="0"/>
                <a:sym typeface="+mn-ea"/>
              </a:rPr>
              <a:t>   </a:t>
            </a:r>
            <a:endParaRPr lang="zh-CN" altLang="en-US" sz="1775" strike="noStrike" noProof="1">
              <a:latin typeface="Times New Roman" panose="02020603050405020304" pitchFamily="18" charset="0"/>
              <a:cs typeface="Times New Roman" panose="02020603050405020304" pitchFamily="18" charset="0"/>
            </a:endParaRPr>
          </a:p>
          <a:p>
            <a:pPr marL="742950" lvl="1" indent="-285750" algn="l" fontAlgn="base">
              <a:buFont typeface="Wingdings" panose="05000000000000000000" charset="0"/>
              <a:buChar char="u"/>
            </a:pPr>
            <a:r>
              <a:rPr lang="zh-CN" altLang="en-US" sz="1775" b="1">
                <a:latin typeface="Times New Roman" panose="02020603050405020304" pitchFamily="18" charset="0"/>
                <a:cs typeface="Times New Roman" panose="02020603050405020304" pitchFamily="18" charset="0"/>
                <a:sym typeface="+mn-ea"/>
              </a:rPr>
              <a:t>题目：</a:t>
            </a:r>
            <a:r>
              <a:rPr lang="zh-CN" altLang="en-US" sz="1775">
                <a:latin typeface="Times New Roman" panose="02020603050405020304" pitchFamily="18" charset="0"/>
                <a:cs typeface="Times New Roman" panose="02020603050405020304" pitchFamily="18" charset="0"/>
                <a:sym typeface="+mn-ea"/>
              </a:rPr>
              <a:t>远程天文台电源集成控制模块的设计与实现（</a:t>
            </a:r>
            <a:r>
              <a:rPr lang="zh-CN" altLang="en-US" sz="1775">
                <a:latin typeface="Times New Roman" panose="02020603050405020304" pitchFamily="18" charset="0"/>
                <a:cs typeface="Times New Roman" panose="02020603050405020304" pitchFamily="18" charset="0"/>
                <a:sym typeface="+mn-ea"/>
              </a:rPr>
              <a:t>期刊</a:t>
            </a:r>
            <a:r>
              <a:rPr lang="zh-CN" altLang="en-US" sz="1775">
                <a:latin typeface="Times New Roman" panose="02020603050405020304" pitchFamily="18" charset="0"/>
                <a:cs typeface="Times New Roman" panose="02020603050405020304" pitchFamily="18" charset="0"/>
                <a:sym typeface="+mn-ea"/>
              </a:rPr>
              <a:t>在投）</a:t>
            </a:r>
            <a:endParaRPr lang="zh-CN" altLang="en-US" sz="1775">
              <a:latin typeface="Times New Roman" panose="02020603050405020304" pitchFamily="18" charset="0"/>
              <a:cs typeface="Times New Roman" panose="02020603050405020304" pitchFamily="18" charset="0"/>
              <a:sym typeface="+mn-ea"/>
            </a:endParaRPr>
          </a:p>
          <a:p>
            <a:pPr lvl="1" algn="l" fontAlgn="base">
              <a:buFont typeface="Wingdings" panose="05000000000000000000" charset="0"/>
            </a:pPr>
            <a:r>
              <a:rPr lang="zh-CN" altLang="en-US" sz="1775" b="1">
                <a:latin typeface="Times New Roman" panose="02020603050405020304" pitchFamily="18" charset="0"/>
                <a:cs typeface="Times New Roman" panose="02020603050405020304" pitchFamily="18" charset="0"/>
                <a:sym typeface="+mn-ea"/>
              </a:rPr>
              <a:t>      作者：</a:t>
            </a:r>
            <a:r>
              <a:rPr lang="zh-CN" altLang="en-US" sz="1775">
                <a:latin typeface="Times New Roman" panose="02020603050405020304" pitchFamily="18" charset="0"/>
                <a:cs typeface="Times New Roman" panose="02020603050405020304" pitchFamily="18" charset="0"/>
                <a:sym typeface="+mn-ea"/>
              </a:rPr>
              <a:t> </a:t>
            </a:r>
            <a:r>
              <a:rPr lang="zh-CN" altLang="en-US" sz="1775">
                <a:latin typeface="Times New Roman" panose="02020603050405020304" pitchFamily="18" charset="0"/>
                <a:cs typeface="Times New Roman" panose="02020603050405020304" pitchFamily="18" charset="0"/>
                <a:sym typeface="+mn-ea"/>
              </a:rPr>
              <a:t>王川中，苏丽颖，韩军，崔辰州，王显海，樊东卫</a:t>
            </a:r>
            <a:endParaRPr lang="zh-CN" altLang="en-US" sz="1775">
              <a:latin typeface="Times New Roman" panose="02020603050405020304" pitchFamily="18" charset="0"/>
              <a:cs typeface="Times New Roman" panose="02020603050405020304" pitchFamily="18" charset="0"/>
              <a:sym typeface="+mn-ea"/>
            </a:endParaRPr>
          </a:p>
          <a:p>
            <a:pPr algn="l" fontAlgn="base">
              <a:buFont typeface="Wingdings" panose="05000000000000000000" charset="0"/>
            </a:pPr>
            <a:r>
              <a:rPr lang="zh-CN" altLang="en-US" sz="2800" b="1" smtClean="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mn-ea"/>
              </a:rPr>
              <a:t>软著</a:t>
            </a:r>
            <a:endParaRPr lang="zh-CN" altLang="en-US" sz="1600" strike="noStrike" noProof="1">
              <a:latin typeface="Times New Roman" panose="02020603050405020304" pitchFamily="18" charset="0"/>
              <a:cs typeface="Times New Roman" panose="02020603050405020304" pitchFamily="18" charset="0"/>
            </a:endParaRPr>
          </a:p>
          <a:p>
            <a:pPr marL="742950" lvl="1" indent="-285750" algn="l" fontAlgn="base">
              <a:buFont typeface="Wingdings" panose="05000000000000000000" charset="0"/>
              <a:buChar char="u"/>
            </a:pPr>
            <a:r>
              <a:rPr lang="zh-CN" altLang="en-US" sz="1775" b="1">
                <a:latin typeface="Times New Roman" panose="02020603050405020304" pitchFamily="18" charset="0"/>
                <a:cs typeface="Times New Roman" panose="02020603050405020304" pitchFamily="18" charset="0"/>
                <a:sym typeface="+mn-ea"/>
              </a:rPr>
              <a:t>题目：</a:t>
            </a:r>
            <a:r>
              <a:rPr lang="zh-CN" altLang="en-US" sz="1775">
                <a:latin typeface="Times New Roman" panose="02020603050405020304" pitchFamily="18" charset="0"/>
                <a:cs typeface="Times New Roman" panose="02020603050405020304" pitchFamily="18" charset="0"/>
                <a:sym typeface="+mn-ea"/>
              </a:rPr>
              <a:t>程控天文台硬件控制系统控制软件（已授权）</a:t>
            </a:r>
            <a:endParaRPr lang="zh-CN" altLang="en-US" sz="1775" strike="noStrike" noProof="1">
              <a:latin typeface="Times New Roman" panose="02020603050405020304" pitchFamily="18" charset="0"/>
              <a:cs typeface="Times New Roman" panose="02020603050405020304" pitchFamily="18" charset="0"/>
            </a:endParaRPr>
          </a:p>
          <a:p>
            <a:pPr marL="457200" lvl="1" indent="0" algn="l" fontAlgn="base">
              <a:buNone/>
            </a:pPr>
            <a:r>
              <a:rPr lang="zh-CN" altLang="en-US" sz="1775" b="1">
                <a:latin typeface="Times New Roman" panose="02020603050405020304" pitchFamily="18" charset="0"/>
                <a:cs typeface="Times New Roman" panose="02020603050405020304" pitchFamily="18" charset="0"/>
                <a:sym typeface="+mn-ea"/>
              </a:rPr>
              <a:t>     作者：</a:t>
            </a:r>
            <a:r>
              <a:rPr lang="zh-CN" altLang="en-US" sz="1775">
                <a:latin typeface="Times New Roman" panose="02020603050405020304" pitchFamily="18" charset="0"/>
                <a:cs typeface="Times New Roman" panose="02020603050405020304" pitchFamily="18" charset="0"/>
                <a:sym typeface="+mn-ea"/>
              </a:rPr>
              <a:t>苏丽颖、</a:t>
            </a:r>
            <a:r>
              <a:rPr lang="zh-CN" altLang="en-US" sz="1775" b="1">
                <a:solidFill>
                  <a:srgbClr val="00B050"/>
                </a:solidFill>
                <a:latin typeface="Times New Roman" panose="02020603050405020304" pitchFamily="18" charset="0"/>
                <a:cs typeface="Times New Roman" panose="02020603050405020304" pitchFamily="18" charset="0"/>
                <a:sym typeface="+mn-ea"/>
              </a:rPr>
              <a:t>王川中</a:t>
            </a:r>
            <a:endParaRPr lang="zh-CN" altLang="en-US" sz="1775" b="1" strike="noStrike" noProof="1">
              <a:solidFill>
                <a:srgbClr val="00B050"/>
              </a:solidFill>
              <a:latin typeface="Times New Roman" panose="02020603050405020304" pitchFamily="18" charset="0"/>
              <a:cs typeface="Times New Roman" panose="02020603050405020304" pitchFamily="18" charset="0"/>
            </a:endParaRPr>
          </a:p>
          <a:p>
            <a:pPr marL="0" indent="0" algn="l" fontAlgn="base">
              <a:buNone/>
            </a:pPr>
            <a:endParaRPr lang="zh-CN" altLang="en-US" sz="1600" strike="noStrike" noProof="1">
              <a:latin typeface="Times New Roman" panose="02020603050405020304" pitchFamily="18" charset="0"/>
              <a:cs typeface="Times New Roman" panose="02020603050405020304" pitchFamily="18" charset="0"/>
            </a:endParaRPr>
          </a:p>
          <a:p>
            <a:pPr marL="742950" lvl="1" indent="-285750" algn="l" fontAlgn="base">
              <a:buFont typeface="Wingdings" panose="05000000000000000000" charset="0"/>
              <a:buChar char="u"/>
            </a:pPr>
            <a:r>
              <a:rPr lang="zh-CN" altLang="en-US" sz="1775" b="1">
                <a:latin typeface="Times New Roman" panose="02020603050405020304" pitchFamily="18" charset="0"/>
                <a:cs typeface="Times New Roman" panose="02020603050405020304" pitchFamily="18" charset="0"/>
                <a:sym typeface="+mn-ea"/>
              </a:rPr>
              <a:t>题目：</a:t>
            </a:r>
            <a:r>
              <a:rPr lang="zh-CN" altLang="en-US" sz="1775">
                <a:latin typeface="Times New Roman" panose="02020603050405020304" pitchFamily="18" charset="0"/>
                <a:cs typeface="Times New Roman" panose="02020603050405020304" pitchFamily="18" charset="0"/>
                <a:sym typeface="+mn-ea"/>
              </a:rPr>
              <a:t>程控天文台硬件系统测控软件（已授权）</a:t>
            </a:r>
            <a:endParaRPr lang="zh-CN" altLang="en-US" sz="1775">
              <a:latin typeface="Times New Roman" panose="02020603050405020304" pitchFamily="18" charset="0"/>
              <a:cs typeface="Times New Roman" panose="02020603050405020304" pitchFamily="18" charset="0"/>
              <a:sym typeface="+mn-ea"/>
            </a:endParaRPr>
          </a:p>
          <a:p>
            <a:pPr marL="457200" lvl="1" indent="0" algn="l" fontAlgn="base">
              <a:buNone/>
            </a:pPr>
            <a:r>
              <a:rPr lang="zh-CN" altLang="en-US" sz="1775" b="1">
                <a:latin typeface="Times New Roman" panose="02020603050405020304" pitchFamily="18" charset="0"/>
                <a:cs typeface="Times New Roman" panose="02020603050405020304" pitchFamily="18" charset="0"/>
                <a:sym typeface="+mn-ea"/>
              </a:rPr>
              <a:t>     作者：</a:t>
            </a:r>
            <a:r>
              <a:rPr lang="zh-CN" altLang="en-US" sz="1775">
                <a:latin typeface="Times New Roman" panose="02020603050405020304" pitchFamily="18" charset="0"/>
                <a:cs typeface="Times New Roman" panose="02020603050405020304" pitchFamily="18" charset="0"/>
                <a:sym typeface="+mn-ea"/>
              </a:rPr>
              <a:t>苏丽颖、</a:t>
            </a:r>
            <a:r>
              <a:rPr lang="zh-CN" altLang="en-US" sz="1775" b="1">
                <a:solidFill>
                  <a:srgbClr val="00B050"/>
                </a:solidFill>
                <a:latin typeface="Times New Roman" panose="02020603050405020304" pitchFamily="18" charset="0"/>
                <a:cs typeface="Times New Roman" panose="02020603050405020304" pitchFamily="18" charset="0"/>
                <a:sym typeface="+mn-ea"/>
              </a:rPr>
              <a:t>王川中</a:t>
            </a:r>
            <a:endParaRPr lang="zh-CN" altLang="en-US" sz="1775" b="1" strike="noStrike" noProof="1">
              <a:solidFill>
                <a:srgbClr val="00B050"/>
              </a:solidFill>
              <a:latin typeface="Times New Roman" panose="02020603050405020304" pitchFamily="18" charset="0"/>
              <a:cs typeface="Times New Roman" panose="02020603050405020304" pitchFamily="18" charset="0"/>
            </a:endParaRPr>
          </a:p>
          <a:p>
            <a:pPr algn="l" fontAlgn="base">
              <a:buFont typeface="Wingdings" panose="05000000000000000000" charset="0"/>
            </a:pPr>
            <a:r>
              <a:rPr lang="zh-CN" altLang="en-US" sz="2800" b="1" smtClean="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mn-ea"/>
              </a:rPr>
              <a:t>专利</a:t>
            </a:r>
            <a:endParaRPr lang="zh-CN" altLang="en-US" sz="1600" strike="noStrike" noProof="1">
              <a:latin typeface="Times New Roman" panose="02020603050405020304" pitchFamily="18" charset="0"/>
              <a:cs typeface="Times New Roman" panose="02020603050405020304" pitchFamily="18" charset="0"/>
            </a:endParaRPr>
          </a:p>
          <a:p>
            <a:pPr marL="742950" lvl="1" indent="-285750" algn="l" fontAlgn="base">
              <a:buFont typeface="Wingdings" panose="05000000000000000000" charset="0"/>
              <a:buChar char="u"/>
            </a:pPr>
            <a:r>
              <a:rPr lang="zh-CN" altLang="en-US" sz="1775" b="1">
                <a:latin typeface="Times New Roman" panose="02020603050405020304" pitchFamily="18" charset="0"/>
                <a:cs typeface="Times New Roman" panose="02020603050405020304" pitchFamily="18" charset="0"/>
                <a:sym typeface="+mn-ea"/>
              </a:rPr>
              <a:t>题目：</a:t>
            </a:r>
            <a:r>
              <a:rPr lang="zh-CN" altLang="en-US" sz="1775">
                <a:latin typeface="Times New Roman" panose="02020603050405020304" pitchFamily="18" charset="0"/>
                <a:cs typeface="Times New Roman" panose="02020603050405020304" pitchFamily="18" charset="0"/>
                <a:sym typeface="+mn-ea"/>
              </a:rPr>
              <a:t>远程天文台集成控制板设计版图（已授权）</a:t>
            </a:r>
            <a:endParaRPr lang="zh-CN" altLang="en-US" sz="1775" strike="noStrike" noProof="1">
              <a:latin typeface="Times New Roman" panose="02020603050405020304" pitchFamily="18" charset="0"/>
              <a:cs typeface="Times New Roman" panose="02020603050405020304" pitchFamily="18" charset="0"/>
            </a:endParaRPr>
          </a:p>
          <a:p>
            <a:pPr marL="457200" lvl="1" indent="0" algn="l" fontAlgn="base">
              <a:buNone/>
            </a:pPr>
            <a:r>
              <a:rPr lang="zh-CN" altLang="en-US" sz="1775" b="1">
                <a:latin typeface="Times New Roman" panose="02020603050405020304" pitchFamily="18" charset="0"/>
                <a:cs typeface="Times New Roman" panose="02020603050405020304" pitchFamily="18" charset="0"/>
                <a:sym typeface="+mn-ea"/>
              </a:rPr>
              <a:t>     作者：</a:t>
            </a:r>
            <a:r>
              <a:rPr lang="zh-CN" altLang="en-US" sz="1775">
                <a:latin typeface="Times New Roman" panose="02020603050405020304" pitchFamily="18" charset="0"/>
                <a:cs typeface="Times New Roman" panose="02020603050405020304" pitchFamily="18" charset="0"/>
                <a:sym typeface="+mn-ea"/>
              </a:rPr>
              <a:t>韩军、</a:t>
            </a:r>
            <a:r>
              <a:rPr lang="zh-CN" altLang="en-US" sz="1775" b="1">
                <a:solidFill>
                  <a:srgbClr val="00B050"/>
                </a:solidFill>
                <a:latin typeface="Times New Roman" panose="02020603050405020304" pitchFamily="18" charset="0"/>
                <a:cs typeface="Times New Roman" panose="02020603050405020304" pitchFamily="18" charset="0"/>
                <a:sym typeface="+mn-ea"/>
              </a:rPr>
              <a:t>王川中</a:t>
            </a:r>
            <a:r>
              <a:rPr lang="zh-CN" altLang="en-US" sz="1775">
                <a:latin typeface="Times New Roman" panose="02020603050405020304" pitchFamily="18" charset="0"/>
                <a:cs typeface="Times New Roman" panose="02020603050405020304" pitchFamily="18" charset="0"/>
                <a:sym typeface="+mn-ea"/>
              </a:rPr>
              <a:t>、王显海、樊东卫、崔辰州、苏丽颖</a:t>
            </a:r>
            <a:endParaRPr lang="zh-CN" altLang="en-US" sz="1775">
              <a:latin typeface="Times New Roman" panose="02020603050405020304" pitchFamily="18" charset="0"/>
              <a:cs typeface="Times New Roman" panose="02020603050405020304" pitchFamily="18" charset="0"/>
              <a:sym typeface="+mn-ea"/>
            </a:endParaRPr>
          </a:p>
        </p:txBody>
      </p:sp>
      <p:pic>
        <p:nvPicPr>
          <p:cNvPr id="8" name="图片 7" descr="微信图片_20190319134021"/>
          <p:cNvPicPr>
            <a:picLocks noChangeAspect="1"/>
          </p:cNvPicPr>
          <p:nvPr/>
        </p:nvPicPr>
        <p:blipFill>
          <a:blip r:embed="rId1"/>
          <a:stretch>
            <a:fillRect/>
          </a:stretch>
        </p:blipFill>
        <p:spPr>
          <a:xfrm>
            <a:off x="8517890" y="4885690"/>
            <a:ext cx="2423795" cy="1620520"/>
          </a:xfrm>
          <a:prstGeom prst="rect">
            <a:avLst/>
          </a:prstGeom>
        </p:spPr>
      </p:pic>
      <p:pic>
        <p:nvPicPr>
          <p:cNvPr id="9" name="图片 8"/>
          <p:cNvPicPr>
            <a:picLocks noChangeAspect="1"/>
          </p:cNvPicPr>
          <p:nvPr/>
        </p:nvPicPr>
        <p:blipFill>
          <a:blip r:embed="rId2"/>
          <a:srcRect b="4388"/>
          <a:stretch>
            <a:fillRect/>
          </a:stretch>
        </p:blipFill>
        <p:spPr>
          <a:xfrm>
            <a:off x="8044815" y="2672080"/>
            <a:ext cx="1555115" cy="2103120"/>
          </a:xfrm>
          <a:prstGeom prst="rect">
            <a:avLst/>
          </a:prstGeom>
        </p:spPr>
      </p:pic>
      <p:pic>
        <p:nvPicPr>
          <p:cNvPr id="10" name="图片 9"/>
          <p:cNvPicPr>
            <a:picLocks noChangeAspect="1"/>
          </p:cNvPicPr>
          <p:nvPr/>
        </p:nvPicPr>
        <p:blipFill>
          <a:blip r:embed="rId2"/>
          <a:srcRect b="4388"/>
          <a:stretch>
            <a:fillRect/>
          </a:stretch>
        </p:blipFill>
        <p:spPr>
          <a:xfrm>
            <a:off x="9611995" y="2686050"/>
            <a:ext cx="1555115" cy="2103120"/>
          </a:xfrm>
          <a:prstGeom prst="rect">
            <a:avLst/>
          </a:prstGeom>
        </p:spPr>
      </p:pic>
      <p:cxnSp>
        <p:nvCxnSpPr>
          <p:cNvPr id="7" name="直接连接符 6"/>
          <p:cNvCxnSpPr/>
          <p:nvPr/>
        </p:nvCxnSpPr>
        <p:spPr>
          <a:xfrm>
            <a:off x="575310" y="699135"/>
            <a:ext cx="10988675" cy="13335"/>
          </a:xfrm>
          <a:prstGeom prst="line">
            <a:avLst/>
          </a:prstGeom>
          <a:noFill/>
          <a:ln w="19050" cap="flat" cmpd="sng" algn="ctr">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3" name="椭圆 2"/>
          <p:cNvSpPr/>
          <p:nvPr/>
        </p:nvSpPr>
        <p:spPr>
          <a:xfrm>
            <a:off x="664845" y="226695"/>
            <a:ext cx="234315" cy="234315"/>
          </a:xfrm>
          <a:prstGeom prst="ellipse">
            <a:avLst/>
          </a:prstGeom>
          <a:solidFill>
            <a:srgbClr val="4472C4">
              <a:lumMod val="75000"/>
            </a:srgbClr>
          </a:solidFill>
          <a:ln w="25400" cap="flat" cmpd="sng" algn="ctr">
            <a:solidFill>
              <a:srgbClr val="4472C4">
                <a:shade val="50000"/>
              </a:srgbClr>
            </a:solidFill>
            <a:prstDash val="solid"/>
          </a:ln>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5" name="文本框 4"/>
          <p:cNvSpPr txBox="1"/>
          <p:nvPr>
            <p:custDataLst>
              <p:tags r:id="rId3"/>
            </p:custDataLst>
          </p:nvPr>
        </p:nvSpPr>
        <p:spPr>
          <a:xfrm>
            <a:off x="1005205" y="162560"/>
            <a:ext cx="691007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结论与研究成果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6.2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研究成果</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41714" y="2274709"/>
            <a:ext cx="9108506" cy="2308324"/>
          </a:xfrm>
          <a:prstGeom prst="rect">
            <a:avLst/>
          </a:prstGeom>
          <a:noFill/>
          <a:ln>
            <a:noFill/>
          </a:ln>
        </p:spPr>
        <p:txBody>
          <a:bodyPr>
            <a:spAutoFit/>
            <a:scene3d>
              <a:camera prst="orthographicFront"/>
              <a:lightRig rig="threePt" dir="t"/>
            </a:scene3d>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4800" b="1" i="0" u="none" strike="noStrike" kern="1200" cap="none" spc="0" normalizeH="0" baseline="0" noProof="1">
                <a:ln w="9525">
                  <a:solidFill>
                    <a:schemeClr val="tx1"/>
                  </a:solidFill>
                  <a:prstDash val="solid"/>
                </a:ln>
                <a:solidFill>
                  <a:schemeClr val="tx1"/>
                </a:solidFill>
                <a:effectLst>
                  <a:outerShdw blurRad="12700" dist="38100" dir="2700000" algn="tl" rotWithShape="0">
                    <a:schemeClr val="bg1">
                      <a:lumMod val="50000"/>
                    </a:schemeClr>
                  </a:outerShdw>
                </a:effectLst>
                <a:uLnTx/>
                <a:uFillTx/>
                <a:latin typeface="华文新魏" panose="02010800040101010101" charset="-122"/>
                <a:ea typeface="华文新魏" panose="02010800040101010101" charset="-122"/>
                <a:cs typeface="宋体" panose="02010600030101010101" pitchFamily="2" charset="-122"/>
              </a:rPr>
              <a:t>谢谢！</a:t>
            </a:r>
            <a:endParaRPr kumimoji="0" lang="zh-CN" altLang="en-US" sz="4800" b="1" i="0" u="none" strike="noStrike" kern="1200" cap="none" spc="0" normalizeH="0" baseline="0" noProof="1">
              <a:ln w="9525">
                <a:solidFill>
                  <a:schemeClr val="tx1"/>
                </a:solidFill>
                <a:prstDash val="solid"/>
              </a:ln>
              <a:solidFill>
                <a:schemeClr val="tx1"/>
              </a:solidFill>
              <a:effectLst>
                <a:outerShdw blurRad="12700" dist="38100" dir="2700000" algn="tl" rotWithShape="0">
                  <a:schemeClr val="bg1">
                    <a:lumMod val="50000"/>
                  </a:schemeClr>
                </a:outerShdw>
              </a:effectLst>
              <a:uLnTx/>
              <a:uFillTx/>
              <a:latin typeface="华文新魏" panose="02010800040101010101" charset="-122"/>
              <a:ea typeface="华文新魏" panose="02010800040101010101" charset="-122"/>
              <a:cs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4800" b="1" i="0" u="none" strike="noStrike" kern="1200" cap="none" spc="0" normalizeH="0" baseline="0" noProof="1">
              <a:ln w="9525">
                <a:solidFill>
                  <a:schemeClr val="tx1"/>
                </a:solidFill>
                <a:prstDash val="solid"/>
              </a:ln>
              <a:solidFill>
                <a:schemeClr val="tx1"/>
              </a:solidFill>
              <a:effectLst>
                <a:outerShdw blurRad="12700" dist="38100" dir="2700000" algn="tl" rotWithShape="0">
                  <a:schemeClr val="bg1">
                    <a:lumMod val="50000"/>
                  </a:schemeClr>
                </a:outerShdw>
              </a:effectLst>
              <a:uLnTx/>
              <a:uFillTx/>
              <a:latin typeface="华文新魏" panose="02010800040101010101" charset="-122"/>
              <a:ea typeface="华文新魏" panose="02010800040101010101" charset="-122"/>
              <a:cs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4800" b="1" i="0" u="none" strike="noStrike" kern="1200" cap="none" spc="0" normalizeH="0" baseline="0" noProof="1">
                <a:ln w="9525">
                  <a:solidFill>
                    <a:schemeClr val="tx1"/>
                  </a:solidFill>
                  <a:prstDash val="solid"/>
                </a:ln>
                <a:solidFill>
                  <a:schemeClr val="tx1"/>
                </a:solidFill>
                <a:effectLst>
                  <a:outerShdw blurRad="12700" dist="38100" dir="2700000" algn="tl" rotWithShape="0">
                    <a:schemeClr val="bg1">
                      <a:lumMod val="50000"/>
                    </a:schemeClr>
                  </a:outerShdw>
                </a:effectLst>
                <a:uLnTx/>
                <a:uFillTx/>
                <a:latin typeface="华文新魏" panose="02010800040101010101" charset="-122"/>
                <a:ea typeface="华文新魏" panose="02010800040101010101" charset="-122"/>
                <a:cs typeface="宋体" panose="02010600030101010101" pitchFamily="2" charset="-122"/>
              </a:rPr>
              <a:t>请各位老师批评指正</a:t>
            </a:r>
            <a:endParaRPr kumimoji="0" lang="zh-CN" altLang="en-US" sz="4800" b="1" i="0" u="none" strike="noStrike" kern="1200" cap="none" spc="0" normalizeH="0" baseline="0" noProof="1">
              <a:ln w="9525">
                <a:solidFill>
                  <a:schemeClr val="tx1"/>
                </a:solidFill>
                <a:prstDash val="solid"/>
              </a:ln>
              <a:solidFill>
                <a:schemeClr val="tx1"/>
              </a:solidFill>
              <a:effectLst>
                <a:outerShdw blurRad="12700" dist="38100" dir="2700000" algn="tl" rotWithShape="0">
                  <a:schemeClr val="bg1">
                    <a:lumMod val="50000"/>
                  </a:schemeClr>
                </a:outerShdw>
              </a:effectLst>
              <a:uLnTx/>
              <a:uFillTx/>
              <a:latin typeface="华文新魏" panose="02010800040101010101" charset="-122"/>
              <a:ea typeface="华文新魏" panose="02010800040101010101" charset="-122"/>
              <a:cs typeface="宋体" panose="02010600030101010101" pitchFamily="2" charset="-122"/>
            </a:endParaRPr>
          </a:p>
        </p:txBody>
      </p:sp>
      <p:sp>
        <p:nvSpPr>
          <p:cNvPr id="2" name="矩形 1"/>
          <p:cNvSpPr/>
          <p:nvPr/>
        </p:nvSpPr>
        <p:spPr>
          <a:xfrm>
            <a:off x="0" y="1953895"/>
            <a:ext cx="624205" cy="2950845"/>
          </a:xfrm>
          <a:prstGeom prst="rect">
            <a:avLst/>
          </a:prstGeom>
          <a:solidFill>
            <a:schemeClr val="accent1">
              <a:lumMod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1553825" y="1953260"/>
            <a:ext cx="624205" cy="2950845"/>
          </a:xfrm>
          <a:prstGeom prst="rect">
            <a:avLst/>
          </a:prstGeom>
          <a:solidFill>
            <a:schemeClr val="accent1">
              <a:lumMod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Picture 2" descr="C:\Documents and Settings\Administrator\桌面\logo副本.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58140"/>
            <a:ext cx="2470394" cy="69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65382" y="210894"/>
            <a:ext cx="1843930" cy="1743317"/>
          </a:xfrm>
          <a:prstGeom prst="ellipse">
            <a:avLst/>
          </a:prstGeom>
          <a:noFill/>
          <a:ln w="9525">
            <a:noFill/>
            <a:miter lim="800000"/>
            <a:headEnd/>
            <a:tailEnd/>
          </a:ln>
          <a:effectLst>
            <a:outerShdw blurRad="57785" dist="33020" dir="3180000" algn="ctr">
              <a:srgbClr val="000000">
                <a:alpha val="30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4909" y="210259"/>
            <a:ext cx="1843200" cy="1743319"/>
          </a:xfrm>
          <a:prstGeom prst="ellipse">
            <a:avLst/>
          </a:prstGeom>
          <a:noFill/>
          <a:ln w="9525">
            <a:noFill/>
            <a:miter lim="800000"/>
            <a:headEnd/>
            <a:tailEnd/>
          </a:ln>
          <a:effectLst>
            <a:outerShdw blurRad="57785" dist="33020" dir="3180000" algn="ctr">
              <a:srgbClr val="000000">
                <a:alpha val="30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print">
            <a:clrChange>
              <a:clrFrom>
                <a:srgbClr val="65A6DE">
                  <a:alpha val="100000"/>
                </a:srgbClr>
              </a:clrFrom>
              <a:clrTo>
                <a:srgbClr val="65A6DE">
                  <a:alpha val="100000"/>
                  <a:alpha val="0"/>
                </a:srgbClr>
              </a:clrTo>
            </a:clrChange>
            <a:extLst>
              <a:ext uri="{28A0092B-C50C-407E-A947-70E740481C1C}">
                <a14:useLocalDpi xmlns:a14="http://schemas.microsoft.com/office/drawing/2010/main" val="0"/>
              </a:ext>
            </a:extLst>
          </a:blip>
          <a:stretch>
            <a:fillRect/>
          </a:stretch>
        </p:blipFill>
        <p:spPr bwMode="auto">
          <a:xfrm>
            <a:off x="7477398" y="210894"/>
            <a:ext cx="1872208" cy="1743319"/>
          </a:xfrm>
          <a:prstGeom prst="ellipse">
            <a:avLst/>
          </a:prstGeom>
          <a:noFill/>
          <a:ln w="9525">
            <a:noFill/>
            <a:miter lim="800000"/>
            <a:headEnd/>
            <a:tailEnd/>
          </a:ln>
          <a:effectLst>
            <a:outerShdw blurRad="57785" dist="33020" dir="3180000" algn="ctr">
              <a:srgbClr val="000000">
                <a:alpha val="30000"/>
              </a:srgbClr>
            </a:outerShdw>
          </a:effectLst>
          <a:extLst>
            <a:ext uri="{909E8E84-426E-40DD-AFC4-6F175D3DCCD1}">
              <a14:hiddenFill xmlns:a14="http://schemas.microsoft.com/office/drawing/2010/main">
                <a:solidFill>
                  <a:schemeClr val="accent1"/>
                </a:solidFill>
              </a14:hiddenFill>
            </a:ext>
          </a:extLst>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8574" y="5447518"/>
            <a:ext cx="1365858" cy="1365858"/>
          </a:xfrm>
          <a:prstGeom prst="rect">
            <a:avLst/>
          </a:prstGeom>
        </p:spPr>
      </p:pic>
      <p:sp>
        <p:nvSpPr>
          <p:cNvPr id="12" name="TextBox 11"/>
          <p:cNvSpPr txBox="1"/>
          <p:nvPr/>
        </p:nvSpPr>
        <p:spPr>
          <a:xfrm>
            <a:off x="4544183" y="5808403"/>
            <a:ext cx="3103648" cy="645160"/>
          </a:xfrm>
          <a:prstGeom prst="rect">
            <a:avLst/>
          </a:prstGeom>
          <a:noFill/>
        </p:spPr>
        <p:txBody>
          <a:bodyPr wrap="square" rtlCol="0">
            <a:spAutoFit/>
          </a:bodyPr>
          <a:p>
            <a:r>
              <a:rPr lang="zh-CN" altLang="en-US" sz="3600" dirty="0">
                <a:solidFill>
                  <a:schemeClr val="accent1">
                    <a:lumMod val="75000"/>
                  </a:schemeClr>
                </a:solidFill>
                <a:latin typeface="华文行楷" panose="02010800040101010101" pitchFamily="2" charset="-122"/>
                <a:ea typeface="华文行楷" panose="02010800040101010101" pitchFamily="2" charset="-122"/>
              </a:rPr>
              <a:t>北京工业大学</a:t>
            </a:r>
            <a:endParaRPr lang="en-US" altLang="zh-CN" sz="3600" dirty="0">
              <a:solidFill>
                <a:schemeClr val="accent1">
                  <a:lumMod val="75000"/>
                </a:schemeClr>
              </a:solidFill>
              <a:latin typeface="华文行楷" panose="02010800040101010101" pitchFamily="2" charset="-122"/>
              <a:ea typeface="华文行楷" panose="02010800040101010101" pitchFamily="2" charset="-122"/>
            </a:endParaRPr>
          </a:p>
        </p:txBody>
      </p:sp>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cxnSp>
        <p:nvCxnSpPr>
          <p:cNvPr id="4" name="直接连接符 3"/>
          <p:cNvCxnSpPr/>
          <p:nvPr/>
        </p:nvCxnSpPr>
        <p:spPr>
          <a:xfrm>
            <a:off x="575310" y="699135"/>
            <a:ext cx="10988675" cy="13335"/>
          </a:xfrm>
          <a:prstGeom prst="line">
            <a:avLst/>
          </a:prstGeom>
          <a:ln w="19050" cmpd="sng">
            <a:solidFill>
              <a:schemeClr val="tx1"/>
            </a:solidFill>
            <a:prstDash val="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664845" y="226695"/>
            <a:ext cx="234315" cy="234315"/>
          </a:xfrm>
          <a:prstGeom prst="ellipse">
            <a:avLst/>
          </a:prstGeom>
          <a:solidFill>
            <a:schemeClr val="accent1">
              <a:lumMod val="7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341" name="文本框 5"/>
          <p:cNvSpPr txBox="1"/>
          <p:nvPr/>
        </p:nvSpPr>
        <p:spPr>
          <a:xfrm>
            <a:off x="8402955" y="6665595"/>
            <a:ext cx="3784600" cy="245110"/>
          </a:xfrm>
          <a:prstGeom prst="rect">
            <a:avLst/>
          </a:prstGeom>
          <a:noFill/>
          <a:ln w="9525">
            <a:noFill/>
          </a:ln>
        </p:spPr>
        <p:txBody>
          <a:bodyPr wrap="square" anchor="t">
            <a:spAutoFit/>
          </a:bodyPr>
          <a:p>
            <a:r>
              <a:rPr lang="zh-CN" altLang="en-US" sz="1000" b="1" dirty="0">
                <a:solidFill>
                  <a:schemeClr val="bg1">
                    <a:lumMod val="50000"/>
                  </a:schemeClr>
                </a:solidFill>
                <a:latin typeface="Times New Roman" panose="02020603050405020304" pitchFamily="18" charset="0"/>
                <a:ea typeface="楷体" panose="02010609060101010101" pitchFamily="49" charset="-122"/>
              </a:rPr>
              <a:t>图片来自：http://w0.sao.ru/Doc-en/Telescopes/bta/descrip.html.</a:t>
            </a:r>
            <a:endParaRPr lang="zh-CN" altLang="en-US" sz="1000" b="1" dirty="0">
              <a:solidFill>
                <a:schemeClr val="bg1">
                  <a:lumMod val="50000"/>
                </a:schemeClr>
              </a:solidFill>
              <a:latin typeface="Times New Roman" panose="02020603050405020304" pitchFamily="18" charset="0"/>
              <a:ea typeface="楷体" panose="02010609060101010101" pitchFamily="49" charset="-122"/>
            </a:endParaRPr>
          </a:p>
        </p:txBody>
      </p:sp>
      <p:grpSp>
        <p:nvGrpSpPr>
          <p:cNvPr id="18" name="组合 17"/>
          <p:cNvGrpSpPr/>
          <p:nvPr/>
        </p:nvGrpSpPr>
        <p:grpSpPr>
          <a:xfrm>
            <a:off x="681990" y="1497330"/>
            <a:ext cx="11005820" cy="5102860"/>
            <a:chOff x="1074" y="1903"/>
            <a:chExt cx="17332" cy="8036"/>
          </a:xfrm>
        </p:grpSpPr>
        <p:pic>
          <p:nvPicPr>
            <p:cNvPr id="3" name="图片 2"/>
            <p:cNvPicPr>
              <a:picLocks noChangeAspect="1"/>
            </p:cNvPicPr>
            <p:nvPr/>
          </p:nvPicPr>
          <p:blipFill>
            <a:blip r:embed="rId2"/>
            <a:stretch>
              <a:fillRect/>
            </a:stretch>
          </p:blipFill>
          <p:spPr>
            <a:xfrm>
              <a:off x="13731" y="2432"/>
              <a:ext cx="4675" cy="3184"/>
            </a:xfrm>
            <a:prstGeom prst="rect">
              <a:avLst/>
            </a:prstGeom>
          </p:spPr>
        </p:pic>
        <p:pic>
          <p:nvPicPr>
            <p:cNvPr id="9" name="图片 8"/>
            <p:cNvPicPr>
              <a:picLocks noChangeAspect="1"/>
            </p:cNvPicPr>
            <p:nvPr>
              <p:custDataLst>
                <p:tags r:id="rId3"/>
              </p:custDataLst>
            </p:nvPr>
          </p:nvPicPr>
          <p:blipFill rotWithShape="1">
            <a:blip r:embed="rId4"/>
            <a:srcRect l="18556" t="17626" r="18556" b="17626"/>
            <a:stretch>
              <a:fillRect/>
            </a:stretch>
          </p:blipFill>
          <p:spPr>
            <a:xfrm>
              <a:off x="8772" y="2432"/>
              <a:ext cx="4676" cy="3184"/>
            </a:xfrm>
            <a:prstGeom prst="rect">
              <a:avLst/>
            </a:prstGeom>
          </p:spPr>
        </p:pic>
        <p:pic>
          <p:nvPicPr>
            <p:cNvPr id="13" name="图片 12"/>
            <p:cNvPicPr>
              <a:picLocks noChangeAspect="1"/>
            </p:cNvPicPr>
            <p:nvPr>
              <p:custDataLst>
                <p:tags r:id="rId5"/>
              </p:custDataLst>
            </p:nvPr>
          </p:nvPicPr>
          <p:blipFill rotWithShape="1">
            <a:blip r:embed="rId6"/>
            <a:srcRect l="5851" t="1461" r="5851" b="18045"/>
            <a:stretch>
              <a:fillRect/>
            </a:stretch>
          </p:blipFill>
          <p:spPr>
            <a:xfrm>
              <a:off x="8772" y="5884"/>
              <a:ext cx="4676" cy="3184"/>
            </a:xfrm>
            <a:prstGeom prst="rect">
              <a:avLst/>
            </a:prstGeom>
          </p:spPr>
        </p:pic>
        <p:pic>
          <p:nvPicPr>
            <p:cNvPr id="15" name="图片 14"/>
            <p:cNvPicPr>
              <a:picLocks noChangeAspect="1"/>
            </p:cNvPicPr>
            <p:nvPr>
              <p:custDataLst>
                <p:tags r:id="rId7"/>
              </p:custDataLst>
            </p:nvPr>
          </p:nvPicPr>
          <p:blipFill rotWithShape="1">
            <a:blip r:embed="rId8"/>
            <a:srcRect l="783" t="-12956" r="2864" b="-17542"/>
            <a:stretch>
              <a:fillRect/>
            </a:stretch>
          </p:blipFill>
          <p:spPr>
            <a:xfrm>
              <a:off x="13730" y="5884"/>
              <a:ext cx="4676" cy="3184"/>
            </a:xfrm>
            <a:prstGeom prst="rect">
              <a:avLst/>
            </a:prstGeom>
          </p:spPr>
        </p:pic>
        <p:sp>
          <p:nvSpPr>
            <p:cNvPr id="16" name="椭圆 15"/>
            <p:cNvSpPr/>
            <p:nvPr>
              <p:custDataLst>
                <p:tags r:id="rId9"/>
              </p:custDataLst>
            </p:nvPr>
          </p:nvSpPr>
          <p:spPr>
            <a:xfrm>
              <a:off x="12819" y="4980"/>
              <a:ext cx="1540" cy="1540"/>
            </a:xfrm>
            <a:prstGeom prst="ellipse">
              <a:avLst/>
            </a:prstGeom>
            <a:solidFill>
              <a:schemeClr val="bg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pPr>
              <a:endParaRPr lang="zh-CN" altLang="en-US" dirty="0">
                <a:solidFill>
                  <a:srgbClr val="FFFFFF"/>
                </a:solidFill>
              </a:endParaRPr>
            </a:p>
          </p:txBody>
        </p:sp>
        <p:sp>
          <p:nvSpPr>
            <p:cNvPr id="17" name="文本框 16"/>
            <p:cNvSpPr txBox="1"/>
            <p:nvPr>
              <p:custDataLst>
                <p:tags r:id="rId10"/>
              </p:custDataLst>
            </p:nvPr>
          </p:nvSpPr>
          <p:spPr>
            <a:xfrm>
              <a:off x="13042" y="5248"/>
              <a:ext cx="1059" cy="1025"/>
            </a:xfrm>
            <a:prstGeom prst="rect">
              <a:avLst/>
            </a:prstGeom>
            <a:noFill/>
          </p:spPr>
          <p:txBody>
            <a:bodyPr wrap="square" rtlCol="0">
              <a:spAutoFit/>
              <a:scene3d>
                <a:camera prst="orthographicFront"/>
                <a:lightRig rig="threePt" dir="t"/>
              </a:scene3d>
            </a:bodyPr>
            <a:lstStyle/>
            <a:p>
              <a:pPr algn="ctr">
                <a:lnSpc>
                  <a:spcPct val="130000"/>
                </a:lnSpc>
              </a:pPr>
              <a:r>
                <a:rPr lang="en-US" altLang="zh-CN" sz="2800" dirty="0">
                  <a:solidFill>
                    <a:schemeClr val="accent1"/>
                  </a:solidFill>
                  <a:effectLst>
                    <a:outerShdw blurRad="38100" dist="25400" dir="5400000" algn="ctr" rotWithShape="0">
                      <a:srgbClr val="6E747A">
                        <a:alpha val="43000"/>
                      </a:srgbClr>
                    </a:outerShdw>
                  </a:effectLst>
                </a:rPr>
                <a:t>VS</a:t>
              </a:r>
              <a:endParaRPr lang="en-US" altLang="zh-CN" sz="2800" dirty="0">
                <a:solidFill>
                  <a:schemeClr val="accent1"/>
                </a:solidFill>
                <a:effectLst>
                  <a:outerShdw blurRad="38100" dist="25400" dir="5400000" algn="ctr" rotWithShape="0">
                    <a:srgbClr val="6E747A">
                      <a:alpha val="43000"/>
                    </a:srgbClr>
                  </a:outerShdw>
                </a:effectLst>
              </a:endParaRPr>
            </a:p>
          </p:txBody>
        </p:sp>
        <p:sp>
          <p:nvSpPr>
            <p:cNvPr id="21" name="文本框 20"/>
            <p:cNvSpPr txBox="1"/>
            <p:nvPr>
              <p:custDataLst>
                <p:tags r:id="rId11"/>
              </p:custDataLst>
            </p:nvPr>
          </p:nvSpPr>
          <p:spPr>
            <a:xfrm>
              <a:off x="1074" y="1933"/>
              <a:ext cx="6444" cy="608"/>
            </a:xfrm>
            <a:prstGeom prst="rect">
              <a:avLst/>
            </a:prstGeom>
            <a:noFill/>
          </p:spPr>
          <p:txBody>
            <a:bodyPr wrap="square" lIns="90000" tIns="0" rIns="90000" bIns="0" rtlCol="0" anchor="b"/>
            <a:lstStyle/>
            <a:p>
              <a:pPr algn="ctr" defTabSz="685800">
                <a:lnSpc>
                  <a:spcPct val="140000"/>
                </a:lnSpc>
              </a:pPr>
              <a:r>
                <a:rPr lang="zh-CN" altLang="en-US" sz="2000" b="1">
                  <a:solidFill>
                    <a:srgbClr val="000000"/>
                  </a:solidFill>
                  <a:latin typeface="+mj-lt"/>
                  <a:ea typeface="+mj-ea"/>
                  <a:cs typeface="+mj-cs"/>
                </a:rPr>
                <a:t>远程天文台发展阶段</a:t>
              </a:r>
              <a:endParaRPr lang="zh-CN" altLang="en-US" sz="2000" b="1">
                <a:solidFill>
                  <a:srgbClr val="000000"/>
                </a:solidFill>
                <a:latin typeface="+mj-lt"/>
                <a:ea typeface="+mj-ea"/>
                <a:cs typeface="+mj-cs"/>
              </a:endParaRPr>
            </a:p>
          </p:txBody>
        </p:sp>
        <p:sp>
          <p:nvSpPr>
            <p:cNvPr id="12292" name="文本框 1"/>
            <p:cNvSpPr txBox="1"/>
            <p:nvPr/>
          </p:nvSpPr>
          <p:spPr>
            <a:xfrm>
              <a:off x="8486" y="1903"/>
              <a:ext cx="5141" cy="483"/>
            </a:xfrm>
            <a:prstGeom prst="rect">
              <a:avLst/>
            </a:prstGeom>
            <a:noFill/>
            <a:ln w="9525">
              <a:noFill/>
            </a:ln>
          </p:spPr>
          <p:txBody>
            <a:bodyPr wrap="square" anchor="t">
              <a:spAutoFit/>
            </a:bodyPr>
            <a:p>
              <a:pPr marL="342900" indent="-342900">
                <a:buFont typeface="+mj-ea"/>
                <a:buAutoNum type="circleNumDbPlain"/>
              </a:pPr>
              <a:r>
                <a:rPr lang="zh-CN" altLang="en-US" sz="1400" b="1" dirty="0">
                  <a:effectLst/>
                  <a:latin typeface="楷体" panose="02010609060101010101" pitchFamily="49" charset="-122"/>
                  <a:ea typeface="楷体" panose="02010609060101010101" pitchFamily="49" charset="-122"/>
                </a:rPr>
                <a:t>威斯康辛大学自动光电测光望远镜</a:t>
              </a:r>
              <a:endParaRPr lang="zh-CN" altLang="en-US" sz="1400" b="1" dirty="0">
                <a:effectLst/>
                <a:latin typeface="楷体" panose="02010609060101010101" pitchFamily="49" charset="-122"/>
                <a:ea typeface="楷体" panose="02010609060101010101" pitchFamily="49" charset="-122"/>
              </a:endParaRPr>
            </a:p>
          </p:txBody>
        </p:sp>
        <p:sp>
          <p:nvSpPr>
            <p:cNvPr id="100" name="文本框 99"/>
            <p:cNvSpPr txBox="1"/>
            <p:nvPr/>
          </p:nvSpPr>
          <p:spPr>
            <a:xfrm>
              <a:off x="14100" y="1903"/>
              <a:ext cx="3407" cy="483"/>
            </a:xfrm>
            <a:prstGeom prst="rect">
              <a:avLst/>
            </a:prstGeom>
            <a:noFill/>
            <a:ln w="9525">
              <a:noFill/>
            </a:ln>
          </p:spPr>
          <p:txBody>
            <a:bodyPr wrap="square">
              <a:spAutoFit/>
            </a:bodyPr>
            <a:p>
              <a:pPr marL="342900" indent="-342900">
                <a:buFont typeface="+mj-ea"/>
                <a:buAutoNum type="circleNumDbPlain" startAt="2"/>
              </a:pPr>
              <a:r>
                <a:rPr lang="zh-CN" altLang="en-US" sz="1400" b="1" dirty="0">
                  <a:latin typeface="楷体" panose="02010609060101010101" pitchFamily="49" charset="-122"/>
                  <a:ea typeface="楷体" panose="02010609060101010101" pitchFamily="49" charset="-122"/>
                  <a:cs typeface="楷体" panose="02010609060101010101" pitchFamily="49" charset="-122"/>
                </a:rPr>
                <a:t>0.75米的山地望远镜</a:t>
              </a:r>
              <a:endParaRPr lang="zh-CN" altLang="en-US" sz="1400" b="1" dirty="0">
                <a:latin typeface="楷体" panose="02010609060101010101" pitchFamily="49" charset="-122"/>
                <a:ea typeface="楷体" panose="02010609060101010101" pitchFamily="49" charset="-122"/>
                <a:cs typeface="楷体" panose="02010609060101010101" pitchFamily="49" charset="-122"/>
              </a:endParaRPr>
            </a:p>
          </p:txBody>
        </p:sp>
        <p:sp>
          <p:nvSpPr>
            <p:cNvPr id="16388" name="文本框 1"/>
            <p:cNvSpPr txBox="1"/>
            <p:nvPr/>
          </p:nvSpPr>
          <p:spPr>
            <a:xfrm>
              <a:off x="8486" y="9244"/>
              <a:ext cx="5350" cy="483"/>
            </a:xfrm>
            <a:prstGeom prst="rect">
              <a:avLst/>
            </a:prstGeom>
            <a:noFill/>
            <a:ln w="9525">
              <a:noFill/>
            </a:ln>
          </p:spPr>
          <p:txBody>
            <a:bodyPr wrap="square" anchor="t">
              <a:spAutoFit/>
            </a:bodyPr>
            <a:p>
              <a:pPr marL="342900" indent="-342900">
                <a:buFont typeface="+mj-ea"/>
                <a:buAutoNum type="circleNumDbPlain" startAt="3"/>
              </a:pPr>
              <a:r>
                <a:rPr lang="zh-CN" altLang="en-US" sz="1400" b="1" dirty="0">
                  <a:latin typeface="楷体" panose="02010609060101010101" pitchFamily="49" charset="-122"/>
                  <a:ea typeface="楷体" panose="02010609060101010101" pitchFamily="49" charset="-122"/>
                  <a:cs typeface="楷体" panose="02010609060101010101" pitchFamily="49" charset="-122"/>
                </a:rPr>
                <a:t>美国霍布金斯山自动光电测光望远镜</a:t>
              </a:r>
              <a:endParaRPr lang="zh-CN" altLang="en-US" sz="1400" b="1" dirty="0">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5"/>
            <p:cNvSpPr txBox="1"/>
            <p:nvPr/>
          </p:nvSpPr>
          <p:spPr>
            <a:xfrm>
              <a:off x="13836" y="9244"/>
              <a:ext cx="4463" cy="483"/>
            </a:xfrm>
            <a:prstGeom prst="rect">
              <a:avLst/>
            </a:prstGeom>
            <a:noFill/>
            <a:ln w="9525">
              <a:noFill/>
            </a:ln>
          </p:spPr>
          <p:txBody>
            <a:bodyPr wrap="square">
              <a:spAutoFit/>
            </a:bodyPr>
            <a:p>
              <a:pPr marL="342900" indent="-342900" algn="ctr">
                <a:buFont typeface="+mj-ea"/>
                <a:buAutoNum type="circleNumDbPlain" startAt="3"/>
              </a:pPr>
              <a:r>
                <a:rPr lang="zh-CN" altLang="en-US" sz="1400" b="1" dirty="0">
                  <a:latin typeface="楷体" panose="02010609060101010101" pitchFamily="49" charset="-122"/>
                  <a:ea typeface="楷体" panose="02010609060101010101" pitchFamily="49" charset="-122"/>
                  <a:cs typeface="楷体" panose="02010609060101010101" pitchFamily="49" charset="-122"/>
                </a:rPr>
                <a:t>BOOTES 全球站点位置示意图</a:t>
              </a:r>
              <a:endParaRPr lang="zh-CN" altLang="en-US" sz="1400" b="1" dirty="0">
                <a:latin typeface="楷体" panose="02010609060101010101" pitchFamily="49" charset="-122"/>
                <a:ea typeface="楷体" panose="02010609060101010101" pitchFamily="49" charset="-122"/>
                <a:cs typeface="楷体" panose="02010609060101010101" pitchFamily="49" charset="-122"/>
              </a:endParaRPr>
            </a:p>
          </p:txBody>
        </p:sp>
        <p:sp>
          <p:nvSpPr>
            <p:cNvPr id="7" name="文本框 6"/>
            <p:cNvSpPr txBox="1"/>
            <p:nvPr/>
          </p:nvSpPr>
          <p:spPr>
            <a:xfrm>
              <a:off x="1299" y="4168"/>
              <a:ext cx="7202" cy="1276"/>
            </a:xfrm>
            <a:prstGeom prst="rect">
              <a:avLst/>
            </a:prstGeom>
            <a:noFill/>
          </p:spPr>
          <p:txBody>
            <a:bodyPr wrap="square" rtlCol="0" anchor="t">
              <a:spAutoFit/>
            </a:bodyPr>
            <a:p>
              <a:pPr indent="0" algn="l">
                <a:lnSpc>
                  <a:spcPct val="130000"/>
                </a:lnSpc>
                <a:buFont typeface="Wingdings" panose="05000000000000000000" charset="0"/>
                <a:buNone/>
              </a:pPr>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二、</a:t>
              </a:r>
              <a:r>
                <a:rPr lang="en-US" altLang="zh-CN"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远程操作望远镜(1975—1984</a:t>
              </a:r>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a:t>
              </a:r>
              <a:endParaRPr lang="zh-CN" altLang="en-US" b="1">
                <a:solidFill>
                  <a:srgbClr val="00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endParaRPr>
            </a:p>
            <a:p>
              <a:pPr indent="0" algn="dist">
                <a:lnSpc>
                  <a:spcPct val="130000"/>
                </a:lnSpc>
                <a:buNone/>
              </a:pPr>
              <a:r>
                <a:rPr lang="zh-CN" altLang="en-US" b="1">
                  <a:solidFill>
                    <a:srgbClr val="0000CC"/>
                  </a:solidFill>
                  <a:latin typeface="楷体" panose="02010609060101010101" pitchFamily="49" charset="-122"/>
                  <a:ea typeface="楷体" panose="02010609060101010101" pitchFamily="49" charset="-122"/>
                  <a:cs typeface="+mn-ea"/>
                  <a:sym typeface="+mn-ea"/>
                </a:rPr>
                <a:t>功能：</a:t>
              </a:r>
              <a:r>
                <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可以按照观测者的要求执行远程观测</a:t>
              </a:r>
              <a:endPar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文本框 7"/>
            <p:cNvSpPr txBox="1"/>
            <p:nvPr/>
          </p:nvSpPr>
          <p:spPr>
            <a:xfrm>
              <a:off x="1299" y="5724"/>
              <a:ext cx="7202" cy="1276"/>
            </a:xfrm>
            <a:prstGeom prst="rect">
              <a:avLst/>
            </a:prstGeom>
            <a:noFill/>
          </p:spPr>
          <p:txBody>
            <a:bodyPr wrap="square" rtlCol="0" anchor="t">
              <a:spAutoFit/>
            </a:bodyPr>
            <a:p>
              <a:pPr indent="0">
                <a:lnSpc>
                  <a:spcPct val="130000"/>
                </a:lnSpc>
                <a:buFont typeface="Wingdings" panose="05000000000000000000" charset="0"/>
                <a:buNone/>
              </a:pPr>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三、</a:t>
              </a:r>
              <a:r>
                <a:rPr lang="en-US" altLang="zh-CN"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程控自主天文台(1984—至今）</a:t>
              </a:r>
              <a:endPar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endParaRPr>
            </a:p>
            <a:p>
              <a:pPr marL="285750" indent="-285750">
                <a:lnSpc>
                  <a:spcPct val="130000"/>
                </a:lnSpc>
                <a:buNone/>
              </a:pPr>
              <a:r>
                <a:rPr lang="zh-CN" altLang="en-US" b="1">
                  <a:solidFill>
                    <a:srgbClr val="0000CC"/>
                  </a:solidFill>
                  <a:latin typeface="楷体" panose="02010609060101010101" pitchFamily="49" charset="-122"/>
                  <a:ea typeface="楷体" panose="02010609060101010101" pitchFamily="49" charset="-122"/>
                  <a:cs typeface="+mn-ea"/>
                  <a:sym typeface="+mn-ea"/>
                </a:rPr>
                <a:t>功能：</a:t>
              </a:r>
              <a:r>
                <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无人</a:t>
              </a:r>
              <a:r>
                <a:rPr lang="zh-CN" altLang="en-US" b="1">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协助情况下</a:t>
              </a:r>
              <a:r>
                <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rPr>
                <a:t>自</a:t>
              </a:r>
              <a:r>
                <a:rPr lang="zh-CN" altLang="en-US" b="1">
                  <a:solidFill>
                    <a:srgbClr val="000000"/>
                  </a:solidFill>
                  <a:latin typeface="楷体" panose="02010609060101010101" pitchFamily="49" charset="-122"/>
                  <a:ea typeface="楷体" panose="02010609060101010101" pitchFamily="49" charset="-122"/>
                  <a:cs typeface="楷体" panose="02010609060101010101" pitchFamily="49" charset="-122"/>
                </a:rPr>
                <a:t>主</a:t>
              </a:r>
              <a:r>
                <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rPr>
                <a:t>适应、自主观测</a:t>
              </a:r>
              <a:endPar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0" name="文本框 9"/>
            <p:cNvSpPr txBox="1"/>
            <p:nvPr/>
          </p:nvSpPr>
          <p:spPr>
            <a:xfrm>
              <a:off x="1313" y="8836"/>
              <a:ext cx="7174" cy="1103"/>
            </a:xfrm>
            <a:prstGeom prst="rect">
              <a:avLst/>
            </a:prstGeom>
            <a:noFill/>
          </p:spPr>
          <p:txBody>
            <a:bodyPr wrap="square" rtlCol="0" anchor="t">
              <a:spAutoFit/>
            </a:bodyPr>
            <a:p>
              <a:pPr indent="0" algn="just" defTabSz="685800">
                <a:lnSpc>
                  <a:spcPct val="110000"/>
                </a:lnSpc>
                <a:buFont typeface="Wingdings" panose="05000000000000000000" charset="0"/>
                <a:buNone/>
              </a:pPr>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四、</a:t>
              </a:r>
              <a:r>
                <a:rPr lang="en-US" altLang="zh-CN"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程控智能天文台</a:t>
              </a:r>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（未来）</a:t>
              </a:r>
              <a:endPar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endParaRPr>
            </a:p>
            <a:p>
              <a:pPr indent="0" algn="just" defTabSz="685800">
                <a:lnSpc>
                  <a:spcPct val="110000"/>
                </a:lnSpc>
                <a:buNone/>
              </a:pPr>
              <a:r>
                <a:rPr lang="zh-CN" altLang="en-US" b="1">
                  <a:solidFill>
                    <a:srgbClr val="0000CC"/>
                  </a:solidFill>
                  <a:latin typeface="楷体" panose="02010609060101010101" pitchFamily="49" charset="-122"/>
                  <a:ea typeface="楷体" panose="02010609060101010101" pitchFamily="49" charset="-122"/>
                  <a:cs typeface="+mn-ea"/>
                </a:rPr>
                <a:t>功能：</a:t>
              </a:r>
              <a:r>
                <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rPr>
                <a:t>人工智能系统进行决策的程控天文台</a:t>
              </a:r>
              <a:endPar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2" name="文本框 11"/>
            <p:cNvSpPr txBox="1"/>
            <p:nvPr/>
          </p:nvSpPr>
          <p:spPr>
            <a:xfrm>
              <a:off x="8683" y="2432"/>
              <a:ext cx="4766" cy="434"/>
            </a:xfrm>
            <a:prstGeom prst="rect">
              <a:avLst/>
            </a:prstGeom>
            <a:noFill/>
          </p:spPr>
          <p:txBody>
            <a:bodyPr wrap="square" rtlCol="0" anchor="t">
              <a:spAutoFit/>
            </a:bodyPr>
            <a:p>
              <a:pPr algn="just" defTabSz="685800"/>
              <a:r>
                <a:rPr lang="en-US" altLang="zh-CN" sz="1200" b="1">
                  <a:solidFill>
                    <a:schemeClr val="bg1">
                      <a:lumMod val="65000"/>
                    </a:schemeClr>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1968</a:t>
              </a:r>
              <a:r>
                <a:rPr lang="zh-CN" altLang="en-US" sz="1200" b="1">
                  <a:solidFill>
                    <a:schemeClr val="bg1">
                      <a:lumMod val="65000"/>
                    </a:schemeClr>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年</a:t>
              </a:r>
              <a:r>
                <a:rPr lang="zh-CN" altLang="en-US" sz="1200" b="1">
                  <a:solidFill>
                    <a:schemeClr val="bg1">
                      <a:lumMod val="65000"/>
                    </a:schemeClr>
                  </a:solidFill>
                  <a:latin typeface="楷体" panose="02010609060101010101" pitchFamily="49" charset="-122"/>
                  <a:ea typeface="楷体" panose="02010609060101010101" pitchFamily="49" charset="-122"/>
                  <a:sym typeface="+mn-ea"/>
                </a:rPr>
                <a:t>0.2 m口径望远镜自动测光（效率）</a:t>
              </a:r>
              <a:endParaRPr lang="zh-CN" altLang="en-US" sz="1200" b="1">
                <a:solidFill>
                  <a:schemeClr val="bg1">
                    <a:lumMod val="65000"/>
                  </a:schemeClr>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4" name="文本框 13"/>
            <p:cNvSpPr txBox="1"/>
            <p:nvPr/>
          </p:nvSpPr>
          <p:spPr>
            <a:xfrm>
              <a:off x="1313" y="7280"/>
              <a:ext cx="7174" cy="1276"/>
            </a:xfrm>
            <a:prstGeom prst="rect">
              <a:avLst/>
            </a:prstGeom>
            <a:noFill/>
          </p:spPr>
          <p:txBody>
            <a:bodyPr wrap="square" rtlCol="0" anchor="t">
              <a:spAutoFit/>
            </a:bodyPr>
            <a:p>
              <a:pPr indent="0" algn="l">
                <a:lnSpc>
                  <a:spcPct val="130000"/>
                </a:lnSpc>
                <a:buFont typeface="Wingdings" panose="05000000000000000000" charset="0"/>
                <a:buNone/>
              </a:pPr>
              <a:r>
                <a:rPr lang="en-US" altLang="zh-CN"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程控自主天文台网络</a:t>
              </a:r>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（第三阶段延伸）</a:t>
              </a:r>
              <a:endPar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endParaRPr>
            </a:p>
            <a:p>
              <a:pPr algn="l">
                <a:lnSpc>
                  <a:spcPct val="130000"/>
                </a:lnSpc>
              </a:pPr>
              <a:r>
                <a:rPr lang="zh-CN" altLang="en-US" b="1">
                  <a:solidFill>
                    <a:srgbClr val="0000CC"/>
                  </a:solidFill>
                  <a:latin typeface="楷体" panose="02010609060101010101" pitchFamily="49" charset="-122"/>
                  <a:ea typeface="楷体" panose="02010609060101010101" pitchFamily="49" charset="-122"/>
                  <a:cs typeface="+mn-ea"/>
                </a:rPr>
                <a:t>功能：</a:t>
              </a:r>
              <a:r>
                <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rPr>
                <a:t>极大地提高观测的空域和时域覆盖</a:t>
              </a:r>
              <a:endParaRPr lang="en-US" altLang="zh-CN" b="1">
                <a:solidFill>
                  <a:srgbClr val="00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20" name="文本框 19"/>
            <p:cNvSpPr txBox="1"/>
            <p:nvPr/>
          </p:nvSpPr>
          <p:spPr>
            <a:xfrm>
              <a:off x="9631" y="5898"/>
              <a:ext cx="2939" cy="434"/>
            </a:xfrm>
            <a:prstGeom prst="rect">
              <a:avLst/>
            </a:prstGeom>
            <a:noFill/>
          </p:spPr>
          <p:txBody>
            <a:bodyPr wrap="none" rtlCol="0" anchor="t">
              <a:spAutoFit/>
            </a:bodyPr>
            <a:p>
              <a:pPr algn="l"/>
              <a:r>
                <a:rPr lang="zh-CN" altLang="en-US" sz="1200" b="1">
                  <a:solidFill>
                    <a:schemeClr val="bg1">
                      <a:lumMod val="75000"/>
                    </a:schemeClr>
                  </a:solidFill>
                  <a:latin typeface="楷体" panose="02010609060101010101" pitchFamily="49" charset="-122"/>
                  <a:ea typeface="楷体" panose="02010609060101010101" pitchFamily="49" charset="-122"/>
                  <a:sym typeface="+mn-ea"/>
                </a:rPr>
                <a:t>实现预定义目标测光观测</a:t>
              </a:r>
              <a:endParaRPr lang="zh-CN" altLang="en-US" sz="1200" b="1">
                <a:solidFill>
                  <a:schemeClr val="bg1">
                    <a:lumMod val="75000"/>
                  </a:schemeClr>
                </a:solidFill>
                <a:latin typeface="楷体" panose="02010609060101010101" pitchFamily="49" charset="-122"/>
                <a:ea typeface="楷体" panose="02010609060101010101" pitchFamily="49" charset="-122"/>
                <a:sym typeface="+mn-ea"/>
              </a:endParaRPr>
            </a:p>
          </p:txBody>
        </p:sp>
        <p:sp>
          <p:nvSpPr>
            <p:cNvPr id="23" name="文本框 22"/>
            <p:cNvSpPr txBox="1"/>
            <p:nvPr/>
          </p:nvSpPr>
          <p:spPr>
            <a:xfrm>
              <a:off x="15784" y="2432"/>
              <a:ext cx="2586" cy="725"/>
            </a:xfrm>
            <a:prstGeom prst="rect">
              <a:avLst/>
            </a:prstGeom>
            <a:noFill/>
          </p:spPr>
          <p:txBody>
            <a:bodyPr wrap="square" rtlCol="0" anchor="t">
              <a:spAutoFit/>
            </a:bodyPr>
            <a:p>
              <a:pPr algn="l"/>
              <a:r>
                <a:rPr lang="zh-CN" altLang="en-US" sz="1200" b="1">
                  <a:solidFill>
                    <a:schemeClr val="bg1">
                      <a:lumMod val="65000"/>
                    </a:schemeClr>
                  </a:solidFill>
                  <a:latin typeface="楷体" panose="02010609060101010101" pitchFamily="49" charset="-122"/>
                  <a:ea typeface="楷体" panose="02010609060101010101" pitchFamily="49" charset="-122"/>
                  <a:sym typeface="+mn-ea"/>
                </a:rPr>
                <a:t>1975年计算机控制</a:t>
              </a:r>
              <a:endParaRPr lang="zh-CN" altLang="en-US" sz="1200" b="1">
                <a:solidFill>
                  <a:schemeClr val="bg1">
                    <a:lumMod val="65000"/>
                  </a:schemeClr>
                </a:solidFill>
                <a:latin typeface="楷体" panose="02010609060101010101" pitchFamily="49" charset="-122"/>
                <a:ea typeface="楷体" panose="02010609060101010101" pitchFamily="49" charset="-122"/>
                <a:sym typeface="+mn-ea"/>
              </a:endParaRPr>
            </a:p>
            <a:p>
              <a:pPr algn="l"/>
              <a:r>
                <a:rPr lang="zh-CN" altLang="en-US" sz="1200" b="1">
                  <a:solidFill>
                    <a:schemeClr val="bg1">
                      <a:lumMod val="65000"/>
                    </a:schemeClr>
                  </a:solidFill>
                  <a:latin typeface="楷体" panose="02010609060101010101" pitchFamily="49" charset="-122"/>
                  <a:ea typeface="楷体" panose="02010609060101010101" pitchFamily="49" charset="-122"/>
                  <a:sym typeface="+mn-ea"/>
                </a:rPr>
                <a:t>相距30公里（</a:t>
              </a:r>
              <a:r>
                <a:rPr lang="zh-CN" altLang="en-US" sz="1200" b="1">
                  <a:solidFill>
                    <a:schemeClr val="bg1">
                      <a:lumMod val="65000"/>
                    </a:schemeClr>
                  </a:solidFill>
                  <a:latin typeface="楷体" panose="02010609060101010101" pitchFamily="49" charset="-122"/>
                  <a:ea typeface="楷体" panose="02010609060101010101" pitchFamily="49" charset="-122"/>
                  <a:sym typeface="+mn-ea"/>
                </a:rPr>
                <a:t>重复性</a:t>
              </a:r>
              <a:r>
                <a:rPr lang="zh-CN" altLang="en-US" sz="1200" b="1">
                  <a:solidFill>
                    <a:schemeClr val="bg1">
                      <a:lumMod val="65000"/>
                    </a:schemeClr>
                  </a:solidFill>
                  <a:latin typeface="楷体" panose="02010609060101010101" pitchFamily="49" charset="-122"/>
                  <a:ea typeface="楷体" panose="02010609060101010101" pitchFamily="49" charset="-122"/>
                  <a:sym typeface="+mn-ea"/>
                </a:rPr>
                <a:t>）</a:t>
              </a:r>
              <a:endParaRPr lang="zh-CN" altLang="en-US" sz="1200" b="1">
                <a:solidFill>
                  <a:schemeClr val="bg1">
                    <a:lumMod val="65000"/>
                  </a:schemeClr>
                </a:solidFill>
                <a:latin typeface="楷体" panose="02010609060101010101" pitchFamily="49" charset="-122"/>
                <a:ea typeface="楷体" panose="02010609060101010101" pitchFamily="49" charset="-122"/>
                <a:sym typeface="+mn-ea"/>
              </a:endParaRPr>
            </a:p>
          </p:txBody>
        </p:sp>
        <p:sp>
          <p:nvSpPr>
            <p:cNvPr id="24" name="文本框 23"/>
            <p:cNvSpPr txBox="1"/>
            <p:nvPr/>
          </p:nvSpPr>
          <p:spPr>
            <a:xfrm>
              <a:off x="14135" y="5898"/>
              <a:ext cx="4164" cy="434"/>
            </a:xfrm>
            <a:prstGeom prst="rect">
              <a:avLst/>
            </a:prstGeom>
            <a:noFill/>
          </p:spPr>
          <p:txBody>
            <a:bodyPr wrap="square" rtlCol="0" anchor="t">
              <a:spAutoFit/>
            </a:bodyPr>
            <a:p>
              <a:r>
                <a:rPr lang="zh-CN" altLang="en-US" sz="1200" b="1">
                  <a:solidFill>
                    <a:schemeClr val="bg1">
                      <a:lumMod val="65000"/>
                    </a:schemeClr>
                  </a:solidFill>
                  <a:latin typeface="楷体" panose="02010609060101010101" pitchFamily="49" charset="-122"/>
                  <a:ea typeface="楷体" panose="02010609060101010101" pitchFamily="49" charset="-122"/>
                </a:rPr>
                <a:t>伽玛暴余辉和其它瞬变源的光学研究</a:t>
              </a:r>
              <a:endParaRPr lang="zh-CN" altLang="en-US" sz="1200" b="1">
                <a:solidFill>
                  <a:schemeClr val="bg1">
                    <a:lumMod val="65000"/>
                  </a:schemeClr>
                </a:solidFill>
                <a:latin typeface="楷体" panose="02010609060101010101" pitchFamily="49" charset="-122"/>
                <a:ea typeface="楷体" panose="02010609060101010101" pitchFamily="49" charset="-122"/>
              </a:endParaRPr>
            </a:p>
          </p:txBody>
        </p:sp>
        <p:sp>
          <p:nvSpPr>
            <p:cNvPr id="28" name="文本框 27"/>
            <p:cNvSpPr txBox="1"/>
            <p:nvPr/>
          </p:nvSpPr>
          <p:spPr>
            <a:xfrm>
              <a:off x="1299" y="2612"/>
              <a:ext cx="7202" cy="1276"/>
            </a:xfrm>
            <a:prstGeom prst="rect">
              <a:avLst/>
            </a:prstGeom>
            <a:noFill/>
          </p:spPr>
          <p:txBody>
            <a:bodyPr wrap="square" rtlCol="0" anchor="t">
              <a:spAutoFit/>
            </a:bodyPr>
            <a:p>
              <a:pPr indent="0">
                <a:lnSpc>
                  <a:spcPct val="130000"/>
                </a:lnSpc>
                <a:buFont typeface="Wingdings" panose="05000000000000000000" charset="0"/>
                <a:buNone/>
              </a:pPr>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一、</a:t>
              </a:r>
              <a:r>
                <a:rPr lang="en-US" altLang="zh-CN" b="1">
                  <a:solidFill>
                    <a:srgbClr val="FF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rPr>
                <a:t>自动执行望远镜（1968—1975）</a:t>
              </a:r>
              <a:endParaRPr lang="zh-CN" altLang="en-US" b="1">
                <a:solidFill>
                  <a:srgbClr val="000000"/>
                </a:solidFill>
                <a:latin typeface="楷体" panose="02010609060101010101" pitchFamily="49" charset="-122"/>
                <a:ea typeface="楷体" panose="02010609060101010101" pitchFamily="49" charset="-122"/>
                <a:cs typeface="楷体" panose="02010609060101010101" pitchFamily="49" charset="-122"/>
                <a:sym typeface="Montserrat" panose="02000505000000020004"/>
              </a:endParaRPr>
            </a:p>
            <a:p>
              <a:pPr indent="0">
                <a:lnSpc>
                  <a:spcPct val="130000"/>
                </a:lnSpc>
                <a:buNone/>
              </a:pPr>
              <a:r>
                <a:rPr lang="zh-CN" altLang="en-US" b="1">
                  <a:solidFill>
                    <a:srgbClr val="0000CC"/>
                  </a:solidFill>
                  <a:latin typeface="楷体" panose="02010609060101010101" pitchFamily="49" charset="-122"/>
                  <a:ea typeface="楷体" panose="02010609060101010101" pitchFamily="49" charset="-122"/>
                  <a:cs typeface="+mn-ea"/>
                  <a:sym typeface="+mn-ea"/>
                </a:rPr>
                <a:t>功能：</a:t>
              </a:r>
              <a:r>
                <a:rPr lang="zh-CN" altLang="en-US" b="1">
                  <a:latin typeface="楷体" panose="02010609060101010101" pitchFamily="49" charset="-122"/>
                  <a:ea typeface="楷体" panose="02010609060101010101" pitchFamily="49" charset="-122"/>
                  <a:sym typeface="+mn-ea"/>
                </a:rPr>
                <a:t>可以预先编制观测流程实现远程观测</a:t>
              </a:r>
              <a:endParaRPr lang="zh-CN" altLang="en-US" b="1">
                <a:solidFill>
                  <a:srgbClr val="000000"/>
                </a:solidFill>
                <a:latin typeface="楷体" panose="02010609060101010101" pitchFamily="49" charset="-122"/>
                <a:ea typeface="楷体" panose="02010609060101010101" pitchFamily="49" charset="-122"/>
                <a:cs typeface="楷体" panose="02010609060101010101" pitchFamily="49" charset="-122"/>
                <a:sym typeface="+mn-ea"/>
              </a:endParaRPr>
            </a:p>
          </p:txBody>
        </p:sp>
      </p:grpSp>
      <p:sp>
        <p:nvSpPr>
          <p:cNvPr id="29" name="文本框 28"/>
          <p:cNvSpPr txBox="1"/>
          <p:nvPr>
            <p:custDataLst>
              <p:tags r:id="rId12"/>
            </p:custDataLst>
          </p:nvPr>
        </p:nvSpPr>
        <p:spPr>
          <a:xfrm>
            <a:off x="1005205" y="162560"/>
            <a:ext cx="471678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mj-lt"/>
                <a:ea typeface="+mj-ea"/>
                <a:cs typeface="+mj-cs"/>
              </a:rPr>
              <a:t>背景简介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1.1</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研</a:t>
            </a: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究背景</a:t>
            </a:r>
            <a:endPar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mj-cs"/>
              <a:sym typeface="+mn-ea"/>
            </a:endParaRPr>
          </a:p>
        </p:txBody>
      </p:sp>
      <p:sp>
        <p:nvSpPr>
          <p:cNvPr id="2" name="文本框 1"/>
          <p:cNvSpPr txBox="1"/>
          <p:nvPr/>
        </p:nvSpPr>
        <p:spPr>
          <a:xfrm>
            <a:off x="575310" y="838200"/>
            <a:ext cx="11449050" cy="645160"/>
          </a:xfrm>
          <a:prstGeom prst="rect">
            <a:avLst/>
          </a:prstGeom>
          <a:noFill/>
        </p:spPr>
        <p:txBody>
          <a:bodyPr wrap="none" rtlCol="0" anchor="t">
            <a:spAutoFit/>
          </a:bodyPr>
          <a:p>
            <a:r>
              <a:rPr lang="en-US" altLang="zh-CN" b="1">
                <a:solidFill>
                  <a:schemeClr val="bg1">
                    <a:lumMod val="75000"/>
                  </a:schemeClr>
                </a:solidFill>
                <a:latin typeface="楷体" panose="02010609060101010101" pitchFamily="49" charset="-122"/>
                <a:ea typeface="楷体" panose="02010609060101010101" pitchFamily="49" charset="-122"/>
                <a:sym typeface="+mn-ea"/>
              </a:rPr>
              <a:t>    </a:t>
            </a:r>
            <a:r>
              <a:rPr lang="zh-CN" altLang="en-US" b="1">
                <a:solidFill>
                  <a:schemeClr val="bg1">
                    <a:lumMod val="75000"/>
                  </a:schemeClr>
                </a:solidFill>
                <a:latin typeface="楷体" panose="02010609060101010101" pitchFamily="49" charset="-122"/>
                <a:ea typeface="楷体" panose="02010609060101010101" pitchFamily="49" charset="-122"/>
                <a:sym typeface="+mn-ea"/>
              </a:rPr>
              <a:t>天文学是一门观测科学，随着多波段时域天文学成为天文热点，远程天文台成为当前天文学研究重要工具，</a:t>
            </a:r>
            <a:endParaRPr lang="zh-CN" altLang="en-US" b="1">
              <a:solidFill>
                <a:schemeClr val="bg1">
                  <a:lumMod val="75000"/>
                </a:schemeClr>
              </a:solidFill>
              <a:latin typeface="楷体" panose="02010609060101010101" pitchFamily="49" charset="-122"/>
              <a:ea typeface="楷体" panose="02010609060101010101" pitchFamily="49" charset="-122"/>
              <a:sym typeface="+mn-ea"/>
            </a:endParaRPr>
          </a:p>
          <a:p>
            <a:r>
              <a:rPr lang="zh-CN" altLang="en-US" b="1">
                <a:solidFill>
                  <a:schemeClr val="bg1">
                    <a:lumMod val="75000"/>
                  </a:schemeClr>
                </a:solidFill>
                <a:latin typeface="楷体" panose="02010609060101010101" pitchFamily="49" charset="-122"/>
                <a:ea typeface="楷体" panose="02010609060101010101" pitchFamily="49" charset="-122"/>
                <a:sym typeface="+mn-ea"/>
              </a:rPr>
              <a:t>并成为重要的发展目标。</a:t>
            </a:r>
            <a:endParaRPr lang="zh-CN" altLang="en-US"/>
          </a:p>
        </p:txBody>
      </p:sp>
    </p:spTree>
    <p:custDataLst>
      <p:tags r:id="rId1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sp>
        <p:nvSpPr>
          <p:cNvPr id="45" name="矩形 44"/>
          <p:cNvSpPr/>
          <p:nvPr>
            <p:custDataLst>
              <p:tags r:id="rId2"/>
            </p:custDataLst>
          </p:nvPr>
        </p:nvSpPr>
        <p:spPr>
          <a:xfrm>
            <a:off x="0" y="4463143"/>
            <a:ext cx="12192000" cy="2156672"/>
          </a:xfrm>
          <a:prstGeom prst="rect">
            <a:avLst/>
          </a:prstGeom>
          <a:solidFill>
            <a:srgbClr val="DEAB81">
              <a:lumMod val="40000"/>
              <a:lumOff val="60000"/>
            </a:srgbClr>
          </a:solidFill>
        </p:spPr>
        <p:txBody>
          <a:bodyPr rot="0" spcFirstLastPara="0" vertOverflow="overflow" horzOverflow="overflow" vert="horz" wrap="square" lIns="91440" tIns="45720" rIns="91440" bIns="45720" numCol="1" spcCol="0" rtlCol="0" fromWordArt="0" anchor="ctr" anchorCtr="0" forceAA="0" compatLnSpc="1">
            <a:noAutofit/>
          </a:bodyPr>
          <a:p>
            <a:pPr algn="just">
              <a:lnSpc>
                <a:spcPct val="130000"/>
              </a:lnSpc>
            </a:pPr>
            <a:endParaRPr lang="zh-CN" altLang="en-US" dirty="0" err="1">
              <a:solidFill>
                <a:srgbClr val="FFFFFF"/>
              </a:solidFill>
            </a:endParaRPr>
          </a:p>
        </p:txBody>
      </p:sp>
      <p:cxnSp>
        <p:nvCxnSpPr>
          <p:cNvPr id="4" name="直接连接符 3"/>
          <p:cNvCxnSpPr/>
          <p:nvPr/>
        </p:nvCxnSpPr>
        <p:spPr>
          <a:xfrm>
            <a:off x="575310" y="699135"/>
            <a:ext cx="10988675" cy="13335"/>
          </a:xfrm>
          <a:prstGeom prst="line">
            <a:avLst/>
          </a:prstGeom>
          <a:ln w="19050" cmpd="sng">
            <a:solidFill>
              <a:schemeClr val="tx1"/>
            </a:solidFill>
            <a:prstDash val="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664845" y="226695"/>
            <a:ext cx="234315" cy="234315"/>
          </a:xfrm>
          <a:prstGeom prst="ellipse">
            <a:avLst/>
          </a:prstGeom>
          <a:solidFill>
            <a:schemeClr val="accent1">
              <a:lumMod val="7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3"/>
            </p:custDataLst>
          </p:nvPr>
        </p:nvSpPr>
        <p:spPr>
          <a:xfrm>
            <a:off x="1005205" y="162560"/>
            <a:ext cx="471678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mj-lt"/>
                <a:ea typeface="+mj-ea"/>
                <a:cs typeface="+mj-cs"/>
              </a:rPr>
              <a:t>背景简介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研究意义</a:t>
            </a:r>
            <a:endPar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
        <p:nvSpPr>
          <p:cNvPr id="10245" name="文本框 1"/>
          <p:cNvSpPr txBox="1"/>
          <p:nvPr/>
        </p:nvSpPr>
        <p:spPr>
          <a:xfrm>
            <a:off x="9336405" y="6642100"/>
            <a:ext cx="2863850" cy="245110"/>
          </a:xfrm>
          <a:prstGeom prst="rect">
            <a:avLst/>
          </a:prstGeom>
          <a:noFill/>
          <a:ln w="9525">
            <a:noFill/>
          </a:ln>
        </p:spPr>
        <p:txBody>
          <a:bodyPr wrap="square" anchor="t">
            <a:spAutoFit/>
          </a:bodyPr>
          <a:p>
            <a:pPr algn="ctr"/>
            <a:r>
              <a:rPr lang="zh-CN" altLang="en-US" sz="1000" b="1" dirty="0">
                <a:solidFill>
                  <a:schemeClr val="bg1">
                    <a:lumMod val="50000"/>
                  </a:schemeClr>
                </a:solidFill>
                <a:latin typeface="Times New Roman" panose="02020603050405020304" pitchFamily="18" charset="0"/>
                <a:ea typeface="楷体" panose="02010609060101010101" pitchFamily="49" charset="-122"/>
                <a:sym typeface="+mn-ea"/>
              </a:rPr>
              <a:t>图片来自：</a:t>
            </a:r>
            <a:r>
              <a:rPr lang="zh-CN" altLang="en-US" sz="1000" b="1" dirty="0">
                <a:solidFill>
                  <a:schemeClr val="bg1">
                    <a:lumMod val="50000"/>
                  </a:schemeClr>
                </a:solidFill>
                <a:latin typeface="Times New Roman" panose="02020603050405020304" pitchFamily="18" charset="0"/>
                <a:ea typeface="楷体" panose="02010609060101010101" pitchFamily="49" charset="-122"/>
              </a:rPr>
              <a:t>https://www. lightpollutionmap.info/</a:t>
            </a:r>
            <a:endParaRPr lang="zh-CN" altLang="en-US" sz="1000" b="1" dirty="0">
              <a:solidFill>
                <a:schemeClr val="bg1">
                  <a:lumMod val="50000"/>
                </a:schemeClr>
              </a:solidFill>
              <a:latin typeface="Times New Roman" panose="02020603050405020304" pitchFamily="18" charset="0"/>
              <a:ea typeface="楷体" panose="02010609060101010101" pitchFamily="49" charset="-122"/>
            </a:endParaRPr>
          </a:p>
        </p:txBody>
      </p:sp>
      <p:sp>
        <p:nvSpPr>
          <p:cNvPr id="26" name="矩形 25"/>
          <p:cNvSpPr/>
          <p:nvPr/>
        </p:nvSpPr>
        <p:spPr>
          <a:xfrm>
            <a:off x="1038225" y="848360"/>
            <a:ext cx="5459095" cy="1322070"/>
          </a:xfrm>
          <a:prstGeom prst="rect">
            <a:avLst/>
          </a:prstGeom>
        </p:spPr>
        <p:txBody>
          <a:bodyPr wrap="square">
            <a:spAutoFit/>
          </a:bodyPr>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defRPr/>
            </a:pPr>
            <a:r>
              <a:rPr kumimoji="0" lang="zh-CN" altLang="en-US" sz="2400" b="1" i="0" u="none" strike="noStrike" kern="1200" cap="none" spc="0" normalizeH="0" baseline="0" noProof="1">
                <a:ln>
                  <a:noFill/>
                </a:ln>
                <a:solidFill>
                  <a:srgbClr val="FF0000"/>
                </a:solidFill>
                <a:effectLst/>
                <a:uLnTx/>
                <a:uFillTx/>
                <a:latin typeface="楷体" panose="02010609060101010101" pitchFamily="49" charset="-122"/>
                <a:ea typeface="楷体" panose="02010609060101010101" pitchFamily="49" charset="-122"/>
                <a:cs typeface="+mn-cs"/>
                <a:sym typeface="+mn-ea"/>
              </a:rPr>
              <a:t>环境因素：</a:t>
            </a:r>
            <a:endParaRPr kumimoji="0" lang="zh-CN" altLang="en-US" sz="2400" b="1" i="0" u="none" strike="noStrike" kern="1200" cap="none" spc="0" normalizeH="0" baseline="0" noProof="1">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defRPr/>
            </a:pPr>
            <a:r>
              <a:rPr kumimoji="0" lang="zh-CN" altLang="en-US" b="1" i="0" u="none" strike="noStrike" kern="1200" cap="none" spc="0" normalizeH="0" baseline="0" noProof="1">
                <a:ln>
                  <a:noFill/>
                </a:ln>
                <a:effectLst/>
                <a:uLnTx/>
                <a:uFillTx/>
                <a:latin typeface="楷体" panose="02010609060101010101" pitchFamily="49" charset="-122"/>
                <a:ea typeface="楷体" panose="02010609060101010101" pitchFamily="49" charset="-122"/>
                <a:cs typeface="+mn-cs"/>
                <a:sym typeface="+mn-ea"/>
              </a:rPr>
              <a:t>1</a:t>
            </a:r>
            <a:r>
              <a:rPr kumimoji="0" lang="zh-CN" altLang="en-US" b="1" i="0" u="none" strike="noStrike" kern="1200" cap="none" spc="0" normalizeH="0" baseline="0" noProof="1">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b="1" i="0" u="none" strike="noStrike" kern="1200" cap="none" spc="0" normalizeH="0" baseline="0" noProof="1" smtClean="0">
                <a:ln>
                  <a:noFill/>
                </a:ln>
                <a:solidFill>
                  <a:schemeClr val="tx1"/>
                </a:solidFill>
                <a:effectLst/>
                <a:uLnTx/>
                <a:uFillTx/>
                <a:latin typeface="楷体" panose="02010609060101010101" pitchFamily="49" charset="-122"/>
                <a:ea typeface="楷体" panose="02010609060101010101" pitchFamily="49" charset="-122"/>
                <a:cs typeface="+mn-cs"/>
                <a:sym typeface="+mn-ea"/>
              </a:rPr>
              <a:t>光污染、</a:t>
            </a:r>
            <a:r>
              <a:rPr lang="zh-CN" altLang="en-US" b="1">
                <a:ln>
                  <a:noFill/>
                </a:ln>
                <a:effectLst/>
                <a:uLnTx/>
                <a:uFillTx/>
                <a:latin typeface="楷体" panose="02010609060101010101" pitchFamily="49" charset="-122"/>
                <a:ea typeface="楷体" panose="02010609060101010101" pitchFamily="49" charset="-122"/>
                <a:sym typeface="+mn-ea"/>
              </a:rPr>
              <a:t>空气污染</a:t>
            </a:r>
            <a:r>
              <a:rPr kumimoji="0" lang="zh-CN" altLang="en-US" b="1" i="0" u="none" strike="noStrike" kern="1200" cap="none" spc="0" normalizeH="0" baseline="0" noProof="1">
                <a:ln>
                  <a:noFill/>
                </a:ln>
                <a:solidFill>
                  <a:schemeClr val="tx1"/>
                </a:solidFill>
                <a:effectLst/>
                <a:uLnTx/>
                <a:uFillTx/>
                <a:latin typeface="楷体" panose="02010609060101010101" pitchFamily="49" charset="-122"/>
                <a:ea typeface="楷体" panose="02010609060101010101" pitchFamily="49" charset="-122"/>
                <a:cs typeface="+mn-cs"/>
                <a:sym typeface="+mn-ea"/>
              </a:rPr>
              <a:t>使得可观测的地点越来越偏远</a:t>
            </a:r>
            <a:endParaRPr kumimoji="0" lang="zh-CN" altLang="en-US" b="0" i="0" u="none" strike="noStrike" kern="1200" cap="none" spc="0" normalizeH="0" baseline="0" noProof="1">
              <a:ln>
                <a:noFill/>
              </a:ln>
              <a:solidFill>
                <a:schemeClr val="accent4"/>
              </a:solidFill>
              <a:effectLst/>
              <a:uLnTx/>
              <a:uFillTx/>
              <a:latin typeface="Arial" panose="020B0604020202020204" pitchFamily="34" charset="0"/>
              <a:ea typeface="宋体" panose="02010600030101010101" pitchFamily="2" charset="-122"/>
              <a:cs typeface="+mn-cs"/>
              <a:sym typeface="+mn-ea"/>
            </a:endParaRP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defRPr/>
            </a:pPr>
            <a:r>
              <a:rPr kumimoji="0" lang="zh-CN" altLang="en-US" b="1" i="0" u="none" strike="noStrike" kern="1200" cap="none" spc="0" normalizeH="0" baseline="0" noProof="1">
                <a:ln>
                  <a:noFill/>
                </a:ln>
                <a:solidFill>
                  <a:schemeClr val="tx1"/>
                </a:solidFill>
                <a:effectLst/>
                <a:uLnTx/>
                <a:uFillTx/>
                <a:latin typeface="楷体" panose="02010609060101010101" pitchFamily="49" charset="-122"/>
                <a:ea typeface="楷体" panose="02010609060101010101" pitchFamily="49" charset="-122"/>
                <a:cs typeface="+mn-cs"/>
                <a:sym typeface="+mn-ea"/>
              </a:rPr>
              <a:t>2. 优良台址环境与人类生存环境矛盾</a:t>
            </a:r>
            <a:endParaRPr kumimoji="0" lang="zh-CN" altLang="en-US" b="1" i="0" u="none" strike="noStrike" kern="1200" cap="none" spc="0" normalizeH="0" baseline="0" noProof="1">
              <a:ln>
                <a:noFill/>
              </a:ln>
              <a:solidFill>
                <a:schemeClr val="tx1"/>
              </a:solidFill>
              <a:effectLst/>
              <a:uLnTx/>
              <a:uFillTx/>
              <a:latin typeface="楷体" panose="02010609060101010101" pitchFamily="49" charset="-122"/>
              <a:ea typeface="楷体" panose="02010609060101010101" pitchFamily="49" charset="-122"/>
              <a:cs typeface="+mn-cs"/>
              <a:sym typeface="+mn-ea"/>
            </a:endParaRPr>
          </a:p>
        </p:txBody>
      </p:sp>
      <p:sp>
        <p:nvSpPr>
          <p:cNvPr id="27" name="矩形 7"/>
          <p:cNvSpPr/>
          <p:nvPr/>
        </p:nvSpPr>
        <p:spPr>
          <a:xfrm>
            <a:off x="7121525" y="848360"/>
            <a:ext cx="3912870" cy="1322070"/>
          </a:xfrm>
          <a:prstGeom prst="rect">
            <a:avLst/>
          </a:prstGeom>
          <a:noFill/>
          <a:ln w="9525">
            <a:noFill/>
          </a:ln>
        </p:spPr>
        <p:txBody>
          <a:bodyPr wrap="square" anchor="t">
            <a:spAutoFit/>
          </a:bodyPr>
          <a:p>
            <a:pPr>
              <a:spcBef>
                <a:spcPts val="600"/>
              </a:spcBef>
              <a:spcAft>
                <a:spcPts val="600"/>
              </a:spcAft>
            </a:pPr>
            <a:r>
              <a:rPr lang="zh-CN" altLang="en-US" sz="2400" b="1" dirty="0">
                <a:solidFill>
                  <a:srgbClr val="FF0000"/>
                </a:solidFill>
                <a:latin typeface="楷体" panose="02010609060101010101" pitchFamily="49" charset="-122"/>
                <a:ea typeface="楷体" panose="02010609060101010101" pitchFamily="49" charset="-122"/>
                <a:sym typeface="宋体" panose="02010600030101010101" pitchFamily="2" charset="-122"/>
              </a:rPr>
              <a:t>应用价值</a:t>
            </a:r>
            <a:r>
              <a:rPr lang="en-US" altLang="en-US" sz="2400" b="1" dirty="0">
                <a:solidFill>
                  <a:srgbClr val="FF0000"/>
                </a:solidFill>
                <a:latin typeface="楷体" panose="02010609060101010101" pitchFamily="49" charset="-122"/>
                <a:ea typeface="楷体" panose="02010609060101010101" pitchFamily="49" charset="-122"/>
                <a:sym typeface="宋体" panose="02010600030101010101" pitchFamily="2" charset="-122"/>
              </a:rPr>
              <a:t>：</a:t>
            </a:r>
            <a:endParaRPr lang="en-US" altLang="en-US" sz="2400" b="1" dirty="0">
              <a:solidFill>
                <a:srgbClr val="FF0000"/>
              </a:solidFill>
              <a:latin typeface="楷体" panose="02010609060101010101" pitchFamily="49" charset="-122"/>
              <a:ea typeface="楷体" panose="02010609060101010101" pitchFamily="49" charset="-122"/>
              <a:sym typeface="宋体" panose="02010600030101010101" pitchFamily="2" charset="-122"/>
            </a:endParaRPr>
          </a:p>
          <a:p>
            <a:pPr>
              <a:spcBef>
                <a:spcPts val="600"/>
              </a:spcBef>
              <a:spcAft>
                <a:spcPts val="600"/>
              </a:spcAft>
            </a:pPr>
            <a:r>
              <a:rPr lang="en-US" altLang="zh-CN" b="1" dirty="0">
                <a:latin typeface="楷体" panose="02010609060101010101" pitchFamily="49" charset="-122"/>
                <a:ea typeface="楷体" panose="02010609060101010101" pitchFamily="49" charset="-122"/>
                <a:sym typeface="宋体" panose="02010600030101010101" pitchFamily="2" charset="-122"/>
              </a:rPr>
              <a:t>1. </a:t>
            </a:r>
            <a:r>
              <a:rPr lang="zh-CN" altLang="zh-CN" b="1" dirty="0">
                <a:latin typeface="楷体" panose="02010609060101010101" pitchFamily="49" charset="-122"/>
                <a:ea typeface="楷体" panose="02010609060101010101" pitchFamily="49" charset="-122"/>
                <a:sym typeface="宋体" panose="02010600030101010101" pitchFamily="2" charset="-122"/>
              </a:rPr>
              <a:t>天文选址、</a:t>
            </a:r>
            <a:r>
              <a:rPr lang="zh-CN" altLang="en-US" b="1" dirty="0">
                <a:latin typeface="楷体" panose="02010609060101010101" pitchFamily="49" charset="-122"/>
                <a:ea typeface="楷体" panose="02010609060101010101" pitchFamily="49" charset="-122"/>
                <a:sym typeface="宋体" panose="02010600030101010101" pitchFamily="2" charset="-122"/>
              </a:rPr>
              <a:t>时域天文学研究工具</a:t>
            </a:r>
            <a:endParaRPr lang="zh-CN" altLang="en-US" b="1" dirty="0">
              <a:solidFill>
                <a:schemeClr val="bg1"/>
              </a:solidFill>
              <a:latin typeface="楷体" panose="02010609060101010101" pitchFamily="49" charset="-122"/>
              <a:ea typeface="楷体" panose="02010609060101010101" pitchFamily="49" charset="-122"/>
              <a:sym typeface="宋体" panose="02010600030101010101" pitchFamily="2" charset="-122"/>
            </a:endParaRPr>
          </a:p>
          <a:p>
            <a:pPr>
              <a:spcBef>
                <a:spcPts val="600"/>
              </a:spcBef>
              <a:spcAft>
                <a:spcPts val="600"/>
              </a:spcAft>
            </a:pPr>
            <a:r>
              <a:rPr lang="en-US" altLang="en-US" b="1" dirty="0">
                <a:latin typeface="楷体" panose="02010609060101010101" pitchFamily="49" charset="-122"/>
                <a:ea typeface="楷体" panose="02010609060101010101" pitchFamily="49" charset="-122"/>
                <a:sym typeface="宋体" panose="02010600030101010101" pitchFamily="2" charset="-122"/>
              </a:rPr>
              <a:t>2. 天文科普教育、全民科学等</a:t>
            </a:r>
            <a:endParaRPr lang="en-US" altLang="en-US" b="1" dirty="0">
              <a:latin typeface="楷体" panose="02010609060101010101" pitchFamily="49" charset="-122"/>
              <a:ea typeface="楷体" panose="02010609060101010101" pitchFamily="49" charset="-122"/>
              <a:sym typeface="宋体" panose="02010600030101010101" pitchFamily="2" charset="-122"/>
            </a:endParaRPr>
          </a:p>
        </p:txBody>
      </p:sp>
      <p:pic>
        <p:nvPicPr>
          <p:cNvPr id="31" name="图片 30"/>
          <p:cNvPicPr>
            <a:picLocks noChangeAspect="1"/>
          </p:cNvPicPr>
          <p:nvPr/>
        </p:nvPicPr>
        <p:blipFill>
          <a:blip r:embed="rId4"/>
          <a:srcRect t="23066"/>
          <a:stretch>
            <a:fillRect/>
          </a:stretch>
        </p:blipFill>
        <p:spPr>
          <a:xfrm>
            <a:off x="2936240" y="4606925"/>
            <a:ext cx="3261360" cy="1877695"/>
          </a:xfrm>
          <a:prstGeom prst="rect">
            <a:avLst/>
          </a:prstGeom>
        </p:spPr>
      </p:pic>
      <p:pic>
        <p:nvPicPr>
          <p:cNvPr id="32" name="图片 31"/>
          <p:cNvPicPr>
            <a:picLocks noChangeAspect="1"/>
          </p:cNvPicPr>
          <p:nvPr/>
        </p:nvPicPr>
        <p:blipFill>
          <a:blip r:embed="rId5"/>
          <a:srcRect t="18968"/>
          <a:stretch>
            <a:fillRect/>
          </a:stretch>
        </p:blipFill>
        <p:spPr>
          <a:xfrm>
            <a:off x="20955" y="4606925"/>
            <a:ext cx="3076575" cy="1877695"/>
          </a:xfrm>
          <a:prstGeom prst="rect">
            <a:avLst/>
          </a:prstGeom>
        </p:spPr>
      </p:pic>
      <p:pic>
        <p:nvPicPr>
          <p:cNvPr id="33" name="图片 -2147482558"/>
          <p:cNvPicPr>
            <a:picLocks noChangeAspect="1"/>
          </p:cNvPicPr>
          <p:nvPr/>
        </p:nvPicPr>
        <p:blipFill>
          <a:blip r:embed="rId6"/>
          <a:srcRect t="18610" b="6689"/>
          <a:stretch>
            <a:fillRect/>
          </a:stretch>
        </p:blipFill>
        <p:spPr>
          <a:xfrm>
            <a:off x="6675120" y="2364740"/>
            <a:ext cx="4638675" cy="2075815"/>
          </a:xfrm>
          <a:prstGeom prst="rect">
            <a:avLst/>
          </a:prstGeom>
          <a:noFill/>
          <a:ln w="9525">
            <a:noFill/>
          </a:ln>
        </p:spPr>
      </p:pic>
      <p:pic>
        <p:nvPicPr>
          <p:cNvPr id="34" name="图片 -2147482553" descr="231946a969v9nwvw8n8434"/>
          <p:cNvPicPr>
            <a:picLocks noChangeAspect="1"/>
          </p:cNvPicPr>
          <p:nvPr/>
        </p:nvPicPr>
        <p:blipFill>
          <a:blip r:embed="rId7"/>
          <a:srcRect l="9103" t="9499" r="4972" b="10114"/>
          <a:stretch>
            <a:fillRect/>
          </a:stretch>
        </p:blipFill>
        <p:spPr>
          <a:xfrm>
            <a:off x="9093200" y="4592955"/>
            <a:ext cx="3076575" cy="1877695"/>
          </a:xfrm>
          <a:prstGeom prst="rect">
            <a:avLst/>
          </a:prstGeom>
          <a:noFill/>
          <a:ln w="9525">
            <a:noFill/>
          </a:ln>
        </p:spPr>
      </p:pic>
      <p:pic>
        <p:nvPicPr>
          <p:cNvPr id="35" name="图片 -2147482550"/>
          <p:cNvPicPr>
            <a:picLocks noChangeAspect="1"/>
          </p:cNvPicPr>
          <p:nvPr/>
        </p:nvPicPr>
        <p:blipFill>
          <a:blip r:embed="rId8"/>
          <a:srcRect l="3752" r="38519" b="14987"/>
          <a:stretch>
            <a:fillRect/>
          </a:stretch>
        </p:blipFill>
        <p:spPr>
          <a:xfrm>
            <a:off x="6142355" y="4577715"/>
            <a:ext cx="2962910" cy="1893570"/>
          </a:xfrm>
          <a:prstGeom prst="rect">
            <a:avLst/>
          </a:prstGeom>
          <a:noFill/>
          <a:ln w="9525">
            <a:noFill/>
          </a:ln>
        </p:spPr>
      </p:pic>
      <p:pic>
        <p:nvPicPr>
          <p:cNvPr id="36" name="图片 35"/>
          <p:cNvPicPr>
            <a:picLocks noChangeAspect="1"/>
          </p:cNvPicPr>
          <p:nvPr/>
        </p:nvPicPr>
        <p:blipFill>
          <a:blip r:embed="rId9"/>
          <a:stretch>
            <a:fillRect/>
          </a:stretch>
        </p:blipFill>
        <p:spPr>
          <a:xfrm>
            <a:off x="1150620" y="2350770"/>
            <a:ext cx="4672965" cy="2074545"/>
          </a:xfrm>
          <a:prstGeom prst="rect">
            <a:avLst/>
          </a:prstGeom>
        </p:spPr>
      </p:pic>
      <p:sp>
        <p:nvSpPr>
          <p:cNvPr id="37" name="文本框 36"/>
          <p:cNvSpPr txBox="1"/>
          <p:nvPr/>
        </p:nvSpPr>
        <p:spPr>
          <a:xfrm>
            <a:off x="2202815" y="4088130"/>
            <a:ext cx="2568575" cy="337185"/>
          </a:xfrm>
          <a:prstGeom prst="rect">
            <a:avLst/>
          </a:prstGeom>
          <a:noFill/>
        </p:spPr>
        <p:txBody>
          <a:bodyPr wrap="square" rtlCol="0" anchor="t">
            <a:spAutoFit/>
          </a:bodyPr>
          <a:p>
            <a:r>
              <a:rPr lang="zh-CN" altLang="en-US" sz="1600" b="1" dirty="0">
                <a:solidFill>
                  <a:schemeClr val="bg1">
                    <a:lumMod val="65000"/>
                  </a:schemeClr>
                </a:solidFill>
                <a:latin typeface="楷体" panose="02010609060101010101" pitchFamily="49" charset="-122"/>
                <a:ea typeface="楷体" panose="02010609060101010101" pitchFamily="49" charset="-122"/>
                <a:cs typeface="楷体" panose="02010609060101010101" pitchFamily="49" charset="-122"/>
                <a:sym typeface="+mn-ea"/>
              </a:rPr>
              <a:t>201</a:t>
            </a:r>
            <a:r>
              <a:rPr lang="en-US" altLang="zh-CN" sz="1600" b="1" dirty="0">
                <a:solidFill>
                  <a:schemeClr val="bg1">
                    <a:lumMod val="65000"/>
                  </a:schemeClr>
                </a:solidFill>
                <a:latin typeface="楷体" panose="02010609060101010101" pitchFamily="49" charset="-122"/>
                <a:ea typeface="楷体" panose="02010609060101010101" pitchFamily="49" charset="-122"/>
                <a:cs typeface="楷体" panose="02010609060101010101" pitchFamily="49" charset="-122"/>
                <a:sym typeface="+mn-ea"/>
              </a:rPr>
              <a:t>8</a:t>
            </a:r>
            <a:r>
              <a:rPr lang="zh-CN" altLang="en-US" sz="1600" b="1" dirty="0">
                <a:solidFill>
                  <a:schemeClr val="bg1">
                    <a:lumMod val="65000"/>
                  </a:schemeClr>
                </a:solidFill>
                <a:latin typeface="楷体" panose="02010609060101010101" pitchFamily="49" charset="-122"/>
                <a:ea typeface="楷体" panose="02010609060101010101" pitchFamily="49" charset="-122"/>
                <a:cs typeface="楷体" panose="02010609060101010101" pitchFamily="49" charset="-122"/>
                <a:sym typeface="+mn-ea"/>
              </a:rPr>
              <a:t>年全球光污染示意图</a:t>
            </a:r>
            <a:endParaRPr lang="zh-CN" altLang="en-US" sz="1600" b="1" dirty="0">
              <a:solidFill>
                <a:schemeClr val="bg1">
                  <a:lumMod val="65000"/>
                </a:schemeClr>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8" name="文本框 37"/>
          <p:cNvSpPr txBox="1"/>
          <p:nvPr/>
        </p:nvSpPr>
        <p:spPr>
          <a:xfrm>
            <a:off x="10046970" y="6177915"/>
            <a:ext cx="1308100" cy="337185"/>
          </a:xfrm>
          <a:prstGeom prst="rect">
            <a:avLst/>
          </a:prstGeom>
          <a:noFill/>
        </p:spPr>
        <p:txBody>
          <a:bodyPr wrap="none" rtlCol="0" anchor="t">
            <a:spAutoFit/>
          </a:bodyPr>
          <a:p>
            <a:r>
              <a:rPr lang="zh-CN" altLang="en-US" sz="1600" b="1" dirty="0">
                <a:solidFill>
                  <a:schemeClr val="bg1">
                    <a:lumMod val="95000"/>
                  </a:schemeClr>
                </a:solidFill>
                <a:latin typeface="楷体" panose="02010609060101010101" pitchFamily="49" charset="-122"/>
                <a:ea typeface="楷体" panose="02010609060101010101" pitchFamily="49" charset="-122"/>
                <a:cs typeface="楷体" panose="02010609060101010101" pitchFamily="49" charset="-122"/>
                <a:sym typeface="+mn-ea"/>
              </a:rPr>
              <a:t> 星明天文台</a:t>
            </a:r>
            <a:endParaRPr lang="zh-CN" altLang="en-US" sz="1600" b="1" dirty="0">
              <a:solidFill>
                <a:schemeClr val="bg1">
                  <a:lumMod val="95000"/>
                </a:schemeClr>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1" name="文本框 40"/>
          <p:cNvSpPr txBox="1"/>
          <p:nvPr/>
        </p:nvSpPr>
        <p:spPr>
          <a:xfrm>
            <a:off x="6856730" y="4088130"/>
            <a:ext cx="4275455" cy="337185"/>
          </a:xfrm>
          <a:prstGeom prst="rect">
            <a:avLst/>
          </a:prstGeom>
          <a:noFill/>
        </p:spPr>
        <p:txBody>
          <a:bodyPr wrap="square" rtlCol="0" anchor="t">
            <a:spAutoFit/>
          </a:bodyPr>
          <a:p>
            <a:r>
              <a:rPr lang="zh-CN" altLang="en-US" sz="1600" b="1" dirty="0">
                <a:solidFill>
                  <a:schemeClr val="bg1">
                    <a:lumMod val="65000"/>
                  </a:schemeClr>
                </a:solidFill>
                <a:latin typeface="楷体" panose="02010609060101010101" pitchFamily="49" charset="-122"/>
                <a:ea typeface="楷体" panose="02010609060101010101" pitchFamily="49" charset="-122"/>
                <a:cs typeface="楷体" panose="02010609060101010101" pitchFamily="49" charset="-122"/>
                <a:sym typeface="+mn-ea"/>
              </a:rPr>
              <a:t>ROBONET夏威夷、澳大利亚、卡纳瑞群岛、2m</a:t>
            </a:r>
            <a:endParaRPr lang="zh-CN" altLang="en-US" sz="1600" b="1" dirty="0">
              <a:solidFill>
                <a:schemeClr val="bg1">
                  <a:lumMod val="65000"/>
                </a:schemeClr>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9" name="文本框 18"/>
          <p:cNvSpPr txBox="1"/>
          <p:nvPr/>
        </p:nvSpPr>
        <p:spPr>
          <a:xfrm>
            <a:off x="1357630" y="6177915"/>
            <a:ext cx="3450590" cy="337185"/>
          </a:xfrm>
          <a:prstGeom prst="rect">
            <a:avLst/>
          </a:prstGeom>
          <a:noFill/>
        </p:spPr>
        <p:txBody>
          <a:bodyPr wrap="square" rtlCol="0">
            <a:spAutoFit/>
          </a:bodyPr>
          <a:p>
            <a:pPr algn="l"/>
            <a:r>
              <a:rPr lang="zh-CN" altLang="en-US" sz="1600" b="1" dirty="0">
                <a:solidFill>
                  <a:schemeClr val="bg1">
                    <a:lumMod val="95000"/>
                  </a:schemeClr>
                </a:solidFill>
                <a:latin typeface="楷体" panose="02010609060101010101" pitchFamily="49" charset="-122"/>
                <a:ea typeface="楷体" panose="02010609060101010101" pitchFamily="49" charset="-122"/>
              </a:rPr>
              <a:t>新疆卡拉苏监测点局部地形和站点</a:t>
            </a:r>
            <a:endParaRPr lang="zh-CN" altLang="en-US" sz="1600" b="1" dirty="0">
              <a:solidFill>
                <a:schemeClr val="bg1">
                  <a:lumMod val="95000"/>
                </a:schemeClr>
              </a:solidFill>
              <a:latin typeface="楷体" panose="02010609060101010101" pitchFamily="49" charset="-122"/>
              <a:ea typeface="楷体" panose="02010609060101010101" pitchFamily="49" charset="-122"/>
            </a:endParaRPr>
          </a:p>
        </p:txBody>
      </p:sp>
      <p:sp>
        <p:nvSpPr>
          <p:cNvPr id="40" name="文本框 39"/>
          <p:cNvSpPr txBox="1"/>
          <p:nvPr/>
        </p:nvSpPr>
        <p:spPr>
          <a:xfrm>
            <a:off x="7121525" y="6177915"/>
            <a:ext cx="1309370" cy="337185"/>
          </a:xfrm>
          <a:prstGeom prst="rect">
            <a:avLst/>
          </a:prstGeom>
          <a:noFill/>
        </p:spPr>
        <p:txBody>
          <a:bodyPr wrap="none" rtlCol="0" anchor="t">
            <a:spAutoFit/>
          </a:bodyPr>
          <a:p>
            <a:r>
              <a:rPr lang="zh-CN" altLang="en-US" sz="1600" b="1" dirty="0">
                <a:solidFill>
                  <a:schemeClr val="bg1">
                    <a:lumMod val="95000"/>
                  </a:schemeClr>
                </a:solidFill>
                <a:latin typeface="楷体" panose="02010609060101010101" pitchFamily="49" charset="-122"/>
                <a:ea typeface="楷体" panose="02010609060101010101" pitchFamily="49" charset="-122"/>
                <a:cs typeface="楷体" panose="02010609060101010101" pitchFamily="49" charset="-122"/>
                <a:sym typeface="+mn-ea"/>
              </a:rPr>
              <a:t>英国</a:t>
            </a:r>
            <a:r>
              <a:rPr lang="en-US" altLang="zh-CN" sz="1600" b="1" dirty="0">
                <a:solidFill>
                  <a:schemeClr val="bg1">
                    <a:lumMod val="95000"/>
                  </a:schemeClr>
                </a:solidFill>
                <a:latin typeface="楷体" panose="02010609060101010101" pitchFamily="49" charset="-122"/>
                <a:ea typeface="楷体" panose="02010609060101010101" pitchFamily="49" charset="-122"/>
                <a:cs typeface="楷体" panose="02010609060101010101" pitchFamily="49" charset="-122"/>
                <a:sym typeface="+mn-ea"/>
              </a:rPr>
              <a:t>BRT</a:t>
            </a:r>
            <a:r>
              <a:rPr lang="zh-CN" altLang="en-US" sz="1600" b="1" dirty="0">
                <a:solidFill>
                  <a:schemeClr val="bg1">
                    <a:lumMod val="95000"/>
                  </a:schemeClr>
                </a:solidFill>
                <a:latin typeface="楷体" panose="02010609060101010101" pitchFamily="49" charset="-122"/>
                <a:ea typeface="楷体" panose="02010609060101010101" pitchFamily="49" charset="-122"/>
                <a:cs typeface="楷体" panose="02010609060101010101" pitchFamily="49" charset="-122"/>
                <a:sym typeface="+mn-ea"/>
              </a:rPr>
              <a:t>台站</a:t>
            </a:r>
            <a:endParaRPr lang="zh-CN" altLang="en-US" sz="1600" b="1" dirty="0">
              <a:solidFill>
                <a:schemeClr val="bg1">
                  <a:lumMod val="95000"/>
                </a:schemeClr>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pic>
        <p:nvPicPr>
          <p:cNvPr id="11268" name="图片 2"/>
          <p:cNvPicPr>
            <a:picLocks noChangeAspect="1"/>
          </p:cNvPicPr>
          <p:nvPr/>
        </p:nvPicPr>
        <p:blipFill>
          <a:blip r:embed="rId2"/>
          <a:stretch>
            <a:fillRect/>
          </a:stretch>
        </p:blipFill>
        <p:spPr>
          <a:xfrm>
            <a:off x="657225" y="2412365"/>
            <a:ext cx="10775315" cy="3863975"/>
          </a:xfrm>
          <a:prstGeom prst="rect">
            <a:avLst/>
          </a:prstGeom>
          <a:noFill/>
          <a:ln w="9525">
            <a:noFill/>
          </a:ln>
        </p:spPr>
      </p:pic>
      <p:sp>
        <p:nvSpPr>
          <p:cNvPr id="11266" name="TextBox 4"/>
          <p:cNvSpPr txBox="1"/>
          <p:nvPr/>
        </p:nvSpPr>
        <p:spPr>
          <a:xfrm>
            <a:off x="1562735" y="6276340"/>
            <a:ext cx="9180513" cy="369888"/>
          </a:xfrm>
          <a:prstGeom prst="rect">
            <a:avLst/>
          </a:prstGeom>
          <a:noFill/>
          <a:ln w="9525">
            <a:noFill/>
          </a:ln>
        </p:spPr>
        <p:txBody>
          <a:bodyPr anchor="t">
            <a:spAutoFit/>
          </a:bodyPr>
          <a:p>
            <a:pPr algn="ctr"/>
            <a:r>
              <a:rPr lang="zh-CN" altLang="en-US" b="1" dirty="0">
                <a:latin typeface="方正姚体" panose="02010601030101010101" charset="-122"/>
                <a:ea typeface="方正姚体" panose="02010601030101010101" charset="-122"/>
              </a:rPr>
              <a:t>远程天文台基本结构示意图</a:t>
            </a:r>
            <a:endParaRPr lang="zh-CN" altLang="en-US" b="1" dirty="0">
              <a:latin typeface="方正姚体" panose="02010601030101010101" charset="-122"/>
              <a:ea typeface="方正姚体" panose="02010601030101010101" charset="-122"/>
            </a:endParaRPr>
          </a:p>
        </p:txBody>
      </p:sp>
      <p:sp>
        <p:nvSpPr>
          <p:cNvPr id="11267" name="TextBox 3"/>
          <p:cNvSpPr txBox="1"/>
          <p:nvPr/>
        </p:nvSpPr>
        <p:spPr>
          <a:xfrm>
            <a:off x="808990" y="912495"/>
            <a:ext cx="10337800" cy="1014730"/>
          </a:xfrm>
          <a:prstGeom prst="rect">
            <a:avLst/>
          </a:prstGeom>
          <a:noFill/>
          <a:ln w="9525">
            <a:noFill/>
          </a:ln>
        </p:spPr>
        <p:txBody>
          <a:bodyPr wrap="square" anchor="t">
            <a:spAutoFit/>
          </a:bodyPr>
          <a:p>
            <a:r>
              <a:rPr lang="zh-CN" altLang="en-US" sz="2000" b="1" dirty="0">
                <a:latin typeface="楷体" panose="02010609060101010101" pitchFamily="49" charset="-122"/>
                <a:ea typeface="楷体" panose="02010609060101010101" pitchFamily="49" charset="-122"/>
              </a:rPr>
              <a:t>    远程天文台由望远镜、赤道仪、</a:t>
            </a:r>
            <a:r>
              <a:rPr lang="en-US" altLang="zh-CN" sz="2000" b="1" dirty="0">
                <a:latin typeface="楷体" panose="02010609060101010101" pitchFamily="49" charset="-122"/>
                <a:ea typeface="楷体" panose="02010609060101010101" pitchFamily="49" charset="-122"/>
              </a:rPr>
              <a:t>CCD</a:t>
            </a:r>
            <a:r>
              <a:rPr lang="zh-CN" altLang="en-US" sz="2000" b="1" dirty="0">
                <a:latin typeface="楷体" panose="02010609060101010101" pitchFamily="49" charset="-122"/>
                <a:ea typeface="楷体" panose="02010609060101010101" pitchFamily="49" charset="-122"/>
              </a:rPr>
              <a:t>、控制计算机、气象站、照明灯、</a:t>
            </a:r>
            <a:r>
              <a:rPr lang="zh-CN" altLang="en-US" sz="2000" b="1" dirty="0">
                <a:latin typeface="楷体" panose="02010609060101010101" pitchFamily="49" charset="-122"/>
                <a:ea typeface="楷体" panose="02010609060101010101" pitchFamily="49" charset="-122"/>
                <a:sym typeface="宋体" panose="02010600030101010101" pitchFamily="2" charset="-122"/>
              </a:rPr>
              <a:t>全天相机</a:t>
            </a:r>
            <a:endParaRPr lang="zh-CN" altLang="en-US" sz="2000" b="1" dirty="0">
              <a:latin typeface="楷体" panose="02010609060101010101" pitchFamily="49" charset="-122"/>
              <a:ea typeface="楷体" panose="02010609060101010101" pitchFamily="49" charset="-122"/>
              <a:sym typeface="宋体" panose="02010600030101010101" pitchFamily="2" charset="-122"/>
            </a:endParaRPr>
          </a:p>
          <a:p>
            <a:r>
              <a:rPr lang="zh-CN" altLang="en-US" sz="2000" b="1" dirty="0">
                <a:latin typeface="楷体" panose="02010609060101010101" pitchFamily="49" charset="-122"/>
                <a:ea typeface="楷体" panose="02010609060101010101" pitchFamily="49" charset="-122"/>
              </a:rPr>
              <a:t>监控摄像机、供电系统、平顶（</a:t>
            </a:r>
            <a:r>
              <a:rPr lang="zh-CN" altLang="en-US" sz="2000" b="1" dirty="0">
                <a:latin typeface="楷体" panose="02010609060101010101" pitchFamily="49" charset="-122"/>
                <a:ea typeface="楷体" panose="02010609060101010101" pitchFamily="49" charset="-122"/>
                <a:sym typeface="宋体" panose="02010600030101010101" pitchFamily="2" charset="-122"/>
              </a:rPr>
              <a:t>圆顶</a:t>
            </a:r>
            <a:r>
              <a:rPr lang="zh-CN" altLang="en-US" sz="2000" b="1" dirty="0">
                <a:latin typeface="楷体" panose="02010609060101010101" pitchFamily="49" charset="-122"/>
                <a:ea typeface="楷体" panose="02010609060101010101" pitchFamily="49" charset="-122"/>
              </a:rPr>
              <a:t>）等设备构成，各设备通过</a:t>
            </a:r>
            <a:r>
              <a:rPr lang="zh-CN" altLang="en-US" sz="2000" b="1" dirty="0">
                <a:solidFill>
                  <a:srgbClr val="FF0000"/>
                </a:solidFill>
                <a:latin typeface="楷体" panose="02010609060101010101" pitchFamily="49" charset="-122"/>
                <a:ea typeface="楷体" panose="02010609060101010101" pitchFamily="49" charset="-122"/>
              </a:rPr>
              <a:t>多个自动化软件</a:t>
            </a:r>
            <a:r>
              <a:rPr lang="zh-CN" altLang="en-US" sz="2000" b="1" dirty="0">
                <a:latin typeface="楷体" panose="02010609060101010101" pitchFamily="49" charset="-122"/>
                <a:ea typeface="楷体" panose="02010609060101010101" pitchFamily="49" charset="-122"/>
              </a:rPr>
              <a:t>与</a:t>
            </a:r>
            <a:r>
              <a:rPr lang="zh-CN" altLang="en-US" sz="2000" b="1" dirty="0">
                <a:solidFill>
                  <a:srgbClr val="FF0000"/>
                </a:solidFill>
                <a:latin typeface="楷体" panose="02010609060101010101" pitchFamily="49" charset="-122"/>
                <a:ea typeface="楷体" panose="02010609060101010101" pitchFamily="49" charset="-122"/>
              </a:rPr>
              <a:t>硬件子系统</a:t>
            </a:r>
            <a:r>
              <a:rPr lang="zh-CN" altLang="en-US" sz="2000" b="1" dirty="0">
                <a:latin typeface="楷体" panose="02010609060101010101" pitchFamily="49" charset="-122"/>
                <a:ea typeface="楷体" panose="02010609060101010101" pitchFamily="49" charset="-122"/>
              </a:rPr>
              <a:t>连接，并</a:t>
            </a:r>
            <a:r>
              <a:rPr lang="zh-CN" altLang="en-US" sz="2000" b="1" dirty="0">
                <a:solidFill>
                  <a:srgbClr val="FF0000"/>
                </a:solidFill>
                <a:latin typeface="楷体" panose="02010609060101010101" pitchFamily="49" charset="-122"/>
                <a:ea typeface="楷体" panose="02010609060101010101" pitchFamily="49" charset="-122"/>
              </a:rPr>
              <a:t>相互协调配合</a:t>
            </a:r>
            <a:r>
              <a:rPr lang="zh-CN" altLang="en-US" sz="2000" b="1" dirty="0">
                <a:latin typeface="楷体" panose="02010609060101010101" pitchFamily="49" charset="-122"/>
                <a:ea typeface="楷体" panose="02010609060101010101" pitchFamily="49" charset="-122"/>
              </a:rPr>
              <a:t>实现远程自动观测的功能。整个搭建涉及多学科交叉十分复杂。</a:t>
            </a:r>
            <a:endParaRPr lang="zh-CN" altLang="en-US" sz="2000" b="1" dirty="0">
              <a:latin typeface="楷体" panose="02010609060101010101" pitchFamily="49" charset="-122"/>
              <a:ea typeface="楷体" panose="02010609060101010101" pitchFamily="49" charset="-122"/>
            </a:endParaRPr>
          </a:p>
        </p:txBody>
      </p:sp>
      <p:sp>
        <p:nvSpPr>
          <p:cNvPr id="12290" name="文本框 2"/>
          <p:cNvSpPr txBox="1"/>
          <p:nvPr/>
        </p:nvSpPr>
        <p:spPr>
          <a:xfrm>
            <a:off x="9662160" y="6638925"/>
            <a:ext cx="2495550" cy="245110"/>
          </a:xfrm>
          <a:prstGeom prst="rect">
            <a:avLst/>
          </a:prstGeom>
          <a:noFill/>
          <a:ln w="9525">
            <a:noFill/>
          </a:ln>
        </p:spPr>
        <p:txBody>
          <a:bodyPr wrap="square" anchor="t">
            <a:spAutoFit/>
          </a:bodyPr>
          <a:p>
            <a:pPr algn="ctr"/>
            <a:r>
              <a:rPr lang="en-US" altLang="zh-CN" sz="1000" b="1" i="1" dirty="0">
                <a:latin typeface="Times New Roman" panose="02020603050405020304" pitchFamily="18" charset="0"/>
                <a:ea typeface="楷体" panose="02010609060101010101" pitchFamily="49" charset="-122"/>
                <a:sym typeface="宋体" panose="02010600030101010101" pitchFamily="2" charset="-122"/>
              </a:rPr>
              <a:t>Han Jun et al.,2018</a:t>
            </a:r>
            <a:r>
              <a:rPr lang="zh-CN" altLang="en-US" sz="1000" b="1" i="1" dirty="0">
                <a:latin typeface="Times New Roman" panose="02020603050405020304" pitchFamily="18" charset="0"/>
                <a:ea typeface="楷体" panose="02010609060101010101" pitchFamily="49" charset="-122"/>
                <a:sym typeface="宋体" panose="02010600030101010101" pitchFamily="2" charset="-122"/>
              </a:rPr>
              <a:t>，</a:t>
            </a:r>
            <a:r>
              <a:rPr lang="en-US" altLang="zh-CN" sz="1000" b="1" i="1" dirty="0">
                <a:latin typeface="Times New Roman" panose="02020603050405020304" pitchFamily="18" charset="0"/>
                <a:ea typeface="楷体" panose="02010609060101010101" pitchFamily="49" charset="-122"/>
                <a:sym typeface="宋体" panose="02010600030101010101" pitchFamily="2" charset="-122"/>
              </a:rPr>
              <a:t>ELSEVIER, publish</a:t>
            </a:r>
            <a:endParaRPr lang="en-US" altLang="zh-CN" sz="1000" b="1" i="1" dirty="0">
              <a:latin typeface="Times New Roman" panose="02020603050405020304" pitchFamily="18" charset="0"/>
              <a:ea typeface="楷体" panose="02010609060101010101" pitchFamily="49" charset="-122"/>
              <a:sym typeface="宋体" panose="02010600030101010101" pitchFamily="2" charset="-122"/>
            </a:endParaRPr>
          </a:p>
        </p:txBody>
      </p:sp>
      <p:cxnSp>
        <p:nvCxnSpPr>
          <p:cNvPr id="3" name="直接连接符 2"/>
          <p:cNvCxnSpPr/>
          <p:nvPr/>
        </p:nvCxnSpPr>
        <p:spPr>
          <a:xfrm>
            <a:off x="575310" y="699135"/>
            <a:ext cx="10988675" cy="13335"/>
          </a:xfrm>
          <a:prstGeom prst="line">
            <a:avLst/>
          </a:prstGeom>
          <a:ln w="19050" cmpd="sng">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6" name="椭圆 5"/>
          <p:cNvSpPr/>
          <p:nvPr/>
        </p:nvSpPr>
        <p:spPr>
          <a:xfrm>
            <a:off x="664845" y="226695"/>
            <a:ext cx="234315" cy="234315"/>
          </a:xfrm>
          <a:prstGeom prst="ellipse">
            <a:avLst/>
          </a:prstGeom>
          <a:solidFill>
            <a:srgbClr val="4472C4">
              <a:lumMod val="75000"/>
            </a:srgbClr>
          </a:solidFill>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7" name="文本框 6"/>
          <p:cNvSpPr txBox="1"/>
          <p:nvPr>
            <p:custDataLst>
              <p:tags r:id="rId3"/>
            </p:custDataLst>
          </p:nvPr>
        </p:nvSpPr>
        <p:spPr>
          <a:xfrm>
            <a:off x="1005205" y="162560"/>
            <a:ext cx="471678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背景简介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rPr>
              <a:t>研究意义</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p:sp>
        <p:nvSpPr>
          <p:cNvPr id="27686" name="TextBox 4"/>
          <p:cNvSpPr txBox="1"/>
          <p:nvPr/>
        </p:nvSpPr>
        <p:spPr>
          <a:xfrm>
            <a:off x="589915" y="727075"/>
            <a:ext cx="10272395" cy="706755"/>
          </a:xfrm>
          <a:prstGeom prst="rect">
            <a:avLst/>
          </a:prstGeom>
          <a:noFill/>
          <a:ln w="9525">
            <a:noFill/>
          </a:ln>
        </p:spPr>
        <p:txBody>
          <a:bodyPr wrap="square" anchor="t">
            <a:spAutoFit/>
          </a:bodyPr>
          <a:p>
            <a:r>
              <a:rPr lang="zh-CN" altLang="en-US" sz="2000" b="1" dirty="0">
                <a:latin typeface="楷体" panose="02010609060101010101" pitchFamily="49" charset="-122"/>
                <a:ea typeface="楷体" panose="02010609060101010101" pitchFamily="49" charset="-122"/>
              </a:rPr>
              <a:t>    与国外相比，国内远程天文台的发展起步晚，发展比较缓慢，缺乏系统性，专业化程度较低，与国际同行相比有很大的差距。</a:t>
            </a:r>
            <a:endParaRPr lang="zh-CN" altLang="en-US" sz="2000" b="1" dirty="0">
              <a:latin typeface="楷体" panose="02010609060101010101" pitchFamily="49" charset="-122"/>
              <a:ea typeface="楷体" panose="02010609060101010101" pitchFamily="49" charset="-122"/>
            </a:endParaRPr>
          </a:p>
        </p:txBody>
      </p:sp>
      <p:sp>
        <p:nvSpPr>
          <p:cNvPr id="30" name="矩形 29"/>
          <p:cNvSpPr/>
          <p:nvPr/>
        </p:nvSpPr>
        <p:spPr>
          <a:xfrm>
            <a:off x="7099300" y="1601470"/>
            <a:ext cx="1409065" cy="5080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1600" b="1" spc="300" dirty="0">
                <a:latin typeface="微软雅黑" panose="020B0503020204020204" charset="-122"/>
                <a:ea typeface="微软雅黑" panose="020B0503020204020204" charset="-122"/>
              </a:rPr>
              <a:t>数量上</a:t>
            </a:r>
            <a:endParaRPr lang="zh-CN" altLang="zh-HK" sz="1600" b="1" spc="300" dirty="0">
              <a:latin typeface="微软雅黑" panose="020B0503020204020204" charset="-122"/>
              <a:ea typeface="微软雅黑" panose="020B0503020204020204" charset="-122"/>
            </a:endParaRPr>
          </a:p>
        </p:txBody>
      </p:sp>
      <p:sp>
        <p:nvSpPr>
          <p:cNvPr id="28" name="矩形 27"/>
          <p:cNvSpPr/>
          <p:nvPr/>
        </p:nvSpPr>
        <p:spPr>
          <a:xfrm>
            <a:off x="7099300" y="3088640"/>
            <a:ext cx="1409065" cy="5080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1600" b="1" spc="300" dirty="0">
                <a:latin typeface="微软雅黑" panose="020B0503020204020204" charset="-122"/>
                <a:ea typeface="微软雅黑" panose="020B0503020204020204" charset="-122"/>
              </a:rPr>
              <a:t>技术上</a:t>
            </a:r>
            <a:endParaRPr lang="zh-CN" altLang="zh-HK" sz="1600" b="1" spc="300" dirty="0">
              <a:latin typeface="微软雅黑" panose="020B0503020204020204" charset="-122"/>
              <a:ea typeface="微软雅黑" panose="020B0503020204020204" charset="-122"/>
            </a:endParaRPr>
          </a:p>
        </p:txBody>
      </p:sp>
      <p:sp>
        <p:nvSpPr>
          <p:cNvPr id="29" name="矩形 28"/>
          <p:cNvSpPr/>
          <p:nvPr/>
        </p:nvSpPr>
        <p:spPr>
          <a:xfrm>
            <a:off x="7099300" y="4944110"/>
            <a:ext cx="1409065" cy="5080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p>
            <a:pPr algn="ctr"/>
            <a:r>
              <a:rPr lang="zh-CN" altLang="zh-HK" sz="1600" b="1" spc="300" dirty="0">
                <a:latin typeface="微软雅黑" panose="020B0503020204020204" charset="-122"/>
                <a:ea typeface="微软雅黑" panose="020B0503020204020204" charset="-122"/>
              </a:rPr>
              <a:t>应用上</a:t>
            </a:r>
            <a:endParaRPr lang="zh-CN" altLang="zh-HK" sz="1600" b="1" spc="300" dirty="0">
              <a:latin typeface="微软雅黑" panose="020B0503020204020204" charset="-122"/>
              <a:ea typeface="微软雅黑" panose="020B0503020204020204" charset="-122"/>
            </a:endParaRPr>
          </a:p>
        </p:txBody>
      </p:sp>
      <p:sp>
        <p:nvSpPr>
          <p:cNvPr id="64" name="矩形 63"/>
          <p:cNvSpPr/>
          <p:nvPr/>
        </p:nvSpPr>
        <p:spPr>
          <a:xfrm>
            <a:off x="7099300" y="3717925"/>
            <a:ext cx="4530725" cy="1049655"/>
          </a:xfrm>
          <a:prstGeom prst="rect">
            <a:avLst/>
          </a:prstGeom>
        </p:spPr>
        <p:txBody>
          <a:bodyPr wrap="square" lIns="91436" tIns="45719" rIns="91436" bIns="45719">
            <a:spAutoFit/>
          </a:bodyPr>
          <a:p>
            <a:pPr marL="285750" indent="-285750">
              <a:lnSpc>
                <a:spcPct val="130000"/>
              </a:lnSpc>
              <a:buFont typeface="Wingdings" panose="05000000000000000000" charset="0"/>
              <a:buChar char="l"/>
            </a:pPr>
            <a:r>
              <a:rPr sz="1600" dirty="0">
                <a:solidFill>
                  <a:schemeClr val="tx1"/>
                </a:solidFill>
                <a:latin typeface="Century Gothic" panose="020B0502020202020204"/>
                <a:ea typeface="微软雅黑" panose="020B0503020204020204" charset="-122"/>
              </a:rPr>
              <a:t>没有</a:t>
            </a:r>
            <a:r>
              <a:rPr lang="zh-CN" sz="1600" dirty="0">
                <a:solidFill>
                  <a:schemeClr val="tx1"/>
                </a:solidFill>
                <a:latin typeface="Century Gothic" panose="020B0502020202020204"/>
                <a:ea typeface="微软雅黑" panose="020B0503020204020204" charset="-122"/>
              </a:rPr>
              <a:t>自主、</a:t>
            </a:r>
            <a:r>
              <a:rPr sz="1600" dirty="0">
                <a:solidFill>
                  <a:schemeClr val="tx1"/>
                </a:solidFill>
                <a:latin typeface="Century Gothic" panose="020B0502020202020204"/>
                <a:ea typeface="微软雅黑" panose="020B0503020204020204" charset="-122"/>
              </a:rPr>
              <a:t>成熟</a:t>
            </a:r>
            <a:r>
              <a:rPr lang="zh-CN" sz="1600" dirty="0">
                <a:solidFill>
                  <a:schemeClr val="tx1"/>
                </a:solidFill>
                <a:latin typeface="Century Gothic" panose="020B0502020202020204"/>
                <a:ea typeface="微软雅黑" panose="020B0503020204020204" charset="-122"/>
              </a:rPr>
              <a:t>、稳定</a:t>
            </a:r>
            <a:r>
              <a:rPr sz="1600" dirty="0">
                <a:solidFill>
                  <a:schemeClr val="tx1"/>
                </a:solidFill>
                <a:latin typeface="Century Gothic" panose="020B0502020202020204"/>
                <a:ea typeface="微软雅黑" panose="020B0503020204020204" charset="-122"/>
              </a:rPr>
              <a:t>的</a:t>
            </a:r>
            <a:r>
              <a:rPr lang="zh-CN" sz="1600" dirty="0">
                <a:solidFill>
                  <a:schemeClr val="tx1"/>
                </a:solidFill>
                <a:latin typeface="Century Gothic" panose="020B0502020202020204"/>
                <a:ea typeface="微软雅黑" panose="020B0503020204020204" charset="-122"/>
              </a:rPr>
              <a:t>系统</a:t>
            </a:r>
            <a:endParaRPr lang="zh-CN" sz="1600" dirty="0">
              <a:solidFill>
                <a:schemeClr val="tx1"/>
              </a:solidFill>
              <a:latin typeface="Century Gothic" panose="020B0502020202020204"/>
              <a:ea typeface="微软雅黑" panose="020B0503020204020204" charset="-122"/>
            </a:endParaRPr>
          </a:p>
          <a:p>
            <a:pPr marL="285750" indent="-285750">
              <a:lnSpc>
                <a:spcPct val="130000"/>
              </a:lnSpc>
              <a:buFont typeface="Wingdings" panose="05000000000000000000" charset="0"/>
              <a:buChar char="l"/>
            </a:pPr>
            <a:r>
              <a:rPr sz="1600" dirty="0">
                <a:solidFill>
                  <a:schemeClr val="tx1"/>
                </a:solidFill>
                <a:latin typeface="Century Gothic" panose="020B0502020202020204"/>
                <a:ea typeface="微软雅黑" panose="020B0503020204020204" charset="-122"/>
              </a:rPr>
              <a:t>多模块拼接，兼容性、扩展性和集成性差</a:t>
            </a:r>
            <a:endParaRPr sz="1600" dirty="0">
              <a:solidFill>
                <a:schemeClr val="tx1"/>
              </a:solidFill>
              <a:latin typeface="Century Gothic" panose="020B0502020202020204"/>
              <a:ea typeface="微软雅黑" panose="020B0503020204020204" charset="-122"/>
            </a:endParaRPr>
          </a:p>
          <a:p>
            <a:pPr marL="285750" indent="-285750">
              <a:lnSpc>
                <a:spcPct val="130000"/>
              </a:lnSpc>
              <a:buFont typeface="Wingdings" panose="05000000000000000000" charset="0"/>
              <a:buChar char="l"/>
            </a:pPr>
            <a:r>
              <a:rPr sz="1600" dirty="0">
                <a:solidFill>
                  <a:schemeClr val="tx1"/>
                </a:solidFill>
                <a:latin typeface="Century Gothic" panose="020B0502020202020204"/>
                <a:ea typeface="微软雅黑" panose="020B0503020204020204" charset="-122"/>
              </a:rPr>
              <a:t>无法迁移推广</a:t>
            </a:r>
            <a:endParaRPr lang="zh-CN" altLang="en-US" sz="1600" dirty="0">
              <a:solidFill>
                <a:schemeClr val="tx1"/>
              </a:solidFill>
              <a:latin typeface="Century Gothic" panose="020B0502020202020204"/>
              <a:ea typeface="微软雅黑" panose="020B0503020204020204" charset="-122"/>
            </a:endParaRPr>
          </a:p>
        </p:txBody>
      </p:sp>
      <p:sp>
        <p:nvSpPr>
          <p:cNvPr id="65" name="矩形 64"/>
          <p:cNvSpPr/>
          <p:nvPr/>
        </p:nvSpPr>
        <p:spPr>
          <a:xfrm>
            <a:off x="7007860" y="5560060"/>
            <a:ext cx="4109085" cy="1049655"/>
          </a:xfrm>
          <a:prstGeom prst="rect">
            <a:avLst/>
          </a:prstGeom>
        </p:spPr>
        <p:txBody>
          <a:bodyPr wrap="square" lIns="91436" tIns="45719" rIns="91436" bIns="45719">
            <a:spAutoFit/>
          </a:bodyPr>
          <a:p>
            <a:pPr marL="285750" indent="-285750">
              <a:lnSpc>
                <a:spcPct val="130000"/>
              </a:lnSpc>
              <a:buFont typeface="Wingdings" panose="05000000000000000000" charset="0"/>
              <a:buChar char="l"/>
            </a:pPr>
            <a:r>
              <a:rPr lang="zh-CN" altLang="en-US" sz="1600" dirty="0">
                <a:solidFill>
                  <a:schemeClr val="tx1"/>
                </a:solidFill>
                <a:latin typeface="Century Gothic" panose="020B0502020202020204"/>
                <a:ea typeface="微软雅黑" panose="020B0503020204020204" charset="-122"/>
              </a:rPr>
              <a:t>受众小、没有进入课堂</a:t>
            </a:r>
            <a:endParaRPr lang="zh-CN" altLang="en-US" sz="1600" dirty="0">
              <a:solidFill>
                <a:schemeClr val="tx1"/>
              </a:solidFill>
              <a:latin typeface="Century Gothic" panose="020B0502020202020204"/>
              <a:ea typeface="微软雅黑" panose="020B0503020204020204" charset="-122"/>
            </a:endParaRPr>
          </a:p>
          <a:p>
            <a:pPr marL="285750" indent="-285750">
              <a:lnSpc>
                <a:spcPct val="130000"/>
              </a:lnSpc>
              <a:buFont typeface="Wingdings" panose="05000000000000000000" charset="0"/>
              <a:buChar char="l"/>
            </a:pPr>
            <a:r>
              <a:rPr lang="zh-CN" altLang="en-US" sz="1600" dirty="0">
                <a:solidFill>
                  <a:schemeClr val="tx1"/>
                </a:solidFill>
                <a:latin typeface="Century Gothic" panose="020B0502020202020204"/>
                <a:ea typeface="微软雅黑" panose="020B0503020204020204" charset="-122"/>
              </a:rPr>
              <a:t>公众以兴趣为主且兴趣单一</a:t>
            </a:r>
            <a:endParaRPr lang="zh-CN" altLang="en-US" sz="1600" dirty="0">
              <a:solidFill>
                <a:schemeClr val="tx1"/>
              </a:solidFill>
              <a:latin typeface="Century Gothic" panose="020B0502020202020204"/>
              <a:ea typeface="微软雅黑" panose="020B0503020204020204" charset="-122"/>
            </a:endParaRPr>
          </a:p>
          <a:p>
            <a:pPr marL="285750" indent="-285750">
              <a:lnSpc>
                <a:spcPct val="130000"/>
              </a:lnSpc>
              <a:buFont typeface="Wingdings" panose="05000000000000000000" charset="0"/>
              <a:buChar char="l"/>
            </a:pPr>
            <a:r>
              <a:rPr lang="zh-CN" altLang="en-US" sz="1600" dirty="0">
                <a:solidFill>
                  <a:schemeClr val="tx1"/>
                </a:solidFill>
                <a:latin typeface="Century Gothic" panose="020B0502020202020204"/>
                <a:ea typeface="微软雅黑" panose="020B0503020204020204" charset="-122"/>
              </a:rPr>
              <a:t>不注重科学素养培养</a:t>
            </a:r>
            <a:endParaRPr lang="zh-CN" altLang="en-US" sz="1600" dirty="0">
              <a:solidFill>
                <a:schemeClr val="tx1"/>
              </a:solidFill>
              <a:latin typeface="Century Gothic" panose="020B0502020202020204"/>
              <a:ea typeface="微软雅黑" panose="020B0503020204020204" charset="-122"/>
            </a:endParaRPr>
          </a:p>
        </p:txBody>
      </p:sp>
      <p:sp>
        <p:nvSpPr>
          <p:cNvPr id="2" name="文本框 1"/>
          <p:cNvSpPr txBox="1"/>
          <p:nvPr/>
        </p:nvSpPr>
        <p:spPr>
          <a:xfrm>
            <a:off x="7099935" y="2214245"/>
            <a:ext cx="4017010" cy="730885"/>
          </a:xfrm>
          <a:prstGeom prst="rect">
            <a:avLst/>
          </a:prstGeom>
          <a:noFill/>
        </p:spPr>
        <p:txBody>
          <a:bodyPr wrap="square" rtlCol="0" anchor="t">
            <a:spAutoFit/>
          </a:bodyPr>
          <a:p>
            <a:pPr marL="285750" indent="-285750" algn="l">
              <a:lnSpc>
                <a:spcPct val="130000"/>
              </a:lnSpc>
              <a:buClrTx/>
              <a:buSzTx/>
              <a:buFont typeface="Wingdings" panose="05000000000000000000" charset="0"/>
              <a:buChar char="l"/>
            </a:pPr>
            <a:r>
              <a:rPr sz="1600" dirty="0">
                <a:solidFill>
                  <a:schemeClr val="tx1"/>
                </a:solidFill>
                <a:latin typeface="Century Gothic" panose="020B0502020202020204"/>
                <a:ea typeface="微软雅黑" panose="020B0503020204020204" charset="-122"/>
              </a:rPr>
              <a:t>科研型的望远镜数量难以满足需求</a:t>
            </a:r>
            <a:endParaRPr sz="1600" dirty="0">
              <a:solidFill>
                <a:schemeClr val="tx1"/>
              </a:solidFill>
              <a:latin typeface="Century Gothic" panose="020B0502020202020204"/>
              <a:ea typeface="微软雅黑" panose="020B0503020204020204" charset="-122"/>
            </a:endParaRPr>
          </a:p>
          <a:p>
            <a:pPr marL="285750" indent="-285750" algn="l">
              <a:lnSpc>
                <a:spcPct val="130000"/>
              </a:lnSpc>
              <a:buClrTx/>
              <a:buSzTx/>
              <a:buFont typeface="Wingdings" panose="05000000000000000000" charset="0"/>
              <a:buChar char="l"/>
            </a:pPr>
            <a:r>
              <a:rPr sz="1600" dirty="0">
                <a:solidFill>
                  <a:schemeClr val="tx1"/>
                </a:solidFill>
                <a:latin typeface="Century Gothic" panose="020B0502020202020204"/>
                <a:ea typeface="微软雅黑" panose="020B0503020204020204" charset="-122"/>
              </a:rPr>
              <a:t>公众普科研型的望远镜更是少之又少</a:t>
            </a:r>
            <a:endParaRPr sz="1600" dirty="0">
              <a:solidFill>
                <a:schemeClr val="tx1"/>
              </a:solidFill>
              <a:latin typeface="Century Gothic" panose="020B0502020202020204"/>
              <a:ea typeface="微软雅黑" panose="020B0503020204020204" charset="-122"/>
            </a:endParaRPr>
          </a:p>
        </p:txBody>
      </p:sp>
      <p:pic>
        <p:nvPicPr>
          <p:cNvPr id="9" name="图片 13"/>
          <p:cNvPicPr/>
          <p:nvPr/>
        </p:nvPicPr>
        <p:blipFill>
          <a:blip r:embed="rId2"/>
          <a:stretch>
            <a:fillRect/>
          </a:stretch>
        </p:blipFill>
        <p:spPr>
          <a:xfrm>
            <a:off x="746125" y="1640840"/>
            <a:ext cx="2272030" cy="2054860"/>
          </a:xfrm>
          <a:prstGeom prst="rect">
            <a:avLst/>
          </a:prstGeom>
          <a:noFill/>
          <a:ln w="9525">
            <a:noFill/>
          </a:ln>
        </p:spPr>
      </p:pic>
      <p:pic>
        <p:nvPicPr>
          <p:cNvPr id="11" name="图片 4"/>
          <p:cNvPicPr>
            <a:picLocks noChangeAspect="1"/>
          </p:cNvPicPr>
          <p:nvPr/>
        </p:nvPicPr>
        <p:blipFill>
          <a:blip r:embed="rId3"/>
          <a:stretch>
            <a:fillRect/>
          </a:stretch>
        </p:blipFill>
        <p:spPr>
          <a:xfrm>
            <a:off x="746125" y="3802380"/>
            <a:ext cx="5687695" cy="2512695"/>
          </a:xfrm>
          <a:prstGeom prst="rect">
            <a:avLst/>
          </a:prstGeom>
          <a:noFill/>
          <a:ln w="9525">
            <a:noFill/>
          </a:ln>
        </p:spPr>
      </p:pic>
      <p:grpSp>
        <p:nvGrpSpPr>
          <p:cNvPr id="78" name="组合 61"/>
          <p:cNvGrpSpPr/>
          <p:nvPr/>
        </p:nvGrpSpPr>
        <p:grpSpPr>
          <a:xfrm>
            <a:off x="6609874" y="2000885"/>
            <a:ext cx="221360" cy="3708400"/>
            <a:chOff x="3615799" y="1892300"/>
            <a:chExt cx="221360" cy="3708400"/>
          </a:xfrm>
          <a:solidFill>
            <a:schemeClr val="accent1"/>
          </a:solidFill>
        </p:grpSpPr>
        <p:cxnSp>
          <p:nvCxnSpPr>
            <p:cNvPr id="79" name="直接连接符 41"/>
            <p:cNvCxnSpPr/>
            <p:nvPr/>
          </p:nvCxnSpPr>
          <p:spPr>
            <a:xfrm>
              <a:off x="3726479" y="1892300"/>
              <a:ext cx="0" cy="3708400"/>
            </a:xfrm>
            <a:prstGeom prst="line">
              <a:avLst/>
            </a:prstGeom>
            <a:grpFill/>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0" name="椭圆 79"/>
            <p:cNvSpPr/>
            <p:nvPr/>
          </p:nvSpPr>
          <p:spPr>
            <a:xfrm>
              <a:off x="3615799" y="4649591"/>
              <a:ext cx="221360" cy="2213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HK" altLang="en-US">
                <a:latin typeface="微软雅黑" panose="020B0503020204020204" charset="-122"/>
                <a:ea typeface="微软雅黑" panose="020B0503020204020204" charset="-122"/>
              </a:endParaRPr>
            </a:p>
          </p:txBody>
        </p:sp>
        <p:sp>
          <p:nvSpPr>
            <p:cNvPr id="81" name="椭圆 80"/>
            <p:cNvSpPr/>
            <p:nvPr/>
          </p:nvSpPr>
          <p:spPr>
            <a:xfrm>
              <a:off x="3615799" y="2622105"/>
              <a:ext cx="221360" cy="2213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HK" altLang="en-US">
                <a:latin typeface="微软雅黑" panose="020B0503020204020204" charset="-122"/>
                <a:ea typeface="微软雅黑" panose="020B0503020204020204" charset="-122"/>
              </a:endParaRPr>
            </a:p>
          </p:txBody>
        </p:sp>
      </p:grpSp>
      <p:sp>
        <p:nvSpPr>
          <p:cNvPr id="10245" name="文本框 1"/>
          <p:cNvSpPr txBox="1"/>
          <p:nvPr/>
        </p:nvSpPr>
        <p:spPr>
          <a:xfrm>
            <a:off x="10504805" y="6678930"/>
            <a:ext cx="1742440" cy="245110"/>
          </a:xfrm>
          <a:prstGeom prst="rect">
            <a:avLst/>
          </a:prstGeom>
          <a:noFill/>
          <a:ln w="9525">
            <a:noFill/>
          </a:ln>
        </p:spPr>
        <p:txBody>
          <a:bodyPr wrap="square" anchor="t">
            <a:spAutoFit/>
          </a:bodyPr>
          <a:p>
            <a:pPr algn="ctr"/>
            <a:r>
              <a:rPr lang="zh-CN" altLang="en-US" sz="1000" b="1" dirty="0">
                <a:solidFill>
                  <a:schemeClr val="bg1">
                    <a:lumMod val="50000"/>
                  </a:schemeClr>
                </a:solidFill>
                <a:latin typeface="Times New Roman" panose="02020603050405020304" pitchFamily="18" charset="0"/>
                <a:ea typeface="楷体" panose="02010609060101010101" pitchFamily="49" charset="-122"/>
                <a:sym typeface="+mn-ea"/>
              </a:rPr>
              <a:t>图片来自：</a:t>
            </a:r>
            <a:r>
              <a:rPr lang="en-US" altLang="zh-CN" sz="1000" b="1" dirty="0">
                <a:solidFill>
                  <a:schemeClr val="bg1">
                    <a:lumMod val="50000"/>
                  </a:schemeClr>
                </a:solidFill>
                <a:latin typeface="Times New Roman" panose="02020603050405020304" pitchFamily="18" charset="0"/>
                <a:ea typeface="楷体" panose="02010609060101010101" pitchFamily="49" charset="-122"/>
                <a:sym typeface="+mn-ea"/>
              </a:rPr>
              <a:t>www.baidu.com</a:t>
            </a:r>
            <a:endParaRPr lang="en-US" altLang="zh-CN" sz="1000" b="1" dirty="0">
              <a:solidFill>
                <a:schemeClr val="bg1">
                  <a:lumMod val="50000"/>
                </a:schemeClr>
              </a:solidFill>
              <a:latin typeface="Times New Roman" panose="02020603050405020304" pitchFamily="18" charset="0"/>
              <a:ea typeface="楷体" panose="02010609060101010101" pitchFamily="49" charset="-122"/>
              <a:sym typeface="+mn-ea"/>
            </a:endParaRPr>
          </a:p>
        </p:txBody>
      </p:sp>
      <p:pic>
        <p:nvPicPr>
          <p:cNvPr id="4" name="图片 3"/>
          <p:cNvPicPr>
            <a:picLocks noChangeAspect="1"/>
          </p:cNvPicPr>
          <p:nvPr/>
        </p:nvPicPr>
        <p:blipFill>
          <a:blip r:embed="rId4"/>
          <a:stretch>
            <a:fillRect/>
          </a:stretch>
        </p:blipFill>
        <p:spPr>
          <a:xfrm>
            <a:off x="3018155" y="1640840"/>
            <a:ext cx="3416300" cy="2054860"/>
          </a:xfrm>
          <a:prstGeom prst="rect">
            <a:avLst/>
          </a:prstGeom>
        </p:spPr>
      </p:pic>
      <p:cxnSp>
        <p:nvCxnSpPr>
          <p:cNvPr id="5" name="直接连接符 4"/>
          <p:cNvCxnSpPr/>
          <p:nvPr/>
        </p:nvCxnSpPr>
        <p:spPr>
          <a:xfrm>
            <a:off x="575310" y="699135"/>
            <a:ext cx="10988675" cy="13335"/>
          </a:xfrm>
          <a:prstGeom prst="line">
            <a:avLst/>
          </a:prstGeom>
          <a:ln w="19050" cmpd="sng">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6" name="椭圆 5"/>
          <p:cNvSpPr/>
          <p:nvPr/>
        </p:nvSpPr>
        <p:spPr>
          <a:xfrm>
            <a:off x="664845" y="226695"/>
            <a:ext cx="234315" cy="234315"/>
          </a:xfrm>
          <a:prstGeom prst="ellipse">
            <a:avLst/>
          </a:prstGeom>
          <a:solidFill>
            <a:srgbClr val="4472C4">
              <a:lumMod val="75000"/>
            </a:srgbClr>
          </a:solidFill>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7" name="文本框 6"/>
          <p:cNvSpPr txBox="1"/>
          <p:nvPr>
            <p:custDataLst>
              <p:tags r:id="rId5"/>
            </p:custDataLst>
          </p:nvPr>
        </p:nvSpPr>
        <p:spPr>
          <a:xfrm>
            <a:off x="1005205" y="162560"/>
            <a:ext cx="471678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mn-ea"/>
              </a:rPr>
              <a:t>背景简介  </a:t>
            </a:r>
            <a:r>
              <a:rPr lang="en-US" altLang="zh-CN" sz="2800" b="1" dirty="0">
                <a:latin typeface="Arial" panose="020B0604020202020204" pitchFamily="34" charset="0"/>
                <a:ea typeface="宋体" panose="02010600030101010101" pitchFamily="2" charset="-122"/>
                <a:sym typeface="+mn-ea"/>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mn-ea"/>
              </a:rPr>
              <a:t>1.2</a:t>
            </a:r>
            <a:r>
              <a:rPr lang="en-US" altLang="zh-CN" sz="2800" b="1" dirty="0">
                <a:latin typeface="Arial" panose="020B0604020202020204" pitchFamily="34" charset="0"/>
                <a:ea typeface="宋体" panose="02010600030101010101" pitchFamily="2" charset="-122"/>
                <a:sym typeface="+mn-ea"/>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rPr>
              <a:t>研究意义</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sp>
        <p:nvSpPr>
          <p:cNvPr id="8" name="文本框 7"/>
          <p:cNvSpPr txBox="1"/>
          <p:nvPr/>
        </p:nvSpPr>
        <p:spPr>
          <a:xfrm>
            <a:off x="1576070" y="5977890"/>
            <a:ext cx="3307080" cy="337185"/>
          </a:xfrm>
          <a:prstGeom prst="rect">
            <a:avLst/>
          </a:prstGeom>
          <a:noFill/>
        </p:spPr>
        <p:txBody>
          <a:bodyPr wrap="square" rtlCol="0" anchor="t">
            <a:spAutoFit/>
          </a:bodyPr>
          <a:p>
            <a:r>
              <a:rPr lang="zh-CN" altLang="en-US" sz="1600" b="1">
                <a:solidFill>
                  <a:schemeClr val="bg1">
                    <a:lumMod val="75000"/>
                  </a:schemeClr>
                </a:solidFill>
                <a:latin typeface="楷体" panose="02010609060101010101" pitchFamily="49" charset="-122"/>
                <a:ea typeface="楷体" panose="02010609060101010101" pitchFamily="49" charset="-122"/>
              </a:rPr>
              <a:t>高中生和老师互动分析超新星数据</a:t>
            </a:r>
            <a:endParaRPr lang="zh-CN" altLang="en-US" sz="1600" b="1">
              <a:solidFill>
                <a:schemeClr val="bg1">
                  <a:lumMod val="75000"/>
                </a:schemeClr>
              </a:solidFill>
              <a:latin typeface="楷体" panose="02010609060101010101" pitchFamily="49" charset="-122"/>
              <a:ea typeface="楷体" panose="02010609060101010101" pitchFamily="49" charset="-122"/>
            </a:endParaRPr>
          </a:p>
        </p:txBody>
      </p:sp>
      <p:sp>
        <p:nvSpPr>
          <p:cNvPr id="10" name="文本框 9"/>
          <p:cNvSpPr txBox="1"/>
          <p:nvPr/>
        </p:nvSpPr>
        <p:spPr>
          <a:xfrm>
            <a:off x="3611880" y="3358515"/>
            <a:ext cx="2110105" cy="337185"/>
          </a:xfrm>
          <a:prstGeom prst="rect">
            <a:avLst/>
          </a:prstGeom>
          <a:noFill/>
        </p:spPr>
        <p:txBody>
          <a:bodyPr wrap="square" rtlCol="0" anchor="t">
            <a:spAutoFit/>
          </a:bodyPr>
          <a:p>
            <a:r>
              <a:rPr lang="zh-CN" altLang="en-US" sz="1600" b="1">
                <a:solidFill>
                  <a:schemeClr val="bg1">
                    <a:lumMod val="75000"/>
                  </a:schemeClr>
                </a:solidFill>
                <a:latin typeface="楷体" panose="02010609060101010101" pitchFamily="49" charset="-122"/>
                <a:ea typeface="楷体" panose="02010609060101010101" pitchFamily="49" charset="-122"/>
              </a:rPr>
              <a:t>丽江双子天文台考察</a:t>
            </a:r>
            <a:endParaRPr lang="zh-CN" altLang="en-US" sz="1600" b="1">
              <a:solidFill>
                <a:schemeClr val="bg1">
                  <a:lumMod val="75000"/>
                </a:schemeClr>
              </a:solidFill>
              <a:latin typeface="楷体" panose="02010609060101010101" pitchFamily="49" charset="-122"/>
              <a:ea typeface="楷体" panose="02010609060101010101" pitchFamily="49" charset="-122"/>
            </a:endParaRPr>
          </a:p>
        </p:txBody>
      </p:sp>
      <p:sp>
        <p:nvSpPr>
          <p:cNvPr id="12" name="文本框 11"/>
          <p:cNvSpPr txBox="1"/>
          <p:nvPr/>
        </p:nvSpPr>
        <p:spPr>
          <a:xfrm>
            <a:off x="1079500" y="3358515"/>
            <a:ext cx="1605915" cy="337185"/>
          </a:xfrm>
          <a:prstGeom prst="rect">
            <a:avLst/>
          </a:prstGeom>
          <a:noFill/>
        </p:spPr>
        <p:txBody>
          <a:bodyPr wrap="square" rtlCol="0" anchor="t">
            <a:spAutoFit/>
          </a:bodyPr>
          <a:p>
            <a:r>
              <a:rPr lang="zh-CN" altLang="en-US" sz="1600" b="1">
                <a:solidFill>
                  <a:schemeClr val="bg1">
                    <a:lumMod val="85000"/>
                  </a:schemeClr>
                </a:solidFill>
                <a:latin typeface="楷体" panose="02010609060101010101" pitchFamily="49" charset="-122"/>
                <a:ea typeface="楷体" panose="02010609060101010101" pitchFamily="49" charset="-122"/>
              </a:rPr>
              <a:t>硬件控制现状</a:t>
            </a:r>
            <a:endParaRPr lang="zh-CN" altLang="en-US" sz="1600" b="1">
              <a:solidFill>
                <a:schemeClr val="bg1">
                  <a:lumMod val="85000"/>
                </a:schemeClr>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pic>
        <p:nvPicPr>
          <p:cNvPr id="11268" name="图片 2"/>
          <p:cNvPicPr>
            <a:picLocks noChangeAspect="1"/>
          </p:cNvPicPr>
          <p:nvPr/>
        </p:nvPicPr>
        <p:blipFill>
          <a:blip r:embed="rId2"/>
          <a:stretch>
            <a:fillRect/>
          </a:stretch>
        </p:blipFill>
        <p:spPr>
          <a:xfrm>
            <a:off x="759460" y="2449195"/>
            <a:ext cx="10673080" cy="3827145"/>
          </a:xfrm>
          <a:prstGeom prst="rect">
            <a:avLst/>
          </a:prstGeom>
          <a:noFill/>
          <a:ln w="9525">
            <a:noFill/>
          </a:ln>
        </p:spPr>
      </p:pic>
      <p:sp>
        <p:nvSpPr>
          <p:cNvPr id="11266" name="TextBox 4"/>
          <p:cNvSpPr txBox="1"/>
          <p:nvPr/>
        </p:nvSpPr>
        <p:spPr>
          <a:xfrm>
            <a:off x="1562735" y="6276340"/>
            <a:ext cx="9180513" cy="369888"/>
          </a:xfrm>
          <a:prstGeom prst="rect">
            <a:avLst/>
          </a:prstGeom>
          <a:noFill/>
          <a:ln w="9525">
            <a:noFill/>
          </a:ln>
        </p:spPr>
        <p:txBody>
          <a:bodyPr anchor="t">
            <a:spAutoFit/>
          </a:bodyPr>
          <a:p>
            <a:pPr algn="ctr"/>
            <a:r>
              <a:rPr lang="zh-CN" altLang="en-US" b="1" dirty="0">
                <a:latin typeface="方正姚体" panose="02010601030101010101" charset="-122"/>
                <a:ea typeface="方正姚体" panose="02010601030101010101" charset="-122"/>
              </a:rPr>
              <a:t>远程天文台基本结构示意图</a:t>
            </a:r>
            <a:endParaRPr lang="zh-CN" altLang="en-US" b="1" dirty="0">
              <a:latin typeface="方正姚体" panose="02010601030101010101" charset="-122"/>
              <a:ea typeface="方正姚体" panose="02010601030101010101" charset="-122"/>
            </a:endParaRPr>
          </a:p>
        </p:txBody>
      </p:sp>
      <p:sp>
        <p:nvSpPr>
          <p:cNvPr id="11267" name="TextBox 3"/>
          <p:cNvSpPr txBox="1"/>
          <p:nvPr/>
        </p:nvSpPr>
        <p:spPr>
          <a:xfrm>
            <a:off x="1099185" y="996950"/>
            <a:ext cx="10107930" cy="1322070"/>
          </a:xfrm>
          <a:prstGeom prst="rect">
            <a:avLst/>
          </a:prstGeom>
          <a:noFill/>
          <a:ln w="9525">
            <a:noFill/>
          </a:ln>
        </p:spPr>
        <p:txBody>
          <a:bodyPr wrap="square" anchor="t">
            <a:spAutoFit/>
          </a:bodyPr>
          <a:p>
            <a:r>
              <a:rPr lang="en-US" altLang="zh-CN" sz="2000" b="1" dirty="0">
                <a:latin typeface="楷体" panose="02010609060101010101" pitchFamily="49" charset="-122"/>
                <a:ea typeface="楷体" panose="02010609060101010101" pitchFamily="49" charset="-122"/>
              </a:rPr>
              <a:t>    设计一套</a:t>
            </a:r>
            <a:r>
              <a:rPr lang="en-US" altLang="zh-CN" sz="2000" b="1" dirty="0">
                <a:solidFill>
                  <a:srgbClr val="FF0000"/>
                </a:solidFill>
                <a:latin typeface="楷体" panose="02010609060101010101" pitchFamily="49" charset="-122"/>
                <a:ea typeface="楷体" panose="02010609060101010101" pitchFamily="49" charset="-122"/>
              </a:rPr>
              <a:t>可推广</a:t>
            </a:r>
            <a:r>
              <a:rPr lang="en-US" altLang="zh-CN" sz="2000" b="1" dirty="0">
                <a:latin typeface="楷体" panose="02010609060101010101" pitchFamily="49" charset="-122"/>
                <a:ea typeface="楷体" panose="02010609060101010101" pitchFamily="49" charset="-122"/>
              </a:rPr>
              <a:t>的远程天文台系统，</a:t>
            </a:r>
            <a:r>
              <a:rPr lang="zh-CN" altLang="en-US" sz="2000" b="1" dirty="0">
                <a:latin typeface="楷体" panose="02010609060101010101" pitchFamily="49" charset="-122"/>
                <a:ea typeface="楷体" panose="02010609060101010101" pitchFamily="49" charset="-122"/>
              </a:rPr>
              <a:t>而用户与远程天文台的连接控制是</a:t>
            </a:r>
            <a:r>
              <a:rPr lang="zh-CN" altLang="en-US" sz="2000" b="1" dirty="0">
                <a:solidFill>
                  <a:srgbClr val="FF0000"/>
                </a:solidFill>
                <a:latin typeface="楷体" panose="02010609060101010101" pitchFamily="49" charset="-122"/>
                <a:ea typeface="楷体" panose="02010609060101010101" pitchFamily="49" charset="-122"/>
              </a:rPr>
              <a:t>核心</a:t>
            </a:r>
            <a:r>
              <a:rPr lang="zh-CN" altLang="en-US" sz="2000" b="1" dirty="0">
                <a:latin typeface="楷体" panose="02010609060101010101" pitchFamily="49" charset="-122"/>
                <a:ea typeface="楷体" panose="02010609060101010101" pitchFamily="49" charset="-122"/>
              </a:rPr>
              <a:t>，是整个系统运行的</a:t>
            </a:r>
            <a:r>
              <a:rPr lang="zh-CN" altLang="en-US" sz="2000" b="1" dirty="0">
                <a:solidFill>
                  <a:srgbClr val="FF0000"/>
                </a:solidFill>
                <a:latin typeface="楷体" panose="02010609060101010101" pitchFamily="49" charset="-122"/>
                <a:ea typeface="楷体" panose="02010609060101010101" pitchFamily="49" charset="-122"/>
              </a:rPr>
              <a:t>基础</a:t>
            </a:r>
            <a:r>
              <a:rPr lang="zh-CN" altLang="en-US" sz="2000" b="1" dirty="0">
                <a:latin typeface="楷体" panose="02010609060101010101" pitchFamily="49" charset="-122"/>
                <a:ea typeface="楷体" panose="02010609060101010101" pitchFamily="49" charset="-122"/>
              </a:rPr>
              <a:t>，也是远程台搭建的</a:t>
            </a:r>
            <a:r>
              <a:rPr lang="zh-CN" altLang="en-US" sz="2000" b="1" dirty="0">
                <a:solidFill>
                  <a:srgbClr val="FF0000"/>
                </a:solidFill>
                <a:latin typeface="楷体" panose="02010609060101010101" pitchFamily="49" charset="-122"/>
                <a:ea typeface="楷体" panose="02010609060101010101" pitchFamily="49" charset="-122"/>
              </a:rPr>
              <a:t>第一步</a:t>
            </a:r>
            <a:r>
              <a:rPr lang="zh-CN" altLang="en-US" sz="2000" b="1" dirty="0">
                <a:latin typeface="楷体" panose="02010609060101010101" pitchFamily="49" charset="-122"/>
                <a:ea typeface="楷体" panose="02010609060101010101" pitchFamily="49" charset="-122"/>
              </a:rPr>
              <a:t>；因此，本课题主要内容是设计一套</a:t>
            </a:r>
            <a:r>
              <a:rPr lang="zh-CN" altLang="en-US" sz="2000" b="1" dirty="0">
                <a:solidFill>
                  <a:srgbClr val="FF0000"/>
                </a:solidFill>
                <a:latin typeface="楷体" panose="02010609060101010101" pitchFamily="49" charset="-122"/>
                <a:ea typeface="楷体" panose="02010609060101010101" pitchFamily="49" charset="-122"/>
              </a:rPr>
              <a:t>可编程的集成硬件系统</a:t>
            </a:r>
            <a:r>
              <a:rPr lang="zh-CN" altLang="en-US" sz="2000" b="1" dirty="0">
                <a:latin typeface="楷体" panose="02010609060101010101" pitchFamily="49" charset="-122"/>
                <a:ea typeface="楷体" panose="02010609060101010101" pitchFamily="49" charset="-122"/>
              </a:rPr>
              <a:t>，作为观测系统和各观测设备的</a:t>
            </a:r>
            <a:r>
              <a:rPr lang="zh-CN" altLang="en-US" sz="2000" b="1" dirty="0">
                <a:solidFill>
                  <a:srgbClr val="FF0000"/>
                </a:solidFill>
                <a:latin typeface="楷体" panose="02010609060101010101" pitchFamily="49" charset="-122"/>
                <a:ea typeface="楷体" panose="02010609060101010101" pitchFamily="49" charset="-122"/>
              </a:rPr>
              <a:t>桥梁</a:t>
            </a:r>
            <a:r>
              <a:rPr lang="zh-CN" altLang="en-US" sz="2000" b="1" dirty="0">
                <a:latin typeface="楷体" panose="02010609060101010101" pitchFamily="49" charset="-122"/>
                <a:ea typeface="楷体" panose="02010609060101010101" pitchFamily="49" charset="-122"/>
              </a:rPr>
              <a:t>，以方便实现</a:t>
            </a:r>
            <a:r>
              <a:rPr lang="zh-CN" altLang="en-US" sz="2000" b="1" dirty="0">
                <a:solidFill>
                  <a:srgbClr val="FF0000"/>
                </a:solidFill>
                <a:latin typeface="楷体" panose="02010609060101010101" pitchFamily="49" charset="-122"/>
                <a:ea typeface="楷体" panose="02010609060101010101" pitchFamily="49" charset="-122"/>
              </a:rPr>
              <a:t>远程连接</a:t>
            </a:r>
            <a:r>
              <a:rPr lang="zh-CN" altLang="en-US" sz="2000" b="1" dirty="0">
                <a:latin typeface="楷体" panose="02010609060101010101" pitchFamily="49" charset="-122"/>
                <a:ea typeface="楷体" panose="02010609060101010101" pitchFamily="49" charset="-122"/>
              </a:rPr>
              <a:t>与</a:t>
            </a:r>
            <a:r>
              <a:rPr lang="zh-CN" altLang="en-US" sz="2000" b="1" dirty="0">
                <a:solidFill>
                  <a:srgbClr val="FF0000"/>
                </a:solidFill>
                <a:latin typeface="楷体" panose="02010609060101010101" pitchFamily="49" charset="-122"/>
                <a:ea typeface="楷体" panose="02010609060101010101" pitchFamily="49" charset="-122"/>
              </a:rPr>
              <a:t>控制</a:t>
            </a:r>
            <a:r>
              <a:rPr lang="zh-CN" altLang="en-US" sz="2000" b="1" dirty="0">
                <a:latin typeface="楷体" panose="02010609060101010101" pitchFamily="49" charset="-122"/>
                <a:ea typeface="楷体" panose="02010609060101010101" pitchFamily="49" charset="-122"/>
              </a:rPr>
              <a:t>等操作；</a:t>
            </a:r>
            <a:endParaRPr lang="zh-CN" altLang="en-US" sz="2000" b="1" dirty="0">
              <a:latin typeface="楷体" panose="02010609060101010101" pitchFamily="49" charset="-122"/>
              <a:ea typeface="楷体" panose="02010609060101010101" pitchFamily="49" charset="-122"/>
            </a:endParaRPr>
          </a:p>
        </p:txBody>
      </p:sp>
      <p:sp>
        <p:nvSpPr>
          <p:cNvPr id="12290" name="文本框 2"/>
          <p:cNvSpPr txBox="1"/>
          <p:nvPr/>
        </p:nvSpPr>
        <p:spPr>
          <a:xfrm>
            <a:off x="9662160" y="6638925"/>
            <a:ext cx="2495550" cy="245110"/>
          </a:xfrm>
          <a:prstGeom prst="rect">
            <a:avLst/>
          </a:prstGeom>
          <a:noFill/>
          <a:ln w="9525">
            <a:noFill/>
          </a:ln>
        </p:spPr>
        <p:txBody>
          <a:bodyPr wrap="square" anchor="t">
            <a:spAutoFit/>
          </a:bodyPr>
          <a:p>
            <a:pPr algn="ctr"/>
            <a:r>
              <a:rPr lang="en-US" altLang="zh-CN" sz="1000" b="1" i="1" dirty="0">
                <a:latin typeface="Times New Roman" panose="02020603050405020304" pitchFamily="18" charset="0"/>
                <a:ea typeface="楷体" panose="02010609060101010101" pitchFamily="49" charset="-122"/>
                <a:sym typeface="宋体" panose="02010600030101010101" pitchFamily="2" charset="-122"/>
              </a:rPr>
              <a:t>Han Jun et al.,2018</a:t>
            </a:r>
            <a:r>
              <a:rPr lang="zh-CN" altLang="en-US" sz="1000" b="1" i="1" dirty="0">
                <a:latin typeface="Times New Roman" panose="02020603050405020304" pitchFamily="18" charset="0"/>
                <a:ea typeface="楷体" panose="02010609060101010101" pitchFamily="49" charset="-122"/>
                <a:sym typeface="宋体" panose="02010600030101010101" pitchFamily="2" charset="-122"/>
              </a:rPr>
              <a:t>，</a:t>
            </a:r>
            <a:r>
              <a:rPr lang="en-US" altLang="zh-CN" sz="1000" b="1" i="1" dirty="0">
                <a:latin typeface="Times New Roman" panose="02020603050405020304" pitchFamily="18" charset="0"/>
                <a:ea typeface="楷体" panose="02010609060101010101" pitchFamily="49" charset="-122"/>
                <a:sym typeface="宋体" panose="02010600030101010101" pitchFamily="2" charset="-122"/>
              </a:rPr>
              <a:t>ELSEVIER, publish</a:t>
            </a:r>
            <a:endParaRPr lang="en-US" altLang="zh-CN" sz="1000" b="1" i="1" dirty="0">
              <a:latin typeface="Times New Roman" panose="02020603050405020304" pitchFamily="18" charset="0"/>
              <a:ea typeface="楷体" panose="02010609060101010101" pitchFamily="49" charset="-122"/>
              <a:sym typeface="宋体" panose="02010600030101010101" pitchFamily="2" charset="-122"/>
            </a:endParaRPr>
          </a:p>
        </p:txBody>
      </p:sp>
      <p:cxnSp>
        <p:nvCxnSpPr>
          <p:cNvPr id="5" name="直接连接符 4"/>
          <p:cNvCxnSpPr/>
          <p:nvPr/>
        </p:nvCxnSpPr>
        <p:spPr>
          <a:xfrm>
            <a:off x="575310" y="699135"/>
            <a:ext cx="10988675" cy="13335"/>
          </a:xfrm>
          <a:prstGeom prst="line">
            <a:avLst/>
          </a:prstGeom>
          <a:ln w="19050" cmpd="sng">
            <a:solidFill>
              <a:sysClr val="windowText" lastClr="000000"/>
            </a:solidFill>
            <a:prstDash val="dash"/>
          </a:ln>
          <a:effectLst>
            <a:outerShdw blurRad="50800" dist="38100" dir="5400000" algn="t" rotWithShape="0">
              <a:prstClr val="black">
                <a:alpha val="40000"/>
              </a:prstClr>
            </a:outerShdw>
          </a:effectLst>
        </p:spPr>
        <p:style>
          <a:lnRef idx="1">
            <a:srgbClr val="4472C4"/>
          </a:lnRef>
          <a:fillRef idx="0">
            <a:srgbClr val="4472C4"/>
          </a:fillRef>
          <a:effectRef idx="0">
            <a:srgbClr val="4472C4"/>
          </a:effectRef>
          <a:fontRef idx="minor">
            <a:sysClr val="windowText" lastClr="000000"/>
          </a:fontRef>
        </p:style>
      </p:cxnSp>
      <p:sp>
        <p:nvSpPr>
          <p:cNvPr id="6" name="椭圆 5"/>
          <p:cNvSpPr/>
          <p:nvPr/>
        </p:nvSpPr>
        <p:spPr>
          <a:xfrm>
            <a:off x="664845" y="226695"/>
            <a:ext cx="234315" cy="234315"/>
          </a:xfrm>
          <a:prstGeom prst="ellipse">
            <a:avLst/>
          </a:prstGeom>
          <a:solidFill>
            <a:srgbClr val="4472C4">
              <a:lumMod val="75000"/>
            </a:srgbClr>
          </a:solidFill>
          <a:effectLst>
            <a:outerShdw blurRad="50800" dist="38100" dir="8100000" algn="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sp>
        <p:nvSpPr>
          <p:cNvPr id="7" name="文本框 6"/>
          <p:cNvSpPr txBox="1"/>
          <p:nvPr>
            <p:custDataLst>
              <p:tags r:id="rId3"/>
            </p:custDataLst>
          </p:nvPr>
        </p:nvSpPr>
        <p:spPr>
          <a:xfrm>
            <a:off x="1005205" y="162560"/>
            <a:ext cx="4716780" cy="411480"/>
          </a:xfrm>
          <a:prstGeom prst="rect">
            <a:avLst/>
          </a:prstGeom>
          <a:noFill/>
        </p:spPr>
        <p:txBody>
          <a:bodyPr wrap="square" lIns="90000" tIns="0" rIns="90000" bIns="0" rtlCol="0" anchor="b"/>
          <a:p>
            <a:pPr algn="l" defTabSz="685800">
              <a:lnSpc>
                <a:spcPct val="90000"/>
              </a:lnSpc>
            </a:pPr>
            <a:r>
              <a:rPr lang="zh-CN" altLang="en-US" sz="2800" b="1">
                <a:solidFill>
                  <a:srgbClr val="000000"/>
                </a:solidFill>
                <a:latin typeface="Arial" panose="020B0604020202020204" pitchFamily="34" charset="0"/>
                <a:ea typeface="黑体" panose="02010609060101010101" pitchFamily="49" charset="-122"/>
                <a:cs typeface="微软雅黑" panose="020B0503020204020204" charset="-122"/>
              </a:rPr>
              <a:t>背景简介  </a:t>
            </a:r>
            <a:r>
              <a:rPr lang="en-US" altLang="zh-CN" sz="2800" b="1" dirty="0">
                <a:latin typeface="Arial" panose="020B0604020202020204" pitchFamily="34" charset="0"/>
                <a:ea typeface="宋体" panose="02010600030101010101" pitchFamily="2" charset="-122"/>
                <a:sym typeface="微软雅黑" panose="020B0503020204020204" charset="-122"/>
              </a:rPr>
              <a:t>- - </a:t>
            </a:r>
            <a:r>
              <a:rPr lang="en-US" altLang="zh-CN" sz="2800" b="1" dirty="0">
                <a:solidFill>
                  <a:srgbClr val="4472C4"/>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sym typeface="微软雅黑" panose="020B0503020204020204" charset="-122"/>
              </a:rPr>
              <a:t>1.2</a:t>
            </a:r>
            <a:r>
              <a:rPr lang="en-US" altLang="zh-CN" sz="2800" b="1" dirty="0">
                <a:latin typeface="Arial" panose="020B0604020202020204" pitchFamily="34" charset="0"/>
                <a:ea typeface="宋体" panose="02010600030101010101" pitchFamily="2" charset="-122"/>
                <a:sym typeface="微软雅黑" panose="020B0503020204020204" charset="-122"/>
              </a:rPr>
              <a:t> </a:t>
            </a:r>
            <a:r>
              <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rPr>
              <a:t>研究意义</a:t>
            </a:r>
            <a:endParaRPr lang="zh-CN" altLang="en-US" sz="2800" b="1" dirty="0">
              <a:solidFill>
                <a:srgbClr val="4472C4"/>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黑体" panose="02010609060101010101" pitchFamily="49" charset="-122"/>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2000"/>
          </a:blip>
          <a:tile tx="0" ty="0" sx="100000" sy="100000" flip="none" algn="tl"/>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218765" y="2536337"/>
            <a:ext cx="1828800" cy="1569660"/>
          </a:xfrm>
          <a:prstGeom prst="rect">
            <a:avLst/>
          </a:prstGeom>
          <a:noFill/>
        </p:spPr>
        <p:txBody>
          <a:bodyPr wrap="square" lIns="90000" tIns="46800" rIns="90000" bIns="46800" rtlCol="0" anchor="ctr" anchorCtr="0">
            <a:normAutofit/>
          </a:bodyPr>
          <a:lstStyle/>
          <a:p>
            <a:pPr algn="ctr"/>
            <a:r>
              <a:rPr lang="en-US" altLang="zh-CN" sz="4800" b="1">
                <a:solidFill>
                  <a:schemeClr val="bg1"/>
                </a:solidFill>
              </a:rPr>
              <a:t>2</a:t>
            </a:r>
            <a:endParaRPr lang="en-US" altLang="zh-CN" sz="4800" b="1">
              <a:solidFill>
                <a:schemeClr val="bg1"/>
              </a:solidFill>
            </a:endParaRPr>
          </a:p>
        </p:txBody>
      </p:sp>
      <p:sp>
        <p:nvSpPr>
          <p:cNvPr id="2" name="标题 1"/>
          <p:cNvSpPr>
            <a:spLocks noGrp="1"/>
          </p:cNvSpPr>
          <p:nvPr>
            <p:ph type="title"/>
            <p:custDataLst>
              <p:tags r:id="rId3"/>
            </p:custDataLst>
          </p:nvPr>
        </p:nvSpPr>
        <p:spPr>
          <a:xfrm>
            <a:off x="5743575" y="2339340"/>
            <a:ext cx="5488305" cy="1021080"/>
          </a:xfrm>
        </p:spPr>
        <p:txBody>
          <a:bodyPr lIns="90000" tIns="46800" rIns="90000" bIns="46800">
            <a:normAutofit fontScale="90000"/>
          </a:bodyPr>
          <a:lstStyle/>
          <a:p>
            <a:r>
              <a:rPr lang="zh-CN" altLang="en-US"/>
              <a:t>硬件控制系统方案设计</a:t>
            </a:r>
            <a:endParaRPr lang="zh-CN" altLang="en-US"/>
          </a:p>
        </p:txBody>
      </p:sp>
      <p:sp>
        <p:nvSpPr>
          <p:cNvPr id="3" name="文本占位符 2"/>
          <p:cNvSpPr>
            <a:spLocks noGrp="1"/>
          </p:cNvSpPr>
          <p:nvPr>
            <p:ph type="body" idx="1"/>
            <p:custDataLst>
              <p:tags r:id="rId4"/>
            </p:custDataLst>
          </p:nvPr>
        </p:nvSpPr>
        <p:spPr>
          <a:xfrm>
            <a:off x="6510020" y="3575050"/>
            <a:ext cx="4058920" cy="1452880"/>
          </a:xfrm>
        </p:spPr>
        <p:txBody>
          <a:bodyPr lIns="90000" tIns="46800" rIns="90000" bIns="46800">
            <a:noAutofit/>
          </a:bodyPr>
          <a:lstStyle/>
          <a:p>
            <a:pPr marL="285750" indent="-285750" algn="l">
              <a:lnSpc>
                <a:spcPct val="120000"/>
              </a:lnSpc>
              <a:buClrTx/>
              <a:buSzTx/>
              <a:buFont typeface="Wingdings" panose="05000000000000000000" charset="0"/>
              <a:buChar char="Ø"/>
            </a:pP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2.1  功能模块设计</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marL="285750" indent="-285750" algn="l">
              <a:lnSpc>
                <a:spcPct val="120000"/>
              </a:lnSpc>
              <a:buClrTx/>
              <a:buSzTx/>
              <a:buFont typeface="Wingdings" panose="05000000000000000000" charset="0"/>
              <a:buChar char="Ø"/>
            </a:pPr>
            <a:r>
              <a:rPr lang="en-US" altLang="zh-CN"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2.2  </a:t>
            </a: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系统结构框图设计</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 typeface="Wingdings" panose="05000000000000000000" charset="0"/>
            </a:pPr>
            <a:r>
              <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a:t>
            </a: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 typeface="Wingdings" panose="05000000000000000000" charset="0"/>
            </a:pPr>
            <a:endParaRPr lang="zh-CN" altLang="en-US" sz="240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tags/tag1.xml><?xml version="1.0" encoding="utf-8"?>
<p:tagLst xmlns:p="http://schemas.openxmlformats.org/presentationml/2006/main">
  <p:tag name="KSO_WM_TAG_VERSION" val="1.0"/>
  <p:tag name="KSO_WM_BEAUTIFY_FLAG" val="#wm#"/>
  <p:tag name="KSO_WM_UNIT_TYPE" val="i"/>
  <p:tag name="KSO_WM_UNIT_ID" val="custom20185073_1*i*0"/>
  <p:tag name="KSO_WM_TEMPLATE_CATEGORY" val="custom"/>
  <p:tag name="KSO_WM_TEMPLATE_INDEX" val="20185073"/>
  <p:tag name="KSO_WM_UNIT_INDEX" val="0"/>
</p:tagLst>
</file>

<file path=ppt/tags/tag10.xml><?xml version="1.0" encoding="utf-8"?>
<p:tagLst xmlns:p="http://schemas.openxmlformats.org/presentationml/2006/main">
  <p:tag name="KSO_WM_TEMPLATE_CATEGORY" val="diagram"/>
  <p:tag name="KSO_WM_TEMPLATE_INDEX" val="30177760"/>
  <p:tag name="KSO_WM_TAG_VERSION" val="1.0"/>
  <p:tag name="KSO_WM_BEAUTIFY_FLAG" val="#wm#"/>
</p:tagLst>
</file>

<file path=ppt/tags/tag100.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101.xml><?xml version="1.0" encoding="utf-8"?>
<p:tagLst xmlns:p="http://schemas.openxmlformats.org/presentationml/2006/main">
  <p:tag name="KSO_WM_BEAUTIFY_FLAG" val="#wm#"/>
  <p:tag name="KSO_WM_TEMPLATE_CATEGORY" val="custom"/>
  <p:tag name="KSO_WM_TEMPLATE_INDEX" val="20188997"/>
</p:tagLst>
</file>

<file path=ppt/tags/tag102.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103.xml><?xml version="1.0" encoding="utf-8"?>
<p:tagLst xmlns:p="http://schemas.openxmlformats.org/presentationml/2006/main">
  <p:tag name="KSO_WM_BEAUTIFY_FLAG" val="#wm#"/>
  <p:tag name="KSO_WM_TEMPLATE_CATEGORY" val="custom"/>
  <p:tag name="KSO_WM_TEMPLATE_INDEX" val="20188997"/>
</p:tagLst>
</file>

<file path=ppt/tags/tag104.xml><?xml version="1.0" encoding="utf-8"?>
<p:tagLst xmlns:p="http://schemas.openxmlformats.org/presentationml/2006/main">
  <p:tag name="KSO_WM_TEMPLATE_CATEGORY" val="custom"/>
  <p:tag name="KSO_WM_TEMPLATE_INDEX" val="20188997"/>
  <p:tag name="KSO_WM_TAG_VERSION" val="1.0"/>
  <p:tag name="KSO_WM_UNIT_TYPE" val="e"/>
  <p:tag name="KSO_WM_UNIT_INDEX" val="1"/>
  <p:tag name="KSO_WM_UNIT_LAYERLEVEL" val="1"/>
  <p:tag name="KSO_WM_UNIT_VALUE" val="4"/>
  <p:tag name="KSO_WM_UNIT_HIGHLIGHT" val="0"/>
  <p:tag name="KSO_WM_UNIT_COMPATIBLE" val="1"/>
  <p:tag name="KSO_WM_UNIT_CLEAR" val="0"/>
  <p:tag name="KSO_WM_BEAUTIFY_FLAG" val="#wm#"/>
  <p:tag name="KSO_WM_UNIT_ID" val="custom20188997_5*e*1"/>
  <p:tag name="KSO_WM_UNIT_PRESET_TEXT" val="PART&#13;TWO"/>
</p:tagLst>
</file>

<file path=ppt/tags/tag10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9"/>
  <p:tag name="KSO_WM_UNIT_ISCONTENTSTITLE" val="0"/>
  <p:tag name="KSO_WM_UNIT_HIGHLIGHT" val="0"/>
  <p:tag name="KSO_WM_UNIT_COMPATIBLE" val="0"/>
  <p:tag name="KSO_WM_UNIT_CLEAR" val="0"/>
  <p:tag name="KSO_WM_BEAUTIFY_FLAG" val="#wm#"/>
  <p:tag name="KSO_WM_UNIT_ID" val="custom20188997_5*a*1"/>
  <p:tag name="KSO_WM_UNIT_PRESET_TEXT" val="2. 研究方法"/>
</p:tagLst>
</file>

<file path=ppt/tags/tag106.xml><?xml version="1.0" encoding="utf-8"?>
<p:tagLst xmlns:p="http://schemas.openxmlformats.org/presentationml/2006/main">
  <p:tag name="KSO_WM_TEMPLATE_CATEGORY" val="custom"/>
  <p:tag name="KSO_WM_TEMPLATE_INDEX" val="20188997"/>
  <p:tag name="KSO_WM_UNIT_ISCONTENTSTITLE" val="0"/>
  <p:tag name="KSO_WM_UNIT_TYPE" val="f"/>
  <p:tag name="KSO_WM_UNIT_INDEX" val="1"/>
  <p:tag name="KSO_WM_UNIT_LAYERLEVEL" val="1"/>
  <p:tag name="KSO_WM_UNIT_VALUE" val="23"/>
  <p:tag name="KSO_WM_UNIT_HIGHLIGHT" val="0"/>
  <p:tag name="KSO_WM_UNIT_COMPATIBLE" val="0"/>
  <p:tag name="KSO_WM_UNIT_CLEAR" val="0"/>
  <p:tag name="KSO_WM_BEAUTIFY_FLAG" val="#wm#"/>
  <p:tag name="KSO_WM_TAG_VERSION" val="1.0"/>
  <p:tag name="KSO_WM_UNIT_ID" val="custom20188997_5*f*1"/>
  <p:tag name="KSO_WM_UNIT_PRESET_TEXT" val="2.1研究思路   2.2可行性分析   2.3研究过程"/>
</p:tagLst>
</file>

<file path=ppt/tags/tag107.xml><?xml version="1.0" encoding="utf-8"?>
<p:tagLst xmlns:p="http://schemas.openxmlformats.org/presentationml/2006/main">
  <p:tag name="KSO_WM_TAG_VERSION" val="1.0"/>
  <p:tag name="KSO_WM_SLIDE_ITEM_CNT" val="2"/>
  <p:tag name="KSO_WM_SLIDE_LAYOUT" val="a_e_f"/>
  <p:tag name="KSO_WM_SLIDE_LAYOUT_CNT" val="1_1_1"/>
  <p:tag name="KSO_WM_SLIDE_TYPE" val="sectionTitle"/>
  <p:tag name="KSO_WM_SLIDE_SUBTYPE" val="pureTxt"/>
  <p:tag name="KSO_WM_BEAUTIFY_FLAG" val="#wm#"/>
  <p:tag name="KSO_WM_COMBINE_RELATE_SLIDE_ID" val="background20185107_5"/>
  <p:tag name="KSO_WM_TEMPLATE_CATEGORY" val="custom"/>
  <p:tag name="KSO_WM_TEMPLATE_INDEX" val="20188997"/>
  <p:tag name="KSO_WM_SLIDE_ID" val="custom20188997_5"/>
  <p:tag name="KSO_WM_SLIDE_INDEX" val="5"/>
  <p:tag name="KSO_WM_TEMPLATE_SUBCATEGORY" val="combine"/>
</p:tagLst>
</file>

<file path=ppt/tags/tag108.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109.xml><?xml version="1.0" encoding="utf-8"?>
<p:tagLst xmlns:p="http://schemas.openxmlformats.org/presentationml/2006/main">
  <p:tag name="KSO_WM_BEAUTIFY_FLAG" val="#wm#"/>
  <p:tag name="KSO_WM_TEMPLATE_CATEGORY" val="custom"/>
  <p:tag name="KSO_WM_TEMPLATE_INDEX" val="20184553"/>
</p:tagLst>
</file>

<file path=ppt/tags/tag11.xml><?xml version="1.0" encoding="utf-8"?>
<p:tagLst xmlns:p="http://schemas.openxmlformats.org/presentationml/2006/main">
  <p:tag name="KSO_WM_SLIDE_MODEL_TYPE" val="cover"/>
</p:tagLst>
</file>

<file path=ppt/tags/tag110.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11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1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9"/>
  <p:tag name="KSO_WM_UNIT_ISCONTENTSTITLE" val="0"/>
  <p:tag name="KSO_WM_UNIT_HIGHLIGHT" val="0"/>
  <p:tag name="KSO_WM_UNIT_COMPATIBLE" val="0"/>
  <p:tag name="KSO_WM_UNIT_CLEAR" val="0"/>
  <p:tag name="KSO_WM_BEAUTIFY_FLAG" val="#wm#"/>
  <p:tag name="KSO_WM_UNIT_ID" val="custom20188997_3*a*1"/>
  <p:tag name="KSO_WM_UNIT_PRESET_TEXT" val="1. 绪论"/>
</p:tagLst>
</file>

<file path=ppt/tags/tag14.xml><?xml version="1.0" encoding="utf-8"?>
<p:tagLst xmlns:p="http://schemas.openxmlformats.org/presentationml/2006/main">
  <p:tag name="KSO_WM_TEMPLATE_CATEGORY" val="custom"/>
  <p:tag name="KSO_WM_TEMPLATE_INDEX" val="20188997"/>
  <p:tag name="KSO_WM_TAG_VERSION" val="1.0"/>
  <p:tag name="KSO_WM_UNIT_TYPE" val="e"/>
  <p:tag name="KSO_WM_UNIT_INDEX" val="1"/>
  <p:tag name="KSO_WM_UNIT_LAYERLEVEL" val="1"/>
  <p:tag name="KSO_WM_UNIT_VALUE" val="4"/>
  <p:tag name="KSO_WM_UNIT_HIGHLIGHT" val="0"/>
  <p:tag name="KSO_WM_UNIT_COMPATIBLE" val="1"/>
  <p:tag name="KSO_WM_UNIT_CLEAR" val="0"/>
  <p:tag name="KSO_WM_BEAUTIFY_FLAG" val="#wm#"/>
  <p:tag name="KSO_WM_UNIT_ID" val="custom20188997_3*e*1"/>
  <p:tag name="KSO_WM_UNIT_PRESET_TEXT" val="PART&#13;ONE"/>
</p:tagLst>
</file>

<file path=ppt/tags/tag15.xml><?xml version="1.0" encoding="utf-8"?>
<p:tagLst xmlns:p="http://schemas.openxmlformats.org/presentationml/2006/main">
  <p:tag name="KSO_WM_TEMPLATE_CATEGORY" val="custom"/>
  <p:tag name="KSO_WM_TEMPLATE_INDEX" val="20188997"/>
  <p:tag name="KSO_WM_TAG_VERSION" val="1.0"/>
  <p:tag name="KSO_WM_UNIT_TYPE" val="f"/>
  <p:tag name="KSO_WM_UNIT_INDEX" val="1"/>
  <p:tag name="KSO_WM_UNIT_LAYERLEVEL" val="1"/>
  <p:tag name="KSO_WM_UNIT_VALUE" val="23"/>
  <p:tag name="KSO_WM_UNIT_HIGHLIGHT" val="0"/>
  <p:tag name="KSO_WM_UNIT_COMPATIBLE" val="0"/>
  <p:tag name="KSO_WM_UNIT_CLEAR" val="0"/>
  <p:tag name="KSO_WM_BEAUTIFY_FLAG" val="#wm#"/>
  <p:tag name="KSO_WM_UNIT_ID" val="custom20188997_3*f*1"/>
  <p:tag name="KSO_WM_UNIT_PRESET_TEXT" val="1.1选题背景   1.2研究意义   1.3研究现状  1.4创新点"/>
</p:tagLst>
</file>

<file path=ppt/tags/tag16.xml><?xml version="1.0" encoding="utf-8"?>
<p:tagLst xmlns:p="http://schemas.openxmlformats.org/presentationml/2006/main">
  <p:tag name="KSO_WM_TAG_VERSION" val="1.0"/>
  <p:tag name="KSO_WM_SLIDE_ITEM_CNT" val="2"/>
  <p:tag name="KSO_WM_SLIDE_LAYOUT" val="a_f_e"/>
  <p:tag name="KSO_WM_SLIDE_LAYOUT_CNT" val="1_1_1"/>
  <p:tag name="KSO_WM_SLIDE_TYPE" val="sectionTitle"/>
  <p:tag name="KSO_WM_SLIDE_SUBTYPE" val="pureTxt"/>
  <p:tag name="KSO_WM_BEAUTIFY_FLAG" val="#wm#"/>
  <p:tag name="KSO_WM_COMBINE_RELATE_SLIDE_ID" val="background20185107_3"/>
  <p:tag name="KSO_WM_TEMPLATE_CATEGORY" val="custom"/>
  <p:tag name="KSO_WM_TEMPLATE_INDEX" val="20188997"/>
  <p:tag name="KSO_WM_SLIDE_ID" val="custom20188997_3"/>
  <p:tag name="KSO_WM_SLIDE_INDEX" val="3"/>
  <p:tag name="KSO_WM_TEMPLATE_SUBCATEGORY" val="combine"/>
</p:tagLst>
</file>

<file path=ppt/tags/tag17.xml><?xml version="1.0" encoding="utf-8"?>
<p:tagLst xmlns:p="http://schemas.openxmlformats.org/presentationml/2006/main">
  <p:tag name="KSO_WM_TEMPLATE_CATEGORY" val="diagram"/>
  <p:tag name="KSO_WM_TEMPLATE_INDEX" val="30177760"/>
  <p:tag name="KSO_WM_UNIT_TYPE" val="d"/>
  <p:tag name="KSO_WM_UNIT_INDEX" val="1"/>
  <p:tag name="KSO_WM_UNIT_ID" val="diagram30177760_1*d*1"/>
  <p:tag name="KSO_WM_UNIT_LAYERLEVEL" val="1"/>
  <p:tag name="KSO_WM_UNIT_VALUE" val="561*824"/>
  <p:tag name="KSO_WM_UNIT_HIGHLIGHT" val="0"/>
  <p:tag name="KSO_WM_UNIT_COMPATIBLE" val="0"/>
  <p:tag name="KSO_WM_UNIT_CLEAR" val="0"/>
  <p:tag name="KSO_WM_BEAUTIFY_FLAG" val="#wm#"/>
  <p:tag name="KSO_WM_TAG_VERSION" val="1.0"/>
</p:tagLst>
</file>

<file path=ppt/tags/tag18.xml><?xml version="1.0" encoding="utf-8"?>
<p:tagLst xmlns:p="http://schemas.openxmlformats.org/presentationml/2006/main">
  <p:tag name="KSO_WM_TEMPLATE_CATEGORY" val="diagram"/>
  <p:tag name="KSO_WM_TEMPLATE_INDEX" val="30177760"/>
  <p:tag name="KSO_WM_UNIT_TYPE" val="d"/>
  <p:tag name="KSO_WM_UNIT_INDEX" val="3"/>
  <p:tag name="KSO_WM_UNIT_ID" val="diagram30177760_1*d*3"/>
  <p:tag name="KSO_WM_UNIT_LAYERLEVEL" val="1"/>
  <p:tag name="KSO_WM_UNIT_VALUE" val="561*824"/>
  <p:tag name="KSO_WM_UNIT_HIGHLIGHT" val="0"/>
  <p:tag name="KSO_WM_UNIT_COMPATIBLE" val="0"/>
  <p:tag name="KSO_WM_UNIT_CLEAR" val="0"/>
  <p:tag name="KSO_WM_BEAUTIFY_FLAG" val="#wm#"/>
  <p:tag name="KSO_WM_TAG_VERSION" val="1.0"/>
</p:tagLst>
</file>

<file path=ppt/tags/tag19.xml><?xml version="1.0" encoding="utf-8"?>
<p:tagLst xmlns:p="http://schemas.openxmlformats.org/presentationml/2006/main">
  <p:tag name="KSO_WM_TEMPLATE_CATEGORY" val="diagram"/>
  <p:tag name="KSO_WM_TEMPLATE_INDEX" val="30177760"/>
  <p:tag name="KSO_WM_UNIT_TYPE" val="d"/>
  <p:tag name="KSO_WM_UNIT_INDEX" val="4"/>
  <p:tag name="KSO_WM_UNIT_ID" val="diagram30177760_1*d*4"/>
  <p:tag name="KSO_WM_UNIT_LAYERLEVEL" val="1"/>
  <p:tag name="KSO_WM_UNIT_VALUE" val="561*824"/>
  <p:tag name="KSO_WM_UNIT_HIGHLIGHT" val="0"/>
  <p:tag name="KSO_WM_UNIT_COMPATIBLE" val="0"/>
  <p:tag name="KSO_WM_UNIT_CLEAR" val="0"/>
  <p:tag name="KSO_WM_BEAUTIFY_FLAG" val="#wm#"/>
  <p:tag name="KSO_WM_TAG_VERSION" val="1.0"/>
</p:tagLst>
</file>

<file path=ppt/tags/tag2.xml><?xml version="1.0" encoding="utf-8"?>
<p:tagLst xmlns:p="http://schemas.openxmlformats.org/presentationml/2006/main">
  <p:tag name="KSO_WM_TAG_VERSION" val="1.0"/>
  <p:tag name="KSO_WM_TEMPLATE_CATEGORY" val="custom"/>
  <p:tag name="KSO_WM_TEMPLATE_INDEX" val="20188997"/>
</p:tagLst>
</file>

<file path=ppt/tags/tag20.xml><?xml version="1.0" encoding="utf-8"?>
<p:tagLst xmlns:p="http://schemas.openxmlformats.org/presentationml/2006/main">
  <p:tag name="KSO_WM_TAG_VERSION" val="1.0"/>
  <p:tag name="KSO_WM_BEAUTIFY_FLAG" val="#wm#"/>
  <p:tag name="KSO_WM_UNIT_TYPE" val="i"/>
  <p:tag name="KSO_WM_UNIT_ID" val="diagram30177760_1*i*11"/>
  <p:tag name="KSO_WM_TEMPLATE_CATEGORY" val="diagram"/>
  <p:tag name="KSO_WM_TEMPLATE_INDEX" val="30177760"/>
  <p:tag name="KSO_WM_UNIT_INDEX" val="11"/>
</p:tagLst>
</file>

<file path=ppt/tags/tag21.xml><?xml version="1.0" encoding="utf-8"?>
<p:tagLst xmlns:p="http://schemas.openxmlformats.org/presentationml/2006/main">
  <p:tag name="KSO_WM_TAG_VERSION" val="1.0"/>
  <p:tag name="KSO_WM_BEAUTIFY_FLAG" val="#wm#"/>
  <p:tag name="KSO_WM_UNIT_TYPE" val="i"/>
  <p:tag name="KSO_WM_UNIT_ID" val="diagram30177760_1*i*12"/>
  <p:tag name="KSO_WM_TEMPLATE_CATEGORY" val="diagram"/>
  <p:tag name="KSO_WM_TEMPLATE_INDEX" val="30177760"/>
  <p:tag name="KSO_WM_UNIT_INDEX" val="12"/>
</p:tagLst>
</file>

<file path=ppt/tags/tag22.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23.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24.xml><?xml version="1.0" encoding="utf-8"?>
<p:tagLst xmlns:p="http://schemas.openxmlformats.org/presentationml/2006/main">
  <p:tag name="KSO_WM_TEMPLATE_CATEGORY" val="diagram"/>
  <p:tag name="KSO_WM_TEMPLATE_INDEX" val="30177760"/>
  <p:tag name="KSO_WM_TAG_VERSION" val="1.0"/>
  <p:tag name="KSO_WM_SLIDE_ID" val="diagram30177760_1"/>
  <p:tag name="KSO_WM_SLIDE_INDEX" val="1"/>
  <p:tag name="KSO_WM_SLIDE_ITEM_CNT" val="6"/>
  <p:tag name="KSO_WM_SLIDE_LAYOUT" val="a_b_f_d"/>
  <p:tag name="KSO_WM_SLIDE_LAYOUT_CNT" val="1_1_2_4"/>
  <p:tag name="KSO_WM_SLIDE_TYPE" val="text"/>
  <p:tag name="KSO_WM_SLIDE_SUBTYPE" val="picTxt"/>
  <p:tag name="KSO_WM_BEAUTIFY_FLAG" val="#wm#"/>
  <p:tag name="KSO_WM_SLIDE_POSITION" val="39*111"/>
  <p:tag name="KSO_WM_SLIDE_SIZE" val="880*331"/>
</p:tagLst>
</file>

<file path=ppt/tags/tag25.xml><?xml version="1.0" encoding="utf-8"?>
<p:tagLst xmlns:p="http://schemas.openxmlformats.org/presentationml/2006/main">
  <p:tag name="KSO_WM_TAG_VERSION" val="1.0"/>
  <p:tag name="KSO_WM_BEAUTIFY_FLAG" val="#wm#"/>
  <p:tag name="KSO_WM_UNIT_TYPE" val="i"/>
  <p:tag name="KSO_WM_UNIT_ID" val="150995200*i*0"/>
  <p:tag name="KSO_WM_TEMPLATE_CATEGORY" val="diagram"/>
  <p:tag name="KSO_WM_TEMPLATE_INDEX" val="169315"/>
</p:tagLst>
</file>

<file path=ppt/tags/tag26.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27.xml><?xml version="1.0" encoding="utf-8"?>
<p:tagLst xmlns:p="http://schemas.openxmlformats.org/presentationml/2006/main">
  <p:tag name="KSO_WM_TEMPLATE_CATEGORY" val="diagram"/>
  <p:tag name="KSO_WM_TEMPLATE_INDEX" val="30177760"/>
  <p:tag name="KSO_WM_TAG_VERSION" val="1.0"/>
  <p:tag name="KSO_WM_SLIDE_ID" val="diagram30177760_1"/>
  <p:tag name="KSO_WM_SLIDE_INDEX" val="1"/>
  <p:tag name="KSO_WM_SLIDE_ITEM_CNT" val="6"/>
  <p:tag name="KSO_WM_SLIDE_LAYOUT" val="a_b_f_d"/>
  <p:tag name="KSO_WM_SLIDE_LAYOUT_CNT" val="1_1_2_4"/>
  <p:tag name="KSO_WM_SLIDE_TYPE" val="text"/>
  <p:tag name="KSO_WM_SLIDE_SUBTYPE" val="picTxt"/>
  <p:tag name="KSO_WM_BEAUTIFY_FLAG" val="#wm#"/>
  <p:tag name="KSO_WM_SLIDE_POSITION" val="39*111"/>
  <p:tag name="KSO_WM_SLIDE_SIZE" val="880*331"/>
</p:tagLst>
</file>

<file path=ppt/tags/tag28.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29.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p="http://schemas.openxmlformats.org/presentationml/2006/main">
  <p:tag name="KSO_WM_TAG_VERSION" val="1.0"/>
  <p:tag name="KSO_WM_TEMPLATE_CATEGORY" val="custom"/>
  <p:tag name="KSO_WM_TEMPLATE_INDEX" val="20188997"/>
</p:tagLst>
</file>

<file path=ppt/tags/tag30.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31.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3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3.xml><?xml version="1.0" encoding="utf-8"?>
<p:tagLst xmlns:p="http://schemas.openxmlformats.org/presentationml/2006/main">
  <p:tag name="KSO_WM_TEMPLATE_CATEGORY" val="custom"/>
  <p:tag name="KSO_WM_TEMPLATE_INDEX" val="20188997"/>
  <p:tag name="KSO_WM_TAG_VERSION" val="1.0"/>
  <p:tag name="KSO_WM_UNIT_TYPE" val="e"/>
  <p:tag name="KSO_WM_UNIT_INDEX" val="1"/>
  <p:tag name="KSO_WM_UNIT_LAYERLEVEL" val="1"/>
  <p:tag name="KSO_WM_UNIT_VALUE" val="4"/>
  <p:tag name="KSO_WM_UNIT_HIGHLIGHT" val="0"/>
  <p:tag name="KSO_WM_UNIT_COMPATIBLE" val="1"/>
  <p:tag name="KSO_WM_UNIT_CLEAR" val="0"/>
  <p:tag name="KSO_WM_BEAUTIFY_FLAG" val="#wm#"/>
  <p:tag name="KSO_WM_UNIT_ID" val="custom20188997_5*e*1"/>
  <p:tag name="KSO_WM_UNIT_PRESET_TEXT" val="PART&#13;TWO"/>
</p:tagLst>
</file>

<file path=ppt/tags/tag34.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9"/>
  <p:tag name="KSO_WM_UNIT_ISCONTENTSTITLE" val="0"/>
  <p:tag name="KSO_WM_UNIT_HIGHLIGHT" val="0"/>
  <p:tag name="KSO_WM_UNIT_COMPATIBLE" val="0"/>
  <p:tag name="KSO_WM_UNIT_CLEAR" val="0"/>
  <p:tag name="KSO_WM_BEAUTIFY_FLAG" val="#wm#"/>
  <p:tag name="KSO_WM_UNIT_ID" val="custom20188997_5*a*1"/>
  <p:tag name="KSO_WM_UNIT_PRESET_TEXT" val="2. 研究方法"/>
</p:tagLst>
</file>

<file path=ppt/tags/tag35.xml><?xml version="1.0" encoding="utf-8"?>
<p:tagLst xmlns:p="http://schemas.openxmlformats.org/presentationml/2006/main">
  <p:tag name="KSO_WM_TEMPLATE_CATEGORY" val="custom"/>
  <p:tag name="KSO_WM_TEMPLATE_INDEX" val="20188997"/>
  <p:tag name="KSO_WM_UNIT_ISCONTENTSTITLE" val="0"/>
  <p:tag name="KSO_WM_UNIT_TYPE" val="f"/>
  <p:tag name="KSO_WM_UNIT_INDEX" val="1"/>
  <p:tag name="KSO_WM_UNIT_LAYERLEVEL" val="1"/>
  <p:tag name="KSO_WM_UNIT_VALUE" val="23"/>
  <p:tag name="KSO_WM_UNIT_HIGHLIGHT" val="0"/>
  <p:tag name="KSO_WM_UNIT_COMPATIBLE" val="0"/>
  <p:tag name="KSO_WM_UNIT_CLEAR" val="0"/>
  <p:tag name="KSO_WM_BEAUTIFY_FLAG" val="#wm#"/>
  <p:tag name="KSO_WM_TAG_VERSION" val="1.0"/>
  <p:tag name="KSO_WM_UNIT_ID" val="custom20188997_5*f*1"/>
  <p:tag name="KSO_WM_UNIT_PRESET_TEXT" val="2.1研究思路   2.2可行性分析   2.3研究过程"/>
</p:tagLst>
</file>

<file path=ppt/tags/tag36.xml><?xml version="1.0" encoding="utf-8"?>
<p:tagLst xmlns:p="http://schemas.openxmlformats.org/presentationml/2006/main">
  <p:tag name="KSO_WM_TAG_VERSION" val="1.0"/>
  <p:tag name="KSO_WM_SLIDE_ITEM_CNT" val="2"/>
  <p:tag name="KSO_WM_SLIDE_LAYOUT" val="a_e_f"/>
  <p:tag name="KSO_WM_SLIDE_LAYOUT_CNT" val="1_1_1"/>
  <p:tag name="KSO_WM_SLIDE_TYPE" val="sectionTitle"/>
  <p:tag name="KSO_WM_SLIDE_SUBTYPE" val="pureTxt"/>
  <p:tag name="KSO_WM_BEAUTIFY_FLAG" val="#wm#"/>
  <p:tag name="KSO_WM_COMBINE_RELATE_SLIDE_ID" val="background20185107_5"/>
  <p:tag name="KSO_WM_TEMPLATE_CATEGORY" val="custom"/>
  <p:tag name="KSO_WM_TEMPLATE_INDEX" val="20188997"/>
  <p:tag name="KSO_WM_SLIDE_ID" val="custom20188997_5"/>
  <p:tag name="KSO_WM_SLIDE_INDEX" val="5"/>
  <p:tag name="KSO_WM_TEMPLATE_SUBCATEGORY" val="combine"/>
</p:tagLst>
</file>

<file path=ppt/tags/tag37.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38.xml><?xml version="1.0" encoding="utf-8"?>
<p:tagLst xmlns:p="http://schemas.openxmlformats.org/presentationml/2006/main">
  <p:tag name="KSO_WM_BEAUTIFY_FLAG" val="#wm#"/>
  <p:tag name="KSO_WM_TEMPLATE_CATEGORY" val="custom"/>
  <p:tag name="KSO_WM_TEMPLATE_INDEX" val="20184553"/>
</p:tagLst>
</file>

<file path=ppt/tags/tag39.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4.xml><?xml version="1.0" encoding="utf-8"?>
<p:tagLst xmlns:p="http://schemas.openxmlformats.org/presentationml/2006/main">
  <p:tag name="KSO_WM_TAG_VERSION" val="1.0"/>
  <p:tag name="KSO_WM_BEAUTIFY_FLAG" val="#wm#"/>
  <p:tag name="KSO_WM_COMBINE_RELATE_SLIDE_ID" val="background20185107_1"/>
  <p:tag name="KSO_WM_TEMPLATE_CATEGORY" val="custom"/>
  <p:tag name="KSO_WM_TEMPLATE_INDEX" val="20188997"/>
  <p:tag name="KSO_WM_TEMPLATE_SUBCATEGORY" val="combine"/>
  <p:tag name="KSO_WM_TEMPLATE_THUMBS_INDEX" val="1、2、3、4、6、8、10、12、13、14"/>
</p:tagLst>
</file>

<file path=ppt/tags/tag40.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1.xml><?xml version="1.0" encoding="utf-8"?>
<p:tagLst xmlns:p="http://schemas.openxmlformats.org/presentationml/2006/main">
  <p:tag name="KSO_WM_TEMPLATE_CATEGORY" val="custom"/>
  <p:tag name="KSO_WM_TEMPLATE_INDEX" val="20188997"/>
  <p:tag name="KSO_WM_TAG_VERSION" val="1.0"/>
  <p:tag name="KSO_WM_UNIT_TYPE" val="e"/>
  <p:tag name="KSO_WM_UNIT_INDEX" val="1"/>
  <p:tag name="KSO_WM_UNIT_LAYERLEVEL" val="1"/>
  <p:tag name="KSO_WM_UNIT_VALUE" val="4"/>
  <p:tag name="KSO_WM_UNIT_HIGHLIGHT" val="0"/>
  <p:tag name="KSO_WM_UNIT_COMPATIBLE" val="1"/>
  <p:tag name="KSO_WM_UNIT_CLEAR" val="0"/>
  <p:tag name="KSO_WM_BEAUTIFY_FLAG" val="#wm#"/>
  <p:tag name="KSO_WM_UNIT_ID" val="custom20188997_5*e*1"/>
  <p:tag name="KSO_WM_UNIT_PRESET_TEXT" val="PART&#13;TWO"/>
</p:tagLst>
</file>

<file path=ppt/tags/tag42.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9"/>
  <p:tag name="KSO_WM_UNIT_ISCONTENTSTITLE" val="0"/>
  <p:tag name="KSO_WM_UNIT_HIGHLIGHT" val="0"/>
  <p:tag name="KSO_WM_UNIT_COMPATIBLE" val="0"/>
  <p:tag name="KSO_WM_UNIT_CLEAR" val="0"/>
  <p:tag name="KSO_WM_BEAUTIFY_FLAG" val="#wm#"/>
  <p:tag name="KSO_WM_UNIT_ID" val="custom20188997_5*a*1"/>
  <p:tag name="KSO_WM_UNIT_PRESET_TEXT" val="2. 研究方法"/>
</p:tagLst>
</file>

<file path=ppt/tags/tag43.xml><?xml version="1.0" encoding="utf-8"?>
<p:tagLst xmlns:p="http://schemas.openxmlformats.org/presentationml/2006/main">
  <p:tag name="KSO_WM_TEMPLATE_CATEGORY" val="custom"/>
  <p:tag name="KSO_WM_TEMPLATE_INDEX" val="20188997"/>
  <p:tag name="KSO_WM_UNIT_ISCONTENTSTITLE" val="0"/>
  <p:tag name="KSO_WM_UNIT_TYPE" val="f"/>
  <p:tag name="KSO_WM_UNIT_INDEX" val="1"/>
  <p:tag name="KSO_WM_UNIT_LAYERLEVEL" val="1"/>
  <p:tag name="KSO_WM_UNIT_VALUE" val="23"/>
  <p:tag name="KSO_WM_UNIT_HIGHLIGHT" val="0"/>
  <p:tag name="KSO_WM_UNIT_COMPATIBLE" val="0"/>
  <p:tag name="KSO_WM_UNIT_CLEAR" val="0"/>
  <p:tag name="KSO_WM_BEAUTIFY_FLAG" val="#wm#"/>
  <p:tag name="KSO_WM_TAG_VERSION" val="1.0"/>
  <p:tag name="KSO_WM_UNIT_ID" val="custom20188997_5*f*1"/>
  <p:tag name="KSO_WM_UNIT_PRESET_TEXT" val="2.1研究思路   2.2可行性分析   2.3研究过程"/>
</p:tagLst>
</file>

<file path=ppt/tags/tag44.xml><?xml version="1.0" encoding="utf-8"?>
<p:tagLst xmlns:p="http://schemas.openxmlformats.org/presentationml/2006/main">
  <p:tag name="KSO_WM_TAG_VERSION" val="1.0"/>
  <p:tag name="KSO_WM_SLIDE_ITEM_CNT" val="2"/>
  <p:tag name="KSO_WM_SLIDE_LAYOUT" val="a_e_f"/>
  <p:tag name="KSO_WM_SLIDE_LAYOUT_CNT" val="1_1_1"/>
  <p:tag name="KSO_WM_SLIDE_TYPE" val="sectionTitle"/>
  <p:tag name="KSO_WM_SLIDE_SUBTYPE" val="pureTxt"/>
  <p:tag name="KSO_WM_BEAUTIFY_FLAG" val="#wm#"/>
  <p:tag name="KSO_WM_COMBINE_RELATE_SLIDE_ID" val="background20185107_5"/>
  <p:tag name="KSO_WM_TEMPLATE_CATEGORY" val="custom"/>
  <p:tag name="KSO_WM_TEMPLATE_INDEX" val="20188997"/>
  <p:tag name="KSO_WM_SLIDE_ID" val="custom20188997_5"/>
  <p:tag name="KSO_WM_SLIDE_INDEX" val="5"/>
  <p:tag name="KSO_WM_TEMPLATE_SUBCATEGORY" val="combine"/>
</p:tagLst>
</file>

<file path=ppt/tags/tag45.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46.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47.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48.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49.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50.xml><?xml version="1.0" encoding="utf-8"?>
<p:tagLst xmlns:p="http://schemas.openxmlformats.org/presentationml/2006/main">
  <p:tag name="KSO_WM_TEMPLATE_CATEGORY" val="custom"/>
  <p:tag name="KSO_WM_TEMPLATE_INDEX" val="20188997"/>
  <p:tag name="KSO_WM_TAG_VERSION" val="1.0"/>
  <p:tag name="KSO_WM_UNIT_TYPE" val="e"/>
  <p:tag name="KSO_WM_UNIT_INDEX" val="1"/>
  <p:tag name="KSO_WM_UNIT_LAYERLEVEL" val="1"/>
  <p:tag name="KSO_WM_UNIT_VALUE" val="4"/>
  <p:tag name="KSO_WM_UNIT_HIGHLIGHT" val="0"/>
  <p:tag name="KSO_WM_UNIT_COMPATIBLE" val="1"/>
  <p:tag name="KSO_WM_UNIT_CLEAR" val="0"/>
  <p:tag name="KSO_WM_BEAUTIFY_FLAG" val="#wm#"/>
  <p:tag name="KSO_WM_UNIT_ID" val="custom20188997_5*e*1"/>
  <p:tag name="KSO_WM_UNIT_PRESET_TEXT" val="PART&#13;TWO"/>
</p:tagLst>
</file>

<file path=ppt/tags/tag51.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9"/>
  <p:tag name="KSO_WM_UNIT_ISCONTENTSTITLE" val="0"/>
  <p:tag name="KSO_WM_UNIT_HIGHLIGHT" val="0"/>
  <p:tag name="KSO_WM_UNIT_COMPATIBLE" val="0"/>
  <p:tag name="KSO_WM_UNIT_CLEAR" val="0"/>
  <p:tag name="KSO_WM_BEAUTIFY_FLAG" val="#wm#"/>
  <p:tag name="KSO_WM_UNIT_ID" val="custom20188997_5*a*1"/>
  <p:tag name="KSO_WM_UNIT_PRESET_TEXT" val="2. 研究方法"/>
</p:tagLst>
</file>

<file path=ppt/tags/tag52.xml><?xml version="1.0" encoding="utf-8"?>
<p:tagLst xmlns:p="http://schemas.openxmlformats.org/presentationml/2006/main">
  <p:tag name="KSO_WM_TEMPLATE_CATEGORY" val="custom"/>
  <p:tag name="KSO_WM_TEMPLATE_INDEX" val="20188997"/>
  <p:tag name="KSO_WM_UNIT_ISCONTENTSTITLE" val="0"/>
  <p:tag name="KSO_WM_UNIT_TYPE" val="f"/>
  <p:tag name="KSO_WM_UNIT_INDEX" val="1"/>
  <p:tag name="KSO_WM_UNIT_LAYERLEVEL" val="1"/>
  <p:tag name="KSO_WM_UNIT_VALUE" val="23"/>
  <p:tag name="KSO_WM_UNIT_HIGHLIGHT" val="0"/>
  <p:tag name="KSO_WM_UNIT_COMPATIBLE" val="0"/>
  <p:tag name="KSO_WM_UNIT_CLEAR" val="0"/>
  <p:tag name="KSO_WM_BEAUTIFY_FLAG" val="#wm#"/>
  <p:tag name="KSO_WM_TAG_VERSION" val="1.0"/>
  <p:tag name="KSO_WM_UNIT_ID" val="custom20188997_5*f*1"/>
  <p:tag name="KSO_WM_UNIT_PRESET_TEXT" val="2.1研究思路   2.2可行性分析   2.3研究过程"/>
</p:tagLst>
</file>

<file path=ppt/tags/tag53.xml><?xml version="1.0" encoding="utf-8"?>
<p:tagLst xmlns:p="http://schemas.openxmlformats.org/presentationml/2006/main">
  <p:tag name="KSO_WM_TAG_VERSION" val="1.0"/>
  <p:tag name="KSO_WM_SLIDE_ITEM_CNT" val="2"/>
  <p:tag name="KSO_WM_SLIDE_LAYOUT" val="a_e_f"/>
  <p:tag name="KSO_WM_SLIDE_LAYOUT_CNT" val="1_1_1"/>
  <p:tag name="KSO_WM_SLIDE_TYPE" val="sectionTitle"/>
  <p:tag name="KSO_WM_SLIDE_SUBTYPE" val="pureTxt"/>
  <p:tag name="KSO_WM_BEAUTIFY_FLAG" val="#wm#"/>
  <p:tag name="KSO_WM_COMBINE_RELATE_SLIDE_ID" val="background20185107_5"/>
  <p:tag name="KSO_WM_TEMPLATE_CATEGORY" val="custom"/>
  <p:tag name="KSO_WM_TEMPLATE_INDEX" val="20188997"/>
  <p:tag name="KSO_WM_SLIDE_ID" val="custom20188997_5"/>
  <p:tag name="KSO_WM_SLIDE_INDEX" val="5"/>
  <p:tag name="KSO_WM_TEMPLATE_SUBCATEGORY" val="combine"/>
</p:tagLst>
</file>

<file path=ppt/tags/tag54.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55.xml><?xml version="1.0" encoding="utf-8"?>
<p:tagLst xmlns:p="http://schemas.openxmlformats.org/presentationml/2006/main">
  <p:tag name="KSO_WM_BEAUTIFY_FLAG" val="#wm#"/>
  <p:tag name="KSO_WM_TEMPLATE_CATEGORY" val="custom"/>
  <p:tag name="KSO_WM_TEMPLATE_INDEX" val="20188997"/>
</p:tagLst>
</file>

<file path=ppt/tags/tag56.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57.xml><?xml version="1.0" encoding="utf-8"?>
<p:tagLst xmlns:p="http://schemas.openxmlformats.org/presentationml/2006/main">
  <p:tag name="KSO_WM_TEMPLATE_CATEGORY" val="diagram"/>
  <p:tag name="KSO_WM_TEMPLATE_INDEX" val="20186277"/>
  <p:tag name="KSO_WM_UNIT_TYPE" val="l_h_a"/>
  <p:tag name="KSO_WM_UNIT_INDEX" val="1_6_1"/>
  <p:tag name="KSO_WM_UNIT_ID" val="diagram20186277_1*l_h_a*1_6_1"/>
  <p:tag name="KSO_WM_UNIT_LAYERLEVEL" val="1_1_1"/>
  <p:tag name="KSO_WM_UNIT_VALUE" val="20"/>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9"/>
  <p:tag name="KSO_WM_UNIT_TEXT_FILL_TYPE" val="1"/>
  <p:tag name="KSO_WM_UNIT_USESOURCEFORMAT_APPLY" val="1"/>
</p:tagLst>
</file>

<file path=ppt/tags/tag58.xml><?xml version="1.0" encoding="utf-8"?>
<p:tagLst xmlns:p="http://schemas.openxmlformats.org/presentationml/2006/main">
  <p:tag name="KSO_WM_TEMPLATE_CATEGORY" val="diagram"/>
  <p:tag name="KSO_WM_TEMPLATE_INDEX" val="20186277"/>
  <p:tag name="KSO_WM_UNIT_TYPE" val="l_h_f"/>
  <p:tag name="KSO_WM_UNIT_INDEX" val="1_6_1"/>
  <p:tag name="KSO_WM_UNIT_ID" val="diagram20186277_1*l_h_f*1_6_1"/>
  <p:tag name="KSO_WM_UNIT_LAYERLEVEL" val="1_1_1"/>
  <p:tag name="KSO_WM_UNIT_VALUE" val="75"/>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建议使用主题字体）_x000B_如需更改请在（设置形状格式）菜单下（文本选项）中调整"/>
  <p:tag name="KSO_WM_UNIT_TEXT_FILL_FORE_SCHEMECOLOR_INDEX" val="1"/>
  <p:tag name="KSO_WM_UNIT_TEXT_FILL_TYPE" val="1"/>
  <p:tag name="KSO_WM_UNIT_USESOURCEFORMAT_APPLY" val="1"/>
</p:tagLst>
</file>

<file path=ppt/tags/tag59.xml><?xml version="1.0" encoding="utf-8"?>
<p:tagLst xmlns:p="http://schemas.openxmlformats.org/presentationml/2006/main">
  <p:tag name="KSO_WM_TAG_VERSION" val="1.0"/>
  <p:tag name="KSO_WM_BEAUTIFY_FLAG" val="#wm#"/>
  <p:tag name="KSO_WM_UNIT_TYPE" val="i"/>
  <p:tag name="KSO_WM_UNIT_ID" val="diagram20186277_1*i*8"/>
  <p:tag name="KSO_WM_TEMPLATE_CATEGORY" val="diagram"/>
  <p:tag name="KSO_WM_TEMPLATE_INDEX" val="20186277"/>
  <p:tag name="KSO_WM_UNIT_INDEX" val="8"/>
</p:tagLst>
</file>

<file path=ppt/tags/tag6.xml><?xml version="1.0" encoding="utf-8"?>
<p:tagLst xmlns:p="http://schemas.openxmlformats.org/presentationml/2006/main">
  <p:tag name="KSO_WM_TAG_VERSION" val="1.0"/>
  <p:tag name="KSO_WM_TEMPLATE_CATEGORY" val="custom"/>
  <p:tag name="KSO_WM_TEMPLATE_INDEX" val="20184553"/>
</p:tagLst>
</file>

<file path=ppt/tags/tag60.xml><?xml version="1.0" encoding="utf-8"?>
<p:tagLst xmlns:p="http://schemas.openxmlformats.org/presentationml/2006/main">
  <p:tag name="KSO_WM_TEMPLATE_CATEGORY" val="diagram"/>
  <p:tag name="KSO_WM_TEMPLATE_INDEX" val="20186277"/>
  <p:tag name="KSO_WM_UNIT_TYPE" val="l_h_a"/>
  <p:tag name="KSO_WM_UNIT_INDEX" val="1_2_1"/>
  <p:tag name="KSO_WM_UNIT_ID" val="diagram20186277_1*l_h_a*1_2_1"/>
  <p:tag name="KSO_WM_UNIT_LAYERLEVEL" val="1_1_1"/>
  <p:tag name="KSO_WM_UNIT_VALUE" val="20"/>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8"/>
  <p:tag name="KSO_WM_UNIT_TEXT_FILL_TYPE" val="1"/>
  <p:tag name="KSO_WM_UNIT_USESOURCEFORMAT_APPLY" val="1"/>
</p:tagLst>
</file>

<file path=ppt/tags/tag61.xml><?xml version="1.0" encoding="utf-8"?>
<p:tagLst xmlns:p="http://schemas.openxmlformats.org/presentationml/2006/main">
  <p:tag name="KSO_WM_TEMPLATE_CATEGORY" val="diagram"/>
  <p:tag name="KSO_WM_TEMPLATE_INDEX" val="20186277"/>
  <p:tag name="KSO_WM_UNIT_TYPE" val="l_h_f"/>
  <p:tag name="KSO_WM_UNIT_INDEX" val="1_2_1"/>
  <p:tag name="KSO_WM_UNIT_ID" val="diagram20186277_1*l_h_f*1_2_1"/>
  <p:tag name="KSO_WM_UNIT_LAYERLEVEL" val="1_1_1"/>
  <p:tag name="KSO_WM_UNIT_VALUE" val="75"/>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建议使用主题字体）_x000B_如需更改请在（设置形状格式）菜单下（文本选项）中调整"/>
  <p:tag name="KSO_WM_UNIT_TEXT_FILL_FORE_SCHEMECOLOR_INDEX" val="1"/>
  <p:tag name="KSO_WM_UNIT_TEXT_FILL_TYPE" val="1"/>
  <p:tag name="KSO_WM_UNIT_USESOURCEFORMAT_APPLY" val="1"/>
</p:tagLst>
</file>

<file path=ppt/tags/tag62.xml><?xml version="1.0" encoding="utf-8"?>
<p:tagLst xmlns:p="http://schemas.openxmlformats.org/presentationml/2006/main">
  <p:tag name="KSO_WM_TEMPLATE_CATEGORY" val="diagram"/>
  <p:tag name="KSO_WM_TEMPLATE_INDEX" val="20186277"/>
  <p:tag name="KSO_WM_UNIT_TYPE" val="l_h_i"/>
  <p:tag name="KSO_WM_UNIT_INDEX" val="1_2_1"/>
  <p:tag name="KSO_WM_UNIT_ID" val="diagram20186277_1*l_h_i*1_2_1"/>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2"/>
  <p:tag name="KSO_WM_UNIT_TEXT_FILL_TYPE" val="1"/>
  <p:tag name="KSO_WM_UNIT_USESOURCEFORMAT_APPLY" val="1"/>
</p:tagLst>
</file>

<file path=ppt/tags/tag63.xml><?xml version="1.0" encoding="utf-8"?>
<p:tagLst xmlns:p="http://schemas.openxmlformats.org/presentationml/2006/main">
  <p:tag name="KSO_WM_TEMPLATE_CATEGORY" val="diagram"/>
  <p:tag name="KSO_WM_TEMPLATE_INDEX" val="20186277"/>
  <p:tag name="KSO_WM_UNIT_TYPE" val="l_h_a"/>
  <p:tag name="KSO_WM_UNIT_INDEX" val="1_3_1"/>
  <p:tag name="KSO_WM_UNIT_ID" val="diagram20186277_1*l_h_a*1_3_1"/>
  <p:tag name="KSO_WM_UNIT_LAYERLEVEL" val="1_1_1"/>
  <p:tag name="KSO_WM_UNIT_VALUE" val="20"/>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10"/>
  <p:tag name="KSO_WM_UNIT_TEXT_FILL_TYPE" val="1"/>
  <p:tag name="KSO_WM_UNIT_USESOURCEFORMAT_APPLY" val="1"/>
</p:tagLst>
</file>

<file path=ppt/tags/tag64.xml><?xml version="1.0" encoding="utf-8"?>
<p:tagLst xmlns:p="http://schemas.openxmlformats.org/presentationml/2006/main">
  <p:tag name="KSO_WM_TEMPLATE_CATEGORY" val="diagram"/>
  <p:tag name="KSO_WM_TEMPLATE_INDEX" val="20186277"/>
  <p:tag name="KSO_WM_UNIT_TYPE" val="l_h_f"/>
  <p:tag name="KSO_WM_UNIT_INDEX" val="1_3_1"/>
  <p:tag name="KSO_WM_UNIT_ID" val="diagram20186277_1*l_h_f*1_3_1"/>
  <p:tag name="KSO_WM_UNIT_LAYERLEVEL" val="1_1_1"/>
  <p:tag name="KSO_WM_UNIT_VALUE" val="75"/>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建议使用主题字体）_x000B_如需更改请在（设置形状格式）菜单下（文本选项）中调整"/>
  <p:tag name="KSO_WM_UNIT_TEXT_FILL_FORE_SCHEMECOLOR_INDEX" val="1"/>
  <p:tag name="KSO_WM_UNIT_TEXT_FILL_TYPE" val="1"/>
  <p:tag name="KSO_WM_UNIT_USESOURCEFORMAT_APPLY" val="1"/>
</p:tagLst>
</file>

<file path=ppt/tags/tag65.xml><?xml version="1.0" encoding="utf-8"?>
<p:tagLst xmlns:p="http://schemas.openxmlformats.org/presentationml/2006/main">
  <p:tag name="KSO_WM_TEMPLATE_CATEGORY" val="diagram"/>
  <p:tag name="KSO_WM_TEMPLATE_INDEX" val="20186277"/>
  <p:tag name="KSO_WM_UNIT_TYPE" val="l_h_i"/>
  <p:tag name="KSO_WM_UNIT_INDEX" val="1_3_1"/>
  <p:tag name="KSO_WM_UNIT_ID" val="diagram20186277_1*l_h_i*1_3_1"/>
  <p:tag name="KSO_WM_UNIT_LAYERLEVEL" val="1_1_1"/>
  <p:tag name="KSO_WM_BEAUTIFY_FLAG" val="#wm#"/>
  <p:tag name="KSO_WM_TAG_VERSION" val="1.0"/>
  <p:tag name="KSO_WM_DIAGRAM_GROUP_CODE" val="l1-1"/>
  <p:tag name="KSO_WM_UNIT_FILL_FORE_SCHEMECOLOR_INDEX" val="10"/>
  <p:tag name="KSO_WM_UNIT_FILL_TYPE" val="1"/>
  <p:tag name="KSO_WM_UNIT_TEXT_FILL_FORE_SCHEMECOLOR_INDEX" val="2"/>
  <p:tag name="KSO_WM_UNIT_TEXT_FILL_TYPE" val="1"/>
  <p:tag name="KSO_WM_UNIT_USESOURCEFORMAT_APPLY" val="1"/>
</p:tagLst>
</file>

<file path=ppt/tags/tag66.xml><?xml version="1.0" encoding="utf-8"?>
<p:tagLst xmlns:p="http://schemas.openxmlformats.org/presentationml/2006/main">
  <p:tag name="KSO_WM_TAG_VERSION" val="1.0"/>
  <p:tag name="KSO_WM_BEAUTIFY_FLAG" val="#wm#"/>
  <p:tag name="KSO_WM_UNIT_TYPE" val="i"/>
  <p:tag name="KSO_WM_UNIT_ID" val="diagram20186277_1*i*18"/>
  <p:tag name="KSO_WM_TEMPLATE_CATEGORY" val="diagram"/>
  <p:tag name="KSO_WM_TEMPLATE_INDEX" val="20186277"/>
  <p:tag name="KSO_WM_UNIT_INDEX" val="18"/>
</p:tagLst>
</file>

<file path=ppt/tags/tag67.xml><?xml version="1.0" encoding="utf-8"?>
<p:tagLst xmlns:p="http://schemas.openxmlformats.org/presentationml/2006/main">
  <p:tag name="KSO_WM_TEMPLATE_CATEGORY" val="diagram"/>
  <p:tag name="KSO_WM_TEMPLATE_INDEX" val="20186277"/>
  <p:tag name="KSO_WM_UNIT_TYPE" val="l_h_i"/>
  <p:tag name="KSO_WM_UNIT_INDEX" val="1_2_2"/>
  <p:tag name="KSO_WM_UNIT_ID" val="diagram20186277_1*l_h_i*1_2_2"/>
  <p:tag name="KSO_WM_UNIT_LAYERLEVEL" val="1_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68.xml><?xml version="1.0" encoding="utf-8"?>
<p:tagLst xmlns:p="http://schemas.openxmlformats.org/presentationml/2006/main">
  <p:tag name="KSO_WM_TEMPLATE_CATEGORY" val="diagram"/>
  <p:tag name="KSO_WM_TEMPLATE_INDEX" val="20186277"/>
  <p:tag name="KSO_WM_UNIT_TYPE" val="l_h_i"/>
  <p:tag name="KSO_WM_UNIT_INDEX" val="1_6_1"/>
  <p:tag name="KSO_WM_UNIT_ID" val="diagram20186277_1*l_h_i*1_6_1"/>
  <p:tag name="KSO_WM_UNIT_LAYERLEVEL" val="1_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69.xml><?xml version="1.0" encoding="utf-8"?>
<p:tagLst xmlns:p="http://schemas.openxmlformats.org/presentationml/2006/main">
  <p:tag name="KSO_WM_TEMPLATE_CATEGORY" val="diagram"/>
  <p:tag name="KSO_WM_TEMPLATE_INDEX" val="20186277"/>
  <p:tag name="KSO_WM_UNIT_TYPE" val="l_h_i"/>
  <p:tag name="KSO_WM_UNIT_INDEX" val="1_3_2"/>
  <p:tag name="KSO_WM_UNIT_ID" val="diagram20186277_1*l_h_i*1_3_2"/>
  <p:tag name="KSO_WM_UNIT_LAYERLEVEL" val="1_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0.xml><?xml version="1.0" encoding="utf-8"?>
<p:tagLst xmlns:p="http://schemas.openxmlformats.org/presentationml/2006/main">
  <p:tag name="KSO_WM_BEAUTIFY_FLAG" val="#wm#"/>
  <p:tag name="KSO_WM_TEMPLATE_CATEGORY" val="custom"/>
  <p:tag name="KSO_WM_TEMPLATE_INDEX" val="20188997"/>
</p:tagLst>
</file>

<file path=ppt/tags/tag71.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72.xml><?xml version="1.0" encoding="utf-8"?>
<p:tagLst xmlns:p="http://schemas.openxmlformats.org/presentationml/2006/main">
  <p:tag name="KSO_WM_BEAUTIFY_FLAG" val="#wm#"/>
  <p:tag name="KSO_WM_TEMPLATE_CATEGORY" val="custom"/>
  <p:tag name="KSO_WM_TEMPLATE_INDEX" val="20188997"/>
</p:tagLst>
</file>

<file path=ppt/tags/tag73.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74.xml><?xml version="1.0" encoding="utf-8"?>
<p:tagLst xmlns:p="http://schemas.openxmlformats.org/presentationml/2006/main">
  <p:tag name="KSO_WM_TAG_VERSION" val="1.0"/>
  <p:tag name="KSO_WM_TEMPLATE_CATEGORY" val="diagram"/>
  <p:tag name="KSO_WM_TEMPLATE_INDEX" val="20187706"/>
  <p:tag name="KSO_WM_UNIT_TYPE" val="l_h_i"/>
  <p:tag name="KSO_WM_UNIT_INDEX" val="1_1_1"/>
  <p:tag name="KSO_WM_UNIT_ID" val="diagram20187706_4*l_h_i*1_1_1"/>
  <p:tag name="KSO_WM_UNIT_LAYERLEVEL" val="1_1_1"/>
  <p:tag name="KSO_WM_BEAUTIFY_FLAG" val="#wm#"/>
  <p:tag name="KSO_WM_UNIT_HIGHLIGHT" val="0"/>
  <p:tag name="KSO_WM_UNIT_COMPATIBLE" val="0"/>
  <p:tag name="KSO_WM_DIAGRAM_GROUP_CODE" val="l1-1"/>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75.xml><?xml version="1.0" encoding="utf-8"?>
<p:tagLst xmlns:p="http://schemas.openxmlformats.org/presentationml/2006/main">
  <p:tag name="KSO_WM_TAG_VERSION" val="1.0"/>
  <p:tag name="KSO_WM_TEMPLATE_CATEGORY" val="diagram"/>
  <p:tag name="KSO_WM_TEMPLATE_INDEX" val="20187706"/>
  <p:tag name="KSO_WM_UNIT_TYPE" val="l_h_a"/>
  <p:tag name="KSO_WM_UNIT_INDEX" val="1_1_1"/>
  <p:tag name="KSO_WM_UNIT_ID" val="diagram20187706_4*l_h_a*1_1_1"/>
  <p:tag name="KSO_WM_UNIT_LAYERLEVEL" val="1_1_1"/>
  <p:tag name="KSO_WM_UNIT_VALUE" val="18"/>
  <p:tag name="KSO_WM_UNIT_HIGHLIGHT" val="0"/>
  <p:tag name="KSO_WM_UNIT_COMPATIBLE" val="0"/>
  <p:tag name="KSO_WM_BEAUTIFY_FLAG" val="#wm#"/>
  <p:tag name="KSO_WM_UNIT_PRESET_TEXT" val="添加标题"/>
  <p:tag name="KSO_WM_UNIT_ISCONTENTSTITLE" val="0"/>
  <p:tag name="KSO_WM_DIAGRAM_GROUP_CODE" val="l1-1"/>
  <p:tag name="KSO_WM_UNIT_DIAGRAM_ISNUMVISUAL" val="0"/>
  <p:tag name="KSO_WM_UNIT_DIAGRAM_ISREFERUNIT" val="0"/>
  <p:tag name="KSO_WM_UNIT_NOCLEAR" val="0"/>
  <p:tag name="KSO_WM_UNIT_TEXT_FILL_FORE_SCHEMECOLOR_INDEX" val="5"/>
  <p:tag name="KSO_WM_UNIT_TEXT_FILL_TYPE" val="1"/>
  <p:tag name="KSO_WM_UNIT_USESOURCEFORMAT_APPLY" val="1"/>
</p:tagLst>
</file>

<file path=ppt/tags/tag76.xml><?xml version="1.0" encoding="utf-8"?>
<p:tagLst xmlns:p="http://schemas.openxmlformats.org/presentationml/2006/main">
  <p:tag name="KSO_WM_TAG_VERSION" val="1.0"/>
  <p:tag name="KSO_WM_TEMPLATE_CATEGORY" val="diagram"/>
  <p:tag name="KSO_WM_TEMPLATE_INDEX" val="20187706"/>
  <p:tag name="KSO_WM_UNIT_TYPE" val="l_h_f"/>
  <p:tag name="KSO_WM_UNIT_INDEX" val="1_1_1"/>
  <p:tag name="KSO_WM_UNIT_ID" val="diagram20187706_4*l_h_f*1_1_1"/>
  <p:tag name="KSO_WM_UNIT_LAYERLEVEL" val="1_1_1"/>
  <p:tag name="KSO_WM_UNIT_VALUE" val="24"/>
  <p:tag name="KSO_WM_UNIT_HIGHLIGHT" val="0"/>
  <p:tag name="KSO_WM_UNIT_COMPATIBLE" val="0"/>
  <p:tag name="KSO_WM_BEAUTIFY_FLAG" val="#wm#"/>
  <p:tag name="KSO_WM_UNIT_PRESET_TEXT" val="单击此处添加文本具体内容，简明扼要的阐述您的观点。"/>
  <p:tag name="KSO_WM_DIAGRAM_GROUP_CODE" val="l1-1"/>
  <p:tag name="KSO_WM_UNIT_DIAGRAM_ISNUMVISUAL" val="0"/>
  <p:tag name="KSO_WM_UNIT_DIAGRAM_ISREFERUNIT" val="0"/>
  <p:tag name="KSO_WM_UNIT_NOCLEAR" val="0"/>
  <p:tag name="KSO_WM_UNIT_TEXT_FILL_FORE_SCHEMECOLOR_INDEX" val="13"/>
  <p:tag name="KSO_WM_UNIT_TEXT_FILL_TYPE" val="1"/>
  <p:tag name="KSO_WM_UNIT_USESOURCEFORMAT_APPLY" val="1"/>
</p:tagLst>
</file>

<file path=ppt/tags/tag77.xml><?xml version="1.0" encoding="utf-8"?>
<p:tagLst xmlns:p="http://schemas.openxmlformats.org/presentationml/2006/main">
  <p:tag name="KSO_WM_TAG_VERSION" val="1.0"/>
  <p:tag name="KSO_WM_TEMPLATE_CATEGORY" val="diagram"/>
  <p:tag name="KSO_WM_TEMPLATE_INDEX" val="20187706"/>
  <p:tag name="KSO_WM_UNIT_TYPE" val="l_h_i"/>
  <p:tag name="KSO_WM_UNIT_INDEX" val="1_2_1"/>
  <p:tag name="KSO_WM_UNIT_ID" val="diagram20187706_4*l_h_i*1_2_1"/>
  <p:tag name="KSO_WM_UNIT_LAYERLEVEL" val="1_1_1"/>
  <p:tag name="KSO_WM_BEAUTIFY_FLAG" val="#wm#"/>
  <p:tag name="KSO_WM_UNIT_HIGHLIGHT" val="0"/>
  <p:tag name="KSO_WM_UNIT_COMPATIBLE" val="0"/>
  <p:tag name="KSO_WM_DIAGRAM_GROUP_CODE" val="l1-1"/>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1"/>
</p:tagLst>
</file>

<file path=ppt/tags/tag78.xml><?xml version="1.0" encoding="utf-8"?>
<p:tagLst xmlns:p="http://schemas.openxmlformats.org/presentationml/2006/main">
  <p:tag name="KSO_WM_TAG_VERSION" val="1.0"/>
  <p:tag name="KSO_WM_TEMPLATE_CATEGORY" val="diagram"/>
  <p:tag name="KSO_WM_TEMPLATE_INDEX" val="20187706"/>
  <p:tag name="KSO_WM_UNIT_TYPE" val="l_h_a"/>
  <p:tag name="KSO_WM_UNIT_INDEX" val="1_2_1"/>
  <p:tag name="KSO_WM_UNIT_ID" val="diagram20187706_4*l_h_a*1_2_1"/>
  <p:tag name="KSO_WM_UNIT_LAYERLEVEL" val="1_1_1"/>
  <p:tag name="KSO_WM_UNIT_VALUE" val="18"/>
  <p:tag name="KSO_WM_UNIT_HIGHLIGHT" val="0"/>
  <p:tag name="KSO_WM_UNIT_COMPATIBLE" val="0"/>
  <p:tag name="KSO_WM_BEAUTIFY_FLAG" val="#wm#"/>
  <p:tag name="KSO_WM_UNIT_PRESET_TEXT" val="添加标题"/>
  <p:tag name="KSO_WM_UNIT_ISCONTENTSTITLE" val="0"/>
  <p:tag name="KSO_WM_DIAGRAM_GROUP_CODE" val="l1-1"/>
  <p:tag name="KSO_WM_UNIT_DIAGRAM_ISNUMVISUAL" val="0"/>
  <p:tag name="KSO_WM_UNIT_DIAGRAM_ISREFERUNIT" val="0"/>
  <p:tag name="KSO_WM_UNIT_NOCLEAR" val="0"/>
  <p:tag name="KSO_WM_UNIT_TEXT_FILL_FORE_SCHEMECOLOR_INDEX" val="6"/>
  <p:tag name="KSO_WM_UNIT_TEXT_FILL_TYPE" val="1"/>
  <p:tag name="KSO_WM_UNIT_USESOURCEFORMAT_APPLY" val="1"/>
</p:tagLst>
</file>

<file path=ppt/tags/tag79.xml><?xml version="1.0" encoding="utf-8"?>
<p:tagLst xmlns:p="http://schemas.openxmlformats.org/presentationml/2006/main">
  <p:tag name="KSO_WM_TAG_VERSION" val="1.0"/>
  <p:tag name="KSO_WM_TEMPLATE_CATEGORY" val="diagram"/>
  <p:tag name="KSO_WM_TEMPLATE_INDEX" val="20187706"/>
  <p:tag name="KSO_WM_UNIT_TYPE" val="l_h_i"/>
  <p:tag name="KSO_WM_UNIT_INDEX" val="1_3_1"/>
  <p:tag name="KSO_WM_UNIT_ID" val="diagram20187706_4*l_h_i*1_3_1"/>
  <p:tag name="KSO_WM_UNIT_LAYERLEVEL" val="1_1_1"/>
  <p:tag name="KSO_WM_BEAUTIFY_FLAG" val="#wm#"/>
  <p:tag name="KSO_WM_UNIT_HIGHLIGHT" val="0"/>
  <p:tag name="KSO_WM_UNIT_COMPATIBLE" val="0"/>
  <p:tag name="KSO_WM_DIAGRAM_GROUP_CODE" val="l1-1"/>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1"/>
</p:tagLst>
</file>

<file path=ppt/tags/tag8.xml><?xml version="1.0" encoding="utf-8"?>
<p:tagLst xmlns:p="http://schemas.openxmlformats.org/presentationml/2006/main">
  <p:tag name="KSO_WM_TAG_VERSION" val="1.0"/>
  <p:tag name="KSO_WM_TEMPLATE_CATEGORY" val="diagram"/>
  <p:tag name="KSO_WM_TEMPLATE_INDEX" val="30177760"/>
</p:tagLst>
</file>

<file path=ppt/tags/tag80.xml><?xml version="1.0" encoding="utf-8"?>
<p:tagLst xmlns:p="http://schemas.openxmlformats.org/presentationml/2006/main">
  <p:tag name="KSO_WM_TAG_VERSION" val="1.0"/>
  <p:tag name="KSO_WM_TEMPLATE_CATEGORY" val="diagram"/>
  <p:tag name="KSO_WM_TEMPLATE_INDEX" val="20187706"/>
  <p:tag name="KSO_WM_UNIT_TYPE" val="l_h_a"/>
  <p:tag name="KSO_WM_UNIT_INDEX" val="1_3_1"/>
  <p:tag name="KSO_WM_UNIT_ID" val="diagram20187706_4*l_h_a*1_3_1"/>
  <p:tag name="KSO_WM_UNIT_LAYERLEVEL" val="1_1_1"/>
  <p:tag name="KSO_WM_UNIT_VALUE" val="18"/>
  <p:tag name="KSO_WM_UNIT_HIGHLIGHT" val="0"/>
  <p:tag name="KSO_WM_UNIT_COMPATIBLE" val="0"/>
  <p:tag name="KSO_WM_BEAUTIFY_FLAG" val="#wm#"/>
  <p:tag name="KSO_WM_UNIT_PRESET_TEXT" val="添加标题"/>
  <p:tag name="KSO_WM_UNIT_ISCONTENTSTITLE" val="0"/>
  <p:tag name="KSO_WM_DIAGRAM_GROUP_CODE" val="l1-1"/>
  <p:tag name="KSO_WM_UNIT_DIAGRAM_ISNUMVISUAL" val="0"/>
  <p:tag name="KSO_WM_UNIT_DIAGRAM_ISREFERUNIT" val="0"/>
  <p:tag name="KSO_WM_UNIT_NOCLEAR" val="0"/>
  <p:tag name="KSO_WM_UNIT_TEXT_FILL_FORE_SCHEMECOLOR_INDEX" val="7"/>
  <p:tag name="KSO_WM_UNIT_TEXT_FILL_TYPE" val="1"/>
  <p:tag name="KSO_WM_UNIT_USESOURCEFORMAT_APPLY" val="1"/>
</p:tagLst>
</file>

<file path=ppt/tags/tag81.xml><?xml version="1.0" encoding="utf-8"?>
<p:tagLst xmlns:p="http://schemas.openxmlformats.org/presentationml/2006/main">
  <p:tag name="KSO_WM_TAG_VERSION" val="1.0"/>
  <p:tag name="KSO_WM_TEMPLATE_CATEGORY" val="diagram"/>
  <p:tag name="KSO_WM_TEMPLATE_INDEX" val="20187706"/>
  <p:tag name="KSO_WM_UNIT_TYPE" val="l_h_i"/>
  <p:tag name="KSO_WM_UNIT_INDEX" val="1_4_1"/>
  <p:tag name="KSO_WM_UNIT_ID" val="diagram20187706_4*l_h_i*1_4_1"/>
  <p:tag name="KSO_WM_UNIT_LAYERLEVEL" val="1_1_1"/>
  <p:tag name="KSO_WM_BEAUTIFY_FLAG" val="#wm#"/>
  <p:tag name="KSO_WM_UNIT_HIGHLIGHT" val="0"/>
  <p:tag name="KSO_WM_UNIT_COMPATIBLE" val="0"/>
  <p:tag name="KSO_WM_DIAGRAM_GROUP_CODE" val="l1-1"/>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TAG_VERSION" val="1.0"/>
  <p:tag name="KSO_WM_TEMPLATE_CATEGORY" val="diagram"/>
  <p:tag name="KSO_WM_TEMPLATE_INDEX" val="20187706"/>
  <p:tag name="KSO_WM_UNIT_TYPE" val="l_h_a"/>
  <p:tag name="KSO_WM_UNIT_INDEX" val="1_4_1"/>
  <p:tag name="KSO_WM_UNIT_ID" val="diagram20187706_4*l_h_a*1_4_1"/>
  <p:tag name="KSO_WM_UNIT_LAYERLEVEL" val="1_1_1"/>
  <p:tag name="KSO_WM_UNIT_VALUE" val="18"/>
  <p:tag name="KSO_WM_UNIT_HIGHLIGHT" val="0"/>
  <p:tag name="KSO_WM_UNIT_COMPATIBLE" val="0"/>
  <p:tag name="KSO_WM_BEAUTIFY_FLAG" val="#wm#"/>
  <p:tag name="KSO_WM_UNIT_PRESET_TEXT" val="添加标题"/>
  <p:tag name="KSO_WM_UNIT_ISCONTENTSTITLE" val="0"/>
  <p:tag name="KSO_WM_DIAGRAM_GROUP_CODE" val="l1-1"/>
  <p:tag name="KSO_WM_UNIT_DIAGRAM_ISNUMVISUAL" val="0"/>
  <p:tag name="KSO_WM_UNIT_DIAGRAM_ISREFERUNIT" val="0"/>
  <p:tag name="KSO_WM_UNIT_NOCLEAR" val="0"/>
  <p:tag name="KSO_WM_UNIT_TEXT_FILL_FORE_SCHEMECOLOR_INDEX" val="8"/>
  <p:tag name="KSO_WM_UNIT_TEXT_FILL_TYPE" val="1"/>
  <p:tag name="KSO_WM_UNIT_USESOURCEFORMAT_APPLY" val="1"/>
</p:tagLst>
</file>

<file path=ppt/tags/tag83.xml><?xml version="1.0" encoding="utf-8"?>
<p:tagLst xmlns:p="http://schemas.openxmlformats.org/presentationml/2006/main">
  <p:tag name="KSO_WM_TAG_VERSION" val="1.0"/>
  <p:tag name="KSO_WM_TEMPLATE_CATEGORY" val="diagram"/>
  <p:tag name="KSO_WM_TEMPLATE_INDEX" val="20187706"/>
  <p:tag name="KSO_WM_UNIT_TYPE" val="l_h_i"/>
  <p:tag name="KSO_WM_UNIT_INDEX" val="1_1_1"/>
  <p:tag name="KSO_WM_UNIT_ID" val="diagram20187706_4*l_h_i*1_1_1"/>
  <p:tag name="KSO_WM_UNIT_LAYERLEVEL" val="1_1_1"/>
  <p:tag name="KSO_WM_BEAUTIFY_FLAG" val="#wm#"/>
  <p:tag name="KSO_WM_UNIT_HIGHLIGHT" val="0"/>
  <p:tag name="KSO_WM_UNIT_COMPATIBLE" val="0"/>
  <p:tag name="KSO_WM_DIAGRAM_GROUP_CODE" val="l1-1"/>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84.xml><?xml version="1.0" encoding="utf-8"?>
<p:tagLst xmlns:p="http://schemas.openxmlformats.org/presentationml/2006/main">
  <p:tag name="KSO_WM_TAG_VERSION" val="1.0"/>
  <p:tag name="KSO_WM_TEMPLATE_CATEGORY" val="diagram"/>
  <p:tag name="KSO_WM_TEMPLATE_INDEX" val="20187706"/>
  <p:tag name="KSO_WM_UNIT_TYPE" val="l_h_i"/>
  <p:tag name="KSO_WM_UNIT_INDEX" val="1_4_1"/>
  <p:tag name="KSO_WM_UNIT_ID" val="diagram20187706_4*l_h_i*1_4_1"/>
  <p:tag name="KSO_WM_UNIT_LAYERLEVEL" val="1_1_1"/>
  <p:tag name="KSO_WM_BEAUTIFY_FLAG" val="#wm#"/>
  <p:tag name="KSO_WM_UNIT_HIGHLIGHT" val="0"/>
  <p:tag name="KSO_WM_UNIT_COMPATIBLE" val="0"/>
  <p:tag name="KSO_WM_DIAGRAM_GROUP_CODE" val="l1-1"/>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BEAUTIFY_FLAG" val="#wm#"/>
  <p:tag name="KSO_WM_TEMPLATE_CATEGORY" val="custom"/>
  <p:tag name="KSO_WM_TEMPLATE_INDEX" val="20188997"/>
</p:tagLst>
</file>

<file path=ppt/tags/tag86.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87.xml><?xml version="1.0" encoding="utf-8"?>
<p:tagLst xmlns:p="http://schemas.openxmlformats.org/presentationml/2006/main">
  <p:tag name="KSO_WM_BEAUTIFY_FLAG" val="#wm#"/>
  <p:tag name="KSO_WM_TEMPLATE_CATEGORY" val="custom"/>
  <p:tag name="KSO_WM_TEMPLATE_INDEX" val="20188997"/>
</p:tagLst>
</file>

<file path=ppt/tags/tag88.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89.xml><?xml version="1.0" encoding="utf-8"?>
<p:tagLst xmlns:p="http://schemas.openxmlformats.org/presentationml/2006/main">
  <p:tag name="KSO_WM_BEAUTIFY_FLAG" val="#wm#"/>
  <p:tag name="KSO_WM_TEMPLATE_CATEGORY" val="custom"/>
  <p:tag name="KSO_WM_TEMPLATE_INDEX" val="20188997"/>
</p:tagLst>
</file>

<file path=ppt/tags/tag9.xml><?xml version="1.0" encoding="utf-8"?>
<p:tagLst xmlns:p="http://schemas.openxmlformats.org/presentationml/2006/main">
  <p:tag name="KSO_WM_TAG_VERSION" val="1.0"/>
  <p:tag name="KSO_WM_TEMPLATE_CATEGORY" val="diagram"/>
  <p:tag name="KSO_WM_TEMPLATE_INDEX" val="30177760"/>
</p:tagLst>
</file>

<file path=ppt/tags/tag90.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91.xml><?xml version="1.0" encoding="utf-8"?>
<p:tagLst xmlns:p="http://schemas.openxmlformats.org/presentationml/2006/main">
  <p:tag name="KSO_WM_BEAUTIFY_FLAG" val="#wm#"/>
  <p:tag name="KSO_WM_TEMPLATE_CATEGORY" val="custom"/>
  <p:tag name="KSO_WM_TEMPLATE_INDEX" val="20188997"/>
</p:tagLst>
</file>

<file path=ppt/tags/tag92.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93.xml><?xml version="1.0" encoding="utf-8"?>
<p:tagLst xmlns:p="http://schemas.openxmlformats.org/presentationml/2006/main">
  <p:tag name="KSO_WM_BEAUTIFY_FLAG" val="#wm#"/>
  <p:tag name="KSO_WM_TEMPLATE_CATEGORY" val="custom"/>
  <p:tag name="KSO_WM_TEMPLATE_INDEX" val="20188997"/>
</p:tagLst>
</file>

<file path=ppt/tags/tag94.xml><?xml version="1.0" encoding="utf-8"?>
<p:tagLst xmlns:p="http://schemas.openxmlformats.org/presentationml/2006/main">
  <p:tag name="KSO_WM_TEMPLATE_CATEGORY" val="custom"/>
  <p:tag name="KSO_WM_TEMPLATE_INDEX" val="20188997"/>
  <p:tag name="KSO_WM_TAG_VERSION" val="1.0"/>
  <p:tag name="KSO_WM_UNIT_TYPE" val="e"/>
  <p:tag name="KSO_WM_UNIT_INDEX" val="1"/>
  <p:tag name="KSO_WM_UNIT_LAYERLEVEL" val="1"/>
  <p:tag name="KSO_WM_UNIT_VALUE" val="4"/>
  <p:tag name="KSO_WM_UNIT_HIGHLIGHT" val="0"/>
  <p:tag name="KSO_WM_UNIT_COMPATIBLE" val="1"/>
  <p:tag name="KSO_WM_UNIT_CLEAR" val="0"/>
  <p:tag name="KSO_WM_BEAUTIFY_FLAG" val="#wm#"/>
  <p:tag name="KSO_WM_UNIT_ID" val="custom20188997_5*e*1"/>
  <p:tag name="KSO_WM_UNIT_PRESET_TEXT" val="PART&#13;TWO"/>
</p:tagLst>
</file>

<file path=ppt/tags/tag95.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9"/>
  <p:tag name="KSO_WM_UNIT_ISCONTENTSTITLE" val="0"/>
  <p:tag name="KSO_WM_UNIT_HIGHLIGHT" val="0"/>
  <p:tag name="KSO_WM_UNIT_COMPATIBLE" val="0"/>
  <p:tag name="KSO_WM_UNIT_CLEAR" val="0"/>
  <p:tag name="KSO_WM_BEAUTIFY_FLAG" val="#wm#"/>
  <p:tag name="KSO_WM_UNIT_ID" val="custom20188997_5*a*1"/>
  <p:tag name="KSO_WM_UNIT_PRESET_TEXT" val="2. 研究方法"/>
</p:tagLst>
</file>

<file path=ppt/tags/tag96.xml><?xml version="1.0" encoding="utf-8"?>
<p:tagLst xmlns:p="http://schemas.openxmlformats.org/presentationml/2006/main">
  <p:tag name="KSO_WM_TEMPLATE_CATEGORY" val="custom"/>
  <p:tag name="KSO_WM_TEMPLATE_INDEX" val="20188997"/>
  <p:tag name="KSO_WM_UNIT_ISCONTENTSTITLE" val="0"/>
  <p:tag name="KSO_WM_UNIT_TYPE" val="f"/>
  <p:tag name="KSO_WM_UNIT_INDEX" val="1"/>
  <p:tag name="KSO_WM_UNIT_LAYERLEVEL" val="1"/>
  <p:tag name="KSO_WM_UNIT_VALUE" val="23"/>
  <p:tag name="KSO_WM_UNIT_HIGHLIGHT" val="0"/>
  <p:tag name="KSO_WM_UNIT_COMPATIBLE" val="0"/>
  <p:tag name="KSO_WM_UNIT_CLEAR" val="0"/>
  <p:tag name="KSO_WM_BEAUTIFY_FLAG" val="#wm#"/>
  <p:tag name="KSO_WM_TAG_VERSION" val="1.0"/>
  <p:tag name="KSO_WM_UNIT_ID" val="custom20188997_5*f*1"/>
  <p:tag name="KSO_WM_UNIT_PRESET_TEXT" val="2.1研究思路   2.2可行性分析   2.3研究过程"/>
</p:tagLst>
</file>

<file path=ppt/tags/tag97.xml><?xml version="1.0" encoding="utf-8"?>
<p:tagLst xmlns:p="http://schemas.openxmlformats.org/presentationml/2006/main">
  <p:tag name="KSO_WM_TAG_VERSION" val="1.0"/>
  <p:tag name="KSO_WM_SLIDE_ITEM_CNT" val="2"/>
  <p:tag name="KSO_WM_SLIDE_LAYOUT" val="a_e_f"/>
  <p:tag name="KSO_WM_SLIDE_LAYOUT_CNT" val="1_1_1"/>
  <p:tag name="KSO_WM_SLIDE_TYPE" val="sectionTitle"/>
  <p:tag name="KSO_WM_SLIDE_SUBTYPE" val="pureTxt"/>
  <p:tag name="KSO_WM_BEAUTIFY_FLAG" val="#wm#"/>
  <p:tag name="KSO_WM_COMBINE_RELATE_SLIDE_ID" val="background20185107_5"/>
  <p:tag name="KSO_WM_TEMPLATE_CATEGORY" val="custom"/>
  <p:tag name="KSO_WM_TEMPLATE_INDEX" val="20188997"/>
  <p:tag name="KSO_WM_SLIDE_ID" val="custom20188997_5"/>
  <p:tag name="KSO_WM_SLIDE_INDEX" val="5"/>
  <p:tag name="KSO_WM_TEMPLATE_SUBCATEGORY" val="combine"/>
</p:tagLst>
</file>

<file path=ppt/tags/tag98.xml><?xml version="1.0" encoding="utf-8"?>
<p:tagLst xmlns:p="http://schemas.openxmlformats.org/presentationml/2006/main">
  <p:tag name="KSO_WM_TEMPLATE_CATEGORY" val="diagram"/>
  <p:tag name="KSO_WM_TEMPLATE_INDEX" val="30177760"/>
  <p:tag name="KSO_WM_UNIT_TYPE" val="a"/>
  <p:tag name="KSO_WM_UNIT_INDEX" val="1"/>
  <p:tag name="KSO_WM_UNIT_ID" val="diagram30177760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99.xml><?xml version="1.0" encoding="utf-8"?>
<p:tagLst xmlns:p="http://schemas.openxmlformats.org/presentationml/2006/main">
  <p:tag name="KSO_WM_BEAUTIFY_FLAG" val="#wm#"/>
  <p:tag name="KSO_WM_TEMPLATE_CATEGORY" val="custom"/>
  <p:tag name="KSO_WM_TEMPLATE_INDEX" val="20188997"/>
</p:tagLst>
</file>

<file path=ppt/theme/theme1.xml><?xml version="1.0" encoding="utf-8"?>
<a:theme xmlns:a="http://schemas.openxmlformats.org/drawingml/2006/main" name="1_Office 主题​​">
  <a:themeElements>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305">
    <a:dk1>
      <a:srgbClr val="000000"/>
    </a:dk1>
    <a:lt1>
      <a:srgbClr val="FFFFFF"/>
    </a:lt1>
    <a:dk2>
      <a:srgbClr val="1E7EF2"/>
    </a:dk2>
    <a:lt2>
      <a:srgbClr val="E7E6E6"/>
    </a:lt2>
    <a:accent1>
      <a:srgbClr val="1E7EF2"/>
    </a:accent1>
    <a:accent2>
      <a:srgbClr val="4E4E4E"/>
    </a:accent2>
    <a:accent3>
      <a:srgbClr val="FFFFFF"/>
    </a:accent3>
    <a:accent4>
      <a:srgbClr val="1A45F3"/>
    </a:accent4>
    <a:accent5>
      <a:srgbClr val="1A45F3"/>
    </a:accent5>
    <a:accent6>
      <a:srgbClr val="1A45F3"/>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4392</Words>
  <Application>WPS 演示</Application>
  <PresentationFormat>宽屏</PresentationFormat>
  <Paragraphs>575</Paragraphs>
  <Slides>34</Slides>
  <Notes>14</Notes>
  <HiddenSlides>0</HiddenSlides>
  <MMClips>0</MMClips>
  <ScaleCrop>false</ScaleCrop>
  <HeadingPairs>
    <vt:vector size="8" baseType="variant">
      <vt:variant>
        <vt:lpstr>已用的字体</vt:lpstr>
      </vt:variant>
      <vt:variant>
        <vt:i4>17</vt:i4>
      </vt:variant>
      <vt:variant>
        <vt:lpstr>主题</vt:lpstr>
      </vt:variant>
      <vt:variant>
        <vt:i4>4</vt:i4>
      </vt:variant>
      <vt:variant>
        <vt:lpstr>嵌入 OLE 服务器</vt:lpstr>
      </vt:variant>
      <vt:variant>
        <vt:i4>1</vt:i4>
      </vt:variant>
      <vt:variant>
        <vt:lpstr>幻灯片标题</vt:lpstr>
      </vt:variant>
      <vt:variant>
        <vt:i4>34</vt:i4>
      </vt:variant>
    </vt:vector>
  </HeadingPairs>
  <TitlesOfParts>
    <vt:vector size="56" baseType="lpstr">
      <vt:lpstr>Arial</vt:lpstr>
      <vt:lpstr>宋体</vt:lpstr>
      <vt:lpstr>Wingdings</vt:lpstr>
      <vt:lpstr>黑体</vt:lpstr>
      <vt:lpstr>微软雅黑</vt:lpstr>
      <vt:lpstr>华文行楷</vt:lpstr>
      <vt:lpstr>Calibri</vt:lpstr>
      <vt:lpstr>Wingdings</vt:lpstr>
      <vt:lpstr>Times New Roman</vt:lpstr>
      <vt:lpstr>楷体</vt:lpstr>
      <vt:lpstr>Montserrat</vt:lpstr>
      <vt:lpstr>PMingLiU-ExtB</vt:lpstr>
      <vt:lpstr>方正姚体</vt:lpstr>
      <vt:lpstr>Century Gothic</vt:lpstr>
      <vt:lpstr>Arial Unicode MS</vt:lpstr>
      <vt:lpstr>等线</vt:lpstr>
      <vt:lpstr>华文新魏</vt:lpstr>
      <vt:lpstr>1_Office 主题​​</vt:lpstr>
      <vt:lpstr>Office 主题</vt:lpstr>
      <vt:lpstr>1_Office 主题</vt:lpstr>
      <vt:lpstr>2_Office 主题​​</vt:lpstr>
      <vt:lpstr>Equation.DSMT4</vt:lpstr>
      <vt:lpstr>PowerPoint 演示文稿</vt:lpstr>
      <vt:lpstr>PowerPoint 演示文稿</vt:lpstr>
      <vt:lpstr>背景简介</vt:lpstr>
      <vt:lpstr>PowerPoint 演示文稿</vt:lpstr>
      <vt:lpstr>PowerPoint 演示文稿</vt:lpstr>
      <vt:lpstr>PowerPoint 演示文稿</vt:lpstr>
      <vt:lpstr>PowerPoint 演示文稿</vt:lpstr>
      <vt:lpstr>PowerPoint 演示文稿</vt:lpstr>
      <vt:lpstr>硬件控制系统方案设计</vt:lpstr>
      <vt:lpstr>PowerPoint 演示文稿</vt:lpstr>
      <vt:lpstr>PowerPoint 演示文稿</vt:lpstr>
      <vt:lpstr>硬件控制系统原理图设计</vt:lpstr>
      <vt:lpstr>调压模块电路</vt:lpstr>
      <vt:lpstr>单片机系统电路</vt:lpstr>
      <vt:lpstr>PowerPoint 演示文稿</vt:lpstr>
      <vt:lpstr>PowerPoint 演示文稿</vt:lpstr>
      <vt:lpstr>PowerPoint 演示文稿</vt:lpstr>
      <vt:lpstr>硬件控制系统PCB设计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硬件控制系统软件 设计与测试</vt:lpstr>
      <vt:lpstr>PowerPoint 演示文稿</vt:lpstr>
      <vt:lpstr>PowerPoint 演示文稿</vt:lpstr>
      <vt:lpstr>PowerPoint 演示文稿</vt:lpstr>
      <vt:lpstr>结论与研究成果</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枫ず之★恋</cp:lastModifiedBy>
  <cp:revision>250</cp:revision>
  <dcterms:created xsi:type="dcterms:W3CDTF">2018-04-18T06:53:00Z</dcterms:created>
  <dcterms:modified xsi:type="dcterms:W3CDTF">2019-05-22T14:03:15Z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y fmtid="{D5CDD505-2E9C-101B-9397-08002B2CF9AE}" pid="3" name="KSORubyTemplateID">
    <vt:lpwstr>13</vt:lpwstr>
  </property>
</Properties>
</file>