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15" r:id="rId3"/>
    <p:sldId id="316" r:id="rId4"/>
    <p:sldId id="318" r:id="rId5"/>
    <p:sldId id="325" r:id="rId6"/>
    <p:sldId id="321" r:id="rId7"/>
    <p:sldId id="323" r:id="rId8"/>
    <p:sldId id="324" r:id="rId9"/>
    <p:sldId id="327" r:id="rId10"/>
    <p:sldId id="328" r:id="rId11"/>
    <p:sldId id="333" r:id="rId12"/>
    <p:sldId id="334" r:id="rId13"/>
    <p:sldId id="335" r:id="rId14"/>
    <p:sldId id="336" r:id="rId15"/>
    <p:sldId id="337" r:id="rId16"/>
    <p:sldId id="329" r:id="rId17"/>
    <p:sldId id="338" r:id="rId18"/>
    <p:sldId id="339" r:id="rId19"/>
    <p:sldId id="340" r:id="rId20"/>
    <p:sldId id="341" r:id="rId21"/>
    <p:sldId id="330" r:id="rId22"/>
    <p:sldId id="363" r:id="rId23"/>
    <p:sldId id="343" r:id="rId24"/>
    <p:sldId id="344" r:id="rId25"/>
    <p:sldId id="364" r:id="rId26"/>
    <p:sldId id="365" r:id="rId27"/>
    <p:sldId id="366" r:id="rId28"/>
    <p:sldId id="345" r:id="rId29"/>
    <p:sldId id="348" r:id="rId30"/>
    <p:sldId id="367" r:id="rId31"/>
    <p:sldId id="346" r:id="rId32"/>
    <p:sldId id="349" r:id="rId33"/>
    <p:sldId id="347" r:id="rId34"/>
    <p:sldId id="331" r:id="rId35"/>
    <p:sldId id="351" r:id="rId36"/>
    <p:sldId id="350" r:id="rId37"/>
    <p:sldId id="352" r:id="rId38"/>
    <p:sldId id="353" r:id="rId39"/>
    <p:sldId id="354" r:id="rId40"/>
    <p:sldId id="355" r:id="rId41"/>
    <p:sldId id="332" r:id="rId42"/>
    <p:sldId id="358" r:id="rId43"/>
    <p:sldId id="360" r:id="rId44"/>
    <p:sldId id="368" r:id="rId4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80B4"/>
    <a:srgbClr val="1D4865"/>
    <a:srgbClr val="4287C6"/>
    <a:srgbClr val="1B4367"/>
    <a:srgbClr val="1D4971"/>
    <a:srgbClr val="51B3CD"/>
    <a:srgbClr val="83C2DB"/>
    <a:srgbClr val="278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2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876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2019/5/23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719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49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各位专家，老师，同学下午好，我叫崔顺，我的导师是苏丽颖副教授，崔辰州研究员和许允飞老师。我的论文题目是雪龙号极地科考船全天相机系统的设计与研究。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90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全天相机系统硬件设计。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498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硬件设计方案，整个设备由如下几个模块组成：</a:t>
            </a:r>
            <a:endParaRPr lang="en-US" altLang="zh-CN" dirty="0" smtClean="0"/>
          </a:p>
          <a:p>
            <a:r>
              <a:rPr lang="en-US" altLang="zh-CN" dirty="0" smtClean="0"/>
              <a:t>    </a:t>
            </a:r>
            <a:r>
              <a:rPr lang="zh-CN" altLang="en-US" dirty="0" smtClean="0"/>
              <a:t>观测模块由鱼眼镜头和</a:t>
            </a:r>
            <a:r>
              <a:rPr lang="en-US" altLang="zh-CN" dirty="0" smtClean="0"/>
              <a:t>CMOS</a:t>
            </a:r>
            <a:r>
              <a:rPr lang="zh-CN" altLang="en-US" dirty="0" smtClean="0"/>
              <a:t>相机组成，负责图像数据的采集工作。</a:t>
            </a:r>
            <a:endParaRPr lang="en-US" altLang="zh-CN" dirty="0" smtClean="0"/>
          </a:p>
          <a:p>
            <a:r>
              <a:rPr lang="en-US" altLang="zh-CN" baseline="0" dirty="0" smtClean="0"/>
              <a:t>    </a:t>
            </a:r>
            <a:r>
              <a:rPr lang="zh-CN" altLang="en-US" baseline="0" dirty="0" smtClean="0"/>
              <a:t>工控计算机内置算法，实现相机自动化拍摄。</a:t>
            </a:r>
            <a:endParaRPr lang="en-US" altLang="zh-CN" baseline="0" dirty="0" smtClean="0"/>
          </a:p>
          <a:p>
            <a:r>
              <a:rPr lang="en-US" altLang="zh-CN" baseline="0" dirty="0" smtClean="0"/>
              <a:t>    </a:t>
            </a:r>
            <a:r>
              <a:rPr lang="zh-CN" altLang="en-US" baseline="0" dirty="0" smtClean="0"/>
              <a:t>温控模块的两个风扇可以使内部热量达到均衡，避免局部温度过高。</a:t>
            </a:r>
            <a:endParaRPr lang="en-US" altLang="zh-CN" baseline="0" dirty="0" smtClean="0"/>
          </a:p>
          <a:p>
            <a:r>
              <a:rPr lang="en-US" altLang="zh-CN" baseline="0" dirty="0" smtClean="0"/>
              <a:t>    </a:t>
            </a:r>
            <a:r>
              <a:rPr lang="zh-CN" altLang="en-US" baseline="0" dirty="0" smtClean="0"/>
              <a:t>箱体的主要材料是铝合金和亚克力，用于保护设备的内部器件。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419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关键器件选型如下：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702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在机体上共留有设备开关、网络接口、电源接口、顶部开口和底部开口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个开放处。</a:t>
            </a:r>
          </a:p>
          <a:p>
            <a:r>
              <a:rPr lang="zh-CN" altLang="en-US" dirty="0" smtClean="0"/>
              <a:t>均做了特定防水处理，保证设备可以在高湿度的环境下正常工作。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320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设备在</a:t>
            </a:r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预设环境中</a:t>
            </a:r>
            <a:r>
              <a:rPr lang="zh-CN" altLang="zh-CN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运行</a:t>
            </a:r>
            <a:r>
              <a:rPr lang="en-US" altLang="zh-CN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zh-CN" altLang="zh-CN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小时，记录其测光、拍摄、数据读取的性能</a:t>
            </a:r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从图上可以看出</a:t>
            </a:r>
            <a:r>
              <a:rPr lang="zh-CN" altLang="zh-CN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设备性能稳定，拍摄过程正常</a:t>
            </a:r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102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在实际工作环境中，设备周围其他实验仪器较多，为保证设备可以拥有较高的工作位置</a:t>
            </a:r>
            <a:r>
              <a:rPr lang="zh-CN" altLang="zh-CN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减少周围实验仪器对相机拍摄的影响，</a:t>
            </a:r>
            <a:r>
              <a:rPr lang="zh-CN" altLang="zh-CN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设计</a:t>
            </a:r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加工了安装</a:t>
            </a:r>
            <a:r>
              <a:rPr lang="zh-CN" altLang="zh-CN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支架</a:t>
            </a:r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，并完成了设备的实地安装。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695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全天相机系统软件设计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485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无人值守的情况下，设备应该具有全自动拍摄，数据存储，传输的功能。为实现上述功能，软件系统主要包括观测组件和存储组件，观测组件控制相机进行自动化拍摄，存储组件则对数据进行操作。此外，维保组件可以对相机状态进行监控，及时反馈相机出现的问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739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使用图像计算测光的方法来调节拍摄参数。首先设定像素目标值，拍摄样张图像，之后通过具有反馈调节机制的比例</a:t>
            </a:r>
            <a:r>
              <a:rPr lang="en-US" altLang="zh-CN" dirty="0" smtClean="0"/>
              <a:t>-</a:t>
            </a:r>
            <a:r>
              <a:rPr lang="zh-CN" altLang="en-US" dirty="0" smtClean="0"/>
              <a:t>积分控制算法进行拍摄参数的调节，最终获取合适的图像。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277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使用多重备份策略，将数据分别存储在工控计算机，雪龙号随船服务器，极地中心机房服务器中，确保数据的安全性。数据流向如图所示。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46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整体汇报内容包括如下几个部分。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702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可以使用</a:t>
            </a:r>
            <a:r>
              <a:rPr lang="en-US" altLang="zh-CN" dirty="0" smtClean="0"/>
              <a:t>VNC</a:t>
            </a:r>
            <a:r>
              <a:rPr lang="zh-CN" altLang="en-US" dirty="0" smtClean="0"/>
              <a:t>远程控制服务的开关。</a:t>
            </a:r>
            <a:endParaRPr lang="en-US" altLang="zh-CN" dirty="0" smtClean="0"/>
          </a:p>
          <a:p>
            <a:r>
              <a:rPr lang="zh-CN" altLang="en-US" dirty="0" smtClean="0"/>
              <a:t>图示为服务正常运行时的状态。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573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全天空地基云图数据处理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999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全天观测设备在随船航行的过程中，拍摄到大量的全天空地基云图数据，这里展示了部分图像数据，数据具有</a:t>
            </a:r>
            <a:r>
              <a:rPr lang="zh-CN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类型丰富、覆盖性强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等特点，但</a:t>
            </a:r>
            <a:r>
              <a:rPr lang="zh-CN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在获取过程，会受到时间、天气、光照的影响，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获取</a:t>
            </a:r>
            <a:r>
              <a:rPr lang="zh-CN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图像的内容、质量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差异较大，不利于后期处理。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40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实现地基云图的自动化分类，可以达到</a:t>
            </a:r>
            <a:r>
              <a:rPr lang="zh-CN" altLang="zh-CN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去除不可靠图像（雨露雪、过曝光），区分图像场景（夜晚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、晴空、多云、少云</a:t>
            </a:r>
            <a:r>
              <a:rPr lang="zh-CN" altLang="zh-CN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）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的目的。可以完善全天相机数据后处理能力，使全天相机系统具备智能分类功能。</a:t>
            </a:r>
            <a:endParaRPr lang="en-US" altLang="zh-CN" kern="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下面是做好分类的图像数据。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955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云图图像特征复杂，难以人工提取特征，所以选择使用深度学习方法，实现特征的自动提取。实现方案如图所示：</a:t>
            </a:r>
          </a:p>
          <a:p>
            <a:r>
              <a:rPr lang="zh-CN" altLang="en-US" dirty="0" smtClean="0"/>
              <a:t>将数据划分为训练集以及测试集，使用训练数据集对模型进行训练，在训练前要经过如下的预处理步骤（感兴趣区域裁剪（按），数据增强（按），标准化（按））。预处理后输入模型，进行训练，算法模型（按）。</a:t>
            </a:r>
            <a:endParaRPr lang="en-US" altLang="zh-CN" dirty="0" smtClean="0"/>
          </a:p>
          <a:p>
            <a:r>
              <a:rPr lang="zh-CN" altLang="en-US" dirty="0" smtClean="0"/>
              <a:t>之后使用预测集数据对模型分类效果进行评估。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939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将</a:t>
            </a:r>
            <a:r>
              <a:rPr lang="en-US" altLang="zh-CN" dirty="0" smtClean="0"/>
              <a:t>1000×625</a:t>
            </a:r>
            <a:r>
              <a:rPr lang="zh-CN" altLang="en-US" dirty="0" smtClean="0"/>
              <a:t>大小的图像，以图像中心为基准进行裁剪，去掉两端无关信息，得到</a:t>
            </a:r>
            <a:r>
              <a:rPr lang="en-US" altLang="zh-CN" dirty="0" smtClean="0"/>
              <a:t>800×625</a:t>
            </a:r>
            <a:r>
              <a:rPr lang="zh-CN" altLang="en-US" dirty="0" smtClean="0"/>
              <a:t>的输出图像。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377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dirty="0" smtClean="0"/>
              <a:t>对训练集图像做偏移处理，分别以右下、右上、中心、左下、左上为坐标端点，裁剪大小为</a:t>
            </a:r>
            <a:r>
              <a:rPr lang="en-US" altLang="zh-CN" dirty="0" smtClean="0"/>
              <a:t>700*550pi</a:t>
            </a:r>
            <a:r>
              <a:rPr lang="zh-CN" altLang="zh-CN" dirty="0" smtClean="0"/>
              <a:t>区域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再通过左右翻转操作，将数据扩充</a:t>
            </a:r>
            <a:r>
              <a:rPr lang="en-US" altLang="zh-CN" dirty="0" smtClean="0"/>
              <a:t>10</a:t>
            </a:r>
            <a:r>
              <a:rPr lang="zh-CN" altLang="zh-CN" dirty="0" smtClean="0"/>
              <a:t>倍</a:t>
            </a:r>
            <a:r>
              <a:rPr lang="zh-CN" altLang="en-US" dirty="0" smtClean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011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可以降低输入图像的冗余性，去除输入特征间的相关性，使网络对图片的动态范围变化不敏感。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40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卷积层是</a:t>
            </a:r>
            <a:r>
              <a:rPr lang="en-US" altLang="zh-CN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CNN</a:t>
            </a:r>
            <a:r>
              <a:rPr lang="zh-CN" altLang="zh-CN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的核心，主要用于图像的特征提取。</a:t>
            </a:r>
            <a:endParaRPr lang="en-US" altLang="zh-CN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池化层一般用于特征图像的下采样，减少下一层的参数和计算量</a:t>
            </a:r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激活函数</a:t>
            </a:r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用于引入</a:t>
            </a:r>
            <a:r>
              <a:rPr lang="zh-CN" altLang="zh-CN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非线性特性</a:t>
            </a:r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模型整体实现结构如图，包括卷积层，池化层，全连接层以及</a:t>
            </a:r>
            <a:r>
              <a:rPr lang="en-US" altLang="zh-CN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softmax</a:t>
            </a:r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函数。池化层后均添加</a:t>
            </a:r>
            <a:r>
              <a:rPr lang="en-US" altLang="zh-CN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relu</a:t>
            </a:r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激活函数。参数在图中也有具体介绍。</a:t>
            </a:r>
            <a:endParaRPr lang="en-US" altLang="zh-CN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2667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预测结果如图所示，预测准确率均</a:t>
            </a:r>
            <a:r>
              <a:rPr lang="en-US" altLang="zh-CN" dirty="0" smtClean="0"/>
              <a:t>91%</a:t>
            </a:r>
            <a:r>
              <a:rPr lang="zh-CN" altLang="en-US" dirty="0" smtClean="0"/>
              <a:t>以上，证明算法具有很好的分类效果。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65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首先是绪论部分。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841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使用异分布数据集对模型的分类效果进行迁移验证，论文中采用的是云南丽江天文台拍摄的全天空地基云图。可以看出，和之前的数据差异还是比较大的。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657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对图像进行裁剪以及标准化处理等操作，输入之前训练好的模型中，获得分类结果。</a:t>
            </a:r>
          </a:p>
          <a:p>
            <a:r>
              <a:rPr lang="zh-CN" altLang="en-US" dirty="0" smtClean="0"/>
              <a:t>证明了模型良好的鲁棒性及可迁移性。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124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在分类任务后，总结了常用的云量检测算法，使用少云类图像对其进行验证，算法包括：固定阈值法，基于最大类间方差的自适应阈值法以及</a:t>
            </a:r>
            <a:r>
              <a:rPr lang="en-US" altLang="zh-CN" dirty="0" smtClean="0"/>
              <a:t>k-means</a:t>
            </a:r>
            <a:r>
              <a:rPr lang="zh-CN" altLang="en-US" dirty="0" smtClean="0"/>
              <a:t>聚类法。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880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使用模板法去除图像中无效信息后。</a:t>
            </a:r>
            <a:endParaRPr lang="en-US" altLang="zh-CN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使用三种方法对不同云量图像进行分析，结果如图所示。</a:t>
            </a:r>
            <a:endParaRPr lang="en-US" altLang="zh-CN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可以看出</a:t>
            </a:r>
            <a:r>
              <a:rPr lang="zh-CN" altLang="zh-CN" kern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上述三种方法均在一定限制条件下有效，对于变化多样的全天空云图适应性较弱、实用性能较差。</a:t>
            </a:r>
            <a:endParaRPr lang="zh-CN" altLang="zh-CN" kern="1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2293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雪龙号全天相机数据发布平台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5587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搭建数据发布平台，为相关科研人员</a:t>
            </a:r>
            <a:r>
              <a:rPr lang="zh-CN" altLang="zh-CN" dirty="0" smtClean="0"/>
              <a:t>提供便捷查询，查看，下载数据的功能</a:t>
            </a:r>
            <a:r>
              <a:rPr lang="zh-CN" altLang="en-US" dirty="0" smtClean="0"/>
              <a:t>，可以实现数据开放共享的目的。</a:t>
            </a:r>
            <a:endParaRPr lang="en-US" altLang="zh-CN" dirty="0" smtClean="0"/>
          </a:p>
          <a:p>
            <a:r>
              <a:rPr lang="zh-CN" altLang="en-US" dirty="0" smtClean="0"/>
              <a:t>整体设计结构如图：主要包括首页，数据展示界面和数据下载界面。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7226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主要运用到如下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应用开发技术、开发环境和运行环境。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9953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00" dirty="0" smtClean="0">
                <a:solidFill>
                  <a:schemeClr val="tx2"/>
                </a:solidFill>
              </a:rPr>
              <a:t>平台首页可通过</a:t>
            </a:r>
            <a:r>
              <a:rPr lang="en-US" altLang="zh-CN" sz="900" dirty="0" smtClean="0">
                <a:solidFill>
                  <a:schemeClr val="tx2"/>
                </a:solidFill>
              </a:rPr>
              <a:t>http://47.93.115.68:8083/publish/index/</a:t>
            </a:r>
            <a:r>
              <a:rPr lang="zh-CN" altLang="en-US" sz="900" dirty="0" smtClean="0">
                <a:solidFill>
                  <a:schemeClr val="tx2"/>
                </a:solidFill>
              </a:rPr>
              <a:t>进行访问，主要包含项目介绍，设备介绍，数据介绍等。</a:t>
            </a:r>
            <a:endParaRPr lang="en-US" altLang="zh-CN" sz="900" dirty="0" smtClean="0">
              <a:solidFill>
                <a:schemeClr val="tx2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6994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00" dirty="0" smtClean="0">
                <a:solidFill>
                  <a:schemeClr val="bg1"/>
                </a:solidFill>
              </a:rPr>
              <a:t>数据展示界面可通过链接进行访问，或通过点击标题栏中的数据展示选项进行跳转。主要包括如下几个部分。用户可以在日历插件中选择时间来查看某天的图像、雪龙号位置以及气象信息。并具有点击放大图像的功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3808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数据下载界面可通过链接访问，或通过点击标题栏中数据下载选项跳转。</a:t>
            </a:r>
            <a:endParaRPr lang="en-US" altLang="zh-CN" dirty="0" smtClean="0"/>
          </a:p>
          <a:p>
            <a:r>
              <a:rPr lang="zh-CN" altLang="en-US" dirty="0" smtClean="0"/>
              <a:t>界面包括直接下载数据和自定义下载数据的功能。</a:t>
            </a:r>
            <a:endParaRPr lang="en-US" altLang="zh-CN" dirty="0" smtClean="0"/>
          </a:p>
          <a:p>
            <a:r>
              <a:rPr lang="zh-CN" altLang="en-US" dirty="0" smtClean="0"/>
              <a:t>单击图中蓝色部分，将弹出下载框，可通过单击绿色下载按钮直接对数据进行下载。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23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研究目的及意义。</a:t>
            </a:r>
            <a:endParaRPr lang="en-US" altLang="zh-CN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云量是天文选址需要首先考虑的因素之一。</a:t>
            </a:r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全天相机是目前国际上测量云量的通行做法，具有自动化观测、成本低等特点。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271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自定义下载时，信息按要求完整填写且申请成功，后台应用将把数据打包完成后将发送下载链接到申请邮箱中。</a:t>
            </a:r>
          </a:p>
          <a:p>
            <a:r>
              <a:rPr lang="zh-CN" altLang="en-US" dirty="0" smtClean="0"/>
              <a:t>如果填写出现问题，将会弹出相应提醒。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3822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00" dirty="0" smtClean="0"/>
              <a:t> 总结与成果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6028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6184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1040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98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天文观测选址一般在高原、极地、沙漠等极端环境地区开展，人员的长期值守极其辛苦。而目前，还没有一款能适应高寒、高温、高湿度等极端环境的无人值守全天相机系统。因此设计搭建一套这样的系统对于天文研究较为重要。在这个过程中使用极地科考船雪龙号作为设备的验证平台，随船航行过程可以充分验证设备的可靠性。</a:t>
            </a:r>
            <a:endParaRPr lang="en-US" altLang="zh-CN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984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全天观测设备的实现方式主要有如下三种：</a:t>
            </a:r>
            <a:endParaRPr lang="en-US" altLang="zh-CN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    </a:t>
            </a:r>
            <a:r>
              <a:rPr lang="en-US" altLang="zh-CN" dirty="0" smtClean="0"/>
              <a:t>CCD</a:t>
            </a:r>
            <a:r>
              <a:rPr lang="zh-CN" altLang="zh-CN" dirty="0" smtClean="0"/>
              <a:t>相机和鱼眼镜头</a:t>
            </a:r>
            <a:r>
              <a:rPr lang="zh-CN" altLang="en-US" dirty="0" smtClean="0"/>
              <a:t>组合的方式；</a:t>
            </a:r>
            <a:endParaRPr lang="en-US" altLang="zh-CN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    </a:t>
            </a:r>
            <a:r>
              <a:rPr lang="zh-CN" altLang="en-US" dirty="0" smtClean="0"/>
              <a:t>球面镜获取天空镜像后，使用相机向下拍摄球面镜获取全天空图像；</a:t>
            </a:r>
            <a:endParaRPr lang="en-US" altLang="zh-CN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    </a:t>
            </a:r>
            <a:r>
              <a:rPr lang="en-US" altLang="zh-CN" dirty="0" smtClean="0"/>
              <a:t>CCD</a:t>
            </a:r>
            <a:r>
              <a:rPr lang="zh-CN" altLang="en-US" dirty="0" smtClean="0"/>
              <a:t>镜头旋转扫描拍摄天空并通过拼接得到全天空图像</a:t>
            </a:r>
            <a:endParaRPr lang="en-US" altLang="zh-CN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24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国外的大多数天文台均配备了全天相机系统（按）</a:t>
            </a:r>
            <a:endParaRPr lang="en-US" altLang="zh-CN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但是</a:t>
            </a:r>
            <a:r>
              <a:rPr lang="zh-CN" altLang="zh-CN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硬件细节不公开，软件代码也没有开放共享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82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国内例如丽江观测站，青海观测站，深圳天文台等也均安装了全天相机设备（按）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但是功能较为简单且适应性较差。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333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因此，本文主要做了如下几方面的研究。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0F99-9EE4-4C9B-B91D-C297D165A3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55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986">
        <p:cut/>
      </p:transition>
    </mc:Choice>
    <mc:Fallback xmlns="">
      <p:transition advClick="0" advTm="1986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3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986">
        <p:cut/>
      </p:transition>
    </mc:Choice>
    <mc:Fallback xmlns="">
      <p:transition advClick="0" advTm="1986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986">
        <p:cut/>
      </p:transition>
    </mc:Choice>
    <mc:Fallback xmlns="">
      <p:transition advClick="0" advTm="1986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986">
        <p:cut/>
      </p:transition>
    </mc:Choice>
    <mc:Fallback xmlns="">
      <p:transition advClick="0" advTm="1986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986">
        <p:cut/>
      </p:transition>
    </mc:Choice>
    <mc:Fallback xmlns="">
      <p:transition advClick="0" advTm="1986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986">
        <p:cut/>
      </p:transition>
    </mc:Choice>
    <mc:Fallback xmlns="">
      <p:transition advClick="0" advTm="1986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986">
        <p:cut/>
      </p:transition>
    </mc:Choice>
    <mc:Fallback xmlns="">
      <p:transition advClick="0" advTm="1986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986">
        <p:cut/>
      </p:transition>
    </mc:Choice>
    <mc:Fallback xmlns="">
      <p:transition advClick="0" advTm="1986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0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986">
        <p:cut/>
      </p:transition>
    </mc:Choice>
    <mc:Fallback xmlns="">
      <p:transition advClick="0" advTm="1986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986">
        <p:cut/>
      </p:transition>
    </mc:Choice>
    <mc:Fallback xmlns="">
      <p:transition advClick="0" advTm="1986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2019/5/23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p14:dur="100" advClick="0" advTm="1986">
        <p:cut/>
      </p:transition>
    </mc:Choice>
    <mc:Fallback xmlns="">
      <p:transition advClick="0" advTm="1986"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36.png"/><Relationship Id="rId7" Type="http://schemas.openxmlformats.org/officeDocument/2006/relationships/slide" Target="slide2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62.pn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-17075" y="2305778"/>
            <a:ext cx="368490" cy="19243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77671" y="2219135"/>
            <a:ext cx="5328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雪龙号极地科考船全天相机系统的设计与研究</a:t>
            </a:r>
            <a:endParaRPr lang="zh-CN" altLang="en-US" sz="2800" dirty="0"/>
          </a:p>
        </p:txBody>
      </p:sp>
      <p:sp>
        <p:nvSpPr>
          <p:cNvPr id="40" name="矩形 39"/>
          <p:cNvSpPr/>
          <p:nvPr/>
        </p:nvSpPr>
        <p:spPr>
          <a:xfrm>
            <a:off x="553872" y="3147032"/>
            <a:ext cx="6791324" cy="52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760721" y="277313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毕业答辩</a:t>
            </a:r>
            <a:endParaRPr lang="zh-CN" altLang="en-US" sz="2000" dirty="0"/>
          </a:p>
        </p:txBody>
      </p:sp>
      <p:grpSp>
        <p:nvGrpSpPr>
          <p:cNvPr id="43" name="组合 42"/>
          <p:cNvGrpSpPr/>
          <p:nvPr/>
        </p:nvGrpSpPr>
        <p:grpSpPr>
          <a:xfrm>
            <a:off x="553872" y="2184864"/>
            <a:ext cx="6867525" cy="2355222"/>
            <a:chOff x="477672" y="2918961"/>
            <a:chExt cx="10656725" cy="2355222"/>
          </a:xfrm>
          <a:noFill/>
        </p:grpSpPr>
        <p:sp>
          <p:nvSpPr>
            <p:cNvPr id="44" name="矩形 43"/>
            <p:cNvSpPr/>
            <p:nvPr/>
          </p:nvSpPr>
          <p:spPr>
            <a:xfrm>
              <a:off x="7468449" y="2918961"/>
              <a:ext cx="3665948" cy="19243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77672" y="4104632"/>
              <a:ext cx="9569631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000000"/>
                  </a:solidFill>
                </a:rPr>
                <a:t>答辩人：崔 顺</a:t>
              </a:r>
              <a:endParaRPr lang="en-US" altLang="zh-CN" dirty="0" smtClean="0">
                <a:solidFill>
                  <a:srgbClr val="000000"/>
                </a:solidFill>
              </a:endParaRPr>
            </a:p>
            <a:p>
              <a:endParaRPr lang="en-US" altLang="zh-CN" dirty="0">
                <a:solidFill>
                  <a:srgbClr val="000000"/>
                </a:solidFill>
              </a:endParaRPr>
            </a:p>
            <a:p>
              <a:r>
                <a:rPr lang="zh-CN" altLang="en-US" dirty="0">
                  <a:solidFill>
                    <a:srgbClr val="000000"/>
                  </a:solidFill>
                </a:rPr>
                <a:t>校内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导师：苏丽颖 副教授</a:t>
              </a:r>
              <a:r>
                <a:rPr lang="en-US" altLang="zh-CN" dirty="0" smtClean="0">
                  <a:solidFill>
                    <a:srgbClr val="000000"/>
                  </a:solidFill>
                </a:rPr>
                <a:t>		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校外导师：崔辰州；许允飞    </a:t>
              </a:r>
              <a:endParaRPr lang="en-US" altLang="zh-CN" dirty="0" smtClean="0">
                <a:solidFill>
                  <a:srgbClr val="000000"/>
                </a:solidFill>
              </a:endParaRPr>
            </a:p>
            <a:p>
              <a:endParaRPr lang="en-US" altLang="zh-CN" dirty="0">
                <a:solidFill>
                  <a:srgbClr val="000000"/>
                </a:solidFill>
              </a:endParaRPr>
            </a:p>
            <a:p>
              <a:r>
                <a:rPr lang="zh-CN" altLang="en-US" dirty="0" smtClean="0">
                  <a:solidFill>
                    <a:srgbClr val="000000"/>
                  </a:solidFill>
                </a:rPr>
                <a:t>答辩日期：</a:t>
              </a:r>
              <a:r>
                <a:rPr lang="en-US" altLang="zh-CN" dirty="0" smtClean="0">
                  <a:solidFill>
                    <a:srgbClr val="000000"/>
                  </a:solidFill>
                </a:rPr>
                <a:t>2019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年</a:t>
              </a:r>
              <a:r>
                <a:rPr lang="en-US" altLang="zh-CN" dirty="0" smtClean="0">
                  <a:solidFill>
                    <a:srgbClr val="000000"/>
                  </a:solidFill>
                </a:rPr>
                <a:t>5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月</a:t>
              </a:r>
              <a:r>
                <a:rPr lang="en-US" altLang="zh-CN" dirty="0" smtClean="0">
                  <a:solidFill>
                    <a:srgbClr val="000000"/>
                  </a:solidFill>
                </a:rPr>
                <a:t>23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日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3" name="图片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5" y="0"/>
            <a:ext cx="3507035" cy="955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4465">
        <p:cut/>
      </p:transition>
    </mc:Choice>
    <mc:Fallback xmlns="">
      <p:transition advClick="0" advTm="14465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38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/>
      <p:bldP spid="40" grpId="0" animBg="1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57077" y="2417680"/>
            <a:ext cx="5226803" cy="642154"/>
            <a:chOff x="5367559" y="2929837"/>
            <a:chExt cx="6969070" cy="856205"/>
          </a:xfrm>
        </p:grpSpPr>
        <p:sp>
          <p:nvSpPr>
            <p:cNvPr id="14" name="文本框 13"/>
            <p:cNvSpPr txBox="1"/>
            <p:nvPr/>
          </p:nvSpPr>
          <p:spPr>
            <a:xfrm>
              <a:off x="6086899" y="3108934"/>
              <a:ext cx="50305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dirty="0" smtClean="0"/>
                <a:t>全天相机系统硬件设计</a:t>
              </a:r>
              <a:endParaRPr lang="zh-CN" altLang="en-US" sz="2700" dirty="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7559" y="2929837"/>
              <a:ext cx="719341" cy="720000"/>
            </a:xfrm>
            <a:prstGeom prst="rect">
              <a:avLst/>
            </a:prstGeom>
            <a:noFill/>
          </p:spPr>
        </p:pic>
        <p:sp>
          <p:nvSpPr>
            <p:cNvPr id="15" name="矩形 14"/>
            <p:cNvSpPr/>
            <p:nvPr/>
          </p:nvSpPr>
          <p:spPr>
            <a:xfrm>
              <a:off x="10741700" y="3619357"/>
              <a:ext cx="1594929" cy="609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65852" y="3062981"/>
            <a:ext cx="476007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硬件设计方案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设备</a:t>
            </a:r>
            <a:r>
              <a:rPr lang="zh-CN" altLang="en-US" sz="1500" dirty="0" smtClean="0">
                <a:solidFill>
                  <a:schemeClr val="tx2"/>
                </a:solidFill>
              </a:rPr>
              <a:t>选型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设备集成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可靠性试验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设备安装</a:t>
            </a:r>
            <a:endParaRPr lang="zh-CN" altLang="en-US" sz="1500" dirty="0">
              <a:solidFill>
                <a:schemeClr val="tx2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86449" y="1900503"/>
            <a:ext cx="1910048" cy="1831892"/>
            <a:chOff x="10019977" y="-551766"/>
            <a:chExt cx="2093913" cy="2122488"/>
          </a:xfrm>
          <a:solidFill>
            <a:srgbClr val="0070C0"/>
          </a:solidFill>
        </p:grpSpPr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rgbClr val="2DB6B9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rgbClr val="2DB6B9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9960" y="188335"/>
            <a:ext cx="4735920" cy="831072"/>
            <a:chOff x="533279" y="251113"/>
            <a:chExt cx="6314560" cy="1108095"/>
          </a:xfrm>
        </p:grpSpPr>
        <p:grpSp>
          <p:nvGrpSpPr>
            <p:cNvPr id="24" name="组合 23"/>
            <p:cNvGrpSpPr/>
            <p:nvPr/>
          </p:nvGrpSpPr>
          <p:grpSpPr>
            <a:xfrm>
              <a:off x="533279" y="251113"/>
              <a:ext cx="977385" cy="977385"/>
              <a:chOff x="6725180" y="763885"/>
              <a:chExt cx="674999" cy="674999"/>
            </a:xfrm>
            <a:solidFill>
              <a:schemeClr val="tx2"/>
            </a:solidFill>
          </p:grpSpPr>
          <p:sp>
            <p:nvSpPr>
              <p:cNvPr id="29" name="椭圆 28"/>
              <p:cNvSpPr/>
              <p:nvPr/>
            </p:nvSpPr>
            <p:spPr>
              <a:xfrm>
                <a:off x="6725180" y="763885"/>
                <a:ext cx="674999" cy="67499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889470" y="927651"/>
                <a:ext cx="223363" cy="22336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041870" y="1080051"/>
                <a:ext cx="223363" cy="22336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832746" y="447305"/>
              <a:ext cx="272846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 smtClean="0">
                  <a:solidFill>
                    <a:schemeClr val="tx2"/>
                  </a:solidFill>
                </a:rPr>
                <a:t>北京工业大学</a:t>
              </a:r>
              <a:endParaRPr lang="zh-CN" altLang="en-US" sz="2100" dirty="0">
                <a:solidFill>
                  <a:schemeClr val="tx2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32746" y="866766"/>
              <a:ext cx="501509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tx2"/>
                  </a:solidFill>
                </a:rPr>
                <a:t>Beijing University of Technology</a:t>
              </a:r>
              <a:endParaRPr lang="zh-CN" altLang="en-US" sz="18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6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0" name="文本框 9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2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36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全天相机系统硬件设计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1029" y="1629500"/>
            <a:ext cx="1605715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硬件设计方案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设备选型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设备集成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可靠性试验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设备安装</a:t>
            </a:r>
          </a:p>
        </p:txBody>
      </p:sp>
      <p:pic>
        <p:nvPicPr>
          <p:cNvPr id="27" name="图片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03" y="1784664"/>
            <a:ext cx="3040697" cy="282257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矩形 1"/>
          <p:cNvSpPr/>
          <p:nvPr/>
        </p:nvSpPr>
        <p:spPr>
          <a:xfrm>
            <a:off x="2078847" y="1410209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主要</a:t>
            </a:r>
            <a:r>
              <a:rPr lang="zh-CN" altLang="en-US" dirty="0">
                <a:latin typeface="+mn-ea"/>
              </a:rPr>
              <a:t>组成部分</a:t>
            </a:r>
            <a:r>
              <a:rPr lang="zh-CN" altLang="en-US" dirty="0" smtClean="0">
                <a:latin typeface="+mn-ea"/>
              </a:rPr>
              <a:t>：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+mn-ea"/>
              </a:rPr>
              <a:t>       </a:t>
            </a:r>
            <a:r>
              <a:rPr lang="zh-CN" altLang="zh-CN" dirty="0" smtClean="0">
                <a:latin typeface="+mn-ea"/>
              </a:rPr>
              <a:t>观测</a:t>
            </a:r>
            <a:r>
              <a:rPr lang="zh-CN" altLang="zh-CN" dirty="0">
                <a:latin typeface="+mn-ea"/>
              </a:rPr>
              <a:t>模块</a:t>
            </a:r>
            <a:r>
              <a:rPr lang="zh-CN" altLang="en-US" dirty="0">
                <a:latin typeface="+mn-ea"/>
              </a:rPr>
              <a:t>：鱼眼镜头</a:t>
            </a:r>
            <a:r>
              <a:rPr lang="en-US" altLang="zh-CN" dirty="0" smtClean="0">
                <a:latin typeface="+mn-ea"/>
              </a:rPr>
              <a:t>+CMOS</a:t>
            </a:r>
            <a:r>
              <a:rPr lang="zh-CN" altLang="en-US" dirty="0" smtClean="0">
                <a:latin typeface="+mn-ea"/>
              </a:rPr>
              <a:t>相机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    </a:t>
            </a:r>
            <a:r>
              <a:rPr lang="zh-CN" altLang="en-US" dirty="0" smtClean="0">
                <a:latin typeface="+mn-ea"/>
              </a:rPr>
              <a:t>控制</a:t>
            </a:r>
            <a:r>
              <a:rPr lang="zh-CN" altLang="en-US" dirty="0">
                <a:latin typeface="+mn-ea"/>
              </a:rPr>
              <a:t>模块：工控</a:t>
            </a:r>
            <a:r>
              <a:rPr lang="zh-CN" altLang="en-US" dirty="0" smtClean="0">
                <a:latin typeface="+mn-ea"/>
              </a:rPr>
              <a:t>计算机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    </a:t>
            </a:r>
            <a:r>
              <a:rPr lang="zh-CN" altLang="en-US" dirty="0" smtClean="0">
                <a:latin typeface="+mn-ea"/>
              </a:rPr>
              <a:t>温控</a:t>
            </a:r>
            <a:r>
              <a:rPr lang="zh-CN" altLang="en-US" dirty="0">
                <a:latin typeface="+mn-ea"/>
              </a:rPr>
              <a:t>模块：控温</a:t>
            </a:r>
            <a:r>
              <a:rPr lang="zh-CN" altLang="en-US" dirty="0" smtClean="0">
                <a:latin typeface="+mn-ea"/>
              </a:rPr>
              <a:t>系统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    </a:t>
            </a:r>
            <a:r>
              <a:rPr lang="zh-CN" altLang="zh-CN" dirty="0" smtClean="0">
                <a:latin typeface="+mn-ea"/>
              </a:rPr>
              <a:t>集成</a:t>
            </a:r>
            <a:r>
              <a:rPr lang="zh-CN" altLang="zh-CN" dirty="0">
                <a:latin typeface="+mn-ea"/>
              </a:rPr>
              <a:t>箱</a:t>
            </a:r>
            <a:r>
              <a:rPr lang="zh-CN" altLang="en-US" dirty="0">
                <a:latin typeface="+mn-ea"/>
              </a:rPr>
              <a:t>体：铝合金外壳</a:t>
            </a:r>
            <a:r>
              <a:rPr lang="en-US" altLang="zh-CN" dirty="0">
                <a:latin typeface="+mn-ea"/>
              </a:rPr>
              <a:t>+</a:t>
            </a:r>
            <a:r>
              <a:rPr lang="zh-CN" altLang="en-US" dirty="0">
                <a:latin typeface="+mn-ea"/>
              </a:rPr>
              <a:t>亚克力防护罩</a:t>
            </a:r>
            <a:endParaRPr lang="en-US" altLang="zh-CN" dirty="0">
              <a:latin typeface="+mn-ea"/>
            </a:endParaRPr>
          </a:p>
        </p:txBody>
      </p:sp>
      <p:pic>
        <p:nvPicPr>
          <p:cNvPr id="29" name="图片 2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0" b="29690"/>
          <a:stretch/>
        </p:blipFill>
        <p:spPr bwMode="auto">
          <a:xfrm>
            <a:off x="2463142" y="3520441"/>
            <a:ext cx="2919557" cy="1009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73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0" name="文本框 9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2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36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全天相机系统硬件设计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1029" y="1629500"/>
            <a:ext cx="1605715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硬件设计方案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设备选型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设备集成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可靠性试验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设备安装</a:t>
            </a:r>
          </a:p>
        </p:txBody>
      </p:sp>
      <p:pic>
        <p:nvPicPr>
          <p:cNvPr id="21" name="图片 20"/>
          <p:cNvPicPr/>
          <p:nvPr/>
        </p:nvPicPr>
        <p:blipFill rotWithShape="1">
          <a:blip r:embed="rId3"/>
          <a:srcRect l="-1513" r="-1513"/>
          <a:stretch/>
        </p:blipFill>
        <p:spPr>
          <a:xfrm>
            <a:off x="2356210" y="1712420"/>
            <a:ext cx="889602" cy="780558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4"/>
          <a:stretch>
            <a:fillRect/>
          </a:stretch>
        </p:blipFill>
        <p:spPr>
          <a:xfrm>
            <a:off x="2342178" y="3813180"/>
            <a:ext cx="970926" cy="76439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548428" y="1561920"/>
            <a:ext cx="2776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100" dirty="0">
                <a:latin typeface="+mn-ea"/>
              </a:rPr>
              <a:t>富士</a:t>
            </a:r>
            <a:r>
              <a:rPr lang="en-US" altLang="zh-CN" sz="1100" dirty="0">
                <a:latin typeface="+mn-ea"/>
              </a:rPr>
              <a:t>FE185C086HA-1</a:t>
            </a:r>
            <a:r>
              <a:rPr lang="zh-CN" altLang="en-US" sz="1100" dirty="0">
                <a:latin typeface="+mn-ea"/>
              </a:rPr>
              <a:t>鱼眼镜头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240951" y="3551570"/>
            <a:ext cx="1275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latin typeface="+mn-ea"/>
              </a:rPr>
              <a:t>QHY5III174</a:t>
            </a:r>
            <a:r>
              <a:rPr lang="zh-CN" altLang="en-US" sz="1100" dirty="0" smtClean="0">
                <a:latin typeface="+mn-ea"/>
              </a:rPr>
              <a:t>相机</a:t>
            </a:r>
            <a:endParaRPr lang="zh-CN" altLang="en-US" sz="1100" dirty="0">
              <a:latin typeface="+mn-ea"/>
            </a:endParaRPr>
          </a:p>
        </p:txBody>
      </p:sp>
      <p:pic>
        <p:nvPicPr>
          <p:cNvPr id="25" name="图片 24"/>
          <p:cNvPicPr/>
          <p:nvPr/>
        </p:nvPicPr>
        <p:blipFill>
          <a:blip r:embed="rId5"/>
          <a:stretch>
            <a:fillRect/>
          </a:stretch>
        </p:blipFill>
        <p:spPr>
          <a:xfrm>
            <a:off x="2240951" y="2825281"/>
            <a:ext cx="1206250" cy="72277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2493481" y="4577570"/>
            <a:ext cx="6142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+mn-ea"/>
              </a:rPr>
              <a:t>CMOS</a:t>
            </a:r>
            <a:endParaRPr lang="zh-CN" altLang="en-US" sz="1100" dirty="0"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48428" y="1764669"/>
            <a:ext cx="211904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 smtClean="0">
                <a:latin typeface="+mn-ea"/>
                <a:cs typeface="Times New Roman" panose="02020603050405020304" pitchFamily="18" charset="0"/>
              </a:rPr>
              <a:t>2.7mm</a:t>
            </a:r>
            <a:r>
              <a:rPr lang="zh-CN" altLang="zh-CN" sz="1100" dirty="0">
                <a:latin typeface="+mn-ea"/>
                <a:cs typeface="Times New Roman" panose="02020603050405020304" pitchFamily="18" charset="0"/>
              </a:rPr>
              <a:t>定</a:t>
            </a:r>
            <a:r>
              <a:rPr lang="zh-CN" altLang="zh-CN" sz="1100" dirty="0" smtClean="0">
                <a:latin typeface="+mn-ea"/>
                <a:cs typeface="Times New Roman" panose="02020603050405020304" pitchFamily="18" charset="0"/>
              </a:rPr>
              <a:t>焦</a:t>
            </a:r>
            <a:endParaRPr lang="en-US" altLang="zh-CN" sz="1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100" dirty="0" smtClean="0">
                <a:latin typeface="+mn-ea"/>
                <a:cs typeface="Times New Roman" panose="02020603050405020304" pitchFamily="18" charset="0"/>
              </a:rPr>
              <a:t>光圈</a:t>
            </a:r>
            <a:r>
              <a:rPr lang="zh-CN" altLang="zh-CN" sz="1100" dirty="0">
                <a:latin typeface="+mn-ea"/>
                <a:cs typeface="Times New Roman" panose="02020603050405020304" pitchFamily="18" charset="0"/>
              </a:rPr>
              <a:t>范围为</a:t>
            </a:r>
            <a:r>
              <a:rPr lang="en-US" altLang="zh-CN" sz="1100" dirty="0" smtClean="0">
                <a:latin typeface="+mn-ea"/>
                <a:cs typeface="Times New Roman" panose="02020603050405020304" pitchFamily="18" charset="0"/>
              </a:rPr>
              <a:t>F1.8-F16</a:t>
            </a:r>
          </a:p>
          <a:p>
            <a:pPr>
              <a:lnSpc>
                <a:spcPct val="150000"/>
              </a:lnSpc>
            </a:pPr>
            <a:r>
              <a:rPr lang="zh-CN" altLang="zh-CN" sz="1100" dirty="0" smtClean="0">
                <a:latin typeface="+mn-ea"/>
                <a:cs typeface="Times New Roman" panose="02020603050405020304" pitchFamily="18" charset="0"/>
              </a:rPr>
              <a:t>可视角度</a:t>
            </a:r>
            <a:r>
              <a:rPr lang="en-US" altLang="zh-CN" sz="1100" dirty="0" smtClean="0">
                <a:latin typeface="+mn-ea"/>
                <a:cs typeface="Times New Roman" panose="02020603050405020304" pitchFamily="18" charset="0"/>
              </a:rPr>
              <a:t>185</a:t>
            </a:r>
            <a:r>
              <a:rPr lang="zh-CN" altLang="zh-CN" sz="1100" dirty="0" smtClean="0">
                <a:latin typeface="+mn-ea"/>
                <a:cs typeface="Times New Roman" panose="02020603050405020304" pitchFamily="18" charset="0"/>
              </a:rPr>
              <a:t>°</a:t>
            </a:r>
            <a:r>
              <a:rPr lang="en-US" altLang="zh-CN" sz="1100" dirty="0" smtClean="0">
                <a:latin typeface="+mn-ea"/>
                <a:cs typeface="Times New Roman" panose="02020603050405020304" pitchFamily="18" charset="0"/>
              </a:rPr>
              <a:t>X185</a:t>
            </a:r>
            <a:r>
              <a:rPr lang="zh-CN" altLang="zh-CN" sz="1100" dirty="0">
                <a:latin typeface="+mn-ea"/>
                <a:cs typeface="Times New Roman" panose="02020603050405020304" pitchFamily="18" charset="0"/>
              </a:rPr>
              <a:t>°</a:t>
            </a:r>
            <a:endParaRPr lang="zh-CN" altLang="en-US" sz="1100" dirty="0">
              <a:latin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48428" y="3092548"/>
            <a:ext cx="163926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100" dirty="0" smtClean="0">
                <a:latin typeface="+mn-ea"/>
                <a:cs typeface="Times New Roman" panose="02020603050405020304" pitchFamily="18" charset="0"/>
              </a:rPr>
              <a:t>芯片尺寸</a:t>
            </a:r>
            <a:r>
              <a:rPr lang="en-US" altLang="zh-CN" sz="1100" dirty="0" smtClean="0">
                <a:latin typeface="+mn-ea"/>
                <a:cs typeface="Times New Roman" panose="02020603050405020304" pitchFamily="18" charset="0"/>
              </a:rPr>
              <a:t>1/1.2inch</a:t>
            </a:r>
          </a:p>
          <a:p>
            <a:pPr>
              <a:lnSpc>
                <a:spcPct val="150000"/>
              </a:lnSpc>
            </a:pPr>
            <a:r>
              <a:rPr lang="zh-CN" altLang="zh-CN" sz="1100" dirty="0" smtClean="0">
                <a:latin typeface="+mn-ea"/>
                <a:cs typeface="Times New Roman" panose="02020603050405020304" pitchFamily="18" charset="0"/>
              </a:rPr>
              <a:t>有效像素为</a:t>
            </a:r>
            <a:r>
              <a:rPr lang="en-US" altLang="zh-CN" sz="1100" dirty="0" smtClean="0">
                <a:latin typeface="+mn-ea"/>
                <a:cs typeface="Times New Roman" panose="02020603050405020304" pitchFamily="18" charset="0"/>
              </a:rPr>
              <a:t>1936*1216</a:t>
            </a:r>
          </a:p>
          <a:p>
            <a:pPr>
              <a:lnSpc>
                <a:spcPct val="150000"/>
              </a:lnSpc>
            </a:pPr>
            <a:r>
              <a:rPr lang="zh-CN" altLang="zh-CN" sz="1100" dirty="0" smtClean="0">
                <a:latin typeface="+mn-ea"/>
                <a:cs typeface="Times New Roman" panose="02020603050405020304" pitchFamily="18" charset="0"/>
              </a:rPr>
              <a:t>满</a:t>
            </a:r>
            <a:r>
              <a:rPr lang="zh-CN" altLang="zh-CN" sz="1100" dirty="0">
                <a:latin typeface="+mn-ea"/>
                <a:cs typeface="Times New Roman" panose="02020603050405020304" pitchFamily="18" charset="0"/>
              </a:rPr>
              <a:t>阱电荷数大于</a:t>
            </a:r>
            <a:r>
              <a:rPr lang="en-US" altLang="zh-CN" sz="1100" dirty="0">
                <a:latin typeface="+mn-ea"/>
                <a:cs typeface="Times New Roman" panose="02020603050405020304" pitchFamily="18" charset="0"/>
              </a:rPr>
              <a:t>32 </a:t>
            </a:r>
            <a:r>
              <a:rPr lang="en-US" altLang="zh-CN" sz="1100" dirty="0" err="1" smtClean="0">
                <a:latin typeface="+mn-ea"/>
                <a:cs typeface="Times New Roman" panose="02020603050405020304" pitchFamily="18" charset="0"/>
              </a:rPr>
              <a:t>Ke</a:t>
            </a:r>
            <a:endParaRPr lang="en-US" altLang="zh-CN" sz="1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100" dirty="0" smtClean="0">
                <a:latin typeface="+mn-ea"/>
                <a:cs typeface="Times New Roman" panose="02020603050405020304" pitchFamily="18" charset="0"/>
              </a:rPr>
              <a:t>具有</a:t>
            </a:r>
            <a:r>
              <a:rPr lang="zh-CN" altLang="zh-CN" sz="1100" dirty="0">
                <a:latin typeface="+mn-ea"/>
                <a:cs typeface="Times New Roman" panose="02020603050405020304" pitchFamily="18" charset="0"/>
              </a:rPr>
              <a:t>高帧率、低读出噪声、高量子效率的</a:t>
            </a:r>
            <a:r>
              <a:rPr lang="zh-CN" altLang="zh-CN" sz="1100" dirty="0" smtClean="0">
                <a:latin typeface="+mn-ea"/>
                <a:cs typeface="Times New Roman" panose="02020603050405020304" pitchFamily="18" charset="0"/>
              </a:rPr>
              <a:t>特性</a:t>
            </a:r>
            <a:endParaRPr lang="zh-CN" altLang="en-US" sz="1100" dirty="0">
              <a:latin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246468" y="1158238"/>
            <a:ext cx="5160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关键器件选型（</a:t>
            </a:r>
            <a:r>
              <a:rPr lang="zh-CN" altLang="zh-CN" sz="1600" dirty="0"/>
              <a:t>鱼眼镜头、</a:t>
            </a:r>
            <a:r>
              <a:rPr lang="en-US" altLang="zh-CN" sz="1600" dirty="0"/>
              <a:t>CMOS</a:t>
            </a:r>
            <a:r>
              <a:rPr lang="zh-CN" altLang="zh-CN" sz="1600" dirty="0"/>
              <a:t>相机和工控计算机</a:t>
            </a:r>
            <a:r>
              <a:rPr lang="zh-CN" altLang="en-US" sz="1600" dirty="0" smtClean="0"/>
              <a:t>）</a:t>
            </a:r>
            <a:endParaRPr lang="zh-CN" altLang="en-US" sz="1600" dirty="0"/>
          </a:p>
        </p:txBody>
      </p:sp>
      <p:sp>
        <p:nvSpPr>
          <p:cNvPr id="33" name="矩形 32"/>
          <p:cNvSpPr/>
          <p:nvPr/>
        </p:nvSpPr>
        <p:spPr>
          <a:xfrm flipV="1">
            <a:off x="2325293" y="2671616"/>
            <a:ext cx="334217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flipV="1">
            <a:off x="2325292" y="4830824"/>
            <a:ext cx="334217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334497" y="3054076"/>
            <a:ext cx="237722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100" dirty="0">
                <a:latin typeface="+mn-ea"/>
              </a:rPr>
              <a:t>小型化计算单元（</a:t>
            </a:r>
            <a:r>
              <a:rPr lang="en-US" altLang="zh-CN" sz="1100" dirty="0">
                <a:latin typeface="+mn-ea"/>
              </a:rPr>
              <a:t>NUC</a:t>
            </a:r>
            <a:r>
              <a:rPr lang="zh-CN" altLang="zh-CN" sz="1100" dirty="0">
                <a:latin typeface="+mn-ea"/>
              </a:rPr>
              <a:t>，</a:t>
            </a:r>
            <a:r>
              <a:rPr lang="en-US" altLang="zh-CN" sz="1100" dirty="0">
                <a:latin typeface="+mn-ea"/>
              </a:rPr>
              <a:t>Next Unit of Computing</a:t>
            </a:r>
            <a:r>
              <a:rPr lang="zh-CN" altLang="zh-CN" sz="1100" dirty="0">
                <a:latin typeface="+mn-ea"/>
              </a:rPr>
              <a:t>）</a:t>
            </a:r>
            <a:endParaRPr lang="en-US" altLang="zh-CN" sz="1100" dirty="0">
              <a:latin typeface="+mn-ea"/>
            </a:endParaRPr>
          </a:p>
          <a:p>
            <a:pPr algn="just"/>
            <a:endParaRPr lang="en-US" altLang="zh-CN" sz="1100" dirty="0" smtClean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zh-CN" sz="1100" dirty="0" smtClean="0">
                <a:latin typeface="+mn-ea"/>
              </a:rPr>
              <a:t>Intel </a:t>
            </a:r>
            <a:r>
              <a:rPr lang="en-US" altLang="zh-CN" sz="1100" dirty="0">
                <a:latin typeface="+mn-ea"/>
              </a:rPr>
              <a:t>M</a:t>
            </a:r>
            <a:r>
              <a:rPr lang="zh-CN" altLang="zh-CN" sz="1100" dirty="0">
                <a:latin typeface="+mn-ea"/>
                <a:cs typeface="Times New Roman" panose="02020603050405020304" pitchFamily="18" charset="0"/>
              </a:rPr>
              <a:t>系列低功耗</a:t>
            </a:r>
            <a:r>
              <a:rPr lang="en-US" altLang="zh-CN" sz="1100" dirty="0" smtClean="0">
                <a:latin typeface="+mn-ea"/>
              </a:rPr>
              <a:t>CPU</a:t>
            </a:r>
            <a:r>
              <a:rPr lang="zh-CN" altLang="en-US" sz="1100" dirty="0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1100" dirty="0" smtClean="0">
                <a:latin typeface="+mn-ea"/>
              </a:rPr>
              <a:t>16G</a:t>
            </a:r>
            <a:r>
              <a:rPr lang="zh-CN" altLang="zh-CN" sz="1100" dirty="0">
                <a:latin typeface="+mn-ea"/>
                <a:cs typeface="Times New Roman" panose="02020603050405020304" pitchFamily="18" charset="0"/>
              </a:rPr>
              <a:t>运行</a:t>
            </a:r>
            <a:r>
              <a:rPr lang="zh-CN" altLang="zh-CN" sz="1100" dirty="0" smtClean="0">
                <a:latin typeface="+mn-ea"/>
                <a:cs typeface="Times New Roman" panose="02020603050405020304" pitchFamily="18" charset="0"/>
              </a:rPr>
              <a:t>内存</a:t>
            </a:r>
            <a:r>
              <a:rPr lang="zh-CN" altLang="en-US" sz="1100" dirty="0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1100" dirty="0" smtClean="0">
                <a:latin typeface="+mn-ea"/>
              </a:rPr>
              <a:t>512G</a:t>
            </a:r>
            <a:r>
              <a:rPr lang="zh-CN" altLang="zh-CN" sz="1100" dirty="0">
                <a:latin typeface="+mn-ea"/>
                <a:cs typeface="Times New Roman" panose="02020603050405020304" pitchFamily="18" charset="0"/>
              </a:rPr>
              <a:t>固态</a:t>
            </a:r>
            <a:r>
              <a:rPr lang="zh-CN" altLang="zh-CN" sz="1100" dirty="0" smtClean="0">
                <a:latin typeface="+mn-ea"/>
                <a:cs typeface="Times New Roman" panose="02020603050405020304" pitchFamily="18" charset="0"/>
              </a:rPr>
              <a:t>存储</a:t>
            </a:r>
            <a:r>
              <a:rPr lang="zh-CN" altLang="en-US" sz="1100" dirty="0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1100" dirty="0" smtClean="0">
                <a:latin typeface="+mn-ea"/>
              </a:rPr>
              <a:t>Windows </a:t>
            </a:r>
            <a:r>
              <a:rPr lang="en-US" altLang="zh-CN" sz="1100" dirty="0">
                <a:latin typeface="+mn-ea"/>
              </a:rPr>
              <a:t>2008 R2</a:t>
            </a:r>
            <a:r>
              <a:rPr lang="zh-CN" altLang="zh-CN" sz="1100" dirty="0" smtClean="0">
                <a:latin typeface="+mn-ea"/>
                <a:cs typeface="Times New Roman" panose="02020603050405020304" pitchFamily="18" charset="0"/>
              </a:rPr>
              <a:t>操作系统</a:t>
            </a:r>
            <a:endParaRPr lang="en-US" altLang="zh-CN" sz="1100" dirty="0" smtClean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zh-CN" sz="1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CN" altLang="zh-CN" sz="1100" dirty="0" smtClean="0">
                <a:latin typeface="+mn-ea"/>
                <a:cs typeface="Times New Roman" panose="02020603050405020304" pitchFamily="18" charset="0"/>
              </a:rPr>
              <a:t>具有</a:t>
            </a:r>
            <a:r>
              <a:rPr lang="zh-CN" altLang="zh-CN" sz="1100" dirty="0">
                <a:latin typeface="+mn-ea"/>
                <a:cs typeface="Times New Roman" panose="02020603050405020304" pitchFamily="18" charset="0"/>
              </a:rPr>
              <a:t>功耗低、运行速度快、存储量大、工作性能稳定等</a:t>
            </a:r>
            <a:r>
              <a:rPr lang="zh-CN" altLang="zh-CN" sz="1100" dirty="0" smtClean="0">
                <a:latin typeface="+mn-ea"/>
                <a:cs typeface="Times New Roman" panose="02020603050405020304" pitchFamily="18" charset="0"/>
              </a:rPr>
              <a:t>特点</a:t>
            </a:r>
            <a:endParaRPr lang="zh-CN" altLang="en-US" sz="1100" dirty="0">
              <a:latin typeface="+mn-ea"/>
            </a:endParaRPr>
          </a:p>
        </p:txBody>
      </p:sp>
      <p:pic>
        <p:nvPicPr>
          <p:cNvPr id="1026" name="Picture 2" descr="è±ç¹å°ï¼Intelï¼NUC8i7BEH6 NUCè¿·ä½ çµèä¸»æº è±å­å³¡è°· åç½®ç¬¬å«ä»£é·ç¿ i7-8559U æ¯æwin10æä½ç³»ç»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66" y="1528435"/>
            <a:ext cx="1418342" cy="141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直接连接符 34"/>
          <p:cNvCxnSpPr/>
          <p:nvPr/>
        </p:nvCxnSpPr>
        <p:spPr>
          <a:xfrm>
            <a:off x="2231247" y="16570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6200000" flipV="1">
            <a:off x="4437058" y="3174502"/>
            <a:ext cx="334217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7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0" name="文本框 9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2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36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全天相机系统硬件设计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1029" y="1629500"/>
            <a:ext cx="1605715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硬件设计方案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设备选型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设备集成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可靠性试验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设备安装</a:t>
            </a:r>
          </a:p>
        </p:txBody>
      </p:sp>
      <p:pic>
        <p:nvPicPr>
          <p:cNvPr id="13" name="图片 12" descr="F:\研究生\毕业材料\雪龙号全天相机设计\全天观测设备实物图\微信图片_201711231518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r="24373"/>
          <a:stretch/>
        </p:blipFill>
        <p:spPr bwMode="auto">
          <a:xfrm>
            <a:off x="2740860" y="1501427"/>
            <a:ext cx="1536519" cy="1846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图片 13" descr="F:\研究生\毕业材料\雪龙号全天相机设计\全天观测设备实物图\微信图片_2017112315182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r="8962"/>
          <a:stretch/>
        </p:blipFill>
        <p:spPr bwMode="auto">
          <a:xfrm>
            <a:off x="4725993" y="1902373"/>
            <a:ext cx="1625513" cy="1445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图片 15"/>
          <p:cNvPicPr/>
          <p:nvPr/>
        </p:nvPicPr>
        <p:blipFill rotWithShape="1">
          <a:blip r:embed="rId5"/>
          <a:srcRect l="11299" t="2382" r="10664" b="3033"/>
          <a:stretch/>
        </p:blipFill>
        <p:spPr bwMode="auto">
          <a:xfrm>
            <a:off x="6746780" y="1902373"/>
            <a:ext cx="1802859" cy="1445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 2"/>
          <p:cNvSpPr/>
          <p:nvPr/>
        </p:nvSpPr>
        <p:spPr>
          <a:xfrm>
            <a:off x="2683371" y="3702665"/>
            <a:ext cx="63615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机体共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留有</a:t>
            </a:r>
            <a:r>
              <a:rPr lang="zh-CN" altLang="zh-CN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设备开关、网络接口、电源接口、顶部开口和底部开口</a:t>
            </a:r>
            <a:r>
              <a:rPr lang="en-US" altLang="zh-CN" dirty="0">
                <a:latin typeface="+mn-ea"/>
              </a:rPr>
              <a:t>5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个开放处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，</a:t>
            </a:r>
            <a:endParaRPr lang="en-US" altLang="zh-CN" dirty="0" smtClean="0">
              <a:latin typeface="+mn-ea"/>
              <a:cs typeface="Times New Roman" panose="02020603050405020304" pitchFamily="18" charset="0"/>
            </a:endParaRPr>
          </a:p>
          <a:p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设备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开关、网络接口、电源接口均采用了专业级别的防水元件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；</a:t>
            </a:r>
            <a:endParaRPr lang="en-US" altLang="zh-CN" dirty="0" smtClean="0">
              <a:latin typeface="+mn-ea"/>
              <a:cs typeface="Times New Roman" panose="02020603050405020304" pitchFamily="18" charset="0"/>
            </a:endParaRPr>
          </a:p>
          <a:p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顶部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开口在安装亚克力圆顶时，使用了密封胶条进行防水处理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；</a:t>
            </a:r>
            <a:endParaRPr lang="en-US" altLang="zh-CN" dirty="0" smtClean="0">
              <a:latin typeface="+mn-ea"/>
              <a:cs typeface="Times New Roman" panose="02020603050405020304" pitchFamily="18" charset="0"/>
            </a:endParaRPr>
          </a:p>
          <a:p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底部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开口也使用密封胶完全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密封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65797" y="339488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  <a:cs typeface="Times New Roman" panose="02020603050405020304" pitchFamily="18" charset="0"/>
              </a:rPr>
              <a:t>实物图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112789" y="337162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  <a:cs typeface="Times New Roman" panose="02020603050405020304" pitchFamily="18" charset="0"/>
              </a:rPr>
              <a:t>防水胶圈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239317" y="335996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  <a:cs typeface="Times New Roman" panose="02020603050405020304" pitchFamily="18" charset="0"/>
              </a:rPr>
              <a:t>防水元件</a:t>
            </a:r>
          </a:p>
        </p:txBody>
      </p:sp>
    </p:spTree>
    <p:extLst>
      <p:ext uri="{BB962C8B-B14F-4D97-AF65-F5344CB8AC3E}">
        <p14:creationId xmlns:p14="http://schemas.microsoft.com/office/powerpoint/2010/main" val="26857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0" name="文本框 9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2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36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全天相机系统硬件设计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1029" y="1629500"/>
            <a:ext cx="1605715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硬件设计方案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设备选型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设备集成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可靠性试验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设备安装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8" name="图片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97" y="1815760"/>
            <a:ext cx="2845822" cy="212609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49042" y="4078394"/>
            <a:ext cx="6448560" cy="3774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6540" algn="ctr"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+mn-ea"/>
                <a:cs typeface="Times New Roman" panose="02020603050405020304" pitchFamily="18" charset="0"/>
              </a:rPr>
              <a:t>低温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左、</a:t>
            </a:r>
            <a:r>
              <a:rPr lang="en-US" altLang="zh-CN" dirty="0" smtClean="0">
                <a:latin typeface="+mn-ea"/>
                <a:cs typeface="Times New Roman" panose="02020603050405020304" pitchFamily="18" charset="0"/>
              </a:rPr>
              <a:t>-30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℃</a:t>
            </a:r>
            <a:r>
              <a:rPr lang="en-US" altLang="zh-CN" dirty="0" smtClean="0"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，高温（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右、</a:t>
            </a:r>
            <a:r>
              <a:rPr lang="en-US" altLang="zh-CN" dirty="0" smtClean="0">
                <a:latin typeface="+mn-ea"/>
                <a:cs typeface="Times New Roman" panose="02020603050405020304" pitchFamily="18" charset="0"/>
              </a:rPr>
              <a:t>80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℃）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测试中全天观测设备各项性能变化情况</a:t>
            </a:r>
          </a:p>
        </p:txBody>
      </p:sp>
      <p:pic>
        <p:nvPicPr>
          <p:cNvPr id="20" name="图片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3" y="1815760"/>
            <a:ext cx="2914156" cy="21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0" name="文本框 9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2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36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全天相机系统硬件设计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1029" y="1629500"/>
            <a:ext cx="1605715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硬件设计方案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设备选型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设备集成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可靠性试验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设备安装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22" y="2174488"/>
            <a:ext cx="1167884" cy="2160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33953" y="3850538"/>
            <a:ext cx="3255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 smtClean="0"/>
              <a:t>船上</a:t>
            </a:r>
            <a:r>
              <a:rPr lang="zh-CN" altLang="zh-CN" dirty="0"/>
              <a:t>设备模拟</a:t>
            </a:r>
            <a:r>
              <a:rPr lang="zh-CN" altLang="zh-CN" dirty="0" smtClean="0"/>
              <a:t>图</a:t>
            </a:r>
            <a:r>
              <a:rPr lang="zh-CN" altLang="en-US" dirty="0" smtClean="0"/>
              <a:t>（红色位置为安装位置）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208229" y="4453349"/>
            <a:ext cx="179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支架结构图和实物图</a:t>
            </a:r>
            <a:endParaRPr lang="zh-CN" altLang="en-US" dirty="0"/>
          </a:p>
        </p:txBody>
      </p:sp>
      <p:pic>
        <p:nvPicPr>
          <p:cNvPr id="19" name="图片 18" descr="C:\Users\ADMINI~1\AppData\Local\Temp\1551318010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49" y="2092858"/>
            <a:ext cx="2699703" cy="162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9"/>
          <p:cNvPicPr/>
          <p:nvPr/>
        </p:nvPicPr>
        <p:blipFill>
          <a:blip r:embed="rId5"/>
          <a:stretch>
            <a:fillRect/>
          </a:stretch>
        </p:blipFill>
        <p:spPr>
          <a:xfrm>
            <a:off x="5738275" y="2174488"/>
            <a:ext cx="1153795" cy="215963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99561" y="1569638"/>
            <a:ext cx="3413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保证设备在船上拥有一个相对较高的工作位置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减少周围设备对相机拍摄造成</a:t>
            </a:r>
            <a:r>
              <a:rPr lang="zh-CN" altLang="en-US" dirty="0" smtClean="0">
                <a:solidFill>
                  <a:srgbClr val="FF0000"/>
                </a:solidFill>
              </a:rPr>
              <a:t>影响</a:t>
            </a:r>
            <a:r>
              <a:rPr lang="zh-CN" altLang="en-US" dirty="0">
                <a:solidFill>
                  <a:srgbClr val="FF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561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57077" y="2417680"/>
            <a:ext cx="5226803" cy="642154"/>
            <a:chOff x="5367559" y="2929837"/>
            <a:chExt cx="6969070" cy="856205"/>
          </a:xfrm>
        </p:grpSpPr>
        <p:sp>
          <p:nvSpPr>
            <p:cNvPr id="14" name="文本框 13"/>
            <p:cNvSpPr txBox="1"/>
            <p:nvPr/>
          </p:nvSpPr>
          <p:spPr>
            <a:xfrm>
              <a:off x="6086899" y="3108934"/>
              <a:ext cx="50305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dirty="0" smtClean="0"/>
                <a:t>全天相机系统软件设计</a:t>
              </a:r>
              <a:endParaRPr lang="zh-CN" altLang="en-US" sz="2700" dirty="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7559" y="2929837"/>
              <a:ext cx="719341" cy="720000"/>
            </a:xfrm>
            <a:prstGeom prst="rect">
              <a:avLst/>
            </a:prstGeom>
            <a:noFill/>
          </p:spPr>
        </p:pic>
        <p:sp>
          <p:nvSpPr>
            <p:cNvPr id="15" name="矩形 14"/>
            <p:cNvSpPr/>
            <p:nvPr/>
          </p:nvSpPr>
          <p:spPr>
            <a:xfrm>
              <a:off x="10741700" y="3619357"/>
              <a:ext cx="1594929" cy="609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65852" y="3062981"/>
            <a:ext cx="4760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设计方案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观测组件</a:t>
            </a:r>
            <a:endParaRPr lang="en-US" altLang="zh-CN" sz="15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存储组件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运行展示</a:t>
            </a:r>
            <a:endParaRPr lang="en-US" altLang="zh-CN" sz="1500" dirty="0" smtClean="0">
              <a:solidFill>
                <a:schemeClr val="tx2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99960" y="188335"/>
            <a:ext cx="4735920" cy="831072"/>
            <a:chOff x="533279" y="251113"/>
            <a:chExt cx="6314560" cy="1108095"/>
          </a:xfrm>
        </p:grpSpPr>
        <p:grpSp>
          <p:nvGrpSpPr>
            <p:cNvPr id="24" name="组合 23"/>
            <p:cNvGrpSpPr/>
            <p:nvPr/>
          </p:nvGrpSpPr>
          <p:grpSpPr>
            <a:xfrm>
              <a:off x="533279" y="251113"/>
              <a:ext cx="977385" cy="977385"/>
              <a:chOff x="6725180" y="763885"/>
              <a:chExt cx="674999" cy="674999"/>
            </a:xfrm>
            <a:solidFill>
              <a:schemeClr val="tx2"/>
            </a:solidFill>
          </p:grpSpPr>
          <p:sp>
            <p:nvSpPr>
              <p:cNvPr id="29" name="椭圆 28"/>
              <p:cNvSpPr/>
              <p:nvPr/>
            </p:nvSpPr>
            <p:spPr>
              <a:xfrm>
                <a:off x="6725180" y="763885"/>
                <a:ext cx="674999" cy="67499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889470" y="927651"/>
                <a:ext cx="223363" cy="22336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041870" y="1080051"/>
                <a:ext cx="223363" cy="22336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832746" y="447305"/>
              <a:ext cx="272846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 smtClean="0">
                  <a:solidFill>
                    <a:schemeClr val="tx2"/>
                  </a:solidFill>
                </a:rPr>
                <a:t>北京工业大学</a:t>
              </a:r>
              <a:endParaRPr lang="zh-CN" altLang="en-US" sz="2100" dirty="0">
                <a:solidFill>
                  <a:schemeClr val="tx2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32746" y="866766"/>
              <a:ext cx="501509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tx2"/>
                  </a:solidFill>
                </a:rPr>
                <a:t>Beijing University of Technology</a:t>
              </a:r>
              <a:endParaRPr lang="zh-CN" altLang="en-US" sz="1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13370" y="1771050"/>
            <a:ext cx="2013864" cy="2069735"/>
            <a:chOff x="7717810" y="-375235"/>
            <a:chExt cx="2093913" cy="2122488"/>
          </a:xfrm>
          <a:solidFill>
            <a:srgbClr val="0070C0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7717810" y="-375235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DB6B9"/>
                </a:solidFill>
              </a:endParaRPr>
            </a:p>
          </p:txBody>
        </p:sp>
        <p:sp>
          <p:nvSpPr>
            <p:cNvPr id="32" name="Freeform 10"/>
            <p:cNvSpPr>
              <a:spLocks noEditPoints="1"/>
            </p:cNvSpPr>
            <p:nvPr/>
          </p:nvSpPr>
          <p:spPr bwMode="auto">
            <a:xfrm>
              <a:off x="7873033" y="-212106"/>
              <a:ext cx="1796329" cy="1793077"/>
            </a:xfrm>
            <a:custGeom>
              <a:avLst/>
              <a:gdLst>
                <a:gd name="T0" fmla="*/ 439327 w 1145"/>
                <a:gd name="T1" fmla="*/ 326030 h 1145"/>
                <a:gd name="T2" fmla="*/ 326620 w 1145"/>
                <a:gd name="T3" fmla="*/ 438533 h 1145"/>
                <a:gd name="T4" fmla="*/ 439327 w 1145"/>
                <a:gd name="T5" fmla="*/ 551036 h 1145"/>
                <a:gd name="T6" fmla="*/ 552034 w 1145"/>
                <a:gd name="T7" fmla="*/ 438533 h 1145"/>
                <a:gd name="T8" fmla="*/ 439327 w 1145"/>
                <a:gd name="T9" fmla="*/ 326030 h 1145"/>
                <a:gd name="T10" fmla="*/ 485330 w 1145"/>
                <a:gd name="T11" fmla="*/ 652824 h 1145"/>
                <a:gd name="T12" fmla="*/ 485330 w 1145"/>
                <a:gd name="T13" fmla="*/ 601547 h 1145"/>
                <a:gd name="T14" fmla="*/ 393324 w 1145"/>
                <a:gd name="T15" fmla="*/ 601547 h 1145"/>
                <a:gd name="T16" fmla="*/ 393324 w 1145"/>
                <a:gd name="T17" fmla="*/ 652824 h 1145"/>
                <a:gd name="T18" fmla="*/ 224647 w 1145"/>
                <a:gd name="T19" fmla="*/ 484452 h 1145"/>
                <a:gd name="T20" fmla="*/ 275250 w 1145"/>
                <a:gd name="T21" fmla="*/ 484452 h 1145"/>
                <a:gd name="T22" fmla="*/ 275250 w 1145"/>
                <a:gd name="T23" fmla="*/ 392613 h 1145"/>
                <a:gd name="T24" fmla="*/ 224647 w 1145"/>
                <a:gd name="T25" fmla="*/ 392613 h 1145"/>
                <a:gd name="T26" fmla="*/ 393324 w 1145"/>
                <a:gd name="T27" fmla="*/ 224241 h 1145"/>
                <a:gd name="T28" fmla="*/ 393324 w 1145"/>
                <a:gd name="T29" fmla="*/ 274753 h 1145"/>
                <a:gd name="T30" fmla="*/ 485330 w 1145"/>
                <a:gd name="T31" fmla="*/ 274753 h 1145"/>
                <a:gd name="T32" fmla="*/ 485330 w 1145"/>
                <a:gd name="T33" fmla="*/ 224241 h 1145"/>
                <a:gd name="T34" fmla="*/ 654007 w 1145"/>
                <a:gd name="T35" fmla="*/ 392613 h 1145"/>
                <a:gd name="T36" fmla="*/ 603404 w 1145"/>
                <a:gd name="T37" fmla="*/ 392613 h 1145"/>
                <a:gd name="T38" fmla="*/ 603404 w 1145"/>
                <a:gd name="T39" fmla="*/ 484452 h 1145"/>
                <a:gd name="T40" fmla="*/ 654007 w 1145"/>
                <a:gd name="T41" fmla="*/ 484452 h 1145"/>
                <a:gd name="T42" fmla="*/ 485330 w 1145"/>
                <a:gd name="T43" fmla="*/ 652824 h 1145"/>
                <a:gd name="T44" fmla="*/ 747546 w 1145"/>
                <a:gd name="T45" fmla="*/ 392613 h 1145"/>
                <a:gd name="T46" fmla="*/ 485330 w 1145"/>
                <a:gd name="T47" fmla="*/ 130871 h 1145"/>
                <a:gd name="T48" fmla="*/ 485330 w 1145"/>
                <a:gd name="T49" fmla="*/ 0 h 1145"/>
                <a:gd name="T50" fmla="*/ 393324 w 1145"/>
                <a:gd name="T51" fmla="*/ 0 h 1145"/>
                <a:gd name="T52" fmla="*/ 393324 w 1145"/>
                <a:gd name="T53" fmla="*/ 130871 h 1145"/>
                <a:gd name="T54" fmla="*/ 131108 w 1145"/>
                <a:gd name="T55" fmla="*/ 392613 h 1145"/>
                <a:gd name="T56" fmla="*/ 0 w 1145"/>
                <a:gd name="T57" fmla="*/ 392613 h 1145"/>
                <a:gd name="T58" fmla="*/ 0 w 1145"/>
                <a:gd name="T59" fmla="*/ 484452 h 1145"/>
                <a:gd name="T60" fmla="*/ 131108 w 1145"/>
                <a:gd name="T61" fmla="*/ 484452 h 1145"/>
                <a:gd name="T62" fmla="*/ 393324 w 1145"/>
                <a:gd name="T63" fmla="*/ 746194 h 1145"/>
                <a:gd name="T64" fmla="*/ 393324 w 1145"/>
                <a:gd name="T65" fmla="*/ 876300 h 1145"/>
                <a:gd name="T66" fmla="*/ 485330 w 1145"/>
                <a:gd name="T67" fmla="*/ 876300 h 1145"/>
                <a:gd name="T68" fmla="*/ 485330 w 1145"/>
                <a:gd name="T69" fmla="*/ 746194 h 1145"/>
                <a:gd name="T70" fmla="*/ 747546 w 1145"/>
                <a:gd name="T71" fmla="*/ 484452 h 1145"/>
                <a:gd name="T72" fmla="*/ 877887 w 1145"/>
                <a:gd name="T73" fmla="*/ 484452 h 1145"/>
                <a:gd name="T74" fmla="*/ 877887 w 1145"/>
                <a:gd name="T75" fmla="*/ 392613 h 1145"/>
                <a:gd name="T76" fmla="*/ 747546 w 1145"/>
                <a:gd name="T77" fmla="*/ 392613 h 11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45" h="1145">
                  <a:moveTo>
                    <a:pt x="573" y="426"/>
                  </a:moveTo>
                  <a:cubicBezTo>
                    <a:pt x="492" y="426"/>
                    <a:pt x="426" y="492"/>
                    <a:pt x="426" y="573"/>
                  </a:cubicBezTo>
                  <a:cubicBezTo>
                    <a:pt x="426" y="654"/>
                    <a:pt x="492" y="720"/>
                    <a:pt x="573" y="720"/>
                  </a:cubicBezTo>
                  <a:cubicBezTo>
                    <a:pt x="654" y="720"/>
                    <a:pt x="720" y="654"/>
                    <a:pt x="720" y="573"/>
                  </a:cubicBezTo>
                  <a:cubicBezTo>
                    <a:pt x="720" y="492"/>
                    <a:pt x="654" y="426"/>
                    <a:pt x="573" y="426"/>
                  </a:cubicBezTo>
                  <a:close/>
                  <a:moveTo>
                    <a:pt x="633" y="853"/>
                  </a:moveTo>
                  <a:lnTo>
                    <a:pt x="633" y="786"/>
                  </a:lnTo>
                  <a:lnTo>
                    <a:pt x="513" y="786"/>
                  </a:lnTo>
                  <a:lnTo>
                    <a:pt x="513" y="853"/>
                  </a:lnTo>
                  <a:cubicBezTo>
                    <a:pt x="403" y="829"/>
                    <a:pt x="316" y="743"/>
                    <a:pt x="293" y="633"/>
                  </a:cubicBezTo>
                  <a:lnTo>
                    <a:pt x="359" y="633"/>
                  </a:lnTo>
                  <a:lnTo>
                    <a:pt x="359" y="513"/>
                  </a:lnTo>
                  <a:lnTo>
                    <a:pt x="293" y="513"/>
                  </a:lnTo>
                  <a:cubicBezTo>
                    <a:pt x="316" y="403"/>
                    <a:pt x="403" y="316"/>
                    <a:pt x="513" y="293"/>
                  </a:cubicBezTo>
                  <a:lnTo>
                    <a:pt x="513" y="359"/>
                  </a:lnTo>
                  <a:lnTo>
                    <a:pt x="633" y="359"/>
                  </a:lnTo>
                  <a:lnTo>
                    <a:pt x="633" y="293"/>
                  </a:lnTo>
                  <a:cubicBezTo>
                    <a:pt x="743" y="316"/>
                    <a:pt x="830" y="403"/>
                    <a:pt x="853" y="513"/>
                  </a:cubicBezTo>
                  <a:lnTo>
                    <a:pt x="787" y="513"/>
                  </a:lnTo>
                  <a:lnTo>
                    <a:pt x="787" y="633"/>
                  </a:lnTo>
                  <a:lnTo>
                    <a:pt x="853" y="633"/>
                  </a:lnTo>
                  <a:cubicBezTo>
                    <a:pt x="830" y="743"/>
                    <a:pt x="743" y="829"/>
                    <a:pt x="633" y="853"/>
                  </a:cubicBezTo>
                  <a:close/>
                  <a:moveTo>
                    <a:pt x="975" y="513"/>
                  </a:moveTo>
                  <a:cubicBezTo>
                    <a:pt x="949" y="337"/>
                    <a:pt x="809" y="197"/>
                    <a:pt x="633" y="171"/>
                  </a:cubicBezTo>
                  <a:lnTo>
                    <a:pt x="633" y="0"/>
                  </a:lnTo>
                  <a:lnTo>
                    <a:pt x="513" y="0"/>
                  </a:lnTo>
                  <a:lnTo>
                    <a:pt x="513" y="171"/>
                  </a:lnTo>
                  <a:cubicBezTo>
                    <a:pt x="337" y="197"/>
                    <a:pt x="197" y="337"/>
                    <a:pt x="171" y="513"/>
                  </a:cubicBezTo>
                  <a:lnTo>
                    <a:pt x="0" y="513"/>
                  </a:lnTo>
                  <a:lnTo>
                    <a:pt x="0" y="633"/>
                  </a:lnTo>
                  <a:lnTo>
                    <a:pt x="171" y="633"/>
                  </a:lnTo>
                  <a:cubicBezTo>
                    <a:pt x="197" y="809"/>
                    <a:pt x="337" y="949"/>
                    <a:pt x="513" y="975"/>
                  </a:cubicBezTo>
                  <a:lnTo>
                    <a:pt x="513" y="1145"/>
                  </a:lnTo>
                  <a:lnTo>
                    <a:pt x="633" y="1145"/>
                  </a:lnTo>
                  <a:lnTo>
                    <a:pt x="633" y="975"/>
                  </a:lnTo>
                  <a:cubicBezTo>
                    <a:pt x="809" y="949"/>
                    <a:pt x="949" y="809"/>
                    <a:pt x="975" y="633"/>
                  </a:cubicBezTo>
                  <a:lnTo>
                    <a:pt x="1145" y="633"/>
                  </a:lnTo>
                  <a:lnTo>
                    <a:pt x="1145" y="513"/>
                  </a:lnTo>
                  <a:lnTo>
                    <a:pt x="975" y="5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21A3D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3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0" name="文本框 9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3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36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全天相机</a:t>
            </a:r>
            <a:r>
              <a:rPr lang="zh-CN" altLang="en-US" sz="2400" dirty="0" smtClean="0">
                <a:solidFill>
                  <a:schemeClr val="bg1"/>
                </a:solidFill>
              </a:rPr>
              <a:t>系统软件</a:t>
            </a:r>
            <a:r>
              <a:rPr lang="zh-CN" altLang="en-US" sz="2400" dirty="0">
                <a:solidFill>
                  <a:schemeClr val="bg1"/>
                </a:solidFill>
              </a:rPr>
              <a:t>设计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1029" y="1629500"/>
            <a:ext cx="16057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设计方案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观测组件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存储组件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运行展示</a:t>
            </a: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73819" y="4722926"/>
            <a:ext cx="196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n-ea"/>
              </a:rPr>
              <a:t>全天观测</a:t>
            </a:r>
            <a:r>
              <a:rPr lang="zh-CN" altLang="en-US" dirty="0" smtClean="0">
                <a:latin typeface="+mn-ea"/>
              </a:rPr>
              <a:t>设备软件体系</a:t>
            </a:r>
            <a:endParaRPr lang="zh-CN" altLang="en-US" dirty="0"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64072" y="1458793"/>
            <a:ext cx="5632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  <a:cs typeface="Times New Roman" panose="02020603050405020304" pitchFamily="18" charset="0"/>
              </a:rPr>
              <a:t>设计目的：实现设备全自动拍摄，数据存储，传输。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564072" y="2823018"/>
            <a:ext cx="1331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n-ea"/>
                <a:cs typeface="Times New Roman" panose="02020603050405020304" pitchFamily="18" charset="0"/>
              </a:rPr>
              <a:t>设计方案：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290" y="1858903"/>
            <a:ext cx="245414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9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0" name="文本框 9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3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36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全天相机</a:t>
            </a:r>
            <a:r>
              <a:rPr lang="zh-CN" altLang="en-US" sz="2400" dirty="0" smtClean="0">
                <a:solidFill>
                  <a:schemeClr val="bg1"/>
                </a:solidFill>
              </a:rPr>
              <a:t>系统软件</a:t>
            </a:r>
            <a:r>
              <a:rPr lang="zh-CN" altLang="en-US" sz="2400" dirty="0">
                <a:solidFill>
                  <a:schemeClr val="bg1"/>
                </a:solidFill>
              </a:rPr>
              <a:t>设计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1029" y="1629500"/>
            <a:ext cx="16057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设计方案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观测组件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存储组件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运行展示</a:t>
            </a: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106308" y="4133414"/>
            <a:ext cx="1608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7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观测组件结构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756696" y="3183341"/>
                <a:ext cx="2458365" cy="789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SP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PV</m:t>
                      </m:r>
                    </m:oMath>
                  </m:oMathPara>
                </a14:m>
                <a:endParaRPr lang="en-US" altLang="zh-CN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696" y="3183341"/>
                <a:ext cx="2458365" cy="7895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5756696" y="2210882"/>
            <a:ext cx="2953694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  <a:cs typeface="Times New Roman" panose="02020603050405020304" pitchFamily="18" charset="0"/>
              </a:rPr>
              <a:t>核心算法：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+mn-ea"/>
                <a:cs typeface="Times New Roman" panose="02020603050405020304" pitchFamily="18" charset="0"/>
              </a:rPr>
              <a:t>比例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积分控制器（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PI Controller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）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/>
          <p:nvPr/>
        </p:nvPicPr>
        <p:blipFill>
          <a:blip r:embed="rId4"/>
          <a:stretch>
            <a:fillRect/>
          </a:stretch>
        </p:blipFill>
        <p:spPr>
          <a:xfrm>
            <a:off x="3010490" y="2000193"/>
            <a:ext cx="2167255" cy="2079625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488075" y="14276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图像</a:t>
            </a:r>
            <a:r>
              <a:rPr lang="zh-CN" altLang="en-US" dirty="0"/>
              <a:t>计算</a:t>
            </a:r>
            <a:r>
              <a:rPr lang="zh-CN" altLang="en-US" dirty="0" smtClean="0"/>
              <a:t>测光法（不需要额外</a:t>
            </a:r>
            <a:r>
              <a:rPr lang="zh-CN" altLang="en-US" dirty="0"/>
              <a:t>添加硬件</a:t>
            </a:r>
            <a:r>
              <a:rPr lang="zh-CN" altLang="en-US" dirty="0" smtClean="0"/>
              <a:t>设备）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72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0" name="文本框 9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3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36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全天相机</a:t>
            </a:r>
            <a:r>
              <a:rPr lang="zh-CN" altLang="en-US" sz="2400" dirty="0" smtClean="0">
                <a:solidFill>
                  <a:schemeClr val="bg1"/>
                </a:solidFill>
              </a:rPr>
              <a:t>系统软件</a:t>
            </a:r>
            <a:r>
              <a:rPr lang="zh-CN" altLang="en-US" sz="2400" dirty="0">
                <a:solidFill>
                  <a:schemeClr val="bg1"/>
                </a:solidFill>
              </a:rPr>
              <a:t>设计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1029" y="1629500"/>
            <a:ext cx="16057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设计方案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观测组件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存储组件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运行展示</a:t>
            </a: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图片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36" y="1902282"/>
            <a:ext cx="2451735" cy="287401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073721" y="4708127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+mn-ea"/>
                <a:cs typeface="Times New Roman" panose="02020603050405020304" pitchFamily="18" charset="0"/>
              </a:rPr>
              <a:t>多重备份策略的数据流向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40951" y="1447226"/>
            <a:ext cx="4884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+mn-ea"/>
                <a:cs typeface="Times New Roman" panose="02020603050405020304" pitchFamily="18" charset="0"/>
              </a:rPr>
              <a:t>保证全天观测设备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获取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数据的完整性，采取</a:t>
            </a:r>
            <a:r>
              <a:rPr lang="zh-CN" altLang="zh-CN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多重备份策略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+mn-ea"/>
                <a:cs typeface="Times New Roman" panose="02020603050405020304" pitchFamily="18" charset="0"/>
              </a:rPr>
              <a:t>（传输均使用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ftp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传输服务协议）</a:t>
            </a:r>
          </a:p>
        </p:txBody>
      </p:sp>
    </p:spTree>
    <p:extLst>
      <p:ext uri="{BB962C8B-B14F-4D97-AF65-F5344CB8AC3E}">
        <p14:creationId xmlns:p14="http://schemas.microsoft.com/office/powerpoint/2010/main" val="23220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522027"/>
            <a:ext cx="1105469" cy="429905"/>
            <a:chOff x="0" y="696036"/>
            <a:chExt cx="1473958" cy="573206"/>
          </a:xfrm>
        </p:grpSpPr>
        <p:sp>
          <p:nvSpPr>
            <p:cNvPr id="6" name="矩形 5"/>
            <p:cNvSpPr/>
            <p:nvPr/>
          </p:nvSpPr>
          <p:spPr>
            <a:xfrm>
              <a:off x="0" y="696036"/>
              <a:ext cx="1473958" cy="5732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5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4591" y="751807"/>
              <a:ext cx="1078174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800" dirty="0">
                  <a:solidFill>
                    <a:schemeClr val="bg1"/>
                  </a:solidFill>
                </a:rPr>
                <a:t>目 录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46412" y="564739"/>
            <a:ext cx="1924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chemeClr val="tx2"/>
                </a:solidFill>
              </a:rPr>
              <a:t>C</a:t>
            </a:r>
            <a:r>
              <a:rPr lang="en-US" altLang="zh-CN" sz="1500" b="1" dirty="0">
                <a:solidFill>
                  <a:schemeClr val="tx2"/>
                </a:solidFill>
              </a:rPr>
              <a:t>ONTENT</a:t>
            </a:r>
            <a:endParaRPr lang="zh-CN" altLang="en-US" sz="1500" b="1" dirty="0">
              <a:solidFill>
                <a:schemeClr val="tx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9160" y="1221975"/>
            <a:ext cx="3014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/>
              <a:t>01</a:t>
            </a:r>
            <a:r>
              <a:rPr lang="en-US" altLang="zh-CN" sz="2100" dirty="0" smtClean="0"/>
              <a:t> </a:t>
            </a:r>
            <a:r>
              <a:rPr lang="en-US" altLang="zh-CN" sz="2400" dirty="0" smtClean="0"/>
              <a:t>/   </a:t>
            </a:r>
            <a:r>
              <a:rPr lang="zh-CN" altLang="en-US" sz="1800" b="1" dirty="0" smtClean="0"/>
              <a:t>绪论</a:t>
            </a:r>
            <a:endParaRPr lang="zh-CN" altLang="en-US" sz="1800" b="1" dirty="0"/>
          </a:p>
          <a:p>
            <a:endParaRPr lang="zh-CN" altLang="en-US" sz="18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559160" y="1765157"/>
            <a:ext cx="337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/>
              <a:t>02</a:t>
            </a:r>
            <a:r>
              <a:rPr lang="en-US" altLang="zh-CN" sz="2400" dirty="0"/>
              <a:t> /   </a:t>
            </a:r>
            <a:r>
              <a:rPr lang="zh-CN" altLang="en-US" sz="1800" b="1" dirty="0" smtClean="0"/>
              <a:t>全天相机系统硬件设计</a:t>
            </a:r>
            <a:endParaRPr lang="zh-CN" altLang="en-US" sz="18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559160" y="2336657"/>
            <a:ext cx="337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/>
              <a:t>03</a:t>
            </a:r>
            <a:r>
              <a:rPr lang="en-US" altLang="zh-CN" sz="1800" dirty="0"/>
              <a:t> </a:t>
            </a:r>
            <a:r>
              <a:rPr lang="en-US" altLang="zh-CN" sz="2400" dirty="0" smtClean="0"/>
              <a:t>/	</a:t>
            </a:r>
            <a:r>
              <a:rPr lang="zh-CN" altLang="en-US" sz="1800" b="1" dirty="0" smtClean="0"/>
              <a:t>全天</a:t>
            </a:r>
            <a:r>
              <a:rPr lang="zh-CN" altLang="en-US" sz="1800" b="1" dirty="0"/>
              <a:t>相机</a:t>
            </a:r>
            <a:r>
              <a:rPr lang="zh-CN" altLang="en-US" sz="1800" b="1" dirty="0" smtClean="0"/>
              <a:t>系统软件</a:t>
            </a:r>
            <a:r>
              <a:rPr lang="zh-CN" altLang="en-US" sz="1800" b="1" dirty="0"/>
              <a:t>设计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59160" y="2908157"/>
            <a:ext cx="359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/>
              <a:t>04</a:t>
            </a:r>
            <a:r>
              <a:rPr lang="en-US" altLang="zh-CN" sz="2400" dirty="0"/>
              <a:t> /   </a:t>
            </a:r>
            <a:r>
              <a:rPr lang="zh-CN" altLang="en-US" sz="1800" b="1" dirty="0" smtClean="0"/>
              <a:t>全天空地基云图数据处理</a:t>
            </a:r>
            <a:endParaRPr lang="zh-CN" altLang="en-US" sz="18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260" y="1759319"/>
            <a:ext cx="3693764" cy="187942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59160" y="3479626"/>
            <a:ext cx="387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/>
              <a:t>05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/   </a:t>
            </a:r>
            <a:r>
              <a:rPr lang="zh-CN" altLang="en-US" sz="1800" b="1" dirty="0" smtClean="0"/>
              <a:t>雪龙号全天相机数据发布平台</a:t>
            </a:r>
            <a:endParaRPr lang="zh-CN" altLang="en-US" sz="18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559160" y="4051095"/>
            <a:ext cx="359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/>
              <a:t>06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/   </a:t>
            </a:r>
            <a:r>
              <a:rPr lang="zh-CN" altLang="en-US" sz="1800" b="1" dirty="0"/>
              <a:t>总结</a:t>
            </a:r>
            <a:r>
              <a:rPr lang="zh-CN" altLang="en-US" sz="1800" b="1" dirty="0" smtClean="0"/>
              <a:t>与成果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554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92">
        <p:cut/>
      </p:transition>
    </mc:Choice>
    <mc:Fallback xmlns="">
      <p:transition advClick="0" advTm="1892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0" name="文本框 9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3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36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全天相机</a:t>
            </a:r>
            <a:r>
              <a:rPr lang="zh-CN" altLang="en-US" sz="2400" dirty="0" smtClean="0">
                <a:solidFill>
                  <a:schemeClr val="bg1"/>
                </a:solidFill>
              </a:rPr>
              <a:t>系统软件</a:t>
            </a:r>
            <a:r>
              <a:rPr lang="zh-CN" altLang="en-US" sz="2400" dirty="0">
                <a:solidFill>
                  <a:schemeClr val="bg1"/>
                </a:solidFill>
              </a:rPr>
              <a:t>设计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1029" y="1629500"/>
            <a:ext cx="16057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设计方案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观测组件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存储组件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运行展示</a:t>
            </a:r>
          </a:p>
        </p:txBody>
      </p:sp>
      <p:pic>
        <p:nvPicPr>
          <p:cNvPr id="17" name="图片 16"/>
          <p:cNvPicPr/>
          <p:nvPr/>
        </p:nvPicPr>
        <p:blipFill>
          <a:blip r:embed="rId3"/>
          <a:stretch>
            <a:fillRect/>
          </a:stretch>
        </p:blipFill>
        <p:spPr>
          <a:xfrm>
            <a:off x="6045776" y="1629500"/>
            <a:ext cx="2088820" cy="255239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4"/>
          <a:stretch>
            <a:fillRect/>
          </a:stretch>
        </p:blipFill>
        <p:spPr>
          <a:xfrm>
            <a:off x="2442109" y="2084417"/>
            <a:ext cx="3269921" cy="135753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587141" y="3557984"/>
            <a:ext cx="2979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VNC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远程控制，</a:t>
            </a:r>
            <a:r>
              <a:rPr lang="zh-CN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打开服务器管理器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98397" y="4267686"/>
            <a:ext cx="3983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“全天监测服务”和“ 全天监测数据传输服务”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87557" y="2120499"/>
            <a:ext cx="5226803" cy="642156"/>
            <a:chOff x="5367559" y="2929837"/>
            <a:chExt cx="6969070" cy="856208"/>
          </a:xfrm>
        </p:grpSpPr>
        <p:sp>
          <p:nvSpPr>
            <p:cNvPr id="14" name="文本框 13"/>
            <p:cNvSpPr txBox="1"/>
            <p:nvPr/>
          </p:nvSpPr>
          <p:spPr>
            <a:xfrm>
              <a:off x="6086899" y="3108937"/>
              <a:ext cx="548698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dirty="0"/>
                <a:t>全天空地基云图数据处理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7559" y="2929837"/>
              <a:ext cx="719341" cy="720000"/>
            </a:xfrm>
            <a:prstGeom prst="rect">
              <a:avLst/>
            </a:prstGeom>
            <a:noFill/>
          </p:spPr>
        </p:pic>
        <p:sp>
          <p:nvSpPr>
            <p:cNvPr id="15" name="矩形 14"/>
            <p:cNvSpPr/>
            <p:nvPr/>
          </p:nvSpPr>
          <p:spPr>
            <a:xfrm>
              <a:off x="11269829" y="3619357"/>
              <a:ext cx="1066800" cy="609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96332" y="2765801"/>
            <a:ext cx="476007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数据及分类任务介绍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解决</a:t>
            </a:r>
            <a:r>
              <a:rPr lang="zh-CN" altLang="en-US" sz="1500" dirty="0">
                <a:solidFill>
                  <a:schemeClr val="tx2"/>
                </a:solidFill>
              </a:rPr>
              <a:t>方案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分类算法</a:t>
            </a:r>
            <a:endParaRPr lang="zh-CN" altLang="en-US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模型</a:t>
            </a:r>
            <a:r>
              <a:rPr lang="zh-CN" altLang="en-US" sz="1500" dirty="0">
                <a:solidFill>
                  <a:schemeClr val="tx2"/>
                </a:solidFill>
              </a:rPr>
              <a:t>迁移验证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云量检测方法验证及对比分析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50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399960" y="188335"/>
            <a:ext cx="4735920" cy="831072"/>
            <a:chOff x="533279" y="251113"/>
            <a:chExt cx="6314560" cy="1108095"/>
          </a:xfrm>
        </p:grpSpPr>
        <p:grpSp>
          <p:nvGrpSpPr>
            <p:cNvPr id="24" name="组合 23"/>
            <p:cNvGrpSpPr/>
            <p:nvPr/>
          </p:nvGrpSpPr>
          <p:grpSpPr>
            <a:xfrm>
              <a:off x="533279" y="251113"/>
              <a:ext cx="977385" cy="977385"/>
              <a:chOff x="6725180" y="763885"/>
              <a:chExt cx="674999" cy="674999"/>
            </a:xfrm>
            <a:solidFill>
              <a:schemeClr val="tx2"/>
            </a:solidFill>
          </p:grpSpPr>
          <p:sp>
            <p:nvSpPr>
              <p:cNvPr id="29" name="椭圆 28"/>
              <p:cNvSpPr/>
              <p:nvPr/>
            </p:nvSpPr>
            <p:spPr>
              <a:xfrm>
                <a:off x="6725180" y="763885"/>
                <a:ext cx="674999" cy="67499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889470" y="927651"/>
                <a:ext cx="223363" cy="22336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041870" y="1080051"/>
                <a:ext cx="223363" cy="22336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832746" y="447305"/>
              <a:ext cx="272846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 smtClean="0">
                  <a:solidFill>
                    <a:schemeClr val="tx2"/>
                  </a:solidFill>
                </a:rPr>
                <a:t>北京工业大学</a:t>
              </a:r>
              <a:endParaRPr lang="zh-CN" altLang="en-US" sz="2100" dirty="0">
                <a:solidFill>
                  <a:schemeClr val="tx2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32746" y="866766"/>
              <a:ext cx="501509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tx2"/>
                  </a:solidFill>
                </a:rPr>
                <a:t>Beijing University of Technology</a:t>
              </a:r>
              <a:endParaRPr lang="zh-CN" altLang="en-US" sz="1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14619" y="1530461"/>
            <a:ext cx="1988303" cy="1956554"/>
            <a:chOff x="1342896" y="2366362"/>
            <a:chExt cx="2093913" cy="2122488"/>
          </a:xfrm>
          <a:solidFill>
            <a:srgbClr val="0070C0"/>
          </a:solidFill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1342896" y="2366362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DB6B9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767347" y="2753040"/>
              <a:ext cx="1311950" cy="1299916"/>
              <a:chOff x="4699000" y="4643438"/>
              <a:chExt cx="346075" cy="342900"/>
            </a:xfrm>
            <a:grpFill/>
          </p:grpSpPr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4894263" y="4841875"/>
                <a:ext cx="146050" cy="142875"/>
              </a:xfrm>
              <a:custGeom>
                <a:avLst/>
                <a:gdLst>
                  <a:gd name="T0" fmla="*/ 232 w 340"/>
                  <a:gd name="T1" fmla="*/ 183 h 333"/>
                  <a:gd name="T2" fmla="*/ 274 w 340"/>
                  <a:gd name="T3" fmla="*/ 224 h 333"/>
                  <a:gd name="T4" fmla="*/ 232 w 340"/>
                  <a:gd name="T5" fmla="*/ 266 h 333"/>
                  <a:gd name="T6" fmla="*/ 191 w 340"/>
                  <a:gd name="T7" fmla="*/ 224 h 333"/>
                  <a:gd name="T8" fmla="*/ 232 w 340"/>
                  <a:gd name="T9" fmla="*/ 183 h 333"/>
                  <a:gd name="T10" fmla="*/ 75 w 340"/>
                  <a:gd name="T11" fmla="*/ 3 h 333"/>
                  <a:gd name="T12" fmla="*/ 85 w 340"/>
                  <a:gd name="T13" fmla="*/ 24 h 333"/>
                  <a:gd name="T14" fmla="*/ 63 w 340"/>
                  <a:gd name="T15" fmla="*/ 46 h 333"/>
                  <a:gd name="T16" fmla="*/ 42 w 340"/>
                  <a:gd name="T17" fmla="*/ 67 h 333"/>
                  <a:gd name="T18" fmla="*/ 0 w 340"/>
                  <a:gd name="T19" fmla="*/ 94 h 333"/>
                  <a:gd name="T20" fmla="*/ 140 w 340"/>
                  <a:gd name="T21" fmla="*/ 235 h 333"/>
                  <a:gd name="T22" fmla="*/ 207 w 340"/>
                  <a:gd name="T23" fmla="*/ 324 h 333"/>
                  <a:gd name="T24" fmla="*/ 242 w 340"/>
                  <a:gd name="T25" fmla="*/ 333 h 333"/>
                  <a:gd name="T26" fmla="*/ 340 w 340"/>
                  <a:gd name="T27" fmla="*/ 235 h 333"/>
                  <a:gd name="T28" fmla="*/ 330 w 340"/>
                  <a:gd name="T29" fmla="*/ 199 h 333"/>
                  <a:gd name="T30" fmla="*/ 242 w 340"/>
                  <a:gd name="T31" fmla="*/ 133 h 333"/>
                  <a:gd name="T32" fmla="*/ 109 w 340"/>
                  <a:gd name="T33" fmla="*/ 0 h 333"/>
                  <a:gd name="T34" fmla="*/ 96 w 340"/>
                  <a:gd name="T35" fmla="*/ 13 h 333"/>
                  <a:gd name="T36" fmla="*/ 75 w 340"/>
                  <a:gd name="T37" fmla="*/ 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0" h="333">
                    <a:moveTo>
                      <a:pt x="232" y="183"/>
                    </a:moveTo>
                    <a:cubicBezTo>
                      <a:pt x="255" y="183"/>
                      <a:pt x="274" y="201"/>
                      <a:pt x="274" y="224"/>
                    </a:cubicBezTo>
                    <a:cubicBezTo>
                      <a:pt x="274" y="247"/>
                      <a:pt x="255" y="266"/>
                      <a:pt x="232" y="266"/>
                    </a:cubicBezTo>
                    <a:cubicBezTo>
                      <a:pt x="210" y="266"/>
                      <a:pt x="191" y="247"/>
                      <a:pt x="191" y="224"/>
                    </a:cubicBezTo>
                    <a:cubicBezTo>
                      <a:pt x="191" y="201"/>
                      <a:pt x="210" y="183"/>
                      <a:pt x="232" y="183"/>
                    </a:cubicBezTo>
                    <a:close/>
                    <a:moveTo>
                      <a:pt x="75" y="3"/>
                    </a:moveTo>
                    <a:lnTo>
                      <a:pt x="85" y="24"/>
                    </a:lnTo>
                    <a:lnTo>
                      <a:pt x="63" y="46"/>
                    </a:lnTo>
                    <a:lnTo>
                      <a:pt x="42" y="67"/>
                    </a:lnTo>
                    <a:cubicBezTo>
                      <a:pt x="30" y="79"/>
                      <a:pt x="15" y="88"/>
                      <a:pt x="0" y="94"/>
                    </a:cubicBezTo>
                    <a:lnTo>
                      <a:pt x="140" y="235"/>
                    </a:lnTo>
                    <a:lnTo>
                      <a:pt x="207" y="324"/>
                    </a:lnTo>
                    <a:lnTo>
                      <a:pt x="242" y="333"/>
                    </a:lnTo>
                    <a:lnTo>
                      <a:pt x="340" y="235"/>
                    </a:lnTo>
                    <a:lnTo>
                      <a:pt x="330" y="199"/>
                    </a:lnTo>
                    <a:lnTo>
                      <a:pt x="242" y="133"/>
                    </a:lnTo>
                    <a:lnTo>
                      <a:pt x="109" y="0"/>
                    </a:lnTo>
                    <a:lnTo>
                      <a:pt x="96" y="13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21A3D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4699000" y="4643438"/>
                <a:ext cx="153987" cy="153988"/>
              </a:xfrm>
              <a:custGeom>
                <a:avLst/>
                <a:gdLst>
                  <a:gd name="T0" fmla="*/ 288 w 354"/>
                  <a:gd name="T1" fmla="*/ 281 h 355"/>
                  <a:gd name="T2" fmla="*/ 311 w 354"/>
                  <a:gd name="T3" fmla="*/ 258 h 355"/>
                  <a:gd name="T4" fmla="*/ 332 w 354"/>
                  <a:gd name="T5" fmla="*/ 269 h 355"/>
                  <a:gd name="T6" fmla="*/ 321 w 354"/>
                  <a:gd name="T7" fmla="*/ 248 h 355"/>
                  <a:gd name="T8" fmla="*/ 344 w 354"/>
                  <a:gd name="T9" fmla="*/ 225 h 355"/>
                  <a:gd name="T10" fmla="*/ 346 w 354"/>
                  <a:gd name="T11" fmla="*/ 223 h 355"/>
                  <a:gd name="T12" fmla="*/ 354 w 354"/>
                  <a:gd name="T13" fmla="*/ 185 h 355"/>
                  <a:gd name="T14" fmla="*/ 170 w 354"/>
                  <a:gd name="T15" fmla="*/ 1 h 355"/>
                  <a:gd name="T16" fmla="*/ 153 w 354"/>
                  <a:gd name="T17" fmla="*/ 17 h 355"/>
                  <a:gd name="T18" fmla="*/ 222 w 354"/>
                  <a:gd name="T19" fmla="*/ 127 h 355"/>
                  <a:gd name="T20" fmla="*/ 126 w 354"/>
                  <a:gd name="T21" fmla="*/ 223 h 355"/>
                  <a:gd name="T22" fmla="*/ 16 w 354"/>
                  <a:gd name="T23" fmla="*/ 154 h 355"/>
                  <a:gd name="T24" fmla="*/ 0 w 354"/>
                  <a:gd name="T25" fmla="*/ 171 h 355"/>
                  <a:gd name="T26" fmla="*/ 184 w 354"/>
                  <a:gd name="T27" fmla="*/ 355 h 355"/>
                  <a:gd name="T28" fmla="*/ 237 w 354"/>
                  <a:gd name="T29" fmla="*/ 340 h 355"/>
                  <a:gd name="T30" fmla="*/ 240 w 354"/>
                  <a:gd name="T31" fmla="*/ 344 h 355"/>
                  <a:gd name="T32" fmla="*/ 268 w 354"/>
                  <a:gd name="T33" fmla="*/ 301 h 355"/>
                  <a:gd name="T34" fmla="*/ 288 w 354"/>
                  <a:gd name="T35" fmla="*/ 28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4" h="355">
                    <a:moveTo>
                      <a:pt x="288" y="281"/>
                    </a:moveTo>
                    <a:lnTo>
                      <a:pt x="311" y="258"/>
                    </a:lnTo>
                    <a:lnTo>
                      <a:pt x="332" y="269"/>
                    </a:lnTo>
                    <a:lnTo>
                      <a:pt x="321" y="248"/>
                    </a:lnTo>
                    <a:lnTo>
                      <a:pt x="344" y="225"/>
                    </a:lnTo>
                    <a:lnTo>
                      <a:pt x="346" y="223"/>
                    </a:lnTo>
                    <a:cubicBezTo>
                      <a:pt x="351" y="210"/>
                      <a:pt x="354" y="197"/>
                      <a:pt x="354" y="185"/>
                    </a:cubicBezTo>
                    <a:cubicBezTo>
                      <a:pt x="354" y="91"/>
                      <a:pt x="264" y="0"/>
                      <a:pt x="170" y="1"/>
                    </a:cubicBezTo>
                    <a:cubicBezTo>
                      <a:pt x="170" y="1"/>
                      <a:pt x="159" y="11"/>
                      <a:pt x="153" y="17"/>
                    </a:cubicBezTo>
                    <a:cubicBezTo>
                      <a:pt x="229" y="93"/>
                      <a:pt x="222" y="80"/>
                      <a:pt x="222" y="127"/>
                    </a:cubicBezTo>
                    <a:cubicBezTo>
                      <a:pt x="222" y="164"/>
                      <a:pt x="162" y="223"/>
                      <a:pt x="126" y="223"/>
                    </a:cubicBezTo>
                    <a:cubicBezTo>
                      <a:pt x="78" y="223"/>
                      <a:pt x="93" y="231"/>
                      <a:pt x="16" y="154"/>
                    </a:cubicBezTo>
                    <a:cubicBezTo>
                      <a:pt x="10" y="160"/>
                      <a:pt x="0" y="171"/>
                      <a:pt x="0" y="171"/>
                    </a:cubicBezTo>
                    <a:cubicBezTo>
                      <a:pt x="1" y="265"/>
                      <a:pt x="90" y="355"/>
                      <a:pt x="184" y="355"/>
                    </a:cubicBezTo>
                    <a:cubicBezTo>
                      <a:pt x="201" y="355"/>
                      <a:pt x="219" y="349"/>
                      <a:pt x="237" y="340"/>
                    </a:cubicBezTo>
                    <a:lnTo>
                      <a:pt x="240" y="344"/>
                    </a:lnTo>
                    <a:cubicBezTo>
                      <a:pt x="246" y="328"/>
                      <a:pt x="255" y="314"/>
                      <a:pt x="268" y="301"/>
                    </a:cubicBezTo>
                    <a:lnTo>
                      <a:pt x="288" y="28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21A3D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4699000" y="4643438"/>
                <a:ext cx="346075" cy="342900"/>
              </a:xfrm>
              <a:custGeom>
                <a:avLst/>
                <a:gdLst>
                  <a:gd name="T0" fmla="*/ 771 w 800"/>
                  <a:gd name="T1" fmla="*/ 76 h 791"/>
                  <a:gd name="T2" fmla="*/ 716 w 800"/>
                  <a:gd name="T3" fmla="*/ 22 h 791"/>
                  <a:gd name="T4" fmla="*/ 663 w 800"/>
                  <a:gd name="T5" fmla="*/ 0 h 791"/>
                  <a:gd name="T6" fmla="*/ 610 w 800"/>
                  <a:gd name="T7" fmla="*/ 22 h 791"/>
                  <a:gd name="T8" fmla="*/ 376 w 800"/>
                  <a:gd name="T9" fmla="*/ 256 h 791"/>
                  <a:gd name="T10" fmla="*/ 366 w 800"/>
                  <a:gd name="T11" fmla="*/ 302 h 791"/>
                  <a:gd name="T12" fmla="*/ 335 w 800"/>
                  <a:gd name="T13" fmla="*/ 315 h 791"/>
                  <a:gd name="T14" fmla="*/ 320 w 800"/>
                  <a:gd name="T15" fmla="*/ 312 h 791"/>
                  <a:gd name="T16" fmla="*/ 300 w 800"/>
                  <a:gd name="T17" fmla="*/ 332 h 791"/>
                  <a:gd name="T18" fmla="*/ 300 w 800"/>
                  <a:gd name="T19" fmla="*/ 438 h 791"/>
                  <a:gd name="T20" fmla="*/ 303 w 800"/>
                  <a:gd name="T21" fmla="*/ 442 h 791"/>
                  <a:gd name="T22" fmla="*/ 120 w 800"/>
                  <a:gd name="T23" fmla="*/ 625 h 791"/>
                  <a:gd name="T24" fmla="*/ 72 w 800"/>
                  <a:gd name="T25" fmla="*/ 643 h 791"/>
                  <a:gd name="T26" fmla="*/ 0 w 800"/>
                  <a:gd name="T27" fmla="*/ 745 h 791"/>
                  <a:gd name="T28" fmla="*/ 46 w 800"/>
                  <a:gd name="T29" fmla="*/ 791 h 791"/>
                  <a:gd name="T30" fmla="*/ 148 w 800"/>
                  <a:gd name="T31" fmla="*/ 720 h 791"/>
                  <a:gd name="T32" fmla="*/ 166 w 800"/>
                  <a:gd name="T33" fmla="*/ 670 h 791"/>
                  <a:gd name="T34" fmla="*/ 349 w 800"/>
                  <a:gd name="T35" fmla="*/ 487 h 791"/>
                  <a:gd name="T36" fmla="*/ 355 w 800"/>
                  <a:gd name="T37" fmla="*/ 493 h 791"/>
                  <a:gd name="T38" fmla="*/ 407 w 800"/>
                  <a:gd name="T39" fmla="*/ 515 h 791"/>
                  <a:gd name="T40" fmla="*/ 460 w 800"/>
                  <a:gd name="T41" fmla="*/ 493 h 791"/>
                  <a:gd name="T42" fmla="*/ 481 w 800"/>
                  <a:gd name="T43" fmla="*/ 472 h 791"/>
                  <a:gd name="T44" fmla="*/ 490 w 800"/>
                  <a:gd name="T45" fmla="*/ 426 h 791"/>
                  <a:gd name="T46" fmla="*/ 522 w 800"/>
                  <a:gd name="T47" fmla="*/ 414 h 791"/>
                  <a:gd name="T48" fmla="*/ 536 w 800"/>
                  <a:gd name="T49" fmla="*/ 417 h 791"/>
                  <a:gd name="T50" fmla="*/ 771 w 800"/>
                  <a:gd name="T51" fmla="*/ 182 h 791"/>
                  <a:gd name="T52" fmla="*/ 771 w 800"/>
                  <a:gd name="T53" fmla="*/ 76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0" h="791">
                    <a:moveTo>
                      <a:pt x="771" y="76"/>
                    </a:moveTo>
                    <a:lnTo>
                      <a:pt x="716" y="22"/>
                    </a:lnTo>
                    <a:cubicBezTo>
                      <a:pt x="701" y="7"/>
                      <a:pt x="682" y="0"/>
                      <a:pt x="663" y="0"/>
                    </a:cubicBezTo>
                    <a:cubicBezTo>
                      <a:pt x="644" y="0"/>
                      <a:pt x="625" y="7"/>
                      <a:pt x="610" y="22"/>
                    </a:cubicBezTo>
                    <a:lnTo>
                      <a:pt x="376" y="256"/>
                    </a:lnTo>
                    <a:cubicBezTo>
                      <a:pt x="383" y="270"/>
                      <a:pt x="378" y="291"/>
                      <a:pt x="366" y="302"/>
                    </a:cubicBezTo>
                    <a:cubicBezTo>
                      <a:pt x="359" y="310"/>
                      <a:pt x="346" y="315"/>
                      <a:pt x="335" y="315"/>
                    </a:cubicBezTo>
                    <a:cubicBezTo>
                      <a:pt x="330" y="315"/>
                      <a:pt x="325" y="314"/>
                      <a:pt x="320" y="312"/>
                    </a:cubicBezTo>
                    <a:lnTo>
                      <a:pt x="300" y="332"/>
                    </a:lnTo>
                    <a:cubicBezTo>
                      <a:pt x="271" y="361"/>
                      <a:pt x="271" y="409"/>
                      <a:pt x="300" y="438"/>
                    </a:cubicBezTo>
                    <a:lnTo>
                      <a:pt x="303" y="442"/>
                    </a:lnTo>
                    <a:lnTo>
                      <a:pt x="120" y="625"/>
                    </a:lnTo>
                    <a:lnTo>
                      <a:pt x="72" y="643"/>
                    </a:lnTo>
                    <a:lnTo>
                      <a:pt x="0" y="745"/>
                    </a:lnTo>
                    <a:lnTo>
                      <a:pt x="46" y="791"/>
                    </a:lnTo>
                    <a:lnTo>
                      <a:pt x="148" y="720"/>
                    </a:lnTo>
                    <a:lnTo>
                      <a:pt x="166" y="670"/>
                    </a:lnTo>
                    <a:lnTo>
                      <a:pt x="349" y="487"/>
                    </a:lnTo>
                    <a:lnTo>
                      <a:pt x="355" y="493"/>
                    </a:lnTo>
                    <a:cubicBezTo>
                      <a:pt x="369" y="507"/>
                      <a:pt x="388" y="515"/>
                      <a:pt x="407" y="515"/>
                    </a:cubicBezTo>
                    <a:cubicBezTo>
                      <a:pt x="426" y="515"/>
                      <a:pt x="446" y="507"/>
                      <a:pt x="460" y="493"/>
                    </a:cubicBezTo>
                    <a:lnTo>
                      <a:pt x="481" y="472"/>
                    </a:lnTo>
                    <a:cubicBezTo>
                      <a:pt x="474" y="458"/>
                      <a:pt x="479" y="437"/>
                      <a:pt x="490" y="426"/>
                    </a:cubicBezTo>
                    <a:cubicBezTo>
                      <a:pt x="498" y="419"/>
                      <a:pt x="510" y="414"/>
                      <a:pt x="522" y="414"/>
                    </a:cubicBezTo>
                    <a:cubicBezTo>
                      <a:pt x="527" y="414"/>
                      <a:pt x="532" y="415"/>
                      <a:pt x="536" y="417"/>
                    </a:cubicBezTo>
                    <a:lnTo>
                      <a:pt x="771" y="182"/>
                    </a:lnTo>
                    <a:cubicBezTo>
                      <a:pt x="800" y="153"/>
                      <a:pt x="800" y="106"/>
                      <a:pt x="771" y="76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21A3D0"/>
                  </a:solidFill>
                  <a:latin typeface="Arial"/>
                  <a:ea typeface="微软雅黑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86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71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全天空地基云图数据处理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数据及分类任务介绍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解决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方案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分类算法</a:t>
            </a: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模型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迁移验证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云量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检测</a:t>
            </a: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方法验证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及对比分析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4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/>
          <p:nvPr/>
        </p:nvPicPr>
        <p:blipFill>
          <a:blip r:embed="rId3"/>
          <a:stretch>
            <a:fillRect/>
          </a:stretch>
        </p:blipFill>
        <p:spPr>
          <a:xfrm>
            <a:off x="2818130" y="1832503"/>
            <a:ext cx="5046980" cy="176720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50820" y="15046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+mn-ea"/>
                <a:cs typeface="Times New Roman" panose="02020603050405020304" pitchFamily="18" charset="0"/>
              </a:rPr>
              <a:t>部分图像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数据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：</a:t>
            </a:r>
            <a:endParaRPr lang="zh-CN" altLang="en-US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66563" y="373652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数据特点：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类型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丰富、覆盖性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强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50820" y="4181123"/>
            <a:ext cx="5114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存在的问题：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在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获取过程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，会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受到时间、天气、光照的影响，获取图像的内容、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质量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差异较大，不利于后期处理。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223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71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全天空地基云图数据处理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数据及分类任务介绍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解决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方案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分类算法</a:t>
            </a: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模型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迁移验证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云量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检测</a:t>
            </a: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方法验证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及对比分析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4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71809" y="3861613"/>
            <a:ext cx="4108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2405"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800" kern="100" dirty="0" smtClean="0"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zh-CN" altLang="zh-CN" sz="800" kern="100" dirty="0"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全天观测设备获取图像的时间、质量、天气特征划分后</a:t>
            </a:r>
            <a:r>
              <a:rPr lang="en-US" altLang="zh-CN" sz="800" kern="100" dirty="0"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sz="800" kern="100" dirty="0"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种</a:t>
            </a:r>
            <a:r>
              <a:rPr lang="zh-CN" altLang="zh-CN" sz="800" kern="100" dirty="0" smtClean="0"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类别</a:t>
            </a:r>
            <a:endParaRPr lang="zh-CN" altLang="zh-CN" sz="1800" kern="100" dirty="0" smtClean="0">
              <a:latin typeface="等线 Light" panose="02010600030101010101" pitchFamily="2" charset="-122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indent="192405"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(a)</a:t>
            </a:r>
            <a:r>
              <a:rPr lang="en-US" altLang="zh-CN" sz="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rain_snow</a:t>
            </a:r>
            <a:r>
              <a:rPr lang="en-US" altLang="zh-CN" sz="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(b) </a:t>
            </a:r>
            <a:r>
              <a:rPr lang="en-US" altLang="zh-CN" sz="8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dark </a:t>
            </a:r>
            <a:r>
              <a:rPr lang="zh-CN" altLang="zh-CN" sz="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(c) </a:t>
            </a:r>
            <a:r>
              <a:rPr lang="en-US" altLang="zh-CN" sz="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overlight</a:t>
            </a:r>
            <a:r>
              <a:rPr lang="en-US" altLang="zh-CN" sz="8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(d) </a:t>
            </a:r>
            <a:r>
              <a:rPr lang="en-US" altLang="zh-CN" sz="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bluesky</a:t>
            </a:r>
            <a:r>
              <a:rPr lang="en-US" altLang="zh-CN" sz="8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(e) </a:t>
            </a:r>
            <a:r>
              <a:rPr lang="en-US" altLang="zh-CN" sz="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cloudimage</a:t>
            </a:r>
            <a:r>
              <a:rPr lang="en-US" altLang="zh-CN" sz="8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(f) </a:t>
            </a:r>
            <a:r>
              <a:rPr lang="en-US" altLang="zh-CN" sz="8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overcast</a:t>
            </a:r>
            <a:endParaRPr lang="zh-CN" altLang="zh-CN" sz="800" kern="100" dirty="0">
              <a:effectLst/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2" descr="1526631473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31" y="2309811"/>
            <a:ext cx="2980300" cy="155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2592700" y="1361730"/>
            <a:ext cx="601028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latin typeface="+mn-ea"/>
              </a:rPr>
              <a:t>分类任务目的</a:t>
            </a:r>
            <a:r>
              <a:rPr lang="zh-CN" altLang="en-US" dirty="0">
                <a:latin typeface="+mn-ea"/>
              </a:rPr>
              <a:t>：</a:t>
            </a:r>
            <a:r>
              <a:rPr lang="zh-CN" altLang="en-US" kern="0" dirty="0" smtClean="0">
                <a:solidFill>
                  <a:srgbClr val="000000"/>
                </a:solidFill>
                <a:latin typeface="+mn-ea"/>
              </a:rPr>
              <a:t>实现</a:t>
            </a:r>
            <a:r>
              <a:rPr lang="zh-CN" altLang="en-US" kern="0" dirty="0">
                <a:solidFill>
                  <a:srgbClr val="000000"/>
                </a:solidFill>
                <a:latin typeface="+mn-ea"/>
              </a:rPr>
              <a:t>地基云图的</a:t>
            </a:r>
            <a:r>
              <a:rPr lang="zh-CN" altLang="en-US" kern="0" dirty="0">
                <a:solidFill>
                  <a:srgbClr val="FF0000"/>
                </a:solidFill>
                <a:latin typeface="+mn-ea"/>
              </a:rPr>
              <a:t>自动化分类</a:t>
            </a:r>
            <a:r>
              <a:rPr lang="zh-CN" altLang="en-US" kern="0" dirty="0">
                <a:solidFill>
                  <a:srgbClr val="000000"/>
                </a:solidFill>
                <a:latin typeface="+mn-ea"/>
              </a:rPr>
              <a:t>，以达到</a:t>
            </a:r>
            <a:r>
              <a:rPr lang="zh-CN" altLang="zh-CN" kern="0" dirty="0">
                <a:solidFill>
                  <a:srgbClr val="000000"/>
                </a:solidFill>
                <a:latin typeface="+mn-ea"/>
              </a:rPr>
              <a:t>去除不可靠图像（</a:t>
            </a:r>
            <a:r>
              <a:rPr lang="zh-CN" altLang="zh-CN" kern="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雨露雪、过曝光</a:t>
            </a:r>
            <a:r>
              <a:rPr lang="zh-CN" altLang="zh-CN" kern="0" dirty="0">
                <a:solidFill>
                  <a:srgbClr val="000000"/>
                </a:solidFill>
                <a:latin typeface="+mn-ea"/>
              </a:rPr>
              <a:t>），区分图像场景（</a:t>
            </a:r>
            <a:r>
              <a:rPr lang="zh-CN" altLang="zh-CN" kern="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夜晚</a:t>
            </a:r>
            <a:r>
              <a:rPr lang="zh-CN" altLang="en-US" kern="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、晴空、多云、少云</a:t>
            </a:r>
            <a:r>
              <a:rPr lang="zh-CN" altLang="zh-CN" kern="0" dirty="0" smtClean="0">
                <a:solidFill>
                  <a:srgbClr val="000000"/>
                </a:solidFill>
                <a:latin typeface="+mn-ea"/>
              </a:rPr>
              <a:t>）</a:t>
            </a:r>
            <a:r>
              <a:rPr lang="zh-CN" altLang="en-US" kern="0" dirty="0" smtClean="0">
                <a:solidFill>
                  <a:srgbClr val="000000"/>
                </a:solidFill>
                <a:latin typeface="+mn-ea"/>
              </a:rPr>
              <a:t>。完善</a:t>
            </a:r>
            <a:r>
              <a:rPr lang="zh-CN" altLang="en-US" kern="0" smtClean="0">
                <a:solidFill>
                  <a:srgbClr val="000000"/>
                </a:solidFill>
                <a:latin typeface="+mn-ea"/>
              </a:rPr>
              <a:t>全天相机对数据的后处理</a:t>
            </a:r>
            <a:r>
              <a:rPr lang="zh-CN" altLang="en-US" kern="0" dirty="0" smtClean="0">
                <a:solidFill>
                  <a:srgbClr val="000000"/>
                </a:solidFill>
                <a:latin typeface="+mn-ea"/>
              </a:rPr>
              <a:t>能力，</a:t>
            </a:r>
            <a:r>
              <a:rPr lang="zh-CN" altLang="en-US" kern="0" dirty="0" smtClean="0">
                <a:solidFill>
                  <a:srgbClr val="FF0000"/>
                </a:solidFill>
                <a:latin typeface="+mn-ea"/>
              </a:rPr>
              <a:t>使全天相机系统具备智能分类功能</a:t>
            </a:r>
            <a:r>
              <a:rPr lang="zh-CN" altLang="en-US" kern="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zh-CN" altLang="en-US" kern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92700" y="2932813"/>
            <a:ext cx="958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数据种类：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2700" y="4338796"/>
            <a:ext cx="976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量：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55180" y="4338796"/>
            <a:ext cx="52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overlight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1124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张）、 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overcast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1128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张）、</a:t>
            </a:r>
            <a:r>
              <a:rPr lang="en-US" altLang="zh-CN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rain_snow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1117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张）、</a:t>
            </a:r>
            <a:r>
              <a:rPr lang="en-US" altLang="zh-CN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cloudimage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1115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张）、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1119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张）、</a:t>
            </a:r>
            <a:r>
              <a:rPr lang="en-US" altLang="zh-CN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bluesky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557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张）。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71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全天空地基云图数据处理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数据及分类任务介绍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解决方案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分类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算法及效果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模型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迁移验证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云量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检测</a:t>
            </a: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方法验证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及对比分析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4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683" y="1900599"/>
            <a:ext cx="2899146" cy="309372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240950" y="2820082"/>
            <a:ext cx="108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方案流程：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240949" y="1368026"/>
            <a:ext cx="6117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图像特征复杂，难以人工提取特征，所以选择使用</a:t>
            </a:r>
            <a:r>
              <a:rPr lang="zh-CN" altLang="en-US" dirty="0" smtClean="0">
                <a:solidFill>
                  <a:srgbClr val="FF0000"/>
                </a:solidFill>
              </a:rPr>
              <a:t>深度学习方法</a:t>
            </a:r>
            <a:r>
              <a:rPr lang="zh-CN" altLang="en-US" dirty="0" smtClean="0"/>
              <a:t>，从而实现特征的自动提取。</a:t>
            </a:r>
            <a:endParaRPr lang="en-US" altLang="zh-CN" dirty="0"/>
          </a:p>
        </p:txBody>
      </p:sp>
      <p:sp>
        <p:nvSpPr>
          <p:cNvPr id="9227" name="文本框 9226"/>
          <p:cNvSpPr txBox="1"/>
          <p:nvPr/>
        </p:nvSpPr>
        <p:spPr>
          <a:xfrm>
            <a:off x="7429215" y="2195016"/>
            <a:ext cx="1127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hlinkClick r:id="rId4" action="ppaction://hlinksldjump"/>
              </a:rPr>
              <a:t>ROI crop</a:t>
            </a:r>
            <a:endParaRPr lang="zh-CN" altLang="en-US" dirty="0"/>
          </a:p>
        </p:txBody>
      </p:sp>
      <p:sp>
        <p:nvSpPr>
          <p:cNvPr id="9228" name="文本框 9227"/>
          <p:cNvSpPr txBox="1"/>
          <p:nvPr/>
        </p:nvSpPr>
        <p:spPr>
          <a:xfrm>
            <a:off x="7429215" y="2755936"/>
            <a:ext cx="139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hlinkClick r:id="rId5" action="ppaction://hlinksldjump"/>
              </a:rPr>
              <a:t>Data augmentation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7429215" y="3540145"/>
            <a:ext cx="139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hlinkClick r:id="rId6" action="ppaction://hlinksldjump"/>
              </a:rPr>
              <a:t>Normalization</a:t>
            </a:r>
            <a:endParaRPr lang="zh-CN" altLang="en-US" dirty="0"/>
          </a:p>
        </p:txBody>
      </p:sp>
      <p:sp>
        <p:nvSpPr>
          <p:cNvPr id="9231" name="文本框 9230"/>
          <p:cNvSpPr txBox="1"/>
          <p:nvPr/>
        </p:nvSpPr>
        <p:spPr>
          <a:xfrm>
            <a:off x="8358855" y="4840431"/>
            <a:ext cx="112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hlinkClick r:id="rId7" action="ppaction://hlinksldjump"/>
              </a:rPr>
              <a:t>下一页</a:t>
            </a:r>
            <a:endParaRPr lang="zh-CN" altLang="en-US" dirty="0"/>
          </a:p>
        </p:txBody>
      </p:sp>
      <p:sp>
        <p:nvSpPr>
          <p:cNvPr id="9233" name="文本框 9232">
            <a:hlinkClick r:id="rId8" action="ppaction://hlinksldjump"/>
          </p:cNvPr>
          <p:cNvSpPr txBox="1"/>
          <p:nvPr/>
        </p:nvSpPr>
        <p:spPr>
          <a:xfrm>
            <a:off x="7429215" y="410891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8" action="ppaction://hlinksldjump"/>
              </a:rPr>
              <a:t>Hypothesis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16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71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全天空地基云图数据处理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数据及分类任务介绍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解决方案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分类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算法及效果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模型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迁移验证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云量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检测</a:t>
            </a: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方法验证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及对比分析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4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pic>
        <p:nvPicPr>
          <p:cNvPr id="17" name="图片 16" descr="12_35_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782" y="2083493"/>
            <a:ext cx="2590165" cy="161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 descr="12_35_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2" y="2083492"/>
            <a:ext cx="2078355" cy="16198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2788920" y="3963796"/>
            <a:ext cx="5463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1000×625</a:t>
            </a:r>
            <a:r>
              <a:rPr lang="zh-CN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大小的图像，以图像中心为基准进行裁剪，去掉两端无关信息，得到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800×625</a:t>
            </a:r>
            <a:r>
              <a:rPr lang="zh-CN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的输出图像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565183" y="2893434"/>
            <a:ext cx="378142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788920" y="1629500"/>
            <a:ext cx="179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图像裁剪</a:t>
            </a:r>
            <a:endParaRPr lang="zh-CN" altLang="en-US" dirty="0"/>
          </a:p>
        </p:txBody>
      </p:sp>
      <p:sp>
        <p:nvSpPr>
          <p:cNvPr id="22" name="动作按钮: 后退或前一项 21">
            <a:hlinkClick r:id="" action="ppaction://hlinkshowjump?jump=lastslideviewed" highlightClick="1"/>
          </p:cNvPr>
          <p:cNvSpPr/>
          <p:nvPr/>
        </p:nvSpPr>
        <p:spPr>
          <a:xfrm>
            <a:off x="7848600" y="4729392"/>
            <a:ext cx="297180" cy="2652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2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71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全天空地基云图数据处理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数据及分类任务介绍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解决方案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分类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算法及效果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模型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迁移验证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云量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检测</a:t>
            </a: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方法验证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及对比分析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4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951" y="1919249"/>
            <a:ext cx="5889589" cy="184995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705100" y="3945257"/>
            <a:ext cx="5608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dirty="0"/>
              <a:t>对训练集图像做偏移处理，分别以右下、右上、中心、左下、左上为坐标端点，裁剪大小为</a:t>
            </a:r>
            <a:r>
              <a:rPr lang="en-US" altLang="zh-CN" dirty="0"/>
              <a:t>700*550pi</a:t>
            </a:r>
            <a:r>
              <a:rPr lang="zh-CN" altLang="zh-CN" dirty="0"/>
              <a:t>区域</a:t>
            </a:r>
            <a:r>
              <a:rPr lang="zh-CN" altLang="en-US" dirty="0"/>
              <a:t>，</a:t>
            </a:r>
            <a:r>
              <a:rPr lang="zh-CN" altLang="zh-CN" dirty="0"/>
              <a:t>再通过左右翻转操作，将数据扩充</a:t>
            </a:r>
            <a:r>
              <a:rPr lang="en-US" altLang="zh-CN" dirty="0"/>
              <a:t>10</a:t>
            </a:r>
            <a:r>
              <a:rPr lang="zh-CN" altLang="zh-CN" dirty="0"/>
              <a:t>倍</a:t>
            </a:r>
            <a:r>
              <a:rPr lang="zh-CN" altLang="en-US" dirty="0"/>
              <a:t>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705100" y="1566001"/>
            <a:ext cx="179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数据增强</a:t>
            </a:r>
            <a:endParaRPr lang="zh-CN" altLang="en-US" dirty="0"/>
          </a:p>
        </p:txBody>
      </p:sp>
      <p:sp>
        <p:nvSpPr>
          <p:cNvPr id="29" name="动作按钮: 后退或前一项 28">
            <a:hlinkClick r:id="" action="ppaction://hlinkshowjump?jump=lastslideviewed" highlightClick="1"/>
          </p:cNvPr>
          <p:cNvSpPr/>
          <p:nvPr/>
        </p:nvSpPr>
        <p:spPr>
          <a:xfrm>
            <a:off x="7848600" y="4729392"/>
            <a:ext cx="297180" cy="2652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71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全天空地基云图数据处理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数据及分类任务介绍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解决方案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分类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算法及效果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模型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迁移验证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云量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检测</a:t>
            </a: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方法验证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及对比分析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4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479499"/>
              </p:ext>
            </p:extLst>
          </p:nvPr>
        </p:nvGraphicFramePr>
        <p:xfrm>
          <a:off x="3215640" y="2847637"/>
          <a:ext cx="2072259" cy="634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" r:id="rId4" imgW="1358310" imgH="431613" progId="Equation.DSMT4">
                  <p:embed/>
                </p:oleObj>
              </mc:Choice>
              <mc:Fallback>
                <p:oleObj r:id="rId4" imgW="1358310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40" y="2847637"/>
                        <a:ext cx="2072259" cy="634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692703"/>
              </p:ext>
            </p:extLst>
          </p:nvPr>
        </p:nvGraphicFramePr>
        <p:xfrm>
          <a:off x="3192636" y="3556173"/>
          <a:ext cx="4130328" cy="65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5" r:id="rId6" imgW="3111500" imgH="508000" progId="Equation.DSMT4">
                  <p:embed/>
                </p:oleObj>
              </mc:Choice>
              <mc:Fallback>
                <p:oleObj r:id="rId6" imgW="31115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636" y="3556173"/>
                        <a:ext cx="4130328" cy="651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101340" y="1810087"/>
            <a:ext cx="5151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标准化处理：可以降低输入图像的冗余性，去除输入特征间的相关性，使网络对图片的动态范围变化不敏感。</a:t>
            </a:r>
            <a:endParaRPr lang="en-US" altLang="zh-CN" dirty="0"/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/>
              <a:t>公式如下：</a:t>
            </a:r>
          </a:p>
        </p:txBody>
      </p:sp>
      <p:sp>
        <p:nvSpPr>
          <p:cNvPr id="15" name="动作按钮: 后退或前一项 14">
            <a:hlinkClick r:id="" action="ppaction://hlinkshowjump?jump=lastslideviewed" highlightClick="1"/>
          </p:cNvPr>
          <p:cNvSpPr/>
          <p:nvPr/>
        </p:nvSpPr>
        <p:spPr>
          <a:xfrm>
            <a:off x="7848600" y="4729392"/>
            <a:ext cx="297180" cy="2652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71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71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全天空地基云图数据处理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数据及分类任务介绍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解决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方案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分类算法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模型迁移验证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云量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检测</a:t>
            </a: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方法验证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及对比分析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4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/>
          <a:srcRect t="12706" r="6262" b="5830"/>
          <a:stretch/>
        </p:blipFill>
        <p:spPr bwMode="auto">
          <a:xfrm>
            <a:off x="2396684" y="1858459"/>
            <a:ext cx="1713958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矩形 1"/>
          <p:cNvSpPr/>
          <p:nvPr/>
        </p:nvSpPr>
        <p:spPr>
          <a:xfrm>
            <a:off x="2807787" y="265627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+mn-ea"/>
              </a:rPr>
              <a:t>卷积操作</a:t>
            </a:r>
            <a:endParaRPr lang="zh-CN" altLang="en-US" dirty="0">
              <a:latin typeface="+mn-ea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12" y="1856172"/>
            <a:ext cx="2246835" cy="72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94078" y="2656278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+mn-ea"/>
              </a:rPr>
              <a:t>最大池化和平均池化示意图</a:t>
            </a:r>
            <a:endParaRPr lang="zh-CN" altLang="en-US" dirty="0">
              <a:latin typeface="+mn-e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811603"/>
              </p:ext>
            </p:extLst>
          </p:nvPr>
        </p:nvGraphicFramePr>
        <p:xfrm>
          <a:off x="6702412" y="1987572"/>
          <a:ext cx="190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r:id="rId6" imgW="1854200" imgH="457200" progId="Equation.DSMT4">
                  <p:embed/>
                </p:oleObj>
              </mc:Choice>
              <mc:Fallback>
                <p:oleObj r:id="rId6" imgW="18542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412" y="1987572"/>
                        <a:ext cx="1905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969468" y="2656278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ea"/>
              </a:rPr>
              <a:t>RELU</a:t>
            </a:r>
            <a:r>
              <a:rPr lang="zh-CN" altLang="en-US" dirty="0">
                <a:latin typeface="+mn-ea"/>
              </a:rPr>
              <a:t>激活函数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376598" y="1437694"/>
            <a:ext cx="204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卷积神经网络理论</a:t>
            </a:r>
            <a:endParaRPr lang="zh-CN" altLang="en-US" dirty="0">
              <a:latin typeface="+mn-ea"/>
            </a:endParaRPr>
          </a:p>
        </p:txBody>
      </p:sp>
      <p:pic>
        <p:nvPicPr>
          <p:cNvPr id="31" name="图片 30" descr="C:\Users\Administrator\Desktop\雪龙号科考船全天观测设备数据分类\图\CNN(增强)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52" y="3401445"/>
            <a:ext cx="4943337" cy="146057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文本框 32"/>
          <p:cNvSpPr txBox="1"/>
          <p:nvPr/>
        </p:nvSpPr>
        <p:spPr>
          <a:xfrm>
            <a:off x="2376598" y="3029452"/>
            <a:ext cx="2733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卷积神经网络结构</a:t>
            </a:r>
            <a:endParaRPr lang="zh-CN" altLang="en-US" dirty="0">
              <a:latin typeface="+mn-ea"/>
            </a:endParaRPr>
          </a:p>
        </p:txBody>
      </p:sp>
      <p:sp>
        <p:nvSpPr>
          <p:cNvPr id="35" name="动作按钮: 后退或前一项 34">
            <a:hlinkClick r:id="" action="ppaction://hlinkshowjump?jump=lastslideviewed" highlightClick="1"/>
          </p:cNvPr>
          <p:cNvSpPr/>
          <p:nvPr/>
        </p:nvSpPr>
        <p:spPr>
          <a:xfrm>
            <a:off x="7848600" y="4729392"/>
            <a:ext cx="297180" cy="2652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71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全天空地基云图数据处理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数据及分类任务介绍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解决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方案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分类算法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模型迁移验证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云量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检测</a:t>
            </a: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方法验证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及对比分析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4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pic>
        <p:nvPicPr>
          <p:cNvPr id="22" name="图片 21" descr="C:\Users\CAS70235\AppData\Local\Temp\WeChat Files\1700735796229122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94" y="1810312"/>
            <a:ext cx="4505550" cy="252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文本框 22"/>
          <p:cNvSpPr txBox="1"/>
          <p:nvPr/>
        </p:nvSpPr>
        <p:spPr>
          <a:xfrm>
            <a:off x="3878851" y="4411738"/>
            <a:ext cx="3429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验证集</a:t>
            </a:r>
            <a:r>
              <a:rPr lang="zh-CN" altLang="zh-CN" dirty="0" smtClean="0"/>
              <a:t>的</a:t>
            </a:r>
            <a:r>
              <a:rPr lang="zh-CN" altLang="zh-CN" dirty="0"/>
              <a:t>精确率，召回率，和</a:t>
            </a:r>
            <a:r>
              <a:rPr lang="en-US" altLang="zh-CN" dirty="0"/>
              <a:t>F1-Score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57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138163" y="2152584"/>
            <a:ext cx="4866872" cy="642154"/>
            <a:chOff x="5367559" y="2929837"/>
            <a:chExt cx="6489162" cy="856205"/>
          </a:xfrm>
        </p:grpSpPr>
        <p:sp>
          <p:nvSpPr>
            <p:cNvPr id="14" name="文本框 13"/>
            <p:cNvSpPr txBox="1"/>
            <p:nvPr/>
          </p:nvSpPr>
          <p:spPr>
            <a:xfrm>
              <a:off x="6086900" y="3108934"/>
              <a:ext cx="229282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dirty="0" smtClean="0"/>
                <a:t> 绪 论</a:t>
              </a:r>
              <a:endParaRPr lang="zh-CN" altLang="en-US" sz="2700" dirty="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7559" y="2929837"/>
              <a:ext cx="719341" cy="720000"/>
            </a:xfrm>
            <a:prstGeom prst="rect">
              <a:avLst/>
            </a:prstGeom>
            <a:noFill/>
          </p:spPr>
        </p:pic>
        <p:sp>
          <p:nvSpPr>
            <p:cNvPr id="15" name="矩形 14"/>
            <p:cNvSpPr/>
            <p:nvPr/>
          </p:nvSpPr>
          <p:spPr>
            <a:xfrm flipV="1">
              <a:off x="7785139" y="3604118"/>
              <a:ext cx="4071582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496419" y="2908832"/>
            <a:ext cx="476007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研究目的及意义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全天相机研究现状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国外研究现状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国内研究现状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研究内容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500" dirty="0">
              <a:solidFill>
                <a:schemeClr val="tx2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9960" y="188335"/>
            <a:ext cx="4735920" cy="831072"/>
            <a:chOff x="533279" y="251113"/>
            <a:chExt cx="6314560" cy="1108095"/>
          </a:xfrm>
        </p:grpSpPr>
        <p:grpSp>
          <p:nvGrpSpPr>
            <p:cNvPr id="16" name="组合 15"/>
            <p:cNvGrpSpPr/>
            <p:nvPr/>
          </p:nvGrpSpPr>
          <p:grpSpPr>
            <a:xfrm>
              <a:off x="533279" y="251113"/>
              <a:ext cx="977385" cy="977385"/>
              <a:chOff x="6725180" y="763885"/>
              <a:chExt cx="674999" cy="674999"/>
            </a:xfrm>
            <a:solidFill>
              <a:schemeClr val="tx2"/>
            </a:solidFill>
          </p:grpSpPr>
          <p:sp>
            <p:nvSpPr>
              <p:cNvPr id="17" name="椭圆 16"/>
              <p:cNvSpPr/>
              <p:nvPr/>
            </p:nvSpPr>
            <p:spPr>
              <a:xfrm>
                <a:off x="6725180" y="763885"/>
                <a:ext cx="674999" cy="67499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889470" y="927651"/>
                <a:ext cx="223363" cy="22336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041870" y="1080051"/>
                <a:ext cx="223363" cy="22336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832746" y="447305"/>
              <a:ext cx="272846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 smtClean="0">
                  <a:solidFill>
                    <a:schemeClr val="tx2"/>
                  </a:solidFill>
                </a:rPr>
                <a:t>北京工业大学</a:t>
              </a:r>
              <a:endParaRPr lang="zh-CN" altLang="en-US" sz="2100" dirty="0">
                <a:solidFill>
                  <a:schemeClr val="tx2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832746" y="866766"/>
              <a:ext cx="501509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tx2"/>
                  </a:solidFill>
                </a:rPr>
                <a:t>Beijing University of Technology</a:t>
              </a:r>
              <a:endParaRPr lang="zh-CN" altLang="en-US" sz="1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86449" y="1983031"/>
            <a:ext cx="1758686" cy="1666835"/>
            <a:chOff x="4796805" y="-215900"/>
            <a:chExt cx="2093913" cy="2122488"/>
          </a:xfrm>
          <a:solidFill>
            <a:srgbClr val="0070C0"/>
          </a:solidFill>
        </p:grpSpPr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rgbClr val="21A3D0"/>
                </a:solidFill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rgbClr val="21A3D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8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71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全天空地基云图数据处理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数据及分类任务介绍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解决方案</a:t>
            </a: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分类算法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模型迁移验证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云量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检测</a:t>
            </a: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方法验证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及对比分析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4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4595" y="2964873"/>
            <a:ext cx="1889760" cy="125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2220386" y="4361524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丽江天文观测站全天空地基</a:t>
            </a:r>
            <a:r>
              <a:rPr lang="zh-CN" altLang="en-US" dirty="0" smtClean="0"/>
              <a:t>云图</a:t>
            </a:r>
            <a:endParaRPr lang="zh-CN" altLang="en-US" dirty="0"/>
          </a:p>
        </p:txBody>
      </p:sp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393996" y="1629500"/>
            <a:ext cx="2350957" cy="119856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060101" y="2045901"/>
            <a:ext cx="37638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latin typeface="+mn-ea"/>
              </a:rPr>
              <a:t>拍摄时间：</a:t>
            </a:r>
            <a:r>
              <a:rPr lang="en-US" altLang="zh-CN" dirty="0">
                <a:latin typeface="+mn-ea"/>
              </a:rPr>
              <a:t>2016</a:t>
            </a:r>
            <a:r>
              <a:rPr lang="zh-CN" altLang="zh-CN" dirty="0">
                <a:latin typeface="+mn-ea"/>
              </a:rPr>
              <a:t>年</a:t>
            </a:r>
            <a:r>
              <a:rPr lang="en-US" altLang="zh-CN" dirty="0">
                <a:latin typeface="+mn-ea"/>
              </a:rPr>
              <a:t>11</a:t>
            </a:r>
            <a:r>
              <a:rPr lang="zh-CN" altLang="zh-CN" dirty="0">
                <a:latin typeface="+mn-ea"/>
              </a:rPr>
              <a:t>月</a:t>
            </a:r>
            <a:r>
              <a:rPr lang="en-US" altLang="zh-CN" dirty="0">
                <a:latin typeface="+mn-ea"/>
              </a:rPr>
              <a:t>26</a:t>
            </a:r>
            <a:r>
              <a:rPr lang="zh-CN" altLang="zh-CN" dirty="0">
                <a:latin typeface="+mn-ea"/>
              </a:rPr>
              <a:t>日到</a:t>
            </a:r>
            <a:r>
              <a:rPr lang="en-US" altLang="zh-CN" dirty="0">
                <a:latin typeface="+mn-ea"/>
              </a:rPr>
              <a:t>2016</a:t>
            </a:r>
            <a:r>
              <a:rPr lang="zh-CN" altLang="zh-CN" dirty="0">
                <a:latin typeface="+mn-ea"/>
              </a:rPr>
              <a:t>年</a:t>
            </a:r>
            <a:r>
              <a:rPr lang="en-US" altLang="zh-CN" dirty="0">
                <a:latin typeface="+mn-ea"/>
              </a:rPr>
              <a:t>12</a:t>
            </a:r>
            <a:r>
              <a:rPr lang="zh-CN" altLang="zh-CN" dirty="0">
                <a:latin typeface="+mn-ea"/>
              </a:rPr>
              <a:t>月</a:t>
            </a:r>
            <a:r>
              <a:rPr lang="en-US" altLang="zh-CN" dirty="0">
                <a:latin typeface="+mn-ea"/>
              </a:rPr>
              <a:t>26</a:t>
            </a:r>
            <a:r>
              <a:rPr lang="zh-CN" altLang="zh-CN" dirty="0">
                <a:latin typeface="+mn-ea"/>
              </a:rPr>
              <a:t>日</a:t>
            </a:r>
            <a:r>
              <a:rPr lang="zh-CN" altLang="en-US" dirty="0">
                <a:latin typeface="+mn-ea"/>
              </a:rPr>
              <a:t>。</a:t>
            </a:r>
            <a:endParaRPr lang="en-US" altLang="zh-CN" dirty="0">
              <a:latin typeface="+mn-ea"/>
            </a:endParaRPr>
          </a:p>
          <a:p>
            <a:pPr algn="just"/>
            <a:endParaRPr lang="en-US" altLang="zh-CN" dirty="0">
              <a:latin typeface="+mn-ea"/>
            </a:endParaRPr>
          </a:p>
          <a:p>
            <a:pPr algn="just"/>
            <a:r>
              <a:rPr lang="zh-CN" altLang="en-US" dirty="0">
                <a:latin typeface="+mn-ea"/>
              </a:rPr>
              <a:t>数据量：</a:t>
            </a:r>
            <a:r>
              <a:rPr lang="en-US" altLang="zh-CN" dirty="0">
                <a:latin typeface="+mn-ea"/>
              </a:rPr>
              <a:t>5807</a:t>
            </a:r>
            <a:r>
              <a:rPr lang="zh-CN" altLang="zh-CN" dirty="0">
                <a:latin typeface="+mn-ea"/>
              </a:rPr>
              <a:t>张图像，</a:t>
            </a:r>
            <a:r>
              <a:rPr lang="en-US" altLang="zh-CN" dirty="0" err="1">
                <a:latin typeface="+mn-ea"/>
              </a:rPr>
              <a:t>overlight</a:t>
            </a:r>
            <a:r>
              <a:rPr lang="zh-CN" altLang="zh-CN" dirty="0" smtClean="0">
                <a:latin typeface="+mn-ea"/>
              </a:rPr>
              <a:t>（</a:t>
            </a:r>
            <a:r>
              <a:rPr lang="en-US" altLang="zh-CN" dirty="0" smtClean="0">
                <a:latin typeface="+mn-ea"/>
              </a:rPr>
              <a:t>614</a:t>
            </a:r>
            <a:r>
              <a:rPr lang="zh-CN" altLang="zh-CN" dirty="0">
                <a:latin typeface="+mn-ea"/>
              </a:rPr>
              <a:t>张）、 </a:t>
            </a:r>
            <a:r>
              <a:rPr lang="en-US" altLang="zh-CN" dirty="0">
                <a:latin typeface="+mn-ea"/>
              </a:rPr>
              <a:t>  </a:t>
            </a:r>
            <a:r>
              <a:rPr lang="en-US" altLang="zh-CN" dirty="0" smtClean="0">
                <a:latin typeface="+mn-ea"/>
              </a:rPr>
              <a:t>overcast</a:t>
            </a:r>
            <a:r>
              <a:rPr lang="zh-CN" altLang="zh-CN" dirty="0" smtClean="0">
                <a:latin typeface="+mn-ea"/>
              </a:rPr>
              <a:t>（</a:t>
            </a:r>
            <a:r>
              <a:rPr lang="en-US" altLang="zh-CN" dirty="0" smtClean="0">
                <a:latin typeface="+mn-ea"/>
              </a:rPr>
              <a:t>115</a:t>
            </a:r>
            <a:r>
              <a:rPr lang="zh-CN" altLang="zh-CN" dirty="0">
                <a:latin typeface="+mn-ea"/>
              </a:rPr>
              <a:t>张）、</a:t>
            </a:r>
            <a:r>
              <a:rPr lang="en-US" altLang="zh-CN" dirty="0" err="1" smtClean="0">
                <a:latin typeface="+mn-ea"/>
              </a:rPr>
              <a:t>rain_snow</a:t>
            </a:r>
            <a:r>
              <a:rPr lang="zh-CN" altLang="zh-CN" dirty="0" smtClean="0">
                <a:latin typeface="+mn-ea"/>
              </a:rPr>
              <a:t>（</a:t>
            </a:r>
            <a:r>
              <a:rPr lang="en-US" altLang="zh-CN" dirty="0" smtClean="0">
                <a:latin typeface="+mn-ea"/>
              </a:rPr>
              <a:t>46</a:t>
            </a:r>
            <a:r>
              <a:rPr lang="zh-CN" altLang="zh-CN" dirty="0">
                <a:latin typeface="+mn-ea"/>
              </a:rPr>
              <a:t>张）、</a:t>
            </a:r>
            <a:r>
              <a:rPr lang="en-US" altLang="zh-CN" dirty="0">
                <a:latin typeface="+mn-ea"/>
              </a:rPr>
              <a:t> </a:t>
            </a:r>
            <a:r>
              <a:rPr lang="en-US" altLang="zh-CN" dirty="0" err="1">
                <a:latin typeface="+mn-ea"/>
              </a:rPr>
              <a:t>cloudimage</a:t>
            </a:r>
            <a:r>
              <a:rPr lang="zh-CN" altLang="zh-CN" dirty="0" smtClean="0">
                <a:latin typeface="+mn-ea"/>
              </a:rPr>
              <a:t>（</a:t>
            </a:r>
            <a:r>
              <a:rPr lang="en-US" altLang="zh-CN" dirty="0" smtClean="0">
                <a:latin typeface="+mn-ea"/>
              </a:rPr>
              <a:t>321</a:t>
            </a:r>
            <a:r>
              <a:rPr lang="zh-CN" altLang="zh-CN" dirty="0">
                <a:latin typeface="+mn-ea"/>
              </a:rPr>
              <a:t>张）、</a:t>
            </a:r>
            <a:r>
              <a:rPr lang="en-US" altLang="zh-CN" dirty="0">
                <a:latin typeface="+mn-ea"/>
              </a:rPr>
              <a:t>dark</a:t>
            </a:r>
            <a:r>
              <a:rPr lang="zh-CN" altLang="zh-CN" dirty="0" smtClean="0">
                <a:latin typeface="+mn-ea"/>
              </a:rPr>
              <a:t>（</a:t>
            </a:r>
            <a:r>
              <a:rPr lang="en-US" altLang="zh-CN" dirty="0" smtClean="0">
                <a:latin typeface="+mn-ea"/>
              </a:rPr>
              <a:t>4257</a:t>
            </a:r>
            <a:r>
              <a:rPr lang="zh-CN" altLang="zh-CN" dirty="0">
                <a:latin typeface="+mn-ea"/>
              </a:rPr>
              <a:t>张）、</a:t>
            </a:r>
            <a:r>
              <a:rPr lang="en-US" altLang="zh-CN" dirty="0">
                <a:latin typeface="+mn-ea"/>
              </a:rPr>
              <a:t> </a:t>
            </a:r>
            <a:r>
              <a:rPr lang="en-US" altLang="zh-CN" dirty="0" err="1">
                <a:latin typeface="+mn-ea"/>
              </a:rPr>
              <a:t>bluesky</a:t>
            </a:r>
            <a:r>
              <a:rPr lang="zh-CN" altLang="zh-CN" dirty="0" smtClean="0">
                <a:latin typeface="+mn-ea"/>
              </a:rPr>
              <a:t>（</a:t>
            </a:r>
            <a:r>
              <a:rPr lang="en-US" altLang="zh-CN" dirty="0" smtClean="0">
                <a:latin typeface="+mn-ea"/>
              </a:rPr>
              <a:t>454</a:t>
            </a:r>
            <a:r>
              <a:rPr lang="zh-CN" altLang="zh-CN" dirty="0">
                <a:latin typeface="+mn-ea"/>
              </a:rPr>
              <a:t>张）。</a:t>
            </a:r>
            <a:endParaRPr lang="zh-CN" altLang="en-US" dirty="0">
              <a:latin typeface="+mn-ea"/>
            </a:endParaRPr>
          </a:p>
          <a:p>
            <a:pPr algn="just"/>
            <a:endParaRPr lang="en-US" altLang="zh-CN" dirty="0">
              <a:latin typeface="+mn-ea"/>
            </a:endParaRPr>
          </a:p>
          <a:p>
            <a:pPr algn="just"/>
            <a:r>
              <a:rPr lang="zh-CN" altLang="zh-CN" dirty="0">
                <a:latin typeface="+mn-ea"/>
              </a:rPr>
              <a:t>单张图像</a:t>
            </a:r>
            <a:r>
              <a:rPr lang="zh-CN" altLang="zh-CN" dirty="0" smtClean="0">
                <a:latin typeface="+mn-ea"/>
              </a:rPr>
              <a:t>分辨率</a:t>
            </a:r>
            <a:r>
              <a:rPr lang="zh-CN" altLang="en-US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720×480</a:t>
            </a:r>
            <a:r>
              <a:rPr lang="zh-CN" altLang="en-US" dirty="0">
                <a:latin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130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71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全天空地基云图数据处理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数据及分类任务介绍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解决方案</a:t>
            </a: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分类算法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模型迁移验证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云量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检测</a:t>
            </a: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方法验证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及对比分析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4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97061" y="4478066"/>
            <a:ext cx="3633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丽江数据集</a:t>
            </a:r>
            <a:r>
              <a:rPr lang="zh-CN" altLang="zh-CN" dirty="0"/>
              <a:t>的精确率，召回率，和</a:t>
            </a:r>
            <a:r>
              <a:rPr lang="en-US" altLang="zh-CN" dirty="0"/>
              <a:t>F1-Score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40" y="2235393"/>
            <a:ext cx="3994407" cy="2160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23260" y="16295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对图像进行裁剪以及标准化处理等操作，输入之前训练好的模型中，获得分类结果。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53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71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全天空地基云图数据处理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数据及分类任务介绍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解决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方案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分类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算法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模型迁移验证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云量检测方法验证及对比分析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4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24910" y="1918859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固定阈值法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03671" y="1901565"/>
            <a:ext cx="5550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+mn-ea"/>
              </a:rPr>
              <a:t>将蓝色通道亮度和红色通道亮度的比值作为判断云的灰度特征，并使用经验阈值对特征值进行判别，完成目标（云）和背景（天空）的</a:t>
            </a:r>
            <a:r>
              <a:rPr lang="zh-CN" altLang="zh-CN" dirty="0" smtClean="0">
                <a:latin typeface="+mn-ea"/>
              </a:rPr>
              <a:t>区分</a:t>
            </a:r>
            <a:r>
              <a:rPr lang="zh-CN" altLang="en-US" dirty="0" smtClean="0">
                <a:latin typeface="+mn-ea"/>
              </a:rPr>
              <a:t>。</a:t>
            </a:r>
            <a:endParaRPr lang="zh-CN" altLang="en-US" dirty="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44113" y="3799672"/>
            <a:ext cx="1043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n-ea"/>
              </a:rPr>
              <a:t>k-means</a:t>
            </a:r>
            <a:r>
              <a:rPr lang="zh-CN" altLang="zh-CN" dirty="0" smtClean="0">
                <a:solidFill>
                  <a:srgbClr val="FF0000"/>
                </a:solidFill>
                <a:latin typeface="+mn-ea"/>
              </a:rPr>
              <a:t>算法</a:t>
            </a:r>
            <a:endParaRPr lang="zh-CN" altLang="zh-CN" dirty="0">
              <a:solidFill>
                <a:srgbClr val="FF0000"/>
              </a:solidFill>
              <a:latin typeface="+mn-ea"/>
            </a:endParaRPr>
          </a:p>
          <a:p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87655" y="3803382"/>
            <a:ext cx="54977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CN" altLang="zh-CN" dirty="0">
                <a:solidFill>
                  <a:prstClr val="black"/>
                </a:solidFill>
                <a:latin typeface="+mn-ea"/>
              </a:rPr>
              <a:t>随机选择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k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个点作为聚类中心，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k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为分类数目。</a:t>
            </a:r>
          </a:p>
          <a:p>
            <a:pPr lvl="0" algn="just"/>
            <a:r>
              <a:rPr lang="zh-CN" altLang="zh-CN" dirty="0">
                <a:solidFill>
                  <a:prstClr val="black"/>
                </a:solidFill>
                <a:latin typeface="+mn-ea"/>
              </a:rPr>
              <a:t>对整个样本空间进行遍历，每个样本值划分给距离最近的中心点。</a:t>
            </a:r>
          </a:p>
          <a:p>
            <a:pPr lvl="0" algn="just"/>
            <a:r>
              <a:rPr lang="zh-CN" altLang="zh-CN" dirty="0">
                <a:solidFill>
                  <a:prstClr val="black"/>
                </a:solidFill>
                <a:latin typeface="+mn-ea"/>
              </a:rPr>
              <a:t>分别计算每个聚类的均值并将计算得出的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k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个均值作为新的聚类中心。</a:t>
            </a:r>
          </a:p>
          <a:p>
            <a:pPr lvl="0" algn="just"/>
            <a:r>
              <a:rPr lang="zh-CN" altLang="zh-CN" dirty="0">
                <a:solidFill>
                  <a:prstClr val="black"/>
                </a:solidFill>
                <a:latin typeface="+mn-ea"/>
              </a:rPr>
              <a:t>重复第二步到第三步，当中心点不再发生变化或执行了足够多的迭代次数，停止迭代过程，得出分类结论。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103671" y="2847559"/>
            <a:ext cx="55537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latin typeface="+mn-ea"/>
              </a:rPr>
              <a:t>选取</a:t>
            </a:r>
            <a:r>
              <a:rPr lang="en-US" altLang="zh-CN" dirty="0" err="1">
                <a:latin typeface="+mn-ea"/>
              </a:rPr>
              <a:t>Th</a:t>
            </a:r>
            <a:r>
              <a:rPr lang="zh-CN" altLang="en-US" dirty="0">
                <a:latin typeface="+mn-ea"/>
              </a:rPr>
              <a:t>为目标与背景的分割阈值后，分别计算整幅图像前景点</a:t>
            </a:r>
            <a:r>
              <a:rPr lang="zh-CN" altLang="en-US" dirty="0" smtClean="0">
                <a:latin typeface="+mn-ea"/>
              </a:rPr>
              <a:t>和背景点</a:t>
            </a:r>
            <a:r>
              <a:rPr lang="zh-CN" altLang="en-US" dirty="0">
                <a:latin typeface="+mn-ea"/>
              </a:rPr>
              <a:t>的个数、灰度值总和，并通过下述公式，计算得到前景和背景图像的方差</a:t>
            </a:r>
            <a:r>
              <a:rPr lang="en-US" altLang="zh-CN" dirty="0" smtClean="0">
                <a:latin typeface="+mn-ea"/>
              </a:rPr>
              <a:t>g</a:t>
            </a:r>
            <a:r>
              <a:rPr lang="zh-CN" altLang="en-US" dirty="0" smtClean="0">
                <a:latin typeface="+mn-ea"/>
              </a:rPr>
              <a:t>。</a:t>
            </a:r>
            <a:endParaRPr lang="zh-CN" altLang="en-US" dirty="0">
              <a:latin typeface="+mn-ea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	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124910" y="284755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latin typeface="+mn-ea"/>
              </a:rPr>
              <a:t>最大类</a:t>
            </a:r>
            <a:r>
              <a:rPr lang="zh-CN" altLang="zh-CN" dirty="0" smtClean="0">
                <a:solidFill>
                  <a:srgbClr val="FF0000"/>
                </a:solidFill>
                <a:latin typeface="+mn-ea"/>
              </a:rPr>
              <a:t>间</a:t>
            </a:r>
            <a:endParaRPr lang="en-US" altLang="zh-CN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zh-CN" dirty="0" smtClean="0">
                <a:solidFill>
                  <a:srgbClr val="FF0000"/>
                </a:solidFill>
                <a:latin typeface="+mn-ea"/>
              </a:rPr>
              <a:t>方差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24910" y="139663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+mn-ea"/>
              </a:rPr>
              <a:t>云量检测算法</a:t>
            </a:r>
          </a:p>
        </p:txBody>
      </p:sp>
    </p:spTree>
    <p:extLst>
      <p:ext uri="{BB962C8B-B14F-4D97-AF65-F5344CB8AC3E}">
        <p14:creationId xmlns:p14="http://schemas.microsoft.com/office/powerpoint/2010/main" val="37839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6" y="332202"/>
            <a:ext cx="371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全天空地基云图数据处理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数据及分类任务介绍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解决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方案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分类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算法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模型迁移验证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云量检测方法验证及对比分析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4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pic>
        <p:nvPicPr>
          <p:cNvPr id="21" name="图片 20" descr="add_mas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57" y="2418422"/>
            <a:ext cx="865954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4236" y="2418422"/>
            <a:ext cx="86453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2093" y="2418422"/>
            <a:ext cx="86453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9950" y="2418422"/>
            <a:ext cx="86453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6379" y="3102380"/>
            <a:ext cx="86453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4236" y="3102380"/>
            <a:ext cx="86453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2093" y="3102380"/>
            <a:ext cx="86453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9950" y="3102380"/>
            <a:ext cx="86453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6379" y="3782465"/>
            <a:ext cx="86453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4236" y="3782465"/>
            <a:ext cx="86453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1415" y="3785838"/>
            <a:ext cx="86453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9950" y="3782465"/>
            <a:ext cx="864532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矩形 34"/>
          <p:cNvSpPr/>
          <p:nvPr/>
        </p:nvSpPr>
        <p:spPr>
          <a:xfrm>
            <a:off x="3209979" y="4285209"/>
            <a:ext cx="5540701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 smtClean="0">
                <a:solidFill>
                  <a:srgbClr val="FF0000"/>
                </a:solidFill>
                <a:latin typeface="+mn-ea"/>
              </a:rPr>
              <a:t>未处理</a:t>
            </a:r>
            <a:endParaRPr lang="zh-CN" altLang="en-US" dirty="0">
              <a:latin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307168" y="254375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+mn-ea"/>
              </a:rPr>
              <a:t>云量适中</a:t>
            </a:r>
            <a:endParaRPr lang="zh-CN" altLang="en-US" dirty="0">
              <a:latin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322557" y="322384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dirty="0">
                <a:latin typeface="+mn-ea"/>
              </a:rPr>
              <a:t>云量较少</a:t>
            </a:r>
            <a:endParaRPr lang="zh-CN" altLang="en-US" dirty="0"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307168" y="391764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dirty="0">
                <a:latin typeface="+mn-ea"/>
              </a:rPr>
              <a:t>云量较多</a:t>
            </a:r>
            <a:endParaRPr lang="zh-CN" altLang="en-US" dirty="0">
              <a:latin typeface="+mn-ea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14528" y="1339752"/>
            <a:ext cx="948406" cy="592536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27866" y="1342696"/>
            <a:ext cx="943694" cy="589592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50838" y="1326712"/>
            <a:ext cx="969279" cy="605576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5330761" y="1932288"/>
            <a:ext cx="90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原始图像</a:t>
            </a:r>
            <a:endParaRPr lang="zh-CN" altLang="en-US" dirty="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570870" y="1946644"/>
            <a:ext cx="90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模板图像</a:t>
            </a:r>
            <a:endParaRPr lang="zh-CN" altLang="en-US" dirty="0">
              <a:latin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595265" y="1949946"/>
            <a:ext cx="1480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添加模板后图像</a:t>
            </a:r>
            <a:endParaRPr lang="zh-CN" altLang="en-US" dirty="0">
              <a:latin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307168" y="1505565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模板法</a:t>
            </a:r>
            <a:endParaRPr lang="zh-CN" altLang="en-US" dirty="0">
              <a:latin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309770" y="1517433"/>
            <a:ext cx="1842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去除图像中无效信息</a:t>
            </a:r>
            <a:endParaRPr lang="zh-CN" altLang="en-US" dirty="0">
              <a:latin typeface="+mn-ea"/>
            </a:endParaRPr>
          </a:p>
        </p:txBody>
      </p:sp>
      <p:sp>
        <p:nvSpPr>
          <p:cNvPr id="63" name="矩形 62"/>
          <p:cNvSpPr/>
          <p:nvPr/>
        </p:nvSpPr>
        <p:spPr>
          <a:xfrm flipV="1">
            <a:off x="2307168" y="2240260"/>
            <a:ext cx="661783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" name="矩形 1"/>
          <p:cNvSpPr/>
          <p:nvPr/>
        </p:nvSpPr>
        <p:spPr>
          <a:xfrm>
            <a:off x="4133342" y="4301989"/>
            <a:ext cx="804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k-means</a:t>
            </a:r>
          </a:p>
          <a:p>
            <a:pPr algn="ctr"/>
            <a:r>
              <a:rPr lang="zh-CN" altLang="zh-CN" sz="1200" dirty="0" smtClean="0">
                <a:solidFill>
                  <a:srgbClr val="FF0000"/>
                </a:solidFill>
                <a:latin typeface="+mn-ea"/>
              </a:rPr>
              <a:t>聚类</a:t>
            </a:r>
            <a:r>
              <a:rPr lang="zh-CN" altLang="zh-CN" sz="1200" dirty="0">
                <a:solidFill>
                  <a:srgbClr val="FF0000"/>
                </a:solidFill>
                <a:latin typeface="+mn-ea"/>
              </a:rPr>
              <a:t>法</a:t>
            </a:r>
            <a:endParaRPr lang="zh-CN" altLang="en-US" sz="1200" dirty="0"/>
          </a:p>
        </p:txBody>
      </p:sp>
      <p:sp>
        <p:nvSpPr>
          <p:cNvPr id="3" name="矩形 2"/>
          <p:cNvSpPr/>
          <p:nvPr/>
        </p:nvSpPr>
        <p:spPr>
          <a:xfrm>
            <a:off x="6004832" y="4324050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200" dirty="0">
                <a:solidFill>
                  <a:srgbClr val="FF0000"/>
                </a:solidFill>
                <a:latin typeface="+mn-ea"/>
              </a:rPr>
              <a:t>固定阈值法</a:t>
            </a:r>
            <a:endParaRPr lang="zh-CN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5187845" y="432246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200" dirty="0">
                <a:solidFill>
                  <a:srgbClr val="FF0000"/>
                </a:solidFill>
                <a:latin typeface="+mn-ea"/>
              </a:rPr>
              <a:t>自</a:t>
            </a:r>
            <a:r>
              <a:rPr lang="zh-CN" altLang="zh-CN" sz="1200" dirty="0" smtClean="0">
                <a:solidFill>
                  <a:srgbClr val="FF0000"/>
                </a:solidFill>
                <a:latin typeface="+mn-ea"/>
              </a:rPr>
              <a:t>适应</a:t>
            </a:r>
            <a:endParaRPr lang="en-US" altLang="zh-CN" sz="1200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zh-CN" sz="1200" dirty="0" smtClean="0">
                <a:solidFill>
                  <a:srgbClr val="FF0000"/>
                </a:solidFill>
                <a:latin typeface="+mn-ea"/>
              </a:rPr>
              <a:t>阈值</a:t>
            </a:r>
            <a:r>
              <a:rPr lang="zh-CN" altLang="zh-CN" sz="1200" dirty="0">
                <a:solidFill>
                  <a:srgbClr val="FF0000"/>
                </a:solidFill>
                <a:latin typeface="+mn-ea"/>
              </a:rPr>
              <a:t>法</a:t>
            </a:r>
            <a:endParaRPr lang="zh-CN" altLang="en-US" sz="1200" dirty="0"/>
          </a:p>
        </p:txBody>
      </p:sp>
      <p:sp>
        <p:nvSpPr>
          <p:cNvPr id="8" name="矩形 7"/>
          <p:cNvSpPr/>
          <p:nvPr/>
        </p:nvSpPr>
        <p:spPr>
          <a:xfrm>
            <a:off x="2322557" y="4736128"/>
            <a:ext cx="2698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+mn-ea"/>
              </a:rPr>
              <a:t>其中白色代表云，蓝色代表天空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36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57078" y="2257659"/>
            <a:ext cx="5226803" cy="642156"/>
            <a:chOff x="5367559" y="2929837"/>
            <a:chExt cx="6969070" cy="856208"/>
          </a:xfrm>
        </p:grpSpPr>
        <p:sp>
          <p:nvSpPr>
            <p:cNvPr id="14" name="文本框 13"/>
            <p:cNvSpPr txBox="1"/>
            <p:nvPr/>
          </p:nvSpPr>
          <p:spPr>
            <a:xfrm>
              <a:off x="6086899" y="3108937"/>
              <a:ext cx="624973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dirty="0"/>
                <a:t>雪龙号全天相机数据发布平台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7559" y="2929837"/>
              <a:ext cx="719341" cy="720000"/>
            </a:xfrm>
            <a:prstGeom prst="rect">
              <a:avLst/>
            </a:prstGeom>
            <a:noFill/>
          </p:spPr>
        </p:pic>
        <p:sp>
          <p:nvSpPr>
            <p:cNvPr id="15" name="矩形 14"/>
            <p:cNvSpPr/>
            <p:nvPr/>
          </p:nvSpPr>
          <p:spPr>
            <a:xfrm>
              <a:off x="12153749" y="3619357"/>
              <a:ext cx="182880" cy="609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97273" y="2899815"/>
            <a:ext cx="476007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平台总体设计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技术及开发环境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平台首页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数据</a:t>
            </a:r>
            <a:r>
              <a:rPr lang="zh-CN" altLang="en-US" sz="1500" dirty="0" smtClean="0">
                <a:solidFill>
                  <a:schemeClr val="tx2"/>
                </a:solidFill>
              </a:rPr>
              <a:t>展示界面</a:t>
            </a:r>
            <a:endParaRPr lang="en-US" altLang="zh-CN" sz="1500" dirty="0" smtClean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tx2"/>
                </a:solidFill>
              </a:rPr>
              <a:t>数据下载界面</a:t>
            </a:r>
            <a:endParaRPr lang="zh-CN" altLang="en-US" sz="150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399960" y="188335"/>
            <a:ext cx="4735920" cy="831072"/>
            <a:chOff x="533279" y="251113"/>
            <a:chExt cx="6314560" cy="1108095"/>
          </a:xfrm>
        </p:grpSpPr>
        <p:grpSp>
          <p:nvGrpSpPr>
            <p:cNvPr id="24" name="组合 23"/>
            <p:cNvGrpSpPr/>
            <p:nvPr/>
          </p:nvGrpSpPr>
          <p:grpSpPr>
            <a:xfrm>
              <a:off x="533279" y="251113"/>
              <a:ext cx="977385" cy="977385"/>
              <a:chOff x="6725180" y="763885"/>
              <a:chExt cx="674999" cy="674999"/>
            </a:xfrm>
            <a:solidFill>
              <a:schemeClr val="tx2"/>
            </a:solidFill>
          </p:grpSpPr>
          <p:sp>
            <p:nvSpPr>
              <p:cNvPr id="29" name="椭圆 28"/>
              <p:cNvSpPr/>
              <p:nvPr/>
            </p:nvSpPr>
            <p:spPr>
              <a:xfrm>
                <a:off x="6725180" y="763885"/>
                <a:ext cx="674999" cy="67499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889470" y="927651"/>
                <a:ext cx="223363" cy="22336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041870" y="1080051"/>
                <a:ext cx="223363" cy="22336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832746" y="447305"/>
              <a:ext cx="272846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 smtClean="0">
                  <a:solidFill>
                    <a:schemeClr val="tx2"/>
                  </a:solidFill>
                </a:rPr>
                <a:t>北京工业大学</a:t>
              </a:r>
              <a:endParaRPr lang="zh-CN" altLang="en-US" sz="2100" dirty="0">
                <a:solidFill>
                  <a:schemeClr val="tx2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32746" y="866766"/>
              <a:ext cx="501509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tx2"/>
                  </a:solidFill>
                </a:rPr>
                <a:t>Beijing University of Technology</a:t>
              </a:r>
              <a:endParaRPr lang="zh-CN" altLang="en-US" sz="1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86450" y="1740483"/>
            <a:ext cx="1910048" cy="1831892"/>
            <a:chOff x="10019977" y="-551766"/>
            <a:chExt cx="2093913" cy="2122488"/>
          </a:xfrm>
          <a:solidFill>
            <a:srgbClr val="0070C0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rgbClr val="2DB6B9"/>
                </a:solidFill>
              </a:endParaRPr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rgbClr val="2DB6B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8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5" y="332202"/>
            <a:ext cx="42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雪龙号全天相机数据发布平台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平台总体设计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技术及开发环境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平台首页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数据展示界面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数据下载界面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5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831" y="2164080"/>
            <a:ext cx="4843818" cy="24865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592270" y="2972175"/>
            <a:ext cx="104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设计</a:t>
            </a:r>
            <a:r>
              <a:rPr lang="zh-CN" altLang="en-US" dirty="0"/>
              <a:t>结构：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92270" y="1504666"/>
            <a:ext cx="5570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主要功能：</a:t>
            </a:r>
            <a:r>
              <a:rPr lang="zh-CN" altLang="zh-CN" dirty="0"/>
              <a:t>为</a:t>
            </a:r>
            <a:r>
              <a:rPr lang="zh-CN" altLang="en-US" dirty="0"/>
              <a:t>相关科研人员</a:t>
            </a:r>
            <a:r>
              <a:rPr lang="zh-CN" altLang="zh-CN" dirty="0"/>
              <a:t>提供便捷查询，查看，下载数据的功能。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99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>
              <a:latin typeface="+mn-ea"/>
            </a:endParaRPr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9345" y="332202"/>
            <a:ext cx="42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雪龙号全天相机数据发布平台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平台总体设计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  <a:latin typeface="+mn-ea"/>
              </a:rPr>
              <a:t>技术及开发环境</a:t>
            </a:r>
            <a:endParaRPr lang="en-US" altLang="zh-CN" sz="1500" dirty="0">
              <a:solidFill>
                <a:schemeClr val="tx2"/>
              </a:solidFill>
              <a:latin typeface="+mn-ea"/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平台首页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数据展示界面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数据下载界面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  <a:latin typeface="+mn-ea"/>
              </a:rPr>
              <a:t>5</a:t>
            </a:r>
            <a:endParaRPr lang="zh-CN" altLang="en-US" sz="3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34773" y="1126069"/>
            <a:ext cx="5975826" cy="81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Django</a:t>
            </a:r>
            <a:endParaRPr lang="en-US" altLang="zh-CN" sz="1200" dirty="0" smtClean="0">
              <a:latin typeface="+mn-ea"/>
              <a:cs typeface="Times New Roman" panose="02020603050405020304" pitchFamily="18" charset="0"/>
            </a:endParaRPr>
          </a:p>
          <a:p>
            <a:pPr marR="0" lvl="0" indent="0" algn="just" fontAlgn="base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开源的</a:t>
            </a:r>
            <a:r>
              <a:rPr lang="en-US" altLang="zh-CN" sz="1200" dirty="0">
                <a:latin typeface="+mn-ea"/>
                <a:cs typeface="Times New Roman" panose="02020603050405020304" pitchFamily="18" charset="0"/>
              </a:rPr>
              <a:t>web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开发框架，使用</a:t>
            </a:r>
            <a:r>
              <a:rPr lang="en-US" altLang="zh-CN" sz="1200" dirty="0">
                <a:latin typeface="+mn-ea"/>
                <a:cs typeface="Times New Roman" panose="02020603050405020304" pitchFamily="18" charset="0"/>
              </a:rPr>
              <a:t>python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语言编写，拥有用户多、第三方库丰富</a:t>
            </a:r>
            <a:r>
              <a:rPr lang="zh-CN" altLang="en-US" sz="1200" dirty="0" smtClean="0">
                <a:latin typeface="+mn-ea"/>
                <a:cs typeface="Times New Roman" panose="02020603050405020304" pitchFamily="18" charset="0"/>
              </a:rPr>
              <a:t>、开发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文档详细完善等优点。</a:t>
            </a:r>
            <a:endParaRPr lang="en-US" altLang="zh-CN" sz="12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34772" y="1785957"/>
            <a:ext cx="59758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MySQL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sz="1200" dirty="0">
                <a:latin typeface="+mn-ea"/>
                <a:cs typeface="Times New Roman" panose="02020603050405020304" pitchFamily="18" charset="0"/>
              </a:rPr>
              <a:t>关系型数据库管理系统。具有免费开源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、处理</a:t>
            </a:r>
            <a:r>
              <a:rPr lang="zh-CN" altLang="zh-CN" sz="1200" dirty="0">
                <a:latin typeface="+mn-ea"/>
                <a:cs typeface="Times New Roman" panose="02020603050405020304" pitchFamily="18" charset="0"/>
              </a:rPr>
              <a:t>大型数据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zh-CN" altLang="zh-CN" sz="1200" dirty="0">
                <a:latin typeface="+mn-ea"/>
                <a:cs typeface="Times New Roman" panose="02020603050405020304" pitchFamily="18" charset="0"/>
              </a:rPr>
              <a:t>支持常见的</a:t>
            </a:r>
            <a:r>
              <a:rPr lang="en-US" altLang="zh-CN" sz="1200" dirty="0">
                <a:latin typeface="+mn-ea"/>
                <a:cs typeface="Times New Roman" panose="02020603050405020304" pitchFamily="18" charset="0"/>
              </a:rPr>
              <a:t>SQL</a:t>
            </a:r>
            <a:r>
              <a:rPr lang="zh-CN" altLang="zh-CN" sz="1200" dirty="0">
                <a:latin typeface="+mn-ea"/>
                <a:cs typeface="Times New Roman" panose="02020603050405020304" pitchFamily="18" charset="0"/>
              </a:rPr>
              <a:t>语句规范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zh-CN" altLang="zh-CN" sz="1200" dirty="0">
                <a:latin typeface="+mn-ea"/>
                <a:cs typeface="Times New Roman" panose="02020603050405020304" pitchFamily="18" charset="0"/>
              </a:rPr>
              <a:t>软件小巧、安装简单、可移植性</a:t>
            </a:r>
            <a:r>
              <a:rPr lang="zh-CN" altLang="zh-CN" sz="1200" dirty="0" smtClean="0">
                <a:latin typeface="+mn-ea"/>
                <a:cs typeface="Times New Roman" panose="02020603050405020304" pitchFamily="18" charset="0"/>
              </a:rPr>
              <a:t>高</a:t>
            </a:r>
            <a:r>
              <a:rPr lang="zh-CN" altLang="en-US" sz="1200" dirty="0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zh-CN" altLang="zh-CN" sz="1200" dirty="0" smtClean="0">
                <a:latin typeface="+mn-ea"/>
                <a:cs typeface="Times New Roman" panose="02020603050405020304" pitchFamily="18" charset="0"/>
              </a:rPr>
              <a:t>调试</a:t>
            </a:r>
            <a:r>
              <a:rPr lang="zh-CN" altLang="zh-CN" sz="1200" dirty="0">
                <a:latin typeface="+mn-ea"/>
                <a:cs typeface="Times New Roman" panose="02020603050405020304" pitchFamily="18" charset="0"/>
              </a:rPr>
              <a:t>简单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zh-CN" altLang="zh-CN" sz="1200" dirty="0">
                <a:latin typeface="+mn-ea"/>
                <a:cs typeface="Times New Roman" panose="02020603050405020304" pitchFamily="18" charset="0"/>
              </a:rPr>
              <a:t>与</a:t>
            </a:r>
            <a:r>
              <a:rPr lang="en-US" altLang="zh-CN" sz="1200" dirty="0">
                <a:latin typeface="+mn-ea"/>
                <a:cs typeface="Times New Roman" panose="02020603050405020304" pitchFamily="18" charset="0"/>
              </a:rPr>
              <a:t>Django</a:t>
            </a:r>
            <a:r>
              <a:rPr lang="zh-CN" altLang="zh-CN" sz="1200" dirty="0">
                <a:latin typeface="+mn-ea"/>
                <a:cs typeface="Times New Roman" panose="02020603050405020304" pitchFamily="18" charset="0"/>
              </a:rPr>
              <a:t>框架实现无缝对接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等优点</a:t>
            </a:r>
            <a:r>
              <a:rPr lang="zh-CN" altLang="zh-CN" sz="1200" dirty="0">
                <a:latin typeface="+mn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2634770" y="2560949"/>
            <a:ext cx="597582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Apache</a:t>
            </a:r>
          </a:p>
          <a:p>
            <a:pPr algn="just">
              <a:lnSpc>
                <a:spcPct val="130000"/>
              </a:lnSpc>
            </a:pPr>
            <a:r>
              <a:rPr lang="zh-CN" altLang="zh-CN" sz="1200" dirty="0">
                <a:latin typeface="+mn-ea"/>
                <a:cs typeface="Times New Roman" panose="02020603050405020304" pitchFamily="18" charset="0"/>
              </a:rPr>
              <a:t>一款应用广泛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的</a:t>
            </a:r>
            <a:r>
              <a:rPr lang="en-US" altLang="zh-CN" sz="1200" dirty="0">
                <a:latin typeface="+mn-ea"/>
                <a:cs typeface="Times New Roman" panose="02020603050405020304" pitchFamily="18" charset="0"/>
              </a:rPr>
              <a:t>web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服务器软件</a:t>
            </a:r>
            <a:r>
              <a:rPr lang="zh-CN" altLang="zh-CN" sz="1200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具有跨平台、</a:t>
            </a:r>
            <a:r>
              <a:rPr lang="zh-CN" altLang="zh-CN" sz="1200" dirty="0">
                <a:latin typeface="+mn-ea"/>
                <a:cs typeface="Times New Roman" panose="02020603050405020304" pitchFamily="18" charset="0"/>
              </a:rPr>
              <a:t>用户群体广泛、安全性高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等优点</a:t>
            </a:r>
            <a:r>
              <a:rPr lang="zh-CN" altLang="zh-CN" sz="1200" dirty="0">
                <a:latin typeface="+mn-ea"/>
                <a:cs typeface="Times New Roman" panose="02020603050405020304" pitchFamily="18" charset="0"/>
              </a:rPr>
              <a:t>。</a:t>
            </a:r>
            <a:endParaRPr lang="zh-CN" altLang="en-US" sz="12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15596" y="3101767"/>
            <a:ext cx="5060873" cy="597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latin typeface="+mn-ea"/>
                <a:cs typeface="Times New Roman" panose="02020603050405020304" pitchFamily="18" charset="0"/>
              </a:rPr>
              <a:t>其他</a:t>
            </a:r>
            <a:r>
              <a:rPr lang="zh-CN" altLang="en-US" sz="1600" dirty="0" smtClean="0">
                <a:latin typeface="+mn-ea"/>
                <a:cs typeface="Times New Roman" panose="02020603050405020304" pitchFamily="18" charset="0"/>
              </a:rPr>
              <a:t>技术</a:t>
            </a:r>
            <a:endParaRPr lang="en-US" altLang="zh-CN" sz="1600" dirty="0">
              <a:latin typeface="+mn-ea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latin typeface="+mn-ea"/>
                <a:cs typeface="Times New Roman" panose="02020603050405020304" pitchFamily="18" charset="0"/>
              </a:rPr>
              <a:t>HTML5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1200" dirty="0" smtClean="0">
                <a:latin typeface="+mn-ea"/>
                <a:cs typeface="Times New Roman" panose="02020603050405020304" pitchFamily="18" charset="0"/>
              </a:rPr>
              <a:t>CSS3</a:t>
            </a:r>
            <a:r>
              <a:rPr lang="zh-CN" altLang="en-US" sz="1200" dirty="0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1200" dirty="0" smtClean="0">
                <a:latin typeface="+mn-ea"/>
                <a:cs typeface="Times New Roman" panose="02020603050405020304" pitchFamily="18" charset="0"/>
              </a:rPr>
              <a:t>JavaScript</a:t>
            </a:r>
            <a:r>
              <a:rPr lang="zh-CN" altLang="en-US" sz="1200" dirty="0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1200" dirty="0" smtClean="0">
                <a:latin typeface="+mn-ea"/>
                <a:cs typeface="Times New Roman" panose="02020603050405020304" pitchFamily="18" charset="0"/>
              </a:rPr>
              <a:t>Bootstrap</a:t>
            </a:r>
            <a:r>
              <a:rPr lang="zh-CN" altLang="en-US" sz="1200" dirty="0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1200" dirty="0" err="1" smtClean="0">
                <a:latin typeface="+mn-ea"/>
                <a:cs typeface="Times New Roman" panose="02020603050405020304" pitchFamily="18" charset="0"/>
              </a:rPr>
              <a:t>jsp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1200" dirty="0" smtClean="0">
                <a:latin typeface="+mn-ea"/>
                <a:cs typeface="Times New Roman" panose="02020603050405020304" pitchFamily="18" charset="0"/>
              </a:rPr>
              <a:t>jQuery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1200" dirty="0" smtClean="0">
                <a:latin typeface="+mn-ea"/>
                <a:cs typeface="Times New Roman" panose="02020603050405020304" pitchFamily="18" charset="0"/>
              </a:rPr>
              <a:t>ajax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等</a:t>
            </a:r>
            <a:r>
              <a:rPr lang="zh-CN" altLang="en-US" sz="1200" dirty="0" smtClean="0">
                <a:latin typeface="+mn-ea"/>
                <a:cs typeface="Times New Roman" panose="02020603050405020304" pitchFamily="18" charset="0"/>
              </a:rPr>
              <a:t>技术。</a:t>
            </a:r>
            <a:endParaRPr lang="zh-CN" altLang="en-US" sz="12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15596" y="3606383"/>
            <a:ext cx="63873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latin typeface="+mn-ea"/>
                <a:cs typeface="Times New Roman" panose="02020603050405020304" pitchFamily="18" charset="0"/>
              </a:rPr>
              <a:t>开发及运行环境</a:t>
            </a:r>
            <a:endParaRPr lang="en-US" altLang="zh-CN" sz="16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 smtClean="0">
                <a:latin typeface="+mn-ea"/>
                <a:cs typeface="Times New Roman" panose="02020603050405020304" pitchFamily="18" charset="0"/>
              </a:rPr>
              <a:t>Windows10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操作系统，</a:t>
            </a:r>
            <a:r>
              <a:rPr lang="en-US" altLang="zh-CN" sz="1200" dirty="0" smtClean="0">
                <a:latin typeface="+mn-ea"/>
                <a:cs typeface="Times New Roman" panose="02020603050405020304" pitchFamily="18" charset="0"/>
              </a:rPr>
              <a:t>Inter(R) Core(TM) i5-4210U CPU </a:t>
            </a:r>
            <a:r>
              <a:rPr lang="en-US" altLang="zh-CN" sz="1200" dirty="0">
                <a:latin typeface="+mn-ea"/>
                <a:cs typeface="Times New Roman" panose="02020603050405020304" pitchFamily="18" charset="0"/>
              </a:rPr>
              <a:t>@1.70GHz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zh-CN" sz="1200" dirty="0">
                <a:latin typeface="+mn-ea"/>
                <a:cs typeface="Times New Roman" panose="02020603050405020304" pitchFamily="18" charset="0"/>
              </a:rPr>
              <a:t>8G</a:t>
            </a:r>
            <a:r>
              <a:rPr lang="zh-CN" altLang="en-US" sz="1200" dirty="0" smtClean="0">
                <a:latin typeface="+mn-ea"/>
                <a:cs typeface="Times New Roman" panose="02020603050405020304" pitchFamily="18" charset="0"/>
              </a:rPr>
              <a:t>内存，</a:t>
            </a:r>
            <a:r>
              <a:rPr lang="en-US" altLang="zh-CN" sz="1200" dirty="0" smtClean="0">
                <a:latin typeface="+mn-ea"/>
                <a:cs typeface="Times New Roman" panose="02020603050405020304" pitchFamily="18" charset="0"/>
              </a:rPr>
              <a:t>1000G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机械硬盘</a:t>
            </a:r>
            <a:r>
              <a:rPr lang="zh-CN" altLang="en-US" sz="1200" dirty="0" smtClean="0">
                <a:latin typeface="+mn-ea"/>
                <a:cs typeface="Times New Roman" panose="02020603050405020304" pitchFamily="18" charset="0"/>
              </a:rPr>
              <a:t>，</a:t>
            </a:r>
            <a:endParaRPr lang="en-US" altLang="zh-CN" sz="1200" dirty="0" smtClean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zh-CN" sz="1200" dirty="0">
                <a:latin typeface="+mn-ea"/>
                <a:cs typeface="Times New Roman" panose="02020603050405020304" pitchFamily="18" charset="0"/>
              </a:rPr>
              <a:t>200G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固态硬盘</a:t>
            </a:r>
            <a:r>
              <a:rPr lang="zh-CN" altLang="en-US" sz="12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1200" dirty="0" smtClean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CN" altLang="en-US" sz="1200" dirty="0" smtClean="0">
                <a:latin typeface="+mn-ea"/>
                <a:cs typeface="Times New Roman" panose="02020603050405020304" pitchFamily="18" charset="0"/>
              </a:rPr>
              <a:t>网站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运行服务器</a:t>
            </a:r>
            <a:r>
              <a:rPr lang="zh-CN" altLang="en-US" sz="12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zh-CN" sz="1200" dirty="0" smtClean="0">
                <a:latin typeface="+mn-ea"/>
                <a:cs typeface="Times New Roman" panose="02020603050405020304" pitchFamily="18" charset="0"/>
              </a:rPr>
              <a:t>Windows </a:t>
            </a:r>
            <a:r>
              <a:rPr lang="en-US" altLang="zh-CN" sz="1200" dirty="0">
                <a:latin typeface="+mn-ea"/>
                <a:cs typeface="Times New Roman" panose="02020603050405020304" pitchFamily="18" charset="0"/>
              </a:rPr>
              <a:t>Server 2012 R2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操作系统，</a:t>
            </a:r>
            <a:r>
              <a:rPr lang="en-US" altLang="zh-CN" sz="1200" dirty="0">
                <a:latin typeface="+mn-ea"/>
                <a:cs typeface="Times New Roman" panose="02020603050405020304" pitchFamily="18" charset="0"/>
              </a:rPr>
              <a:t>Inter(R) Xeon(R) E5-2682 v4</a:t>
            </a:r>
            <a:r>
              <a:rPr lang="zh-CN" altLang="en-US" sz="1200" dirty="0" smtClean="0"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zh-CN" sz="1200" dirty="0" smtClean="0">
                <a:latin typeface="+mn-ea"/>
                <a:cs typeface="Times New Roman" panose="02020603050405020304" pitchFamily="18" charset="0"/>
              </a:rPr>
              <a:t>4G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内存，</a:t>
            </a:r>
            <a:r>
              <a:rPr lang="en-US" altLang="zh-CN" sz="1200" dirty="0">
                <a:latin typeface="+mn-ea"/>
                <a:cs typeface="Times New Roman" panose="02020603050405020304" pitchFamily="18" charset="0"/>
              </a:rPr>
              <a:t>500G</a:t>
            </a:r>
            <a:r>
              <a:rPr lang="zh-CN" altLang="en-US" sz="1200" dirty="0">
                <a:latin typeface="+mn-ea"/>
                <a:cs typeface="Times New Roman" panose="02020603050405020304" pitchFamily="18" charset="0"/>
              </a:rPr>
              <a:t>机械硬盘。</a:t>
            </a:r>
          </a:p>
        </p:txBody>
      </p:sp>
      <p:pic>
        <p:nvPicPr>
          <p:cNvPr id="6147" name="Picture 3" descr="djan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15" y="848910"/>
            <a:ext cx="1246505" cy="566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9" name="Picture 5" descr="https://ss0.bdstatic.com/94oJfD_bAAcT8t7mm9GUKT-xh_/timg?image&amp;quality=100&amp;size=b4000_4000&amp;sec=1557799181&amp;di=5d8605811bad79262e18208e74446bbd&amp;src=http://images.liqucn.com/h018/h88/img201411221428360219_info300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69" y="855644"/>
            <a:ext cx="557493" cy="55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441" y="871982"/>
            <a:ext cx="1269207" cy="5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5" y="332202"/>
            <a:ext cx="42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雪龙号全天相机数据发布平台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平台总体设计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技术及开发环境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平台首页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数据展示界面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数据下载界面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5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pic>
        <p:nvPicPr>
          <p:cNvPr id="10" name="图片 9" descr="雪龙号全天观测数据网站首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42" y="1277825"/>
            <a:ext cx="2080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5227320" y="1504666"/>
            <a:ext cx="3916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可通过</a:t>
            </a:r>
            <a:r>
              <a:rPr lang="en-US" altLang="zh-CN" sz="1200" kern="100" dirty="0">
                <a:latin typeface="+mn-ea"/>
                <a:cs typeface="Times New Roman" panose="02020603050405020304" pitchFamily="18" charset="0"/>
              </a:rPr>
              <a:t>http://47.93.115.68:8083/publish/index/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进行访问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。首页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主要包括全天相机系统介绍及数据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介绍</a:t>
            </a:r>
            <a:r>
              <a:rPr lang="en-US" altLang="zh-CN" sz="1200" kern="100" dirty="0">
                <a:latin typeface="+mn-ea"/>
                <a:cs typeface="Times New Roman" panose="02020603050405020304" pitchFamily="18" charset="0"/>
              </a:rPr>
              <a:t>:</a:t>
            </a:r>
            <a:endParaRPr lang="zh-CN" altLang="zh-CN" sz="1200" kern="100" dirty="0">
              <a:latin typeface="+mn-ea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雪龙号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介绍</a:t>
            </a:r>
            <a:endParaRPr lang="en-US" altLang="zh-CN" sz="1200" kern="100" dirty="0" smtClean="0">
              <a:latin typeface="+mn-ea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项目介绍</a:t>
            </a:r>
            <a:endParaRPr lang="en-US" altLang="zh-CN" sz="1200" kern="100" dirty="0" smtClean="0">
              <a:latin typeface="+mn-ea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全天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设备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介绍</a:t>
            </a:r>
            <a:endParaRPr lang="en-US" altLang="zh-CN" sz="1200" kern="100" dirty="0" smtClean="0">
              <a:latin typeface="+mn-ea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数据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及平台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介绍</a:t>
            </a:r>
            <a:endParaRPr lang="en-US" altLang="zh-CN" sz="1200" kern="100" dirty="0" smtClean="0">
              <a:latin typeface="+mn-ea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部分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典型代表图像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展示</a:t>
            </a:r>
            <a:endParaRPr lang="en-US" altLang="zh-CN" sz="1200" kern="100" dirty="0" smtClean="0">
              <a:latin typeface="+mn-ea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应用设想</a:t>
            </a:r>
            <a:endParaRPr lang="en-US" altLang="zh-CN" sz="1200" kern="100" dirty="0" smtClean="0">
              <a:latin typeface="+mn-ea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数据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公开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声明</a:t>
            </a:r>
            <a:endParaRPr lang="zh-CN" altLang="zh-CN" sz="1200" kern="100" dirty="0">
              <a:latin typeface="+mn-ea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致谢</a:t>
            </a:r>
            <a:endParaRPr lang="en-US" altLang="zh-CN" sz="1200" kern="100" dirty="0" smtClean="0">
              <a:latin typeface="+mn-ea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数据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展示网页和数据下载网页的跳转入口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1200" kern="100" dirty="0" smtClean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5" y="332202"/>
            <a:ext cx="42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雪龙号全天相机数据发布平台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平台总体设计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技术及开发环境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平台首页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数据展示界面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数据下载界面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5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pic>
        <p:nvPicPr>
          <p:cNvPr id="10" name="Picture 3" descr="雪龙号全天观测数据展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80" y="1253242"/>
            <a:ext cx="1980938" cy="234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1531723888(1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31" y="3772400"/>
            <a:ext cx="888910" cy="122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1531724065(1)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80" y="3775129"/>
            <a:ext cx="1517719" cy="9884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6827879" y="4007767"/>
            <a:ext cx="1523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dirty="0">
                <a:latin typeface="+mn-ea"/>
                <a:cs typeface="Times New Roman" panose="02020603050405020304" pitchFamily="18" charset="0"/>
              </a:rPr>
              <a:t>日历插件通过</a:t>
            </a:r>
            <a:r>
              <a:rPr lang="en-US" altLang="zh-CN" dirty="0" err="1">
                <a:latin typeface="+mn-ea"/>
              </a:rPr>
              <a:t>jQuary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技术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生成</a:t>
            </a:r>
            <a:endParaRPr lang="zh-CN" altLang="en-US" dirty="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97607" y="4115489"/>
            <a:ext cx="958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点击放大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87018" y="1241813"/>
            <a:ext cx="42817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通过</a:t>
            </a:r>
            <a:r>
              <a:rPr lang="en-US" altLang="zh-CN" sz="1200" kern="100" dirty="0">
                <a:latin typeface="+mn-ea"/>
                <a:cs typeface="Times New Roman" panose="02020603050405020304" pitchFamily="18" charset="0"/>
              </a:rPr>
              <a:t>http://47.93.115.68:8083/publish/display/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进行访问，或通过点击标题栏中的数据展示选项进行跳转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。网站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初始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内容</a:t>
            </a:r>
            <a:r>
              <a:rPr lang="zh-CN" altLang="en-US" sz="1200" kern="100" dirty="0" smtClean="0">
                <a:latin typeface="+mn-ea"/>
                <a:cs typeface="Times New Roman" panose="02020603050405020304" pitchFamily="18" charset="0"/>
              </a:rPr>
              <a:t>：</a:t>
            </a:r>
            <a:endParaRPr lang="en-US" altLang="zh-CN" sz="1200" kern="100" dirty="0" smtClean="0">
              <a:latin typeface="+mn-ea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展示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界面功能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介绍</a:t>
            </a:r>
            <a:r>
              <a:rPr lang="zh-CN" altLang="en-US" sz="1200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1200" kern="100" dirty="0" smtClean="0">
              <a:latin typeface="+mn-ea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数据图像</a:t>
            </a:r>
            <a:r>
              <a:rPr lang="zh-CN" altLang="en-US" sz="1200" kern="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1200" kern="100" dirty="0" smtClean="0">
              <a:latin typeface="+mn-ea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位置信息以及气象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信息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12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单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天展示图像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数量</a:t>
            </a:r>
            <a:r>
              <a:rPr lang="zh-CN" altLang="en-US" sz="1200" kern="100" dirty="0" smtClean="0">
                <a:latin typeface="+mn-ea"/>
                <a:cs typeface="Times New Roman" panose="02020603050405020304" pitchFamily="18" charset="0"/>
              </a:rPr>
              <a:t>（小于</a:t>
            </a:r>
            <a:r>
              <a:rPr lang="en-US" altLang="zh-CN" sz="1200" kern="100" dirty="0" smtClean="0">
                <a:latin typeface="+mn-ea"/>
                <a:cs typeface="Times New Roman" panose="02020603050405020304" pitchFamily="18" charset="0"/>
              </a:rPr>
              <a:t>20</a:t>
            </a:r>
            <a:r>
              <a:rPr lang="zh-CN" altLang="en-US" sz="1200" kern="100" dirty="0" smtClean="0">
                <a:latin typeface="+mn-ea"/>
                <a:cs typeface="Times New Roman" panose="02020603050405020304" pitchFamily="18" charset="0"/>
              </a:rPr>
              <a:t>张）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12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位置信息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包括</a:t>
            </a:r>
            <a:r>
              <a:rPr lang="en-US" altLang="zh-CN" sz="1200" kern="100" dirty="0">
                <a:latin typeface="+mn-ea"/>
                <a:cs typeface="Times New Roman" panose="02020603050405020304" pitchFamily="18" charset="0"/>
              </a:rPr>
              <a:t>UTC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时间、经度、纬度、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航速</a:t>
            </a:r>
            <a:r>
              <a:rPr lang="zh-CN" altLang="en-US" sz="1200" kern="100" dirty="0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航向。</a:t>
            </a:r>
            <a:endParaRPr lang="en-US" altLang="zh-CN" sz="12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气象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信息包括</a:t>
            </a:r>
            <a:r>
              <a:rPr lang="en-US" altLang="zh-CN" sz="1200" kern="100" dirty="0">
                <a:latin typeface="+mn-ea"/>
                <a:cs typeface="Times New Roman" panose="02020603050405020304" pitchFamily="18" charset="0"/>
              </a:rPr>
              <a:t>UTC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时间、温度、湿度、气压、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风向</a:t>
            </a:r>
            <a:r>
              <a:rPr lang="zh-CN" altLang="en-US" sz="1200" kern="1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风速</a:t>
            </a:r>
            <a:r>
              <a:rPr lang="zh-CN" altLang="en-US" sz="1200" kern="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zh-CN" altLang="en-US" sz="12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5" y="332202"/>
            <a:ext cx="42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雪龙号全天相机数据发布平台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平台总体设计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技术及开发环境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平台首页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数据展示界面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数据下载界面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5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pic>
        <p:nvPicPr>
          <p:cNvPr id="10" name="Picture 4" descr="雪龙号全天观测数据下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76" y="1396340"/>
            <a:ext cx="1977524" cy="207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808220" y="1556091"/>
            <a:ext cx="4122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可通过</a:t>
            </a:r>
            <a:r>
              <a:rPr lang="en-US" altLang="zh-CN" sz="1200" kern="100" dirty="0">
                <a:latin typeface="+mn-ea"/>
                <a:cs typeface="Times New Roman" panose="02020603050405020304" pitchFamily="18" charset="0"/>
              </a:rPr>
              <a:t>http://47.93.115.68:8083/publish/download/</a:t>
            </a: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访问全天相机数据下载界面，或通过点击标题栏中数据下载选项跳转。下载界面包括</a:t>
            </a:r>
            <a:r>
              <a:rPr lang="zh-CN" altLang="en-US" sz="1200" kern="100" dirty="0">
                <a:latin typeface="+mn-ea"/>
                <a:cs typeface="Times New Roman" panose="02020603050405020304" pitchFamily="18" charset="0"/>
              </a:rPr>
              <a:t>：</a:t>
            </a:r>
            <a:endParaRPr lang="en-US" altLang="zh-CN" sz="1200" kern="100" dirty="0">
              <a:latin typeface="+mn-ea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下载功能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介绍</a:t>
            </a:r>
            <a:r>
              <a:rPr lang="zh-CN" altLang="en-US" sz="1200" kern="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1200" kern="100" dirty="0">
              <a:latin typeface="+mn-ea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图像数据直接下载</a:t>
            </a:r>
            <a:r>
              <a:rPr lang="zh-CN" altLang="zh-CN" sz="1200" kern="100" dirty="0" smtClean="0">
                <a:latin typeface="+mn-ea"/>
                <a:cs typeface="Times New Roman" panose="02020603050405020304" pitchFamily="18" charset="0"/>
              </a:rPr>
              <a:t>功能</a:t>
            </a:r>
            <a:r>
              <a:rPr lang="zh-CN" altLang="en-US" sz="1200" kern="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1200" kern="100" dirty="0">
              <a:latin typeface="+mn-ea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kern="100" dirty="0">
                <a:latin typeface="+mn-ea"/>
                <a:cs typeface="Times New Roman" panose="02020603050405020304" pitchFamily="18" charset="0"/>
              </a:rPr>
              <a:t>获取自定义时间段内图像数据的功能。</a:t>
            </a:r>
            <a:endParaRPr lang="zh-CN" altLang="en-US" sz="12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r="3788"/>
          <a:stretch/>
        </p:blipFill>
        <p:spPr bwMode="auto">
          <a:xfrm>
            <a:off x="2594476" y="3722370"/>
            <a:ext cx="3583264" cy="1238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5"/>
          <p:cNvSpPr/>
          <p:nvPr/>
        </p:nvSpPr>
        <p:spPr>
          <a:xfrm>
            <a:off x="6281888" y="3972427"/>
            <a:ext cx="25171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单击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图中</a:t>
            </a:r>
            <a:r>
              <a:rPr lang="zh-CN" altLang="zh-CN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蓝色</a:t>
            </a:r>
            <a:r>
              <a:rPr lang="zh-CN" altLang="zh-CN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部分，将弹出下载框，可通过单击绿色下载按钮直接对数据进行下载。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911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07064" y="1281462"/>
            <a:ext cx="220070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b="1" dirty="0" smtClean="0">
                <a:solidFill>
                  <a:schemeClr val="tx2"/>
                </a:solidFill>
              </a:rPr>
              <a:t>研究</a:t>
            </a:r>
            <a:r>
              <a:rPr lang="zh-CN" altLang="en-US" sz="1500" b="1" dirty="0">
                <a:solidFill>
                  <a:schemeClr val="tx2"/>
                </a:solidFill>
              </a:rPr>
              <a:t>目的及意义</a:t>
            </a:r>
            <a:endParaRPr lang="en-US" altLang="zh-CN" sz="1500" b="1" dirty="0">
              <a:solidFill>
                <a:schemeClr val="tx2"/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全天相机研究现状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国外研究现状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国内研究现状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研究内容</a:t>
            </a:r>
            <a:endParaRPr lang="zh-CN" altLang="en-US" sz="1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0" name="文本框 9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1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9347" y="332202"/>
            <a:ext cx="268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绪论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91" y="2754115"/>
            <a:ext cx="1254905" cy="7987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70" y="3420933"/>
            <a:ext cx="813136" cy="8131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721" y="2274403"/>
            <a:ext cx="887496" cy="555573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 flipH="1">
            <a:off x="3735385" y="2665230"/>
            <a:ext cx="575901" cy="32361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3832777" y="2708644"/>
            <a:ext cx="515828" cy="30947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3946026" y="2761841"/>
            <a:ext cx="434914" cy="26559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3201078" y="2754115"/>
            <a:ext cx="518710" cy="24936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 flipV="1">
            <a:off x="3260401" y="2708644"/>
            <a:ext cx="575864" cy="29484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 flipV="1">
            <a:off x="3330202" y="2679870"/>
            <a:ext cx="626204" cy="32361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2208764" y="1620558"/>
            <a:ext cx="3053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云量是天文选址需要首先</a:t>
            </a:r>
            <a:r>
              <a:rPr lang="zh-CN" altLang="zh-CN" dirty="0" smtClean="0"/>
              <a:t>考虑的</a:t>
            </a:r>
            <a:r>
              <a:rPr lang="zh-CN" altLang="zh-CN" dirty="0"/>
              <a:t>因素</a:t>
            </a:r>
            <a:r>
              <a:rPr lang="zh-CN" altLang="zh-CN" dirty="0" smtClean="0"/>
              <a:t>之一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5697553" y="1620558"/>
            <a:ext cx="29595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全天相机是</a:t>
            </a:r>
            <a:r>
              <a:rPr lang="zh-CN" altLang="zh-CN" dirty="0"/>
              <a:t>目前国际上测量云量的通行</a:t>
            </a:r>
            <a:r>
              <a:rPr lang="zh-CN" altLang="zh-CN" dirty="0" smtClean="0"/>
              <a:t>做法，</a:t>
            </a:r>
            <a:r>
              <a:rPr lang="zh-CN" altLang="zh-CN" dirty="0"/>
              <a:t>具有自动化观测、成本低等特点。</a:t>
            </a:r>
            <a:endParaRPr lang="en-US" altLang="zh-CN" dirty="0"/>
          </a:p>
        </p:txBody>
      </p:sp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500" y="2577632"/>
            <a:ext cx="1539969" cy="962480"/>
          </a:xfrm>
          <a:prstGeom prst="rect">
            <a:avLst/>
          </a:prstGeom>
          <a:noFill/>
        </p:spPr>
      </p:pic>
      <p:sp>
        <p:nvSpPr>
          <p:cNvPr id="61" name="文本框 60"/>
          <p:cNvSpPr txBox="1"/>
          <p:nvPr/>
        </p:nvSpPr>
        <p:spPr>
          <a:xfrm>
            <a:off x="7079915" y="3758522"/>
            <a:ext cx="180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全天空地基云图样例</a:t>
            </a:r>
            <a:endParaRPr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5690808" y="3760590"/>
            <a:ext cx="1268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全天观测设备</a:t>
            </a:r>
            <a:endParaRPr lang="zh-CN" altLang="en-US" dirty="0"/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53" y="2452306"/>
            <a:ext cx="1131634" cy="11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5" y="332202"/>
            <a:ext cx="42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雪龙号全天相机数据发布平台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1921" y="1629500"/>
            <a:ext cx="179482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平台总体设计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技术及开发环境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平台首页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数据展示界面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2"/>
                </a:solidFill>
              </a:rPr>
              <a:t>数据下载界面</a:t>
            </a:r>
            <a:endParaRPr lang="en-US" altLang="zh-CN" sz="15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5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pic>
        <p:nvPicPr>
          <p:cNvPr id="10" name="图片 9" descr="微信截图_2018071615333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"/>
          <a:stretch/>
        </p:blipFill>
        <p:spPr bwMode="auto">
          <a:xfrm>
            <a:off x="2570894" y="1333500"/>
            <a:ext cx="3326986" cy="2484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矩形 1"/>
          <p:cNvSpPr/>
          <p:nvPr/>
        </p:nvSpPr>
        <p:spPr>
          <a:xfrm>
            <a:off x="2486017" y="3883964"/>
            <a:ext cx="34366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dirty="0">
                <a:latin typeface="+mn-ea"/>
                <a:cs typeface="Times New Roman" panose="02020603050405020304" pitchFamily="18" charset="0"/>
              </a:rPr>
              <a:t>信息按要求完整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填写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且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申请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成功，后台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应用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将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把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数据打包完成后将发送下载链接到申请邮箱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中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639" y="1273130"/>
            <a:ext cx="1816098" cy="1401490"/>
          </a:xfrm>
          <a:prstGeom prst="rect">
            <a:avLst/>
          </a:prstGeom>
        </p:spPr>
      </p:pic>
      <p:pic>
        <p:nvPicPr>
          <p:cNvPr id="15" name="图片 14" descr="1531730635(1)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3" t="27177" r="19930" b="35251"/>
          <a:stretch/>
        </p:blipFill>
        <p:spPr bwMode="auto">
          <a:xfrm>
            <a:off x="7035166" y="2748412"/>
            <a:ext cx="1726073" cy="7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图片 15" descr="1531877809(1)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t="25049" r="6523" b="7773"/>
          <a:stretch/>
        </p:blipFill>
        <p:spPr bwMode="auto">
          <a:xfrm>
            <a:off x="7025639" y="3542204"/>
            <a:ext cx="1728000" cy="654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右箭头 2"/>
          <p:cNvSpPr/>
          <p:nvPr/>
        </p:nvSpPr>
        <p:spPr>
          <a:xfrm>
            <a:off x="6056703" y="1522820"/>
            <a:ext cx="815340" cy="10668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933232" y="1645957"/>
            <a:ext cx="113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填写不完整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6089088" y="2877153"/>
            <a:ext cx="815340" cy="10668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993484" y="2983833"/>
            <a:ext cx="936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日期错误</a:t>
            </a:r>
          </a:p>
        </p:txBody>
      </p:sp>
      <p:sp>
        <p:nvSpPr>
          <p:cNvPr id="19" name="右箭头 18"/>
          <p:cNvSpPr/>
          <p:nvPr/>
        </p:nvSpPr>
        <p:spPr>
          <a:xfrm>
            <a:off x="6100518" y="3683745"/>
            <a:ext cx="815340" cy="10668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950013" y="3790425"/>
            <a:ext cx="1100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提交完成</a:t>
            </a:r>
          </a:p>
        </p:txBody>
      </p:sp>
    </p:spTree>
    <p:extLst>
      <p:ext uri="{BB962C8B-B14F-4D97-AF65-F5344CB8AC3E}">
        <p14:creationId xmlns:p14="http://schemas.microsoft.com/office/powerpoint/2010/main" val="73409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110330" y="2650397"/>
            <a:ext cx="4866872" cy="642153"/>
            <a:chOff x="5367559" y="2929837"/>
            <a:chExt cx="6489162" cy="856204"/>
          </a:xfrm>
        </p:grpSpPr>
        <p:sp>
          <p:nvSpPr>
            <p:cNvPr id="14" name="文本框 13"/>
            <p:cNvSpPr txBox="1"/>
            <p:nvPr/>
          </p:nvSpPr>
          <p:spPr>
            <a:xfrm>
              <a:off x="6086899" y="3108933"/>
              <a:ext cx="27164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dirty="0" smtClean="0"/>
                <a:t> 总结与</a:t>
              </a:r>
              <a:r>
                <a:rPr lang="zh-CN" altLang="en-US" sz="2700" dirty="0"/>
                <a:t>成果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7559" y="2929837"/>
              <a:ext cx="719341" cy="720000"/>
            </a:xfrm>
            <a:prstGeom prst="rect">
              <a:avLst/>
            </a:prstGeom>
            <a:noFill/>
          </p:spPr>
        </p:pic>
        <p:sp>
          <p:nvSpPr>
            <p:cNvPr id="15" name="矩形 14"/>
            <p:cNvSpPr/>
            <p:nvPr/>
          </p:nvSpPr>
          <p:spPr>
            <a:xfrm flipV="1">
              <a:off x="8681421" y="3588877"/>
              <a:ext cx="3175300" cy="609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9960" y="188335"/>
            <a:ext cx="4735920" cy="831072"/>
            <a:chOff x="533279" y="251113"/>
            <a:chExt cx="6314560" cy="1108095"/>
          </a:xfrm>
        </p:grpSpPr>
        <p:grpSp>
          <p:nvGrpSpPr>
            <p:cNvPr id="16" name="组合 15"/>
            <p:cNvGrpSpPr/>
            <p:nvPr/>
          </p:nvGrpSpPr>
          <p:grpSpPr>
            <a:xfrm>
              <a:off x="533279" y="251113"/>
              <a:ext cx="977385" cy="977385"/>
              <a:chOff x="6725180" y="763885"/>
              <a:chExt cx="674999" cy="674999"/>
            </a:xfrm>
            <a:solidFill>
              <a:schemeClr val="tx2"/>
            </a:solidFill>
          </p:grpSpPr>
          <p:sp>
            <p:nvSpPr>
              <p:cNvPr id="17" name="椭圆 16"/>
              <p:cNvSpPr/>
              <p:nvPr/>
            </p:nvSpPr>
            <p:spPr>
              <a:xfrm>
                <a:off x="6725180" y="763885"/>
                <a:ext cx="674999" cy="67499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889470" y="927651"/>
                <a:ext cx="223363" cy="22336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041870" y="1080051"/>
                <a:ext cx="223363" cy="22336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832746" y="447305"/>
              <a:ext cx="272846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 smtClean="0">
                  <a:solidFill>
                    <a:schemeClr val="tx2"/>
                  </a:solidFill>
                </a:rPr>
                <a:t>北京工业大学</a:t>
              </a:r>
              <a:endParaRPr lang="zh-CN" altLang="en-US" sz="2100" dirty="0">
                <a:solidFill>
                  <a:schemeClr val="tx2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832746" y="866766"/>
              <a:ext cx="501509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tx2"/>
                  </a:solidFill>
                </a:rPr>
                <a:t>Beijing University of Technology</a:t>
              </a:r>
              <a:endParaRPr lang="zh-CN" altLang="en-US" sz="1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39641" y="1836304"/>
            <a:ext cx="1758686" cy="1666835"/>
            <a:chOff x="4796805" y="-215900"/>
            <a:chExt cx="2093913" cy="2122488"/>
          </a:xfrm>
          <a:solidFill>
            <a:srgbClr val="0070C0"/>
          </a:solidFill>
        </p:grpSpPr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rgbClr val="21A3D0"/>
                </a:solidFill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rgbClr val="21A3D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35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5" y="332202"/>
            <a:ext cx="42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总结与成果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6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4860" y="1564624"/>
            <a:ext cx="757428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zh-CN" altLang="zh-CN" sz="16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设计</a:t>
            </a:r>
            <a:r>
              <a:rPr lang="zh-CN" altLang="zh-CN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研发了一种适用于高温、极寒、高湿度、高腐蚀性环境下的无人值守全天相机系统，完成了设备的</a:t>
            </a:r>
            <a:r>
              <a:rPr lang="zh-CN" altLang="zh-CN" sz="1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硬件设计</a:t>
            </a:r>
            <a:r>
              <a:rPr lang="zh-CN" altLang="zh-CN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 sz="1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软件开发</a:t>
            </a:r>
            <a:r>
              <a:rPr lang="zh-CN" altLang="en-US" sz="16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并基于</a:t>
            </a:r>
            <a:r>
              <a:rPr lang="zh-CN" altLang="zh-CN" sz="16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雪</a:t>
            </a:r>
            <a:r>
              <a:rPr lang="zh-CN" altLang="zh-CN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龙号极地科考</a:t>
            </a:r>
            <a:r>
              <a:rPr lang="zh-CN" altLang="zh-CN" sz="16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船验证</a:t>
            </a:r>
            <a:r>
              <a:rPr lang="zh-CN" altLang="en-US" sz="16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了设备的可靠性，为天文选址提供可靠助力</a:t>
            </a:r>
            <a:r>
              <a:rPr lang="zh-CN" altLang="zh-CN" sz="16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600" b="1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arenBoth"/>
            </a:pPr>
            <a:endParaRPr lang="zh-CN" altLang="zh-CN" sz="2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zh-CN" altLang="zh-CN" sz="16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获取</a:t>
            </a:r>
            <a:r>
              <a:rPr lang="zh-CN" altLang="zh-CN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并创建了雪龙号全天空地基云图数据集</a:t>
            </a:r>
            <a:r>
              <a:rPr lang="zh-CN" altLang="zh-CN" sz="16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6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并</a:t>
            </a:r>
            <a:r>
              <a:rPr lang="zh-CN" altLang="zh-CN" sz="16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基于</a:t>
            </a:r>
            <a:r>
              <a:rPr lang="zh-CN" altLang="zh-CN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深度学习方法开发了鲁棒性强、可迁移性能好的</a:t>
            </a:r>
            <a:r>
              <a:rPr lang="zh-CN" altLang="zh-CN" sz="1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云图分类</a:t>
            </a:r>
            <a:r>
              <a:rPr lang="zh-CN" altLang="zh-CN" sz="1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算法</a:t>
            </a:r>
            <a:r>
              <a:rPr lang="zh-CN" altLang="zh-CN" sz="16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en-US" sz="16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设计验证了针对不同云量图像的云点识别算法。</a:t>
            </a:r>
            <a:endParaRPr lang="en-US" altLang="zh-CN" sz="5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zh-CN" altLang="zh-CN" sz="16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基于</a:t>
            </a:r>
            <a:r>
              <a:rPr lang="en-US" altLang="zh-CN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web</a:t>
            </a:r>
            <a:r>
              <a:rPr lang="zh-CN" altLang="zh-CN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技术，开发了用于数据发布的雪龙号</a:t>
            </a:r>
            <a:r>
              <a:rPr lang="zh-CN" altLang="zh-CN" sz="1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全天相机数据发布平台</a:t>
            </a:r>
            <a:r>
              <a:rPr lang="zh-CN" altLang="zh-CN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，通过平台数据可以快速高效的分享给相关科研工作者，实现了数据的开放共享</a:t>
            </a:r>
            <a:r>
              <a:rPr lang="zh-CN" altLang="zh-CN" sz="16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6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959345" y="332202"/>
            <a:ext cx="42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总结与成果</a:t>
            </a:r>
          </a:p>
        </p:txBody>
      </p:sp>
      <p:sp>
        <p:nvSpPr>
          <p:cNvPr id="2" name="矩形 1"/>
          <p:cNvSpPr/>
          <p:nvPr/>
        </p:nvSpPr>
        <p:spPr>
          <a:xfrm>
            <a:off x="807182" y="1633204"/>
            <a:ext cx="7902478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+mn-ea"/>
              </a:rPr>
              <a:t>崔顺</a:t>
            </a:r>
            <a:r>
              <a:rPr lang="en-US" altLang="zh-CN" sz="1600" dirty="0">
                <a:latin typeface="+mn-ea"/>
              </a:rPr>
              <a:t>, </a:t>
            </a:r>
            <a:r>
              <a:rPr lang="zh-CN" altLang="en-US" sz="1600" dirty="0">
                <a:latin typeface="+mn-ea"/>
              </a:rPr>
              <a:t>许允飞</a:t>
            </a:r>
            <a:r>
              <a:rPr lang="en-US" altLang="zh-CN" sz="1600" dirty="0">
                <a:latin typeface="+mn-ea"/>
              </a:rPr>
              <a:t>, </a:t>
            </a:r>
            <a:r>
              <a:rPr lang="zh-CN" altLang="en-US" sz="1600" dirty="0">
                <a:latin typeface="+mn-ea"/>
              </a:rPr>
              <a:t>苏丽颖</a:t>
            </a:r>
            <a:r>
              <a:rPr lang="en-US" altLang="zh-CN" sz="1600" dirty="0">
                <a:latin typeface="+mn-ea"/>
              </a:rPr>
              <a:t>, et al. </a:t>
            </a:r>
            <a:r>
              <a:rPr lang="zh-CN" altLang="en-US" sz="1600" dirty="0">
                <a:latin typeface="+mn-ea"/>
              </a:rPr>
              <a:t>基于卷积神经网络的全天空地基云图分类研究</a:t>
            </a:r>
            <a:r>
              <a:rPr lang="en-US" altLang="zh-CN" sz="1600" dirty="0">
                <a:latin typeface="+mn-ea"/>
              </a:rPr>
              <a:t>[J]. </a:t>
            </a:r>
            <a:r>
              <a:rPr lang="zh-CN" altLang="en-US" sz="1600" dirty="0">
                <a:latin typeface="+mn-ea"/>
              </a:rPr>
              <a:t>天文研究与技术</a:t>
            </a:r>
            <a:r>
              <a:rPr lang="en-US" altLang="zh-CN" sz="1600" dirty="0">
                <a:latin typeface="+mn-ea"/>
              </a:rPr>
              <a:t>, 2019, 16(2):225-235</a:t>
            </a:r>
            <a:r>
              <a:rPr lang="en-US" altLang="zh-CN" sz="1600" dirty="0" smtClean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 smtClean="0">
                <a:latin typeface="+mn-ea"/>
              </a:rPr>
              <a:t>全天</a:t>
            </a:r>
            <a:r>
              <a:rPr lang="zh-CN" altLang="en-US" sz="1600" dirty="0">
                <a:latin typeface="+mn-ea"/>
              </a:rPr>
              <a:t>相机数据发布平台 </a:t>
            </a:r>
            <a:r>
              <a:rPr lang="zh-CN" altLang="en-US" sz="1600" dirty="0" smtClean="0">
                <a:latin typeface="+mn-ea"/>
              </a:rPr>
              <a:t>，软件著作权，登记</a:t>
            </a:r>
            <a:r>
              <a:rPr lang="zh-CN" altLang="en-US" sz="1600" dirty="0">
                <a:latin typeface="+mn-ea"/>
              </a:rPr>
              <a:t>号：</a:t>
            </a:r>
            <a:r>
              <a:rPr lang="en-US" altLang="zh-CN" sz="1600" dirty="0">
                <a:latin typeface="+mn-ea"/>
              </a:rPr>
              <a:t>2018SR836626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7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0128" y="1274334"/>
            <a:ext cx="2516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THANKS</a:t>
            </a:r>
          </a:p>
        </p:txBody>
      </p:sp>
      <p:sp>
        <p:nvSpPr>
          <p:cNvPr id="3" name="矩形 2"/>
          <p:cNvSpPr/>
          <p:nvPr/>
        </p:nvSpPr>
        <p:spPr>
          <a:xfrm flipV="1">
            <a:off x="5740887" y="1579100"/>
            <a:ext cx="3388995" cy="51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4" name="矩形 3"/>
          <p:cNvSpPr/>
          <p:nvPr/>
        </p:nvSpPr>
        <p:spPr>
          <a:xfrm flipV="1">
            <a:off x="-14118" y="1579100"/>
            <a:ext cx="3382158" cy="491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177" y="271302"/>
            <a:ext cx="676947" cy="73297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233177" y="4152969"/>
            <a:ext cx="733039" cy="733039"/>
            <a:chOff x="6725180" y="763885"/>
            <a:chExt cx="674999" cy="674999"/>
          </a:xfrm>
          <a:solidFill>
            <a:schemeClr val="tx2"/>
          </a:solidFill>
        </p:grpSpPr>
        <p:sp>
          <p:nvSpPr>
            <p:cNvPr id="7" name="椭圆 6"/>
            <p:cNvSpPr/>
            <p:nvPr/>
          </p:nvSpPr>
          <p:spPr>
            <a:xfrm>
              <a:off x="6725180" y="763885"/>
              <a:ext cx="674999" cy="674999"/>
            </a:xfrm>
            <a:prstGeom prst="ellipse">
              <a:avLst/>
            </a:prstGeom>
            <a:solidFill>
              <a:srgbClr val="2D74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889470" y="927651"/>
              <a:ext cx="223363" cy="223363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041870" y="1080051"/>
              <a:ext cx="223363" cy="223363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067281" y="1869313"/>
            <a:ext cx="706482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谢谢各位老师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58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986">
        <p:cut/>
      </p:transition>
    </mc:Choice>
    <mc:Fallback xmlns="">
      <p:transition advClick="0" advTm="198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0" name="文本框 9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1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9347" y="332202"/>
            <a:ext cx="268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绪论</a:t>
            </a:r>
          </a:p>
        </p:txBody>
      </p:sp>
      <p:pic>
        <p:nvPicPr>
          <p:cNvPr id="24" name="图片 2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6" b="13906"/>
          <a:stretch/>
        </p:blipFill>
        <p:spPr>
          <a:xfrm>
            <a:off x="5626277" y="2780279"/>
            <a:ext cx="3073030" cy="155752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352313" y="4447559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+mn-ea"/>
                <a:cs typeface="Times New Roman" panose="02020603050405020304" pitchFamily="18" charset="0"/>
              </a:rPr>
              <a:t>极地科考船雪龙号</a:t>
            </a:r>
            <a:endParaRPr lang="zh-CN" altLang="en-US" dirty="0">
              <a:latin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4709364" y="3376158"/>
            <a:ext cx="753661" cy="36576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16334" y="3722875"/>
            <a:ext cx="11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验证平台</a:t>
            </a:r>
            <a:endParaRPr lang="zh-CN" altLang="en-US" dirty="0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42289" y="1534280"/>
            <a:ext cx="6257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天文观测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选址一般在高原、极地、沙漠等极端环境地区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开展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人员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的长期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值守极其辛苦。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目前，还没有一款能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适应高寒、高温、高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湿度等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极端环境的无人值守全天相机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系统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7064" y="1281462"/>
            <a:ext cx="220070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b="1" dirty="0" smtClean="0">
                <a:solidFill>
                  <a:schemeClr val="tx2"/>
                </a:solidFill>
              </a:rPr>
              <a:t>研究</a:t>
            </a:r>
            <a:r>
              <a:rPr lang="zh-CN" altLang="en-US" sz="1500" b="1" dirty="0">
                <a:solidFill>
                  <a:schemeClr val="tx2"/>
                </a:solidFill>
              </a:rPr>
              <a:t>目的及意义</a:t>
            </a:r>
            <a:endParaRPr lang="en-US" altLang="zh-CN" sz="1500" b="1" dirty="0">
              <a:solidFill>
                <a:schemeClr val="tx2"/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全天相机研究现状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国外研究现状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国内研究现状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研究内容</a:t>
            </a:r>
            <a:endParaRPr lang="zh-CN" altLang="en-US" sz="1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2307767" y="2573509"/>
            <a:ext cx="2238346" cy="1971059"/>
          </a:xfrm>
          <a:custGeom>
            <a:avLst/>
            <a:gdLst>
              <a:gd name="T0" fmla="*/ 2147483647 w 2858"/>
              <a:gd name="T1" fmla="*/ 0 h 2475"/>
              <a:gd name="T2" fmla="*/ 2147483647 w 2858"/>
              <a:gd name="T3" fmla="*/ 2147483647 h 2475"/>
              <a:gd name="T4" fmla="*/ 2147483647 w 2858"/>
              <a:gd name="T5" fmla="*/ 2147483647 h 2475"/>
              <a:gd name="T6" fmla="*/ 2147483647 w 2858"/>
              <a:gd name="T7" fmla="*/ 2147483647 h 2475"/>
              <a:gd name="T8" fmla="*/ 2147483647 w 2858"/>
              <a:gd name="T9" fmla="*/ 2147483647 h 2475"/>
              <a:gd name="T10" fmla="*/ 2147483647 w 2858"/>
              <a:gd name="T11" fmla="*/ 2147483647 h 2475"/>
              <a:gd name="T12" fmla="*/ 2147483647 w 2858"/>
              <a:gd name="T13" fmla="*/ 2147483647 h 2475"/>
              <a:gd name="T14" fmla="*/ 2147483647 w 2858"/>
              <a:gd name="T15" fmla="*/ 2147483647 h 2475"/>
              <a:gd name="T16" fmla="*/ 0 w 2858"/>
              <a:gd name="T17" fmla="*/ 2147483647 h 2475"/>
              <a:gd name="T18" fmla="*/ 2147483647 w 2858"/>
              <a:gd name="T19" fmla="*/ 2147483647 h 2475"/>
              <a:gd name="T20" fmla="*/ 2147483647 w 2858"/>
              <a:gd name="T21" fmla="*/ 0 h 2475"/>
              <a:gd name="T22" fmla="*/ 2147483647 w 2858"/>
              <a:gd name="T23" fmla="*/ 0 h 2475"/>
              <a:gd name="T24" fmla="*/ 2147483647 w 2858"/>
              <a:gd name="T25" fmla="*/ 0 h 24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58" h="2475">
                <a:moveTo>
                  <a:pt x="2143" y="0"/>
                </a:moveTo>
                <a:lnTo>
                  <a:pt x="2501" y="619"/>
                </a:lnTo>
                <a:lnTo>
                  <a:pt x="2858" y="1238"/>
                </a:lnTo>
                <a:lnTo>
                  <a:pt x="2501" y="1856"/>
                </a:lnTo>
                <a:lnTo>
                  <a:pt x="2143" y="2475"/>
                </a:lnTo>
                <a:lnTo>
                  <a:pt x="1429" y="2475"/>
                </a:lnTo>
                <a:lnTo>
                  <a:pt x="714" y="2475"/>
                </a:lnTo>
                <a:lnTo>
                  <a:pt x="357" y="1856"/>
                </a:lnTo>
                <a:lnTo>
                  <a:pt x="0" y="1238"/>
                </a:lnTo>
                <a:lnTo>
                  <a:pt x="357" y="619"/>
                </a:lnTo>
                <a:lnTo>
                  <a:pt x="714" y="0"/>
                </a:lnTo>
                <a:lnTo>
                  <a:pt x="1429" y="0"/>
                </a:lnTo>
                <a:lnTo>
                  <a:pt x="2143" y="0"/>
                </a:lnTo>
                <a:close/>
              </a:path>
            </a:pathLst>
          </a:custGeom>
          <a:solidFill>
            <a:srgbClr val="024C89"/>
          </a:solidFill>
          <a:ln w="9" cap="flat" cmpd="sng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2607630" y="3123404"/>
            <a:ext cx="18071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 smtClean="0">
                <a:solidFill>
                  <a:srgbClr val="FFFFFF"/>
                </a:solidFill>
                <a:latin typeface="+mn-ea"/>
                <a:ea typeface="+mn-ea"/>
              </a:rPr>
              <a:t>设计搭建一套鲁棒性高、适应性强、可在恶劣环境下实现无人值守的全天相机系统。</a:t>
            </a:r>
            <a:endParaRPr lang="en-US" dirty="0">
              <a:solidFill>
                <a:srgbClr val="FFFF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58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0" name="文本框 9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1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9347" y="332202"/>
            <a:ext cx="268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绪论</a:t>
            </a:r>
          </a:p>
        </p:txBody>
      </p:sp>
      <p:grpSp>
        <p:nvGrpSpPr>
          <p:cNvPr id="50" name="组合 1"/>
          <p:cNvGrpSpPr>
            <a:grpSpLocks/>
          </p:cNvGrpSpPr>
          <p:nvPr/>
        </p:nvGrpSpPr>
        <p:grpSpPr bwMode="auto">
          <a:xfrm>
            <a:off x="4277621" y="1562175"/>
            <a:ext cx="72549" cy="3104769"/>
            <a:chOff x="3390705" y="1783243"/>
            <a:chExt cx="73054" cy="3104331"/>
          </a:xfrm>
        </p:grpSpPr>
        <p:cxnSp>
          <p:nvCxnSpPr>
            <p:cNvPr id="51" name="直接连接符 50"/>
            <p:cNvCxnSpPr>
              <a:endCxn id="53" idx="4"/>
            </p:cNvCxnSpPr>
            <p:nvPr/>
          </p:nvCxnSpPr>
          <p:spPr>
            <a:xfrm>
              <a:off x="3422197" y="1783243"/>
              <a:ext cx="4476" cy="303290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2" name="椭圆 51"/>
            <p:cNvSpPr/>
            <p:nvPr/>
          </p:nvSpPr>
          <p:spPr>
            <a:xfrm flipV="1">
              <a:off x="3391825" y="1788004"/>
              <a:ext cx="71934" cy="7142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 flipV="1">
              <a:off x="3390705" y="4816146"/>
              <a:ext cx="71934" cy="7142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1"/>
          <p:cNvGrpSpPr>
            <a:grpSpLocks/>
          </p:cNvGrpSpPr>
          <p:nvPr/>
        </p:nvGrpSpPr>
        <p:grpSpPr bwMode="auto">
          <a:xfrm>
            <a:off x="6478168" y="1562250"/>
            <a:ext cx="72549" cy="3104769"/>
            <a:chOff x="3390705" y="1783243"/>
            <a:chExt cx="73054" cy="3104331"/>
          </a:xfrm>
        </p:grpSpPr>
        <p:cxnSp>
          <p:nvCxnSpPr>
            <p:cNvPr id="56" name="直接连接符 55"/>
            <p:cNvCxnSpPr>
              <a:endCxn id="58" idx="4"/>
            </p:cNvCxnSpPr>
            <p:nvPr/>
          </p:nvCxnSpPr>
          <p:spPr>
            <a:xfrm>
              <a:off x="3422197" y="1783243"/>
              <a:ext cx="4476" cy="303290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7" name="椭圆 56"/>
            <p:cNvSpPr/>
            <p:nvPr/>
          </p:nvSpPr>
          <p:spPr>
            <a:xfrm flipV="1">
              <a:off x="3391825" y="1788004"/>
              <a:ext cx="71934" cy="7142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 flipV="1">
              <a:off x="3390705" y="4816146"/>
              <a:ext cx="71934" cy="7142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2324850" y="1465634"/>
            <a:ext cx="19167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n-ea"/>
              </a:rPr>
              <a:t>CCD</a:t>
            </a:r>
            <a:r>
              <a:rPr lang="zh-CN" altLang="zh-CN" dirty="0">
                <a:solidFill>
                  <a:srgbClr val="FF0000"/>
                </a:solidFill>
                <a:latin typeface="+mn-ea"/>
              </a:rPr>
              <a:t>相机和鱼眼镜</a:t>
            </a:r>
            <a:r>
              <a:rPr lang="zh-CN" altLang="zh-CN" dirty="0" smtClean="0">
                <a:solidFill>
                  <a:srgbClr val="FF0000"/>
                </a:solidFill>
                <a:latin typeface="+mn-ea"/>
              </a:rPr>
              <a:t>头</a:t>
            </a:r>
            <a:endParaRPr lang="en-US" altLang="zh-CN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+mn-ea"/>
              </a:rPr>
              <a:t>组合</a:t>
            </a:r>
            <a:endParaRPr lang="en-US" altLang="zh-CN" dirty="0">
              <a:solidFill>
                <a:srgbClr val="FF0000"/>
              </a:solidFill>
              <a:latin typeface="+mn-ea"/>
            </a:endParaRPr>
          </a:p>
          <a:p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+mn-ea"/>
            </a:endParaRPr>
          </a:p>
          <a:p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如：</a:t>
            </a:r>
            <a:r>
              <a:rPr lang="zh-CN" altLang="zh-CN" dirty="0">
                <a:latin typeface="+mn-ea"/>
              </a:rPr>
              <a:t>中国科学院研制的可见光全天空成像仪（</a:t>
            </a:r>
            <a:r>
              <a:rPr lang="en-US" altLang="zh-CN" dirty="0">
                <a:latin typeface="+mn-ea"/>
              </a:rPr>
              <a:t>All Sky Imager</a:t>
            </a:r>
            <a:r>
              <a:rPr lang="zh-CN" altLang="zh-CN" dirty="0">
                <a:latin typeface="+mn-ea"/>
              </a:rPr>
              <a:t>，</a:t>
            </a:r>
            <a:r>
              <a:rPr lang="en-US" altLang="zh-CN" dirty="0">
                <a:latin typeface="+mn-ea"/>
              </a:rPr>
              <a:t>ASI</a:t>
            </a:r>
            <a:r>
              <a:rPr lang="zh-CN" altLang="zh-CN" dirty="0" smtClean="0">
                <a:latin typeface="+mn-ea"/>
              </a:rPr>
              <a:t>）</a:t>
            </a:r>
            <a:r>
              <a:rPr lang="zh-CN" altLang="en-US" dirty="0" smtClean="0">
                <a:latin typeface="+mn-ea"/>
              </a:rPr>
              <a:t>。</a:t>
            </a:r>
            <a:endParaRPr lang="zh-CN" altLang="en-US" dirty="0">
              <a:latin typeface="+mn-ea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474697" y="1463476"/>
            <a:ext cx="17901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+mn-ea"/>
              </a:rPr>
              <a:t>球面镜获取天空镜像后，使用相机向下拍摄球面镜获取全天空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图像</a:t>
            </a:r>
            <a:endParaRPr lang="en-US" altLang="zh-CN" dirty="0" smtClean="0">
              <a:solidFill>
                <a:srgbClr val="FF0000"/>
              </a:solidFill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如：</a:t>
            </a:r>
            <a:r>
              <a:rPr lang="zh-CN" altLang="zh-CN" dirty="0" smtClean="0">
                <a:latin typeface="+mn-ea"/>
              </a:rPr>
              <a:t>美国</a:t>
            </a:r>
            <a:r>
              <a:rPr lang="en-US" altLang="zh-CN" dirty="0">
                <a:latin typeface="+mn-ea"/>
              </a:rPr>
              <a:t>YANKEE</a:t>
            </a:r>
            <a:r>
              <a:rPr lang="zh-CN" altLang="zh-CN" dirty="0">
                <a:latin typeface="+mn-ea"/>
              </a:rPr>
              <a:t>公司研制的全天空成像仪（</a:t>
            </a:r>
            <a:r>
              <a:rPr lang="en-US" altLang="zh-CN" dirty="0">
                <a:latin typeface="+mn-ea"/>
              </a:rPr>
              <a:t>Total Sky Imager</a:t>
            </a:r>
            <a:r>
              <a:rPr lang="zh-CN" altLang="zh-CN" dirty="0">
                <a:latin typeface="+mn-ea"/>
              </a:rPr>
              <a:t>，</a:t>
            </a:r>
            <a:r>
              <a:rPr lang="en-US" altLang="zh-CN" dirty="0">
                <a:latin typeface="+mn-ea"/>
              </a:rPr>
              <a:t>TSI</a:t>
            </a:r>
            <a:r>
              <a:rPr lang="zh-CN" altLang="zh-CN" dirty="0" smtClean="0">
                <a:latin typeface="+mn-ea"/>
              </a:rPr>
              <a:t>）</a:t>
            </a:r>
            <a:r>
              <a:rPr lang="zh-CN" altLang="en-US" dirty="0" smtClean="0">
                <a:latin typeface="+mn-ea"/>
              </a:rPr>
              <a:t>。</a:t>
            </a:r>
            <a:endParaRPr lang="zh-CN" altLang="en-US" dirty="0">
              <a:latin typeface="+mn-ea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758479" y="1507444"/>
            <a:ext cx="18184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n-ea"/>
              </a:rPr>
              <a:t>CCD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镜头旋转扫描拍摄天空并通过拼接得到全天空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图像</a:t>
            </a:r>
            <a:endParaRPr lang="en-US" altLang="zh-CN" dirty="0" smtClean="0">
              <a:solidFill>
                <a:srgbClr val="FF0000"/>
              </a:solidFill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如：</a:t>
            </a:r>
            <a:r>
              <a:rPr lang="zh-CN" altLang="zh-CN" dirty="0" smtClean="0">
                <a:latin typeface="+mn-ea"/>
              </a:rPr>
              <a:t>全天</a:t>
            </a:r>
            <a:r>
              <a:rPr lang="zh-CN" altLang="zh-CN" dirty="0">
                <a:latin typeface="+mn-ea"/>
              </a:rPr>
              <a:t>红外云测量系统（</a:t>
            </a:r>
            <a:r>
              <a:rPr lang="en-US" altLang="zh-CN" dirty="0">
                <a:latin typeface="+mn-ea"/>
              </a:rPr>
              <a:t>Whole Sky Infrared cloud Measuring System</a:t>
            </a:r>
            <a:r>
              <a:rPr lang="zh-CN" altLang="zh-CN" dirty="0">
                <a:latin typeface="+mn-ea"/>
              </a:rPr>
              <a:t>，</a:t>
            </a:r>
            <a:r>
              <a:rPr lang="en-US" altLang="zh-CN" dirty="0">
                <a:latin typeface="+mn-ea"/>
              </a:rPr>
              <a:t>WSIRCMS</a:t>
            </a:r>
            <a:r>
              <a:rPr lang="zh-CN" altLang="zh-CN" dirty="0" smtClean="0">
                <a:latin typeface="+mn-ea"/>
              </a:rPr>
              <a:t>）</a:t>
            </a:r>
            <a:r>
              <a:rPr lang="zh-CN" altLang="en-US" dirty="0" smtClean="0">
                <a:latin typeface="+mn-ea"/>
              </a:rPr>
              <a:t>。</a:t>
            </a:r>
            <a:endParaRPr lang="zh-CN" altLang="en-US" dirty="0">
              <a:latin typeface="+mn-ea"/>
            </a:endParaRPr>
          </a:p>
        </p:txBody>
      </p:sp>
      <p:pic>
        <p:nvPicPr>
          <p:cNvPr id="66" name="图片 65"/>
          <p:cNvPicPr/>
          <p:nvPr/>
        </p:nvPicPr>
        <p:blipFill rotWithShape="1">
          <a:blip r:embed="rId3"/>
          <a:srcRect l="1803" t="2772" r="2254" b="308"/>
          <a:stretch/>
        </p:blipFill>
        <p:spPr bwMode="auto">
          <a:xfrm>
            <a:off x="2430391" y="3696103"/>
            <a:ext cx="1248247" cy="1140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图片 66" descr="http://images.cpooo.com/files/201707/19/p/6/515879_1500474428.gi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4696" r="9903" b="1878"/>
          <a:stretch/>
        </p:blipFill>
        <p:spPr bwMode="auto">
          <a:xfrm>
            <a:off x="4581966" y="3696103"/>
            <a:ext cx="1181718" cy="1195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图片 67"/>
          <p:cNvPicPr/>
          <p:nvPr/>
        </p:nvPicPr>
        <p:blipFill rotWithShape="1">
          <a:blip r:embed="rId5"/>
          <a:srcRect l="6896" r="9219"/>
          <a:stretch/>
        </p:blipFill>
        <p:spPr bwMode="auto">
          <a:xfrm>
            <a:off x="6924302" y="3698881"/>
            <a:ext cx="1235012" cy="1182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文本框 23"/>
          <p:cNvSpPr txBox="1"/>
          <p:nvPr/>
        </p:nvSpPr>
        <p:spPr>
          <a:xfrm>
            <a:off x="107064" y="1281462"/>
            <a:ext cx="220070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研究目的及意义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b="1" dirty="0">
                <a:solidFill>
                  <a:schemeClr val="tx2"/>
                </a:solidFill>
              </a:rPr>
              <a:t>全天相机研究现状</a:t>
            </a:r>
            <a:endParaRPr lang="en-US" altLang="zh-CN" sz="1500" b="1" dirty="0">
              <a:solidFill>
                <a:schemeClr val="tx2"/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国外研究现状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国内研究现状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研究内容</a:t>
            </a:r>
            <a:endParaRPr lang="zh-CN" altLang="en-US" sz="1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0" name="文本框 9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1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9347" y="332202"/>
            <a:ext cx="268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绪论</a:t>
            </a:r>
          </a:p>
        </p:txBody>
      </p:sp>
      <p:sp>
        <p:nvSpPr>
          <p:cNvPr id="23" name="Freeform 8"/>
          <p:cNvSpPr>
            <a:spLocks noChangeAspect="1"/>
          </p:cNvSpPr>
          <p:nvPr/>
        </p:nvSpPr>
        <p:spPr bwMode="auto">
          <a:xfrm>
            <a:off x="3633030" y="1583469"/>
            <a:ext cx="202431" cy="234581"/>
          </a:xfrm>
          <a:custGeom>
            <a:avLst/>
            <a:gdLst>
              <a:gd name="T0" fmla="*/ 2147483647 w 274"/>
              <a:gd name="T1" fmla="*/ 2147483647 h 317"/>
              <a:gd name="T2" fmla="*/ 2147483647 w 274"/>
              <a:gd name="T3" fmla="*/ 2147483647 h 317"/>
              <a:gd name="T4" fmla="*/ 0 w 274"/>
              <a:gd name="T5" fmla="*/ 2147483647 h 317"/>
              <a:gd name="T6" fmla="*/ 0 w 274"/>
              <a:gd name="T7" fmla="*/ 2147483647 h 317"/>
              <a:gd name="T8" fmla="*/ 0 w 274"/>
              <a:gd name="T9" fmla="*/ 0 h 317"/>
              <a:gd name="T10" fmla="*/ 2147483647 w 274"/>
              <a:gd name="T11" fmla="*/ 2147483647 h 317"/>
              <a:gd name="T12" fmla="*/ 2147483647 w 274"/>
              <a:gd name="T13" fmla="*/ 2147483647 h 3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024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24" name="Oval 6"/>
          <p:cNvSpPr>
            <a:spLocks noChangeAspect="1" noChangeArrowheads="1"/>
          </p:cNvSpPr>
          <p:nvPr/>
        </p:nvSpPr>
        <p:spPr bwMode="auto">
          <a:xfrm>
            <a:off x="2688274" y="1314290"/>
            <a:ext cx="807341" cy="807341"/>
          </a:xfrm>
          <a:prstGeom prst="ellipse">
            <a:avLst/>
          </a:pr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755552" y="1382163"/>
            <a:ext cx="672783" cy="671593"/>
          </a:xfrm>
          <a:prstGeom prst="ellipse">
            <a:avLst/>
          </a:prstGeom>
          <a:solidFill>
            <a:srgbClr val="024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26" name="TextBox 18"/>
          <p:cNvSpPr txBox="1">
            <a:spLocks noChangeAspect="1" noChangeArrowheads="1"/>
          </p:cNvSpPr>
          <p:nvPr/>
        </p:nvSpPr>
        <p:spPr bwMode="auto">
          <a:xfrm>
            <a:off x="2778762" y="1477068"/>
            <a:ext cx="649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en-US" altLang="zh-CN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Freeform 8"/>
          <p:cNvSpPr>
            <a:spLocks noChangeAspect="1"/>
          </p:cNvSpPr>
          <p:nvPr/>
        </p:nvSpPr>
        <p:spPr bwMode="auto">
          <a:xfrm>
            <a:off x="3633030" y="2538278"/>
            <a:ext cx="202431" cy="234581"/>
          </a:xfrm>
          <a:custGeom>
            <a:avLst/>
            <a:gdLst>
              <a:gd name="T0" fmla="*/ 2147483647 w 274"/>
              <a:gd name="T1" fmla="*/ 2147483647 h 317"/>
              <a:gd name="T2" fmla="*/ 2147483647 w 274"/>
              <a:gd name="T3" fmla="*/ 2147483647 h 317"/>
              <a:gd name="T4" fmla="*/ 0 w 274"/>
              <a:gd name="T5" fmla="*/ 2147483647 h 317"/>
              <a:gd name="T6" fmla="*/ 0 w 274"/>
              <a:gd name="T7" fmla="*/ 2147483647 h 317"/>
              <a:gd name="T8" fmla="*/ 0 w 274"/>
              <a:gd name="T9" fmla="*/ 0 h 317"/>
              <a:gd name="T10" fmla="*/ 2147483647 w 274"/>
              <a:gd name="T11" fmla="*/ 2147483647 h 317"/>
              <a:gd name="T12" fmla="*/ 2147483647 w 274"/>
              <a:gd name="T13" fmla="*/ 2147483647 h 3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024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28" name="Oval 6"/>
          <p:cNvSpPr>
            <a:spLocks noChangeAspect="1" noChangeArrowheads="1"/>
          </p:cNvSpPr>
          <p:nvPr/>
        </p:nvSpPr>
        <p:spPr bwMode="auto">
          <a:xfrm>
            <a:off x="2688274" y="2269099"/>
            <a:ext cx="807341" cy="807341"/>
          </a:xfrm>
          <a:prstGeom prst="ellipse">
            <a:avLst/>
          </a:pr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29" name="Oval 7"/>
          <p:cNvSpPr>
            <a:spLocks noChangeAspect="1" noChangeArrowheads="1"/>
          </p:cNvSpPr>
          <p:nvPr/>
        </p:nvSpPr>
        <p:spPr bwMode="auto">
          <a:xfrm>
            <a:off x="2755552" y="2336972"/>
            <a:ext cx="672783" cy="671593"/>
          </a:xfrm>
          <a:prstGeom prst="ellipse">
            <a:avLst/>
          </a:prstGeom>
          <a:solidFill>
            <a:srgbClr val="024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30" name="TextBox 18"/>
          <p:cNvSpPr txBox="1">
            <a:spLocks noChangeAspect="1" noChangeArrowheads="1"/>
          </p:cNvSpPr>
          <p:nvPr/>
        </p:nvSpPr>
        <p:spPr bwMode="auto">
          <a:xfrm>
            <a:off x="2778762" y="2431877"/>
            <a:ext cx="649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en-US" altLang="zh-CN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Freeform 8"/>
          <p:cNvSpPr>
            <a:spLocks noChangeAspect="1"/>
          </p:cNvSpPr>
          <p:nvPr/>
        </p:nvSpPr>
        <p:spPr bwMode="auto">
          <a:xfrm>
            <a:off x="3633030" y="3544861"/>
            <a:ext cx="202431" cy="234581"/>
          </a:xfrm>
          <a:custGeom>
            <a:avLst/>
            <a:gdLst>
              <a:gd name="T0" fmla="*/ 2147483647 w 274"/>
              <a:gd name="T1" fmla="*/ 2147483647 h 317"/>
              <a:gd name="T2" fmla="*/ 2147483647 w 274"/>
              <a:gd name="T3" fmla="*/ 2147483647 h 317"/>
              <a:gd name="T4" fmla="*/ 0 w 274"/>
              <a:gd name="T5" fmla="*/ 2147483647 h 317"/>
              <a:gd name="T6" fmla="*/ 0 w 274"/>
              <a:gd name="T7" fmla="*/ 2147483647 h 317"/>
              <a:gd name="T8" fmla="*/ 0 w 274"/>
              <a:gd name="T9" fmla="*/ 0 h 317"/>
              <a:gd name="T10" fmla="*/ 2147483647 w 274"/>
              <a:gd name="T11" fmla="*/ 2147483647 h 317"/>
              <a:gd name="T12" fmla="*/ 2147483647 w 274"/>
              <a:gd name="T13" fmla="*/ 2147483647 h 3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024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2688274" y="3275682"/>
            <a:ext cx="807341" cy="807341"/>
          </a:xfrm>
          <a:prstGeom prst="ellipse">
            <a:avLst/>
          </a:pr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>
            <a:off x="2755552" y="3343555"/>
            <a:ext cx="672783" cy="671593"/>
          </a:xfrm>
          <a:prstGeom prst="ellipse">
            <a:avLst/>
          </a:prstGeom>
          <a:solidFill>
            <a:srgbClr val="024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34" name="TextBox 18"/>
          <p:cNvSpPr txBox="1">
            <a:spLocks noChangeAspect="1" noChangeArrowheads="1"/>
          </p:cNvSpPr>
          <p:nvPr/>
        </p:nvSpPr>
        <p:spPr bwMode="auto">
          <a:xfrm>
            <a:off x="2778762" y="3438460"/>
            <a:ext cx="649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en-US" altLang="zh-CN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35461" y="150466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>
                <a:latin typeface="+mn-ea"/>
                <a:cs typeface="Times New Roman" panose="02020603050405020304" pitchFamily="18" charset="0"/>
              </a:rPr>
              <a:t>智利阿塔卡玛的拉斯坎帕纳斯天文台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(Las </a:t>
            </a:r>
            <a:r>
              <a:rPr lang="en-US" altLang="zh-CN" dirty="0" err="1">
                <a:latin typeface="+mn-ea"/>
                <a:cs typeface="Times New Roman" panose="02020603050405020304" pitchFamily="18" charset="0"/>
              </a:rPr>
              <a:t>Campanas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 Observatory)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98550" y="239395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>
                <a:latin typeface="+mn-ea"/>
                <a:cs typeface="Times New Roman" panose="02020603050405020304" pitchFamily="18" charset="0"/>
              </a:rPr>
              <a:t>美国亚利桑那州图森市霍普金斯山顶的弗雷德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·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劳伦斯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·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惠普尔天文台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(Fred Lawrence Whipple Observatory)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16317" y="34456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>
                <a:latin typeface="+mn-ea"/>
                <a:cs typeface="Times New Roman" panose="02020603050405020304" pitchFamily="18" charset="0"/>
              </a:rPr>
              <a:t>美国亚利桑那州基特峰的基特峰国家天文台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+mn-ea"/>
                <a:cs typeface="Times New Roman" panose="02020603050405020304" pitchFamily="18" charset="0"/>
              </a:rPr>
              <a:t>Kitt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 Peak National Observatory)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6317" y="4456339"/>
            <a:ext cx="5091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+mn-ea"/>
                <a:cs typeface="Times New Roman" panose="02020603050405020304" pitchFamily="18" charset="0"/>
              </a:rPr>
              <a:t>欧洲南方天文台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(European Southern Observatory 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ESO)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7" name="Freeform 8"/>
          <p:cNvSpPr>
            <a:spLocks noChangeAspect="1"/>
          </p:cNvSpPr>
          <p:nvPr/>
        </p:nvSpPr>
        <p:spPr bwMode="auto">
          <a:xfrm>
            <a:off x="3619511" y="4481418"/>
            <a:ext cx="202431" cy="234581"/>
          </a:xfrm>
          <a:custGeom>
            <a:avLst/>
            <a:gdLst>
              <a:gd name="T0" fmla="*/ 2147483647 w 274"/>
              <a:gd name="T1" fmla="*/ 2147483647 h 317"/>
              <a:gd name="T2" fmla="*/ 2147483647 w 274"/>
              <a:gd name="T3" fmla="*/ 2147483647 h 317"/>
              <a:gd name="T4" fmla="*/ 0 w 274"/>
              <a:gd name="T5" fmla="*/ 2147483647 h 317"/>
              <a:gd name="T6" fmla="*/ 0 w 274"/>
              <a:gd name="T7" fmla="*/ 2147483647 h 317"/>
              <a:gd name="T8" fmla="*/ 0 w 274"/>
              <a:gd name="T9" fmla="*/ 0 h 317"/>
              <a:gd name="T10" fmla="*/ 2147483647 w 274"/>
              <a:gd name="T11" fmla="*/ 2147483647 h 317"/>
              <a:gd name="T12" fmla="*/ 2147483647 w 274"/>
              <a:gd name="T13" fmla="*/ 2147483647 h 3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024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48" name="Oval 7"/>
          <p:cNvSpPr>
            <a:spLocks noChangeAspect="1" noChangeArrowheads="1"/>
          </p:cNvSpPr>
          <p:nvPr/>
        </p:nvSpPr>
        <p:spPr bwMode="auto">
          <a:xfrm>
            <a:off x="2742033" y="4280112"/>
            <a:ext cx="672783" cy="671593"/>
          </a:xfrm>
          <a:prstGeom prst="ellipse">
            <a:avLst/>
          </a:prstGeom>
          <a:solidFill>
            <a:srgbClr val="024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49" name="TextBox 18"/>
          <p:cNvSpPr txBox="1">
            <a:spLocks noChangeAspect="1" noChangeArrowheads="1"/>
          </p:cNvSpPr>
          <p:nvPr/>
        </p:nvSpPr>
        <p:spPr bwMode="auto">
          <a:xfrm>
            <a:off x="2765243" y="4375017"/>
            <a:ext cx="649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en-US" altLang="zh-CN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07064" y="1281462"/>
            <a:ext cx="220070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研究目的及意义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全天相机研究现状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b="1" dirty="0" smtClean="0">
                <a:solidFill>
                  <a:schemeClr val="tx2"/>
                </a:solidFill>
              </a:rPr>
              <a:t>国外研究</a:t>
            </a:r>
            <a:r>
              <a:rPr lang="zh-CN" altLang="en-US" sz="1500" b="1" dirty="0">
                <a:solidFill>
                  <a:schemeClr val="tx2"/>
                </a:solidFill>
              </a:rPr>
              <a:t>现状</a:t>
            </a:r>
            <a:endParaRPr lang="en-US" altLang="zh-CN" sz="1500" b="1" dirty="0">
              <a:solidFill>
                <a:schemeClr val="tx2"/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国内研究现状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研究内容</a:t>
            </a:r>
            <a:endParaRPr lang="zh-CN" altLang="en-US" sz="1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Freeform 15"/>
          <p:cNvSpPr>
            <a:spLocks/>
          </p:cNvSpPr>
          <p:nvPr/>
        </p:nvSpPr>
        <p:spPr bwMode="auto">
          <a:xfrm>
            <a:off x="6899187" y="981768"/>
            <a:ext cx="1614488" cy="1614488"/>
          </a:xfrm>
          <a:custGeom>
            <a:avLst/>
            <a:gdLst>
              <a:gd name="T0" fmla="*/ 0 w 2860"/>
              <a:gd name="T1" fmla="*/ 2147483647 h 2860"/>
              <a:gd name="T2" fmla="*/ 2147483647 w 2860"/>
              <a:gd name="T3" fmla="*/ 2147483647 h 2860"/>
              <a:gd name="T4" fmla="*/ 2147483647 w 2860"/>
              <a:gd name="T5" fmla="*/ 2147483647 h 2860"/>
              <a:gd name="T6" fmla="*/ 2147483647 w 2860"/>
              <a:gd name="T7" fmla="*/ 0 h 2860"/>
              <a:gd name="T8" fmla="*/ 2147483647 w 2860"/>
              <a:gd name="T9" fmla="*/ 0 h 2860"/>
              <a:gd name="T10" fmla="*/ 2147483647 w 2860"/>
              <a:gd name="T11" fmla="*/ 0 h 2860"/>
              <a:gd name="T12" fmla="*/ 0 w 2860"/>
              <a:gd name="T13" fmla="*/ 0 h 2860"/>
              <a:gd name="T14" fmla="*/ 0 w 2860"/>
              <a:gd name="T15" fmla="*/ 2147483647 h 2860"/>
              <a:gd name="T16" fmla="*/ 0 w 2860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60" h="2860">
                <a:moveTo>
                  <a:pt x="0" y="1448"/>
                </a:moveTo>
                <a:cubicBezTo>
                  <a:pt x="10" y="2230"/>
                  <a:pt x="647" y="2860"/>
                  <a:pt x="1430" y="2860"/>
                </a:cubicBezTo>
                <a:cubicBezTo>
                  <a:pt x="2220" y="2860"/>
                  <a:pt x="2860" y="2220"/>
                  <a:pt x="2860" y="1430"/>
                </a:cubicBezTo>
                <a:cubicBezTo>
                  <a:pt x="2860" y="646"/>
                  <a:pt x="2230" y="10"/>
                  <a:pt x="1449" y="0"/>
                </a:cubicBezTo>
                <a:lnTo>
                  <a:pt x="1430" y="0"/>
                </a:lnTo>
                <a:lnTo>
                  <a:pt x="0" y="0"/>
                </a:lnTo>
                <a:lnTo>
                  <a:pt x="0" y="1430"/>
                </a:lnTo>
                <a:lnTo>
                  <a:pt x="0" y="1448"/>
                </a:lnTo>
                <a:close/>
              </a:path>
            </a:pathLst>
          </a:custGeom>
          <a:solidFill>
            <a:srgbClr val="024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微软雅黑" panose="020B0503020204020204" pitchFamily="34" charset="-122"/>
            </a:endParaRPr>
          </a:p>
        </p:txBody>
      </p:sp>
      <p:sp>
        <p:nvSpPr>
          <p:cNvPr id="62" name="TextBox 19"/>
          <p:cNvSpPr txBox="1">
            <a:spLocks noChangeArrowheads="1"/>
          </p:cNvSpPr>
          <p:nvPr/>
        </p:nvSpPr>
        <p:spPr bwMode="auto">
          <a:xfrm>
            <a:off x="7133978" y="1184604"/>
            <a:ext cx="10382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/>
            <a:r>
              <a:rPr lang="zh-CN" altLang="zh-CN" dirty="0">
                <a:solidFill>
                  <a:schemeClr val="bg1"/>
                </a:solidFill>
                <a:latin typeface="+mn-ea"/>
                <a:ea typeface="+mn-ea"/>
              </a:rPr>
              <a:t>硬件细节不公开，软件</a:t>
            </a:r>
            <a:r>
              <a:rPr lang="zh-CN" altLang="zh-CN" dirty="0" smtClean="0">
                <a:solidFill>
                  <a:schemeClr val="bg1"/>
                </a:solidFill>
                <a:latin typeface="+mn-ea"/>
                <a:ea typeface="+mn-ea"/>
              </a:rPr>
              <a:t>代码没有</a:t>
            </a:r>
            <a:r>
              <a:rPr lang="zh-CN" altLang="zh-CN" dirty="0">
                <a:solidFill>
                  <a:schemeClr val="bg1"/>
                </a:solidFill>
                <a:latin typeface="+mn-ea"/>
                <a:ea typeface="+mn-ea"/>
              </a:rPr>
              <a:t>开放</a:t>
            </a:r>
            <a:r>
              <a:rPr lang="zh-CN" altLang="zh-CN" dirty="0" smtClean="0">
                <a:solidFill>
                  <a:schemeClr val="bg1"/>
                </a:solidFill>
                <a:latin typeface="+mn-ea"/>
                <a:ea typeface="+mn-ea"/>
              </a:rPr>
              <a:t>共享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。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2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0" name="文本框 9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1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9347" y="332202"/>
            <a:ext cx="268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绪论</a:t>
            </a:r>
          </a:p>
        </p:txBody>
      </p:sp>
      <p:sp>
        <p:nvSpPr>
          <p:cNvPr id="24" name="Freeform 8"/>
          <p:cNvSpPr>
            <a:spLocks noChangeAspect="1"/>
          </p:cNvSpPr>
          <p:nvPr/>
        </p:nvSpPr>
        <p:spPr bwMode="auto">
          <a:xfrm>
            <a:off x="3770190" y="1879736"/>
            <a:ext cx="202431" cy="234581"/>
          </a:xfrm>
          <a:custGeom>
            <a:avLst/>
            <a:gdLst>
              <a:gd name="T0" fmla="*/ 2147483647 w 274"/>
              <a:gd name="T1" fmla="*/ 2147483647 h 317"/>
              <a:gd name="T2" fmla="*/ 2147483647 w 274"/>
              <a:gd name="T3" fmla="*/ 2147483647 h 317"/>
              <a:gd name="T4" fmla="*/ 0 w 274"/>
              <a:gd name="T5" fmla="*/ 2147483647 h 317"/>
              <a:gd name="T6" fmla="*/ 0 w 274"/>
              <a:gd name="T7" fmla="*/ 2147483647 h 317"/>
              <a:gd name="T8" fmla="*/ 0 w 274"/>
              <a:gd name="T9" fmla="*/ 0 h 317"/>
              <a:gd name="T10" fmla="*/ 2147483647 w 274"/>
              <a:gd name="T11" fmla="*/ 2147483647 h 317"/>
              <a:gd name="T12" fmla="*/ 2147483647 w 274"/>
              <a:gd name="T13" fmla="*/ 2147483647 h 3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024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25" name="Oval 6"/>
          <p:cNvSpPr>
            <a:spLocks noChangeAspect="1" noChangeArrowheads="1"/>
          </p:cNvSpPr>
          <p:nvPr/>
        </p:nvSpPr>
        <p:spPr bwMode="auto">
          <a:xfrm>
            <a:off x="2825434" y="1610557"/>
            <a:ext cx="807341" cy="807341"/>
          </a:xfrm>
          <a:prstGeom prst="ellipse">
            <a:avLst/>
          </a:pr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26" name="Oval 7"/>
          <p:cNvSpPr>
            <a:spLocks noChangeAspect="1" noChangeArrowheads="1"/>
          </p:cNvSpPr>
          <p:nvPr/>
        </p:nvSpPr>
        <p:spPr bwMode="auto">
          <a:xfrm>
            <a:off x="2892712" y="1678430"/>
            <a:ext cx="672783" cy="671593"/>
          </a:xfrm>
          <a:prstGeom prst="ellipse">
            <a:avLst/>
          </a:prstGeom>
          <a:solidFill>
            <a:srgbClr val="024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27" name="TextBox 18"/>
          <p:cNvSpPr txBox="1">
            <a:spLocks noChangeAspect="1" noChangeArrowheads="1"/>
          </p:cNvSpPr>
          <p:nvPr/>
        </p:nvSpPr>
        <p:spPr bwMode="auto">
          <a:xfrm>
            <a:off x="2915922" y="1773335"/>
            <a:ext cx="649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en-US" altLang="zh-CN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Freeform 8"/>
          <p:cNvSpPr>
            <a:spLocks noChangeAspect="1"/>
          </p:cNvSpPr>
          <p:nvPr/>
        </p:nvSpPr>
        <p:spPr bwMode="auto">
          <a:xfrm>
            <a:off x="3770190" y="2834545"/>
            <a:ext cx="202431" cy="234581"/>
          </a:xfrm>
          <a:custGeom>
            <a:avLst/>
            <a:gdLst>
              <a:gd name="T0" fmla="*/ 2147483647 w 274"/>
              <a:gd name="T1" fmla="*/ 2147483647 h 317"/>
              <a:gd name="T2" fmla="*/ 2147483647 w 274"/>
              <a:gd name="T3" fmla="*/ 2147483647 h 317"/>
              <a:gd name="T4" fmla="*/ 0 w 274"/>
              <a:gd name="T5" fmla="*/ 2147483647 h 317"/>
              <a:gd name="T6" fmla="*/ 0 w 274"/>
              <a:gd name="T7" fmla="*/ 2147483647 h 317"/>
              <a:gd name="T8" fmla="*/ 0 w 274"/>
              <a:gd name="T9" fmla="*/ 0 h 317"/>
              <a:gd name="T10" fmla="*/ 2147483647 w 274"/>
              <a:gd name="T11" fmla="*/ 2147483647 h 317"/>
              <a:gd name="T12" fmla="*/ 2147483647 w 274"/>
              <a:gd name="T13" fmla="*/ 2147483647 h 3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024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29" name="Oval 6"/>
          <p:cNvSpPr>
            <a:spLocks noChangeAspect="1" noChangeArrowheads="1"/>
          </p:cNvSpPr>
          <p:nvPr/>
        </p:nvSpPr>
        <p:spPr bwMode="auto">
          <a:xfrm>
            <a:off x="2825434" y="2565366"/>
            <a:ext cx="807341" cy="807341"/>
          </a:xfrm>
          <a:prstGeom prst="ellipse">
            <a:avLst/>
          </a:pr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30" name="Oval 7"/>
          <p:cNvSpPr>
            <a:spLocks noChangeAspect="1" noChangeArrowheads="1"/>
          </p:cNvSpPr>
          <p:nvPr/>
        </p:nvSpPr>
        <p:spPr bwMode="auto">
          <a:xfrm>
            <a:off x="2892712" y="2633239"/>
            <a:ext cx="672783" cy="671593"/>
          </a:xfrm>
          <a:prstGeom prst="ellipse">
            <a:avLst/>
          </a:prstGeom>
          <a:solidFill>
            <a:srgbClr val="024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31" name="TextBox 18"/>
          <p:cNvSpPr txBox="1">
            <a:spLocks noChangeAspect="1" noChangeArrowheads="1"/>
          </p:cNvSpPr>
          <p:nvPr/>
        </p:nvSpPr>
        <p:spPr bwMode="auto">
          <a:xfrm>
            <a:off x="2915922" y="2728144"/>
            <a:ext cx="649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en-US" altLang="zh-CN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Freeform 8"/>
          <p:cNvSpPr>
            <a:spLocks noChangeAspect="1"/>
          </p:cNvSpPr>
          <p:nvPr/>
        </p:nvSpPr>
        <p:spPr bwMode="auto">
          <a:xfrm>
            <a:off x="3770190" y="3841128"/>
            <a:ext cx="202431" cy="234581"/>
          </a:xfrm>
          <a:custGeom>
            <a:avLst/>
            <a:gdLst>
              <a:gd name="T0" fmla="*/ 2147483647 w 274"/>
              <a:gd name="T1" fmla="*/ 2147483647 h 317"/>
              <a:gd name="T2" fmla="*/ 2147483647 w 274"/>
              <a:gd name="T3" fmla="*/ 2147483647 h 317"/>
              <a:gd name="T4" fmla="*/ 0 w 274"/>
              <a:gd name="T5" fmla="*/ 2147483647 h 317"/>
              <a:gd name="T6" fmla="*/ 0 w 274"/>
              <a:gd name="T7" fmla="*/ 2147483647 h 317"/>
              <a:gd name="T8" fmla="*/ 0 w 274"/>
              <a:gd name="T9" fmla="*/ 0 h 317"/>
              <a:gd name="T10" fmla="*/ 2147483647 w 274"/>
              <a:gd name="T11" fmla="*/ 2147483647 h 317"/>
              <a:gd name="T12" fmla="*/ 2147483647 w 274"/>
              <a:gd name="T13" fmla="*/ 2147483647 h 3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024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33" name="Oval 6"/>
          <p:cNvSpPr>
            <a:spLocks noChangeAspect="1" noChangeArrowheads="1"/>
          </p:cNvSpPr>
          <p:nvPr/>
        </p:nvSpPr>
        <p:spPr bwMode="auto">
          <a:xfrm>
            <a:off x="2825434" y="3571949"/>
            <a:ext cx="807341" cy="807341"/>
          </a:xfrm>
          <a:prstGeom prst="ellipse">
            <a:avLst/>
          </a:pr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34" name="Oval 7"/>
          <p:cNvSpPr>
            <a:spLocks noChangeAspect="1" noChangeArrowheads="1"/>
          </p:cNvSpPr>
          <p:nvPr/>
        </p:nvSpPr>
        <p:spPr bwMode="auto">
          <a:xfrm>
            <a:off x="2892712" y="3639822"/>
            <a:ext cx="672783" cy="671593"/>
          </a:xfrm>
          <a:prstGeom prst="ellipse">
            <a:avLst/>
          </a:prstGeom>
          <a:solidFill>
            <a:srgbClr val="024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35" name="TextBox 18"/>
          <p:cNvSpPr txBox="1">
            <a:spLocks noChangeAspect="1" noChangeArrowheads="1"/>
          </p:cNvSpPr>
          <p:nvPr/>
        </p:nvSpPr>
        <p:spPr bwMode="auto">
          <a:xfrm>
            <a:off x="2915922" y="3734727"/>
            <a:ext cx="649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en-US" altLang="zh-CN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972621" y="17354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+mn-ea"/>
                <a:cs typeface="Times New Roman" panose="02020603050405020304" pitchFamily="18" charset="0"/>
              </a:rPr>
              <a:t>丽江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天文观测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站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+mn-ea"/>
                <a:cs typeface="Times New Roman" panose="02020603050405020304" pitchFamily="18" charset="0"/>
              </a:rPr>
              <a:t>佳能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EOS 600D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，适马鱼眼镜头</a:t>
            </a:r>
          </a:p>
        </p:txBody>
      </p:sp>
      <p:sp>
        <p:nvSpPr>
          <p:cNvPr id="37" name="矩形 36"/>
          <p:cNvSpPr/>
          <p:nvPr/>
        </p:nvSpPr>
        <p:spPr>
          <a:xfrm>
            <a:off x="4035710" y="269022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+mn-ea"/>
                <a:cs typeface="Times New Roman" panose="02020603050405020304" pitchFamily="18" charset="0"/>
              </a:rPr>
              <a:t>青海观测站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+mn-ea"/>
                <a:cs typeface="Times New Roman" panose="02020603050405020304" pitchFamily="18" charset="0"/>
              </a:rPr>
              <a:t>佳能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EOS 600D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，适马鱼眼镜头，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ARM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单片机进行控制</a:t>
            </a:r>
          </a:p>
        </p:txBody>
      </p:sp>
      <p:sp>
        <p:nvSpPr>
          <p:cNvPr id="3" name="矩形 2"/>
          <p:cNvSpPr/>
          <p:nvPr/>
        </p:nvSpPr>
        <p:spPr>
          <a:xfrm>
            <a:off x="4035710" y="359042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+mn-ea"/>
                <a:cs typeface="Times New Roman" panose="02020603050405020304" pitchFamily="18" charset="0"/>
              </a:rPr>
              <a:t>深圳市天文台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EOS 5D Mark II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单反相机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佳能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EF 8mm-15mm F4.0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变焦鱼眼镜头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，基于最大类间方差的自适应阈值算法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07064" y="1281462"/>
            <a:ext cx="220070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研究目的及意义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全天相机研究现状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国外研究现状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b="1" dirty="0" smtClean="0">
                <a:solidFill>
                  <a:schemeClr val="tx2"/>
                </a:solidFill>
              </a:rPr>
              <a:t>国内研究</a:t>
            </a:r>
            <a:r>
              <a:rPr lang="zh-CN" altLang="en-US" sz="1500" b="1" dirty="0">
                <a:solidFill>
                  <a:schemeClr val="tx2"/>
                </a:solidFill>
              </a:rPr>
              <a:t>现状</a:t>
            </a:r>
            <a:endParaRPr lang="en-US" altLang="zh-CN" sz="1500" b="1" dirty="0">
              <a:solidFill>
                <a:schemeClr val="tx2"/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研究内容</a:t>
            </a:r>
            <a:endParaRPr lang="zh-CN" altLang="en-US" sz="1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Freeform 15"/>
          <p:cNvSpPr>
            <a:spLocks/>
          </p:cNvSpPr>
          <p:nvPr/>
        </p:nvSpPr>
        <p:spPr bwMode="auto">
          <a:xfrm>
            <a:off x="6886188" y="900763"/>
            <a:ext cx="1815695" cy="1887596"/>
          </a:xfrm>
          <a:custGeom>
            <a:avLst/>
            <a:gdLst>
              <a:gd name="T0" fmla="*/ 0 w 2860"/>
              <a:gd name="T1" fmla="*/ 2147483647 h 2860"/>
              <a:gd name="T2" fmla="*/ 2147483647 w 2860"/>
              <a:gd name="T3" fmla="*/ 2147483647 h 2860"/>
              <a:gd name="T4" fmla="*/ 2147483647 w 2860"/>
              <a:gd name="T5" fmla="*/ 2147483647 h 2860"/>
              <a:gd name="T6" fmla="*/ 2147483647 w 2860"/>
              <a:gd name="T7" fmla="*/ 0 h 2860"/>
              <a:gd name="T8" fmla="*/ 2147483647 w 2860"/>
              <a:gd name="T9" fmla="*/ 0 h 2860"/>
              <a:gd name="T10" fmla="*/ 2147483647 w 2860"/>
              <a:gd name="T11" fmla="*/ 0 h 2860"/>
              <a:gd name="T12" fmla="*/ 0 w 2860"/>
              <a:gd name="T13" fmla="*/ 0 h 2860"/>
              <a:gd name="T14" fmla="*/ 0 w 2860"/>
              <a:gd name="T15" fmla="*/ 2147483647 h 2860"/>
              <a:gd name="T16" fmla="*/ 0 w 2860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60" h="2860">
                <a:moveTo>
                  <a:pt x="0" y="1448"/>
                </a:moveTo>
                <a:cubicBezTo>
                  <a:pt x="10" y="2230"/>
                  <a:pt x="647" y="2860"/>
                  <a:pt x="1430" y="2860"/>
                </a:cubicBezTo>
                <a:cubicBezTo>
                  <a:pt x="2220" y="2860"/>
                  <a:pt x="2860" y="2220"/>
                  <a:pt x="2860" y="1430"/>
                </a:cubicBezTo>
                <a:cubicBezTo>
                  <a:pt x="2860" y="646"/>
                  <a:pt x="2230" y="10"/>
                  <a:pt x="1449" y="0"/>
                </a:cubicBezTo>
                <a:lnTo>
                  <a:pt x="1430" y="0"/>
                </a:lnTo>
                <a:lnTo>
                  <a:pt x="0" y="0"/>
                </a:lnTo>
                <a:lnTo>
                  <a:pt x="0" y="1430"/>
                </a:lnTo>
                <a:lnTo>
                  <a:pt x="0" y="1448"/>
                </a:lnTo>
                <a:close/>
              </a:path>
            </a:pathLst>
          </a:custGeom>
          <a:solidFill>
            <a:srgbClr val="024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024C89"/>
              </a:solidFill>
              <a:latin typeface="微软雅黑" panose="020B0503020204020204" pitchFamily="34" charset="-122"/>
            </a:endParaRP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7187319" y="1186047"/>
            <a:ext cx="12004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/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功能较为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简单、适应性较差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，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不能快速适应新的工作环境。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96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078847" y="1504666"/>
            <a:ext cx="0" cy="33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83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885398" y="1"/>
            <a:ext cx="839338" cy="1103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9" name="直角三角形 8"/>
          <p:cNvSpPr/>
          <p:nvPr/>
        </p:nvSpPr>
        <p:spPr>
          <a:xfrm rot="5400000">
            <a:off x="1734209" y="829863"/>
            <a:ext cx="263709" cy="28265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10" name="文本框 9"/>
          <p:cNvSpPr txBox="1"/>
          <p:nvPr/>
        </p:nvSpPr>
        <p:spPr>
          <a:xfrm>
            <a:off x="1120009" y="237425"/>
            <a:ext cx="370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1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9347" y="332202"/>
            <a:ext cx="268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绪论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7064" y="1281462"/>
            <a:ext cx="220070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</a:rPr>
              <a:t>研究目的及意义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全天相机研究现状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国外研究现状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solidFill>
                  <a:schemeClr val="bg1">
                    <a:lumMod val="50000"/>
                  </a:schemeClr>
                </a:solidFill>
              </a:rPr>
              <a:t>国内研究现状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500" b="1" dirty="0">
                <a:solidFill>
                  <a:schemeClr val="tx2"/>
                </a:solidFill>
              </a:rPr>
              <a:t>研究内容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2819403" y="2892782"/>
            <a:ext cx="1305184" cy="597342"/>
            <a:chOff x="3657603" y="2852609"/>
            <a:chExt cx="1808055" cy="823213"/>
          </a:xfrm>
        </p:grpSpPr>
        <p:sp>
          <p:nvSpPr>
            <p:cNvPr id="35" name="任意多边形 34"/>
            <p:cNvSpPr/>
            <p:nvPr/>
          </p:nvSpPr>
          <p:spPr>
            <a:xfrm>
              <a:off x="3657603" y="2852609"/>
              <a:ext cx="1808055" cy="823213"/>
            </a:xfrm>
            <a:custGeom>
              <a:avLst/>
              <a:gdLst>
                <a:gd name="connsiteX0" fmla="*/ 973060 w 1946120"/>
                <a:gd name="connsiteY0" fmla="*/ 0 h 823213"/>
                <a:gd name="connsiteX1" fmla="*/ 1118701 w 1946120"/>
                <a:gd name="connsiteY1" fmla="*/ 251105 h 823213"/>
                <a:gd name="connsiteX2" fmla="*/ 1850767 w 1946120"/>
                <a:gd name="connsiteY2" fmla="*/ 251105 h 823213"/>
                <a:gd name="connsiteX3" fmla="*/ 1946120 w 1946120"/>
                <a:gd name="connsiteY3" fmla="*/ 346458 h 823213"/>
                <a:gd name="connsiteX4" fmla="*/ 1946120 w 1946120"/>
                <a:gd name="connsiteY4" fmla="*/ 727860 h 823213"/>
                <a:gd name="connsiteX5" fmla="*/ 1850767 w 1946120"/>
                <a:gd name="connsiteY5" fmla="*/ 823213 h 823213"/>
                <a:gd name="connsiteX6" fmla="*/ 95353 w 1946120"/>
                <a:gd name="connsiteY6" fmla="*/ 823213 h 823213"/>
                <a:gd name="connsiteX7" fmla="*/ 0 w 1946120"/>
                <a:gd name="connsiteY7" fmla="*/ 727860 h 823213"/>
                <a:gd name="connsiteX8" fmla="*/ 0 w 1946120"/>
                <a:gd name="connsiteY8" fmla="*/ 346458 h 823213"/>
                <a:gd name="connsiteX9" fmla="*/ 95353 w 1946120"/>
                <a:gd name="connsiteY9" fmla="*/ 251105 h 823213"/>
                <a:gd name="connsiteX10" fmla="*/ 827419 w 1946120"/>
                <a:gd name="connsiteY10" fmla="*/ 251105 h 82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6120" h="823213">
                  <a:moveTo>
                    <a:pt x="973060" y="0"/>
                  </a:moveTo>
                  <a:lnTo>
                    <a:pt x="1118701" y="251105"/>
                  </a:lnTo>
                  <a:lnTo>
                    <a:pt x="1850767" y="251105"/>
                  </a:lnTo>
                  <a:cubicBezTo>
                    <a:pt x="1903429" y="251105"/>
                    <a:pt x="1946120" y="293796"/>
                    <a:pt x="1946120" y="346458"/>
                  </a:cubicBezTo>
                  <a:lnTo>
                    <a:pt x="1946120" y="727860"/>
                  </a:lnTo>
                  <a:cubicBezTo>
                    <a:pt x="1946120" y="780522"/>
                    <a:pt x="1903429" y="823213"/>
                    <a:pt x="1850767" y="823213"/>
                  </a:cubicBezTo>
                  <a:lnTo>
                    <a:pt x="95353" y="823213"/>
                  </a:lnTo>
                  <a:cubicBezTo>
                    <a:pt x="42691" y="823213"/>
                    <a:pt x="0" y="780522"/>
                    <a:pt x="0" y="727860"/>
                  </a:cubicBezTo>
                  <a:lnTo>
                    <a:pt x="0" y="346458"/>
                  </a:lnTo>
                  <a:cubicBezTo>
                    <a:pt x="0" y="293796"/>
                    <a:pt x="42691" y="251105"/>
                    <a:pt x="95353" y="251105"/>
                  </a:cubicBezTo>
                  <a:lnTo>
                    <a:pt x="827419" y="251105"/>
                  </a:lnTo>
                  <a:close/>
                </a:path>
              </a:pathLst>
            </a:custGeom>
            <a:solidFill>
              <a:srgbClr val="2E75B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716866" y="3165824"/>
              <a:ext cx="1742301" cy="424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系统硬件设计</a:t>
              </a:r>
              <a:endPara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124586" y="3069125"/>
            <a:ext cx="1366361" cy="597341"/>
            <a:chOff x="5944381" y="3100955"/>
            <a:chExt cx="2636951" cy="823213"/>
          </a:xfrm>
        </p:grpSpPr>
        <p:sp>
          <p:nvSpPr>
            <p:cNvPr id="38" name="任意多边形 37"/>
            <p:cNvSpPr/>
            <p:nvPr/>
          </p:nvSpPr>
          <p:spPr>
            <a:xfrm flipH="1" flipV="1">
              <a:off x="5944381" y="3100955"/>
              <a:ext cx="2451703" cy="823213"/>
            </a:xfrm>
            <a:custGeom>
              <a:avLst/>
              <a:gdLst>
                <a:gd name="connsiteX0" fmla="*/ 973060 w 1946120"/>
                <a:gd name="connsiteY0" fmla="*/ 0 h 823213"/>
                <a:gd name="connsiteX1" fmla="*/ 1118701 w 1946120"/>
                <a:gd name="connsiteY1" fmla="*/ 251105 h 823213"/>
                <a:gd name="connsiteX2" fmla="*/ 1850767 w 1946120"/>
                <a:gd name="connsiteY2" fmla="*/ 251105 h 823213"/>
                <a:gd name="connsiteX3" fmla="*/ 1946120 w 1946120"/>
                <a:gd name="connsiteY3" fmla="*/ 346458 h 823213"/>
                <a:gd name="connsiteX4" fmla="*/ 1946120 w 1946120"/>
                <a:gd name="connsiteY4" fmla="*/ 727860 h 823213"/>
                <a:gd name="connsiteX5" fmla="*/ 1850767 w 1946120"/>
                <a:gd name="connsiteY5" fmla="*/ 823213 h 823213"/>
                <a:gd name="connsiteX6" fmla="*/ 95353 w 1946120"/>
                <a:gd name="connsiteY6" fmla="*/ 823213 h 823213"/>
                <a:gd name="connsiteX7" fmla="*/ 0 w 1946120"/>
                <a:gd name="connsiteY7" fmla="*/ 727860 h 823213"/>
                <a:gd name="connsiteX8" fmla="*/ 0 w 1946120"/>
                <a:gd name="connsiteY8" fmla="*/ 346458 h 823213"/>
                <a:gd name="connsiteX9" fmla="*/ 95353 w 1946120"/>
                <a:gd name="connsiteY9" fmla="*/ 251105 h 823213"/>
                <a:gd name="connsiteX10" fmla="*/ 827419 w 1946120"/>
                <a:gd name="connsiteY10" fmla="*/ 251105 h 82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6120" h="823213">
                  <a:moveTo>
                    <a:pt x="973060" y="0"/>
                  </a:moveTo>
                  <a:lnTo>
                    <a:pt x="1118701" y="251105"/>
                  </a:lnTo>
                  <a:lnTo>
                    <a:pt x="1850767" y="251105"/>
                  </a:lnTo>
                  <a:cubicBezTo>
                    <a:pt x="1903429" y="251105"/>
                    <a:pt x="1946120" y="293796"/>
                    <a:pt x="1946120" y="346458"/>
                  </a:cubicBezTo>
                  <a:lnTo>
                    <a:pt x="1946120" y="727860"/>
                  </a:lnTo>
                  <a:cubicBezTo>
                    <a:pt x="1946120" y="780522"/>
                    <a:pt x="1903429" y="823213"/>
                    <a:pt x="1850767" y="823213"/>
                  </a:cubicBezTo>
                  <a:lnTo>
                    <a:pt x="95353" y="823213"/>
                  </a:lnTo>
                  <a:cubicBezTo>
                    <a:pt x="42691" y="823213"/>
                    <a:pt x="0" y="780522"/>
                    <a:pt x="0" y="727860"/>
                  </a:cubicBezTo>
                  <a:lnTo>
                    <a:pt x="0" y="346458"/>
                  </a:lnTo>
                  <a:cubicBezTo>
                    <a:pt x="0" y="293796"/>
                    <a:pt x="42691" y="251105"/>
                    <a:pt x="95353" y="251105"/>
                  </a:cubicBezTo>
                  <a:lnTo>
                    <a:pt x="827419" y="251105"/>
                  </a:lnTo>
                  <a:close/>
                </a:path>
              </a:pathLst>
            </a:custGeom>
            <a:solidFill>
              <a:srgbClr val="17406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988132" y="3169092"/>
              <a:ext cx="2593200" cy="424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系统软件设计</a:t>
              </a:r>
              <a:endPara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386801" y="2892782"/>
            <a:ext cx="1305184" cy="597342"/>
            <a:chOff x="3657603" y="2852609"/>
            <a:chExt cx="1808055" cy="823213"/>
          </a:xfrm>
        </p:grpSpPr>
        <p:sp>
          <p:nvSpPr>
            <p:cNvPr id="71" name="任意多边形 70"/>
            <p:cNvSpPr/>
            <p:nvPr/>
          </p:nvSpPr>
          <p:spPr>
            <a:xfrm>
              <a:off x="3657603" y="2852609"/>
              <a:ext cx="1808055" cy="823213"/>
            </a:xfrm>
            <a:custGeom>
              <a:avLst/>
              <a:gdLst>
                <a:gd name="connsiteX0" fmla="*/ 973060 w 1946120"/>
                <a:gd name="connsiteY0" fmla="*/ 0 h 823213"/>
                <a:gd name="connsiteX1" fmla="*/ 1118701 w 1946120"/>
                <a:gd name="connsiteY1" fmla="*/ 251105 h 823213"/>
                <a:gd name="connsiteX2" fmla="*/ 1850767 w 1946120"/>
                <a:gd name="connsiteY2" fmla="*/ 251105 h 823213"/>
                <a:gd name="connsiteX3" fmla="*/ 1946120 w 1946120"/>
                <a:gd name="connsiteY3" fmla="*/ 346458 h 823213"/>
                <a:gd name="connsiteX4" fmla="*/ 1946120 w 1946120"/>
                <a:gd name="connsiteY4" fmla="*/ 727860 h 823213"/>
                <a:gd name="connsiteX5" fmla="*/ 1850767 w 1946120"/>
                <a:gd name="connsiteY5" fmla="*/ 823213 h 823213"/>
                <a:gd name="connsiteX6" fmla="*/ 95353 w 1946120"/>
                <a:gd name="connsiteY6" fmla="*/ 823213 h 823213"/>
                <a:gd name="connsiteX7" fmla="*/ 0 w 1946120"/>
                <a:gd name="connsiteY7" fmla="*/ 727860 h 823213"/>
                <a:gd name="connsiteX8" fmla="*/ 0 w 1946120"/>
                <a:gd name="connsiteY8" fmla="*/ 346458 h 823213"/>
                <a:gd name="connsiteX9" fmla="*/ 95353 w 1946120"/>
                <a:gd name="connsiteY9" fmla="*/ 251105 h 823213"/>
                <a:gd name="connsiteX10" fmla="*/ 827419 w 1946120"/>
                <a:gd name="connsiteY10" fmla="*/ 251105 h 82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6120" h="823213">
                  <a:moveTo>
                    <a:pt x="973060" y="0"/>
                  </a:moveTo>
                  <a:lnTo>
                    <a:pt x="1118701" y="251105"/>
                  </a:lnTo>
                  <a:lnTo>
                    <a:pt x="1850767" y="251105"/>
                  </a:lnTo>
                  <a:cubicBezTo>
                    <a:pt x="1903429" y="251105"/>
                    <a:pt x="1946120" y="293796"/>
                    <a:pt x="1946120" y="346458"/>
                  </a:cubicBezTo>
                  <a:lnTo>
                    <a:pt x="1946120" y="727860"/>
                  </a:lnTo>
                  <a:cubicBezTo>
                    <a:pt x="1946120" y="780522"/>
                    <a:pt x="1903429" y="823213"/>
                    <a:pt x="1850767" y="823213"/>
                  </a:cubicBezTo>
                  <a:lnTo>
                    <a:pt x="95353" y="823213"/>
                  </a:lnTo>
                  <a:cubicBezTo>
                    <a:pt x="42691" y="823213"/>
                    <a:pt x="0" y="780522"/>
                    <a:pt x="0" y="727860"/>
                  </a:cubicBezTo>
                  <a:lnTo>
                    <a:pt x="0" y="346458"/>
                  </a:lnTo>
                  <a:cubicBezTo>
                    <a:pt x="0" y="293796"/>
                    <a:pt x="42691" y="251105"/>
                    <a:pt x="95353" y="251105"/>
                  </a:cubicBezTo>
                  <a:lnTo>
                    <a:pt x="827419" y="251105"/>
                  </a:lnTo>
                  <a:close/>
                </a:path>
              </a:pathLst>
            </a:custGeom>
            <a:solidFill>
              <a:srgbClr val="2E75B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696129" y="3197403"/>
              <a:ext cx="1742301" cy="424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云图数据处理</a:t>
              </a:r>
              <a:endPara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1984" y="3069125"/>
            <a:ext cx="1366361" cy="597341"/>
            <a:chOff x="5944381" y="3100955"/>
            <a:chExt cx="2636951" cy="823213"/>
          </a:xfrm>
        </p:grpSpPr>
        <p:sp>
          <p:nvSpPr>
            <p:cNvPr id="74" name="任意多边形 73"/>
            <p:cNvSpPr/>
            <p:nvPr/>
          </p:nvSpPr>
          <p:spPr>
            <a:xfrm flipH="1" flipV="1">
              <a:off x="5944381" y="3100955"/>
              <a:ext cx="2451703" cy="823213"/>
            </a:xfrm>
            <a:custGeom>
              <a:avLst/>
              <a:gdLst>
                <a:gd name="connsiteX0" fmla="*/ 973060 w 1946120"/>
                <a:gd name="connsiteY0" fmla="*/ 0 h 823213"/>
                <a:gd name="connsiteX1" fmla="*/ 1118701 w 1946120"/>
                <a:gd name="connsiteY1" fmla="*/ 251105 h 823213"/>
                <a:gd name="connsiteX2" fmla="*/ 1850767 w 1946120"/>
                <a:gd name="connsiteY2" fmla="*/ 251105 h 823213"/>
                <a:gd name="connsiteX3" fmla="*/ 1946120 w 1946120"/>
                <a:gd name="connsiteY3" fmla="*/ 346458 h 823213"/>
                <a:gd name="connsiteX4" fmla="*/ 1946120 w 1946120"/>
                <a:gd name="connsiteY4" fmla="*/ 727860 h 823213"/>
                <a:gd name="connsiteX5" fmla="*/ 1850767 w 1946120"/>
                <a:gd name="connsiteY5" fmla="*/ 823213 h 823213"/>
                <a:gd name="connsiteX6" fmla="*/ 95353 w 1946120"/>
                <a:gd name="connsiteY6" fmla="*/ 823213 h 823213"/>
                <a:gd name="connsiteX7" fmla="*/ 0 w 1946120"/>
                <a:gd name="connsiteY7" fmla="*/ 727860 h 823213"/>
                <a:gd name="connsiteX8" fmla="*/ 0 w 1946120"/>
                <a:gd name="connsiteY8" fmla="*/ 346458 h 823213"/>
                <a:gd name="connsiteX9" fmla="*/ 95353 w 1946120"/>
                <a:gd name="connsiteY9" fmla="*/ 251105 h 823213"/>
                <a:gd name="connsiteX10" fmla="*/ 827419 w 1946120"/>
                <a:gd name="connsiteY10" fmla="*/ 251105 h 82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6120" h="823213">
                  <a:moveTo>
                    <a:pt x="973060" y="0"/>
                  </a:moveTo>
                  <a:lnTo>
                    <a:pt x="1118701" y="251105"/>
                  </a:lnTo>
                  <a:lnTo>
                    <a:pt x="1850767" y="251105"/>
                  </a:lnTo>
                  <a:cubicBezTo>
                    <a:pt x="1903429" y="251105"/>
                    <a:pt x="1946120" y="293796"/>
                    <a:pt x="1946120" y="346458"/>
                  </a:cubicBezTo>
                  <a:lnTo>
                    <a:pt x="1946120" y="727860"/>
                  </a:lnTo>
                  <a:cubicBezTo>
                    <a:pt x="1946120" y="780522"/>
                    <a:pt x="1903429" y="823213"/>
                    <a:pt x="1850767" y="823213"/>
                  </a:cubicBezTo>
                  <a:lnTo>
                    <a:pt x="95353" y="823213"/>
                  </a:lnTo>
                  <a:cubicBezTo>
                    <a:pt x="42691" y="823213"/>
                    <a:pt x="0" y="780522"/>
                    <a:pt x="0" y="727860"/>
                  </a:cubicBezTo>
                  <a:lnTo>
                    <a:pt x="0" y="346458"/>
                  </a:lnTo>
                  <a:cubicBezTo>
                    <a:pt x="0" y="293796"/>
                    <a:pt x="42691" y="251105"/>
                    <a:pt x="95353" y="251105"/>
                  </a:cubicBezTo>
                  <a:lnTo>
                    <a:pt x="827419" y="251105"/>
                  </a:lnTo>
                  <a:close/>
                </a:path>
              </a:pathLst>
            </a:custGeom>
            <a:solidFill>
              <a:srgbClr val="17406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5988132" y="3169092"/>
              <a:ext cx="2593200" cy="424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数据发布平台</a:t>
              </a:r>
              <a:endPara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732946" y="1634063"/>
            <a:ext cx="2286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硬件结构设计</a:t>
            </a:r>
            <a:endParaRPr lang="en-US" altLang="zh-CN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器件选型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设备集成</a:t>
            </a:r>
            <a:endParaRPr lang="en-US" altLang="zh-CN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可靠性验证</a:t>
            </a:r>
            <a:endParaRPr lang="en-US" altLang="zh-CN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00166" y="3803818"/>
            <a:ext cx="253746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观测组件</a:t>
            </a:r>
            <a:endParaRPr lang="en-US" altLang="zh-CN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latin typeface="+mn-ea"/>
                <a:cs typeface="Times New Roman" panose="02020603050405020304" pitchFamily="18" charset="0"/>
              </a:rPr>
              <a:t>存储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组件</a:t>
            </a:r>
            <a:endParaRPr lang="en-US" altLang="zh-CN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latin typeface="+mn-ea"/>
                <a:cs typeface="Times New Roman" panose="02020603050405020304" pitchFamily="18" charset="0"/>
              </a:rPr>
              <a:t>维保组件</a:t>
            </a:r>
          </a:p>
        </p:txBody>
      </p:sp>
      <p:sp>
        <p:nvSpPr>
          <p:cNvPr id="6" name="矩形 5"/>
          <p:cNvSpPr/>
          <p:nvPr/>
        </p:nvSpPr>
        <p:spPr>
          <a:xfrm>
            <a:off x="4910189" y="1529380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310096" y="1678149"/>
            <a:ext cx="302187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地基云图数据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集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图像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分类算法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分类算法验证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云点识别算法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79665" y="3803818"/>
            <a:ext cx="226640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项目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展示</a:t>
            </a:r>
            <a:endParaRPr lang="en-US" altLang="zh-CN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数据展示</a:t>
            </a:r>
            <a:endParaRPr lang="en-US" altLang="zh-CN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数据下载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6457866" y="3803818"/>
            <a:ext cx="160022" cy="350865"/>
          </a:xfrm>
          <a:custGeom>
            <a:avLst/>
            <a:gdLst>
              <a:gd name="T0" fmla="*/ 2147483647 w 274"/>
              <a:gd name="T1" fmla="*/ 2147483647 h 317"/>
              <a:gd name="T2" fmla="*/ 2147483647 w 274"/>
              <a:gd name="T3" fmla="*/ 2147483647 h 317"/>
              <a:gd name="T4" fmla="*/ 0 w 274"/>
              <a:gd name="T5" fmla="*/ 2147483647 h 317"/>
              <a:gd name="T6" fmla="*/ 0 w 274"/>
              <a:gd name="T7" fmla="*/ 2147483647 h 317"/>
              <a:gd name="T8" fmla="*/ 0 w 274"/>
              <a:gd name="T9" fmla="*/ 0 h 317"/>
              <a:gd name="T10" fmla="*/ 2147483647 w 274"/>
              <a:gd name="T11" fmla="*/ 2147483647 h 317"/>
              <a:gd name="T12" fmla="*/ 2147483647 w 274"/>
              <a:gd name="T13" fmla="*/ 2147483647 h 3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ex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zh-CN" altLang="en-US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7715E-6 -1.3876E-6 L -0.07456 -1.3876E-6 " pathEditMode="relative" rAng="0" ptsTypes="AA">
                                      <p:cBhvr>
                                        <p:cTn id="8" dur="500" spd="-99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32368</TotalTime>
  <Words>4519</Words>
  <Application>Microsoft Office PowerPoint</Application>
  <PresentationFormat>全屏显示(16:9)</PresentationFormat>
  <Paragraphs>632</Paragraphs>
  <Slides>44</Slides>
  <Notes>44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3" baseType="lpstr">
      <vt:lpstr>等线 Light</vt:lpstr>
      <vt:lpstr>宋体</vt:lpstr>
      <vt:lpstr>微软雅黑</vt:lpstr>
      <vt:lpstr>Arial</vt:lpstr>
      <vt:lpstr>Calibri</vt:lpstr>
      <vt:lpstr>Cambria Math</vt:lpstr>
      <vt:lpstr>Times New Roman</vt:lpstr>
      <vt:lpstr>Office 主题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简约线条创意毕业论文答辩开题报告动态PPT模板</dc:title>
  <dc:creator>qzuser</dc:creator>
  <cp:keywords>qzuser</cp:keywords>
  <cp:lastModifiedBy>Administrator</cp:lastModifiedBy>
  <cp:revision>360</cp:revision>
  <dcterms:created xsi:type="dcterms:W3CDTF">2016-05-20T12:59:00Z</dcterms:created>
  <dcterms:modified xsi:type="dcterms:W3CDTF">2019-05-23T04:22:41Z</dcterms:modified>
  <cp:category>qzuser</cp:category>
  <cp:contentStatus>ytfcells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