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Lst>
  <p:notesMasterIdLst>
    <p:notesMasterId r:id="rId64"/>
  </p:notesMasterIdLst>
  <p:sldIdLst>
    <p:sldId id="259" r:id="rId4"/>
    <p:sldId id="312" r:id="rId5"/>
    <p:sldId id="261" r:id="rId6"/>
    <p:sldId id="317" r:id="rId7"/>
    <p:sldId id="262" r:id="rId8"/>
    <p:sldId id="345" r:id="rId9"/>
    <p:sldId id="346" r:id="rId10"/>
    <p:sldId id="347" r:id="rId11"/>
    <p:sldId id="320" r:id="rId12"/>
    <p:sldId id="266" r:id="rId13"/>
    <p:sldId id="319" r:id="rId14"/>
    <p:sldId id="267" r:id="rId15"/>
    <p:sldId id="268" r:id="rId16"/>
    <p:sldId id="338" r:id="rId17"/>
    <p:sldId id="275" r:id="rId18"/>
    <p:sldId id="360" r:id="rId19"/>
    <p:sldId id="272" r:id="rId20"/>
    <p:sldId id="326" r:id="rId21"/>
    <p:sldId id="274" r:id="rId22"/>
    <p:sldId id="353" r:id="rId23"/>
    <p:sldId id="271" r:id="rId24"/>
    <p:sldId id="329" r:id="rId25"/>
    <p:sldId id="330" r:id="rId26"/>
    <p:sldId id="290" r:id="rId27"/>
    <p:sldId id="276" r:id="rId28"/>
    <p:sldId id="277" r:id="rId29"/>
    <p:sldId id="278" r:id="rId30"/>
    <p:sldId id="334" r:id="rId31"/>
    <p:sldId id="325" r:id="rId32"/>
    <p:sldId id="310" r:id="rId33"/>
    <p:sldId id="357" r:id="rId34"/>
    <p:sldId id="350" r:id="rId35"/>
    <p:sldId id="349" r:id="rId36"/>
    <p:sldId id="281" r:id="rId37"/>
    <p:sldId id="282" r:id="rId38"/>
    <p:sldId id="283" r:id="rId39"/>
    <p:sldId id="284" r:id="rId40"/>
    <p:sldId id="279" r:id="rId41"/>
    <p:sldId id="336" r:id="rId42"/>
    <p:sldId id="337" r:id="rId43"/>
    <p:sldId id="285" r:id="rId44"/>
    <p:sldId id="358" r:id="rId45"/>
    <p:sldId id="351" r:id="rId46"/>
    <p:sldId id="286" r:id="rId47"/>
    <p:sldId id="291" r:id="rId48"/>
    <p:sldId id="292" r:id="rId49"/>
    <p:sldId id="359" r:id="rId50"/>
    <p:sldId id="293" r:id="rId51"/>
    <p:sldId id="294" r:id="rId52"/>
    <p:sldId id="295" r:id="rId53"/>
    <p:sldId id="297" r:id="rId54"/>
    <p:sldId id="324" r:id="rId55"/>
    <p:sldId id="296" r:id="rId56"/>
    <p:sldId id="299" r:id="rId57"/>
    <p:sldId id="300" r:id="rId58"/>
    <p:sldId id="362" r:id="rId59"/>
    <p:sldId id="311" r:id="rId60"/>
    <p:sldId id="323" r:id="rId61"/>
    <p:sldId id="315" r:id="rId62"/>
    <p:sldId id="265"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0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C80EE-859E-482A-9E31-6B49BD7DB033}" type="datetimeFigureOut">
              <a:rPr lang="zh-CN" altLang="en-US" smtClean="0"/>
              <a:t>2019-7-2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23EDE-E7FC-4404-B1B1-6E0BF6FBDCD4}" type="slidenum">
              <a:rPr lang="zh-CN" altLang="en-US" smtClean="0"/>
              <a:t>‹#›</a:t>
            </a:fld>
            <a:endParaRPr lang="zh-CN" altLang="en-US"/>
          </a:p>
        </p:txBody>
      </p:sp>
    </p:spTree>
    <p:extLst>
      <p:ext uri="{BB962C8B-B14F-4D97-AF65-F5344CB8AC3E}">
        <p14:creationId xmlns:p14="http://schemas.microsoft.com/office/powerpoint/2010/main" val="2732224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1162A-0278-46F0-9304-7886D96DA6A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5677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131162A-0278-46F0-9304-7886D96DA6AC}" type="slidenum">
              <a:rPr lang="zh-CN" altLang="en-US" smtClean="0"/>
              <a:t>30</a:t>
            </a:fld>
            <a:endParaRPr lang="zh-CN" altLang="en-US"/>
          </a:p>
        </p:txBody>
      </p:sp>
    </p:spTree>
    <p:extLst>
      <p:ext uri="{BB962C8B-B14F-4D97-AF65-F5344CB8AC3E}">
        <p14:creationId xmlns:p14="http://schemas.microsoft.com/office/powerpoint/2010/main" val="256252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LAMOST</a:t>
            </a:r>
            <a:r>
              <a:rPr lang="zh-CN" altLang="en-US" dirty="0" smtClean="0"/>
              <a:t>七个子系统：光学系统、主动光学与支撑系统、机架和跟踪系统、望远镜控制系统、焦面仪器、圆顶、数据处理</a:t>
            </a:r>
            <a:endParaRPr lang="zh-CN" altLang="en-US" dirty="0"/>
          </a:p>
        </p:txBody>
      </p:sp>
      <p:sp>
        <p:nvSpPr>
          <p:cNvPr id="4" name="灯片编号占位符 3"/>
          <p:cNvSpPr>
            <a:spLocks noGrp="1"/>
          </p:cNvSpPr>
          <p:nvPr>
            <p:ph type="sldNum" sz="quarter" idx="10"/>
          </p:nvPr>
        </p:nvSpPr>
        <p:spPr/>
        <p:txBody>
          <a:bodyPr/>
          <a:lstStyle/>
          <a:p>
            <a:fld id="{50B23EDE-E7FC-4404-B1B1-6E0BF6FBDCD4}" type="slidenum">
              <a:rPr lang="zh-CN" altLang="en-US" smtClean="0"/>
              <a:t>33</a:t>
            </a:fld>
            <a:endParaRPr lang="zh-CN" altLang="en-US"/>
          </a:p>
        </p:txBody>
      </p:sp>
    </p:spTree>
    <p:extLst>
      <p:ext uri="{BB962C8B-B14F-4D97-AF65-F5344CB8AC3E}">
        <p14:creationId xmlns:p14="http://schemas.microsoft.com/office/powerpoint/2010/main" val="927553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结构图换一个？？</a:t>
            </a:r>
            <a:endParaRPr lang="en-US" altLang="zh-CN" dirty="0" smtClean="0"/>
          </a:p>
        </p:txBody>
      </p:sp>
      <p:sp>
        <p:nvSpPr>
          <p:cNvPr id="4" name="灯片编号占位符 3"/>
          <p:cNvSpPr>
            <a:spLocks noGrp="1"/>
          </p:cNvSpPr>
          <p:nvPr>
            <p:ph type="sldNum" sz="quarter" idx="10"/>
          </p:nvPr>
        </p:nvSpPr>
        <p:spPr/>
        <p:txBody>
          <a:bodyPr/>
          <a:lstStyle/>
          <a:p>
            <a:fld id="{50B23EDE-E7FC-4404-B1B1-6E0BF6FBDCD4}" type="slidenum">
              <a:rPr lang="zh-CN" altLang="en-US" smtClean="0"/>
              <a:t>35</a:t>
            </a:fld>
            <a:endParaRPr lang="zh-CN" altLang="en-US"/>
          </a:p>
        </p:txBody>
      </p:sp>
    </p:spTree>
    <p:extLst>
      <p:ext uri="{BB962C8B-B14F-4D97-AF65-F5344CB8AC3E}">
        <p14:creationId xmlns:p14="http://schemas.microsoft.com/office/powerpoint/2010/main" val="3814545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在一次实验中可能用到多个虚拟相机；每天的数据量达到</a:t>
            </a:r>
            <a:r>
              <a:rPr lang="en-US" altLang="zh-CN" dirty="0" smtClean="0"/>
              <a:t>70TB</a:t>
            </a:r>
            <a:r>
              <a:rPr lang="zh-CN" altLang="en-US" dirty="0" smtClean="0"/>
              <a:t>；</a:t>
            </a:r>
            <a:r>
              <a:rPr lang="en-US" altLang="zh-CN" dirty="0" smtClean="0"/>
              <a:t>Scalable</a:t>
            </a:r>
            <a:r>
              <a:rPr lang="zh-CN" altLang="en-US" dirty="0" smtClean="0"/>
              <a:t>：可伸缩的，每台相机有独立的数据流；</a:t>
            </a:r>
            <a:r>
              <a:rPr lang="en-US" altLang="zh-CN" dirty="0" smtClean="0"/>
              <a:t>FITS</a:t>
            </a:r>
            <a:r>
              <a:rPr lang="zh-CN" altLang="en-US" dirty="0" smtClean="0"/>
              <a:t>头信息：</a:t>
            </a:r>
            <a:r>
              <a:rPr lang="en-US" altLang="zh-CN" dirty="0" smtClean="0"/>
              <a:t>Scatter-gather</a:t>
            </a:r>
            <a:r>
              <a:rPr lang="zh-CN" altLang="en-US" dirty="0" smtClean="0"/>
              <a:t>技术，将所有</a:t>
            </a:r>
            <a:r>
              <a:rPr lang="en-US" altLang="zh-CN" dirty="0" smtClean="0"/>
              <a:t>fits</a:t>
            </a:r>
            <a:r>
              <a:rPr lang="zh-CN" altLang="en-US" dirty="0" smtClean="0"/>
              <a:t>头信息保存在同一个数据库中，分层的数据库结构，旧的数据会转存；</a:t>
            </a:r>
            <a:endParaRPr lang="zh-CN" altLang="en-US" dirty="0"/>
          </a:p>
        </p:txBody>
      </p:sp>
      <p:sp>
        <p:nvSpPr>
          <p:cNvPr id="4" name="灯片编号占位符 3"/>
          <p:cNvSpPr>
            <a:spLocks noGrp="1"/>
          </p:cNvSpPr>
          <p:nvPr>
            <p:ph type="sldNum" sz="quarter" idx="10"/>
          </p:nvPr>
        </p:nvSpPr>
        <p:spPr/>
        <p:txBody>
          <a:bodyPr/>
          <a:lstStyle/>
          <a:p>
            <a:fld id="{50B23EDE-E7FC-4404-B1B1-6E0BF6FBDCD4}" type="slidenum">
              <a:rPr lang="zh-CN" altLang="en-US" smtClean="0"/>
              <a:t>43</a:t>
            </a:fld>
            <a:endParaRPr lang="zh-CN" altLang="en-US"/>
          </a:p>
        </p:txBody>
      </p:sp>
    </p:spTree>
    <p:extLst>
      <p:ext uri="{BB962C8B-B14F-4D97-AF65-F5344CB8AC3E}">
        <p14:creationId xmlns:p14="http://schemas.microsoft.com/office/powerpoint/2010/main" val="179657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3CE417-BC1A-42F9-B85B-21BF1397860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4017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统计每年的观测时间申请书？从</a:t>
            </a:r>
            <a:r>
              <a:rPr lang="en-US" altLang="zh-CN" dirty="0" smtClean="0"/>
              <a:t>2014</a:t>
            </a:r>
            <a:r>
              <a:rPr lang="zh-CN" altLang="en-US" dirty="0" smtClean="0"/>
              <a:t>年在线时间申请开始</a:t>
            </a:r>
            <a:endParaRPr lang="zh-CN" altLang="en-US" dirty="0"/>
          </a:p>
        </p:txBody>
      </p:sp>
      <p:sp>
        <p:nvSpPr>
          <p:cNvPr id="4" name="灯片编号占位符 3"/>
          <p:cNvSpPr>
            <a:spLocks noGrp="1"/>
          </p:cNvSpPr>
          <p:nvPr>
            <p:ph type="sldNum" sz="quarter" idx="10"/>
          </p:nvPr>
        </p:nvSpPr>
        <p:spPr/>
        <p:txBody>
          <a:bodyPr/>
          <a:lstStyle/>
          <a:p>
            <a:fld id="{50B23EDE-E7FC-4404-B1B1-6E0BF6FBDCD4}" type="slidenum">
              <a:rPr lang="zh-CN" altLang="en-US" smtClean="0"/>
              <a:t>3</a:t>
            </a:fld>
            <a:endParaRPr lang="zh-CN" altLang="en-US"/>
          </a:p>
        </p:txBody>
      </p:sp>
    </p:spTree>
    <p:extLst>
      <p:ext uri="{BB962C8B-B14F-4D97-AF65-F5344CB8AC3E}">
        <p14:creationId xmlns:p14="http://schemas.microsoft.com/office/powerpoint/2010/main" val="304120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统计每年的观测时间申请书？从</a:t>
            </a:r>
            <a:r>
              <a:rPr lang="en-US" altLang="zh-CN" dirty="0" smtClean="0"/>
              <a:t>2014</a:t>
            </a:r>
            <a:r>
              <a:rPr lang="zh-CN" altLang="en-US" dirty="0" smtClean="0"/>
              <a:t>年在线时间申请开始？</a:t>
            </a:r>
            <a:r>
              <a:rPr lang="zh-CN" altLang="en-US" sz="1200" dirty="0" smtClean="0">
                <a:solidFill>
                  <a:srgbClr val="FF0000"/>
                </a:solidFill>
              </a:rPr>
              <a:t>申请书（统计列表），观测操作（不同助手观测效率不同，观测数量不同，效率），终端控制，智能化控制需求？</a:t>
            </a:r>
            <a:endParaRPr lang="en-US" altLang="zh-CN" sz="1200" dirty="0" smtClean="0">
              <a:solidFill>
                <a:srgbClr val="FF0000"/>
              </a:solidFill>
            </a:endParaRPr>
          </a:p>
          <a:p>
            <a:endParaRPr lang="zh-CN" altLang="en-US" dirty="0"/>
          </a:p>
        </p:txBody>
      </p:sp>
      <p:sp>
        <p:nvSpPr>
          <p:cNvPr id="4" name="灯片编号占位符 3"/>
          <p:cNvSpPr>
            <a:spLocks noGrp="1"/>
          </p:cNvSpPr>
          <p:nvPr>
            <p:ph type="sldNum" sz="quarter" idx="10"/>
          </p:nvPr>
        </p:nvSpPr>
        <p:spPr/>
        <p:txBody>
          <a:bodyPr/>
          <a:lstStyle/>
          <a:p>
            <a:fld id="{50B23EDE-E7FC-4404-B1B1-6E0BF6FBDCD4}" type="slidenum">
              <a:rPr lang="zh-CN" altLang="en-US" smtClean="0"/>
              <a:t>4</a:t>
            </a:fld>
            <a:endParaRPr lang="zh-CN" altLang="en-US"/>
          </a:p>
        </p:txBody>
      </p:sp>
    </p:spTree>
    <p:extLst>
      <p:ext uri="{BB962C8B-B14F-4D97-AF65-F5344CB8AC3E}">
        <p14:creationId xmlns:p14="http://schemas.microsoft.com/office/powerpoint/2010/main" val="2754629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最早的自动望远镜是</a:t>
            </a:r>
            <a:r>
              <a:rPr lang="en-US" altLang="zh-CN" sz="1200" dirty="0" err="1" smtClean="0"/>
              <a:t>Casberg</a:t>
            </a:r>
            <a:r>
              <a:rPr lang="zh-CN" altLang="en-US" sz="1200" dirty="0" smtClean="0"/>
              <a:t>子午环</a:t>
            </a:r>
            <a:endParaRPr lang="en-US" altLang="zh-CN" sz="1200" dirty="0" smtClean="0"/>
          </a:p>
          <a:p>
            <a:endParaRPr lang="zh-CN" altLang="en-US" dirty="0"/>
          </a:p>
        </p:txBody>
      </p:sp>
      <p:sp>
        <p:nvSpPr>
          <p:cNvPr id="4" name="灯片编号占位符 3"/>
          <p:cNvSpPr>
            <a:spLocks noGrp="1"/>
          </p:cNvSpPr>
          <p:nvPr>
            <p:ph type="sldNum" sz="quarter" idx="10"/>
          </p:nvPr>
        </p:nvSpPr>
        <p:spPr/>
        <p:txBody>
          <a:bodyPr/>
          <a:lstStyle/>
          <a:p>
            <a:fld id="{50B23EDE-E7FC-4404-B1B1-6E0BF6FBDCD4}" type="slidenum">
              <a:rPr lang="zh-CN" altLang="en-US" smtClean="0"/>
              <a:t>5</a:t>
            </a:fld>
            <a:endParaRPr lang="zh-CN" altLang="en-US"/>
          </a:p>
        </p:txBody>
      </p:sp>
    </p:spTree>
    <p:extLst>
      <p:ext uri="{BB962C8B-B14F-4D97-AF65-F5344CB8AC3E}">
        <p14:creationId xmlns:p14="http://schemas.microsoft.com/office/powerpoint/2010/main" val="290045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LAMOST</a:t>
            </a:r>
            <a:r>
              <a:rPr lang="zh-CN" altLang="en-US" dirty="0" smtClean="0"/>
              <a:t>七个子系统：光学系统、主动光学与支撑系统、机架和跟踪系统、望远镜控制系统、焦面仪器、圆顶、数据处理</a:t>
            </a:r>
            <a:endParaRPr lang="zh-CN" altLang="en-US" dirty="0"/>
          </a:p>
        </p:txBody>
      </p:sp>
      <p:sp>
        <p:nvSpPr>
          <p:cNvPr id="4" name="灯片编号占位符 3"/>
          <p:cNvSpPr>
            <a:spLocks noGrp="1"/>
          </p:cNvSpPr>
          <p:nvPr>
            <p:ph type="sldNum" sz="quarter" idx="10"/>
          </p:nvPr>
        </p:nvSpPr>
        <p:spPr/>
        <p:txBody>
          <a:bodyPr/>
          <a:lstStyle/>
          <a:p>
            <a:fld id="{50B23EDE-E7FC-4404-B1B1-6E0BF6FBDCD4}" type="slidenum">
              <a:rPr lang="zh-CN" altLang="en-US" smtClean="0"/>
              <a:t>8</a:t>
            </a:fld>
            <a:endParaRPr lang="zh-CN" altLang="en-US"/>
          </a:p>
        </p:txBody>
      </p:sp>
    </p:spTree>
    <p:extLst>
      <p:ext uri="{BB962C8B-B14F-4D97-AF65-F5344CB8AC3E}">
        <p14:creationId xmlns:p14="http://schemas.microsoft.com/office/powerpoint/2010/main" val="39709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solidFill>
                  <a:srgbClr val="FF0000"/>
                </a:solidFill>
              </a:rPr>
              <a:t>总结性的</a:t>
            </a:r>
            <a:r>
              <a:rPr lang="en-US" altLang="zh-CN" dirty="0" smtClean="0">
                <a:solidFill>
                  <a:srgbClr val="FF0000"/>
                </a:solidFill>
              </a:rPr>
              <a:t>PPT</a:t>
            </a:r>
            <a:endParaRPr lang="zh-CN" altLang="en-US" dirty="0">
              <a:solidFill>
                <a:srgbClr val="FF0000"/>
              </a:solidFill>
            </a:endParaRPr>
          </a:p>
        </p:txBody>
      </p:sp>
      <p:sp>
        <p:nvSpPr>
          <p:cNvPr id="4" name="灯片编号占位符 3"/>
          <p:cNvSpPr>
            <a:spLocks noGrp="1"/>
          </p:cNvSpPr>
          <p:nvPr>
            <p:ph type="sldNum" sz="quarter" idx="10"/>
          </p:nvPr>
        </p:nvSpPr>
        <p:spPr/>
        <p:txBody>
          <a:bodyPr/>
          <a:lstStyle/>
          <a:p>
            <a:fld id="{50B23EDE-E7FC-4404-B1B1-6E0BF6FBDCD4}" type="slidenum">
              <a:rPr lang="zh-CN" altLang="en-US" smtClean="0"/>
              <a:t>14</a:t>
            </a:fld>
            <a:endParaRPr lang="zh-CN" altLang="en-US"/>
          </a:p>
        </p:txBody>
      </p:sp>
    </p:spTree>
    <p:extLst>
      <p:ext uri="{BB962C8B-B14F-4D97-AF65-F5344CB8AC3E}">
        <p14:creationId xmlns:p14="http://schemas.microsoft.com/office/powerpoint/2010/main" val="391223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131162A-0278-46F0-9304-7886D96DA6AC}" type="slidenum">
              <a:rPr lang="zh-CN" altLang="en-US" smtClean="0"/>
              <a:t>24</a:t>
            </a:fld>
            <a:endParaRPr lang="zh-CN" altLang="en-US"/>
          </a:p>
        </p:txBody>
      </p:sp>
    </p:spTree>
    <p:extLst>
      <p:ext uri="{BB962C8B-B14F-4D97-AF65-F5344CB8AC3E}">
        <p14:creationId xmlns:p14="http://schemas.microsoft.com/office/powerpoint/2010/main" val="239918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131162A-0278-46F0-9304-7886D96DA6AC}" type="slidenum">
              <a:rPr lang="zh-CN" altLang="en-US" smtClean="0"/>
              <a:t>29</a:t>
            </a:fld>
            <a:endParaRPr lang="zh-CN" altLang="en-US"/>
          </a:p>
        </p:txBody>
      </p:sp>
    </p:spTree>
    <p:extLst>
      <p:ext uri="{BB962C8B-B14F-4D97-AF65-F5344CB8AC3E}">
        <p14:creationId xmlns:p14="http://schemas.microsoft.com/office/powerpoint/2010/main" val="346626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41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261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7514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MG Moon">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4" descr="C:\Users\Justin\Desktop\cc_MG_581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477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1827036" y="1512317"/>
            <a:ext cx="6400342" cy="707886"/>
          </a:xfrm>
          <a:prstGeom prst="rect">
            <a:avLst/>
          </a:prstGeom>
          <a:noFill/>
        </p:spPr>
        <p:txBody>
          <a:bodyPr wrap="none" rtlCol="0">
            <a:spAutoFit/>
          </a:bodyPr>
          <a:lstStyle/>
          <a:p>
            <a:r>
              <a:rPr lang="en-US" altLang="zh-CN" sz="4000" dirty="0" smtClean="0">
                <a:solidFill>
                  <a:prstClr val="black"/>
                </a:solidFill>
                <a:latin typeface="Cooper Black" pitchFamily="18" charset="0"/>
              </a:rPr>
              <a:t>The Integral Field Units</a:t>
            </a:r>
            <a:endParaRPr lang="zh-CN" altLang="en-US" sz="4000" dirty="0">
              <a:solidFill>
                <a:prstClr val="black"/>
              </a:solidFill>
              <a:latin typeface="Cooper Black" pitchFamily="18" charset="0"/>
            </a:endParaRPr>
          </a:p>
        </p:txBody>
      </p:sp>
      <p:sp>
        <p:nvSpPr>
          <p:cNvPr id="10" name="TextBox 9"/>
          <p:cNvSpPr txBox="1"/>
          <p:nvPr userDrawn="1"/>
        </p:nvSpPr>
        <p:spPr>
          <a:xfrm>
            <a:off x="4036435" y="2646873"/>
            <a:ext cx="4120284" cy="830997"/>
          </a:xfrm>
          <a:prstGeom prst="rect">
            <a:avLst/>
          </a:prstGeom>
          <a:noFill/>
        </p:spPr>
        <p:txBody>
          <a:bodyPr wrap="square" rtlCol="0">
            <a:spAutoFit/>
          </a:bodyPr>
          <a:lstStyle/>
          <a:p>
            <a:pPr algn="ctr"/>
            <a:r>
              <a:rPr lang="zh-CN" altLang="en-US" sz="2400" dirty="0" smtClean="0">
                <a:solidFill>
                  <a:prstClr val="black"/>
                </a:solidFill>
                <a:latin typeface="Times New Roman" pitchFamily="18" charset="0"/>
                <a:ea typeface="华文行楷" pitchFamily="2" charset="-122"/>
                <a:cs typeface="Times New Roman" pitchFamily="18" charset="0"/>
              </a:rPr>
              <a:t>张居甲</a:t>
            </a:r>
            <a:endParaRPr lang="en-US" altLang="zh-CN" sz="2400" dirty="0" smtClean="0">
              <a:solidFill>
                <a:prstClr val="black"/>
              </a:solidFill>
              <a:latin typeface="Times New Roman" pitchFamily="18" charset="0"/>
              <a:ea typeface="华文行楷" pitchFamily="2" charset="-122"/>
              <a:cs typeface="Times New Roman" pitchFamily="18" charset="0"/>
            </a:endParaRPr>
          </a:p>
          <a:p>
            <a:pPr algn="ctr"/>
            <a:r>
              <a:rPr lang="en-US" altLang="zh-CN" sz="2400" dirty="0" smtClean="0">
                <a:solidFill>
                  <a:prstClr val="black"/>
                </a:solidFill>
                <a:latin typeface="Times New Roman" pitchFamily="18" charset="0"/>
                <a:ea typeface="华文行楷" pitchFamily="2" charset="-122"/>
                <a:cs typeface="Times New Roman" pitchFamily="18" charset="0"/>
              </a:rPr>
              <a:t>jujia@ynao.ac.cn</a:t>
            </a:r>
            <a:endParaRPr lang="zh-CN" altLang="en-US" sz="2400" dirty="0">
              <a:solidFill>
                <a:prstClr val="black"/>
              </a:solidFill>
              <a:latin typeface="Times New Roman" pitchFamily="18" charset="0"/>
              <a:ea typeface="华文行楷" pitchFamily="2" charset="-122"/>
              <a:cs typeface="Times New Roman" pitchFamily="18" charset="0"/>
            </a:endParaRPr>
          </a:p>
        </p:txBody>
      </p:sp>
      <p:sp>
        <p:nvSpPr>
          <p:cNvPr id="11" name="TextBox 10"/>
          <p:cNvSpPr txBox="1"/>
          <p:nvPr userDrawn="1"/>
        </p:nvSpPr>
        <p:spPr>
          <a:xfrm>
            <a:off x="3786992" y="3518010"/>
            <a:ext cx="3493264" cy="461665"/>
          </a:xfrm>
          <a:prstGeom prst="rect">
            <a:avLst/>
          </a:prstGeom>
          <a:noFill/>
        </p:spPr>
        <p:txBody>
          <a:bodyPr wrap="none" rtlCol="0">
            <a:spAutoFit/>
          </a:bodyPr>
          <a:lstStyle/>
          <a:p>
            <a:r>
              <a:rPr lang="zh-CN" altLang="en-US" sz="2400" dirty="0" smtClean="0">
                <a:solidFill>
                  <a:prstClr val="black"/>
                </a:solidFill>
                <a:latin typeface="Times New Roman" pitchFamily="18" charset="0"/>
                <a:ea typeface="Adobe 楷体 Std R" pitchFamily="18" charset="-122"/>
                <a:cs typeface="Times New Roman" pitchFamily="18" charset="0"/>
              </a:rPr>
              <a:t>云南天文台</a:t>
            </a:r>
            <a:r>
              <a:rPr lang="en-US" altLang="zh-CN" sz="2400" dirty="0" smtClean="0">
                <a:solidFill>
                  <a:prstClr val="black"/>
                </a:solidFill>
                <a:latin typeface="Times New Roman" pitchFamily="18" charset="0"/>
                <a:ea typeface="Adobe 楷体 Std R" pitchFamily="18" charset="-122"/>
                <a:cs typeface="Times New Roman" pitchFamily="18" charset="0"/>
              </a:rPr>
              <a:t>  2.4</a:t>
            </a:r>
            <a:r>
              <a:rPr lang="zh-CN" altLang="en-US" sz="2400" dirty="0" smtClean="0">
                <a:solidFill>
                  <a:prstClr val="black"/>
                </a:solidFill>
                <a:latin typeface="Times New Roman" pitchFamily="18" charset="0"/>
                <a:ea typeface="Adobe 楷体 Std R" pitchFamily="18" charset="-122"/>
                <a:cs typeface="Times New Roman" pitchFamily="18" charset="0"/>
              </a:rPr>
              <a:t>米望远镜</a:t>
            </a:r>
            <a:endParaRPr lang="zh-CN" altLang="en-US" sz="2400" dirty="0">
              <a:solidFill>
                <a:prstClr val="black"/>
              </a:solidFill>
              <a:latin typeface="Times New Roman" pitchFamily="18" charset="0"/>
              <a:ea typeface="Adobe 楷体 Std R" pitchFamily="18" charset="-122"/>
              <a:cs typeface="Times New Roman" pitchFamily="18" charset="0"/>
            </a:endParaRPr>
          </a:p>
        </p:txBody>
      </p:sp>
      <p:sp>
        <p:nvSpPr>
          <p:cNvPr id="13" name="TextBox 12"/>
          <p:cNvSpPr txBox="1"/>
          <p:nvPr userDrawn="1"/>
        </p:nvSpPr>
        <p:spPr>
          <a:xfrm>
            <a:off x="1916026" y="6369021"/>
            <a:ext cx="6276077" cy="400110"/>
          </a:xfrm>
          <a:prstGeom prst="rect">
            <a:avLst/>
          </a:prstGeom>
          <a:noFill/>
        </p:spPr>
        <p:txBody>
          <a:bodyPr wrap="none" rtlCol="0">
            <a:spAutoFit/>
          </a:bodyPr>
          <a:lstStyle/>
          <a:p>
            <a:r>
              <a:rPr lang="en-US" altLang="zh-CN" sz="2000" dirty="0" smtClean="0">
                <a:solidFill>
                  <a:prstClr val="black"/>
                </a:solidFill>
                <a:latin typeface="Times New Roman" pitchFamily="18" charset="0"/>
                <a:ea typeface="Adobe 楷体 Std R" pitchFamily="18" charset="-122"/>
                <a:cs typeface="Times New Roman" pitchFamily="18" charset="0"/>
              </a:rPr>
              <a:t>2012.7. </a:t>
            </a:r>
            <a:r>
              <a:rPr lang="zh-CN" altLang="en-US" sz="2000" dirty="0" smtClean="0">
                <a:solidFill>
                  <a:prstClr val="black"/>
                </a:solidFill>
                <a:latin typeface="Times New Roman" pitchFamily="18" charset="0"/>
                <a:ea typeface="Adobe 楷体 Std R" pitchFamily="18" charset="-122"/>
                <a:cs typeface="Times New Roman" pitchFamily="18" charset="0"/>
              </a:rPr>
              <a:t>北京</a:t>
            </a:r>
            <a:r>
              <a:rPr lang="en-US" altLang="zh-CN" sz="2000" dirty="0" smtClean="0">
                <a:solidFill>
                  <a:prstClr val="black"/>
                </a:solidFill>
                <a:latin typeface="Times New Roman" pitchFamily="18" charset="0"/>
                <a:ea typeface="Adobe 楷体 Std R" pitchFamily="18" charset="-122"/>
                <a:cs typeface="Times New Roman" pitchFamily="18" charset="0"/>
              </a:rPr>
              <a:t>. </a:t>
            </a:r>
            <a:r>
              <a:rPr lang="zh-CN" altLang="en-US" sz="2000" dirty="0" smtClean="0">
                <a:solidFill>
                  <a:prstClr val="black"/>
                </a:solidFill>
                <a:latin typeface="Times New Roman" pitchFamily="18" charset="0"/>
                <a:ea typeface="Adobe 楷体 Std R" pitchFamily="18" charset="-122"/>
                <a:cs typeface="Times New Roman" pitchFamily="18" charset="0"/>
              </a:rPr>
              <a:t>兴隆</a:t>
            </a:r>
            <a:r>
              <a:rPr lang="en-US" altLang="zh-CN" sz="2000" dirty="0" smtClean="0">
                <a:solidFill>
                  <a:prstClr val="black"/>
                </a:solidFill>
                <a:latin typeface="Times New Roman" pitchFamily="18" charset="0"/>
                <a:ea typeface="Adobe 楷体 Std R" pitchFamily="18" charset="-122"/>
                <a:cs typeface="Times New Roman" pitchFamily="18" charset="0"/>
              </a:rPr>
              <a:t>2.16</a:t>
            </a:r>
            <a:r>
              <a:rPr lang="zh-CN" altLang="en-US" sz="2000" dirty="0" smtClean="0">
                <a:solidFill>
                  <a:prstClr val="black"/>
                </a:solidFill>
                <a:latin typeface="Times New Roman" pitchFamily="18" charset="0"/>
                <a:ea typeface="Adobe 楷体 Std R" pitchFamily="18" charset="-122"/>
                <a:cs typeface="Times New Roman" pitchFamily="18" charset="0"/>
              </a:rPr>
              <a:t>米和丽江</a:t>
            </a:r>
            <a:r>
              <a:rPr lang="en-US" altLang="zh-CN" sz="2000" dirty="0" smtClean="0">
                <a:solidFill>
                  <a:prstClr val="black"/>
                </a:solidFill>
                <a:latin typeface="Times New Roman" pitchFamily="18" charset="0"/>
                <a:ea typeface="Adobe 楷体 Std R" pitchFamily="18" charset="-122"/>
                <a:cs typeface="Times New Roman" pitchFamily="18" charset="0"/>
              </a:rPr>
              <a:t>2.4</a:t>
            </a:r>
            <a:r>
              <a:rPr lang="zh-CN" altLang="en-US" sz="2000" dirty="0" smtClean="0">
                <a:solidFill>
                  <a:prstClr val="black"/>
                </a:solidFill>
                <a:latin typeface="Times New Roman" pitchFamily="18" charset="0"/>
                <a:ea typeface="Adobe 楷体 Std R" pitchFamily="18" charset="-122"/>
                <a:cs typeface="Times New Roman" pitchFamily="18" charset="0"/>
              </a:rPr>
              <a:t>米望远镜用户讨论会</a:t>
            </a:r>
            <a:endParaRPr lang="zh-CN" altLang="en-US" sz="2000" dirty="0">
              <a:solidFill>
                <a:prstClr val="black"/>
              </a:solidFill>
              <a:latin typeface="Times New Roman" pitchFamily="18" charset="0"/>
              <a:ea typeface="Adobe 楷体 Std R" pitchFamily="18" charset="-122"/>
              <a:cs typeface="Times New Roman" pitchFamily="18" charset="0"/>
            </a:endParaRPr>
          </a:p>
        </p:txBody>
      </p:sp>
      <p:sp>
        <p:nvSpPr>
          <p:cNvPr id="14" name="TextBox 13"/>
          <p:cNvSpPr txBox="1"/>
          <p:nvPr userDrawn="1"/>
        </p:nvSpPr>
        <p:spPr>
          <a:xfrm>
            <a:off x="7378483" y="2291889"/>
            <a:ext cx="1999265" cy="369332"/>
          </a:xfrm>
          <a:prstGeom prst="rect">
            <a:avLst/>
          </a:prstGeom>
          <a:noFill/>
        </p:spPr>
        <p:txBody>
          <a:bodyPr wrap="none" rtlCol="0">
            <a:spAutoFit/>
          </a:bodyPr>
          <a:lstStyle/>
          <a:p>
            <a:r>
              <a:rPr lang="en-US" altLang="zh-CN" sz="1800" dirty="0" smtClean="0">
                <a:solidFill>
                  <a:prstClr val="black"/>
                </a:solidFill>
                <a:latin typeface="Adobe 楷体 Std R" pitchFamily="18" charset="-122"/>
                <a:ea typeface="Adobe 楷体 Std R" pitchFamily="18" charset="-122"/>
              </a:rPr>
              <a:t>--</a:t>
            </a:r>
            <a:r>
              <a:rPr lang="zh-CN" altLang="en-US" sz="1800" dirty="0" smtClean="0">
                <a:solidFill>
                  <a:prstClr val="black"/>
                </a:solidFill>
                <a:latin typeface="Adobe 楷体 Std R" pitchFamily="18" charset="-122"/>
                <a:ea typeface="Adobe 楷体 Std R" pitchFamily="18" charset="-122"/>
              </a:rPr>
              <a:t>积分视场光谱仪</a:t>
            </a:r>
            <a:endParaRPr lang="zh-CN" altLang="en-US" sz="1800" dirty="0">
              <a:solidFill>
                <a:prstClr val="black"/>
              </a:solidFill>
              <a:latin typeface="Adobe 楷体 Std R" pitchFamily="18" charset="-122"/>
              <a:ea typeface="Adobe 楷体 Std R" pitchFamily="18" charset="-122"/>
            </a:endParaRPr>
          </a:p>
        </p:txBody>
      </p:sp>
    </p:spTree>
    <p:extLst>
      <p:ext uri="{BB962C8B-B14F-4D97-AF65-F5344CB8AC3E}">
        <p14:creationId xmlns:p14="http://schemas.microsoft.com/office/powerpoint/2010/main" val="34378758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07776" y="332656"/>
            <a:ext cx="11452853" cy="720080"/>
          </a:xfrm>
        </p:spPr>
        <p:txBody>
          <a:bodyPr>
            <a:normAutofit/>
          </a:bodyPr>
          <a:lstStyle>
            <a:lvl1pPr algn="l">
              <a:defRPr sz="3200">
                <a:latin typeface="Times New Roman" pitchFamily="18" charset="0"/>
                <a:ea typeface="Adobe 楷体 Std R" pitchFamily="18"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09600" y="1873511"/>
            <a:ext cx="10972800" cy="4525963"/>
          </a:xfrm>
        </p:spPr>
        <p:txBody>
          <a:bodyPr/>
          <a:lstStyle>
            <a:lvl1pPr>
              <a:defRPr sz="2800">
                <a:latin typeface="Times New Roman" pitchFamily="18" charset="0"/>
                <a:ea typeface="Adobe 楷体 Std R" pitchFamily="18" charset="-122"/>
                <a:cs typeface="Times New Roman" pitchFamily="18" charset="0"/>
              </a:defRPr>
            </a:lvl1pPr>
            <a:lvl2pPr>
              <a:defRPr sz="2600">
                <a:latin typeface="Adobe 楷体 Std R" pitchFamily="18" charset="-122"/>
                <a:ea typeface="Adobe 楷体 Std R" pitchFamily="18" charset="-122"/>
                <a:cs typeface="Times New Roman" pitchFamily="18" charset="0"/>
              </a:defRPr>
            </a:lvl2pPr>
            <a:lvl3pPr>
              <a:defRPr>
                <a:latin typeface="Adobe 楷体 Std R" pitchFamily="18" charset="-122"/>
                <a:ea typeface="Adobe 楷体 Std R" pitchFamily="18" charset="-122"/>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9413608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994751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3334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6834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407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005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044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1744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9608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3824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1558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3484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9E8F5C5-E132-4A0F-B8B6-1B1CEFE7A7DC}" type="datetimeFigureOut">
              <a:rPr lang="zh-CN" altLang="en-US" smtClean="0"/>
              <a:t>2019-7-2</a:t>
            </a:fld>
            <a:endParaRPr lang="zh-CN" alt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zh-CN" alt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019F4585-60AD-46F0-A4E1-57E5D6ED6B71}" type="slidenum">
              <a:rPr lang="zh-CN" altLang="en-US" smtClean="0"/>
              <a:t>‹#›</a:t>
            </a:fld>
            <a:endParaRPr lang="zh-CN" alt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4930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3709249998"/>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F4585-60AD-46F0-A4E1-57E5D6ED6B71}" type="slidenum">
              <a:rPr lang="zh-CN" altLang="en-US" smtClean="0"/>
              <a:t>‹#›</a:t>
            </a:fld>
            <a:endParaRPr lang="zh-CN" alt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52776350"/>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790720342"/>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zh-CN" altLang="en-US"/>
              <a:t>编辑母版文本样式</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3081923907"/>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3009086673"/>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5717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2420222325"/>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zh-CN" altLang="en-US"/>
              <a:t>单击此处编辑母版标题样式</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3286606331"/>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11292840" cy="5128923"/>
          </a:xfrm>
          <a:blipFill>
            <a:blip r:embed="rId2" cstate="email">
              <a:extLst>
                <a:ext uri="{28A0092B-C50C-407E-A947-70E740481C1C}">
                  <a14:useLocalDpi xmlns:a14="http://schemas.microsoft.com/office/drawing/2010/main"/>
                </a:ext>
              </a:extLst>
            </a:blip>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2297330031"/>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1284621793"/>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9E8F5C5-E132-4A0F-B8B6-1B1CEFE7A7DC}" type="datetimeFigureOut">
              <a:rPr lang="zh-CN" altLang="en-US" smtClean="0"/>
              <a:t>2019-7-2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3572426668"/>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86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987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251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4876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7345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61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770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78660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39349" y="125760"/>
            <a:ext cx="10972800" cy="854968"/>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05214-95D1-4201-A576-D3CB51C2764F}" type="datetimeFigureOut">
              <a:rPr lang="zh-CN" altLang="en-US" smtClean="0">
                <a:solidFill>
                  <a:prstClr val="black">
                    <a:tint val="75000"/>
                  </a:prstClr>
                </a:solidFill>
              </a:rPr>
              <a:pPr/>
              <a:t>2019-7-2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B626B-E2ED-486B-AC2E-42597200D92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29" name="Picture 5" descr="C:\Users\Justin\Desktop\_MG_5601.jp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1"/>
            <a:ext cx="12192000" cy="137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5064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B9E8F5C5-E132-4A0F-B8B6-1B1CEFE7A7DC}" type="datetimeFigureOut">
              <a:rPr lang="zh-CN" altLang="en-US" smtClean="0"/>
              <a:t>2019-7-2</a:t>
            </a:fld>
            <a:endParaRPr lang="zh-CN" alt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zh-CN" alt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019F4585-60AD-46F0-A4E1-57E5D6ED6B71}" type="slidenum">
              <a:rPr lang="zh-CN" altLang="en-US" smtClean="0"/>
              <a:t>‹#›</a:t>
            </a:fld>
            <a:endParaRPr lang="zh-CN" altLang="en-US"/>
          </a:p>
        </p:txBody>
      </p:sp>
    </p:spTree>
    <p:extLst>
      <p:ext uri="{BB962C8B-B14F-4D97-AF65-F5344CB8AC3E}">
        <p14:creationId xmlns:p14="http://schemas.microsoft.com/office/powerpoint/2010/main" val="188283477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p14:dur="300">
        <p14:reveal/>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8.xml"/><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52.emf"/><Relationship Id="rId5" Type="http://schemas.openxmlformats.org/officeDocument/2006/relationships/oleObject" Target="../embeddings/oleObject4.bin"/><Relationship Id="rId4" Type="http://schemas.openxmlformats.org/officeDocument/2006/relationships/image" Target="../media/image51.emf"/></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oleObject" Target="../embeddings/oleObject5.bin"/><Relationship Id="rId7" Type="http://schemas.openxmlformats.org/officeDocument/2006/relationships/image" Target="../media/image55.png"/><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54.emf"/><Relationship Id="rId5" Type="http://schemas.openxmlformats.org/officeDocument/2006/relationships/oleObject" Target="../embeddings/oleObject6.bin"/><Relationship Id="rId4" Type="http://schemas.openxmlformats.org/officeDocument/2006/relationships/image" Target="../media/image5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8.xml"/><Relationship Id="rId1" Type="http://schemas.openxmlformats.org/officeDocument/2006/relationships/vmlDrawing" Target="../drawings/vmlDrawing6.vml"/><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66.emf"/></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8.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image" Target="../media/image70.emf"/><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8.xml"/><Relationship Id="rId1" Type="http://schemas.openxmlformats.org/officeDocument/2006/relationships/vmlDrawing" Target="../drawings/vmlDrawing8.vml"/><Relationship Id="rId5" Type="http://schemas.openxmlformats.org/officeDocument/2006/relationships/image" Target="../media/image74.emf"/><Relationship Id="rId4" Type="http://schemas.openxmlformats.org/officeDocument/2006/relationships/image" Target="../media/image73.emf"/></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8.xml"/><Relationship Id="rId1" Type="http://schemas.openxmlformats.org/officeDocument/2006/relationships/vmlDrawing" Target="../drawings/vmlDrawing9.vml"/><Relationship Id="rId5" Type="http://schemas.openxmlformats.org/officeDocument/2006/relationships/image" Target="../media/image81.jpeg"/><Relationship Id="rId4" Type="http://schemas.openxmlformats.org/officeDocument/2006/relationships/image" Target="../media/image80.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vmlDrawing" Target="../drawings/vmlDrawing10.vml"/><Relationship Id="rId5" Type="http://schemas.openxmlformats.org/officeDocument/2006/relationships/image" Target="../media/image90.png"/><Relationship Id="rId4" Type="http://schemas.openxmlformats.org/officeDocument/2006/relationships/image" Target="../media/image89.emf"/></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8.xml"/><Relationship Id="rId1" Type="http://schemas.openxmlformats.org/officeDocument/2006/relationships/vmlDrawing" Target="../drawings/vmlDrawing11.vml"/><Relationship Id="rId5" Type="http://schemas.openxmlformats.org/officeDocument/2006/relationships/image" Target="../media/image93.jpeg"/><Relationship Id="rId4" Type="http://schemas.openxmlformats.org/officeDocument/2006/relationships/image" Target="../media/image9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8.xml"/><Relationship Id="rId1" Type="http://schemas.openxmlformats.org/officeDocument/2006/relationships/vmlDrawing" Target="../drawings/vmlDrawing12.vml"/><Relationship Id="rId5" Type="http://schemas.openxmlformats.org/officeDocument/2006/relationships/image" Target="../media/image111.png"/><Relationship Id="rId4" Type="http://schemas.openxmlformats.org/officeDocument/2006/relationships/image" Target="../media/image110.emf"/></Relationships>
</file>

<file path=ppt/slides/_rels/slide5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8.xml"/><Relationship Id="rId1" Type="http://schemas.openxmlformats.org/officeDocument/2006/relationships/vmlDrawing" Target="../drawings/vmlDrawing13.vml"/><Relationship Id="rId5" Type="http://schemas.openxmlformats.org/officeDocument/2006/relationships/image" Target="../media/image114.png"/><Relationship Id="rId4" Type="http://schemas.openxmlformats.org/officeDocument/2006/relationships/image" Target="../media/image113.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8.xml"/><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2209800" y="1670944"/>
            <a:ext cx="7772400" cy="1902073"/>
          </a:xfrm>
        </p:spPr>
        <p:txBody>
          <a:bodyPr>
            <a:normAutofit/>
          </a:bodyPr>
          <a:lstStyle/>
          <a:p>
            <a:r>
              <a:rPr lang="zh-CN" altLang="en-US" b="1" dirty="0">
                <a:solidFill>
                  <a:schemeClr val="bg1"/>
                </a:solidFill>
                <a:latin typeface="Times New Roman" panose="02020603050405020304" pitchFamily="18" charset="0"/>
                <a:cs typeface="Times New Roman" panose="02020603050405020304" pitchFamily="18" charset="0"/>
              </a:rPr>
              <a:t>丽</a:t>
            </a:r>
            <a:r>
              <a:rPr lang="zh-CN" altLang="en-US" b="1" dirty="0" smtClean="0">
                <a:solidFill>
                  <a:schemeClr val="bg1"/>
                </a:solidFill>
                <a:latin typeface="Times New Roman" panose="02020603050405020304" pitchFamily="18" charset="0"/>
                <a:cs typeface="Times New Roman" panose="02020603050405020304" pitchFamily="18" charset="0"/>
              </a:rPr>
              <a:t>江</a:t>
            </a:r>
            <a:r>
              <a:rPr lang="en-US" altLang="zh-CN" b="1" dirty="0" smtClean="0">
                <a:solidFill>
                  <a:schemeClr val="bg1"/>
                </a:solidFill>
                <a:latin typeface="Times New Roman" panose="02020603050405020304" pitchFamily="18" charset="0"/>
                <a:cs typeface="Times New Roman" panose="02020603050405020304" pitchFamily="18" charset="0"/>
              </a:rPr>
              <a:t>2.4</a:t>
            </a:r>
            <a:r>
              <a:rPr lang="zh-CN" altLang="en-US" b="1" dirty="0" smtClean="0">
                <a:solidFill>
                  <a:schemeClr val="bg1"/>
                </a:solidFill>
                <a:latin typeface="Times New Roman" panose="02020603050405020304" pitchFamily="18" charset="0"/>
                <a:cs typeface="Times New Roman" panose="02020603050405020304" pitchFamily="18" charset="0"/>
              </a:rPr>
              <a:t>米望远镜观测控制系统</a:t>
            </a:r>
            <a:r>
              <a:rPr lang="en-US" altLang="zh-CN" b="1" dirty="0" smtClean="0">
                <a:solidFill>
                  <a:schemeClr val="bg1"/>
                </a:solidFill>
                <a:latin typeface="Times New Roman" panose="02020603050405020304" pitchFamily="18" charset="0"/>
                <a:cs typeface="Times New Roman" panose="02020603050405020304" pitchFamily="18" charset="0"/>
              </a:rPr>
              <a:t/>
            </a:r>
            <a:br>
              <a:rPr lang="en-US" altLang="zh-CN" b="1" dirty="0" smtClean="0">
                <a:solidFill>
                  <a:schemeClr val="bg1"/>
                </a:solidFill>
                <a:latin typeface="Times New Roman" panose="02020603050405020304" pitchFamily="18" charset="0"/>
                <a:cs typeface="Times New Roman" panose="02020603050405020304" pitchFamily="18" charset="0"/>
              </a:rPr>
            </a:br>
            <a:r>
              <a:rPr lang="zh-CN" altLang="en-US" b="1" dirty="0" smtClean="0">
                <a:solidFill>
                  <a:schemeClr val="bg1"/>
                </a:solidFill>
                <a:latin typeface="Times New Roman" panose="02020603050405020304" pitchFamily="18" charset="0"/>
                <a:cs typeface="Times New Roman" panose="02020603050405020304" pitchFamily="18" charset="0"/>
              </a:rPr>
              <a:t>关键技术研究</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3" name="副标题 2"/>
          <p:cNvSpPr>
            <a:spLocks noGrp="1"/>
          </p:cNvSpPr>
          <p:nvPr>
            <p:ph type="subTitle" idx="1"/>
          </p:nvPr>
        </p:nvSpPr>
        <p:spPr>
          <a:xfrm>
            <a:off x="8344272" y="4941168"/>
            <a:ext cx="3006597" cy="1916832"/>
          </a:xfrm>
        </p:spPr>
        <p:txBody>
          <a:bodyPr>
            <a:normAutofit fontScale="70000" lnSpcReduction="20000"/>
          </a:bodyPr>
          <a:lstStyle/>
          <a:p>
            <a:pPr algn="l"/>
            <a:r>
              <a:rPr lang="zh-CN" altLang="en-US" dirty="0" smtClean="0">
                <a:solidFill>
                  <a:srgbClr val="FFFF00"/>
                </a:solidFill>
                <a:latin typeface="Times New Roman" panose="02020603050405020304" pitchFamily="18" charset="0"/>
                <a:cs typeface="Times New Roman" panose="02020603050405020304" pitchFamily="18" charset="0"/>
              </a:rPr>
              <a:t>报告人：王传军</a:t>
            </a:r>
            <a:endParaRPr lang="en-US" altLang="zh-CN" dirty="0" smtClean="0">
              <a:solidFill>
                <a:srgbClr val="FFFF00"/>
              </a:solidFill>
              <a:latin typeface="Times New Roman" panose="02020603050405020304" pitchFamily="18" charset="0"/>
              <a:cs typeface="Times New Roman" panose="02020603050405020304" pitchFamily="18" charset="0"/>
            </a:endParaRPr>
          </a:p>
          <a:p>
            <a:pPr algn="l"/>
            <a:r>
              <a:rPr lang="zh-CN" altLang="en-US" dirty="0">
                <a:solidFill>
                  <a:srgbClr val="FFFF00"/>
                </a:solidFill>
                <a:latin typeface="Times New Roman" panose="02020603050405020304" pitchFamily="18" charset="0"/>
                <a:cs typeface="Times New Roman" panose="02020603050405020304" pitchFamily="18" charset="0"/>
              </a:rPr>
              <a:t>指导</a:t>
            </a:r>
            <a:r>
              <a:rPr lang="zh-CN" altLang="en-US" dirty="0" smtClean="0">
                <a:solidFill>
                  <a:srgbClr val="FFFF00"/>
                </a:solidFill>
                <a:latin typeface="Times New Roman" panose="02020603050405020304" pitchFamily="18" charset="0"/>
                <a:cs typeface="Times New Roman" panose="02020603050405020304" pitchFamily="18" charset="0"/>
              </a:rPr>
              <a:t>老师：王锋 教授</a:t>
            </a:r>
            <a:endParaRPr lang="en-US" altLang="zh-CN" dirty="0" smtClean="0">
              <a:solidFill>
                <a:srgbClr val="FFFF00"/>
              </a:solidFill>
              <a:latin typeface="Times New Roman" panose="02020603050405020304" pitchFamily="18" charset="0"/>
              <a:cs typeface="Times New Roman" panose="02020603050405020304" pitchFamily="18" charset="0"/>
            </a:endParaRPr>
          </a:p>
          <a:p>
            <a:pPr algn="l"/>
            <a:r>
              <a:rPr lang="zh-CN" altLang="en-US" dirty="0" smtClean="0">
                <a:solidFill>
                  <a:srgbClr val="FFFF00"/>
                </a:solidFill>
                <a:latin typeface="Times New Roman" panose="02020603050405020304" pitchFamily="18" charset="0"/>
                <a:cs typeface="Times New Roman" panose="02020603050405020304" pitchFamily="18" charset="0"/>
              </a:rPr>
              <a:t>专业：天文技术与方法</a:t>
            </a:r>
            <a:endParaRPr lang="en-US" altLang="zh-CN" dirty="0" smtClean="0">
              <a:solidFill>
                <a:srgbClr val="FFFF00"/>
              </a:solidFill>
              <a:latin typeface="Times New Roman" panose="02020603050405020304" pitchFamily="18" charset="0"/>
              <a:cs typeface="Times New Roman" panose="02020603050405020304" pitchFamily="18" charset="0"/>
            </a:endParaRPr>
          </a:p>
          <a:p>
            <a:r>
              <a:rPr lang="en-US" altLang="zh-CN" dirty="0" smtClean="0">
                <a:solidFill>
                  <a:srgbClr val="FFFF00"/>
                </a:solidFill>
                <a:latin typeface="Times New Roman" panose="02020603050405020304" pitchFamily="18" charset="0"/>
                <a:cs typeface="Times New Roman" panose="02020603050405020304" pitchFamily="18" charset="0"/>
              </a:rPr>
              <a:t>2019-05-31</a:t>
            </a:r>
          </a:p>
          <a:p>
            <a:pPr algn="l"/>
            <a:r>
              <a:rPr lang="zh-CN" altLang="en-US" dirty="0" smtClean="0">
                <a:solidFill>
                  <a:srgbClr val="FFFF00"/>
                </a:solidFill>
                <a:latin typeface="Times New Roman" panose="02020603050405020304" pitchFamily="18" charset="0"/>
                <a:cs typeface="Times New Roman" panose="02020603050405020304" pitchFamily="18" charset="0"/>
              </a:rPr>
              <a:t>中国科学院云南天文台</a:t>
            </a:r>
            <a:endParaRPr lang="en-US" altLang="zh-CN" dirty="0" smtClean="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31912" y="302793"/>
            <a:ext cx="3024336" cy="400110"/>
          </a:xfrm>
          <a:prstGeom prst="rect">
            <a:avLst/>
          </a:prstGeom>
          <a:noFill/>
        </p:spPr>
        <p:txBody>
          <a:bodyPr wrap="square" rtlCol="0">
            <a:spAutoFit/>
          </a:bodyPr>
          <a:lstStyle/>
          <a:p>
            <a:pPr defTabSz="914400">
              <a:defRPr/>
            </a:pPr>
            <a:r>
              <a:rPr lang="zh-CN" altLang="en-US" sz="2000" dirty="0">
                <a:solidFill>
                  <a:prstClr val="white"/>
                </a:solidFill>
                <a:latin typeface="Calibri"/>
                <a:ea typeface="宋体" panose="02010600030101010101" pitchFamily="2" charset="-122"/>
              </a:rPr>
              <a:t>博士研究生毕业答辩</a:t>
            </a:r>
          </a:p>
        </p:txBody>
      </p:sp>
    </p:spTree>
    <p:extLst>
      <p:ext uri="{BB962C8B-B14F-4D97-AF65-F5344CB8AC3E}">
        <p14:creationId xmlns:p14="http://schemas.microsoft.com/office/powerpoint/2010/main" val="3600861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TextBox 30"/>
          <p:cNvSpPr txBox="1"/>
          <p:nvPr/>
        </p:nvSpPr>
        <p:spPr>
          <a:xfrm>
            <a:off x="251520" y="1412776"/>
            <a:ext cx="7626388" cy="2308324"/>
          </a:xfrm>
          <a:prstGeom prst="rect">
            <a:avLst/>
          </a:prstGeom>
          <a:noFill/>
        </p:spPr>
        <p:txBody>
          <a:bodyPr wrap="square" rtlCol="0">
            <a:spAutoFit/>
          </a:bodyPr>
          <a:lstStyle/>
          <a:p>
            <a:pPr marL="285750" indent="-285750">
              <a:buFont typeface="Arial" panose="020B0604020202020204" pitchFamily="34" charset="0"/>
              <a:buChar char="•"/>
            </a:pPr>
            <a:r>
              <a:rPr lang="zh-CN" altLang="en-US" sz="2400" b="1" dirty="0">
                <a:latin typeface="Times New Roman" panose="02020603050405020304" pitchFamily="18" charset="0"/>
                <a:cs typeface="Times New Roman" panose="02020603050405020304" pitchFamily="18" charset="0"/>
              </a:rPr>
              <a:t>利物浦</a:t>
            </a:r>
            <a:r>
              <a:rPr lang="zh-CN" altLang="en-US" sz="2400" b="1" dirty="0" smtClean="0">
                <a:latin typeface="Times New Roman" panose="02020603050405020304" pitchFamily="18" charset="0"/>
                <a:cs typeface="Times New Roman" panose="02020603050405020304" pitchFamily="18" charset="0"/>
              </a:rPr>
              <a:t>望远镜</a:t>
            </a:r>
            <a:r>
              <a:rPr lang="en-US" altLang="zh-CN" sz="2400" b="1" dirty="0" smtClean="0">
                <a:latin typeface="Times New Roman" panose="02020603050405020304" pitchFamily="18" charset="0"/>
                <a:cs typeface="Times New Roman" panose="02020603050405020304" pitchFamily="18" charset="0"/>
              </a:rPr>
              <a:t>: Robotic Control System</a:t>
            </a:r>
            <a:r>
              <a:rPr lang="zh-CN" altLang="en-US" sz="2400" b="1" dirty="0" smtClean="0">
                <a:latin typeface="Times New Roman" panose="02020603050405020304" pitchFamily="18" charset="0"/>
                <a:cs typeface="Times New Roman" panose="02020603050405020304" pitchFamily="18" charset="0"/>
              </a:rPr>
              <a:t>（</a:t>
            </a:r>
            <a:r>
              <a:rPr lang="en-US" altLang="zh-CN" sz="2400" b="1" dirty="0" smtClean="0">
                <a:latin typeface="Times New Roman" panose="02020603050405020304" pitchFamily="18" charset="0"/>
                <a:cs typeface="Times New Roman" panose="02020603050405020304" pitchFamily="18" charset="0"/>
              </a:rPr>
              <a:t>RCS</a:t>
            </a:r>
            <a:r>
              <a:rPr lang="zh-CN" altLang="en-US" sz="2400" b="1" dirty="0" smtClean="0">
                <a:latin typeface="Times New Roman" panose="02020603050405020304" pitchFamily="18" charset="0"/>
                <a:cs typeface="Times New Roman" panose="02020603050405020304" pitchFamily="18" charset="0"/>
              </a:rPr>
              <a:t>）</a:t>
            </a:r>
            <a:endParaRPr lang="en-US" altLang="zh-CN" sz="2400" b="1" dirty="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en-US" altLang="zh-CN" sz="2000" dirty="0" smtClean="0">
                <a:latin typeface="Times New Roman" panose="02020603050405020304" pitchFamily="18" charset="0"/>
                <a:cs typeface="Times New Roman" panose="02020603050405020304" pitchFamily="18" charset="0"/>
              </a:rPr>
              <a:t>RCS</a:t>
            </a:r>
            <a:r>
              <a:rPr lang="zh-CN" altLang="en-US" sz="2000" dirty="0" smtClean="0">
                <a:latin typeface="Times New Roman" panose="02020603050405020304" pitchFamily="18" charset="0"/>
                <a:cs typeface="Times New Roman" panose="02020603050405020304" pitchFamily="18" charset="0"/>
              </a:rPr>
              <a:t>软件系统框架结构：</a:t>
            </a:r>
            <a:r>
              <a:rPr lang="en-US" altLang="zh-CN" sz="2000" dirty="0" smtClean="0">
                <a:latin typeface="Times New Roman" panose="02020603050405020304" pitchFamily="18" charset="0"/>
                <a:cs typeface="Times New Roman" panose="02020603050405020304" pitchFamily="18" charset="0"/>
              </a:rPr>
              <a:t>OSS, POS &amp; TOS</a:t>
            </a:r>
            <a:r>
              <a:rPr lang="zh-CN" altLang="en-US" sz="2000" dirty="0" smtClean="0">
                <a:latin typeface="Times New Roman" panose="02020603050405020304" pitchFamily="18" charset="0"/>
                <a:cs typeface="Times New Roman" panose="02020603050405020304" pitchFamily="18" charset="0"/>
              </a:rPr>
              <a:t>的观测需求经过</a:t>
            </a:r>
            <a:r>
              <a:rPr lang="en-US" altLang="zh-CN" sz="2000" dirty="0" smtClean="0">
                <a:latin typeface="Times New Roman" panose="02020603050405020304" pitchFamily="18" charset="0"/>
                <a:cs typeface="Times New Roman" panose="02020603050405020304" pitchFamily="18" charset="0"/>
              </a:rPr>
              <a:t>RCS</a:t>
            </a:r>
            <a:r>
              <a:rPr lang="zh-CN" altLang="en-US" sz="2000" dirty="0" smtClean="0">
                <a:latin typeface="Times New Roman" panose="02020603050405020304" pitchFamily="18" charset="0"/>
                <a:cs typeface="Times New Roman" panose="02020603050405020304" pitchFamily="18" charset="0"/>
              </a:rPr>
              <a:t>翻译成需要</a:t>
            </a:r>
            <a:r>
              <a:rPr lang="en-US" altLang="zh-CN" sz="2000" dirty="0" smtClean="0">
                <a:latin typeface="Times New Roman" panose="02020603050405020304" pitchFamily="18" charset="0"/>
                <a:cs typeface="Times New Roman" panose="02020603050405020304" pitchFamily="18" charset="0"/>
              </a:rPr>
              <a:t>TCS</a:t>
            </a:r>
            <a:r>
              <a:rPr lang="zh-CN" altLang="en-US" sz="2000" dirty="0" smtClean="0">
                <a:latin typeface="Times New Roman" panose="02020603050405020304" pitchFamily="18" charset="0"/>
                <a:cs typeface="Times New Roman" panose="02020603050405020304" pitchFamily="18" charset="0"/>
              </a:rPr>
              <a:t>和</a:t>
            </a:r>
            <a:r>
              <a:rPr lang="en-US" altLang="zh-CN" sz="2000" dirty="0" smtClean="0">
                <a:latin typeface="Times New Roman" panose="02020603050405020304" pitchFamily="18" charset="0"/>
                <a:cs typeface="Times New Roman" panose="02020603050405020304" pitchFamily="18" charset="0"/>
              </a:rPr>
              <a:t>ICS</a:t>
            </a:r>
            <a:r>
              <a:rPr lang="zh-CN" altLang="en-US" sz="2000" dirty="0" smtClean="0">
                <a:latin typeface="Times New Roman" panose="02020603050405020304" pitchFamily="18" charset="0"/>
                <a:cs typeface="Times New Roman" panose="02020603050405020304" pitchFamily="18" charset="0"/>
              </a:rPr>
              <a:t>执行的命令进行控制</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a:latin typeface="Times New Roman" panose="02020603050405020304" pitchFamily="18" charset="0"/>
                <a:cs typeface="Times New Roman" panose="02020603050405020304" pitchFamily="18" charset="0"/>
              </a:rPr>
              <a:t>负责科学数据和定标数据的采集，离线数据处理的控制</a:t>
            </a: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a:latin typeface="Times New Roman" panose="02020603050405020304" pitchFamily="18" charset="0"/>
                <a:cs typeface="Times New Roman" panose="02020603050405020304" pitchFamily="18" charset="0"/>
              </a:rPr>
              <a:t>负责备份、归档、数据压缩、子系统安全等</a:t>
            </a:r>
            <a:r>
              <a:rPr lang="zh-CN" altLang="en-US" sz="2000" dirty="0" smtClean="0">
                <a:latin typeface="Times New Roman" panose="02020603050405020304" pitchFamily="18" charset="0"/>
                <a:cs typeface="Times New Roman" panose="02020603050405020304" pitchFamily="18" charset="0"/>
              </a:rPr>
              <a:t>任务</a:t>
            </a:r>
            <a:endParaRPr lang="en-US" altLang="zh-CN" sz="2000" dirty="0">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3827" y="3659554"/>
            <a:ext cx="8107658" cy="303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1636" y="105508"/>
            <a:ext cx="4300364" cy="28323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7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251519" y="1412776"/>
            <a:ext cx="10167366" cy="46166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LCOGT</a:t>
            </a:r>
            <a:r>
              <a:rPr lang="zh-CN" altLang="en-US" sz="2400" b="1" dirty="0" smtClean="0">
                <a:latin typeface="Times New Roman" panose="02020603050405020304" pitchFamily="18" charset="0"/>
                <a:cs typeface="Times New Roman" panose="02020603050405020304" pitchFamily="18" charset="0"/>
              </a:rPr>
              <a:t>（</a:t>
            </a:r>
            <a:r>
              <a:rPr lang="en-US" altLang="zh-CN" sz="2400" b="1" dirty="0">
                <a:solidFill>
                  <a:srgbClr val="0B0BF3"/>
                </a:solidFill>
                <a:latin typeface="Times New Roman" pitchFamily="18" charset="0"/>
              </a:rPr>
              <a:t> Las </a:t>
            </a:r>
            <a:r>
              <a:rPr lang="en-US" altLang="zh-CN" sz="2400" b="1" dirty="0" err="1">
                <a:solidFill>
                  <a:srgbClr val="0B0BF3"/>
                </a:solidFill>
                <a:latin typeface="Times New Roman" pitchFamily="18" charset="0"/>
              </a:rPr>
              <a:t>Cumbres</a:t>
            </a:r>
            <a:r>
              <a:rPr lang="en-US" altLang="zh-CN" sz="2400" b="1" dirty="0">
                <a:solidFill>
                  <a:srgbClr val="0B0BF3"/>
                </a:solidFill>
                <a:latin typeface="Times New Roman" pitchFamily="18" charset="0"/>
              </a:rPr>
              <a:t> Observatory Global Telescope Network </a:t>
            </a:r>
            <a:r>
              <a:rPr lang="zh-CN" altLang="en-US" sz="2400" b="1" dirty="0" smtClean="0">
                <a:latin typeface="Times New Roman" panose="02020603050405020304" pitchFamily="18" charset="0"/>
                <a:cs typeface="Times New Roman" panose="02020603050405020304" pitchFamily="18" charset="0"/>
              </a:rPr>
              <a:t>）</a:t>
            </a:r>
            <a:endParaRPr lang="en-US" altLang="zh-CN" sz="2400" b="1" dirty="0">
              <a:latin typeface="Times New Roman" panose="02020603050405020304" pitchFamily="18" charset="0"/>
              <a:cs typeface="Times New Roman" panose="02020603050405020304" pitchFamily="18" charset="0"/>
            </a:endParaRPr>
          </a:p>
        </p:txBody>
      </p:sp>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8" name="图片 7"/>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75475" y="2139482"/>
            <a:ext cx="8286010" cy="3947667"/>
          </a:xfrm>
          <a:prstGeom prst="rect">
            <a:avLst/>
          </a:prstGeom>
        </p:spPr>
      </p:pic>
      <p:sp>
        <p:nvSpPr>
          <p:cNvPr id="3" name="文本框 2"/>
          <p:cNvSpPr txBox="1"/>
          <p:nvPr/>
        </p:nvSpPr>
        <p:spPr>
          <a:xfrm>
            <a:off x="8570304" y="2139482"/>
            <a:ext cx="3422404" cy="4247317"/>
          </a:xfrm>
          <a:prstGeom prst="rect">
            <a:avLst/>
          </a:prstGeom>
          <a:noFill/>
        </p:spPr>
        <p:txBody>
          <a:bodyPr wrap="square" rtlCol="0">
            <a:spAutoFit/>
          </a:bodyPr>
          <a:lstStyle/>
          <a:p>
            <a:pPr marL="285750" indent="-285750">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收购</a:t>
            </a:r>
            <a:r>
              <a:rPr lang="en-US" altLang="zh-CN" dirty="0" smtClean="0">
                <a:latin typeface="Times New Roman" panose="02020603050405020304" pitchFamily="18" charset="0"/>
                <a:cs typeface="Times New Roman" panose="02020603050405020304" pitchFamily="18" charset="0"/>
              </a:rPr>
              <a:t>TTL</a:t>
            </a:r>
            <a:r>
              <a:rPr lang="zh-CN" altLang="en-US" dirty="0" smtClean="0">
                <a:latin typeface="Times New Roman" panose="02020603050405020304" pitchFamily="18" charset="0"/>
                <a:cs typeface="Times New Roman" panose="02020603050405020304" pitchFamily="18" charset="0"/>
              </a:rPr>
              <a:t>公司</a:t>
            </a:r>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2</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2m</a:t>
            </a:r>
          </a:p>
          <a:p>
            <a:pPr marL="285750" indent="-285750">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10</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1m</a:t>
            </a:r>
          </a:p>
          <a:p>
            <a:pPr marL="285750" indent="-285750">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9</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0.4m</a:t>
            </a:r>
          </a:p>
          <a:p>
            <a:pPr marL="285750" indent="-285750">
              <a:buFont typeface="Arial" panose="020B0604020202020204" pitchFamily="34" charset="0"/>
              <a:buChar char="•"/>
            </a:pPr>
            <a:r>
              <a:rPr lang="zh-CN" altLang="en-US" dirty="0">
                <a:solidFill>
                  <a:prstClr val="black"/>
                </a:solidFill>
                <a:latin typeface="Times New Roman" panose="02020603050405020304" pitchFamily="18" charset="0"/>
                <a:cs typeface="Times New Roman" panose="02020603050405020304" pitchFamily="18" charset="0"/>
              </a:rPr>
              <a:t>每个站点是一个单独运行的节点</a:t>
            </a:r>
            <a:endParaRPr lang="en-US" altLang="zh-CN"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dirty="0">
                <a:solidFill>
                  <a:prstClr val="black"/>
                </a:solidFill>
                <a:latin typeface="Times New Roman" panose="02020603050405020304" pitchFamily="18" charset="0"/>
                <a:cs typeface="Times New Roman" panose="02020603050405020304" pitchFamily="18" charset="0"/>
              </a:rPr>
              <a:t>每个节点的望远镜自主观测，观测结束之后由“</a:t>
            </a:r>
            <a:r>
              <a:rPr lang="zh-CN" altLang="en-US" b="1" dirty="0">
                <a:solidFill>
                  <a:prstClr val="black"/>
                </a:solidFill>
                <a:latin typeface="Times New Roman" panose="02020603050405020304" pitchFamily="18" charset="0"/>
                <a:cs typeface="Times New Roman" panose="02020603050405020304" pitchFamily="18" charset="0"/>
              </a:rPr>
              <a:t>调度中心</a:t>
            </a:r>
            <a:r>
              <a:rPr lang="zh-CN" altLang="en-US" dirty="0">
                <a:solidFill>
                  <a:prstClr val="black"/>
                </a:solidFill>
                <a:latin typeface="Times New Roman" panose="02020603050405020304" pitchFamily="18" charset="0"/>
                <a:cs typeface="Times New Roman" panose="02020603050405020304" pitchFamily="18" charset="0"/>
              </a:rPr>
              <a:t>”来收集观测数据及观测计划执行的情况，并更新数据库</a:t>
            </a:r>
            <a:endParaRPr lang="en-US" altLang="zh-CN"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dirty="0">
                <a:solidFill>
                  <a:prstClr val="black"/>
                </a:solidFill>
                <a:latin typeface="Times New Roman" panose="02020603050405020304" pitchFamily="18" charset="0"/>
                <a:cs typeface="Times New Roman" panose="02020603050405020304" pitchFamily="18" charset="0"/>
              </a:rPr>
              <a:t>观测数据在本地存储</a:t>
            </a:r>
            <a:endParaRPr lang="en-US" altLang="zh-CN"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dirty="0">
                <a:solidFill>
                  <a:prstClr val="black"/>
                </a:solidFill>
                <a:latin typeface="Times New Roman" panose="02020603050405020304" pitchFamily="18" charset="0"/>
                <a:cs typeface="Times New Roman" panose="02020603050405020304" pitchFamily="18" charset="0"/>
              </a:rPr>
              <a:t>观测结束后，观测数据同步到中心</a:t>
            </a:r>
            <a:r>
              <a:rPr lang="zh-CN" altLang="en-US" dirty="0" smtClean="0">
                <a:solidFill>
                  <a:prstClr val="black"/>
                </a:solidFill>
                <a:latin typeface="Times New Roman" panose="02020603050405020304" pitchFamily="18" charset="0"/>
                <a:cs typeface="Times New Roman" panose="02020603050405020304" pitchFamily="18" charset="0"/>
              </a:rPr>
              <a:t>数据库</a:t>
            </a:r>
            <a:endParaRPr lang="en-US" altLang="zh-CN" dirty="0" smtClean="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dirty="0">
                <a:solidFill>
                  <a:prstClr val="black"/>
                </a:solidFill>
                <a:latin typeface="Times New Roman" panose="02020603050405020304" pitchFamily="18" charset="0"/>
                <a:cs typeface="Times New Roman" panose="02020603050405020304" pitchFamily="18" charset="0"/>
              </a:rPr>
              <a:t>观测数据的发布由</a:t>
            </a:r>
            <a:r>
              <a:rPr lang="zh-CN" altLang="en-US" b="1" dirty="0">
                <a:solidFill>
                  <a:prstClr val="black"/>
                </a:solidFill>
                <a:latin typeface="Times New Roman" panose="02020603050405020304" pitchFamily="18" charset="0"/>
                <a:cs typeface="Times New Roman" panose="02020603050405020304" pitchFamily="18" charset="0"/>
              </a:rPr>
              <a:t>数据中心</a:t>
            </a:r>
            <a:r>
              <a:rPr lang="zh-CN" altLang="en-US" dirty="0" smtClean="0">
                <a:solidFill>
                  <a:prstClr val="black"/>
                </a:solidFill>
                <a:latin typeface="Times New Roman" panose="02020603050405020304" pitchFamily="18" charset="0"/>
                <a:cs typeface="Times New Roman" panose="02020603050405020304" pitchFamily="18" charset="0"/>
              </a:rPr>
              <a:t>负责</a:t>
            </a:r>
            <a:endParaRPr lang="en-US" altLang="zh-CN" dirty="0">
              <a:solidFill>
                <a:prstClr val="black"/>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223" y="0"/>
            <a:ext cx="2854201" cy="1366800"/>
          </a:xfrm>
          <a:prstGeom prst="rect">
            <a:avLst/>
          </a:prstGeom>
        </p:spPr>
      </p:pic>
    </p:spTree>
    <p:extLst>
      <p:ext uri="{BB962C8B-B14F-4D97-AF65-F5344CB8AC3E}">
        <p14:creationId xmlns:p14="http://schemas.microsoft.com/office/powerpoint/2010/main" val="244868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251519" y="1412776"/>
            <a:ext cx="10167366" cy="46166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LCOGT</a:t>
            </a:r>
            <a:r>
              <a:rPr lang="zh-CN" altLang="en-US" sz="2400" b="1" dirty="0" smtClean="0">
                <a:latin typeface="Times New Roman" panose="02020603050405020304" pitchFamily="18" charset="0"/>
                <a:cs typeface="Times New Roman" panose="02020603050405020304" pitchFamily="18" charset="0"/>
              </a:rPr>
              <a:t>（</a:t>
            </a:r>
            <a:r>
              <a:rPr lang="en-US" altLang="zh-CN" sz="2400" b="1" dirty="0">
                <a:solidFill>
                  <a:srgbClr val="0B0BF3"/>
                </a:solidFill>
                <a:latin typeface="Times New Roman" pitchFamily="18" charset="0"/>
              </a:rPr>
              <a:t> Las </a:t>
            </a:r>
            <a:r>
              <a:rPr lang="en-US" altLang="zh-CN" sz="2400" b="1" dirty="0" err="1">
                <a:solidFill>
                  <a:srgbClr val="0B0BF3"/>
                </a:solidFill>
                <a:latin typeface="Times New Roman" pitchFamily="18" charset="0"/>
              </a:rPr>
              <a:t>Cumbres</a:t>
            </a:r>
            <a:r>
              <a:rPr lang="en-US" altLang="zh-CN" sz="2400" b="1" dirty="0">
                <a:solidFill>
                  <a:srgbClr val="0B0BF3"/>
                </a:solidFill>
                <a:latin typeface="Times New Roman" pitchFamily="18" charset="0"/>
              </a:rPr>
              <a:t> Observatory Global Telescope Network </a:t>
            </a:r>
            <a:r>
              <a:rPr lang="zh-CN" altLang="en-US" sz="2400" b="1" dirty="0" smtClean="0">
                <a:latin typeface="Times New Roman" panose="02020603050405020304" pitchFamily="18" charset="0"/>
                <a:cs typeface="Times New Roman" panose="02020603050405020304" pitchFamily="18" charset="0"/>
              </a:rPr>
              <a:t>）</a:t>
            </a:r>
            <a:endParaRPr lang="en-US" altLang="zh-CN" sz="2400" b="1" dirty="0">
              <a:latin typeface="Times New Roman" panose="02020603050405020304" pitchFamily="18" charset="0"/>
              <a:cs typeface="Times New Roman" panose="02020603050405020304" pitchFamily="18" charset="0"/>
            </a:endParaRPr>
          </a:p>
        </p:txBody>
      </p:sp>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6"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704" y="2101778"/>
            <a:ext cx="8928381" cy="4268837"/>
          </a:xfrm>
          <a:prstGeom prst="rect">
            <a:avLst/>
          </a:prstGeom>
        </p:spPr>
      </p:pic>
      <p:pic>
        <p:nvPicPr>
          <p:cNvPr id="7" name="图片 6">
            <a:extLst>
              <a:ext uri="{FF2B5EF4-FFF2-40B4-BE49-F238E27FC236}">
                <a16:creationId xmlns:a16="http://schemas.microsoft.com/office/drawing/2014/main" id="{49EF9D62-F312-4D6F-8D67-084EB7E10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5504" y="1874441"/>
            <a:ext cx="7401142" cy="4938732"/>
          </a:xfrm>
          <a:prstGeom prst="rect">
            <a:avLst/>
          </a:prstGeom>
        </p:spPr>
      </p:pic>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46223" y="0"/>
            <a:ext cx="2854201" cy="1366800"/>
          </a:xfrm>
          <a:prstGeom prst="rect">
            <a:avLst/>
          </a:prstGeom>
        </p:spPr>
      </p:pic>
    </p:spTree>
    <p:extLst>
      <p:ext uri="{BB962C8B-B14F-4D97-AF65-F5344CB8AC3E}">
        <p14:creationId xmlns:p14="http://schemas.microsoft.com/office/powerpoint/2010/main" val="20028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280638" y="1385392"/>
            <a:ext cx="8568952" cy="3416320"/>
          </a:xfrm>
          <a:prstGeom prst="rect">
            <a:avLst/>
          </a:prstGeom>
          <a:noFill/>
        </p:spPr>
        <p:txBody>
          <a:bodyPr wrap="square" rtlCol="0">
            <a:spAutoFit/>
          </a:bodyPr>
          <a:lstStyle/>
          <a:p>
            <a:pPr marL="285750" indent="-28575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BOOTES</a:t>
            </a:r>
            <a:r>
              <a:rPr lang="zh-CN" altLang="en-US" sz="2400" b="1" dirty="0" smtClean="0">
                <a:latin typeface="Times New Roman" panose="02020603050405020304" pitchFamily="18" charset="0"/>
                <a:cs typeface="Times New Roman" panose="02020603050405020304" pitchFamily="18" charset="0"/>
              </a:rPr>
              <a:t>（</a:t>
            </a:r>
            <a:r>
              <a:rPr lang="en-US" altLang="zh-CN" sz="2000" b="1" dirty="0" smtClean="0">
                <a:latin typeface="Times New Roman" panose="02020603050405020304" pitchFamily="18" charset="0"/>
                <a:cs typeface="Times New Roman" panose="02020603050405020304" pitchFamily="18" charset="0"/>
              </a:rPr>
              <a:t>Burst Observer and Optical Transient Exploring System</a:t>
            </a:r>
            <a:r>
              <a:rPr lang="zh-CN" altLang="en-US" sz="2400" b="1" dirty="0" smtClean="0">
                <a:latin typeface="Times New Roman" panose="02020603050405020304" pitchFamily="18" charset="0"/>
                <a:cs typeface="Times New Roman" panose="02020603050405020304" pitchFamily="18" charset="0"/>
              </a:rPr>
              <a:t>）</a:t>
            </a:r>
            <a:r>
              <a:rPr lang="en-US" altLang="zh-CN" sz="2400" b="1" dirty="0" smtClean="0">
                <a:latin typeface="Times New Roman" panose="02020603050405020304" pitchFamily="18" charset="0"/>
                <a:cs typeface="Times New Roman" panose="02020603050405020304" pitchFamily="18" charset="0"/>
              </a:rPr>
              <a:t>:</a:t>
            </a: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口径较小，</a:t>
            </a:r>
            <a:r>
              <a:rPr lang="en-US" altLang="zh-CN" sz="2400" dirty="0" smtClean="0">
                <a:latin typeface="Times New Roman" panose="02020603050405020304" pitchFamily="18" charset="0"/>
                <a:cs typeface="Times New Roman" panose="02020603050405020304" pitchFamily="18" charset="0"/>
              </a:rPr>
              <a:t>0.6m</a:t>
            </a:r>
            <a:r>
              <a:rPr lang="zh-CN" altLang="en-US" sz="2400" dirty="0" smtClean="0">
                <a:latin typeface="Times New Roman" panose="02020603050405020304" pitchFamily="18" charset="0"/>
                <a:cs typeface="Times New Roman" panose="02020603050405020304" pitchFamily="18" charset="0"/>
              </a:rPr>
              <a:t>为主力设备</a:t>
            </a:r>
            <a:endParaRPr lang="en-US" altLang="zh-CN" sz="24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炭纤维镜体，望远镜很轻，指向速度很快</a:t>
            </a:r>
            <a:endParaRPr lang="en-US" altLang="zh-CN" sz="24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使用</a:t>
            </a:r>
            <a:r>
              <a:rPr lang="en-US" altLang="zh-CN" sz="2400" dirty="0" smtClean="0">
                <a:latin typeface="Times New Roman" panose="02020603050405020304" pitchFamily="18" charset="0"/>
                <a:cs typeface="Times New Roman" panose="02020603050405020304" pitchFamily="18" charset="0"/>
              </a:rPr>
              <a:t>RTS-2</a:t>
            </a:r>
            <a:r>
              <a:rPr lang="zh-CN" altLang="en-US" sz="2400" dirty="0" smtClean="0">
                <a:latin typeface="Times New Roman" panose="02020603050405020304" pitchFamily="18" charset="0"/>
                <a:cs typeface="Times New Roman" panose="02020603050405020304" pitchFamily="18" charset="0"/>
              </a:rPr>
              <a:t>系统进行观测控制</a:t>
            </a:r>
            <a:endParaRPr lang="en-US" altLang="zh-CN" sz="24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主要关注伽玛暴的观测</a:t>
            </a:r>
            <a:endParaRPr lang="en-US" altLang="zh-CN" sz="24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普遍只有一个观测终端</a:t>
            </a:r>
            <a:endParaRPr lang="en-US" altLang="zh-CN" sz="2400" dirty="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主要关注伽玛暴的观测</a:t>
            </a:r>
            <a:endParaRPr lang="en-US" altLang="zh-CN" sz="24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sz="2400" dirty="0">
                <a:latin typeface="Times New Roman" panose="02020603050405020304" pitchFamily="18" charset="0"/>
                <a:cs typeface="Times New Roman" panose="02020603050405020304" pitchFamily="18" charset="0"/>
              </a:rPr>
              <a:t>全自动执行</a:t>
            </a:r>
            <a:endParaRPr lang="en-US" altLang="zh-CN" sz="2400" dirty="0">
              <a:latin typeface="Times New Roman" panose="02020603050405020304" pitchFamily="18" charset="0"/>
              <a:cs typeface="Times New Roman" panose="02020603050405020304" pitchFamily="18" charset="0"/>
            </a:endParaRPr>
          </a:p>
          <a:p>
            <a:pPr marL="342900" indent="-342900">
              <a:buFontTx/>
              <a:buChar char="-"/>
            </a:pPr>
            <a:r>
              <a:rPr lang="zh-CN" altLang="en-US" sz="2400" dirty="0">
                <a:latin typeface="Times New Roman" panose="02020603050405020304" pitchFamily="18" charset="0"/>
                <a:cs typeface="Times New Roman" panose="02020603050405020304" pitchFamily="18" charset="0"/>
              </a:rPr>
              <a:t>使用队列观测模式对观测目标进行管理</a:t>
            </a:r>
            <a:endParaRPr lang="en-US" altLang="zh-CN" sz="2400" dirty="0">
              <a:latin typeface="Times New Roman" panose="02020603050405020304" pitchFamily="18" charset="0"/>
              <a:cs typeface="Times New Roman" panose="02020603050405020304" pitchFamily="18" charset="0"/>
            </a:endParaRPr>
          </a:p>
        </p:txBody>
      </p:sp>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6" name="图片 164" descr="B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3347" y="3343712"/>
            <a:ext cx="6981720" cy="35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8620" y="2132867"/>
            <a:ext cx="2190022" cy="20296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39810" y="4624721"/>
            <a:ext cx="2190022" cy="20043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11814" y="2122234"/>
            <a:ext cx="2232248" cy="20212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11814" y="4713345"/>
            <a:ext cx="2215852" cy="19505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组合 10"/>
          <p:cNvGrpSpPr/>
          <p:nvPr/>
        </p:nvGrpSpPr>
        <p:grpSpPr>
          <a:xfrm>
            <a:off x="3213239" y="3605688"/>
            <a:ext cx="2033563" cy="1019033"/>
            <a:chOff x="659683" y="3611346"/>
            <a:chExt cx="2033563" cy="1019033"/>
          </a:xfrm>
        </p:grpSpPr>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9683" y="3611346"/>
              <a:ext cx="1016794" cy="1019033"/>
            </a:xfrm>
            <a:prstGeom prst="rect">
              <a:avLst/>
            </a:prstGeom>
          </p:spPr>
        </p:pic>
        <p:pic>
          <p:nvPicPr>
            <p:cNvPr id="13" name="图片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76477" y="3611346"/>
              <a:ext cx="1016769" cy="1019033"/>
            </a:xfrm>
            <a:prstGeom prst="rect">
              <a:avLst/>
            </a:prstGeom>
          </p:spPr>
        </p:pic>
      </p:grpSp>
      <p:pic>
        <p:nvPicPr>
          <p:cNvPr id="14" name="Picture 14" descr="Orion rising over BOOTES"/>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909079" y="-1"/>
            <a:ext cx="3282922" cy="16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474785" y="5310554"/>
            <a:ext cx="5468815" cy="646331"/>
          </a:xfrm>
          <a:prstGeom prst="rect">
            <a:avLst/>
          </a:prstGeom>
          <a:solidFill>
            <a:schemeClr val="bg1"/>
          </a:solidFill>
        </p:spPr>
        <p:txBody>
          <a:bodyPr wrap="square" rtlCol="0">
            <a:spAutoFit/>
          </a:bodyPr>
          <a:lstStyle/>
          <a:p>
            <a:r>
              <a:rPr lang="zh-CN" altLang="en-US" b="1" dirty="0">
                <a:solidFill>
                  <a:srgbClr val="FF0000"/>
                </a:solidFill>
                <a:latin typeface="Times New Roman" panose="02020603050405020304" pitchFamily="18" charset="0"/>
                <a:cs typeface="Times New Roman" panose="02020603050405020304" pitchFamily="18" charset="0"/>
              </a:rPr>
              <a:t>现状</a:t>
            </a:r>
            <a:r>
              <a:rPr lang="zh-CN" altLang="en-US" b="1" dirty="0" smtClean="0">
                <a:solidFill>
                  <a:srgbClr val="FF0000"/>
                </a:solidFill>
                <a:latin typeface="Times New Roman" panose="02020603050405020304" pitchFamily="18" charset="0"/>
                <a:cs typeface="Times New Roman" panose="02020603050405020304" pitchFamily="18" charset="0"/>
              </a:rPr>
              <a:t>：</a:t>
            </a:r>
            <a:r>
              <a:rPr lang="en-US" altLang="zh-CN" b="1" dirty="0" smtClean="0">
                <a:solidFill>
                  <a:srgbClr val="FF0000"/>
                </a:solidFill>
                <a:latin typeface="Times New Roman" panose="02020603050405020304" pitchFamily="18" charset="0"/>
                <a:cs typeface="Times New Roman" panose="02020603050405020304" pitchFamily="18" charset="0"/>
              </a:rPr>
              <a:t>RTS-2</a:t>
            </a:r>
            <a:r>
              <a:rPr lang="zh-CN" altLang="en-US" b="1" dirty="0">
                <a:solidFill>
                  <a:srgbClr val="FF0000"/>
                </a:solidFill>
                <a:latin typeface="Times New Roman" panose="02020603050405020304" pitchFamily="18" charset="0"/>
                <a:cs typeface="Times New Roman" panose="02020603050405020304" pitchFamily="18" charset="0"/>
              </a:rPr>
              <a:t>二</a:t>
            </a:r>
            <a:r>
              <a:rPr lang="zh-CN" altLang="en-US" b="1" dirty="0" smtClean="0">
                <a:solidFill>
                  <a:srgbClr val="FF0000"/>
                </a:solidFill>
                <a:latin typeface="Times New Roman" panose="02020603050405020304" pitchFamily="18" charset="0"/>
                <a:cs typeface="Times New Roman" panose="02020603050405020304" pitchFamily="18" charset="0"/>
              </a:rPr>
              <a:t>次开发困难，</a:t>
            </a:r>
            <a:r>
              <a:rPr lang="en-US" altLang="zh-CN" b="1" dirty="0" smtClean="0">
                <a:solidFill>
                  <a:srgbClr val="FF0000"/>
                </a:solidFill>
                <a:latin typeface="Times New Roman" panose="02020603050405020304" pitchFamily="18" charset="0"/>
                <a:cs typeface="Times New Roman" panose="02020603050405020304" pitchFamily="18" charset="0"/>
              </a:rPr>
              <a:t>BOOTES</a:t>
            </a:r>
            <a:r>
              <a:rPr lang="zh-CN" altLang="en-US" b="1" dirty="0" smtClean="0">
                <a:solidFill>
                  <a:srgbClr val="FF0000"/>
                </a:solidFill>
                <a:latin typeface="Times New Roman" panose="02020603050405020304" pitchFamily="18" charset="0"/>
                <a:cs typeface="Times New Roman" panose="02020603050405020304" pitchFamily="18" charset="0"/>
              </a:rPr>
              <a:t>所有站点已经切换到</a:t>
            </a:r>
            <a:r>
              <a:rPr lang="en-US" altLang="zh-CN" b="1" dirty="0" smtClean="0">
                <a:solidFill>
                  <a:srgbClr val="FF0000"/>
                </a:solidFill>
                <a:latin typeface="Times New Roman" panose="02020603050405020304" pitchFamily="18" charset="0"/>
                <a:cs typeface="Times New Roman" panose="02020603050405020304" pitchFamily="18" charset="0"/>
              </a:rPr>
              <a:t>Windows</a:t>
            </a:r>
            <a:r>
              <a:rPr lang="zh-CN" altLang="en-US" b="1" dirty="0" smtClean="0">
                <a:solidFill>
                  <a:srgbClr val="FF0000"/>
                </a:solidFill>
                <a:latin typeface="Times New Roman" panose="02020603050405020304" pitchFamily="18" charset="0"/>
                <a:cs typeface="Times New Roman" panose="02020603050405020304" pitchFamily="18" charset="0"/>
              </a:rPr>
              <a:t>下进行控制。</a:t>
            </a:r>
            <a:endParaRPr lang="zh-CN"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93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296750" y="1236936"/>
            <a:ext cx="9216218"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smtClean="0">
                <a:latin typeface="Times New Roman" panose="02020603050405020304" pitchFamily="18" charset="0"/>
                <a:cs typeface="Times New Roman" panose="02020603050405020304" pitchFamily="18" charset="0"/>
              </a:rPr>
              <a:t>趋势：智能化、通用化的观测控制系统</a:t>
            </a:r>
            <a:endParaRPr lang="en-US" altLang="zh-CN" sz="2400" b="1"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标准化和通用的解决办法；</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XML – </a:t>
            </a:r>
            <a:r>
              <a:rPr lang="zh-CN" altLang="en-US" dirty="0" smtClean="0">
                <a:latin typeface="Times New Roman" panose="02020603050405020304" pitchFamily="18" charset="0"/>
                <a:cs typeface="Times New Roman" panose="02020603050405020304" pitchFamily="18" charset="0"/>
              </a:rPr>
              <a:t>通信和数据表达；</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框架结构：</a:t>
            </a:r>
            <a:r>
              <a:rPr lang="en-US" altLang="zh-CN" dirty="0" smtClean="0">
                <a:latin typeface="Times New Roman" panose="02020603050405020304" pitchFamily="18" charset="0"/>
                <a:cs typeface="Times New Roman" panose="02020603050405020304" pitchFamily="18" charset="0"/>
              </a:rPr>
              <a:t>CORBA, EPICS, </a:t>
            </a:r>
            <a:r>
              <a:rPr lang="en-US" altLang="zh-CN" dirty="0" err="1" smtClean="0">
                <a:latin typeface="Times New Roman" panose="02020603050405020304" pitchFamily="18" charset="0"/>
                <a:cs typeface="Times New Roman" panose="02020603050405020304" pitchFamily="18" charset="0"/>
              </a:rPr>
              <a:t>LabView</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JXTA</a:t>
            </a:r>
            <a:r>
              <a:rPr lang="zh-CN" altLang="en-US" dirty="0" smtClean="0">
                <a:latin typeface="Times New Roman" panose="02020603050405020304" pitchFamily="18" charset="0"/>
                <a:cs typeface="Times New Roman" panose="02020603050405020304" pitchFamily="18" charset="0"/>
              </a:rPr>
              <a:t>等等</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编程语言：</a:t>
            </a:r>
            <a:r>
              <a:rPr lang="en-US" altLang="zh-CN" dirty="0" smtClean="0">
                <a:latin typeface="Times New Roman" panose="02020603050405020304" pitchFamily="18" charset="0"/>
                <a:cs typeface="Times New Roman" panose="02020603050405020304" pitchFamily="18" charset="0"/>
              </a:rPr>
              <a:t>C++</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Java</a:t>
            </a:r>
            <a:r>
              <a:rPr lang="zh-CN" altLang="en-US" dirty="0" smtClean="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Tcl</a:t>
            </a:r>
            <a:r>
              <a:rPr lang="en-US" altLang="zh-CN" dirty="0" smtClean="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Tk</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Python/</a:t>
            </a:r>
            <a:r>
              <a:rPr lang="en-US" altLang="zh-CN" dirty="0" err="1" smtClean="0">
                <a:latin typeface="Times New Roman" panose="02020603050405020304" pitchFamily="18" charset="0"/>
                <a:cs typeface="Times New Roman" panose="02020603050405020304" pitchFamily="18" charset="0"/>
              </a:rPr>
              <a:t>Tk</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LabVIEW</a:t>
            </a: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通用的软件和控制系统</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分布式控制系统，使用更便宜设备</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用面向配置的控制取代面向命令的控制（</a:t>
            </a:r>
            <a:r>
              <a:rPr lang="en-US" altLang="zh-CN" dirty="0" smtClean="0">
                <a:latin typeface="Times New Roman" panose="02020603050405020304" pitchFamily="18" charset="0"/>
                <a:cs typeface="Times New Roman" panose="02020603050405020304" pitchFamily="18" charset="0"/>
              </a:rPr>
              <a:t>Keck</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Gemini</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VLT, ALMA, JACH, SOLIS</a:t>
            </a:r>
            <a:r>
              <a:rPr lang="zh-CN" altLang="en-US" dirty="0" smtClean="0">
                <a:latin typeface="Times New Roman" panose="02020603050405020304" pitchFamily="18" charset="0"/>
                <a:cs typeface="Times New Roman" panose="02020603050405020304" pitchFamily="18" charset="0"/>
              </a:rPr>
              <a:t>等）</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指向模型：</a:t>
            </a:r>
            <a:r>
              <a:rPr lang="en-US" altLang="zh-CN" dirty="0" smtClean="0">
                <a:latin typeface="Times New Roman" panose="02020603050405020304" pitchFamily="18" charset="0"/>
                <a:cs typeface="Times New Roman" panose="02020603050405020304" pitchFamily="18" charset="0"/>
              </a:rPr>
              <a:t>TPOINT by P.T. Wallace</a:t>
            </a:r>
          </a:p>
        </p:txBody>
      </p:sp>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8" name="TextBox 30"/>
          <p:cNvSpPr txBox="1"/>
          <p:nvPr/>
        </p:nvSpPr>
        <p:spPr>
          <a:xfrm>
            <a:off x="9208141" y="1581221"/>
            <a:ext cx="2743227" cy="27238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smtClean="0">
                <a:latin typeface="Times New Roman" panose="02020603050405020304" pitchFamily="18" charset="0"/>
                <a:cs typeface="Times New Roman" panose="02020603050405020304" pitchFamily="18" charset="0"/>
              </a:rPr>
              <a:t>通信框架：</a:t>
            </a:r>
            <a:endParaRPr lang="en-US" altLang="zh-CN" sz="2400" b="1"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CORBA</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ALMA, GTC</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ESO...</a:t>
            </a: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JINI, RMS</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Gemini</a:t>
            </a: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EPICS</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Keck</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CFHT</a:t>
            </a: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LabVIEW</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SOAR</a:t>
            </a:r>
          </a:p>
        </p:txBody>
      </p:sp>
      <p:sp>
        <p:nvSpPr>
          <p:cNvPr id="9" name="TextBox 30"/>
          <p:cNvSpPr txBox="1"/>
          <p:nvPr/>
        </p:nvSpPr>
        <p:spPr>
          <a:xfrm>
            <a:off x="296750" y="4967595"/>
            <a:ext cx="2975839" cy="18928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smtClean="0">
                <a:latin typeface="Times New Roman" panose="02020603050405020304" pitchFamily="18" charset="0"/>
                <a:cs typeface="Times New Roman" panose="02020603050405020304" pitchFamily="18" charset="0"/>
              </a:rPr>
              <a:t>前台开发工具：</a:t>
            </a:r>
            <a:endParaRPr lang="en-US" altLang="zh-CN" sz="2400" b="1"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TCL</a:t>
            </a: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Java/swing</a:t>
            </a: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LabVIEW</a:t>
            </a:r>
          </a:p>
        </p:txBody>
      </p:sp>
      <p:sp>
        <p:nvSpPr>
          <p:cNvPr id="10" name="TextBox 30"/>
          <p:cNvSpPr txBox="1"/>
          <p:nvPr/>
        </p:nvSpPr>
        <p:spPr>
          <a:xfrm>
            <a:off x="4604056" y="4967595"/>
            <a:ext cx="2975839" cy="1477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smtClean="0">
                <a:latin typeface="Times New Roman" panose="02020603050405020304" pitchFamily="18" charset="0"/>
                <a:cs typeface="Times New Roman" panose="02020603050405020304" pitchFamily="18" charset="0"/>
              </a:rPr>
              <a:t>软件开销：</a:t>
            </a:r>
            <a:endParaRPr lang="en-US" altLang="zh-CN" sz="2400" b="1"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增加研发的投入</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降低运维期间的开支</a:t>
            </a:r>
            <a:endParaRPr lang="en-US" altLang="zh-CN" dirty="0" smtClean="0">
              <a:latin typeface="Times New Roman" panose="02020603050405020304" pitchFamily="18" charset="0"/>
              <a:cs typeface="Times New Roman" panose="02020603050405020304" pitchFamily="18" charset="0"/>
            </a:endParaRPr>
          </a:p>
        </p:txBody>
      </p:sp>
      <p:sp>
        <p:nvSpPr>
          <p:cNvPr id="11" name="TextBox 30"/>
          <p:cNvSpPr txBox="1"/>
          <p:nvPr/>
        </p:nvSpPr>
        <p:spPr>
          <a:xfrm>
            <a:off x="8570304" y="4934112"/>
            <a:ext cx="2975839" cy="18928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smtClean="0">
                <a:latin typeface="Times New Roman" panose="02020603050405020304" pitchFamily="18" charset="0"/>
                <a:cs typeface="Times New Roman" panose="02020603050405020304" pitchFamily="18" charset="0"/>
              </a:rPr>
              <a:t>硬件设备：</a:t>
            </a:r>
            <a:endParaRPr lang="en-US" altLang="zh-CN" sz="2400" b="1"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altLang="zh-CN" dirty="0" smtClean="0">
                <a:latin typeface="Times New Roman" panose="02020603050405020304" pitchFamily="18" charset="0"/>
                <a:cs typeface="Times New Roman" panose="02020603050405020304" pitchFamily="18" charset="0"/>
              </a:rPr>
              <a:t>PC Cluster</a:t>
            </a:r>
          </a:p>
          <a:p>
            <a:pPr marL="285750" indent="-285750">
              <a:lnSpc>
                <a:spcPct val="150000"/>
              </a:lnSpc>
              <a:buFontTx/>
              <a:buChar char="-"/>
            </a:pPr>
            <a:r>
              <a:rPr lang="zh-CN" altLang="en-US" dirty="0">
                <a:latin typeface="Times New Roman" panose="02020603050405020304" pitchFamily="18" charset="0"/>
                <a:cs typeface="Times New Roman" panose="02020603050405020304" pitchFamily="18" charset="0"/>
              </a:rPr>
              <a:t>实时</a:t>
            </a:r>
            <a:r>
              <a:rPr lang="zh-CN" altLang="en-US" dirty="0" smtClean="0">
                <a:latin typeface="Times New Roman" panose="02020603050405020304" pitchFamily="18" charset="0"/>
                <a:cs typeface="Times New Roman" panose="02020603050405020304" pitchFamily="18" charset="0"/>
              </a:rPr>
              <a:t>性</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zh-CN" altLang="en-US" dirty="0" smtClean="0">
                <a:latin typeface="Times New Roman" panose="02020603050405020304" pitchFamily="18" charset="0"/>
                <a:cs typeface="Times New Roman" panose="02020603050405020304" pitchFamily="18" charset="0"/>
              </a:rPr>
              <a:t>网络传输</a:t>
            </a:r>
            <a:endParaRPr lang="en-US" altLang="zh-CN"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298760" y="3690986"/>
            <a:ext cx="376990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altLang="zh-CN" sz="2400" dirty="0" smtClean="0">
                <a:solidFill>
                  <a:srgbClr val="FF0000"/>
                </a:solidFill>
                <a:latin typeface="Times New Roman" panose="02020603050405020304" pitchFamily="18" charset="0"/>
                <a:cs typeface="Times New Roman" panose="02020603050405020304" pitchFamily="18" charset="0"/>
              </a:rPr>
              <a:t>Observation Control System</a:t>
            </a:r>
          </a:p>
        </p:txBody>
      </p:sp>
      <p:sp>
        <p:nvSpPr>
          <p:cNvPr id="13" name="文本框 12"/>
          <p:cNvSpPr txBox="1"/>
          <p:nvPr/>
        </p:nvSpPr>
        <p:spPr>
          <a:xfrm>
            <a:off x="8193103" y="3703604"/>
            <a:ext cx="3744727"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altLang="zh-CN" sz="2400" dirty="0" smtClean="0">
                <a:solidFill>
                  <a:srgbClr val="FF0000"/>
                </a:solidFill>
                <a:latin typeface="Times New Roman" panose="02020603050405020304" pitchFamily="18" charset="0"/>
                <a:cs typeface="Times New Roman" panose="02020603050405020304" pitchFamily="18" charset="0"/>
              </a:rPr>
              <a:t>Observatory Control System</a:t>
            </a:r>
          </a:p>
        </p:txBody>
      </p:sp>
      <p:sp>
        <p:nvSpPr>
          <p:cNvPr id="14" name="文本框 13"/>
          <p:cNvSpPr txBox="1"/>
          <p:nvPr/>
        </p:nvSpPr>
        <p:spPr>
          <a:xfrm>
            <a:off x="4395831" y="3690986"/>
            <a:ext cx="3470103"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altLang="zh-CN" sz="2400" dirty="0" smtClean="0">
                <a:solidFill>
                  <a:srgbClr val="FF0000"/>
                </a:solidFill>
                <a:latin typeface="Times New Roman" panose="02020603050405020304" pitchFamily="18" charset="0"/>
                <a:cs typeface="Times New Roman" panose="02020603050405020304" pitchFamily="18" charset="0"/>
              </a:rPr>
              <a:t>Operation Control System</a:t>
            </a:r>
          </a:p>
        </p:txBody>
      </p:sp>
      <p:sp>
        <p:nvSpPr>
          <p:cNvPr id="3" name="右箭头 2"/>
          <p:cNvSpPr/>
          <p:nvPr/>
        </p:nvSpPr>
        <p:spPr>
          <a:xfrm>
            <a:off x="4118994" y="3842158"/>
            <a:ext cx="251670" cy="18455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5" name="右箭头 14"/>
          <p:cNvSpPr/>
          <p:nvPr/>
        </p:nvSpPr>
        <p:spPr>
          <a:xfrm>
            <a:off x="7907879" y="3846504"/>
            <a:ext cx="251670" cy="18455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4948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animBg="1"/>
      <p:bldP spid="14" grpId="0" animBg="1"/>
      <p:bldP spid="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观测控制系统框架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文本框 2"/>
          <p:cNvSpPr txBox="1"/>
          <p:nvPr/>
        </p:nvSpPr>
        <p:spPr>
          <a:xfrm>
            <a:off x="7233873" y="2402525"/>
            <a:ext cx="4213712" cy="3416320"/>
          </a:xfrm>
          <a:prstGeom prst="rect">
            <a:avLst/>
          </a:prstGeom>
          <a:noFill/>
        </p:spPr>
        <p:txBody>
          <a:bodyPr wrap="square" rtlCol="0">
            <a:spAutoFit/>
          </a:bodyPr>
          <a:lstStyle/>
          <a:p>
            <a:pPr>
              <a:lnSpc>
                <a:spcPct val="150000"/>
              </a:lnSpc>
            </a:pPr>
            <a:r>
              <a:rPr lang="zh-CN" altLang="en-US" dirty="0" smtClean="0"/>
              <a:t>望远镜</a:t>
            </a:r>
            <a:r>
              <a:rPr lang="zh-CN" altLang="en-US" dirty="0"/>
              <a:t>软件</a:t>
            </a:r>
            <a:r>
              <a:rPr lang="zh-CN" altLang="en-US" dirty="0" smtClean="0"/>
              <a:t>系统现状及存在的问题：</a:t>
            </a:r>
            <a:endParaRPr lang="en-US" altLang="zh-CN" dirty="0" smtClean="0"/>
          </a:p>
          <a:p>
            <a:pPr marL="285750" indent="-285750">
              <a:lnSpc>
                <a:spcPct val="150000"/>
              </a:lnSpc>
              <a:buFont typeface="Arial" panose="020B0604020202020204" pitchFamily="34" charset="0"/>
              <a:buChar char="•"/>
            </a:pPr>
            <a:r>
              <a:rPr lang="zh-CN" altLang="zh-CN" b="1" dirty="0"/>
              <a:t>望远镜控制系统未提供观测控制系统调度所需的</a:t>
            </a:r>
            <a:r>
              <a:rPr lang="zh-CN" altLang="zh-CN" b="1" dirty="0" smtClean="0"/>
              <a:t>接口</a:t>
            </a:r>
            <a:endParaRPr lang="en-US" altLang="zh-CN" b="1" dirty="0" smtClean="0"/>
          </a:p>
          <a:p>
            <a:pPr marL="285750" indent="-285750">
              <a:lnSpc>
                <a:spcPct val="150000"/>
              </a:lnSpc>
              <a:buFont typeface="Arial" panose="020B0604020202020204" pitchFamily="34" charset="0"/>
              <a:buChar char="•"/>
            </a:pPr>
            <a:r>
              <a:rPr lang="zh-CN" altLang="zh-CN" b="1" dirty="0"/>
              <a:t>终端控制系统相互独立，未能建立完整的终端控制</a:t>
            </a:r>
            <a:r>
              <a:rPr lang="zh-CN" altLang="zh-CN" b="1" dirty="0" smtClean="0"/>
              <a:t>系统</a:t>
            </a:r>
            <a:endParaRPr lang="en-US" altLang="zh-CN" b="1" dirty="0" smtClean="0"/>
          </a:p>
          <a:p>
            <a:pPr marL="285750" indent="-285750">
              <a:lnSpc>
                <a:spcPct val="150000"/>
              </a:lnSpc>
              <a:buFont typeface="Arial" panose="020B0604020202020204" pitchFamily="34" charset="0"/>
              <a:buChar char="•"/>
            </a:pPr>
            <a:r>
              <a:rPr lang="zh-CN" altLang="zh-CN" b="1" dirty="0"/>
              <a:t>原始观测数据管理方式不规范，观测数据未能进行及时的</a:t>
            </a:r>
            <a:r>
              <a:rPr lang="zh-CN" altLang="zh-CN" b="1" dirty="0" smtClean="0"/>
              <a:t>检查</a:t>
            </a:r>
            <a:endParaRPr lang="en-US" altLang="zh-CN" b="1" dirty="0" smtClean="0"/>
          </a:p>
          <a:p>
            <a:pPr marL="285750" indent="-285750">
              <a:lnSpc>
                <a:spcPct val="150000"/>
              </a:lnSpc>
              <a:buFont typeface="Arial" panose="020B0604020202020204" pitchFamily="34" charset="0"/>
              <a:buChar char="•"/>
            </a:pPr>
            <a:r>
              <a:rPr lang="zh-CN" altLang="zh-CN" b="1" dirty="0"/>
              <a:t>望远镜的观测模式仍以传统模式为主</a:t>
            </a:r>
            <a:endParaRPr lang="zh-CN" altLang="en-US" dirty="0"/>
          </a:p>
        </p:txBody>
      </p:sp>
      <p:graphicFrame>
        <p:nvGraphicFramePr>
          <p:cNvPr id="5" name="对象 4"/>
          <p:cNvGraphicFramePr>
            <a:graphicFrameLocks noChangeAspect="1"/>
          </p:cNvGraphicFramePr>
          <p:nvPr>
            <p:extLst>
              <p:ext uri="{D42A27DB-BD31-4B8C-83A1-F6EECF244321}">
                <p14:modId xmlns:p14="http://schemas.microsoft.com/office/powerpoint/2010/main" val="912501719"/>
              </p:ext>
            </p:extLst>
          </p:nvPr>
        </p:nvGraphicFramePr>
        <p:xfrm>
          <a:off x="202223" y="2457118"/>
          <a:ext cx="5687296" cy="3675184"/>
        </p:xfrm>
        <a:graphic>
          <a:graphicData uri="http://schemas.openxmlformats.org/presentationml/2006/ole">
            <mc:AlternateContent xmlns:mc="http://schemas.openxmlformats.org/markup-compatibility/2006">
              <mc:Choice xmlns:v="urn:schemas-microsoft-com:vml" Requires="v">
                <p:oleObj spid="_x0000_s30167" name="Visio" r:id="rId3" imgW="5977772" imgH="3862620" progId="Visio.Drawing.11">
                  <p:embed/>
                </p:oleObj>
              </mc:Choice>
              <mc:Fallback>
                <p:oleObj name="Visio" r:id="rId3" imgW="5977772" imgH="3862620" progId="Visio.Drawing.11">
                  <p:embed/>
                  <p:pic>
                    <p:nvPicPr>
                      <p:cNvPr id="6"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23" y="2457118"/>
                        <a:ext cx="5687296" cy="3675184"/>
                      </a:xfrm>
                      <a:prstGeom prst="rect">
                        <a:avLst/>
                      </a:prstGeom>
                      <a:noFill/>
                    </p:spPr>
                  </p:pic>
                </p:oleObj>
              </mc:Fallback>
            </mc:AlternateContent>
          </a:graphicData>
        </a:graphic>
      </p:graphicFrame>
      <p:sp>
        <p:nvSpPr>
          <p:cNvPr id="6" name="文本框 5"/>
          <p:cNvSpPr txBox="1"/>
          <p:nvPr/>
        </p:nvSpPr>
        <p:spPr>
          <a:xfrm>
            <a:off x="340703" y="1582615"/>
            <a:ext cx="4442311" cy="461665"/>
          </a:xfrm>
          <a:prstGeom prst="rect">
            <a:avLst/>
          </a:prstGeom>
          <a:noFill/>
        </p:spPr>
        <p:txBody>
          <a:bodyPr wrap="square" rtlCol="0">
            <a:spAutoFit/>
          </a:bodyPr>
          <a:lstStyle/>
          <a:p>
            <a:r>
              <a:rPr lang="zh-CN" altLang="en-US" sz="2400" b="1" dirty="0" smtClean="0">
                <a:latin typeface="Times New Roman" panose="02020603050405020304" pitchFamily="18" charset="0"/>
                <a:cs typeface="Times New Roman" panose="02020603050405020304" pitchFamily="18" charset="0"/>
              </a:rPr>
              <a:t>丽江</a:t>
            </a:r>
            <a:r>
              <a:rPr lang="en-US" altLang="zh-CN" sz="2400" b="1" dirty="0" smtClean="0">
                <a:latin typeface="Times New Roman" panose="02020603050405020304" pitchFamily="18" charset="0"/>
                <a:cs typeface="Times New Roman" panose="02020603050405020304" pitchFamily="18" charset="0"/>
              </a:rPr>
              <a:t>2.4</a:t>
            </a:r>
            <a:r>
              <a:rPr lang="zh-CN" altLang="en-US" sz="2400" b="1" dirty="0" smtClean="0">
                <a:latin typeface="Times New Roman" panose="02020603050405020304" pitchFamily="18" charset="0"/>
                <a:cs typeface="Times New Roman" panose="02020603050405020304" pitchFamily="18" charset="0"/>
              </a:rPr>
              <a:t>米望远镜控制系统结构</a:t>
            </a:r>
            <a:endParaRPr lang="zh-CN" altLang="en-US" sz="2400" b="1" dirty="0">
              <a:latin typeface="Times New Roman" panose="02020603050405020304" pitchFamily="18" charset="0"/>
              <a:cs typeface="Times New Roman" panose="02020603050405020304" pitchFamily="18" charset="0"/>
            </a:endParaRPr>
          </a:p>
        </p:txBody>
      </p:sp>
      <p:sp>
        <p:nvSpPr>
          <p:cNvPr id="7" name="右箭头 6"/>
          <p:cNvSpPr/>
          <p:nvPr/>
        </p:nvSpPr>
        <p:spPr>
          <a:xfrm>
            <a:off x="5889519" y="3745523"/>
            <a:ext cx="942104" cy="465992"/>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69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4686" y="1820078"/>
            <a:ext cx="3903426" cy="4475527"/>
          </a:xfrm>
          <a:prstGeom prst="rect">
            <a:avLst/>
          </a:prstGeom>
        </p:spPr>
      </p:pic>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观测控制系统框架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4686" y="4974239"/>
            <a:ext cx="2228971" cy="132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descr="C:\Users\wcj\AppData\Roaming\Tencent\Users\94206700\QQ\WinTemp\RichOle\DRL$O6M8KB04SS9]}$7Y@}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45586" y="2992049"/>
            <a:ext cx="1136993" cy="8353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72037" y="4716637"/>
            <a:ext cx="1160880" cy="102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5"/>
          <p:cNvSpPr>
            <a:spLocks noChangeArrowheads="1"/>
          </p:cNvSpPr>
          <p:nvPr/>
        </p:nvSpPr>
        <p:spPr bwMode="auto">
          <a:xfrm>
            <a:off x="6294716" y="2132636"/>
            <a:ext cx="914400" cy="609600"/>
          </a:xfrm>
          <a:prstGeom prst="wedgeRoundRectCallout">
            <a:avLst>
              <a:gd name="adj1" fmla="val -88427"/>
              <a:gd name="adj2" fmla="val 138787"/>
              <a:gd name="adj3" fmla="val 16667"/>
            </a:avLst>
          </a:prstGeom>
          <a:solidFill>
            <a:srgbClr val="CCFFFF"/>
          </a:solidFill>
          <a:ln w="9525" algn="ctr">
            <a:solidFill>
              <a:schemeClr val="tx1"/>
            </a:solidFill>
            <a:miter lim="800000"/>
            <a:headEnd/>
            <a:tailEnd/>
          </a:ln>
        </p:spPr>
        <p:txBody>
          <a:bodyPr anchor="ctr"/>
          <a:lstStyle/>
          <a:p>
            <a:r>
              <a:rPr lang="en-US" altLang="zh-CN" dirty="0">
                <a:ea typeface="宋体" charset="-122"/>
              </a:rPr>
              <a:t>…and this</a:t>
            </a:r>
          </a:p>
        </p:txBody>
      </p:sp>
      <p:sp>
        <p:nvSpPr>
          <p:cNvPr id="9" name="AutoShape 6"/>
          <p:cNvSpPr>
            <a:spLocks noChangeArrowheads="1"/>
          </p:cNvSpPr>
          <p:nvPr/>
        </p:nvSpPr>
        <p:spPr bwMode="auto">
          <a:xfrm>
            <a:off x="2768564" y="1431415"/>
            <a:ext cx="1020921" cy="485307"/>
          </a:xfrm>
          <a:prstGeom prst="wedgeRoundRectCallout">
            <a:avLst>
              <a:gd name="adj1" fmla="val -14668"/>
              <a:gd name="adj2" fmla="val 147936"/>
              <a:gd name="adj3" fmla="val 16667"/>
            </a:avLst>
          </a:prstGeom>
          <a:solidFill>
            <a:srgbClr val="CCFFFF"/>
          </a:solidFill>
          <a:ln w="9525" algn="ctr">
            <a:solidFill>
              <a:schemeClr val="tx1"/>
            </a:solidFill>
            <a:miter lim="800000"/>
            <a:headEnd/>
            <a:tailEnd/>
          </a:ln>
        </p:spPr>
        <p:txBody>
          <a:bodyPr anchor="ctr"/>
          <a:lstStyle/>
          <a:p>
            <a:r>
              <a:rPr lang="en-US" altLang="zh-CN" dirty="0" smtClean="0">
                <a:ea typeface="宋体" charset="-122"/>
              </a:rPr>
              <a:t>...to </a:t>
            </a:r>
            <a:r>
              <a:rPr lang="en-US" altLang="zh-CN" dirty="0">
                <a:ea typeface="宋体" charset="-122"/>
              </a:rPr>
              <a:t>this</a:t>
            </a:r>
          </a:p>
        </p:txBody>
      </p:sp>
      <p:sp>
        <p:nvSpPr>
          <p:cNvPr id="10" name="AutoShape 7"/>
          <p:cNvSpPr>
            <a:spLocks noChangeArrowheads="1"/>
          </p:cNvSpPr>
          <p:nvPr/>
        </p:nvSpPr>
        <p:spPr bwMode="auto">
          <a:xfrm>
            <a:off x="6649786" y="5301311"/>
            <a:ext cx="914400" cy="609600"/>
          </a:xfrm>
          <a:prstGeom prst="wedgeRoundRectCallout">
            <a:avLst>
              <a:gd name="adj1" fmla="val -131773"/>
              <a:gd name="adj2" fmla="val -72398"/>
              <a:gd name="adj3" fmla="val 16667"/>
            </a:avLst>
          </a:prstGeom>
          <a:solidFill>
            <a:srgbClr val="CCFFFF"/>
          </a:solidFill>
          <a:ln w="9525" algn="ctr">
            <a:solidFill>
              <a:schemeClr val="tx1"/>
            </a:solidFill>
            <a:miter lim="800000"/>
            <a:headEnd/>
            <a:tailEnd/>
          </a:ln>
        </p:spPr>
        <p:txBody>
          <a:bodyPr anchor="ctr"/>
          <a:lstStyle/>
          <a:p>
            <a:r>
              <a:rPr lang="en-US" altLang="zh-CN" dirty="0">
                <a:ea typeface="宋体" charset="-122"/>
              </a:rPr>
              <a:t>…and this</a:t>
            </a:r>
          </a:p>
        </p:txBody>
      </p:sp>
      <p:sp>
        <p:nvSpPr>
          <p:cNvPr id="11" name="AutoShape 8"/>
          <p:cNvSpPr>
            <a:spLocks noChangeArrowheads="1"/>
          </p:cNvSpPr>
          <p:nvPr/>
        </p:nvSpPr>
        <p:spPr bwMode="auto">
          <a:xfrm>
            <a:off x="741959" y="4620267"/>
            <a:ext cx="914400" cy="609600"/>
          </a:xfrm>
          <a:prstGeom prst="wedgeRoundRectCallout">
            <a:avLst>
              <a:gd name="adj1" fmla="val 134028"/>
              <a:gd name="adj2" fmla="val 115366"/>
              <a:gd name="adj3" fmla="val 16667"/>
            </a:avLst>
          </a:prstGeom>
          <a:solidFill>
            <a:srgbClr val="CCFFFF"/>
          </a:solidFill>
          <a:ln w="9525" algn="ctr">
            <a:solidFill>
              <a:schemeClr val="tx1"/>
            </a:solidFill>
            <a:miter lim="800000"/>
            <a:headEnd/>
            <a:tailEnd/>
          </a:ln>
        </p:spPr>
        <p:txBody>
          <a:bodyPr anchor="ctr"/>
          <a:lstStyle/>
          <a:p>
            <a:r>
              <a:rPr lang="en-US" altLang="zh-CN" dirty="0">
                <a:ea typeface="宋体" charset="-122"/>
              </a:rPr>
              <a:t>…and this</a:t>
            </a:r>
          </a:p>
        </p:txBody>
      </p:sp>
      <p:sp>
        <p:nvSpPr>
          <p:cNvPr id="12" name="AutoShape 9"/>
          <p:cNvSpPr>
            <a:spLocks noChangeArrowheads="1"/>
          </p:cNvSpPr>
          <p:nvPr/>
        </p:nvSpPr>
        <p:spPr bwMode="auto">
          <a:xfrm>
            <a:off x="483577" y="1301263"/>
            <a:ext cx="1172782" cy="831374"/>
          </a:xfrm>
          <a:prstGeom prst="wedgeRoundRectCallout">
            <a:avLst>
              <a:gd name="adj1" fmla="val 185851"/>
              <a:gd name="adj2" fmla="val 243962"/>
              <a:gd name="adj3" fmla="val 16667"/>
            </a:avLst>
          </a:prstGeom>
          <a:solidFill>
            <a:srgbClr val="CCFFFF"/>
          </a:solidFill>
          <a:ln w="9525" algn="ctr">
            <a:solidFill>
              <a:schemeClr val="tx1"/>
            </a:solidFill>
            <a:miter lim="800000"/>
            <a:headEnd/>
            <a:tailEnd/>
          </a:ln>
        </p:spPr>
        <p:txBody>
          <a:bodyPr anchor="ctr"/>
          <a:lstStyle/>
          <a:p>
            <a:r>
              <a:rPr lang="en-US" altLang="zh-CN" dirty="0" smtClean="0">
                <a:ea typeface="宋体" charset="-122"/>
              </a:rPr>
              <a:t>...needs to talk to this</a:t>
            </a:r>
            <a:endParaRPr lang="en-US" altLang="zh-CN" dirty="0">
              <a:ea typeface="宋体" charset="-122"/>
            </a:endParaRPr>
          </a:p>
        </p:txBody>
      </p:sp>
      <p:pic>
        <p:nvPicPr>
          <p:cNvPr id="13" name="Picture 10" descr="BD18189_"/>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96275" y="1724649"/>
            <a:ext cx="1425575" cy="1425575"/>
          </a:xfrm>
          <a:prstGeom prst="rect">
            <a:avLst/>
          </a:prstGeom>
          <a:noFill/>
          <a:ln w="9525">
            <a:noFill/>
            <a:miter lim="800000"/>
            <a:headEnd/>
            <a:tailEnd/>
          </a:ln>
        </p:spPr>
      </p:pic>
      <p:pic>
        <p:nvPicPr>
          <p:cNvPr id="14" name="Picture 11" descr="Scientis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254068" y="3962400"/>
            <a:ext cx="3333750" cy="2647950"/>
          </a:xfrm>
          <a:prstGeom prst="rect">
            <a:avLst/>
          </a:prstGeom>
          <a:noFill/>
          <a:ln w="9525">
            <a:noFill/>
            <a:miter lim="800000"/>
            <a:headEnd/>
            <a:tailEnd/>
          </a:ln>
        </p:spPr>
      </p:pic>
      <p:sp>
        <p:nvSpPr>
          <p:cNvPr id="15" name="AutoShape 12"/>
          <p:cNvSpPr>
            <a:spLocks noChangeArrowheads="1"/>
          </p:cNvSpPr>
          <p:nvPr/>
        </p:nvSpPr>
        <p:spPr bwMode="auto">
          <a:xfrm>
            <a:off x="8113256" y="1600200"/>
            <a:ext cx="1576669" cy="609600"/>
          </a:xfrm>
          <a:prstGeom prst="wedgeRoundRectCallout">
            <a:avLst>
              <a:gd name="adj1" fmla="val 72477"/>
              <a:gd name="adj2" fmla="val 63023"/>
              <a:gd name="adj3" fmla="val 16667"/>
            </a:avLst>
          </a:prstGeom>
          <a:solidFill>
            <a:srgbClr val="CCFFFF"/>
          </a:solidFill>
          <a:ln w="9525" algn="ctr">
            <a:solidFill>
              <a:schemeClr val="tx1"/>
            </a:solidFill>
            <a:miter lim="800000"/>
            <a:headEnd/>
            <a:tailEnd/>
          </a:ln>
        </p:spPr>
        <p:txBody>
          <a:bodyPr anchor="ctr"/>
          <a:lstStyle/>
          <a:p>
            <a:r>
              <a:rPr lang="en-US" altLang="zh-CN" dirty="0">
                <a:ea typeface="宋体" charset="-122"/>
              </a:rPr>
              <a:t>…through this interface</a:t>
            </a:r>
          </a:p>
        </p:txBody>
      </p:sp>
      <p:sp>
        <p:nvSpPr>
          <p:cNvPr id="16" name="AutoShape 13"/>
          <p:cNvSpPr>
            <a:spLocks noChangeArrowheads="1"/>
          </p:cNvSpPr>
          <p:nvPr/>
        </p:nvSpPr>
        <p:spPr bwMode="auto">
          <a:xfrm>
            <a:off x="8549343" y="3150224"/>
            <a:ext cx="1371600" cy="609600"/>
          </a:xfrm>
          <a:prstGeom prst="wedgeRoundRectCallout">
            <a:avLst>
              <a:gd name="adj1" fmla="val 49306"/>
              <a:gd name="adj2" fmla="val 152606"/>
              <a:gd name="adj3" fmla="val 16667"/>
            </a:avLst>
          </a:prstGeom>
          <a:solidFill>
            <a:srgbClr val="CCFFFF"/>
          </a:solidFill>
          <a:ln w="9525" algn="ctr">
            <a:solidFill>
              <a:schemeClr val="tx1"/>
            </a:solidFill>
            <a:miter lim="800000"/>
            <a:headEnd/>
            <a:tailEnd/>
          </a:ln>
        </p:spPr>
        <p:txBody>
          <a:bodyPr anchor="ctr"/>
          <a:lstStyle/>
          <a:p>
            <a:r>
              <a:rPr lang="en-US" altLang="zh-CN" dirty="0">
                <a:ea typeface="宋体" charset="-122"/>
              </a:rPr>
              <a:t>…and this one</a:t>
            </a:r>
          </a:p>
        </p:txBody>
      </p:sp>
    </p:spTree>
    <p:extLst>
      <p:ext uri="{BB962C8B-B14F-4D97-AF65-F5344CB8AC3E}">
        <p14:creationId xmlns:p14="http://schemas.microsoft.com/office/powerpoint/2010/main" val="27148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300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300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4000"/>
                            </p:stCondLst>
                            <p:childTnLst>
                              <p:par>
                                <p:cTn id="13" presetID="1" presetClass="entr" presetSubtype="0" fill="hold" grpId="0" nodeType="afterEffect">
                                  <p:stCondLst>
                                    <p:cond delay="30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7000"/>
                            </p:stCondLst>
                            <p:childTnLst>
                              <p:par>
                                <p:cTn id="18" presetID="1" presetClass="entr" presetSubtype="0" fill="hold" grpId="0" nodeType="afterEffect">
                                  <p:stCondLst>
                                    <p:cond delay="300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3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0000"/>
                            </p:stCondLst>
                            <p:childTnLst>
                              <p:par>
                                <p:cTn id="23" presetID="1" presetClass="entr" presetSubtype="0" fill="hold" grpId="0" nodeType="afterEffect">
                                  <p:stCondLst>
                                    <p:cond delay="300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300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观测控制系统框架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文本框 2"/>
          <p:cNvSpPr txBox="1"/>
          <p:nvPr/>
        </p:nvSpPr>
        <p:spPr>
          <a:xfrm>
            <a:off x="307731" y="1518327"/>
            <a:ext cx="5609492" cy="495585"/>
          </a:xfrm>
          <a:prstGeom prst="rect">
            <a:avLst/>
          </a:prstGeom>
          <a:noFill/>
        </p:spPr>
        <p:txBody>
          <a:bodyPr wrap="square" rtlCol="0">
            <a:spAutoFit/>
          </a:bodyPr>
          <a:lstStyle/>
          <a:p>
            <a:pPr>
              <a:lnSpc>
                <a:spcPct val="150000"/>
              </a:lnSpc>
            </a:pPr>
            <a:r>
              <a:rPr lang="zh-CN" altLang="en-US" sz="2000" b="1" dirty="0" smtClean="0">
                <a:latin typeface="Times New Roman" panose="02020603050405020304" pitchFamily="18" charset="0"/>
                <a:cs typeface="Times New Roman" panose="02020603050405020304" pitchFamily="18" charset="0"/>
              </a:rPr>
              <a:t>丽江</a:t>
            </a:r>
            <a:r>
              <a:rPr lang="en-US" altLang="zh-CN" sz="2000" b="1" dirty="0" smtClean="0">
                <a:latin typeface="Times New Roman" panose="02020603050405020304" pitchFamily="18" charset="0"/>
                <a:cs typeface="Times New Roman" panose="02020603050405020304" pitchFamily="18" charset="0"/>
              </a:rPr>
              <a:t>2.4</a:t>
            </a:r>
            <a:r>
              <a:rPr lang="zh-CN" altLang="en-US" sz="2000" b="1" dirty="0" smtClean="0">
                <a:latin typeface="Times New Roman" panose="02020603050405020304" pitchFamily="18" charset="0"/>
                <a:cs typeface="Times New Roman" panose="02020603050405020304" pitchFamily="18" charset="0"/>
              </a:rPr>
              <a:t>米望远镜观测控制系统结构</a:t>
            </a:r>
            <a:endParaRPr lang="en-US" altLang="zh-CN" sz="2000" b="1" dirty="0" smtClean="0">
              <a:latin typeface="Times New Roman" panose="02020603050405020304" pitchFamily="18" charset="0"/>
              <a:cs typeface="Times New Roman" panose="02020603050405020304" pitchFamily="18" charset="0"/>
            </a:endParaRPr>
          </a:p>
        </p:txBody>
      </p:sp>
      <p:sp>
        <p:nvSpPr>
          <p:cNvPr id="46" name="矩形 45"/>
          <p:cNvSpPr/>
          <p:nvPr/>
        </p:nvSpPr>
        <p:spPr>
          <a:xfrm>
            <a:off x="6783898" y="1644162"/>
            <a:ext cx="5408102" cy="4247317"/>
          </a:xfrm>
          <a:prstGeom prst="rect">
            <a:avLst/>
          </a:prstGeom>
        </p:spPr>
        <p:txBody>
          <a:bodyPr wrap="square">
            <a:spAutoFit/>
          </a:bodyPr>
          <a:lstStyle/>
          <a:p>
            <a:pPr marL="285750" lvl="0" indent="-285750">
              <a:lnSpc>
                <a:spcPct val="150000"/>
              </a:lnSpc>
              <a:buFont typeface="Arial" panose="020B0604020202020204" pitchFamily="34" charset="0"/>
              <a:buChar char="•"/>
            </a:pPr>
            <a:r>
              <a:rPr lang="en-US" altLang="zh-CN" sz="2000" dirty="0">
                <a:solidFill>
                  <a:prstClr val="black"/>
                </a:solidFill>
                <a:latin typeface="Times New Roman" panose="02020603050405020304" pitchFamily="18" charset="0"/>
                <a:cs typeface="Times New Roman" panose="02020603050405020304" pitchFamily="18" charset="0"/>
              </a:rPr>
              <a:t>OCS</a:t>
            </a:r>
            <a:r>
              <a:rPr lang="zh-CN" altLang="en-US" sz="2000" dirty="0">
                <a:solidFill>
                  <a:prstClr val="black"/>
                </a:solidFill>
                <a:latin typeface="Times New Roman" panose="02020603050405020304" pitchFamily="18" charset="0"/>
                <a:cs typeface="Times New Roman" panose="02020603050405020304" pitchFamily="18" charset="0"/>
              </a:rPr>
              <a:t>：望远镜控制顶层系统</a:t>
            </a:r>
            <a:endParaRPr lang="en-US" altLang="zh-CN" sz="20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altLang="zh-CN" sz="2000" dirty="0">
                <a:solidFill>
                  <a:prstClr val="black"/>
                </a:solidFill>
                <a:latin typeface="Times New Roman" panose="02020603050405020304" pitchFamily="18" charset="0"/>
                <a:cs typeface="Times New Roman" panose="02020603050405020304" pitchFamily="18" charset="0"/>
              </a:rPr>
              <a:t>                 </a:t>
            </a:r>
            <a:r>
              <a:rPr lang="zh-CN" altLang="en-US" sz="2000" dirty="0">
                <a:solidFill>
                  <a:prstClr val="black"/>
                </a:solidFill>
                <a:latin typeface="Times New Roman" panose="02020603050405020304" pitchFamily="18" charset="0"/>
                <a:cs typeface="Times New Roman" panose="02020603050405020304" pitchFamily="18" charset="0"/>
              </a:rPr>
              <a:t>实现用户与各子系统的交互</a:t>
            </a:r>
            <a:endParaRPr lang="en-US" altLang="zh-CN" sz="20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altLang="zh-CN" sz="2000" dirty="0">
                <a:solidFill>
                  <a:prstClr val="black"/>
                </a:solidFill>
                <a:latin typeface="Times New Roman" panose="02020603050405020304" pitchFamily="18" charset="0"/>
                <a:cs typeface="Times New Roman" panose="02020603050405020304" pitchFamily="18" charset="0"/>
              </a:rPr>
              <a:t>                 </a:t>
            </a:r>
            <a:r>
              <a:rPr lang="zh-CN" altLang="en-US" sz="2000" dirty="0">
                <a:solidFill>
                  <a:prstClr val="black"/>
                </a:solidFill>
                <a:latin typeface="Times New Roman" panose="02020603050405020304" pitchFamily="18" charset="0"/>
                <a:cs typeface="Times New Roman" panose="02020603050405020304" pitchFamily="18" charset="0"/>
              </a:rPr>
              <a:t>将用户请求翻译</a:t>
            </a:r>
            <a:r>
              <a:rPr lang="zh-CN" altLang="en-US" sz="2000" dirty="0" smtClean="0">
                <a:solidFill>
                  <a:prstClr val="black"/>
                </a:solidFill>
                <a:latin typeface="Times New Roman" panose="02020603050405020304" pitchFamily="18" charset="0"/>
                <a:cs typeface="Times New Roman" panose="02020603050405020304" pitchFamily="18" charset="0"/>
              </a:rPr>
              <a:t>成子系统</a:t>
            </a:r>
            <a:r>
              <a:rPr lang="zh-CN" altLang="en-US" sz="2000" dirty="0">
                <a:solidFill>
                  <a:prstClr val="black"/>
                </a:solidFill>
                <a:latin typeface="Times New Roman" panose="02020603050405020304" pitchFamily="18" charset="0"/>
                <a:cs typeface="Times New Roman" panose="02020603050405020304" pitchFamily="18" charset="0"/>
              </a:rPr>
              <a:t>控制指令</a:t>
            </a:r>
            <a:endParaRPr lang="en-US" altLang="zh-CN" sz="20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altLang="zh-CN" sz="2000" dirty="0">
                <a:solidFill>
                  <a:prstClr val="black"/>
                </a:solidFill>
                <a:latin typeface="Times New Roman" panose="02020603050405020304" pitchFamily="18" charset="0"/>
                <a:cs typeface="Times New Roman" panose="02020603050405020304" pitchFamily="18" charset="0"/>
              </a:rPr>
              <a:t>                 </a:t>
            </a:r>
            <a:r>
              <a:rPr lang="zh-CN" altLang="en-US" sz="2000" dirty="0">
                <a:solidFill>
                  <a:prstClr val="black"/>
                </a:solidFill>
                <a:latin typeface="Times New Roman" panose="02020603050405020304" pitchFamily="18" charset="0"/>
                <a:cs typeface="Times New Roman" panose="02020603050405020304" pitchFamily="18" charset="0"/>
              </a:rPr>
              <a:t>提供用户图形界面</a:t>
            </a:r>
            <a:endParaRPr lang="en-US" altLang="zh-CN" sz="20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altLang="zh-CN" sz="2000" dirty="0">
                <a:solidFill>
                  <a:prstClr val="black"/>
                </a:solidFill>
                <a:latin typeface="Times New Roman" panose="02020603050405020304" pitchFamily="18" charset="0"/>
                <a:cs typeface="Times New Roman" panose="02020603050405020304" pitchFamily="18" charset="0"/>
              </a:rPr>
              <a:t>                 </a:t>
            </a:r>
            <a:r>
              <a:rPr lang="zh-CN" altLang="en-US" sz="2000" dirty="0">
                <a:solidFill>
                  <a:prstClr val="black"/>
                </a:solidFill>
                <a:latin typeface="Times New Roman" panose="02020603050405020304" pitchFamily="18" charset="0"/>
                <a:cs typeface="Times New Roman" panose="02020603050405020304" pitchFamily="18" charset="0"/>
              </a:rPr>
              <a:t>将所有相关状态信息显示在前台界面</a:t>
            </a:r>
            <a:endParaRPr lang="en-US" altLang="zh-CN" sz="20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altLang="zh-CN" sz="2000" dirty="0">
                <a:solidFill>
                  <a:prstClr val="black"/>
                </a:solidFill>
                <a:latin typeface="Times New Roman" panose="02020603050405020304" pitchFamily="18" charset="0"/>
                <a:cs typeface="Times New Roman" panose="02020603050405020304" pitchFamily="18" charset="0"/>
              </a:rPr>
              <a:t>                 </a:t>
            </a:r>
            <a:r>
              <a:rPr lang="zh-CN" altLang="en-US" sz="2000" dirty="0">
                <a:solidFill>
                  <a:prstClr val="black"/>
                </a:solidFill>
                <a:latin typeface="Times New Roman" panose="02020603050405020304" pitchFamily="18" charset="0"/>
                <a:cs typeface="Times New Roman" panose="02020603050405020304" pitchFamily="18" charset="0"/>
              </a:rPr>
              <a:t>根据观测申请制定观测任务</a:t>
            </a:r>
            <a:endParaRPr lang="en-US" altLang="zh-CN" sz="20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altLang="zh-CN" sz="2000" dirty="0">
                <a:solidFill>
                  <a:prstClr val="black"/>
                </a:solidFill>
                <a:latin typeface="Times New Roman" panose="02020603050405020304" pitchFamily="18" charset="0"/>
                <a:cs typeface="Times New Roman" panose="02020603050405020304" pitchFamily="18" charset="0"/>
              </a:rPr>
              <a:t>                 </a:t>
            </a:r>
            <a:r>
              <a:rPr lang="zh-CN" altLang="en-US" sz="2000" dirty="0">
                <a:solidFill>
                  <a:prstClr val="black"/>
                </a:solidFill>
                <a:latin typeface="Times New Roman" panose="02020603050405020304" pitchFamily="18" charset="0"/>
                <a:cs typeface="Times New Roman" panose="02020603050405020304" pitchFamily="18" charset="0"/>
              </a:rPr>
              <a:t>对观测任务进行合理的调度</a:t>
            </a:r>
            <a:endParaRPr lang="en-US" altLang="zh-CN" sz="20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altLang="zh-CN" sz="2000" dirty="0">
                <a:solidFill>
                  <a:prstClr val="black"/>
                </a:solidFill>
                <a:latin typeface="Times New Roman" panose="02020603050405020304" pitchFamily="18" charset="0"/>
                <a:cs typeface="Times New Roman" panose="02020603050405020304" pitchFamily="18" charset="0"/>
              </a:rPr>
              <a:t>                 </a:t>
            </a:r>
            <a:r>
              <a:rPr lang="zh-CN" altLang="en-US" sz="2000" dirty="0">
                <a:solidFill>
                  <a:prstClr val="black"/>
                </a:solidFill>
                <a:latin typeface="Times New Roman" panose="02020603050405020304" pitchFamily="18" charset="0"/>
                <a:cs typeface="Times New Roman" panose="02020603050405020304" pitchFamily="18" charset="0"/>
              </a:rPr>
              <a:t>接收各个子系统的反馈</a:t>
            </a:r>
            <a:endParaRPr lang="en-US" altLang="zh-CN" sz="20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altLang="zh-CN" sz="2000" dirty="0">
                <a:solidFill>
                  <a:prstClr val="black"/>
                </a:solidFill>
                <a:latin typeface="Times New Roman" panose="02020603050405020304" pitchFamily="18" charset="0"/>
                <a:cs typeface="Times New Roman" panose="02020603050405020304" pitchFamily="18" charset="0"/>
              </a:rPr>
              <a:t>                 </a:t>
            </a:r>
            <a:r>
              <a:rPr lang="zh-CN" altLang="en-US" sz="2000" dirty="0">
                <a:solidFill>
                  <a:prstClr val="black"/>
                </a:solidFill>
                <a:latin typeface="Times New Roman" panose="02020603050405020304" pitchFamily="18" charset="0"/>
                <a:cs typeface="Times New Roman" panose="02020603050405020304" pitchFamily="18" charset="0"/>
              </a:rPr>
              <a:t>对观测数据进行预览</a:t>
            </a:r>
            <a:endParaRPr lang="en-US" altLang="zh-CN" sz="2000" dirty="0">
              <a:solidFill>
                <a:prstClr val="black"/>
              </a:solidFill>
              <a:latin typeface="Times New Roman" panose="02020603050405020304" pitchFamily="18" charset="0"/>
              <a:cs typeface="Times New Roman" panose="02020603050405020304" pitchFamily="18" charset="0"/>
            </a:endParaRPr>
          </a:p>
        </p:txBody>
      </p:sp>
      <p:grpSp>
        <p:nvGrpSpPr>
          <p:cNvPr id="85" name="组合 84"/>
          <p:cNvGrpSpPr/>
          <p:nvPr/>
        </p:nvGrpSpPr>
        <p:grpSpPr>
          <a:xfrm>
            <a:off x="215289" y="2106220"/>
            <a:ext cx="7334801" cy="4351977"/>
            <a:chOff x="215289" y="2106220"/>
            <a:chExt cx="7334801" cy="4351977"/>
          </a:xfrm>
        </p:grpSpPr>
        <p:sp>
          <p:nvSpPr>
            <p:cNvPr id="6" name="矩形 5"/>
            <p:cNvSpPr/>
            <p:nvPr/>
          </p:nvSpPr>
          <p:spPr>
            <a:xfrm>
              <a:off x="215289" y="6035399"/>
              <a:ext cx="7334801" cy="4227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观测控制系统总体设计结构</a:t>
              </a:r>
              <a:endParaRPr lang="zh-CN" altLang="en-US" dirty="0"/>
            </a:p>
          </p:txBody>
        </p:sp>
        <p:pic>
          <p:nvPicPr>
            <p:cNvPr id="84" name="图片 8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289" y="2106220"/>
              <a:ext cx="7334800" cy="3929179"/>
            </a:xfrm>
            <a:prstGeom prst="rect">
              <a:avLst/>
            </a:prstGeom>
          </p:spPr>
        </p:pic>
      </p:grpSp>
    </p:spTree>
    <p:extLst>
      <p:ext uri="{BB962C8B-B14F-4D97-AF65-F5344CB8AC3E}">
        <p14:creationId xmlns:p14="http://schemas.microsoft.com/office/powerpoint/2010/main" val="423336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观测控制系统框架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5" name="图片 4"/>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3943" y="1565059"/>
            <a:ext cx="4261657" cy="4396126"/>
          </a:xfrm>
          <a:prstGeom prst="rect">
            <a:avLst/>
          </a:prstGeom>
          <a:noFill/>
        </p:spPr>
      </p:pic>
      <p:sp>
        <p:nvSpPr>
          <p:cNvPr id="6" name="文本框 5"/>
          <p:cNvSpPr txBox="1"/>
          <p:nvPr/>
        </p:nvSpPr>
        <p:spPr>
          <a:xfrm>
            <a:off x="1125416" y="1644162"/>
            <a:ext cx="4958861" cy="4955203"/>
          </a:xfrm>
          <a:prstGeom prst="rect">
            <a:avLst/>
          </a:prstGeom>
          <a:noFill/>
        </p:spPr>
        <p:txBody>
          <a:bodyPr wrap="square" rtlCol="0">
            <a:spAutoFit/>
          </a:bodyPr>
          <a:lstStyle/>
          <a:p>
            <a:r>
              <a:rPr lang="zh-CN" altLang="en-US" sz="2000" b="1" dirty="0" smtClean="0">
                <a:latin typeface="Times New Roman" panose="02020603050405020304" pitchFamily="18" charset="0"/>
                <a:cs typeface="Times New Roman" panose="02020603050405020304" pitchFamily="18" charset="0"/>
              </a:rPr>
              <a:t>丽江</a:t>
            </a:r>
            <a:r>
              <a:rPr lang="en-US" altLang="zh-CN" sz="2000" b="1" dirty="0" smtClean="0">
                <a:latin typeface="Times New Roman" panose="02020603050405020304" pitchFamily="18" charset="0"/>
                <a:cs typeface="Times New Roman" panose="02020603050405020304" pitchFamily="18" charset="0"/>
              </a:rPr>
              <a:t>2.4</a:t>
            </a:r>
            <a:r>
              <a:rPr lang="zh-CN" altLang="en-US" sz="2000" b="1" dirty="0" smtClean="0">
                <a:latin typeface="Times New Roman" panose="02020603050405020304" pitchFamily="18" charset="0"/>
                <a:cs typeface="Times New Roman" panose="02020603050405020304" pitchFamily="18" charset="0"/>
              </a:rPr>
              <a:t>米望远镜观测控制系统结构</a:t>
            </a:r>
            <a:endParaRPr lang="en-US" altLang="zh-CN" sz="20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a:t>
            </a:r>
            <a:r>
              <a:rPr lang="en-US" altLang="zh-CN" sz="2000" dirty="0" smtClean="0">
                <a:latin typeface="Times New Roman" panose="02020603050405020304" pitchFamily="18" charset="0"/>
                <a:cs typeface="Times New Roman" panose="02020603050405020304" pitchFamily="18" charset="0"/>
              </a:rPr>
              <a:t>CS</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望远镜控制</a:t>
            </a:r>
            <a:r>
              <a:rPr lang="zh-CN" altLang="en-US" i="1" dirty="0" smtClean="0">
                <a:latin typeface="Times New Roman" panose="02020603050405020304" pitchFamily="18" charset="0"/>
                <a:cs typeface="Times New Roman" panose="02020603050405020304" pitchFamily="18" charset="0"/>
              </a:rPr>
              <a:t>核心</a:t>
            </a:r>
            <a:r>
              <a:rPr lang="zh-CN" altLang="en-US" i="1" dirty="0">
                <a:latin typeface="Times New Roman" panose="02020603050405020304" pitchFamily="18" charset="0"/>
                <a:cs typeface="Times New Roman" panose="02020603050405020304" pitchFamily="18" charset="0"/>
              </a:rPr>
              <a:t>，</a:t>
            </a:r>
            <a:r>
              <a:rPr lang="zh-CN" altLang="en-US" i="1" dirty="0" smtClean="0">
                <a:latin typeface="Times New Roman" panose="02020603050405020304" pitchFamily="18" charset="0"/>
                <a:cs typeface="Times New Roman" panose="02020603050405020304" pitchFamily="18" charset="0"/>
              </a:rPr>
              <a:t>控制所有硬件设备</a:t>
            </a:r>
            <a:endParaRPr lang="en-US" altLang="zh-CN" i="1"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i="1" dirty="0" smtClean="0">
                <a:latin typeface="Times New Roman" panose="02020603050405020304" pitchFamily="18" charset="0"/>
                <a:cs typeface="Times New Roman" panose="02020603050405020304" pitchFamily="18" charset="0"/>
              </a:rPr>
              <a:t>指向和跟踪目标</a:t>
            </a:r>
            <a:endParaRPr lang="en-US" altLang="zh-CN" i="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ICS</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控制所有的观测终端</a:t>
            </a:r>
            <a:endParaRPr lang="en-US" altLang="zh-CN" i="1" dirty="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协调数据采集</a:t>
            </a:r>
            <a:endParaRPr lang="en-US" altLang="zh-CN"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DHS</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高速的数据传输</a:t>
            </a:r>
            <a:endParaRPr lang="en-US" altLang="zh-CN" i="1" dirty="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在线数据预览和检查</a:t>
            </a:r>
            <a:endParaRPr lang="en-US" altLang="zh-CN" i="1" dirty="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离线数据处理</a:t>
            </a:r>
            <a:endParaRPr lang="en-US" altLang="zh-CN" i="1" dirty="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数据存储</a:t>
            </a:r>
            <a:endParaRPr lang="en-US" altLang="zh-CN"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OAS</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用户管理</a:t>
            </a:r>
            <a:endParaRPr lang="en-US" altLang="zh-CN" i="1" dirty="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观测时间申请和分配</a:t>
            </a:r>
            <a:endParaRPr lang="en-US" altLang="zh-CN" i="1" dirty="0">
              <a:latin typeface="Times New Roman" panose="02020603050405020304" pitchFamily="18" charset="0"/>
              <a:cs typeface="Times New Roman" panose="02020603050405020304" pitchFamily="18" charset="0"/>
            </a:endParaRPr>
          </a:p>
          <a:p>
            <a:pPr marL="342900" indent="-342900">
              <a:buFontTx/>
              <a:buChar char="-"/>
            </a:pPr>
            <a:r>
              <a:rPr lang="en-US" altLang="zh-CN" i="1" dirty="0" err="1">
                <a:latin typeface="Times New Roman" panose="02020603050405020304" pitchFamily="18" charset="0"/>
                <a:cs typeface="Times New Roman" panose="02020603050405020304" pitchFamily="18" charset="0"/>
              </a:rPr>
              <a:t>ToO</a:t>
            </a:r>
            <a:r>
              <a:rPr lang="zh-CN" altLang="en-US" i="1" dirty="0">
                <a:latin typeface="Times New Roman" panose="02020603050405020304" pitchFamily="18" charset="0"/>
                <a:cs typeface="Times New Roman" panose="02020603050405020304" pitchFamily="18" charset="0"/>
              </a:rPr>
              <a:t>观测的协调</a:t>
            </a:r>
            <a:endParaRPr lang="en-US" altLang="zh-CN" i="1" dirty="0">
              <a:latin typeface="Times New Roman" panose="02020603050405020304" pitchFamily="18" charset="0"/>
              <a:cs typeface="Times New Roman" panose="02020603050405020304" pitchFamily="18" charset="0"/>
            </a:endParaRPr>
          </a:p>
          <a:p>
            <a:pPr marL="342900" indent="-342900">
              <a:buFontTx/>
              <a:buChar char="-"/>
            </a:pPr>
            <a:r>
              <a:rPr lang="zh-CN" altLang="en-US" i="1" dirty="0">
                <a:latin typeface="Times New Roman" panose="02020603050405020304" pitchFamily="18" charset="0"/>
                <a:cs typeface="Times New Roman" panose="02020603050405020304" pitchFamily="18" charset="0"/>
              </a:rPr>
              <a:t>天气、视宁度、云量等</a:t>
            </a:r>
            <a:endParaRPr lang="en-US" altLang="zh-CN"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134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266593" y="19694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1736447692"/>
              </p:ext>
            </p:extLst>
          </p:nvPr>
        </p:nvGraphicFramePr>
        <p:xfrm>
          <a:off x="226403" y="2610990"/>
          <a:ext cx="8212884" cy="3305908"/>
        </p:xfrm>
        <a:graphic>
          <a:graphicData uri="http://schemas.openxmlformats.org/presentationml/2006/ole">
            <mc:AlternateContent xmlns:mc="http://schemas.openxmlformats.org/markup-compatibility/2006">
              <mc:Choice xmlns:v="urn:schemas-microsoft-com:vml" Requires="v">
                <p:oleObj spid="_x0000_s1786" name="Visio" r:id="rId3" imgW="9628618" imgH="3868560" progId="Visio.Drawing.11">
                  <p:embed/>
                </p:oleObj>
              </mc:Choice>
              <mc:Fallback>
                <p:oleObj name="Visio" r:id="rId3" imgW="9628618" imgH="386856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03" y="2610990"/>
                        <a:ext cx="8212884" cy="3305908"/>
                      </a:xfrm>
                      <a:prstGeom prst="rect">
                        <a:avLst/>
                      </a:prstGeom>
                      <a:noFill/>
                      <a:extLst/>
                    </p:spPr>
                  </p:pic>
                </p:oleObj>
              </mc:Fallback>
            </mc:AlternateContent>
          </a:graphicData>
        </a:graphic>
      </p:graphicFrame>
      <p:sp>
        <p:nvSpPr>
          <p:cNvPr id="4" name="文本框 3"/>
          <p:cNvSpPr txBox="1"/>
          <p:nvPr/>
        </p:nvSpPr>
        <p:spPr>
          <a:xfrm>
            <a:off x="307730" y="1644162"/>
            <a:ext cx="4088424" cy="400110"/>
          </a:xfrm>
          <a:prstGeom prst="rect">
            <a:avLst/>
          </a:prstGeom>
          <a:noFill/>
        </p:spPr>
        <p:txBody>
          <a:bodyPr wrap="square" rtlCol="0">
            <a:spAutoFit/>
          </a:bodyPr>
          <a:lstStyle/>
          <a:p>
            <a:r>
              <a:rPr lang="zh-CN" altLang="en-US" sz="2000" b="1" dirty="0" smtClean="0"/>
              <a:t>基于观测控制系统的完整观测流程</a:t>
            </a:r>
            <a:endParaRPr lang="zh-CN" altLang="en-US" sz="2000" b="1" dirty="0"/>
          </a:p>
        </p:txBody>
      </p:sp>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控制系统框架</a:t>
            </a:r>
          </a:p>
          <a:p>
            <a:pPr algn="l"/>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7" name="文本框 6"/>
          <p:cNvSpPr txBox="1"/>
          <p:nvPr/>
        </p:nvSpPr>
        <p:spPr>
          <a:xfrm>
            <a:off x="9023838" y="1844217"/>
            <a:ext cx="2450124" cy="3323987"/>
          </a:xfrm>
          <a:prstGeom prst="rect">
            <a:avLst/>
          </a:prstGeom>
          <a:noFill/>
        </p:spPr>
        <p:txBody>
          <a:bodyPr wrap="square" rtlCol="0">
            <a:spAutoFit/>
          </a:bodyPr>
          <a:lstStyle/>
          <a:p>
            <a:pPr>
              <a:lnSpc>
                <a:spcPct val="150000"/>
              </a:lnSpc>
            </a:pPr>
            <a:r>
              <a:rPr lang="zh-CN" altLang="en-US" sz="2000" b="1" dirty="0" smtClean="0"/>
              <a:t>观测模式</a:t>
            </a:r>
            <a:endParaRPr lang="en-US" altLang="zh-CN" sz="2000" b="1" dirty="0" smtClean="0"/>
          </a:p>
          <a:p>
            <a:pPr marL="342900" indent="-342900">
              <a:lnSpc>
                <a:spcPct val="150000"/>
              </a:lnSpc>
              <a:buFont typeface="Arial" panose="020B0604020202020204" pitchFamily="34" charset="0"/>
              <a:buChar char="•"/>
            </a:pPr>
            <a:r>
              <a:rPr lang="zh-CN" altLang="en-US" sz="2000" dirty="0" smtClean="0"/>
              <a:t>交互式</a:t>
            </a:r>
            <a:endParaRPr lang="en-US" altLang="zh-CN" sz="2000" dirty="0" smtClean="0"/>
          </a:p>
          <a:p>
            <a:pPr>
              <a:lnSpc>
                <a:spcPct val="150000"/>
              </a:lnSpc>
            </a:pPr>
            <a:r>
              <a:rPr lang="en-US" altLang="zh-CN" sz="2000" dirty="0" smtClean="0"/>
              <a:t>   - </a:t>
            </a:r>
            <a:r>
              <a:rPr lang="zh-CN" altLang="en-US" sz="2000" dirty="0" smtClean="0"/>
              <a:t>与传统模式类似</a:t>
            </a:r>
            <a:endParaRPr lang="en-US" altLang="zh-CN" sz="2000" dirty="0" smtClean="0"/>
          </a:p>
          <a:p>
            <a:pPr marL="342900" indent="-342900">
              <a:lnSpc>
                <a:spcPct val="150000"/>
              </a:lnSpc>
              <a:buFont typeface="Arial" panose="020B0604020202020204" pitchFamily="34" charset="0"/>
              <a:buChar char="•"/>
            </a:pPr>
            <a:r>
              <a:rPr lang="zh-CN" altLang="en-US" sz="2000" dirty="0" smtClean="0"/>
              <a:t>预先计划式</a:t>
            </a:r>
            <a:endParaRPr lang="en-US" altLang="zh-CN" sz="2000" dirty="0"/>
          </a:p>
          <a:p>
            <a:pPr>
              <a:lnSpc>
                <a:spcPct val="150000"/>
              </a:lnSpc>
            </a:pPr>
            <a:r>
              <a:rPr lang="en-US" altLang="zh-CN" sz="2000" dirty="0" smtClean="0"/>
              <a:t>    - </a:t>
            </a:r>
            <a:r>
              <a:rPr lang="zh-CN" altLang="en-US" sz="2000" dirty="0" smtClean="0"/>
              <a:t>队列观测模式</a:t>
            </a:r>
            <a:endParaRPr lang="en-US" altLang="zh-CN" sz="2000" dirty="0" smtClean="0"/>
          </a:p>
          <a:p>
            <a:pPr marL="342900" indent="-342900">
              <a:lnSpc>
                <a:spcPct val="150000"/>
              </a:lnSpc>
              <a:buFont typeface="Arial" panose="020B0604020202020204" pitchFamily="34" charset="0"/>
              <a:buChar char="•"/>
            </a:pPr>
            <a:r>
              <a:rPr lang="en-US" altLang="zh-CN" sz="2000" dirty="0" err="1" smtClean="0"/>
              <a:t>ToO</a:t>
            </a:r>
            <a:r>
              <a:rPr lang="zh-CN" altLang="en-US" sz="2000" dirty="0" smtClean="0"/>
              <a:t>模式</a:t>
            </a:r>
            <a:endParaRPr lang="en-US" altLang="zh-CN" sz="2000" dirty="0" smtClean="0"/>
          </a:p>
          <a:p>
            <a:pPr>
              <a:lnSpc>
                <a:spcPct val="150000"/>
              </a:lnSpc>
            </a:pPr>
            <a:r>
              <a:rPr lang="en-US" altLang="zh-CN" sz="2000" dirty="0"/>
              <a:t> </a:t>
            </a:r>
            <a:r>
              <a:rPr lang="en-US" altLang="zh-CN" sz="2000" dirty="0" smtClean="0"/>
              <a:t>   - </a:t>
            </a:r>
            <a:r>
              <a:rPr lang="zh-CN" altLang="en-US" sz="2000" dirty="0" smtClean="0"/>
              <a:t>快速相应模式</a:t>
            </a:r>
            <a:endParaRPr lang="zh-CN" altLang="en-US" sz="2000" dirty="0"/>
          </a:p>
        </p:txBody>
      </p:sp>
    </p:spTree>
    <p:extLst>
      <p:ext uri="{BB962C8B-B14F-4D97-AF65-F5344CB8AC3E}">
        <p14:creationId xmlns:p14="http://schemas.microsoft.com/office/powerpoint/2010/main" val="23155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9F4E5507-8F26-4236-BE23-48F9B94B1AD0}"/>
              </a:ext>
            </a:extLst>
          </p:cNvPr>
          <p:cNvSpPr txBox="1"/>
          <p:nvPr/>
        </p:nvSpPr>
        <p:spPr>
          <a:xfrm>
            <a:off x="876300" y="1916374"/>
            <a:ext cx="312964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418AB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t>
            </a:r>
            <a:r>
              <a:rPr kumimoji="0" lang="en-US" altLang="zh-CN" sz="4000" b="0" i="0" u="none" strike="noStrike" kern="1200" cap="none" spc="0" normalizeH="0" baseline="0" noProof="0" dirty="0">
                <a:ln>
                  <a:noFill/>
                </a:ln>
                <a:solidFill>
                  <a:srgbClr val="418AB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ONTENS</a:t>
            </a:r>
            <a:endParaRPr kumimoji="0" lang="zh-CN" altLang="en-US" sz="4000" b="0" i="0" u="none" strike="noStrike" kern="1200" cap="none" spc="0" normalizeH="0" baseline="0" noProof="0" dirty="0">
              <a:ln>
                <a:noFill/>
              </a:ln>
              <a:solidFill>
                <a:srgbClr val="418AB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标题 1">
            <a:extLst>
              <a:ext uri="{FF2B5EF4-FFF2-40B4-BE49-F238E27FC236}">
                <a16:creationId xmlns:a16="http://schemas.microsoft.com/office/drawing/2014/main" id="{5B44DD43-5297-48B7-A70A-F2F1E1641C6F}"/>
              </a:ext>
            </a:extLst>
          </p:cNvPr>
          <p:cNvSpPr txBox="1">
            <a:spLocks/>
          </p:cNvSpPr>
          <p:nvPr/>
        </p:nvSpPr>
        <p:spPr>
          <a:xfrm>
            <a:off x="1904569" y="1851367"/>
            <a:ext cx="1827656" cy="671757"/>
          </a:xfrm>
          <a:prstGeom prst="rect">
            <a:avLst/>
          </a:prstGeom>
        </p:spPr>
        <p:txBody>
          <a:bodyPr>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zh-CN" altLang="en-US" sz="5400" b="1" dirty="0" smtClean="0">
                <a:solidFill>
                  <a:srgbClr val="418AB3"/>
                </a:solidFill>
                <a:latin typeface="微软雅黑" panose="020B0503020204020204" pitchFamily="34" charset="-122"/>
                <a:ea typeface="微软雅黑" panose="020B0503020204020204" pitchFamily="34" charset="-122"/>
              </a:rPr>
              <a:t>提 纲</a:t>
            </a:r>
            <a:endParaRPr kumimoji="0" lang="zh-CN" altLang="en-US" sz="5400" b="1" i="0" u="none" strike="noStrike" kern="1200" cap="none" spc="-5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j-cs"/>
            </a:endParaRPr>
          </a:p>
        </p:txBody>
      </p:sp>
      <p:grpSp>
        <p:nvGrpSpPr>
          <p:cNvPr id="11" name="组合 10">
            <a:extLst>
              <a:ext uri="{FF2B5EF4-FFF2-40B4-BE49-F238E27FC236}">
                <a16:creationId xmlns:a16="http://schemas.microsoft.com/office/drawing/2014/main" id="{07E6D1C9-901D-40B4-9029-A923288EBD5E}"/>
              </a:ext>
            </a:extLst>
          </p:cNvPr>
          <p:cNvGrpSpPr/>
          <p:nvPr/>
        </p:nvGrpSpPr>
        <p:grpSpPr>
          <a:xfrm>
            <a:off x="4978937" y="1953736"/>
            <a:ext cx="3998009" cy="792000"/>
            <a:chOff x="4978937" y="1953736"/>
            <a:chExt cx="3998009" cy="792000"/>
          </a:xfrm>
        </p:grpSpPr>
        <p:sp>
          <p:nvSpPr>
            <p:cNvPr id="5" name="文本框 4">
              <a:extLst>
                <a:ext uri="{FF2B5EF4-FFF2-40B4-BE49-F238E27FC236}">
                  <a16:creationId xmlns:a16="http://schemas.microsoft.com/office/drawing/2014/main" id="{ED6422B6-888E-44E1-A5D4-32A32A093C40}"/>
                </a:ext>
              </a:extLst>
            </p:cNvPr>
            <p:cNvSpPr txBox="1"/>
            <p:nvPr/>
          </p:nvSpPr>
          <p:spPr>
            <a:xfrm>
              <a:off x="5964885" y="2056042"/>
              <a:ext cx="301206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3200" dirty="0" smtClean="0">
                  <a:solidFill>
                    <a:prstClr val="white"/>
                  </a:solidFill>
                  <a:latin typeface="微软雅黑" panose="020B0503020204020204" pitchFamily="34" charset="-122"/>
                  <a:ea typeface="微软雅黑" panose="020B0503020204020204" pitchFamily="34" charset="-122"/>
                </a:rPr>
                <a:t>论文研究工作</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椭圆 21">
              <a:extLst>
                <a:ext uri="{FF2B5EF4-FFF2-40B4-BE49-F238E27FC236}">
                  <a16:creationId xmlns:a16="http://schemas.microsoft.com/office/drawing/2014/main" id="{5F3511C9-6BA5-4F06-B9D0-DAE63126EF87}"/>
                </a:ext>
              </a:extLst>
            </p:cNvPr>
            <p:cNvSpPr>
              <a:spLocks noChangeAspect="1"/>
            </p:cNvSpPr>
            <p:nvPr/>
          </p:nvSpPr>
          <p:spPr>
            <a:xfrm>
              <a:off x="4978937" y="1953736"/>
              <a:ext cx="792000" cy="792000"/>
            </a:xfrm>
            <a:prstGeom prst="ellipse">
              <a:avLst/>
            </a:prstGeom>
            <a:solidFill>
              <a:schemeClr val="bg1"/>
            </a:solidFill>
            <a:ln w="38100">
              <a:solidFill>
                <a:srgbClr val="418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rPr>
                <a:t>2</a:t>
              </a:r>
              <a:endParaRPr kumimoji="0" lang="zh-CN" altLang="en-US"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endParaRPr>
            </a:p>
          </p:txBody>
        </p:sp>
      </p:grpSp>
      <p:grpSp>
        <p:nvGrpSpPr>
          <p:cNvPr id="12" name="组合 11">
            <a:extLst>
              <a:ext uri="{FF2B5EF4-FFF2-40B4-BE49-F238E27FC236}">
                <a16:creationId xmlns:a16="http://schemas.microsoft.com/office/drawing/2014/main" id="{73809897-D40C-4FDE-BD1E-CC2AFF3BEA3C}"/>
              </a:ext>
            </a:extLst>
          </p:cNvPr>
          <p:cNvGrpSpPr/>
          <p:nvPr/>
        </p:nvGrpSpPr>
        <p:grpSpPr>
          <a:xfrm>
            <a:off x="4388988" y="3179193"/>
            <a:ext cx="3304606" cy="792000"/>
            <a:chOff x="4388988" y="3179193"/>
            <a:chExt cx="3304606" cy="792000"/>
          </a:xfrm>
        </p:grpSpPr>
        <p:sp>
          <p:nvSpPr>
            <p:cNvPr id="6" name="文本框 5">
              <a:extLst>
                <a:ext uri="{FF2B5EF4-FFF2-40B4-BE49-F238E27FC236}">
                  <a16:creationId xmlns:a16="http://schemas.microsoft.com/office/drawing/2014/main" id="{C9CC1992-0DF4-4E52-BC6C-833EAB7BEEA5}"/>
                </a:ext>
              </a:extLst>
            </p:cNvPr>
            <p:cNvSpPr txBox="1"/>
            <p:nvPr/>
          </p:nvSpPr>
          <p:spPr>
            <a:xfrm>
              <a:off x="5374937" y="3282805"/>
              <a:ext cx="231865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3200" dirty="0" smtClean="0">
                  <a:solidFill>
                    <a:prstClr val="white"/>
                  </a:solidFill>
                  <a:latin typeface="微软雅黑" panose="020B0503020204020204" pitchFamily="34" charset="-122"/>
                  <a:ea typeface="微软雅黑" panose="020B0503020204020204" pitchFamily="34" charset="-122"/>
                </a:rPr>
                <a:t>存在问题</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椭圆 22">
              <a:extLst>
                <a:ext uri="{FF2B5EF4-FFF2-40B4-BE49-F238E27FC236}">
                  <a16:creationId xmlns:a16="http://schemas.microsoft.com/office/drawing/2014/main" id="{9B9F516D-ACC7-48DA-B27C-298D336E5848}"/>
                </a:ext>
              </a:extLst>
            </p:cNvPr>
            <p:cNvSpPr>
              <a:spLocks noChangeAspect="1"/>
            </p:cNvSpPr>
            <p:nvPr/>
          </p:nvSpPr>
          <p:spPr>
            <a:xfrm>
              <a:off x="4388988" y="3179193"/>
              <a:ext cx="792000" cy="792000"/>
            </a:xfrm>
            <a:prstGeom prst="ellipse">
              <a:avLst/>
            </a:prstGeom>
            <a:solidFill>
              <a:schemeClr val="bg1"/>
            </a:solidFill>
            <a:ln w="38100">
              <a:solidFill>
                <a:srgbClr val="418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rPr>
                <a:t>3</a:t>
              </a:r>
              <a:endParaRPr kumimoji="0" lang="zh-CN" altLang="en-US"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endParaRPr>
            </a:p>
          </p:txBody>
        </p:sp>
      </p:grpSp>
      <p:grpSp>
        <p:nvGrpSpPr>
          <p:cNvPr id="13" name="组合 12">
            <a:extLst>
              <a:ext uri="{FF2B5EF4-FFF2-40B4-BE49-F238E27FC236}">
                <a16:creationId xmlns:a16="http://schemas.microsoft.com/office/drawing/2014/main" id="{ABA9869C-6147-4329-9476-344AFD80A8A6}"/>
              </a:ext>
            </a:extLst>
          </p:cNvPr>
          <p:cNvGrpSpPr/>
          <p:nvPr/>
        </p:nvGrpSpPr>
        <p:grpSpPr>
          <a:xfrm>
            <a:off x="3799039" y="4404650"/>
            <a:ext cx="3302000" cy="792000"/>
            <a:chOff x="3799039" y="4404650"/>
            <a:chExt cx="3302000" cy="792000"/>
          </a:xfrm>
        </p:grpSpPr>
        <p:sp>
          <p:nvSpPr>
            <p:cNvPr id="7" name="文本框 6">
              <a:extLst>
                <a:ext uri="{FF2B5EF4-FFF2-40B4-BE49-F238E27FC236}">
                  <a16:creationId xmlns:a16="http://schemas.microsoft.com/office/drawing/2014/main" id="{645E14EA-8C59-4E16-AFFB-AFABFD6177CE}"/>
                </a:ext>
              </a:extLst>
            </p:cNvPr>
            <p:cNvSpPr txBox="1"/>
            <p:nvPr/>
          </p:nvSpPr>
          <p:spPr>
            <a:xfrm>
              <a:off x="4782382" y="4508262"/>
              <a:ext cx="231865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总结与展望</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椭圆 23">
              <a:extLst>
                <a:ext uri="{FF2B5EF4-FFF2-40B4-BE49-F238E27FC236}">
                  <a16:creationId xmlns:a16="http://schemas.microsoft.com/office/drawing/2014/main" id="{420980E3-067A-4638-9CB4-D7D3C7629794}"/>
                </a:ext>
              </a:extLst>
            </p:cNvPr>
            <p:cNvSpPr>
              <a:spLocks noChangeAspect="1"/>
            </p:cNvSpPr>
            <p:nvPr/>
          </p:nvSpPr>
          <p:spPr>
            <a:xfrm>
              <a:off x="3799039" y="4404650"/>
              <a:ext cx="792000" cy="792000"/>
            </a:xfrm>
            <a:prstGeom prst="ellipse">
              <a:avLst/>
            </a:prstGeom>
            <a:solidFill>
              <a:schemeClr val="bg1"/>
            </a:solidFill>
            <a:ln w="38100">
              <a:solidFill>
                <a:srgbClr val="418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rPr>
                <a:t>4</a:t>
              </a:r>
              <a:endParaRPr kumimoji="0" lang="zh-CN" altLang="en-US"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endParaRPr>
            </a:p>
          </p:txBody>
        </p:sp>
      </p:grpSp>
      <p:grpSp>
        <p:nvGrpSpPr>
          <p:cNvPr id="9" name="组合 8">
            <a:extLst>
              <a:ext uri="{FF2B5EF4-FFF2-40B4-BE49-F238E27FC236}">
                <a16:creationId xmlns:a16="http://schemas.microsoft.com/office/drawing/2014/main" id="{C50300F7-F0A3-4EDD-A510-320E7566F6C3}"/>
              </a:ext>
            </a:extLst>
          </p:cNvPr>
          <p:cNvGrpSpPr/>
          <p:nvPr/>
        </p:nvGrpSpPr>
        <p:grpSpPr>
          <a:xfrm>
            <a:off x="3209090" y="5630109"/>
            <a:ext cx="4911068" cy="792000"/>
            <a:chOff x="3209090" y="5630109"/>
            <a:chExt cx="4911068" cy="792000"/>
          </a:xfrm>
        </p:grpSpPr>
        <p:sp>
          <p:nvSpPr>
            <p:cNvPr id="8" name="文本框 7">
              <a:extLst>
                <a:ext uri="{FF2B5EF4-FFF2-40B4-BE49-F238E27FC236}">
                  <a16:creationId xmlns:a16="http://schemas.microsoft.com/office/drawing/2014/main" id="{27BA8D11-FD03-441F-992B-7E9DA67D2207}"/>
                </a:ext>
              </a:extLst>
            </p:cNvPr>
            <p:cNvSpPr txBox="1"/>
            <p:nvPr/>
          </p:nvSpPr>
          <p:spPr>
            <a:xfrm>
              <a:off x="4195039" y="5733719"/>
              <a:ext cx="392511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3200" dirty="0">
                  <a:solidFill>
                    <a:schemeClr val="bg1"/>
                  </a:solidFill>
                  <a:latin typeface="微软雅黑" panose="020B0503020204020204" pitchFamily="34" charset="-122"/>
                  <a:ea typeface="微软雅黑" panose="020B0503020204020204" pitchFamily="34" charset="-122"/>
                </a:rPr>
                <a:t>研究</a:t>
              </a:r>
              <a:r>
                <a:rPr lang="zh-CN" altLang="en-US" sz="3200" noProof="0" dirty="0" smtClean="0">
                  <a:solidFill>
                    <a:schemeClr val="bg1"/>
                  </a:solidFill>
                  <a:latin typeface="微软雅黑" panose="020B0503020204020204" pitchFamily="34" charset="-122"/>
                  <a:ea typeface="微软雅黑" panose="020B0503020204020204" pitchFamily="34" charset="-122"/>
                </a:rPr>
                <a:t>成果</a:t>
              </a:r>
              <a:endPar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椭圆 24">
              <a:extLst>
                <a:ext uri="{FF2B5EF4-FFF2-40B4-BE49-F238E27FC236}">
                  <a16:creationId xmlns:a16="http://schemas.microsoft.com/office/drawing/2014/main" id="{B5464ACA-056F-464C-AA71-519E6B9F2534}"/>
                </a:ext>
              </a:extLst>
            </p:cNvPr>
            <p:cNvSpPr>
              <a:spLocks noChangeAspect="1"/>
            </p:cNvSpPr>
            <p:nvPr/>
          </p:nvSpPr>
          <p:spPr>
            <a:xfrm>
              <a:off x="3209090" y="5630109"/>
              <a:ext cx="792000" cy="792000"/>
            </a:xfrm>
            <a:prstGeom prst="ellipse">
              <a:avLst/>
            </a:prstGeom>
            <a:solidFill>
              <a:schemeClr val="bg1"/>
            </a:solidFill>
            <a:ln w="38100">
              <a:solidFill>
                <a:srgbClr val="418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rPr>
                <a:t>5</a:t>
              </a:r>
              <a:endParaRPr kumimoji="0" lang="zh-CN" altLang="en-US"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endParaRPr>
            </a:p>
          </p:txBody>
        </p:sp>
      </p:grpSp>
      <p:grpSp>
        <p:nvGrpSpPr>
          <p:cNvPr id="10" name="组合 9">
            <a:extLst>
              <a:ext uri="{FF2B5EF4-FFF2-40B4-BE49-F238E27FC236}">
                <a16:creationId xmlns:a16="http://schemas.microsoft.com/office/drawing/2014/main" id="{EA4A5E38-509E-4347-9F3E-A0EA5E1ADAA7}"/>
              </a:ext>
            </a:extLst>
          </p:cNvPr>
          <p:cNvGrpSpPr/>
          <p:nvPr/>
        </p:nvGrpSpPr>
        <p:grpSpPr>
          <a:xfrm>
            <a:off x="5568885" y="728279"/>
            <a:ext cx="3477985" cy="792000"/>
            <a:chOff x="5568885" y="728279"/>
            <a:chExt cx="3477985" cy="792000"/>
          </a:xfrm>
        </p:grpSpPr>
        <p:sp>
          <p:nvSpPr>
            <p:cNvPr id="3" name="文本框 2">
              <a:extLst>
                <a:ext uri="{FF2B5EF4-FFF2-40B4-BE49-F238E27FC236}">
                  <a16:creationId xmlns:a16="http://schemas.microsoft.com/office/drawing/2014/main" id="{E208BF94-D649-40D5-BFCB-B79C624D1AE6}"/>
                </a:ext>
              </a:extLst>
            </p:cNvPr>
            <p:cNvSpPr txBox="1"/>
            <p:nvPr/>
          </p:nvSpPr>
          <p:spPr>
            <a:xfrm>
              <a:off x="6728213" y="831891"/>
              <a:ext cx="231865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选题背景</a:t>
              </a:r>
            </a:p>
          </p:txBody>
        </p:sp>
        <p:sp>
          <p:nvSpPr>
            <p:cNvPr id="28" name="椭圆 27">
              <a:extLst>
                <a:ext uri="{FF2B5EF4-FFF2-40B4-BE49-F238E27FC236}">
                  <a16:creationId xmlns:a16="http://schemas.microsoft.com/office/drawing/2014/main" id="{A8A20D25-AED0-46A5-A556-AE4DEB05EBC8}"/>
                </a:ext>
              </a:extLst>
            </p:cNvPr>
            <p:cNvSpPr>
              <a:spLocks noChangeAspect="1"/>
            </p:cNvSpPr>
            <p:nvPr/>
          </p:nvSpPr>
          <p:spPr>
            <a:xfrm>
              <a:off x="5568885" y="728279"/>
              <a:ext cx="792000" cy="792000"/>
            </a:xfrm>
            <a:prstGeom prst="ellipse">
              <a:avLst/>
            </a:prstGeom>
            <a:solidFill>
              <a:schemeClr val="bg1"/>
            </a:solidFill>
            <a:ln w="38100">
              <a:solidFill>
                <a:srgbClr val="418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rPr>
                <a:t>1</a:t>
              </a:r>
              <a:endParaRPr kumimoji="0" lang="zh-CN" altLang="en-US" sz="3200" b="0" i="0" u="none" strike="noStrike" kern="1200" cap="none" spc="0" normalizeH="0" baseline="0" noProof="0" dirty="0">
                <a:ln>
                  <a:noFill/>
                </a:ln>
                <a:solidFill>
                  <a:srgbClr val="418AB3"/>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212458204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11004" y="1526794"/>
            <a:ext cx="8898398" cy="4756559"/>
            <a:chOff x="316524" y="1929757"/>
            <a:chExt cx="8547910" cy="4611719"/>
          </a:xfrm>
        </p:grpSpPr>
        <p:sp>
          <p:nvSpPr>
            <p:cNvPr id="11" name="矩形 10"/>
            <p:cNvSpPr/>
            <p:nvPr/>
          </p:nvSpPr>
          <p:spPr>
            <a:xfrm>
              <a:off x="316524" y="1929757"/>
              <a:ext cx="8547910" cy="461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779321" y="2033124"/>
              <a:ext cx="1772744" cy="628115"/>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观测控制系统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OCS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圆角矩形 12"/>
            <p:cNvSpPr/>
            <p:nvPr/>
          </p:nvSpPr>
          <p:spPr>
            <a:xfrm>
              <a:off x="7136922" y="37672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观测辅助系统</a:t>
              </a:r>
              <a:r>
                <a:rPr lang="en-US" altLang="zh-CN"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OAS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圆角矩形 13"/>
            <p:cNvSpPr/>
            <p:nvPr/>
          </p:nvSpPr>
          <p:spPr>
            <a:xfrm>
              <a:off x="4823208" y="3767754"/>
              <a:ext cx="190928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望远镜控制系统</a:t>
              </a: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TCS</a:t>
              </a:r>
            </a:p>
          </p:txBody>
        </p:sp>
        <p:sp>
          <p:nvSpPr>
            <p:cNvPr id="15" name="圆角矩形 14"/>
            <p:cNvSpPr/>
            <p:nvPr/>
          </p:nvSpPr>
          <p:spPr>
            <a:xfrm>
              <a:off x="2710337" y="37672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设备控制系统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ICS</a:t>
              </a:r>
            </a:p>
          </p:txBody>
        </p:sp>
        <p:sp>
          <p:nvSpPr>
            <p:cNvPr id="16" name="圆角矩形 15"/>
            <p:cNvSpPr/>
            <p:nvPr/>
          </p:nvSpPr>
          <p:spPr>
            <a:xfrm>
              <a:off x="549994" y="3767754"/>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数据管理系统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DHS</a:t>
              </a:r>
            </a:p>
          </p:txBody>
        </p:sp>
        <p:cxnSp>
          <p:nvCxnSpPr>
            <p:cNvPr id="17" name="直接连接符 16"/>
            <p:cNvCxnSpPr/>
            <p:nvPr/>
          </p:nvCxnSpPr>
          <p:spPr>
            <a:xfrm>
              <a:off x="1389189" y="3079982"/>
              <a:ext cx="6585517" cy="0"/>
            </a:xfrm>
            <a:prstGeom prst="line">
              <a:avLst/>
            </a:prstGeom>
            <a:noFill/>
            <a:ln w="19050" cap="flat" cmpd="sng" algn="ctr">
              <a:solidFill>
                <a:srgbClr val="4F81BD">
                  <a:shade val="95000"/>
                  <a:satMod val="105000"/>
                </a:srgbClr>
              </a:solidFill>
              <a:prstDash val="solid"/>
            </a:ln>
            <a:effectLst/>
          </p:spPr>
        </p:cxnSp>
        <p:cxnSp>
          <p:nvCxnSpPr>
            <p:cNvPr id="18" name="直接连接符 17"/>
            <p:cNvCxnSpPr>
              <a:stCxn id="12" idx="2"/>
            </p:cNvCxnSpPr>
            <p:nvPr/>
          </p:nvCxnSpPr>
          <p:spPr>
            <a:xfrm>
              <a:off x="4665693" y="2661239"/>
              <a:ext cx="0" cy="418744"/>
            </a:xfrm>
            <a:prstGeom prst="line">
              <a:avLst/>
            </a:prstGeom>
            <a:noFill/>
            <a:ln w="19050" cap="flat" cmpd="sng" algn="ctr">
              <a:solidFill>
                <a:srgbClr val="4F81BD">
                  <a:shade val="95000"/>
                  <a:satMod val="105000"/>
                </a:srgbClr>
              </a:solidFill>
              <a:prstDash val="solid"/>
            </a:ln>
            <a:effectLst/>
          </p:spPr>
        </p:cxnSp>
        <p:cxnSp>
          <p:nvCxnSpPr>
            <p:cNvPr id="19" name="直接连接符 18"/>
            <p:cNvCxnSpPr>
              <a:endCxn id="16" idx="0"/>
            </p:cNvCxnSpPr>
            <p:nvPr/>
          </p:nvCxnSpPr>
          <p:spPr>
            <a:xfrm>
              <a:off x="1389189" y="3079982"/>
              <a:ext cx="0" cy="687772"/>
            </a:xfrm>
            <a:prstGeom prst="line">
              <a:avLst/>
            </a:prstGeom>
            <a:noFill/>
            <a:ln w="19050" cap="flat" cmpd="sng" algn="ctr">
              <a:solidFill>
                <a:srgbClr val="4F81BD">
                  <a:shade val="95000"/>
                  <a:satMod val="105000"/>
                </a:srgbClr>
              </a:solidFill>
              <a:prstDash val="solid"/>
            </a:ln>
            <a:effectLst/>
          </p:spPr>
        </p:cxnSp>
        <p:cxnSp>
          <p:nvCxnSpPr>
            <p:cNvPr id="20" name="直接连接符 19"/>
            <p:cNvCxnSpPr>
              <a:endCxn id="15" idx="0"/>
            </p:cNvCxnSpPr>
            <p:nvPr/>
          </p:nvCxnSpPr>
          <p:spPr>
            <a:xfrm>
              <a:off x="3549532" y="3079982"/>
              <a:ext cx="0" cy="687218"/>
            </a:xfrm>
            <a:prstGeom prst="line">
              <a:avLst/>
            </a:prstGeom>
            <a:noFill/>
            <a:ln w="19050" cap="flat" cmpd="sng" algn="ctr">
              <a:solidFill>
                <a:srgbClr val="4F81BD">
                  <a:shade val="95000"/>
                  <a:satMod val="105000"/>
                </a:srgbClr>
              </a:solidFill>
              <a:prstDash val="solid"/>
            </a:ln>
            <a:effectLst/>
          </p:spPr>
        </p:cxnSp>
        <p:cxnSp>
          <p:nvCxnSpPr>
            <p:cNvPr id="21" name="直接连接符 20"/>
            <p:cNvCxnSpPr>
              <a:stCxn id="14" idx="0"/>
            </p:cNvCxnSpPr>
            <p:nvPr/>
          </p:nvCxnSpPr>
          <p:spPr>
            <a:xfrm flipH="1" flipV="1">
              <a:off x="5777847" y="3079982"/>
              <a:ext cx="1" cy="687772"/>
            </a:xfrm>
            <a:prstGeom prst="line">
              <a:avLst/>
            </a:prstGeom>
            <a:noFill/>
            <a:ln w="19050" cap="flat" cmpd="sng" algn="ctr">
              <a:solidFill>
                <a:srgbClr val="4F81BD">
                  <a:shade val="95000"/>
                  <a:satMod val="105000"/>
                </a:srgbClr>
              </a:solidFill>
              <a:prstDash val="solid"/>
            </a:ln>
            <a:effectLst/>
          </p:spPr>
        </p:cxnSp>
        <p:cxnSp>
          <p:nvCxnSpPr>
            <p:cNvPr id="22" name="直接连接符 21"/>
            <p:cNvCxnSpPr>
              <a:endCxn id="13" idx="0"/>
            </p:cNvCxnSpPr>
            <p:nvPr/>
          </p:nvCxnSpPr>
          <p:spPr>
            <a:xfrm>
              <a:off x="7974706" y="3079982"/>
              <a:ext cx="1411" cy="687219"/>
            </a:xfrm>
            <a:prstGeom prst="line">
              <a:avLst/>
            </a:prstGeom>
            <a:noFill/>
            <a:ln w="19050" cap="flat" cmpd="sng" algn="ctr">
              <a:solidFill>
                <a:srgbClr val="4F81BD">
                  <a:shade val="95000"/>
                  <a:satMod val="105000"/>
                </a:srgbClr>
              </a:solidFill>
              <a:prstDash val="solid"/>
            </a:ln>
            <a:effectLst/>
          </p:spPr>
        </p:cxnSp>
        <p:sp>
          <p:nvSpPr>
            <p:cNvPr id="23" name="圆角矩形 22"/>
            <p:cNvSpPr/>
            <p:nvPr/>
          </p:nvSpPr>
          <p:spPr>
            <a:xfrm>
              <a:off x="2631209" y="4754956"/>
              <a:ext cx="489530" cy="140845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YFOSC</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4" name="圆角矩形 23"/>
            <p:cNvSpPr/>
            <p:nvPr/>
          </p:nvSpPr>
          <p:spPr>
            <a:xfrm>
              <a:off x="3304767" y="47582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多色测光系统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 name="圆角矩形 24"/>
            <p:cNvSpPr/>
            <p:nvPr/>
          </p:nvSpPr>
          <p:spPr>
            <a:xfrm>
              <a:off x="3969533" y="47582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高</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色散光谱仪</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6" name="圆角矩形 25"/>
            <p:cNvSpPr/>
            <p:nvPr/>
          </p:nvSpPr>
          <p:spPr>
            <a:xfrm>
              <a:off x="4823208" y="4754956"/>
              <a:ext cx="489530" cy="90727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a:t>
              </a:r>
            </a:p>
          </p:txBody>
        </p:sp>
        <p:sp>
          <p:nvSpPr>
            <p:cNvPr id="27" name="圆角矩形 26"/>
            <p:cNvSpPr/>
            <p:nvPr/>
          </p:nvSpPr>
          <p:spPr>
            <a:xfrm>
              <a:off x="5543628" y="4754956"/>
              <a:ext cx="489530" cy="767696"/>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圆顶</a:t>
              </a:r>
            </a:p>
          </p:txBody>
        </p:sp>
        <p:sp>
          <p:nvSpPr>
            <p:cNvPr id="28" name="圆角矩形 27"/>
            <p:cNvSpPr/>
            <p:nvPr/>
          </p:nvSpPr>
          <p:spPr>
            <a:xfrm>
              <a:off x="6242957" y="4754956"/>
              <a:ext cx="489530" cy="1186439"/>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导星系统</a:t>
              </a:r>
            </a:p>
          </p:txBody>
        </p:sp>
        <p:cxnSp>
          <p:nvCxnSpPr>
            <p:cNvPr id="29" name="直接连接符 28"/>
            <p:cNvCxnSpPr>
              <a:stCxn id="15" idx="2"/>
              <a:endCxn id="23" idx="0"/>
            </p:cNvCxnSpPr>
            <p:nvPr/>
          </p:nvCxnSpPr>
          <p:spPr>
            <a:xfrm flipH="1">
              <a:off x="2875974" y="4395316"/>
              <a:ext cx="673558" cy="359640"/>
            </a:xfrm>
            <a:prstGeom prst="line">
              <a:avLst/>
            </a:prstGeom>
            <a:noFill/>
            <a:ln w="19050" cap="flat" cmpd="sng" algn="ctr">
              <a:solidFill>
                <a:srgbClr val="4F81BD">
                  <a:shade val="95000"/>
                  <a:satMod val="105000"/>
                </a:srgbClr>
              </a:solidFill>
              <a:prstDash val="solid"/>
            </a:ln>
            <a:effectLst/>
          </p:spPr>
        </p:cxnSp>
        <p:cxnSp>
          <p:nvCxnSpPr>
            <p:cNvPr id="30" name="直接连接符 29"/>
            <p:cNvCxnSpPr>
              <a:stCxn id="15" idx="2"/>
              <a:endCxn id="24" idx="0"/>
            </p:cNvCxnSpPr>
            <p:nvPr/>
          </p:nvCxnSpPr>
          <p:spPr>
            <a:xfrm>
              <a:off x="3549532" y="4395316"/>
              <a:ext cx="0" cy="362944"/>
            </a:xfrm>
            <a:prstGeom prst="line">
              <a:avLst/>
            </a:prstGeom>
            <a:noFill/>
            <a:ln w="19050" cap="flat" cmpd="sng" algn="ctr">
              <a:solidFill>
                <a:srgbClr val="4F81BD">
                  <a:shade val="95000"/>
                  <a:satMod val="105000"/>
                </a:srgbClr>
              </a:solidFill>
              <a:prstDash val="solid"/>
            </a:ln>
            <a:effectLst/>
          </p:spPr>
        </p:cxnSp>
        <p:cxnSp>
          <p:nvCxnSpPr>
            <p:cNvPr id="31" name="直接连接符 30"/>
            <p:cNvCxnSpPr>
              <a:stCxn id="15" idx="2"/>
              <a:endCxn id="25" idx="0"/>
            </p:cNvCxnSpPr>
            <p:nvPr/>
          </p:nvCxnSpPr>
          <p:spPr>
            <a:xfrm>
              <a:off x="3549532" y="4395316"/>
              <a:ext cx="664766" cy="362944"/>
            </a:xfrm>
            <a:prstGeom prst="line">
              <a:avLst/>
            </a:prstGeom>
            <a:noFill/>
            <a:ln w="19050" cap="flat" cmpd="sng" algn="ctr">
              <a:solidFill>
                <a:srgbClr val="4F81BD">
                  <a:shade val="95000"/>
                  <a:satMod val="105000"/>
                </a:srgbClr>
              </a:solidFill>
              <a:prstDash val="solid"/>
            </a:ln>
            <a:effectLst/>
          </p:spPr>
        </p:cxnSp>
        <p:cxnSp>
          <p:nvCxnSpPr>
            <p:cNvPr id="32" name="直接连接符 31"/>
            <p:cNvCxnSpPr>
              <a:stCxn id="14" idx="2"/>
              <a:endCxn id="27" idx="0"/>
            </p:cNvCxnSpPr>
            <p:nvPr/>
          </p:nvCxnSpPr>
          <p:spPr>
            <a:xfrm>
              <a:off x="5777848" y="4395869"/>
              <a:ext cx="10545" cy="359087"/>
            </a:xfrm>
            <a:prstGeom prst="line">
              <a:avLst/>
            </a:prstGeom>
            <a:noFill/>
            <a:ln w="19050" cap="flat" cmpd="sng" algn="ctr">
              <a:solidFill>
                <a:srgbClr val="4F81BD">
                  <a:shade val="95000"/>
                  <a:satMod val="105000"/>
                </a:srgbClr>
              </a:solidFill>
              <a:prstDash val="solid"/>
            </a:ln>
            <a:effectLst/>
          </p:spPr>
        </p:cxnSp>
        <p:cxnSp>
          <p:nvCxnSpPr>
            <p:cNvPr id="33" name="直接连接符 32"/>
            <p:cNvCxnSpPr>
              <a:stCxn id="14" idx="2"/>
              <a:endCxn id="26" idx="0"/>
            </p:cNvCxnSpPr>
            <p:nvPr/>
          </p:nvCxnSpPr>
          <p:spPr>
            <a:xfrm flipH="1">
              <a:off x="5067973" y="4395869"/>
              <a:ext cx="709875" cy="359087"/>
            </a:xfrm>
            <a:prstGeom prst="line">
              <a:avLst/>
            </a:prstGeom>
            <a:noFill/>
            <a:ln w="19050" cap="flat" cmpd="sng" algn="ctr">
              <a:solidFill>
                <a:srgbClr val="4F81BD">
                  <a:shade val="95000"/>
                  <a:satMod val="105000"/>
                </a:srgbClr>
              </a:solidFill>
              <a:prstDash val="solid"/>
            </a:ln>
            <a:effectLst/>
          </p:spPr>
        </p:cxnSp>
        <p:cxnSp>
          <p:nvCxnSpPr>
            <p:cNvPr id="34" name="直接连接符 33"/>
            <p:cNvCxnSpPr>
              <a:stCxn id="14" idx="2"/>
              <a:endCxn id="28" idx="0"/>
            </p:cNvCxnSpPr>
            <p:nvPr/>
          </p:nvCxnSpPr>
          <p:spPr>
            <a:xfrm>
              <a:off x="5777848" y="4395869"/>
              <a:ext cx="709874" cy="359087"/>
            </a:xfrm>
            <a:prstGeom prst="line">
              <a:avLst/>
            </a:prstGeom>
            <a:noFill/>
            <a:ln w="19050" cap="flat" cmpd="sng" algn="ctr">
              <a:solidFill>
                <a:srgbClr val="4F81BD">
                  <a:shade val="95000"/>
                  <a:satMod val="105000"/>
                </a:srgbClr>
              </a:solidFill>
              <a:prstDash val="solid"/>
            </a:ln>
            <a:effectLst/>
          </p:spPr>
        </p:cxnSp>
        <p:sp>
          <p:nvSpPr>
            <p:cNvPr id="35" name="圆角矩形 34"/>
            <p:cNvSpPr/>
            <p:nvPr/>
          </p:nvSpPr>
          <p:spPr>
            <a:xfrm>
              <a:off x="7107194" y="4754956"/>
              <a:ext cx="489530" cy="1186439"/>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用户</a:t>
              </a: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星表</a:t>
              </a:r>
            </a:p>
          </p:txBody>
        </p:sp>
        <p:sp>
          <p:nvSpPr>
            <p:cNvPr id="36" name="圆角矩形 35"/>
            <p:cNvSpPr/>
            <p:nvPr/>
          </p:nvSpPr>
          <p:spPr>
            <a:xfrm>
              <a:off x="7729941" y="4758261"/>
              <a:ext cx="489530" cy="1183135"/>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台</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址系统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7" name="圆角矩形 36"/>
            <p:cNvSpPr/>
            <p:nvPr/>
          </p:nvSpPr>
          <p:spPr>
            <a:xfrm>
              <a:off x="8359338" y="4758261"/>
              <a:ext cx="489530" cy="118313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观测日志</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38" name="直接连接符 37"/>
            <p:cNvCxnSpPr>
              <a:stCxn id="13" idx="2"/>
              <a:endCxn id="36" idx="0"/>
            </p:cNvCxnSpPr>
            <p:nvPr/>
          </p:nvCxnSpPr>
          <p:spPr>
            <a:xfrm flipH="1">
              <a:off x="7974706" y="4395316"/>
              <a:ext cx="1411" cy="362945"/>
            </a:xfrm>
            <a:prstGeom prst="line">
              <a:avLst/>
            </a:prstGeom>
            <a:noFill/>
            <a:ln w="19050" cap="flat" cmpd="sng" algn="ctr">
              <a:solidFill>
                <a:srgbClr val="4F81BD">
                  <a:shade val="95000"/>
                  <a:satMod val="105000"/>
                </a:srgbClr>
              </a:solidFill>
              <a:prstDash val="solid"/>
            </a:ln>
            <a:effectLst/>
          </p:spPr>
        </p:cxnSp>
        <p:cxnSp>
          <p:nvCxnSpPr>
            <p:cNvPr id="39" name="直接连接符 38"/>
            <p:cNvCxnSpPr>
              <a:stCxn id="13" idx="2"/>
              <a:endCxn id="35" idx="0"/>
            </p:cNvCxnSpPr>
            <p:nvPr/>
          </p:nvCxnSpPr>
          <p:spPr>
            <a:xfrm flipH="1">
              <a:off x="7351959" y="4395316"/>
              <a:ext cx="624158" cy="359640"/>
            </a:xfrm>
            <a:prstGeom prst="line">
              <a:avLst/>
            </a:prstGeom>
            <a:noFill/>
            <a:ln w="19050" cap="flat" cmpd="sng" algn="ctr">
              <a:solidFill>
                <a:srgbClr val="4F81BD">
                  <a:shade val="95000"/>
                  <a:satMod val="105000"/>
                </a:srgbClr>
              </a:solidFill>
              <a:prstDash val="solid"/>
            </a:ln>
            <a:effectLst/>
          </p:spPr>
        </p:cxnSp>
        <p:cxnSp>
          <p:nvCxnSpPr>
            <p:cNvPr id="40" name="直接连接符 39"/>
            <p:cNvCxnSpPr>
              <a:stCxn id="13" idx="2"/>
              <a:endCxn id="37" idx="0"/>
            </p:cNvCxnSpPr>
            <p:nvPr/>
          </p:nvCxnSpPr>
          <p:spPr>
            <a:xfrm>
              <a:off x="7976117" y="4395316"/>
              <a:ext cx="627986" cy="362945"/>
            </a:xfrm>
            <a:prstGeom prst="line">
              <a:avLst/>
            </a:prstGeom>
            <a:noFill/>
            <a:ln w="19050" cap="flat" cmpd="sng" algn="ctr">
              <a:solidFill>
                <a:srgbClr val="4F81BD">
                  <a:shade val="95000"/>
                  <a:satMod val="105000"/>
                </a:srgbClr>
              </a:solidFill>
              <a:prstDash val="solid"/>
            </a:ln>
            <a:effectLst/>
          </p:spPr>
        </p:cxnSp>
        <p:sp>
          <p:nvSpPr>
            <p:cNvPr id="41" name="圆角矩形 40"/>
            <p:cNvSpPr/>
            <p:nvPr/>
          </p:nvSpPr>
          <p:spPr>
            <a:xfrm>
              <a:off x="338854"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存储备份</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2" name="圆角矩形 41"/>
            <p:cNvSpPr/>
            <p:nvPr/>
          </p:nvSpPr>
          <p:spPr>
            <a:xfrm>
              <a:off x="1034273"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在线预览</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3" name="圆角矩形 42"/>
            <p:cNvSpPr/>
            <p:nvPr/>
          </p:nvSpPr>
          <p:spPr>
            <a:xfrm>
              <a:off x="1738853"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数据检查</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44" name="直接连接符 43"/>
            <p:cNvCxnSpPr>
              <a:stCxn id="16" idx="2"/>
              <a:endCxn id="41" idx="0"/>
            </p:cNvCxnSpPr>
            <p:nvPr/>
          </p:nvCxnSpPr>
          <p:spPr>
            <a:xfrm flipH="1">
              <a:off x="583619" y="4395869"/>
              <a:ext cx="805570" cy="3590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直接连接符 46"/>
            <p:cNvCxnSpPr>
              <a:endCxn id="42" idx="0"/>
            </p:cNvCxnSpPr>
            <p:nvPr/>
          </p:nvCxnSpPr>
          <p:spPr>
            <a:xfrm flipH="1">
              <a:off x="1279038" y="4395316"/>
              <a:ext cx="110151" cy="3596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43" idx="0"/>
            </p:cNvCxnSpPr>
            <p:nvPr/>
          </p:nvCxnSpPr>
          <p:spPr>
            <a:xfrm>
              <a:off x="1389189" y="4395316"/>
              <a:ext cx="594429" cy="35964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8"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2" name="圆角矩形 1"/>
          <p:cNvSpPr/>
          <p:nvPr/>
        </p:nvSpPr>
        <p:spPr>
          <a:xfrm>
            <a:off x="5760203" y="3003259"/>
            <a:ext cx="2461008" cy="2860646"/>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36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758739" y="63879"/>
            <a:ext cx="6300095" cy="6720860"/>
            <a:chOff x="5758739" y="63879"/>
            <a:chExt cx="6300095" cy="672086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8739" y="63879"/>
              <a:ext cx="6300095" cy="672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7227277" y="6277708"/>
              <a:ext cx="3182815" cy="50703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2"/>
          <p:cNvSpPr>
            <a:spLocks noChangeArrowheads="1"/>
          </p:cNvSpPr>
          <p:nvPr/>
        </p:nvSpPr>
        <p:spPr bwMode="auto">
          <a:xfrm>
            <a:off x="237391" y="2356338"/>
            <a:ext cx="123917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7"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10" name="文本框 9"/>
          <p:cNvSpPr txBox="1"/>
          <p:nvPr/>
        </p:nvSpPr>
        <p:spPr>
          <a:xfrm>
            <a:off x="340704" y="1670538"/>
            <a:ext cx="3519119" cy="2585323"/>
          </a:xfrm>
          <a:prstGeom prst="rect">
            <a:avLst/>
          </a:prstGeom>
          <a:noFill/>
        </p:spPr>
        <p:txBody>
          <a:bodyPr wrap="square" rtlCol="0">
            <a:spAutoFit/>
          </a:bodyPr>
          <a:lstStyle/>
          <a:p>
            <a:pPr>
              <a:lnSpc>
                <a:spcPct val="150000"/>
              </a:lnSpc>
            </a:pPr>
            <a:r>
              <a:rPr lang="zh-CN" altLang="en-US" b="1" dirty="0" smtClean="0">
                <a:latin typeface="Times New Roman" panose="02020603050405020304" pitchFamily="18" charset="0"/>
                <a:cs typeface="Times New Roman" panose="02020603050405020304" pitchFamily="18" charset="0"/>
              </a:rPr>
              <a:t>原有望远镜控制系统</a:t>
            </a:r>
            <a:endParaRPr lang="en-US" altLang="zh-CN" b="1"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黑</a:t>
            </a:r>
            <a:r>
              <a:rPr lang="zh-CN" altLang="en-US" dirty="0" smtClean="0">
                <a:latin typeface="Times New Roman" panose="02020603050405020304" pitchFamily="18" charset="0"/>
                <a:cs typeface="Times New Roman" panose="02020603050405020304" pitchFamily="18" charset="0"/>
              </a:rPr>
              <a:t>盒系统</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分布式控制</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基于</a:t>
            </a:r>
            <a:r>
              <a:rPr lang="en-US" altLang="zh-CN" dirty="0" smtClean="0">
                <a:latin typeface="Times New Roman" panose="02020603050405020304" pitchFamily="18" charset="0"/>
                <a:cs typeface="Times New Roman" panose="02020603050405020304" pitchFamily="18" charset="0"/>
              </a:rPr>
              <a:t>Q-net</a:t>
            </a:r>
            <a:r>
              <a:rPr lang="zh-CN" altLang="en-US" dirty="0" smtClean="0">
                <a:latin typeface="Times New Roman" panose="02020603050405020304" pitchFamily="18" charset="0"/>
                <a:cs typeface="Times New Roman" panose="02020603050405020304" pitchFamily="18" charset="0"/>
              </a:rPr>
              <a:t>的网络通信</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具有很好的实时性</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仅</a:t>
            </a:r>
            <a:r>
              <a:rPr lang="zh-CN" altLang="en-US" dirty="0" smtClean="0">
                <a:latin typeface="Times New Roman" panose="02020603050405020304" pitchFamily="18" charset="0"/>
                <a:cs typeface="Times New Roman" panose="02020603050405020304" pitchFamily="18" charset="0"/>
              </a:rPr>
              <a:t>有简单的通信接口</a:t>
            </a:r>
            <a:endParaRPr lang="en-US" altLang="zh-CN"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340704" y="4303540"/>
            <a:ext cx="3519119" cy="1754326"/>
          </a:xfrm>
          <a:prstGeom prst="rect">
            <a:avLst/>
          </a:prstGeom>
          <a:noFill/>
        </p:spPr>
        <p:txBody>
          <a:bodyPr wrap="square" rtlCol="0">
            <a:spAutoFit/>
          </a:bodyPr>
          <a:lstStyle/>
          <a:p>
            <a:pPr>
              <a:lnSpc>
                <a:spcPct val="150000"/>
              </a:lnSpc>
            </a:pPr>
            <a:r>
              <a:rPr lang="zh-CN" altLang="en-US" b="1" dirty="0" smtClean="0">
                <a:latin typeface="Times New Roman" panose="02020603050405020304" pitchFamily="18" charset="0"/>
                <a:cs typeface="Times New Roman" panose="02020603050405020304" pitchFamily="18" charset="0"/>
              </a:rPr>
              <a:t>控制方式</a:t>
            </a:r>
            <a:endParaRPr lang="en-US" altLang="zh-CN" b="1"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本地手动</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命令行远程</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工程控制界面（</a:t>
            </a:r>
            <a:r>
              <a:rPr lang="en-US" altLang="zh-CN" dirty="0" smtClean="0">
                <a:latin typeface="Times New Roman" panose="02020603050405020304" pitchFamily="18" charset="0"/>
                <a:cs typeface="Times New Roman" panose="02020603050405020304" pitchFamily="18" charset="0"/>
              </a:rPr>
              <a:t>ECI</a:t>
            </a:r>
            <a:r>
              <a:rPr lang="zh-CN" altLang="en-US" dirty="0" smtClean="0">
                <a:latin typeface="Times New Roman" panose="02020603050405020304" pitchFamily="18" charset="0"/>
                <a:cs typeface="Times New Roman" panose="02020603050405020304" pitchFamily="18" charset="0"/>
              </a:rPr>
              <a:t>）</a:t>
            </a:r>
            <a:endParaRPr lang="en-US" altLang="zh-CN"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35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758739" y="63879"/>
            <a:ext cx="6300095" cy="6720860"/>
            <a:chOff x="5758739" y="63879"/>
            <a:chExt cx="6300095" cy="672086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8739" y="63879"/>
              <a:ext cx="6300095" cy="672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7227277" y="6277708"/>
              <a:ext cx="3182815" cy="50703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2"/>
          <p:cNvSpPr>
            <a:spLocks noChangeArrowheads="1"/>
          </p:cNvSpPr>
          <p:nvPr/>
        </p:nvSpPr>
        <p:spPr bwMode="auto">
          <a:xfrm>
            <a:off x="237391" y="2356338"/>
            <a:ext cx="123917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7"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10" name="文本框 9"/>
          <p:cNvSpPr txBox="1"/>
          <p:nvPr/>
        </p:nvSpPr>
        <p:spPr>
          <a:xfrm>
            <a:off x="340704" y="1670538"/>
            <a:ext cx="3519119" cy="2585323"/>
          </a:xfrm>
          <a:prstGeom prst="rect">
            <a:avLst/>
          </a:prstGeom>
          <a:noFill/>
        </p:spPr>
        <p:txBody>
          <a:bodyPr wrap="square" rtlCol="0">
            <a:spAutoFit/>
          </a:bodyPr>
          <a:lstStyle/>
          <a:p>
            <a:pPr>
              <a:lnSpc>
                <a:spcPct val="150000"/>
              </a:lnSpc>
            </a:pPr>
            <a:r>
              <a:rPr lang="zh-CN" altLang="en-US" b="1" dirty="0" smtClean="0">
                <a:latin typeface="Times New Roman" panose="02020603050405020304" pitchFamily="18" charset="0"/>
                <a:cs typeface="Times New Roman" panose="02020603050405020304" pitchFamily="18" charset="0"/>
              </a:rPr>
              <a:t>原有望远镜控制系统</a:t>
            </a:r>
            <a:endParaRPr lang="en-US" altLang="zh-CN" b="1"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黑</a:t>
            </a:r>
            <a:r>
              <a:rPr lang="zh-CN" altLang="en-US" dirty="0" smtClean="0">
                <a:latin typeface="Times New Roman" panose="02020603050405020304" pitchFamily="18" charset="0"/>
                <a:cs typeface="Times New Roman" panose="02020603050405020304" pitchFamily="18" charset="0"/>
              </a:rPr>
              <a:t>盒系统</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分布式控制</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基于</a:t>
            </a:r>
            <a:r>
              <a:rPr lang="en-US" altLang="zh-CN" dirty="0" smtClean="0">
                <a:latin typeface="Times New Roman" panose="02020603050405020304" pitchFamily="18" charset="0"/>
                <a:cs typeface="Times New Roman" panose="02020603050405020304" pitchFamily="18" charset="0"/>
              </a:rPr>
              <a:t>Q-net</a:t>
            </a:r>
            <a:r>
              <a:rPr lang="zh-CN" altLang="en-US" dirty="0" smtClean="0">
                <a:latin typeface="Times New Roman" panose="02020603050405020304" pitchFamily="18" charset="0"/>
                <a:cs typeface="Times New Roman" panose="02020603050405020304" pitchFamily="18" charset="0"/>
              </a:rPr>
              <a:t>的网络通信</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具有很好的实时性</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仅</a:t>
            </a:r>
            <a:r>
              <a:rPr lang="zh-CN" altLang="en-US" dirty="0" smtClean="0">
                <a:latin typeface="Times New Roman" panose="02020603050405020304" pitchFamily="18" charset="0"/>
                <a:cs typeface="Times New Roman" panose="02020603050405020304" pitchFamily="18" charset="0"/>
              </a:rPr>
              <a:t>有简单的通信接口</a:t>
            </a:r>
            <a:endParaRPr lang="en-US" altLang="zh-CN"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340704" y="4303540"/>
            <a:ext cx="3519119" cy="1754326"/>
          </a:xfrm>
          <a:prstGeom prst="rect">
            <a:avLst/>
          </a:prstGeom>
          <a:noFill/>
        </p:spPr>
        <p:txBody>
          <a:bodyPr wrap="square" rtlCol="0">
            <a:spAutoFit/>
          </a:bodyPr>
          <a:lstStyle/>
          <a:p>
            <a:pPr>
              <a:lnSpc>
                <a:spcPct val="150000"/>
              </a:lnSpc>
            </a:pPr>
            <a:r>
              <a:rPr lang="zh-CN" altLang="en-US" b="1" dirty="0" smtClean="0">
                <a:latin typeface="Times New Roman" panose="02020603050405020304" pitchFamily="18" charset="0"/>
                <a:cs typeface="Times New Roman" panose="02020603050405020304" pitchFamily="18" charset="0"/>
              </a:rPr>
              <a:t>控制方式</a:t>
            </a:r>
            <a:endParaRPr lang="en-US" altLang="zh-CN" b="1"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本地手动</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i="1" dirty="0" smtClean="0">
                <a:solidFill>
                  <a:srgbClr val="FF0000"/>
                </a:solidFill>
                <a:latin typeface="Times New Roman" panose="02020603050405020304" pitchFamily="18" charset="0"/>
                <a:cs typeface="Times New Roman" panose="02020603050405020304" pitchFamily="18" charset="0"/>
              </a:rPr>
              <a:t>命令行远程</a:t>
            </a:r>
            <a:endParaRPr lang="en-US" altLang="zh-CN" i="1" dirty="0" smtClean="0">
              <a:solidFill>
                <a:srgbClr val="FF000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工程控制界面（</a:t>
            </a:r>
            <a:r>
              <a:rPr lang="en-US" altLang="zh-CN" dirty="0" smtClean="0">
                <a:latin typeface="Times New Roman" panose="02020603050405020304" pitchFamily="18" charset="0"/>
                <a:cs typeface="Times New Roman" panose="02020603050405020304" pitchFamily="18" charset="0"/>
              </a:rPr>
              <a:t>ECI</a:t>
            </a:r>
            <a:r>
              <a:rPr lang="zh-CN" altLang="en-US" dirty="0" smtClean="0">
                <a:latin typeface="Times New Roman" panose="02020603050405020304" pitchFamily="18" charset="0"/>
                <a:cs typeface="Times New Roman" panose="02020603050405020304" pitchFamily="18" charset="0"/>
              </a:rPr>
              <a:t>）</a:t>
            </a:r>
            <a:endParaRPr lang="en-US" altLang="zh-CN" dirty="0" smtClean="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3079231" y="2165058"/>
            <a:ext cx="7921128" cy="4441900"/>
            <a:chOff x="395288" y="1412875"/>
            <a:chExt cx="8748712" cy="5233988"/>
          </a:xfrm>
        </p:grpSpPr>
        <p:pic>
          <p:nvPicPr>
            <p:cNvPr id="13" name="Picture 4" descr="TCS_comm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1412875"/>
              <a:ext cx="4905375" cy="36671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TCS_cli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9838" y="2636838"/>
              <a:ext cx="5364162" cy="40100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620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758739" y="63879"/>
            <a:ext cx="6300095" cy="6720860"/>
            <a:chOff x="5758739" y="63879"/>
            <a:chExt cx="6300095" cy="672086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8739" y="63879"/>
              <a:ext cx="6300095" cy="672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7227277" y="6277708"/>
              <a:ext cx="3182815" cy="50703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2"/>
          <p:cNvSpPr>
            <a:spLocks noChangeArrowheads="1"/>
          </p:cNvSpPr>
          <p:nvPr/>
        </p:nvSpPr>
        <p:spPr bwMode="auto">
          <a:xfrm>
            <a:off x="237391" y="2356338"/>
            <a:ext cx="123917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7"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10" name="文本框 9"/>
          <p:cNvSpPr txBox="1"/>
          <p:nvPr/>
        </p:nvSpPr>
        <p:spPr>
          <a:xfrm>
            <a:off x="340704" y="1670538"/>
            <a:ext cx="3519119" cy="2585323"/>
          </a:xfrm>
          <a:prstGeom prst="rect">
            <a:avLst/>
          </a:prstGeom>
          <a:noFill/>
        </p:spPr>
        <p:txBody>
          <a:bodyPr wrap="square" rtlCol="0">
            <a:spAutoFit/>
          </a:bodyPr>
          <a:lstStyle/>
          <a:p>
            <a:pPr>
              <a:lnSpc>
                <a:spcPct val="150000"/>
              </a:lnSpc>
            </a:pPr>
            <a:r>
              <a:rPr lang="zh-CN" altLang="en-US" b="1" dirty="0" smtClean="0">
                <a:latin typeface="Times New Roman" panose="02020603050405020304" pitchFamily="18" charset="0"/>
                <a:cs typeface="Times New Roman" panose="02020603050405020304" pitchFamily="18" charset="0"/>
              </a:rPr>
              <a:t>原有望远镜控制系统</a:t>
            </a:r>
            <a:endParaRPr lang="en-US" altLang="zh-CN" b="1"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黑</a:t>
            </a:r>
            <a:r>
              <a:rPr lang="zh-CN" altLang="en-US" dirty="0" smtClean="0">
                <a:latin typeface="Times New Roman" panose="02020603050405020304" pitchFamily="18" charset="0"/>
                <a:cs typeface="Times New Roman" panose="02020603050405020304" pitchFamily="18" charset="0"/>
              </a:rPr>
              <a:t>盒系统</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分布式控制</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基于</a:t>
            </a:r>
            <a:r>
              <a:rPr lang="en-US" altLang="zh-CN" dirty="0" smtClean="0">
                <a:latin typeface="Times New Roman" panose="02020603050405020304" pitchFamily="18" charset="0"/>
                <a:cs typeface="Times New Roman" panose="02020603050405020304" pitchFamily="18" charset="0"/>
              </a:rPr>
              <a:t>Q-net</a:t>
            </a:r>
            <a:r>
              <a:rPr lang="zh-CN" altLang="en-US" dirty="0" smtClean="0">
                <a:latin typeface="Times New Roman" panose="02020603050405020304" pitchFamily="18" charset="0"/>
                <a:cs typeface="Times New Roman" panose="02020603050405020304" pitchFamily="18" charset="0"/>
              </a:rPr>
              <a:t>的网络通信</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具有很好的实时性</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仅</a:t>
            </a:r>
            <a:r>
              <a:rPr lang="zh-CN" altLang="en-US" dirty="0" smtClean="0">
                <a:latin typeface="Times New Roman" panose="02020603050405020304" pitchFamily="18" charset="0"/>
                <a:cs typeface="Times New Roman" panose="02020603050405020304" pitchFamily="18" charset="0"/>
              </a:rPr>
              <a:t>有简单的通信接口</a:t>
            </a:r>
            <a:endParaRPr lang="en-US" altLang="zh-CN"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340704" y="4303540"/>
            <a:ext cx="3519119" cy="1754326"/>
          </a:xfrm>
          <a:prstGeom prst="rect">
            <a:avLst/>
          </a:prstGeom>
          <a:noFill/>
        </p:spPr>
        <p:txBody>
          <a:bodyPr wrap="square" rtlCol="0">
            <a:spAutoFit/>
          </a:bodyPr>
          <a:lstStyle/>
          <a:p>
            <a:pPr>
              <a:lnSpc>
                <a:spcPct val="150000"/>
              </a:lnSpc>
            </a:pPr>
            <a:r>
              <a:rPr lang="zh-CN" altLang="en-US" b="1" dirty="0" smtClean="0">
                <a:latin typeface="Times New Roman" panose="02020603050405020304" pitchFamily="18" charset="0"/>
                <a:cs typeface="Times New Roman" panose="02020603050405020304" pitchFamily="18" charset="0"/>
              </a:rPr>
              <a:t>控制方式</a:t>
            </a:r>
            <a:endParaRPr lang="en-US" altLang="zh-CN" b="1"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本地手动</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smtClean="0">
                <a:latin typeface="Times New Roman" panose="02020603050405020304" pitchFamily="18" charset="0"/>
                <a:cs typeface="Times New Roman" panose="02020603050405020304" pitchFamily="18" charset="0"/>
              </a:rPr>
              <a:t>命令行远程</a:t>
            </a:r>
            <a:endParaRPr lang="en-US" altLang="zh-C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i="1" dirty="0" smtClean="0">
                <a:solidFill>
                  <a:srgbClr val="FF0000"/>
                </a:solidFill>
                <a:latin typeface="Times New Roman" panose="02020603050405020304" pitchFamily="18" charset="0"/>
                <a:cs typeface="Times New Roman" panose="02020603050405020304" pitchFamily="18" charset="0"/>
              </a:rPr>
              <a:t>工程控制界面（</a:t>
            </a:r>
            <a:r>
              <a:rPr lang="en-US" altLang="zh-CN" i="1" dirty="0" smtClean="0">
                <a:solidFill>
                  <a:srgbClr val="FF0000"/>
                </a:solidFill>
                <a:latin typeface="Times New Roman" panose="02020603050405020304" pitchFamily="18" charset="0"/>
                <a:cs typeface="Times New Roman" panose="02020603050405020304" pitchFamily="18" charset="0"/>
              </a:rPr>
              <a:t>ECI</a:t>
            </a:r>
            <a:r>
              <a:rPr lang="zh-CN" altLang="en-US" i="1" dirty="0" smtClean="0">
                <a:solidFill>
                  <a:srgbClr val="FF0000"/>
                </a:solidFill>
                <a:latin typeface="Times New Roman" panose="02020603050405020304" pitchFamily="18" charset="0"/>
                <a:cs typeface="Times New Roman" panose="02020603050405020304" pitchFamily="18" charset="0"/>
              </a:rPr>
              <a:t>）</a:t>
            </a:r>
            <a:endParaRPr lang="en-US" altLang="zh-CN" i="1" dirty="0" smtClean="0">
              <a:solidFill>
                <a:srgbClr val="FF0000"/>
              </a:solidFill>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1559497" y="2053434"/>
            <a:ext cx="9021763" cy="4095750"/>
            <a:chOff x="34925" y="1925638"/>
            <a:chExt cx="9021763" cy="4095750"/>
          </a:xfrm>
        </p:grpSpPr>
        <p:pic>
          <p:nvPicPr>
            <p:cNvPr id="1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 y="2997200"/>
              <a:ext cx="3743325"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9838" y="1925638"/>
              <a:ext cx="52768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83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7296" y="1462425"/>
            <a:ext cx="4248472" cy="830997"/>
          </a:xfrm>
          <a:prstGeom prst="rect">
            <a:avLst/>
          </a:prstGeom>
          <a:noFill/>
        </p:spPr>
        <p:txBody>
          <a:bodyPr wrap="square" rtlCol="0">
            <a:spAutoFit/>
          </a:bodyPr>
          <a:lstStyle/>
          <a:p>
            <a:pPr marL="285750" indent="-285750">
              <a:buFont typeface="Arial" panose="020B0604020202020204" pitchFamily="34" charset="0"/>
              <a:buChar char="•"/>
            </a:pPr>
            <a:r>
              <a:rPr lang="zh-CN" altLang="en-US" sz="2400" dirty="0" smtClean="0">
                <a:latin typeface="Times New Roman" pitchFamily="18" charset="0"/>
                <a:cs typeface="Times New Roman" pitchFamily="18" charset="0"/>
              </a:rPr>
              <a:t>丽江</a:t>
            </a:r>
            <a:r>
              <a:rPr lang="en-US" altLang="zh-CN" sz="2400" dirty="0" smtClean="0">
                <a:latin typeface="Times New Roman" pitchFamily="18" charset="0"/>
                <a:cs typeface="Times New Roman" pitchFamily="18" charset="0"/>
              </a:rPr>
              <a:t>2.4</a:t>
            </a:r>
            <a:r>
              <a:rPr lang="zh-CN" altLang="en-US" sz="2400" dirty="0">
                <a:latin typeface="Times New Roman" pitchFamily="18" charset="0"/>
                <a:cs typeface="Times New Roman" pitchFamily="18" charset="0"/>
              </a:rPr>
              <a:t>米望远镜观测现状</a:t>
            </a:r>
            <a:endParaRPr lang="en-US" altLang="zh-CN" sz="2400" dirty="0">
              <a:latin typeface="Times New Roman" pitchFamily="18" charset="0"/>
              <a:cs typeface="Times New Roman" pitchFamily="18" charset="0"/>
            </a:endParaRPr>
          </a:p>
          <a:p>
            <a:r>
              <a:rPr lang="zh-CN" altLang="en-US" sz="2400" dirty="0">
                <a:latin typeface="Times New Roman" pitchFamily="18" charset="0"/>
                <a:cs typeface="Times New Roman" pitchFamily="18" charset="0"/>
              </a:rPr>
              <a:t>（以</a:t>
            </a:r>
            <a:r>
              <a:rPr lang="en-US" altLang="zh-CN" sz="2400" dirty="0">
                <a:latin typeface="Times New Roman" pitchFamily="18" charset="0"/>
                <a:cs typeface="Times New Roman" pitchFamily="18" charset="0"/>
              </a:rPr>
              <a:t>YFOSC</a:t>
            </a:r>
            <a:r>
              <a:rPr lang="zh-CN" altLang="en-US" sz="2400" dirty="0">
                <a:latin typeface="Times New Roman" pitchFamily="18" charset="0"/>
                <a:cs typeface="Times New Roman" pitchFamily="18" charset="0"/>
              </a:rPr>
              <a:t>为例）</a:t>
            </a:r>
            <a:endParaRPr lang="en-US" altLang="zh-CN" sz="2400" dirty="0">
              <a:latin typeface="Times New Roman" pitchFamily="18" charset="0"/>
              <a:cs typeface="Times New Roman" pitchFamily="18" charset="0"/>
            </a:endParaRPr>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2289" name="Picture 1"/>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5769" y="1462425"/>
            <a:ext cx="6112732" cy="4117587"/>
          </a:xfrm>
          <a:prstGeom prst="rect">
            <a:avLst/>
          </a:prstGeom>
          <a:solidFill>
            <a:srgbClr val="FFFFFF"/>
          </a:solidFill>
          <a:ln w="12700">
            <a:solidFill>
              <a:srgbClr val="000000"/>
            </a:solidFill>
            <a:round/>
            <a:headEnd/>
            <a:tailEnd/>
          </a:ln>
        </p:spPr>
      </p:pic>
      <p:cxnSp>
        <p:nvCxnSpPr>
          <p:cNvPr id="6" name="直接箭头连接符 5"/>
          <p:cNvCxnSpPr>
            <a:stCxn id="12291" idx="3"/>
          </p:cNvCxnSpPr>
          <p:nvPr/>
        </p:nvCxnSpPr>
        <p:spPr>
          <a:xfrm flipV="1">
            <a:off x="3552106" y="2708921"/>
            <a:ext cx="1895822" cy="777279"/>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11" idx="3"/>
          </p:cNvCxnSpPr>
          <p:nvPr/>
        </p:nvCxnSpPr>
        <p:spPr>
          <a:xfrm flipV="1">
            <a:off x="7123888" y="2637692"/>
            <a:ext cx="1139738" cy="357893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1" idx="3"/>
          </p:cNvCxnSpPr>
          <p:nvPr/>
        </p:nvCxnSpPr>
        <p:spPr>
          <a:xfrm flipV="1">
            <a:off x="7123888" y="4457700"/>
            <a:ext cx="1668420" cy="175892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12291" idx="3"/>
          </p:cNvCxnSpPr>
          <p:nvPr/>
        </p:nvCxnSpPr>
        <p:spPr>
          <a:xfrm>
            <a:off x="3552106" y="3486200"/>
            <a:ext cx="1895822" cy="1094929"/>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2879254" y="3109961"/>
            <a:ext cx="912490" cy="1060252"/>
            <a:chOff x="1355254" y="3109961"/>
            <a:chExt cx="912490" cy="1060252"/>
          </a:xfrm>
        </p:grpSpPr>
        <p:pic>
          <p:nvPicPr>
            <p:cNvPr id="122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75656" y="3109961"/>
              <a:ext cx="5524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355254" y="3862436"/>
              <a:ext cx="912490" cy="307777"/>
            </a:xfrm>
            <a:prstGeom prst="rect">
              <a:avLst/>
            </a:prstGeom>
            <a:noFill/>
          </p:spPr>
          <p:txBody>
            <a:bodyPr wrap="square" rtlCol="0">
              <a:spAutoFit/>
            </a:bodyPr>
            <a:lstStyle/>
            <a:p>
              <a:r>
                <a:rPr lang="zh-CN" altLang="en-US" sz="1400" dirty="0"/>
                <a:t>观测助手</a:t>
              </a:r>
            </a:p>
          </p:txBody>
        </p:sp>
      </p:grpSp>
      <p:grpSp>
        <p:nvGrpSpPr>
          <p:cNvPr id="19" name="组合 18"/>
          <p:cNvGrpSpPr/>
          <p:nvPr/>
        </p:nvGrpSpPr>
        <p:grpSpPr>
          <a:xfrm>
            <a:off x="6429924" y="5840384"/>
            <a:ext cx="962220" cy="944387"/>
            <a:chOff x="4905924" y="5840383"/>
            <a:chExt cx="962220" cy="944387"/>
          </a:xfrm>
        </p:grpSpPr>
        <p:pic>
          <p:nvPicPr>
            <p:cNvPr id="1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7438" y="5840383"/>
              <a:ext cx="5524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905924" y="6476993"/>
              <a:ext cx="962220" cy="307777"/>
            </a:xfrm>
            <a:prstGeom prst="rect">
              <a:avLst/>
            </a:prstGeom>
            <a:noFill/>
          </p:spPr>
          <p:txBody>
            <a:bodyPr wrap="square" rtlCol="0">
              <a:spAutoFit/>
            </a:bodyPr>
            <a:lstStyle/>
            <a:p>
              <a:r>
                <a:rPr lang="zh-CN" altLang="en-US" sz="1400" dirty="0"/>
                <a:t>观测助手</a:t>
              </a:r>
            </a:p>
          </p:txBody>
        </p:sp>
      </p:grpSp>
      <p:grpSp>
        <p:nvGrpSpPr>
          <p:cNvPr id="21" name="组合 20"/>
          <p:cNvGrpSpPr/>
          <p:nvPr/>
        </p:nvGrpSpPr>
        <p:grpSpPr>
          <a:xfrm>
            <a:off x="2951262" y="5255389"/>
            <a:ext cx="804478" cy="961233"/>
            <a:chOff x="1427262" y="5255388"/>
            <a:chExt cx="804478" cy="961233"/>
          </a:xfrm>
        </p:grpSpPr>
        <p:pic>
          <p:nvPicPr>
            <p:cNvPr id="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75656" y="5255388"/>
              <a:ext cx="5524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427262" y="5908844"/>
              <a:ext cx="804478" cy="307777"/>
            </a:xfrm>
            <a:prstGeom prst="rect">
              <a:avLst/>
            </a:prstGeom>
            <a:noFill/>
          </p:spPr>
          <p:txBody>
            <a:bodyPr wrap="square" rtlCol="0">
              <a:spAutoFit/>
            </a:bodyPr>
            <a:lstStyle/>
            <a:p>
              <a:r>
                <a:rPr lang="zh-CN" altLang="en-US" sz="1400" dirty="0"/>
                <a:t>观测者</a:t>
              </a:r>
            </a:p>
          </p:txBody>
        </p:sp>
      </p:grpSp>
      <p:cxnSp>
        <p:nvCxnSpPr>
          <p:cNvPr id="25" name="直接箭头连接符 24"/>
          <p:cNvCxnSpPr>
            <a:stCxn id="23" idx="0"/>
            <a:endCxn id="17" idx="2"/>
          </p:cNvCxnSpPr>
          <p:nvPr/>
        </p:nvCxnSpPr>
        <p:spPr>
          <a:xfrm flipV="1">
            <a:off x="3275881" y="4170214"/>
            <a:ext cx="59618" cy="1085175"/>
          </a:xfrm>
          <a:prstGeom prst="straightConnector1">
            <a:avLst/>
          </a:prstGeom>
          <a:ln w="28575">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1" idx="1"/>
            <a:endCxn id="23" idx="3"/>
          </p:cNvCxnSpPr>
          <p:nvPr/>
        </p:nvCxnSpPr>
        <p:spPr>
          <a:xfrm flipH="1" flipV="1">
            <a:off x="3552106" y="5631627"/>
            <a:ext cx="3019332" cy="584995"/>
          </a:xfrm>
          <a:prstGeom prst="straightConnector1">
            <a:avLst/>
          </a:prstGeom>
          <a:ln w="28575">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420003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文本框 2"/>
          <p:cNvSpPr txBox="1"/>
          <p:nvPr/>
        </p:nvSpPr>
        <p:spPr>
          <a:xfrm>
            <a:off x="509953" y="1510936"/>
            <a:ext cx="4704843" cy="3416320"/>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网络</a:t>
            </a:r>
            <a:r>
              <a:rPr lang="zh-CN" altLang="en-US" sz="2400" b="1" dirty="0">
                <a:latin typeface="Times New Roman" panose="02020603050405020304" pitchFamily="18" charset="0"/>
                <a:cs typeface="Times New Roman" panose="02020603050405020304" pitchFamily="18" charset="0"/>
              </a:rPr>
              <a:t>通信</a:t>
            </a:r>
            <a:r>
              <a:rPr lang="zh-CN" altLang="en-US" sz="2400" b="1" dirty="0" smtClean="0">
                <a:latin typeface="Times New Roman" panose="02020603050405020304" pitchFamily="18" charset="0"/>
                <a:cs typeface="Times New Roman" panose="02020603050405020304" pitchFamily="18" charset="0"/>
              </a:rPr>
              <a:t>接口升级</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黑</a:t>
            </a:r>
            <a:r>
              <a:rPr lang="zh-CN" altLang="en-US" sz="2000" dirty="0" smtClean="0">
                <a:latin typeface="Times New Roman" panose="02020603050405020304" pitchFamily="18" charset="0"/>
                <a:cs typeface="Times New Roman" panose="02020603050405020304" pitchFamily="18" charset="0"/>
              </a:rPr>
              <a:t>盒系统的唯一访问接口，且不完整</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接收指令的方式单一</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需要单独配置控制节点</a:t>
            </a:r>
            <a:r>
              <a:rPr lang="en-US" altLang="zh-CN" sz="2000" dirty="0" smtClean="0">
                <a:latin typeface="Times New Roman" panose="02020603050405020304" pitchFamily="18" charset="0"/>
                <a:cs typeface="Times New Roman" panose="02020603050405020304" pitchFamily="18" charset="0"/>
              </a:rPr>
              <a:t>(</a:t>
            </a:r>
            <a:r>
              <a:rPr lang="en-US" altLang="zh-CN" sz="2000" dirty="0" err="1" smtClean="0">
                <a:latin typeface="Times New Roman" panose="02020603050405020304" pitchFamily="18" charset="0"/>
                <a:cs typeface="Times New Roman" panose="02020603050405020304" pitchFamily="18" charset="0"/>
              </a:rPr>
              <a:t>occ</a:t>
            </a:r>
            <a:r>
              <a:rPr lang="en-US" altLang="zh-CN" sz="2000" dirty="0" smtClean="0">
                <a:latin typeface="Times New Roman" panose="02020603050405020304" pitchFamily="18" charset="0"/>
                <a:cs typeface="Times New Roman" panose="02020603050405020304" pitchFamily="18" charset="0"/>
              </a:rPr>
              <a:t>)</a:t>
            </a:r>
          </a:p>
          <a:p>
            <a:pPr marL="342900" indent="-342900">
              <a:lnSpc>
                <a:spcPct val="15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需要独立的</a:t>
            </a:r>
            <a:r>
              <a:rPr lang="en-US" altLang="zh-CN" sz="2000" dirty="0" smtClean="0">
                <a:latin typeface="Times New Roman" panose="02020603050405020304" pitchFamily="18" charset="0"/>
                <a:cs typeface="Times New Roman" panose="02020603050405020304" pitchFamily="18" charset="0"/>
              </a:rPr>
              <a:t>UDP</a:t>
            </a:r>
            <a:r>
              <a:rPr lang="zh-CN" altLang="en-US" sz="2000" dirty="0" smtClean="0">
                <a:latin typeface="Times New Roman" panose="02020603050405020304" pitchFamily="18" charset="0"/>
                <a:cs typeface="Times New Roman" panose="02020603050405020304" pitchFamily="18" charset="0"/>
              </a:rPr>
              <a:t>端口</a:t>
            </a:r>
            <a:r>
              <a:rPr lang="en-US" altLang="zh-CN" sz="2000" dirty="0" smtClean="0">
                <a:latin typeface="Times New Roman" panose="02020603050405020304" pitchFamily="18" charset="0"/>
                <a:cs typeface="Times New Roman" panose="02020603050405020304" pitchFamily="18" charset="0"/>
              </a:rPr>
              <a:t>(13023)</a:t>
            </a:r>
          </a:p>
          <a:p>
            <a:pPr marL="342900" indent="-342900">
              <a:lnSpc>
                <a:spcPct val="15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采用</a:t>
            </a:r>
            <a:r>
              <a:rPr lang="en-US" altLang="zh-CN" sz="2000" dirty="0" smtClean="0">
                <a:latin typeface="Times New Roman" panose="02020603050405020304" pitchFamily="18" charset="0"/>
                <a:cs typeface="Times New Roman" panose="02020603050405020304" pitchFamily="18" charset="0"/>
              </a:rPr>
              <a:t>C/S</a:t>
            </a:r>
            <a:r>
              <a:rPr lang="zh-CN" altLang="en-US" sz="2000" dirty="0" smtClean="0">
                <a:latin typeface="Times New Roman" panose="02020603050405020304" pitchFamily="18" charset="0"/>
                <a:cs typeface="Times New Roman" panose="02020603050405020304" pitchFamily="18" charset="0"/>
              </a:rPr>
              <a:t>模式进行升级</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自动运行，无需人工干预</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4" name="对象 3"/>
          <p:cNvGraphicFramePr>
            <a:graphicFrameLocks noChangeAspect="1"/>
          </p:cNvGraphicFramePr>
          <p:nvPr>
            <p:extLst>
              <p:ext uri="{D42A27DB-BD31-4B8C-83A1-F6EECF244321}">
                <p14:modId xmlns:p14="http://schemas.microsoft.com/office/powerpoint/2010/main" val="4212094182"/>
              </p:ext>
            </p:extLst>
          </p:nvPr>
        </p:nvGraphicFramePr>
        <p:xfrm>
          <a:off x="6391746" y="1583125"/>
          <a:ext cx="2038229" cy="5055607"/>
        </p:xfrm>
        <a:graphic>
          <a:graphicData uri="http://schemas.openxmlformats.org/presentationml/2006/ole">
            <mc:AlternateContent xmlns:mc="http://schemas.openxmlformats.org/markup-compatibility/2006">
              <mc:Choice xmlns:v="urn:schemas-microsoft-com:vml" Requires="v">
                <p:oleObj spid="_x0000_s40421" name="Visio" r:id="rId3" imgW="2878537" imgH="7137990" progId="Visio.Drawing.11">
                  <p:embed/>
                </p:oleObj>
              </mc:Choice>
              <mc:Fallback>
                <p:oleObj name="Visio" r:id="rId3" imgW="2878537" imgH="7137990" progId="Visio.Drawing.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746" y="1583125"/>
                        <a:ext cx="2038229" cy="5055607"/>
                      </a:xfrm>
                      <a:prstGeom prst="rect">
                        <a:avLst/>
                      </a:prstGeom>
                      <a:noFill/>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363918941"/>
              </p:ext>
            </p:extLst>
          </p:nvPr>
        </p:nvGraphicFramePr>
        <p:xfrm>
          <a:off x="9370337" y="435505"/>
          <a:ext cx="2394569" cy="6352982"/>
        </p:xfrm>
        <a:graphic>
          <a:graphicData uri="http://schemas.openxmlformats.org/presentationml/2006/ole">
            <mc:AlternateContent xmlns:mc="http://schemas.openxmlformats.org/markup-compatibility/2006">
              <mc:Choice xmlns:v="urn:schemas-microsoft-com:vml" Requires="v">
                <p:oleObj spid="_x0000_s40422" name="Visio" r:id="rId5" imgW="2976325" imgH="8402400" progId="Visio.Drawing.11">
                  <p:embed/>
                </p:oleObj>
              </mc:Choice>
              <mc:Fallback>
                <p:oleObj name="Visio" r:id="rId5" imgW="2976325" imgH="8402400"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0337" y="435505"/>
                        <a:ext cx="2394569" cy="6352982"/>
                      </a:xfrm>
                      <a:prstGeom prst="rect">
                        <a:avLst/>
                      </a:prstGeom>
                      <a:noFill/>
                      <a:extLst/>
                    </p:spPr>
                  </p:pic>
                </p:oleObj>
              </mc:Fallback>
            </mc:AlternateContent>
          </a:graphicData>
        </a:graphic>
      </p:graphicFrame>
      <p:sp>
        <p:nvSpPr>
          <p:cNvPr id="6" name="Rectangle 3"/>
          <p:cNvSpPr>
            <a:spLocks noChangeArrowheads="1"/>
          </p:cNvSpPr>
          <p:nvPr/>
        </p:nvSpPr>
        <p:spPr bwMode="auto">
          <a:xfrm>
            <a:off x="5363308" y="-2110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4"/>
          <p:cNvSpPr>
            <a:spLocks noChangeArrowheads="1"/>
          </p:cNvSpPr>
          <p:nvPr/>
        </p:nvSpPr>
        <p:spPr bwMode="auto">
          <a:xfrm>
            <a:off x="5363308" y="111332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352115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266092" y="21629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4040574624"/>
              </p:ext>
            </p:extLst>
          </p:nvPr>
        </p:nvGraphicFramePr>
        <p:xfrm>
          <a:off x="404078" y="2201827"/>
          <a:ext cx="5276850" cy="2438400"/>
        </p:xfrm>
        <a:graphic>
          <a:graphicData uri="http://schemas.openxmlformats.org/presentationml/2006/ole">
            <mc:AlternateContent xmlns:mc="http://schemas.openxmlformats.org/markup-compatibility/2006">
              <mc:Choice xmlns:v="urn:schemas-microsoft-com:vml" Requires="v">
                <p:oleObj spid="_x0000_s41445" name="Visio" r:id="rId3" imgW="5614713" imgH="2464560" progId="Visio.Drawing.11">
                  <p:embed/>
                </p:oleObj>
              </mc:Choice>
              <mc:Fallback>
                <p:oleObj name="Visio" r:id="rId3" imgW="5614713" imgH="246456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78" y="2201827"/>
                        <a:ext cx="5276850"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1266092" y="50585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5"/>
          <p:cNvSpPr>
            <a:spLocks noChangeArrowheads="1"/>
          </p:cNvSpPr>
          <p:nvPr/>
        </p:nvSpPr>
        <p:spPr bwMode="auto">
          <a:xfrm>
            <a:off x="527538" y="8088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713594998"/>
              </p:ext>
            </p:extLst>
          </p:nvPr>
        </p:nvGraphicFramePr>
        <p:xfrm>
          <a:off x="6550268" y="1663861"/>
          <a:ext cx="5019675" cy="2085975"/>
        </p:xfrm>
        <a:graphic>
          <a:graphicData uri="http://schemas.openxmlformats.org/presentationml/2006/ole">
            <mc:AlternateContent xmlns:mc="http://schemas.openxmlformats.org/markup-compatibility/2006">
              <mc:Choice xmlns:v="urn:schemas-microsoft-com:vml" Requires="v">
                <p:oleObj spid="_x0000_s41446" name="Visio" r:id="rId5" imgW="4998270" imgH="2073060" progId="Visio.Drawing.11">
                  <p:embed/>
                </p:oleObj>
              </mc:Choice>
              <mc:Fallback>
                <p:oleObj name="Visio" r:id="rId5" imgW="4998270" imgH="2073060" progId="Visio.Drawing.11">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268" y="1663861"/>
                        <a:ext cx="5019675"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10" name="文本框 9"/>
          <p:cNvSpPr txBox="1"/>
          <p:nvPr/>
        </p:nvSpPr>
        <p:spPr>
          <a:xfrm>
            <a:off x="509954" y="1510936"/>
            <a:ext cx="3332284" cy="461665"/>
          </a:xfrm>
          <a:prstGeom prst="rect">
            <a:avLst/>
          </a:prstGeom>
          <a:noFill/>
        </p:spPr>
        <p:txBody>
          <a:bodyPr wrap="square" rtlCol="0">
            <a:spAutoFit/>
          </a:bodyPr>
          <a:lstStyle/>
          <a:p>
            <a:r>
              <a:rPr lang="zh-CN" altLang="en-US" sz="2400" b="1" dirty="0" smtClean="0"/>
              <a:t>望远镜状态数据库实现</a:t>
            </a:r>
            <a:endParaRPr lang="zh-CN" altLang="en-US" sz="2400" b="1" dirty="0"/>
          </a:p>
        </p:txBody>
      </p:sp>
      <p:pic>
        <p:nvPicPr>
          <p:cNvPr id="11" name="图片 10"/>
          <p:cNvPicPr/>
          <p:nvPr/>
        </p:nvPicPr>
        <p:blipFill>
          <a:blip r:embed="rId7" cstate="email">
            <a:extLst>
              <a:ext uri="{28A0092B-C50C-407E-A947-70E740481C1C}">
                <a14:useLocalDpi xmlns:a14="http://schemas.microsoft.com/office/drawing/2010/main"/>
              </a:ext>
            </a:extLst>
          </a:blip>
          <a:srcRect/>
          <a:stretch>
            <a:fillRect/>
          </a:stretch>
        </p:blipFill>
        <p:spPr bwMode="auto">
          <a:xfrm>
            <a:off x="527538" y="5476790"/>
            <a:ext cx="5276850" cy="1038225"/>
          </a:xfrm>
          <a:prstGeom prst="rect">
            <a:avLst/>
          </a:prstGeom>
          <a:noFill/>
          <a:ln>
            <a:noFill/>
          </a:ln>
        </p:spPr>
      </p:pic>
      <p:pic>
        <p:nvPicPr>
          <p:cNvPr id="3760" name="Picture 688" descr="V_E7TZQA8VVD`8Z~P{J79C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54993" y="2810415"/>
            <a:ext cx="53149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92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60"/>
                                        </p:tgtEl>
                                        <p:attrNameLst>
                                          <p:attrName>style.visibility</p:attrName>
                                        </p:attrNameLst>
                                      </p:cBhvr>
                                      <p:to>
                                        <p:strVal val="visible"/>
                                      </p:to>
                                    </p:set>
                                    <p:animEffect transition="in" filter="barn(inVertical)">
                                      <p:cBhvr>
                                        <p:cTn id="17" dur="500"/>
                                        <p:tgtEl>
                                          <p:spTgt spid="3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778370" y="18463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4"/>
          <p:cNvSpPr>
            <a:spLocks noChangeArrowheads="1"/>
          </p:cNvSpPr>
          <p:nvPr/>
        </p:nvSpPr>
        <p:spPr bwMode="auto">
          <a:xfrm>
            <a:off x="842598" y="18463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 name="对象 5"/>
          <p:cNvGraphicFramePr>
            <a:graphicFrameLocks noChangeAspect="1"/>
          </p:cNvGraphicFramePr>
          <p:nvPr>
            <p:extLst>
              <p:ext uri="{D42A27DB-BD31-4B8C-83A1-F6EECF244321}">
                <p14:modId xmlns:p14="http://schemas.microsoft.com/office/powerpoint/2010/main" val="4179772414"/>
              </p:ext>
            </p:extLst>
          </p:nvPr>
        </p:nvGraphicFramePr>
        <p:xfrm>
          <a:off x="6805660" y="1972600"/>
          <a:ext cx="4791395" cy="3443462"/>
        </p:xfrm>
        <a:graphic>
          <a:graphicData uri="http://schemas.openxmlformats.org/presentationml/2006/ole">
            <mc:AlternateContent xmlns:mc="http://schemas.openxmlformats.org/markup-compatibility/2006">
              <mc:Choice xmlns:v="urn:schemas-microsoft-com:vml" Requires="v">
                <p:oleObj spid="_x0000_s44100" name="Visio" r:id="rId3" imgW="5401038" imgH="3374460" progId="Visio.Drawing.11">
                  <p:embed/>
                </p:oleObj>
              </mc:Choice>
              <mc:Fallback>
                <p:oleObj name="Visio" r:id="rId3" imgW="5401038" imgH="3374460"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660" y="1972600"/>
                        <a:ext cx="4791395" cy="3443462"/>
                      </a:xfrm>
                      <a:prstGeom prst="rect">
                        <a:avLst/>
                      </a:prstGeom>
                      <a:noFill/>
                      <a:extLst/>
                    </p:spPr>
                  </p:pic>
                </p:oleObj>
              </mc:Fallback>
            </mc:AlternateContent>
          </a:graphicData>
        </a:graphic>
      </p:graphicFrame>
      <p:sp>
        <p:nvSpPr>
          <p:cNvPr id="68"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70" name="文本框 69"/>
          <p:cNvSpPr txBox="1"/>
          <p:nvPr/>
        </p:nvSpPr>
        <p:spPr>
          <a:xfrm>
            <a:off x="606669" y="1615551"/>
            <a:ext cx="5099539" cy="2954655"/>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望远镜控制指令二次开发</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统计望远镜控制指令，分析其功能及运行机制</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建立数据库访问</a:t>
            </a:r>
            <a:r>
              <a:rPr lang="zh-CN" altLang="en-US" sz="2000" dirty="0" smtClean="0">
                <a:latin typeface="Times New Roman" panose="02020603050405020304" pitchFamily="18" charset="0"/>
                <a:cs typeface="Times New Roman" panose="02020603050405020304" pitchFamily="18" charset="0"/>
              </a:rPr>
              <a:t>文件：</a:t>
            </a:r>
            <a:r>
              <a:rPr lang="en-US" altLang="zh-CN" sz="2000" dirty="0" smtClean="0">
                <a:latin typeface="Times New Roman" panose="02020603050405020304" pitchFamily="18" charset="0"/>
                <a:cs typeface="Times New Roman" panose="02020603050405020304" pitchFamily="18" charset="0"/>
              </a:rPr>
              <a:t>libTcsStatusFuns.so</a:t>
            </a:r>
          </a:p>
          <a:p>
            <a:pPr marL="342900" indent="-342900">
              <a:lnSpc>
                <a:spcPct val="15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编写</a:t>
            </a:r>
            <a:r>
              <a:rPr lang="en-US" altLang="zh-CN" sz="2000" dirty="0" smtClean="0">
                <a:latin typeface="Times New Roman" panose="02020603050405020304" pitchFamily="18" charset="0"/>
                <a:cs typeface="Times New Roman" panose="02020603050405020304" pitchFamily="18" charset="0"/>
              </a:rPr>
              <a:t>Sequencer</a:t>
            </a:r>
            <a:r>
              <a:rPr lang="zh-CN" altLang="en-US" sz="2000" dirty="0" smtClean="0">
                <a:latin typeface="Times New Roman" panose="02020603050405020304" pitchFamily="18" charset="0"/>
                <a:cs typeface="Times New Roman" panose="02020603050405020304" pitchFamily="18" charset="0"/>
              </a:rPr>
              <a:t>程序</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编译，并安装到目标计算机上</a:t>
            </a:r>
            <a:endParaRPr lang="zh-CN" altLang="en-US" sz="2000" dirty="0">
              <a:latin typeface="Times New Roman" panose="02020603050405020304" pitchFamily="18" charset="0"/>
              <a:cs typeface="Times New Roman" panose="02020603050405020304" pitchFamily="18" charset="0"/>
            </a:endParaRPr>
          </a:p>
        </p:txBody>
      </p:sp>
      <p:pic>
        <p:nvPicPr>
          <p:cNvPr id="73" name="图片 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954" y="4923674"/>
            <a:ext cx="6771939" cy="1478530"/>
          </a:xfrm>
          <a:prstGeom prst="rect">
            <a:avLst/>
          </a:prstGeom>
        </p:spPr>
      </p:pic>
      <p:pic>
        <p:nvPicPr>
          <p:cNvPr id="8" name="内容占位符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08531" y="3462327"/>
            <a:ext cx="5416064" cy="339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0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778370" y="18463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2154305211"/>
              </p:ext>
            </p:extLst>
          </p:nvPr>
        </p:nvGraphicFramePr>
        <p:xfrm>
          <a:off x="2901462" y="1972601"/>
          <a:ext cx="7789985" cy="4712763"/>
        </p:xfrm>
        <a:graphic>
          <a:graphicData uri="http://schemas.openxmlformats.org/presentationml/2006/ole">
            <mc:AlternateContent xmlns:mc="http://schemas.openxmlformats.org/markup-compatibility/2006">
              <mc:Choice xmlns:v="urn:schemas-microsoft-com:vml" Requires="v">
                <p:oleObj spid="_x0000_s31141" name="Visio" r:id="rId3" imgW="5459117" imgH="3922560" progId="Visio.Drawing.11">
                  <p:embed/>
                </p:oleObj>
              </mc:Choice>
              <mc:Fallback>
                <p:oleObj name="Visio" r:id="rId3" imgW="5459117" imgH="3922560" progId="Visio.Drawing.11">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462" y="1972601"/>
                        <a:ext cx="7789985" cy="4712763"/>
                      </a:xfrm>
                      <a:prstGeom prst="rect">
                        <a:avLst/>
                      </a:prstGeom>
                      <a:noFill/>
                      <a:extLst/>
                    </p:spPr>
                  </p:pic>
                </p:oleObj>
              </mc:Fallback>
            </mc:AlternateContent>
          </a:graphicData>
        </a:graphic>
      </p:graphicFrame>
      <p:sp>
        <p:nvSpPr>
          <p:cNvPr id="5" name="Rectangle 4"/>
          <p:cNvSpPr>
            <a:spLocks noChangeArrowheads="1"/>
          </p:cNvSpPr>
          <p:nvPr/>
        </p:nvSpPr>
        <p:spPr bwMode="auto">
          <a:xfrm>
            <a:off x="842598" y="18463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8"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70" name="文本框 69"/>
          <p:cNvSpPr txBox="1"/>
          <p:nvPr/>
        </p:nvSpPr>
        <p:spPr>
          <a:xfrm>
            <a:off x="509954" y="1510936"/>
            <a:ext cx="3719146" cy="461665"/>
          </a:xfrm>
          <a:prstGeom prst="rect">
            <a:avLst/>
          </a:prstGeom>
          <a:noFill/>
        </p:spPr>
        <p:txBody>
          <a:bodyPr wrap="square" rtlCol="0">
            <a:spAutoFit/>
          </a:bodyPr>
          <a:lstStyle/>
          <a:p>
            <a:r>
              <a:rPr lang="zh-CN" altLang="en-US" sz="2400" b="1" dirty="0" smtClean="0"/>
              <a:t>望远镜序列控制的实现</a:t>
            </a:r>
            <a:endParaRPr lang="zh-CN" altLang="en-US" sz="2400" b="1" dirty="0"/>
          </a:p>
        </p:txBody>
      </p:sp>
    </p:spTree>
    <p:extLst>
      <p:ext uri="{BB962C8B-B14F-4D97-AF65-F5344CB8AC3E}">
        <p14:creationId xmlns:p14="http://schemas.microsoft.com/office/powerpoint/2010/main" val="514464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2289" name="Picture 1"/>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1864" y="1628801"/>
            <a:ext cx="5544616" cy="3714799"/>
          </a:xfrm>
          <a:prstGeom prst="rect">
            <a:avLst/>
          </a:prstGeom>
          <a:solidFill>
            <a:srgbClr val="FFFFFF"/>
          </a:solidFill>
          <a:ln w="12700">
            <a:solidFill>
              <a:srgbClr val="000000"/>
            </a:solidFill>
            <a:round/>
            <a:headEnd/>
            <a:tailEnd/>
          </a:ln>
        </p:spPr>
      </p:pic>
      <p:cxnSp>
        <p:nvCxnSpPr>
          <p:cNvPr id="6" name="直接箭头连接符 5"/>
          <p:cNvCxnSpPr>
            <a:stCxn id="12291" idx="3"/>
          </p:cNvCxnSpPr>
          <p:nvPr/>
        </p:nvCxnSpPr>
        <p:spPr>
          <a:xfrm flipV="1">
            <a:off x="3552106" y="2708921"/>
            <a:ext cx="1895822" cy="777279"/>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12291" idx="3"/>
          </p:cNvCxnSpPr>
          <p:nvPr/>
        </p:nvCxnSpPr>
        <p:spPr>
          <a:xfrm>
            <a:off x="3552106" y="3486200"/>
            <a:ext cx="1895822" cy="1094929"/>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2879254" y="3109961"/>
            <a:ext cx="912490" cy="1060252"/>
            <a:chOff x="1355254" y="3109961"/>
            <a:chExt cx="912490" cy="1060252"/>
          </a:xfrm>
        </p:grpSpPr>
        <p:pic>
          <p:nvPicPr>
            <p:cNvPr id="122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75656" y="3109961"/>
              <a:ext cx="5524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355254" y="3862436"/>
              <a:ext cx="912490" cy="307777"/>
            </a:xfrm>
            <a:prstGeom prst="rect">
              <a:avLst/>
            </a:prstGeom>
            <a:noFill/>
          </p:spPr>
          <p:txBody>
            <a:bodyPr wrap="square" rtlCol="0">
              <a:spAutoFit/>
            </a:bodyPr>
            <a:lstStyle/>
            <a:p>
              <a:r>
                <a:rPr lang="zh-CN" altLang="en-US" sz="1400" dirty="0"/>
                <a:t>观测助手</a:t>
              </a:r>
            </a:p>
          </p:txBody>
        </p:sp>
      </p:grpSp>
      <p:grpSp>
        <p:nvGrpSpPr>
          <p:cNvPr id="21" name="组合 20"/>
          <p:cNvGrpSpPr/>
          <p:nvPr/>
        </p:nvGrpSpPr>
        <p:grpSpPr>
          <a:xfrm>
            <a:off x="2951262" y="5255389"/>
            <a:ext cx="804478" cy="961233"/>
            <a:chOff x="1427262" y="5255388"/>
            <a:chExt cx="804478" cy="961233"/>
          </a:xfrm>
        </p:grpSpPr>
        <p:pic>
          <p:nvPicPr>
            <p:cNvPr id="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75656" y="5255388"/>
              <a:ext cx="5524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427262" y="5908844"/>
              <a:ext cx="804478" cy="307777"/>
            </a:xfrm>
            <a:prstGeom prst="rect">
              <a:avLst/>
            </a:prstGeom>
            <a:noFill/>
          </p:spPr>
          <p:txBody>
            <a:bodyPr wrap="square" rtlCol="0">
              <a:spAutoFit/>
            </a:bodyPr>
            <a:lstStyle/>
            <a:p>
              <a:r>
                <a:rPr lang="zh-CN" altLang="en-US" sz="1400" dirty="0"/>
                <a:t>观测者</a:t>
              </a:r>
            </a:p>
          </p:txBody>
        </p:sp>
      </p:grpSp>
      <p:cxnSp>
        <p:nvCxnSpPr>
          <p:cNvPr id="25" name="直接箭头连接符 24"/>
          <p:cNvCxnSpPr>
            <a:stCxn id="23" idx="0"/>
            <a:endCxn id="17" idx="2"/>
          </p:cNvCxnSpPr>
          <p:nvPr/>
        </p:nvCxnSpPr>
        <p:spPr>
          <a:xfrm flipV="1">
            <a:off x="3275881" y="4170214"/>
            <a:ext cx="59618" cy="1085175"/>
          </a:xfrm>
          <a:prstGeom prst="straightConnector1">
            <a:avLst/>
          </a:prstGeom>
          <a:ln w="28575">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2" name="文本框 1"/>
          <p:cNvSpPr txBox="1"/>
          <p:nvPr/>
        </p:nvSpPr>
        <p:spPr>
          <a:xfrm>
            <a:off x="5037992" y="5838092"/>
            <a:ext cx="2936631" cy="369332"/>
          </a:xfrm>
          <a:prstGeom prst="rect">
            <a:avLst/>
          </a:prstGeom>
          <a:noFill/>
        </p:spPr>
        <p:txBody>
          <a:bodyPr wrap="square" rtlCol="0">
            <a:spAutoFit/>
          </a:bodyPr>
          <a:lstStyle/>
          <a:p>
            <a:r>
              <a:rPr lang="en-US" altLang="zh-CN" b="1" i="1" dirty="0" smtClean="0">
                <a:solidFill>
                  <a:srgbClr val="FF0000"/>
                </a:solidFill>
              </a:rPr>
              <a:t>##</a:t>
            </a:r>
            <a:r>
              <a:rPr lang="zh-CN" altLang="en-US" b="1" i="1" dirty="0" smtClean="0">
                <a:solidFill>
                  <a:srgbClr val="FF0000"/>
                </a:solidFill>
              </a:rPr>
              <a:t>依旧是传统观测模式！！</a:t>
            </a:r>
            <a:endParaRPr lang="zh-CN" altLang="en-US" b="1" i="1" dirty="0">
              <a:solidFill>
                <a:srgbClr val="FF0000"/>
              </a:solidFill>
            </a:endParaRPr>
          </a:p>
        </p:txBody>
      </p:sp>
      <p:sp>
        <p:nvSpPr>
          <p:cNvPr id="27" name="文本框 26"/>
          <p:cNvSpPr txBox="1"/>
          <p:nvPr/>
        </p:nvSpPr>
        <p:spPr>
          <a:xfrm>
            <a:off x="509953" y="1510936"/>
            <a:ext cx="4141177" cy="461665"/>
          </a:xfrm>
          <a:prstGeom prst="rect">
            <a:avLst/>
          </a:prstGeom>
          <a:noFill/>
        </p:spPr>
        <p:txBody>
          <a:bodyPr wrap="square" rtlCol="0">
            <a:spAutoFit/>
          </a:bodyPr>
          <a:lstStyle/>
          <a:p>
            <a:r>
              <a:rPr lang="zh-CN" altLang="en-US" sz="2400" b="1" dirty="0" smtClean="0">
                <a:latin typeface="Times New Roman" panose="02020603050405020304" pitchFamily="18" charset="0"/>
                <a:cs typeface="Times New Roman" panose="02020603050405020304" pitchFamily="18" charset="0"/>
              </a:rPr>
              <a:t>望远镜与</a:t>
            </a:r>
            <a:r>
              <a:rPr lang="en-US" altLang="zh-CN" sz="2400" b="1" dirty="0" smtClean="0">
                <a:latin typeface="Times New Roman" panose="02020603050405020304" pitchFamily="18" charset="0"/>
                <a:cs typeface="Times New Roman" panose="02020603050405020304" pitchFamily="18" charset="0"/>
              </a:rPr>
              <a:t>YFOSC</a:t>
            </a:r>
            <a:r>
              <a:rPr lang="zh-CN" altLang="en-US" sz="2400" b="1" dirty="0" smtClean="0">
                <a:latin typeface="Times New Roman" panose="02020603050405020304" pitchFamily="18" charset="0"/>
                <a:cs typeface="Times New Roman" panose="02020603050405020304" pitchFamily="18" charset="0"/>
              </a:rPr>
              <a:t>一体化控制</a:t>
            </a:r>
            <a:endParaRPr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68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578097" y="266437"/>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a:solidFill>
                  <a:srgbClr val="280FE3"/>
                </a:solidFill>
                <a:latin typeface="Times New Roman" panose="02020603050405020304" pitchFamily="18" charset="0"/>
                <a:ea typeface="楷体" panose="02010609060101010101" pitchFamily="49" charset="-122"/>
                <a:cs typeface="Times New Roman" panose="02020603050405020304" pitchFamily="18" charset="0"/>
              </a:rPr>
              <a:t>选题</a:t>
            </a:r>
            <a:r>
              <a:rPr lang="zh-CN" altLang="en-US" sz="3600" b="1" dirty="0" smtClean="0">
                <a:solidFill>
                  <a:srgbClr val="280FE3"/>
                </a:solidFill>
                <a:latin typeface="Times New Roman" panose="02020603050405020304" pitchFamily="18" charset="0"/>
                <a:ea typeface="楷体" panose="02010609060101010101" pitchFamily="49" charset="-122"/>
                <a:cs typeface="Times New Roman" panose="02020603050405020304" pitchFamily="18" charset="0"/>
              </a:rPr>
              <a:t>背景</a:t>
            </a:r>
            <a:r>
              <a:rPr lang="en-US" altLang="zh-CN" sz="3600" b="1" dirty="0">
                <a:solidFill>
                  <a:srgbClr val="280FE3"/>
                </a:solidFill>
                <a:latin typeface="+mn-ea"/>
                <a:ea typeface="+mn-ea"/>
                <a:cs typeface="Times New Roman" panose="02020603050405020304" pitchFamily="18" charset="0"/>
              </a:rPr>
              <a:t>|</a:t>
            </a:r>
            <a:r>
              <a:rPr lang="zh-CN" altLang="en-US" sz="3600" b="1" dirty="0" smtClean="0">
                <a:solidFill>
                  <a:srgbClr val="280FE3"/>
                </a:solidFill>
                <a:latin typeface="Times New Roman" panose="02020603050405020304" pitchFamily="18" charset="0"/>
                <a:ea typeface="楷体" panose="02010609060101010101" pitchFamily="49" charset="-122"/>
                <a:cs typeface="Times New Roman" panose="02020603050405020304" pitchFamily="18" charset="0"/>
              </a:rPr>
              <a:t>丽江</a:t>
            </a:r>
            <a:r>
              <a:rPr lang="en-US" altLang="zh-CN" sz="3600" b="1" dirty="0" smtClean="0">
                <a:solidFill>
                  <a:srgbClr val="280FE3"/>
                </a:solidFill>
                <a:latin typeface="Times New Roman" panose="02020603050405020304" pitchFamily="18" charset="0"/>
                <a:ea typeface="楷体" panose="02010609060101010101" pitchFamily="49" charset="-122"/>
                <a:cs typeface="Times New Roman" panose="02020603050405020304" pitchFamily="18" charset="0"/>
              </a:rPr>
              <a:t>2.4</a:t>
            </a:r>
            <a:r>
              <a:rPr lang="zh-CN" altLang="en-US" sz="3600" b="1" dirty="0" smtClean="0">
                <a:solidFill>
                  <a:srgbClr val="280FE3"/>
                </a:solidFill>
                <a:latin typeface="Times New Roman" panose="02020603050405020304" pitchFamily="18" charset="0"/>
                <a:ea typeface="楷体" panose="02010609060101010101" pitchFamily="49" charset="-122"/>
                <a:cs typeface="Times New Roman" panose="02020603050405020304" pitchFamily="18" charset="0"/>
              </a:rPr>
              <a:t>米望远镜</a:t>
            </a:r>
            <a:endParaRPr lang="zh-CN" altLang="en-US" sz="3600" b="1" dirty="0">
              <a:solidFill>
                <a:srgbClr val="280FE3"/>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 name="内容占位符 3">
            <a:extLst>
              <a:ext uri="{FF2B5EF4-FFF2-40B4-BE49-F238E27FC236}">
                <a16:creationId xmlns:a16="http://schemas.microsoft.com/office/drawing/2014/main" id="{75DF68EF-8D4D-4092-8963-D848A8D822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431" y="1277814"/>
            <a:ext cx="4185138" cy="5580186"/>
          </a:xfrm>
          <a:prstGeom prst="rect">
            <a:avLst/>
          </a:prstGeom>
        </p:spPr>
      </p:pic>
      <p:sp>
        <p:nvSpPr>
          <p:cNvPr id="5" name="文本框 4">
            <a:extLst>
              <a:ext uri="{FF2B5EF4-FFF2-40B4-BE49-F238E27FC236}">
                <a16:creationId xmlns:a16="http://schemas.microsoft.com/office/drawing/2014/main" id="{BAD3642C-B7A2-4E33-9A78-B52C95287C1B}"/>
              </a:ext>
            </a:extLst>
          </p:cNvPr>
          <p:cNvSpPr txBox="1"/>
          <p:nvPr/>
        </p:nvSpPr>
        <p:spPr>
          <a:xfrm>
            <a:off x="5354515" y="1546969"/>
            <a:ext cx="5308332"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国内乃至东南亚地区最大的通用光学望远镜</a:t>
            </a:r>
          </a:p>
        </p:txBody>
      </p:sp>
      <p:sp>
        <p:nvSpPr>
          <p:cNvPr id="6" name="文本框 5">
            <a:extLst>
              <a:ext uri="{FF2B5EF4-FFF2-40B4-BE49-F238E27FC236}">
                <a16:creationId xmlns:a16="http://schemas.microsoft.com/office/drawing/2014/main" id="{FCB7BA2B-E430-4F2E-BD72-49ED60263046}"/>
              </a:ext>
            </a:extLst>
          </p:cNvPr>
          <p:cNvSpPr txBox="1"/>
          <p:nvPr/>
        </p:nvSpPr>
        <p:spPr>
          <a:xfrm>
            <a:off x="5354515" y="1982948"/>
            <a:ext cx="6096000" cy="1615827"/>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丽江高美古观测条件优越：</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地位位置特殊，同一经度附近天文台站很少</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海拔</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3200</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米，大气消光小，视宁度好</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距离丽江县城</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46km</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，天光背景弱</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每年可观测夜约</a:t>
            </a:r>
            <a:r>
              <a:rPr kumimoji="0" lang="en-US" altLang="zh-CN"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200</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天，平均观测时间约为 </a:t>
            </a:r>
            <a:r>
              <a:rPr kumimoji="0" lang="en-US" altLang="zh-CN"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2000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小时</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56820114-3267-48D2-B163-963E3AFA0A13}"/>
              </a:ext>
            </a:extLst>
          </p:cNvPr>
          <p:cNvSpPr txBox="1"/>
          <p:nvPr/>
        </p:nvSpPr>
        <p:spPr>
          <a:xfrm>
            <a:off x="5354515" y="3839189"/>
            <a:ext cx="2246676"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望远镜性能优良：</a:t>
            </a:r>
          </a:p>
        </p:txBody>
      </p:sp>
      <p:graphicFrame>
        <p:nvGraphicFramePr>
          <p:cNvPr id="8" name="表格 7">
            <a:extLst>
              <a:ext uri="{FF2B5EF4-FFF2-40B4-BE49-F238E27FC236}">
                <a16:creationId xmlns:a16="http://schemas.microsoft.com/office/drawing/2014/main" id="{E9D6A992-A591-4DFB-AEF9-4C50DBC7A4FB}"/>
              </a:ext>
            </a:extLst>
          </p:cNvPr>
          <p:cNvGraphicFramePr>
            <a:graphicFrameLocks noGrp="1"/>
          </p:cNvGraphicFramePr>
          <p:nvPr>
            <p:extLst>
              <p:ext uri="{D42A27DB-BD31-4B8C-83A1-F6EECF244321}">
                <p14:modId xmlns:p14="http://schemas.microsoft.com/office/powerpoint/2010/main" val="4248965241"/>
              </p:ext>
            </p:extLst>
          </p:nvPr>
        </p:nvGraphicFramePr>
        <p:xfrm>
          <a:off x="5804751" y="4372322"/>
          <a:ext cx="5105402" cy="2485678"/>
        </p:xfrm>
        <a:graphic>
          <a:graphicData uri="http://schemas.openxmlformats.org/drawingml/2006/table">
            <a:tbl>
              <a:tblPr bandRow="1">
                <a:tableStyleId>{3B4B98B0-60AC-42C2-AFA5-B58CD77FA1E5}</a:tableStyleId>
              </a:tblPr>
              <a:tblGrid>
                <a:gridCol w="1836883">
                  <a:extLst>
                    <a:ext uri="{9D8B030D-6E8A-4147-A177-3AD203B41FA5}">
                      <a16:colId xmlns:a16="http://schemas.microsoft.com/office/drawing/2014/main" val="2945241818"/>
                    </a:ext>
                  </a:extLst>
                </a:gridCol>
                <a:gridCol w="3268519">
                  <a:extLst>
                    <a:ext uri="{9D8B030D-6E8A-4147-A177-3AD203B41FA5}">
                      <a16:colId xmlns:a16="http://schemas.microsoft.com/office/drawing/2014/main" val="2435033733"/>
                    </a:ext>
                  </a:extLst>
                </a:gridCol>
              </a:tblGrid>
              <a:tr h="370840">
                <a:tc>
                  <a:txBody>
                    <a:bodyPr/>
                    <a:lstStyle/>
                    <a:p>
                      <a:r>
                        <a:rPr lang="zh-CN" altLang="en-US" dirty="0"/>
                        <a:t>通光孔径</a:t>
                      </a:r>
                    </a:p>
                  </a:txBody>
                  <a:tcPr>
                    <a:solidFill>
                      <a:srgbClr val="418AB3">
                        <a:alpha val="20000"/>
                      </a:srgbClr>
                    </a:solidFill>
                  </a:tcPr>
                </a:tc>
                <a:tc>
                  <a:txBody>
                    <a:bodyPr/>
                    <a:lstStyle/>
                    <a:p>
                      <a:r>
                        <a:rPr lang="en-US" altLang="zh-CN" dirty="0"/>
                        <a:t>2400mm</a:t>
                      </a:r>
                      <a:endParaRPr lang="zh-CN" altLang="en-US" dirty="0"/>
                    </a:p>
                  </a:txBody>
                  <a:tcPr>
                    <a:solidFill>
                      <a:srgbClr val="418AB3">
                        <a:alpha val="20000"/>
                      </a:srgbClr>
                    </a:solidFill>
                  </a:tcPr>
                </a:tc>
                <a:extLst>
                  <a:ext uri="{0D108BD9-81ED-4DB2-BD59-A6C34878D82A}">
                    <a16:rowId xmlns:a16="http://schemas.microsoft.com/office/drawing/2014/main" val="2083988550"/>
                  </a:ext>
                </a:extLst>
              </a:tr>
              <a:tr h="370840">
                <a:tc>
                  <a:txBody>
                    <a:bodyPr/>
                    <a:lstStyle/>
                    <a:p>
                      <a:r>
                        <a:rPr lang="zh-CN" altLang="en-US" dirty="0"/>
                        <a:t>成像质量</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&lt;0.35"(</a:t>
                      </a:r>
                      <a:r>
                        <a:rPr lang="zh-CN" altLang="en-US" dirty="0"/>
                        <a:t>轴上</a:t>
                      </a:r>
                      <a:r>
                        <a:rPr lang="en-US" altLang="zh-CN" dirty="0"/>
                        <a:t>)</a:t>
                      </a:r>
                      <a:r>
                        <a:rPr lang="zh-CN" altLang="en-US" dirty="0"/>
                        <a:t>，</a:t>
                      </a:r>
                      <a:r>
                        <a:rPr lang="en-US" altLang="zh-CN" dirty="0"/>
                        <a:t>&lt;0.5"(</a:t>
                      </a:r>
                      <a:r>
                        <a:rPr lang="zh-CN" altLang="en-US" dirty="0"/>
                        <a:t>全视场</a:t>
                      </a:r>
                      <a:r>
                        <a:rPr lang="en-US" altLang="zh-CN" dirty="0"/>
                        <a:t>)</a:t>
                      </a:r>
                    </a:p>
                  </a:txBody>
                  <a:tcPr/>
                </a:tc>
                <a:extLst>
                  <a:ext uri="{0D108BD9-81ED-4DB2-BD59-A6C34878D82A}">
                    <a16:rowId xmlns:a16="http://schemas.microsoft.com/office/drawing/2014/main" val="3399140906"/>
                  </a:ext>
                </a:extLst>
              </a:tr>
              <a:tr h="370840">
                <a:tc>
                  <a:txBody>
                    <a:bodyPr/>
                    <a:lstStyle/>
                    <a:p>
                      <a:r>
                        <a:rPr lang="zh-CN" altLang="en-US" dirty="0"/>
                        <a:t>指向精度</a:t>
                      </a:r>
                    </a:p>
                  </a:txBody>
                  <a:tcPr/>
                </a:tc>
                <a:tc>
                  <a:txBody>
                    <a:bodyPr/>
                    <a:lstStyle/>
                    <a:p>
                      <a:r>
                        <a:rPr lang="en-US" altLang="zh-CN" dirty="0"/>
                        <a:t>&lt;3"</a:t>
                      </a:r>
                      <a:endParaRPr lang="zh-CN" altLang="en-US" dirty="0"/>
                    </a:p>
                  </a:txBody>
                  <a:tcPr/>
                </a:tc>
                <a:extLst>
                  <a:ext uri="{0D108BD9-81ED-4DB2-BD59-A6C34878D82A}">
                    <a16:rowId xmlns:a16="http://schemas.microsoft.com/office/drawing/2014/main" val="271433089"/>
                  </a:ext>
                </a:extLst>
              </a:tr>
              <a:tr h="370840">
                <a:tc>
                  <a:txBody>
                    <a:bodyPr/>
                    <a:lstStyle/>
                    <a:p>
                      <a:r>
                        <a:rPr lang="zh-CN" altLang="en-US" dirty="0"/>
                        <a:t>跟踪精度</a:t>
                      </a:r>
                    </a:p>
                  </a:txBody>
                  <a:tcPr/>
                </a:tc>
                <a:tc>
                  <a:txBody>
                    <a:bodyPr/>
                    <a:lstStyle/>
                    <a:p>
                      <a:r>
                        <a:rPr lang="zh-CN" altLang="en-US" dirty="0"/>
                        <a:t>开环 ：</a:t>
                      </a:r>
                      <a:r>
                        <a:rPr lang="en-US" altLang="zh-CN" dirty="0"/>
                        <a:t>&lt;2’’/1h</a:t>
                      </a:r>
                      <a:r>
                        <a:rPr lang="zh-CN" altLang="en-US" dirty="0"/>
                        <a:t>；</a:t>
                      </a:r>
                    </a:p>
                    <a:p>
                      <a:r>
                        <a:rPr lang="zh-CN" altLang="en-US" dirty="0"/>
                        <a:t>闭环 ：</a:t>
                      </a:r>
                      <a:r>
                        <a:rPr lang="en-US" altLang="zh-CN" dirty="0"/>
                        <a:t>&lt;0.5’’/1h.</a:t>
                      </a:r>
                    </a:p>
                  </a:txBody>
                  <a:tcPr/>
                </a:tc>
                <a:extLst>
                  <a:ext uri="{0D108BD9-81ED-4DB2-BD59-A6C34878D82A}">
                    <a16:rowId xmlns:a16="http://schemas.microsoft.com/office/drawing/2014/main" val="1867288631"/>
                  </a:ext>
                </a:extLst>
              </a:tr>
              <a:tr h="733078">
                <a:tc>
                  <a:txBody>
                    <a:bodyPr/>
                    <a:lstStyle/>
                    <a:p>
                      <a:r>
                        <a:rPr lang="zh-CN" altLang="en-US" dirty="0"/>
                        <a:t>有效视场</a:t>
                      </a:r>
                    </a:p>
                  </a:txBody>
                  <a:tcPr/>
                </a:tc>
                <a:tc>
                  <a:txBody>
                    <a:bodyPr/>
                    <a:lstStyle/>
                    <a:p>
                      <a:r>
                        <a:rPr lang="zh-CN" altLang="en-US" dirty="0"/>
                        <a:t>卡焦 ：</a:t>
                      </a:r>
                      <a:r>
                        <a:rPr lang="en-US" altLang="zh-CN" dirty="0"/>
                        <a:t>10’[</a:t>
                      </a:r>
                      <a:r>
                        <a:rPr lang="zh-CN" altLang="en-US" dirty="0"/>
                        <a:t>未改正</a:t>
                      </a:r>
                      <a:r>
                        <a:rPr lang="en-US" altLang="zh-CN" dirty="0"/>
                        <a:t>]</a:t>
                      </a:r>
                      <a:r>
                        <a:rPr lang="zh-CN" altLang="en-US" dirty="0"/>
                        <a:t>、</a:t>
                      </a:r>
                      <a:r>
                        <a:rPr lang="en-US" altLang="zh-CN" dirty="0"/>
                        <a:t>40’[</a:t>
                      </a:r>
                      <a:r>
                        <a:rPr lang="zh-CN" altLang="en-US" dirty="0"/>
                        <a:t>改正</a:t>
                      </a:r>
                      <a:r>
                        <a:rPr lang="en-US" altLang="zh-CN" dirty="0"/>
                        <a:t>]</a:t>
                      </a:r>
                      <a:r>
                        <a:rPr lang="zh-CN" altLang="en-US" dirty="0"/>
                        <a:t>，耐焦 ：</a:t>
                      </a:r>
                      <a:r>
                        <a:rPr lang="en-US" altLang="zh-CN" dirty="0"/>
                        <a:t>10’</a:t>
                      </a:r>
                      <a:endParaRPr lang="zh-CN" altLang="en-US" dirty="0"/>
                    </a:p>
                  </a:txBody>
                  <a:tcPr/>
                </a:tc>
                <a:extLst>
                  <a:ext uri="{0D108BD9-81ED-4DB2-BD59-A6C34878D82A}">
                    <a16:rowId xmlns:a16="http://schemas.microsoft.com/office/drawing/2014/main" val="1015606945"/>
                  </a:ext>
                </a:extLst>
              </a:tr>
            </a:tbl>
          </a:graphicData>
        </a:graphic>
      </p:graphicFrame>
      <p:pic>
        <p:nvPicPr>
          <p:cNvPr id="9" name="图片 8" descr="E:\1.MyWork\0.PaperFor2m4\imgs\Figure 1-Final.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1112" y="3762576"/>
            <a:ext cx="4972050" cy="2905125"/>
          </a:xfrm>
          <a:prstGeom prst="rect">
            <a:avLst/>
          </a:prstGeom>
          <a:noFill/>
          <a:ln>
            <a:noFill/>
          </a:ln>
        </p:spPr>
      </p:pic>
    </p:spTree>
    <p:extLst>
      <p:ext uri="{BB962C8B-B14F-4D97-AF65-F5344CB8AC3E}">
        <p14:creationId xmlns:p14="http://schemas.microsoft.com/office/powerpoint/2010/main" val="18623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500"/>
                                        <p:tgtEl>
                                          <p:spTgt spid="7"/>
                                        </p:tgtEl>
                                      </p:cBhvr>
                                    </p:animEffect>
                                  </p:childTnLst>
                                </p:cTn>
                              </p:par>
                              <p:par>
                                <p:cTn id="31" presetID="21"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望远镜控制系统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20" name="图片 19"/>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704" y="1369550"/>
            <a:ext cx="4871085" cy="5444490"/>
          </a:xfrm>
          <a:prstGeom prst="rect">
            <a:avLst/>
          </a:prstGeom>
          <a:noFill/>
        </p:spPr>
      </p:pic>
      <p:pic>
        <p:nvPicPr>
          <p:cNvPr id="8" name="TestingVideo">
            <a:hlinkClick r:id="" action="ppaction://media"/>
          </p:cNvPr>
          <p:cNvPicPr>
            <a:picLocks noChangeAspect="1"/>
          </p:cNvPicPr>
          <p:nvPr>
            <a:videoFile r:link="rId1"/>
            <p:extLst>
              <p:ext uri="{DAA4B4D4-6D71-4841-9C94-3DE7FCFB9230}">
                <p14:media xmlns:p14="http://schemas.microsoft.com/office/powerpoint/2010/main" r:embed="rId2">
                  <p14:trim st="9099" end="55685"/>
                </p14:media>
              </p:ext>
            </p:extLst>
          </p:nvPr>
        </p:nvPicPr>
        <p:blipFill>
          <a:blip r:embed="rId6"/>
          <a:stretch>
            <a:fillRect/>
          </a:stretch>
        </p:blipFill>
        <p:spPr>
          <a:xfrm>
            <a:off x="5211789" y="1742342"/>
            <a:ext cx="6858000" cy="3848100"/>
          </a:xfrm>
          <a:prstGeom prst="rect">
            <a:avLst/>
          </a:prstGeom>
        </p:spPr>
      </p:pic>
    </p:spTree>
    <p:extLst>
      <p:ext uri="{BB962C8B-B14F-4D97-AF65-F5344CB8AC3E}">
        <p14:creationId xmlns:p14="http://schemas.microsoft.com/office/powerpoint/2010/main" val="12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11004" y="1526794"/>
            <a:ext cx="8898398" cy="4756559"/>
            <a:chOff x="316524" y="1929757"/>
            <a:chExt cx="8547910" cy="4611719"/>
          </a:xfrm>
        </p:grpSpPr>
        <p:sp>
          <p:nvSpPr>
            <p:cNvPr id="11" name="矩形 10"/>
            <p:cNvSpPr/>
            <p:nvPr/>
          </p:nvSpPr>
          <p:spPr>
            <a:xfrm>
              <a:off x="316524" y="1929757"/>
              <a:ext cx="8547910" cy="461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779321" y="2033124"/>
              <a:ext cx="1772744" cy="628115"/>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观测控制系统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OCS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圆角矩形 12"/>
            <p:cNvSpPr/>
            <p:nvPr/>
          </p:nvSpPr>
          <p:spPr>
            <a:xfrm>
              <a:off x="7136922" y="37672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观测辅助系统</a:t>
              </a:r>
              <a:r>
                <a:rPr lang="en-US" altLang="zh-CN"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OAS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圆角矩形 13"/>
            <p:cNvSpPr/>
            <p:nvPr/>
          </p:nvSpPr>
          <p:spPr>
            <a:xfrm>
              <a:off x="4823208" y="3767754"/>
              <a:ext cx="190928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望远镜控制系统</a:t>
              </a: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TCS</a:t>
              </a:r>
            </a:p>
          </p:txBody>
        </p:sp>
        <p:sp>
          <p:nvSpPr>
            <p:cNvPr id="15" name="圆角矩形 14"/>
            <p:cNvSpPr/>
            <p:nvPr/>
          </p:nvSpPr>
          <p:spPr>
            <a:xfrm>
              <a:off x="2710337" y="37672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设备控制系统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ICS</a:t>
              </a:r>
            </a:p>
          </p:txBody>
        </p:sp>
        <p:sp>
          <p:nvSpPr>
            <p:cNvPr id="16" name="圆角矩形 15"/>
            <p:cNvSpPr/>
            <p:nvPr/>
          </p:nvSpPr>
          <p:spPr>
            <a:xfrm>
              <a:off x="549994" y="3767754"/>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数据管理系统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DHS</a:t>
              </a:r>
            </a:p>
          </p:txBody>
        </p:sp>
        <p:cxnSp>
          <p:nvCxnSpPr>
            <p:cNvPr id="17" name="直接连接符 16"/>
            <p:cNvCxnSpPr/>
            <p:nvPr/>
          </p:nvCxnSpPr>
          <p:spPr>
            <a:xfrm>
              <a:off x="1389189" y="3079982"/>
              <a:ext cx="6585517" cy="0"/>
            </a:xfrm>
            <a:prstGeom prst="line">
              <a:avLst/>
            </a:prstGeom>
            <a:noFill/>
            <a:ln w="19050" cap="flat" cmpd="sng" algn="ctr">
              <a:solidFill>
                <a:srgbClr val="4F81BD">
                  <a:shade val="95000"/>
                  <a:satMod val="105000"/>
                </a:srgbClr>
              </a:solidFill>
              <a:prstDash val="solid"/>
            </a:ln>
            <a:effectLst/>
          </p:spPr>
        </p:cxnSp>
        <p:cxnSp>
          <p:nvCxnSpPr>
            <p:cNvPr id="18" name="直接连接符 17"/>
            <p:cNvCxnSpPr>
              <a:stCxn id="12" idx="2"/>
            </p:cNvCxnSpPr>
            <p:nvPr/>
          </p:nvCxnSpPr>
          <p:spPr>
            <a:xfrm>
              <a:off x="4665693" y="2661239"/>
              <a:ext cx="0" cy="418744"/>
            </a:xfrm>
            <a:prstGeom prst="line">
              <a:avLst/>
            </a:prstGeom>
            <a:noFill/>
            <a:ln w="19050" cap="flat" cmpd="sng" algn="ctr">
              <a:solidFill>
                <a:srgbClr val="4F81BD">
                  <a:shade val="95000"/>
                  <a:satMod val="105000"/>
                </a:srgbClr>
              </a:solidFill>
              <a:prstDash val="solid"/>
            </a:ln>
            <a:effectLst/>
          </p:spPr>
        </p:cxnSp>
        <p:cxnSp>
          <p:nvCxnSpPr>
            <p:cNvPr id="19" name="直接连接符 18"/>
            <p:cNvCxnSpPr>
              <a:endCxn id="16" idx="0"/>
            </p:cNvCxnSpPr>
            <p:nvPr/>
          </p:nvCxnSpPr>
          <p:spPr>
            <a:xfrm>
              <a:off x="1389189" y="3079982"/>
              <a:ext cx="0" cy="687772"/>
            </a:xfrm>
            <a:prstGeom prst="line">
              <a:avLst/>
            </a:prstGeom>
            <a:noFill/>
            <a:ln w="19050" cap="flat" cmpd="sng" algn="ctr">
              <a:solidFill>
                <a:srgbClr val="4F81BD">
                  <a:shade val="95000"/>
                  <a:satMod val="105000"/>
                </a:srgbClr>
              </a:solidFill>
              <a:prstDash val="solid"/>
            </a:ln>
            <a:effectLst/>
          </p:spPr>
        </p:cxnSp>
        <p:cxnSp>
          <p:nvCxnSpPr>
            <p:cNvPr id="20" name="直接连接符 19"/>
            <p:cNvCxnSpPr>
              <a:endCxn id="15" idx="0"/>
            </p:cNvCxnSpPr>
            <p:nvPr/>
          </p:nvCxnSpPr>
          <p:spPr>
            <a:xfrm>
              <a:off x="3549532" y="3079982"/>
              <a:ext cx="0" cy="687218"/>
            </a:xfrm>
            <a:prstGeom prst="line">
              <a:avLst/>
            </a:prstGeom>
            <a:noFill/>
            <a:ln w="19050" cap="flat" cmpd="sng" algn="ctr">
              <a:solidFill>
                <a:srgbClr val="4F81BD">
                  <a:shade val="95000"/>
                  <a:satMod val="105000"/>
                </a:srgbClr>
              </a:solidFill>
              <a:prstDash val="solid"/>
            </a:ln>
            <a:effectLst/>
          </p:spPr>
        </p:cxnSp>
        <p:cxnSp>
          <p:nvCxnSpPr>
            <p:cNvPr id="21" name="直接连接符 20"/>
            <p:cNvCxnSpPr>
              <a:stCxn id="14" idx="0"/>
            </p:cNvCxnSpPr>
            <p:nvPr/>
          </p:nvCxnSpPr>
          <p:spPr>
            <a:xfrm flipH="1" flipV="1">
              <a:off x="5777847" y="3079982"/>
              <a:ext cx="1" cy="687772"/>
            </a:xfrm>
            <a:prstGeom prst="line">
              <a:avLst/>
            </a:prstGeom>
            <a:noFill/>
            <a:ln w="19050" cap="flat" cmpd="sng" algn="ctr">
              <a:solidFill>
                <a:srgbClr val="4F81BD">
                  <a:shade val="95000"/>
                  <a:satMod val="105000"/>
                </a:srgbClr>
              </a:solidFill>
              <a:prstDash val="solid"/>
            </a:ln>
            <a:effectLst/>
          </p:spPr>
        </p:cxnSp>
        <p:cxnSp>
          <p:nvCxnSpPr>
            <p:cNvPr id="22" name="直接连接符 21"/>
            <p:cNvCxnSpPr>
              <a:endCxn id="13" idx="0"/>
            </p:cNvCxnSpPr>
            <p:nvPr/>
          </p:nvCxnSpPr>
          <p:spPr>
            <a:xfrm>
              <a:off x="7974706" y="3079982"/>
              <a:ext cx="1411" cy="687219"/>
            </a:xfrm>
            <a:prstGeom prst="line">
              <a:avLst/>
            </a:prstGeom>
            <a:noFill/>
            <a:ln w="19050" cap="flat" cmpd="sng" algn="ctr">
              <a:solidFill>
                <a:srgbClr val="4F81BD">
                  <a:shade val="95000"/>
                  <a:satMod val="105000"/>
                </a:srgbClr>
              </a:solidFill>
              <a:prstDash val="solid"/>
            </a:ln>
            <a:effectLst/>
          </p:spPr>
        </p:cxnSp>
        <p:sp>
          <p:nvSpPr>
            <p:cNvPr id="23" name="圆角矩形 22"/>
            <p:cNvSpPr/>
            <p:nvPr/>
          </p:nvSpPr>
          <p:spPr>
            <a:xfrm>
              <a:off x="2631209" y="4754956"/>
              <a:ext cx="489530" cy="140845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YFOSC</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4" name="圆角矩形 23"/>
            <p:cNvSpPr/>
            <p:nvPr/>
          </p:nvSpPr>
          <p:spPr>
            <a:xfrm>
              <a:off x="3304767" y="47582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多色测光系统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 name="圆角矩形 24"/>
            <p:cNvSpPr/>
            <p:nvPr/>
          </p:nvSpPr>
          <p:spPr>
            <a:xfrm>
              <a:off x="3969533" y="47582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高</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色散光谱仪</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6" name="圆角矩形 25"/>
            <p:cNvSpPr/>
            <p:nvPr/>
          </p:nvSpPr>
          <p:spPr>
            <a:xfrm>
              <a:off x="4823208" y="4754956"/>
              <a:ext cx="489530" cy="90727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a:t>
              </a:r>
            </a:p>
          </p:txBody>
        </p:sp>
        <p:sp>
          <p:nvSpPr>
            <p:cNvPr id="27" name="圆角矩形 26"/>
            <p:cNvSpPr/>
            <p:nvPr/>
          </p:nvSpPr>
          <p:spPr>
            <a:xfrm>
              <a:off x="5543628" y="4754956"/>
              <a:ext cx="489530" cy="767696"/>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圆顶</a:t>
              </a:r>
            </a:p>
          </p:txBody>
        </p:sp>
        <p:sp>
          <p:nvSpPr>
            <p:cNvPr id="28" name="圆角矩形 27"/>
            <p:cNvSpPr/>
            <p:nvPr/>
          </p:nvSpPr>
          <p:spPr>
            <a:xfrm>
              <a:off x="6242957" y="4754956"/>
              <a:ext cx="489530" cy="1186439"/>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导星系统</a:t>
              </a:r>
            </a:p>
          </p:txBody>
        </p:sp>
        <p:cxnSp>
          <p:nvCxnSpPr>
            <p:cNvPr id="29" name="直接连接符 28"/>
            <p:cNvCxnSpPr>
              <a:stCxn id="15" idx="2"/>
              <a:endCxn id="23" idx="0"/>
            </p:cNvCxnSpPr>
            <p:nvPr/>
          </p:nvCxnSpPr>
          <p:spPr>
            <a:xfrm flipH="1">
              <a:off x="2875974" y="4395316"/>
              <a:ext cx="673558" cy="359640"/>
            </a:xfrm>
            <a:prstGeom prst="line">
              <a:avLst/>
            </a:prstGeom>
            <a:noFill/>
            <a:ln w="19050" cap="flat" cmpd="sng" algn="ctr">
              <a:solidFill>
                <a:srgbClr val="4F81BD">
                  <a:shade val="95000"/>
                  <a:satMod val="105000"/>
                </a:srgbClr>
              </a:solidFill>
              <a:prstDash val="solid"/>
            </a:ln>
            <a:effectLst/>
          </p:spPr>
        </p:cxnSp>
        <p:cxnSp>
          <p:nvCxnSpPr>
            <p:cNvPr id="30" name="直接连接符 29"/>
            <p:cNvCxnSpPr>
              <a:stCxn id="15" idx="2"/>
              <a:endCxn id="24" idx="0"/>
            </p:cNvCxnSpPr>
            <p:nvPr/>
          </p:nvCxnSpPr>
          <p:spPr>
            <a:xfrm>
              <a:off x="3549532" y="4395316"/>
              <a:ext cx="0" cy="362944"/>
            </a:xfrm>
            <a:prstGeom prst="line">
              <a:avLst/>
            </a:prstGeom>
            <a:noFill/>
            <a:ln w="19050" cap="flat" cmpd="sng" algn="ctr">
              <a:solidFill>
                <a:srgbClr val="4F81BD">
                  <a:shade val="95000"/>
                  <a:satMod val="105000"/>
                </a:srgbClr>
              </a:solidFill>
              <a:prstDash val="solid"/>
            </a:ln>
            <a:effectLst/>
          </p:spPr>
        </p:cxnSp>
        <p:cxnSp>
          <p:nvCxnSpPr>
            <p:cNvPr id="31" name="直接连接符 30"/>
            <p:cNvCxnSpPr>
              <a:stCxn id="15" idx="2"/>
              <a:endCxn id="25" idx="0"/>
            </p:cNvCxnSpPr>
            <p:nvPr/>
          </p:nvCxnSpPr>
          <p:spPr>
            <a:xfrm>
              <a:off x="3549532" y="4395316"/>
              <a:ext cx="664766" cy="362944"/>
            </a:xfrm>
            <a:prstGeom prst="line">
              <a:avLst/>
            </a:prstGeom>
            <a:noFill/>
            <a:ln w="19050" cap="flat" cmpd="sng" algn="ctr">
              <a:solidFill>
                <a:srgbClr val="4F81BD">
                  <a:shade val="95000"/>
                  <a:satMod val="105000"/>
                </a:srgbClr>
              </a:solidFill>
              <a:prstDash val="solid"/>
            </a:ln>
            <a:effectLst/>
          </p:spPr>
        </p:cxnSp>
        <p:cxnSp>
          <p:nvCxnSpPr>
            <p:cNvPr id="32" name="直接连接符 31"/>
            <p:cNvCxnSpPr>
              <a:stCxn id="14" idx="2"/>
              <a:endCxn id="27" idx="0"/>
            </p:cNvCxnSpPr>
            <p:nvPr/>
          </p:nvCxnSpPr>
          <p:spPr>
            <a:xfrm>
              <a:off x="5777848" y="4395869"/>
              <a:ext cx="10545" cy="359087"/>
            </a:xfrm>
            <a:prstGeom prst="line">
              <a:avLst/>
            </a:prstGeom>
            <a:noFill/>
            <a:ln w="19050" cap="flat" cmpd="sng" algn="ctr">
              <a:solidFill>
                <a:srgbClr val="4F81BD">
                  <a:shade val="95000"/>
                  <a:satMod val="105000"/>
                </a:srgbClr>
              </a:solidFill>
              <a:prstDash val="solid"/>
            </a:ln>
            <a:effectLst/>
          </p:spPr>
        </p:cxnSp>
        <p:cxnSp>
          <p:nvCxnSpPr>
            <p:cNvPr id="33" name="直接连接符 32"/>
            <p:cNvCxnSpPr>
              <a:stCxn id="14" idx="2"/>
              <a:endCxn id="26" idx="0"/>
            </p:cNvCxnSpPr>
            <p:nvPr/>
          </p:nvCxnSpPr>
          <p:spPr>
            <a:xfrm flipH="1">
              <a:off x="5067973" y="4395869"/>
              <a:ext cx="709875" cy="359087"/>
            </a:xfrm>
            <a:prstGeom prst="line">
              <a:avLst/>
            </a:prstGeom>
            <a:noFill/>
            <a:ln w="19050" cap="flat" cmpd="sng" algn="ctr">
              <a:solidFill>
                <a:srgbClr val="4F81BD">
                  <a:shade val="95000"/>
                  <a:satMod val="105000"/>
                </a:srgbClr>
              </a:solidFill>
              <a:prstDash val="solid"/>
            </a:ln>
            <a:effectLst/>
          </p:spPr>
        </p:cxnSp>
        <p:cxnSp>
          <p:nvCxnSpPr>
            <p:cNvPr id="34" name="直接连接符 33"/>
            <p:cNvCxnSpPr>
              <a:stCxn id="14" idx="2"/>
              <a:endCxn id="28" idx="0"/>
            </p:cNvCxnSpPr>
            <p:nvPr/>
          </p:nvCxnSpPr>
          <p:spPr>
            <a:xfrm>
              <a:off x="5777848" y="4395869"/>
              <a:ext cx="709874" cy="359087"/>
            </a:xfrm>
            <a:prstGeom prst="line">
              <a:avLst/>
            </a:prstGeom>
            <a:noFill/>
            <a:ln w="19050" cap="flat" cmpd="sng" algn="ctr">
              <a:solidFill>
                <a:srgbClr val="4F81BD">
                  <a:shade val="95000"/>
                  <a:satMod val="105000"/>
                </a:srgbClr>
              </a:solidFill>
              <a:prstDash val="solid"/>
            </a:ln>
            <a:effectLst/>
          </p:spPr>
        </p:cxnSp>
        <p:sp>
          <p:nvSpPr>
            <p:cNvPr id="35" name="圆角矩形 34"/>
            <p:cNvSpPr/>
            <p:nvPr/>
          </p:nvSpPr>
          <p:spPr>
            <a:xfrm>
              <a:off x="7107194" y="4754956"/>
              <a:ext cx="489530" cy="1186439"/>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用户</a:t>
              </a: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星表</a:t>
              </a:r>
            </a:p>
          </p:txBody>
        </p:sp>
        <p:sp>
          <p:nvSpPr>
            <p:cNvPr id="36" name="圆角矩形 35"/>
            <p:cNvSpPr/>
            <p:nvPr/>
          </p:nvSpPr>
          <p:spPr>
            <a:xfrm>
              <a:off x="7729941" y="4758261"/>
              <a:ext cx="489530" cy="1183135"/>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台</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址系统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7" name="圆角矩形 36"/>
            <p:cNvSpPr/>
            <p:nvPr/>
          </p:nvSpPr>
          <p:spPr>
            <a:xfrm>
              <a:off x="8359338" y="4758261"/>
              <a:ext cx="489530" cy="118313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观测日志</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38" name="直接连接符 37"/>
            <p:cNvCxnSpPr>
              <a:stCxn id="13" idx="2"/>
              <a:endCxn id="36" idx="0"/>
            </p:cNvCxnSpPr>
            <p:nvPr/>
          </p:nvCxnSpPr>
          <p:spPr>
            <a:xfrm flipH="1">
              <a:off x="7974706" y="4395316"/>
              <a:ext cx="1411" cy="362945"/>
            </a:xfrm>
            <a:prstGeom prst="line">
              <a:avLst/>
            </a:prstGeom>
            <a:noFill/>
            <a:ln w="19050" cap="flat" cmpd="sng" algn="ctr">
              <a:solidFill>
                <a:srgbClr val="4F81BD">
                  <a:shade val="95000"/>
                  <a:satMod val="105000"/>
                </a:srgbClr>
              </a:solidFill>
              <a:prstDash val="solid"/>
            </a:ln>
            <a:effectLst/>
          </p:spPr>
        </p:cxnSp>
        <p:cxnSp>
          <p:nvCxnSpPr>
            <p:cNvPr id="39" name="直接连接符 38"/>
            <p:cNvCxnSpPr>
              <a:stCxn id="13" idx="2"/>
              <a:endCxn id="35" idx="0"/>
            </p:cNvCxnSpPr>
            <p:nvPr/>
          </p:nvCxnSpPr>
          <p:spPr>
            <a:xfrm flipH="1">
              <a:off x="7351959" y="4395316"/>
              <a:ext cx="624158" cy="359640"/>
            </a:xfrm>
            <a:prstGeom prst="line">
              <a:avLst/>
            </a:prstGeom>
            <a:noFill/>
            <a:ln w="19050" cap="flat" cmpd="sng" algn="ctr">
              <a:solidFill>
                <a:srgbClr val="4F81BD">
                  <a:shade val="95000"/>
                  <a:satMod val="105000"/>
                </a:srgbClr>
              </a:solidFill>
              <a:prstDash val="solid"/>
            </a:ln>
            <a:effectLst/>
          </p:spPr>
        </p:cxnSp>
        <p:cxnSp>
          <p:nvCxnSpPr>
            <p:cNvPr id="40" name="直接连接符 39"/>
            <p:cNvCxnSpPr>
              <a:stCxn id="13" idx="2"/>
              <a:endCxn id="37" idx="0"/>
            </p:cNvCxnSpPr>
            <p:nvPr/>
          </p:nvCxnSpPr>
          <p:spPr>
            <a:xfrm>
              <a:off x="7976117" y="4395316"/>
              <a:ext cx="627986" cy="362945"/>
            </a:xfrm>
            <a:prstGeom prst="line">
              <a:avLst/>
            </a:prstGeom>
            <a:noFill/>
            <a:ln w="19050" cap="flat" cmpd="sng" algn="ctr">
              <a:solidFill>
                <a:srgbClr val="4F81BD">
                  <a:shade val="95000"/>
                  <a:satMod val="105000"/>
                </a:srgbClr>
              </a:solidFill>
              <a:prstDash val="solid"/>
            </a:ln>
            <a:effectLst/>
          </p:spPr>
        </p:cxnSp>
        <p:sp>
          <p:nvSpPr>
            <p:cNvPr id="41" name="圆角矩形 40"/>
            <p:cNvSpPr/>
            <p:nvPr/>
          </p:nvSpPr>
          <p:spPr>
            <a:xfrm>
              <a:off x="338854"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存储备份</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2" name="圆角矩形 41"/>
            <p:cNvSpPr/>
            <p:nvPr/>
          </p:nvSpPr>
          <p:spPr>
            <a:xfrm>
              <a:off x="1034273"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在线预览</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3" name="圆角矩形 42"/>
            <p:cNvSpPr/>
            <p:nvPr/>
          </p:nvSpPr>
          <p:spPr>
            <a:xfrm>
              <a:off x="1738853"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数据检查</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44" name="直接连接符 43"/>
            <p:cNvCxnSpPr>
              <a:stCxn id="16" idx="2"/>
              <a:endCxn id="41" idx="0"/>
            </p:cNvCxnSpPr>
            <p:nvPr/>
          </p:nvCxnSpPr>
          <p:spPr>
            <a:xfrm flipH="1">
              <a:off x="583619" y="4395869"/>
              <a:ext cx="805570" cy="3590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直接连接符 46"/>
            <p:cNvCxnSpPr>
              <a:endCxn id="42" idx="0"/>
            </p:cNvCxnSpPr>
            <p:nvPr/>
          </p:nvCxnSpPr>
          <p:spPr>
            <a:xfrm flipH="1">
              <a:off x="1279038" y="4395316"/>
              <a:ext cx="110151" cy="3596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43" idx="0"/>
            </p:cNvCxnSpPr>
            <p:nvPr/>
          </p:nvCxnSpPr>
          <p:spPr>
            <a:xfrm>
              <a:off x="1389189" y="4395316"/>
              <a:ext cx="594429" cy="35964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3456463" y="3338819"/>
            <a:ext cx="2348715" cy="294453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114378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296751" y="1412776"/>
            <a:ext cx="5365496" cy="4893647"/>
          </a:xfrm>
          <a:prstGeom prst="rect">
            <a:avLst/>
          </a:prstGeom>
          <a:noFill/>
        </p:spPr>
        <p:txBody>
          <a:bodyPr wrap="square" rtlCol="0">
            <a:spAutoFit/>
          </a:bodyPr>
          <a:lstStyle/>
          <a:p>
            <a:pPr marL="285750" indent="-28575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DKIST</a:t>
            </a:r>
            <a:r>
              <a:rPr lang="zh-CN" altLang="en-US" sz="2400" b="1" dirty="0" smtClean="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虚拟终端思想</a:t>
            </a:r>
            <a:r>
              <a:rPr lang="zh-CN" altLang="en-US" sz="2400" b="1" dirty="0" smtClean="0">
                <a:latin typeface="Times New Roman" panose="02020603050405020304" pitchFamily="18" charset="0"/>
                <a:cs typeface="Times New Roman" panose="02020603050405020304" pitchFamily="18" charset="0"/>
              </a:rPr>
              <a:t>）</a:t>
            </a:r>
            <a:r>
              <a:rPr lang="en-US" altLang="zh-CN" sz="2400" dirty="0" smtClean="0">
                <a:latin typeface="Times New Roman" panose="02020603050405020304" pitchFamily="18" charset="0"/>
                <a:cs typeface="Times New Roman" panose="02020603050405020304" pitchFamily="18" charset="0"/>
              </a:rPr>
              <a:t>:</a:t>
            </a: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所有可控部件作为组件，通过观测需求进行组合，没有固定的观测终端。</a:t>
            </a:r>
            <a:endParaRPr lang="en-US" altLang="zh-CN" sz="2400" dirty="0">
              <a:latin typeface="Times New Roman" panose="02020603050405020304" pitchFamily="18" charset="0"/>
              <a:cs typeface="Times New Roman" panose="02020603050405020304" pitchFamily="18" charset="0"/>
            </a:endParaRPr>
          </a:p>
          <a:p>
            <a:pPr marL="342900" indent="-342900">
              <a:buFontTx/>
              <a:buChar char="-"/>
            </a:pPr>
            <a:r>
              <a:rPr lang="en-US" altLang="zh-CN" sz="2400" dirty="0" smtClean="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cs typeface="Times New Roman" panose="02020603050405020304" pitchFamily="18" charset="0"/>
              </a:rPr>
              <a:t>望远镜本身也可以作为一个观测终端。</a:t>
            </a:r>
            <a:endParaRPr lang="en-US" altLang="zh-CN" sz="2400" dirty="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通过容器对所有的组件进行管理</a:t>
            </a:r>
            <a:endParaRPr lang="en-US" altLang="zh-CN" sz="2400" dirty="0">
              <a:latin typeface="Times New Roman" panose="02020603050405020304" pitchFamily="18" charset="0"/>
              <a:cs typeface="Times New Roman" panose="02020603050405020304" pitchFamily="18" charset="0"/>
            </a:endParaRPr>
          </a:p>
          <a:p>
            <a:pPr marL="342900" indent="-342900">
              <a:buFontTx/>
              <a:buChar char="-"/>
            </a:pPr>
            <a:r>
              <a:rPr lang="en-US" altLang="zh-CN" sz="2400" dirty="0" smtClean="0">
                <a:latin typeface="Times New Roman" panose="02020603050405020304" pitchFamily="18" charset="0"/>
                <a:cs typeface="Times New Roman" panose="02020603050405020304" pitchFamily="18" charset="0"/>
              </a:rPr>
              <a:t>ICS</a:t>
            </a:r>
            <a:r>
              <a:rPr lang="zh-CN" altLang="en-US" sz="2400" dirty="0" smtClean="0">
                <a:latin typeface="Times New Roman" panose="02020603050405020304" pitchFamily="18" charset="0"/>
                <a:cs typeface="Times New Roman" panose="02020603050405020304" pitchFamily="18" charset="0"/>
              </a:rPr>
              <a:t>负责对硬件设备进行控制，但是终端的配置是通过</a:t>
            </a:r>
            <a:r>
              <a:rPr lang="en-US" altLang="zh-CN" sz="2400" dirty="0" smtClean="0">
                <a:latin typeface="Times New Roman" panose="02020603050405020304" pitchFamily="18" charset="0"/>
                <a:cs typeface="Times New Roman" panose="02020603050405020304" pitchFamily="18" charset="0"/>
              </a:rPr>
              <a:t>OCS</a:t>
            </a:r>
            <a:r>
              <a:rPr lang="zh-CN" altLang="en-US" sz="2400" dirty="0" smtClean="0">
                <a:latin typeface="Times New Roman" panose="02020603050405020304" pitchFamily="18" charset="0"/>
                <a:cs typeface="Times New Roman" panose="02020603050405020304" pitchFamily="18" charset="0"/>
              </a:rPr>
              <a:t>实现的</a:t>
            </a:r>
            <a:endParaRPr lang="en-US" altLang="zh-CN" sz="2400" dirty="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一次有效的观测由观测项目和虚拟终端组成</a:t>
            </a:r>
            <a:endParaRPr lang="en-US" altLang="zh-CN" sz="2400" dirty="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虚拟终端可以复用</a:t>
            </a:r>
            <a:endParaRPr lang="en-US" altLang="zh-CN" sz="2400" dirty="0">
              <a:latin typeface="Times New Roman" panose="02020603050405020304" pitchFamily="18" charset="0"/>
              <a:cs typeface="Times New Roman" panose="02020603050405020304" pitchFamily="18" charset="0"/>
            </a:endParaRPr>
          </a:p>
          <a:p>
            <a:pPr marL="342900" indent="-342900">
              <a:buFontTx/>
              <a:buChar char="-"/>
            </a:pPr>
            <a:r>
              <a:rPr lang="zh-CN" altLang="en-US" sz="2400" dirty="0" smtClean="0">
                <a:latin typeface="Times New Roman" panose="02020603050405020304" pitchFamily="18" charset="0"/>
                <a:cs typeface="Times New Roman" panose="02020603050405020304" pitchFamily="18" charset="0"/>
              </a:rPr>
              <a:t>虚拟终端也可以作为一个组件</a:t>
            </a:r>
            <a:endParaRPr lang="en-US" altLang="zh-CN" sz="2400" dirty="0" smtClean="0">
              <a:latin typeface="Times New Roman" panose="02020603050405020304" pitchFamily="18" charset="0"/>
              <a:cs typeface="Times New Roman" panose="02020603050405020304" pitchFamily="18" charset="0"/>
            </a:endParaRPr>
          </a:p>
        </p:txBody>
      </p:sp>
      <p:pic>
        <p:nvPicPr>
          <p:cNvPr id="6" name="图片 5" descr="ATSTReberRender_0_preview.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5308" y="1"/>
            <a:ext cx="2282951" cy="1784838"/>
          </a:xfrm>
          <a:prstGeom prst="rect">
            <a:avLst/>
          </a:prstGeom>
          <a:noFill/>
          <a:ln>
            <a:noFill/>
          </a:ln>
        </p:spPr>
      </p:pic>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9110" y="2321169"/>
            <a:ext cx="5976676" cy="4448908"/>
          </a:xfrm>
          <a:prstGeom prst="rect">
            <a:avLst/>
          </a:prstGeom>
        </p:spPr>
      </p:pic>
      <p:sp>
        <p:nvSpPr>
          <p:cNvPr id="8"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224796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p:cNvSpPr txBox="1"/>
          <p:nvPr/>
        </p:nvSpPr>
        <p:spPr>
          <a:xfrm>
            <a:off x="323527" y="1333648"/>
            <a:ext cx="5875937"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LAMOST</a:t>
            </a:r>
          </a:p>
          <a:p>
            <a:pPr>
              <a:lnSpc>
                <a:spcPct val="150000"/>
              </a:lnSpc>
            </a:pPr>
            <a:r>
              <a:rPr lang="en-US" altLang="zh-CN" sz="2400" dirty="0" smtClean="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cs typeface="Times New Roman" panose="02020603050405020304" pitchFamily="18" charset="0"/>
              </a:rPr>
              <a:t>基于</a:t>
            </a:r>
            <a:r>
              <a:rPr lang="en-US" altLang="zh-CN" sz="2400" dirty="0">
                <a:latin typeface="Times New Roman" panose="02020603050405020304" pitchFamily="18" charset="0"/>
                <a:cs typeface="Times New Roman" panose="02020603050405020304" pitchFamily="18" charset="0"/>
              </a:rPr>
              <a:t>RTS2</a:t>
            </a:r>
            <a:r>
              <a:rPr lang="zh-CN" altLang="en-US" sz="2400" dirty="0">
                <a:latin typeface="Times New Roman" panose="02020603050405020304" pitchFamily="18" charset="0"/>
                <a:cs typeface="Times New Roman" panose="02020603050405020304" pitchFamily="18" charset="0"/>
              </a:rPr>
              <a:t>的</a:t>
            </a:r>
            <a:r>
              <a:rPr lang="en-US" altLang="zh-CN" sz="2400" dirty="0">
                <a:latin typeface="Times New Roman" panose="02020603050405020304" pitchFamily="18" charset="0"/>
                <a:cs typeface="Times New Roman" panose="02020603050405020304" pitchFamily="18" charset="0"/>
              </a:rPr>
              <a:t>CCD</a:t>
            </a:r>
            <a:r>
              <a:rPr lang="zh-CN" altLang="en-US" sz="2400" dirty="0">
                <a:latin typeface="Times New Roman" panose="02020603050405020304" pitchFamily="18" charset="0"/>
                <a:cs typeface="Times New Roman" panose="02020603050405020304" pitchFamily="18" charset="0"/>
              </a:rPr>
              <a:t>相机集群系统的</a:t>
            </a:r>
            <a:r>
              <a:rPr lang="zh-CN" altLang="en-US" sz="2400" dirty="0" smtClean="0">
                <a:latin typeface="Times New Roman" panose="02020603050405020304" pitchFamily="18" charset="0"/>
                <a:cs typeface="Times New Roman" panose="02020603050405020304" pitchFamily="18" charset="0"/>
              </a:rPr>
              <a:t>研发</a:t>
            </a:r>
            <a:endParaRPr lang="zh-CN" altLang="en-US" sz="2400" dirty="0">
              <a:latin typeface="Times New Roman" panose="02020603050405020304" pitchFamily="18" charset="0"/>
              <a:cs typeface="Times New Roman" panose="02020603050405020304" pitchFamily="18" charset="0"/>
            </a:endParaRPr>
          </a:p>
        </p:txBody>
      </p:sp>
      <p:pic>
        <p:nvPicPr>
          <p:cNvPr id="6" name="图片 5" descr="图28--LAMOST多相机.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544" y="2836015"/>
            <a:ext cx="5294582" cy="3491078"/>
          </a:xfrm>
          <a:prstGeom prst="rect">
            <a:avLst/>
          </a:prstGeom>
        </p:spPr>
      </p:pic>
      <p:sp>
        <p:nvSpPr>
          <p:cNvPr id="9"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3580" y="2836015"/>
            <a:ext cx="5110597" cy="3812796"/>
          </a:xfrm>
          <a:prstGeom prst="rect">
            <a:avLst/>
          </a:prstGeom>
        </p:spPr>
      </p:pic>
      <p:sp>
        <p:nvSpPr>
          <p:cNvPr id="11" name="TextBox 2"/>
          <p:cNvSpPr txBox="1"/>
          <p:nvPr/>
        </p:nvSpPr>
        <p:spPr>
          <a:xfrm>
            <a:off x="6390167" y="1334088"/>
            <a:ext cx="5648036"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IUCCA</a:t>
            </a:r>
          </a:p>
          <a:p>
            <a:pPr>
              <a:lnSpc>
                <a:spcPct val="150000"/>
              </a:lnSpc>
            </a:pPr>
            <a:r>
              <a:rPr lang="en-US" altLang="zh-CN" sz="2400" dirty="0" smtClean="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cs typeface="Times New Roman" panose="02020603050405020304" pitchFamily="18" charset="0"/>
              </a:rPr>
              <a:t>基于硬件通用控制单元的终端控制系统</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26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4" name="Picture 143" descr="2m4telescop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182" y="1700808"/>
            <a:ext cx="3284917" cy="478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9461312" y="2248387"/>
            <a:ext cx="2258836" cy="3693319"/>
          </a:xfrm>
          <a:prstGeom prst="rect">
            <a:avLst/>
          </a:prstGeom>
        </p:spPr>
        <p:txBody>
          <a:bodyPr wrap="square">
            <a:spAutoFit/>
          </a:bodyPr>
          <a:lstStyle/>
          <a:p>
            <a:pPr>
              <a:lnSpc>
                <a:spcPct val="100000"/>
              </a:lnSpc>
              <a:spcBef>
                <a:spcPct val="50000"/>
              </a:spcBef>
              <a:buClrTx/>
              <a:buNone/>
              <a:defRPr/>
            </a:pPr>
            <a:r>
              <a:rPr kumimoji="1" lang="en-US" altLang="zh-CN" b="1" dirty="0" smtClean="0">
                <a:solidFill>
                  <a:srgbClr val="280FE3"/>
                </a:solidFill>
                <a:latin typeface="Times New Roman" pitchFamily="18" charset="0"/>
              </a:rPr>
              <a:t>Instruments</a:t>
            </a:r>
          </a:p>
          <a:p>
            <a:pPr>
              <a:lnSpc>
                <a:spcPct val="100000"/>
              </a:lnSpc>
              <a:spcBef>
                <a:spcPct val="50000"/>
              </a:spcBef>
              <a:buClrTx/>
              <a:buNone/>
              <a:defRPr/>
            </a:pPr>
            <a:r>
              <a:rPr kumimoji="1" lang="zh-CN" altLang="en-US" b="1" dirty="0" smtClean="0">
                <a:latin typeface="Times New Roman" pitchFamily="18" charset="0"/>
              </a:rPr>
              <a:t>*</a:t>
            </a:r>
            <a:r>
              <a:rPr kumimoji="1" lang="en-US" altLang="zh-CN" b="1" dirty="0" smtClean="0">
                <a:latin typeface="Times New Roman" pitchFamily="18" charset="0"/>
              </a:rPr>
              <a:t>YFOSC</a:t>
            </a:r>
          </a:p>
          <a:p>
            <a:pPr>
              <a:lnSpc>
                <a:spcPct val="100000"/>
              </a:lnSpc>
              <a:spcBef>
                <a:spcPct val="50000"/>
              </a:spcBef>
              <a:buClrTx/>
              <a:buNone/>
              <a:defRPr/>
            </a:pPr>
            <a:r>
              <a:rPr kumimoji="1" lang="en-US" altLang="zh-CN" b="1" dirty="0" smtClean="0">
                <a:latin typeface="Times New Roman" pitchFamily="18" charset="0"/>
              </a:rPr>
              <a:t>* PI CCD camera</a:t>
            </a:r>
            <a:endParaRPr kumimoji="1" lang="en-US" altLang="zh-CN" b="1" dirty="0">
              <a:latin typeface="Times New Roman" pitchFamily="18" charset="0"/>
            </a:endParaRPr>
          </a:p>
          <a:p>
            <a:pPr>
              <a:lnSpc>
                <a:spcPct val="100000"/>
              </a:lnSpc>
              <a:spcBef>
                <a:spcPct val="50000"/>
              </a:spcBef>
              <a:buClrTx/>
              <a:buNone/>
              <a:defRPr/>
            </a:pPr>
            <a:r>
              <a:rPr kumimoji="1" lang="zh-CN" altLang="en-US" b="1" dirty="0" smtClean="0">
                <a:latin typeface="Times New Roman" pitchFamily="18" charset="0"/>
              </a:rPr>
              <a:t>* </a:t>
            </a:r>
            <a:r>
              <a:rPr kumimoji="1" lang="en-US" altLang="zh-CN" b="1" dirty="0" err="1" smtClean="0">
                <a:latin typeface="Times New Roman" pitchFamily="18" charset="0"/>
              </a:rPr>
              <a:t>LiJET</a:t>
            </a:r>
            <a:endParaRPr kumimoji="1" lang="en-US" altLang="zh-CN" b="1" dirty="0">
              <a:latin typeface="Times New Roman" pitchFamily="18" charset="0"/>
            </a:endParaRPr>
          </a:p>
          <a:p>
            <a:pPr>
              <a:lnSpc>
                <a:spcPct val="100000"/>
              </a:lnSpc>
              <a:spcBef>
                <a:spcPct val="50000"/>
              </a:spcBef>
              <a:buClrTx/>
              <a:buNone/>
              <a:defRPr/>
            </a:pPr>
            <a:r>
              <a:rPr kumimoji="1" lang="en-US" altLang="zh-CN" b="1" dirty="0" smtClean="0">
                <a:latin typeface="Times New Roman" pitchFamily="18" charset="0"/>
              </a:rPr>
              <a:t>* </a:t>
            </a:r>
            <a:r>
              <a:rPr kumimoji="1" lang="en-US" altLang="zh-CN" b="1" dirty="0" err="1" smtClean="0">
                <a:latin typeface="Times New Roman" pitchFamily="18" charset="0"/>
              </a:rPr>
              <a:t>HiRES</a:t>
            </a:r>
            <a:endParaRPr kumimoji="1" lang="en-US" altLang="zh-CN" b="1" dirty="0" smtClean="0">
              <a:latin typeface="Times New Roman" pitchFamily="18" charset="0"/>
            </a:endParaRPr>
          </a:p>
          <a:p>
            <a:pPr>
              <a:lnSpc>
                <a:spcPct val="100000"/>
              </a:lnSpc>
              <a:spcBef>
                <a:spcPct val="50000"/>
              </a:spcBef>
              <a:buClrTx/>
              <a:buNone/>
              <a:defRPr/>
            </a:pPr>
            <a:r>
              <a:rPr kumimoji="1" lang="en-US" altLang="zh-CN" b="1" dirty="0" smtClean="0">
                <a:latin typeface="Times New Roman" pitchFamily="18" charset="0"/>
              </a:rPr>
              <a:t>* </a:t>
            </a:r>
            <a:r>
              <a:rPr kumimoji="1" lang="en-US" altLang="zh-CN" b="1" dirty="0" err="1" smtClean="0">
                <a:latin typeface="Times New Roman" pitchFamily="18" charset="0"/>
              </a:rPr>
              <a:t>ChiLI</a:t>
            </a:r>
            <a:r>
              <a:rPr kumimoji="1" lang="en-US" altLang="zh-CN" b="1" dirty="0" smtClean="0">
                <a:latin typeface="Times New Roman" pitchFamily="18" charset="0"/>
              </a:rPr>
              <a:t> </a:t>
            </a:r>
          </a:p>
          <a:p>
            <a:pPr>
              <a:spcBef>
                <a:spcPct val="50000"/>
              </a:spcBef>
              <a:defRPr/>
            </a:pPr>
            <a:r>
              <a:rPr kumimoji="1" lang="en-US" altLang="zh-CN" b="1" dirty="0" smtClean="0">
                <a:latin typeface="Times New Roman" pitchFamily="18" charset="0"/>
              </a:rPr>
              <a:t>* EMCCD</a:t>
            </a:r>
          </a:p>
          <a:p>
            <a:pPr>
              <a:spcBef>
                <a:spcPct val="50000"/>
              </a:spcBef>
              <a:defRPr/>
            </a:pPr>
            <a:r>
              <a:rPr kumimoji="1" lang="en-US" altLang="zh-CN" b="1" dirty="0">
                <a:latin typeface="Times New Roman" pitchFamily="18" charset="0"/>
              </a:rPr>
              <a:t>* </a:t>
            </a:r>
            <a:r>
              <a:rPr kumimoji="1" lang="en-US" altLang="zh-CN" b="1" dirty="0" smtClean="0">
                <a:solidFill>
                  <a:srgbClr val="FFC000"/>
                </a:solidFill>
                <a:latin typeface="Times New Roman" pitchFamily="18" charset="0"/>
              </a:rPr>
              <a:t>ONICE</a:t>
            </a:r>
            <a:endParaRPr kumimoji="1" lang="en-US" altLang="zh-CN" b="1" dirty="0">
              <a:solidFill>
                <a:srgbClr val="FFC000"/>
              </a:solidFill>
              <a:latin typeface="Times New Roman" pitchFamily="18" charset="0"/>
            </a:endParaRPr>
          </a:p>
          <a:p>
            <a:pPr>
              <a:spcBef>
                <a:spcPct val="50000"/>
              </a:spcBef>
              <a:defRPr/>
            </a:pPr>
            <a:r>
              <a:rPr kumimoji="1" lang="zh-CN" altLang="en-US" b="1" dirty="0" smtClean="0">
                <a:latin typeface="Times New Roman" pitchFamily="18" charset="0"/>
              </a:rPr>
              <a:t>* </a:t>
            </a:r>
            <a:r>
              <a:rPr kumimoji="1" lang="en-US" altLang="zh-CN" b="1" dirty="0" smtClean="0">
                <a:latin typeface="Times New Roman" pitchFamily="18" charset="0"/>
              </a:rPr>
              <a:t>Other...</a:t>
            </a:r>
            <a:endParaRPr kumimoji="1" lang="en-US" altLang="zh-CN" b="1" dirty="0">
              <a:latin typeface="Times New Roman" pitchFamily="18" charset="0"/>
            </a:endParaRPr>
          </a:p>
        </p:txBody>
      </p:sp>
      <p:grpSp>
        <p:nvGrpSpPr>
          <p:cNvPr id="8" name="组合 7"/>
          <p:cNvGrpSpPr/>
          <p:nvPr/>
        </p:nvGrpSpPr>
        <p:grpSpPr>
          <a:xfrm>
            <a:off x="4283968" y="3789040"/>
            <a:ext cx="4104456" cy="2991048"/>
            <a:chOff x="4283968" y="3789040"/>
            <a:chExt cx="4104456" cy="2991048"/>
          </a:xfrm>
        </p:grpSpPr>
        <p:sp>
          <p:nvSpPr>
            <p:cNvPr id="6" name="矩形标注 5"/>
            <p:cNvSpPr/>
            <p:nvPr/>
          </p:nvSpPr>
          <p:spPr bwMode="auto">
            <a:xfrm>
              <a:off x="4283968" y="3789040"/>
              <a:ext cx="4104456" cy="2991048"/>
            </a:xfrm>
            <a:prstGeom prst="wedgeRectCallout">
              <a:avLst>
                <a:gd name="adj1" fmla="val -101189"/>
                <a:gd name="adj2" fmla="val -1235"/>
              </a:avLst>
            </a:prstGeom>
            <a:solidFill>
              <a:schemeClr val="bg1"/>
            </a:solidFill>
            <a:ln w="19050">
              <a:solidFill>
                <a:srgbClr val="C0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0000"/>
                </a:lnSpc>
                <a:spcBef>
                  <a:spcPct val="0"/>
                </a:spcBef>
                <a:spcAft>
                  <a:spcPct val="0"/>
                </a:spcAft>
                <a:buClr>
                  <a:srgbClr val="FF3300"/>
                </a:buClr>
                <a:buSzTx/>
                <a:buNone/>
                <a:tabLst/>
              </a:pPr>
              <a:endParaRPr kumimoji="0" lang="zh-CN" altLang="en-US" sz="1800" b="0" i="0" u="none" strike="noStrike" cap="none" normalizeH="0" baseline="0" dirty="0" smtClean="0">
                <a:ln>
                  <a:noFill/>
                </a:ln>
                <a:solidFill>
                  <a:schemeClr val="tx1"/>
                </a:solidFill>
                <a:effectLst/>
                <a:latin typeface="宋体" pitchFamily="2" charset="-122"/>
                <a:ea typeface="宋体" pitchFamily="2" charset="-122"/>
              </a:endParaRPr>
            </a:p>
          </p:txBody>
        </p:sp>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32110" y="3861211"/>
              <a:ext cx="3808172" cy="280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右箭头 8"/>
          <p:cNvSpPr/>
          <p:nvPr/>
        </p:nvSpPr>
        <p:spPr>
          <a:xfrm>
            <a:off x="8570304" y="4369777"/>
            <a:ext cx="723165" cy="33410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pic>
        <p:nvPicPr>
          <p:cNvPr id="11" name="Picture 5" descr="wps351B"/>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44453" y="1365082"/>
            <a:ext cx="3207078" cy="217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右箭头 11"/>
          <p:cNvSpPr/>
          <p:nvPr/>
        </p:nvSpPr>
        <p:spPr>
          <a:xfrm rot="16200000">
            <a:off x="6207369" y="3511259"/>
            <a:ext cx="265527" cy="26943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070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931879" y="17057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2010321799"/>
              </p:ext>
            </p:extLst>
          </p:nvPr>
        </p:nvGraphicFramePr>
        <p:xfrm>
          <a:off x="6195648" y="2063261"/>
          <a:ext cx="5276850" cy="3352800"/>
        </p:xfrm>
        <a:graphic>
          <a:graphicData uri="http://schemas.openxmlformats.org/presentationml/2006/ole">
            <mc:AlternateContent xmlns:mc="http://schemas.openxmlformats.org/markup-compatibility/2006">
              <mc:Choice xmlns:v="urn:schemas-microsoft-com:vml" Requires="v">
                <p:oleObj spid="_x0000_s42270" name="Visio" r:id="rId4" imgW="6028557" imgH="3832920" progId="Visio.Drawing.11">
                  <p:embed/>
                </p:oleObj>
              </mc:Choice>
              <mc:Fallback>
                <p:oleObj name="Visio" r:id="rId4" imgW="6028557" imgH="3832920"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5648" y="2063261"/>
                        <a:ext cx="5276850" cy="335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65" name="文本框 64"/>
          <p:cNvSpPr txBox="1"/>
          <p:nvPr/>
        </p:nvSpPr>
        <p:spPr>
          <a:xfrm>
            <a:off x="509954" y="1510936"/>
            <a:ext cx="3719146" cy="461665"/>
          </a:xfrm>
          <a:prstGeom prst="rect">
            <a:avLst/>
          </a:prstGeom>
          <a:noFill/>
        </p:spPr>
        <p:txBody>
          <a:bodyPr wrap="square" rtlCol="0">
            <a:spAutoFit/>
          </a:bodyPr>
          <a:lstStyle/>
          <a:p>
            <a:r>
              <a:rPr lang="zh-CN" altLang="en-US" sz="2400" b="1" dirty="0" smtClean="0"/>
              <a:t>终端控制系统的结构</a:t>
            </a:r>
            <a:endParaRPr lang="zh-CN" altLang="en-US" sz="2400" b="1" dirty="0"/>
          </a:p>
        </p:txBody>
      </p:sp>
      <p:sp>
        <p:nvSpPr>
          <p:cNvPr id="66" name="文本框 65"/>
          <p:cNvSpPr txBox="1"/>
          <p:nvPr/>
        </p:nvSpPr>
        <p:spPr>
          <a:xfrm>
            <a:off x="6222024" y="1556555"/>
            <a:ext cx="3719146" cy="461665"/>
          </a:xfrm>
          <a:prstGeom prst="rect">
            <a:avLst/>
          </a:prstGeom>
          <a:noFill/>
        </p:spPr>
        <p:txBody>
          <a:bodyPr wrap="square" rtlCol="0">
            <a:spAutoFit/>
          </a:bodyPr>
          <a:lstStyle/>
          <a:p>
            <a:r>
              <a:rPr lang="en-US" altLang="zh-CN" sz="2400" b="1" dirty="0" smtClean="0">
                <a:latin typeface="Times New Roman" panose="02020603050405020304" pitchFamily="18" charset="0"/>
                <a:cs typeface="Times New Roman" panose="02020603050405020304" pitchFamily="18" charset="0"/>
              </a:rPr>
              <a:t>YFOSC</a:t>
            </a:r>
            <a:r>
              <a:rPr lang="zh-CN" altLang="en-US" sz="2400" b="1" dirty="0" smtClean="0">
                <a:latin typeface="Times New Roman" panose="02020603050405020304" pitchFamily="18" charset="0"/>
                <a:cs typeface="Times New Roman" panose="02020603050405020304" pitchFamily="18" charset="0"/>
              </a:rPr>
              <a:t>序列控制结构</a:t>
            </a:r>
            <a:endParaRPr lang="zh-CN" altLang="en-US" sz="2400" b="1" dirty="0">
              <a:latin typeface="Times New Roman" panose="02020603050405020304" pitchFamily="18" charset="0"/>
              <a:cs typeface="Times New Roman" panose="02020603050405020304" pitchFamily="18" charset="0"/>
            </a:endParaRPr>
          </a:p>
        </p:txBody>
      </p:sp>
      <p:grpSp>
        <p:nvGrpSpPr>
          <p:cNvPr id="70" name="组合 69"/>
          <p:cNvGrpSpPr/>
          <p:nvPr/>
        </p:nvGrpSpPr>
        <p:grpSpPr>
          <a:xfrm>
            <a:off x="428992" y="2330153"/>
            <a:ext cx="5417893" cy="3200209"/>
            <a:chOff x="428992" y="2330153"/>
            <a:chExt cx="5417893" cy="3200209"/>
          </a:xfrm>
        </p:grpSpPr>
        <p:grpSp>
          <p:nvGrpSpPr>
            <p:cNvPr id="10" name="组合 9"/>
            <p:cNvGrpSpPr/>
            <p:nvPr/>
          </p:nvGrpSpPr>
          <p:grpSpPr>
            <a:xfrm>
              <a:off x="3564006" y="3537794"/>
              <a:ext cx="619056" cy="322208"/>
              <a:chOff x="520109" y="97585"/>
              <a:chExt cx="484136" cy="208302"/>
            </a:xfrm>
            <a:solidFill>
              <a:schemeClr val="bg2">
                <a:lumMod val="75000"/>
              </a:schemeClr>
            </a:solidFill>
            <a:scene3d>
              <a:camera prst="orthographicFront"/>
              <a:lightRig rig="flat" dir="t"/>
            </a:scene3d>
          </p:grpSpPr>
          <p:sp>
            <p:nvSpPr>
              <p:cNvPr id="64" name="矩形 63"/>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sp>
          <p:sp>
            <p:nvSpPr>
              <p:cNvPr id="67" name="矩形 66"/>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smtClean="0">
                    <a:latin typeface="Times New Roman" panose="02020603050405020304" pitchFamily="18" charset="0"/>
                    <a:cs typeface="Times New Roman" panose="02020603050405020304" pitchFamily="18" charset="0"/>
                  </a:rPr>
                  <a:t>OCS</a:t>
                </a:r>
                <a:endParaRPr lang="zh-CN" sz="1700" kern="1200" dirty="0">
                  <a:latin typeface="Times New Roman" panose="02020603050405020304" pitchFamily="18" charset="0"/>
                  <a:cs typeface="Times New Roman" panose="02020603050405020304" pitchFamily="18" charset="0"/>
                </a:endParaRPr>
              </a:p>
            </p:txBody>
          </p:sp>
        </p:grpSp>
        <p:grpSp>
          <p:nvGrpSpPr>
            <p:cNvPr id="11" name="组合 10"/>
            <p:cNvGrpSpPr/>
            <p:nvPr/>
          </p:nvGrpSpPr>
          <p:grpSpPr>
            <a:xfrm>
              <a:off x="3564979" y="4425319"/>
              <a:ext cx="619056" cy="322208"/>
              <a:chOff x="520109" y="97585"/>
              <a:chExt cx="484136" cy="208302"/>
            </a:xfrm>
            <a:solidFill>
              <a:schemeClr val="bg2">
                <a:lumMod val="75000"/>
              </a:schemeClr>
            </a:solidFill>
            <a:scene3d>
              <a:camera prst="orthographicFront"/>
              <a:lightRig rig="flat" dir="t"/>
            </a:scene3d>
          </p:grpSpPr>
          <p:sp>
            <p:nvSpPr>
              <p:cNvPr id="62" name="矩形 61"/>
              <p:cNvSpPr/>
              <p:nvPr/>
            </p:nvSpPr>
            <p:spPr>
              <a:xfrm>
                <a:off x="520109" y="97585"/>
                <a:ext cx="484136" cy="208302"/>
              </a:xfrm>
              <a:prstGeom prst="rect">
                <a:avLst/>
              </a:prstGeom>
            </p:spPr>
            <p:style>
              <a:lnRef idx="1">
                <a:schemeClr val="accent5"/>
              </a:lnRef>
              <a:fillRef idx="2">
                <a:schemeClr val="accent5"/>
              </a:fillRef>
              <a:effectRef idx="1">
                <a:schemeClr val="accent5"/>
              </a:effectRef>
              <a:fontRef idx="minor">
                <a:schemeClr val="dk1"/>
              </a:fontRef>
            </p:style>
          </p:sp>
          <p:sp>
            <p:nvSpPr>
              <p:cNvPr id="63" name="矩形 62"/>
              <p:cNvSpPr/>
              <p:nvPr/>
            </p:nvSpPr>
            <p:spPr>
              <a:xfrm>
                <a:off x="520109" y="97585"/>
                <a:ext cx="484136" cy="208302"/>
              </a:xfrm>
              <a:prstGeom prst="rect">
                <a:avLst/>
              </a:prstGeom>
            </p:spPr>
            <p:style>
              <a:lnRef idx="1">
                <a:schemeClr val="accent5"/>
              </a:lnRef>
              <a:fillRef idx="2">
                <a:schemeClr val="accent5"/>
              </a:fillRef>
              <a:effectRef idx="1">
                <a:schemeClr val="accent5"/>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a:latin typeface="Times New Roman" panose="02020603050405020304" pitchFamily="18" charset="0"/>
                    <a:cs typeface="Times New Roman" panose="02020603050405020304" pitchFamily="18" charset="0"/>
                  </a:rPr>
                  <a:t>T</a:t>
                </a:r>
                <a:r>
                  <a:rPr lang="en-US" altLang="zh-CN" sz="1700" dirty="0" smtClean="0">
                    <a:latin typeface="Times New Roman" panose="02020603050405020304" pitchFamily="18" charset="0"/>
                    <a:cs typeface="Times New Roman" panose="02020603050405020304" pitchFamily="18" charset="0"/>
                  </a:rPr>
                  <a:t>CS</a:t>
                </a:r>
                <a:endParaRPr lang="zh-CN" sz="1700" kern="1200" dirty="0">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5227829" y="3537794"/>
              <a:ext cx="619056" cy="322208"/>
              <a:chOff x="520109" y="97585"/>
              <a:chExt cx="484136" cy="208302"/>
            </a:xfrm>
            <a:solidFill>
              <a:schemeClr val="bg2">
                <a:lumMod val="75000"/>
              </a:schemeClr>
            </a:solidFill>
            <a:scene3d>
              <a:camera prst="orthographicFront"/>
              <a:lightRig rig="flat" dir="t"/>
            </a:scene3d>
          </p:grpSpPr>
          <p:sp>
            <p:nvSpPr>
              <p:cNvPr id="60" name="矩形 59"/>
              <p:cNvSpPr/>
              <p:nvPr/>
            </p:nvSpPr>
            <p:spPr>
              <a:xfrm>
                <a:off x="520109" y="97585"/>
                <a:ext cx="484136" cy="208302"/>
              </a:xfrm>
              <a:prstGeom prst="rect">
                <a:avLst/>
              </a:prstGeom>
            </p:spPr>
            <p:style>
              <a:lnRef idx="1">
                <a:schemeClr val="accent2"/>
              </a:lnRef>
              <a:fillRef idx="2">
                <a:schemeClr val="accent2"/>
              </a:fillRef>
              <a:effectRef idx="1">
                <a:schemeClr val="accent2"/>
              </a:effectRef>
              <a:fontRef idx="minor">
                <a:schemeClr val="dk1"/>
              </a:fontRef>
            </p:style>
          </p:sp>
          <p:sp>
            <p:nvSpPr>
              <p:cNvPr id="61" name="矩形 60"/>
              <p:cNvSpPr/>
              <p:nvPr/>
            </p:nvSpPr>
            <p:spPr>
              <a:xfrm>
                <a:off x="520109" y="97585"/>
                <a:ext cx="484136" cy="208302"/>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smtClean="0">
                    <a:latin typeface="Times New Roman" panose="02020603050405020304" pitchFamily="18" charset="0"/>
                    <a:cs typeface="Times New Roman" panose="02020603050405020304" pitchFamily="18" charset="0"/>
                  </a:rPr>
                  <a:t>DHS</a:t>
                </a:r>
                <a:endParaRPr lang="zh-CN" sz="1700" kern="1200" dirty="0">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2130594" y="3528722"/>
              <a:ext cx="619056" cy="322208"/>
              <a:chOff x="520109" y="97585"/>
              <a:chExt cx="484136" cy="208302"/>
            </a:xfrm>
            <a:solidFill>
              <a:schemeClr val="bg2">
                <a:lumMod val="75000"/>
              </a:schemeClr>
            </a:solidFill>
            <a:scene3d>
              <a:camera prst="orthographicFront"/>
              <a:lightRig rig="flat" dir="t"/>
            </a:scene3d>
          </p:grpSpPr>
          <p:sp>
            <p:nvSpPr>
              <p:cNvPr id="58" name="矩形 57"/>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sp>
          <p:sp>
            <p:nvSpPr>
              <p:cNvPr id="59" name="矩形 58"/>
              <p:cNvSpPr/>
              <p:nvPr/>
            </p:nvSpPr>
            <p:spPr>
              <a:xfrm>
                <a:off x="520109" y="97585"/>
                <a:ext cx="484136" cy="20830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smtClean="0">
                    <a:latin typeface="Times New Roman" panose="02020603050405020304" pitchFamily="18" charset="0"/>
                    <a:cs typeface="Times New Roman" panose="02020603050405020304" pitchFamily="18" charset="0"/>
                  </a:rPr>
                  <a:t>ICS</a:t>
                </a:r>
                <a:endParaRPr lang="zh-CN" sz="1700" kern="1200" dirty="0">
                  <a:latin typeface="Times New Roman" panose="02020603050405020304" pitchFamily="18" charset="0"/>
                  <a:cs typeface="Times New Roman" panose="02020603050405020304" pitchFamily="18" charset="0"/>
                </a:endParaRPr>
              </a:p>
            </p:txBody>
          </p:sp>
        </p:grpSp>
        <p:cxnSp>
          <p:nvCxnSpPr>
            <p:cNvPr id="14" name="直接箭头连接符 13"/>
            <p:cNvCxnSpPr>
              <a:endCxn id="61" idx="1"/>
            </p:cNvCxnSpPr>
            <p:nvPr/>
          </p:nvCxnSpPr>
          <p:spPr>
            <a:xfrm>
              <a:off x="4183062" y="3698898"/>
              <a:ext cx="1044766" cy="0"/>
            </a:xfrm>
            <a:prstGeom prst="straightConnector1">
              <a:avLst/>
            </a:prstGeom>
            <a:ln>
              <a:solidFill>
                <a:schemeClr val="accent2">
                  <a:lumMod val="40000"/>
                  <a:lumOff val="6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endCxn id="63" idx="0"/>
            </p:cNvCxnSpPr>
            <p:nvPr/>
          </p:nvCxnSpPr>
          <p:spPr>
            <a:xfrm>
              <a:off x="3873534" y="3860002"/>
              <a:ext cx="972" cy="565317"/>
            </a:xfrm>
            <a:prstGeom prst="straightConnector1">
              <a:avLst/>
            </a:prstGeom>
            <a:ln>
              <a:solidFill>
                <a:schemeClr val="accent3">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67" idx="0"/>
              <a:endCxn id="57" idx="2"/>
            </p:cNvCxnSpPr>
            <p:nvPr/>
          </p:nvCxnSpPr>
          <p:spPr>
            <a:xfrm flipV="1">
              <a:off x="3873534" y="3017062"/>
              <a:ext cx="0" cy="520732"/>
            </a:xfrm>
            <a:prstGeom prst="straightConnector1">
              <a:avLst/>
            </a:prstGeom>
            <a:ln>
              <a:solidFill>
                <a:schemeClr val="tx2">
                  <a:lumMod val="40000"/>
                  <a:lumOff val="6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3564006" y="2694854"/>
              <a:ext cx="619056" cy="322208"/>
              <a:chOff x="520109" y="97585"/>
              <a:chExt cx="484136" cy="208302"/>
            </a:xfrm>
            <a:solidFill>
              <a:schemeClr val="bg2">
                <a:lumMod val="75000"/>
              </a:schemeClr>
            </a:solidFill>
            <a:scene3d>
              <a:camera prst="orthographicFront"/>
              <a:lightRig rig="flat" dir="t"/>
            </a:scene3d>
          </p:grpSpPr>
          <p:sp>
            <p:nvSpPr>
              <p:cNvPr id="56" name="矩形 55"/>
              <p:cNvSpPr/>
              <p:nvPr/>
            </p:nvSpPr>
            <p:spPr>
              <a:xfrm>
                <a:off x="520109" y="97585"/>
                <a:ext cx="484136" cy="208302"/>
              </a:xfrm>
              <a:prstGeom prst="rect">
                <a:avLst/>
              </a:prstGeom>
            </p:spPr>
            <p:style>
              <a:lnRef idx="1">
                <a:schemeClr val="accent1"/>
              </a:lnRef>
              <a:fillRef idx="2">
                <a:schemeClr val="accent1"/>
              </a:fillRef>
              <a:effectRef idx="1">
                <a:schemeClr val="accent1"/>
              </a:effectRef>
              <a:fontRef idx="minor">
                <a:schemeClr val="dk1"/>
              </a:fontRef>
            </p:style>
          </p:sp>
          <p:sp>
            <p:nvSpPr>
              <p:cNvPr id="57" name="矩形 56"/>
              <p:cNvSpPr/>
              <p:nvPr/>
            </p:nvSpPr>
            <p:spPr>
              <a:xfrm>
                <a:off x="520109" y="97585"/>
                <a:ext cx="484136" cy="208302"/>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smtClean="0">
                    <a:latin typeface="Times New Roman" panose="02020603050405020304" pitchFamily="18" charset="0"/>
                    <a:cs typeface="Times New Roman" panose="02020603050405020304" pitchFamily="18" charset="0"/>
                  </a:rPr>
                  <a:t>OAS</a:t>
                </a:r>
                <a:endParaRPr lang="zh-CN" sz="1700" kern="1200" dirty="0">
                  <a:latin typeface="Times New Roman" panose="02020603050405020304" pitchFamily="18" charset="0"/>
                  <a:cs typeface="Times New Roman" panose="02020603050405020304" pitchFamily="18" charset="0"/>
                </a:endParaRPr>
              </a:p>
            </p:txBody>
          </p:sp>
        </p:grpSp>
        <p:cxnSp>
          <p:nvCxnSpPr>
            <p:cNvPr id="18" name="直接箭头连接符 17"/>
            <p:cNvCxnSpPr>
              <a:endCxn id="59" idx="3"/>
            </p:cNvCxnSpPr>
            <p:nvPr/>
          </p:nvCxnSpPr>
          <p:spPr>
            <a:xfrm flipH="1">
              <a:off x="2749650" y="3689826"/>
              <a:ext cx="814356" cy="0"/>
            </a:xfrm>
            <a:prstGeom prst="straightConnector1">
              <a:avLst/>
            </a:prstGeom>
            <a:ln>
              <a:solidFill>
                <a:schemeClr val="accent6">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endCxn id="61" idx="1"/>
            </p:cNvCxnSpPr>
            <p:nvPr/>
          </p:nvCxnSpPr>
          <p:spPr>
            <a:xfrm flipV="1">
              <a:off x="3873534" y="3698898"/>
              <a:ext cx="1354295" cy="726421"/>
            </a:xfrm>
            <a:prstGeom prst="straightConnector1">
              <a:avLst/>
            </a:prstGeom>
            <a:ln>
              <a:solidFill>
                <a:schemeClr val="bg1">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843752" y="3128592"/>
              <a:ext cx="576276" cy="276999"/>
            </a:xfrm>
            <a:prstGeom prst="rect">
              <a:avLst/>
            </a:prstGeom>
            <a:noFill/>
          </p:spPr>
          <p:txBody>
            <a:bodyPr wrap="square" rtlCol="0">
              <a:spAutoFit/>
            </a:bodyPr>
            <a:lstStyle/>
            <a:p>
              <a:r>
                <a:rPr lang="en-US" altLang="zh-CN" sz="1200" dirty="0" smtClean="0"/>
                <a:t>Status</a:t>
              </a:r>
              <a:endParaRPr lang="zh-CN" altLang="en-US" sz="1200" dirty="0"/>
            </a:p>
          </p:txBody>
        </p:sp>
        <p:sp>
          <p:nvSpPr>
            <p:cNvPr id="21" name="文本框 20"/>
            <p:cNvSpPr txBox="1"/>
            <p:nvPr/>
          </p:nvSpPr>
          <p:spPr>
            <a:xfrm rot="20021765">
              <a:off x="4436159" y="4015968"/>
              <a:ext cx="608979" cy="215100"/>
            </a:xfrm>
            <a:prstGeom prst="rect">
              <a:avLst/>
            </a:prstGeom>
            <a:noFill/>
          </p:spPr>
          <p:txBody>
            <a:bodyPr wrap="square" rtlCol="0">
              <a:spAutoFit/>
            </a:bodyPr>
            <a:lstStyle/>
            <a:p>
              <a:r>
                <a:rPr lang="en-US" altLang="zh-CN" sz="1200" dirty="0" smtClean="0"/>
                <a:t>TCS Status</a:t>
              </a:r>
              <a:endParaRPr lang="zh-CN" altLang="en-US" sz="1200" dirty="0"/>
            </a:p>
          </p:txBody>
        </p:sp>
        <p:sp>
          <p:nvSpPr>
            <p:cNvPr id="22" name="文本框 21"/>
            <p:cNvSpPr txBox="1"/>
            <p:nvPr/>
          </p:nvSpPr>
          <p:spPr>
            <a:xfrm>
              <a:off x="2722731" y="3517358"/>
              <a:ext cx="899890" cy="461665"/>
            </a:xfrm>
            <a:prstGeom prst="rect">
              <a:avLst/>
            </a:prstGeom>
            <a:noFill/>
          </p:spPr>
          <p:txBody>
            <a:bodyPr wrap="square" rtlCol="0">
              <a:spAutoFit/>
            </a:bodyPr>
            <a:lstStyle/>
            <a:p>
              <a:r>
                <a:rPr lang="en-US" altLang="zh-CN" sz="1200" dirty="0" smtClean="0"/>
                <a:t>Configurations</a:t>
              </a:r>
              <a:endParaRPr lang="zh-CN" altLang="en-US" sz="1200" dirty="0"/>
            </a:p>
          </p:txBody>
        </p:sp>
        <p:sp>
          <p:nvSpPr>
            <p:cNvPr id="23" name="文本框 22"/>
            <p:cNvSpPr txBox="1"/>
            <p:nvPr/>
          </p:nvSpPr>
          <p:spPr>
            <a:xfrm>
              <a:off x="3370973" y="3972116"/>
              <a:ext cx="1129855" cy="276999"/>
            </a:xfrm>
            <a:prstGeom prst="rect">
              <a:avLst/>
            </a:prstGeom>
            <a:noFill/>
          </p:spPr>
          <p:txBody>
            <a:bodyPr wrap="square" rtlCol="0">
              <a:spAutoFit/>
            </a:bodyPr>
            <a:lstStyle/>
            <a:p>
              <a:r>
                <a:rPr lang="en-US" altLang="zh-CN" sz="1200" dirty="0" smtClean="0"/>
                <a:t>Configurations</a:t>
              </a:r>
              <a:endParaRPr lang="zh-CN" altLang="en-US" sz="1200" dirty="0"/>
            </a:p>
          </p:txBody>
        </p:sp>
        <p:sp>
          <p:nvSpPr>
            <p:cNvPr id="24" name="文本框 23"/>
            <p:cNvSpPr txBox="1"/>
            <p:nvPr/>
          </p:nvSpPr>
          <p:spPr>
            <a:xfrm>
              <a:off x="4212249" y="3632987"/>
              <a:ext cx="812089" cy="215100"/>
            </a:xfrm>
            <a:prstGeom prst="rect">
              <a:avLst/>
            </a:prstGeom>
            <a:noFill/>
          </p:spPr>
          <p:txBody>
            <a:bodyPr wrap="square" rtlCol="0">
              <a:spAutoFit/>
            </a:bodyPr>
            <a:lstStyle/>
            <a:p>
              <a:r>
                <a:rPr lang="en-US" altLang="zh-CN" sz="1200" dirty="0" err="1" smtClean="0"/>
                <a:t>Reqs</a:t>
              </a:r>
              <a:r>
                <a:rPr lang="en-US" altLang="zh-CN" sz="1200" dirty="0" smtClean="0"/>
                <a:t>. / Status</a:t>
              </a:r>
              <a:endParaRPr lang="zh-CN" altLang="en-US" sz="1200" dirty="0"/>
            </a:p>
          </p:txBody>
        </p:sp>
        <p:grpSp>
          <p:nvGrpSpPr>
            <p:cNvPr id="25" name="组合 24"/>
            <p:cNvGrpSpPr/>
            <p:nvPr/>
          </p:nvGrpSpPr>
          <p:grpSpPr>
            <a:xfrm>
              <a:off x="428992" y="2330153"/>
              <a:ext cx="720061" cy="322208"/>
              <a:chOff x="520109" y="97585"/>
              <a:chExt cx="484136" cy="208302"/>
            </a:xfrm>
            <a:solidFill>
              <a:schemeClr val="bg2">
                <a:lumMod val="75000"/>
              </a:schemeClr>
            </a:solidFill>
            <a:scene3d>
              <a:camera prst="orthographicFront"/>
              <a:lightRig rig="flat" dir="t"/>
            </a:scene3d>
          </p:grpSpPr>
          <p:sp>
            <p:nvSpPr>
              <p:cNvPr id="54" name="矩形 53"/>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sp>
          <p:sp>
            <p:nvSpPr>
              <p:cNvPr id="55" name="矩形 54"/>
              <p:cNvSpPr/>
              <p:nvPr/>
            </p:nvSpPr>
            <p:spPr>
              <a:xfrm>
                <a:off x="520109" y="97585"/>
                <a:ext cx="484136" cy="20830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err="1" smtClean="0">
                    <a:latin typeface="Times New Roman" panose="02020603050405020304" pitchFamily="18" charset="0"/>
                    <a:cs typeface="Times New Roman" panose="02020603050405020304" pitchFamily="18" charset="0"/>
                  </a:rPr>
                  <a:t>ChiLi</a:t>
                </a:r>
                <a:endParaRPr lang="zh-CN" sz="1700" kern="1200" dirty="0">
                  <a:latin typeface="Times New Roman" panose="02020603050405020304" pitchFamily="18" charset="0"/>
                  <a:cs typeface="Times New Roman" panose="02020603050405020304" pitchFamily="18" charset="0"/>
                </a:endParaRPr>
              </a:p>
            </p:txBody>
          </p:sp>
        </p:grpSp>
        <p:grpSp>
          <p:nvGrpSpPr>
            <p:cNvPr id="26" name="组合 25"/>
            <p:cNvGrpSpPr/>
            <p:nvPr/>
          </p:nvGrpSpPr>
          <p:grpSpPr>
            <a:xfrm>
              <a:off x="428992" y="2893112"/>
              <a:ext cx="720061" cy="322208"/>
              <a:chOff x="520109" y="97585"/>
              <a:chExt cx="484136" cy="208302"/>
            </a:xfrm>
            <a:solidFill>
              <a:schemeClr val="bg2">
                <a:lumMod val="75000"/>
              </a:schemeClr>
            </a:solidFill>
            <a:scene3d>
              <a:camera prst="orthographicFront"/>
              <a:lightRig rig="flat" dir="t"/>
            </a:scene3d>
          </p:grpSpPr>
          <p:sp>
            <p:nvSpPr>
              <p:cNvPr id="52" name="矩形 51"/>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sp>
          <p:sp>
            <p:nvSpPr>
              <p:cNvPr id="53" name="矩形 52"/>
              <p:cNvSpPr/>
              <p:nvPr/>
            </p:nvSpPr>
            <p:spPr>
              <a:xfrm>
                <a:off x="520109" y="97585"/>
                <a:ext cx="484136" cy="20830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err="1" smtClean="0">
                    <a:latin typeface="Times New Roman" panose="02020603050405020304" pitchFamily="18" charset="0"/>
                    <a:cs typeface="Times New Roman" panose="02020603050405020304" pitchFamily="18" charset="0"/>
                  </a:rPr>
                  <a:t>LiJET</a:t>
                </a:r>
                <a:endParaRPr lang="zh-CN" sz="1700" kern="1200" dirty="0">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428992" y="3530651"/>
              <a:ext cx="720061" cy="322208"/>
              <a:chOff x="520109" y="97585"/>
              <a:chExt cx="484136" cy="208302"/>
            </a:xfrm>
            <a:solidFill>
              <a:schemeClr val="bg2">
                <a:lumMod val="75000"/>
              </a:schemeClr>
            </a:solidFill>
            <a:scene3d>
              <a:camera prst="orthographicFront"/>
              <a:lightRig rig="flat" dir="t"/>
            </a:scene3d>
          </p:grpSpPr>
          <p:sp>
            <p:nvSpPr>
              <p:cNvPr id="50" name="矩形 49"/>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sp>
          <p:sp>
            <p:nvSpPr>
              <p:cNvPr id="51" name="矩形 50"/>
              <p:cNvSpPr/>
              <p:nvPr/>
            </p:nvSpPr>
            <p:spPr>
              <a:xfrm>
                <a:off x="520109" y="97585"/>
                <a:ext cx="484136" cy="20830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400" dirty="0" smtClean="0">
                    <a:latin typeface="Times New Roman" panose="02020603050405020304" pitchFamily="18" charset="0"/>
                    <a:cs typeface="Times New Roman" panose="02020603050405020304" pitchFamily="18" charset="0"/>
                  </a:rPr>
                  <a:t>YFOSC</a:t>
                </a:r>
                <a:endParaRPr lang="zh-CN" sz="1400" kern="1200" dirty="0">
                  <a:latin typeface="Times New Roman" panose="02020603050405020304" pitchFamily="18" charset="0"/>
                  <a:cs typeface="Times New Roman" panose="02020603050405020304" pitchFamily="18" charset="0"/>
                </a:endParaRPr>
              </a:p>
            </p:txBody>
          </p:sp>
        </p:grpSp>
        <p:grpSp>
          <p:nvGrpSpPr>
            <p:cNvPr id="28" name="组合 27"/>
            <p:cNvGrpSpPr/>
            <p:nvPr/>
          </p:nvGrpSpPr>
          <p:grpSpPr>
            <a:xfrm>
              <a:off x="428992" y="4079665"/>
              <a:ext cx="720061" cy="322208"/>
              <a:chOff x="520109" y="97585"/>
              <a:chExt cx="484136" cy="208302"/>
            </a:xfrm>
            <a:solidFill>
              <a:schemeClr val="bg2">
                <a:lumMod val="75000"/>
              </a:schemeClr>
            </a:solidFill>
            <a:scene3d>
              <a:camera prst="orthographicFront"/>
              <a:lightRig rig="flat" dir="t"/>
            </a:scene3d>
          </p:grpSpPr>
          <p:sp>
            <p:nvSpPr>
              <p:cNvPr id="48" name="矩形 47"/>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sp>
          <p:sp>
            <p:nvSpPr>
              <p:cNvPr id="49" name="矩形 48"/>
              <p:cNvSpPr/>
              <p:nvPr/>
            </p:nvSpPr>
            <p:spPr>
              <a:xfrm>
                <a:off x="520109" y="97585"/>
                <a:ext cx="484136" cy="20830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err="1" smtClean="0">
                    <a:latin typeface="Times New Roman" panose="02020603050405020304" pitchFamily="18" charset="0"/>
                    <a:cs typeface="Times New Roman" panose="02020603050405020304" pitchFamily="18" charset="0"/>
                  </a:rPr>
                  <a:t>HiRes</a:t>
                </a:r>
                <a:endParaRPr lang="zh-CN" sz="1700" kern="1200" dirty="0">
                  <a:latin typeface="Times New Roman" panose="02020603050405020304" pitchFamily="18" charset="0"/>
                  <a:cs typeface="Times New Roman" panose="02020603050405020304" pitchFamily="18" charset="0"/>
                </a:endParaRPr>
              </a:p>
            </p:txBody>
          </p:sp>
        </p:grpSp>
        <p:grpSp>
          <p:nvGrpSpPr>
            <p:cNvPr id="29" name="组合 28"/>
            <p:cNvGrpSpPr/>
            <p:nvPr/>
          </p:nvGrpSpPr>
          <p:grpSpPr>
            <a:xfrm>
              <a:off x="428992" y="4652205"/>
              <a:ext cx="720061" cy="322208"/>
              <a:chOff x="520109" y="97585"/>
              <a:chExt cx="484136" cy="208302"/>
            </a:xfrm>
            <a:solidFill>
              <a:schemeClr val="bg2">
                <a:lumMod val="75000"/>
              </a:schemeClr>
            </a:solidFill>
            <a:scene3d>
              <a:camera prst="orthographicFront"/>
              <a:lightRig rig="flat" dir="t"/>
            </a:scene3d>
          </p:grpSpPr>
          <p:sp>
            <p:nvSpPr>
              <p:cNvPr id="46" name="矩形 45"/>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sp>
          <p:sp>
            <p:nvSpPr>
              <p:cNvPr id="47" name="矩形 46"/>
              <p:cNvSpPr/>
              <p:nvPr/>
            </p:nvSpPr>
            <p:spPr>
              <a:xfrm>
                <a:off x="520109" y="97585"/>
                <a:ext cx="484136" cy="20830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600" dirty="0" smtClean="0">
                    <a:latin typeface="Times New Roman" panose="02020603050405020304" pitchFamily="18" charset="0"/>
                    <a:cs typeface="Times New Roman" panose="02020603050405020304" pitchFamily="18" charset="0"/>
                  </a:rPr>
                  <a:t>PI CCD</a:t>
                </a:r>
                <a:endParaRPr lang="zh-CN" sz="1600" kern="1200" dirty="0">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428992" y="5208154"/>
              <a:ext cx="720061" cy="322208"/>
              <a:chOff x="520109" y="97585"/>
              <a:chExt cx="484136" cy="208302"/>
            </a:xfrm>
            <a:solidFill>
              <a:schemeClr val="bg2">
                <a:lumMod val="75000"/>
              </a:schemeClr>
            </a:solidFill>
            <a:scene3d>
              <a:camera prst="orthographicFront"/>
              <a:lightRig rig="flat" dir="t"/>
            </a:scene3d>
          </p:grpSpPr>
          <p:sp>
            <p:nvSpPr>
              <p:cNvPr id="44" name="矩形 43"/>
              <p:cNvSpPr/>
              <p:nvPr/>
            </p:nvSpPr>
            <p:spPr>
              <a:xfrm>
                <a:off x="520109" y="97585"/>
                <a:ext cx="484136" cy="208302"/>
              </a:xfrm>
              <a:prstGeom prst="rect">
                <a:avLst/>
              </a:prstGeom>
            </p:spPr>
            <p:style>
              <a:lnRef idx="1">
                <a:schemeClr val="accent3"/>
              </a:lnRef>
              <a:fillRef idx="2">
                <a:schemeClr val="accent3"/>
              </a:fillRef>
              <a:effectRef idx="1">
                <a:schemeClr val="accent3"/>
              </a:effectRef>
              <a:fontRef idx="minor">
                <a:schemeClr val="dk1"/>
              </a:fontRef>
            </p:style>
          </p:sp>
          <p:sp>
            <p:nvSpPr>
              <p:cNvPr id="45" name="矩形 44"/>
              <p:cNvSpPr/>
              <p:nvPr/>
            </p:nvSpPr>
            <p:spPr>
              <a:xfrm>
                <a:off x="520109" y="97585"/>
                <a:ext cx="484136" cy="20830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n-US" altLang="zh-CN" sz="1700" dirty="0" smtClean="0">
                    <a:latin typeface="Times New Roman" panose="02020603050405020304" pitchFamily="18" charset="0"/>
                    <a:cs typeface="Times New Roman" panose="02020603050405020304" pitchFamily="18" charset="0"/>
                  </a:rPr>
                  <a:t>……</a:t>
                </a:r>
                <a:endParaRPr lang="zh-CN" sz="1700" kern="1200" dirty="0">
                  <a:latin typeface="Times New Roman" panose="02020603050405020304" pitchFamily="18" charset="0"/>
                  <a:cs typeface="Times New Roman" panose="02020603050405020304" pitchFamily="18" charset="0"/>
                </a:endParaRPr>
              </a:p>
            </p:txBody>
          </p:sp>
        </p:grpSp>
        <p:cxnSp>
          <p:nvCxnSpPr>
            <p:cNvPr id="31" name="直接箭头连接符 30"/>
            <p:cNvCxnSpPr>
              <a:stCxn id="59" idx="1"/>
              <a:endCxn id="51" idx="3"/>
            </p:cNvCxnSpPr>
            <p:nvPr/>
          </p:nvCxnSpPr>
          <p:spPr>
            <a:xfrm flipH="1">
              <a:off x="1149053" y="3689826"/>
              <a:ext cx="981540" cy="1929"/>
            </a:xfrm>
            <a:prstGeom prst="straightConnector1">
              <a:avLst/>
            </a:prstGeom>
            <a:ln>
              <a:solidFill>
                <a:schemeClr val="accent6">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59" idx="1"/>
              <a:endCxn id="55" idx="3"/>
            </p:cNvCxnSpPr>
            <p:nvPr/>
          </p:nvCxnSpPr>
          <p:spPr>
            <a:xfrm flipH="1" flipV="1">
              <a:off x="1149053" y="2491257"/>
              <a:ext cx="981540" cy="1198569"/>
            </a:xfrm>
            <a:prstGeom prst="straightConnector1">
              <a:avLst/>
            </a:prstGeom>
            <a:ln>
              <a:solidFill>
                <a:schemeClr val="accent6">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59" idx="1"/>
              <a:endCxn id="53" idx="3"/>
            </p:cNvCxnSpPr>
            <p:nvPr/>
          </p:nvCxnSpPr>
          <p:spPr>
            <a:xfrm flipH="1" flipV="1">
              <a:off x="1149053" y="3054216"/>
              <a:ext cx="981540" cy="635610"/>
            </a:xfrm>
            <a:prstGeom prst="straightConnector1">
              <a:avLst/>
            </a:prstGeom>
            <a:ln>
              <a:solidFill>
                <a:schemeClr val="accent6">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59" idx="1"/>
            </p:cNvCxnSpPr>
            <p:nvPr/>
          </p:nvCxnSpPr>
          <p:spPr>
            <a:xfrm flipH="1">
              <a:off x="1149053" y="3689826"/>
              <a:ext cx="981540" cy="540334"/>
            </a:xfrm>
            <a:prstGeom prst="straightConnector1">
              <a:avLst/>
            </a:prstGeom>
            <a:ln>
              <a:solidFill>
                <a:schemeClr val="accent6">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59" idx="1"/>
              <a:endCxn id="47" idx="3"/>
            </p:cNvCxnSpPr>
            <p:nvPr/>
          </p:nvCxnSpPr>
          <p:spPr>
            <a:xfrm flipH="1">
              <a:off x="1149053" y="3689826"/>
              <a:ext cx="981540" cy="1123483"/>
            </a:xfrm>
            <a:prstGeom prst="straightConnector1">
              <a:avLst/>
            </a:prstGeom>
            <a:ln>
              <a:solidFill>
                <a:schemeClr val="accent6">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59" idx="1"/>
              <a:endCxn id="45" idx="3"/>
            </p:cNvCxnSpPr>
            <p:nvPr/>
          </p:nvCxnSpPr>
          <p:spPr>
            <a:xfrm flipH="1">
              <a:off x="1149053" y="3689826"/>
              <a:ext cx="981540" cy="1679432"/>
            </a:xfrm>
            <a:prstGeom prst="straightConnector1">
              <a:avLst/>
            </a:prstGeom>
            <a:ln>
              <a:solidFill>
                <a:schemeClr val="accent6">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149053" y="2390106"/>
              <a:ext cx="591824" cy="276999"/>
            </a:xfrm>
            <a:prstGeom prst="rect">
              <a:avLst/>
            </a:prstGeom>
            <a:noFill/>
          </p:spPr>
          <p:txBody>
            <a:bodyPr wrap="square" rtlCol="0">
              <a:spAutoFit/>
            </a:bodyPr>
            <a:lstStyle/>
            <a:p>
              <a:r>
                <a:rPr lang="en-US" altLang="zh-CN" sz="1200" dirty="0" smtClean="0"/>
                <a:t>Status</a:t>
              </a:r>
              <a:endParaRPr lang="zh-CN" altLang="en-US" sz="1200" dirty="0"/>
            </a:p>
          </p:txBody>
        </p:sp>
        <p:sp>
          <p:nvSpPr>
            <p:cNvPr id="38" name="文本框 37"/>
            <p:cNvSpPr txBox="1"/>
            <p:nvPr/>
          </p:nvSpPr>
          <p:spPr>
            <a:xfrm>
              <a:off x="1136812" y="2970391"/>
              <a:ext cx="777703" cy="276999"/>
            </a:xfrm>
            <a:prstGeom prst="rect">
              <a:avLst/>
            </a:prstGeom>
            <a:noFill/>
          </p:spPr>
          <p:txBody>
            <a:bodyPr wrap="square" rtlCol="0">
              <a:spAutoFit/>
            </a:bodyPr>
            <a:lstStyle/>
            <a:p>
              <a:r>
                <a:rPr lang="en-US" altLang="zh-CN" sz="1200" dirty="0" smtClean="0"/>
                <a:t>Status</a:t>
              </a:r>
              <a:endParaRPr lang="zh-CN" altLang="en-US" sz="1200" dirty="0"/>
            </a:p>
          </p:txBody>
        </p:sp>
        <p:sp>
          <p:nvSpPr>
            <p:cNvPr id="39" name="文本框 38"/>
            <p:cNvSpPr txBox="1"/>
            <p:nvPr/>
          </p:nvSpPr>
          <p:spPr>
            <a:xfrm>
              <a:off x="1161293" y="3560582"/>
              <a:ext cx="579583" cy="276999"/>
            </a:xfrm>
            <a:prstGeom prst="rect">
              <a:avLst/>
            </a:prstGeom>
            <a:noFill/>
          </p:spPr>
          <p:txBody>
            <a:bodyPr wrap="square" rtlCol="0">
              <a:spAutoFit/>
            </a:bodyPr>
            <a:lstStyle/>
            <a:p>
              <a:r>
                <a:rPr lang="en-US" altLang="zh-CN" sz="1200" dirty="0" smtClean="0"/>
                <a:t>Status</a:t>
              </a:r>
              <a:endParaRPr lang="zh-CN" altLang="en-US" sz="1200" dirty="0"/>
            </a:p>
          </p:txBody>
        </p:sp>
        <p:sp>
          <p:nvSpPr>
            <p:cNvPr id="40" name="文本框 39"/>
            <p:cNvSpPr txBox="1"/>
            <p:nvPr/>
          </p:nvSpPr>
          <p:spPr>
            <a:xfrm>
              <a:off x="1161293" y="4058710"/>
              <a:ext cx="573861" cy="276999"/>
            </a:xfrm>
            <a:prstGeom prst="rect">
              <a:avLst/>
            </a:prstGeom>
            <a:noFill/>
          </p:spPr>
          <p:txBody>
            <a:bodyPr wrap="square" rtlCol="0">
              <a:spAutoFit/>
            </a:bodyPr>
            <a:lstStyle/>
            <a:p>
              <a:r>
                <a:rPr lang="en-US" altLang="zh-CN" sz="1200" dirty="0" smtClean="0"/>
                <a:t>Status</a:t>
              </a:r>
              <a:endParaRPr lang="zh-CN" altLang="en-US" sz="1200" dirty="0"/>
            </a:p>
          </p:txBody>
        </p:sp>
        <p:sp>
          <p:nvSpPr>
            <p:cNvPr id="41" name="文本框 40"/>
            <p:cNvSpPr txBox="1"/>
            <p:nvPr/>
          </p:nvSpPr>
          <p:spPr>
            <a:xfrm>
              <a:off x="1121086" y="4585586"/>
              <a:ext cx="614067" cy="276999"/>
            </a:xfrm>
            <a:prstGeom prst="rect">
              <a:avLst/>
            </a:prstGeom>
            <a:noFill/>
          </p:spPr>
          <p:txBody>
            <a:bodyPr wrap="square" rtlCol="0">
              <a:spAutoFit/>
            </a:bodyPr>
            <a:lstStyle/>
            <a:p>
              <a:r>
                <a:rPr lang="en-US" altLang="zh-CN" sz="1200" dirty="0" smtClean="0"/>
                <a:t>Status</a:t>
              </a:r>
              <a:endParaRPr lang="zh-CN" altLang="en-US" sz="1200" dirty="0"/>
            </a:p>
          </p:txBody>
        </p:sp>
        <p:sp>
          <p:nvSpPr>
            <p:cNvPr id="42" name="文本框 41"/>
            <p:cNvSpPr txBox="1"/>
            <p:nvPr/>
          </p:nvSpPr>
          <p:spPr>
            <a:xfrm>
              <a:off x="1117527" y="5192001"/>
              <a:ext cx="684895" cy="276999"/>
            </a:xfrm>
            <a:prstGeom prst="rect">
              <a:avLst/>
            </a:prstGeom>
            <a:noFill/>
          </p:spPr>
          <p:txBody>
            <a:bodyPr wrap="square" rtlCol="0">
              <a:spAutoFit/>
            </a:bodyPr>
            <a:lstStyle/>
            <a:p>
              <a:r>
                <a:rPr lang="en-US" altLang="zh-CN" sz="1200" dirty="0" smtClean="0"/>
                <a:t>Status</a:t>
              </a:r>
              <a:endParaRPr lang="zh-CN" altLang="en-US" sz="1200" dirty="0"/>
            </a:p>
          </p:txBody>
        </p:sp>
        <p:sp>
          <p:nvSpPr>
            <p:cNvPr id="43" name="文本框 42"/>
            <p:cNvSpPr txBox="1"/>
            <p:nvPr/>
          </p:nvSpPr>
          <p:spPr>
            <a:xfrm rot="5400000">
              <a:off x="1483122" y="3729729"/>
              <a:ext cx="1114186" cy="276999"/>
            </a:xfrm>
            <a:prstGeom prst="rect">
              <a:avLst/>
            </a:prstGeom>
            <a:noFill/>
          </p:spPr>
          <p:txBody>
            <a:bodyPr wrap="square" rtlCol="0">
              <a:spAutoFit/>
            </a:bodyPr>
            <a:lstStyle/>
            <a:p>
              <a:r>
                <a:rPr lang="en-US" altLang="zh-CN" sz="1200" dirty="0" smtClean="0"/>
                <a:t>Configurations</a:t>
              </a:r>
              <a:endParaRPr lang="zh-CN" altLang="en-US" sz="1200" dirty="0"/>
            </a:p>
          </p:txBody>
        </p:sp>
        <p:sp>
          <p:nvSpPr>
            <p:cNvPr id="2" name="圆柱形 1"/>
            <p:cNvSpPr/>
            <p:nvPr/>
          </p:nvSpPr>
          <p:spPr>
            <a:xfrm>
              <a:off x="2185464" y="4425319"/>
              <a:ext cx="503108" cy="612673"/>
            </a:xfrm>
            <a:prstGeom prst="ca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dirty="0" smtClean="0"/>
                <a:t>DB</a:t>
              </a:r>
              <a:endParaRPr lang="zh-CN" altLang="en-US" dirty="0"/>
            </a:p>
          </p:txBody>
        </p:sp>
        <p:cxnSp>
          <p:nvCxnSpPr>
            <p:cNvPr id="8" name="直接箭头连接符 7"/>
            <p:cNvCxnSpPr>
              <a:stCxn id="59" idx="2"/>
              <a:endCxn id="2" idx="1"/>
            </p:cNvCxnSpPr>
            <p:nvPr/>
          </p:nvCxnSpPr>
          <p:spPr>
            <a:xfrm flipH="1">
              <a:off x="2437018" y="3850930"/>
              <a:ext cx="3104" cy="57438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15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up)">
                                      <p:cBhvr>
                                        <p:cTn id="1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7077" y="1617784"/>
            <a:ext cx="5849819" cy="1635370"/>
          </a:xfrm>
          <a:prstGeom prst="rect">
            <a:avLst/>
          </a:prstGeom>
          <a:noFill/>
          <a:ln>
            <a:noFill/>
          </a:ln>
        </p:spPr>
      </p:pic>
      <p:pic>
        <p:nvPicPr>
          <p:cNvPr id="6" name="图片 5"/>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7581" y="3378835"/>
            <a:ext cx="5067300" cy="3479165"/>
          </a:xfrm>
          <a:prstGeom prst="rect">
            <a:avLst/>
          </a:prstGeom>
          <a:noFill/>
          <a:ln>
            <a:noFill/>
          </a:ln>
        </p:spPr>
      </p:pic>
      <p:sp>
        <p:nvSpPr>
          <p:cNvPr id="64"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65" name="文本框 64"/>
          <p:cNvSpPr txBox="1"/>
          <p:nvPr/>
        </p:nvSpPr>
        <p:spPr>
          <a:xfrm>
            <a:off x="509954" y="1510936"/>
            <a:ext cx="4580792" cy="4339650"/>
          </a:xfrm>
          <a:prstGeom prst="rect">
            <a:avLst/>
          </a:prstGeom>
          <a:noFill/>
        </p:spPr>
        <p:txBody>
          <a:bodyPr wrap="square" rtlCol="0">
            <a:spAutoFit/>
          </a:bodyPr>
          <a:lstStyle/>
          <a:p>
            <a:pPr>
              <a:lnSpc>
                <a:spcPct val="150000"/>
              </a:lnSpc>
            </a:pPr>
            <a:r>
              <a:rPr lang="en-US" altLang="zh-CN" sz="2400" b="1" dirty="0" smtClean="0">
                <a:latin typeface="Times New Roman" panose="02020603050405020304" pitchFamily="18" charset="0"/>
                <a:cs typeface="Times New Roman" panose="02020603050405020304" pitchFamily="18" charset="0"/>
              </a:rPr>
              <a:t>PI CCD</a:t>
            </a:r>
            <a:r>
              <a:rPr lang="zh-CN" altLang="en-US" sz="2400" b="1" dirty="0" smtClean="0">
                <a:latin typeface="Times New Roman" panose="02020603050405020304" pitchFamily="18" charset="0"/>
                <a:cs typeface="Times New Roman" panose="02020603050405020304" pitchFamily="18" charset="0"/>
              </a:rPr>
              <a:t>控制系统升级</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利用</a:t>
            </a:r>
            <a:r>
              <a:rPr lang="en-US" altLang="zh-CN" sz="2000" dirty="0" smtClean="0">
                <a:latin typeface="Times New Roman" panose="02020603050405020304" pitchFamily="18" charset="0"/>
                <a:cs typeface="Times New Roman" panose="02020603050405020304" pitchFamily="18" charset="0"/>
              </a:rPr>
              <a:t>PI CCD</a:t>
            </a:r>
            <a:r>
              <a:rPr lang="zh-CN" altLang="en-US" sz="2000" dirty="0" smtClean="0">
                <a:latin typeface="Times New Roman" panose="02020603050405020304" pitchFamily="18" charset="0"/>
                <a:cs typeface="Times New Roman" panose="02020603050405020304" pitchFamily="18" charset="0"/>
              </a:rPr>
              <a:t>提供的</a:t>
            </a:r>
            <a:r>
              <a:rPr lang="en-US" altLang="zh-CN" sz="2000" dirty="0" smtClean="0">
                <a:latin typeface="Times New Roman" panose="02020603050405020304" pitchFamily="18" charset="0"/>
                <a:cs typeface="Times New Roman" panose="02020603050405020304" pitchFamily="18" charset="0"/>
              </a:rPr>
              <a:t>Linux</a:t>
            </a:r>
            <a:r>
              <a:rPr lang="zh-CN" altLang="en-US" sz="2000" dirty="0" smtClean="0">
                <a:latin typeface="Times New Roman" panose="02020603050405020304" pitchFamily="18" charset="0"/>
                <a:cs typeface="Times New Roman" panose="02020603050405020304" pitchFamily="18" charset="0"/>
              </a:rPr>
              <a:t>系统下的开发包</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安装调试</a:t>
            </a:r>
            <a:r>
              <a:rPr lang="en-US" altLang="zh-CN" sz="2000" dirty="0" smtClean="0">
                <a:latin typeface="Times New Roman" panose="02020603050405020304" pitchFamily="18" charset="0"/>
                <a:cs typeface="Times New Roman" panose="02020603050405020304" pitchFamily="18" charset="0"/>
              </a:rPr>
              <a:t>Linux</a:t>
            </a:r>
            <a:r>
              <a:rPr lang="zh-CN" altLang="en-US" sz="2000" dirty="0" smtClean="0">
                <a:latin typeface="Times New Roman" panose="02020603050405020304" pitchFamily="18" charset="0"/>
                <a:cs typeface="Times New Roman" panose="02020603050405020304" pitchFamily="18" charset="0"/>
              </a:rPr>
              <a:t>系统下的驱动（需要很老的</a:t>
            </a:r>
            <a:r>
              <a:rPr lang="en-US" altLang="zh-CN" sz="2000" dirty="0" smtClean="0">
                <a:latin typeface="Times New Roman" panose="02020603050405020304" pitchFamily="18" charset="0"/>
                <a:cs typeface="Times New Roman" panose="02020603050405020304" pitchFamily="18" charset="0"/>
              </a:rPr>
              <a:t>Linux</a:t>
            </a:r>
            <a:r>
              <a:rPr lang="zh-CN" altLang="en-US" sz="2000" dirty="0">
                <a:latin typeface="Times New Roman" panose="02020603050405020304" pitchFamily="18" charset="0"/>
                <a:cs typeface="Times New Roman" panose="02020603050405020304" pitchFamily="18" charset="0"/>
              </a:rPr>
              <a:t>版本</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硬件控制模块、数据库模块及序列控制模块</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通过访问望远镜状态数据库获取状态信息，写入到</a:t>
            </a:r>
            <a:r>
              <a:rPr lang="en-US" altLang="zh-CN" sz="2000" dirty="0" smtClean="0">
                <a:latin typeface="Times New Roman" panose="02020603050405020304" pitchFamily="18" charset="0"/>
                <a:cs typeface="Times New Roman" panose="02020603050405020304" pitchFamily="18" charset="0"/>
              </a:rPr>
              <a:t>FITS</a:t>
            </a:r>
            <a:r>
              <a:rPr lang="zh-CN" altLang="en-US" sz="2000" dirty="0" smtClean="0">
                <a:latin typeface="Times New Roman" panose="02020603050405020304" pitchFamily="18" charset="0"/>
                <a:cs typeface="Times New Roman" panose="02020603050405020304" pitchFamily="18" charset="0"/>
              </a:rPr>
              <a:t>头中</a:t>
            </a:r>
            <a:endParaRPr lang="en-US" altLang="zh-C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481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605346" y="18639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1521852590"/>
              </p:ext>
            </p:extLst>
          </p:nvPr>
        </p:nvGraphicFramePr>
        <p:xfrm>
          <a:off x="6940062" y="1652220"/>
          <a:ext cx="4496320" cy="3700097"/>
        </p:xfrm>
        <a:graphic>
          <a:graphicData uri="http://schemas.openxmlformats.org/presentationml/2006/ole">
            <mc:AlternateContent xmlns:mc="http://schemas.openxmlformats.org/markup-compatibility/2006">
              <mc:Choice xmlns:v="urn:schemas-microsoft-com:vml" Requires="v">
                <p:oleObj spid="_x0000_s43276" name="Visio" r:id="rId3" imgW="4043350" imgH="3337740" progId="Visio.Drawing.11">
                  <p:embed/>
                </p:oleObj>
              </mc:Choice>
              <mc:Fallback>
                <p:oleObj name="Visio" r:id="rId3" imgW="4043350" imgH="333774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062" y="1652220"/>
                        <a:ext cx="4496320" cy="3700097"/>
                      </a:xfrm>
                      <a:prstGeom prst="rect">
                        <a:avLst/>
                      </a:prstGeom>
                      <a:noFill/>
                      <a:extLst/>
                    </p:spPr>
                  </p:pic>
                </p:oleObj>
              </mc:Fallback>
            </mc:AlternateContent>
          </a:graphicData>
        </a:graphic>
      </p:graphicFrame>
      <p:sp>
        <p:nvSpPr>
          <p:cNvPr id="5" name="Rectangle 4"/>
          <p:cNvSpPr>
            <a:spLocks noChangeArrowheads="1"/>
          </p:cNvSpPr>
          <p:nvPr/>
        </p:nvSpPr>
        <p:spPr bwMode="auto">
          <a:xfrm>
            <a:off x="844062" y="26464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9" name="文本框 8"/>
          <p:cNvSpPr txBox="1"/>
          <p:nvPr/>
        </p:nvSpPr>
        <p:spPr>
          <a:xfrm>
            <a:off x="509953" y="1423016"/>
            <a:ext cx="5055577" cy="2031325"/>
          </a:xfrm>
          <a:prstGeom prst="rect">
            <a:avLst/>
          </a:prstGeom>
          <a:noFill/>
        </p:spPr>
        <p:txBody>
          <a:bodyPr wrap="square" rtlCol="0">
            <a:spAutoFit/>
          </a:bodyPr>
          <a:lstStyle/>
          <a:p>
            <a:pPr>
              <a:lnSpc>
                <a:spcPct val="150000"/>
              </a:lnSpc>
            </a:pPr>
            <a:r>
              <a:rPr lang="en-US" altLang="zh-CN" sz="2400" b="1" dirty="0" err="1" smtClean="0">
                <a:latin typeface="Times New Roman" panose="02020603050405020304" pitchFamily="18" charset="0"/>
                <a:cs typeface="Times New Roman" panose="02020603050405020304" pitchFamily="18" charset="0"/>
              </a:rPr>
              <a:t>HiRES</a:t>
            </a:r>
            <a:r>
              <a:rPr lang="en-US" altLang="zh-CN" sz="2400" b="1" dirty="0" smtClean="0">
                <a:latin typeface="Times New Roman" panose="02020603050405020304" pitchFamily="18" charset="0"/>
                <a:cs typeface="Times New Roman" panose="02020603050405020304" pitchFamily="18" charset="0"/>
              </a:rPr>
              <a:t> CCD</a:t>
            </a:r>
            <a:r>
              <a:rPr lang="zh-CN" altLang="en-US" sz="2400" b="1" dirty="0" smtClean="0">
                <a:latin typeface="Times New Roman" panose="02020603050405020304" pitchFamily="18" charset="0"/>
                <a:cs typeface="Times New Roman" panose="02020603050405020304" pitchFamily="18" charset="0"/>
              </a:rPr>
              <a:t>控制系统的升级</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en-US" altLang="zh-CN" sz="2000" dirty="0" err="1" smtClean="0">
                <a:latin typeface="Times New Roman" panose="02020603050405020304" pitchFamily="18" charset="0"/>
                <a:cs typeface="Times New Roman" panose="02020603050405020304" pitchFamily="18" charset="0"/>
              </a:rPr>
              <a:t>HiRES</a:t>
            </a:r>
            <a:r>
              <a:rPr lang="zh-CN" altLang="en-US" sz="2000" dirty="0" smtClean="0">
                <a:latin typeface="Times New Roman" panose="02020603050405020304" pitchFamily="18" charset="0"/>
                <a:cs typeface="Times New Roman" panose="02020603050405020304" pitchFamily="18" charset="0"/>
              </a:rPr>
              <a:t>的控制系统非常复杂</a:t>
            </a:r>
            <a:endParaRPr lang="en-US" altLang="zh-CN" sz="2400" b="1" dirty="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en-US" altLang="zh-CN" sz="2000" dirty="0" err="1">
                <a:latin typeface="Times New Roman" panose="02020603050405020304" pitchFamily="18" charset="0"/>
                <a:cs typeface="Times New Roman" panose="02020603050405020304" pitchFamily="18" charset="0"/>
              </a:rPr>
              <a:t>HiRES</a:t>
            </a:r>
            <a:r>
              <a:rPr lang="zh-CN" altLang="en-US" sz="2000" dirty="0">
                <a:latin typeface="Times New Roman" panose="02020603050405020304" pitchFamily="18" charset="0"/>
                <a:cs typeface="Times New Roman" panose="02020603050405020304" pitchFamily="18" charset="0"/>
              </a:rPr>
              <a:t>的控制系统非常</a:t>
            </a:r>
            <a:r>
              <a:rPr lang="zh-CN" altLang="en-US" sz="2000" dirty="0" smtClean="0">
                <a:latin typeface="Times New Roman" panose="02020603050405020304" pitchFamily="18" charset="0"/>
                <a:cs typeface="Times New Roman" panose="02020603050405020304" pitchFamily="18" charset="0"/>
              </a:rPr>
              <a:t>离散</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en-US" altLang="zh-CN" sz="2000" dirty="0" smtClean="0">
                <a:latin typeface="Times New Roman" panose="02020603050405020304" pitchFamily="18" charset="0"/>
                <a:cs typeface="Times New Roman" panose="02020603050405020304" pitchFamily="18" charset="0"/>
              </a:rPr>
              <a:t>CCD</a:t>
            </a:r>
            <a:r>
              <a:rPr lang="zh-CN" altLang="en-US" sz="2000" dirty="0" smtClean="0">
                <a:latin typeface="Times New Roman" panose="02020603050405020304" pitchFamily="18" charset="0"/>
                <a:cs typeface="Times New Roman" panose="02020603050405020304" pitchFamily="18" charset="0"/>
              </a:rPr>
              <a:t>控制通过修改数据表中的值实现</a:t>
            </a:r>
            <a:endParaRPr lang="en-US" altLang="zh-CN" sz="20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7227277" y="5662246"/>
            <a:ext cx="4062046" cy="646331"/>
          </a:xfrm>
          <a:prstGeom prst="rect">
            <a:avLst/>
          </a:prstGeom>
          <a:noFill/>
        </p:spPr>
        <p:txBody>
          <a:bodyPr wrap="square" rtlCol="0">
            <a:spAutoFit/>
          </a:bodyPr>
          <a:lstStyle/>
          <a:p>
            <a:pPr marL="285750" indent="-285750">
              <a:buFont typeface="Wingdings" panose="05000000000000000000" pitchFamily="2" charset="2"/>
              <a:buChar char="ü"/>
            </a:pPr>
            <a:r>
              <a:rPr lang="zh-CN" altLang="en-US" dirty="0" smtClean="0">
                <a:solidFill>
                  <a:srgbClr val="FF0000"/>
                </a:solidFill>
              </a:rPr>
              <a:t>利用</a:t>
            </a:r>
            <a:r>
              <a:rPr lang="en-US" altLang="zh-CN" dirty="0" smtClean="0">
                <a:solidFill>
                  <a:srgbClr val="FF0000"/>
                </a:solidFill>
              </a:rPr>
              <a:t>CCD</a:t>
            </a:r>
            <a:r>
              <a:rPr lang="zh-CN" altLang="en-US" dirty="0" smtClean="0">
                <a:solidFill>
                  <a:srgbClr val="FF0000"/>
                </a:solidFill>
              </a:rPr>
              <a:t>控制的特性完成序列控制指令的开发</a:t>
            </a:r>
            <a:endParaRPr lang="zh-CN" altLang="en-US" dirty="0">
              <a:solidFill>
                <a:srgbClr val="FF0000"/>
              </a:solidFill>
            </a:endParaRPr>
          </a:p>
        </p:txBody>
      </p:sp>
      <p:pic>
        <p:nvPicPr>
          <p:cNvPr id="2" name="图片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650" y="3292274"/>
            <a:ext cx="6634484" cy="3462215"/>
          </a:xfrm>
          <a:prstGeom prst="rect">
            <a:avLst/>
          </a:prstGeom>
        </p:spPr>
      </p:pic>
    </p:spTree>
    <p:extLst>
      <p:ext uri="{BB962C8B-B14F-4D97-AF65-F5344CB8AC3E}">
        <p14:creationId xmlns:p14="http://schemas.microsoft.com/office/powerpoint/2010/main" val="135145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59823" y="17057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10" name="文本框 9"/>
          <p:cNvSpPr txBox="1"/>
          <p:nvPr/>
        </p:nvSpPr>
        <p:spPr>
          <a:xfrm>
            <a:off x="509953" y="1510936"/>
            <a:ext cx="4897315" cy="2585323"/>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标准化建设</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smtClean="0">
                <a:solidFill>
                  <a:srgbClr val="280FE3"/>
                </a:solidFill>
                <a:latin typeface="Times New Roman" panose="02020603050405020304" pitchFamily="18" charset="0"/>
                <a:cs typeface="Times New Roman" panose="02020603050405020304" pitchFamily="18" charset="0"/>
              </a:rPr>
              <a:t>观测数据统一命名规则</a:t>
            </a:r>
            <a:endParaRPr lang="en-US" altLang="zh-CN" sz="2400" b="1" dirty="0" smtClean="0">
              <a:solidFill>
                <a:srgbClr val="280FE3"/>
              </a:solidFill>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统一的命名规则，便于观测数据的管理</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命名规则能覆盖观测终端的生命周期</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命名简洁、直观</a:t>
            </a:r>
            <a:endParaRPr lang="zh-CN" altLang="en-US" sz="2000" dirty="0">
              <a:latin typeface="Times New Roman" panose="02020603050405020304" pitchFamily="18" charset="0"/>
              <a:cs typeface="Times New Roman" panose="02020603050405020304" pitchFamily="18" charset="0"/>
            </a:endParaRPr>
          </a:p>
        </p:txBody>
      </p:sp>
      <p:sp>
        <p:nvSpPr>
          <p:cNvPr id="11" name="矩形 10"/>
          <p:cNvSpPr/>
          <p:nvPr/>
        </p:nvSpPr>
        <p:spPr>
          <a:xfrm>
            <a:off x="422032" y="4277950"/>
            <a:ext cx="5829299" cy="1200329"/>
          </a:xfrm>
          <a:prstGeom prst="rect">
            <a:avLst/>
          </a:prstGeom>
        </p:spPr>
        <p:txBody>
          <a:bodyPr wrap="square">
            <a:spAutoFit/>
          </a:bodyPr>
          <a:lstStyle/>
          <a:p>
            <a:r>
              <a:rPr lang="zh-CN" altLang="en-US" i="1" u="sng" kern="100" dirty="0" smtClean="0">
                <a:latin typeface="Times New Roman" panose="02020603050405020304" pitchFamily="18" charset="0"/>
                <a:cs typeface="Times New Roman" panose="02020603050405020304" pitchFamily="18" charset="0"/>
              </a:rPr>
              <a:t>格式：</a:t>
            </a:r>
            <a:endParaRPr lang="en-US" altLang="zh-CN" i="1" u="sng" kern="100" dirty="0" smtClean="0">
              <a:latin typeface="Times New Roman" panose="02020603050405020304" pitchFamily="18" charset="0"/>
              <a:cs typeface="Times New Roman" panose="02020603050405020304" pitchFamily="18" charset="0"/>
            </a:endParaRPr>
          </a:p>
          <a:p>
            <a:r>
              <a:rPr lang="zh-CN" altLang="zh-CN" i="1" u="sng" kern="100" dirty="0" smtClean="0">
                <a:latin typeface="Times New Roman" panose="02020603050405020304" pitchFamily="18" charset="0"/>
                <a:cs typeface="Times New Roman" panose="02020603050405020304" pitchFamily="18" charset="0"/>
              </a:rPr>
              <a:t>终端</a:t>
            </a:r>
            <a:r>
              <a:rPr lang="zh-CN" altLang="zh-CN" i="1" u="sng" kern="100" dirty="0">
                <a:latin typeface="Times New Roman" panose="02020603050405020304" pitchFamily="18" charset="0"/>
                <a:cs typeface="Times New Roman" panose="02020603050405020304" pitchFamily="18" charset="0"/>
              </a:rPr>
              <a:t>名（</a:t>
            </a:r>
            <a:r>
              <a:rPr lang="en-US" altLang="zh-CN" i="1" u="sng" kern="100" dirty="0">
                <a:latin typeface="Times New Roman" panose="02020603050405020304" pitchFamily="18" charset="0"/>
              </a:rPr>
              <a:t>2</a:t>
            </a:r>
            <a:r>
              <a:rPr lang="zh-CN" altLang="zh-CN" i="1" u="sng" kern="100" dirty="0">
                <a:latin typeface="Times New Roman" panose="02020603050405020304" pitchFamily="18" charset="0"/>
                <a:cs typeface="Times New Roman" panose="02020603050405020304" pitchFamily="18" charset="0"/>
              </a:rPr>
              <a:t>个字母）</a:t>
            </a:r>
            <a:r>
              <a:rPr lang="en-US" altLang="zh-CN" i="1" u="sng" kern="100" dirty="0">
                <a:latin typeface="Times New Roman" panose="02020603050405020304" pitchFamily="18" charset="0"/>
              </a:rPr>
              <a:t> + </a:t>
            </a:r>
            <a:r>
              <a:rPr lang="zh-CN" altLang="zh-CN" i="1" u="sng" kern="100" dirty="0">
                <a:latin typeface="Times New Roman" panose="02020603050405020304" pitchFamily="18" charset="0"/>
                <a:cs typeface="Times New Roman" panose="02020603050405020304" pitchFamily="18" charset="0"/>
              </a:rPr>
              <a:t>年（一个字母）</a:t>
            </a:r>
            <a:r>
              <a:rPr lang="en-US" altLang="zh-CN" i="1" u="sng" kern="100" dirty="0">
                <a:latin typeface="Times New Roman" panose="02020603050405020304" pitchFamily="18" charset="0"/>
              </a:rPr>
              <a:t> + </a:t>
            </a:r>
            <a:r>
              <a:rPr lang="zh-CN" altLang="zh-CN" i="1" u="sng" kern="100" dirty="0">
                <a:latin typeface="Times New Roman" panose="02020603050405020304" pitchFamily="18" charset="0"/>
                <a:cs typeface="Times New Roman" panose="02020603050405020304" pitchFamily="18" charset="0"/>
              </a:rPr>
              <a:t>月（一个字母）</a:t>
            </a:r>
            <a:r>
              <a:rPr lang="en-US" altLang="zh-CN" i="1" u="sng" kern="100" dirty="0">
                <a:latin typeface="Times New Roman" panose="02020603050405020304" pitchFamily="18" charset="0"/>
              </a:rPr>
              <a:t>+</a:t>
            </a:r>
            <a:r>
              <a:rPr lang="zh-CN" altLang="zh-CN" i="1" u="sng" kern="100" dirty="0">
                <a:latin typeface="Times New Roman" panose="02020603050405020304" pitchFamily="18" charset="0"/>
                <a:cs typeface="Times New Roman" panose="02020603050405020304" pitchFamily="18" charset="0"/>
              </a:rPr>
              <a:t>日（两位数字）</a:t>
            </a:r>
            <a:r>
              <a:rPr lang="en-US" altLang="zh-CN" i="1" u="sng" kern="100" dirty="0">
                <a:latin typeface="Times New Roman" panose="02020603050405020304" pitchFamily="18" charset="0"/>
              </a:rPr>
              <a:t>+</a:t>
            </a:r>
            <a:r>
              <a:rPr lang="zh-CN" altLang="zh-CN" i="1" u="sng" kern="100" dirty="0">
                <a:latin typeface="Times New Roman" panose="02020603050405020304" pitchFamily="18" charset="0"/>
                <a:cs typeface="Times New Roman" panose="02020603050405020304" pitchFamily="18" charset="0"/>
              </a:rPr>
              <a:t>编号（</a:t>
            </a:r>
            <a:r>
              <a:rPr lang="en-US" altLang="zh-CN" i="1" u="sng" kern="100" dirty="0">
                <a:latin typeface="Times New Roman" panose="02020603050405020304" pitchFamily="18" charset="0"/>
              </a:rPr>
              <a:t>4</a:t>
            </a:r>
            <a:r>
              <a:rPr lang="zh-CN" altLang="zh-CN" i="1" u="sng" kern="100" dirty="0">
                <a:latin typeface="Times New Roman" panose="02020603050405020304" pitchFamily="18" charset="0"/>
                <a:cs typeface="Times New Roman" panose="02020603050405020304" pitchFamily="18" charset="0"/>
              </a:rPr>
              <a:t>位数字）</a:t>
            </a:r>
            <a:r>
              <a:rPr lang="en-US" altLang="zh-CN" i="1" u="sng" kern="100" dirty="0">
                <a:latin typeface="Times New Roman" panose="02020603050405020304" pitchFamily="18" charset="0"/>
              </a:rPr>
              <a:t>.</a:t>
            </a:r>
            <a:r>
              <a:rPr lang="en-US" altLang="zh-CN" i="1" u="sng" kern="100" dirty="0" smtClean="0">
                <a:latin typeface="Times New Roman" panose="02020603050405020304" pitchFamily="18" charset="0"/>
              </a:rPr>
              <a:t>fits</a:t>
            </a:r>
          </a:p>
          <a:p>
            <a:r>
              <a:rPr lang="zh-CN" altLang="en-US" kern="100" dirty="0" smtClean="0">
                <a:latin typeface="Times New Roman" panose="02020603050405020304" pitchFamily="18" charset="0"/>
              </a:rPr>
              <a:t>如：</a:t>
            </a:r>
            <a:r>
              <a:rPr lang="en-US" altLang="zh-CN" dirty="0"/>
              <a:t>YFAa010001.fits</a:t>
            </a:r>
            <a:endParaRPr lang="zh-CN" altLang="en-US" dirty="0"/>
          </a:p>
        </p:txBody>
      </p:sp>
      <p:pic>
        <p:nvPicPr>
          <p:cNvPr id="2"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5477" y="1524016"/>
            <a:ext cx="5057143" cy="1161905"/>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5954" y="2746047"/>
            <a:ext cx="4380952" cy="199047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15477" y="4974052"/>
            <a:ext cx="5409524" cy="1142857"/>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1581" y="1458164"/>
            <a:ext cx="4876190" cy="527619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3848" y="5456016"/>
            <a:ext cx="4809524" cy="1180952"/>
          </a:xfrm>
          <a:prstGeom prst="rect">
            <a:avLst/>
          </a:prstGeom>
        </p:spPr>
      </p:pic>
    </p:spTree>
    <p:extLst>
      <p:ext uri="{BB962C8B-B14F-4D97-AF65-F5344CB8AC3E}">
        <p14:creationId xmlns:p14="http://schemas.microsoft.com/office/powerpoint/2010/main" val="364980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59823" y="17057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281252329"/>
              </p:ext>
            </p:extLst>
          </p:nvPr>
        </p:nvGraphicFramePr>
        <p:xfrm>
          <a:off x="925022" y="2905695"/>
          <a:ext cx="4415332" cy="3681167"/>
        </p:xfrm>
        <a:graphic>
          <a:graphicData uri="http://schemas.openxmlformats.org/presentationml/2006/ole">
            <mc:AlternateContent xmlns:mc="http://schemas.openxmlformats.org/markup-compatibility/2006">
              <mc:Choice xmlns:v="urn:schemas-microsoft-com:vml" Requires="v">
                <p:oleObj spid="_x0000_s39281" name="Visio" r:id="rId3" imgW="4067392" imgH="3391740" progId="Visio.Drawing.11">
                  <p:embed/>
                </p:oleObj>
              </mc:Choice>
              <mc:Fallback>
                <p:oleObj name="Visio" r:id="rId3" imgW="4067392" imgH="3391740" progId="Visio.Drawing.11">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022" y="2905695"/>
                        <a:ext cx="4415332" cy="3681167"/>
                      </a:xfrm>
                      <a:prstGeom prst="rect">
                        <a:avLst/>
                      </a:prstGeom>
                      <a:noFill/>
                      <a:extLst/>
                    </p:spPr>
                  </p:pic>
                </p:oleObj>
              </mc:Fallback>
            </mc:AlternateContent>
          </a:graphicData>
        </a:graphic>
      </p:graphicFrame>
      <p:sp>
        <p:nvSpPr>
          <p:cNvPr id="9"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8" name="文本框 7"/>
          <p:cNvSpPr txBox="1"/>
          <p:nvPr/>
        </p:nvSpPr>
        <p:spPr>
          <a:xfrm>
            <a:off x="509953" y="1510936"/>
            <a:ext cx="4897315" cy="1200329"/>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标准化建设</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400" b="1" dirty="0" smtClean="0">
                <a:solidFill>
                  <a:srgbClr val="280FE3"/>
                </a:solidFill>
                <a:latin typeface="Times New Roman" panose="02020603050405020304" pitchFamily="18" charset="0"/>
                <a:cs typeface="Times New Roman" panose="02020603050405020304" pitchFamily="18" charset="0"/>
              </a:rPr>
              <a:t>FITS</a:t>
            </a:r>
            <a:r>
              <a:rPr lang="zh-CN" altLang="en-US" sz="2400" b="1" dirty="0" smtClean="0">
                <a:solidFill>
                  <a:srgbClr val="280FE3"/>
                </a:solidFill>
                <a:latin typeface="Times New Roman" panose="02020603050405020304" pitchFamily="18" charset="0"/>
                <a:cs typeface="Times New Roman" panose="02020603050405020304" pitchFamily="18" charset="0"/>
              </a:rPr>
              <a:t>头信息标准化</a:t>
            </a:r>
            <a:endParaRPr lang="en-US" altLang="zh-CN" sz="2400" b="1" dirty="0" smtClean="0">
              <a:solidFill>
                <a:srgbClr val="280FE3"/>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6372960" y="2012745"/>
            <a:ext cx="5010150" cy="3350657"/>
            <a:chOff x="6372960" y="2012745"/>
            <a:chExt cx="5010150" cy="3350657"/>
          </a:xfrm>
        </p:grpSpPr>
        <p:pic>
          <p:nvPicPr>
            <p:cNvPr id="7" name="Picture 2" descr="说明: E:\GMG2.4m\LiJET\TCS_info\Server0.2_DB\imgs\InfoWithPoint.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6372960" y="2012745"/>
              <a:ext cx="5010150" cy="2981325"/>
            </a:xfrm>
            <a:prstGeom prst="rect">
              <a:avLst/>
            </a:prstGeom>
            <a:noFill/>
            <a:ln>
              <a:noFill/>
            </a:ln>
          </p:spPr>
        </p:pic>
        <p:sp>
          <p:nvSpPr>
            <p:cNvPr id="10" name="文本框 9"/>
            <p:cNvSpPr txBox="1"/>
            <p:nvPr/>
          </p:nvSpPr>
          <p:spPr>
            <a:xfrm>
              <a:off x="7737232" y="4994070"/>
              <a:ext cx="2092569" cy="369332"/>
            </a:xfrm>
            <a:prstGeom prst="rect">
              <a:avLst/>
            </a:prstGeom>
            <a:noFill/>
          </p:spPr>
          <p:txBody>
            <a:bodyPr wrap="square" rtlCol="0">
              <a:spAutoFit/>
            </a:bodyPr>
            <a:lstStyle/>
            <a:p>
              <a:r>
                <a:rPr lang="zh-CN" altLang="en-US" dirty="0" smtClean="0">
                  <a:solidFill>
                    <a:srgbClr val="FF0000"/>
                  </a:solidFill>
                  <a:latin typeface="Times New Roman" panose="02020603050405020304" pitchFamily="18" charset="0"/>
                  <a:cs typeface="Times New Roman" panose="02020603050405020304" pitchFamily="18" charset="0"/>
                </a:rPr>
                <a:t>标准的望远镜信息</a:t>
              </a:r>
              <a:endParaRPr lang="zh-CN" altLang="en-US"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37532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578097" y="266437"/>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选题</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背景</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丽江</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2.4</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米望远镜</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4" name="内容占位符 3">
            <a:extLst>
              <a:ext uri="{FF2B5EF4-FFF2-40B4-BE49-F238E27FC236}">
                <a16:creationId xmlns:a16="http://schemas.microsoft.com/office/drawing/2014/main" id="{75DF68EF-8D4D-4092-8963-D848A8D822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431" y="1277814"/>
            <a:ext cx="4185138" cy="5580186"/>
          </a:xfrm>
          <a:prstGeom prst="rect">
            <a:avLst/>
          </a:prstGeom>
        </p:spPr>
      </p:pic>
      <p:sp>
        <p:nvSpPr>
          <p:cNvPr id="6" name="文本框 5">
            <a:extLst>
              <a:ext uri="{FF2B5EF4-FFF2-40B4-BE49-F238E27FC236}">
                <a16:creationId xmlns:a16="http://schemas.microsoft.com/office/drawing/2014/main" id="{FCB7BA2B-E430-4F2E-BD72-49ED60263046}"/>
              </a:ext>
            </a:extLst>
          </p:cNvPr>
          <p:cNvSpPr txBox="1"/>
          <p:nvPr/>
        </p:nvSpPr>
        <p:spPr>
          <a:xfrm>
            <a:off x="5354515" y="1428962"/>
            <a:ext cx="6096000"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t>开放运行以来，观测任务繁重，观测时间</a:t>
            </a:r>
            <a:r>
              <a:rPr lang="zh-CN" altLang="en-US" dirty="0" smtClean="0"/>
              <a:t>紧张</a:t>
            </a:r>
            <a:endParaRPr lang="en-US" altLang="zh-CN" dirty="0" smtClean="0"/>
          </a:p>
          <a:p>
            <a:pPr marL="285750" indent="-285750">
              <a:lnSpc>
                <a:spcPct val="150000"/>
              </a:lnSpc>
              <a:buFont typeface="Arial" panose="020B0604020202020204" pitchFamily="34" charset="0"/>
              <a:buChar char="•"/>
            </a:pPr>
            <a:r>
              <a:rPr lang="zh-CN" altLang="en-US" dirty="0" smtClean="0"/>
              <a:t>在线时间申请以来，每年都有超过</a:t>
            </a:r>
            <a:r>
              <a:rPr lang="en-US" altLang="zh-CN" dirty="0" smtClean="0">
                <a:latin typeface="Times New Roman" panose="02020603050405020304" pitchFamily="18" charset="0"/>
                <a:cs typeface="Times New Roman" panose="02020603050405020304" pitchFamily="18" charset="0"/>
              </a:rPr>
              <a:t>50</a:t>
            </a:r>
            <a:r>
              <a:rPr lang="zh-CN" altLang="en-US" dirty="0" smtClean="0"/>
              <a:t>份的时间申请</a:t>
            </a:r>
            <a:endParaRPr lang="en-US" altLang="zh-CN" dirty="0"/>
          </a:p>
          <a:p>
            <a:pPr marL="285750" lvl="0" indent="-285750">
              <a:lnSpc>
                <a:spcPct val="150000"/>
              </a:lnSpc>
              <a:buFont typeface="Arial" panose="020B0604020202020204" pitchFamily="34" charset="0"/>
              <a:buChar char="•"/>
            </a:pPr>
            <a:r>
              <a:rPr lang="zh-CN" altLang="en-US" dirty="0"/>
              <a:t>观测终端定制且独立控制，切换观测终端会影响到观测的</a:t>
            </a:r>
            <a:r>
              <a:rPr lang="zh-CN" altLang="en-US" dirty="0" smtClean="0"/>
              <a:t>延续性</a:t>
            </a:r>
            <a:endParaRPr lang="en-US" altLang="zh-CN" dirty="0" smtClean="0"/>
          </a:p>
          <a:p>
            <a:pPr marL="285750" indent="-285750">
              <a:lnSpc>
                <a:spcPct val="150000"/>
              </a:lnSpc>
              <a:buFont typeface="Arial" panose="020B0604020202020204" pitchFamily="34" charset="0"/>
              <a:buChar char="•"/>
            </a:pPr>
            <a:r>
              <a:rPr lang="zh-CN" altLang="en-US" dirty="0"/>
              <a:t>采用传统观测模式，观测时需要观测用户、观测助手、技术值班人员协同工作</a:t>
            </a:r>
            <a:endParaRPr lang="en-US" altLang="zh-CN" dirty="0"/>
          </a:p>
          <a:p>
            <a:pPr marL="285750" indent="-285750">
              <a:lnSpc>
                <a:spcPct val="150000"/>
              </a:lnSpc>
              <a:buFont typeface="Arial" panose="020B0604020202020204" pitchFamily="34" charset="0"/>
              <a:buChar char="•"/>
            </a:pPr>
            <a:r>
              <a:rPr lang="zh-CN" altLang="en-US" dirty="0"/>
              <a:t>观测数据的质量及观测时间的利用率完全取决于观测用户的观测计划制定的好坏以及对终端的熟悉</a:t>
            </a:r>
            <a:r>
              <a:rPr lang="zh-CN" altLang="en-US" dirty="0" smtClean="0"/>
              <a:t>程度</a:t>
            </a:r>
            <a:endParaRPr lang="en-US" altLang="zh-CN" dirty="0"/>
          </a:p>
        </p:txBody>
      </p:sp>
      <p:sp>
        <p:nvSpPr>
          <p:cNvPr id="9" name="矩形 8">
            <a:extLst>
              <a:ext uri="{FF2B5EF4-FFF2-40B4-BE49-F238E27FC236}">
                <a16:creationId xmlns:a16="http://schemas.microsoft.com/office/drawing/2014/main" id="{B9C6809A-1B63-4B5B-B66A-F61F1BB836DC}"/>
              </a:ext>
            </a:extLst>
          </p:cNvPr>
          <p:cNvSpPr/>
          <p:nvPr/>
        </p:nvSpPr>
        <p:spPr>
          <a:xfrm>
            <a:off x="5723793" y="5152839"/>
            <a:ext cx="5037992" cy="1107996"/>
          </a:xfrm>
          <a:prstGeom prst="rect">
            <a:avLst/>
          </a:prstGeom>
        </p:spPr>
        <p:txBody>
          <a:bodyPr wrap="square">
            <a:spAutoFit/>
            <a:scene3d>
              <a:camera prst="orthographicFront"/>
              <a:lightRig rig="harsh" dir="t"/>
            </a:scene3d>
            <a:sp3d prstMaterial="matte">
              <a:contourClr>
                <a:schemeClr val="bg1">
                  <a:lumMod val="65000"/>
                </a:schemeClr>
              </a:contourClr>
            </a:sp3d>
          </a:bodyPr>
          <a:lstStyle/>
          <a:p>
            <a:pPr lvl="0" algn="ctr" defTabSz="914400">
              <a:defRPr/>
            </a:pPr>
            <a:r>
              <a:rPr lang="zh-CN" altLang="en-US" sz="2200" b="1" dirty="0">
                <a:ln>
                  <a:solidFill>
                    <a:srgbClr val="FF0000"/>
                  </a:solidFill>
                </a:ln>
                <a:solidFill>
                  <a:srgbClr val="FF0000"/>
                </a:solidFill>
              </a:rPr>
              <a:t>观测时间供不应求！</a:t>
            </a:r>
          </a:p>
          <a:p>
            <a:pPr lvl="0" algn="ctr" defTabSz="914400">
              <a:defRPr/>
            </a:pPr>
            <a:r>
              <a:rPr lang="zh-CN" altLang="en-US" sz="2200" b="1" dirty="0" smtClean="0">
                <a:ln>
                  <a:solidFill>
                    <a:srgbClr val="FF0000"/>
                  </a:solidFill>
                </a:ln>
                <a:solidFill>
                  <a:srgbClr val="FF0000"/>
                </a:solidFill>
              </a:rPr>
              <a:t>亟需建立观测控制系统提高</a:t>
            </a:r>
            <a:r>
              <a:rPr lang="zh-CN" altLang="en-US" sz="2200" b="1" dirty="0">
                <a:ln>
                  <a:solidFill>
                    <a:srgbClr val="FF0000"/>
                  </a:solidFill>
                </a:ln>
                <a:solidFill>
                  <a:srgbClr val="FF0000"/>
                </a:solidFill>
              </a:rPr>
              <a:t>观测</a:t>
            </a:r>
            <a:r>
              <a:rPr lang="zh-CN" altLang="en-US" sz="2200" b="1" dirty="0" smtClean="0">
                <a:ln>
                  <a:solidFill>
                    <a:srgbClr val="FF0000"/>
                  </a:solidFill>
                </a:ln>
                <a:solidFill>
                  <a:srgbClr val="FF0000"/>
                </a:solidFill>
              </a:rPr>
              <a:t>效率、保持望远镜的竞争力！</a:t>
            </a:r>
            <a:endParaRPr lang="zh-CN" altLang="en-US" sz="2200" b="1" dirty="0">
              <a:ln>
                <a:solidFill>
                  <a:srgbClr val="FF0000"/>
                </a:solidFill>
              </a:ln>
              <a:solidFill>
                <a:srgbClr val="FF0000"/>
              </a:solidFill>
            </a:endParaRPr>
          </a:p>
        </p:txBody>
      </p:sp>
    </p:spTree>
    <p:extLst>
      <p:ext uri="{BB962C8B-B14F-4D97-AF65-F5344CB8AC3E}">
        <p14:creationId xmlns:p14="http://schemas.microsoft.com/office/powerpoint/2010/main" val="316105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59823" y="17057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8" name="文本框 7"/>
          <p:cNvSpPr txBox="1"/>
          <p:nvPr/>
        </p:nvSpPr>
        <p:spPr>
          <a:xfrm>
            <a:off x="509953" y="1510936"/>
            <a:ext cx="4897315" cy="1200329"/>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标准化建设</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400" b="1" dirty="0" smtClean="0">
                <a:solidFill>
                  <a:srgbClr val="280FE3"/>
                </a:solidFill>
                <a:latin typeface="Times New Roman" panose="02020603050405020304" pitchFamily="18" charset="0"/>
                <a:cs typeface="Times New Roman" panose="02020603050405020304" pitchFamily="18" charset="0"/>
              </a:rPr>
              <a:t>FITS</a:t>
            </a:r>
            <a:r>
              <a:rPr lang="zh-CN" altLang="en-US" sz="2400" b="1" dirty="0" smtClean="0">
                <a:solidFill>
                  <a:srgbClr val="280FE3"/>
                </a:solidFill>
                <a:latin typeface="Times New Roman" panose="02020603050405020304" pitchFamily="18" charset="0"/>
                <a:cs typeface="Times New Roman" panose="02020603050405020304" pitchFamily="18" charset="0"/>
              </a:rPr>
              <a:t>头信息标准化</a:t>
            </a:r>
            <a:endParaRPr lang="en-US" altLang="zh-CN" sz="2400" b="1" dirty="0" smtClean="0">
              <a:solidFill>
                <a:srgbClr val="280FE3"/>
              </a:solidFill>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825404" y="1900479"/>
            <a:ext cx="6542550" cy="4858328"/>
            <a:chOff x="825404" y="1900479"/>
            <a:chExt cx="6542550" cy="4858328"/>
          </a:xfrm>
        </p:grpSpPr>
        <p:pic>
          <p:nvPicPr>
            <p:cNvPr id="5" name="图片 4"/>
            <p:cNvPicPr/>
            <p:nvPr/>
          </p:nvPicPr>
          <p:blipFill>
            <a:blip r:embed="rId2" cstate="email">
              <a:extLst>
                <a:ext uri="{28A0092B-C50C-407E-A947-70E740481C1C}">
                  <a14:useLocalDpi xmlns:a14="http://schemas.microsoft.com/office/drawing/2010/main"/>
                </a:ext>
              </a:extLst>
            </a:blip>
            <a:srcRect/>
            <a:stretch>
              <a:fillRect/>
            </a:stretch>
          </p:blipFill>
          <p:spPr bwMode="auto">
            <a:xfrm>
              <a:off x="825404" y="1900479"/>
              <a:ext cx="6542550" cy="4515969"/>
            </a:xfrm>
            <a:prstGeom prst="rect">
              <a:avLst/>
            </a:prstGeom>
            <a:noFill/>
          </p:spPr>
        </p:pic>
        <p:sp>
          <p:nvSpPr>
            <p:cNvPr id="2" name="文本框 1"/>
            <p:cNvSpPr txBox="1"/>
            <p:nvPr/>
          </p:nvSpPr>
          <p:spPr>
            <a:xfrm>
              <a:off x="3235570" y="6389475"/>
              <a:ext cx="1116623" cy="369332"/>
            </a:xfrm>
            <a:prstGeom prst="rect">
              <a:avLst/>
            </a:prstGeom>
            <a:noFill/>
          </p:spPr>
          <p:txBody>
            <a:bodyPr wrap="square" rtlCol="0">
              <a:spAutoFit/>
            </a:bodyPr>
            <a:lstStyle/>
            <a:p>
              <a:r>
                <a:rPr lang="en-US" altLang="zh-CN" dirty="0" smtClean="0">
                  <a:solidFill>
                    <a:srgbClr val="FF0000"/>
                  </a:solidFill>
                  <a:latin typeface="Times New Roman" panose="02020603050405020304" pitchFamily="18" charset="0"/>
                  <a:cs typeface="Times New Roman" panose="02020603050405020304" pitchFamily="18" charset="0"/>
                </a:rPr>
                <a:t>YFOSC</a:t>
              </a:r>
              <a:endParaRPr lang="zh-CN" altLang="en-US" dirty="0">
                <a:solidFill>
                  <a:srgbClr val="FF0000"/>
                </a:solidFill>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8454292" y="1828800"/>
            <a:ext cx="3257061" cy="4674402"/>
            <a:chOff x="8454292" y="1828800"/>
            <a:chExt cx="3257061" cy="4674402"/>
          </a:xfrm>
        </p:grpSpPr>
        <p:pic>
          <p:nvPicPr>
            <p:cNvPr id="6" name="图片 5"/>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4292" y="1828800"/>
              <a:ext cx="3257061" cy="4323251"/>
            </a:xfrm>
            <a:prstGeom prst="rect">
              <a:avLst/>
            </a:prstGeom>
            <a:noFill/>
          </p:spPr>
        </p:pic>
        <p:sp>
          <p:nvSpPr>
            <p:cNvPr id="10" name="文本框 9"/>
            <p:cNvSpPr txBox="1"/>
            <p:nvPr/>
          </p:nvSpPr>
          <p:spPr>
            <a:xfrm>
              <a:off x="9397511" y="6133870"/>
              <a:ext cx="1116623" cy="369332"/>
            </a:xfrm>
            <a:prstGeom prst="rect">
              <a:avLst/>
            </a:prstGeom>
            <a:noFill/>
          </p:spPr>
          <p:txBody>
            <a:bodyPr wrap="square" rtlCol="0">
              <a:spAutoFit/>
            </a:bodyPr>
            <a:lstStyle/>
            <a:p>
              <a:r>
                <a:rPr lang="en-US" altLang="zh-CN" dirty="0" smtClean="0">
                  <a:solidFill>
                    <a:srgbClr val="FF0000"/>
                  </a:solidFill>
                  <a:latin typeface="Times New Roman" panose="02020603050405020304" pitchFamily="18" charset="0"/>
                  <a:cs typeface="Times New Roman" panose="02020603050405020304" pitchFamily="18" charset="0"/>
                </a:rPr>
                <a:t>PI CCD</a:t>
              </a:r>
              <a:endParaRPr lang="zh-CN" altLang="en-US"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95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终端控制系统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5" name="文本框 4"/>
          <p:cNvSpPr txBox="1"/>
          <p:nvPr/>
        </p:nvSpPr>
        <p:spPr>
          <a:xfrm>
            <a:off x="509953" y="1510936"/>
            <a:ext cx="5073162" cy="4893647"/>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标准化建设</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400" b="1" dirty="0" smtClean="0">
                <a:solidFill>
                  <a:srgbClr val="280FE3"/>
                </a:solidFill>
                <a:latin typeface="Times New Roman" panose="02020603050405020304" pitchFamily="18" charset="0"/>
                <a:cs typeface="Times New Roman" panose="02020603050405020304" pitchFamily="18" charset="0"/>
              </a:rPr>
              <a:t>FITS</a:t>
            </a:r>
            <a:r>
              <a:rPr lang="zh-CN" altLang="en-US" sz="2400" b="1" dirty="0" smtClean="0">
                <a:solidFill>
                  <a:srgbClr val="280FE3"/>
                </a:solidFill>
                <a:latin typeface="Times New Roman" panose="02020603050405020304" pitchFamily="18" charset="0"/>
                <a:cs typeface="Times New Roman" panose="02020603050405020304" pitchFamily="18" charset="0"/>
              </a:rPr>
              <a:t>头中的</a:t>
            </a:r>
            <a:r>
              <a:rPr lang="en-US" altLang="zh-CN" sz="2400" b="1" dirty="0" smtClean="0">
                <a:solidFill>
                  <a:srgbClr val="280FE3"/>
                </a:solidFill>
                <a:latin typeface="Times New Roman" panose="02020603050405020304" pitchFamily="18" charset="0"/>
                <a:cs typeface="Times New Roman" panose="02020603050405020304" pitchFamily="18" charset="0"/>
              </a:rPr>
              <a:t>WCS</a:t>
            </a:r>
            <a:r>
              <a:rPr lang="zh-CN" altLang="en-US" sz="2400" b="1" dirty="0" smtClean="0">
                <a:solidFill>
                  <a:srgbClr val="280FE3"/>
                </a:solidFill>
                <a:latin typeface="Times New Roman" panose="02020603050405020304" pitchFamily="18" charset="0"/>
                <a:cs typeface="Times New Roman" panose="02020603050405020304" pitchFamily="18" charset="0"/>
              </a:rPr>
              <a:t>信息</a:t>
            </a:r>
            <a:endParaRPr lang="en-US" altLang="zh-CN" sz="2400" b="1" dirty="0" smtClean="0">
              <a:solidFill>
                <a:srgbClr val="280FE3"/>
              </a:solidFill>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b="1" dirty="0" smtClean="0">
                <a:solidFill>
                  <a:srgbClr val="280FE3"/>
                </a:solidFill>
                <a:latin typeface="Times New Roman" panose="02020603050405020304" pitchFamily="18" charset="0"/>
                <a:cs typeface="Times New Roman" panose="02020603050405020304" pitchFamily="18" charset="0"/>
              </a:rPr>
              <a:t>获取旋转角：</a:t>
            </a:r>
            <a:r>
              <a:rPr lang="en-US" altLang="zh-CN" sz="2000" b="1" dirty="0" smtClean="0">
                <a:solidFill>
                  <a:srgbClr val="280FE3"/>
                </a:solidFill>
                <a:latin typeface="Times New Roman" panose="02020603050405020304" pitchFamily="18" charset="0"/>
                <a:cs typeface="Times New Roman" panose="02020603050405020304" pitchFamily="18" charset="0"/>
              </a:rPr>
              <a:t>ROTOFFSET</a:t>
            </a:r>
          </a:p>
          <a:p>
            <a:pPr marL="342900" indent="-342900">
              <a:lnSpc>
                <a:spcPct val="150000"/>
              </a:lnSpc>
              <a:buFontTx/>
              <a:buChar char="-"/>
            </a:pPr>
            <a:r>
              <a:rPr lang="zh-CN" altLang="en-US" sz="2000" b="1" dirty="0" smtClean="0">
                <a:solidFill>
                  <a:srgbClr val="280FE3"/>
                </a:solidFill>
                <a:latin typeface="Times New Roman" panose="02020603050405020304" pitchFamily="18" charset="0"/>
                <a:cs typeface="Times New Roman" panose="02020603050405020304" pitchFamily="18" charset="0"/>
              </a:rPr>
              <a:t>计算底片比例尺：</a:t>
            </a:r>
            <a:r>
              <a:rPr lang="en-US" altLang="zh-CN" sz="2000" b="1" dirty="0" smtClean="0">
                <a:solidFill>
                  <a:srgbClr val="280FE3"/>
                </a:solidFill>
                <a:latin typeface="Times New Roman" panose="02020603050405020304" pitchFamily="18" charset="0"/>
                <a:cs typeface="Times New Roman" panose="02020603050405020304" pitchFamily="18" charset="0"/>
              </a:rPr>
              <a:t>SCALE1</a:t>
            </a:r>
            <a:r>
              <a:rPr lang="zh-CN" altLang="en-US" sz="2000" b="1" dirty="0" smtClean="0">
                <a:solidFill>
                  <a:srgbClr val="280FE3"/>
                </a:solidFill>
                <a:latin typeface="Times New Roman" panose="02020603050405020304" pitchFamily="18" charset="0"/>
                <a:cs typeface="Times New Roman" panose="02020603050405020304" pitchFamily="18" charset="0"/>
              </a:rPr>
              <a:t>，</a:t>
            </a:r>
            <a:r>
              <a:rPr lang="en-US" altLang="zh-CN" sz="2000" b="1" dirty="0" smtClean="0">
                <a:solidFill>
                  <a:srgbClr val="280FE3"/>
                </a:solidFill>
                <a:latin typeface="Times New Roman" panose="02020603050405020304" pitchFamily="18" charset="0"/>
                <a:cs typeface="Times New Roman" panose="02020603050405020304" pitchFamily="18" charset="0"/>
              </a:rPr>
              <a:t>SCALE2</a:t>
            </a:r>
          </a:p>
          <a:p>
            <a:pPr marL="342900" indent="-342900">
              <a:lnSpc>
                <a:spcPct val="150000"/>
              </a:lnSpc>
              <a:buFontTx/>
              <a:buChar char="-"/>
            </a:pPr>
            <a:r>
              <a:rPr lang="zh-CN" altLang="en-US" sz="2000" b="1" dirty="0" smtClean="0">
                <a:solidFill>
                  <a:srgbClr val="280FE3"/>
                </a:solidFill>
                <a:latin typeface="Times New Roman" panose="02020603050405020304" pitchFamily="18" charset="0"/>
                <a:cs typeface="Times New Roman" panose="02020603050405020304" pitchFamily="18" charset="0"/>
              </a:rPr>
              <a:t>获取光轴中心坐标：</a:t>
            </a:r>
            <a:r>
              <a:rPr lang="en-US" altLang="zh-CN" sz="2000" b="1" dirty="0" smtClean="0">
                <a:solidFill>
                  <a:srgbClr val="280FE3"/>
                </a:solidFill>
                <a:latin typeface="Times New Roman" panose="02020603050405020304" pitchFamily="18" charset="0"/>
                <a:cs typeface="Times New Roman" panose="02020603050405020304" pitchFamily="18" charset="0"/>
              </a:rPr>
              <a:t>CRPIX1</a:t>
            </a:r>
            <a:r>
              <a:rPr lang="zh-CN" altLang="en-US" sz="2000" b="1" dirty="0" smtClean="0">
                <a:solidFill>
                  <a:srgbClr val="280FE3"/>
                </a:solidFill>
                <a:latin typeface="Times New Roman" panose="02020603050405020304" pitchFamily="18" charset="0"/>
                <a:cs typeface="Times New Roman" panose="02020603050405020304" pitchFamily="18" charset="0"/>
              </a:rPr>
              <a:t>，</a:t>
            </a:r>
            <a:r>
              <a:rPr lang="en-US" altLang="zh-CN" sz="2000" b="1" dirty="0" smtClean="0">
                <a:solidFill>
                  <a:srgbClr val="280FE3"/>
                </a:solidFill>
                <a:latin typeface="Times New Roman" panose="02020603050405020304" pitchFamily="18" charset="0"/>
                <a:cs typeface="Times New Roman" panose="02020603050405020304" pitchFamily="18" charset="0"/>
              </a:rPr>
              <a:t>CRPIX2</a:t>
            </a:r>
          </a:p>
          <a:p>
            <a:pPr marL="342900" indent="-342900">
              <a:lnSpc>
                <a:spcPct val="150000"/>
              </a:lnSpc>
              <a:buFontTx/>
              <a:buChar char="-"/>
            </a:pPr>
            <a:r>
              <a:rPr lang="zh-CN" altLang="en-US" sz="2000" b="1" dirty="0" smtClean="0">
                <a:solidFill>
                  <a:srgbClr val="280FE3"/>
                </a:solidFill>
                <a:latin typeface="Times New Roman" panose="02020603050405020304" pitchFamily="18" charset="0"/>
                <a:cs typeface="Times New Roman" panose="02020603050405020304" pitchFamily="18" charset="0"/>
              </a:rPr>
              <a:t>获取观测目标的赤经和赤纬：</a:t>
            </a:r>
            <a:r>
              <a:rPr lang="en-US" altLang="zh-CN" sz="2000" b="1" dirty="0" smtClean="0">
                <a:solidFill>
                  <a:srgbClr val="280FE3"/>
                </a:solidFill>
                <a:latin typeface="Times New Roman" panose="02020603050405020304" pitchFamily="18" charset="0"/>
                <a:cs typeface="Times New Roman" panose="02020603050405020304" pitchFamily="18" charset="0"/>
              </a:rPr>
              <a:t>CRVAL1</a:t>
            </a:r>
            <a:r>
              <a:rPr lang="zh-CN" altLang="en-US" sz="2000" b="1" dirty="0" smtClean="0">
                <a:solidFill>
                  <a:srgbClr val="280FE3"/>
                </a:solidFill>
                <a:latin typeface="Times New Roman" panose="02020603050405020304" pitchFamily="18" charset="0"/>
                <a:cs typeface="Times New Roman" panose="02020603050405020304" pitchFamily="18" charset="0"/>
              </a:rPr>
              <a:t>，</a:t>
            </a:r>
            <a:r>
              <a:rPr lang="en-US" altLang="zh-CN" sz="2000" b="1" dirty="0" smtClean="0">
                <a:solidFill>
                  <a:srgbClr val="280FE3"/>
                </a:solidFill>
                <a:latin typeface="Times New Roman" panose="02020603050405020304" pitchFamily="18" charset="0"/>
                <a:cs typeface="Times New Roman" panose="02020603050405020304" pitchFamily="18" charset="0"/>
              </a:rPr>
              <a:t>CRVAL2</a:t>
            </a:r>
          </a:p>
          <a:p>
            <a:pPr marL="342900" indent="-342900">
              <a:lnSpc>
                <a:spcPct val="150000"/>
              </a:lnSpc>
              <a:buFontTx/>
              <a:buChar char="-"/>
            </a:pPr>
            <a:r>
              <a:rPr lang="zh-CN" altLang="en-US" sz="2000" b="1" dirty="0" smtClean="0">
                <a:solidFill>
                  <a:srgbClr val="280FE3"/>
                </a:solidFill>
                <a:latin typeface="Times New Roman" panose="02020603050405020304" pitchFamily="18" charset="0"/>
                <a:cs typeface="Times New Roman" panose="02020603050405020304" pitchFamily="18" charset="0"/>
              </a:rPr>
              <a:t>计算</a:t>
            </a:r>
            <a:r>
              <a:rPr lang="en-US" altLang="zh-CN" sz="2000" b="1" dirty="0" smtClean="0">
                <a:solidFill>
                  <a:srgbClr val="280FE3"/>
                </a:solidFill>
                <a:latin typeface="Times New Roman" panose="02020603050405020304" pitchFamily="18" charset="0"/>
                <a:cs typeface="Times New Roman" panose="02020603050405020304" pitchFamily="18" charset="0"/>
              </a:rPr>
              <a:t>CD1_1, CD1_2, CD2_1, CD2_2</a:t>
            </a:r>
          </a:p>
          <a:p>
            <a:pPr marL="342900" indent="-342900">
              <a:lnSpc>
                <a:spcPct val="150000"/>
              </a:lnSpc>
              <a:buFontTx/>
              <a:buChar char="-"/>
            </a:pPr>
            <a:r>
              <a:rPr lang="zh-CN" altLang="en-US" sz="2000" b="1" dirty="0" smtClean="0">
                <a:solidFill>
                  <a:srgbClr val="280FE3"/>
                </a:solidFill>
                <a:latin typeface="Times New Roman" panose="02020603050405020304" pitchFamily="18" charset="0"/>
                <a:cs typeface="Times New Roman" panose="02020603050405020304" pitchFamily="18" charset="0"/>
              </a:rPr>
              <a:t>将所有这些值写入到观测数据的</a:t>
            </a:r>
            <a:r>
              <a:rPr lang="en-US" altLang="zh-CN" sz="2000" b="1" dirty="0" smtClean="0">
                <a:solidFill>
                  <a:srgbClr val="280FE3"/>
                </a:solidFill>
                <a:latin typeface="Times New Roman" panose="02020603050405020304" pitchFamily="18" charset="0"/>
                <a:cs typeface="Times New Roman" panose="02020603050405020304" pitchFamily="18" charset="0"/>
              </a:rPr>
              <a:t>FITS</a:t>
            </a:r>
            <a:r>
              <a:rPr lang="zh-CN" altLang="en-US" sz="2000" b="1" dirty="0" smtClean="0">
                <a:solidFill>
                  <a:srgbClr val="280FE3"/>
                </a:solidFill>
                <a:latin typeface="Times New Roman" panose="02020603050405020304" pitchFamily="18" charset="0"/>
                <a:cs typeface="Times New Roman" panose="02020603050405020304" pitchFamily="18" charset="0"/>
              </a:rPr>
              <a:t>头中，获得的数据中就能查看</a:t>
            </a:r>
            <a:r>
              <a:rPr lang="en-US" altLang="zh-CN" sz="2000" b="1" dirty="0" smtClean="0">
                <a:solidFill>
                  <a:srgbClr val="280FE3"/>
                </a:solidFill>
                <a:latin typeface="Times New Roman" panose="02020603050405020304" pitchFamily="18" charset="0"/>
                <a:cs typeface="Times New Roman" panose="02020603050405020304" pitchFamily="18" charset="0"/>
              </a:rPr>
              <a:t>WCS</a:t>
            </a:r>
            <a:r>
              <a:rPr lang="zh-CN" altLang="en-US" sz="2000" b="1" dirty="0" smtClean="0">
                <a:solidFill>
                  <a:srgbClr val="280FE3"/>
                </a:solidFill>
                <a:latin typeface="Times New Roman" panose="02020603050405020304" pitchFamily="18" charset="0"/>
                <a:cs typeface="Times New Roman" panose="02020603050405020304" pitchFamily="18" charset="0"/>
              </a:rPr>
              <a:t>坐标</a:t>
            </a:r>
            <a:endParaRPr lang="en-US" altLang="zh-CN" sz="2000" b="1" dirty="0" smtClean="0">
              <a:solidFill>
                <a:srgbClr val="280FE3"/>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40694" y="70970"/>
            <a:ext cx="4507659" cy="4993399"/>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65951" y="5151287"/>
            <a:ext cx="5457143" cy="1514286"/>
          </a:xfrm>
          <a:prstGeom prst="rect">
            <a:avLst/>
          </a:prstGeom>
        </p:spPr>
      </p:pic>
    </p:spTree>
    <p:extLst>
      <p:ext uri="{BB962C8B-B14F-4D97-AF65-F5344CB8AC3E}">
        <p14:creationId xmlns:p14="http://schemas.microsoft.com/office/powerpoint/2010/main" val="15627696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11004" y="1526794"/>
            <a:ext cx="8898398" cy="4756559"/>
            <a:chOff x="316524" y="1929757"/>
            <a:chExt cx="8547910" cy="4611719"/>
          </a:xfrm>
        </p:grpSpPr>
        <p:sp>
          <p:nvSpPr>
            <p:cNvPr id="11" name="矩形 10"/>
            <p:cNvSpPr/>
            <p:nvPr/>
          </p:nvSpPr>
          <p:spPr>
            <a:xfrm>
              <a:off x="316524" y="1929757"/>
              <a:ext cx="8547910" cy="461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779321" y="2033124"/>
              <a:ext cx="1772744" cy="628115"/>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观测控制系统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OCS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圆角矩形 12"/>
            <p:cNvSpPr/>
            <p:nvPr/>
          </p:nvSpPr>
          <p:spPr>
            <a:xfrm>
              <a:off x="7136922" y="37672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观测辅助系统</a:t>
              </a:r>
              <a:r>
                <a:rPr lang="en-US" altLang="zh-CN"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OAS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圆角矩形 13"/>
            <p:cNvSpPr/>
            <p:nvPr/>
          </p:nvSpPr>
          <p:spPr>
            <a:xfrm>
              <a:off x="4823208" y="3767754"/>
              <a:ext cx="190928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望远镜控制系统</a:t>
              </a: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TCS</a:t>
              </a:r>
            </a:p>
          </p:txBody>
        </p:sp>
        <p:sp>
          <p:nvSpPr>
            <p:cNvPr id="15" name="圆角矩形 14"/>
            <p:cNvSpPr/>
            <p:nvPr/>
          </p:nvSpPr>
          <p:spPr>
            <a:xfrm>
              <a:off x="2710337" y="37672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设备控制系统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ICS</a:t>
              </a:r>
            </a:p>
          </p:txBody>
        </p:sp>
        <p:sp>
          <p:nvSpPr>
            <p:cNvPr id="16" name="圆角矩形 15"/>
            <p:cNvSpPr/>
            <p:nvPr/>
          </p:nvSpPr>
          <p:spPr>
            <a:xfrm>
              <a:off x="549994" y="3767754"/>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数据管理系统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DHS</a:t>
              </a:r>
            </a:p>
          </p:txBody>
        </p:sp>
        <p:cxnSp>
          <p:nvCxnSpPr>
            <p:cNvPr id="17" name="直接连接符 16"/>
            <p:cNvCxnSpPr/>
            <p:nvPr/>
          </p:nvCxnSpPr>
          <p:spPr>
            <a:xfrm>
              <a:off x="1389189" y="3079982"/>
              <a:ext cx="6585517" cy="0"/>
            </a:xfrm>
            <a:prstGeom prst="line">
              <a:avLst/>
            </a:prstGeom>
            <a:noFill/>
            <a:ln w="19050" cap="flat" cmpd="sng" algn="ctr">
              <a:solidFill>
                <a:srgbClr val="4F81BD">
                  <a:shade val="95000"/>
                  <a:satMod val="105000"/>
                </a:srgbClr>
              </a:solidFill>
              <a:prstDash val="solid"/>
            </a:ln>
            <a:effectLst/>
          </p:spPr>
        </p:cxnSp>
        <p:cxnSp>
          <p:nvCxnSpPr>
            <p:cNvPr id="18" name="直接连接符 17"/>
            <p:cNvCxnSpPr>
              <a:stCxn id="12" idx="2"/>
            </p:cNvCxnSpPr>
            <p:nvPr/>
          </p:nvCxnSpPr>
          <p:spPr>
            <a:xfrm>
              <a:off x="4665693" y="2661239"/>
              <a:ext cx="0" cy="418744"/>
            </a:xfrm>
            <a:prstGeom prst="line">
              <a:avLst/>
            </a:prstGeom>
            <a:noFill/>
            <a:ln w="19050" cap="flat" cmpd="sng" algn="ctr">
              <a:solidFill>
                <a:srgbClr val="4F81BD">
                  <a:shade val="95000"/>
                  <a:satMod val="105000"/>
                </a:srgbClr>
              </a:solidFill>
              <a:prstDash val="solid"/>
            </a:ln>
            <a:effectLst/>
          </p:spPr>
        </p:cxnSp>
        <p:cxnSp>
          <p:nvCxnSpPr>
            <p:cNvPr id="19" name="直接连接符 18"/>
            <p:cNvCxnSpPr>
              <a:endCxn id="16" idx="0"/>
            </p:cNvCxnSpPr>
            <p:nvPr/>
          </p:nvCxnSpPr>
          <p:spPr>
            <a:xfrm>
              <a:off x="1389189" y="3079982"/>
              <a:ext cx="0" cy="687772"/>
            </a:xfrm>
            <a:prstGeom prst="line">
              <a:avLst/>
            </a:prstGeom>
            <a:noFill/>
            <a:ln w="19050" cap="flat" cmpd="sng" algn="ctr">
              <a:solidFill>
                <a:srgbClr val="4F81BD">
                  <a:shade val="95000"/>
                  <a:satMod val="105000"/>
                </a:srgbClr>
              </a:solidFill>
              <a:prstDash val="solid"/>
            </a:ln>
            <a:effectLst/>
          </p:spPr>
        </p:cxnSp>
        <p:cxnSp>
          <p:nvCxnSpPr>
            <p:cNvPr id="20" name="直接连接符 19"/>
            <p:cNvCxnSpPr>
              <a:endCxn id="15" idx="0"/>
            </p:cNvCxnSpPr>
            <p:nvPr/>
          </p:nvCxnSpPr>
          <p:spPr>
            <a:xfrm>
              <a:off x="3549532" y="3079982"/>
              <a:ext cx="0" cy="687218"/>
            </a:xfrm>
            <a:prstGeom prst="line">
              <a:avLst/>
            </a:prstGeom>
            <a:noFill/>
            <a:ln w="19050" cap="flat" cmpd="sng" algn="ctr">
              <a:solidFill>
                <a:srgbClr val="4F81BD">
                  <a:shade val="95000"/>
                  <a:satMod val="105000"/>
                </a:srgbClr>
              </a:solidFill>
              <a:prstDash val="solid"/>
            </a:ln>
            <a:effectLst/>
          </p:spPr>
        </p:cxnSp>
        <p:cxnSp>
          <p:nvCxnSpPr>
            <p:cNvPr id="21" name="直接连接符 20"/>
            <p:cNvCxnSpPr>
              <a:stCxn id="14" idx="0"/>
            </p:cNvCxnSpPr>
            <p:nvPr/>
          </p:nvCxnSpPr>
          <p:spPr>
            <a:xfrm flipH="1" flipV="1">
              <a:off x="5777847" y="3079982"/>
              <a:ext cx="1" cy="687772"/>
            </a:xfrm>
            <a:prstGeom prst="line">
              <a:avLst/>
            </a:prstGeom>
            <a:noFill/>
            <a:ln w="19050" cap="flat" cmpd="sng" algn="ctr">
              <a:solidFill>
                <a:srgbClr val="4F81BD">
                  <a:shade val="95000"/>
                  <a:satMod val="105000"/>
                </a:srgbClr>
              </a:solidFill>
              <a:prstDash val="solid"/>
            </a:ln>
            <a:effectLst/>
          </p:spPr>
        </p:cxnSp>
        <p:cxnSp>
          <p:nvCxnSpPr>
            <p:cNvPr id="22" name="直接连接符 21"/>
            <p:cNvCxnSpPr>
              <a:endCxn id="13" idx="0"/>
            </p:cNvCxnSpPr>
            <p:nvPr/>
          </p:nvCxnSpPr>
          <p:spPr>
            <a:xfrm>
              <a:off x="7974706" y="3079982"/>
              <a:ext cx="1411" cy="687219"/>
            </a:xfrm>
            <a:prstGeom prst="line">
              <a:avLst/>
            </a:prstGeom>
            <a:noFill/>
            <a:ln w="19050" cap="flat" cmpd="sng" algn="ctr">
              <a:solidFill>
                <a:srgbClr val="4F81BD">
                  <a:shade val="95000"/>
                  <a:satMod val="105000"/>
                </a:srgbClr>
              </a:solidFill>
              <a:prstDash val="solid"/>
            </a:ln>
            <a:effectLst/>
          </p:spPr>
        </p:cxnSp>
        <p:sp>
          <p:nvSpPr>
            <p:cNvPr id="23" name="圆角矩形 22"/>
            <p:cNvSpPr/>
            <p:nvPr/>
          </p:nvSpPr>
          <p:spPr>
            <a:xfrm>
              <a:off x="2631209" y="4754956"/>
              <a:ext cx="489530" cy="140845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YFOSC</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4" name="圆角矩形 23"/>
            <p:cNvSpPr/>
            <p:nvPr/>
          </p:nvSpPr>
          <p:spPr>
            <a:xfrm>
              <a:off x="3304767" y="47582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多色测光系统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 name="圆角矩形 24"/>
            <p:cNvSpPr/>
            <p:nvPr/>
          </p:nvSpPr>
          <p:spPr>
            <a:xfrm>
              <a:off x="3969533" y="47582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高</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色散光谱仪</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6" name="圆角矩形 25"/>
            <p:cNvSpPr/>
            <p:nvPr/>
          </p:nvSpPr>
          <p:spPr>
            <a:xfrm>
              <a:off x="4823208" y="4754956"/>
              <a:ext cx="489530" cy="90727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a:t>
              </a:r>
            </a:p>
          </p:txBody>
        </p:sp>
        <p:sp>
          <p:nvSpPr>
            <p:cNvPr id="27" name="圆角矩形 26"/>
            <p:cNvSpPr/>
            <p:nvPr/>
          </p:nvSpPr>
          <p:spPr>
            <a:xfrm>
              <a:off x="5543628" y="4754956"/>
              <a:ext cx="489530" cy="767696"/>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圆顶</a:t>
              </a:r>
            </a:p>
          </p:txBody>
        </p:sp>
        <p:sp>
          <p:nvSpPr>
            <p:cNvPr id="28" name="圆角矩形 27"/>
            <p:cNvSpPr/>
            <p:nvPr/>
          </p:nvSpPr>
          <p:spPr>
            <a:xfrm>
              <a:off x="6242957" y="4754956"/>
              <a:ext cx="489530" cy="1186439"/>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导星系统</a:t>
              </a:r>
            </a:p>
          </p:txBody>
        </p:sp>
        <p:cxnSp>
          <p:nvCxnSpPr>
            <p:cNvPr id="29" name="直接连接符 28"/>
            <p:cNvCxnSpPr>
              <a:stCxn id="15" idx="2"/>
              <a:endCxn id="23" idx="0"/>
            </p:cNvCxnSpPr>
            <p:nvPr/>
          </p:nvCxnSpPr>
          <p:spPr>
            <a:xfrm flipH="1">
              <a:off x="2875974" y="4395316"/>
              <a:ext cx="673558" cy="359640"/>
            </a:xfrm>
            <a:prstGeom prst="line">
              <a:avLst/>
            </a:prstGeom>
            <a:noFill/>
            <a:ln w="19050" cap="flat" cmpd="sng" algn="ctr">
              <a:solidFill>
                <a:srgbClr val="4F81BD">
                  <a:shade val="95000"/>
                  <a:satMod val="105000"/>
                </a:srgbClr>
              </a:solidFill>
              <a:prstDash val="solid"/>
            </a:ln>
            <a:effectLst/>
          </p:spPr>
        </p:cxnSp>
        <p:cxnSp>
          <p:nvCxnSpPr>
            <p:cNvPr id="30" name="直接连接符 29"/>
            <p:cNvCxnSpPr>
              <a:stCxn id="15" idx="2"/>
              <a:endCxn id="24" idx="0"/>
            </p:cNvCxnSpPr>
            <p:nvPr/>
          </p:nvCxnSpPr>
          <p:spPr>
            <a:xfrm>
              <a:off x="3549532" y="4395316"/>
              <a:ext cx="0" cy="362944"/>
            </a:xfrm>
            <a:prstGeom prst="line">
              <a:avLst/>
            </a:prstGeom>
            <a:noFill/>
            <a:ln w="19050" cap="flat" cmpd="sng" algn="ctr">
              <a:solidFill>
                <a:srgbClr val="4F81BD">
                  <a:shade val="95000"/>
                  <a:satMod val="105000"/>
                </a:srgbClr>
              </a:solidFill>
              <a:prstDash val="solid"/>
            </a:ln>
            <a:effectLst/>
          </p:spPr>
        </p:cxnSp>
        <p:cxnSp>
          <p:nvCxnSpPr>
            <p:cNvPr id="31" name="直接连接符 30"/>
            <p:cNvCxnSpPr>
              <a:stCxn id="15" idx="2"/>
              <a:endCxn id="25" idx="0"/>
            </p:cNvCxnSpPr>
            <p:nvPr/>
          </p:nvCxnSpPr>
          <p:spPr>
            <a:xfrm>
              <a:off x="3549532" y="4395316"/>
              <a:ext cx="664766" cy="362944"/>
            </a:xfrm>
            <a:prstGeom prst="line">
              <a:avLst/>
            </a:prstGeom>
            <a:noFill/>
            <a:ln w="19050" cap="flat" cmpd="sng" algn="ctr">
              <a:solidFill>
                <a:srgbClr val="4F81BD">
                  <a:shade val="95000"/>
                  <a:satMod val="105000"/>
                </a:srgbClr>
              </a:solidFill>
              <a:prstDash val="solid"/>
            </a:ln>
            <a:effectLst/>
          </p:spPr>
        </p:cxnSp>
        <p:cxnSp>
          <p:nvCxnSpPr>
            <p:cNvPr id="32" name="直接连接符 31"/>
            <p:cNvCxnSpPr>
              <a:stCxn id="14" idx="2"/>
              <a:endCxn id="27" idx="0"/>
            </p:cNvCxnSpPr>
            <p:nvPr/>
          </p:nvCxnSpPr>
          <p:spPr>
            <a:xfrm>
              <a:off x="5777848" y="4395869"/>
              <a:ext cx="10545" cy="359087"/>
            </a:xfrm>
            <a:prstGeom prst="line">
              <a:avLst/>
            </a:prstGeom>
            <a:noFill/>
            <a:ln w="19050" cap="flat" cmpd="sng" algn="ctr">
              <a:solidFill>
                <a:srgbClr val="4F81BD">
                  <a:shade val="95000"/>
                  <a:satMod val="105000"/>
                </a:srgbClr>
              </a:solidFill>
              <a:prstDash val="solid"/>
            </a:ln>
            <a:effectLst/>
          </p:spPr>
        </p:cxnSp>
        <p:cxnSp>
          <p:nvCxnSpPr>
            <p:cNvPr id="33" name="直接连接符 32"/>
            <p:cNvCxnSpPr>
              <a:stCxn id="14" idx="2"/>
              <a:endCxn id="26" idx="0"/>
            </p:cNvCxnSpPr>
            <p:nvPr/>
          </p:nvCxnSpPr>
          <p:spPr>
            <a:xfrm flipH="1">
              <a:off x="5067973" y="4395869"/>
              <a:ext cx="709875" cy="359087"/>
            </a:xfrm>
            <a:prstGeom prst="line">
              <a:avLst/>
            </a:prstGeom>
            <a:noFill/>
            <a:ln w="19050" cap="flat" cmpd="sng" algn="ctr">
              <a:solidFill>
                <a:srgbClr val="4F81BD">
                  <a:shade val="95000"/>
                  <a:satMod val="105000"/>
                </a:srgbClr>
              </a:solidFill>
              <a:prstDash val="solid"/>
            </a:ln>
            <a:effectLst/>
          </p:spPr>
        </p:cxnSp>
        <p:cxnSp>
          <p:nvCxnSpPr>
            <p:cNvPr id="34" name="直接连接符 33"/>
            <p:cNvCxnSpPr>
              <a:stCxn id="14" idx="2"/>
              <a:endCxn id="28" idx="0"/>
            </p:cNvCxnSpPr>
            <p:nvPr/>
          </p:nvCxnSpPr>
          <p:spPr>
            <a:xfrm>
              <a:off x="5777848" y="4395869"/>
              <a:ext cx="709874" cy="359087"/>
            </a:xfrm>
            <a:prstGeom prst="line">
              <a:avLst/>
            </a:prstGeom>
            <a:noFill/>
            <a:ln w="19050" cap="flat" cmpd="sng" algn="ctr">
              <a:solidFill>
                <a:srgbClr val="4F81BD">
                  <a:shade val="95000"/>
                  <a:satMod val="105000"/>
                </a:srgbClr>
              </a:solidFill>
              <a:prstDash val="solid"/>
            </a:ln>
            <a:effectLst/>
          </p:spPr>
        </p:cxnSp>
        <p:sp>
          <p:nvSpPr>
            <p:cNvPr id="35" name="圆角矩形 34"/>
            <p:cNvSpPr/>
            <p:nvPr/>
          </p:nvSpPr>
          <p:spPr>
            <a:xfrm>
              <a:off x="7107194" y="4754956"/>
              <a:ext cx="489530" cy="1186439"/>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用户</a:t>
              </a: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星表</a:t>
              </a:r>
            </a:p>
          </p:txBody>
        </p:sp>
        <p:sp>
          <p:nvSpPr>
            <p:cNvPr id="36" name="圆角矩形 35"/>
            <p:cNvSpPr/>
            <p:nvPr/>
          </p:nvSpPr>
          <p:spPr>
            <a:xfrm>
              <a:off x="7729941" y="4758261"/>
              <a:ext cx="489530" cy="1183135"/>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台</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址系统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7" name="圆角矩形 36"/>
            <p:cNvSpPr/>
            <p:nvPr/>
          </p:nvSpPr>
          <p:spPr>
            <a:xfrm>
              <a:off x="8359338" y="4758261"/>
              <a:ext cx="489530" cy="118313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观测日志</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38" name="直接连接符 37"/>
            <p:cNvCxnSpPr>
              <a:stCxn id="13" idx="2"/>
              <a:endCxn id="36" idx="0"/>
            </p:cNvCxnSpPr>
            <p:nvPr/>
          </p:nvCxnSpPr>
          <p:spPr>
            <a:xfrm flipH="1">
              <a:off x="7974706" y="4395316"/>
              <a:ext cx="1411" cy="362945"/>
            </a:xfrm>
            <a:prstGeom prst="line">
              <a:avLst/>
            </a:prstGeom>
            <a:noFill/>
            <a:ln w="19050" cap="flat" cmpd="sng" algn="ctr">
              <a:solidFill>
                <a:srgbClr val="4F81BD">
                  <a:shade val="95000"/>
                  <a:satMod val="105000"/>
                </a:srgbClr>
              </a:solidFill>
              <a:prstDash val="solid"/>
            </a:ln>
            <a:effectLst/>
          </p:spPr>
        </p:cxnSp>
        <p:cxnSp>
          <p:nvCxnSpPr>
            <p:cNvPr id="39" name="直接连接符 38"/>
            <p:cNvCxnSpPr>
              <a:stCxn id="13" idx="2"/>
              <a:endCxn id="35" idx="0"/>
            </p:cNvCxnSpPr>
            <p:nvPr/>
          </p:nvCxnSpPr>
          <p:spPr>
            <a:xfrm flipH="1">
              <a:off x="7351959" y="4395316"/>
              <a:ext cx="624158" cy="359640"/>
            </a:xfrm>
            <a:prstGeom prst="line">
              <a:avLst/>
            </a:prstGeom>
            <a:noFill/>
            <a:ln w="19050" cap="flat" cmpd="sng" algn="ctr">
              <a:solidFill>
                <a:srgbClr val="4F81BD">
                  <a:shade val="95000"/>
                  <a:satMod val="105000"/>
                </a:srgbClr>
              </a:solidFill>
              <a:prstDash val="solid"/>
            </a:ln>
            <a:effectLst/>
          </p:spPr>
        </p:cxnSp>
        <p:cxnSp>
          <p:nvCxnSpPr>
            <p:cNvPr id="40" name="直接连接符 39"/>
            <p:cNvCxnSpPr>
              <a:stCxn id="13" idx="2"/>
              <a:endCxn id="37" idx="0"/>
            </p:cNvCxnSpPr>
            <p:nvPr/>
          </p:nvCxnSpPr>
          <p:spPr>
            <a:xfrm>
              <a:off x="7976117" y="4395316"/>
              <a:ext cx="627986" cy="362945"/>
            </a:xfrm>
            <a:prstGeom prst="line">
              <a:avLst/>
            </a:prstGeom>
            <a:noFill/>
            <a:ln w="19050" cap="flat" cmpd="sng" algn="ctr">
              <a:solidFill>
                <a:srgbClr val="4F81BD">
                  <a:shade val="95000"/>
                  <a:satMod val="105000"/>
                </a:srgbClr>
              </a:solidFill>
              <a:prstDash val="solid"/>
            </a:ln>
            <a:effectLst/>
          </p:spPr>
        </p:cxnSp>
        <p:sp>
          <p:nvSpPr>
            <p:cNvPr id="41" name="圆角矩形 40"/>
            <p:cNvSpPr/>
            <p:nvPr/>
          </p:nvSpPr>
          <p:spPr>
            <a:xfrm>
              <a:off x="338854"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存储备份</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2" name="圆角矩形 41"/>
            <p:cNvSpPr/>
            <p:nvPr/>
          </p:nvSpPr>
          <p:spPr>
            <a:xfrm>
              <a:off x="1034273"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在线预览</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3" name="圆角矩形 42"/>
            <p:cNvSpPr/>
            <p:nvPr/>
          </p:nvSpPr>
          <p:spPr>
            <a:xfrm>
              <a:off x="1738853"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数据检查</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44" name="直接连接符 43"/>
            <p:cNvCxnSpPr>
              <a:stCxn id="16" idx="2"/>
              <a:endCxn id="41" idx="0"/>
            </p:cNvCxnSpPr>
            <p:nvPr/>
          </p:nvCxnSpPr>
          <p:spPr>
            <a:xfrm flipH="1">
              <a:off x="583619" y="4395869"/>
              <a:ext cx="805570" cy="3590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直接连接符 46"/>
            <p:cNvCxnSpPr>
              <a:endCxn id="42" idx="0"/>
            </p:cNvCxnSpPr>
            <p:nvPr/>
          </p:nvCxnSpPr>
          <p:spPr>
            <a:xfrm flipH="1">
              <a:off x="1279038" y="4395316"/>
              <a:ext cx="110151" cy="3596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43" idx="0"/>
            </p:cNvCxnSpPr>
            <p:nvPr/>
          </p:nvCxnSpPr>
          <p:spPr>
            <a:xfrm>
              <a:off x="1389189" y="4395316"/>
              <a:ext cx="594429" cy="35964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1112697" y="3204595"/>
            <a:ext cx="2461008" cy="2860646"/>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数据管理系统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384518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296750" y="1412776"/>
            <a:ext cx="4881919" cy="22382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DKIST</a:t>
            </a:r>
            <a:r>
              <a:rPr lang="zh-CN" altLang="en-US" sz="2400" b="1" dirty="0" smtClean="0">
                <a:latin typeface="Times New Roman" panose="02020603050405020304" pitchFamily="18" charset="0"/>
                <a:cs typeface="Times New Roman" panose="02020603050405020304" pitchFamily="18" charset="0"/>
              </a:rPr>
              <a:t>（</a:t>
            </a:r>
            <a:r>
              <a:rPr lang="zh-CN" altLang="en-US" sz="2400" dirty="0" smtClean="0">
                <a:latin typeface="Times New Roman" panose="02020603050405020304" pitchFamily="18" charset="0"/>
                <a:cs typeface="Times New Roman" panose="02020603050405020304" pitchFamily="18" charset="0"/>
              </a:rPr>
              <a:t>观测数据处理系统</a:t>
            </a:r>
            <a:r>
              <a:rPr lang="zh-CN" altLang="en-US" sz="2400" b="1" dirty="0" smtClean="0">
                <a:latin typeface="Times New Roman" panose="02020603050405020304" pitchFamily="18" charset="0"/>
                <a:cs typeface="Times New Roman" panose="02020603050405020304" pitchFamily="18" charset="0"/>
              </a:rPr>
              <a:t>）</a:t>
            </a:r>
            <a:r>
              <a:rPr lang="en-US" altLang="zh-CN" sz="2400" dirty="0" smtClean="0">
                <a:latin typeface="Times New Roman" panose="02020603050405020304" pitchFamily="18" charset="0"/>
                <a:cs typeface="Times New Roman" panose="02020603050405020304" pitchFamily="18" charset="0"/>
              </a:rPr>
              <a:t>:</a:t>
            </a:r>
          </a:p>
          <a:p>
            <a:pPr marL="342900" indent="-342900">
              <a:lnSpc>
                <a:spcPct val="150000"/>
              </a:lnSpc>
              <a:buFontTx/>
              <a:buChar char="-"/>
            </a:pPr>
            <a:r>
              <a:rPr lang="zh-CN" altLang="en-US" sz="2400" dirty="0" smtClean="0">
                <a:latin typeface="Times New Roman" panose="02020603050405020304" pitchFamily="18" charset="0"/>
                <a:cs typeface="Times New Roman" panose="02020603050405020304" pitchFamily="18" charset="0"/>
              </a:rPr>
              <a:t>由大数据传输、快速浏览、数据存储和发布、数据处理</a:t>
            </a:r>
            <a:r>
              <a:rPr lang="en-US" altLang="zh-CN" sz="2400" dirty="0" smtClean="0">
                <a:latin typeface="Times New Roman" panose="02020603050405020304" pitchFamily="18" charset="0"/>
                <a:cs typeface="Times New Roman" panose="02020603050405020304" pitchFamily="18" charset="0"/>
              </a:rPr>
              <a:t>Pipeline</a:t>
            </a:r>
            <a:r>
              <a:rPr lang="zh-CN" altLang="en-US" sz="2400" dirty="0" smtClean="0">
                <a:latin typeface="Times New Roman" panose="02020603050405020304" pitchFamily="18" charset="0"/>
                <a:cs typeface="Times New Roman" panose="02020603050405020304" pitchFamily="18" charset="0"/>
              </a:rPr>
              <a:t>组成</a:t>
            </a:r>
            <a:endParaRPr lang="en-US" altLang="zh-CN" sz="2400" dirty="0" smtClean="0">
              <a:latin typeface="Times New Roman" panose="02020603050405020304" pitchFamily="18" charset="0"/>
              <a:cs typeface="Times New Roman" panose="02020603050405020304" pitchFamily="18" charset="0"/>
            </a:endParaRPr>
          </a:p>
        </p:txBody>
      </p:sp>
      <p:pic>
        <p:nvPicPr>
          <p:cNvPr id="6" name="图片 5" descr="ATSTReberRender_0_preview.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9935308" y="1"/>
            <a:ext cx="2282951" cy="1784838"/>
          </a:xfrm>
          <a:prstGeom prst="rect">
            <a:avLst/>
          </a:prstGeom>
          <a:noFill/>
          <a:ln>
            <a:noFill/>
          </a:ln>
        </p:spPr>
      </p:pic>
      <p:pic>
        <p:nvPicPr>
          <p:cNvPr id="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5137"/>
          <a:stretch/>
        </p:blipFill>
        <p:spPr bwMode="auto">
          <a:xfrm>
            <a:off x="5178669" y="2057632"/>
            <a:ext cx="6914562" cy="4105776"/>
          </a:xfrm>
          <a:prstGeom prst="rect">
            <a:avLst/>
          </a:prstGeom>
          <a:noFill/>
          <a:ln w="9525">
            <a:noFill/>
            <a:miter lim="800000"/>
            <a:headEnd/>
            <a:tailEnd/>
          </a:ln>
        </p:spPr>
      </p:pic>
      <p:pic>
        <p:nvPicPr>
          <p:cNvPr id="9"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87005" y="3757384"/>
            <a:ext cx="3657600" cy="2406024"/>
          </a:xfrm>
          <a:prstGeom prst="rect">
            <a:avLst/>
          </a:prstGeom>
          <a:noFill/>
          <a:ln w="9525">
            <a:noFill/>
            <a:miter lim="800000"/>
            <a:headEnd/>
            <a:tailEnd/>
          </a:ln>
        </p:spPr>
      </p:pic>
      <p:pic>
        <p:nvPicPr>
          <p:cNvPr id="7"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72704" y="2057632"/>
            <a:ext cx="6195199" cy="4291946"/>
          </a:xfrm>
          <a:prstGeom prst="rect">
            <a:avLst/>
          </a:prstGeom>
          <a:noFill/>
          <a:ln w="9525">
            <a:noFill/>
            <a:miter lim="800000"/>
            <a:headEnd/>
            <a:tailEnd/>
          </a:ln>
        </p:spPr>
      </p:pic>
      <p:sp>
        <p:nvSpPr>
          <p:cNvPr id="10"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数据管理系统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2847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数据管理系统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Rectangle 2"/>
          <p:cNvSpPr>
            <a:spLocks noChangeArrowheads="1"/>
          </p:cNvSpPr>
          <p:nvPr/>
        </p:nvSpPr>
        <p:spPr bwMode="auto">
          <a:xfrm>
            <a:off x="5574323" y="15914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989510195"/>
              </p:ext>
            </p:extLst>
          </p:nvPr>
        </p:nvGraphicFramePr>
        <p:xfrm>
          <a:off x="306998" y="2443875"/>
          <a:ext cx="5267325" cy="3714750"/>
        </p:xfrm>
        <a:graphic>
          <a:graphicData uri="http://schemas.openxmlformats.org/presentationml/2006/ole">
            <mc:AlternateContent xmlns:mc="http://schemas.openxmlformats.org/markup-compatibility/2006">
              <mc:Choice xmlns:v="urn:schemas-microsoft-com:vml" Requires="v">
                <p:oleObj spid="_x0000_s8935" name="Visio" r:id="rId3" imgW="5306491" imgH="3724650" progId="Visio.Drawing.11">
                  <p:embed/>
                </p:oleObj>
              </mc:Choice>
              <mc:Fallback>
                <p:oleObj name="Visio" r:id="rId3" imgW="5306491" imgH="372465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98" y="2443875"/>
                        <a:ext cx="5267325" cy="371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图片 4"/>
          <p:cNvPicPr/>
          <p:nvPr/>
        </p:nvPicPr>
        <p:blipFill>
          <a:blip r:embed="rId5" cstate="email">
            <a:extLst>
              <a:ext uri="{28A0092B-C50C-407E-A947-70E740481C1C}">
                <a14:useLocalDpi xmlns:a14="http://schemas.microsoft.com/office/drawing/2010/main"/>
              </a:ext>
            </a:extLst>
          </a:blip>
          <a:srcRect/>
          <a:stretch>
            <a:fillRect/>
          </a:stretch>
        </p:blipFill>
        <p:spPr bwMode="auto">
          <a:xfrm>
            <a:off x="6435969" y="2632829"/>
            <a:ext cx="5460758" cy="2993394"/>
          </a:xfrm>
          <a:prstGeom prst="rect">
            <a:avLst/>
          </a:prstGeom>
          <a:noFill/>
        </p:spPr>
      </p:pic>
      <p:sp>
        <p:nvSpPr>
          <p:cNvPr id="6" name="文本框 5"/>
          <p:cNvSpPr txBox="1"/>
          <p:nvPr/>
        </p:nvSpPr>
        <p:spPr>
          <a:xfrm>
            <a:off x="509953" y="1510936"/>
            <a:ext cx="4897315" cy="576248"/>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数据管理系统结构</a:t>
            </a:r>
            <a:endParaRPr lang="en-US" altLang="zh-CN" sz="2400" b="1"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7019193" y="1490115"/>
            <a:ext cx="3619500" cy="646331"/>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观测数据归档及入库流程</a:t>
            </a:r>
            <a:endParaRPr lang="en-US" altLang="zh-CN" sz="24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15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extLst>
              <a:ext uri="{28A0092B-C50C-407E-A947-70E740481C1C}">
                <a14:useLocalDpi xmlns:a14="http://schemas.microsoft.com/office/drawing/2010/main"/>
              </a:ext>
            </a:extLst>
          </a:blip>
          <a:srcRect/>
          <a:stretch>
            <a:fillRect/>
          </a:stretch>
        </p:blipFill>
        <p:spPr bwMode="auto">
          <a:xfrm>
            <a:off x="509953" y="2382716"/>
            <a:ext cx="5354516" cy="4052736"/>
          </a:xfrm>
          <a:prstGeom prst="rect">
            <a:avLst/>
          </a:prstGeom>
          <a:noFill/>
        </p:spPr>
      </p:pic>
      <p:sp>
        <p:nvSpPr>
          <p:cNvPr id="4"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数据管理系统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6" name="文本框 5"/>
          <p:cNvSpPr txBox="1"/>
          <p:nvPr/>
        </p:nvSpPr>
        <p:spPr>
          <a:xfrm>
            <a:off x="509953" y="1510936"/>
            <a:ext cx="4897315" cy="576248"/>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观测数据分类</a:t>
            </a:r>
            <a:endParaRPr lang="en-US" altLang="zh-CN" sz="2400" b="1"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6579576" y="1698505"/>
            <a:ext cx="4897315" cy="576248"/>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归档数据库中的表格</a:t>
            </a:r>
            <a:endParaRPr lang="en-US" altLang="zh-CN" sz="2400" b="1" dirty="0" smtClean="0">
              <a:latin typeface="Times New Roman" panose="02020603050405020304" pitchFamily="18" charset="0"/>
              <a:cs typeface="Times New Roman" panose="02020603050405020304" pitchFamily="18" charset="0"/>
            </a:endParaRPr>
          </a:p>
        </p:txBody>
      </p:sp>
      <p:grpSp>
        <p:nvGrpSpPr>
          <p:cNvPr id="9" name="组合 8"/>
          <p:cNvGrpSpPr/>
          <p:nvPr/>
        </p:nvGrpSpPr>
        <p:grpSpPr>
          <a:xfrm>
            <a:off x="7528934" y="2520676"/>
            <a:ext cx="2773008" cy="4222049"/>
            <a:chOff x="7572895" y="806335"/>
            <a:chExt cx="2773008" cy="4222049"/>
          </a:xfrm>
        </p:grpSpPr>
        <p:grpSp>
          <p:nvGrpSpPr>
            <p:cNvPr id="10" name="组合 9"/>
            <p:cNvGrpSpPr/>
            <p:nvPr/>
          </p:nvGrpSpPr>
          <p:grpSpPr>
            <a:xfrm>
              <a:off x="7572895" y="806335"/>
              <a:ext cx="1787236" cy="307570"/>
              <a:chOff x="7572895" y="806335"/>
              <a:chExt cx="1787236" cy="307570"/>
            </a:xfrm>
          </p:grpSpPr>
          <p:sp>
            <p:nvSpPr>
              <p:cNvPr id="47" name="矩形 46"/>
              <p:cNvSpPr/>
              <p:nvPr/>
            </p:nvSpPr>
            <p:spPr>
              <a:xfrm>
                <a:off x="7572895" y="806335"/>
                <a:ext cx="1787236" cy="307570"/>
              </a:xfrm>
              <a:prstGeom prst="rect">
                <a:avLst/>
              </a:prstGeom>
              <a:solidFill>
                <a:srgbClr val="CCE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solidFill>
                      <a:schemeClr val="tx1"/>
                    </a:solidFill>
                    <a:latin typeface="Times New Roman" panose="02020603050405020304" pitchFamily="18" charset="0"/>
                    <a:cs typeface="Times New Roman" panose="02020603050405020304" pitchFamily="18" charset="0"/>
                  </a:rPr>
                  <a:t>Archive</a:t>
                </a:r>
                <a:endParaRPr lang="zh-CN" altLang="en-US" sz="1600" b="1" dirty="0">
                  <a:solidFill>
                    <a:schemeClr val="tx1"/>
                  </a:solidFill>
                  <a:latin typeface="Times New Roman" panose="02020603050405020304" pitchFamily="18" charset="0"/>
                  <a:cs typeface="Times New Roman" panose="02020603050405020304" pitchFamily="18" charset="0"/>
                </a:endParaRPr>
              </a:p>
            </p:txBody>
          </p:sp>
          <p:cxnSp>
            <p:nvCxnSpPr>
              <p:cNvPr id="48" name="直接连接符 47"/>
              <p:cNvCxnSpPr/>
              <p:nvPr/>
            </p:nvCxnSpPr>
            <p:spPr>
              <a:xfrm>
                <a:off x="7572895" y="806335"/>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9346277" y="806335"/>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a:stCxn id="47" idx="2"/>
            </p:cNvCxnSpPr>
            <p:nvPr/>
          </p:nvCxnSpPr>
          <p:spPr>
            <a:xfrm>
              <a:off x="8466513" y="1113905"/>
              <a:ext cx="3074" cy="3760694"/>
            </a:xfrm>
            <a:prstGeom prst="line">
              <a:avLst/>
            </a:prstGeom>
            <a:ln w="12700"/>
          </p:spPr>
          <p:style>
            <a:lnRef idx="1">
              <a:schemeClr val="dk1"/>
            </a:lnRef>
            <a:fillRef idx="0">
              <a:schemeClr val="dk1"/>
            </a:fillRef>
            <a:effectRef idx="0">
              <a:schemeClr val="dk1"/>
            </a:effectRef>
            <a:fontRef idx="minor">
              <a:schemeClr val="tx1"/>
            </a:fontRef>
          </p:style>
        </p:cxnSp>
        <p:grpSp>
          <p:nvGrpSpPr>
            <p:cNvPr id="12" name="组合 11"/>
            <p:cNvGrpSpPr/>
            <p:nvPr/>
          </p:nvGrpSpPr>
          <p:grpSpPr>
            <a:xfrm>
              <a:off x="8972138" y="1731006"/>
              <a:ext cx="1310035" cy="307570"/>
              <a:chOff x="8972138" y="1731006"/>
              <a:chExt cx="1310035" cy="307570"/>
            </a:xfrm>
          </p:grpSpPr>
          <p:sp>
            <p:nvSpPr>
              <p:cNvPr id="44" name="矩形 43"/>
              <p:cNvSpPr/>
              <p:nvPr/>
            </p:nvSpPr>
            <p:spPr>
              <a:xfrm>
                <a:off x="8972138" y="1731006"/>
                <a:ext cx="1310035" cy="307570"/>
              </a:xfrm>
              <a:prstGeom prst="rect">
                <a:avLst/>
              </a:prstGeom>
              <a:solidFill>
                <a:srgbClr val="99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YFOSC</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45" name="直接连接符 44"/>
              <p:cNvCxnSpPr/>
              <p:nvPr/>
            </p:nvCxnSpPr>
            <p:spPr>
              <a:xfrm>
                <a:off x="8972138" y="1731006"/>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0280006" y="1731006"/>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8991532" y="2232542"/>
              <a:ext cx="1310035" cy="307570"/>
              <a:chOff x="8991532" y="2232542"/>
              <a:chExt cx="1310035" cy="307570"/>
            </a:xfrm>
          </p:grpSpPr>
          <p:sp>
            <p:nvSpPr>
              <p:cNvPr id="41" name="矩形 40"/>
              <p:cNvSpPr/>
              <p:nvPr/>
            </p:nvSpPr>
            <p:spPr>
              <a:xfrm>
                <a:off x="8991532" y="2232542"/>
                <a:ext cx="1310035" cy="307570"/>
              </a:xfrm>
              <a:prstGeom prst="rect">
                <a:avLst/>
              </a:prstGeom>
              <a:solidFill>
                <a:srgbClr val="99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PI CCD</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42" name="直接连接符 41"/>
              <p:cNvCxnSpPr/>
              <p:nvPr/>
            </p:nvCxnSpPr>
            <p:spPr>
              <a:xfrm>
                <a:off x="8991532" y="2232542"/>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0299400" y="2232542"/>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8991535" y="2714681"/>
              <a:ext cx="1310035" cy="307570"/>
              <a:chOff x="8991535" y="2714681"/>
              <a:chExt cx="1310035" cy="307570"/>
            </a:xfrm>
          </p:grpSpPr>
          <p:sp>
            <p:nvSpPr>
              <p:cNvPr id="38" name="矩形 37"/>
              <p:cNvSpPr/>
              <p:nvPr/>
            </p:nvSpPr>
            <p:spPr>
              <a:xfrm>
                <a:off x="8991535" y="2714681"/>
                <a:ext cx="1310035" cy="307570"/>
              </a:xfrm>
              <a:prstGeom prst="rect">
                <a:avLst/>
              </a:prstGeom>
              <a:solidFill>
                <a:srgbClr val="99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HiRES</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39" name="直接连接符 38"/>
              <p:cNvCxnSpPr/>
              <p:nvPr/>
            </p:nvCxnSpPr>
            <p:spPr>
              <a:xfrm>
                <a:off x="8991535" y="2714681"/>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0299403" y="2714681"/>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8999846" y="3205132"/>
              <a:ext cx="1310035" cy="307570"/>
              <a:chOff x="8999846" y="3205132"/>
              <a:chExt cx="1310035" cy="307570"/>
            </a:xfrm>
          </p:grpSpPr>
          <p:sp>
            <p:nvSpPr>
              <p:cNvPr id="35" name="矩形 34"/>
              <p:cNvSpPr/>
              <p:nvPr/>
            </p:nvSpPr>
            <p:spPr>
              <a:xfrm>
                <a:off x="8999846" y="3205132"/>
                <a:ext cx="1310035" cy="307570"/>
              </a:xfrm>
              <a:prstGeom prst="rect">
                <a:avLst/>
              </a:prstGeom>
              <a:solidFill>
                <a:srgbClr val="99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LijET</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36" name="直接连接符 35"/>
              <p:cNvCxnSpPr/>
              <p:nvPr/>
            </p:nvCxnSpPr>
            <p:spPr>
              <a:xfrm>
                <a:off x="8999846" y="3205132"/>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0307714" y="3205132"/>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9024785" y="3687271"/>
              <a:ext cx="1310035" cy="307570"/>
              <a:chOff x="9024785" y="3687271"/>
              <a:chExt cx="1310035" cy="307570"/>
            </a:xfrm>
          </p:grpSpPr>
          <p:sp>
            <p:nvSpPr>
              <p:cNvPr id="32" name="矩形 31"/>
              <p:cNvSpPr/>
              <p:nvPr/>
            </p:nvSpPr>
            <p:spPr>
              <a:xfrm>
                <a:off x="9024785" y="3687271"/>
                <a:ext cx="1310035" cy="307570"/>
              </a:xfrm>
              <a:prstGeom prst="rect">
                <a:avLst/>
              </a:prstGeom>
              <a:solidFill>
                <a:srgbClr val="99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CHILI</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33" name="直接连接符 32"/>
              <p:cNvCxnSpPr/>
              <p:nvPr/>
            </p:nvCxnSpPr>
            <p:spPr>
              <a:xfrm>
                <a:off x="9024785" y="3687271"/>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332653" y="3687271"/>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直接连接符 16"/>
            <p:cNvCxnSpPr>
              <a:endCxn id="44" idx="1"/>
            </p:cNvCxnSpPr>
            <p:nvPr/>
          </p:nvCxnSpPr>
          <p:spPr>
            <a:xfrm>
              <a:off x="8466513" y="1884791"/>
              <a:ext cx="5056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直接连接符 17"/>
            <p:cNvCxnSpPr>
              <a:endCxn id="41" idx="1"/>
            </p:cNvCxnSpPr>
            <p:nvPr/>
          </p:nvCxnSpPr>
          <p:spPr>
            <a:xfrm>
              <a:off x="8466513" y="2386327"/>
              <a:ext cx="52501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直接连接符 18"/>
            <p:cNvCxnSpPr>
              <a:endCxn id="38" idx="1"/>
            </p:cNvCxnSpPr>
            <p:nvPr/>
          </p:nvCxnSpPr>
          <p:spPr>
            <a:xfrm>
              <a:off x="8466513" y="2868466"/>
              <a:ext cx="52502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直接连接符 19"/>
            <p:cNvCxnSpPr>
              <a:endCxn id="35" idx="1"/>
            </p:cNvCxnSpPr>
            <p:nvPr/>
          </p:nvCxnSpPr>
          <p:spPr>
            <a:xfrm>
              <a:off x="8491753" y="3358917"/>
              <a:ext cx="50809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直接连接符 20"/>
            <p:cNvCxnSpPr>
              <a:endCxn id="32" idx="1"/>
            </p:cNvCxnSpPr>
            <p:nvPr/>
          </p:nvCxnSpPr>
          <p:spPr>
            <a:xfrm>
              <a:off x="8466513" y="3841056"/>
              <a:ext cx="558272"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22" name="组合 21"/>
            <p:cNvGrpSpPr/>
            <p:nvPr/>
          </p:nvGrpSpPr>
          <p:grpSpPr>
            <a:xfrm>
              <a:off x="9024782" y="4219278"/>
              <a:ext cx="1310035" cy="307570"/>
              <a:chOff x="9024782" y="4219278"/>
              <a:chExt cx="1310035" cy="307570"/>
            </a:xfrm>
          </p:grpSpPr>
          <p:sp>
            <p:nvSpPr>
              <p:cNvPr id="29" name="矩形 28"/>
              <p:cNvSpPr/>
              <p:nvPr/>
            </p:nvSpPr>
            <p:spPr>
              <a:xfrm>
                <a:off x="9024782" y="4219278"/>
                <a:ext cx="1310035" cy="307570"/>
              </a:xfrm>
              <a:prstGeom prst="rect">
                <a:avLst/>
              </a:prstGeom>
              <a:solidFill>
                <a:srgbClr val="7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Andor</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30" name="直接连接符 29"/>
              <p:cNvCxnSpPr/>
              <p:nvPr/>
            </p:nvCxnSpPr>
            <p:spPr>
              <a:xfrm>
                <a:off x="9024782" y="4219278"/>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0332650" y="4219278"/>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9035868" y="4720814"/>
              <a:ext cx="1310035" cy="307570"/>
              <a:chOff x="9035868" y="4720814"/>
              <a:chExt cx="1310035" cy="307570"/>
            </a:xfrm>
          </p:grpSpPr>
          <p:sp>
            <p:nvSpPr>
              <p:cNvPr id="26" name="矩形 25"/>
              <p:cNvSpPr/>
              <p:nvPr/>
            </p:nvSpPr>
            <p:spPr>
              <a:xfrm>
                <a:off x="9035868" y="4720814"/>
                <a:ext cx="1310035" cy="307570"/>
              </a:xfrm>
              <a:prstGeom prst="rect">
                <a:avLst/>
              </a:prstGeom>
              <a:solidFill>
                <a:srgbClr val="7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SBIG</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27" name="直接连接符 26"/>
              <p:cNvCxnSpPr/>
              <p:nvPr/>
            </p:nvCxnSpPr>
            <p:spPr>
              <a:xfrm>
                <a:off x="9035868" y="4720814"/>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343736" y="4720814"/>
                <a:ext cx="0" cy="307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直接连接符 23"/>
            <p:cNvCxnSpPr>
              <a:endCxn id="29" idx="1"/>
            </p:cNvCxnSpPr>
            <p:nvPr/>
          </p:nvCxnSpPr>
          <p:spPr>
            <a:xfrm>
              <a:off x="8483440" y="4373062"/>
              <a:ext cx="541342" cy="1"/>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直接连接符 24"/>
            <p:cNvCxnSpPr>
              <a:endCxn id="26" idx="1"/>
            </p:cNvCxnSpPr>
            <p:nvPr/>
          </p:nvCxnSpPr>
          <p:spPr>
            <a:xfrm>
              <a:off x="8475128" y="4874599"/>
              <a:ext cx="560740" cy="0"/>
            </a:xfrm>
            <a:prstGeom prst="line">
              <a:avLst/>
            </a:prstGeom>
            <a:ln w="127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9245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901962" y="1406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2516471755"/>
              </p:ext>
            </p:extLst>
          </p:nvPr>
        </p:nvGraphicFramePr>
        <p:xfrm>
          <a:off x="6523892" y="140677"/>
          <a:ext cx="5281246" cy="6629400"/>
        </p:xfrm>
        <a:graphic>
          <a:graphicData uri="http://schemas.openxmlformats.org/presentationml/2006/ole">
            <mc:AlternateContent xmlns:mc="http://schemas.openxmlformats.org/markup-compatibility/2006">
              <mc:Choice xmlns:v="urn:schemas-microsoft-com:vml" Requires="v">
                <p:oleObj spid="_x0000_s10983" name="Visio" r:id="rId3" imgW="7019404" imgH="9529650" progId="Visio.Drawing.11">
                  <p:embed/>
                </p:oleObj>
              </mc:Choice>
              <mc:Fallback>
                <p:oleObj name="Visio" r:id="rId3" imgW="7019404" imgH="952965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892" y="140677"/>
                        <a:ext cx="5281246" cy="6629400"/>
                      </a:xfrm>
                      <a:prstGeom prst="rect">
                        <a:avLst/>
                      </a:prstGeom>
                      <a:noFill/>
                      <a:extLst/>
                    </p:spPr>
                  </p:pic>
                </p:oleObj>
              </mc:Fallback>
            </mc:AlternateContent>
          </a:graphicData>
        </a:graphic>
      </p:graphicFrame>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数据管理系统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6" name="文本框 5"/>
          <p:cNvSpPr txBox="1"/>
          <p:nvPr/>
        </p:nvSpPr>
        <p:spPr>
          <a:xfrm>
            <a:off x="509953" y="1510936"/>
            <a:ext cx="4897315" cy="2954655"/>
          </a:xfrm>
          <a:prstGeom prst="rect">
            <a:avLst/>
          </a:prstGeom>
          <a:noFill/>
        </p:spPr>
        <p:txBody>
          <a:bodyPr wrap="square" rtlCol="0">
            <a:spAutoFit/>
          </a:bodyPr>
          <a:lstStyle/>
          <a:p>
            <a:pPr>
              <a:lnSpc>
                <a:spcPct val="150000"/>
              </a:lnSpc>
            </a:pPr>
            <a:r>
              <a:rPr lang="zh-CN" altLang="en-US" sz="2400" b="1" dirty="0" smtClean="0">
                <a:latin typeface="Times New Roman" panose="02020603050405020304" pitchFamily="18" charset="0"/>
                <a:cs typeface="Times New Roman" panose="02020603050405020304" pitchFamily="18" charset="0"/>
              </a:rPr>
              <a:t>观测数据离线检查系统</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观测结束就开始数据检查</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备份观测数据</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对观测数据进行分类</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对不同数据使用不同的算法进行检查</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将检查结果写入到日志文件中</a:t>
            </a:r>
            <a:endParaRPr lang="en-US" altLang="zh-CN" sz="2000"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509952" y="4995622"/>
            <a:ext cx="4897315" cy="1015663"/>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CN" altLang="en-US" sz="2000" dirty="0" smtClean="0">
                <a:solidFill>
                  <a:srgbClr val="FF0000"/>
                </a:solidFill>
                <a:latin typeface="Times New Roman" panose="02020603050405020304" pitchFamily="18" charset="0"/>
                <a:cs typeface="Times New Roman" panose="02020603050405020304" pitchFamily="18" charset="0"/>
              </a:rPr>
              <a:t>发现观测数据的异常</a:t>
            </a: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ü"/>
            </a:pPr>
            <a:r>
              <a:rPr lang="zh-CN" altLang="en-US" sz="2000" dirty="0" smtClean="0">
                <a:solidFill>
                  <a:srgbClr val="FF0000"/>
                </a:solidFill>
                <a:latin typeface="Times New Roman" panose="02020603050405020304" pitchFamily="18" charset="0"/>
                <a:cs typeface="Times New Roman" panose="02020603050405020304" pitchFamily="18" charset="0"/>
              </a:rPr>
              <a:t>长期监测能发现观测终端的异常</a:t>
            </a:r>
            <a:endParaRPr lang="en-US" altLang="zh-CN" sz="2000" dirty="0" smtClean="0">
              <a:solidFill>
                <a:srgbClr val="FF0000"/>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64369" y="4818184"/>
            <a:ext cx="6840415" cy="1820007"/>
          </a:xfrm>
          <a:prstGeom prst="rect">
            <a:avLst/>
          </a:prstGeom>
        </p:spPr>
      </p:pic>
    </p:spTree>
    <p:extLst>
      <p:ext uri="{BB962C8B-B14F-4D97-AF65-F5344CB8AC3E}">
        <p14:creationId xmlns:p14="http://schemas.microsoft.com/office/powerpoint/2010/main" val="257745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11004" y="1526794"/>
            <a:ext cx="8898398" cy="4756559"/>
            <a:chOff x="316524" y="1929757"/>
            <a:chExt cx="8547910" cy="4611719"/>
          </a:xfrm>
        </p:grpSpPr>
        <p:sp>
          <p:nvSpPr>
            <p:cNvPr id="11" name="矩形 10"/>
            <p:cNvSpPr/>
            <p:nvPr/>
          </p:nvSpPr>
          <p:spPr>
            <a:xfrm>
              <a:off x="316524" y="1929757"/>
              <a:ext cx="8547910" cy="461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779321" y="2033124"/>
              <a:ext cx="1772744" cy="628115"/>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观测控制系统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OCS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圆角矩形 12"/>
            <p:cNvSpPr/>
            <p:nvPr/>
          </p:nvSpPr>
          <p:spPr>
            <a:xfrm>
              <a:off x="7136922" y="37672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观测辅助系统</a:t>
              </a:r>
              <a:r>
                <a:rPr lang="en-US" altLang="zh-CN"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OAS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圆角矩形 13"/>
            <p:cNvSpPr/>
            <p:nvPr/>
          </p:nvSpPr>
          <p:spPr>
            <a:xfrm>
              <a:off x="4823208" y="3767754"/>
              <a:ext cx="190928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望远镜控制系统</a:t>
              </a: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TCS</a:t>
              </a:r>
            </a:p>
          </p:txBody>
        </p:sp>
        <p:sp>
          <p:nvSpPr>
            <p:cNvPr id="15" name="圆角矩形 14"/>
            <p:cNvSpPr/>
            <p:nvPr/>
          </p:nvSpPr>
          <p:spPr>
            <a:xfrm>
              <a:off x="2710337" y="37672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设备控制系统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ICS</a:t>
              </a:r>
            </a:p>
          </p:txBody>
        </p:sp>
        <p:sp>
          <p:nvSpPr>
            <p:cNvPr id="16" name="圆角矩形 15"/>
            <p:cNvSpPr/>
            <p:nvPr/>
          </p:nvSpPr>
          <p:spPr>
            <a:xfrm>
              <a:off x="549994" y="3767754"/>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数据管理系统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DHS</a:t>
              </a:r>
            </a:p>
          </p:txBody>
        </p:sp>
        <p:cxnSp>
          <p:nvCxnSpPr>
            <p:cNvPr id="17" name="直接连接符 16"/>
            <p:cNvCxnSpPr/>
            <p:nvPr/>
          </p:nvCxnSpPr>
          <p:spPr>
            <a:xfrm>
              <a:off x="1389189" y="3079982"/>
              <a:ext cx="6585517" cy="0"/>
            </a:xfrm>
            <a:prstGeom prst="line">
              <a:avLst/>
            </a:prstGeom>
            <a:noFill/>
            <a:ln w="19050" cap="flat" cmpd="sng" algn="ctr">
              <a:solidFill>
                <a:srgbClr val="4F81BD">
                  <a:shade val="95000"/>
                  <a:satMod val="105000"/>
                </a:srgbClr>
              </a:solidFill>
              <a:prstDash val="solid"/>
            </a:ln>
            <a:effectLst/>
          </p:spPr>
        </p:cxnSp>
        <p:cxnSp>
          <p:nvCxnSpPr>
            <p:cNvPr id="18" name="直接连接符 17"/>
            <p:cNvCxnSpPr>
              <a:stCxn id="12" idx="2"/>
            </p:cNvCxnSpPr>
            <p:nvPr/>
          </p:nvCxnSpPr>
          <p:spPr>
            <a:xfrm>
              <a:off x="4665693" y="2661239"/>
              <a:ext cx="0" cy="418744"/>
            </a:xfrm>
            <a:prstGeom prst="line">
              <a:avLst/>
            </a:prstGeom>
            <a:noFill/>
            <a:ln w="19050" cap="flat" cmpd="sng" algn="ctr">
              <a:solidFill>
                <a:srgbClr val="4F81BD">
                  <a:shade val="95000"/>
                  <a:satMod val="105000"/>
                </a:srgbClr>
              </a:solidFill>
              <a:prstDash val="solid"/>
            </a:ln>
            <a:effectLst/>
          </p:spPr>
        </p:cxnSp>
        <p:cxnSp>
          <p:nvCxnSpPr>
            <p:cNvPr id="19" name="直接连接符 18"/>
            <p:cNvCxnSpPr>
              <a:endCxn id="16" idx="0"/>
            </p:cNvCxnSpPr>
            <p:nvPr/>
          </p:nvCxnSpPr>
          <p:spPr>
            <a:xfrm>
              <a:off x="1389189" y="3079982"/>
              <a:ext cx="0" cy="687772"/>
            </a:xfrm>
            <a:prstGeom prst="line">
              <a:avLst/>
            </a:prstGeom>
            <a:noFill/>
            <a:ln w="19050" cap="flat" cmpd="sng" algn="ctr">
              <a:solidFill>
                <a:srgbClr val="4F81BD">
                  <a:shade val="95000"/>
                  <a:satMod val="105000"/>
                </a:srgbClr>
              </a:solidFill>
              <a:prstDash val="solid"/>
            </a:ln>
            <a:effectLst/>
          </p:spPr>
        </p:cxnSp>
        <p:cxnSp>
          <p:nvCxnSpPr>
            <p:cNvPr id="20" name="直接连接符 19"/>
            <p:cNvCxnSpPr>
              <a:endCxn id="15" idx="0"/>
            </p:cNvCxnSpPr>
            <p:nvPr/>
          </p:nvCxnSpPr>
          <p:spPr>
            <a:xfrm>
              <a:off x="3549532" y="3079982"/>
              <a:ext cx="0" cy="687218"/>
            </a:xfrm>
            <a:prstGeom prst="line">
              <a:avLst/>
            </a:prstGeom>
            <a:noFill/>
            <a:ln w="19050" cap="flat" cmpd="sng" algn="ctr">
              <a:solidFill>
                <a:srgbClr val="4F81BD">
                  <a:shade val="95000"/>
                  <a:satMod val="105000"/>
                </a:srgbClr>
              </a:solidFill>
              <a:prstDash val="solid"/>
            </a:ln>
            <a:effectLst/>
          </p:spPr>
        </p:cxnSp>
        <p:cxnSp>
          <p:nvCxnSpPr>
            <p:cNvPr id="21" name="直接连接符 20"/>
            <p:cNvCxnSpPr>
              <a:stCxn id="14" idx="0"/>
            </p:cNvCxnSpPr>
            <p:nvPr/>
          </p:nvCxnSpPr>
          <p:spPr>
            <a:xfrm flipH="1" flipV="1">
              <a:off x="5777847" y="3079982"/>
              <a:ext cx="1" cy="687772"/>
            </a:xfrm>
            <a:prstGeom prst="line">
              <a:avLst/>
            </a:prstGeom>
            <a:noFill/>
            <a:ln w="19050" cap="flat" cmpd="sng" algn="ctr">
              <a:solidFill>
                <a:srgbClr val="4F81BD">
                  <a:shade val="95000"/>
                  <a:satMod val="105000"/>
                </a:srgbClr>
              </a:solidFill>
              <a:prstDash val="solid"/>
            </a:ln>
            <a:effectLst/>
          </p:spPr>
        </p:cxnSp>
        <p:cxnSp>
          <p:nvCxnSpPr>
            <p:cNvPr id="22" name="直接连接符 21"/>
            <p:cNvCxnSpPr>
              <a:endCxn id="13" idx="0"/>
            </p:cNvCxnSpPr>
            <p:nvPr/>
          </p:nvCxnSpPr>
          <p:spPr>
            <a:xfrm>
              <a:off x="7974706" y="3079982"/>
              <a:ext cx="1411" cy="687219"/>
            </a:xfrm>
            <a:prstGeom prst="line">
              <a:avLst/>
            </a:prstGeom>
            <a:noFill/>
            <a:ln w="19050" cap="flat" cmpd="sng" algn="ctr">
              <a:solidFill>
                <a:srgbClr val="4F81BD">
                  <a:shade val="95000"/>
                  <a:satMod val="105000"/>
                </a:srgbClr>
              </a:solidFill>
              <a:prstDash val="solid"/>
            </a:ln>
            <a:effectLst/>
          </p:spPr>
        </p:cxnSp>
        <p:sp>
          <p:nvSpPr>
            <p:cNvPr id="23" name="圆角矩形 22"/>
            <p:cNvSpPr/>
            <p:nvPr/>
          </p:nvSpPr>
          <p:spPr>
            <a:xfrm>
              <a:off x="2631209" y="4754956"/>
              <a:ext cx="489530" cy="140845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YFOSC</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4" name="圆角矩形 23"/>
            <p:cNvSpPr/>
            <p:nvPr/>
          </p:nvSpPr>
          <p:spPr>
            <a:xfrm>
              <a:off x="3304767" y="47582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多色测光系统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 name="圆角矩形 24"/>
            <p:cNvSpPr/>
            <p:nvPr/>
          </p:nvSpPr>
          <p:spPr>
            <a:xfrm>
              <a:off x="3969533" y="47582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高</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色散光谱仪</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6" name="圆角矩形 25"/>
            <p:cNvSpPr/>
            <p:nvPr/>
          </p:nvSpPr>
          <p:spPr>
            <a:xfrm>
              <a:off x="4823208" y="4754956"/>
              <a:ext cx="489530" cy="90727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a:t>
              </a:r>
            </a:p>
          </p:txBody>
        </p:sp>
        <p:sp>
          <p:nvSpPr>
            <p:cNvPr id="27" name="圆角矩形 26"/>
            <p:cNvSpPr/>
            <p:nvPr/>
          </p:nvSpPr>
          <p:spPr>
            <a:xfrm>
              <a:off x="5543628" y="4754956"/>
              <a:ext cx="489530" cy="767696"/>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圆顶</a:t>
              </a:r>
            </a:p>
          </p:txBody>
        </p:sp>
        <p:sp>
          <p:nvSpPr>
            <p:cNvPr id="28" name="圆角矩形 27"/>
            <p:cNvSpPr/>
            <p:nvPr/>
          </p:nvSpPr>
          <p:spPr>
            <a:xfrm>
              <a:off x="6242957" y="4754956"/>
              <a:ext cx="489530" cy="1186439"/>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导星系统</a:t>
              </a:r>
            </a:p>
          </p:txBody>
        </p:sp>
        <p:cxnSp>
          <p:nvCxnSpPr>
            <p:cNvPr id="29" name="直接连接符 28"/>
            <p:cNvCxnSpPr>
              <a:stCxn id="15" idx="2"/>
              <a:endCxn id="23" idx="0"/>
            </p:cNvCxnSpPr>
            <p:nvPr/>
          </p:nvCxnSpPr>
          <p:spPr>
            <a:xfrm flipH="1">
              <a:off x="2875974" y="4395316"/>
              <a:ext cx="673558" cy="359640"/>
            </a:xfrm>
            <a:prstGeom prst="line">
              <a:avLst/>
            </a:prstGeom>
            <a:noFill/>
            <a:ln w="19050" cap="flat" cmpd="sng" algn="ctr">
              <a:solidFill>
                <a:srgbClr val="4F81BD">
                  <a:shade val="95000"/>
                  <a:satMod val="105000"/>
                </a:srgbClr>
              </a:solidFill>
              <a:prstDash val="solid"/>
            </a:ln>
            <a:effectLst/>
          </p:spPr>
        </p:cxnSp>
        <p:cxnSp>
          <p:nvCxnSpPr>
            <p:cNvPr id="30" name="直接连接符 29"/>
            <p:cNvCxnSpPr>
              <a:stCxn id="15" idx="2"/>
              <a:endCxn id="24" idx="0"/>
            </p:cNvCxnSpPr>
            <p:nvPr/>
          </p:nvCxnSpPr>
          <p:spPr>
            <a:xfrm>
              <a:off x="3549532" y="4395316"/>
              <a:ext cx="0" cy="362944"/>
            </a:xfrm>
            <a:prstGeom prst="line">
              <a:avLst/>
            </a:prstGeom>
            <a:noFill/>
            <a:ln w="19050" cap="flat" cmpd="sng" algn="ctr">
              <a:solidFill>
                <a:srgbClr val="4F81BD">
                  <a:shade val="95000"/>
                  <a:satMod val="105000"/>
                </a:srgbClr>
              </a:solidFill>
              <a:prstDash val="solid"/>
            </a:ln>
            <a:effectLst/>
          </p:spPr>
        </p:cxnSp>
        <p:cxnSp>
          <p:nvCxnSpPr>
            <p:cNvPr id="31" name="直接连接符 30"/>
            <p:cNvCxnSpPr>
              <a:stCxn id="15" idx="2"/>
              <a:endCxn id="25" idx="0"/>
            </p:cNvCxnSpPr>
            <p:nvPr/>
          </p:nvCxnSpPr>
          <p:spPr>
            <a:xfrm>
              <a:off x="3549532" y="4395316"/>
              <a:ext cx="664766" cy="362944"/>
            </a:xfrm>
            <a:prstGeom prst="line">
              <a:avLst/>
            </a:prstGeom>
            <a:noFill/>
            <a:ln w="19050" cap="flat" cmpd="sng" algn="ctr">
              <a:solidFill>
                <a:srgbClr val="4F81BD">
                  <a:shade val="95000"/>
                  <a:satMod val="105000"/>
                </a:srgbClr>
              </a:solidFill>
              <a:prstDash val="solid"/>
            </a:ln>
            <a:effectLst/>
          </p:spPr>
        </p:cxnSp>
        <p:cxnSp>
          <p:nvCxnSpPr>
            <p:cNvPr id="32" name="直接连接符 31"/>
            <p:cNvCxnSpPr>
              <a:stCxn id="14" idx="2"/>
              <a:endCxn id="27" idx="0"/>
            </p:cNvCxnSpPr>
            <p:nvPr/>
          </p:nvCxnSpPr>
          <p:spPr>
            <a:xfrm>
              <a:off x="5777848" y="4395869"/>
              <a:ext cx="10545" cy="359087"/>
            </a:xfrm>
            <a:prstGeom prst="line">
              <a:avLst/>
            </a:prstGeom>
            <a:noFill/>
            <a:ln w="19050" cap="flat" cmpd="sng" algn="ctr">
              <a:solidFill>
                <a:srgbClr val="4F81BD">
                  <a:shade val="95000"/>
                  <a:satMod val="105000"/>
                </a:srgbClr>
              </a:solidFill>
              <a:prstDash val="solid"/>
            </a:ln>
            <a:effectLst/>
          </p:spPr>
        </p:cxnSp>
        <p:cxnSp>
          <p:nvCxnSpPr>
            <p:cNvPr id="33" name="直接连接符 32"/>
            <p:cNvCxnSpPr>
              <a:stCxn id="14" idx="2"/>
              <a:endCxn id="26" idx="0"/>
            </p:cNvCxnSpPr>
            <p:nvPr/>
          </p:nvCxnSpPr>
          <p:spPr>
            <a:xfrm flipH="1">
              <a:off x="5067973" y="4395869"/>
              <a:ext cx="709875" cy="359087"/>
            </a:xfrm>
            <a:prstGeom prst="line">
              <a:avLst/>
            </a:prstGeom>
            <a:noFill/>
            <a:ln w="19050" cap="flat" cmpd="sng" algn="ctr">
              <a:solidFill>
                <a:srgbClr val="4F81BD">
                  <a:shade val="95000"/>
                  <a:satMod val="105000"/>
                </a:srgbClr>
              </a:solidFill>
              <a:prstDash val="solid"/>
            </a:ln>
            <a:effectLst/>
          </p:spPr>
        </p:cxnSp>
        <p:cxnSp>
          <p:nvCxnSpPr>
            <p:cNvPr id="34" name="直接连接符 33"/>
            <p:cNvCxnSpPr>
              <a:stCxn id="14" idx="2"/>
              <a:endCxn id="28" idx="0"/>
            </p:cNvCxnSpPr>
            <p:nvPr/>
          </p:nvCxnSpPr>
          <p:spPr>
            <a:xfrm>
              <a:off x="5777848" y="4395869"/>
              <a:ext cx="709874" cy="359087"/>
            </a:xfrm>
            <a:prstGeom prst="line">
              <a:avLst/>
            </a:prstGeom>
            <a:noFill/>
            <a:ln w="19050" cap="flat" cmpd="sng" algn="ctr">
              <a:solidFill>
                <a:srgbClr val="4F81BD">
                  <a:shade val="95000"/>
                  <a:satMod val="105000"/>
                </a:srgbClr>
              </a:solidFill>
              <a:prstDash val="solid"/>
            </a:ln>
            <a:effectLst/>
          </p:spPr>
        </p:cxnSp>
        <p:sp>
          <p:nvSpPr>
            <p:cNvPr id="35" name="圆角矩形 34"/>
            <p:cNvSpPr/>
            <p:nvPr/>
          </p:nvSpPr>
          <p:spPr>
            <a:xfrm>
              <a:off x="7107194" y="4754956"/>
              <a:ext cx="489530" cy="1186439"/>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用户</a:t>
              </a: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星表</a:t>
              </a:r>
            </a:p>
          </p:txBody>
        </p:sp>
        <p:sp>
          <p:nvSpPr>
            <p:cNvPr id="36" name="圆角矩形 35"/>
            <p:cNvSpPr/>
            <p:nvPr/>
          </p:nvSpPr>
          <p:spPr>
            <a:xfrm>
              <a:off x="7729941" y="4758261"/>
              <a:ext cx="489530" cy="1183135"/>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台</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址系统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7" name="圆角矩形 36"/>
            <p:cNvSpPr/>
            <p:nvPr/>
          </p:nvSpPr>
          <p:spPr>
            <a:xfrm>
              <a:off x="8359338" y="4758261"/>
              <a:ext cx="489530" cy="118313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观测日志</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38" name="直接连接符 37"/>
            <p:cNvCxnSpPr>
              <a:stCxn id="13" idx="2"/>
              <a:endCxn id="36" idx="0"/>
            </p:cNvCxnSpPr>
            <p:nvPr/>
          </p:nvCxnSpPr>
          <p:spPr>
            <a:xfrm flipH="1">
              <a:off x="7974706" y="4395316"/>
              <a:ext cx="1411" cy="362945"/>
            </a:xfrm>
            <a:prstGeom prst="line">
              <a:avLst/>
            </a:prstGeom>
            <a:noFill/>
            <a:ln w="19050" cap="flat" cmpd="sng" algn="ctr">
              <a:solidFill>
                <a:srgbClr val="4F81BD">
                  <a:shade val="95000"/>
                  <a:satMod val="105000"/>
                </a:srgbClr>
              </a:solidFill>
              <a:prstDash val="solid"/>
            </a:ln>
            <a:effectLst/>
          </p:spPr>
        </p:cxnSp>
        <p:cxnSp>
          <p:nvCxnSpPr>
            <p:cNvPr id="39" name="直接连接符 38"/>
            <p:cNvCxnSpPr>
              <a:stCxn id="13" idx="2"/>
              <a:endCxn id="35" idx="0"/>
            </p:cNvCxnSpPr>
            <p:nvPr/>
          </p:nvCxnSpPr>
          <p:spPr>
            <a:xfrm flipH="1">
              <a:off x="7351959" y="4395316"/>
              <a:ext cx="624158" cy="359640"/>
            </a:xfrm>
            <a:prstGeom prst="line">
              <a:avLst/>
            </a:prstGeom>
            <a:noFill/>
            <a:ln w="19050" cap="flat" cmpd="sng" algn="ctr">
              <a:solidFill>
                <a:srgbClr val="4F81BD">
                  <a:shade val="95000"/>
                  <a:satMod val="105000"/>
                </a:srgbClr>
              </a:solidFill>
              <a:prstDash val="solid"/>
            </a:ln>
            <a:effectLst/>
          </p:spPr>
        </p:cxnSp>
        <p:cxnSp>
          <p:nvCxnSpPr>
            <p:cNvPr id="40" name="直接连接符 39"/>
            <p:cNvCxnSpPr>
              <a:stCxn id="13" idx="2"/>
              <a:endCxn id="37" idx="0"/>
            </p:cNvCxnSpPr>
            <p:nvPr/>
          </p:nvCxnSpPr>
          <p:spPr>
            <a:xfrm>
              <a:off x="7976117" y="4395316"/>
              <a:ext cx="627986" cy="362945"/>
            </a:xfrm>
            <a:prstGeom prst="line">
              <a:avLst/>
            </a:prstGeom>
            <a:noFill/>
            <a:ln w="19050" cap="flat" cmpd="sng" algn="ctr">
              <a:solidFill>
                <a:srgbClr val="4F81BD">
                  <a:shade val="95000"/>
                  <a:satMod val="105000"/>
                </a:srgbClr>
              </a:solidFill>
              <a:prstDash val="solid"/>
            </a:ln>
            <a:effectLst/>
          </p:spPr>
        </p:cxnSp>
        <p:sp>
          <p:nvSpPr>
            <p:cNvPr id="41" name="圆角矩形 40"/>
            <p:cNvSpPr/>
            <p:nvPr/>
          </p:nvSpPr>
          <p:spPr>
            <a:xfrm>
              <a:off x="338854"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存储备份</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2" name="圆角矩形 41"/>
            <p:cNvSpPr/>
            <p:nvPr/>
          </p:nvSpPr>
          <p:spPr>
            <a:xfrm>
              <a:off x="1034273"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在线预览</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3" name="圆角矩形 42"/>
            <p:cNvSpPr/>
            <p:nvPr/>
          </p:nvSpPr>
          <p:spPr>
            <a:xfrm>
              <a:off x="1738853" y="47549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数据检查</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44" name="直接连接符 43"/>
            <p:cNvCxnSpPr>
              <a:stCxn id="16" idx="2"/>
              <a:endCxn id="41" idx="0"/>
            </p:cNvCxnSpPr>
            <p:nvPr/>
          </p:nvCxnSpPr>
          <p:spPr>
            <a:xfrm flipH="1">
              <a:off x="583619" y="4395869"/>
              <a:ext cx="805570" cy="3590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直接连接符 46"/>
            <p:cNvCxnSpPr>
              <a:endCxn id="42" idx="0"/>
            </p:cNvCxnSpPr>
            <p:nvPr/>
          </p:nvCxnSpPr>
          <p:spPr>
            <a:xfrm flipH="1">
              <a:off x="1279038" y="4395316"/>
              <a:ext cx="110151" cy="3596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43" idx="0"/>
            </p:cNvCxnSpPr>
            <p:nvPr/>
          </p:nvCxnSpPr>
          <p:spPr>
            <a:xfrm>
              <a:off x="1389189" y="4395316"/>
              <a:ext cx="594429" cy="35964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8154011" y="3177973"/>
            <a:ext cx="2227820" cy="2715438"/>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观测辅助系统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60671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观测辅助系统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3" name="图片 2"/>
          <p:cNvPicPr/>
          <p:nvPr/>
        </p:nvPicPr>
        <p:blipFill>
          <a:blip r:embed="rId2">
            <a:extLst>
              <a:ext uri="{28A0092B-C50C-407E-A947-70E740481C1C}">
                <a14:useLocalDpi xmlns:a14="http://schemas.microsoft.com/office/drawing/2010/main"/>
              </a:ext>
            </a:extLst>
          </a:blip>
          <a:srcRect/>
          <a:stretch>
            <a:fillRect/>
          </a:stretch>
        </p:blipFill>
        <p:spPr bwMode="auto">
          <a:xfrm>
            <a:off x="7429500" y="1468659"/>
            <a:ext cx="3604846" cy="5178670"/>
          </a:xfrm>
          <a:prstGeom prst="rect">
            <a:avLst/>
          </a:prstGeom>
          <a:noFill/>
          <a:ln>
            <a:noFill/>
          </a:ln>
        </p:spPr>
      </p:pic>
      <p:sp>
        <p:nvSpPr>
          <p:cNvPr id="4" name="文本框 3"/>
          <p:cNvSpPr txBox="1"/>
          <p:nvPr/>
        </p:nvSpPr>
        <p:spPr>
          <a:xfrm>
            <a:off x="501162" y="1617785"/>
            <a:ext cx="6462346" cy="33636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smtClean="0">
                <a:latin typeface="Times New Roman" panose="02020603050405020304" pitchFamily="18" charset="0"/>
                <a:cs typeface="Times New Roman" panose="02020603050405020304" pitchFamily="18" charset="0"/>
              </a:rPr>
              <a:t>观测时间申请子系统</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基于“天文领域云”开发</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实现观测时间在线申请和评审</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沿用传统的时间申请工作流程</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通过评审的观测时间申请供后续观测控制系统调用</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从</a:t>
            </a:r>
            <a:r>
              <a:rPr lang="en-US" altLang="zh-CN" sz="2000" dirty="0" smtClean="0">
                <a:latin typeface="Times New Roman" panose="02020603050405020304" pitchFamily="18" charset="0"/>
                <a:cs typeface="Times New Roman" panose="02020603050405020304" pitchFamily="18" charset="0"/>
              </a:rPr>
              <a:t>2014</a:t>
            </a:r>
            <a:r>
              <a:rPr lang="zh-CN" altLang="en-US" sz="2000" dirty="0" smtClean="0">
                <a:latin typeface="Times New Roman" panose="02020603050405020304" pitchFamily="18" charset="0"/>
                <a:cs typeface="Times New Roman" panose="02020603050405020304" pitchFamily="18" charset="0"/>
              </a:rPr>
              <a:t>年上线运行至今，每个观测季都有超过</a:t>
            </a:r>
            <a:r>
              <a:rPr lang="en-US" altLang="zh-CN" sz="2000" dirty="0">
                <a:latin typeface="Times New Roman" panose="02020603050405020304" pitchFamily="18" charset="0"/>
                <a:cs typeface="Times New Roman" panose="02020603050405020304" pitchFamily="18" charset="0"/>
              </a:rPr>
              <a:t>5</a:t>
            </a:r>
            <a:r>
              <a:rPr lang="en-US" altLang="zh-CN" sz="2000" dirty="0" smtClean="0">
                <a:latin typeface="Times New Roman" panose="02020603050405020304" pitchFamily="18" charset="0"/>
                <a:cs typeface="Times New Roman" panose="02020603050405020304" pitchFamily="18" charset="0"/>
              </a:rPr>
              <a:t>0</a:t>
            </a:r>
            <a:r>
              <a:rPr lang="zh-CN" altLang="en-US" sz="2000" dirty="0" smtClean="0">
                <a:latin typeface="Times New Roman" panose="02020603050405020304" pitchFamily="18" charset="0"/>
                <a:cs typeface="Times New Roman" panose="02020603050405020304" pitchFamily="18" charset="0"/>
              </a:rPr>
              <a:t>份的观测申请</a:t>
            </a:r>
            <a:endParaRPr lang="en-US" altLang="zh-C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4769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01162" y="1617785"/>
            <a:ext cx="4747846" cy="15169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a:t>站</a:t>
            </a:r>
            <a:r>
              <a:rPr lang="zh-CN" altLang="en-US" sz="2400" b="1" dirty="0" smtClean="0"/>
              <a:t>址监测系统</a:t>
            </a:r>
            <a:endParaRPr lang="en-US" altLang="zh-CN" sz="2400" b="1" dirty="0" smtClean="0"/>
          </a:p>
          <a:p>
            <a:pPr marL="342900" indent="-342900">
              <a:lnSpc>
                <a:spcPct val="150000"/>
              </a:lnSpc>
              <a:buFontTx/>
              <a:buChar char="-"/>
            </a:pPr>
            <a:r>
              <a:rPr lang="zh-CN" altLang="en-US" sz="2000" dirty="0" smtClean="0"/>
              <a:t>对天文站址的信息进行监控</a:t>
            </a:r>
            <a:endParaRPr lang="en-US" altLang="zh-CN" sz="2000" dirty="0" smtClean="0"/>
          </a:p>
          <a:p>
            <a:pPr marL="342900" indent="-342900">
              <a:lnSpc>
                <a:spcPct val="150000"/>
              </a:lnSpc>
              <a:buFontTx/>
              <a:buChar char="-"/>
            </a:pPr>
            <a:r>
              <a:rPr lang="zh-CN" altLang="en-US" sz="2000" dirty="0" smtClean="0"/>
              <a:t>包括天文气象站和天文监测站</a:t>
            </a:r>
            <a:endParaRPr lang="zh-CN" altLang="en-US" sz="2000" dirty="0"/>
          </a:p>
        </p:txBody>
      </p:sp>
      <p:pic>
        <p:nvPicPr>
          <p:cNvPr id="3" name="图片 2"/>
          <p:cNvPicPr/>
          <p:nvPr/>
        </p:nvPicPr>
        <p:blipFill>
          <a:blip r:embed="rId2">
            <a:extLst>
              <a:ext uri="{28A0092B-C50C-407E-A947-70E740481C1C}">
                <a14:useLocalDpi xmlns:a14="http://schemas.microsoft.com/office/drawing/2010/main"/>
              </a:ext>
            </a:extLst>
          </a:blip>
          <a:srcRect/>
          <a:stretch>
            <a:fillRect/>
          </a:stretch>
        </p:blipFill>
        <p:spPr bwMode="auto">
          <a:xfrm>
            <a:off x="259653" y="3502264"/>
            <a:ext cx="6360955" cy="2713897"/>
          </a:xfrm>
          <a:prstGeom prst="rect">
            <a:avLst/>
          </a:prstGeom>
          <a:noFill/>
          <a:ln>
            <a:noFill/>
          </a:ln>
        </p:spPr>
      </p:pic>
      <p:sp>
        <p:nvSpPr>
          <p:cNvPr id="4"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观测辅助系统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graphicFrame>
        <p:nvGraphicFramePr>
          <p:cNvPr id="14" name="表格 13"/>
          <p:cNvGraphicFramePr>
            <a:graphicFrameLocks noGrp="1"/>
          </p:cNvGraphicFramePr>
          <p:nvPr>
            <p:extLst>
              <p:ext uri="{D42A27DB-BD31-4B8C-83A1-F6EECF244321}">
                <p14:modId xmlns:p14="http://schemas.microsoft.com/office/powerpoint/2010/main" val="1221739187"/>
              </p:ext>
            </p:extLst>
          </p:nvPr>
        </p:nvGraphicFramePr>
        <p:xfrm>
          <a:off x="6820852" y="2259464"/>
          <a:ext cx="4951095" cy="2926080"/>
        </p:xfrm>
        <a:graphic>
          <a:graphicData uri="http://schemas.openxmlformats.org/drawingml/2006/table">
            <a:tbl>
              <a:tblPr firstRow="1" firstCol="1" bandRow="1"/>
              <a:tblGrid>
                <a:gridCol w="527050">
                  <a:extLst>
                    <a:ext uri="{9D8B030D-6E8A-4147-A177-3AD203B41FA5}">
                      <a16:colId xmlns:a16="http://schemas.microsoft.com/office/drawing/2014/main" val="4234887711"/>
                    </a:ext>
                  </a:extLst>
                </a:gridCol>
                <a:gridCol w="900430">
                  <a:extLst>
                    <a:ext uri="{9D8B030D-6E8A-4147-A177-3AD203B41FA5}">
                      <a16:colId xmlns:a16="http://schemas.microsoft.com/office/drawing/2014/main" val="1717760419"/>
                    </a:ext>
                  </a:extLst>
                </a:gridCol>
                <a:gridCol w="899795">
                  <a:extLst>
                    <a:ext uri="{9D8B030D-6E8A-4147-A177-3AD203B41FA5}">
                      <a16:colId xmlns:a16="http://schemas.microsoft.com/office/drawing/2014/main" val="831165985"/>
                    </a:ext>
                  </a:extLst>
                </a:gridCol>
                <a:gridCol w="1530350">
                  <a:extLst>
                    <a:ext uri="{9D8B030D-6E8A-4147-A177-3AD203B41FA5}">
                      <a16:colId xmlns:a16="http://schemas.microsoft.com/office/drawing/2014/main" val="2129714298"/>
                    </a:ext>
                  </a:extLst>
                </a:gridCol>
                <a:gridCol w="1093470">
                  <a:extLst>
                    <a:ext uri="{9D8B030D-6E8A-4147-A177-3AD203B41FA5}">
                      <a16:colId xmlns:a16="http://schemas.microsoft.com/office/drawing/2014/main" val="3693703617"/>
                    </a:ext>
                  </a:extLst>
                </a:gridCol>
              </a:tblGrid>
              <a:tr h="167640">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序号</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设备名称</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设备型号</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设备用途</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采集软件</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2421935544"/>
                  </a:ext>
                </a:extLst>
              </a:tr>
              <a:tr h="174625">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气象站</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a:noFill/>
                    </a:lnB>
                  </a:tcPr>
                </a:tc>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DAVIS, VantagePro</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气象六要素：温度、相对湿度、风速、风向、气压和降水</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自主开发，基于</a:t>
                      </a: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Linux</a:t>
                      </a: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系统</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a:noFill/>
                    </a:lnB>
                  </a:tcPr>
                </a:tc>
                <a:extLst>
                  <a:ext uri="{0D108BD9-81ED-4DB2-BD59-A6C34878D82A}">
                    <a16:rowId xmlns:a16="http://schemas.microsoft.com/office/drawing/2014/main" val="2066435866"/>
                  </a:ext>
                </a:extLst>
              </a:tr>
              <a:tr h="167640">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云量计</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Cloud Sensor III</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全天云量（</a:t>
                      </a: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0~10</a:t>
                      </a: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自主开发，基于</a:t>
                      </a: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Linux</a:t>
                      </a: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系统</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005862493"/>
                  </a:ext>
                </a:extLst>
              </a:tr>
              <a:tr h="161290">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3</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全天相机</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自主研制</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采集全天图像信息</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自主开发，基于</a:t>
                      </a: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Windows</a:t>
                      </a: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系统</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671138088"/>
                  </a:ext>
                </a:extLst>
              </a:tr>
              <a:tr h="167640">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4</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监控相机</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Axis 1365, Axis1354</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实时监控台站各个圆顶及望远镜的运行状态</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ASIX</a:t>
                      </a: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自带</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32478262"/>
                  </a:ext>
                </a:extLst>
              </a:tr>
              <a:tr h="167640">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5</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天光背景计</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SQM-LE</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天光背景数值。单位：</a:t>
                      </a: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Mag/asc</a:t>
                      </a:r>
                      <a:r>
                        <a:rPr lang="en-US" sz="1200" kern="100" baseline="300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自主开发，基于</a:t>
                      </a: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Linux</a:t>
                      </a: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系统</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91330146"/>
                  </a:ext>
                </a:extLst>
              </a:tr>
              <a:tr h="174625">
                <a:tc>
                  <a:txBody>
                    <a:bodyPr/>
                    <a:lstStyle/>
                    <a:p>
                      <a:pPr algn="l">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6</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8000"/>
                      </a:solidFill>
                      <a:prstDash val="solid"/>
                      <a:round/>
                      <a:headEnd type="none" w="med" len="med"/>
                      <a:tailEnd type="none" w="med" len="med"/>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大气视宁度监测仪</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8000"/>
                      </a:solidFill>
                      <a:prstDash val="solid"/>
                      <a:round/>
                      <a:headEnd type="none" w="med" len="med"/>
                      <a:tailEnd type="none" w="med" len="med"/>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自主研制</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8000"/>
                      </a:solidFill>
                      <a:prstDash val="solid"/>
                      <a:round/>
                      <a:headEnd type="none" w="med" len="med"/>
                      <a:tailEnd type="none" w="med" len="med"/>
                    </a:lnB>
                  </a:tcPr>
                </a:tc>
                <a:tc>
                  <a:txBody>
                    <a:bodyPr/>
                    <a:lstStyle/>
                    <a:p>
                      <a:pPr algn="l">
                        <a:spcAft>
                          <a:spcPts val="0"/>
                        </a:spcAft>
                      </a:pP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大气视宁度参数</a:t>
                      </a: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r0</a:t>
                      </a: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8000"/>
                      </a:solidFill>
                      <a:prstDash val="solid"/>
                      <a:round/>
                      <a:headEnd type="none" w="med" len="med"/>
                      <a:tailEnd type="none" w="med" len="med"/>
                    </a:lnB>
                  </a:tcPr>
                </a:tc>
                <a:tc>
                  <a:txBody>
                    <a:bodyPr/>
                    <a:lstStyle/>
                    <a:p>
                      <a:pPr algn="l">
                        <a:spcAft>
                          <a:spcPts val="0"/>
                        </a:spcAft>
                      </a:pPr>
                      <a:r>
                        <a:rPr lang="zh-CN" sz="1200" kern="100" dirty="0">
                          <a:effectLst/>
                          <a:latin typeface="Times New Roman" panose="02020603050405020304" pitchFamily="18" charset="0"/>
                          <a:ea typeface="宋体" panose="02010600030101010101" pitchFamily="2" charset="-122"/>
                          <a:cs typeface="Times New Roman" panose="02020603050405020304" pitchFamily="18" charset="0"/>
                        </a:rPr>
                        <a:t>自主开发，基于</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Linux</a:t>
                      </a:r>
                      <a:r>
                        <a:rPr lang="zh-CN" sz="1200" kern="100" dirty="0">
                          <a:effectLst/>
                          <a:latin typeface="Times New Roman" panose="02020603050405020304" pitchFamily="18" charset="0"/>
                          <a:ea typeface="宋体" panose="02010600030101010101" pitchFamily="2" charset="-122"/>
                          <a:cs typeface="Times New Roman" panose="02020603050405020304" pitchFamily="18" charset="0"/>
                        </a:rPr>
                        <a:t>系统</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2651657354"/>
                  </a:ext>
                </a:extLst>
              </a:tr>
            </a:tbl>
          </a:graphicData>
        </a:graphic>
      </p:graphicFrame>
      <p:sp>
        <p:nvSpPr>
          <p:cNvPr id="15" name="文本框 14"/>
          <p:cNvSpPr txBox="1"/>
          <p:nvPr/>
        </p:nvSpPr>
        <p:spPr>
          <a:xfrm>
            <a:off x="6699738" y="1793631"/>
            <a:ext cx="2584939"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smtClean="0"/>
              <a:t>硬件设备列表</a:t>
            </a:r>
            <a:endParaRPr lang="zh-CN" altLang="en-US" dirty="0"/>
          </a:p>
        </p:txBody>
      </p:sp>
      <p:pic>
        <p:nvPicPr>
          <p:cNvPr id="16" name="图片 15">
            <a:extLst>
              <a:ext uri="{FF2B5EF4-FFF2-40B4-BE49-F238E27FC236}">
                <a16:creationId xmlns:a16="http://schemas.microsoft.com/office/drawing/2014/main" id="{B065B643-48EE-40BE-9E43-DA4ACD8245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6068" y="2695003"/>
            <a:ext cx="5019675" cy="3990975"/>
          </a:xfrm>
          <a:prstGeom prst="rect">
            <a:avLst/>
          </a:prstGeom>
        </p:spPr>
      </p:pic>
      <p:pic>
        <p:nvPicPr>
          <p:cNvPr id="17" name="图片 16">
            <a:extLst>
              <a:ext uri="{FF2B5EF4-FFF2-40B4-BE49-F238E27FC236}">
                <a16:creationId xmlns:a16="http://schemas.microsoft.com/office/drawing/2014/main" id="{3A6FFD0D-98E7-4530-B126-994281231D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80518" y="1837753"/>
            <a:ext cx="4638675" cy="4848225"/>
          </a:xfrm>
          <a:prstGeom prst="rect">
            <a:avLst/>
          </a:prstGeom>
        </p:spPr>
      </p:pic>
      <p:pic>
        <p:nvPicPr>
          <p:cNvPr id="18" name="图片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5085" y="2406735"/>
            <a:ext cx="9153903" cy="4484700"/>
          </a:xfrm>
          <a:prstGeom prst="rect">
            <a:avLst/>
          </a:prstGeom>
        </p:spPr>
      </p:pic>
      <p:grpSp>
        <p:nvGrpSpPr>
          <p:cNvPr id="19" name="组合 18"/>
          <p:cNvGrpSpPr/>
          <p:nvPr/>
        </p:nvGrpSpPr>
        <p:grpSpPr>
          <a:xfrm>
            <a:off x="3534508" y="1283676"/>
            <a:ext cx="8657492" cy="5658319"/>
            <a:chOff x="-36512" y="404663"/>
            <a:chExt cx="9195220" cy="6427508"/>
          </a:xfrm>
        </p:grpSpPr>
        <p:pic>
          <p:nvPicPr>
            <p:cNvPr id="20"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6512" y="404663"/>
              <a:ext cx="9195220" cy="63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60232" y="5013176"/>
              <a:ext cx="2184726" cy="163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31840" y="4728726"/>
              <a:ext cx="3040335" cy="2103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522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观测控制系统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4" name="文本框 3"/>
          <p:cNvSpPr txBox="1"/>
          <p:nvPr/>
        </p:nvSpPr>
        <p:spPr>
          <a:xfrm>
            <a:off x="340703" y="1358591"/>
            <a:ext cx="9460282" cy="2308324"/>
          </a:xfrm>
          <a:prstGeom prst="rect">
            <a:avLst/>
          </a:prstGeom>
          <a:noFill/>
        </p:spPr>
        <p:txBody>
          <a:bodyPr wrap="square" rtlCol="0">
            <a:spAutoFit/>
          </a:bodyPr>
          <a:lstStyle/>
          <a:p>
            <a:pPr marL="342900" indent="-342900">
              <a:buFont typeface="Arial" panose="020B0604020202020204" pitchFamily="34" charset="0"/>
              <a:buChar char="•"/>
            </a:pPr>
            <a:r>
              <a:rPr lang="zh-CN" altLang="en-US" sz="2400" b="1" dirty="0" smtClean="0"/>
              <a:t>观测控制系统：</a:t>
            </a:r>
            <a:endParaRPr lang="en-US" altLang="zh-CN" sz="2400" dirty="0" smtClean="0"/>
          </a:p>
          <a:p>
            <a:pPr>
              <a:lnSpc>
                <a:spcPct val="150000"/>
              </a:lnSpc>
            </a:pPr>
            <a:r>
              <a:rPr lang="zh-CN" altLang="zh-CN" sz="2000" dirty="0" smtClean="0"/>
              <a:t>指</a:t>
            </a:r>
            <a:r>
              <a:rPr lang="zh-CN" altLang="zh-CN" sz="2000" dirty="0"/>
              <a:t>的是一个大型的复杂软件系统，它负责将与天文观测相关的望远镜、观测终端等资源有效地组织起来，通过合理的调度有效地完成观测的常规任务，例如：观测目标的选择、观测步骤的协调、观测中所涉及到的望远镜各组成部分的控制、数据的采集存储与处理、环境的监控等，从而获取高质量的观测数据</a:t>
            </a:r>
            <a:r>
              <a:rPr lang="zh-CN" altLang="zh-CN" sz="2000" dirty="0" smtClean="0"/>
              <a:t>。</a:t>
            </a:r>
            <a:endParaRPr lang="en-US" altLang="zh-CN" sz="2800" dirty="0" smtClean="0">
              <a:solidFill>
                <a:srgbClr val="FF0000"/>
              </a:solidFill>
            </a:endParaRPr>
          </a:p>
        </p:txBody>
      </p:sp>
      <p:sp>
        <p:nvSpPr>
          <p:cNvPr id="8" name="矩形 7"/>
          <p:cNvSpPr/>
          <p:nvPr/>
        </p:nvSpPr>
        <p:spPr>
          <a:xfrm>
            <a:off x="340703" y="3674628"/>
            <a:ext cx="6070893" cy="461665"/>
          </a:xfrm>
          <a:prstGeom prst="rect">
            <a:avLst/>
          </a:prstGeom>
        </p:spPr>
        <p:txBody>
          <a:bodyPr wrap="none">
            <a:spAutoFit/>
          </a:bodyPr>
          <a:lstStyle/>
          <a:p>
            <a:pPr marL="342900" indent="-342900">
              <a:buFont typeface="Wingdings" panose="05000000000000000000" pitchFamily="2" charset="2"/>
              <a:buChar char="Ø"/>
            </a:pPr>
            <a:r>
              <a:rPr lang="zh-CN" altLang="en-US" sz="2400" dirty="0"/>
              <a:t>观测控制是随着自动望远镜而发展起来的</a:t>
            </a:r>
          </a:p>
        </p:txBody>
      </p:sp>
      <p:sp>
        <p:nvSpPr>
          <p:cNvPr id="9" name="矩形 8"/>
          <p:cNvSpPr/>
          <p:nvPr/>
        </p:nvSpPr>
        <p:spPr>
          <a:xfrm>
            <a:off x="329907" y="4180252"/>
            <a:ext cx="6888578" cy="830997"/>
          </a:xfrm>
          <a:prstGeom prst="rect">
            <a:avLst/>
          </a:prstGeom>
        </p:spPr>
        <p:txBody>
          <a:bodyPr wrap="square">
            <a:spAutoFit/>
          </a:bodyPr>
          <a:lstStyle/>
          <a:p>
            <a:pPr marL="342900" indent="-342900">
              <a:buFont typeface="Wingdings" panose="05000000000000000000" pitchFamily="2" charset="2"/>
              <a:buChar char="Ø"/>
            </a:pPr>
            <a:r>
              <a:rPr lang="zh-CN" altLang="en-US" sz="2400" dirty="0">
                <a:latin typeface="Times New Roman" panose="02020603050405020304" pitchFamily="18" charset="0"/>
                <a:cs typeface="Times New Roman" panose="02020603050405020304" pitchFamily="18" charset="0"/>
              </a:rPr>
              <a:t>观测</a:t>
            </a:r>
            <a:r>
              <a:rPr lang="zh-CN" altLang="en-US" sz="2400" dirty="0" smtClean="0">
                <a:latin typeface="Times New Roman" panose="02020603050405020304" pitchFamily="18" charset="0"/>
                <a:cs typeface="Times New Roman" panose="02020603050405020304" pitchFamily="18" charset="0"/>
              </a:rPr>
              <a:t>控制系统的概念最早由</a:t>
            </a:r>
            <a:r>
              <a:rPr lang="en-US" altLang="zh-CN" sz="2400" dirty="0">
                <a:latin typeface="Times New Roman" panose="02020603050405020304" pitchFamily="18" charset="0"/>
                <a:cs typeface="Times New Roman" panose="02020603050405020304" pitchFamily="18" charset="0"/>
              </a:rPr>
              <a:t>Gemini</a:t>
            </a:r>
            <a:r>
              <a:rPr lang="zh-CN" altLang="zh-CN" sz="2400" dirty="0">
                <a:latin typeface="Times New Roman" panose="02020603050405020304" pitchFamily="18" charset="0"/>
                <a:cs typeface="Times New Roman" panose="02020603050405020304" pitchFamily="18" charset="0"/>
              </a:rPr>
              <a:t>望远镜</a:t>
            </a:r>
            <a:r>
              <a:rPr lang="zh-CN" altLang="zh-CN" sz="2400" dirty="0" smtClean="0">
                <a:latin typeface="Times New Roman" panose="02020603050405020304" pitchFamily="18" charset="0"/>
                <a:cs typeface="Times New Roman" panose="02020603050405020304" pitchFamily="18" charset="0"/>
              </a:rPr>
              <a:t>的设计者们</a:t>
            </a:r>
            <a:r>
              <a:rPr lang="zh-CN" altLang="zh-CN" sz="2400" dirty="0">
                <a:latin typeface="Times New Roman" panose="02020603050405020304" pitchFamily="18" charset="0"/>
                <a:cs typeface="Times New Roman" panose="02020603050405020304" pitchFamily="18" charset="0"/>
              </a:rPr>
              <a:t>在</a:t>
            </a:r>
            <a:r>
              <a:rPr lang="en-US" altLang="zh-CN" sz="2400" dirty="0">
                <a:latin typeface="Times New Roman" panose="02020603050405020304" pitchFamily="18" charset="0"/>
                <a:cs typeface="Times New Roman" panose="02020603050405020304" pitchFamily="18" charset="0"/>
              </a:rPr>
              <a:t>1995</a:t>
            </a:r>
            <a:r>
              <a:rPr lang="zh-CN" altLang="zh-CN" sz="2400" dirty="0">
                <a:latin typeface="Times New Roman" panose="02020603050405020304" pitchFamily="18" charset="0"/>
                <a:cs typeface="Times New Roman" panose="02020603050405020304" pitchFamily="18" charset="0"/>
              </a:rPr>
              <a:t>年的</a:t>
            </a:r>
            <a:r>
              <a:rPr lang="en-US" altLang="zh-CN" sz="2400" dirty="0" smtClean="0">
                <a:latin typeface="Times New Roman" panose="02020603050405020304" pitchFamily="18" charset="0"/>
                <a:cs typeface="Times New Roman" panose="02020603050405020304" pitchFamily="18" charset="0"/>
              </a:rPr>
              <a:t>ADASS</a:t>
            </a:r>
            <a:r>
              <a:rPr lang="zh-CN" altLang="zh-CN" sz="2400" dirty="0">
                <a:latin typeface="Times New Roman" panose="02020603050405020304" pitchFamily="18" charset="0"/>
                <a:cs typeface="Times New Roman" panose="02020603050405020304" pitchFamily="18" charset="0"/>
              </a:rPr>
              <a:t>第</a:t>
            </a:r>
            <a:r>
              <a:rPr lang="en-US" altLang="zh-CN" sz="2400" dirty="0">
                <a:latin typeface="Times New Roman" panose="02020603050405020304" pitchFamily="18" charset="0"/>
                <a:cs typeface="Times New Roman" panose="02020603050405020304" pitchFamily="18" charset="0"/>
              </a:rPr>
              <a:t>5</a:t>
            </a:r>
            <a:r>
              <a:rPr lang="zh-CN" altLang="zh-CN" sz="2400" dirty="0">
                <a:latin typeface="Times New Roman" panose="02020603050405020304" pitchFamily="18" charset="0"/>
                <a:cs typeface="Times New Roman" panose="02020603050405020304" pitchFamily="18" charset="0"/>
              </a:rPr>
              <a:t>届年会上明确</a:t>
            </a:r>
            <a:r>
              <a:rPr lang="zh-CN" altLang="zh-CN" sz="2400" dirty="0" smtClean="0">
                <a:latin typeface="Times New Roman" panose="02020603050405020304" pitchFamily="18" charset="0"/>
                <a:cs typeface="Times New Roman" panose="02020603050405020304" pitchFamily="18" charset="0"/>
              </a:rPr>
              <a:t>提出</a:t>
            </a:r>
            <a:endParaRPr lang="en-US" altLang="zh-CN" sz="2400" dirty="0" smtClean="0">
              <a:latin typeface="Times New Roman" panose="02020603050405020304" pitchFamily="18" charset="0"/>
              <a:cs typeface="Times New Roman" panose="02020603050405020304" pitchFamily="18" charset="0"/>
            </a:endParaRPr>
          </a:p>
        </p:txBody>
      </p:sp>
      <p:sp>
        <p:nvSpPr>
          <p:cNvPr id="10" name="矩形 9"/>
          <p:cNvSpPr/>
          <p:nvPr/>
        </p:nvSpPr>
        <p:spPr>
          <a:xfrm>
            <a:off x="340703" y="5050908"/>
            <a:ext cx="3916457" cy="461665"/>
          </a:xfrm>
          <a:prstGeom prst="rect">
            <a:avLst/>
          </a:prstGeom>
        </p:spPr>
        <p:txBody>
          <a:bodyPr wrap="none">
            <a:spAutoFit/>
          </a:bodyPr>
          <a:lstStyle/>
          <a:p>
            <a:pPr marL="342900" indent="-342900">
              <a:buFont typeface="Wingdings" panose="05000000000000000000" pitchFamily="2" charset="2"/>
              <a:buChar char="Ø"/>
            </a:pPr>
            <a:r>
              <a:rPr lang="zh-CN" altLang="en-US" sz="2400" dirty="0"/>
              <a:t>观测</a:t>
            </a:r>
            <a:r>
              <a:rPr lang="zh-CN" altLang="en-US" sz="2400" dirty="0" smtClean="0"/>
              <a:t>控制系统具有专用性</a:t>
            </a:r>
            <a:endParaRPr lang="zh-CN" altLang="en-US" sz="2400" dirty="0"/>
          </a:p>
        </p:txBody>
      </p:sp>
      <p:sp>
        <p:nvSpPr>
          <p:cNvPr id="12" name="矩形 11"/>
          <p:cNvSpPr/>
          <p:nvPr/>
        </p:nvSpPr>
        <p:spPr>
          <a:xfrm>
            <a:off x="340703" y="5531375"/>
            <a:ext cx="7917552" cy="461665"/>
          </a:xfrm>
          <a:prstGeom prst="rect">
            <a:avLst/>
          </a:prstGeom>
        </p:spPr>
        <p:txBody>
          <a:bodyPr wrap="none">
            <a:spAutoFit/>
          </a:bodyPr>
          <a:lstStyle/>
          <a:p>
            <a:pPr marL="342900" indent="-342900">
              <a:buFont typeface="Wingdings" panose="05000000000000000000" pitchFamily="2" charset="2"/>
              <a:buChar char="Ø"/>
            </a:pPr>
            <a:r>
              <a:rPr lang="zh-CN" altLang="en-US" sz="2400" dirty="0"/>
              <a:t>观测</a:t>
            </a:r>
            <a:r>
              <a:rPr lang="zh-CN" altLang="en-US" sz="2400" dirty="0" smtClean="0"/>
              <a:t>控制</a:t>
            </a:r>
            <a:r>
              <a:rPr lang="zh-CN" altLang="en-US" sz="2400" dirty="0"/>
              <a:t>控制系统根据不同类型的望远镜其侧重点不同</a:t>
            </a:r>
            <a:endParaRPr lang="en-US" altLang="zh-CN" sz="2400" dirty="0"/>
          </a:p>
        </p:txBody>
      </p:sp>
      <p:pic>
        <p:nvPicPr>
          <p:cNvPr id="13" name="图片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0244" y="4452745"/>
            <a:ext cx="3267561" cy="2136985"/>
          </a:xfrm>
          <a:prstGeom prst="rect">
            <a:avLst/>
          </a:prstGeom>
        </p:spPr>
      </p:pic>
      <p:pic>
        <p:nvPicPr>
          <p:cNvPr id="14" name="图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1005" y="1749853"/>
            <a:ext cx="2006800" cy="2675733"/>
          </a:xfrm>
          <a:prstGeom prst="rect">
            <a:avLst/>
          </a:prstGeom>
        </p:spPr>
      </p:pic>
    </p:spTree>
    <p:extLst>
      <p:ext uri="{BB962C8B-B14F-4D97-AF65-F5344CB8AC3E}">
        <p14:creationId xmlns:p14="http://schemas.microsoft.com/office/powerpoint/2010/main" val="301143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2" cstate="email">
            <a:extLst>
              <a:ext uri="{28A0092B-C50C-407E-A947-70E740481C1C}">
                <a14:useLocalDpi xmlns:a14="http://schemas.microsoft.com/office/drawing/2010/main"/>
              </a:ext>
            </a:extLst>
          </a:blip>
          <a:srcRect/>
          <a:stretch>
            <a:fillRect/>
          </a:stretch>
        </p:blipFill>
        <p:spPr bwMode="auto">
          <a:xfrm>
            <a:off x="7069014" y="1504231"/>
            <a:ext cx="4563207" cy="4730260"/>
          </a:xfrm>
          <a:prstGeom prst="rect">
            <a:avLst/>
          </a:prstGeom>
          <a:noFill/>
          <a:ln>
            <a:noFill/>
          </a:ln>
        </p:spPr>
      </p:pic>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观测辅助系统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6" name="文本框 5"/>
          <p:cNvSpPr txBox="1"/>
          <p:nvPr/>
        </p:nvSpPr>
        <p:spPr>
          <a:xfrm>
            <a:off x="501161" y="1327638"/>
            <a:ext cx="4906108" cy="244028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smtClean="0"/>
              <a:t>观测日志辅助工具</a:t>
            </a:r>
            <a:endParaRPr lang="en-US" altLang="zh-CN" sz="2400" b="1" dirty="0" smtClean="0"/>
          </a:p>
          <a:p>
            <a:pPr marL="342900" indent="-342900">
              <a:lnSpc>
                <a:spcPct val="150000"/>
              </a:lnSpc>
              <a:buFontTx/>
              <a:buChar char="-"/>
            </a:pPr>
            <a:r>
              <a:rPr lang="zh-CN" altLang="en-US" sz="2000" dirty="0" smtClean="0"/>
              <a:t>对观测数据进行监听</a:t>
            </a:r>
            <a:endParaRPr lang="en-US" altLang="zh-CN" sz="2000" dirty="0" smtClean="0"/>
          </a:p>
          <a:p>
            <a:pPr marL="342900" indent="-342900">
              <a:lnSpc>
                <a:spcPct val="150000"/>
              </a:lnSpc>
              <a:buFontTx/>
              <a:buChar char="-"/>
            </a:pPr>
            <a:r>
              <a:rPr lang="zh-CN" altLang="en-US" sz="2000" dirty="0" smtClean="0"/>
              <a:t>提取观测数据</a:t>
            </a:r>
            <a:r>
              <a:rPr lang="en-US" altLang="zh-CN" sz="2000" dirty="0" smtClean="0"/>
              <a:t>FITS</a:t>
            </a:r>
            <a:r>
              <a:rPr lang="zh-CN" altLang="en-US" sz="2000" dirty="0" smtClean="0"/>
              <a:t>头信息并在前台显示</a:t>
            </a:r>
            <a:endParaRPr lang="en-US" altLang="zh-CN" sz="2000" dirty="0" smtClean="0"/>
          </a:p>
          <a:p>
            <a:pPr marL="342900" indent="-342900">
              <a:lnSpc>
                <a:spcPct val="150000"/>
              </a:lnSpc>
              <a:buFontTx/>
              <a:buChar char="-"/>
            </a:pPr>
            <a:r>
              <a:rPr lang="zh-CN" altLang="en-US" sz="2000" dirty="0" smtClean="0"/>
              <a:t>将系统划分为</a:t>
            </a:r>
            <a:r>
              <a:rPr lang="zh-CN" altLang="en-US" sz="2000" dirty="0"/>
              <a:t>视图</a:t>
            </a:r>
            <a:r>
              <a:rPr lang="zh-CN" altLang="en-US" sz="2000" dirty="0" smtClean="0"/>
              <a:t>层、控制层、服务层和数据层</a:t>
            </a:r>
            <a:endParaRPr lang="en-US" altLang="zh-CN" sz="2000" dirty="0" smtClean="0"/>
          </a:p>
        </p:txBody>
      </p:sp>
      <p:pic>
        <p:nvPicPr>
          <p:cNvPr id="7" name="图片 6"/>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704" y="3785387"/>
            <a:ext cx="6356839" cy="3054114"/>
          </a:xfrm>
          <a:prstGeom prst="rect">
            <a:avLst/>
          </a:prstGeom>
          <a:noFill/>
        </p:spPr>
      </p:pic>
      <p:pic>
        <p:nvPicPr>
          <p:cNvPr id="37890" name="图片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5874" y="5291940"/>
            <a:ext cx="5676126" cy="136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47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2" cstate="email">
            <a:extLst>
              <a:ext uri="{28A0092B-C50C-407E-A947-70E740481C1C}">
                <a14:useLocalDpi xmlns:a14="http://schemas.microsoft.com/office/drawing/2010/main"/>
              </a:ext>
            </a:extLst>
          </a:blip>
          <a:srcRect/>
          <a:stretch>
            <a:fillRect/>
          </a:stretch>
        </p:blipFill>
        <p:spPr bwMode="auto">
          <a:xfrm>
            <a:off x="719211" y="3253153"/>
            <a:ext cx="5092504" cy="3226778"/>
          </a:xfrm>
          <a:prstGeom prst="rect">
            <a:avLst/>
          </a:prstGeom>
          <a:noFill/>
          <a:ln>
            <a:noFill/>
          </a:ln>
        </p:spPr>
      </p:pic>
      <p:pic>
        <p:nvPicPr>
          <p:cNvPr id="4" name="图片 3"/>
          <p:cNvPicPr/>
          <p:nvPr/>
        </p:nvPicPr>
        <p:blipFill>
          <a:blip r:embed="rId3" cstate="email">
            <a:extLst>
              <a:ext uri="{28A0092B-C50C-407E-A947-70E740481C1C}">
                <a14:useLocalDpi xmlns:a14="http://schemas.microsoft.com/office/drawing/2010/main"/>
              </a:ext>
            </a:extLst>
          </a:blip>
          <a:srcRect/>
          <a:stretch>
            <a:fillRect/>
          </a:stretch>
        </p:blipFill>
        <p:spPr bwMode="auto">
          <a:xfrm>
            <a:off x="6740769" y="3002780"/>
            <a:ext cx="4750777" cy="3477151"/>
          </a:xfrm>
          <a:prstGeom prst="rect">
            <a:avLst/>
          </a:prstGeom>
          <a:noFill/>
          <a:ln>
            <a:noFill/>
          </a:ln>
        </p:spPr>
      </p:pic>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观测辅助系统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6" name="文本框 5"/>
          <p:cNvSpPr txBox="1"/>
          <p:nvPr/>
        </p:nvSpPr>
        <p:spPr>
          <a:xfrm>
            <a:off x="501162" y="1485902"/>
            <a:ext cx="4870938" cy="15696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smtClean="0">
                <a:latin typeface="Times New Roman" panose="02020603050405020304" pitchFamily="18" charset="0"/>
                <a:cs typeface="Times New Roman" panose="02020603050405020304" pitchFamily="18" charset="0"/>
              </a:rPr>
              <a:t>离线星表查询软件</a:t>
            </a:r>
            <a:endParaRPr lang="en-US" altLang="zh-CN" sz="2400" b="1"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基于</a:t>
            </a:r>
            <a:r>
              <a:rPr lang="en-US" altLang="zh-CN" sz="2000" dirty="0" smtClean="0">
                <a:latin typeface="Times New Roman" panose="02020603050405020304" pitchFamily="18" charset="0"/>
                <a:cs typeface="Times New Roman" panose="02020603050405020304" pitchFamily="18" charset="0"/>
              </a:rPr>
              <a:t>GAIA</a:t>
            </a:r>
            <a:r>
              <a:rPr lang="zh-CN" altLang="en-US" sz="2000" dirty="0" smtClean="0">
                <a:latin typeface="Times New Roman" panose="02020603050405020304" pitchFamily="18" charset="0"/>
                <a:cs typeface="Times New Roman" panose="02020603050405020304" pitchFamily="18" charset="0"/>
              </a:rPr>
              <a:t>星表进行研发</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为观测用户提供离线查询证认图的工具</a:t>
            </a:r>
            <a:endParaRPr lang="en-US" altLang="zh-CN" sz="2000" dirty="0" smtClean="0">
              <a:latin typeface="Times New Roman" panose="02020603050405020304" pitchFamily="18" charset="0"/>
              <a:cs typeface="Times New Roman" panose="02020603050405020304" pitchFamily="18" charset="0"/>
            </a:endParaRPr>
          </a:p>
        </p:txBody>
      </p:sp>
      <p:grpSp>
        <p:nvGrpSpPr>
          <p:cNvPr id="9" name="组合 8"/>
          <p:cNvGrpSpPr/>
          <p:nvPr/>
        </p:nvGrpSpPr>
        <p:grpSpPr>
          <a:xfrm>
            <a:off x="7781192" y="222476"/>
            <a:ext cx="4062047" cy="2476762"/>
            <a:chOff x="7781192" y="222476"/>
            <a:chExt cx="4062047" cy="2476762"/>
          </a:xfrm>
        </p:grpSpPr>
        <p:pic>
          <p:nvPicPr>
            <p:cNvPr id="7" name="图片 6"/>
            <p:cNvPicPr/>
            <p:nvPr/>
          </p:nvPicPr>
          <p:blipFill>
            <a:blip r:embed="rId4" cstate="email">
              <a:extLst>
                <a:ext uri="{28A0092B-C50C-407E-A947-70E740481C1C}">
                  <a14:useLocalDpi xmlns:a14="http://schemas.microsoft.com/office/drawing/2010/main"/>
                </a:ext>
              </a:extLst>
            </a:blip>
            <a:srcRect/>
            <a:stretch>
              <a:fillRect/>
            </a:stretch>
          </p:blipFill>
          <p:spPr bwMode="auto">
            <a:xfrm>
              <a:off x="7781192" y="222476"/>
              <a:ext cx="4062047" cy="2476762"/>
            </a:xfrm>
            <a:prstGeom prst="rect">
              <a:avLst/>
            </a:prstGeom>
            <a:noFill/>
          </p:spPr>
        </p:pic>
        <p:sp>
          <p:nvSpPr>
            <p:cNvPr id="8" name="文本框 7"/>
            <p:cNvSpPr txBox="1"/>
            <p:nvPr/>
          </p:nvSpPr>
          <p:spPr>
            <a:xfrm>
              <a:off x="9302261" y="729761"/>
              <a:ext cx="2312377" cy="261610"/>
            </a:xfrm>
            <a:prstGeom prst="rect">
              <a:avLst/>
            </a:prstGeom>
            <a:noFill/>
          </p:spPr>
          <p:txBody>
            <a:bodyPr wrap="square" rtlCol="0">
              <a:spAutoFit/>
            </a:bodyPr>
            <a:lstStyle/>
            <a:p>
              <a:r>
                <a:rPr lang="en-US" altLang="zh-CN" sz="1100" b="1" u="sng" dirty="0" smtClean="0">
                  <a:solidFill>
                    <a:srgbClr val="280FE3"/>
                  </a:solidFill>
                </a:rPr>
                <a:t>2.4</a:t>
              </a:r>
              <a:r>
                <a:rPr lang="zh-CN" altLang="en-US" sz="1100" b="1" u="sng" dirty="0" smtClean="0">
                  <a:solidFill>
                    <a:srgbClr val="280FE3"/>
                  </a:solidFill>
                </a:rPr>
                <a:t>米望远镜</a:t>
              </a:r>
              <a:r>
                <a:rPr lang="en-US" altLang="zh-CN" sz="1100" b="1" u="sng" dirty="0" smtClean="0">
                  <a:solidFill>
                    <a:srgbClr val="280FE3"/>
                  </a:solidFill>
                </a:rPr>
                <a:t>1’</a:t>
              </a:r>
              <a:r>
                <a:rPr lang="zh-CN" altLang="en-US" sz="1100" b="1" u="sng" dirty="0" smtClean="0">
                  <a:solidFill>
                    <a:srgbClr val="280FE3"/>
                  </a:solidFill>
                </a:rPr>
                <a:t>视场内星数概率</a:t>
              </a:r>
              <a:endParaRPr lang="zh-CN" altLang="en-US" sz="1100" b="1" u="sng" dirty="0">
                <a:solidFill>
                  <a:srgbClr val="280FE3"/>
                </a:solidFill>
              </a:endParaRPr>
            </a:p>
          </p:txBody>
        </p:sp>
      </p:grpSp>
    </p:spTree>
    <p:extLst>
      <p:ext uri="{BB962C8B-B14F-4D97-AF65-F5344CB8AC3E}">
        <p14:creationId xmlns:p14="http://schemas.microsoft.com/office/powerpoint/2010/main" val="137855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观测辅助系统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6" name="文本框 5"/>
          <p:cNvSpPr txBox="1"/>
          <p:nvPr/>
        </p:nvSpPr>
        <p:spPr>
          <a:xfrm>
            <a:off x="501162" y="1617785"/>
            <a:ext cx="4870938" cy="769441"/>
          </a:xfrm>
          <a:prstGeom prst="rect">
            <a:avLst/>
          </a:prstGeom>
          <a:noFill/>
        </p:spPr>
        <p:txBody>
          <a:bodyPr wrap="square" rtlCol="0">
            <a:spAutoFit/>
          </a:bodyPr>
          <a:lstStyle/>
          <a:p>
            <a:pPr marL="285750" indent="-285750">
              <a:buFont typeface="Arial" panose="020B0604020202020204" pitchFamily="34" charset="0"/>
              <a:buChar char="•"/>
            </a:pPr>
            <a:r>
              <a:rPr lang="zh-CN" altLang="en-US" sz="2400" b="1" dirty="0" smtClean="0"/>
              <a:t>离线星表查询软件</a:t>
            </a:r>
            <a:endParaRPr lang="en-US" altLang="zh-CN" sz="2400" b="1" dirty="0" smtClean="0"/>
          </a:p>
          <a:p>
            <a:pPr marL="342900" indent="-342900">
              <a:buFontTx/>
              <a:buChar char="-"/>
            </a:pPr>
            <a:r>
              <a:rPr lang="zh-CN" altLang="en-US" sz="2000" dirty="0" smtClean="0"/>
              <a:t>查询结果比对</a:t>
            </a:r>
            <a:endParaRPr lang="en-US" altLang="zh-CN" sz="2000" dirty="0" smtClean="0"/>
          </a:p>
        </p:txBody>
      </p:sp>
      <p:pic>
        <p:nvPicPr>
          <p:cNvPr id="7" name="图片 6" descr="H:\work\横向_星表\field.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0557" y="2597809"/>
            <a:ext cx="3871057" cy="3785406"/>
          </a:xfrm>
          <a:prstGeom prst="rect">
            <a:avLst/>
          </a:prstGeom>
          <a:noFill/>
          <a:ln w="9525">
            <a:noFill/>
            <a:miter lim="800000"/>
            <a:headEnd/>
            <a:tailEnd/>
          </a:ln>
        </p:spPr>
      </p:pic>
      <p:pic>
        <p:nvPicPr>
          <p:cNvPr id="8" name="图片 7" descr="H:\work\横向_星表\divide.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1320" y="2597809"/>
            <a:ext cx="4139834" cy="3785406"/>
          </a:xfrm>
          <a:prstGeom prst="rect">
            <a:avLst/>
          </a:prstGeom>
          <a:noFill/>
          <a:ln w="9525">
            <a:noFill/>
            <a:miter lim="800000"/>
            <a:headEnd/>
            <a:tailEnd/>
          </a:ln>
        </p:spPr>
      </p:pic>
    </p:spTree>
    <p:extLst>
      <p:ext uri="{BB962C8B-B14F-4D97-AF65-F5344CB8AC3E}">
        <p14:creationId xmlns:p14="http://schemas.microsoft.com/office/powerpoint/2010/main" val="41107946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603023" y="8880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1995058720"/>
              </p:ext>
            </p:extLst>
          </p:nvPr>
        </p:nvGraphicFramePr>
        <p:xfrm>
          <a:off x="703385" y="1850850"/>
          <a:ext cx="3438525" cy="4924425"/>
        </p:xfrm>
        <a:graphic>
          <a:graphicData uri="http://schemas.openxmlformats.org/presentationml/2006/ole">
            <mc:AlternateContent xmlns:mc="http://schemas.openxmlformats.org/markup-compatibility/2006">
              <mc:Choice xmlns:v="urn:schemas-microsoft-com:vml" Requires="v">
                <p:oleObj spid="_x0000_s15076" name="Visio" r:id="rId3" imgW="5164672" imgH="7392060" progId="Visio.Drawing.11">
                  <p:embed/>
                </p:oleObj>
              </mc:Choice>
              <mc:Fallback>
                <p:oleObj name="Visio" r:id="rId3" imgW="5164672" imgH="739206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85" y="1850850"/>
                        <a:ext cx="3438525" cy="492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论文研究</a:t>
            </a:r>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工作</a:t>
            </a:r>
            <a:r>
              <a:rPr lang="en-US" altLang="zh-CN" sz="3600" b="1" dirty="0" smtClean="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观测辅助系统</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6" name="文本框 5"/>
          <p:cNvSpPr txBox="1"/>
          <p:nvPr/>
        </p:nvSpPr>
        <p:spPr>
          <a:xfrm>
            <a:off x="501162" y="1389185"/>
            <a:ext cx="3279530" cy="461665"/>
          </a:xfrm>
          <a:prstGeom prst="rect">
            <a:avLst/>
          </a:prstGeom>
          <a:noFill/>
        </p:spPr>
        <p:txBody>
          <a:bodyPr wrap="square" rtlCol="0">
            <a:spAutoFit/>
          </a:bodyPr>
          <a:lstStyle/>
          <a:p>
            <a:pPr marL="285750" indent="-285750">
              <a:buFont typeface="Arial" panose="020B0604020202020204" pitchFamily="34" charset="0"/>
              <a:buChar char="•"/>
            </a:pPr>
            <a:r>
              <a:rPr lang="zh-CN" altLang="en-US" sz="2400" b="1" dirty="0" smtClean="0"/>
              <a:t>用户星表录入子系统</a:t>
            </a:r>
            <a:endParaRPr lang="zh-CN" altLang="en-US" sz="2400" b="1" dirty="0"/>
          </a:p>
        </p:txBody>
      </p:sp>
      <p:sp>
        <p:nvSpPr>
          <p:cNvPr id="7" name="文本框 6"/>
          <p:cNvSpPr txBox="1"/>
          <p:nvPr/>
        </p:nvSpPr>
        <p:spPr>
          <a:xfrm>
            <a:off x="5961185" y="1389185"/>
            <a:ext cx="3771900" cy="461665"/>
          </a:xfrm>
          <a:prstGeom prst="rect">
            <a:avLst/>
          </a:prstGeom>
          <a:noFill/>
        </p:spPr>
        <p:txBody>
          <a:bodyPr wrap="square" rtlCol="0">
            <a:spAutoFit/>
          </a:bodyPr>
          <a:lstStyle/>
          <a:p>
            <a:pPr marL="285750" indent="-285750">
              <a:buFont typeface="Arial" panose="020B0604020202020204" pitchFamily="34" charset="0"/>
              <a:buChar char="•"/>
            </a:pPr>
            <a:r>
              <a:rPr lang="zh-CN" altLang="en-US" sz="2400" b="1" dirty="0" smtClean="0"/>
              <a:t>侧窗自动控制系统</a:t>
            </a:r>
            <a:endParaRPr lang="zh-CN" altLang="en-US" sz="2400" b="1" dirty="0"/>
          </a:p>
        </p:txBody>
      </p:sp>
      <p:pic>
        <p:nvPicPr>
          <p:cNvPr id="8" name="图片 7"/>
          <p:cNvPicPr/>
          <p:nvPr/>
        </p:nvPicPr>
        <p:blipFill>
          <a:blip r:embed="rId5" cstate="email">
            <a:extLst>
              <a:ext uri="{28A0092B-C50C-407E-A947-70E740481C1C}">
                <a14:useLocalDpi xmlns:a14="http://schemas.microsoft.com/office/drawing/2010/main"/>
              </a:ext>
            </a:extLst>
          </a:blip>
          <a:srcRect/>
          <a:stretch>
            <a:fillRect/>
          </a:stretch>
        </p:blipFill>
        <p:spPr bwMode="auto">
          <a:xfrm>
            <a:off x="5961185" y="2416121"/>
            <a:ext cx="5276850" cy="2028825"/>
          </a:xfrm>
          <a:prstGeom prst="rect">
            <a:avLst/>
          </a:prstGeom>
          <a:noFill/>
          <a:ln>
            <a:noFill/>
          </a:ln>
        </p:spPr>
      </p:pic>
      <p:sp>
        <p:nvSpPr>
          <p:cNvPr id="9" name="矩形 8"/>
          <p:cNvSpPr/>
          <p:nvPr/>
        </p:nvSpPr>
        <p:spPr>
          <a:xfrm>
            <a:off x="2995246" y="5851398"/>
            <a:ext cx="7678616" cy="784830"/>
          </a:xfrm>
          <a:prstGeom prst="rect">
            <a:avLst/>
          </a:prstGeom>
        </p:spPr>
        <p:txBody>
          <a:bodyPr wrap="square">
            <a:spAutoFit/>
          </a:bodyPr>
          <a:lstStyle/>
          <a:p>
            <a:pPr indent="228600" algn="just">
              <a:lnSpc>
                <a:spcPct val="150000"/>
              </a:lnSpc>
              <a:spcAft>
                <a:spcPts val="0"/>
              </a:spcAft>
            </a:pPr>
            <a:r>
              <a:rPr lang="zh-CN" altLang="zh-CN" kern="100" dirty="0" smtClean="0">
                <a:latin typeface="Times New Roman" panose="02020603050405020304" pitchFamily="18" charset="0"/>
                <a:cs typeface="Times New Roman" panose="02020603050405020304" pitchFamily="18" charset="0"/>
              </a:rPr>
              <a:t>星名</a:t>
            </a:r>
            <a:r>
              <a:rPr lang="en-US" altLang="zh-CN" kern="100" dirty="0" smtClean="0">
                <a:latin typeface="Times New Roman" panose="02020603050405020304" pitchFamily="18" charset="0"/>
                <a:cs typeface="Times New Roman" panose="02020603050405020304" pitchFamily="18" charset="0"/>
              </a:rPr>
              <a:t>/</a:t>
            </a:r>
            <a:r>
              <a:rPr lang="zh-CN" altLang="zh-CN" kern="100" dirty="0">
                <a:latin typeface="Times New Roman" panose="02020603050405020304" pitchFamily="18" charset="0"/>
                <a:cs typeface="Times New Roman" panose="02020603050405020304" pitchFamily="18" charset="0"/>
              </a:rPr>
              <a:t>编号</a:t>
            </a:r>
            <a:r>
              <a:rPr lang="en-US" altLang="zh-CN" kern="100" dirty="0">
                <a:latin typeface="Times New Roman" panose="02020603050405020304" pitchFamily="18" charset="0"/>
                <a:cs typeface="Times New Roman" panose="02020603050405020304" pitchFamily="18" charset="0"/>
              </a:rPr>
              <a:t>   </a:t>
            </a:r>
            <a:r>
              <a:rPr lang="en-US" altLang="zh-CN" kern="100" dirty="0" smtClean="0">
                <a:latin typeface="Times New Roman" panose="02020603050405020304" pitchFamily="18" charset="0"/>
                <a:cs typeface="Times New Roman" panose="02020603050405020304" pitchFamily="18" charset="0"/>
              </a:rPr>
              <a:t>      </a:t>
            </a:r>
            <a:r>
              <a:rPr lang="zh-CN" altLang="zh-CN" kern="100" dirty="0" smtClean="0">
                <a:latin typeface="Times New Roman" panose="02020603050405020304" pitchFamily="18" charset="0"/>
                <a:cs typeface="Times New Roman" panose="02020603050405020304" pitchFamily="18" charset="0"/>
              </a:rPr>
              <a:t>赤经</a:t>
            </a:r>
            <a:r>
              <a:rPr lang="zh-CN" altLang="zh-CN" kern="100" dirty="0">
                <a:latin typeface="Times New Roman" panose="02020603050405020304" pitchFamily="18" charset="0"/>
                <a:cs typeface="Times New Roman" panose="02020603050405020304" pitchFamily="18" charset="0"/>
              </a:rPr>
              <a:t>坐标（</a:t>
            </a:r>
            <a:r>
              <a:rPr lang="en-US" altLang="zh-CN" kern="100" dirty="0" err="1">
                <a:latin typeface="Times New Roman" panose="02020603050405020304" pitchFamily="18" charset="0"/>
                <a:cs typeface="Times New Roman" panose="02020603050405020304" pitchFamily="18" charset="0"/>
              </a:rPr>
              <a:t>hh</a:t>
            </a:r>
            <a:r>
              <a:rPr lang="en-US" altLang="zh-CN" kern="100" dirty="0">
                <a:latin typeface="Times New Roman" panose="02020603050405020304" pitchFamily="18" charset="0"/>
                <a:cs typeface="Times New Roman" panose="02020603050405020304" pitchFamily="18" charset="0"/>
              </a:rPr>
              <a:t> mm </a:t>
            </a:r>
            <a:r>
              <a:rPr lang="en-US" altLang="zh-CN" kern="100" dirty="0" err="1">
                <a:latin typeface="Times New Roman" panose="02020603050405020304" pitchFamily="18" charset="0"/>
                <a:cs typeface="Times New Roman" panose="02020603050405020304" pitchFamily="18" charset="0"/>
              </a:rPr>
              <a:t>ss.ss</a:t>
            </a:r>
            <a:r>
              <a:rPr lang="zh-CN" altLang="zh-CN" kern="100" dirty="0">
                <a:latin typeface="Times New Roman" panose="02020603050405020304" pitchFamily="18" charset="0"/>
                <a:cs typeface="Times New Roman" panose="02020603050405020304" pitchFamily="18" charset="0"/>
              </a:rPr>
              <a:t>）</a:t>
            </a:r>
            <a:r>
              <a:rPr lang="zh-CN" altLang="zh-CN" kern="100" dirty="0">
                <a:latin typeface="Calibri" panose="020F0502020204030204" pitchFamily="34" charset="0"/>
                <a:ea typeface="Times New Roman" panose="02020603050405020304" pitchFamily="18" charset="0"/>
                <a:cs typeface="Times New Roman" panose="02020603050405020304" pitchFamily="18" charset="0"/>
              </a:rPr>
              <a:t> </a:t>
            </a:r>
            <a:r>
              <a:rPr lang="zh-CN" altLang="zh-CN" kern="100" dirty="0">
                <a:latin typeface="Times New Roman" panose="02020603050405020304" pitchFamily="18" charset="0"/>
                <a:cs typeface="Times New Roman" panose="02020603050405020304" pitchFamily="18" charset="0"/>
              </a:rPr>
              <a:t>赤纬坐标（</a:t>
            </a:r>
            <a:r>
              <a:rPr lang="en-US" altLang="zh-CN" kern="100" dirty="0" err="1">
                <a:latin typeface="Times New Roman" panose="02020603050405020304" pitchFamily="18" charset="0"/>
                <a:cs typeface="Times New Roman" panose="02020603050405020304" pitchFamily="18" charset="0"/>
              </a:rPr>
              <a:t>dd</a:t>
            </a:r>
            <a:r>
              <a:rPr lang="en-US" altLang="zh-CN" kern="100" dirty="0">
                <a:latin typeface="Times New Roman" panose="02020603050405020304" pitchFamily="18" charset="0"/>
                <a:cs typeface="Times New Roman" panose="02020603050405020304" pitchFamily="18" charset="0"/>
              </a:rPr>
              <a:t> mm </a:t>
            </a:r>
            <a:r>
              <a:rPr lang="en-US" altLang="zh-CN" kern="100" dirty="0" err="1">
                <a:latin typeface="Times New Roman" panose="02020603050405020304" pitchFamily="18" charset="0"/>
                <a:cs typeface="Times New Roman" panose="02020603050405020304" pitchFamily="18" charset="0"/>
              </a:rPr>
              <a:t>ss.ss</a:t>
            </a:r>
            <a:r>
              <a:rPr lang="zh-CN" altLang="zh-CN" kern="100" dirty="0">
                <a:latin typeface="Times New Roman" panose="02020603050405020304" pitchFamily="18" charset="0"/>
                <a:cs typeface="Times New Roman" panose="02020603050405020304" pitchFamily="18" charset="0"/>
              </a:rPr>
              <a:t>）</a:t>
            </a:r>
            <a:r>
              <a:rPr lang="zh-CN" altLang="zh-CN" kern="100" dirty="0">
                <a:latin typeface="Calibri" panose="020F0502020204030204" pitchFamily="34" charset="0"/>
                <a:ea typeface="Times New Roman" panose="02020603050405020304" pitchFamily="18" charset="0"/>
                <a:cs typeface="Times New Roman" panose="02020603050405020304" pitchFamily="18" charset="0"/>
              </a:rPr>
              <a:t> </a:t>
            </a:r>
            <a:r>
              <a:rPr lang="zh-CN" altLang="zh-CN" kern="100" dirty="0">
                <a:latin typeface="Times New Roman" panose="02020603050405020304" pitchFamily="18" charset="0"/>
                <a:cs typeface="Times New Roman" panose="02020603050405020304" pitchFamily="18" charset="0"/>
              </a:rPr>
              <a:t>历元</a:t>
            </a:r>
            <a:endParaRPr lang="zh-CN" altLang="zh-CN" sz="1400" kern="100" dirty="0">
              <a:latin typeface="Calibri" panose="020F0502020204030204" pitchFamily="34" charset="0"/>
              <a:cs typeface="Times New Roman" panose="02020603050405020304" pitchFamily="18" charset="0"/>
            </a:endParaRPr>
          </a:p>
          <a:p>
            <a:r>
              <a:rPr lang="en-US" altLang="zh-CN" kern="100" dirty="0" smtClean="0">
                <a:latin typeface="Times New Roman" panose="02020603050405020304" pitchFamily="18" charset="0"/>
              </a:rPr>
              <a:t>    MS190330i000      </a:t>
            </a:r>
            <a:r>
              <a:rPr lang="en-US" altLang="zh-CN" kern="100" dirty="0">
                <a:latin typeface="Times New Roman" panose="02020603050405020304" pitchFamily="18" charset="0"/>
              </a:rPr>
              <a:t>12 45 50.16          </a:t>
            </a:r>
            <a:r>
              <a:rPr lang="en-US" altLang="zh-CN" kern="100" dirty="0" smtClean="0">
                <a:latin typeface="Times New Roman" panose="02020603050405020304" pitchFamily="18" charset="0"/>
              </a:rPr>
              <a:t>                   </a:t>
            </a:r>
            <a:r>
              <a:rPr lang="en-US" altLang="zh-CN" kern="100" dirty="0">
                <a:latin typeface="Times New Roman" panose="02020603050405020304" pitchFamily="18" charset="0"/>
              </a:rPr>
              <a:t>+45 17 54.20      </a:t>
            </a:r>
            <a:r>
              <a:rPr lang="en-US" altLang="zh-CN" kern="100" dirty="0" smtClean="0">
                <a:latin typeface="Times New Roman" panose="02020603050405020304" pitchFamily="18" charset="0"/>
              </a:rPr>
              <a:t>        </a:t>
            </a:r>
            <a:r>
              <a:rPr lang="en-US" altLang="zh-CN" kern="100" dirty="0">
                <a:latin typeface="Times New Roman" panose="02020603050405020304" pitchFamily="18" charset="0"/>
              </a:rPr>
              <a:t>J2000</a:t>
            </a:r>
            <a:endParaRPr lang="zh-CN" altLang="en-US" dirty="0"/>
          </a:p>
        </p:txBody>
      </p:sp>
    </p:spTree>
    <p:extLst>
      <p:ext uri="{BB962C8B-B14F-4D97-AF65-F5344CB8AC3E}">
        <p14:creationId xmlns:p14="http://schemas.microsoft.com/office/powerpoint/2010/main" val="64883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存在的问题</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文本框 2"/>
          <p:cNvSpPr txBox="1"/>
          <p:nvPr/>
        </p:nvSpPr>
        <p:spPr>
          <a:xfrm>
            <a:off x="340704" y="1635369"/>
            <a:ext cx="9831996"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dirty="0" smtClean="0">
                <a:latin typeface="Times New Roman" panose="02020603050405020304" pitchFamily="18" charset="0"/>
                <a:cs typeface="Times New Roman" panose="02020603050405020304" pitchFamily="18" charset="0"/>
              </a:rPr>
              <a:t>完整的观测控制系统还没有完成建立</a:t>
            </a:r>
            <a:endParaRPr lang="en-US" altLang="zh-CN" sz="24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sz="2400" dirty="0" smtClean="0">
                <a:latin typeface="Times New Roman" panose="02020603050405020304" pitchFamily="18" charset="0"/>
                <a:cs typeface="Times New Roman" panose="02020603050405020304" pitchFamily="18" charset="0"/>
              </a:rPr>
              <a:t>与实际观测相关的观测调度系统还没能实现</a:t>
            </a:r>
            <a:endParaRPr lang="en-US" altLang="zh-CN" sz="24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sz="2400" dirty="0" smtClean="0">
                <a:latin typeface="Times New Roman" panose="02020603050405020304" pitchFamily="18" charset="0"/>
                <a:cs typeface="Times New Roman" panose="02020603050405020304" pitchFamily="18" charset="0"/>
              </a:rPr>
              <a:t>还有部分观测终端设备没有能集成到终端控制系统中</a:t>
            </a:r>
            <a:endParaRPr lang="en-US" altLang="zh-CN" sz="24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sz="2400" dirty="0" smtClean="0">
                <a:latin typeface="Times New Roman" panose="02020603050405020304" pitchFamily="18" charset="0"/>
                <a:cs typeface="Times New Roman" panose="02020603050405020304" pitchFamily="18" charset="0"/>
              </a:rPr>
              <a:t>光谱观测的自动化还需要深入研究和实现</a:t>
            </a:r>
            <a:endParaRPr lang="en-US" altLang="zh-CN" sz="24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sz="2400" dirty="0" smtClean="0">
                <a:latin typeface="Times New Roman" panose="02020603050405020304" pitchFamily="18" charset="0"/>
                <a:cs typeface="Times New Roman" panose="02020603050405020304" pitchFamily="18" charset="0"/>
              </a:rPr>
              <a:t>观测数据的自动处理</a:t>
            </a:r>
            <a:r>
              <a:rPr lang="en-US" altLang="zh-CN" sz="2400" dirty="0" smtClean="0">
                <a:latin typeface="Times New Roman" panose="02020603050405020304" pitchFamily="18" charset="0"/>
                <a:cs typeface="Times New Roman" panose="02020603050405020304" pitchFamily="18" charset="0"/>
              </a:rPr>
              <a:t>Pipeline</a:t>
            </a:r>
            <a:r>
              <a:rPr lang="zh-CN" altLang="en-US" sz="2400" dirty="0" smtClean="0">
                <a:latin typeface="Times New Roman" panose="02020603050405020304" pitchFamily="18" charset="0"/>
                <a:cs typeface="Times New Roman" panose="02020603050405020304" pitchFamily="18" charset="0"/>
              </a:rPr>
              <a:t>也还没完成建立</a:t>
            </a:r>
            <a:endParaRPr lang="en-US" altLang="zh-CN" sz="24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sz="2400" dirty="0" smtClean="0">
                <a:latin typeface="Times New Roman" panose="02020603050405020304" pitchFamily="18" charset="0"/>
                <a:cs typeface="Times New Roman" panose="02020603050405020304" pitchFamily="18" charset="0"/>
              </a:rPr>
              <a:t>没有固定的开发团队</a:t>
            </a:r>
            <a:r>
              <a:rPr lang="en-US" altLang="zh-CN" sz="2400" dirty="0" smtClean="0">
                <a:latin typeface="Times New Roman" panose="02020603050405020304" pitchFamily="18" charset="0"/>
                <a:cs typeface="Times New Roman" panose="02020603050405020304" pitchFamily="18" charset="0"/>
              </a:rPr>
              <a:t>...</a:t>
            </a:r>
          </a:p>
        </p:txBody>
      </p:sp>
      <p:pic>
        <p:nvPicPr>
          <p:cNvPr id="7" name="图片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0304" y="-32003"/>
            <a:ext cx="3621696" cy="6890003"/>
          </a:xfrm>
          <a:prstGeom prst="rect">
            <a:avLst/>
          </a:prstGeom>
        </p:spPr>
      </p:pic>
    </p:spTree>
    <p:extLst>
      <p:ext uri="{BB962C8B-B14F-4D97-AF65-F5344CB8AC3E}">
        <p14:creationId xmlns:p14="http://schemas.microsoft.com/office/powerpoint/2010/main" val="27413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总结与展望</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Rectangle 2"/>
          <p:cNvSpPr>
            <a:spLocks noChangeArrowheads="1"/>
          </p:cNvSpPr>
          <p:nvPr/>
        </p:nvSpPr>
        <p:spPr bwMode="auto">
          <a:xfrm>
            <a:off x="8570304" y="9407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3522822951"/>
              </p:ext>
            </p:extLst>
          </p:nvPr>
        </p:nvGraphicFramePr>
        <p:xfrm>
          <a:off x="8253781" y="649960"/>
          <a:ext cx="3028950" cy="5667375"/>
        </p:xfrm>
        <a:graphic>
          <a:graphicData uri="http://schemas.openxmlformats.org/presentationml/2006/ole">
            <mc:AlternateContent xmlns:mc="http://schemas.openxmlformats.org/markup-compatibility/2006">
              <mc:Choice xmlns:v="urn:schemas-microsoft-com:vml" Requires="v">
                <p:oleObj spid="_x0000_s19159" name="Visio" r:id="rId3" imgW="4138707" imgH="7737930" progId="Visio.Drawing.11">
                  <p:embed/>
                </p:oleObj>
              </mc:Choice>
              <mc:Fallback>
                <p:oleObj name="Visio" r:id="rId3" imgW="4138707" imgH="773793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3781" y="649960"/>
                        <a:ext cx="3028950" cy="5667375"/>
                      </a:xfrm>
                      <a:prstGeom prst="rect">
                        <a:avLst/>
                      </a:prstGeom>
                      <a:solidFill>
                        <a:schemeClr val="bg1"/>
                      </a:solidFill>
                      <a:extLst/>
                    </p:spPr>
                  </p:pic>
                </p:oleObj>
              </mc:Fallback>
            </mc:AlternateContent>
          </a:graphicData>
        </a:graphic>
      </p:graphicFrame>
      <p:sp>
        <p:nvSpPr>
          <p:cNvPr id="5" name="文本框 4"/>
          <p:cNvSpPr txBox="1"/>
          <p:nvPr/>
        </p:nvSpPr>
        <p:spPr>
          <a:xfrm>
            <a:off x="340704" y="1464186"/>
            <a:ext cx="6701934" cy="301736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完成观测控制系统的框架设计</a:t>
            </a:r>
            <a:endParaRPr lang="en-US" altLang="zh-CN" sz="2000" dirty="0" smtClean="0">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实现自动测光观测，观测数据量至少提高</a:t>
            </a:r>
            <a:r>
              <a:rPr lang="en-US" altLang="zh-CN" sz="2000" dirty="0" smtClean="0">
                <a:latin typeface="Times New Roman" panose="02020603050405020304" pitchFamily="18" charset="0"/>
                <a:cs typeface="Times New Roman" panose="02020603050405020304" pitchFamily="18" charset="0"/>
              </a:rPr>
              <a:t>5%</a:t>
            </a:r>
          </a:p>
          <a:p>
            <a:pPr marL="285750" indent="-285750">
              <a:lnSpc>
                <a:spcPct val="12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实现</a:t>
            </a:r>
            <a:r>
              <a:rPr lang="en-US" altLang="zh-CN" sz="2000" dirty="0" smtClean="0">
                <a:latin typeface="Times New Roman" panose="02020603050405020304" pitchFamily="18" charset="0"/>
                <a:cs typeface="Times New Roman" panose="02020603050405020304" pitchFamily="18" charset="0"/>
              </a:rPr>
              <a:t>YFOSC</a:t>
            </a:r>
            <a:r>
              <a:rPr lang="zh-CN" altLang="en-US" sz="2000" dirty="0" smtClean="0">
                <a:latin typeface="Times New Roman" panose="02020603050405020304" pitchFamily="18" charset="0"/>
                <a:cs typeface="Times New Roman" panose="02020603050405020304" pitchFamily="18" charset="0"/>
              </a:rPr>
              <a:t>、</a:t>
            </a:r>
            <a:r>
              <a:rPr lang="en-US" altLang="zh-CN" sz="2000" dirty="0" smtClean="0">
                <a:latin typeface="Times New Roman" panose="02020603050405020304" pitchFamily="18" charset="0"/>
                <a:cs typeface="Times New Roman" panose="02020603050405020304" pitchFamily="18" charset="0"/>
              </a:rPr>
              <a:t>PI CCD</a:t>
            </a:r>
            <a:r>
              <a:rPr lang="zh-CN" altLang="en-US" sz="2000" dirty="0" smtClean="0">
                <a:latin typeface="Times New Roman" panose="02020603050405020304" pitchFamily="18" charset="0"/>
                <a:cs typeface="Times New Roman" panose="02020603050405020304" pitchFamily="18" charset="0"/>
              </a:rPr>
              <a:t>和高色散光谱仪相机的一体化控制</a:t>
            </a:r>
            <a:endParaRPr lang="en-US" altLang="zh-CN" sz="2000" dirty="0" smtClean="0">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定义三个与观测数据原始文件相关的标准</a:t>
            </a:r>
            <a:endParaRPr lang="en-US" altLang="zh-CN" sz="2000" dirty="0" smtClean="0">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实现观测数据的自动存储、备份和异地备份，数据量已经超过</a:t>
            </a:r>
            <a:r>
              <a:rPr lang="en-US" altLang="zh-CN" sz="2000" dirty="0" smtClean="0">
                <a:latin typeface="Times New Roman" panose="02020603050405020304" pitchFamily="18" charset="0"/>
                <a:cs typeface="Times New Roman" panose="02020603050405020304" pitchFamily="18" charset="0"/>
              </a:rPr>
              <a:t>10TB</a:t>
            </a:r>
          </a:p>
          <a:p>
            <a:pPr marL="285750" indent="-285750">
              <a:lnSpc>
                <a:spcPct val="12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建立引力波后随观测完成流程</a:t>
            </a:r>
            <a:endParaRPr lang="en-US" altLang="zh-CN" sz="2000" dirty="0" smtClean="0">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完成一系列观测辅助系统的研发</a:t>
            </a:r>
            <a:endParaRPr lang="zh-CN" altLang="en-US" sz="2000" dirty="0">
              <a:latin typeface="Times New Roman" panose="02020603050405020304" pitchFamily="18" charset="0"/>
              <a:cs typeface="Times New Roman" panose="02020603050405020304" pitchFamily="18" charset="0"/>
            </a:endParaRPr>
          </a:p>
        </p:txBody>
      </p:sp>
      <p:pic>
        <p:nvPicPr>
          <p:cNvPr id="18441" name="图片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704" y="4519461"/>
            <a:ext cx="7446677" cy="209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arn(inVertical)">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15524" y="1709957"/>
            <a:ext cx="8547910" cy="461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4878321" y="1813324"/>
            <a:ext cx="1772744" cy="628115"/>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观测控制系统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OCS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圆角矩形 5"/>
          <p:cNvSpPr/>
          <p:nvPr/>
        </p:nvSpPr>
        <p:spPr>
          <a:xfrm>
            <a:off x="8235922" y="35474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观测辅助系统</a:t>
            </a:r>
            <a:r>
              <a:rPr lang="en-US" altLang="zh-CN" kern="0" dirty="0" smtClean="0">
                <a:solidFill>
                  <a:prstClr val="white"/>
                </a:solidFill>
                <a:latin typeface="Times New Roman" panose="02020603050405020304" pitchFamily="18" charset="0"/>
                <a:ea typeface="楷体" panose="02010609060101010101" pitchFamily="49" charset="-122"/>
                <a:cs typeface="Times New Roman" panose="02020603050405020304" pitchFamily="18" charset="0"/>
              </a:rPr>
              <a:t>OAS</a:t>
            </a:r>
            <a:endPar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圆角矩形 6"/>
          <p:cNvSpPr/>
          <p:nvPr/>
        </p:nvSpPr>
        <p:spPr>
          <a:xfrm>
            <a:off x="5922208" y="3547954"/>
            <a:ext cx="190928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望远镜控制系统</a:t>
            </a: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TCS</a:t>
            </a:r>
          </a:p>
        </p:txBody>
      </p:sp>
      <p:sp>
        <p:nvSpPr>
          <p:cNvPr id="8" name="圆角矩形 7"/>
          <p:cNvSpPr/>
          <p:nvPr/>
        </p:nvSpPr>
        <p:spPr>
          <a:xfrm>
            <a:off x="3809337" y="3547401"/>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设备控制系统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ICS</a:t>
            </a:r>
          </a:p>
        </p:txBody>
      </p:sp>
      <p:sp>
        <p:nvSpPr>
          <p:cNvPr id="9" name="圆角矩形 8"/>
          <p:cNvSpPr/>
          <p:nvPr/>
        </p:nvSpPr>
        <p:spPr>
          <a:xfrm>
            <a:off x="1648994" y="3547954"/>
            <a:ext cx="1678390" cy="628115"/>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数据管理系统</a:t>
            </a:r>
            <a:endPar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DHS</a:t>
            </a:r>
          </a:p>
        </p:txBody>
      </p:sp>
      <p:cxnSp>
        <p:nvCxnSpPr>
          <p:cNvPr id="10" name="直接连接符 9"/>
          <p:cNvCxnSpPr/>
          <p:nvPr/>
        </p:nvCxnSpPr>
        <p:spPr>
          <a:xfrm>
            <a:off x="2488189" y="2860182"/>
            <a:ext cx="6585517" cy="0"/>
          </a:xfrm>
          <a:prstGeom prst="line">
            <a:avLst/>
          </a:prstGeom>
          <a:noFill/>
          <a:ln w="19050" cap="flat" cmpd="sng" algn="ctr">
            <a:solidFill>
              <a:srgbClr val="4F81BD">
                <a:shade val="95000"/>
                <a:satMod val="105000"/>
              </a:srgbClr>
            </a:solidFill>
            <a:prstDash val="solid"/>
          </a:ln>
          <a:effectLst/>
        </p:spPr>
      </p:cxnSp>
      <p:cxnSp>
        <p:nvCxnSpPr>
          <p:cNvPr id="11" name="直接连接符 10"/>
          <p:cNvCxnSpPr>
            <a:stCxn id="5" idx="2"/>
          </p:cNvCxnSpPr>
          <p:nvPr/>
        </p:nvCxnSpPr>
        <p:spPr>
          <a:xfrm>
            <a:off x="5764693" y="2441439"/>
            <a:ext cx="0" cy="418744"/>
          </a:xfrm>
          <a:prstGeom prst="line">
            <a:avLst/>
          </a:prstGeom>
          <a:noFill/>
          <a:ln w="19050" cap="flat" cmpd="sng" algn="ctr">
            <a:solidFill>
              <a:srgbClr val="4F81BD">
                <a:shade val="95000"/>
                <a:satMod val="105000"/>
              </a:srgbClr>
            </a:solidFill>
            <a:prstDash val="solid"/>
          </a:ln>
          <a:effectLst/>
        </p:spPr>
      </p:cxnSp>
      <p:cxnSp>
        <p:nvCxnSpPr>
          <p:cNvPr id="12" name="直接连接符 11"/>
          <p:cNvCxnSpPr>
            <a:endCxn id="9" idx="0"/>
          </p:cNvCxnSpPr>
          <p:nvPr/>
        </p:nvCxnSpPr>
        <p:spPr>
          <a:xfrm>
            <a:off x="2488189" y="2860182"/>
            <a:ext cx="0" cy="687772"/>
          </a:xfrm>
          <a:prstGeom prst="line">
            <a:avLst/>
          </a:prstGeom>
          <a:noFill/>
          <a:ln w="19050" cap="flat" cmpd="sng" algn="ctr">
            <a:solidFill>
              <a:srgbClr val="4F81BD">
                <a:shade val="95000"/>
                <a:satMod val="105000"/>
              </a:srgbClr>
            </a:solidFill>
            <a:prstDash val="solid"/>
          </a:ln>
          <a:effectLst/>
        </p:spPr>
      </p:cxnSp>
      <p:cxnSp>
        <p:nvCxnSpPr>
          <p:cNvPr id="13" name="直接连接符 12"/>
          <p:cNvCxnSpPr>
            <a:endCxn id="8" idx="0"/>
          </p:cNvCxnSpPr>
          <p:nvPr/>
        </p:nvCxnSpPr>
        <p:spPr>
          <a:xfrm>
            <a:off x="4648532" y="2860182"/>
            <a:ext cx="0" cy="687218"/>
          </a:xfrm>
          <a:prstGeom prst="line">
            <a:avLst/>
          </a:prstGeom>
          <a:noFill/>
          <a:ln w="19050" cap="flat" cmpd="sng" algn="ctr">
            <a:solidFill>
              <a:srgbClr val="4F81BD">
                <a:shade val="95000"/>
                <a:satMod val="105000"/>
              </a:srgbClr>
            </a:solidFill>
            <a:prstDash val="solid"/>
          </a:ln>
          <a:effectLst/>
        </p:spPr>
      </p:cxnSp>
      <p:cxnSp>
        <p:nvCxnSpPr>
          <p:cNvPr id="14" name="直接连接符 13"/>
          <p:cNvCxnSpPr>
            <a:stCxn id="7" idx="0"/>
          </p:cNvCxnSpPr>
          <p:nvPr/>
        </p:nvCxnSpPr>
        <p:spPr>
          <a:xfrm flipH="1" flipV="1">
            <a:off x="6876847" y="2860182"/>
            <a:ext cx="1" cy="687772"/>
          </a:xfrm>
          <a:prstGeom prst="line">
            <a:avLst/>
          </a:prstGeom>
          <a:noFill/>
          <a:ln w="19050" cap="flat" cmpd="sng" algn="ctr">
            <a:solidFill>
              <a:srgbClr val="4F81BD">
                <a:shade val="95000"/>
                <a:satMod val="105000"/>
              </a:srgbClr>
            </a:solidFill>
            <a:prstDash val="solid"/>
          </a:ln>
          <a:effectLst/>
        </p:spPr>
      </p:cxnSp>
      <p:cxnSp>
        <p:nvCxnSpPr>
          <p:cNvPr id="15" name="直接连接符 14"/>
          <p:cNvCxnSpPr>
            <a:endCxn id="6" idx="0"/>
          </p:cNvCxnSpPr>
          <p:nvPr/>
        </p:nvCxnSpPr>
        <p:spPr>
          <a:xfrm>
            <a:off x="9073706" y="2860182"/>
            <a:ext cx="1411" cy="687219"/>
          </a:xfrm>
          <a:prstGeom prst="line">
            <a:avLst/>
          </a:prstGeom>
          <a:noFill/>
          <a:ln w="19050" cap="flat" cmpd="sng" algn="ctr">
            <a:solidFill>
              <a:srgbClr val="4F81BD">
                <a:shade val="95000"/>
                <a:satMod val="105000"/>
              </a:srgbClr>
            </a:solidFill>
            <a:prstDash val="solid"/>
          </a:ln>
          <a:effectLst/>
        </p:spPr>
      </p:cxnSp>
      <p:sp>
        <p:nvSpPr>
          <p:cNvPr id="16" name="圆角矩形 15"/>
          <p:cNvSpPr/>
          <p:nvPr/>
        </p:nvSpPr>
        <p:spPr>
          <a:xfrm>
            <a:off x="3730209" y="4535156"/>
            <a:ext cx="489530" cy="140845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YFOSC</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圆角矩形 16"/>
          <p:cNvSpPr/>
          <p:nvPr/>
        </p:nvSpPr>
        <p:spPr>
          <a:xfrm>
            <a:off x="4403767" y="45384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多色测光系统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圆角矩形 17"/>
          <p:cNvSpPr/>
          <p:nvPr/>
        </p:nvSpPr>
        <p:spPr>
          <a:xfrm>
            <a:off x="5068533" y="4538460"/>
            <a:ext cx="489530" cy="163809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高</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色散光谱仪</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9" name="圆角矩形 18"/>
          <p:cNvSpPr/>
          <p:nvPr/>
        </p:nvSpPr>
        <p:spPr>
          <a:xfrm>
            <a:off x="5922208" y="4535156"/>
            <a:ext cx="489530" cy="90727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望远镜</a:t>
            </a:r>
          </a:p>
        </p:txBody>
      </p:sp>
      <p:sp>
        <p:nvSpPr>
          <p:cNvPr id="20" name="圆角矩形 19"/>
          <p:cNvSpPr/>
          <p:nvPr/>
        </p:nvSpPr>
        <p:spPr>
          <a:xfrm>
            <a:off x="6642628" y="4535156"/>
            <a:ext cx="489530" cy="767696"/>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圆顶</a:t>
            </a:r>
          </a:p>
        </p:txBody>
      </p:sp>
      <p:sp>
        <p:nvSpPr>
          <p:cNvPr id="21" name="圆角矩形 20"/>
          <p:cNvSpPr/>
          <p:nvPr/>
        </p:nvSpPr>
        <p:spPr>
          <a:xfrm>
            <a:off x="7341957" y="4535156"/>
            <a:ext cx="489530" cy="1186439"/>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导星系统</a:t>
            </a:r>
          </a:p>
        </p:txBody>
      </p:sp>
      <p:cxnSp>
        <p:nvCxnSpPr>
          <p:cNvPr id="22" name="直接连接符 21"/>
          <p:cNvCxnSpPr>
            <a:stCxn id="8" idx="2"/>
            <a:endCxn id="16" idx="0"/>
          </p:cNvCxnSpPr>
          <p:nvPr/>
        </p:nvCxnSpPr>
        <p:spPr>
          <a:xfrm flipH="1">
            <a:off x="3974974" y="4175516"/>
            <a:ext cx="673558" cy="359640"/>
          </a:xfrm>
          <a:prstGeom prst="line">
            <a:avLst/>
          </a:prstGeom>
          <a:noFill/>
          <a:ln w="19050" cap="flat" cmpd="sng" algn="ctr">
            <a:solidFill>
              <a:srgbClr val="4F81BD">
                <a:shade val="95000"/>
                <a:satMod val="105000"/>
              </a:srgbClr>
            </a:solidFill>
            <a:prstDash val="solid"/>
          </a:ln>
          <a:effectLst/>
        </p:spPr>
      </p:cxnSp>
      <p:cxnSp>
        <p:nvCxnSpPr>
          <p:cNvPr id="23" name="直接连接符 22"/>
          <p:cNvCxnSpPr>
            <a:stCxn id="8" idx="2"/>
            <a:endCxn id="17" idx="0"/>
          </p:cNvCxnSpPr>
          <p:nvPr/>
        </p:nvCxnSpPr>
        <p:spPr>
          <a:xfrm>
            <a:off x="4648532" y="4175516"/>
            <a:ext cx="0" cy="362944"/>
          </a:xfrm>
          <a:prstGeom prst="line">
            <a:avLst/>
          </a:prstGeom>
          <a:noFill/>
          <a:ln w="19050" cap="flat" cmpd="sng" algn="ctr">
            <a:solidFill>
              <a:srgbClr val="4F81BD">
                <a:shade val="95000"/>
                <a:satMod val="105000"/>
              </a:srgbClr>
            </a:solidFill>
            <a:prstDash val="solid"/>
          </a:ln>
          <a:effectLst/>
        </p:spPr>
      </p:cxnSp>
      <p:cxnSp>
        <p:nvCxnSpPr>
          <p:cNvPr id="24" name="直接连接符 23"/>
          <p:cNvCxnSpPr>
            <a:stCxn id="8" idx="2"/>
            <a:endCxn id="18" idx="0"/>
          </p:cNvCxnSpPr>
          <p:nvPr/>
        </p:nvCxnSpPr>
        <p:spPr>
          <a:xfrm>
            <a:off x="4648532" y="4175516"/>
            <a:ext cx="664766" cy="362944"/>
          </a:xfrm>
          <a:prstGeom prst="line">
            <a:avLst/>
          </a:prstGeom>
          <a:noFill/>
          <a:ln w="19050" cap="flat" cmpd="sng" algn="ctr">
            <a:solidFill>
              <a:srgbClr val="4F81BD">
                <a:shade val="95000"/>
                <a:satMod val="105000"/>
              </a:srgbClr>
            </a:solidFill>
            <a:prstDash val="solid"/>
          </a:ln>
          <a:effectLst/>
        </p:spPr>
      </p:cxnSp>
      <p:cxnSp>
        <p:nvCxnSpPr>
          <p:cNvPr id="25" name="直接连接符 24"/>
          <p:cNvCxnSpPr>
            <a:stCxn id="7" idx="2"/>
            <a:endCxn id="20" idx="0"/>
          </p:cNvCxnSpPr>
          <p:nvPr/>
        </p:nvCxnSpPr>
        <p:spPr>
          <a:xfrm>
            <a:off x="6876848" y="4176069"/>
            <a:ext cx="10545" cy="359087"/>
          </a:xfrm>
          <a:prstGeom prst="line">
            <a:avLst/>
          </a:prstGeom>
          <a:noFill/>
          <a:ln w="19050" cap="flat" cmpd="sng" algn="ctr">
            <a:solidFill>
              <a:srgbClr val="4F81BD">
                <a:shade val="95000"/>
                <a:satMod val="105000"/>
              </a:srgbClr>
            </a:solidFill>
            <a:prstDash val="solid"/>
          </a:ln>
          <a:effectLst/>
        </p:spPr>
      </p:cxnSp>
      <p:cxnSp>
        <p:nvCxnSpPr>
          <p:cNvPr id="26" name="直接连接符 25"/>
          <p:cNvCxnSpPr>
            <a:stCxn id="7" idx="2"/>
            <a:endCxn id="19" idx="0"/>
          </p:cNvCxnSpPr>
          <p:nvPr/>
        </p:nvCxnSpPr>
        <p:spPr>
          <a:xfrm flipH="1">
            <a:off x="6166973" y="4176069"/>
            <a:ext cx="709875" cy="359087"/>
          </a:xfrm>
          <a:prstGeom prst="line">
            <a:avLst/>
          </a:prstGeom>
          <a:noFill/>
          <a:ln w="19050" cap="flat" cmpd="sng" algn="ctr">
            <a:solidFill>
              <a:srgbClr val="4F81BD">
                <a:shade val="95000"/>
                <a:satMod val="105000"/>
              </a:srgbClr>
            </a:solidFill>
            <a:prstDash val="solid"/>
          </a:ln>
          <a:effectLst/>
        </p:spPr>
      </p:cxnSp>
      <p:cxnSp>
        <p:nvCxnSpPr>
          <p:cNvPr id="27" name="直接连接符 26"/>
          <p:cNvCxnSpPr>
            <a:stCxn id="7" idx="2"/>
            <a:endCxn id="21" idx="0"/>
          </p:cNvCxnSpPr>
          <p:nvPr/>
        </p:nvCxnSpPr>
        <p:spPr>
          <a:xfrm>
            <a:off x="6876848" y="4176069"/>
            <a:ext cx="709874" cy="359087"/>
          </a:xfrm>
          <a:prstGeom prst="line">
            <a:avLst/>
          </a:prstGeom>
          <a:noFill/>
          <a:ln w="19050" cap="flat" cmpd="sng" algn="ctr">
            <a:solidFill>
              <a:srgbClr val="4F81BD">
                <a:shade val="95000"/>
                <a:satMod val="105000"/>
              </a:srgbClr>
            </a:solidFill>
            <a:prstDash val="solid"/>
          </a:ln>
          <a:effectLst/>
        </p:spPr>
      </p:cxnSp>
      <p:sp>
        <p:nvSpPr>
          <p:cNvPr id="28" name="圆角矩形 27"/>
          <p:cNvSpPr/>
          <p:nvPr/>
        </p:nvSpPr>
        <p:spPr>
          <a:xfrm>
            <a:off x="8206194" y="4535156"/>
            <a:ext cx="489530" cy="1186439"/>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用户</a:t>
            </a:r>
            <a:r>
              <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星表</a:t>
            </a:r>
          </a:p>
        </p:txBody>
      </p:sp>
      <p:sp>
        <p:nvSpPr>
          <p:cNvPr id="29" name="圆角矩形 28"/>
          <p:cNvSpPr/>
          <p:nvPr/>
        </p:nvSpPr>
        <p:spPr>
          <a:xfrm>
            <a:off x="8828941" y="4538461"/>
            <a:ext cx="489530" cy="1183135"/>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台</a:t>
            </a: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址系统</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0" name="圆角矩形 29"/>
          <p:cNvSpPr/>
          <p:nvPr/>
        </p:nvSpPr>
        <p:spPr>
          <a:xfrm>
            <a:off x="9458338" y="4538461"/>
            <a:ext cx="489530" cy="118313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观测日志</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31" name="直接连接符 30"/>
          <p:cNvCxnSpPr>
            <a:stCxn id="6" idx="2"/>
            <a:endCxn id="29" idx="0"/>
          </p:cNvCxnSpPr>
          <p:nvPr/>
        </p:nvCxnSpPr>
        <p:spPr>
          <a:xfrm flipH="1">
            <a:off x="9073706" y="4175516"/>
            <a:ext cx="1411" cy="362945"/>
          </a:xfrm>
          <a:prstGeom prst="line">
            <a:avLst/>
          </a:prstGeom>
          <a:noFill/>
          <a:ln w="19050" cap="flat" cmpd="sng" algn="ctr">
            <a:solidFill>
              <a:srgbClr val="4F81BD">
                <a:shade val="95000"/>
                <a:satMod val="105000"/>
              </a:srgbClr>
            </a:solidFill>
            <a:prstDash val="solid"/>
          </a:ln>
          <a:effectLst/>
        </p:spPr>
      </p:cxnSp>
      <p:cxnSp>
        <p:nvCxnSpPr>
          <p:cNvPr id="32" name="直接连接符 31"/>
          <p:cNvCxnSpPr>
            <a:stCxn id="6" idx="2"/>
            <a:endCxn id="28" idx="0"/>
          </p:cNvCxnSpPr>
          <p:nvPr/>
        </p:nvCxnSpPr>
        <p:spPr>
          <a:xfrm flipH="1">
            <a:off x="8450959" y="4175516"/>
            <a:ext cx="624158" cy="359640"/>
          </a:xfrm>
          <a:prstGeom prst="line">
            <a:avLst/>
          </a:prstGeom>
          <a:noFill/>
          <a:ln w="19050" cap="flat" cmpd="sng" algn="ctr">
            <a:solidFill>
              <a:srgbClr val="4F81BD">
                <a:shade val="95000"/>
                <a:satMod val="105000"/>
              </a:srgbClr>
            </a:solidFill>
            <a:prstDash val="solid"/>
          </a:ln>
          <a:effectLst/>
        </p:spPr>
      </p:cxnSp>
      <p:cxnSp>
        <p:nvCxnSpPr>
          <p:cNvPr id="33" name="直接连接符 32"/>
          <p:cNvCxnSpPr>
            <a:stCxn id="6" idx="2"/>
            <a:endCxn id="30" idx="0"/>
          </p:cNvCxnSpPr>
          <p:nvPr/>
        </p:nvCxnSpPr>
        <p:spPr>
          <a:xfrm>
            <a:off x="9075117" y="4175516"/>
            <a:ext cx="627986" cy="362945"/>
          </a:xfrm>
          <a:prstGeom prst="line">
            <a:avLst/>
          </a:prstGeom>
          <a:noFill/>
          <a:ln w="19050" cap="flat" cmpd="sng" algn="ctr">
            <a:solidFill>
              <a:srgbClr val="4F81BD">
                <a:shade val="95000"/>
                <a:satMod val="105000"/>
              </a:srgbClr>
            </a:solidFill>
            <a:prstDash val="solid"/>
          </a:ln>
          <a:effectLst/>
        </p:spPr>
      </p:cxnSp>
      <p:sp>
        <p:nvSpPr>
          <p:cNvPr id="39" name="圆角矩形 38"/>
          <p:cNvSpPr/>
          <p:nvPr/>
        </p:nvSpPr>
        <p:spPr>
          <a:xfrm>
            <a:off x="1437854" y="45351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存储备份</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0" name="圆角矩形 39"/>
          <p:cNvSpPr/>
          <p:nvPr/>
        </p:nvSpPr>
        <p:spPr>
          <a:xfrm>
            <a:off x="2133273" y="45351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在线预览</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1" name="圆角矩形 40"/>
          <p:cNvSpPr/>
          <p:nvPr/>
        </p:nvSpPr>
        <p:spPr>
          <a:xfrm>
            <a:off x="2837853" y="4535156"/>
            <a:ext cx="489530" cy="1408452"/>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noProof="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数据检查</a:t>
            </a:r>
            <a:endParaRPr kumimoji="0" lang="zh-CN"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43" name="直接连接符 42"/>
          <p:cNvCxnSpPr>
            <a:stCxn id="9" idx="2"/>
            <a:endCxn id="39" idx="0"/>
          </p:cNvCxnSpPr>
          <p:nvPr/>
        </p:nvCxnSpPr>
        <p:spPr>
          <a:xfrm flipH="1">
            <a:off x="1682619" y="4176069"/>
            <a:ext cx="805570" cy="3590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直接连接符 45"/>
          <p:cNvCxnSpPr>
            <a:endCxn id="40" idx="0"/>
          </p:cNvCxnSpPr>
          <p:nvPr/>
        </p:nvCxnSpPr>
        <p:spPr>
          <a:xfrm flipH="1">
            <a:off x="2378038" y="4175516"/>
            <a:ext cx="110151" cy="3596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41" idx="0"/>
          </p:cNvCxnSpPr>
          <p:nvPr/>
        </p:nvCxnSpPr>
        <p:spPr>
          <a:xfrm>
            <a:off x="2488189" y="4175516"/>
            <a:ext cx="594429" cy="35964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23313" y="3287135"/>
            <a:ext cx="1625681" cy="574877"/>
            <a:chOff x="176560" y="826331"/>
            <a:chExt cx="1625681" cy="574877"/>
          </a:xfrm>
        </p:grpSpPr>
        <p:cxnSp>
          <p:nvCxnSpPr>
            <p:cNvPr id="45" name="直接箭头连接符 44"/>
            <p:cNvCxnSpPr>
              <a:stCxn id="47" idx="0"/>
              <a:endCxn id="9" idx="1"/>
            </p:cNvCxnSpPr>
            <p:nvPr/>
          </p:nvCxnSpPr>
          <p:spPr>
            <a:xfrm>
              <a:off x="1472704" y="1113493"/>
              <a:ext cx="329537" cy="28771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单圆角矩形 46"/>
            <p:cNvSpPr/>
            <p:nvPr/>
          </p:nvSpPr>
          <p:spPr>
            <a:xfrm>
              <a:off x="176560" y="826331"/>
              <a:ext cx="1296144" cy="574323"/>
            </a:xfrm>
            <a:prstGeom prst="snip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a:solidFill>
                    <a:schemeClr val="tx1"/>
                  </a:solidFill>
                </a:rPr>
                <a:t>该系统初版基本完成</a:t>
              </a:r>
            </a:p>
          </p:txBody>
        </p:sp>
      </p:grpSp>
      <p:sp>
        <p:nvSpPr>
          <p:cNvPr id="49" name="矩形 48"/>
          <p:cNvSpPr/>
          <p:nvPr/>
        </p:nvSpPr>
        <p:spPr>
          <a:xfrm>
            <a:off x="3631024" y="3423328"/>
            <a:ext cx="2056963" cy="2898348"/>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1575711" y="1520703"/>
            <a:ext cx="2689600" cy="1902625"/>
            <a:chOff x="187319" y="4658580"/>
            <a:chExt cx="2499102" cy="1762329"/>
          </a:xfrm>
        </p:grpSpPr>
        <p:sp>
          <p:nvSpPr>
            <p:cNvPr id="51" name="矩形 50"/>
            <p:cNvSpPr/>
            <p:nvPr/>
          </p:nvSpPr>
          <p:spPr>
            <a:xfrm>
              <a:off x="187319" y="4658580"/>
              <a:ext cx="1728192" cy="136270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285750" indent="-285750">
                <a:buFont typeface="Arial" pitchFamily="34" charset="0"/>
                <a:buChar char="•"/>
              </a:pPr>
              <a:r>
                <a:rPr lang="zh-CN" altLang="en-US" sz="1600" dirty="0">
                  <a:latin typeface="Times New Roman" pitchFamily="18" charset="0"/>
                  <a:cs typeface="Times New Roman" pitchFamily="18" charset="0"/>
                </a:rPr>
                <a:t>已</a:t>
              </a:r>
              <a:r>
                <a:rPr lang="zh-CN" altLang="en-US" sz="1600" dirty="0" smtClean="0">
                  <a:latin typeface="Times New Roman" pitchFamily="18" charset="0"/>
                  <a:cs typeface="Times New Roman" pitchFamily="18" charset="0"/>
                </a:rPr>
                <a:t>完成</a:t>
              </a:r>
              <a:r>
                <a:rPr lang="en-US" altLang="zh-CN" sz="1600" dirty="0">
                  <a:latin typeface="Times New Roman" pitchFamily="18" charset="0"/>
                  <a:cs typeface="Times New Roman" pitchFamily="18" charset="0"/>
                </a:rPr>
                <a:t>3</a:t>
              </a:r>
              <a:r>
                <a:rPr lang="zh-CN" altLang="en-US" sz="1600" dirty="0" smtClean="0">
                  <a:latin typeface="Times New Roman" pitchFamily="18" charset="0"/>
                  <a:cs typeface="Times New Roman" pitchFamily="18" charset="0"/>
                </a:rPr>
                <a:t>个</a:t>
              </a:r>
              <a:r>
                <a:rPr lang="zh-CN" altLang="en-US" sz="1600" dirty="0">
                  <a:latin typeface="Times New Roman" pitchFamily="18" charset="0"/>
                  <a:cs typeface="Times New Roman" pitchFamily="18" charset="0"/>
                </a:rPr>
                <a:t>设备的统一控制</a:t>
              </a:r>
              <a:endParaRPr lang="en-US" altLang="zh-CN" sz="1600" dirty="0">
                <a:latin typeface="Times New Roman" pitchFamily="18" charset="0"/>
                <a:cs typeface="Times New Roman" pitchFamily="18" charset="0"/>
              </a:endParaRPr>
            </a:p>
            <a:p>
              <a:pPr marL="285750" indent="-285750">
                <a:buFont typeface="Arial" pitchFamily="34" charset="0"/>
                <a:buChar char="•"/>
              </a:pPr>
              <a:r>
                <a:rPr lang="zh-CN" altLang="en-US" sz="1600" dirty="0">
                  <a:latin typeface="Times New Roman" pitchFamily="18" charset="0"/>
                  <a:cs typeface="Times New Roman" pitchFamily="18" charset="0"/>
                </a:rPr>
                <a:t>建立望远镜信息标准</a:t>
              </a:r>
              <a:r>
                <a:rPr lang="en-US" altLang="zh-CN" sz="1600" dirty="0">
                  <a:latin typeface="Times New Roman" pitchFamily="18" charset="0"/>
                  <a:cs typeface="Times New Roman" pitchFamily="18" charset="0"/>
                </a:rPr>
                <a:t>FITS</a:t>
              </a:r>
              <a:r>
                <a:rPr lang="zh-CN" altLang="en-US" sz="1600" dirty="0">
                  <a:latin typeface="Times New Roman" pitchFamily="18" charset="0"/>
                  <a:cs typeface="Times New Roman" pitchFamily="18" charset="0"/>
                </a:rPr>
                <a:t>头</a:t>
              </a:r>
              <a:endParaRPr lang="en-US" altLang="zh-CN" sz="1600" dirty="0">
                <a:latin typeface="Times New Roman" pitchFamily="18" charset="0"/>
                <a:cs typeface="Times New Roman" pitchFamily="18" charset="0"/>
              </a:endParaRPr>
            </a:p>
            <a:p>
              <a:pPr marL="285750" indent="-285750">
                <a:buFont typeface="Arial" pitchFamily="34" charset="0"/>
                <a:buChar char="•"/>
              </a:pPr>
              <a:r>
                <a:rPr lang="zh-CN" altLang="en-US" sz="1600" dirty="0">
                  <a:latin typeface="Times New Roman" pitchFamily="18" charset="0"/>
                  <a:cs typeface="Times New Roman" pitchFamily="18" charset="0"/>
                </a:rPr>
                <a:t>初步完成</a:t>
              </a:r>
              <a:r>
                <a:rPr lang="en-US" altLang="zh-CN" sz="1600" dirty="0">
                  <a:latin typeface="Times New Roman" pitchFamily="18" charset="0"/>
                  <a:cs typeface="Times New Roman" pitchFamily="18" charset="0"/>
                </a:rPr>
                <a:t>ICS</a:t>
              </a:r>
              <a:endParaRPr lang="zh-CN" altLang="en-US" sz="1600" dirty="0">
                <a:latin typeface="Times New Roman" pitchFamily="18" charset="0"/>
                <a:cs typeface="Times New Roman" pitchFamily="18" charset="0"/>
              </a:endParaRPr>
            </a:p>
          </p:txBody>
        </p:sp>
        <p:cxnSp>
          <p:nvCxnSpPr>
            <p:cNvPr id="52" name="直接箭头连接符 51"/>
            <p:cNvCxnSpPr>
              <a:stCxn id="51" idx="3"/>
            </p:cNvCxnSpPr>
            <p:nvPr/>
          </p:nvCxnSpPr>
          <p:spPr>
            <a:xfrm>
              <a:off x="1915511" y="5339934"/>
              <a:ext cx="770910" cy="108097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3" name="矩形 52"/>
          <p:cNvSpPr/>
          <p:nvPr/>
        </p:nvSpPr>
        <p:spPr>
          <a:xfrm>
            <a:off x="5835526" y="3423329"/>
            <a:ext cx="2154219" cy="2514001"/>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p:nvGrpSpPr>
        <p:grpSpPr>
          <a:xfrm>
            <a:off x="5859636" y="5943608"/>
            <a:ext cx="2054221" cy="764030"/>
            <a:chOff x="121179" y="4311246"/>
            <a:chExt cx="1853966" cy="764030"/>
          </a:xfrm>
        </p:grpSpPr>
        <p:sp>
          <p:nvSpPr>
            <p:cNvPr id="55" name="矩形 54"/>
            <p:cNvSpPr/>
            <p:nvPr/>
          </p:nvSpPr>
          <p:spPr>
            <a:xfrm>
              <a:off x="121179" y="4658580"/>
              <a:ext cx="1853966" cy="4166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en-US" altLang="zh-CN" sz="1600" dirty="0">
                  <a:latin typeface="Times New Roman" pitchFamily="18" charset="0"/>
                  <a:cs typeface="Times New Roman" pitchFamily="18" charset="0"/>
                </a:rPr>
                <a:t>TCS</a:t>
              </a:r>
              <a:r>
                <a:rPr lang="zh-CN" altLang="en-US" sz="1600" dirty="0">
                  <a:latin typeface="Times New Roman" pitchFamily="18" charset="0"/>
                  <a:cs typeface="Times New Roman" pitchFamily="18" charset="0"/>
                </a:rPr>
                <a:t>序列控制程序</a:t>
              </a:r>
              <a:endParaRPr lang="en-US" altLang="zh-CN" sz="1600" dirty="0">
                <a:latin typeface="Times New Roman" pitchFamily="18" charset="0"/>
                <a:cs typeface="Times New Roman" pitchFamily="18" charset="0"/>
              </a:endParaRPr>
            </a:p>
          </p:txBody>
        </p:sp>
        <p:cxnSp>
          <p:nvCxnSpPr>
            <p:cNvPr id="56" name="直接箭头连接符 55"/>
            <p:cNvCxnSpPr/>
            <p:nvPr/>
          </p:nvCxnSpPr>
          <p:spPr>
            <a:xfrm flipV="1">
              <a:off x="1069177" y="4311246"/>
              <a:ext cx="0" cy="34733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7" name="矩形 56"/>
          <p:cNvSpPr/>
          <p:nvPr/>
        </p:nvSpPr>
        <p:spPr>
          <a:xfrm>
            <a:off x="8129369" y="3423328"/>
            <a:ext cx="1944216" cy="252028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9174863" y="1481175"/>
            <a:ext cx="1728192" cy="1942153"/>
            <a:chOff x="7236296" y="1335164"/>
            <a:chExt cx="1728192" cy="1942153"/>
          </a:xfrm>
        </p:grpSpPr>
        <p:sp>
          <p:nvSpPr>
            <p:cNvPr id="59" name="矩形 58"/>
            <p:cNvSpPr/>
            <p:nvPr/>
          </p:nvSpPr>
          <p:spPr>
            <a:xfrm>
              <a:off x="7236296" y="1335164"/>
              <a:ext cx="1728192" cy="14403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285750" indent="-285750">
                <a:buFont typeface="Arial" pitchFamily="34" charset="0"/>
                <a:buChar char="•"/>
              </a:pPr>
              <a:r>
                <a:rPr lang="zh-CN" altLang="en-US" sz="1600" dirty="0" smtClean="0">
                  <a:latin typeface="Times New Roman" pitchFamily="18" charset="0"/>
                  <a:cs typeface="Times New Roman" pitchFamily="18" charset="0"/>
                </a:rPr>
                <a:t>用户</a:t>
              </a:r>
              <a:r>
                <a:rPr lang="zh-CN" altLang="en-US" sz="1600" dirty="0">
                  <a:latin typeface="Times New Roman" pitchFamily="18" charset="0"/>
                  <a:cs typeface="Times New Roman" pitchFamily="18" charset="0"/>
                </a:rPr>
                <a:t>星表录入系统功能实现</a:t>
              </a:r>
              <a:endParaRPr lang="en-US" altLang="zh-CN" sz="1600" dirty="0">
                <a:latin typeface="Times New Roman" pitchFamily="18" charset="0"/>
                <a:cs typeface="Times New Roman" pitchFamily="18" charset="0"/>
              </a:endParaRPr>
            </a:p>
            <a:p>
              <a:pPr marL="285750" indent="-285750">
                <a:buFont typeface="Arial" pitchFamily="34" charset="0"/>
                <a:buChar char="•"/>
              </a:pPr>
              <a:r>
                <a:rPr lang="zh-CN" altLang="en-US" sz="1600" dirty="0">
                  <a:latin typeface="Times New Roman" pitchFamily="18" charset="0"/>
                  <a:cs typeface="Times New Roman" pitchFamily="18" charset="0"/>
                </a:rPr>
                <a:t>台</a:t>
              </a:r>
              <a:r>
                <a:rPr lang="zh-CN" altLang="en-US" sz="1600" dirty="0" smtClean="0">
                  <a:latin typeface="Times New Roman" pitchFamily="18" charset="0"/>
                  <a:cs typeface="Times New Roman" pitchFamily="18" charset="0"/>
                </a:rPr>
                <a:t>址系统已经完成</a:t>
              </a:r>
              <a:endParaRPr lang="en-US" altLang="zh-CN" sz="1600" dirty="0" smtClean="0">
                <a:latin typeface="Times New Roman" pitchFamily="18" charset="0"/>
                <a:cs typeface="Times New Roman" pitchFamily="18" charset="0"/>
              </a:endParaRPr>
            </a:p>
            <a:p>
              <a:pPr marL="285750" indent="-285750">
                <a:buFont typeface="Arial" pitchFamily="34" charset="0"/>
                <a:buChar char="•"/>
              </a:pPr>
              <a:r>
                <a:rPr lang="zh-CN" altLang="en-US" sz="1600" dirty="0" smtClean="0">
                  <a:latin typeface="Times New Roman" pitchFamily="18" charset="0"/>
                  <a:cs typeface="Times New Roman" pitchFamily="18" charset="0"/>
                </a:rPr>
                <a:t>观测日志辅助系统完成</a:t>
              </a:r>
              <a:endParaRPr lang="en-US" altLang="zh-CN" sz="1600" dirty="0">
                <a:latin typeface="Times New Roman" pitchFamily="18" charset="0"/>
                <a:cs typeface="Times New Roman" pitchFamily="18" charset="0"/>
              </a:endParaRPr>
            </a:p>
          </p:txBody>
        </p:sp>
        <p:cxnSp>
          <p:nvCxnSpPr>
            <p:cNvPr id="60" name="直接箭头连接符 59"/>
            <p:cNvCxnSpPr>
              <a:stCxn id="59" idx="2"/>
            </p:cNvCxnSpPr>
            <p:nvPr/>
          </p:nvCxnSpPr>
          <p:spPr>
            <a:xfrm flipH="1">
              <a:off x="7519771" y="2775484"/>
              <a:ext cx="580621" cy="501833"/>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1"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总结与展望</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241687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anim calcmode="lin" valueType="num">
                                      <p:cBhvr>
                                        <p:cTn id="25" dur="1000" fill="hold"/>
                                        <p:tgtEl>
                                          <p:spTgt spid="50"/>
                                        </p:tgtEl>
                                        <p:attrNameLst>
                                          <p:attrName>ppt_x</p:attrName>
                                        </p:attrNameLst>
                                      </p:cBhvr>
                                      <p:tavLst>
                                        <p:tav tm="0">
                                          <p:val>
                                            <p:strVal val="#ppt_x"/>
                                          </p:val>
                                        </p:tav>
                                        <p:tav tm="100000">
                                          <p:val>
                                            <p:strVal val="#ppt_x"/>
                                          </p:val>
                                        </p:tav>
                                      </p:tavLst>
                                    </p:anim>
                                    <p:anim calcmode="lin" valueType="num">
                                      <p:cBhvr>
                                        <p:cTn id="2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barn(inVertical)">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总结与展望</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Rectangle 2"/>
          <p:cNvSpPr>
            <a:spLocks noChangeArrowheads="1"/>
          </p:cNvSpPr>
          <p:nvPr/>
        </p:nvSpPr>
        <p:spPr bwMode="auto">
          <a:xfrm>
            <a:off x="8570304" y="9407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4"/>
          <p:cNvSpPr txBox="1"/>
          <p:nvPr/>
        </p:nvSpPr>
        <p:spPr>
          <a:xfrm>
            <a:off x="340704" y="1441936"/>
            <a:ext cx="5374296" cy="400110"/>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smtClean="0"/>
              <a:t>研究的内容可以应用到其他望远镜的建设中 </a:t>
            </a:r>
            <a:endParaRPr lang="zh-CN" altLang="en-US" sz="2000" dirty="0"/>
          </a:p>
        </p:txBody>
      </p:sp>
      <p:pic>
        <p:nvPicPr>
          <p:cNvPr id="20482" name="图片 3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9017" y="3685903"/>
            <a:ext cx="5958620" cy="296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内容占位符 3"/>
          <p:cNvPicPr>
            <a:picLocks noGrp="1"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20953" y="0"/>
            <a:ext cx="2861094" cy="230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表格 6"/>
          <p:cNvGraphicFramePr>
            <a:graphicFrameLocks noGrp="1"/>
          </p:cNvGraphicFramePr>
          <p:nvPr>
            <p:extLst>
              <p:ext uri="{D42A27DB-BD31-4B8C-83A1-F6EECF244321}">
                <p14:modId xmlns:p14="http://schemas.microsoft.com/office/powerpoint/2010/main" val="3609261602"/>
              </p:ext>
            </p:extLst>
          </p:nvPr>
        </p:nvGraphicFramePr>
        <p:xfrm>
          <a:off x="7242711" y="2750601"/>
          <a:ext cx="4776373" cy="3749040"/>
        </p:xfrm>
        <a:graphic>
          <a:graphicData uri="http://schemas.openxmlformats.org/drawingml/2006/table">
            <a:tbl>
              <a:tblPr firstRow="1" firstCol="1" bandRow="1"/>
              <a:tblGrid>
                <a:gridCol w="1548176">
                  <a:extLst>
                    <a:ext uri="{9D8B030D-6E8A-4147-A177-3AD203B41FA5}">
                      <a16:colId xmlns:a16="http://schemas.microsoft.com/office/drawing/2014/main" val="3473278338"/>
                    </a:ext>
                  </a:extLst>
                </a:gridCol>
                <a:gridCol w="3228197">
                  <a:extLst>
                    <a:ext uri="{9D8B030D-6E8A-4147-A177-3AD203B41FA5}">
                      <a16:colId xmlns:a16="http://schemas.microsoft.com/office/drawing/2014/main" val="1972701232"/>
                    </a:ext>
                  </a:extLst>
                </a:gridCol>
              </a:tblGrid>
              <a:tr h="0">
                <a:tc>
                  <a:txBody>
                    <a:bodyPr/>
                    <a:lstStyle/>
                    <a:p>
                      <a:pPr algn="ctr">
                        <a:lnSpc>
                          <a:spcPct val="150000"/>
                        </a:lnSpc>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参数</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200" kern="100" dirty="0">
                          <a:effectLst/>
                          <a:latin typeface="Times New Roman" panose="02020603050405020304" pitchFamily="18" charset="0"/>
                          <a:ea typeface="等线" panose="02010600030101010101" pitchFamily="2" charset="-122"/>
                          <a:cs typeface="Times New Roman" panose="02020603050405020304" pitchFamily="18" charset="0"/>
                        </a:rPr>
                        <a:t>数值</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498564"/>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口径</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视场</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波段（</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nm</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系统焦比</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1.6m</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Φ252.5nm/7200mm[φ2</a:t>
                      </a:r>
                      <a:r>
                        <a:rPr lang="zh-CN" sz="12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;3.14deg</a:t>
                      </a:r>
                      <a:r>
                        <a:rPr lang="en-US" sz="1200" kern="100" baseline="30000" dirty="0">
                          <a:effectLst/>
                          <a:latin typeface="Times New Roman" panose="02020603050405020304" pitchFamily="18" charset="0"/>
                          <a:ea typeface="等线" panose="02010600030101010101" pitchFamily="2" charset="-122"/>
                          <a:cs typeface="Times New Roman" panose="02020603050405020304" pitchFamily="18" charset="0"/>
                        </a:rPr>
                        <a:t>2</a:t>
                      </a: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[0.32~0.413][0.413~0.700][0.700~1.0]</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67699272"/>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主镜</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像质（全视场）</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比例尺</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D1600mm</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80%EE&lt;0.6”</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10μm/pixel</a:t>
                      </a:r>
                      <a:r>
                        <a:rPr lang="zh-CN" sz="1200" kern="100" dirty="0">
                          <a:effectLst/>
                          <a:latin typeface="Times New Roman" panose="02020603050405020304" pitchFamily="18" charset="0"/>
                          <a:ea typeface="等线" panose="02010600030101010101" pitchFamily="2" charset="-122"/>
                          <a:cs typeface="Times New Roman" panose="02020603050405020304" pitchFamily="18" charset="0"/>
                        </a:rPr>
                        <a:t>约</a:t>
                      </a: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0.28”</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42008172"/>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方位轴工作范围</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±270</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69929262"/>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高度轴工作范围</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~90</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061384408"/>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方位轴转动速度范围</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5”/s ~ 4</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/s</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930871304"/>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高度轴转动速度范围</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5”/s ~ 4</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/s</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042134350"/>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最大加速度</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2</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/s</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（方位轴、高度轴）</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97693061"/>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调焦范围（焦距）</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±2mm</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213257730"/>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调焦精度</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指向精度</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0.01mm</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&lt;10”</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RMS</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538854012"/>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跟踪精度</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&lt;0.3”</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654664324"/>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工作温度</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-30</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C ~ 30</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C</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04255343"/>
                  </a:ext>
                </a:extLst>
              </a:tr>
              <a:tr h="0">
                <a:tc>
                  <a:txBody>
                    <a:bodyPr/>
                    <a:lstStyle/>
                    <a:p>
                      <a:pPr algn="ctr">
                        <a:spcAft>
                          <a:spcPts val="0"/>
                        </a:spcAft>
                      </a:pP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最大风速（工作）</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&lt; 12</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米</a:t>
                      </a: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a:t>
                      </a:r>
                      <a:r>
                        <a:rPr lang="zh-CN" sz="1200" kern="100">
                          <a:effectLst/>
                          <a:latin typeface="Times New Roman" panose="02020603050405020304" pitchFamily="18" charset="0"/>
                          <a:ea typeface="等线" panose="02010600030101010101" pitchFamily="2" charset="-122"/>
                          <a:cs typeface="Times New Roman" panose="02020603050405020304" pitchFamily="18" charset="0"/>
                        </a:rPr>
                        <a:t>秒</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539252"/>
                  </a:ext>
                </a:extLst>
              </a:tr>
              <a:tr h="0">
                <a:tc>
                  <a:txBody>
                    <a:bodyPr/>
                    <a:lstStyle/>
                    <a:p>
                      <a:pPr algn="ctr">
                        <a:spcAft>
                          <a:spcPts val="0"/>
                        </a:spcAft>
                      </a:pPr>
                      <a:r>
                        <a:rPr lang="zh-CN" sz="1200" kern="100" dirty="0">
                          <a:effectLst/>
                          <a:latin typeface="Times New Roman" panose="02020603050405020304" pitchFamily="18" charset="0"/>
                          <a:ea typeface="等线" panose="02010600030101010101" pitchFamily="2" charset="-122"/>
                          <a:cs typeface="Times New Roman" panose="02020603050405020304" pitchFamily="18" charset="0"/>
                        </a:rPr>
                        <a:t>操作方式</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dirty="0">
                          <a:effectLst/>
                          <a:latin typeface="Times New Roman" panose="02020603050405020304" pitchFamily="18" charset="0"/>
                          <a:ea typeface="等线" panose="02010600030101010101" pitchFamily="2" charset="-122"/>
                          <a:cs typeface="Times New Roman" panose="02020603050405020304" pitchFamily="18" charset="0"/>
                        </a:rPr>
                        <a:t>手动和自动</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691774"/>
                  </a:ext>
                </a:extLst>
              </a:tr>
            </a:tbl>
          </a:graphicData>
        </a:graphic>
      </p:graphicFrame>
      <p:sp>
        <p:nvSpPr>
          <p:cNvPr id="9" name="文本框 8"/>
          <p:cNvSpPr txBox="1"/>
          <p:nvPr/>
        </p:nvSpPr>
        <p:spPr>
          <a:xfrm>
            <a:off x="340704" y="1782109"/>
            <a:ext cx="5013811" cy="193899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err="1" smtClean="0">
                <a:latin typeface="Times New Roman" panose="02020603050405020304" pitchFamily="18" charset="0"/>
                <a:cs typeface="Times New Roman" panose="02020603050405020304" pitchFamily="18" charset="0"/>
              </a:rPr>
              <a:t>Mephisto</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pPr marL="285750" indent="-285750">
              <a:buFontTx/>
              <a:buChar char="-"/>
            </a:pPr>
            <a:r>
              <a:rPr lang="zh-CN" altLang="en-US" sz="2000" dirty="0" smtClean="0">
                <a:latin typeface="Times New Roman" panose="02020603050405020304" pitchFamily="18" charset="0"/>
                <a:cs typeface="Times New Roman" panose="02020603050405020304" pitchFamily="18" charset="0"/>
              </a:rPr>
              <a:t>赤道式、口径</a:t>
            </a:r>
            <a:r>
              <a:rPr lang="en-US" altLang="zh-CN" sz="2000" dirty="0" smtClean="0">
                <a:latin typeface="Times New Roman" panose="02020603050405020304" pitchFamily="18" charset="0"/>
                <a:cs typeface="Times New Roman" panose="02020603050405020304" pitchFamily="18" charset="0"/>
              </a:rPr>
              <a:t>1.6</a:t>
            </a:r>
            <a:r>
              <a:rPr lang="zh-CN" altLang="en-US" sz="2000" dirty="0" smtClean="0">
                <a:latin typeface="Times New Roman" panose="02020603050405020304" pitchFamily="18" charset="0"/>
                <a:cs typeface="Times New Roman" panose="02020603050405020304" pitchFamily="18" charset="0"/>
              </a:rPr>
              <a:t>米</a:t>
            </a:r>
            <a:endParaRPr lang="en-US" altLang="zh-CN" sz="2000" dirty="0" smtClean="0">
              <a:latin typeface="Times New Roman" panose="02020603050405020304" pitchFamily="18" charset="0"/>
              <a:cs typeface="Times New Roman" panose="02020603050405020304" pitchFamily="18" charset="0"/>
            </a:endParaRPr>
          </a:p>
          <a:p>
            <a:pPr marL="285750" indent="-285750">
              <a:buFontTx/>
              <a:buChar char="-"/>
            </a:pPr>
            <a:r>
              <a:rPr lang="zh-CN" altLang="en-US" sz="2000" dirty="0" smtClean="0">
                <a:latin typeface="Times New Roman" panose="02020603050405020304" pitchFamily="18" charset="0"/>
                <a:cs typeface="Times New Roman" panose="02020603050405020304" pitchFamily="18" charset="0"/>
              </a:rPr>
              <a:t>多个子系统：望远镜、圆顶、终端、观测调度系统、数据管理系统、科学决策系统、台址监测系统等</a:t>
            </a:r>
            <a:endParaRPr lang="en-US" altLang="zh-CN" sz="2000" dirty="0" smtClean="0">
              <a:latin typeface="Times New Roman" panose="02020603050405020304" pitchFamily="18" charset="0"/>
              <a:cs typeface="Times New Roman" panose="02020603050405020304" pitchFamily="18" charset="0"/>
            </a:endParaRPr>
          </a:p>
          <a:p>
            <a:pPr marL="285750" indent="-285750">
              <a:buFontTx/>
              <a:buChar char="-"/>
            </a:pPr>
            <a:r>
              <a:rPr lang="zh-CN" altLang="en-US" sz="2000" dirty="0" smtClean="0">
                <a:latin typeface="Times New Roman" panose="02020603050405020304" pitchFamily="18" charset="0"/>
                <a:cs typeface="Times New Roman" panose="02020603050405020304" pitchFamily="18" charset="0"/>
              </a:rPr>
              <a:t>建设目标：实现自动巡天观测</a:t>
            </a:r>
            <a:endParaRPr lang="en-US" altLang="zh-C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56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barn(inVertical)">
                                      <p:cBhvr>
                                        <p:cTn id="12" dur="5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482"/>
                                        </p:tgtEl>
                                        <p:attrNameLst>
                                          <p:attrName>style.visibility</p:attrName>
                                        </p:attrNameLst>
                                      </p:cBhvr>
                                      <p:to>
                                        <p:strVal val="visible"/>
                                      </p:to>
                                    </p:set>
                                    <p:animEffect transition="in" filter="barn(inVertical)">
                                      <p:cBhvr>
                                        <p:cTn id="22"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总结与展望</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3" name="Rectangle 2"/>
          <p:cNvSpPr>
            <a:spLocks noChangeArrowheads="1"/>
          </p:cNvSpPr>
          <p:nvPr/>
        </p:nvSpPr>
        <p:spPr bwMode="auto">
          <a:xfrm>
            <a:off x="8570304" y="9407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83" name="图片 38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3695" y="2421179"/>
            <a:ext cx="4248981" cy="438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内容占位符 3"/>
          <p:cNvPicPr>
            <a:picLocks noGrp="1"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28849" y="-29509"/>
            <a:ext cx="2163151" cy="174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4515" y="2725956"/>
            <a:ext cx="6576515" cy="3697485"/>
          </a:xfrm>
          <a:prstGeom prst="rect">
            <a:avLst/>
          </a:prstGeom>
        </p:spPr>
      </p:pic>
      <p:sp>
        <p:nvSpPr>
          <p:cNvPr id="10" name="文本框 9"/>
          <p:cNvSpPr txBox="1"/>
          <p:nvPr/>
        </p:nvSpPr>
        <p:spPr>
          <a:xfrm>
            <a:off x="340704" y="1214653"/>
            <a:ext cx="5013811" cy="1249637"/>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sz="2000" b="1" dirty="0" err="1" smtClean="0">
                <a:latin typeface="Times New Roman" panose="02020603050405020304" pitchFamily="18" charset="0"/>
                <a:cs typeface="Times New Roman" panose="02020603050405020304" pitchFamily="18" charset="0"/>
              </a:rPr>
              <a:t>Mephisto</a:t>
            </a:r>
            <a:r>
              <a:rPr lang="zh-CN" altLang="en-US" sz="2000" b="1" dirty="0" smtClean="0">
                <a:latin typeface="Times New Roman" panose="02020603050405020304" pitchFamily="18" charset="0"/>
                <a:cs typeface="Times New Roman" panose="02020603050405020304" pitchFamily="18" charset="0"/>
              </a:rPr>
              <a:t>：</a:t>
            </a:r>
          </a:p>
          <a:p>
            <a:pPr marL="285750" indent="-285750">
              <a:lnSpc>
                <a:spcPct val="130000"/>
              </a:lnSpc>
              <a:buFontTx/>
              <a:buChar char="-"/>
            </a:pPr>
            <a:r>
              <a:rPr lang="zh-CN" altLang="en-US" sz="2000" dirty="0">
                <a:latin typeface="Times New Roman" panose="02020603050405020304" pitchFamily="18" charset="0"/>
                <a:cs typeface="Times New Roman" panose="02020603050405020304" pitchFamily="18" charset="0"/>
              </a:rPr>
              <a:t>数据</a:t>
            </a:r>
            <a:r>
              <a:rPr lang="zh-CN" altLang="en-US" sz="2000" dirty="0" smtClean="0">
                <a:latin typeface="Times New Roman" panose="02020603050405020304" pitchFamily="18" charset="0"/>
                <a:cs typeface="Times New Roman" panose="02020603050405020304" pitchFamily="18" charset="0"/>
              </a:rPr>
              <a:t>量大，一年近</a:t>
            </a:r>
            <a:r>
              <a:rPr lang="en-US" altLang="zh-CN" sz="2000" dirty="0" smtClean="0">
                <a:latin typeface="Times New Roman" panose="02020603050405020304" pitchFamily="18" charset="0"/>
                <a:cs typeface="Times New Roman" panose="02020603050405020304" pitchFamily="18" charset="0"/>
              </a:rPr>
              <a:t>3PB</a:t>
            </a:r>
          </a:p>
          <a:p>
            <a:pPr marL="285750" indent="-285750">
              <a:lnSpc>
                <a:spcPct val="130000"/>
              </a:lnSpc>
              <a:buFontTx/>
              <a:buChar char="-"/>
            </a:pPr>
            <a:r>
              <a:rPr lang="zh-CN" altLang="en-US" sz="2000" dirty="0" smtClean="0">
                <a:latin typeface="Times New Roman" panose="02020603050405020304" pitchFamily="18" charset="0"/>
                <a:cs typeface="Times New Roman" panose="02020603050405020304" pitchFamily="18" charset="0"/>
              </a:rPr>
              <a:t>处理速度要求高</a:t>
            </a:r>
            <a:endParaRPr lang="en-US" altLang="zh-C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8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rPr>
              <a:t>相关</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成果及项目情况</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sp>
        <p:nvSpPr>
          <p:cNvPr id="4" name="矩形 3"/>
          <p:cNvSpPr/>
          <p:nvPr/>
        </p:nvSpPr>
        <p:spPr>
          <a:xfrm>
            <a:off x="137746" y="1509788"/>
            <a:ext cx="5331069" cy="4462760"/>
          </a:xfrm>
          <a:prstGeom prst="rect">
            <a:avLst/>
          </a:prstGeom>
        </p:spPr>
        <p:txBody>
          <a:bodyPr wrap="square">
            <a:spAutoFit/>
          </a:bodyPr>
          <a:lstStyle/>
          <a:p>
            <a:pPr algn="just">
              <a:spcBef>
                <a:spcPts val="1200"/>
              </a:spcBef>
              <a:spcAft>
                <a:spcPts val="600"/>
              </a:spcAft>
            </a:pPr>
            <a:r>
              <a:rPr lang="zh-CN" altLang="zh-CN" sz="1200" b="1" kern="100" dirty="0">
                <a:latin typeface="Times New Roman" panose="02020603050405020304" pitchFamily="18" charset="0"/>
                <a:cs typeface="Times New Roman" panose="02020603050405020304" pitchFamily="18" charset="0"/>
              </a:rPr>
              <a:t>第一作者：</a:t>
            </a:r>
            <a:endParaRPr lang="zh-CN" altLang="zh-CN" sz="1050" kern="100" dirty="0">
              <a:latin typeface="Calibri" panose="020F0502020204030204" pitchFamily="34" charset="0"/>
              <a:cs typeface="Times New Roman" panose="02020603050405020304" pitchFamily="18" charset="0"/>
            </a:endParaRPr>
          </a:p>
          <a:p>
            <a:pPr marL="152400" indent="-152400" algn="just">
              <a:lnSpc>
                <a:spcPct val="150000"/>
              </a:lnSpc>
              <a:spcAft>
                <a:spcPts val="0"/>
              </a:spcAft>
              <a:tabLst>
                <a:tab pos="933450" algn="l"/>
              </a:tabLst>
            </a:pPr>
            <a:r>
              <a:rPr lang="en-US" altLang="zh-CN" sz="1200" kern="100" dirty="0">
                <a:latin typeface="Times New Roman" panose="02020603050405020304" pitchFamily="18" charset="0"/>
                <a:cs typeface="Times New Roman" panose="02020603050405020304" pitchFamily="18" charset="0"/>
              </a:rPr>
              <a:t>[1] </a:t>
            </a:r>
            <a:r>
              <a:rPr lang="en-US" altLang="zh-CN" sz="1200" kern="100" dirty="0" err="1">
                <a:latin typeface="Times New Roman" panose="02020603050405020304" pitchFamily="18" charset="0"/>
                <a:cs typeface="Times New Roman" panose="02020603050405020304" pitchFamily="18" charset="0"/>
              </a:rPr>
              <a:t>Chuan</a:t>
            </a:r>
            <a:r>
              <a:rPr lang="en-US" altLang="zh-CN" sz="1200" kern="100" dirty="0">
                <a:latin typeface="Times New Roman" panose="02020603050405020304" pitchFamily="18" charset="0"/>
                <a:cs typeface="Times New Roman" panose="02020603050405020304" pitchFamily="18" charset="0"/>
              </a:rPr>
              <a:t>-Jun Wang, </a:t>
            </a:r>
            <a:r>
              <a:rPr lang="en-US" altLang="zh-CN" sz="1200" kern="100" dirty="0" err="1">
                <a:latin typeface="Times New Roman" panose="02020603050405020304" pitchFamily="18" charset="0"/>
                <a:cs typeface="Times New Roman" panose="02020603050405020304" pitchFamily="18" charset="0"/>
              </a:rPr>
              <a:t>Jin</a:t>
            </a:r>
            <a:r>
              <a:rPr lang="en-US" altLang="zh-CN" sz="1200" kern="100" dirty="0">
                <a:latin typeface="Times New Roman" panose="02020603050405020304" pitchFamily="18" charset="0"/>
                <a:cs typeface="Times New Roman" panose="02020603050405020304" pitchFamily="18" charset="0"/>
              </a:rPr>
              <a:t>-Ming Bai, Yu-Feng Fan, et al. Lijiang 2.4 Telescope and its Instruments [J]. RAA. (</a:t>
            </a:r>
            <a:r>
              <a:rPr lang="zh-CN" altLang="zh-CN" sz="1200" kern="100" dirty="0">
                <a:latin typeface="Times New Roman" panose="02020603050405020304" pitchFamily="18" charset="0"/>
                <a:cs typeface="Times New Roman" panose="02020603050405020304" pitchFamily="18" charset="0"/>
              </a:rPr>
              <a:t>已接收</a:t>
            </a:r>
            <a:r>
              <a:rPr lang="en-US" altLang="zh-CN" sz="1200" kern="100" dirty="0">
                <a:latin typeface="Times New Roman" panose="02020603050405020304" pitchFamily="18" charset="0"/>
                <a:cs typeface="Times New Roman" panose="02020603050405020304" pitchFamily="18" charset="0"/>
              </a:rPr>
              <a:t>)</a:t>
            </a:r>
            <a:endParaRPr lang="zh-CN" altLang="zh-CN" sz="1050" kern="100" dirty="0">
              <a:latin typeface="Calibri" panose="020F0502020204030204" pitchFamily="34" charset="0"/>
              <a:cs typeface="Times New Roman" panose="02020603050405020304" pitchFamily="18" charset="0"/>
            </a:endParaRPr>
          </a:p>
          <a:p>
            <a:pPr marL="152400" indent="-152400" algn="just">
              <a:lnSpc>
                <a:spcPct val="150000"/>
              </a:lnSpc>
              <a:spcAft>
                <a:spcPts val="0"/>
              </a:spcAft>
              <a:tabLst>
                <a:tab pos="933450" algn="l"/>
              </a:tabLst>
            </a:pPr>
            <a:r>
              <a:rPr lang="en-US" altLang="zh-CN" sz="1200" kern="100" dirty="0">
                <a:latin typeface="Times New Roman" panose="02020603050405020304" pitchFamily="18" charset="0"/>
                <a:cs typeface="Times New Roman" panose="02020603050405020304" pitchFamily="18" charset="0"/>
              </a:rPr>
              <a:t>[2] </a:t>
            </a:r>
            <a:r>
              <a:rPr lang="en-US" altLang="zh-CN" sz="1200" kern="100" dirty="0" err="1">
                <a:latin typeface="Times New Roman" panose="02020603050405020304" pitchFamily="18" charset="0"/>
                <a:cs typeface="Times New Roman" panose="02020603050405020304" pitchFamily="18" charset="0"/>
              </a:rPr>
              <a:t>Chuan</a:t>
            </a:r>
            <a:r>
              <a:rPr lang="en-US" altLang="zh-CN" sz="1200" kern="100" dirty="0">
                <a:latin typeface="Times New Roman" panose="02020603050405020304" pitchFamily="18" charset="0"/>
                <a:cs typeface="Times New Roman" panose="02020603050405020304" pitchFamily="18" charset="0"/>
              </a:rPr>
              <a:t>-Jun Wang, Ding-</a:t>
            </a:r>
            <a:r>
              <a:rPr lang="en-US" altLang="zh-CN" sz="1200" kern="100" dirty="0" err="1">
                <a:latin typeface="Times New Roman" panose="02020603050405020304" pitchFamily="18" charset="0"/>
                <a:cs typeface="Times New Roman" panose="02020603050405020304" pitchFamily="18" charset="0"/>
              </a:rPr>
              <a:t>Rong</a:t>
            </a:r>
            <a:r>
              <a:rPr lang="en-US" altLang="zh-CN" sz="1200" kern="100" dirty="0">
                <a:latin typeface="Times New Roman" panose="02020603050405020304" pitchFamily="18" charset="0"/>
                <a:cs typeface="Times New Roman" panose="02020603050405020304" pitchFamily="18" charset="0"/>
              </a:rPr>
              <a:t> </a:t>
            </a:r>
            <a:r>
              <a:rPr lang="en-US" altLang="zh-CN" sz="1200" kern="100" dirty="0" err="1">
                <a:latin typeface="Times New Roman" panose="02020603050405020304" pitchFamily="18" charset="0"/>
                <a:cs typeface="Times New Roman" panose="02020603050405020304" pitchFamily="18" charset="0"/>
              </a:rPr>
              <a:t>Xiong</a:t>
            </a:r>
            <a:r>
              <a:rPr lang="en-US" altLang="zh-CN" sz="1200" kern="100" dirty="0">
                <a:latin typeface="Times New Roman" panose="02020603050405020304" pitchFamily="18" charset="0"/>
                <a:cs typeface="Times New Roman" panose="02020603050405020304" pitchFamily="18" charset="0"/>
              </a:rPr>
              <a:t> and </a:t>
            </a:r>
            <a:r>
              <a:rPr lang="en-US" altLang="zh-CN" sz="1200" kern="100" dirty="0" err="1">
                <a:latin typeface="Times New Roman" panose="02020603050405020304" pitchFamily="18" charset="0"/>
                <a:cs typeface="Times New Roman" panose="02020603050405020304" pitchFamily="18" charset="0"/>
              </a:rPr>
              <a:t>Jin</a:t>
            </a:r>
            <a:r>
              <a:rPr lang="en-US" altLang="zh-CN" sz="1200" kern="100" dirty="0">
                <a:latin typeface="Times New Roman" panose="02020603050405020304" pitchFamily="18" charset="0"/>
                <a:cs typeface="Times New Roman" panose="02020603050405020304" pitchFamily="18" charset="0"/>
              </a:rPr>
              <a:t>-Ming Bai, Optical multi-color monitoring of the BL </a:t>
            </a:r>
            <a:r>
              <a:rPr lang="en-US" altLang="zh-CN" sz="1200" kern="100" dirty="0" err="1">
                <a:latin typeface="Times New Roman" panose="02020603050405020304" pitchFamily="18" charset="0"/>
                <a:cs typeface="Times New Roman" panose="02020603050405020304" pitchFamily="18" charset="0"/>
              </a:rPr>
              <a:t>Lacertae</a:t>
            </a:r>
            <a:r>
              <a:rPr lang="en-US" altLang="zh-CN" sz="1200" kern="100" dirty="0">
                <a:latin typeface="Times New Roman" panose="02020603050405020304" pitchFamily="18" charset="0"/>
                <a:cs typeface="Times New Roman" panose="02020603050405020304" pitchFamily="18" charset="0"/>
              </a:rPr>
              <a:t> Object S5 0716+714 with BOOTES-4[J]. </a:t>
            </a:r>
            <a:r>
              <a:rPr lang="en-US" altLang="zh-CN" sz="1200" kern="100" dirty="0" smtClean="0">
                <a:latin typeface="Times New Roman" panose="02020603050405020304" pitchFamily="18" charset="0"/>
                <a:cs typeface="Times New Roman" panose="02020603050405020304" pitchFamily="18" charset="0"/>
              </a:rPr>
              <a:t>APSS, 2019, 364:83.</a:t>
            </a:r>
            <a:endParaRPr lang="zh-CN" altLang="zh-CN" sz="1050" kern="100" dirty="0">
              <a:latin typeface="Calibri" panose="020F0502020204030204" pitchFamily="34" charset="0"/>
              <a:cs typeface="Times New Roman" panose="02020603050405020304" pitchFamily="18" charset="0"/>
            </a:endParaRPr>
          </a:p>
          <a:p>
            <a:pPr marL="152400" indent="-152400" algn="just">
              <a:lnSpc>
                <a:spcPct val="150000"/>
              </a:lnSpc>
              <a:spcAft>
                <a:spcPts val="0"/>
              </a:spcAft>
              <a:tabLst>
                <a:tab pos="933450" algn="l"/>
              </a:tabLst>
            </a:pPr>
            <a:r>
              <a:rPr lang="en-US" altLang="zh-CN" sz="1200" kern="100" dirty="0">
                <a:latin typeface="Times New Roman" panose="02020603050405020304" pitchFamily="18" charset="0"/>
                <a:cs typeface="Times New Roman" panose="02020603050405020304" pitchFamily="18" charset="0"/>
              </a:rPr>
              <a:t>[3] </a:t>
            </a:r>
            <a:r>
              <a:rPr lang="zh-CN" altLang="zh-CN" sz="1200" kern="100" dirty="0">
                <a:latin typeface="Times New Roman" panose="02020603050405020304" pitchFamily="18" charset="0"/>
                <a:cs typeface="Times New Roman" panose="02020603050405020304" pitchFamily="18" charset="0"/>
              </a:rPr>
              <a:t>王传军</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王德清</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肖健</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等</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丽江</a:t>
            </a:r>
            <a:r>
              <a:rPr lang="en-US" altLang="zh-CN" sz="1200" kern="100" dirty="0">
                <a:latin typeface="Times New Roman" panose="02020603050405020304" pitchFamily="18" charset="0"/>
                <a:cs typeface="Times New Roman" panose="02020603050405020304" pitchFamily="18" charset="0"/>
              </a:rPr>
              <a:t>2.4</a:t>
            </a:r>
            <a:r>
              <a:rPr lang="zh-CN" altLang="zh-CN" sz="1200" kern="100" dirty="0">
                <a:latin typeface="Times New Roman" panose="02020603050405020304" pitchFamily="18" charset="0"/>
                <a:cs typeface="Times New Roman" panose="02020603050405020304" pitchFamily="18" charset="0"/>
              </a:rPr>
              <a:t>米望远镜观测日志辅助系统的设计与研发</a:t>
            </a:r>
            <a:r>
              <a:rPr lang="en-US" altLang="zh-CN" sz="1200" kern="100" dirty="0">
                <a:latin typeface="Times New Roman" panose="02020603050405020304" pitchFamily="18" charset="0"/>
                <a:cs typeface="Times New Roman" panose="02020603050405020304" pitchFamily="18" charset="0"/>
              </a:rPr>
              <a:t>[J]. </a:t>
            </a:r>
            <a:r>
              <a:rPr lang="zh-CN" altLang="zh-CN" sz="1200" kern="100" dirty="0">
                <a:latin typeface="Times New Roman" panose="02020603050405020304" pitchFamily="18" charset="0"/>
                <a:cs typeface="Times New Roman" panose="02020603050405020304" pitchFamily="18" charset="0"/>
              </a:rPr>
              <a:t>天文研究与技术</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已接收</a:t>
            </a:r>
            <a:r>
              <a:rPr lang="en-US" altLang="zh-CN" sz="1200" kern="100" dirty="0">
                <a:latin typeface="Times New Roman" panose="02020603050405020304" pitchFamily="18" charset="0"/>
                <a:cs typeface="Times New Roman" panose="02020603050405020304" pitchFamily="18" charset="0"/>
              </a:rPr>
              <a:t>)</a:t>
            </a:r>
            <a:endParaRPr lang="zh-CN" altLang="zh-CN" sz="1050" kern="100" dirty="0">
              <a:latin typeface="Calibri" panose="020F0502020204030204" pitchFamily="34" charset="0"/>
              <a:cs typeface="Times New Roman" panose="02020603050405020304" pitchFamily="18" charset="0"/>
            </a:endParaRPr>
          </a:p>
          <a:p>
            <a:pPr marL="152400" indent="-152400" algn="just">
              <a:lnSpc>
                <a:spcPct val="150000"/>
              </a:lnSpc>
              <a:spcAft>
                <a:spcPts val="0"/>
              </a:spcAft>
              <a:tabLst>
                <a:tab pos="933450" algn="l"/>
              </a:tabLst>
            </a:pPr>
            <a:r>
              <a:rPr lang="en-US" altLang="zh-CN" sz="1200" kern="100" dirty="0">
                <a:latin typeface="Times New Roman" panose="02020603050405020304" pitchFamily="18" charset="0"/>
                <a:cs typeface="Times New Roman" panose="02020603050405020304" pitchFamily="18" charset="0"/>
              </a:rPr>
              <a:t>[4] </a:t>
            </a:r>
            <a:r>
              <a:rPr lang="en-US" altLang="zh-CN" sz="1200" kern="100" dirty="0" err="1">
                <a:latin typeface="Times New Roman" panose="02020603050405020304" pitchFamily="18" charset="0"/>
                <a:cs typeface="Times New Roman" panose="02020603050405020304" pitchFamily="18" charset="0"/>
              </a:rPr>
              <a:t>Chuan</a:t>
            </a:r>
            <a:r>
              <a:rPr lang="en-US" altLang="zh-CN" sz="1200" kern="100" dirty="0">
                <a:latin typeface="Times New Roman" panose="02020603050405020304" pitchFamily="18" charset="0"/>
                <a:cs typeface="Times New Roman" panose="02020603050405020304" pitchFamily="18" charset="0"/>
              </a:rPr>
              <a:t>-Jun Wang, Lin-</a:t>
            </a:r>
            <a:r>
              <a:rPr lang="en-US" altLang="zh-CN" sz="1200" kern="100" dirty="0" err="1">
                <a:latin typeface="Times New Roman" panose="02020603050405020304" pitchFamily="18" charset="0"/>
                <a:cs typeface="Times New Roman" panose="02020603050405020304" pitchFamily="18" charset="0"/>
              </a:rPr>
              <a:t>Xie</a:t>
            </a:r>
            <a:r>
              <a:rPr lang="en-US" altLang="zh-CN" sz="1200" kern="100" dirty="0">
                <a:latin typeface="Times New Roman" panose="02020603050405020304" pitchFamily="18" charset="0"/>
                <a:cs typeface="Times New Roman" panose="02020603050405020304" pitchFamily="18" charset="0"/>
              </a:rPr>
              <a:t> Chen, Yu-Feng Fan, et al. The Concept Design of Observation Control System for Lijiang 2.4-meter Telescope [C]. </a:t>
            </a:r>
            <a:r>
              <a:rPr lang="en-US" altLang="zh-CN" sz="1200" kern="100" dirty="0" err="1">
                <a:latin typeface="Times New Roman" panose="02020603050405020304" pitchFamily="18" charset="0"/>
                <a:cs typeface="Times New Roman" panose="02020603050405020304" pitchFamily="18" charset="0"/>
              </a:rPr>
              <a:t>RevMexAA</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已接收</a:t>
            </a:r>
            <a:r>
              <a:rPr lang="en-US" altLang="zh-CN" sz="1200" kern="100" dirty="0">
                <a:latin typeface="Times New Roman" panose="02020603050405020304" pitchFamily="18" charset="0"/>
                <a:cs typeface="Times New Roman" panose="02020603050405020304" pitchFamily="18" charset="0"/>
              </a:rPr>
              <a:t>)</a:t>
            </a:r>
            <a:endParaRPr lang="zh-CN" altLang="zh-CN" sz="1050" kern="100" dirty="0">
              <a:latin typeface="Calibri" panose="020F0502020204030204" pitchFamily="34" charset="0"/>
              <a:cs typeface="Times New Roman" panose="02020603050405020304" pitchFamily="18" charset="0"/>
            </a:endParaRPr>
          </a:p>
          <a:p>
            <a:pPr marL="152400" indent="-152400" algn="just">
              <a:lnSpc>
                <a:spcPct val="150000"/>
              </a:lnSpc>
              <a:spcAft>
                <a:spcPts val="0"/>
              </a:spcAft>
              <a:tabLst>
                <a:tab pos="933450" algn="l"/>
              </a:tabLst>
            </a:pPr>
            <a:r>
              <a:rPr lang="en-US" altLang="zh-CN" sz="1200" kern="100" dirty="0">
                <a:latin typeface="Times New Roman" panose="02020603050405020304" pitchFamily="18" charset="0"/>
                <a:cs typeface="Times New Roman" panose="02020603050405020304" pitchFamily="18" charset="0"/>
              </a:rPr>
              <a:t>[5] </a:t>
            </a:r>
            <a:r>
              <a:rPr lang="zh-CN" altLang="zh-CN" sz="1200" kern="100" dirty="0">
                <a:latin typeface="Times New Roman" panose="02020603050405020304" pitchFamily="18" charset="0"/>
                <a:cs typeface="Times New Roman" panose="02020603050405020304" pitchFamily="18" charset="0"/>
              </a:rPr>
              <a:t>王传军</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范玉峰</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易卫敏</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丽江</a:t>
            </a:r>
            <a:r>
              <a:rPr lang="en-US" altLang="zh-CN" sz="1200" kern="100" dirty="0">
                <a:latin typeface="Times New Roman" panose="02020603050405020304" pitchFamily="18" charset="0"/>
                <a:cs typeface="Times New Roman" panose="02020603050405020304" pitchFamily="18" charset="0"/>
              </a:rPr>
              <a:t>2.4</a:t>
            </a:r>
            <a:r>
              <a:rPr lang="zh-CN" altLang="zh-CN" sz="1200" kern="100" dirty="0">
                <a:latin typeface="Times New Roman" panose="02020603050405020304" pitchFamily="18" charset="0"/>
                <a:cs typeface="Times New Roman" panose="02020603050405020304" pitchFamily="18" charset="0"/>
              </a:rPr>
              <a:t>米望远镜</a:t>
            </a:r>
            <a:r>
              <a:rPr lang="en-US" altLang="zh-CN" sz="1200" kern="100" dirty="0">
                <a:latin typeface="Times New Roman" panose="02020603050405020304" pitchFamily="18" charset="0"/>
                <a:cs typeface="Times New Roman" panose="02020603050405020304" pitchFamily="18" charset="0"/>
              </a:rPr>
              <a:t>TCS Sequencer</a:t>
            </a:r>
            <a:r>
              <a:rPr lang="zh-CN" altLang="zh-CN" sz="1200" kern="100" dirty="0">
                <a:latin typeface="Times New Roman" panose="02020603050405020304" pitchFamily="18" charset="0"/>
                <a:cs typeface="Times New Roman" panose="02020603050405020304" pitchFamily="18" charset="0"/>
              </a:rPr>
              <a:t>程序的设计与开发</a:t>
            </a:r>
            <a:r>
              <a:rPr lang="en-US" altLang="zh-CN" sz="1200" kern="100" dirty="0">
                <a:latin typeface="Times New Roman" panose="02020603050405020304" pitchFamily="18" charset="0"/>
                <a:cs typeface="Times New Roman" panose="02020603050405020304" pitchFamily="18" charset="0"/>
              </a:rPr>
              <a:t>[J]. </a:t>
            </a:r>
            <a:r>
              <a:rPr lang="zh-CN" altLang="zh-CN" sz="1200" kern="100" dirty="0">
                <a:latin typeface="Times New Roman" panose="02020603050405020304" pitchFamily="18" charset="0"/>
                <a:cs typeface="Times New Roman" panose="02020603050405020304" pitchFamily="18" charset="0"/>
              </a:rPr>
              <a:t>天文研究与技术</a:t>
            </a:r>
            <a:r>
              <a:rPr lang="en-US" altLang="zh-CN" sz="1200" kern="100" dirty="0">
                <a:latin typeface="Times New Roman" panose="02020603050405020304" pitchFamily="18" charset="0"/>
                <a:cs typeface="Times New Roman" panose="02020603050405020304" pitchFamily="18" charset="0"/>
              </a:rPr>
              <a:t>, 2013, 10(04): 378-385.</a:t>
            </a:r>
            <a:endParaRPr lang="zh-CN" altLang="zh-CN" sz="1050" kern="100" dirty="0">
              <a:latin typeface="Calibri" panose="020F0502020204030204" pitchFamily="34" charset="0"/>
              <a:cs typeface="Times New Roman" panose="02020603050405020304" pitchFamily="18" charset="0"/>
            </a:endParaRPr>
          </a:p>
          <a:p>
            <a:pPr algn="just">
              <a:spcBef>
                <a:spcPts val="1200"/>
              </a:spcBef>
              <a:spcAft>
                <a:spcPts val="600"/>
              </a:spcAft>
            </a:pPr>
            <a:r>
              <a:rPr lang="zh-CN" altLang="zh-CN" sz="1200" b="1" kern="100" dirty="0">
                <a:latin typeface="Times New Roman" panose="02020603050405020304" pitchFamily="18" charset="0"/>
                <a:cs typeface="Times New Roman" panose="02020603050405020304" pitchFamily="18" charset="0"/>
              </a:rPr>
              <a:t>通讯作者：</a:t>
            </a:r>
            <a:endParaRPr lang="zh-CN" altLang="zh-CN" sz="1050" kern="100" dirty="0">
              <a:latin typeface="Calibri" panose="020F0502020204030204" pitchFamily="34" charset="0"/>
              <a:cs typeface="Times New Roman" panose="02020603050405020304" pitchFamily="18" charset="0"/>
            </a:endParaRPr>
          </a:p>
          <a:p>
            <a:pPr algn="just">
              <a:spcAft>
                <a:spcPts val="0"/>
              </a:spcAft>
            </a:pPr>
            <a:r>
              <a:rPr lang="en-US" altLang="zh-CN" sz="1200" kern="100" dirty="0">
                <a:latin typeface="Times New Roman" panose="02020603050405020304" pitchFamily="18" charset="0"/>
                <a:cs typeface="Times New Roman" panose="02020603050405020304" pitchFamily="18" charset="0"/>
              </a:rPr>
              <a:t>[1] </a:t>
            </a:r>
            <a:r>
              <a:rPr lang="zh-CN" altLang="zh-CN" sz="1200" kern="100" dirty="0">
                <a:latin typeface="Times New Roman" panose="02020603050405020304" pitchFamily="18" charset="0"/>
                <a:cs typeface="Times New Roman" panose="02020603050405020304" pitchFamily="18" charset="0"/>
              </a:rPr>
              <a:t>辛玉新</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王传军</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范玉峰</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等</a:t>
            </a:r>
            <a:r>
              <a:rPr lang="en-US" altLang="zh-CN" sz="1200" kern="100" dirty="0">
                <a:latin typeface="Times New Roman" panose="02020603050405020304" pitchFamily="18" charset="0"/>
                <a:cs typeface="Times New Roman" panose="02020603050405020304" pitchFamily="18" charset="0"/>
              </a:rPr>
              <a:t>. </a:t>
            </a:r>
            <a:r>
              <a:rPr lang="zh-CN" altLang="zh-CN" sz="1200" kern="100" dirty="0">
                <a:latin typeface="Times New Roman" panose="02020603050405020304" pitchFamily="18" charset="0"/>
                <a:cs typeface="Times New Roman" panose="02020603050405020304" pitchFamily="18" charset="0"/>
              </a:rPr>
              <a:t>丽江站台址信息监测系统</a:t>
            </a:r>
            <a:r>
              <a:rPr lang="en-US" altLang="zh-CN" sz="1200" kern="100" dirty="0">
                <a:latin typeface="Times New Roman" panose="02020603050405020304" pitchFamily="18" charset="0"/>
                <a:cs typeface="Times New Roman" panose="02020603050405020304" pitchFamily="18" charset="0"/>
              </a:rPr>
              <a:t>[J]. </a:t>
            </a:r>
            <a:r>
              <a:rPr lang="zh-CN" altLang="zh-CN" sz="1200" kern="100" dirty="0">
                <a:latin typeface="Times New Roman" panose="02020603050405020304" pitchFamily="18" charset="0"/>
                <a:cs typeface="Times New Roman" panose="02020603050405020304" pitchFamily="18" charset="0"/>
              </a:rPr>
              <a:t>天文学进展</a:t>
            </a:r>
            <a:r>
              <a:rPr lang="en-US" altLang="zh-CN" sz="1200" kern="100" dirty="0">
                <a:latin typeface="Times New Roman" panose="02020603050405020304" pitchFamily="18" charset="0"/>
                <a:cs typeface="Times New Roman" panose="02020603050405020304" pitchFamily="18" charset="0"/>
              </a:rPr>
              <a:t>, 2017,  35(3): 367-380. (</a:t>
            </a:r>
            <a:r>
              <a:rPr lang="zh-CN" altLang="zh-CN" sz="1200" kern="100" dirty="0">
                <a:latin typeface="Times New Roman" panose="02020603050405020304" pitchFamily="18" charset="0"/>
                <a:cs typeface="Times New Roman" panose="02020603050405020304" pitchFamily="18" charset="0"/>
              </a:rPr>
              <a:t>通讯作者</a:t>
            </a:r>
            <a:r>
              <a:rPr lang="en-US" altLang="zh-CN" sz="1200" kern="100" dirty="0">
                <a:latin typeface="Times New Roman" panose="02020603050405020304" pitchFamily="18" charset="0"/>
                <a:cs typeface="Times New Roman" panose="02020603050405020304" pitchFamily="18" charset="0"/>
              </a:rPr>
              <a:t>)</a:t>
            </a:r>
            <a:endParaRPr lang="zh-CN" altLang="zh-CN" sz="1050" kern="100" dirty="0">
              <a:latin typeface="Calibri" panose="020F0502020204030204" pitchFamily="34" charset="0"/>
              <a:cs typeface="Times New Roman" panose="02020603050405020304" pitchFamily="18" charset="0"/>
            </a:endParaRPr>
          </a:p>
        </p:txBody>
      </p:sp>
      <p:sp>
        <p:nvSpPr>
          <p:cNvPr id="5" name="矩形 4"/>
          <p:cNvSpPr/>
          <p:nvPr/>
        </p:nvSpPr>
        <p:spPr>
          <a:xfrm>
            <a:off x="5990492" y="1602121"/>
            <a:ext cx="5703277" cy="2569934"/>
          </a:xfrm>
          <a:prstGeom prst="rect">
            <a:avLst/>
          </a:prstGeom>
        </p:spPr>
        <p:txBody>
          <a:bodyPr wrap="square">
            <a:spAutoFit/>
          </a:bodyPr>
          <a:lstStyle/>
          <a:p>
            <a:pPr algn="just">
              <a:spcBef>
                <a:spcPts val="1200"/>
              </a:spcBef>
              <a:spcAft>
                <a:spcPts val="600"/>
              </a:spcAft>
            </a:pPr>
            <a:r>
              <a:rPr lang="zh-CN" altLang="zh-CN" sz="1200" b="1" kern="100" dirty="0">
                <a:latin typeface="Times New Roman" panose="02020603050405020304" pitchFamily="18" charset="0"/>
                <a:cs typeface="Times New Roman" panose="02020603050405020304" pitchFamily="18" charset="0"/>
              </a:rPr>
              <a:t>申请或已获得的专利：</a:t>
            </a:r>
            <a:endParaRPr lang="zh-CN" altLang="zh-CN" sz="1050" kern="100" dirty="0">
              <a:latin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zh-CN" altLang="zh-CN" sz="1200" kern="100" dirty="0" smtClean="0">
                <a:latin typeface="Times New Roman" panose="02020603050405020304" pitchFamily="18" charset="0"/>
                <a:cs typeface="Times New Roman" panose="02020603050405020304" pitchFamily="18" charset="0"/>
              </a:rPr>
              <a:t>发明专利，一种基于杨氏双缝干涉理论检测望远镜成像质量的方法，</a:t>
            </a:r>
            <a:r>
              <a:rPr lang="en-US" altLang="zh-CN" sz="1200" kern="100" dirty="0" smtClean="0">
                <a:latin typeface="Times New Roman" panose="02020603050405020304" pitchFamily="18" charset="0"/>
                <a:cs typeface="Times New Roman" panose="02020603050405020304" pitchFamily="18" charset="0"/>
              </a:rPr>
              <a:t>*</a:t>
            </a:r>
            <a:r>
              <a:rPr lang="zh-CN" altLang="zh-CN" sz="1200" kern="100" dirty="0" smtClean="0">
                <a:latin typeface="Times New Roman" panose="02020603050405020304" pitchFamily="18" charset="0"/>
                <a:cs typeface="Times New Roman" panose="02020603050405020304" pitchFamily="18" charset="0"/>
              </a:rPr>
              <a:t>常亮，王建国，王传军，辛玉新，范玉峰，白金明，伦宝利，</a:t>
            </a:r>
            <a:r>
              <a:rPr lang="en-US" altLang="zh-CN" sz="1200" kern="100" dirty="0" smtClean="0">
                <a:latin typeface="Times New Roman" panose="02020603050405020304" pitchFamily="18" charset="0"/>
                <a:cs typeface="Times New Roman" panose="02020603050405020304" pitchFamily="18" charset="0"/>
              </a:rPr>
              <a:t>CN 106500968 A</a:t>
            </a:r>
          </a:p>
          <a:p>
            <a:pPr marL="342900" lvl="0" indent="-342900" algn="just">
              <a:lnSpc>
                <a:spcPct val="150000"/>
              </a:lnSpc>
              <a:spcAft>
                <a:spcPts val="0"/>
              </a:spcAft>
              <a:buFont typeface="+mj-lt"/>
              <a:buAutoNum type="arabicPeriod"/>
            </a:pPr>
            <a:r>
              <a:rPr lang="zh-CN" altLang="en-US" sz="1200" kern="100" dirty="0" smtClean="0">
                <a:latin typeface="Times New Roman" panose="02020603050405020304" pitchFamily="18" charset="0"/>
                <a:cs typeface="Times New Roman" panose="02020603050405020304" pitchFamily="18" charset="0"/>
              </a:rPr>
              <a:t>实用新型，一种便携式全天信息采集系统，辛玉新，范玉峰，伦宝利，王传军，常亮，白金明，</a:t>
            </a:r>
            <a:r>
              <a:rPr lang="en-US" altLang="zh-CN" sz="1200" kern="100" dirty="0" smtClean="0">
                <a:latin typeface="Times New Roman" panose="02020603050405020304" pitchFamily="18" charset="0"/>
                <a:cs typeface="Times New Roman" panose="02020603050405020304" pitchFamily="18" charset="0"/>
              </a:rPr>
              <a:t>CN 204904036 U</a:t>
            </a:r>
          </a:p>
          <a:p>
            <a:pPr marL="342900" lvl="0" indent="-342900" algn="just">
              <a:lnSpc>
                <a:spcPct val="150000"/>
              </a:lnSpc>
              <a:spcAft>
                <a:spcPts val="0"/>
              </a:spcAft>
              <a:buFont typeface="+mj-lt"/>
              <a:buAutoNum type="arabicPeriod"/>
            </a:pPr>
            <a:r>
              <a:rPr lang="zh-CN" altLang="zh-CN" sz="1200" kern="100" dirty="0">
                <a:latin typeface="Times New Roman" panose="02020603050405020304" pitchFamily="18" charset="0"/>
                <a:cs typeface="Times New Roman" panose="02020603050405020304" pitchFamily="18" charset="0"/>
              </a:rPr>
              <a:t>实用新型，一种小型天文望远镜调焦器控制装置，丁旭，和寿圣，王传军，伦宝利，辛玉新，范玉峰，</a:t>
            </a:r>
            <a:r>
              <a:rPr lang="en-US" altLang="zh-CN" sz="1200" kern="100" dirty="0">
                <a:latin typeface="Times New Roman" panose="02020603050405020304" pitchFamily="18" charset="0"/>
              </a:rPr>
              <a:t>CN </a:t>
            </a:r>
            <a:r>
              <a:rPr lang="en-US" altLang="zh-CN" sz="1200" kern="100" dirty="0" smtClean="0">
                <a:latin typeface="Times New Roman" panose="02020603050405020304" pitchFamily="18" charset="0"/>
              </a:rPr>
              <a:t>208172580U</a:t>
            </a:r>
          </a:p>
          <a:p>
            <a:pPr marL="342900" indent="-342900" algn="just">
              <a:lnSpc>
                <a:spcPct val="150000"/>
              </a:lnSpc>
              <a:buFont typeface="+mj-lt"/>
              <a:buAutoNum type="arabicPeriod"/>
            </a:pPr>
            <a:r>
              <a:rPr lang="zh-CN" altLang="zh-CN" sz="1200" kern="100" dirty="0">
                <a:latin typeface="Times New Roman" panose="02020603050405020304" pitchFamily="18" charset="0"/>
                <a:cs typeface="Times New Roman" panose="02020603050405020304" pitchFamily="18" charset="0"/>
              </a:rPr>
              <a:t>发明专利，一种天文光谱仪自动曝光系统及其控制方法，余晓光，</a:t>
            </a:r>
            <a:r>
              <a:rPr lang="en-US" altLang="zh-CN" sz="1200" kern="100" dirty="0">
                <a:latin typeface="Times New Roman" panose="02020603050405020304" pitchFamily="18" charset="0"/>
                <a:cs typeface="Times New Roman" panose="02020603050405020304" pitchFamily="18" charset="0"/>
              </a:rPr>
              <a:t>*</a:t>
            </a:r>
            <a:r>
              <a:rPr lang="zh-CN" altLang="zh-CN" sz="1200" kern="100" dirty="0">
                <a:latin typeface="Times New Roman" panose="02020603050405020304" pitchFamily="18" charset="0"/>
                <a:cs typeface="Times New Roman" panose="02020603050405020304" pitchFamily="18" charset="0"/>
              </a:rPr>
              <a:t>常亮，范玉峰，辛玉新，王晓丽，张居甲，王传军，白金明，</a:t>
            </a:r>
            <a:r>
              <a:rPr lang="en-US" altLang="zh-CN" sz="1200" kern="100" dirty="0">
                <a:latin typeface="Times New Roman" panose="02020603050405020304" pitchFamily="18" charset="0"/>
                <a:cs typeface="Times New Roman" panose="02020603050405020304" pitchFamily="18" charset="0"/>
              </a:rPr>
              <a:t> CN 106546329 B </a:t>
            </a:r>
            <a:endParaRPr lang="zh-CN" altLang="zh-CN" sz="1050" kern="100" dirty="0">
              <a:latin typeface="Calibri" panose="020F0502020204030204" pitchFamily="34" charset="0"/>
              <a:cs typeface="Times New Roman" panose="02020603050405020304" pitchFamily="18" charset="0"/>
            </a:endParaRPr>
          </a:p>
        </p:txBody>
      </p:sp>
      <p:sp>
        <p:nvSpPr>
          <p:cNvPr id="6" name="矩形 5"/>
          <p:cNvSpPr/>
          <p:nvPr/>
        </p:nvSpPr>
        <p:spPr>
          <a:xfrm>
            <a:off x="5990492" y="4201440"/>
            <a:ext cx="5703277" cy="2569934"/>
          </a:xfrm>
          <a:prstGeom prst="rect">
            <a:avLst/>
          </a:prstGeom>
        </p:spPr>
        <p:txBody>
          <a:bodyPr wrap="square">
            <a:spAutoFit/>
          </a:bodyPr>
          <a:lstStyle/>
          <a:p>
            <a:pPr lvl="0" algn="just">
              <a:spcBef>
                <a:spcPts val="1200"/>
              </a:spcBef>
              <a:spcAft>
                <a:spcPts val="600"/>
              </a:spcAft>
            </a:pPr>
            <a:r>
              <a:rPr lang="zh-CN" altLang="zh-CN" sz="1200" b="1" kern="100" dirty="0">
                <a:solidFill>
                  <a:prstClr val="black"/>
                </a:solidFill>
                <a:latin typeface="Times New Roman" panose="02020603050405020304" pitchFamily="18" charset="0"/>
                <a:cs typeface="Times New Roman" panose="02020603050405020304" pitchFamily="18" charset="0"/>
              </a:rPr>
              <a:t>参加的研究项目情况：</a:t>
            </a:r>
            <a:endParaRPr lang="zh-CN" altLang="zh-CN" sz="1050" kern="100" dirty="0">
              <a:solidFill>
                <a:prstClr val="black"/>
              </a:solidFill>
              <a:latin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zh-CN" altLang="zh-CN" sz="1200" kern="0" dirty="0">
                <a:solidFill>
                  <a:prstClr val="black"/>
                </a:solidFill>
                <a:latin typeface="Times New Roman" panose="02020603050405020304" pitchFamily="18" charset="0"/>
                <a:cs typeface="Times New Roman" panose="02020603050405020304" pitchFamily="18" charset="0"/>
              </a:rPr>
              <a:t>丽江</a:t>
            </a:r>
            <a:r>
              <a:rPr lang="en-US" altLang="zh-CN" sz="1200" kern="0" dirty="0">
                <a:solidFill>
                  <a:prstClr val="black"/>
                </a:solidFill>
                <a:latin typeface="Times New Roman" panose="02020603050405020304" pitchFamily="18" charset="0"/>
                <a:cs typeface="Times New Roman" panose="02020603050405020304" pitchFamily="18" charset="0"/>
              </a:rPr>
              <a:t>2.4</a:t>
            </a:r>
            <a:r>
              <a:rPr lang="zh-CN" altLang="zh-CN" sz="1200" kern="0" dirty="0">
                <a:solidFill>
                  <a:prstClr val="black"/>
                </a:solidFill>
                <a:latin typeface="Times New Roman" panose="02020603050405020304" pitchFamily="18" charset="0"/>
                <a:cs typeface="Times New Roman" panose="02020603050405020304" pitchFamily="18" charset="0"/>
              </a:rPr>
              <a:t>米望远镜控制系统逆向分析和建模研究，国家自然科学基金联合基金项目，</a:t>
            </a:r>
            <a:r>
              <a:rPr lang="en-US" altLang="zh-CN" sz="1200" kern="0" dirty="0">
                <a:solidFill>
                  <a:prstClr val="black"/>
                </a:solidFill>
                <a:latin typeface="Times New Roman" panose="02020603050405020304" pitchFamily="18" charset="0"/>
                <a:cs typeface="Times New Roman" panose="02020603050405020304" pitchFamily="18" charset="0"/>
              </a:rPr>
              <a:t>U1631127</a:t>
            </a:r>
            <a:r>
              <a:rPr lang="zh-CN" altLang="zh-CN" sz="1200" kern="0" dirty="0">
                <a:solidFill>
                  <a:prstClr val="black"/>
                </a:solidFill>
                <a:latin typeface="Times New Roman" panose="02020603050405020304" pitchFamily="18" charset="0"/>
                <a:cs typeface="Times New Roman" panose="02020603050405020304" pitchFamily="18" charset="0"/>
              </a:rPr>
              <a:t>，</a:t>
            </a:r>
            <a:r>
              <a:rPr lang="en-US" altLang="zh-CN" sz="1200" kern="0" dirty="0">
                <a:solidFill>
                  <a:prstClr val="black"/>
                </a:solidFill>
                <a:latin typeface="Times New Roman" panose="02020603050405020304" pitchFamily="18" charset="0"/>
                <a:cs typeface="Times New Roman" panose="02020603050405020304" pitchFamily="18" charset="0"/>
              </a:rPr>
              <a:t>44</a:t>
            </a:r>
            <a:r>
              <a:rPr lang="zh-CN" altLang="zh-CN" sz="1200" kern="0" dirty="0">
                <a:solidFill>
                  <a:prstClr val="black"/>
                </a:solidFill>
                <a:latin typeface="Times New Roman" panose="02020603050405020304" pitchFamily="18" charset="0"/>
                <a:cs typeface="Times New Roman" panose="02020603050405020304" pitchFamily="18" charset="0"/>
              </a:rPr>
              <a:t>万，</a:t>
            </a:r>
            <a:r>
              <a:rPr lang="en-US" altLang="zh-CN" sz="1200" kern="0" dirty="0">
                <a:solidFill>
                  <a:prstClr val="black"/>
                </a:solidFill>
                <a:latin typeface="Times New Roman" panose="02020603050405020304" pitchFamily="18" charset="0"/>
                <a:cs typeface="Times New Roman" panose="02020603050405020304" pitchFamily="18" charset="0"/>
              </a:rPr>
              <a:t>2017</a:t>
            </a:r>
            <a:r>
              <a:rPr lang="zh-CN" altLang="zh-CN" sz="1200" kern="0" dirty="0">
                <a:solidFill>
                  <a:prstClr val="black"/>
                </a:solidFill>
                <a:latin typeface="Times New Roman" panose="02020603050405020304" pitchFamily="18" charset="0"/>
                <a:cs typeface="Times New Roman" panose="02020603050405020304" pitchFamily="18" charset="0"/>
              </a:rPr>
              <a:t>年</a:t>
            </a:r>
            <a:r>
              <a:rPr lang="en-US" altLang="zh-CN" sz="1200" kern="0" dirty="0">
                <a:solidFill>
                  <a:prstClr val="black"/>
                </a:solidFill>
                <a:latin typeface="Times New Roman" panose="02020603050405020304" pitchFamily="18" charset="0"/>
                <a:cs typeface="Times New Roman" panose="02020603050405020304" pitchFamily="18" charset="0"/>
              </a:rPr>
              <a:t>1</a:t>
            </a:r>
            <a:r>
              <a:rPr lang="zh-CN" altLang="zh-CN" sz="1200" kern="0" dirty="0">
                <a:solidFill>
                  <a:prstClr val="black"/>
                </a:solidFill>
                <a:latin typeface="Times New Roman" panose="02020603050405020304" pitchFamily="18" charset="0"/>
                <a:cs typeface="Times New Roman" panose="02020603050405020304" pitchFamily="18" charset="0"/>
              </a:rPr>
              <a:t>月</a:t>
            </a:r>
            <a:r>
              <a:rPr lang="en-US" altLang="zh-CN" sz="1200" kern="0" dirty="0">
                <a:solidFill>
                  <a:prstClr val="black"/>
                </a:solidFill>
                <a:latin typeface="Times New Roman" panose="02020603050405020304" pitchFamily="18" charset="0"/>
                <a:cs typeface="Times New Roman" panose="02020603050405020304" pitchFamily="18" charset="0"/>
              </a:rPr>
              <a:t>-2019</a:t>
            </a:r>
            <a:r>
              <a:rPr lang="zh-CN" altLang="zh-CN" sz="1200" kern="0" dirty="0">
                <a:solidFill>
                  <a:prstClr val="black"/>
                </a:solidFill>
                <a:latin typeface="Times New Roman" panose="02020603050405020304" pitchFamily="18" charset="0"/>
                <a:cs typeface="Times New Roman" panose="02020603050405020304" pitchFamily="18" charset="0"/>
              </a:rPr>
              <a:t>年</a:t>
            </a:r>
            <a:r>
              <a:rPr lang="en-US" altLang="zh-CN" sz="1200" kern="0" dirty="0">
                <a:solidFill>
                  <a:prstClr val="black"/>
                </a:solidFill>
                <a:latin typeface="Times New Roman" panose="02020603050405020304" pitchFamily="18" charset="0"/>
                <a:cs typeface="Times New Roman" panose="02020603050405020304" pitchFamily="18" charset="0"/>
              </a:rPr>
              <a:t>12</a:t>
            </a:r>
            <a:r>
              <a:rPr lang="zh-CN" altLang="zh-CN" sz="1200" kern="0" dirty="0">
                <a:solidFill>
                  <a:prstClr val="black"/>
                </a:solidFill>
                <a:latin typeface="Times New Roman" panose="02020603050405020304" pitchFamily="18" charset="0"/>
                <a:cs typeface="Times New Roman" panose="02020603050405020304" pitchFamily="18" charset="0"/>
              </a:rPr>
              <a:t>月，在研，项目负责人。</a:t>
            </a:r>
            <a:endParaRPr lang="zh-CN" altLang="zh-CN" sz="1050" kern="100" dirty="0">
              <a:solidFill>
                <a:prstClr val="black"/>
              </a:solidFill>
              <a:latin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zh-CN" altLang="zh-CN" sz="1200" kern="0" dirty="0">
                <a:solidFill>
                  <a:prstClr val="black"/>
                </a:solidFill>
                <a:latin typeface="Times New Roman" panose="02020603050405020304" pitchFamily="18" charset="0"/>
                <a:cs typeface="Times New Roman" panose="02020603050405020304" pitchFamily="18" charset="0"/>
              </a:rPr>
              <a:t>星系中心的中等质量黑洞研究，国家自然科学基金面上项目，</a:t>
            </a:r>
            <a:r>
              <a:rPr lang="en-US" altLang="zh-CN" sz="1200" kern="0" dirty="0">
                <a:solidFill>
                  <a:prstClr val="black"/>
                </a:solidFill>
                <a:latin typeface="Times New Roman" panose="02020603050405020304" pitchFamily="18" charset="0"/>
                <a:cs typeface="Times New Roman" panose="02020603050405020304" pitchFamily="18" charset="0"/>
              </a:rPr>
              <a:t>11473062</a:t>
            </a:r>
            <a:r>
              <a:rPr lang="zh-CN" altLang="zh-CN" sz="1200" kern="0" dirty="0">
                <a:solidFill>
                  <a:prstClr val="black"/>
                </a:solidFill>
                <a:latin typeface="Times New Roman" panose="02020603050405020304" pitchFamily="18" charset="0"/>
                <a:cs typeface="Times New Roman" panose="02020603050405020304" pitchFamily="18" charset="0"/>
              </a:rPr>
              <a:t>，</a:t>
            </a:r>
            <a:r>
              <a:rPr lang="en-US" altLang="zh-CN" sz="1200" kern="0" dirty="0">
                <a:solidFill>
                  <a:prstClr val="black"/>
                </a:solidFill>
                <a:latin typeface="Times New Roman" panose="02020603050405020304" pitchFamily="18" charset="0"/>
                <a:cs typeface="Times New Roman" panose="02020603050405020304" pitchFamily="18" charset="0"/>
              </a:rPr>
              <a:t>90</a:t>
            </a:r>
            <a:r>
              <a:rPr lang="zh-CN" altLang="zh-CN" sz="1200" kern="0" dirty="0">
                <a:solidFill>
                  <a:prstClr val="black"/>
                </a:solidFill>
                <a:latin typeface="Times New Roman" panose="02020603050405020304" pitchFamily="18" charset="0"/>
                <a:cs typeface="Times New Roman" panose="02020603050405020304" pitchFamily="18" charset="0"/>
              </a:rPr>
              <a:t>万元，</a:t>
            </a:r>
            <a:r>
              <a:rPr lang="en-US" altLang="zh-CN" sz="1200" kern="0" dirty="0">
                <a:solidFill>
                  <a:prstClr val="black"/>
                </a:solidFill>
                <a:latin typeface="Times New Roman" panose="02020603050405020304" pitchFamily="18" charset="0"/>
                <a:cs typeface="Times New Roman" panose="02020603050405020304" pitchFamily="18" charset="0"/>
              </a:rPr>
              <a:t>2015</a:t>
            </a:r>
            <a:r>
              <a:rPr lang="zh-CN" altLang="zh-CN" sz="1200" kern="0" dirty="0">
                <a:solidFill>
                  <a:prstClr val="black"/>
                </a:solidFill>
                <a:latin typeface="Times New Roman" panose="02020603050405020304" pitchFamily="18" charset="0"/>
                <a:cs typeface="Times New Roman" panose="02020603050405020304" pitchFamily="18" charset="0"/>
              </a:rPr>
              <a:t>年</a:t>
            </a:r>
            <a:r>
              <a:rPr lang="en-US" altLang="zh-CN" sz="1200" kern="0" dirty="0">
                <a:solidFill>
                  <a:prstClr val="black"/>
                </a:solidFill>
                <a:latin typeface="Times New Roman" panose="02020603050405020304" pitchFamily="18" charset="0"/>
                <a:cs typeface="Times New Roman" panose="02020603050405020304" pitchFamily="18" charset="0"/>
              </a:rPr>
              <a:t>1</a:t>
            </a:r>
            <a:r>
              <a:rPr lang="zh-CN" altLang="zh-CN" sz="1200" kern="0" dirty="0">
                <a:solidFill>
                  <a:prstClr val="black"/>
                </a:solidFill>
                <a:latin typeface="Times New Roman" panose="02020603050405020304" pitchFamily="18" charset="0"/>
                <a:cs typeface="Times New Roman" panose="02020603050405020304" pitchFamily="18" charset="0"/>
              </a:rPr>
              <a:t>月</a:t>
            </a:r>
            <a:r>
              <a:rPr lang="en-US" altLang="zh-CN" sz="1200" kern="0" dirty="0">
                <a:solidFill>
                  <a:prstClr val="black"/>
                </a:solidFill>
                <a:latin typeface="Times New Roman" panose="02020603050405020304" pitchFamily="18" charset="0"/>
                <a:cs typeface="Times New Roman" panose="02020603050405020304" pitchFamily="18" charset="0"/>
              </a:rPr>
              <a:t>-2018</a:t>
            </a:r>
            <a:r>
              <a:rPr lang="zh-CN" altLang="zh-CN" sz="1200" kern="0" dirty="0">
                <a:solidFill>
                  <a:prstClr val="black"/>
                </a:solidFill>
                <a:latin typeface="Times New Roman" panose="02020603050405020304" pitchFamily="18" charset="0"/>
                <a:cs typeface="Times New Roman" panose="02020603050405020304" pitchFamily="18" charset="0"/>
              </a:rPr>
              <a:t>年</a:t>
            </a:r>
            <a:r>
              <a:rPr lang="en-US" altLang="zh-CN" sz="1200" kern="0" dirty="0">
                <a:solidFill>
                  <a:prstClr val="black"/>
                </a:solidFill>
                <a:latin typeface="Times New Roman" panose="02020603050405020304" pitchFamily="18" charset="0"/>
                <a:cs typeface="Times New Roman" panose="02020603050405020304" pitchFamily="18" charset="0"/>
              </a:rPr>
              <a:t>12</a:t>
            </a:r>
            <a:r>
              <a:rPr lang="zh-CN" altLang="zh-CN" sz="1200" kern="0" dirty="0">
                <a:solidFill>
                  <a:prstClr val="black"/>
                </a:solidFill>
                <a:latin typeface="Times New Roman" panose="02020603050405020304" pitchFamily="18" charset="0"/>
                <a:cs typeface="Times New Roman" panose="02020603050405020304" pitchFamily="18" charset="0"/>
              </a:rPr>
              <a:t>月，在研，参加。</a:t>
            </a:r>
            <a:endParaRPr lang="zh-CN" altLang="zh-CN" sz="1050" kern="100" dirty="0">
              <a:solidFill>
                <a:prstClr val="black"/>
              </a:solidFill>
              <a:latin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zh-CN" altLang="zh-CN" sz="1200" kern="0" dirty="0">
                <a:solidFill>
                  <a:prstClr val="black"/>
                </a:solidFill>
                <a:latin typeface="Times New Roman" panose="02020603050405020304" pitchFamily="18" charset="0"/>
                <a:cs typeface="Times New Roman" panose="02020603050405020304" pitchFamily="18" charset="0"/>
              </a:rPr>
              <a:t>丽江</a:t>
            </a:r>
            <a:r>
              <a:rPr lang="en-US" altLang="zh-CN" sz="1200" kern="0" dirty="0">
                <a:solidFill>
                  <a:prstClr val="black"/>
                </a:solidFill>
                <a:latin typeface="Times New Roman" panose="02020603050405020304" pitchFamily="18" charset="0"/>
                <a:cs typeface="Times New Roman" panose="02020603050405020304" pitchFamily="18" charset="0"/>
              </a:rPr>
              <a:t>2.4</a:t>
            </a:r>
            <a:r>
              <a:rPr lang="zh-CN" altLang="zh-CN" sz="1200" kern="0" dirty="0">
                <a:solidFill>
                  <a:prstClr val="black"/>
                </a:solidFill>
                <a:latin typeface="Times New Roman" panose="02020603050405020304" pitchFamily="18" charset="0"/>
                <a:cs typeface="Times New Roman" panose="02020603050405020304" pitchFamily="18" charset="0"/>
              </a:rPr>
              <a:t>米望远镜队列服务器观测和机会源快速响应研究，国家自然科学基金青年科学基金项目，</a:t>
            </a:r>
            <a:r>
              <a:rPr lang="en-US" altLang="zh-CN" sz="1200" kern="0" dirty="0">
                <a:solidFill>
                  <a:prstClr val="black"/>
                </a:solidFill>
                <a:latin typeface="Times New Roman" panose="02020603050405020304" pitchFamily="18" charset="0"/>
                <a:cs typeface="Times New Roman" panose="02020603050405020304" pitchFamily="18" charset="0"/>
              </a:rPr>
              <a:t>11303092</a:t>
            </a:r>
            <a:r>
              <a:rPr lang="zh-CN" altLang="zh-CN" sz="1200" kern="0" dirty="0">
                <a:solidFill>
                  <a:prstClr val="black"/>
                </a:solidFill>
                <a:latin typeface="Times New Roman" panose="02020603050405020304" pitchFamily="18" charset="0"/>
                <a:cs typeface="Times New Roman" panose="02020603050405020304" pitchFamily="18" charset="0"/>
              </a:rPr>
              <a:t>，</a:t>
            </a:r>
            <a:r>
              <a:rPr lang="en-US" altLang="zh-CN" sz="1200" kern="0" dirty="0">
                <a:solidFill>
                  <a:prstClr val="black"/>
                </a:solidFill>
                <a:latin typeface="Times New Roman" panose="02020603050405020304" pitchFamily="18" charset="0"/>
                <a:cs typeface="Times New Roman" panose="02020603050405020304" pitchFamily="18" charset="0"/>
              </a:rPr>
              <a:t>2014</a:t>
            </a:r>
            <a:r>
              <a:rPr lang="zh-CN" altLang="zh-CN" sz="1200" kern="0" dirty="0">
                <a:solidFill>
                  <a:prstClr val="black"/>
                </a:solidFill>
                <a:latin typeface="Times New Roman" panose="02020603050405020304" pitchFamily="18" charset="0"/>
                <a:cs typeface="Times New Roman" panose="02020603050405020304" pitchFamily="18" charset="0"/>
              </a:rPr>
              <a:t>年</a:t>
            </a:r>
            <a:r>
              <a:rPr lang="en-US" altLang="zh-CN" sz="1200" kern="0" dirty="0">
                <a:solidFill>
                  <a:prstClr val="black"/>
                </a:solidFill>
                <a:latin typeface="Times New Roman" panose="02020603050405020304" pitchFamily="18" charset="0"/>
                <a:cs typeface="Times New Roman" panose="02020603050405020304" pitchFamily="18" charset="0"/>
              </a:rPr>
              <a:t>1</a:t>
            </a:r>
            <a:r>
              <a:rPr lang="zh-CN" altLang="zh-CN" sz="1200" kern="0" dirty="0">
                <a:solidFill>
                  <a:prstClr val="black"/>
                </a:solidFill>
                <a:latin typeface="Times New Roman" panose="02020603050405020304" pitchFamily="18" charset="0"/>
                <a:cs typeface="Times New Roman" panose="02020603050405020304" pitchFamily="18" charset="0"/>
              </a:rPr>
              <a:t>月</a:t>
            </a:r>
            <a:r>
              <a:rPr lang="en-US" altLang="zh-CN" sz="1200" kern="0" dirty="0">
                <a:solidFill>
                  <a:prstClr val="black"/>
                </a:solidFill>
                <a:latin typeface="Times New Roman" panose="02020603050405020304" pitchFamily="18" charset="0"/>
                <a:cs typeface="Times New Roman" panose="02020603050405020304" pitchFamily="18" charset="0"/>
              </a:rPr>
              <a:t>-2016</a:t>
            </a:r>
            <a:r>
              <a:rPr lang="zh-CN" altLang="zh-CN" sz="1200" kern="0" dirty="0">
                <a:solidFill>
                  <a:prstClr val="black"/>
                </a:solidFill>
                <a:latin typeface="Times New Roman" panose="02020603050405020304" pitchFamily="18" charset="0"/>
                <a:cs typeface="Times New Roman" panose="02020603050405020304" pitchFamily="18" charset="0"/>
              </a:rPr>
              <a:t>年</a:t>
            </a:r>
            <a:r>
              <a:rPr lang="en-US" altLang="zh-CN" sz="1200" kern="0" dirty="0">
                <a:solidFill>
                  <a:prstClr val="black"/>
                </a:solidFill>
                <a:latin typeface="Times New Roman" panose="02020603050405020304" pitchFamily="18" charset="0"/>
                <a:cs typeface="Times New Roman" panose="02020603050405020304" pitchFamily="18" charset="0"/>
              </a:rPr>
              <a:t>12</a:t>
            </a:r>
            <a:r>
              <a:rPr lang="zh-CN" altLang="zh-CN" sz="1200" kern="0" dirty="0">
                <a:solidFill>
                  <a:prstClr val="black"/>
                </a:solidFill>
                <a:latin typeface="Times New Roman" panose="02020603050405020304" pitchFamily="18" charset="0"/>
                <a:cs typeface="Times New Roman" panose="02020603050405020304" pitchFamily="18" charset="0"/>
              </a:rPr>
              <a:t>月，已结题，参加。</a:t>
            </a:r>
            <a:endParaRPr lang="zh-CN" altLang="zh-CN" sz="1050" kern="100" dirty="0">
              <a:solidFill>
                <a:prstClr val="black"/>
              </a:solidFill>
              <a:latin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zh-CN" altLang="zh-CN" sz="1200" kern="0" dirty="0">
                <a:solidFill>
                  <a:prstClr val="black"/>
                </a:solidFill>
                <a:latin typeface="Times New Roman" panose="02020603050405020304" pitchFamily="18" charset="0"/>
                <a:cs typeface="Times New Roman" panose="02020603050405020304" pitchFamily="18" charset="0"/>
              </a:rPr>
              <a:t>姿轨控分系统星数概率分析，横向课题，</a:t>
            </a:r>
            <a:r>
              <a:rPr lang="en-US" altLang="zh-CN" sz="1200" kern="0" dirty="0">
                <a:solidFill>
                  <a:prstClr val="black"/>
                </a:solidFill>
                <a:latin typeface="Times New Roman" panose="02020603050405020304" pitchFamily="18" charset="0"/>
                <a:cs typeface="Times New Roman" panose="02020603050405020304" pitchFamily="18" charset="0"/>
              </a:rPr>
              <a:t>12</a:t>
            </a:r>
            <a:r>
              <a:rPr lang="zh-CN" altLang="zh-CN" sz="1200" kern="0" dirty="0">
                <a:solidFill>
                  <a:prstClr val="black"/>
                </a:solidFill>
                <a:latin typeface="Times New Roman" panose="02020603050405020304" pitchFamily="18" charset="0"/>
                <a:cs typeface="Times New Roman" panose="02020603050405020304" pitchFamily="18" charset="0"/>
              </a:rPr>
              <a:t>万，</a:t>
            </a:r>
            <a:r>
              <a:rPr lang="en-US" altLang="zh-CN" sz="1200" kern="0" dirty="0">
                <a:solidFill>
                  <a:prstClr val="black"/>
                </a:solidFill>
                <a:latin typeface="Times New Roman" panose="02020603050405020304" pitchFamily="18" charset="0"/>
                <a:cs typeface="Times New Roman" panose="02020603050405020304" pitchFamily="18" charset="0"/>
              </a:rPr>
              <a:t>2017.06-2018.06</a:t>
            </a:r>
            <a:r>
              <a:rPr lang="zh-CN" altLang="zh-CN" sz="1200" kern="0" dirty="0">
                <a:solidFill>
                  <a:prstClr val="black"/>
                </a:solidFill>
                <a:latin typeface="Times New Roman" panose="02020603050405020304" pitchFamily="18" charset="0"/>
                <a:cs typeface="Times New Roman" panose="02020603050405020304" pitchFamily="18" charset="0"/>
              </a:rPr>
              <a:t>，项目负责人。</a:t>
            </a:r>
            <a:endParaRPr lang="zh-CN" altLang="zh-CN" sz="1050" kern="100" dirty="0">
              <a:solidFill>
                <a:prstClr val="black"/>
              </a:solidFill>
              <a:latin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zh-CN" altLang="zh-CN" sz="1200" kern="0" dirty="0">
                <a:solidFill>
                  <a:prstClr val="black"/>
                </a:solidFill>
                <a:latin typeface="Times New Roman" panose="02020603050405020304" pitchFamily="18" charset="0"/>
                <a:cs typeface="Times New Roman" panose="02020603050405020304" pitchFamily="18" charset="0"/>
              </a:rPr>
              <a:t>望远镜观测服务，横向课题，</a:t>
            </a:r>
            <a:r>
              <a:rPr lang="en-US" altLang="zh-CN" sz="1200" kern="0" dirty="0">
                <a:solidFill>
                  <a:prstClr val="black"/>
                </a:solidFill>
                <a:latin typeface="Times New Roman" panose="02020603050405020304" pitchFamily="18" charset="0"/>
                <a:cs typeface="Times New Roman" panose="02020603050405020304" pitchFamily="18" charset="0"/>
              </a:rPr>
              <a:t>20</a:t>
            </a:r>
            <a:r>
              <a:rPr lang="zh-CN" altLang="zh-CN" sz="1200" kern="0" dirty="0">
                <a:solidFill>
                  <a:prstClr val="black"/>
                </a:solidFill>
                <a:latin typeface="Times New Roman" panose="02020603050405020304" pitchFamily="18" charset="0"/>
                <a:cs typeface="Times New Roman" panose="02020603050405020304" pitchFamily="18" charset="0"/>
              </a:rPr>
              <a:t>万，</a:t>
            </a:r>
            <a:r>
              <a:rPr lang="en-US" altLang="zh-CN" sz="1200" kern="0" dirty="0">
                <a:solidFill>
                  <a:prstClr val="black"/>
                </a:solidFill>
                <a:latin typeface="Times New Roman" panose="02020603050405020304" pitchFamily="18" charset="0"/>
                <a:cs typeface="Times New Roman" panose="02020603050405020304" pitchFamily="18" charset="0"/>
              </a:rPr>
              <a:t>2017.05-2017.12</a:t>
            </a:r>
            <a:r>
              <a:rPr lang="zh-CN" altLang="zh-CN" sz="1200" kern="0" dirty="0">
                <a:solidFill>
                  <a:prstClr val="black"/>
                </a:solidFill>
                <a:latin typeface="Times New Roman" panose="02020603050405020304" pitchFamily="18" charset="0"/>
                <a:cs typeface="Times New Roman" panose="02020603050405020304" pitchFamily="18" charset="0"/>
              </a:rPr>
              <a:t>，项目负责人。</a:t>
            </a:r>
            <a:endParaRPr lang="zh-CN" altLang="zh-CN" sz="1050" kern="100" dirty="0">
              <a:solidFill>
                <a:prstClr val="black"/>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19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3031222" y="0"/>
            <a:ext cx="9160778" cy="6851936"/>
          </a:xfrm>
          <a:prstGeom prst="rect">
            <a:avLst/>
          </a:prstGeom>
          <a:noFill/>
          <a:ln w="9525">
            <a:noFill/>
            <a:miter lim="800000"/>
            <a:headEnd/>
            <a:tailEnd/>
          </a:ln>
        </p:spPr>
      </p:pic>
      <p:sp>
        <p:nvSpPr>
          <p:cNvPr id="6" name="TextBox 30"/>
          <p:cNvSpPr txBox="1"/>
          <p:nvPr/>
        </p:nvSpPr>
        <p:spPr>
          <a:xfrm>
            <a:off x="296750" y="1412776"/>
            <a:ext cx="2580674" cy="493218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DKIST</a:t>
            </a:r>
          </a:p>
          <a:p>
            <a:pPr marL="342900" indent="-342900">
              <a:lnSpc>
                <a:spcPct val="120000"/>
              </a:lnSpc>
              <a:buFontTx/>
              <a:buChar char="-"/>
            </a:pPr>
            <a:r>
              <a:rPr lang="zh-CN" altLang="en-US" sz="2000" dirty="0" smtClean="0">
                <a:latin typeface="Times New Roman" panose="02020603050405020304" pitchFamily="18" charset="0"/>
                <a:cs typeface="Times New Roman" panose="02020603050405020304" pitchFamily="18" charset="0"/>
              </a:rPr>
              <a:t>分为六个系统：望远镜、波前矫正、观测终端、顶层控制、圆顶、基建</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20000"/>
              </a:lnSpc>
              <a:buFontTx/>
              <a:buChar char="-"/>
            </a:pPr>
            <a:r>
              <a:rPr lang="zh-CN" altLang="en-US" sz="2000" dirty="0" smtClean="0">
                <a:latin typeface="Times New Roman" panose="02020603050405020304" pitchFamily="18" charset="0"/>
                <a:cs typeface="Times New Roman" panose="02020603050405020304" pitchFamily="18" charset="0"/>
              </a:rPr>
              <a:t>将顶层控制软件作为望远镜建设的重要部分</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cs typeface="Times New Roman" panose="02020603050405020304" pitchFamily="18" charset="0"/>
              </a:rPr>
              <a:t>基于实验室的观测运行模式</a:t>
            </a:r>
            <a:endParaRPr lang="en-US" altLang="zh-CN" sz="2000" dirty="0">
              <a:latin typeface="Times New Roman" panose="02020603050405020304" pitchFamily="18" charset="0"/>
              <a:cs typeface="Times New Roman" panose="02020603050405020304" pitchFamily="18" charset="0"/>
            </a:endParaRPr>
          </a:p>
          <a:p>
            <a:pPr marL="342900" indent="-342900">
              <a:lnSpc>
                <a:spcPct val="120000"/>
              </a:lnSpc>
              <a:buFontTx/>
              <a:buChar char="-"/>
            </a:pPr>
            <a:r>
              <a:rPr lang="zh-CN" altLang="en-US" sz="2000" dirty="0" smtClean="0">
                <a:latin typeface="Times New Roman" panose="02020603050405020304" pitchFamily="18" charset="0"/>
                <a:cs typeface="Times New Roman" panose="02020603050405020304" pitchFamily="18" charset="0"/>
              </a:rPr>
              <a:t>观测任务</a:t>
            </a:r>
            <a:r>
              <a:rPr lang="zh-CN" altLang="en-US" sz="2000" dirty="0">
                <a:latin typeface="Times New Roman" panose="02020603050405020304" pitchFamily="18" charset="0"/>
                <a:cs typeface="Times New Roman" panose="02020603050405020304" pitchFamily="18" charset="0"/>
              </a:rPr>
              <a:t>由</a:t>
            </a:r>
            <a:r>
              <a:rPr lang="zh-CN" altLang="en-US" sz="2000" dirty="0" smtClean="0">
                <a:latin typeface="Times New Roman" panose="02020603050405020304" pitchFamily="18" charset="0"/>
                <a:cs typeface="Times New Roman" panose="02020603050405020304" pitchFamily="18" charset="0"/>
              </a:rPr>
              <a:t>一个一个的实验组成（</a:t>
            </a:r>
            <a:r>
              <a:rPr lang="en-US" altLang="zh-CN" sz="2000" dirty="0">
                <a:latin typeface="Times New Roman" panose="02020603050405020304" pitchFamily="18" charset="0"/>
                <a:cs typeface="Times New Roman" panose="02020603050405020304" pitchFamily="18" charset="0"/>
              </a:rPr>
              <a:t>E</a:t>
            </a:r>
            <a:r>
              <a:rPr lang="en-US" altLang="zh-CN" sz="2000" dirty="0" smtClean="0">
                <a:latin typeface="Times New Roman" panose="02020603050405020304" pitchFamily="18" charset="0"/>
                <a:cs typeface="Times New Roman" panose="02020603050405020304" pitchFamily="18" charset="0"/>
              </a:rPr>
              <a:t>xperiment</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p:txBody>
      </p:sp>
      <p:sp>
        <p:nvSpPr>
          <p:cNvPr id="3" name="矩形 2"/>
          <p:cNvSpPr/>
          <p:nvPr/>
        </p:nvSpPr>
        <p:spPr>
          <a:xfrm>
            <a:off x="3031222" y="4404220"/>
            <a:ext cx="3285688" cy="2265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700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62546"/>
            <a:ext cx="12192000" cy="5572408"/>
          </a:xfrm>
          <a:prstGeom prst="rect">
            <a:avLst/>
          </a:prstGeom>
        </p:spPr>
      </p:pic>
      <p:sp>
        <p:nvSpPr>
          <p:cNvPr id="2" name="标题 1"/>
          <p:cNvSpPr>
            <a:spLocks noGrp="1"/>
          </p:cNvSpPr>
          <p:nvPr>
            <p:ph type="title"/>
          </p:nvPr>
        </p:nvSpPr>
        <p:spPr>
          <a:xfrm>
            <a:off x="1965168" y="2078323"/>
            <a:ext cx="8229600" cy="854968"/>
          </a:xfrm>
        </p:spPr>
        <p:txBody>
          <a:bodyPr>
            <a:normAutofit fontScale="90000"/>
          </a:bodyPr>
          <a:lstStyle/>
          <a:p>
            <a:pPr algn="ctr"/>
            <a:r>
              <a:rPr lang="zh-CN" altLang="en-US" sz="6000" b="1" dirty="0">
                <a:solidFill>
                  <a:srgbClr val="FFFF00"/>
                </a:solidFill>
                <a:latin typeface="楷体" panose="02010609060101010101" pitchFamily="49" charset="-122"/>
                <a:ea typeface="楷体" panose="02010609060101010101" pitchFamily="49" charset="-122"/>
              </a:rPr>
              <a:t>谢  </a:t>
            </a:r>
            <a:r>
              <a:rPr lang="zh-CN" altLang="en-US" sz="6000" b="1" dirty="0" smtClean="0">
                <a:solidFill>
                  <a:srgbClr val="FFFF00"/>
                </a:solidFill>
                <a:latin typeface="楷体" panose="02010609060101010101" pitchFamily="49" charset="-122"/>
                <a:ea typeface="楷体" panose="02010609060101010101" pitchFamily="49" charset="-122"/>
              </a:rPr>
              <a:t>谢</a:t>
            </a:r>
            <a:endParaRPr lang="zh-CN" altLang="en-US" sz="6000" b="1" dirty="0">
              <a:solidFill>
                <a:srgbClr val="FFFF00"/>
              </a:solidFill>
              <a:latin typeface="楷体" panose="02010609060101010101" pitchFamily="49" charset="-122"/>
              <a:ea typeface="楷体" panose="02010609060101010101" pitchFamily="49" charset="-122"/>
            </a:endParaRPr>
          </a:p>
        </p:txBody>
      </p:sp>
      <p:sp>
        <p:nvSpPr>
          <p:cNvPr id="3" name="标题 1"/>
          <p:cNvSpPr txBox="1">
            <a:spLocks/>
          </p:cNvSpPr>
          <p:nvPr/>
        </p:nvSpPr>
        <p:spPr>
          <a:xfrm>
            <a:off x="1965168" y="3725415"/>
            <a:ext cx="8229600" cy="85496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6000" b="1" dirty="0" smtClean="0">
                <a:solidFill>
                  <a:srgbClr val="FFFF00"/>
                </a:solidFill>
                <a:latin typeface="楷体" panose="02010609060101010101" pitchFamily="49" charset="-122"/>
                <a:ea typeface="楷体" panose="02010609060101010101" pitchFamily="49" charset="-122"/>
              </a:rPr>
              <a:t>请各位</a:t>
            </a:r>
            <a:r>
              <a:rPr lang="zh-CN" altLang="en-US" sz="6000" b="1" dirty="0">
                <a:solidFill>
                  <a:srgbClr val="FFFF00"/>
                </a:solidFill>
                <a:latin typeface="楷体" panose="02010609060101010101" pitchFamily="49" charset="-122"/>
                <a:ea typeface="楷体" panose="02010609060101010101" pitchFamily="49" charset="-122"/>
              </a:rPr>
              <a:t>老师</a:t>
            </a:r>
            <a:r>
              <a:rPr lang="zh-CN" altLang="en-US" sz="6000" b="1" dirty="0" smtClean="0">
                <a:solidFill>
                  <a:srgbClr val="FFFF00"/>
                </a:solidFill>
                <a:latin typeface="楷体" panose="02010609060101010101" pitchFamily="49" charset="-122"/>
                <a:ea typeface="楷体" panose="02010609060101010101" pitchFamily="49" charset="-122"/>
              </a:rPr>
              <a:t>批评指正</a:t>
            </a:r>
            <a:endParaRPr lang="zh-CN" altLang="en-US" sz="6000" b="1" dirty="0">
              <a:solidFill>
                <a:srgbClr val="FFFF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921376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296750" y="1412776"/>
            <a:ext cx="6719512"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DKIST</a:t>
            </a:r>
            <a:r>
              <a:rPr lang="zh-CN" altLang="en-US" sz="2400" b="1" dirty="0" smtClean="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Daniel K. Inouye Solar Telescope</a:t>
            </a:r>
            <a:r>
              <a:rPr lang="zh-CN" altLang="en-US" sz="2400" b="1" dirty="0" smtClean="0">
                <a:latin typeface="Times New Roman" panose="02020603050405020304" pitchFamily="18" charset="0"/>
                <a:cs typeface="Times New Roman" panose="02020603050405020304" pitchFamily="18" charset="0"/>
              </a:rPr>
              <a:t>）</a:t>
            </a:r>
            <a:r>
              <a:rPr lang="en-US" altLang="zh-CN" sz="2400" dirty="0" smtClean="0">
                <a:latin typeface="Times New Roman" panose="02020603050405020304" pitchFamily="18" charset="0"/>
                <a:cs typeface="Times New Roman" panose="02020603050405020304" pitchFamily="18" charset="0"/>
              </a:rPr>
              <a:t>:</a:t>
            </a:r>
          </a:p>
          <a:p>
            <a:pPr>
              <a:lnSpc>
                <a:spcPct val="150000"/>
              </a:lnSpc>
            </a:pPr>
            <a:r>
              <a:rPr lang="en-US" altLang="zh-CN" sz="2400" dirty="0" smtClean="0">
                <a:latin typeface="Times New Roman" panose="02020603050405020304" pitchFamily="18" charset="0"/>
                <a:cs typeface="Times New Roman" panose="02020603050405020304" pitchFamily="18" charset="0"/>
              </a:rPr>
              <a:t>   - </a:t>
            </a:r>
            <a:r>
              <a:rPr lang="zh-CN" altLang="en-US" sz="2400" dirty="0">
                <a:latin typeface="Times New Roman" panose="02020603050405020304" pitchFamily="18" charset="0"/>
                <a:cs typeface="Times New Roman" panose="02020603050405020304" pitchFamily="18" charset="0"/>
              </a:rPr>
              <a:t>整个</a:t>
            </a:r>
            <a:r>
              <a:rPr lang="zh-CN" altLang="en-US" sz="2400" dirty="0" smtClean="0">
                <a:latin typeface="Times New Roman" panose="02020603050405020304" pitchFamily="18" charset="0"/>
                <a:cs typeface="Times New Roman" panose="02020603050405020304" pitchFamily="18" charset="0"/>
              </a:rPr>
              <a:t>软件系统由</a:t>
            </a:r>
            <a:r>
              <a:rPr lang="en-US" altLang="zh-CN" sz="2400" dirty="0" smtClean="0">
                <a:latin typeface="Times New Roman" panose="02020603050405020304" pitchFamily="18" charset="0"/>
                <a:cs typeface="Times New Roman" panose="02020603050405020304" pitchFamily="18" charset="0"/>
              </a:rPr>
              <a:t>OCS, TCS, ICS</a:t>
            </a:r>
            <a:r>
              <a:rPr lang="zh-CN" altLang="en-US" sz="2400" dirty="0" smtClean="0">
                <a:latin typeface="Times New Roman" panose="02020603050405020304" pitchFamily="18" charset="0"/>
                <a:cs typeface="Times New Roman" panose="02020603050405020304" pitchFamily="18" charset="0"/>
              </a:rPr>
              <a:t>和</a:t>
            </a:r>
            <a:r>
              <a:rPr lang="en-US" altLang="zh-CN" sz="2400" dirty="0" smtClean="0">
                <a:latin typeface="Times New Roman" panose="02020603050405020304" pitchFamily="18" charset="0"/>
                <a:cs typeface="Times New Roman" panose="02020603050405020304" pitchFamily="18" charset="0"/>
              </a:rPr>
              <a:t>DHS</a:t>
            </a:r>
            <a:r>
              <a:rPr lang="zh-CN" altLang="en-US" sz="2400" dirty="0" smtClean="0">
                <a:latin typeface="Times New Roman" panose="02020603050405020304" pitchFamily="18" charset="0"/>
                <a:cs typeface="Times New Roman" panose="02020603050405020304" pitchFamily="18" charset="0"/>
              </a:rPr>
              <a:t>组成</a:t>
            </a:r>
            <a:endParaRPr lang="en-US" altLang="zh-CN" sz="2400" dirty="0">
              <a:latin typeface="Times New Roman" panose="02020603050405020304" pitchFamily="18" charset="0"/>
              <a:cs typeface="Times New Roman" panose="02020603050405020304" pitchFamily="18" charset="0"/>
            </a:endParaRPr>
          </a:p>
          <a:p>
            <a:pPr>
              <a:lnSpc>
                <a:spcPct val="150000"/>
              </a:lnSpc>
            </a:pPr>
            <a:r>
              <a:rPr lang="en-US" altLang="zh-CN" sz="2400" dirty="0" smtClean="0">
                <a:latin typeface="Times New Roman" panose="02020603050405020304" pitchFamily="18" charset="0"/>
                <a:cs typeface="Times New Roman" panose="02020603050405020304" pitchFamily="18" charset="0"/>
              </a:rPr>
              <a:t>   - </a:t>
            </a:r>
            <a:r>
              <a:rPr lang="zh-CN" altLang="en-US" sz="2400" dirty="0" smtClean="0">
                <a:latin typeface="Times New Roman" panose="02020603050405020304" pitchFamily="18" charset="0"/>
                <a:cs typeface="Times New Roman" panose="02020603050405020304" pitchFamily="18" charset="0"/>
              </a:rPr>
              <a:t>所有子系统之间通过通用的服务接口进行通信</a:t>
            </a:r>
            <a:endParaRPr lang="en-US" altLang="zh-CN" sz="2400" dirty="0" smtClean="0">
              <a:solidFill>
                <a:srgbClr val="FF0000"/>
              </a:solidFill>
              <a:latin typeface="Times New Roman" panose="02020603050405020304" pitchFamily="18" charset="0"/>
              <a:cs typeface="Times New Roman" panose="02020603050405020304" pitchFamily="18" charset="0"/>
            </a:endParaRPr>
          </a:p>
        </p:txBody>
      </p:sp>
      <p:pic>
        <p:nvPicPr>
          <p:cNvPr id="3" name="内容占位符 3" descr="principalsystems_0_preview.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771" y="3569439"/>
            <a:ext cx="6010593" cy="2845640"/>
          </a:xfrm>
          <a:prstGeom prst="rect">
            <a:avLst/>
          </a:prstGeom>
        </p:spPr>
      </p:pic>
      <p:pic>
        <p:nvPicPr>
          <p:cNvPr id="4" name="内容占位符 3" descr="oc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678" y="1855177"/>
            <a:ext cx="3024672" cy="4904873"/>
          </a:xfrm>
          <a:prstGeom prst="rect">
            <a:avLst/>
          </a:prstGeom>
        </p:spPr>
      </p:pic>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6" name="图片 5" descr="ATSTReberRender_0_preview.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9935308" y="1"/>
            <a:ext cx="2282951" cy="1784838"/>
          </a:xfrm>
          <a:prstGeom prst="rect">
            <a:avLst/>
          </a:prstGeom>
          <a:noFill/>
          <a:ln>
            <a:noFill/>
          </a:ln>
        </p:spPr>
      </p:pic>
      <p:sp>
        <p:nvSpPr>
          <p:cNvPr id="7" name="圆角矩形 6"/>
          <p:cNvSpPr/>
          <p:nvPr/>
        </p:nvSpPr>
        <p:spPr>
          <a:xfrm>
            <a:off x="8196044" y="3749879"/>
            <a:ext cx="1988191" cy="4697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455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16" name="图片 15"/>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3921" y="3194674"/>
            <a:ext cx="6342336" cy="2948731"/>
          </a:xfrm>
          <a:prstGeom prst="rect">
            <a:avLst/>
          </a:prstGeom>
          <a:noFill/>
        </p:spPr>
      </p:pic>
      <p:pic>
        <p:nvPicPr>
          <p:cNvPr id="8" name="图片 7" descr="lamost"/>
          <p:cNvPicPr/>
          <p:nvPr/>
        </p:nvPicPr>
        <p:blipFill>
          <a:blip r:embed="rId4" cstate="email">
            <a:extLst>
              <a:ext uri="{28A0092B-C50C-407E-A947-70E740481C1C}">
                <a14:useLocalDpi xmlns:a14="http://schemas.microsoft.com/office/drawing/2010/main"/>
              </a:ext>
            </a:extLst>
          </a:blip>
          <a:srcRect/>
          <a:stretch>
            <a:fillRect/>
          </a:stretch>
        </p:blipFill>
        <p:spPr bwMode="auto">
          <a:xfrm>
            <a:off x="9838593" y="0"/>
            <a:ext cx="2353408" cy="1439152"/>
          </a:xfrm>
          <a:prstGeom prst="rect">
            <a:avLst/>
          </a:prstGeom>
          <a:noFill/>
          <a:ln>
            <a:noFill/>
          </a:ln>
        </p:spPr>
      </p:pic>
      <p:sp>
        <p:nvSpPr>
          <p:cNvPr id="9" name="TextBox 2"/>
          <p:cNvSpPr txBox="1"/>
          <p:nvPr/>
        </p:nvSpPr>
        <p:spPr>
          <a:xfrm>
            <a:off x="323527" y="1333648"/>
            <a:ext cx="6227767" cy="489364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LAMOST</a:t>
            </a:r>
          </a:p>
          <a:p>
            <a:pPr>
              <a:lnSpc>
                <a:spcPct val="150000"/>
              </a:lnSpc>
            </a:pPr>
            <a:r>
              <a:rPr lang="en-US" altLang="zh-CN" sz="2400" dirty="0" smtClean="0">
                <a:latin typeface="Times New Roman" panose="02020603050405020304" pitchFamily="18" charset="0"/>
                <a:cs typeface="Times New Roman" panose="02020603050405020304" pitchFamily="18" charset="0"/>
              </a:rPr>
              <a:t>(</a:t>
            </a:r>
            <a:r>
              <a:rPr lang="zh-CN" altLang="en-US" sz="2400" dirty="0" smtClean="0">
                <a:latin typeface="Times New Roman" panose="02020603050405020304" pitchFamily="18" charset="0"/>
                <a:cs typeface="Times New Roman" panose="02020603050405020304" pitchFamily="18" charset="0"/>
              </a:rPr>
              <a:t>大天区面积多目标光纤光谱天文望远镜</a:t>
            </a:r>
            <a:r>
              <a:rPr lang="en-US" altLang="zh-CN" sz="2400" dirty="0">
                <a:latin typeface="Times New Roman" panose="02020603050405020304" pitchFamily="18" charset="0"/>
                <a:cs typeface="Times New Roman" panose="02020603050405020304" pitchFamily="18" charset="0"/>
              </a:rPr>
              <a:t>)</a:t>
            </a:r>
            <a:endParaRPr lang="en-US" altLang="zh-CN" sz="2400" dirty="0" smtClean="0">
              <a:latin typeface="Times New Roman" panose="02020603050405020304" pitchFamily="18" charset="0"/>
              <a:cs typeface="Times New Roman" panose="02020603050405020304" pitchFamily="18" charset="0"/>
            </a:endParaRPr>
          </a:p>
          <a:p>
            <a:pPr>
              <a:lnSpc>
                <a:spcPct val="150000"/>
              </a:lnSpc>
            </a:pP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 </a:t>
            </a:r>
            <a:r>
              <a:rPr lang="zh-CN" altLang="en-US" sz="2000" dirty="0" smtClean="0">
                <a:latin typeface="Times New Roman" panose="02020603050405020304" pitchFamily="18" charset="0"/>
                <a:cs typeface="Times New Roman" panose="02020603050405020304" pitchFamily="18" charset="0"/>
              </a:rPr>
              <a:t>七大系统：光学、主动光学与支撑、机架与跟踪、  </a:t>
            </a:r>
            <a:endParaRPr lang="en-US" altLang="zh-CN" sz="2000" dirty="0" smtClean="0">
              <a:latin typeface="Times New Roman" panose="02020603050405020304" pitchFamily="18" charset="0"/>
              <a:cs typeface="Times New Roman" panose="02020603050405020304" pitchFamily="18" charset="0"/>
            </a:endParaRPr>
          </a:p>
          <a:p>
            <a:pPr>
              <a:lnSpc>
                <a:spcPct val="150000"/>
              </a:lnSpc>
            </a:pP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a:t>
            </a:r>
            <a:r>
              <a:rPr lang="zh-CN" altLang="en-US" sz="2000" dirty="0" smtClean="0">
                <a:latin typeface="Times New Roman" panose="02020603050405020304" pitchFamily="18" charset="0"/>
                <a:cs typeface="Times New Roman" panose="02020603050405020304" pitchFamily="18" charset="0"/>
              </a:rPr>
              <a:t>望远镜控制、焦面仪器、圆顶、数据处理</a:t>
            </a:r>
            <a:endParaRPr lang="en-US" altLang="zh-CN" sz="2000" dirty="0" smtClean="0">
              <a:latin typeface="Times New Roman" panose="02020603050405020304" pitchFamily="18" charset="0"/>
              <a:cs typeface="Times New Roman" panose="02020603050405020304" pitchFamily="18" charset="0"/>
            </a:endParaRPr>
          </a:p>
          <a:p>
            <a:pPr>
              <a:lnSpc>
                <a:spcPct val="150000"/>
              </a:lnSpc>
            </a:pPr>
            <a:r>
              <a:rPr lang="en-US" altLang="zh-CN" sz="2000" dirty="0" smtClean="0">
                <a:latin typeface="Times New Roman" panose="02020603050405020304" pitchFamily="18" charset="0"/>
                <a:cs typeface="Times New Roman" panose="02020603050405020304" pitchFamily="18" charset="0"/>
              </a:rPr>
              <a:t>  - </a:t>
            </a:r>
            <a:r>
              <a:rPr lang="zh-CN" altLang="en-US" sz="2000" dirty="0" smtClean="0">
                <a:latin typeface="Times New Roman" panose="02020603050405020304" pitchFamily="18" charset="0"/>
                <a:cs typeface="Times New Roman" panose="02020603050405020304" pitchFamily="18" charset="0"/>
              </a:rPr>
              <a:t>高层次软件分为：</a:t>
            </a:r>
            <a:r>
              <a:rPr lang="en-US" altLang="zh-CN" sz="2000" dirty="0" smtClean="0">
                <a:latin typeface="Times New Roman" panose="02020603050405020304" pitchFamily="18" charset="0"/>
                <a:cs typeface="Times New Roman" panose="02020603050405020304" pitchFamily="18" charset="0"/>
              </a:rPr>
              <a:t>OCS, TCS, ICS</a:t>
            </a:r>
            <a:r>
              <a:rPr lang="zh-CN" altLang="en-US" sz="2000" dirty="0" smtClean="0">
                <a:latin typeface="Times New Roman" panose="02020603050405020304" pitchFamily="18" charset="0"/>
                <a:cs typeface="Times New Roman" panose="02020603050405020304" pitchFamily="18" charset="0"/>
              </a:rPr>
              <a:t>和</a:t>
            </a:r>
            <a:r>
              <a:rPr lang="en-US" altLang="zh-CN" sz="2000" dirty="0" smtClean="0">
                <a:latin typeface="Times New Roman" panose="02020603050405020304" pitchFamily="18" charset="0"/>
                <a:cs typeface="Times New Roman" panose="02020603050405020304" pitchFamily="18" charset="0"/>
              </a:rPr>
              <a:t>DHS</a:t>
            </a:r>
          </a:p>
          <a:p>
            <a:pPr>
              <a:lnSpc>
                <a:spcPct val="150000"/>
              </a:lnSpc>
            </a:pPr>
            <a:r>
              <a:rPr lang="en-US" altLang="zh-CN" sz="2000" dirty="0" smtClean="0">
                <a:latin typeface="Times New Roman" panose="02020603050405020304" pitchFamily="18" charset="0"/>
                <a:cs typeface="Times New Roman" panose="02020603050405020304" pitchFamily="18" charset="0"/>
              </a:rPr>
              <a:t>  - </a:t>
            </a:r>
            <a:r>
              <a:rPr lang="zh-CN" altLang="en-US" sz="2000" dirty="0" smtClean="0">
                <a:latin typeface="Times New Roman" panose="02020603050405020304" pitchFamily="18" charset="0"/>
                <a:cs typeface="Times New Roman" panose="02020603050405020304" pitchFamily="18" charset="0"/>
              </a:rPr>
              <a:t>观测</a:t>
            </a:r>
            <a:r>
              <a:rPr lang="zh-CN" altLang="en-US" sz="2000" dirty="0">
                <a:latin typeface="Times New Roman" panose="02020603050405020304" pitchFamily="18" charset="0"/>
                <a:cs typeface="Times New Roman" panose="02020603050405020304" pitchFamily="18" charset="0"/>
              </a:rPr>
              <a:t>流程复杂，观测准备需要</a:t>
            </a:r>
            <a:r>
              <a:rPr lang="en-US" altLang="zh-CN" sz="2000" dirty="0">
                <a:latin typeface="Times New Roman" panose="02020603050405020304" pitchFamily="18" charset="0"/>
                <a:cs typeface="Times New Roman" panose="02020603050405020304" pitchFamily="18" charset="0"/>
              </a:rPr>
              <a:t>1</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2hr</a:t>
            </a:r>
          </a:p>
          <a:p>
            <a:pPr>
              <a:lnSpc>
                <a:spcPct val="150000"/>
              </a:lnSpc>
            </a:pPr>
            <a:r>
              <a:rPr lang="zh-CN" altLang="en-US" sz="2000" dirty="0" smtClean="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a:t>
            </a:r>
            <a:r>
              <a:rPr lang="zh-CN" altLang="en-US" sz="2000" dirty="0" smtClean="0">
                <a:latin typeface="Times New Roman" panose="02020603050405020304" pitchFamily="18" charset="0"/>
                <a:cs typeface="Times New Roman" panose="02020603050405020304" pitchFamily="18" charset="0"/>
              </a:rPr>
              <a:t>由观测控制系统</a:t>
            </a:r>
            <a:r>
              <a:rPr lang="en-US" altLang="zh-CN" sz="2000" dirty="0" smtClean="0">
                <a:latin typeface="Times New Roman" panose="02020603050405020304" pitchFamily="18" charset="0"/>
                <a:cs typeface="Times New Roman" panose="02020603050405020304" pitchFamily="18" charset="0"/>
              </a:rPr>
              <a:t>OCS</a:t>
            </a:r>
            <a:r>
              <a:rPr lang="zh-CN" altLang="en-US" sz="2000" dirty="0" smtClean="0">
                <a:latin typeface="Times New Roman" panose="02020603050405020304" pitchFamily="18" charset="0"/>
                <a:cs typeface="Times New Roman" panose="02020603050405020304" pitchFamily="18" charset="0"/>
              </a:rPr>
              <a:t>控制观测流程</a:t>
            </a:r>
            <a:endParaRPr lang="en-US" altLang="zh-CN" sz="2000" dirty="0" smtClean="0">
              <a:latin typeface="Times New Roman" panose="02020603050405020304" pitchFamily="18" charset="0"/>
              <a:cs typeface="Times New Roman" panose="02020603050405020304" pitchFamily="18" charset="0"/>
            </a:endParaRPr>
          </a:p>
          <a:p>
            <a:pPr>
              <a:lnSpc>
                <a:spcPct val="150000"/>
              </a:lnSpc>
            </a:pP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 </a:t>
            </a:r>
            <a:r>
              <a:rPr lang="zh-CN" altLang="en-US" sz="2000" dirty="0" smtClean="0">
                <a:latin typeface="Times New Roman" panose="02020603050405020304" pitchFamily="18" charset="0"/>
                <a:cs typeface="Times New Roman" panose="02020603050405020304" pitchFamily="18" charset="0"/>
              </a:rPr>
              <a:t>采用界面调用技术及流程控制来实现观测</a:t>
            </a:r>
            <a:endParaRPr lang="en-US" altLang="zh-CN" sz="2000" dirty="0" smtClean="0">
              <a:latin typeface="Times New Roman" panose="02020603050405020304" pitchFamily="18" charset="0"/>
              <a:cs typeface="Times New Roman" panose="02020603050405020304" pitchFamily="18" charset="0"/>
            </a:endParaRPr>
          </a:p>
          <a:p>
            <a:pPr>
              <a:lnSpc>
                <a:spcPct val="150000"/>
              </a:lnSpc>
            </a:pP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 </a:t>
            </a:r>
            <a:r>
              <a:rPr lang="zh-CN" altLang="en-US" sz="2000" dirty="0" smtClean="0">
                <a:latin typeface="Times New Roman" panose="02020603050405020304" pitchFamily="18" charset="0"/>
                <a:cs typeface="Times New Roman" panose="02020603050405020304" pitchFamily="18" charset="0"/>
              </a:rPr>
              <a:t>观测终端主要为光谱仪</a:t>
            </a:r>
            <a:endParaRPr lang="en-US" altLang="zh-CN" sz="2000" dirty="0" smtClean="0">
              <a:latin typeface="Times New Roman" panose="02020603050405020304" pitchFamily="18" charset="0"/>
              <a:cs typeface="Times New Roman" panose="02020603050405020304" pitchFamily="18" charset="0"/>
            </a:endParaRPr>
          </a:p>
          <a:p>
            <a:pPr>
              <a:lnSpc>
                <a:spcPct val="150000"/>
              </a:lnSpc>
            </a:pP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 </a:t>
            </a:r>
            <a:r>
              <a:rPr lang="zh-CN" altLang="en-US" sz="2000" dirty="0">
                <a:latin typeface="Times New Roman" panose="02020603050405020304" pitchFamily="18" charset="0"/>
                <a:cs typeface="Times New Roman" panose="02020603050405020304" pitchFamily="18" charset="0"/>
              </a:rPr>
              <a:t>主要</a:t>
            </a:r>
            <a:r>
              <a:rPr lang="zh-CN" altLang="en-US" sz="2000" dirty="0" smtClean="0">
                <a:latin typeface="Times New Roman" panose="02020603050405020304" pitchFamily="18" charset="0"/>
                <a:cs typeface="Times New Roman" panose="02020603050405020304" pitchFamily="18" charset="0"/>
              </a:rPr>
              <a:t>进行巡天观测，目标比较单一</a:t>
            </a:r>
            <a:endParaRPr lang="en-US" altLang="zh-CN" sz="2000" dirty="0" smtClean="0">
              <a:latin typeface="Times New Roman" panose="02020603050405020304" pitchFamily="18" charset="0"/>
              <a:cs typeface="Times New Roman" panose="02020603050405020304" pitchFamily="18" charset="0"/>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18411" y="1439152"/>
            <a:ext cx="5172075" cy="508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35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296750" y="1412776"/>
            <a:ext cx="6129217" cy="15696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Subaru</a:t>
            </a:r>
            <a:r>
              <a:rPr lang="zh-CN" altLang="en-US" sz="2400" dirty="0" smtClean="0">
                <a:latin typeface="Times New Roman" panose="02020603050405020304" pitchFamily="18" charset="0"/>
                <a:cs typeface="Times New Roman" panose="02020603050405020304" pitchFamily="18" charset="0"/>
              </a:rPr>
              <a:t>望远镜</a:t>
            </a:r>
            <a:r>
              <a:rPr lang="en-US" altLang="zh-CN" sz="2400" dirty="0" smtClean="0">
                <a:latin typeface="Times New Roman" panose="02020603050405020304" pitchFamily="18" charset="0"/>
                <a:cs typeface="Times New Roman" panose="02020603050405020304" pitchFamily="18" charset="0"/>
              </a:rPr>
              <a:t>:</a:t>
            </a:r>
          </a:p>
          <a:p>
            <a:pPr marL="342900" indent="-342900">
              <a:lnSpc>
                <a:spcPct val="150000"/>
              </a:lnSpc>
              <a:buFontTx/>
              <a:buChar char="-"/>
            </a:pPr>
            <a:r>
              <a:rPr lang="en-US" altLang="zh-CN" sz="2000" dirty="0" smtClean="0">
                <a:latin typeface="Times New Roman" panose="02020603050405020304" pitchFamily="18" charset="0"/>
                <a:cs typeface="Times New Roman" panose="02020603050405020304" pitchFamily="18" charset="0"/>
              </a:rPr>
              <a:t>Subaru</a:t>
            </a:r>
            <a:r>
              <a:rPr lang="zh-CN" altLang="en-US" sz="2000" dirty="0" smtClean="0">
                <a:latin typeface="Times New Roman" panose="02020603050405020304" pitchFamily="18" charset="0"/>
                <a:cs typeface="Times New Roman" panose="02020603050405020304" pitchFamily="18" charset="0"/>
              </a:rPr>
              <a:t>望远镜的一次观测通过核心的调度程序实现</a:t>
            </a:r>
            <a:endParaRPr lang="en-US" altLang="zh-CN" sz="2000"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zh-CN" altLang="en-US" sz="2000" dirty="0" smtClean="0">
                <a:latin typeface="Times New Roman" panose="02020603050405020304" pitchFamily="18" charset="0"/>
                <a:cs typeface="Times New Roman" panose="02020603050405020304" pitchFamily="18" charset="0"/>
              </a:rPr>
              <a:t>升级版的观测控制系统中使用通用控制指令</a:t>
            </a:r>
            <a:endParaRPr lang="en-US" altLang="zh-CN" sz="2000" dirty="0" smtClean="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0704" y="3281286"/>
            <a:ext cx="5704220" cy="357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p:cNvSpPr txBox="1">
            <a:spLocks/>
          </p:cNvSpPr>
          <p:nvPr/>
        </p:nvSpPr>
        <p:spPr>
          <a:xfrm>
            <a:off x="340704" y="222476"/>
            <a:ext cx="822960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选题背景</a:t>
            </a:r>
            <a:r>
              <a:rPr lang="en-US" altLang="zh-CN" sz="3600" b="1" dirty="0">
                <a:solidFill>
                  <a:srgbClr val="280FE3"/>
                </a:solidFill>
                <a:latin typeface="楷体" panose="02010609060101010101" pitchFamily="49" charset="-122"/>
                <a:ea typeface="楷体" panose="02010609060101010101" pitchFamily="49" charset="-122"/>
                <a:cs typeface="Times New Roman" pitchFamily="18" charset="0"/>
              </a:rPr>
              <a:t>|</a:t>
            </a:r>
            <a:r>
              <a:rPr lang="zh-CN" altLang="en-US" sz="3600" b="1" dirty="0" smtClean="0">
                <a:solidFill>
                  <a:srgbClr val="280FE3"/>
                </a:solidFill>
                <a:latin typeface="楷体" panose="02010609060101010101" pitchFamily="49" charset="-122"/>
                <a:ea typeface="楷体" panose="02010609060101010101" pitchFamily="49" charset="-122"/>
                <a:cs typeface="Times New Roman" pitchFamily="18" charset="0"/>
              </a:rPr>
              <a:t>国内外发展现状</a:t>
            </a:r>
            <a:endParaRPr lang="zh-CN" altLang="en-US" sz="3600" b="1" dirty="0">
              <a:solidFill>
                <a:srgbClr val="280FE3"/>
              </a:solidFill>
              <a:latin typeface="楷体" panose="02010609060101010101" pitchFamily="49" charset="-122"/>
              <a:ea typeface="楷体" panose="02010609060101010101" pitchFamily="49" charset="-122"/>
              <a:cs typeface="Times New Roman" pitchFamily="18" charset="0"/>
            </a:endParaRPr>
          </a:p>
        </p:txBody>
      </p:sp>
      <p:pic>
        <p:nvPicPr>
          <p:cNvPr id="6" name="图片 5" descr="subaru_telescope"/>
          <p:cNvPicPr/>
          <p:nvPr/>
        </p:nvPicPr>
        <p:blipFill>
          <a:blip r:embed="rId3" cstate="email">
            <a:extLst>
              <a:ext uri="{28A0092B-C50C-407E-A947-70E740481C1C}">
                <a14:useLocalDpi xmlns:a14="http://schemas.microsoft.com/office/drawing/2010/main"/>
              </a:ext>
            </a:extLst>
          </a:blip>
          <a:srcRect/>
          <a:stretch>
            <a:fillRect/>
          </a:stretch>
        </p:blipFill>
        <p:spPr bwMode="auto">
          <a:xfrm>
            <a:off x="9267825" y="0"/>
            <a:ext cx="2924175" cy="1952625"/>
          </a:xfrm>
          <a:prstGeom prst="rect">
            <a:avLst/>
          </a:prstGeom>
          <a:noFill/>
          <a:ln>
            <a:noFill/>
          </a:ln>
        </p:spPr>
      </p:pic>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43047" y="1590736"/>
            <a:ext cx="5449555" cy="526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a:xfrm>
            <a:off x="7684316" y="1694576"/>
            <a:ext cx="2399251" cy="3271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8483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ew">
  <a:themeElements>
    <a:clrScheme name="字幕">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2273</TotalTime>
  <Words>3847</Words>
  <Application>Microsoft Office PowerPoint</Application>
  <PresentationFormat>宽屏</PresentationFormat>
  <Paragraphs>654</Paragraphs>
  <Slides>60</Slides>
  <Notes>13</Notes>
  <HiddenSlides>0</HiddenSlides>
  <MMClips>1</MMClips>
  <ScaleCrop>false</ScaleCrop>
  <HeadingPairs>
    <vt:vector size="8" baseType="variant">
      <vt:variant>
        <vt:lpstr>已用的字体</vt:lpstr>
      </vt:variant>
      <vt:variant>
        <vt:i4>14</vt:i4>
      </vt:variant>
      <vt:variant>
        <vt:lpstr>主题</vt:lpstr>
      </vt:variant>
      <vt:variant>
        <vt:i4>3</vt:i4>
      </vt:variant>
      <vt:variant>
        <vt:lpstr>嵌入 OLE 服务器</vt:lpstr>
      </vt:variant>
      <vt:variant>
        <vt:i4>1</vt:i4>
      </vt:variant>
      <vt:variant>
        <vt:lpstr>幻灯片标题</vt:lpstr>
      </vt:variant>
      <vt:variant>
        <vt:i4>60</vt:i4>
      </vt:variant>
    </vt:vector>
  </HeadingPairs>
  <TitlesOfParts>
    <vt:vector size="78" baseType="lpstr">
      <vt:lpstr>Adobe 楷体 Std R</vt:lpstr>
      <vt:lpstr>等线</vt:lpstr>
      <vt:lpstr>华文行楷</vt:lpstr>
      <vt:lpstr>楷体</vt:lpstr>
      <vt:lpstr>宋体</vt:lpstr>
      <vt:lpstr>微软雅黑</vt:lpstr>
      <vt:lpstr>Arial</vt:lpstr>
      <vt:lpstr>Calibri</vt:lpstr>
      <vt:lpstr>Century Schoolbook</vt:lpstr>
      <vt:lpstr>Cooper Black</vt:lpstr>
      <vt:lpstr>Tahoma</vt:lpstr>
      <vt:lpstr>Times New Roman</vt:lpstr>
      <vt:lpstr>Wingdings</vt:lpstr>
      <vt:lpstr>Wingdings 2</vt:lpstr>
      <vt:lpstr>Office 主题</vt:lpstr>
      <vt:lpstr>1_Office 主题​​</vt:lpstr>
      <vt:lpstr>View</vt:lpstr>
      <vt:lpstr>Visio</vt:lpstr>
      <vt:lpstr>丽江2.4米望远镜观测控制系统 关键技术研究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  谢</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丽江2.4米望远镜观测控制系统关键技术研究</dc:title>
  <dc:creator>wcj</dc:creator>
  <cp:lastModifiedBy>wcj</cp:lastModifiedBy>
  <cp:revision>669</cp:revision>
  <dcterms:created xsi:type="dcterms:W3CDTF">2019-05-10T08:27:09Z</dcterms:created>
  <dcterms:modified xsi:type="dcterms:W3CDTF">2019-07-02T01:12:56Z</dcterms:modified>
</cp:coreProperties>
</file>