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1.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heme/themeOverride2.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415" r:id="rId3"/>
    <p:sldId id="505" r:id="rId4"/>
    <p:sldId id="519" r:id="rId5"/>
    <p:sldId id="506" r:id="rId6"/>
    <p:sldId id="520" r:id="rId7"/>
    <p:sldId id="521" r:id="rId8"/>
    <p:sldId id="448" r:id="rId9"/>
    <p:sldId id="490" r:id="rId10"/>
    <p:sldId id="470" r:id="rId11"/>
    <p:sldId id="471" r:id="rId12"/>
    <p:sldId id="434" r:id="rId13"/>
    <p:sldId id="459" r:id="rId14"/>
    <p:sldId id="458" r:id="rId15"/>
    <p:sldId id="472" r:id="rId16"/>
    <p:sldId id="473" r:id="rId17"/>
    <p:sldId id="474" r:id="rId18"/>
    <p:sldId id="475" r:id="rId19"/>
    <p:sldId id="476" r:id="rId20"/>
    <p:sldId id="477" r:id="rId21"/>
    <p:sldId id="433" r:id="rId22"/>
    <p:sldId id="444" r:id="rId23"/>
    <p:sldId id="441" r:id="rId24"/>
    <p:sldId id="491" r:id="rId25"/>
    <p:sldId id="479" r:id="rId26"/>
    <p:sldId id="451" r:id="rId27"/>
    <p:sldId id="449" r:id="rId28"/>
    <p:sldId id="450" r:id="rId29"/>
    <p:sldId id="483" r:id="rId30"/>
    <p:sldId id="480" r:id="rId31"/>
    <p:sldId id="484" r:id="rId32"/>
    <p:sldId id="485" r:id="rId33"/>
    <p:sldId id="486" r:id="rId34"/>
    <p:sldId id="487" r:id="rId35"/>
    <p:sldId id="488" r:id="rId36"/>
    <p:sldId id="489" r:id="rId37"/>
    <p:sldId id="481" r:id="rId38"/>
    <p:sldId id="482" r:id="rId39"/>
    <p:sldId id="466" r:id="rId40"/>
    <p:sldId id="469" r:id="rId41"/>
    <p:sldId id="492" r:id="rId42"/>
    <p:sldId id="465" r:id="rId43"/>
    <p:sldId id="467" r:id="rId44"/>
    <p:sldId id="468" r:id="rId45"/>
    <p:sldId id="440" r:id="rId46"/>
    <p:sldId id="516" r:id="rId47"/>
    <p:sldId id="517" r:id="rId48"/>
    <p:sldId id="522" r:id="rId49"/>
    <p:sldId id="493" r:id="rId50"/>
    <p:sldId id="508" r:id="rId51"/>
    <p:sldId id="509" r:id="rId52"/>
    <p:sldId id="511" r:id="rId53"/>
    <p:sldId id="510" r:id="rId54"/>
    <p:sldId id="512" r:id="rId55"/>
    <p:sldId id="513" r:id="rId56"/>
    <p:sldId id="514" r:id="rId57"/>
    <p:sldId id="515" r:id="rId58"/>
    <p:sldId id="494" r:id="rId59"/>
    <p:sldId id="495" r:id="rId60"/>
    <p:sldId id="496" r:id="rId61"/>
    <p:sldId id="497" r:id="rId62"/>
    <p:sldId id="499" r:id="rId63"/>
    <p:sldId id="498" r:id="rId64"/>
    <p:sldId id="500" r:id="rId65"/>
    <p:sldId id="501" r:id="rId66"/>
    <p:sldId id="502" r:id="rId67"/>
    <p:sldId id="503" r:id="rId68"/>
    <p:sldId id="504" r:id="rId69"/>
    <p:sldId id="523" r:id="rId70"/>
    <p:sldId id="524" r:id="rId71"/>
    <p:sldId id="525" r:id="rId72"/>
    <p:sldId id="526" r:id="rId73"/>
    <p:sldId id="299" r:id="rId74"/>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70">
          <p15:clr>
            <a:srgbClr val="A4A3A4"/>
          </p15:clr>
        </p15:guide>
        <p15:guide id="2" orient="horz" pos="346">
          <p15:clr>
            <a:srgbClr val="A4A3A4"/>
          </p15:clr>
        </p15:guide>
        <p15:guide id="3" orient="horz" pos="3711">
          <p15:clr>
            <a:srgbClr val="A4A3A4"/>
          </p15:clr>
        </p15:guide>
        <p15:guide id="4" orient="horz" pos="563">
          <p15:clr>
            <a:srgbClr val="A4A3A4"/>
          </p15:clr>
        </p15:guide>
        <p15:guide id="5" pos="2880">
          <p15:clr>
            <a:srgbClr val="A4A3A4"/>
          </p15:clr>
        </p15:guide>
        <p15:guide id="6" pos="382">
          <p15:clr>
            <a:srgbClr val="A4A3A4"/>
          </p15:clr>
        </p15:guide>
        <p15:guide id="7" pos="5428">
          <p15:clr>
            <a:srgbClr val="A4A3A4"/>
          </p15:clr>
        </p15:guide>
        <p15:guide id="8" pos="3796">
          <p15:clr>
            <a:srgbClr val="A4A3A4"/>
          </p15:clr>
        </p15:guide>
        <p15:guide id="9" pos="4224">
          <p15:clr>
            <a:srgbClr val="A4A3A4"/>
          </p15:clr>
        </p15:guide>
        <p15:guide id="10" pos="15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54" autoAdjust="0"/>
  </p:normalViewPr>
  <p:slideViewPr>
    <p:cSldViewPr snapToGrid="0">
      <p:cViewPr varScale="1">
        <p:scale>
          <a:sx n="68" d="100"/>
          <a:sy n="68" d="100"/>
        </p:scale>
        <p:origin x="3804" y="52"/>
      </p:cViewPr>
      <p:guideLst>
        <p:guide orient="horz" pos="2170"/>
        <p:guide orient="horz" pos="346"/>
        <p:guide orient="horz" pos="3711"/>
        <p:guide orient="horz" pos="563"/>
        <p:guide pos="2880"/>
        <p:guide pos="382"/>
        <p:guide pos="5428"/>
        <p:guide pos="3796"/>
        <p:guide pos="4224"/>
        <p:guide pos="1584"/>
      </p:guideLst>
    </p:cSldViewPr>
  </p:slideViewPr>
  <p:notesTextViewPr>
    <p:cViewPr>
      <p:scale>
        <a:sx n="150" d="100"/>
        <a:sy n="150" d="100"/>
      </p:scale>
      <p:origin x="0" y="0"/>
    </p:cViewPr>
  </p:notesTextViewPr>
  <p:notesViewPr>
    <p:cSldViewPr snapToGrid="0">
      <p:cViewPr varScale="1">
        <p:scale>
          <a:sx n="120" d="100"/>
          <a:sy n="120" d="100"/>
        </p:scale>
        <p:origin x="7680" y="114"/>
      </p:cViewPr>
      <p:guideLst/>
    </p:cSldViewPr>
  </p:notesViewPr>
  <p:gridSpacing cx="72006" cy="72006"/>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p:cNvSpPr>
          <p:nvPr>
            <p:ph type="sldImg" idx="2"/>
          </p:nvPr>
        </p:nvSpPr>
        <p:spPr bwMode="auto">
          <a:xfrm>
            <a:off x="1050925" y="754063"/>
            <a:ext cx="4572000" cy="32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sp>
      <p:sp>
        <p:nvSpPr>
          <p:cNvPr id="2051" name="Rectangle 3"/>
          <p:cNvSpPr>
            <a:spLocks noGrp="1" noChangeArrowheads="1"/>
          </p:cNvSpPr>
          <p:nvPr>
            <p:ph type="body" sz="quarter" idx="3"/>
          </p:nvPr>
        </p:nvSpPr>
        <p:spPr bwMode="auto">
          <a:xfrm>
            <a:off x="538163" y="4387850"/>
            <a:ext cx="5780087"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p>
            <a:pPr lvl="0"/>
            <a:r>
              <a:rPr lang="zh-CN"/>
              <a:t>单击此处编辑母版文本样式
第二级
第三级
第四级
第五级</a:t>
            </a:r>
          </a:p>
        </p:txBody>
      </p:sp>
      <p:sp>
        <p:nvSpPr>
          <p:cNvPr id="2052" name="Rectangle 4"/>
          <p:cNvSpPr>
            <a:spLocks noGrp="1" noChangeArrowheads="1"/>
          </p:cNvSpPr>
          <p:nvPr>
            <p:ph type="hdr" sz="quarter"/>
          </p:nvPr>
        </p:nvSpPr>
        <p:spPr bwMode="auto">
          <a:xfrm>
            <a:off x="0" y="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en-US"/>
          </a:p>
        </p:txBody>
      </p:sp>
      <p:sp>
        <p:nvSpPr>
          <p:cNvPr id="2053" name="Rectangle 5"/>
          <p:cNvSpPr>
            <a:spLocks noGrp="1" noChangeArrowheads="1"/>
          </p:cNvSpPr>
          <p:nvPr>
            <p:ph type="dt" idx="1"/>
          </p:nvPr>
        </p:nvSpPr>
        <p:spPr bwMode="auto">
          <a:xfrm>
            <a:off x="3883025" y="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lgn="r">
              <a:defRPr sz="1200"/>
            </a:lvl1pPr>
          </a:lstStyle>
          <a:p>
            <a:endParaRPr lang="zh-CN" altLang="en-US"/>
          </a:p>
        </p:txBody>
      </p:sp>
      <p:sp>
        <p:nvSpPr>
          <p:cNvPr id="2054"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en-US"/>
          </a:p>
        </p:txBody>
      </p:sp>
      <p:sp>
        <p:nvSpPr>
          <p:cNvPr id="2055" name="Rectangle 7"/>
          <p:cNvSpPr>
            <a:spLocks noGrp="1" noChangeArrowheads="1"/>
          </p:cNvSpPr>
          <p:nvPr>
            <p:ph type="sldNum" sz="quarter" idx="5"/>
          </p:nvPr>
        </p:nvSpPr>
        <p:spPr bwMode="auto">
          <a:xfrm>
            <a:off x="3883025" y="868680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lgn="r">
              <a:defRPr sz="1200"/>
            </a:lvl1pPr>
          </a:lstStyle>
          <a:p>
            <a:fld id="{B238E8AF-D2F0-4B9A-8ACC-E96C98D4D2E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p:cNvSpPr>
          <p:nvPr>
            <p:ph type="sldImg"/>
          </p:nvPr>
        </p:nvSpPr>
        <p:spPr>
          <a:xfrm>
            <a:off x="1141413" y="754063"/>
            <a:ext cx="4391025" cy="3294062"/>
          </a:xfrm>
        </p:spPr>
      </p:sp>
      <p:sp>
        <p:nvSpPr>
          <p:cNvPr id="4099" name="Rectangle 3"/>
          <p:cNvSpPr>
            <a:spLocks noGrp="1" noChangeArrowheads="1"/>
          </p:cNvSpPr>
          <p:nvPr>
            <p:ph type="body" idx="1"/>
          </p:nvPr>
        </p:nvSpPr>
        <p:spPr/>
        <p:txBody>
          <a:bodyPr/>
          <a:lstStyle/>
          <a:p>
            <a:pPr algn="l"/>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4017993960"/>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pPr indent="-457200">
              <a:buFont typeface="Arial" charset="0"/>
              <a:buChar char="•"/>
            </a:pPr>
            <a:endParaRPr lang="zh-CN" altLang="en-US" dirty="0"/>
          </a:p>
        </p:txBody>
      </p:sp>
    </p:spTree>
    <p:extLst>
      <p:ext uri="{BB962C8B-B14F-4D97-AF65-F5344CB8AC3E}">
        <p14:creationId xmlns:p14="http://schemas.microsoft.com/office/powerpoint/2010/main" val="1924280463"/>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830318795"/>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600132386"/>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1607369724"/>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318322678"/>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r>
              <a:rPr lang="zh-CN" altLang="zh-CN" sz="1200" kern="1200" dirty="0" smtClean="0">
                <a:solidFill>
                  <a:schemeClr val="tx1"/>
                </a:solidFill>
                <a:effectLst/>
                <a:latin typeface="Arial" pitchFamily="34" charset="0"/>
                <a:ea typeface="+mn-ea"/>
                <a:cs typeface="+mn-cs"/>
              </a:rPr>
              <a:t>。</a:t>
            </a:r>
            <a:endParaRPr lang="zh-CN" altLang="en-US" dirty="0"/>
          </a:p>
        </p:txBody>
      </p:sp>
    </p:spTree>
    <p:extLst>
      <p:ext uri="{BB962C8B-B14F-4D97-AF65-F5344CB8AC3E}">
        <p14:creationId xmlns:p14="http://schemas.microsoft.com/office/powerpoint/2010/main" val="1957655147"/>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299526785"/>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1305372467"/>
      </p:ext>
    </p:extLst>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22310843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Rot="1" noChangeAspect="1" noChangeArrowheads="1"/>
          </p:cNvSpPr>
          <p:nvPr>
            <p:ph type="sldImg"/>
          </p:nvPr>
        </p:nvSpPr>
        <p:spPr>
          <a:xfrm>
            <a:off x="1141413" y="754063"/>
            <a:ext cx="4391025" cy="3294062"/>
          </a:xfrm>
        </p:spPr>
      </p:sp>
      <p:sp>
        <p:nvSpPr>
          <p:cNvPr id="6147" name="Rectangle 3"/>
          <p:cNvSpPr>
            <a:spLocks noGrp="1" noChangeArrowheads="1"/>
          </p:cNvSpPr>
          <p:nvPr>
            <p:ph type="body" idx="1"/>
          </p:nvPr>
        </p:nvSpPr>
        <p:spPr/>
        <p:txBody>
          <a:bodyPr/>
          <a:lstStyle/>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1107637221"/>
      </p:ext>
    </p:extLst>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582886373"/>
      </p:ext>
    </p:extLst>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992735076"/>
      </p:ext>
    </p:extLst>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r>
              <a:rPr lang="zh-CN" altLang="en-US" dirty="0"/>
              <a:t> </a:t>
            </a:r>
            <a:endParaRPr lang="en-US" altLang="zh-CN" dirty="0"/>
          </a:p>
        </p:txBody>
      </p:sp>
    </p:spTree>
    <p:extLst>
      <p:ext uri="{BB962C8B-B14F-4D97-AF65-F5344CB8AC3E}">
        <p14:creationId xmlns:p14="http://schemas.microsoft.com/office/powerpoint/2010/main" val="2037858489"/>
      </p:ext>
    </p:extLst>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2059309160"/>
      </p:ext>
    </p:extLst>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15420835"/>
      </p:ext>
    </p:extLst>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1793954673"/>
      </p:ext>
    </p:extLst>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751786229"/>
      </p:ext>
    </p:extLst>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1121410283"/>
      </p:ext>
    </p:extLst>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2894427572"/>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637883958"/>
      </p:ext>
    </p:extLst>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2249596408"/>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1742654910"/>
      </p:ext>
    </p:extLst>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4278867127"/>
      </p:ext>
    </p:extLst>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1132852825"/>
      </p:ext>
    </p:extLst>
  </p:cSld>
  <p:clrMapOvr>
    <a:overrideClrMapping bg1="lt1" tx1="dk1" bg2="lt2" tx2="dk2" accent1="accent1" accent2="accent2" accent3="accent3" accent4="accent4" accent5="accent5" accent6="accent6" hlink="hlink" folHlink="folHlink"/>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3712466126"/>
      </p:ext>
    </p:extLst>
  </p:cSld>
  <p:clrMapOvr>
    <a:overrideClrMapping bg1="lt1" tx1="dk1" bg2="lt2" tx2="dk2" accent1="accent1" accent2="accent2" accent3="accent3" accent4="accent4" accent5="accent5" accent6="accent6" hlink="hlink" folHlink="folHlink"/>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4054135504"/>
      </p:ext>
    </p:extLst>
  </p:cSld>
  <p:clrMapOvr>
    <a:overrideClrMapping bg1="lt1" tx1="dk1" bg2="lt2" tx2="dk2" accent1="accent1" accent2="accent2" accent3="accent3" accent4="accent4" accent5="accent5" accent6="accent6" hlink="hlink" folHlink="folHlink"/>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957360211"/>
      </p:ext>
    </p:extLst>
  </p:cSld>
  <p:clrMapOvr>
    <a:overrideClrMapping bg1="lt1" tx1="dk1" bg2="lt2" tx2="dk2" accent1="accent1" accent2="accent2" accent3="accent3" accent4="accent4" accent5="accent5" accent6="accent6" hlink="hlink" folHlink="folHlink"/>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mc:Choice>
        <mc:Fallback xmlns="">
          <p:sp>
            <p:nvSpPr>
              <p:cNvPr id="12291" name="Rectangle 3"/>
              <p:cNvSpPr>
                <a:spLocks noGrp="1" noChangeArrowheads="1"/>
              </p:cNvSpPr>
              <p:nvPr>
                <p:ph type="body" idx="1"/>
              </p:nvPr>
            </p:nvSpPr>
            <p:spPr>
              <a:xfrm>
                <a:off x="536575" y="4386263"/>
                <a:ext cx="5780088" cy="3952875"/>
              </a:xfr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Arial" pitchFamily="34" charset="0"/>
                    <a:ea typeface="+mn-ea"/>
                    <a:cs typeface="+mn-cs"/>
                  </a:rPr>
                  <a:t>由于在进行消色散处理时选择傅里叶变换点数以及变换的重叠区域长度均不相同，所以需要的计算量也不同，我们选择了</a:t>
                </a:r>
                <a:r>
                  <a:rPr lang="en-US" altLang="zh-CN" sz="1200" kern="1200" dirty="0">
                    <a:solidFill>
                      <a:schemeClr val="tx1"/>
                    </a:solidFill>
                    <a:effectLst/>
                    <a:latin typeface="Arial" pitchFamily="34" charset="0"/>
                    <a:ea typeface="+mn-ea"/>
                    <a:cs typeface="+mn-cs"/>
                  </a:rPr>
                  <a:t>6</a:t>
                </a:r>
                <a:r>
                  <a:rPr lang="zh-CN" altLang="zh-CN" sz="1200" kern="1200" dirty="0">
                    <a:solidFill>
                      <a:schemeClr val="tx1"/>
                    </a:solidFill>
                    <a:effectLst/>
                    <a:latin typeface="Arial" pitchFamily="34" charset="0"/>
                    <a:ea typeface="+mn-ea"/>
                    <a:cs typeface="+mn-cs"/>
                  </a:rPr>
                  <a:t>颗不同色散值的脉冲星的离线数据做为测试数据。另外，为了测试数据处理系统在多个图形处理器环境下的并行能力，分别测试了使用</a:t>
                </a:r>
                <a:r>
                  <a:rPr lang="en-US" altLang="zh-CN" sz="1200" kern="1200" dirty="0">
                    <a:solidFill>
                      <a:schemeClr val="tx1"/>
                    </a:solidFill>
                    <a:effectLst/>
                    <a:latin typeface="Arial" pitchFamily="34" charset="0"/>
                    <a:ea typeface="+mn-ea"/>
                    <a:cs typeface="+mn-cs"/>
                  </a:rPr>
                  <a:t>1</a:t>
                </a:r>
                <a:r>
                  <a:rPr lang="zh-CN" altLang="zh-CN" sz="1200" kern="1200" dirty="0">
                    <a:solidFill>
                      <a:schemeClr val="tx1"/>
                    </a:solidFill>
                    <a:effectLst/>
                    <a:latin typeface="Arial" pitchFamily="34" charset="0"/>
                    <a:ea typeface="+mn-ea"/>
                    <a:cs typeface="+mn-cs"/>
                  </a:rPr>
                  <a:t>个</a:t>
                </a:r>
                <a:r>
                  <a:rPr lang="en-US" altLang="zh-CN" sz="1200" kern="1200" dirty="0">
                    <a:solidFill>
                      <a:schemeClr val="tx1"/>
                    </a:solidFill>
                    <a:effectLst/>
                    <a:latin typeface="Arial" pitchFamily="34" charset="0"/>
                    <a:ea typeface="+mn-ea"/>
                    <a:cs typeface="+mn-cs"/>
                  </a:rPr>
                  <a:t>GK210</a:t>
                </a:r>
                <a:r>
                  <a:rPr lang="zh-CN" altLang="zh-CN" sz="1200" kern="1200" dirty="0">
                    <a:solidFill>
                      <a:schemeClr val="tx1"/>
                    </a:solidFill>
                    <a:effectLst/>
                    <a:latin typeface="Arial" pitchFamily="34" charset="0"/>
                    <a:ea typeface="+mn-ea"/>
                    <a:cs typeface="+mn-cs"/>
                  </a:rPr>
                  <a:t>和</a:t>
                </a:r>
                <a:r>
                  <a:rPr lang="en-US" altLang="zh-CN" sz="1200" kern="1200" dirty="0">
                    <a:solidFill>
                      <a:schemeClr val="tx1"/>
                    </a:solidFill>
                    <a:effectLst/>
                    <a:latin typeface="Arial" pitchFamily="34" charset="0"/>
                    <a:ea typeface="+mn-ea"/>
                    <a:cs typeface="+mn-cs"/>
                  </a:rPr>
                  <a:t>2</a:t>
                </a:r>
                <a:r>
                  <a:rPr lang="zh-CN" altLang="zh-CN" sz="1200" kern="1200" dirty="0">
                    <a:solidFill>
                      <a:schemeClr val="tx1"/>
                    </a:solidFill>
                    <a:effectLst/>
                    <a:latin typeface="Arial" pitchFamily="34" charset="0"/>
                    <a:ea typeface="+mn-ea"/>
                    <a:cs typeface="+mn-cs"/>
                  </a:rPr>
                  <a:t>个</a:t>
                </a:r>
                <a:r>
                  <a:rPr lang="en-US" altLang="zh-CN" sz="1200" kern="1200" dirty="0">
                    <a:solidFill>
                      <a:schemeClr val="tx1"/>
                    </a:solidFill>
                    <a:effectLst/>
                    <a:latin typeface="Arial" pitchFamily="34" charset="0"/>
                    <a:ea typeface="+mn-ea"/>
                    <a:cs typeface="+mn-cs"/>
                  </a:rPr>
                  <a:t>GK210</a:t>
                </a:r>
                <a:r>
                  <a:rPr lang="zh-CN" altLang="zh-CN" sz="1200" kern="1200" dirty="0">
                    <a:solidFill>
                      <a:schemeClr val="tx1"/>
                    </a:solidFill>
                    <a:effectLst/>
                    <a:latin typeface="Arial" pitchFamily="34" charset="0"/>
                    <a:ea typeface="+mn-ea"/>
                    <a:cs typeface="+mn-cs"/>
                  </a:rPr>
                  <a:t>情况下的性能。</a:t>
                </a:r>
                <a:r>
                  <a:rPr lang="en-US" altLang="zh-CN" sz="1200" kern="1200" dirty="0">
                    <a:solidFill>
                      <a:schemeClr val="tx1"/>
                    </a:solidFill>
                    <a:effectLst/>
                    <a:latin typeface="Arial" pitchFamily="34" charset="0"/>
                    <a:ea typeface="+mn-ea"/>
                    <a:cs typeface="+mn-cs"/>
                  </a:rPr>
                  <a:t>6</a:t>
                </a:r>
                <a:r>
                  <a:rPr lang="zh-CN" altLang="zh-CN" sz="1200" kern="1200" dirty="0">
                    <a:solidFill>
                      <a:schemeClr val="tx1"/>
                    </a:solidFill>
                    <a:effectLst/>
                    <a:latin typeface="Arial" pitchFamily="34" charset="0"/>
                    <a:ea typeface="+mn-ea"/>
                    <a:cs typeface="+mn-cs"/>
                  </a:rPr>
                  <a:t>颗脉冲星的离线数据时长均为</a:t>
                </a:r>
                <a:r>
                  <a:rPr lang="en-US" altLang="zh-CN" sz="1200" kern="1200" dirty="0">
                    <a:solidFill>
                      <a:schemeClr val="tx1"/>
                    </a:solidFill>
                    <a:effectLst/>
                    <a:latin typeface="Arial" pitchFamily="34" charset="0"/>
                    <a:ea typeface="+mn-ea"/>
                    <a:cs typeface="+mn-cs"/>
                  </a:rPr>
                  <a:t>60</a:t>
                </a:r>
                <a:r>
                  <a:rPr lang="zh-CN" altLang="zh-CN" sz="1200" kern="1200" dirty="0">
                    <a:solidFill>
                      <a:schemeClr val="tx1"/>
                    </a:solidFill>
                    <a:effectLst/>
                    <a:latin typeface="Arial" pitchFamily="34" charset="0"/>
                    <a:ea typeface="+mn-ea"/>
                    <a:cs typeface="+mn-cs"/>
                  </a:rPr>
                  <a:t>秒，每秒</a:t>
                </a:r>
                <a:r>
                  <a:rPr lang="zh-CN" altLang="zh-CN" sz="1200" i="0" kern="1200">
                    <a:solidFill>
                      <a:schemeClr val="tx1"/>
                    </a:solidFill>
                    <a:effectLst/>
                    <a:latin typeface="Arial" pitchFamily="34" charset="0"/>
                    <a:ea typeface="+mn-ea"/>
                    <a:cs typeface="+mn-cs"/>
                  </a:rPr>
                  <a:t>〖</a:t>
                </a:r>
                <a:r>
                  <a:rPr lang="en-US" altLang="zh-CN" sz="1200" i="0" kern="1200">
                    <a:solidFill>
                      <a:schemeClr val="tx1"/>
                    </a:solidFill>
                    <a:effectLst/>
                    <a:latin typeface="Arial" pitchFamily="34" charset="0"/>
                    <a:ea typeface="+mn-ea"/>
                    <a:cs typeface="+mn-cs"/>
                  </a:rPr>
                  <a:t>4×10</a:t>
                </a:r>
                <a:r>
                  <a:rPr lang="zh-CN" altLang="zh-CN" sz="1200" i="0" kern="1200">
                    <a:solidFill>
                      <a:schemeClr val="tx1"/>
                    </a:solidFill>
                    <a:effectLst/>
                    <a:latin typeface="Arial" pitchFamily="34" charset="0"/>
                    <a:ea typeface="+mn-ea"/>
                    <a:cs typeface="+mn-cs"/>
                  </a:rPr>
                  <a:t>〗^</a:t>
                </a:r>
                <a:r>
                  <a:rPr lang="en-US" altLang="zh-CN" sz="1200" i="0" kern="1200">
                    <a:solidFill>
                      <a:schemeClr val="tx1"/>
                    </a:solidFill>
                    <a:effectLst/>
                    <a:latin typeface="Arial" pitchFamily="34" charset="0"/>
                    <a:ea typeface="+mn-ea"/>
                    <a:cs typeface="+mn-cs"/>
                  </a:rPr>
                  <a:t>6</a:t>
                </a:r>
                <a:r>
                  <a:rPr lang="zh-CN" altLang="zh-CN" sz="1200" kern="1200" dirty="0">
                    <a:solidFill>
                      <a:schemeClr val="tx1"/>
                    </a:solidFill>
                    <a:effectLst/>
                    <a:latin typeface="Arial" pitchFamily="34" charset="0"/>
                    <a:ea typeface="+mn-ea"/>
                    <a:cs typeface="+mn-cs"/>
                  </a:rPr>
                  <a:t>个复采样，每个采样包括</a:t>
                </a:r>
                <a:r>
                  <a:rPr lang="en-US" altLang="zh-CN" sz="1200" kern="1200" dirty="0">
                    <a:solidFill>
                      <a:schemeClr val="tx1"/>
                    </a:solidFill>
                    <a:effectLst/>
                    <a:latin typeface="Arial" pitchFamily="34" charset="0"/>
                    <a:ea typeface="+mn-ea"/>
                    <a:cs typeface="+mn-cs"/>
                  </a:rPr>
                  <a:t>32</a:t>
                </a:r>
                <a:r>
                  <a:rPr lang="zh-CN" altLang="zh-CN" sz="1200" kern="1200" dirty="0">
                    <a:solidFill>
                      <a:schemeClr val="tx1"/>
                    </a:solidFill>
                    <a:effectLst/>
                    <a:latin typeface="Arial" pitchFamily="34" charset="0"/>
                    <a:ea typeface="+mn-ea"/>
                    <a:cs typeface="+mn-cs"/>
                  </a:rPr>
                  <a:t>个通道</a:t>
                </a:r>
                <a:r>
                  <a:rPr lang="en-US" altLang="zh-CN" sz="1200" kern="1200" dirty="0">
                    <a:solidFill>
                      <a:schemeClr val="tx1"/>
                    </a:solidFill>
                    <a:effectLst/>
                    <a:latin typeface="Arial" pitchFamily="34" charset="0"/>
                    <a:ea typeface="+mn-ea"/>
                    <a:cs typeface="+mn-cs"/>
                  </a:rPr>
                  <a:t>2</a:t>
                </a:r>
                <a:r>
                  <a:rPr lang="zh-CN" altLang="zh-CN" sz="1200" kern="1200" dirty="0">
                    <a:solidFill>
                      <a:schemeClr val="tx1"/>
                    </a:solidFill>
                    <a:effectLst/>
                    <a:latin typeface="Arial" pitchFamily="34" charset="0"/>
                    <a:ea typeface="+mn-ea"/>
                    <a:cs typeface="+mn-cs"/>
                  </a:rPr>
                  <a:t>种极化，采样长度为</a:t>
                </a:r>
                <a:r>
                  <a:rPr lang="en-US" altLang="zh-CN" sz="1200" kern="1200" dirty="0">
                    <a:solidFill>
                      <a:schemeClr val="tx1"/>
                    </a:solidFill>
                    <a:effectLst/>
                    <a:latin typeface="Arial" pitchFamily="34" charset="0"/>
                    <a:ea typeface="+mn-ea"/>
                    <a:cs typeface="+mn-cs"/>
                  </a:rPr>
                  <a:t>8</a:t>
                </a:r>
                <a:r>
                  <a:rPr lang="zh-CN" altLang="zh-CN" sz="1200" kern="1200" dirty="0">
                    <a:solidFill>
                      <a:schemeClr val="tx1"/>
                    </a:solidFill>
                    <a:effectLst/>
                    <a:latin typeface="Arial" pitchFamily="34" charset="0"/>
                    <a:ea typeface="+mn-ea"/>
                    <a:cs typeface="+mn-cs"/>
                  </a:rPr>
                  <a:t>比特。</a:t>
                </a:r>
                <a:endParaRPr lang="en-US" altLang="zh-CN" sz="1200" kern="1200" dirty="0">
                  <a:solidFill>
                    <a:schemeClr val="tx1"/>
                  </a:solidFill>
                  <a:effectLst/>
                  <a:latin typeface="Arial"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en-US" altLang="zh-CN" sz="1200" kern="1200" dirty="0">
                  <a:solidFill>
                    <a:schemeClr val="tx1"/>
                  </a:solidFill>
                  <a:effectLst/>
                  <a:latin typeface="Arial"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Arial" pitchFamily="34" charset="0"/>
                    <a:ea typeface="+mn-ea"/>
                    <a:cs typeface="+mn-cs"/>
                  </a:rPr>
                  <a:t>从实验数据可以看出，在相同的数据量下，色散值越大，消色散处理耗时也越长。数据处理系统使用</a:t>
                </a:r>
                <a:r>
                  <a:rPr lang="en-US" altLang="zh-CN" sz="1200" kern="1200" dirty="0">
                    <a:solidFill>
                      <a:schemeClr val="tx1"/>
                    </a:solidFill>
                    <a:effectLst/>
                    <a:latin typeface="Arial" pitchFamily="34" charset="0"/>
                    <a:ea typeface="+mn-ea"/>
                    <a:cs typeface="+mn-cs"/>
                  </a:rPr>
                  <a:t>2</a:t>
                </a:r>
                <a:r>
                  <a:rPr lang="zh-CN" altLang="zh-CN" sz="1200" kern="1200" dirty="0">
                    <a:solidFill>
                      <a:schemeClr val="tx1"/>
                    </a:solidFill>
                    <a:effectLst/>
                    <a:latin typeface="Arial" pitchFamily="34" charset="0"/>
                    <a:ea typeface="+mn-ea"/>
                    <a:cs typeface="+mn-cs"/>
                  </a:rPr>
                  <a:t>个</a:t>
                </a:r>
                <a:r>
                  <a:rPr lang="en-US" altLang="zh-CN" sz="1200" kern="1200" dirty="0">
                    <a:solidFill>
                      <a:schemeClr val="tx1"/>
                    </a:solidFill>
                    <a:effectLst/>
                    <a:latin typeface="Arial" pitchFamily="34" charset="0"/>
                    <a:ea typeface="+mn-ea"/>
                    <a:cs typeface="+mn-cs"/>
                  </a:rPr>
                  <a:t>GK210</a:t>
                </a:r>
                <a:r>
                  <a:rPr lang="zh-CN" altLang="zh-CN" sz="1200" kern="1200" dirty="0">
                    <a:solidFill>
                      <a:schemeClr val="tx1"/>
                    </a:solidFill>
                    <a:effectLst/>
                    <a:latin typeface="Arial" pitchFamily="34" charset="0"/>
                    <a:ea typeface="+mn-ea"/>
                    <a:cs typeface="+mn-cs"/>
                  </a:rPr>
                  <a:t>进行计算时，所消耗的时间大约为</a:t>
                </a:r>
                <a:r>
                  <a:rPr lang="en-US" altLang="zh-CN" sz="1200" kern="1200" dirty="0">
                    <a:solidFill>
                      <a:schemeClr val="tx1"/>
                    </a:solidFill>
                    <a:effectLst/>
                    <a:latin typeface="Arial" pitchFamily="34" charset="0"/>
                    <a:ea typeface="+mn-ea"/>
                    <a:cs typeface="+mn-cs"/>
                  </a:rPr>
                  <a:t>1</a:t>
                </a:r>
                <a:r>
                  <a:rPr lang="zh-CN" altLang="zh-CN" sz="1200" kern="1200" dirty="0">
                    <a:solidFill>
                      <a:schemeClr val="tx1"/>
                    </a:solidFill>
                    <a:effectLst/>
                    <a:latin typeface="Arial" pitchFamily="34" charset="0"/>
                    <a:ea typeface="+mn-ea"/>
                    <a:cs typeface="+mn-cs"/>
                  </a:rPr>
                  <a:t>个</a:t>
                </a:r>
                <a:r>
                  <a:rPr lang="en-US" altLang="zh-CN" sz="1200" kern="1200" dirty="0">
                    <a:solidFill>
                      <a:schemeClr val="tx1"/>
                    </a:solidFill>
                    <a:effectLst/>
                    <a:latin typeface="Arial" pitchFamily="34" charset="0"/>
                    <a:ea typeface="+mn-ea"/>
                    <a:cs typeface="+mn-cs"/>
                  </a:rPr>
                  <a:t>GK210</a:t>
                </a:r>
                <a:r>
                  <a:rPr lang="zh-CN" altLang="zh-CN" sz="1200" kern="1200" dirty="0">
                    <a:solidFill>
                      <a:schemeClr val="tx1"/>
                    </a:solidFill>
                    <a:effectLst/>
                    <a:latin typeface="Arial" pitchFamily="34" charset="0"/>
                    <a:ea typeface="+mn-ea"/>
                    <a:cs typeface="+mn-cs"/>
                  </a:rPr>
                  <a:t>的</a:t>
                </a:r>
                <a:r>
                  <a:rPr lang="en-US" altLang="zh-CN" sz="1200" kern="1200" dirty="0">
                    <a:solidFill>
                      <a:schemeClr val="tx1"/>
                    </a:solidFill>
                    <a:effectLst/>
                    <a:latin typeface="Arial" pitchFamily="34" charset="0"/>
                    <a:ea typeface="+mn-ea"/>
                    <a:cs typeface="+mn-cs"/>
                  </a:rPr>
                  <a:t>50%</a:t>
                </a:r>
                <a:r>
                  <a:rPr lang="zh-CN" altLang="zh-CN" sz="1200" kern="1200" dirty="0">
                    <a:solidFill>
                      <a:schemeClr val="tx1"/>
                    </a:solidFill>
                    <a:effectLst/>
                    <a:latin typeface="Arial" pitchFamily="34" charset="0"/>
                    <a:ea typeface="+mn-ea"/>
                    <a:cs typeface="+mn-cs"/>
                  </a:rPr>
                  <a:t>。所以，如果要满足实时消色散的计算需求，除了选用浮点运算能力更高的图形处理器外，也可以通过扩展多个图形处理器来并行实现。</a:t>
                </a:r>
              </a:p>
              <a:p>
                <a:endParaRPr lang="zh-CN" altLang="en-US" dirty="0"/>
              </a:p>
            </p:txBody>
          </p:sp>
        </mc:Fallback>
      </mc:AlternateContent>
    </p:spTree>
    <p:extLst>
      <p:ext uri="{BB962C8B-B14F-4D97-AF65-F5344CB8AC3E}">
        <p14:creationId xmlns:p14="http://schemas.microsoft.com/office/powerpoint/2010/main" val="3877625266"/>
      </p:ext>
    </p:extLst>
  </p:cSld>
  <p:clrMapOvr>
    <a:overrideClrMapping bg1="lt1" tx1="dk1" bg2="lt2" tx2="dk2" accent1="accent1" accent2="accent2" accent3="accent3" accent4="accent4" accent5="accent5" accent6="accent6" hlink="hlink" folHlink="folHlink"/>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825057187"/>
      </p:ext>
    </p:extLst>
  </p:cSld>
  <p:clrMapOvr>
    <a:overrideClrMapping bg1="lt1" tx1="dk1" bg2="lt2" tx2="dk2" accent1="accent1" accent2="accent2" accent3="accent3" accent4="accent4" accent5="accent5" accent6="accent6" hlink="hlink" folHlink="folHlink"/>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4076658"/>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19606058"/>
      </p:ext>
    </p:extLst>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867782890"/>
      </p:ext>
    </p:extLst>
  </p:cSld>
  <p:clrMapOvr>
    <a:overrideClrMapping bg1="lt1" tx1="dk1" bg2="lt2" tx2="dk2" accent1="accent1" accent2="accent2" accent3="accent3" accent4="accent4" accent5="accent5" accent6="accent6" hlink="hlink" folHlink="folHlink"/>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1012477108"/>
      </p:ext>
    </p:extLst>
  </p:cSld>
  <p:clrMapOvr>
    <a:overrideClrMapping bg1="lt1" tx1="dk1" bg2="lt2" tx2="dk2" accent1="accent1" accent2="accent2" accent3="accent3" accent4="accent4" accent5="accent5" accent6="accent6" hlink="hlink" folHlink="folHlink"/>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4195509778"/>
      </p:ext>
    </p:extLst>
  </p:cSld>
  <p:clrMapOvr>
    <a:overrideClrMapping bg1="lt1" tx1="dk1" bg2="lt2" tx2="dk2" accent1="accent1" accent2="accent2" accent3="accent3" accent4="accent4" accent5="accent5" accent6="accent6" hlink="hlink" folHlink="folHlink"/>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381697254"/>
      </p:ext>
    </p:extLst>
  </p:cSld>
  <p:clrMapOvr>
    <a:overrideClrMapping bg1="lt1" tx1="dk1" bg2="lt2" tx2="dk2" accent1="accent1" accent2="accent2" accent3="accent3" accent4="accent4" accent5="accent5" accent6="accent6" hlink="hlink" folHlink="folHlink"/>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436707104"/>
      </p:ext>
    </p:extLst>
  </p:cSld>
  <p:clrMapOvr>
    <a:overrideClrMapping bg1="lt1" tx1="dk1" bg2="lt2" tx2="dk2" accent1="accent1" accent2="accent2" accent3="accent3" accent4="accent4" accent5="accent5" accent6="accent6" hlink="hlink" folHlink="folHlink"/>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484714018"/>
      </p:ext>
    </p:extLst>
  </p:cSld>
  <p:clrMapOvr>
    <a:overrideClrMapping bg1="lt1" tx1="dk1" bg2="lt2" tx2="dk2" accent1="accent1" accent2="accent2" accent3="accent3" accent4="accent4" accent5="accent5" accent6="accent6" hlink="hlink" folHlink="folHlink"/>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26650473"/>
      </p:ext>
    </p:extLst>
  </p:cSld>
  <p:clrMapOvr>
    <a:overrideClrMapping bg1="lt1" tx1="dk1" bg2="lt2" tx2="dk2" accent1="accent1" accent2="accent2" accent3="accent3" accent4="accent4" accent5="accent5" accent6="accent6" hlink="hlink" folHlink="folHlink"/>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869141963"/>
      </p:ext>
    </p:extLst>
  </p:cSld>
  <p:clrMapOvr>
    <a:overrideClrMapping bg1="lt1" tx1="dk1" bg2="lt2" tx2="dk2" accent1="accent1" accent2="accent2" accent3="accent3" accent4="accent4" accent5="accent5" accent6="accent6" hlink="hlink" folHlink="folHlink"/>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Tree>
    <p:extLst>
      <p:ext uri="{BB962C8B-B14F-4D97-AF65-F5344CB8AC3E}">
        <p14:creationId xmlns:p14="http://schemas.microsoft.com/office/powerpoint/2010/main" val="2706061307"/>
      </p:ext>
    </p:extLst>
  </p:cSld>
  <p:clrMapOvr>
    <a:overrideClrMapping bg1="lt1" tx1="dk1" bg2="lt2" tx2="dk2" accent1="accent1" accent2="accent2" accent3="accent3" accent4="accent4" accent5="accent5" accent6="accent6" hlink="hlink" folHlink="folHlink"/>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108067455"/>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4005912126"/>
      </p:ext>
    </p:extLst>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570869131"/>
      </p:ext>
    </p:extLst>
  </p:cSld>
  <p:clrMapOvr>
    <a:overrideClrMapping bg1="lt1" tx1="dk1" bg2="lt2" tx2="dk2" accent1="accent1" accent2="accent2" accent3="accent3" accent4="accent4" accent5="accent5" accent6="accent6" hlink="hlink" folHlink="folHlink"/>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724349000"/>
      </p:ext>
    </p:extLst>
  </p:cSld>
  <p:clrMapOvr>
    <a:overrideClrMapping bg1="lt1" tx1="dk1" bg2="lt2" tx2="dk2" accent1="accent1" accent2="accent2" accent3="accent3" accent4="accent4" accent5="accent5" accent6="accent6" hlink="hlink" folHlink="folHlink"/>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804933410"/>
      </p:ext>
    </p:extLst>
  </p:cSld>
  <p:clrMapOvr>
    <a:overrideClrMapping bg1="lt1" tx1="dk1" bg2="lt2" tx2="dk2" accent1="accent1" accent2="accent2" accent3="accent3" accent4="accent4" accent5="accent5" accent6="accent6" hlink="hlink" folHlink="folHlink"/>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553084025"/>
      </p:ext>
    </p:extLst>
  </p:cSld>
  <p:clrMapOvr>
    <a:overrideClrMapping bg1="lt1" tx1="dk1" bg2="lt2" tx2="dk2" accent1="accent1" accent2="accent2" accent3="accent3" accent4="accent4" accent5="accent5" accent6="accent6" hlink="hlink" folHlink="folHlink"/>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706414860"/>
      </p:ext>
    </p:extLst>
  </p:cSld>
  <p:clrMapOvr>
    <a:overrideClrMapping bg1="lt1" tx1="dk1" bg2="lt2" tx2="dk2" accent1="accent1" accent2="accent2" accent3="accent3" accent4="accent4" accent5="accent5" accent6="accent6" hlink="hlink" folHlink="folHlink"/>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791336313"/>
      </p:ext>
    </p:extLst>
  </p:cSld>
  <p:clrMapOvr>
    <a:overrideClrMapping bg1="lt1" tx1="dk1" bg2="lt2" tx2="dk2" accent1="accent1" accent2="accent2" accent3="accent3" accent4="accent4" accent5="accent5" accent6="accent6" hlink="hlink" folHlink="folHlink"/>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1346766404"/>
      </p:ext>
    </p:extLst>
  </p:cSld>
  <p:clrMapOvr>
    <a:overrideClrMapping bg1="lt1" tx1="dk1" bg2="lt2" tx2="dk2" accent1="accent1" accent2="accent2" accent3="accent3" accent4="accent4" accent5="accent5" accent6="accent6" hlink="hlink" folHlink="folHlink"/>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1371081627"/>
      </p:ext>
    </p:extLst>
  </p:cSld>
  <p:clrMapOvr>
    <a:overrideClrMapping bg1="lt1" tx1="dk1" bg2="lt2" tx2="dk2" accent1="accent1" accent2="accent2" accent3="accent3" accent4="accent4" accent5="accent5" accent6="accent6" hlink="hlink" folHlink="folHlink"/>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486029137"/>
      </p:ext>
    </p:extLst>
  </p:cSld>
  <p:clrMapOvr>
    <a:overrideClrMapping bg1="lt1" tx1="dk1" bg2="lt2" tx2="dk2" accent1="accent1" accent2="accent2" accent3="accent3" accent4="accent4" accent5="accent5" accent6="accent6" hlink="hlink" folHlink="folHlink"/>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1430842806"/>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153178300"/>
      </p:ext>
    </p:extLst>
  </p:cSld>
  <p:clrMapOvr>
    <a:overrideClrMapping bg1="lt1" tx1="dk1" bg2="lt2" tx2="dk2" accent1="accent1" accent2="accent2" accent3="accent3" accent4="accent4" accent5="accent5" accent6="accent6" hlink="hlink" folHlink="folHlink"/>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574754855"/>
      </p:ext>
    </p:extLst>
  </p:cSld>
  <p:clrMapOvr>
    <a:overrideClrMapping bg1="lt1" tx1="dk1" bg2="lt2" tx2="dk2" accent1="accent1" accent2="accent2" accent3="accent3" accent4="accent4" accent5="accent5" accent6="accent6" hlink="hlink" folHlink="folHlink"/>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663358846"/>
      </p:ext>
    </p:extLst>
  </p:cSld>
  <p:clrMapOvr>
    <a:overrideClrMapping bg1="lt1" tx1="dk1" bg2="lt2" tx2="dk2" accent1="accent1" accent2="accent2" accent3="accent3" accent4="accent4" accent5="accent5" accent6="accent6" hlink="hlink" folHlink="folHlink"/>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935457681"/>
      </p:ext>
    </p:extLst>
  </p:cSld>
  <p:clrMapOvr>
    <a:overrideClrMapping bg1="lt1" tx1="dk1" bg2="lt2" tx2="dk2" accent1="accent1" accent2="accent2" accent3="accent3" accent4="accent4" accent5="accent5" accent6="accent6" hlink="hlink" folHlink="folHlink"/>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253947106"/>
      </p:ext>
    </p:extLst>
  </p:cSld>
  <p:clrMapOvr>
    <a:overrideClrMapping bg1="lt1" tx1="dk1" bg2="lt2" tx2="dk2" accent1="accent1" accent2="accent2" accent3="accent3" accent4="accent4" accent5="accent5" accent6="accent6" hlink="hlink" folHlink="folHlink"/>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4063200392"/>
      </p:ext>
    </p:extLst>
  </p:cSld>
  <p:clrMapOvr>
    <a:overrideClrMapping bg1="lt1" tx1="dk1" bg2="lt2" tx2="dk2" accent1="accent1" accent2="accent2" accent3="accent3" accent4="accent4" accent5="accent5" accent6="accent6" hlink="hlink" folHlink="folHlink"/>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1573554535"/>
      </p:ext>
    </p:extLst>
  </p:cSld>
  <p:clrMapOvr>
    <a:overrideClrMapping bg1="lt1" tx1="dk1" bg2="lt2" tx2="dk2" accent1="accent1" accent2="accent2" accent3="accent3" accent4="accent4" accent5="accent5" accent6="accent6" hlink="hlink" folHlink="folHlink"/>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713641852"/>
      </p:ext>
    </p:extLst>
  </p:cSld>
  <p:clrMapOvr>
    <a:overrideClrMapping bg1="lt1" tx1="dk1" bg2="lt2" tx2="dk2" accent1="accent1" accent2="accent2" accent3="accent3" accent4="accent4" accent5="accent5" accent6="accent6" hlink="hlink" folHlink="folHlink"/>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345322924"/>
      </p:ext>
    </p:extLst>
  </p:cSld>
  <p:clrMapOvr>
    <a:overrideClrMapping bg1="lt1" tx1="dk1" bg2="lt2" tx2="dk2" accent1="accent1" accent2="accent2" accent3="accent3" accent4="accent4" accent5="accent5" accent6="accent6" hlink="hlink" folHlink="folHlink"/>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1139825" y="752475"/>
            <a:ext cx="4391025" cy="3292475"/>
          </a:xfrm>
        </p:spPr>
      </p:sp>
      <p:sp>
        <p:nvSpPr>
          <p:cNvPr id="12291" name="Rectangle 3"/>
          <p:cNvSpPr>
            <a:spLocks noGrp="1" noChangeArrowheads="1"/>
          </p:cNvSpPr>
          <p:nvPr>
            <p:ph type="body" idx="1"/>
          </p:nvPr>
        </p:nvSpPr>
        <p:spPr>
          <a:xfrm>
            <a:off x="536575" y="4386263"/>
            <a:ext cx="5780088" cy="3952875"/>
          </a:xfrm>
        </p:spPr>
        <p:txBody>
          <a:bodyPr/>
          <a:lstStyle/>
          <a:p>
            <a:endParaRPr lang="zh-CN" altLang="en-US" dirty="0"/>
          </a:p>
        </p:txBody>
      </p:sp>
    </p:spTree>
    <p:extLst>
      <p:ext uri="{BB962C8B-B14F-4D97-AF65-F5344CB8AC3E}">
        <p14:creationId xmlns:p14="http://schemas.microsoft.com/office/powerpoint/2010/main" val="2676848532"/>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3039646001"/>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3627222020"/>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p:cNvSpPr>
          <p:nvPr>
            <p:ph type="sldImg"/>
          </p:nvPr>
        </p:nvSpPr>
        <p:spPr>
          <a:xfrm>
            <a:off x="1141413" y="752475"/>
            <a:ext cx="4391025" cy="3294063"/>
          </a:xfrm>
        </p:spPr>
      </p:sp>
      <p:sp>
        <p:nvSpPr>
          <p:cNvPr id="10243" name="Rectangle 3"/>
          <p:cNvSpPr>
            <a:spLocks noGrp="1" noChangeArrowheads="1"/>
          </p:cNvSpPr>
          <p:nvPr>
            <p:ph type="body" idx="1"/>
          </p:nvPr>
        </p:nvSpPr>
        <p:spPr>
          <a:xfrm>
            <a:off x="536575" y="4387850"/>
            <a:ext cx="5781675" cy="3952875"/>
          </a:xfrm>
        </p:spPr>
        <p:txBody>
          <a:bodyPr/>
          <a:lstStyle/>
          <a:p>
            <a:endParaRPr lang="zh-CN" altLang="en-US" dirty="0"/>
          </a:p>
        </p:txBody>
      </p:sp>
    </p:spTree>
    <p:extLst>
      <p:ext uri="{BB962C8B-B14F-4D97-AF65-F5344CB8AC3E}">
        <p14:creationId xmlns:p14="http://schemas.microsoft.com/office/powerpoint/2010/main" val="408084489"/>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6AE6E19-D8B1-4024-A1E0-3DEFD9B27498}"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C80C27E-9CD6-4F6F-AF74-07857ADFCA97}"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7626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16FD74E-B16B-4F32-B3B2-E5D9DEB178A5}"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628650" y="6356350"/>
            <a:ext cx="2057400" cy="365125"/>
          </a:xfrm>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4" name="页脚占位符 3"/>
          <p:cNvSpPr>
            <a:spLocks noGrp="1"/>
          </p:cNvSpPr>
          <p:nvPr>
            <p:ph type="ftr" sz="quarter" idx="11"/>
          </p:nvPr>
        </p:nvSpPr>
        <p:spPr>
          <a:xfrm>
            <a:off x="3028950" y="6356350"/>
            <a:ext cx="30861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6356350"/>
            <a:ext cx="2057400" cy="365125"/>
          </a:xfrm>
        </p:spPr>
        <p:txBody>
          <a:bodyPr/>
          <a:lstStyle>
            <a:lvl1pPr>
              <a:defRPr/>
            </a:lvl1pPr>
          </a:lstStyle>
          <a:p>
            <a:fld id="{4EE4801D-65DA-41B6-9BC0-DD50F1956011}"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CF33150-382F-472E-B1B9-4DDEBD53982B}"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37B0305-55C2-43C4-9267-0D51ACD06771}"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C820755-5468-4B1E-84DA-EE039E659DA8}"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7C501103-9FA7-4765-A666-84A4DAD7291C}"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404540CE-C741-461C-AEC7-A754C7568510}"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96129FF2-0B1A-4413-B30A-DB2A6955EC41}"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834C0C7-40C8-42E9-87C5-1A842BFDC7DC}"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3C5409B9-0325-4AEC-975D-7D47750F8DA8}" type="datetime1">
              <a:rPr lang="zh-CN" altLang="en-US"/>
              <a:t>2019/7/2</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8E759079-3E11-416C-9B63-09493133221B}"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Calibri Light" pitchFamily="34" charset="0"/>
              </a:rPr>
              <a:t>单击此处编辑母版标题样式</a:t>
            </a:r>
          </a:p>
        </p:txBody>
      </p:sp>
      <p:sp>
        <p:nvSpPr>
          <p:cNvPr id="1027"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Calibri" pitchFamily="34" charset="0"/>
              </a:rPr>
              <a:t>单击此处编辑母版文本样式</a:t>
            </a:r>
          </a:p>
          <a:p>
            <a:pPr lvl="1"/>
            <a:r>
              <a:rPr lang="zh-CN">
                <a:sym typeface="Calibri" pitchFamily="34" charset="0"/>
              </a:rPr>
              <a:t>第二级</a:t>
            </a:r>
          </a:p>
          <a:p>
            <a:pPr lvl="2"/>
            <a:r>
              <a:rPr lang="zh-CN">
                <a:sym typeface="Calibri" pitchFamily="34" charset="0"/>
              </a:rPr>
              <a:t>第三级</a:t>
            </a:r>
          </a:p>
          <a:p>
            <a:pPr lvl="3"/>
            <a:r>
              <a:rPr lang="zh-CN">
                <a:sym typeface="Calibri" pitchFamily="34" charset="0"/>
              </a:rPr>
              <a:t>第四级</a:t>
            </a:r>
          </a:p>
          <a:p>
            <a:pPr lvl="4"/>
            <a:r>
              <a:rPr lang="zh-CN">
                <a:sym typeface="Calibri" pitchFamily="34" charset="0"/>
              </a:rPr>
              <a:t>第五级</a:t>
            </a:r>
          </a:p>
        </p:txBody>
      </p:sp>
      <p:sp>
        <p:nvSpPr>
          <p:cNvPr id="1028" name="Date Placeholder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fld id="{3C5409B9-0325-4AEC-975D-7D47750F8DA8}" type="datetime1">
              <a:rPr lang="zh-CN" altLang="en-US"/>
              <a:t>2019/7/2</a:t>
            </a:fld>
            <a:endParaRPr lang="zh-CN" altLang="en-US" sz="1800">
              <a:solidFill>
                <a:schemeClr val="tx1"/>
              </a:solidFill>
            </a:endParaRPr>
          </a:p>
        </p:txBody>
      </p:sp>
      <p:sp>
        <p:nvSpPr>
          <p:cNvPr id="1029" name="Footer Placeholder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endParaRPr lang="zh-CN" altLang="zh-CN"/>
          </a:p>
        </p:txBody>
      </p:sp>
      <p:sp>
        <p:nvSpPr>
          <p:cNvPr id="1030" name="Slide Number Placeholder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DE22CD1A-11BB-4159-85C7-D1EE7060D4B0}" type="slidenum">
              <a:rPr lang="zh-CN" altLang="en-US"/>
              <a:t>‹#›</a:t>
            </a:fld>
            <a:endParaRPr lang="zh-CN" altLang="en-US" sz="1800">
              <a:solidFill>
                <a:schemeClr val="tx1"/>
              </a:solidFill>
            </a:endParaRPr>
          </a:p>
        </p:txBody>
      </p:sp>
      <p:grpSp>
        <p:nvGrpSpPr>
          <p:cNvPr id="1031" name="组合 7"/>
          <p:cNvGrpSpPr/>
          <p:nvPr/>
        </p:nvGrpSpPr>
        <p:grpSpPr bwMode="auto">
          <a:xfrm>
            <a:off x="381000" y="1690688"/>
            <a:ext cx="8229600" cy="4356100"/>
            <a:chOff x="0" y="0"/>
            <a:chExt cx="8283476" cy="4383742"/>
          </a:xfrm>
        </p:grpSpPr>
        <p:sp>
          <p:nvSpPr>
            <p:cNvPr id="1032" name="Freeform 5"/>
            <p:cNvSpPr>
              <a:spLocks noChangeArrowheads="1"/>
            </p:cNvSpPr>
            <p:nvPr/>
          </p:nvSpPr>
          <p:spPr bwMode="auto">
            <a:xfrm>
              <a:off x="7525193" y="698357"/>
              <a:ext cx="64534" cy="27657"/>
            </a:xfrm>
            <a:custGeom>
              <a:avLst/>
              <a:gdLst>
                <a:gd name="T0" fmla="*/ 2 w 12"/>
                <a:gd name="T1" fmla="*/ 3 h 5"/>
                <a:gd name="T2" fmla="*/ 4 w 12"/>
                <a:gd name="T3" fmla="*/ 3 h 5"/>
                <a:gd name="T4" fmla="*/ 10 w 12"/>
                <a:gd name="T5" fmla="*/ 5 h 5"/>
                <a:gd name="T6" fmla="*/ 12 w 12"/>
                <a:gd name="T7" fmla="*/ 4 h 5"/>
                <a:gd name="T8" fmla="*/ 7 w 12"/>
                <a:gd name="T9" fmla="*/ 1 h 5"/>
                <a:gd name="T10" fmla="*/ 4 w 12"/>
                <a:gd name="T11" fmla="*/ 2 h 5"/>
                <a:gd name="T12" fmla="*/ 1 w 12"/>
                <a:gd name="T13" fmla="*/ 1 h 5"/>
                <a:gd name="T14" fmla="*/ 2 w 12"/>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5"/>
                <a:gd name="T26" fmla="*/ 12 w 1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5">
                  <a:moveTo>
                    <a:pt x="2" y="3"/>
                  </a:moveTo>
                  <a:cubicBezTo>
                    <a:pt x="3" y="4"/>
                    <a:pt x="3" y="3"/>
                    <a:pt x="4" y="3"/>
                  </a:cubicBezTo>
                  <a:cubicBezTo>
                    <a:pt x="5" y="3"/>
                    <a:pt x="8" y="5"/>
                    <a:pt x="10" y="5"/>
                  </a:cubicBezTo>
                  <a:cubicBezTo>
                    <a:pt x="11" y="5"/>
                    <a:pt x="12" y="4"/>
                    <a:pt x="12" y="4"/>
                  </a:cubicBezTo>
                  <a:cubicBezTo>
                    <a:pt x="12" y="4"/>
                    <a:pt x="9" y="2"/>
                    <a:pt x="7" y="1"/>
                  </a:cubicBezTo>
                  <a:cubicBezTo>
                    <a:pt x="6" y="0"/>
                    <a:pt x="5" y="2"/>
                    <a:pt x="4" y="2"/>
                  </a:cubicBezTo>
                  <a:cubicBezTo>
                    <a:pt x="3" y="2"/>
                    <a:pt x="2" y="1"/>
                    <a:pt x="1" y="1"/>
                  </a:cubicBezTo>
                  <a:cubicBezTo>
                    <a:pt x="0" y="1"/>
                    <a:pt x="1" y="3"/>
                    <a:pt x="2"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33" name="Freeform 6"/>
            <p:cNvSpPr>
              <a:spLocks noChangeArrowheads="1"/>
            </p:cNvSpPr>
            <p:nvPr/>
          </p:nvSpPr>
          <p:spPr bwMode="auto">
            <a:xfrm>
              <a:off x="1800055" y="124460"/>
              <a:ext cx="69145" cy="66841"/>
            </a:xfrm>
            <a:custGeom>
              <a:avLst/>
              <a:gdLst>
                <a:gd name="T0" fmla="*/ 2 w 13"/>
                <a:gd name="T1" fmla="*/ 3 h 12"/>
                <a:gd name="T2" fmla="*/ 5 w 13"/>
                <a:gd name="T3" fmla="*/ 2 h 12"/>
                <a:gd name="T4" fmla="*/ 7 w 13"/>
                <a:gd name="T5" fmla="*/ 2 h 12"/>
                <a:gd name="T6" fmla="*/ 7 w 13"/>
                <a:gd name="T7" fmla="*/ 3 h 12"/>
                <a:gd name="T8" fmla="*/ 4 w 13"/>
                <a:gd name="T9" fmla="*/ 4 h 12"/>
                <a:gd name="T10" fmla="*/ 3 w 13"/>
                <a:gd name="T11" fmla="*/ 7 h 12"/>
                <a:gd name="T12" fmla="*/ 4 w 13"/>
                <a:gd name="T13" fmla="*/ 7 h 12"/>
                <a:gd name="T14" fmla="*/ 5 w 13"/>
                <a:gd name="T15" fmla="*/ 9 h 12"/>
                <a:gd name="T16" fmla="*/ 8 w 13"/>
                <a:gd name="T17" fmla="*/ 11 h 12"/>
                <a:gd name="T18" fmla="*/ 11 w 13"/>
                <a:gd name="T19" fmla="*/ 11 h 12"/>
                <a:gd name="T20" fmla="*/ 12 w 13"/>
                <a:gd name="T21" fmla="*/ 9 h 12"/>
                <a:gd name="T22" fmla="*/ 13 w 13"/>
                <a:gd name="T23" fmla="*/ 6 h 12"/>
                <a:gd name="T24" fmla="*/ 13 w 13"/>
                <a:gd name="T25" fmla="*/ 3 h 12"/>
                <a:gd name="T26" fmla="*/ 12 w 13"/>
                <a:gd name="T27" fmla="*/ 1 h 12"/>
                <a:gd name="T28" fmla="*/ 8 w 13"/>
                <a:gd name="T29" fmla="*/ 1 h 12"/>
                <a:gd name="T30" fmla="*/ 2 w 13"/>
                <a:gd name="T31" fmla="*/ 1 h 12"/>
                <a:gd name="T32" fmla="*/ 1 w 13"/>
                <a:gd name="T33" fmla="*/ 1 h 12"/>
                <a:gd name="T34" fmla="*/ 2 w 13"/>
                <a:gd name="T35" fmla="*/ 3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2"/>
                <a:gd name="T56" fmla="*/ 13 w 13"/>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2">
                  <a:moveTo>
                    <a:pt x="2" y="3"/>
                  </a:moveTo>
                  <a:cubicBezTo>
                    <a:pt x="3" y="4"/>
                    <a:pt x="4" y="3"/>
                    <a:pt x="5" y="2"/>
                  </a:cubicBezTo>
                  <a:cubicBezTo>
                    <a:pt x="5" y="2"/>
                    <a:pt x="6" y="2"/>
                    <a:pt x="7" y="2"/>
                  </a:cubicBezTo>
                  <a:cubicBezTo>
                    <a:pt x="7" y="2"/>
                    <a:pt x="7" y="2"/>
                    <a:pt x="7" y="3"/>
                  </a:cubicBezTo>
                  <a:cubicBezTo>
                    <a:pt x="7" y="3"/>
                    <a:pt x="5" y="4"/>
                    <a:pt x="4" y="4"/>
                  </a:cubicBezTo>
                  <a:cubicBezTo>
                    <a:pt x="3" y="5"/>
                    <a:pt x="3" y="6"/>
                    <a:pt x="3" y="7"/>
                  </a:cubicBezTo>
                  <a:cubicBezTo>
                    <a:pt x="3" y="8"/>
                    <a:pt x="3" y="7"/>
                    <a:pt x="4" y="7"/>
                  </a:cubicBezTo>
                  <a:cubicBezTo>
                    <a:pt x="4" y="7"/>
                    <a:pt x="4" y="9"/>
                    <a:pt x="5" y="9"/>
                  </a:cubicBezTo>
                  <a:cubicBezTo>
                    <a:pt x="6" y="10"/>
                    <a:pt x="7" y="11"/>
                    <a:pt x="8" y="11"/>
                  </a:cubicBezTo>
                  <a:cubicBezTo>
                    <a:pt x="9" y="12"/>
                    <a:pt x="11" y="11"/>
                    <a:pt x="11" y="11"/>
                  </a:cubicBezTo>
                  <a:cubicBezTo>
                    <a:pt x="12" y="11"/>
                    <a:pt x="12" y="9"/>
                    <a:pt x="12" y="9"/>
                  </a:cubicBezTo>
                  <a:cubicBezTo>
                    <a:pt x="12" y="8"/>
                    <a:pt x="13" y="7"/>
                    <a:pt x="13" y="6"/>
                  </a:cubicBezTo>
                  <a:cubicBezTo>
                    <a:pt x="13" y="6"/>
                    <a:pt x="13" y="4"/>
                    <a:pt x="13" y="3"/>
                  </a:cubicBezTo>
                  <a:cubicBezTo>
                    <a:pt x="12" y="3"/>
                    <a:pt x="12" y="1"/>
                    <a:pt x="12" y="1"/>
                  </a:cubicBezTo>
                  <a:cubicBezTo>
                    <a:pt x="11" y="0"/>
                    <a:pt x="9" y="0"/>
                    <a:pt x="8" y="1"/>
                  </a:cubicBezTo>
                  <a:cubicBezTo>
                    <a:pt x="6" y="1"/>
                    <a:pt x="4" y="1"/>
                    <a:pt x="2" y="1"/>
                  </a:cubicBezTo>
                  <a:cubicBezTo>
                    <a:pt x="0" y="1"/>
                    <a:pt x="0" y="1"/>
                    <a:pt x="1" y="1"/>
                  </a:cubicBezTo>
                  <a:cubicBezTo>
                    <a:pt x="1" y="2"/>
                    <a:pt x="2" y="3"/>
                    <a:pt x="2"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34" name="Freeform 7"/>
            <p:cNvSpPr>
              <a:spLocks noChangeArrowheads="1"/>
            </p:cNvSpPr>
            <p:nvPr/>
          </p:nvSpPr>
          <p:spPr bwMode="auto">
            <a:xfrm>
              <a:off x="1281474" y="2443095"/>
              <a:ext cx="27657" cy="27657"/>
            </a:xfrm>
            <a:custGeom>
              <a:avLst/>
              <a:gdLst>
                <a:gd name="T0" fmla="*/ 1 w 5"/>
                <a:gd name="T1" fmla="*/ 5 h 5"/>
                <a:gd name="T2" fmla="*/ 5 w 5"/>
                <a:gd name="T3" fmla="*/ 3 h 5"/>
                <a:gd name="T4" fmla="*/ 3 w 5"/>
                <a:gd name="T5" fmla="*/ 1 h 5"/>
                <a:gd name="T6" fmla="*/ 2 w 5"/>
                <a:gd name="T7" fmla="*/ 3 h 5"/>
                <a:gd name="T8" fmla="*/ 1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2" y="5"/>
                    <a:pt x="4" y="4"/>
                    <a:pt x="5" y="3"/>
                  </a:cubicBezTo>
                  <a:cubicBezTo>
                    <a:pt x="5" y="3"/>
                    <a:pt x="4" y="1"/>
                    <a:pt x="3" y="1"/>
                  </a:cubicBezTo>
                  <a:cubicBezTo>
                    <a:pt x="2" y="0"/>
                    <a:pt x="2" y="2"/>
                    <a:pt x="2" y="3"/>
                  </a:cubicBezTo>
                  <a:cubicBezTo>
                    <a:pt x="3" y="4"/>
                    <a:pt x="0" y="5"/>
                    <a:pt x="1"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35" name="Freeform 8"/>
            <p:cNvSpPr>
              <a:spLocks noChangeArrowheads="1"/>
            </p:cNvSpPr>
            <p:nvPr/>
          </p:nvSpPr>
          <p:spPr bwMode="auto">
            <a:xfrm>
              <a:off x="3162195" y="601556"/>
              <a:ext cx="235090" cy="124460"/>
            </a:xfrm>
            <a:custGeom>
              <a:avLst/>
              <a:gdLst>
                <a:gd name="T0" fmla="*/ 4 w 43"/>
                <a:gd name="T1" fmla="*/ 9 h 23"/>
                <a:gd name="T2" fmla="*/ 10 w 43"/>
                <a:gd name="T3" fmla="*/ 9 h 23"/>
                <a:gd name="T4" fmla="*/ 10 w 43"/>
                <a:gd name="T5" fmla="*/ 10 h 23"/>
                <a:gd name="T6" fmla="*/ 10 w 43"/>
                <a:gd name="T7" fmla="*/ 11 h 23"/>
                <a:gd name="T8" fmla="*/ 11 w 43"/>
                <a:gd name="T9" fmla="*/ 12 h 23"/>
                <a:gd name="T10" fmla="*/ 3 w 43"/>
                <a:gd name="T11" fmla="*/ 13 h 23"/>
                <a:gd name="T12" fmla="*/ 7 w 43"/>
                <a:gd name="T13" fmla="*/ 13 h 23"/>
                <a:gd name="T14" fmla="*/ 9 w 43"/>
                <a:gd name="T15" fmla="*/ 15 h 23"/>
                <a:gd name="T16" fmla="*/ 10 w 43"/>
                <a:gd name="T17" fmla="*/ 17 h 23"/>
                <a:gd name="T18" fmla="*/ 6 w 43"/>
                <a:gd name="T19" fmla="*/ 19 h 23"/>
                <a:gd name="T20" fmla="*/ 9 w 43"/>
                <a:gd name="T21" fmla="*/ 21 h 23"/>
                <a:gd name="T22" fmla="*/ 14 w 43"/>
                <a:gd name="T23" fmla="*/ 22 h 23"/>
                <a:gd name="T24" fmla="*/ 21 w 43"/>
                <a:gd name="T25" fmla="*/ 23 h 23"/>
                <a:gd name="T26" fmla="*/ 24 w 43"/>
                <a:gd name="T27" fmla="*/ 21 h 23"/>
                <a:gd name="T28" fmla="*/ 28 w 43"/>
                <a:gd name="T29" fmla="*/ 21 h 23"/>
                <a:gd name="T30" fmla="*/ 32 w 43"/>
                <a:gd name="T31" fmla="*/ 18 h 23"/>
                <a:gd name="T32" fmla="*/ 35 w 43"/>
                <a:gd name="T33" fmla="*/ 17 h 23"/>
                <a:gd name="T34" fmla="*/ 38 w 43"/>
                <a:gd name="T35" fmla="*/ 14 h 23"/>
                <a:gd name="T36" fmla="*/ 41 w 43"/>
                <a:gd name="T37" fmla="*/ 11 h 23"/>
                <a:gd name="T38" fmla="*/ 41 w 43"/>
                <a:gd name="T39" fmla="*/ 8 h 23"/>
                <a:gd name="T40" fmla="*/ 39 w 43"/>
                <a:gd name="T41" fmla="*/ 6 h 23"/>
                <a:gd name="T42" fmla="*/ 38 w 43"/>
                <a:gd name="T43" fmla="*/ 4 h 23"/>
                <a:gd name="T44" fmla="*/ 38 w 43"/>
                <a:gd name="T45" fmla="*/ 2 h 23"/>
                <a:gd name="T46" fmla="*/ 37 w 43"/>
                <a:gd name="T47" fmla="*/ 1 h 23"/>
                <a:gd name="T48" fmla="*/ 35 w 43"/>
                <a:gd name="T49" fmla="*/ 3 h 23"/>
                <a:gd name="T50" fmla="*/ 33 w 43"/>
                <a:gd name="T51" fmla="*/ 0 h 23"/>
                <a:gd name="T52" fmla="*/ 32 w 43"/>
                <a:gd name="T53" fmla="*/ 2 h 23"/>
                <a:gd name="T54" fmla="*/ 30 w 43"/>
                <a:gd name="T55" fmla="*/ 3 h 23"/>
                <a:gd name="T56" fmla="*/ 29 w 43"/>
                <a:gd name="T57" fmla="*/ 5 h 23"/>
                <a:gd name="T58" fmla="*/ 26 w 43"/>
                <a:gd name="T59" fmla="*/ 4 h 23"/>
                <a:gd name="T60" fmla="*/ 26 w 43"/>
                <a:gd name="T61" fmla="*/ 6 h 23"/>
                <a:gd name="T62" fmla="*/ 24 w 43"/>
                <a:gd name="T63" fmla="*/ 5 h 23"/>
                <a:gd name="T64" fmla="*/ 22 w 43"/>
                <a:gd name="T65" fmla="*/ 4 h 23"/>
                <a:gd name="T66" fmla="*/ 21 w 43"/>
                <a:gd name="T67" fmla="*/ 6 h 23"/>
                <a:gd name="T68" fmla="*/ 18 w 43"/>
                <a:gd name="T69" fmla="*/ 4 h 23"/>
                <a:gd name="T70" fmla="*/ 17 w 43"/>
                <a:gd name="T71" fmla="*/ 7 h 23"/>
                <a:gd name="T72" fmla="*/ 16 w 43"/>
                <a:gd name="T73" fmla="*/ 7 h 23"/>
                <a:gd name="T74" fmla="*/ 14 w 43"/>
                <a:gd name="T75" fmla="*/ 10 h 23"/>
                <a:gd name="T76" fmla="*/ 13 w 43"/>
                <a:gd name="T77" fmla="*/ 5 h 23"/>
                <a:gd name="T78" fmla="*/ 12 w 43"/>
                <a:gd name="T79" fmla="*/ 3 h 23"/>
                <a:gd name="T80" fmla="*/ 8 w 43"/>
                <a:gd name="T81" fmla="*/ 2 h 23"/>
                <a:gd name="T82" fmla="*/ 9 w 43"/>
                <a:gd name="T83" fmla="*/ 5 h 23"/>
                <a:gd name="T84" fmla="*/ 6 w 43"/>
                <a:gd name="T85" fmla="*/ 4 h 23"/>
                <a:gd name="T86" fmla="*/ 6 w 43"/>
                <a:gd name="T87" fmla="*/ 6 h 23"/>
                <a:gd name="T88" fmla="*/ 3 w 43"/>
                <a:gd name="T89" fmla="*/ 6 h 23"/>
                <a:gd name="T90" fmla="*/ 4 w 43"/>
                <a:gd name="T91" fmla="*/ 7 h 23"/>
                <a:gd name="T92" fmla="*/ 2 w 43"/>
                <a:gd name="T93" fmla="*/ 8 h 23"/>
                <a:gd name="T94" fmla="*/ 4 w 43"/>
                <a:gd name="T95" fmla="*/ 9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23"/>
                <a:gd name="T146" fmla="*/ 43 w 43"/>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23">
                  <a:moveTo>
                    <a:pt x="4" y="9"/>
                  </a:moveTo>
                  <a:cubicBezTo>
                    <a:pt x="5" y="9"/>
                    <a:pt x="9" y="8"/>
                    <a:pt x="10" y="9"/>
                  </a:cubicBezTo>
                  <a:cubicBezTo>
                    <a:pt x="11" y="9"/>
                    <a:pt x="11" y="9"/>
                    <a:pt x="10" y="10"/>
                  </a:cubicBezTo>
                  <a:cubicBezTo>
                    <a:pt x="8" y="11"/>
                    <a:pt x="9" y="11"/>
                    <a:pt x="10" y="11"/>
                  </a:cubicBezTo>
                  <a:cubicBezTo>
                    <a:pt x="11" y="11"/>
                    <a:pt x="11" y="10"/>
                    <a:pt x="11" y="12"/>
                  </a:cubicBezTo>
                  <a:cubicBezTo>
                    <a:pt x="11" y="13"/>
                    <a:pt x="5" y="12"/>
                    <a:pt x="3" y="13"/>
                  </a:cubicBezTo>
                  <a:cubicBezTo>
                    <a:pt x="1" y="14"/>
                    <a:pt x="6" y="13"/>
                    <a:pt x="7" y="13"/>
                  </a:cubicBezTo>
                  <a:cubicBezTo>
                    <a:pt x="8" y="13"/>
                    <a:pt x="8" y="15"/>
                    <a:pt x="9" y="15"/>
                  </a:cubicBezTo>
                  <a:cubicBezTo>
                    <a:pt x="10" y="15"/>
                    <a:pt x="10" y="15"/>
                    <a:pt x="10" y="17"/>
                  </a:cubicBezTo>
                  <a:cubicBezTo>
                    <a:pt x="11" y="19"/>
                    <a:pt x="8" y="19"/>
                    <a:pt x="6" y="19"/>
                  </a:cubicBezTo>
                  <a:cubicBezTo>
                    <a:pt x="4" y="20"/>
                    <a:pt x="7" y="20"/>
                    <a:pt x="9" y="21"/>
                  </a:cubicBezTo>
                  <a:cubicBezTo>
                    <a:pt x="11" y="21"/>
                    <a:pt x="13" y="21"/>
                    <a:pt x="14" y="22"/>
                  </a:cubicBezTo>
                  <a:cubicBezTo>
                    <a:pt x="15" y="23"/>
                    <a:pt x="19" y="23"/>
                    <a:pt x="21" y="23"/>
                  </a:cubicBezTo>
                  <a:cubicBezTo>
                    <a:pt x="22" y="23"/>
                    <a:pt x="23" y="22"/>
                    <a:pt x="24" y="21"/>
                  </a:cubicBezTo>
                  <a:cubicBezTo>
                    <a:pt x="25" y="21"/>
                    <a:pt x="26" y="21"/>
                    <a:pt x="28" y="21"/>
                  </a:cubicBezTo>
                  <a:cubicBezTo>
                    <a:pt x="29" y="20"/>
                    <a:pt x="31" y="19"/>
                    <a:pt x="32" y="18"/>
                  </a:cubicBezTo>
                  <a:cubicBezTo>
                    <a:pt x="33" y="17"/>
                    <a:pt x="34" y="17"/>
                    <a:pt x="35" y="17"/>
                  </a:cubicBezTo>
                  <a:cubicBezTo>
                    <a:pt x="37" y="17"/>
                    <a:pt x="38" y="15"/>
                    <a:pt x="38" y="14"/>
                  </a:cubicBezTo>
                  <a:cubicBezTo>
                    <a:pt x="38" y="13"/>
                    <a:pt x="40" y="12"/>
                    <a:pt x="41" y="11"/>
                  </a:cubicBezTo>
                  <a:cubicBezTo>
                    <a:pt x="43" y="11"/>
                    <a:pt x="41" y="10"/>
                    <a:pt x="41" y="8"/>
                  </a:cubicBezTo>
                  <a:cubicBezTo>
                    <a:pt x="41" y="7"/>
                    <a:pt x="40" y="7"/>
                    <a:pt x="39" y="6"/>
                  </a:cubicBezTo>
                  <a:cubicBezTo>
                    <a:pt x="37" y="6"/>
                    <a:pt x="38" y="4"/>
                    <a:pt x="38" y="4"/>
                  </a:cubicBezTo>
                  <a:cubicBezTo>
                    <a:pt x="37" y="3"/>
                    <a:pt x="37" y="3"/>
                    <a:pt x="38" y="2"/>
                  </a:cubicBezTo>
                  <a:cubicBezTo>
                    <a:pt x="39" y="1"/>
                    <a:pt x="39" y="1"/>
                    <a:pt x="37" y="1"/>
                  </a:cubicBezTo>
                  <a:cubicBezTo>
                    <a:pt x="36" y="2"/>
                    <a:pt x="36" y="2"/>
                    <a:pt x="35" y="3"/>
                  </a:cubicBezTo>
                  <a:cubicBezTo>
                    <a:pt x="34" y="3"/>
                    <a:pt x="34" y="0"/>
                    <a:pt x="33" y="0"/>
                  </a:cubicBezTo>
                  <a:cubicBezTo>
                    <a:pt x="33" y="0"/>
                    <a:pt x="31" y="1"/>
                    <a:pt x="32" y="2"/>
                  </a:cubicBezTo>
                  <a:cubicBezTo>
                    <a:pt x="32" y="3"/>
                    <a:pt x="31" y="3"/>
                    <a:pt x="30" y="3"/>
                  </a:cubicBezTo>
                  <a:cubicBezTo>
                    <a:pt x="29" y="3"/>
                    <a:pt x="29" y="4"/>
                    <a:pt x="29" y="5"/>
                  </a:cubicBezTo>
                  <a:cubicBezTo>
                    <a:pt x="28" y="5"/>
                    <a:pt x="27" y="4"/>
                    <a:pt x="26" y="4"/>
                  </a:cubicBezTo>
                  <a:cubicBezTo>
                    <a:pt x="25" y="4"/>
                    <a:pt x="26" y="5"/>
                    <a:pt x="26" y="6"/>
                  </a:cubicBezTo>
                  <a:cubicBezTo>
                    <a:pt x="26" y="7"/>
                    <a:pt x="25" y="6"/>
                    <a:pt x="24" y="5"/>
                  </a:cubicBezTo>
                  <a:cubicBezTo>
                    <a:pt x="24" y="4"/>
                    <a:pt x="23" y="3"/>
                    <a:pt x="22" y="4"/>
                  </a:cubicBezTo>
                  <a:cubicBezTo>
                    <a:pt x="21" y="4"/>
                    <a:pt x="22" y="5"/>
                    <a:pt x="21" y="6"/>
                  </a:cubicBezTo>
                  <a:cubicBezTo>
                    <a:pt x="20" y="7"/>
                    <a:pt x="19" y="4"/>
                    <a:pt x="18" y="4"/>
                  </a:cubicBezTo>
                  <a:cubicBezTo>
                    <a:pt x="17" y="4"/>
                    <a:pt x="17" y="6"/>
                    <a:pt x="17" y="7"/>
                  </a:cubicBezTo>
                  <a:cubicBezTo>
                    <a:pt x="17" y="7"/>
                    <a:pt x="16" y="6"/>
                    <a:pt x="16" y="7"/>
                  </a:cubicBezTo>
                  <a:cubicBezTo>
                    <a:pt x="15" y="7"/>
                    <a:pt x="15" y="10"/>
                    <a:pt x="14" y="10"/>
                  </a:cubicBezTo>
                  <a:cubicBezTo>
                    <a:pt x="13" y="10"/>
                    <a:pt x="14" y="5"/>
                    <a:pt x="13" y="5"/>
                  </a:cubicBezTo>
                  <a:cubicBezTo>
                    <a:pt x="12" y="5"/>
                    <a:pt x="12" y="4"/>
                    <a:pt x="12" y="3"/>
                  </a:cubicBezTo>
                  <a:cubicBezTo>
                    <a:pt x="11" y="2"/>
                    <a:pt x="9" y="1"/>
                    <a:pt x="8" y="2"/>
                  </a:cubicBezTo>
                  <a:cubicBezTo>
                    <a:pt x="6" y="3"/>
                    <a:pt x="10" y="4"/>
                    <a:pt x="9" y="5"/>
                  </a:cubicBezTo>
                  <a:cubicBezTo>
                    <a:pt x="9" y="6"/>
                    <a:pt x="7" y="3"/>
                    <a:pt x="6" y="4"/>
                  </a:cubicBezTo>
                  <a:cubicBezTo>
                    <a:pt x="5" y="4"/>
                    <a:pt x="6" y="5"/>
                    <a:pt x="6" y="6"/>
                  </a:cubicBezTo>
                  <a:cubicBezTo>
                    <a:pt x="6" y="7"/>
                    <a:pt x="5" y="6"/>
                    <a:pt x="3" y="6"/>
                  </a:cubicBezTo>
                  <a:cubicBezTo>
                    <a:pt x="2" y="6"/>
                    <a:pt x="4" y="6"/>
                    <a:pt x="4" y="7"/>
                  </a:cubicBezTo>
                  <a:cubicBezTo>
                    <a:pt x="5" y="8"/>
                    <a:pt x="3" y="7"/>
                    <a:pt x="2" y="8"/>
                  </a:cubicBezTo>
                  <a:cubicBezTo>
                    <a:pt x="0" y="9"/>
                    <a:pt x="3" y="9"/>
                    <a:pt x="4" y="9"/>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36" name="Freeform 9"/>
            <p:cNvSpPr>
              <a:spLocks noChangeArrowheads="1"/>
            </p:cNvSpPr>
            <p:nvPr/>
          </p:nvSpPr>
          <p:spPr bwMode="auto">
            <a:xfrm>
              <a:off x="3505612" y="896570"/>
              <a:ext cx="179774" cy="283491"/>
            </a:xfrm>
            <a:custGeom>
              <a:avLst/>
              <a:gdLst>
                <a:gd name="T0" fmla="*/ 2 w 33"/>
                <a:gd name="T1" fmla="*/ 9 h 52"/>
                <a:gd name="T2" fmla="*/ 0 w 33"/>
                <a:gd name="T3" fmla="*/ 11 h 52"/>
                <a:gd name="T4" fmla="*/ 2 w 33"/>
                <a:gd name="T5" fmla="*/ 12 h 52"/>
                <a:gd name="T6" fmla="*/ 5 w 33"/>
                <a:gd name="T7" fmla="*/ 12 h 52"/>
                <a:gd name="T8" fmla="*/ 3 w 33"/>
                <a:gd name="T9" fmla="*/ 14 h 52"/>
                <a:gd name="T10" fmla="*/ 2 w 33"/>
                <a:gd name="T11" fmla="*/ 16 h 52"/>
                <a:gd name="T12" fmla="*/ 5 w 33"/>
                <a:gd name="T13" fmla="*/ 15 h 52"/>
                <a:gd name="T14" fmla="*/ 6 w 33"/>
                <a:gd name="T15" fmla="*/ 17 h 52"/>
                <a:gd name="T16" fmla="*/ 6 w 33"/>
                <a:gd name="T17" fmla="*/ 19 h 52"/>
                <a:gd name="T18" fmla="*/ 6 w 33"/>
                <a:gd name="T19" fmla="*/ 23 h 52"/>
                <a:gd name="T20" fmla="*/ 7 w 33"/>
                <a:gd name="T21" fmla="*/ 25 h 52"/>
                <a:gd name="T22" fmla="*/ 11 w 33"/>
                <a:gd name="T23" fmla="*/ 24 h 52"/>
                <a:gd name="T24" fmla="*/ 12 w 33"/>
                <a:gd name="T25" fmla="*/ 28 h 52"/>
                <a:gd name="T26" fmla="*/ 13 w 33"/>
                <a:gd name="T27" fmla="*/ 31 h 52"/>
                <a:gd name="T28" fmla="*/ 9 w 33"/>
                <a:gd name="T29" fmla="*/ 33 h 52"/>
                <a:gd name="T30" fmla="*/ 6 w 33"/>
                <a:gd name="T31" fmla="*/ 34 h 52"/>
                <a:gd name="T32" fmla="*/ 7 w 33"/>
                <a:gd name="T33" fmla="*/ 36 h 52"/>
                <a:gd name="T34" fmla="*/ 8 w 33"/>
                <a:gd name="T35" fmla="*/ 38 h 52"/>
                <a:gd name="T36" fmla="*/ 3 w 33"/>
                <a:gd name="T37" fmla="*/ 41 h 52"/>
                <a:gd name="T38" fmla="*/ 8 w 33"/>
                <a:gd name="T39" fmla="*/ 43 h 52"/>
                <a:gd name="T40" fmla="*/ 11 w 33"/>
                <a:gd name="T41" fmla="*/ 44 h 52"/>
                <a:gd name="T42" fmla="*/ 7 w 33"/>
                <a:gd name="T43" fmla="*/ 46 h 52"/>
                <a:gd name="T44" fmla="*/ 5 w 33"/>
                <a:gd name="T45" fmla="*/ 49 h 52"/>
                <a:gd name="T46" fmla="*/ 2 w 33"/>
                <a:gd name="T47" fmla="*/ 52 h 52"/>
                <a:gd name="T48" fmla="*/ 7 w 33"/>
                <a:gd name="T49" fmla="*/ 50 h 52"/>
                <a:gd name="T50" fmla="*/ 10 w 33"/>
                <a:gd name="T51" fmla="*/ 50 h 52"/>
                <a:gd name="T52" fmla="*/ 13 w 33"/>
                <a:gd name="T53" fmla="*/ 48 h 52"/>
                <a:gd name="T54" fmla="*/ 17 w 33"/>
                <a:gd name="T55" fmla="*/ 48 h 52"/>
                <a:gd name="T56" fmla="*/ 23 w 33"/>
                <a:gd name="T57" fmla="*/ 47 h 52"/>
                <a:gd name="T58" fmla="*/ 29 w 33"/>
                <a:gd name="T59" fmla="*/ 45 h 52"/>
                <a:gd name="T60" fmla="*/ 27 w 33"/>
                <a:gd name="T61" fmla="*/ 43 h 52"/>
                <a:gd name="T62" fmla="*/ 32 w 33"/>
                <a:gd name="T63" fmla="*/ 37 h 52"/>
                <a:gd name="T64" fmla="*/ 26 w 33"/>
                <a:gd name="T65" fmla="*/ 36 h 52"/>
                <a:gd name="T66" fmla="*/ 26 w 33"/>
                <a:gd name="T67" fmla="*/ 34 h 52"/>
                <a:gd name="T68" fmla="*/ 25 w 33"/>
                <a:gd name="T69" fmla="*/ 31 h 52"/>
                <a:gd name="T70" fmla="*/ 23 w 33"/>
                <a:gd name="T71" fmla="*/ 27 h 52"/>
                <a:gd name="T72" fmla="*/ 19 w 33"/>
                <a:gd name="T73" fmla="*/ 23 h 52"/>
                <a:gd name="T74" fmla="*/ 17 w 33"/>
                <a:gd name="T75" fmla="*/ 18 h 52"/>
                <a:gd name="T76" fmla="*/ 15 w 33"/>
                <a:gd name="T77" fmla="*/ 15 h 52"/>
                <a:gd name="T78" fmla="*/ 18 w 33"/>
                <a:gd name="T79" fmla="*/ 11 h 52"/>
                <a:gd name="T80" fmla="*/ 19 w 33"/>
                <a:gd name="T81" fmla="*/ 7 h 52"/>
                <a:gd name="T82" fmla="*/ 15 w 33"/>
                <a:gd name="T83" fmla="*/ 7 h 52"/>
                <a:gd name="T84" fmla="*/ 9 w 33"/>
                <a:gd name="T85" fmla="*/ 8 h 52"/>
                <a:gd name="T86" fmla="*/ 12 w 33"/>
                <a:gd name="T87" fmla="*/ 4 h 52"/>
                <a:gd name="T88" fmla="*/ 15 w 33"/>
                <a:gd name="T89" fmla="*/ 1 h 52"/>
                <a:gd name="T90" fmla="*/ 11 w 33"/>
                <a:gd name="T91" fmla="*/ 1 h 52"/>
                <a:gd name="T92" fmla="*/ 6 w 33"/>
                <a:gd name="T93" fmla="*/ 1 h 52"/>
                <a:gd name="T94" fmla="*/ 5 w 33"/>
                <a:gd name="T95" fmla="*/ 4 h 52"/>
                <a:gd name="T96" fmla="*/ 6 w 33"/>
                <a:gd name="T97" fmla="*/ 6 h 52"/>
                <a:gd name="T98" fmla="*/ 4 w 33"/>
                <a:gd name="T99" fmla="*/ 8 h 52"/>
                <a:gd name="T100" fmla="*/ 3 w 33"/>
                <a:gd name="T101" fmla="*/ 10 h 52"/>
                <a:gd name="T102" fmla="*/ 2 w 33"/>
                <a:gd name="T103" fmla="*/ 9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
                <a:gd name="T157" fmla="*/ 0 h 52"/>
                <a:gd name="T158" fmla="*/ 33 w 33"/>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 h="52">
                  <a:moveTo>
                    <a:pt x="2" y="9"/>
                  </a:moveTo>
                  <a:cubicBezTo>
                    <a:pt x="1" y="9"/>
                    <a:pt x="0" y="10"/>
                    <a:pt x="0" y="11"/>
                  </a:cubicBezTo>
                  <a:cubicBezTo>
                    <a:pt x="1" y="11"/>
                    <a:pt x="2" y="13"/>
                    <a:pt x="2" y="12"/>
                  </a:cubicBezTo>
                  <a:cubicBezTo>
                    <a:pt x="3" y="12"/>
                    <a:pt x="5" y="12"/>
                    <a:pt x="5" y="12"/>
                  </a:cubicBezTo>
                  <a:cubicBezTo>
                    <a:pt x="4" y="13"/>
                    <a:pt x="4" y="13"/>
                    <a:pt x="3" y="14"/>
                  </a:cubicBezTo>
                  <a:cubicBezTo>
                    <a:pt x="3" y="14"/>
                    <a:pt x="2" y="15"/>
                    <a:pt x="2" y="16"/>
                  </a:cubicBezTo>
                  <a:cubicBezTo>
                    <a:pt x="3" y="16"/>
                    <a:pt x="6" y="14"/>
                    <a:pt x="5" y="15"/>
                  </a:cubicBezTo>
                  <a:cubicBezTo>
                    <a:pt x="5" y="15"/>
                    <a:pt x="6" y="16"/>
                    <a:pt x="6" y="17"/>
                  </a:cubicBezTo>
                  <a:cubicBezTo>
                    <a:pt x="7" y="17"/>
                    <a:pt x="6" y="19"/>
                    <a:pt x="6" y="19"/>
                  </a:cubicBezTo>
                  <a:cubicBezTo>
                    <a:pt x="6" y="20"/>
                    <a:pt x="6" y="22"/>
                    <a:pt x="6" y="23"/>
                  </a:cubicBezTo>
                  <a:cubicBezTo>
                    <a:pt x="5" y="23"/>
                    <a:pt x="6" y="25"/>
                    <a:pt x="7" y="25"/>
                  </a:cubicBezTo>
                  <a:cubicBezTo>
                    <a:pt x="8" y="25"/>
                    <a:pt x="11" y="24"/>
                    <a:pt x="11" y="24"/>
                  </a:cubicBezTo>
                  <a:cubicBezTo>
                    <a:pt x="11" y="25"/>
                    <a:pt x="11" y="27"/>
                    <a:pt x="12" y="28"/>
                  </a:cubicBezTo>
                  <a:cubicBezTo>
                    <a:pt x="13" y="29"/>
                    <a:pt x="14" y="30"/>
                    <a:pt x="13" y="31"/>
                  </a:cubicBezTo>
                  <a:cubicBezTo>
                    <a:pt x="12" y="32"/>
                    <a:pt x="10" y="33"/>
                    <a:pt x="9" y="33"/>
                  </a:cubicBezTo>
                  <a:cubicBezTo>
                    <a:pt x="9" y="33"/>
                    <a:pt x="7" y="33"/>
                    <a:pt x="6" y="34"/>
                  </a:cubicBezTo>
                  <a:cubicBezTo>
                    <a:pt x="6" y="35"/>
                    <a:pt x="6" y="37"/>
                    <a:pt x="7" y="36"/>
                  </a:cubicBezTo>
                  <a:cubicBezTo>
                    <a:pt x="8" y="36"/>
                    <a:pt x="9" y="37"/>
                    <a:pt x="8" y="38"/>
                  </a:cubicBezTo>
                  <a:cubicBezTo>
                    <a:pt x="7" y="39"/>
                    <a:pt x="3" y="41"/>
                    <a:pt x="3" y="41"/>
                  </a:cubicBezTo>
                  <a:cubicBezTo>
                    <a:pt x="3" y="42"/>
                    <a:pt x="6" y="43"/>
                    <a:pt x="8" y="43"/>
                  </a:cubicBezTo>
                  <a:cubicBezTo>
                    <a:pt x="9" y="43"/>
                    <a:pt x="12" y="44"/>
                    <a:pt x="11" y="44"/>
                  </a:cubicBezTo>
                  <a:cubicBezTo>
                    <a:pt x="11" y="45"/>
                    <a:pt x="7" y="45"/>
                    <a:pt x="7" y="46"/>
                  </a:cubicBezTo>
                  <a:cubicBezTo>
                    <a:pt x="6" y="47"/>
                    <a:pt x="5" y="49"/>
                    <a:pt x="5" y="49"/>
                  </a:cubicBezTo>
                  <a:cubicBezTo>
                    <a:pt x="4" y="50"/>
                    <a:pt x="1" y="51"/>
                    <a:pt x="2" y="52"/>
                  </a:cubicBezTo>
                  <a:cubicBezTo>
                    <a:pt x="3" y="52"/>
                    <a:pt x="6" y="50"/>
                    <a:pt x="7" y="50"/>
                  </a:cubicBezTo>
                  <a:cubicBezTo>
                    <a:pt x="8" y="50"/>
                    <a:pt x="9" y="51"/>
                    <a:pt x="10" y="50"/>
                  </a:cubicBezTo>
                  <a:cubicBezTo>
                    <a:pt x="12" y="49"/>
                    <a:pt x="12" y="47"/>
                    <a:pt x="13" y="48"/>
                  </a:cubicBezTo>
                  <a:cubicBezTo>
                    <a:pt x="14" y="48"/>
                    <a:pt x="15" y="49"/>
                    <a:pt x="17" y="48"/>
                  </a:cubicBezTo>
                  <a:cubicBezTo>
                    <a:pt x="19" y="47"/>
                    <a:pt x="22" y="47"/>
                    <a:pt x="23" y="47"/>
                  </a:cubicBezTo>
                  <a:cubicBezTo>
                    <a:pt x="25" y="47"/>
                    <a:pt x="30" y="46"/>
                    <a:pt x="29" y="45"/>
                  </a:cubicBezTo>
                  <a:cubicBezTo>
                    <a:pt x="28" y="44"/>
                    <a:pt x="26" y="44"/>
                    <a:pt x="27" y="43"/>
                  </a:cubicBezTo>
                  <a:cubicBezTo>
                    <a:pt x="29" y="41"/>
                    <a:pt x="33" y="39"/>
                    <a:pt x="32" y="37"/>
                  </a:cubicBezTo>
                  <a:cubicBezTo>
                    <a:pt x="30" y="36"/>
                    <a:pt x="28" y="35"/>
                    <a:pt x="26" y="36"/>
                  </a:cubicBezTo>
                  <a:cubicBezTo>
                    <a:pt x="25" y="36"/>
                    <a:pt x="26" y="35"/>
                    <a:pt x="26" y="34"/>
                  </a:cubicBezTo>
                  <a:cubicBezTo>
                    <a:pt x="26" y="33"/>
                    <a:pt x="25" y="32"/>
                    <a:pt x="25" y="31"/>
                  </a:cubicBezTo>
                  <a:cubicBezTo>
                    <a:pt x="25" y="30"/>
                    <a:pt x="24" y="27"/>
                    <a:pt x="23" y="27"/>
                  </a:cubicBezTo>
                  <a:cubicBezTo>
                    <a:pt x="21" y="26"/>
                    <a:pt x="19" y="25"/>
                    <a:pt x="19" y="23"/>
                  </a:cubicBezTo>
                  <a:cubicBezTo>
                    <a:pt x="18" y="21"/>
                    <a:pt x="19" y="19"/>
                    <a:pt x="17" y="18"/>
                  </a:cubicBezTo>
                  <a:cubicBezTo>
                    <a:pt x="15" y="17"/>
                    <a:pt x="14" y="17"/>
                    <a:pt x="15" y="15"/>
                  </a:cubicBezTo>
                  <a:cubicBezTo>
                    <a:pt x="16" y="14"/>
                    <a:pt x="17" y="12"/>
                    <a:pt x="18" y="11"/>
                  </a:cubicBezTo>
                  <a:cubicBezTo>
                    <a:pt x="19" y="10"/>
                    <a:pt x="21" y="8"/>
                    <a:pt x="19" y="7"/>
                  </a:cubicBezTo>
                  <a:cubicBezTo>
                    <a:pt x="18" y="7"/>
                    <a:pt x="16" y="7"/>
                    <a:pt x="15" y="7"/>
                  </a:cubicBezTo>
                  <a:cubicBezTo>
                    <a:pt x="14" y="7"/>
                    <a:pt x="9" y="9"/>
                    <a:pt x="9" y="8"/>
                  </a:cubicBezTo>
                  <a:cubicBezTo>
                    <a:pt x="10" y="8"/>
                    <a:pt x="12" y="5"/>
                    <a:pt x="12" y="4"/>
                  </a:cubicBezTo>
                  <a:cubicBezTo>
                    <a:pt x="13" y="4"/>
                    <a:pt x="15" y="3"/>
                    <a:pt x="15" y="1"/>
                  </a:cubicBezTo>
                  <a:cubicBezTo>
                    <a:pt x="15" y="0"/>
                    <a:pt x="13" y="1"/>
                    <a:pt x="11" y="1"/>
                  </a:cubicBezTo>
                  <a:cubicBezTo>
                    <a:pt x="10" y="1"/>
                    <a:pt x="7" y="1"/>
                    <a:pt x="6" y="1"/>
                  </a:cubicBezTo>
                  <a:cubicBezTo>
                    <a:pt x="6" y="1"/>
                    <a:pt x="5" y="3"/>
                    <a:pt x="5" y="4"/>
                  </a:cubicBezTo>
                  <a:cubicBezTo>
                    <a:pt x="4" y="4"/>
                    <a:pt x="7" y="5"/>
                    <a:pt x="6" y="6"/>
                  </a:cubicBezTo>
                  <a:cubicBezTo>
                    <a:pt x="5" y="6"/>
                    <a:pt x="3" y="7"/>
                    <a:pt x="4" y="8"/>
                  </a:cubicBezTo>
                  <a:cubicBezTo>
                    <a:pt x="4" y="8"/>
                    <a:pt x="4" y="10"/>
                    <a:pt x="3" y="10"/>
                  </a:cubicBezTo>
                  <a:cubicBezTo>
                    <a:pt x="2" y="10"/>
                    <a:pt x="2" y="8"/>
                    <a:pt x="2" y="9"/>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37" name="Freeform 10"/>
            <p:cNvSpPr>
              <a:spLocks noChangeArrowheads="1"/>
            </p:cNvSpPr>
            <p:nvPr/>
          </p:nvSpPr>
          <p:spPr bwMode="auto">
            <a:xfrm>
              <a:off x="3401895" y="1021032"/>
              <a:ext cx="115240" cy="110631"/>
            </a:xfrm>
            <a:custGeom>
              <a:avLst/>
              <a:gdLst>
                <a:gd name="T0" fmla="*/ 7 w 21"/>
                <a:gd name="T1" fmla="*/ 20 h 20"/>
                <a:gd name="T2" fmla="*/ 13 w 21"/>
                <a:gd name="T3" fmla="*/ 17 h 20"/>
                <a:gd name="T4" fmla="*/ 18 w 21"/>
                <a:gd name="T5" fmla="*/ 16 h 20"/>
                <a:gd name="T6" fmla="*/ 21 w 21"/>
                <a:gd name="T7" fmla="*/ 10 h 20"/>
                <a:gd name="T8" fmla="*/ 20 w 21"/>
                <a:gd name="T9" fmla="*/ 6 h 20"/>
                <a:gd name="T10" fmla="*/ 20 w 21"/>
                <a:gd name="T11" fmla="*/ 6 h 20"/>
                <a:gd name="T12" fmla="*/ 20 w 21"/>
                <a:gd name="T13" fmla="*/ 6 h 20"/>
                <a:gd name="T14" fmla="*/ 21 w 21"/>
                <a:gd name="T15" fmla="*/ 5 h 20"/>
                <a:gd name="T16" fmla="*/ 21 w 21"/>
                <a:gd name="T17" fmla="*/ 5 h 20"/>
                <a:gd name="T18" fmla="*/ 21 w 21"/>
                <a:gd name="T19" fmla="*/ 4 h 20"/>
                <a:gd name="T20" fmla="*/ 21 w 21"/>
                <a:gd name="T21" fmla="*/ 4 h 20"/>
                <a:gd name="T22" fmla="*/ 21 w 21"/>
                <a:gd name="T23" fmla="*/ 4 h 20"/>
                <a:gd name="T24" fmla="*/ 21 w 21"/>
                <a:gd name="T25" fmla="*/ 3 h 20"/>
                <a:gd name="T26" fmla="*/ 21 w 21"/>
                <a:gd name="T27" fmla="*/ 3 h 20"/>
                <a:gd name="T28" fmla="*/ 21 w 21"/>
                <a:gd name="T29" fmla="*/ 2 h 20"/>
                <a:gd name="T30" fmla="*/ 21 w 21"/>
                <a:gd name="T31" fmla="*/ 2 h 20"/>
                <a:gd name="T32" fmla="*/ 21 w 21"/>
                <a:gd name="T33" fmla="*/ 2 h 20"/>
                <a:gd name="T34" fmla="*/ 21 w 21"/>
                <a:gd name="T35" fmla="*/ 1 h 20"/>
                <a:gd name="T36" fmla="*/ 21 w 21"/>
                <a:gd name="T37" fmla="*/ 1 h 20"/>
                <a:gd name="T38" fmla="*/ 21 w 21"/>
                <a:gd name="T39" fmla="*/ 1 h 20"/>
                <a:gd name="T40" fmla="*/ 21 w 21"/>
                <a:gd name="T41" fmla="*/ 1 h 20"/>
                <a:gd name="T42" fmla="*/ 21 w 21"/>
                <a:gd name="T43" fmla="*/ 0 h 20"/>
                <a:gd name="T44" fmla="*/ 20 w 21"/>
                <a:gd name="T45" fmla="*/ 0 h 20"/>
                <a:gd name="T46" fmla="*/ 20 w 21"/>
                <a:gd name="T47" fmla="*/ 0 h 20"/>
                <a:gd name="T48" fmla="*/ 20 w 21"/>
                <a:gd name="T49" fmla="*/ 0 h 20"/>
                <a:gd name="T50" fmla="*/ 19 w 21"/>
                <a:gd name="T51" fmla="*/ 0 h 20"/>
                <a:gd name="T52" fmla="*/ 19 w 21"/>
                <a:gd name="T53" fmla="*/ 0 h 20"/>
                <a:gd name="T54" fmla="*/ 18 w 21"/>
                <a:gd name="T55" fmla="*/ 0 h 20"/>
                <a:gd name="T56" fmla="*/ 18 w 21"/>
                <a:gd name="T57" fmla="*/ 0 h 20"/>
                <a:gd name="T58" fmla="*/ 17 w 21"/>
                <a:gd name="T59" fmla="*/ 0 h 20"/>
                <a:gd name="T60" fmla="*/ 16 w 21"/>
                <a:gd name="T61" fmla="*/ 0 h 20"/>
                <a:gd name="T62" fmla="*/ 16 w 21"/>
                <a:gd name="T63" fmla="*/ 0 h 20"/>
                <a:gd name="T64" fmla="*/ 15 w 21"/>
                <a:gd name="T65" fmla="*/ 0 h 20"/>
                <a:gd name="T66" fmla="*/ 15 w 21"/>
                <a:gd name="T67" fmla="*/ 0 h 20"/>
                <a:gd name="T68" fmla="*/ 14 w 21"/>
                <a:gd name="T69" fmla="*/ 0 h 20"/>
                <a:gd name="T70" fmla="*/ 10 w 21"/>
                <a:gd name="T71" fmla="*/ 2 h 20"/>
                <a:gd name="T72" fmla="*/ 11 w 21"/>
                <a:gd name="T73" fmla="*/ 5 h 20"/>
                <a:gd name="T74" fmla="*/ 5 w 21"/>
                <a:gd name="T75" fmla="*/ 5 h 20"/>
                <a:gd name="T76" fmla="*/ 7 w 21"/>
                <a:gd name="T77" fmla="*/ 7 h 20"/>
                <a:gd name="T78" fmla="*/ 5 w 21"/>
                <a:gd name="T79" fmla="*/ 9 h 20"/>
                <a:gd name="T80" fmla="*/ 7 w 21"/>
                <a:gd name="T81" fmla="*/ 10 h 20"/>
                <a:gd name="T82" fmla="*/ 8 w 21"/>
                <a:gd name="T83" fmla="*/ 11 h 20"/>
                <a:gd name="T84" fmla="*/ 7 w 21"/>
                <a:gd name="T85" fmla="*/ 14 h 20"/>
                <a:gd name="T86" fmla="*/ 7 w 21"/>
                <a:gd name="T87" fmla="*/ 15 h 20"/>
                <a:gd name="T88" fmla="*/ 3 w 21"/>
                <a:gd name="T89" fmla="*/ 17 h 20"/>
                <a:gd name="T90" fmla="*/ 7 w 21"/>
                <a:gd name="T91" fmla="*/ 20 h 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20"/>
                <a:gd name="T140" fmla="*/ 21 w 21"/>
                <a:gd name="T141" fmla="*/ 20 h 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20">
                  <a:moveTo>
                    <a:pt x="7" y="20"/>
                  </a:moveTo>
                  <a:cubicBezTo>
                    <a:pt x="9" y="20"/>
                    <a:pt x="12" y="18"/>
                    <a:pt x="13" y="17"/>
                  </a:cubicBezTo>
                  <a:cubicBezTo>
                    <a:pt x="14" y="17"/>
                    <a:pt x="17" y="16"/>
                    <a:pt x="18" y="16"/>
                  </a:cubicBezTo>
                  <a:cubicBezTo>
                    <a:pt x="19" y="16"/>
                    <a:pt x="21" y="12"/>
                    <a:pt x="21" y="10"/>
                  </a:cubicBezTo>
                  <a:cubicBezTo>
                    <a:pt x="21" y="9"/>
                    <a:pt x="20" y="7"/>
                    <a:pt x="20" y="6"/>
                  </a:cubicBezTo>
                  <a:cubicBezTo>
                    <a:pt x="20" y="6"/>
                    <a:pt x="20" y="6"/>
                    <a:pt x="20" y="6"/>
                  </a:cubicBezTo>
                  <a:cubicBezTo>
                    <a:pt x="20" y="6"/>
                    <a:pt x="20" y="6"/>
                    <a:pt x="20" y="6"/>
                  </a:cubicBezTo>
                  <a:cubicBezTo>
                    <a:pt x="20" y="5"/>
                    <a:pt x="20" y="5"/>
                    <a:pt x="21" y="5"/>
                  </a:cubicBezTo>
                  <a:cubicBezTo>
                    <a:pt x="21" y="5"/>
                    <a:pt x="21" y="5"/>
                    <a:pt x="21" y="5"/>
                  </a:cubicBezTo>
                  <a:cubicBezTo>
                    <a:pt x="21" y="5"/>
                    <a:pt x="21" y="4"/>
                    <a:pt x="21" y="4"/>
                  </a:cubicBezTo>
                  <a:cubicBezTo>
                    <a:pt x="21" y="4"/>
                    <a:pt x="21" y="4"/>
                    <a:pt x="21" y="4"/>
                  </a:cubicBezTo>
                  <a:cubicBezTo>
                    <a:pt x="21" y="4"/>
                    <a:pt x="21" y="4"/>
                    <a:pt x="21" y="4"/>
                  </a:cubicBezTo>
                  <a:cubicBezTo>
                    <a:pt x="21" y="3"/>
                    <a:pt x="21" y="3"/>
                    <a:pt x="21" y="3"/>
                  </a:cubicBezTo>
                  <a:cubicBezTo>
                    <a:pt x="21" y="3"/>
                    <a:pt x="21" y="3"/>
                    <a:pt x="21" y="3"/>
                  </a:cubicBezTo>
                  <a:cubicBezTo>
                    <a:pt x="21" y="3"/>
                    <a:pt x="21" y="3"/>
                    <a:pt x="21" y="2"/>
                  </a:cubicBezTo>
                  <a:cubicBezTo>
                    <a:pt x="21" y="2"/>
                    <a:pt x="21" y="2"/>
                    <a:pt x="21" y="2"/>
                  </a:cubicBezTo>
                  <a:cubicBezTo>
                    <a:pt x="21" y="2"/>
                    <a:pt x="21" y="2"/>
                    <a:pt x="21" y="2"/>
                  </a:cubicBezTo>
                  <a:cubicBezTo>
                    <a:pt x="21" y="2"/>
                    <a:pt x="21" y="2"/>
                    <a:pt x="21" y="1"/>
                  </a:cubicBezTo>
                  <a:cubicBezTo>
                    <a:pt x="21" y="1"/>
                    <a:pt x="21" y="1"/>
                    <a:pt x="21" y="1"/>
                  </a:cubicBezTo>
                  <a:cubicBezTo>
                    <a:pt x="21" y="1"/>
                    <a:pt x="21" y="1"/>
                    <a:pt x="21" y="1"/>
                  </a:cubicBezTo>
                  <a:cubicBezTo>
                    <a:pt x="21" y="1"/>
                    <a:pt x="21" y="1"/>
                    <a:pt x="21" y="1"/>
                  </a:cubicBezTo>
                  <a:cubicBezTo>
                    <a:pt x="21" y="1"/>
                    <a:pt x="21" y="1"/>
                    <a:pt x="21" y="0"/>
                  </a:cubicBezTo>
                  <a:cubicBezTo>
                    <a:pt x="21" y="0"/>
                    <a:pt x="21" y="0"/>
                    <a:pt x="20" y="0"/>
                  </a:cubicBezTo>
                  <a:cubicBezTo>
                    <a:pt x="20" y="0"/>
                    <a:pt x="20" y="0"/>
                    <a:pt x="20" y="0"/>
                  </a:cubicBezTo>
                  <a:cubicBezTo>
                    <a:pt x="20" y="0"/>
                    <a:pt x="20" y="0"/>
                    <a:pt x="20" y="0"/>
                  </a:cubicBezTo>
                  <a:cubicBezTo>
                    <a:pt x="19" y="0"/>
                    <a:pt x="19" y="0"/>
                    <a:pt x="19" y="0"/>
                  </a:cubicBezTo>
                  <a:cubicBezTo>
                    <a:pt x="19" y="0"/>
                    <a:pt x="19" y="0"/>
                    <a:pt x="19" y="0"/>
                  </a:cubicBezTo>
                  <a:cubicBezTo>
                    <a:pt x="18" y="0"/>
                    <a:pt x="18" y="0"/>
                    <a:pt x="18" y="0"/>
                  </a:cubicBezTo>
                  <a:cubicBezTo>
                    <a:pt x="18" y="0"/>
                    <a:pt x="18" y="0"/>
                    <a:pt x="18" y="0"/>
                  </a:cubicBezTo>
                  <a:cubicBezTo>
                    <a:pt x="17" y="0"/>
                    <a:pt x="17" y="0"/>
                    <a:pt x="17" y="0"/>
                  </a:cubicBezTo>
                  <a:cubicBezTo>
                    <a:pt x="17" y="0"/>
                    <a:pt x="17" y="0"/>
                    <a:pt x="16" y="0"/>
                  </a:cubicBezTo>
                  <a:cubicBezTo>
                    <a:pt x="16" y="0"/>
                    <a:pt x="16" y="0"/>
                    <a:pt x="16" y="0"/>
                  </a:cubicBezTo>
                  <a:cubicBezTo>
                    <a:pt x="16" y="0"/>
                    <a:pt x="15" y="0"/>
                    <a:pt x="15" y="0"/>
                  </a:cubicBezTo>
                  <a:cubicBezTo>
                    <a:pt x="15" y="0"/>
                    <a:pt x="15" y="0"/>
                    <a:pt x="15" y="0"/>
                  </a:cubicBezTo>
                  <a:cubicBezTo>
                    <a:pt x="15" y="0"/>
                    <a:pt x="15" y="0"/>
                    <a:pt x="14" y="0"/>
                  </a:cubicBezTo>
                  <a:cubicBezTo>
                    <a:pt x="12" y="0"/>
                    <a:pt x="10" y="2"/>
                    <a:pt x="10" y="2"/>
                  </a:cubicBezTo>
                  <a:cubicBezTo>
                    <a:pt x="10" y="3"/>
                    <a:pt x="11" y="4"/>
                    <a:pt x="11" y="5"/>
                  </a:cubicBezTo>
                  <a:cubicBezTo>
                    <a:pt x="10" y="5"/>
                    <a:pt x="8" y="5"/>
                    <a:pt x="5" y="5"/>
                  </a:cubicBezTo>
                  <a:cubicBezTo>
                    <a:pt x="3" y="5"/>
                    <a:pt x="6" y="6"/>
                    <a:pt x="7" y="7"/>
                  </a:cubicBezTo>
                  <a:cubicBezTo>
                    <a:pt x="8" y="8"/>
                    <a:pt x="7" y="8"/>
                    <a:pt x="5" y="9"/>
                  </a:cubicBezTo>
                  <a:cubicBezTo>
                    <a:pt x="3" y="10"/>
                    <a:pt x="5" y="10"/>
                    <a:pt x="7" y="10"/>
                  </a:cubicBezTo>
                  <a:cubicBezTo>
                    <a:pt x="9" y="10"/>
                    <a:pt x="9" y="11"/>
                    <a:pt x="8" y="11"/>
                  </a:cubicBezTo>
                  <a:cubicBezTo>
                    <a:pt x="7" y="12"/>
                    <a:pt x="5" y="14"/>
                    <a:pt x="7" y="14"/>
                  </a:cubicBezTo>
                  <a:cubicBezTo>
                    <a:pt x="8" y="14"/>
                    <a:pt x="8" y="14"/>
                    <a:pt x="7" y="15"/>
                  </a:cubicBezTo>
                  <a:cubicBezTo>
                    <a:pt x="6" y="15"/>
                    <a:pt x="5" y="16"/>
                    <a:pt x="3" y="17"/>
                  </a:cubicBezTo>
                  <a:cubicBezTo>
                    <a:pt x="0" y="18"/>
                    <a:pt x="5" y="20"/>
                    <a:pt x="7" y="2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38" name="Freeform 11"/>
            <p:cNvSpPr>
              <a:spLocks noChangeArrowheads="1"/>
            </p:cNvSpPr>
            <p:nvPr/>
          </p:nvSpPr>
          <p:spPr bwMode="auto">
            <a:xfrm>
              <a:off x="3501002" y="905791"/>
              <a:ext cx="27657" cy="34572"/>
            </a:xfrm>
            <a:custGeom>
              <a:avLst/>
              <a:gdLst>
                <a:gd name="T0" fmla="*/ 1 w 5"/>
                <a:gd name="T1" fmla="*/ 5 h 6"/>
                <a:gd name="T2" fmla="*/ 4 w 5"/>
                <a:gd name="T3" fmla="*/ 1 h 6"/>
                <a:gd name="T4" fmla="*/ 0 w 5"/>
                <a:gd name="T5" fmla="*/ 3 h 6"/>
                <a:gd name="T6" fmla="*/ 1 w 5"/>
                <a:gd name="T7" fmla="*/ 5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1" y="5"/>
                  </a:moveTo>
                  <a:cubicBezTo>
                    <a:pt x="2" y="4"/>
                    <a:pt x="5" y="0"/>
                    <a:pt x="4" y="1"/>
                  </a:cubicBezTo>
                  <a:cubicBezTo>
                    <a:pt x="2" y="2"/>
                    <a:pt x="0" y="3"/>
                    <a:pt x="0" y="3"/>
                  </a:cubicBezTo>
                  <a:cubicBezTo>
                    <a:pt x="0" y="4"/>
                    <a:pt x="0" y="6"/>
                    <a:pt x="1"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39" name="Freeform 12"/>
            <p:cNvSpPr>
              <a:spLocks noChangeArrowheads="1"/>
            </p:cNvSpPr>
            <p:nvPr/>
          </p:nvSpPr>
          <p:spPr bwMode="auto">
            <a:xfrm>
              <a:off x="3812151" y="1375969"/>
              <a:ext cx="27657" cy="50706"/>
            </a:xfrm>
            <a:custGeom>
              <a:avLst/>
              <a:gdLst>
                <a:gd name="T0" fmla="*/ 4 w 5"/>
                <a:gd name="T1" fmla="*/ 5 h 9"/>
                <a:gd name="T2" fmla="*/ 4 w 5"/>
                <a:gd name="T3" fmla="*/ 1 h 9"/>
                <a:gd name="T4" fmla="*/ 1 w 5"/>
                <a:gd name="T5" fmla="*/ 4 h 9"/>
                <a:gd name="T6" fmla="*/ 2 w 5"/>
                <a:gd name="T7" fmla="*/ 9 h 9"/>
                <a:gd name="T8" fmla="*/ 4 w 5"/>
                <a:gd name="T9" fmla="*/ 5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4" y="5"/>
                  </a:moveTo>
                  <a:cubicBezTo>
                    <a:pt x="5" y="4"/>
                    <a:pt x="5" y="0"/>
                    <a:pt x="4" y="1"/>
                  </a:cubicBezTo>
                  <a:cubicBezTo>
                    <a:pt x="3" y="1"/>
                    <a:pt x="1" y="3"/>
                    <a:pt x="1" y="4"/>
                  </a:cubicBezTo>
                  <a:cubicBezTo>
                    <a:pt x="0" y="5"/>
                    <a:pt x="1" y="9"/>
                    <a:pt x="2" y="9"/>
                  </a:cubicBezTo>
                  <a:cubicBezTo>
                    <a:pt x="3" y="9"/>
                    <a:pt x="4" y="7"/>
                    <a:pt x="4"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0" name="Freeform 13"/>
            <p:cNvSpPr>
              <a:spLocks noChangeArrowheads="1"/>
            </p:cNvSpPr>
            <p:nvPr/>
          </p:nvSpPr>
          <p:spPr bwMode="auto">
            <a:xfrm>
              <a:off x="3800627" y="1419761"/>
              <a:ext cx="43791" cy="71449"/>
            </a:xfrm>
            <a:custGeom>
              <a:avLst/>
              <a:gdLst>
                <a:gd name="T0" fmla="*/ 2 w 8"/>
                <a:gd name="T1" fmla="*/ 13 h 13"/>
                <a:gd name="T2" fmla="*/ 6 w 8"/>
                <a:gd name="T3" fmla="*/ 10 h 13"/>
                <a:gd name="T4" fmla="*/ 5 w 8"/>
                <a:gd name="T5" fmla="*/ 3 h 13"/>
                <a:gd name="T6" fmla="*/ 2 w 8"/>
                <a:gd name="T7" fmla="*/ 7 h 13"/>
                <a:gd name="T8" fmla="*/ 2 w 8"/>
                <a:gd name="T9" fmla="*/ 13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2" y="13"/>
                  </a:moveTo>
                  <a:cubicBezTo>
                    <a:pt x="3" y="13"/>
                    <a:pt x="6" y="11"/>
                    <a:pt x="6" y="10"/>
                  </a:cubicBezTo>
                  <a:cubicBezTo>
                    <a:pt x="7" y="9"/>
                    <a:pt x="8" y="0"/>
                    <a:pt x="5" y="3"/>
                  </a:cubicBezTo>
                  <a:cubicBezTo>
                    <a:pt x="4" y="3"/>
                    <a:pt x="2" y="6"/>
                    <a:pt x="2" y="7"/>
                  </a:cubicBezTo>
                  <a:cubicBezTo>
                    <a:pt x="2" y="8"/>
                    <a:pt x="0" y="12"/>
                    <a:pt x="2" y="1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1" name="Freeform 14"/>
            <p:cNvSpPr>
              <a:spLocks noChangeArrowheads="1"/>
            </p:cNvSpPr>
            <p:nvPr/>
          </p:nvSpPr>
          <p:spPr bwMode="auto">
            <a:xfrm>
              <a:off x="3892818" y="1514257"/>
              <a:ext cx="71449" cy="36877"/>
            </a:xfrm>
            <a:custGeom>
              <a:avLst/>
              <a:gdLst>
                <a:gd name="T0" fmla="*/ 9 w 13"/>
                <a:gd name="T1" fmla="*/ 1 h 7"/>
                <a:gd name="T2" fmla="*/ 4 w 13"/>
                <a:gd name="T3" fmla="*/ 1 h 7"/>
                <a:gd name="T4" fmla="*/ 1 w 13"/>
                <a:gd name="T5" fmla="*/ 1 h 7"/>
                <a:gd name="T6" fmla="*/ 5 w 13"/>
                <a:gd name="T7" fmla="*/ 4 h 7"/>
                <a:gd name="T8" fmla="*/ 10 w 13"/>
                <a:gd name="T9" fmla="*/ 7 h 7"/>
                <a:gd name="T10" fmla="*/ 12 w 13"/>
                <a:gd name="T11" fmla="*/ 4 h 7"/>
                <a:gd name="T12" fmla="*/ 13 w 13"/>
                <a:gd name="T13" fmla="*/ 1 h 7"/>
                <a:gd name="T14" fmla="*/ 9 w 13"/>
                <a:gd name="T15" fmla="*/ 1 h 7"/>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7"/>
                <a:gd name="T26" fmla="*/ 13 w 1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7">
                  <a:moveTo>
                    <a:pt x="9" y="1"/>
                  </a:moveTo>
                  <a:cubicBezTo>
                    <a:pt x="7" y="2"/>
                    <a:pt x="5" y="1"/>
                    <a:pt x="4" y="1"/>
                  </a:cubicBezTo>
                  <a:cubicBezTo>
                    <a:pt x="2" y="0"/>
                    <a:pt x="1" y="1"/>
                    <a:pt x="1" y="1"/>
                  </a:cubicBezTo>
                  <a:cubicBezTo>
                    <a:pt x="0" y="2"/>
                    <a:pt x="4" y="3"/>
                    <a:pt x="5" y="4"/>
                  </a:cubicBezTo>
                  <a:cubicBezTo>
                    <a:pt x="7" y="4"/>
                    <a:pt x="8" y="6"/>
                    <a:pt x="10" y="7"/>
                  </a:cubicBezTo>
                  <a:cubicBezTo>
                    <a:pt x="13" y="7"/>
                    <a:pt x="12" y="5"/>
                    <a:pt x="12" y="4"/>
                  </a:cubicBezTo>
                  <a:cubicBezTo>
                    <a:pt x="12" y="3"/>
                    <a:pt x="12" y="2"/>
                    <a:pt x="13" y="1"/>
                  </a:cubicBezTo>
                  <a:cubicBezTo>
                    <a:pt x="13" y="0"/>
                    <a:pt x="10" y="1"/>
                    <a:pt x="9"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2" name="Freeform 15"/>
            <p:cNvSpPr>
              <a:spLocks noChangeArrowheads="1"/>
            </p:cNvSpPr>
            <p:nvPr/>
          </p:nvSpPr>
          <p:spPr bwMode="auto">
            <a:xfrm>
              <a:off x="4144042" y="1578793"/>
              <a:ext cx="82973" cy="11524"/>
            </a:xfrm>
            <a:custGeom>
              <a:avLst/>
              <a:gdLst>
                <a:gd name="T0" fmla="*/ 12 w 15"/>
                <a:gd name="T1" fmla="*/ 2 h 2"/>
                <a:gd name="T2" fmla="*/ 5 w 15"/>
                <a:gd name="T3" fmla="*/ 0 h 2"/>
                <a:gd name="T4" fmla="*/ 1 w 15"/>
                <a:gd name="T5" fmla="*/ 0 h 2"/>
                <a:gd name="T6" fmla="*/ 5 w 15"/>
                <a:gd name="T7" fmla="*/ 2 h 2"/>
                <a:gd name="T8" fmla="*/ 12 w 15"/>
                <a:gd name="T9" fmla="*/ 2 h 2"/>
                <a:gd name="T10" fmla="*/ 0 60000 65536"/>
                <a:gd name="T11" fmla="*/ 0 60000 65536"/>
                <a:gd name="T12" fmla="*/ 0 60000 65536"/>
                <a:gd name="T13" fmla="*/ 0 60000 65536"/>
                <a:gd name="T14" fmla="*/ 0 60000 65536"/>
                <a:gd name="T15" fmla="*/ 0 w 15"/>
                <a:gd name="T16" fmla="*/ 0 h 2"/>
                <a:gd name="T17" fmla="*/ 15 w 15"/>
                <a:gd name="T18" fmla="*/ 2 h 2"/>
              </a:gdLst>
              <a:ahLst/>
              <a:cxnLst>
                <a:cxn ang="T10">
                  <a:pos x="T0" y="T1"/>
                </a:cxn>
                <a:cxn ang="T11">
                  <a:pos x="T2" y="T3"/>
                </a:cxn>
                <a:cxn ang="T12">
                  <a:pos x="T4" y="T5"/>
                </a:cxn>
                <a:cxn ang="T13">
                  <a:pos x="T6" y="T7"/>
                </a:cxn>
                <a:cxn ang="T14">
                  <a:pos x="T8" y="T9"/>
                </a:cxn>
              </a:cxnLst>
              <a:rect l="T15" t="T16" r="T17" b="T18"/>
              <a:pathLst>
                <a:path w="15" h="2">
                  <a:moveTo>
                    <a:pt x="12" y="2"/>
                  </a:moveTo>
                  <a:cubicBezTo>
                    <a:pt x="15" y="2"/>
                    <a:pt x="7" y="0"/>
                    <a:pt x="5" y="0"/>
                  </a:cubicBezTo>
                  <a:cubicBezTo>
                    <a:pt x="3" y="0"/>
                    <a:pt x="1" y="0"/>
                    <a:pt x="1" y="0"/>
                  </a:cubicBezTo>
                  <a:cubicBezTo>
                    <a:pt x="0" y="1"/>
                    <a:pt x="4" y="1"/>
                    <a:pt x="5" y="2"/>
                  </a:cubicBezTo>
                  <a:cubicBezTo>
                    <a:pt x="6" y="2"/>
                    <a:pt x="9" y="2"/>
                    <a:pt x="12"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3" name="Freeform 16"/>
            <p:cNvSpPr>
              <a:spLocks noChangeArrowheads="1"/>
            </p:cNvSpPr>
            <p:nvPr/>
          </p:nvSpPr>
          <p:spPr bwMode="auto">
            <a:xfrm>
              <a:off x="3162195" y="0"/>
              <a:ext cx="4379132" cy="3447991"/>
            </a:xfrm>
            <a:custGeom>
              <a:avLst/>
              <a:gdLst>
                <a:gd name="T0" fmla="*/ 539 w 803"/>
                <a:gd name="T1" fmla="*/ 441 h 631"/>
                <a:gd name="T2" fmla="*/ 515 w 803"/>
                <a:gd name="T3" fmla="*/ 398 h 631"/>
                <a:gd name="T4" fmla="*/ 537 w 803"/>
                <a:gd name="T5" fmla="*/ 365 h 631"/>
                <a:gd name="T6" fmla="*/ 589 w 803"/>
                <a:gd name="T7" fmla="*/ 334 h 631"/>
                <a:gd name="T8" fmla="*/ 592 w 803"/>
                <a:gd name="T9" fmla="*/ 269 h 631"/>
                <a:gd name="T10" fmla="*/ 617 w 803"/>
                <a:gd name="T11" fmla="*/ 293 h 631"/>
                <a:gd name="T12" fmla="*/ 640 w 803"/>
                <a:gd name="T13" fmla="*/ 195 h 631"/>
                <a:gd name="T14" fmla="*/ 691 w 803"/>
                <a:gd name="T15" fmla="*/ 163 h 631"/>
                <a:gd name="T16" fmla="*/ 702 w 803"/>
                <a:gd name="T17" fmla="*/ 198 h 631"/>
                <a:gd name="T18" fmla="*/ 729 w 803"/>
                <a:gd name="T19" fmla="*/ 156 h 631"/>
                <a:gd name="T20" fmla="*/ 766 w 803"/>
                <a:gd name="T21" fmla="*/ 111 h 631"/>
                <a:gd name="T22" fmla="*/ 764 w 803"/>
                <a:gd name="T23" fmla="*/ 94 h 631"/>
                <a:gd name="T24" fmla="*/ 662 w 803"/>
                <a:gd name="T25" fmla="*/ 72 h 631"/>
                <a:gd name="T26" fmla="*/ 599 w 803"/>
                <a:gd name="T27" fmla="*/ 71 h 631"/>
                <a:gd name="T28" fmla="*/ 543 w 803"/>
                <a:gd name="T29" fmla="*/ 46 h 631"/>
                <a:gd name="T30" fmla="*/ 500 w 803"/>
                <a:gd name="T31" fmla="*/ 18 h 631"/>
                <a:gd name="T32" fmla="*/ 443 w 803"/>
                <a:gd name="T33" fmla="*/ 21 h 631"/>
                <a:gd name="T34" fmla="*/ 380 w 803"/>
                <a:gd name="T35" fmla="*/ 55 h 631"/>
                <a:gd name="T36" fmla="*/ 380 w 803"/>
                <a:gd name="T37" fmla="*/ 95 h 631"/>
                <a:gd name="T38" fmla="*/ 340 w 803"/>
                <a:gd name="T39" fmla="*/ 80 h 631"/>
                <a:gd name="T40" fmla="*/ 297 w 803"/>
                <a:gd name="T41" fmla="*/ 88 h 631"/>
                <a:gd name="T42" fmla="*/ 234 w 803"/>
                <a:gd name="T43" fmla="*/ 120 h 631"/>
                <a:gd name="T44" fmla="*/ 237 w 803"/>
                <a:gd name="T45" fmla="*/ 93 h 631"/>
                <a:gd name="T46" fmla="*/ 199 w 803"/>
                <a:gd name="T47" fmla="*/ 71 h 631"/>
                <a:gd name="T48" fmla="*/ 172 w 803"/>
                <a:gd name="T49" fmla="*/ 81 h 631"/>
                <a:gd name="T50" fmla="*/ 142 w 803"/>
                <a:gd name="T51" fmla="*/ 111 h 631"/>
                <a:gd name="T52" fmla="*/ 110 w 803"/>
                <a:gd name="T53" fmla="*/ 151 h 631"/>
                <a:gd name="T54" fmla="*/ 134 w 803"/>
                <a:gd name="T55" fmla="*/ 168 h 631"/>
                <a:gd name="T56" fmla="*/ 177 w 803"/>
                <a:gd name="T57" fmla="*/ 116 h 631"/>
                <a:gd name="T58" fmla="*/ 198 w 803"/>
                <a:gd name="T59" fmla="*/ 159 h 631"/>
                <a:gd name="T60" fmla="*/ 165 w 803"/>
                <a:gd name="T61" fmla="*/ 191 h 631"/>
                <a:gd name="T62" fmla="*/ 127 w 803"/>
                <a:gd name="T63" fmla="*/ 186 h 631"/>
                <a:gd name="T64" fmla="*/ 114 w 803"/>
                <a:gd name="T65" fmla="*/ 196 h 631"/>
                <a:gd name="T66" fmla="*/ 77 w 803"/>
                <a:gd name="T67" fmla="*/ 233 h 631"/>
                <a:gd name="T68" fmla="*/ 50 w 803"/>
                <a:gd name="T69" fmla="*/ 282 h 631"/>
                <a:gd name="T70" fmla="*/ 114 w 803"/>
                <a:gd name="T71" fmla="*/ 250 h 631"/>
                <a:gd name="T72" fmla="*/ 136 w 803"/>
                <a:gd name="T73" fmla="*/ 243 h 631"/>
                <a:gd name="T74" fmla="*/ 163 w 803"/>
                <a:gd name="T75" fmla="*/ 258 h 631"/>
                <a:gd name="T76" fmla="*/ 183 w 803"/>
                <a:gd name="T77" fmla="*/ 274 h 631"/>
                <a:gd name="T78" fmla="*/ 200 w 803"/>
                <a:gd name="T79" fmla="*/ 250 h 631"/>
                <a:gd name="T80" fmla="*/ 241 w 803"/>
                <a:gd name="T81" fmla="*/ 230 h 631"/>
                <a:gd name="T82" fmla="*/ 214 w 803"/>
                <a:gd name="T83" fmla="*/ 260 h 631"/>
                <a:gd name="T84" fmla="*/ 232 w 803"/>
                <a:gd name="T85" fmla="*/ 286 h 631"/>
                <a:gd name="T86" fmla="*/ 175 w 803"/>
                <a:gd name="T87" fmla="*/ 302 h 631"/>
                <a:gd name="T88" fmla="*/ 86 w 803"/>
                <a:gd name="T89" fmla="*/ 285 h 631"/>
                <a:gd name="T90" fmla="*/ 5 w 803"/>
                <a:gd name="T91" fmla="*/ 351 h 631"/>
                <a:gd name="T92" fmla="*/ 8 w 803"/>
                <a:gd name="T93" fmla="*/ 399 h 631"/>
                <a:gd name="T94" fmla="*/ 54 w 803"/>
                <a:gd name="T95" fmla="*/ 424 h 631"/>
                <a:gd name="T96" fmla="*/ 81 w 803"/>
                <a:gd name="T97" fmla="*/ 420 h 631"/>
                <a:gd name="T98" fmla="*/ 117 w 803"/>
                <a:gd name="T99" fmla="*/ 438 h 631"/>
                <a:gd name="T100" fmla="*/ 125 w 803"/>
                <a:gd name="T101" fmla="*/ 471 h 631"/>
                <a:gd name="T102" fmla="*/ 137 w 803"/>
                <a:gd name="T103" fmla="*/ 582 h 631"/>
                <a:gd name="T104" fmla="*/ 210 w 803"/>
                <a:gd name="T105" fmla="*/ 603 h 631"/>
                <a:gd name="T106" fmla="*/ 252 w 803"/>
                <a:gd name="T107" fmla="*/ 489 h 631"/>
                <a:gd name="T108" fmla="*/ 267 w 803"/>
                <a:gd name="T109" fmla="*/ 395 h 631"/>
                <a:gd name="T110" fmla="*/ 225 w 803"/>
                <a:gd name="T111" fmla="*/ 324 h 631"/>
                <a:gd name="T112" fmla="*/ 306 w 803"/>
                <a:gd name="T113" fmla="*/ 374 h 631"/>
                <a:gd name="T114" fmla="*/ 321 w 803"/>
                <a:gd name="T115" fmla="*/ 339 h 631"/>
                <a:gd name="T116" fmla="*/ 283 w 803"/>
                <a:gd name="T117" fmla="*/ 317 h 631"/>
                <a:gd name="T118" fmla="*/ 346 w 803"/>
                <a:gd name="T119" fmla="*/ 336 h 631"/>
                <a:gd name="T120" fmla="*/ 428 w 803"/>
                <a:gd name="T121" fmla="*/ 392 h 631"/>
                <a:gd name="T122" fmla="*/ 475 w 803"/>
                <a:gd name="T123" fmla="*/ 354 h 6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3"/>
                <a:gd name="T187" fmla="*/ 0 h 631"/>
                <a:gd name="T188" fmla="*/ 803 w 803"/>
                <a:gd name="T189" fmla="*/ 631 h 6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3" h="631">
                  <a:moveTo>
                    <a:pt x="500" y="374"/>
                  </a:moveTo>
                  <a:cubicBezTo>
                    <a:pt x="501" y="374"/>
                    <a:pt x="504" y="381"/>
                    <a:pt x="505" y="384"/>
                  </a:cubicBezTo>
                  <a:cubicBezTo>
                    <a:pt x="507" y="387"/>
                    <a:pt x="507" y="389"/>
                    <a:pt x="508" y="391"/>
                  </a:cubicBezTo>
                  <a:cubicBezTo>
                    <a:pt x="510" y="392"/>
                    <a:pt x="508" y="396"/>
                    <a:pt x="509" y="397"/>
                  </a:cubicBezTo>
                  <a:cubicBezTo>
                    <a:pt x="509" y="398"/>
                    <a:pt x="509" y="399"/>
                    <a:pt x="508" y="400"/>
                  </a:cubicBezTo>
                  <a:cubicBezTo>
                    <a:pt x="508" y="401"/>
                    <a:pt x="508" y="401"/>
                    <a:pt x="508" y="402"/>
                  </a:cubicBezTo>
                  <a:cubicBezTo>
                    <a:pt x="508" y="402"/>
                    <a:pt x="508" y="403"/>
                    <a:pt x="508" y="403"/>
                  </a:cubicBezTo>
                  <a:cubicBezTo>
                    <a:pt x="508" y="403"/>
                    <a:pt x="508" y="403"/>
                    <a:pt x="508" y="403"/>
                  </a:cubicBezTo>
                  <a:cubicBezTo>
                    <a:pt x="508" y="403"/>
                    <a:pt x="508" y="403"/>
                    <a:pt x="508" y="403"/>
                  </a:cubicBezTo>
                  <a:cubicBezTo>
                    <a:pt x="508" y="403"/>
                    <a:pt x="508" y="404"/>
                    <a:pt x="508" y="404"/>
                  </a:cubicBezTo>
                  <a:cubicBezTo>
                    <a:pt x="508" y="405"/>
                    <a:pt x="509" y="409"/>
                    <a:pt x="510" y="410"/>
                  </a:cubicBezTo>
                  <a:cubicBezTo>
                    <a:pt x="511" y="411"/>
                    <a:pt x="512" y="411"/>
                    <a:pt x="513" y="412"/>
                  </a:cubicBezTo>
                  <a:cubicBezTo>
                    <a:pt x="513" y="412"/>
                    <a:pt x="513" y="412"/>
                    <a:pt x="513" y="412"/>
                  </a:cubicBezTo>
                  <a:cubicBezTo>
                    <a:pt x="513" y="412"/>
                    <a:pt x="513" y="413"/>
                    <a:pt x="513" y="413"/>
                  </a:cubicBezTo>
                  <a:cubicBezTo>
                    <a:pt x="514" y="413"/>
                    <a:pt x="514" y="413"/>
                    <a:pt x="514" y="413"/>
                  </a:cubicBezTo>
                  <a:cubicBezTo>
                    <a:pt x="514" y="413"/>
                    <a:pt x="514" y="413"/>
                    <a:pt x="515" y="414"/>
                  </a:cubicBezTo>
                  <a:cubicBezTo>
                    <a:pt x="515" y="414"/>
                    <a:pt x="515" y="414"/>
                    <a:pt x="515" y="414"/>
                  </a:cubicBezTo>
                  <a:cubicBezTo>
                    <a:pt x="515" y="414"/>
                    <a:pt x="516" y="414"/>
                    <a:pt x="516" y="415"/>
                  </a:cubicBezTo>
                  <a:cubicBezTo>
                    <a:pt x="516" y="415"/>
                    <a:pt x="516" y="415"/>
                    <a:pt x="516" y="415"/>
                  </a:cubicBezTo>
                  <a:cubicBezTo>
                    <a:pt x="517" y="415"/>
                    <a:pt x="517" y="416"/>
                    <a:pt x="517" y="416"/>
                  </a:cubicBezTo>
                  <a:cubicBezTo>
                    <a:pt x="517" y="416"/>
                    <a:pt x="518" y="416"/>
                    <a:pt x="518" y="417"/>
                  </a:cubicBezTo>
                  <a:cubicBezTo>
                    <a:pt x="518" y="417"/>
                    <a:pt x="518" y="417"/>
                    <a:pt x="519" y="417"/>
                  </a:cubicBezTo>
                  <a:cubicBezTo>
                    <a:pt x="519" y="417"/>
                    <a:pt x="519" y="418"/>
                    <a:pt x="519" y="418"/>
                  </a:cubicBezTo>
                  <a:cubicBezTo>
                    <a:pt x="519" y="418"/>
                    <a:pt x="520" y="419"/>
                    <a:pt x="520" y="419"/>
                  </a:cubicBezTo>
                  <a:cubicBezTo>
                    <a:pt x="520" y="419"/>
                    <a:pt x="520" y="419"/>
                    <a:pt x="521" y="420"/>
                  </a:cubicBezTo>
                  <a:cubicBezTo>
                    <a:pt x="521" y="420"/>
                    <a:pt x="521" y="420"/>
                    <a:pt x="521" y="421"/>
                  </a:cubicBezTo>
                  <a:cubicBezTo>
                    <a:pt x="522" y="422"/>
                    <a:pt x="521" y="423"/>
                    <a:pt x="522" y="425"/>
                  </a:cubicBezTo>
                  <a:cubicBezTo>
                    <a:pt x="523" y="426"/>
                    <a:pt x="524" y="429"/>
                    <a:pt x="525" y="431"/>
                  </a:cubicBezTo>
                  <a:cubicBezTo>
                    <a:pt x="526" y="432"/>
                    <a:pt x="527" y="435"/>
                    <a:pt x="529" y="436"/>
                  </a:cubicBezTo>
                  <a:cubicBezTo>
                    <a:pt x="531" y="437"/>
                    <a:pt x="535" y="440"/>
                    <a:pt x="537" y="441"/>
                  </a:cubicBezTo>
                  <a:cubicBezTo>
                    <a:pt x="538" y="441"/>
                    <a:pt x="538" y="441"/>
                    <a:pt x="539" y="441"/>
                  </a:cubicBezTo>
                  <a:cubicBezTo>
                    <a:pt x="539" y="441"/>
                    <a:pt x="539" y="441"/>
                    <a:pt x="539" y="441"/>
                  </a:cubicBezTo>
                  <a:cubicBezTo>
                    <a:pt x="540" y="441"/>
                    <a:pt x="540" y="441"/>
                    <a:pt x="540" y="441"/>
                  </a:cubicBezTo>
                  <a:cubicBezTo>
                    <a:pt x="540" y="441"/>
                    <a:pt x="540" y="441"/>
                    <a:pt x="541" y="441"/>
                  </a:cubicBezTo>
                  <a:cubicBezTo>
                    <a:pt x="541" y="441"/>
                    <a:pt x="541" y="441"/>
                    <a:pt x="541" y="441"/>
                  </a:cubicBezTo>
                  <a:cubicBezTo>
                    <a:pt x="541" y="441"/>
                    <a:pt x="542" y="441"/>
                    <a:pt x="542" y="441"/>
                  </a:cubicBezTo>
                  <a:cubicBezTo>
                    <a:pt x="542" y="441"/>
                    <a:pt x="542" y="441"/>
                    <a:pt x="542" y="441"/>
                  </a:cubicBezTo>
                  <a:cubicBezTo>
                    <a:pt x="542" y="441"/>
                    <a:pt x="542" y="441"/>
                    <a:pt x="542" y="441"/>
                  </a:cubicBezTo>
                  <a:cubicBezTo>
                    <a:pt x="542" y="441"/>
                    <a:pt x="542" y="441"/>
                    <a:pt x="542" y="441"/>
                  </a:cubicBezTo>
                  <a:cubicBezTo>
                    <a:pt x="542" y="440"/>
                    <a:pt x="542" y="440"/>
                    <a:pt x="542" y="440"/>
                  </a:cubicBezTo>
                  <a:cubicBezTo>
                    <a:pt x="542" y="440"/>
                    <a:pt x="542" y="440"/>
                    <a:pt x="542" y="440"/>
                  </a:cubicBezTo>
                  <a:cubicBezTo>
                    <a:pt x="542" y="439"/>
                    <a:pt x="541" y="439"/>
                    <a:pt x="541" y="439"/>
                  </a:cubicBezTo>
                  <a:cubicBezTo>
                    <a:pt x="541" y="439"/>
                    <a:pt x="541" y="439"/>
                    <a:pt x="541" y="438"/>
                  </a:cubicBezTo>
                  <a:cubicBezTo>
                    <a:pt x="541" y="438"/>
                    <a:pt x="541" y="438"/>
                    <a:pt x="541" y="438"/>
                  </a:cubicBezTo>
                  <a:cubicBezTo>
                    <a:pt x="541" y="438"/>
                    <a:pt x="541" y="438"/>
                    <a:pt x="541" y="438"/>
                  </a:cubicBezTo>
                  <a:cubicBezTo>
                    <a:pt x="541" y="438"/>
                    <a:pt x="541" y="438"/>
                    <a:pt x="540" y="437"/>
                  </a:cubicBezTo>
                  <a:cubicBezTo>
                    <a:pt x="540" y="437"/>
                    <a:pt x="540" y="437"/>
                    <a:pt x="540" y="437"/>
                  </a:cubicBezTo>
                  <a:cubicBezTo>
                    <a:pt x="540" y="436"/>
                    <a:pt x="540" y="436"/>
                    <a:pt x="540" y="436"/>
                  </a:cubicBezTo>
                  <a:cubicBezTo>
                    <a:pt x="540" y="436"/>
                    <a:pt x="540" y="436"/>
                    <a:pt x="539" y="435"/>
                  </a:cubicBezTo>
                  <a:cubicBezTo>
                    <a:pt x="539" y="435"/>
                    <a:pt x="539" y="435"/>
                    <a:pt x="539" y="435"/>
                  </a:cubicBezTo>
                  <a:cubicBezTo>
                    <a:pt x="539" y="435"/>
                    <a:pt x="539" y="435"/>
                    <a:pt x="539" y="435"/>
                  </a:cubicBezTo>
                  <a:cubicBezTo>
                    <a:pt x="537" y="433"/>
                    <a:pt x="536" y="427"/>
                    <a:pt x="536" y="426"/>
                  </a:cubicBezTo>
                  <a:cubicBezTo>
                    <a:pt x="536" y="425"/>
                    <a:pt x="532" y="422"/>
                    <a:pt x="529" y="420"/>
                  </a:cubicBezTo>
                  <a:cubicBezTo>
                    <a:pt x="528" y="420"/>
                    <a:pt x="528" y="419"/>
                    <a:pt x="527" y="419"/>
                  </a:cubicBezTo>
                  <a:cubicBezTo>
                    <a:pt x="527" y="419"/>
                    <a:pt x="527" y="419"/>
                    <a:pt x="527" y="419"/>
                  </a:cubicBezTo>
                  <a:cubicBezTo>
                    <a:pt x="527" y="419"/>
                    <a:pt x="527" y="419"/>
                    <a:pt x="527" y="419"/>
                  </a:cubicBezTo>
                  <a:cubicBezTo>
                    <a:pt x="526" y="418"/>
                    <a:pt x="526" y="418"/>
                    <a:pt x="526" y="418"/>
                  </a:cubicBezTo>
                  <a:cubicBezTo>
                    <a:pt x="526" y="418"/>
                    <a:pt x="526" y="418"/>
                    <a:pt x="525" y="418"/>
                  </a:cubicBezTo>
                  <a:cubicBezTo>
                    <a:pt x="525" y="418"/>
                    <a:pt x="525" y="418"/>
                    <a:pt x="525" y="418"/>
                  </a:cubicBezTo>
                  <a:cubicBezTo>
                    <a:pt x="524" y="417"/>
                    <a:pt x="524" y="417"/>
                    <a:pt x="523" y="417"/>
                  </a:cubicBezTo>
                  <a:cubicBezTo>
                    <a:pt x="521" y="416"/>
                    <a:pt x="518" y="409"/>
                    <a:pt x="517" y="407"/>
                  </a:cubicBezTo>
                  <a:cubicBezTo>
                    <a:pt x="516" y="406"/>
                    <a:pt x="515" y="406"/>
                    <a:pt x="515" y="407"/>
                  </a:cubicBezTo>
                  <a:cubicBezTo>
                    <a:pt x="514" y="407"/>
                    <a:pt x="513" y="403"/>
                    <a:pt x="513" y="402"/>
                  </a:cubicBezTo>
                  <a:cubicBezTo>
                    <a:pt x="514" y="401"/>
                    <a:pt x="514" y="400"/>
                    <a:pt x="515" y="398"/>
                  </a:cubicBezTo>
                  <a:cubicBezTo>
                    <a:pt x="515" y="396"/>
                    <a:pt x="516" y="389"/>
                    <a:pt x="516" y="388"/>
                  </a:cubicBezTo>
                  <a:cubicBezTo>
                    <a:pt x="517" y="387"/>
                    <a:pt x="518" y="389"/>
                    <a:pt x="519" y="390"/>
                  </a:cubicBezTo>
                  <a:cubicBezTo>
                    <a:pt x="520" y="391"/>
                    <a:pt x="520" y="390"/>
                    <a:pt x="521" y="390"/>
                  </a:cubicBezTo>
                  <a:cubicBezTo>
                    <a:pt x="522" y="390"/>
                    <a:pt x="523" y="392"/>
                    <a:pt x="524" y="394"/>
                  </a:cubicBezTo>
                  <a:cubicBezTo>
                    <a:pt x="525" y="395"/>
                    <a:pt x="525" y="394"/>
                    <a:pt x="526" y="394"/>
                  </a:cubicBezTo>
                  <a:cubicBezTo>
                    <a:pt x="526" y="394"/>
                    <a:pt x="527" y="394"/>
                    <a:pt x="527" y="394"/>
                  </a:cubicBezTo>
                  <a:cubicBezTo>
                    <a:pt x="527" y="394"/>
                    <a:pt x="527" y="394"/>
                    <a:pt x="527" y="394"/>
                  </a:cubicBezTo>
                  <a:cubicBezTo>
                    <a:pt x="527" y="395"/>
                    <a:pt x="527" y="395"/>
                    <a:pt x="527" y="395"/>
                  </a:cubicBezTo>
                  <a:cubicBezTo>
                    <a:pt x="527" y="395"/>
                    <a:pt x="528" y="395"/>
                    <a:pt x="528" y="396"/>
                  </a:cubicBezTo>
                  <a:cubicBezTo>
                    <a:pt x="528" y="396"/>
                    <a:pt x="528" y="396"/>
                    <a:pt x="528" y="396"/>
                  </a:cubicBezTo>
                  <a:cubicBezTo>
                    <a:pt x="528" y="396"/>
                    <a:pt x="528" y="397"/>
                    <a:pt x="529" y="397"/>
                  </a:cubicBezTo>
                  <a:cubicBezTo>
                    <a:pt x="529" y="397"/>
                    <a:pt x="529" y="397"/>
                    <a:pt x="529" y="397"/>
                  </a:cubicBezTo>
                  <a:cubicBezTo>
                    <a:pt x="529" y="398"/>
                    <a:pt x="529" y="398"/>
                    <a:pt x="530" y="398"/>
                  </a:cubicBezTo>
                  <a:cubicBezTo>
                    <a:pt x="530" y="399"/>
                    <a:pt x="530" y="399"/>
                    <a:pt x="530" y="399"/>
                  </a:cubicBezTo>
                  <a:cubicBezTo>
                    <a:pt x="531" y="401"/>
                    <a:pt x="533" y="398"/>
                    <a:pt x="535" y="400"/>
                  </a:cubicBezTo>
                  <a:cubicBezTo>
                    <a:pt x="535" y="400"/>
                    <a:pt x="535" y="400"/>
                    <a:pt x="536" y="401"/>
                  </a:cubicBezTo>
                  <a:cubicBezTo>
                    <a:pt x="536" y="401"/>
                    <a:pt x="536" y="401"/>
                    <a:pt x="536" y="401"/>
                  </a:cubicBezTo>
                  <a:cubicBezTo>
                    <a:pt x="536" y="401"/>
                    <a:pt x="536" y="401"/>
                    <a:pt x="536" y="402"/>
                  </a:cubicBezTo>
                  <a:cubicBezTo>
                    <a:pt x="536" y="402"/>
                    <a:pt x="537" y="402"/>
                    <a:pt x="537" y="402"/>
                  </a:cubicBezTo>
                  <a:cubicBezTo>
                    <a:pt x="537" y="402"/>
                    <a:pt x="538" y="402"/>
                    <a:pt x="538" y="403"/>
                  </a:cubicBezTo>
                  <a:cubicBezTo>
                    <a:pt x="538" y="403"/>
                    <a:pt x="539" y="403"/>
                    <a:pt x="539" y="404"/>
                  </a:cubicBezTo>
                  <a:cubicBezTo>
                    <a:pt x="540" y="404"/>
                    <a:pt x="538" y="409"/>
                    <a:pt x="539" y="410"/>
                  </a:cubicBezTo>
                  <a:cubicBezTo>
                    <a:pt x="540" y="411"/>
                    <a:pt x="542" y="408"/>
                    <a:pt x="542" y="407"/>
                  </a:cubicBezTo>
                  <a:cubicBezTo>
                    <a:pt x="542" y="406"/>
                    <a:pt x="545" y="406"/>
                    <a:pt x="545" y="406"/>
                  </a:cubicBezTo>
                  <a:cubicBezTo>
                    <a:pt x="546" y="405"/>
                    <a:pt x="546" y="403"/>
                    <a:pt x="546" y="402"/>
                  </a:cubicBezTo>
                  <a:cubicBezTo>
                    <a:pt x="547" y="400"/>
                    <a:pt x="548" y="401"/>
                    <a:pt x="550" y="401"/>
                  </a:cubicBezTo>
                  <a:cubicBezTo>
                    <a:pt x="551" y="401"/>
                    <a:pt x="554" y="398"/>
                    <a:pt x="555" y="397"/>
                  </a:cubicBezTo>
                  <a:cubicBezTo>
                    <a:pt x="556" y="395"/>
                    <a:pt x="556" y="389"/>
                    <a:pt x="555" y="388"/>
                  </a:cubicBezTo>
                  <a:cubicBezTo>
                    <a:pt x="555" y="386"/>
                    <a:pt x="553" y="381"/>
                    <a:pt x="552" y="380"/>
                  </a:cubicBezTo>
                  <a:cubicBezTo>
                    <a:pt x="551" y="378"/>
                    <a:pt x="547" y="375"/>
                    <a:pt x="545" y="374"/>
                  </a:cubicBezTo>
                  <a:cubicBezTo>
                    <a:pt x="544" y="374"/>
                    <a:pt x="543" y="372"/>
                    <a:pt x="541" y="369"/>
                  </a:cubicBezTo>
                  <a:cubicBezTo>
                    <a:pt x="539" y="367"/>
                    <a:pt x="539" y="367"/>
                    <a:pt x="537" y="365"/>
                  </a:cubicBezTo>
                  <a:cubicBezTo>
                    <a:pt x="535" y="364"/>
                    <a:pt x="536" y="364"/>
                    <a:pt x="536" y="362"/>
                  </a:cubicBezTo>
                  <a:cubicBezTo>
                    <a:pt x="536" y="361"/>
                    <a:pt x="536" y="360"/>
                    <a:pt x="536" y="359"/>
                  </a:cubicBezTo>
                  <a:cubicBezTo>
                    <a:pt x="537" y="359"/>
                    <a:pt x="537" y="358"/>
                    <a:pt x="538" y="357"/>
                  </a:cubicBezTo>
                  <a:cubicBezTo>
                    <a:pt x="538" y="356"/>
                    <a:pt x="538" y="356"/>
                    <a:pt x="539" y="356"/>
                  </a:cubicBezTo>
                  <a:cubicBezTo>
                    <a:pt x="539" y="356"/>
                    <a:pt x="539" y="356"/>
                    <a:pt x="539" y="356"/>
                  </a:cubicBezTo>
                  <a:cubicBezTo>
                    <a:pt x="539" y="356"/>
                    <a:pt x="539" y="356"/>
                    <a:pt x="539" y="355"/>
                  </a:cubicBezTo>
                  <a:cubicBezTo>
                    <a:pt x="539" y="355"/>
                    <a:pt x="540" y="355"/>
                    <a:pt x="540" y="355"/>
                  </a:cubicBezTo>
                  <a:cubicBezTo>
                    <a:pt x="540" y="355"/>
                    <a:pt x="540" y="355"/>
                    <a:pt x="540" y="355"/>
                  </a:cubicBezTo>
                  <a:cubicBezTo>
                    <a:pt x="540" y="355"/>
                    <a:pt x="540" y="355"/>
                    <a:pt x="541" y="355"/>
                  </a:cubicBezTo>
                  <a:cubicBezTo>
                    <a:pt x="541" y="355"/>
                    <a:pt x="541" y="355"/>
                    <a:pt x="541" y="354"/>
                  </a:cubicBezTo>
                  <a:cubicBezTo>
                    <a:pt x="541" y="354"/>
                    <a:pt x="541" y="354"/>
                    <a:pt x="542" y="354"/>
                  </a:cubicBezTo>
                  <a:cubicBezTo>
                    <a:pt x="542" y="354"/>
                    <a:pt x="543" y="354"/>
                    <a:pt x="544" y="353"/>
                  </a:cubicBezTo>
                  <a:cubicBezTo>
                    <a:pt x="544" y="353"/>
                    <a:pt x="544" y="353"/>
                    <a:pt x="544" y="353"/>
                  </a:cubicBezTo>
                  <a:cubicBezTo>
                    <a:pt x="544" y="353"/>
                    <a:pt x="544" y="353"/>
                    <a:pt x="544" y="353"/>
                  </a:cubicBezTo>
                  <a:cubicBezTo>
                    <a:pt x="544" y="353"/>
                    <a:pt x="545" y="353"/>
                    <a:pt x="545" y="353"/>
                  </a:cubicBezTo>
                  <a:cubicBezTo>
                    <a:pt x="546" y="352"/>
                    <a:pt x="546" y="354"/>
                    <a:pt x="547" y="354"/>
                  </a:cubicBezTo>
                  <a:cubicBezTo>
                    <a:pt x="548" y="354"/>
                    <a:pt x="549" y="353"/>
                    <a:pt x="550" y="353"/>
                  </a:cubicBezTo>
                  <a:cubicBezTo>
                    <a:pt x="551" y="353"/>
                    <a:pt x="551" y="353"/>
                    <a:pt x="551" y="355"/>
                  </a:cubicBezTo>
                  <a:cubicBezTo>
                    <a:pt x="551" y="357"/>
                    <a:pt x="554" y="357"/>
                    <a:pt x="554" y="356"/>
                  </a:cubicBezTo>
                  <a:cubicBezTo>
                    <a:pt x="554" y="355"/>
                    <a:pt x="554" y="355"/>
                    <a:pt x="555" y="354"/>
                  </a:cubicBezTo>
                  <a:cubicBezTo>
                    <a:pt x="556" y="353"/>
                    <a:pt x="558" y="353"/>
                    <a:pt x="560" y="353"/>
                  </a:cubicBezTo>
                  <a:cubicBezTo>
                    <a:pt x="562" y="353"/>
                    <a:pt x="566" y="351"/>
                    <a:pt x="566" y="351"/>
                  </a:cubicBezTo>
                  <a:cubicBezTo>
                    <a:pt x="567" y="350"/>
                    <a:pt x="566" y="349"/>
                    <a:pt x="566" y="348"/>
                  </a:cubicBezTo>
                  <a:cubicBezTo>
                    <a:pt x="566" y="348"/>
                    <a:pt x="568" y="349"/>
                    <a:pt x="569" y="349"/>
                  </a:cubicBezTo>
                  <a:cubicBezTo>
                    <a:pt x="571" y="349"/>
                    <a:pt x="571" y="347"/>
                    <a:pt x="572" y="347"/>
                  </a:cubicBezTo>
                  <a:cubicBezTo>
                    <a:pt x="572" y="346"/>
                    <a:pt x="574" y="347"/>
                    <a:pt x="575" y="347"/>
                  </a:cubicBezTo>
                  <a:cubicBezTo>
                    <a:pt x="577" y="347"/>
                    <a:pt x="578" y="346"/>
                    <a:pt x="578" y="345"/>
                  </a:cubicBezTo>
                  <a:cubicBezTo>
                    <a:pt x="578" y="345"/>
                    <a:pt x="579" y="344"/>
                    <a:pt x="580" y="344"/>
                  </a:cubicBezTo>
                  <a:cubicBezTo>
                    <a:pt x="581" y="344"/>
                    <a:pt x="583" y="342"/>
                    <a:pt x="584" y="341"/>
                  </a:cubicBezTo>
                  <a:cubicBezTo>
                    <a:pt x="584" y="340"/>
                    <a:pt x="584" y="339"/>
                    <a:pt x="585" y="339"/>
                  </a:cubicBezTo>
                  <a:cubicBezTo>
                    <a:pt x="587" y="338"/>
                    <a:pt x="586" y="337"/>
                    <a:pt x="586" y="336"/>
                  </a:cubicBezTo>
                  <a:cubicBezTo>
                    <a:pt x="586" y="336"/>
                    <a:pt x="588" y="335"/>
                    <a:pt x="589" y="334"/>
                  </a:cubicBezTo>
                  <a:cubicBezTo>
                    <a:pt x="590" y="333"/>
                    <a:pt x="589" y="332"/>
                    <a:pt x="589" y="332"/>
                  </a:cubicBezTo>
                  <a:cubicBezTo>
                    <a:pt x="590" y="331"/>
                    <a:pt x="590" y="327"/>
                    <a:pt x="590" y="326"/>
                  </a:cubicBezTo>
                  <a:cubicBezTo>
                    <a:pt x="590" y="325"/>
                    <a:pt x="592" y="324"/>
                    <a:pt x="594" y="323"/>
                  </a:cubicBezTo>
                  <a:cubicBezTo>
                    <a:pt x="595" y="323"/>
                    <a:pt x="595" y="323"/>
                    <a:pt x="595" y="321"/>
                  </a:cubicBezTo>
                  <a:cubicBezTo>
                    <a:pt x="595" y="320"/>
                    <a:pt x="596" y="319"/>
                    <a:pt x="596" y="318"/>
                  </a:cubicBezTo>
                  <a:cubicBezTo>
                    <a:pt x="597" y="318"/>
                    <a:pt x="596" y="316"/>
                    <a:pt x="595" y="315"/>
                  </a:cubicBezTo>
                  <a:cubicBezTo>
                    <a:pt x="595" y="315"/>
                    <a:pt x="592" y="315"/>
                    <a:pt x="591" y="314"/>
                  </a:cubicBezTo>
                  <a:cubicBezTo>
                    <a:pt x="590" y="313"/>
                    <a:pt x="594" y="310"/>
                    <a:pt x="594" y="310"/>
                  </a:cubicBezTo>
                  <a:cubicBezTo>
                    <a:pt x="594" y="309"/>
                    <a:pt x="592" y="308"/>
                    <a:pt x="592" y="307"/>
                  </a:cubicBezTo>
                  <a:cubicBezTo>
                    <a:pt x="591" y="307"/>
                    <a:pt x="592" y="307"/>
                    <a:pt x="592" y="307"/>
                  </a:cubicBezTo>
                  <a:cubicBezTo>
                    <a:pt x="593" y="306"/>
                    <a:pt x="591" y="303"/>
                    <a:pt x="589" y="303"/>
                  </a:cubicBezTo>
                  <a:cubicBezTo>
                    <a:pt x="588" y="302"/>
                    <a:pt x="586" y="300"/>
                    <a:pt x="585" y="299"/>
                  </a:cubicBezTo>
                  <a:cubicBezTo>
                    <a:pt x="584" y="297"/>
                    <a:pt x="582" y="294"/>
                    <a:pt x="580" y="293"/>
                  </a:cubicBezTo>
                  <a:cubicBezTo>
                    <a:pt x="579" y="292"/>
                    <a:pt x="579" y="291"/>
                    <a:pt x="580" y="290"/>
                  </a:cubicBezTo>
                  <a:cubicBezTo>
                    <a:pt x="580" y="289"/>
                    <a:pt x="582" y="287"/>
                    <a:pt x="582" y="286"/>
                  </a:cubicBezTo>
                  <a:cubicBezTo>
                    <a:pt x="582" y="285"/>
                    <a:pt x="583" y="284"/>
                    <a:pt x="585" y="284"/>
                  </a:cubicBezTo>
                  <a:cubicBezTo>
                    <a:pt x="586" y="284"/>
                    <a:pt x="589" y="283"/>
                    <a:pt x="591" y="283"/>
                  </a:cubicBezTo>
                  <a:cubicBezTo>
                    <a:pt x="593" y="282"/>
                    <a:pt x="592" y="281"/>
                    <a:pt x="590" y="281"/>
                  </a:cubicBezTo>
                  <a:cubicBezTo>
                    <a:pt x="588" y="281"/>
                    <a:pt x="585" y="280"/>
                    <a:pt x="584" y="279"/>
                  </a:cubicBezTo>
                  <a:cubicBezTo>
                    <a:pt x="582" y="279"/>
                    <a:pt x="579" y="281"/>
                    <a:pt x="578" y="282"/>
                  </a:cubicBezTo>
                  <a:cubicBezTo>
                    <a:pt x="577" y="282"/>
                    <a:pt x="575" y="281"/>
                    <a:pt x="574" y="279"/>
                  </a:cubicBezTo>
                  <a:cubicBezTo>
                    <a:pt x="573" y="277"/>
                    <a:pt x="570" y="276"/>
                    <a:pt x="569" y="274"/>
                  </a:cubicBezTo>
                  <a:cubicBezTo>
                    <a:pt x="568" y="273"/>
                    <a:pt x="567" y="273"/>
                    <a:pt x="569" y="272"/>
                  </a:cubicBezTo>
                  <a:cubicBezTo>
                    <a:pt x="571" y="272"/>
                    <a:pt x="573" y="272"/>
                    <a:pt x="574" y="272"/>
                  </a:cubicBezTo>
                  <a:cubicBezTo>
                    <a:pt x="576" y="271"/>
                    <a:pt x="574" y="270"/>
                    <a:pt x="575" y="268"/>
                  </a:cubicBezTo>
                  <a:cubicBezTo>
                    <a:pt x="576" y="267"/>
                    <a:pt x="581" y="264"/>
                    <a:pt x="581" y="264"/>
                  </a:cubicBezTo>
                  <a:cubicBezTo>
                    <a:pt x="582" y="263"/>
                    <a:pt x="583" y="263"/>
                    <a:pt x="583" y="263"/>
                  </a:cubicBezTo>
                  <a:cubicBezTo>
                    <a:pt x="584" y="263"/>
                    <a:pt x="585" y="264"/>
                    <a:pt x="585" y="265"/>
                  </a:cubicBezTo>
                  <a:cubicBezTo>
                    <a:pt x="586" y="266"/>
                    <a:pt x="584" y="268"/>
                    <a:pt x="584" y="268"/>
                  </a:cubicBezTo>
                  <a:cubicBezTo>
                    <a:pt x="583" y="269"/>
                    <a:pt x="584" y="269"/>
                    <a:pt x="584" y="270"/>
                  </a:cubicBezTo>
                  <a:cubicBezTo>
                    <a:pt x="585" y="272"/>
                    <a:pt x="584" y="272"/>
                    <a:pt x="585" y="273"/>
                  </a:cubicBezTo>
                  <a:cubicBezTo>
                    <a:pt x="586" y="273"/>
                    <a:pt x="590" y="270"/>
                    <a:pt x="592" y="269"/>
                  </a:cubicBezTo>
                  <a:cubicBezTo>
                    <a:pt x="592" y="269"/>
                    <a:pt x="593" y="269"/>
                    <a:pt x="593" y="269"/>
                  </a:cubicBezTo>
                  <a:cubicBezTo>
                    <a:pt x="593" y="269"/>
                    <a:pt x="593" y="269"/>
                    <a:pt x="593" y="269"/>
                  </a:cubicBezTo>
                  <a:cubicBezTo>
                    <a:pt x="594" y="269"/>
                    <a:pt x="594" y="269"/>
                    <a:pt x="594" y="269"/>
                  </a:cubicBezTo>
                  <a:cubicBezTo>
                    <a:pt x="594" y="269"/>
                    <a:pt x="594" y="269"/>
                    <a:pt x="594" y="269"/>
                  </a:cubicBezTo>
                  <a:cubicBezTo>
                    <a:pt x="595" y="269"/>
                    <a:pt x="595" y="269"/>
                    <a:pt x="595" y="269"/>
                  </a:cubicBezTo>
                  <a:cubicBezTo>
                    <a:pt x="595" y="269"/>
                    <a:pt x="595" y="269"/>
                    <a:pt x="595" y="269"/>
                  </a:cubicBezTo>
                  <a:cubicBezTo>
                    <a:pt x="595" y="269"/>
                    <a:pt x="595" y="269"/>
                    <a:pt x="595" y="269"/>
                  </a:cubicBezTo>
                  <a:cubicBezTo>
                    <a:pt x="595" y="269"/>
                    <a:pt x="595" y="269"/>
                    <a:pt x="595" y="269"/>
                  </a:cubicBezTo>
                  <a:cubicBezTo>
                    <a:pt x="595" y="269"/>
                    <a:pt x="596" y="269"/>
                    <a:pt x="596" y="269"/>
                  </a:cubicBezTo>
                  <a:cubicBezTo>
                    <a:pt x="596" y="269"/>
                    <a:pt x="596" y="269"/>
                    <a:pt x="596" y="269"/>
                  </a:cubicBezTo>
                  <a:cubicBezTo>
                    <a:pt x="597" y="270"/>
                    <a:pt x="598" y="270"/>
                    <a:pt x="599" y="270"/>
                  </a:cubicBezTo>
                  <a:cubicBezTo>
                    <a:pt x="600" y="270"/>
                    <a:pt x="599" y="272"/>
                    <a:pt x="599" y="273"/>
                  </a:cubicBezTo>
                  <a:cubicBezTo>
                    <a:pt x="600" y="274"/>
                    <a:pt x="598" y="276"/>
                    <a:pt x="598" y="277"/>
                  </a:cubicBezTo>
                  <a:cubicBezTo>
                    <a:pt x="598" y="277"/>
                    <a:pt x="598" y="277"/>
                    <a:pt x="598" y="277"/>
                  </a:cubicBezTo>
                  <a:cubicBezTo>
                    <a:pt x="599" y="277"/>
                    <a:pt x="599" y="277"/>
                    <a:pt x="599" y="277"/>
                  </a:cubicBezTo>
                  <a:cubicBezTo>
                    <a:pt x="599" y="277"/>
                    <a:pt x="599" y="277"/>
                    <a:pt x="599" y="277"/>
                  </a:cubicBezTo>
                  <a:cubicBezTo>
                    <a:pt x="599" y="277"/>
                    <a:pt x="599" y="278"/>
                    <a:pt x="600" y="278"/>
                  </a:cubicBezTo>
                  <a:cubicBezTo>
                    <a:pt x="600" y="278"/>
                    <a:pt x="600" y="278"/>
                    <a:pt x="600" y="278"/>
                  </a:cubicBezTo>
                  <a:cubicBezTo>
                    <a:pt x="601" y="278"/>
                    <a:pt x="601" y="278"/>
                    <a:pt x="601" y="278"/>
                  </a:cubicBezTo>
                  <a:cubicBezTo>
                    <a:pt x="601" y="278"/>
                    <a:pt x="602" y="278"/>
                    <a:pt x="602" y="278"/>
                  </a:cubicBezTo>
                  <a:cubicBezTo>
                    <a:pt x="602" y="278"/>
                    <a:pt x="602" y="278"/>
                    <a:pt x="602" y="278"/>
                  </a:cubicBezTo>
                  <a:cubicBezTo>
                    <a:pt x="603" y="278"/>
                    <a:pt x="604" y="279"/>
                    <a:pt x="605" y="279"/>
                  </a:cubicBezTo>
                  <a:cubicBezTo>
                    <a:pt x="605" y="279"/>
                    <a:pt x="605" y="279"/>
                    <a:pt x="606" y="279"/>
                  </a:cubicBezTo>
                  <a:cubicBezTo>
                    <a:pt x="606" y="279"/>
                    <a:pt x="606" y="279"/>
                    <a:pt x="606" y="279"/>
                  </a:cubicBezTo>
                  <a:cubicBezTo>
                    <a:pt x="606" y="279"/>
                    <a:pt x="606" y="279"/>
                    <a:pt x="606" y="279"/>
                  </a:cubicBezTo>
                  <a:cubicBezTo>
                    <a:pt x="607" y="279"/>
                    <a:pt x="608" y="282"/>
                    <a:pt x="608" y="282"/>
                  </a:cubicBezTo>
                  <a:cubicBezTo>
                    <a:pt x="608" y="283"/>
                    <a:pt x="607" y="282"/>
                    <a:pt x="606" y="282"/>
                  </a:cubicBezTo>
                  <a:cubicBezTo>
                    <a:pt x="605" y="283"/>
                    <a:pt x="608" y="286"/>
                    <a:pt x="608" y="287"/>
                  </a:cubicBezTo>
                  <a:cubicBezTo>
                    <a:pt x="609" y="288"/>
                    <a:pt x="608" y="290"/>
                    <a:pt x="608" y="291"/>
                  </a:cubicBezTo>
                  <a:cubicBezTo>
                    <a:pt x="608" y="293"/>
                    <a:pt x="609" y="295"/>
                    <a:pt x="610" y="295"/>
                  </a:cubicBezTo>
                  <a:cubicBezTo>
                    <a:pt x="611" y="295"/>
                    <a:pt x="613" y="293"/>
                    <a:pt x="614" y="293"/>
                  </a:cubicBezTo>
                  <a:cubicBezTo>
                    <a:pt x="614" y="292"/>
                    <a:pt x="616" y="293"/>
                    <a:pt x="617" y="293"/>
                  </a:cubicBezTo>
                  <a:cubicBezTo>
                    <a:pt x="618" y="293"/>
                    <a:pt x="619" y="291"/>
                    <a:pt x="620" y="290"/>
                  </a:cubicBezTo>
                  <a:cubicBezTo>
                    <a:pt x="620" y="288"/>
                    <a:pt x="619" y="286"/>
                    <a:pt x="618" y="285"/>
                  </a:cubicBezTo>
                  <a:cubicBezTo>
                    <a:pt x="618" y="283"/>
                    <a:pt x="617" y="280"/>
                    <a:pt x="616" y="278"/>
                  </a:cubicBezTo>
                  <a:cubicBezTo>
                    <a:pt x="616" y="278"/>
                    <a:pt x="616" y="278"/>
                    <a:pt x="616" y="278"/>
                  </a:cubicBezTo>
                  <a:cubicBezTo>
                    <a:pt x="616" y="278"/>
                    <a:pt x="616" y="278"/>
                    <a:pt x="616" y="278"/>
                  </a:cubicBezTo>
                  <a:cubicBezTo>
                    <a:pt x="615" y="276"/>
                    <a:pt x="613" y="275"/>
                    <a:pt x="612" y="273"/>
                  </a:cubicBezTo>
                  <a:cubicBezTo>
                    <a:pt x="612" y="273"/>
                    <a:pt x="612" y="273"/>
                    <a:pt x="611" y="273"/>
                  </a:cubicBezTo>
                  <a:cubicBezTo>
                    <a:pt x="611" y="273"/>
                    <a:pt x="611" y="273"/>
                    <a:pt x="610" y="272"/>
                  </a:cubicBezTo>
                  <a:cubicBezTo>
                    <a:pt x="607" y="271"/>
                    <a:pt x="608" y="270"/>
                    <a:pt x="608" y="269"/>
                  </a:cubicBezTo>
                  <a:cubicBezTo>
                    <a:pt x="609" y="268"/>
                    <a:pt x="611" y="268"/>
                    <a:pt x="612" y="267"/>
                  </a:cubicBezTo>
                  <a:cubicBezTo>
                    <a:pt x="613" y="266"/>
                    <a:pt x="615" y="262"/>
                    <a:pt x="615" y="261"/>
                  </a:cubicBezTo>
                  <a:cubicBezTo>
                    <a:pt x="616" y="260"/>
                    <a:pt x="617" y="256"/>
                    <a:pt x="617" y="256"/>
                  </a:cubicBezTo>
                  <a:cubicBezTo>
                    <a:pt x="617" y="256"/>
                    <a:pt x="617" y="255"/>
                    <a:pt x="617" y="255"/>
                  </a:cubicBezTo>
                  <a:cubicBezTo>
                    <a:pt x="618" y="255"/>
                    <a:pt x="619" y="255"/>
                    <a:pt x="620" y="254"/>
                  </a:cubicBezTo>
                  <a:cubicBezTo>
                    <a:pt x="620" y="254"/>
                    <a:pt x="620" y="254"/>
                    <a:pt x="620" y="254"/>
                  </a:cubicBezTo>
                  <a:cubicBezTo>
                    <a:pt x="620" y="254"/>
                    <a:pt x="620" y="254"/>
                    <a:pt x="620" y="254"/>
                  </a:cubicBezTo>
                  <a:cubicBezTo>
                    <a:pt x="621" y="254"/>
                    <a:pt x="621" y="252"/>
                    <a:pt x="622" y="251"/>
                  </a:cubicBezTo>
                  <a:cubicBezTo>
                    <a:pt x="622" y="251"/>
                    <a:pt x="624" y="253"/>
                    <a:pt x="625" y="254"/>
                  </a:cubicBezTo>
                  <a:cubicBezTo>
                    <a:pt x="627" y="255"/>
                    <a:pt x="631" y="253"/>
                    <a:pt x="632" y="253"/>
                  </a:cubicBezTo>
                  <a:cubicBezTo>
                    <a:pt x="633" y="252"/>
                    <a:pt x="635" y="249"/>
                    <a:pt x="636" y="248"/>
                  </a:cubicBezTo>
                  <a:cubicBezTo>
                    <a:pt x="636" y="247"/>
                    <a:pt x="638" y="245"/>
                    <a:pt x="638" y="244"/>
                  </a:cubicBezTo>
                  <a:cubicBezTo>
                    <a:pt x="639" y="243"/>
                    <a:pt x="640" y="242"/>
                    <a:pt x="642" y="241"/>
                  </a:cubicBezTo>
                  <a:cubicBezTo>
                    <a:pt x="643" y="240"/>
                    <a:pt x="644" y="236"/>
                    <a:pt x="644" y="235"/>
                  </a:cubicBezTo>
                  <a:cubicBezTo>
                    <a:pt x="644" y="234"/>
                    <a:pt x="646" y="231"/>
                    <a:pt x="647" y="229"/>
                  </a:cubicBezTo>
                  <a:cubicBezTo>
                    <a:pt x="647" y="227"/>
                    <a:pt x="648" y="227"/>
                    <a:pt x="649" y="226"/>
                  </a:cubicBezTo>
                  <a:cubicBezTo>
                    <a:pt x="650" y="225"/>
                    <a:pt x="648" y="219"/>
                    <a:pt x="648" y="216"/>
                  </a:cubicBezTo>
                  <a:cubicBezTo>
                    <a:pt x="648" y="213"/>
                    <a:pt x="647" y="212"/>
                    <a:pt x="647" y="210"/>
                  </a:cubicBezTo>
                  <a:cubicBezTo>
                    <a:pt x="647" y="208"/>
                    <a:pt x="649" y="205"/>
                    <a:pt x="649" y="204"/>
                  </a:cubicBezTo>
                  <a:cubicBezTo>
                    <a:pt x="649" y="203"/>
                    <a:pt x="647" y="202"/>
                    <a:pt x="647" y="202"/>
                  </a:cubicBezTo>
                  <a:cubicBezTo>
                    <a:pt x="646" y="203"/>
                    <a:pt x="645" y="199"/>
                    <a:pt x="644" y="198"/>
                  </a:cubicBezTo>
                  <a:cubicBezTo>
                    <a:pt x="643" y="198"/>
                    <a:pt x="644" y="198"/>
                    <a:pt x="645" y="197"/>
                  </a:cubicBezTo>
                  <a:cubicBezTo>
                    <a:pt x="645" y="197"/>
                    <a:pt x="642" y="195"/>
                    <a:pt x="640" y="195"/>
                  </a:cubicBezTo>
                  <a:cubicBezTo>
                    <a:pt x="639" y="194"/>
                    <a:pt x="639" y="192"/>
                    <a:pt x="638" y="192"/>
                  </a:cubicBezTo>
                  <a:cubicBezTo>
                    <a:pt x="636" y="191"/>
                    <a:pt x="633" y="190"/>
                    <a:pt x="632" y="190"/>
                  </a:cubicBezTo>
                  <a:cubicBezTo>
                    <a:pt x="631" y="190"/>
                    <a:pt x="634" y="193"/>
                    <a:pt x="633" y="193"/>
                  </a:cubicBezTo>
                  <a:cubicBezTo>
                    <a:pt x="632" y="193"/>
                    <a:pt x="631" y="194"/>
                    <a:pt x="629" y="194"/>
                  </a:cubicBezTo>
                  <a:cubicBezTo>
                    <a:pt x="627" y="194"/>
                    <a:pt x="629" y="193"/>
                    <a:pt x="629" y="193"/>
                  </a:cubicBezTo>
                  <a:cubicBezTo>
                    <a:pt x="629" y="192"/>
                    <a:pt x="626" y="193"/>
                    <a:pt x="625" y="193"/>
                  </a:cubicBezTo>
                  <a:cubicBezTo>
                    <a:pt x="624" y="193"/>
                    <a:pt x="626" y="191"/>
                    <a:pt x="625" y="191"/>
                  </a:cubicBezTo>
                  <a:cubicBezTo>
                    <a:pt x="625" y="190"/>
                    <a:pt x="624" y="190"/>
                    <a:pt x="624" y="191"/>
                  </a:cubicBezTo>
                  <a:cubicBezTo>
                    <a:pt x="623" y="191"/>
                    <a:pt x="620" y="189"/>
                    <a:pt x="619" y="189"/>
                  </a:cubicBezTo>
                  <a:cubicBezTo>
                    <a:pt x="618" y="190"/>
                    <a:pt x="617" y="188"/>
                    <a:pt x="619" y="187"/>
                  </a:cubicBezTo>
                  <a:cubicBezTo>
                    <a:pt x="622" y="185"/>
                    <a:pt x="627" y="180"/>
                    <a:pt x="627" y="179"/>
                  </a:cubicBezTo>
                  <a:cubicBezTo>
                    <a:pt x="627" y="177"/>
                    <a:pt x="631" y="175"/>
                    <a:pt x="632" y="174"/>
                  </a:cubicBezTo>
                  <a:cubicBezTo>
                    <a:pt x="633" y="173"/>
                    <a:pt x="634" y="170"/>
                    <a:pt x="636" y="169"/>
                  </a:cubicBezTo>
                  <a:cubicBezTo>
                    <a:pt x="637" y="167"/>
                    <a:pt x="636" y="166"/>
                    <a:pt x="639" y="163"/>
                  </a:cubicBezTo>
                  <a:cubicBezTo>
                    <a:pt x="642" y="160"/>
                    <a:pt x="651" y="161"/>
                    <a:pt x="652" y="162"/>
                  </a:cubicBezTo>
                  <a:cubicBezTo>
                    <a:pt x="654" y="162"/>
                    <a:pt x="657" y="162"/>
                    <a:pt x="659" y="162"/>
                  </a:cubicBezTo>
                  <a:cubicBezTo>
                    <a:pt x="660" y="162"/>
                    <a:pt x="664" y="164"/>
                    <a:pt x="665" y="163"/>
                  </a:cubicBezTo>
                  <a:cubicBezTo>
                    <a:pt x="666" y="162"/>
                    <a:pt x="665" y="162"/>
                    <a:pt x="663" y="162"/>
                  </a:cubicBezTo>
                  <a:cubicBezTo>
                    <a:pt x="661" y="161"/>
                    <a:pt x="664" y="160"/>
                    <a:pt x="665" y="160"/>
                  </a:cubicBezTo>
                  <a:cubicBezTo>
                    <a:pt x="666" y="160"/>
                    <a:pt x="666" y="160"/>
                    <a:pt x="665" y="159"/>
                  </a:cubicBezTo>
                  <a:cubicBezTo>
                    <a:pt x="664" y="159"/>
                    <a:pt x="668" y="159"/>
                    <a:pt x="669" y="159"/>
                  </a:cubicBezTo>
                  <a:cubicBezTo>
                    <a:pt x="670" y="159"/>
                    <a:pt x="670" y="160"/>
                    <a:pt x="670" y="160"/>
                  </a:cubicBezTo>
                  <a:cubicBezTo>
                    <a:pt x="671" y="161"/>
                    <a:pt x="672" y="159"/>
                    <a:pt x="672" y="159"/>
                  </a:cubicBezTo>
                  <a:cubicBezTo>
                    <a:pt x="673" y="159"/>
                    <a:pt x="673" y="161"/>
                    <a:pt x="673" y="161"/>
                  </a:cubicBezTo>
                  <a:cubicBezTo>
                    <a:pt x="673" y="162"/>
                    <a:pt x="674" y="162"/>
                    <a:pt x="676" y="163"/>
                  </a:cubicBezTo>
                  <a:cubicBezTo>
                    <a:pt x="677" y="164"/>
                    <a:pt x="674" y="164"/>
                    <a:pt x="674" y="164"/>
                  </a:cubicBezTo>
                  <a:cubicBezTo>
                    <a:pt x="673" y="164"/>
                    <a:pt x="675" y="166"/>
                    <a:pt x="676" y="166"/>
                  </a:cubicBezTo>
                  <a:cubicBezTo>
                    <a:pt x="676" y="166"/>
                    <a:pt x="680" y="165"/>
                    <a:pt x="681" y="164"/>
                  </a:cubicBezTo>
                  <a:cubicBezTo>
                    <a:pt x="682" y="163"/>
                    <a:pt x="682" y="163"/>
                    <a:pt x="684" y="164"/>
                  </a:cubicBezTo>
                  <a:cubicBezTo>
                    <a:pt x="685" y="164"/>
                    <a:pt x="685" y="164"/>
                    <a:pt x="686" y="164"/>
                  </a:cubicBezTo>
                  <a:cubicBezTo>
                    <a:pt x="686" y="164"/>
                    <a:pt x="687" y="164"/>
                    <a:pt x="688" y="164"/>
                  </a:cubicBezTo>
                  <a:cubicBezTo>
                    <a:pt x="689" y="164"/>
                    <a:pt x="689" y="163"/>
                    <a:pt x="691" y="163"/>
                  </a:cubicBezTo>
                  <a:cubicBezTo>
                    <a:pt x="692" y="163"/>
                    <a:pt x="692" y="162"/>
                    <a:pt x="692" y="161"/>
                  </a:cubicBezTo>
                  <a:cubicBezTo>
                    <a:pt x="691" y="160"/>
                    <a:pt x="688" y="161"/>
                    <a:pt x="687" y="161"/>
                  </a:cubicBezTo>
                  <a:cubicBezTo>
                    <a:pt x="686" y="161"/>
                    <a:pt x="686" y="160"/>
                    <a:pt x="687" y="160"/>
                  </a:cubicBezTo>
                  <a:cubicBezTo>
                    <a:pt x="688" y="159"/>
                    <a:pt x="689" y="157"/>
                    <a:pt x="689" y="156"/>
                  </a:cubicBezTo>
                  <a:cubicBezTo>
                    <a:pt x="690" y="156"/>
                    <a:pt x="691" y="155"/>
                    <a:pt x="692" y="155"/>
                  </a:cubicBezTo>
                  <a:cubicBezTo>
                    <a:pt x="693" y="154"/>
                    <a:pt x="693" y="149"/>
                    <a:pt x="694" y="147"/>
                  </a:cubicBezTo>
                  <a:cubicBezTo>
                    <a:pt x="695" y="146"/>
                    <a:pt x="699" y="145"/>
                    <a:pt x="699" y="145"/>
                  </a:cubicBezTo>
                  <a:cubicBezTo>
                    <a:pt x="700" y="144"/>
                    <a:pt x="701" y="145"/>
                    <a:pt x="702" y="145"/>
                  </a:cubicBezTo>
                  <a:cubicBezTo>
                    <a:pt x="703" y="144"/>
                    <a:pt x="703" y="142"/>
                    <a:pt x="704" y="142"/>
                  </a:cubicBezTo>
                  <a:cubicBezTo>
                    <a:pt x="705" y="141"/>
                    <a:pt x="703" y="145"/>
                    <a:pt x="704" y="146"/>
                  </a:cubicBezTo>
                  <a:cubicBezTo>
                    <a:pt x="704" y="147"/>
                    <a:pt x="702" y="148"/>
                    <a:pt x="703" y="149"/>
                  </a:cubicBezTo>
                  <a:cubicBezTo>
                    <a:pt x="703" y="150"/>
                    <a:pt x="705" y="151"/>
                    <a:pt x="706" y="151"/>
                  </a:cubicBezTo>
                  <a:cubicBezTo>
                    <a:pt x="707" y="152"/>
                    <a:pt x="707" y="151"/>
                    <a:pt x="707" y="150"/>
                  </a:cubicBezTo>
                  <a:cubicBezTo>
                    <a:pt x="708" y="149"/>
                    <a:pt x="710" y="146"/>
                    <a:pt x="711" y="146"/>
                  </a:cubicBezTo>
                  <a:cubicBezTo>
                    <a:pt x="711" y="145"/>
                    <a:pt x="710" y="144"/>
                    <a:pt x="709" y="142"/>
                  </a:cubicBezTo>
                  <a:cubicBezTo>
                    <a:pt x="708" y="141"/>
                    <a:pt x="709" y="140"/>
                    <a:pt x="710" y="140"/>
                  </a:cubicBezTo>
                  <a:cubicBezTo>
                    <a:pt x="711" y="140"/>
                    <a:pt x="712" y="139"/>
                    <a:pt x="712" y="139"/>
                  </a:cubicBezTo>
                  <a:cubicBezTo>
                    <a:pt x="713" y="138"/>
                    <a:pt x="713" y="140"/>
                    <a:pt x="713" y="141"/>
                  </a:cubicBezTo>
                  <a:cubicBezTo>
                    <a:pt x="714" y="141"/>
                    <a:pt x="714" y="141"/>
                    <a:pt x="713" y="142"/>
                  </a:cubicBezTo>
                  <a:cubicBezTo>
                    <a:pt x="712" y="143"/>
                    <a:pt x="713" y="146"/>
                    <a:pt x="713" y="147"/>
                  </a:cubicBezTo>
                  <a:cubicBezTo>
                    <a:pt x="713" y="147"/>
                    <a:pt x="714" y="148"/>
                    <a:pt x="714" y="149"/>
                  </a:cubicBezTo>
                  <a:cubicBezTo>
                    <a:pt x="715" y="149"/>
                    <a:pt x="714" y="150"/>
                    <a:pt x="713" y="150"/>
                  </a:cubicBezTo>
                  <a:cubicBezTo>
                    <a:pt x="713" y="151"/>
                    <a:pt x="714" y="151"/>
                    <a:pt x="715" y="151"/>
                  </a:cubicBezTo>
                  <a:cubicBezTo>
                    <a:pt x="715" y="152"/>
                    <a:pt x="712" y="154"/>
                    <a:pt x="712" y="155"/>
                  </a:cubicBezTo>
                  <a:cubicBezTo>
                    <a:pt x="712" y="156"/>
                    <a:pt x="711" y="157"/>
                    <a:pt x="710" y="158"/>
                  </a:cubicBezTo>
                  <a:cubicBezTo>
                    <a:pt x="709" y="158"/>
                    <a:pt x="706" y="162"/>
                    <a:pt x="705" y="163"/>
                  </a:cubicBezTo>
                  <a:cubicBezTo>
                    <a:pt x="704" y="164"/>
                    <a:pt x="703" y="169"/>
                    <a:pt x="703" y="170"/>
                  </a:cubicBezTo>
                  <a:cubicBezTo>
                    <a:pt x="702" y="170"/>
                    <a:pt x="700" y="171"/>
                    <a:pt x="699" y="171"/>
                  </a:cubicBezTo>
                  <a:cubicBezTo>
                    <a:pt x="698" y="171"/>
                    <a:pt x="699" y="172"/>
                    <a:pt x="699" y="173"/>
                  </a:cubicBezTo>
                  <a:cubicBezTo>
                    <a:pt x="699" y="175"/>
                    <a:pt x="696" y="179"/>
                    <a:pt x="696" y="180"/>
                  </a:cubicBezTo>
                  <a:cubicBezTo>
                    <a:pt x="695" y="181"/>
                    <a:pt x="697" y="187"/>
                    <a:pt x="699" y="190"/>
                  </a:cubicBezTo>
                  <a:cubicBezTo>
                    <a:pt x="700" y="192"/>
                    <a:pt x="701" y="196"/>
                    <a:pt x="702" y="198"/>
                  </a:cubicBezTo>
                  <a:cubicBezTo>
                    <a:pt x="703" y="201"/>
                    <a:pt x="705" y="202"/>
                    <a:pt x="705" y="203"/>
                  </a:cubicBezTo>
                  <a:cubicBezTo>
                    <a:pt x="706" y="203"/>
                    <a:pt x="707" y="205"/>
                    <a:pt x="708" y="206"/>
                  </a:cubicBezTo>
                  <a:cubicBezTo>
                    <a:pt x="709" y="207"/>
                    <a:pt x="709" y="210"/>
                    <a:pt x="711" y="211"/>
                  </a:cubicBezTo>
                  <a:cubicBezTo>
                    <a:pt x="713" y="213"/>
                    <a:pt x="712" y="209"/>
                    <a:pt x="713" y="208"/>
                  </a:cubicBezTo>
                  <a:cubicBezTo>
                    <a:pt x="714" y="208"/>
                    <a:pt x="715" y="205"/>
                    <a:pt x="715" y="204"/>
                  </a:cubicBezTo>
                  <a:cubicBezTo>
                    <a:pt x="715" y="203"/>
                    <a:pt x="713" y="203"/>
                    <a:pt x="714" y="203"/>
                  </a:cubicBezTo>
                  <a:cubicBezTo>
                    <a:pt x="714" y="202"/>
                    <a:pt x="713" y="201"/>
                    <a:pt x="713" y="201"/>
                  </a:cubicBezTo>
                  <a:cubicBezTo>
                    <a:pt x="712" y="200"/>
                    <a:pt x="713" y="198"/>
                    <a:pt x="714" y="198"/>
                  </a:cubicBezTo>
                  <a:cubicBezTo>
                    <a:pt x="715" y="197"/>
                    <a:pt x="717" y="198"/>
                    <a:pt x="717" y="198"/>
                  </a:cubicBezTo>
                  <a:cubicBezTo>
                    <a:pt x="718" y="198"/>
                    <a:pt x="715" y="195"/>
                    <a:pt x="715" y="194"/>
                  </a:cubicBezTo>
                  <a:cubicBezTo>
                    <a:pt x="716" y="192"/>
                    <a:pt x="717" y="192"/>
                    <a:pt x="717" y="191"/>
                  </a:cubicBezTo>
                  <a:cubicBezTo>
                    <a:pt x="718" y="190"/>
                    <a:pt x="720" y="189"/>
                    <a:pt x="721" y="189"/>
                  </a:cubicBezTo>
                  <a:cubicBezTo>
                    <a:pt x="722" y="189"/>
                    <a:pt x="723" y="189"/>
                    <a:pt x="723" y="188"/>
                  </a:cubicBezTo>
                  <a:cubicBezTo>
                    <a:pt x="724" y="187"/>
                    <a:pt x="723" y="186"/>
                    <a:pt x="722" y="186"/>
                  </a:cubicBezTo>
                  <a:cubicBezTo>
                    <a:pt x="721" y="186"/>
                    <a:pt x="721" y="185"/>
                    <a:pt x="722" y="184"/>
                  </a:cubicBezTo>
                  <a:cubicBezTo>
                    <a:pt x="722" y="184"/>
                    <a:pt x="722" y="183"/>
                    <a:pt x="721" y="182"/>
                  </a:cubicBezTo>
                  <a:cubicBezTo>
                    <a:pt x="721" y="182"/>
                    <a:pt x="722" y="181"/>
                    <a:pt x="723" y="180"/>
                  </a:cubicBezTo>
                  <a:cubicBezTo>
                    <a:pt x="724" y="180"/>
                    <a:pt x="725" y="181"/>
                    <a:pt x="726" y="181"/>
                  </a:cubicBezTo>
                  <a:cubicBezTo>
                    <a:pt x="726" y="180"/>
                    <a:pt x="726" y="179"/>
                    <a:pt x="726" y="178"/>
                  </a:cubicBezTo>
                  <a:cubicBezTo>
                    <a:pt x="726" y="177"/>
                    <a:pt x="724" y="177"/>
                    <a:pt x="723" y="177"/>
                  </a:cubicBezTo>
                  <a:cubicBezTo>
                    <a:pt x="722" y="177"/>
                    <a:pt x="721" y="176"/>
                    <a:pt x="721" y="174"/>
                  </a:cubicBezTo>
                  <a:cubicBezTo>
                    <a:pt x="720" y="173"/>
                    <a:pt x="722" y="172"/>
                    <a:pt x="722" y="172"/>
                  </a:cubicBezTo>
                  <a:cubicBezTo>
                    <a:pt x="723" y="171"/>
                    <a:pt x="721" y="169"/>
                    <a:pt x="720" y="169"/>
                  </a:cubicBezTo>
                  <a:cubicBezTo>
                    <a:pt x="719" y="170"/>
                    <a:pt x="718" y="169"/>
                    <a:pt x="719" y="168"/>
                  </a:cubicBezTo>
                  <a:cubicBezTo>
                    <a:pt x="719" y="168"/>
                    <a:pt x="718" y="166"/>
                    <a:pt x="718" y="165"/>
                  </a:cubicBezTo>
                  <a:cubicBezTo>
                    <a:pt x="718" y="164"/>
                    <a:pt x="719" y="161"/>
                    <a:pt x="720" y="161"/>
                  </a:cubicBezTo>
                  <a:cubicBezTo>
                    <a:pt x="721" y="160"/>
                    <a:pt x="721" y="159"/>
                    <a:pt x="720" y="158"/>
                  </a:cubicBezTo>
                  <a:cubicBezTo>
                    <a:pt x="720" y="157"/>
                    <a:pt x="721" y="157"/>
                    <a:pt x="722" y="157"/>
                  </a:cubicBezTo>
                  <a:cubicBezTo>
                    <a:pt x="723" y="156"/>
                    <a:pt x="723" y="157"/>
                    <a:pt x="724" y="157"/>
                  </a:cubicBezTo>
                  <a:cubicBezTo>
                    <a:pt x="725" y="157"/>
                    <a:pt x="724" y="157"/>
                    <a:pt x="725" y="156"/>
                  </a:cubicBezTo>
                  <a:cubicBezTo>
                    <a:pt x="725" y="155"/>
                    <a:pt x="727" y="154"/>
                    <a:pt x="728" y="154"/>
                  </a:cubicBezTo>
                  <a:cubicBezTo>
                    <a:pt x="729" y="154"/>
                    <a:pt x="728" y="156"/>
                    <a:pt x="729" y="156"/>
                  </a:cubicBezTo>
                  <a:cubicBezTo>
                    <a:pt x="730" y="157"/>
                    <a:pt x="731" y="154"/>
                    <a:pt x="732" y="154"/>
                  </a:cubicBezTo>
                  <a:cubicBezTo>
                    <a:pt x="733" y="153"/>
                    <a:pt x="733" y="153"/>
                    <a:pt x="733" y="152"/>
                  </a:cubicBezTo>
                  <a:cubicBezTo>
                    <a:pt x="733" y="152"/>
                    <a:pt x="735" y="151"/>
                    <a:pt x="736" y="151"/>
                  </a:cubicBezTo>
                  <a:cubicBezTo>
                    <a:pt x="738" y="152"/>
                    <a:pt x="739" y="154"/>
                    <a:pt x="739" y="155"/>
                  </a:cubicBezTo>
                  <a:cubicBezTo>
                    <a:pt x="740" y="156"/>
                    <a:pt x="741" y="155"/>
                    <a:pt x="741" y="154"/>
                  </a:cubicBezTo>
                  <a:cubicBezTo>
                    <a:pt x="742" y="153"/>
                    <a:pt x="742" y="152"/>
                    <a:pt x="742" y="152"/>
                  </a:cubicBezTo>
                  <a:cubicBezTo>
                    <a:pt x="743" y="151"/>
                    <a:pt x="744" y="151"/>
                    <a:pt x="745" y="151"/>
                  </a:cubicBezTo>
                  <a:cubicBezTo>
                    <a:pt x="745" y="151"/>
                    <a:pt x="744" y="149"/>
                    <a:pt x="744" y="149"/>
                  </a:cubicBezTo>
                  <a:cubicBezTo>
                    <a:pt x="744" y="148"/>
                    <a:pt x="746" y="149"/>
                    <a:pt x="746" y="149"/>
                  </a:cubicBezTo>
                  <a:cubicBezTo>
                    <a:pt x="747" y="148"/>
                    <a:pt x="745" y="147"/>
                    <a:pt x="745" y="147"/>
                  </a:cubicBezTo>
                  <a:cubicBezTo>
                    <a:pt x="745" y="146"/>
                    <a:pt x="746" y="147"/>
                    <a:pt x="746" y="147"/>
                  </a:cubicBezTo>
                  <a:cubicBezTo>
                    <a:pt x="747" y="147"/>
                    <a:pt x="748" y="146"/>
                    <a:pt x="748" y="145"/>
                  </a:cubicBezTo>
                  <a:cubicBezTo>
                    <a:pt x="748" y="145"/>
                    <a:pt x="749" y="146"/>
                    <a:pt x="750" y="146"/>
                  </a:cubicBezTo>
                  <a:cubicBezTo>
                    <a:pt x="750" y="146"/>
                    <a:pt x="751" y="143"/>
                    <a:pt x="754" y="140"/>
                  </a:cubicBezTo>
                  <a:cubicBezTo>
                    <a:pt x="758" y="137"/>
                    <a:pt x="763" y="137"/>
                    <a:pt x="764" y="137"/>
                  </a:cubicBezTo>
                  <a:cubicBezTo>
                    <a:pt x="765" y="137"/>
                    <a:pt x="765" y="137"/>
                    <a:pt x="767" y="138"/>
                  </a:cubicBezTo>
                  <a:cubicBezTo>
                    <a:pt x="769" y="138"/>
                    <a:pt x="769" y="137"/>
                    <a:pt x="770" y="137"/>
                  </a:cubicBezTo>
                  <a:cubicBezTo>
                    <a:pt x="770" y="137"/>
                    <a:pt x="770" y="135"/>
                    <a:pt x="770" y="135"/>
                  </a:cubicBezTo>
                  <a:cubicBezTo>
                    <a:pt x="770" y="134"/>
                    <a:pt x="768" y="132"/>
                    <a:pt x="767" y="132"/>
                  </a:cubicBezTo>
                  <a:cubicBezTo>
                    <a:pt x="766" y="132"/>
                    <a:pt x="766" y="130"/>
                    <a:pt x="764" y="130"/>
                  </a:cubicBezTo>
                  <a:cubicBezTo>
                    <a:pt x="763" y="129"/>
                    <a:pt x="763" y="128"/>
                    <a:pt x="763" y="128"/>
                  </a:cubicBezTo>
                  <a:cubicBezTo>
                    <a:pt x="762" y="127"/>
                    <a:pt x="762" y="127"/>
                    <a:pt x="762" y="128"/>
                  </a:cubicBezTo>
                  <a:cubicBezTo>
                    <a:pt x="761" y="129"/>
                    <a:pt x="762" y="129"/>
                    <a:pt x="759" y="128"/>
                  </a:cubicBezTo>
                  <a:cubicBezTo>
                    <a:pt x="756" y="128"/>
                    <a:pt x="757" y="125"/>
                    <a:pt x="757" y="124"/>
                  </a:cubicBezTo>
                  <a:cubicBezTo>
                    <a:pt x="757" y="123"/>
                    <a:pt x="757" y="122"/>
                    <a:pt x="755" y="122"/>
                  </a:cubicBezTo>
                  <a:cubicBezTo>
                    <a:pt x="753" y="122"/>
                    <a:pt x="754" y="121"/>
                    <a:pt x="755" y="121"/>
                  </a:cubicBezTo>
                  <a:cubicBezTo>
                    <a:pt x="756" y="121"/>
                    <a:pt x="758" y="121"/>
                    <a:pt x="759" y="121"/>
                  </a:cubicBezTo>
                  <a:cubicBezTo>
                    <a:pt x="760" y="121"/>
                    <a:pt x="761" y="122"/>
                    <a:pt x="762" y="122"/>
                  </a:cubicBezTo>
                  <a:cubicBezTo>
                    <a:pt x="763" y="122"/>
                    <a:pt x="765" y="121"/>
                    <a:pt x="767" y="120"/>
                  </a:cubicBezTo>
                  <a:cubicBezTo>
                    <a:pt x="768" y="119"/>
                    <a:pt x="768" y="117"/>
                    <a:pt x="768" y="116"/>
                  </a:cubicBezTo>
                  <a:cubicBezTo>
                    <a:pt x="767" y="116"/>
                    <a:pt x="767" y="115"/>
                    <a:pt x="766" y="115"/>
                  </a:cubicBezTo>
                  <a:cubicBezTo>
                    <a:pt x="766" y="115"/>
                    <a:pt x="766" y="111"/>
                    <a:pt x="766" y="111"/>
                  </a:cubicBezTo>
                  <a:cubicBezTo>
                    <a:pt x="766" y="110"/>
                    <a:pt x="767" y="111"/>
                    <a:pt x="768" y="111"/>
                  </a:cubicBezTo>
                  <a:cubicBezTo>
                    <a:pt x="768" y="112"/>
                    <a:pt x="769" y="112"/>
                    <a:pt x="768" y="113"/>
                  </a:cubicBezTo>
                  <a:cubicBezTo>
                    <a:pt x="768" y="113"/>
                    <a:pt x="769" y="114"/>
                    <a:pt x="769" y="115"/>
                  </a:cubicBezTo>
                  <a:cubicBezTo>
                    <a:pt x="770" y="115"/>
                    <a:pt x="770" y="116"/>
                    <a:pt x="772" y="116"/>
                  </a:cubicBezTo>
                  <a:cubicBezTo>
                    <a:pt x="773" y="117"/>
                    <a:pt x="778" y="117"/>
                    <a:pt x="779" y="117"/>
                  </a:cubicBezTo>
                  <a:cubicBezTo>
                    <a:pt x="780" y="117"/>
                    <a:pt x="783" y="119"/>
                    <a:pt x="782" y="120"/>
                  </a:cubicBezTo>
                  <a:cubicBezTo>
                    <a:pt x="781" y="120"/>
                    <a:pt x="783" y="122"/>
                    <a:pt x="784" y="122"/>
                  </a:cubicBezTo>
                  <a:cubicBezTo>
                    <a:pt x="785" y="122"/>
                    <a:pt x="788" y="122"/>
                    <a:pt x="790" y="123"/>
                  </a:cubicBezTo>
                  <a:cubicBezTo>
                    <a:pt x="791" y="123"/>
                    <a:pt x="792" y="125"/>
                    <a:pt x="794" y="125"/>
                  </a:cubicBezTo>
                  <a:cubicBezTo>
                    <a:pt x="795" y="125"/>
                    <a:pt x="797" y="124"/>
                    <a:pt x="797" y="123"/>
                  </a:cubicBezTo>
                  <a:cubicBezTo>
                    <a:pt x="797" y="123"/>
                    <a:pt x="795" y="122"/>
                    <a:pt x="795" y="123"/>
                  </a:cubicBezTo>
                  <a:cubicBezTo>
                    <a:pt x="794" y="123"/>
                    <a:pt x="794" y="122"/>
                    <a:pt x="793" y="122"/>
                  </a:cubicBezTo>
                  <a:cubicBezTo>
                    <a:pt x="793" y="121"/>
                    <a:pt x="794" y="121"/>
                    <a:pt x="795" y="121"/>
                  </a:cubicBezTo>
                  <a:cubicBezTo>
                    <a:pt x="796" y="120"/>
                    <a:pt x="795" y="119"/>
                    <a:pt x="794" y="118"/>
                  </a:cubicBezTo>
                  <a:cubicBezTo>
                    <a:pt x="794" y="117"/>
                    <a:pt x="793" y="116"/>
                    <a:pt x="793" y="116"/>
                  </a:cubicBezTo>
                  <a:cubicBezTo>
                    <a:pt x="794" y="116"/>
                    <a:pt x="796" y="116"/>
                    <a:pt x="797" y="116"/>
                  </a:cubicBezTo>
                  <a:cubicBezTo>
                    <a:pt x="799" y="116"/>
                    <a:pt x="797" y="115"/>
                    <a:pt x="797" y="114"/>
                  </a:cubicBezTo>
                  <a:cubicBezTo>
                    <a:pt x="796" y="114"/>
                    <a:pt x="799" y="115"/>
                    <a:pt x="800" y="116"/>
                  </a:cubicBezTo>
                  <a:cubicBezTo>
                    <a:pt x="801" y="116"/>
                    <a:pt x="800" y="116"/>
                    <a:pt x="800" y="114"/>
                  </a:cubicBezTo>
                  <a:cubicBezTo>
                    <a:pt x="801" y="113"/>
                    <a:pt x="801" y="113"/>
                    <a:pt x="802" y="113"/>
                  </a:cubicBezTo>
                  <a:cubicBezTo>
                    <a:pt x="803" y="112"/>
                    <a:pt x="802" y="112"/>
                    <a:pt x="800" y="111"/>
                  </a:cubicBezTo>
                  <a:cubicBezTo>
                    <a:pt x="797" y="110"/>
                    <a:pt x="797" y="109"/>
                    <a:pt x="796" y="108"/>
                  </a:cubicBezTo>
                  <a:cubicBezTo>
                    <a:pt x="796" y="107"/>
                    <a:pt x="795" y="107"/>
                    <a:pt x="795" y="108"/>
                  </a:cubicBezTo>
                  <a:cubicBezTo>
                    <a:pt x="794" y="108"/>
                    <a:pt x="793" y="105"/>
                    <a:pt x="792" y="105"/>
                  </a:cubicBezTo>
                  <a:cubicBezTo>
                    <a:pt x="791" y="105"/>
                    <a:pt x="789" y="104"/>
                    <a:pt x="789" y="105"/>
                  </a:cubicBezTo>
                  <a:cubicBezTo>
                    <a:pt x="788" y="105"/>
                    <a:pt x="785" y="104"/>
                    <a:pt x="785" y="105"/>
                  </a:cubicBezTo>
                  <a:cubicBezTo>
                    <a:pt x="784" y="105"/>
                    <a:pt x="786" y="109"/>
                    <a:pt x="785" y="109"/>
                  </a:cubicBezTo>
                  <a:cubicBezTo>
                    <a:pt x="784" y="110"/>
                    <a:pt x="782" y="103"/>
                    <a:pt x="782" y="102"/>
                  </a:cubicBezTo>
                  <a:cubicBezTo>
                    <a:pt x="782" y="101"/>
                    <a:pt x="781" y="100"/>
                    <a:pt x="780" y="100"/>
                  </a:cubicBezTo>
                  <a:cubicBezTo>
                    <a:pt x="779" y="100"/>
                    <a:pt x="776" y="99"/>
                    <a:pt x="774" y="99"/>
                  </a:cubicBezTo>
                  <a:cubicBezTo>
                    <a:pt x="772" y="99"/>
                    <a:pt x="771" y="96"/>
                    <a:pt x="769" y="96"/>
                  </a:cubicBezTo>
                  <a:cubicBezTo>
                    <a:pt x="768" y="96"/>
                    <a:pt x="765" y="95"/>
                    <a:pt x="764" y="94"/>
                  </a:cubicBezTo>
                  <a:cubicBezTo>
                    <a:pt x="762" y="93"/>
                    <a:pt x="761" y="93"/>
                    <a:pt x="759" y="92"/>
                  </a:cubicBezTo>
                  <a:cubicBezTo>
                    <a:pt x="756" y="91"/>
                    <a:pt x="756" y="90"/>
                    <a:pt x="755" y="89"/>
                  </a:cubicBezTo>
                  <a:cubicBezTo>
                    <a:pt x="753" y="88"/>
                    <a:pt x="752" y="89"/>
                    <a:pt x="751" y="88"/>
                  </a:cubicBezTo>
                  <a:cubicBezTo>
                    <a:pt x="750" y="88"/>
                    <a:pt x="750" y="86"/>
                    <a:pt x="749" y="85"/>
                  </a:cubicBezTo>
                  <a:cubicBezTo>
                    <a:pt x="747" y="85"/>
                    <a:pt x="745" y="84"/>
                    <a:pt x="743" y="84"/>
                  </a:cubicBezTo>
                  <a:cubicBezTo>
                    <a:pt x="741" y="83"/>
                    <a:pt x="741" y="82"/>
                    <a:pt x="739" y="81"/>
                  </a:cubicBezTo>
                  <a:cubicBezTo>
                    <a:pt x="736" y="80"/>
                    <a:pt x="728" y="81"/>
                    <a:pt x="725" y="81"/>
                  </a:cubicBezTo>
                  <a:cubicBezTo>
                    <a:pt x="722" y="80"/>
                    <a:pt x="720" y="79"/>
                    <a:pt x="720" y="79"/>
                  </a:cubicBezTo>
                  <a:cubicBezTo>
                    <a:pt x="719" y="80"/>
                    <a:pt x="720" y="81"/>
                    <a:pt x="721" y="81"/>
                  </a:cubicBezTo>
                  <a:cubicBezTo>
                    <a:pt x="722" y="82"/>
                    <a:pt x="719" y="82"/>
                    <a:pt x="719" y="82"/>
                  </a:cubicBezTo>
                  <a:cubicBezTo>
                    <a:pt x="719" y="83"/>
                    <a:pt x="720" y="84"/>
                    <a:pt x="721" y="84"/>
                  </a:cubicBezTo>
                  <a:cubicBezTo>
                    <a:pt x="723" y="85"/>
                    <a:pt x="722" y="85"/>
                    <a:pt x="722" y="86"/>
                  </a:cubicBezTo>
                  <a:cubicBezTo>
                    <a:pt x="722" y="87"/>
                    <a:pt x="722" y="87"/>
                    <a:pt x="723" y="88"/>
                  </a:cubicBezTo>
                  <a:cubicBezTo>
                    <a:pt x="724" y="88"/>
                    <a:pt x="723" y="89"/>
                    <a:pt x="723" y="89"/>
                  </a:cubicBezTo>
                  <a:cubicBezTo>
                    <a:pt x="722" y="89"/>
                    <a:pt x="723" y="91"/>
                    <a:pt x="722" y="92"/>
                  </a:cubicBezTo>
                  <a:cubicBezTo>
                    <a:pt x="721" y="92"/>
                    <a:pt x="720" y="90"/>
                    <a:pt x="720" y="90"/>
                  </a:cubicBezTo>
                  <a:cubicBezTo>
                    <a:pt x="719" y="90"/>
                    <a:pt x="720" y="92"/>
                    <a:pt x="720" y="92"/>
                  </a:cubicBezTo>
                  <a:cubicBezTo>
                    <a:pt x="719" y="92"/>
                    <a:pt x="717" y="89"/>
                    <a:pt x="717" y="89"/>
                  </a:cubicBezTo>
                  <a:cubicBezTo>
                    <a:pt x="717" y="88"/>
                    <a:pt x="714" y="87"/>
                    <a:pt x="713" y="86"/>
                  </a:cubicBezTo>
                  <a:cubicBezTo>
                    <a:pt x="712" y="85"/>
                    <a:pt x="711" y="82"/>
                    <a:pt x="711" y="82"/>
                  </a:cubicBezTo>
                  <a:cubicBezTo>
                    <a:pt x="710" y="82"/>
                    <a:pt x="710" y="82"/>
                    <a:pt x="710" y="83"/>
                  </a:cubicBezTo>
                  <a:cubicBezTo>
                    <a:pt x="710" y="84"/>
                    <a:pt x="703" y="83"/>
                    <a:pt x="701" y="83"/>
                  </a:cubicBezTo>
                  <a:cubicBezTo>
                    <a:pt x="698" y="82"/>
                    <a:pt x="693" y="82"/>
                    <a:pt x="692" y="82"/>
                  </a:cubicBezTo>
                  <a:cubicBezTo>
                    <a:pt x="690" y="83"/>
                    <a:pt x="689" y="84"/>
                    <a:pt x="689" y="85"/>
                  </a:cubicBezTo>
                  <a:cubicBezTo>
                    <a:pt x="689" y="86"/>
                    <a:pt x="690" y="89"/>
                    <a:pt x="690" y="89"/>
                  </a:cubicBezTo>
                  <a:cubicBezTo>
                    <a:pt x="689" y="90"/>
                    <a:pt x="688" y="87"/>
                    <a:pt x="688" y="86"/>
                  </a:cubicBezTo>
                  <a:cubicBezTo>
                    <a:pt x="688" y="85"/>
                    <a:pt x="686" y="85"/>
                    <a:pt x="685" y="84"/>
                  </a:cubicBezTo>
                  <a:cubicBezTo>
                    <a:pt x="684" y="83"/>
                    <a:pt x="683" y="82"/>
                    <a:pt x="682" y="81"/>
                  </a:cubicBezTo>
                  <a:cubicBezTo>
                    <a:pt x="680" y="80"/>
                    <a:pt x="681" y="81"/>
                    <a:pt x="681" y="80"/>
                  </a:cubicBezTo>
                  <a:cubicBezTo>
                    <a:pt x="681" y="79"/>
                    <a:pt x="680" y="78"/>
                    <a:pt x="679" y="77"/>
                  </a:cubicBezTo>
                  <a:cubicBezTo>
                    <a:pt x="678" y="76"/>
                    <a:pt x="676" y="73"/>
                    <a:pt x="674" y="72"/>
                  </a:cubicBezTo>
                  <a:cubicBezTo>
                    <a:pt x="671" y="71"/>
                    <a:pt x="665" y="72"/>
                    <a:pt x="662" y="72"/>
                  </a:cubicBezTo>
                  <a:cubicBezTo>
                    <a:pt x="659" y="72"/>
                    <a:pt x="655" y="73"/>
                    <a:pt x="653" y="73"/>
                  </a:cubicBezTo>
                  <a:cubicBezTo>
                    <a:pt x="651" y="73"/>
                    <a:pt x="649" y="72"/>
                    <a:pt x="648" y="71"/>
                  </a:cubicBezTo>
                  <a:cubicBezTo>
                    <a:pt x="647" y="71"/>
                    <a:pt x="643" y="67"/>
                    <a:pt x="642" y="66"/>
                  </a:cubicBezTo>
                  <a:cubicBezTo>
                    <a:pt x="641" y="65"/>
                    <a:pt x="639" y="66"/>
                    <a:pt x="639" y="65"/>
                  </a:cubicBezTo>
                  <a:cubicBezTo>
                    <a:pt x="639" y="64"/>
                    <a:pt x="641" y="65"/>
                    <a:pt x="642" y="65"/>
                  </a:cubicBezTo>
                  <a:cubicBezTo>
                    <a:pt x="642" y="65"/>
                    <a:pt x="641" y="63"/>
                    <a:pt x="641" y="62"/>
                  </a:cubicBezTo>
                  <a:cubicBezTo>
                    <a:pt x="640" y="61"/>
                    <a:pt x="638" y="60"/>
                    <a:pt x="636" y="60"/>
                  </a:cubicBezTo>
                  <a:cubicBezTo>
                    <a:pt x="634" y="60"/>
                    <a:pt x="633" y="59"/>
                    <a:pt x="631" y="59"/>
                  </a:cubicBezTo>
                  <a:cubicBezTo>
                    <a:pt x="629" y="59"/>
                    <a:pt x="630" y="60"/>
                    <a:pt x="629" y="60"/>
                  </a:cubicBezTo>
                  <a:cubicBezTo>
                    <a:pt x="629" y="60"/>
                    <a:pt x="627" y="60"/>
                    <a:pt x="626" y="60"/>
                  </a:cubicBezTo>
                  <a:cubicBezTo>
                    <a:pt x="625" y="60"/>
                    <a:pt x="625" y="61"/>
                    <a:pt x="624" y="61"/>
                  </a:cubicBezTo>
                  <a:cubicBezTo>
                    <a:pt x="623" y="61"/>
                    <a:pt x="621" y="61"/>
                    <a:pt x="620" y="61"/>
                  </a:cubicBezTo>
                  <a:cubicBezTo>
                    <a:pt x="618" y="61"/>
                    <a:pt x="619" y="61"/>
                    <a:pt x="620" y="60"/>
                  </a:cubicBezTo>
                  <a:cubicBezTo>
                    <a:pt x="620" y="59"/>
                    <a:pt x="620" y="59"/>
                    <a:pt x="620" y="58"/>
                  </a:cubicBezTo>
                  <a:cubicBezTo>
                    <a:pt x="619" y="58"/>
                    <a:pt x="620" y="58"/>
                    <a:pt x="621" y="58"/>
                  </a:cubicBezTo>
                  <a:cubicBezTo>
                    <a:pt x="622" y="58"/>
                    <a:pt x="627" y="59"/>
                    <a:pt x="628" y="59"/>
                  </a:cubicBezTo>
                  <a:cubicBezTo>
                    <a:pt x="630" y="59"/>
                    <a:pt x="622" y="57"/>
                    <a:pt x="619" y="57"/>
                  </a:cubicBezTo>
                  <a:cubicBezTo>
                    <a:pt x="616" y="57"/>
                    <a:pt x="610" y="56"/>
                    <a:pt x="608" y="56"/>
                  </a:cubicBezTo>
                  <a:cubicBezTo>
                    <a:pt x="607" y="57"/>
                    <a:pt x="603" y="58"/>
                    <a:pt x="602" y="58"/>
                  </a:cubicBezTo>
                  <a:cubicBezTo>
                    <a:pt x="602" y="58"/>
                    <a:pt x="601" y="59"/>
                    <a:pt x="602" y="61"/>
                  </a:cubicBezTo>
                  <a:cubicBezTo>
                    <a:pt x="603" y="62"/>
                    <a:pt x="603" y="61"/>
                    <a:pt x="603" y="60"/>
                  </a:cubicBezTo>
                  <a:cubicBezTo>
                    <a:pt x="604" y="60"/>
                    <a:pt x="604" y="61"/>
                    <a:pt x="606" y="61"/>
                  </a:cubicBezTo>
                  <a:cubicBezTo>
                    <a:pt x="607" y="62"/>
                    <a:pt x="604" y="61"/>
                    <a:pt x="604" y="62"/>
                  </a:cubicBezTo>
                  <a:cubicBezTo>
                    <a:pt x="605" y="62"/>
                    <a:pt x="604" y="62"/>
                    <a:pt x="604" y="63"/>
                  </a:cubicBezTo>
                  <a:cubicBezTo>
                    <a:pt x="603" y="64"/>
                    <a:pt x="606" y="66"/>
                    <a:pt x="607" y="67"/>
                  </a:cubicBezTo>
                  <a:cubicBezTo>
                    <a:pt x="607" y="67"/>
                    <a:pt x="606" y="67"/>
                    <a:pt x="605" y="67"/>
                  </a:cubicBezTo>
                  <a:cubicBezTo>
                    <a:pt x="605" y="67"/>
                    <a:pt x="605" y="67"/>
                    <a:pt x="604" y="68"/>
                  </a:cubicBezTo>
                  <a:cubicBezTo>
                    <a:pt x="603" y="68"/>
                    <a:pt x="602" y="66"/>
                    <a:pt x="602" y="66"/>
                  </a:cubicBezTo>
                  <a:cubicBezTo>
                    <a:pt x="602" y="65"/>
                    <a:pt x="600" y="65"/>
                    <a:pt x="599" y="66"/>
                  </a:cubicBezTo>
                  <a:cubicBezTo>
                    <a:pt x="598" y="66"/>
                    <a:pt x="600" y="67"/>
                    <a:pt x="601" y="68"/>
                  </a:cubicBezTo>
                  <a:cubicBezTo>
                    <a:pt x="601" y="69"/>
                    <a:pt x="600" y="69"/>
                    <a:pt x="599" y="69"/>
                  </a:cubicBezTo>
                  <a:cubicBezTo>
                    <a:pt x="599" y="69"/>
                    <a:pt x="600" y="71"/>
                    <a:pt x="599" y="71"/>
                  </a:cubicBezTo>
                  <a:cubicBezTo>
                    <a:pt x="598" y="71"/>
                    <a:pt x="596" y="68"/>
                    <a:pt x="595" y="68"/>
                  </a:cubicBezTo>
                  <a:cubicBezTo>
                    <a:pt x="594" y="67"/>
                    <a:pt x="593" y="66"/>
                    <a:pt x="592" y="67"/>
                  </a:cubicBezTo>
                  <a:cubicBezTo>
                    <a:pt x="591" y="67"/>
                    <a:pt x="590" y="66"/>
                    <a:pt x="588" y="66"/>
                  </a:cubicBezTo>
                  <a:cubicBezTo>
                    <a:pt x="587" y="65"/>
                    <a:pt x="586" y="66"/>
                    <a:pt x="586" y="67"/>
                  </a:cubicBezTo>
                  <a:cubicBezTo>
                    <a:pt x="585" y="67"/>
                    <a:pt x="584" y="67"/>
                    <a:pt x="583" y="67"/>
                  </a:cubicBezTo>
                  <a:cubicBezTo>
                    <a:pt x="582" y="67"/>
                    <a:pt x="580" y="64"/>
                    <a:pt x="579" y="63"/>
                  </a:cubicBezTo>
                  <a:cubicBezTo>
                    <a:pt x="578" y="62"/>
                    <a:pt x="579" y="63"/>
                    <a:pt x="578" y="65"/>
                  </a:cubicBezTo>
                  <a:cubicBezTo>
                    <a:pt x="577" y="66"/>
                    <a:pt x="577" y="68"/>
                    <a:pt x="578" y="70"/>
                  </a:cubicBezTo>
                  <a:cubicBezTo>
                    <a:pt x="578" y="72"/>
                    <a:pt x="576" y="73"/>
                    <a:pt x="576" y="74"/>
                  </a:cubicBezTo>
                  <a:cubicBezTo>
                    <a:pt x="575" y="74"/>
                    <a:pt x="575" y="73"/>
                    <a:pt x="574" y="72"/>
                  </a:cubicBezTo>
                  <a:cubicBezTo>
                    <a:pt x="574" y="72"/>
                    <a:pt x="573" y="72"/>
                    <a:pt x="572" y="72"/>
                  </a:cubicBezTo>
                  <a:cubicBezTo>
                    <a:pt x="572" y="72"/>
                    <a:pt x="571" y="70"/>
                    <a:pt x="571" y="70"/>
                  </a:cubicBezTo>
                  <a:cubicBezTo>
                    <a:pt x="571" y="69"/>
                    <a:pt x="570" y="68"/>
                    <a:pt x="570" y="68"/>
                  </a:cubicBezTo>
                  <a:cubicBezTo>
                    <a:pt x="569" y="67"/>
                    <a:pt x="569" y="67"/>
                    <a:pt x="567" y="66"/>
                  </a:cubicBezTo>
                  <a:cubicBezTo>
                    <a:pt x="566" y="65"/>
                    <a:pt x="566" y="65"/>
                    <a:pt x="566" y="64"/>
                  </a:cubicBezTo>
                  <a:cubicBezTo>
                    <a:pt x="565" y="63"/>
                    <a:pt x="565" y="64"/>
                    <a:pt x="564" y="64"/>
                  </a:cubicBezTo>
                  <a:cubicBezTo>
                    <a:pt x="564" y="64"/>
                    <a:pt x="563" y="63"/>
                    <a:pt x="563" y="63"/>
                  </a:cubicBezTo>
                  <a:cubicBezTo>
                    <a:pt x="563" y="62"/>
                    <a:pt x="562" y="62"/>
                    <a:pt x="562" y="63"/>
                  </a:cubicBezTo>
                  <a:cubicBezTo>
                    <a:pt x="562" y="63"/>
                    <a:pt x="560" y="60"/>
                    <a:pt x="560" y="60"/>
                  </a:cubicBezTo>
                  <a:cubicBezTo>
                    <a:pt x="559" y="59"/>
                    <a:pt x="557" y="59"/>
                    <a:pt x="556" y="59"/>
                  </a:cubicBezTo>
                  <a:cubicBezTo>
                    <a:pt x="555" y="59"/>
                    <a:pt x="554" y="58"/>
                    <a:pt x="554" y="57"/>
                  </a:cubicBezTo>
                  <a:cubicBezTo>
                    <a:pt x="553" y="56"/>
                    <a:pt x="558" y="58"/>
                    <a:pt x="559" y="59"/>
                  </a:cubicBezTo>
                  <a:cubicBezTo>
                    <a:pt x="561" y="59"/>
                    <a:pt x="561" y="60"/>
                    <a:pt x="562" y="61"/>
                  </a:cubicBezTo>
                  <a:cubicBezTo>
                    <a:pt x="564" y="62"/>
                    <a:pt x="565" y="62"/>
                    <a:pt x="565" y="62"/>
                  </a:cubicBezTo>
                  <a:cubicBezTo>
                    <a:pt x="565" y="61"/>
                    <a:pt x="564" y="55"/>
                    <a:pt x="564" y="54"/>
                  </a:cubicBezTo>
                  <a:cubicBezTo>
                    <a:pt x="564" y="53"/>
                    <a:pt x="562" y="53"/>
                    <a:pt x="560" y="52"/>
                  </a:cubicBezTo>
                  <a:cubicBezTo>
                    <a:pt x="559" y="51"/>
                    <a:pt x="560" y="50"/>
                    <a:pt x="558" y="49"/>
                  </a:cubicBezTo>
                  <a:cubicBezTo>
                    <a:pt x="557" y="49"/>
                    <a:pt x="557" y="48"/>
                    <a:pt x="556" y="48"/>
                  </a:cubicBezTo>
                  <a:cubicBezTo>
                    <a:pt x="555" y="48"/>
                    <a:pt x="553" y="48"/>
                    <a:pt x="553" y="48"/>
                  </a:cubicBezTo>
                  <a:cubicBezTo>
                    <a:pt x="552" y="48"/>
                    <a:pt x="551" y="48"/>
                    <a:pt x="550" y="48"/>
                  </a:cubicBezTo>
                  <a:cubicBezTo>
                    <a:pt x="548" y="48"/>
                    <a:pt x="547" y="48"/>
                    <a:pt x="546" y="47"/>
                  </a:cubicBezTo>
                  <a:cubicBezTo>
                    <a:pt x="545" y="46"/>
                    <a:pt x="545" y="46"/>
                    <a:pt x="543" y="46"/>
                  </a:cubicBezTo>
                  <a:cubicBezTo>
                    <a:pt x="542" y="46"/>
                    <a:pt x="541" y="45"/>
                    <a:pt x="540" y="45"/>
                  </a:cubicBezTo>
                  <a:cubicBezTo>
                    <a:pt x="539" y="45"/>
                    <a:pt x="539" y="46"/>
                    <a:pt x="538" y="47"/>
                  </a:cubicBezTo>
                  <a:cubicBezTo>
                    <a:pt x="538" y="47"/>
                    <a:pt x="540" y="48"/>
                    <a:pt x="541" y="49"/>
                  </a:cubicBezTo>
                  <a:cubicBezTo>
                    <a:pt x="542" y="50"/>
                    <a:pt x="542" y="50"/>
                    <a:pt x="541" y="50"/>
                  </a:cubicBezTo>
                  <a:cubicBezTo>
                    <a:pt x="540" y="51"/>
                    <a:pt x="540" y="51"/>
                    <a:pt x="541" y="52"/>
                  </a:cubicBezTo>
                  <a:cubicBezTo>
                    <a:pt x="543" y="53"/>
                    <a:pt x="540" y="52"/>
                    <a:pt x="541" y="53"/>
                  </a:cubicBezTo>
                  <a:cubicBezTo>
                    <a:pt x="542" y="54"/>
                    <a:pt x="538" y="54"/>
                    <a:pt x="536" y="53"/>
                  </a:cubicBezTo>
                  <a:cubicBezTo>
                    <a:pt x="533" y="52"/>
                    <a:pt x="531" y="53"/>
                    <a:pt x="530" y="53"/>
                  </a:cubicBezTo>
                  <a:cubicBezTo>
                    <a:pt x="529" y="53"/>
                    <a:pt x="528" y="50"/>
                    <a:pt x="528" y="50"/>
                  </a:cubicBezTo>
                  <a:cubicBezTo>
                    <a:pt x="528" y="49"/>
                    <a:pt x="525" y="49"/>
                    <a:pt x="523" y="49"/>
                  </a:cubicBezTo>
                  <a:cubicBezTo>
                    <a:pt x="521" y="49"/>
                    <a:pt x="518" y="48"/>
                    <a:pt x="517" y="47"/>
                  </a:cubicBezTo>
                  <a:cubicBezTo>
                    <a:pt x="516" y="47"/>
                    <a:pt x="517" y="47"/>
                    <a:pt x="516" y="48"/>
                  </a:cubicBezTo>
                  <a:cubicBezTo>
                    <a:pt x="516" y="48"/>
                    <a:pt x="512" y="46"/>
                    <a:pt x="510" y="46"/>
                  </a:cubicBezTo>
                  <a:cubicBezTo>
                    <a:pt x="508" y="46"/>
                    <a:pt x="507" y="46"/>
                    <a:pt x="506" y="47"/>
                  </a:cubicBezTo>
                  <a:cubicBezTo>
                    <a:pt x="506" y="48"/>
                    <a:pt x="508" y="50"/>
                    <a:pt x="509" y="51"/>
                  </a:cubicBezTo>
                  <a:cubicBezTo>
                    <a:pt x="510" y="52"/>
                    <a:pt x="507" y="53"/>
                    <a:pt x="506" y="54"/>
                  </a:cubicBezTo>
                  <a:cubicBezTo>
                    <a:pt x="506" y="54"/>
                    <a:pt x="507" y="52"/>
                    <a:pt x="507" y="51"/>
                  </a:cubicBezTo>
                  <a:cubicBezTo>
                    <a:pt x="506" y="50"/>
                    <a:pt x="504" y="44"/>
                    <a:pt x="503" y="44"/>
                  </a:cubicBezTo>
                  <a:cubicBezTo>
                    <a:pt x="503" y="43"/>
                    <a:pt x="502" y="43"/>
                    <a:pt x="500" y="43"/>
                  </a:cubicBezTo>
                  <a:cubicBezTo>
                    <a:pt x="499" y="43"/>
                    <a:pt x="499" y="40"/>
                    <a:pt x="498" y="39"/>
                  </a:cubicBezTo>
                  <a:cubicBezTo>
                    <a:pt x="498" y="39"/>
                    <a:pt x="498" y="40"/>
                    <a:pt x="496" y="40"/>
                  </a:cubicBezTo>
                  <a:cubicBezTo>
                    <a:pt x="495" y="41"/>
                    <a:pt x="495" y="41"/>
                    <a:pt x="494" y="42"/>
                  </a:cubicBezTo>
                  <a:cubicBezTo>
                    <a:pt x="492" y="44"/>
                    <a:pt x="492" y="44"/>
                    <a:pt x="490" y="45"/>
                  </a:cubicBezTo>
                  <a:cubicBezTo>
                    <a:pt x="488" y="46"/>
                    <a:pt x="485" y="50"/>
                    <a:pt x="484" y="51"/>
                  </a:cubicBezTo>
                  <a:cubicBezTo>
                    <a:pt x="482" y="52"/>
                    <a:pt x="483" y="49"/>
                    <a:pt x="483" y="47"/>
                  </a:cubicBezTo>
                  <a:cubicBezTo>
                    <a:pt x="483" y="44"/>
                    <a:pt x="483" y="43"/>
                    <a:pt x="482" y="43"/>
                  </a:cubicBezTo>
                  <a:cubicBezTo>
                    <a:pt x="482" y="42"/>
                    <a:pt x="484" y="43"/>
                    <a:pt x="485" y="43"/>
                  </a:cubicBezTo>
                  <a:cubicBezTo>
                    <a:pt x="486" y="43"/>
                    <a:pt x="490" y="37"/>
                    <a:pt x="491" y="36"/>
                  </a:cubicBezTo>
                  <a:cubicBezTo>
                    <a:pt x="493" y="36"/>
                    <a:pt x="493" y="35"/>
                    <a:pt x="495" y="34"/>
                  </a:cubicBezTo>
                  <a:cubicBezTo>
                    <a:pt x="496" y="33"/>
                    <a:pt x="497" y="34"/>
                    <a:pt x="500" y="32"/>
                  </a:cubicBezTo>
                  <a:cubicBezTo>
                    <a:pt x="502" y="30"/>
                    <a:pt x="501" y="25"/>
                    <a:pt x="501" y="23"/>
                  </a:cubicBezTo>
                  <a:cubicBezTo>
                    <a:pt x="501" y="20"/>
                    <a:pt x="501" y="19"/>
                    <a:pt x="500" y="18"/>
                  </a:cubicBezTo>
                  <a:cubicBezTo>
                    <a:pt x="499" y="17"/>
                    <a:pt x="499" y="17"/>
                    <a:pt x="498" y="15"/>
                  </a:cubicBezTo>
                  <a:cubicBezTo>
                    <a:pt x="497" y="14"/>
                    <a:pt x="496" y="13"/>
                    <a:pt x="495" y="13"/>
                  </a:cubicBezTo>
                  <a:cubicBezTo>
                    <a:pt x="494" y="13"/>
                    <a:pt x="493" y="13"/>
                    <a:pt x="493" y="13"/>
                  </a:cubicBezTo>
                  <a:cubicBezTo>
                    <a:pt x="493" y="13"/>
                    <a:pt x="491" y="13"/>
                    <a:pt x="490" y="13"/>
                  </a:cubicBezTo>
                  <a:cubicBezTo>
                    <a:pt x="489" y="14"/>
                    <a:pt x="481" y="13"/>
                    <a:pt x="478" y="13"/>
                  </a:cubicBezTo>
                  <a:cubicBezTo>
                    <a:pt x="475" y="13"/>
                    <a:pt x="476" y="14"/>
                    <a:pt x="475" y="15"/>
                  </a:cubicBezTo>
                  <a:cubicBezTo>
                    <a:pt x="474" y="16"/>
                    <a:pt x="473" y="16"/>
                    <a:pt x="472" y="17"/>
                  </a:cubicBezTo>
                  <a:cubicBezTo>
                    <a:pt x="471" y="17"/>
                    <a:pt x="471" y="15"/>
                    <a:pt x="472" y="14"/>
                  </a:cubicBezTo>
                  <a:cubicBezTo>
                    <a:pt x="472" y="13"/>
                    <a:pt x="473" y="10"/>
                    <a:pt x="473" y="10"/>
                  </a:cubicBezTo>
                  <a:cubicBezTo>
                    <a:pt x="473" y="9"/>
                    <a:pt x="471" y="9"/>
                    <a:pt x="470" y="9"/>
                  </a:cubicBezTo>
                  <a:cubicBezTo>
                    <a:pt x="469" y="9"/>
                    <a:pt x="471" y="8"/>
                    <a:pt x="471" y="7"/>
                  </a:cubicBezTo>
                  <a:cubicBezTo>
                    <a:pt x="472" y="7"/>
                    <a:pt x="472" y="6"/>
                    <a:pt x="472" y="5"/>
                  </a:cubicBezTo>
                  <a:cubicBezTo>
                    <a:pt x="472" y="4"/>
                    <a:pt x="472" y="4"/>
                    <a:pt x="470" y="3"/>
                  </a:cubicBezTo>
                  <a:cubicBezTo>
                    <a:pt x="469" y="2"/>
                    <a:pt x="468" y="1"/>
                    <a:pt x="467" y="1"/>
                  </a:cubicBezTo>
                  <a:cubicBezTo>
                    <a:pt x="465" y="0"/>
                    <a:pt x="465" y="0"/>
                    <a:pt x="464" y="0"/>
                  </a:cubicBezTo>
                  <a:cubicBezTo>
                    <a:pt x="463" y="0"/>
                    <a:pt x="463" y="0"/>
                    <a:pt x="462" y="1"/>
                  </a:cubicBezTo>
                  <a:cubicBezTo>
                    <a:pt x="461" y="1"/>
                    <a:pt x="458" y="2"/>
                    <a:pt x="458" y="3"/>
                  </a:cubicBezTo>
                  <a:cubicBezTo>
                    <a:pt x="458" y="4"/>
                    <a:pt x="458" y="5"/>
                    <a:pt x="456" y="7"/>
                  </a:cubicBezTo>
                  <a:cubicBezTo>
                    <a:pt x="455" y="9"/>
                    <a:pt x="456" y="10"/>
                    <a:pt x="456" y="12"/>
                  </a:cubicBezTo>
                  <a:cubicBezTo>
                    <a:pt x="456" y="14"/>
                    <a:pt x="456" y="15"/>
                    <a:pt x="452" y="15"/>
                  </a:cubicBezTo>
                  <a:cubicBezTo>
                    <a:pt x="449" y="16"/>
                    <a:pt x="449" y="14"/>
                    <a:pt x="448" y="16"/>
                  </a:cubicBezTo>
                  <a:cubicBezTo>
                    <a:pt x="447" y="17"/>
                    <a:pt x="449" y="19"/>
                    <a:pt x="453" y="21"/>
                  </a:cubicBezTo>
                  <a:cubicBezTo>
                    <a:pt x="457" y="22"/>
                    <a:pt x="456" y="21"/>
                    <a:pt x="456" y="22"/>
                  </a:cubicBezTo>
                  <a:cubicBezTo>
                    <a:pt x="456" y="23"/>
                    <a:pt x="454" y="22"/>
                    <a:pt x="453" y="22"/>
                  </a:cubicBezTo>
                  <a:cubicBezTo>
                    <a:pt x="451" y="23"/>
                    <a:pt x="453" y="23"/>
                    <a:pt x="454" y="23"/>
                  </a:cubicBezTo>
                  <a:cubicBezTo>
                    <a:pt x="455" y="23"/>
                    <a:pt x="456" y="24"/>
                    <a:pt x="457" y="25"/>
                  </a:cubicBezTo>
                  <a:cubicBezTo>
                    <a:pt x="458" y="27"/>
                    <a:pt x="456" y="28"/>
                    <a:pt x="456" y="29"/>
                  </a:cubicBezTo>
                  <a:cubicBezTo>
                    <a:pt x="456" y="29"/>
                    <a:pt x="456" y="27"/>
                    <a:pt x="455" y="26"/>
                  </a:cubicBezTo>
                  <a:cubicBezTo>
                    <a:pt x="455" y="25"/>
                    <a:pt x="454" y="25"/>
                    <a:pt x="453" y="26"/>
                  </a:cubicBezTo>
                  <a:cubicBezTo>
                    <a:pt x="451" y="26"/>
                    <a:pt x="450" y="25"/>
                    <a:pt x="450" y="24"/>
                  </a:cubicBezTo>
                  <a:cubicBezTo>
                    <a:pt x="449" y="23"/>
                    <a:pt x="448" y="22"/>
                    <a:pt x="447" y="21"/>
                  </a:cubicBezTo>
                  <a:cubicBezTo>
                    <a:pt x="445" y="20"/>
                    <a:pt x="445" y="21"/>
                    <a:pt x="443" y="21"/>
                  </a:cubicBezTo>
                  <a:cubicBezTo>
                    <a:pt x="442" y="22"/>
                    <a:pt x="443" y="20"/>
                    <a:pt x="441" y="19"/>
                  </a:cubicBezTo>
                  <a:cubicBezTo>
                    <a:pt x="440" y="19"/>
                    <a:pt x="441" y="18"/>
                    <a:pt x="439" y="19"/>
                  </a:cubicBezTo>
                  <a:cubicBezTo>
                    <a:pt x="438" y="19"/>
                    <a:pt x="438" y="19"/>
                    <a:pt x="436" y="19"/>
                  </a:cubicBezTo>
                  <a:cubicBezTo>
                    <a:pt x="434" y="19"/>
                    <a:pt x="434" y="20"/>
                    <a:pt x="432" y="20"/>
                  </a:cubicBezTo>
                  <a:cubicBezTo>
                    <a:pt x="431" y="20"/>
                    <a:pt x="432" y="19"/>
                    <a:pt x="432" y="18"/>
                  </a:cubicBezTo>
                  <a:cubicBezTo>
                    <a:pt x="432" y="18"/>
                    <a:pt x="430" y="19"/>
                    <a:pt x="429" y="20"/>
                  </a:cubicBezTo>
                  <a:cubicBezTo>
                    <a:pt x="427" y="20"/>
                    <a:pt x="426" y="21"/>
                    <a:pt x="425" y="22"/>
                  </a:cubicBezTo>
                  <a:cubicBezTo>
                    <a:pt x="424" y="22"/>
                    <a:pt x="420" y="23"/>
                    <a:pt x="417" y="25"/>
                  </a:cubicBezTo>
                  <a:cubicBezTo>
                    <a:pt x="414" y="26"/>
                    <a:pt x="414" y="28"/>
                    <a:pt x="412" y="30"/>
                  </a:cubicBezTo>
                  <a:cubicBezTo>
                    <a:pt x="411" y="31"/>
                    <a:pt x="412" y="31"/>
                    <a:pt x="410" y="32"/>
                  </a:cubicBezTo>
                  <a:cubicBezTo>
                    <a:pt x="409" y="32"/>
                    <a:pt x="407" y="33"/>
                    <a:pt x="406" y="34"/>
                  </a:cubicBezTo>
                  <a:cubicBezTo>
                    <a:pt x="405" y="35"/>
                    <a:pt x="405" y="35"/>
                    <a:pt x="404" y="36"/>
                  </a:cubicBezTo>
                  <a:cubicBezTo>
                    <a:pt x="402" y="37"/>
                    <a:pt x="403" y="38"/>
                    <a:pt x="403" y="39"/>
                  </a:cubicBezTo>
                  <a:cubicBezTo>
                    <a:pt x="403" y="40"/>
                    <a:pt x="405" y="40"/>
                    <a:pt x="404" y="41"/>
                  </a:cubicBezTo>
                  <a:cubicBezTo>
                    <a:pt x="404" y="42"/>
                    <a:pt x="404" y="43"/>
                    <a:pt x="402" y="43"/>
                  </a:cubicBezTo>
                  <a:cubicBezTo>
                    <a:pt x="400" y="43"/>
                    <a:pt x="399" y="44"/>
                    <a:pt x="396" y="45"/>
                  </a:cubicBezTo>
                  <a:cubicBezTo>
                    <a:pt x="393" y="46"/>
                    <a:pt x="391" y="45"/>
                    <a:pt x="390" y="46"/>
                  </a:cubicBezTo>
                  <a:cubicBezTo>
                    <a:pt x="388" y="47"/>
                    <a:pt x="390" y="50"/>
                    <a:pt x="389" y="51"/>
                  </a:cubicBezTo>
                  <a:cubicBezTo>
                    <a:pt x="389" y="53"/>
                    <a:pt x="390" y="54"/>
                    <a:pt x="391" y="55"/>
                  </a:cubicBezTo>
                  <a:cubicBezTo>
                    <a:pt x="392" y="57"/>
                    <a:pt x="392" y="58"/>
                    <a:pt x="394" y="58"/>
                  </a:cubicBezTo>
                  <a:cubicBezTo>
                    <a:pt x="395" y="59"/>
                    <a:pt x="397" y="60"/>
                    <a:pt x="398" y="61"/>
                  </a:cubicBezTo>
                  <a:cubicBezTo>
                    <a:pt x="399" y="62"/>
                    <a:pt x="400" y="62"/>
                    <a:pt x="401" y="63"/>
                  </a:cubicBezTo>
                  <a:cubicBezTo>
                    <a:pt x="402" y="64"/>
                    <a:pt x="402" y="67"/>
                    <a:pt x="402" y="68"/>
                  </a:cubicBezTo>
                  <a:cubicBezTo>
                    <a:pt x="402" y="69"/>
                    <a:pt x="401" y="73"/>
                    <a:pt x="401" y="74"/>
                  </a:cubicBezTo>
                  <a:cubicBezTo>
                    <a:pt x="401" y="75"/>
                    <a:pt x="400" y="72"/>
                    <a:pt x="399" y="71"/>
                  </a:cubicBezTo>
                  <a:cubicBezTo>
                    <a:pt x="399" y="71"/>
                    <a:pt x="398" y="71"/>
                    <a:pt x="397" y="71"/>
                  </a:cubicBezTo>
                  <a:cubicBezTo>
                    <a:pt x="396" y="72"/>
                    <a:pt x="398" y="69"/>
                    <a:pt x="399" y="68"/>
                  </a:cubicBezTo>
                  <a:cubicBezTo>
                    <a:pt x="400" y="68"/>
                    <a:pt x="400" y="66"/>
                    <a:pt x="400" y="65"/>
                  </a:cubicBezTo>
                  <a:cubicBezTo>
                    <a:pt x="400" y="64"/>
                    <a:pt x="394" y="64"/>
                    <a:pt x="392" y="63"/>
                  </a:cubicBezTo>
                  <a:cubicBezTo>
                    <a:pt x="391" y="62"/>
                    <a:pt x="387" y="56"/>
                    <a:pt x="386" y="55"/>
                  </a:cubicBezTo>
                  <a:cubicBezTo>
                    <a:pt x="386" y="53"/>
                    <a:pt x="383" y="53"/>
                    <a:pt x="383" y="53"/>
                  </a:cubicBezTo>
                  <a:cubicBezTo>
                    <a:pt x="382" y="53"/>
                    <a:pt x="380" y="55"/>
                    <a:pt x="380" y="55"/>
                  </a:cubicBezTo>
                  <a:cubicBezTo>
                    <a:pt x="379" y="56"/>
                    <a:pt x="381" y="56"/>
                    <a:pt x="382" y="57"/>
                  </a:cubicBezTo>
                  <a:cubicBezTo>
                    <a:pt x="383" y="57"/>
                    <a:pt x="383" y="58"/>
                    <a:pt x="382" y="59"/>
                  </a:cubicBezTo>
                  <a:cubicBezTo>
                    <a:pt x="382" y="59"/>
                    <a:pt x="382" y="57"/>
                    <a:pt x="381" y="58"/>
                  </a:cubicBezTo>
                  <a:cubicBezTo>
                    <a:pt x="380" y="59"/>
                    <a:pt x="378" y="57"/>
                    <a:pt x="377" y="57"/>
                  </a:cubicBezTo>
                  <a:cubicBezTo>
                    <a:pt x="376" y="57"/>
                    <a:pt x="374" y="57"/>
                    <a:pt x="374" y="58"/>
                  </a:cubicBezTo>
                  <a:cubicBezTo>
                    <a:pt x="375" y="58"/>
                    <a:pt x="374" y="59"/>
                    <a:pt x="375" y="60"/>
                  </a:cubicBezTo>
                  <a:cubicBezTo>
                    <a:pt x="375" y="62"/>
                    <a:pt x="377" y="63"/>
                    <a:pt x="378" y="64"/>
                  </a:cubicBezTo>
                  <a:cubicBezTo>
                    <a:pt x="379" y="64"/>
                    <a:pt x="381" y="64"/>
                    <a:pt x="382" y="65"/>
                  </a:cubicBezTo>
                  <a:cubicBezTo>
                    <a:pt x="383" y="66"/>
                    <a:pt x="383" y="67"/>
                    <a:pt x="382" y="68"/>
                  </a:cubicBezTo>
                  <a:cubicBezTo>
                    <a:pt x="382" y="69"/>
                    <a:pt x="380" y="67"/>
                    <a:pt x="378" y="67"/>
                  </a:cubicBezTo>
                  <a:cubicBezTo>
                    <a:pt x="377" y="68"/>
                    <a:pt x="375" y="68"/>
                    <a:pt x="374" y="68"/>
                  </a:cubicBezTo>
                  <a:cubicBezTo>
                    <a:pt x="373" y="68"/>
                    <a:pt x="372" y="67"/>
                    <a:pt x="372" y="65"/>
                  </a:cubicBezTo>
                  <a:cubicBezTo>
                    <a:pt x="373" y="64"/>
                    <a:pt x="372" y="56"/>
                    <a:pt x="371" y="55"/>
                  </a:cubicBezTo>
                  <a:cubicBezTo>
                    <a:pt x="370" y="54"/>
                    <a:pt x="369" y="53"/>
                    <a:pt x="369" y="53"/>
                  </a:cubicBezTo>
                  <a:cubicBezTo>
                    <a:pt x="369" y="54"/>
                    <a:pt x="369" y="58"/>
                    <a:pt x="369" y="59"/>
                  </a:cubicBezTo>
                  <a:cubicBezTo>
                    <a:pt x="369" y="60"/>
                    <a:pt x="365" y="62"/>
                    <a:pt x="365" y="63"/>
                  </a:cubicBezTo>
                  <a:cubicBezTo>
                    <a:pt x="365" y="65"/>
                    <a:pt x="364" y="65"/>
                    <a:pt x="364" y="67"/>
                  </a:cubicBezTo>
                  <a:cubicBezTo>
                    <a:pt x="363" y="68"/>
                    <a:pt x="367" y="71"/>
                    <a:pt x="368" y="72"/>
                  </a:cubicBezTo>
                  <a:cubicBezTo>
                    <a:pt x="369" y="73"/>
                    <a:pt x="368" y="74"/>
                    <a:pt x="368" y="75"/>
                  </a:cubicBezTo>
                  <a:cubicBezTo>
                    <a:pt x="368" y="75"/>
                    <a:pt x="367" y="81"/>
                    <a:pt x="368" y="83"/>
                  </a:cubicBezTo>
                  <a:cubicBezTo>
                    <a:pt x="368" y="86"/>
                    <a:pt x="368" y="87"/>
                    <a:pt x="369" y="88"/>
                  </a:cubicBezTo>
                  <a:cubicBezTo>
                    <a:pt x="370" y="88"/>
                    <a:pt x="370" y="87"/>
                    <a:pt x="371" y="87"/>
                  </a:cubicBezTo>
                  <a:cubicBezTo>
                    <a:pt x="372" y="87"/>
                    <a:pt x="373" y="86"/>
                    <a:pt x="374" y="86"/>
                  </a:cubicBezTo>
                  <a:cubicBezTo>
                    <a:pt x="375" y="86"/>
                    <a:pt x="378" y="86"/>
                    <a:pt x="380" y="86"/>
                  </a:cubicBezTo>
                  <a:cubicBezTo>
                    <a:pt x="382" y="87"/>
                    <a:pt x="382" y="88"/>
                    <a:pt x="383" y="90"/>
                  </a:cubicBezTo>
                  <a:cubicBezTo>
                    <a:pt x="383" y="91"/>
                    <a:pt x="385" y="93"/>
                    <a:pt x="386" y="94"/>
                  </a:cubicBezTo>
                  <a:cubicBezTo>
                    <a:pt x="387" y="96"/>
                    <a:pt x="384" y="96"/>
                    <a:pt x="384" y="98"/>
                  </a:cubicBezTo>
                  <a:cubicBezTo>
                    <a:pt x="384" y="101"/>
                    <a:pt x="386" y="102"/>
                    <a:pt x="388" y="102"/>
                  </a:cubicBezTo>
                  <a:cubicBezTo>
                    <a:pt x="389" y="103"/>
                    <a:pt x="387" y="103"/>
                    <a:pt x="386" y="103"/>
                  </a:cubicBezTo>
                  <a:cubicBezTo>
                    <a:pt x="385" y="103"/>
                    <a:pt x="384" y="104"/>
                    <a:pt x="384" y="105"/>
                  </a:cubicBezTo>
                  <a:cubicBezTo>
                    <a:pt x="383" y="105"/>
                    <a:pt x="382" y="104"/>
                    <a:pt x="382" y="103"/>
                  </a:cubicBezTo>
                  <a:cubicBezTo>
                    <a:pt x="381" y="103"/>
                    <a:pt x="381" y="97"/>
                    <a:pt x="380" y="95"/>
                  </a:cubicBezTo>
                  <a:cubicBezTo>
                    <a:pt x="380" y="93"/>
                    <a:pt x="379" y="91"/>
                    <a:pt x="378" y="90"/>
                  </a:cubicBezTo>
                  <a:cubicBezTo>
                    <a:pt x="376" y="89"/>
                    <a:pt x="371" y="93"/>
                    <a:pt x="370" y="94"/>
                  </a:cubicBezTo>
                  <a:cubicBezTo>
                    <a:pt x="370" y="95"/>
                    <a:pt x="371" y="95"/>
                    <a:pt x="372" y="97"/>
                  </a:cubicBezTo>
                  <a:cubicBezTo>
                    <a:pt x="372" y="98"/>
                    <a:pt x="371" y="101"/>
                    <a:pt x="370" y="103"/>
                  </a:cubicBezTo>
                  <a:cubicBezTo>
                    <a:pt x="369" y="106"/>
                    <a:pt x="366" y="110"/>
                    <a:pt x="365" y="110"/>
                  </a:cubicBezTo>
                  <a:cubicBezTo>
                    <a:pt x="364" y="111"/>
                    <a:pt x="367" y="112"/>
                    <a:pt x="368" y="114"/>
                  </a:cubicBezTo>
                  <a:cubicBezTo>
                    <a:pt x="369" y="115"/>
                    <a:pt x="369" y="116"/>
                    <a:pt x="368" y="118"/>
                  </a:cubicBezTo>
                  <a:cubicBezTo>
                    <a:pt x="368" y="119"/>
                    <a:pt x="365" y="113"/>
                    <a:pt x="364" y="112"/>
                  </a:cubicBezTo>
                  <a:cubicBezTo>
                    <a:pt x="363" y="111"/>
                    <a:pt x="360" y="111"/>
                    <a:pt x="358" y="111"/>
                  </a:cubicBezTo>
                  <a:cubicBezTo>
                    <a:pt x="356" y="111"/>
                    <a:pt x="353" y="110"/>
                    <a:pt x="352" y="108"/>
                  </a:cubicBezTo>
                  <a:cubicBezTo>
                    <a:pt x="351" y="107"/>
                    <a:pt x="350" y="108"/>
                    <a:pt x="350" y="108"/>
                  </a:cubicBezTo>
                  <a:cubicBezTo>
                    <a:pt x="349" y="109"/>
                    <a:pt x="349" y="108"/>
                    <a:pt x="349" y="107"/>
                  </a:cubicBezTo>
                  <a:cubicBezTo>
                    <a:pt x="350" y="106"/>
                    <a:pt x="355" y="107"/>
                    <a:pt x="357" y="107"/>
                  </a:cubicBezTo>
                  <a:cubicBezTo>
                    <a:pt x="359" y="107"/>
                    <a:pt x="360" y="106"/>
                    <a:pt x="362" y="105"/>
                  </a:cubicBezTo>
                  <a:cubicBezTo>
                    <a:pt x="364" y="104"/>
                    <a:pt x="366" y="95"/>
                    <a:pt x="366" y="94"/>
                  </a:cubicBezTo>
                  <a:cubicBezTo>
                    <a:pt x="367" y="93"/>
                    <a:pt x="366" y="92"/>
                    <a:pt x="365" y="91"/>
                  </a:cubicBezTo>
                  <a:cubicBezTo>
                    <a:pt x="364" y="90"/>
                    <a:pt x="362" y="85"/>
                    <a:pt x="362" y="82"/>
                  </a:cubicBezTo>
                  <a:cubicBezTo>
                    <a:pt x="362" y="79"/>
                    <a:pt x="362" y="76"/>
                    <a:pt x="362" y="74"/>
                  </a:cubicBezTo>
                  <a:cubicBezTo>
                    <a:pt x="362" y="72"/>
                    <a:pt x="359" y="70"/>
                    <a:pt x="359" y="68"/>
                  </a:cubicBezTo>
                  <a:cubicBezTo>
                    <a:pt x="358" y="67"/>
                    <a:pt x="359" y="66"/>
                    <a:pt x="359" y="65"/>
                  </a:cubicBezTo>
                  <a:cubicBezTo>
                    <a:pt x="360" y="64"/>
                    <a:pt x="360" y="58"/>
                    <a:pt x="361" y="57"/>
                  </a:cubicBezTo>
                  <a:cubicBezTo>
                    <a:pt x="361" y="56"/>
                    <a:pt x="362" y="56"/>
                    <a:pt x="362" y="55"/>
                  </a:cubicBezTo>
                  <a:cubicBezTo>
                    <a:pt x="362" y="54"/>
                    <a:pt x="360" y="53"/>
                    <a:pt x="359" y="53"/>
                  </a:cubicBezTo>
                  <a:cubicBezTo>
                    <a:pt x="358" y="53"/>
                    <a:pt x="356" y="54"/>
                    <a:pt x="354" y="54"/>
                  </a:cubicBezTo>
                  <a:cubicBezTo>
                    <a:pt x="352" y="54"/>
                    <a:pt x="351" y="53"/>
                    <a:pt x="351" y="53"/>
                  </a:cubicBezTo>
                  <a:cubicBezTo>
                    <a:pt x="350" y="53"/>
                    <a:pt x="349" y="53"/>
                    <a:pt x="348" y="54"/>
                  </a:cubicBezTo>
                  <a:cubicBezTo>
                    <a:pt x="347" y="55"/>
                    <a:pt x="348" y="56"/>
                    <a:pt x="346" y="62"/>
                  </a:cubicBezTo>
                  <a:cubicBezTo>
                    <a:pt x="345" y="67"/>
                    <a:pt x="340" y="68"/>
                    <a:pt x="340" y="69"/>
                  </a:cubicBezTo>
                  <a:cubicBezTo>
                    <a:pt x="340" y="70"/>
                    <a:pt x="339" y="71"/>
                    <a:pt x="339" y="72"/>
                  </a:cubicBezTo>
                  <a:cubicBezTo>
                    <a:pt x="339" y="73"/>
                    <a:pt x="339" y="72"/>
                    <a:pt x="340" y="73"/>
                  </a:cubicBezTo>
                  <a:cubicBezTo>
                    <a:pt x="341" y="73"/>
                    <a:pt x="341" y="79"/>
                    <a:pt x="342" y="79"/>
                  </a:cubicBezTo>
                  <a:cubicBezTo>
                    <a:pt x="342" y="80"/>
                    <a:pt x="341" y="80"/>
                    <a:pt x="340" y="80"/>
                  </a:cubicBezTo>
                  <a:cubicBezTo>
                    <a:pt x="340" y="80"/>
                    <a:pt x="340" y="83"/>
                    <a:pt x="341" y="84"/>
                  </a:cubicBezTo>
                  <a:cubicBezTo>
                    <a:pt x="342" y="85"/>
                    <a:pt x="342" y="84"/>
                    <a:pt x="343" y="83"/>
                  </a:cubicBezTo>
                  <a:cubicBezTo>
                    <a:pt x="343" y="83"/>
                    <a:pt x="344" y="86"/>
                    <a:pt x="345" y="88"/>
                  </a:cubicBezTo>
                  <a:cubicBezTo>
                    <a:pt x="346" y="89"/>
                    <a:pt x="347" y="90"/>
                    <a:pt x="349" y="89"/>
                  </a:cubicBezTo>
                  <a:cubicBezTo>
                    <a:pt x="350" y="89"/>
                    <a:pt x="349" y="94"/>
                    <a:pt x="348" y="95"/>
                  </a:cubicBezTo>
                  <a:cubicBezTo>
                    <a:pt x="347" y="96"/>
                    <a:pt x="347" y="92"/>
                    <a:pt x="344" y="91"/>
                  </a:cubicBezTo>
                  <a:cubicBezTo>
                    <a:pt x="342" y="89"/>
                    <a:pt x="339" y="88"/>
                    <a:pt x="339" y="87"/>
                  </a:cubicBezTo>
                  <a:cubicBezTo>
                    <a:pt x="338" y="87"/>
                    <a:pt x="334" y="83"/>
                    <a:pt x="331" y="83"/>
                  </a:cubicBezTo>
                  <a:cubicBezTo>
                    <a:pt x="329" y="83"/>
                    <a:pt x="327" y="82"/>
                    <a:pt x="324" y="82"/>
                  </a:cubicBezTo>
                  <a:cubicBezTo>
                    <a:pt x="322" y="82"/>
                    <a:pt x="321" y="81"/>
                    <a:pt x="320" y="81"/>
                  </a:cubicBezTo>
                  <a:cubicBezTo>
                    <a:pt x="319" y="80"/>
                    <a:pt x="318" y="81"/>
                    <a:pt x="319" y="82"/>
                  </a:cubicBezTo>
                  <a:cubicBezTo>
                    <a:pt x="319" y="82"/>
                    <a:pt x="317" y="83"/>
                    <a:pt x="318" y="85"/>
                  </a:cubicBezTo>
                  <a:cubicBezTo>
                    <a:pt x="319" y="87"/>
                    <a:pt x="320" y="88"/>
                    <a:pt x="320" y="89"/>
                  </a:cubicBezTo>
                  <a:cubicBezTo>
                    <a:pt x="321" y="91"/>
                    <a:pt x="319" y="91"/>
                    <a:pt x="318" y="91"/>
                  </a:cubicBezTo>
                  <a:cubicBezTo>
                    <a:pt x="316" y="91"/>
                    <a:pt x="317" y="92"/>
                    <a:pt x="317" y="94"/>
                  </a:cubicBezTo>
                  <a:cubicBezTo>
                    <a:pt x="317" y="96"/>
                    <a:pt x="316" y="94"/>
                    <a:pt x="315" y="93"/>
                  </a:cubicBezTo>
                  <a:cubicBezTo>
                    <a:pt x="314" y="93"/>
                    <a:pt x="314" y="93"/>
                    <a:pt x="315" y="93"/>
                  </a:cubicBezTo>
                  <a:cubicBezTo>
                    <a:pt x="315" y="93"/>
                    <a:pt x="315" y="92"/>
                    <a:pt x="315" y="91"/>
                  </a:cubicBezTo>
                  <a:cubicBezTo>
                    <a:pt x="316" y="91"/>
                    <a:pt x="314" y="90"/>
                    <a:pt x="314" y="89"/>
                  </a:cubicBezTo>
                  <a:cubicBezTo>
                    <a:pt x="313" y="89"/>
                    <a:pt x="312" y="89"/>
                    <a:pt x="311" y="91"/>
                  </a:cubicBezTo>
                  <a:cubicBezTo>
                    <a:pt x="309" y="92"/>
                    <a:pt x="309" y="92"/>
                    <a:pt x="306" y="92"/>
                  </a:cubicBezTo>
                  <a:cubicBezTo>
                    <a:pt x="304" y="93"/>
                    <a:pt x="304" y="91"/>
                    <a:pt x="302" y="92"/>
                  </a:cubicBezTo>
                  <a:cubicBezTo>
                    <a:pt x="300" y="93"/>
                    <a:pt x="300" y="93"/>
                    <a:pt x="299" y="94"/>
                  </a:cubicBezTo>
                  <a:cubicBezTo>
                    <a:pt x="299" y="94"/>
                    <a:pt x="300" y="95"/>
                    <a:pt x="299" y="95"/>
                  </a:cubicBezTo>
                  <a:cubicBezTo>
                    <a:pt x="297" y="96"/>
                    <a:pt x="297" y="95"/>
                    <a:pt x="297" y="96"/>
                  </a:cubicBezTo>
                  <a:cubicBezTo>
                    <a:pt x="296" y="97"/>
                    <a:pt x="295" y="97"/>
                    <a:pt x="295" y="98"/>
                  </a:cubicBezTo>
                  <a:cubicBezTo>
                    <a:pt x="294" y="98"/>
                    <a:pt x="294" y="97"/>
                    <a:pt x="293" y="98"/>
                  </a:cubicBezTo>
                  <a:cubicBezTo>
                    <a:pt x="292" y="98"/>
                    <a:pt x="293" y="97"/>
                    <a:pt x="291" y="97"/>
                  </a:cubicBezTo>
                  <a:cubicBezTo>
                    <a:pt x="290" y="98"/>
                    <a:pt x="291" y="96"/>
                    <a:pt x="291" y="96"/>
                  </a:cubicBezTo>
                  <a:cubicBezTo>
                    <a:pt x="292" y="95"/>
                    <a:pt x="294" y="94"/>
                    <a:pt x="295" y="94"/>
                  </a:cubicBezTo>
                  <a:cubicBezTo>
                    <a:pt x="295" y="93"/>
                    <a:pt x="295" y="91"/>
                    <a:pt x="295" y="90"/>
                  </a:cubicBezTo>
                  <a:cubicBezTo>
                    <a:pt x="295" y="89"/>
                    <a:pt x="296" y="89"/>
                    <a:pt x="297" y="88"/>
                  </a:cubicBezTo>
                  <a:cubicBezTo>
                    <a:pt x="297" y="88"/>
                    <a:pt x="295" y="89"/>
                    <a:pt x="294" y="90"/>
                  </a:cubicBezTo>
                  <a:cubicBezTo>
                    <a:pt x="292" y="90"/>
                    <a:pt x="290" y="92"/>
                    <a:pt x="289" y="92"/>
                  </a:cubicBezTo>
                  <a:cubicBezTo>
                    <a:pt x="288" y="93"/>
                    <a:pt x="287" y="93"/>
                    <a:pt x="284" y="94"/>
                  </a:cubicBezTo>
                  <a:cubicBezTo>
                    <a:pt x="282" y="94"/>
                    <a:pt x="281" y="97"/>
                    <a:pt x="280" y="97"/>
                  </a:cubicBezTo>
                  <a:cubicBezTo>
                    <a:pt x="279" y="98"/>
                    <a:pt x="278" y="97"/>
                    <a:pt x="277" y="97"/>
                  </a:cubicBezTo>
                  <a:cubicBezTo>
                    <a:pt x="276" y="97"/>
                    <a:pt x="278" y="98"/>
                    <a:pt x="278" y="99"/>
                  </a:cubicBezTo>
                  <a:cubicBezTo>
                    <a:pt x="278" y="99"/>
                    <a:pt x="275" y="99"/>
                    <a:pt x="275" y="100"/>
                  </a:cubicBezTo>
                  <a:cubicBezTo>
                    <a:pt x="274" y="100"/>
                    <a:pt x="275" y="102"/>
                    <a:pt x="274" y="104"/>
                  </a:cubicBezTo>
                  <a:cubicBezTo>
                    <a:pt x="274" y="106"/>
                    <a:pt x="270" y="105"/>
                    <a:pt x="268" y="106"/>
                  </a:cubicBezTo>
                  <a:cubicBezTo>
                    <a:pt x="266" y="106"/>
                    <a:pt x="266" y="104"/>
                    <a:pt x="266" y="103"/>
                  </a:cubicBezTo>
                  <a:cubicBezTo>
                    <a:pt x="265" y="102"/>
                    <a:pt x="264" y="102"/>
                    <a:pt x="263" y="102"/>
                  </a:cubicBezTo>
                  <a:cubicBezTo>
                    <a:pt x="262" y="101"/>
                    <a:pt x="263" y="100"/>
                    <a:pt x="264" y="99"/>
                  </a:cubicBezTo>
                  <a:cubicBezTo>
                    <a:pt x="265" y="98"/>
                    <a:pt x="268" y="97"/>
                    <a:pt x="268" y="97"/>
                  </a:cubicBezTo>
                  <a:cubicBezTo>
                    <a:pt x="269" y="97"/>
                    <a:pt x="267" y="95"/>
                    <a:pt x="266" y="94"/>
                  </a:cubicBezTo>
                  <a:cubicBezTo>
                    <a:pt x="266" y="93"/>
                    <a:pt x="264" y="92"/>
                    <a:pt x="262" y="92"/>
                  </a:cubicBezTo>
                  <a:cubicBezTo>
                    <a:pt x="260" y="92"/>
                    <a:pt x="259" y="92"/>
                    <a:pt x="257" y="91"/>
                  </a:cubicBezTo>
                  <a:cubicBezTo>
                    <a:pt x="255" y="91"/>
                    <a:pt x="256" y="92"/>
                    <a:pt x="257" y="93"/>
                  </a:cubicBezTo>
                  <a:cubicBezTo>
                    <a:pt x="258" y="93"/>
                    <a:pt x="259" y="95"/>
                    <a:pt x="259" y="96"/>
                  </a:cubicBezTo>
                  <a:cubicBezTo>
                    <a:pt x="260" y="97"/>
                    <a:pt x="257" y="102"/>
                    <a:pt x="257" y="103"/>
                  </a:cubicBezTo>
                  <a:cubicBezTo>
                    <a:pt x="257" y="104"/>
                    <a:pt x="260" y="104"/>
                    <a:pt x="261" y="106"/>
                  </a:cubicBezTo>
                  <a:cubicBezTo>
                    <a:pt x="262" y="108"/>
                    <a:pt x="259" y="111"/>
                    <a:pt x="259" y="112"/>
                  </a:cubicBezTo>
                  <a:cubicBezTo>
                    <a:pt x="258" y="112"/>
                    <a:pt x="257" y="112"/>
                    <a:pt x="257" y="111"/>
                  </a:cubicBezTo>
                  <a:cubicBezTo>
                    <a:pt x="256" y="111"/>
                    <a:pt x="255" y="110"/>
                    <a:pt x="254" y="110"/>
                  </a:cubicBezTo>
                  <a:cubicBezTo>
                    <a:pt x="253" y="110"/>
                    <a:pt x="253" y="109"/>
                    <a:pt x="253" y="109"/>
                  </a:cubicBezTo>
                  <a:cubicBezTo>
                    <a:pt x="252" y="109"/>
                    <a:pt x="251" y="111"/>
                    <a:pt x="250" y="112"/>
                  </a:cubicBezTo>
                  <a:cubicBezTo>
                    <a:pt x="249" y="112"/>
                    <a:pt x="247" y="113"/>
                    <a:pt x="246" y="114"/>
                  </a:cubicBezTo>
                  <a:cubicBezTo>
                    <a:pt x="245" y="115"/>
                    <a:pt x="243" y="116"/>
                    <a:pt x="243" y="117"/>
                  </a:cubicBezTo>
                  <a:cubicBezTo>
                    <a:pt x="242" y="118"/>
                    <a:pt x="245" y="121"/>
                    <a:pt x="246" y="121"/>
                  </a:cubicBezTo>
                  <a:cubicBezTo>
                    <a:pt x="246" y="122"/>
                    <a:pt x="246" y="122"/>
                    <a:pt x="245" y="123"/>
                  </a:cubicBezTo>
                  <a:cubicBezTo>
                    <a:pt x="245" y="124"/>
                    <a:pt x="241" y="122"/>
                    <a:pt x="240" y="122"/>
                  </a:cubicBezTo>
                  <a:cubicBezTo>
                    <a:pt x="239" y="121"/>
                    <a:pt x="238" y="122"/>
                    <a:pt x="237" y="122"/>
                  </a:cubicBezTo>
                  <a:cubicBezTo>
                    <a:pt x="237" y="123"/>
                    <a:pt x="235" y="121"/>
                    <a:pt x="234" y="120"/>
                  </a:cubicBezTo>
                  <a:cubicBezTo>
                    <a:pt x="234" y="119"/>
                    <a:pt x="233" y="119"/>
                    <a:pt x="232" y="119"/>
                  </a:cubicBezTo>
                  <a:cubicBezTo>
                    <a:pt x="231" y="119"/>
                    <a:pt x="232" y="119"/>
                    <a:pt x="232" y="120"/>
                  </a:cubicBezTo>
                  <a:cubicBezTo>
                    <a:pt x="231" y="121"/>
                    <a:pt x="231" y="121"/>
                    <a:pt x="230" y="121"/>
                  </a:cubicBezTo>
                  <a:cubicBezTo>
                    <a:pt x="230" y="121"/>
                    <a:pt x="230" y="123"/>
                    <a:pt x="232" y="125"/>
                  </a:cubicBezTo>
                  <a:cubicBezTo>
                    <a:pt x="234" y="127"/>
                    <a:pt x="233" y="125"/>
                    <a:pt x="235" y="125"/>
                  </a:cubicBezTo>
                  <a:cubicBezTo>
                    <a:pt x="236" y="124"/>
                    <a:pt x="236" y="127"/>
                    <a:pt x="236" y="128"/>
                  </a:cubicBezTo>
                  <a:cubicBezTo>
                    <a:pt x="237" y="129"/>
                    <a:pt x="235" y="129"/>
                    <a:pt x="234" y="129"/>
                  </a:cubicBezTo>
                  <a:cubicBezTo>
                    <a:pt x="233" y="130"/>
                    <a:pt x="231" y="129"/>
                    <a:pt x="230" y="128"/>
                  </a:cubicBezTo>
                  <a:cubicBezTo>
                    <a:pt x="228" y="127"/>
                    <a:pt x="229" y="126"/>
                    <a:pt x="228" y="126"/>
                  </a:cubicBezTo>
                  <a:cubicBezTo>
                    <a:pt x="227" y="126"/>
                    <a:pt x="226" y="125"/>
                    <a:pt x="225" y="125"/>
                  </a:cubicBezTo>
                  <a:cubicBezTo>
                    <a:pt x="224" y="124"/>
                    <a:pt x="223" y="123"/>
                    <a:pt x="224" y="123"/>
                  </a:cubicBezTo>
                  <a:cubicBezTo>
                    <a:pt x="224" y="122"/>
                    <a:pt x="224" y="120"/>
                    <a:pt x="223" y="119"/>
                  </a:cubicBezTo>
                  <a:cubicBezTo>
                    <a:pt x="223" y="117"/>
                    <a:pt x="222" y="117"/>
                    <a:pt x="223" y="117"/>
                  </a:cubicBezTo>
                  <a:cubicBezTo>
                    <a:pt x="224" y="117"/>
                    <a:pt x="224" y="115"/>
                    <a:pt x="223" y="114"/>
                  </a:cubicBezTo>
                  <a:cubicBezTo>
                    <a:pt x="223" y="114"/>
                    <a:pt x="220" y="111"/>
                    <a:pt x="219" y="111"/>
                  </a:cubicBezTo>
                  <a:cubicBezTo>
                    <a:pt x="219" y="111"/>
                    <a:pt x="218" y="110"/>
                    <a:pt x="218" y="109"/>
                  </a:cubicBezTo>
                  <a:cubicBezTo>
                    <a:pt x="218" y="109"/>
                    <a:pt x="217" y="108"/>
                    <a:pt x="216" y="108"/>
                  </a:cubicBezTo>
                  <a:cubicBezTo>
                    <a:pt x="215" y="108"/>
                    <a:pt x="214" y="108"/>
                    <a:pt x="213" y="107"/>
                  </a:cubicBezTo>
                  <a:cubicBezTo>
                    <a:pt x="212" y="107"/>
                    <a:pt x="213" y="106"/>
                    <a:pt x="214" y="106"/>
                  </a:cubicBezTo>
                  <a:cubicBezTo>
                    <a:pt x="214" y="106"/>
                    <a:pt x="214" y="105"/>
                    <a:pt x="215" y="104"/>
                  </a:cubicBezTo>
                  <a:cubicBezTo>
                    <a:pt x="215" y="104"/>
                    <a:pt x="216" y="106"/>
                    <a:pt x="218" y="107"/>
                  </a:cubicBezTo>
                  <a:cubicBezTo>
                    <a:pt x="219" y="108"/>
                    <a:pt x="223" y="109"/>
                    <a:pt x="224" y="110"/>
                  </a:cubicBezTo>
                  <a:cubicBezTo>
                    <a:pt x="226" y="110"/>
                    <a:pt x="230" y="111"/>
                    <a:pt x="232" y="111"/>
                  </a:cubicBezTo>
                  <a:cubicBezTo>
                    <a:pt x="234" y="112"/>
                    <a:pt x="237" y="112"/>
                    <a:pt x="238" y="112"/>
                  </a:cubicBezTo>
                  <a:cubicBezTo>
                    <a:pt x="239" y="112"/>
                    <a:pt x="241" y="111"/>
                    <a:pt x="243" y="111"/>
                  </a:cubicBezTo>
                  <a:cubicBezTo>
                    <a:pt x="244" y="111"/>
                    <a:pt x="245" y="110"/>
                    <a:pt x="247" y="109"/>
                  </a:cubicBezTo>
                  <a:cubicBezTo>
                    <a:pt x="248" y="107"/>
                    <a:pt x="248" y="104"/>
                    <a:pt x="248" y="103"/>
                  </a:cubicBezTo>
                  <a:cubicBezTo>
                    <a:pt x="247" y="103"/>
                    <a:pt x="248" y="99"/>
                    <a:pt x="247" y="98"/>
                  </a:cubicBezTo>
                  <a:cubicBezTo>
                    <a:pt x="246" y="98"/>
                    <a:pt x="246" y="97"/>
                    <a:pt x="244" y="97"/>
                  </a:cubicBezTo>
                  <a:cubicBezTo>
                    <a:pt x="243" y="96"/>
                    <a:pt x="243" y="95"/>
                    <a:pt x="242" y="96"/>
                  </a:cubicBezTo>
                  <a:cubicBezTo>
                    <a:pt x="241" y="96"/>
                    <a:pt x="241" y="95"/>
                    <a:pt x="240" y="94"/>
                  </a:cubicBezTo>
                  <a:cubicBezTo>
                    <a:pt x="239" y="94"/>
                    <a:pt x="239" y="94"/>
                    <a:pt x="237" y="93"/>
                  </a:cubicBezTo>
                  <a:cubicBezTo>
                    <a:pt x="235" y="93"/>
                    <a:pt x="235" y="93"/>
                    <a:pt x="234" y="92"/>
                  </a:cubicBezTo>
                  <a:cubicBezTo>
                    <a:pt x="233" y="91"/>
                    <a:pt x="229" y="88"/>
                    <a:pt x="228" y="87"/>
                  </a:cubicBezTo>
                  <a:cubicBezTo>
                    <a:pt x="226" y="87"/>
                    <a:pt x="225" y="86"/>
                    <a:pt x="223" y="86"/>
                  </a:cubicBezTo>
                  <a:cubicBezTo>
                    <a:pt x="222" y="87"/>
                    <a:pt x="221" y="86"/>
                    <a:pt x="220" y="86"/>
                  </a:cubicBezTo>
                  <a:cubicBezTo>
                    <a:pt x="219" y="86"/>
                    <a:pt x="218" y="86"/>
                    <a:pt x="218" y="85"/>
                  </a:cubicBezTo>
                  <a:cubicBezTo>
                    <a:pt x="218" y="85"/>
                    <a:pt x="217" y="85"/>
                    <a:pt x="216" y="86"/>
                  </a:cubicBezTo>
                  <a:cubicBezTo>
                    <a:pt x="215" y="87"/>
                    <a:pt x="216" y="84"/>
                    <a:pt x="215" y="84"/>
                  </a:cubicBezTo>
                  <a:cubicBezTo>
                    <a:pt x="214" y="84"/>
                    <a:pt x="213" y="83"/>
                    <a:pt x="214" y="84"/>
                  </a:cubicBezTo>
                  <a:cubicBezTo>
                    <a:pt x="215" y="84"/>
                    <a:pt x="218" y="82"/>
                    <a:pt x="216" y="82"/>
                  </a:cubicBezTo>
                  <a:cubicBezTo>
                    <a:pt x="214" y="81"/>
                    <a:pt x="212" y="80"/>
                    <a:pt x="212" y="81"/>
                  </a:cubicBezTo>
                  <a:cubicBezTo>
                    <a:pt x="212" y="81"/>
                    <a:pt x="211" y="82"/>
                    <a:pt x="211" y="82"/>
                  </a:cubicBezTo>
                  <a:cubicBezTo>
                    <a:pt x="211" y="82"/>
                    <a:pt x="211" y="82"/>
                    <a:pt x="211" y="82"/>
                  </a:cubicBezTo>
                  <a:cubicBezTo>
                    <a:pt x="211" y="82"/>
                    <a:pt x="211" y="82"/>
                    <a:pt x="210" y="82"/>
                  </a:cubicBezTo>
                  <a:cubicBezTo>
                    <a:pt x="210" y="82"/>
                    <a:pt x="210" y="82"/>
                    <a:pt x="210" y="82"/>
                  </a:cubicBezTo>
                  <a:cubicBezTo>
                    <a:pt x="210" y="82"/>
                    <a:pt x="210" y="82"/>
                    <a:pt x="209" y="82"/>
                  </a:cubicBezTo>
                  <a:cubicBezTo>
                    <a:pt x="209" y="82"/>
                    <a:pt x="209" y="82"/>
                    <a:pt x="209" y="82"/>
                  </a:cubicBezTo>
                  <a:cubicBezTo>
                    <a:pt x="208" y="82"/>
                    <a:pt x="208" y="82"/>
                    <a:pt x="208" y="82"/>
                  </a:cubicBezTo>
                  <a:cubicBezTo>
                    <a:pt x="206" y="82"/>
                    <a:pt x="204" y="81"/>
                    <a:pt x="204" y="81"/>
                  </a:cubicBezTo>
                  <a:cubicBezTo>
                    <a:pt x="204" y="80"/>
                    <a:pt x="201" y="80"/>
                    <a:pt x="200" y="79"/>
                  </a:cubicBezTo>
                  <a:cubicBezTo>
                    <a:pt x="200" y="78"/>
                    <a:pt x="202" y="79"/>
                    <a:pt x="204" y="79"/>
                  </a:cubicBezTo>
                  <a:cubicBezTo>
                    <a:pt x="205" y="79"/>
                    <a:pt x="206" y="79"/>
                    <a:pt x="206" y="79"/>
                  </a:cubicBezTo>
                  <a:cubicBezTo>
                    <a:pt x="207" y="78"/>
                    <a:pt x="208" y="77"/>
                    <a:pt x="209" y="77"/>
                  </a:cubicBezTo>
                  <a:cubicBezTo>
                    <a:pt x="209" y="76"/>
                    <a:pt x="209" y="75"/>
                    <a:pt x="208" y="75"/>
                  </a:cubicBezTo>
                  <a:cubicBezTo>
                    <a:pt x="207" y="75"/>
                    <a:pt x="207" y="74"/>
                    <a:pt x="205" y="74"/>
                  </a:cubicBezTo>
                  <a:cubicBezTo>
                    <a:pt x="204" y="74"/>
                    <a:pt x="204" y="73"/>
                    <a:pt x="203" y="74"/>
                  </a:cubicBezTo>
                  <a:cubicBezTo>
                    <a:pt x="202" y="74"/>
                    <a:pt x="203" y="73"/>
                    <a:pt x="202" y="72"/>
                  </a:cubicBezTo>
                  <a:cubicBezTo>
                    <a:pt x="201" y="71"/>
                    <a:pt x="200" y="72"/>
                    <a:pt x="200" y="73"/>
                  </a:cubicBezTo>
                  <a:cubicBezTo>
                    <a:pt x="199" y="73"/>
                    <a:pt x="199" y="74"/>
                    <a:pt x="199" y="75"/>
                  </a:cubicBezTo>
                  <a:cubicBezTo>
                    <a:pt x="198" y="75"/>
                    <a:pt x="198" y="74"/>
                    <a:pt x="199" y="74"/>
                  </a:cubicBezTo>
                  <a:cubicBezTo>
                    <a:pt x="199" y="74"/>
                    <a:pt x="198" y="74"/>
                    <a:pt x="198" y="74"/>
                  </a:cubicBezTo>
                  <a:cubicBezTo>
                    <a:pt x="197" y="74"/>
                    <a:pt x="197" y="73"/>
                    <a:pt x="198" y="73"/>
                  </a:cubicBezTo>
                  <a:cubicBezTo>
                    <a:pt x="198" y="72"/>
                    <a:pt x="199" y="71"/>
                    <a:pt x="199" y="71"/>
                  </a:cubicBezTo>
                  <a:cubicBezTo>
                    <a:pt x="199" y="71"/>
                    <a:pt x="199" y="69"/>
                    <a:pt x="198" y="70"/>
                  </a:cubicBezTo>
                  <a:cubicBezTo>
                    <a:pt x="197" y="70"/>
                    <a:pt x="196" y="70"/>
                    <a:pt x="196" y="70"/>
                  </a:cubicBezTo>
                  <a:cubicBezTo>
                    <a:pt x="195" y="71"/>
                    <a:pt x="194" y="73"/>
                    <a:pt x="194" y="74"/>
                  </a:cubicBezTo>
                  <a:cubicBezTo>
                    <a:pt x="194" y="75"/>
                    <a:pt x="193" y="75"/>
                    <a:pt x="193" y="75"/>
                  </a:cubicBezTo>
                  <a:cubicBezTo>
                    <a:pt x="192" y="75"/>
                    <a:pt x="193" y="70"/>
                    <a:pt x="193" y="70"/>
                  </a:cubicBezTo>
                  <a:cubicBezTo>
                    <a:pt x="194" y="69"/>
                    <a:pt x="192" y="70"/>
                    <a:pt x="191" y="71"/>
                  </a:cubicBezTo>
                  <a:cubicBezTo>
                    <a:pt x="190" y="72"/>
                    <a:pt x="190" y="74"/>
                    <a:pt x="189" y="74"/>
                  </a:cubicBezTo>
                  <a:cubicBezTo>
                    <a:pt x="188" y="75"/>
                    <a:pt x="188" y="78"/>
                    <a:pt x="187" y="79"/>
                  </a:cubicBezTo>
                  <a:cubicBezTo>
                    <a:pt x="186" y="80"/>
                    <a:pt x="187" y="77"/>
                    <a:pt x="187" y="76"/>
                  </a:cubicBezTo>
                  <a:cubicBezTo>
                    <a:pt x="188" y="76"/>
                    <a:pt x="188" y="74"/>
                    <a:pt x="188" y="73"/>
                  </a:cubicBezTo>
                  <a:cubicBezTo>
                    <a:pt x="189" y="73"/>
                    <a:pt x="190" y="71"/>
                    <a:pt x="189" y="71"/>
                  </a:cubicBezTo>
                  <a:cubicBezTo>
                    <a:pt x="188" y="71"/>
                    <a:pt x="188" y="70"/>
                    <a:pt x="187" y="71"/>
                  </a:cubicBezTo>
                  <a:cubicBezTo>
                    <a:pt x="186" y="71"/>
                    <a:pt x="186" y="70"/>
                    <a:pt x="185" y="70"/>
                  </a:cubicBezTo>
                  <a:cubicBezTo>
                    <a:pt x="184" y="70"/>
                    <a:pt x="185" y="71"/>
                    <a:pt x="185" y="72"/>
                  </a:cubicBezTo>
                  <a:cubicBezTo>
                    <a:pt x="185" y="72"/>
                    <a:pt x="184" y="73"/>
                    <a:pt x="184" y="73"/>
                  </a:cubicBezTo>
                  <a:cubicBezTo>
                    <a:pt x="184" y="74"/>
                    <a:pt x="184" y="73"/>
                    <a:pt x="183" y="73"/>
                  </a:cubicBezTo>
                  <a:cubicBezTo>
                    <a:pt x="183" y="73"/>
                    <a:pt x="183" y="74"/>
                    <a:pt x="183" y="75"/>
                  </a:cubicBezTo>
                  <a:cubicBezTo>
                    <a:pt x="184" y="75"/>
                    <a:pt x="182" y="75"/>
                    <a:pt x="182" y="74"/>
                  </a:cubicBezTo>
                  <a:cubicBezTo>
                    <a:pt x="182" y="74"/>
                    <a:pt x="181" y="74"/>
                    <a:pt x="180" y="74"/>
                  </a:cubicBezTo>
                  <a:cubicBezTo>
                    <a:pt x="179" y="75"/>
                    <a:pt x="179" y="75"/>
                    <a:pt x="179" y="76"/>
                  </a:cubicBezTo>
                  <a:cubicBezTo>
                    <a:pt x="179" y="76"/>
                    <a:pt x="181" y="77"/>
                    <a:pt x="181" y="78"/>
                  </a:cubicBezTo>
                  <a:cubicBezTo>
                    <a:pt x="180" y="78"/>
                    <a:pt x="180" y="79"/>
                    <a:pt x="180" y="80"/>
                  </a:cubicBezTo>
                  <a:cubicBezTo>
                    <a:pt x="181" y="81"/>
                    <a:pt x="179" y="79"/>
                    <a:pt x="179" y="80"/>
                  </a:cubicBezTo>
                  <a:cubicBezTo>
                    <a:pt x="178" y="80"/>
                    <a:pt x="178" y="78"/>
                    <a:pt x="179" y="78"/>
                  </a:cubicBezTo>
                  <a:cubicBezTo>
                    <a:pt x="179" y="77"/>
                    <a:pt x="179" y="76"/>
                    <a:pt x="178" y="77"/>
                  </a:cubicBezTo>
                  <a:cubicBezTo>
                    <a:pt x="176" y="78"/>
                    <a:pt x="177" y="76"/>
                    <a:pt x="175" y="76"/>
                  </a:cubicBezTo>
                  <a:cubicBezTo>
                    <a:pt x="174" y="77"/>
                    <a:pt x="172" y="77"/>
                    <a:pt x="172" y="78"/>
                  </a:cubicBezTo>
                  <a:cubicBezTo>
                    <a:pt x="172" y="79"/>
                    <a:pt x="174" y="79"/>
                    <a:pt x="175" y="80"/>
                  </a:cubicBezTo>
                  <a:cubicBezTo>
                    <a:pt x="176" y="80"/>
                    <a:pt x="175" y="81"/>
                    <a:pt x="176" y="82"/>
                  </a:cubicBezTo>
                  <a:cubicBezTo>
                    <a:pt x="176" y="82"/>
                    <a:pt x="174" y="80"/>
                    <a:pt x="173" y="80"/>
                  </a:cubicBezTo>
                  <a:cubicBezTo>
                    <a:pt x="172" y="80"/>
                    <a:pt x="173" y="81"/>
                    <a:pt x="173" y="82"/>
                  </a:cubicBezTo>
                  <a:cubicBezTo>
                    <a:pt x="173" y="82"/>
                    <a:pt x="172" y="81"/>
                    <a:pt x="172" y="81"/>
                  </a:cubicBezTo>
                  <a:cubicBezTo>
                    <a:pt x="171" y="80"/>
                    <a:pt x="171" y="82"/>
                    <a:pt x="170" y="83"/>
                  </a:cubicBezTo>
                  <a:cubicBezTo>
                    <a:pt x="169" y="83"/>
                    <a:pt x="170" y="81"/>
                    <a:pt x="170" y="81"/>
                  </a:cubicBezTo>
                  <a:cubicBezTo>
                    <a:pt x="170" y="80"/>
                    <a:pt x="170" y="81"/>
                    <a:pt x="169" y="82"/>
                  </a:cubicBezTo>
                  <a:cubicBezTo>
                    <a:pt x="168" y="83"/>
                    <a:pt x="168" y="82"/>
                    <a:pt x="168" y="81"/>
                  </a:cubicBezTo>
                  <a:cubicBezTo>
                    <a:pt x="169" y="81"/>
                    <a:pt x="168" y="80"/>
                    <a:pt x="166" y="80"/>
                  </a:cubicBezTo>
                  <a:cubicBezTo>
                    <a:pt x="165" y="80"/>
                    <a:pt x="166" y="79"/>
                    <a:pt x="166" y="78"/>
                  </a:cubicBezTo>
                  <a:cubicBezTo>
                    <a:pt x="166" y="77"/>
                    <a:pt x="165" y="78"/>
                    <a:pt x="164" y="79"/>
                  </a:cubicBezTo>
                  <a:cubicBezTo>
                    <a:pt x="163" y="80"/>
                    <a:pt x="163" y="80"/>
                    <a:pt x="164" y="82"/>
                  </a:cubicBezTo>
                  <a:cubicBezTo>
                    <a:pt x="164" y="83"/>
                    <a:pt x="162" y="82"/>
                    <a:pt x="162" y="83"/>
                  </a:cubicBezTo>
                  <a:cubicBezTo>
                    <a:pt x="161" y="84"/>
                    <a:pt x="162" y="84"/>
                    <a:pt x="163" y="84"/>
                  </a:cubicBezTo>
                  <a:cubicBezTo>
                    <a:pt x="164" y="85"/>
                    <a:pt x="164" y="86"/>
                    <a:pt x="164" y="86"/>
                  </a:cubicBezTo>
                  <a:cubicBezTo>
                    <a:pt x="164" y="87"/>
                    <a:pt x="162" y="86"/>
                    <a:pt x="161" y="87"/>
                  </a:cubicBezTo>
                  <a:cubicBezTo>
                    <a:pt x="161" y="87"/>
                    <a:pt x="161" y="88"/>
                    <a:pt x="160" y="88"/>
                  </a:cubicBezTo>
                  <a:cubicBezTo>
                    <a:pt x="159" y="88"/>
                    <a:pt x="159" y="89"/>
                    <a:pt x="160" y="89"/>
                  </a:cubicBezTo>
                  <a:cubicBezTo>
                    <a:pt x="161" y="90"/>
                    <a:pt x="160" y="90"/>
                    <a:pt x="159" y="90"/>
                  </a:cubicBezTo>
                  <a:cubicBezTo>
                    <a:pt x="158" y="90"/>
                    <a:pt x="157" y="90"/>
                    <a:pt x="157" y="91"/>
                  </a:cubicBezTo>
                  <a:cubicBezTo>
                    <a:pt x="156" y="91"/>
                    <a:pt x="155" y="91"/>
                    <a:pt x="154" y="91"/>
                  </a:cubicBezTo>
                  <a:cubicBezTo>
                    <a:pt x="154" y="90"/>
                    <a:pt x="153" y="90"/>
                    <a:pt x="152" y="91"/>
                  </a:cubicBezTo>
                  <a:cubicBezTo>
                    <a:pt x="152" y="92"/>
                    <a:pt x="151" y="93"/>
                    <a:pt x="151" y="94"/>
                  </a:cubicBezTo>
                  <a:cubicBezTo>
                    <a:pt x="151" y="94"/>
                    <a:pt x="153" y="94"/>
                    <a:pt x="154" y="94"/>
                  </a:cubicBezTo>
                  <a:cubicBezTo>
                    <a:pt x="155" y="93"/>
                    <a:pt x="153" y="95"/>
                    <a:pt x="152" y="96"/>
                  </a:cubicBezTo>
                  <a:cubicBezTo>
                    <a:pt x="151" y="96"/>
                    <a:pt x="153" y="96"/>
                    <a:pt x="154" y="96"/>
                  </a:cubicBezTo>
                  <a:cubicBezTo>
                    <a:pt x="155" y="95"/>
                    <a:pt x="154" y="97"/>
                    <a:pt x="153" y="97"/>
                  </a:cubicBezTo>
                  <a:cubicBezTo>
                    <a:pt x="152" y="97"/>
                    <a:pt x="151" y="97"/>
                    <a:pt x="150" y="98"/>
                  </a:cubicBezTo>
                  <a:cubicBezTo>
                    <a:pt x="150" y="99"/>
                    <a:pt x="152" y="99"/>
                    <a:pt x="153" y="100"/>
                  </a:cubicBezTo>
                  <a:cubicBezTo>
                    <a:pt x="155" y="100"/>
                    <a:pt x="149" y="99"/>
                    <a:pt x="149" y="100"/>
                  </a:cubicBezTo>
                  <a:cubicBezTo>
                    <a:pt x="149" y="101"/>
                    <a:pt x="148" y="102"/>
                    <a:pt x="148" y="102"/>
                  </a:cubicBezTo>
                  <a:cubicBezTo>
                    <a:pt x="148" y="103"/>
                    <a:pt x="149" y="103"/>
                    <a:pt x="150" y="103"/>
                  </a:cubicBezTo>
                  <a:cubicBezTo>
                    <a:pt x="151" y="103"/>
                    <a:pt x="148" y="104"/>
                    <a:pt x="147" y="104"/>
                  </a:cubicBezTo>
                  <a:cubicBezTo>
                    <a:pt x="147" y="104"/>
                    <a:pt x="145" y="105"/>
                    <a:pt x="145" y="106"/>
                  </a:cubicBezTo>
                  <a:cubicBezTo>
                    <a:pt x="145" y="107"/>
                    <a:pt x="144" y="107"/>
                    <a:pt x="143" y="108"/>
                  </a:cubicBezTo>
                  <a:cubicBezTo>
                    <a:pt x="142" y="109"/>
                    <a:pt x="142" y="110"/>
                    <a:pt x="142" y="111"/>
                  </a:cubicBezTo>
                  <a:cubicBezTo>
                    <a:pt x="142" y="111"/>
                    <a:pt x="142" y="111"/>
                    <a:pt x="144" y="112"/>
                  </a:cubicBezTo>
                  <a:cubicBezTo>
                    <a:pt x="146" y="113"/>
                    <a:pt x="143" y="112"/>
                    <a:pt x="142" y="112"/>
                  </a:cubicBezTo>
                  <a:cubicBezTo>
                    <a:pt x="141" y="112"/>
                    <a:pt x="140" y="114"/>
                    <a:pt x="141" y="114"/>
                  </a:cubicBezTo>
                  <a:cubicBezTo>
                    <a:pt x="142" y="114"/>
                    <a:pt x="141" y="115"/>
                    <a:pt x="141" y="116"/>
                  </a:cubicBezTo>
                  <a:cubicBezTo>
                    <a:pt x="141" y="117"/>
                    <a:pt x="140" y="118"/>
                    <a:pt x="139" y="119"/>
                  </a:cubicBezTo>
                  <a:cubicBezTo>
                    <a:pt x="138" y="120"/>
                    <a:pt x="140" y="119"/>
                    <a:pt x="140" y="119"/>
                  </a:cubicBezTo>
                  <a:cubicBezTo>
                    <a:pt x="141" y="119"/>
                    <a:pt x="139" y="121"/>
                    <a:pt x="138" y="121"/>
                  </a:cubicBezTo>
                  <a:cubicBezTo>
                    <a:pt x="137" y="122"/>
                    <a:pt x="136" y="122"/>
                    <a:pt x="136" y="123"/>
                  </a:cubicBezTo>
                  <a:cubicBezTo>
                    <a:pt x="136" y="124"/>
                    <a:pt x="135" y="123"/>
                    <a:pt x="134" y="123"/>
                  </a:cubicBezTo>
                  <a:cubicBezTo>
                    <a:pt x="133" y="123"/>
                    <a:pt x="131" y="126"/>
                    <a:pt x="131" y="127"/>
                  </a:cubicBezTo>
                  <a:cubicBezTo>
                    <a:pt x="130" y="128"/>
                    <a:pt x="129" y="129"/>
                    <a:pt x="128" y="130"/>
                  </a:cubicBezTo>
                  <a:cubicBezTo>
                    <a:pt x="128" y="130"/>
                    <a:pt x="130" y="131"/>
                    <a:pt x="131" y="131"/>
                  </a:cubicBezTo>
                  <a:cubicBezTo>
                    <a:pt x="132" y="131"/>
                    <a:pt x="134" y="130"/>
                    <a:pt x="134" y="130"/>
                  </a:cubicBezTo>
                  <a:cubicBezTo>
                    <a:pt x="135" y="129"/>
                    <a:pt x="132" y="132"/>
                    <a:pt x="131" y="132"/>
                  </a:cubicBezTo>
                  <a:cubicBezTo>
                    <a:pt x="130" y="132"/>
                    <a:pt x="130" y="131"/>
                    <a:pt x="129" y="131"/>
                  </a:cubicBezTo>
                  <a:cubicBezTo>
                    <a:pt x="129" y="131"/>
                    <a:pt x="128" y="132"/>
                    <a:pt x="128" y="132"/>
                  </a:cubicBezTo>
                  <a:cubicBezTo>
                    <a:pt x="128" y="133"/>
                    <a:pt x="126" y="133"/>
                    <a:pt x="125" y="133"/>
                  </a:cubicBezTo>
                  <a:cubicBezTo>
                    <a:pt x="124" y="133"/>
                    <a:pt x="124" y="134"/>
                    <a:pt x="124" y="135"/>
                  </a:cubicBezTo>
                  <a:cubicBezTo>
                    <a:pt x="124" y="136"/>
                    <a:pt x="124" y="136"/>
                    <a:pt x="124" y="137"/>
                  </a:cubicBezTo>
                  <a:cubicBezTo>
                    <a:pt x="125" y="138"/>
                    <a:pt x="124" y="137"/>
                    <a:pt x="122" y="136"/>
                  </a:cubicBezTo>
                  <a:cubicBezTo>
                    <a:pt x="121" y="136"/>
                    <a:pt x="121" y="137"/>
                    <a:pt x="120" y="138"/>
                  </a:cubicBezTo>
                  <a:cubicBezTo>
                    <a:pt x="119" y="138"/>
                    <a:pt x="117" y="138"/>
                    <a:pt x="116" y="138"/>
                  </a:cubicBezTo>
                  <a:cubicBezTo>
                    <a:pt x="115" y="139"/>
                    <a:pt x="116" y="139"/>
                    <a:pt x="117" y="139"/>
                  </a:cubicBezTo>
                  <a:cubicBezTo>
                    <a:pt x="118" y="140"/>
                    <a:pt x="117" y="140"/>
                    <a:pt x="115" y="140"/>
                  </a:cubicBezTo>
                  <a:cubicBezTo>
                    <a:pt x="114" y="140"/>
                    <a:pt x="114" y="140"/>
                    <a:pt x="114" y="141"/>
                  </a:cubicBezTo>
                  <a:cubicBezTo>
                    <a:pt x="114" y="142"/>
                    <a:pt x="112" y="141"/>
                    <a:pt x="111" y="142"/>
                  </a:cubicBezTo>
                  <a:cubicBezTo>
                    <a:pt x="111" y="143"/>
                    <a:pt x="113" y="143"/>
                    <a:pt x="112" y="143"/>
                  </a:cubicBezTo>
                  <a:cubicBezTo>
                    <a:pt x="111" y="143"/>
                    <a:pt x="109" y="143"/>
                    <a:pt x="110" y="144"/>
                  </a:cubicBezTo>
                  <a:cubicBezTo>
                    <a:pt x="111" y="145"/>
                    <a:pt x="111" y="146"/>
                    <a:pt x="112" y="147"/>
                  </a:cubicBezTo>
                  <a:cubicBezTo>
                    <a:pt x="112" y="149"/>
                    <a:pt x="114" y="149"/>
                    <a:pt x="112" y="148"/>
                  </a:cubicBezTo>
                  <a:cubicBezTo>
                    <a:pt x="110" y="148"/>
                    <a:pt x="110" y="149"/>
                    <a:pt x="111" y="150"/>
                  </a:cubicBezTo>
                  <a:cubicBezTo>
                    <a:pt x="112" y="151"/>
                    <a:pt x="112" y="151"/>
                    <a:pt x="110" y="151"/>
                  </a:cubicBezTo>
                  <a:cubicBezTo>
                    <a:pt x="108" y="152"/>
                    <a:pt x="110" y="152"/>
                    <a:pt x="111" y="153"/>
                  </a:cubicBezTo>
                  <a:cubicBezTo>
                    <a:pt x="111" y="153"/>
                    <a:pt x="110" y="154"/>
                    <a:pt x="111" y="154"/>
                  </a:cubicBezTo>
                  <a:cubicBezTo>
                    <a:pt x="112" y="154"/>
                    <a:pt x="109" y="155"/>
                    <a:pt x="111" y="156"/>
                  </a:cubicBezTo>
                  <a:cubicBezTo>
                    <a:pt x="112" y="157"/>
                    <a:pt x="112" y="156"/>
                    <a:pt x="113" y="155"/>
                  </a:cubicBezTo>
                  <a:cubicBezTo>
                    <a:pt x="114" y="154"/>
                    <a:pt x="113" y="156"/>
                    <a:pt x="112" y="157"/>
                  </a:cubicBezTo>
                  <a:cubicBezTo>
                    <a:pt x="111" y="159"/>
                    <a:pt x="111" y="157"/>
                    <a:pt x="110" y="158"/>
                  </a:cubicBezTo>
                  <a:cubicBezTo>
                    <a:pt x="108" y="158"/>
                    <a:pt x="110" y="159"/>
                    <a:pt x="111" y="160"/>
                  </a:cubicBezTo>
                  <a:cubicBezTo>
                    <a:pt x="111" y="162"/>
                    <a:pt x="111" y="161"/>
                    <a:pt x="112" y="161"/>
                  </a:cubicBezTo>
                  <a:cubicBezTo>
                    <a:pt x="113" y="161"/>
                    <a:pt x="113" y="161"/>
                    <a:pt x="114" y="160"/>
                  </a:cubicBezTo>
                  <a:cubicBezTo>
                    <a:pt x="115" y="160"/>
                    <a:pt x="113" y="162"/>
                    <a:pt x="114" y="163"/>
                  </a:cubicBezTo>
                  <a:cubicBezTo>
                    <a:pt x="114" y="164"/>
                    <a:pt x="113" y="163"/>
                    <a:pt x="112" y="163"/>
                  </a:cubicBezTo>
                  <a:cubicBezTo>
                    <a:pt x="111" y="164"/>
                    <a:pt x="111" y="165"/>
                    <a:pt x="112" y="166"/>
                  </a:cubicBezTo>
                  <a:cubicBezTo>
                    <a:pt x="113" y="166"/>
                    <a:pt x="114" y="168"/>
                    <a:pt x="115" y="168"/>
                  </a:cubicBezTo>
                  <a:cubicBezTo>
                    <a:pt x="116" y="169"/>
                    <a:pt x="118" y="169"/>
                    <a:pt x="120" y="169"/>
                  </a:cubicBezTo>
                  <a:cubicBezTo>
                    <a:pt x="121" y="168"/>
                    <a:pt x="121" y="169"/>
                    <a:pt x="122" y="168"/>
                  </a:cubicBezTo>
                  <a:cubicBezTo>
                    <a:pt x="123" y="168"/>
                    <a:pt x="125" y="166"/>
                    <a:pt x="126" y="164"/>
                  </a:cubicBezTo>
                  <a:cubicBezTo>
                    <a:pt x="128" y="162"/>
                    <a:pt x="129" y="162"/>
                    <a:pt x="130" y="162"/>
                  </a:cubicBezTo>
                  <a:cubicBezTo>
                    <a:pt x="131" y="161"/>
                    <a:pt x="131" y="161"/>
                    <a:pt x="131" y="159"/>
                  </a:cubicBezTo>
                  <a:cubicBezTo>
                    <a:pt x="131" y="159"/>
                    <a:pt x="131" y="159"/>
                    <a:pt x="131" y="159"/>
                  </a:cubicBezTo>
                  <a:cubicBezTo>
                    <a:pt x="131" y="159"/>
                    <a:pt x="131" y="159"/>
                    <a:pt x="131" y="159"/>
                  </a:cubicBezTo>
                  <a:cubicBezTo>
                    <a:pt x="131" y="159"/>
                    <a:pt x="131" y="159"/>
                    <a:pt x="131" y="159"/>
                  </a:cubicBezTo>
                  <a:cubicBezTo>
                    <a:pt x="131" y="159"/>
                    <a:pt x="131" y="159"/>
                    <a:pt x="131" y="159"/>
                  </a:cubicBezTo>
                  <a:cubicBezTo>
                    <a:pt x="131" y="159"/>
                    <a:pt x="131" y="160"/>
                    <a:pt x="131" y="160"/>
                  </a:cubicBezTo>
                  <a:cubicBezTo>
                    <a:pt x="131" y="160"/>
                    <a:pt x="131" y="160"/>
                    <a:pt x="131" y="160"/>
                  </a:cubicBezTo>
                  <a:cubicBezTo>
                    <a:pt x="131" y="160"/>
                    <a:pt x="132" y="160"/>
                    <a:pt x="132" y="160"/>
                  </a:cubicBezTo>
                  <a:cubicBezTo>
                    <a:pt x="132" y="160"/>
                    <a:pt x="132" y="161"/>
                    <a:pt x="132" y="161"/>
                  </a:cubicBezTo>
                  <a:cubicBezTo>
                    <a:pt x="132" y="161"/>
                    <a:pt x="132" y="161"/>
                    <a:pt x="132" y="161"/>
                  </a:cubicBezTo>
                  <a:cubicBezTo>
                    <a:pt x="132" y="161"/>
                    <a:pt x="132" y="161"/>
                    <a:pt x="132" y="162"/>
                  </a:cubicBezTo>
                  <a:cubicBezTo>
                    <a:pt x="132" y="162"/>
                    <a:pt x="132" y="162"/>
                    <a:pt x="132" y="162"/>
                  </a:cubicBezTo>
                  <a:cubicBezTo>
                    <a:pt x="132" y="162"/>
                    <a:pt x="132" y="162"/>
                    <a:pt x="132" y="162"/>
                  </a:cubicBezTo>
                  <a:cubicBezTo>
                    <a:pt x="132" y="163"/>
                    <a:pt x="133" y="163"/>
                    <a:pt x="133" y="163"/>
                  </a:cubicBezTo>
                  <a:cubicBezTo>
                    <a:pt x="133" y="164"/>
                    <a:pt x="133" y="167"/>
                    <a:pt x="134" y="168"/>
                  </a:cubicBezTo>
                  <a:cubicBezTo>
                    <a:pt x="134" y="169"/>
                    <a:pt x="135" y="169"/>
                    <a:pt x="136" y="168"/>
                  </a:cubicBezTo>
                  <a:cubicBezTo>
                    <a:pt x="137" y="167"/>
                    <a:pt x="135" y="171"/>
                    <a:pt x="135" y="172"/>
                  </a:cubicBezTo>
                  <a:cubicBezTo>
                    <a:pt x="135" y="173"/>
                    <a:pt x="137" y="176"/>
                    <a:pt x="138" y="177"/>
                  </a:cubicBezTo>
                  <a:cubicBezTo>
                    <a:pt x="138" y="178"/>
                    <a:pt x="139" y="180"/>
                    <a:pt x="139" y="181"/>
                  </a:cubicBezTo>
                  <a:cubicBezTo>
                    <a:pt x="139" y="182"/>
                    <a:pt x="138" y="185"/>
                    <a:pt x="139" y="185"/>
                  </a:cubicBezTo>
                  <a:cubicBezTo>
                    <a:pt x="139" y="185"/>
                    <a:pt x="141" y="185"/>
                    <a:pt x="142" y="185"/>
                  </a:cubicBezTo>
                  <a:cubicBezTo>
                    <a:pt x="144" y="185"/>
                    <a:pt x="144" y="185"/>
                    <a:pt x="145" y="184"/>
                  </a:cubicBezTo>
                  <a:cubicBezTo>
                    <a:pt x="145" y="183"/>
                    <a:pt x="145" y="182"/>
                    <a:pt x="147" y="181"/>
                  </a:cubicBezTo>
                  <a:cubicBezTo>
                    <a:pt x="149" y="180"/>
                    <a:pt x="150" y="181"/>
                    <a:pt x="151" y="180"/>
                  </a:cubicBezTo>
                  <a:cubicBezTo>
                    <a:pt x="152" y="180"/>
                    <a:pt x="154" y="174"/>
                    <a:pt x="155" y="173"/>
                  </a:cubicBezTo>
                  <a:cubicBezTo>
                    <a:pt x="155" y="171"/>
                    <a:pt x="155" y="169"/>
                    <a:pt x="155" y="168"/>
                  </a:cubicBezTo>
                  <a:cubicBezTo>
                    <a:pt x="155" y="167"/>
                    <a:pt x="158" y="164"/>
                    <a:pt x="158" y="163"/>
                  </a:cubicBezTo>
                  <a:cubicBezTo>
                    <a:pt x="159" y="163"/>
                    <a:pt x="159" y="163"/>
                    <a:pt x="160" y="163"/>
                  </a:cubicBezTo>
                  <a:cubicBezTo>
                    <a:pt x="160" y="163"/>
                    <a:pt x="161" y="160"/>
                    <a:pt x="162" y="160"/>
                  </a:cubicBezTo>
                  <a:cubicBezTo>
                    <a:pt x="163" y="159"/>
                    <a:pt x="163" y="158"/>
                    <a:pt x="164" y="158"/>
                  </a:cubicBezTo>
                  <a:cubicBezTo>
                    <a:pt x="164" y="157"/>
                    <a:pt x="163" y="155"/>
                    <a:pt x="162" y="154"/>
                  </a:cubicBezTo>
                  <a:cubicBezTo>
                    <a:pt x="162" y="153"/>
                    <a:pt x="161" y="152"/>
                    <a:pt x="159" y="152"/>
                  </a:cubicBezTo>
                  <a:cubicBezTo>
                    <a:pt x="157" y="152"/>
                    <a:pt x="157" y="151"/>
                    <a:pt x="157" y="150"/>
                  </a:cubicBezTo>
                  <a:cubicBezTo>
                    <a:pt x="156" y="149"/>
                    <a:pt x="157" y="146"/>
                    <a:pt x="157" y="146"/>
                  </a:cubicBezTo>
                  <a:cubicBezTo>
                    <a:pt x="158" y="145"/>
                    <a:pt x="158" y="142"/>
                    <a:pt x="158" y="141"/>
                  </a:cubicBezTo>
                  <a:cubicBezTo>
                    <a:pt x="159" y="140"/>
                    <a:pt x="157" y="139"/>
                    <a:pt x="157" y="139"/>
                  </a:cubicBezTo>
                  <a:cubicBezTo>
                    <a:pt x="157" y="138"/>
                    <a:pt x="158" y="139"/>
                    <a:pt x="159" y="139"/>
                  </a:cubicBezTo>
                  <a:cubicBezTo>
                    <a:pt x="160" y="139"/>
                    <a:pt x="162" y="136"/>
                    <a:pt x="163" y="135"/>
                  </a:cubicBezTo>
                  <a:cubicBezTo>
                    <a:pt x="164" y="134"/>
                    <a:pt x="164" y="132"/>
                    <a:pt x="165" y="132"/>
                  </a:cubicBezTo>
                  <a:cubicBezTo>
                    <a:pt x="165" y="131"/>
                    <a:pt x="168" y="130"/>
                    <a:pt x="168" y="130"/>
                  </a:cubicBezTo>
                  <a:cubicBezTo>
                    <a:pt x="169" y="130"/>
                    <a:pt x="171" y="129"/>
                    <a:pt x="171" y="128"/>
                  </a:cubicBezTo>
                  <a:cubicBezTo>
                    <a:pt x="171" y="126"/>
                    <a:pt x="174" y="125"/>
                    <a:pt x="174" y="124"/>
                  </a:cubicBezTo>
                  <a:cubicBezTo>
                    <a:pt x="175" y="123"/>
                    <a:pt x="173" y="123"/>
                    <a:pt x="173" y="122"/>
                  </a:cubicBezTo>
                  <a:cubicBezTo>
                    <a:pt x="172" y="121"/>
                    <a:pt x="173" y="121"/>
                    <a:pt x="174" y="120"/>
                  </a:cubicBezTo>
                  <a:cubicBezTo>
                    <a:pt x="174" y="120"/>
                    <a:pt x="174" y="119"/>
                    <a:pt x="174" y="119"/>
                  </a:cubicBezTo>
                  <a:cubicBezTo>
                    <a:pt x="175" y="118"/>
                    <a:pt x="175" y="118"/>
                    <a:pt x="176" y="117"/>
                  </a:cubicBezTo>
                  <a:cubicBezTo>
                    <a:pt x="178" y="116"/>
                    <a:pt x="177" y="116"/>
                    <a:pt x="177" y="116"/>
                  </a:cubicBezTo>
                  <a:cubicBezTo>
                    <a:pt x="177" y="115"/>
                    <a:pt x="179" y="115"/>
                    <a:pt x="180" y="115"/>
                  </a:cubicBezTo>
                  <a:cubicBezTo>
                    <a:pt x="181" y="116"/>
                    <a:pt x="181" y="116"/>
                    <a:pt x="181" y="116"/>
                  </a:cubicBezTo>
                  <a:cubicBezTo>
                    <a:pt x="181" y="116"/>
                    <a:pt x="181" y="116"/>
                    <a:pt x="182" y="116"/>
                  </a:cubicBezTo>
                  <a:cubicBezTo>
                    <a:pt x="182" y="116"/>
                    <a:pt x="182" y="115"/>
                    <a:pt x="182" y="115"/>
                  </a:cubicBezTo>
                  <a:cubicBezTo>
                    <a:pt x="182" y="115"/>
                    <a:pt x="182" y="115"/>
                    <a:pt x="183" y="115"/>
                  </a:cubicBezTo>
                  <a:cubicBezTo>
                    <a:pt x="183" y="115"/>
                    <a:pt x="183" y="115"/>
                    <a:pt x="183" y="115"/>
                  </a:cubicBezTo>
                  <a:cubicBezTo>
                    <a:pt x="184" y="115"/>
                    <a:pt x="184" y="115"/>
                    <a:pt x="184" y="115"/>
                  </a:cubicBezTo>
                  <a:cubicBezTo>
                    <a:pt x="186" y="115"/>
                    <a:pt x="186" y="116"/>
                    <a:pt x="187" y="117"/>
                  </a:cubicBezTo>
                  <a:cubicBezTo>
                    <a:pt x="188" y="118"/>
                    <a:pt x="187" y="121"/>
                    <a:pt x="186" y="121"/>
                  </a:cubicBezTo>
                  <a:cubicBezTo>
                    <a:pt x="185" y="121"/>
                    <a:pt x="183" y="125"/>
                    <a:pt x="182" y="126"/>
                  </a:cubicBezTo>
                  <a:cubicBezTo>
                    <a:pt x="182" y="127"/>
                    <a:pt x="178" y="130"/>
                    <a:pt x="177" y="131"/>
                  </a:cubicBezTo>
                  <a:cubicBezTo>
                    <a:pt x="177" y="133"/>
                    <a:pt x="173" y="136"/>
                    <a:pt x="172" y="137"/>
                  </a:cubicBezTo>
                  <a:cubicBezTo>
                    <a:pt x="171" y="138"/>
                    <a:pt x="172" y="138"/>
                    <a:pt x="173" y="139"/>
                  </a:cubicBezTo>
                  <a:cubicBezTo>
                    <a:pt x="173" y="141"/>
                    <a:pt x="174" y="146"/>
                    <a:pt x="174" y="147"/>
                  </a:cubicBezTo>
                  <a:cubicBezTo>
                    <a:pt x="173" y="148"/>
                    <a:pt x="173" y="149"/>
                    <a:pt x="173" y="150"/>
                  </a:cubicBezTo>
                  <a:cubicBezTo>
                    <a:pt x="173" y="151"/>
                    <a:pt x="173" y="152"/>
                    <a:pt x="174" y="152"/>
                  </a:cubicBezTo>
                  <a:cubicBezTo>
                    <a:pt x="176" y="152"/>
                    <a:pt x="177" y="153"/>
                    <a:pt x="177" y="154"/>
                  </a:cubicBezTo>
                  <a:cubicBezTo>
                    <a:pt x="177" y="155"/>
                    <a:pt x="177" y="155"/>
                    <a:pt x="179" y="156"/>
                  </a:cubicBezTo>
                  <a:cubicBezTo>
                    <a:pt x="180" y="156"/>
                    <a:pt x="182" y="156"/>
                    <a:pt x="183" y="156"/>
                  </a:cubicBezTo>
                  <a:cubicBezTo>
                    <a:pt x="184" y="156"/>
                    <a:pt x="185" y="155"/>
                    <a:pt x="187" y="155"/>
                  </a:cubicBezTo>
                  <a:cubicBezTo>
                    <a:pt x="189" y="154"/>
                    <a:pt x="191" y="154"/>
                    <a:pt x="193" y="153"/>
                  </a:cubicBezTo>
                  <a:cubicBezTo>
                    <a:pt x="194" y="153"/>
                    <a:pt x="195" y="153"/>
                    <a:pt x="195" y="153"/>
                  </a:cubicBezTo>
                  <a:cubicBezTo>
                    <a:pt x="196" y="153"/>
                    <a:pt x="196" y="153"/>
                    <a:pt x="196" y="153"/>
                  </a:cubicBezTo>
                  <a:cubicBezTo>
                    <a:pt x="196" y="153"/>
                    <a:pt x="196" y="153"/>
                    <a:pt x="196" y="153"/>
                  </a:cubicBezTo>
                  <a:cubicBezTo>
                    <a:pt x="197" y="153"/>
                    <a:pt x="198" y="153"/>
                    <a:pt x="199" y="153"/>
                  </a:cubicBezTo>
                  <a:cubicBezTo>
                    <a:pt x="200" y="152"/>
                    <a:pt x="200" y="152"/>
                    <a:pt x="200" y="153"/>
                  </a:cubicBezTo>
                  <a:cubicBezTo>
                    <a:pt x="200" y="155"/>
                    <a:pt x="202" y="154"/>
                    <a:pt x="203" y="155"/>
                  </a:cubicBezTo>
                  <a:cubicBezTo>
                    <a:pt x="204" y="155"/>
                    <a:pt x="204" y="157"/>
                    <a:pt x="203" y="157"/>
                  </a:cubicBezTo>
                  <a:cubicBezTo>
                    <a:pt x="201" y="157"/>
                    <a:pt x="198" y="157"/>
                    <a:pt x="199" y="158"/>
                  </a:cubicBezTo>
                  <a:cubicBezTo>
                    <a:pt x="199" y="158"/>
                    <a:pt x="199" y="158"/>
                    <a:pt x="199" y="158"/>
                  </a:cubicBezTo>
                  <a:cubicBezTo>
                    <a:pt x="199" y="158"/>
                    <a:pt x="199" y="158"/>
                    <a:pt x="199" y="158"/>
                  </a:cubicBezTo>
                  <a:cubicBezTo>
                    <a:pt x="199" y="159"/>
                    <a:pt x="199" y="159"/>
                    <a:pt x="198" y="159"/>
                  </a:cubicBezTo>
                  <a:cubicBezTo>
                    <a:pt x="198" y="159"/>
                    <a:pt x="198" y="159"/>
                    <a:pt x="197" y="159"/>
                  </a:cubicBezTo>
                  <a:cubicBezTo>
                    <a:pt x="197" y="159"/>
                    <a:pt x="197" y="159"/>
                    <a:pt x="197" y="159"/>
                  </a:cubicBezTo>
                  <a:cubicBezTo>
                    <a:pt x="194" y="159"/>
                    <a:pt x="189" y="159"/>
                    <a:pt x="187" y="159"/>
                  </a:cubicBezTo>
                  <a:cubicBezTo>
                    <a:pt x="186" y="159"/>
                    <a:pt x="181" y="161"/>
                    <a:pt x="181" y="162"/>
                  </a:cubicBezTo>
                  <a:cubicBezTo>
                    <a:pt x="181" y="164"/>
                    <a:pt x="182" y="166"/>
                    <a:pt x="183" y="167"/>
                  </a:cubicBezTo>
                  <a:cubicBezTo>
                    <a:pt x="183" y="167"/>
                    <a:pt x="184" y="167"/>
                    <a:pt x="184" y="167"/>
                  </a:cubicBezTo>
                  <a:cubicBezTo>
                    <a:pt x="184" y="167"/>
                    <a:pt x="184" y="167"/>
                    <a:pt x="184" y="167"/>
                  </a:cubicBezTo>
                  <a:cubicBezTo>
                    <a:pt x="184" y="167"/>
                    <a:pt x="184" y="168"/>
                    <a:pt x="184" y="168"/>
                  </a:cubicBezTo>
                  <a:cubicBezTo>
                    <a:pt x="184" y="168"/>
                    <a:pt x="184" y="168"/>
                    <a:pt x="184" y="168"/>
                  </a:cubicBezTo>
                  <a:cubicBezTo>
                    <a:pt x="184" y="169"/>
                    <a:pt x="185" y="169"/>
                    <a:pt x="185" y="170"/>
                  </a:cubicBezTo>
                  <a:cubicBezTo>
                    <a:pt x="185" y="171"/>
                    <a:pt x="185" y="171"/>
                    <a:pt x="185" y="172"/>
                  </a:cubicBezTo>
                  <a:cubicBezTo>
                    <a:pt x="185" y="174"/>
                    <a:pt x="183" y="176"/>
                    <a:pt x="182" y="176"/>
                  </a:cubicBezTo>
                  <a:cubicBezTo>
                    <a:pt x="180" y="175"/>
                    <a:pt x="178" y="171"/>
                    <a:pt x="177" y="171"/>
                  </a:cubicBezTo>
                  <a:cubicBezTo>
                    <a:pt x="176" y="171"/>
                    <a:pt x="173" y="172"/>
                    <a:pt x="173" y="173"/>
                  </a:cubicBezTo>
                  <a:cubicBezTo>
                    <a:pt x="173" y="174"/>
                    <a:pt x="172" y="175"/>
                    <a:pt x="172" y="176"/>
                  </a:cubicBezTo>
                  <a:cubicBezTo>
                    <a:pt x="171" y="177"/>
                    <a:pt x="171" y="178"/>
                    <a:pt x="171" y="179"/>
                  </a:cubicBezTo>
                  <a:cubicBezTo>
                    <a:pt x="171" y="180"/>
                    <a:pt x="171" y="181"/>
                    <a:pt x="171" y="181"/>
                  </a:cubicBezTo>
                  <a:cubicBezTo>
                    <a:pt x="171" y="181"/>
                    <a:pt x="171" y="181"/>
                    <a:pt x="171" y="181"/>
                  </a:cubicBezTo>
                  <a:cubicBezTo>
                    <a:pt x="171" y="182"/>
                    <a:pt x="171" y="183"/>
                    <a:pt x="171" y="183"/>
                  </a:cubicBezTo>
                  <a:cubicBezTo>
                    <a:pt x="171" y="184"/>
                    <a:pt x="170" y="184"/>
                    <a:pt x="170" y="185"/>
                  </a:cubicBezTo>
                  <a:cubicBezTo>
                    <a:pt x="170" y="185"/>
                    <a:pt x="170" y="185"/>
                    <a:pt x="170" y="185"/>
                  </a:cubicBezTo>
                  <a:cubicBezTo>
                    <a:pt x="170" y="185"/>
                    <a:pt x="170" y="186"/>
                    <a:pt x="169" y="186"/>
                  </a:cubicBezTo>
                  <a:cubicBezTo>
                    <a:pt x="169" y="186"/>
                    <a:pt x="169" y="186"/>
                    <a:pt x="169" y="186"/>
                  </a:cubicBezTo>
                  <a:cubicBezTo>
                    <a:pt x="169" y="187"/>
                    <a:pt x="168" y="187"/>
                    <a:pt x="168" y="187"/>
                  </a:cubicBezTo>
                  <a:cubicBezTo>
                    <a:pt x="168" y="188"/>
                    <a:pt x="167" y="188"/>
                    <a:pt x="167" y="188"/>
                  </a:cubicBezTo>
                  <a:cubicBezTo>
                    <a:pt x="167" y="188"/>
                    <a:pt x="167" y="188"/>
                    <a:pt x="167" y="188"/>
                  </a:cubicBezTo>
                  <a:cubicBezTo>
                    <a:pt x="167" y="188"/>
                    <a:pt x="167" y="188"/>
                    <a:pt x="167" y="188"/>
                  </a:cubicBezTo>
                  <a:cubicBezTo>
                    <a:pt x="167" y="189"/>
                    <a:pt x="167" y="189"/>
                    <a:pt x="167" y="189"/>
                  </a:cubicBezTo>
                  <a:cubicBezTo>
                    <a:pt x="167" y="189"/>
                    <a:pt x="166" y="189"/>
                    <a:pt x="166" y="189"/>
                  </a:cubicBezTo>
                  <a:cubicBezTo>
                    <a:pt x="166" y="190"/>
                    <a:pt x="166" y="190"/>
                    <a:pt x="166" y="190"/>
                  </a:cubicBezTo>
                  <a:cubicBezTo>
                    <a:pt x="166" y="190"/>
                    <a:pt x="166" y="190"/>
                    <a:pt x="166" y="190"/>
                  </a:cubicBezTo>
                  <a:cubicBezTo>
                    <a:pt x="165" y="190"/>
                    <a:pt x="165" y="191"/>
                    <a:pt x="165" y="191"/>
                  </a:cubicBezTo>
                  <a:cubicBezTo>
                    <a:pt x="165" y="191"/>
                    <a:pt x="165" y="191"/>
                    <a:pt x="165" y="191"/>
                  </a:cubicBezTo>
                  <a:cubicBezTo>
                    <a:pt x="164" y="191"/>
                    <a:pt x="164" y="191"/>
                    <a:pt x="164" y="191"/>
                  </a:cubicBezTo>
                  <a:cubicBezTo>
                    <a:pt x="162" y="191"/>
                    <a:pt x="163" y="189"/>
                    <a:pt x="160" y="189"/>
                  </a:cubicBezTo>
                  <a:cubicBezTo>
                    <a:pt x="158" y="189"/>
                    <a:pt x="152" y="190"/>
                    <a:pt x="150" y="191"/>
                  </a:cubicBezTo>
                  <a:cubicBezTo>
                    <a:pt x="150" y="192"/>
                    <a:pt x="149" y="192"/>
                    <a:pt x="149" y="192"/>
                  </a:cubicBezTo>
                  <a:cubicBezTo>
                    <a:pt x="149" y="192"/>
                    <a:pt x="148" y="192"/>
                    <a:pt x="148" y="192"/>
                  </a:cubicBezTo>
                  <a:cubicBezTo>
                    <a:pt x="148" y="192"/>
                    <a:pt x="148" y="192"/>
                    <a:pt x="147" y="192"/>
                  </a:cubicBezTo>
                  <a:cubicBezTo>
                    <a:pt x="147" y="192"/>
                    <a:pt x="147" y="193"/>
                    <a:pt x="147" y="193"/>
                  </a:cubicBezTo>
                  <a:cubicBezTo>
                    <a:pt x="146" y="193"/>
                    <a:pt x="146" y="193"/>
                    <a:pt x="146" y="193"/>
                  </a:cubicBezTo>
                  <a:cubicBezTo>
                    <a:pt x="146" y="193"/>
                    <a:pt x="145" y="193"/>
                    <a:pt x="145" y="193"/>
                  </a:cubicBezTo>
                  <a:cubicBezTo>
                    <a:pt x="145" y="193"/>
                    <a:pt x="145" y="193"/>
                    <a:pt x="144" y="193"/>
                  </a:cubicBezTo>
                  <a:cubicBezTo>
                    <a:pt x="143" y="193"/>
                    <a:pt x="143" y="191"/>
                    <a:pt x="143" y="190"/>
                  </a:cubicBezTo>
                  <a:cubicBezTo>
                    <a:pt x="142" y="190"/>
                    <a:pt x="142" y="191"/>
                    <a:pt x="141" y="192"/>
                  </a:cubicBezTo>
                  <a:cubicBezTo>
                    <a:pt x="140" y="193"/>
                    <a:pt x="140" y="191"/>
                    <a:pt x="138" y="191"/>
                  </a:cubicBezTo>
                  <a:cubicBezTo>
                    <a:pt x="137" y="191"/>
                    <a:pt x="134" y="193"/>
                    <a:pt x="133" y="193"/>
                  </a:cubicBezTo>
                  <a:cubicBezTo>
                    <a:pt x="132" y="193"/>
                    <a:pt x="133" y="191"/>
                    <a:pt x="133" y="191"/>
                  </a:cubicBezTo>
                  <a:cubicBezTo>
                    <a:pt x="132" y="190"/>
                    <a:pt x="129" y="192"/>
                    <a:pt x="129" y="192"/>
                  </a:cubicBezTo>
                  <a:cubicBezTo>
                    <a:pt x="128" y="191"/>
                    <a:pt x="127" y="190"/>
                    <a:pt x="128" y="190"/>
                  </a:cubicBezTo>
                  <a:cubicBezTo>
                    <a:pt x="128" y="190"/>
                    <a:pt x="128" y="190"/>
                    <a:pt x="128" y="190"/>
                  </a:cubicBezTo>
                  <a:cubicBezTo>
                    <a:pt x="128" y="190"/>
                    <a:pt x="128" y="189"/>
                    <a:pt x="128" y="189"/>
                  </a:cubicBezTo>
                  <a:cubicBezTo>
                    <a:pt x="128" y="189"/>
                    <a:pt x="128" y="189"/>
                    <a:pt x="128" y="189"/>
                  </a:cubicBezTo>
                  <a:cubicBezTo>
                    <a:pt x="128" y="189"/>
                    <a:pt x="128" y="189"/>
                    <a:pt x="128" y="189"/>
                  </a:cubicBezTo>
                  <a:cubicBezTo>
                    <a:pt x="128" y="189"/>
                    <a:pt x="128" y="189"/>
                    <a:pt x="128" y="189"/>
                  </a:cubicBezTo>
                  <a:cubicBezTo>
                    <a:pt x="128" y="189"/>
                    <a:pt x="128" y="188"/>
                    <a:pt x="128" y="188"/>
                  </a:cubicBezTo>
                  <a:cubicBezTo>
                    <a:pt x="128" y="188"/>
                    <a:pt x="128" y="188"/>
                    <a:pt x="128" y="188"/>
                  </a:cubicBezTo>
                  <a:cubicBezTo>
                    <a:pt x="128" y="188"/>
                    <a:pt x="128" y="188"/>
                    <a:pt x="128" y="188"/>
                  </a:cubicBezTo>
                  <a:cubicBezTo>
                    <a:pt x="127" y="188"/>
                    <a:pt x="127" y="188"/>
                    <a:pt x="127" y="188"/>
                  </a:cubicBezTo>
                  <a:cubicBezTo>
                    <a:pt x="127" y="187"/>
                    <a:pt x="127" y="187"/>
                    <a:pt x="127" y="187"/>
                  </a:cubicBezTo>
                  <a:cubicBezTo>
                    <a:pt x="127" y="187"/>
                    <a:pt x="127" y="187"/>
                    <a:pt x="127" y="187"/>
                  </a:cubicBezTo>
                  <a:cubicBezTo>
                    <a:pt x="127" y="187"/>
                    <a:pt x="127" y="187"/>
                    <a:pt x="127" y="187"/>
                  </a:cubicBezTo>
                  <a:cubicBezTo>
                    <a:pt x="127" y="187"/>
                    <a:pt x="127" y="187"/>
                    <a:pt x="127" y="187"/>
                  </a:cubicBezTo>
                  <a:cubicBezTo>
                    <a:pt x="127" y="186"/>
                    <a:pt x="127" y="186"/>
                    <a:pt x="127" y="186"/>
                  </a:cubicBezTo>
                  <a:cubicBezTo>
                    <a:pt x="127" y="186"/>
                    <a:pt x="129" y="186"/>
                    <a:pt x="130" y="186"/>
                  </a:cubicBezTo>
                  <a:cubicBezTo>
                    <a:pt x="131" y="185"/>
                    <a:pt x="128" y="184"/>
                    <a:pt x="127" y="184"/>
                  </a:cubicBezTo>
                  <a:cubicBezTo>
                    <a:pt x="126" y="184"/>
                    <a:pt x="128" y="182"/>
                    <a:pt x="129" y="181"/>
                  </a:cubicBezTo>
                  <a:cubicBezTo>
                    <a:pt x="131" y="180"/>
                    <a:pt x="131" y="180"/>
                    <a:pt x="132" y="179"/>
                  </a:cubicBezTo>
                  <a:cubicBezTo>
                    <a:pt x="132" y="178"/>
                    <a:pt x="131" y="178"/>
                    <a:pt x="130" y="179"/>
                  </a:cubicBezTo>
                  <a:cubicBezTo>
                    <a:pt x="129" y="179"/>
                    <a:pt x="128" y="176"/>
                    <a:pt x="129" y="175"/>
                  </a:cubicBezTo>
                  <a:cubicBezTo>
                    <a:pt x="130" y="175"/>
                    <a:pt x="130" y="173"/>
                    <a:pt x="130" y="172"/>
                  </a:cubicBezTo>
                  <a:cubicBezTo>
                    <a:pt x="130" y="171"/>
                    <a:pt x="128" y="172"/>
                    <a:pt x="127" y="173"/>
                  </a:cubicBezTo>
                  <a:cubicBezTo>
                    <a:pt x="127" y="173"/>
                    <a:pt x="126" y="175"/>
                    <a:pt x="126" y="175"/>
                  </a:cubicBezTo>
                  <a:cubicBezTo>
                    <a:pt x="127" y="176"/>
                    <a:pt x="126" y="177"/>
                    <a:pt x="125" y="177"/>
                  </a:cubicBezTo>
                  <a:cubicBezTo>
                    <a:pt x="124" y="178"/>
                    <a:pt x="124" y="176"/>
                    <a:pt x="123" y="175"/>
                  </a:cubicBezTo>
                  <a:cubicBezTo>
                    <a:pt x="123" y="175"/>
                    <a:pt x="122" y="176"/>
                    <a:pt x="122" y="177"/>
                  </a:cubicBezTo>
                  <a:cubicBezTo>
                    <a:pt x="121" y="177"/>
                    <a:pt x="121" y="181"/>
                    <a:pt x="121" y="182"/>
                  </a:cubicBezTo>
                  <a:cubicBezTo>
                    <a:pt x="120" y="182"/>
                    <a:pt x="121" y="184"/>
                    <a:pt x="122" y="185"/>
                  </a:cubicBezTo>
                  <a:cubicBezTo>
                    <a:pt x="122" y="185"/>
                    <a:pt x="122" y="186"/>
                    <a:pt x="122" y="186"/>
                  </a:cubicBezTo>
                  <a:cubicBezTo>
                    <a:pt x="122" y="186"/>
                    <a:pt x="122" y="186"/>
                    <a:pt x="122" y="186"/>
                  </a:cubicBezTo>
                  <a:cubicBezTo>
                    <a:pt x="122" y="186"/>
                    <a:pt x="122" y="187"/>
                    <a:pt x="122" y="187"/>
                  </a:cubicBezTo>
                  <a:cubicBezTo>
                    <a:pt x="122" y="187"/>
                    <a:pt x="122" y="188"/>
                    <a:pt x="122" y="188"/>
                  </a:cubicBezTo>
                  <a:cubicBezTo>
                    <a:pt x="122" y="188"/>
                    <a:pt x="122" y="188"/>
                    <a:pt x="122" y="188"/>
                  </a:cubicBezTo>
                  <a:cubicBezTo>
                    <a:pt x="122" y="188"/>
                    <a:pt x="122" y="189"/>
                    <a:pt x="122" y="189"/>
                  </a:cubicBezTo>
                  <a:cubicBezTo>
                    <a:pt x="122" y="190"/>
                    <a:pt x="122" y="190"/>
                    <a:pt x="122" y="190"/>
                  </a:cubicBezTo>
                  <a:cubicBezTo>
                    <a:pt x="123" y="190"/>
                    <a:pt x="123" y="190"/>
                    <a:pt x="123" y="191"/>
                  </a:cubicBezTo>
                  <a:cubicBezTo>
                    <a:pt x="123" y="191"/>
                    <a:pt x="123" y="191"/>
                    <a:pt x="123" y="191"/>
                  </a:cubicBezTo>
                  <a:cubicBezTo>
                    <a:pt x="123" y="191"/>
                    <a:pt x="123" y="192"/>
                    <a:pt x="123" y="192"/>
                  </a:cubicBezTo>
                  <a:cubicBezTo>
                    <a:pt x="123" y="192"/>
                    <a:pt x="123" y="192"/>
                    <a:pt x="123" y="192"/>
                  </a:cubicBezTo>
                  <a:cubicBezTo>
                    <a:pt x="123" y="192"/>
                    <a:pt x="123" y="193"/>
                    <a:pt x="123" y="193"/>
                  </a:cubicBezTo>
                  <a:cubicBezTo>
                    <a:pt x="123" y="194"/>
                    <a:pt x="123" y="195"/>
                    <a:pt x="122" y="196"/>
                  </a:cubicBezTo>
                  <a:cubicBezTo>
                    <a:pt x="121" y="196"/>
                    <a:pt x="118" y="193"/>
                    <a:pt x="117" y="195"/>
                  </a:cubicBezTo>
                  <a:cubicBezTo>
                    <a:pt x="116" y="195"/>
                    <a:pt x="116" y="195"/>
                    <a:pt x="116" y="196"/>
                  </a:cubicBezTo>
                  <a:cubicBezTo>
                    <a:pt x="115" y="196"/>
                    <a:pt x="115" y="196"/>
                    <a:pt x="115" y="196"/>
                  </a:cubicBezTo>
                  <a:cubicBezTo>
                    <a:pt x="115" y="196"/>
                    <a:pt x="115" y="196"/>
                    <a:pt x="114" y="196"/>
                  </a:cubicBezTo>
                  <a:cubicBezTo>
                    <a:pt x="114" y="196"/>
                    <a:pt x="114" y="196"/>
                    <a:pt x="114" y="196"/>
                  </a:cubicBezTo>
                  <a:cubicBezTo>
                    <a:pt x="114" y="196"/>
                    <a:pt x="113" y="197"/>
                    <a:pt x="113" y="197"/>
                  </a:cubicBezTo>
                  <a:cubicBezTo>
                    <a:pt x="112" y="197"/>
                    <a:pt x="111" y="197"/>
                    <a:pt x="110" y="198"/>
                  </a:cubicBezTo>
                  <a:cubicBezTo>
                    <a:pt x="108" y="199"/>
                    <a:pt x="108" y="199"/>
                    <a:pt x="107" y="199"/>
                  </a:cubicBezTo>
                  <a:cubicBezTo>
                    <a:pt x="106" y="199"/>
                    <a:pt x="104" y="204"/>
                    <a:pt x="103" y="206"/>
                  </a:cubicBezTo>
                  <a:cubicBezTo>
                    <a:pt x="103" y="206"/>
                    <a:pt x="103" y="206"/>
                    <a:pt x="103" y="207"/>
                  </a:cubicBezTo>
                  <a:cubicBezTo>
                    <a:pt x="103" y="207"/>
                    <a:pt x="103" y="207"/>
                    <a:pt x="103" y="207"/>
                  </a:cubicBezTo>
                  <a:cubicBezTo>
                    <a:pt x="102" y="207"/>
                    <a:pt x="102" y="207"/>
                    <a:pt x="102" y="207"/>
                  </a:cubicBezTo>
                  <a:cubicBezTo>
                    <a:pt x="102" y="207"/>
                    <a:pt x="102" y="207"/>
                    <a:pt x="102" y="207"/>
                  </a:cubicBezTo>
                  <a:cubicBezTo>
                    <a:pt x="102" y="208"/>
                    <a:pt x="101" y="208"/>
                    <a:pt x="101" y="208"/>
                  </a:cubicBezTo>
                  <a:cubicBezTo>
                    <a:pt x="101" y="208"/>
                    <a:pt x="101" y="208"/>
                    <a:pt x="101" y="208"/>
                  </a:cubicBezTo>
                  <a:cubicBezTo>
                    <a:pt x="101" y="208"/>
                    <a:pt x="101" y="208"/>
                    <a:pt x="101" y="208"/>
                  </a:cubicBezTo>
                  <a:cubicBezTo>
                    <a:pt x="100" y="208"/>
                    <a:pt x="100" y="208"/>
                    <a:pt x="100" y="208"/>
                  </a:cubicBezTo>
                  <a:cubicBezTo>
                    <a:pt x="100" y="208"/>
                    <a:pt x="100" y="208"/>
                    <a:pt x="100" y="208"/>
                  </a:cubicBezTo>
                  <a:cubicBezTo>
                    <a:pt x="100" y="208"/>
                    <a:pt x="100" y="208"/>
                    <a:pt x="100" y="208"/>
                  </a:cubicBezTo>
                  <a:cubicBezTo>
                    <a:pt x="100" y="208"/>
                    <a:pt x="100" y="208"/>
                    <a:pt x="99" y="208"/>
                  </a:cubicBezTo>
                  <a:cubicBezTo>
                    <a:pt x="99" y="208"/>
                    <a:pt x="98" y="208"/>
                    <a:pt x="97" y="208"/>
                  </a:cubicBezTo>
                  <a:cubicBezTo>
                    <a:pt x="96" y="208"/>
                    <a:pt x="96" y="208"/>
                    <a:pt x="95" y="209"/>
                  </a:cubicBezTo>
                  <a:cubicBezTo>
                    <a:pt x="95" y="209"/>
                    <a:pt x="95" y="209"/>
                    <a:pt x="95" y="209"/>
                  </a:cubicBezTo>
                  <a:cubicBezTo>
                    <a:pt x="95" y="209"/>
                    <a:pt x="94" y="209"/>
                    <a:pt x="94" y="210"/>
                  </a:cubicBezTo>
                  <a:cubicBezTo>
                    <a:pt x="93" y="211"/>
                    <a:pt x="94" y="213"/>
                    <a:pt x="94" y="214"/>
                  </a:cubicBezTo>
                  <a:cubicBezTo>
                    <a:pt x="94" y="214"/>
                    <a:pt x="92" y="216"/>
                    <a:pt x="91" y="216"/>
                  </a:cubicBezTo>
                  <a:cubicBezTo>
                    <a:pt x="91" y="217"/>
                    <a:pt x="90" y="216"/>
                    <a:pt x="88" y="217"/>
                  </a:cubicBezTo>
                  <a:cubicBezTo>
                    <a:pt x="87" y="218"/>
                    <a:pt x="87" y="219"/>
                    <a:pt x="86" y="220"/>
                  </a:cubicBezTo>
                  <a:cubicBezTo>
                    <a:pt x="84" y="221"/>
                    <a:pt x="83" y="220"/>
                    <a:pt x="82" y="219"/>
                  </a:cubicBezTo>
                  <a:cubicBezTo>
                    <a:pt x="80" y="218"/>
                    <a:pt x="79" y="218"/>
                    <a:pt x="80" y="219"/>
                  </a:cubicBezTo>
                  <a:cubicBezTo>
                    <a:pt x="80" y="220"/>
                    <a:pt x="81" y="222"/>
                    <a:pt x="81" y="223"/>
                  </a:cubicBezTo>
                  <a:cubicBezTo>
                    <a:pt x="81" y="223"/>
                    <a:pt x="80" y="224"/>
                    <a:pt x="78" y="224"/>
                  </a:cubicBezTo>
                  <a:cubicBezTo>
                    <a:pt x="76" y="224"/>
                    <a:pt x="74" y="222"/>
                    <a:pt x="71" y="223"/>
                  </a:cubicBezTo>
                  <a:cubicBezTo>
                    <a:pt x="68" y="223"/>
                    <a:pt x="67" y="224"/>
                    <a:pt x="68" y="224"/>
                  </a:cubicBezTo>
                  <a:cubicBezTo>
                    <a:pt x="68" y="224"/>
                    <a:pt x="68" y="226"/>
                    <a:pt x="68" y="227"/>
                  </a:cubicBezTo>
                  <a:cubicBezTo>
                    <a:pt x="69" y="228"/>
                    <a:pt x="76" y="230"/>
                    <a:pt x="77" y="231"/>
                  </a:cubicBezTo>
                  <a:cubicBezTo>
                    <a:pt x="78" y="231"/>
                    <a:pt x="77" y="232"/>
                    <a:pt x="77" y="233"/>
                  </a:cubicBezTo>
                  <a:cubicBezTo>
                    <a:pt x="78" y="234"/>
                    <a:pt x="80" y="235"/>
                    <a:pt x="81" y="240"/>
                  </a:cubicBezTo>
                  <a:cubicBezTo>
                    <a:pt x="82" y="244"/>
                    <a:pt x="80" y="245"/>
                    <a:pt x="80" y="247"/>
                  </a:cubicBezTo>
                  <a:cubicBezTo>
                    <a:pt x="80" y="247"/>
                    <a:pt x="80" y="248"/>
                    <a:pt x="80" y="248"/>
                  </a:cubicBezTo>
                  <a:cubicBezTo>
                    <a:pt x="80" y="248"/>
                    <a:pt x="80" y="248"/>
                    <a:pt x="80" y="249"/>
                  </a:cubicBezTo>
                  <a:cubicBezTo>
                    <a:pt x="79" y="249"/>
                    <a:pt x="79" y="249"/>
                    <a:pt x="79" y="249"/>
                  </a:cubicBezTo>
                  <a:cubicBezTo>
                    <a:pt x="79" y="249"/>
                    <a:pt x="79" y="250"/>
                    <a:pt x="79" y="250"/>
                  </a:cubicBezTo>
                  <a:cubicBezTo>
                    <a:pt x="79" y="250"/>
                    <a:pt x="79" y="250"/>
                    <a:pt x="79" y="250"/>
                  </a:cubicBezTo>
                  <a:cubicBezTo>
                    <a:pt x="79" y="250"/>
                    <a:pt x="78" y="250"/>
                    <a:pt x="78" y="251"/>
                  </a:cubicBezTo>
                  <a:cubicBezTo>
                    <a:pt x="78" y="251"/>
                    <a:pt x="78" y="251"/>
                    <a:pt x="77" y="251"/>
                  </a:cubicBezTo>
                  <a:cubicBezTo>
                    <a:pt x="75" y="252"/>
                    <a:pt x="70" y="250"/>
                    <a:pt x="68" y="250"/>
                  </a:cubicBezTo>
                  <a:cubicBezTo>
                    <a:pt x="65" y="250"/>
                    <a:pt x="59" y="250"/>
                    <a:pt x="57" y="250"/>
                  </a:cubicBezTo>
                  <a:cubicBezTo>
                    <a:pt x="55" y="250"/>
                    <a:pt x="53" y="250"/>
                    <a:pt x="52" y="251"/>
                  </a:cubicBezTo>
                  <a:cubicBezTo>
                    <a:pt x="51" y="252"/>
                    <a:pt x="49" y="251"/>
                    <a:pt x="47" y="252"/>
                  </a:cubicBezTo>
                  <a:cubicBezTo>
                    <a:pt x="46" y="254"/>
                    <a:pt x="47" y="254"/>
                    <a:pt x="48" y="256"/>
                  </a:cubicBezTo>
                  <a:cubicBezTo>
                    <a:pt x="48" y="256"/>
                    <a:pt x="48" y="257"/>
                    <a:pt x="48" y="257"/>
                  </a:cubicBezTo>
                  <a:cubicBezTo>
                    <a:pt x="48" y="257"/>
                    <a:pt x="48" y="258"/>
                    <a:pt x="48" y="258"/>
                  </a:cubicBezTo>
                  <a:cubicBezTo>
                    <a:pt x="48" y="258"/>
                    <a:pt x="48" y="258"/>
                    <a:pt x="48" y="259"/>
                  </a:cubicBezTo>
                  <a:cubicBezTo>
                    <a:pt x="48" y="259"/>
                    <a:pt x="48" y="259"/>
                    <a:pt x="48" y="259"/>
                  </a:cubicBezTo>
                  <a:cubicBezTo>
                    <a:pt x="48" y="259"/>
                    <a:pt x="48" y="259"/>
                    <a:pt x="48" y="260"/>
                  </a:cubicBezTo>
                  <a:cubicBezTo>
                    <a:pt x="48" y="260"/>
                    <a:pt x="48" y="260"/>
                    <a:pt x="48" y="260"/>
                  </a:cubicBezTo>
                  <a:cubicBezTo>
                    <a:pt x="48" y="261"/>
                    <a:pt x="48" y="261"/>
                    <a:pt x="48" y="261"/>
                  </a:cubicBezTo>
                  <a:cubicBezTo>
                    <a:pt x="48" y="261"/>
                    <a:pt x="48" y="262"/>
                    <a:pt x="49" y="263"/>
                  </a:cubicBezTo>
                  <a:cubicBezTo>
                    <a:pt x="49" y="263"/>
                    <a:pt x="49" y="263"/>
                    <a:pt x="49" y="263"/>
                  </a:cubicBezTo>
                  <a:cubicBezTo>
                    <a:pt x="49" y="263"/>
                    <a:pt x="49" y="263"/>
                    <a:pt x="49" y="263"/>
                  </a:cubicBezTo>
                  <a:cubicBezTo>
                    <a:pt x="49" y="264"/>
                    <a:pt x="49" y="264"/>
                    <a:pt x="49" y="264"/>
                  </a:cubicBezTo>
                  <a:cubicBezTo>
                    <a:pt x="49" y="264"/>
                    <a:pt x="49" y="264"/>
                    <a:pt x="49" y="264"/>
                  </a:cubicBezTo>
                  <a:cubicBezTo>
                    <a:pt x="49" y="265"/>
                    <a:pt x="49" y="265"/>
                    <a:pt x="49" y="265"/>
                  </a:cubicBezTo>
                  <a:cubicBezTo>
                    <a:pt x="49" y="267"/>
                    <a:pt x="46" y="271"/>
                    <a:pt x="45" y="273"/>
                  </a:cubicBezTo>
                  <a:cubicBezTo>
                    <a:pt x="44" y="275"/>
                    <a:pt x="45" y="274"/>
                    <a:pt x="46" y="275"/>
                  </a:cubicBezTo>
                  <a:cubicBezTo>
                    <a:pt x="47" y="275"/>
                    <a:pt x="47" y="278"/>
                    <a:pt x="47" y="279"/>
                  </a:cubicBezTo>
                  <a:cubicBezTo>
                    <a:pt x="46" y="281"/>
                    <a:pt x="46" y="282"/>
                    <a:pt x="48" y="282"/>
                  </a:cubicBezTo>
                  <a:cubicBezTo>
                    <a:pt x="49" y="282"/>
                    <a:pt x="49" y="282"/>
                    <a:pt x="50" y="282"/>
                  </a:cubicBezTo>
                  <a:cubicBezTo>
                    <a:pt x="50" y="282"/>
                    <a:pt x="50" y="282"/>
                    <a:pt x="50" y="282"/>
                  </a:cubicBezTo>
                  <a:cubicBezTo>
                    <a:pt x="50" y="282"/>
                    <a:pt x="50" y="282"/>
                    <a:pt x="51" y="282"/>
                  </a:cubicBezTo>
                  <a:cubicBezTo>
                    <a:pt x="51" y="282"/>
                    <a:pt x="51" y="282"/>
                    <a:pt x="51" y="282"/>
                  </a:cubicBezTo>
                  <a:cubicBezTo>
                    <a:pt x="51" y="282"/>
                    <a:pt x="51" y="282"/>
                    <a:pt x="52" y="281"/>
                  </a:cubicBezTo>
                  <a:cubicBezTo>
                    <a:pt x="52" y="281"/>
                    <a:pt x="52" y="281"/>
                    <a:pt x="52" y="281"/>
                  </a:cubicBezTo>
                  <a:cubicBezTo>
                    <a:pt x="54" y="281"/>
                    <a:pt x="57" y="286"/>
                    <a:pt x="58" y="286"/>
                  </a:cubicBezTo>
                  <a:cubicBezTo>
                    <a:pt x="58" y="287"/>
                    <a:pt x="59" y="287"/>
                    <a:pt x="60" y="287"/>
                  </a:cubicBezTo>
                  <a:cubicBezTo>
                    <a:pt x="61" y="286"/>
                    <a:pt x="62" y="285"/>
                    <a:pt x="64" y="285"/>
                  </a:cubicBezTo>
                  <a:cubicBezTo>
                    <a:pt x="67" y="284"/>
                    <a:pt x="65" y="284"/>
                    <a:pt x="67" y="284"/>
                  </a:cubicBezTo>
                  <a:cubicBezTo>
                    <a:pt x="69" y="284"/>
                    <a:pt x="77" y="281"/>
                    <a:pt x="79" y="280"/>
                  </a:cubicBezTo>
                  <a:cubicBezTo>
                    <a:pt x="80" y="279"/>
                    <a:pt x="81" y="279"/>
                    <a:pt x="81" y="278"/>
                  </a:cubicBezTo>
                  <a:cubicBezTo>
                    <a:pt x="81" y="277"/>
                    <a:pt x="83" y="275"/>
                    <a:pt x="84" y="274"/>
                  </a:cubicBezTo>
                  <a:cubicBezTo>
                    <a:pt x="84" y="273"/>
                    <a:pt x="83" y="272"/>
                    <a:pt x="83" y="270"/>
                  </a:cubicBezTo>
                  <a:cubicBezTo>
                    <a:pt x="83" y="268"/>
                    <a:pt x="86" y="265"/>
                    <a:pt x="86" y="264"/>
                  </a:cubicBezTo>
                  <a:cubicBezTo>
                    <a:pt x="86" y="264"/>
                    <a:pt x="88" y="263"/>
                    <a:pt x="90" y="262"/>
                  </a:cubicBezTo>
                  <a:cubicBezTo>
                    <a:pt x="92" y="261"/>
                    <a:pt x="91" y="262"/>
                    <a:pt x="92" y="262"/>
                  </a:cubicBezTo>
                  <a:cubicBezTo>
                    <a:pt x="92" y="262"/>
                    <a:pt x="96" y="260"/>
                    <a:pt x="97" y="258"/>
                  </a:cubicBezTo>
                  <a:cubicBezTo>
                    <a:pt x="97" y="258"/>
                    <a:pt x="97" y="258"/>
                    <a:pt x="97" y="258"/>
                  </a:cubicBezTo>
                  <a:cubicBezTo>
                    <a:pt x="97" y="258"/>
                    <a:pt x="97" y="258"/>
                    <a:pt x="97" y="258"/>
                  </a:cubicBezTo>
                  <a:cubicBezTo>
                    <a:pt x="97" y="258"/>
                    <a:pt x="97" y="258"/>
                    <a:pt x="97" y="258"/>
                  </a:cubicBezTo>
                  <a:cubicBezTo>
                    <a:pt x="97" y="257"/>
                    <a:pt x="97" y="257"/>
                    <a:pt x="97" y="257"/>
                  </a:cubicBezTo>
                  <a:cubicBezTo>
                    <a:pt x="97" y="257"/>
                    <a:pt x="97" y="257"/>
                    <a:pt x="97" y="257"/>
                  </a:cubicBezTo>
                  <a:cubicBezTo>
                    <a:pt x="97" y="257"/>
                    <a:pt x="97" y="257"/>
                    <a:pt x="97" y="257"/>
                  </a:cubicBezTo>
                  <a:cubicBezTo>
                    <a:pt x="97" y="256"/>
                    <a:pt x="97" y="256"/>
                    <a:pt x="97" y="255"/>
                  </a:cubicBezTo>
                  <a:cubicBezTo>
                    <a:pt x="97" y="255"/>
                    <a:pt x="97" y="255"/>
                    <a:pt x="97" y="255"/>
                  </a:cubicBezTo>
                  <a:cubicBezTo>
                    <a:pt x="97" y="254"/>
                    <a:pt x="101" y="250"/>
                    <a:pt x="102" y="250"/>
                  </a:cubicBezTo>
                  <a:cubicBezTo>
                    <a:pt x="103" y="250"/>
                    <a:pt x="107" y="252"/>
                    <a:pt x="110" y="252"/>
                  </a:cubicBezTo>
                  <a:cubicBezTo>
                    <a:pt x="110" y="252"/>
                    <a:pt x="111" y="252"/>
                    <a:pt x="111" y="252"/>
                  </a:cubicBezTo>
                  <a:cubicBezTo>
                    <a:pt x="112" y="251"/>
                    <a:pt x="112" y="251"/>
                    <a:pt x="112" y="251"/>
                  </a:cubicBezTo>
                  <a:cubicBezTo>
                    <a:pt x="112" y="251"/>
                    <a:pt x="113" y="251"/>
                    <a:pt x="113" y="251"/>
                  </a:cubicBezTo>
                  <a:cubicBezTo>
                    <a:pt x="113" y="251"/>
                    <a:pt x="113" y="251"/>
                    <a:pt x="113" y="251"/>
                  </a:cubicBezTo>
                  <a:cubicBezTo>
                    <a:pt x="113" y="251"/>
                    <a:pt x="114" y="250"/>
                    <a:pt x="114" y="250"/>
                  </a:cubicBezTo>
                  <a:cubicBezTo>
                    <a:pt x="114" y="250"/>
                    <a:pt x="114" y="250"/>
                    <a:pt x="114" y="250"/>
                  </a:cubicBezTo>
                  <a:cubicBezTo>
                    <a:pt x="115" y="250"/>
                    <a:pt x="115" y="250"/>
                    <a:pt x="115" y="250"/>
                  </a:cubicBezTo>
                  <a:cubicBezTo>
                    <a:pt x="115" y="250"/>
                    <a:pt x="115" y="250"/>
                    <a:pt x="115" y="249"/>
                  </a:cubicBezTo>
                  <a:cubicBezTo>
                    <a:pt x="115" y="249"/>
                    <a:pt x="116" y="249"/>
                    <a:pt x="116" y="249"/>
                  </a:cubicBezTo>
                  <a:cubicBezTo>
                    <a:pt x="117" y="248"/>
                    <a:pt x="117" y="248"/>
                    <a:pt x="117" y="248"/>
                  </a:cubicBezTo>
                  <a:cubicBezTo>
                    <a:pt x="117" y="248"/>
                    <a:pt x="118" y="248"/>
                    <a:pt x="118" y="247"/>
                  </a:cubicBezTo>
                  <a:cubicBezTo>
                    <a:pt x="118" y="247"/>
                    <a:pt x="118" y="247"/>
                    <a:pt x="118" y="247"/>
                  </a:cubicBezTo>
                  <a:cubicBezTo>
                    <a:pt x="119" y="247"/>
                    <a:pt x="119" y="246"/>
                    <a:pt x="120" y="246"/>
                  </a:cubicBezTo>
                  <a:cubicBezTo>
                    <a:pt x="120" y="246"/>
                    <a:pt x="120" y="245"/>
                    <a:pt x="120" y="245"/>
                  </a:cubicBezTo>
                  <a:cubicBezTo>
                    <a:pt x="121" y="245"/>
                    <a:pt x="124" y="246"/>
                    <a:pt x="126" y="247"/>
                  </a:cubicBezTo>
                  <a:cubicBezTo>
                    <a:pt x="127" y="248"/>
                    <a:pt x="127" y="249"/>
                    <a:pt x="129" y="252"/>
                  </a:cubicBezTo>
                  <a:cubicBezTo>
                    <a:pt x="130" y="254"/>
                    <a:pt x="134" y="257"/>
                    <a:pt x="135" y="258"/>
                  </a:cubicBezTo>
                  <a:cubicBezTo>
                    <a:pt x="135" y="259"/>
                    <a:pt x="143" y="263"/>
                    <a:pt x="144" y="264"/>
                  </a:cubicBezTo>
                  <a:cubicBezTo>
                    <a:pt x="145" y="265"/>
                    <a:pt x="146" y="267"/>
                    <a:pt x="147" y="268"/>
                  </a:cubicBezTo>
                  <a:cubicBezTo>
                    <a:pt x="148" y="268"/>
                    <a:pt x="149" y="269"/>
                    <a:pt x="149" y="270"/>
                  </a:cubicBezTo>
                  <a:cubicBezTo>
                    <a:pt x="150" y="271"/>
                    <a:pt x="151" y="272"/>
                    <a:pt x="151" y="274"/>
                  </a:cubicBezTo>
                  <a:cubicBezTo>
                    <a:pt x="150" y="275"/>
                    <a:pt x="148" y="278"/>
                    <a:pt x="149" y="278"/>
                  </a:cubicBezTo>
                  <a:cubicBezTo>
                    <a:pt x="150" y="279"/>
                    <a:pt x="151" y="276"/>
                    <a:pt x="152" y="275"/>
                  </a:cubicBezTo>
                  <a:cubicBezTo>
                    <a:pt x="152" y="275"/>
                    <a:pt x="153" y="272"/>
                    <a:pt x="154" y="271"/>
                  </a:cubicBezTo>
                  <a:cubicBezTo>
                    <a:pt x="154" y="270"/>
                    <a:pt x="152" y="269"/>
                    <a:pt x="152" y="269"/>
                  </a:cubicBezTo>
                  <a:cubicBezTo>
                    <a:pt x="151" y="268"/>
                    <a:pt x="153" y="266"/>
                    <a:pt x="154" y="266"/>
                  </a:cubicBezTo>
                  <a:cubicBezTo>
                    <a:pt x="154" y="266"/>
                    <a:pt x="156" y="266"/>
                    <a:pt x="157" y="267"/>
                  </a:cubicBezTo>
                  <a:cubicBezTo>
                    <a:pt x="158" y="268"/>
                    <a:pt x="159" y="268"/>
                    <a:pt x="160" y="267"/>
                  </a:cubicBezTo>
                  <a:cubicBezTo>
                    <a:pt x="160" y="266"/>
                    <a:pt x="158" y="264"/>
                    <a:pt x="157" y="263"/>
                  </a:cubicBezTo>
                  <a:cubicBezTo>
                    <a:pt x="155" y="262"/>
                    <a:pt x="152" y="261"/>
                    <a:pt x="150" y="261"/>
                  </a:cubicBezTo>
                  <a:cubicBezTo>
                    <a:pt x="149" y="260"/>
                    <a:pt x="150" y="259"/>
                    <a:pt x="150" y="258"/>
                  </a:cubicBezTo>
                  <a:cubicBezTo>
                    <a:pt x="150" y="257"/>
                    <a:pt x="148" y="258"/>
                    <a:pt x="147" y="258"/>
                  </a:cubicBezTo>
                  <a:cubicBezTo>
                    <a:pt x="146" y="258"/>
                    <a:pt x="145" y="257"/>
                    <a:pt x="144" y="256"/>
                  </a:cubicBezTo>
                  <a:cubicBezTo>
                    <a:pt x="143" y="255"/>
                    <a:pt x="141" y="251"/>
                    <a:pt x="141" y="250"/>
                  </a:cubicBezTo>
                  <a:cubicBezTo>
                    <a:pt x="140" y="249"/>
                    <a:pt x="139" y="248"/>
                    <a:pt x="138" y="248"/>
                  </a:cubicBezTo>
                  <a:cubicBezTo>
                    <a:pt x="137" y="248"/>
                    <a:pt x="136" y="246"/>
                    <a:pt x="135" y="245"/>
                  </a:cubicBezTo>
                  <a:cubicBezTo>
                    <a:pt x="134" y="245"/>
                    <a:pt x="136" y="244"/>
                    <a:pt x="136" y="243"/>
                  </a:cubicBezTo>
                  <a:cubicBezTo>
                    <a:pt x="137" y="242"/>
                    <a:pt x="136" y="242"/>
                    <a:pt x="135" y="242"/>
                  </a:cubicBezTo>
                  <a:cubicBezTo>
                    <a:pt x="135" y="241"/>
                    <a:pt x="135" y="241"/>
                    <a:pt x="136" y="240"/>
                  </a:cubicBezTo>
                  <a:cubicBezTo>
                    <a:pt x="137" y="240"/>
                    <a:pt x="139"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1" y="240"/>
                    <a:pt x="141" y="240"/>
                    <a:pt x="141" y="241"/>
                  </a:cubicBezTo>
                  <a:cubicBezTo>
                    <a:pt x="141" y="241"/>
                    <a:pt x="141" y="241"/>
                    <a:pt x="141" y="241"/>
                  </a:cubicBezTo>
                  <a:cubicBezTo>
                    <a:pt x="141" y="241"/>
                    <a:pt x="141" y="241"/>
                    <a:pt x="141" y="242"/>
                  </a:cubicBezTo>
                  <a:cubicBezTo>
                    <a:pt x="141" y="242"/>
                    <a:pt x="141" y="242"/>
                    <a:pt x="141" y="242"/>
                  </a:cubicBezTo>
                  <a:cubicBezTo>
                    <a:pt x="141" y="242"/>
                    <a:pt x="142" y="242"/>
                    <a:pt x="142" y="243"/>
                  </a:cubicBezTo>
                  <a:cubicBezTo>
                    <a:pt x="143" y="244"/>
                    <a:pt x="143" y="242"/>
                    <a:pt x="144" y="242"/>
                  </a:cubicBezTo>
                  <a:cubicBezTo>
                    <a:pt x="145" y="241"/>
                    <a:pt x="144" y="243"/>
                    <a:pt x="144" y="244"/>
                  </a:cubicBezTo>
                  <a:cubicBezTo>
                    <a:pt x="144" y="246"/>
                    <a:pt x="145" y="245"/>
                    <a:pt x="146" y="246"/>
                  </a:cubicBezTo>
                  <a:cubicBezTo>
                    <a:pt x="148" y="247"/>
                    <a:pt x="147" y="247"/>
                    <a:pt x="147" y="248"/>
                  </a:cubicBezTo>
                  <a:cubicBezTo>
                    <a:pt x="148" y="250"/>
                    <a:pt x="151" y="250"/>
                    <a:pt x="152" y="251"/>
                  </a:cubicBezTo>
                  <a:cubicBezTo>
                    <a:pt x="153" y="251"/>
                    <a:pt x="154" y="252"/>
                    <a:pt x="155" y="253"/>
                  </a:cubicBezTo>
                  <a:cubicBezTo>
                    <a:pt x="155" y="253"/>
                    <a:pt x="155" y="253"/>
                    <a:pt x="155" y="253"/>
                  </a:cubicBezTo>
                  <a:cubicBezTo>
                    <a:pt x="155" y="253"/>
                    <a:pt x="155" y="253"/>
                    <a:pt x="155" y="253"/>
                  </a:cubicBezTo>
                  <a:cubicBezTo>
                    <a:pt x="155" y="253"/>
                    <a:pt x="155" y="253"/>
                    <a:pt x="155" y="253"/>
                  </a:cubicBezTo>
                  <a:cubicBezTo>
                    <a:pt x="156" y="253"/>
                    <a:pt x="156" y="253"/>
                    <a:pt x="156" y="253"/>
                  </a:cubicBezTo>
                  <a:cubicBezTo>
                    <a:pt x="157" y="253"/>
                    <a:pt x="157" y="253"/>
                    <a:pt x="157" y="254"/>
                  </a:cubicBezTo>
                  <a:cubicBezTo>
                    <a:pt x="158" y="254"/>
                    <a:pt x="158" y="254"/>
                    <a:pt x="159" y="254"/>
                  </a:cubicBezTo>
                  <a:cubicBezTo>
                    <a:pt x="159" y="255"/>
                    <a:pt x="159" y="255"/>
                    <a:pt x="160" y="255"/>
                  </a:cubicBezTo>
                  <a:cubicBezTo>
                    <a:pt x="160" y="255"/>
                    <a:pt x="160" y="255"/>
                    <a:pt x="160" y="256"/>
                  </a:cubicBezTo>
                  <a:cubicBezTo>
                    <a:pt x="160" y="256"/>
                    <a:pt x="161" y="256"/>
                    <a:pt x="161" y="257"/>
                  </a:cubicBezTo>
                  <a:cubicBezTo>
                    <a:pt x="161" y="257"/>
                    <a:pt x="161" y="257"/>
                    <a:pt x="162" y="257"/>
                  </a:cubicBezTo>
                  <a:cubicBezTo>
                    <a:pt x="162" y="257"/>
                    <a:pt x="162" y="257"/>
                    <a:pt x="162" y="257"/>
                  </a:cubicBezTo>
                  <a:cubicBezTo>
                    <a:pt x="162" y="258"/>
                    <a:pt x="162" y="258"/>
                    <a:pt x="163" y="258"/>
                  </a:cubicBezTo>
                  <a:cubicBezTo>
                    <a:pt x="163" y="258"/>
                    <a:pt x="163" y="258"/>
                    <a:pt x="163" y="258"/>
                  </a:cubicBezTo>
                  <a:cubicBezTo>
                    <a:pt x="163" y="258"/>
                    <a:pt x="163" y="258"/>
                    <a:pt x="163" y="258"/>
                  </a:cubicBezTo>
                  <a:cubicBezTo>
                    <a:pt x="164" y="259"/>
                    <a:pt x="164" y="259"/>
                    <a:pt x="164" y="259"/>
                  </a:cubicBezTo>
                  <a:cubicBezTo>
                    <a:pt x="164" y="260"/>
                    <a:pt x="163" y="264"/>
                    <a:pt x="164" y="267"/>
                  </a:cubicBezTo>
                  <a:cubicBezTo>
                    <a:pt x="164" y="267"/>
                    <a:pt x="164" y="268"/>
                    <a:pt x="164" y="268"/>
                  </a:cubicBezTo>
                  <a:cubicBezTo>
                    <a:pt x="164" y="268"/>
                    <a:pt x="164" y="268"/>
                    <a:pt x="164" y="268"/>
                  </a:cubicBezTo>
                  <a:cubicBezTo>
                    <a:pt x="165" y="268"/>
                    <a:pt x="165" y="269"/>
                    <a:pt x="165" y="269"/>
                  </a:cubicBezTo>
                  <a:cubicBezTo>
                    <a:pt x="165" y="269"/>
                    <a:pt x="165" y="269"/>
                    <a:pt x="165" y="269"/>
                  </a:cubicBezTo>
                  <a:cubicBezTo>
                    <a:pt x="165" y="269"/>
                    <a:pt x="165" y="269"/>
                    <a:pt x="165" y="269"/>
                  </a:cubicBezTo>
                  <a:cubicBezTo>
                    <a:pt x="165" y="269"/>
                    <a:pt x="165" y="270"/>
                    <a:pt x="165" y="270"/>
                  </a:cubicBezTo>
                  <a:cubicBezTo>
                    <a:pt x="165" y="270"/>
                    <a:pt x="165" y="270"/>
                    <a:pt x="165" y="270"/>
                  </a:cubicBezTo>
                  <a:cubicBezTo>
                    <a:pt x="165" y="270"/>
                    <a:pt x="165" y="270"/>
                    <a:pt x="165" y="270"/>
                  </a:cubicBezTo>
                  <a:cubicBezTo>
                    <a:pt x="165" y="270"/>
                    <a:pt x="165" y="270"/>
                    <a:pt x="165" y="270"/>
                  </a:cubicBezTo>
                  <a:cubicBezTo>
                    <a:pt x="166" y="270"/>
                    <a:pt x="166" y="271"/>
                    <a:pt x="166" y="271"/>
                  </a:cubicBezTo>
                  <a:cubicBezTo>
                    <a:pt x="166" y="273"/>
                    <a:pt x="167" y="271"/>
                    <a:pt x="168" y="271"/>
                  </a:cubicBezTo>
                  <a:cubicBezTo>
                    <a:pt x="168" y="272"/>
                    <a:pt x="169" y="271"/>
                    <a:pt x="170" y="273"/>
                  </a:cubicBezTo>
                  <a:cubicBezTo>
                    <a:pt x="171" y="274"/>
                    <a:pt x="169" y="274"/>
                    <a:pt x="170" y="275"/>
                  </a:cubicBezTo>
                  <a:cubicBezTo>
                    <a:pt x="172" y="275"/>
                    <a:pt x="177" y="275"/>
                    <a:pt x="178" y="275"/>
                  </a:cubicBezTo>
                  <a:cubicBezTo>
                    <a:pt x="179" y="275"/>
                    <a:pt x="179" y="276"/>
                    <a:pt x="178" y="277"/>
                  </a:cubicBezTo>
                  <a:cubicBezTo>
                    <a:pt x="177" y="278"/>
                    <a:pt x="174" y="276"/>
                    <a:pt x="173" y="276"/>
                  </a:cubicBezTo>
                  <a:cubicBezTo>
                    <a:pt x="172" y="276"/>
                    <a:pt x="172" y="276"/>
                    <a:pt x="171" y="277"/>
                  </a:cubicBezTo>
                  <a:cubicBezTo>
                    <a:pt x="170" y="278"/>
                    <a:pt x="173" y="279"/>
                    <a:pt x="173" y="281"/>
                  </a:cubicBezTo>
                  <a:cubicBezTo>
                    <a:pt x="173" y="282"/>
                    <a:pt x="173" y="282"/>
                    <a:pt x="174" y="282"/>
                  </a:cubicBezTo>
                  <a:cubicBezTo>
                    <a:pt x="175" y="282"/>
                    <a:pt x="175" y="283"/>
                    <a:pt x="176" y="284"/>
                  </a:cubicBezTo>
                  <a:cubicBezTo>
                    <a:pt x="176" y="285"/>
                    <a:pt x="177" y="283"/>
                    <a:pt x="178" y="283"/>
                  </a:cubicBezTo>
                  <a:cubicBezTo>
                    <a:pt x="178" y="283"/>
                    <a:pt x="179" y="282"/>
                    <a:pt x="179" y="280"/>
                  </a:cubicBezTo>
                  <a:cubicBezTo>
                    <a:pt x="179" y="279"/>
                    <a:pt x="179" y="279"/>
                    <a:pt x="180" y="279"/>
                  </a:cubicBezTo>
                  <a:cubicBezTo>
                    <a:pt x="180" y="279"/>
                    <a:pt x="180" y="278"/>
                    <a:pt x="180" y="277"/>
                  </a:cubicBezTo>
                  <a:cubicBezTo>
                    <a:pt x="180" y="276"/>
                    <a:pt x="181" y="277"/>
                    <a:pt x="181" y="277"/>
                  </a:cubicBezTo>
                  <a:cubicBezTo>
                    <a:pt x="182" y="278"/>
                    <a:pt x="182" y="277"/>
                    <a:pt x="182" y="276"/>
                  </a:cubicBezTo>
                  <a:cubicBezTo>
                    <a:pt x="182" y="276"/>
                    <a:pt x="184" y="277"/>
                    <a:pt x="185" y="277"/>
                  </a:cubicBezTo>
                  <a:cubicBezTo>
                    <a:pt x="185" y="277"/>
                    <a:pt x="185" y="277"/>
                    <a:pt x="185" y="276"/>
                  </a:cubicBezTo>
                  <a:cubicBezTo>
                    <a:pt x="184" y="275"/>
                    <a:pt x="184" y="274"/>
                    <a:pt x="183" y="274"/>
                  </a:cubicBezTo>
                  <a:cubicBezTo>
                    <a:pt x="181" y="274"/>
                    <a:pt x="180" y="271"/>
                    <a:pt x="179" y="270"/>
                  </a:cubicBezTo>
                  <a:cubicBezTo>
                    <a:pt x="178" y="268"/>
                    <a:pt x="177" y="266"/>
                    <a:pt x="178" y="265"/>
                  </a:cubicBezTo>
                  <a:cubicBezTo>
                    <a:pt x="178" y="265"/>
                    <a:pt x="179" y="266"/>
                    <a:pt x="181" y="266"/>
                  </a:cubicBezTo>
                  <a:cubicBezTo>
                    <a:pt x="182" y="267"/>
                    <a:pt x="182" y="265"/>
                    <a:pt x="182" y="264"/>
                  </a:cubicBezTo>
                  <a:cubicBezTo>
                    <a:pt x="181" y="263"/>
                    <a:pt x="184" y="264"/>
                    <a:pt x="185" y="264"/>
                  </a:cubicBezTo>
                  <a:cubicBezTo>
                    <a:pt x="187" y="264"/>
                    <a:pt x="187" y="263"/>
                    <a:pt x="189" y="263"/>
                  </a:cubicBezTo>
                  <a:cubicBezTo>
                    <a:pt x="189" y="263"/>
                    <a:pt x="189" y="263"/>
                    <a:pt x="189" y="263"/>
                  </a:cubicBezTo>
                  <a:cubicBezTo>
                    <a:pt x="189" y="263"/>
                    <a:pt x="189" y="263"/>
                    <a:pt x="190" y="263"/>
                  </a:cubicBezTo>
                  <a:cubicBezTo>
                    <a:pt x="190" y="263"/>
                    <a:pt x="190" y="263"/>
                    <a:pt x="190" y="263"/>
                  </a:cubicBezTo>
                  <a:cubicBezTo>
                    <a:pt x="190" y="263"/>
                    <a:pt x="191" y="263"/>
                    <a:pt x="191" y="263"/>
                  </a:cubicBezTo>
                  <a:cubicBezTo>
                    <a:pt x="191" y="263"/>
                    <a:pt x="191" y="263"/>
                    <a:pt x="191" y="263"/>
                  </a:cubicBezTo>
                  <a:cubicBezTo>
                    <a:pt x="191" y="264"/>
                    <a:pt x="192" y="264"/>
                    <a:pt x="192" y="264"/>
                  </a:cubicBezTo>
                  <a:cubicBezTo>
                    <a:pt x="192" y="264"/>
                    <a:pt x="192" y="264"/>
                    <a:pt x="192" y="264"/>
                  </a:cubicBezTo>
                  <a:cubicBezTo>
                    <a:pt x="192" y="264"/>
                    <a:pt x="192" y="264"/>
                    <a:pt x="192" y="264"/>
                  </a:cubicBezTo>
                  <a:cubicBezTo>
                    <a:pt x="193" y="264"/>
                    <a:pt x="193" y="264"/>
                    <a:pt x="193" y="264"/>
                  </a:cubicBezTo>
                  <a:cubicBezTo>
                    <a:pt x="195" y="264"/>
                    <a:pt x="195" y="264"/>
                    <a:pt x="196" y="263"/>
                  </a:cubicBezTo>
                  <a:cubicBezTo>
                    <a:pt x="198" y="263"/>
                    <a:pt x="197" y="264"/>
                    <a:pt x="200" y="262"/>
                  </a:cubicBezTo>
                  <a:cubicBezTo>
                    <a:pt x="202" y="261"/>
                    <a:pt x="201" y="261"/>
                    <a:pt x="200" y="261"/>
                  </a:cubicBezTo>
                  <a:cubicBezTo>
                    <a:pt x="200" y="260"/>
                    <a:pt x="200" y="260"/>
                    <a:pt x="200" y="260"/>
                  </a:cubicBezTo>
                  <a:cubicBezTo>
                    <a:pt x="200" y="260"/>
                    <a:pt x="200" y="260"/>
                    <a:pt x="200" y="260"/>
                  </a:cubicBezTo>
                  <a:cubicBezTo>
                    <a:pt x="200" y="260"/>
                    <a:pt x="200" y="260"/>
                    <a:pt x="200" y="260"/>
                  </a:cubicBezTo>
                  <a:cubicBezTo>
                    <a:pt x="200" y="260"/>
                    <a:pt x="200" y="260"/>
                    <a:pt x="200" y="260"/>
                  </a:cubicBezTo>
                  <a:cubicBezTo>
                    <a:pt x="200" y="260"/>
                    <a:pt x="200" y="260"/>
                    <a:pt x="200" y="259"/>
                  </a:cubicBezTo>
                  <a:cubicBezTo>
                    <a:pt x="200" y="259"/>
                    <a:pt x="200" y="259"/>
                    <a:pt x="200" y="259"/>
                  </a:cubicBezTo>
                  <a:cubicBezTo>
                    <a:pt x="200" y="259"/>
                    <a:pt x="200" y="258"/>
                    <a:pt x="200" y="257"/>
                  </a:cubicBezTo>
                  <a:cubicBezTo>
                    <a:pt x="199" y="255"/>
                    <a:pt x="197" y="255"/>
                    <a:pt x="198" y="254"/>
                  </a:cubicBezTo>
                  <a:cubicBezTo>
                    <a:pt x="198" y="253"/>
                    <a:pt x="199" y="252"/>
                    <a:pt x="199" y="252"/>
                  </a:cubicBezTo>
                  <a:cubicBezTo>
                    <a:pt x="199" y="251"/>
                    <a:pt x="199" y="251"/>
                    <a:pt x="199" y="251"/>
                  </a:cubicBezTo>
                  <a:cubicBezTo>
                    <a:pt x="199" y="251"/>
                    <a:pt x="199" y="251"/>
                    <a:pt x="199" y="251"/>
                  </a:cubicBezTo>
                  <a:cubicBezTo>
                    <a:pt x="199" y="251"/>
                    <a:pt x="199" y="251"/>
                    <a:pt x="200" y="250"/>
                  </a:cubicBezTo>
                  <a:cubicBezTo>
                    <a:pt x="200" y="250"/>
                    <a:pt x="200" y="250"/>
                    <a:pt x="200" y="250"/>
                  </a:cubicBezTo>
                  <a:cubicBezTo>
                    <a:pt x="200" y="250"/>
                    <a:pt x="200" y="250"/>
                    <a:pt x="200" y="250"/>
                  </a:cubicBezTo>
                  <a:cubicBezTo>
                    <a:pt x="201" y="249"/>
                    <a:pt x="202" y="247"/>
                    <a:pt x="202" y="246"/>
                  </a:cubicBezTo>
                  <a:cubicBezTo>
                    <a:pt x="202" y="244"/>
                    <a:pt x="203" y="243"/>
                    <a:pt x="205" y="242"/>
                  </a:cubicBezTo>
                  <a:cubicBezTo>
                    <a:pt x="207" y="242"/>
                    <a:pt x="206" y="240"/>
                    <a:pt x="206" y="239"/>
                  </a:cubicBezTo>
                  <a:cubicBezTo>
                    <a:pt x="206" y="239"/>
                    <a:pt x="206" y="239"/>
                    <a:pt x="206" y="239"/>
                  </a:cubicBezTo>
                  <a:cubicBezTo>
                    <a:pt x="206" y="239"/>
                    <a:pt x="206" y="239"/>
                    <a:pt x="206" y="239"/>
                  </a:cubicBezTo>
                  <a:cubicBezTo>
                    <a:pt x="206" y="239"/>
                    <a:pt x="207" y="239"/>
                    <a:pt x="207" y="239"/>
                  </a:cubicBezTo>
                  <a:cubicBezTo>
                    <a:pt x="207" y="238"/>
                    <a:pt x="208" y="237"/>
                    <a:pt x="208" y="237"/>
                  </a:cubicBezTo>
                  <a:cubicBezTo>
                    <a:pt x="209" y="236"/>
                    <a:pt x="210" y="235"/>
                    <a:pt x="210" y="233"/>
                  </a:cubicBezTo>
                  <a:cubicBezTo>
                    <a:pt x="211" y="232"/>
                    <a:pt x="214" y="233"/>
                    <a:pt x="215" y="233"/>
                  </a:cubicBezTo>
                  <a:cubicBezTo>
                    <a:pt x="216" y="233"/>
                    <a:pt x="216" y="234"/>
                    <a:pt x="216" y="235"/>
                  </a:cubicBezTo>
                  <a:cubicBezTo>
                    <a:pt x="217" y="236"/>
                    <a:pt x="221" y="235"/>
                    <a:pt x="222" y="235"/>
                  </a:cubicBezTo>
                  <a:cubicBezTo>
                    <a:pt x="223" y="235"/>
                    <a:pt x="221" y="237"/>
                    <a:pt x="219" y="237"/>
                  </a:cubicBezTo>
                  <a:cubicBezTo>
                    <a:pt x="217" y="238"/>
                    <a:pt x="217" y="239"/>
                    <a:pt x="218" y="239"/>
                  </a:cubicBezTo>
                  <a:cubicBezTo>
                    <a:pt x="218" y="240"/>
                    <a:pt x="220" y="242"/>
                    <a:pt x="221" y="243"/>
                  </a:cubicBezTo>
                  <a:cubicBezTo>
                    <a:pt x="222" y="244"/>
                    <a:pt x="222" y="245"/>
                    <a:pt x="224" y="245"/>
                  </a:cubicBezTo>
                  <a:cubicBezTo>
                    <a:pt x="225" y="245"/>
                    <a:pt x="225" y="243"/>
                    <a:pt x="226" y="243"/>
                  </a:cubicBezTo>
                  <a:cubicBezTo>
                    <a:pt x="227" y="242"/>
                    <a:pt x="228" y="242"/>
                    <a:pt x="229" y="242"/>
                  </a:cubicBezTo>
                  <a:cubicBezTo>
                    <a:pt x="229" y="241"/>
                    <a:pt x="230" y="243"/>
                    <a:pt x="231" y="243"/>
                  </a:cubicBezTo>
                  <a:cubicBezTo>
                    <a:pt x="232" y="243"/>
                    <a:pt x="232" y="242"/>
                    <a:pt x="233" y="243"/>
                  </a:cubicBezTo>
                  <a:cubicBezTo>
                    <a:pt x="234" y="243"/>
                    <a:pt x="233" y="242"/>
                    <a:pt x="233" y="241"/>
                  </a:cubicBezTo>
                  <a:cubicBezTo>
                    <a:pt x="233" y="240"/>
                    <a:pt x="233" y="240"/>
                    <a:pt x="232" y="239"/>
                  </a:cubicBezTo>
                  <a:cubicBezTo>
                    <a:pt x="231" y="238"/>
                    <a:pt x="230" y="239"/>
                    <a:pt x="229" y="239"/>
                  </a:cubicBezTo>
                  <a:cubicBezTo>
                    <a:pt x="227" y="239"/>
                    <a:pt x="227" y="237"/>
                    <a:pt x="227" y="236"/>
                  </a:cubicBezTo>
                  <a:cubicBezTo>
                    <a:pt x="226" y="236"/>
                    <a:pt x="227" y="235"/>
                    <a:pt x="228" y="235"/>
                  </a:cubicBezTo>
                  <a:cubicBezTo>
                    <a:pt x="229" y="234"/>
                    <a:pt x="230" y="233"/>
                    <a:pt x="231" y="233"/>
                  </a:cubicBezTo>
                  <a:cubicBezTo>
                    <a:pt x="232" y="232"/>
                    <a:pt x="233" y="233"/>
                    <a:pt x="234" y="233"/>
                  </a:cubicBezTo>
                  <a:cubicBezTo>
                    <a:pt x="235" y="232"/>
                    <a:pt x="237" y="231"/>
                    <a:pt x="238" y="231"/>
                  </a:cubicBezTo>
                  <a:cubicBezTo>
                    <a:pt x="238" y="231"/>
                    <a:pt x="239" y="231"/>
                    <a:pt x="239" y="231"/>
                  </a:cubicBezTo>
                  <a:cubicBezTo>
                    <a:pt x="239" y="231"/>
                    <a:pt x="239" y="231"/>
                    <a:pt x="239" y="231"/>
                  </a:cubicBezTo>
                  <a:cubicBezTo>
                    <a:pt x="240" y="231"/>
                    <a:pt x="240" y="231"/>
                    <a:pt x="240" y="231"/>
                  </a:cubicBezTo>
                  <a:cubicBezTo>
                    <a:pt x="240" y="231"/>
                    <a:pt x="240" y="231"/>
                    <a:pt x="241" y="231"/>
                  </a:cubicBezTo>
                  <a:cubicBezTo>
                    <a:pt x="241" y="230"/>
                    <a:pt x="241" y="230"/>
                    <a:pt x="241" y="230"/>
                  </a:cubicBezTo>
                  <a:cubicBezTo>
                    <a:pt x="241" y="230"/>
                    <a:pt x="242" y="230"/>
                    <a:pt x="242" y="230"/>
                  </a:cubicBezTo>
                  <a:cubicBezTo>
                    <a:pt x="242" y="230"/>
                    <a:pt x="242" y="230"/>
                    <a:pt x="242" y="230"/>
                  </a:cubicBezTo>
                  <a:cubicBezTo>
                    <a:pt x="242" y="230"/>
                    <a:pt x="242" y="230"/>
                    <a:pt x="243" y="230"/>
                  </a:cubicBezTo>
                  <a:cubicBezTo>
                    <a:pt x="243" y="230"/>
                    <a:pt x="245" y="230"/>
                    <a:pt x="244" y="230"/>
                  </a:cubicBezTo>
                  <a:cubicBezTo>
                    <a:pt x="244" y="231"/>
                    <a:pt x="242" y="232"/>
                    <a:pt x="241" y="233"/>
                  </a:cubicBezTo>
                  <a:cubicBezTo>
                    <a:pt x="240" y="234"/>
                    <a:pt x="238" y="233"/>
                    <a:pt x="239" y="235"/>
                  </a:cubicBezTo>
                  <a:cubicBezTo>
                    <a:pt x="239" y="236"/>
                    <a:pt x="239" y="239"/>
                    <a:pt x="237" y="240"/>
                  </a:cubicBezTo>
                  <a:cubicBezTo>
                    <a:pt x="236" y="241"/>
                    <a:pt x="236" y="240"/>
                    <a:pt x="235" y="241"/>
                  </a:cubicBezTo>
                  <a:cubicBezTo>
                    <a:pt x="234" y="241"/>
                    <a:pt x="236" y="242"/>
                    <a:pt x="238" y="243"/>
                  </a:cubicBezTo>
                  <a:cubicBezTo>
                    <a:pt x="239" y="244"/>
                    <a:pt x="240" y="244"/>
                    <a:pt x="242" y="244"/>
                  </a:cubicBezTo>
                  <a:cubicBezTo>
                    <a:pt x="243" y="245"/>
                    <a:pt x="246" y="249"/>
                    <a:pt x="247" y="250"/>
                  </a:cubicBezTo>
                  <a:cubicBezTo>
                    <a:pt x="248" y="250"/>
                    <a:pt x="248" y="250"/>
                    <a:pt x="248" y="250"/>
                  </a:cubicBezTo>
                  <a:cubicBezTo>
                    <a:pt x="248" y="251"/>
                    <a:pt x="248" y="251"/>
                    <a:pt x="248" y="251"/>
                  </a:cubicBezTo>
                  <a:cubicBezTo>
                    <a:pt x="248" y="251"/>
                    <a:pt x="248" y="251"/>
                    <a:pt x="248" y="251"/>
                  </a:cubicBezTo>
                  <a:cubicBezTo>
                    <a:pt x="249" y="251"/>
                    <a:pt x="249" y="251"/>
                    <a:pt x="250" y="251"/>
                  </a:cubicBezTo>
                  <a:cubicBezTo>
                    <a:pt x="250" y="251"/>
                    <a:pt x="251" y="251"/>
                    <a:pt x="251" y="251"/>
                  </a:cubicBezTo>
                  <a:cubicBezTo>
                    <a:pt x="253" y="252"/>
                    <a:pt x="253" y="252"/>
                    <a:pt x="254" y="254"/>
                  </a:cubicBezTo>
                  <a:cubicBezTo>
                    <a:pt x="254" y="256"/>
                    <a:pt x="255" y="257"/>
                    <a:pt x="255" y="258"/>
                  </a:cubicBezTo>
                  <a:cubicBezTo>
                    <a:pt x="255" y="259"/>
                    <a:pt x="255" y="259"/>
                    <a:pt x="255" y="259"/>
                  </a:cubicBezTo>
                  <a:cubicBezTo>
                    <a:pt x="255" y="259"/>
                    <a:pt x="255" y="259"/>
                    <a:pt x="255" y="259"/>
                  </a:cubicBezTo>
                  <a:cubicBezTo>
                    <a:pt x="255" y="259"/>
                    <a:pt x="255" y="259"/>
                    <a:pt x="255" y="259"/>
                  </a:cubicBezTo>
                  <a:cubicBezTo>
                    <a:pt x="255" y="260"/>
                    <a:pt x="254" y="260"/>
                    <a:pt x="254" y="260"/>
                  </a:cubicBezTo>
                  <a:cubicBezTo>
                    <a:pt x="254" y="260"/>
                    <a:pt x="254" y="260"/>
                    <a:pt x="254" y="260"/>
                  </a:cubicBezTo>
                  <a:cubicBezTo>
                    <a:pt x="253" y="261"/>
                    <a:pt x="252" y="261"/>
                    <a:pt x="251" y="262"/>
                  </a:cubicBezTo>
                  <a:cubicBezTo>
                    <a:pt x="251" y="262"/>
                    <a:pt x="251" y="262"/>
                    <a:pt x="251" y="262"/>
                  </a:cubicBezTo>
                  <a:cubicBezTo>
                    <a:pt x="251" y="262"/>
                    <a:pt x="250" y="262"/>
                    <a:pt x="250" y="262"/>
                  </a:cubicBezTo>
                  <a:cubicBezTo>
                    <a:pt x="247" y="263"/>
                    <a:pt x="247" y="262"/>
                    <a:pt x="246" y="262"/>
                  </a:cubicBezTo>
                  <a:cubicBezTo>
                    <a:pt x="245" y="262"/>
                    <a:pt x="244" y="263"/>
                    <a:pt x="241" y="263"/>
                  </a:cubicBezTo>
                  <a:cubicBezTo>
                    <a:pt x="239" y="263"/>
                    <a:pt x="235" y="261"/>
                    <a:pt x="234" y="260"/>
                  </a:cubicBezTo>
                  <a:cubicBezTo>
                    <a:pt x="232" y="260"/>
                    <a:pt x="232" y="259"/>
                    <a:pt x="230" y="258"/>
                  </a:cubicBezTo>
                  <a:cubicBezTo>
                    <a:pt x="227" y="258"/>
                    <a:pt x="226" y="257"/>
                    <a:pt x="222" y="257"/>
                  </a:cubicBezTo>
                  <a:cubicBezTo>
                    <a:pt x="217" y="257"/>
                    <a:pt x="217" y="258"/>
                    <a:pt x="214" y="260"/>
                  </a:cubicBezTo>
                  <a:cubicBezTo>
                    <a:pt x="211" y="262"/>
                    <a:pt x="207" y="261"/>
                    <a:pt x="205" y="261"/>
                  </a:cubicBezTo>
                  <a:cubicBezTo>
                    <a:pt x="203" y="261"/>
                    <a:pt x="204" y="262"/>
                    <a:pt x="205" y="263"/>
                  </a:cubicBezTo>
                  <a:cubicBezTo>
                    <a:pt x="206" y="264"/>
                    <a:pt x="205" y="263"/>
                    <a:pt x="203" y="264"/>
                  </a:cubicBezTo>
                  <a:cubicBezTo>
                    <a:pt x="202" y="264"/>
                    <a:pt x="203" y="264"/>
                    <a:pt x="202" y="265"/>
                  </a:cubicBezTo>
                  <a:cubicBezTo>
                    <a:pt x="202" y="265"/>
                    <a:pt x="197" y="265"/>
                    <a:pt x="196" y="265"/>
                  </a:cubicBezTo>
                  <a:cubicBezTo>
                    <a:pt x="194" y="265"/>
                    <a:pt x="194" y="267"/>
                    <a:pt x="193" y="268"/>
                  </a:cubicBezTo>
                  <a:cubicBezTo>
                    <a:pt x="192" y="269"/>
                    <a:pt x="193" y="270"/>
                    <a:pt x="194" y="271"/>
                  </a:cubicBezTo>
                  <a:cubicBezTo>
                    <a:pt x="195" y="272"/>
                    <a:pt x="195" y="273"/>
                    <a:pt x="194" y="274"/>
                  </a:cubicBezTo>
                  <a:cubicBezTo>
                    <a:pt x="193" y="274"/>
                    <a:pt x="191" y="274"/>
                    <a:pt x="190" y="274"/>
                  </a:cubicBezTo>
                  <a:cubicBezTo>
                    <a:pt x="189" y="274"/>
                    <a:pt x="190" y="275"/>
                    <a:pt x="192" y="276"/>
                  </a:cubicBezTo>
                  <a:cubicBezTo>
                    <a:pt x="193" y="277"/>
                    <a:pt x="194" y="276"/>
                    <a:pt x="195" y="276"/>
                  </a:cubicBezTo>
                  <a:cubicBezTo>
                    <a:pt x="196" y="276"/>
                    <a:pt x="196" y="277"/>
                    <a:pt x="195" y="277"/>
                  </a:cubicBezTo>
                  <a:cubicBezTo>
                    <a:pt x="195" y="278"/>
                    <a:pt x="195" y="279"/>
                    <a:pt x="196" y="280"/>
                  </a:cubicBezTo>
                  <a:cubicBezTo>
                    <a:pt x="197" y="280"/>
                    <a:pt x="196" y="281"/>
                    <a:pt x="198" y="281"/>
                  </a:cubicBezTo>
                  <a:cubicBezTo>
                    <a:pt x="199" y="282"/>
                    <a:pt x="200" y="282"/>
                    <a:pt x="201" y="283"/>
                  </a:cubicBezTo>
                  <a:cubicBezTo>
                    <a:pt x="202" y="283"/>
                    <a:pt x="203" y="283"/>
                    <a:pt x="204" y="284"/>
                  </a:cubicBezTo>
                  <a:cubicBezTo>
                    <a:pt x="205" y="285"/>
                    <a:pt x="207" y="286"/>
                    <a:pt x="209" y="286"/>
                  </a:cubicBezTo>
                  <a:cubicBezTo>
                    <a:pt x="210" y="286"/>
                    <a:pt x="210" y="284"/>
                    <a:pt x="210" y="283"/>
                  </a:cubicBezTo>
                  <a:cubicBezTo>
                    <a:pt x="210" y="283"/>
                    <a:pt x="215" y="284"/>
                    <a:pt x="216" y="285"/>
                  </a:cubicBezTo>
                  <a:cubicBezTo>
                    <a:pt x="218" y="286"/>
                    <a:pt x="221" y="286"/>
                    <a:pt x="223" y="285"/>
                  </a:cubicBezTo>
                  <a:cubicBezTo>
                    <a:pt x="225" y="285"/>
                    <a:pt x="226" y="283"/>
                    <a:pt x="227" y="282"/>
                  </a:cubicBezTo>
                  <a:cubicBezTo>
                    <a:pt x="227" y="282"/>
                    <a:pt x="228" y="283"/>
                    <a:pt x="229" y="282"/>
                  </a:cubicBezTo>
                  <a:cubicBezTo>
                    <a:pt x="230" y="282"/>
                    <a:pt x="230" y="283"/>
                    <a:pt x="231" y="283"/>
                  </a:cubicBezTo>
                  <a:cubicBezTo>
                    <a:pt x="232" y="284"/>
                    <a:pt x="232" y="283"/>
                    <a:pt x="232" y="283"/>
                  </a:cubicBezTo>
                  <a:cubicBezTo>
                    <a:pt x="232" y="283"/>
                    <a:pt x="232" y="283"/>
                    <a:pt x="232" y="283"/>
                  </a:cubicBezTo>
                  <a:cubicBezTo>
                    <a:pt x="232" y="283"/>
                    <a:pt x="232" y="283"/>
                    <a:pt x="232" y="283"/>
                  </a:cubicBezTo>
                  <a:cubicBezTo>
                    <a:pt x="232" y="283"/>
                    <a:pt x="232" y="283"/>
                    <a:pt x="232" y="284"/>
                  </a:cubicBezTo>
                  <a:cubicBezTo>
                    <a:pt x="232" y="284"/>
                    <a:pt x="232" y="284"/>
                    <a:pt x="232" y="284"/>
                  </a:cubicBezTo>
                  <a:cubicBezTo>
                    <a:pt x="232" y="284"/>
                    <a:pt x="232" y="284"/>
                    <a:pt x="232" y="284"/>
                  </a:cubicBezTo>
                  <a:cubicBezTo>
                    <a:pt x="232" y="284"/>
                    <a:pt x="232" y="285"/>
                    <a:pt x="232" y="285"/>
                  </a:cubicBezTo>
                  <a:cubicBezTo>
                    <a:pt x="232" y="286"/>
                    <a:pt x="232" y="286"/>
                    <a:pt x="232" y="286"/>
                  </a:cubicBezTo>
                  <a:cubicBezTo>
                    <a:pt x="232" y="286"/>
                    <a:pt x="232" y="286"/>
                    <a:pt x="232" y="286"/>
                  </a:cubicBezTo>
                  <a:cubicBezTo>
                    <a:pt x="232" y="287"/>
                    <a:pt x="232" y="291"/>
                    <a:pt x="232" y="292"/>
                  </a:cubicBezTo>
                  <a:cubicBezTo>
                    <a:pt x="232" y="292"/>
                    <a:pt x="232" y="293"/>
                    <a:pt x="232" y="293"/>
                  </a:cubicBezTo>
                  <a:cubicBezTo>
                    <a:pt x="232" y="293"/>
                    <a:pt x="232" y="293"/>
                    <a:pt x="232" y="293"/>
                  </a:cubicBezTo>
                  <a:cubicBezTo>
                    <a:pt x="231" y="293"/>
                    <a:pt x="231" y="293"/>
                    <a:pt x="231" y="294"/>
                  </a:cubicBezTo>
                  <a:cubicBezTo>
                    <a:pt x="231" y="294"/>
                    <a:pt x="231" y="294"/>
                    <a:pt x="230" y="294"/>
                  </a:cubicBezTo>
                  <a:cubicBezTo>
                    <a:pt x="230" y="294"/>
                    <a:pt x="230" y="294"/>
                    <a:pt x="230" y="294"/>
                  </a:cubicBezTo>
                  <a:cubicBezTo>
                    <a:pt x="230" y="295"/>
                    <a:pt x="230" y="295"/>
                    <a:pt x="230" y="295"/>
                  </a:cubicBezTo>
                  <a:cubicBezTo>
                    <a:pt x="230" y="295"/>
                    <a:pt x="230" y="296"/>
                    <a:pt x="230" y="296"/>
                  </a:cubicBezTo>
                  <a:cubicBezTo>
                    <a:pt x="230" y="296"/>
                    <a:pt x="230" y="296"/>
                    <a:pt x="230" y="296"/>
                  </a:cubicBezTo>
                  <a:cubicBezTo>
                    <a:pt x="230" y="297"/>
                    <a:pt x="230" y="298"/>
                    <a:pt x="229" y="299"/>
                  </a:cubicBezTo>
                  <a:cubicBezTo>
                    <a:pt x="229" y="299"/>
                    <a:pt x="229" y="299"/>
                    <a:pt x="229" y="299"/>
                  </a:cubicBezTo>
                  <a:cubicBezTo>
                    <a:pt x="229" y="299"/>
                    <a:pt x="229" y="300"/>
                    <a:pt x="229" y="300"/>
                  </a:cubicBezTo>
                  <a:cubicBezTo>
                    <a:pt x="228" y="301"/>
                    <a:pt x="228" y="302"/>
                    <a:pt x="227" y="303"/>
                  </a:cubicBezTo>
                  <a:cubicBezTo>
                    <a:pt x="227" y="304"/>
                    <a:pt x="227" y="304"/>
                    <a:pt x="226" y="305"/>
                  </a:cubicBezTo>
                  <a:cubicBezTo>
                    <a:pt x="226" y="305"/>
                    <a:pt x="226" y="305"/>
                    <a:pt x="226" y="305"/>
                  </a:cubicBezTo>
                  <a:cubicBezTo>
                    <a:pt x="226" y="306"/>
                    <a:pt x="226" y="306"/>
                    <a:pt x="226" y="307"/>
                  </a:cubicBezTo>
                  <a:cubicBezTo>
                    <a:pt x="226" y="307"/>
                    <a:pt x="226" y="307"/>
                    <a:pt x="225" y="307"/>
                  </a:cubicBezTo>
                  <a:cubicBezTo>
                    <a:pt x="225" y="307"/>
                    <a:pt x="225" y="308"/>
                    <a:pt x="225" y="308"/>
                  </a:cubicBezTo>
                  <a:cubicBezTo>
                    <a:pt x="225" y="308"/>
                    <a:pt x="225" y="308"/>
                    <a:pt x="225" y="309"/>
                  </a:cubicBezTo>
                  <a:cubicBezTo>
                    <a:pt x="223" y="310"/>
                    <a:pt x="218" y="309"/>
                    <a:pt x="217" y="309"/>
                  </a:cubicBezTo>
                  <a:cubicBezTo>
                    <a:pt x="215" y="309"/>
                    <a:pt x="215" y="308"/>
                    <a:pt x="214" y="307"/>
                  </a:cubicBezTo>
                  <a:cubicBezTo>
                    <a:pt x="213" y="306"/>
                    <a:pt x="212" y="308"/>
                    <a:pt x="211" y="307"/>
                  </a:cubicBezTo>
                  <a:cubicBezTo>
                    <a:pt x="210" y="306"/>
                    <a:pt x="211" y="307"/>
                    <a:pt x="209" y="307"/>
                  </a:cubicBezTo>
                  <a:cubicBezTo>
                    <a:pt x="208" y="308"/>
                    <a:pt x="206" y="310"/>
                    <a:pt x="205" y="311"/>
                  </a:cubicBezTo>
                  <a:cubicBezTo>
                    <a:pt x="203" y="311"/>
                    <a:pt x="198" y="310"/>
                    <a:pt x="196" y="309"/>
                  </a:cubicBezTo>
                  <a:cubicBezTo>
                    <a:pt x="195" y="309"/>
                    <a:pt x="190" y="307"/>
                    <a:pt x="189" y="307"/>
                  </a:cubicBezTo>
                  <a:cubicBezTo>
                    <a:pt x="189" y="307"/>
                    <a:pt x="188" y="307"/>
                    <a:pt x="188" y="307"/>
                  </a:cubicBezTo>
                  <a:cubicBezTo>
                    <a:pt x="187" y="307"/>
                    <a:pt x="186" y="307"/>
                    <a:pt x="184" y="306"/>
                  </a:cubicBezTo>
                  <a:cubicBezTo>
                    <a:pt x="184" y="306"/>
                    <a:pt x="184" y="306"/>
                    <a:pt x="184" y="306"/>
                  </a:cubicBezTo>
                  <a:cubicBezTo>
                    <a:pt x="183" y="306"/>
                    <a:pt x="182" y="306"/>
                    <a:pt x="182" y="306"/>
                  </a:cubicBezTo>
                  <a:cubicBezTo>
                    <a:pt x="178" y="305"/>
                    <a:pt x="179" y="305"/>
                    <a:pt x="178" y="304"/>
                  </a:cubicBezTo>
                  <a:cubicBezTo>
                    <a:pt x="178" y="303"/>
                    <a:pt x="177" y="302"/>
                    <a:pt x="175" y="302"/>
                  </a:cubicBezTo>
                  <a:cubicBezTo>
                    <a:pt x="173" y="301"/>
                    <a:pt x="168" y="303"/>
                    <a:pt x="167" y="304"/>
                  </a:cubicBezTo>
                  <a:cubicBezTo>
                    <a:pt x="166" y="305"/>
                    <a:pt x="165" y="305"/>
                    <a:pt x="165" y="307"/>
                  </a:cubicBezTo>
                  <a:cubicBezTo>
                    <a:pt x="166" y="310"/>
                    <a:pt x="166" y="312"/>
                    <a:pt x="163" y="313"/>
                  </a:cubicBezTo>
                  <a:cubicBezTo>
                    <a:pt x="161" y="314"/>
                    <a:pt x="160" y="314"/>
                    <a:pt x="157" y="312"/>
                  </a:cubicBezTo>
                  <a:cubicBezTo>
                    <a:pt x="154" y="310"/>
                    <a:pt x="153" y="310"/>
                    <a:pt x="151" y="310"/>
                  </a:cubicBezTo>
                  <a:cubicBezTo>
                    <a:pt x="148" y="310"/>
                    <a:pt x="146" y="307"/>
                    <a:pt x="146" y="306"/>
                  </a:cubicBezTo>
                  <a:cubicBezTo>
                    <a:pt x="146" y="305"/>
                    <a:pt x="146" y="303"/>
                    <a:pt x="144" y="303"/>
                  </a:cubicBezTo>
                  <a:cubicBezTo>
                    <a:pt x="142" y="303"/>
                    <a:pt x="141" y="302"/>
                    <a:pt x="139" y="302"/>
                  </a:cubicBezTo>
                  <a:cubicBezTo>
                    <a:pt x="136" y="302"/>
                    <a:pt x="134" y="302"/>
                    <a:pt x="133" y="301"/>
                  </a:cubicBezTo>
                  <a:cubicBezTo>
                    <a:pt x="132" y="301"/>
                    <a:pt x="132" y="301"/>
                    <a:pt x="132" y="301"/>
                  </a:cubicBezTo>
                  <a:cubicBezTo>
                    <a:pt x="132" y="301"/>
                    <a:pt x="131" y="301"/>
                    <a:pt x="131" y="300"/>
                  </a:cubicBezTo>
                  <a:cubicBezTo>
                    <a:pt x="131" y="300"/>
                    <a:pt x="131" y="300"/>
                    <a:pt x="131" y="300"/>
                  </a:cubicBezTo>
                  <a:cubicBezTo>
                    <a:pt x="131" y="300"/>
                    <a:pt x="131" y="300"/>
                    <a:pt x="131" y="300"/>
                  </a:cubicBezTo>
                  <a:cubicBezTo>
                    <a:pt x="131" y="300"/>
                    <a:pt x="130" y="300"/>
                    <a:pt x="130" y="300"/>
                  </a:cubicBezTo>
                  <a:cubicBezTo>
                    <a:pt x="130" y="300"/>
                    <a:pt x="130" y="300"/>
                    <a:pt x="129" y="301"/>
                  </a:cubicBezTo>
                  <a:cubicBezTo>
                    <a:pt x="128" y="301"/>
                    <a:pt x="129" y="300"/>
                    <a:pt x="129" y="299"/>
                  </a:cubicBezTo>
                  <a:cubicBezTo>
                    <a:pt x="129" y="298"/>
                    <a:pt x="127" y="299"/>
                    <a:pt x="126" y="298"/>
                  </a:cubicBezTo>
                  <a:cubicBezTo>
                    <a:pt x="124" y="297"/>
                    <a:pt x="126" y="295"/>
                    <a:pt x="127" y="294"/>
                  </a:cubicBezTo>
                  <a:cubicBezTo>
                    <a:pt x="128" y="293"/>
                    <a:pt x="129" y="290"/>
                    <a:pt x="128" y="289"/>
                  </a:cubicBezTo>
                  <a:cubicBezTo>
                    <a:pt x="127" y="288"/>
                    <a:pt x="128" y="286"/>
                    <a:pt x="128" y="285"/>
                  </a:cubicBezTo>
                  <a:cubicBezTo>
                    <a:pt x="128" y="284"/>
                    <a:pt x="129" y="283"/>
                    <a:pt x="128" y="283"/>
                  </a:cubicBezTo>
                  <a:cubicBezTo>
                    <a:pt x="127" y="283"/>
                    <a:pt x="127" y="282"/>
                    <a:pt x="125" y="281"/>
                  </a:cubicBezTo>
                  <a:cubicBezTo>
                    <a:pt x="124" y="280"/>
                    <a:pt x="121" y="282"/>
                    <a:pt x="120" y="282"/>
                  </a:cubicBezTo>
                  <a:cubicBezTo>
                    <a:pt x="119" y="282"/>
                    <a:pt x="119" y="282"/>
                    <a:pt x="119" y="282"/>
                  </a:cubicBezTo>
                  <a:cubicBezTo>
                    <a:pt x="118" y="282"/>
                    <a:pt x="118" y="282"/>
                    <a:pt x="117" y="282"/>
                  </a:cubicBezTo>
                  <a:cubicBezTo>
                    <a:pt x="116" y="282"/>
                    <a:pt x="115" y="282"/>
                    <a:pt x="115" y="282"/>
                  </a:cubicBezTo>
                  <a:cubicBezTo>
                    <a:pt x="112" y="282"/>
                    <a:pt x="108" y="283"/>
                    <a:pt x="107" y="284"/>
                  </a:cubicBezTo>
                  <a:cubicBezTo>
                    <a:pt x="105" y="284"/>
                    <a:pt x="104" y="283"/>
                    <a:pt x="103" y="283"/>
                  </a:cubicBezTo>
                  <a:cubicBezTo>
                    <a:pt x="102" y="282"/>
                    <a:pt x="99" y="283"/>
                    <a:pt x="97" y="283"/>
                  </a:cubicBezTo>
                  <a:cubicBezTo>
                    <a:pt x="95" y="283"/>
                    <a:pt x="95" y="282"/>
                    <a:pt x="94" y="282"/>
                  </a:cubicBezTo>
                  <a:cubicBezTo>
                    <a:pt x="93" y="281"/>
                    <a:pt x="92" y="283"/>
                    <a:pt x="92" y="284"/>
                  </a:cubicBezTo>
                  <a:cubicBezTo>
                    <a:pt x="91" y="285"/>
                    <a:pt x="88" y="285"/>
                    <a:pt x="86" y="285"/>
                  </a:cubicBezTo>
                  <a:cubicBezTo>
                    <a:pt x="85" y="286"/>
                    <a:pt x="83" y="287"/>
                    <a:pt x="83" y="288"/>
                  </a:cubicBezTo>
                  <a:cubicBezTo>
                    <a:pt x="82" y="288"/>
                    <a:pt x="80" y="288"/>
                    <a:pt x="78" y="289"/>
                  </a:cubicBezTo>
                  <a:cubicBezTo>
                    <a:pt x="78" y="289"/>
                    <a:pt x="77" y="289"/>
                    <a:pt x="77" y="289"/>
                  </a:cubicBezTo>
                  <a:cubicBezTo>
                    <a:pt x="77" y="289"/>
                    <a:pt x="77" y="290"/>
                    <a:pt x="77" y="290"/>
                  </a:cubicBezTo>
                  <a:cubicBezTo>
                    <a:pt x="77" y="290"/>
                    <a:pt x="76" y="290"/>
                    <a:pt x="76" y="290"/>
                  </a:cubicBezTo>
                  <a:cubicBezTo>
                    <a:pt x="76" y="290"/>
                    <a:pt x="76" y="290"/>
                    <a:pt x="76" y="290"/>
                  </a:cubicBezTo>
                  <a:cubicBezTo>
                    <a:pt x="76" y="291"/>
                    <a:pt x="75" y="291"/>
                    <a:pt x="75" y="291"/>
                  </a:cubicBezTo>
                  <a:cubicBezTo>
                    <a:pt x="75" y="291"/>
                    <a:pt x="75" y="291"/>
                    <a:pt x="74" y="291"/>
                  </a:cubicBezTo>
                  <a:cubicBezTo>
                    <a:pt x="73" y="292"/>
                    <a:pt x="73" y="291"/>
                    <a:pt x="72" y="291"/>
                  </a:cubicBezTo>
                  <a:cubicBezTo>
                    <a:pt x="70" y="290"/>
                    <a:pt x="66" y="291"/>
                    <a:pt x="64" y="291"/>
                  </a:cubicBezTo>
                  <a:cubicBezTo>
                    <a:pt x="62" y="291"/>
                    <a:pt x="61" y="288"/>
                    <a:pt x="60" y="288"/>
                  </a:cubicBezTo>
                  <a:cubicBezTo>
                    <a:pt x="59" y="288"/>
                    <a:pt x="57" y="290"/>
                    <a:pt x="56" y="292"/>
                  </a:cubicBezTo>
                  <a:cubicBezTo>
                    <a:pt x="56" y="293"/>
                    <a:pt x="54" y="297"/>
                    <a:pt x="52" y="298"/>
                  </a:cubicBezTo>
                  <a:cubicBezTo>
                    <a:pt x="49" y="300"/>
                    <a:pt x="47" y="299"/>
                    <a:pt x="46" y="300"/>
                  </a:cubicBezTo>
                  <a:cubicBezTo>
                    <a:pt x="45" y="301"/>
                    <a:pt x="43" y="303"/>
                    <a:pt x="43" y="304"/>
                  </a:cubicBezTo>
                  <a:cubicBezTo>
                    <a:pt x="42" y="306"/>
                    <a:pt x="41" y="306"/>
                    <a:pt x="40" y="307"/>
                  </a:cubicBezTo>
                  <a:cubicBezTo>
                    <a:pt x="39" y="309"/>
                    <a:pt x="40" y="311"/>
                    <a:pt x="39" y="315"/>
                  </a:cubicBezTo>
                  <a:cubicBezTo>
                    <a:pt x="39" y="319"/>
                    <a:pt x="33" y="322"/>
                    <a:pt x="30" y="323"/>
                  </a:cubicBezTo>
                  <a:cubicBezTo>
                    <a:pt x="30" y="323"/>
                    <a:pt x="29" y="323"/>
                    <a:pt x="28" y="323"/>
                  </a:cubicBezTo>
                  <a:cubicBezTo>
                    <a:pt x="28" y="323"/>
                    <a:pt x="28" y="324"/>
                    <a:pt x="28" y="324"/>
                  </a:cubicBezTo>
                  <a:cubicBezTo>
                    <a:pt x="27" y="324"/>
                    <a:pt x="27" y="324"/>
                    <a:pt x="27" y="324"/>
                  </a:cubicBezTo>
                  <a:cubicBezTo>
                    <a:pt x="26" y="324"/>
                    <a:pt x="26" y="325"/>
                    <a:pt x="26" y="325"/>
                  </a:cubicBezTo>
                  <a:cubicBezTo>
                    <a:pt x="26" y="325"/>
                    <a:pt x="25" y="325"/>
                    <a:pt x="25" y="325"/>
                  </a:cubicBezTo>
                  <a:cubicBezTo>
                    <a:pt x="25" y="325"/>
                    <a:pt x="25" y="326"/>
                    <a:pt x="25" y="326"/>
                  </a:cubicBezTo>
                  <a:cubicBezTo>
                    <a:pt x="24" y="326"/>
                    <a:pt x="24" y="326"/>
                    <a:pt x="24" y="326"/>
                  </a:cubicBezTo>
                  <a:cubicBezTo>
                    <a:pt x="24" y="326"/>
                    <a:pt x="24" y="326"/>
                    <a:pt x="24" y="327"/>
                  </a:cubicBezTo>
                  <a:cubicBezTo>
                    <a:pt x="22" y="328"/>
                    <a:pt x="22" y="330"/>
                    <a:pt x="20" y="331"/>
                  </a:cubicBezTo>
                  <a:cubicBezTo>
                    <a:pt x="18" y="332"/>
                    <a:pt x="16" y="337"/>
                    <a:pt x="16" y="338"/>
                  </a:cubicBezTo>
                  <a:cubicBezTo>
                    <a:pt x="16" y="339"/>
                    <a:pt x="10" y="343"/>
                    <a:pt x="10" y="345"/>
                  </a:cubicBezTo>
                  <a:cubicBezTo>
                    <a:pt x="9" y="347"/>
                    <a:pt x="7" y="350"/>
                    <a:pt x="6" y="350"/>
                  </a:cubicBezTo>
                  <a:cubicBezTo>
                    <a:pt x="6" y="350"/>
                    <a:pt x="6" y="351"/>
                    <a:pt x="6" y="351"/>
                  </a:cubicBezTo>
                  <a:cubicBezTo>
                    <a:pt x="5" y="351"/>
                    <a:pt x="5" y="351"/>
                    <a:pt x="5" y="351"/>
                  </a:cubicBezTo>
                  <a:cubicBezTo>
                    <a:pt x="5" y="351"/>
                    <a:pt x="5" y="352"/>
                    <a:pt x="5" y="352"/>
                  </a:cubicBezTo>
                  <a:cubicBezTo>
                    <a:pt x="5" y="352"/>
                    <a:pt x="5" y="352"/>
                    <a:pt x="5" y="352"/>
                  </a:cubicBezTo>
                  <a:cubicBezTo>
                    <a:pt x="5" y="352"/>
                    <a:pt x="5" y="353"/>
                    <a:pt x="5" y="353"/>
                  </a:cubicBezTo>
                  <a:cubicBezTo>
                    <a:pt x="5" y="353"/>
                    <a:pt x="5" y="353"/>
                    <a:pt x="5" y="353"/>
                  </a:cubicBezTo>
                  <a:cubicBezTo>
                    <a:pt x="5" y="354"/>
                    <a:pt x="4" y="354"/>
                    <a:pt x="4" y="355"/>
                  </a:cubicBezTo>
                  <a:cubicBezTo>
                    <a:pt x="4" y="355"/>
                    <a:pt x="4" y="355"/>
                    <a:pt x="4" y="355"/>
                  </a:cubicBezTo>
                  <a:cubicBezTo>
                    <a:pt x="5" y="357"/>
                    <a:pt x="7" y="358"/>
                    <a:pt x="8" y="359"/>
                  </a:cubicBezTo>
                  <a:cubicBezTo>
                    <a:pt x="8" y="360"/>
                    <a:pt x="7" y="361"/>
                    <a:pt x="7" y="362"/>
                  </a:cubicBezTo>
                  <a:cubicBezTo>
                    <a:pt x="6" y="364"/>
                    <a:pt x="8" y="365"/>
                    <a:pt x="8" y="367"/>
                  </a:cubicBezTo>
                  <a:cubicBezTo>
                    <a:pt x="9" y="369"/>
                    <a:pt x="6" y="372"/>
                    <a:pt x="6" y="374"/>
                  </a:cubicBezTo>
                  <a:cubicBezTo>
                    <a:pt x="6" y="374"/>
                    <a:pt x="6" y="375"/>
                    <a:pt x="6" y="376"/>
                  </a:cubicBezTo>
                  <a:cubicBezTo>
                    <a:pt x="6" y="376"/>
                    <a:pt x="5" y="377"/>
                    <a:pt x="5" y="377"/>
                  </a:cubicBezTo>
                  <a:cubicBezTo>
                    <a:pt x="5" y="377"/>
                    <a:pt x="5" y="377"/>
                    <a:pt x="5" y="378"/>
                  </a:cubicBezTo>
                  <a:cubicBezTo>
                    <a:pt x="5" y="378"/>
                    <a:pt x="5" y="378"/>
                    <a:pt x="5" y="378"/>
                  </a:cubicBezTo>
                  <a:cubicBezTo>
                    <a:pt x="4" y="379"/>
                    <a:pt x="4" y="379"/>
                    <a:pt x="4" y="379"/>
                  </a:cubicBezTo>
                  <a:cubicBezTo>
                    <a:pt x="4" y="379"/>
                    <a:pt x="4" y="379"/>
                    <a:pt x="4" y="380"/>
                  </a:cubicBezTo>
                  <a:cubicBezTo>
                    <a:pt x="2" y="381"/>
                    <a:pt x="0" y="383"/>
                    <a:pt x="1" y="384"/>
                  </a:cubicBezTo>
                  <a:cubicBezTo>
                    <a:pt x="3" y="385"/>
                    <a:pt x="2" y="385"/>
                    <a:pt x="3" y="388"/>
                  </a:cubicBezTo>
                  <a:cubicBezTo>
                    <a:pt x="3" y="388"/>
                    <a:pt x="3" y="388"/>
                    <a:pt x="3" y="388"/>
                  </a:cubicBezTo>
                  <a:cubicBezTo>
                    <a:pt x="3" y="389"/>
                    <a:pt x="3" y="390"/>
                    <a:pt x="3" y="390"/>
                  </a:cubicBezTo>
                  <a:cubicBezTo>
                    <a:pt x="3" y="390"/>
                    <a:pt x="3" y="390"/>
                    <a:pt x="3" y="390"/>
                  </a:cubicBezTo>
                  <a:cubicBezTo>
                    <a:pt x="3" y="390"/>
                    <a:pt x="3" y="391"/>
                    <a:pt x="2" y="391"/>
                  </a:cubicBezTo>
                  <a:cubicBezTo>
                    <a:pt x="2" y="391"/>
                    <a:pt x="2" y="392"/>
                    <a:pt x="2" y="392"/>
                  </a:cubicBezTo>
                  <a:cubicBezTo>
                    <a:pt x="2" y="392"/>
                    <a:pt x="2" y="393"/>
                    <a:pt x="2" y="393"/>
                  </a:cubicBezTo>
                  <a:cubicBezTo>
                    <a:pt x="2" y="393"/>
                    <a:pt x="2" y="393"/>
                    <a:pt x="2" y="393"/>
                  </a:cubicBezTo>
                  <a:cubicBezTo>
                    <a:pt x="2" y="393"/>
                    <a:pt x="3" y="393"/>
                    <a:pt x="3" y="394"/>
                  </a:cubicBezTo>
                  <a:cubicBezTo>
                    <a:pt x="3" y="394"/>
                    <a:pt x="3" y="394"/>
                    <a:pt x="3" y="394"/>
                  </a:cubicBezTo>
                  <a:cubicBezTo>
                    <a:pt x="3" y="394"/>
                    <a:pt x="3" y="394"/>
                    <a:pt x="3" y="394"/>
                  </a:cubicBezTo>
                  <a:cubicBezTo>
                    <a:pt x="3" y="394"/>
                    <a:pt x="4" y="394"/>
                    <a:pt x="4" y="395"/>
                  </a:cubicBezTo>
                  <a:cubicBezTo>
                    <a:pt x="5" y="395"/>
                    <a:pt x="5" y="395"/>
                    <a:pt x="6" y="396"/>
                  </a:cubicBezTo>
                  <a:cubicBezTo>
                    <a:pt x="8" y="397"/>
                    <a:pt x="7" y="398"/>
                    <a:pt x="7" y="398"/>
                  </a:cubicBezTo>
                  <a:cubicBezTo>
                    <a:pt x="8" y="399"/>
                    <a:pt x="8" y="399"/>
                    <a:pt x="8" y="399"/>
                  </a:cubicBezTo>
                  <a:cubicBezTo>
                    <a:pt x="8" y="399"/>
                    <a:pt x="8" y="399"/>
                    <a:pt x="8" y="400"/>
                  </a:cubicBezTo>
                  <a:cubicBezTo>
                    <a:pt x="8" y="400"/>
                    <a:pt x="8" y="400"/>
                    <a:pt x="8" y="400"/>
                  </a:cubicBezTo>
                  <a:cubicBezTo>
                    <a:pt x="9" y="400"/>
                    <a:pt x="9" y="400"/>
                    <a:pt x="9" y="400"/>
                  </a:cubicBezTo>
                  <a:cubicBezTo>
                    <a:pt x="9" y="400"/>
                    <a:pt x="9" y="400"/>
                    <a:pt x="9" y="400"/>
                  </a:cubicBezTo>
                  <a:cubicBezTo>
                    <a:pt x="10" y="401"/>
                    <a:pt x="10" y="401"/>
                    <a:pt x="11" y="401"/>
                  </a:cubicBezTo>
                  <a:cubicBezTo>
                    <a:pt x="13" y="403"/>
                    <a:pt x="12" y="403"/>
                    <a:pt x="13" y="404"/>
                  </a:cubicBezTo>
                  <a:cubicBezTo>
                    <a:pt x="14" y="405"/>
                    <a:pt x="15" y="407"/>
                    <a:pt x="15" y="407"/>
                  </a:cubicBezTo>
                  <a:cubicBezTo>
                    <a:pt x="15" y="407"/>
                    <a:pt x="15" y="407"/>
                    <a:pt x="16" y="407"/>
                  </a:cubicBezTo>
                  <a:cubicBezTo>
                    <a:pt x="16" y="407"/>
                    <a:pt x="16" y="407"/>
                    <a:pt x="16" y="407"/>
                  </a:cubicBezTo>
                  <a:cubicBezTo>
                    <a:pt x="16" y="408"/>
                    <a:pt x="16" y="408"/>
                    <a:pt x="16" y="408"/>
                  </a:cubicBezTo>
                  <a:cubicBezTo>
                    <a:pt x="16" y="408"/>
                    <a:pt x="16" y="408"/>
                    <a:pt x="16" y="408"/>
                  </a:cubicBezTo>
                  <a:cubicBezTo>
                    <a:pt x="16" y="408"/>
                    <a:pt x="16" y="409"/>
                    <a:pt x="16" y="409"/>
                  </a:cubicBezTo>
                  <a:cubicBezTo>
                    <a:pt x="16" y="409"/>
                    <a:pt x="16" y="410"/>
                    <a:pt x="17" y="411"/>
                  </a:cubicBezTo>
                  <a:cubicBezTo>
                    <a:pt x="17" y="411"/>
                    <a:pt x="17" y="411"/>
                    <a:pt x="17" y="411"/>
                  </a:cubicBezTo>
                  <a:cubicBezTo>
                    <a:pt x="17" y="411"/>
                    <a:pt x="17" y="411"/>
                    <a:pt x="17" y="411"/>
                  </a:cubicBezTo>
                  <a:cubicBezTo>
                    <a:pt x="17" y="412"/>
                    <a:pt x="18" y="413"/>
                    <a:pt x="19" y="415"/>
                  </a:cubicBezTo>
                  <a:cubicBezTo>
                    <a:pt x="19" y="415"/>
                    <a:pt x="19" y="415"/>
                    <a:pt x="19" y="415"/>
                  </a:cubicBezTo>
                  <a:cubicBezTo>
                    <a:pt x="20" y="416"/>
                    <a:pt x="20" y="416"/>
                    <a:pt x="20" y="416"/>
                  </a:cubicBezTo>
                  <a:cubicBezTo>
                    <a:pt x="20" y="416"/>
                    <a:pt x="21" y="416"/>
                    <a:pt x="21" y="416"/>
                  </a:cubicBezTo>
                  <a:cubicBezTo>
                    <a:pt x="21" y="416"/>
                    <a:pt x="21" y="416"/>
                    <a:pt x="21" y="417"/>
                  </a:cubicBezTo>
                  <a:cubicBezTo>
                    <a:pt x="22" y="417"/>
                    <a:pt x="22" y="417"/>
                    <a:pt x="23" y="418"/>
                  </a:cubicBezTo>
                  <a:cubicBezTo>
                    <a:pt x="23" y="418"/>
                    <a:pt x="24" y="418"/>
                    <a:pt x="24" y="418"/>
                  </a:cubicBezTo>
                  <a:cubicBezTo>
                    <a:pt x="26" y="420"/>
                    <a:pt x="31" y="424"/>
                    <a:pt x="33" y="425"/>
                  </a:cubicBezTo>
                  <a:cubicBezTo>
                    <a:pt x="33" y="425"/>
                    <a:pt x="34" y="425"/>
                    <a:pt x="34" y="426"/>
                  </a:cubicBezTo>
                  <a:cubicBezTo>
                    <a:pt x="34" y="426"/>
                    <a:pt x="35" y="426"/>
                    <a:pt x="35" y="426"/>
                  </a:cubicBezTo>
                  <a:cubicBezTo>
                    <a:pt x="35" y="426"/>
                    <a:pt x="36" y="426"/>
                    <a:pt x="36" y="427"/>
                  </a:cubicBezTo>
                  <a:cubicBezTo>
                    <a:pt x="37" y="427"/>
                    <a:pt x="37" y="427"/>
                    <a:pt x="37" y="427"/>
                  </a:cubicBezTo>
                  <a:cubicBezTo>
                    <a:pt x="38" y="427"/>
                    <a:pt x="38" y="427"/>
                    <a:pt x="38" y="427"/>
                  </a:cubicBezTo>
                  <a:cubicBezTo>
                    <a:pt x="39" y="427"/>
                    <a:pt x="39" y="428"/>
                    <a:pt x="39" y="428"/>
                  </a:cubicBezTo>
                  <a:cubicBezTo>
                    <a:pt x="40" y="428"/>
                    <a:pt x="40" y="428"/>
                    <a:pt x="40" y="428"/>
                  </a:cubicBezTo>
                  <a:cubicBezTo>
                    <a:pt x="40" y="428"/>
                    <a:pt x="40" y="428"/>
                    <a:pt x="40" y="428"/>
                  </a:cubicBezTo>
                  <a:cubicBezTo>
                    <a:pt x="42" y="428"/>
                    <a:pt x="51" y="424"/>
                    <a:pt x="54" y="424"/>
                  </a:cubicBezTo>
                  <a:cubicBezTo>
                    <a:pt x="54" y="424"/>
                    <a:pt x="55" y="424"/>
                    <a:pt x="55" y="424"/>
                  </a:cubicBezTo>
                  <a:cubicBezTo>
                    <a:pt x="55" y="424"/>
                    <a:pt x="56" y="424"/>
                    <a:pt x="56" y="424"/>
                  </a:cubicBezTo>
                  <a:cubicBezTo>
                    <a:pt x="56" y="424"/>
                    <a:pt x="56" y="424"/>
                    <a:pt x="57" y="424"/>
                  </a:cubicBezTo>
                  <a:cubicBezTo>
                    <a:pt x="57" y="424"/>
                    <a:pt x="57" y="424"/>
                    <a:pt x="57" y="424"/>
                  </a:cubicBezTo>
                  <a:cubicBezTo>
                    <a:pt x="58" y="425"/>
                    <a:pt x="58" y="425"/>
                    <a:pt x="58" y="425"/>
                  </a:cubicBezTo>
                  <a:cubicBezTo>
                    <a:pt x="59" y="425"/>
                    <a:pt x="59" y="425"/>
                    <a:pt x="59" y="425"/>
                  </a:cubicBezTo>
                  <a:cubicBezTo>
                    <a:pt x="59" y="425"/>
                    <a:pt x="60" y="425"/>
                    <a:pt x="60" y="425"/>
                  </a:cubicBezTo>
                  <a:cubicBezTo>
                    <a:pt x="60" y="425"/>
                    <a:pt x="60" y="425"/>
                    <a:pt x="61" y="425"/>
                  </a:cubicBezTo>
                  <a:cubicBezTo>
                    <a:pt x="62" y="426"/>
                    <a:pt x="63" y="426"/>
                    <a:pt x="64" y="426"/>
                  </a:cubicBezTo>
                  <a:cubicBezTo>
                    <a:pt x="64" y="426"/>
                    <a:pt x="64" y="426"/>
                    <a:pt x="64" y="426"/>
                  </a:cubicBezTo>
                  <a:cubicBezTo>
                    <a:pt x="64" y="426"/>
                    <a:pt x="65" y="426"/>
                    <a:pt x="65" y="426"/>
                  </a:cubicBezTo>
                  <a:cubicBezTo>
                    <a:pt x="65" y="427"/>
                    <a:pt x="66" y="426"/>
                    <a:pt x="66" y="426"/>
                  </a:cubicBezTo>
                  <a:cubicBezTo>
                    <a:pt x="66" y="426"/>
                    <a:pt x="66" y="426"/>
                    <a:pt x="66" y="426"/>
                  </a:cubicBezTo>
                  <a:cubicBezTo>
                    <a:pt x="67" y="426"/>
                    <a:pt x="67" y="426"/>
                    <a:pt x="67" y="426"/>
                  </a:cubicBezTo>
                  <a:cubicBezTo>
                    <a:pt x="67" y="426"/>
                    <a:pt x="67" y="426"/>
                    <a:pt x="67" y="426"/>
                  </a:cubicBezTo>
                  <a:cubicBezTo>
                    <a:pt x="68" y="426"/>
                    <a:pt x="68" y="426"/>
                    <a:pt x="69" y="426"/>
                  </a:cubicBezTo>
                  <a:cubicBezTo>
                    <a:pt x="69" y="426"/>
                    <a:pt x="69" y="426"/>
                    <a:pt x="69" y="426"/>
                  </a:cubicBezTo>
                  <a:cubicBezTo>
                    <a:pt x="69" y="426"/>
                    <a:pt x="70" y="425"/>
                    <a:pt x="70" y="425"/>
                  </a:cubicBezTo>
                  <a:cubicBezTo>
                    <a:pt x="70" y="425"/>
                    <a:pt x="71" y="425"/>
                    <a:pt x="71" y="425"/>
                  </a:cubicBezTo>
                  <a:cubicBezTo>
                    <a:pt x="71" y="425"/>
                    <a:pt x="71" y="425"/>
                    <a:pt x="72" y="425"/>
                  </a:cubicBezTo>
                  <a:cubicBezTo>
                    <a:pt x="72" y="425"/>
                    <a:pt x="72" y="424"/>
                    <a:pt x="72" y="424"/>
                  </a:cubicBezTo>
                  <a:cubicBezTo>
                    <a:pt x="74" y="424"/>
                    <a:pt x="75" y="423"/>
                    <a:pt x="76" y="423"/>
                  </a:cubicBezTo>
                  <a:cubicBezTo>
                    <a:pt x="76" y="423"/>
                    <a:pt x="76" y="423"/>
                    <a:pt x="76" y="423"/>
                  </a:cubicBezTo>
                  <a:cubicBezTo>
                    <a:pt x="77" y="422"/>
                    <a:pt x="78" y="422"/>
                    <a:pt x="79" y="422"/>
                  </a:cubicBezTo>
                  <a:cubicBezTo>
                    <a:pt x="79" y="422"/>
                    <a:pt x="79" y="422"/>
                    <a:pt x="79" y="422"/>
                  </a:cubicBezTo>
                  <a:cubicBezTo>
                    <a:pt x="79" y="421"/>
                    <a:pt x="79" y="421"/>
                    <a:pt x="80" y="421"/>
                  </a:cubicBezTo>
                  <a:cubicBezTo>
                    <a:pt x="80" y="421"/>
                    <a:pt x="80" y="421"/>
                    <a:pt x="80" y="421"/>
                  </a:cubicBezTo>
                  <a:cubicBezTo>
                    <a:pt x="80" y="421"/>
                    <a:pt x="80" y="421"/>
                    <a:pt x="81" y="421"/>
                  </a:cubicBezTo>
                  <a:cubicBezTo>
                    <a:pt x="81" y="421"/>
                    <a:pt x="81" y="421"/>
                    <a:pt x="81" y="421"/>
                  </a:cubicBezTo>
                  <a:cubicBezTo>
                    <a:pt x="81" y="421"/>
                    <a:pt x="81" y="420"/>
                    <a:pt x="81" y="420"/>
                  </a:cubicBezTo>
                  <a:cubicBezTo>
                    <a:pt x="81" y="420"/>
                    <a:pt x="81" y="420"/>
                    <a:pt x="81" y="420"/>
                  </a:cubicBezTo>
                  <a:cubicBezTo>
                    <a:pt x="81" y="420"/>
                    <a:pt x="81" y="420"/>
                    <a:pt x="81" y="420"/>
                  </a:cubicBezTo>
                  <a:cubicBezTo>
                    <a:pt x="82" y="420"/>
                    <a:pt x="82" y="420"/>
                    <a:pt x="82" y="420"/>
                  </a:cubicBezTo>
                  <a:cubicBezTo>
                    <a:pt x="82" y="420"/>
                    <a:pt x="82" y="420"/>
                    <a:pt x="82" y="420"/>
                  </a:cubicBezTo>
                  <a:cubicBezTo>
                    <a:pt x="82" y="420"/>
                    <a:pt x="83" y="420"/>
                    <a:pt x="83" y="420"/>
                  </a:cubicBezTo>
                  <a:cubicBezTo>
                    <a:pt x="83" y="420"/>
                    <a:pt x="83" y="420"/>
                    <a:pt x="83" y="420"/>
                  </a:cubicBezTo>
                  <a:cubicBezTo>
                    <a:pt x="84" y="420"/>
                    <a:pt x="85" y="420"/>
                    <a:pt x="86" y="420"/>
                  </a:cubicBezTo>
                  <a:cubicBezTo>
                    <a:pt x="87" y="420"/>
                    <a:pt x="88" y="420"/>
                    <a:pt x="88" y="420"/>
                  </a:cubicBezTo>
                  <a:cubicBezTo>
                    <a:pt x="88" y="420"/>
                    <a:pt x="88" y="420"/>
                    <a:pt x="88" y="420"/>
                  </a:cubicBezTo>
                  <a:cubicBezTo>
                    <a:pt x="89" y="420"/>
                    <a:pt x="89" y="420"/>
                    <a:pt x="89" y="420"/>
                  </a:cubicBezTo>
                  <a:cubicBezTo>
                    <a:pt x="90" y="420"/>
                    <a:pt x="90" y="420"/>
                    <a:pt x="90" y="420"/>
                  </a:cubicBezTo>
                  <a:cubicBezTo>
                    <a:pt x="90" y="420"/>
                    <a:pt x="90" y="419"/>
                    <a:pt x="90" y="419"/>
                  </a:cubicBezTo>
                  <a:cubicBezTo>
                    <a:pt x="91" y="419"/>
                    <a:pt x="91" y="419"/>
                    <a:pt x="91" y="419"/>
                  </a:cubicBezTo>
                  <a:cubicBezTo>
                    <a:pt x="91" y="419"/>
                    <a:pt x="91" y="419"/>
                    <a:pt x="91" y="419"/>
                  </a:cubicBezTo>
                  <a:cubicBezTo>
                    <a:pt x="91" y="419"/>
                    <a:pt x="92" y="419"/>
                    <a:pt x="92" y="419"/>
                  </a:cubicBezTo>
                  <a:cubicBezTo>
                    <a:pt x="92" y="419"/>
                    <a:pt x="92" y="419"/>
                    <a:pt x="92" y="419"/>
                  </a:cubicBezTo>
                  <a:cubicBezTo>
                    <a:pt x="92" y="419"/>
                    <a:pt x="92" y="419"/>
                    <a:pt x="92" y="419"/>
                  </a:cubicBezTo>
                  <a:cubicBezTo>
                    <a:pt x="92" y="419"/>
                    <a:pt x="93" y="419"/>
                    <a:pt x="93" y="419"/>
                  </a:cubicBezTo>
                  <a:cubicBezTo>
                    <a:pt x="93" y="419"/>
                    <a:pt x="93" y="419"/>
                    <a:pt x="93" y="419"/>
                  </a:cubicBezTo>
                  <a:cubicBezTo>
                    <a:pt x="94" y="419"/>
                    <a:pt x="96" y="423"/>
                    <a:pt x="97" y="423"/>
                  </a:cubicBezTo>
                  <a:cubicBezTo>
                    <a:pt x="98" y="424"/>
                    <a:pt x="98" y="428"/>
                    <a:pt x="100" y="429"/>
                  </a:cubicBezTo>
                  <a:cubicBezTo>
                    <a:pt x="100" y="429"/>
                    <a:pt x="100" y="429"/>
                    <a:pt x="101" y="429"/>
                  </a:cubicBezTo>
                  <a:cubicBezTo>
                    <a:pt x="101" y="429"/>
                    <a:pt x="101" y="429"/>
                    <a:pt x="101" y="429"/>
                  </a:cubicBezTo>
                  <a:cubicBezTo>
                    <a:pt x="101" y="429"/>
                    <a:pt x="102" y="429"/>
                    <a:pt x="102" y="429"/>
                  </a:cubicBezTo>
                  <a:cubicBezTo>
                    <a:pt x="102" y="429"/>
                    <a:pt x="102" y="429"/>
                    <a:pt x="102" y="429"/>
                  </a:cubicBezTo>
                  <a:cubicBezTo>
                    <a:pt x="103" y="429"/>
                    <a:pt x="103" y="429"/>
                    <a:pt x="104" y="429"/>
                  </a:cubicBezTo>
                  <a:cubicBezTo>
                    <a:pt x="104" y="429"/>
                    <a:pt x="104" y="429"/>
                    <a:pt x="104" y="429"/>
                  </a:cubicBezTo>
                  <a:cubicBezTo>
                    <a:pt x="106" y="429"/>
                    <a:pt x="108" y="429"/>
                    <a:pt x="110" y="429"/>
                  </a:cubicBezTo>
                  <a:cubicBezTo>
                    <a:pt x="110" y="429"/>
                    <a:pt x="111" y="429"/>
                    <a:pt x="111" y="429"/>
                  </a:cubicBezTo>
                  <a:cubicBezTo>
                    <a:pt x="111" y="429"/>
                    <a:pt x="111" y="429"/>
                    <a:pt x="111" y="429"/>
                  </a:cubicBezTo>
                  <a:cubicBezTo>
                    <a:pt x="112" y="429"/>
                    <a:pt x="112" y="429"/>
                    <a:pt x="112" y="429"/>
                  </a:cubicBezTo>
                  <a:cubicBezTo>
                    <a:pt x="115" y="429"/>
                    <a:pt x="115" y="430"/>
                    <a:pt x="116" y="431"/>
                  </a:cubicBezTo>
                  <a:cubicBezTo>
                    <a:pt x="116" y="431"/>
                    <a:pt x="118" y="434"/>
                    <a:pt x="117" y="436"/>
                  </a:cubicBezTo>
                  <a:cubicBezTo>
                    <a:pt x="117" y="437"/>
                    <a:pt x="117" y="437"/>
                    <a:pt x="117" y="438"/>
                  </a:cubicBezTo>
                  <a:cubicBezTo>
                    <a:pt x="117" y="438"/>
                    <a:pt x="117" y="438"/>
                    <a:pt x="117" y="438"/>
                  </a:cubicBezTo>
                  <a:cubicBezTo>
                    <a:pt x="117" y="439"/>
                    <a:pt x="116" y="439"/>
                    <a:pt x="116" y="439"/>
                  </a:cubicBezTo>
                  <a:cubicBezTo>
                    <a:pt x="116" y="440"/>
                    <a:pt x="116" y="440"/>
                    <a:pt x="116" y="441"/>
                  </a:cubicBezTo>
                  <a:cubicBezTo>
                    <a:pt x="116" y="441"/>
                    <a:pt x="116" y="441"/>
                    <a:pt x="116" y="441"/>
                  </a:cubicBezTo>
                  <a:cubicBezTo>
                    <a:pt x="115" y="442"/>
                    <a:pt x="115" y="442"/>
                    <a:pt x="115" y="442"/>
                  </a:cubicBezTo>
                  <a:cubicBezTo>
                    <a:pt x="115" y="442"/>
                    <a:pt x="115" y="443"/>
                    <a:pt x="115" y="443"/>
                  </a:cubicBezTo>
                  <a:cubicBezTo>
                    <a:pt x="115" y="443"/>
                    <a:pt x="115" y="443"/>
                    <a:pt x="115" y="443"/>
                  </a:cubicBezTo>
                  <a:cubicBezTo>
                    <a:pt x="115" y="444"/>
                    <a:pt x="115" y="444"/>
                    <a:pt x="115" y="444"/>
                  </a:cubicBezTo>
                  <a:cubicBezTo>
                    <a:pt x="115" y="444"/>
                    <a:pt x="115" y="444"/>
                    <a:pt x="115" y="444"/>
                  </a:cubicBezTo>
                  <a:cubicBezTo>
                    <a:pt x="115" y="445"/>
                    <a:pt x="115" y="446"/>
                    <a:pt x="115" y="447"/>
                  </a:cubicBezTo>
                  <a:cubicBezTo>
                    <a:pt x="115" y="447"/>
                    <a:pt x="115" y="447"/>
                    <a:pt x="115" y="447"/>
                  </a:cubicBezTo>
                  <a:cubicBezTo>
                    <a:pt x="115" y="448"/>
                    <a:pt x="114" y="448"/>
                    <a:pt x="114" y="448"/>
                  </a:cubicBezTo>
                  <a:cubicBezTo>
                    <a:pt x="114" y="448"/>
                    <a:pt x="114" y="448"/>
                    <a:pt x="114" y="449"/>
                  </a:cubicBezTo>
                  <a:cubicBezTo>
                    <a:pt x="114" y="449"/>
                    <a:pt x="114" y="449"/>
                    <a:pt x="114" y="449"/>
                  </a:cubicBezTo>
                  <a:cubicBezTo>
                    <a:pt x="114" y="451"/>
                    <a:pt x="114" y="451"/>
                    <a:pt x="112" y="452"/>
                  </a:cubicBezTo>
                  <a:cubicBezTo>
                    <a:pt x="111" y="453"/>
                    <a:pt x="112" y="453"/>
                    <a:pt x="114" y="455"/>
                  </a:cubicBezTo>
                  <a:cubicBezTo>
                    <a:pt x="115" y="457"/>
                    <a:pt x="114" y="456"/>
                    <a:pt x="115" y="458"/>
                  </a:cubicBezTo>
                  <a:cubicBezTo>
                    <a:pt x="115" y="458"/>
                    <a:pt x="115" y="458"/>
                    <a:pt x="115" y="459"/>
                  </a:cubicBezTo>
                  <a:cubicBezTo>
                    <a:pt x="115" y="459"/>
                    <a:pt x="115" y="459"/>
                    <a:pt x="115" y="459"/>
                  </a:cubicBezTo>
                  <a:cubicBezTo>
                    <a:pt x="115" y="459"/>
                    <a:pt x="115" y="459"/>
                    <a:pt x="116" y="460"/>
                  </a:cubicBezTo>
                  <a:cubicBezTo>
                    <a:pt x="116" y="460"/>
                    <a:pt x="116" y="460"/>
                    <a:pt x="116" y="460"/>
                  </a:cubicBezTo>
                  <a:cubicBezTo>
                    <a:pt x="116" y="460"/>
                    <a:pt x="117" y="461"/>
                    <a:pt x="117" y="461"/>
                  </a:cubicBezTo>
                  <a:cubicBezTo>
                    <a:pt x="117" y="461"/>
                    <a:pt x="117" y="461"/>
                    <a:pt x="117" y="462"/>
                  </a:cubicBezTo>
                  <a:cubicBezTo>
                    <a:pt x="119" y="463"/>
                    <a:pt x="121" y="466"/>
                    <a:pt x="123" y="468"/>
                  </a:cubicBezTo>
                  <a:cubicBezTo>
                    <a:pt x="123" y="468"/>
                    <a:pt x="123" y="468"/>
                    <a:pt x="123" y="468"/>
                  </a:cubicBezTo>
                  <a:cubicBezTo>
                    <a:pt x="123" y="468"/>
                    <a:pt x="123" y="468"/>
                    <a:pt x="123" y="468"/>
                  </a:cubicBezTo>
                  <a:cubicBezTo>
                    <a:pt x="123" y="468"/>
                    <a:pt x="124" y="469"/>
                    <a:pt x="124" y="469"/>
                  </a:cubicBezTo>
                  <a:cubicBezTo>
                    <a:pt x="124" y="469"/>
                    <a:pt x="124" y="469"/>
                    <a:pt x="124" y="469"/>
                  </a:cubicBezTo>
                  <a:cubicBezTo>
                    <a:pt x="124" y="469"/>
                    <a:pt x="124" y="469"/>
                    <a:pt x="124" y="469"/>
                  </a:cubicBezTo>
                  <a:cubicBezTo>
                    <a:pt x="124" y="469"/>
                    <a:pt x="124" y="469"/>
                    <a:pt x="124" y="470"/>
                  </a:cubicBezTo>
                  <a:cubicBezTo>
                    <a:pt x="124" y="470"/>
                    <a:pt x="124" y="470"/>
                    <a:pt x="125" y="470"/>
                  </a:cubicBezTo>
                  <a:cubicBezTo>
                    <a:pt x="125" y="470"/>
                    <a:pt x="125" y="470"/>
                    <a:pt x="125" y="471"/>
                  </a:cubicBezTo>
                  <a:cubicBezTo>
                    <a:pt x="125" y="472"/>
                    <a:pt x="125" y="473"/>
                    <a:pt x="125" y="474"/>
                  </a:cubicBezTo>
                  <a:cubicBezTo>
                    <a:pt x="125" y="474"/>
                    <a:pt x="126" y="474"/>
                    <a:pt x="126" y="475"/>
                  </a:cubicBezTo>
                  <a:cubicBezTo>
                    <a:pt x="125" y="475"/>
                    <a:pt x="126" y="475"/>
                    <a:pt x="126" y="476"/>
                  </a:cubicBezTo>
                  <a:cubicBezTo>
                    <a:pt x="126" y="476"/>
                    <a:pt x="126" y="476"/>
                    <a:pt x="126" y="476"/>
                  </a:cubicBezTo>
                  <a:cubicBezTo>
                    <a:pt x="126" y="477"/>
                    <a:pt x="127" y="478"/>
                    <a:pt x="128" y="479"/>
                  </a:cubicBezTo>
                  <a:cubicBezTo>
                    <a:pt x="128" y="479"/>
                    <a:pt x="128" y="479"/>
                    <a:pt x="128" y="479"/>
                  </a:cubicBezTo>
                  <a:cubicBezTo>
                    <a:pt x="128" y="479"/>
                    <a:pt x="129" y="483"/>
                    <a:pt x="130" y="485"/>
                  </a:cubicBezTo>
                  <a:cubicBezTo>
                    <a:pt x="131" y="487"/>
                    <a:pt x="130" y="493"/>
                    <a:pt x="131" y="495"/>
                  </a:cubicBezTo>
                  <a:cubicBezTo>
                    <a:pt x="132" y="496"/>
                    <a:pt x="132" y="501"/>
                    <a:pt x="132" y="503"/>
                  </a:cubicBezTo>
                  <a:cubicBezTo>
                    <a:pt x="132" y="505"/>
                    <a:pt x="132" y="505"/>
                    <a:pt x="131" y="506"/>
                  </a:cubicBezTo>
                  <a:cubicBezTo>
                    <a:pt x="130" y="508"/>
                    <a:pt x="128" y="508"/>
                    <a:pt x="127" y="509"/>
                  </a:cubicBezTo>
                  <a:cubicBezTo>
                    <a:pt x="127" y="511"/>
                    <a:pt x="124" y="522"/>
                    <a:pt x="124" y="523"/>
                  </a:cubicBezTo>
                  <a:cubicBezTo>
                    <a:pt x="124" y="523"/>
                    <a:pt x="124" y="524"/>
                    <a:pt x="124" y="524"/>
                  </a:cubicBezTo>
                  <a:cubicBezTo>
                    <a:pt x="124" y="524"/>
                    <a:pt x="124" y="524"/>
                    <a:pt x="124" y="524"/>
                  </a:cubicBezTo>
                  <a:cubicBezTo>
                    <a:pt x="124" y="525"/>
                    <a:pt x="124" y="525"/>
                    <a:pt x="123" y="526"/>
                  </a:cubicBezTo>
                  <a:cubicBezTo>
                    <a:pt x="123" y="526"/>
                    <a:pt x="123" y="526"/>
                    <a:pt x="123" y="526"/>
                  </a:cubicBezTo>
                  <a:cubicBezTo>
                    <a:pt x="123" y="527"/>
                    <a:pt x="123" y="527"/>
                    <a:pt x="123" y="527"/>
                  </a:cubicBezTo>
                  <a:cubicBezTo>
                    <a:pt x="123" y="528"/>
                    <a:pt x="123" y="528"/>
                    <a:pt x="123" y="528"/>
                  </a:cubicBezTo>
                  <a:cubicBezTo>
                    <a:pt x="123" y="529"/>
                    <a:pt x="123" y="529"/>
                    <a:pt x="123" y="530"/>
                  </a:cubicBezTo>
                  <a:cubicBezTo>
                    <a:pt x="123" y="530"/>
                    <a:pt x="123" y="530"/>
                    <a:pt x="123" y="530"/>
                  </a:cubicBezTo>
                  <a:cubicBezTo>
                    <a:pt x="123" y="530"/>
                    <a:pt x="123" y="530"/>
                    <a:pt x="123" y="530"/>
                  </a:cubicBezTo>
                  <a:cubicBezTo>
                    <a:pt x="123" y="531"/>
                    <a:pt x="123" y="531"/>
                    <a:pt x="123" y="531"/>
                  </a:cubicBezTo>
                  <a:cubicBezTo>
                    <a:pt x="123" y="531"/>
                    <a:pt x="123" y="532"/>
                    <a:pt x="123" y="532"/>
                  </a:cubicBezTo>
                  <a:cubicBezTo>
                    <a:pt x="123" y="532"/>
                    <a:pt x="123" y="532"/>
                    <a:pt x="123" y="533"/>
                  </a:cubicBezTo>
                  <a:cubicBezTo>
                    <a:pt x="124" y="533"/>
                    <a:pt x="124" y="533"/>
                    <a:pt x="124" y="534"/>
                  </a:cubicBezTo>
                  <a:cubicBezTo>
                    <a:pt x="124" y="534"/>
                    <a:pt x="124" y="534"/>
                    <a:pt x="124" y="534"/>
                  </a:cubicBezTo>
                  <a:cubicBezTo>
                    <a:pt x="124" y="535"/>
                    <a:pt x="124" y="535"/>
                    <a:pt x="124" y="535"/>
                  </a:cubicBezTo>
                  <a:cubicBezTo>
                    <a:pt x="126" y="538"/>
                    <a:pt x="129" y="543"/>
                    <a:pt x="129" y="546"/>
                  </a:cubicBezTo>
                  <a:cubicBezTo>
                    <a:pt x="130" y="550"/>
                    <a:pt x="132" y="552"/>
                    <a:pt x="134" y="556"/>
                  </a:cubicBezTo>
                  <a:cubicBezTo>
                    <a:pt x="136" y="559"/>
                    <a:pt x="134" y="566"/>
                    <a:pt x="135" y="569"/>
                  </a:cubicBezTo>
                  <a:cubicBezTo>
                    <a:pt x="136" y="573"/>
                    <a:pt x="137" y="576"/>
                    <a:pt x="137" y="580"/>
                  </a:cubicBezTo>
                  <a:cubicBezTo>
                    <a:pt x="137" y="581"/>
                    <a:pt x="137" y="582"/>
                    <a:pt x="137" y="582"/>
                  </a:cubicBezTo>
                  <a:cubicBezTo>
                    <a:pt x="137" y="582"/>
                    <a:pt x="137" y="582"/>
                    <a:pt x="137" y="583"/>
                  </a:cubicBezTo>
                  <a:cubicBezTo>
                    <a:pt x="137" y="583"/>
                    <a:pt x="137" y="583"/>
                    <a:pt x="137" y="584"/>
                  </a:cubicBezTo>
                  <a:cubicBezTo>
                    <a:pt x="137" y="584"/>
                    <a:pt x="137" y="584"/>
                    <a:pt x="137" y="584"/>
                  </a:cubicBezTo>
                  <a:cubicBezTo>
                    <a:pt x="138" y="585"/>
                    <a:pt x="138" y="585"/>
                    <a:pt x="138" y="585"/>
                  </a:cubicBezTo>
                  <a:cubicBezTo>
                    <a:pt x="138" y="585"/>
                    <a:pt x="138" y="586"/>
                    <a:pt x="138" y="586"/>
                  </a:cubicBezTo>
                  <a:cubicBezTo>
                    <a:pt x="139" y="586"/>
                    <a:pt x="139" y="587"/>
                    <a:pt x="139" y="587"/>
                  </a:cubicBezTo>
                  <a:cubicBezTo>
                    <a:pt x="139" y="587"/>
                    <a:pt x="139" y="587"/>
                    <a:pt x="139" y="588"/>
                  </a:cubicBezTo>
                  <a:cubicBezTo>
                    <a:pt x="140" y="588"/>
                    <a:pt x="140" y="588"/>
                    <a:pt x="140" y="588"/>
                  </a:cubicBezTo>
                  <a:cubicBezTo>
                    <a:pt x="140" y="589"/>
                    <a:pt x="140" y="589"/>
                    <a:pt x="140" y="589"/>
                  </a:cubicBezTo>
                  <a:cubicBezTo>
                    <a:pt x="141" y="589"/>
                    <a:pt x="141" y="590"/>
                    <a:pt x="141" y="590"/>
                  </a:cubicBezTo>
                  <a:cubicBezTo>
                    <a:pt x="141" y="590"/>
                    <a:pt x="141" y="590"/>
                    <a:pt x="142" y="590"/>
                  </a:cubicBezTo>
                  <a:cubicBezTo>
                    <a:pt x="142" y="591"/>
                    <a:pt x="142" y="591"/>
                    <a:pt x="142" y="591"/>
                  </a:cubicBezTo>
                  <a:cubicBezTo>
                    <a:pt x="143" y="591"/>
                    <a:pt x="143" y="592"/>
                    <a:pt x="143" y="592"/>
                  </a:cubicBezTo>
                  <a:cubicBezTo>
                    <a:pt x="145" y="595"/>
                    <a:pt x="146" y="596"/>
                    <a:pt x="147" y="599"/>
                  </a:cubicBezTo>
                  <a:cubicBezTo>
                    <a:pt x="148" y="602"/>
                    <a:pt x="146" y="600"/>
                    <a:pt x="145" y="602"/>
                  </a:cubicBezTo>
                  <a:cubicBezTo>
                    <a:pt x="144" y="603"/>
                    <a:pt x="146" y="606"/>
                    <a:pt x="147" y="609"/>
                  </a:cubicBezTo>
                  <a:cubicBezTo>
                    <a:pt x="148" y="612"/>
                    <a:pt x="148" y="615"/>
                    <a:pt x="147" y="617"/>
                  </a:cubicBezTo>
                  <a:cubicBezTo>
                    <a:pt x="146" y="619"/>
                    <a:pt x="147" y="619"/>
                    <a:pt x="147" y="621"/>
                  </a:cubicBezTo>
                  <a:cubicBezTo>
                    <a:pt x="148" y="624"/>
                    <a:pt x="148" y="624"/>
                    <a:pt x="149" y="626"/>
                  </a:cubicBezTo>
                  <a:cubicBezTo>
                    <a:pt x="149" y="628"/>
                    <a:pt x="150" y="627"/>
                    <a:pt x="152" y="628"/>
                  </a:cubicBezTo>
                  <a:cubicBezTo>
                    <a:pt x="153" y="628"/>
                    <a:pt x="153" y="630"/>
                    <a:pt x="155" y="630"/>
                  </a:cubicBezTo>
                  <a:cubicBezTo>
                    <a:pt x="158" y="631"/>
                    <a:pt x="158" y="630"/>
                    <a:pt x="158" y="628"/>
                  </a:cubicBezTo>
                  <a:cubicBezTo>
                    <a:pt x="159" y="627"/>
                    <a:pt x="161" y="628"/>
                    <a:pt x="163" y="628"/>
                  </a:cubicBezTo>
                  <a:cubicBezTo>
                    <a:pt x="164" y="628"/>
                    <a:pt x="164" y="627"/>
                    <a:pt x="165" y="626"/>
                  </a:cubicBezTo>
                  <a:cubicBezTo>
                    <a:pt x="167" y="625"/>
                    <a:pt x="168" y="625"/>
                    <a:pt x="170" y="625"/>
                  </a:cubicBezTo>
                  <a:cubicBezTo>
                    <a:pt x="173" y="625"/>
                    <a:pt x="175" y="625"/>
                    <a:pt x="176" y="625"/>
                  </a:cubicBezTo>
                  <a:cubicBezTo>
                    <a:pt x="178" y="625"/>
                    <a:pt x="180" y="626"/>
                    <a:pt x="181" y="625"/>
                  </a:cubicBezTo>
                  <a:cubicBezTo>
                    <a:pt x="182" y="625"/>
                    <a:pt x="185" y="625"/>
                    <a:pt x="186" y="624"/>
                  </a:cubicBezTo>
                  <a:cubicBezTo>
                    <a:pt x="188" y="624"/>
                    <a:pt x="190" y="623"/>
                    <a:pt x="191" y="622"/>
                  </a:cubicBezTo>
                  <a:cubicBezTo>
                    <a:pt x="193" y="620"/>
                    <a:pt x="199" y="614"/>
                    <a:pt x="200" y="614"/>
                  </a:cubicBezTo>
                  <a:cubicBezTo>
                    <a:pt x="201" y="613"/>
                    <a:pt x="206" y="606"/>
                    <a:pt x="207" y="605"/>
                  </a:cubicBezTo>
                  <a:cubicBezTo>
                    <a:pt x="208" y="603"/>
                    <a:pt x="209" y="603"/>
                    <a:pt x="210" y="603"/>
                  </a:cubicBezTo>
                  <a:cubicBezTo>
                    <a:pt x="211" y="603"/>
                    <a:pt x="214" y="598"/>
                    <a:pt x="215" y="597"/>
                  </a:cubicBezTo>
                  <a:cubicBezTo>
                    <a:pt x="216" y="595"/>
                    <a:pt x="218" y="593"/>
                    <a:pt x="219" y="592"/>
                  </a:cubicBezTo>
                  <a:cubicBezTo>
                    <a:pt x="220" y="590"/>
                    <a:pt x="221" y="587"/>
                    <a:pt x="222" y="585"/>
                  </a:cubicBezTo>
                  <a:cubicBezTo>
                    <a:pt x="222" y="585"/>
                    <a:pt x="222" y="584"/>
                    <a:pt x="222" y="584"/>
                  </a:cubicBezTo>
                  <a:cubicBezTo>
                    <a:pt x="222" y="584"/>
                    <a:pt x="222" y="584"/>
                    <a:pt x="222" y="584"/>
                  </a:cubicBezTo>
                  <a:cubicBezTo>
                    <a:pt x="222" y="583"/>
                    <a:pt x="222" y="582"/>
                    <a:pt x="222" y="582"/>
                  </a:cubicBezTo>
                  <a:cubicBezTo>
                    <a:pt x="222" y="582"/>
                    <a:pt x="222" y="582"/>
                    <a:pt x="222" y="582"/>
                  </a:cubicBezTo>
                  <a:cubicBezTo>
                    <a:pt x="222" y="582"/>
                    <a:pt x="222" y="582"/>
                    <a:pt x="222" y="582"/>
                  </a:cubicBezTo>
                  <a:cubicBezTo>
                    <a:pt x="222" y="581"/>
                    <a:pt x="222" y="581"/>
                    <a:pt x="222" y="580"/>
                  </a:cubicBezTo>
                  <a:cubicBezTo>
                    <a:pt x="222" y="580"/>
                    <a:pt x="222" y="580"/>
                    <a:pt x="222" y="580"/>
                  </a:cubicBezTo>
                  <a:cubicBezTo>
                    <a:pt x="223" y="580"/>
                    <a:pt x="223" y="579"/>
                    <a:pt x="223" y="578"/>
                  </a:cubicBezTo>
                  <a:cubicBezTo>
                    <a:pt x="223" y="578"/>
                    <a:pt x="223" y="578"/>
                    <a:pt x="223" y="578"/>
                  </a:cubicBezTo>
                  <a:cubicBezTo>
                    <a:pt x="223" y="578"/>
                    <a:pt x="223" y="578"/>
                    <a:pt x="223" y="578"/>
                  </a:cubicBezTo>
                  <a:cubicBezTo>
                    <a:pt x="222" y="577"/>
                    <a:pt x="223" y="574"/>
                    <a:pt x="226" y="572"/>
                  </a:cubicBezTo>
                  <a:cubicBezTo>
                    <a:pt x="228" y="571"/>
                    <a:pt x="234" y="568"/>
                    <a:pt x="235" y="565"/>
                  </a:cubicBezTo>
                  <a:cubicBezTo>
                    <a:pt x="236" y="562"/>
                    <a:pt x="234" y="554"/>
                    <a:pt x="234" y="553"/>
                  </a:cubicBezTo>
                  <a:cubicBezTo>
                    <a:pt x="234" y="552"/>
                    <a:pt x="233" y="546"/>
                    <a:pt x="232" y="546"/>
                  </a:cubicBezTo>
                  <a:cubicBezTo>
                    <a:pt x="231" y="546"/>
                    <a:pt x="231" y="545"/>
                    <a:pt x="232" y="542"/>
                  </a:cubicBezTo>
                  <a:cubicBezTo>
                    <a:pt x="233" y="540"/>
                    <a:pt x="243" y="532"/>
                    <a:pt x="246" y="530"/>
                  </a:cubicBezTo>
                  <a:cubicBezTo>
                    <a:pt x="248" y="528"/>
                    <a:pt x="252" y="527"/>
                    <a:pt x="253" y="526"/>
                  </a:cubicBezTo>
                  <a:cubicBezTo>
                    <a:pt x="254" y="525"/>
                    <a:pt x="259" y="519"/>
                    <a:pt x="260" y="519"/>
                  </a:cubicBezTo>
                  <a:cubicBezTo>
                    <a:pt x="260" y="518"/>
                    <a:pt x="259" y="515"/>
                    <a:pt x="258" y="513"/>
                  </a:cubicBezTo>
                  <a:cubicBezTo>
                    <a:pt x="257" y="511"/>
                    <a:pt x="257" y="503"/>
                    <a:pt x="257" y="501"/>
                  </a:cubicBezTo>
                  <a:cubicBezTo>
                    <a:pt x="257" y="501"/>
                    <a:pt x="257" y="500"/>
                    <a:pt x="257" y="500"/>
                  </a:cubicBezTo>
                  <a:cubicBezTo>
                    <a:pt x="257" y="500"/>
                    <a:pt x="257" y="500"/>
                    <a:pt x="257" y="499"/>
                  </a:cubicBezTo>
                  <a:cubicBezTo>
                    <a:pt x="257" y="499"/>
                    <a:pt x="257" y="499"/>
                    <a:pt x="257" y="498"/>
                  </a:cubicBezTo>
                  <a:cubicBezTo>
                    <a:pt x="257" y="498"/>
                    <a:pt x="257" y="498"/>
                    <a:pt x="257" y="498"/>
                  </a:cubicBezTo>
                  <a:cubicBezTo>
                    <a:pt x="257" y="497"/>
                    <a:pt x="257" y="497"/>
                    <a:pt x="257" y="497"/>
                  </a:cubicBezTo>
                  <a:cubicBezTo>
                    <a:pt x="257" y="496"/>
                    <a:pt x="257" y="496"/>
                    <a:pt x="257" y="496"/>
                  </a:cubicBezTo>
                  <a:cubicBezTo>
                    <a:pt x="257" y="496"/>
                    <a:pt x="257" y="496"/>
                    <a:pt x="257" y="496"/>
                  </a:cubicBezTo>
                  <a:cubicBezTo>
                    <a:pt x="257" y="495"/>
                    <a:pt x="257" y="495"/>
                    <a:pt x="257" y="495"/>
                  </a:cubicBezTo>
                  <a:cubicBezTo>
                    <a:pt x="256" y="493"/>
                    <a:pt x="253" y="491"/>
                    <a:pt x="252" y="489"/>
                  </a:cubicBezTo>
                  <a:cubicBezTo>
                    <a:pt x="251" y="488"/>
                    <a:pt x="252" y="480"/>
                    <a:pt x="252" y="479"/>
                  </a:cubicBezTo>
                  <a:cubicBezTo>
                    <a:pt x="252" y="478"/>
                    <a:pt x="250" y="474"/>
                    <a:pt x="250" y="473"/>
                  </a:cubicBezTo>
                  <a:cubicBezTo>
                    <a:pt x="250" y="472"/>
                    <a:pt x="250" y="470"/>
                    <a:pt x="250" y="469"/>
                  </a:cubicBezTo>
                  <a:cubicBezTo>
                    <a:pt x="250" y="469"/>
                    <a:pt x="250" y="469"/>
                    <a:pt x="250" y="469"/>
                  </a:cubicBezTo>
                  <a:cubicBezTo>
                    <a:pt x="250" y="469"/>
                    <a:pt x="250" y="469"/>
                    <a:pt x="250" y="469"/>
                  </a:cubicBezTo>
                  <a:cubicBezTo>
                    <a:pt x="251" y="469"/>
                    <a:pt x="251" y="469"/>
                    <a:pt x="251" y="469"/>
                  </a:cubicBezTo>
                  <a:cubicBezTo>
                    <a:pt x="251" y="469"/>
                    <a:pt x="251" y="469"/>
                    <a:pt x="251" y="469"/>
                  </a:cubicBezTo>
                  <a:cubicBezTo>
                    <a:pt x="251" y="468"/>
                    <a:pt x="252" y="467"/>
                    <a:pt x="252" y="466"/>
                  </a:cubicBezTo>
                  <a:cubicBezTo>
                    <a:pt x="252" y="466"/>
                    <a:pt x="252" y="466"/>
                    <a:pt x="252" y="466"/>
                  </a:cubicBezTo>
                  <a:cubicBezTo>
                    <a:pt x="253" y="465"/>
                    <a:pt x="253" y="465"/>
                    <a:pt x="253" y="464"/>
                  </a:cubicBezTo>
                  <a:cubicBezTo>
                    <a:pt x="254" y="462"/>
                    <a:pt x="257" y="457"/>
                    <a:pt x="258" y="456"/>
                  </a:cubicBezTo>
                  <a:cubicBezTo>
                    <a:pt x="258" y="456"/>
                    <a:pt x="258" y="456"/>
                    <a:pt x="258" y="456"/>
                  </a:cubicBezTo>
                  <a:cubicBezTo>
                    <a:pt x="258" y="456"/>
                    <a:pt x="258" y="456"/>
                    <a:pt x="259" y="456"/>
                  </a:cubicBezTo>
                  <a:cubicBezTo>
                    <a:pt x="259" y="456"/>
                    <a:pt x="259" y="456"/>
                    <a:pt x="259" y="455"/>
                  </a:cubicBezTo>
                  <a:cubicBezTo>
                    <a:pt x="259" y="455"/>
                    <a:pt x="259" y="455"/>
                    <a:pt x="259" y="455"/>
                  </a:cubicBezTo>
                  <a:cubicBezTo>
                    <a:pt x="260" y="455"/>
                    <a:pt x="261" y="455"/>
                    <a:pt x="261" y="455"/>
                  </a:cubicBezTo>
                  <a:cubicBezTo>
                    <a:pt x="262" y="455"/>
                    <a:pt x="268" y="447"/>
                    <a:pt x="270" y="443"/>
                  </a:cubicBezTo>
                  <a:cubicBezTo>
                    <a:pt x="272" y="440"/>
                    <a:pt x="278" y="437"/>
                    <a:pt x="280" y="436"/>
                  </a:cubicBezTo>
                  <a:cubicBezTo>
                    <a:pt x="282" y="435"/>
                    <a:pt x="281" y="435"/>
                    <a:pt x="281" y="434"/>
                  </a:cubicBezTo>
                  <a:cubicBezTo>
                    <a:pt x="282" y="433"/>
                    <a:pt x="283" y="432"/>
                    <a:pt x="285" y="431"/>
                  </a:cubicBezTo>
                  <a:cubicBezTo>
                    <a:pt x="287" y="430"/>
                    <a:pt x="292" y="420"/>
                    <a:pt x="293" y="417"/>
                  </a:cubicBezTo>
                  <a:cubicBezTo>
                    <a:pt x="294" y="415"/>
                    <a:pt x="298" y="408"/>
                    <a:pt x="299" y="406"/>
                  </a:cubicBezTo>
                  <a:cubicBezTo>
                    <a:pt x="300" y="405"/>
                    <a:pt x="300" y="398"/>
                    <a:pt x="300" y="396"/>
                  </a:cubicBezTo>
                  <a:cubicBezTo>
                    <a:pt x="300" y="394"/>
                    <a:pt x="300" y="393"/>
                    <a:pt x="299" y="394"/>
                  </a:cubicBezTo>
                  <a:cubicBezTo>
                    <a:pt x="298" y="394"/>
                    <a:pt x="294" y="396"/>
                    <a:pt x="293" y="397"/>
                  </a:cubicBezTo>
                  <a:cubicBezTo>
                    <a:pt x="291" y="398"/>
                    <a:pt x="287" y="397"/>
                    <a:pt x="285" y="397"/>
                  </a:cubicBezTo>
                  <a:cubicBezTo>
                    <a:pt x="283" y="398"/>
                    <a:pt x="283" y="399"/>
                    <a:pt x="282" y="399"/>
                  </a:cubicBezTo>
                  <a:cubicBezTo>
                    <a:pt x="280" y="400"/>
                    <a:pt x="281" y="399"/>
                    <a:pt x="279" y="398"/>
                  </a:cubicBezTo>
                  <a:cubicBezTo>
                    <a:pt x="277" y="398"/>
                    <a:pt x="273" y="400"/>
                    <a:pt x="272" y="401"/>
                  </a:cubicBezTo>
                  <a:cubicBezTo>
                    <a:pt x="271" y="401"/>
                    <a:pt x="268" y="397"/>
                    <a:pt x="268" y="396"/>
                  </a:cubicBezTo>
                  <a:cubicBezTo>
                    <a:pt x="268" y="396"/>
                    <a:pt x="267" y="395"/>
                    <a:pt x="267" y="395"/>
                  </a:cubicBezTo>
                  <a:cubicBezTo>
                    <a:pt x="267" y="395"/>
                    <a:pt x="267" y="395"/>
                    <a:pt x="267" y="395"/>
                  </a:cubicBezTo>
                  <a:cubicBezTo>
                    <a:pt x="267" y="395"/>
                    <a:pt x="267" y="395"/>
                    <a:pt x="267" y="395"/>
                  </a:cubicBezTo>
                  <a:cubicBezTo>
                    <a:pt x="267" y="395"/>
                    <a:pt x="266" y="394"/>
                    <a:pt x="266" y="394"/>
                  </a:cubicBezTo>
                  <a:cubicBezTo>
                    <a:pt x="266" y="394"/>
                    <a:pt x="266" y="394"/>
                    <a:pt x="266" y="394"/>
                  </a:cubicBezTo>
                  <a:cubicBezTo>
                    <a:pt x="266" y="394"/>
                    <a:pt x="266" y="394"/>
                    <a:pt x="266" y="394"/>
                  </a:cubicBezTo>
                  <a:cubicBezTo>
                    <a:pt x="266" y="394"/>
                    <a:pt x="266" y="393"/>
                    <a:pt x="266" y="393"/>
                  </a:cubicBezTo>
                  <a:cubicBezTo>
                    <a:pt x="266" y="392"/>
                    <a:pt x="266" y="392"/>
                    <a:pt x="266" y="391"/>
                  </a:cubicBezTo>
                  <a:cubicBezTo>
                    <a:pt x="265" y="391"/>
                    <a:pt x="265" y="390"/>
                    <a:pt x="265" y="389"/>
                  </a:cubicBezTo>
                  <a:cubicBezTo>
                    <a:pt x="265" y="389"/>
                    <a:pt x="265" y="389"/>
                    <a:pt x="265" y="389"/>
                  </a:cubicBezTo>
                  <a:cubicBezTo>
                    <a:pt x="264" y="389"/>
                    <a:pt x="264" y="389"/>
                    <a:pt x="264" y="389"/>
                  </a:cubicBezTo>
                  <a:cubicBezTo>
                    <a:pt x="264" y="388"/>
                    <a:pt x="264" y="388"/>
                    <a:pt x="264" y="388"/>
                  </a:cubicBezTo>
                  <a:cubicBezTo>
                    <a:pt x="262" y="387"/>
                    <a:pt x="261" y="386"/>
                    <a:pt x="259" y="385"/>
                  </a:cubicBezTo>
                  <a:cubicBezTo>
                    <a:pt x="258" y="384"/>
                    <a:pt x="257" y="382"/>
                    <a:pt x="256" y="382"/>
                  </a:cubicBezTo>
                  <a:cubicBezTo>
                    <a:pt x="255" y="382"/>
                    <a:pt x="252" y="378"/>
                    <a:pt x="250" y="378"/>
                  </a:cubicBezTo>
                  <a:cubicBezTo>
                    <a:pt x="249" y="378"/>
                    <a:pt x="248" y="373"/>
                    <a:pt x="247" y="371"/>
                  </a:cubicBezTo>
                  <a:cubicBezTo>
                    <a:pt x="247" y="370"/>
                    <a:pt x="247" y="370"/>
                    <a:pt x="246" y="369"/>
                  </a:cubicBezTo>
                  <a:cubicBezTo>
                    <a:pt x="246" y="369"/>
                    <a:pt x="246" y="369"/>
                    <a:pt x="246" y="369"/>
                  </a:cubicBezTo>
                  <a:cubicBezTo>
                    <a:pt x="246" y="368"/>
                    <a:pt x="245" y="368"/>
                    <a:pt x="244" y="367"/>
                  </a:cubicBezTo>
                  <a:cubicBezTo>
                    <a:pt x="244" y="367"/>
                    <a:pt x="244" y="367"/>
                    <a:pt x="244" y="367"/>
                  </a:cubicBezTo>
                  <a:cubicBezTo>
                    <a:pt x="244" y="366"/>
                    <a:pt x="244" y="366"/>
                    <a:pt x="244" y="366"/>
                  </a:cubicBezTo>
                  <a:cubicBezTo>
                    <a:pt x="244" y="366"/>
                    <a:pt x="243" y="366"/>
                    <a:pt x="243" y="366"/>
                  </a:cubicBezTo>
                  <a:cubicBezTo>
                    <a:pt x="243" y="366"/>
                    <a:pt x="243" y="365"/>
                    <a:pt x="243" y="365"/>
                  </a:cubicBezTo>
                  <a:cubicBezTo>
                    <a:pt x="243" y="365"/>
                    <a:pt x="243" y="365"/>
                    <a:pt x="243" y="365"/>
                  </a:cubicBezTo>
                  <a:cubicBezTo>
                    <a:pt x="243" y="365"/>
                    <a:pt x="242" y="365"/>
                    <a:pt x="242" y="365"/>
                  </a:cubicBezTo>
                  <a:cubicBezTo>
                    <a:pt x="241" y="364"/>
                    <a:pt x="238" y="360"/>
                    <a:pt x="238" y="357"/>
                  </a:cubicBezTo>
                  <a:cubicBezTo>
                    <a:pt x="238" y="355"/>
                    <a:pt x="237" y="352"/>
                    <a:pt x="237" y="351"/>
                  </a:cubicBezTo>
                  <a:cubicBezTo>
                    <a:pt x="237" y="349"/>
                    <a:pt x="237" y="348"/>
                    <a:pt x="235" y="348"/>
                  </a:cubicBezTo>
                  <a:cubicBezTo>
                    <a:pt x="233" y="347"/>
                    <a:pt x="231" y="344"/>
                    <a:pt x="231" y="344"/>
                  </a:cubicBezTo>
                  <a:cubicBezTo>
                    <a:pt x="230" y="343"/>
                    <a:pt x="232" y="342"/>
                    <a:pt x="231" y="341"/>
                  </a:cubicBezTo>
                  <a:cubicBezTo>
                    <a:pt x="231" y="340"/>
                    <a:pt x="225" y="329"/>
                    <a:pt x="224" y="327"/>
                  </a:cubicBezTo>
                  <a:cubicBezTo>
                    <a:pt x="222" y="324"/>
                    <a:pt x="223" y="324"/>
                    <a:pt x="223" y="323"/>
                  </a:cubicBezTo>
                  <a:cubicBezTo>
                    <a:pt x="223" y="323"/>
                    <a:pt x="221" y="321"/>
                    <a:pt x="220" y="320"/>
                  </a:cubicBezTo>
                  <a:cubicBezTo>
                    <a:pt x="219" y="319"/>
                    <a:pt x="224" y="323"/>
                    <a:pt x="225" y="324"/>
                  </a:cubicBezTo>
                  <a:cubicBezTo>
                    <a:pt x="225" y="324"/>
                    <a:pt x="225" y="324"/>
                    <a:pt x="226" y="324"/>
                  </a:cubicBezTo>
                  <a:cubicBezTo>
                    <a:pt x="226" y="324"/>
                    <a:pt x="226" y="324"/>
                    <a:pt x="226" y="324"/>
                  </a:cubicBezTo>
                  <a:cubicBezTo>
                    <a:pt x="226" y="324"/>
                    <a:pt x="226" y="323"/>
                    <a:pt x="226" y="323"/>
                  </a:cubicBezTo>
                  <a:cubicBezTo>
                    <a:pt x="227" y="323"/>
                    <a:pt x="227" y="323"/>
                    <a:pt x="228" y="323"/>
                  </a:cubicBezTo>
                  <a:cubicBezTo>
                    <a:pt x="228" y="323"/>
                    <a:pt x="228" y="323"/>
                    <a:pt x="228" y="323"/>
                  </a:cubicBezTo>
                  <a:cubicBezTo>
                    <a:pt x="230" y="323"/>
                    <a:pt x="232" y="328"/>
                    <a:pt x="233" y="330"/>
                  </a:cubicBezTo>
                  <a:cubicBezTo>
                    <a:pt x="235" y="332"/>
                    <a:pt x="237" y="334"/>
                    <a:pt x="238" y="335"/>
                  </a:cubicBezTo>
                  <a:cubicBezTo>
                    <a:pt x="239" y="335"/>
                    <a:pt x="237" y="336"/>
                    <a:pt x="238" y="337"/>
                  </a:cubicBezTo>
                  <a:cubicBezTo>
                    <a:pt x="238" y="338"/>
                    <a:pt x="240" y="339"/>
                    <a:pt x="241" y="340"/>
                  </a:cubicBezTo>
                  <a:cubicBezTo>
                    <a:pt x="242" y="340"/>
                    <a:pt x="247" y="347"/>
                    <a:pt x="247" y="348"/>
                  </a:cubicBezTo>
                  <a:cubicBezTo>
                    <a:pt x="248" y="349"/>
                    <a:pt x="247" y="349"/>
                    <a:pt x="246" y="350"/>
                  </a:cubicBezTo>
                  <a:cubicBezTo>
                    <a:pt x="246" y="351"/>
                    <a:pt x="248" y="355"/>
                    <a:pt x="249" y="357"/>
                  </a:cubicBezTo>
                  <a:cubicBezTo>
                    <a:pt x="250" y="358"/>
                    <a:pt x="252" y="359"/>
                    <a:pt x="253" y="360"/>
                  </a:cubicBezTo>
                  <a:cubicBezTo>
                    <a:pt x="254" y="361"/>
                    <a:pt x="256" y="363"/>
                    <a:pt x="257" y="365"/>
                  </a:cubicBezTo>
                  <a:cubicBezTo>
                    <a:pt x="258" y="367"/>
                    <a:pt x="261" y="370"/>
                    <a:pt x="262" y="372"/>
                  </a:cubicBezTo>
                  <a:cubicBezTo>
                    <a:pt x="262" y="373"/>
                    <a:pt x="262" y="373"/>
                    <a:pt x="262" y="373"/>
                  </a:cubicBezTo>
                  <a:cubicBezTo>
                    <a:pt x="262" y="373"/>
                    <a:pt x="262" y="374"/>
                    <a:pt x="262" y="374"/>
                  </a:cubicBezTo>
                  <a:cubicBezTo>
                    <a:pt x="262" y="374"/>
                    <a:pt x="262" y="374"/>
                    <a:pt x="262" y="374"/>
                  </a:cubicBezTo>
                  <a:cubicBezTo>
                    <a:pt x="262" y="374"/>
                    <a:pt x="262" y="374"/>
                    <a:pt x="262" y="374"/>
                  </a:cubicBezTo>
                  <a:cubicBezTo>
                    <a:pt x="262" y="374"/>
                    <a:pt x="262" y="374"/>
                    <a:pt x="262" y="375"/>
                  </a:cubicBezTo>
                  <a:cubicBezTo>
                    <a:pt x="262" y="375"/>
                    <a:pt x="262" y="375"/>
                    <a:pt x="262" y="375"/>
                  </a:cubicBezTo>
                  <a:cubicBezTo>
                    <a:pt x="262" y="376"/>
                    <a:pt x="262" y="376"/>
                    <a:pt x="262" y="376"/>
                  </a:cubicBezTo>
                  <a:cubicBezTo>
                    <a:pt x="262" y="376"/>
                    <a:pt x="262" y="376"/>
                    <a:pt x="262" y="376"/>
                  </a:cubicBezTo>
                  <a:cubicBezTo>
                    <a:pt x="262" y="378"/>
                    <a:pt x="266" y="385"/>
                    <a:pt x="266" y="387"/>
                  </a:cubicBezTo>
                  <a:cubicBezTo>
                    <a:pt x="266" y="388"/>
                    <a:pt x="267" y="390"/>
                    <a:pt x="268" y="390"/>
                  </a:cubicBezTo>
                  <a:cubicBezTo>
                    <a:pt x="270" y="390"/>
                    <a:pt x="273" y="389"/>
                    <a:pt x="274" y="388"/>
                  </a:cubicBezTo>
                  <a:cubicBezTo>
                    <a:pt x="275" y="387"/>
                    <a:pt x="279" y="387"/>
                    <a:pt x="282" y="387"/>
                  </a:cubicBezTo>
                  <a:cubicBezTo>
                    <a:pt x="285" y="387"/>
                    <a:pt x="292" y="383"/>
                    <a:pt x="294" y="382"/>
                  </a:cubicBezTo>
                  <a:cubicBezTo>
                    <a:pt x="296" y="380"/>
                    <a:pt x="303" y="379"/>
                    <a:pt x="304" y="378"/>
                  </a:cubicBezTo>
                  <a:cubicBezTo>
                    <a:pt x="304" y="378"/>
                    <a:pt x="305" y="375"/>
                    <a:pt x="305" y="374"/>
                  </a:cubicBezTo>
                  <a:cubicBezTo>
                    <a:pt x="305" y="374"/>
                    <a:pt x="306" y="374"/>
                    <a:pt x="306" y="374"/>
                  </a:cubicBezTo>
                  <a:cubicBezTo>
                    <a:pt x="306" y="374"/>
                    <a:pt x="306" y="374"/>
                    <a:pt x="306" y="374"/>
                  </a:cubicBezTo>
                  <a:cubicBezTo>
                    <a:pt x="306" y="374"/>
                    <a:pt x="306" y="374"/>
                    <a:pt x="307" y="374"/>
                  </a:cubicBezTo>
                  <a:cubicBezTo>
                    <a:pt x="307" y="374"/>
                    <a:pt x="307" y="373"/>
                    <a:pt x="307" y="373"/>
                  </a:cubicBezTo>
                  <a:cubicBezTo>
                    <a:pt x="307" y="373"/>
                    <a:pt x="307" y="373"/>
                    <a:pt x="308" y="373"/>
                  </a:cubicBezTo>
                  <a:cubicBezTo>
                    <a:pt x="308" y="373"/>
                    <a:pt x="308" y="373"/>
                    <a:pt x="308" y="373"/>
                  </a:cubicBezTo>
                  <a:cubicBezTo>
                    <a:pt x="308" y="373"/>
                    <a:pt x="309" y="373"/>
                    <a:pt x="309" y="373"/>
                  </a:cubicBezTo>
                  <a:cubicBezTo>
                    <a:pt x="309" y="373"/>
                    <a:pt x="309" y="373"/>
                    <a:pt x="309" y="372"/>
                  </a:cubicBezTo>
                  <a:cubicBezTo>
                    <a:pt x="310" y="372"/>
                    <a:pt x="310" y="372"/>
                    <a:pt x="310" y="372"/>
                  </a:cubicBezTo>
                  <a:cubicBezTo>
                    <a:pt x="310" y="372"/>
                    <a:pt x="311" y="372"/>
                    <a:pt x="311" y="372"/>
                  </a:cubicBezTo>
                  <a:cubicBezTo>
                    <a:pt x="311" y="372"/>
                    <a:pt x="311" y="372"/>
                    <a:pt x="311" y="372"/>
                  </a:cubicBezTo>
                  <a:cubicBezTo>
                    <a:pt x="312" y="372"/>
                    <a:pt x="312" y="372"/>
                    <a:pt x="312" y="372"/>
                  </a:cubicBezTo>
                  <a:cubicBezTo>
                    <a:pt x="312" y="372"/>
                    <a:pt x="312" y="372"/>
                    <a:pt x="312" y="372"/>
                  </a:cubicBezTo>
                  <a:cubicBezTo>
                    <a:pt x="313" y="372"/>
                    <a:pt x="313" y="371"/>
                    <a:pt x="313" y="371"/>
                  </a:cubicBezTo>
                  <a:cubicBezTo>
                    <a:pt x="313" y="371"/>
                    <a:pt x="313" y="371"/>
                    <a:pt x="313" y="371"/>
                  </a:cubicBezTo>
                  <a:cubicBezTo>
                    <a:pt x="315" y="371"/>
                    <a:pt x="318" y="371"/>
                    <a:pt x="318" y="370"/>
                  </a:cubicBezTo>
                  <a:cubicBezTo>
                    <a:pt x="318" y="368"/>
                    <a:pt x="319" y="368"/>
                    <a:pt x="320" y="367"/>
                  </a:cubicBezTo>
                  <a:cubicBezTo>
                    <a:pt x="322" y="367"/>
                    <a:pt x="322" y="366"/>
                    <a:pt x="322" y="365"/>
                  </a:cubicBezTo>
                  <a:cubicBezTo>
                    <a:pt x="323" y="364"/>
                    <a:pt x="325" y="363"/>
                    <a:pt x="327" y="363"/>
                  </a:cubicBezTo>
                  <a:cubicBezTo>
                    <a:pt x="328" y="363"/>
                    <a:pt x="327" y="362"/>
                    <a:pt x="327" y="360"/>
                  </a:cubicBezTo>
                  <a:cubicBezTo>
                    <a:pt x="327" y="359"/>
                    <a:pt x="327" y="358"/>
                    <a:pt x="328" y="356"/>
                  </a:cubicBezTo>
                  <a:cubicBezTo>
                    <a:pt x="328" y="354"/>
                    <a:pt x="328" y="356"/>
                    <a:pt x="329" y="357"/>
                  </a:cubicBezTo>
                  <a:cubicBezTo>
                    <a:pt x="330" y="357"/>
                    <a:pt x="331" y="354"/>
                    <a:pt x="332" y="353"/>
                  </a:cubicBezTo>
                  <a:cubicBezTo>
                    <a:pt x="333" y="353"/>
                    <a:pt x="334" y="351"/>
                    <a:pt x="334" y="349"/>
                  </a:cubicBezTo>
                  <a:cubicBezTo>
                    <a:pt x="335" y="348"/>
                    <a:pt x="335" y="347"/>
                    <a:pt x="334" y="347"/>
                  </a:cubicBezTo>
                  <a:cubicBezTo>
                    <a:pt x="332" y="346"/>
                    <a:pt x="332" y="345"/>
                    <a:pt x="330" y="343"/>
                  </a:cubicBezTo>
                  <a:cubicBezTo>
                    <a:pt x="329" y="342"/>
                    <a:pt x="326" y="342"/>
                    <a:pt x="324" y="342"/>
                  </a:cubicBezTo>
                  <a:cubicBezTo>
                    <a:pt x="324" y="342"/>
                    <a:pt x="324" y="342"/>
                    <a:pt x="324" y="342"/>
                  </a:cubicBezTo>
                  <a:cubicBezTo>
                    <a:pt x="323" y="342"/>
                    <a:pt x="323" y="342"/>
                    <a:pt x="323" y="341"/>
                  </a:cubicBezTo>
                  <a:cubicBezTo>
                    <a:pt x="323" y="341"/>
                    <a:pt x="323" y="341"/>
                    <a:pt x="323" y="341"/>
                  </a:cubicBezTo>
                  <a:cubicBezTo>
                    <a:pt x="323" y="341"/>
                    <a:pt x="323" y="341"/>
                    <a:pt x="323" y="341"/>
                  </a:cubicBezTo>
                  <a:cubicBezTo>
                    <a:pt x="322" y="341"/>
                    <a:pt x="322" y="341"/>
                    <a:pt x="322" y="340"/>
                  </a:cubicBezTo>
                  <a:cubicBezTo>
                    <a:pt x="322" y="340"/>
                    <a:pt x="322" y="340"/>
                    <a:pt x="322" y="340"/>
                  </a:cubicBezTo>
                  <a:cubicBezTo>
                    <a:pt x="322" y="340"/>
                    <a:pt x="322" y="340"/>
                    <a:pt x="321" y="339"/>
                  </a:cubicBezTo>
                  <a:cubicBezTo>
                    <a:pt x="321" y="339"/>
                    <a:pt x="321" y="339"/>
                    <a:pt x="321" y="339"/>
                  </a:cubicBezTo>
                  <a:cubicBezTo>
                    <a:pt x="321" y="339"/>
                    <a:pt x="321" y="339"/>
                    <a:pt x="321" y="338"/>
                  </a:cubicBezTo>
                  <a:cubicBezTo>
                    <a:pt x="321" y="338"/>
                    <a:pt x="321" y="338"/>
                    <a:pt x="321" y="338"/>
                  </a:cubicBezTo>
                  <a:cubicBezTo>
                    <a:pt x="320" y="337"/>
                    <a:pt x="320" y="336"/>
                    <a:pt x="320" y="335"/>
                  </a:cubicBezTo>
                  <a:cubicBezTo>
                    <a:pt x="319" y="333"/>
                    <a:pt x="321" y="332"/>
                    <a:pt x="320" y="332"/>
                  </a:cubicBezTo>
                  <a:cubicBezTo>
                    <a:pt x="319" y="332"/>
                    <a:pt x="313" y="338"/>
                    <a:pt x="312" y="340"/>
                  </a:cubicBezTo>
                  <a:cubicBezTo>
                    <a:pt x="311" y="341"/>
                    <a:pt x="307" y="340"/>
                    <a:pt x="305" y="340"/>
                  </a:cubicBezTo>
                  <a:cubicBezTo>
                    <a:pt x="303" y="340"/>
                    <a:pt x="303" y="341"/>
                    <a:pt x="301" y="340"/>
                  </a:cubicBezTo>
                  <a:cubicBezTo>
                    <a:pt x="301" y="340"/>
                    <a:pt x="301" y="340"/>
                    <a:pt x="300" y="340"/>
                  </a:cubicBezTo>
                  <a:cubicBezTo>
                    <a:pt x="300" y="340"/>
                    <a:pt x="300" y="340"/>
                    <a:pt x="300" y="340"/>
                  </a:cubicBezTo>
                  <a:cubicBezTo>
                    <a:pt x="300" y="340"/>
                    <a:pt x="300" y="339"/>
                    <a:pt x="300" y="339"/>
                  </a:cubicBezTo>
                  <a:cubicBezTo>
                    <a:pt x="299" y="339"/>
                    <a:pt x="299" y="339"/>
                    <a:pt x="299" y="339"/>
                  </a:cubicBezTo>
                  <a:cubicBezTo>
                    <a:pt x="299" y="339"/>
                    <a:pt x="299" y="339"/>
                    <a:pt x="299" y="339"/>
                  </a:cubicBezTo>
                  <a:cubicBezTo>
                    <a:pt x="299" y="339"/>
                    <a:pt x="299" y="338"/>
                    <a:pt x="299" y="338"/>
                  </a:cubicBezTo>
                  <a:cubicBezTo>
                    <a:pt x="299" y="338"/>
                    <a:pt x="299" y="338"/>
                    <a:pt x="298" y="338"/>
                  </a:cubicBezTo>
                  <a:cubicBezTo>
                    <a:pt x="298" y="337"/>
                    <a:pt x="301" y="336"/>
                    <a:pt x="301" y="335"/>
                  </a:cubicBezTo>
                  <a:cubicBezTo>
                    <a:pt x="301" y="334"/>
                    <a:pt x="299" y="332"/>
                    <a:pt x="298" y="331"/>
                  </a:cubicBezTo>
                  <a:cubicBezTo>
                    <a:pt x="298" y="331"/>
                    <a:pt x="297" y="333"/>
                    <a:pt x="297" y="334"/>
                  </a:cubicBezTo>
                  <a:cubicBezTo>
                    <a:pt x="296" y="334"/>
                    <a:pt x="296" y="334"/>
                    <a:pt x="296" y="334"/>
                  </a:cubicBezTo>
                  <a:cubicBezTo>
                    <a:pt x="296" y="334"/>
                    <a:pt x="296" y="334"/>
                    <a:pt x="296" y="334"/>
                  </a:cubicBezTo>
                  <a:cubicBezTo>
                    <a:pt x="296" y="334"/>
                    <a:pt x="296" y="334"/>
                    <a:pt x="295" y="334"/>
                  </a:cubicBezTo>
                  <a:cubicBezTo>
                    <a:pt x="295" y="334"/>
                    <a:pt x="295" y="334"/>
                    <a:pt x="295" y="334"/>
                  </a:cubicBezTo>
                  <a:cubicBezTo>
                    <a:pt x="295" y="333"/>
                    <a:pt x="295" y="333"/>
                    <a:pt x="295" y="333"/>
                  </a:cubicBezTo>
                  <a:cubicBezTo>
                    <a:pt x="295" y="333"/>
                    <a:pt x="294" y="333"/>
                    <a:pt x="294" y="333"/>
                  </a:cubicBezTo>
                  <a:cubicBezTo>
                    <a:pt x="294" y="332"/>
                    <a:pt x="293" y="330"/>
                    <a:pt x="293" y="329"/>
                  </a:cubicBezTo>
                  <a:cubicBezTo>
                    <a:pt x="293" y="328"/>
                    <a:pt x="291" y="326"/>
                    <a:pt x="290" y="325"/>
                  </a:cubicBezTo>
                  <a:cubicBezTo>
                    <a:pt x="289" y="325"/>
                    <a:pt x="287" y="323"/>
                    <a:pt x="287" y="322"/>
                  </a:cubicBezTo>
                  <a:cubicBezTo>
                    <a:pt x="287" y="322"/>
                    <a:pt x="287" y="321"/>
                    <a:pt x="286" y="321"/>
                  </a:cubicBezTo>
                  <a:cubicBezTo>
                    <a:pt x="286" y="321"/>
                    <a:pt x="286" y="321"/>
                    <a:pt x="286" y="321"/>
                  </a:cubicBezTo>
                  <a:cubicBezTo>
                    <a:pt x="286" y="320"/>
                    <a:pt x="286" y="320"/>
                    <a:pt x="285" y="319"/>
                  </a:cubicBezTo>
                  <a:cubicBezTo>
                    <a:pt x="285" y="319"/>
                    <a:pt x="284" y="318"/>
                    <a:pt x="284" y="318"/>
                  </a:cubicBezTo>
                  <a:cubicBezTo>
                    <a:pt x="284" y="318"/>
                    <a:pt x="283" y="317"/>
                    <a:pt x="283" y="317"/>
                  </a:cubicBezTo>
                  <a:cubicBezTo>
                    <a:pt x="283" y="317"/>
                    <a:pt x="283" y="317"/>
                    <a:pt x="283" y="317"/>
                  </a:cubicBezTo>
                  <a:cubicBezTo>
                    <a:pt x="283" y="317"/>
                    <a:pt x="283" y="317"/>
                    <a:pt x="283" y="317"/>
                  </a:cubicBezTo>
                  <a:cubicBezTo>
                    <a:pt x="283" y="317"/>
                    <a:pt x="283" y="317"/>
                    <a:pt x="283" y="317"/>
                  </a:cubicBezTo>
                  <a:cubicBezTo>
                    <a:pt x="283" y="316"/>
                    <a:pt x="284" y="316"/>
                    <a:pt x="284" y="316"/>
                  </a:cubicBezTo>
                  <a:cubicBezTo>
                    <a:pt x="284" y="316"/>
                    <a:pt x="284" y="316"/>
                    <a:pt x="284" y="316"/>
                  </a:cubicBezTo>
                  <a:cubicBezTo>
                    <a:pt x="284" y="316"/>
                    <a:pt x="284" y="316"/>
                    <a:pt x="284" y="316"/>
                  </a:cubicBezTo>
                  <a:cubicBezTo>
                    <a:pt x="284" y="316"/>
                    <a:pt x="284" y="316"/>
                    <a:pt x="284" y="316"/>
                  </a:cubicBezTo>
                  <a:cubicBezTo>
                    <a:pt x="284" y="316"/>
                    <a:pt x="284" y="316"/>
                    <a:pt x="284" y="315"/>
                  </a:cubicBezTo>
                  <a:cubicBezTo>
                    <a:pt x="284" y="315"/>
                    <a:pt x="286" y="315"/>
                    <a:pt x="287" y="315"/>
                  </a:cubicBezTo>
                  <a:cubicBezTo>
                    <a:pt x="287" y="315"/>
                    <a:pt x="287" y="315"/>
                    <a:pt x="287" y="315"/>
                  </a:cubicBezTo>
                  <a:cubicBezTo>
                    <a:pt x="287" y="315"/>
                    <a:pt x="287" y="315"/>
                    <a:pt x="288" y="315"/>
                  </a:cubicBezTo>
                  <a:cubicBezTo>
                    <a:pt x="288" y="315"/>
                    <a:pt x="288" y="314"/>
                    <a:pt x="288" y="314"/>
                  </a:cubicBezTo>
                  <a:cubicBezTo>
                    <a:pt x="288" y="314"/>
                    <a:pt x="288" y="314"/>
                    <a:pt x="288" y="314"/>
                  </a:cubicBezTo>
                  <a:cubicBezTo>
                    <a:pt x="288" y="314"/>
                    <a:pt x="288" y="314"/>
                    <a:pt x="288" y="314"/>
                  </a:cubicBezTo>
                  <a:cubicBezTo>
                    <a:pt x="288" y="314"/>
                    <a:pt x="288" y="314"/>
                    <a:pt x="288" y="314"/>
                  </a:cubicBezTo>
                  <a:cubicBezTo>
                    <a:pt x="288" y="314"/>
                    <a:pt x="288" y="314"/>
                    <a:pt x="288" y="314"/>
                  </a:cubicBezTo>
                  <a:cubicBezTo>
                    <a:pt x="288" y="313"/>
                    <a:pt x="289" y="314"/>
                    <a:pt x="290" y="315"/>
                  </a:cubicBezTo>
                  <a:cubicBezTo>
                    <a:pt x="290" y="315"/>
                    <a:pt x="292" y="316"/>
                    <a:pt x="293" y="316"/>
                  </a:cubicBezTo>
                  <a:cubicBezTo>
                    <a:pt x="293" y="316"/>
                    <a:pt x="295" y="319"/>
                    <a:pt x="296" y="321"/>
                  </a:cubicBezTo>
                  <a:cubicBezTo>
                    <a:pt x="297" y="323"/>
                    <a:pt x="298" y="323"/>
                    <a:pt x="300" y="323"/>
                  </a:cubicBezTo>
                  <a:cubicBezTo>
                    <a:pt x="303" y="324"/>
                    <a:pt x="303" y="325"/>
                    <a:pt x="304" y="326"/>
                  </a:cubicBezTo>
                  <a:cubicBezTo>
                    <a:pt x="305" y="327"/>
                    <a:pt x="308" y="328"/>
                    <a:pt x="309" y="329"/>
                  </a:cubicBezTo>
                  <a:cubicBezTo>
                    <a:pt x="311" y="329"/>
                    <a:pt x="313" y="330"/>
                    <a:pt x="314" y="330"/>
                  </a:cubicBezTo>
                  <a:cubicBezTo>
                    <a:pt x="315" y="330"/>
                    <a:pt x="318" y="327"/>
                    <a:pt x="319" y="327"/>
                  </a:cubicBezTo>
                  <a:cubicBezTo>
                    <a:pt x="319" y="326"/>
                    <a:pt x="321" y="328"/>
                    <a:pt x="321" y="330"/>
                  </a:cubicBezTo>
                  <a:cubicBezTo>
                    <a:pt x="322" y="332"/>
                    <a:pt x="322" y="333"/>
                    <a:pt x="325" y="334"/>
                  </a:cubicBezTo>
                  <a:cubicBezTo>
                    <a:pt x="328" y="334"/>
                    <a:pt x="337" y="335"/>
                    <a:pt x="338" y="335"/>
                  </a:cubicBezTo>
                  <a:cubicBezTo>
                    <a:pt x="338" y="335"/>
                    <a:pt x="338" y="335"/>
                    <a:pt x="339" y="335"/>
                  </a:cubicBezTo>
                  <a:cubicBezTo>
                    <a:pt x="339" y="335"/>
                    <a:pt x="339" y="335"/>
                    <a:pt x="339" y="335"/>
                  </a:cubicBezTo>
                  <a:cubicBezTo>
                    <a:pt x="340" y="336"/>
                    <a:pt x="342" y="336"/>
                    <a:pt x="344" y="336"/>
                  </a:cubicBezTo>
                  <a:cubicBezTo>
                    <a:pt x="344" y="336"/>
                    <a:pt x="344" y="336"/>
                    <a:pt x="344" y="336"/>
                  </a:cubicBezTo>
                  <a:cubicBezTo>
                    <a:pt x="345" y="336"/>
                    <a:pt x="345" y="336"/>
                    <a:pt x="346" y="336"/>
                  </a:cubicBezTo>
                  <a:cubicBezTo>
                    <a:pt x="349" y="335"/>
                    <a:pt x="349" y="335"/>
                    <a:pt x="351" y="335"/>
                  </a:cubicBezTo>
                  <a:cubicBezTo>
                    <a:pt x="352" y="335"/>
                    <a:pt x="352" y="336"/>
                    <a:pt x="354" y="336"/>
                  </a:cubicBezTo>
                  <a:cubicBezTo>
                    <a:pt x="356" y="336"/>
                    <a:pt x="362" y="335"/>
                    <a:pt x="363" y="335"/>
                  </a:cubicBezTo>
                  <a:cubicBezTo>
                    <a:pt x="364" y="335"/>
                    <a:pt x="365" y="338"/>
                    <a:pt x="366" y="339"/>
                  </a:cubicBezTo>
                  <a:cubicBezTo>
                    <a:pt x="367" y="339"/>
                    <a:pt x="366" y="341"/>
                    <a:pt x="368" y="342"/>
                  </a:cubicBezTo>
                  <a:cubicBezTo>
                    <a:pt x="368" y="342"/>
                    <a:pt x="369" y="342"/>
                    <a:pt x="369" y="342"/>
                  </a:cubicBezTo>
                  <a:cubicBezTo>
                    <a:pt x="369" y="342"/>
                    <a:pt x="369" y="342"/>
                    <a:pt x="369" y="342"/>
                  </a:cubicBezTo>
                  <a:cubicBezTo>
                    <a:pt x="370" y="342"/>
                    <a:pt x="370" y="342"/>
                    <a:pt x="370" y="342"/>
                  </a:cubicBezTo>
                  <a:cubicBezTo>
                    <a:pt x="370" y="342"/>
                    <a:pt x="370" y="342"/>
                    <a:pt x="370" y="342"/>
                  </a:cubicBezTo>
                  <a:cubicBezTo>
                    <a:pt x="371" y="342"/>
                    <a:pt x="371" y="342"/>
                    <a:pt x="371" y="342"/>
                  </a:cubicBezTo>
                  <a:cubicBezTo>
                    <a:pt x="371" y="342"/>
                    <a:pt x="372" y="342"/>
                    <a:pt x="372" y="342"/>
                  </a:cubicBezTo>
                  <a:cubicBezTo>
                    <a:pt x="373" y="342"/>
                    <a:pt x="372" y="342"/>
                    <a:pt x="373" y="344"/>
                  </a:cubicBezTo>
                  <a:cubicBezTo>
                    <a:pt x="373" y="347"/>
                    <a:pt x="379" y="346"/>
                    <a:pt x="380" y="347"/>
                  </a:cubicBezTo>
                  <a:cubicBezTo>
                    <a:pt x="381" y="347"/>
                    <a:pt x="379" y="348"/>
                    <a:pt x="378" y="348"/>
                  </a:cubicBezTo>
                  <a:cubicBezTo>
                    <a:pt x="376" y="349"/>
                    <a:pt x="374" y="347"/>
                    <a:pt x="374" y="348"/>
                  </a:cubicBezTo>
                  <a:cubicBezTo>
                    <a:pt x="374" y="348"/>
                    <a:pt x="381" y="356"/>
                    <a:pt x="382" y="357"/>
                  </a:cubicBezTo>
                  <a:cubicBezTo>
                    <a:pt x="384" y="357"/>
                    <a:pt x="387" y="356"/>
                    <a:pt x="388" y="355"/>
                  </a:cubicBezTo>
                  <a:cubicBezTo>
                    <a:pt x="389" y="354"/>
                    <a:pt x="388" y="349"/>
                    <a:pt x="389" y="350"/>
                  </a:cubicBezTo>
                  <a:cubicBezTo>
                    <a:pt x="389" y="350"/>
                    <a:pt x="390" y="353"/>
                    <a:pt x="390" y="354"/>
                  </a:cubicBezTo>
                  <a:cubicBezTo>
                    <a:pt x="391" y="354"/>
                    <a:pt x="392" y="360"/>
                    <a:pt x="392" y="361"/>
                  </a:cubicBezTo>
                  <a:cubicBezTo>
                    <a:pt x="392" y="362"/>
                    <a:pt x="393" y="366"/>
                    <a:pt x="394" y="369"/>
                  </a:cubicBezTo>
                  <a:cubicBezTo>
                    <a:pt x="395" y="372"/>
                    <a:pt x="399" y="380"/>
                    <a:pt x="400" y="382"/>
                  </a:cubicBezTo>
                  <a:cubicBezTo>
                    <a:pt x="401" y="384"/>
                    <a:pt x="403" y="386"/>
                    <a:pt x="403" y="388"/>
                  </a:cubicBezTo>
                  <a:cubicBezTo>
                    <a:pt x="403" y="390"/>
                    <a:pt x="407" y="395"/>
                    <a:pt x="407" y="396"/>
                  </a:cubicBezTo>
                  <a:cubicBezTo>
                    <a:pt x="408" y="397"/>
                    <a:pt x="413" y="406"/>
                    <a:pt x="414" y="408"/>
                  </a:cubicBezTo>
                  <a:cubicBezTo>
                    <a:pt x="415" y="409"/>
                    <a:pt x="417" y="411"/>
                    <a:pt x="418" y="411"/>
                  </a:cubicBezTo>
                  <a:cubicBezTo>
                    <a:pt x="419" y="412"/>
                    <a:pt x="421" y="409"/>
                    <a:pt x="421" y="408"/>
                  </a:cubicBezTo>
                  <a:cubicBezTo>
                    <a:pt x="421" y="407"/>
                    <a:pt x="423" y="407"/>
                    <a:pt x="423" y="407"/>
                  </a:cubicBezTo>
                  <a:cubicBezTo>
                    <a:pt x="424" y="407"/>
                    <a:pt x="425" y="404"/>
                    <a:pt x="425" y="404"/>
                  </a:cubicBezTo>
                  <a:cubicBezTo>
                    <a:pt x="426" y="403"/>
                    <a:pt x="427" y="402"/>
                    <a:pt x="428" y="400"/>
                  </a:cubicBezTo>
                  <a:cubicBezTo>
                    <a:pt x="428" y="399"/>
                    <a:pt x="427" y="397"/>
                    <a:pt x="426" y="396"/>
                  </a:cubicBezTo>
                  <a:cubicBezTo>
                    <a:pt x="426" y="395"/>
                    <a:pt x="427" y="393"/>
                    <a:pt x="428" y="392"/>
                  </a:cubicBezTo>
                  <a:cubicBezTo>
                    <a:pt x="428" y="391"/>
                    <a:pt x="429" y="387"/>
                    <a:pt x="428" y="385"/>
                  </a:cubicBezTo>
                  <a:cubicBezTo>
                    <a:pt x="428" y="382"/>
                    <a:pt x="428" y="380"/>
                    <a:pt x="428" y="378"/>
                  </a:cubicBezTo>
                  <a:cubicBezTo>
                    <a:pt x="429" y="377"/>
                    <a:pt x="430" y="377"/>
                    <a:pt x="431" y="377"/>
                  </a:cubicBezTo>
                  <a:cubicBezTo>
                    <a:pt x="432" y="376"/>
                    <a:pt x="432" y="375"/>
                    <a:pt x="433" y="375"/>
                  </a:cubicBezTo>
                  <a:cubicBezTo>
                    <a:pt x="434" y="374"/>
                    <a:pt x="434" y="371"/>
                    <a:pt x="436" y="370"/>
                  </a:cubicBezTo>
                  <a:cubicBezTo>
                    <a:pt x="438" y="369"/>
                    <a:pt x="444" y="364"/>
                    <a:pt x="447" y="362"/>
                  </a:cubicBezTo>
                  <a:cubicBezTo>
                    <a:pt x="449" y="359"/>
                    <a:pt x="451" y="359"/>
                    <a:pt x="452" y="359"/>
                  </a:cubicBezTo>
                  <a:cubicBezTo>
                    <a:pt x="453" y="359"/>
                    <a:pt x="453" y="358"/>
                    <a:pt x="453" y="356"/>
                  </a:cubicBezTo>
                  <a:cubicBezTo>
                    <a:pt x="453" y="355"/>
                    <a:pt x="452" y="353"/>
                    <a:pt x="453" y="353"/>
                  </a:cubicBezTo>
                  <a:cubicBezTo>
                    <a:pt x="454" y="353"/>
                    <a:pt x="456" y="352"/>
                    <a:pt x="457" y="351"/>
                  </a:cubicBezTo>
                  <a:cubicBezTo>
                    <a:pt x="458" y="351"/>
                    <a:pt x="460" y="352"/>
                    <a:pt x="460" y="352"/>
                  </a:cubicBezTo>
                  <a:cubicBezTo>
                    <a:pt x="460" y="352"/>
                    <a:pt x="460" y="352"/>
                    <a:pt x="461" y="352"/>
                  </a:cubicBezTo>
                  <a:cubicBezTo>
                    <a:pt x="461" y="352"/>
                    <a:pt x="461" y="352"/>
                    <a:pt x="461" y="352"/>
                  </a:cubicBezTo>
                  <a:cubicBezTo>
                    <a:pt x="461" y="352"/>
                    <a:pt x="461" y="352"/>
                    <a:pt x="461" y="352"/>
                  </a:cubicBezTo>
                  <a:cubicBezTo>
                    <a:pt x="461" y="352"/>
                    <a:pt x="462" y="352"/>
                    <a:pt x="462" y="352"/>
                  </a:cubicBezTo>
                  <a:cubicBezTo>
                    <a:pt x="462" y="352"/>
                    <a:pt x="462" y="352"/>
                    <a:pt x="462" y="352"/>
                  </a:cubicBezTo>
                  <a:cubicBezTo>
                    <a:pt x="462" y="351"/>
                    <a:pt x="462" y="351"/>
                    <a:pt x="462" y="351"/>
                  </a:cubicBezTo>
                  <a:cubicBezTo>
                    <a:pt x="463" y="351"/>
                    <a:pt x="463" y="351"/>
                    <a:pt x="463" y="351"/>
                  </a:cubicBezTo>
                  <a:cubicBezTo>
                    <a:pt x="463" y="351"/>
                    <a:pt x="463" y="351"/>
                    <a:pt x="463" y="351"/>
                  </a:cubicBezTo>
                  <a:cubicBezTo>
                    <a:pt x="463" y="351"/>
                    <a:pt x="463" y="351"/>
                    <a:pt x="464" y="351"/>
                  </a:cubicBezTo>
                  <a:cubicBezTo>
                    <a:pt x="464" y="351"/>
                    <a:pt x="464" y="351"/>
                    <a:pt x="464" y="351"/>
                  </a:cubicBezTo>
                  <a:cubicBezTo>
                    <a:pt x="464" y="351"/>
                    <a:pt x="464" y="351"/>
                    <a:pt x="464" y="351"/>
                  </a:cubicBezTo>
                  <a:cubicBezTo>
                    <a:pt x="464" y="351"/>
                    <a:pt x="464" y="351"/>
                    <a:pt x="464" y="351"/>
                  </a:cubicBezTo>
                  <a:cubicBezTo>
                    <a:pt x="464" y="350"/>
                    <a:pt x="465" y="350"/>
                    <a:pt x="465" y="350"/>
                  </a:cubicBezTo>
                  <a:cubicBezTo>
                    <a:pt x="465" y="350"/>
                    <a:pt x="466" y="350"/>
                    <a:pt x="467" y="351"/>
                  </a:cubicBezTo>
                  <a:cubicBezTo>
                    <a:pt x="469" y="351"/>
                    <a:pt x="468" y="350"/>
                    <a:pt x="468" y="349"/>
                  </a:cubicBezTo>
                  <a:cubicBezTo>
                    <a:pt x="468" y="348"/>
                    <a:pt x="469" y="348"/>
                    <a:pt x="469" y="348"/>
                  </a:cubicBezTo>
                  <a:cubicBezTo>
                    <a:pt x="470" y="349"/>
                    <a:pt x="471" y="348"/>
                    <a:pt x="471" y="347"/>
                  </a:cubicBezTo>
                  <a:cubicBezTo>
                    <a:pt x="471" y="346"/>
                    <a:pt x="472" y="349"/>
                    <a:pt x="473" y="350"/>
                  </a:cubicBezTo>
                  <a:cubicBezTo>
                    <a:pt x="473" y="351"/>
                    <a:pt x="474" y="353"/>
                    <a:pt x="475" y="354"/>
                  </a:cubicBezTo>
                  <a:cubicBezTo>
                    <a:pt x="475" y="354"/>
                    <a:pt x="475" y="354"/>
                    <a:pt x="475" y="354"/>
                  </a:cubicBezTo>
                  <a:cubicBezTo>
                    <a:pt x="475" y="354"/>
                    <a:pt x="475" y="354"/>
                    <a:pt x="475" y="354"/>
                  </a:cubicBezTo>
                  <a:cubicBezTo>
                    <a:pt x="475" y="355"/>
                    <a:pt x="475" y="355"/>
                    <a:pt x="476" y="355"/>
                  </a:cubicBezTo>
                  <a:cubicBezTo>
                    <a:pt x="476" y="355"/>
                    <a:pt x="476" y="355"/>
                    <a:pt x="476" y="355"/>
                  </a:cubicBezTo>
                  <a:cubicBezTo>
                    <a:pt x="476" y="356"/>
                    <a:pt x="476" y="356"/>
                    <a:pt x="476" y="356"/>
                  </a:cubicBezTo>
                  <a:cubicBezTo>
                    <a:pt x="476" y="356"/>
                    <a:pt x="476" y="357"/>
                    <a:pt x="476" y="357"/>
                  </a:cubicBezTo>
                  <a:cubicBezTo>
                    <a:pt x="477" y="357"/>
                    <a:pt x="477" y="357"/>
                    <a:pt x="477" y="357"/>
                  </a:cubicBezTo>
                  <a:cubicBezTo>
                    <a:pt x="477" y="358"/>
                    <a:pt x="477" y="358"/>
                    <a:pt x="478" y="358"/>
                  </a:cubicBezTo>
                  <a:cubicBezTo>
                    <a:pt x="480" y="360"/>
                    <a:pt x="482" y="361"/>
                    <a:pt x="484" y="363"/>
                  </a:cubicBezTo>
                  <a:cubicBezTo>
                    <a:pt x="486" y="365"/>
                    <a:pt x="487" y="368"/>
                    <a:pt x="488" y="369"/>
                  </a:cubicBezTo>
                  <a:cubicBezTo>
                    <a:pt x="488" y="370"/>
                    <a:pt x="487" y="374"/>
                    <a:pt x="487" y="375"/>
                  </a:cubicBezTo>
                  <a:cubicBezTo>
                    <a:pt x="486" y="376"/>
                    <a:pt x="488" y="377"/>
                    <a:pt x="490" y="378"/>
                  </a:cubicBezTo>
                  <a:cubicBezTo>
                    <a:pt x="491" y="378"/>
                    <a:pt x="493" y="377"/>
                    <a:pt x="495" y="376"/>
                  </a:cubicBezTo>
                  <a:cubicBezTo>
                    <a:pt x="497" y="375"/>
                    <a:pt x="498" y="372"/>
                    <a:pt x="499" y="373"/>
                  </a:cubicBezTo>
                  <a:cubicBezTo>
                    <a:pt x="499" y="374"/>
                    <a:pt x="499" y="373"/>
                    <a:pt x="500" y="37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4" name="Freeform 17"/>
            <p:cNvSpPr>
              <a:spLocks noChangeArrowheads="1"/>
            </p:cNvSpPr>
            <p:nvPr/>
          </p:nvSpPr>
          <p:spPr bwMode="auto">
            <a:xfrm>
              <a:off x="4646490" y="2754244"/>
              <a:ext cx="184384" cy="387207"/>
            </a:xfrm>
            <a:custGeom>
              <a:avLst/>
              <a:gdLst>
                <a:gd name="T0" fmla="*/ 26 w 34"/>
                <a:gd name="T1" fmla="*/ 0 h 71"/>
                <a:gd name="T2" fmla="*/ 25 w 34"/>
                <a:gd name="T3" fmla="*/ 4 h 71"/>
                <a:gd name="T4" fmla="*/ 24 w 34"/>
                <a:gd name="T5" fmla="*/ 7 h 71"/>
                <a:gd name="T6" fmla="*/ 22 w 34"/>
                <a:gd name="T7" fmla="*/ 9 h 71"/>
                <a:gd name="T8" fmla="*/ 19 w 34"/>
                <a:gd name="T9" fmla="*/ 10 h 71"/>
                <a:gd name="T10" fmla="*/ 20 w 34"/>
                <a:gd name="T11" fmla="*/ 13 h 71"/>
                <a:gd name="T12" fmla="*/ 17 w 34"/>
                <a:gd name="T13" fmla="*/ 15 h 71"/>
                <a:gd name="T14" fmla="*/ 14 w 34"/>
                <a:gd name="T15" fmla="*/ 18 h 71"/>
                <a:gd name="T16" fmla="*/ 12 w 34"/>
                <a:gd name="T17" fmla="*/ 17 h 71"/>
                <a:gd name="T18" fmla="*/ 8 w 34"/>
                <a:gd name="T19" fmla="*/ 19 h 71"/>
                <a:gd name="T20" fmla="*/ 6 w 34"/>
                <a:gd name="T21" fmla="*/ 20 h 71"/>
                <a:gd name="T22" fmla="*/ 3 w 34"/>
                <a:gd name="T23" fmla="*/ 26 h 71"/>
                <a:gd name="T24" fmla="*/ 7 w 34"/>
                <a:gd name="T25" fmla="*/ 39 h 71"/>
                <a:gd name="T26" fmla="*/ 3 w 34"/>
                <a:gd name="T27" fmla="*/ 45 h 71"/>
                <a:gd name="T28" fmla="*/ 0 w 34"/>
                <a:gd name="T29" fmla="*/ 51 h 71"/>
                <a:gd name="T30" fmla="*/ 2 w 34"/>
                <a:gd name="T31" fmla="*/ 54 h 71"/>
                <a:gd name="T32" fmla="*/ 2 w 34"/>
                <a:gd name="T33" fmla="*/ 56 h 71"/>
                <a:gd name="T34" fmla="*/ 3 w 34"/>
                <a:gd name="T35" fmla="*/ 65 h 71"/>
                <a:gd name="T36" fmla="*/ 7 w 34"/>
                <a:gd name="T37" fmla="*/ 68 h 71"/>
                <a:gd name="T38" fmla="*/ 10 w 34"/>
                <a:gd name="T39" fmla="*/ 71 h 71"/>
                <a:gd name="T40" fmla="*/ 17 w 34"/>
                <a:gd name="T41" fmla="*/ 67 h 71"/>
                <a:gd name="T42" fmla="*/ 20 w 34"/>
                <a:gd name="T43" fmla="*/ 65 h 71"/>
                <a:gd name="T44" fmla="*/ 23 w 34"/>
                <a:gd name="T45" fmla="*/ 53 h 71"/>
                <a:gd name="T46" fmla="*/ 27 w 34"/>
                <a:gd name="T47" fmla="*/ 34 h 71"/>
                <a:gd name="T48" fmla="*/ 30 w 34"/>
                <a:gd name="T49" fmla="*/ 22 h 71"/>
                <a:gd name="T50" fmla="*/ 31 w 34"/>
                <a:gd name="T51" fmla="*/ 17 h 71"/>
                <a:gd name="T52" fmla="*/ 33 w 34"/>
                <a:gd name="T53" fmla="*/ 18 h 71"/>
                <a:gd name="T54" fmla="*/ 31 w 34"/>
                <a:gd name="T55" fmla="*/ 5 h 71"/>
                <a:gd name="T56" fmla="*/ 26 w 34"/>
                <a:gd name="T57" fmla="*/ 0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71"/>
                <a:gd name="T89" fmla="*/ 34 w 34"/>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71">
                  <a:moveTo>
                    <a:pt x="26" y="0"/>
                  </a:moveTo>
                  <a:cubicBezTo>
                    <a:pt x="24" y="0"/>
                    <a:pt x="25" y="3"/>
                    <a:pt x="25" y="4"/>
                  </a:cubicBezTo>
                  <a:cubicBezTo>
                    <a:pt x="25" y="4"/>
                    <a:pt x="24" y="6"/>
                    <a:pt x="24" y="7"/>
                  </a:cubicBezTo>
                  <a:cubicBezTo>
                    <a:pt x="23" y="7"/>
                    <a:pt x="22" y="8"/>
                    <a:pt x="22" y="9"/>
                  </a:cubicBezTo>
                  <a:cubicBezTo>
                    <a:pt x="22" y="10"/>
                    <a:pt x="21" y="9"/>
                    <a:pt x="19" y="10"/>
                  </a:cubicBezTo>
                  <a:cubicBezTo>
                    <a:pt x="18" y="12"/>
                    <a:pt x="19" y="12"/>
                    <a:pt x="20" y="13"/>
                  </a:cubicBezTo>
                  <a:cubicBezTo>
                    <a:pt x="21" y="14"/>
                    <a:pt x="19" y="14"/>
                    <a:pt x="17" y="15"/>
                  </a:cubicBezTo>
                  <a:cubicBezTo>
                    <a:pt x="16" y="16"/>
                    <a:pt x="16" y="16"/>
                    <a:pt x="14" y="18"/>
                  </a:cubicBezTo>
                  <a:cubicBezTo>
                    <a:pt x="13" y="19"/>
                    <a:pt x="13" y="18"/>
                    <a:pt x="12" y="17"/>
                  </a:cubicBezTo>
                  <a:cubicBezTo>
                    <a:pt x="10" y="17"/>
                    <a:pt x="10" y="18"/>
                    <a:pt x="8" y="19"/>
                  </a:cubicBezTo>
                  <a:cubicBezTo>
                    <a:pt x="7" y="20"/>
                    <a:pt x="6" y="19"/>
                    <a:pt x="6" y="20"/>
                  </a:cubicBezTo>
                  <a:cubicBezTo>
                    <a:pt x="7" y="21"/>
                    <a:pt x="4" y="24"/>
                    <a:pt x="3" y="26"/>
                  </a:cubicBezTo>
                  <a:cubicBezTo>
                    <a:pt x="3" y="28"/>
                    <a:pt x="6" y="37"/>
                    <a:pt x="7" y="39"/>
                  </a:cubicBezTo>
                  <a:cubicBezTo>
                    <a:pt x="7" y="41"/>
                    <a:pt x="5" y="42"/>
                    <a:pt x="3" y="45"/>
                  </a:cubicBezTo>
                  <a:cubicBezTo>
                    <a:pt x="1" y="47"/>
                    <a:pt x="0" y="50"/>
                    <a:pt x="0" y="51"/>
                  </a:cubicBezTo>
                  <a:cubicBezTo>
                    <a:pt x="0" y="53"/>
                    <a:pt x="0" y="53"/>
                    <a:pt x="2" y="54"/>
                  </a:cubicBezTo>
                  <a:cubicBezTo>
                    <a:pt x="3" y="56"/>
                    <a:pt x="1" y="55"/>
                    <a:pt x="2" y="56"/>
                  </a:cubicBezTo>
                  <a:cubicBezTo>
                    <a:pt x="3" y="57"/>
                    <a:pt x="3" y="62"/>
                    <a:pt x="3" y="65"/>
                  </a:cubicBezTo>
                  <a:cubicBezTo>
                    <a:pt x="4" y="67"/>
                    <a:pt x="5" y="68"/>
                    <a:pt x="7" y="68"/>
                  </a:cubicBezTo>
                  <a:cubicBezTo>
                    <a:pt x="8" y="68"/>
                    <a:pt x="8" y="70"/>
                    <a:pt x="10" y="71"/>
                  </a:cubicBezTo>
                  <a:cubicBezTo>
                    <a:pt x="11" y="71"/>
                    <a:pt x="16" y="68"/>
                    <a:pt x="17" y="67"/>
                  </a:cubicBezTo>
                  <a:cubicBezTo>
                    <a:pt x="18" y="67"/>
                    <a:pt x="19" y="66"/>
                    <a:pt x="20" y="65"/>
                  </a:cubicBezTo>
                  <a:cubicBezTo>
                    <a:pt x="21" y="64"/>
                    <a:pt x="22" y="56"/>
                    <a:pt x="23" y="53"/>
                  </a:cubicBezTo>
                  <a:cubicBezTo>
                    <a:pt x="25" y="49"/>
                    <a:pt x="27" y="37"/>
                    <a:pt x="27" y="34"/>
                  </a:cubicBezTo>
                  <a:cubicBezTo>
                    <a:pt x="28" y="31"/>
                    <a:pt x="30" y="23"/>
                    <a:pt x="30" y="22"/>
                  </a:cubicBezTo>
                  <a:cubicBezTo>
                    <a:pt x="31" y="21"/>
                    <a:pt x="30" y="18"/>
                    <a:pt x="31" y="17"/>
                  </a:cubicBezTo>
                  <a:cubicBezTo>
                    <a:pt x="31" y="16"/>
                    <a:pt x="31" y="18"/>
                    <a:pt x="33" y="18"/>
                  </a:cubicBezTo>
                  <a:cubicBezTo>
                    <a:pt x="34" y="18"/>
                    <a:pt x="32" y="7"/>
                    <a:pt x="31" y="5"/>
                  </a:cubicBezTo>
                  <a:cubicBezTo>
                    <a:pt x="31" y="4"/>
                    <a:pt x="27" y="0"/>
                    <a:pt x="26"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5" name="Freeform 18"/>
            <p:cNvSpPr>
              <a:spLocks noChangeArrowheads="1"/>
            </p:cNvSpPr>
            <p:nvPr/>
          </p:nvSpPr>
          <p:spPr bwMode="auto">
            <a:xfrm>
              <a:off x="5496963" y="2212614"/>
              <a:ext cx="59926" cy="94498"/>
            </a:xfrm>
            <a:custGeom>
              <a:avLst/>
              <a:gdLst>
                <a:gd name="T0" fmla="*/ 5 w 11"/>
                <a:gd name="T1" fmla="*/ 1 h 17"/>
                <a:gd name="T2" fmla="*/ 2 w 11"/>
                <a:gd name="T3" fmla="*/ 2 h 17"/>
                <a:gd name="T4" fmla="*/ 1 w 11"/>
                <a:gd name="T5" fmla="*/ 4 h 17"/>
                <a:gd name="T6" fmla="*/ 1 w 11"/>
                <a:gd name="T7" fmla="*/ 7 h 17"/>
                <a:gd name="T8" fmla="*/ 5 w 11"/>
                <a:gd name="T9" fmla="*/ 16 h 17"/>
                <a:gd name="T10" fmla="*/ 9 w 11"/>
                <a:gd name="T11" fmla="*/ 14 h 17"/>
                <a:gd name="T12" fmla="*/ 10 w 11"/>
                <a:gd name="T13" fmla="*/ 9 h 17"/>
                <a:gd name="T14" fmla="*/ 5 w 11"/>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7"/>
                <a:gd name="T26" fmla="*/ 11 w 1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7">
                  <a:moveTo>
                    <a:pt x="5" y="1"/>
                  </a:moveTo>
                  <a:cubicBezTo>
                    <a:pt x="2" y="0"/>
                    <a:pt x="4" y="1"/>
                    <a:pt x="2" y="2"/>
                  </a:cubicBezTo>
                  <a:cubicBezTo>
                    <a:pt x="1" y="3"/>
                    <a:pt x="0" y="2"/>
                    <a:pt x="1" y="4"/>
                  </a:cubicBezTo>
                  <a:cubicBezTo>
                    <a:pt x="2" y="5"/>
                    <a:pt x="2" y="4"/>
                    <a:pt x="1" y="7"/>
                  </a:cubicBezTo>
                  <a:cubicBezTo>
                    <a:pt x="0" y="9"/>
                    <a:pt x="2" y="17"/>
                    <a:pt x="5" y="16"/>
                  </a:cubicBezTo>
                  <a:cubicBezTo>
                    <a:pt x="7" y="16"/>
                    <a:pt x="8" y="14"/>
                    <a:pt x="9" y="14"/>
                  </a:cubicBezTo>
                  <a:cubicBezTo>
                    <a:pt x="10" y="14"/>
                    <a:pt x="11" y="11"/>
                    <a:pt x="10" y="9"/>
                  </a:cubicBezTo>
                  <a:cubicBezTo>
                    <a:pt x="10" y="7"/>
                    <a:pt x="7" y="3"/>
                    <a:pt x="5"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6" name="Freeform 19"/>
            <p:cNvSpPr>
              <a:spLocks noChangeArrowheads="1"/>
            </p:cNvSpPr>
            <p:nvPr/>
          </p:nvSpPr>
          <p:spPr bwMode="auto">
            <a:xfrm>
              <a:off x="5879561" y="2295588"/>
              <a:ext cx="304235" cy="311148"/>
            </a:xfrm>
            <a:custGeom>
              <a:avLst/>
              <a:gdLst>
                <a:gd name="T0" fmla="*/ 54 w 56"/>
                <a:gd name="T1" fmla="*/ 55 h 57"/>
                <a:gd name="T2" fmla="*/ 56 w 56"/>
                <a:gd name="T3" fmla="*/ 52 h 57"/>
                <a:gd name="T4" fmla="*/ 54 w 56"/>
                <a:gd name="T5" fmla="*/ 46 h 57"/>
                <a:gd name="T6" fmla="*/ 54 w 56"/>
                <a:gd name="T7" fmla="*/ 45 h 57"/>
                <a:gd name="T8" fmla="*/ 54 w 56"/>
                <a:gd name="T9" fmla="*/ 42 h 57"/>
                <a:gd name="T10" fmla="*/ 54 w 56"/>
                <a:gd name="T11" fmla="*/ 39 h 57"/>
                <a:gd name="T12" fmla="*/ 49 w 56"/>
                <a:gd name="T13" fmla="*/ 38 h 57"/>
                <a:gd name="T14" fmla="*/ 46 w 56"/>
                <a:gd name="T15" fmla="*/ 34 h 57"/>
                <a:gd name="T16" fmla="*/ 43 w 56"/>
                <a:gd name="T17" fmla="*/ 30 h 57"/>
                <a:gd name="T18" fmla="*/ 43 w 56"/>
                <a:gd name="T19" fmla="*/ 28 h 57"/>
                <a:gd name="T20" fmla="*/ 39 w 56"/>
                <a:gd name="T21" fmla="*/ 25 h 57"/>
                <a:gd name="T22" fmla="*/ 39 w 56"/>
                <a:gd name="T23" fmla="*/ 23 h 57"/>
                <a:gd name="T24" fmla="*/ 36 w 56"/>
                <a:gd name="T25" fmla="*/ 22 h 57"/>
                <a:gd name="T26" fmla="*/ 35 w 56"/>
                <a:gd name="T27" fmla="*/ 20 h 57"/>
                <a:gd name="T28" fmla="*/ 33 w 56"/>
                <a:gd name="T29" fmla="*/ 20 h 57"/>
                <a:gd name="T30" fmla="*/ 31 w 56"/>
                <a:gd name="T31" fmla="*/ 18 h 57"/>
                <a:gd name="T32" fmla="*/ 26 w 56"/>
                <a:gd name="T33" fmla="*/ 18 h 57"/>
                <a:gd name="T34" fmla="*/ 23 w 56"/>
                <a:gd name="T35" fmla="*/ 14 h 57"/>
                <a:gd name="T36" fmla="*/ 21 w 56"/>
                <a:gd name="T37" fmla="*/ 13 h 57"/>
                <a:gd name="T38" fmla="*/ 14 w 56"/>
                <a:gd name="T39" fmla="*/ 8 h 57"/>
                <a:gd name="T40" fmla="*/ 10 w 56"/>
                <a:gd name="T41" fmla="*/ 4 h 57"/>
                <a:gd name="T42" fmla="*/ 5 w 56"/>
                <a:gd name="T43" fmla="*/ 3 h 57"/>
                <a:gd name="T44" fmla="*/ 1 w 56"/>
                <a:gd name="T45" fmla="*/ 1 h 57"/>
                <a:gd name="T46" fmla="*/ 3 w 56"/>
                <a:gd name="T47" fmla="*/ 7 h 57"/>
                <a:gd name="T48" fmla="*/ 7 w 56"/>
                <a:gd name="T49" fmla="*/ 10 h 57"/>
                <a:gd name="T50" fmla="*/ 8 w 56"/>
                <a:gd name="T51" fmla="*/ 12 h 57"/>
                <a:gd name="T52" fmla="*/ 13 w 56"/>
                <a:gd name="T53" fmla="*/ 16 h 57"/>
                <a:gd name="T54" fmla="*/ 15 w 56"/>
                <a:gd name="T55" fmla="*/ 18 h 57"/>
                <a:gd name="T56" fmla="*/ 19 w 56"/>
                <a:gd name="T57" fmla="*/ 20 h 57"/>
                <a:gd name="T58" fmla="*/ 22 w 56"/>
                <a:gd name="T59" fmla="*/ 26 h 57"/>
                <a:gd name="T60" fmla="*/ 25 w 56"/>
                <a:gd name="T61" fmla="*/ 29 h 57"/>
                <a:gd name="T62" fmla="*/ 28 w 56"/>
                <a:gd name="T63" fmla="*/ 32 h 57"/>
                <a:gd name="T64" fmla="*/ 32 w 56"/>
                <a:gd name="T65" fmla="*/ 39 h 57"/>
                <a:gd name="T66" fmla="*/ 40 w 56"/>
                <a:gd name="T67" fmla="*/ 46 h 57"/>
                <a:gd name="T68" fmla="*/ 47 w 56"/>
                <a:gd name="T69" fmla="*/ 52 h 57"/>
                <a:gd name="T70" fmla="*/ 52 w 56"/>
                <a:gd name="T71" fmla="*/ 56 h 57"/>
                <a:gd name="T72" fmla="*/ 51 w 56"/>
                <a:gd name="T73" fmla="*/ 53 h 57"/>
                <a:gd name="T74" fmla="*/ 54 w 56"/>
                <a:gd name="T75" fmla="*/ 55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57"/>
                <a:gd name="T116" fmla="*/ 56 w 56"/>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57">
                  <a:moveTo>
                    <a:pt x="54" y="55"/>
                  </a:moveTo>
                  <a:cubicBezTo>
                    <a:pt x="55" y="55"/>
                    <a:pt x="56" y="54"/>
                    <a:pt x="56" y="52"/>
                  </a:cubicBezTo>
                  <a:cubicBezTo>
                    <a:pt x="55" y="51"/>
                    <a:pt x="55" y="47"/>
                    <a:pt x="54" y="46"/>
                  </a:cubicBezTo>
                  <a:cubicBezTo>
                    <a:pt x="53" y="45"/>
                    <a:pt x="52" y="45"/>
                    <a:pt x="54" y="45"/>
                  </a:cubicBezTo>
                  <a:cubicBezTo>
                    <a:pt x="55" y="44"/>
                    <a:pt x="54" y="43"/>
                    <a:pt x="54" y="42"/>
                  </a:cubicBezTo>
                  <a:cubicBezTo>
                    <a:pt x="54" y="41"/>
                    <a:pt x="55" y="40"/>
                    <a:pt x="54" y="39"/>
                  </a:cubicBezTo>
                  <a:cubicBezTo>
                    <a:pt x="52" y="39"/>
                    <a:pt x="49" y="39"/>
                    <a:pt x="49" y="38"/>
                  </a:cubicBezTo>
                  <a:cubicBezTo>
                    <a:pt x="49" y="38"/>
                    <a:pt x="47" y="35"/>
                    <a:pt x="46" y="34"/>
                  </a:cubicBezTo>
                  <a:cubicBezTo>
                    <a:pt x="44" y="32"/>
                    <a:pt x="42" y="31"/>
                    <a:pt x="43" y="30"/>
                  </a:cubicBezTo>
                  <a:cubicBezTo>
                    <a:pt x="43" y="30"/>
                    <a:pt x="43" y="29"/>
                    <a:pt x="43" y="28"/>
                  </a:cubicBezTo>
                  <a:cubicBezTo>
                    <a:pt x="43" y="28"/>
                    <a:pt x="40" y="26"/>
                    <a:pt x="39" y="25"/>
                  </a:cubicBezTo>
                  <a:cubicBezTo>
                    <a:pt x="39" y="24"/>
                    <a:pt x="40" y="23"/>
                    <a:pt x="39" y="23"/>
                  </a:cubicBezTo>
                  <a:cubicBezTo>
                    <a:pt x="38" y="23"/>
                    <a:pt x="38" y="23"/>
                    <a:pt x="36" y="22"/>
                  </a:cubicBezTo>
                  <a:cubicBezTo>
                    <a:pt x="35" y="21"/>
                    <a:pt x="36" y="20"/>
                    <a:pt x="35" y="20"/>
                  </a:cubicBezTo>
                  <a:cubicBezTo>
                    <a:pt x="34" y="20"/>
                    <a:pt x="34" y="20"/>
                    <a:pt x="33" y="20"/>
                  </a:cubicBezTo>
                  <a:cubicBezTo>
                    <a:pt x="32" y="19"/>
                    <a:pt x="32" y="18"/>
                    <a:pt x="31" y="18"/>
                  </a:cubicBezTo>
                  <a:cubicBezTo>
                    <a:pt x="31" y="18"/>
                    <a:pt x="27" y="18"/>
                    <a:pt x="26" y="18"/>
                  </a:cubicBezTo>
                  <a:cubicBezTo>
                    <a:pt x="25" y="16"/>
                    <a:pt x="24" y="15"/>
                    <a:pt x="23" y="14"/>
                  </a:cubicBezTo>
                  <a:cubicBezTo>
                    <a:pt x="23" y="14"/>
                    <a:pt x="22" y="14"/>
                    <a:pt x="21" y="13"/>
                  </a:cubicBezTo>
                  <a:cubicBezTo>
                    <a:pt x="20" y="12"/>
                    <a:pt x="16" y="10"/>
                    <a:pt x="14" y="8"/>
                  </a:cubicBezTo>
                  <a:cubicBezTo>
                    <a:pt x="13" y="6"/>
                    <a:pt x="11" y="4"/>
                    <a:pt x="10" y="4"/>
                  </a:cubicBezTo>
                  <a:cubicBezTo>
                    <a:pt x="9" y="4"/>
                    <a:pt x="6" y="4"/>
                    <a:pt x="5" y="3"/>
                  </a:cubicBezTo>
                  <a:cubicBezTo>
                    <a:pt x="3" y="2"/>
                    <a:pt x="1" y="0"/>
                    <a:pt x="1" y="1"/>
                  </a:cubicBezTo>
                  <a:cubicBezTo>
                    <a:pt x="0" y="2"/>
                    <a:pt x="2" y="6"/>
                    <a:pt x="3" y="7"/>
                  </a:cubicBezTo>
                  <a:cubicBezTo>
                    <a:pt x="4" y="9"/>
                    <a:pt x="7" y="10"/>
                    <a:pt x="7" y="10"/>
                  </a:cubicBezTo>
                  <a:cubicBezTo>
                    <a:pt x="7" y="11"/>
                    <a:pt x="6" y="11"/>
                    <a:pt x="8" y="12"/>
                  </a:cubicBezTo>
                  <a:cubicBezTo>
                    <a:pt x="11" y="14"/>
                    <a:pt x="12" y="15"/>
                    <a:pt x="13" y="16"/>
                  </a:cubicBezTo>
                  <a:cubicBezTo>
                    <a:pt x="14" y="17"/>
                    <a:pt x="13" y="18"/>
                    <a:pt x="15" y="18"/>
                  </a:cubicBezTo>
                  <a:cubicBezTo>
                    <a:pt x="17" y="18"/>
                    <a:pt x="18" y="19"/>
                    <a:pt x="19" y="20"/>
                  </a:cubicBezTo>
                  <a:cubicBezTo>
                    <a:pt x="19" y="21"/>
                    <a:pt x="19" y="25"/>
                    <a:pt x="22" y="26"/>
                  </a:cubicBezTo>
                  <a:cubicBezTo>
                    <a:pt x="24" y="28"/>
                    <a:pt x="24" y="28"/>
                    <a:pt x="25" y="29"/>
                  </a:cubicBezTo>
                  <a:cubicBezTo>
                    <a:pt x="26" y="31"/>
                    <a:pt x="26" y="31"/>
                    <a:pt x="28" y="32"/>
                  </a:cubicBezTo>
                  <a:cubicBezTo>
                    <a:pt x="30" y="33"/>
                    <a:pt x="30" y="37"/>
                    <a:pt x="32" y="39"/>
                  </a:cubicBezTo>
                  <a:cubicBezTo>
                    <a:pt x="34" y="42"/>
                    <a:pt x="39" y="46"/>
                    <a:pt x="40" y="46"/>
                  </a:cubicBezTo>
                  <a:cubicBezTo>
                    <a:pt x="42" y="47"/>
                    <a:pt x="46" y="51"/>
                    <a:pt x="47" y="52"/>
                  </a:cubicBezTo>
                  <a:cubicBezTo>
                    <a:pt x="47" y="52"/>
                    <a:pt x="53" y="57"/>
                    <a:pt x="52" y="56"/>
                  </a:cubicBezTo>
                  <a:cubicBezTo>
                    <a:pt x="51" y="55"/>
                    <a:pt x="50" y="53"/>
                    <a:pt x="51" y="53"/>
                  </a:cubicBezTo>
                  <a:cubicBezTo>
                    <a:pt x="51" y="54"/>
                    <a:pt x="53" y="55"/>
                    <a:pt x="54" y="5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7" name="Freeform 20"/>
            <p:cNvSpPr>
              <a:spLocks noChangeArrowheads="1"/>
            </p:cNvSpPr>
            <p:nvPr/>
          </p:nvSpPr>
          <p:spPr bwMode="auto">
            <a:xfrm>
              <a:off x="6172271" y="2590602"/>
              <a:ext cx="239701" cy="76060"/>
            </a:xfrm>
            <a:custGeom>
              <a:avLst/>
              <a:gdLst>
                <a:gd name="T0" fmla="*/ 40 w 44"/>
                <a:gd name="T1" fmla="*/ 8 h 14"/>
                <a:gd name="T2" fmla="*/ 39 w 44"/>
                <a:gd name="T3" fmla="*/ 7 h 14"/>
                <a:gd name="T4" fmla="*/ 39 w 44"/>
                <a:gd name="T5" fmla="*/ 6 h 14"/>
                <a:gd name="T6" fmla="*/ 39 w 44"/>
                <a:gd name="T7" fmla="*/ 5 h 14"/>
                <a:gd name="T8" fmla="*/ 30 w 44"/>
                <a:gd name="T9" fmla="*/ 4 h 14"/>
                <a:gd name="T10" fmla="*/ 25 w 44"/>
                <a:gd name="T11" fmla="*/ 3 h 14"/>
                <a:gd name="T12" fmla="*/ 21 w 44"/>
                <a:gd name="T13" fmla="*/ 4 h 14"/>
                <a:gd name="T14" fmla="*/ 16 w 44"/>
                <a:gd name="T15" fmla="*/ 4 h 14"/>
                <a:gd name="T16" fmla="*/ 10 w 44"/>
                <a:gd name="T17" fmla="*/ 1 h 14"/>
                <a:gd name="T18" fmla="*/ 7 w 44"/>
                <a:gd name="T19" fmla="*/ 1 h 14"/>
                <a:gd name="T20" fmla="*/ 3 w 44"/>
                <a:gd name="T21" fmla="*/ 2 h 14"/>
                <a:gd name="T22" fmla="*/ 1 w 44"/>
                <a:gd name="T23" fmla="*/ 4 h 14"/>
                <a:gd name="T24" fmla="*/ 6 w 44"/>
                <a:gd name="T25" fmla="*/ 6 h 14"/>
                <a:gd name="T26" fmla="*/ 5 w 44"/>
                <a:gd name="T27" fmla="*/ 7 h 14"/>
                <a:gd name="T28" fmla="*/ 11 w 44"/>
                <a:gd name="T29" fmla="*/ 8 h 14"/>
                <a:gd name="T30" fmla="*/ 20 w 44"/>
                <a:gd name="T31" fmla="*/ 9 h 14"/>
                <a:gd name="T32" fmla="*/ 26 w 44"/>
                <a:gd name="T33" fmla="*/ 11 h 14"/>
                <a:gd name="T34" fmla="*/ 37 w 44"/>
                <a:gd name="T35" fmla="*/ 12 h 14"/>
                <a:gd name="T36" fmla="*/ 43 w 44"/>
                <a:gd name="T37" fmla="*/ 14 h 14"/>
                <a:gd name="T38" fmla="*/ 43 w 44"/>
                <a:gd name="T39" fmla="*/ 9 h 14"/>
                <a:gd name="T40" fmla="*/ 40 w 44"/>
                <a:gd name="T41" fmla="*/ 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14"/>
                <a:gd name="T65" fmla="*/ 44 w 4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14">
                  <a:moveTo>
                    <a:pt x="40" y="8"/>
                  </a:moveTo>
                  <a:cubicBezTo>
                    <a:pt x="40" y="8"/>
                    <a:pt x="39" y="7"/>
                    <a:pt x="39" y="7"/>
                  </a:cubicBezTo>
                  <a:cubicBezTo>
                    <a:pt x="38" y="6"/>
                    <a:pt x="38" y="6"/>
                    <a:pt x="39" y="6"/>
                  </a:cubicBezTo>
                  <a:cubicBezTo>
                    <a:pt x="39" y="6"/>
                    <a:pt x="40" y="5"/>
                    <a:pt x="39" y="5"/>
                  </a:cubicBezTo>
                  <a:cubicBezTo>
                    <a:pt x="37" y="4"/>
                    <a:pt x="32" y="5"/>
                    <a:pt x="30" y="4"/>
                  </a:cubicBezTo>
                  <a:cubicBezTo>
                    <a:pt x="28" y="3"/>
                    <a:pt x="27" y="3"/>
                    <a:pt x="25" y="3"/>
                  </a:cubicBezTo>
                  <a:cubicBezTo>
                    <a:pt x="23" y="3"/>
                    <a:pt x="23" y="4"/>
                    <a:pt x="21" y="4"/>
                  </a:cubicBezTo>
                  <a:cubicBezTo>
                    <a:pt x="19" y="4"/>
                    <a:pt x="17" y="4"/>
                    <a:pt x="16" y="4"/>
                  </a:cubicBezTo>
                  <a:cubicBezTo>
                    <a:pt x="15" y="4"/>
                    <a:pt x="12" y="1"/>
                    <a:pt x="10" y="1"/>
                  </a:cubicBezTo>
                  <a:cubicBezTo>
                    <a:pt x="9" y="0"/>
                    <a:pt x="9" y="1"/>
                    <a:pt x="7" y="1"/>
                  </a:cubicBezTo>
                  <a:cubicBezTo>
                    <a:pt x="6" y="1"/>
                    <a:pt x="4" y="2"/>
                    <a:pt x="3" y="2"/>
                  </a:cubicBezTo>
                  <a:cubicBezTo>
                    <a:pt x="3" y="3"/>
                    <a:pt x="2" y="4"/>
                    <a:pt x="1" y="4"/>
                  </a:cubicBezTo>
                  <a:cubicBezTo>
                    <a:pt x="0" y="5"/>
                    <a:pt x="4" y="5"/>
                    <a:pt x="6" y="6"/>
                  </a:cubicBezTo>
                  <a:cubicBezTo>
                    <a:pt x="7" y="6"/>
                    <a:pt x="6" y="6"/>
                    <a:pt x="5" y="7"/>
                  </a:cubicBezTo>
                  <a:cubicBezTo>
                    <a:pt x="4" y="8"/>
                    <a:pt x="10" y="8"/>
                    <a:pt x="11" y="8"/>
                  </a:cubicBezTo>
                  <a:cubicBezTo>
                    <a:pt x="13" y="8"/>
                    <a:pt x="18" y="8"/>
                    <a:pt x="20" y="9"/>
                  </a:cubicBezTo>
                  <a:cubicBezTo>
                    <a:pt x="23" y="10"/>
                    <a:pt x="23" y="10"/>
                    <a:pt x="26" y="11"/>
                  </a:cubicBezTo>
                  <a:cubicBezTo>
                    <a:pt x="30" y="13"/>
                    <a:pt x="34" y="12"/>
                    <a:pt x="37" y="12"/>
                  </a:cubicBezTo>
                  <a:cubicBezTo>
                    <a:pt x="40" y="12"/>
                    <a:pt x="39" y="12"/>
                    <a:pt x="43" y="14"/>
                  </a:cubicBezTo>
                  <a:cubicBezTo>
                    <a:pt x="44" y="14"/>
                    <a:pt x="43" y="10"/>
                    <a:pt x="43" y="9"/>
                  </a:cubicBezTo>
                  <a:cubicBezTo>
                    <a:pt x="43" y="8"/>
                    <a:pt x="41" y="8"/>
                    <a:pt x="40" y="8"/>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8" name="Freeform 21"/>
            <p:cNvSpPr>
              <a:spLocks noChangeArrowheads="1"/>
            </p:cNvSpPr>
            <p:nvPr/>
          </p:nvSpPr>
          <p:spPr bwMode="auto">
            <a:xfrm>
              <a:off x="6411971" y="2645918"/>
              <a:ext cx="23049" cy="9219"/>
            </a:xfrm>
            <a:custGeom>
              <a:avLst/>
              <a:gdLst>
                <a:gd name="T0" fmla="*/ 1 w 4"/>
                <a:gd name="T1" fmla="*/ 1 h 2"/>
                <a:gd name="T2" fmla="*/ 3 w 4"/>
                <a:gd name="T3" fmla="*/ 2 h 2"/>
                <a:gd name="T4" fmla="*/ 4 w 4"/>
                <a:gd name="T5" fmla="*/ 1 h 2"/>
                <a:gd name="T6" fmla="*/ 1 w 4"/>
                <a:gd name="T7" fmla="*/ 1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1"/>
                  </a:moveTo>
                  <a:cubicBezTo>
                    <a:pt x="0" y="1"/>
                    <a:pt x="1" y="2"/>
                    <a:pt x="3" y="2"/>
                  </a:cubicBezTo>
                  <a:cubicBezTo>
                    <a:pt x="4" y="2"/>
                    <a:pt x="4" y="1"/>
                    <a:pt x="4" y="1"/>
                  </a:cubicBezTo>
                  <a:cubicBezTo>
                    <a:pt x="4" y="0"/>
                    <a:pt x="2" y="0"/>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49" name="Freeform 22"/>
            <p:cNvSpPr>
              <a:spLocks noChangeArrowheads="1"/>
            </p:cNvSpPr>
            <p:nvPr/>
          </p:nvSpPr>
          <p:spPr bwMode="auto">
            <a:xfrm>
              <a:off x="6446544" y="2655136"/>
              <a:ext cx="20743" cy="11524"/>
            </a:xfrm>
            <a:custGeom>
              <a:avLst/>
              <a:gdLst>
                <a:gd name="T0" fmla="*/ 2 w 4"/>
                <a:gd name="T1" fmla="*/ 0 h 2"/>
                <a:gd name="T2" fmla="*/ 2 w 4"/>
                <a:gd name="T3" fmla="*/ 2 h 2"/>
                <a:gd name="T4" fmla="*/ 2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2" y="0"/>
                  </a:moveTo>
                  <a:cubicBezTo>
                    <a:pt x="1" y="0"/>
                    <a:pt x="0" y="2"/>
                    <a:pt x="2" y="2"/>
                  </a:cubicBezTo>
                  <a:cubicBezTo>
                    <a:pt x="3" y="2"/>
                    <a:pt x="4" y="0"/>
                    <a:pt x="2"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0" name="Freeform 23"/>
            <p:cNvSpPr>
              <a:spLocks noChangeArrowheads="1"/>
            </p:cNvSpPr>
            <p:nvPr/>
          </p:nvSpPr>
          <p:spPr bwMode="auto">
            <a:xfrm>
              <a:off x="6471896" y="2655136"/>
              <a:ext cx="27657" cy="11524"/>
            </a:xfrm>
            <a:custGeom>
              <a:avLst/>
              <a:gdLst>
                <a:gd name="T0" fmla="*/ 4 w 5"/>
                <a:gd name="T1" fmla="*/ 2 h 2"/>
                <a:gd name="T2" fmla="*/ 3 w 5"/>
                <a:gd name="T3" fmla="*/ 0 h 2"/>
                <a:gd name="T4" fmla="*/ 0 w 5"/>
                <a:gd name="T5" fmla="*/ 1 h 2"/>
                <a:gd name="T6" fmla="*/ 4 w 5"/>
                <a:gd name="T7" fmla="*/ 2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4" y="2"/>
                  </a:moveTo>
                  <a:cubicBezTo>
                    <a:pt x="5" y="2"/>
                    <a:pt x="4" y="1"/>
                    <a:pt x="3" y="0"/>
                  </a:cubicBezTo>
                  <a:cubicBezTo>
                    <a:pt x="1" y="0"/>
                    <a:pt x="1" y="0"/>
                    <a:pt x="0" y="1"/>
                  </a:cubicBezTo>
                  <a:cubicBezTo>
                    <a:pt x="0" y="2"/>
                    <a:pt x="3" y="2"/>
                    <a:pt x="4"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1" name="Freeform 24"/>
            <p:cNvSpPr>
              <a:spLocks noChangeArrowheads="1"/>
            </p:cNvSpPr>
            <p:nvPr/>
          </p:nvSpPr>
          <p:spPr bwMode="auto">
            <a:xfrm>
              <a:off x="6483421" y="2650528"/>
              <a:ext cx="43791" cy="16134"/>
            </a:xfrm>
            <a:custGeom>
              <a:avLst/>
              <a:gdLst>
                <a:gd name="T0" fmla="*/ 8 w 8"/>
                <a:gd name="T1" fmla="*/ 1 h 3"/>
                <a:gd name="T2" fmla="*/ 3 w 8"/>
                <a:gd name="T3" fmla="*/ 0 h 3"/>
                <a:gd name="T4" fmla="*/ 6 w 8"/>
                <a:gd name="T5" fmla="*/ 3 h 3"/>
                <a:gd name="T6" fmla="*/ 8 w 8"/>
                <a:gd name="T7" fmla="*/ 1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1"/>
                  </a:moveTo>
                  <a:cubicBezTo>
                    <a:pt x="8" y="1"/>
                    <a:pt x="6" y="0"/>
                    <a:pt x="3" y="0"/>
                  </a:cubicBezTo>
                  <a:cubicBezTo>
                    <a:pt x="0" y="0"/>
                    <a:pt x="5" y="3"/>
                    <a:pt x="6" y="3"/>
                  </a:cubicBezTo>
                  <a:cubicBezTo>
                    <a:pt x="7" y="3"/>
                    <a:pt x="8" y="2"/>
                    <a:pt x="8"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2" name="Freeform 25"/>
            <p:cNvSpPr>
              <a:spLocks noChangeArrowheads="1"/>
            </p:cNvSpPr>
            <p:nvPr/>
          </p:nvSpPr>
          <p:spPr bwMode="auto">
            <a:xfrm>
              <a:off x="6527212" y="2671272"/>
              <a:ext cx="59926" cy="39181"/>
            </a:xfrm>
            <a:custGeom>
              <a:avLst/>
              <a:gdLst>
                <a:gd name="T0" fmla="*/ 4 w 11"/>
                <a:gd name="T1" fmla="*/ 1 h 7"/>
                <a:gd name="T2" fmla="*/ 3 w 11"/>
                <a:gd name="T3" fmla="*/ 2 h 7"/>
                <a:gd name="T4" fmla="*/ 9 w 11"/>
                <a:gd name="T5" fmla="*/ 6 h 7"/>
                <a:gd name="T6" fmla="*/ 10 w 11"/>
                <a:gd name="T7" fmla="*/ 5 h 7"/>
                <a:gd name="T8" fmla="*/ 4 w 11"/>
                <a:gd name="T9" fmla="*/ 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4" y="1"/>
                  </a:moveTo>
                  <a:cubicBezTo>
                    <a:pt x="2" y="0"/>
                    <a:pt x="0" y="1"/>
                    <a:pt x="3" y="2"/>
                  </a:cubicBezTo>
                  <a:cubicBezTo>
                    <a:pt x="5" y="3"/>
                    <a:pt x="6" y="5"/>
                    <a:pt x="9" y="6"/>
                  </a:cubicBezTo>
                  <a:cubicBezTo>
                    <a:pt x="11" y="7"/>
                    <a:pt x="10" y="5"/>
                    <a:pt x="10" y="5"/>
                  </a:cubicBezTo>
                  <a:cubicBezTo>
                    <a:pt x="10" y="4"/>
                    <a:pt x="6" y="1"/>
                    <a:pt x="4"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3" name="Freeform 26"/>
            <p:cNvSpPr>
              <a:spLocks noChangeArrowheads="1"/>
            </p:cNvSpPr>
            <p:nvPr/>
          </p:nvSpPr>
          <p:spPr bwMode="auto">
            <a:xfrm>
              <a:off x="6543348" y="2650528"/>
              <a:ext cx="87583" cy="16134"/>
            </a:xfrm>
            <a:custGeom>
              <a:avLst/>
              <a:gdLst>
                <a:gd name="T0" fmla="*/ 12 w 16"/>
                <a:gd name="T1" fmla="*/ 3 h 3"/>
                <a:gd name="T2" fmla="*/ 15 w 16"/>
                <a:gd name="T3" fmla="*/ 1 h 3"/>
                <a:gd name="T4" fmla="*/ 11 w 16"/>
                <a:gd name="T5" fmla="*/ 1 h 3"/>
                <a:gd name="T6" fmla="*/ 4 w 16"/>
                <a:gd name="T7" fmla="*/ 1 h 3"/>
                <a:gd name="T8" fmla="*/ 1 w 16"/>
                <a:gd name="T9" fmla="*/ 2 h 3"/>
                <a:gd name="T10" fmla="*/ 7 w 16"/>
                <a:gd name="T11" fmla="*/ 3 h 3"/>
                <a:gd name="T12" fmla="*/ 12 w 16"/>
                <a:gd name="T13" fmla="*/ 3 h 3"/>
                <a:gd name="T14" fmla="*/ 0 60000 65536"/>
                <a:gd name="T15" fmla="*/ 0 60000 65536"/>
                <a:gd name="T16" fmla="*/ 0 60000 65536"/>
                <a:gd name="T17" fmla="*/ 0 60000 65536"/>
                <a:gd name="T18" fmla="*/ 0 60000 65536"/>
                <a:gd name="T19" fmla="*/ 0 60000 65536"/>
                <a:gd name="T20" fmla="*/ 0 60000 65536"/>
                <a:gd name="T21" fmla="*/ 0 w 16"/>
                <a:gd name="T22" fmla="*/ 0 h 3"/>
                <a:gd name="T23" fmla="*/ 16 w 1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
                  <a:moveTo>
                    <a:pt x="12" y="3"/>
                  </a:moveTo>
                  <a:cubicBezTo>
                    <a:pt x="13" y="3"/>
                    <a:pt x="14" y="2"/>
                    <a:pt x="15" y="1"/>
                  </a:cubicBezTo>
                  <a:cubicBezTo>
                    <a:pt x="16" y="0"/>
                    <a:pt x="13" y="1"/>
                    <a:pt x="11" y="1"/>
                  </a:cubicBezTo>
                  <a:cubicBezTo>
                    <a:pt x="9" y="2"/>
                    <a:pt x="7" y="1"/>
                    <a:pt x="4" y="1"/>
                  </a:cubicBezTo>
                  <a:cubicBezTo>
                    <a:pt x="2" y="0"/>
                    <a:pt x="2" y="1"/>
                    <a:pt x="1" y="2"/>
                  </a:cubicBezTo>
                  <a:cubicBezTo>
                    <a:pt x="0" y="3"/>
                    <a:pt x="5" y="3"/>
                    <a:pt x="7" y="3"/>
                  </a:cubicBezTo>
                  <a:cubicBezTo>
                    <a:pt x="8" y="3"/>
                    <a:pt x="11" y="3"/>
                    <a:pt x="12"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4" name="Freeform 27"/>
            <p:cNvSpPr>
              <a:spLocks noChangeArrowheads="1"/>
            </p:cNvSpPr>
            <p:nvPr/>
          </p:nvSpPr>
          <p:spPr bwMode="auto">
            <a:xfrm>
              <a:off x="6647063" y="2655138"/>
              <a:ext cx="82973" cy="39181"/>
            </a:xfrm>
            <a:custGeom>
              <a:avLst/>
              <a:gdLst>
                <a:gd name="T0" fmla="*/ 3 w 15"/>
                <a:gd name="T1" fmla="*/ 7 h 7"/>
                <a:gd name="T2" fmla="*/ 4 w 15"/>
                <a:gd name="T3" fmla="*/ 7 h 7"/>
                <a:gd name="T4" fmla="*/ 5 w 15"/>
                <a:gd name="T5" fmla="*/ 7 h 7"/>
                <a:gd name="T6" fmla="*/ 5 w 15"/>
                <a:gd name="T7" fmla="*/ 7 h 7"/>
                <a:gd name="T8" fmla="*/ 6 w 15"/>
                <a:gd name="T9" fmla="*/ 7 h 7"/>
                <a:gd name="T10" fmla="*/ 6 w 15"/>
                <a:gd name="T11" fmla="*/ 6 h 7"/>
                <a:gd name="T12" fmla="*/ 7 w 15"/>
                <a:gd name="T13" fmla="*/ 6 h 7"/>
                <a:gd name="T14" fmla="*/ 8 w 15"/>
                <a:gd name="T15" fmla="*/ 5 h 7"/>
                <a:gd name="T16" fmla="*/ 8 w 15"/>
                <a:gd name="T17" fmla="*/ 5 h 7"/>
                <a:gd name="T18" fmla="*/ 8 w 15"/>
                <a:gd name="T19" fmla="*/ 5 h 7"/>
                <a:gd name="T20" fmla="*/ 8 w 15"/>
                <a:gd name="T21" fmla="*/ 4 h 7"/>
                <a:gd name="T22" fmla="*/ 9 w 15"/>
                <a:gd name="T23" fmla="*/ 4 h 7"/>
                <a:gd name="T24" fmla="*/ 9 w 15"/>
                <a:gd name="T25" fmla="*/ 3 h 7"/>
                <a:gd name="T26" fmla="*/ 10 w 15"/>
                <a:gd name="T27" fmla="*/ 3 h 7"/>
                <a:gd name="T28" fmla="*/ 10 w 15"/>
                <a:gd name="T29" fmla="*/ 3 h 7"/>
                <a:gd name="T30" fmla="*/ 13 w 15"/>
                <a:gd name="T31" fmla="*/ 1 h 7"/>
                <a:gd name="T32" fmla="*/ 6 w 15"/>
                <a:gd name="T33" fmla="*/ 2 h 7"/>
                <a:gd name="T34" fmla="*/ 5 w 15"/>
                <a:gd name="T35" fmla="*/ 2 h 7"/>
                <a:gd name="T36" fmla="*/ 5 w 15"/>
                <a:gd name="T37" fmla="*/ 3 h 7"/>
                <a:gd name="T38" fmla="*/ 4 w 15"/>
                <a:gd name="T39" fmla="*/ 3 h 7"/>
                <a:gd name="T40" fmla="*/ 3 w 15"/>
                <a:gd name="T41" fmla="*/ 4 h 7"/>
                <a:gd name="T42" fmla="*/ 3 w 15"/>
                <a:gd name="T43" fmla="*/ 4 h 7"/>
                <a:gd name="T44" fmla="*/ 1 w 15"/>
                <a:gd name="T45" fmla="*/ 5 h 7"/>
                <a:gd name="T46" fmla="*/ 3 w 15"/>
                <a:gd name="T47" fmla="*/ 7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7"/>
                <a:gd name="T74" fmla="*/ 15 w 15"/>
                <a:gd name="T75" fmla="*/ 7 h 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7">
                  <a:moveTo>
                    <a:pt x="3" y="7"/>
                  </a:moveTo>
                  <a:cubicBezTo>
                    <a:pt x="4" y="7"/>
                    <a:pt x="4" y="7"/>
                    <a:pt x="4" y="7"/>
                  </a:cubicBezTo>
                  <a:cubicBezTo>
                    <a:pt x="4" y="7"/>
                    <a:pt x="5" y="7"/>
                    <a:pt x="5" y="7"/>
                  </a:cubicBezTo>
                  <a:cubicBezTo>
                    <a:pt x="5" y="7"/>
                    <a:pt x="5" y="7"/>
                    <a:pt x="5" y="7"/>
                  </a:cubicBezTo>
                  <a:cubicBezTo>
                    <a:pt x="6" y="7"/>
                    <a:pt x="6" y="7"/>
                    <a:pt x="6" y="7"/>
                  </a:cubicBezTo>
                  <a:cubicBezTo>
                    <a:pt x="6" y="6"/>
                    <a:pt x="6" y="6"/>
                    <a:pt x="6" y="6"/>
                  </a:cubicBezTo>
                  <a:cubicBezTo>
                    <a:pt x="7" y="6"/>
                    <a:pt x="7" y="6"/>
                    <a:pt x="7" y="6"/>
                  </a:cubicBezTo>
                  <a:cubicBezTo>
                    <a:pt x="7" y="6"/>
                    <a:pt x="7" y="5"/>
                    <a:pt x="8" y="5"/>
                  </a:cubicBezTo>
                  <a:cubicBezTo>
                    <a:pt x="8" y="5"/>
                    <a:pt x="8" y="5"/>
                    <a:pt x="8" y="5"/>
                  </a:cubicBezTo>
                  <a:cubicBezTo>
                    <a:pt x="8" y="5"/>
                    <a:pt x="8" y="5"/>
                    <a:pt x="8" y="5"/>
                  </a:cubicBezTo>
                  <a:cubicBezTo>
                    <a:pt x="8" y="4"/>
                    <a:pt x="8" y="4"/>
                    <a:pt x="8" y="4"/>
                  </a:cubicBezTo>
                  <a:cubicBezTo>
                    <a:pt x="9" y="4"/>
                    <a:pt x="9" y="4"/>
                    <a:pt x="9" y="4"/>
                  </a:cubicBezTo>
                  <a:cubicBezTo>
                    <a:pt x="9" y="3"/>
                    <a:pt x="9" y="3"/>
                    <a:pt x="9" y="3"/>
                  </a:cubicBezTo>
                  <a:cubicBezTo>
                    <a:pt x="9" y="3"/>
                    <a:pt x="10" y="3"/>
                    <a:pt x="10" y="3"/>
                  </a:cubicBezTo>
                  <a:cubicBezTo>
                    <a:pt x="10" y="3"/>
                    <a:pt x="10" y="3"/>
                    <a:pt x="10" y="3"/>
                  </a:cubicBezTo>
                  <a:cubicBezTo>
                    <a:pt x="11" y="3"/>
                    <a:pt x="15" y="2"/>
                    <a:pt x="13" y="1"/>
                  </a:cubicBezTo>
                  <a:cubicBezTo>
                    <a:pt x="11" y="0"/>
                    <a:pt x="6" y="1"/>
                    <a:pt x="6" y="2"/>
                  </a:cubicBezTo>
                  <a:cubicBezTo>
                    <a:pt x="6" y="2"/>
                    <a:pt x="6" y="2"/>
                    <a:pt x="5" y="2"/>
                  </a:cubicBezTo>
                  <a:cubicBezTo>
                    <a:pt x="5" y="3"/>
                    <a:pt x="5" y="3"/>
                    <a:pt x="5" y="3"/>
                  </a:cubicBezTo>
                  <a:cubicBezTo>
                    <a:pt x="5" y="3"/>
                    <a:pt x="5" y="3"/>
                    <a:pt x="4" y="3"/>
                  </a:cubicBezTo>
                  <a:cubicBezTo>
                    <a:pt x="4" y="3"/>
                    <a:pt x="4" y="4"/>
                    <a:pt x="3" y="4"/>
                  </a:cubicBezTo>
                  <a:cubicBezTo>
                    <a:pt x="3" y="4"/>
                    <a:pt x="3" y="4"/>
                    <a:pt x="3" y="4"/>
                  </a:cubicBezTo>
                  <a:cubicBezTo>
                    <a:pt x="2" y="4"/>
                    <a:pt x="2" y="5"/>
                    <a:pt x="1" y="5"/>
                  </a:cubicBezTo>
                  <a:cubicBezTo>
                    <a:pt x="0" y="7"/>
                    <a:pt x="1" y="7"/>
                    <a:pt x="3" y="7"/>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5" name="Freeform 28"/>
            <p:cNvSpPr>
              <a:spLocks noChangeArrowheads="1"/>
            </p:cNvSpPr>
            <p:nvPr/>
          </p:nvSpPr>
          <p:spPr bwMode="auto">
            <a:xfrm>
              <a:off x="6494945" y="2410827"/>
              <a:ext cx="135984" cy="168252"/>
            </a:xfrm>
            <a:custGeom>
              <a:avLst/>
              <a:gdLst>
                <a:gd name="T0" fmla="*/ 24 w 25"/>
                <a:gd name="T1" fmla="*/ 0 h 31"/>
                <a:gd name="T2" fmla="*/ 21 w 25"/>
                <a:gd name="T3" fmla="*/ 3 h 31"/>
                <a:gd name="T4" fmla="*/ 16 w 25"/>
                <a:gd name="T5" fmla="*/ 3 h 31"/>
                <a:gd name="T6" fmla="*/ 9 w 25"/>
                <a:gd name="T7" fmla="*/ 2 h 31"/>
                <a:gd name="T8" fmla="*/ 6 w 25"/>
                <a:gd name="T9" fmla="*/ 2 h 31"/>
                <a:gd name="T10" fmla="*/ 4 w 25"/>
                <a:gd name="T11" fmla="*/ 4 h 31"/>
                <a:gd name="T12" fmla="*/ 2 w 25"/>
                <a:gd name="T13" fmla="*/ 9 h 31"/>
                <a:gd name="T14" fmla="*/ 1 w 25"/>
                <a:gd name="T15" fmla="*/ 12 h 31"/>
                <a:gd name="T16" fmla="*/ 1 w 25"/>
                <a:gd name="T17" fmla="*/ 17 h 31"/>
                <a:gd name="T18" fmla="*/ 0 w 25"/>
                <a:gd name="T19" fmla="*/ 21 h 31"/>
                <a:gd name="T20" fmla="*/ 4 w 25"/>
                <a:gd name="T21" fmla="*/ 23 h 31"/>
                <a:gd name="T22" fmla="*/ 5 w 25"/>
                <a:gd name="T23" fmla="*/ 28 h 31"/>
                <a:gd name="T24" fmla="*/ 5 w 25"/>
                <a:gd name="T25" fmla="*/ 30 h 31"/>
                <a:gd name="T26" fmla="*/ 9 w 25"/>
                <a:gd name="T27" fmla="*/ 30 h 31"/>
                <a:gd name="T28" fmla="*/ 8 w 25"/>
                <a:gd name="T29" fmla="*/ 23 h 31"/>
                <a:gd name="T30" fmla="*/ 8 w 25"/>
                <a:gd name="T31" fmla="*/ 19 h 31"/>
                <a:gd name="T32" fmla="*/ 11 w 25"/>
                <a:gd name="T33" fmla="*/ 19 h 31"/>
                <a:gd name="T34" fmla="*/ 11 w 25"/>
                <a:gd name="T35" fmla="*/ 22 h 31"/>
                <a:gd name="T36" fmla="*/ 13 w 25"/>
                <a:gd name="T37" fmla="*/ 26 h 31"/>
                <a:gd name="T38" fmla="*/ 15 w 25"/>
                <a:gd name="T39" fmla="*/ 28 h 31"/>
                <a:gd name="T40" fmla="*/ 16 w 25"/>
                <a:gd name="T41" fmla="*/ 27 h 31"/>
                <a:gd name="T42" fmla="*/ 18 w 25"/>
                <a:gd name="T43" fmla="*/ 26 h 31"/>
                <a:gd name="T44" fmla="*/ 16 w 25"/>
                <a:gd name="T45" fmla="*/ 23 h 31"/>
                <a:gd name="T46" fmla="*/ 16 w 25"/>
                <a:gd name="T47" fmla="*/ 20 h 31"/>
                <a:gd name="T48" fmla="*/ 15 w 25"/>
                <a:gd name="T49" fmla="*/ 17 h 31"/>
                <a:gd name="T50" fmla="*/ 12 w 25"/>
                <a:gd name="T51" fmla="*/ 15 h 31"/>
                <a:gd name="T52" fmla="*/ 14 w 25"/>
                <a:gd name="T53" fmla="*/ 12 h 31"/>
                <a:gd name="T54" fmla="*/ 17 w 25"/>
                <a:gd name="T55" fmla="*/ 10 h 31"/>
                <a:gd name="T56" fmla="*/ 16 w 25"/>
                <a:gd name="T57" fmla="*/ 9 h 31"/>
                <a:gd name="T58" fmla="*/ 10 w 25"/>
                <a:gd name="T59" fmla="*/ 11 h 31"/>
                <a:gd name="T60" fmla="*/ 7 w 25"/>
                <a:gd name="T61" fmla="*/ 12 h 31"/>
                <a:gd name="T62" fmla="*/ 4 w 25"/>
                <a:gd name="T63" fmla="*/ 9 h 31"/>
                <a:gd name="T64" fmla="*/ 5 w 25"/>
                <a:gd name="T65" fmla="*/ 6 h 31"/>
                <a:gd name="T66" fmla="*/ 8 w 25"/>
                <a:gd name="T67" fmla="*/ 6 h 31"/>
                <a:gd name="T68" fmla="*/ 13 w 25"/>
                <a:gd name="T69" fmla="*/ 5 h 31"/>
                <a:gd name="T70" fmla="*/ 17 w 25"/>
                <a:gd name="T71" fmla="*/ 6 h 31"/>
                <a:gd name="T72" fmla="*/ 21 w 25"/>
                <a:gd name="T73" fmla="*/ 5 h 31"/>
                <a:gd name="T74" fmla="*/ 24 w 25"/>
                <a:gd name="T75" fmla="*/ 3 h 31"/>
                <a:gd name="T76" fmla="*/ 24 w 25"/>
                <a:gd name="T77" fmla="*/ 0 h 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31"/>
                <a:gd name="T119" fmla="*/ 25 w 25"/>
                <a:gd name="T120" fmla="*/ 31 h 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31">
                  <a:moveTo>
                    <a:pt x="24" y="0"/>
                  </a:moveTo>
                  <a:cubicBezTo>
                    <a:pt x="23" y="0"/>
                    <a:pt x="22" y="2"/>
                    <a:pt x="21" y="3"/>
                  </a:cubicBezTo>
                  <a:cubicBezTo>
                    <a:pt x="20" y="4"/>
                    <a:pt x="17" y="3"/>
                    <a:pt x="16" y="3"/>
                  </a:cubicBezTo>
                  <a:cubicBezTo>
                    <a:pt x="14" y="3"/>
                    <a:pt x="12" y="3"/>
                    <a:pt x="9" y="2"/>
                  </a:cubicBezTo>
                  <a:cubicBezTo>
                    <a:pt x="7" y="1"/>
                    <a:pt x="7" y="1"/>
                    <a:pt x="6" y="2"/>
                  </a:cubicBezTo>
                  <a:cubicBezTo>
                    <a:pt x="6" y="3"/>
                    <a:pt x="5" y="3"/>
                    <a:pt x="4" y="4"/>
                  </a:cubicBezTo>
                  <a:cubicBezTo>
                    <a:pt x="3" y="5"/>
                    <a:pt x="3" y="8"/>
                    <a:pt x="2" y="9"/>
                  </a:cubicBezTo>
                  <a:cubicBezTo>
                    <a:pt x="1" y="10"/>
                    <a:pt x="1" y="11"/>
                    <a:pt x="1" y="12"/>
                  </a:cubicBezTo>
                  <a:cubicBezTo>
                    <a:pt x="0" y="13"/>
                    <a:pt x="1" y="15"/>
                    <a:pt x="1" y="17"/>
                  </a:cubicBezTo>
                  <a:cubicBezTo>
                    <a:pt x="0" y="19"/>
                    <a:pt x="0" y="18"/>
                    <a:pt x="0" y="21"/>
                  </a:cubicBezTo>
                  <a:cubicBezTo>
                    <a:pt x="1" y="23"/>
                    <a:pt x="2" y="22"/>
                    <a:pt x="4" y="23"/>
                  </a:cubicBezTo>
                  <a:cubicBezTo>
                    <a:pt x="5" y="24"/>
                    <a:pt x="6" y="26"/>
                    <a:pt x="5" y="28"/>
                  </a:cubicBezTo>
                  <a:cubicBezTo>
                    <a:pt x="4" y="30"/>
                    <a:pt x="4" y="30"/>
                    <a:pt x="5" y="30"/>
                  </a:cubicBezTo>
                  <a:cubicBezTo>
                    <a:pt x="6" y="31"/>
                    <a:pt x="8" y="30"/>
                    <a:pt x="9" y="30"/>
                  </a:cubicBezTo>
                  <a:cubicBezTo>
                    <a:pt x="9" y="30"/>
                    <a:pt x="8" y="24"/>
                    <a:pt x="8" y="23"/>
                  </a:cubicBezTo>
                  <a:cubicBezTo>
                    <a:pt x="7" y="22"/>
                    <a:pt x="8" y="19"/>
                    <a:pt x="8" y="19"/>
                  </a:cubicBezTo>
                  <a:cubicBezTo>
                    <a:pt x="8" y="19"/>
                    <a:pt x="12" y="18"/>
                    <a:pt x="11" y="19"/>
                  </a:cubicBezTo>
                  <a:cubicBezTo>
                    <a:pt x="10" y="20"/>
                    <a:pt x="10" y="21"/>
                    <a:pt x="11" y="22"/>
                  </a:cubicBezTo>
                  <a:cubicBezTo>
                    <a:pt x="13" y="24"/>
                    <a:pt x="12" y="25"/>
                    <a:pt x="13" y="26"/>
                  </a:cubicBezTo>
                  <a:cubicBezTo>
                    <a:pt x="13" y="26"/>
                    <a:pt x="14" y="27"/>
                    <a:pt x="15" y="28"/>
                  </a:cubicBezTo>
                  <a:cubicBezTo>
                    <a:pt x="16" y="28"/>
                    <a:pt x="16" y="27"/>
                    <a:pt x="16" y="27"/>
                  </a:cubicBezTo>
                  <a:cubicBezTo>
                    <a:pt x="16" y="26"/>
                    <a:pt x="17" y="26"/>
                    <a:pt x="18" y="26"/>
                  </a:cubicBezTo>
                  <a:cubicBezTo>
                    <a:pt x="19" y="25"/>
                    <a:pt x="17" y="24"/>
                    <a:pt x="16" y="23"/>
                  </a:cubicBezTo>
                  <a:cubicBezTo>
                    <a:pt x="15" y="21"/>
                    <a:pt x="16" y="21"/>
                    <a:pt x="16" y="20"/>
                  </a:cubicBezTo>
                  <a:cubicBezTo>
                    <a:pt x="17" y="20"/>
                    <a:pt x="17" y="18"/>
                    <a:pt x="15" y="17"/>
                  </a:cubicBezTo>
                  <a:cubicBezTo>
                    <a:pt x="12" y="17"/>
                    <a:pt x="13" y="16"/>
                    <a:pt x="12" y="15"/>
                  </a:cubicBezTo>
                  <a:cubicBezTo>
                    <a:pt x="12" y="15"/>
                    <a:pt x="13" y="12"/>
                    <a:pt x="14" y="12"/>
                  </a:cubicBezTo>
                  <a:cubicBezTo>
                    <a:pt x="14" y="11"/>
                    <a:pt x="16" y="11"/>
                    <a:pt x="17" y="10"/>
                  </a:cubicBezTo>
                  <a:cubicBezTo>
                    <a:pt x="18" y="9"/>
                    <a:pt x="18" y="9"/>
                    <a:pt x="16" y="9"/>
                  </a:cubicBezTo>
                  <a:cubicBezTo>
                    <a:pt x="13" y="9"/>
                    <a:pt x="10" y="10"/>
                    <a:pt x="10" y="11"/>
                  </a:cubicBezTo>
                  <a:cubicBezTo>
                    <a:pt x="10" y="12"/>
                    <a:pt x="8" y="12"/>
                    <a:pt x="7" y="12"/>
                  </a:cubicBezTo>
                  <a:cubicBezTo>
                    <a:pt x="5" y="12"/>
                    <a:pt x="4" y="10"/>
                    <a:pt x="4" y="9"/>
                  </a:cubicBezTo>
                  <a:cubicBezTo>
                    <a:pt x="5" y="8"/>
                    <a:pt x="6" y="7"/>
                    <a:pt x="5" y="6"/>
                  </a:cubicBezTo>
                  <a:cubicBezTo>
                    <a:pt x="5" y="5"/>
                    <a:pt x="7" y="5"/>
                    <a:pt x="8" y="6"/>
                  </a:cubicBezTo>
                  <a:cubicBezTo>
                    <a:pt x="9" y="6"/>
                    <a:pt x="12" y="6"/>
                    <a:pt x="13" y="5"/>
                  </a:cubicBezTo>
                  <a:cubicBezTo>
                    <a:pt x="13" y="5"/>
                    <a:pt x="15" y="5"/>
                    <a:pt x="17" y="6"/>
                  </a:cubicBezTo>
                  <a:cubicBezTo>
                    <a:pt x="19" y="6"/>
                    <a:pt x="20" y="6"/>
                    <a:pt x="21" y="5"/>
                  </a:cubicBezTo>
                  <a:cubicBezTo>
                    <a:pt x="22" y="5"/>
                    <a:pt x="24" y="3"/>
                    <a:pt x="24" y="3"/>
                  </a:cubicBezTo>
                  <a:cubicBezTo>
                    <a:pt x="25" y="2"/>
                    <a:pt x="25" y="0"/>
                    <a:pt x="24"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6" name="Freeform 29"/>
            <p:cNvSpPr>
              <a:spLocks noChangeArrowheads="1"/>
            </p:cNvSpPr>
            <p:nvPr/>
          </p:nvSpPr>
          <p:spPr bwMode="auto">
            <a:xfrm>
              <a:off x="6243719" y="2272541"/>
              <a:ext cx="239701" cy="274272"/>
            </a:xfrm>
            <a:custGeom>
              <a:avLst/>
              <a:gdLst>
                <a:gd name="T0" fmla="*/ 41 w 44"/>
                <a:gd name="T1" fmla="*/ 28 h 50"/>
                <a:gd name="T2" fmla="*/ 38 w 44"/>
                <a:gd name="T3" fmla="*/ 23 h 50"/>
                <a:gd name="T4" fmla="*/ 34 w 44"/>
                <a:gd name="T5" fmla="*/ 16 h 50"/>
                <a:gd name="T6" fmla="*/ 36 w 44"/>
                <a:gd name="T7" fmla="*/ 15 h 50"/>
                <a:gd name="T8" fmla="*/ 35 w 44"/>
                <a:gd name="T9" fmla="*/ 14 h 50"/>
                <a:gd name="T10" fmla="*/ 35 w 44"/>
                <a:gd name="T11" fmla="*/ 14 h 50"/>
                <a:gd name="T12" fmla="*/ 39 w 44"/>
                <a:gd name="T13" fmla="*/ 12 h 50"/>
                <a:gd name="T14" fmla="*/ 35 w 44"/>
                <a:gd name="T15" fmla="*/ 6 h 50"/>
                <a:gd name="T16" fmla="*/ 31 w 44"/>
                <a:gd name="T17" fmla="*/ 2 h 50"/>
                <a:gd name="T18" fmla="*/ 25 w 44"/>
                <a:gd name="T19" fmla="*/ 6 h 50"/>
                <a:gd name="T20" fmla="*/ 23 w 44"/>
                <a:gd name="T21" fmla="*/ 10 h 50"/>
                <a:gd name="T22" fmla="*/ 22 w 44"/>
                <a:gd name="T23" fmla="*/ 10 h 50"/>
                <a:gd name="T24" fmla="*/ 22 w 44"/>
                <a:gd name="T25" fmla="*/ 10 h 50"/>
                <a:gd name="T26" fmla="*/ 21 w 44"/>
                <a:gd name="T27" fmla="*/ 10 h 50"/>
                <a:gd name="T28" fmla="*/ 19 w 44"/>
                <a:gd name="T29" fmla="*/ 14 h 50"/>
                <a:gd name="T30" fmla="*/ 19 w 44"/>
                <a:gd name="T31" fmla="*/ 14 h 50"/>
                <a:gd name="T32" fmla="*/ 17 w 44"/>
                <a:gd name="T33" fmla="*/ 15 h 50"/>
                <a:gd name="T34" fmla="*/ 16 w 44"/>
                <a:gd name="T35" fmla="*/ 16 h 50"/>
                <a:gd name="T36" fmla="*/ 16 w 44"/>
                <a:gd name="T37" fmla="*/ 16 h 50"/>
                <a:gd name="T38" fmla="*/ 15 w 44"/>
                <a:gd name="T39" fmla="*/ 17 h 50"/>
                <a:gd name="T40" fmla="*/ 15 w 44"/>
                <a:gd name="T41" fmla="*/ 19 h 50"/>
                <a:gd name="T42" fmla="*/ 7 w 44"/>
                <a:gd name="T43" fmla="*/ 25 h 50"/>
                <a:gd name="T44" fmla="*/ 4 w 44"/>
                <a:gd name="T45" fmla="*/ 25 h 50"/>
                <a:gd name="T46" fmla="*/ 2 w 44"/>
                <a:gd name="T47" fmla="*/ 24 h 50"/>
                <a:gd name="T48" fmla="*/ 1 w 44"/>
                <a:gd name="T49" fmla="*/ 23 h 50"/>
                <a:gd name="T50" fmla="*/ 0 w 44"/>
                <a:gd name="T51" fmla="*/ 29 h 50"/>
                <a:gd name="T52" fmla="*/ 4 w 44"/>
                <a:gd name="T53" fmla="*/ 37 h 50"/>
                <a:gd name="T54" fmla="*/ 13 w 44"/>
                <a:gd name="T55" fmla="*/ 45 h 50"/>
                <a:gd name="T56" fmla="*/ 19 w 44"/>
                <a:gd name="T57" fmla="*/ 46 h 50"/>
                <a:gd name="T58" fmla="*/ 27 w 44"/>
                <a:gd name="T59" fmla="*/ 48 h 50"/>
                <a:gd name="T60" fmla="*/ 34 w 44"/>
                <a:gd name="T61" fmla="*/ 44 h 50"/>
                <a:gd name="T62" fmla="*/ 39 w 44"/>
                <a:gd name="T63" fmla="*/ 32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0"/>
                <a:gd name="T98" fmla="*/ 44 w 44"/>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0">
                  <a:moveTo>
                    <a:pt x="39" y="32"/>
                  </a:moveTo>
                  <a:cubicBezTo>
                    <a:pt x="40" y="29"/>
                    <a:pt x="39" y="28"/>
                    <a:pt x="41" y="28"/>
                  </a:cubicBezTo>
                  <a:cubicBezTo>
                    <a:pt x="43" y="28"/>
                    <a:pt x="44" y="27"/>
                    <a:pt x="43" y="26"/>
                  </a:cubicBezTo>
                  <a:cubicBezTo>
                    <a:pt x="41" y="25"/>
                    <a:pt x="37" y="24"/>
                    <a:pt x="38" y="23"/>
                  </a:cubicBezTo>
                  <a:cubicBezTo>
                    <a:pt x="39" y="22"/>
                    <a:pt x="39" y="21"/>
                    <a:pt x="38" y="21"/>
                  </a:cubicBezTo>
                  <a:cubicBezTo>
                    <a:pt x="38" y="20"/>
                    <a:pt x="33" y="16"/>
                    <a:pt x="34" y="16"/>
                  </a:cubicBezTo>
                  <a:cubicBezTo>
                    <a:pt x="34" y="16"/>
                    <a:pt x="37" y="16"/>
                    <a:pt x="36" y="15"/>
                  </a:cubicBezTo>
                  <a:cubicBezTo>
                    <a:pt x="36" y="15"/>
                    <a:pt x="36" y="15"/>
                    <a:pt x="36" y="15"/>
                  </a:cubicBezTo>
                  <a:cubicBezTo>
                    <a:pt x="36" y="15"/>
                    <a:pt x="36" y="15"/>
                    <a:pt x="35" y="15"/>
                  </a:cubicBezTo>
                  <a:cubicBezTo>
                    <a:pt x="35" y="15"/>
                    <a:pt x="35" y="15"/>
                    <a:pt x="35" y="14"/>
                  </a:cubicBezTo>
                  <a:cubicBezTo>
                    <a:pt x="35" y="14"/>
                    <a:pt x="35" y="14"/>
                    <a:pt x="35" y="14"/>
                  </a:cubicBezTo>
                  <a:cubicBezTo>
                    <a:pt x="35" y="14"/>
                    <a:pt x="35" y="14"/>
                    <a:pt x="35" y="14"/>
                  </a:cubicBezTo>
                  <a:cubicBezTo>
                    <a:pt x="35" y="14"/>
                    <a:pt x="35" y="14"/>
                    <a:pt x="35" y="14"/>
                  </a:cubicBezTo>
                  <a:cubicBezTo>
                    <a:pt x="36" y="14"/>
                    <a:pt x="40" y="13"/>
                    <a:pt x="39" y="12"/>
                  </a:cubicBezTo>
                  <a:cubicBezTo>
                    <a:pt x="37" y="11"/>
                    <a:pt x="42" y="9"/>
                    <a:pt x="41" y="8"/>
                  </a:cubicBezTo>
                  <a:cubicBezTo>
                    <a:pt x="39" y="8"/>
                    <a:pt x="37" y="6"/>
                    <a:pt x="35" y="6"/>
                  </a:cubicBezTo>
                  <a:cubicBezTo>
                    <a:pt x="33" y="5"/>
                    <a:pt x="32" y="5"/>
                    <a:pt x="32" y="4"/>
                  </a:cubicBezTo>
                  <a:cubicBezTo>
                    <a:pt x="32" y="4"/>
                    <a:pt x="32" y="3"/>
                    <a:pt x="31" y="2"/>
                  </a:cubicBezTo>
                  <a:cubicBezTo>
                    <a:pt x="30" y="1"/>
                    <a:pt x="29" y="0"/>
                    <a:pt x="28" y="1"/>
                  </a:cubicBezTo>
                  <a:cubicBezTo>
                    <a:pt x="27" y="1"/>
                    <a:pt x="25" y="6"/>
                    <a:pt x="25" y="6"/>
                  </a:cubicBezTo>
                  <a:cubicBezTo>
                    <a:pt x="25" y="6"/>
                    <a:pt x="24" y="8"/>
                    <a:pt x="24" y="8"/>
                  </a:cubicBezTo>
                  <a:cubicBezTo>
                    <a:pt x="24" y="9"/>
                    <a:pt x="23" y="10"/>
                    <a:pt x="23" y="10"/>
                  </a:cubicBezTo>
                  <a:cubicBezTo>
                    <a:pt x="23" y="10"/>
                    <a:pt x="23" y="10"/>
                    <a:pt x="23" y="10"/>
                  </a:cubicBezTo>
                  <a:cubicBezTo>
                    <a:pt x="23" y="10"/>
                    <a:pt x="22" y="10"/>
                    <a:pt x="22" y="10"/>
                  </a:cubicBezTo>
                  <a:cubicBezTo>
                    <a:pt x="22" y="10"/>
                    <a:pt x="22" y="10"/>
                    <a:pt x="22" y="10"/>
                  </a:cubicBezTo>
                  <a:cubicBezTo>
                    <a:pt x="22" y="10"/>
                    <a:pt x="22" y="10"/>
                    <a:pt x="22" y="10"/>
                  </a:cubicBezTo>
                  <a:cubicBezTo>
                    <a:pt x="22" y="10"/>
                    <a:pt x="22" y="10"/>
                    <a:pt x="22" y="10"/>
                  </a:cubicBezTo>
                  <a:cubicBezTo>
                    <a:pt x="21" y="10"/>
                    <a:pt x="21" y="10"/>
                    <a:pt x="21" y="10"/>
                  </a:cubicBezTo>
                  <a:cubicBezTo>
                    <a:pt x="21" y="10"/>
                    <a:pt x="20" y="12"/>
                    <a:pt x="19" y="12"/>
                  </a:cubicBezTo>
                  <a:cubicBezTo>
                    <a:pt x="18" y="12"/>
                    <a:pt x="19" y="13"/>
                    <a:pt x="19" y="14"/>
                  </a:cubicBezTo>
                  <a:cubicBezTo>
                    <a:pt x="19" y="14"/>
                    <a:pt x="19" y="14"/>
                    <a:pt x="19" y="14"/>
                  </a:cubicBezTo>
                  <a:cubicBezTo>
                    <a:pt x="19" y="14"/>
                    <a:pt x="19" y="14"/>
                    <a:pt x="19" y="14"/>
                  </a:cubicBezTo>
                  <a:cubicBezTo>
                    <a:pt x="18" y="14"/>
                    <a:pt x="18" y="15"/>
                    <a:pt x="17" y="15"/>
                  </a:cubicBezTo>
                  <a:cubicBezTo>
                    <a:pt x="17" y="15"/>
                    <a:pt x="17" y="15"/>
                    <a:pt x="17" y="15"/>
                  </a:cubicBezTo>
                  <a:cubicBezTo>
                    <a:pt x="17" y="15"/>
                    <a:pt x="17" y="16"/>
                    <a:pt x="17" y="16"/>
                  </a:cubicBezTo>
                  <a:cubicBezTo>
                    <a:pt x="17" y="16"/>
                    <a:pt x="17" y="16"/>
                    <a:pt x="16" y="16"/>
                  </a:cubicBezTo>
                  <a:cubicBezTo>
                    <a:pt x="16" y="16"/>
                    <a:pt x="16" y="16"/>
                    <a:pt x="16" y="16"/>
                  </a:cubicBezTo>
                  <a:cubicBezTo>
                    <a:pt x="16" y="16"/>
                    <a:pt x="16" y="16"/>
                    <a:pt x="16" y="16"/>
                  </a:cubicBezTo>
                  <a:cubicBezTo>
                    <a:pt x="16" y="16"/>
                    <a:pt x="16" y="17"/>
                    <a:pt x="16" y="17"/>
                  </a:cubicBezTo>
                  <a:cubicBezTo>
                    <a:pt x="16" y="17"/>
                    <a:pt x="16" y="17"/>
                    <a:pt x="15" y="17"/>
                  </a:cubicBezTo>
                  <a:cubicBezTo>
                    <a:pt x="15" y="17"/>
                    <a:pt x="15" y="17"/>
                    <a:pt x="15" y="17"/>
                  </a:cubicBezTo>
                  <a:cubicBezTo>
                    <a:pt x="14" y="17"/>
                    <a:pt x="15" y="18"/>
                    <a:pt x="15" y="19"/>
                  </a:cubicBezTo>
                  <a:cubicBezTo>
                    <a:pt x="14" y="19"/>
                    <a:pt x="10" y="19"/>
                    <a:pt x="9" y="19"/>
                  </a:cubicBezTo>
                  <a:cubicBezTo>
                    <a:pt x="8" y="19"/>
                    <a:pt x="8" y="25"/>
                    <a:pt x="7" y="25"/>
                  </a:cubicBezTo>
                  <a:cubicBezTo>
                    <a:pt x="7" y="25"/>
                    <a:pt x="5" y="25"/>
                    <a:pt x="4" y="25"/>
                  </a:cubicBezTo>
                  <a:cubicBezTo>
                    <a:pt x="4" y="25"/>
                    <a:pt x="4" y="25"/>
                    <a:pt x="4" y="25"/>
                  </a:cubicBezTo>
                  <a:cubicBezTo>
                    <a:pt x="3" y="25"/>
                    <a:pt x="3" y="24"/>
                    <a:pt x="2" y="24"/>
                  </a:cubicBezTo>
                  <a:cubicBezTo>
                    <a:pt x="2" y="24"/>
                    <a:pt x="2" y="24"/>
                    <a:pt x="2" y="24"/>
                  </a:cubicBezTo>
                  <a:cubicBezTo>
                    <a:pt x="2" y="24"/>
                    <a:pt x="2" y="24"/>
                    <a:pt x="2" y="24"/>
                  </a:cubicBezTo>
                  <a:cubicBezTo>
                    <a:pt x="2" y="23"/>
                    <a:pt x="1" y="23"/>
                    <a:pt x="1" y="23"/>
                  </a:cubicBezTo>
                  <a:cubicBezTo>
                    <a:pt x="1" y="23"/>
                    <a:pt x="1" y="23"/>
                    <a:pt x="1" y="23"/>
                  </a:cubicBezTo>
                  <a:cubicBezTo>
                    <a:pt x="0" y="23"/>
                    <a:pt x="0" y="28"/>
                    <a:pt x="0" y="29"/>
                  </a:cubicBezTo>
                  <a:cubicBezTo>
                    <a:pt x="0" y="30"/>
                    <a:pt x="2" y="36"/>
                    <a:pt x="3" y="36"/>
                  </a:cubicBezTo>
                  <a:cubicBezTo>
                    <a:pt x="4" y="36"/>
                    <a:pt x="4" y="35"/>
                    <a:pt x="4" y="37"/>
                  </a:cubicBezTo>
                  <a:cubicBezTo>
                    <a:pt x="4" y="38"/>
                    <a:pt x="7" y="44"/>
                    <a:pt x="7" y="44"/>
                  </a:cubicBezTo>
                  <a:cubicBezTo>
                    <a:pt x="8" y="44"/>
                    <a:pt x="13" y="45"/>
                    <a:pt x="13" y="45"/>
                  </a:cubicBezTo>
                  <a:cubicBezTo>
                    <a:pt x="14" y="45"/>
                    <a:pt x="13" y="46"/>
                    <a:pt x="14" y="46"/>
                  </a:cubicBezTo>
                  <a:cubicBezTo>
                    <a:pt x="16" y="46"/>
                    <a:pt x="19" y="46"/>
                    <a:pt x="19" y="46"/>
                  </a:cubicBezTo>
                  <a:cubicBezTo>
                    <a:pt x="20" y="45"/>
                    <a:pt x="19" y="45"/>
                    <a:pt x="21" y="46"/>
                  </a:cubicBezTo>
                  <a:cubicBezTo>
                    <a:pt x="24" y="47"/>
                    <a:pt x="27" y="48"/>
                    <a:pt x="27" y="48"/>
                  </a:cubicBezTo>
                  <a:cubicBezTo>
                    <a:pt x="28" y="49"/>
                    <a:pt x="28" y="50"/>
                    <a:pt x="30" y="49"/>
                  </a:cubicBezTo>
                  <a:cubicBezTo>
                    <a:pt x="32" y="48"/>
                    <a:pt x="34" y="46"/>
                    <a:pt x="34" y="44"/>
                  </a:cubicBezTo>
                  <a:cubicBezTo>
                    <a:pt x="34" y="42"/>
                    <a:pt x="34" y="40"/>
                    <a:pt x="35" y="39"/>
                  </a:cubicBezTo>
                  <a:cubicBezTo>
                    <a:pt x="36" y="37"/>
                    <a:pt x="38" y="34"/>
                    <a:pt x="39" y="3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7" name="Freeform 30"/>
            <p:cNvSpPr>
              <a:spLocks noChangeArrowheads="1"/>
            </p:cNvSpPr>
            <p:nvPr/>
          </p:nvSpPr>
          <p:spPr bwMode="auto">
            <a:xfrm>
              <a:off x="6151529" y="1956781"/>
              <a:ext cx="53010" cy="48401"/>
            </a:xfrm>
            <a:custGeom>
              <a:avLst/>
              <a:gdLst>
                <a:gd name="T0" fmla="*/ 5 w 10"/>
                <a:gd name="T1" fmla="*/ 1 h 9"/>
                <a:gd name="T2" fmla="*/ 1 w 10"/>
                <a:gd name="T3" fmla="*/ 3 h 9"/>
                <a:gd name="T4" fmla="*/ 1 w 10"/>
                <a:gd name="T5" fmla="*/ 8 h 9"/>
                <a:gd name="T6" fmla="*/ 8 w 10"/>
                <a:gd name="T7" fmla="*/ 7 h 9"/>
                <a:gd name="T8" fmla="*/ 9 w 10"/>
                <a:gd name="T9" fmla="*/ 4 h 9"/>
                <a:gd name="T10" fmla="*/ 8 w 10"/>
                <a:gd name="T11" fmla="*/ 1 h 9"/>
                <a:gd name="T12" fmla="*/ 5 w 10"/>
                <a:gd name="T13" fmla="*/ 1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5" y="1"/>
                  </a:moveTo>
                  <a:cubicBezTo>
                    <a:pt x="3" y="1"/>
                    <a:pt x="2" y="3"/>
                    <a:pt x="1" y="3"/>
                  </a:cubicBezTo>
                  <a:cubicBezTo>
                    <a:pt x="0" y="4"/>
                    <a:pt x="0" y="8"/>
                    <a:pt x="1" y="8"/>
                  </a:cubicBezTo>
                  <a:cubicBezTo>
                    <a:pt x="5" y="9"/>
                    <a:pt x="8" y="7"/>
                    <a:pt x="8" y="7"/>
                  </a:cubicBezTo>
                  <a:cubicBezTo>
                    <a:pt x="8" y="6"/>
                    <a:pt x="8" y="4"/>
                    <a:pt x="9" y="4"/>
                  </a:cubicBezTo>
                  <a:cubicBezTo>
                    <a:pt x="9" y="4"/>
                    <a:pt x="10" y="2"/>
                    <a:pt x="8" y="1"/>
                  </a:cubicBezTo>
                  <a:cubicBezTo>
                    <a:pt x="7" y="0"/>
                    <a:pt x="7" y="0"/>
                    <a:pt x="5"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8" name="Freeform 31"/>
            <p:cNvSpPr>
              <a:spLocks noChangeArrowheads="1"/>
            </p:cNvSpPr>
            <p:nvPr/>
          </p:nvSpPr>
          <p:spPr bwMode="auto">
            <a:xfrm>
              <a:off x="6395839" y="1825409"/>
              <a:ext cx="43791" cy="92193"/>
            </a:xfrm>
            <a:custGeom>
              <a:avLst/>
              <a:gdLst>
                <a:gd name="T0" fmla="*/ 5 w 8"/>
                <a:gd name="T1" fmla="*/ 1 h 17"/>
                <a:gd name="T2" fmla="*/ 1 w 8"/>
                <a:gd name="T3" fmla="*/ 5 h 17"/>
                <a:gd name="T4" fmla="*/ 1 w 8"/>
                <a:gd name="T5" fmla="*/ 10 h 17"/>
                <a:gd name="T6" fmla="*/ 4 w 8"/>
                <a:gd name="T7" fmla="*/ 16 h 17"/>
                <a:gd name="T8" fmla="*/ 5 w 8"/>
                <a:gd name="T9" fmla="*/ 15 h 17"/>
                <a:gd name="T10" fmla="*/ 7 w 8"/>
                <a:gd name="T11" fmla="*/ 9 h 17"/>
                <a:gd name="T12" fmla="*/ 7 w 8"/>
                <a:gd name="T13" fmla="*/ 4 h 17"/>
                <a:gd name="T14" fmla="*/ 5 w 8"/>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
                <a:gd name="T26" fmla="*/ 8 w 8"/>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
                  <a:moveTo>
                    <a:pt x="5" y="1"/>
                  </a:moveTo>
                  <a:cubicBezTo>
                    <a:pt x="5" y="0"/>
                    <a:pt x="1" y="4"/>
                    <a:pt x="1" y="5"/>
                  </a:cubicBezTo>
                  <a:cubicBezTo>
                    <a:pt x="1" y="5"/>
                    <a:pt x="0" y="9"/>
                    <a:pt x="1" y="10"/>
                  </a:cubicBezTo>
                  <a:cubicBezTo>
                    <a:pt x="1" y="12"/>
                    <a:pt x="3" y="15"/>
                    <a:pt x="4" y="16"/>
                  </a:cubicBezTo>
                  <a:cubicBezTo>
                    <a:pt x="5" y="17"/>
                    <a:pt x="5" y="17"/>
                    <a:pt x="5" y="15"/>
                  </a:cubicBezTo>
                  <a:cubicBezTo>
                    <a:pt x="6" y="13"/>
                    <a:pt x="6" y="10"/>
                    <a:pt x="7" y="9"/>
                  </a:cubicBezTo>
                  <a:cubicBezTo>
                    <a:pt x="7" y="9"/>
                    <a:pt x="8" y="5"/>
                    <a:pt x="7" y="4"/>
                  </a:cubicBezTo>
                  <a:cubicBezTo>
                    <a:pt x="6" y="3"/>
                    <a:pt x="6" y="2"/>
                    <a:pt x="5"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59" name="Freeform 32"/>
            <p:cNvSpPr>
              <a:spLocks noChangeArrowheads="1"/>
            </p:cNvSpPr>
            <p:nvPr/>
          </p:nvSpPr>
          <p:spPr bwMode="auto">
            <a:xfrm>
              <a:off x="6566393" y="1617972"/>
              <a:ext cx="59926" cy="76060"/>
            </a:xfrm>
            <a:custGeom>
              <a:avLst/>
              <a:gdLst>
                <a:gd name="T0" fmla="*/ 8 w 11"/>
                <a:gd name="T1" fmla="*/ 3 h 14"/>
                <a:gd name="T2" fmla="*/ 7 w 11"/>
                <a:gd name="T3" fmla="*/ 1 h 14"/>
                <a:gd name="T4" fmla="*/ 5 w 11"/>
                <a:gd name="T5" fmla="*/ 1 h 14"/>
                <a:gd name="T6" fmla="*/ 2 w 11"/>
                <a:gd name="T7" fmla="*/ 1 h 14"/>
                <a:gd name="T8" fmla="*/ 0 w 11"/>
                <a:gd name="T9" fmla="*/ 3 h 14"/>
                <a:gd name="T10" fmla="*/ 0 w 11"/>
                <a:gd name="T11" fmla="*/ 5 h 14"/>
                <a:gd name="T12" fmla="*/ 3 w 11"/>
                <a:gd name="T13" fmla="*/ 7 h 14"/>
                <a:gd name="T14" fmla="*/ 2 w 11"/>
                <a:gd name="T15" fmla="*/ 5 h 14"/>
                <a:gd name="T16" fmla="*/ 4 w 11"/>
                <a:gd name="T17" fmla="*/ 6 h 14"/>
                <a:gd name="T18" fmla="*/ 4 w 11"/>
                <a:gd name="T19" fmla="*/ 9 h 14"/>
                <a:gd name="T20" fmla="*/ 4 w 11"/>
                <a:gd name="T21" fmla="*/ 11 h 14"/>
                <a:gd name="T22" fmla="*/ 6 w 11"/>
                <a:gd name="T23" fmla="*/ 14 h 14"/>
                <a:gd name="T24" fmla="*/ 6 w 11"/>
                <a:gd name="T25" fmla="*/ 12 h 14"/>
                <a:gd name="T26" fmla="*/ 8 w 11"/>
                <a:gd name="T27" fmla="*/ 14 h 14"/>
                <a:gd name="T28" fmla="*/ 9 w 11"/>
                <a:gd name="T29" fmla="*/ 13 h 14"/>
                <a:gd name="T30" fmla="*/ 9 w 11"/>
                <a:gd name="T31" fmla="*/ 9 h 14"/>
                <a:gd name="T32" fmla="*/ 10 w 11"/>
                <a:gd name="T33" fmla="*/ 5 h 14"/>
                <a:gd name="T34" fmla="*/ 8 w 11"/>
                <a:gd name="T35" fmla="*/ 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4"/>
                <a:gd name="T56" fmla="*/ 11 w 11"/>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4">
                  <a:moveTo>
                    <a:pt x="8" y="3"/>
                  </a:moveTo>
                  <a:cubicBezTo>
                    <a:pt x="8" y="2"/>
                    <a:pt x="8" y="1"/>
                    <a:pt x="7" y="1"/>
                  </a:cubicBezTo>
                  <a:cubicBezTo>
                    <a:pt x="6" y="2"/>
                    <a:pt x="6" y="2"/>
                    <a:pt x="5" y="1"/>
                  </a:cubicBezTo>
                  <a:cubicBezTo>
                    <a:pt x="4" y="0"/>
                    <a:pt x="3" y="0"/>
                    <a:pt x="2" y="1"/>
                  </a:cubicBezTo>
                  <a:cubicBezTo>
                    <a:pt x="2" y="2"/>
                    <a:pt x="1" y="3"/>
                    <a:pt x="0" y="3"/>
                  </a:cubicBezTo>
                  <a:cubicBezTo>
                    <a:pt x="0" y="3"/>
                    <a:pt x="0" y="5"/>
                    <a:pt x="0" y="5"/>
                  </a:cubicBezTo>
                  <a:cubicBezTo>
                    <a:pt x="0" y="5"/>
                    <a:pt x="2" y="7"/>
                    <a:pt x="3" y="7"/>
                  </a:cubicBezTo>
                  <a:cubicBezTo>
                    <a:pt x="3" y="7"/>
                    <a:pt x="2" y="5"/>
                    <a:pt x="2" y="5"/>
                  </a:cubicBezTo>
                  <a:cubicBezTo>
                    <a:pt x="3" y="4"/>
                    <a:pt x="4" y="5"/>
                    <a:pt x="4" y="6"/>
                  </a:cubicBezTo>
                  <a:cubicBezTo>
                    <a:pt x="5" y="7"/>
                    <a:pt x="4" y="9"/>
                    <a:pt x="4" y="9"/>
                  </a:cubicBezTo>
                  <a:cubicBezTo>
                    <a:pt x="3" y="9"/>
                    <a:pt x="4" y="11"/>
                    <a:pt x="4" y="11"/>
                  </a:cubicBezTo>
                  <a:cubicBezTo>
                    <a:pt x="4" y="12"/>
                    <a:pt x="5" y="14"/>
                    <a:pt x="6" y="14"/>
                  </a:cubicBezTo>
                  <a:cubicBezTo>
                    <a:pt x="6" y="14"/>
                    <a:pt x="6" y="12"/>
                    <a:pt x="6" y="12"/>
                  </a:cubicBezTo>
                  <a:cubicBezTo>
                    <a:pt x="6" y="12"/>
                    <a:pt x="7" y="14"/>
                    <a:pt x="8" y="14"/>
                  </a:cubicBezTo>
                  <a:cubicBezTo>
                    <a:pt x="8" y="14"/>
                    <a:pt x="9" y="13"/>
                    <a:pt x="9" y="13"/>
                  </a:cubicBezTo>
                  <a:cubicBezTo>
                    <a:pt x="10" y="12"/>
                    <a:pt x="9" y="11"/>
                    <a:pt x="9" y="9"/>
                  </a:cubicBezTo>
                  <a:cubicBezTo>
                    <a:pt x="9" y="8"/>
                    <a:pt x="10" y="6"/>
                    <a:pt x="10" y="5"/>
                  </a:cubicBezTo>
                  <a:cubicBezTo>
                    <a:pt x="11" y="5"/>
                    <a:pt x="9" y="4"/>
                    <a:pt x="8"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0" name="Freeform 33"/>
            <p:cNvSpPr>
              <a:spLocks noChangeArrowheads="1"/>
            </p:cNvSpPr>
            <p:nvPr/>
          </p:nvSpPr>
          <p:spPr bwMode="auto">
            <a:xfrm>
              <a:off x="6626320" y="1606451"/>
              <a:ext cx="53010" cy="48401"/>
            </a:xfrm>
            <a:custGeom>
              <a:avLst/>
              <a:gdLst>
                <a:gd name="T0" fmla="*/ 3 w 10"/>
                <a:gd name="T1" fmla="*/ 9 h 9"/>
                <a:gd name="T2" fmla="*/ 5 w 10"/>
                <a:gd name="T3" fmla="*/ 5 h 9"/>
                <a:gd name="T4" fmla="*/ 8 w 10"/>
                <a:gd name="T5" fmla="*/ 5 h 9"/>
                <a:gd name="T6" fmla="*/ 9 w 10"/>
                <a:gd name="T7" fmla="*/ 2 h 9"/>
                <a:gd name="T8" fmla="*/ 6 w 10"/>
                <a:gd name="T9" fmla="*/ 1 h 9"/>
                <a:gd name="T10" fmla="*/ 4 w 10"/>
                <a:gd name="T11" fmla="*/ 3 h 9"/>
                <a:gd name="T12" fmla="*/ 2 w 10"/>
                <a:gd name="T13" fmla="*/ 3 h 9"/>
                <a:gd name="T14" fmla="*/ 0 w 10"/>
                <a:gd name="T15" fmla="*/ 5 h 9"/>
                <a:gd name="T16" fmla="*/ 1 w 10"/>
                <a:gd name="T17" fmla="*/ 6 h 9"/>
                <a:gd name="T18" fmla="*/ 3 w 10"/>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3" y="9"/>
                  </a:moveTo>
                  <a:cubicBezTo>
                    <a:pt x="4" y="9"/>
                    <a:pt x="5" y="6"/>
                    <a:pt x="5" y="5"/>
                  </a:cubicBezTo>
                  <a:cubicBezTo>
                    <a:pt x="6" y="4"/>
                    <a:pt x="8" y="5"/>
                    <a:pt x="8" y="5"/>
                  </a:cubicBezTo>
                  <a:cubicBezTo>
                    <a:pt x="9" y="5"/>
                    <a:pt x="10" y="2"/>
                    <a:pt x="9" y="2"/>
                  </a:cubicBezTo>
                  <a:cubicBezTo>
                    <a:pt x="9" y="1"/>
                    <a:pt x="7" y="0"/>
                    <a:pt x="6" y="1"/>
                  </a:cubicBezTo>
                  <a:cubicBezTo>
                    <a:pt x="5" y="1"/>
                    <a:pt x="6" y="3"/>
                    <a:pt x="4" y="3"/>
                  </a:cubicBezTo>
                  <a:cubicBezTo>
                    <a:pt x="3" y="3"/>
                    <a:pt x="2" y="2"/>
                    <a:pt x="2" y="3"/>
                  </a:cubicBezTo>
                  <a:cubicBezTo>
                    <a:pt x="1" y="3"/>
                    <a:pt x="0" y="5"/>
                    <a:pt x="0" y="5"/>
                  </a:cubicBezTo>
                  <a:cubicBezTo>
                    <a:pt x="0" y="6"/>
                    <a:pt x="0" y="6"/>
                    <a:pt x="1" y="6"/>
                  </a:cubicBezTo>
                  <a:cubicBezTo>
                    <a:pt x="2" y="6"/>
                    <a:pt x="2" y="8"/>
                    <a:pt x="3" y="9"/>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1" name="Freeform 34"/>
            <p:cNvSpPr>
              <a:spLocks noChangeArrowheads="1"/>
            </p:cNvSpPr>
            <p:nvPr/>
          </p:nvSpPr>
          <p:spPr bwMode="auto">
            <a:xfrm>
              <a:off x="6587137" y="1426676"/>
              <a:ext cx="223567" cy="207433"/>
            </a:xfrm>
            <a:custGeom>
              <a:avLst/>
              <a:gdLst>
                <a:gd name="T0" fmla="*/ 37 w 41"/>
                <a:gd name="T1" fmla="*/ 27 h 38"/>
                <a:gd name="T2" fmla="*/ 36 w 41"/>
                <a:gd name="T3" fmla="*/ 30 h 38"/>
                <a:gd name="T4" fmla="*/ 39 w 41"/>
                <a:gd name="T5" fmla="*/ 28 h 38"/>
                <a:gd name="T6" fmla="*/ 39 w 41"/>
                <a:gd name="T7" fmla="*/ 24 h 38"/>
                <a:gd name="T8" fmla="*/ 38 w 41"/>
                <a:gd name="T9" fmla="*/ 16 h 38"/>
                <a:gd name="T10" fmla="*/ 39 w 41"/>
                <a:gd name="T11" fmla="*/ 14 h 38"/>
                <a:gd name="T12" fmla="*/ 40 w 41"/>
                <a:gd name="T13" fmla="*/ 9 h 38"/>
                <a:gd name="T14" fmla="*/ 35 w 41"/>
                <a:gd name="T15" fmla="*/ 1 h 38"/>
                <a:gd name="T16" fmla="*/ 33 w 41"/>
                <a:gd name="T17" fmla="*/ 1 h 38"/>
                <a:gd name="T18" fmla="*/ 35 w 41"/>
                <a:gd name="T19" fmla="*/ 2 h 38"/>
                <a:gd name="T20" fmla="*/ 32 w 41"/>
                <a:gd name="T21" fmla="*/ 1 h 38"/>
                <a:gd name="T22" fmla="*/ 31 w 41"/>
                <a:gd name="T23" fmla="*/ 2 h 38"/>
                <a:gd name="T24" fmla="*/ 31 w 41"/>
                <a:gd name="T25" fmla="*/ 5 h 38"/>
                <a:gd name="T26" fmla="*/ 32 w 41"/>
                <a:gd name="T27" fmla="*/ 8 h 38"/>
                <a:gd name="T28" fmla="*/ 31 w 41"/>
                <a:gd name="T29" fmla="*/ 16 h 38"/>
                <a:gd name="T30" fmla="*/ 25 w 41"/>
                <a:gd name="T31" fmla="*/ 21 h 38"/>
                <a:gd name="T32" fmla="*/ 22 w 41"/>
                <a:gd name="T33" fmla="*/ 20 h 38"/>
                <a:gd name="T34" fmla="*/ 21 w 41"/>
                <a:gd name="T35" fmla="*/ 20 h 38"/>
                <a:gd name="T36" fmla="*/ 20 w 41"/>
                <a:gd name="T37" fmla="*/ 25 h 38"/>
                <a:gd name="T38" fmla="*/ 19 w 41"/>
                <a:gd name="T39" fmla="*/ 28 h 38"/>
                <a:gd name="T40" fmla="*/ 15 w 41"/>
                <a:gd name="T41" fmla="*/ 27 h 38"/>
                <a:gd name="T42" fmla="*/ 7 w 41"/>
                <a:gd name="T43" fmla="*/ 28 h 38"/>
                <a:gd name="T44" fmla="*/ 2 w 41"/>
                <a:gd name="T45" fmla="*/ 33 h 38"/>
                <a:gd name="T46" fmla="*/ 3 w 41"/>
                <a:gd name="T47" fmla="*/ 35 h 38"/>
                <a:gd name="T48" fmla="*/ 7 w 41"/>
                <a:gd name="T49" fmla="*/ 34 h 38"/>
                <a:gd name="T50" fmla="*/ 11 w 41"/>
                <a:gd name="T51" fmla="*/ 33 h 38"/>
                <a:gd name="T52" fmla="*/ 15 w 41"/>
                <a:gd name="T53" fmla="*/ 32 h 38"/>
                <a:gd name="T54" fmla="*/ 18 w 41"/>
                <a:gd name="T55" fmla="*/ 34 h 38"/>
                <a:gd name="T56" fmla="*/ 21 w 41"/>
                <a:gd name="T57" fmla="*/ 38 h 38"/>
                <a:gd name="T58" fmla="*/ 25 w 41"/>
                <a:gd name="T59" fmla="*/ 34 h 38"/>
                <a:gd name="T60" fmla="*/ 27 w 41"/>
                <a:gd name="T61" fmla="*/ 33 h 38"/>
                <a:gd name="T62" fmla="*/ 32 w 41"/>
                <a:gd name="T63" fmla="*/ 32 h 38"/>
                <a:gd name="T64" fmla="*/ 34 w 41"/>
                <a:gd name="T65" fmla="*/ 32 h 38"/>
                <a:gd name="T66" fmla="*/ 35 w 41"/>
                <a:gd name="T67" fmla="*/ 28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38"/>
                <a:gd name="T104" fmla="*/ 41 w 41"/>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38">
                  <a:moveTo>
                    <a:pt x="35" y="28"/>
                  </a:moveTo>
                  <a:cubicBezTo>
                    <a:pt x="36" y="28"/>
                    <a:pt x="36" y="27"/>
                    <a:pt x="37" y="27"/>
                  </a:cubicBezTo>
                  <a:cubicBezTo>
                    <a:pt x="37" y="27"/>
                    <a:pt x="37" y="28"/>
                    <a:pt x="37" y="28"/>
                  </a:cubicBezTo>
                  <a:cubicBezTo>
                    <a:pt x="37" y="28"/>
                    <a:pt x="36" y="29"/>
                    <a:pt x="36" y="30"/>
                  </a:cubicBezTo>
                  <a:cubicBezTo>
                    <a:pt x="37" y="31"/>
                    <a:pt x="38" y="31"/>
                    <a:pt x="39" y="31"/>
                  </a:cubicBezTo>
                  <a:cubicBezTo>
                    <a:pt x="39" y="31"/>
                    <a:pt x="39" y="30"/>
                    <a:pt x="39" y="28"/>
                  </a:cubicBezTo>
                  <a:cubicBezTo>
                    <a:pt x="39" y="27"/>
                    <a:pt x="41" y="28"/>
                    <a:pt x="40" y="27"/>
                  </a:cubicBezTo>
                  <a:cubicBezTo>
                    <a:pt x="39" y="26"/>
                    <a:pt x="39" y="24"/>
                    <a:pt x="39" y="24"/>
                  </a:cubicBezTo>
                  <a:cubicBezTo>
                    <a:pt x="39" y="23"/>
                    <a:pt x="39" y="21"/>
                    <a:pt x="39" y="20"/>
                  </a:cubicBezTo>
                  <a:cubicBezTo>
                    <a:pt x="39" y="19"/>
                    <a:pt x="38" y="16"/>
                    <a:pt x="38" y="16"/>
                  </a:cubicBezTo>
                  <a:cubicBezTo>
                    <a:pt x="38" y="15"/>
                    <a:pt x="38" y="14"/>
                    <a:pt x="38" y="14"/>
                  </a:cubicBezTo>
                  <a:cubicBezTo>
                    <a:pt x="39" y="14"/>
                    <a:pt x="39" y="14"/>
                    <a:pt x="39" y="14"/>
                  </a:cubicBezTo>
                  <a:cubicBezTo>
                    <a:pt x="40" y="14"/>
                    <a:pt x="39" y="13"/>
                    <a:pt x="39" y="12"/>
                  </a:cubicBezTo>
                  <a:cubicBezTo>
                    <a:pt x="39" y="11"/>
                    <a:pt x="40" y="10"/>
                    <a:pt x="40" y="9"/>
                  </a:cubicBezTo>
                  <a:cubicBezTo>
                    <a:pt x="40" y="9"/>
                    <a:pt x="38" y="4"/>
                    <a:pt x="37" y="4"/>
                  </a:cubicBezTo>
                  <a:cubicBezTo>
                    <a:pt x="37" y="4"/>
                    <a:pt x="36" y="1"/>
                    <a:pt x="35" y="1"/>
                  </a:cubicBezTo>
                  <a:cubicBezTo>
                    <a:pt x="35" y="0"/>
                    <a:pt x="34" y="0"/>
                    <a:pt x="34" y="0"/>
                  </a:cubicBezTo>
                  <a:cubicBezTo>
                    <a:pt x="33" y="0"/>
                    <a:pt x="33" y="1"/>
                    <a:pt x="33" y="1"/>
                  </a:cubicBezTo>
                  <a:cubicBezTo>
                    <a:pt x="33" y="1"/>
                    <a:pt x="34" y="1"/>
                    <a:pt x="34" y="1"/>
                  </a:cubicBezTo>
                  <a:cubicBezTo>
                    <a:pt x="35" y="1"/>
                    <a:pt x="35" y="2"/>
                    <a:pt x="35" y="2"/>
                  </a:cubicBezTo>
                  <a:cubicBezTo>
                    <a:pt x="35" y="3"/>
                    <a:pt x="34" y="2"/>
                    <a:pt x="33" y="2"/>
                  </a:cubicBezTo>
                  <a:cubicBezTo>
                    <a:pt x="33" y="2"/>
                    <a:pt x="33" y="2"/>
                    <a:pt x="32" y="1"/>
                  </a:cubicBezTo>
                  <a:cubicBezTo>
                    <a:pt x="32" y="1"/>
                    <a:pt x="32" y="0"/>
                    <a:pt x="31" y="0"/>
                  </a:cubicBezTo>
                  <a:cubicBezTo>
                    <a:pt x="31" y="1"/>
                    <a:pt x="31" y="1"/>
                    <a:pt x="31" y="2"/>
                  </a:cubicBezTo>
                  <a:cubicBezTo>
                    <a:pt x="31" y="2"/>
                    <a:pt x="31" y="3"/>
                    <a:pt x="30" y="3"/>
                  </a:cubicBezTo>
                  <a:cubicBezTo>
                    <a:pt x="30" y="4"/>
                    <a:pt x="31" y="4"/>
                    <a:pt x="31" y="5"/>
                  </a:cubicBezTo>
                  <a:cubicBezTo>
                    <a:pt x="32" y="6"/>
                    <a:pt x="32" y="6"/>
                    <a:pt x="31" y="7"/>
                  </a:cubicBezTo>
                  <a:cubicBezTo>
                    <a:pt x="31" y="7"/>
                    <a:pt x="32" y="7"/>
                    <a:pt x="32" y="8"/>
                  </a:cubicBezTo>
                  <a:cubicBezTo>
                    <a:pt x="33" y="8"/>
                    <a:pt x="32" y="11"/>
                    <a:pt x="32" y="12"/>
                  </a:cubicBezTo>
                  <a:cubicBezTo>
                    <a:pt x="32" y="13"/>
                    <a:pt x="32" y="15"/>
                    <a:pt x="31" y="16"/>
                  </a:cubicBezTo>
                  <a:cubicBezTo>
                    <a:pt x="30" y="17"/>
                    <a:pt x="29" y="19"/>
                    <a:pt x="28" y="19"/>
                  </a:cubicBezTo>
                  <a:cubicBezTo>
                    <a:pt x="27" y="19"/>
                    <a:pt x="25" y="21"/>
                    <a:pt x="25" y="21"/>
                  </a:cubicBezTo>
                  <a:cubicBezTo>
                    <a:pt x="25" y="22"/>
                    <a:pt x="24" y="22"/>
                    <a:pt x="23" y="22"/>
                  </a:cubicBezTo>
                  <a:cubicBezTo>
                    <a:pt x="23" y="22"/>
                    <a:pt x="22" y="21"/>
                    <a:pt x="22" y="20"/>
                  </a:cubicBezTo>
                  <a:cubicBezTo>
                    <a:pt x="23" y="20"/>
                    <a:pt x="23" y="19"/>
                    <a:pt x="23" y="19"/>
                  </a:cubicBezTo>
                  <a:cubicBezTo>
                    <a:pt x="22" y="19"/>
                    <a:pt x="21" y="19"/>
                    <a:pt x="21" y="20"/>
                  </a:cubicBezTo>
                  <a:cubicBezTo>
                    <a:pt x="21" y="20"/>
                    <a:pt x="21" y="21"/>
                    <a:pt x="21" y="22"/>
                  </a:cubicBezTo>
                  <a:cubicBezTo>
                    <a:pt x="21" y="23"/>
                    <a:pt x="20" y="24"/>
                    <a:pt x="20" y="25"/>
                  </a:cubicBezTo>
                  <a:cubicBezTo>
                    <a:pt x="19" y="26"/>
                    <a:pt x="20" y="26"/>
                    <a:pt x="20" y="27"/>
                  </a:cubicBezTo>
                  <a:cubicBezTo>
                    <a:pt x="20" y="28"/>
                    <a:pt x="19" y="28"/>
                    <a:pt x="19" y="28"/>
                  </a:cubicBezTo>
                  <a:cubicBezTo>
                    <a:pt x="18" y="28"/>
                    <a:pt x="18" y="27"/>
                    <a:pt x="17" y="27"/>
                  </a:cubicBezTo>
                  <a:cubicBezTo>
                    <a:pt x="17" y="27"/>
                    <a:pt x="17" y="27"/>
                    <a:pt x="15" y="27"/>
                  </a:cubicBezTo>
                  <a:cubicBezTo>
                    <a:pt x="13" y="27"/>
                    <a:pt x="13" y="27"/>
                    <a:pt x="12" y="28"/>
                  </a:cubicBezTo>
                  <a:cubicBezTo>
                    <a:pt x="11" y="28"/>
                    <a:pt x="8" y="28"/>
                    <a:pt x="7" y="28"/>
                  </a:cubicBezTo>
                  <a:cubicBezTo>
                    <a:pt x="6" y="28"/>
                    <a:pt x="5" y="30"/>
                    <a:pt x="4" y="31"/>
                  </a:cubicBezTo>
                  <a:cubicBezTo>
                    <a:pt x="3" y="31"/>
                    <a:pt x="3" y="32"/>
                    <a:pt x="2" y="33"/>
                  </a:cubicBezTo>
                  <a:cubicBezTo>
                    <a:pt x="2" y="33"/>
                    <a:pt x="0" y="33"/>
                    <a:pt x="0" y="34"/>
                  </a:cubicBezTo>
                  <a:cubicBezTo>
                    <a:pt x="0" y="35"/>
                    <a:pt x="2" y="35"/>
                    <a:pt x="3" y="35"/>
                  </a:cubicBezTo>
                  <a:cubicBezTo>
                    <a:pt x="4" y="35"/>
                    <a:pt x="5" y="35"/>
                    <a:pt x="5" y="34"/>
                  </a:cubicBezTo>
                  <a:cubicBezTo>
                    <a:pt x="5" y="34"/>
                    <a:pt x="6" y="34"/>
                    <a:pt x="7" y="34"/>
                  </a:cubicBezTo>
                  <a:cubicBezTo>
                    <a:pt x="7" y="35"/>
                    <a:pt x="9" y="34"/>
                    <a:pt x="9" y="34"/>
                  </a:cubicBezTo>
                  <a:cubicBezTo>
                    <a:pt x="10" y="34"/>
                    <a:pt x="10" y="33"/>
                    <a:pt x="11" y="33"/>
                  </a:cubicBezTo>
                  <a:cubicBezTo>
                    <a:pt x="11" y="33"/>
                    <a:pt x="12" y="33"/>
                    <a:pt x="13" y="32"/>
                  </a:cubicBezTo>
                  <a:cubicBezTo>
                    <a:pt x="13" y="32"/>
                    <a:pt x="15" y="32"/>
                    <a:pt x="15" y="32"/>
                  </a:cubicBezTo>
                  <a:cubicBezTo>
                    <a:pt x="16" y="32"/>
                    <a:pt x="17" y="32"/>
                    <a:pt x="18" y="32"/>
                  </a:cubicBezTo>
                  <a:cubicBezTo>
                    <a:pt x="19" y="33"/>
                    <a:pt x="18" y="34"/>
                    <a:pt x="18" y="34"/>
                  </a:cubicBezTo>
                  <a:cubicBezTo>
                    <a:pt x="17" y="34"/>
                    <a:pt x="18" y="36"/>
                    <a:pt x="19" y="36"/>
                  </a:cubicBezTo>
                  <a:cubicBezTo>
                    <a:pt x="20" y="37"/>
                    <a:pt x="20" y="38"/>
                    <a:pt x="21" y="38"/>
                  </a:cubicBezTo>
                  <a:cubicBezTo>
                    <a:pt x="23" y="38"/>
                    <a:pt x="23" y="35"/>
                    <a:pt x="24" y="35"/>
                  </a:cubicBezTo>
                  <a:cubicBezTo>
                    <a:pt x="24" y="34"/>
                    <a:pt x="25" y="34"/>
                    <a:pt x="25" y="34"/>
                  </a:cubicBezTo>
                  <a:cubicBezTo>
                    <a:pt x="25" y="34"/>
                    <a:pt x="25" y="32"/>
                    <a:pt x="25" y="32"/>
                  </a:cubicBezTo>
                  <a:cubicBezTo>
                    <a:pt x="26" y="32"/>
                    <a:pt x="26" y="33"/>
                    <a:pt x="27" y="33"/>
                  </a:cubicBezTo>
                  <a:cubicBezTo>
                    <a:pt x="27" y="33"/>
                    <a:pt x="28" y="33"/>
                    <a:pt x="29" y="33"/>
                  </a:cubicBezTo>
                  <a:cubicBezTo>
                    <a:pt x="30" y="33"/>
                    <a:pt x="31" y="32"/>
                    <a:pt x="32" y="32"/>
                  </a:cubicBezTo>
                  <a:cubicBezTo>
                    <a:pt x="32" y="31"/>
                    <a:pt x="32" y="30"/>
                    <a:pt x="33" y="30"/>
                  </a:cubicBezTo>
                  <a:cubicBezTo>
                    <a:pt x="33" y="30"/>
                    <a:pt x="33" y="32"/>
                    <a:pt x="34" y="32"/>
                  </a:cubicBezTo>
                  <a:cubicBezTo>
                    <a:pt x="34" y="32"/>
                    <a:pt x="34" y="29"/>
                    <a:pt x="34" y="29"/>
                  </a:cubicBezTo>
                  <a:cubicBezTo>
                    <a:pt x="34" y="28"/>
                    <a:pt x="35" y="28"/>
                    <a:pt x="35" y="28"/>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2" name="Freeform 35"/>
            <p:cNvSpPr>
              <a:spLocks noChangeArrowheads="1"/>
            </p:cNvSpPr>
            <p:nvPr/>
          </p:nvSpPr>
          <p:spPr bwMode="auto">
            <a:xfrm>
              <a:off x="6734646" y="1311436"/>
              <a:ext cx="124460" cy="115240"/>
            </a:xfrm>
            <a:custGeom>
              <a:avLst/>
              <a:gdLst>
                <a:gd name="T0" fmla="*/ 20 w 23"/>
                <a:gd name="T1" fmla="*/ 9 h 21"/>
                <a:gd name="T2" fmla="*/ 20 w 23"/>
                <a:gd name="T3" fmla="*/ 7 h 21"/>
                <a:gd name="T4" fmla="*/ 17 w 23"/>
                <a:gd name="T5" fmla="*/ 8 h 21"/>
                <a:gd name="T6" fmla="*/ 16 w 23"/>
                <a:gd name="T7" fmla="*/ 6 h 21"/>
                <a:gd name="T8" fmla="*/ 14 w 23"/>
                <a:gd name="T9" fmla="*/ 7 h 21"/>
                <a:gd name="T10" fmla="*/ 10 w 23"/>
                <a:gd name="T11" fmla="*/ 4 h 21"/>
                <a:gd name="T12" fmla="*/ 6 w 23"/>
                <a:gd name="T13" fmla="*/ 1 h 21"/>
                <a:gd name="T14" fmla="*/ 5 w 23"/>
                <a:gd name="T15" fmla="*/ 1 h 21"/>
                <a:gd name="T16" fmla="*/ 5 w 23"/>
                <a:gd name="T17" fmla="*/ 3 h 21"/>
                <a:gd name="T18" fmla="*/ 6 w 23"/>
                <a:gd name="T19" fmla="*/ 8 h 21"/>
                <a:gd name="T20" fmla="*/ 6 w 23"/>
                <a:gd name="T21" fmla="*/ 10 h 21"/>
                <a:gd name="T22" fmla="*/ 5 w 23"/>
                <a:gd name="T23" fmla="*/ 13 h 21"/>
                <a:gd name="T24" fmla="*/ 3 w 23"/>
                <a:gd name="T25" fmla="*/ 12 h 21"/>
                <a:gd name="T26" fmla="*/ 2 w 23"/>
                <a:gd name="T27" fmla="*/ 14 h 21"/>
                <a:gd name="T28" fmla="*/ 1 w 23"/>
                <a:gd name="T29" fmla="*/ 15 h 21"/>
                <a:gd name="T30" fmla="*/ 2 w 23"/>
                <a:gd name="T31" fmla="*/ 18 h 21"/>
                <a:gd name="T32" fmla="*/ 2 w 23"/>
                <a:gd name="T33" fmla="*/ 19 h 21"/>
                <a:gd name="T34" fmla="*/ 3 w 23"/>
                <a:gd name="T35" fmla="*/ 20 h 21"/>
                <a:gd name="T36" fmla="*/ 5 w 23"/>
                <a:gd name="T37" fmla="*/ 19 h 21"/>
                <a:gd name="T38" fmla="*/ 6 w 23"/>
                <a:gd name="T39" fmla="*/ 19 h 21"/>
                <a:gd name="T40" fmla="*/ 5 w 23"/>
                <a:gd name="T41" fmla="*/ 17 h 21"/>
                <a:gd name="T42" fmla="*/ 3 w 23"/>
                <a:gd name="T43" fmla="*/ 17 h 21"/>
                <a:gd name="T44" fmla="*/ 3 w 23"/>
                <a:gd name="T45" fmla="*/ 15 h 21"/>
                <a:gd name="T46" fmla="*/ 5 w 23"/>
                <a:gd name="T47" fmla="*/ 16 h 21"/>
                <a:gd name="T48" fmla="*/ 7 w 23"/>
                <a:gd name="T49" fmla="*/ 15 h 21"/>
                <a:gd name="T50" fmla="*/ 10 w 23"/>
                <a:gd name="T51" fmla="*/ 16 h 21"/>
                <a:gd name="T52" fmla="*/ 14 w 23"/>
                <a:gd name="T53" fmla="*/ 18 h 21"/>
                <a:gd name="T54" fmla="*/ 15 w 23"/>
                <a:gd name="T55" fmla="*/ 16 h 21"/>
                <a:gd name="T56" fmla="*/ 18 w 23"/>
                <a:gd name="T57" fmla="*/ 12 h 21"/>
                <a:gd name="T58" fmla="*/ 23 w 23"/>
                <a:gd name="T59" fmla="*/ 11 h 21"/>
                <a:gd name="T60" fmla="*/ 21 w 23"/>
                <a:gd name="T61" fmla="*/ 11 h 21"/>
                <a:gd name="T62" fmla="*/ 20 w 23"/>
                <a:gd name="T63" fmla="*/ 9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21"/>
                <a:gd name="T98" fmla="*/ 23 w 23"/>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21">
                  <a:moveTo>
                    <a:pt x="20" y="9"/>
                  </a:moveTo>
                  <a:cubicBezTo>
                    <a:pt x="20" y="8"/>
                    <a:pt x="20" y="7"/>
                    <a:pt x="20" y="7"/>
                  </a:cubicBezTo>
                  <a:cubicBezTo>
                    <a:pt x="19" y="6"/>
                    <a:pt x="18" y="8"/>
                    <a:pt x="17" y="8"/>
                  </a:cubicBezTo>
                  <a:cubicBezTo>
                    <a:pt x="16" y="8"/>
                    <a:pt x="16" y="7"/>
                    <a:pt x="16" y="6"/>
                  </a:cubicBezTo>
                  <a:cubicBezTo>
                    <a:pt x="16" y="6"/>
                    <a:pt x="15" y="6"/>
                    <a:pt x="14" y="7"/>
                  </a:cubicBezTo>
                  <a:cubicBezTo>
                    <a:pt x="13" y="7"/>
                    <a:pt x="11" y="5"/>
                    <a:pt x="10" y="4"/>
                  </a:cubicBezTo>
                  <a:cubicBezTo>
                    <a:pt x="8" y="3"/>
                    <a:pt x="6" y="1"/>
                    <a:pt x="6" y="1"/>
                  </a:cubicBezTo>
                  <a:cubicBezTo>
                    <a:pt x="6" y="0"/>
                    <a:pt x="5" y="1"/>
                    <a:pt x="5" y="1"/>
                  </a:cubicBezTo>
                  <a:cubicBezTo>
                    <a:pt x="4" y="2"/>
                    <a:pt x="5" y="2"/>
                    <a:pt x="5" y="3"/>
                  </a:cubicBezTo>
                  <a:cubicBezTo>
                    <a:pt x="6" y="3"/>
                    <a:pt x="6" y="7"/>
                    <a:pt x="6" y="8"/>
                  </a:cubicBezTo>
                  <a:cubicBezTo>
                    <a:pt x="6" y="8"/>
                    <a:pt x="6" y="10"/>
                    <a:pt x="6" y="10"/>
                  </a:cubicBezTo>
                  <a:cubicBezTo>
                    <a:pt x="7" y="11"/>
                    <a:pt x="6" y="12"/>
                    <a:pt x="5" y="13"/>
                  </a:cubicBezTo>
                  <a:cubicBezTo>
                    <a:pt x="5" y="13"/>
                    <a:pt x="4" y="12"/>
                    <a:pt x="3" y="12"/>
                  </a:cubicBezTo>
                  <a:cubicBezTo>
                    <a:pt x="2" y="12"/>
                    <a:pt x="3" y="13"/>
                    <a:pt x="2" y="14"/>
                  </a:cubicBezTo>
                  <a:cubicBezTo>
                    <a:pt x="2" y="14"/>
                    <a:pt x="1" y="15"/>
                    <a:pt x="1" y="15"/>
                  </a:cubicBezTo>
                  <a:cubicBezTo>
                    <a:pt x="0" y="16"/>
                    <a:pt x="1" y="17"/>
                    <a:pt x="2" y="18"/>
                  </a:cubicBezTo>
                  <a:cubicBezTo>
                    <a:pt x="3" y="19"/>
                    <a:pt x="2" y="19"/>
                    <a:pt x="2" y="19"/>
                  </a:cubicBezTo>
                  <a:cubicBezTo>
                    <a:pt x="2" y="20"/>
                    <a:pt x="2" y="20"/>
                    <a:pt x="3" y="20"/>
                  </a:cubicBezTo>
                  <a:cubicBezTo>
                    <a:pt x="4" y="21"/>
                    <a:pt x="4" y="20"/>
                    <a:pt x="5" y="19"/>
                  </a:cubicBezTo>
                  <a:cubicBezTo>
                    <a:pt x="5" y="19"/>
                    <a:pt x="6" y="19"/>
                    <a:pt x="6" y="19"/>
                  </a:cubicBezTo>
                  <a:cubicBezTo>
                    <a:pt x="7" y="19"/>
                    <a:pt x="6" y="17"/>
                    <a:pt x="5" y="17"/>
                  </a:cubicBezTo>
                  <a:cubicBezTo>
                    <a:pt x="4" y="17"/>
                    <a:pt x="4" y="17"/>
                    <a:pt x="3" y="17"/>
                  </a:cubicBezTo>
                  <a:cubicBezTo>
                    <a:pt x="2" y="16"/>
                    <a:pt x="3" y="15"/>
                    <a:pt x="3" y="15"/>
                  </a:cubicBezTo>
                  <a:cubicBezTo>
                    <a:pt x="4" y="15"/>
                    <a:pt x="5" y="16"/>
                    <a:pt x="5" y="16"/>
                  </a:cubicBezTo>
                  <a:cubicBezTo>
                    <a:pt x="5" y="17"/>
                    <a:pt x="7" y="15"/>
                    <a:pt x="7" y="15"/>
                  </a:cubicBezTo>
                  <a:cubicBezTo>
                    <a:pt x="8" y="15"/>
                    <a:pt x="9" y="16"/>
                    <a:pt x="10" y="16"/>
                  </a:cubicBezTo>
                  <a:cubicBezTo>
                    <a:pt x="11" y="16"/>
                    <a:pt x="14" y="17"/>
                    <a:pt x="14" y="18"/>
                  </a:cubicBezTo>
                  <a:cubicBezTo>
                    <a:pt x="15" y="19"/>
                    <a:pt x="15" y="17"/>
                    <a:pt x="15" y="16"/>
                  </a:cubicBezTo>
                  <a:cubicBezTo>
                    <a:pt x="16" y="14"/>
                    <a:pt x="17" y="13"/>
                    <a:pt x="18" y="12"/>
                  </a:cubicBezTo>
                  <a:cubicBezTo>
                    <a:pt x="19" y="12"/>
                    <a:pt x="23" y="11"/>
                    <a:pt x="23" y="11"/>
                  </a:cubicBezTo>
                  <a:cubicBezTo>
                    <a:pt x="23" y="11"/>
                    <a:pt x="22" y="11"/>
                    <a:pt x="21" y="11"/>
                  </a:cubicBezTo>
                  <a:cubicBezTo>
                    <a:pt x="21" y="11"/>
                    <a:pt x="20" y="9"/>
                    <a:pt x="20" y="9"/>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3" name="Freeform 36"/>
            <p:cNvSpPr>
              <a:spLocks noChangeArrowheads="1"/>
            </p:cNvSpPr>
            <p:nvPr/>
          </p:nvSpPr>
          <p:spPr bwMode="auto">
            <a:xfrm>
              <a:off x="6679330" y="1037162"/>
              <a:ext cx="119850" cy="258139"/>
            </a:xfrm>
            <a:custGeom>
              <a:avLst/>
              <a:gdLst>
                <a:gd name="T0" fmla="*/ 2 w 22"/>
                <a:gd name="T1" fmla="*/ 9 h 47"/>
                <a:gd name="T2" fmla="*/ 5 w 22"/>
                <a:gd name="T3" fmla="*/ 13 h 47"/>
                <a:gd name="T4" fmla="*/ 7 w 22"/>
                <a:gd name="T5" fmla="*/ 18 h 47"/>
                <a:gd name="T6" fmla="*/ 8 w 22"/>
                <a:gd name="T7" fmla="*/ 22 h 47"/>
                <a:gd name="T8" fmla="*/ 9 w 22"/>
                <a:gd name="T9" fmla="*/ 25 h 47"/>
                <a:gd name="T10" fmla="*/ 9 w 22"/>
                <a:gd name="T11" fmla="*/ 26 h 47"/>
                <a:gd name="T12" fmla="*/ 9 w 22"/>
                <a:gd name="T13" fmla="*/ 30 h 47"/>
                <a:gd name="T14" fmla="*/ 12 w 22"/>
                <a:gd name="T15" fmla="*/ 37 h 47"/>
                <a:gd name="T16" fmla="*/ 14 w 22"/>
                <a:gd name="T17" fmla="*/ 47 h 47"/>
                <a:gd name="T18" fmla="*/ 16 w 22"/>
                <a:gd name="T19" fmla="*/ 44 h 47"/>
                <a:gd name="T20" fmla="*/ 20 w 22"/>
                <a:gd name="T21" fmla="*/ 46 h 47"/>
                <a:gd name="T22" fmla="*/ 18 w 22"/>
                <a:gd name="T23" fmla="*/ 42 h 47"/>
                <a:gd name="T24" fmla="*/ 15 w 22"/>
                <a:gd name="T25" fmla="*/ 38 h 47"/>
                <a:gd name="T26" fmla="*/ 15 w 22"/>
                <a:gd name="T27" fmla="*/ 34 h 47"/>
                <a:gd name="T28" fmla="*/ 15 w 22"/>
                <a:gd name="T29" fmla="*/ 30 h 47"/>
                <a:gd name="T30" fmla="*/ 21 w 22"/>
                <a:gd name="T31" fmla="*/ 33 h 47"/>
                <a:gd name="T32" fmla="*/ 19 w 22"/>
                <a:gd name="T33" fmla="*/ 30 h 47"/>
                <a:gd name="T34" fmla="*/ 19 w 22"/>
                <a:gd name="T35" fmla="*/ 29 h 47"/>
                <a:gd name="T36" fmla="*/ 19 w 22"/>
                <a:gd name="T37" fmla="*/ 29 h 47"/>
                <a:gd name="T38" fmla="*/ 18 w 22"/>
                <a:gd name="T39" fmla="*/ 28 h 47"/>
                <a:gd name="T40" fmla="*/ 18 w 22"/>
                <a:gd name="T41" fmla="*/ 28 h 47"/>
                <a:gd name="T42" fmla="*/ 18 w 22"/>
                <a:gd name="T43" fmla="*/ 27 h 47"/>
                <a:gd name="T44" fmla="*/ 18 w 22"/>
                <a:gd name="T45" fmla="*/ 27 h 47"/>
                <a:gd name="T46" fmla="*/ 17 w 22"/>
                <a:gd name="T47" fmla="*/ 26 h 47"/>
                <a:gd name="T48" fmla="*/ 17 w 22"/>
                <a:gd name="T49" fmla="*/ 24 h 47"/>
                <a:gd name="T50" fmla="*/ 14 w 22"/>
                <a:gd name="T51" fmla="*/ 21 h 47"/>
                <a:gd name="T52" fmla="*/ 10 w 22"/>
                <a:gd name="T53" fmla="*/ 13 h 47"/>
                <a:gd name="T54" fmla="*/ 8 w 22"/>
                <a:gd name="T55" fmla="*/ 10 h 47"/>
                <a:gd name="T56" fmla="*/ 6 w 22"/>
                <a:gd name="T57" fmla="*/ 4 h 47"/>
                <a:gd name="T58" fmla="*/ 5 w 22"/>
                <a:gd name="T59" fmla="*/ 2 h 47"/>
                <a:gd name="T60" fmla="*/ 1 w 22"/>
                <a:gd name="T61" fmla="*/ 1 h 47"/>
                <a:gd name="T62" fmla="*/ 4 w 22"/>
                <a:gd name="T63" fmla="*/ 4 h 47"/>
                <a:gd name="T64" fmla="*/ 2 w 22"/>
                <a:gd name="T65" fmla="*/ 5 h 47"/>
                <a:gd name="T66" fmla="*/ 2 w 22"/>
                <a:gd name="T67" fmla="*/ 9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47"/>
                <a:gd name="T104" fmla="*/ 22 w 22"/>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47">
                  <a:moveTo>
                    <a:pt x="2" y="9"/>
                  </a:moveTo>
                  <a:cubicBezTo>
                    <a:pt x="3" y="10"/>
                    <a:pt x="4" y="11"/>
                    <a:pt x="5" y="13"/>
                  </a:cubicBezTo>
                  <a:cubicBezTo>
                    <a:pt x="6" y="14"/>
                    <a:pt x="6" y="18"/>
                    <a:pt x="7" y="18"/>
                  </a:cubicBezTo>
                  <a:cubicBezTo>
                    <a:pt x="8" y="19"/>
                    <a:pt x="8" y="21"/>
                    <a:pt x="8" y="22"/>
                  </a:cubicBezTo>
                  <a:cubicBezTo>
                    <a:pt x="8" y="22"/>
                    <a:pt x="9" y="24"/>
                    <a:pt x="9" y="25"/>
                  </a:cubicBezTo>
                  <a:cubicBezTo>
                    <a:pt x="9" y="25"/>
                    <a:pt x="9" y="26"/>
                    <a:pt x="9" y="26"/>
                  </a:cubicBezTo>
                  <a:cubicBezTo>
                    <a:pt x="9" y="27"/>
                    <a:pt x="9" y="29"/>
                    <a:pt x="9" y="30"/>
                  </a:cubicBezTo>
                  <a:cubicBezTo>
                    <a:pt x="9" y="31"/>
                    <a:pt x="12" y="36"/>
                    <a:pt x="12" y="37"/>
                  </a:cubicBezTo>
                  <a:cubicBezTo>
                    <a:pt x="12" y="38"/>
                    <a:pt x="13" y="46"/>
                    <a:pt x="14" y="47"/>
                  </a:cubicBezTo>
                  <a:cubicBezTo>
                    <a:pt x="16" y="47"/>
                    <a:pt x="15" y="45"/>
                    <a:pt x="16" y="44"/>
                  </a:cubicBezTo>
                  <a:cubicBezTo>
                    <a:pt x="16" y="44"/>
                    <a:pt x="18" y="46"/>
                    <a:pt x="20" y="46"/>
                  </a:cubicBezTo>
                  <a:cubicBezTo>
                    <a:pt x="22" y="47"/>
                    <a:pt x="18" y="42"/>
                    <a:pt x="18" y="42"/>
                  </a:cubicBezTo>
                  <a:cubicBezTo>
                    <a:pt x="18" y="41"/>
                    <a:pt x="16" y="39"/>
                    <a:pt x="15" y="38"/>
                  </a:cubicBezTo>
                  <a:cubicBezTo>
                    <a:pt x="14" y="37"/>
                    <a:pt x="14" y="35"/>
                    <a:pt x="15" y="34"/>
                  </a:cubicBezTo>
                  <a:cubicBezTo>
                    <a:pt x="15" y="33"/>
                    <a:pt x="15" y="31"/>
                    <a:pt x="15" y="30"/>
                  </a:cubicBezTo>
                  <a:cubicBezTo>
                    <a:pt x="16" y="30"/>
                    <a:pt x="20" y="32"/>
                    <a:pt x="21" y="33"/>
                  </a:cubicBezTo>
                  <a:cubicBezTo>
                    <a:pt x="22" y="33"/>
                    <a:pt x="20" y="31"/>
                    <a:pt x="19" y="30"/>
                  </a:cubicBezTo>
                  <a:cubicBezTo>
                    <a:pt x="19" y="30"/>
                    <a:pt x="19" y="30"/>
                    <a:pt x="19" y="29"/>
                  </a:cubicBezTo>
                  <a:cubicBezTo>
                    <a:pt x="19" y="29"/>
                    <a:pt x="19" y="29"/>
                    <a:pt x="19" y="29"/>
                  </a:cubicBezTo>
                  <a:cubicBezTo>
                    <a:pt x="19" y="29"/>
                    <a:pt x="18" y="28"/>
                    <a:pt x="18" y="28"/>
                  </a:cubicBezTo>
                  <a:cubicBezTo>
                    <a:pt x="18" y="28"/>
                    <a:pt x="18" y="28"/>
                    <a:pt x="18" y="28"/>
                  </a:cubicBezTo>
                  <a:cubicBezTo>
                    <a:pt x="18" y="28"/>
                    <a:pt x="18" y="27"/>
                    <a:pt x="18" y="27"/>
                  </a:cubicBezTo>
                  <a:cubicBezTo>
                    <a:pt x="18" y="27"/>
                    <a:pt x="18" y="27"/>
                    <a:pt x="18" y="27"/>
                  </a:cubicBezTo>
                  <a:cubicBezTo>
                    <a:pt x="18" y="26"/>
                    <a:pt x="18" y="26"/>
                    <a:pt x="17" y="26"/>
                  </a:cubicBezTo>
                  <a:cubicBezTo>
                    <a:pt x="17" y="25"/>
                    <a:pt x="17" y="25"/>
                    <a:pt x="17" y="24"/>
                  </a:cubicBezTo>
                  <a:cubicBezTo>
                    <a:pt x="17" y="23"/>
                    <a:pt x="15" y="22"/>
                    <a:pt x="14" y="21"/>
                  </a:cubicBezTo>
                  <a:cubicBezTo>
                    <a:pt x="13" y="19"/>
                    <a:pt x="11" y="14"/>
                    <a:pt x="10" y="13"/>
                  </a:cubicBezTo>
                  <a:cubicBezTo>
                    <a:pt x="9" y="12"/>
                    <a:pt x="9" y="12"/>
                    <a:pt x="8" y="10"/>
                  </a:cubicBezTo>
                  <a:cubicBezTo>
                    <a:pt x="8" y="9"/>
                    <a:pt x="6" y="5"/>
                    <a:pt x="6" y="4"/>
                  </a:cubicBezTo>
                  <a:cubicBezTo>
                    <a:pt x="5" y="3"/>
                    <a:pt x="5" y="3"/>
                    <a:pt x="5" y="2"/>
                  </a:cubicBezTo>
                  <a:cubicBezTo>
                    <a:pt x="5" y="1"/>
                    <a:pt x="2" y="0"/>
                    <a:pt x="1" y="1"/>
                  </a:cubicBezTo>
                  <a:cubicBezTo>
                    <a:pt x="0" y="1"/>
                    <a:pt x="3" y="3"/>
                    <a:pt x="4" y="4"/>
                  </a:cubicBezTo>
                  <a:cubicBezTo>
                    <a:pt x="4" y="5"/>
                    <a:pt x="3" y="4"/>
                    <a:pt x="2" y="5"/>
                  </a:cubicBezTo>
                  <a:cubicBezTo>
                    <a:pt x="1" y="6"/>
                    <a:pt x="2" y="8"/>
                    <a:pt x="2" y="9"/>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4" name="Freeform 37"/>
            <p:cNvSpPr>
              <a:spLocks noChangeArrowheads="1"/>
            </p:cNvSpPr>
            <p:nvPr/>
          </p:nvSpPr>
          <p:spPr bwMode="auto">
            <a:xfrm>
              <a:off x="6418886" y="1989050"/>
              <a:ext cx="131375" cy="147507"/>
            </a:xfrm>
            <a:custGeom>
              <a:avLst/>
              <a:gdLst>
                <a:gd name="T0" fmla="*/ 5 w 24"/>
                <a:gd name="T1" fmla="*/ 1 h 27"/>
                <a:gd name="T2" fmla="*/ 3 w 24"/>
                <a:gd name="T3" fmla="*/ 4 h 27"/>
                <a:gd name="T4" fmla="*/ 4 w 24"/>
                <a:gd name="T5" fmla="*/ 12 h 27"/>
                <a:gd name="T6" fmla="*/ 1 w 24"/>
                <a:gd name="T7" fmla="*/ 11 h 27"/>
                <a:gd name="T8" fmla="*/ 1 w 24"/>
                <a:gd name="T9" fmla="*/ 14 h 27"/>
                <a:gd name="T10" fmla="*/ 3 w 24"/>
                <a:gd name="T11" fmla="*/ 17 h 27"/>
                <a:gd name="T12" fmla="*/ 6 w 24"/>
                <a:gd name="T13" fmla="*/ 19 h 27"/>
                <a:gd name="T14" fmla="*/ 6 w 24"/>
                <a:gd name="T15" fmla="*/ 21 h 27"/>
                <a:gd name="T16" fmla="*/ 9 w 24"/>
                <a:gd name="T17" fmla="*/ 22 h 27"/>
                <a:gd name="T18" fmla="*/ 12 w 24"/>
                <a:gd name="T19" fmla="*/ 21 h 27"/>
                <a:gd name="T20" fmla="*/ 12 w 24"/>
                <a:gd name="T21" fmla="*/ 22 h 27"/>
                <a:gd name="T22" fmla="*/ 14 w 24"/>
                <a:gd name="T23" fmla="*/ 23 h 27"/>
                <a:gd name="T24" fmla="*/ 17 w 24"/>
                <a:gd name="T25" fmla="*/ 24 h 27"/>
                <a:gd name="T26" fmla="*/ 17 w 24"/>
                <a:gd name="T27" fmla="*/ 22 h 27"/>
                <a:gd name="T28" fmla="*/ 19 w 24"/>
                <a:gd name="T29" fmla="*/ 24 h 27"/>
                <a:gd name="T30" fmla="*/ 18 w 24"/>
                <a:gd name="T31" fmla="*/ 26 h 27"/>
                <a:gd name="T32" fmla="*/ 23 w 24"/>
                <a:gd name="T33" fmla="*/ 27 h 27"/>
                <a:gd name="T34" fmla="*/ 23 w 24"/>
                <a:gd name="T35" fmla="*/ 26 h 27"/>
                <a:gd name="T36" fmla="*/ 21 w 24"/>
                <a:gd name="T37" fmla="*/ 24 h 27"/>
                <a:gd name="T38" fmla="*/ 21 w 24"/>
                <a:gd name="T39" fmla="*/ 22 h 27"/>
                <a:gd name="T40" fmla="*/ 19 w 24"/>
                <a:gd name="T41" fmla="*/ 21 h 27"/>
                <a:gd name="T42" fmla="*/ 17 w 24"/>
                <a:gd name="T43" fmla="*/ 20 h 27"/>
                <a:gd name="T44" fmla="*/ 12 w 24"/>
                <a:gd name="T45" fmla="*/ 20 h 27"/>
                <a:gd name="T46" fmla="*/ 11 w 24"/>
                <a:gd name="T47" fmla="*/ 17 h 27"/>
                <a:gd name="T48" fmla="*/ 13 w 24"/>
                <a:gd name="T49" fmla="*/ 18 h 27"/>
                <a:gd name="T50" fmla="*/ 12 w 24"/>
                <a:gd name="T51" fmla="*/ 16 h 27"/>
                <a:gd name="T52" fmla="*/ 10 w 24"/>
                <a:gd name="T53" fmla="*/ 14 h 27"/>
                <a:gd name="T54" fmla="*/ 12 w 24"/>
                <a:gd name="T55" fmla="*/ 12 h 27"/>
                <a:gd name="T56" fmla="*/ 11 w 24"/>
                <a:gd name="T57" fmla="*/ 7 h 27"/>
                <a:gd name="T58" fmla="*/ 10 w 24"/>
                <a:gd name="T59" fmla="*/ 4 h 27"/>
                <a:gd name="T60" fmla="*/ 8 w 24"/>
                <a:gd name="T61" fmla="*/ 2 h 27"/>
                <a:gd name="T62" fmla="*/ 5 w 24"/>
                <a:gd name="T63" fmla="*/ 1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27"/>
                <a:gd name="T98" fmla="*/ 24 w 24"/>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27">
                  <a:moveTo>
                    <a:pt x="5" y="1"/>
                  </a:moveTo>
                  <a:cubicBezTo>
                    <a:pt x="3" y="1"/>
                    <a:pt x="2" y="2"/>
                    <a:pt x="3" y="4"/>
                  </a:cubicBezTo>
                  <a:cubicBezTo>
                    <a:pt x="3" y="5"/>
                    <a:pt x="4" y="11"/>
                    <a:pt x="4" y="12"/>
                  </a:cubicBezTo>
                  <a:cubicBezTo>
                    <a:pt x="3" y="13"/>
                    <a:pt x="2" y="11"/>
                    <a:pt x="1" y="11"/>
                  </a:cubicBezTo>
                  <a:cubicBezTo>
                    <a:pt x="0" y="11"/>
                    <a:pt x="2" y="14"/>
                    <a:pt x="1" y="14"/>
                  </a:cubicBezTo>
                  <a:cubicBezTo>
                    <a:pt x="1" y="15"/>
                    <a:pt x="2" y="16"/>
                    <a:pt x="3" y="17"/>
                  </a:cubicBezTo>
                  <a:cubicBezTo>
                    <a:pt x="4" y="18"/>
                    <a:pt x="7" y="18"/>
                    <a:pt x="6" y="19"/>
                  </a:cubicBezTo>
                  <a:cubicBezTo>
                    <a:pt x="4" y="20"/>
                    <a:pt x="5" y="20"/>
                    <a:pt x="6" y="21"/>
                  </a:cubicBezTo>
                  <a:cubicBezTo>
                    <a:pt x="7" y="21"/>
                    <a:pt x="8" y="22"/>
                    <a:pt x="9" y="22"/>
                  </a:cubicBezTo>
                  <a:cubicBezTo>
                    <a:pt x="11" y="23"/>
                    <a:pt x="11" y="22"/>
                    <a:pt x="12" y="21"/>
                  </a:cubicBezTo>
                  <a:cubicBezTo>
                    <a:pt x="13" y="21"/>
                    <a:pt x="12" y="22"/>
                    <a:pt x="12" y="22"/>
                  </a:cubicBezTo>
                  <a:cubicBezTo>
                    <a:pt x="12" y="23"/>
                    <a:pt x="13" y="23"/>
                    <a:pt x="14" y="23"/>
                  </a:cubicBezTo>
                  <a:cubicBezTo>
                    <a:pt x="16" y="23"/>
                    <a:pt x="16" y="24"/>
                    <a:pt x="17" y="24"/>
                  </a:cubicBezTo>
                  <a:cubicBezTo>
                    <a:pt x="17" y="25"/>
                    <a:pt x="17" y="23"/>
                    <a:pt x="17" y="22"/>
                  </a:cubicBezTo>
                  <a:cubicBezTo>
                    <a:pt x="17" y="22"/>
                    <a:pt x="18" y="23"/>
                    <a:pt x="19" y="24"/>
                  </a:cubicBezTo>
                  <a:cubicBezTo>
                    <a:pt x="19" y="25"/>
                    <a:pt x="18" y="25"/>
                    <a:pt x="18" y="26"/>
                  </a:cubicBezTo>
                  <a:cubicBezTo>
                    <a:pt x="19" y="26"/>
                    <a:pt x="22" y="27"/>
                    <a:pt x="23" y="27"/>
                  </a:cubicBezTo>
                  <a:cubicBezTo>
                    <a:pt x="24" y="27"/>
                    <a:pt x="23" y="26"/>
                    <a:pt x="23" y="26"/>
                  </a:cubicBezTo>
                  <a:cubicBezTo>
                    <a:pt x="23" y="25"/>
                    <a:pt x="22" y="24"/>
                    <a:pt x="21" y="24"/>
                  </a:cubicBezTo>
                  <a:cubicBezTo>
                    <a:pt x="21" y="23"/>
                    <a:pt x="22" y="23"/>
                    <a:pt x="21" y="22"/>
                  </a:cubicBezTo>
                  <a:cubicBezTo>
                    <a:pt x="21" y="21"/>
                    <a:pt x="20" y="21"/>
                    <a:pt x="19" y="21"/>
                  </a:cubicBezTo>
                  <a:cubicBezTo>
                    <a:pt x="18" y="21"/>
                    <a:pt x="18" y="21"/>
                    <a:pt x="17" y="20"/>
                  </a:cubicBezTo>
                  <a:cubicBezTo>
                    <a:pt x="16" y="20"/>
                    <a:pt x="14" y="20"/>
                    <a:pt x="12" y="20"/>
                  </a:cubicBezTo>
                  <a:cubicBezTo>
                    <a:pt x="11" y="20"/>
                    <a:pt x="11" y="18"/>
                    <a:pt x="11" y="17"/>
                  </a:cubicBezTo>
                  <a:cubicBezTo>
                    <a:pt x="11" y="16"/>
                    <a:pt x="12" y="18"/>
                    <a:pt x="13" y="18"/>
                  </a:cubicBezTo>
                  <a:cubicBezTo>
                    <a:pt x="15" y="19"/>
                    <a:pt x="13" y="16"/>
                    <a:pt x="12" y="16"/>
                  </a:cubicBezTo>
                  <a:cubicBezTo>
                    <a:pt x="11" y="15"/>
                    <a:pt x="10" y="14"/>
                    <a:pt x="10" y="14"/>
                  </a:cubicBezTo>
                  <a:cubicBezTo>
                    <a:pt x="10" y="13"/>
                    <a:pt x="12" y="12"/>
                    <a:pt x="12" y="12"/>
                  </a:cubicBezTo>
                  <a:cubicBezTo>
                    <a:pt x="12" y="11"/>
                    <a:pt x="13" y="8"/>
                    <a:pt x="11" y="7"/>
                  </a:cubicBezTo>
                  <a:cubicBezTo>
                    <a:pt x="9" y="5"/>
                    <a:pt x="9" y="4"/>
                    <a:pt x="10" y="4"/>
                  </a:cubicBezTo>
                  <a:cubicBezTo>
                    <a:pt x="10" y="3"/>
                    <a:pt x="10" y="2"/>
                    <a:pt x="8" y="2"/>
                  </a:cubicBezTo>
                  <a:cubicBezTo>
                    <a:pt x="6" y="2"/>
                    <a:pt x="7" y="0"/>
                    <a:pt x="5"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5" name="Freeform 38"/>
            <p:cNvSpPr>
              <a:spLocks noChangeArrowheads="1"/>
            </p:cNvSpPr>
            <p:nvPr/>
          </p:nvSpPr>
          <p:spPr bwMode="auto">
            <a:xfrm>
              <a:off x="6550259" y="2136555"/>
              <a:ext cx="41487" cy="59926"/>
            </a:xfrm>
            <a:custGeom>
              <a:avLst/>
              <a:gdLst>
                <a:gd name="T0" fmla="*/ 1 w 8"/>
                <a:gd name="T1" fmla="*/ 1 h 11"/>
                <a:gd name="T2" fmla="*/ 2 w 8"/>
                <a:gd name="T3" fmla="*/ 2 h 11"/>
                <a:gd name="T4" fmla="*/ 4 w 8"/>
                <a:gd name="T5" fmla="*/ 5 h 11"/>
                <a:gd name="T6" fmla="*/ 4 w 8"/>
                <a:gd name="T7" fmla="*/ 7 h 11"/>
                <a:gd name="T8" fmla="*/ 3 w 8"/>
                <a:gd name="T9" fmla="*/ 8 h 11"/>
                <a:gd name="T10" fmla="*/ 5 w 8"/>
                <a:gd name="T11" fmla="*/ 11 h 11"/>
                <a:gd name="T12" fmla="*/ 6 w 8"/>
                <a:gd name="T13" fmla="*/ 8 h 11"/>
                <a:gd name="T14" fmla="*/ 7 w 8"/>
                <a:gd name="T15" fmla="*/ 6 h 11"/>
                <a:gd name="T16" fmla="*/ 6 w 8"/>
                <a:gd name="T17" fmla="*/ 3 h 11"/>
                <a:gd name="T18" fmla="*/ 4 w 8"/>
                <a:gd name="T19" fmla="*/ 1 h 11"/>
                <a:gd name="T20" fmla="*/ 1 w 8"/>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1" y="1"/>
                  </a:moveTo>
                  <a:cubicBezTo>
                    <a:pt x="1" y="2"/>
                    <a:pt x="0" y="1"/>
                    <a:pt x="2" y="2"/>
                  </a:cubicBezTo>
                  <a:cubicBezTo>
                    <a:pt x="3" y="3"/>
                    <a:pt x="4" y="4"/>
                    <a:pt x="4" y="5"/>
                  </a:cubicBezTo>
                  <a:cubicBezTo>
                    <a:pt x="4" y="6"/>
                    <a:pt x="5" y="7"/>
                    <a:pt x="4" y="7"/>
                  </a:cubicBezTo>
                  <a:cubicBezTo>
                    <a:pt x="4" y="7"/>
                    <a:pt x="3" y="7"/>
                    <a:pt x="3" y="8"/>
                  </a:cubicBezTo>
                  <a:cubicBezTo>
                    <a:pt x="4" y="9"/>
                    <a:pt x="5" y="11"/>
                    <a:pt x="5" y="11"/>
                  </a:cubicBezTo>
                  <a:cubicBezTo>
                    <a:pt x="6" y="10"/>
                    <a:pt x="5" y="8"/>
                    <a:pt x="6" y="8"/>
                  </a:cubicBezTo>
                  <a:cubicBezTo>
                    <a:pt x="7" y="7"/>
                    <a:pt x="8" y="8"/>
                    <a:pt x="7" y="6"/>
                  </a:cubicBezTo>
                  <a:cubicBezTo>
                    <a:pt x="7" y="5"/>
                    <a:pt x="7" y="3"/>
                    <a:pt x="6" y="3"/>
                  </a:cubicBezTo>
                  <a:cubicBezTo>
                    <a:pt x="5" y="2"/>
                    <a:pt x="5" y="1"/>
                    <a:pt x="4" y="1"/>
                  </a:cubicBezTo>
                  <a:cubicBezTo>
                    <a:pt x="2" y="0"/>
                    <a:pt x="2" y="1"/>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6" name="Freeform 39"/>
            <p:cNvSpPr>
              <a:spLocks noChangeArrowheads="1"/>
            </p:cNvSpPr>
            <p:nvPr/>
          </p:nvSpPr>
          <p:spPr bwMode="auto">
            <a:xfrm>
              <a:off x="6522603" y="2201091"/>
              <a:ext cx="119850" cy="99107"/>
            </a:xfrm>
            <a:custGeom>
              <a:avLst/>
              <a:gdLst>
                <a:gd name="T0" fmla="*/ 20 w 22"/>
                <a:gd name="T1" fmla="*/ 9 h 18"/>
                <a:gd name="T2" fmla="*/ 14 w 22"/>
                <a:gd name="T3" fmla="*/ 1 h 18"/>
                <a:gd name="T4" fmla="*/ 14 w 22"/>
                <a:gd name="T5" fmla="*/ 5 h 18"/>
                <a:gd name="T6" fmla="*/ 11 w 22"/>
                <a:gd name="T7" fmla="*/ 6 h 18"/>
                <a:gd name="T8" fmla="*/ 8 w 22"/>
                <a:gd name="T9" fmla="*/ 8 h 18"/>
                <a:gd name="T10" fmla="*/ 6 w 22"/>
                <a:gd name="T11" fmla="*/ 7 h 18"/>
                <a:gd name="T12" fmla="*/ 4 w 22"/>
                <a:gd name="T13" fmla="*/ 8 h 18"/>
                <a:gd name="T14" fmla="*/ 3 w 22"/>
                <a:gd name="T15" fmla="*/ 8 h 18"/>
                <a:gd name="T16" fmla="*/ 0 w 22"/>
                <a:gd name="T17" fmla="*/ 10 h 18"/>
                <a:gd name="T18" fmla="*/ 1 w 22"/>
                <a:gd name="T19" fmla="*/ 12 h 18"/>
                <a:gd name="T20" fmla="*/ 3 w 22"/>
                <a:gd name="T21" fmla="*/ 10 h 18"/>
                <a:gd name="T22" fmla="*/ 5 w 22"/>
                <a:gd name="T23" fmla="*/ 12 h 18"/>
                <a:gd name="T24" fmla="*/ 8 w 22"/>
                <a:gd name="T25" fmla="*/ 10 h 18"/>
                <a:gd name="T26" fmla="*/ 10 w 22"/>
                <a:gd name="T27" fmla="*/ 12 h 18"/>
                <a:gd name="T28" fmla="*/ 11 w 22"/>
                <a:gd name="T29" fmla="*/ 16 h 18"/>
                <a:gd name="T30" fmla="*/ 15 w 22"/>
                <a:gd name="T31" fmla="*/ 18 h 18"/>
                <a:gd name="T32" fmla="*/ 17 w 22"/>
                <a:gd name="T33" fmla="*/ 16 h 18"/>
                <a:gd name="T34" fmla="*/ 16 w 22"/>
                <a:gd name="T35" fmla="*/ 14 h 18"/>
                <a:gd name="T36" fmla="*/ 18 w 22"/>
                <a:gd name="T37" fmla="*/ 13 h 18"/>
                <a:gd name="T38" fmla="*/ 21 w 22"/>
                <a:gd name="T39" fmla="*/ 14 h 18"/>
                <a:gd name="T40" fmla="*/ 20 w 22"/>
                <a:gd name="T41" fmla="*/ 9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8"/>
                <a:gd name="T65" fmla="*/ 22 w 22"/>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8">
                  <a:moveTo>
                    <a:pt x="20" y="9"/>
                  </a:moveTo>
                  <a:cubicBezTo>
                    <a:pt x="19" y="7"/>
                    <a:pt x="16" y="1"/>
                    <a:pt x="14" y="1"/>
                  </a:cubicBezTo>
                  <a:cubicBezTo>
                    <a:pt x="14" y="0"/>
                    <a:pt x="14" y="5"/>
                    <a:pt x="14" y="5"/>
                  </a:cubicBezTo>
                  <a:cubicBezTo>
                    <a:pt x="13" y="5"/>
                    <a:pt x="11" y="5"/>
                    <a:pt x="11" y="6"/>
                  </a:cubicBezTo>
                  <a:cubicBezTo>
                    <a:pt x="11" y="7"/>
                    <a:pt x="9" y="9"/>
                    <a:pt x="8" y="8"/>
                  </a:cubicBezTo>
                  <a:cubicBezTo>
                    <a:pt x="8" y="8"/>
                    <a:pt x="7" y="7"/>
                    <a:pt x="6" y="7"/>
                  </a:cubicBezTo>
                  <a:cubicBezTo>
                    <a:pt x="6" y="7"/>
                    <a:pt x="4" y="7"/>
                    <a:pt x="4" y="8"/>
                  </a:cubicBezTo>
                  <a:cubicBezTo>
                    <a:pt x="5" y="8"/>
                    <a:pt x="4" y="8"/>
                    <a:pt x="3" y="8"/>
                  </a:cubicBezTo>
                  <a:cubicBezTo>
                    <a:pt x="2" y="9"/>
                    <a:pt x="0" y="9"/>
                    <a:pt x="0" y="10"/>
                  </a:cubicBezTo>
                  <a:cubicBezTo>
                    <a:pt x="1" y="11"/>
                    <a:pt x="0" y="13"/>
                    <a:pt x="1" y="12"/>
                  </a:cubicBezTo>
                  <a:cubicBezTo>
                    <a:pt x="2" y="11"/>
                    <a:pt x="2" y="10"/>
                    <a:pt x="3" y="10"/>
                  </a:cubicBezTo>
                  <a:cubicBezTo>
                    <a:pt x="3" y="11"/>
                    <a:pt x="3" y="12"/>
                    <a:pt x="5" y="12"/>
                  </a:cubicBezTo>
                  <a:cubicBezTo>
                    <a:pt x="6" y="11"/>
                    <a:pt x="8" y="10"/>
                    <a:pt x="8" y="10"/>
                  </a:cubicBezTo>
                  <a:cubicBezTo>
                    <a:pt x="9" y="11"/>
                    <a:pt x="11" y="12"/>
                    <a:pt x="10" y="12"/>
                  </a:cubicBezTo>
                  <a:cubicBezTo>
                    <a:pt x="10" y="13"/>
                    <a:pt x="9" y="15"/>
                    <a:pt x="11" y="16"/>
                  </a:cubicBezTo>
                  <a:cubicBezTo>
                    <a:pt x="13" y="18"/>
                    <a:pt x="14" y="18"/>
                    <a:pt x="15" y="18"/>
                  </a:cubicBezTo>
                  <a:cubicBezTo>
                    <a:pt x="16" y="18"/>
                    <a:pt x="18" y="17"/>
                    <a:pt x="17" y="16"/>
                  </a:cubicBezTo>
                  <a:cubicBezTo>
                    <a:pt x="16" y="15"/>
                    <a:pt x="16" y="14"/>
                    <a:pt x="16" y="14"/>
                  </a:cubicBezTo>
                  <a:cubicBezTo>
                    <a:pt x="16" y="13"/>
                    <a:pt x="17" y="13"/>
                    <a:pt x="18" y="13"/>
                  </a:cubicBezTo>
                  <a:cubicBezTo>
                    <a:pt x="19" y="14"/>
                    <a:pt x="20" y="15"/>
                    <a:pt x="21" y="14"/>
                  </a:cubicBezTo>
                  <a:cubicBezTo>
                    <a:pt x="22" y="13"/>
                    <a:pt x="20" y="11"/>
                    <a:pt x="20" y="9"/>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7" name="Freeform 40"/>
            <p:cNvSpPr>
              <a:spLocks noChangeArrowheads="1"/>
            </p:cNvSpPr>
            <p:nvPr/>
          </p:nvSpPr>
          <p:spPr bwMode="auto">
            <a:xfrm>
              <a:off x="6494944" y="2159603"/>
              <a:ext cx="43791" cy="36877"/>
            </a:xfrm>
            <a:custGeom>
              <a:avLst/>
              <a:gdLst>
                <a:gd name="T0" fmla="*/ 5 w 8"/>
                <a:gd name="T1" fmla="*/ 5 h 7"/>
                <a:gd name="T2" fmla="*/ 7 w 8"/>
                <a:gd name="T3" fmla="*/ 3 h 7"/>
                <a:gd name="T4" fmla="*/ 5 w 8"/>
                <a:gd name="T5" fmla="*/ 1 h 7"/>
                <a:gd name="T6" fmla="*/ 2 w 8"/>
                <a:gd name="T7" fmla="*/ 0 h 7"/>
                <a:gd name="T8" fmla="*/ 3 w 8"/>
                <a:gd name="T9" fmla="*/ 3 h 7"/>
                <a:gd name="T10" fmla="*/ 2 w 8"/>
                <a:gd name="T11" fmla="*/ 6 h 7"/>
                <a:gd name="T12" fmla="*/ 5 w 8"/>
                <a:gd name="T13" fmla="*/ 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5" y="5"/>
                  </a:moveTo>
                  <a:cubicBezTo>
                    <a:pt x="6" y="4"/>
                    <a:pt x="6" y="4"/>
                    <a:pt x="7" y="3"/>
                  </a:cubicBezTo>
                  <a:cubicBezTo>
                    <a:pt x="8" y="3"/>
                    <a:pt x="7" y="1"/>
                    <a:pt x="5" y="1"/>
                  </a:cubicBezTo>
                  <a:cubicBezTo>
                    <a:pt x="4" y="1"/>
                    <a:pt x="3" y="0"/>
                    <a:pt x="2" y="0"/>
                  </a:cubicBezTo>
                  <a:cubicBezTo>
                    <a:pt x="0" y="0"/>
                    <a:pt x="2" y="2"/>
                    <a:pt x="3" y="3"/>
                  </a:cubicBezTo>
                  <a:cubicBezTo>
                    <a:pt x="4" y="4"/>
                    <a:pt x="2" y="4"/>
                    <a:pt x="2" y="6"/>
                  </a:cubicBezTo>
                  <a:cubicBezTo>
                    <a:pt x="2" y="7"/>
                    <a:pt x="4" y="6"/>
                    <a:pt x="5"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8" name="Freeform 41"/>
            <p:cNvSpPr>
              <a:spLocks noChangeArrowheads="1"/>
            </p:cNvSpPr>
            <p:nvPr/>
          </p:nvSpPr>
          <p:spPr bwMode="auto">
            <a:xfrm>
              <a:off x="6522603" y="2180347"/>
              <a:ext cx="27657" cy="55315"/>
            </a:xfrm>
            <a:custGeom>
              <a:avLst/>
              <a:gdLst>
                <a:gd name="T0" fmla="*/ 4 w 5"/>
                <a:gd name="T1" fmla="*/ 0 h 10"/>
                <a:gd name="T2" fmla="*/ 1 w 5"/>
                <a:gd name="T3" fmla="*/ 3 h 10"/>
                <a:gd name="T4" fmla="*/ 1 w 5"/>
                <a:gd name="T5" fmla="*/ 6 h 10"/>
                <a:gd name="T6" fmla="*/ 4 w 5"/>
                <a:gd name="T7" fmla="*/ 9 h 10"/>
                <a:gd name="T8" fmla="*/ 4 w 5"/>
                <a:gd name="T9" fmla="*/ 4 h 10"/>
                <a:gd name="T10" fmla="*/ 4 w 5"/>
                <a:gd name="T11" fmla="*/ 0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4" y="0"/>
                  </a:moveTo>
                  <a:cubicBezTo>
                    <a:pt x="3" y="0"/>
                    <a:pt x="2" y="2"/>
                    <a:pt x="1" y="3"/>
                  </a:cubicBezTo>
                  <a:cubicBezTo>
                    <a:pt x="1" y="4"/>
                    <a:pt x="0" y="5"/>
                    <a:pt x="1" y="6"/>
                  </a:cubicBezTo>
                  <a:cubicBezTo>
                    <a:pt x="2" y="7"/>
                    <a:pt x="4" y="10"/>
                    <a:pt x="4" y="9"/>
                  </a:cubicBezTo>
                  <a:cubicBezTo>
                    <a:pt x="4" y="8"/>
                    <a:pt x="4" y="6"/>
                    <a:pt x="4" y="4"/>
                  </a:cubicBezTo>
                  <a:cubicBezTo>
                    <a:pt x="4" y="3"/>
                    <a:pt x="5" y="1"/>
                    <a:pt x="4"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69" name="Freeform 42"/>
            <p:cNvSpPr>
              <a:spLocks noChangeArrowheads="1"/>
            </p:cNvSpPr>
            <p:nvPr/>
          </p:nvSpPr>
          <p:spPr bwMode="auto">
            <a:xfrm>
              <a:off x="6550261" y="2196482"/>
              <a:ext cx="36877" cy="16134"/>
            </a:xfrm>
            <a:custGeom>
              <a:avLst/>
              <a:gdLst>
                <a:gd name="T0" fmla="*/ 1 w 7"/>
                <a:gd name="T1" fmla="*/ 3 h 3"/>
                <a:gd name="T2" fmla="*/ 3 w 7"/>
                <a:gd name="T3" fmla="*/ 1 h 3"/>
                <a:gd name="T4" fmla="*/ 1 w 7"/>
                <a:gd name="T5" fmla="*/ 3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1" y="3"/>
                  </a:moveTo>
                  <a:cubicBezTo>
                    <a:pt x="2" y="3"/>
                    <a:pt x="7" y="2"/>
                    <a:pt x="3" y="1"/>
                  </a:cubicBezTo>
                  <a:cubicBezTo>
                    <a:pt x="1" y="0"/>
                    <a:pt x="0" y="3"/>
                    <a:pt x="1"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0" name="Freeform 43"/>
            <p:cNvSpPr>
              <a:spLocks noChangeArrowheads="1"/>
            </p:cNvSpPr>
            <p:nvPr/>
          </p:nvSpPr>
          <p:spPr bwMode="auto">
            <a:xfrm>
              <a:off x="6451153" y="2120423"/>
              <a:ext cx="32268" cy="27657"/>
            </a:xfrm>
            <a:custGeom>
              <a:avLst/>
              <a:gdLst>
                <a:gd name="T0" fmla="*/ 4 w 6"/>
                <a:gd name="T1" fmla="*/ 0 h 5"/>
                <a:gd name="T2" fmla="*/ 0 w 6"/>
                <a:gd name="T3" fmla="*/ 0 h 5"/>
                <a:gd name="T4" fmla="*/ 2 w 6"/>
                <a:gd name="T5" fmla="*/ 2 h 5"/>
                <a:gd name="T6" fmla="*/ 5 w 6"/>
                <a:gd name="T7" fmla="*/ 5 h 5"/>
                <a:gd name="T8" fmla="*/ 6 w 6"/>
                <a:gd name="T9" fmla="*/ 3 h 5"/>
                <a:gd name="T10" fmla="*/ 4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cubicBezTo>
                    <a:pt x="3" y="0"/>
                    <a:pt x="0" y="0"/>
                    <a:pt x="0" y="0"/>
                  </a:cubicBezTo>
                  <a:cubicBezTo>
                    <a:pt x="1" y="1"/>
                    <a:pt x="1" y="2"/>
                    <a:pt x="2" y="2"/>
                  </a:cubicBezTo>
                  <a:cubicBezTo>
                    <a:pt x="3" y="2"/>
                    <a:pt x="3" y="5"/>
                    <a:pt x="5" y="5"/>
                  </a:cubicBezTo>
                  <a:cubicBezTo>
                    <a:pt x="6" y="5"/>
                    <a:pt x="6" y="4"/>
                    <a:pt x="6" y="3"/>
                  </a:cubicBezTo>
                  <a:cubicBezTo>
                    <a:pt x="6" y="2"/>
                    <a:pt x="6" y="1"/>
                    <a:pt x="4"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1" name="Freeform 44"/>
            <p:cNvSpPr>
              <a:spLocks noChangeArrowheads="1"/>
            </p:cNvSpPr>
            <p:nvPr/>
          </p:nvSpPr>
          <p:spPr bwMode="auto">
            <a:xfrm>
              <a:off x="6395839" y="2175737"/>
              <a:ext cx="55315" cy="64534"/>
            </a:xfrm>
            <a:custGeom>
              <a:avLst/>
              <a:gdLst>
                <a:gd name="T0" fmla="*/ 4 w 10"/>
                <a:gd name="T1" fmla="*/ 7 h 12"/>
                <a:gd name="T2" fmla="*/ 1 w 10"/>
                <a:gd name="T3" fmla="*/ 12 h 12"/>
                <a:gd name="T4" fmla="*/ 6 w 10"/>
                <a:gd name="T5" fmla="*/ 8 h 12"/>
                <a:gd name="T6" fmla="*/ 10 w 10"/>
                <a:gd name="T7" fmla="*/ 4 h 12"/>
                <a:gd name="T8" fmla="*/ 8 w 10"/>
                <a:gd name="T9" fmla="*/ 1 h 12"/>
                <a:gd name="T10" fmla="*/ 8 w 10"/>
                <a:gd name="T11" fmla="*/ 3 h 12"/>
                <a:gd name="T12" fmla="*/ 4 w 10"/>
                <a:gd name="T13" fmla="*/ 7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7"/>
                  </a:moveTo>
                  <a:cubicBezTo>
                    <a:pt x="4" y="7"/>
                    <a:pt x="0" y="12"/>
                    <a:pt x="1" y="12"/>
                  </a:cubicBezTo>
                  <a:cubicBezTo>
                    <a:pt x="2" y="12"/>
                    <a:pt x="5" y="8"/>
                    <a:pt x="6" y="8"/>
                  </a:cubicBezTo>
                  <a:cubicBezTo>
                    <a:pt x="7" y="7"/>
                    <a:pt x="10" y="5"/>
                    <a:pt x="10" y="4"/>
                  </a:cubicBezTo>
                  <a:cubicBezTo>
                    <a:pt x="10" y="3"/>
                    <a:pt x="9" y="0"/>
                    <a:pt x="8" y="1"/>
                  </a:cubicBezTo>
                  <a:cubicBezTo>
                    <a:pt x="8" y="1"/>
                    <a:pt x="9" y="3"/>
                    <a:pt x="8" y="3"/>
                  </a:cubicBezTo>
                  <a:cubicBezTo>
                    <a:pt x="7" y="4"/>
                    <a:pt x="5" y="6"/>
                    <a:pt x="4" y="7"/>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2" name="Freeform 45"/>
            <p:cNvSpPr>
              <a:spLocks noChangeArrowheads="1"/>
            </p:cNvSpPr>
            <p:nvPr/>
          </p:nvSpPr>
          <p:spPr bwMode="auto">
            <a:xfrm>
              <a:off x="6773827" y="2447705"/>
              <a:ext cx="583116" cy="267359"/>
            </a:xfrm>
            <a:custGeom>
              <a:avLst/>
              <a:gdLst>
                <a:gd name="T0" fmla="*/ 80 w 107"/>
                <a:gd name="T1" fmla="*/ 36 h 49"/>
                <a:gd name="T2" fmla="*/ 87 w 107"/>
                <a:gd name="T3" fmla="*/ 44 h 49"/>
                <a:gd name="T4" fmla="*/ 100 w 107"/>
                <a:gd name="T5" fmla="*/ 47 h 49"/>
                <a:gd name="T6" fmla="*/ 105 w 107"/>
                <a:gd name="T7" fmla="*/ 48 h 49"/>
                <a:gd name="T8" fmla="*/ 93 w 107"/>
                <a:gd name="T9" fmla="*/ 40 h 49"/>
                <a:gd name="T10" fmla="*/ 83 w 107"/>
                <a:gd name="T11" fmla="*/ 29 h 49"/>
                <a:gd name="T12" fmla="*/ 82 w 107"/>
                <a:gd name="T13" fmla="*/ 25 h 49"/>
                <a:gd name="T14" fmla="*/ 73 w 107"/>
                <a:gd name="T15" fmla="*/ 20 h 49"/>
                <a:gd name="T16" fmla="*/ 65 w 107"/>
                <a:gd name="T17" fmla="*/ 15 h 49"/>
                <a:gd name="T18" fmla="*/ 51 w 107"/>
                <a:gd name="T19" fmla="*/ 11 h 49"/>
                <a:gd name="T20" fmla="*/ 50 w 107"/>
                <a:gd name="T21" fmla="*/ 10 h 49"/>
                <a:gd name="T22" fmla="*/ 48 w 107"/>
                <a:gd name="T23" fmla="*/ 9 h 49"/>
                <a:gd name="T24" fmla="*/ 48 w 107"/>
                <a:gd name="T25" fmla="*/ 9 h 49"/>
                <a:gd name="T26" fmla="*/ 47 w 107"/>
                <a:gd name="T27" fmla="*/ 9 h 49"/>
                <a:gd name="T28" fmla="*/ 45 w 107"/>
                <a:gd name="T29" fmla="*/ 9 h 49"/>
                <a:gd name="T30" fmla="*/ 33 w 107"/>
                <a:gd name="T31" fmla="*/ 5 h 49"/>
                <a:gd name="T32" fmla="*/ 28 w 107"/>
                <a:gd name="T33" fmla="*/ 7 h 49"/>
                <a:gd name="T34" fmla="*/ 28 w 107"/>
                <a:gd name="T35" fmla="*/ 10 h 49"/>
                <a:gd name="T36" fmla="*/ 25 w 107"/>
                <a:gd name="T37" fmla="*/ 14 h 49"/>
                <a:gd name="T38" fmla="*/ 19 w 107"/>
                <a:gd name="T39" fmla="*/ 9 h 49"/>
                <a:gd name="T40" fmla="*/ 14 w 107"/>
                <a:gd name="T41" fmla="*/ 3 h 49"/>
                <a:gd name="T42" fmla="*/ 5 w 107"/>
                <a:gd name="T43" fmla="*/ 2 h 49"/>
                <a:gd name="T44" fmla="*/ 2 w 107"/>
                <a:gd name="T45" fmla="*/ 3 h 49"/>
                <a:gd name="T46" fmla="*/ 9 w 107"/>
                <a:gd name="T47" fmla="*/ 7 h 49"/>
                <a:gd name="T48" fmla="*/ 13 w 107"/>
                <a:gd name="T49" fmla="*/ 11 h 49"/>
                <a:gd name="T50" fmla="*/ 15 w 107"/>
                <a:gd name="T51" fmla="*/ 15 h 49"/>
                <a:gd name="T52" fmla="*/ 18 w 107"/>
                <a:gd name="T53" fmla="*/ 16 h 49"/>
                <a:gd name="T54" fmla="*/ 21 w 107"/>
                <a:gd name="T55" fmla="*/ 17 h 49"/>
                <a:gd name="T56" fmla="*/ 36 w 107"/>
                <a:gd name="T57" fmla="*/ 23 h 49"/>
                <a:gd name="T58" fmla="*/ 48 w 107"/>
                <a:gd name="T59" fmla="*/ 34 h 49"/>
                <a:gd name="T60" fmla="*/ 42 w 107"/>
                <a:gd name="T61" fmla="*/ 38 h 49"/>
                <a:gd name="T62" fmla="*/ 49 w 107"/>
                <a:gd name="T63" fmla="*/ 37 h 49"/>
                <a:gd name="T64" fmla="*/ 54 w 107"/>
                <a:gd name="T65" fmla="*/ 37 h 49"/>
                <a:gd name="T66" fmla="*/ 54 w 107"/>
                <a:gd name="T67" fmla="*/ 38 h 49"/>
                <a:gd name="T68" fmla="*/ 55 w 107"/>
                <a:gd name="T69" fmla="*/ 39 h 49"/>
                <a:gd name="T70" fmla="*/ 56 w 107"/>
                <a:gd name="T71" fmla="*/ 40 h 49"/>
                <a:gd name="T72" fmla="*/ 57 w 107"/>
                <a:gd name="T73" fmla="*/ 41 h 49"/>
                <a:gd name="T74" fmla="*/ 58 w 107"/>
                <a:gd name="T75" fmla="*/ 41 h 49"/>
                <a:gd name="T76" fmla="*/ 59 w 107"/>
                <a:gd name="T77" fmla="*/ 42 h 49"/>
                <a:gd name="T78" fmla="*/ 59 w 107"/>
                <a:gd name="T79" fmla="*/ 42 h 49"/>
                <a:gd name="T80" fmla="*/ 66 w 107"/>
                <a:gd name="T81" fmla="*/ 42 h 49"/>
                <a:gd name="T82" fmla="*/ 66 w 107"/>
                <a:gd name="T83" fmla="*/ 37 h 49"/>
                <a:gd name="T84" fmla="*/ 70 w 107"/>
                <a:gd name="T85" fmla="*/ 35 h 49"/>
                <a:gd name="T86" fmla="*/ 76 w 107"/>
                <a:gd name="T87" fmla="*/ 35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49"/>
                <a:gd name="T134" fmla="*/ 107 w 107"/>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49">
                  <a:moveTo>
                    <a:pt x="76" y="35"/>
                  </a:moveTo>
                  <a:cubicBezTo>
                    <a:pt x="78" y="36"/>
                    <a:pt x="79" y="36"/>
                    <a:pt x="80" y="36"/>
                  </a:cubicBezTo>
                  <a:cubicBezTo>
                    <a:pt x="80" y="36"/>
                    <a:pt x="83" y="39"/>
                    <a:pt x="83" y="39"/>
                  </a:cubicBezTo>
                  <a:cubicBezTo>
                    <a:pt x="83" y="39"/>
                    <a:pt x="86" y="43"/>
                    <a:pt x="87" y="44"/>
                  </a:cubicBezTo>
                  <a:cubicBezTo>
                    <a:pt x="88" y="45"/>
                    <a:pt x="91" y="45"/>
                    <a:pt x="92" y="45"/>
                  </a:cubicBezTo>
                  <a:cubicBezTo>
                    <a:pt x="94" y="45"/>
                    <a:pt x="98" y="47"/>
                    <a:pt x="100" y="47"/>
                  </a:cubicBezTo>
                  <a:cubicBezTo>
                    <a:pt x="101" y="48"/>
                    <a:pt x="101" y="49"/>
                    <a:pt x="103" y="49"/>
                  </a:cubicBezTo>
                  <a:cubicBezTo>
                    <a:pt x="105" y="49"/>
                    <a:pt x="107" y="49"/>
                    <a:pt x="105" y="48"/>
                  </a:cubicBezTo>
                  <a:cubicBezTo>
                    <a:pt x="103" y="47"/>
                    <a:pt x="103" y="46"/>
                    <a:pt x="100" y="44"/>
                  </a:cubicBezTo>
                  <a:cubicBezTo>
                    <a:pt x="98" y="43"/>
                    <a:pt x="95" y="41"/>
                    <a:pt x="93" y="40"/>
                  </a:cubicBezTo>
                  <a:cubicBezTo>
                    <a:pt x="92" y="40"/>
                    <a:pt x="91" y="38"/>
                    <a:pt x="89" y="36"/>
                  </a:cubicBezTo>
                  <a:cubicBezTo>
                    <a:pt x="87" y="34"/>
                    <a:pt x="81" y="29"/>
                    <a:pt x="83" y="29"/>
                  </a:cubicBezTo>
                  <a:cubicBezTo>
                    <a:pt x="84" y="29"/>
                    <a:pt x="88" y="30"/>
                    <a:pt x="87" y="29"/>
                  </a:cubicBezTo>
                  <a:cubicBezTo>
                    <a:pt x="86" y="28"/>
                    <a:pt x="84" y="26"/>
                    <a:pt x="82" y="25"/>
                  </a:cubicBezTo>
                  <a:cubicBezTo>
                    <a:pt x="80" y="25"/>
                    <a:pt x="76" y="24"/>
                    <a:pt x="75" y="23"/>
                  </a:cubicBezTo>
                  <a:cubicBezTo>
                    <a:pt x="75" y="22"/>
                    <a:pt x="76" y="22"/>
                    <a:pt x="73" y="20"/>
                  </a:cubicBezTo>
                  <a:cubicBezTo>
                    <a:pt x="70" y="19"/>
                    <a:pt x="69" y="18"/>
                    <a:pt x="68" y="17"/>
                  </a:cubicBezTo>
                  <a:cubicBezTo>
                    <a:pt x="67" y="16"/>
                    <a:pt x="68" y="16"/>
                    <a:pt x="65" y="15"/>
                  </a:cubicBezTo>
                  <a:cubicBezTo>
                    <a:pt x="63" y="15"/>
                    <a:pt x="62" y="14"/>
                    <a:pt x="59" y="13"/>
                  </a:cubicBezTo>
                  <a:cubicBezTo>
                    <a:pt x="57" y="12"/>
                    <a:pt x="53" y="12"/>
                    <a:pt x="51" y="11"/>
                  </a:cubicBezTo>
                  <a:cubicBezTo>
                    <a:pt x="51" y="11"/>
                    <a:pt x="51" y="10"/>
                    <a:pt x="50" y="10"/>
                  </a:cubicBezTo>
                  <a:cubicBezTo>
                    <a:pt x="50" y="10"/>
                    <a:pt x="50" y="10"/>
                    <a:pt x="50" y="10"/>
                  </a:cubicBezTo>
                  <a:cubicBezTo>
                    <a:pt x="49" y="10"/>
                    <a:pt x="49" y="10"/>
                    <a:pt x="48" y="10"/>
                  </a:cubicBezTo>
                  <a:cubicBezTo>
                    <a:pt x="48" y="10"/>
                    <a:pt x="48" y="10"/>
                    <a:pt x="48" y="9"/>
                  </a:cubicBezTo>
                  <a:cubicBezTo>
                    <a:pt x="48" y="9"/>
                    <a:pt x="48" y="9"/>
                    <a:pt x="48" y="9"/>
                  </a:cubicBezTo>
                  <a:cubicBezTo>
                    <a:pt x="48" y="9"/>
                    <a:pt x="48" y="9"/>
                    <a:pt x="48" y="9"/>
                  </a:cubicBezTo>
                  <a:cubicBezTo>
                    <a:pt x="48" y="9"/>
                    <a:pt x="47" y="9"/>
                    <a:pt x="47" y="9"/>
                  </a:cubicBezTo>
                  <a:cubicBezTo>
                    <a:pt x="47" y="9"/>
                    <a:pt x="47" y="9"/>
                    <a:pt x="47" y="9"/>
                  </a:cubicBezTo>
                  <a:cubicBezTo>
                    <a:pt x="48" y="8"/>
                    <a:pt x="46" y="7"/>
                    <a:pt x="46" y="7"/>
                  </a:cubicBezTo>
                  <a:cubicBezTo>
                    <a:pt x="46" y="8"/>
                    <a:pt x="46" y="9"/>
                    <a:pt x="45" y="9"/>
                  </a:cubicBezTo>
                  <a:cubicBezTo>
                    <a:pt x="44" y="9"/>
                    <a:pt x="42" y="8"/>
                    <a:pt x="40" y="8"/>
                  </a:cubicBezTo>
                  <a:cubicBezTo>
                    <a:pt x="38" y="8"/>
                    <a:pt x="34" y="5"/>
                    <a:pt x="33" y="5"/>
                  </a:cubicBezTo>
                  <a:cubicBezTo>
                    <a:pt x="33" y="5"/>
                    <a:pt x="32" y="8"/>
                    <a:pt x="31" y="8"/>
                  </a:cubicBezTo>
                  <a:cubicBezTo>
                    <a:pt x="31" y="8"/>
                    <a:pt x="30" y="7"/>
                    <a:pt x="28" y="7"/>
                  </a:cubicBezTo>
                  <a:cubicBezTo>
                    <a:pt x="27" y="7"/>
                    <a:pt x="25" y="8"/>
                    <a:pt x="25" y="8"/>
                  </a:cubicBezTo>
                  <a:cubicBezTo>
                    <a:pt x="26" y="8"/>
                    <a:pt x="28" y="9"/>
                    <a:pt x="28" y="10"/>
                  </a:cubicBezTo>
                  <a:cubicBezTo>
                    <a:pt x="27" y="10"/>
                    <a:pt x="28" y="12"/>
                    <a:pt x="27" y="12"/>
                  </a:cubicBezTo>
                  <a:cubicBezTo>
                    <a:pt x="27" y="12"/>
                    <a:pt x="26" y="14"/>
                    <a:pt x="25" y="14"/>
                  </a:cubicBezTo>
                  <a:cubicBezTo>
                    <a:pt x="23" y="13"/>
                    <a:pt x="24" y="12"/>
                    <a:pt x="24" y="11"/>
                  </a:cubicBezTo>
                  <a:cubicBezTo>
                    <a:pt x="23" y="11"/>
                    <a:pt x="20" y="9"/>
                    <a:pt x="19" y="9"/>
                  </a:cubicBezTo>
                  <a:cubicBezTo>
                    <a:pt x="17" y="9"/>
                    <a:pt x="20" y="8"/>
                    <a:pt x="18" y="6"/>
                  </a:cubicBezTo>
                  <a:cubicBezTo>
                    <a:pt x="17" y="4"/>
                    <a:pt x="15" y="3"/>
                    <a:pt x="14" y="3"/>
                  </a:cubicBezTo>
                  <a:cubicBezTo>
                    <a:pt x="14" y="3"/>
                    <a:pt x="9" y="2"/>
                    <a:pt x="8" y="1"/>
                  </a:cubicBezTo>
                  <a:cubicBezTo>
                    <a:pt x="7" y="1"/>
                    <a:pt x="5" y="2"/>
                    <a:pt x="5" y="2"/>
                  </a:cubicBezTo>
                  <a:cubicBezTo>
                    <a:pt x="4" y="2"/>
                    <a:pt x="0" y="0"/>
                    <a:pt x="1" y="1"/>
                  </a:cubicBezTo>
                  <a:cubicBezTo>
                    <a:pt x="1" y="2"/>
                    <a:pt x="1" y="3"/>
                    <a:pt x="2" y="3"/>
                  </a:cubicBezTo>
                  <a:cubicBezTo>
                    <a:pt x="3" y="3"/>
                    <a:pt x="3" y="2"/>
                    <a:pt x="4" y="3"/>
                  </a:cubicBezTo>
                  <a:cubicBezTo>
                    <a:pt x="5" y="5"/>
                    <a:pt x="5" y="6"/>
                    <a:pt x="9" y="7"/>
                  </a:cubicBezTo>
                  <a:cubicBezTo>
                    <a:pt x="12" y="9"/>
                    <a:pt x="16" y="8"/>
                    <a:pt x="15" y="9"/>
                  </a:cubicBezTo>
                  <a:cubicBezTo>
                    <a:pt x="15" y="9"/>
                    <a:pt x="14" y="11"/>
                    <a:pt x="13" y="11"/>
                  </a:cubicBezTo>
                  <a:cubicBezTo>
                    <a:pt x="12" y="11"/>
                    <a:pt x="9" y="11"/>
                    <a:pt x="11" y="12"/>
                  </a:cubicBezTo>
                  <a:cubicBezTo>
                    <a:pt x="13" y="13"/>
                    <a:pt x="16" y="15"/>
                    <a:pt x="15" y="15"/>
                  </a:cubicBezTo>
                  <a:cubicBezTo>
                    <a:pt x="14" y="15"/>
                    <a:pt x="13" y="16"/>
                    <a:pt x="15" y="17"/>
                  </a:cubicBezTo>
                  <a:cubicBezTo>
                    <a:pt x="17" y="18"/>
                    <a:pt x="18" y="17"/>
                    <a:pt x="18" y="16"/>
                  </a:cubicBezTo>
                  <a:cubicBezTo>
                    <a:pt x="17" y="15"/>
                    <a:pt x="16" y="13"/>
                    <a:pt x="18" y="14"/>
                  </a:cubicBezTo>
                  <a:cubicBezTo>
                    <a:pt x="19" y="15"/>
                    <a:pt x="19" y="16"/>
                    <a:pt x="21" y="17"/>
                  </a:cubicBezTo>
                  <a:cubicBezTo>
                    <a:pt x="24" y="18"/>
                    <a:pt x="29" y="19"/>
                    <a:pt x="31" y="20"/>
                  </a:cubicBezTo>
                  <a:cubicBezTo>
                    <a:pt x="32" y="21"/>
                    <a:pt x="35" y="23"/>
                    <a:pt x="36" y="23"/>
                  </a:cubicBezTo>
                  <a:cubicBezTo>
                    <a:pt x="37" y="23"/>
                    <a:pt x="40" y="24"/>
                    <a:pt x="42" y="26"/>
                  </a:cubicBezTo>
                  <a:cubicBezTo>
                    <a:pt x="44" y="29"/>
                    <a:pt x="49" y="34"/>
                    <a:pt x="48" y="34"/>
                  </a:cubicBezTo>
                  <a:cubicBezTo>
                    <a:pt x="47" y="34"/>
                    <a:pt x="45" y="33"/>
                    <a:pt x="44" y="34"/>
                  </a:cubicBezTo>
                  <a:cubicBezTo>
                    <a:pt x="44" y="35"/>
                    <a:pt x="41" y="38"/>
                    <a:pt x="42" y="38"/>
                  </a:cubicBezTo>
                  <a:cubicBezTo>
                    <a:pt x="43" y="38"/>
                    <a:pt x="47" y="35"/>
                    <a:pt x="47" y="36"/>
                  </a:cubicBezTo>
                  <a:cubicBezTo>
                    <a:pt x="47" y="36"/>
                    <a:pt x="48" y="38"/>
                    <a:pt x="49" y="37"/>
                  </a:cubicBezTo>
                  <a:cubicBezTo>
                    <a:pt x="50" y="36"/>
                    <a:pt x="51" y="35"/>
                    <a:pt x="51" y="36"/>
                  </a:cubicBezTo>
                  <a:cubicBezTo>
                    <a:pt x="52" y="36"/>
                    <a:pt x="53" y="36"/>
                    <a:pt x="54" y="37"/>
                  </a:cubicBezTo>
                  <a:cubicBezTo>
                    <a:pt x="54" y="38"/>
                    <a:pt x="54" y="38"/>
                    <a:pt x="54" y="38"/>
                  </a:cubicBezTo>
                  <a:cubicBezTo>
                    <a:pt x="54" y="38"/>
                    <a:pt x="54" y="38"/>
                    <a:pt x="54" y="38"/>
                  </a:cubicBezTo>
                  <a:cubicBezTo>
                    <a:pt x="55" y="38"/>
                    <a:pt x="55" y="39"/>
                    <a:pt x="55" y="39"/>
                  </a:cubicBezTo>
                  <a:cubicBezTo>
                    <a:pt x="55" y="39"/>
                    <a:pt x="55" y="39"/>
                    <a:pt x="55" y="39"/>
                  </a:cubicBezTo>
                  <a:cubicBezTo>
                    <a:pt x="55" y="39"/>
                    <a:pt x="56" y="40"/>
                    <a:pt x="56" y="40"/>
                  </a:cubicBezTo>
                  <a:cubicBezTo>
                    <a:pt x="56" y="40"/>
                    <a:pt x="56" y="40"/>
                    <a:pt x="56" y="40"/>
                  </a:cubicBezTo>
                  <a:cubicBezTo>
                    <a:pt x="56" y="40"/>
                    <a:pt x="57" y="41"/>
                    <a:pt x="57" y="41"/>
                  </a:cubicBezTo>
                  <a:cubicBezTo>
                    <a:pt x="57" y="41"/>
                    <a:pt x="57" y="41"/>
                    <a:pt x="57" y="41"/>
                  </a:cubicBezTo>
                  <a:cubicBezTo>
                    <a:pt x="57" y="41"/>
                    <a:pt x="57" y="41"/>
                    <a:pt x="57" y="41"/>
                  </a:cubicBezTo>
                  <a:cubicBezTo>
                    <a:pt x="57" y="41"/>
                    <a:pt x="58" y="41"/>
                    <a:pt x="58" y="41"/>
                  </a:cubicBezTo>
                  <a:cubicBezTo>
                    <a:pt x="58" y="41"/>
                    <a:pt x="58" y="41"/>
                    <a:pt x="58" y="41"/>
                  </a:cubicBezTo>
                  <a:cubicBezTo>
                    <a:pt x="58" y="42"/>
                    <a:pt x="58" y="42"/>
                    <a:pt x="59" y="42"/>
                  </a:cubicBezTo>
                  <a:cubicBezTo>
                    <a:pt x="59" y="42"/>
                    <a:pt x="59" y="42"/>
                    <a:pt x="59" y="42"/>
                  </a:cubicBezTo>
                  <a:cubicBezTo>
                    <a:pt x="59" y="42"/>
                    <a:pt x="59" y="42"/>
                    <a:pt x="59" y="42"/>
                  </a:cubicBezTo>
                  <a:cubicBezTo>
                    <a:pt x="60" y="42"/>
                    <a:pt x="60" y="42"/>
                    <a:pt x="60" y="42"/>
                  </a:cubicBezTo>
                  <a:cubicBezTo>
                    <a:pt x="61" y="42"/>
                    <a:pt x="64" y="42"/>
                    <a:pt x="66" y="42"/>
                  </a:cubicBezTo>
                  <a:cubicBezTo>
                    <a:pt x="67" y="42"/>
                    <a:pt x="69" y="41"/>
                    <a:pt x="68" y="40"/>
                  </a:cubicBezTo>
                  <a:cubicBezTo>
                    <a:pt x="67" y="39"/>
                    <a:pt x="65" y="37"/>
                    <a:pt x="66" y="37"/>
                  </a:cubicBezTo>
                  <a:cubicBezTo>
                    <a:pt x="67" y="36"/>
                    <a:pt x="69" y="37"/>
                    <a:pt x="69" y="36"/>
                  </a:cubicBezTo>
                  <a:cubicBezTo>
                    <a:pt x="69" y="36"/>
                    <a:pt x="69" y="35"/>
                    <a:pt x="70" y="35"/>
                  </a:cubicBezTo>
                  <a:cubicBezTo>
                    <a:pt x="71" y="34"/>
                    <a:pt x="74" y="36"/>
                    <a:pt x="74" y="35"/>
                  </a:cubicBezTo>
                  <a:cubicBezTo>
                    <a:pt x="75" y="35"/>
                    <a:pt x="73" y="34"/>
                    <a:pt x="76" y="3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3" name="Freeform 46"/>
            <p:cNvSpPr>
              <a:spLocks noChangeArrowheads="1"/>
            </p:cNvSpPr>
            <p:nvPr/>
          </p:nvSpPr>
          <p:spPr bwMode="auto">
            <a:xfrm>
              <a:off x="7257836" y="2562944"/>
              <a:ext cx="87583" cy="32268"/>
            </a:xfrm>
            <a:custGeom>
              <a:avLst/>
              <a:gdLst>
                <a:gd name="T0" fmla="*/ 12 w 16"/>
                <a:gd name="T1" fmla="*/ 1 h 6"/>
                <a:gd name="T2" fmla="*/ 8 w 16"/>
                <a:gd name="T3" fmla="*/ 4 h 6"/>
                <a:gd name="T4" fmla="*/ 6 w 16"/>
                <a:gd name="T5" fmla="*/ 3 h 6"/>
                <a:gd name="T6" fmla="*/ 1 w 16"/>
                <a:gd name="T7" fmla="*/ 5 h 6"/>
                <a:gd name="T8" fmla="*/ 11 w 16"/>
                <a:gd name="T9" fmla="*/ 6 h 6"/>
                <a:gd name="T10" fmla="*/ 15 w 16"/>
                <a:gd name="T11" fmla="*/ 2 h 6"/>
                <a:gd name="T12" fmla="*/ 12 w 16"/>
                <a:gd name="T13" fmla="*/ 1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12" y="1"/>
                  </a:moveTo>
                  <a:cubicBezTo>
                    <a:pt x="11" y="1"/>
                    <a:pt x="9" y="4"/>
                    <a:pt x="8" y="4"/>
                  </a:cubicBezTo>
                  <a:cubicBezTo>
                    <a:pt x="7" y="4"/>
                    <a:pt x="7" y="2"/>
                    <a:pt x="6" y="3"/>
                  </a:cubicBezTo>
                  <a:cubicBezTo>
                    <a:pt x="6" y="3"/>
                    <a:pt x="0" y="4"/>
                    <a:pt x="1" y="5"/>
                  </a:cubicBezTo>
                  <a:cubicBezTo>
                    <a:pt x="2" y="5"/>
                    <a:pt x="10" y="6"/>
                    <a:pt x="11" y="6"/>
                  </a:cubicBezTo>
                  <a:cubicBezTo>
                    <a:pt x="12" y="5"/>
                    <a:pt x="16" y="3"/>
                    <a:pt x="15" y="2"/>
                  </a:cubicBezTo>
                  <a:cubicBezTo>
                    <a:pt x="15" y="1"/>
                    <a:pt x="12" y="0"/>
                    <a:pt x="12"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4" name="Freeform 47"/>
            <p:cNvSpPr>
              <a:spLocks noChangeArrowheads="1"/>
            </p:cNvSpPr>
            <p:nvPr/>
          </p:nvSpPr>
          <p:spPr bwMode="auto">
            <a:xfrm>
              <a:off x="7409952" y="2585993"/>
              <a:ext cx="59926" cy="32268"/>
            </a:xfrm>
            <a:custGeom>
              <a:avLst/>
              <a:gdLst>
                <a:gd name="T0" fmla="*/ 5 w 11"/>
                <a:gd name="T1" fmla="*/ 5 h 6"/>
                <a:gd name="T2" fmla="*/ 2 w 11"/>
                <a:gd name="T3" fmla="*/ 0 h 6"/>
                <a:gd name="T4" fmla="*/ 5 w 11"/>
                <a:gd name="T5" fmla="*/ 5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5" y="5"/>
                  </a:moveTo>
                  <a:cubicBezTo>
                    <a:pt x="11" y="6"/>
                    <a:pt x="4" y="1"/>
                    <a:pt x="2" y="0"/>
                  </a:cubicBezTo>
                  <a:cubicBezTo>
                    <a:pt x="0" y="0"/>
                    <a:pt x="4" y="5"/>
                    <a:pt x="5"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5" name="Freeform 48"/>
            <p:cNvSpPr>
              <a:spLocks noChangeArrowheads="1"/>
            </p:cNvSpPr>
            <p:nvPr/>
          </p:nvSpPr>
          <p:spPr bwMode="auto">
            <a:xfrm>
              <a:off x="7760284" y="2973199"/>
              <a:ext cx="96802" cy="59926"/>
            </a:xfrm>
            <a:custGeom>
              <a:avLst/>
              <a:gdLst>
                <a:gd name="T0" fmla="*/ 11 w 18"/>
                <a:gd name="T1" fmla="*/ 7 h 11"/>
                <a:gd name="T2" fmla="*/ 1 w 18"/>
                <a:gd name="T3" fmla="*/ 1 h 11"/>
                <a:gd name="T4" fmla="*/ 8 w 18"/>
                <a:gd name="T5" fmla="*/ 7 h 11"/>
                <a:gd name="T6" fmla="*/ 17 w 18"/>
                <a:gd name="T7" fmla="*/ 11 h 11"/>
                <a:gd name="T8" fmla="*/ 11 w 18"/>
                <a:gd name="T9" fmla="*/ 7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1" y="7"/>
                  </a:moveTo>
                  <a:cubicBezTo>
                    <a:pt x="10" y="6"/>
                    <a:pt x="2" y="1"/>
                    <a:pt x="1" y="1"/>
                  </a:cubicBezTo>
                  <a:cubicBezTo>
                    <a:pt x="0" y="0"/>
                    <a:pt x="6" y="6"/>
                    <a:pt x="8" y="7"/>
                  </a:cubicBezTo>
                  <a:cubicBezTo>
                    <a:pt x="11" y="9"/>
                    <a:pt x="16" y="11"/>
                    <a:pt x="17" y="11"/>
                  </a:cubicBezTo>
                  <a:cubicBezTo>
                    <a:pt x="18" y="11"/>
                    <a:pt x="13" y="8"/>
                    <a:pt x="11" y="7"/>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6" name="Freeform 49"/>
            <p:cNvSpPr>
              <a:spLocks noChangeArrowheads="1"/>
            </p:cNvSpPr>
            <p:nvPr/>
          </p:nvSpPr>
          <p:spPr bwMode="auto">
            <a:xfrm>
              <a:off x="8055299" y="2885617"/>
              <a:ext cx="36877" cy="32268"/>
            </a:xfrm>
            <a:custGeom>
              <a:avLst/>
              <a:gdLst>
                <a:gd name="T0" fmla="*/ 5 w 7"/>
                <a:gd name="T1" fmla="*/ 3 h 6"/>
                <a:gd name="T2" fmla="*/ 2 w 7"/>
                <a:gd name="T3" fmla="*/ 1 h 6"/>
                <a:gd name="T4" fmla="*/ 0 w 7"/>
                <a:gd name="T5" fmla="*/ 4 h 6"/>
                <a:gd name="T6" fmla="*/ 6 w 7"/>
                <a:gd name="T7" fmla="*/ 6 h 6"/>
                <a:gd name="T8" fmla="*/ 5 w 7"/>
                <a:gd name="T9" fmla="*/ 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4" y="2"/>
                    <a:pt x="2" y="0"/>
                    <a:pt x="2" y="1"/>
                  </a:cubicBezTo>
                  <a:cubicBezTo>
                    <a:pt x="3" y="2"/>
                    <a:pt x="1" y="2"/>
                    <a:pt x="0" y="4"/>
                  </a:cubicBezTo>
                  <a:cubicBezTo>
                    <a:pt x="0" y="6"/>
                    <a:pt x="4" y="6"/>
                    <a:pt x="6" y="6"/>
                  </a:cubicBezTo>
                  <a:cubicBezTo>
                    <a:pt x="7" y="6"/>
                    <a:pt x="7" y="4"/>
                    <a:pt x="5"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7" name="Freeform 50"/>
            <p:cNvSpPr>
              <a:spLocks noChangeArrowheads="1"/>
            </p:cNvSpPr>
            <p:nvPr/>
          </p:nvSpPr>
          <p:spPr bwMode="auto">
            <a:xfrm>
              <a:off x="8064518" y="2853349"/>
              <a:ext cx="34572" cy="32268"/>
            </a:xfrm>
            <a:custGeom>
              <a:avLst/>
              <a:gdLst>
                <a:gd name="T0" fmla="*/ 2 w 6"/>
                <a:gd name="T1" fmla="*/ 4 h 6"/>
                <a:gd name="T2" fmla="*/ 5 w 6"/>
                <a:gd name="T3" fmla="*/ 1 h 6"/>
                <a:gd name="T4" fmla="*/ 2 w 6"/>
                <a:gd name="T5" fmla="*/ 3 h 6"/>
                <a:gd name="T6" fmla="*/ 2 w 6"/>
                <a:gd name="T7" fmla="*/ 4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2" y="4"/>
                  </a:moveTo>
                  <a:cubicBezTo>
                    <a:pt x="4" y="6"/>
                    <a:pt x="6" y="2"/>
                    <a:pt x="5" y="1"/>
                  </a:cubicBezTo>
                  <a:cubicBezTo>
                    <a:pt x="5" y="0"/>
                    <a:pt x="4" y="2"/>
                    <a:pt x="2" y="3"/>
                  </a:cubicBezTo>
                  <a:cubicBezTo>
                    <a:pt x="0" y="3"/>
                    <a:pt x="1" y="4"/>
                    <a:pt x="2" y="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8" name="Freeform 51"/>
            <p:cNvSpPr>
              <a:spLocks noChangeArrowheads="1"/>
            </p:cNvSpPr>
            <p:nvPr/>
          </p:nvSpPr>
          <p:spPr bwMode="auto">
            <a:xfrm>
              <a:off x="7771807" y="2821083"/>
              <a:ext cx="36877" cy="32268"/>
            </a:xfrm>
            <a:custGeom>
              <a:avLst/>
              <a:gdLst>
                <a:gd name="T0" fmla="*/ 6 w 7"/>
                <a:gd name="T1" fmla="*/ 3 h 6"/>
                <a:gd name="T2" fmla="*/ 2 w 7"/>
                <a:gd name="T3" fmla="*/ 0 h 6"/>
                <a:gd name="T4" fmla="*/ 5 w 7"/>
                <a:gd name="T5" fmla="*/ 5 h 6"/>
                <a:gd name="T6" fmla="*/ 6 w 7"/>
                <a:gd name="T7" fmla="*/ 3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6" y="3"/>
                  </a:moveTo>
                  <a:cubicBezTo>
                    <a:pt x="6" y="2"/>
                    <a:pt x="5" y="1"/>
                    <a:pt x="2" y="0"/>
                  </a:cubicBezTo>
                  <a:cubicBezTo>
                    <a:pt x="0" y="0"/>
                    <a:pt x="4" y="4"/>
                    <a:pt x="5" y="5"/>
                  </a:cubicBezTo>
                  <a:cubicBezTo>
                    <a:pt x="6" y="6"/>
                    <a:pt x="7" y="4"/>
                    <a:pt x="6"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79" name="Freeform 52"/>
            <p:cNvSpPr>
              <a:spLocks noChangeArrowheads="1"/>
            </p:cNvSpPr>
            <p:nvPr/>
          </p:nvSpPr>
          <p:spPr bwMode="auto">
            <a:xfrm>
              <a:off x="7329286" y="2546811"/>
              <a:ext cx="20743" cy="20743"/>
            </a:xfrm>
            <a:custGeom>
              <a:avLst/>
              <a:gdLst>
                <a:gd name="T0" fmla="*/ 3 w 4"/>
                <a:gd name="T1" fmla="*/ 1 h 4"/>
                <a:gd name="T2" fmla="*/ 0 w 4"/>
                <a:gd name="T3" fmla="*/ 0 h 4"/>
                <a:gd name="T4" fmla="*/ 2 w 4"/>
                <a:gd name="T5" fmla="*/ 3 h 4"/>
                <a:gd name="T6" fmla="*/ 3 w 4"/>
                <a:gd name="T7" fmla="*/ 1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1"/>
                  </a:moveTo>
                  <a:cubicBezTo>
                    <a:pt x="3" y="0"/>
                    <a:pt x="1" y="0"/>
                    <a:pt x="0" y="0"/>
                  </a:cubicBezTo>
                  <a:cubicBezTo>
                    <a:pt x="0" y="1"/>
                    <a:pt x="1" y="2"/>
                    <a:pt x="2" y="3"/>
                  </a:cubicBezTo>
                  <a:cubicBezTo>
                    <a:pt x="4" y="4"/>
                    <a:pt x="4" y="1"/>
                    <a:pt x="3"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0" name="Freeform 53"/>
            <p:cNvSpPr>
              <a:spLocks noChangeArrowheads="1"/>
            </p:cNvSpPr>
            <p:nvPr/>
          </p:nvSpPr>
          <p:spPr bwMode="auto">
            <a:xfrm>
              <a:off x="6462677" y="2715063"/>
              <a:ext cx="1110917" cy="871217"/>
            </a:xfrm>
            <a:custGeom>
              <a:avLst/>
              <a:gdLst>
                <a:gd name="T0" fmla="*/ 195 w 204"/>
                <a:gd name="T1" fmla="*/ 79 h 159"/>
                <a:gd name="T2" fmla="*/ 180 w 204"/>
                <a:gd name="T3" fmla="*/ 62 h 159"/>
                <a:gd name="T4" fmla="*/ 173 w 204"/>
                <a:gd name="T5" fmla="*/ 57 h 159"/>
                <a:gd name="T6" fmla="*/ 159 w 204"/>
                <a:gd name="T7" fmla="*/ 44 h 159"/>
                <a:gd name="T8" fmla="*/ 148 w 204"/>
                <a:gd name="T9" fmla="*/ 31 h 159"/>
                <a:gd name="T10" fmla="*/ 137 w 204"/>
                <a:gd name="T11" fmla="*/ 17 h 159"/>
                <a:gd name="T12" fmla="*/ 129 w 204"/>
                <a:gd name="T13" fmla="*/ 6 h 159"/>
                <a:gd name="T14" fmla="*/ 123 w 204"/>
                <a:gd name="T15" fmla="*/ 6 h 159"/>
                <a:gd name="T16" fmla="*/ 126 w 204"/>
                <a:gd name="T17" fmla="*/ 23 h 159"/>
                <a:gd name="T18" fmla="*/ 119 w 204"/>
                <a:gd name="T19" fmla="*/ 33 h 159"/>
                <a:gd name="T20" fmla="*/ 108 w 204"/>
                <a:gd name="T21" fmla="*/ 26 h 159"/>
                <a:gd name="T22" fmla="*/ 96 w 204"/>
                <a:gd name="T23" fmla="*/ 20 h 159"/>
                <a:gd name="T24" fmla="*/ 97 w 204"/>
                <a:gd name="T25" fmla="*/ 12 h 159"/>
                <a:gd name="T26" fmla="*/ 96 w 204"/>
                <a:gd name="T27" fmla="*/ 6 h 159"/>
                <a:gd name="T28" fmla="*/ 91 w 204"/>
                <a:gd name="T29" fmla="*/ 7 h 159"/>
                <a:gd name="T30" fmla="*/ 79 w 204"/>
                <a:gd name="T31" fmla="*/ 3 h 159"/>
                <a:gd name="T32" fmla="*/ 71 w 204"/>
                <a:gd name="T33" fmla="*/ 7 h 159"/>
                <a:gd name="T34" fmla="*/ 67 w 204"/>
                <a:gd name="T35" fmla="*/ 14 h 159"/>
                <a:gd name="T36" fmla="*/ 69 w 204"/>
                <a:gd name="T37" fmla="*/ 22 h 159"/>
                <a:gd name="T38" fmla="*/ 61 w 204"/>
                <a:gd name="T39" fmla="*/ 21 h 159"/>
                <a:gd name="T40" fmla="*/ 52 w 204"/>
                <a:gd name="T41" fmla="*/ 17 h 159"/>
                <a:gd name="T42" fmla="*/ 48 w 204"/>
                <a:gd name="T43" fmla="*/ 21 h 159"/>
                <a:gd name="T44" fmla="*/ 45 w 204"/>
                <a:gd name="T45" fmla="*/ 26 h 159"/>
                <a:gd name="T46" fmla="*/ 42 w 204"/>
                <a:gd name="T47" fmla="*/ 30 h 159"/>
                <a:gd name="T48" fmla="*/ 35 w 204"/>
                <a:gd name="T49" fmla="*/ 33 h 159"/>
                <a:gd name="T50" fmla="*/ 32 w 204"/>
                <a:gd name="T51" fmla="*/ 44 h 159"/>
                <a:gd name="T52" fmla="*/ 9 w 204"/>
                <a:gd name="T53" fmla="*/ 52 h 159"/>
                <a:gd name="T54" fmla="*/ 3 w 204"/>
                <a:gd name="T55" fmla="*/ 58 h 159"/>
                <a:gd name="T56" fmla="*/ 2 w 204"/>
                <a:gd name="T57" fmla="*/ 70 h 159"/>
                <a:gd name="T58" fmla="*/ 4 w 204"/>
                <a:gd name="T59" fmla="*/ 76 h 159"/>
                <a:gd name="T60" fmla="*/ 4 w 204"/>
                <a:gd name="T61" fmla="*/ 81 h 159"/>
                <a:gd name="T62" fmla="*/ 9 w 204"/>
                <a:gd name="T63" fmla="*/ 90 h 159"/>
                <a:gd name="T64" fmla="*/ 20 w 204"/>
                <a:gd name="T65" fmla="*/ 112 h 159"/>
                <a:gd name="T66" fmla="*/ 19 w 204"/>
                <a:gd name="T67" fmla="*/ 123 h 159"/>
                <a:gd name="T68" fmla="*/ 25 w 204"/>
                <a:gd name="T69" fmla="*/ 132 h 159"/>
                <a:gd name="T70" fmla="*/ 43 w 204"/>
                <a:gd name="T71" fmla="*/ 126 h 159"/>
                <a:gd name="T72" fmla="*/ 57 w 204"/>
                <a:gd name="T73" fmla="*/ 125 h 159"/>
                <a:gd name="T74" fmla="*/ 74 w 204"/>
                <a:gd name="T75" fmla="*/ 119 h 159"/>
                <a:gd name="T76" fmla="*/ 98 w 204"/>
                <a:gd name="T77" fmla="*/ 114 h 159"/>
                <a:gd name="T78" fmla="*/ 112 w 204"/>
                <a:gd name="T79" fmla="*/ 121 h 159"/>
                <a:gd name="T80" fmla="*/ 120 w 204"/>
                <a:gd name="T81" fmla="*/ 132 h 159"/>
                <a:gd name="T82" fmla="*/ 125 w 204"/>
                <a:gd name="T83" fmla="*/ 125 h 159"/>
                <a:gd name="T84" fmla="*/ 129 w 204"/>
                <a:gd name="T85" fmla="*/ 125 h 159"/>
                <a:gd name="T86" fmla="*/ 129 w 204"/>
                <a:gd name="T87" fmla="*/ 134 h 159"/>
                <a:gd name="T88" fmla="*/ 136 w 204"/>
                <a:gd name="T89" fmla="*/ 134 h 159"/>
                <a:gd name="T90" fmla="*/ 139 w 204"/>
                <a:gd name="T91" fmla="*/ 138 h 159"/>
                <a:gd name="T92" fmla="*/ 153 w 204"/>
                <a:gd name="T93" fmla="*/ 154 h 159"/>
                <a:gd name="T94" fmla="*/ 166 w 204"/>
                <a:gd name="T95" fmla="*/ 158 h 159"/>
                <a:gd name="T96" fmla="*/ 175 w 204"/>
                <a:gd name="T97" fmla="*/ 156 h 159"/>
                <a:gd name="T98" fmla="*/ 187 w 204"/>
                <a:gd name="T99" fmla="*/ 154 h 159"/>
                <a:gd name="T100" fmla="*/ 196 w 204"/>
                <a:gd name="T101" fmla="*/ 141 h 159"/>
                <a:gd name="T102" fmla="*/ 199 w 204"/>
                <a:gd name="T103" fmla="*/ 122 h 159"/>
                <a:gd name="T104" fmla="*/ 201 w 204"/>
                <a:gd name="T105" fmla="*/ 92 h 1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4"/>
                <a:gd name="T160" fmla="*/ 0 h 159"/>
                <a:gd name="T161" fmla="*/ 204 w 204"/>
                <a:gd name="T162" fmla="*/ 159 h 1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4" h="159">
                  <a:moveTo>
                    <a:pt x="201" y="92"/>
                  </a:moveTo>
                  <a:cubicBezTo>
                    <a:pt x="200" y="90"/>
                    <a:pt x="199" y="89"/>
                    <a:pt x="199" y="87"/>
                  </a:cubicBezTo>
                  <a:cubicBezTo>
                    <a:pt x="198" y="84"/>
                    <a:pt x="195" y="80"/>
                    <a:pt x="195" y="79"/>
                  </a:cubicBezTo>
                  <a:cubicBezTo>
                    <a:pt x="194" y="78"/>
                    <a:pt x="190" y="72"/>
                    <a:pt x="189" y="71"/>
                  </a:cubicBezTo>
                  <a:cubicBezTo>
                    <a:pt x="188" y="70"/>
                    <a:pt x="185" y="67"/>
                    <a:pt x="183" y="66"/>
                  </a:cubicBezTo>
                  <a:cubicBezTo>
                    <a:pt x="182" y="65"/>
                    <a:pt x="181" y="65"/>
                    <a:pt x="180" y="62"/>
                  </a:cubicBezTo>
                  <a:cubicBezTo>
                    <a:pt x="178" y="59"/>
                    <a:pt x="177" y="59"/>
                    <a:pt x="177" y="59"/>
                  </a:cubicBezTo>
                  <a:cubicBezTo>
                    <a:pt x="176" y="59"/>
                    <a:pt x="175" y="58"/>
                    <a:pt x="175" y="59"/>
                  </a:cubicBezTo>
                  <a:cubicBezTo>
                    <a:pt x="175" y="59"/>
                    <a:pt x="174" y="59"/>
                    <a:pt x="173" y="57"/>
                  </a:cubicBezTo>
                  <a:cubicBezTo>
                    <a:pt x="171" y="55"/>
                    <a:pt x="170" y="53"/>
                    <a:pt x="169" y="52"/>
                  </a:cubicBezTo>
                  <a:cubicBezTo>
                    <a:pt x="168" y="51"/>
                    <a:pt x="166" y="48"/>
                    <a:pt x="165" y="47"/>
                  </a:cubicBezTo>
                  <a:cubicBezTo>
                    <a:pt x="163" y="47"/>
                    <a:pt x="160" y="46"/>
                    <a:pt x="159" y="44"/>
                  </a:cubicBezTo>
                  <a:cubicBezTo>
                    <a:pt x="158" y="43"/>
                    <a:pt x="156" y="42"/>
                    <a:pt x="155" y="41"/>
                  </a:cubicBezTo>
                  <a:cubicBezTo>
                    <a:pt x="154" y="40"/>
                    <a:pt x="151" y="39"/>
                    <a:pt x="151" y="37"/>
                  </a:cubicBezTo>
                  <a:cubicBezTo>
                    <a:pt x="151" y="36"/>
                    <a:pt x="150" y="34"/>
                    <a:pt x="148" y="31"/>
                  </a:cubicBezTo>
                  <a:cubicBezTo>
                    <a:pt x="147" y="29"/>
                    <a:pt x="144" y="25"/>
                    <a:pt x="143" y="23"/>
                  </a:cubicBezTo>
                  <a:cubicBezTo>
                    <a:pt x="143" y="22"/>
                    <a:pt x="141" y="19"/>
                    <a:pt x="140" y="18"/>
                  </a:cubicBezTo>
                  <a:cubicBezTo>
                    <a:pt x="139" y="17"/>
                    <a:pt x="138" y="17"/>
                    <a:pt x="137" y="17"/>
                  </a:cubicBezTo>
                  <a:cubicBezTo>
                    <a:pt x="136" y="17"/>
                    <a:pt x="135" y="18"/>
                    <a:pt x="135" y="17"/>
                  </a:cubicBezTo>
                  <a:cubicBezTo>
                    <a:pt x="134" y="16"/>
                    <a:pt x="133" y="11"/>
                    <a:pt x="131" y="9"/>
                  </a:cubicBezTo>
                  <a:cubicBezTo>
                    <a:pt x="129" y="6"/>
                    <a:pt x="128" y="6"/>
                    <a:pt x="129" y="6"/>
                  </a:cubicBezTo>
                  <a:cubicBezTo>
                    <a:pt x="130" y="5"/>
                    <a:pt x="127" y="4"/>
                    <a:pt x="127" y="4"/>
                  </a:cubicBezTo>
                  <a:cubicBezTo>
                    <a:pt x="126" y="3"/>
                    <a:pt x="125" y="0"/>
                    <a:pt x="124" y="0"/>
                  </a:cubicBezTo>
                  <a:cubicBezTo>
                    <a:pt x="123" y="0"/>
                    <a:pt x="123" y="5"/>
                    <a:pt x="123" y="6"/>
                  </a:cubicBezTo>
                  <a:cubicBezTo>
                    <a:pt x="122" y="7"/>
                    <a:pt x="123" y="10"/>
                    <a:pt x="123" y="10"/>
                  </a:cubicBezTo>
                  <a:cubicBezTo>
                    <a:pt x="123" y="11"/>
                    <a:pt x="123" y="12"/>
                    <a:pt x="124" y="14"/>
                  </a:cubicBezTo>
                  <a:cubicBezTo>
                    <a:pt x="124" y="15"/>
                    <a:pt x="126" y="22"/>
                    <a:pt x="126" y="23"/>
                  </a:cubicBezTo>
                  <a:cubicBezTo>
                    <a:pt x="126" y="25"/>
                    <a:pt x="125" y="34"/>
                    <a:pt x="124" y="34"/>
                  </a:cubicBezTo>
                  <a:cubicBezTo>
                    <a:pt x="123" y="34"/>
                    <a:pt x="122" y="33"/>
                    <a:pt x="121" y="33"/>
                  </a:cubicBezTo>
                  <a:cubicBezTo>
                    <a:pt x="120" y="33"/>
                    <a:pt x="121" y="34"/>
                    <a:pt x="119" y="33"/>
                  </a:cubicBezTo>
                  <a:cubicBezTo>
                    <a:pt x="118" y="33"/>
                    <a:pt x="118" y="32"/>
                    <a:pt x="116" y="31"/>
                  </a:cubicBezTo>
                  <a:cubicBezTo>
                    <a:pt x="115" y="30"/>
                    <a:pt x="112" y="30"/>
                    <a:pt x="111" y="29"/>
                  </a:cubicBezTo>
                  <a:cubicBezTo>
                    <a:pt x="110" y="28"/>
                    <a:pt x="110" y="27"/>
                    <a:pt x="108" y="26"/>
                  </a:cubicBezTo>
                  <a:cubicBezTo>
                    <a:pt x="106" y="25"/>
                    <a:pt x="105" y="24"/>
                    <a:pt x="104" y="24"/>
                  </a:cubicBezTo>
                  <a:cubicBezTo>
                    <a:pt x="102" y="23"/>
                    <a:pt x="102" y="24"/>
                    <a:pt x="101" y="23"/>
                  </a:cubicBezTo>
                  <a:cubicBezTo>
                    <a:pt x="100" y="22"/>
                    <a:pt x="97" y="21"/>
                    <a:pt x="96" y="20"/>
                  </a:cubicBezTo>
                  <a:cubicBezTo>
                    <a:pt x="96" y="18"/>
                    <a:pt x="97" y="16"/>
                    <a:pt x="97" y="16"/>
                  </a:cubicBezTo>
                  <a:cubicBezTo>
                    <a:pt x="98" y="16"/>
                    <a:pt x="98" y="14"/>
                    <a:pt x="98" y="14"/>
                  </a:cubicBezTo>
                  <a:cubicBezTo>
                    <a:pt x="97" y="13"/>
                    <a:pt x="96" y="12"/>
                    <a:pt x="97" y="12"/>
                  </a:cubicBezTo>
                  <a:cubicBezTo>
                    <a:pt x="99" y="11"/>
                    <a:pt x="100" y="12"/>
                    <a:pt x="99" y="11"/>
                  </a:cubicBezTo>
                  <a:cubicBezTo>
                    <a:pt x="99" y="10"/>
                    <a:pt x="101" y="7"/>
                    <a:pt x="99" y="6"/>
                  </a:cubicBezTo>
                  <a:cubicBezTo>
                    <a:pt x="97" y="5"/>
                    <a:pt x="96" y="5"/>
                    <a:pt x="96" y="6"/>
                  </a:cubicBezTo>
                  <a:cubicBezTo>
                    <a:pt x="96" y="6"/>
                    <a:pt x="97" y="8"/>
                    <a:pt x="96" y="7"/>
                  </a:cubicBezTo>
                  <a:cubicBezTo>
                    <a:pt x="95" y="6"/>
                    <a:pt x="94" y="5"/>
                    <a:pt x="93" y="6"/>
                  </a:cubicBezTo>
                  <a:cubicBezTo>
                    <a:pt x="93" y="6"/>
                    <a:pt x="93" y="7"/>
                    <a:pt x="91" y="7"/>
                  </a:cubicBezTo>
                  <a:cubicBezTo>
                    <a:pt x="90" y="6"/>
                    <a:pt x="87" y="5"/>
                    <a:pt x="86" y="5"/>
                  </a:cubicBezTo>
                  <a:cubicBezTo>
                    <a:pt x="84" y="5"/>
                    <a:pt x="83" y="4"/>
                    <a:pt x="82" y="4"/>
                  </a:cubicBezTo>
                  <a:cubicBezTo>
                    <a:pt x="81" y="3"/>
                    <a:pt x="79" y="3"/>
                    <a:pt x="79" y="3"/>
                  </a:cubicBezTo>
                  <a:cubicBezTo>
                    <a:pt x="79" y="3"/>
                    <a:pt x="80" y="5"/>
                    <a:pt x="79" y="6"/>
                  </a:cubicBezTo>
                  <a:cubicBezTo>
                    <a:pt x="78" y="7"/>
                    <a:pt x="74" y="8"/>
                    <a:pt x="74" y="7"/>
                  </a:cubicBezTo>
                  <a:cubicBezTo>
                    <a:pt x="73" y="7"/>
                    <a:pt x="72" y="6"/>
                    <a:pt x="71" y="7"/>
                  </a:cubicBezTo>
                  <a:cubicBezTo>
                    <a:pt x="70" y="8"/>
                    <a:pt x="69" y="10"/>
                    <a:pt x="69" y="10"/>
                  </a:cubicBezTo>
                  <a:cubicBezTo>
                    <a:pt x="68" y="10"/>
                    <a:pt x="70" y="12"/>
                    <a:pt x="69" y="12"/>
                  </a:cubicBezTo>
                  <a:cubicBezTo>
                    <a:pt x="68" y="13"/>
                    <a:pt x="68" y="13"/>
                    <a:pt x="67" y="14"/>
                  </a:cubicBezTo>
                  <a:cubicBezTo>
                    <a:pt x="67" y="15"/>
                    <a:pt x="66" y="18"/>
                    <a:pt x="67" y="18"/>
                  </a:cubicBezTo>
                  <a:cubicBezTo>
                    <a:pt x="68" y="18"/>
                    <a:pt x="70" y="19"/>
                    <a:pt x="69" y="19"/>
                  </a:cubicBezTo>
                  <a:cubicBezTo>
                    <a:pt x="69" y="20"/>
                    <a:pt x="71" y="22"/>
                    <a:pt x="69" y="22"/>
                  </a:cubicBezTo>
                  <a:cubicBezTo>
                    <a:pt x="68" y="21"/>
                    <a:pt x="67" y="20"/>
                    <a:pt x="66" y="20"/>
                  </a:cubicBezTo>
                  <a:cubicBezTo>
                    <a:pt x="66" y="20"/>
                    <a:pt x="63" y="20"/>
                    <a:pt x="63" y="20"/>
                  </a:cubicBezTo>
                  <a:cubicBezTo>
                    <a:pt x="62" y="20"/>
                    <a:pt x="62" y="22"/>
                    <a:pt x="61" y="21"/>
                  </a:cubicBezTo>
                  <a:cubicBezTo>
                    <a:pt x="60" y="19"/>
                    <a:pt x="61" y="19"/>
                    <a:pt x="59" y="18"/>
                  </a:cubicBezTo>
                  <a:cubicBezTo>
                    <a:pt x="58" y="18"/>
                    <a:pt x="57" y="16"/>
                    <a:pt x="56" y="16"/>
                  </a:cubicBezTo>
                  <a:cubicBezTo>
                    <a:pt x="55" y="15"/>
                    <a:pt x="53" y="17"/>
                    <a:pt x="52" y="17"/>
                  </a:cubicBezTo>
                  <a:cubicBezTo>
                    <a:pt x="51" y="16"/>
                    <a:pt x="51" y="15"/>
                    <a:pt x="50" y="16"/>
                  </a:cubicBezTo>
                  <a:cubicBezTo>
                    <a:pt x="50" y="17"/>
                    <a:pt x="50" y="19"/>
                    <a:pt x="49" y="18"/>
                  </a:cubicBezTo>
                  <a:cubicBezTo>
                    <a:pt x="48" y="18"/>
                    <a:pt x="48" y="20"/>
                    <a:pt x="48" y="21"/>
                  </a:cubicBezTo>
                  <a:cubicBezTo>
                    <a:pt x="48" y="21"/>
                    <a:pt x="49" y="24"/>
                    <a:pt x="48" y="23"/>
                  </a:cubicBezTo>
                  <a:cubicBezTo>
                    <a:pt x="46" y="23"/>
                    <a:pt x="45" y="22"/>
                    <a:pt x="45" y="22"/>
                  </a:cubicBezTo>
                  <a:cubicBezTo>
                    <a:pt x="45" y="23"/>
                    <a:pt x="44" y="25"/>
                    <a:pt x="45" y="26"/>
                  </a:cubicBezTo>
                  <a:cubicBezTo>
                    <a:pt x="45" y="26"/>
                    <a:pt x="45" y="28"/>
                    <a:pt x="44" y="28"/>
                  </a:cubicBezTo>
                  <a:cubicBezTo>
                    <a:pt x="44" y="28"/>
                    <a:pt x="42" y="27"/>
                    <a:pt x="42" y="27"/>
                  </a:cubicBezTo>
                  <a:cubicBezTo>
                    <a:pt x="42" y="28"/>
                    <a:pt x="42" y="29"/>
                    <a:pt x="42" y="30"/>
                  </a:cubicBezTo>
                  <a:cubicBezTo>
                    <a:pt x="43" y="31"/>
                    <a:pt x="43" y="34"/>
                    <a:pt x="42" y="33"/>
                  </a:cubicBezTo>
                  <a:cubicBezTo>
                    <a:pt x="41" y="32"/>
                    <a:pt x="39" y="29"/>
                    <a:pt x="38" y="29"/>
                  </a:cubicBezTo>
                  <a:cubicBezTo>
                    <a:pt x="38" y="29"/>
                    <a:pt x="35" y="32"/>
                    <a:pt x="35" y="33"/>
                  </a:cubicBezTo>
                  <a:cubicBezTo>
                    <a:pt x="35" y="35"/>
                    <a:pt x="37" y="37"/>
                    <a:pt x="36" y="38"/>
                  </a:cubicBezTo>
                  <a:cubicBezTo>
                    <a:pt x="35" y="39"/>
                    <a:pt x="35" y="41"/>
                    <a:pt x="35" y="42"/>
                  </a:cubicBezTo>
                  <a:cubicBezTo>
                    <a:pt x="34" y="43"/>
                    <a:pt x="33" y="43"/>
                    <a:pt x="32" y="44"/>
                  </a:cubicBezTo>
                  <a:cubicBezTo>
                    <a:pt x="30" y="45"/>
                    <a:pt x="24" y="47"/>
                    <a:pt x="23" y="48"/>
                  </a:cubicBezTo>
                  <a:cubicBezTo>
                    <a:pt x="21" y="49"/>
                    <a:pt x="19" y="50"/>
                    <a:pt x="17" y="50"/>
                  </a:cubicBezTo>
                  <a:cubicBezTo>
                    <a:pt x="15" y="50"/>
                    <a:pt x="10" y="51"/>
                    <a:pt x="9" y="52"/>
                  </a:cubicBezTo>
                  <a:cubicBezTo>
                    <a:pt x="8" y="53"/>
                    <a:pt x="7" y="55"/>
                    <a:pt x="6" y="55"/>
                  </a:cubicBezTo>
                  <a:cubicBezTo>
                    <a:pt x="5" y="55"/>
                    <a:pt x="4" y="60"/>
                    <a:pt x="4" y="59"/>
                  </a:cubicBezTo>
                  <a:cubicBezTo>
                    <a:pt x="3" y="59"/>
                    <a:pt x="4" y="57"/>
                    <a:pt x="3" y="58"/>
                  </a:cubicBezTo>
                  <a:cubicBezTo>
                    <a:pt x="2" y="59"/>
                    <a:pt x="0" y="60"/>
                    <a:pt x="1" y="62"/>
                  </a:cubicBezTo>
                  <a:cubicBezTo>
                    <a:pt x="2" y="64"/>
                    <a:pt x="2" y="65"/>
                    <a:pt x="2" y="66"/>
                  </a:cubicBezTo>
                  <a:cubicBezTo>
                    <a:pt x="1" y="67"/>
                    <a:pt x="1" y="71"/>
                    <a:pt x="2" y="70"/>
                  </a:cubicBezTo>
                  <a:cubicBezTo>
                    <a:pt x="2" y="70"/>
                    <a:pt x="3" y="68"/>
                    <a:pt x="3" y="68"/>
                  </a:cubicBezTo>
                  <a:cubicBezTo>
                    <a:pt x="3" y="69"/>
                    <a:pt x="2" y="70"/>
                    <a:pt x="3" y="72"/>
                  </a:cubicBezTo>
                  <a:cubicBezTo>
                    <a:pt x="3" y="74"/>
                    <a:pt x="3" y="74"/>
                    <a:pt x="4" y="76"/>
                  </a:cubicBezTo>
                  <a:cubicBezTo>
                    <a:pt x="6" y="77"/>
                    <a:pt x="8" y="80"/>
                    <a:pt x="6" y="80"/>
                  </a:cubicBezTo>
                  <a:cubicBezTo>
                    <a:pt x="5" y="79"/>
                    <a:pt x="3" y="77"/>
                    <a:pt x="4" y="78"/>
                  </a:cubicBezTo>
                  <a:cubicBezTo>
                    <a:pt x="4" y="79"/>
                    <a:pt x="4" y="81"/>
                    <a:pt x="4" y="81"/>
                  </a:cubicBezTo>
                  <a:cubicBezTo>
                    <a:pt x="3" y="80"/>
                    <a:pt x="2" y="78"/>
                    <a:pt x="2" y="80"/>
                  </a:cubicBezTo>
                  <a:cubicBezTo>
                    <a:pt x="3" y="82"/>
                    <a:pt x="3" y="84"/>
                    <a:pt x="5" y="85"/>
                  </a:cubicBezTo>
                  <a:cubicBezTo>
                    <a:pt x="6" y="86"/>
                    <a:pt x="8" y="89"/>
                    <a:pt x="9" y="90"/>
                  </a:cubicBezTo>
                  <a:cubicBezTo>
                    <a:pt x="9" y="92"/>
                    <a:pt x="12" y="96"/>
                    <a:pt x="12" y="97"/>
                  </a:cubicBezTo>
                  <a:cubicBezTo>
                    <a:pt x="13" y="97"/>
                    <a:pt x="15" y="101"/>
                    <a:pt x="15" y="103"/>
                  </a:cubicBezTo>
                  <a:cubicBezTo>
                    <a:pt x="16" y="104"/>
                    <a:pt x="18" y="110"/>
                    <a:pt x="20" y="112"/>
                  </a:cubicBezTo>
                  <a:cubicBezTo>
                    <a:pt x="21" y="115"/>
                    <a:pt x="23" y="119"/>
                    <a:pt x="22" y="119"/>
                  </a:cubicBezTo>
                  <a:cubicBezTo>
                    <a:pt x="21" y="118"/>
                    <a:pt x="20" y="116"/>
                    <a:pt x="20" y="118"/>
                  </a:cubicBezTo>
                  <a:cubicBezTo>
                    <a:pt x="20" y="120"/>
                    <a:pt x="20" y="122"/>
                    <a:pt x="19" y="123"/>
                  </a:cubicBezTo>
                  <a:cubicBezTo>
                    <a:pt x="18" y="124"/>
                    <a:pt x="17" y="124"/>
                    <a:pt x="18" y="125"/>
                  </a:cubicBezTo>
                  <a:cubicBezTo>
                    <a:pt x="18" y="126"/>
                    <a:pt x="19" y="128"/>
                    <a:pt x="20" y="128"/>
                  </a:cubicBezTo>
                  <a:cubicBezTo>
                    <a:pt x="22" y="129"/>
                    <a:pt x="23" y="131"/>
                    <a:pt x="25" y="132"/>
                  </a:cubicBezTo>
                  <a:cubicBezTo>
                    <a:pt x="27" y="133"/>
                    <a:pt x="31" y="134"/>
                    <a:pt x="32" y="133"/>
                  </a:cubicBezTo>
                  <a:cubicBezTo>
                    <a:pt x="34" y="133"/>
                    <a:pt x="37" y="130"/>
                    <a:pt x="38" y="129"/>
                  </a:cubicBezTo>
                  <a:cubicBezTo>
                    <a:pt x="40" y="129"/>
                    <a:pt x="41" y="126"/>
                    <a:pt x="43" y="126"/>
                  </a:cubicBezTo>
                  <a:cubicBezTo>
                    <a:pt x="44" y="126"/>
                    <a:pt x="49" y="125"/>
                    <a:pt x="51" y="126"/>
                  </a:cubicBezTo>
                  <a:cubicBezTo>
                    <a:pt x="52" y="126"/>
                    <a:pt x="54" y="127"/>
                    <a:pt x="55" y="126"/>
                  </a:cubicBezTo>
                  <a:cubicBezTo>
                    <a:pt x="56" y="125"/>
                    <a:pt x="56" y="124"/>
                    <a:pt x="57" y="125"/>
                  </a:cubicBezTo>
                  <a:cubicBezTo>
                    <a:pt x="58" y="126"/>
                    <a:pt x="59" y="127"/>
                    <a:pt x="60" y="126"/>
                  </a:cubicBezTo>
                  <a:cubicBezTo>
                    <a:pt x="61" y="124"/>
                    <a:pt x="61" y="120"/>
                    <a:pt x="63" y="120"/>
                  </a:cubicBezTo>
                  <a:cubicBezTo>
                    <a:pt x="65" y="119"/>
                    <a:pt x="70" y="119"/>
                    <a:pt x="74" y="119"/>
                  </a:cubicBezTo>
                  <a:cubicBezTo>
                    <a:pt x="79" y="119"/>
                    <a:pt x="79" y="120"/>
                    <a:pt x="82" y="118"/>
                  </a:cubicBezTo>
                  <a:cubicBezTo>
                    <a:pt x="85" y="116"/>
                    <a:pt x="90" y="115"/>
                    <a:pt x="92" y="114"/>
                  </a:cubicBezTo>
                  <a:cubicBezTo>
                    <a:pt x="94" y="114"/>
                    <a:pt x="96" y="113"/>
                    <a:pt x="98" y="114"/>
                  </a:cubicBezTo>
                  <a:cubicBezTo>
                    <a:pt x="100" y="115"/>
                    <a:pt x="101" y="117"/>
                    <a:pt x="105" y="117"/>
                  </a:cubicBezTo>
                  <a:cubicBezTo>
                    <a:pt x="108" y="117"/>
                    <a:pt x="111" y="118"/>
                    <a:pt x="111" y="118"/>
                  </a:cubicBezTo>
                  <a:cubicBezTo>
                    <a:pt x="112" y="119"/>
                    <a:pt x="111" y="119"/>
                    <a:pt x="112" y="121"/>
                  </a:cubicBezTo>
                  <a:cubicBezTo>
                    <a:pt x="112" y="122"/>
                    <a:pt x="113" y="121"/>
                    <a:pt x="114" y="123"/>
                  </a:cubicBezTo>
                  <a:cubicBezTo>
                    <a:pt x="115" y="125"/>
                    <a:pt x="117" y="127"/>
                    <a:pt x="118" y="128"/>
                  </a:cubicBezTo>
                  <a:cubicBezTo>
                    <a:pt x="118" y="129"/>
                    <a:pt x="119" y="131"/>
                    <a:pt x="120" y="132"/>
                  </a:cubicBezTo>
                  <a:cubicBezTo>
                    <a:pt x="121" y="132"/>
                    <a:pt x="123" y="134"/>
                    <a:pt x="123" y="133"/>
                  </a:cubicBezTo>
                  <a:cubicBezTo>
                    <a:pt x="123" y="131"/>
                    <a:pt x="122" y="131"/>
                    <a:pt x="123" y="130"/>
                  </a:cubicBezTo>
                  <a:cubicBezTo>
                    <a:pt x="124" y="129"/>
                    <a:pt x="123" y="125"/>
                    <a:pt x="125" y="125"/>
                  </a:cubicBezTo>
                  <a:cubicBezTo>
                    <a:pt x="127" y="124"/>
                    <a:pt x="127" y="124"/>
                    <a:pt x="127" y="123"/>
                  </a:cubicBezTo>
                  <a:cubicBezTo>
                    <a:pt x="127" y="122"/>
                    <a:pt x="129" y="120"/>
                    <a:pt x="129" y="121"/>
                  </a:cubicBezTo>
                  <a:cubicBezTo>
                    <a:pt x="129" y="121"/>
                    <a:pt x="130" y="123"/>
                    <a:pt x="129" y="125"/>
                  </a:cubicBezTo>
                  <a:cubicBezTo>
                    <a:pt x="129" y="126"/>
                    <a:pt x="130" y="131"/>
                    <a:pt x="129" y="132"/>
                  </a:cubicBezTo>
                  <a:cubicBezTo>
                    <a:pt x="129" y="132"/>
                    <a:pt x="128" y="133"/>
                    <a:pt x="128" y="134"/>
                  </a:cubicBezTo>
                  <a:cubicBezTo>
                    <a:pt x="128" y="135"/>
                    <a:pt x="129" y="135"/>
                    <a:pt x="129" y="134"/>
                  </a:cubicBezTo>
                  <a:cubicBezTo>
                    <a:pt x="130" y="134"/>
                    <a:pt x="132" y="133"/>
                    <a:pt x="132" y="132"/>
                  </a:cubicBezTo>
                  <a:cubicBezTo>
                    <a:pt x="132" y="131"/>
                    <a:pt x="132" y="128"/>
                    <a:pt x="133" y="129"/>
                  </a:cubicBezTo>
                  <a:cubicBezTo>
                    <a:pt x="133" y="130"/>
                    <a:pt x="135" y="133"/>
                    <a:pt x="136" y="134"/>
                  </a:cubicBezTo>
                  <a:cubicBezTo>
                    <a:pt x="137" y="136"/>
                    <a:pt x="134" y="137"/>
                    <a:pt x="134" y="137"/>
                  </a:cubicBezTo>
                  <a:cubicBezTo>
                    <a:pt x="135" y="138"/>
                    <a:pt x="136" y="138"/>
                    <a:pt x="137" y="138"/>
                  </a:cubicBezTo>
                  <a:cubicBezTo>
                    <a:pt x="138" y="137"/>
                    <a:pt x="137" y="135"/>
                    <a:pt x="139" y="138"/>
                  </a:cubicBezTo>
                  <a:cubicBezTo>
                    <a:pt x="141" y="140"/>
                    <a:pt x="144" y="143"/>
                    <a:pt x="145" y="145"/>
                  </a:cubicBezTo>
                  <a:cubicBezTo>
                    <a:pt x="145" y="147"/>
                    <a:pt x="146" y="149"/>
                    <a:pt x="148" y="151"/>
                  </a:cubicBezTo>
                  <a:cubicBezTo>
                    <a:pt x="150" y="153"/>
                    <a:pt x="149" y="153"/>
                    <a:pt x="153" y="154"/>
                  </a:cubicBezTo>
                  <a:cubicBezTo>
                    <a:pt x="156" y="155"/>
                    <a:pt x="155" y="158"/>
                    <a:pt x="157" y="157"/>
                  </a:cubicBezTo>
                  <a:cubicBezTo>
                    <a:pt x="158" y="156"/>
                    <a:pt x="157" y="154"/>
                    <a:pt x="159" y="155"/>
                  </a:cubicBezTo>
                  <a:cubicBezTo>
                    <a:pt x="161" y="156"/>
                    <a:pt x="165" y="159"/>
                    <a:pt x="166" y="158"/>
                  </a:cubicBezTo>
                  <a:cubicBezTo>
                    <a:pt x="167" y="158"/>
                    <a:pt x="169" y="156"/>
                    <a:pt x="171" y="156"/>
                  </a:cubicBezTo>
                  <a:cubicBezTo>
                    <a:pt x="172" y="156"/>
                    <a:pt x="172" y="153"/>
                    <a:pt x="172" y="153"/>
                  </a:cubicBezTo>
                  <a:cubicBezTo>
                    <a:pt x="172" y="153"/>
                    <a:pt x="173" y="153"/>
                    <a:pt x="175" y="156"/>
                  </a:cubicBezTo>
                  <a:cubicBezTo>
                    <a:pt x="178" y="158"/>
                    <a:pt x="178" y="159"/>
                    <a:pt x="180" y="159"/>
                  </a:cubicBezTo>
                  <a:cubicBezTo>
                    <a:pt x="182" y="158"/>
                    <a:pt x="184" y="159"/>
                    <a:pt x="185" y="158"/>
                  </a:cubicBezTo>
                  <a:cubicBezTo>
                    <a:pt x="186" y="156"/>
                    <a:pt x="185" y="154"/>
                    <a:pt x="187" y="154"/>
                  </a:cubicBezTo>
                  <a:cubicBezTo>
                    <a:pt x="190" y="153"/>
                    <a:pt x="191" y="153"/>
                    <a:pt x="193" y="152"/>
                  </a:cubicBezTo>
                  <a:cubicBezTo>
                    <a:pt x="195" y="151"/>
                    <a:pt x="197" y="152"/>
                    <a:pt x="197" y="150"/>
                  </a:cubicBezTo>
                  <a:cubicBezTo>
                    <a:pt x="197" y="148"/>
                    <a:pt x="195" y="142"/>
                    <a:pt x="196" y="141"/>
                  </a:cubicBezTo>
                  <a:cubicBezTo>
                    <a:pt x="196" y="141"/>
                    <a:pt x="195" y="137"/>
                    <a:pt x="196" y="135"/>
                  </a:cubicBezTo>
                  <a:cubicBezTo>
                    <a:pt x="196" y="133"/>
                    <a:pt x="195" y="130"/>
                    <a:pt x="196" y="129"/>
                  </a:cubicBezTo>
                  <a:cubicBezTo>
                    <a:pt x="197" y="128"/>
                    <a:pt x="198" y="123"/>
                    <a:pt x="199" y="122"/>
                  </a:cubicBezTo>
                  <a:cubicBezTo>
                    <a:pt x="200" y="121"/>
                    <a:pt x="201" y="121"/>
                    <a:pt x="203" y="119"/>
                  </a:cubicBezTo>
                  <a:cubicBezTo>
                    <a:pt x="204" y="118"/>
                    <a:pt x="204" y="105"/>
                    <a:pt x="203" y="102"/>
                  </a:cubicBezTo>
                  <a:cubicBezTo>
                    <a:pt x="203" y="99"/>
                    <a:pt x="203" y="94"/>
                    <a:pt x="201" y="9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1" name="Freeform 54"/>
            <p:cNvSpPr>
              <a:spLocks noChangeArrowheads="1"/>
            </p:cNvSpPr>
            <p:nvPr/>
          </p:nvSpPr>
          <p:spPr bwMode="auto">
            <a:xfrm>
              <a:off x="7428391" y="3655424"/>
              <a:ext cx="119850" cy="126764"/>
            </a:xfrm>
            <a:custGeom>
              <a:avLst/>
              <a:gdLst>
                <a:gd name="T0" fmla="*/ 18 w 22"/>
                <a:gd name="T1" fmla="*/ 2 h 23"/>
                <a:gd name="T2" fmla="*/ 12 w 22"/>
                <a:gd name="T3" fmla="*/ 3 h 23"/>
                <a:gd name="T4" fmla="*/ 4 w 22"/>
                <a:gd name="T5" fmla="*/ 1 h 23"/>
                <a:gd name="T6" fmla="*/ 0 w 22"/>
                <a:gd name="T7" fmla="*/ 2 h 23"/>
                <a:gd name="T8" fmla="*/ 6 w 22"/>
                <a:gd name="T9" fmla="*/ 11 h 23"/>
                <a:gd name="T10" fmla="*/ 8 w 22"/>
                <a:gd name="T11" fmla="*/ 16 h 23"/>
                <a:gd name="T12" fmla="*/ 16 w 22"/>
                <a:gd name="T13" fmla="*/ 23 h 23"/>
                <a:gd name="T14" fmla="*/ 18 w 22"/>
                <a:gd name="T15" fmla="*/ 18 h 23"/>
                <a:gd name="T16" fmla="*/ 21 w 22"/>
                <a:gd name="T17" fmla="*/ 20 h 23"/>
                <a:gd name="T18" fmla="*/ 21 w 22"/>
                <a:gd name="T19" fmla="*/ 18 h 23"/>
                <a:gd name="T20" fmla="*/ 22 w 22"/>
                <a:gd name="T21" fmla="*/ 13 h 23"/>
                <a:gd name="T22" fmla="*/ 20 w 22"/>
                <a:gd name="T23" fmla="*/ 5 h 23"/>
                <a:gd name="T24" fmla="*/ 18 w 22"/>
                <a:gd name="T25" fmla="*/ 2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3"/>
                <a:gd name="T41" fmla="*/ 22 w 2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3">
                  <a:moveTo>
                    <a:pt x="18" y="2"/>
                  </a:moveTo>
                  <a:cubicBezTo>
                    <a:pt x="17" y="1"/>
                    <a:pt x="13" y="3"/>
                    <a:pt x="12" y="3"/>
                  </a:cubicBezTo>
                  <a:cubicBezTo>
                    <a:pt x="10" y="4"/>
                    <a:pt x="7" y="3"/>
                    <a:pt x="4" y="1"/>
                  </a:cubicBezTo>
                  <a:cubicBezTo>
                    <a:pt x="1" y="0"/>
                    <a:pt x="0" y="1"/>
                    <a:pt x="0" y="2"/>
                  </a:cubicBezTo>
                  <a:cubicBezTo>
                    <a:pt x="1" y="2"/>
                    <a:pt x="5" y="9"/>
                    <a:pt x="6" y="11"/>
                  </a:cubicBezTo>
                  <a:cubicBezTo>
                    <a:pt x="7" y="13"/>
                    <a:pt x="8" y="13"/>
                    <a:pt x="8" y="16"/>
                  </a:cubicBezTo>
                  <a:cubicBezTo>
                    <a:pt x="9" y="19"/>
                    <a:pt x="14" y="23"/>
                    <a:pt x="16" y="23"/>
                  </a:cubicBezTo>
                  <a:cubicBezTo>
                    <a:pt x="18" y="23"/>
                    <a:pt x="18" y="19"/>
                    <a:pt x="18" y="18"/>
                  </a:cubicBezTo>
                  <a:cubicBezTo>
                    <a:pt x="19" y="17"/>
                    <a:pt x="20" y="19"/>
                    <a:pt x="21" y="20"/>
                  </a:cubicBezTo>
                  <a:cubicBezTo>
                    <a:pt x="22" y="21"/>
                    <a:pt x="21" y="18"/>
                    <a:pt x="21" y="18"/>
                  </a:cubicBezTo>
                  <a:cubicBezTo>
                    <a:pt x="20" y="17"/>
                    <a:pt x="21" y="14"/>
                    <a:pt x="22" y="13"/>
                  </a:cubicBezTo>
                  <a:cubicBezTo>
                    <a:pt x="22" y="12"/>
                    <a:pt x="21" y="7"/>
                    <a:pt x="20" y="5"/>
                  </a:cubicBezTo>
                  <a:cubicBezTo>
                    <a:pt x="18" y="4"/>
                    <a:pt x="20" y="4"/>
                    <a:pt x="18"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2" name="Freeform 55"/>
            <p:cNvSpPr>
              <a:spLocks noChangeArrowheads="1"/>
            </p:cNvSpPr>
            <p:nvPr/>
          </p:nvSpPr>
          <p:spPr bwMode="auto">
            <a:xfrm>
              <a:off x="8071431" y="3650812"/>
              <a:ext cx="152117" cy="267359"/>
            </a:xfrm>
            <a:custGeom>
              <a:avLst/>
              <a:gdLst>
                <a:gd name="T0" fmla="*/ 27 w 28"/>
                <a:gd name="T1" fmla="*/ 14 h 49"/>
                <a:gd name="T2" fmla="*/ 25 w 28"/>
                <a:gd name="T3" fmla="*/ 6 h 49"/>
                <a:gd name="T4" fmla="*/ 23 w 28"/>
                <a:gd name="T5" fmla="*/ 3 h 49"/>
                <a:gd name="T6" fmla="*/ 21 w 28"/>
                <a:gd name="T7" fmla="*/ 5 h 49"/>
                <a:gd name="T8" fmla="*/ 19 w 28"/>
                <a:gd name="T9" fmla="*/ 3 h 49"/>
                <a:gd name="T10" fmla="*/ 17 w 28"/>
                <a:gd name="T11" fmla="*/ 1 h 49"/>
                <a:gd name="T12" fmla="*/ 14 w 28"/>
                <a:gd name="T13" fmla="*/ 2 h 49"/>
                <a:gd name="T14" fmla="*/ 13 w 28"/>
                <a:gd name="T15" fmla="*/ 9 h 49"/>
                <a:gd name="T16" fmla="*/ 13 w 28"/>
                <a:gd name="T17" fmla="*/ 14 h 49"/>
                <a:gd name="T18" fmla="*/ 9 w 28"/>
                <a:gd name="T19" fmla="*/ 23 h 49"/>
                <a:gd name="T20" fmla="*/ 4 w 28"/>
                <a:gd name="T21" fmla="*/ 28 h 49"/>
                <a:gd name="T22" fmla="*/ 4 w 28"/>
                <a:gd name="T23" fmla="*/ 34 h 49"/>
                <a:gd name="T24" fmla="*/ 2 w 28"/>
                <a:gd name="T25" fmla="*/ 38 h 49"/>
                <a:gd name="T26" fmla="*/ 0 w 28"/>
                <a:gd name="T27" fmla="*/ 42 h 49"/>
                <a:gd name="T28" fmla="*/ 7 w 28"/>
                <a:gd name="T29" fmla="*/ 45 h 49"/>
                <a:gd name="T30" fmla="*/ 10 w 28"/>
                <a:gd name="T31" fmla="*/ 48 h 49"/>
                <a:gd name="T32" fmla="*/ 15 w 28"/>
                <a:gd name="T33" fmla="*/ 48 h 49"/>
                <a:gd name="T34" fmla="*/ 19 w 28"/>
                <a:gd name="T35" fmla="*/ 44 h 49"/>
                <a:gd name="T36" fmla="*/ 20 w 28"/>
                <a:gd name="T37" fmla="*/ 38 h 49"/>
                <a:gd name="T38" fmla="*/ 18 w 28"/>
                <a:gd name="T39" fmla="*/ 31 h 49"/>
                <a:gd name="T40" fmla="*/ 24 w 28"/>
                <a:gd name="T41" fmla="*/ 26 h 49"/>
                <a:gd name="T42" fmla="*/ 27 w 28"/>
                <a:gd name="T43" fmla="*/ 26 h 49"/>
                <a:gd name="T44" fmla="*/ 25 w 28"/>
                <a:gd name="T45" fmla="*/ 21 h 49"/>
                <a:gd name="T46" fmla="*/ 27 w 28"/>
                <a:gd name="T47" fmla="*/ 14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9"/>
                <a:gd name="T74" fmla="*/ 28 w 28"/>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9">
                  <a:moveTo>
                    <a:pt x="27" y="14"/>
                  </a:moveTo>
                  <a:cubicBezTo>
                    <a:pt x="27" y="12"/>
                    <a:pt x="26" y="9"/>
                    <a:pt x="25" y="6"/>
                  </a:cubicBezTo>
                  <a:cubicBezTo>
                    <a:pt x="24" y="3"/>
                    <a:pt x="24" y="4"/>
                    <a:pt x="23" y="3"/>
                  </a:cubicBezTo>
                  <a:cubicBezTo>
                    <a:pt x="22" y="3"/>
                    <a:pt x="21" y="4"/>
                    <a:pt x="21" y="5"/>
                  </a:cubicBezTo>
                  <a:cubicBezTo>
                    <a:pt x="21" y="6"/>
                    <a:pt x="20" y="4"/>
                    <a:pt x="19" y="3"/>
                  </a:cubicBezTo>
                  <a:cubicBezTo>
                    <a:pt x="19" y="2"/>
                    <a:pt x="18" y="2"/>
                    <a:pt x="17" y="1"/>
                  </a:cubicBezTo>
                  <a:cubicBezTo>
                    <a:pt x="16" y="0"/>
                    <a:pt x="14" y="0"/>
                    <a:pt x="14" y="2"/>
                  </a:cubicBezTo>
                  <a:cubicBezTo>
                    <a:pt x="14" y="4"/>
                    <a:pt x="14" y="8"/>
                    <a:pt x="13" y="9"/>
                  </a:cubicBezTo>
                  <a:cubicBezTo>
                    <a:pt x="12" y="10"/>
                    <a:pt x="12" y="12"/>
                    <a:pt x="13" y="14"/>
                  </a:cubicBezTo>
                  <a:cubicBezTo>
                    <a:pt x="14" y="17"/>
                    <a:pt x="10" y="21"/>
                    <a:pt x="9" y="23"/>
                  </a:cubicBezTo>
                  <a:cubicBezTo>
                    <a:pt x="8" y="25"/>
                    <a:pt x="6" y="27"/>
                    <a:pt x="4" y="28"/>
                  </a:cubicBezTo>
                  <a:cubicBezTo>
                    <a:pt x="3" y="28"/>
                    <a:pt x="5" y="33"/>
                    <a:pt x="4" y="34"/>
                  </a:cubicBezTo>
                  <a:cubicBezTo>
                    <a:pt x="2" y="35"/>
                    <a:pt x="2" y="36"/>
                    <a:pt x="2" y="38"/>
                  </a:cubicBezTo>
                  <a:cubicBezTo>
                    <a:pt x="1" y="39"/>
                    <a:pt x="0" y="40"/>
                    <a:pt x="0" y="42"/>
                  </a:cubicBezTo>
                  <a:cubicBezTo>
                    <a:pt x="1" y="44"/>
                    <a:pt x="6" y="45"/>
                    <a:pt x="7" y="45"/>
                  </a:cubicBezTo>
                  <a:cubicBezTo>
                    <a:pt x="8" y="45"/>
                    <a:pt x="8" y="46"/>
                    <a:pt x="10" y="48"/>
                  </a:cubicBezTo>
                  <a:cubicBezTo>
                    <a:pt x="11" y="49"/>
                    <a:pt x="14" y="49"/>
                    <a:pt x="15" y="48"/>
                  </a:cubicBezTo>
                  <a:cubicBezTo>
                    <a:pt x="16" y="48"/>
                    <a:pt x="18" y="45"/>
                    <a:pt x="19" y="44"/>
                  </a:cubicBezTo>
                  <a:cubicBezTo>
                    <a:pt x="20" y="42"/>
                    <a:pt x="20" y="40"/>
                    <a:pt x="20" y="38"/>
                  </a:cubicBezTo>
                  <a:cubicBezTo>
                    <a:pt x="20" y="37"/>
                    <a:pt x="19" y="32"/>
                    <a:pt x="18" y="31"/>
                  </a:cubicBezTo>
                  <a:cubicBezTo>
                    <a:pt x="18" y="30"/>
                    <a:pt x="23" y="27"/>
                    <a:pt x="24" y="26"/>
                  </a:cubicBezTo>
                  <a:cubicBezTo>
                    <a:pt x="25" y="25"/>
                    <a:pt x="26" y="26"/>
                    <a:pt x="27" y="26"/>
                  </a:cubicBezTo>
                  <a:cubicBezTo>
                    <a:pt x="28" y="25"/>
                    <a:pt x="25" y="23"/>
                    <a:pt x="25" y="21"/>
                  </a:cubicBezTo>
                  <a:cubicBezTo>
                    <a:pt x="25" y="19"/>
                    <a:pt x="26" y="15"/>
                    <a:pt x="27" y="1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3" name="Freeform 56"/>
            <p:cNvSpPr>
              <a:spLocks noChangeArrowheads="1"/>
            </p:cNvSpPr>
            <p:nvPr/>
          </p:nvSpPr>
          <p:spPr bwMode="auto">
            <a:xfrm>
              <a:off x="8071432" y="3411114"/>
              <a:ext cx="212044" cy="278881"/>
            </a:xfrm>
            <a:custGeom>
              <a:avLst/>
              <a:gdLst>
                <a:gd name="T0" fmla="*/ 38 w 39"/>
                <a:gd name="T1" fmla="*/ 32 h 51"/>
                <a:gd name="T2" fmla="*/ 39 w 39"/>
                <a:gd name="T3" fmla="*/ 25 h 51"/>
                <a:gd name="T4" fmla="*/ 35 w 39"/>
                <a:gd name="T5" fmla="*/ 24 h 51"/>
                <a:gd name="T6" fmla="*/ 31 w 39"/>
                <a:gd name="T7" fmla="*/ 25 h 51"/>
                <a:gd name="T8" fmla="*/ 25 w 39"/>
                <a:gd name="T9" fmla="*/ 20 h 51"/>
                <a:gd name="T10" fmla="*/ 20 w 39"/>
                <a:gd name="T11" fmla="*/ 13 h 51"/>
                <a:gd name="T12" fmla="*/ 21 w 39"/>
                <a:gd name="T13" fmla="*/ 17 h 51"/>
                <a:gd name="T14" fmla="*/ 21 w 39"/>
                <a:gd name="T15" fmla="*/ 20 h 51"/>
                <a:gd name="T16" fmla="*/ 17 w 39"/>
                <a:gd name="T17" fmla="*/ 17 h 51"/>
                <a:gd name="T18" fmla="*/ 15 w 39"/>
                <a:gd name="T19" fmla="*/ 11 h 51"/>
                <a:gd name="T20" fmla="*/ 9 w 39"/>
                <a:gd name="T21" fmla="*/ 6 h 51"/>
                <a:gd name="T22" fmla="*/ 2 w 39"/>
                <a:gd name="T23" fmla="*/ 1 h 51"/>
                <a:gd name="T24" fmla="*/ 8 w 39"/>
                <a:gd name="T25" fmla="*/ 9 h 51"/>
                <a:gd name="T26" fmla="*/ 15 w 39"/>
                <a:gd name="T27" fmla="*/ 17 h 51"/>
                <a:gd name="T28" fmla="*/ 18 w 39"/>
                <a:gd name="T29" fmla="*/ 20 h 51"/>
                <a:gd name="T30" fmla="*/ 20 w 39"/>
                <a:gd name="T31" fmla="*/ 23 h 51"/>
                <a:gd name="T32" fmla="*/ 20 w 39"/>
                <a:gd name="T33" fmla="*/ 29 h 51"/>
                <a:gd name="T34" fmla="*/ 18 w 39"/>
                <a:gd name="T35" fmla="*/ 35 h 51"/>
                <a:gd name="T36" fmla="*/ 27 w 39"/>
                <a:gd name="T37" fmla="*/ 41 h 51"/>
                <a:gd name="T38" fmla="*/ 28 w 39"/>
                <a:gd name="T39" fmla="*/ 49 h 51"/>
                <a:gd name="T40" fmla="*/ 33 w 39"/>
                <a:gd name="T41" fmla="*/ 51 h 51"/>
                <a:gd name="T42" fmla="*/ 34 w 39"/>
                <a:gd name="T43" fmla="*/ 46 h 51"/>
                <a:gd name="T44" fmla="*/ 37 w 39"/>
                <a:gd name="T45" fmla="*/ 39 h 51"/>
                <a:gd name="T46" fmla="*/ 36 w 39"/>
                <a:gd name="T47" fmla="*/ 35 h 51"/>
                <a:gd name="T48" fmla="*/ 38 w 39"/>
                <a:gd name="T49" fmla="*/ 3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51"/>
                <a:gd name="T77" fmla="*/ 39 w 39"/>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51">
                  <a:moveTo>
                    <a:pt x="38" y="32"/>
                  </a:moveTo>
                  <a:cubicBezTo>
                    <a:pt x="38" y="31"/>
                    <a:pt x="39" y="27"/>
                    <a:pt x="39" y="25"/>
                  </a:cubicBezTo>
                  <a:cubicBezTo>
                    <a:pt x="38" y="24"/>
                    <a:pt x="36" y="23"/>
                    <a:pt x="35" y="24"/>
                  </a:cubicBezTo>
                  <a:cubicBezTo>
                    <a:pt x="33" y="25"/>
                    <a:pt x="34" y="26"/>
                    <a:pt x="31" y="25"/>
                  </a:cubicBezTo>
                  <a:cubicBezTo>
                    <a:pt x="28" y="24"/>
                    <a:pt x="25" y="21"/>
                    <a:pt x="25" y="20"/>
                  </a:cubicBezTo>
                  <a:cubicBezTo>
                    <a:pt x="24" y="19"/>
                    <a:pt x="21" y="14"/>
                    <a:pt x="20" y="13"/>
                  </a:cubicBezTo>
                  <a:cubicBezTo>
                    <a:pt x="19" y="12"/>
                    <a:pt x="20" y="15"/>
                    <a:pt x="21" y="17"/>
                  </a:cubicBezTo>
                  <a:cubicBezTo>
                    <a:pt x="23" y="19"/>
                    <a:pt x="22" y="20"/>
                    <a:pt x="21" y="20"/>
                  </a:cubicBezTo>
                  <a:cubicBezTo>
                    <a:pt x="21" y="21"/>
                    <a:pt x="19" y="19"/>
                    <a:pt x="17" y="17"/>
                  </a:cubicBezTo>
                  <a:cubicBezTo>
                    <a:pt x="16" y="14"/>
                    <a:pt x="15" y="13"/>
                    <a:pt x="15" y="11"/>
                  </a:cubicBezTo>
                  <a:cubicBezTo>
                    <a:pt x="15" y="10"/>
                    <a:pt x="11" y="7"/>
                    <a:pt x="9" y="6"/>
                  </a:cubicBezTo>
                  <a:cubicBezTo>
                    <a:pt x="7" y="5"/>
                    <a:pt x="4" y="2"/>
                    <a:pt x="2" y="1"/>
                  </a:cubicBezTo>
                  <a:cubicBezTo>
                    <a:pt x="0" y="0"/>
                    <a:pt x="6" y="7"/>
                    <a:pt x="8" y="9"/>
                  </a:cubicBezTo>
                  <a:cubicBezTo>
                    <a:pt x="10" y="11"/>
                    <a:pt x="14" y="16"/>
                    <a:pt x="15" y="17"/>
                  </a:cubicBezTo>
                  <a:cubicBezTo>
                    <a:pt x="17" y="18"/>
                    <a:pt x="18" y="19"/>
                    <a:pt x="18" y="20"/>
                  </a:cubicBezTo>
                  <a:cubicBezTo>
                    <a:pt x="17" y="21"/>
                    <a:pt x="17" y="21"/>
                    <a:pt x="20" y="23"/>
                  </a:cubicBezTo>
                  <a:cubicBezTo>
                    <a:pt x="22" y="25"/>
                    <a:pt x="19" y="26"/>
                    <a:pt x="20" y="29"/>
                  </a:cubicBezTo>
                  <a:cubicBezTo>
                    <a:pt x="21" y="31"/>
                    <a:pt x="19" y="34"/>
                    <a:pt x="18" y="35"/>
                  </a:cubicBezTo>
                  <a:cubicBezTo>
                    <a:pt x="18" y="37"/>
                    <a:pt x="25" y="39"/>
                    <a:pt x="27" y="41"/>
                  </a:cubicBezTo>
                  <a:cubicBezTo>
                    <a:pt x="30" y="43"/>
                    <a:pt x="27" y="49"/>
                    <a:pt x="28" y="49"/>
                  </a:cubicBezTo>
                  <a:cubicBezTo>
                    <a:pt x="29" y="51"/>
                    <a:pt x="32" y="51"/>
                    <a:pt x="33" y="51"/>
                  </a:cubicBezTo>
                  <a:cubicBezTo>
                    <a:pt x="34" y="51"/>
                    <a:pt x="34" y="48"/>
                    <a:pt x="34" y="46"/>
                  </a:cubicBezTo>
                  <a:cubicBezTo>
                    <a:pt x="34" y="45"/>
                    <a:pt x="36" y="40"/>
                    <a:pt x="37" y="39"/>
                  </a:cubicBezTo>
                  <a:cubicBezTo>
                    <a:pt x="37" y="37"/>
                    <a:pt x="35" y="36"/>
                    <a:pt x="36" y="35"/>
                  </a:cubicBezTo>
                  <a:cubicBezTo>
                    <a:pt x="37" y="34"/>
                    <a:pt x="38" y="33"/>
                    <a:pt x="38" y="3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4" name="Freeform 57"/>
            <p:cNvSpPr>
              <a:spLocks noChangeArrowheads="1"/>
            </p:cNvSpPr>
            <p:nvPr/>
          </p:nvSpPr>
          <p:spPr bwMode="auto">
            <a:xfrm>
              <a:off x="156727" y="338808"/>
              <a:ext cx="2509934" cy="3913560"/>
            </a:xfrm>
            <a:custGeom>
              <a:avLst/>
              <a:gdLst>
                <a:gd name="T0" fmla="*/ 393 w 460"/>
                <a:gd name="T1" fmla="*/ 367 h 716"/>
                <a:gd name="T2" fmla="*/ 379 w 460"/>
                <a:gd name="T3" fmla="*/ 358 h 716"/>
                <a:gd name="T4" fmla="*/ 355 w 460"/>
                <a:gd name="T5" fmla="*/ 339 h 716"/>
                <a:gd name="T6" fmla="*/ 294 w 460"/>
                <a:gd name="T7" fmla="*/ 337 h 716"/>
                <a:gd name="T8" fmla="*/ 256 w 460"/>
                <a:gd name="T9" fmla="*/ 338 h 716"/>
                <a:gd name="T10" fmla="*/ 261 w 460"/>
                <a:gd name="T11" fmla="*/ 317 h 716"/>
                <a:gd name="T12" fmla="*/ 238 w 460"/>
                <a:gd name="T13" fmla="*/ 314 h 716"/>
                <a:gd name="T14" fmla="*/ 250 w 460"/>
                <a:gd name="T15" fmla="*/ 290 h 716"/>
                <a:gd name="T16" fmla="*/ 209 w 460"/>
                <a:gd name="T17" fmla="*/ 279 h 716"/>
                <a:gd name="T18" fmla="*/ 229 w 460"/>
                <a:gd name="T19" fmla="*/ 255 h 716"/>
                <a:gd name="T20" fmla="*/ 282 w 460"/>
                <a:gd name="T21" fmla="*/ 270 h 716"/>
                <a:gd name="T22" fmla="*/ 319 w 460"/>
                <a:gd name="T23" fmla="*/ 218 h 716"/>
                <a:gd name="T24" fmla="*/ 363 w 460"/>
                <a:gd name="T25" fmla="*/ 180 h 716"/>
                <a:gd name="T26" fmla="*/ 372 w 460"/>
                <a:gd name="T27" fmla="*/ 184 h 716"/>
                <a:gd name="T28" fmla="*/ 364 w 460"/>
                <a:gd name="T29" fmla="*/ 160 h 716"/>
                <a:gd name="T30" fmla="*/ 412 w 460"/>
                <a:gd name="T31" fmla="*/ 132 h 716"/>
                <a:gd name="T32" fmla="*/ 393 w 460"/>
                <a:gd name="T33" fmla="*/ 104 h 716"/>
                <a:gd name="T34" fmla="*/ 371 w 460"/>
                <a:gd name="T35" fmla="*/ 95 h 716"/>
                <a:gd name="T36" fmla="*/ 339 w 460"/>
                <a:gd name="T37" fmla="*/ 88 h 716"/>
                <a:gd name="T38" fmla="*/ 325 w 460"/>
                <a:gd name="T39" fmla="*/ 142 h 716"/>
                <a:gd name="T40" fmla="*/ 277 w 460"/>
                <a:gd name="T41" fmla="*/ 113 h 716"/>
                <a:gd name="T42" fmla="*/ 296 w 460"/>
                <a:gd name="T43" fmla="*/ 72 h 716"/>
                <a:gd name="T44" fmla="*/ 317 w 460"/>
                <a:gd name="T45" fmla="*/ 47 h 716"/>
                <a:gd name="T46" fmla="*/ 340 w 460"/>
                <a:gd name="T47" fmla="*/ 30 h 716"/>
                <a:gd name="T48" fmla="*/ 328 w 460"/>
                <a:gd name="T49" fmla="*/ 28 h 716"/>
                <a:gd name="T50" fmla="*/ 309 w 460"/>
                <a:gd name="T51" fmla="*/ 24 h 716"/>
                <a:gd name="T52" fmla="*/ 291 w 460"/>
                <a:gd name="T53" fmla="*/ 18 h 716"/>
                <a:gd name="T54" fmla="*/ 284 w 460"/>
                <a:gd name="T55" fmla="*/ 33 h 716"/>
                <a:gd name="T56" fmla="*/ 242 w 460"/>
                <a:gd name="T57" fmla="*/ 32 h 716"/>
                <a:gd name="T58" fmla="*/ 226 w 460"/>
                <a:gd name="T59" fmla="*/ 37 h 716"/>
                <a:gd name="T60" fmla="*/ 189 w 460"/>
                <a:gd name="T61" fmla="*/ 20 h 716"/>
                <a:gd name="T62" fmla="*/ 163 w 460"/>
                <a:gd name="T63" fmla="*/ 19 h 716"/>
                <a:gd name="T64" fmla="*/ 128 w 460"/>
                <a:gd name="T65" fmla="*/ 21 h 716"/>
                <a:gd name="T66" fmla="*/ 78 w 460"/>
                <a:gd name="T67" fmla="*/ 8 h 716"/>
                <a:gd name="T68" fmla="*/ 32 w 460"/>
                <a:gd name="T69" fmla="*/ 42 h 716"/>
                <a:gd name="T70" fmla="*/ 22 w 460"/>
                <a:gd name="T71" fmla="*/ 48 h 716"/>
                <a:gd name="T72" fmla="*/ 26 w 460"/>
                <a:gd name="T73" fmla="*/ 70 h 716"/>
                <a:gd name="T74" fmla="*/ 15 w 460"/>
                <a:gd name="T75" fmla="*/ 95 h 716"/>
                <a:gd name="T76" fmla="*/ 15 w 460"/>
                <a:gd name="T77" fmla="*/ 115 h 716"/>
                <a:gd name="T78" fmla="*/ 49 w 460"/>
                <a:gd name="T79" fmla="*/ 95 h 716"/>
                <a:gd name="T80" fmla="*/ 73 w 460"/>
                <a:gd name="T81" fmla="*/ 91 h 716"/>
                <a:gd name="T82" fmla="*/ 111 w 460"/>
                <a:gd name="T83" fmla="*/ 102 h 716"/>
                <a:gd name="T84" fmla="*/ 129 w 460"/>
                <a:gd name="T85" fmla="*/ 124 h 716"/>
                <a:gd name="T86" fmla="*/ 138 w 460"/>
                <a:gd name="T87" fmla="*/ 149 h 716"/>
                <a:gd name="T88" fmla="*/ 135 w 460"/>
                <a:gd name="T89" fmla="*/ 163 h 716"/>
                <a:gd name="T90" fmla="*/ 139 w 460"/>
                <a:gd name="T91" fmla="*/ 237 h 716"/>
                <a:gd name="T92" fmla="*/ 155 w 460"/>
                <a:gd name="T93" fmla="*/ 281 h 716"/>
                <a:gd name="T94" fmla="*/ 160 w 460"/>
                <a:gd name="T95" fmla="*/ 262 h 716"/>
                <a:gd name="T96" fmla="*/ 222 w 460"/>
                <a:gd name="T97" fmla="*/ 321 h 716"/>
                <a:gd name="T98" fmla="*/ 240 w 460"/>
                <a:gd name="T99" fmla="*/ 326 h 716"/>
                <a:gd name="T100" fmla="*/ 246 w 460"/>
                <a:gd name="T101" fmla="*/ 340 h 716"/>
                <a:gd name="T102" fmla="*/ 279 w 460"/>
                <a:gd name="T103" fmla="*/ 354 h 716"/>
                <a:gd name="T104" fmla="*/ 253 w 460"/>
                <a:gd name="T105" fmla="*/ 396 h 716"/>
                <a:gd name="T106" fmla="*/ 265 w 460"/>
                <a:gd name="T107" fmla="*/ 458 h 716"/>
                <a:gd name="T108" fmla="*/ 259 w 460"/>
                <a:gd name="T109" fmla="*/ 546 h 716"/>
                <a:gd name="T110" fmla="*/ 232 w 460"/>
                <a:gd name="T111" fmla="*/ 635 h 716"/>
                <a:gd name="T112" fmla="*/ 213 w 460"/>
                <a:gd name="T113" fmla="*/ 687 h 716"/>
                <a:gd name="T114" fmla="*/ 236 w 460"/>
                <a:gd name="T115" fmla="*/ 704 h 716"/>
                <a:gd name="T116" fmla="*/ 250 w 460"/>
                <a:gd name="T117" fmla="*/ 677 h 716"/>
                <a:gd name="T118" fmla="*/ 301 w 460"/>
                <a:gd name="T119" fmla="*/ 594 h 716"/>
                <a:gd name="T120" fmla="*/ 349 w 460"/>
                <a:gd name="T121" fmla="*/ 556 h 716"/>
                <a:gd name="T122" fmla="*/ 395 w 460"/>
                <a:gd name="T123" fmla="*/ 498 h 7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0"/>
                <a:gd name="T187" fmla="*/ 0 h 716"/>
                <a:gd name="T188" fmla="*/ 460 w 460"/>
                <a:gd name="T189" fmla="*/ 716 h 7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0" h="716">
                  <a:moveTo>
                    <a:pt x="458" y="407"/>
                  </a:moveTo>
                  <a:cubicBezTo>
                    <a:pt x="457" y="406"/>
                    <a:pt x="455" y="405"/>
                    <a:pt x="452" y="404"/>
                  </a:cubicBezTo>
                  <a:cubicBezTo>
                    <a:pt x="449" y="404"/>
                    <a:pt x="446" y="404"/>
                    <a:pt x="445" y="402"/>
                  </a:cubicBezTo>
                  <a:cubicBezTo>
                    <a:pt x="443" y="401"/>
                    <a:pt x="442" y="398"/>
                    <a:pt x="438" y="397"/>
                  </a:cubicBezTo>
                  <a:cubicBezTo>
                    <a:pt x="434" y="397"/>
                    <a:pt x="430" y="397"/>
                    <a:pt x="428" y="397"/>
                  </a:cubicBezTo>
                  <a:cubicBezTo>
                    <a:pt x="426" y="396"/>
                    <a:pt x="426" y="395"/>
                    <a:pt x="423" y="395"/>
                  </a:cubicBezTo>
                  <a:cubicBezTo>
                    <a:pt x="421" y="395"/>
                    <a:pt x="419" y="395"/>
                    <a:pt x="418" y="395"/>
                  </a:cubicBezTo>
                  <a:cubicBezTo>
                    <a:pt x="418" y="394"/>
                    <a:pt x="417" y="392"/>
                    <a:pt x="416" y="392"/>
                  </a:cubicBezTo>
                  <a:cubicBezTo>
                    <a:pt x="414" y="391"/>
                    <a:pt x="410" y="389"/>
                    <a:pt x="409" y="388"/>
                  </a:cubicBezTo>
                  <a:cubicBezTo>
                    <a:pt x="408" y="388"/>
                    <a:pt x="406" y="386"/>
                    <a:pt x="405" y="387"/>
                  </a:cubicBezTo>
                  <a:cubicBezTo>
                    <a:pt x="403" y="388"/>
                    <a:pt x="400" y="393"/>
                    <a:pt x="399" y="393"/>
                  </a:cubicBezTo>
                  <a:cubicBezTo>
                    <a:pt x="398" y="393"/>
                    <a:pt x="402" y="388"/>
                    <a:pt x="403" y="388"/>
                  </a:cubicBezTo>
                  <a:cubicBezTo>
                    <a:pt x="403" y="387"/>
                    <a:pt x="403" y="385"/>
                    <a:pt x="401" y="385"/>
                  </a:cubicBezTo>
                  <a:cubicBezTo>
                    <a:pt x="399" y="385"/>
                    <a:pt x="397" y="386"/>
                    <a:pt x="396" y="385"/>
                  </a:cubicBezTo>
                  <a:cubicBezTo>
                    <a:pt x="396" y="385"/>
                    <a:pt x="396" y="382"/>
                    <a:pt x="394" y="383"/>
                  </a:cubicBezTo>
                  <a:cubicBezTo>
                    <a:pt x="393" y="384"/>
                    <a:pt x="391" y="387"/>
                    <a:pt x="391" y="386"/>
                  </a:cubicBezTo>
                  <a:cubicBezTo>
                    <a:pt x="391" y="384"/>
                    <a:pt x="394" y="383"/>
                    <a:pt x="395" y="382"/>
                  </a:cubicBezTo>
                  <a:cubicBezTo>
                    <a:pt x="396" y="382"/>
                    <a:pt x="397" y="379"/>
                    <a:pt x="397" y="378"/>
                  </a:cubicBezTo>
                  <a:cubicBezTo>
                    <a:pt x="397" y="377"/>
                    <a:pt x="396" y="377"/>
                    <a:pt x="395" y="375"/>
                  </a:cubicBezTo>
                  <a:cubicBezTo>
                    <a:pt x="394" y="374"/>
                    <a:pt x="393" y="368"/>
                    <a:pt x="393" y="367"/>
                  </a:cubicBezTo>
                  <a:cubicBezTo>
                    <a:pt x="393" y="367"/>
                    <a:pt x="393" y="366"/>
                    <a:pt x="392" y="366"/>
                  </a:cubicBezTo>
                  <a:cubicBezTo>
                    <a:pt x="392" y="366"/>
                    <a:pt x="392" y="366"/>
                    <a:pt x="392" y="366"/>
                  </a:cubicBezTo>
                  <a:cubicBezTo>
                    <a:pt x="392" y="366"/>
                    <a:pt x="392" y="366"/>
                    <a:pt x="392" y="366"/>
                  </a:cubicBezTo>
                  <a:cubicBezTo>
                    <a:pt x="392" y="365"/>
                    <a:pt x="392" y="365"/>
                    <a:pt x="391" y="365"/>
                  </a:cubicBezTo>
                  <a:cubicBezTo>
                    <a:pt x="391" y="365"/>
                    <a:pt x="391" y="364"/>
                    <a:pt x="391" y="364"/>
                  </a:cubicBezTo>
                  <a:cubicBezTo>
                    <a:pt x="391" y="364"/>
                    <a:pt x="390" y="364"/>
                    <a:pt x="390" y="364"/>
                  </a:cubicBezTo>
                  <a:cubicBezTo>
                    <a:pt x="390" y="364"/>
                    <a:pt x="389" y="363"/>
                    <a:pt x="389" y="363"/>
                  </a:cubicBezTo>
                  <a:cubicBezTo>
                    <a:pt x="389" y="363"/>
                    <a:pt x="389" y="363"/>
                    <a:pt x="389" y="363"/>
                  </a:cubicBezTo>
                  <a:cubicBezTo>
                    <a:pt x="389" y="363"/>
                    <a:pt x="388" y="363"/>
                    <a:pt x="388" y="362"/>
                  </a:cubicBezTo>
                  <a:cubicBezTo>
                    <a:pt x="388" y="362"/>
                    <a:pt x="388" y="362"/>
                    <a:pt x="388" y="362"/>
                  </a:cubicBezTo>
                  <a:cubicBezTo>
                    <a:pt x="388" y="362"/>
                    <a:pt x="387" y="362"/>
                    <a:pt x="387" y="362"/>
                  </a:cubicBezTo>
                  <a:cubicBezTo>
                    <a:pt x="387" y="362"/>
                    <a:pt x="387" y="361"/>
                    <a:pt x="386" y="361"/>
                  </a:cubicBezTo>
                  <a:cubicBezTo>
                    <a:pt x="386" y="361"/>
                    <a:pt x="386" y="361"/>
                    <a:pt x="386" y="361"/>
                  </a:cubicBezTo>
                  <a:cubicBezTo>
                    <a:pt x="386" y="361"/>
                    <a:pt x="385" y="360"/>
                    <a:pt x="385" y="360"/>
                  </a:cubicBezTo>
                  <a:cubicBezTo>
                    <a:pt x="385" y="360"/>
                    <a:pt x="384" y="360"/>
                    <a:pt x="384" y="360"/>
                  </a:cubicBezTo>
                  <a:cubicBezTo>
                    <a:pt x="384" y="360"/>
                    <a:pt x="383" y="360"/>
                    <a:pt x="383" y="359"/>
                  </a:cubicBezTo>
                  <a:cubicBezTo>
                    <a:pt x="383" y="359"/>
                    <a:pt x="383" y="359"/>
                    <a:pt x="383" y="359"/>
                  </a:cubicBezTo>
                  <a:cubicBezTo>
                    <a:pt x="382" y="359"/>
                    <a:pt x="382" y="359"/>
                    <a:pt x="382" y="359"/>
                  </a:cubicBezTo>
                  <a:cubicBezTo>
                    <a:pt x="381" y="358"/>
                    <a:pt x="380" y="358"/>
                    <a:pt x="380" y="358"/>
                  </a:cubicBezTo>
                  <a:cubicBezTo>
                    <a:pt x="379" y="358"/>
                    <a:pt x="379" y="358"/>
                    <a:pt x="379" y="358"/>
                  </a:cubicBezTo>
                  <a:cubicBezTo>
                    <a:pt x="376" y="358"/>
                    <a:pt x="373" y="359"/>
                    <a:pt x="371" y="358"/>
                  </a:cubicBezTo>
                  <a:cubicBezTo>
                    <a:pt x="371" y="358"/>
                    <a:pt x="370" y="358"/>
                    <a:pt x="370" y="358"/>
                  </a:cubicBezTo>
                  <a:cubicBezTo>
                    <a:pt x="370" y="358"/>
                    <a:pt x="370" y="357"/>
                    <a:pt x="369" y="357"/>
                  </a:cubicBezTo>
                  <a:cubicBezTo>
                    <a:pt x="369" y="357"/>
                    <a:pt x="369" y="357"/>
                    <a:pt x="369" y="357"/>
                  </a:cubicBezTo>
                  <a:cubicBezTo>
                    <a:pt x="369" y="357"/>
                    <a:pt x="368" y="356"/>
                    <a:pt x="368" y="356"/>
                  </a:cubicBezTo>
                  <a:cubicBezTo>
                    <a:pt x="368" y="356"/>
                    <a:pt x="368" y="356"/>
                    <a:pt x="367" y="356"/>
                  </a:cubicBezTo>
                  <a:cubicBezTo>
                    <a:pt x="367" y="355"/>
                    <a:pt x="367" y="355"/>
                    <a:pt x="366" y="355"/>
                  </a:cubicBezTo>
                  <a:cubicBezTo>
                    <a:pt x="366" y="355"/>
                    <a:pt x="366" y="354"/>
                    <a:pt x="365" y="354"/>
                  </a:cubicBezTo>
                  <a:cubicBezTo>
                    <a:pt x="365" y="354"/>
                    <a:pt x="365" y="354"/>
                    <a:pt x="365" y="354"/>
                  </a:cubicBezTo>
                  <a:cubicBezTo>
                    <a:pt x="365" y="354"/>
                    <a:pt x="364" y="354"/>
                    <a:pt x="364" y="354"/>
                  </a:cubicBezTo>
                  <a:cubicBezTo>
                    <a:pt x="363" y="353"/>
                    <a:pt x="364" y="353"/>
                    <a:pt x="362" y="351"/>
                  </a:cubicBezTo>
                  <a:cubicBezTo>
                    <a:pt x="361" y="349"/>
                    <a:pt x="361" y="348"/>
                    <a:pt x="358" y="347"/>
                  </a:cubicBezTo>
                  <a:cubicBezTo>
                    <a:pt x="358" y="347"/>
                    <a:pt x="358" y="347"/>
                    <a:pt x="358" y="347"/>
                  </a:cubicBezTo>
                  <a:cubicBezTo>
                    <a:pt x="357" y="347"/>
                    <a:pt x="357" y="347"/>
                    <a:pt x="357" y="347"/>
                  </a:cubicBezTo>
                  <a:cubicBezTo>
                    <a:pt x="357" y="347"/>
                    <a:pt x="357" y="347"/>
                    <a:pt x="357" y="347"/>
                  </a:cubicBezTo>
                  <a:cubicBezTo>
                    <a:pt x="356" y="347"/>
                    <a:pt x="356" y="347"/>
                    <a:pt x="356" y="346"/>
                  </a:cubicBezTo>
                  <a:cubicBezTo>
                    <a:pt x="356" y="346"/>
                    <a:pt x="356" y="346"/>
                    <a:pt x="356" y="346"/>
                  </a:cubicBezTo>
                  <a:cubicBezTo>
                    <a:pt x="355" y="346"/>
                    <a:pt x="355" y="346"/>
                    <a:pt x="355" y="346"/>
                  </a:cubicBezTo>
                  <a:cubicBezTo>
                    <a:pt x="353" y="346"/>
                    <a:pt x="354" y="346"/>
                    <a:pt x="354" y="344"/>
                  </a:cubicBezTo>
                  <a:cubicBezTo>
                    <a:pt x="354" y="343"/>
                    <a:pt x="353" y="340"/>
                    <a:pt x="355" y="339"/>
                  </a:cubicBezTo>
                  <a:cubicBezTo>
                    <a:pt x="356" y="339"/>
                    <a:pt x="356" y="337"/>
                    <a:pt x="355" y="338"/>
                  </a:cubicBezTo>
                  <a:cubicBezTo>
                    <a:pt x="353" y="339"/>
                    <a:pt x="352" y="341"/>
                    <a:pt x="350" y="340"/>
                  </a:cubicBezTo>
                  <a:cubicBezTo>
                    <a:pt x="347" y="339"/>
                    <a:pt x="348" y="338"/>
                    <a:pt x="345" y="338"/>
                  </a:cubicBezTo>
                  <a:cubicBezTo>
                    <a:pt x="343" y="338"/>
                    <a:pt x="340" y="340"/>
                    <a:pt x="337" y="339"/>
                  </a:cubicBezTo>
                  <a:cubicBezTo>
                    <a:pt x="334" y="339"/>
                    <a:pt x="332" y="337"/>
                    <a:pt x="330" y="337"/>
                  </a:cubicBezTo>
                  <a:cubicBezTo>
                    <a:pt x="328" y="337"/>
                    <a:pt x="325" y="339"/>
                    <a:pt x="324" y="338"/>
                  </a:cubicBezTo>
                  <a:cubicBezTo>
                    <a:pt x="323" y="337"/>
                    <a:pt x="325" y="336"/>
                    <a:pt x="324" y="335"/>
                  </a:cubicBezTo>
                  <a:cubicBezTo>
                    <a:pt x="323" y="334"/>
                    <a:pt x="319" y="333"/>
                    <a:pt x="318" y="334"/>
                  </a:cubicBezTo>
                  <a:cubicBezTo>
                    <a:pt x="316" y="335"/>
                    <a:pt x="313" y="336"/>
                    <a:pt x="311" y="336"/>
                  </a:cubicBezTo>
                  <a:cubicBezTo>
                    <a:pt x="310" y="336"/>
                    <a:pt x="307" y="338"/>
                    <a:pt x="308" y="336"/>
                  </a:cubicBezTo>
                  <a:cubicBezTo>
                    <a:pt x="308" y="336"/>
                    <a:pt x="308" y="336"/>
                    <a:pt x="308" y="335"/>
                  </a:cubicBezTo>
                  <a:cubicBezTo>
                    <a:pt x="308" y="335"/>
                    <a:pt x="308" y="335"/>
                    <a:pt x="308" y="335"/>
                  </a:cubicBezTo>
                  <a:cubicBezTo>
                    <a:pt x="308" y="335"/>
                    <a:pt x="308" y="335"/>
                    <a:pt x="309" y="334"/>
                  </a:cubicBezTo>
                  <a:cubicBezTo>
                    <a:pt x="309" y="334"/>
                    <a:pt x="309" y="334"/>
                    <a:pt x="309" y="334"/>
                  </a:cubicBezTo>
                  <a:cubicBezTo>
                    <a:pt x="309" y="334"/>
                    <a:pt x="310" y="334"/>
                    <a:pt x="310" y="333"/>
                  </a:cubicBezTo>
                  <a:cubicBezTo>
                    <a:pt x="312" y="333"/>
                    <a:pt x="313" y="332"/>
                    <a:pt x="312" y="330"/>
                  </a:cubicBezTo>
                  <a:cubicBezTo>
                    <a:pt x="310" y="329"/>
                    <a:pt x="309" y="329"/>
                    <a:pt x="308" y="331"/>
                  </a:cubicBezTo>
                  <a:cubicBezTo>
                    <a:pt x="306" y="332"/>
                    <a:pt x="302" y="335"/>
                    <a:pt x="301" y="334"/>
                  </a:cubicBezTo>
                  <a:cubicBezTo>
                    <a:pt x="300" y="334"/>
                    <a:pt x="299" y="333"/>
                    <a:pt x="298" y="334"/>
                  </a:cubicBezTo>
                  <a:cubicBezTo>
                    <a:pt x="297" y="335"/>
                    <a:pt x="295" y="336"/>
                    <a:pt x="294" y="337"/>
                  </a:cubicBezTo>
                  <a:cubicBezTo>
                    <a:pt x="293" y="337"/>
                    <a:pt x="291" y="337"/>
                    <a:pt x="292" y="338"/>
                  </a:cubicBezTo>
                  <a:cubicBezTo>
                    <a:pt x="292" y="339"/>
                    <a:pt x="290" y="339"/>
                    <a:pt x="290" y="340"/>
                  </a:cubicBezTo>
                  <a:cubicBezTo>
                    <a:pt x="290" y="341"/>
                    <a:pt x="290" y="342"/>
                    <a:pt x="289" y="342"/>
                  </a:cubicBezTo>
                  <a:cubicBezTo>
                    <a:pt x="288" y="342"/>
                    <a:pt x="286" y="345"/>
                    <a:pt x="285" y="346"/>
                  </a:cubicBezTo>
                  <a:cubicBezTo>
                    <a:pt x="285" y="346"/>
                    <a:pt x="283" y="346"/>
                    <a:pt x="282" y="346"/>
                  </a:cubicBezTo>
                  <a:cubicBezTo>
                    <a:pt x="282" y="346"/>
                    <a:pt x="282" y="346"/>
                    <a:pt x="282" y="346"/>
                  </a:cubicBezTo>
                  <a:cubicBezTo>
                    <a:pt x="282" y="345"/>
                    <a:pt x="282" y="345"/>
                    <a:pt x="281" y="345"/>
                  </a:cubicBezTo>
                  <a:cubicBezTo>
                    <a:pt x="281" y="345"/>
                    <a:pt x="281" y="345"/>
                    <a:pt x="281" y="345"/>
                  </a:cubicBezTo>
                  <a:cubicBezTo>
                    <a:pt x="281" y="345"/>
                    <a:pt x="281" y="344"/>
                    <a:pt x="281" y="344"/>
                  </a:cubicBezTo>
                  <a:cubicBezTo>
                    <a:pt x="281" y="344"/>
                    <a:pt x="280" y="344"/>
                    <a:pt x="280" y="344"/>
                  </a:cubicBezTo>
                  <a:cubicBezTo>
                    <a:pt x="280" y="344"/>
                    <a:pt x="280" y="344"/>
                    <a:pt x="279" y="343"/>
                  </a:cubicBezTo>
                  <a:cubicBezTo>
                    <a:pt x="277" y="343"/>
                    <a:pt x="274" y="342"/>
                    <a:pt x="273" y="342"/>
                  </a:cubicBezTo>
                  <a:cubicBezTo>
                    <a:pt x="271" y="343"/>
                    <a:pt x="270" y="344"/>
                    <a:pt x="269" y="344"/>
                  </a:cubicBezTo>
                  <a:cubicBezTo>
                    <a:pt x="267" y="344"/>
                    <a:pt x="264" y="345"/>
                    <a:pt x="263" y="344"/>
                  </a:cubicBezTo>
                  <a:cubicBezTo>
                    <a:pt x="262" y="343"/>
                    <a:pt x="261" y="345"/>
                    <a:pt x="260" y="344"/>
                  </a:cubicBezTo>
                  <a:cubicBezTo>
                    <a:pt x="259" y="342"/>
                    <a:pt x="260" y="343"/>
                    <a:pt x="259" y="341"/>
                  </a:cubicBezTo>
                  <a:cubicBezTo>
                    <a:pt x="259" y="340"/>
                    <a:pt x="258" y="340"/>
                    <a:pt x="258" y="340"/>
                  </a:cubicBezTo>
                  <a:cubicBezTo>
                    <a:pt x="258" y="340"/>
                    <a:pt x="258" y="340"/>
                    <a:pt x="258" y="340"/>
                  </a:cubicBezTo>
                  <a:cubicBezTo>
                    <a:pt x="257" y="339"/>
                    <a:pt x="257" y="339"/>
                    <a:pt x="256" y="338"/>
                  </a:cubicBezTo>
                  <a:cubicBezTo>
                    <a:pt x="256" y="338"/>
                    <a:pt x="256" y="338"/>
                    <a:pt x="256" y="338"/>
                  </a:cubicBezTo>
                  <a:cubicBezTo>
                    <a:pt x="256" y="338"/>
                    <a:pt x="256" y="338"/>
                    <a:pt x="256" y="338"/>
                  </a:cubicBezTo>
                  <a:cubicBezTo>
                    <a:pt x="256" y="338"/>
                    <a:pt x="256" y="338"/>
                    <a:pt x="256" y="338"/>
                  </a:cubicBezTo>
                  <a:cubicBezTo>
                    <a:pt x="256" y="338"/>
                    <a:pt x="256" y="338"/>
                    <a:pt x="256" y="338"/>
                  </a:cubicBezTo>
                  <a:cubicBezTo>
                    <a:pt x="256" y="338"/>
                    <a:pt x="256" y="338"/>
                    <a:pt x="256" y="337"/>
                  </a:cubicBezTo>
                  <a:cubicBezTo>
                    <a:pt x="255" y="337"/>
                    <a:pt x="255" y="337"/>
                    <a:pt x="255" y="337"/>
                  </a:cubicBezTo>
                  <a:cubicBezTo>
                    <a:pt x="255" y="336"/>
                    <a:pt x="255" y="336"/>
                    <a:pt x="255" y="336"/>
                  </a:cubicBezTo>
                  <a:cubicBezTo>
                    <a:pt x="255" y="336"/>
                    <a:pt x="255" y="335"/>
                    <a:pt x="255" y="335"/>
                  </a:cubicBezTo>
                  <a:cubicBezTo>
                    <a:pt x="255" y="335"/>
                    <a:pt x="255" y="335"/>
                    <a:pt x="255" y="334"/>
                  </a:cubicBezTo>
                  <a:cubicBezTo>
                    <a:pt x="255" y="334"/>
                    <a:pt x="255" y="334"/>
                    <a:pt x="255" y="334"/>
                  </a:cubicBezTo>
                  <a:cubicBezTo>
                    <a:pt x="255" y="334"/>
                    <a:pt x="255" y="333"/>
                    <a:pt x="255" y="333"/>
                  </a:cubicBezTo>
                  <a:cubicBezTo>
                    <a:pt x="255" y="333"/>
                    <a:pt x="255" y="333"/>
                    <a:pt x="255" y="333"/>
                  </a:cubicBezTo>
                  <a:cubicBezTo>
                    <a:pt x="255" y="333"/>
                    <a:pt x="255" y="333"/>
                    <a:pt x="256" y="332"/>
                  </a:cubicBezTo>
                  <a:cubicBezTo>
                    <a:pt x="257" y="332"/>
                    <a:pt x="256" y="331"/>
                    <a:pt x="257" y="330"/>
                  </a:cubicBezTo>
                  <a:cubicBezTo>
                    <a:pt x="258" y="329"/>
                    <a:pt x="258" y="325"/>
                    <a:pt x="260" y="324"/>
                  </a:cubicBezTo>
                  <a:cubicBezTo>
                    <a:pt x="261" y="323"/>
                    <a:pt x="261" y="321"/>
                    <a:pt x="261" y="320"/>
                  </a:cubicBezTo>
                  <a:cubicBezTo>
                    <a:pt x="261" y="320"/>
                    <a:pt x="261" y="320"/>
                    <a:pt x="261" y="319"/>
                  </a:cubicBezTo>
                  <a:cubicBezTo>
                    <a:pt x="261" y="319"/>
                    <a:pt x="261" y="319"/>
                    <a:pt x="261" y="319"/>
                  </a:cubicBezTo>
                  <a:cubicBezTo>
                    <a:pt x="261" y="319"/>
                    <a:pt x="261" y="318"/>
                    <a:pt x="261" y="318"/>
                  </a:cubicBezTo>
                  <a:cubicBezTo>
                    <a:pt x="261" y="318"/>
                    <a:pt x="261" y="317"/>
                    <a:pt x="261" y="317"/>
                  </a:cubicBezTo>
                  <a:cubicBezTo>
                    <a:pt x="261" y="317"/>
                    <a:pt x="261" y="317"/>
                    <a:pt x="261" y="317"/>
                  </a:cubicBezTo>
                  <a:cubicBezTo>
                    <a:pt x="261" y="317"/>
                    <a:pt x="261" y="316"/>
                    <a:pt x="261" y="316"/>
                  </a:cubicBezTo>
                  <a:cubicBezTo>
                    <a:pt x="261" y="316"/>
                    <a:pt x="261" y="316"/>
                    <a:pt x="261" y="316"/>
                  </a:cubicBezTo>
                  <a:cubicBezTo>
                    <a:pt x="261" y="316"/>
                    <a:pt x="261" y="316"/>
                    <a:pt x="261" y="315"/>
                  </a:cubicBezTo>
                  <a:cubicBezTo>
                    <a:pt x="261" y="315"/>
                    <a:pt x="261" y="315"/>
                    <a:pt x="261" y="315"/>
                  </a:cubicBezTo>
                  <a:cubicBezTo>
                    <a:pt x="260" y="315"/>
                    <a:pt x="260" y="315"/>
                    <a:pt x="260" y="315"/>
                  </a:cubicBezTo>
                  <a:cubicBezTo>
                    <a:pt x="258" y="315"/>
                    <a:pt x="257" y="315"/>
                    <a:pt x="256" y="315"/>
                  </a:cubicBezTo>
                  <a:cubicBezTo>
                    <a:pt x="255" y="315"/>
                    <a:pt x="254" y="314"/>
                    <a:pt x="253" y="314"/>
                  </a:cubicBezTo>
                  <a:cubicBezTo>
                    <a:pt x="252" y="315"/>
                    <a:pt x="251" y="315"/>
                    <a:pt x="249" y="315"/>
                  </a:cubicBezTo>
                  <a:cubicBezTo>
                    <a:pt x="247" y="315"/>
                    <a:pt x="244" y="315"/>
                    <a:pt x="243" y="315"/>
                  </a:cubicBezTo>
                  <a:cubicBezTo>
                    <a:pt x="243" y="315"/>
                    <a:pt x="242" y="315"/>
                    <a:pt x="242" y="315"/>
                  </a:cubicBezTo>
                  <a:cubicBezTo>
                    <a:pt x="242" y="315"/>
                    <a:pt x="242" y="315"/>
                    <a:pt x="241" y="315"/>
                  </a:cubicBezTo>
                  <a:cubicBezTo>
                    <a:pt x="241" y="315"/>
                    <a:pt x="241" y="315"/>
                    <a:pt x="241" y="315"/>
                  </a:cubicBezTo>
                  <a:cubicBezTo>
                    <a:pt x="241" y="315"/>
                    <a:pt x="241" y="315"/>
                    <a:pt x="240" y="315"/>
                  </a:cubicBezTo>
                  <a:cubicBezTo>
                    <a:pt x="240" y="315"/>
                    <a:pt x="240" y="315"/>
                    <a:pt x="240" y="315"/>
                  </a:cubicBezTo>
                  <a:cubicBezTo>
                    <a:pt x="240" y="315"/>
                    <a:pt x="240" y="315"/>
                    <a:pt x="239" y="315"/>
                  </a:cubicBezTo>
                  <a:cubicBezTo>
                    <a:pt x="239" y="315"/>
                    <a:pt x="239" y="315"/>
                    <a:pt x="239" y="315"/>
                  </a:cubicBezTo>
                  <a:cubicBezTo>
                    <a:pt x="239" y="315"/>
                    <a:pt x="239" y="315"/>
                    <a:pt x="239" y="315"/>
                  </a:cubicBezTo>
                  <a:cubicBezTo>
                    <a:pt x="239" y="314"/>
                    <a:pt x="238" y="314"/>
                    <a:pt x="238" y="314"/>
                  </a:cubicBezTo>
                  <a:cubicBezTo>
                    <a:pt x="238" y="314"/>
                    <a:pt x="238" y="314"/>
                    <a:pt x="238" y="314"/>
                  </a:cubicBezTo>
                  <a:cubicBezTo>
                    <a:pt x="238" y="314"/>
                    <a:pt x="238" y="314"/>
                    <a:pt x="238" y="314"/>
                  </a:cubicBezTo>
                  <a:cubicBezTo>
                    <a:pt x="238" y="314"/>
                    <a:pt x="238" y="314"/>
                    <a:pt x="238" y="314"/>
                  </a:cubicBezTo>
                  <a:cubicBezTo>
                    <a:pt x="238" y="314"/>
                    <a:pt x="238" y="314"/>
                    <a:pt x="238" y="313"/>
                  </a:cubicBezTo>
                  <a:cubicBezTo>
                    <a:pt x="238" y="313"/>
                    <a:pt x="238" y="313"/>
                    <a:pt x="238" y="313"/>
                  </a:cubicBezTo>
                  <a:cubicBezTo>
                    <a:pt x="239" y="313"/>
                    <a:pt x="239" y="313"/>
                    <a:pt x="239" y="313"/>
                  </a:cubicBezTo>
                  <a:cubicBezTo>
                    <a:pt x="239" y="313"/>
                    <a:pt x="239" y="313"/>
                    <a:pt x="239" y="313"/>
                  </a:cubicBezTo>
                  <a:cubicBezTo>
                    <a:pt x="241" y="312"/>
                    <a:pt x="241" y="311"/>
                    <a:pt x="242" y="309"/>
                  </a:cubicBezTo>
                  <a:cubicBezTo>
                    <a:pt x="243" y="307"/>
                    <a:pt x="244" y="305"/>
                    <a:pt x="244" y="304"/>
                  </a:cubicBezTo>
                  <a:cubicBezTo>
                    <a:pt x="244" y="303"/>
                    <a:pt x="244" y="303"/>
                    <a:pt x="244" y="303"/>
                  </a:cubicBezTo>
                  <a:cubicBezTo>
                    <a:pt x="244" y="303"/>
                    <a:pt x="244" y="303"/>
                    <a:pt x="244" y="303"/>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5" y="302"/>
                  </a:cubicBezTo>
                  <a:cubicBezTo>
                    <a:pt x="246" y="303"/>
                    <a:pt x="246" y="303"/>
                    <a:pt x="247" y="302"/>
                  </a:cubicBezTo>
                  <a:cubicBezTo>
                    <a:pt x="248" y="301"/>
                    <a:pt x="249" y="296"/>
                    <a:pt x="250" y="295"/>
                  </a:cubicBezTo>
                  <a:cubicBezTo>
                    <a:pt x="251" y="294"/>
                    <a:pt x="253" y="293"/>
                    <a:pt x="253" y="292"/>
                  </a:cubicBezTo>
                  <a:cubicBezTo>
                    <a:pt x="253" y="291"/>
                    <a:pt x="253" y="290"/>
                    <a:pt x="253" y="290"/>
                  </a:cubicBezTo>
                  <a:cubicBezTo>
                    <a:pt x="252" y="290"/>
                    <a:pt x="251" y="290"/>
                    <a:pt x="250" y="290"/>
                  </a:cubicBezTo>
                  <a:cubicBezTo>
                    <a:pt x="250" y="290"/>
                    <a:pt x="250" y="289"/>
                    <a:pt x="249" y="289"/>
                  </a:cubicBezTo>
                  <a:cubicBezTo>
                    <a:pt x="248" y="289"/>
                    <a:pt x="247" y="290"/>
                    <a:pt x="246" y="289"/>
                  </a:cubicBezTo>
                  <a:cubicBezTo>
                    <a:pt x="245" y="289"/>
                    <a:pt x="244" y="289"/>
                    <a:pt x="243" y="289"/>
                  </a:cubicBezTo>
                  <a:cubicBezTo>
                    <a:pt x="241" y="290"/>
                    <a:pt x="239" y="292"/>
                    <a:pt x="238" y="292"/>
                  </a:cubicBezTo>
                  <a:cubicBezTo>
                    <a:pt x="238" y="292"/>
                    <a:pt x="236" y="295"/>
                    <a:pt x="236" y="295"/>
                  </a:cubicBezTo>
                  <a:cubicBezTo>
                    <a:pt x="236" y="296"/>
                    <a:pt x="235" y="297"/>
                    <a:pt x="235" y="297"/>
                  </a:cubicBezTo>
                  <a:cubicBezTo>
                    <a:pt x="234" y="298"/>
                    <a:pt x="235" y="298"/>
                    <a:pt x="234" y="299"/>
                  </a:cubicBezTo>
                  <a:cubicBezTo>
                    <a:pt x="234" y="299"/>
                    <a:pt x="232" y="302"/>
                    <a:pt x="230" y="302"/>
                  </a:cubicBezTo>
                  <a:cubicBezTo>
                    <a:pt x="227" y="301"/>
                    <a:pt x="226" y="301"/>
                    <a:pt x="225" y="302"/>
                  </a:cubicBezTo>
                  <a:cubicBezTo>
                    <a:pt x="224" y="303"/>
                    <a:pt x="224" y="303"/>
                    <a:pt x="223" y="303"/>
                  </a:cubicBezTo>
                  <a:cubicBezTo>
                    <a:pt x="221" y="303"/>
                    <a:pt x="221" y="302"/>
                    <a:pt x="220" y="302"/>
                  </a:cubicBezTo>
                  <a:cubicBezTo>
                    <a:pt x="220" y="302"/>
                    <a:pt x="218" y="304"/>
                    <a:pt x="218" y="303"/>
                  </a:cubicBezTo>
                  <a:cubicBezTo>
                    <a:pt x="217" y="303"/>
                    <a:pt x="217" y="303"/>
                    <a:pt x="216" y="302"/>
                  </a:cubicBezTo>
                  <a:cubicBezTo>
                    <a:pt x="215" y="302"/>
                    <a:pt x="211" y="301"/>
                    <a:pt x="211" y="300"/>
                  </a:cubicBezTo>
                  <a:cubicBezTo>
                    <a:pt x="211" y="300"/>
                    <a:pt x="212" y="300"/>
                    <a:pt x="211" y="299"/>
                  </a:cubicBezTo>
                  <a:cubicBezTo>
                    <a:pt x="210" y="298"/>
                    <a:pt x="211" y="297"/>
                    <a:pt x="211" y="296"/>
                  </a:cubicBezTo>
                  <a:cubicBezTo>
                    <a:pt x="211" y="295"/>
                    <a:pt x="208" y="294"/>
                    <a:pt x="208" y="292"/>
                  </a:cubicBezTo>
                  <a:cubicBezTo>
                    <a:pt x="208" y="290"/>
                    <a:pt x="209" y="290"/>
                    <a:pt x="209" y="288"/>
                  </a:cubicBezTo>
                  <a:cubicBezTo>
                    <a:pt x="208" y="286"/>
                    <a:pt x="207" y="285"/>
                    <a:pt x="208" y="284"/>
                  </a:cubicBezTo>
                  <a:cubicBezTo>
                    <a:pt x="209" y="283"/>
                    <a:pt x="208" y="280"/>
                    <a:pt x="209" y="279"/>
                  </a:cubicBezTo>
                  <a:cubicBezTo>
                    <a:pt x="211" y="277"/>
                    <a:pt x="212" y="275"/>
                    <a:pt x="213" y="273"/>
                  </a:cubicBezTo>
                  <a:cubicBezTo>
                    <a:pt x="213" y="273"/>
                    <a:pt x="213" y="273"/>
                    <a:pt x="214" y="273"/>
                  </a:cubicBezTo>
                  <a:cubicBezTo>
                    <a:pt x="214" y="273"/>
                    <a:pt x="214" y="273"/>
                    <a:pt x="214" y="273"/>
                  </a:cubicBezTo>
                  <a:cubicBezTo>
                    <a:pt x="214" y="272"/>
                    <a:pt x="214" y="272"/>
                    <a:pt x="214" y="272"/>
                  </a:cubicBezTo>
                  <a:cubicBezTo>
                    <a:pt x="214" y="272"/>
                    <a:pt x="214" y="272"/>
                    <a:pt x="214" y="272"/>
                  </a:cubicBezTo>
                  <a:cubicBezTo>
                    <a:pt x="214" y="271"/>
                    <a:pt x="215" y="271"/>
                    <a:pt x="215" y="271"/>
                  </a:cubicBezTo>
                  <a:cubicBezTo>
                    <a:pt x="215" y="271"/>
                    <a:pt x="215" y="271"/>
                    <a:pt x="215" y="271"/>
                  </a:cubicBezTo>
                  <a:cubicBezTo>
                    <a:pt x="215" y="270"/>
                    <a:pt x="215" y="270"/>
                    <a:pt x="215" y="270"/>
                  </a:cubicBezTo>
                  <a:cubicBezTo>
                    <a:pt x="215" y="270"/>
                    <a:pt x="215" y="270"/>
                    <a:pt x="215" y="270"/>
                  </a:cubicBezTo>
                  <a:cubicBezTo>
                    <a:pt x="215" y="270"/>
                    <a:pt x="215" y="270"/>
                    <a:pt x="215" y="270"/>
                  </a:cubicBezTo>
                  <a:cubicBezTo>
                    <a:pt x="215" y="269"/>
                    <a:pt x="215" y="269"/>
                    <a:pt x="215" y="269"/>
                  </a:cubicBezTo>
                  <a:cubicBezTo>
                    <a:pt x="215" y="269"/>
                    <a:pt x="215" y="269"/>
                    <a:pt x="215" y="268"/>
                  </a:cubicBezTo>
                  <a:cubicBezTo>
                    <a:pt x="216" y="268"/>
                    <a:pt x="216" y="268"/>
                    <a:pt x="216" y="268"/>
                  </a:cubicBezTo>
                  <a:cubicBezTo>
                    <a:pt x="216" y="268"/>
                    <a:pt x="216" y="268"/>
                    <a:pt x="216" y="267"/>
                  </a:cubicBezTo>
                  <a:cubicBezTo>
                    <a:pt x="216" y="267"/>
                    <a:pt x="216" y="267"/>
                    <a:pt x="216" y="267"/>
                  </a:cubicBezTo>
                  <a:cubicBezTo>
                    <a:pt x="216" y="267"/>
                    <a:pt x="216" y="266"/>
                    <a:pt x="216" y="266"/>
                  </a:cubicBezTo>
                  <a:cubicBezTo>
                    <a:pt x="216" y="264"/>
                    <a:pt x="217" y="263"/>
                    <a:pt x="217" y="262"/>
                  </a:cubicBezTo>
                  <a:cubicBezTo>
                    <a:pt x="217" y="262"/>
                    <a:pt x="216" y="261"/>
                    <a:pt x="219" y="261"/>
                  </a:cubicBezTo>
                  <a:cubicBezTo>
                    <a:pt x="221" y="260"/>
                    <a:pt x="221" y="259"/>
                    <a:pt x="222" y="258"/>
                  </a:cubicBezTo>
                  <a:cubicBezTo>
                    <a:pt x="224" y="257"/>
                    <a:pt x="227" y="256"/>
                    <a:pt x="229" y="255"/>
                  </a:cubicBezTo>
                  <a:cubicBezTo>
                    <a:pt x="230" y="254"/>
                    <a:pt x="228" y="253"/>
                    <a:pt x="230" y="254"/>
                  </a:cubicBezTo>
                  <a:cubicBezTo>
                    <a:pt x="232" y="255"/>
                    <a:pt x="233" y="254"/>
                    <a:pt x="234" y="254"/>
                  </a:cubicBezTo>
                  <a:cubicBezTo>
                    <a:pt x="235" y="254"/>
                    <a:pt x="239" y="254"/>
                    <a:pt x="239" y="254"/>
                  </a:cubicBezTo>
                  <a:cubicBezTo>
                    <a:pt x="240" y="253"/>
                    <a:pt x="242" y="253"/>
                    <a:pt x="242" y="253"/>
                  </a:cubicBezTo>
                  <a:cubicBezTo>
                    <a:pt x="242" y="254"/>
                    <a:pt x="245" y="254"/>
                    <a:pt x="245" y="255"/>
                  </a:cubicBezTo>
                  <a:cubicBezTo>
                    <a:pt x="245" y="255"/>
                    <a:pt x="246" y="256"/>
                    <a:pt x="247" y="256"/>
                  </a:cubicBezTo>
                  <a:cubicBezTo>
                    <a:pt x="248" y="255"/>
                    <a:pt x="249" y="254"/>
                    <a:pt x="251" y="253"/>
                  </a:cubicBezTo>
                  <a:cubicBezTo>
                    <a:pt x="254" y="252"/>
                    <a:pt x="255" y="251"/>
                    <a:pt x="257" y="251"/>
                  </a:cubicBezTo>
                  <a:cubicBezTo>
                    <a:pt x="258" y="251"/>
                    <a:pt x="259" y="251"/>
                    <a:pt x="260" y="250"/>
                  </a:cubicBezTo>
                  <a:cubicBezTo>
                    <a:pt x="261" y="250"/>
                    <a:pt x="259" y="251"/>
                    <a:pt x="261" y="251"/>
                  </a:cubicBezTo>
                  <a:cubicBezTo>
                    <a:pt x="263" y="250"/>
                    <a:pt x="263" y="250"/>
                    <a:pt x="265" y="251"/>
                  </a:cubicBezTo>
                  <a:cubicBezTo>
                    <a:pt x="266" y="251"/>
                    <a:pt x="267" y="250"/>
                    <a:pt x="268" y="251"/>
                  </a:cubicBezTo>
                  <a:cubicBezTo>
                    <a:pt x="268" y="251"/>
                    <a:pt x="270" y="253"/>
                    <a:pt x="271" y="253"/>
                  </a:cubicBezTo>
                  <a:cubicBezTo>
                    <a:pt x="273" y="253"/>
                    <a:pt x="274" y="253"/>
                    <a:pt x="274" y="252"/>
                  </a:cubicBezTo>
                  <a:cubicBezTo>
                    <a:pt x="275" y="251"/>
                    <a:pt x="276" y="250"/>
                    <a:pt x="277" y="252"/>
                  </a:cubicBezTo>
                  <a:cubicBezTo>
                    <a:pt x="278" y="253"/>
                    <a:pt x="278" y="255"/>
                    <a:pt x="279" y="256"/>
                  </a:cubicBezTo>
                  <a:cubicBezTo>
                    <a:pt x="280" y="256"/>
                    <a:pt x="279" y="261"/>
                    <a:pt x="279" y="262"/>
                  </a:cubicBezTo>
                  <a:cubicBezTo>
                    <a:pt x="279" y="263"/>
                    <a:pt x="279" y="267"/>
                    <a:pt x="280" y="267"/>
                  </a:cubicBezTo>
                  <a:cubicBezTo>
                    <a:pt x="280" y="266"/>
                    <a:pt x="280" y="265"/>
                    <a:pt x="281" y="266"/>
                  </a:cubicBezTo>
                  <a:cubicBezTo>
                    <a:pt x="281" y="267"/>
                    <a:pt x="281" y="269"/>
                    <a:pt x="282" y="270"/>
                  </a:cubicBezTo>
                  <a:cubicBezTo>
                    <a:pt x="283" y="272"/>
                    <a:pt x="283" y="272"/>
                    <a:pt x="283" y="273"/>
                  </a:cubicBezTo>
                  <a:cubicBezTo>
                    <a:pt x="284" y="274"/>
                    <a:pt x="285" y="276"/>
                    <a:pt x="286" y="275"/>
                  </a:cubicBezTo>
                  <a:cubicBezTo>
                    <a:pt x="287" y="274"/>
                    <a:pt x="288" y="269"/>
                    <a:pt x="288" y="267"/>
                  </a:cubicBezTo>
                  <a:cubicBezTo>
                    <a:pt x="289" y="265"/>
                    <a:pt x="289" y="259"/>
                    <a:pt x="288" y="257"/>
                  </a:cubicBezTo>
                  <a:cubicBezTo>
                    <a:pt x="287" y="255"/>
                    <a:pt x="285" y="252"/>
                    <a:pt x="287" y="249"/>
                  </a:cubicBezTo>
                  <a:cubicBezTo>
                    <a:pt x="289" y="246"/>
                    <a:pt x="290" y="244"/>
                    <a:pt x="291" y="242"/>
                  </a:cubicBezTo>
                  <a:cubicBezTo>
                    <a:pt x="292" y="241"/>
                    <a:pt x="294" y="241"/>
                    <a:pt x="295" y="240"/>
                  </a:cubicBezTo>
                  <a:cubicBezTo>
                    <a:pt x="296" y="240"/>
                    <a:pt x="297" y="240"/>
                    <a:pt x="298" y="239"/>
                  </a:cubicBezTo>
                  <a:cubicBezTo>
                    <a:pt x="300" y="238"/>
                    <a:pt x="302" y="235"/>
                    <a:pt x="302" y="235"/>
                  </a:cubicBezTo>
                  <a:cubicBezTo>
                    <a:pt x="302" y="235"/>
                    <a:pt x="304" y="235"/>
                    <a:pt x="305" y="235"/>
                  </a:cubicBezTo>
                  <a:cubicBezTo>
                    <a:pt x="307" y="234"/>
                    <a:pt x="309" y="231"/>
                    <a:pt x="310" y="230"/>
                  </a:cubicBezTo>
                  <a:cubicBezTo>
                    <a:pt x="311" y="230"/>
                    <a:pt x="313" y="230"/>
                    <a:pt x="313" y="229"/>
                  </a:cubicBezTo>
                  <a:cubicBezTo>
                    <a:pt x="313" y="229"/>
                    <a:pt x="314" y="227"/>
                    <a:pt x="314" y="227"/>
                  </a:cubicBezTo>
                  <a:cubicBezTo>
                    <a:pt x="315" y="227"/>
                    <a:pt x="317" y="226"/>
                    <a:pt x="317" y="226"/>
                  </a:cubicBezTo>
                  <a:cubicBezTo>
                    <a:pt x="317" y="225"/>
                    <a:pt x="318" y="222"/>
                    <a:pt x="317" y="221"/>
                  </a:cubicBezTo>
                  <a:cubicBezTo>
                    <a:pt x="317" y="220"/>
                    <a:pt x="316" y="219"/>
                    <a:pt x="316" y="218"/>
                  </a:cubicBezTo>
                  <a:cubicBezTo>
                    <a:pt x="316" y="218"/>
                    <a:pt x="317" y="216"/>
                    <a:pt x="317" y="215"/>
                  </a:cubicBezTo>
                  <a:cubicBezTo>
                    <a:pt x="317" y="215"/>
                    <a:pt x="318" y="213"/>
                    <a:pt x="318" y="214"/>
                  </a:cubicBezTo>
                  <a:cubicBezTo>
                    <a:pt x="318" y="214"/>
                    <a:pt x="320" y="215"/>
                    <a:pt x="319" y="216"/>
                  </a:cubicBezTo>
                  <a:cubicBezTo>
                    <a:pt x="318" y="216"/>
                    <a:pt x="318" y="218"/>
                    <a:pt x="319" y="218"/>
                  </a:cubicBezTo>
                  <a:cubicBezTo>
                    <a:pt x="320" y="217"/>
                    <a:pt x="321" y="216"/>
                    <a:pt x="321" y="216"/>
                  </a:cubicBezTo>
                  <a:cubicBezTo>
                    <a:pt x="321" y="215"/>
                    <a:pt x="323" y="212"/>
                    <a:pt x="324" y="211"/>
                  </a:cubicBezTo>
                  <a:cubicBezTo>
                    <a:pt x="325" y="210"/>
                    <a:pt x="323" y="209"/>
                    <a:pt x="324" y="209"/>
                  </a:cubicBezTo>
                  <a:cubicBezTo>
                    <a:pt x="324" y="208"/>
                    <a:pt x="325" y="209"/>
                    <a:pt x="326" y="208"/>
                  </a:cubicBezTo>
                  <a:cubicBezTo>
                    <a:pt x="327" y="207"/>
                    <a:pt x="330" y="204"/>
                    <a:pt x="330" y="203"/>
                  </a:cubicBezTo>
                  <a:cubicBezTo>
                    <a:pt x="330" y="203"/>
                    <a:pt x="329" y="202"/>
                    <a:pt x="331" y="201"/>
                  </a:cubicBezTo>
                  <a:cubicBezTo>
                    <a:pt x="332" y="201"/>
                    <a:pt x="334" y="201"/>
                    <a:pt x="334" y="201"/>
                  </a:cubicBezTo>
                  <a:cubicBezTo>
                    <a:pt x="334" y="200"/>
                    <a:pt x="335" y="199"/>
                    <a:pt x="336" y="199"/>
                  </a:cubicBezTo>
                  <a:cubicBezTo>
                    <a:pt x="336" y="199"/>
                    <a:pt x="337" y="200"/>
                    <a:pt x="338" y="200"/>
                  </a:cubicBezTo>
                  <a:cubicBezTo>
                    <a:pt x="340" y="199"/>
                    <a:pt x="343" y="197"/>
                    <a:pt x="345" y="197"/>
                  </a:cubicBezTo>
                  <a:cubicBezTo>
                    <a:pt x="346" y="197"/>
                    <a:pt x="348" y="197"/>
                    <a:pt x="347" y="196"/>
                  </a:cubicBezTo>
                  <a:cubicBezTo>
                    <a:pt x="347" y="195"/>
                    <a:pt x="346" y="195"/>
                    <a:pt x="345" y="195"/>
                  </a:cubicBezTo>
                  <a:cubicBezTo>
                    <a:pt x="345" y="194"/>
                    <a:pt x="346" y="192"/>
                    <a:pt x="346" y="191"/>
                  </a:cubicBezTo>
                  <a:cubicBezTo>
                    <a:pt x="346" y="190"/>
                    <a:pt x="348" y="188"/>
                    <a:pt x="349" y="187"/>
                  </a:cubicBezTo>
                  <a:cubicBezTo>
                    <a:pt x="350" y="186"/>
                    <a:pt x="353" y="185"/>
                    <a:pt x="355" y="184"/>
                  </a:cubicBezTo>
                  <a:cubicBezTo>
                    <a:pt x="356" y="183"/>
                    <a:pt x="356" y="183"/>
                    <a:pt x="357" y="183"/>
                  </a:cubicBezTo>
                  <a:cubicBezTo>
                    <a:pt x="359" y="183"/>
                    <a:pt x="363" y="181"/>
                    <a:pt x="364" y="180"/>
                  </a:cubicBezTo>
                  <a:cubicBezTo>
                    <a:pt x="364" y="180"/>
                    <a:pt x="364" y="180"/>
                    <a:pt x="364" y="180"/>
                  </a:cubicBezTo>
                  <a:cubicBezTo>
                    <a:pt x="364" y="180"/>
                    <a:pt x="364" y="180"/>
                    <a:pt x="364" y="180"/>
                  </a:cubicBezTo>
                  <a:cubicBezTo>
                    <a:pt x="363" y="180"/>
                    <a:pt x="363" y="180"/>
                    <a:pt x="363" y="180"/>
                  </a:cubicBezTo>
                  <a:cubicBezTo>
                    <a:pt x="363" y="180"/>
                    <a:pt x="363" y="180"/>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4" y="179"/>
                  </a:cubicBezTo>
                  <a:cubicBezTo>
                    <a:pt x="364" y="179"/>
                    <a:pt x="364" y="179"/>
                    <a:pt x="364" y="179"/>
                  </a:cubicBezTo>
                  <a:cubicBezTo>
                    <a:pt x="367" y="179"/>
                    <a:pt x="368" y="178"/>
                    <a:pt x="370" y="177"/>
                  </a:cubicBezTo>
                  <a:cubicBezTo>
                    <a:pt x="371" y="177"/>
                    <a:pt x="372" y="176"/>
                    <a:pt x="372" y="177"/>
                  </a:cubicBezTo>
                  <a:cubicBezTo>
                    <a:pt x="372" y="177"/>
                    <a:pt x="371" y="178"/>
                    <a:pt x="372" y="177"/>
                  </a:cubicBezTo>
                  <a:cubicBezTo>
                    <a:pt x="374" y="177"/>
                    <a:pt x="377" y="177"/>
                    <a:pt x="377" y="177"/>
                  </a:cubicBezTo>
                  <a:cubicBezTo>
                    <a:pt x="376" y="177"/>
                    <a:pt x="375" y="179"/>
                    <a:pt x="374" y="179"/>
                  </a:cubicBezTo>
                  <a:cubicBezTo>
                    <a:pt x="374" y="179"/>
                    <a:pt x="373" y="178"/>
                    <a:pt x="372" y="179"/>
                  </a:cubicBezTo>
                  <a:cubicBezTo>
                    <a:pt x="370" y="180"/>
                    <a:pt x="367" y="182"/>
                    <a:pt x="366" y="182"/>
                  </a:cubicBezTo>
                  <a:cubicBezTo>
                    <a:pt x="366" y="183"/>
                    <a:pt x="366" y="187"/>
                    <a:pt x="367" y="187"/>
                  </a:cubicBezTo>
                  <a:cubicBezTo>
                    <a:pt x="368" y="186"/>
                    <a:pt x="371" y="185"/>
                    <a:pt x="372" y="184"/>
                  </a:cubicBezTo>
                  <a:cubicBezTo>
                    <a:pt x="372" y="183"/>
                    <a:pt x="373" y="181"/>
                    <a:pt x="375" y="181"/>
                  </a:cubicBezTo>
                  <a:cubicBezTo>
                    <a:pt x="377" y="181"/>
                    <a:pt x="377" y="182"/>
                    <a:pt x="379" y="181"/>
                  </a:cubicBezTo>
                  <a:cubicBezTo>
                    <a:pt x="381" y="181"/>
                    <a:pt x="384" y="178"/>
                    <a:pt x="386" y="178"/>
                  </a:cubicBezTo>
                  <a:cubicBezTo>
                    <a:pt x="387" y="178"/>
                    <a:pt x="388" y="178"/>
                    <a:pt x="388" y="177"/>
                  </a:cubicBezTo>
                  <a:cubicBezTo>
                    <a:pt x="387" y="177"/>
                    <a:pt x="387" y="176"/>
                    <a:pt x="386" y="176"/>
                  </a:cubicBezTo>
                  <a:cubicBezTo>
                    <a:pt x="384" y="175"/>
                    <a:pt x="385" y="174"/>
                    <a:pt x="384" y="175"/>
                  </a:cubicBezTo>
                  <a:cubicBezTo>
                    <a:pt x="383" y="175"/>
                    <a:pt x="382" y="175"/>
                    <a:pt x="381" y="175"/>
                  </a:cubicBezTo>
                  <a:cubicBezTo>
                    <a:pt x="379" y="175"/>
                    <a:pt x="378" y="174"/>
                    <a:pt x="378" y="173"/>
                  </a:cubicBezTo>
                  <a:cubicBezTo>
                    <a:pt x="378" y="173"/>
                    <a:pt x="375" y="173"/>
                    <a:pt x="374" y="173"/>
                  </a:cubicBezTo>
                  <a:cubicBezTo>
                    <a:pt x="374" y="173"/>
                    <a:pt x="374" y="172"/>
                    <a:pt x="374" y="171"/>
                  </a:cubicBezTo>
                  <a:cubicBezTo>
                    <a:pt x="373" y="170"/>
                    <a:pt x="372" y="169"/>
                    <a:pt x="373" y="169"/>
                  </a:cubicBezTo>
                  <a:cubicBezTo>
                    <a:pt x="374" y="168"/>
                    <a:pt x="375" y="165"/>
                    <a:pt x="374" y="165"/>
                  </a:cubicBezTo>
                  <a:cubicBezTo>
                    <a:pt x="373" y="165"/>
                    <a:pt x="372" y="166"/>
                    <a:pt x="372" y="165"/>
                  </a:cubicBezTo>
                  <a:cubicBezTo>
                    <a:pt x="371" y="164"/>
                    <a:pt x="369" y="164"/>
                    <a:pt x="369" y="163"/>
                  </a:cubicBezTo>
                  <a:cubicBezTo>
                    <a:pt x="370" y="163"/>
                    <a:pt x="370" y="163"/>
                    <a:pt x="372" y="163"/>
                  </a:cubicBezTo>
                  <a:cubicBezTo>
                    <a:pt x="374" y="163"/>
                    <a:pt x="377" y="163"/>
                    <a:pt x="377" y="161"/>
                  </a:cubicBezTo>
                  <a:cubicBezTo>
                    <a:pt x="378" y="160"/>
                    <a:pt x="378" y="160"/>
                    <a:pt x="378" y="159"/>
                  </a:cubicBezTo>
                  <a:cubicBezTo>
                    <a:pt x="378" y="158"/>
                    <a:pt x="379" y="158"/>
                    <a:pt x="377" y="157"/>
                  </a:cubicBezTo>
                  <a:cubicBezTo>
                    <a:pt x="376" y="156"/>
                    <a:pt x="374" y="156"/>
                    <a:pt x="372" y="157"/>
                  </a:cubicBezTo>
                  <a:cubicBezTo>
                    <a:pt x="371" y="157"/>
                    <a:pt x="366" y="159"/>
                    <a:pt x="364" y="160"/>
                  </a:cubicBezTo>
                  <a:cubicBezTo>
                    <a:pt x="362" y="161"/>
                    <a:pt x="361" y="161"/>
                    <a:pt x="359" y="162"/>
                  </a:cubicBezTo>
                  <a:cubicBezTo>
                    <a:pt x="357" y="163"/>
                    <a:pt x="352" y="169"/>
                    <a:pt x="351" y="169"/>
                  </a:cubicBezTo>
                  <a:cubicBezTo>
                    <a:pt x="350" y="169"/>
                    <a:pt x="351" y="168"/>
                    <a:pt x="353" y="166"/>
                  </a:cubicBezTo>
                  <a:cubicBezTo>
                    <a:pt x="354" y="165"/>
                    <a:pt x="357" y="161"/>
                    <a:pt x="358" y="160"/>
                  </a:cubicBezTo>
                  <a:cubicBezTo>
                    <a:pt x="360" y="159"/>
                    <a:pt x="362" y="157"/>
                    <a:pt x="364" y="157"/>
                  </a:cubicBezTo>
                  <a:cubicBezTo>
                    <a:pt x="365" y="156"/>
                    <a:pt x="367" y="156"/>
                    <a:pt x="367" y="155"/>
                  </a:cubicBezTo>
                  <a:cubicBezTo>
                    <a:pt x="367" y="155"/>
                    <a:pt x="371" y="151"/>
                    <a:pt x="373" y="150"/>
                  </a:cubicBezTo>
                  <a:cubicBezTo>
                    <a:pt x="374" y="150"/>
                    <a:pt x="381" y="151"/>
                    <a:pt x="384" y="151"/>
                  </a:cubicBezTo>
                  <a:cubicBezTo>
                    <a:pt x="386" y="151"/>
                    <a:pt x="397" y="151"/>
                    <a:pt x="399" y="150"/>
                  </a:cubicBezTo>
                  <a:cubicBezTo>
                    <a:pt x="400" y="149"/>
                    <a:pt x="402" y="148"/>
                    <a:pt x="402" y="147"/>
                  </a:cubicBezTo>
                  <a:cubicBezTo>
                    <a:pt x="403" y="146"/>
                    <a:pt x="405" y="145"/>
                    <a:pt x="406" y="145"/>
                  </a:cubicBezTo>
                  <a:cubicBezTo>
                    <a:pt x="406" y="145"/>
                    <a:pt x="409" y="144"/>
                    <a:pt x="410" y="144"/>
                  </a:cubicBezTo>
                  <a:cubicBezTo>
                    <a:pt x="411" y="144"/>
                    <a:pt x="414" y="143"/>
                    <a:pt x="415" y="142"/>
                  </a:cubicBezTo>
                  <a:cubicBezTo>
                    <a:pt x="415" y="141"/>
                    <a:pt x="416" y="140"/>
                    <a:pt x="415" y="140"/>
                  </a:cubicBezTo>
                  <a:cubicBezTo>
                    <a:pt x="415" y="139"/>
                    <a:pt x="414" y="139"/>
                    <a:pt x="414" y="139"/>
                  </a:cubicBezTo>
                  <a:cubicBezTo>
                    <a:pt x="415" y="138"/>
                    <a:pt x="416" y="137"/>
                    <a:pt x="416" y="136"/>
                  </a:cubicBezTo>
                  <a:cubicBezTo>
                    <a:pt x="416" y="136"/>
                    <a:pt x="415" y="135"/>
                    <a:pt x="416" y="135"/>
                  </a:cubicBezTo>
                  <a:cubicBezTo>
                    <a:pt x="417" y="134"/>
                    <a:pt x="418" y="134"/>
                    <a:pt x="417" y="133"/>
                  </a:cubicBezTo>
                  <a:cubicBezTo>
                    <a:pt x="417" y="133"/>
                    <a:pt x="415" y="132"/>
                    <a:pt x="414" y="132"/>
                  </a:cubicBezTo>
                  <a:cubicBezTo>
                    <a:pt x="413" y="132"/>
                    <a:pt x="412" y="133"/>
                    <a:pt x="412" y="132"/>
                  </a:cubicBezTo>
                  <a:cubicBezTo>
                    <a:pt x="412" y="131"/>
                    <a:pt x="411" y="129"/>
                    <a:pt x="411" y="129"/>
                  </a:cubicBezTo>
                  <a:cubicBezTo>
                    <a:pt x="410" y="129"/>
                    <a:pt x="406" y="130"/>
                    <a:pt x="406" y="131"/>
                  </a:cubicBezTo>
                  <a:cubicBezTo>
                    <a:pt x="406" y="132"/>
                    <a:pt x="405" y="132"/>
                    <a:pt x="404" y="132"/>
                  </a:cubicBezTo>
                  <a:cubicBezTo>
                    <a:pt x="404" y="132"/>
                    <a:pt x="398" y="135"/>
                    <a:pt x="399" y="134"/>
                  </a:cubicBezTo>
                  <a:cubicBezTo>
                    <a:pt x="399" y="133"/>
                    <a:pt x="402" y="131"/>
                    <a:pt x="403" y="131"/>
                  </a:cubicBezTo>
                  <a:cubicBezTo>
                    <a:pt x="404" y="130"/>
                    <a:pt x="411" y="128"/>
                    <a:pt x="411" y="127"/>
                  </a:cubicBezTo>
                  <a:cubicBezTo>
                    <a:pt x="411" y="127"/>
                    <a:pt x="411" y="127"/>
                    <a:pt x="411" y="126"/>
                  </a:cubicBezTo>
                  <a:cubicBezTo>
                    <a:pt x="410" y="126"/>
                    <a:pt x="407" y="126"/>
                    <a:pt x="407" y="126"/>
                  </a:cubicBezTo>
                  <a:cubicBezTo>
                    <a:pt x="407" y="125"/>
                    <a:pt x="406" y="124"/>
                    <a:pt x="406" y="124"/>
                  </a:cubicBezTo>
                  <a:cubicBezTo>
                    <a:pt x="405" y="123"/>
                    <a:pt x="404" y="124"/>
                    <a:pt x="403" y="123"/>
                  </a:cubicBezTo>
                  <a:cubicBezTo>
                    <a:pt x="403" y="123"/>
                    <a:pt x="403" y="122"/>
                    <a:pt x="402" y="121"/>
                  </a:cubicBezTo>
                  <a:cubicBezTo>
                    <a:pt x="402" y="120"/>
                    <a:pt x="400" y="119"/>
                    <a:pt x="399" y="119"/>
                  </a:cubicBezTo>
                  <a:cubicBezTo>
                    <a:pt x="399" y="119"/>
                    <a:pt x="398" y="118"/>
                    <a:pt x="397" y="118"/>
                  </a:cubicBezTo>
                  <a:cubicBezTo>
                    <a:pt x="397" y="117"/>
                    <a:pt x="396" y="116"/>
                    <a:pt x="397" y="115"/>
                  </a:cubicBezTo>
                  <a:cubicBezTo>
                    <a:pt x="397" y="115"/>
                    <a:pt x="400" y="114"/>
                    <a:pt x="399" y="114"/>
                  </a:cubicBezTo>
                  <a:cubicBezTo>
                    <a:pt x="399" y="113"/>
                    <a:pt x="398" y="112"/>
                    <a:pt x="398" y="111"/>
                  </a:cubicBezTo>
                  <a:cubicBezTo>
                    <a:pt x="399" y="111"/>
                    <a:pt x="398" y="109"/>
                    <a:pt x="397" y="108"/>
                  </a:cubicBezTo>
                  <a:cubicBezTo>
                    <a:pt x="397" y="107"/>
                    <a:pt x="396" y="105"/>
                    <a:pt x="396" y="105"/>
                  </a:cubicBezTo>
                  <a:cubicBezTo>
                    <a:pt x="396" y="105"/>
                    <a:pt x="396" y="104"/>
                    <a:pt x="395" y="104"/>
                  </a:cubicBezTo>
                  <a:cubicBezTo>
                    <a:pt x="395" y="104"/>
                    <a:pt x="392" y="104"/>
                    <a:pt x="393" y="104"/>
                  </a:cubicBezTo>
                  <a:cubicBezTo>
                    <a:pt x="394" y="103"/>
                    <a:pt x="396" y="103"/>
                    <a:pt x="396" y="102"/>
                  </a:cubicBezTo>
                  <a:cubicBezTo>
                    <a:pt x="396" y="101"/>
                    <a:pt x="395" y="101"/>
                    <a:pt x="395" y="101"/>
                  </a:cubicBezTo>
                  <a:cubicBezTo>
                    <a:pt x="394" y="101"/>
                    <a:pt x="391" y="100"/>
                    <a:pt x="392" y="100"/>
                  </a:cubicBezTo>
                  <a:cubicBezTo>
                    <a:pt x="394" y="99"/>
                    <a:pt x="395" y="98"/>
                    <a:pt x="395" y="98"/>
                  </a:cubicBezTo>
                  <a:cubicBezTo>
                    <a:pt x="394" y="98"/>
                    <a:pt x="393" y="95"/>
                    <a:pt x="392" y="95"/>
                  </a:cubicBezTo>
                  <a:cubicBezTo>
                    <a:pt x="392" y="95"/>
                    <a:pt x="392" y="94"/>
                    <a:pt x="392" y="93"/>
                  </a:cubicBezTo>
                  <a:cubicBezTo>
                    <a:pt x="392" y="93"/>
                    <a:pt x="393" y="90"/>
                    <a:pt x="393" y="90"/>
                  </a:cubicBezTo>
                  <a:cubicBezTo>
                    <a:pt x="392" y="90"/>
                    <a:pt x="390" y="90"/>
                    <a:pt x="390" y="91"/>
                  </a:cubicBezTo>
                  <a:cubicBezTo>
                    <a:pt x="390" y="92"/>
                    <a:pt x="389" y="95"/>
                    <a:pt x="388" y="95"/>
                  </a:cubicBezTo>
                  <a:cubicBezTo>
                    <a:pt x="387" y="95"/>
                    <a:pt x="386" y="96"/>
                    <a:pt x="386" y="97"/>
                  </a:cubicBezTo>
                  <a:cubicBezTo>
                    <a:pt x="385" y="99"/>
                    <a:pt x="384" y="101"/>
                    <a:pt x="384" y="101"/>
                  </a:cubicBezTo>
                  <a:cubicBezTo>
                    <a:pt x="384" y="101"/>
                    <a:pt x="382" y="101"/>
                    <a:pt x="382" y="102"/>
                  </a:cubicBezTo>
                  <a:cubicBezTo>
                    <a:pt x="381" y="102"/>
                    <a:pt x="380" y="103"/>
                    <a:pt x="379" y="103"/>
                  </a:cubicBezTo>
                  <a:cubicBezTo>
                    <a:pt x="379" y="103"/>
                    <a:pt x="378" y="105"/>
                    <a:pt x="377" y="104"/>
                  </a:cubicBezTo>
                  <a:cubicBezTo>
                    <a:pt x="377" y="104"/>
                    <a:pt x="375" y="103"/>
                    <a:pt x="375" y="102"/>
                  </a:cubicBezTo>
                  <a:cubicBezTo>
                    <a:pt x="375" y="102"/>
                    <a:pt x="374" y="101"/>
                    <a:pt x="373" y="101"/>
                  </a:cubicBezTo>
                  <a:cubicBezTo>
                    <a:pt x="373" y="102"/>
                    <a:pt x="371" y="103"/>
                    <a:pt x="371" y="102"/>
                  </a:cubicBezTo>
                  <a:cubicBezTo>
                    <a:pt x="370" y="101"/>
                    <a:pt x="371" y="101"/>
                    <a:pt x="370" y="100"/>
                  </a:cubicBezTo>
                  <a:cubicBezTo>
                    <a:pt x="370" y="99"/>
                    <a:pt x="369" y="98"/>
                    <a:pt x="370" y="98"/>
                  </a:cubicBezTo>
                  <a:cubicBezTo>
                    <a:pt x="371" y="97"/>
                    <a:pt x="371" y="95"/>
                    <a:pt x="371" y="95"/>
                  </a:cubicBezTo>
                  <a:cubicBezTo>
                    <a:pt x="370" y="94"/>
                    <a:pt x="369" y="94"/>
                    <a:pt x="370" y="93"/>
                  </a:cubicBezTo>
                  <a:cubicBezTo>
                    <a:pt x="371" y="93"/>
                    <a:pt x="371" y="93"/>
                    <a:pt x="372" y="92"/>
                  </a:cubicBezTo>
                  <a:cubicBezTo>
                    <a:pt x="372" y="91"/>
                    <a:pt x="375" y="88"/>
                    <a:pt x="373" y="87"/>
                  </a:cubicBezTo>
                  <a:cubicBezTo>
                    <a:pt x="372" y="87"/>
                    <a:pt x="370" y="87"/>
                    <a:pt x="369" y="87"/>
                  </a:cubicBezTo>
                  <a:cubicBezTo>
                    <a:pt x="368" y="87"/>
                    <a:pt x="367" y="85"/>
                    <a:pt x="367" y="85"/>
                  </a:cubicBezTo>
                  <a:cubicBezTo>
                    <a:pt x="366" y="84"/>
                    <a:pt x="365" y="84"/>
                    <a:pt x="366" y="83"/>
                  </a:cubicBezTo>
                  <a:cubicBezTo>
                    <a:pt x="367" y="83"/>
                    <a:pt x="367" y="82"/>
                    <a:pt x="366" y="82"/>
                  </a:cubicBezTo>
                  <a:cubicBezTo>
                    <a:pt x="365" y="82"/>
                    <a:pt x="364" y="82"/>
                    <a:pt x="363" y="81"/>
                  </a:cubicBezTo>
                  <a:cubicBezTo>
                    <a:pt x="363" y="81"/>
                    <a:pt x="362" y="80"/>
                    <a:pt x="362" y="80"/>
                  </a:cubicBezTo>
                  <a:cubicBezTo>
                    <a:pt x="361" y="80"/>
                    <a:pt x="361" y="79"/>
                    <a:pt x="361" y="79"/>
                  </a:cubicBezTo>
                  <a:cubicBezTo>
                    <a:pt x="360" y="78"/>
                    <a:pt x="360" y="77"/>
                    <a:pt x="359" y="77"/>
                  </a:cubicBezTo>
                  <a:cubicBezTo>
                    <a:pt x="358" y="77"/>
                    <a:pt x="354" y="77"/>
                    <a:pt x="354" y="77"/>
                  </a:cubicBezTo>
                  <a:cubicBezTo>
                    <a:pt x="353" y="77"/>
                    <a:pt x="352" y="76"/>
                    <a:pt x="351" y="76"/>
                  </a:cubicBezTo>
                  <a:cubicBezTo>
                    <a:pt x="350" y="76"/>
                    <a:pt x="347" y="76"/>
                    <a:pt x="346" y="76"/>
                  </a:cubicBezTo>
                  <a:cubicBezTo>
                    <a:pt x="344" y="76"/>
                    <a:pt x="343" y="77"/>
                    <a:pt x="343" y="77"/>
                  </a:cubicBezTo>
                  <a:cubicBezTo>
                    <a:pt x="342" y="78"/>
                    <a:pt x="341" y="78"/>
                    <a:pt x="341" y="79"/>
                  </a:cubicBezTo>
                  <a:cubicBezTo>
                    <a:pt x="342" y="81"/>
                    <a:pt x="341" y="82"/>
                    <a:pt x="342" y="82"/>
                  </a:cubicBezTo>
                  <a:cubicBezTo>
                    <a:pt x="343" y="82"/>
                    <a:pt x="343" y="82"/>
                    <a:pt x="342" y="83"/>
                  </a:cubicBezTo>
                  <a:cubicBezTo>
                    <a:pt x="341" y="84"/>
                    <a:pt x="340" y="86"/>
                    <a:pt x="339" y="86"/>
                  </a:cubicBezTo>
                  <a:cubicBezTo>
                    <a:pt x="339" y="87"/>
                    <a:pt x="337" y="88"/>
                    <a:pt x="339" y="88"/>
                  </a:cubicBezTo>
                  <a:cubicBezTo>
                    <a:pt x="340" y="88"/>
                    <a:pt x="340" y="88"/>
                    <a:pt x="340" y="89"/>
                  </a:cubicBezTo>
                  <a:cubicBezTo>
                    <a:pt x="339" y="91"/>
                    <a:pt x="338" y="93"/>
                    <a:pt x="339" y="93"/>
                  </a:cubicBezTo>
                  <a:cubicBezTo>
                    <a:pt x="340" y="93"/>
                    <a:pt x="340" y="94"/>
                    <a:pt x="339" y="95"/>
                  </a:cubicBezTo>
                  <a:cubicBezTo>
                    <a:pt x="339" y="95"/>
                    <a:pt x="338" y="97"/>
                    <a:pt x="338" y="97"/>
                  </a:cubicBezTo>
                  <a:cubicBezTo>
                    <a:pt x="339" y="97"/>
                    <a:pt x="339" y="97"/>
                    <a:pt x="338" y="98"/>
                  </a:cubicBezTo>
                  <a:cubicBezTo>
                    <a:pt x="336" y="99"/>
                    <a:pt x="334" y="100"/>
                    <a:pt x="334" y="100"/>
                  </a:cubicBezTo>
                  <a:cubicBezTo>
                    <a:pt x="333" y="101"/>
                    <a:pt x="333" y="102"/>
                    <a:pt x="334" y="103"/>
                  </a:cubicBezTo>
                  <a:cubicBezTo>
                    <a:pt x="335" y="104"/>
                    <a:pt x="335" y="106"/>
                    <a:pt x="335" y="106"/>
                  </a:cubicBezTo>
                  <a:cubicBezTo>
                    <a:pt x="335" y="107"/>
                    <a:pt x="336" y="107"/>
                    <a:pt x="336" y="109"/>
                  </a:cubicBezTo>
                  <a:cubicBezTo>
                    <a:pt x="336" y="110"/>
                    <a:pt x="336" y="112"/>
                    <a:pt x="336" y="113"/>
                  </a:cubicBezTo>
                  <a:cubicBezTo>
                    <a:pt x="337" y="115"/>
                    <a:pt x="335" y="119"/>
                    <a:pt x="334" y="120"/>
                  </a:cubicBezTo>
                  <a:cubicBezTo>
                    <a:pt x="333" y="120"/>
                    <a:pt x="332" y="123"/>
                    <a:pt x="332" y="122"/>
                  </a:cubicBezTo>
                  <a:cubicBezTo>
                    <a:pt x="332" y="122"/>
                    <a:pt x="332" y="121"/>
                    <a:pt x="331" y="122"/>
                  </a:cubicBezTo>
                  <a:cubicBezTo>
                    <a:pt x="330" y="123"/>
                    <a:pt x="329" y="125"/>
                    <a:pt x="329" y="125"/>
                  </a:cubicBezTo>
                  <a:cubicBezTo>
                    <a:pt x="328" y="126"/>
                    <a:pt x="326" y="126"/>
                    <a:pt x="326" y="127"/>
                  </a:cubicBezTo>
                  <a:cubicBezTo>
                    <a:pt x="326" y="127"/>
                    <a:pt x="328" y="128"/>
                    <a:pt x="327" y="129"/>
                  </a:cubicBezTo>
                  <a:cubicBezTo>
                    <a:pt x="327" y="130"/>
                    <a:pt x="326" y="132"/>
                    <a:pt x="326" y="133"/>
                  </a:cubicBezTo>
                  <a:cubicBezTo>
                    <a:pt x="326" y="133"/>
                    <a:pt x="325" y="136"/>
                    <a:pt x="326" y="136"/>
                  </a:cubicBezTo>
                  <a:cubicBezTo>
                    <a:pt x="327" y="137"/>
                    <a:pt x="327" y="138"/>
                    <a:pt x="327" y="139"/>
                  </a:cubicBezTo>
                  <a:cubicBezTo>
                    <a:pt x="326" y="141"/>
                    <a:pt x="326" y="142"/>
                    <a:pt x="325" y="142"/>
                  </a:cubicBezTo>
                  <a:cubicBezTo>
                    <a:pt x="323" y="143"/>
                    <a:pt x="323" y="144"/>
                    <a:pt x="323" y="145"/>
                  </a:cubicBezTo>
                  <a:cubicBezTo>
                    <a:pt x="323" y="146"/>
                    <a:pt x="323" y="147"/>
                    <a:pt x="322" y="146"/>
                  </a:cubicBezTo>
                  <a:cubicBezTo>
                    <a:pt x="322" y="146"/>
                    <a:pt x="321" y="145"/>
                    <a:pt x="320" y="145"/>
                  </a:cubicBezTo>
                  <a:cubicBezTo>
                    <a:pt x="320" y="146"/>
                    <a:pt x="320" y="148"/>
                    <a:pt x="319" y="147"/>
                  </a:cubicBezTo>
                  <a:cubicBezTo>
                    <a:pt x="318" y="147"/>
                    <a:pt x="316" y="144"/>
                    <a:pt x="316" y="144"/>
                  </a:cubicBezTo>
                  <a:cubicBezTo>
                    <a:pt x="317" y="143"/>
                    <a:pt x="318" y="143"/>
                    <a:pt x="317" y="142"/>
                  </a:cubicBezTo>
                  <a:cubicBezTo>
                    <a:pt x="316" y="142"/>
                    <a:pt x="313" y="141"/>
                    <a:pt x="312" y="140"/>
                  </a:cubicBezTo>
                  <a:cubicBezTo>
                    <a:pt x="312" y="139"/>
                    <a:pt x="313" y="139"/>
                    <a:pt x="312" y="138"/>
                  </a:cubicBezTo>
                  <a:cubicBezTo>
                    <a:pt x="310" y="136"/>
                    <a:pt x="308" y="136"/>
                    <a:pt x="308" y="134"/>
                  </a:cubicBezTo>
                  <a:cubicBezTo>
                    <a:pt x="309" y="133"/>
                    <a:pt x="310" y="131"/>
                    <a:pt x="310" y="129"/>
                  </a:cubicBezTo>
                  <a:cubicBezTo>
                    <a:pt x="310" y="128"/>
                    <a:pt x="311" y="127"/>
                    <a:pt x="312" y="126"/>
                  </a:cubicBezTo>
                  <a:cubicBezTo>
                    <a:pt x="313" y="126"/>
                    <a:pt x="315" y="125"/>
                    <a:pt x="314" y="124"/>
                  </a:cubicBezTo>
                  <a:cubicBezTo>
                    <a:pt x="313" y="124"/>
                    <a:pt x="304" y="124"/>
                    <a:pt x="303" y="124"/>
                  </a:cubicBezTo>
                  <a:cubicBezTo>
                    <a:pt x="302" y="123"/>
                    <a:pt x="302" y="123"/>
                    <a:pt x="301" y="123"/>
                  </a:cubicBezTo>
                  <a:cubicBezTo>
                    <a:pt x="300" y="122"/>
                    <a:pt x="298" y="120"/>
                    <a:pt x="297" y="120"/>
                  </a:cubicBezTo>
                  <a:cubicBezTo>
                    <a:pt x="296" y="119"/>
                    <a:pt x="295" y="118"/>
                    <a:pt x="294" y="117"/>
                  </a:cubicBezTo>
                  <a:cubicBezTo>
                    <a:pt x="294" y="116"/>
                    <a:pt x="291" y="113"/>
                    <a:pt x="290" y="113"/>
                  </a:cubicBezTo>
                  <a:cubicBezTo>
                    <a:pt x="290" y="113"/>
                    <a:pt x="287" y="114"/>
                    <a:pt x="287" y="113"/>
                  </a:cubicBezTo>
                  <a:cubicBezTo>
                    <a:pt x="286" y="113"/>
                    <a:pt x="284" y="111"/>
                    <a:pt x="283" y="111"/>
                  </a:cubicBezTo>
                  <a:cubicBezTo>
                    <a:pt x="282" y="111"/>
                    <a:pt x="278" y="113"/>
                    <a:pt x="277" y="113"/>
                  </a:cubicBezTo>
                  <a:cubicBezTo>
                    <a:pt x="277" y="113"/>
                    <a:pt x="278" y="111"/>
                    <a:pt x="279" y="111"/>
                  </a:cubicBezTo>
                  <a:cubicBezTo>
                    <a:pt x="279" y="110"/>
                    <a:pt x="279" y="103"/>
                    <a:pt x="279" y="102"/>
                  </a:cubicBezTo>
                  <a:cubicBezTo>
                    <a:pt x="278" y="102"/>
                    <a:pt x="277" y="101"/>
                    <a:pt x="276" y="101"/>
                  </a:cubicBezTo>
                  <a:cubicBezTo>
                    <a:pt x="275" y="101"/>
                    <a:pt x="274" y="103"/>
                    <a:pt x="273" y="102"/>
                  </a:cubicBezTo>
                  <a:cubicBezTo>
                    <a:pt x="273" y="101"/>
                    <a:pt x="272" y="99"/>
                    <a:pt x="272" y="99"/>
                  </a:cubicBezTo>
                  <a:cubicBezTo>
                    <a:pt x="272" y="98"/>
                    <a:pt x="273" y="97"/>
                    <a:pt x="273" y="96"/>
                  </a:cubicBezTo>
                  <a:cubicBezTo>
                    <a:pt x="273" y="96"/>
                    <a:pt x="276" y="90"/>
                    <a:pt x="277" y="88"/>
                  </a:cubicBezTo>
                  <a:cubicBezTo>
                    <a:pt x="278" y="87"/>
                    <a:pt x="280" y="87"/>
                    <a:pt x="280" y="85"/>
                  </a:cubicBezTo>
                  <a:cubicBezTo>
                    <a:pt x="280" y="84"/>
                    <a:pt x="279" y="83"/>
                    <a:pt x="279" y="82"/>
                  </a:cubicBezTo>
                  <a:cubicBezTo>
                    <a:pt x="279" y="81"/>
                    <a:pt x="279" y="79"/>
                    <a:pt x="280" y="79"/>
                  </a:cubicBezTo>
                  <a:cubicBezTo>
                    <a:pt x="281" y="79"/>
                    <a:pt x="281" y="80"/>
                    <a:pt x="281" y="79"/>
                  </a:cubicBezTo>
                  <a:cubicBezTo>
                    <a:pt x="282" y="78"/>
                    <a:pt x="282" y="76"/>
                    <a:pt x="283" y="77"/>
                  </a:cubicBezTo>
                  <a:cubicBezTo>
                    <a:pt x="284" y="77"/>
                    <a:pt x="284" y="79"/>
                    <a:pt x="284" y="79"/>
                  </a:cubicBezTo>
                  <a:cubicBezTo>
                    <a:pt x="285" y="79"/>
                    <a:pt x="288" y="80"/>
                    <a:pt x="287" y="79"/>
                  </a:cubicBezTo>
                  <a:cubicBezTo>
                    <a:pt x="287" y="79"/>
                    <a:pt x="285" y="78"/>
                    <a:pt x="286" y="77"/>
                  </a:cubicBezTo>
                  <a:cubicBezTo>
                    <a:pt x="287" y="77"/>
                    <a:pt x="289" y="75"/>
                    <a:pt x="289" y="74"/>
                  </a:cubicBezTo>
                  <a:cubicBezTo>
                    <a:pt x="288" y="74"/>
                    <a:pt x="287" y="73"/>
                    <a:pt x="288" y="73"/>
                  </a:cubicBezTo>
                  <a:cubicBezTo>
                    <a:pt x="289" y="72"/>
                    <a:pt x="290" y="73"/>
                    <a:pt x="291" y="74"/>
                  </a:cubicBezTo>
                  <a:cubicBezTo>
                    <a:pt x="291" y="74"/>
                    <a:pt x="292" y="75"/>
                    <a:pt x="294" y="75"/>
                  </a:cubicBezTo>
                  <a:cubicBezTo>
                    <a:pt x="295" y="74"/>
                    <a:pt x="296" y="73"/>
                    <a:pt x="296" y="72"/>
                  </a:cubicBezTo>
                  <a:cubicBezTo>
                    <a:pt x="296" y="71"/>
                    <a:pt x="293" y="68"/>
                    <a:pt x="291" y="67"/>
                  </a:cubicBezTo>
                  <a:cubicBezTo>
                    <a:pt x="290" y="67"/>
                    <a:pt x="296" y="69"/>
                    <a:pt x="297" y="70"/>
                  </a:cubicBezTo>
                  <a:cubicBezTo>
                    <a:pt x="297" y="70"/>
                    <a:pt x="298" y="69"/>
                    <a:pt x="298" y="67"/>
                  </a:cubicBezTo>
                  <a:cubicBezTo>
                    <a:pt x="298" y="66"/>
                    <a:pt x="298" y="66"/>
                    <a:pt x="299" y="66"/>
                  </a:cubicBezTo>
                  <a:cubicBezTo>
                    <a:pt x="300" y="66"/>
                    <a:pt x="301" y="65"/>
                    <a:pt x="302" y="65"/>
                  </a:cubicBezTo>
                  <a:cubicBezTo>
                    <a:pt x="302" y="64"/>
                    <a:pt x="304" y="67"/>
                    <a:pt x="305" y="67"/>
                  </a:cubicBezTo>
                  <a:cubicBezTo>
                    <a:pt x="306" y="66"/>
                    <a:pt x="308" y="65"/>
                    <a:pt x="308" y="64"/>
                  </a:cubicBezTo>
                  <a:cubicBezTo>
                    <a:pt x="309" y="63"/>
                    <a:pt x="309" y="61"/>
                    <a:pt x="310" y="60"/>
                  </a:cubicBezTo>
                  <a:cubicBezTo>
                    <a:pt x="311" y="59"/>
                    <a:pt x="312" y="57"/>
                    <a:pt x="312" y="57"/>
                  </a:cubicBezTo>
                  <a:cubicBezTo>
                    <a:pt x="311" y="57"/>
                    <a:pt x="308" y="57"/>
                    <a:pt x="306" y="56"/>
                  </a:cubicBezTo>
                  <a:cubicBezTo>
                    <a:pt x="304" y="55"/>
                    <a:pt x="301" y="54"/>
                    <a:pt x="301" y="54"/>
                  </a:cubicBezTo>
                  <a:cubicBezTo>
                    <a:pt x="300" y="54"/>
                    <a:pt x="292" y="55"/>
                    <a:pt x="292" y="55"/>
                  </a:cubicBezTo>
                  <a:cubicBezTo>
                    <a:pt x="292" y="54"/>
                    <a:pt x="294" y="54"/>
                    <a:pt x="295" y="54"/>
                  </a:cubicBezTo>
                  <a:cubicBezTo>
                    <a:pt x="296" y="54"/>
                    <a:pt x="299" y="53"/>
                    <a:pt x="299" y="53"/>
                  </a:cubicBezTo>
                  <a:cubicBezTo>
                    <a:pt x="299" y="53"/>
                    <a:pt x="298" y="52"/>
                    <a:pt x="299" y="51"/>
                  </a:cubicBezTo>
                  <a:cubicBezTo>
                    <a:pt x="300" y="51"/>
                    <a:pt x="301" y="51"/>
                    <a:pt x="302" y="52"/>
                  </a:cubicBezTo>
                  <a:cubicBezTo>
                    <a:pt x="304" y="52"/>
                    <a:pt x="307" y="54"/>
                    <a:pt x="308" y="54"/>
                  </a:cubicBezTo>
                  <a:cubicBezTo>
                    <a:pt x="308" y="55"/>
                    <a:pt x="312" y="56"/>
                    <a:pt x="313" y="56"/>
                  </a:cubicBezTo>
                  <a:cubicBezTo>
                    <a:pt x="314" y="55"/>
                    <a:pt x="319" y="51"/>
                    <a:pt x="319" y="51"/>
                  </a:cubicBezTo>
                  <a:cubicBezTo>
                    <a:pt x="320" y="50"/>
                    <a:pt x="317" y="47"/>
                    <a:pt x="317" y="47"/>
                  </a:cubicBezTo>
                  <a:cubicBezTo>
                    <a:pt x="318" y="46"/>
                    <a:pt x="318" y="47"/>
                    <a:pt x="320" y="47"/>
                  </a:cubicBezTo>
                  <a:cubicBezTo>
                    <a:pt x="321" y="46"/>
                    <a:pt x="322" y="46"/>
                    <a:pt x="322" y="47"/>
                  </a:cubicBezTo>
                  <a:cubicBezTo>
                    <a:pt x="322" y="47"/>
                    <a:pt x="322" y="50"/>
                    <a:pt x="323" y="50"/>
                  </a:cubicBezTo>
                  <a:cubicBezTo>
                    <a:pt x="324" y="50"/>
                    <a:pt x="326" y="51"/>
                    <a:pt x="325" y="50"/>
                  </a:cubicBezTo>
                  <a:cubicBezTo>
                    <a:pt x="325" y="49"/>
                    <a:pt x="324" y="48"/>
                    <a:pt x="325" y="48"/>
                  </a:cubicBezTo>
                  <a:cubicBezTo>
                    <a:pt x="326" y="48"/>
                    <a:pt x="326" y="47"/>
                    <a:pt x="326" y="46"/>
                  </a:cubicBezTo>
                  <a:cubicBezTo>
                    <a:pt x="326" y="46"/>
                    <a:pt x="327" y="46"/>
                    <a:pt x="326" y="45"/>
                  </a:cubicBezTo>
                  <a:cubicBezTo>
                    <a:pt x="325" y="44"/>
                    <a:pt x="323" y="43"/>
                    <a:pt x="324" y="43"/>
                  </a:cubicBezTo>
                  <a:cubicBezTo>
                    <a:pt x="324" y="43"/>
                    <a:pt x="326" y="42"/>
                    <a:pt x="326" y="43"/>
                  </a:cubicBezTo>
                  <a:cubicBezTo>
                    <a:pt x="327" y="44"/>
                    <a:pt x="328" y="44"/>
                    <a:pt x="328" y="45"/>
                  </a:cubicBezTo>
                  <a:cubicBezTo>
                    <a:pt x="328" y="46"/>
                    <a:pt x="329" y="47"/>
                    <a:pt x="329" y="48"/>
                  </a:cubicBezTo>
                  <a:cubicBezTo>
                    <a:pt x="329" y="48"/>
                    <a:pt x="329" y="49"/>
                    <a:pt x="330" y="49"/>
                  </a:cubicBezTo>
                  <a:cubicBezTo>
                    <a:pt x="330" y="49"/>
                    <a:pt x="330" y="48"/>
                    <a:pt x="331" y="47"/>
                  </a:cubicBezTo>
                  <a:cubicBezTo>
                    <a:pt x="333" y="46"/>
                    <a:pt x="334" y="46"/>
                    <a:pt x="335" y="45"/>
                  </a:cubicBezTo>
                  <a:cubicBezTo>
                    <a:pt x="337" y="45"/>
                    <a:pt x="336" y="44"/>
                    <a:pt x="338" y="44"/>
                  </a:cubicBezTo>
                  <a:cubicBezTo>
                    <a:pt x="339" y="44"/>
                    <a:pt x="340" y="43"/>
                    <a:pt x="340" y="42"/>
                  </a:cubicBezTo>
                  <a:cubicBezTo>
                    <a:pt x="340" y="42"/>
                    <a:pt x="341" y="38"/>
                    <a:pt x="340" y="38"/>
                  </a:cubicBezTo>
                  <a:cubicBezTo>
                    <a:pt x="340" y="37"/>
                    <a:pt x="339" y="36"/>
                    <a:pt x="339" y="35"/>
                  </a:cubicBezTo>
                  <a:cubicBezTo>
                    <a:pt x="339" y="34"/>
                    <a:pt x="339" y="32"/>
                    <a:pt x="339" y="32"/>
                  </a:cubicBezTo>
                  <a:cubicBezTo>
                    <a:pt x="339" y="31"/>
                    <a:pt x="338" y="30"/>
                    <a:pt x="340" y="30"/>
                  </a:cubicBezTo>
                  <a:cubicBezTo>
                    <a:pt x="341" y="30"/>
                    <a:pt x="343" y="31"/>
                    <a:pt x="344" y="30"/>
                  </a:cubicBezTo>
                  <a:cubicBezTo>
                    <a:pt x="344" y="29"/>
                    <a:pt x="344" y="28"/>
                    <a:pt x="344" y="27"/>
                  </a:cubicBezTo>
                  <a:cubicBezTo>
                    <a:pt x="343" y="27"/>
                    <a:pt x="343" y="27"/>
                    <a:pt x="344" y="26"/>
                  </a:cubicBezTo>
                  <a:cubicBezTo>
                    <a:pt x="345" y="26"/>
                    <a:pt x="345" y="25"/>
                    <a:pt x="344" y="25"/>
                  </a:cubicBezTo>
                  <a:cubicBezTo>
                    <a:pt x="343" y="25"/>
                    <a:pt x="342" y="26"/>
                    <a:pt x="341" y="25"/>
                  </a:cubicBezTo>
                  <a:cubicBezTo>
                    <a:pt x="341" y="25"/>
                    <a:pt x="341" y="24"/>
                    <a:pt x="341" y="24"/>
                  </a:cubicBezTo>
                  <a:cubicBezTo>
                    <a:pt x="342" y="23"/>
                    <a:pt x="340" y="23"/>
                    <a:pt x="341" y="22"/>
                  </a:cubicBezTo>
                  <a:cubicBezTo>
                    <a:pt x="341" y="22"/>
                    <a:pt x="342" y="21"/>
                    <a:pt x="342" y="21"/>
                  </a:cubicBezTo>
                  <a:cubicBezTo>
                    <a:pt x="341" y="21"/>
                    <a:pt x="339" y="20"/>
                    <a:pt x="339" y="20"/>
                  </a:cubicBezTo>
                  <a:cubicBezTo>
                    <a:pt x="339" y="21"/>
                    <a:pt x="337" y="21"/>
                    <a:pt x="337" y="21"/>
                  </a:cubicBezTo>
                  <a:cubicBezTo>
                    <a:pt x="336" y="20"/>
                    <a:pt x="336" y="20"/>
                    <a:pt x="335" y="20"/>
                  </a:cubicBezTo>
                  <a:cubicBezTo>
                    <a:pt x="334" y="20"/>
                    <a:pt x="331" y="20"/>
                    <a:pt x="331" y="20"/>
                  </a:cubicBezTo>
                  <a:cubicBezTo>
                    <a:pt x="331" y="20"/>
                    <a:pt x="330" y="19"/>
                    <a:pt x="330" y="20"/>
                  </a:cubicBezTo>
                  <a:cubicBezTo>
                    <a:pt x="330" y="20"/>
                    <a:pt x="331" y="21"/>
                    <a:pt x="330" y="21"/>
                  </a:cubicBezTo>
                  <a:cubicBezTo>
                    <a:pt x="329" y="21"/>
                    <a:pt x="330" y="23"/>
                    <a:pt x="330" y="23"/>
                  </a:cubicBezTo>
                  <a:cubicBezTo>
                    <a:pt x="330" y="24"/>
                    <a:pt x="329" y="25"/>
                    <a:pt x="330" y="25"/>
                  </a:cubicBezTo>
                  <a:cubicBezTo>
                    <a:pt x="330" y="25"/>
                    <a:pt x="332" y="26"/>
                    <a:pt x="331" y="27"/>
                  </a:cubicBezTo>
                  <a:cubicBezTo>
                    <a:pt x="331" y="27"/>
                    <a:pt x="333" y="27"/>
                    <a:pt x="332" y="28"/>
                  </a:cubicBezTo>
                  <a:cubicBezTo>
                    <a:pt x="331" y="28"/>
                    <a:pt x="331" y="29"/>
                    <a:pt x="330" y="28"/>
                  </a:cubicBezTo>
                  <a:cubicBezTo>
                    <a:pt x="329" y="28"/>
                    <a:pt x="328" y="28"/>
                    <a:pt x="328" y="28"/>
                  </a:cubicBezTo>
                  <a:cubicBezTo>
                    <a:pt x="327" y="29"/>
                    <a:pt x="326" y="33"/>
                    <a:pt x="325" y="34"/>
                  </a:cubicBezTo>
                  <a:cubicBezTo>
                    <a:pt x="324" y="34"/>
                    <a:pt x="323" y="37"/>
                    <a:pt x="323" y="36"/>
                  </a:cubicBezTo>
                  <a:cubicBezTo>
                    <a:pt x="322" y="36"/>
                    <a:pt x="322" y="35"/>
                    <a:pt x="322" y="36"/>
                  </a:cubicBezTo>
                  <a:cubicBezTo>
                    <a:pt x="321" y="37"/>
                    <a:pt x="323" y="39"/>
                    <a:pt x="321" y="39"/>
                  </a:cubicBezTo>
                  <a:cubicBezTo>
                    <a:pt x="320" y="40"/>
                    <a:pt x="319" y="41"/>
                    <a:pt x="319" y="41"/>
                  </a:cubicBezTo>
                  <a:cubicBezTo>
                    <a:pt x="318" y="41"/>
                    <a:pt x="317" y="41"/>
                    <a:pt x="317" y="39"/>
                  </a:cubicBezTo>
                  <a:cubicBezTo>
                    <a:pt x="316" y="38"/>
                    <a:pt x="316" y="37"/>
                    <a:pt x="315" y="37"/>
                  </a:cubicBezTo>
                  <a:cubicBezTo>
                    <a:pt x="315" y="36"/>
                    <a:pt x="316" y="33"/>
                    <a:pt x="316" y="33"/>
                  </a:cubicBezTo>
                  <a:cubicBezTo>
                    <a:pt x="316" y="32"/>
                    <a:pt x="317" y="31"/>
                    <a:pt x="317" y="32"/>
                  </a:cubicBezTo>
                  <a:cubicBezTo>
                    <a:pt x="317" y="32"/>
                    <a:pt x="318" y="32"/>
                    <a:pt x="318" y="30"/>
                  </a:cubicBezTo>
                  <a:cubicBezTo>
                    <a:pt x="319" y="29"/>
                    <a:pt x="320" y="28"/>
                    <a:pt x="319" y="27"/>
                  </a:cubicBezTo>
                  <a:cubicBezTo>
                    <a:pt x="318" y="26"/>
                    <a:pt x="318" y="26"/>
                    <a:pt x="317" y="25"/>
                  </a:cubicBezTo>
                  <a:cubicBezTo>
                    <a:pt x="317" y="24"/>
                    <a:pt x="315" y="24"/>
                    <a:pt x="314" y="25"/>
                  </a:cubicBezTo>
                  <a:cubicBezTo>
                    <a:pt x="314" y="25"/>
                    <a:pt x="312" y="25"/>
                    <a:pt x="313" y="26"/>
                  </a:cubicBezTo>
                  <a:cubicBezTo>
                    <a:pt x="313" y="27"/>
                    <a:pt x="312" y="29"/>
                    <a:pt x="312" y="29"/>
                  </a:cubicBezTo>
                  <a:cubicBezTo>
                    <a:pt x="311" y="30"/>
                    <a:pt x="309" y="32"/>
                    <a:pt x="308" y="32"/>
                  </a:cubicBezTo>
                  <a:cubicBezTo>
                    <a:pt x="308" y="32"/>
                    <a:pt x="307" y="30"/>
                    <a:pt x="307" y="30"/>
                  </a:cubicBezTo>
                  <a:cubicBezTo>
                    <a:pt x="308" y="29"/>
                    <a:pt x="309" y="26"/>
                    <a:pt x="308" y="26"/>
                  </a:cubicBezTo>
                  <a:cubicBezTo>
                    <a:pt x="308" y="25"/>
                    <a:pt x="306" y="24"/>
                    <a:pt x="307" y="24"/>
                  </a:cubicBezTo>
                  <a:cubicBezTo>
                    <a:pt x="308" y="24"/>
                    <a:pt x="309" y="24"/>
                    <a:pt x="309" y="24"/>
                  </a:cubicBezTo>
                  <a:cubicBezTo>
                    <a:pt x="308" y="23"/>
                    <a:pt x="307" y="23"/>
                    <a:pt x="306" y="23"/>
                  </a:cubicBezTo>
                  <a:cubicBezTo>
                    <a:pt x="305" y="22"/>
                    <a:pt x="306" y="21"/>
                    <a:pt x="305" y="21"/>
                  </a:cubicBezTo>
                  <a:cubicBezTo>
                    <a:pt x="304" y="20"/>
                    <a:pt x="303" y="20"/>
                    <a:pt x="303" y="19"/>
                  </a:cubicBezTo>
                  <a:cubicBezTo>
                    <a:pt x="304" y="19"/>
                    <a:pt x="305" y="19"/>
                    <a:pt x="306" y="18"/>
                  </a:cubicBezTo>
                  <a:cubicBezTo>
                    <a:pt x="308" y="18"/>
                    <a:pt x="308" y="16"/>
                    <a:pt x="307" y="17"/>
                  </a:cubicBezTo>
                  <a:cubicBezTo>
                    <a:pt x="307" y="17"/>
                    <a:pt x="306" y="17"/>
                    <a:pt x="305" y="17"/>
                  </a:cubicBezTo>
                  <a:cubicBezTo>
                    <a:pt x="305" y="17"/>
                    <a:pt x="304" y="17"/>
                    <a:pt x="305" y="16"/>
                  </a:cubicBezTo>
                  <a:cubicBezTo>
                    <a:pt x="306" y="16"/>
                    <a:pt x="308" y="17"/>
                    <a:pt x="308" y="16"/>
                  </a:cubicBezTo>
                  <a:cubicBezTo>
                    <a:pt x="308" y="15"/>
                    <a:pt x="308" y="13"/>
                    <a:pt x="306" y="11"/>
                  </a:cubicBezTo>
                  <a:cubicBezTo>
                    <a:pt x="305" y="10"/>
                    <a:pt x="304" y="9"/>
                    <a:pt x="304" y="8"/>
                  </a:cubicBezTo>
                  <a:cubicBezTo>
                    <a:pt x="304" y="7"/>
                    <a:pt x="304" y="5"/>
                    <a:pt x="304" y="5"/>
                  </a:cubicBezTo>
                  <a:cubicBezTo>
                    <a:pt x="305" y="4"/>
                    <a:pt x="304" y="1"/>
                    <a:pt x="302" y="1"/>
                  </a:cubicBezTo>
                  <a:cubicBezTo>
                    <a:pt x="301" y="1"/>
                    <a:pt x="298" y="0"/>
                    <a:pt x="298" y="2"/>
                  </a:cubicBezTo>
                  <a:cubicBezTo>
                    <a:pt x="298" y="3"/>
                    <a:pt x="299" y="4"/>
                    <a:pt x="298" y="5"/>
                  </a:cubicBezTo>
                  <a:cubicBezTo>
                    <a:pt x="298" y="5"/>
                    <a:pt x="297" y="6"/>
                    <a:pt x="297" y="6"/>
                  </a:cubicBezTo>
                  <a:cubicBezTo>
                    <a:pt x="297" y="5"/>
                    <a:pt x="296" y="5"/>
                    <a:pt x="296" y="5"/>
                  </a:cubicBezTo>
                  <a:cubicBezTo>
                    <a:pt x="295" y="5"/>
                    <a:pt x="294" y="5"/>
                    <a:pt x="294" y="6"/>
                  </a:cubicBezTo>
                  <a:cubicBezTo>
                    <a:pt x="294" y="7"/>
                    <a:pt x="292" y="9"/>
                    <a:pt x="291" y="10"/>
                  </a:cubicBezTo>
                  <a:cubicBezTo>
                    <a:pt x="290" y="12"/>
                    <a:pt x="290" y="13"/>
                    <a:pt x="290" y="15"/>
                  </a:cubicBezTo>
                  <a:cubicBezTo>
                    <a:pt x="289" y="17"/>
                    <a:pt x="290" y="18"/>
                    <a:pt x="291" y="18"/>
                  </a:cubicBezTo>
                  <a:cubicBezTo>
                    <a:pt x="292" y="18"/>
                    <a:pt x="291" y="19"/>
                    <a:pt x="293" y="19"/>
                  </a:cubicBezTo>
                  <a:cubicBezTo>
                    <a:pt x="294" y="19"/>
                    <a:pt x="294" y="21"/>
                    <a:pt x="294" y="21"/>
                  </a:cubicBezTo>
                  <a:cubicBezTo>
                    <a:pt x="295" y="21"/>
                    <a:pt x="296" y="21"/>
                    <a:pt x="297" y="21"/>
                  </a:cubicBezTo>
                  <a:cubicBezTo>
                    <a:pt x="298" y="21"/>
                    <a:pt x="301" y="21"/>
                    <a:pt x="300" y="22"/>
                  </a:cubicBezTo>
                  <a:cubicBezTo>
                    <a:pt x="299" y="22"/>
                    <a:pt x="298" y="22"/>
                    <a:pt x="297" y="23"/>
                  </a:cubicBezTo>
                  <a:cubicBezTo>
                    <a:pt x="296" y="24"/>
                    <a:pt x="295" y="26"/>
                    <a:pt x="294" y="27"/>
                  </a:cubicBezTo>
                  <a:cubicBezTo>
                    <a:pt x="293" y="27"/>
                    <a:pt x="293" y="29"/>
                    <a:pt x="293" y="28"/>
                  </a:cubicBezTo>
                  <a:cubicBezTo>
                    <a:pt x="294" y="28"/>
                    <a:pt x="297" y="27"/>
                    <a:pt x="297" y="27"/>
                  </a:cubicBezTo>
                  <a:cubicBezTo>
                    <a:pt x="297" y="27"/>
                    <a:pt x="296" y="29"/>
                    <a:pt x="296" y="29"/>
                  </a:cubicBezTo>
                  <a:cubicBezTo>
                    <a:pt x="297" y="30"/>
                    <a:pt x="297" y="30"/>
                    <a:pt x="296" y="30"/>
                  </a:cubicBezTo>
                  <a:cubicBezTo>
                    <a:pt x="295" y="31"/>
                    <a:pt x="293" y="31"/>
                    <a:pt x="293" y="32"/>
                  </a:cubicBezTo>
                  <a:cubicBezTo>
                    <a:pt x="292" y="33"/>
                    <a:pt x="290" y="34"/>
                    <a:pt x="290" y="35"/>
                  </a:cubicBezTo>
                  <a:cubicBezTo>
                    <a:pt x="289" y="35"/>
                    <a:pt x="288" y="36"/>
                    <a:pt x="287" y="36"/>
                  </a:cubicBezTo>
                  <a:cubicBezTo>
                    <a:pt x="287" y="36"/>
                    <a:pt x="286" y="37"/>
                    <a:pt x="287" y="38"/>
                  </a:cubicBezTo>
                  <a:cubicBezTo>
                    <a:pt x="287" y="39"/>
                    <a:pt x="288" y="41"/>
                    <a:pt x="287" y="41"/>
                  </a:cubicBezTo>
                  <a:cubicBezTo>
                    <a:pt x="286" y="42"/>
                    <a:pt x="286" y="44"/>
                    <a:pt x="286" y="43"/>
                  </a:cubicBezTo>
                  <a:cubicBezTo>
                    <a:pt x="286" y="41"/>
                    <a:pt x="286" y="40"/>
                    <a:pt x="285" y="39"/>
                  </a:cubicBezTo>
                  <a:cubicBezTo>
                    <a:pt x="283" y="39"/>
                    <a:pt x="283" y="37"/>
                    <a:pt x="284" y="36"/>
                  </a:cubicBezTo>
                  <a:cubicBezTo>
                    <a:pt x="284" y="36"/>
                    <a:pt x="285" y="35"/>
                    <a:pt x="284" y="35"/>
                  </a:cubicBezTo>
                  <a:cubicBezTo>
                    <a:pt x="284" y="34"/>
                    <a:pt x="284" y="34"/>
                    <a:pt x="284" y="33"/>
                  </a:cubicBezTo>
                  <a:cubicBezTo>
                    <a:pt x="284" y="33"/>
                    <a:pt x="286" y="32"/>
                    <a:pt x="284" y="32"/>
                  </a:cubicBezTo>
                  <a:cubicBezTo>
                    <a:pt x="283" y="32"/>
                    <a:pt x="282" y="30"/>
                    <a:pt x="281" y="31"/>
                  </a:cubicBezTo>
                  <a:cubicBezTo>
                    <a:pt x="281" y="31"/>
                    <a:pt x="279" y="32"/>
                    <a:pt x="279" y="33"/>
                  </a:cubicBezTo>
                  <a:cubicBezTo>
                    <a:pt x="279" y="34"/>
                    <a:pt x="280" y="37"/>
                    <a:pt x="279" y="37"/>
                  </a:cubicBezTo>
                  <a:cubicBezTo>
                    <a:pt x="279" y="36"/>
                    <a:pt x="278" y="35"/>
                    <a:pt x="277" y="35"/>
                  </a:cubicBezTo>
                  <a:cubicBezTo>
                    <a:pt x="277" y="35"/>
                    <a:pt x="275" y="37"/>
                    <a:pt x="274" y="36"/>
                  </a:cubicBezTo>
                  <a:cubicBezTo>
                    <a:pt x="273" y="36"/>
                    <a:pt x="271" y="36"/>
                    <a:pt x="270" y="36"/>
                  </a:cubicBezTo>
                  <a:cubicBezTo>
                    <a:pt x="269" y="36"/>
                    <a:pt x="266" y="37"/>
                    <a:pt x="265" y="37"/>
                  </a:cubicBezTo>
                  <a:cubicBezTo>
                    <a:pt x="265" y="37"/>
                    <a:pt x="263" y="37"/>
                    <a:pt x="262" y="37"/>
                  </a:cubicBezTo>
                  <a:cubicBezTo>
                    <a:pt x="262" y="37"/>
                    <a:pt x="262" y="36"/>
                    <a:pt x="261" y="35"/>
                  </a:cubicBezTo>
                  <a:cubicBezTo>
                    <a:pt x="260" y="35"/>
                    <a:pt x="260" y="33"/>
                    <a:pt x="259" y="34"/>
                  </a:cubicBezTo>
                  <a:cubicBezTo>
                    <a:pt x="257" y="34"/>
                    <a:pt x="256" y="34"/>
                    <a:pt x="255" y="34"/>
                  </a:cubicBezTo>
                  <a:cubicBezTo>
                    <a:pt x="255" y="33"/>
                    <a:pt x="253" y="33"/>
                    <a:pt x="252" y="31"/>
                  </a:cubicBezTo>
                  <a:cubicBezTo>
                    <a:pt x="252" y="30"/>
                    <a:pt x="254" y="28"/>
                    <a:pt x="253" y="28"/>
                  </a:cubicBezTo>
                  <a:cubicBezTo>
                    <a:pt x="252" y="27"/>
                    <a:pt x="249" y="28"/>
                    <a:pt x="248" y="28"/>
                  </a:cubicBezTo>
                  <a:cubicBezTo>
                    <a:pt x="246" y="28"/>
                    <a:pt x="244" y="28"/>
                    <a:pt x="243" y="28"/>
                  </a:cubicBezTo>
                  <a:cubicBezTo>
                    <a:pt x="243" y="29"/>
                    <a:pt x="241" y="29"/>
                    <a:pt x="241" y="30"/>
                  </a:cubicBezTo>
                  <a:cubicBezTo>
                    <a:pt x="240" y="31"/>
                    <a:pt x="239" y="32"/>
                    <a:pt x="239" y="32"/>
                  </a:cubicBezTo>
                  <a:cubicBezTo>
                    <a:pt x="240" y="33"/>
                    <a:pt x="241" y="34"/>
                    <a:pt x="241" y="33"/>
                  </a:cubicBezTo>
                  <a:cubicBezTo>
                    <a:pt x="241" y="32"/>
                    <a:pt x="241" y="32"/>
                    <a:pt x="242" y="32"/>
                  </a:cubicBezTo>
                  <a:cubicBezTo>
                    <a:pt x="243" y="32"/>
                    <a:pt x="244" y="32"/>
                    <a:pt x="245" y="32"/>
                  </a:cubicBezTo>
                  <a:cubicBezTo>
                    <a:pt x="246" y="31"/>
                    <a:pt x="247" y="30"/>
                    <a:pt x="248" y="30"/>
                  </a:cubicBezTo>
                  <a:cubicBezTo>
                    <a:pt x="249" y="30"/>
                    <a:pt x="251" y="30"/>
                    <a:pt x="251" y="30"/>
                  </a:cubicBezTo>
                  <a:cubicBezTo>
                    <a:pt x="250" y="30"/>
                    <a:pt x="249" y="32"/>
                    <a:pt x="248" y="32"/>
                  </a:cubicBezTo>
                  <a:cubicBezTo>
                    <a:pt x="247" y="32"/>
                    <a:pt x="245" y="33"/>
                    <a:pt x="245" y="33"/>
                  </a:cubicBezTo>
                  <a:cubicBezTo>
                    <a:pt x="244" y="33"/>
                    <a:pt x="243" y="34"/>
                    <a:pt x="242" y="34"/>
                  </a:cubicBezTo>
                  <a:cubicBezTo>
                    <a:pt x="242" y="34"/>
                    <a:pt x="240" y="35"/>
                    <a:pt x="240" y="35"/>
                  </a:cubicBezTo>
                  <a:cubicBezTo>
                    <a:pt x="239" y="36"/>
                    <a:pt x="239" y="37"/>
                    <a:pt x="238" y="38"/>
                  </a:cubicBezTo>
                  <a:cubicBezTo>
                    <a:pt x="237" y="38"/>
                    <a:pt x="239" y="39"/>
                    <a:pt x="239" y="39"/>
                  </a:cubicBezTo>
                  <a:cubicBezTo>
                    <a:pt x="239" y="40"/>
                    <a:pt x="239" y="40"/>
                    <a:pt x="239" y="41"/>
                  </a:cubicBezTo>
                  <a:cubicBezTo>
                    <a:pt x="240" y="42"/>
                    <a:pt x="239" y="42"/>
                    <a:pt x="238" y="43"/>
                  </a:cubicBezTo>
                  <a:cubicBezTo>
                    <a:pt x="237" y="44"/>
                    <a:pt x="239" y="46"/>
                    <a:pt x="238" y="46"/>
                  </a:cubicBezTo>
                  <a:cubicBezTo>
                    <a:pt x="236" y="45"/>
                    <a:pt x="234" y="43"/>
                    <a:pt x="235" y="43"/>
                  </a:cubicBezTo>
                  <a:cubicBezTo>
                    <a:pt x="236" y="42"/>
                    <a:pt x="237" y="41"/>
                    <a:pt x="237" y="41"/>
                  </a:cubicBezTo>
                  <a:cubicBezTo>
                    <a:pt x="237" y="40"/>
                    <a:pt x="236" y="38"/>
                    <a:pt x="235" y="39"/>
                  </a:cubicBezTo>
                  <a:cubicBezTo>
                    <a:pt x="234" y="39"/>
                    <a:pt x="233" y="40"/>
                    <a:pt x="234" y="39"/>
                  </a:cubicBezTo>
                  <a:cubicBezTo>
                    <a:pt x="234" y="38"/>
                    <a:pt x="235" y="36"/>
                    <a:pt x="234" y="37"/>
                  </a:cubicBezTo>
                  <a:cubicBezTo>
                    <a:pt x="234" y="37"/>
                    <a:pt x="233" y="37"/>
                    <a:pt x="232" y="37"/>
                  </a:cubicBezTo>
                  <a:cubicBezTo>
                    <a:pt x="232" y="36"/>
                    <a:pt x="231" y="34"/>
                    <a:pt x="231" y="34"/>
                  </a:cubicBezTo>
                  <a:cubicBezTo>
                    <a:pt x="231" y="35"/>
                    <a:pt x="228" y="36"/>
                    <a:pt x="226" y="37"/>
                  </a:cubicBezTo>
                  <a:cubicBezTo>
                    <a:pt x="225" y="37"/>
                    <a:pt x="220" y="37"/>
                    <a:pt x="219" y="37"/>
                  </a:cubicBezTo>
                  <a:cubicBezTo>
                    <a:pt x="218" y="37"/>
                    <a:pt x="218" y="37"/>
                    <a:pt x="216" y="37"/>
                  </a:cubicBezTo>
                  <a:cubicBezTo>
                    <a:pt x="215" y="36"/>
                    <a:pt x="211" y="36"/>
                    <a:pt x="212" y="35"/>
                  </a:cubicBezTo>
                  <a:cubicBezTo>
                    <a:pt x="214" y="35"/>
                    <a:pt x="215" y="35"/>
                    <a:pt x="215" y="34"/>
                  </a:cubicBezTo>
                  <a:cubicBezTo>
                    <a:pt x="215" y="34"/>
                    <a:pt x="213" y="33"/>
                    <a:pt x="215" y="33"/>
                  </a:cubicBezTo>
                  <a:cubicBezTo>
                    <a:pt x="216" y="33"/>
                    <a:pt x="217" y="33"/>
                    <a:pt x="217" y="33"/>
                  </a:cubicBezTo>
                  <a:cubicBezTo>
                    <a:pt x="217" y="32"/>
                    <a:pt x="216" y="32"/>
                    <a:pt x="217" y="31"/>
                  </a:cubicBezTo>
                  <a:cubicBezTo>
                    <a:pt x="219" y="31"/>
                    <a:pt x="220" y="32"/>
                    <a:pt x="220" y="32"/>
                  </a:cubicBezTo>
                  <a:cubicBezTo>
                    <a:pt x="221" y="31"/>
                    <a:pt x="221" y="30"/>
                    <a:pt x="220" y="29"/>
                  </a:cubicBezTo>
                  <a:cubicBezTo>
                    <a:pt x="219" y="29"/>
                    <a:pt x="219" y="27"/>
                    <a:pt x="217" y="27"/>
                  </a:cubicBezTo>
                  <a:cubicBezTo>
                    <a:pt x="215" y="27"/>
                    <a:pt x="214" y="26"/>
                    <a:pt x="214" y="27"/>
                  </a:cubicBezTo>
                  <a:cubicBezTo>
                    <a:pt x="214" y="28"/>
                    <a:pt x="215" y="29"/>
                    <a:pt x="214" y="29"/>
                  </a:cubicBezTo>
                  <a:cubicBezTo>
                    <a:pt x="212" y="28"/>
                    <a:pt x="212" y="28"/>
                    <a:pt x="210" y="27"/>
                  </a:cubicBezTo>
                  <a:cubicBezTo>
                    <a:pt x="208" y="27"/>
                    <a:pt x="208" y="26"/>
                    <a:pt x="207" y="25"/>
                  </a:cubicBezTo>
                  <a:cubicBezTo>
                    <a:pt x="206" y="25"/>
                    <a:pt x="207" y="24"/>
                    <a:pt x="206" y="24"/>
                  </a:cubicBezTo>
                  <a:cubicBezTo>
                    <a:pt x="205" y="24"/>
                    <a:pt x="200" y="21"/>
                    <a:pt x="199" y="21"/>
                  </a:cubicBezTo>
                  <a:cubicBezTo>
                    <a:pt x="198" y="21"/>
                    <a:pt x="197" y="19"/>
                    <a:pt x="195" y="19"/>
                  </a:cubicBezTo>
                  <a:cubicBezTo>
                    <a:pt x="194" y="19"/>
                    <a:pt x="192" y="19"/>
                    <a:pt x="192" y="20"/>
                  </a:cubicBezTo>
                  <a:cubicBezTo>
                    <a:pt x="192" y="20"/>
                    <a:pt x="189" y="22"/>
                    <a:pt x="188" y="22"/>
                  </a:cubicBezTo>
                  <a:cubicBezTo>
                    <a:pt x="188" y="21"/>
                    <a:pt x="189" y="20"/>
                    <a:pt x="189" y="20"/>
                  </a:cubicBezTo>
                  <a:cubicBezTo>
                    <a:pt x="189" y="20"/>
                    <a:pt x="189" y="18"/>
                    <a:pt x="189" y="18"/>
                  </a:cubicBezTo>
                  <a:cubicBezTo>
                    <a:pt x="190" y="17"/>
                    <a:pt x="189" y="17"/>
                    <a:pt x="188" y="17"/>
                  </a:cubicBezTo>
                  <a:cubicBezTo>
                    <a:pt x="188" y="18"/>
                    <a:pt x="187" y="18"/>
                    <a:pt x="187" y="19"/>
                  </a:cubicBezTo>
                  <a:cubicBezTo>
                    <a:pt x="187" y="20"/>
                    <a:pt x="186" y="20"/>
                    <a:pt x="186" y="20"/>
                  </a:cubicBezTo>
                  <a:cubicBezTo>
                    <a:pt x="186" y="21"/>
                    <a:pt x="185" y="22"/>
                    <a:pt x="184" y="22"/>
                  </a:cubicBezTo>
                  <a:cubicBezTo>
                    <a:pt x="183" y="22"/>
                    <a:pt x="182" y="22"/>
                    <a:pt x="182" y="21"/>
                  </a:cubicBezTo>
                  <a:cubicBezTo>
                    <a:pt x="181" y="19"/>
                    <a:pt x="180" y="18"/>
                    <a:pt x="180" y="17"/>
                  </a:cubicBezTo>
                  <a:cubicBezTo>
                    <a:pt x="180" y="15"/>
                    <a:pt x="180" y="13"/>
                    <a:pt x="179" y="12"/>
                  </a:cubicBezTo>
                  <a:cubicBezTo>
                    <a:pt x="179" y="12"/>
                    <a:pt x="177" y="11"/>
                    <a:pt x="177" y="11"/>
                  </a:cubicBezTo>
                  <a:cubicBezTo>
                    <a:pt x="177" y="12"/>
                    <a:pt x="176" y="12"/>
                    <a:pt x="177" y="13"/>
                  </a:cubicBezTo>
                  <a:cubicBezTo>
                    <a:pt x="177" y="13"/>
                    <a:pt x="177" y="14"/>
                    <a:pt x="177" y="15"/>
                  </a:cubicBezTo>
                  <a:cubicBezTo>
                    <a:pt x="178" y="15"/>
                    <a:pt x="178" y="16"/>
                    <a:pt x="178" y="16"/>
                  </a:cubicBezTo>
                  <a:cubicBezTo>
                    <a:pt x="177" y="16"/>
                    <a:pt x="176" y="16"/>
                    <a:pt x="176" y="16"/>
                  </a:cubicBezTo>
                  <a:cubicBezTo>
                    <a:pt x="176" y="17"/>
                    <a:pt x="176" y="18"/>
                    <a:pt x="175" y="18"/>
                  </a:cubicBezTo>
                  <a:cubicBezTo>
                    <a:pt x="174" y="18"/>
                    <a:pt x="173" y="20"/>
                    <a:pt x="173" y="20"/>
                  </a:cubicBezTo>
                  <a:cubicBezTo>
                    <a:pt x="172" y="20"/>
                    <a:pt x="172" y="19"/>
                    <a:pt x="171" y="19"/>
                  </a:cubicBezTo>
                  <a:cubicBezTo>
                    <a:pt x="170" y="19"/>
                    <a:pt x="168" y="21"/>
                    <a:pt x="169" y="19"/>
                  </a:cubicBezTo>
                  <a:cubicBezTo>
                    <a:pt x="169" y="18"/>
                    <a:pt x="170" y="18"/>
                    <a:pt x="169" y="17"/>
                  </a:cubicBezTo>
                  <a:cubicBezTo>
                    <a:pt x="169" y="16"/>
                    <a:pt x="169" y="15"/>
                    <a:pt x="168" y="16"/>
                  </a:cubicBezTo>
                  <a:cubicBezTo>
                    <a:pt x="167" y="17"/>
                    <a:pt x="164" y="18"/>
                    <a:pt x="163" y="19"/>
                  </a:cubicBezTo>
                  <a:cubicBezTo>
                    <a:pt x="163" y="19"/>
                    <a:pt x="160" y="23"/>
                    <a:pt x="159" y="23"/>
                  </a:cubicBezTo>
                  <a:cubicBezTo>
                    <a:pt x="159" y="23"/>
                    <a:pt x="156" y="24"/>
                    <a:pt x="157" y="24"/>
                  </a:cubicBezTo>
                  <a:cubicBezTo>
                    <a:pt x="158" y="23"/>
                    <a:pt x="161" y="20"/>
                    <a:pt x="160" y="20"/>
                  </a:cubicBezTo>
                  <a:cubicBezTo>
                    <a:pt x="160" y="20"/>
                    <a:pt x="160" y="19"/>
                    <a:pt x="159" y="19"/>
                  </a:cubicBezTo>
                  <a:cubicBezTo>
                    <a:pt x="159" y="20"/>
                    <a:pt x="156" y="22"/>
                    <a:pt x="155" y="23"/>
                  </a:cubicBezTo>
                  <a:cubicBezTo>
                    <a:pt x="153" y="24"/>
                    <a:pt x="150" y="25"/>
                    <a:pt x="149" y="26"/>
                  </a:cubicBezTo>
                  <a:cubicBezTo>
                    <a:pt x="149" y="26"/>
                    <a:pt x="148" y="28"/>
                    <a:pt x="148" y="27"/>
                  </a:cubicBezTo>
                  <a:cubicBezTo>
                    <a:pt x="147" y="27"/>
                    <a:pt x="148" y="26"/>
                    <a:pt x="147" y="26"/>
                  </a:cubicBezTo>
                  <a:cubicBezTo>
                    <a:pt x="146" y="27"/>
                    <a:pt x="146" y="28"/>
                    <a:pt x="145" y="28"/>
                  </a:cubicBezTo>
                  <a:cubicBezTo>
                    <a:pt x="145" y="28"/>
                    <a:pt x="144" y="27"/>
                    <a:pt x="143" y="27"/>
                  </a:cubicBezTo>
                  <a:cubicBezTo>
                    <a:pt x="143" y="28"/>
                    <a:pt x="142" y="29"/>
                    <a:pt x="142" y="28"/>
                  </a:cubicBezTo>
                  <a:cubicBezTo>
                    <a:pt x="141" y="27"/>
                    <a:pt x="140" y="27"/>
                    <a:pt x="140" y="27"/>
                  </a:cubicBezTo>
                  <a:cubicBezTo>
                    <a:pt x="140" y="28"/>
                    <a:pt x="139" y="28"/>
                    <a:pt x="138" y="28"/>
                  </a:cubicBezTo>
                  <a:cubicBezTo>
                    <a:pt x="138" y="28"/>
                    <a:pt x="136" y="26"/>
                    <a:pt x="135" y="25"/>
                  </a:cubicBezTo>
                  <a:cubicBezTo>
                    <a:pt x="135" y="25"/>
                    <a:pt x="135" y="24"/>
                    <a:pt x="135" y="24"/>
                  </a:cubicBezTo>
                  <a:cubicBezTo>
                    <a:pt x="134" y="23"/>
                    <a:pt x="134" y="21"/>
                    <a:pt x="133" y="21"/>
                  </a:cubicBezTo>
                  <a:cubicBezTo>
                    <a:pt x="132" y="21"/>
                    <a:pt x="131" y="21"/>
                    <a:pt x="130" y="21"/>
                  </a:cubicBezTo>
                  <a:cubicBezTo>
                    <a:pt x="130" y="21"/>
                    <a:pt x="129" y="21"/>
                    <a:pt x="129" y="21"/>
                  </a:cubicBezTo>
                  <a:cubicBezTo>
                    <a:pt x="129" y="21"/>
                    <a:pt x="129" y="21"/>
                    <a:pt x="129" y="21"/>
                  </a:cubicBezTo>
                  <a:cubicBezTo>
                    <a:pt x="128" y="21"/>
                    <a:pt x="128" y="21"/>
                    <a:pt x="128" y="21"/>
                  </a:cubicBezTo>
                  <a:cubicBezTo>
                    <a:pt x="127" y="21"/>
                    <a:pt x="126" y="21"/>
                    <a:pt x="126" y="21"/>
                  </a:cubicBezTo>
                  <a:cubicBezTo>
                    <a:pt x="126" y="21"/>
                    <a:pt x="126" y="21"/>
                    <a:pt x="126" y="21"/>
                  </a:cubicBezTo>
                  <a:cubicBezTo>
                    <a:pt x="125" y="20"/>
                    <a:pt x="125" y="20"/>
                    <a:pt x="125" y="20"/>
                  </a:cubicBezTo>
                  <a:cubicBezTo>
                    <a:pt x="124" y="20"/>
                    <a:pt x="120" y="18"/>
                    <a:pt x="120" y="17"/>
                  </a:cubicBezTo>
                  <a:cubicBezTo>
                    <a:pt x="119" y="17"/>
                    <a:pt x="119" y="17"/>
                    <a:pt x="116" y="17"/>
                  </a:cubicBezTo>
                  <a:cubicBezTo>
                    <a:pt x="114" y="18"/>
                    <a:pt x="111" y="18"/>
                    <a:pt x="109" y="17"/>
                  </a:cubicBezTo>
                  <a:cubicBezTo>
                    <a:pt x="107" y="17"/>
                    <a:pt x="104" y="17"/>
                    <a:pt x="103" y="16"/>
                  </a:cubicBezTo>
                  <a:cubicBezTo>
                    <a:pt x="103" y="16"/>
                    <a:pt x="103" y="15"/>
                    <a:pt x="102" y="15"/>
                  </a:cubicBezTo>
                  <a:cubicBezTo>
                    <a:pt x="101" y="15"/>
                    <a:pt x="97" y="14"/>
                    <a:pt x="96" y="14"/>
                  </a:cubicBezTo>
                  <a:cubicBezTo>
                    <a:pt x="95" y="14"/>
                    <a:pt x="92" y="13"/>
                    <a:pt x="92" y="14"/>
                  </a:cubicBezTo>
                  <a:cubicBezTo>
                    <a:pt x="91" y="14"/>
                    <a:pt x="90" y="15"/>
                    <a:pt x="89" y="14"/>
                  </a:cubicBezTo>
                  <a:cubicBezTo>
                    <a:pt x="88" y="14"/>
                    <a:pt x="89" y="14"/>
                    <a:pt x="88" y="13"/>
                  </a:cubicBezTo>
                  <a:cubicBezTo>
                    <a:pt x="87" y="13"/>
                    <a:pt x="86" y="12"/>
                    <a:pt x="87" y="12"/>
                  </a:cubicBezTo>
                  <a:cubicBezTo>
                    <a:pt x="87" y="11"/>
                    <a:pt x="89" y="10"/>
                    <a:pt x="88" y="10"/>
                  </a:cubicBezTo>
                  <a:cubicBezTo>
                    <a:pt x="87" y="10"/>
                    <a:pt x="83" y="11"/>
                    <a:pt x="83" y="11"/>
                  </a:cubicBezTo>
                  <a:cubicBezTo>
                    <a:pt x="82" y="11"/>
                    <a:pt x="80" y="11"/>
                    <a:pt x="80" y="10"/>
                  </a:cubicBezTo>
                  <a:cubicBezTo>
                    <a:pt x="81" y="9"/>
                    <a:pt x="82" y="9"/>
                    <a:pt x="82" y="8"/>
                  </a:cubicBezTo>
                  <a:cubicBezTo>
                    <a:pt x="81" y="8"/>
                    <a:pt x="80" y="8"/>
                    <a:pt x="79" y="9"/>
                  </a:cubicBezTo>
                  <a:cubicBezTo>
                    <a:pt x="78" y="10"/>
                    <a:pt x="77" y="12"/>
                    <a:pt x="77" y="11"/>
                  </a:cubicBezTo>
                  <a:cubicBezTo>
                    <a:pt x="77" y="10"/>
                    <a:pt x="78" y="8"/>
                    <a:pt x="78" y="8"/>
                  </a:cubicBezTo>
                  <a:cubicBezTo>
                    <a:pt x="77" y="8"/>
                    <a:pt x="77" y="7"/>
                    <a:pt x="76" y="7"/>
                  </a:cubicBezTo>
                  <a:cubicBezTo>
                    <a:pt x="76" y="7"/>
                    <a:pt x="75" y="6"/>
                    <a:pt x="74" y="6"/>
                  </a:cubicBezTo>
                  <a:cubicBezTo>
                    <a:pt x="73" y="6"/>
                    <a:pt x="72" y="9"/>
                    <a:pt x="70" y="10"/>
                  </a:cubicBezTo>
                  <a:cubicBezTo>
                    <a:pt x="68" y="11"/>
                    <a:pt x="64" y="12"/>
                    <a:pt x="63" y="12"/>
                  </a:cubicBezTo>
                  <a:cubicBezTo>
                    <a:pt x="62" y="11"/>
                    <a:pt x="61" y="11"/>
                    <a:pt x="60" y="11"/>
                  </a:cubicBezTo>
                  <a:cubicBezTo>
                    <a:pt x="60" y="12"/>
                    <a:pt x="58" y="14"/>
                    <a:pt x="57" y="14"/>
                  </a:cubicBezTo>
                  <a:cubicBezTo>
                    <a:pt x="56" y="14"/>
                    <a:pt x="54" y="15"/>
                    <a:pt x="52" y="15"/>
                  </a:cubicBezTo>
                  <a:cubicBezTo>
                    <a:pt x="49" y="15"/>
                    <a:pt x="50" y="16"/>
                    <a:pt x="49" y="16"/>
                  </a:cubicBezTo>
                  <a:cubicBezTo>
                    <a:pt x="48" y="17"/>
                    <a:pt x="47" y="19"/>
                    <a:pt x="47" y="19"/>
                  </a:cubicBezTo>
                  <a:cubicBezTo>
                    <a:pt x="46" y="20"/>
                    <a:pt x="43" y="23"/>
                    <a:pt x="42" y="24"/>
                  </a:cubicBezTo>
                  <a:cubicBezTo>
                    <a:pt x="41" y="25"/>
                    <a:pt x="38" y="27"/>
                    <a:pt x="37" y="28"/>
                  </a:cubicBezTo>
                  <a:cubicBezTo>
                    <a:pt x="37" y="28"/>
                    <a:pt x="36" y="27"/>
                    <a:pt x="35" y="28"/>
                  </a:cubicBezTo>
                  <a:cubicBezTo>
                    <a:pt x="34" y="28"/>
                    <a:pt x="32" y="28"/>
                    <a:pt x="30" y="28"/>
                  </a:cubicBezTo>
                  <a:cubicBezTo>
                    <a:pt x="28" y="28"/>
                    <a:pt x="28" y="31"/>
                    <a:pt x="27" y="31"/>
                  </a:cubicBezTo>
                  <a:cubicBezTo>
                    <a:pt x="27" y="31"/>
                    <a:pt x="26" y="31"/>
                    <a:pt x="26" y="32"/>
                  </a:cubicBezTo>
                  <a:cubicBezTo>
                    <a:pt x="26" y="32"/>
                    <a:pt x="27" y="33"/>
                    <a:pt x="27" y="34"/>
                  </a:cubicBezTo>
                  <a:cubicBezTo>
                    <a:pt x="28" y="35"/>
                    <a:pt x="28" y="34"/>
                    <a:pt x="29" y="35"/>
                  </a:cubicBezTo>
                  <a:cubicBezTo>
                    <a:pt x="29" y="36"/>
                    <a:pt x="30" y="37"/>
                    <a:pt x="31" y="37"/>
                  </a:cubicBezTo>
                  <a:cubicBezTo>
                    <a:pt x="31" y="38"/>
                    <a:pt x="32" y="38"/>
                    <a:pt x="32" y="39"/>
                  </a:cubicBezTo>
                  <a:cubicBezTo>
                    <a:pt x="31" y="40"/>
                    <a:pt x="32" y="41"/>
                    <a:pt x="32" y="42"/>
                  </a:cubicBezTo>
                  <a:cubicBezTo>
                    <a:pt x="32" y="43"/>
                    <a:pt x="33" y="43"/>
                    <a:pt x="34" y="43"/>
                  </a:cubicBezTo>
                  <a:cubicBezTo>
                    <a:pt x="35" y="43"/>
                    <a:pt x="38" y="43"/>
                    <a:pt x="38" y="44"/>
                  </a:cubicBezTo>
                  <a:cubicBezTo>
                    <a:pt x="38" y="45"/>
                    <a:pt x="38" y="45"/>
                    <a:pt x="39" y="46"/>
                  </a:cubicBezTo>
                  <a:cubicBezTo>
                    <a:pt x="40" y="46"/>
                    <a:pt x="43" y="46"/>
                    <a:pt x="42" y="47"/>
                  </a:cubicBezTo>
                  <a:cubicBezTo>
                    <a:pt x="42" y="47"/>
                    <a:pt x="41" y="48"/>
                    <a:pt x="40" y="47"/>
                  </a:cubicBezTo>
                  <a:cubicBezTo>
                    <a:pt x="39" y="47"/>
                    <a:pt x="37" y="47"/>
                    <a:pt x="37" y="46"/>
                  </a:cubicBezTo>
                  <a:cubicBezTo>
                    <a:pt x="36" y="45"/>
                    <a:pt x="36" y="46"/>
                    <a:pt x="36" y="47"/>
                  </a:cubicBezTo>
                  <a:cubicBezTo>
                    <a:pt x="36" y="48"/>
                    <a:pt x="35" y="49"/>
                    <a:pt x="36" y="49"/>
                  </a:cubicBezTo>
                  <a:cubicBezTo>
                    <a:pt x="36" y="48"/>
                    <a:pt x="37" y="47"/>
                    <a:pt x="38" y="48"/>
                  </a:cubicBezTo>
                  <a:cubicBezTo>
                    <a:pt x="39" y="49"/>
                    <a:pt x="39" y="50"/>
                    <a:pt x="39" y="50"/>
                  </a:cubicBezTo>
                  <a:cubicBezTo>
                    <a:pt x="38" y="50"/>
                    <a:pt x="37" y="49"/>
                    <a:pt x="37" y="50"/>
                  </a:cubicBezTo>
                  <a:cubicBezTo>
                    <a:pt x="36" y="51"/>
                    <a:pt x="36" y="52"/>
                    <a:pt x="35" y="52"/>
                  </a:cubicBezTo>
                  <a:cubicBezTo>
                    <a:pt x="34" y="52"/>
                    <a:pt x="33" y="51"/>
                    <a:pt x="33" y="51"/>
                  </a:cubicBezTo>
                  <a:cubicBezTo>
                    <a:pt x="33" y="51"/>
                    <a:pt x="31" y="52"/>
                    <a:pt x="31" y="52"/>
                  </a:cubicBezTo>
                  <a:cubicBezTo>
                    <a:pt x="31" y="52"/>
                    <a:pt x="31" y="51"/>
                    <a:pt x="30" y="51"/>
                  </a:cubicBezTo>
                  <a:cubicBezTo>
                    <a:pt x="30" y="51"/>
                    <a:pt x="29" y="51"/>
                    <a:pt x="28" y="51"/>
                  </a:cubicBezTo>
                  <a:cubicBezTo>
                    <a:pt x="28" y="50"/>
                    <a:pt x="28" y="49"/>
                    <a:pt x="29" y="48"/>
                  </a:cubicBezTo>
                  <a:cubicBezTo>
                    <a:pt x="29" y="48"/>
                    <a:pt x="30" y="46"/>
                    <a:pt x="30" y="46"/>
                  </a:cubicBezTo>
                  <a:cubicBezTo>
                    <a:pt x="29" y="46"/>
                    <a:pt x="26" y="46"/>
                    <a:pt x="25" y="47"/>
                  </a:cubicBezTo>
                  <a:cubicBezTo>
                    <a:pt x="25" y="47"/>
                    <a:pt x="23" y="48"/>
                    <a:pt x="22" y="48"/>
                  </a:cubicBezTo>
                  <a:cubicBezTo>
                    <a:pt x="21" y="49"/>
                    <a:pt x="20" y="49"/>
                    <a:pt x="20" y="50"/>
                  </a:cubicBezTo>
                  <a:cubicBezTo>
                    <a:pt x="20" y="50"/>
                    <a:pt x="19" y="51"/>
                    <a:pt x="19" y="51"/>
                  </a:cubicBezTo>
                  <a:cubicBezTo>
                    <a:pt x="18" y="50"/>
                    <a:pt x="16" y="52"/>
                    <a:pt x="15" y="52"/>
                  </a:cubicBezTo>
                  <a:cubicBezTo>
                    <a:pt x="14" y="52"/>
                    <a:pt x="13" y="52"/>
                    <a:pt x="13" y="53"/>
                  </a:cubicBezTo>
                  <a:cubicBezTo>
                    <a:pt x="12" y="53"/>
                    <a:pt x="12" y="54"/>
                    <a:pt x="11" y="54"/>
                  </a:cubicBezTo>
                  <a:cubicBezTo>
                    <a:pt x="11" y="54"/>
                    <a:pt x="11" y="55"/>
                    <a:pt x="12" y="55"/>
                  </a:cubicBezTo>
                  <a:cubicBezTo>
                    <a:pt x="13" y="56"/>
                    <a:pt x="14" y="55"/>
                    <a:pt x="13" y="57"/>
                  </a:cubicBezTo>
                  <a:cubicBezTo>
                    <a:pt x="13" y="58"/>
                    <a:pt x="13" y="59"/>
                    <a:pt x="13" y="60"/>
                  </a:cubicBezTo>
                  <a:cubicBezTo>
                    <a:pt x="14" y="60"/>
                    <a:pt x="12" y="63"/>
                    <a:pt x="14" y="63"/>
                  </a:cubicBezTo>
                  <a:cubicBezTo>
                    <a:pt x="15" y="63"/>
                    <a:pt x="15" y="64"/>
                    <a:pt x="18" y="64"/>
                  </a:cubicBezTo>
                  <a:cubicBezTo>
                    <a:pt x="20" y="63"/>
                    <a:pt x="21" y="63"/>
                    <a:pt x="22" y="63"/>
                  </a:cubicBezTo>
                  <a:cubicBezTo>
                    <a:pt x="24" y="63"/>
                    <a:pt x="24" y="63"/>
                    <a:pt x="25" y="63"/>
                  </a:cubicBezTo>
                  <a:cubicBezTo>
                    <a:pt x="25" y="62"/>
                    <a:pt x="25" y="63"/>
                    <a:pt x="26" y="63"/>
                  </a:cubicBezTo>
                  <a:cubicBezTo>
                    <a:pt x="28" y="63"/>
                    <a:pt x="30" y="60"/>
                    <a:pt x="31" y="60"/>
                  </a:cubicBezTo>
                  <a:cubicBezTo>
                    <a:pt x="32" y="60"/>
                    <a:pt x="32" y="61"/>
                    <a:pt x="33" y="61"/>
                  </a:cubicBezTo>
                  <a:cubicBezTo>
                    <a:pt x="33" y="60"/>
                    <a:pt x="34" y="60"/>
                    <a:pt x="33" y="61"/>
                  </a:cubicBezTo>
                  <a:cubicBezTo>
                    <a:pt x="33" y="62"/>
                    <a:pt x="32" y="63"/>
                    <a:pt x="32" y="63"/>
                  </a:cubicBezTo>
                  <a:cubicBezTo>
                    <a:pt x="31" y="63"/>
                    <a:pt x="33" y="64"/>
                    <a:pt x="32" y="65"/>
                  </a:cubicBezTo>
                  <a:cubicBezTo>
                    <a:pt x="32" y="66"/>
                    <a:pt x="31" y="68"/>
                    <a:pt x="30" y="69"/>
                  </a:cubicBezTo>
                  <a:cubicBezTo>
                    <a:pt x="29" y="70"/>
                    <a:pt x="27" y="70"/>
                    <a:pt x="26" y="70"/>
                  </a:cubicBezTo>
                  <a:cubicBezTo>
                    <a:pt x="25" y="70"/>
                    <a:pt x="24" y="71"/>
                    <a:pt x="23" y="72"/>
                  </a:cubicBezTo>
                  <a:cubicBezTo>
                    <a:pt x="22" y="72"/>
                    <a:pt x="19" y="73"/>
                    <a:pt x="19" y="73"/>
                  </a:cubicBezTo>
                  <a:cubicBezTo>
                    <a:pt x="19" y="72"/>
                    <a:pt x="19" y="72"/>
                    <a:pt x="18" y="72"/>
                  </a:cubicBezTo>
                  <a:cubicBezTo>
                    <a:pt x="17" y="72"/>
                    <a:pt x="16" y="71"/>
                    <a:pt x="15" y="72"/>
                  </a:cubicBezTo>
                  <a:cubicBezTo>
                    <a:pt x="14" y="73"/>
                    <a:pt x="13" y="75"/>
                    <a:pt x="12" y="76"/>
                  </a:cubicBezTo>
                  <a:cubicBezTo>
                    <a:pt x="11" y="77"/>
                    <a:pt x="7" y="79"/>
                    <a:pt x="7" y="80"/>
                  </a:cubicBezTo>
                  <a:cubicBezTo>
                    <a:pt x="6" y="81"/>
                    <a:pt x="6" y="82"/>
                    <a:pt x="5" y="82"/>
                  </a:cubicBezTo>
                  <a:cubicBezTo>
                    <a:pt x="4" y="83"/>
                    <a:pt x="3" y="84"/>
                    <a:pt x="4" y="84"/>
                  </a:cubicBezTo>
                  <a:cubicBezTo>
                    <a:pt x="4" y="84"/>
                    <a:pt x="6" y="83"/>
                    <a:pt x="6" y="84"/>
                  </a:cubicBezTo>
                  <a:cubicBezTo>
                    <a:pt x="5" y="84"/>
                    <a:pt x="4" y="85"/>
                    <a:pt x="4" y="86"/>
                  </a:cubicBezTo>
                  <a:cubicBezTo>
                    <a:pt x="3" y="86"/>
                    <a:pt x="5" y="87"/>
                    <a:pt x="6" y="87"/>
                  </a:cubicBezTo>
                  <a:cubicBezTo>
                    <a:pt x="7" y="88"/>
                    <a:pt x="7" y="88"/>
                    <a:pt x="9" y="89"/>
                  </a:cubicBezTo>
                  <a:cubicBezTo>
                    <a:pt x="10" y="89"/>
                    <a:pt x="11" y="89"/>
                    <a:pt x="10" y="89"/>
                  </a:cubicBezTo>
                  <a:cubicBezTo>
                    <a:pt x="10" y="90"/>
                    <a:pt x="8" y="90"/>
                    <a:pt x="8" y="91"/>
                  </a:cubicBezTo>
                  <a:cubicBezTo>
                    <a:pt x="7" y="93"/>
                    <a:pt x="6" y="94"/>
                    <a:pt x="7" y="94"/>
                  </a:cubicBezTo>
                  <a:cubicBezTo>
                    <a:pt x="8" y="94"/>
                    <a:pt x="7" y="94"/>
                    <a:pt x="8" y="95"/>
                  </a:cubicBezTo>
                  <a:cubicBezTo>
                    <a:pt x="8" y="96"/>
                    <a:pt x="10" y="95"/>
                    <a:pt x="11" y="95"/>
                  </a:cubicBezTo>
                  <a:cubicBezTo>
                    <a:pt x="12" y="95"/>
                    <a:pt x="14" y="95"/>
                    <a:pt x="13" y="94"/>
                  </a:cubicBezTo>
                  <a:cubicBezTo>
                    <a:pt x="13" y="93"/>
                    <a:pt x="14" y="91"/>
                    <a:pt x="15" y="91"/>
                  </a:cubicBezTo>
                  <a:cubicBezTo>
                    <a:pt x="15" y="91"/>
                    <a:pt x="15" y="94"/>
                    <a:pt x="15" y="95"/>
                  </a:cubicBezTo>
                  <a:cubicBezTo>
                    <a:pt x="15" y="95"/>
                    <a:pt x="14" y="96"/>
                    <a:pt x="13" y="97"/>
                  </a:cubicBezTo>
                  <a:cubicBezTo>
                    <a:pt x="12" y="98"/>
                    <a:pt x="12" y="98"/>
                    <a:pt x="13" y="99"/>
                  </a:cubicBezTo>
                  <a:cubicBezTo>
                    <a:pt x="13" y="100"/>
                    <a:pt x="13" y="100"/>
                    <a:pt x="13" y="101"/>
                  </a:cubicBezTo>
                  <a:cubicBezTo>
                    <a:pt x="12" y="101"/>
                    <a:pt x="12" y="102"/>
                    <a:pt x="11" y="102"/>
                  </a:cubicBezTo>
                  <a:cubicBezTo>
                    <a:pt x="10" y="102"/>
                    <a:pt x="8" y="103"/>
                    <a:pt x="10" y="103"/>
                  </a:cubicBezTo>
                  <a:cubicBezTo>
                    <a:pt x="11" y="103"/>
                    <a:pt x="12" y="104"/>
                    <a:pt x="13" y="103"/>
                  </a:cubicBezTo>
                  <a:cubicBezTo>
                    <a:pt x="14" y="103"/>
                    <a:pt x="17" y="101"/>
                    <a:pt x="18" y="101"/>
                  </a:cubicBezTo>
                  <a:cubicBezTo>
                    <a:pt x="20" y="101"/>
                    <a:pt x="20" y="102"/>
                    <a:pt x="21" y="102"/>
                  </a:cubicBezTo>
                  <a:cubicBezTo>
                    <a:pt x="22" y="102"/>
                    <a:pt x="22" y="101"/>
                    <a:pt x="22" y="102"/>
                  </a:cubicBezTo>
                  <a:cubicBezTo>
                    <a:pt x="23" y="102"/>
                    <a:pt x="23" y="104"/>
                    <a:pt x="24" y="103"/>
                  </a:cubicBezTo>
                  <a:cubicBezTo>
                    <a:pt x="25" y="103"/>
                    <a:pt x="24" y="102"/>
                    <a:pt x="24" y="102"/>
                  </a:cubicBezTo>
                  <a:cubicBezTo>
                    <a:pt x="25" y="101"/>
                    <a:pt x="26" y="99"/>
                    <a:pt x="27" y="100"/>
                  </a:cubicBezTo>
                  <a:cubicBezTo>
                    <a:pt x="27" y="100"/>
                    <a:pt x="26" y="102"/>
                    <a:pt x="27" y="102"/>
                  </a:cubicBezTo>
                  <a:cubicBezTo>
                    <a:pt x="28" y="102"/>
                    <a:pt x="31" y="101"/>
                    <a:pt x="32" y="100"/>
                  </a:cubicBezTo>
                  <a:cubicBezTo>
                    <a:pt x="32" y="100"/>
                    <a:pt x="33" y="99"/>
                    <a:pt x="33" y="100"/>
                  </a:cubicBezTo>
                  <a:cubicBezTo>
                    <a:pt x="32" y="101"/>
                    <a:pt x="31" y="102"/>
                    <a:pt x="30" y="103"/>
                  </a:cubicBezTo>
                  <a:cubicBezTo>
                    <a:pt x="29" y="104"/>
                    <a:pt x="27" y="105"/>
                    <a:pt x="27" y="106"/>
                  </a:cubicBezTo>
                  <a:cubicBezTo>
                    <a:pt x="26" y="107"/>
                    <a:pt x="25" y="108"/>
                    <a:pt x="24" y="110"/>
                  </a:cubicBezTo>
                  <a:cubicBezTo>
                    <a:pt x="22" y="112"/>
                    <a:pt x="21" y="114"/>
                    <a:pt x="20" y="114"/>
                  </a:cubicBezTo>
                  <a:cubicBezTo>
                    <a:pt x="19" y="114"/>
                    <a:pt x="16" y="114"/>
                    <a:pt x="15" y="115"/>
                  </a:cubicBezTo>
                  <a:cubicBezTo>
                    <a:pt x="14" y="116"/>
                    <a:pt x="12" y="119"/>
                    <a:pt x="11" y="119"/>
                  </a:cubicBezTo>
                  <a:cubicBezTo>
                    <a:pt x="10" y="119"/>
                    <a:pt x="11" y="118"/>
                    <a:pt x="9" y="119"/>
                  </a:cubicBezTo>
                  <a:cubicBezTo>
                    <a:pt x="8" y="119"/>
                    <a:pt x="6" y="119"/>
                    <a:pt x="4" y="120"/>
                  </a:cubicBezTo>
                  <a:cubicBezTo>
                    <a:pt x="2" y="121"/>
                    <a:pt x="2" y="122"/>
                    <a:pt x="1" y="122"/>
                  </a:cubicBezTo>
                  <a:cubicBezTo>
                    <a:pt x="1" y="123"/>
                    <a:pt x="0" y="123"/>
                    <a:pt x="1" y="124"/>
                  </a:cubicBezTo>
                  <a:cubicBezTo>
                    <a:pt x="3" y="124"/>
                    <a:pt x="3" y="124"/>
                    <a:pt x="4" y="123"/>
                  </a:cubicBezTo>
                  <a:cubicBezTo>
                    <a:pt x="4" y="122"/>
                    <a:pt x="6" y="121"/>
                    <a:pt x="6" y="121"/>
                  </a:cubicBezTo>
                  <a:cubicBezTo>
                    <a:pt x="6" y="122"/>
                    <a:pt x="5" y="123"/>
                    <a:pt x="6" y="122"/>
                  </a:cubicBezTo>
                  <a:cubicBezTo>
                    <a:pt x="8" y="122"/>
                    <a:pt x="10" y="121"/>
                    <a:pt x="12" y="120"/>
                  </a:cubicBezTo>
                  <a:cubicBezTo>
                    <a:pt x="13" y="120"/>
                    <a:pt x="13" y="119"/>
                    <a:pt x="15" y="119"/>
                  </a:cubicBezTo>
                  <a:cubicBezTo>
                    <a:pt x="17" y="119"/>
                    <a:pt x="18" y="118"/>
                    <a:pt x="19" y="117"/>
                  </a:cubicBezTo>
                  <a:cubicBezTo>
                    <a:pt x="21" y="116"/>
                    <a:pt x="29" y="113"/>
                    <a:pt x="30" y="113"/>
                  </a:cubicBezTo>
                  <a:cubicBezTo>
                    <a:pt x="31" y="112"/>
                    <a:pt x="30" y="112"/>
                    <a:pt x="32" y="111"/>
                  </a:cubicBezTo>
                  <a:cubicBezTo>
                    <a:pt x="34" y="110"/>
                    <a:pt x="35" y="108"/>
                    <a:pt x="37" y="107"/>
                  </a:cubicBezTo>
                  <a:cubicBezTo>
                    <a:pt x="39" y="106"/>
                    <a:pt x="40" y="107"/>
                    <a:pt x="41" y="106"/>
                  </a:cubicBezTo>
                  <a:cubicBezTo>
                    <a:pt x="42" y="106"/>
                    <a:pt x="41" y="105"/>
                    <a:pt x="42" y="105"/>
                  </a:cubicBezTo>
                  <a:cubicBezTo>
                    <a:pt x="43" y="104"/>
                    <a:pt x="46" y="101"/>
                    <a:pt x="46" y="101"/>
                  </a:cubicBezTo>
                  <a:cubicBezTo>
                    <a:pt x="47" y="100"/>
                    <a:pt x="47" y="100"/>
                    <a:pt x="46" y="100"/>
                  </a:cubicBezTo>
                  <a:cubicBezTo>
                    <a:pt x="45" y="99"/>
                    <a:pt x="43" y="99"/>
                    <a:pt x="45" y="98"/>
                  </a:cubicBezTo>
                  <a:cubicBezTo>
                    <a:pt x="47" y="97"/>
                    <a:pt x="48" y="95"/>
                    <a:pt x="49" y="95"/>
                  </a:cubicBezTo>
                  <a:cubicBezTo>
                    <a:pt x="51" y="95"/>
                    <a:pt x="51" y="93"/>
                    <a:pt x="52" y="92"/>
                  </a:cubicBezTo>
                  <a:cubicBezTo>
                    <a:pt x="52" y="91"/>
                    <a:pt x="54" y="89"/>
                    <a:pt x="56" y="88"/>
                  </a:cubicBezTo>
                  <a:cubicBezTo>
                    <a:pt x="57" y="88"/>
                    <a:pt x="59" y="87"/>
                    <a:pt x="60" y="87"/>
                  </a:cubicBezTo>
                  <a:cubicBezTo>
                    <a:pt x="60" y="86"/>
                    <a:pt x="62" y="84"/>
                    <a:pt x="63" y="85"/>
                  </a:cubicBezTo>
                  <a:cubicBezTo>
                    <a:pt x="63" y="85"/>
                    <a:pt x="63" y="85"/>
                    <a:pt x="64" y="85"/>
                  </a:cubicBezTo>
                  <a:cubicBezTo>
                    <a:pt x="65" y="85"/>
                    <a:pt x="67" y="83"/>
                    <a:pt x="67" y="84"/>
                  </a:cubicBezTo>
                  <a:cubicBezTo>
                    <a:pt x="66" y="85"/>
                    <a:pt x="65" y="86"/>
                    <a:pt x="65" y="86"/>
                  </a:cubicBezTo>
                  <a:cubicBezTo>
                    <a:pt x="65" y="87"/>
                    <a:pt x="67" y="88"/>
                    <a:pt x="66" y="88"/>
                  </a:cubicBezTo>
                  <a:cubicBezTo>
                    <a:pt x="65" y="88"/>
                    <a:pt x="63" y="88"/>
                    <a:pt x="63" y="88"/>
                  </a:cubicBezTo>
                  <a:cubicBezTo>
                    <a:pt x="62" y="88"/>
                    <a:pt x="63" y="87"/>
                    <a:pt x="61" y="87"/>
                  </a:cubicBezTo>
                  <a:cubicBezTo>
                    <a:pt x="60" y="88"/>
                    <a:pt x="59" y="88"/>
                    <a:pt x="59" y="89"/>
                  </a:cubicBezTo>
                  <a:cubicBezTo>
                    <a:pt x="58" y="89"/>
                    <a:pt x="56" y="93"/>
                    <a:pt x="55" y="94"/>
                  </a:cubicBezTo>
                  <a:cubicBezTo>
                    <a:pt x="54" y="95"/>
                    <a:pt x="54" y="96"/>
                    <a:pt x="55" y="95"/>
                  </a:cubicBezTo>
                  <a:cubicBezTo>
                    <a:pt x="56" y="95"/>
                    <a:pt x="57" y="95"/>
                    <a:pt x="57" y="95"/>
                  </a:cubicBezTo>
                  <a:cubicBezTo>
                    <a:pt x="56" y="95"/>
                    <a:pt x="54" y="97"/>
                    <a:pt x="54" y="97"/>
                  </a:cubicBezTo>
                  <a:cubicBezTo>
                    <a:pt x="53" y="98"/>
                    <a:pt x="56" y="98"/>
                    <a:pt x="57" y="97"/>
                  </a:cubicBezTo>
                  <a:cubicBezTo>
                    <a:pt x="58" y="96"/>
                    <a:pt x="58" y="97"/>
                    <a:pt x="60" y="96"/>
                  </a:cubicBezTo>
                  <a:cubicBezTo>
                    <a:pt x="61" y="95"/>
                    <a:pt x="63" y="94"/>
                    <a:pt x="64" y="94"/>
                  </a:cubicBezTo>
                  <a:cubicBezTo>
                    <a:pt x="66" y="94"/>
                    <a:pt x="68" y="94"/>
                    <a:pt x="69" y="93"/>
                  </a:cubicBezTo>
                  <a:cubicBezTo>
                    <a:pt x="71" y="92"/>
                    <a:pt x="73" y="92"/>
                    <a:pt x="73" y="91"/>
                  </a:cubicBezTo>
                  <a:cubicBezTo>
                    <a:pt x="73" y="91"/>
                    <a:pt x="71" y="90"/>
                    <a:pt x="70" y="89"/>
                  </a:cubicBezTo>
                  <a:cubicBezTo>
                    <a:pt x="70" y="89"/>
                    <a:pt x="71" y="87"/>
                    <a:pt x="71" y="87"/>
                  </a:cubicBezTo>
                  <a:cubicBezTo>
                    <a:pt x="72" y="87"/>
                    <a:pt x="72" y="87"/>
                    <a:pt x="73" y="87"/>
                  </a:cubicBezTo>
                  <a:cubicBezTo>
                    <a:pt x="74" y="87"/>
                    <a:pt x="74" y="88"/>
                    <a:pt x="75" y="88"/>
                  </a:cubicBezTo>
                  <a:cubicBezTo>
                    <a:pt x="76" y="87"/>
                    <a:pt x="77" y="87"/>
                    <a:pt x="77" y="88"/>
                  </a:cubicBezTo>
                  <a:cubicBezTo>
                    <a:pt x="77" y="88"/>
                    <a:pt x="76" y="89"/>
                    <a:pt x="77" y="89"/>
                  </a:cubicBezTo>
                  <a:cubicBezTo>
                    <a:pt x="78" y="89"/>
                    <a:pt x="78" y="89"/>
                    <a:pt x="79" y="89"/>
                  </a:cubicBezTo>
                  <a:cubicBezTo>
                    <a:pt x="79" y="90"/>
                    <a:pt x="80" y="91"/>
                    <a:pt x="81" y="91"/>
                  </a:cubicBezTo>
                  <a:cubicBezTo>
                    <a:pt x="82" y="91"/>
                    <a:pt x="83" y="91"/>
                    <a:pt x="84" y="91"/>
                  </a:cubicBezTo>
                  <a:cubicBezTo>
                    <a:pt x="84" y="92"/>
                    <a:pt x="84" y="93"/>
                    <a:pt x="85" y="93"/>
                  </a:cubicBezTo>
                  <a:cubicBezTo>
                    <a:pt x="86" y="93"/>
                    <a:pt x="88" y="93"/>
                    <a:pt x="91" y="93"/>
                  </a:cubicBezTo>
                  <a:cubicBezTo>
                    <a:pt x="93" y="93"/>
                    <a:pt x="96" y="95"/>
                    <a:pt x="97" y="95"/>
                  </a:cubicBezTo>
                  <a:cubicBezTo>
                    <a:pt x="98" y="95"/>
                    <a:pt x="102" y="93"/>
                    <a:pt x="102" y="93"/>
                  </a:cubicBezTo>
                  <a:cubicBezTo>
                    <a:pt x="102" y="94"/>
                    <a:pt x="100" y="95"/>
                    <a:pt x="101" y="96"/>
                  </a:cubicBezTo>
                  <a:cubicBezTo>
                    <a:pt x="101" y="97"/>
                    <a:pt x="102" y="99"/>
                    <a:pt x="104" y="99"/>
                  </a:cubicBezTo>
                  <a:cubicBezTo>
                    <a:pt x="105" y="99"/>
                    <a:pt x="106" y="99"/>
                    <a:pt x="106" y="100"/>
                  </a:cubicBezTo>
                  <a:cubicBezTo>
                    <a:pt x="106" y="101"/>
                    <a:pt x="105" y="103"/>
                    <a:pt x="106" y="103"/>
                  </a:cubicBezTo>
                  <a:cubicBezTo>
                    <a:pt x="107" y="103"/>
                    <a:pt x="108" y="103"/>
                    <a:pt x="108" y="104"/>
                  </a:cubicBezTo>
                  <a:cubicBezTo>
                    <a:pt x="109" y="104"/>
                    <a:pt x="109" y="105"/>
                    <a:pt x="110" y="104"/>
                  </a:cubicBezTo>
                  <a:cubicBezTo>
                    <a:pt x="111" y="104"/>
                    <a:pt x="112" y="103"/>
                    <a:pt x="111" y="102"/>
                  </a:cubicBezTo>
                  <a:cubicBezTo>
                    <a:pt x="111" y="102"/>
                    <a:pt x="111" y="100"/>
                    <a:pt x="111" y="100"/>
                  </a:cubicBezTo>
                  <a:cubicBezTo>
                    <a:pt x="112" y="100"/>
                    <a:pt x="113" y="101"/>
                    <a:pt x="113" y="102"/>
                  </a:cubicBezTo>
                  <a:cubicBezTo>
                    <a:pt x="113" y="104"/>
                    <a:pt x="114" y="105"/>
                    <a:pt x="114" y="105"/>
                  </a:cubicBezTo>
                  <a:cubicBezTo>
                    <a:pt x="114" y="105"/>
                    <a:pt x="115" y="101"/>
                    <a:pt x="115" y="101"/>
                  </a:cubicBezTo>
                  <a:cubicBezTo>
                    <a:pt x="115" y="100"/>
                    <a:pt x="115" y="97"/>
                    <a:pt x="116" y="97"/>
                  </a:cubicBezTo>
                  <a:cubicBezTo>
                    <a:pt x="117" y="97"/>
                    <a:pt x="117" y="99"/>
                    <a:pt x="117" y="100"/>
                  </a:cubicBezTo>
                  <a:cubicBezTo>
                    <a:pt x="117" y="101"/>
                    <a:pt x="116" y="104"/>
                    <a:pt x="116" y="104"/>
                  </a:cubicBezTo>
                  <a:cubicBezTo>
                    <a:pt x="117" y="105"/>
                    <a:pt x="118" y="105"/>
                    <a:pt x="119" y="105"/>
                  </a:cubicBezTo>
                  <a:cubicBezTo>
                    <a:pt x="120" y="105"/>
                    <a:pt x="120" y="106"/>
                    <a:pt x="121" y="107"/>
                  </a:cubicBezTo>
                  <a:cubicBezTo>
                    <a:pt x="122" y="108"/>
                    <a:pt x="122" y="109"/>
                    <a:pt x="121" y="110"/>
                  </a:cubicBezTo>
                  <a:cubicBezTo>
                    <a:pt x="121" y="111"/>
                    <a:pt x="123" y="111"/>
                    <a:pt x="123" y="112"/>
                  </a:cubicBezTo>
                  <a:cubicBezTo>
                    <a:pt x="123" y="113"/>
                    <a:pt x="122" y="114"/>
                    <a:pt x="123" y="115"/>
                  </a:cubicBezTo>
                  <a:cubicBezTo>
                    <a:pt x="123" y="116"/>
                    <a:pt x="125" y="116"/>
                    <a:pt x="125" y="117"/>
                  </a:cubicBezTo>
                  <a:cubicBezTo>
                    <a:pt x="124" y="118"/>
                    <a:pt x="123" y="119"/>
                    <a:pt x="124" y="119"/>
                  </a:cubicBezTo>
                  <a:cubicBezTo>
                    <a:pt x="126" y="118"/>
                    <a:pt x="127" y="118"/>
                    <a:pt x="127" y="118"/>
                  </a:cubicBezTo>
                  <a:cubicBezTo>
                    <a:pt x="128" y="118"/>
                    <a:pt x="128" y="120"/>
                    <a:pt x="127" y="121"/>
                  </a:cubicBezTo>
                  <a:cubicBezTo>
                    <a:pt x="127" y="122"/>
                    <a:pt x="128" y="123"/>
                    <a:pt x="127" y="123"/>
                  </a:cubicBezTo>
                  <a:cubicBezTo>
                    <a:pt x="126" y="124"/>
                    <a:pt x="126" y="125"/>
                    <a:pt x="127" y="125"/>
                  </a:cubicBezTo>
                  <a:cubicBezTo>
                    <a:pt x="127" y="125"/>
                    <a:pt x="129" y="123"/>
                    <a:pt x="129" y="124"/>
                  </a:cubicBezTo>
                  <a:cubicBezTo>
                    <a:pt x="129" y="124"/>
                    <a:pt x="129" y="124"/>
                    <a:pt x="129" y="124"/>
                  </a:cubicBezTo>
                  <a:cubicBezTo>
                    <a:pt x="128" y="125"/>
                    <a:pt x="128" y="125"/>
                    <a:pt x="127" y="126"/>
                  </a:cubicBezTo>
                  <a:cubicBezTo>
                    <a:pt x="127" y="126"/>
                    <a:pt x="127" y="126"/>
                    <a:pt x="127" y="126"/>
                  </a:cubicBezTo>
                  <a:cubicBezTo>
                    <a:pt x="127" y="126"/>
                    <a:pt x="127" y="127"/>
                    <a:pt x="126" y="127"/>
                  </a:cubicBezTo>
                  <a:cubicBezTo>
                    <a:pt x="126" y="128"/>
                    <a:pt x="127" y="129"/>
                    <a:pt x="127" y="130"/>
                  </a:cubicBezTo>
                  <a:cubicBezTo>
                    <a:pt x="127" y="130"/>
                    <a:pt x="128" y="131"/>
                    <a:pt x="126" y="131"/>
                  </a:cubicBezTo>
                  <a:cubicBezTo>
                    <a:pt x="125" y="131"/>
                    <a:pt x="125" y="132"/>
                    <a:pt x="126" y="133"/>
                  </a:cubicBezTo>
                  <a:cubicBezTo>
                    <a:pt x="127" y="133"/>
                    <a:pt x="128" y="133"/>
                    <a:pt x="129" y="133"/>
                  </a:cubicBezTo>
                  <a:cubicBezTo>
                    <a:pt x="129" y="132"/>
                    <a:pt x="130" y="130"/>
                    <a:pt x="131" y="131"/>
                  </a:cubicBezTo>
                  <a:cubicBezTo>
                    <a:pt x="132" y="131"/>
                    <a:pt x="132" y="133"/>
                    <a:pt x="131" y="133"/>
                  </a:cubicBezTo>
                  <a:cubicBezTo>
                    <a:pt x="131" y="133"/>
                    <a:pt x="130" y="133"/>
                    <a:pt x="130" y="134"/>
                  </a:cubicBezTo>
                  <a:cubicBezTo>
                    <a:pt x="129" y="134"/>
                    <a:pt x="130" y="135"/>
                    <a:pt x="131" y="136"/>
                  </a:cubicBezTo>
                  <a:cubicBezTo>
                    <a:pt x="131" y="136"/>
                    <a:pt x="131" y="139"/>
                    <a:pt x="132" y="139"/>
                  </a:cubicBezTo>
                  <a:cubicBezTo>
                    <a:pt x="133" y="138"/>
                    <a:pt x="136" y="137"/>
                    <a:pt x="136" y="137"/>
                  </a:cubicBezTo>
                  <a:cubicBezTo>
                    <a:pt x="136" y="138"/>
                    <a:pt x="134" y="140"/>
                    <a:pt x="133" y="141"/>
                  </a:cubicBezTo>
                  <a:cubicBezTo>
                    <a:pt x="132" y="141"/>
                    <a:pt x="130" y="144"/>
                    <a:pt x="130" y="144"/>
                  </a:cubicBezTo>
                  <a:cubicBezTo>
                    <a:pt x="130" y="145"/>
                    <a:pt x="129" y="145"/>
                    <a:pt x="130" y="146"/>
                  </a:cubicBezTo>
                  <a:cubicBezTo>
                    <a:pt x="130" y="147"/>
                    <a:pt x="131" y="147"/>
                    <a:pt x="132" y="147"/>
                  </a:cubicBezTo>
                  <a:cubicBezTo>
                    <a:pt x="133" y="147"/>
                    <a:pt x="133" y="147"/>
                    <a:pt x="133" y="148"/>
                  </a:cubicBezTo>
                  <a:cubicBezTo>
                    <a:pt x="132" y="148"/>
                    <a:pt x="132" y="149"/>
                    <a:pt x="134" y="149"/>
                  </a:cubicBezTo>
                  <a:cubicBezTo>
                    <a:pt x="136" y="149"/>
                    <a:pt x="138" y="149"/>
                    <a:pt x="138" y="149"/>
                  </a:cubicBezTo>
                  <a:cubicBezTo>
                    <a:pt x="138" y="149"/>
                    <a:pt x="138" y="149"/>
                    <a:pt x="138" y="150"/>
                  </a:cubicBezTo>
                  <a:cubicBezTo>
                    <a:pt x="138" y="150"/>
                    <a:pt x="138" y="150"/>
                    <a:pt x="138" y="150"/>
                  </a:cubicBezTo>
                  <a:cubicBezTo>
                    <a:pt x="138" y="150"/>
                    <a:pt x="138" y="150"/>
                    <a:pt x="138" y="150"/>
                  </a:cubicBezTo>
                  <a:cubicBezTo>
                    <a:pt x="138" y="150"/>
                    <a:pt x="138" y="150"/>
                    <a:pt x="139" y="150"/>
                  </a:cubicBezTo>
                  <a:cubicBezTo>
                    <a:pt x="140" y="150"/>
                    <a:pt x="141" y="148"/>
                    <a:pt x="140" y="149"/>
                  </a:cubicBezTo>
                  <a:cubicBezTo>
                    <a:pt x="140" y="150"/>
                    <a:pt x="138" y="151"/>
                    <a:pt x="139" y="152"/>
                  </a:cubicBezTo>
                  <a:cubicBezTo>
                    <a:pt x="140" y="153"/>
                    <a:pt x="140" y="152"/>
                    <a:pt x="140" y="153"/>
                  </a:cubicBezTo>
                  <a:cubicBezTo>
                    <a:pt x="140" y="154"/>
                    <a:pt x="140" y="155"/>
                    <a:pt x="141" y="155"/>
                  </a:cubicBezTo>
                  <a:cubicBezTo>
                    <a:pt x="143" y="154"/>
                    <a:pt x="142" y="155"/>
                    <a:pt x="143" y="156"/>
                  </a:cubicBezTo>
                  <a:cubicBezTo>
                    <a:pt x="143" y="156"/>
                    <a:pt x="144" y="156"/>
                    <a:pt x="144" y="156"/>
                  </a:cubicBezTo>
                  <a:cubicBezTo>
                    <a:pt x="144" y="157"/>
                    <a:pt x="144" y="157"/>
                    <a:pt x="144" y="157"/>
                  </a:cubicBezTo>
                  <a:cubicBezTo>
                    <a:pt x="144" y="157"/>
                    <a:pt x="144" y="157"/>
                    <a:pt x="144" y="157"/>
                  </a:cubicBezTo>
                  <a:cubicBezTo>
                    <a:pt x="144" y="157"/>
                    <a:pt x="144" y="157"/>
                    <a:pt x="144" y="157"/>
                  </a:cubicBezTo>
                  <a:cubicBezTo>
                    <a:pt x="144" y="157"/>
                    <a:pt x="144" y="157"/>
                    <a:pt x="144" y="158"/>
                  </a:cubicBezTo>
                  <a:cubicBezTo>
                    <a:pt x="144" y="158"/>
                    <a:pt x="144" y="158"/>
                    <a:pt x="144" y="158"/>
                  </a:cubicBezTo>
                  <a:cubicBezTo>
                    <a:pt x="144" y="159"/>
                    <a:pt x="144" y="161"/>
                    <a:pt x="144" y="162"/>
                  </a:cubicBezTo>
                  <a:cubicBezTo>
                    <a:pt x="144" y="162"/>
                    <a:pt x="143" y="164"/>
                    <a:pt x="143" y="164"/>
                  </a:cubicBezTo>
                  <a:cubicBezTo>
                    <a:pt x="143" y="163"/>
                    <a:pt x="142" y="162"/>
                    <a:pt x="141" y="162"/>
                  </a:cubicBezTo>
                  <a:cubicBezTo>
                    <a:pt x="140" y="162"/>
                    <a:pt x="137" y="162"/>
                    <a:pt x="136" y="162"/>
                  </a:cubicBezTo>
                  <a:cubicBezTo>
                    <a:pt x="135" y="161"/>
                    <a:pt x="135" y="162"/>
                    <a:pt x="135" y="163"/>
                  </a:cubicBezTo>
                  <a:cubicBezTo>
                    <a:pt x="135" y="164"/>
                    <a:pt x="136" y="169"/>
                    <a:pt x="134" y="171"/>
                  </a:cubicBezTo>
                  <a:cubicBezTo>
                    <a:pt x="133" y="174"/>
                    <a:pt x="132" y="179"/>
                    <a:pt x="131" y="180"/>
                  </a:cubicBezTo>
                  <a:cubicBezTo>
                    <a:pt x="130" y="181"/>
                    <a:pt x="128" y="187"/>
                    <a:pt x="127" y="188"/>
                  </a:cubicBezTo>
                  <a:cubicBezTo>
                    <a:pt x="126" y="189"/>
                    <a:pt x="126" y="191"/>
                    <a:pt x="126" y="192"/>
                  </a:cubicBezTo>
                  <a:cubicBezTo>
                    <a:pt x="126" y="193"/>
                    <a:pt x="126" y="193"/>
                    <a:pt x="125" y="195"/>
                  </a:cubicBezTo>
                  <a:cubicBezTo>
                    <a:pt x="124" y="197"/>
                    <a:pt x="123" y="201"/>
                    <a:pt x="123" y="203"/>
                  </a:cubicBezTo>
                  <a:cubicBezTo>
                    <a:pt x="123" y="204"/>
                    <a:pt x="125" y="206"/>
                    <a:pt x="124" y="207"/>
                  </a:cubicBezTo>
                  <a:cubicBezTo>
                    <a:pt x="123" y="209"/>
                    <a:pt x="123" y="210"/>
                    <a:pt x="124" y="211"/>
                  </a:cubicBezTo>
                  <a:cubicBezTo>
                    <a:pt x="124" y="212"/>
                    <a:pt x="125" y="214"/>
                    <a:pt x="125" y="216"/>
                  </a:cubicBezTo>
                  <a:cubicBezTo>
                    <a:pt x="126" y="217"/>
                    <a:pt x="125" y="219"/>
                    <a:pt x="126" y="220"/>
                  </a:cubicBezTo>
                  <a:cubicBezTo>
                    <a:pt x="127" y="221"/>
                    <a:pt x="127" y="224"/>
                    <a:pt x="127" y="226"/>
                  </a:cubicBezTo>
                  <a:cubicBezTo>
                    <a:pt x="128" y="228"/>
                    <a:pt x="129" y="228"/>
                    <a:pt x="129" y="230"/>
                  </a:cubicBezTo>
                  <a:cubicBezTo>
                    <a:pt x="129" y="231"/>
                    <a:pt x="132" y="230"/>
                    <a:pt x="133" y="231"/>
                  </a:cubicBezTo>
                  <a:cubicBezTo>
                    <a:pt x="135" y="232"/>
                    <a:pt x="136" y="232"/>
                    <a:pt x="137" y="232"/>
                  </a:cubicBezTo>
                  <a:cubicBezTo>
                    <a:pt x="139" y="233"/>
                    <a:pt x="138" y="234"/>
                    <a:pt x="139" y="235"/>
                  </a:cubicBezTo>
                  <a:cubicBezTo>
                    <a:pt x="139" y="235"/>
                    <a:pt x="139" y="235"/>
                    <a:pt x="139" y="235"/>
                  </a:cubicBezTo>
                  <a:cubicBezTo>
                    <a:pt x="139" y="235"/>
                    <a:pt x="139" y="235"/>
                    <a:pt x="139" y="235"/>
                  </a:cubicBezTo>
                  <a:cubicBezTo>
                    <a:pt x="139" y="236"/>
                    <a:pt x="139" y="236"/>
                    <a:pt x="139" y="236"/>
                  </a:cubicBezTo>
                  <a:cubicBezTo>
                    <a:pt x="139" y="236"/>
                    <a:pt x="139" y="236"/>
                    <a:pt x="139" y="236"/>
                  </a:cubicBezTo>
                  <a:cubicBezTo>
                    <a:pt x="139" y="237"/>
                    <a:pt x="139" y="237"/>
                    <a:pt x="139" y="237"/>
                  </a:cubicBezTo>
                  <a:cubicBezTo>
                    <a:pt x="139" y="238"/>
                    <a:pt x="140" y="238"/>
                    <a:pt x="140" y="238"/>
                  </a:cubicBezTo>
                  <a:cubicBezTo>
                    <a:pt x="140" y="238"/>
                    <a:pt x="140" y="238"/>
                    <a:pt x="140" y="239"/>
                  </a:cubicBezTo>
                  <a:cubicBezTo>
                    <a:pt x="140" y="239"/>
                    <a:pt x="140" y="239"/>
                    <a:pt x="140" y="239"/>
                  </a:cubicBezTo>
                  <a:cubicBezTo>
                    <a:pt x="140" y="240"/>
                    <a:pt x="140" y="240"/>
                    <a:pt x="140" y="240"/>
                  </a:cubicBezTo>
                  <a:cubicBezTo>
                    <a:pt x="140" y="240"/>
                    <a:pt x="140" y="241"/>
                    <a:pt x="140" y="241"/>
                  </a:cubicBezTo>
                  <a:cubicBezTo>
                    <a:pt x="140" y="241"/>
                    <a:pt x="140" y="241"/>
                    <a:pt x="140" y="242"/>
                  </a:cubicBezTo>
                  <a:cubicBezTo>
                    <a:pt x="140" y="242"/>
                    <a:pt x="140" y="242"/>
                    <a:pt x="140" y="242"/>
                  </a:cubicBezTo>
                  <a:cubicBezTo>
                    <a:pt x="140" y="242"/>
                    <a:pt x="140" y="243"/>
                    <a:pt x="140" y="243"/>
                  </a:cubicBezTo>
                  <a:cubicBezTo>
                    <a:pt x="140" y="243"/>
                    <a:pt x="141" y="243"/>
                    <a:pt x="141" y="243"/>
                  </a:cubicBezTo>
                  <a:cubicBezTo>
                    <a:pt x="141" y="244"/>
                    <a:pt x="141" y="244"/>
                    <a:pt x="141" y="244"/>
                  </a:cubicBezTo>
                  <a:cubicBezTo>
                    <a:pt x="141" y="246"/>
                    <a:pt x="142" y="249"/>
                    <a:pt x="142" y="251"/>
                  </a:cubicBezTo>
                  <a:cubicBezTo>
                    <a:pt x="142" y="253"/>
                    <a:pt x="143" y="254"/>
                    <a:pt x="144" y="255"/>
                  </a:cubicBezTo>
                  <a:cubicBezTo>
                    <a:pt x="145" y="256"/>
                    <a:pt x="147" y="257"/>
                    <a:pt x="146" y="259"/>
                  </a:cubicBezTo>
                  <a:cubicBezTo>
                    <a:pt x="145" y="261"/>
                    <a:pt x="144" y="262"/>
                    <a:pt x="143" y="262"/>
                  </a:cubicBezTo>
                  <a:cubicBezTo>
                    <a:pt x="143" y="262"/>
                    <a:pt x="143" y="263"/>
                    <a:pt x="144" y="264"/>
                  </a:cubicBezTo>
                  <a:cubicBezTo>
                    <a:pt x="144" y="264"/>
                    <a:pt x="146" y="266"/>
                    <a:pt x="147" y="266"/>
                  </a:cubicBezTo>
                  <a:cubicBezTo>
                    <a:pt x="148" y="266"/>
                    <a:pt x="149" y="266"/>
                    <a:pt x="150" y="267"/>
                  </a:cubicBezTo>
                  <a:cubicBezTo>
                    <a:pt x="151" y="268"/>
                    <a:pt x="151" y="270"/>
                    <a:pt x="151" y="271"/>
                  </a:cubicBezTo>
                  <a:cubicBezTo>
                    <a:pt x="150" y="273"/>
                    <a:pt x="150" y="274"/>
                    <a:pt x="151" y="275"/>
                  </a:cubicBezTo>
                  <a:cubicBezTo>
                    <a:pt x="151" y="276"/>
                    <a:pt x="155" y="279"/>
                    <a:pt x="155" y="281"/>
                  </a:cubicBezTo>
                  <a:cubicBezTo>
                    <a:pt x="155" y="282"/>
                    <a:pt x="156" y="284"/>
                    <a:pt x="157" y="283"/>
                  </a:cubicBezTo>
                  <a:cubicBezTo>
                    <a:pt x="157" y="283"/>
                    <a:pt x="159" y="283"/>
                    <a:pt x="159" y="281"/>
                  </a:cubicBezTo>
                  <a:cubicBezTo>
                    <a:pt x="159" y="280"/>
                    <a:pt x="156" y="276"/>
                    <a:pt x="155" y="276"/>
                  </a:cubicBezTo>
                  <a:cubicBezTo>
                    <a:pt x="155" y="275"/>
                    <a:pt x="157" y="275"/>
                    <a:pt x="156" y="274"/>
                  </a:cubicBezTo>
                  <a:cubicBezTo>
                    <a:pt x="156" y="272"/>
                    <a:pt x="154" y="271"/>
                    <a:pt x="155" y="270"/>
                  </a:cubicBezTo>
                  <a:cubicBezTo>
                    <a:pt x="155" y="270"/>
                    <a:pt x="157" y="270"/>
                    <a:pt x="156" y="269"/>
                  </a:cubicBezTo>
                  <a:cubicBezTo>
                    <a:pt x="154" y="267"/>
                    <a:pt x="154" y="265"/>
                    <a:pt x="153" y="264"/>
                  </a:cubicBezTo>
                  <a:cubicBezTo>
                    <a:pt x="153" y="262"/>
                    <a:pt x="152" y="262"/>
                    <a:pt x="152" y="260"/>
                  </a:cubicBezTo>
                  <a:cubicBezTo>
                    <a:pt x="152" y="258"/>
                    <a:pt x="150" y="255"/>
                    <a:pt x="149" y="255"/>
                  </a:cubicBezTo>
                  <a:cubicBezTo>
                    <a:pt x="148" y="254"/>
                    <a:pt x="146" y="252"/>
                    <a:pt x="147" y="251"/>
                  </a:cubicBezTo>
                  <a:cubicBezTo>
                    <a:pt x="147" y="250"/>
                    <a:pt x="147" y="248"/>
                    <a:pt x="147" y="247"/>
                  </a:cubicBezTo>
                  <a:cubicBezTo>
                    <a:pt x="147" y="246"/>
                    <a:pt x="148" y="245"/>
                    <a:pt x="148" y="244"/>
                  </a:cubicBezTo>
                  <a:cubicBezTo>
                    <a:pt x="148" y="244"/>
                    <a:pt x="149" y="243"/>
                    <a:pt x="149" y="243"/>
                  </a:cubicBezTo>
                  <a:cubicBezTo>
                    <a:pt x="149" y="244"/>
                    <a:pt x="151" y="245"/>
                    <a:pt x="151" y="245"/>
                  </a:cubicBezTo>
                  <a:cubicBezTo>
                    <a:pt x="151" y="245"/>
                    <a:pt x="152" y="245"/>
                    <a:pt x="153" y="246"/>
                  </a:cubicBezTo>
                  <a:cubicBezTo>
                    <a:pt x="154" y="247"/>
                    <a:pt x="155" y="246"/>
                    <a:pt x="154" y="247"/>
                  </a:cubicBezTo>
                  <a:cubicBezTo>
                    <a:pt x="154" y="249"/>
                    <a:pt x="154" y="250"/>
                    <a:pt x="154" y="251"/>
                  </a:cubicBezTo>
                  <a:cubicBezTo>
                    <a:pt x="155" y="251"/>
                    <a:pt x="154" y="254"/>
                    <a:pt x="155" y="254"/>
                  </a:cubicBezTo>
                  <a:cubicBezTo>
                    <a:pt x="155" y="255"/>
                    <a:pt x="155" y="257"/>
                    <a:pt x="156" y="258"/>
                  </a:cubicBezTo>
                  <a:cubicBezTo>
                    <a:pt x="157" y="260"/>
                    <a:pt x="158" y="260"/>
                    <a:pt x="160" y="262"/>
                  </a:cubicBezTo>
                  <a:cubicBezTo>
                    <a:pt x="161" y="263"/>
                    <a:pt x="165" y="267"/>
                    <a:pt x="164" y="267"/>
                  </a:cubicBezTo>
                  <a:cubicBezTo>
                    <a:pt x="164" y="268"/>
                    <a:pt x="163" y="269"/>
                    <a:pt x="164" y="270"/>
                  </a:cubicBezTo>
                  <a:cubicBezTo>
                    <a:pt x="164" y="271"/>
                    <a:pt x="166" y="272"/>
                    <a:pt x="167" y="273"/>
                  </a:cubicBezTo>
                  <a:cubicBezTo>
                    <a:pt x="168" y="274"/>
                    <a:pt x="170" y="276"/>
                    <a:pt x="170" y="277"/>
                  </a:cubicBezTo>
                  <a:cubicBezTo>
                    <a:pt x="169" y="278"/>
                    <a:pt x="170" y="279"/>
                    <a:pt x="171" y="281"/>
                  </a:cubicBezTo>
                  <a:cubicBezTo>
                    <a:pt x="172" y="282"/>
                    <a:pt x="173" y="284"/>
                    <a:pt x="173" y="286"/>
                  </a:cubicBezTo>
                  <a:cubicBezTo>
                    <a:pt x="174" y="287"/>
                    <a:pt x="173" y="291"/>
                    <a:pt x="173" y="292"/>
                  </a:cubicBezTo>
                  <a:cubicBezTo>
                    <a:pt x="172" y="292"/>
                    <a:pt x="170" y="294"/>
                    <a:pt x="170" y="295"/>
                  </a:cubicBezTo>
                  <a:cubicBezTo>
                    <a:pt x="171" y="295"/>
                    <a:pt x="169" y="296"/>
                    <a:pt x="171" y="298"/>
                  </a:cubicBezTo>
                  <a:cubicBezTo>
                    <a:pt x="173" y="300"/>
                    <a:pt x="177" y="303"/>
                    <a:pt x="179" y="304"/>
                  </a:cubicBezTo>
                  <a:cubicBezTo>
                    <a:pt x="181" y="305"/>
                    <a:pt x="183" y="304"/>
                    <a:pt x="184" y="305"/>
                  </a:cubicBezTo>
                  <a:cubicBezTo>
                    <a:pt x="185" y="306"/>
                    <a:pt x="186" y="307"/>
                    <a:pt x="188" y="308"/>
                  </a:cubicBezTo>
                  <a:cubicBezTo>
                    <a:pt x="189" y="308"/>
                    <a:pt x="195" y="310"/>
                    <a:pt x="196" y="311"/>
                  </a:cubicBezTo>
                  <a:cubicBezTo>
                    <a:pt x="197" y="312"/>
                    <a:pt x="198" y="313"/>
                    <a:pt x="200" y="313"/>
                  </a:cubicBezTo>
                  <a:cubicBezTo>
                    <a:pt x="202" y="314"/>
                    <a:pt x="204" y="315"/>
                    <a:pt x="206" y="315"/>
                  </a:cubicBezTo>
                  <a:cubicBezTo>
                    <a:pt x="207" y="314"/>
                    <a:pt x="212" y="311"/>
                    <a:pt x="214" y="312"/>
                  </a:cubicBezTo>
                  <a:cubicBezTo>
                    <a:pt x="216" y="312"/>
                    <a:pt x="217" y="312"/>
                    <a:pt x="217" y="313"/>
                  </a:cubicBezTo>
                  <a:cubicBezTo>
                    <a:pt x="218" y="314"/>
                    <a:pt x="219" y="317"/>
                    <a:pt x="221" y="319"/>
                  </a:cubicBezTo>
                  <a:cubicBezTo>
                    <a:pt x="221" y="319"/>
                    <a:pt x="221" y="319"/>
                    <a:pt x="221" y="320"/>
                  </a:cubicBezTo>
                  <a:cubicBezTo>
                    <a:pt x="222" y="320"/>
                    <a:pt x="222" y="320"/>
                    <a:pt x="222" y="321"/>
                  </a:cubicBezTo>
                  <a:cubicBezTo>
                    <a:pt x="222" y="321"/>
                    <a:pt x="222" y="321"/>
                    <a:pt x="222" y="321"/>
                  </a:cubicBezTo>
                  <a:cubicBezTo>
                    <a:pt x="222" y="321"/>
                    <a:pt x="223" y="321"/>
                    <a:pt x="223" y="321"/>
                  </a:cubicBezTo>
                  <a:cubicBezTo>
                    <a:pt x="223" y="321"/>
                    <a:pt x="223" y="321"/>
                    <a:pt x="223" y="321"/>
                  </a:cubicBezTo>
                  <a:cubicBezTo>
                    <a:pt x="223" y="321"/>
                    <a:pt x="223" y="321"/>
                    <a:pt x="223" y="321"/>
                  </a:cubicBezTo>
                  <a:cubicBezTo>
                    <a:pt x="223" y="321"/>
                    <a:pt x="223" y="321"/>
                    <a:pt x="223" y="321"/>
                  </a:cubicBezTo>
                  <a:cubicBezTo>
                    <a:pt x="224" y="321"/>
                    <a:pt x="224" y="321"/>
                    <a:pt x="224" y="321"/>
                  </a:cubicBezTo>
                  <a:cubicBezTo>
                    <a:pt x="224" y="322"/>
                    <a:pt x="224" y="322"/>
                    <a:pt x="224" y="322"/>
                  </a:cubicBezTo>
                  <a:cubicBezTo>
                    <a:pt x="224" y="322"/>
                    <a:pt x="225" y="322"/>
                    <a:pt x="225" y="322"/>
                  </a:cubicBezTo>
                  <a:cubicBezTo>
                    <a:pt x="226" y="322"/>
                    <a:pt x="227" y="322"/>
                    <a:pt x="227" y="322"/>
                  </a:cubicBezTo>
                  <a:cubicBezTo>
                    <a:pt x="228" y="322"/>
                    <a:pt x="228" y="322"/>
                    <a:pt x="228" y="322"/>
                  </a:cubicBezTo>
                  <a:cubicBezTo>
                    <a:pt x="229" y="322"/>
                    <a:pt x="229" y="322"/>
                    <a:pt x="229" y="322"/>
                  </a:cubicBezTo>
                  <a:cubicBezTo>
                    <a:pt x="229" y="322"/>
                    <a:pt x="230" y="322"/>
                    <a:pt x="230" y="322"/>
                  </a:cubicBezTo>
                  <a:cubicBezTo>
                    <a:pt x="230" y="322"/>
                    <a:pt x="230" y="322"/>
                    <a:pt x="230" y="322"/>
                  </a:cubicBezTo>
                  <a:cubicBezTo>
                    <a:pt x="231" y="323"/>
                    <a:pt x="231" y="323"/>
                    <a:pt x="231" y="323"/>
                  </a:cubicBezTo>
                  <a:cubicBezTo>
                    <a:pt x="232" y="323"/>
                    <a:pt x="236" y="326"/>
                    <a:pt x="237" y="326"/>
                  </a:cubicBezTo>
                  <a:cubicBezTo>
                    <a:pt x="238" y="326"/>
                    <a:pt x="238" y="326"/>
                    <a:pt x="238" y="326"/>
                  </a:cubicBezTo>
                  <a:cubicBezTo>
                    <a:pt x="238" y="326"/>
                    <a:pt x="238" y="326"/>
                    <a:pt x="238" y="326"/>
                  </a:cubicBezTo>
                  <a:cubicBezTo>
                    <a:pt x="239" y="326"/>
                    <a:pt x="239" y="326"/>
                    <a:pt x="239" y="326"/>
                  </a:cubicBezTo>
                  <a:cubicBezTo>
                    <a:pt x="239" y="326"/>
                    <a:pt x="239" y="326"/>
                    <a:pt x="240" y="326"/>
                  </a:cubicBezTo>
                  <a:cubicBezTo>
                    <a:pt x="240" y="326"/>
                    <a:pt x="240" y="326"/>
                    <a:pt x="240" y="326"/>
                  </a:cubicBezTo>
                  <a:cubicBezTo>
                    <a:pt x="240" y="326"/>
                    <a:pt x="240" y="326"/>
                    <a:pt x="240" y="326"/>
                  </a:cubicBezTo>
                  <a:cubicBezTo>
                    <a:pt x="240" y="326"/>
                    <a:pt x="240" y="326"/>
                    <a:pt x="241" y="326"/>
                  </a:cubicBezTo>
                  <a:cubicBezTo>
                    <a:pt x="241" y="326"/>
                    <a:pt x="241" y="326"/>
                    <a:pt x="241" y="326"/>
                  </a:cubicBezTo>
                  <a:cubicBezTo>
                    <a:pt x="241" y="326"/>
                    <a:pt x="241" y="326"/>
                    <a:pt x="241" y="326"/>
                  </a:cubicBezTo>
                  <a:cubicBezTo>
                    <a:pt x="241" y="326"/>
                    <a:pt x="241" y="326"/>
                    <a:pt x="241" y="326"/>
                  </a:cubicBezTo>
                  <a:cubicBezTo>
                    <a:pt x="241" y="326"/>
                    <a:pt x="241" y="326"/>
                    <a:pt x="241" y="326"/>
                  </a:cubicBezTo>
                  <a:cubicBezTo>
                    <a:pt x="241" y="326"/>
                    <a:pt x="241" y="326"/>
                    <a:pt x="240" y="327"/>
                  </a:cubicBezTo>
                  <a:cubicBezTo>
                    <a:pt x="240" y="327"/>
                    <a:pt x="240" y="327"/>
                    <a:pt x="240" y="327"/>
                  </a:cubicBezTo>
                  <a:cubicBezTo>
                    <a:pt x="240" y="327"/>
                    <a:pt x="240" y="327"/>
                    <a:pt x="240" y="327"/>
                  </a:cubicBezTo>
                  <a:cubicBezTo>
                    <a:pt x="240" y="327"/>
                    <a:pt x="240" y="327"/>
                    <a:pt x="240" y="327"/>
                  </a:cubicBezTo>
                  <a:cubicBezTo>
                    <a:pt x="240" y="327"/>
                    <a:pt x="240" y="328"/>
                    <a:pt x="240" y="328"/>
                  </a:cubicBezTo>
                  <a:cubicBezTo>
                    <a:pt x="240" y="328"/>
                    <a:pt x="240" y="328"/>
                    <a:pt x="240" y="328"/>
                  </a:cubicBezTo>
                  <a:cubicBezTo>
                    <a:pt x="240" y="329"/>
                    <a:pt x="243" y="330"/>
                    <a:pt x="243" y="331"/>
                  </a:cubicBezTo>
                  <a:cubicBezTo>
                    <a:pt x="244" y="332"/>
                    <a:pt x="244" y="333"/>
                    <a:pt x="245" y="333"/>
                  </a:cubicBezTo>
                  <a:cubicBezTo>
                    <a:pt x="245" y="334"/>
                    <a:pt x="245" y="334"/>
                    <a:pt x="246" y="334"/>
                  </a:cubicBezTo>
                  <a:cubicBezTo>
                    <a:pt x="246" y="334"/>
                    <a:pt x="246" y="334"/>
                    <a:pt x="246" y="334"/>
                  </a:cubicBezTo>
                  <a:cubicBezTo>
                    <a:pt x="246" y="335"/>
                    <a:pt x="246" y="335"/>
                    <a:pt x="246" y="335"/>
                  </a:cubicBezTo>
                  <a:cubicBezTo>
                    <a:pt x="246" y="335"/>
                    <a:pt x="246" y="335"/>
                    <a:pt x="246" y="335"/>
                  </a:cubicBezTo>
                  <a:cubicBezTo>
                    <a:pt x="246" y="336"/>
                    <a:pt x="246" y="336"/>
                    <a:pt x="246" y="337"/>
                  </a:cubicBezTo>
                  <a:cubicBezTo>
                    <a:pt x="246" y="338"/>
                    <a:pt x="245" y="339"/>
                    <a:pt x="246" y="340"/>
                  </a:cubicBezTo>
                  <a:cubicBezTo>
                    <a:pt x="247" y="341"/>
                    <a:pt x="248" y="342"/>
                    <a:pt x="249" y="341"/>
                  </a:cubicBezTo>
                  <a:cubicBezTo>
                    <a:pt x="249" y="340"/>
                    <a:pt x="249" y="340"/>
                    <a:pt x="249" y="341"/>
                  </a:cubicBezTo>
                  <a:cubicBezTo>
                    <a:pt x="250" y="342"/>
                    <a:pt x="249" y="343"/>
                    <a:pt x="251" y="343"/>
                  </a:cubicBezTo>
                  <a:cubicBezTo>
                    <a:pt x="253" y="344"/>
                    <a:pt x="252" y="345"/>
                    <a:pt x="253" y="346"/>
                  </a:cubicBezTo>
                  <a:cubicBezTo>
                    <a:pt x="253" y="346"/>
                    <a:pt x="253" y="346"/>
                    <a:pt x="253" y="346"/>
                  </a:cubicBezTo>
                  <a:cubicBezTo>
                    <a:pt x="253" y="346"/>
                    <a:pt x="253" y="346"/>
                    <a:pt x="254" y="346"/>
                  </a:cubicBezTo>
                  <a:cubicBezTo>
                    <a:pt x="254" y="346"/>
                    <a:pt x="254" y="347"/>
                    <a:pt x="255" y="347"/>
                  </a:cubicBezTo>
                  <a:cubicBezTo>
                    <a:pt x="255" y="347"/>
                    <a:pt x="255" y="347"/>
                    <a:pt x="255" y="347"/>
                  </a:cubicBezTo>
                  <a:cubicBezTo>
                    <a:pt x="255" y="347"/>
                    <a:pt x="255" y="347"/>
                    <a:pt x="255" y="347"/>
                  </a:cubicBezTo>
                  <a:cubicBezTo>
                    <a:pt x="256" y="347"/>
                    <a:pt x="256" y="347"/>
                    <a:pt x="256" y="347"/>
                  </a:cubicBezTo>
                  <a:cubicBezTo>
                    <a:pt x="257" y="348"/>
                    <a:pt x="259" y="347"/>
                    <a:pt x="260" y="348"/>
                  </a:cubicBezTo>
                  <a:cubicBezTo>
                    <a:pt x="262" y="349"/>
                    <a:pt x="261" y="351"/>
                    <a:pt x="263" y="351"/>
                  </a:cubicBezTo>
                  <a:cubicBezTo>
                    <a:pt x="265" y="351"/>
                    <a:pt x="268" y="351"/>
                    <a:pt x="268" y="351"/>
                  </a:cubicBezTo>
                  <a:cubicBezTo>
                    <a:pt x="268" y="350"/>
                    <a:pt x="267" y="348"/>
                    <a:pt x="268" y="348"/>
                  </a:cubicBezTo>
                  <a:cubicBezTo>
                    <a:pt x="269" y="347"/>
                    <a:pt x="270" y="346"/>
                    <a:pt x="271" y="345"/>
                  </a:cubicBezTo>
                  <a:cubicBezTo>
                    <a:pt x="271" y="345"/>
                    <a:pt x="274" y="344"/>
                    <a:pt x="274" y="345"/>
                  </a:cubicBezTo>
                  <a:cubicBezTo>
                    <a:pt x="275" y="345"/>
                    <a:pt x="277" y="346"/>
                    <a:pt x="277" y="348"/>
                  </a:cubicBezTo>
                  <a:cubicBezTo>
                    <a:pt x="277" y="349"/>
                    <a:pt x="277" y="352"/>
                    <a:pt x="278" y="353"/>
                  </a:cubicBezTo>
                  <a:cubicBezTo>
                    <a:pt x="278" y="353"/>
                    <a:pt x="278" y="353"/>
                    <a:pt x="278" y="353"/>
                  </a:cubicBezTo>
                  <a:cubicBezTo>
                    <a:pt x="278" y="354"/>
                    <a:pt x="279" y="354"/>
                    <a:pt x="279" y="354"/>
                  </a:cubicBezTo>
                  <a:cubicBezTo>
                    <a:pt x="279" y="354"/>
                    <a:pt x="279" y="354"/>
                    <a:pt x="279" y="354"/>
                  </a:cubicBezTo>
                  <a:cubicBezTo>
                    <a:pt x="279" y="354"/>
                    <a:pt x="279" y="354"/>
                    <a:pt x="279" y="355"/>
                  </a:cubicBezTo>
                  <a:cubicBezTo>
                    <a:pt x="279" y="355"/>
                    <a:pt x="279" y="355"/>
                    <a:pt x="279" y="355"/>
                  </a:cubicBezTo>
                  <a:cubicBezTo>
                    <a:pt x="279" y="355"/>
                    <a:pt x="279" y="355"/>
                    <a:pt x="279" y="356"/>
                  </a:cubicBezTo>
                  <a:cubicBezTo>
                    <a:pt x="279" y="356"/>
                    <a:pt x="279" y="356"/>
                    <a:pt x="278" y="357"/>
                  </a:cubicBezTo>
                  <a:cubicBezTo>
                    <a:pt x="278" y="359"/>
                    <a:pt x="279" y="360"/>
                    <a:pt x="278" y="360"/>
                  </a:cubicBezTo>
                  <a:cubicBezTo>
                    <a:pt x="277" y="361"/>
                    <a:pt x="277" y="362"/>
                    <a:pt x="277" y="363"/>
                  </a:cubicBezTo>
                  <a:cubicBezTo>
                    <a:pt x="277" y="363"/>
                    <a:pt x="276" y="364"/>
                    <a:pt x="276" y="366"/>
                  </a:cubicBezTo>
                  <a:cubicBezTo>
                    <a:pt x="276" y="367"/>
                    <a:pt x="277" y="368"/>
                    <a:pt x="276" y="369"/>
                  </a:cubicBezTo>
                  <a:cubicBezTo>
                    <a:pt x="275" y="370"/>
                    <a:pt x="274" y="372"/>
                    <a:pt x="272" y="372"/>
                  </a:cubicBezTo>
                  <a:cubicBezTo>
                    <a:pt x="271" y="372"/>
                    <a:pt x="270" y="373"/>
                    <a:pt x="269" y="373"/>
                  </a:cubicBezTo>
                  <a:cubicBezTo>
                    <a:pt x="269" y="373"/>
                    <a:pt x="269" y="376"/>
                    <a:pt x="267" y="377"/>
                  </a:cubicBezTo>
                  <a:cubicBezTo>
                    <a:pt x="267" y="378"/>
                    <a:pt x="266" y="378"/>
                    <a:pt x="266" y="378"/>
                  </a:cubicBezTo>
                  <a:cubicBezTo>
                    <a:pt x="266" y="379"/>
                    <a:pt x="265" y="379"/>
                    <a:pt x="265" y="379"/>
                  </a:cubicBezTo>
                  <a:cubicBezTo>
                    <a:pt x="265" y="380"/>
                    <a:pt x="265" y="380"/>
                    <a:pt x="265" y="380"/>
                  </a:cubicBezTo>
                  <a:cubicBezTo>
                    <a:pt x="264" y="380"/>
                    <a:pt x="264" y="380"/>
                    <a:pt x="263" y="381"/>
                  </a:cubicBezTo>
                  <a:cubicBezTo>
                    <a:pt x="262" y="381"/>
                    <a:pt x="260" y="382"/>
                    <a:pt x="259" y="384"/>
                  </a:cubicBezTo>
                  <a:cubicBezTo>
                    <a:pt x="258" y="386"/>
                    <a:pt x="259" y="386"/>
                    <a:pt x="257" y="386"/>
                  </a:cubicBezTo>
                  <a:cubicBezTo>
                    <a:pt x="256" y="387"/>
                    <a:pt x="254" y="389"/>
                    <a:pt x="254" y="390"/>
                  </a:cubicBezTo>
                  <a:cubicBezTo>
                    <a:pt x="254" y="391"/>
                    <a:pt x="252" y="395"/>
                    <a:pt x="253" y="396"/>
                  </a:cubicBezTo>
                  <a:cubicBezTo>
                    <a:pt x="254" y="397"/>
                    <a:pt x="253" y="398"/>
                    <a:pt x="253" y="398"/>
                  </a:cubicBezTo>
                  <a:cubicBezTo>
                    <a:pt x="253" y="398"/>
                    <a:pt x="253" y="398"/>
                    <a:pt x="253" y="399"/>
                  </a:cubicBezTo>
                  <a:cubicBezTo>
                    <a:pt x="253" y="399"/>
                    <a:pt x="252" y="399"/>
                    <a:pt x="252" y="399"/>
                  </a:cubicBezTo>
                  <a:cubicBezTo>
                    <a:pt x="252" y="399"/>
                    <a:pt x="252" y="399"/>
                    <a:pt x="252" y="399"/>
                  </a:cubicBezTo>
                  <a:cubicBezTo>
                    <a:pt x="252" y="399"/>
                    <a:pt x="252" y="399"/>
                    <a:pt x="252" y="399"/>
                  </a:cubicBezTo>
                  <a:cubicBezTo>
                    <a:pt x="251" y="399"/>
                    <a:pt x="251" y="399"/>
                    <a:pt x="251" y="399"/>
                  </a:cubicBezTo>
                  <a:cubicBezTo>
                    <a:pt x="251" y="400"/>
                    <a:pt x="251" y="400"/>
                    <a:pt x="251" y="400"/>
                  </a:cubicBezTo>
                  <a:cubicBezTo>
                    <a:pt x="250" y="400"/>
                    <a:pt x="250" y="400"/>
                    <a:pt x="250" y="400"/>
                  </a:cubicBezTo>
                  <a:cubicBezTo>
                    <a:pt x="250" y="400"/>
                    <a:pt x="249" y="401"/>
                    <a:pt x="249" y="401"/>
                  </a:cubicBezTo>
                  <a:cubicBezTo>
                    <a:pt x="248" y="402"/>
                    <a:pt x="246" y="403"/>
                    <a:pt x="247" y="404"/>
                  </a:cubicBezTo>
                  <a:cubicBezTo>
                    <a:pt x="248" y="405"/>
                    <a:pt x="249" y="406"/>
                    <a:pt x="248" y="406"/>
                  </a:cubicBezTo>
                  <a:cubicBezTo>
                    <a:pt x="247" y="407"/>
                    <a:pt x="246" y="408"/>
                    <a:pt x="247" y="408"/>
                  </a:cubicBezTo>
                  <a:cubicBezTo>
                    <a:pt x="249" y="409"/>
                    <a:pt x="252" y="411"/>
                    <a:pt x="253" y="413"/>
                  </a:cubicBezTo>
                  <a:cubicBezTo>
                    <a:pt x="253" y="414"/>
                    <a:pt x="252" y="414"/>
                    <a:pt x="253" y="416"/>
                  </a:cubicBezTo>
                  <a:cubicBezTo>
                    <a:pt x="254" y="417"/>
                    <a:pt x="255" y="420"/>
                    <a:pt x="255" y="421"/>
                  </a:cubicBezTo>
                  <a:cubicBezTo>
                    <a:pt x="255" y="422"/>
                    <a:pt x="258" y="431"/>
                    <a:pt x="258" y="433"/>
                  </a:cubicBezTo>
                  <a:cubicBezTo>
                    <a:pt x="259" y="435"/>
                    <a:pt x="261" y="436"/>
                    <a:pt x="261" y="439"/>
                  </a:cubicBezTo>
                  <a:cubicBezTo>
                    <a:pt x="260" y="441"/>
                    <a:pt x="259" y="443"/>
                    <a:pt x="260" y="446"/>
                  </a:cubicBezTo>
                  <a:cubicBezTo>
                    <a:pt x="260" y="449"/>
                    <a:pt x="260" y="452"/>
                    <a:pt x="261" y="453"/>
                  </a:cubicBezTo>
                  <a:cubicBezTo>
                    <a:pt x="263" y="454"/>
                    <a:pt x="264" y="457"/>
                    <a:pt x="265" y="458"/>
                  </a:cubicBezTo>
                  <a:cubicBezTo>
                    <a:pt x="266" y="459"/>
                    <a:pt x="270" y="462"/>
                    <a:pt x="271" y="462"/>
                  </a:cubicBezTo>
                  <a:cubicBezTo>
                    <a:pt x="273" y="463"/>
                    <a:pt x="277" y="466"/>
                    <a:pt x="278" y="467"/>
                  </a:cubicBezTo>
                  <a:cubicBezTo>
                    <a:pt x="278" y="468"/>
                    <a:pt x="281" y="469"/>
                    <a:pt x="281" y="471"/>
                  </a:cubicBezTo>
                  <a:cubicBezTo>
                    <a:pt x="281" y="471"/>
                    <a:pt x="281" y="472"/>
                    <a:pt x="282" y="473"/>
                  </a:cubicBezTo>
                  <a:cubicBezTo>
                    <a:pt x="282" y="473"/>
                    <a:pt x="282" y="473"/>
                    <a:pt x="282" y="474"/>
                  </a:cubicBezTo>
                  <a:cubicBezTo>
                    <a:pt x="282" y="474"/>
                    <a:pt x="282" y="474"/>
                    <a:pt x="282" y="474"/>
                  </a:cubicBezTo>
                  <a:cubicBezTo>
                    <a:pt x="282" y="474"/>
                    <a:pt x="282" y="475"/>
                    <a:pt x="282" y="475"/>
                  </a:cubicBezTo>
                  <a:cubicBezTo>
                    <a:pt x="282" y="475"/>
                    <a:pt x="282" y="475"/>
                    <a:pt x="282" y="475"/>
                  </a:cubicBezTo>
                  <a:cubicBezTo>
                    <a:pt x="282" y="476"/>
                    <a:pt x="282" y="476"/>
                    <a:pt x="281" y="477"/>
                  </a:cubicBezTo>
                  <a:cubicBezTo>
                    <a:pt x="280" y="478"/>
                    <a:pt x="279" y="480"/>
                    <a:pt x="279" y="482"/>
                  </a:cubicBezTo>
                  <a:cubicBezTo>
                    <a:pt x="279" y="483"/>
                    <a:pt x="280" y="484"/>
                    <a:pt x="279" y="487"/>
                  </a:cubicBezTo>
                  <a:cubicBezTo>
                    <a:pt x="278" y="489"/>
                    <a:pt x="277" y="495"/>
                    <a:pt x="276" y="496"/>
                  </a:cubicBezTo>
                  <a:cubicBezTo>
                    <a:pt x="275" y="496"/>
                    <a:pt x="273" y="497"/>
                    <a:pt x="273" y="498"/>
                  </a:cubicBezTo>
                  <a:cubicBezTo>
                    <a:pt x="274" y="500"/>
                    <a:pt x="274" y="502"/>
                    <a:pt x="273" y="505"/>
                  </a:cubicBezTo>
                  <a:cubicBezTo>
                    <a:pt x="272" y="507"/>
                    <a:pt x="271" y="510"/>
                    <a:pt x="270" y="512"/>
                  </a:cubicBezTo>
                  <a:cubicBezTo>
                    <a:pt x="270" y="513"/>
                    <a:pt x="268" y="519"/>
                    <a:pt x="267" y="520"/>
                  </a:cubicBezTo>
                  <a:cubicBezTo>
                    <a:pt x="267" y="521"/>
                    <a:pt x="266" y="526"/>
                    <a:pt x="265" y="527"/>
                  </a:cubicBezTo>
                  <a:cubicBezTo>
                    <a:pt x="264" y="527"/>
                    <a:pt x="261" y="531"/>
                    <a:pt x="262" y="533"/>
                  </a:cubicBezTo>
                  <a:cubicBezTo>
                    <a:pt x="262" y="534"/>
                    <a:pt x="262" y="534"/>
                    <a:pt x="261" y="536"/>
                  </a:cubicBezTo>
                  <a:cubicBezTo>
                    <a:pt x="260" y="538"/>
                    <a:pt x="259" y="544"/>
                    <a:pt x="259" y="546"/>
                  </a:cubicBezTo>
                  <a:cubicBezTo>
                    <a:pt x="259" y="549"/>
                    <a:pt x="258" y="553"/>
                    <a:pt x="257" y="555"/>
                  </a:cubicBezTo>
                  <a:cubicBezTo>
                    <a:pt x="256" y="557"/>
                    <a:pt x="254" y="559"/>
                    <a:pt x="254" y="560"/>
                  </a:cubicBezTo>
                  <a:cubicBezTo>
                    <a:pt x="253" y="562"/>
                    <a:pt x="249" y="569"/>
                    <a:pt x="247" y="572"/>
                  </a:cubicBezTo>
                  <a:cubicBezTo>
                    <a:pt x="245" y="574"/>
                    <a:pt x="244" y="578"/>
                    <a:pt x="242" y="580"/>
                  </a:cubicBezTo>
                  <a:cubicBezTo>
                    <a:pt x="241" y="582"/>
                    <a:pt x="239" y="583"/>
                    <a:pt x="240" y="585"/>
                  </a:cubicBezTo>
                  <a:cubicBezTo>
                    <a:pt x="240" y="587"/>
                    <a:pt x="241" y="588"/>
                    <a:pt x="240" y="590"/>
                  </a:cubicBezTo>
                  <a:cubicBezTo>
                    <a:pt x="239" y="592"/>
                    <a:pt x="240" y="592"/>
                    <a:pt x="239" y="595"/>
                  </a:cubicBezTo>
                  <a:cubicBezTo>
                    <a:pt x="238" y="598"/>
                    <a:pt x="238" y="598"/>
                    <a:pt x="236" y="601"/>
                  </a:cubicBezTo>
                  <a:cubicBezTo>
                    <a:pt x="235" y="604"/>
                    <a:pt x="234" y="607"/>
                    <a:pt x="233" y="610"/>
                  </a:cubicBezTo>
                  <a:cubicBezTo>
                    <a:pt x="233" y="612"/>
                    <a:pt x="233" y="615"/>
                    <a:pt x="232" y="615"/>
                  </a:cubicBezTo>
                  <a:cubicBezTo>
                    <a:pt x="232" y="615"/>
                    <a:pt x="230" y="619"/>
                    <a:pt x="229" y="620"/>
                  </a:cubicBezTo>
                  <a:cubicBezTo>
                    <a:pt x="229" y="622"/>
                    <a:pt x="229" y="625"/>
                    <a:pt x="229" y="625"/>
                  </a:cubicBezTo>
                  <a:cubicBezTo>
                    <a:pt x="230" y="625"/>
                    <a:pt x="232" y="621"/>
                    <a:pt x="233" y="620"/>
                  </a:cubicBezTo>
                  <a:cubicBezTo>
                    <a:pt x="233" y="619"/>
                    <a:pt x="235" y="618"/>
                    <a:pt x="235" y="616"/>
                  </a:cubicBezTo>
                  <a:cubicBezTo>
                    <a:pt x="235" y="615"/>
                    <a:pt x="235" y="613"/>
                    <a:pt x="236" y="614"/>
                  </a:cubicBezTo>
                  <a:cubicBezTo>
                    <a:pt x="236" y="615"/>
                    <a:pt x="238" y="613"/>
                    <a:pt x="237" y="615"/>
                  </a:cubicBezTo>
                  <a:cubicBezTo>
                    <a:pt x="237" y="618"/>
                    <a:pt x="237" y="618"/>
                    <a:pt x="235" y="621"/>
                  </a:cubicBezTo>
                  <a:cubicBezTo>
                    <a:pt x="234" y="624"/>
                    <a:pt x="234" y="628"/>
                    <a:pt x="234" y="628"/>
                  </a:cubicBezTo>
                  <a:cubicBezTo>
                    <a:pt x="233" y="629"/>
                    <a:pt x="232" y="630"/>
                    <a:pt x="232" y="631"/>
                  </a:cubicBezTo>
                  <a:cubicBezTo>
                    <a:pt x="232" y="632"/>
                    <a:pt x="233" y="634"/>
                    <a:pt x="232" y="635"/>
                  </a:cubicBezTo>
                  <a:cubicBezTo>
                    <a:pt x="232" y="635"/>
                    <a:pt x="231" y="638"/>
                    <a:pt x="230" y="638"/>
                  </a:cubicBezTo>
                  <a:cubicBezTo>
                    <a:pt x="229" y="638"/>
                    <a:pt x="228" y="639"/>
                    <a:pt x="229" y="641"/>
                  </a:cubicBezTo>
                  <a:cubicBezTo>
                    <a:pt x="230" y="642"/>
                    <a:pt x="230" y="642"/>
                    <a:pt x="229" y="643"/>
                  </a:cubicBezTo>
                  <a:cubicBezTo>
                    <a:pt x="227" y="644"/>
                    <a:pt x="226" y="647"/>
                    <a:pt x="226" y="647"/>
                  </a:cubicBezTo>
                  <a:cubicBezTo>
                    <a:pt x="226" y="647"/>
                    <a:pt x="225" y="649"/>
                    <a:pt x="224" y="648"/>
                  </a:cubicBezTo>
                  <a:cubicBezTo>
                    <a:pt x="223" y="647"/>
                    <a:pt x="222" y="648"/>
                    <a:pt x="222" y="647"/>
                  </a:cubicBezTo>
                  <a:cubicBezTo>
                    <a:pt x="221" y="646"/>
                    <a:pt x="220" y="645"/>
                    <a:pt x="219" y="646"/>
                  </a:cubicBezTo>
                  <a:cubicBezTo>
                    <a:pt x="218" y="647"/>
                    <a:pt x="219" y="649"/>
                    <a:pt x="218" y="649"/>
                  </a:cubicBezTo>
                  <a:cubicBezTo>
                    <a:pt x="217" y="650"/>
                    <a:pt x="214" y="657"/>
                    <a:pt x="215" y="656"/>
                  </a:cubicBezTo>
                  <a:cubicBezTo>
                    <a:pt x="216" y="654"/>
                    <a:pt x="218" y="653"/>
                    <a:pt x="218" y="655"/>
                  </a:cubicBezTo>
                  <a:cubicBezTo>
                    <a:pt x="218" y="656"/>
                    <a:pt x="218" y="658"/>
                    <a:pt x="218" y="660"/>
                  </a:cubicBezTo>
                  <a:cubicBezTo>
                    <a:pt x="218" y="661"/>
                    <a:pt x="218" y="663"/>
                    <a:pt x="219" y="663"/>
                  </a:cubicBezTo>
                  <a:cubicBezTo>
                    <a:pt x="220" y="664"/>
                    <a:pt x="223" y="664"/>
                    <a:pt x="222" y="665"/>
                  </a:cubicBezTo>
                  <a:cubicBezTo>
                    <a:pt x="221" y="666"/>
                    <a:pt x="220" y="664"/>
                    <a:pt x="218" y="665"/>
                  </a:cubicBezTo>
                  <a:cubicBezTo>
                    <a:pt x="216" y="666"/>
                    <a:pt x="217" y="668"/>
                    <a:pt x="217" y="669"/>
                  </a:cubicBezTo>
                  <a:cubicBezTo>
                    <a:pt x="217" y="670"/>
                    <a:pt x="216" y="672"/>
                    <a:pt x="215" y="673"/>
                  </a:cubicBezTo>
                  <a:cubicBezTo>
                    <a:pt x="215" y="673"/>
                    <a:pt x="214" y="676"/>
                    <a:pt x="215" y="677"/>
                  </a:cubicBezTo>
                  <a:cubicBezTo>
                    <a:pt x="216" y="677"/>
                    <a:pt x="217" y="678"/>
                    <a:pt x="215" y="679"/>
                  </a:cubicBezTo>
                  <a:cubicBezTo>
                    <a:pt x="213" y="680"/>
                    <a:pt x="213" y="681"/>
                    <a:pt x="214" y="683"/>
                  </a:cubicBezTo>
                  <a:cubicBezTo>
                    <a:pt x="214" y="685"/>
                    <a:pt x="214" y="686"/>
                    <a:pt x="213" y="687"/>
                  </a:cubicBezTo>
                  <a:cubicBezTo>
                    <a:pt x="211" y="687"/>
                    <a:pt x="212" y="691"/>
                    <a:pt x="212" y="691"/>
                  </a:cubicBezTo>
                  <a:cubicBezTo>
                    <a:pt x="211" y="692"/>
                    <a:pt x="211" y="693"/>
                    <a:pt x="211" y="694"/>
                  </a:cubicBezTo>
                  <a:cubicBezTo>
                    <a:pt x="212" y="696"/>
                    <a:pt x="212" y="697"/>
                    <a:pt x="211" y="698"/>
                  </a:cubicBezTo>
                  <a:cubicBezTo>
                    <a:pt x="209" y="699"/>
                    <a:pt x="210" y="702"/>
                    <a:pt x="209" y="702"/>
                  </a:cubicBezTo>
                  <a:cubicBezTo>
                    <a:pt x="208" y="703"/>
                    <a:pt x="210" y="703"/>
                    <a:pt x="209" y="705"/>
                  </a:cubicBezTo>
                  <a:cubicBezTo>
                    <a:pt x="208" y="706"/>
                    <a:pt x="208" y="710"/>
                    <a:pt x="209" y="709"/>
                  </a:cubicBezTo>
                  <a:cubicBezTo>
                    <a:pt x="210" y="708"/>
                    <a:pt x="212" y="705"/>
                    <a:pt x="213" y="704"/>
                  </a:cubicBezTo>
                  <a:cubicBezTo>
                    <a:pt x="213" y="704"/>
                    <a:pt x="211" y="707"/>
                    <a:pt x="211" y="709"/>
                  </a:cubicBezTo>
                  <a:cubicBezTo>
                    <a:pt x="210" y="710"/>
                    <a:pt x="209" y="713"/>
                    <a:pt x="210" y="713"/>
                  </a:cubicBezTo>
                  <a:cubicBezTo>
                    <a:pt x="211" y="714"/>
                    <a:pt x="214" y="713"/>
                    <a:pt x="213" y="714"/>
                  </a:cubicBezTo>
                  <a:cubicBezTo>
                    <a:pt x="211" y="716"/>
                    <a:pt x="214" y="714"/>
                    <a:pt x="216" y="713"/>
                  </a:cubicBezTo>
                  <a:cubicBezTo>
                    <a:pt x="218" y="711"/>
                    <a:pt x="221" y="708"/>
                    <a:pt x="222" y="710"/>
                  </a:cubicBezTo>
                  <a:cubicBezTo>
                    <a:pt x="222" y="711"/>
                    <a:pt x="219" y="713"/>
                    <a:pt x="221" y="713"/>
                  </a:cubicBezTo>
                  <a:cubicBezTo>
                    <a:pt x="223" y="713"/>
                    <a:pt x="224" y="713"/>
                    <a:pt x="225" y="711"/>
                  </a:cubicBezTo>
                  <a:cubicBezTo>
                    <a:pt x="226" y="709"/>
                    <a:pt x="228" y="708"/>
                    <a:pt x="230" y="708"/>
                  </a:cubicBezTo>
                  <a:cubicBezTo>
                    <a:pt x="232" y="707"/>
                    <a:pt x="233" y="706"/>
                    <a:pt x="234" y="705"/>
                  </a:cubicBezTo>
                  <a:cubicBezTo>
                    <a:pt x="234" y="705"/>
                    <a:pt x="234" y="705"/>
                    <a:pt x="235" y="705"/>
                  </a:cubicBezTo>
                  <a:cubicBezTo>
                    <a:pt x="235" y="704"/>
                    <a:pt x="235" y="704"/>
                    <a:pt x="235" y="704"/>
                  </a:cubicBezTo>
                  <a:cubicBezTo>
                    <a:pt x="235" y="704"/>
                    <a:pt x="235" y="704"/>
                    <a:pt x="235" y="704"/>
                  </a:cubicBezTo>
                  <a:cubicBezTo>
                    <a:pt x="236" y="704"/>
                    <a:pt x="236" y="704"/>
                    <a:pt x="236" y="704"/>
                  </a:cubicBezTo>
                  <a:cubicBezTo>
                    <a:pt x="236" y="704"/>
                    <a:pt x="236" y="704"/>
                    <a:pt x="236" y="705"/>
                  </a:cubicBezTo>
                  <a:cubicBezTo>
                    <a:pt x="237" y="705"/>
                    <a:pt x="237" y="705"/>
                    <a:pt x="237" y="705"/>
                  </a:cubicBezTo>
                  <a:cubicBezTo>
                    <a:pt x="237" y="705"/>
                    <a:pt x="237" y="705"/>
                    <a:pt x="237" y="705"/>
                  </a:cubicBezTo>
                  <a:cubicBezTo>
                    <a:pt x="237" y="705"/>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9" y="706"/>
                    <a:pt x="239" y="706"/>
                    <a:pt x="239" y="706"/>
                  </a:cubicBezTo>
                  <a:cubicBezTo>
                    <a:pt x="239" y="706"/>
                    <a:pt x="239" y="706"/>
                    <a:pt x="239" y="705"/>
                  </a:cubicBezTo>
                  <a:cubicBezTo>
                    <a:pt x="239" y="705"/>
                    <a:pt x="239" y="705"/>
                    <a:pt x="238" y="705"/>
                  </a:cubicBezTo>
                  <a:cubicBezTo>
                    <a:pt x="238" y="702"/>
                    <a:pt x="238" y="700"/>
                    <a:pt x="238" y="699"/>
                  </a:cubicBezTo>
                  <a:cubicBezTo>
                    <a:pt x="239" y="697"/>
                    <a:pt x="237" y="694"/>
                    <a:pt x="238" y="693"/>
                  </a:cubicBezTo>
                  <a:cubicBezTo>
                    <a:pt x="239" y="691"/>
                    <a:pt x="241" y="693"/>
                    <a:pt x="241" y="691"/>
                  </a:cubicBezTo>
                  <a:cubicBezTo>
                    <a:pt x="241" y="689"/>
                    <a:pt x="240" y="688"/>
                    <a:pt x="241" y="688"/>
                  </a:cubicBezTo>
                  <a:cubicBezTo>
                    <a:pt x="242" y="687"/>
                    <a:pt x="241" y="689"/>
                    <a:pt x="243" y="688"/>
                  </a:cubicBezTo>
                  <a:cubicBezTo>
                    <a:pt x="245" y="688"/>
                    <a:pt x="245" y="686"/>
                    <a:pt x="246" y="685"/>
                  </a:cubicBezTo>
                  <a:cubicBezTo>
                    <a:pt x="248" y="684"/>
                    <a:pt x="250" y="680"/>
                    <a:pt x="250" y="677"/>
                  </a:cubicBezTo>
                  <a:cubicBezTo>
                    <a:pt x="250" y="675"/>
                    <a:pt x="254" y="670"/>
                    <a:pt x="256" y="669"/>
                  </a:cubicBezTo>
                  <a:cubicBezTo>
                    <a:pt x="258" y="669"/>
                    <a:pt x="260" y="667"/>
                    <a:pt x="261" y="666"/>
                  </a:cubicBezTo>
                  <a:cubicBezTo>
                    <a:pt x="262" y="666"/>
                    <a:pt x="264" y="659"/>
                    <a:pt x="263" y="658"/>
                  </a:cubicBezTo>
                  <a:cubicBezTo>
                    <a:pt x="262" y="657"/>
                    <a:pt x="261" y="656"/>
                    <a:pt x="259" y="655"/>
                  </a:cubicBezTo>
                  <a:cubicBezTo>
                    <a:pt x="258" y="654"/>
                    <a:pt x="255" y="650"/>
                    <a:pt x="256" y="648"/>
                  </a:cubicBezTo>
                  <a:cubicBezTo>
                    <a:pt x="257" y="647"/>
                    <a:pt x="258" y="645"/>
                    <a:pt x="260" y="643"/>
                  </a:cubicBezTo>
                  <a:cubicBezTo>
                    <a:pt x="262" y="641"/>
                    <a:pt x="267" y="639"/>
                    <a:pt x="268" y="639"/>
                  </a:cubicBezTo>
                  <a:cubicBezTo>
                    <a:pt x="269" y="639"/>
                    <a:pt x="269" y="638"/>
                    <a:pt x="270" y="637"/>
                  </a:cubicBezTo>
                  <a:cubicBezTo>
                    <a:pt x="271" y="636"/>
                    <a:pt x="272" y="635"/>
                    <a:pt x="272" y="634"/>
                  </a:cubicBezTo>
                  <a:cubicBezTo>
                    <a:pt x="272" y="633"/>
                    <a:pt x="273" y="628"/>
                    <a:pt x="274" y="627"/>
                  </a:cubicBezTo>
                  <a:cubicBezTo>
                    <a:pt x="275" y="626"/>
                    <a:pt x="280" y="623"/>
                    <a:pt x="279" y="622"/>
                  </a:cubicBezTo>
                  <a:cubicBezTo>
                    <a:pt x="278" y="622"/>
                    <a:pt x="276" y="622"/>
                    <a:pt x="277" y="621"/>
                  </a:cubicBezTo>
                  <a:cubicBezTo>
                    <a:pt x="278" y="620"/>
                    <a:pt x="281" y="618"/>
                    <a:pt x="280" y="617"/>
                  </a:cubicBezTo>
                  <a:cubicBezTo>
                    <a:pt x="279" y="616"/>
                    <a:pt x="278" y="613"/>
                    <a:pt x="278" y="611"/>
                  </a:cubicBezTo>
                  <a:cubicBezTo>
                    <a:pt x="278" y="608"/>
                    <a:pt x="279" y="606"/>
                    <a:pt x="281" y="607"/>
                  </a:cubicBezTo>
                  <a:cubicBezTo>
                    <a:pt x="282" y="608"/>
                    <a:pt x="285" y="610"/>
                    <a:pt x="287" y="610"/>
                  </a:cubicBezTo>
                  <a:cubicBezTo>
                    <a:pt x="290" y="609"/>
                    <a:pt x="291" y="609"/>
                    <a:pt x="293" y="608"/>
                  </a:cubicBezTo>
                  <a:cubicBezTo>
                    <a:pt x="294" y="606"/>
                    <a:pt x="294" y="603"/>
                    <a:pt x="294" y="601"/>
                  </a:cubicBezTo>
                  <a:cubicBezTo>
                    <a:pt x="295" y="600"/>
                    <a:pt x="295" y="596"/>
                    <a:pt x="296" y="595"/>
                  </a:cubicBezTo>
                  <a:cubicBezTo>
                    <a:pt x="298" y="594"/>
                    <a:pt x="298" y="594"/>
                    <a:pt x="301" y="594"/>
                  </a:cubicBezTo>
                  <a:cubicBezTo>
                    <a:pt x="304" y="594"/>
                    <a:pt x="307" y="593"/>
                    <a:pt x="310" y="592"/>
                  </a:cubicBezTo>
                  <a:cubicBezTo>
                    <a:pt x="312" y="592"/>
                    <a:pt x="320" y="589"/>
                    <a:pt x="322" y="586"/>
                  </a:cubicBezTo>
                  <a:cubicBezTo>
                    <a:pt x="325" y="583"/>
                    <a:pt x="327" y="580"/>
                    <a:pt x="327" y="578"/>
                  </a:cubicBezTo>
                  <a:cubicBezTo>
                    <a:pt x="327" y="576"/>
                    <a:pt x="327" y="575"/>
                    <a:pt x="326" y="575"/>
                  </a:cubicBezTo>
                  <a:cubicBezTo>
                    <a:pt x="325" y="575"/>
                    <a:pt x="324" y="574"/>
                    <a:pt x="325" y="573"/>
                  </a:cubicBezTo>
                  <a:cubicBezTo>
                    <a:pt x="325" y="571"/>
                    <a:pt x="327" y="570"/>
                    <a:pt x="326" y="569"/>
                  </a:cubicBezTo>
                  <a:cubicBezTo>
                    <a:pt x="325" y="567"/>
                    <a:pt x="322" y="564"/>
                    <a:pt x="321" y="563"/>
                  </a:cubicBezTo>
                  <a:cubicBezTo>
                    <a:pt x="321" y="562"/>
                    <a:pt x="320" y="560"/>
                    <a:pt x="321" y="560"/>
                  </a:cubicBezTo>
                  <a:cubicBezTo>
                    <a:pt x="321" y="560"/>
                    <a:pt x="321" y="560"/>
                    <a:pt x="322" y="560"/>
                  </a:cubicBezTo>
                  <a:cubicBezTo>
                    <a:pt x="322" y="560"/>
                    <a:pt x="322" y="560"/>
                    <a:pt x="322" y="560"/>
                  </a:cubicBezTo>
                  <a:cubicBezTo>
                    <a:pt x="322" y="560"/>
                    <a:pt x="323" y="561"/>
                    <a:pt x="323" y="561"/>
                  </a:cubicBezTo>
                  <a:cubicBezTo>
                    <a:pt x="323" y="561"/>
                    <a:pt x="323" y="561"/>
                    <a:pt x="323" y="561"/>
                  </a:cubicBezTo>
                  <a:cubicBezTo>
                    <a:pt x="324" y="561"/>
                    <a:pt x="324" y="561"/>
                    <a:pt x="324" y="561"/>
                  </a:cubicBezTo>
                  <a:cubicBezTo>
                    <a:pt x="324" y="561"/>
                    <a:pt x="324" y="562"/>
                    <a:pt x="324" y="562"/>
                  </a:cubicBezTo>
                  <a:cubicBezTo>
                    <a:pt x="325" y="562"/>
                    <a:pt x="325" y="562"/>
                    <a:pt x="325" y="562"/>
                  </a:cubicBezTo>
                  <a:cubicBezTo>
                    <a:pt x="325" y="563"/>
                    <a:pt x="328" y="562"/>
                    <a:pt x="329" y="563"/>
                  </a:cubicBezTo>
                  <a:cubicBezTo>
                    <a:pt x="329" y="564"/>
                    <a:pt x="330" y="565"/>
                    <a:pt x="332" y="565"/>
                  </a:cubicBezTo>
                  <a:cubicBezTo>
                    <a:pt x="335" y="565"/>
                    <a:pt x="341" y="565"/>
                    <a:pt x="342" y="564"/>
                  </a:cubicBezTo>
                  <a:cubicBezTo>
                    <a:pt x="344" y="562"/>
                    <a:pt x="346" y="560"/>
                    <a:pt x="348" y="558"/>
                  </a:cubicBezTo>
                  <a:cubicBezTo>
                    <a:pt x="348" y="558"/>
                    <a:pt x="349" y="557"/>
                    <a:pt x="349" y="556"/>
                  </a:cubicBezTo>
                  <a:cubicBezTo>
                    <a:pt x="349" y="556"/>
                    <a:pt x="349" y="556"/>
                    <a:pt x="349" y="556"/>
                  </a:cubicBezTo>
                  <a:cubicBezTo>
                    <a:pt x="350" y="555"/>
                    <a:pt x="350" y="555"/>
                    <a:pt x="350" y="554"/>
                  </a:cubicBezTo>
                  <a:cubicBezTo>
                    <a:pt x="350" y="554"/>
                    <a:pt x="350" y="554"/>
                    <a:pt x="351" y="554"/>
                  </a:cubicBezTo>
                  <a:cubicBezTo>
                    <a:pt x="351" y="554"/>
                    <a:pt x="351" y="553"/>
                    <a:pt x="351" y="553"/>
                  </a:cubicBezTo>
                  <a:cubicBezTo>
                    <a:pt x="351" y="553"/>
                    <a:pt x="351" y="553"/>
                    <a:pt x="351" y="553"/>
                  </a:cubicBezTo>
                  <a:cubicBezTo>
                    <a:pt x="351" y="552"/>
                    <a:pt x="351" y="552"/>
                    <a:pt x="351" y="552"/>
                  </a:cubicBezTo>
                  <a:cubicBezTo>
                    <a:pt x="352" y="552"/>
                    <a:pt x="352" y="551"/>
                    <a:pt x="352" y="551"/>
                  </a:cubicBezTo>
                  <a:cubicBezTo>
                    <a:pt x="352" y="550"/>
                    <a:pt x="353" y="549"/>
                    <a:pt x="354" y="548"/>
                  </a:cubicBezTo>
                  <a:cubicBezTo>
                    <a:pt x="355" y="547"/>
                    <a:pt x="357" y="547"/>
                    <a:pt x="358" y="544"/>
                  </a:cubicBezTo>
                  <a:cubicBezTo>
                    <a:pt x="358" y="541"/>
                    <a:pt x="359" y="539"/>
                    <a:pt x="360" y="538"/>
                  </a:cubicBezTo>
                  <a:cubicBezTo>
                    <a:pt x="361" y="536"/>
                    <a:pt x="363" y="536"/>
                    <a:pt x="363" y="537"/>
                  </a:cubicBezTo>
                  <a:cubicBezTo>
                    <a:pt x="362" y="538"/>
                    <a:pt x="359" y="542"/>
                    <a:pt x="360" y="542"/>
                  </a:cubicBezTo>
                  <a:cubicBezTo>
                    <a:pt x="361" y="541"/>
                    <a:pt x="365" y="538"/>
                    <a:pt x="366" y="536"/>
                  </a:cubicBezTo>
                  <a:cubicBezTo>
                    <a:pt x="368" y="535"/>
                    <a:pt x="371" y="528"/>
                    <a:pt x="372" y="527"/>
                  </a:cubicBezTo>
                  <a:cubicBezTo>
                    <a:pt x="374" y="526"/>
                    <a:pt x="375" y="526"/>
                    <a:pt x="376" y="525"/>
                  </a:cubicBezTo>
                  <a:cubicBezTo>
                    <a:pt x="377" y="523"/>
                    <a:pt x="377" y="521"/>
                    <a:pt x="378" y="520"/>
                  </a:cubicBezTo>
                  <a:cubicBezTo>
                    <a:pt x="379" y="518"/>
                    <a:pt x="377" y="517"/>
                    <a:pt x="378" y="515"/>
                  </a:cubicBezTo>
                  <a:cubicBezTo>
                    <a:pt x="379" y="513"/>
                    <a:pt x="378" y="511"/>
                    <a:pt x="380" y="509"/>
                  </a:cubicBezTo>
                  <a:cubicBezTo>
                    <a:pt x="382" y="507"/>
                    <a:pt x="387" y="502"/>
                    <a:pt x="390" y="501"/>
                  </a:cubicBezTo>
                  <a:cubicBezTo>
                    <a:pt x="392" y="500"/>
                    <a:pt x="393" y="499"/>
                    <a:pt x="395" y="498"/>
                  </a:cubicBezTo>
                  <a:cubicBezTo>
                    <a:pt x="397" y="497"/>
                    <a:pt x="398" y="495"/>
                    <a:pt x="401" y="494"/>
                  </a:cubicBezTo>
                  <a:cubicBezTo>
                    <a:pt x="403" y="493"/>
                    <a:pt x="409" y="494"/>
                    <a:pt x="412" y="493"/>
                  </a:cubicBezTo>
                  <a:cubicBezTo>
                    <a:pt x="415" y="492"/>
                    <a:pt x="418" y="489"/>
                    <a:pt x="418" y="488"/>
                  </a:cubicBezTo>
                  <a:cubicBezTo>
                    <a:pt x="419" y="487"/>
                    <a:pt x="423" y="480"/>
                    <a:pt x="425" y="479"/>
                  </a:cubicBezTo>
                  <a:cubicBezTo>
                    <a:pt x="426" y="477"/>
                    <a:pt x="428" y="473"/>
                    <a:pt x="429" y="470"/>
                  </a:cubicBezTo>
                  <a:cubicBezTo>
                    <a:pt x="430" y="467"/>
                    <a:pt x="432" y="462"/>
                    <a:pt x="433" y="460"/>
                  </a:cubicBezTo>
                  <a:cubicBezTo>
                    <a:pt x="433" y="459"/>
                    <a:pt x="434" y="460"/>
                    <a:pt x="434" y="456"/>
                  </a:cubicBezTo>
                  <a:cubicBezTo>
                    <a:pt x="435" y="452"/>
                    <a:pt x="435" y="445"/>
                    <a:pt x="437" y="444"/>
                  </a:cubicBezTo>
                  <a:cubicBezTo>
                    <a:pt x="439" y="443"/>
                    <a:pt x="439" y="442"/>
                    <a:pt x="441" y="440"/>
                  </a:cubicBezTo>
                  <a:cubicBezTo>
                    <a:pt x="443" y="437"/>
                    <a:pt x="447" y="431"/>
                    <a:pt x="450" y="429"/>
                  </a:cubicBezTo>
                  <a:cubicBezTo>
                    <a:pt x="454" y="427"/>
                    <a:pt x="459" y="421"/>
                    <a:pt x="459" y="418"/>
                  </a:cubicBezTo>
                  <a:cubicBezTo>
                    <a:pt x="460" y="415"/>
                    <a:pt x="460" y="412"/>
                    <a:pt x="459" y="410"/>
                  </a:cubicBezTo>
                  <a:cubicBezTo>
                    <a:pt x="458" y="408"/>
                    <a:pt x="460" y="407"/>
                    <a:pt x="458" y="407"/>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5" name="Freeform 58"/>
            <p:cNvSpPr>
              <a:spLocks noChangeArrowheads="1"/>
            </p:cNvSpPr>
            <p:nvPr/>
          </p:nvSpPr>
          <p:spPr bwMode="auto">
            <a:xfrm>
              <a:off x="1352921" y="4208578"/>
              <a:ext cx="172860" cy="147507"/>
            </a:xfrm>
            <a:custGeom>
              <a:avLst/>
              <a:gdLst>
                <a:gd name="T0" fmla="*/ 30 w 32"/>
                <a:gd name="T1" fmla="*/ 24 h 27"/>
                <a:gd name="T2" fmla="*/ 23 w 32"/>
                <a:gd name="T3" fmla="*/ 18 h 27"/>
                <a:gd name="T4" fmla="*/ 19 w 32"/>
                <a:gd name="T5" fmla="*/ 11 h 27"/>
                <a:gd name="T6" fmla="*/ 18 w 32"/>
                <a:gd name="T7" fmla="*/ 7 h 27"/>
                <a:gd name="T8" fmla="*/ 19 w 32"/>
                <a:gd name="T9" fmla="*/ 3 h 27"/>
                <a:gd name="T10" fmla="*/ 19 w 32"/>
                <a:gd name="T11" fmla="*/ 1 h 27"/>
                <a:gd name="T12" fmla="*/ 18 w 32"/>
                <a:gd name="T13" fmla="*/ 1 h 27"/>
                <a:gd name="T14" fmla="*/ 18 w 32"/>
                <a:gd name="T15" fmla="*/ 0 h 27"/>
                <a:gd name="T16" fmla="*/ 18 w 32"/>
                <a:gd name="T17" fmla="*/ 0 h 27"/>
                <a:gd name="T18" fmla="*/ 18 w 32"/>
                <a:gd name="T19" fmla="*/ 0 h 27"/>
                <a:gd name="T20" fmla="*/ 18 w 32"/>
                <a:gd name="T21" fmla="*/ 0 h 27"/>
                <a:gd name="T22" fmla="*/ 17 w 32"/>
                <a:gd name="T23" fmla="*/ 0 h 27"/>
                <a:gd name="T24" fmla="*/ 15 w 32"/>
                <a:gd name="T25" fmla="*/ 2 h 27"/>
                <a:gd name="T26" fmla="*/ 14 w 32"/>
                <a:gd name="T27" fmla="*/ 1 h 27"/>
                <a:gd name="T28" fmla="*/ 11 w 32"/>
                <a:gd name="T29" fmla="*/ 3 h 27"/>
                <a:gd name="T30" fmla="*/ 10 w 32"/>
                <a:gd name="T31" fmla="*/ 5 h 27"/>
                <a:gd name="T32" fmla="*/ 12 w 32"/>
                <a:gd name="T33" fmla="*/ 7 h 27"/>
                <a:gd name="T34" fmla="*/ 13 w 32"/>
                <a:gd name="T35" fmla="*/ 10 h 27"/>
                <a:gd name="T36" fmla="*/ 8 w 32"/>
                <a:gd name="T37" fmla="*/ 13 h 27"/>
                <a:gd name="T38" fmla="*/ 8 w 32"/>
                <a:gd name="T39" fmla="*/ 16 h 27"/>
                <a:gd name="T40" fmla="*/ 11 w 32"/>
                <a:gd name="T41" fmla="*/ 20 h 27"/>
                <a:gd name="T42" fmla="*/ 7 w 32"/>
                <a:gd name="T43" fmla="*/ 19 h 27"/>
                <a:gd name="T44" fmla="*/ 5 w 32"/>
                <a:gd name="T45" fmla="*/ 21 h 27"/>
                <a:gd name="T46" fmla="*/ 2 w 32"/>
                <a:gd name="T47" fmla="*/ 20 h 27"/>
                <a:gd name="T48" fmla="*/ 1 w 32"/>
                <a:gd name="T49" fmla="*/ 24 h 27"/>
                <a:gd name="T50" fmla="*/ 6 w 32"/>
                <a:gd name="T51" fmla="*/ 25 h 27"/>
                <a:gd name="T52" fmla="*/ 12 w 32"/>
                <a:gd name="T53" fmla="*/ 25 h 27"/>
                <a:gd name="T54" fmla="*/ 16 w 32"/>
                <a:gd name="T55" fmla="*/ 25 h 27"/>
                <a:gd name="T56" fmla="*/ 16 w 32"/>
                <a:gd name="T57" fmla="*/ 25 h 27"/>
                <a:gd name="T58" fmla="*/ 17 w 32"/>
                <a:gd name="T59" fmla="*/ 25 h 27"/>
                <a:gd name="T60" fmla="*/ 17 w 32"/>
                <a:gd name="T61" fmla="*/ 25 h 27"/>
                <a:gd name="T62" fmla="*/ 18 w 32"/>
                <a:gd name="T63" fmla="*/ 25 h 27"/>
                <a:gd name="T64" fmla="*/ 19 w 32"/>
                <a:gd name="T65" fmla="*/ 25 h 27"/>
                <a:gd name="T66" fmla="*/ 19 w 32"/>
                <a:gd name="T67" fmla="*/ 25 h 27"/>
                <a:gd name="T68" fmla="*/ 19 w 32"/>
                <a:gd name="T69" fmla="*/ 25 h 27"/>
                <a:gd name="T70" fmla="*/ 20 w 32"/>
                <a:gd name="T71" fmla="*/ 25 h 27"/>
                <a:gd name="T72" fmla="*/ 25 w 32"/>
                <a:gd name="T73" fmla="*/ 27 h 27"/>
                <a:gd name="T74" fmla="*/ 28 w 32"/>
                <a:gd name="T75" fmla="*/ 25 h 27"/>
                <a:gd name="T76" fmla="*/ 30 w 32"/>
                <a:gd name="T77" fmla="*/ 24 h 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27"/>
                <a:gd name="T119" fmla="*/ 32 w 32"/>
                <a:gd name="T120" fmla="*/ 27 h 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27">
                  <a:moveTo>
                    <a:pt x="30" y="24"/>
                  </a:moveTo>
                  <a:cubicBezTo>
                    <a:pt x="28" y="23"/>
                    <a:pt x="24" y="20"/>
                    <a:pt x="23" y="18"/>
                  </a:cubicBezTo>
                  <a:cubicBezTo>
                    <a:pt x="23" y="16"/>
                    <a:pt x="19" y="12"/>
                    <a:pt x="19" y="11"/>
                  </a:cubicBezTo>
                  <a:cubicBezTo>
                    <a:pt x="19" y="9"/>
                    <a:pt x="17" y="9"/>
                    <a:pt x="18" y="7"/>
                  </a:cubicBezTo>
                  <a:cubicBezTo>
                    <a:pt x="19" y="5"/>
                    <a:pt x="20" y="6"/>
                    <a:pt x="19" y="3"/>
                  </a:cubicBezTo>
                  <a:cubicBezTo>
                    <a:pt x="19" y="2"/>
                    <a:pt x="19" y="1"/>
                    <a:pt x="19" y="1"/>
                  </a:cubicBezTo>
                  <a:cubicBezTo>
                    <a:pt x="19" y="1"/>
                    <a:pt x="19" y="1"/>
                    <a:pt x="18" y="1"/>
                  </a:cubicBezTo>
                  <a:cubicBezTo>
                    <a:pt x="18" y="0"/>
                    <a:pt x="18" y="0"/>
                    <a:pt x="18" y="0"/>
                  </a:cubicBezTo>
                  <a:cubicBezTo>
                    <a:pt x="18" y="0"/>
                    <a:pt x="18" y="0"/>
                    <a:pt x="18" y="0"/>
                  </a:cubicBezTo>
                  <a:cubicBezTo>
                    <a:pt x="18" y="0"/>
                    <a:pt x="18" y="0"/>
                    <a:pt x="18" y="0"/>
                  </a:cubicBezTo>
                  <a:cubicBezTo>
                    <a:pt x="18" y="0"/>
                    <a:pt x="18" y="0"/>
                    <a:pt x="18" y="0"/>
                  </a:cubicBezTo>
                  <a:cubicBezTo>
                    <a:pt x="17" y="0"/>
                    <a:pt x="17" y="0"/>
                    <a:pt x="17" y="0"/>
                  </a:cubicBezTo>
                  <a:cubicBezTo>
                    <a:pt x="16" y="1"/>
                    <a:pt x="15" y="3"/>
                    <a:pt x="15" y="2"/>
                  </a:cubicBezTo>
                  <a:cubicBezTo>
                    <a:pt x="14" y="2"/>
                    <a:pt x="15" y="0"/>
                    <a:pt x="14" y="1"/>
                  </a:cubicBezTo>
                  <a:cubicBezTo>
                    <a:pt x="13" y="2"/>
                    <a:pt x="12" y="3"/>
                    <a:pt x="11" y="3"/>
                  </a:cubicBezTo>
                  <a:cubicBezTo>
                    <a:pt x="10" y="3"/>
                    <a:pt x="10" y="4"/>
                    <a:pt x="10" y="5"/>
                  </a:cubicBezTo>
                  <a:cubicBezTo>
                    <a:pt x="11" y="6"/>
                    <a:pt x="12" y="6"/>
                    <a:pt x="12" y="7"/>
                  </a:cubicBezTo>
                  <a:cubicBezTo>
                    <a:pt x="13" y="8"/>
                    <a:pt x="14" y="9"/>
                    <a:pt x="13" y="10"/>
                  </a:cubicBezTo>
                  <a:cubicBezTo>
                    <a:pt x="11" y="12"/>
                    <a:pt x="9" y="13"/>
                    <a:pt x="8" y="13"/>
                  </a:cubicBezTo>
                  <a:cubicBezTo>
                    <a:pt x="8" y="13"/>
                    <a:pt x="6" y="15"/>
                    <a:pt x="8" y="16"/>
                  </a:cubicBezTo>
                  <a:cubicBezTo>
                    <a:pt x="10" y="18"/>
                    <a:pt x="11" y="20"/>
                    <a:pt x="11" y="20"/>
                  </a:cubicBezTo>
                  <a:cubicBezTo>
                    <a:pt x="10" y="20"/>
                    <a:pt x="7" y="19"/>
                    <a:pt x="7" y="19"/>
                  </a:cubicBezTo>
                  <a:cubicBezTo>
                    <a:pt x="6" y="20"/>
                    <a:pt x="6" y="21"/>
                    <a:pt x="5" y="21"/>
                  </a:cubicBezTo>
                  <a:cubicBezTo>
                    <a:pt x="4" y="20"/>
                    <a:pt x="3" y="19"/>
                    <a:pt x="2" y="20"/>
                  </a:cubicBezTo>
                  <a:cubicBezTo>
                    <a:pt x="1" y="21"/>
                    <a:pt x="0" y="23"/>
                    <a:pt x="1" y="24"/>
                  </a:cubicBezTo>
                  <a:cubicBezTo>
                    <a:pt x="3" y="25"/>
                    <a:pt x="5" y="23"/>
                    <a:pt x="6" y="25"/>
                  </a:cubicBezTo>
                  <a:cubicBezTo>
                    <a:pt x="7" y="26"/>
                    <a:pt x="10" y="25"/>
                    <a:pt x="12" y="25"/>
                  </a:cubicBezTo>
                  <a:cubicBezTo>
                    <a:pt x="12" y="26"/>
                    <a:pt x="14" y="25"/>
                    <a:pt x="16" y="25"/>
                  </a:cubicBezTo>
                  <a:cubicBezTo>
                    <a:pt x="16" y="25"/>
                    <a:pt x="16" y="25"/>
                    <a:pt x="16" y="25"/>
                  </a:cubicBezTo>
                  <a:cubicBezTo>
                    <a:pt x="16" y="25"/>
                    <a:pt x="17" y="25"/>
                    <a:pt x="17" y="25"/>
                  </a:cubicBezTo>
                  <a:cubicBezTo>
                    <a:pt x="17" y="25"/>
                    <a:pt x="17" y="25"/>
                    <a:pt x="17" y="25"/>
                  </a:cubicBezTo>
                  <a:cubicBezTo>
                    <a:pt x="18" y="25"/>
                    <a:pt x="18" y="25"/>
                    <a:pt x="18" y="25"/>
                  </a:cubicBezTo>
                  <a:cubicBezTo>
                    <a:pt x="18" y="25"/>
                    <a:pt x="18" y="25"/>
                    <a:pt x="19" y="25"/>
                  </a:cubicBezTo>
                  <a:cubicBezTo>
                    <a:pt x="19" y="25"/>
                    <a:pt x="19" y="25"/>
                    <a:pt x="19" y="25"/>
                  </a:cubicBezTo>
                  <a:cubicBezTo>
                    <a:pt x="19" y="25"/>
                    <a:pt x="19" y="25"/>
                    <a:pt x="19" y="25"/>
                  </a:cubicBezTo>
                  <a:cubicBezTo>
                    <a:pt x="20" y="25"/>
                    <a:pt x="20" y="25"/>
                    <a:pt x="20" y="25"/>
                  </a:cubicBezTo>
                  <a:cubicBezTo>
                    <a:pt x="22" y="26"/>
                    <a:pt x="24" y="27"/>
                    <a:pt x="25" y="27"/>
                  </a:cubicBezTo>
                  <a:cubicBezTo>
                    <a:pt x="26" y="27"/>
                    <a:pt x="27" y="25"/>
                    <a:pt x="28" y="25"/>
                  </a:cubicBezTo>
                  <a:cubicBezTo>
                    <a:pt x="30" y="25"/>
                    <a:pt x="32" y="25"/>
                    <a:pt x="30" y="2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6" name="Freeform 59"/>
            <p:cNvSpPr>
              <a:spLocks noChangeArrowheads="1"/>
            </p:cNvSpPr>
            <p:nvPr/>
          </p:nvSpPr>
          <p:spPr bwMode="auto">
            <a:xfrm>
              <a:off x="1433592" y="4356086"/>
              <a:ext cx="39181" cy="16134"/>
            </a:xfrm>
            <a:custGeom>
              <a:avLst/>
              <a:gdLst>
                <a:gd name="T0" fmla="*/ 1 w 7"/>
                <a:gd name="T1" fmla="*/ 1 h 3"/>
                <a:gd name="T2" fmla="*/ 5 w 7"/>
                <a:gd name="T3" fmla="*/ 3 h 3"/>
                <a:gd name="T4" fmla="*/ 1 w 7"/>
                <a:gd name="T5" fmla="*/ 1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1" y="1"/>
                  </a:moveTo>
                  <a:cubicBezTo>
                    <a:pt x="0" y="1"/>
                    <a:pt x="4" y="3"/>
                    <a:pt x="5" y="3"/>
                  </a:cubicBezTo>
                  <a:cubicBezTo>
                    <a:pt x="7" y="1"/>
                    <a:pt x="3" y="0"/>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7" name="Freeform 60"/>
            <p:cNvSpPr>
              <a:spLocks noChangeArrowheads="1"/>
            </p:cNvSpPr>
            <p:nvPr/>
          </p:nvSpPr>
          <p:spPr bwMode="auto">
            <a:xfrm>
              <a:off x="1373665" y="4360693"/>
              <a:ext cx="43791" cy="23049"/>
            </a:xfrm>
            <a:custGeom>
              <a:avLst/>
              <a:gdLst>
                <a:gd name="T0" fmla="*/ 2 w 8"/>
                <a:gd name="T1" fmla="*/ 0 h 4"/>
                <a:gd name="T2" fmla="*/ 3 w 8"/>
                <a:gd name="T3" fmla="*/ 3 h 4"/>
                <a:gd name="T4" fmla="*/ 7 w 8"/>
                <a:gd name="T5" fmla="*/ 0 h 4"/>
                <a:gd name="T6" fmla="*/ 2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2" y="0"/>
                  </a:moveTo>
                  <a:cubicBezTo>
                    <a:pt x="0" y="1"/>
                    <a:pt x="2" y="2"/>
                    <a:pt x="3" y="3"/>
                  </a:cubicBezTo>
                  <a:cubicBezTo>
                    <a:pt x="4" y="4"/>
                    <a:pt x="6" y="1"/>
                    <a:pt x="7" y="0"/>
                  </a:cubicBezTo>
                  <a:cubicBezTo>
                    <a:pt x="8" y="0"/>
                    <a:pt x="3" y="0"/>
                    <a:pt x="2"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8" name="Freeform 61"/>
            <p:cNvSpPr>
              <a:spLocks noChangeArrowheads="1"/>
            </p:cNvSpPr>
            <p:nvPr/>
          </p:nvSpPr>
          <p:spPr bwMode="auto">
            <a:xfrm>
              <a:off x="1265340" y="4224711"/>
              <a:ext cx="64534" cy="82973"/>
            </a:xfrm>
            <a:custGeom>
              <a:avLst/>
              <a:gdLst>
                <a:gd name="T0" fmla="*/ 1 w 12"/>
                <a:gd name="T1" fmla="*/ 1 h 15"/>
                <a:gd name="T2" fmla="*/ 2 w 12"/>
                <a:gd name="T3" fmla="*/ 4 h 15"/>
                <a:gd name="T4" fmla="*/ 4 w 12"/>
                <a:gd name="T5" fmla="*/ 6 h 15"/>
                <a:gd name="T6" fmla="*/ 5 w 12"/>
                <a:gd name="T7" fmla="*/ 8 h 15"/>
                <a:gd name="T8" fmla="*/ 5 w 12"/>
                <a:gd name="T9" fmla="*/ 11 h 15"/>
                <a:gd name="T10" fmla="*/ 9 w 12"/>
                <a:gd name="T11" fmla="*/ 14 h 15"/>
                <a:gd name="T12" fmla="*/ 12 w 12"/>
                <a:gd name="T13" fmla="*/ 11 h 15"/>
                <a:gd name="T14" fmla="*/ 7 w 12"/>
                <a:gd name="T15" fmla="*/ 5 h 15"/>
                <a:gd name="T16" fmla="*/ 1 w 12"/>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5"/>
                <a:gd name="T29" fmla="*/ 12 w 12"/>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5">
                  <a:moveTo>
                    <a:pt x="1" y="1"/>
                  </a:moveTo>
                  <a:cubicBezTo>
                    <a:pt x="0" y="0"/>
                    <a:pt x="2" y="3"/>
                    <a:pt x="2" y="4"/>
                  </a:cubicBezTo>
                  <a:cubicBezTo>
                    <a:pt x="2" y="5"/>
                    <a:pt x="3" y="6"/>
                    <a:pt x="4" y="6"/>
                  </a:cubicBezTo>
                  <a:cubicBezTo>
                    <a:pt x="4" y="5"/>
                    <a:pt x="5" y="7"/>
                    <a:pt x="5" y="8"/>
                  </a:cubicBezTo>
                  <a:cubicBezTo>
                    <a:pt x="4" y="8"/>
                    <a:pt x="4" y="10"/>
                    <a:pt x="5" y="11"/>
                  </a:cubicBezTo>
                  <a:cubicBezTo>
                    <a:pt x="6" y="12"/>
                    <a:pt x="7" y="14"/>
                    <a:pt x="9" y="14"/>
                  </a:cubicBezTo>
                  <a:cubicBezTo>
                    <a:pt x="10" y="15"/>
                    <a:pt x="11" y="11"/>
                    <a:pt x="12" y="11"/>
                  </a:cubicBezTo>
                  <a:cubicBezTo>
                    <a:pt x="12" y="10"/>
                    <a:pt x="8" y="7"/>
                    <a:pt x="7" y="5"/>
                  </a:cubicBezTo>
                  <a:cubicBezTo>
                    <a:pt x="5" y="4"/>
                    <a:pt x="2" y="1"/>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89" name="Freeform 62"/>
            <p:cNvSpPr>
              <a:spLocks noChangeArrowheads="1"/>
            </p:cNvSpPr>
            <p:nvPr/>
          </p:nvSpPr>
          <p:spPr bwMode="auto">
            <a:xfrm>
              <a:off x="1336787" y="4247758"/>
              <a:ext cx="36877" cy="43791"/>
            </a:xfrm>
            <a:custGeom>
              <a:avLst/>
              <a:gdLst>
                <a:gd name="T0" fmla="*/ 7 w 7"/>
                <a:gd name="T1" fmla="*/ 0 h 8"/>
                <a:gd name="T2" fmla="*/ 3 w 7"/>
                <a:gd name="T3" fmla="*/ 1 h 8"/>
                <a:gd name="T4" fmla="*/ 0 w 7"/>
                <a:gd name="T5" fmla="*/ 3 h 8"/>
                <a:gd name="T6" fmla="*/ 4 w 7"/>
                <a:gd name="T7" fmla="*/ 8 h 8"/>
                <a:gd name="T8" fmla="*/ 7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cubicBezTo>
                    <a:pt x="6" y="0"/>
                    <a:pt x="4" y="1"/>
                    <a:pt x="3" y="1"/>
                  </a:cubicBezTo>
                  <a:cubicBezTo>
                    <a:pt x="2" y="2"/>
                    <a:pt x="0" y="2"/>
                    <a:pt x="0" y="3"/>
                  </a:cubicBezTo>
                  <a:cubicBezTo>
                    <a:pt x="0" y="5"/>
                    <a:pt x="2" y="7"/>
                    <a:pt x="4" y="8"/>
                  </a:cubicBezTo>
                  <a:cubicBezTo>
                    <a:pt x="5" y="8"/>
                    <a:pt x="7" y="1"/>
                    <a:pt x="7"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0" name="Freeform 63"/>
            <p:cNvSpPr>
              <a:spLocks noChangeArrowheads="1"/>
            </p:cNvSpPr>
            <p:nvPr/>
          </p:nvSpPr>
          <p:spPr bwMode="auto">
            <a:xfrm>
              <a:off x="1592621" y="1873807"/>
              <a:ext cx="260443" cy="94498"/>
            </a:xfrm>
            <a:custGeom>
              <a:avLst/>
              <a:gdLst>
                <a:gd name="T0" fmla="*/ 43 w 48"/>
                <a:gd name="T1" fmla="*/ 16 h 17"/>
                <a:gd name="T2" fmla="*/ 40 w 48"/>
                <a:gd name="T3" fmla="*/ 13 h 17"/>
                <a:gd name="T4" fmla="*/ 40 w 48"/>
                <a:gd name="T5" fmla="*/ 12 h 17"/>
                <a:gd name="T6" fmla="*/ 38 w 48"/>
                <a:gd name="T7" fmla="*/ 11 h 17"/>
                <a:gd name="T8" fmla="*/ 33 w 48"/>
                <a:gd name="T9" fmla="*/ 9 h 17"/>
                <a:gd name="T10" fmla="*/ 29 w 48"/>
                <a:gd name="T11" fmla="*/ 7 h 17"/>
                <a:gd name="T12" fmla="*/ 21 w 48"/>
                <a:gd name="T13" fmla="*/ 3 h 17"/>
                <a:gd name="T14" fmla="*/ 10 w 48"/>
                <a:gd name="T15" fmla="*/ 2 h 17"/>
                <a:gd name="T16" fmla="*/ 2 w 48"/>
                <a:gd name="T17" fmla="*/ 5 h 17"/>
                <a:gd name="T18" fmla="*/ 6 w 48"/>
                <a:gd name="T19" fmla="*/ 6 h 17"/>
                <a:gd name="T20" fmla="*/ 9 w 48"/>
                <a:gd name="T21" fmla="*/ 8 h 17"/>
                <a:gd name="T22" fmla="*/ 8 w 48"/>
                <a:gd name="T23" fmla="*/ 5 h 17"/>
                <a:gd name="T24" fmla="*/ 11 w 48"/>
                <a:gd name="T25" fmla="*/ 4 h 17"/>
                <a:gd name="T26" fmla="*/ 13 w 48"/>
                <a:gd name="T27" fmla="*/ 5 h 17"/>
                <a:gd name="T28" fmla="*/ 15 w 48"/>
                <a:gd name="T29" fmla="*/ 6 h 17"/>
                <a:gd name="T30" fmla="*/ 19 w 48"/>
                <a:gd name="T31" fmla="*/ 8 h 17"/>
                <a:gd name="T32" fmla="*/ 24 w 48"/>
                <a:gd name="T33" fmla="*/ 8 h 17"/>
                <a:gd name="T34" fmla="*/ 27 w 48"/>
                <a:gd name="T35" fmla="*/ 12 h 17"/>
                <a:gd name="T36" fmla="*/ 31 w 48"/>
                <a:gd name="T37" fmla="*/ 13 h 17"/>
                <a:gd name="T38" fmla="*/ 29 w 48"/>
                <a:gd name="T39" fmla="*/ 16 h 17"/>
                <a:gd name="T40" fmla="*/ 32 w 48"/>
                <a:gd name="T41" fmla="*/ 17 h 17"/>
                <a:gd name="T42" fmla="*/ 43 w 48"/>
                <a:gd name="T43" fmla="*/ 16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7"/>
                <a:gd name="T68" fmla="*/ 48 w 48"/>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7">
                  <a:moveTo>
                    <a:pt x="43" y="16"/>
                  </a:moveTo>
                  <a:cubicBezTo>
                    <a:pt x="48" y="15"/>
                    <a:pt x="41" y="13"/>
                    <a:pt x="40" y="13"/>
                  </a:cubicBezTo>
                  <a:cubicBezTo>
                    <a:pt x="39" y="13"/>
                    <a:pt x="39" y="12"/>
                    <a:pt x="40" y="12"/>
                  </a:cubicBezTo>
                  <a:cubicBezTo>
                    <a:pt x="40" y="11"/>
                    <a:pt x="39" y="11"/>
                    <a:pt x="38" y="11"/>
                  </a:cubicBezTo>
                  <a:cubicBezTo>
                    <a:pt x="37" y="11"/>
                    <a:pt x="35" y="10"/>
                    <a:pt x="33" y="9"/>
                  </a:cubicBezTo>
                  <a:cubicBezTo>
                    <a:pt x="32" y="8"/>
                    <a:pt x="32" y="7"/>
                    <a:pt x="29" y="7"/>
                  </a:cubicBezTo>
                  <a:cubicBezTo>
                    <a:pt x="26" y="7"/>
                    <a:pt x="23" y="5"/>
                    <a:pt x="21" y="3"/>
                  </a:cubicBezTo>
                  <a:cubicBezTo>
                    <a:pt x="19" y="0"/>
                    <a:pt x="14" y="1"/>
                    <a:pt x="10" y="2"/>
                  </a:cubicBezTo>
                  <a:cubicBezTo>
                    <a:pt x="7" y="2"/>
                    <a:pt x="3" y="4"/>
                    <a:pt x="2" y="5"/>
                  </a:cubicBezTo>
                  <a:cubicBezTo>
                    <a:pt x="0" y="7"/>
                    <a:pt x="4" y="6"/>
                    <a:pt x="6" y="6"/>
                  </a:cubicBezTo>
                  <a:cubicBezTo>
                    <a:pt x="7" y="7"/>
                    <a:pt x="7" y="8"/>
                    <a:pt x="9" y="8"/>
                  </a:cubicBezTo>
                  <a:cubicBezTo>
                    <a:pt x="10" y="8"/>
                    <a:pt x="8" y="6"/>
                    <a:pt x="8" y="5"/>
                  </a:cubicBezTo>
                  <a:cubicBezTo>
                    <a:pt x="8" y="4"/>
                    <a:pt x="9" y="4"/>
                    <a:pt x="11" y="4"/>
                  </a:cubicBezTo>
                  <a:cubicBezTo>
                    <a:pt x="12" y="4"/>
                    <a:pt x="13" y="4"/>
                    <a:pt x="13" y="5"/>
                  </a:cubicBezTo>
                  <a:cubicBezTo>
                    <a:pt x="13" y="6"/>
                    <a:pt x="13" y="6"/>
                    <a:pt x="15" y="6"/>
                  </a:cubicBezTo>
                  <a:cubicBezTo>
                    <a:pt x="17" y="7"/>
                    <a:pt x="18" y="7"/>
                    <a:pt x="19" y="8"/>
                  </a:cubicBezTo>
                  <a:cubicBezTo>
                    <a:pt x="20" y="10"/>
                    <a:pt x="23" y="8"/>
                    <a:pt x="24" y="8"/>
                  </a:cubicBezTo>
                  <a:cubicBezTo>
                    <a:pt x="26" y="9"/>
                    <a:pt x="27" y="11"/>
                    <a:pt x="27" y="12"/>
                  </a:cubicBezTo>
                  <a:cubicBezTo>
                    <a:pt x="27" y="13"/>
                    <a:pt x="28" y="12"/>
                    <a:pt x="31" y="13"/>
                  </a:cubicBezTo>
                  <a:cubicBezTo>
                    <a:pt x="33" y="14"/>
                    <a:pt x="30" y="15"/>
                    <a:pt x="29" y="16"/>
                  </a:cubicBezTo>
                  <a:cubicBezTo>
                    <a:pt x="28" y="16"/>
                    <a:pt x="30" y="16"/>
                    <a:pt x="32" y="17"/>
                  </a:cubicBezTo>
                  <a:cubicBezTo>
                    <a:pt x="35" y="17"/>
                    <a:pt x="42" y="16"/>
                    <a:pt x="43" y="16"/>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1" name="Freeform 64"/>
            <p:cNvSpPr>
              <a:spLocks noChangeArrowheads="1"/>
            </p:cNvSpPr>
            <p:nvPr/>
          </p:nvSpPr>
          <p:spPr bwMode="auto">
            <a:xfrm>
              <a:off x="1723995" y="1993659"/>
              <a:ext cx="41487" cy="16134"/>
            </a:xfrm>
            <a:custGeom>
              <a:avLst/>
              <a:gdLst>
                <a:gd name="T0" fmla="*/ 1 w 8"/>
                <a:gd name="T1" fmla="*/ 1 h 3"/>
                <a:gd name="T2" fmla="*/ 2 w 8"/>
                <a:gd name="T3" fmla="*/ 3 h 3"/>
                <a:gd name="T4" fmla="*/ 7 w 8"/>
                <a:gd name="T5" fmla="*/ 2 h 3"/>
                <a:gd name="T6" fmla="*/ 4 w 8"/>
                <a:gd name="T7" fmla="*/ 1 h 3"/>
                <a:gd name="T8" fmla="*/ 1 w 8"/>
                <a:gd name="T9" fmla="*/ 1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1" y="1"/>
                  </a:moveTo>
                  <a:cubicBezTo>
                    <a:pt x="2" y="2"/>
                    <a:pt x="2" y="3"/>
                    <a:pt x="2" y="3"/>
                  </a:cubicBezTo>
                  <a:cubicBezTo>
                    <a:pt x="2" y="3"/>
                    <a:pt x="5" y="3"/>
                    <a:pt x="7" y="2"/>
                  </a:cubicBezTo>
                  <a:cubicBezTo>
                    <a:pt x="8" y="2"/>
                    <a:pt x="6" y="1"/>
                    <a:pt x="4" y="1"/>
                  </a:cubicBezTo>
                  <a:cubicBezTo>
                    <a:pt x="2" y="0"/>
                    <a:pt x="0" y="1"/>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2" name="Freeform 65"/>
            <p:cNvSpPr>
              <a:spLocks noChangeArrowheads="1"/>
            </p:cNvSpPr>
            <p:nvPr/>
          </p:nvSpPr>
          <p:spPr bwMode="auto">
            <a:xfrm>
              <a:off x="1820798" y="1993657"/>
              <a:ext cx="48401" cy="11524"/>
            </a:xfrm>
            <a:custGeom>
              <a:avLst/>
              <a:gdLst>
                <a:gd name="T0" fmla="*/ 1 w 9"/>
                <a:gd name="T1" fmla="*/ 1 h 2"/>
                <a:gd name="T2" fmla="*/ 7 w 9"/>
                <a:gd name="T3" fmla="*/ 2 h 2"/>
                <a:gd name="T4" fmla="*/ 4 w 9"/>
                <a:gd name="T5" fmla="*/ 0 h 2"/>
                <a:gd name="T6" fmla="*/ 1 w 9"/>
                <a:gd name="T7" fmla="*/ 1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7" y="2"/>
                  </a:cubicBezTo>
                  <a:cubicBezTo>
                    <a:pt x="9" y="1"/>
                    <a:pt x="6" y="0"/>
                    <a:pt x="4" y="0"/>
                  </a:cubicBezTo>
                  <a:cubicBezTo>
                    <a:pt x="2" y="0"/>
                    <a:pt x="0" y="0"/>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3" name="Freeform 66"/>
            <p:cNvSpPr>
              <a:spLocks noChangeArrowheads="1"/>
            </p:cNvSpPr>
            <p:nvPr/>
          </p:nvSpPr>
          <p:spPr bwMode="auto">
            <a:xfrm>
              <a:off x="1848456" y="1961391"/>
              <a:ext cx="115240" cy="43791"/>
            </a:xfrm>
            <a:custGeom>
              <a:avLst/>
              <a:gdLst>
                <a:gd name="T0" fmla="*/ 3 w 21"/>
                <a:gd name="T1" fmla="*/ 5 h 8"/>
                <a:gd name="T2" fmla="*/ 3 w 21"/>
                <a:gd name="T3" fmla="*/ 5 h 8"/>
                <a:gd name="T4" fmla="*/ 3 w 21"/>
                <a:gd name="T5" fmla="*/ 6 h 8"/>
                <a:gd name="T6" fmla="*/ 4 w 21"/>
                <a:gd name="T7" fmla="*/ 6 h 8"/>
                <a:gd name="T8" fmla="*/ 4 w 21"/>
                <a:gd name="T9" fmla="*/ 6 h 8"/>
                <a:gd name="T10" fmla="*/ 5 w 21"/>
                <a:gd name="T11" fmla="*/ 6 h 8"/>
                <a:gd name="T12" fmla="*/ 5 w 21"/>
                <a:gd name="T13" fmla="*/ 7 h 8"/>
                <a:gd name="T14" fmla="*/ 5 w 21"/>
                <a:gd name="T15" fmla="*/ 7 h 8"/>
                <a:gd name="T16" fmla="*/ 5 w 21"/>
                <a:gd name="T17" fmla="*/ 7 h 8"/>
                <a:gd name="T18" fmla="*/ 6 w 21"/>
                <a:gd name="T19" fmla="*/ 8 h 8"/>
                <a:gd name="T20" fmla="*/ 7 w 21"/>
                <a:gd name="T21" fmla="*/ 8 h 8"/>
                <a:gd name="T22" fmla="*/ 7 w 21"/>
                <a:gd name="T23" fmla="*/ 8 h 8"/>
                <a:gd name="T24" fmla="*/ 10 w 21"/>
                <a:gd name="T25" fmla="*/ 7 h 8"/>
                <a:gd name="T26" fmla="*/ 12 w 21"/>
                <a:gd name="T27" fmla="*/ 8 h 8"/>
                <a:gd name="T28" fmla="*/ 15 w 21"/>
                <a:gd name="T29" fmla="*/ 7 h 8"/>
                <a:gd name="T30" fmla="*/ 20 w 21"/>
                <a:gd name="T31" fmla="*/ 7 h 8"/>
                <a:gd name="T32" fmla="*/ 19 w 21"/>
                <a:gd name="T33" fmla="*/ 5 h 8"/>
                <a:gd name="T34" fmla="*/ 17 w 21"/>
                <a:gd name="T35" fmla="*/ 2 h 8"/>
                <a:gd name="T36" fmla="*/ 11 w 21"/>
                <a:gd name="T37" fmla="*/ 1 h 8"/>
                <a:gd name="T38" fmla="*/ 10 w 21"/>
                <a:gd name="T39" fmla="*/ 1 h 8"/>
                <a:gd name="T40" fmla="*/ 10 w 21"/>
                <a:gd name="T41" fmla="*/ 1 h 8"/>
                <a:gd name="T42" fmla="*/ 9 w 21"/>
                <a:gd name="T43" fmla="*/ 1 h 8"/>
                <a:gd name="T44" fmla="*/ 9 w 21"/>
                <a:gd name="T45" fmla="*/ 1 h 8"/>
                <a:gd name="T46" fmla="*/ 8 w 21"/>
                <a:gd name="T47" fmla="*/ 1 h 8"/>
                <a:gd name="T48" fmla="*/ 8 w 21"/>
                <a:gd name="T49" fmla="*/ 1 h 8"/>
                <a:gd name="T50" fmla="*/ 7 w 21"/>
                <a:gd name="T51" fmla="*/ 1 h 8"/>
                <a:gd name="T52" fmla="*/ 6 w 21"/>
                <a:gd name="T53" fmla="*/ 1 h 8"/>
                <a:gd name="T54" fmla="*/ 6 w 21"/>
                <a:gd name="T55" fmla="*/ 1 h 8"/>
                <a:gd name="T56" fmla="*/ 5 w 21"/>
                <a:gd name="T57" fmla="*/ 1 h 8"/>
                <a:gd name="T58" fmla="*/ 5 w 21"/>
                <a:gd name="T59" fmla="*/ 1 h 8"/>
                <a:gd name="T60" fmla="*/ 4 w 21"/>
                <a:gd name="T61" fmla="*/ 1 h 8"/>
                <a:gd name="T62" fmla="*/ 4 w 21"/>
                <a:gd name="T63" fmla="*/ 1 h 8"/>
                <a:gd name="T64" fmla="*/ 3 w 21"/>
                <a:gd name="T65" fmla="*/ 0 h 8"/>
                <a:gd name="T66" fmla="*/ 1 w 21"/>
                <a:gd name="T67" fmla="*/ 2 h 8"/>
                <a:gd name="T68" fmla="*/ 2 w 21"/>
                <a:gd name="T69" fmla="*/ 4 h 8"/>
                <a:gd name="T70" fmla="*/ 3 w 21"/>
                <a:gd name="T71" fmla="*/ 5 h 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8"/>
                <a:gd name="T110" fmla="*/ 21 w 21"/>
                <a:gd name="T111" fmla="*/ 8 h 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8">
                  <a:moveTo>
                    <a:pt x="3" y="5"/>
                  </a:moveTo>
                  <a:cubicBezTo>
                    <a:pt x="3" y="5"/>
                    <a:pt x="3" y="5"/>
                    <a:pt x="3" y="5"/>
                  </a:cubicBezTo>
                  <a:cubicBezTo>
                    <a:pt x="3" y="5"/>
                    <a:pt x="3" y="5"/>
                    <a:pt x="3" y="6"/>
                  </a:cubicBezTo>
                  <a:cubicBezTo>
                    <a:pt x="4" y="6"/>
                    <a:pt x="4" y="6"/>
                    <a:pt x="4" y="6"/>
                  </a:cubicBezTo>
                  <a:cubicBezTo>
                    <a:pt x="4" y="6"/>
                    <a:pt x="4" y="6"/>
                    <a:pt x="4" y="6"/>
                  </a:cubicBezTo>
                  <a:cubicBezTo>
                    <a:pt x="4" y="6"/>
                    <a:pt x="4" y="6"/>
                    <a:pt x="5" y="6"/>
                  </a:cubicBezTo>
                  <a:cubicBezTo>
                    <a:pt x="5" y="7"/>
                    <a:pt x="5" y="7"/>
                    <a:pt x="5" y="7"/>
                  </a:cubicBezTo>
                  <a:cubicBezTo>
                    <a:pt x="5" y="7"/>
                    <a:pt x="5" y="7"/>
                    <a:pt x="5" y="7"/>
                  </a:cubicBezTo>
                  <a:cubicBezTo>
                    <a:pt x="5" y="7"/>
                    <a:pt x="5" y="7"/>
                    <a:pt x="5" y="7"/>
                  </a:cubicBezTo>
                  <a:cubicBezTo>
                    <a:pt x="6" y="7"/>
                    <a:pt x="6" y="7"/>
                    <a:pt x="6" y="8"/>
                  </a:cubicBezTo>
                  <a:cubicBezTo>
                    <a:pt x="6" y="8"/>
                    <a:pt x="6" y="8"/>
                    <a:pt x="7" y="8"/>
                  </a:cubicBezTo>
                  <a:cubicBezTo>
                    <a:pt x="7" y="8"/>
                    <a:pt x="7" y="8"/>
                    <a:pt x="7" y="8"/>
                  </a:cubicBezTo>
                  <a:cubicBezTo>
                    <a:pt x="8" y="8"/>
                    <a:pt x="9" y="7"/>
                    <a:pt x="10" y="7"/>
                  </a:cubicBezTo>
                  <a:cubicBezTo>
                    <a:pt x="11" y="6"/>
                    <a:pt x="11" y="7"/>
                    <a:pt x="12" y="8"/>
                  </a:cubicBezTo>
                  <a:cubicBezTo>
                    <a:pt x="12" y="8"/>
                    <a:pt x="14" y="7"/>
                    <a:pt x="15" y="7"/>
                  </a:cubicBezTo>
                  <a:cubicBezTo>
                    <a:pt x="17" y="6"/>
                    <a:pt x="19" y="7"/>
                    <a:pt x="20" y="7"/>
                  </a:cubicBezTo>
                  <a:cubicBezTo>
                    <a:pt x="21" y="7"/>
                    <a:pt x="20" y="6"/>
                    <a:pt x="19" y="5"/>
                  </a:cubicBezTo>
                  <a:cubicBezTo>
                    <a:pt x="18" y="5"/>
                    <a:pt x="18" y="3"/>
                    <a:pt x="17" y="2"/>
                  </a:cubicBezTo>
                  <a:cubicBezTo>
                    <a:pt x="16" y="1"/>
                    <a:pt x="13" y="1"/>
                    <a:pt x="11" y="1"/>
                  </a:cubicBezTo>
                  <a:cubicBezTo>
                    <a:pt x="11" y="1"/>
                    <a:pt x="11" y="1"/>
                    <a:pt x="10" y="1"/>
                  </a:cubicBezTo>
                  <a:cubicBezTo>
                    <a:pt x="10" y="1"/>
                    <a:pt x="10" y="1"/>
                    <a:pt x="10" y="1"/>
                  </a:cubicBezTo>
                  <a:cubicBezTo>
                    <a:pt x="10" y="1"/>
                    <a:pt x="10" y="1"/>
                    <a:pt x="9" y="1"/>
                  </a:cubicBezTo>
                  <a:cubicBezTo>
                    <a:pt x="9" y="1"/>
                    <a:pt x="9" y="1"/>
                    <a:pt x="9" y="1"/>
                  </a:cubicBezTo>
                  <a:cubicBezTo>
                    <a:pt x="9" y="1"/>
                    <a:pt x="8" y="1"/>
                    <a:pt x="8" y="1"/>
                  </a:cubicBezTo>
                  <a:cubicBezTo>
                    <a:pt x="8" y="1"/>
                    <a:pt x="8" y="1"/>
                    <a:pt x="8" y="1"/>
                  </a:cubicBezTo>
                  <a:cubicBezTo>
                    <a:pt x="7" y="1"/>
                    <a:pt x="7" y="1"/>
                    <a:pt x="7" y="1"/>
                  </a:cubicBezTo>
                  <a:cubicBezTo>
                    <a:pt x="7" y="1"/>
                    <a:pt x="6" y="1"/>
                    <a:pt x="6" y="1"/>
                  </a:cubicBezTo>
                  <a:cubicBezTo>
                    <a:pt x="6" y="1"/>
                    <a:pt x="6" y="1"/>
                    <a:pt x="6" y="1"/>
                  </a:cubicBezTo>
                  <a:cubicBezTo>
                    <a:pt x="6" y="1"/>
                    <a:pt x="5" y="1"/>
                    <a:pt x="5" y="1"/>
                  </a:cubicBezTo>
                  <a:cubicBezTo>
                    <a:pt x="5" y="1"/>
                    <a:pt x="5" y="1"/>
                    <a:pt x="5" y="1"/>
                  </a:cubicBezTo>
                  <a:cubicBezTo>
                    <a:pt x="4" y="1"/>
                    <a:pt x="4" y="1"/>
                    <a:pt x="4" y="1"/>
                  </a:cubicBezTo>
                  <a:cubicBezTo>
                    <a:pt x="4" y="1"/>
                    <a:pt x="4" y="1"/>
                    <a:pt x="4" y="1"/>
                  </a:cubicBezTo>
                  <a:cubicBezTo>
                    <a:pt x="3" y="1"/>
                    <a:pt x="3" y="0"/>
                    <a:pt x="3" y="0"/>
                  </a:cubicBezTo>
                  <a:cubicBezTo>
                    <a:pt x="1" y="0"/>
                    <a:pt x="0" y="1"/>
                    <a:pt x="1" y="2"/>
                  </a:cubicBezTo>
                  <a:cubicBezTo>
                    <a:pt x="1" y="2"/>
                    <a:pt x="2" y="3"/>
                    <a:pt x="2" y="4"/>
                  </a:cubicBezTo>
                  <a:cubicBezTo>
                    <a:pt x="3" y="4"/>
                    <a:pt x="3" y="5"/>
                    <a:pt x="3"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4" name="Freeform 67"/>
            <p:cNvSpPr>
              <a:spLocks noChangeArrowheads="1"/>
            </p:cNvSpPr>
            <p:nvPr/>
          </p:nvSpPr>
          <p:spPr bwMode="auto">
            <a:xfrm>
              <a:off x="1984439" y="1993657"/>
              <a:ext cx="55315" cy="23049"/>
            </a:xfrm>
            <a:custGeom>
              <a:avLst/>
              <a:gdLst>
                <a:gd name="T0" fmla="*/ 4 w 10"/>
                <a:gd name="T1" fmla="*/ 1 h 4"/>
                <a:gd name="T2" fmla="*/ 1 w 10"/>
                <a:gd name="T3" fmla="*/ 2 h 4"/>
                <a:gd name="T4" fmla="*/ 4 w 10"/>
                <a:gd name="T5" fmla="*/ 3 h 4"/>
                <a:gd name="T6" fmla="*/ 4 w 10"/>
                <a:gd name="T7" fmla="*/ 1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4" y="1"/>
                  </a:moveTo>
                  <a:cubicBezTo>
                    <a:pt x="1" y="1"/>
                    <a:pt x="1" y="1"/>
                    <a:pt x="1" y="2"/>
                  </a:cubicBezTo>
                  <a:cubicBezTo>
                    <a:pt x="0" y="3"/>
                    <a:pt x="2" y="4"/>
                    <a:pt x="4" y="3"/>
                  </a:cubicBezTo>
                  <a:cubicBezTo>
                    <a:pt x="10" y="0"/>
                    <a:pt x="6" y="0"/>
                    <a:pt x="4"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5" name="Freeform 68"/>
            <p:cNvSpPr>
              <a:spLocks noChangeArrowheads="1"/>
            </p:cNvSpPr>
            <p:nvPr/>
          </p:nvSpPr>
          <p:spPr bwMode="auto">
            <a:xfrm>
              <a:off x="2083544" y="2009792"/>
              <a:ext cx="4611" cy="11524"/>
            </a:xfrm>
            <a:custGeom>
              <a:avLst/>
              <a:gdLst>
                <a:gd name="T0" fmla="*/ 1 w 1"/>
                <a:gd name="T1" fmla="*/ 2 h 2"/>
                <a:gd name="T2" fmla="*/ 0 w 1"/>
                <a:gd name="T3" fmla="*/ 1 h 2"/>
                <a:gd name="T4" fmla="*/ 1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1" y="1"/>
                    <a:pt x="1" y="0"/>
                    <a:pt x="0" y="1"/>
                  </a:cubicBezTo>
                  <a:cubicBezTo>
                    <a:pt x="0" y="1"/>
                    <a:pt x="0" y="2"/>
                    <a:pt x="1"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6" name="Freeform 69"/>
            <p:cNvSpPr>
              <a:spLocks noChangeArrowheads="1"/>
            </p:cNvSpPr>
            <p:nvPr/>
          </p:nvSpPr>
          <p:spPr bwMode="auto">
            <a:xfrm>
              <a:off x="2099680" y="2021315"/>
              <a:ext cx="16134" cy="11524"/>
            </a:xfrm>
            <a:custGeom>
              <a:avLst/>
              <a:gdLst>
                <a:gd name="T0" fmla="*/ 1 w 3"/>
                <a:gd name="T1" fmla="*/ 2 h 2"/>
                <a:gd name="T2" fmla="*/ 3 w 3"/>
                <a:gd name="T3" fmla="*/ 1 h 2"/>
                <a:gd name="T4" fmla="*/ 1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2"/>
                  </a:moveTo>
                  <a:cubicBezTo>
                    <a:pt x="2" y="2"/>
                    <a:pt x="3" y="1"/>
                    <a:pt x="3" y="1"/>
                  </a:cubicBezTo>
                  <a:cubicBezTo>
                    <a:pt x="2" y="0"/>
                    <a:pt x="0" y="2"/>
                    <a:pt x="1"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7" name="Freeform 70"/>
            <p:cNvSpPr>
              <a:spLocks noChangeArrowheads="1"/>
            </p:cNvSpPr>
            <p:nvPr/>
          </p:nvSpPr>
          <p:spPr bwMode="auto">
            <a:xfrm>
              <a:off x="2111201" y="2065107"/>
              <a:ext cx="4611" cy="11524"/>
            </a:xfrm>
            <a:custGeom>
              <a:avLst/>
              <a:gdLst>
                <a:gd name="T0" fmla="*/ 0 w 1"/>
                <a:gd name="T1" fmla="*/ 1 h 2"/>
                <a:gd name="T2" fmla="*/ 0 w 1"/>
                <a:gd name="T3" fmla="*/ 0 h 2"/>
                <a:gd name="T4" fmla="*/ 0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1" y="1"/>
                    <a:pt x="1" y="0"/>
                    <a:pt x="0" y="0"/>
                  </a:cubicBezTo>
                  <a:cubicBezTo>
                    <a:pt x="0" y="1"/>
                    <a:pt x="0" y="2"/>
                    <a:pt x="0"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8" name="Freeform 71"/>
            <p:cNvSpPr>
              <a:spLocks noChangeArrowheads="1"/>
            </p:cNvSpPr>
            <p:nvPr/>
          </p:nvSpPr>
          <p:spPr bwMode="auto">
            <a:xfrm>
              <a:off x="2099680" y="2115813"/>
              <a:ext cx="11524" cy="9219"/>
            </a:xfrm>
            <a:custGeom>
              <a:avLst/>
              <a:gdLst>
                <a:gd name="T0" fmla="*/ 1 w 2"/>
                <a:gd name="T1" fmla="*/ 2 h 2"/>
                <a:gd name="T2" fmla="*/ 1 w 2"/>
                <a:gd name="T3" fmla="*/ 1 h 2"/>
                <a:gd name="T4" fmla="*/ 1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2" y="1"/>
                    <a:pt x="2" y="0"/>
                    <a:pt x="1" y="1"/>
                  </a:cubicBezTo>
                  <a:cubicBezTo>
                    <a:pt x="0" y="1"/>
                    <a:pt x="0" y="2"/>
                    <a:pt x="1"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099" name="Freeform 72"/>
            <p:cNvSpPr>
              <a:spLocks noChangeArrowheads="1"/>
            </p:cNvSpPr>
            <p:nvPr/>
          </p:nvSpPr>
          <p:spPr bwMode="auto">
            <a:xfrm>
              <a:off x="2099680" y="2104288"/>
              <a:ext cx="11524" cy="4611"/>
            </a:xfrm>
            <a:custGeom>
              <a:avLst/>
              <a:gdLst>
                <a:gd name="T0" fmla="*/ 1 w 2"/>
                <a:gd name="T1" fmla="*/ 1 h 1"/>
                <a:gd name="T2" fmla="*/ 2 w 2"/>
                <a:gd name="T3" fmla="*/ 0 h 1"/>
                <a:gd name="T4" fmla="*/ 1 w 2"/>
                <a:gd name="T5" fmla="*/ 1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2" y="1"/>
                    <a:pt x="2" y="0"/>
                    <a:pt x="2" y="0"/>
                  </a:cubicBezTo>
                  <a:cubicBezTo>
                    <a:pt x="1" y="0"/>
                    <a:pt x="0" y="1"/>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0" name="Freeform 73"/>
            <p:cNvSpPr>
              <a:spLocks noChangeArrowheads="1"/>
            </p:cNvSpPr>
            <p:nvPr/>
          </p:nvSpPr>
          <p:spPr bwMode="auto">
            <a:xfrm>
              <a:off x="2076633" y="2141165"/>
              <a:ext cx="16134" cy="18438"/>
            </a:xfrm>
            <a:custGeom>
              <a:avLst/>
              <a:gdLst>
                <a:gd name="T0" fmla="*/ 2 w 3"/>
                <a:gd name="T1" fmla="*/ 2 h 3"/>
                <a:gd name="T2" fmla="*/ 1 w 3"/>
                <a:gd name="T3" fmla="*/ 1 h 3"/>
                <a:gd name="T4" fmla="*/ 2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2"/>
                  </a:moveTo>
                  <a:cubicBezTo>
                    <a:pt x="3" y="1"/>
                    <a:pt x="2" y="0"/>
                    <a:pt x="1" y="1"/>
                  </a:cubicBezTo>
                  <a:cubicBezTo>
                    <a:pt x="0" y="1"/>
                    <a:pt x="1" y="3"/>
                    <a:pt x="2"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1" name="Freeform 74"/>
            <p:cNvSpPr>
              <a:spLocks noChangeArrowheads="1"/>
            </p:cNvSpPr>
            <p:nvPr/>
          </p:nvSpPr>
          <p:spPr bwMode="auto">
            <a:xfrm>
              <a:off x="2136556" y="2115813"/>
              <a:ext cx="16134" cy="16134"/>
            </a:xfrm>
            <a:custGeom>
              <a:avLst/>
              <a:gdLst>
                <a:gd name="T0" fmla="*/ 1 w 3"/>
                <a:gd name="T1" fmla="*/ 1 h 3"/>
                <a:gd name="T2" fmla="*/ 2 w 3"/>
                <a:gd name="T3" fmla="*/ 2 h 3"/>
                <a:gd name="T4" fmla="*/ 1 w 3"/>
                <a:gd name="T5" fmla="*/ 1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0" y="1"/>
                    <a:pt x="1" y="3"/>
                    <a:pt x="2" y="2"/>
                  </a:cubicBezTo>
                  <a:cubicBezTo>
                    <a:pt x="3" y="0"/>
                    <a:pt x="2" y="0"/>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2" name="Freeform 75"/>
            <p:cNvSpPr>
              <a:spLocks noChangeArrowheads="1"/>
            </p:cNvSpPr>
            <p:nvPr/>
          </p:nvSpPr>
          <p:spPr bwMode="auto">
            <a:xfrm>
              <a:off x="1760874" y="1841541"/>
              <a:ext cx="16134" cy="11524"/>
            </a:xfrm>
            <a:custGeom>
              <a:avLst/>
              <a:gdLst>
                <a:gd name="T0" fmla="*/ 1 w 3"/>
                <a:gd name="T1" fmla="*/ 0 h 2"/>
                <a:gd name="T2" fmla="*/ 0 w 3"/>
                <a:gd name="T3" fmla="*/ 1 h 2"/>
                <a:gd name="T4" fmla="*/ 2 w 3"/>
                <a:gd name="T5" fmla="*/ 2 h 2"/>
                <a:gd name="T6" fmla="*/ 1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cubicBezTo>
                    <a:pt x="0" y="0"/>
                    <a:pt x="0" y="0"/>
                    <a:pt x="0" y="1"/>
                  </a:cubicBezTo>
                  <a:cubicBezTo>
                    <a:pt x="0" y="2"/>
                    <a:pt x="1" y="2"/>
                    <a:pt x="2" y="2"/>
                  </a:cubicBezTo>
                  <a:cubicBezTo>
                    <a:pt x="3" y="1"/>
                    <a:pt x="3" y="0"/>
                    <a:pt x="1"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3" name="Freeform 76"/>
            <p:cNvSpPr>
              <a:spLocks noChangeArrowheads="1"/>
            </p:cNvSpPr>
            <p:nvPr/>
          </p:nvSpPr>
          <p:spPr bwMode="auto">
            <a:xfrm>
              <a:off x="1760874" y="1857674"/>
              <a:ext cx="16134" cy="11524"/>
            </a:xfrm>
            <a:custGeom>
              <a:avLst/>
              <a:gdLst>
                <a:gd name="T0" fmla="*/ 2 w 3"/>
                <a:gd name="T1" fmla="*/ 1 h 2"/>
                <a:gd name="T2" fmla="*/ 2 w 3"/>
                <a:gd name="T3" fmla="*/ 0 h 2"/>
                <a:gd name="T4" fmla="*/ 2 w 3"/>
                <a:gd name="T5" fmla="*/ 1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2" y="1"/>
                  </a:moveTo>
                  <a:cubicBezTo>
                    <a:pt x="2" y="1"/>
                    <a:pt x="3" y="0"/>
                    <a:pt x="2" y="0"/>
                  </a:cubicBezTo>
                  <a:cubicBezTo>
                    <a:pt x="1" y="0"/>
                    <a:pt x="0" y="2"/>
                    <a:pt x="2"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4" name="Freeform 77"/>
            <p:cNvSpPr>
              <a:spLocks noChangeArrowheads="1"/>
            </p:cNvSpPr>
            <p:nvPr/>
          </p:nvSpPr>
          <p:spPr bwMode="auto">
            <a:xfrm>
              <a:off x="2104290" y="1654851"/>
              <a:ext cx="16134" cy="16134"/>
            </a:xfrm>
            <a:custGeom>
              <a:avLst/>
              <a:gdLst>
                <a:gd name="T0" fmla="*/ 2 w 3"/>
                <a:gd name="T1" fmla="*/ 1 h 3"/>
                <a:gd name="T2" fmla="*/ 1 w 3"/>
                <a:gd name="T3" fmla="*/ 2 h 3"/>
                <a:gd name="T4" fmla="*/ 2 w 3"/>
                <a:gd name="T5" fmla="*/ 1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1"/>
                  </a:moveTo>
                  <a:cubicBezTo>
                    <a:pt x="1" y="1"/>
                    <a:pt x="0" y="3"/>
                    <a:pt x="1" y="2"/>
                  </a:cubicBezTo>
                  <a:cubicBezTo>
                    <a:pt x="2" y="2"/>
                    <a:pt x="3" y="0"/>
                    <a:pt x="2"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5" name="Freeform 78"/>
            <p:cNvSpPr>
              <a:spLocks noChangeArrowheads="1"/>
            </p:cNvSpPr>
            <p:nvPr/>
          </p:nvSpPr>
          <p:spPr bwMode="auto">
            <a:xfrm>
              <a:off x="2224138" y="1180062"/>
              <a:ext cx="59926" cy="20743"/>
            </a:xfrm>
            <a:custGeom>
              <a:avLst/>
              <a:gdLst>
                <a:gd name="T0" fmla="*/ 7 w 11"/>
                <a:gd name="T1" fmla="*/ 1 h 4"/>
                <a:gd name="T2" fmla="*/ 1 w 11"/>
                <a:gd name="T3" fmla="*/ 0 h 4"/>
                <a:gd name="T4" fmla="*/ 10 w 11"/>
                <a:gd name="T5" fmla="*/ 4 h 4"/>
                <a:gd name="T6" fmla="*/ 7 w 11"/>
                <a:gd name="T7" fmla="*/ 1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7" y="1"/>
                  </a:moveTo>
                  <a:cubicBezTo>
                    <a:pt x="4" y="0"/>
                    <a:pt x="0" y="0"/>
                    <a:pt x="1" y="0"/>
                  </a:cubicBezTo>
                  <a:cubicBezTo>
                    <a:pt x="3" y="1"/>
                    <a:pt x="7" y="4"/>
                    <a:pt x="10" y="4"/>
                  </a:cubicBezTo>
                  <a:cubicBezTo>
                    <a:pt x="11" y="3"/>
                    <a:pt x="9" y="2"/>
                    <a:pt x="7"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6" name="Freeform 79"/>
            <p:cNvSpPr>
              <a:spLocks noChangeArrowheads="1"/>
            </p:cNvSpPr>
            <p:nvPr/>
          </p:nvSpPr>
          <p:spPr bwMode="auto">
            <a:xfrm>
              <a:off x="2267929" y="1263034"/>
              <a:ext cx="27657" cy="32268"/>
            </a:xfrm>
            <a:custGeom>
              <a:avLst/>
              <a:gdLst>
                <a:gd name="T0" fmla="*/ 1 w 5"/>
                <a:gd name="T1" fmla="*/ 6 h 6"/>
                <a:gd name="T2" fmla="*/ 4 w 5"/>
                <a:gd name="T3" fmla="*/ 3 h 6"/>
                <a:gd name="T4" fmla="*/ 4 w 5"/>
                <a:gd name="T5" fmla="*/ 1 h 6"/>
                <a:gd name="T6" fmla="*/ 1 w 5"/>
                <a:gd name="T7" fmla="*/ 3 h 6"/>
                <a:gd name="T8" fmla="*/ 1 w 5"/>
                <a:gd name="T9" fmla="*/ 6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6"/>
                  </a:moveTo>
                  <a:cubicBezTo>
                    <a:pt x="1" y="6"/>
                    <a:pt x="5" y="4"/>
                    <a:pt x="4" y="3"/>
                  </a:cubicBezTo>
                  <a:cubicBezTo>
                    <a:pt x="4" y="3"/>
                    <a:pt x="4" y="2"/>
                    <a:pt x="4" y="1"/>
                  </a:cubicBezTo>
                  <a:cubicBezTo>
                    <a:pt x="4" y="0"/>
                    <a:pt x="3" y="2"/>
                    <a:pt x="1" y="3"/>
                  </a:cubicBezTo>
                  <a:cubicBezTo>
                    <a:pt x="0" y="5"/>
                    <a:pt x="0" y="6"/>
                    <a:pt x="1" y="6"/>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7" name="Freeform 80"/>
            <p:cNvSpPr>
              <a:spLocks noChangeArrowheads="1"/>
            </p:cNvSpPr>
            <p:nvPr/>
          </p:nvSpPr>
          <p:spPr bwMode="auto">
            <a:xfrm>
              <a:off x="2323246" y="1120136"/>
              <a:ext cx="147507" cy="152117"/>
            </a:xfrm>
            <a:custGeom>
              <a:avLst/>
              <a:gdLst>
                <a:gd name="T0" fmla="*/ 16 w 27"/>
                <a:gd name="T1" fmla="*/ 11 h 28"/>
                <a:gd name="T2" fmla="*/ 16 w 27"/>
                <a:gd name="T3" fmla="*/ 9 h 28"/>
                <a:gd name="T4" fmla="*/ 12 w 27"/>
                <a:gd name="T5" fmla="*/ 11 h 28"/>
                <a:gd name="T6" fmla="*/ 14 w 27"/>
                <a:gd name="T7" fmla="*/ 7 h 28"/>
                <a:gd name="T8" fmla="*/ 17 w 27"/>
                <a:gd name="T9" fmla="*/ 4 h 28"/>
                <a:gd name="T10" fmla="*/ 17 w 27"/>
                <a:gd name="T11" fmla="*/ 2 h 28"/>
                <a:gd name="T12" fmla="*/ 19 w 27"/>
                <a:gd name="T13" fmla="*/ 0 h 28"/>
                <a:gd name="T14" fmla="*/ 14 w 27"/>
                <a:gd name="T15" fmla="*/ 2 h 28"/>
                <a:gd name="T16" fmla="*/ 10 w 27"/>
                <a:gd name="T17" fmla="*/ 6 h 28"/>
                <a:gd name="T18" fmla="*/ 7 w 27"/>
                <a:gd name="T19" fmla="*/ 12 h 28"/>
                <a:gd name="T20" fmla="*/ 7 w 27"/>
                <a:gd name="T21" fmla="*/ 14 h 28"/>
                <a:gd name="T22" fmla="*/ 5 w 27"/>
                <a:gd name="T23" fmla="*/ 15 h 28"/>
                <a:gd name="T24" fmla="*/ 2 w 27"/>
                <a:gd name="T25" fmla="*/ 18 h 28"/>
                <a:gd name="T26" fmla="*/ 3 w 27"/>
                <a:gd name="T27" fmla="*/ 18 h 28"/>
                <a:gd name="T28" fmla="*/ 1 w 27"/>
                <a:gd name="T29" fmla="*/ 21 h 28"/>
                <a:gd name="T30" fmla="*/ 4 w 27"/>
                <a:gd name="T31" fmla="*/ 23 h 28"/>
                <a:gd name="T32" fmla="*/ 12 w 27"/>
                <a:gd name="T33" fmla="*/ 22 h 28"/>
                <a:gd name="T34" fmla="*/ 12 w 27"/>
                <a:gd name="T35" fmla="*/ 24 h 28"/>
                <a:gd name="T36" fmla="*/ 12 w 27"/>
                <a:gd name="T37" fmla="*/ 26 h 28"/>
                <a:gd name="T38" fmla="*/ 15 w 27"/>
                <a:gd name="T39" fmla="*/ 27 h 28"/>
                <a:gd name="T40" fmla="*/ 17 w 27"/>
                <a:gd name="T41" fmla="*/ 24 h 28"/>
                <a:gd name="T42" fmla="*/ 19 w 27"/>
                <a:gd name="T43" fmla="*/ 23 h 28"/>
                <a:gd name="T44" fmla="*/ 21 w 27"/>
                <a:gd name="T45" fmla="*/ 21 h 28"/>
                <a:gd name="T46" fmla="*/ 21 w 27"/>
                <a:gd name="T47" fmla="*/ 23 h 28"/>
                <a:gd name="T48" fmla="*/ 20 w 27"/>
                <a:gd name="T49" fmla="*/ 26 h 28"/>
                <a:gd name="T50" fmla="*/ 23 w 27"/>
                <a:gd name="T51" fmla="*/ 25 h 28"/>
                <a:gd name="T52" fmla="*/ 24 w 27"/>
                <a:gd name="T53" fmla="*/ 28 h 28"/>
                <a:gd name="T54" fmla="*/ 26 w 27"/>
                <a:gd name="T55" fmla="*/ 23 h 28"/>
                <a:gd name="T56" fmla="*/ 25 w 27"/>
                <a:gd name="T57" fmla="*/ 23 h 28"/>
                <a:gd name="T58" fmla="*/ 26 w 27"/>
                <a:gd name="T59" fmla="*/ 20 h 28"/>
                <a:gd name="T60" fmla="*/ 23 w 27"/>
                <a:gd name="T61" fmla="*/ 21 h 28"/>
                <a:gd name="T62" fmla="*/ 25 w 27"/>
                <a:gd name="T63" fmla="*/ 18 h 28"/>
                <a:gd name="T64" fmla="*/ 24 w 27"/>
                <a:gd name="T65" fmla="*/ 18 h 28"/>
                <a:gd name="T66" fmla="*/ 24 w 27"/>
                <a:gd name="T67" fmla="*/ 16 h 28"/>
                <a:gd name="T68" fmla="*/ 25 w 27"/>
                <a:gd name="T69" fmla="*/ 13 h 28"/>
                <a:gd name="T70" fmla="*/ 21 w 27"/>
                <a:gd name="T71" fmla="*/ 13 h 28"/>
                <a:gd name="T72" fmla="*/ 18 w 27"/>
                <a:gd name="T73" fmla="*/ 13 h 28"/>
                <a:gd name="T74" fmla="*/ 16 w 27"/>
                <a:gd name="T75" fmla="*/ 11 h 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
                <a:gd name="T115" fmla="*/ 0 h 28"/>
                <a:gd name="T116" fmla="*/ 27 w 27"/>
                <a:gd name="T117" fmla="*/ 28 h 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 h="28">
                  <a:moveTo>
                    <a:pt x="16" y="11"/>
                  </a:moveTo>
                  <a:cubicBezTo>
                    <a:pt x="17" y="10"/>
                    <a:pt x="16" y="9"/>
                    <a:pt x="16" y="9"/>
                  </a:cubicBezTo>
                  <a:cubicBezTo>
                    <a:pt x="15" y="9"/>
                    <a:pt x="13" y="11"/>
                    <a:pt x="12" y="11"/>
                  </a:cubicBezTo>
                  <a:cubicBezTo>
                    <a:pt x="12" y="12"/>
                    <a:pt x="14" y="8"/>
                    <a:pt x="14" y="7"/>
                  </a:cubicBezTo>
                  <a:cubicBezTo>
                    <a:pt x="14" y="7"/>
                    <a:pt x="17" y="4"/>
                    <a:pt x="17" y="4"/>
                  </a:cubicBezTo>
                  <a:cubicBezTo>
                    <a:pt x="17" y="3"/>
                    <a:pt x="17" y="2"/>
                    <a:pt x="17" y="2"/>
                  </a:cubicBezTo>
                  <a:cubicBezTo>
                    <a:pt x="17" y="2"/>
                    <a:pt x="19" y="1"/>
                    <a:pt x="19" y="0"/>
                  </a:cubicBezTo>
                  <a:cubicBezTo>
                    <a:pt x="19" y="0"/>
                    <a:pt x="15" y="1"/>
                    <a:pt x="14" y="2"/>
                  </a:cubicBezTo>
                  <a:cubicBezTo>
                    <a:pt x="14" y="3"/>
                    <a:pt x="12" y="5"/>
                    <a:pt x="10" y="6"/>
                  </a:cubicBezTo>
                  <a:cubicBezTo>
                    <a:pt x="9" y="8"/>
                    <a:pt x="7" y="11"/>
                    <a:pt x="7" y="12"/>
                  </a:cubicBezTo>
                  <a:cubicBezTo>
                    <a:pt x="6" y="13"/>
                    <a:pt x="6" y="13"/>
                    <a:pt x="7" y="14"/>
                  </a:cubicBezTo>
                  <a:cubicBezTo>
                    <a:pt x="7" y="15"/>
                    <a:pt x="5" y="15"/>
                    <a:pt x="5" y="15"/>
                  </a:cubicBezTo>
                  <a:cubicBezTo>
                    <a:pt x="5" y="15"/>
                    <a:pt x="3" y="16"/>
                    <a:pt x="2" y="18"/>
                  </a:cubicBezTo>
                  <a:cubicBezTo>
                    <a:pt x="0" y="19"/>
                    <a:pt x="2" y="18"/>
                    <a:pt x="3" y="18"/>
                  </a:cubicBezTo>
                  <a:cubicBezTo>
                    <a:pt x="4" y="18"/>
                    <a:pt x="2" y="20"/>
                    <a:pt x="1" y="21"/>
                  </a:cubicBezTo>
                  <a:cubicBezTo>
                    <a:pt x="0" y="22"/>
                    <a:pt x="2" y="23"/>
                    <a:pt x="4" y="23"/>
                  </a:cubicBezTo>
                  <a:cubicBezTo>
                    <a:pt x="5" y="23"/>
                    <a:pt x="10" y="22"/>
                    <a:pt x="12" y="22"/>
                  </a:cubicBezTo>
                  <a:cubicBezTo>
                    <a:pt x="13" y="22"/>
                    <a:pt x="13" y="23"/>
                    <a:pt x="12" y="24"/>
                  </a:cubicBezTo>
                  <a:cubicBezTo>
                    <a:pt x="11" y="24"/>
                    <a:pt x="12" y="25"/>
                    <a:pt x="12" y="26"/>
                  </a:cubicBezTo>
                  <a:cubicBezTo>
                    <a:pt x="12" y="27"/>
                    <a:pt x="14" y="27"/>
                    <a:pt x="15" y="27"/>
                  </a:cubicBezTo>
                  <a:cubicBezTo>
                    <a:pt x="15" y="27"/>
                    <a:pt x="17" y="25"/>
                    <a:pt x="17" y="24"/>
                  </a:cubicBezTo>
                  <a:cubicBezTo>
                    <a:pt x="17" y="24"/>
                    <a:pt x="18" y="23"/>
                    <a:pt x="19" y="23"/>
                  </a:cubicBezTo>
                  <a:cubicBezTo>
                    <a:pt x="19" y="23"/>
                    <a:pt x="20" y="22"/>
                    <a:pt x="21" y="21"/>
                  </a:cubicBezTo>
                  <a:cubicBezTo>
                    <a:pt x="21" y="21"/>
                    <a:pt x="21" y="22"/>
                    <a:pt x="21" y="23"/>
                  </a:cubicBezTo>
                  <a:cubicBezTo>
                    <a:pt x="22" y="24"/>
                    <a:pt x="20" y="25"/>
                    <a:pt x="20" y="26"/>
                  </a:cubicBezTo>
                  <a:cubicBezTo>
                    <a:pt x="20" y="27"/>
                    <a:pt x="22" y="25"/>
                    <a:pt x="23" y="25"/>
                  </a:cubicBezTo>
                  <a:cubicBezTo>
                    <a:pt x="23" y="25"/>
                    <a:pt x="23" y="27"/>
                    <a:pt x="24" y="28"/>
                  </a:cubicBezTo>
                  <a:cubicBezTo>
                    <a:pt x="25" y="28"/>
                    <a:pt x="26" y="23"/>
                    <a:pt x="26" y="23"/>
                  </a:cubicBezTo>
                  <a:cubicBezTo>
                    <a:pt x="27" y="22"/>
                    <a:pt x="25" y="22"/>
                    <a:pt x="25" y="23"/>
                  </a:cubicBezTo>
                  <a:cubicBezTo>
                    <a:pt x="24" y="23"/>
                    <a:pt x="25" y="21"/>
                    <a:pt x="26" y="20"/>
                  </a:cubicBezTo>
                  <a:cubicBezTo>
                    <a:pt x="26" y="20"/>
                    <a:pt x="23" y="22"/>
                    <a:pt x="23" y="21"/>
                  </a:cubicBezTo>
                  <a:cubicBezTo>
                    <a:pt x="23" y="21"/>
                    <a:pt x="24" y="19"/>
                    <a:pt x="25" y="18"/>
                  </a:cubicBezTo>
                  <a:cubicBezTo>
                    <a:pt x="26" y="18"/>
                    <a:pt x="25" y="18"/>
                    <a:pt x="24" y="18"/>
                  </a:cubicBezTo>
                  <a:cubicBezTo>
                    <a:pt x="24" y="19"/>
                    <a:pt x="24" y="17"/>
                    <a:pt x="24" y="16"/>
                  </a:cubicBezTo>
                  <a:cubicBezTo>
                    <a:pt x="23" y="15"/>
                    <a:pt x="25" y="14"/>
                    <a:pt x="25" y="13"/>
                  </a:cubicBezTo>
                  <a:cubicBezTo>
                    <a:pt x="25" y="13"/>
                    <a:pt x="21" y="12"/>
                    <a:pt x="21" y="13"/>
                  </a:cubicBezTo>
                  <a:cubicBezTo>
                    <a:pt x="20" y="13"/>
                    <a:pt x="19" y="13"/>
                    <a:pt x="18" y="13"/>
                  </a:cubicBezTo>
                  <a:cubicBezTo>
                    <a:pt x="17" y="13"/>
                    <a:pt x="16" y="11"/>
                    <a:pt x="16" y="1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8" name="Freeform 81"/>
            <p:cNvSpPr>
              <a:spLocks noChangeArrowheads="1"/>
            </p:cNvSpPr>
            <p:nvPr/>
          </p:nvSpPr>
          <p:spPr bwMode="auto">
            <a:xfrm>
              <a:off x="1972915" y="753673"/>
              <a:ext cx="27657" cy="32268"/>
            </a:xfrm>
            <a:custGeom>
              <a:avLst/>
              <a:gdLst>
                <a:gd name="T0" fmla="*/ 1 w 5"/>
                <a:gd name="T1" fmla="*/ 6 h 6"/>
                <a:gd name="T2" fmla="*/ 4 w 5"/>
                <a:gd name="T3" fmla="*/ 2 h 6"/>
                <a:gd name="T4" fmla="*/ 3 w 5"/>
                <a:gd name="T5" fmla="*/ 0 h 6"/>
                <a:gd name="T6" fmla="*/ 1 w 5"/>
                <a:gd name="T7" fmla="*/ 6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1" y="6"/>
                  </a:moveTo>
                  <a:cubicBezTo>
                    <a:pt x="2" y="6"/>
                    <a:pt x="4" y="3"/>
                    <a:pt x="4" y="2"/>
                  </a:cubicBezTo>
                  <a:cubicBezTo>
                    <a:pt x="5" y="1"/>
                    <a:pt x="5" y="0"/>
                    <a:pt x="3" y="0"/>
                  </a:cubicBezTo>
                  <a:cubicBezTo>
                    <a:pt x="1" y="0"/>
                    <a:pt x="0" y="6"/>
                    <a:pt x="1" y="6"/>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09" name="Freeform 82"/>
            <p:cNvSpPr>
              <a:spLocks noChangeArrowheads="1"/>
            </p:cNvSpPr>
            <p:nvPr/>
          </p:nvSpPr>
          <p:spPr bwMode="auto">
            <a:xfrm>
              <a:off x="1903768" y="730625"/>
              <a:ext cx="59926" cy="43791"/>
            </a:xfrm>
            <a:custGeom>
              <a:avLst/>
              <a:gdLst>
                <a:gd name="T0" fmla="*/ 6 w 11"/>
                <a:gd name="T1" fmla="*/ 2 h 8"/>
                <a:gd name="T2" fmla="*/ 2 w 11"/>
                <a:gd name="T3" fmla="*/ 5 h 8"/>
                <a:gd name="T4" fmla="*/ 1 w 11"/>
                <a:gd name="T5" fmla="*/ 7 h 8"/>
                <a:gd name="T6" fmla="*/ 2 w 11"/>
                <a:gd name="T7" fmla="*/ 7 h 8"/>
                <a:gd name="T8" fmla="*/ 3 w 11"/>
                <a:gd name="T9" fmla="*/ 7 h 8"/>
                <a:gd name="T10" fmla="*/ 6 w 11"/>
                <a:gd name="T11" fmla="*/ 6 h 8"/>
                <a:gd name="T12" fmla="*/ 11 w 11"/>
                <a:gd name="T13" fmla="*/ 1 h 8"/>
                <a:gd name="T14" fmla="*/ 9 w 11"/>
                <a:gd name="T15" fmla="*/ 1 h 8"/>
                <a:gd name="T16" fmla="*/ 6 w 11"/>
                <a:gd name="T17" fmla="*/ 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6" y="2"/>
                  </a:moveTo>
                  <a:cubicBezTo>
                    <a:pt x="5" y="2"/>
                    <a:pt x="3" y="4"/>
                    <a:pt x="2" y="5"/>
                  </a:cubicBezTo>
                  <a:cubicBezTo>
                    <a:pt x="1" y="6"/>
                    <a:pt x="0" y="7"/>
                    <a:pt x="1" y="7"/>
                  </a:cubicBezTo>
                  <a:cubicBezTo>
                    <a:pt x="1" y="8"/>
                    <a:pt x="1" y="7"/>
                    <a:pt x="2" y="7"/>
                  </a:cubicBezTo>
                  <a:cubicBezTo>
                    <a:pt x="2" y="6"/>
                    <a:pt x="2" y="7"/>
                    <a:pt x="3" y="7"/>
                  </a:cubicBezTo>
                  <a:cubicBezTo>
                    <a:pt x="4" y="7"/>
                    <a:pt x="4" y="6"/>
                    <a:pt x="6" y="6"/>
                  </a:cubicBezTo>
                  <a:cubicBezTo>
                    <a:pt x="8" y="5"/>
                    <a:pt x="11" y="2"/>
                    <a:pt x="11" y="1"/>
                  </a:cubicBezTo>
                  <a:cubicBezTo>
                    <a:pt x="11" y="0"/>
                    <a:pt x="10" y="1"/>
                    <a:pt x="9" y="1"/>
                  </a:cubicBezTo>
                  <a:cubicBezTo>
                    <a:pt x="8" y="2"/>
                    <a:pt x="8" y="1"/>
                    <a:pt x="6"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0" name="Freeform 83"/>
            <p:cNvSpPr>
              <a:spLocks noChangeArrowheads="1"/>
            </p:cNvSpPr>
            <p:nvPr/>
          </p:nvSpPr>
          <p:spPr bwMode="auto">
            <a:xfrm>
              <a:off x="1848455" y="622299"/>
              <a:ext cx="140594" cy="115240"/>
            </a:xfrm>
            <a:custGeom>
              <a:avLst/>
              <a:gdLst>
                <a:gd name="T0" fmla="*/ 26 w 26"/>
                <a:gd name="T1" fmla="*/ 15 h 21"/>
                <a:gd name="T2" fmla="*/ 23 w 26"/>
                <a:gd name="T3" fmla="*/ 13 h 21"/>
                <a:gd name="T4" fmla="*/ 21 w 26"/>
                <a:gd name="T5" fmla="*/ 14 h 21"/>
                <a:gd name="T6" fmla="*/ 21 w 26"/>
                <a:gd name="T7" fmla="*/ 9 h 21"/>
                <a:gd name="T8" fmla="*/ 18 w 26"/>
                <a:gd name="T9" fmla="*/ 7 h 21"/>
                <a:gd name="T10" fmla="*/ 16 w 26"/>
                <a:gd name="T11" fmla="*/ 5 h 21"/>
                <a:gd name="T12" fmla="*/ 14 w 26"/>
                <a:gd name="T13" fmla="*/ 3 h 21"/>
                <a:gd name="T14" fmla="*/ 12 w 26"/>
                <a:gd name="T15" fmla="*/ 5 h 21"/>
                <a:gd name="T16" fmla="*/ 13 w 26"/>
                <a:gd name="T17" fmla="*/ 2 h 21"/>
                <a:gd name="T18" fmla="*/ 12 w 26"/>
                <a:gd name="T19" fmla="*/ 0 h 21"/>
                <a:gd name="T20" fmla="*/ 10 w 26"/>
                <a:gd name="T21" fmla="*/ 2 h 21"/>
                <a:gd name="T22" fmla="*/ 7 w 26"/>
                <a:gd name="T23" fmla="*/ 11 h 21"/>
                <a:gd name="T24" fmla="*/ 3 w 26"/>
                <a:gd name="T25" fmla="*/ 14 h 21"/>
                <a:gd name="T26" fmla="*/ 1 w 26"/>
                <a:gd name="T27" fmla="*/ 16 h 21"/>
                <a:gd name="T28" fmla="*/ 5 w 26"/>
                <a:gd name="T29" fmla="*/ 17 h 21"/>
                <a:gd name="T30" fmla="*/ 5 w 26"/>
                <a:gd name="T31" fmla="*/ 21 h 21"/>
                <a:gd name="T32" fmla="*/ 10 w 26"/>
                <a:gd name="T33" fmla="*/ 20 h 21"/>
                <a:gd name="T34" fmla="*/ 13 w 26"/>
                <a:gd name="T35" fmla="*/ 16 h 21"/>
                <a:gd name="T36" fmla="*/ 13 w 26"/>
                <a:gd name="T37" fmla="*/ 15 h 21"/>
                <a:gd name="T38" fmla="*/ 17 w 26"/>
                <a:gd name="T39" fmla="*/ 12 h 21"/>
                <a:gd name="T40" fmla="*/ 17 w 26"/>
                <a:gd name="T41" fmla="*/ 14 h 21"/>
                <a:gd name="T42" fmla="*/ 18 w 26"/>
                <a:gd name="T43" fmla="*/ 16 h 21"/>
                <a:gd name="T44" fmla="*/ 23 w 26"/>
                <a:gd name="T45" fmla="*/ 17 h 21"/>
                <a:gd name="T46" fmla="*/ 26 w 26"/>
                <a:gd name="T47" fmla="*/ 15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1"/>
                <a:gd name="T74" fmla="*/ 26 w 26"/>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1">
                  <a:moveTo>
                    <a:pt x="26" y="15"/>
                  </a:moveTo>
                  <a:cubicBezTo>
                    <a:pt x="26" y="14"/>
                    <a:pt x="25" y="13"/>
                    <a:pt x="23" y="13"/>
                  </a:cubicBezTo>
                  <a:cubicBezTo>
                    <a:pt x="22" y="13"/>
                    <a:pt x="22" y="14"/>
                    <a:pt x="21" y="14"/>
                  </a:cubicBezTo>
                  <a:cubicBezTo>
                    <a:pt x="20" y="15"/>
                    <a:pt x="22" y="9"/>
                    <a:pt x="21" y="9"/>
                  </a:cubicBezTo>
                  <a:cubicBezTo>
                    <a:pt x="20" y="8"/>
                    <a:pt x="18" y="8"/>
                    <a:pt x="18" y="7"/>
                  </a:cubicBezTo>
                  <a:cubicBezTo>
                    <a:pt x="17" y="6"/>
                    <a:pt x="17" y="5"/>
                    <a:pt x="16" y="5"/>
                  </a:cubicBezTo>
                  <a:cubicBezTo>
                    <a:pt x="15" y="4"/>
                    <a:pt x="15" y="3"/>
                    <a:pt x="14" y="3"/>
                  </a:cubicBezTo>
                  <a:cubicBezTo>
                    <a:pt x="13" y="2"/>
                    <a:pt x="14" y="4"/>
                    <a:pt x="12" y="5"/>
                  </a:cubicBezTo>
                  <a:cubicBezTo>
                    <a:pt x="11" y="5"/>
                    <a:pt x="13" y="2"/>
                    <a:pt x="13" y="2"/>
                  </a:cubicBezTo>
                  <a:cubicBezTo>
                    <a:pt x="13" y="1"/>
                    <a:pt x="13" y="0"/>
                    <a:pt x="12" y="0"/>
                  </a:cubicBezTo>
                  <a:cubicBezTo>
                    <a:pt x="11" y="0"/>
                    <a:pt x="10" y="1"/>
                    <a:pt x="10" y="2"/>
                  </a:cubicBezTo>
                  <a:cubicBezTo>
                    <a:pt x="9" y="3"/>
                    <a:pt x="7" y="10"/>
                    <a:pt x="7" y="11"/>
                  </a:cubicBezTo>
                  <a:cubicBezTo>
                    <a:pt x="7" y="13"/>
                    <a:pt x="5" y="13"/>
                    <a:pt x="3" y="14"/>
                  </a:cubicBezTo>
                  <a:cubicBezTo>
                    <a:pt x="0" y="15"/>
                    <a:pt x="0" y="15"/>
                    <a:pt x="1" y="16"/>
                  </a:cubicBezTo>
                  <a:cubicBezTo>
                    <a:pt x="1" y="17"/>
                    <a:pt x="4" y="17"/>
                    <a:pt x="5" y="17"/>
                  </a:cubicBezTo>
                  <a:cubicBezTo>
                    <a:pt x="6" y="17"/>
                    <a:pt x="3" y="21"/>
                    <a:pt x="5" y="21"/>
                  </a:cubicBezTo>
                  <a:cubicBezTo>
                    <a:pt x="6" y="21"/>
                    <a:pt x="10" y="20"/>
                    <a:pt x="10" y="20"/>
                  </a:cubicBezTo>
                  <a:cubicBezTo>
                    <a:pt x="10" y="20"/>
                    <a:pt x="12" y="17"/>
                    <a:pt x="13" y="16"/>
                  </a:cubicBezTo>
                  <a:cubicBezTo>
                    <a:pt x="14" y="16"/>
                    <a:pt x="13" y="15"/>
                    <a:pt x="13" y="15"/>
                  </a:cubicBezTo>
                  <a:cubicBezTo>
                    <a:pt x="13" y="14"/>
                    <a:pt x="16" y="12"/>
                    <a:pt x="17" y="12"/>
                  </a:cubicBezTo>
                  <a:cubicBezTo>
                    <a:pt x="18" y="12"/>
                    <a:pt x="17" y="14"/>
                    <a:pt x="17" y="14"/>
                  </a:cubicBezTo>
                  <a:cubicBezTo>
                    <a:pt x="16" y="15"/>
                    <a:pt x="17" y="15"/>
                    <a:pt x="18" y="16"/>
                  </a:cubicBezTo>
                  <a:cubicBezTo>
                    <a:pt x="20" y="16"/>
                    <a:pt x="21" y="17"/>
                    <a:pt x="23" y="17"/>
                  </a:cubicBezTo>
                  <a:cubicBezTo>
                    <a:pt x="24" y="17"/>
                    <a:pt x="26" y="15"/>
                    <a:pt x="26" y="1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1" name="Freeform 84"/>
            <p:cNvSpPr>
              <a:spLocks noChangeArrowheads="1"/>
            </p:cNvSpPr>
            <p:nvPr/>
          </p:nvSpPr>
          <p:spPr bwMode="auto">
            <a:xfrm>
              <a:off x="2028230" y="714489"/>
              <a:ext cx="27657" cy="23049"/>
            </a:xfrm>
            <a:custGeom>
              <a:avLst/>
              <a:gdLst>
                <a:gd name="T0" fmla="*/ 1 w 5"/>
                <a:gd name="T1" fmla="*/ 0 h 4"/>
                <a:gd name="T2" fmla="*/ 1 w 5"/>
                <a:gd name="T3" fmla="*/ 3 h 4"/>
                <a:gd name="T4" fmla="*/ 4 w 5"/>
                <a:gd name="T5" fmla="*/ 2 h 4"/>
                <a:gd name="T6" fmla="*/ 3 w 5"/>
                <a:gd name="T7" fmla="*/ 1 h 4"/>
                <a:gd name="T8" fmla="*/ 1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0"/>
                  </a:moveTo>
                  <a:cubicBezTo>
                    <a:pt x="0" y="1"/>
                    <a:pt x="0" y="2"/>
                    <a:pt x="1" y="3"/>
                  </a:cubicBezTo>
                  <a:cubicBezTo>
                    <a:pt x="2" y="4"/>
                    <a:pt x="3" y="3"/>
                    <a:pt x="4" y="2"/>
                  </a:cubicBezTo>
                  <a:cubicBezTo>
                    <a:pt x="5" y="2"/>
                    <a:pt x="3" y="1"/>
                    <a:pt x="3" y="1"/>
                  </a:cubicBezTo>
                  <a:cubicBezTo>
                    <a:pt x="2" y="1"/>
                    <a:pt x="2" y="0"/>
                    <a:pt x="1"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2" name="Freeform 85"/>
            <p:cNvSpPr>
              <a:spLocks noChangeArrowheads="1"/>
            </p:cNvSpPr>
            <p:nvPr/>
          </p:nvSpPr>
          <p:spPr bwMode="auto">
            <a:xfrm>
              <a:off x="2051279" y="709881"/>
              <a:ext cx="20743" cy="11524"/>
            </a:xfrm>
            <a:custGeom>
              <a:avLst/>
              <a:gdLst>
                <a:gd name="T0" fmla="*/ 1 w 4"/>
                <a:gd name="T1" fmla="*/ 0 h 2"/>
                <a:gd name="T2" fmla="*/ 3 w 4"/>
                <a:gd name="T3" fmla="*/ 2 h 2"/>
                <a:gd name="T4" fmla="*/ 2 w 4"/>
                <a:gd name="T5" fmla="*/ 0 h 2"/>
                <a:gd name="T6" fmla="*/ 1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0"/>
                  </a:moveTo>
                  <a:cubicBezTo>
                    <a:pt x="0" y="1"/>
                    <a:pt x="1" y="2"/>
                    <a:pt x="3" y="2"/>
                  </a:cubicBezTo>
                  <a:cubicBezTo>
                    <a:pt x="4" y="2"/>
                    <a:pt x="3" y="1"/>
                    <a:pt x="2" y="0"/>
                  </a:cubicBezTo>
                  <a:cubicBezTo>
                    <a:pt x="2" y="0"/>
                    <a:pt x="1" y="0"/>
                    <a:pt x="1"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3" name="Freeform 86"/>
            <p:cNvSpPr>
              <a:spLocks noChangeArrowheads="1"/>
            </p:cNvSpPr>
            <p:nvPr/>
          </p:nvSpPr>
          <p:spPr bwMode="auto">
            <a:xfrm>
              <a:off x="2127337" y="523191"/>
              <a:ext cx="32268" cy="27657"/>
            </a:xfrm>
            <a:custGeom>
              <a:avLst/>
              <a:gdLst>
                <a:gd name="T0" fmla="*/ 2 w 6"/>
                <a:gd name="T1" fmla="*/ 5 h 5"/>
                <a:gd name="T2" fmla="*/ 5 w 6"/>
                <a:gd name="T3" fmla="*/ 3 h 5"/>
                <a:gd name="T4" fmla="*/ 4 w 6"/>
                <a:gd name="T5" fmla="*/ 0 h 5"/>
                <a:gd name="T6" fmla="*/ 0 w 6"/>
                <a:gd name="T7" fmla="*/ 2 h 5"/>
                <a:gd name="T8" fmla="*/ 2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5"/>
                  </a:moveTo>
                  <a:cubicBezTo>
                    <a:pt x="3" y="5"/>
                    <a:pt x="4" y="4"/>
                    <a:pt x="5" y="3"/>
                  </a:cubicBezTo>
                  <a:cubicBezTo>
                    <a:pt x="5" y="3"/>
                    <a:pt x="6" y="0"/>
                    <a:pt x="4" y="0"/>
                  </a:cubicBezTo>
                  <a:cubicBezTo>
                    <a:pt x="2" y="0"/>
                    <a:pt x="0" y="1"/>
                    <a:pt x="0" y="2"/>
                  </a:cubicBezTo>
                  <a:cubicBezTo>
                    <a:pt x="0" y="3"/>
                    <a:pt x="0" y="5"/>
                    <a:pt x="2"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4" name="Freeform 87"/>
            <p:cNvSpPr>
              <a:spLocks noChangeArrowheads="1"/>
            </p:cNvSpPr>
            <p:nvPr/>
          </p:nvSpPr>
          <p:spPr bwMode="auto">
            <a:xfrm>
              <a:off x="2039754" y="435608"/>
              <a:ext cx="36877" cy="23049"/>
            </a:xfrm>
            <a:custGeom>
              <a:avLst/>
              <a:gdLst>
                <a:gd name="T0" fmla="*/ 7 w 7"/>
                <a:gd name="T1" fmla="*/ 4 h 4"/>
                <a:gd name="T2" fmla="*/ 7 w 7"/>
                <a:gd name="T3" fmla="*/ 1 h 4"/>
                <a:gd name="T4" fmla="*/ 2 w 7"/>
                <a:gd name="T5" fmla="*/ 1 h 4"/>
                <a:gd name="T6" fmla="*/ 3 w 7"/>
                <a:gd name="T7" fmla="*/ 3 h 4"/>
                <a:gd name="T8" fmla="*/ 7 w 7"/>
                <a:gd name="T9" fmla="*/ 4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4"/>
                  </a:moveTo>
                  <a:cubicBezTo>
                    <a:pt x="7" y="3"/>
                    <a:pt x="7" y="2"/>
                    <a:pt x="7" y="1"/>
                  </a:cubicBezTo>
                  <a:cubicBezTo>
                    <a:pt x="7" y="0"/>
                    <a:pt x="3" y="1"/>
                    <a:pt x="2" y="1"/>
                  </a:cubicBezTo>
                  <a:cubicBezTo>
                    <a:pt x="0" y="1"/>
                    <a:pt x="2" y="2"/>
                    <a:pt x="3" y="3"/>
                  </a:cubicBezTo>
                  <a:cubicBezTo>
                    <a:pt x="4" y="4"/>
                    <a:pt x="6" y="4"/>
                    <a:pt x="7" y="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5" name="Freeform 88"/>
            <p:cNvSpPr>
              <a:spLocks noChangeArrowheads="1"/>
            </p:cNvSpPr>
            <p:nvPr/>
          </p:nvSpPr>
          <p:spPr bwMode="auto">
            <a:xfrm>
              <a:off x="2279454" y="774414"/>
              <a:ext cx="32268" cy="23049"/>
            </a:xfrm>
            <a:custGeom>
              <a:avLst/>
              <a:gdLst>
                <a:gd name="T0" fmla="*/ 3 w 6"/>
                <a:gd name="T1" fmla="*/ 0 h 4"/>
                <a:gd name="T2" fmla="*/ 1 w 6"/>
                <a:gd name="T3" fmla="*/ 1 h 4"/>
                <a:gd name="T4" fmla="*/ 2 w 6"/>
                <a:gd name="T5" fmla="*/ 4 h 4"/>
                <a:gd name="T6" fmla="*/ 5 w 6"/>
                <a:gd name="T7" fmla="*/ 2 h 4"/>
                <a:gd name="T8" fmla="*/ 3 w 6"/>
                <a:gd name="T9" fmla="*/ 2 h 4"/>
                <a:gd name="T10" fmla="*/ 3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0"/>
                  </a:moveTo>
                  <a:cubicBezTo>
                    <a:pt x="3" y="0"/>
                    <a:pt x="1" y="1"/>
                    <a:pt x="1" y="1"/>
                  </a:cubicBezTo>
                  <a:cubicBezTo>
                    <a:pt x="0" y="2"/>
                    <a:pt x="1" y="4"/>
                    <a:pt x="2" y="4"/>
                  </a:cubicBezTo>
                  <a:cubicBezTo>
                    <a:pt x="4" y="4"/>
                    <a:pt x="4" y="3"/>
                    <a:pt x="5" y="2"/>
                  </a:cubicBezTo>
                  <a:cubicBezTo>
                    <a:pt x="6" y="2"/>
                    <a:pt x="4" y="2"/>
                    <a:pt x="3" y="2"/>
                  </a:cubicBezTo>
                  <a:cubicBezTo>
                    <a:pt x="3" y="2"/>
                    <a:pt x="3" y="1"/>
                    <a:pt x="3"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6" name="Freeform 89"/>
            <p:cNvSpPr>
              <a:spLocks noChangeArrowheads="1"/>
            </p:cNvSpPr>
            <p:nvPr/>
          </p:nvSpPr>
          <p:spPr bwMode="auto">
            <a:xfrm>
              <a:off x="1896856" y="223567"/>
              <a:ext cx="518581" cy="562372"/>
            </a:xfrm>
            <a:custGeom>
              <a:avLst/>
              <a:gdLst>
                <a:gd name="T0" fmla="*/ 5 w 95"/>
                <a:gd name="T1" fmla="*/ 27 h 103"/>
                <a:gd name="T2" fmla="*/ 8 w 95"/>
                <a:gd name="T3" fmla="*/ 32 h 103"/>
                <a:gd name="T4" fmla="*/ 11 w 95"/>
                <a:gd name="T5" fmla="*/ 36 h 103"/>
                <a:gd name="T6" fmla="*/ 23 w 95"/>
                <a:gd name="T7" fmla="*/ 39 h 103"/>
                <a:gd name="T8" fmla="*/ 33 w 95"/>
                <a:gd name="T9" fmla="*/ 38 h 103"/>
                <a:gd name="T10" fmla="*/ 43 w 95"/>
                <a:gd name="T11" fmla="*/ 39 h 103"/>
                <a:gd name="T12" fmla="*/ 50 w 95"/>
                <a:gd name="T13" fmla="*/ 46 h 103"/>
                <a:gd name="T14" fmla="*/ 52 w 95"/>
                <a:gd name="T15" fmla="*/ 55 h 103"/>
                <a:gd name="T16" fmla="*/ 49 w 95"/>
                <a:gd name="T17" fmla="*/ 64 h 103"/>
                <a:gd name="T18" fmla="*/ 42 w 95"/>
                <a:gd name="T19" fmla="*/ 74 h 103"/>
                <a:gd name="T20" fmla="*/ 30 w 95"/>
                <a:gd name="T21" fmla="*/ 74 h 103"/>
                <a:gd name="T22" fmla="*/ 29 w 95"/>
                <a:gd name="T23" fmla="*/ 85 h 103"/>
                <a:gd name="T24" fmla="*/ 44 w 95"/>
                <a:gd name="T25" fmla="*/ 84 h 103"/>
                <a:gd name="T26" fmla="*/ 51 w 95"/>
                <a:gd name="T27" fmla="*/ 90 h 103"/>
                <a:gd name="T28" fmla="*/ 54 w 95"/>
                <a:gd name="T29" fmla="*/ 97 h 103"/>
                <a:gd name="T30" fmla="*/ 63 w 95"/>
                <a:gd name="T31" fmla="*/ 99 h 103"/>
                <a:gd name="T32" fmla="*/ 69 w 95"/>
                <a:gd name="T33" fmla="*/ 96 h 103"/>
                <a:gd name="T34" fmla="*/ 63 w 95"/>
                <a:gd name="T35" fmla="*/ 91 h 103"/>
                <a:gd name="T36" fmla="*/ 66 w 95"/>
                <a:gd name="T37" fmla="*/ 90 h 103"/>
                <a:gd name="T38" fmla="*/ 74 w 95"/>
                <a:gd name="T39" fmla="*/ 95 h 103"/>
                <a:gd name="T40" fmla="*/ 78 w 95"/>
                <a:gd name="T41" fmla="*/ 97 h 103"/>
                <a:gd name="T42" fmla="*/ 78 w 95"/>
                <a:gd name="T43" fmla="*/ 92 h 103"/>
                <a:gd name="T44" fmla="*/ 77 w 95"/>
                <a:gd name="T45" fmla="*/ 86 h 103"/>
                <a:gd name="T46" fmla="*/ 72 w 95"/>
                <a:gd name="T47" fmla="*/ 80 h 103"/>
                <a:gd name="T48" fmla="*/ 70 w 95"/>
                <a:gd name="T49" fmla="*/ 75 h 103"/>
                <a:gd name="T50" fmla="*/ 70 w 95"/>
                <a:gd name="T51" fmla="*/ 71 h 103"/>
                <a:gd name="T52" fmla="*/ 75 w 95"/>
                <a:gd name="T53" fmla="*/ 69 h 103"/>
                <a:gd name="T54" fmla="*/ 79 w 95"/>
                <a:gd name="T55" fmla="*/ 72 h 103"/>
                <a:gd name="T56" fmla="*/ 80 w 95"/>
                <a:gd name="T57" fmla="*/ 76 h 103"/>
                <a:gd name="T58" fmla="*/ 84 w 95"/>
                <a:gd name="T59" fmla="*/ 77 h 103"/>
                <a:gd name="T60" fmla="*/ 89 w 95"/>
                <a:gd name="T61" fmla="*/ 74 h 103"/>
                <a:gd name="T62" fmla="*/ 92 w 95"/>
                <a:gd name="T63" fmla="*/ 67 h 103"/>
                <a:gd name="T64" fmla="*/ 91 w 95"/>
                <a:gd name="T65" fmla="*/ 65 h 103"/>
                <a:gd name="T66" fmla="*/ 86 w 95"/>
                <a:gd name="T67" fmla="*/ 63 h 103"/>
                <a:gd name="T68" fmla="*/ 85 w 95"/>
                <a:gd name="T69" fmla="*/ 62 h 103"/>
                <a:gd name="T70" fmla="*/ 81 w 95"/>
                <a:gd name="T71" fmla="*/ 56 h 103"/>
                <a:gd name="T72" fmla="*/ 76 w 95"/>
                <a:gd name="T73" fmla="*/ 52 h 103"/>
                <a:gd name="T74" fmla="*/ 72 w 95"/>
                <a:gd name="T75" fmla="*/ 49 h 103"/>
                <a:gd name="T76" fmla="*/ 76 w 95"/>
                <a:gd name="T77" fmla="*/ 46 h 103"/>
                <a:gd name="T78" fmla="*/ 78 w 95"/>
                <a:gd name="T79" fmla="*/ 41 h 103"/>
                <a:gd name="T80" fmla="*/ 73 w 95"/>
                <a:gd name="T81" fmla="*/ 35 h 103"/>
                <a:gd name="T82" fmla="*/ 69 w 95"/>
                <a:gd name="T83" fmla="*/ 30 h 103"/>
                <a:gd name="T84" fmla="*/ 63 w 95"/>
                <a:gd name="T85" fmla="*/ 26 h 103"/>
                <a:gd name="T86" fmla="*/ 56 w 95"/>
                <a:gd name="T87" fmla="*/ 21 h 103"/>
                <a:gd name="T88" fmla="*/ 50 w 95"/>
                <a:gd name="T89" fmla="*/ 15 h 103"/>
                <a:gd name="T90" fmla="*/ 40 w 95"/>
                <a:gd name="T91" fmla="*/ 17 h 103"/>
                <a:gd name="T92" fmla="*/ 35 w 95"/>
                <a:gd name="T93" fmla="*/ 16 h 103"/>
                <a:gd name="T94" fmla="*/ 30 w 95"/>
                <a:gd name="T95" fmla="*/ 16 h 103"/>
                <a:gd name="T96" fmla="*/ 35 w 95"/>
                <a:gd name="T97" fmla="*/ 7 h 103"/>
                <a:gd name="T98" fmla="*/ 31 w 95"/>
                <a:gd name="T99" fmla="*/ 2 h 103"/>
                <a:gd name="T100" fmla="*/ 29 w 95"/>
                <a:gd name="T101" fmla="*/ 5 h 103"/>
                <a:gd name="T102" fmla="*/ 23 w 95"/>
                <a:gd name="T103" fmla="*/ 8 h 103"/>
                <a:gd name="T104" fmla="*/ 20 w 95"/>
                <a:gd name="T105" fmla="*/ 16 h 103"/>
                <a:gd name="T106" fmla="*/ 27 w 95"/>
                <a:gd name="T107" fmla="*/ 26 h 103"/>
                <a:gd name="T108" fmla="*/ 22 w 95"/>
                <a:gd name="T109" fmla="*/ 27 h 103"/>
                <a:gd name="T110" fmla="*/ 19 w 95"/>
                <a:gd name="T111" fmla="*/ 23 h 103"/>
                <a:gd name="T112" fmla="*/ 24 w 95"/>
                <a:gd name="T113" fmla="*/ 3 h 103"/>
                <a:gd name="T114" fmla="*/ 12 w 95"/>
                <a:gd name="T115" fmla="*/ 3 h 103"/>
                <a:gd name="T116" fmla="*/ 1 w 95"/>
                <a:gd name="T117" fmla="*/ 17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
                <a:gd name="T178" fmla="*/ 0 h 103"/>
                <a:gd name="T179" fmla="*/ 95 w 95"/>
                <a:gd name="T180" fmla="*/ 103 h 1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 h="103">
                  <a:moveTo>
                    <a:pt x="1" y="22"/>
                  </a:moveTo>
                  <a:cubicBezTo>
                    <a:pt x="2" y="23"/>
                    <a:pt x="2" y="23"/>
                    <a:pt x="2" y="23"/>
                  </a:cubicBezTo>
                  <a:cubicBezTo>
                    <a:pt x="2" y="24"/>
                    <a:pt x="2" y="25"/>
                    <a:pt x="2" y="26"/>
                  </a:cubicBezTo>
                  <a:cubicBezTo>
                    <a:pt x="3" y="27"/>
                    <a:pt x="4" y="27"/>
                    <a:pt x="5" y="27"/>
                  </a:cubicBezTo>
                  <a:cubicBezTo>
                    <a:pt x="7" y="28"/>
                    <a:pt x="8" y="29"/>
                    <a:pt x="8" y="29"/>
                  </a:cubicBezTo>
                  <a:cubicBezTo>
                    <a:pt x="8" y="30"/>
                    <a:pt x="5" y="29"/>
                    <a:pt x="4" y="29"/>
                  </a:cubicBezTo>
                  <a:cubicBezTo>
                    <a:pt x="4" y="29"/>
                    <a:pt x="4" y="30"/>
                    <a:pt x="5" y="32"/>
                  </a:cubicBezTo>
                  <a:cubicBezTo>
                    <a:pt x="6" y="33"/>
                    <a:pt x="6" y="32"/>
                    <a:pt x="8" y="32"/>
                  </a:cubicBezTo>
                  <a:cubicBezTo>
                    <a:pt x="9" y="33"/>
                    <a:pt x="9" y="34"/>
                    <a:pt x="9" y="34"/>
                  </a:cubicBezTo>
                  <a:cubicBezTo>
                    <a:pt x="9" y="35"/>
                    <a:pt x="6" y="33"/>
                    <a:pt x="7" y="34"/>
                  </a:cubicBezTo>
                  <a:cubicBezTo>
                    <a:pt x="7" y="34"/>
                    <a:pt x="8" y="36"/>
                    <a:pt x="9" y="36"/>
                  </a:cubicBezTo>
                  <a:cubicBezTo>
                    <a:pt x="10" y="37"/>
                    <a:pt x="10" y="36"/>
                    <a:pt x="11" y="36"/>
                  </a:cubicBezTo>
                  <a:cubicBezTo>
                    <a:pt x="12" y="36"/>
                    <a:pt x="12" y="37"/>
                    <a:pt x="13" y="37"/>
                  </a:cubicBezTo>
                  <a:cubicBezTo>
                    <a:pt x="13" y="37"/>
                    <a:pt x="14" y="36"/>
                    <a:pt x="15" y="36"/>
                  </a:cubicBezTo>
                  <a:cubicBezTo>
                    <a:pt x="16" y="36"/>
                    <a:pt x="16" y="38"/>
                    <a:pt x="17" y="38"/>
                  </a:cubicBezTo>
                  <a:cubicBezTo>
                    <a:pt x="18" y="39"/>
                    <a:pt x="22" y="39"/>
                    <a:pt x="23" y="39"/>
                  </a:cubicBezTo>
                  <a:cubicBezTo>
                    <a:pt x="24" y="39"/>
                    <a:pt x="24" y="39"/>
                    <a:pt x="24" y="39"/>
                  </a:cubicBezTo>
                  <a:cubicBezTo>
                    <a:pt x="25" y="39"/>
                    <a:pt x="25" y="39"/>
                    <a:pt x="26" y="39"/>
                  </a:cubicBezTo>
                  <a:cubicBezTo>
                    <a:pt x="27" y="38"/>
                    <a:pt x="26" y="39"/>
                    <a:pt x="27" y="39"/>
                  </a:cubicBezTo>
                  <a:cubicBezTo>
                    <a:pt x="27" y="39"/>
                    <a:pt x="32" y="38"/>
                    <a:pt x="33" y="38"/>
                  </a:cubicBezTo>
                  <a:cubicBezTo>
                    <a:pt x="34" y="38"/>
                    <a:pt x="37" y="38"/>
                    <a:pt x="37" y="38"/>
                  </a:cubicBezTo>
                  <a:cubicBezTo>
                    <a:pt x="38" y="38"/>
                    <a:pt x="39" y="40"/>
                    <a:pt x="40" y="41"/>
                  </a:cubicBezTo>
                  <a:cubicBezTo>
                    <a:pt x="41" y="41"/>
                    <a:pt x="41" y="40"/>
                    <a:pt x="41" y="40"/>
                  </a:cubicBezTo>
                  <a:cubicBezTo>
                    <a:pt x="41" y="39"/>
                    <a:pt x="43" y="39"/>
                    <a:pt x="43" y="39"/>
                  </a:cubicBezTo>
                  <a:cubicBezTo>
                    <a:pt x="44" y="39"/>
                    <a:pt x="44" y="39"/>
                    <a:pt x="43" y="40"/>
                  </a:cubicBezTo>
                  <a:cubicBezTo>
                    <a:pt x="43" y="41"/>
                    <a:pt x="43" y="42"/>
                    <a:pt x="43" y="43"/>
                  </a:cubicBezTo>
                  <a:cubicBezTo>
                    <a:pt x="44" y="44"/>
                    <a:pt x="45" y="44"/>
                    <a:pt x="46" y="45"/>
                  </a:cubicBezTo>
                  <a:cubicBezTo>
                    <a:pt x="47" y="45"/>
                    <a:pt x="49" y="46"/>
                    <a:pt x="50" y="46"/>
                  </a:cubicBezTo>
                  <a:cubicBezTo>
                    <a:pt x="51" y="46"/>
                    <a:pt x="52" y="46"/>
                    <a:pt x="51" y="47"/>
                  </a:cubicBezTo>
                  <a:cubicBezTo>
                    <a:pt x="50" y="47"/>
                    <a:pt x="50" y="50"/>
                    <a:pt x="50" y="51"/>
                  </a:cubicBezTo>
                  <a:cubicBezTo>
                    <a:pt x="51" y="52"/>
                    <a:pt x="51" y="53"/>
                    <a:pt x="52" y="53"/>
                  </a:cubicBezTo>
                  <a:cubicBezTo>
                    <a:pt x="53" y="53"/>
                    <a:pt x="53" y="53"/>
                    <a:pt x="52" y="55"/>
                  </a:cubicBezTo>
                  <a:cubicBezTo>
                    <a:pt x="52" y="57"/>
                    <a:pt x="54" y="59"/>
                    <a:pt x="53" y="60"/>
                  </a:cubicBezTo>
                  <a:cubicBezTo>
                    <a:pt x="53" y="61"/>
                    <a:pt x="52" y="61"/>
                    <a:pt x="51" y="61"/>
                  </a:cubicBezTo>
                  <a:cubicBezTo>
                    <a:pt x="51" y="61"/>
                    <a:pt x="52" y="62"/>
                    <a:pt x="52" y="63"/>
                  </a:cubicBezTo>
                  <a:cubicBezTo>
                    <a:pt x="53" y="63"/>
                    <a:pt x="50" y="64"/>
                    <a:pt x="49" y="64"/>
                  </a:cubicBezTo>
                  <a:cubicBezTo>
                    <a:pt x="48" y="64"/>
                    <a:pt x="45" y="66"/>
                    <a:pt x="45" y="67"/>
                  </a:cubicBezTo>
                  <a:cubicBezTo>
                    <a:pt x="45" y="68"/>
                    <a:pt x="46" y="71"/>
                    <a:pt x="47" y="72"/>
                  </a:cubicBezTo>
                  <a:cubicBezTo>
                    <a:pt x="47" y="73"/>
                    <a:pt x="45" y="73"/>
                    <a:pt x="44" y="74"/>
                  </a:cubicBezTo>
                  <a:cubicBezTo>
                    <a:pt x="42" y="74"/>
                    <a:pt x="43" y="74"/>
                    <a:pt x="42" y="74"/>
                  </a:cubicBezTo>
                  <a:cubicBezTo>
                    <a:pt x="41" y="73"/>
                    <a:pt x="40" y="74"/>
                    <a:pt x="39" y="74"/>
                  </a:cubicBezTo>
                  <a:cubicBezTo>
                    <a:pt x="38" y="74"/>
                    <a:pt x="37" y="73"/>
                    <a:pt x="36" y="73"/>
                  </a:cubicBezTo>
                  <a:cubicBezTo>
                    <a:pt x="36" y="72"/>
                    <a:pt x="33" y="73"/>
                    <a:pt x="32" y="73"/>
                  </a:cubicBezTo>
                  <a:cubicBezTo>
                    <a:pt x="32" y="73"/>
                    <a:pt x="31" y="74"/>
                    <a:pt x="30" y="74"/>
                  </a:cubicBezTo>
                  <a:cubicBezTo>
                    <a:pt x="29" y="75"/>
                    <a:pt x="31" y="75"/>
                    <a:pt x="31" y="76"/>
                  </a:cubicBezTo>
                  <a:cubicBezTo>
                    <a:pt x="32" y="76"/>
                    <a:pt x="31" y="78"/>
                    <a:pt x="30" y="79"/>
                  </a:cubicBezTo>
                  <a:cubicBezTo>
                    <a:pt x="30" y="79"/>
                    <a:pt x="28" y="80"/>
                    <a:pt x="27" y="81"/>
                  </a:cubicBezTo>
                  <a:cubicBezTo>
                    <a:pt x="27" y="81"/>
                    <a:pt x="28" y="84"/>
                    <a:pt x="29" y="85"/>
                  </a:cubicBezTo>
                  <a:cubicBezTo>
                    <a:pt x="29" y="85"/>
                    <a:pt x="32" y="86"/>
                    <a:pt x="33" y="85"/>
                  </a:cubicBezTo>
                  <a:cubicBezTo>
                    <a:pt x="34" y="85"/>
                    <a:pt x="38" y="83"/>
                    <a:pt x="39" y="83"/>
                  </a:cubicBezTo>
                  <a:cubicBezTo>
                    <a:pt x="40" y="83"/>
                    <a:pt x="41" y="84"/>
                    <a:pt x="42" y="84"/>
                  </a:cubicBezTo>
                  <a:cubicBezTo>
                    <a:pt x="43" y="85"/>
                    <a:pt x="43" y="85"/>
                    <a:pt x="44" y="84"/>
                  </a:cubicBezTo>
                  <a:cubicBezTo>
                    <a:pt x="44" y="83"/>
                    <a:pt x="46" y="85"/>
                    <a:pt x="47" y="85"/>
                  </a:cubicBezTo>
                  <a:cubicBezTo>
                    <a:pt x="47" y="86"/>
                    <a:pt x="46" y="88"/>
                    <a:pt x="46" y="88"/>
                  </a:cubicBezTo>
                  <a:cubicBezTo>
                    <a:pt x="47" y="89"/>
                    <a:pt x="48" y="89"/>
                    <a:pt x="49" y="89"/>
                  </a:cubicBezTo>
                  <a:cubicBezTo>
                    <a:pt x="50" y="89"/>
                    <a:pt x="51" y="89"/>
                    <a:pt x="51" y="90"/>
                  </a:cubicBezTo>
                  <a:cubicBezTo>
                    <a:pt x="52" y="90"/>
                    <a:pt x="50" y="91"/>
                    <a:pt x="49" y="91"/>
                  </a:cubicBezTo>
                  <a:cubicBezTo>
                    <a:pt x="48" y="92"/>
                    <a:pt x="49" y="93"/>
                    <a:pt x="51" y="93"/>
                  </a:cubicBezTo>
                  <a:cubicBezTo>
                    <a:pt x="52" y="94"/>
                    <a:pt x="51" y="95"/>
                    <a:pt x="52" y="95"/>
                  </a:cubicBezTo>
                  <a:cubicBezTo>
                    <a:pt x="52" y="96"/>
                    <a:pt x="53" y="97"/>
                    <a:pt x="54" y="97"/>
                  </a:cubicBezTo>
                  <a:cubicBezTo>
                    <a:pt x="55" y="97"/>
                    <a:pt x="54" y="96"/>
                    <a:pt x="54" y="95"/>
                  </a:cubicBezTo>
                  <a:cubicBezTo>
                    <a:pt x="54" y="95"/>
                    <a:pt x="56" y="96"/>
                    <a:pt x="57" y="97"/>
                  </a:cubicBezTo>
                  <a:cubicBezTo>
                    <a:pt x="59" y="97"/>
                    <a:pt x="58" y="97"/>
                    <a:pt x="58" y="98"/>
                  </a:cubicBezTo>
                  <a:cubicBezTo>
                    <a:pt x="59" y="98"/>
                    <a:pt x="62" y="99"/>
                    <a:pt x="63" y="99"/>
                  </a:cubicBezTo>
                  <a:cubicBezTo>
                    <a:pt x="64" y="99"/>
                    <a:pt x="66" y="102"/>
                    <a:pt x="68" y="103"/>
                  </a:cubicBezTo>
                  <a:cubicBezTo>
                    <a:pt x="69" y="103"/>
                    <a:pt x="70" y="101"/>
                    <a:pt x="70" y="101"/>
                  </a:cubicBezTo>
                  <a:cubicBezTo>
                    <a:pt x="71" y="100"/>
                    <a:pt x="70" y="99"/>
                    <a:pt x="70" y="99"/>
                  </a:cubicBezTo>
                  <a:cubicBezTo>
                    <a:pt x="71" y="98"/>
                    <a:pt x="70" y="96"/>
                    <a:pt x="69" y="96"/>
                  </a:cubicBezTo>
                  <a:cubicBezTo>
                    <a:pt x="68" y="96"/>
                    <a:pt x="67" y="95"/>
                    <a:pt x="66" y="94"/>
                  </a:cubicBezTo>
                  <a:cubicBezTo>
                    <a:pt x="64" y="92"/>
                    <a:pt x="65" y="92"/>
                    <a:pt x="66" y="92"/>
                  </a:cubicBezTo>
                  <a:cubicBezTo>
                    <a:pt x="66" y="91"/>
                    <a:pt x="65" y="91"/>
                    <a:pt x="64" y="92"/>
                  </a:cubicBezTo>
                  <a:cubicBezTo>
                    <a:pt x="64" y="92"/>
                    <a:pt x="63" y="92"/>
                    <a:pt x="63" y="91"/>
                  </a:cubicBezTo>
                  <a:cubicBezTo>
                    <a:pt x="62" y="90"/>
                    <a:pt x="62" y="88"/>
                    <a:pt x="62" y="88"/>
                  </a:cubicBezTo>
                  <a:cubicBezTo>
                    <a:pt x="62" y="88"/>
                    <a:pt x="62" y="88"/>
                    <a:pt x="63" y="88"/>
                  </a:cubicBezTo>
                  <a:cubicBezTo>
                    <a:pt x="63" y="89"/>
                    <a:pt x="63" y="88"/>
                    <a:pt x="64" y="88"/>
                  </a:cubicBezTo>
                  <a:cubicBezTo>
                    <a:pt x="64" y="88"/>
                    <a:pt x="65" y="90"/>
                    <a:pt x="66" y="90"/>
                  </a:cubicBezTo>
                  <a:cubicBezTo>
                    <a:pt x="66" y="91"/>
                    <a:pt x="67" y="90"/>
                    <a:pt x="67" y="90"/>
                  </a:cubicBezTo>
                  <a:cubicBezTo>
                    <a:pt x="67" y="89"/>
                    <a:pt x="68" y="91"/>
                    <a:pt x="68" y="92"/>
                  </a:cubicBezTo>
                  <a:cubicBezTo>
                    <a:pt x="69" y="93"/>
                    <a:pt x="71" y="93"/>
                    <a:pt x="71" y="94"/>
                  </a:cubicBezTo>
                  <a:cubicBezTo>
                    <a:pt x="71" y="95"/>
                    <a:pt x="73" y="95"/>
                    <a:pt x="74" y="95"/>
                  </a:cubicBezTo>
                  <a:cubicBezTo>
                    <a:pt x="74" y="96"/>
                    <a:pt x="73" y="97"/>
                    <a:pt x="73" y="98"/>
                  </a:cubicBezTo>
                  <a:cubicBezTo>
                    <a:pt x="73" y="98"/>
                    <a:pt x="74" y="98"/>
                    <a:pt x="74" y="98"/>
                  </a:cubicBezTo>
                  <a:cubicBezTo>
                    <a:pt x="75" y="98"/>
                    <a:pt x="75" y="98"/>
                    <a:pt x="76" y="99"/>
                  </a:cubicBezTo>
                  <a:cubicBezTo>
                    <a:pt x="76" y="99"/>
                    <a:pt x="77" y="98"/>
                    <a:pt x="78" y="97"/>
                  </a:cubicBezTo>
                  <a:cubicBezTo>
                    <a:pt x="78" y="97"/>
                    <a:pt x="76" y="97"/>
                    <a:pt x="76" y="96"/>
                  </a:cubicBezTo>
                  <a:cubicBezTo>
                    <a:pt x="76" y="96"/>
                    <a:pt x="76" y="95"/>
                    <a:pt x="77" y="94"/>
                  </a:cubicBezTo>
                  <a:cubicBezTo>
                    <a:pt x="77" y="93"/>
                    <a:pt x="77" y="92"/>
                    <a:pt x="77" y="92"/>
                  </a:cubicBezTo>
                  <a:cubicBezTo>
                    <a:pt x="77" y="91"/>
                    <a:pt x="77" y="92"/>
                    <a:pt x="78" y="92"/>
                  </a:cubicBezTo>
                  <a:cubicBezTo>
                    <a:pt x="78" y="93"/>
                    <a:pt x="79" y="92"/>
                    <a:pt x="79" y="92"/>
                  </a:cubicBezTo>
                  <a:cubicBezTo>
                    <a:pt x="80" y="92"/>
                    <a:pt x="79" y="91"/>
                    <a:pt x="79" y="90"/>
                  </a:cubicBezTo>
                  <a:cubicBezTo>
                    <a:pt x="80" y="90"/>
                    <a:pt x="79" y="89"/>
                    <a:pt x="78" y="89"/>
                  </a:cubicBezTo>
                  <a:cubicBezTo>
                    <a:pt x="78" y="88"/>
                    <a:pt x="78" y="87"/>
                    <a:pt x="77" y="86"/>
                  </a:cubicBezTo>
                  <a:cubicBezTo>
                    <a:pt x="77" y="86"/>
                    <a:pt x="77" y="84"/>
                    <a:pt x="76" y="83"/>
                  </a:cubicBezTo>
                  <a:cubicBezTo>
                    <a:pt x="75" y="82"/>
                    <a:pt x="75" y="81"/>
                    <a:pt x="75" y="80"/>
                  </a:cubicBezTo>
                  <a:cubicBezTo>
                    <a:pt x="74" y="80"/>
                    <a:pt x="74" y="81"/>
                    <a:pt x="74" y="81"/>
                  </a:cubicBezTo>
                  <a:cubicBezTo>
                    <a:pt x="73" y="81"/>
                    <a:pt x="73" y="80"/>
                    <a:pt x="72" y="80"/>
                  </a:cubicBezTo>
                  <a:cubicBezTo>
                    <a:pt x="72" y="80"/>
                    <a:pt x="71" y="80"/>
                    <a:pt x="71" y="80"/>
                  </a:cubicBezTo>
                  <a:cubicBezTo>
                    <a:pt x="70" y="80"/>
                    <a:pt x="70" y="78"/>
                    <a:pt x="71" y="78"/>
                  </a:cubicBezTo>
                  <a:cubicBezTo>
                    <a:pt x="72" y="78"/>
                    <a:pt x="72" y="77"/>
                    <a:pt x="71" y="77"/>
                  </a:cubicBezTo>
                  <a:cubicBezTo>
                    <a:pt x="71" y="76"/>
                    <a:pt x="71" y="76"/>
                    <a:pt x="70" y="75"/>
                  </a:cubicBezTo>
                  <a:cubicBezTo>
                    <a:pt x="70" y="75"/>
                    <a:pt x="70" y="75"/>
                    <a:pt x="70" y="74"/>
                  </a:cubicBezTo>
                  <a:cubicBezTo>
                    <a:pt x="71" y="74"/>
                    <a:pt x="69" y="74"/>
                    <a:pt x="69" y="74"/>
                  </a:cubicBezTo>
                  <a:cubicBezTo>
                    <a:pt x="69" y="73"/>
                    <a:pt x="69" y="72"/>
                    <a:pt x="70" y="72"/>
                  </a:cubicBezTo>
                  <a:cubicBezTo>
                    <a:pt x="71" y="72"/>
                    <a:pt x="70" y="71"/>
                    <a:pt x="70" y="71"/>
                  </a:cubicBezTo>
                  <a:cubicBezTo>
                    <a:pt x="69" y="71"/>
                    <a:pt x="70" y="70"/>
                    <a:pt x="70" y="70"/>
                  </a:cubicBezTo>
                  <a:cubicBezTo>
                    <a:pt x="71" y="70"/>
                    <a:pt x="71" y="69"/>
                    <a:pt x="72" y="68"/>
                  </a:cubicBezTo>
                  <a:cubicBezTo>
                    <a:pt x="73" y="68"/>
                    <a:pt x="73" y="68"/>
                    <a:pt x="74" y="68"/>
                  </a:cubicBezTo>
                  <a:cubicBezTo>
                    <a:pt x="74" y="68"/>
                    <a:pt x="74" y="69"/>
                    <a:pt x="75" y="69"/>
                  </a:cubicBezTo>
                  <a:cubicBezTo>
                    <a:pt x="75" y="70"/>
                    <a:pt x="75" y="71"/>
                    <a:pt x="76" y="71"/>
                  </a:cubicBezTo>
                  <a:cubicBezTo>
                    <a:pt x="76" y="72"/>
                    <a:pt x="77" y="71"/>
                    <a:pt x="77" y="71"/>
                  </a:cubicBezTo>
                  <a:cubicBezTo>
                    <a:pt x="78" y="70"/>
                    <a:pt x="77" y="71"/>
                    <a:pt x="77" y="72"/>
                  </a:cubicBezTo>
                  <a:cubicBezTo>
                    <a:pt x="77" y="73"/>
                    <a:pt x="78" y="72"/>
                    <a:pt x="79" y="72"/>
                  </a:cubicBezTo>
                  <a:cubicBezTo>
                    <a:pt x="80" y="72"/>
                    <a:pt x="78" y="73"/>
                    <a:pt x="78" y="73"/>
                  </a:cubicBezTo>
                  <a:cubicBezTo>
                    <a:pt x="77" y="74"/>
                    <a:pt x="78" y="74"/>
                    <a:pt x="79" y="75"/>
                  </a:cubicBezTo>
                  <a:cubicBezTo>
                    <a:pt x="80" y="75"/>
                    <a:pt x="80" y="75"/>
                    <a:pt x="79" y="75"/>
                  </a:cubicBezTo>
                  <a:cubicBezTo>
                    <a:pt x="78" y="76"/>
                    <a:pt x="79" y="76"/>
                    <a:pt x="80" y="76"/>
                  </a:cubicBezTo>
                  <a:cubicBezTo>
                    <a:pt x="81" y="76"/>
                    <a:pt x="79" y="78"/>
                    <a:pt x="79" y="78"/>
                  </a:cubicBezTo>
                  <a:cubicBezTo>
                    <a:pt x="79" y="78"/>
                    <a:pt x="81" y="78"/>
                    <a:pt x="82" y="77"/>
                  </a:cubicBezTo>
                  <a:cubicBezTo>
                    <a:pt x="83" y="77"/>
                    <a:pt x="84" y="79"/>
                    <a:pt x="85" y="79"/>
                  </a:cubicBezTo>
                  <a:cubicBezTo>
                    <a:pt x="86" y="79"/>
                    <a:pt x="83" y="77"/>
                    <a:pt x="84" y="77"/>
                  </a:cubicBezTo>
                  <a:cubicBezTo>
                    <a:pt x="84" y="77"/>
                    <a:pt x="84" y="75"/>
                    <a:pt x="85" y="75"/>
                  </a:cubicBezTo>
                  <a:cubicBezTo>
                    <a:pt x="85" y="75"/>
                    <a:pt x="85" y="74"/>
                    <a:pt x="86" y="73"/>
                  </a:cubicBezTo>
                  <a:cubicBezTo>
                    <a:pt x="86" y="73"/>
                    <a:pt x="87" y="74"/>
                    <a:pt x="87" y="75"/>
                  </a:cubicBezTo>
                  <a:cubicBezTo>
                    <a:pt x="88" y="76"/>
                    <a:pt x="88" y="74"/>
                    <a:pt x="89" y="74"/>
                  </a:cubicBezTo>
                  <a:cubicBezTo>
                    <a:pt x="90" y="73"/>
                    <a:pt x="91" y="74"/>
                    <a:pt x="92" y="74"/>
                  </a:cubicBezTo>
                  <a:cubicBezTo>
                    <a:pt x="93" y="74"/>
                    <a:pt x="93" y="72"/>
                    <a:pt x="92" y="72"/>
                  </a:cubicBezTo>
                  <a:cubicBezTo>
                    <a:pt x="91" y="71"/>
                    <a:pt x="90" y="69"/>
                    <a:pt x="90" y="68"/>
                  </a:cubicBezTo>
                  <a:cubicBezTo>
                    <a:pt x="90" y="67"/>
                    <a:pt x="91" y="67"/>
                    <a:pt x="92" y="67"/>
                  </a:cubicBezTo>
                  <a:cubicBezTo>
                    <a:pt x="93" y="67"/>
                    <a:pt x="94" y="67"/>
                    <a:pt x="94" y="66"/>
                  </a:cubicBezTo>
                  <a:cubicBezTo>
                    <a:pt x="95" y="66"/>
                    <a:pt x="94" y="65"/>
                    <a:pt x="94" y="65"/>
                  </a:cubicBezTo>
                  <a:cubicBezTo>
                    <a:pt x="93" y="65"/>
                    <a:pt x="93" y="63"/>
                    <a:pt x="92" y="63"/>
                  </a:cubicBezTo>
                  <a:cubicBezTo>
                    <a:pt x="92" y="63"/>
                    <a:pt x="92" y="64"/>
                    <a:pt x="91" y="65"/>
                  </a:cubicBezTo>
                  <a:cubicBezTo>
                    <a:pt x="91" y="65"/>
                    <a:pt x="89" y="65"/>
                    <a:pt x="89" y="65"/>
                  </a:cubicBezTo>
                  <a:cubicBezTo>
                    <a:pt x="88" y="64"/>
                    <a:pt x="89" y="63"/>
                    <a:pt x="89" y="62"/>
                  </a:cubicBezTo>
                  <a:cubicBezTo>
                    <a:pt x="89" y="62"/>
                    <a:pt x="88" y="63"/>
                    <a:pt x="87" y="64"/>
                  </a:cubicBezTo>
                  <a:cubicBezTo>
                    <a:pt x="87" y="64"/>
                    <a:pt x="87" y="63"/>
                    <a:pt x="86" y="63"/>
                  </a:cubicBezTo>
                  <a:cubicBezTo>
                    <a:pt x="86" y="63"/>
                    <a:pt x="84" y="64"/>
                    <a:pt x="83" y="65"/>
                  </a:cubicBezTo>
                  <a:cubicBezTo>
                    <a:pt x="81" y="65"/>
                    <a:pt x="83" y="63"/>
                    <a:pt x="83" y="63"/>
                  </a:cubicBezTo>
                  <a:cubicBezTo>
                    <a:pt x="84" y="63"/>
                    <a:pt x="83" y="62"/>
                    <a:pt x="83" y="62"/>
                  </a:cubicBezTo>
                  <a:cubicBezTo>
                    <a:pt x="83" y="61"/>
                    <a:pt x="85" y="62"/>
                    <a:pt x="85" y="62"/>
                  </a:cubicBezTo>
                  <a:cubicBezTo>
                    <a:pt x="85" y="61"/>
                    <a:pt x="85" y="59"/>
                    <a:pt x="84" y="58"/>
                  </a:cubicBezTo>
                  <a:cubicBezTo>
                    <a:pt x="84" y="57"/>
                    <a:pt x="83" y="58"/>
                    <a:pt x="82" y="58"/>
                  </a:cubicBezTo>
                  <a:cubicBezTo>
                    <a:pt x="81" y="57"/>
                    <a:pt x="83" y="56"/>
                    <a:pt x="83" y="55"/>
                  </a:cubicBezTo>
                  <a:cubicBezTo>
                    <a:pt x="83" y="55"/>
                    <a:pt x="82" y="55"/>
                    <a:pt x="81" y="56"/>
                  </a:cubicBezTo>
                  <a:cubicBezTo>
                    <a:pt x="80" y="57"/>
                    <a:pt x="81" y="56"/>
                    <a:pt x="79" y="56"/>
                  </a:cubicBezTo>
                  <a:cubicBezTo>
                    <a:pt x="78" y="56"/>
                    <a:pt x="78" y="55"/>
                    <a:pt x="77" y="54"/>
                  </a:cubicBezTo>
                  <a:cubicBezTo>
                    <a:pt x="76" y="54"/>
                    <a:pt x="77" y="54"/>
                    <a:pt x="78" y="53"/>
                  </a:cubicBezTo>
                  <a:cubicBezTo>
                    <a:pt x="79" y="53"/>
                    <a:pt x="77" y="52"/>
                    <a:pt x="76" y="52"/>
                  </a:cubicBezTo>
                  <a:cubicBezTo>
                    <a:pt x="75" y="52"/>
                    <a:pt x="74" y="52"/>
                    <a:pt x="73" y="51"/>
                  </a:cubicBezTo>
                  <a:cubicBezTo>
                    <a:pt x="72" y="51"/>
                    <a:pt x="71" y="51"/>
                    <a:pt x="71" y="51"/>
                  </a:cubicBezTo>
                  <a:cubicBezTo>
                    <a:pt x="71" y="50"/>
                    <a:pt x="73" y="50"/>
                    <a:pt x="74" y="51"/>
                  </a:cubicBezTo>
                  <a:cubicBezTo>
                    <a:pt x="75" y="51"/>
                    <a:pt x="73" y="49"/>
                    <a:pt x="72" y="49"/>
                  </a:cubicBezTo>
                  <a:cubicBezTo>
                    <a:pt x="72" y="49"/>
                    <a:pt x="73" y="49"/>
                    <a:pt x="74" y="48"/>
                  </a:cubicBezTo>
                  <a:cubicBezTo>
                    <a:pt x="75" y="48"/>
                    <a:pt x="73" y="48"/>
                    <a:pt x="74" y="47"/>
                  </a:cubicBezTo>
                  <a:cubicBezTo>
                    <a:pt x="74" y="47"/>
                    <a:pt x="73" y="46"/>
                    <a:pt x="72" y="46"/>
                  </a:cubicBezTo>
                  <a:cubicBezTo>
                    <a:pt x="71" y="46"/>
                    <a:pt x="75" y="46"/>
                    <a:pt x="76" y="46"/>
                  </a:cubicBezTo>
                  <a:cubicBezTo>
                    <a:pt x="77" y="46"/>
                    <a:pt x="78" y="46"/>
                    <a:pt x="78" y="45"/>
                  </a:cubicBezTo>
                  <a:cubicBezTo>
                    <a:pt x="78" y="44"/>
                    <a:pt x="75" y="44"/>
                    <a:pt x="74" y="44"/>
                  </a:cubicBezTo>
                  <a:cubicBezTo>
                    <a:pt x="72" y="43"/>
                    <a:pt x="75" y="42"/>
                    <a:pt x="76" y="42"/>
                  </a:cubicBezTo>
                  <a:cubicBezTo>
                    <a:pt x="76" y="41"/>
                    <a:pt x="77" y="41"/>
                    <a:pt x="78" y="41"/>
                  </a:cubicBezTo>
                  <a:cubicBezTo>
                    <a:pt x="78" y="41"/>
                    <a:pt x="78" y="37"/>
                    <a:pt x="78" y="36"/>
                  </a:cubicBezTo>
                  <a:cubicBezTo>
                    <a:pt x="78" y="35"/>
                    <a:pt x="77" y="36"/>
                    <a:pt x="76" y="36"/>
                  </a:cubicBezTo>
                  <a:cubicBezTo>
                    <a:pt x="74" y="37"/>
                    <a:pt x="73" y="37"/>
                    <a:pt x="71" y="37"/>
                  </a:cubicBezTo>
                  <a:cubicBezTo>
                    <a:pt x="70" y="37"/>
                    <a:pt x="71" y="36"/>
                    <a:pt x="73" y="35"/>
                  </a:cubicBezTo>
                  <a:cubicBezTo>
                    <a:pt x="74" y="35"/>
                    <a:pt x="76" y="34"/>
                    <a:pt x="76" y="33"/>
                  </a:cubicBezTo>
                  <a:cubicBezTo>
                    <a:pt x="77" y="33"/>
                    <a:pt x="76" y="32"/>
                    <a:pt x="75" y="32"/>
                  </a:cubicBezTo>
                  <a:cubicBezTo>
                    <a:pt x="74" y="32"/>
                    <a:pt x="73" y="31"/>
                    <a:pt x="72" y="31"/>
                  </a:cubicBezTo>
                  <a:cubicBezTo>
                    <a:pt x="71" y="30"/>
                    <a:pt x="70" y="30"/>
                    <a:pt x="69" y="30"/>
                  </a:cubicBezTo>
                  <a:cubicBezTo>
                    <a:pt x="68" y="29"/>
                    <a:pt x="69" y="29"/>
                    <a:pt x="68" y="29"/>
                  </a:cubicBezTo>
                  <a:cubicBezTo>
                    <a:pt x="67" y="29"/>
                    <a:pt x="67" y="28"/>
                    <a:pt x="67" y="27"/>
                  </a:cubicBezTo>
                  <a:cubicBezTo>
                    <a:pt x="67" y="27"/>
                    <a:pt x="68" y="26"/>
                    <a:pt x="67" y="26"/>
                  </a:cubicBezTo>
                  <a:cubicBezTo>
                    <a:pt x="66" y="25"/>
                    <a:pt x="65" y="25"/>
                    <a:pt x="63" y="26"/>
                  </a:cubicBezTo>
                  <a:cubicBezTo>
                    <a:pt x="62" y="26"/>
                    <a:pt x="60" y="24"/>
                    <a:pt x="59" y="24"/>
                  </a:cubicBezTo>
                  <a:cubicBezTo>
                    <a:pt x="58" y="24"/>
                    <a:pt x="58" y="24"/>
                    <a:pt x="58" y="23"/>
                  </a:cubicBezTo>
                  <a:cubicBezTo>
                    <a:pt x="57" y="23"/>
                    <a:pt x="57" y="23"/>
                    <a:pt x="56" y="23"/>
                  </a:cubicBezTo>
                  <a:cubicBezTo>
                    <a:pt x="56" y="23"/>
                    <a:pt x="56" y="22"/>
                    <a:pt x="56" y="21"/>
                  </a:cubicBezTo>
                  <a:cubicBezTo>
                    <a:pt x="56" y="21"/>
                    <a:pt x="55" y="21"/>
                    <a:pt x="54" y="20"/>
                  </a:cubicBezTo>
                  <a:cubicBezTo>
                    <a:pt x="54" y="20"/>
                    <a:pt x="55" y="19"/>
                    <a:pt x="54" y="18"/>
                  </a:cubicBezTo>
                  <a:cubicBezTo>
                    <a:pt x="54" y="18"/>
                    <a:pt x="53" y="16"/>
                    <a:pt x="52" y="16"/>
                  </a:cubicBezTo>
                  <a:cubicBezTo>
                    <a:pt x="51" y="16"/>
                    <a:pt x="51" y="15"/>
                    <a:pt x="50" y="15"/>
                  </a:cubicBezTo>
                  <a:cubicBezTo>
                    <a:pt x="49" y="15"/>
                    <a:pt x="44" y="14"/>
                    <a:pt x="43" y="15"/>
                  </a:cubicBezTo>
                  <a:cubicBezTo>
                    <a:pt x="43" y="15"/>
                    <a:pt x="42" y="15"/>
                    <a:pt x="42" y="16"/>
                  </a:cubicBezTo>
                  <a:cubicBezTo>
                    <a:pt x="41" y="16"/>
                    <a:pt x="43" y="17"/>
                    <a:pt x="43" y="17"/>
                  </a:cubicBezTo>
                  <a:cubicBezTo>
                    <a:pt x="43" y="18"/>
                    <a:pt x="41" y="17"/>
                    <a:pt x="40" y="17"/>
                  </a:cubicBezTo>
                  <a:cubicBezTo>
                    <a:pt x="40" y="17"/>
                    <a:pt x="39" y="19"/>
                    <a:pt x="38" y="20"/>
                  </a:cubicBezTo>
                  <a:cubicBezTo>
                    <a:pt x="37" y="20"/>
                    <a:pt x="38" y="16"/>
                    <a:pt x="39" y="16"/>
                  </a:cubicBezTo>
                  <a:cubicBezTo>
                    <a:pt x="39" y="15"/>
                    <a:pt x="38" y="14"/>
                    <a:pt x="37" y="14"/>
                  </a:cubicBezTo>
                  <a:cubicBezTo>
                    <a:pt x="37" y="14"/>
                    <a:pt x="35" y="15"/>
                    <a:pt x="35" y="16"/>
                  </a:cubicBezTo>
                  <a:cubicBezTo>
                    <a:pt x="35" y="16"/>
                    <a:pt x="34" y="16"/>
                    <a:pt x="33" y="16"/>
                  </a:cubicBezTo>
                  <a:cubicBezTo>
                    <a:pt x="33" y="16"/>
                    <a:pt x="32" y="17"/>
                    <a:pt x="31" y="19"/>
                  </a:cubicBezTo>
                  <a:cubicBezTo>
                    <a:pt x="30" y="20"/>
                    <a:pt x="29" y="20"/>
                    <a:pt x="28" y="20"/>
                  </a:cubicBezTo>
                  <a:cubicBezTo>
                    <a:pt x="27" y="20"/>
                    <a:pt x="30" y="17"/>
                    <a:pt x="30" y="16"/>
                  </a:cubicBezTo>
                  <a:cubicBezTo>
                    <a:pt x="31" y="14"/>
                    <a:pt x="32" y="14"/>
                    <a:pt x="33" y="13"/>
                  </a:cubicBezTo>
                  <a:cubicBezTo>
                    <a:pt x="34" y="13"/>
                    <a:pt x="34" y="10"/>
                    <a:pt x="33" y="9"/>
                  </a:cubicBezTo>
                  <a:cubicBezTo>
                    <a:pt x="33" y="9"/>
                    <a:pt x="34" y="8"/>
                    <a:pt x="35" y="8"/>
                  </a:cubicBezTo>
                  <a:cubicBezTo>
                    <a:pt x="35" y="7"/>
                    <a:pt x="35" y="7"/>
                    <a:pt x="35" y="7"/>
                  </a:cubicBezTo>
                  <a:cubicBezTo>
                    <a:pt x="34" y="6"/>
                    <a:pt x="36" y="6"/>
                    <a:pt x="36" y="5"/>
                  </a:cubicBezTo>
                  <a:cubicBezTo>
                    <a:pt x="36" y="3"/>
                    <a:pt x="36" y="2"/>
                    <a:pt x="37" y="2"/>
                  </a:cubicBezTo>
                  <a:cubicBezTo>
                    <a:pt x="37" y="1"/>
                    <a:pt x="34" y="1"/>
                    <a:pt x="33" y="1"/>
                  </a:cubicBezTo>
                  <a:cubicBezTo>
                    <a:pt x="33" y="2"/>
                    <a:pt x="31" y="2"/>
                    <a:pt x="31" y="2"/>
                  </a:cubicBezTo>
                  <a:cubicBezTo>
                    <a:pt x="30" y="3"/>
                    <a:pt x="31" y="4"/>
                    <a:pt x="31" y="4"/>
                  </a:cubicBezTo>
                  <a:cubicBezTo>
                    <a:pt x="31" y="4"/>
                    <a:pt x="30" y="4"/>
                    <a:pt x="29" y="3"/>
                  </a:cubicBezTo>
                  <a:cubicBezTo>
                    <a:pt x="28" y="3"/>
                    <a:pt x="27" y="4"/>
                    <a:pt x="27" y="4"/>
                  </a:cubicBezTo>
                  <a:cubicBezTo>
                    <a:pt x="27" y="4"/>
                    <a:pt x="29" y="5"/>
                    <a:pt x="29" y="5"/>
                  </a:cubicBezTo>
                  <a:cubicBezTo>
                    <a:pt x="29" y="6"/>
                    <a:pt x="30" y="6"/>
                    <a:pt x="30" y="7"/>
                  </a:cubicBezTo>
                  <a:cubicBezTo>
                    <a:pt x="31" y="7"/>
                    <a:pt x="28" y="9"/>
                    <a:pt x="27" y="9"/>
                  </a:cubicBezTo>
                  <a:cubicBezTo>
                    <a:pt x="26" y="9"/>
                    <a:pt x="26" y="8"/>
                    <a:pt x="25" y="8"/>
                  </a:cubicBezTo>
                  <a:cubicBezTo>
                    <a:pt x="23" y="9"/>
                    <a:pt x="24" y="8"/>
                    <a:pt x="23" y="8"/>
                  </a:cubicBezTo>
                  <a:cubicBezTo>
                    <a:pt x="22" y="8"/>
                    <a:pt x="22" y="11"/>
                    <a:pt x="21" y="13"/>
                  </a:cubicBezTo>
                  <a:cubicBezTo>
                    <a:pt x="21" y="14"/>
                    <a:pt x="22" y="14"/>
                    <a:pt x="23" y="15"/>
                  </a:cubicBezTo>
                  <a:cubicBezTo>
                    <a:pt x="23" y="16"/>
                    <a:pt x="23" y="16"/>
                    <a:pt x="22" y="17"/>
                  </a:cubicBezTo>
                  <a:cubicBezTo>
                    <a:pt x="22" y="17"/>
                    <a:pt x="20" y="16"/>
                    <a:pt x="20" y="16"/>
                  </a:cubicBezTo>
                  <a:cubicBezTo>
                    <a:pt x="20" y="16"/>
                    <a:pt x="20" y="18"/>
                    <a:pt x="20" y="19"/>
                  </a:cubicBezTo>
                  <a:cubicBezTo>
                    <a:pt x="20" y="20"/>
                    <a:pt x="21" y="21"/>
                    <a:pt x="22" y="22"/>
                  </a:cubicBezTo>
                  <a:cubicBezTo>
                    <a:pt x="23" y="22"/>
                    <a:pt x="23" y="22"/>
                    <a:pt x="23" y="23"/>
                  </a:cubicBezTo>
                  <a:cubicBezTo>
                    <a:pt x="23" y="24"/>
                    <a:pt x="26" y="25"/>
                    <a:pt x="27" y="26"/>
                  </a:cubicBezTo>
                  <a:cubicBezTo>
                    <a:pt x="27" y="27"/>
                    <a:pt x="26" y="27"/>
                    <a:pt x="25" y="27"/>
                  </a:cubicBezTo>
                  <a:cubicBezTo>
                    <a:pt x="24" y="28"/>
                    <a:pt x="24" y="27"/>
                    <a:pt x="24" y="27"/>
                  </a:cubicBezTo>
                  <a:cubicBezTo>
                    <a:pt x="23" y="27"/>
                    <a:pt x="23" y="28"/>
                    <a:pt x="22" y="29"/>
                  </a:cubicBezTo>
                  <a:cubicBezTo>
                    <a:pt x="21" y="29"/>
                    <a:pt x="22" y="27"/>
                    <a:pt x="22" y="27"/>
                  </a:cubicBezTo>
                  <a:cubicBezTo>
                    <a:pt x="22" y="26"/>
                    <a:pt x="19" y="28"/>
                    <a:pt x="18" y="28"/>
                  </a:cubicBezTo>
                  <a:cubicBezTo>
                    <a:pt x="17" y="29"/>
                    <a:pt x="19" y="26"/>
                    <a:pt x="20" y="26"/>
                  </a:cubicBezTo>
                  <a:cubicBezTo>
                    <a:pt x="20" y="25"/>
                    <a:pt x="20" y="25"/>
                    <a:pt x="20" y="25"/>
                  </a:cubicBezTo>
                  <a:cubicBezTo>
                    <a:pt x="19" y="25"/>
                    <a:pt x="20" y="24"/>
                    <a:pt x="19" y="23"/>
                  </a:cubicBezTo>
                  <a:cubicBezTo>
                    <a:pt x="18" y="22"/>
                    <a:pt x="16" y="21"/>
                    <a:pt x="16" y="19"/>
                  </a:cubicBezTo>
                  <a:cubicBezTo>
                    <a:pt x="15" y="17"/>
                    <a:pt x="18" y="15"/>
                    <a:pt x="18" y="14"/>
                  </a:cubicBezTo>
                  <a:cubicBezTo>
                    <a:pt x="19" y="13"/>
                    <a:pt x="18" y="11"/>
                    <a:pt x="19" y="9"/>
                  </a:cubicBezTo>
                  <a:cubicBezTo>
                    <a:pt x="19" y="7"/>
                    <a:pt x="23" y="4"/>
                    <a:pt x="24" y="3"/>
                  </a:cubicBezTo>
                  <a:cubicBezTo>
                    <a:pt x="25" y="3"/>
                    <a:pt x="27" y="1"/>
                    <a:pt x="27" y="1"/>
                  </a:cubicBezTo>
                  <a:cubicBezTo>
                    <a:pt x="27" y="0"/>
                    <a:pt x="27" y="0"/>
                    <a:pt x="26" y="1"/>
                  </a:cubicBezTo>
                  <a:cubicBezTo>
                    <a:pt x="25" y="1"/>
                    <a:pt x="19" y="1"/>
                    <a:pt x="18" y="1"/>
                  </a:cubicBezTo>
                  <a:cubicBezTo>
                    <a:pt x="17" y="1"/>
                    <a:pt x="13" y="3"/>
                    <a:pt x="12" y="3"/>
                  </a:cubicBezTo>
                  <a:cubicBezTo>
                    <a:pt x="12" y="3"/>
                    <a:pt x="10" y="4"/>
                    <a:pt x="9" y="5"/>
                  </a:cubicBezTo>
                  <a:cubicBezTo>
                    <a:pt x="9" y="6"/>
                    <a:pt x="7" y="7"/>
                    <a:pt x="6" y="7"/>
                  </a:cubicBezTo>
                  <a:cubicBezTo>
                    <a:pt x="5" y="7"/>
                    <a:pt x="5" y="10"/>
                    <a:pt x="5" y="11"/>
                  </a:cubicBezTo>
                  <a:cubicBezTo>
                    <a:pt x="5" y="13"/>
                    <a:pt x="2" y="16"/>
                    <a:pt x="1" y="17"/>
                  </a:cubicBezTo>
                  <a:cubicBezTo>
                    <a:pt x="0" y="18"/>
                    <a:pt x="0" y="21"/>
                    <a:pt x="1" y="2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7" name="Freeform 90"/>
            <p:cNvSpPr>
              <a:spLocks noChangeArrowheads="1"/>
            </p:cNvSpPr>
            <p:nvPr/>
          </p:nvSpPr>
          <p:spPr bwMode="auto">
            <a:xfrm>
              <a:off x="2092763" y="223567"/>
              <a:ext cx="94498" cy="71449"/>
            </a:xfrm>
            <a:custGeom>
              <a:avLst/>
              <a:gdLst>
                <a:gd name="T0" fmla="*/ 0 w 17"/>
                <a:gd name="T1" fmla="*/ 13 h 13"/>
                <a:gd name="T2" fmla="*/ 9 w 17"/>
                <a:gd name="T3" fmla="*/ 12 h 13"/>
                <a:gd name="T4" fmla="*/ 13 w 17"/>
                <a:gd name="T5" fmla="*/ 13 h 13"/>
                <a:gd name="T6" fmla="*/ 16 w 17"/>
                <a:gd name="T7" fmla="*/ 9 h 13"/>
                <a:gd name="T8" fmla="*/ 15 w 17"/>
                <a:gd name="T9" fmla="*/ 6 h 13"/>
                <a:gd name="T10" fmla="*/ 16 w 17"/>
                <a:gd name="T11" fmla="*/ 4 h 13"/>
                <a:gd name="T12" fmla="*/ 14 w 17"/>
                <a:gd name="T13" fmla="*/ 3 h 13"/>
                <a:gd name="T14" fmla="*/ 9 w 17"/>
                <a:gd name="T15" fmla="*/ 3 h 13"/>
                <a:gd name="T16" fmla="*/ 7 w 17"/>
                <a:gd name="T17" fmla="*/ 1 h 13"/>
                <a:gd name="T18" fmla="*/ 3 w 17"/>
                <a:gd name="T19" fmla="*/ 2 h 13"/>
                <a:gd name="T20" fmla="*/ 2 w 17"/>
                <a:gd name="T21" fmla="*/ 3 h 13"/>
                <a:gd name="T22" fmla="*/ 1 w 17"/>
                <a:gd name="T23" fmla="*/ 9 h 13"/>
                <a:gd name="T24" fmla="*/ 0 w 17"/>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3"/>
                <a:gd name="T41" fmla="*/ 17 w 1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3">
                  <a:moveTo>
                    <a:pt x="0" y="13"/>
                  </a:moveTo>
                  <a:cubicBezTo>
                    <a:pt x="1" y="13"/>
                    <a:pt x="8" y="12"/>
                    <a:pt x="9" y="12"/>
                  </a:cubicBezTo>
                  <a:cubicBezTo>
                    <a:pt x="11" y="12"/>
                    <a:pt x="11" y="13"/>
                    <a:pt x="13" y="13"/>
                  </a:cubicBezTo>
                  <a:cubicBezTo>
                    <a:pt x="17" y="13"/>
                    <a:pt x="16" y="11"/>
                    <a:pt x="16" y="9"/>
                  </a:cubicBezTo>
                  <a:cubicBezTo>
                    <a:pt x="15" y="8"/>
                    <a:pt x="16" y="7"/>
                    <a:pt x="15" y="6"/>
                  </a:cubicBezTo>
                  <a:cubicBezTo>
                    <a:pt x="15" y="5"/>
                    <a:pt x="15" y="4"/>
                    <a:pt x="16" y="4"/>
                  </a:cubicBezTo>
                  <a:cubicBezTo>
                    <a:pt x="16" y="3"/>
                    <a:pt x="15" y="3"/>
                    <a:pt x="14" y="3"/>
                  </a:cubicBezTo>
                  <a:cubicBezTo>
                    <a:pt x="13" y="2"/>
                    <a:pt x="10" y="3"/>
                    <a:pt x="9" y="3"/>
                  </a:cubicBezTo>
                  <a:cubicBezTo>
                    <a:pt x="9" y="3"/>
                    <a:pt x="7" y="2"/>
                    <a:pt x="7" y="1"/>
                  </a:cubicBezTo>
                  <a:cubicBezTo>
                    <a:pt x="6" y="0"/>
                    <a:pt x="5" y="1"/>
                    <a:pt x="3" y="2"/>
                  </a:cubicBezTo>
                  <a:cubicBezTo>
                    <a:pt x="2" y="2"/>
                    <a:pt x="2" y="3"/>
                    <a:pt x="2" y="3"/>
                  </a:cubicBezTo>
                  <a:cubicBezTo>
                    <a:pt x="1" y="4"/>
                    <a:pt x="1" y="7"/>
                    <a:pt x="1" y="9"/>
                  </a:cubicBezTo>
                  <a:cubicBezTo>
                    <a:pt x="1" y="10"/>
                    <a:pt x="0" y="12"/>
                    <a:pt x="0" y="1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8" name="Freeform 91"/>
            <p:cNvSpPr>
              <a:spLocks noChangeArrowheads="1"/>
            </p:cNvSpPr>
            <p:nvPr/>
          </p:nvSpPr>
          <p:spPr bwMode="auto">
            <a:xfrm>
              <a:off x="1657157" y="435608"/>
              <a:ext cx="87583" cy="71449"/>
            </a:xfrm>
            <a:custGeom>
              <a:avLst/>
              <a:gdLst>
                <a:gd name="T0" fmla="*/ 14 w 16"/>
                <a:gd name="T1" fmla="*/ 6 h 13"/>
                <a:gd name="T2" fmla="*/ 13 w 16"/>
                <a:gd name="T3" fmla="*/ 3 h 13"/>
                <a:gd name="T4" fmla="*/ 12 w 16"/>
                <a:gd name="T5" fmla="*/ 3 h 13"/>
                <a:gd name="T6" fmla="*/ 11 w 16"/>
                <a:gd name="T7" fmla="*/ 2 h 13"/>
                <a:gd name="T8" fmla="*/ 9 w 16"/>
                <a:gd name="T9" fmla="*/ 0 h 13"/>
                <a:gd name="T10" fmla="*/ 7 w 16"/>
                <a:gd name="T11" fmla="*/ 1 h 13"/>
                <a:gd name="T12" fmla="*/ 6 w 16"/>
                <a:gd name="T13" fmla="*/ 3 h 13"/>
                <a:gd name="T14" fmla="*/ 6 w 16"/>
                <a:gd name="T15" fmla="*/ 4 h 13"/>
                <a:gd name="T16" fmla="*/ 4 w 16"/>
                <a:gd name="T17" fmla="*/ 7 h 13"/>
                <a:gd name="T18" fmla="*/ 1 w 16"/>
                <a:gd name="T19" fmla="*/ 7 h 13"/>
                <a:gd name="T20" fmla="*/ 1 w 16"/>
                <a:gd name="T21" fmla="*/ 9 h 13"/>
                <a:gd name="T22" fmla="*/ 3 w 16"/>
                <a:gd name="T23" fmla="*/ 10 h 13"/>
                <a:gd name="T24" fmla="*/ 7 w 16"/>
                <a:gd name="T25" fmla="*/ 11 h 13"/>
                <a:gd name="T26" fmla="*/ 11 w 16"/>
                <a:gd name="T27" fmla="*/ 12 h 13"/>
                <a:gd name="T28" fmla="*/ 16 w 16"/>
                <a:gd name="T29" fmla="*/ 10 h 13"/>
                <a:gd name="T30" fmla="*/ 15 w 16"/>
                <a:gd name="T31" fmla="*/ 9 h 13"/>
                <a:gd name="T32" fmla="*/ 14 w 16"/>
                <a:gd name="T33" fmla="*/ 7 h 13"/>
                <a:gd name="T34" fmla="*/ 14 w 16"/>
                <a:gd name="T35" fmla="*/ 6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3"/>
                <a:gd name="T56" fmla="*/ 16 w 16"/>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3">
                  <a:moveTo>
                    <a:pt x="14" y="6"/>
                  </a:moveTo>
                  <a:cubicBezTo>
                    <a:pt x="15" y="6"/>
                    <a:pt x="14" y="4"/>
                    <a:pt x="13" y="3"/>
                  </a:cubicBezTo>
                  <a:cubicBezTo>
                    <a:pt x="13" y="3"/>
                    <a:pt x="12" y="3"/>
                    <a:pt x="12" y="3"/>
                  </a:cubicBezTo>
                  <a:cubicBezTo>
                    <a:pt x="11" y="3"/>
                    <a:pt x="11" y="2"/>
                    <a:pt x="11" y="2"/>
                  </a:cubicBezTo>
                  <a:cubicBezTo>
                    <a:pt x="11" y="1"/>
                    <a:pt x="9" y="0"/>
                    <a:pt x="9" y="0"/>
                  </a:cubicBezTo>
                  <a:cubicBezTo>
                    <a:pt x="9" y="0"/>
                    <a:pt x="8" y="1"/>
                    <a:pt x="7" y="1"/>
                  </a:cubicBezTo>
                  <a:cubicBezTo>
                    <a:pt x="7" y="2"/>
                    <a:pt x="7" y="3"/>
                    <a:pt x="6" y="3"/>
                  </a:cubicBezTo>
                  <a:cubicBezTo>
                    <a:pt x="6" y="4"/>
                    <a:pt x="5" y="4"/>
                    <a:pt x="6" y="4"/>
                  </a:cubicBezTo>
                  <a:cubicBezTo>
                    <a:pt x="6" y="5"/>
                    <a:pt x="5" y="7"/>
                    <a:pt x="4" y="7"/>
                  </a:cubicBezTo>
                  <a:cubicBezTo>
                    <a:pt x="3" y="7"/>
                    <a:pt x="1" y="7"/>
                    <a:pt x="1" y="7"/>
                  </a:cubicBezTo>
                  <a:cubicBezTo>
                    <a:pt x="0" y="7"/>
                    <a:pt x="0" y="9"/>
                    <a:pt x="1" y="9"/>
                  </a:cubicBezTo>
                  <a:cubicBezTo>
                    <a:pt x="1" y="10"/>
                    <a:pt x="3" y="10"/>
                    <a:pt x="3" y="10"/>
                  </a:cubicBezTo>
                  <a:cubicBezTo>
                    <a:pt x="4" y="11"/>
                    <a:pt x="6" y="11"/>
                    <a:pt x="7" y="11"/>
                  </a:cubicBezTo>
                  <a:cubicBezTo>
                    <a:pt x="8" y="12"/>
                    <a:pt x="10" y="12"/>
                    <a:pt x="11" y="12"/>
                  </a:cubicBezTo>
                  <a:cubicBezTo>
                    <a:pt x="12" y="13"/>
                    <a:pt x="15" y="11"/>
                    <a:pt x="16" y="10"/>
                  </a:cubicBezTo>
                  <a:cubicBezTo>
                    <a:pt x="16" y="10"/>
                    <a:pt x="16" y="10"/>
                    <a:pt x="15" y="9"/>
                  </a:cubicBezTo>
                  <a:cubicBezTo>
                    <a:pt x="14" y="9"/>
                    <a:pt x="15" y="7"/>
                    <a:pt x="14" y="7"/>
                  </a:cubicBezTo>
                  <a:cubicBezTo>
                    <a:pt x="13" y="7"/>
                    <a:pt x="14" y="6"/>
                    <a:pt x="14" y="6"/>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19" name="Freeform 92"/>
            <p:cNvSpPr>
              <a:spLocks noChangeArrowheads="1"/>
            </p:cNvSpPr>
            <p:nvPr/>
          </p:nvSpPr>
          <p:spPr bwMode="auto">
            <a:xfrm>
              <a:off x="1198499" y="191300"/>
              <a:ext cx="230482" cy="191298"/>
            </a:xfrm>
            <a:custGeom>
              <a:avLst/>
              <a:gdLst>
                <a:gd name="T0" fmla="*/ 3 w 42"/>
                <a:gd name="T1" fmla="*/ 28 h 35"/>
                <a:gd name="T2" fmla="*/ 4 w 42"/>
                <a:gd name="T3" fmla="*/ 34 h 35"/>
                <a:gd name="T4" fmla="*/ 7 w 42"/>
                <a:gd name="T5" fmla="*/ 34 h 35"/>
                <a:gd name="T6" fmla="*/ 9 w 42"/>
                <a:gd name="T7" fmla="*/ 34 h 35"/>
                <a:gd name="T8" fmla="*/ 10 w 42"/>
                <a:gd name="T9" fmla="*/ 32 h 35"/>
                <a:gd name="T10" fmla="*/ 13 w 42"/>
                <a:gd name="T11" fmla="*/ 32 h 35"/>
                <a:gd name="T12" fmla="*/ 19 w 42"/>
                <a:gd name="T13" fmla="*/ 29 h 35"/>
                <a:gd name="T14" fmla="*/ 24 w 42"/>
                <a:gd name="T15" fmla="*/ 20 h 35"/>
                <a:gd name="T16" fmla="*/ 28 w 42"/>
                <a:gd name="T17" fmla="*/ 17 h 35"/>
                <a:gd name="T18" fmla="*/ 31 w 42"/>
                <a:gd name="T19" fmla="*/ 16 h 35"/>
                <a:gd name="T20" fmla="*/ 36 w 42"/>
                <a:gd name="T21" fmla="*/ 15 h 35"/>
                <a:gd name="T22" fmla="*/ 42 w 42"/>
                <a:gd name="T23" fmla="*/ 10 h 35"/>
                <a:gd name="T24" fmla="*/ 40 w 42"/>
                <a:gd name="T25" fmla="*/ 9 h 35"/>
                <a:gd name="T26" fmla="*/ 39 w 42"/>
                <a:gd name="T27" fmla="*/ 8 h 35"/>
                <a:gd name="T28" fmla="*/ 36 w 42"/>
                <a:gd name="T29" fmla="*/ 5 h 35"/>
                <a:gd name="T30" fmla="*/ 33 w 42"/>
                <a:gd name="T31" fmla="*/ 4 h 35"/>
                <a:gd name="T32" fmla="*/ 32 w 42"/>
                <a:gd name="T33" fmla="*/ 6 h 35"/>
                <a:gd name="T34" fmla="*/ 31 w 42"/>
                <a:gd name="T35" fmla="*/ 5 h 35"/>
                <a:gd name="T36" fmla="*/ 30 w 42"/>
                <a:gd name="T37" fmla="*/ 4 h 35"/>
                <a:gd name="T38" fmla="*/ 27 w 42"/>
                <a:gd name="T39" fmla="*/ 3 h 35"/>
                <a:gd name="T40" fmla="*/ 24 w 42"/>
                <a:gd name="T41" fmla="*/ 3 h 35"/>
                <a:gd name="T42" fmla="*/ 25 w 42"/>
                <a:gd name="T43" fmla="*/ 1 h 35"/>
                <a:gd name="T44" fmla="*/ 25 w 42"/>
                <a:gd name="T45" fmla="*/ 1 h 35"/>
                <a:gd name="T46" fmla="*/ 19 w 42"/>
                <a:gd name="T47" fmla="*/ 1 h 35"/>
                <a:gd name="T48" fmla="*/ 15 w 42"/>
                <a:gd name="T49" fmla="*/ 2 h 35"/>
                <a:gd name="T50" fmla="*/ 11 w 42"/>
                <a:gd name="T51" fmla="*/ 5 h 35"/>
                <a:gd name="T52" fmla="*/ 12 w 42"/>
                <a:gd name="T53" fmla="*/ 6 h 35"/>
                <a:gd name="T54" fmla="*/ 11 w 42"/>
                <a:gd name="T55" fmla="*/ 7 h 35"/>
                <a:gd name="T56" fmla="*/ 12 w 42"/>
                <a:gd name="T57" fmla="*/ 8 h 35"/>
                <a:gd name="T58" fmla="*/ 11 w 42"/>
                <a:gd name="T59" fmla="*/ 10 h 35"/>
                <a:gd name="T60" fmla="*/ 9 w 42"/>
                <a:gd name="T61" fmla="*/ 11 h 35"/>
                <a:gd name="T62" fmla="*/ 6 w 42"/>
                <a:gd name="T63" fmla="*/ 17 h 35"/>
                <a:gd name="T64" fmla="*/ 4 w 42"/>
                <a:gd name="T65" fmla="*/ 18 h 35"/>
                <a:gd name="T66" fmla="*/ 4 w 42"/>
                <a:gd name="T67" fmla="*/ 20 h 35"/>
                <a:gd name="T68" fmla="*/ 1 w 42"/>
                <a:gd name="T69" fmla="*/ 24 h 35"/>
                <a:gd name="T70" fmla="*/ 0 w 42"/>
                <a:gd name="T71" fmla="*/ 26 h 35"/>
                <a:gd name="T72" fmla="*/ 3 w 42"/>
                <a:gd name="T73" fmla="*/ 28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35"/>
                <a:gd name="T113" fmla="*/ 42 w 42"/>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35">
                  <a:moveTo>
                    <a:pt x="3" y="28"/>
                  </a:moveTo>
                  <a:cubicBezTo>
                    <a:pt x="4" y="29"/>
                    <a:pt x="4" y="33"/>
                    <a:pt x="4" y="34"/>
                  </a:cubicBezTo>
                  <a:cubicBezTo>
                    <a:pt x="4" y="35"/>
                    <a:pt x="6" y="34"/>
                    <a:pt x="7" y="34"/>
                  </a:cubicBezTo>
                  <a:cubicBezTo>
                    <a:pt x="7" y="34"/>
                    <a:pt x="8" y="34"/>
                    <a:pt x="9" y="34"/>
                  </a:cubicBezTo>
                  <a:cubicBezTo>
                    <a:pt x="9" y="34"/>
                    <a:pt x="10" y="33"/>
                    <a:pt x="10" y="32"/>
                  </a:cubicBezTo>
                  <a:cubicBezTo>
                    <a:pt x="11" y="31"/>
                    <a:pt x="11" y="32"/>
                    <a:pt x="13" y="32"/>
                  </a:cubicBezTo>
                  <a:cubicBezTo>
                    <a:pt x="16" y="31"/>
                    <a:pt x="18" y="30"/>
                    <a:pt x="19" y="29"/>
                  </a:cubicBezTo>
                  <a:cubicBezTo>
                    <a:pt x="21" y="27"/>
                    <a:pt x="24" y="20"/>
                    <a:pt x="24" y="20"/>
                  </a:cubicBezTo>
                  <a:cubicBezTo>
                    <a:pt x="25" y="19"/>
                    <a:pt x="27" y="17"/>
                    <a:pt x="28" y="17"/>
                  </a:cubicBezTo>
                  <a:cubicBezTo>
                    <a:pt x="29" y="17"/>
                    <a:pt x="30" y="17"/>
                    <a:pt x="31" y="16"/>
                  </a:cubicBezTo>
                  <a:cubicBezTo>
                    <a:pt x="33" y="15"/>
                    <a:pt x="35" y="15"/>
                    <a:pt x="36" y="15"/>
                  </a:cubicBezTo>
                  <a:cubicBezTo>
                    <a:pt x="38" y="14"/>
                    <a:pt x="41" y="11"/>
                    <a:pt x="42" y="10"/>
                  </a:cubicBezTo>
                  <a:cubicBezTo>
                    <a:pt x="42" y="10"/>
                    <a:pt x="41" y="9"/>
                    <a:pt x="40" y="9"/>
                  </a:cubicBezTo>
                  <a:cubicBezTo>
                    <a:pt x="39" y="9"/>
                    <a:pt x="39" y="8"/>
                    <a:pt x="39" y="8"/>
                  </a:cubicBezTo>
                  <a:cubicBezTo>
                    <a:pt x="39" y="8"/>
                    <a:pt x="37" y="6"/>
                    <a:pt x="36" y="5"/>
                  </a:cubicBezTo>
                  <a:cubicBezTo>
                    <a:pt x="36" y="4"/>
                    <a:pt x="34" y="4"/>
                    <a:pt x="33" y="4"/>
                  </a:cubicBezTo>
                  <a:cubicBezTo>
                    <a:pt x="32" y="5"/>
                    <a:pt x="33" y="5"/>
                    <a:pt x="32" y="6"/>
                  </a:cubicBezTo>
                  <a:cubicBezTo>
                    <a:pt x="31" y="6"/>
                    <a:pt x="31" y="5"/>
                    <a:pt x="31" y="5"/>
                  </a:cubicBezTo>
                  <a:cubicBezTo>
                    <a:pt x="31" y="4"/>
                    <a:pt x="31" y="4"/>
                    <a:pt x="30" y="4"/>
                  </a:cubicBezTo>
                  <a:cubicBezTo>
                    <a:pt x="29" y="4"/>
                    <a:pt x="28" y="3"/>
                    <a:pt x="27" y="3"/>
                  </a:cubicBezTo>
                  <a:cubicBezTo>
                    <a:pt x="26" y="2"/>
                    <a:pt x="25" y="3"/>
                    <a:pt x="24" y="3"/>
                  </a:cubicBezTo>
                  <a:cubicBezTo>
                    <a:pt x="22" y="3"/>
                    <a:pt x="25" y="2"/>
                    <a:pt x="25" y="1"/>
                  </a:cubicBezTo>
                  <a:cubicBezTo>
                    <a:pt x="26" y="1"/>
                    <a:pt x="26" y="0"/>
                    <a:pt x="25" y="1"/>
                  </a:cubicBezTo>
                  <a:cubicBezTo>
                    <a:pt x="23" y="1"/>
                    <a:pt x="21" y="1"/>
                    <a:pt x="19" y="1"/>
                  </a:cubicBezTo>
                  <a:cubicBezTo>
                    <a:pt x="18" y="1"/>
                    <a:pt x="17" y="2"/>
                    <a:pt x="15" y="2"/>
                  </a:cubicBezTo>
                  <a:cubicBezTo>
                    <a:pt x="13" y="3"/>
                    <a:pt x="12" y="4"/>
                    <a:pt x="11" y="5"/>
                  </a:cubicBezTo>
                  <a:cubicBezTo>
                    <a:pt x="10" y="6"/>
                    <a:pt x="12" y="6"/>
                    <a:pt x="12" y="6"/>
                  </a:cubicBezTo>
                  <a:cubicBezTo>
                    <a:pt x="12" y="6"/>
                    <a:pt x="12" y="7"/>
                    <a:pt x="11" y="7"/>
                  </a:cubicBezTo>
                  <a:cubicBezTo>
                    <a:pt x="11" y="8"/>
                    <a:pt x="12" y="8"/>
                    <a:pt x="12" y="8"/>
                  </a:cubicBezTo>
                  <a:cubicBezTo>
                    <a:pt x="12" y="8"/>
                    <a:pt x="12" y="10"/>
                    <a:pt x="11" y="10"/>
                  </a:cubicBezTo>
                  <a:cubicBezTo>
                    <a:pt x="10" y="10"/>
                    <a:pt x="10" y="10"/>
                    <a:pt x="9" y="11"/>
                  </a:cubicBezTo>
                  <a:cubicBezTo>
                    <a:pt x="8" y="13"/>
                    <a:pt x="6" y="16"/>
                    <a:pt x="6" y="17"/>
                  </a:cubicBezTo>
                  <a:cubicBezTo>
                    <a:pt x="6" y="17"/>
                    <a:pt x="5" y="18"/>
                    <a:pt x="4" y="18"/>
                  </a:cubicBezTo>
                  <a:cubicBezTo>
                    <a:pt x="3" y="19"/>
                    <a:pt x="4" y="19"/>
                    <a:pt x="4" y="20"/>
                  </a:cubicBezTo>
                  <a:cubicBezTo>
                    <a:pt x="4" y="20"/>
                    <a:pt x="2" y="24"/>
                    <a:pt x="1" y="24"/>
                  </a:cubicBezTo>
                  <a:cubicBezTo>
                    <a:pt x="0" y="25"/>
                    <a:pt x="0" y="25"/>
                    <a:pt x="0" y="26"/>
                  </a:cubicBezTo>
                  <a:cubicBezTo>
                    <a:pt x="0" y="27"/>
                    <a:pt x="2" y="27"/>
                    <a:pt x="3" y="28"/>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0" name="Freeform 93"/>
            <p:cNvSpPr>
              <a:spLocks noChangeArrowheads="1"/>
            </p:cNvSpPr>
            <p:nvPr/>
          </p:nvSpPr>
          <p:spPr bwMode="auto">
            <a:xfrm>
              <a:off x="1313740" y="255835"/>
              <a:ext cx="338808" cy="246614"/>
            </a:xfrm>
            <a:custGeom>
              <a:avLst/>
              <a:gdLst>
                <a:gd name="T0" fmla="*/ 10 w 62"/>
                <a:gd name="T1" fmla="*/ 6 h 45"/>
                <a:gd name="T2" fmla="*/ 5 w 62"/>
                <a:gd name="T3" fmla="*/ 9 h 45"/>
                <a:gd name="T4" fmla="*/ 6 w 62"/>
                <a:gd name="T5" fmla="*/ 11 h 45"/>
                <a:gd name="T6" fmla="*/ 1 w 62"/>
                <a:gd name="T7" fmla="*/ 16 h 45"/>
                <a:gd name="T8" fmla="*/ 2 w 62"/>
                <a:gd name="T9" fmla="*/ 18 h 45"/>
                <a:gd name="T10" fmla="*/ 4 w 62"/>
                <a:gd name="T11" fmla="*/ 20 h 45"/>
                <a:gd name="T12" fmla="*/ 11 w 62"/>
                <a:gd name="T13" fmla="*/ 19 h 45"/>
                <a:gd name="T14" fmla="*/ 9 w 62"/>
                <a:gd name="T15" fmla="*/ 20 h 45"/>
                <a:gd name="T16" fmla="*/ 2 w 62"/>
                <a:gd name="T17" fmla="*/ 22 h 45"/>
                <a:gd name="T18" fmla="*/ 4 w 62"/>
                <a:gd name="T19" fmla="*/ 27 h 45"/>
                <a:gd name="T20" fmla="*/ 8 w 62"/>
                <a:gd name="T21" fmla="*/ 27 h 45"/>
                <a:gd name="T22" fmla="*/ 17 w 62"/>
                <a:gd name="T23" fmla="*/ 26 h 45"/>
                <a:gd name="T24" fmla="*/ 25 w 62"/>
                <a:gd name="T25" fmla="*/ 28 h 45"/>
                <a:gd name="T26" fmla="*/ 22 w 62"/>
                <a:gd name="T27" fmla="*/ 30 h 45"/>
                <a:gd name="T28" fmla="*/ 17 w 62"/>
                <a:gd name="T29" fmla="*/ 31 h 45"/>
                <a:gd name="T30" fmla="*/ 7 w 62"/>
                <a:gd name="T31" fmla="*/ 31 h 45"/>
                <a:gd name="T32" fmla="*/ 2 w 62"/>
                <a:gd name="T33" fmla="*/ 35 h 45"/>
                <a:gd name="T34" fmla="*/ 5 w 62"/>
                <a:gd name="T35" fmla="*/ 39 h 45"/>
                <a:gd name="T36" fmla="*/ 12 w 62"/>
                <a:gd name="T37" fmla="*/ 41 h 45"/>
                <a:gd name="T38" fmla="*/ 14 w 62"/>
                <a:gd name="T39" fmla="*/ 45 h 45"/>
                <a:gd name="T40" fmla="*/ 24 w 62"/>
                <a:gd name="T41" fmla="*/ 44 h 45"/>
                <a:gd name="T42" fmla="*/ 35 w 62"/>
                <a:gd name="T43" fmla="*/ 41 h 45"/>
                <a:gd name="T44" fmla="*/ 40 w 62"/>
                <a:gd name="T45" fmla="*/ 41 h 45"/>
                <a:gd name="T46" fmla="*/ 43 w 62"/>
                <a:gd name="T47" fmla="*/ 42 h 45"/>
                <a:gd name="T48" fmla="*/ 51 w 62"/>
                <a:gd name="T49" fmla="*/ 43 h 45"/>
                <a:gd name="T50" fmla="*/ 57 w 62"/>
                <a:gd name="T51" fmla="*/ 39 h 45"/>
                <a:gd name="T52" fmla="*/ 55 w 62"/>
                <a:gd name="T53" fmla="*/ 37 h 45"/>
                <a:gd name="T54" fmla="*/ 51 w 62"/>
                <a:gd name="T55" fmla="*/ 38 h 45"/>
                <a:gd name="T56" fmla="*/ 51 w 62"/>
                <a:gd name="T57" fmla="*/ 36 h 45"/>
                <a:gd name="T58" fmla="*/ 51 w 62"/>
                <a:gd name="T59" fmla="*/ 34 h 45"/>
                <a:gd name="T60" fmla="*/ 54 w 62"/>
                <a:gd name="T61" fmla="*/ 36 h 45"/>
                <a:gd name="T62" fmla="*/ 56 w 62"/>
                <a:gd name="T63" fmla="*/ 34 h 45"/>
                <a:gd name="T64" fmla="*/ 60 w 62"/>
                <a:gd name="T65" fmla="*/ 35 h 45"/>
                <a:gd name="T66" fmla="*/ 60 w 62"/>
                <a:gd name="T67" fmla="*/ 33 h 45"/>
                <a:gd name="T68" fmla="*/ 60 w 62"/>
                <a:gd name="T69" fmla="*/ 31 h 45"/>
                <a:gd name="T70" fmla="*/ 56 w 62"/>
                <a:gd name="T71" fmla="*/ 30 h 45"/>
                <a:gd name="T72" fmla="*/ 51 w 62"/>
                <a:gd name="T73" fmla="*/ 24 h 45"/>
                <a:gd name="T74" fmla="*/ 54 w 62"/>
                <a:gd name="T75" fmla="*/ 8 h 45"/>
                <a:gd name="T76" fmla="*/ 52 w 62"/>
                <a:gd name="T77" fmla="*/ 3 h 45"/>
                <a:gd name="T78" fmla="*/ 48 w 62"/>
                <a:gd name="T79" fmla="*/ 2 h 45"/>
                <a:gd name="T80" fmla="*/ 46 w 62"/>
                <a:gd name="T81" fmla="*/ 3 h 45"/>
                <a:gd name="T82" fmla="*/ 45 w 62"/>
                <a:gd name="T83" fmla="*/ 7 h 45"/>
                <a:gd name="T84" fmla="*/ 43 w 62"/>
                <a:gd name="T85" fmla="*/ 17 h 45"/>
                <a:gd name="T86" fmla="*/ 40 w 62"/>
                <a:gd name="T87" fmla="*/ 17 h 45"/>
                <a:gd name="T88" fmla="*/ 39 w 62"/>
                <a:gd name="T89" fmla="*/ 4 h 45"/>
                <a:gd name="T90" fmla="*/ 35 w 62"/>
                <a:gd name="T91" fmla="*/ 4 h 45"/>
                <a:gd name="T92" fmla="*/ 37 w 62"/>
                <a:gd name="T93" fmla="*/ 8 h 45"/>
                <a:gd name="T94" fmla="*/ 29 w 62"/>
                <a:gd name="T95" fmla="*/ 9 h 45"/>
                <a:gd name="T96" fmla="*/ 31 w 62"/>
                <a:gd name="T97" fmla="*/ 4 h 45"/>
                <a:gd name="T98" fmla="*/ 28 w 62"/>
                <a:gd name="T99" fmla="*/ 4 h 45"/>
                <a:gd name="T100" fmla="*/ 23 w 62"/>
                <a:gd name="T101" fmla="*/ 7 h 45"/>
                <a:gd name="T102" fmla="*/ 23 w 62"/>
                <a:gd name="T103" fmla="*/ 5 h 45"/>
                <a:gd name="T104" fmla="*/ 24 w 62"/>
                <a:gd name="T105" fmla="*/ 1 h 45"/>
                <a:gd name="T106" fmla="*/ 18 w 62"/>
                <a:gd name="T107" fmla="*/ 3 h 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45"/>
                <a:gd name="T164" fmla="*/ 62 w 62"/>
                <a:gd name="T165" fmla="*/ 45 h 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45">
                  <a:moveTo>
                    <a:pt x="13" y="5"/>
                  </a:moveTo>
                  <a:cubicBezTo>
                    <a:pt x="12" y="5"/>
                    <a:pt x="11" y="6"/>
                    <a:pt x="10" y="6"/>
                  </a:cubicBezTo>
                  <a:cubicBezTo>
                    <a:pt x="10" y="7"/>
                    <a:pt x="9" y="7"/>
                    <a:pt x="8" y="7"/>
                  </a:cubicBezTo>
                  <a:cubicBezTo>
                    <a:pt x="7" y="7"/>
                    <a:pt x="5" y="8"/>
                    <a:pt x="5" y="9"/>
                  </a:cubicBezTo>
                  <a:cubicBezTo>
                    <a:pt x="5" y="9"/>
                    <a:pt x="5" y="10"/>
                    <a:pt x="5" y="10"/>
                  </a:cubicBezTo>
                  <a:cubicBezTo>
                    <a:pt x="5" y="11"/>
                    <a:pt x="6" y="11"/>
                    <a:pt x="6" y="11"/>
                  </a:cubicBezTo>
                  <a:cubicBezTo>
                    <a:pt x="5" y="12"/>
                    <a:pt x="3" y="13"/>
                    <a:pt x="2" y="13"/>
                  </a:cubicBezTo>
                  <a:cubicBezTo>
                    <a:pt x="2" y="14"/>
                    <a:pt x="1" y="15"/>
                    <a:pt x="1" y="16"/>
                  </a:cubicBezTo>
                  <a:cubicBezTo>
                    <a:pt x="0" y="17"/>
                    <a:pt x="0" y="17"/>
                    <a:pt x="1" y="17"/>
                  </a:cubicBezTo>
                  <a:cubicBezTo>
                    <a:pt x="2" y="17"/>
                    <a:pt x="0" y="18"/>
                    <a:pt x="2" y="18"/>
                  </a:cubicBezTo>
                  <a:cubicBezTo>
                    <a:pt x="3" y="18"/>
                    <a:pt x="4" y="18"/>
                    <a:pt x="4" y="18"/>
                  </a:cubicBezTo>
                  <a:cubicBezTo>
                    <a:pt x="4" y="19"/>
                    <a:pt x="3" y="20"/>
                    <a:pt x="4" y="20"/>
                  </a:cubicBezTo>
                  <a:cubicBezTo>
                    <a:pt x="5" y="19"/>
                    <a:pt x="7" y="20"/>
                    <a:pt x="8" y="20"/>
                  </a:cubicBezTo>
                  <a:cubicBezTo>
                    <a:pt x="9" y="19"/>
                    <a:pt x="9" y="19"/>
                    <a:pt x="11" y="19"/>
                  </a:cubicBezTo>
                  <a:cubicBezTo>
                    <a:pt x="12" y="19"/>
                    <a:pt x="14" y="20"/>
                    <a:pt x="13" y="20"/>
                  </a:cubicBezTo>
                  <a:cubicBezTo>
                    <a:pt x="13" y="20"/>
                    <a:pt x="10" y="20"/>
                    <a:pt x="9" y="20"/>
                  </a:cubicBezTo>
                  <a:cubicBezTo>
                    <a:pt x="9" y="20"/>
                    <a:pt x="8" y="21"/>
                    <a:pt x="6" y="21"/>
                  </a:cubicBezTo>
                  <a:cubicBezTo>
                    <a:pt x="5" y="21"/>
                    <a:pt x="2" y="22"/>
                    <a:pt x="2" y="22"/>
                  </a:cubicBezTo>
                  <a:cubicBezTo>
                    <a:pt x="2" y="22"/>
                    <a:pt x="1" y="25"/>
                    <a:pt x="2" y="26"/>
                  </a:cubicBezTo>
                  <a:cubicBezTo>
                    <a:pt x="2" y="26"/>
                    <a:pt x="3" y="27"/>
                    <a:pt x="4" y="27"/>
                  </a:cubicBezTo>
                  <a:cubicBezTo>
                    <a:pt x="6" y="27"/>
                    <a:pt x="6" y="28"/>
                    <a:pt x="7" y="27"/>
                  </a:cubicBezTo>
                  <a:cubicBezTo>
                    <a:pt x="7" y="27"/>
                    <a:pt x="7" y="27"/>
                    <a:pt x="8" y="27"/>
                  </a:cubicBezTo>
                  <a:cubicBezTo>
                    <a:pt x="10" y="27"/>
                    <a:pt x="10" y="27"/>
                    <a:pt x="12" y="27"/>
                  </a:cubicBezTo>
                  <a:cubicBezTo>
                    <a:pt x="13" y="26"/>
                    <a:pt x="17" y="25"/>
                    <a:pt x="17" y="26"/>
                  </a:cubicBezTo>
                  <a:cubicBezTo>
                    <a:pt x="18" y="26"/>
                    <a:pt x="19" y="27"/>
                    <a:pt x="20" y="27"/>
                  </a:cubicBezTo>
                  <a:cubicBezTo>
                    <a:pt x="22" y="27"/>
                    <a:pt x="26" y="27"/>
                    <a:pt x="25" y="28"/>
                  </a:cubicBezTo>
                  <a:cubicBezTo>
                    <a:pt x="24" y="28"/>
                    <a:pt x="21" y="29"/>
                    <a:pt x="21" y="29"/>
                  </a:cubicBezTo>
                  <a:cubicBezTo>
                    <a:pt x="22" y="29"/>
                    <a:pt x="23" y="30"/>
                    <a:pt x="22" y="30"/>
                  </a:cubicBezTo>
                  <a:cubicBezTo>
                    <a:pt x="22" y="30"/>
                    <a:pt x="21" y="31"/>
                    <a:pt x="21" y="31"/>
                  </a:cubicBezTo>
                  <a:cubicBezTo>
                    <a:pt x="20" y="31"/>
                    <a:pt x="18" y="31"/>
                    <a:pt x="17" y="31"/>
                  </a:cubicBezTo>
                  <a:cubicBezTo>
                    <a:pt x="16" y="31"/>
                    <a:pt x="12" y="32"/>
                    <a:pt x="11" y="32"/>
                  </a:cubicBezTo>
                  <a:cubicBezTo>
                    <a:pt x="10" y="32"/>
                    <a:pt x="9" y="31"/>
                    <a:pt x="7" y="31"/>
                  </a:cubicBezTo>
                  <a:cubicBezTo>
                    <a:pt x="5" y="31"/>
                    <a:pt x="2" y="32"/>
                    <a:pt x="3" y="32"/>
                  </a:cubicBezTo>
                  <a:cubicBezTo>
                    <a:pt x="3" y="33"/>
                    <a:pt x="2" y="35"/>
                    <a:pt x="2" y="35"/>
                  </a:cubicBezTo>
                  <a:cubicBezTo>
                    <a:pt x="3" y="35"/>
                    <a:pt x="4" y="36"/>
                    <a:pt x="4" y="37"/>
                  </a:cubicBezTo>
                  <a:cubicBezTo>
                    <a:pt x="3" y="38"/>
                    <a:pt x="4" y="39"/>
                    <a:pt x="5" y="39"/>
                  </a:cubicBezTo>
                  <a:cubicBezTo>
                    <a:pt x="7" y="40"/>
                    <a:pt x="10" y="39"/>
                    <a:pt x="11" y="40"/>
                  </a:cubicBezTo>
                  <a:cubicBezTo>
                    <a:pt x="11" y="40"/>
                    <a:pt x="13" y="40"/>
                    <a:pt x="12" y="41"/>
                  </a:cubicBezTo>
                  <a:cubicBezTo>
                    <a:pt x="12" y="42"/>
                    <a:pt x="11" y="42"/>
                    <a:pt x="12" y="43"/>
                  </a:cubicBezTo>
                  <a:cubicBezTo>
                    <a:pt x="12" y="44"/>
                    <a:pt x="13" y="45"/>
                    <a:pt x="14" y="45"/>
                  </a:cubicBezTo>
                  <a:cubicBezTo>
                    <a:pt x="16" y="45"/>
                    <a:pt x="20" y="43"/>
                    <a:pt x="21" y="44"/>
                  </a:cubicBezTo>
                  <a:cubicBezTo>
                    <a:pt x="22" y="44"/>
                    <a:pt x="23" y="44"/>
                    <a:pt x="24" y="44"/>
                  </a:cubicBezTo>
                  <a:cubicBezTo>
                    <a:pt x="26" y="44"/>
                    <a:pt x="28" y="42"/>
                    <a:pt x="29" y="42"/>
                  </a:cubicBezTo>
                  <a:cubicBezTo>
                    <a:pt x="30" y="42"/>
                    <a:pt x="35" y="41"/>
                    <a:pt x="35" y="41"/>
                  </a:cubicBezTo>
                  <a:cubicBezTo>
                    <a:pt x="36" y="41"/>
                    <a:pt x="37" y="40"/>
                    <a:pt x="38" y="40"/>
                  </a:cubicBezTo>
                  <a:cubicBezTo>
                    <a:pt x="39" y="40"/>
                    <a:pt x="39" y="41"/>
                    <a:pt x="40" y="41"/>
                  </a:cubicBezTo>
                  <a:cubicBezTo>
                    <a:pt x="42" y="41"/>
                    <a:pt x="45" y="41"/>
                    <a:pt x="44" y="41"/>
                  </a:cubicBezTo>
                  <a:cubicBezTo>
                    <a:pt x="44" y="41"/>
                    <a:pt x="42" y="42"/>
                    <a:pt x="43" y="42"/>
                  </a:cubicBezTo>
                  <a:cubicBezTo>
                    <a:pt x="44" y="42"/>
                    <a:pt x="46" y="42"/>
                    <a:pt x="47" y="42"/>
                  </a:cubicBezTo>
                  <a:cubicBezTo>
                    <a:pt x="49" y="43"/>
                    <a:pt x="50" y="43"/>
                    <a:pt x="51" y="43"/>
                  </a:cubicBezTo>
                  <a:cubicBezTo>
                    <a:pt x="52" y="43"/>
                    <a:pt x="56" y="41"/>
                    <a:pt x="56" y="41"/>
                  </a:cubicBezTo>
                  <a:cubicBezTo>
                    <a:pt x="56" y="40"/>
                    <a:pt x="57" y="39"/>
                    <a:pt x="57" y="39"/>
                  </a:cubicBezTo>
                  <a:cubicBezTo>
                    <a:pt x="57" y="39"/>
                    <a:pt x="56" y="40"/>
                    <a:pt x="56" y="39"/>
                  </a:cubicBezTo>
                  <a:cubicBezTo>
                    <a:pt x="56" y="38"/>
                    <a:pt x="56" y="37"/>
                    <a:pt x="55" y="37"/>
                  </a:cubicBezTo>
                  <a:cubicBezTo>
                    <a:pt x="55" y="37"/>
                    <a:pt x="53" y="38"/>
                    <a:pt x="52" y="38"/>
                  </a:cubicBezTo>
                  <a:cubicBezTo>
                    <a:pt x="52" y="38"/>
                    <a:pt x="52" y="38"/>
                    <a:pt x="51" y="38"/>
                  </a:cubicBezTo>
                  <a:cubicBezTo>
                    <a:pt x="50" y="38"/>
                    <a:pt x="49" y="39"/>
                    <a:pt x="49" y="38"/>
                  </a:cubicBezTo>
                  <a:cubicBezTo>
                    <a:pt x="50" y="37"/>
                    <a:pt x="51" y="37"/>
                    <a:pt x="51" y="36"/>
                  </a:cubicBezTo>
                  <a:cubicBezTo>
                    <a:pt x="50" y="36"/>
                    <a:pt x="49" y="37"/>
                    <a:pt x="49" y="36"/>
                  </a:cubicBezTo>
                  <a:cubicBezTo>
                    <a:pt x="50" y="35"/>
                    <a:pt x="51" y="34"/>
                    <a:pt x="51" y="34"/>
                  </a:cubicBezTo>
                  <a:cubicBezTo>
                    <a:pt x="51" y="35"/>
                    <a:pt x="51" y="36"/>
                    <a:pt x="52" y="36"/>
                  </a:cubicBezTo>
                  <a:cubicBezTo>
                    <a:pt x="53" y="36"/>
                    <a:pt x="55" y="36"/>
                    <a:pt x="54" y="36"/>
                  </a:cubicBezTo>
                  <a:cubicBezTo>
                    <a:pt x="53" y="35"/>
                    <a:pt x="52" y="35"/>
                    <a:pt x="54" y="35"/>
                  </a:cubicBezTo>
                  <a:cubicBezTo>
                    <a:pt x="55" y="35"/>
                    <a:pt x="55" y="34"/>
                    <a:pt x="56" y="34"/>
                  </a:cubicBezTo>
                  <a:cubicBezTo>
                    <a:pt x="57" y="35"/>
                    <a:pt x="58" y="34"/>
                    <a:pt x="59" y="35"/>
                  </a:cubicBezTo>
                  <a:cubicBezTo>
                    <a:pt x="59" y="35"/>
                    <a:pt x="60" y="36"/>
                    <a:pt x="60" y="35"/>
                  </a:cubicBezTo>
                  <a:cubicBezTo>
                    <a:pt x="61" y="35"/>
                    <a:pt x="62" y="34"/>
                    <a:pt x="61" y="34"/>
                  </a:cubicBezTo>
                  <a:cubicBezTo>
                    <a:pt x="61" y="33"/>
                    <a:pt x="60" y="33"/>
                    <a:pt x="60" y="33"/>
                  </a:cubicBezTo>
                  <a:cubicBezTo>
                    <a:pt x="61" y="32"/>
                    <a:pt x="62" y="32"/>
                    <a:pt x="62" y="32"/>
                  </a:cubicBezTo>
                  <a:cubicBezTo>
                    <a:pt x="61" y="31"/>
                    <a:pt x="60" y="31"/>
                    <a:pt x="60" y="31"/>
                  </a:cubicBezTo>
                  <a:cubicBezTo>
                    <a:pt x="59" y="31"/>
                    <a:pt x="58" y="32"/>
                    <a:pt x="57" y="32"/>
                  </a:cubicBezTo>
                  <a:cubicBezTo>
                    <a:pt x="57" y="31"/>
                    <a:pt x="57" y="31"/>
                    <a:pt x="56" y="30"/>
                  </a:cubicBezTo>
                  <a:cubicBezTo>
                    <a:pt x="55" y="28"/>
                    <a:pt x="55" y="28"/>
                    <a:pt x="54" y="27"/>
                  </a:cubicBezTo>
                  <a:cubicBezTo>
                    <a:pt x="53" y="27"/>
                    <a:pt x="51" y="25"/>
                    <a:pt x="51" y="24"/>
                  </a:cubicBezTo>
                  <a:cubicBezTo>
                    <a:pt x="50" y="23"/>
                    <a:pt x="53" y="14"/>
                    <a:pt x="53" y="13"/>
                  </a:cubicBezTo>
                  <a:cubicBezTo>
                    <a:pt x="54" y="12"/>
                    <a:pt x="54" y="9"/>
                    <a:pt x="54" y="8"/>
                  </a:cubicBezTo>
                  <a:cubicBezTo>
                    <a:pt x="55" y="8"/>
                    <a:pt x="54" y="7"/>
                    <a:pt x="54" y="6"/>
                  </a:cubicBezTo>
                  <a:cubicBezTo>
                    <a:pt x="53" y="5"/>
                    <a:pt x="52" y="4"/>
                    <a:pt x="52" y="3"/>
                  </a:cubicBezTo>
                  <a:cubicBezTo>
                    <a:pt x="51" y="2"/>
                    <a:pt x="50" y="1"/>
                    <a:pt x="50" y="1"/>
                  </a:cubicBezTo>
                  <a:cubicBezTo>
                    <a:pt x="49" y="1"/>
                    <a:pt x="49" y="3"/>
                    <a:pt x="48" y="2"/>
                  </a:cubicBezTo>
                  <a:cubicBezTo>
                    <a:pt x="47" y="2"/>
                    <a:pt x="46" y="1"/>
                    <a:pt x="46" y="1"/>
                  </a:cubicBezTo>
                  <a:cubicBezTo>
                    <a:pt x="45" y="2"/>
                    <a:pt x="46" y="3"/>
                    <a:pt x="46" y="3"/>
                  </a:cubicBezTo>
                  <a:cubicBezTo>
                    <a:pt x="45" y="3"/>
                    <a:pt x="45" y="3"/>
                    <a:pt x="44" y="4"/>
                  </a:cubicBezTo>
                  <a:cubicBezTo>
                    <a:pt x="44" y="5"/>
                    <a:pt x="45" y="7"/>
                    <a:pt x="45" y="7"/>
                  </a:cubicBezTo>
                  <a:cubicBezTo>
                    <a:pt x="45" y="8"/>
                    <a:pt x="44" y="12"/>
                    <a:pt x="44" y="13"/>
                  </a:cubicBezTo>
                  <a:cubicBezTo>
                    <a:pt x="43" y="14"/>
                    <a:pt x="43" y="17"/>
                    <a:pt x="43" y="17"/>
                  </a:cubicBezTo>
                  <a:cubicBezTo>
                    <a:pt x="43" y="18"/>
                    <a:pt x="42" y="18"/>
                    <a:pt x="41" y="18"/>
                  </a:cubicBezTo>
                  <a:cubicBezTo>
                    <a:pt x="41" y="18"/>
                    <a:pt x="40" y="17"/>
                    <a:pt x="40" y="17"/>
                  </a:cubicBezTo>
                  <a:cubicBezTo>
                    <a:pt x="40" y="17"/>
                    <a:pt x="41" y="9"/>
                    <a:pt x="41" y="8"/>
                  </a:cubicBezTo>
                  <a:cubicBezTo>
                    <a:pt x="41" y="8"/>
                    <a:pt x="38" y="5"/>
                    <a:pt x="39" y="4"/>
                  </a:cubicBezTo>
                  <a:cubicBezTo>
                    <a:pt x="39" y="3"/>
                    <a:pt x="35" y="2"/>
                    <a:pt x="35" y="2"/>
                  </a:cubicBezTo>
                  <a:cubicBezTo>
                    <a:pt x="35" y="2"/>
                    <a:pt x="35" y="4"/>
                    <a:pt x="35" y="4"/>
                  </a:cubicBezTo>
                  <a:cubicBezTo>
                    <a:pt x="36" y="5"/>
                    <a:pt x="37" y="5"/>
                    <a:pt x="37" y="6"/>
                  </a:cubicBezTo>
                  <a:cubicBezTo>
                    <a:pt x="37" y="7"/>
                    <a:pt x="38" y="8"/>
                    <a:pt x="37" y="8"/>
                  </a:cubicBezTo>
                  <a:cubicBezTo>
                    <a:pt x="35" y="8"/>
                    <a:pt x="35" y="8"/>
                    <a:pt x="34" y="8"/>
                  </a:cubicBezTo>
                  <a:cubicBezTo>
                    <a:pt x="32" y="8"/>
                    <a:pt x="29" y="10"/>
                    <a:pt x="29" y="9"/>
                  </a:cubicBezTo>
                  <a:cubicBezTo>
                    <a:pt x="28" y="9"/>
                    <a:pt x="33" y="7"/>
                    <a:pt x="33" y="6"/>
                  </a:cubicBezTo>
                  <a:cubicBezTo>
                    <a:pt x="33" y="4"/>
                    <a:pt x="31" y="4"/>
                    <a:pt x="31" y="4"/>
                  </a:cubicBezTo>
                  <a:cubicBezTo>
                    <a:pt x="31" y="3"/>
                    <a:pt x="29" y="2"/>
                    <a:pt x="28" y="2"/>
                  </a:cubicBezTo>
                  <a:cubicBezTo>
                    <a:pt x="28" y="3"/>
                    <a:pt x="28" y="4"/>
                    <a:pt x="28" y="4"/>
                  </a:cubicBezTo>
                  <a:cubicBezTo>
                    <a:pt x="27" y="5"/>
                    <a:pt x="26" y="8"/>
                    <a:pt x="25" y="8"/>
                  </a:cubicBezTo>
                  <a:cubicBezTo>
                    <a:pt x="24" y="8"/>
                    <a:pt x="24" y="7"/>
                    <a:pt x="23" y="7"/>
                  </a:cubicBezTo>
                  <a:cubicBezTo>
                    <a:pt x="23" y="7"/>
                    <a:pt x="21" y="8"/>
                    <a:pt x="21" y="8"/>
                  </a:cubicBezTo>
                  <a:cubicBezTo>
                    <a:pt x="20" y="7"/>
                    <a:pt x="22" y="5"/>
                    <a:pt x="23" y="5"/>
                  </a:cubicBezTo>
                  <a:cubicBezTo>
                    <a:pt x="24" y="4"/>
                    <a:pt x="24" y="4"/>
                    <a:pt x="25" y="3"/>
                  </a:cubicBezTo>
                  <a:cubicBezTo>
                    <a:pt x="25" y="2"/>
                    <a:pt x="25" y="1"/>
                    <a:pt x="24" y="1"/>
                  </a:cubicBezTo>
                  <a:cubicBezTo>
                    <a:pt x="24" y="0"/>
                    <a:pt x="22" y="0"/>
                    <a:pt x="22" y="0"/>
                  </a:cubicBezTo>
                  <a:cubicBezTo>
                    <a:pt x="21" y="1"/>
                    <a:pt x="19" y="2"/>
                    <a:pt x="18" y="3"/>
                  </a:cubicBezTo>
                  <a:cubicBezTo>
                    <a:pt x="17" y="3"/>
                    <a:pt x="13" y="5"/>
                    <a:pt x="13"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1" name="Freeform 94"/>
            <p:cNvSpPr>
              <a:spLocks noChangeArrowheads="1"/>
            </p:cNvSpPr>
            <p:nvPr/>
          </p:nvSpPr>
          <p:spPr bwMode="auto">
            <a:xfrm>
              <a:off x="1585707" y="228176"/>
              <a:ext cx="66841" cy="55315"/>
            </a:xfrm>
            <a:custGeom>
              <a:avLst/>
              <a:gdLst>
                <a:gd name="T0" fmla="*/ 3 w 12"/>
                <a:gd name="T1" fmla="*/ 6 h 10"/>
                <a:gd name="T2" fmla="*/ 5 w 12"/>
                <a:gd name="T3" fmla="*/ 9 h 10"/>
                <a:gd name="T4" fmla="*/ 6 w 12"/>
                <a:gd name="T5" fmla="*/ 8 h 10"/>
                <a:gd name="T6" fmla="*/ 8 w 12"/>
                <a:gd name="T7" fmla="*/ 7 h 10"/>
                <a:gd name="T8" fmla="*/ 10 w 12"/>
                <a:gd name="T9" fmla="*/ 3 h 10"/>
                <a:gd name="T10" fmla="*/ 11 w 12"/>
                <a:gd name="T11" fmla="*/ 1 h 10"/>
                <a:gd name="T12" fmla="*/ 3 w 12"/>
                <a:gd name="T13" fmla="*/ 0 h 10"/>
                <a:gd name="T14" fmla="*/ 1 w 12"/>
                <a:gd name="T15" fmla="*/ 3 h 10"/>
                <a:gd name="T16" fmla="*/ 3 w 12"/>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3" y="6"/>
                  </a:moveTo>
                  <a:cubicBezTo>
                    <a:pt x="4" y="6"/>
                    <a:pt x="4" y="7"/>
                    <a:pt x="5" y="9"/>
                  </a:cubicBezTo>
                  <a:cubicBezTo>
                    <a:pt x="5" y="10"/>
                    <a:pt x="6" y="8"/>
                    <a:pt x="6" y="8"/>
                  </a:cubicBezTo>
                  <a:cubicBezTo>
                    <a:pt x="7" y="7"/>
                    <a:pt x="7" y="7"/>
                    <a:pt x="8" y="7"/>
                  </a:cubicBezTo>
                  <a:cubicBezTo>
                    <a:pt x="8" y="6"/>
                    <a:pt x="9" y="5"/>
                    <a:pt x="10" y="3"/>
                  </a:cubicBezTo>
                  <a:cubicBezTo>
                    <a:pt x="11" y="2"/>
                    <a:pt x="12" y="1"/>
                    <a:pt x="11" y="1"/>
                  </a:cubicBezTo>
                  <a:cubicBezTo>
                    <a:pt x="10" y="0"/>
                    <a:pt x="3" y="0"/>
                    <a:pt x="3" y="0"/>
                  </a:cubicBezTo>
                  <a:cubicBezTo>
                    <a:pt x="2" y="1"/>
                    <a:pt x="1" y="2"/>
                    <a:pt x="1" y="3"/>
                  </a:cubicBezTo>
                  <a:cubicBezTo>
                    <a:pt x="0" y="4"/>
                    <a:pt x="2" y="5"/>
                    <a:pt x="3" y="6"/>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2" name="Freeform 95"/>
            <p:cNvSpPr>
              <a:spLocks noChangeArrowheads="1"/>
            </p:cNvSpPr>
            <p:nvPr/>
          </p:nvSpPr>
          <p:spPr bwMode="auto">
            <a:xfrm>
              <a:off x="970324" y="451742"/>
              <a:ext cx="16134" cy="18438"/>
            </a:xfrm>
            <a:custGeom>
              <a:avLst/>
              <a:gdLst>
                <a:gd name="T0" fmla="*/ 2 w 3"/>
                <a:gd name="T1" fmla="*/ 3 h 3"/>
                <a:gd name="T2" fmla="*/ 2 w 3"/>
                <a:gd name="T3" fmla="*/ 0 h 3"/>
                <a:gd name="T4" fmla="*/ 0 w 3"/>
                <a:gd name="T5" fmla="*/ 2 h 3"/>
                <a:gd name="T6" fmla="*/ 2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3"/>
                  </a:moveTo>
                  <a:cubicBezTo>
                    <a:pt x="3" y="3"/>
                    <a:pt x="2" y="0"/>
                    <a:pt x="2" y="0"/>
                  </a:cubicBezTo>
                  <a:cubicBezTo>
                    <a:pt x="1" y="0"/>
                    <a:pt x="0" y="2"/>
                    <a:pt x="0" y="2"/>
                  </a:cubicBezTo>
                  <a:cubicBezTo>
                    <a:pt x="0" y="3"/>
                    <a:pt x="1" y="3"/>
                    <a:pt x="2"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3" name="Freeform 96"/>
            <p:cNvSpPr>
              <a:spLocks noChangeArrowheads="1"/>
            </p:cNvSpPr>
            <p:nvPr/>
          </p:nvSpPr>
          <p:spPr bwMode="auto">
            <a:xfrm>
              <a:off x="1788530" y="212044"/>
              <a:ext cx="131375" cy="126764"/>
            </a:xfrm>
            <a:custGeom>
              <a:avLst/>
              <a:gdLst>
                <a:gd name="T0" fmla="*/ 1 w 24"/>
                <a:gd name="T1" fmla="*/ 16 h 23"/>
                <a:gd name="T2" fmla="*/ 3 w 24"/>
                <a:gd name="T3" fmla="*/ 18 h 23"/>
                <a:gd name="T4" fmla="*/ 2 w 24"/>
                <a:gd name="T5" fmla="*/ 20 h 23"/>
                <a:gd name="T6" fmla="*/ 3 w 24"/>
                <a:gd name="T7" fmla="*/ 22 h 23"/>
                <a:gd name="T8" fmla="*/ 2 w 24"/>
                <a:gd name="T9" fmla="*/ 22 h 23"/>
                <a:gd name="T10" fmla="*/ 5 w 24"/>
                <a:gd name="T11" fmla="*/ 23 h 23"/>
                <a:gd name="T12" fmla="*/ 7 w 24"/>
                <a:gd name="T13" fmla="*/ 20 h 23"/>
                <a:gd name="T14" fmla="*/ 6 w 24"/>
                <a:gd name="T15" fmla="*/ 18 h 23"/>
                <a:gd name="T16" fmla="*/ 6 w 24"/>
                <a:gd name="T17" fmla="*/ 16 h 23"/>
                <a:gd name="T18" fmla="*/ 10 w 24"/>
                <a:gd name="T19" fmla="*/ 15 h 23"/>
                <a:gd name="T20" fmla="*/ 11 w 24"/>
                <a:gd name="T21" fmla="*/ 15 h 23"/>
                <a:gd name="T22" fmla="*/ 14 w 24"/>
                <a:gd name="T23" fmla="*/ 14 h 23"/>
                <a:gd name="T24" fmla="*/ 17 w 24"/>
                <a:gd name="T25" fmla="*/ 12 h 23"/>
                <a:gd name="T26" fmla="*/ 18 w 24"/>
                <a:gd name="T27" fmla="*/ 9 h 23"/>
                <a:gd name="T28" fmla="*/ 21 w 24"/>
                <a:gd name="T29" fmla="*/ 6 h 23"/>
                <a:gd name="T30" fmla="*/ 24 w 24"/>
                <a:gd name="T31" fmla="*/ 3 h 23"/>
                <a:gd name="T32" fmla="*/ 23 w 24"/>
                <a:gd name="T33" fmla="*/ 2 h 23"/>
                <a:gd name="T34" fmla="*/ 21 w 24"/>
                <a:gd name="T35" fmla="*/ 1 h 23"/>
                <a:gd name="T36" fmla="*/ 19 w 24"/>
                <a:gd name="T37" fmla="*/ 2 h 23"/>
                <a:gd name="T38" fmla="*/ 17 w 24"/>
                <a:gd name="T39" fmla="*/ 2 h 23"/>
                <a:gd name="T40" fmla="*/ 16 w 24"/>
                <a:gd name="T41" fmla="*/ 1 h 23"/>
                <a:gd name="T42" fmla="*/ 12 w 24"/>
                <a:gd name="T43" fmla="*/ 0 h 23"/>
                <a:gd name="T44" fmla="*/ 11 w 24"/>
                <a:gd name="T45" fmla="*/ 1 h 23"/>
                <a:gd name="T46" fmla="*/ 7 w 24"/>
                <a:gd name="T47" fmla="*/ 1 h 23"/>
                <a:gd name="T48" fmla="*/ 7 w 24"/>
                <a:gd name="T49" fmla="*/ 3 h 23"/>
                <a:gd name="T50" fmla="*/ 5 w 24"/>
                <a:gd name="T51" fmla="*/ 5 h 23"/>
                <a:gd name="T52" fmla="*/ 4 w 24"/>
                <a:gd name="T53" fmla="*/ 4 h 23"/>
                <a:gd name="T54" fmla="*/ 3 w 24"/>
                <a:gd name="T55" fmla="*/ 7 h 23"/>
                <a:gd name="T56" fmla="*/ 3 w 24"/>
                <a:gd name="T57" fmla="*/ 10 h 23"/>
                <a:gd name="T58" fmla="*/ 1 w 24"/>
                <a:gd name="T59" fmla="*/ 11 h 23"/>
                <a:gd name="T60" fmla="*/ 2 w 24"/>
                <a:gd name="T61" fmla="*/ 15 h 23"/>
                <a:gd name="T62" fmla="*/ 0 w 24"/>
                <a:gd name="T63" fmla="*/ 15 h 23"/>
                <a:gd name="T64" fmla="*/ 1 w 24"/>
                <a:gd name="T65" fmla="*/ 16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3"/>
                <a:gd name="T101" fmla="*/ 24 w 24"/>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3">
                  <a:moveTo>
                    <a:pt x="1" y="16"/>
                  </a:moveTo>
                  <a:cubicBezTo>
                    <a:pt x="2" y="17"/>
                    <a:pt x="2" y="17"/>
                    <a:pt x="3" y="18"/>
                  </a:cubicBezTo>
                  <a:cubicBezTo>
                    <a:pt x="3" y="19"/>
                    <a:pt x="2" y="20"/>
                    <a:pt x="2" y="20"/>
                  </a:cubicBezTo>
                  <a:cubicBezTo>
                    <a:pt x="2" y="21"/>
                    <a:pt x="2" y="21"/>
                    <a:pt x="3" y="22"/>
                  </a:cubicBezTo>
                  <a:cubicBezTo>
                    <a:pt x="4" y="22"/>
                    <a:pt x="3" y="22"/>
                    <a:pt x="2" y="22"/>
                  </a:cubicBezTo>
                  <a:cubicBezTo>
                    <a:pt x="2" y="23"/>
                    <a:pt x="5" y="23"/>
                    <a:pt x="5" y="23"/>
                  </a:cubicBezTo>
                  <a:cubicBezTo>
                    <a:pt x="7" y="22"/>
                    <a:pt x="7" y="21"/>
                    <a:pt x="7" y="20"/>
                  </a:cubicBezTo>
                  <a:cubicBezTo>
                    <a:pt x="7" y="20"/>
                    <a:pt x="7" y="19"/>
                    <a:pt x="6" y="18"/>
                  </a:cubicBezTo>
                  <a:cubicBezTo>
                    <a:pt x="6" y="17"/>
                    <a:pt x="6" y="16"/>
                    <a:pt x="6" y="16"/>
                  </a:cubicBezTo>
                  <a:cubicBezTo>
                    <a:pt x="7" y="16"/>
                    <a:pt x="9" y="15"/>
                    <a:pt x="10" y="15"/>
                  </a:cubicBezTo>
                  <a:cubicBezTo>
                    <a:pt x="10" y="14"/>
                    <a:pt x="10" y="15"/>
                    <a:pt x="11" y="15"/>
                  </a:cubicBezTo>
                  <a:cubicBezTo>
                    <a:pt x="11" y="15"/>
                    <a:pt x="13" y="14"/>
                    <a:pt x="14" y="14"/>
                  </a:cubicBezTo>
                  <a:cubicBezTo>
                    <a:pt x="15" y="14"/>
                    <a:pt x="17" y="12"/>
                    <a:pt x="17" y="12"/>
                  </a:cubicBezTo>
                  <a:cubicBezTo>
                    <a:pt x="18" y="11"/>
                    <a:pt x="18" y="10"/>
                    <a:pt x="18" y="9"/>
                  </a:cubicBezTo>
                  <a:cubicBezTo>
                    <a:pt x="19" y="9"/>
                    <a:pt x="20" y="7"/>
                    <a:pt x="21" y="6"/>
                  </a:cubicBezTo>
                  <a:cubicBezTo>
                    <a:pt x="22" y="5"/>
                    <a:pt x="23" y="4"/>
                    <a:pt x="24" y="3"/>
                  </a:cubicBezTo>
                  <a:cubicBezTo>
                    <a:pt x="24" y="3"/>
                    <a:pt x="24" y="2"/>
                    <a:pt x="23" y="2"/>
                  </a:cubicBezTo>
                  <a:cubicBezTo>
                    <a:pt x="22" y="1"/>
                    <a:pt x="21" y="1"/>
                    <a:pt x="21" y="1"/>
                  </a:cubicBezTo>
                  <a:cubicBezTo>
                    <a:pt x="20" y="1"/>
                    <a:pt x="21" y="2"/>
                    <a:pt x="19" y="2"/>
                  </a:cubicBezTo>
                  <a:cubicBezTo>
                    <a:pt x="17" y="1"/>
                    <a:pt x="18" y="2"/>
                    <a:pt x="17" y="2"/>
                  </a:cubicBezTo>
                  <a:cubicBezTo>
                    <a:pt x="17" y="2"/>
                    <a:pt x="17" y="1"/>
                    <a:pt x="16" y="1"/>
                  </a:cubicBezTo>
                  <a:cubicBezTo>
                    <a:pt x="16" y="0"/>
                    <a:pt x="13" y="1"/>
                    <a:pt x="12" y="0"/>
                  </a:cubicBezTo>
                  <a:cubicBezTo>
                    <a:pt x="11" y="0"/>
                    <a:pt x="11" y="1"/>
                    <a:pt x="11" y="1"/>
                  </a:cubicBezTo>
                  <a:cubicBezTo>
                    <a:pt x="11" y="2"/>
                    <a:pt x="8" y="1"/>
                    <a:pt x="7" y="1"/>
                  </a:cubicBezTo>
                  <a:cubicBezTo>
                    <a:pt x="6" y="1"/>
                    <a:pt x="6" y="3"/>
                    <a:pt x="7" y="3"/>
                  </a:cubicBezTo>
                  <a:cubicBezTo>
                    <a:pt x="7" y="4"/>
                    <a:pt x="6" y="5"/>
                    <a:pt x="5" y="5"/>
                  </a:cubicBezTo>
                  <a:cubicBezTo>
                    <a:pt x="4" y="5"/>
                    <a:pt x="5" y="5"/>
                    <a:pt x="4" y="4"/>
                  </a:cubicBezTo>
                  <a:cubicBezTo>
                    <a:pt x="4" y="4"/>
                    <a:pt x="4" y="6"/>
                    <a:pt x="3" y="7"/>
                  </a:cubicBezTo>
                  <a:cubicBezTo>
                    <a:pt x="3" y="8"/>
                    <a:pt x="3" y="9"/>
                    <a:pt x="3" y="10"/>
                  </a:cubicBezTo>
                  <a:cubicBezTo>
                    <a:pt x="2" y="11"/>
                    <a:pt x="2" y="11"/>
                    <a:pt x="1" y="11"/>
                  </a:cubicBezTo>
                  <a:cubicBezTo>
                    <a:pt x="1" y="12"/>
                    <a:pt x="2" y="14"/>
                    <a:pt x="2" y="15"/>
                  </a:cubicBezTo>
                  <a:cubicBezTo>
                    <a:pt x="1" y="15"/>
                    <a:pt x="1" y="15"/>
                    <a:pt x="0" y="15"/>
                  </a:cubicBezTo>
                  <a:cubicBezTo>
                    <a:pt x="0" y="16"/>
                    <a:pt x="0" y="16"/>
                    <a:pt x="1" y="16"/>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4" name="Freeform 97"/>
            <p:cNvSpPr>
              <a:spLocks noChangeArrowheads="1"/>
            </p:cNvSpPr>
            <p:nvPr/>
          </p:nvSpPr>
          <p:spPr bwMode="auto">
            <a:xfrm>
              <a:off x="1657157" y="216653"/>
              <a:ext cx="126764" cy="154422"/>
            </a:xfrm>
            <a:custGeom>
              <a:avLst/>
              <a:gdLst>
                <a:gd name="T0" fmla="*/ 1 w 23"/>
                <a:gd name="T1" fmla="*/ 10 h 28"/>
                <a:gd name="T2" fmla="*/ 0 w 23"/>
                <a:gd name="T3" fmla="*/ 12 h 28"/>
                <a:gd name="T4" fmla="*/ 0 w 23"/>
                <a:gd name="T5" fmla="*/ 15 h 28"/>
                <a:gd name="T6" fmla="*/ 0 w 23"/>
                <a:gd name="T7" fmla="*/ 17 h 28"/>
                <a:gd name="T8" fmla="*/ 2 w 23"/>
                <a:gd name="T9" fmla="*/ 20 h 28"/>
                <a:gd name="T10" fmla="*/ 4 w 23"/>
                <a:gd name="T11" fmla="*/ 20 h 28"/>
                <a:gd name="T12" fmla="*/ 4 w 23"/>
                <a:gd name="T13" fmla="*/ 22 h 28"/>
                <a:gd name="T14" fmla="*/ 6 w 23"/>
                <a:gd name="T15" fmla="*/ 22 h 28"/>
                <a:gd name="T16" fmla="*/ 7 w 23"/>
                <a:gd name="T17" fmla="*/ 25 h 28"/>
                <a:gd name="T18" fmla="*/ 8 w 23"/>
                <a:gd name="T19" fmla="*/ 28 h 28"/>
                <a:gd name="T20" fmla="*/ 10 w 23"/>
                <a:gd name="T21" fmla="*/ 27 h 28"/>
                <a:gd name="T22" fmla="*/ 12 w 23"/>
                <a:gd name="T23" fmla="*/ 26 h 28"/>
                <a:gd name="T24" fmla="*/ 15 w 23"/>
                <a:gd name="T25" fmla="*/ 25 h 28"/>
                <a:gd name="T26" fmla="*/ 17 w 23"/>
                <a:gd name="T27" fmla="*/ 24 h 28"/>
                <a:gd name="T28" fmla="*/ 19 w 23"/>
                <a:gd name="T29" fmla="*/ 23 h 28"/>
                <a:gd name="T30" fmla="*/ 20 w 23"/>
                <a:gd name="T31" fmla="*/ 22 h 28"/>
                <a:gd name="T32" fmla="*/ 20 w 23"/>
                <a:gd name="T33" fmla="*/ 19 h 28"/>
                <a:gd name="T34" fmla="*/ 22 w 23"/>
                <a:gd name="T35" fmla="*/ 18 h 28"/>
                <a:gd name="T36" fmla="*/ 22 w 23"/>
                <a:gd name="T37" fmla="*/ 14 h 28"/>
                <a:gd name="T38" fmla="*/ 20 w 23"/>
                <a:gd name="T39" fmla="*/ 13 h 28"/>
                <a:gd name="T40" fmla="*/ 19 w 23"/>
                <a:gd name="T41" fmla="*/ 11 h 28"/>
                <a:gd name="T42" fmla="*/ 18 w 23"/>
                <a:gd name="T43" fmla="*/ 13 h 28"/>
                <a:gd name="T44" fmla="*/ 16 w 23"/>
                <a:gd name="T45" fmla="*/ 11 h 28"/>
                <a:gd name="T46" fmla="*/ 17 w 23"/>
                <a:gd name="T47" fmla="*/ 10 h 28"/>
                <a:gd name="T48" fmla="*/ 19 w 23"/>
                <a:gd name="T49" fmla="*/ 7 h 28"/>
                <a:gd name="T50" fmla="*/ 20 w 23"/>
                <a:gd name="T51" fmla="*/ 7 h 28"/>
                <a:gd name="T52" fmla="*/ 21 w 23"/>
                <a:gd name="T53" fmla="*/ 6 h 28"/>
                <a:gd name="T54" fmla="*/ 20 w 23"/>
                <a:gd name="T55" fmla="*/ 4 h 28"/>
                <a:gd name="T56" fmla="*/ 22 w 23"/>
                <a:gd name="T57" fmla="*/ 4 h 28"/>
                <a:gd name="T58" fmla="*/ 21 w 23"/>
                <a:gd name="T59" fmla="*/ 1 h 28"/>
                <a:gd name="T60" fmla="*/ 19 w 23"/>
                <a:gd name="T61" fmla="*/ 2 h 28"/>
                <a:gd name="T62" fmla="*/ 16 w 23"/>
                <a:gd name="T63" fmla="*/ 3 h 28"/>
                <a:gd name="T64" fmla="*/ 13 w 23"/>
                <a:gd name="T65" fmla="*/ 2 h 28"/>
                <a:gd name="T66" fmla="*/ 14 w 23"/>
                <a:gd name="T67" fmla="*/ 1 h 28"/>
                <a:gd name="T68" fmla="*/ 11 w 23"/>
                <a:gd name="T69" fmla="*/ 1 h 28"/>
                <a:gd name="T70" fmla="*/ 9 w 23"/>
                <a:gd name="T71" fmla="*/ 1 h 28"/>
                <a:gd name="T72" fmla="*/ 6 w 23"/>
                <a:gd name="T73" fmla="*/ 5 h 28"/>
                <a:gd name="T74" fmla="*/ 7 w 23"/>
                <a:gd name="T75" fmla="*/ 7 h 28"/>
                <a:gd name="T76" fmla="*/ 9 w 23"/>
                <a:gd name="T77" fmla="*/ 8 h 28"/>
                <a:gd name="T78" fmla="*/ 8 w 23"/>
                <a:gd name="T79" fmla="*/ 11 h 28"/>
                <a:gd name="T80" fmla="*/ 9 w 23"/>
                <a:gd name="T81" fmla="*/ 12 h 28"/>
                <a:gd name="T82" fmla="*/ 7 w 23"/>
                <a:gd name="T83" fmla="*/ 14 h 28"/>
                <a:gd name="T84" fmla="*/ 5 w 23"/>
                <a:gd name="T85" fmla="*/ 13 h 28"/>
                <a:gd name="T86" fmla="*/ 4 w 23"/>
                <a:gd name="T87" fmla="*/ 12 h 28"/>
                <a:gd name="T88" fmla="*/ 5 w 23"/>
                <a:gd name="T89" fmla="*/ 10 h 28"/>
                <a:gd name="T90" fmla="*/ 3 w 23"/>
                <a:gd name="T91" fmla="*/ 9 h 28"/>
                <a:gd name="T92" fmla="*/ 1 w 23"/>
                <a:gd name="T93" fmla="*/ 10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28"/>
                <a:gd name="T143" fmla="*/ 23 w 23"/>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28">
                  <a:moveTo>
                    <a:pt x="1" y="10"/>
                  </a:moveTo>
                  <a:cubicBezTo>
                    <a:pt x="1" y="11"/>
                    <a:pt x="0" y="11"/>
                    <a:pt x="0" y="12"/>
                  </a:cubicBezTo>
                  <a:cubicBezTo>
                    <a:pt x="0" y="13"/>
                    <a:pt x="0" y="15"/>
                    <a:pt x="0" y="15"/>
                  </a:cubicBezTo>
                  <a:cubicBezTo>
                    <a:pt x="1" y="16"/>
                    <a:pt x="0" y="16"/>
                    <a:pt x="0" y="17"/>
                  </a:cubicBezTo>
                  <a:cubicBezTo>
                    <a:pt x="0" y="18"/>
                    <a:pt x="1" y="20"/>
                    <a:pt x="2" y="20"/>
                  </a:cubicBezTo>
                  <a:cubicBezTo>
                    <a:pt x="2" y="21"/>
                    <a:pt x="3" y="20"/>
                    <a:pt x="4" y="20"/>
                  </a:cubicBezTo>
                  <a:cubicBezTo>
                    <a:pt x="4" y="20"/>
                    <a:pt x="4" y="22"/>
                    <a:pt x="4" y="22"/>
                  </a:cubicBezTo>
                  <a:cubicBezTo>
                    <a:pt x="5" y="23"/>
                    <a:pt x="5" y="22"/>
                    <a:pt x="6" y="22"/>
                  </a:cubicBezTo>
                  <a:cubicBezTo>
                    <a:pt x="6" y="22"/>
                    <a:pt x="7" y="24"/>
                    <a:pt x="7" y="25"/>
                  </a:cubicBezTo>
                  <a:cubicBezTo>
                    <a:pt x="8" y="26"/>
                    <a:pt x="7" y="27"/>
                    <a:pt x="8" y="28"/>
                  </a:cubicBezTo>
                  <a:cubicBezTo>
                    <a:pt x="8" y="28"/>
                    <a:pt x="9" y="28"/>
                    <a:pt x="10" y="27"/>
                  </a:cubicBezTo>
                  <a:cubicBezTo>
                    <a:pt x="11" y="27"/>
                    <a:pt x="11" y="27"/>
                    <a:pt x="12" y="26"/>
                  </a:cubicBezTo>
                  <a:cubicBezTo>
                    <a:pt x="13" y="25"/>
                    <a:pt x="14" y="26"/>
                    <a:pt x="15" y="25"/>
                  </a:cubicBezTo>
                  <a:cubicBezTo>
                    <a:pt x="16" y="24"/>
                    <a:pt x="16" y="24"/>
                    <a:pt x="17" y="24"/>
                  </a:cubicBezTo>
                  <a:cubicBezTo>
                    <a:pt x="17" y="23"/>
                    <a:pt x="18" y="23"/>
                    <a:pt x="19" y="23"/>
                  </a:cubicBezTo>
                  <a:cubicBezTo>
                    <a:pt x="19" y="23"/>
                    <a:pt x="20" y="22"/>
                    <a:pt x="20" y="22"/>
                  </a:cubicBezTo>
                  <a:cubicBezTo>
                    <a:pt x="21" y="21"/>
                    <a:pt x="20" y="20"/>
                    <a:pt x="20" y="19"/>
                  </a:cubicBezTo>
                  <a:cubicBezTo>
                    <a:pt x="20" y="18"/>
                    <a:pt x="22" y="18"/>
                    <a:pt x="22" y="18"/>
                  </a:cubicBezTo>
                  <a:cubicBezTo>
                    <a:pt x="23" y="17"/>
                    <a:pt x="23" y="15"/>
                    <a:pt x="22" y="14"/>
                  </a:cubicBezTo>
                  <a:cubicBezTo>
                    <a:pt x="21" y="13"/>
                    <a:pt x="21" y="13"/>
                    <a:pt x="20" y="13"/>
                  </a:cubicBezTo>
                  <a:cubicBezTo>
                    <a:pt x="19" y="13"/>
                    <a:pt x="20" y="11"/>
                    <a:pt x="19" y="11"/>
                  </a:cubicBezTo>
                  <a:cubicBezTo>
                    <a:pt x="18" y="10"/>
                    <a:pt x="19" y="12"/>
                    <a:pt x="18" y="13"/>
                  </a:cubicBezTo>
                  <a:cubicBezTo>
                    <a:pt x="18" y="14"/>
                    <a:pt x="17" y="11"/>
                    <a:pt x="16" y="11"/>
                  </a:cubicBezTo>
                  <a:cubicBezTo>
                    <a:pt x="16" y="10"/>
                    <a:pt x="16" y="10"/>
                    <a:pt x="17" y="10"/>
                  </a:cubicBezTo>
                  <a:cubicBezTo>
                    <a:pt x="18" y="10"/>
                    <a:pt x="18" y="8"/>
                    <a:pt x="19" y="7"/>
                  </a:cubicBezTo>
                  <a:cubicBezTo>
                    <a:pt x="19" y="7"/>
                    <a:pt x="19" y="7"/>
                    <a:pt x="20" y="7"/>
                  </a:cubicBezTo>
                  <a:cubicBezTo>
                    <a:pt x="21" y="7"/>
                    <a:pt x="21" y="7"/>
                    <a:pt x="21" y="6"/>
                  </a:cubicBezTo>
                  <a:cubicBezTo>
                    <a:pt x="21" y="6"/>
                    <a:pt x="20" y="5"/>
                    <a:pt x="20" y="4"/>
                  </a:cubicBezTo>
                  <a:cubicBezTo>
                    <a:pt x="21" y="4"/>
                    <a:pt x="22" y="4"/>
                    <a:pt x="22" y="4"/>
                  </a:cubicBezTo>
                  <a:cubicBezTo>
                    <a:pt x="23" y="4"/>
                    <a:pt x="21" y="2"/>
                    <a:pt x="21" y="1"/>
                  </a:cubicBezTo>
                  <a:cubicBezTo>
                    <a:pt x="20" y="1"/>
                    <a:pt x="20" y="2"/>
                    <a:pt x="19" y="2"/>
                  </a:cubicBezTo>
                  <a:cubicBezTo>
                    <a:pt x="19" y="3"/>
                    <a:pt x="17" y="3"/>
                    <a:pt x="16" y="3"/>
                  </a:cubicBezTo>
                  <a:cubicBezTo>
                    <a:pt x="15" y="3"/>
                    <a:pt x="14" y="3"/>
                    <a:pt x="13" y="2"/>
                  </a:cubicBezTo>
                  <a:cubicBezTo>
                    <a:pt x="12" y="1"/>
                    <a:pt x="13" y="1"/>
                    <a:pt x="14" y="1"/>
                  </a:cubicBezTo>
                  <a:cubicBezTo>
                    <a:pt x="14" y="0"/>
                    <a:pt x="12" y="1"/>
                    <a:pt x="11" y="1"/>
                  </a:cubicBezTo>
                  <a:cubicBezTo>
                    <a:pt x="10" y="1"/>
                    <a:pt x="10" y="1"/>
                    <a:pt x="9" y="1"/>
                  </a:cubicBezTo>
                  <a:cubicBezTo>
                    <a:pt x="7" y="1"/>
                    <a:pt x="6" y="5"/>
                    <a:pt x="6" y="5"/>
                  </a:cubicBezTo>
                  <a:cubicBezTo>
                    <a:pt x="6" y="6"/>
                    <a:pt x="7" y="6"/>
                    <a:pt x="7" y="7"/>
                  </a:cubicBezTo>
                  <a:cubicBezTo>
                    <a:pt x="6" y="8"/>
                    <a:pt x="8" y="8"/>
                    <a:pt x="9" y="8"/>
                  </a:cubicBezTo>
                  <a:cubicBezTo>
                    <a:pt x="10" y="8"/>
                    <a:pt x="9" y="10"/>
                    <a:pt x="8" y="11"/>
                  </a:cubicBezTo>
                  <a:cubicBezTo>
                    <a:pt x="8" y="11"/>
                    <a:pt x="9" y="12"/>
                    <a:pt x="9" y="12"/>
                  </a:cubicBezTo>
                  <a:cubicBezTo>
                    <a:pt x="9" y="12"/>
                    <a:pt x="8" y="13"/>
                    <a:pt x="7" y="14"/>
                  </a:cubicBezTo>
                  <a:cubicBezTo>
                    <a:pt x="7" y="14"/>
                    <a:pt x="6" y="13"/>
                    <a:pt x="5" y="13"/>
                  </a:cubicBezTo>
                  <a:cubicBezTo>
                    <a:pt x="5" y="13"/>
                    <a:pt x="4" y="12"/>
                    <a:pt x="4" y="12"/>
                  </a:cubicBezTo>
                  <a:cubicBezTo>
                    <a:pt x="4" y="11"/>
                    <a:pt x="4" y="11"/>
                    <a:pt x="5" y="10"/>
                  </a:cubicBezTo>
                  <a:cubicBezTo>
                    <a:pt x="5" y="10"/>
                    <a:pt x="4" y="9"/>
                    <a:pt x="3" y="9"/>
                  </a:cubicBezTo>
                  <a:cubicBezTo>
                    <a:pt x="3" y="8"/>
                    <a:pt x="1" y="10"/>
                    <a:pt x="1" y="1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5" name="Freeform 98"/>
            <p:cNvSpPr>
              <a:spLocks noChangeArrowheads="1"/>
            </p:cNvSpPr>
            <p:nvPr/>
          </p:nvSpPr>
          <p:spPr bwMode="auto">
            <a:xfrm>
              <a:off x="1657155" y="135985"/>
              <a:ext cx="23049" cy="20743"/>
            </a:xfrm>
            <a:custGeom>
              <a:avLst/>
              <a:gdLst>
                <a:gd name="T0" fmla="*/ 1 w 4"/>
                <a:gd name="T1" fmla="*/ 2 h 4"/>
                <a:gd name="T2" fmla="*/ 1 w 4"/>
                <a:gd name="T3" fmla="*/ 4 h 4"/>
                <a:gd name="T4" fmla="*/ 3 w 4"/>
                <a:gd name="T5" fmla="*/ 2 h 4"/>
                <a:gd name="T6" fmla="*/ 3 w 4"/>
                <a:gd name="T7" fmla="*/ 0 h 4"/>
                <a:gd name="T8" fmla="*/ 2 w 4"/>
                <a:gd name="T9" fmla="*/ 0 h 4"/>
                <a:gd name="T10" fmla="*/ 0 w 4"/>
                <a:gd name="T11" fmla="*/ 3 h 4"/>
                <a:gd name="T12" fmla="*/ 1 w 4"/>
                <a:gd name="T13" fmla="*/ 2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1" y="2"/>
                  </a:moveTo>
                  <a:cubicBezTo>
                    <a:pt x="1" y="2"/>
                    <a:pt x="0" y="4"/>
                    <a:pt x="1" y="4"/>
                  </a:cubicBezTo>
                  <a:cubicBezTo>
                    <a:pt x="2" y="4"/>
                    <a:pt x="3" y="3"/>
                    <a:pt x="3" y="2"/>
                  </a:cubicBezTo>
                  <a:cubicBezTo>
                    <a:pt x="4" y="2"/>
                    <a:pt x="3" y="0"/>
                    <a:pt x="3" y="0"/>
                  </a:cubicBezTo>
                  <a:cubicBezTo>
                    <a:pt x="3" y="0"/>
                    <a:pt x="2" y="0"/>
                    <a:pt x="2" y="0"/>
                  </a:cubicBezTo>
                  <a:cubicBezTo>
                    <a:pt x="1" y="0"/>
                    <a:pt x="0" y="2"/>
                    <a:pt x="0" y="3"/>
                  </a:cubicBezTo>
                  <a:cubicBezTo>
                    <a:pt x="0" y="3"/>
                    <a:pt x="0" y="2"/>
                    <a:pt x="1"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6" name="Freeform 99"/>
            <p:cNvSpPr>
              <a:spLocks noChangeArrowheads="1"/>
            </p:cNvSpPr>
            <p:nvPr/>
          </p:nvSpPr>
          <p:spPr bwMode="auto">
            <a:xfrm>
              <a:off x="5536146" y="80671"/>
              <a:ext cx="36877" cy="16134"/>
            </a:xfrm>
            <a:custGeom>
              <a:avLst/>
              <a:gdLst>
                <a:gd name="T0" fmla="*/ 1 w 7"/>
                <a:gd name="T1" fmla="*/ 2 h 3"/>
                <a:gd name="T2" fmla="*/ 6 w 7"/>
                <a:gd name="T3" fmla="*/ 2 h 3"/>
                <a:gd name="T4" fmla="*/ 6 w 7"/>
                <a:gd name="T5" fmla="*/ 0 h 3"/>
                <a:gd name="T6" fmla="*/ 2 w 7"/>
                <a:gd name="T7" fmla="*/ 1 h 3"/>
                <a:gd name="T8" fmla="*/ 1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1" y="2"/>
                  </a:moveTo>
                  <a:cubicBezTo>
                    <a:pt x="0" y="3"/>
                    <a:pt x="4" y="2"/>
                    <a:pt x="6" y="2"/>
                  </a:cubicBezTo>
                  <a:cubicBezTo>
                    <a:pt x="7" y="2"/>
                    <a:pt x="7" y="0"/>
                    <a:pt x="6" y="0"/>
                  </a:cubicBezTo>
                  <a:cubicBezTo>
                    <a:pt x="5" y="0"/>
                    <a:pt x="3" y="1"/>
                    <a:pt x="2" y="1"/>
                  </a:cubicBezTo>
                  <a:cubicBezTo>
                    <a:pt x="1" y="1"/>
                    <a:pt x="1" y="1"/>
                    <a:pt x="1"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7" name="Freeform 100"/>
            <p:cNvSpPr>
              <a:spLocks noChangeArrowheads="1"/>
            </p:cNvSpPr>
            <p:nvPr/>
          </p:nvSpPr>
          <p:spPr bwMode="auto">
            <a:xfrm>
              <a:off x="5524622" y="36879"/>
              <a:ext cx="32268" cy="16134"/>
            </a:xfrm>
            <a:custGeom>
              <a:avLst/>
              <a:gdLst>
                <a:gd name="T0" fmla="*/ 5 w 6"/>
                <a:gd name="T1" fmla="*/ 2 h 3"/>
                <a:gd name="T2" fmla="*/ 6 w 6"/>
                <a:gd name="T3" fmla="*/ 0 h 3"/>
                <a:gd name="T4" fmla="*/ 4 w 6"/>
                <a:gd name="T5" fmla="*/ 1 h 3"/>
                <a:gd name="T6" fmla="*/ 1 w 6"/>
                <a:gd name="T7" fmla="*/ 2 h 3"/>
                <a:gd name="T8" fmla="*/ 5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5" y="2"/>
                  </a:moveTo>
                  <a:cubicBezTo>
                    <a:pt x="6" y="2"/>
                    <a:pt x="6" y="1"/>
                    <a:pt x="6" y="0"/>
                  </a:cubicBezTo>
                  <a:cubicBezTo>
                    <a:pt x="5" y="0"/>
                    <a:pt x="5" y="1"/>
                    <a:pt x="4" y="1"/>
                  </a:cubicBezTo>
                  <a:cubicBezTo>
                    <a:pt x="3" y="2"/>
                    <a:pt x="2" y="2"/>
                    <a:pt x="1" y="2"/>
                  </a:cubicBezTo>
                  <a:cubicBezTo>
                    <a:pt x="0" y="3"/>
                    <a:pt x="4" y="2"/>
                    <a:pt x="5"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8" name="Freeform 101"/>
            <p:cNvSpPr>
              <a:spLocks noChangeArrowheads="1"/>
            </p:cNvSpPr>
            <p:nvPr/>
          </p:nvSpPr>
          <p:spPr bwMode="auto">
            <a:xfrm>
              <a:off x="4651101" y="458656"/>
              <a:ext cx="39181" cy="32268"/>
            </a:xfrm>
            <a:custGeom>
              <a:avLst/>
              <a:gdLst>
                <a:gd name="T0" fmla="*/ 3 w 7"/>
                <a:gd name="T1" fmla="*/ 6 h 6"/>
                <a:gd name="T2" fmla="*/ 7 w 7"/>
                <a:gd name="T3" fmla="*/ 2 h 6"/>
                <a:gd name="T4" fmla="*/ 4 w 7"/>
                <a:gd name="T5" fmla="*/ 0 h 6"/>
                <a:gd name="T6" fmla="*/ 1 w 7"/>
                <a:gd name="T7" fmla="*/ 1 h 6"/>
                <a:gd name="T8" fmla="*/ 3 w 7"/>
                <a:gd name="T9" fmla="*/ 6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3" y="6"/>
                  </a:moveTo>
                  <a:cubicBezTo>
                    <a:pt x="4" y="6"/>
                    <a:pt x="7" y="3"/>
                    <a:pt x="7" y="2"/>
                  </a:cubicBezTo>
                  <a:cubicBezTo>
                    <a:pt x="7" y="2"/>
                    <a:pt x="5" y="0"/>
                    <a:pt x="4" y="0"/>
                  </a:cubicBezTo>
                  <a:cubicBezTo>
                    <a:pt x="3" y="0"/>
                    <a:pt x="1" y="0"/>
                    <a:pt x="1" y="1"/>
                  </a:cubicBezTo>
                  <a:cubicBezTo>
                    <a:pt x="1" y="2"/>
                    <a:pt x="0" y="6"/>
                    <a:pt x="3" y="6"/>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29" name="Freeform 102"/>
            <p:cNvSpPr>
              <a:spLocks noChangeArrowheads="1"/>
            </p:cNvSpPr>
            <p:nvPr/>
          </p:nvSpPr>
          <p:spPr bwMode="auto">
            <a:xfrm>
              <a:off x="4853922" y="403342"/>
              <a:ext cx="36877" cy="43791"/>
            </a:xfrm>
            <a:custGeom>
              <a:avLst/>
              <a:gdLst>
                <a:gd name="T0" fmla="*/ 5 w 7"/>
                <a:gd name="T1" fmla="*/ 4 h 8"/>
                <a:gd name="T2" fmla="*/ 2 w 7"/>
                <a:gd name="T3" fmla="*/ 1 h 8"/>
                <a:gd name="T4" fmla="*/ 0 w 7"/>
                <a:gd name="T5" fmla="*/ 3 h 8"/>
                <a:gd name="T6" fmla="*/ 3 w 7"/>
                <a:gd name="T7" fmla="*/ 6 h 8"/>
                <a:gd name="T8" fmla="*/ 5 w 7"/>
                <a:gd name="T9" fmla="*/ 8 h 8"/>
                <a:gd name="T10" fmla="*/ 7 w 7"/>
                <a:gd name="T11" fmla="*/ 6 h 8"/>
                <a:gd name="T12" fmla="*/ 5 w 7"/>
                <a:gd name="T13" fmla="*/ 4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5" y="4"/>
                  </a:moveTo>
                  <a:cubicBezTo>
                    <a:pt x="4" y="3"/>
                    <a:pt x="3" y="2"/>
                    <a:pt x="2" y="1"/>
                  </a:cubicBezTo>
                  <a:cubicBezTo>
                    <a:pt x="2" y="0"/>
                    <a:pt x="1" y="2"/>
                    <a:pt x="0" y="3"/>
                  </a:cubicBezTo>
                  <a:cubicBezTo>
                    <a:pt x="0" y="4"/>
                    <a:pt x="2" y="6"/>
                    <a:pt x="3" y="6"/>
                  </a:cubicBezTo>
                  <a:cubicBezTo>
                    <a:pt x="4" y="7"/>
                    <a:pt x="4" y="8"/>
                    <a:pt x="5" y="8"/>
                  </a:cubicBezTo>
                  <a:cubicBezTo>
                    <a:pt x="7" y="8"/>
                    <a:pt x="7" y="7"/>
                    <a:pt x="7" y="6"/>
                  </a:cubicBezTo>
                  <a:cubicBezTo>
                    <a:pt x="7" y="5"/>
                    <a:pt x="6" y="4"/>
                    <a:pt x="5" y="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0" name="Freeform 103"/>
            <p:cNvSpPr>
              <a:spLocks noChangeArrowheads="1"/>
            </p:cNvSpPr>
            <p:nvPr/>
          </p:nvSpPr>
          <p:spPr bwMode="auto">
            <a:xfrm>
              <a:off x="5077490" y="251224"/>
              <a:ext cx="32268" cy="32268"/>
            </a:xfrm>
            <a:custGeom>
              <a:avLst/>
              <a:gdLst>
                <a:gd name="T0" fmla="*/ 1 w 6"/>
                <a:gd name="T1" fmla="*/ 5 h 6"/>
                <a:gd name="T2" fmla="*/ 3 w 6"/>
                <a:gd name="T3" fmla="*/ 5 h 6"/>
                <a:gd name="T4" fmla="*/ 5 w 6"/>
                <a:gd name="T5" fmla="*/ 2 h 6"/>
                <a:gd name="T6" fmla="*/ 4 w 6"/>
                <a:gd name="T7" fmla="*/ 0 h 6"/>
                <a:gd name="T8" fmla="*/ 1 w 6"/>
                <a:gd name="T9" fmla="*/ 1 h 6"/>
                <a:gd name="T10" fmla="*/ 0 w 6"/>
                <a:gd name="T11" fmla="*/ 6 h 6"/>
                <a:gd name="T12" fmla="*/ 1 w 6"/>
                <a:gd name="T13" fmla="*/ 5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1" y="5"/>
                  </a:moveTo>
                  <a:cubicBezTo>
                    <a:pt x="2" y="4"/>
                    <a:pt x="2" y="5"/>
                    <a:pt x="3" y="5"/>
                  </a:cubicBezTo>
                  <a:cubicBezTo>
                    <a:pt x="6" y="5"/>
                    <a:pt x="6" y="3"/>
                    <a:pt x="5" y="2"/>
                  </a:cubicBezTo>
                  <a:cubicBezTo>
                    <a:pt x="5" y="1"/>
                    <a:pt x="4" y="1"/>
                    <a:pt x="4" y="0"/>
                  </a:cubicBezTo>
                  <a:cubicBezTo>
                    <a:pt x="3" y="0"/>
                    <a:pt x="1" y="1"/>
                    <a:pt x="1" y="1"/>
                  </a:cubicBezTo>
                  <a:cubicBezTo>
                    <a:pt x="0" y="2"/>
                    <a:pt x="0" y="5"/>
                    <a:pt x="0" y="6"/>
                  </a:cubicBezTo>
                  <a:cubicBezTo>
                    <a:pt x="1" y="6"/>
                    <a:pt x="1" y="5"/>
                    <a:pt x="1"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1" name="Freeform 104"/>
            <p:cNvSpPr>
              <a:spLocks noChangeArrowheads="1"/>
            </p:cNvSpPr>
            <p:nvPr/>
          </p:nvSpPr>
          <p:spPr bwMode="auto">
            <a:xfrm>
              <a:off x="5153548" y="260443"/>
              <a:ext cx="16134" cy="23049"/>
            </a:xfrm>
            <a:custGeom>
              <a:avLst/>
              <a:gdLst>
                <a:gd name="T0" fmla="*/ 2 w 3"/>
                <a:gd name="T1" fmla="*/ 3 h 4"/>
                <a:gd name="T2" fmla="*/ 3 w 3"/>
                <a:gd name="T3" fmla="*/ 1 h 4"/>
                <a:gd name="T4" fmla="*/ 1 w 3"/>
                <a:gd name="T5" fmla="*/ 1 h 4"/>
                <a:gd name="T6" fmla="*/ 2 w 3"/>
                <a:gd name="T7" fmla="*/ 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3"/>
                  </a:moveTo>
                  <a:cubicBezTo>
                    <a:pt x="3" y="3"/>
                    <a:pt x="3" y="2"/>
                    <a:pt x="3" y="1"/>
                  </a:cubicBezTo>
                  <a:cubicBezTo>
                    <a:pt x="3" y="0"/>
                    <a:pt x="2" y="0"/>
                    <a:pt x="1" y="1"/>
                  </a:cubicBezTo>
                  <a:cubicBezTo>
                    <a:pt x="0" y="2"/>
                    <a:pt x="1" y="4"/>
                    <a:pt x="2"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2" name="Freeform 105"/>
            <p:cNvSpPr>
              <a:spLocks noChangeArrowheads="1"/>
            </p:cNvSpPr>
            <p:nvPr/>
          </p:nvSpPr>
          <p:spPr bwMode="auto">
            <a:xfrm>
              <a:off x="5218081" y="278881"/>
              <a:ext cx="23049" cy="9219"/>
            </a:xfrm>
            <a:custGeom>
              <a:avLst/>
              <a:gdLst>
                <a:gd name="T0" fmla="*/ 3 w 4"/>
                <a:gd name="T1" fmla="*/ 2 h 2"/>
                <a:gd name="T2" fmla="*/ 2 w 4"/>
                <a:gd name="T3" fmla="*/ 0 h 2"/>
                <a:gd name="T4" fmla="*/ 0 w 4"/>
                <a:gd name="T5" fmla="*/ 1 h 2"/>
                <a:gd name="T6" fmla="*/ 3 w 4"/>
                <a:gd name="T7" fmla="*/ 2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3" y="2"/>
                  </a:moveTo>
                  <a:cubicBezTo>
                    <a:pt x="4" y="2"/>
                    <a:pt x="2" y="0"/>
                    <a:pt x="2" y="0"/>
                  </a:cubicBezTo>
                  <a:cubicBezTo>
                    <a:pt x="1" y="0"/>
                    <a:pt x="0" y="1"/>
                    <a:pt x="0" y="1"/>
                  </a:cubicBezTo>
                  <a:cubicBezTo>
                    <a:pt x="0" y="2"/>
                    <a:pt x="2" y="2"/>
                    <a:pt x="3"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3" name="Freeform 106"/>
            <p:cNvSpPr>
              <a:spLocks noChangeArrowheads="1"/>
            </p:cNvSpPr>
            <p:nvPr/>
          </p:nvSpPr>
          <p:spPr bwMode="auto">
            <a:xfrm>
              <a:off x="5241131" y="255835"/>
              <a:ext cx="20743" cy="16134"/>
            </a:xfrm>
            <a:custGeom>
              <a:avLst/>
              <a:gdLst>
                <a:gd name="T0" fmla="*/ 3 w 4"/>
                <a:gd name="T1" fmla="*/ 0 h 3"/>
                <a:gd name="T2" fmla="*/ 1 w 4"/>
                <a:gd name="T3" fmla="*/ 2 h 3"/>
                <a:gd name="T4" fmla="*/ 2 w 4"/>
                <a:gd name="T5" fmla="*/ 3 h 3"/>
                <a:gd name="T6" fmla="*/ 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0"/>
                  </a:moveTo>
                  <a:cubicBezTo>
                    <a:pt x="3" y="0"/>
                    <a:pt x="1" y="1"/>
                    <a:pt x="1" y="2"/>
                  </a:cubicBezTo>
                  <a:cubicBezTo>
                    <a:pt x="0" y="3"/>
                    <a:pt x="2" y="3"/>
                    <a:pt x="2" y="3"/>
                  </a:cubicBezTo>
                  <a:cubicBezTo>
                    <a:pt x="4" y="3"/>
                    <a:pt x="3" y="1"/>
                    <a:pt x="3"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4" name="Freeform 107"/>
            <p:cNvSpPr>
              <a:spLocks noChangeArrowheads="1"/>
            </p:cNvSpPr>
            <p:nvPr/>
          </p:nvSpPr>
          <p:spPr bwMode="auto">
            <a:xfrm>
              <a:off x="5872647" y="191300"/>
              <a:ext cx="32268" cy="20743"/>
            </a:xfrm>
            <a:custGeom>
              <a:avLst/>
              <a:gdLst>
                <a:gd name="T0" fmla="*/ 1 w 6"/>
                <a:gd name="T1" fmla="*/ 1 h 4"/>
                <a:gd name="T2" fmla="*/ 0 w 6"/>
                <a:gd name="T3" fmla="*/ 3 h 4"/>
                <a:gd name="T4" fmla="*/ 5 w 6"/>
                <a:gd name="T5" fmla="*/ 3 h 4"/>
                <a:gd name="T6" fmla="*/ 4 w 6"/>
                <a:gd name="T7" fmla="*/ 1 h 4"/>
                <a:gd name="T8" fmla="*/ 1 w 6"/>
                <a:gd name="T9" fmla="*/ 1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1" y="1"/>
                  </a:moveTo>
                  <a:cubicBezTo>
                    <a:pt x="0" y="1"/>
                    <a:pt x="0" y="2"/>
                    <a:pt x="0" y="3"/>
                  </a:cubicBezTo>
                  <a:cubicBezTo>
                    <a:pt x="0" y="4"/>
                    <a:pt x="4" y="3"/>
                    <a:pt x="5" y="3"/>
                  </a:cubicBezTo>
                  <a:cubicBezTo>
                    <a:pt x="6" y="3"/>
                    <a:pt x="5" y="2"/>
                    <a:pt x="4" y="1"/>
                  </a:cubicBezTo>
                  <a:cubicBezTo>
                    <a:pt x="4" y="0"/>
                    <a:pt x="1" y="0"/>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5" name="Freeform 108"/>
            <p:cNvSpPr>
              <a:spLocks noChangeArrowheads="1"/>
            </p:cNvSpPr>
            <p:nvPr/>
          </p:nvSpPr>
          <p:spPr bwMode="auto">
            <a:xfrm>
              <a:off x="6428106" y="239702"/>
              <a:ext cx="78364" cy="39181"/>
            </a:xfrm>
            <a:custGeom>
              <a:avLst/>
              <a:gdLst>
                <a:gd name="T0" fmla="*/ 3 w 14"/>
                <a:gd name="T1" fmla="*/ 5 h 7"/>
                <a:gd name="T2" fmla="*/ 13 w 14"/>
                <a:gd name="T3" fmla="*/ 7 h 7"/>
                <a:gd name="T4" fmla="*/ 10 w 14"/>
                <a:gd name="T5" fmla="*/ 1 h 7"/>
                <a:gd name="T6" fmla="*/ 6 w 14"/>
                <a:gd name="T7" fmla="*/ 0 h 7"/>
                <a:gd name="T8" fmla="*/ 3 w 14"/>
                <a:gd name="T9" fmla="*/ 0 h 7"/>
                <a:gd name="T10" fmla="*/ 3 w 14"/>
                <a:gd name="T11" fmla="*/ 3 h 7"/>
                <a:gd name="T12" fmla="*/ 1 w 14"/>
                <a:gd name="T13" fmla="*/ 5 h 7"/>
                <a:gd name="T14" fmla="*/ 3 w 14"/>
                <a:gd name="T15" fmla="*/ 5 h 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7"/>
                <a:gd name="T26" fmla="*/ 14 w 1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7">
                  <a:moveTo>
                    <a:pt x="3" y="5"/>
                  </a:moveTo>
                  <a:cubicBezTo>
                    <a:pt x="4" y="5"/>
                    <a:pt x="11" y="6"/>
                    <a:pt x="13" y="7"/>
                  </a:cubicBezTo>
                  <a:cubicBezTo>
                    <a:pt x="14" y="7"/>
                    <a:pt x="12" y="2"/>
                    <a:pt x="10" y="1"/>
                  </a:cubicBezTo>
                  <a:cubicBezTo>
                    <a:pt x="9" y="0"/>
                    <a:pt x="7" y="0"/>
                    <a:pt x="6" y="0"/>
                  </a:cubicBezTo>
                  <a:cubicBezTo>
                    <a:pt x="5" y="0"/>
                    <a:pt x="4" y="0"/>
                    <a:pt x="3" y="0"/>
                  </a:cubicBezTo>
                  <a:cubicBezTo>
                    <a:pt x="3" y="0"/>
                    <a:pt x="3" y="2"/>
                    <a:pt x="3" y="3"/>
                  </a:cubicBezTo>
                  <a:cubicBezTo>
                    <a:pt x="3" y="3"/>
                    <a:pt x="1" y="4"/>
                    <a:pt x="1" y="5"/>
                  </a:cubicBezTo>
                  <a:cubicBezTo>
                    <a:pt x="0" y="6"/>
                    <a:pt x="2" y="5"/>
                    <a:pt x="3"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6" name="Freeform 109"/>
            <p:cNvSpPr>
              <a:spLocks noChangeArrowheads="1"/>
            </p:cNvSpPr>
            <p:nvPr/>
          </p:nvSpPr>
          <p:spPr bwMode="auto">
            <a:xfrm>
              <a:off x="6418887" y="216653"/>
              <a:ext cx="20743" cy="27657"/>
            </a:xfrm>
            <a:custGeom>
              <a:avLst/>
              <a:gdLst>
                <a:gd name="T0" fmla="*/ 4 w 4"/>
                <a:gd name="T1" fmla="*/ 1 h 5"/>
                <a:gd name="T2" fmla="*/ 2 w 4"/>
                <a:gd name="T3" fmla="*/ 0 h 5"/>
                <a:gd name="T4" fmla="*/ 2 w 4"/>
                <a:gd name="T5" fmla="*/ 4 h 5"/>
                <a:gd name="T6" fmla="*/ 4 w 4"/>
                <a:gd name="T7" fmla="*/ 1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1"/>
                  </a:moveTo>
                  <a:cubicBezTo>
                    <a:pt x="4" y="1"/>
                    <a:pt x="3" y="0"/>
                    <a:pt x="2" y="0"/>
                  </a:cubicBezTo>
                  <a:cubicBezTo>
                    <a:pt x="2" y="0"/>
                    <a:pt x="0" y="3"/>
                    <a:pt x="2" y="4"/>
                  </a:cubicBezTo>
                  <a:cubicBezTo>
                    <a:pt x="4" y="5"/>
                    <a:pt x="4" y="2"/>
                    <a:pt x="4"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7" name="Freeform 110"/>
            <p:cNvSpPr>
              <a:spLocks noChangeArrowheads="1"/>
            </p:cNvSpPr>
            <p:nvPr/>
          </p:nvSpPr>
          <p:spPr bwMode="auto">
            <a:xfrm>
              <a:off x="6335913" y="103719"/>
              <a:ext cx="175165" cy="92193"/>
            </a:xfrm>
            <a:custGeom>
              <a:avLst/>
              <a:gdLst>
                <a:gd name="T0" fmla="*/ 4 w 32"/>
                <a:gd name="T1" fmla="*/ 12 h 17"/>
                <a:gd name="T2" fmla="*/ 7 w 32"/>
                <a:gd name="T3" fmla="*/ 15 h 17"/>
                <a:gd name="T4" fmla="*/ 11 w 32"/>
                <a:gd name="T5" fmla="*/ 17 h 17"/>
                <a:gd name="T6" fmla="*/ 12 w 32"/>
                <a:gd name="T7" fmla="*/ 15 h 17"/>
                <a:gd name="T8" fmla="*/ 12 w 32"/>
                <a:gd name="T9" fmla="*/ 13 h 17"/>
                <a:gd name="T10" fmla="*/ 14 w 32"/>
                <a:gd name="T11" fmla="*/ 14 h 17"/>
                <a:gd name="T12" fmla="*/ 20 w 32"/>
                <a:gd name="T13" fmla="*/ 14 h 17"/>
                <a:gd name="T14" fmla="*/ 21 w 32"/>
                <a:gd name="T15" fmla="*/ 14 h 17"/>
                <a:gd name="T16" fmla="*/ 22 w 32"/>
                <a:gd name="T17" fmla="*/ 15 h 17"/>
                <a:gd name="T18" fmla="*/ 26 w 32"/>
                <a:gd name="T19" fmla="*/ 14 h 17"/>
                <a:gd name="T20" fmla="*/ 24 w 32"/>
                <a:gd name="T21" fmla="*/ 13 h 17"/>
                <a:gd name="T22" fmla="*/ 20 w 32"/>
                <a:gd name="T23" fmla="*/ 9 h 17"/>
                <a:gd name="T24" fmla="*/ 20 w 32"/>
                <a:gd name="T25" fmla="*/ 6 h 17"/>
                <a:gd name="T26" fmla="*/ 22 w 32"/>
                <a:gd name="T27" fmla="*/ 6 h 17"/>
                <a:gd name="T28" fmla="*/ 21 w 32"/>
                <a:gd name="T29" fmla="*/ 8 h 17"/>
                <a:gd name="T30" fmla="*/ 24 w 32"/>
                <a:gd name="T31" fmla="*/ 12 h 17"/>
                <a:gd name="T32" fmla="*/ 28 w 32"/>
                <a:gd name="T33" fmla="*/ 13 h 17"/>
                <a:gd name="T34" fmla="*/ 30 w 32"/>
                <a:gd name="T35" fmla="*/ 11 h 17"/>
                <a:gd name="T36" fmla="*/ 29 w 32"/>
                <a:gd name="T37" fmla="*/ 9 h 17"/>
                <a:gd name="T38" fmla="*/ 31 w 32"/>
                <a:gd name="T39" fmla="*/ 8 h 17"/>
                <a:gd name="T40" fmla="*/ 26 w 32"/>
                <a:gd name="T41" fmla="*/ 5 h 17"/>
                <a:gd name="T42" fmla="*/ 22 w 32"/>
                <a:gd name="T43" fmla="*/ 4 h 17"/>
                <a:gd name="T44" fmla="*/ 18 w 32"/>
                <a:gd name="T45" fmla="*/ 3 h 17"/>
                <a:gd name="T46" fmla="*/ 16 w 32"/>
                <a:gd name="T47" fmla="*/ 1 h 17"/>
                <a:gd name="T48" fmla="*/ 15 w 32"/>
                <a:gd name="T49" fmla="*/ 2 h 17"/>
                <a:gd name="T50" fmla="*/ 15 w 32"/>
                <a:gd name="T51" fmla="*/ 5 h 17"/>
                <a:gd name="T52" fmla="*/ 15 w 32"/>
                <a:gd name="T53" fmla="*/ 6 h 17"/>
                <a:gd name="T54" fmla="*/ 13 w 32"/>
                <a:gd name="T55" fmla="*/ 5 h 17"/>
                <a:gd name="T56" fmla="*/ 12 w 32"/>
                <a:gd name="T57" fmla="*/ 5 h 17"/>
                <a:gd name="T58" fmla="*/ 10 w 32"/>
                <a:gd name="T59" fmla="*/ 3 h 17"/>
                <a:gd name="T60" fmla="*/ 7 w 32"/>
                <a:gd name="T61" fmla="*/ 1 h 17"/>
                <a:gd name="T62" fmla="*/ 5 w 32"/>
                <a:gd name="T63" fmla="*/ 1 h 17"/>
                <a:gd name="T64" fmla="*/ 2 w 32"/>
                <a:gd name="T65" fmla="*/ 3 h 17"/>
                <a:gd name="T66" fmla="*/ 2 w 32"/>
                <a:gd name="T67" fmla="*/ 5 h 17"/>
                <a:gd name="T68" fmla="*/ 2 w 32"/>
                <a:gd name="T69" fmla="*/ 6 h 17"/>
                <a:gd name="T70" fmla="*/ 3 w 32"/>
                <a:gd name="T71" fmla="*/ 9 h 17"/>
                <a:gd name="T72" fmla="*/ 1 w 32"/>
                <a:gd name="T73" fmla="*/ 9 h 17"/>
                <a:gd name="T74" fmla="*/ 4 w 32"/>
                <a:gd name="T75" fmla="*/ 12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
                <a:gd name="T115" fmla="*/ 0 h 17"/>
                <a:gd name="T116" fmla="*/ 32 w 32"/>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 h="17">
                  <a:moveTo>
                    <a:pt x="4" y="12"/>
                  </a:moveTo>
                  <a:cubicBezTo>
                    <a:pt x="5" y="14"/>
                    <a:pt x="6" y="14"/>
                    <a:pt x="7" y="15"/>
                  </a:cubicBezTo>
                  <a:cubicBezTo>
                    <a:pt x="8" y="16"/>
                    <a:pt x="9" y="17"/>
                    <a:pt x="11" y="17"/>
                  </a:cubicBezTo>
                  <a:cubicBezTo>
                    <a:pt x="12" y="17"/>
                    <a:pt x="12" y="16"/>
                    <a:pt x="12" y="15"/>
                  </a:cubicBezTo>
                  <a:cubicBezTo>
                    <a:pt x="12" y="14"/>
                    <a:pt x="11" y="14"/>
                    <a:pt x="12" y="13"/>
                  </a:cubicBezTo>
                  <a:cubicBezTo>
                    <a:pt x="13" y="13"/>
                    <a:pt x="13" y="14"/>
                    <a:pt x="14" y="14"/>
                  </a:cubicBezTo>
                  <a:cubicBezTo>
                    <a:pt x="15" y="15"/>
                    <a:pt x="18" y="14"/>
                    <a:pt x="20" y="14"/>
                  </a:cubicBezTo>
                  <a:cubicBezTo>
                    <a:pt x="21" y="13"/>
                    <a:pt x="21" y="13"/>
                    <a:pt x="21" y="14"/>
                  </a:cubicBezTo>
                  <a:cubicBezTo>
                    <a:pt x="21" y="14"/>
                    <a:pt x="21" y="15"/>
                    <a:pt x="22" y="15"/>
                  </a:cubicBezTo>
                  <a:cubicBezTo>
                    <a:pt x="23" y="15"/>
                    <a:pt x="26" y="15"/>
                    <a:pt x="26" y="14"/>
                  </a:cubicBezTo>
                  <a:cubicBezTo>
                    <a:pt x="27" y="14"/>
                    <a:pt x="27" y="14"/>
                    <a:pt x="24" y="13"/>
                  </a:cubicBezTo>
                  <a:cubicBezTo>
                    <a:pt x="22" y="13"/>
                    <a:pt x="20" y="9"/>
                    <a:pt x="20" y="9"/>
                  </a:cubicBezTo>
                  <a:cubicBezTo>
                    <a:pt x="19" y="8"/>
                    <a:pt x="19" y="7"/>
                    <a:pt x="20" y="6"/>
                  </a:cubicBezTo>
                  <a:cubicBezTo>
                    <a:pt x="20" y="6"/>
                    <a:pt x="22" y="6"/>
                    <a:pt x="22" y="6"/>
                  </a:cubicBezTo>
                  <a:cubicBezTo>
                    <a:pt x="23" y="6"/>
                    <a:pt x="22" y="8"/>
                    <a:pt x="21" y="8"/>
                  </a:cubicBezTo>
                  <a:cubicBezTo>
                    <a:pt x="21" y="9"/>
                    <a:pt x="23" y="11"/>
                    <a:pt x="24" y="12"/>
                  </a:cubicBezTo>
                  <a:cubicBezTo>
                    <a:pt x="25" y="13"/>
                    <a:pt x="27" y="13"/>
                    <a:pt x="28" y="13"/>
                  </a:cubicBezTo>
                  <a:cubicBezTo>
                    <a:pt x="29" y="13"/>
                    <a:pt x="29" y="12"/>
                    <a:pt x="30" y="11"/>
                  </a:cubicBezTo>
                  <a:cubicBezTo>
                    <a:pt x="31" y="11"/>
                    <a:pt x="30" y="9"/>
                    <a:pt x="29" y="9"/>
                  </a:cubicBezTo>
                  <a:cubicBezTo>
                    <a:pt x="29" y="8"/>
                    <a:pt x="31" y="8"/>
                    <a:pt x="31" y="8"/>
                  </a:cubicBezTo>
                  <a:cubicBezTo>
                    <a:pt x="32" y="7"/>
                    <a:pt x="28" y="6"/>
                    <a:pt x="26" y="5"/>
                  </a:cubicBezTo>
                  <a:cubicBezTo>
                    <a:pt x="25" y="4"/>
                    <a:pt x="23" y="4"/>
                    <a:pt x="22" y="4"/>
                  </a:cubicBezTo>
                  <a:cubicBezTo>
                    <a:pt x="21" y="4"/>
                    <a:pt x="20" y="3"/>
                    <a:pt x="18" y="3"/>
                  </a:cubicBezTo>
                  <a:cubicBezTo>
                    <a:pt x="17" y="2"/>
                    <a:pt x="17" y="1"/>
                    <a:pt x="16" y="1"/>
                  </a:cubicBezTo>
                  <a:cubicBezTo>
                    <a:pt x="15" y="1"/>
                    <a:pt x="16" y="2"/>
                    <a:pt x="15" y="2"/>
                  </a:cubicBezTo>
                  <a:cubicBezTo>
                    <a:pt x="15" y="2"/>
                    <a:pt x="15" y="4"/>
                    <a:pt x="15" y="5"/>
                  </a:cubicBezTo>
                  <a:cubicBezTo>
                    <a:pt x="15" y="6"/>
                    <a:pt x="16" y="6"/>
                    <a:pt x="15" y="6"/>
                  </a:cubicBezTo>
                  <a:cubicBezTo>
                    <a:pt x="14" y="7"/>
                    <a:pt x="14" y="5"/>
                    <a:pt x="13" y="5"/>
                  </a:cubicBezTo>
                  <a:cubicBezTo>
                    <a:pt x="13" y="4"/>
                    <a:pt x="13" y="4"/>
                    <a:pt x="12" y="5"/>
                  </a:cubicBezTo>
                  <a:cubicBezTo>
                    <a:pt x="11" y="5"/>
                    <a:pt x="10" y="4"/>
                    <a:pt x="10" y="3"/>
                  </a:cubicBezTo>
                  <a:cubicBezTo>
                    <a:pt x="10" y="3"/>
                    <a:pt x="9" y="2"/>
                    <a:pt x="7" y="1"/>
                  </a:cubicBezTo>
                  <a:cubicBezTo>
                    <a:pt x="6" y="0"/>
                    <a:pt x="6" y="1"/>
                    <a:pt x="5" y="1"/>
                  </a:cubicBezTo>
                  <a:cubicBezTo>
                    <a:pt x="4" y="2"/>
                    <a:pt x="2" y="3"/>
                    <a:pt x="2" y="3"/>
                  </a:cubicBezTo>
                  <a:cubicBezTo>
                    <a:pt x="1" y="3"/>
                    <a:pt x="2" y="4"/>
                    <a:pt x="2" y="5"/>
                  </a:cubicBezTo>
                  <a:cubicBezTo>
                    <a:pt x="3" y="6"/>
                    <a:pt x="2" y="5"/>
                    <a:pt x="2" y="6"/>
                  </a:cubicBezTo>
                  <a:cubicBezTo>
                    <a:pt x="1" y="6"/>
                    <a:pt x="3" y="9"/>
                    <a:pt x="3" y="9"/>
                  </a:cubicBezTo>
                  <a:cubicBezTo>
                    <a:pt x="3" y="10"/>
                    <a:pt x="2" y="9"/>
                    <a:pt x="1" y="9"/>
                  </a:cubicBezTo>
                  <a:cubicBezTo>
                    <a:pt x="0" y="10"/>
                    <a:pt x="2" y="11"/>
                    <a:pt x="4" y="1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8" name="Freeform 111"/>
            <p:cNvSpPr>
              <a:spLocks noChangeArrowheads="1"/>
            </p:cNvSpPr>
            <p:nvPr/>
          </p:nvSpPr>
          <p:spPr bwMode="auto">
            <a:xfrm>
              <a:off x="6522603" y="147509"/>
              <a:ext cx="96802" cy="48401"/>
            </a:xfrm>
            <a:custGeom>
              <a:avLst/>
              <a:gdLst>
                <a:gd name="T0" fmla="*/ 3 w 18"/>
                <a:gd name="T1" fmla="*/ 3 h 9"/>
                <a:gd name="T2" fmla="*/ 6 w 18"/>
                <a:gd name="T3" fmla="*/ 5 h 9"/>
                <a:gd name="T4" fmla="*/ 10 w 18"/>
                <a:gd name="T5" fmla="*/ 7 h 9"/>
                <a:gd name="T6" fmla="*/ 13 w 18"/>
                <a:gd name="T7" fmla="*/ 9 h 9"/>
                <a:gd name="T8" fmla="*/ 13 w 18"/>
                <a:gd name="T9" fmla="*/ 8 h 9"/>
                <a:gd name="T10" fmla="*/ 15 w 18"/>
                <a:gd name="T11" fmla="*/ 8 h 9"/>
                <a:gd name="T12" fmla="*/ 18 w 18"/>
                <a:gd name="T13" fmla="*/ 6 h 9"/>
                <a:gd name="T14" fmla="*/ 16 w 18"/>
                <a:gd name="T15" fmla="*/ 4 h 9"/>
                <a:gd name="T16" fmla="*/ 12 w 18"/>
                <a:gd name="T17" fmla="*/ 3 h 9"/>
                <a:gd name="T18" fmla="*/ 9 w 18"/>
                <a:gd name="T19" fmla="*/ 3 h 9"/>
                <a:gd name="T20" fmla="*/ 9 w 18"/>
                <a:gd name="T21" fmla="*/ 2 h 9"/>
                <a:gd name="T22" fmla="*/ 7 w 18"/>
                <a:gd name="T23" fmla="*/ 1 h 9"/>
                <a:gd name="T24" fmla="*/ 4 w 18"/>
                <a:gd name="T25" fmla="*/ 2 h 9"/>
                <a:gd name="T26" fmla="*/ 1 w 18"/>
                <a:gd name="T27" fmla="*/ 0 h 9"/>
                <a:gd name="T28" fmla="*/ 3 w 18"/>
                <a:gd name="T29" fmla="*/ 3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9"/>
                <a:gd name="T47" fmla="*/ 18 w 18"/>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9">
                  <a:moveTo>
                    <a:pt x="3" y="3"/>
                  </a:moveTo>
                  <a:cubicBezTo>
                    <a:pt x="4" y="3"/>
                    <a:pt x="5" y="5"/>
                    <a:pt x="6" y="5"/>
                  </a:cubicBezTo>
                  <a:cubicBezTo>
                    <a:pt x="6" y="5"/>
                    <a:pt x="9" y="7"/>
                    <a:pt x="10" y="7"/>
                  </a:cubicBezTo>
                  <a:cubicBezTo>
                    <a:pt x="12" y="8"/>
                    <a:pt x="12" y="9"/>
                    <a:pt x="13" y="9"/>
                  </a:cubicBezTo>
                  <a:cubicBezTo>
                    <a:pt x="14" y="9"/>
                    <a:pt x="13" y="8"/>
                    <a:pt x="13" y="8"/>
                  </a:cubicBezTo>
                  <a:cubicBezTo>
                    <a:pt x="14" y="8"/>
                    <a:pt x="14" y="8"/>
                    <a:pt x="15" y="8"/>
                  </a:cubicBezTo>
                  <a:cubicBezTo>
                    <a:pt x="16" y="8"/>
                    <a:pt x="17" y="6"/>
                    <a:pt x="18" y="6"/>
                  </a:cubicBezTo>
                  <a:cubicBezTo>
                    <a:pt x="18" y="5"/>
                    <a:pt x="17" y="4"/>
                    <a:pt x="16" y="4"/>
                  </a:cubicBezTo>
                  <a:cubicBezTo>
                    <a:pt x="16" y="4"/>
                    <a:pt x="14" y="4"/>
                    <a:pt x="12" y="3"/>
                  </a:cubicBezTo>
                  <a:cubicBezTo>
                    <a:pt x="10" y="2"/>
                    <a:pt x="11" y="3"/>
                    <a:pt x="9" y="3"/>
                  </a:cubicBezTo>
                  <a:cubicBezTo>
                    <a:pt x="8" y="3"/>
                    <a:pt x="9" y="3"/>
                    <a:pt x="9" y="2"/>
                  </a:cubicBezTo>
                  <a:cubicBezTo>
                    <a:pt x="10" y="1"/>
                    <a:pt x="9" y="1"/>
                    <a:pt x="7" y="1"/>
                  </a:cubicBezTo>
                  <a:cubicBezTo>
                    <a:pt x="5" y="1"/>
                    <a:pt x="5" y="2"/>
                    <a:pt x="4" y="2"/>
                  </a:cubicBezTo>
                  <a:cubicBezTo>
                    <a:pt x="2" y="2"/>
                    <a:pt x="1" y="0"/>
                    <a:pt x="1" y="0"/>
                  </a:cubicBezTo>
                  <a:cubicBezTo>
                    <a:pt x="0" y="0"/>
                    <a:pt x="2" y="2"/>
                    <a:pt x="3"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39" name="Freeform 112"/>
            <p:cNvSpPr>
              <a:spLocks noChangeArrowheads="1"/>
            </p:cNvSpPr>
            <p:nvPr/>
          </p:nvSpPr>
          <p:spPr bwMode="auto">
            <a:xfrm>
              <a:off x="6331304" y="223569"/>
              <a:ext cx="27657" cy="20743"/>
            </a:xfrm>
            <a:custGeom>
              <a:avLst/>
              <a:gdLst>
                <a:gd name="T0" fmla="*/ 4 w 5"/>
                <a:gd name="T1" fmla="*/ 3 h 4"/>
                <a:gd name="T2" fmla="*/ 1 w 5"/>
                <a:gd name="T3" fmla="*/ 0 h 4"/>
                <a:gd name="T4" fmla="*/ 4 w 5"/>
                <a:gd name="T5" fmla="*/ 3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4" y="3"/>
                  </a:moveTo>
                  <a:cubicBezTo>
                    <a:pt x="5" y="3"/>
                    <a:pt x="2" y="0"/>
                    <a:pt x="1" y="0"/>
                  </a:cubicBezTo>
                  <a:cubicBezTo>
                    <a:pt x="0" y="0"/>
                    <a:pt x="2" y="4"/>
                    <a:pt x="4"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0" name="Freeform 113"/>
            <p:cNvSpPr>
              <a:spLocks noChangeArrowheads="1"/>
            </p:cNvSpPr>
            <p:nvPr/>
          </p:nvSpPr>
          <p:spPr bwMode="auto">
            <a:xfrm>
              <a:off x="7041186" y="435608"/>
              <a:ext cx="20743" cy="23049"/>
            </a:xfrm>
            <a:custGeom>
              <a:avLst/>
              <a:gdLst>
                <a:gd name="T0" fmla="*/ 0 w 4"/>
                <a:gd name="T1" fmla="*/ 1 h 4"/>
                <a:gd name="T2" fmla="*/ 3 w 4"/>
                <a:gd name="T3" fmla="*/ 4 h 4"/>
                <a:gd name="T4" fmla="*/ 4 w 4"/>
                <a:gd name="T5" fmla="*/ 0 h 4"/>
                <a:gd name="T6" fmla="*/ 1 w 4"/>
                <a:gd name="T7" fmla="*/ 0 h 4"/>
                <a:gd name="T8" fmla="*/ 0 w 4"/>
                <a:gd name="T9" fmla="*/ 1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1"/>
                    <a:pt x="2" y="3"/>
                    <a:pt x="3" y="4"/>
                  </a:cubicBezTo>
                  <a:cubicBezTo>
                    <a:pt x="4" y="4"/>
                    <a:pt x="4" y="1"/>
                    <a:pt x="4" y="0"/>
                  </a:cubicBezTo>
                  <a:cubicBezTo>
                    <a:pt x="4" y="0"/>
                    <a:pt x="3" y="0"/>
                    <a:pt x="1" y="0"/>
                  </a:cubicBezTo>
                  <a:cubicBezTo>
                    <a:pt x="0" y="0"/>
                    <a:pt x="0" y="0"/>
                    <a:pt x="0"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1" name="Freeform 114"/>
            <p:cNvSpPr>
              <a:spLocks noChangeArrowheads="1"/>
            </p:cNvSpPr>
            <p:nvPr/>
          </p:nvSpPr>
          <p:spPr bwMode="auto">
            <a:xfrm>
              <a:off x="7237093" y="371076"/>
              <a:ext cx="64534" cy="16134"/>
            </a:xfrm>
            <a:custGeom>
              <a:avLst/>
              <a:gdLst>
                <a:gd name="T0" fmla="*/ 3 w 12"/>
                <a:gd name="T1" fmla="*/ 3 h 3"/>
                <a:gd name="T2" fmla="*/ 11 w 12"/>
                <a:gd name="T3" fmla="*/ 3 h 3"/>
                <a:gd name="T4" fmla="*/ 12 w 12"/>
                <a:gd name="T5" fmla="*/ 1 h 3"/>
                <a:gd name="T6" fmla="*/ 7 w 12"/>
                <a:gd name="T7" fmla="*/ 0 h 3"/>
                <a:gd name="T8" fmla="*/ 2 w 12"/>
                <a:gd name="T9" fmla="*/ 1 h 3"/>
                <a:gd name="T10" fmla="*/ 3 w 12"/>
                <a:gd name="T11" fmla="*/ 3 h 3"/>
                <a:gd name="T12" fmla="*/ 0 60000 65536"/>
                <a:gd name="T13" fmla="*/ 0 60000 65536"/>
                <a:gd name="T14" fmla="*/ 0 60000 65536"/>
                <a:gd name="T15" fmla="*/ 0 60000 65536"/>
                <a:gd name="T16" fmla="*/ 0 60000 65536"/>
                <a:gd name="T17" fmla="*/ 0 60000 65536"/>
                <a:gd name="T18" fmla="*/ 0 w 12"/>
                <a:gd name="T19" fmla="*/ 0 h 3"/>
                <a:gd name="T20" fmla="*/ 12 w 1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 h="3">
                  <a:moveTo>
                    <a:pt x="3" y="3"/>
                  </a:moveTo>
                  <a:cubicBezTo>
                    <a:pt x="5" y="3"/>
                    <a:pt x="10" y="3"/>
                    <a:pt x="11" y="3"/>
                  </a:cubicBezTo>
                  <a:cubicBezTo>
                    <a:pt x="12" y="3"/>
                    <a:pt x="12" y="2"/>
                    <a:pt x="12" y="1"/>
                  </a:cubicBezTo>
                  <a:cubicBezTo>
                    <a:pt x="12" y="1"/>
                    <a:pt x="10" y="1"/>
                    <a:pt x="7" y="0"/>
                  </a:cubicBezTo>
                  <a:cubicBezTo>
                    <a:pt x="5" y="0"/>
                    <a:pt x="4" y="0"/>
                    <a:pt x="2" y="1"/>
                  </a:cubicBezTo>
                  <a:cubicBezTo>
                    <a:pt x="0" y="1"/>
                    <a:pt x="1" y="2"/>
                    <a:pt x="3"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2" name="Freeform 115"/>
            <p:cNvSpPr>
              <a:spLocks noChangeArrowheads="1"/>
            </p:cNvSpPr>
            <p:nvPr/>
          </p:nvSpPr>
          <p:spPr bwMode="auto">
            <a:xfrm>
              <a:off x="4711025" y="251225"/>
              <a:ext cx="126764" cy="152117"/>
            </a:xfrm>
            <a:custGeom>
              <a:avLst/>
              <a:gdLst>
                <a:gd name="T0" fmla="*/ 2 w 23"/>
                <a:gd name="T1" fmla="*/ 19 h 28"/>
                <a:gd name="T2" fmla="*/ 5 w 23"/>
                <a:gd name="T3" fmla="*/ 20 h 28"/>
                <a:gd name="T4" fmla="*/ 6 w 23"/>
                <a:gd name="T5" fmla="*/ 21 h 28"/>
                <a:gd name="T6" fmla="*/ 7 w 23"/>
                <a:gd name="T7" fmla="*/ 20 h 28"/>
                <a:gd name="T8" fmla="*/ 8 w 23"/>
                <a:gd name="T9" fmla="*/ 21 h 28"/>
                <a:gd name="T10" fmla="*/ 8 w 23"/>
                <a:gd name="T11" fmla="*/ 23 h 28"/>
                <a:gd name="T12" fmla="*/ 8 w 23"/>
                <a:gd name="T13" fmla="*/ 25 h 28"/>
                <a:gd name="T14" fmla="*/ 13 w 23"/>
                <a:gd name="T15" fmla="*/ 26 h 28"/>
                <a:gd name="T16" fmla="*/ 15 w 23"/>
                <a:gd name="T17" fmla="*/ 27 h 28"/>
                <a:gd name="T18" fmla="*/ 16 w 23"/>
                <a:gd name="T19" fmla="*/ 26 h 28"/>
                <a:gd name="T20" fmla="*/ 17 w 23"/>
                <a:gd name="T21" fmla="*/ 28 h 28"/>
                <a:gd name="T22" fmla="*/ 19 w 23"/>
                <a:gd name="T23" fmla="*/ 27 h 28"/>
                <a:gd name="T24" fmla="*/ 21 w 23"/>
                <a:gd name="T25" fmla="*/ 27 h 28"/>
                <a:gd name="T26" fmla="*/ 22 w 23"/>
                <a:gd name="T27" fmla="*/ 27 h 28"/>
                <a:gd name="T28" fmla="*/ 22 w 23"/>
                <a:gd name="T29" fmla="*/ 26 h 28"/>
                <a:gd name="T30" fmla="*/ 21 w 23"/>
                <a:gd name="T31" fmla="*/ 25 h 28"/>
                <a:gd name="T32" fmla="*/ 20 w 23"/>
                <a:gd name="T33" fmla="*/ 24 h 28"/>
                <a:gd name="T34" fmla="*/ 17 w 23"/>
                <a:gd name="T35" fmla="*/ 22 h 28"/>
                <a:gd name="T36" fmla="*/ 17 w 23"/>
                <a:gd name="T37" fmla="*/ 20 h 28"/>
                <a:gd name="T38" fmla="*/ 15 w 23"/>
                <a:gd name="T39" fmla="*/ 18 h 28"/>
                <a:gd name="T40" fmla="*/ 14 w 23"/>
                <a:gd name="T41" fmla="*/ 16 h 28"/>
                <a:gd name="T42" fmla="*/ 15 w 23"/>
                <a:gd name="T43" fmla="*/ 13 h 28"/>
                <a:gd name="T44" fmla="*/ 14 w 23"/>
                <a:gd name="T45" fmla="*/ 12 h 28"/>
                <a:gd name="T46" fmla="*/ 14 w 23"/>
                <a:gd name="T47" fmla="*/ 10 h 28"/>
                <a:gd name="T48" fmla="*/ 14 w 23"/>
                <a:gd name="T49" fmla="*/ 9 h 28"/>
                <a:gd name="T50" fmla="*/ 15 w 23"/>
                <a:gd name="T51" fmla="*/ 7 h 28"/>
                <a:gd name="T52" fmla="*/ 15 w 23"/>
                <a:gd name="T53" fmla="*/ 6 h 28"/>
                <a:gd name="T54" fmla="*/ 16 w 23"/>
                <a:gd name="T55" fmla="*/ 6 h 28"/>
                <a:gd name="T56" fmla="*/ 16 w 23"/>
                <a:gd name="T57" fmla="*/ 5 h 28"/>
                <a:gd name="T58" fmla="*/ 17 w 23"/>
                <a:gd name="T59" fmla="*/ 4 h 28"/>
                <a:gd name="T60" fmla="*/ 17 w 23"/>
                <a:gd name="T61" fmla="*/ 2 h 28"/>
                <a:gd name="T62" fmla="*/ 15 w 23"/>
                <a:gd name="T63" fmla="*/ 1 h 28"/>
                <a:gd name="T64" fmla="*/ 13 w 23"/>
                <a:gd name="T65" fmla="*/ 1 h 28"/>
                <a:gd name="T66" fmla="*/ 11 w 23"/>
                <a:gd name="T67" fmla="*/ 0 h 28"/>
                <a:gd name="T68" fmla="*/ 11 w 23"/>
                <a:gd name="T69" fmla="*/ 1 h 28"/>
                <a:gd name="T70" fmla="*/ 9 w 23"/>
                <a:gd name="T71" fmla="*/ 1 h 28"/>
                <a:gd name="T72" fmla="*/ 7 w 23"/>
                <a:gd name="T73" fmla="*/ 4 h 28"/>
                <a:gd name="T74" fmla="*/ 5 w 23"/>
                <a:gd name="T75" fmla="*/ 4 h 28"/>
                <a:gd name="T76" fmla="*/ 5 w 23"/>
                <a:gd name="T77" fmla="*/ 6 h 28"/>
                <a:gd name="T78" fmla="*/ 4 w 23"/>
                <a:gd name="T79" fmla="*/ 6 h 28"/>
                <a:gd name="T80" fmla="*/ 3 w 23"/>
                <a:gd name="T81" fmla="*/ 7 h 28"/>
                <a:gd name="T82" fmla="*/ 5 w 23"/>
                <a:gd name="T83" fmla="*/ 8 h 28"/>
                <a:gd name="T84" fmla="*/ 5 w 23"/>
                <a:gd name="T85" fmla="*/ 9 h 28"/>
                <a:gd name="T86" fmla="*/ 4 w 23"/>
                <a:gd name="T87" fmla="*/ 12 h 28"/>
                <a:gd name="T88" fmla="*/ 4 w 23"/>
                <a:gd name="T89" fmla="*/ 13 h 28"/>
                <a:gd name="T90" fmla="*/ 3 w 23"/>
                <a:gd name="T91" fmla="*/ 13 h 28"/>
                <a:gd name="T92" fmla="*/ 2 w 23"/>
                <a:gd name="T93" fmla="*/ 14 h 28"/>
                <a:gd name="T94" fmla="*/ 1 w 23"/>
                <a:gd name="T95" fmla="*/ 14 h 28"/>
                <a:gd name="T96" fmla="*/ 0 w 23"/>
                <a:gd name="T97" fmla="*/ 17 h 28"/>
                <a:gd name="T98" fmla="*/ 2 w 23"/>
                <a:gd name="T99" fmla="*/ 19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
                <a:gd name="T151" fmla="*/ 0 h 28"/>
                <a:gd name="T152" fmla="*/ 23 w 23"/>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 h="28">
                  <a:moveTo>
                    <a:pt x="2" y="19"/>
                  </a:moveTo>
                  <a:cubicBezTo>
                    <a:pt x="2" y="19"/>
                    <a:pt x="4" y="20"/>
                    <a:pt x="5" y="20"/>
                  </a:cubicBezTo>
                  <a:cubicBezTo>
                    <a:pt x="5" y="20"/>
                    <a:pt x="5" y="20"/>
                    <a:pt x="6" y="21"/>
                  </a:cubicBezTo>
                  <a:cubicBezTo>
                    <a:pt x="6" y="21"/>
                    <a:pt x="7" y="21"/>
                    <a:pt x="7" y="20"/>
                  </a:cubicBezTo>
                  <a:cubicBezTo>
                    <a:pt x="8" y="20"/>
                    <a:pt x="8" y="21"/>
                    <a:pt x="8" y="21"/>
                  </a:cubicBezTo>
                  <a:cubicBezTo>
                    <a:pt x="9" y="22"/>
                    <a:pt x="8" y="22"/>
                    <a:pt x="8" y="23"/>
                  </a:cubicBezTo>
                  <a:cubicBezTo>
                    <a:pt x="9" y="24"/>
                    <a:pt x="8" y="25"/>
                    <a:pt x="8" y="25"/>
                  </a:cubicBezTo>
                  <a:cubicBezTo>
                    <a:pt x="8" y="26"/>
                    <a:pt x="12" y="26"/>
                    <a:pt x="13" y="26"/>
                  </a:cubicBezTo>
                  <a:cubicBezTo>
                    <a:pt x="13" y="26"/>
                    <a:pt x="14" y="27"/>
                    <a:pt x="15" y="27"/>
                  </a:cubicBezTo>
                  <a:cubicBezTo>
                    <a:pt x="16" y="27"/>
                    <a:pt x="15" y="26"/>
                    <a:pt x="16" y="26"/>
                  </a:cubicBezTo>
                  <a:cubicBezTo>
                    <a:pt x="16" y="26"/>
                    <a:pt x="17" y="27"/>
                    <a:pt x="17" y="28"/>
                  </a:cubicBezTo>
                  <a:cubicBezTo>
                    <a:pt x="18" y="28"/>
                    <a:pt x="19" y="27"/>
                    <a:pt x="19" y="27"/>
                  </a:cubicBezTo>
                  <a:cubicBezTo>
                    <a:pt x="19" y="27"/>
                    <a:pt x="20" y="27"/>
                    <a:pt x="21" y="27"/>
                  </a:cubicBezTo>
                  <a:cubicBezTo>
                    <a:pt x="21" y="27"/>
                    <a:pt x="21" y="27"/>
                    <a:pt x="22" y="27"/>
                  </a:cubicBezTo>
                  <a:cubicBezTo>
                    <a:pt x="23" y="26"/>
                    <a:pt x="22" y="25"/>
                    <a:pt x="22" y="26"/>
                  </a:cubicBezTo>
                  <a:cubicBezTo>
                    <a:pt x="21" y="26"/>
                    <a:pt x="21" y="25"/>
                    <a:pt x="21" y="25"/>
                  </a:cubicBezTo>
                  <a:cubicBezTo>
                    <a:pt x="21" y="24"/>
                    <a:pt x="20" y="25"/>
                    <a:pt x="20" y="24"/>
                  </a:cubicBezTo>
                  <a:cubicBezTo>
                    <a:pt x="19" y="23"/>
                    <a:pt x="17" y="22"/>
                    <a:pt x="17" y="22"/>
                  </a:cubicBezTo>
                  <a:cubicBezTo>
                    <a:pt x="17" y="22"/>
                    <a:pt x="17" y="21"/>
                    <a:pt x="17" y="20"/>
                  </a:cubicBezTo>
                  <a:cubicBezTo>
                    <a:pt x="17" y="20"/>
                    <a:pt x="15" y="18"/>
                    <a:pt x="15" y="18"/>
                  </a:cubicBezTo>
                  <a:cubicBezTo>
                    <a:pt x="15" y="17"/>
                    <a:pt x="14" y="16"/>
                    <a:pt x="14" y="16"/>
                  </a:cubicBezTo>
                  <a:cubicBezTo>
                    <a:pt x="14" y="15"/>
                    <a:pt x="14" y="14"/>
                    <a:pt x="15" y="13"/>
                  </a:cubicBezTo>
                  <a:cubicBezTo>
                    <a:pt x="15" y="13"/>
                    <a:pt x="15" y="13"/>
                    <a:pt x="14" y="12"/>
                  </a:cubicBezTo>
                  <a:cubicBezTo>
                    <a:pt x="13" y="12"/>
                    <a:pt x="14" y="11"/>
                    <a:pt x="14" y="10"/>
                  </a:cubicBezTo>
                  <a:cubicBezTo>
                    <a:pt x="14" y="10"/>
                    <a:pt x="14" y="10"/>
                    <a:pt x="14" y="9"/>
                  </a:cubicBezTo>
                  <a:cubicBezTo>
                    <a:pt x="14" y="9"/>
                    <a:pt x="15" y="8"/>
                    <a:pt x="15" y="7"/>
                  </a:cubicBezTo>
                  <a:cubicBezTo>
                    <a:pt x="15" y="7"/>
                    <a:pt x="14" y="6"/>
                    <a:pt x="15" y="6"/>
                  </a:cubicBezTo>
                  <a:cubicBezTo>
                    <a:pt x="15" y="5"/>
                    <a:pt x="16" y="6"/>
                    <a:pt x="16" y="6"/>
                  </a:cubicBezTo>
                  <a:cubicBezTo>
                    <a:pt x="17" y="6"/>
                    <a:pt x="16" y="5"/>
                    <a:pt x="16" y="5"/>
                  </a:cubicBezTo>
                  <a:cubicBezTo>
                    <a:pt x="16" y="5"/>
                    <a:pt x="17" y="4"/>
                    <a:pt x="17" y="4"/>
                  </a:cubicBezTo>
                  <a:cubicBezTo>
                    <a:pt x="18" y="4"/>
                    <a:pt x="18" y="2"/>
                    <a:pt x="17" y="2"/>
                  </a:cubicBezTo>
                  <a:cubicBezTo>
                    <a:pt x="17" y="2"/>
                    <a:pt x="16" y="2"/>
                    <a:pt x="15" y="1"/>
                  </a:cubicBezTo>
                  <a:cubicBezTo>
                    <a:pt x="15" y="1"/>
                    <a:pt x="14" y="1"/>
                    <a:pt x="13" y="1"/>
                  </a:cubicBezTo>
                  <a:cubicBezTo>
                    <a:pt x="13" y="1"/>
                    <a:pt x="12" y="0"/>
                    <a:pt x="11" y="0"/>
                  </a:cubicBezTo>
                  <a:cubicBezTo>
                    <a:pt x="10" y="0"/>
                    <a:pt x="11" y="1"/>
                    <a:pt x="11" y="1"/>
                  </a:cubicBezTo>
                  <a:cubicBezTo>
                    <a:pt x="11" y="1"/>
                    <a:pt x="9" y="1"/>
                    <a:pt x="9" y="1"/>
                  </a:cubicBezTo>
                  <a:cubicBezTo>
                    <a:pt x="8" y="1"/>
                    <a:pt x="8" y="4"/>
                    <a:pt x="7" y="4"/>
                  </a:cubicBezTo>
                  <a:cubicBezTo>
                    <a:pt x="7" y="5"/>
                    <a:pt x="6" y="4"/>
                    <a:pt x="5" y="4"/>
                  </a:cubicBezTo>
                  <a:cubicBezTo>
                    <a:pt x="5" y="4"/>
                    <a:pt x="5" y="5"/>
                    <a:pt x="5" y="6"/>
                  </a:cubicBezTo>
                  <a:cubicBezTo>
                    <a:pt x="5" y="6"/>
                    <a:pt x="5" y="6"/>
                    <a:pt x="4" y="6"/>
                  </a:cubicBezTo>
                  <a:cubicBezTo>
                    <a:pt x="3" y="6"/>
                    <a:pt x="3" y="7"/>
                    <a:pt x="3" y="7"/>
                  </a:cubicBezTo>
                  <a:cubicBezTo>
                    <a:pt x="4" y="8"/>
                    <a:pt x="5" y="8"/>
                    <a:pt x="5" y="8"/>
                  </a:cubicBezTo>
                  <a:cubicBezTo>
                    <a:pt x="6" y="8"/>
                    <a:pt x="5" y="8"/>
                    <a:pt x="5" y="9"/>
                  </a:cubicBezTo>
                  <a:cubicBezTo>
                    <a:pt x="4" y="9"/>
                    <a:pt x="4" y="11"/>
                    <a:pt x="4" y="12"/>
                  </a:cubicBezTo>
                  <a:cubicBezTo>
                    <a:pt x="4" y="13"/>
                    <a:pt x="4" y="13"/>
                    <a:pt x="4" y="13"/>
                  </a:cubicBezTo>
                  <a:cubicBezTo>
                    <a:pt x="4" y="14"/>
                    <a:pt x="4" y="13"/>
                    <a:pt x="3" y="13"/>
                  </a:cubicBezTo>
                  <a:cubicBezTo>
                    <a:pt x="2" y="13"/>
                    <a:pt x="2" y="13"/>
                    <a:pt x="2" y="14"/>
                  </a:cubicBezTo>
                  <a:cubicBezTo>
                    <a:pt x="2" y="14"/>
                    <a:pt x="2" y="14"/>
                    <a:pt x="1" y="14"/>
                  </a:cubicBezTo>
                  <a:cubicBezTo>
                    <a:pt x="1" y="14"/>
                    <a:pt x="0" y="16"/>
                    <a:pt x="0" y="17"/>
                  </a:cubicBezTo>
                  <a:cubicBezTo>
                    <a:pt x="0" y="18"/>
                    <a:pt x="1" y="19"/>
                    <a:pt x="2" y="19"/>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3" name="Freeform 116"/>
            <p:cNvSpPr>
              <a:spLocks noChangeArrowheads="1"/>
            </p:cNvSpPr>
            <p:nvPr/>
          </p:nvSpPr>
          <p:spPr bwMode="auto">
            <a:xfrm>
              <a:off x="4727158" y="366466"/>
              <a:ext cx="23049" cy="16134"/>
            </a:xfrm>
            <a:custGeom>
              <a:avLst/>
              <a:gdLst>
                <a:gd name="T0" fmla="*/ 1 w 4"/>
                <a:gd name="T1" fmla="*/ 0 h 3"/>
                <a:gd name="T2" fmla="*/ 1 w 4"/>
                <a:gd name="T3" fmla="*/ 1 h 3"/>
                <a:gd name="T4" fmla="*/ 3 w 4"/>
                <a:gd name="T5" fmla="*/ 3 h 3"/>
                <a:gd name="T6" fmla="*/ 3 w 4"/>
                <a:gd name="T7" fmla="*/ 1 h 3"/>
                <a:gd name="T8" fmla="*/ 1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0" y="0"/>
                    <a:pt x="0" y="1"/>
                    <a:pt x="1" y="1"/>
                  </a:cubicBezTo>
                  <a:cubicBezTo>
                    <a:pt x="2" y="2"/>
                    <a:pt x="2" y="3"/>
                    <a:pt x="3" y="3"/>
                  </a:cubicBezTo>
                  <a:cubicBezTo>
                    <a:pt x="4" y="3"/>
                    <a:pt x="3" y="2"/>
                    <a:pt x="3" y="1"/>
                  </a:cubicBezTo>
                  <a:cubicBezTo>
                    <a:pt x="3" y="1"/>
                    <a:pt x="2" y="0"/>
                    <a:pt x="1"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4" name="Freeform 117"/>
            <p:cNvSpPr>
              <a:spLocks noChangeArrowheads="1"/>
            </p:cNvSpPr>
            <p:nvPr/>
          </p:nvSpPr>
          <p:spPr bwMode="auto">
            <a:xfrm>
              <a:off x="4738681" y="36878"/>
              <a:ext cx="295016" cy="218957"/>
            </a:xfrm>
            <a:custGeom>
              <a:avLst/>
              <a:gdLst>
                <a:gd name="T0" fmla="*/ 4 w 54"/>
                <a:gd name="T1" fmla="*/ 37 h 40"/>
                <a:gd name="T2" fmla="*/ 9 w 54"/>
                <a:gd name="T3" fmla="*/ 39 h 40"/>
                <a:gd name="T4" fmla="*/ 14 w 54"/>
                <a:gd name="T5" fmla="*/ 40 h 40"/>
                <a:gd name="T6" fmla="*/ 15 w 54"/>
                <a:gd name="T7" fmla="*/ 37 h 40"/>
                <a:gd name="T8" fmla="*/ 17 w 54"/>
                <a:gd name="T9" fmla="*/ 36 h 40"/>
                <a:gd name="T10" fmla="*/ 17 w 54"/>
                <a:gd name="T11" fmla="*/ 34 h 40"/>
                <a:gd name="T12" fmla="*/ 18 w 54"/>
                <a:gd name="T13" fmla="*/ 32 h 40"/>
                <a:gd name="T14" fmla="*/ 19 w 54"/>
                <a:gd name="T15" fmla="*/ 31 h 40"/>
                <a:gd name="T16" fmla="*/ 20 w 54"/>
                <a:gd name="T17" fmla="*/ 28 h 40"/>
                <a:gd name="T18" fmla="*/ 20 w 54"/>
                <a:gd name="T19" fmla="*/ 27 h 40"/>
                <a:gd name="T20" fmla="*/ 23 w 54"/>
                <a:gd name="T21" fmla="*/ 26 h 40"/>
                <a:gd name="T22" fmla="*/ 23 w 54"/>
                <a:gd name="T23" fmla="*/ 24 h 40"/>
                <a:gd name="T24" fmla="*/ 27 w 54"/>
                <a:gd name="T25" fmla="*/ 24 h 40"/>
                <a:gd name="T26" fmla="*/ 29 w 54"/>
                <a:gd name="T27" fmla="*/ 21 h 40"/>
                <a:gd name="T28" fmla="*/ 31 w 54"/>
                <a:gd name="T29" fmla="*/ 21 h 40"/>
                <a:gd name="T30" fmla="*/ 35 w 54"/>
                <a:gd name="T31" fmla="*/ 18 h 40"/>
                <a:gd name="T32" fmla="*/ 41 w 54"/>
                <a:gd name="T33" fmla="*/ 15 h 40"/>
                <a:gd name="T34" fmla="*/ 48 w 54"/>
                <a:gd name="T35" fmla="*/ 15 h 40"/>
                <a:gd name="T36" fmla="*/ 52 w 54"/>
                <a:gd name="T37" fmla="*/ 12 h 40"/>
                <a:gd name="T38" fmla="*/ 53 w 54"/>
                <a:gd name="T39" fmla="*/ 10 h 40"/>
                <a:gd name="T40" fmla="*/ 54 w 54"/>
                <a:gd name="T41" fmla="*/ 8 h 40"/>
                <a:gd name="T42" fmla="*/ 54 w 54"/>
                <a:gd name="T43" fmla="*/ 4 h 40"/>
                <a:gd name="T44" fmla="*/ 52 w 54"/>
                <a:gd name="T45" fmla="*/ 1 h 40"/>
                <a:gd name="T46" fmla="*/ 49 w 54"/>
                <a:gd name="T47" fmla="*/ 1 h 40"/>
                <a:gd name="T48" fmla="*/ 46 w 54"/>
                <a:gd name="T49" fmla="*/ 1 h 40"/>
                <a:gd name="T50" fmla="*/ 44 w 54"/>
                <a:gd name="T51" fmla="*/ 5 h 40"/>
                <a:gd name="T52" fmla="*/ 40 w 54"/>
                <a:gd name="T53" fmla="*/ 9 h 40"/>
                <a:gd name="T54" fmla="*/ 34 w 54"/>
                <a:gd name="T55" fmla="*/ 10 h 40"/>
                <a:gd name="T56" fmla="*/ 31 w 54"/>
                <a:gd name="T57" fmla="*/ 9 h 40"/>
                <a:gd name="T58" fmla="*/ 28 w 54"/>
                <a:gd name="T59" fmla="*/ 9 h 40"/>
                <a:gd name="T60" fmla="*/ 25 w 54"/>
                <a:gd name="T61" fmla="*/ 9 h 40"/>
                <a:gd name="T62" fmla="*/ 24 w 54"/>
                <a:gd name="T63" fmla="*/ 11 h 40"/>
                <a:gd name="T64" fmla="*/ 20 w 54"/>
                <a:gd name="T65" fmla="*/ 15 h 40"/>
                <a:gd name="T66" fmla="*/ 18 w 54"/>
                <a:gd name="T67" fmla="*/ 15 h 40"/>
                <a:gd name="T68" fmla="*/ 15 w 54"/>
                <a:gd name="T69" fmla="*/ 18 h 40"/>
                <a:gd name="T70" fmla="*/ 14 w 54"/>
                <a:gd name="T71" fmla="*/ 19 h 40"/>
                <a:gd name="T72" fmla="*/ 11 w 54"/>
                <a:gd name="T73" fmla="*/ 23 h 40"/>
                <a:gd name="T74" fmla="*/ 8 w 54"/>
                <a:gd name="T75" fmla="*/ 24 h 40"/>
                <a:gd name="T76" fmla="*/ 9 w 54"/>
                <a:gd name="T77" fmla="*/ 25 h 40"/>
                <a:gd name="T78" fmla="*/ 8 w 54"/>
                <a:gd name="T79" fmla="*/ 27 h 40"/>
                <a:gd name="T80" fmla="*/ 7 w 54"/>
                <a:gd name="T81" fmla="*/ 29 h 40"/>
                <a:gd name="T82" fmla="*/ 8 w 54"/>
                <a:gd name="T83" fmla="*/ 32 h 40"/>
                <a:gd name="T84" fmla="*/ 4 w 54"/>
                <a:gd name="T85" fmla="*/ 33 h 40"/>
                <a:gd name="T86" fmla="*/ 1 w 54"/>
                <a:gd name="T87" fmla="*/ 36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40"/>
                <a:gd name="T134" fmla="*/ 54 w 5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40">
                  <a:moveTo>
                    <a:pt x="4" y="35"/>
                  </a:moveTo>
                  <a:cubicBezTo>
                    <a:pt x="4" y="35"/>
                    <a:pt x="4" y="37"/>
                    <a:pt x="4" y="37"/>
                  </a:cubicBezTo>
                  <a:cubicBezTo>
                    <a:pt x="4" y="37"/>
                    <a:pt x="6" y="37"/>
                    <a:pt x="7" y="38"/>
                  </a:cubicBezTo>
                  <a:cubicBezTo>
                    <a:pt x="7" y="38"/>
                    <a:pt x="8" y="38"/>
                    <a:pt x="9" y="39"/>
                  </a:cubicBezTo>
                  <a:cubicBezTo>
                    <a:pt x="9" y="39"/>
                    <a:pt x="11" y="39"/>
                    <a:pt x="11" y="39"/>
                  </a:cubicBezTo>
                  <a:cubicBezTo>
                    <a:pt x="11" y="40"/>
                    <a:pt x="13" y="40"/>
                    <a:pt x="14" y="40"/>
                  </a:cubicBezTo>
                  <a:cubicBezTo>
                    <a:pt x="14" y="40"/>
                    <a:pt x="15" y="39"/>
                    <a:pt x="15" y="39"/>
                  </a:cubicBezTo>
                  <a:cubicBezTo>
                    <a:pt x="15" y="38"/>
                    <a:pt x="16" y="37"/>
                    <a:pt x="15" y="37"/>
                  </a:cubicBezTo>
                  <a:cubicBezTo>
                    <a:pt x="14" y="36"/>
                    <a:pt x="14" y="36"/>
                    <a:pt x="14" y="36"/>
                  </a:cubicBezTo>
                  <a:cubicBezTo>
                    <a:pt x="14" y="36"/>
                    <a:pt x="16" y="36"/>
                    <a:pt x="17" y="36"/>
                  </a:cubicBezTo>
                  <a:cubicBezTo>
                    <a:pt x="17" y="35"/>
                    <a:pt x="16" y="35"/>
                    <a:pt x="16" y="34"/>
                  </a:cubicBezTo>
                  <a:cubicBezTo>
                    <a:pt x="16" y="34"/>
                    <a:pt x="17" y="35"/>
                    <a:pt x="17" y="34"/>
                  </a:cubicBezTo>
                  <a:cubicBezTo>
                    <a:pt x="17" y="34"/>
                    <a:pt x="17" y="33"/>
                    <a:pt x="16" y="33"/>
                  </a:cubicBezTo>
                  <a:cubicBezTo>
                    <a:pt x="16" y="32"/>
                    <a:pt x="17" y="32"/>
                    <a:pt x="18" y="32"/>
                  </a:cubicBezTo>
                  <a:cubicBezTo>
                    <a:pt x="19" y="32"/>
                    <a:pt x="18" y="32"/>
                    <a:pt x="18" y="31"/>
                  </a:cubicBezTo>
                  <a:cubicBezTo>
                    <a:pt x="17" y="31"/>
                    <a:pt x="18" y="31"/>
                    <a:pt x="19" y="31"/>
                  </a:cubicBezTo>
                  <a:cubicBezTo>
                    <a:pt x="19" y="31"/>
                    <a:pt x="20" y="31"/>
                    <a:pt x="20" y="30"/>
                  </a:cubicBezTo>
                  <a:cubicBezTo>
                    <a:pt x="20" y="29"/>
                    <a:pt x="20" y="28"/>
                    <a:pt x="20" y="28"/>
                  </a:cubicBezTo>
                  <a:cubicBezTo>
                    <a:pt x="21" y="28"/>
                    <a:pt x="22" y="28"/>
                    <a:pt x="22" y="28"/>
                  </a:cubicBezTo>
                  <a:cubicBezTo>
                    <a:pt x="22" y="28"/>
                    <a:pt x="20" y="28"/>
                    <a:pt x="20" y="27"/>
                  </a:cubicBezTo>
                  <a:cubicBezTo>
                    <a:pt x="20" y="27"/>
                    <a:pt x="21" y="27"/>
                    <a:pt x="21" y="27"/>
                  </a:cubicBezTo>
                  <a:cubicBezTo>
                    <a:pt x="22" y="27"/>
                    <a:pt x="22" y="27"/>
                    <a:pt x="23" y="26"/>
                  </a:cubicBezTo>
                  <a:cubicBezTo>
                    <a:pt x="23" y="26"/>
                    <a:pt x="23" y="26"/>
                    <a:pt x="24" y="26"/>
                  </a:cubicBezTo>
                  <a:cubicBezTo>
                    <a:pt x="24" y="25"/>
                    <a:pt x="24" y="25"/>
                    <a:pt x="23" y="24"/>
                  </a:cubicBezTo>
                  <a:cubicBezTo>
                    <a:pt x="23" y="24"/>
                    <a:pt x="25" y="25"/>
                    <a:pt x="26" y="25"/>
                  </a:cubicBezTo>
                  <a:cubicBezTo>
                    <a:pt x="27" y="25"/>
                    <a:pt x="27" y="24"/>
                    <a:pt x="27" y="24"/>
                  </a:cubicBezTo>
                  <a:cubicBezTo>
                    <a:pt x="27" y="24"/>
                    <a:pt x="28" y="24"/>
                    <a:pt x="28" y="24"/>
                  </a:cubicBezTo>
                  <a:cubicBezTo>
                    <a:pt x="29" y="24"/>
                    <a:pt x="29" y="22"/>
                    <a:pt x="29" y="21"/>
                  </a:cubicBezTo>
                  <a:cubicBezTo>
                    <a:pt x="29" y="21"/>
                    <a:pt x="29" y="21"/>
                    <a:pt x="30" y="22"/>
                  </a:cubicBezTo>
                  <a:cubicBezTo>
                    <a:pt x="30" y="22"/>
                    <a:pt x="31" y="22"/>
                    <a:pt x="31" y="21"/>
                  </a:cubicBezTo>
                  <a:cubicBezTo>
                    <a:pt x="32" y="21"/>
                    <a:pt x="32" y="21"/>
                    <a:pt x="32" y="20"/>
                  </a:cubicBezTo>
                  <a:cubicBezTo>
                    <a:pt x="33" y="20"/>
                    <a:pt x="35" y="19"/>
                    <a:pt x="35" y="18"/>
                  </a:cubicBezTo>
                  <a:cubicBezTo>
                    <a:pt x="36" y="18"/>
                    <a:pt x="38" y="17"/>
                    <a:pt x="38" y="16"/>
                  </a:cubicBezTo>
                  <a:cubicBezTo>
                    <a:pt x="39" y="15"/>
                    <a:pt x="41" y="15"/>
                    <a:pt x="41" y="15"/>
                  </a:cubicBezTo>
                  <a:cubicBezTo>
                    <a:pt x="42" y="15"/>
                    <a:pt x="43" y="15"/>
                    <a:pt x="45" y="16"/>
                  </a:cubicBezTo>
                  <a:cubicBezTo>
                    <a:pt x="46" y="16"/>
                    <a:pt x="47" y="16"/>
                    <a:pt x="48" y="15"/>
                  </a:cubicBezTo>
                  <a:cubicBezTo>
                    <a:pt x="49" y="15"/>
                    <a:pt x="49" y="14"/>
                    <a:pt x="49" y="14"/>
                  </a:cubicBezTo>
                  <a:cubicBezTo>
                    <a:pt x="50" y="13"/>
                    <a:pt x="52" y="13"/>
                    <a:pt x="52" y="12"/>
                  </a:cubicBezTo>
                  <a:cubicBezTo>
                    <a:pt x="53" y="12"/>
                    <a:pt x="54" y="11"/>
                    <a:pt x="54" y="11"/>
                  </a:cubicBezTo>
                  <a:cubicBezTo>
                    <a:pt x="53" y="11"/>
                    <a:pt x="53" y="11"/>
                    <a:pt x="53" y="10"/>
                  </a:cubicBezTo>
                  <a:cubicBezTo>
                    <a:pt x="53" y="10"/>
                    <a:pt x="53" y="9"/>
                    <a:pt x="54" y="8"/>
                  </a:cubicBezTo>
                  <a:cubicBezTo>
                    <a:pt x="54" y="8"/>
                    <a:pt x="54" y="8"/>
                    <a:pt x="54" y="8"/>
                  </a:cubicBezTo>
                  <a:cubicBezTo>
                    <a:pt x="53" y="7"/>
                    <a:pt x="53" y="6"/>
                    <a:pt x="53" y="5"/>
                  </a:cubicBezTo>
                  <a:cubicBezTo>
                    <a:pt x="53" y="5"/>
                    <a:pt x="54" y="5"/>
                    <a:pt x="54" y="4"/>
                  </a:cubicBezTo>
                  <a:cubicBezTo>
                    <a:pt x="54" y="4"/>
                    <a:pt x="53" y="3"/>
                    <a:pt x="53" y="3"/>
                  </a:cubicBezTo>
                  <a:cubicBezTo>
                    <a:pt x="52" y="2"/>
                    <a:pt x="52" y="2"/>
                    <a:pt x="52" y="1"/>
                  </a:cubicBezTo>
                  <a:cubicBezTo>
                    <a:pt x="52" y="1"/>
                    <a:pt x="51" y="1"/>
                    <a:pt x="50" y="0"/>
                  </a:cubicBezTo>
                  <a:cubicBezTo>
                    <a:pt x="49" y="0"/>
                    <a:pt x="49" y="0"/>
                    <a:pt x="49" y="1"/>
                  </a:cubicBezTo>
                  <a:cubicBezTo>
                    <a:pt x="49" y="1"/>
                    <a:pt x="48" y="1"/>
                    <a:pt x="48" y="0"/>
                  </a:cubicBezTo>
                  <a:cubicBezTo>
                    <a:pt x="48" y="0"/>
                    <a:pt x="46" y="1"/>
                    <a:pt x="46" y="1"/>
                  </a:cubicBezTo>
                  <a:cubicBezTo>
                    <a:pt x="45" y="1"/>
                    <a:pt x="46" y="2"/>
                    <a:pt x="46" y="2"/>
                  </a:cubicBezTo>
                  <a:cubicBezTo>
                    <a:pt x="46" y="3"/>
                    <a:pt x="45" y="4"/>
                    <a:pt x="44" y="5"/>
                  </a:cubicBezTo>
                  <a:cubicBezTo>
                    <a:pt x="44" y="6"/>
                    <a:pt x="43" y="7"/>
                    <a:pt x="42" y="7"/>
                  </a:cubicBezTo>
                  <a:cubicBezTo>
                    <a:pt x="41" y="7"/>
                    <a:pt x="41" y="8"/>
                    <a:pt x="40" y="9"/>
                  </a:cubicBezTo>
                  <a:cubicBezTo>
                    <a:pt x="39" y="9"/>
                    <a:pt x="37" y="10"/>
                    <a:pt x="36" y="10"/>
                  </a:cubicBezTo>
                  <a:cubicBezTo>
                    <a:pt x="34" y="10"/>
                    <a:pt x="35" y="10"/>
                    <a:pt x="34" y="10"/>
                  </a:cubicBezTo>
                  <a:cubicBezTo>
                    <a:pt x="33" y="11"/>
                    <a:pt x="33" y="9"/>
                    <a:pt x="32" y="9"/>
                  </a:cubicBezTo>
                  <a:cubicBezTo>
                    <a:pt x="32" y="8"/>
                    <a:pt x="32" y="9"/>
                    <a:pt x="31" y="9"/>
                  </a:cubicBezTo>
                  <a:cubicBezTo>
                    <a:pt x="31" y="10"/>
                    <a:pt x="31" y="10"/>
                    <a:pt x="30" y="10"/>
                  </a:cubicBezTo>
                  <a:cubicBezTo>
                    <a:pt x="30" y="10"/>
                    <a:pt x="28" y="9"/>
                    <a:pt x="28" y="9"/>
                  </a:cubicBezTo>
                  <a:cubicBezTo>
                    <a:pt x="28" y="8"/>
                    <a:pt x="27" y="9"/>
                    <a:pt x="26" y="9"/>
                  </a:cubicBezTo>
                  <a:cubicBezTo>
                    <a:pt x="26" y="10"/>
                    <a:pt x="26" y="9"/>
                    <a:pt x="25" y="9"/>
                  </a:cubicBezTo>
                  <a:cubicBezTo>
                    <a:pt x="24" y="9"/>
                    <a:pt x="25" y="10"/>
                    <a:pt x="25" y="10"/>
                  </a:cubicBezTo>
                  <a:cubicBezTo>
                    <a:pt x="26" y="10"/>
                    <a:pt x="25" y="11"/>
                    <a:pt x="24" y="11"/>
                  </a:cubicBezTo>
                  <a:cubicBezTo>
                    <a:pt x="24" y="12"/>
                    <a:pt x="22" y="14"/>
                    <a:pt x="21" y="14"/>
                  </a:cubicBezTo>
                  <a:cubicBezTo>
                    <a:pt x="20" y="14"/>
                    <a:pt x="20" y="15"/>
                    <a:pt x="20" y="15"/>
                  </a:cubicBezTo>
                  <a:cubicBezTo>
                    <a:pt x="19" y="15"/>
                    <a:pt x="19" y="14"/>
                    <a:pt x="19" y="14"/>
                  </a:cubicBezTo>
                  <a:cubicBezTo>
                    <a:pt x="18" y="14"/>
                    <a:pt x="18" y="15"/>
                    <a:pt x="18" y="15"/>
                  </a:cubicBezTo>
                  <a:cubicBezTo>
                    <a:pt x="19" y="16"/>
                    <a:pt x="18" y="16"/>
                    <a:pt x="17" y="16"/>
                  </a:cubicBezTo>
                  <a:cubicBezTo>
                    <a:pt x="16" y="17"/>
                    <a:pt x="16" y="17"/>
                    <a:pt x="15" y="18"/>
                  </a:cubicBezTo>
                  <a:cubicBezTo>
                    <a:pt x="14" y="18"/>
                    <a:pt x="15" y="19"/>
                    <a:pt x="15" y="19"/>
                  </a:cubicBezTo>
                  <a:cubicBezTo>
                    <a:pt x="15" y="20"/>
                    <a:pt x="14" y="19"/>
                    <a:pt x="14" y="19"/>
                  </a:cubicBezTo>
                  <a:cubicBezTo>
                    <a:pt x="13" y="19"/>
                    <a:pt x="12" y="20"/>
                    <a:pt x="13" y="20"/>
                  </a:cubicBezTo>
                  <a:cubicBezTo>
                    <a:pt x="13" y="20"/>
                    <a:pt x="11" y="22"/>
                    <a:pt x="11" y="23"/>
                  </a:cubicBezTo>
                  <a:cubicBezTo>
                    <a:pt x="10" y="23"/>
                    <a:pt x="10" y="23"/>
                    <a:pt x="10" y="23"/>
                  </a:cubicBezTo>
                  <a:cubicBezTo>
                    <a:pt x="9" y="23"/>
                    <a:pt x="8" y="23"/>
                    <a:pt x="8" y="24"/>
                  </a:cubicBezTo>
                  <a:cubicBezTo>
                    <a:pt x="8" y="24"/>
                    <a:pt x="9" y="24"/>
                    <a:pt x="9" y="24"/>
                  </a:cubicBezTo>
                  <a:cubicBezTo>
                    <a:pt x="10" y="24"/>
                    <a:pt x="9" y="25"/>
                    <a:pt x="9" y="25"/>
                  </a:cubicBezTo>
                  <a:cubicBezTo>
                    <a:pt x="8" y="26"/>
                    <a:pt x="10" y="26"/>
                    <a:pt x="10" y="27"/>
                  </a:cubicBezTo>
                  <a:cubicBezTo>
                    <a:pt x="10" y="27"/>
                    <a:pt x="9" y="27"/>
                    <a:pt x="8" y="27"/>
                  </a:cubicBezTo>
                  <a:cubicBezTo>
                    <a:pt x="7" y="27"/>
                    <a:pt x="8" y="28"/>
                    <a:pt x="9" y="29"/>
                  </a:cubicBezTo>
                  <a:cubicBezTo>
                    <a:pt x="10" y="29"/>
                    <a:pt x="8" y="29"/>
                    <a:pt x="7" y="29"/>
                  </a:cubicBezTo>
                  <a:cubicBezTo>
                    <a:pt x="6" y="29"/>
                    <a:pt x="8" y="30"/>
                    <a:pt x="7" y="31"/>
                  </a:cubicBezTo>
                  <a:cubicBezTo>
                    <a:pt x="7" y="31"/>
                    <a:pt x="8" y="32"/>
                    <a:pt x="8" y="32"/>
                  </a:cubicBezTo>
                  <a:cubicBezTo>
                    <a:pt x="8" y="33"/>
                    <a:pt x="7" y="32"/>
                    <a:pt x="6" y="32"/>
                  </a:cubicBezTo>
                  <a:cubicBezTo>
                    <a:pt x="5" y="32"/>
                    <a:pt x="5" y="32"/>
                    <a:pt x="4" y="33"/>
                  </a:cubicBezTo>
                  <a:cubicBezTo>
                    <a:pt x="4" y="33"/>
                    <a:pt x="5" y="34"/>
                    <a:pt x="4" y="34"/>
                  </a:cubicBezTo>
                  <a:cubicBezTo>
                    <a:pt x="2" y="34"/>
                    <a:pt x="2" y="34"/>
                    <a:pt x="1" y="36"/>
                  </a:cubicBezTo>
                  <a:cubicBezTo>
                    <a:pt x="0" y="37"/>
                    <a:pt x="3" y="35"/>
                    <a:pt x="4" y="3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5" name="Freeform 118"/>
            <p:cNvSpPr>
              <a:spLocks noChangeArrowheads="1"/>
            </p:cNvSpPr>
            <p:nvPr/>
          </p:nvSpPr>
          <p:spPr bwMode="auto">
            <a:xfrm>
              <a:off x="4116384" y="382598"/>
              <a:ext cx="32268" cy="25353"/>
            </a:xfrm>
            <a:custGeom>
              <a:avLst/>
              <a:gdLst>
                <a:gd name="T0" fmla="*/ 1 w 6"/>
                <a:gd name="T1" fmla="*/ 5 h 5"/>
                <a:gd name="T2" fmla="*/ 6 w 6"/>
                <a:gd name="T3" fmla="*/ 2 h 5"/>
                <a:gd name="T4" fmla="*/ 5 w 6"/>
                <a:gd name="T5" fmla="*/ 1 h 5"/>
                <a:gd name="T6" fmla="*/ 1 w 6"/>
                <a:gd name="T7" fmla="*/ 3 h 5"/>
                <a:gd name="T8" fmla="*/ 1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5"/>
                  </a:moveTo>
                  <a:cubicBezTo>
                    <a:pt x="2" y="4"/>
                    <a:pt x="6" y="3"/>
                    <a:pt x="6" y="2"/>
                  </a:cubicBezTo>
                  <a:cubicBezTo>
                    <a:pt x="6" y="1"/>
                    <a:pt x="6" y="0"/>
                    <a:pt x="5" y="1"/>
                  </a:cubicBezTo>
                  <a:cubicBezTo>
                    <a:pt x="4" y="1"/>
                    <a:pt x="1" y="2"/>
                    <a:pt x="1" y="3"/>
                  </a:cubicBezTo>
                  <a:cubicBezTo>
                    <a:pt x="1" y="3"/>
                    <a:pt x="0" y="5"/>
                    <a:pt x="1"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6" name="Freeform 119"/>
            <p:cNvSpPr>
              <a:spLocks noChangeArrowheads="1"/>
            </p:cNvSpPr>
            <p:nvPr/>
          </p:nvSpPr>
          <p:spPr bwMode="auto">
            <a:xfrm>
              <a:off x="4012669" y="451744"/>
              <a:ext cx="27657" cy="34572"/>
            </a:xfrm>
            <a:custGeom>
              <a:avLst/>
              <a:gdLst>
                <a:gd name="T0" fmla="*/ 1 w 5"/>
                <a:gd name="T1" fmla="*/ 5 h 6"/>
                <a:gd name="T2" fmla="*/ 5 w 5"/>
                <a:gd name="T3" fmla="*/ 2 h 6"/>
                <a:gd name="T4" fmla="*/ 3 w 5"/>
                <a:gd name="T5" fmla="*/ 1 h 6"/>
                <a:gd name="T6" fmla="*/ 2 w 5"/>
                <a:gd name="T7" fmla="*/ 3 h 6"/>
                <a:gd name="T8" fmla="*/ 1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5"/>
                  </a:moveTo>
                  <a:cubicBezTo>
                    <a:pt x="2" y="4"/>
                    <a:pt x="5" y="3"/>
                    <a:pt x="5" y="2"/>
                  </a:cubicBezTo>
                  <a:cubicBezTo>
                    <a:pt x="4" y="2"/>
                    <a:pt x="4" y="0"/>
                    <a:pt x="3" y="1"/>
                  </a:cubicBezTo>
                  <a:cubicBezTo>
                    <a:pt x="2" y="1"/>
                    <a:pt x="3" y="3"/>
                    <a:pt x="2" y="3"/>
                  </a:cubicBezTo>
                  <a:cubicBezTo>
                    <a:pt x="2" y="4"/>
                    <a:pt x="0" y="6"/>
                    <a:pt x="1" y="5"/>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7" name="Freeform 120"/>
            <p:cNvSpPr>
              <a:spLocks noChangeArrowheads="1"/>
            </p:cNvSpPr>
            <p:nvPr/>
          </p:nvSpPr>
          <p:spPr bwMode="auto">
            <a:xfrm>
              <a:off x="4346866" y="1574183"/>
              <a:ext cx="48401" cy="27657"/>
            </a:xfrm>
            <a:custGeom>
              <a:avLst/>
              <a:gdLst>
                <a:gd name="T0" fmla="*/ 7 w 9"/>
                <a:gd name="T1" fmla="*/ 4 h 5"/>
                <a:gd name="T2" fmla="*/ 8 w 9"/>
                <a:gd name="T3" fmla="*/ 0 h 5"/>
                <a:gd name="T4" fmla="*/ 3 w 9"/>
                <a:gd name="T5" fmla="*/ 2 h 5"/>
                <a:gd name="T6" fmla="*/ 0 w 9"/>
                <a:gd name="T7" fmla="*/ 4 h 5"/>
                <a:gd name="T8" fmla="*/ 7 w 9"/>
                <a:gd name="T9" fmla="*/ 4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7" y="4"/>
                  </a:moveTo>
                  <a:cubicBezTo>
                    <a:pt x="8" y="4"/>
                    <a:pt x="8" y="0"/>
                    <a:pt x="8" y="0"/>
                  </a:cubicBezTo>
                  <a:cubicBezTo>
                    <a:pt x="9" y="0"/>
                    <a:pt x="5" y="2"/>
                    <a:pt x="3" y="2"/>
                  </a:cubicBezTo>
                  <a:cubicBezTo>
                    <a:pt x="0" y="2"/>
                    <a:pt x="0" y="3"/>
                    <a:pt x="0" y="4"/>
                  </a:cubicBezTo>
                  <a:cubicBezTo>
                    <a:pt x="0" y="5"/>
                    <a:pt x="6" y="4"/>
                    <a:pt x="7" y="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8" name="Freeform 121"/>
            <p:cNvSpPr>
              <a:spLocks noChangeArrowheads="1"/>
            </p:cNvSpPr>
            <p:nvPr/>
          </p:nvSpPr>
          <p:spPr bwMode="auto">
            <a:xfrm>
              <a:off x="838950" y="1147794"/>
              <a:ext cx="99107" cy="71449"/>
            </a:xfrm>
            <a:custGeom>
              <a:avLst/>
              <a:gdLst>
                <a:gd name="T0" fmla="*/ 9 w 18"/>
                <a:gd name="T1" fmla="*/ 9 h 13"/>
                <a:gd name="T2" fmla="*/ 11 w 18"/>
                <a:gd name="T3" fmla="*/ 11 h 13"/>
                <a:gd name="T4" fmla="*/ 16 w 18"/>
                <a:gd name="T5" fmla="*/ 13 h 13"/>
                <a:gd name="T6" fmla="*/ 15 w 18"/>
                <a:gd name="T7" fmla="*/ 8 h 13"/>
                <a:gd name="T8" fmla="*/ 12 w 18"/>
                <a:gd name="T9" fmla="*/ 6 h 13"/>
                <a:gd name="T10" fmla="*/ 8 w 18"/>
                <a:gd name="T11" fmla="*/ 2 h 13"/>
                <a:gd name="T12" fmla="*/ 2 w 18"/>
                <a:gd name="T13" fmla="*/ 0 h 13"/>
                <a:gd name="T14" fmla="*/ 1 w 18"/>
                <a:gd name="T15" fmla="*/ 2 h 13"/>
                <a:gd name="T16" fmla="*/ 7 w 18"/>
                <a:gd name="T17" fmla="*/ 8 h 13"/>
                <a:gd name="T18" fmla="*/ 9 w 18"/>
                <a:gd name="T19" fmla="*/ 9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3"/>
                <a:gd name="T32" fmla="*/ 18 w 1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3">
                  <a:moveTo>
                    <a:pt x="9" y="9"/>
                  </a:moveTo>
                  <a:cubicBezTo>
                    <a:pt x="10" y="9"/>
                    <a:pt x="11" y="9"/>
                    <a:pt x="11" y="11"/>
                  </a:cubicBezTo>
                  <a:cubicBezTo>
                    <a:pt x="11" y="12"/>
                    <a:pt x="14" y="13"/>
                    <a:pt x="16" y="13"/>
                  </a:cubicBezTo>
                  <a:cubicBezTo>
                    <a:pt x="18" y="12"/>
                    <a:pt x="16" y="10"/>
                    <a:pt x="15" y="8"/>
                  </a:cubicBezTo>
                  <a:cubicBezTo>
                    <a:pt x="14" y="7"/>
                    <a:pt x="12" y="6"/>
                    <a:pt x="12" y="6"/>
                  </a:cubicBezTo>
                  <a:cubicBezTo>
                    <a:pt x="12" y="5"/>
                    <a:pt x="10" y="3"/>
                    <a:pt x="8" y="2"/>
                  </a:cubicBezTo>
                  <a:cubicBezTo>
                    <a:pt x="7" y="2"/>
                    <a:pt x="3" y="0"/>
                    <a:pt x="2" y="0"/>
                  </a:cubicBezTo>
                  <a:cubicBezTo>
                    <a:pt x="1" y="0"/>
                    <a:pt x="0" y="1"/>
                    <a:pt x="1" y="2"/>
                  </a:cubicBezTo>
                  <a:cubicBezTo>
                    <a:pt x="2" y="3"/>
                    <a:pt x="6" y="6"/>
                    <a:pt x="7" y="8"/>
                  </a:cubicBezTo>
                  <a:cubicBezTo>
                    <a:pt x="9" y="9"/>
                    <a:pt x="9" y="9"/>
                    <a:pt x="9" y="9"/>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49" name="Freeform 122"/>
            <p:cNvSpPr>
              <a:spLocks noChangeArrowheads="1"/>
            </p:cNvSpPr>
            <p:nvPr/>
          </p:nvSpPr>
          <p:spPr bwMode="auto">
            <a:xfrm>
              <a:off x="795158" y="972628"/>
              <a:ext cx="43791" cy="43791"/>
            </a:xfrm>
            <a:custGeom>
              <a:avLst/>
              <a:gdLst>
                <a:gd name="T0" fmla="*/ 8 w 8"/>
                <a:gd name="T1" fmla="*/ 6 h 8"/>
                <a:gd name="T2" fmla="*/ 6 w 8"/>
                <a:gd name="T3" fmla="*/ 5 h 8"/>
                <a:gd name="T4" fmla="*/ 4 w 8"/>
                <a:gd name="T5" fmla="*/ 4 h 8"/>
                <a:gd name="T6" fmla="*/ 2 w 8"/>
                <a:gd name="T7" fmla="*/ 0 h 8"/>
                <a:gd name="T8" fmla="*/ 1 w 8"/>
                <a:gd name="T9" fmla="*/ 4 h 8"/>
                <a:gd name="T10" fmla="*/ 0 w 8"/>
                <a:gd name="T11" fmla="*/ 7 h 8"/>
                <a:gd name="T12" fmla="*/ 4 w 8"/>
                <a:gd name="T13" fmla="*/ 8 h 8"/>
                <a:gd name="T14" fmla="*/ 8 w 8"/>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6"/>
                  </a:moveTo>
                  <a:cubicBezTo>
                    <a:pt x="8" y="5"/>
                    <a:pt x="7" y="4"/>
                    <a:pt x="6" y="5"/>
                  </a:cubicBezTo>
                  <a:cubicBezTo>
                    <a:pt x="5" y="5"/>
                    <a:pt x="5" y="5"/>
                    <a:pt x="4" y="4"/>
                  </a:cubicBezTo>
                  <a:cubicBezTo>
                    <a:pt x="3" y="2"/>
                    <a:pt x="3" y="0"/>
                    <a:pt x="2" y="0"/>
                  </a:cubicBezTo>
                  <a:cubicBezTo>
                    <a:pt x="1" y="0"/>
                    <a:pt x="0" y="2"/>
                    <a:pt x="1" y="4"/>
                  </a:cubicBezTo>
                  <a:cubicBezTo>
                    <a:pt x="1" y="6"/>
                    <a:pt x="1" y="6"/>
                    <a:pt x="0" y="7"/>
                  </a:cubicBezTo>
                  <a:cubicBezTo>
                    <a:pt x="0" y="8"/>
                    <a:pt x="2" y="8"/>
                    <a:pt x="4" y="8"/>
                  </a:cubicBezTo>
                  <a:cubicBezTo>
                    <a:pt x="5" y="8"/>
                    <a:pt x="8" y="7"/>
                    <a:pt x="8" y="6"/>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0" name="Freeform 123"/>
            <p:cNvSpPr>
              <a:spLocks noChangeArrowheads="1"/>
            </p:cNvSpPr>
            <p:nvPr/>
          </p:nvSpPr>
          <p:spPr bwMode="auto">
            <a:xfrm>
              <a:off x="785940" y="1032553"/>
              <a:ext cx="32268" cy="59926"/>
            </a:xfrm>
            <a:custGeom>
              <a:avLst/>
              <a:gdLst>
                <a:gd name="T0" fmla="*/ 3 w 6"/>
                <a:gd name="T1" fmla="*/ 1 h 11"/>
                <a:gd name="T2" fmla="*/ 2 w 6"/>
                <a:gd name="T3" fmla="*/ 1 h 11"/>
                <a:gd name="T4" fmla="*/ 0 w 6"/>
                <a:gd name="T5" fmla="*/ 6 h 11"/>
                <a:gd name="T6" fmla="*/ 1 w 6"/>
                <a:gd name="T7" fmla="*/ 10 h 11"/>
                <a:gd name="T8" fmla="*/ 3 w 6"/>
                <a:gd name="T9" fmla="*/ 6 h 11"/>
                <a:gd name="T10" fmla="*/ 5 w 6"/>
                <a:gd name="T11" fmla="*/ 2 h 11"/>
                <a:gd name="T12" fmla="*/ 3 w 6"/>
                <a:gd name="T13" fmla="*/ 1 h 11"/>
                <a:gd name="T14" fmla="*/ 0 60000 65536"/>
                <a:gd name="T15" fmla="*/ 0 60000 65536"/>
                <a:gd name="T16" fmla="*/ 0 60000 65536"/>
                <a:gd name="T17" fmla="*/ 0 60000 65536"/>
                <a:gd name="T18" fmla="*/ 0 60000 65536"/>
                <a:gd name="T19" fmla="*/ 0 60000 65536"/>
                <a:gd name="T20" fmla="*/ 0 60000 65536"/>
                <a:gd name="T21" fmla="*/ 0 w 6"/>
                <a:gd name="T22" fmla="*/ 0 h 11"/>
                <a:gd name="T23" fmla="*/ 6 w 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1">
                  <a:moveTo>
                    <a:pt x="3" y="1"/>
                  </a:moveTo>
                  <a:cubicBezTo>
                    <a:pt x="2" y="1"/>
                    <a:pt x="2" y="0"/>
                    <a:pt x="2" y="1"/>
                  </a:cubicBezTo>
                  <a:cubicBezTo>
                    <a:pt x="1" y="1"/>
                    <a:pt x="0" y="4"/>
                    <a:pt x="0" y="6"/>
                  </a:cubicBezTo>
                  <a:cubicBezTo>
                    <a:pt x="1" y="8"/>
                    <a:pt x="0" y="11"/>
                    <a:pt x="1" y="10"/>
                  </a:cubicBezTo>
                  <a:cubicBezTo>
                    <a:pt x="2" y="10"/>
                    <a:pt x="3" y="7"/>
                    <a:pt x="3" y="6"/>
                  </a:cubicBezTo>
                  <a:cubicBezTo>
                    <a:pt x="3" y="5"/>
                    <a:pt x="6" y="2"/>
                    <a:pt x="5" y="2"/>
                  </a:cubicBezTo>
                  <a:cubicBezTo>
                    <a:pt x="5" y="2"/>
                    <a:pt x="3" y="2"/>
                    <a:pt x="3"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1" name="Freeform 124"/>
            <p:cNvSpPr>
              <a:spLocks noChangeArrowheads="1"/>
            </p:cNvSpPr>
            <p:nvPr/>
          </p:nvSpPr>
          <p:spPr bwMode="auto">
            <a:xfrm>
              <a:off x="758283" y="912703"/>
              <a:ext cx="27657" cy="64534"/>
            </a:xfrm>
            <a:custGeom>
              <a:avLst/>
              <a:gdLst>
                <a:gd name="T0" fmla="*/ 3 w 5"/>
                <a:gd name="T1" fmla="*/ 2 h 12"/>
                <a:gd name="T2" fmla="*/ 1 w 5"/>
                <a:gd name="T3" fmla="*/ 0 h 12"/>
                <a:gd name="T4" fmla="*/ 3 w 5"/>
                <a:gd name="T5" fmla="*/ 4 h 12"/>
                <a:gd name="T6" fmla="*/ 3 w 5"/>
                <a:gd name="T7" fmla="*/ 11 h 12"/>
                <a:gd name="T8" fmla="*/ 5 w 5"/>
                <a:gd name="T9" fmla="*/ 6 h 12"/>
                <a:gd name="T10" fmla="*/ 4 w 5"/>
                <a:gd name="T11" fmla="*/ 4 h 12"/>
                <a:gd name="T12" fmla="*/ 3 w 5"/>
                <a:gd name="T13" fmla="*/ 2 h 12"/>
                <a:gd name="T14" fmla="*/ 0 60000 65536"/>
                <a:gd name="T15" fmla="*/ 0 60000 65536"/>
                <a:gd name="T16" fmla="*/ 0 60000 65536"/>
                <a:gd name="T17" fmla="*/ 0 60000 65536"/>
                <a:gd name="T18" fmla="*/ 0 60000 65536"/>
                <a:gd name="T19" fmla="*/ 0 60000 65536"/>
                <a:gd name="T20" fmla="*/ 0 60000 65536"/>
                <a:gd name="T21" fmla="*/ 0 w 5"/>
                <a:gd name="T22" fmla="*/ 0 h 12"/>
                <a:gd name="T23" fmla="*/ 5 w 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2">
                  <a:moveTo>
                    <a:pt x="3" y="2"/>
                  </a:moveTo>
                  <a:cubicBezTo>
                    <a:pt x="2" y="1"/>
                    <a:pt x="2" y="0"/>
                    <a:pt x="1" y="0"/>
                  </a:cubicBezTo>
                  <a:cubicBezTo>
                    <a:pt x="0" y="1"/>
                    <a:pt x="2" y="3"/>
                    <a:pt x="3" y="4"/>
                  </a:cubicBezTo>
                  <a:cubicBezTo>
                    <a:pt x="3" y="5"/>
                    <a:pt x="3" y="9"/>
                    <a:pt x="3" y="11"/>
                  </a:cubicBezTo>
                  <a:cubicBezTo>
                    <a:pt x="4" y="12"/>
                    <a:pt x="5" y="7"/>
                    <a:pt x="5" y="6"/>
                  </a:cubicBezTo>
                  <a:cubicBezTo>
                    <a:pt x="5" y="6"/>
                    <a:pt x="4" y="4"/>
                    <a:pt x="4" y="4"/>
                  </a:cubicBezTo>
                  <a:cubicBezTo>
                    <a:pt x="4" y="3"/>
                    <a:pt x="4" y="3"/>
                    <a:pt x="3"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2" name="Freeform 125"/>
            <p:cNvSpPr>
              <a:spLocks noChangeArrowheads="1"/>
            </p:cNvSpPr>
            <p:nvPr/>
          </p:nvSpPr>
          <p:spPr bwMode="auto">
            <a:xfrm>
              <a:off x="790551" y="917314"/>
              <a:ext cx="20743" cy="32268"/>
            </a:xfrm>
            <a:custGeom>
              <a:avLst/>
              <a:gdLst>
                <a:gd name="T0" fmla="*/ 0 w 4"/>
                <a:gd name="T1" fmla="*/ 0 h 6"/>
                <a:gd name="T2" fmla="*/ 1 w 4"/>
                <a:gd name="T3" fmla="*/ 3 h 6"/>
                <a:gd name="T4" fmla="*/ 1 w 4"/>
                <a:gd name="T5" fmla="*/ 5 h 6"/>
                <a:gd name="T6" fmla="*/ 4 w 4"/>
                <a:gd name="T7" fmla="*/ 2 h 6"/>
                <a:gd name="T8" fmla="*/ 0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0"/>
                  </a:moveTo>
                  <a:cubicBezTo>
                    <a:pt x="0" y="0"/>
                    <a:pt x="1" y="1"/>
                    <a:pt x="1" y="3"/>
                  </a:cubicBezTo>
                  <a:cubicBezTo>
                    <a:pt x="2" y="4"/>
                    <a:pt x="1" y="4"/>
                    <a:pt x="1" y="5"/>
                  </a:cubicBezTo>
                  <a:cubicBezTo>
                    <a:pt x="1" y="6"/>
                    <a:pt x="4" y="3"/>
                    <a:pt x="4" y="2"/>
                  </a:cubicBezTo>
                  <a:cubicBezTo>
                    <a:pt x="4" y="1"/>
                    <a:pt x="1" y="0"/>
                    <a:pt x="0"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3" name="Freeform 126"/>
            <p:cNvSpPr>
              <a:spLocks noChangeArrowheads="1"/>
            </p:cNvSpPr>
            <p:nvPr/>
          </p:nvSpPr>
          <p:spPr bwMode="auto">
            <a:xfrm>
              <a:off x="802075" y="940362"/>
              <a:ext cx="16134" cy="25353"/>
            </a:xfrm>
            <a:custGeom>
              <a:avLst/>
              <a:gdLst>
                <a:gd name="T0" fmla="*/ 2 w 3"/>
                <a:gd name="T1" fmla="*/ 4 h 5"/>
                <a:gd name="T2" fmla="*/ 1 w 3"/>
                <a:gd name="T3" fmla="*/ 2 h 5"/>
                <a:gd name="T4" fmla="*/ 0 w 3"/>
                <a:gd name="T5" fmla="*/ 4 h 5"/>
                <a:gd name="T6" fmla="*/ 2 w 3"/>
                <a:gd name="T7" fmla="*/ 4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2" y="4"/>
                  </a:moveTo>
                  <a:cubicBezTo>
                    <a:pt x="2" y="4"/>
                    <a:pt x="3" y="0"/>
                    <a:pt x="1" y="2"/>
                  </a:cubicBezTo>
                  <a:cubicBezTo>
                    <a:pt x="0" y="2"/>
                    <a:pt x="1" y="4"/>
                    <a:pt x="0" y="4"/>
                  </a:cubicBezTo>
                  <a:cubicBezTo>
                    <a:pt x="0" y="4"/>
                    <a:pt x="1" y="5"/>
                    <a:pt x="2" y="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4" name="Freeform 127"/>
            <p:cNvSpPr>
              <a:spLocks noChangeArrowheads="1"/>
            </p:cNvSpPr>
            <p:nvPr/>
          </p:nvSpPr>
          <p:spPr bwMode="auto">
            <a:xfrm>
              <a:off x="354940" y="917313"/>
              <a:ext cx="59926" cy="55315"/>
            </a:xfrm>
            <a:custGeom>
              <a:avLst/>
              <a:gdLst>
                <a:gd name="T0" fmla="*/ 10 w 11"/>
                <a:gd name="T1" fmla="*/ 2 h 10"/>
                <a:gd name="T2" fmla="*/ 9 w 11"/>
                <a:gd name="T3" fmla="*/ 0 h 10"/>
                <a:gd name="T4" fmla="*/ 9 w 11"/>
                <a:gd name="T5" fmla="*/ 2 h 10"/>
                <a:gd name="T6" fmla="*/ 6 w 11"/>
                <a:gd name="T7" fmla="*/ 2 h 10"/>
                <a:gd name="T8" fmla="*/ 5 w 11"/>
                <a:gd name="T9" fmla="*/ 3 h 10"/>
                <a:gd name="T10" fmla="*/ 3 w 11"/>
                <a:gd name="T11" fmla="*/ 3 h 10"/>
                <a:gd name="T12" fmla="*/ 0 w 11"/>
                <a:gd name="T13" fmla="*/ 6 h 10"/>
                <a:gd name="T14" fmla="*/ 2 w 11"/>
                <a:gd name="T15" fmla="*/ 7 h 10"/>
                <a:gd name="T16" fmla="*/ 2 w 11"/>
                <a:gd name="T17" fmla="*/ 9 h 10"/>
                <a:gd name="T18" fmla="*/ 5 w 11"/>
                <a:gd name="T19" fmla="*/ 6 h 10"/>
                <a:gd name="T20" fmla="*/ 6 w 11"/>
                <a:gd name="T21" fmla="*/ 7 h 10"/>
                <a:gd name="T22" fmla="*/ 10 w 11"/>
                <a:gd name="T23" fmla="*/ 4 h 10"/>
                <a:gd name="T24" fmla="*/ 10 w 11"/>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0"/>
                <a:gd name="T41" fmla="*/ 11 w 1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0">
                  <a:moveTo>
                    <a:pt x="10" y="2"/>
                  </a:moveTo>
                  <a:cubicBezTo>
                    <a:pt x="9" y="2"/>
                    <a:pt x="10" y="1"/>
                    <a:pt x="9" y="0"/>
                  </a:cubicBezTo>
                  <a:cubicBezTo>
                    <a:pt x="8" y="0"/>
                    <a:pt x="9" y="1"/>
                    <a:pt x="9" y="2"/>
                  </a:cubicBezTo>
                  <a:cubicBezTo>
                    <a:pt x="8" y="2"/>
                    <a:pt x="7" y="2"/>
                    <a:pt x="6" y="2"/>
                  </a:cubicBezTo>
                  <a:cubicBezTo>
                    <a:pt x="5" y="2"/>
                    <a:pt x="5" y="3"/>
                    <a:pt x="5" y="3"/>
                  </a:cubicBezTo>
                  <a:cubicBezTo>
                    <a:pt x="5" y="4"/>
                    <a:pt x="4" y="3"/>
                    <a:pt x="3" y="3"/>
                  </a:cubicBezTo>
                  <a:cubicBezTo>
                    <a:pt x="2" y="3"/>
                    <a:pt x="1" y="5"/>
                    <a:pt x="0" y="6"/>
                  </a:cubicBezTo>
                  <a:cubicBezTo>
                    <a:pt x="0" y="7"/>
                    <a:pt x="1" y="7"/>
                    <a:pt x="2" y="7"/>
                  </a:cubicBezTo>
                  <a:cubicBezTo>
                    <a:pt x="3" y="7"/>
                    <a:pt x="2" y="8"/>
                    <a:pt x="2" y="9"/>
                  </a:cubicBezTo>
                  <a:cubicBezTo>
                    <a:pt x="2" y="10"/>
                    <a:pt x="5" y="7"/>
                    <a:pt x="5" y="6"/>
                  </a:cubicBezTo>
                  <a:cubicBezTo>
                    <a:pt x="6" y="6"/>
                    <a:pt x="6" y="7"/>
                    <a:pt x="6" y="7"/>
                  </a:cubicBezTo>
                  <a:cubicBezTo>
                    <a:pt x="7" y="7"/>
                    <a:pt x="9" y="5"/>
                    <a:pt x="10" y="4"/>
                  </a:cubicBezTo>
                  <a:cubicBezTo>
                    <a:pt x="11" y="4"/>
                    <a:pt x="11" y="2"/>
                    <a:pt x="10" y="2"/>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5" name="Freeform 128"/>
            <p:cNvSpPr>
              <a:spLocks noChangeArrowheads="1"/>
            </p:cNvSpPr>
            <p:nvPr/>
          </p:nvSpPr>
          <p:spPr bwMode="auto">
            <a:xfrm>
              <a:off x="407952" y="905789"/>
              <a:ext cx="27657" cy="11524"/>
            </a:xfrm>
            <a:custGeom>
              <a:avLst/>
              <a:gdLst>
                <a:gd name="T0" fmla="*/ 1 w 5"/>
                <a:gd name="T1" fmla="*/ 0 h 2"/>
                <a:gd name="T2" fmla="*/ 2 w 5"/>
                <a:gd name="T3" fmla="*/ 2 h 2"/>
                <a:gd name="T4" fmla="*/ 5 w 5"/>
                <a:gd name="T5" fmla="*/ 2 h 2"/>
                <a:gd name="T6" fmla="*/ 1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1" y="0"/>
                  </a:moveTo>
                  <a:cubicBezTo>
                    <a:pt x="0" y="1"/>
                    <a:pt x="1" y="2"/>
                    <a:pt x="2" y="2"/>
                  </a:cubicBezTo>
                  <a:cubicBezTo>
                    <a:pt x="3" y="2"/>
                    <a:pt x="5" y="2"/>
                    <a:pt x="5" y="2"/>
                  </a:cubicBezTo>
                  <a:cubicBezTo>
                    <a:pt x="4" y="2"/>
                    <a:pt x="2" y="0"/>
                    <a:pt x="1"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6" name="Freeform 129"/>
            <p:cNvSpPr>
              <a:spLocks noChangeArrowheads="1"/>
            </p:cNvSpPr>
            <p:nvPr/>
          </p:nvSpPr>
          <p:spPr bwMode="auto">
            <a:xfrm>
              <a:off x="108326" y="1016421"/>
              <a:ext cx="32268" cy="16134"/>
            </a:xfrm>
            <a:custGeom>
              <a:avLst/>
              <a:gdLst>
                <a:gd name="T0" fmla="*/ 3 w 6"/>
                <a:gd name="T1" fmla="*/ 1 h 3"/>
                <a:gd name="T2" fmla="*/ 0 w 6"/>
                <a:gd name="T3" fmla="*/ 3 h 3"/>
                <a:gd name="T4" fmla="*/ 5 w 6"/>
                <a:gd name="T5" fmla="*/ 2 h 3"/>
                <a:gd name="T6" fmla="*/ 6 w 6"/>
                <a:gd name="T7" fmla="*/ 0 h 3"/>
                <a:gd name="T8" fmla="*/ 3 w 6"/>
                <a:gd name="T9" fmla="*/ 1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1"/>
                  </a:moveTo>
                  <a:cubicBezTo>
                    <a:pt x="2" y="1"/>
                    <a:pt x="0" y="2"/>
                    <a:pt x="0" y="3"/>
                  </a:cubicBezTo>
                  <a:cubicBezTo>
                    <a:pt x="0" y="3"/>
                    <a:pt x="4" y="2"/>
                    <a:pt x="5" y="2"/>
                  </a:cubicBezTo>
                  <a:cubicBezTo>
                    <a:pt x="6" y="2"/>
                    <a:pt x="6" y="1"/>
                    <a:pt x="6" y="0"/>
                  </a:cubicBezTo>
                  <a:cubicBezTo>
                    <a:pt x="5" y="0"/>
                    <a:pt x="4" y="1"/>
                    <a:pt x="3"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7" name="Freeform 130"/>
            <p:cNvSpPr>
              <a:spLocks noChangeArrowheads="1"/>
            </p:cNvSpPr>
            <p:nvPr/>
          </p:nvSpPr>
          <p:spPr bwMode="auto">
            <a:xfrm>
              <a:off x="43792" y="1048687"/>
              <a:ext cx="20743" cy="23049"/>
            </a:xfrm>
            <a:custGeom>
              <a:avLst/>
              <a:gdLst>
                <a:gd name="T0" fmla="*/ 3 w 4"/>
                <a:gd name="T1" fmla="*/ 1 h 4"/>
                <a:gd name="T2" fmla="*/ 0 w 4"/>
                <a:gd name="T3" fmla="*/ 3 h 4"/>
                <a:gd name="T4" fmla="*/ 3 w 4"/>
                <a:gd name="T5" fmla="*/ 2 h 4"/>
                <a:gd name="T6" fmla="*/ 3 w 4"/>
                <a:gd name="T7" fmla="*/ 1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1"/>
                  </a:moveTo>
                  <a:cubicBezTo>
                    <a:pt x="2" y="0"/>
                    <a:pt x="0" y="3"/>
                    <a:pt x="0" y="3"/>
                  </a:cubicBezTo>
                  <a:cubicBezTo>
                    <a:pt x="0" y="4"/>
                    <a:pt x="3" y="2"/>
                    <a:pt x="3" y="2"/>
                  </a:cubicBezTo>
                  <a:cubicBezTo>
                    <a:pt x="4" y="1"/>
                    <a:pt x="4" y="1"/>
                    <a:pt x="3"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8" name="Freeform 131"/>
            <p:cNvSpPr>
              <a:spLocks noChangeArrowheads="1"/>
            </p:cNvSpPr>
            <p:nvPr/>
          </p:nvSpPr>
          <p:spPr bwMode="auto">
            <a:xfrm>
              <a:off x="0" y="1064819"/>
              <a:ext cx="32268" cy="23049"/>
            </a:xfrm>
            <a:custGeom>
              <a:avLst/>
              <a:gdLst>
                <a:gd name="T0" fmla="*/ 1 w 6"/>
                <a:gd name="T1" fmla="*/ 3 h 4"/>
                <a:gd name="T2" fmla="*/ 5 w 6"/>
                <a:gd name="T3" fmla="*/ 0 h 4"/>
                <a:gd name="T4" fmla="*/ 1 w 6"/>
                <a:gd name="T5" fmla="*/ 3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1" y="3"/>
                  </a:moveTo>
                  <a:cubicBezTo>
                    <a:pt x="1" y="4"/>
                    <a:pt x="6" y="0"/>
                    <a:pt x="5" y="0"/>
                  </a:cubicBezTo>
                  <a:cubicBezTo>
                    <a:pt x="4" y="0"/>
                    <a:pt x="0" y="2"/>
                    <a:pt x="1"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59" name="Freeform 132"/>
            <p:cNvSpPr>
              <a:spLocks noChangeArrowheads="1"/>
            </p:cNvSpPr>
            <p:nvPr/>
          </p:nvSpPr>
          <p:spPr bwMode="auto">
            <a:xfrm>
              <a:off x="131374" y="829731"/>
              <a:ext cx="36877" cy="27657"/>
            </a:xfrm>
            <a:custGeom>
              <a:avLst/>
              <a:gdLst>
                <a:gd name="T0" fmla="*/ 6 w 7"/>
                <a:gd name="T1" fmla="*/ 1 h 5"/>
                <a:gd name="T2" fmla="*/ 1 w 7"/>
                <a:gd name="T3" fmla="*/ 2 h 5"/>
                <a:gd name="T4" fmla="*/ 3 w 7"/>
                <a:gd name="T5" fmla="*/ 4 h 5"/>
                <a:gd name="T6" fmla="*/ 6 w 7"/>
                <a:gd name="T7" fmla="*/ 4 h 5"/>
                <a:gd name="T8" fmla="*/ 6 w 7"/>
                <a:gd name="T9" fmla="*/ 1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6" y="1"/>
                  </a:moveTo>
                  <a:cubicBezTo>
                    <a:pt x="6" y="0"/>
                    <a:pt x="2" y="2"/>
                    <a:pt x="1" y="2"/>
                  </a:cubicBezTo>
                  <a:cubicBezTo>
                    <a:pt x="0" y="3"/>
                    <a:pt x="2" y="4"/>
                    <a:pt x="3" y="4"/>
                  </a:cubicBezTo>
                  <a:cubicBezTo>
                    <a:pt x="3" y="5"/>
                    <a:pt x="5" y="4"/>
                    <a:pt x="6" y="4"/>
                  </a:cubicBezTo>
                  <a:cubicBezTo>
                    <a:pt x="7" y="4"/>
                    <a:pt x="6" y="2"/>
                    <a:pt x="6"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0" name="Freeform 133"/>
            <p:cNvSpPr>
              <a:spLocks noChangeArrowheads="1"/>
            </p:cNvSpPr>
            <p:nvPr/>
          </p:nvSpPr>
          <p:spPr bwMode="auto">
            <a:xfrm>
              <a:off x="1853065" y="1071736"/>
              <a:ext cx="43791" cy="20743"/>
            </a:xfrm>
            <a:custGeom>
              <a:avLst/>
              <a:gdLst>
                <a:gd name="T0" fmla="*/ 1 w 8"/>
                <a:gd name="T1" fmla="*/ 0 h 4"/>
                <a:gd name="T2" fmla="*/ 1 w 8"/>
                <a:gd name="T3" fmla="*/ 2 h 4"/>
                <a:gd name="T4" fmla="*/ 6 w 8"/>
                <a:gd name="T5" fmla="*/ 3 h 4"/>
                <a:gd name="T6" fmla="*/ 5 w 8"/>
                <a:gd name="T7" fmla="*/ 1 h 4"/>
                <a:gd name="T8" fmla="*/ 1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0"/>
                  </a:moveTo>
                  <a:cubicBezTo>
                    <a:pt x="1" y="0"/>
                    <a:pt x="0" y="1"/>
                    <a:pt x="1" y="2"/>
                  </a:cubicBezTo>
                  <a:cubicBezTo>
                    <a:pt x="2" y="3"/>
                    <a:pt x="5" y="4"/>
                    <a:pt x="6" y="3"/>
                  </a:cubicBezTo>
                  <a:cubicBezTo>
                    <a:pt x="8" y="3"/>
                    <a:pt x="7" y="2"/>
                    <a:pt x="5" y="1"/>
                  </a:cubicBezTo>
                  <a:cubicBezTo>
                    <a:pt x="3" y="1"/>
                    <a:pt x="2" y="0"/>
                    <a:pt x="1"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1" name="Freeform 134"/>
            <p:cNvSpPr>
              <a:spLocks noChangeArrowheads="1"/>
            </p:cNvSpPr>
            <p:nvPr/>
          </p:nvSpPr>
          <p:spPr bwMode="auto">
            <a:xfrm>
              <a:off x="3872075" y="988762"/>
              <a:ext cx="43791" cy="32268"/>
            </a:xfrm>
            <a:custGeom>
              <a:avLst/>
              <a:gdLst>
                <a:gd name="T0" fmla="*/ 4 w 8"/>
                <a:gd name="T1" fmla="*/ 1 h 6"/>
                <a:gd name="T2" fmla="*/ 1 w 8"/>
                <a:gd name="T3" fmla="*/ 2 h 6"/>
                <a:gd name="T4" fmla="*/ 2 w 8"/>
                <a:gd name="T5" fmla="*/ 4 h 6"/>
                <a:gd name="T6" fmla="*/ 4 w 8"/>
                <a:gd name="T7" fmla="*/ 6 h 6"/>
                <a:gd name="T8" fmla="*/ 7 w 8"/>
                <a:gd name="T9" fmla="*/ 6 h 6"/>
                <a:gd name="T10" fmla="*/ 6 w 8"/>
                <a:gd name="T11" fmla="*/ 3 h 6"/>
                <a:gd name="T12" fmla="*/ 7 w 8"/>
                <a:gd name="T13" fmla="*/ 0 h 6"/>
                <a:gd name="T14" fmla="*/ 4 w 8"/>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1"/>
                  </a:moveTo>
                  <a:cubicBezTo>
                    <a:pt x="3" y="2"/>
                    <a:pt x="1" y="2"/>
                    <a:pt x="1" y="2"/>
                  </a:cubicBezTo>
                  <a:cubicBezTo>
                    <a:pt x="0" y="2"/>
                    <a:pt x="1" y="3"/>
                    <a:pt x="2" y="4"/>
                  </a:cubicBezTo>
                  <a:cubicBezTo>
                    <a:pt x="4" y="5"/>
                    <a:pt x="3" y="6"/>
                    <a:pt x="4" y="6"/>
                  </a:cubicBezTo>
                  <a:cubicBezTo>
                    <a:pt x="6" y="6"/>
                    <a:pt x="6" y="6"/>
                    <a:pt x="7" y="6"/>
                  </a:cubicBezTo>
                  <a:cubicBezTo>
                    <a:pt x="8" y="6"/>
                    <a:pt x="6" y="4"/>
                    <a:pt x="6" y="3"/>
                  </a:cubicBezTo>
                  <a:cubicBezTo>
                    <a:pt x="6" y="2"/>
                    <a:pt x="7" y="1"/>
                    <a:pt x="7" y="0"/>
                  </a:cubicBezTo>
                  <a:cubicBezTo>
                    <a:pt x="8" y="0"/>
                    <a:pt x="5" y="1"/>
                    <a:pt x="4"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2" name="Freeform 135"/>
            <p:cNvSpPr>
              <a:spLocks noChangeArrowheads="1"/>
            </p:cNvSpPr>
            <p:nvPr/>
          </p:nvSpPr>
          <p:spPr bwMode="auto">
            <a:xfrm>
              <a:off x="4035717" y="921925"/>
              <a:ext cx="27657" cy="39181"/>
            </a:xfrm>
            <a:custGeom>
              <a:avLst/>
              <a:gdLst>
                <a:gd name="T0" fmla="*/ 3 w 5"/>
                <a:gd name="T1" fmla="*/ 4 h 7"/>
                <a:gd name="T2" fmla="*/ 5 w 5"/>
                <a:gd name="T3" fmla="*/ 1 h 7"/>
                <a:gd name="T4" fmla="*/ 1 w 5"/>
                <a:gd name="T5" fmla="*/ 3 h 7"/>
                <a:gd name="T6" fmla="*/ 1 w 5"/>
                <a:gd name="T7" fmla="*/ 7 h 7"/>
                <a:gd name="T8" fmla="*/ 3 w 5"/>
                <a:gd name="T9" fmla="*/ 4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4"/>
                  </a:moveTo>
                  <a:cubicBezTo>
                    <a:pt x="4" y="4"/>
                    <a:pt x="4" y="2"/>
                    <a:pt x="5" y="1"/>
                  </a:cubicBezTo>
                  <a:cubicBezTo>
                    <a:pt x="5" y="0"/>
                    <a:pt x="3" y="2"/>
                    <a:pt x="1" y="3"/>
                  </a:cubicBezTo>
                  <a:cubicBezTo>
                    <a:pt x="0" y="4"/>
                    <a:pt x="0" y="6"/>
                    <a:pt x="1" y="7"/>
                  </a:cubicBezTo>
                  <a:cubicBezTo>
                    <a:pt x="1" y="7"/>
                    <a:pt x="3" y="5"/>
                    <a:pt x="3" y="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3" name="Freeform 136"/>
            <p:cNvSpPr>
              <a:spLocks noChangeArrowheads="1"/>
            </p:cNvSpPr>
            <p:nvPr/>
          </p:nvSpPr>
          <p:spPr bwMode="auto">
            <a:xfrm>
              <a:off x="4111775" y="901182"/>
              <a:ext cx="27657" cy="20743"/>
            </a:xfrm>
            <a:custGeom>
              <a:avLst/>
              <a:gdLst>
                <a:gd name="T0" fmla="*/ 2 w 5"/>
                <a:gd name="T1" fmla="*/ 4 h 4"/>
                <a:gd name="T2" fmla="*/ 5 w 5"/>
                <a:gd name="T3" fmla="*/ 1 h 4"/>
                <a:gd name="T4" fmla="*/ 4 w 5"/>
                <a:gd name="T5" fmla="*/ 0 h 4"/>
                <a:gd name="T6" fmla="*/ 1 w 5"/>
                <a:gd name="T7" fmla="*/ 1 h 4"/>
                <a:gd name="T8" fmla="*/ 2 w 5"/>
                <a:gd name="T9" fmla="*/ 4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5" y="2"/>
                    <a:pt x="5" y="1"/>
                  </a:cubicBezTo>
                  <a:cubicBezTo>
                    <a:pt x="5" y="1"/>
                    <a:pt x="5" y="0"/>
                    <a:pt x="4" y="0"/>
                  </a:cubicBezTo>
                  <a:cubicBezTo>
                    <a:pt x="2" y="1"/>
                    <a:pt x="1" y="1"/>
                    <a:pt x="1" y="1"/>
                  </a:cubicBezTo>
                  <a:cubicBezTo>
                    <a:pt x="0" y="1"/>
                    <a:pt x="1" y="4"/>
                    <a:pt x="2" y="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4" name="Freeform 137"/>
            <p:cNvSpPr>
              <a:spLocks noChangeArrowheads="1"/>
            </p:cNvSpPr>
            <p:nvPr/>
          </p:nvSpPr>
          <p:spPr bwMode="auto">
            <a:xfrm>
              <a:off x="4116386" y="885047"/>
              <a:ext cx="16134" cy="11524"/>
            </a:xfrm>
            <a:custGeom>
              <a:avLst/>
              <a:gdLst>
                <a:gd name="T0" fmla="*/ 2 w 3"/>
                <a:gd name="T1" fmla="*/ 1 h 2"/>
                <a:gd name="T2" fmla="*/ 1 w 3"/>
                <a:gd name="T3" fmla="*/ 2 h 2"/>
                <a:gd name="T4" fmla="*/ 2 w 3"/>
                <a:gd name="T5" fmla="*/ 1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2" y="1"/>
                  </a:moveTo>
                  <a:cubicBezTo>
                    <a:pt x="1" y="1"/>
                    <a:pt x="0" y="2"/>
                    <a:pt x="1" y="2"/>
                  </a:cubicBezTo>
                  <a:cubicBezTo>
                    <a:pt x="3" y="2"/>
                    <a:pt x="3" y="0"/>
                    <a:pt x="2"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5" name="Freeform 138"/>
            <p:cNvSpPr>
              <a:spLocks noChangeArrowheads="1"/>
            </p:cNvSpPr>
            <p:nvPr/>
          </p:nvSpPr>
          <p:spPr bwMode="auto">
            <a:xfrm>
              <a:off x="4957641" y="2989335"/>
              <a:ext cx="20743" cy="27657"/>
            </a:xfrm>
            <a:custGeom>
              <a:avLst/>
              <a:gdLst>
                <a:gd name="T0" fmla="*/ 1 w 4"/>
                <a:gd name="T1" fmla="*/ 1 h 5"/>
                <a:gd name="T2" fmla="*/ 3 w 4"/>
                <a:gd name="T3" fmla="*/ 4 h 5"/>
                <a:gd name="T4" fmla="*/ 1 w 4"/>
                <a:gd name="T5" fmla="*/ 1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1"/>
                  </a:moveTo>
                  <a:cubicBezTo>
                    <a:pt x="0" y="2"/>
                    <a:pt x="2" y="5"/>
                    <a:pt x="3" y="4"/>
                  </a:cubicBezTo>
                  <a:cubicBezTo>
                    <a:pt x="4" y="3"/>
                    <a:pt x="3" y="0"/>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6" name="Freeform 139"/>
            <p:cNvSpPr>
              <a:spLocks noChangeArrowheads="1"/>
            </p:cNvSpPr>
            <p:nvPr/>
          </p:nvSpPr>
          <p:spPr bwMode="auto">
            <a:xfrm>
              <a:off x="7557461" y="2678185"/>
              <a:ext cx="39181" cy="16134"/>
            </a:xfrm>
            <a:custGeom>
              <a:avLst/>
              <a:gdLst>
                <a:gd name="T0" fmla="*/ 0 w 7"/>
                <a:gd name="T1" fmla="*/ 0 h 3"/>
                <a:gd name="T2" fmla="*/ 3 w 7"/>
                <a:gd name="T3" fmla="*/ 2 h 3"/>
                <a:gd name="T4" fmla="*/ 6 w 7"/>
                <a:gd name="T5" fmla="*/ 2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0"/>
                  </a:moveTo>
                  <a:cubicBezTo>
                    <a:pt x="0" y="0"/>
                    <a:pt x="1" y="1"/>
                    <a:pt x="3" y="2"/>
                  </a:cubicBezTo>
                  <a:cubicBezTo>
                    <a:pt x="4" y="3"/>
                    <a:pt x="6" y="3"/>
                    <a:pt x="6" y="2"/>
                  </a:cubicBezTo>
                  <a:cubicBezTo>
                    <a:pt x="7" y="1"/>
                    <a:pt x="1" y="0"/>
                    <a:pt x="0"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7" name="Freeform 140"/>
            <p:cNvSpPr>
              <a:spLocks noChangeArrowheads="1"/>
            </p:cNvSpPr>
            <p:nvPr/>
          </p:nvSpPr>
          <p:spPr bwMode="auto">
            <a:xfrm>
              <a:off x="7628908" y="2705843"/>
              <a:ext cx="23049" cy="9219"/>
            </a:xfrm>
            <a:custGeom>
              <a:avLst/>
              <a:gdLst>
                <a:gd name="T0" fmla="*/ 0 w 4"/>
                <a:gd name="T1" fmla="*/ 1 h 2"/>
                <a:gd name="T2" fmla="*/ 4 w 4"/>
                <a:gd name="T3" fmla="*/ 2 h 2"/>
                <a:gd name="T4" fmla="*/ 0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1"/>
                  </a:moveTo>
                  <a:cubicBezTo>
                    <a:pt x="0" y="2"/>
                    <a:pt x="4" y="2"/>
                    <a:pt x="4" y="2"/>
                  </a:cubicBezTo>
                  <a:cubicBezTo>
                    <a:pt x="4" y="1"/>
                    <a:pt x="0" y="0"/>
                    <a:pt x="0"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8" name="Freeform 141"/>
            <p:cNvSpPr>
              <a:spLocks noChangeArrowheads="1"/>
            </p:cNvSpPr>
            <p:nvPr/>
          </p:nvSpPr>
          <p:spPr bwMode="auto">
            <a:xfrm>
              <a:off x="7504451" y="2629785"/>
              <a:ext cx="53010" cy="32268"/>
            </a:xfrm>
            <a:custGeom>
              <a:avLst/>
              <a:gdLst>
                <a:gd name="T0" fmla="*/ 9 w 10"/>
                <a:gd name="T1" fmla="*/ 4 h 6"/>
                <a:gd name="T2" fmla="*/ 3 w 10"/>
                <a:gd name="T3" fmla="*/ 0 h 6"/>
                <a:gd name="T4" fmla="*/ 9 w 10"/>
                <a:gd name="T5" fmla="*/ 4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9" y="4"/>
                  </a:moveTo>
                  <a:cubicBezTo>
                    <a:pt x="10" y="2"/>
                    <a:pt x="5" y="0"/>
                    <a:pt x="3" y="0"/>
                  </a:cubicBezTo>
                  <a:cubicBezTo>
                    <a:pt x="0" y="0"/>
                    <a:pt x="8" y="6"/>
                    <a:pt x="9" y="4"/>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69" name="Freeform 142"/>
            <p:cNvSpPr>
              <a:spLocks noChangeArrowheads="1"/>
            </p:cNvSpPr>
            <p:nvPr/>
          </p:nvSpPr>
          <p:spPr bwMode="auto">
            <a:xfrm>
              <a:off x="3936609" y="1567268"/>
              <a:ext cx="11524" cy="11524"/>
            </a:xfrm>
            <a:custGeom>
              <a:avLst/>
              <a:gdLst>
                <a:gd name="T0" fmla="*/ 0 w 2"/>
                <a:gd name="T1" fmla="*/ 1 h 2"/>
                <a:gd name="T2" fmla="*/ 2 w 2"/>
                <a:gd name="T3" fmla="*/ 1 h 2"/>
                <a:gd name="T4" fmla="*/ 0 w 2"/>
                <a:gd name="T5" fmla="*/ 1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2"/>
                    <a:pt x="2" y="1"/>
                    <a:pt x="2" y="1"/>
                  </a:cubicBezTo>
                  <a:cubicBezTo>
                    <a:pt x="1" y="0"/>
                    <a:pt x="0" y="0"/>
                    <a:pt x="0"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0" name="Freeform 143"/>
            <p:cNvSpPr>
              <a:spLocks noChangeArrowheads="1"/>
            </p:cNvSpPr>
            <p:nvPr/>
          </p:nvSpPr>
          <p:spPr bwMode="auto">
            <a:xfrm>
              <a:off x="3010079" y="2088156"/>
              <a:ext cx="20743" cy="9219"/>
            </a:xfrm>
            <a:custGeom>
              <a:avLst/>
              <a:gdLst>
                <a:gd name="T0" fmla="*/ 2 w 4"/>
                <a:gd name="T1" fmla="*/ 0 h 2"/>
                <a:gd name="T2" fmla="*/ 3 w 4"/>
                <a:gd name="T3" fmla="*/ 1 h 2"/>
                <a:gd name="T4" fmla="*/ 2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2" y="0"/>
                  </a:moveTo>
                  <a:cubicBezTo>
                    <a:pt x="0" y="1"/>
                    <a:pt x="2" y="2"/>
                    <a:pt x="3" y="1"/>
                  </a:cubicBezTo>
                  <a:cubicBezTo>
                    <a:pt x="4" y="0"/>
                    <a:pt x="3" y="0"/>
                    <a:pt x="2"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1" name="Freeform 144"/>
            <p:cNvSpPr>
              <a:spLocks noChangeArrowheads="1"/>
            </p:cNvSpPr>
            <p:nvPr/>
          </p:nvSpPr>
          <p:spPr bwMode="auto">
            <a:xfrm>
              <a:off x="3761444" y="2367037"/>
              <a:ext cx="23049" cy="9219"/>
            </a:xfrm>
            <a:custGeom>
              <a:avLst/>
              <a:gdLst>
                <a:gd name="T0" fmla="*/ 3 w 4"/>
                <a:gd name="T1" fmla="*/ 1 h 2"/>
                <a:gd name="T2" fmla="*/ 2 w 4"/>
                <a:gd name="T3" fmla="*/ 0 h 2"/>
                <a:gd name="T4" fmla="*/ 3 w 4"/>
                <a:gd name="T5" fmla="*/ 1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3" y="1"/>
                  </a:moveTo>
                  <a:cubicBezTo>
                    <a:pt x="3" y="1"/>
                    <a:pt x="4" y="0"/>
                    <a:pt x="2" y="0"/>
                  </a:cubicBezTo>
                  <a:cubicBezTo>
                    <a:pt x="0" y="1"/>
                    <a:pt x="2" y="2"/>
                    <a:pt x="3"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2" name="Freeform 145"/>
            <p:cNvSpPr>
              <a:spLocks noChangeArrowheads="1"/>
            </p:cNvSpPr>
            <p:nvPr/>
          </p:nvSpPr>
          <p:spPr bwMode="auto">
            <a:xfrm>
              <a:off x="3724568" y="2431570"/>
              <a:ext cx="11524" cy="4611"/>
            </a:xfrm>
            <a:custGeom>
              <a:avLst/>
              <a:gdLst>
                <a:gd name="T0" fmla="*/ 0 w 2"/>
                <a:gd name="T1" fmla="*/ 0 h 1"/>
                <a:gd name="T2" fmla="*/ 1 w 2"/>
                <a:gd name="T3" fmla="*/ 1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1"/>
                    <a:pt x="0" y="1"/>
                    <a:pt x="1" y="1"/>
                  </a:cubicBezTo>
                  <a:cubicBezTo>
                    <a:pt x="2" y="1"/>
                    <a:pt x="1" y="0"/>
                    <a:pt x="0"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3" name="Freeform 146"/>
            <p:cNvSpPr>
              <a:spLocks noChangeArrowheads="1"/>
            </p:cNvSpPr>
            <p:nvPr/>
          </p:nvSpPr>
          <p:spPr bwMode="auto">
            <a:xfrm>
              <a:off x="4929981" y="2542202"/>
              <a:ext cx="16134" cy="16134"/>
            </a:xfrm>
            <a:custGeom>
              <a:avLst/>
              <a:gdLst>
                <a:gd name="T0" fmla="*/ 1 w 3"/>
                <a:gd name="T1" fmla="*/ 1 h 3"/>
                <a:gd name="T2" fmla="*/ 2 w 3"/>
                <a:gd name="T3" fmla="*/ 2 h 3"/>
                <a:gd name="T4" fmla="*/ 1 w 3"/>
                <a:gd name="T5" fmla="*/ 1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0" y="2"/>
                    <a:pt x="2" y="3"/>
                    <a:pt x="2" y="2"/>
                  </a:cubicBezTo>
                  <a:cubicBezTo>
                    <a:pt x="3" y="1"/>
                    <a:pt x="3" y="0"/>
                    <a:pt x="1"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4" name="Freeform 147"/>
            <p:cNvSpPr>
              <a:spLocks noChangeArrowheads="1"/>
            </p:cNvSpPr>
            <p:nvPr/>
          </p:nvSpPr>
          <p:spPr bwMode="auto">
            <a:xfrm>
              <a:off x="4770949" y="1802359"/>
              <a:ext cx="11524" cy="11524"/>
            </a:xfrm>
            <a:custGeom>
              <a:avLst/>
              <a:gdLst>
                <a:gd name="T0" fmla="*/ 0 w 2"/>
                <a:gd name="T1" fmla="*/ 0 h 2"/>
                <a:gd name="T2" fmla="*/ 1 w 2"/>
                <a:gd name="T3" fmla="*/ 1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1" y="2"/>
                    <a:pt x="1" y="1"/>
                  </a:cubicBezTo>
                  <a:cubicBezTo>
                    <a:pt x="2" y="1"/>
                    <a:pt x="1" y="0"/>
                    <a:pt x="0"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5" name="Freeform 148"/>
            <p:cNvSpPr>
              <a:spLocks noChangeArrowheads="1"/>
            </p:cNvSpPr>
            <p:nvPr/>
          </p:nvSpPr>
          <p:spPr bwMode="auto">
            <a:xfrm>
              <a:off x="4630357" y="2742722"/>
              <a:ext cx="27657" cy="16134"/>
            </a:xfrm>
            <a:custGeom>
              <a:avLst/>
              <a:gdLst>
                <a:gd name="T0" fmla="*/ 2 w 5"/>
                <a:gd name="T1" fmla="*/ 0 h 3"/>
                <a:gd name="T2" fmla="*/ 3 w 5"/>
                <a:gd name="T3" fmla="*/ 3 h 3"/>
                <a:gd name="T4" fmla="*/ 2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0"/>
                  </a:moveTo>
                  <a:cubicBezTo>
                    <a:pt x="0" y="0"/>
                    <a:pt x="1" y="3"/>
                    <a:pt x="3" y="3"/>
                  </a:cubicBezTo>
                  <a:cubicBezTo>
                    <a:pt x="5" y="3"/>
                    <a:pt x="3" y="0"/>
                    <a:pt x="2"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6" name="Freeform 149"/>
            <p:cNvSpPr>
              <a:spLocks noChangeArrowheads="1"/>
            </p:cNvSpPr>
            <p:nvPr/>
          </p:nvSpPr>
          <p:spPr bwMode="auto">
            <a:xfrm>
              <a:off x="2104288" y="2180347"/>
              <a:ext cx="23049" cy="27657"/>
            </a:xfrm>
            <a:custGeom>
              <a:avLst/>
              <a:gdLst>
                <a:gd name="T0" fmla="*/ 3 w 4"/>
                <a:gd name="T1" fmla="*/ 3 h 5"/>
                <a:gd name="T2" fmla="*/ 0 w 4"/>
                <a:gd name="T3" fmla="*/ 2 h 5"/>
                <a:gd name="T4" fmla="*/ 3 w 4"/>
                <a:gd name="T5" fmla="*/ 3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3" y="3"/>
                  </a:moveTo>
                  <a:cubicBezTo>
                    <a:pt x="4" y="1"/>
                    <a:pt x="1" y="0"/>
                    <a:pt x="0" y="2"/>
                  </a:cubicBezTo>
                  <a:cubicBezTo>
                    <a:pt x="0" y="5"/>
                    <a:pt x="2" y="4"/>
                    <a:pt x="3" y="3"/>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7" name="Freeform 150"/>
            <p:cNvSpPr>
              <a:spLocks noChangeArrowheads="1"/>
            </p:cNvSpPr>
            <p:nvPr/>
          </p:nvSpPr>
          <p:spPr bwMode="auto">
            <a:xfrm>
              <a:off x="6849886" y="1339094"/>
              <a:ext cx="20743" cy="20743"/>
            </a:xfrm>
            <a:custGeom>
              <a:avLst/>
              <a:gdLst>
                <a:gd name="T0" fmla="*/ 4 w 4"/>
                <a:gd name="T1" fmla="*/ 1 h 4"/>
                <a:gd name="T2" fmla="*/ 1 w 4"/>
                <a:gd name="T3" fmla="*/ 4 h 4"/>
                <a:gd name="T4" fmla="*/ 4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1"/>
                  </a:moveTo>
                  <a:cubicBezTo>
                    <a:pt x="3" y="0"/>
                    <a:pt x="0" y="3"/>
                    <a:pt x="1" y="4"/>
                  </a:cubicBezTo>
                  <a:cubicBezTo>
                    <a:pt x="1" y="4"/>
                    <a:pt x="4" y="1"/>
                    <a:pt x="4"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8" name="Freeform 151"/>
            <p:cNvSpPr>
              <a:spLocks noChangeArrowheads="1"/>
            </p:cNvSpPr>
            <p:nvPr/>
          </p:nvSpPr>
          <p:spPr bwMode="auto">
            <a:xfrm>
              <a:off x="6870628" y="1311435"/>
              <a:ext cx="43791" cy="32268"/>
            </a:xfrm>
            <a:custGeom>
              <a:avLst/>
              <a:gdLst>
                <a:gd name="T0" fmla="*/ 7 w 8"/>
                <a:gd name="T1" fmla="*/ 0 h 6"/>
                <a:gd name="T2" fmla="*/ 5 w 8"/>
                <a:gd name="T3" fmla="*/ 2 h 6"/>
                <a:gd name="T4" fmla="*/ 2 w 8"/>
                <a:gd name="T5" fmla="*/ 5 h 6"/>
                <a:gd name="T6" fmla="*/ 7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7" y="0"/>
                  </a:moveTo>
                  <a:cubicBezTo>
                    <a:pt x="7" y="0"/>
                    <a:pt x="5" y="2"/>
                    <a:pt x="5" y="2"/>
                  </a:cubicBezTo>
                  <a:cubicBezTo>
                    <a:pt x="4" y="2"/>
                    <a:pt x="0" y="4"/>
                    <a:pt x="2" y="5"/>
                  </a:cubicBezTo>
                  <a:cubicBezTo>
                    <a:pt x="3" y="6"/>
                    <a:pt x="8" y="0"/>
                    <a:pt x="7"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79" name="Freeform 152"/>
            <p:cNvSpPr>
              <a:spLocks noChangeArrowheads="1"/>
            </p:cNvSpPr>
            <p:nvPr/>
          </p:nvSpPr>
          <p:spPr bwMode="auto">
            <a:xfrm>
              <a:off x="6919029" y="1283779"/>
              <a:ext cx="23049" cy="20743"/>
            </a:xfrm>
            <a:custGeom>
              <a:avLst/>
              <a:gdLst>
                <a:gd name="T0" fmla="*/ 3 w 4"/>
                <a:gd name="T1" fmla="*/ 1 h 4"/>
                <a:gd name="T2" fmla="*/ 1 w 4"/>
                <a:gd name="T3" fmla="*/ 4 h 4"/>
                <a:gd name="T4" fmla="*/ 3 w 4"/>
                <a:gd name="T5" fmla="*/ 1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3" y="1"/>
                  </a:moveTo>
                  <a:cubicBezTo>
                    <a:pt x="2" y="0"/>
                    <a:pt x="0" y="4"/>
                    <a:pt x="1" y="4"/>
                  </a:cubicBezTo>
                  <a:cubicBezTo>
                    <a:pt x="2" y="4"/>
                    <a:pt x="4" y="2"/>
                    <a:pt x="3" y="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80" name="Freeform 153"/>
            <p:cNvSpPr>
              <a:spLocks noChangeArrowheads="1"/>
            </p:cNvSpPr>
            <p:nvPr/>
          </p:nvSpPr>
          <p:spPr bwMode="auto">
            <a:xfrm>
              <a:off x="6953603" y="1263035"/>
              <a:ext cx="16134" cy="16134"/>
            </a:xfrm>
            <a:custGeom>
              <a:avLst/>
              <a:gdLst>
                <a:gd name="T0" fmla="*/ 3 w 3"/>
                <a:gd name="T1" fmla="*/ 0 h 3"/>
                <a:gd name="T2" fmla="*/ 1 w 3"/>
                <a:gd name="T3" fmla="*/ 2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cubicBezTo>
                    <a:pt x="2" y="0"/>
                    <a:pt x="0" y="1"/>
                    <a:pt x="1" y="2"/>
                  </a:cubicBezTo>
                  <a:cubicBezTo>
                    <a:pt x="2" y="3"/>
                    <a:pt x="3" y="0"/>
                    <a:pt x="3"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81" name="Freeform 154"/>
            <p:cNvSpPr>
              <a:spLocks noChangeArrowheads="1"/>
            </p:cNvSpPr>
            <p:nvPr/>
          </p:nvSpPr>
          <p:spPr bwMode="auto">
            <a:xfrm>
              <a:off x="7006611" y="1157013"/>
              <a:ext cx="23049" cy="23049"/>
            </a:xfrm>
            <a:custGeom>
              <a:avLst/>
              <a:gdLst>
                <a:gd name="T0" fmla="*/ 3 w 4"/>
                <a:gd name="T1" fmla="*/ 0 h 4"/>
                <a:gd name="T2" fmla="*/ 1 w 4"/>
                <a:gd name="T3" fmla="*/ 2 h 4"/>
                <a:gd name="T4" fmla="*/ 1 w 4"/>
                <a:gd name="T5" fmla="*/ 4 h 4"/>
                <a:gd name="T6" fmla="*/ 3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0"/>
                  </a:moveTo>
                  <a:cubicBezTo>
                    <a:pt x="2" y="0"/>
                    <a:pt x="2" y="1"/>
                    <a:pt x="1" y="2"/>
                  </a:cubicBezTo>
                  <a:cubicBezTo>
                    <a:pt x="0" y="2"/>
                    <a:pt x="0" y="4"/>
                    <a:pt x="1" y="4"/>
                  </a:cubicBezTo>
                  <a:cubicBezTo>
                    <a:pt x="2" y="4"/>
                    <a:pt x="4" y="0"/>
                    <a:pt x="3"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82" name="Freeform 155"/>
            <p:cNvSpPr>
              <a:spLocks noChangeArrowheads="1"/>
            </p:cNvSpPr>
            <p:nvPr/>
          </p:nvSpPr>
          <p:spPr bwMode="auto">
            <a:xfrm>
              <a:off x="6997392" y="1212329"/>
              <a:ext cx="4611" cy="6914"/>
            </a:xfrm>
            <a:custGeom>
              <a:avLst/>
              <a:gdLst>
                <a:gd name="T0" fmla="*/ 0 w 1"/>
                <a:gd name="T1" fmla="*/ 0 h 1"/>
                <a:gd name="T2" fmla="*/ 0 w 1"/>
                <a:gd name="T3" fmla="*/ 1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1"/>
                    <a:pt x="1" y="0"/>
                    <a:pt x="0"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83" name="Freeform 156"/>
            <p:cNvSpPr>
              <a:spLocks noChangeArrowheads="1"/>
            </p:cNvSpPr>
            <p:nvPr/>
          </p:nvSpPr>
          <p:spPr bwMode="auto">
            <a:xfrm>
              <a:off x="6462677" y="1857674"/>
              <a:ext cx="9219" cy="4611"/>
            </a:xfrm>
            <a:custGeom>
              <a:avLst/>
              <a:gdLst>
                <a:gd name="T0" fmla="*/ 1 w 2"/>
                <a:gd name="T1" fmla="*/ 0 h 1"/>
                <a:gd name="T2" fmla="*/ 1 w 2"/>
                <a:gd name="T3" fmla="*/ 1 h 1"/>
                <a:gd name="T4" fmla="*/ 1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0" y="1"/>
                    <a:pt x="1" y="1"/>
                  </a:cubicBezTo>
                  <a:cubicBezTo>
                    <a:pt x="2" y="1"/>
                    <a:pt x="1" y="0"/>
                    <a:pt x="1" y="0"/>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sp>
          <p:nvSpPr>
            <p:cNvPr id="1184" name="Freeform 157"/>
            <p:cNvSpPr>
              <a:spLocks noChangeArrowheads="1"/>
            </p:cNvSpPr>
            <p:nvPr/>
          </p:nvSpPr>
          <p:spPr bwMode="auto">
            <a:xfrm>
              <a:off x="3952743" y="3567840"/>
              <a:ext cx="50706" cy="66841"/>
            </a:xfrm>
            <a:custGeom>
              <a:avLst/>
              <a:gdLst>
                <a:gd name="T0" fmla="*/ 2 w 9"/>
                <a:gd name="T1" fmla="*/ 11 h 12"/>
                <a:gd name="T2" fmla="*/ 8 w 9"/>
                <a:gd name="T3" fmla="*/ 3 h 12"/>
                <a:gd name="T4" fmla="*/ 9 w 9"/>
                <a:gd name="T5" fmla="*/ 0 h 12"/>
                <a:gd name="T6" fmla="*/ 2 w 9"/>
                <a:gd name="T7" fmla="*/ 0 h 12"/>
                <a:gd name="T8" fmla="*/ 2 w 9"/>
                <a:gd name="T9" fmla="*/ 11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2" y="11"/>
                  </a:moveTo>
                  <a:cubicBezTo>
                    <a:pt x="3" y="12"/>
                    <a:pt x="7" y="5"/>
                    <a:pt x="8" y="3"/>
                  </a:cubicBezTo>
                  <a:cubicBezTo>
                    <a:pt x="8" y="3"/>
                    <a:pt x="8" y="2"/>
                    <a:pt x="9" y="0"/>
                  </a:cubicBezTo>
                  <a:cubicBezTo>
                    <a:pt x="2" y="0"/>
                    <a:pt x="2" y="0"/>
                    <a:pt x="2" y="0"/>
                  </a:cubicBezTo>
                  <a:cubicBezTo>
                    <a:pt x="0" y="3"/>
                    <a:pt x="0" y="8"/>
                    <a:pt x="2" y="11"/>
                  </a:cubicBezTo>
                  <a:close/>
                </a:path>
              </a:pathLst>
            </a:custGeom>
            <a:solidFill>
              <a:srgbClr val="F7F7F7"/>
            </a:solidFill>
            <a:ln>
              <a:noFill/>
            </a:ln>
            <a:extLst>
              <a:ext uri="{91240B29-F687-4F45-9708-019B960494DF}">
                <a14:hiddenLine xmlns:a14="http://schemas.microsoft.com/office/drawing/2010/main" w="9525">
                  <a:solidFill>
                    <a:srgbClr val="000000"/>
                  </a:solidFill>
                  <a:bevel/>
                </a14:hiddenLine>
              </a:ext>
            </a:extLst>
          </p:spPr>
          <p:txBody>
            <a:bodyPr/>
            <a:lstStyle/>
            <a:p>
              <a:pPr algn="ctr"/>
              <a:endParaRPr lang="zh-CN" altLang="zh-CN">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4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2pPr>
      <a:lvl3pPr marL="9144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3pPr>
      <a:lvl4pPr marL="9144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4pPr>
      <a:lvl5pPr marL="9144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itchFamily="34" charset="0"/>
        </a:defRPr>
      </a:lvl1pPr>
      <a:lvl2pPr marL="685800" indent="-228600" algn="l" rtl="0" fontAlgn="base">
        <a:lnSpc>
          <a:spcPct val="90000"/>
        </a:lnSpc>
        <a:spcBef>
          <a:spcPts val="500"/>
        </a:spcBef>
        <a:spcAft>
          <a:spcPct val="0"/>
        </a:spcAft>
        <a:buFont typeface="Arial" pitchFamily="34" charset="0"/>
        <a:buChar char="•"/>
        <a:defRPr sz="2400">
          <a:solidFill>
            <a:schemeClr val="tx1"/>
          </a:solidFill>
          <a:latin typeface="+mn-lt"/>
          <a:ea typeface="+mn-ea"/>
          <a:sym typeface="Calibri" pitchFamily="34" charset="0"/>
        </a:defRPr>
      </a:lvl2pPr>
      <a:lvl3pPr marL="1143000" indent="-228600" algn="l" rtl="0" fontAlgn="base">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3pPr>
      <a:lvl4pPr marL="1600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4pPr>
      <a:lvl5pPr marL="20574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mailto:E5-2630V3@2.40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0.sv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sv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0.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1.emf"/><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6.emf"/><Relationship Id="rId4" Type="http://schemas.openxmlformats.org/officeDocument/2006/relationships/package" Target="../embeddings/Microsoft_Visio_Drawing.vsdx"/></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67.emf"/><Relationship Id="rId4" Type="http://schemas.openxmlformats.org/officeDocument/2006/relationships/package" Target="../embeddings/Microsoft_Visio_Drawing1.vsdx"/></Relationships>
</file>

<file path=ppt/slides/_rels/slide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5"/>
          <p:cNvSpPr>
            <a:spLocks noChangeArrowheads="1"/>
          </p:cNvSpPr>
          <p:nvPr/>
        </p:nvSpPr>
        <p:spPr bwMode="auto">
          <a:xfrm>
            <a:off x="0" y="1879600"/>
            <a:ext cx="9144000" cy="35147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a typeface="微软雅黑" pitchFamily="34" charset="-122"/>
              <a:sym typeface="Arial" pitchFamily="34" charset="0"/>
            </a:endParaRPr>
          </a:p>
        </p:txBody>
      </p:sp>
      <p:sp>
        <p:nvSpPr>
          <p:cNvPr id="3075" name="文本框 6"/>
          <p:cNvSpPr>
            <a:spLocks noChangeArrowheads="1"/>
          </p:cNvSpPr>
          <p:nvPr/>
        </p:nvSpPr>
        <p:spPr bwMode="auto">
          <a:xfrm>
            <a:off x="120650" y="2721610"/>
            <a:ext cx="90233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zh-CN" sz="3000" dirty="0">
                <a:solidFill>
                  <a:schemeClr val="bg1"/>
                </a:solidFill>
                <a:ea typeface="微软雅黑" pitchFamily="34" charset="-122"/>
              </a:rPr>
              <a:t>射电天文数据实时计算的关键技术研究</a:t>
            </a:r>
            <a:endParaRPr lang="zh-CN" altLang="en-US" sz="3000" dirty="0">
              <a:solidFill>
                <a:schemeClr val="bg1"/>
              </a:solidFill>
              <a:ea typeface="微软雅黑" pitchFamily="34" charset="-122"/>
              <a:sym typeface="Arial" pitchFamily="34" charset="0"/>
            </a:endParaRPr>
          </a:p>
          <a:p>
            <a:pPr algn="r"/>
            <a:endParaRPr lang="zh-CN" altLang="en-US" sz="4000" b="1" dirty="0">
              <a:solidFill>
                <a:schemeClr val="bg1"/>
              </a:solidFill>
              <a:ea typeface="微软雅黑" pitchFamily="34" charset="-122"/>
              <a:sym typeface="Arial" pitchFamily="34" charset="0"/>
            </a:endParaRPr>
          </a:p>
        </p:txBody>
      </p:sp>
      <p:sp>
        <p:nvSpPr>
          <p:cNvPr id="3076" name="文本框 32"/>
          <p:cNvSpPr>
            <a:spLocks noChangeArrowheads="1"/>
          </p:cNvSpPr>
          <p:nvPr/>
        </p:nvSpPr>
        <p:spPr bwMode="auto">
          <a:xfrm>
            <a:off x="1905000" y="3429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zh-CN" altLang="en-US" sz="2400" b="1">
              <a:solidFill>
                <a:schemeClr val="bg1"/>
              </a:solidFill>
              <a:ea typeface="微软雅黑" pitchFamily="34" charset="-122"/>
              <a:sym typeface="Arial" pitchFamily="34" charset="0"/>
            </a:endParaRPr>
          </a:p>
        </p:txBody>
      </p:sp>
      <p:sp>
        <p:nvSpPr>
          <p:cNvPr id="3077" name="直接连接符 34"/>
          <p:cNvSpPr>
            <a:spLocks noChangeShapeType="1"/>
          </p:cNvSpPr>
          <p:nvPr/>
        </p:nvSpPr>
        <p:spPr bwMode="auto">
          <a:xfrm flipV="1">
            <a:off x="1068705" y="3408799"/>
            <a:ext cx="8075295" cy="15240"/>
          </a:xfrm>
          <a:prstGeom prst="line">
            <a:avLst/>
          </a:prstGeom>
          <a:noFill/>
          <a:ln w="1270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078" name="文本框 35"/>
          <p:cNvSpPr>
            <a:spLocks noChangeArrowheads="1"/>
          </p:cNvSpPr>
          <p:nvPr/>
        </p:nvSpPr>
        <p:spPr bwMode="auto">
          <a:xfrm>
            <a:off x="3792354" y="4135438"/>
            <a:ext cx="50310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800" dirty="0">
                <a:solidFill>
                  <a:schemeClr val="bg1"/>
                </a:solidFill>
                <a:ea typeface="微软雅黑" pitchFamily="34" charset="-122"/>
                <a:sym typeface="Arial" pitchFamily="34" charset="0"/>
              </a:rPr>
              <a:t>答辩人</a:t>
            </a:r>
            <a:r>
              <a:rPr lang="en-US" altLang="zh-CN" sz="2800" dirty="0">
                <a:solidFill>
                  <a:schemeClr val="bg1"/>
                </a:solidFill>
                <a:ea typeface="微软雅黑" pitchFamily="34" charset="-122"/>
                <a:sym typeface="Arial" pitchFamily="34" charset="0"/>
              </a:rPr>
              <a:t>:</a:t>
            </a:r>
            <a:r>
              <a:rPr lang="zh-CN" altLang="en-US" sz="2800" dirty="0">
                <a:solidFill>
                  <a:schemeClr val="bg1"/>
                </a:solidFill>
                <a:ea typeface="微软雅黑" pitchFamily="34" charset="-122"/>
                <a:sym typeface="Arial" pitchFamily="34" charset="0"/>
              </a:rPr>
              <a:t>戴伟  指导老师</a:t>
            </a:r>
            <a:r>
              <a:rPr lang="en-US" altLang="zh-CN" sz="2800" dirty="0">
                <a:solidFill>
                  <a:schemeClr val="bg1"/>
                </a:solidFill>
                <a:ea typeface="微软雅黑" pitchFamily="34" charset="-122"/>
                <a:sym typeface="Arial" pitchFamily="34" charset="0"/>
              </a:rPr>
              <a:t>:</a:t>
            </a:r>
            <a:r>
              <a:rPr lang="zh-CN" altLang="en-US" sz="2800" dirty="0">
                <a:solidFill>
                  <a:schemeClr val="bg1"/>
                </a:solidFill>
                <a:ea typeface="微软雅黑" pitchFamily="34" charset="-122"/>
                <a:sym typeface="Arial" pitchFamily="34" charset="0"/>
              </a:rPr>
              <a:t>王锋</a:t>
            </a:r>
            <a:endParaRPr lang="en-US" altLang="zh-CN" sz="2800" dirty="0">
              <a:solidFill>
                <a:schemeClr val="bg1"/>
              </a:solidFill>
              <a:ea typeface="微软雅黑" pitchFamily="34" charset="-122"/>
              <a:sym typeface="Arial" pitchFamily="34" charset="0"/>
            </a:endParaRPr>
          </a:p>
          <a:p>
            <a:pPr algn="r"/>
            <a:r>
              <a:rPr kumimoji="1" lang="zh-CN" altLang="en-US" sz="2800" dirty="0">
                <a:solidFill>
                  <a:srgbClr val="FFFFFF"/>
                </a:solidFill>
                <a:latin typeface="SimHei" panose="02010609060101010101" pitchFamily="49" charset="-122"/>
                <a:ea typeface="SimHei" panose="02010609060101010101" pitchFamily="49" charset="-122"/>
              </a:rPr>
              <a:t>学科专业</a:t>
            </a:r>
            <a:r>
              <a:rPr kumimoji="1" lang="en-US" altLang="zh-CN" sz="2800" dirty="0">
                <a:solidFill>
                  <a:srgbClr val="FFFFFF"/>
                </a:solidFill>
                <a:latin typeface="SimHei" panose="02010609060101010101" pitchFamily="49" charset="-122"/>
                <a:ea typeface="SimHei" panose="02010609060101010101" pitchFamily="49" charset="-122"/>
              </a:rPr>
              <a:t>:</a:t>
            </a:r>
            <a:r>
              <a:rPr kumimoji="1" lang="zh-Hans" altLang="en-US" sz="2800" dirty="0">
                <a:solidFill>
                  <a:srgbClr val="FFFFFF"/>
                </a:solidFill>
                <a:latin typeface="SimHei" panose="02010609060101010101" pitchFamily="49" charset="-122"/>
                <a:ea typeface="SimHei" panose="02010609060101010101" pitchFamily="49" charset="-122"/>
              </a:rPr>
              <a:t> </a:t>
            </a:r>
            <a:r>
              <a:rPr kumimoji="1" lang="zh-CN" altLang="en-US" sz="2800" dirty="0">
                <a:solidFill>
                  <a:srgbClr val="FFFFFF"/>
                </a:solidFill>
                <a:latin typeface="SimHei" panose="02010609060101010101" pitchFamily="49" charset="-122"/>
                <a:ea typeface="SimHei" panose="02010609060101010101" pitchFamily="49" charset="-122"/>
              </a:rPr>
              <a:t>天文技术与方法 </a:t>
            </a:r>
          </a:p>
          <a:p>
            <a:pPr algn="r"/>
            <a:endParaRPr lang="zh-CN" altLang="en-US" sz="2800" dirty="0">
              <a:solidFill>
                <a:schemeClr val="bg1"/>
              </a:solidFill>
              <a:ea typeface="微软雅黑" pitchFamily="34" charset="-122"/>
              <a:sym typeface="Arial" pitchFamily="34" charset="0"/>
            </a:endParaRPr>
          </a:p>
        </p:txBody>
      </p:sp>
      <p:sp>
        <p:nvSpPr>
          <p:cNvPr id="3079" name="矩形 3"/>
          <p:cNvSpPr>
            <a:spLocks noChangeArrowheads="1"/>
          </p:cNvSpPr>
          <p:nvPr/>
        </p:nvSpPr>
        <p:spPr bwMode="auto">
          <a:xfrm>
            <a:off x="2536825" y="317500"/>
            <a:ext cx="6439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0070C0"/>
                </a:solidFill>
                <a:ea typeface="微软雅黑" pitchFamily="34" charset="-122"/>
                <a:sym typeface="Arial" pitchFamily="34" charset="0"/>
              </a:rPr>
              <a:t>中国科学院云南天文台博士毕业答辩</a:t>
            </a:r>
          </a:p>
        </p:txBody>
      </p:sp>
      <p:grpSp>
        <p:nvGrpSpPr>
          <p:cNvPr id="3081" name="组合 24"/>
          <p:cNvGrpSpPr/>
          <p:nvPr/>
        </p:nvGrpSpPr>
        <p:grpSpPr bwMode="auto">
          <a:xfrm>
            <a:off x="635" y="286068"/>
            <a:ext cx="2536190" cy="538480"/>
            <a:chOff x="635" y="1903"/>
            <a:chExt cx="2416175" cy="538020"/>
          </a:xfrm>
        </p:grpSpPr>
        <p:sp>
          <p:nvSpPr>
            <p:cNvPr id="3082" name="矩形 25"/>
            <p:cNvSpPr>
              <a:spLocks noChangeArrowheads="1"/>
            </p:cNvSpPr>
            <p:nvPr/>
          </p:nvSpPr>
          <p:spPr bwMode="auto">
            <a:xfrm>
              <a:off x="635" y="1903"/>
              <a:ext cx="2216785" cy="529772"/>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en-US" altLang="zh-CN" sz="2400" dirty="0">
                <a:solidFill>
                  <a:schemeClr val="bg1"/>
                </a:solidFill>
                <a:ea typeface="微软雅黑" pitchFamily="34" charset="-122"/>
                <a:sym typeface="Arial" pitchFamily="34" charset="0"/>
              </a:endParaRPr>
            </a:p>
          </p:txBody>
        </p:sp>
        <p:sp>
          <p:nvSpPr>
            <p:cNvPr id="3083" name="矩形 26"/>
            <p:cNvSpPr>
              <a:spLocks noChangeArrowheads="1"/>
            </p:cNvSpPr>
            <p:nvPr/>
          </p:nvSpPr>
          <p:spPr bwMode="auto">
            <a:xfrm>
              <a:off x="2302510" y="10151"/>
              <a:ext cx="114300" cy="529772"/>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b="1">
                <a:solidFill>
                  <a:schemeClr val="bg1"/>
                </a:solidFill>
                <a:ea typeface="微软雅黑" pitchFamily="34" charset="-122"/>
                <a:sym typeface="Arial" pitchFamily="34" charset="0"/>
              </a:endParaRPr>
            </a:p>
          </p:txBody>
        </p:sp>
      </p:grpSp>
      <p:sp>
        <p:nvSpPr>
          <p:cNvPr id="3084" name="直接连接符 28"/>
          <p:cNvSpPr>
            <a:spLocks noChangeShapeType="1"/>
          </p:cNvSpPr>
          <p:nvPr/>
        </p:nvSpPr>
        <p:spPr bwMode="auto">
          <a:xfrm>
            <a:off x="1778000" y="723900"/>
            <a:ext cx="6878638" cy="0"/>
          </a:xfrm>
          <a:prstGeom prst="line">
            <a:avLst/>
          </a:prstGeom>
          <a:noFill/>
          <a:ln w="127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pic>
        <p:nvPicPr>
          <p:cNvPr id="12" name="图片 11">
            <a:extLst>
              <a:ext uri="{FF2B5EF4-FFF2-40B4-BE49-F238E27FC236}">
                <a16:creationId xmlns:a16="http://schemas.microsoft.com/office/drawing/2014/main" id="{0015CAFA-6C90-412B-BF2B-0617C8A2E410}"/>
              </a:ext>
            </a:extLst>
          </p:cNvPr>
          <p:cNvPicPr>
            <a:picLocks noChangeAspect="1"/>
          </p:cNvPicPr>
          <p:nvPr/>
        </p:nvPicPr>
        <p:blipFill>
          <a:blip r:embed="rId3"/>
          <a:stretch>
            <a:fillRect/>
          </a:stretch>
        </p:blipFill>
        <p:spPr>
          <a:xfrm>
            <a:off x="120650" y="864111"/>
            <a:ext cx="944713" cy="959416"/>
          </a:xfrm>
          <a:prstGeom prst="rect">
            <a:avLst/>
          </a:prstGeom>
        </p:spPr>
      </p:pic>
      <p:pic>
        <p:nvPicPr>
          <p:cNvPr id="13" name="图片 12">
            <a:extLst>
              <a:ext uri="{FF2B5EF4-FFF2-40B4-BE49-F238E27FC236}">
                <a16:creationId xmlns:a16="http://schemas.microsoft.com/office/drawing/2014/main" id="{231708A3-23AD-4820-A3A3-AD0F584EC3DA}"/>
              </a:ext>
            </a:extLst>
          </p:cNvPr>
          <p:cNvPicPr>
            <a:picLocks noChangeAspect="1"/>
          </p:cNvPicPr>
          <p:nvPr/>
        </p:nvPicPr>
        <p:blipFill>
          <a:blip r:embed="rId4"/>
          <a:stretch>
            <a:fillRect/>
          </a:stretch>
        </p:blipFill>
        <p:spPr>
          <a:xfrm>
            <a:off x="1163443" y="863224"/>
            <a:ext cx="944714" cy="948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99" advTm="23069"/>
    </mc:Choice>
    <mc:Fallback xmlns="">
      <p:transition spd="slow" advTm="230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380147" y="979125"/>
            <a:ext cx="8360441" cy="1369628"/>
          </a:xfrm>
        </p:spPr>
        <p:txBody>
          <a:bodyPr>
            <a:normAutofit fontScale="70000" lnSpcReduction="20000"/>
          </a:bodyPr>
          <a:lstStyle/>
          <a:p>
            <a:pPr algn="just">
              <a:lnSpc>
                <a:spcPct val="125000"/>
              </a:lnSpc>
            </a:pPr>
            <a:r>
              <a:rPr lang="en-US" altLang="zh-CN" sz="2400" kern="1200" dirty="0">
                <a:solidFill>
                  <a:srgbClr val="0070C0"/>
                </a:solidFill>
                <a:latin typeface="微软雅黑" pitchFamily="34" charset="-122"/>
                <a:ea typeface="微软雅黑" pitchFamily="34" charset="-122"/>
                <a:sym typeface="微软雅黑" pitchFamily="34" charset="-122"/>
              </a:rPr>
              <a:t>CASPER</a:t>
            </a:r>
            <a:r>
              <a:rPr lang="zh-CN" altLang="en-US" sz="2400" kern="1200" dirty="0">
                <a:solidFill>
                  <a:srgbClr val="0070C0"/>
                </a:solidFill>
                <a:latin typeface="微软雅黑" pitchFamily="34" charset="-122"/>
                <a:ea typeface="微软雅黑" pitchFamily="34" charset="-122"/>
                <a:sym typeface="微软雅黑" pitchFamily="34" charset="-122"/>
              </a:rPr>
              <a:t>的典型架构：</a:t>
            </a:r>
            <a:endParaRPr lang="en-US" altLang="zh-CN" sz="2400" kern="1200" dirty="0">
              <a:solidFill>
                <a:srgbClr val="0070C0"/>
              </a:solidFill>
              <a:latin typeface="微软雅黑" pitchFamily="34" charset="-122"/>
              <a:ea typeface="微软雅黑" pitchFamily="34" charset="-122"/>
              <a:sym typeface="微软雅黑" pitchFamily="34" charset="-122"/>
            </a:endParaRPr>
          </a:p>
          <a:p>
            <a:pPr algn="just">
              <a:lnSpc>
                <a:spcPct val="125000"/>
              </a:lnSpc>
            </a:pPr>
            <a:r>
              <a:rPr lang="en-US" altLang="zh-CN" sz="2400" kern="1200" dirty="0">
                <a:solidFill>
                  <a:srgbClr val="0070C0"/>
                </a:solidFill>
                <a:latin typeface="微软雅黑" pitchFamily="34" charset="-122"/>
                <a:ea typeface="微软雅黑" pitchFamily="34" charset="-122"/>
                <a:sym typeface="微软雅黑" pitchFamily="34" charset="-122"/>
              </a:rPr>
              <a:t>FGPA+10Gbe+GPU/CPU</a:t>
            </a:r>
            <a:r>
              <a:rPr lang="zh-CN" altLang="en-US" sz="2400" kern="1200" dirty="0">
                <a:solidFill>
                  <a:srgbClr val="0070C0"/>
                </a:solidFill>
                <a:latin typeface="微软雅黑" pitchFamily="34" charset="-122"/>
                <a:ea typeface="微软雅黑" pitchFamily="34" charset="-122"/>
                <a:sym typeface="微软雅黑" pitchFamily="34" charset="-122"/>
              </a:rPr>
              <a:t>集群</a:t>
            </a:r>
            <a:endParaRPr lang="en-US" altLang="zh-CN" sz="2400" kern="1200" dirty="0">
              <a:solidFill>
                <a:srgbClr val="0070C0"/>
              </a:solidFill>
              <a:latin typeface="微软雅黑" pitchFamily="34" charset="-122"/>
              <a:ea typeface="微软雅黑" pitchFamily="34" charset="-122"/>
              <a:sym typeface="微软雅黑" pitchFamily="34" charset="-122"/>
            </a:endParaRPr>
          </a:p>
          <a:p>
            <a:pPr algn="just">
              <a:lnSpc>
                <a:spcPct val="125000"/>
              </a:lnSpc>
            </a:pPr>
            <a:r>
              <a:rPr lang="zh-CN" altLang="en-US" sz="2400" kern="1200" dirty="0">
                <a:solidFill>
                  <a:srgbClr val="0070C0"/>
                </a:solidFill>
                <a:latin typeface="微软雅黑" pitchFamily="34" charset="-122"/>
                <a:ea typeface="微软雅黑" pitchFamily="34" charset="-122"/>
                <a:sym typeface="微软雅黑" pitchFamily="34" charset="-122"/>
              </a:rPr>
              <a:t>数据传输普遍使用</a:t>
            </a:r>
            <a:r>
              <a:rPr lang="en-US" altLang="zh-CN" sz="2400" kern="1200" dirty="0">
                <a:solidFill>
                  <a:srgbClr val="0070C0"/>
                </a:solidFill>
                <a:latin typeface="微软雅黑" pitchFamily="34" charset="-122"/>
                <a:ea typeface="微软雅黑" pitchFamily="34" charset="-122"/>
                <a:sym typeface="微软雅黑" pitchFamily="34" charset="-122"/>
              </a:rPr>
              <a:t>UDP</a:t>
            </a:r>
            <a:r>
              <a:rPr lang="zh-CN" altLang="en-US" sz="2400" kern="1200" dirty="0">
                <a:solidFill>
                  <a:srgbClr val="0070C0"/>
                </a:solidFill>
                <a:latin typeface="微软雅黑" pitchFamily="34" charset="-122"/>
                <a:ea typeface="微软雅黑" pitchFamily="34" charset="-122"/>
                <a:sym typeface="微软雅黑" pitchFamily="34" charset="-122"/>
              </a:rPr>
              <a:t>协议；</a:t>
            </a:r>
            <a:r>
              <a:rPr lang="zh-CN" altLang="en-US" sz="2400" kern="1200" dirty="0">
                <a:solidFill>
                  <a:srgbClr val="C00000"/>
                </a:solidFill>
                <a:latin typeface="微软雅黑" pitchFamily="34" charset="-122"/>
                <a:ea typeface="微软雅黑" pitchFamily="34" charset="-122"/>
                <a:sym typeface="微软雅黑" pitchFamily="34" charset="-122"/>
              </a:rPr>
              <a:t>无丢包的高</a:t>
            </a:r>
            <a:r>
              <a:rPr lang="en-US" altLang="zh-CN" sz="2400" kern="1200" dirty="0">
                <a:solidFill>
                  <a:srgbClr val="C00000"/>
                </a:solidFill>
                <a:latin typeface="微软雅黑" pitchFamily="34" charset="-122"/>
                <a:ea typeface="微软雅黑" pitchFamily="34" charset="-122"/>
                <a:sym typeface="微软雅黑" pitchFamily="34" charset="-122"/>
              </a:rPr>
              <a:t>IO</a:t>
            </a:r>
            <a:r>
              <a:rPr lang="zh-CN" altLang="en-US" sz="2400" kern="1200" dirty="0">
                <a:solidFill>
                  <a:srgbClr val="C00000"/>
                </a:solidFill>
                <a:latin typeface="微软雅黑" pitchFamily="34" charset="-122"/>
                <a:ea typeface="微软雅黑" pitchFamily="34" charset="-122"/>
                <a:sym typeface="微软雅黑" pitchFamily="34" charset="-122"/>
              </a:rPr>
              <a:t>环境下的数据采集是一个关键瓶颈</a:t>
            </a:r>
            <a:endParaRPr lang="en-US" altLang="zh-CN" sz="2400" kern="1200" dirty="0">
              <a:solidFill>
                <a:srgbClr val="C00000"/>
              </a:solidFill>
              <a:latin typeface="微软雅黑" pitchFamily="34" charset="-122"/>
              <a:ea typeface="微软雅黑" pitchFamily="34" charset="-122"/>
              <a:sym typeface="微软雅黑" pitchFamily="34" charset="-122"/>
            </a:endParaRPr>
          </a:p>
          <a:p>
            <a:pPr algn="just">
              <a:lnSpc>
                <a:spcPct val="125000"/>
              </a:lnSpc>
            </a:pPr>
            <a:endParaRPr lang="en-US" altLang="zh-CN" sz="2400" kern="1200" dirty="0">
              <a:solidFill>
                <a:srgbClr val="0070C0"/>
              </a:solidFill>
              <a:latin typeface="微软雅黑" pitchFamily="34" charset="-122"/>
              <a:ea typeface="微软雅黑" pitchFamily="34" charset="-122"/>
              <a:sym typeface="微软雅黑" pitchFamily="34" charset="-122"/>
            </a:endParaRPr>
          </a:p>
          <a:p>
            <a:pPr algn="just">
              <a:lnSpc>
                <a:spcPct val="125000"/>
              </a:lnSpc>
            </a:pPr>
            <a:endParaRPr lang="zh-CN" altLang="en-US" sz="2400" kern="1200" dirty="0">
              <a:solidFill>
                <a:srgbClr val="0070C0"/>
              </a:solidFill>
              <a:latin typeface="微软雅黑" pitchFamily="34" charset="-122"/>
              <a:ea typeface="微软雅黑" pitchFamily="34" charset="-122"/>
              <a:sym typeface="微软雅黑" pitchFamily="34" charset="-122"/>
            </a:endParaRPr>
          </a:p>
        </p:txBody>
      </p:sp>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/CASPER</a:t>
            </a:r>
            <a:r>
              <a:rPr lang="zh-CN" altLang="en-US" sz="2400" b="1" dirty="0">
                <a:solidFill>
                  <a:schemeClr val="bg1"/>
                </a:solidFill>
                <a:ea typeface="微软雅黑" pitchFamily="34" charset="-122"/>
                <a:sym typeface="Arial" pitchFamily="34" charset="0"/>
              </a:rPr>
              <a:t>的需求</a:t>
            </a:r>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2" name="图片 1">
            <a:extLst>
              <a:ext uri="{FF2B5EF4-FFF2-40B4-BE49-F238E27FC236}">
                <a16:creationId xmlns:a16="http://schemas.microsoft.com/office/drawing/2014/main" id="{5CC98D56-30F2-4FAE-83AC-22AEEEE611A7}"/>
              </a:ext>
            </a:extLst>
          </p:cNvPr>
          <p:cNvPicPr>
            <a:picLocks noChangeAspect="1"/>
          </p:cNvPicPr>
          <p:nvPr/>
        </p:nvPicPr>
        <p:blipFill>
          <a:blip r:embed="rId3"/>
          <a:stretch>
            <a:fillRect/>
          </a:stretch>
        </p:blipFill>
        <p:spPr>
          <a:xfrm>
            <a:off x="770965" y="2222757"/>
            <a:ext cx="7859526" cy="4364527"/>
          </a:xfrm>
          <a:prstGeom prst="rect">
            <a:avLst/>
          </a:prstGeom>
        </p:spPr>
      </p:pic>
    </p:spTree>
    <p:extLst>
      <p:ext uri="{BB962C8B-B14F-4D97-AF65-F5344CB8AC3E}">
        <p14:creationId xmlns:p14="http://schemas.microsoft.com/office/powerpoint/2010/main" val="110815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/40</a:t>
            </a:r>
            <a:r>
              <a:rPr lang="zh-CN" altLang="en-US" sz="2400" b="1" dirty="0">
                <a:solidFill>
                  <a:schemeClr val="bg1"/>
                </a:solidFill>
                <a:ea typeface="微软雅黑" pitchFamily="34" charset="-122"/>
                <a:sym typeface="Arial" pitchFamily="34" charset="0"/>
              </a:rPr>
              <a:t>米的需求</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91" y="3083304"/>
            <a:ext cx="7400173" cy="377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76001" y="894197"/>
            <a:ext cx="8756067" cy="2246769"/>
          </a:xfrm>
          <a:prstGeom prst="rect">
            <a:avLst/>
          </a:prstGeom>
          <a:ln>
            <a:solidFill>
              <a:srgbClr val="00B0F0"/>
            </a:solidFill>
            <a:prstDash val="sysDash"/>
          </a:ln>
        </p:spPr>
        <p:txBody>
          <a:bodyPr wrap="square">
            <a:spAutoFit/>
          </a:bodyPr>
          <a:lstStyle/>
          <a:p>
            <a:pPr marL="342900" indent="-342900">
              <a:buFont typeface="Arial" charset="0"/>
              <a:buChar char="•"/>
            </a:pPr>
            <a:r>
              <a:rPr lang="zh-CN" altLang="en-US" sz="2800" dirty="0">
                <a:solidFill>
                  <a:srgbClr val="0070C0"/>
                </a:solidFill>
                <a:latin typeface="微软雅黑" pitchFamily="34" charset="-122"/>
                <a:ea typeface="微软雅黑" pitchFamily="34" charset="-122"/>
              </a:rPr>
              <a:t>采样频率是</a:t>
            </a:r>
            <a:r>
              <a:rPr lang="en-US" altLang="zh-CN" sz="2800" dirty="0" err="1">
                <a:solidFill>
                  <a:srgbClr val="0070C0"/>
                </a:solidFill>
                <a:latin typeface="微软雅黑" pitchFamily="34" charset="-122"/>
                <a:ea typeface="微软雅黑" pitchFamily="34" charset="-122"/>
              </a:rPr>
              <a:t>2048M</a:t>
            </a:r>
            <a:r>
              <a:rPr lang="en-US" altLang="zh-CN" sz="2800" dirty="0">
                <a:solidFill>
                  <a:srgbClr val="0070C0"/>
                </a:solidFill>
                <a:latin typeface="微软雅黑" pitchFamily="34" charset="-122"/>
                <a:ea typeface="微软雅黑" pitchFamily="34" charset="-122"/>
              </a:rPr>
              <a:t>, </a:t>
            </a:r>
            <a:r>
              <a:rPr lang="en-US" altLang="zh-CN" sz="2800" dirty="0" err="1">
                <a:solidFill>
                  <a:srgbClr val="0070C0"/>
                </a:solidFill>
                <a:latin typeface="微软雅黑" pitchFamily="34" charset="-122"/>
                <a:ea typeface="微软雅黑" pitchFamily="34" charset="-122"/>
              </a:rPr>
              <a:t>8bit</a:t>
            </a:r>
            <a:r>
              <a:rPr lang="zh-CN" altLang="en-US" sz="2800" dirty="0">
                <a:solidFill>
                  <a:srgbClr val="0070C0"/>
                </a:solidFill>
                <a:latin typeface="微软雅黑" pitchFamily="34" charset="-122"/>
                <a:ea typeface="微软雅黑" pitchFamily="34" charset="-122"/>
              </a:rPr>
              <a:t>采样后</a:t>
            </a:r>
            <a:r>
              <a:rPr lang="en-US" altLang="zh-CN" sz="2800" dirty="0" err="1">
                <a:solidFill>
                  <a:srgbClr val="0070C0"/>
                </a:solidFill>
                <a:latin typeface="微软雅黑" pitchFamily="34" charset="-122"/>
                <a:ea typeface="微软雅黑" pitchFamily="34" charset="-122"/>
              </a:rPr>
              <a:t>2048M</a:t>
            </a:r>
            <a:r>
              <a:rPr lang="en-US" altLang="zh-CN" sz="2800" dirty="0">
                <a:solidFill>
                  <a:srgbClr val="0070C0"/>
                </a:solidFill>
                <a:latin typeface="微软雅黑" pitchFamily="34" charset="-122"/>
                <a:ea typeface="微软雅黑" pitchFamily="34" charset="-122"/>
              </a:rPr>
              <a:t>*8=</a:t>
            </a:r>
            <a:r>
              <a:rPr lang="en-US" altLang="zh-CN" sz="2800" dirty="0" err="1">
                <a:solidFill>
                  <a:srgbClr val="0070C0"/>
                </a:solidFill>
                <a:latin typeface="微软雅黑" pitchFamily="34" charset="-122"/>
                <a:ea typeface="微软雅黑" pitchFamily="34" charset="-122"/>
              </a:rPr>
              <a:t>16Gbps</a:t>
            </a:r>
            <a:r>
              <a:rPr lang="zh-CN" altLang="en-US" sz="2800" dirty="0">
                <a:solidFill>
                  <a:srgbClr val="0070C0"/>
                </a:solidFill>
                <a:latin typeface="微软雅黑" pitchFamily="34" charset="-122"/>
                <a:ea typeface="微软雅黑" pitchFamily="34" charset="-122"/>
              </a:rPr>
              <a:t>， 分</a:t>
            </a:r>
            <a:r>
              <a:rPr lang="en-US" altLang="zh-CN" sz="2800" dirty="0">
                <a:solidFill>
                  <a:srgbClr val="0070C0"/>
                </a:solidFill>
                <a:latin typeface="微软雅黑" pitchFamily="34" charset="-122"/>
                <a:ea typeface="微软雅黑" pitchFamily="34" charset="-122"/>
              </a:rPr>
              <a:t>4</a:t>
            </a:r>
            <a:r>
              <a:rPr lang="zh-CN" altLang="en-US" sz="2800" dirty="0">
                <a:solidFill>
                  <a:srgbClr val="0070C0"/>
                </a:solidFill>
                <a:latin typeface="微软雅黑" pitchFamily="34" charset="-122"/>
                <a:ea typeface="微软雅黑" pitchFamily="34" charset="-122"/>
              </a:rPr>
              <a:t>个万兆网卡输出，每路</a:t>
            </a:r>
            <a:r>
              <a:rPr lang="en-US" altLang="zh-CN" sz="2800" dirty="0" err="1">
                <a:solidFill>
                  <a:srgbClr val="0070C0"/>
                </a:solidFill>
                <a:latin typeface="微软雅黑" pitchFamily="34" charset="-122"/>
                <a:ea typeface="微软雅黑" pitchFamily="34" charset="-122"/>
              </a:rPr>
              <a:t>4Gbps</a:t>
            </a:r>
            <a:r>
              <a:rPr lang="zh-CN" altLang="en-US" sz="2800" dirty="0">
                <a:solidFill>
                  <a:srgbClr val="0070C0"/>
                </a:solidFill>
                <a:latin typeface="微软雅黑" pitchFamily="34" charset="-122"/>
                <a:ea typeface="微软雅黑" pitchFamily="34" charset="-122"/>
              </a:rPr>
              <a:t>数据量（不计开销）</a:t>
            </a:r>
            <a:endParaRPr lang="en-US" altLang="zh-CN" sz="2800" dirty="0">
              <a:solidFill>
                <a:srgbClr val="0070C0"/>
              </a:solidFill>
              <a:latin typeface="微软雅黑" pitchFamily="34" charset="-122"/>
              <a:ea typeface="微软雅黑" pitchFamily="34" charset="-122"/>
            </a:endParaRPr>
          </a:p>
          <a:p>
            <a:r>
              <a:rPr lang="en-US" altLang="zh-CN" sz="2800" dirty="0">
                <a:solidFill>
                  <a:srgbClr val="0070C0"/>
                </a:solidFill>
                <a:latin typeface="微软雅黑" pitchFamily="34" charset="-122"/>
                <a:ea typeface="微软雅黑" pitchFamily="34" charset="-122"/>
              </a:rPr>
              <a:t>   4Gb/s=512MB,1</a:t>
            </a:r>
            <a:r>
              <a:rPr lang="zh-CN" altLang="en-US" sz="2800" dirty="0">
                <a:solidFill>
                  <a:srgbClr val="0070C0"/>
                </a:solidFill>
                <a:latin typeface="微软雅黑" pitchFamily="34" charset="-122"/>
                <a:ea typeface="微软雅黑" pitchFamily="34" charset="-122"/>
              </a:rPr>
              <a:t>分钟</a:t>
            </a:r>
            <a:r>
              <a:rPr lang="en-US" altLang="zh-CN" sz="2800" dirty="0">
                <a:solidFill>
                  <a:srgbClr val="0070C0"/>
                </a:solidFill>
                <a:latin typeface="微软雅黑" pitchFamily="34" charset="-122"/>
                <a:ea typeface="微软雅黑" pitchFamily="34" charset="-122"/>
              </a:rPr>
              <a:t>30GB</a:t>
            </a:r>
            <a:r>
              <a:rPr lang="zh-CN" altLang="en-US" sz="2800" dirty="0">
                <a:solidFill>
                  <a:srgbClr val="0070C0"/>
                </a:solidFill>
                <a:latin typeface="微软雅黑" pitchFamily="34" charset="-122"/>
                <a:ea typeface="微软雅黑" pitchFamily="34" charset="-122"/>
              </a:rPr>
              <a:t>，</a:t>
            </a:r>
            <a:r>
              <a:rPr lang="en-US" altLang="zh-CN" sz="2800" dirty="0">
                <a:solidFill>
                  <a:srgbClr val="0070C0"/>
                </a:solidFill>
                <a:latin typeface="微软雅黑" pitchFamily="34" charset="-122"/>
                <a:ea typeface="微软雅黑" pitchFamily="34" charset="-122"/>
              </a:rPr>
              <a:t>1</a:t>
            </a:r>
            <a:r>
              <a:rPr lang="zh-CN" altLang="en-US" sz="2800" dirty="0">
                <a:solidFill>
                  <a:srgbClr val="0070C0"/>
                </a:solidFill>
                <a:latin typeface="微软雅黑" pitchFamily="34" charset="-122"/>
                <a:ea typeface="微软雅黑" pitchFamily="34" charset="-122"/>
              </a:rPr>
              <a:t>小时</a:t>
            </a:r>
            <a:r>
              <a:rPr lang="en-US" altLang="zh-CN" sz="2800" dirty="0">
                <a:solidFill>
                  <a:srgbClr val="0070C0"/>
                </a:solidFill>
                <a:latin typeface="微软雅黑" pitchFamily="34" charset="-122"/>
                <a:ea typeface="微软雅黑" pitchFamily="34" charset="-122"/>
              </a:rPr>
              <a:t>1.8T</a:t>
            </a:r>
          </a:p>
          <a:p>
            <a:pPr marL="342900" indent="-342900">
              <a:buFont typeface="Arial" charset="0"/>
              <a:buChar char="•"/>
            </a:pPr>
            <a:r>
              <a:rPr lang="zh-CN" altLang="en-US" sz="2800" dirty="0">
                <a:solidFill>
                  <a:srgbClr val="C00000"/>
                </a:solidFill>
                <a:latin typeface="微软雅黑" pitchFamily="34" charset="-122"/>
                <a:ea typeface="微软雅黑" pitchFamily="34" charset="-122"/>
                <a:sym typeface="Calibri" pitchFamily="34" charset="0"/>
              </a:rPr>
              <a:t>丢帧引起的</a:t>
            </a:r>
            <a:r>
              <a:rPr lang="zh-CN" altLang="zh-CN" sz="2800" dirty="0">
                <a:solidFill>
                  <a:srgbClr val="C00000"/>
                </a:solidFill>
                <a:latin typeface="微软雅黑" pitchFamily="34" charset="-122"/>
                <a:ea typeface="微软雅黑" pitchFamily="34" charset="-122"/>
                <a:sym typeface="Calibri" pitchFamily="34" charset="0"/>
              </a:rPr>
              <a:t>相位信息的缺失会严重影响脉冲星的周期预测和折叠</a:t>
            </a:r>
            <a:endParaRPr lang="zh-CN" altLang="en-US" sz="2800" dirty="0">
              <a:solidFill>
                <a:srgbClr val="C00000"/>
              </a:solidFill>
              <a:latin typeface="微软雅黑" pitchFamily="34" charset="-122"/>
              <a:ea typeface="微软雅黑" pitchFamily="34" charset="-122"/>
              <a:sym typeface="Calibri" pitchFamily="34" charset="0"/>
            </a:endParaRPr>
          </a:p>
        </p:txBody>
      </p:sp>
      <p:sp>
        <p:nvSpPr>
          <p:cNvPr id="8" name="椭圆 7"/>
          <p:cNvSpPr/>
          <p:nvPr/>
        </p:nvSpPr>
        <p:spPr bwMode="auto">
          <a:xfrm>
            <a:off x="3741420" y="3444639"/>
            <a:ext cx="1661160" cy="1086485"/>
          </a:xfrm>
          <a:prstGeom prst="ellipse">
            <a:avLst/>
          </a:prstGeom>
          <a:noFill/>
          <a:ln w="571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44131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传统</a:t>
            </a:r>
            <a:r>
              <a:rPr lang="en-US" altLang="zh-CN" sz="2400" b="1" dirty="0">
                <a:solidFill>
                  <a:schemeClr val="bg1"/>
                </a:solidFill>
                <a:ea typeface="微软雅黑" pitchFamily="34" charset="-122"/>
                <a:sym typeface="Arial" pitchFamily="34" charset="0"/>
              </a:rPr>
              <a:t>socket</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3"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 name="矩形 13"/>
          <p:cNvSpPr/>
          <p:nvPr/>
        </p:nvSpPr>
        <p:spPr>
          <a:xfrm>
            <a:off x="176001" y="894197"/>
            <a:ext cx="8544137" cy="3539430"/>
          </a:xfrm>
          <a:prstGeom prst="rect">
            <a:avLst/>
          </a:prstGeom>
          <a:ln>
            <a:solidFill>
              <a:srgbClr val="00B0F0"/>
            </a:solidFill>
            <a:prstDash val="sysDash"/>
          </a:ln>
        </p:spPr>
        <p:txBody>
          <a:bodyPr wrap="square">
            <a:spAutoFit/>
          </a:bodyPr>
          <a:lstStyle/>
          <a:p>
            <a:pPr marL="457200" indent="-457200">
              <a:buFont typeface="Arial" charset="0"/>
              <a:buChar char="•"/>
            </a:pPr>
            <a:r>
              <a:rPr lang="zh-CN" altLang="en-US" sz="2800" dirty="0">
                <a:solidFill>
                  <a:srgbClr val="0070C0"/>
                </a:solidFill>
                <a:latin typeface="微软雅黑" pitchFamily="34" charset="-122"/>
                <a:ea typeface="微软雅黑" pitchFamily="34" charset="-122"/>
              </a:rPr>
              <a:t>传统的</a:t>
            </a:r>
            <a:r>
              <a:rPr lang="en-US" altLang="zh-CN" sz="2800" dirty="0">
                <a:solidFill>
                  <a:srgbClr val="0070C0"/>
                </a:solidFill>
                <a:latin typeface="微软雅黑" pitchFamily="34" charset="-122"/>
                <a:ea typeface="微软雅黑" pitchFamily="34" charset="-122"/>
              </a:rPr>
              <a:t>UDP</a:t>
            </a:r>
            <a:r>
              <a:rPr lang="zh-CN" altLang="en-US" sz="2800" dirty="0">
                <a:solidFill>
                  <a:srgbClr val="0070C0"/>
                </a:solidFill>
                <a:latin typeface="微软雅黑" pitchFamily="34" charset="-122"/>
                <a:ea typeface="微软雅黑" pitchFamily="34" charset="-122"/>
              </a:rPr>
              <a:t>编程无法满足性能要求，表现为</a:t>
            </a:r>
            <a:r>
              <a:rPr lang="en-US" altLang="zh-CN" sz="2800" dirty="0">
                <a:solidFill>
                  <a:srgbClr val="0070C0"/>
                </a:solidFill>
                <a:latin typeface="微软雅黑" pitchFamily="34" charset="-122"/>
                <a:ea typeface="微软雅黑" pitchFamily="34" charset="-122"/>
              </a:rPr>
              <a:t>CPU</a:t>
            </a:r>
            <a:r>
              <a:rPr lang="zh-CN" altLang="en-US" sz="2800" dirty="0">
                <a:solidFill>
                  <a:srgbClr val="0070C0"/>
                </a:solidFill>
                <a:latin typeface="微软雅黑" pitchFamily="34" charset="-122"/>
                <a:ea typeface="微软雅黑" pitchFamily="34" charset="-122"/>
              </a:rPr>
              <a:t>占用高、中断频繁、容易丢包，通过内核网卡参数调优改善有限</a:t>
            </a:r>
            <a:r>
              <a:rPr lang="en-US" altLang="zh-CN" sz="2800" dirty="0">
                <a:solidFill>
                  <a:srgbClr val="0070C0"/>
                </a:solidFill>
                <a:latin typeface="微软雅黑" pitchFamily="34" charset="-122"/>
                <a:ea typeface="微软雅黑" pitchFamily="34" charset="-122"/>
              </a:rPr>
              <a:t>,</a:t>
            </a:r>
            <a:r>
              <a:rPr lang="zh-CN" altLang="en-US" sz="2800" dirty="0">
                <a:solidFill>
                  <a:srgbClr val="0070C0"/>
                </a:solidFill>
                <a:latin typeface="微软雅黑" pitchFamily="34" charset="-122"/>
                <a:ea typeface="微软雅黑" pitchFamily="34" charset="-122"/>
              </a:rPr>
              <a:t>非常不利于后期处理。</a:t>
            </a:r>
            <a:endParaRPr lang="en-US" altLang="zh-CN" sz="2800" dirty="0">
              <a:solidFill>
                <a:srgbClr val="0070C0"/>
              </a:solidFill>
              <a:latin typeface="微软雅黑" pitchFamily="34" charset="-122"/>
              <a:ea typeface="微软雅黑" pitchFamily="34" charset="-122"/>
            </a:endParaRPr>
          </a:p>
          <a:p>
            <a:pPr marL="914400" lvl="1" indent="-457200">
              <a:buFont typeface="Arial" charset="0"/>
              <a:buChar char="•"/>
            </a:pPr>
            <a:r>
              <a:rPr lang="en-US" altLang="zh-CN" sz="2800" dirty="0" err="1">
                <a:solidFill>
                  <a:srgbClr val="0070C0"/>
                </a:solidFill>
                <a:latin typeface="微软雅黑" pitchFamily="34" charset="-122"/>
                <a:ea typeface="微软雅黑" pitchFamily="34" charset="-122"/>
              </a:rPr>
              <a:t>GUPPI_daq</a:t>
            </a:r>
            <a:endParaRPr lang="en-US" altLang="zh-CN" sz="2800" dirty="0">
              <a:solidFill>
                <a:srgbClr val="0070C0"/>
              </a:solidFill>
              <a:latin typeface="微软雅黑" pitchFamily="34" charset="-122"/>
              <a:ea typeface="微软雅黑" pitchFamily="34" charset="-122"/>
            </a:endParaRPr>
          </a:p>
          <a:p>
            <a:pPr marL="914400" lvl="1" indent="-457200">
              <a:buFont typeface="Arial" charset="0"/>
              <a:buChar char="•"/>
            </a:pPr>
            <a:r>
              <a:rPr lang="en-US" altLang="zh-CN" sz="2800" dirty="0" err="1">
                <a:solidFill>
                  <a:srgbClr val="0070C0"/>
                </a:solidFill>
                <a:latin typeface="微软雅黑" pitchFamily="34" charset="-122"/>
                <a:ea typeface="微软雅黑" pitchFamily="34" charset="-122"/>
              </a:rPr>
              <a:t>Psrdada</a:t>
            </a:r>
            <a:endParaRPr lang="en-US" altLang="zh-CN" sz="2800" dirty="0">
              <a:solidFill>
                <a:srgbClr val="0070C0"/>
              </a:solidFill>
              <a:latin typeface="微软雅黑" pitchFamily="34" charset="-122"/>
              <a:ea typeface="微软雅黑" pitchFamily="34" charset="-122"/>
            </a:endParaRPr>
          </a:p>
          <a:p>
            <a:pPr marL="914400" lvl="1" indent="-457200">
              <a:buFont typeface="Arial" charset="0"/>
              <a:buChar char="•"/>
            </a:pPr>
            <a:r>
              <a:rPr lang="en-US" altLang="zh-CN" sz="2800" dirty="0" err="1">
                <a:solidFill>
                  <a:srgbClr val="0070C0"/>
                </a:solidFill>
                <a:latin typeface="微软雅黑" pitchFamily="34" charset="-122"/>
                <a:ea typeface="微软雅黑" pitchFamily="34" charset="-122"/>
              </a:rPr>
              <a:t>Ynpulsar-udprecv</a:t>
            </a:r>
            <a:r>
              <a:rPr lang="zh-CN" altLang="en-US" sz="2800" dirty="0">
                <a:solidFill>
                  <a:srgbClr val="0070C0"/>
                </a:solidFill>
                <a:latin typeface="微软雅黑" pitchFamily="34" charset="-122"/>
                <a:ea typeface="微软雅黑" pitchFamily="34" charset="-122"/>
              </a:rPr>
              <a:t>（存盘</a:t>
            </a:r>
            <a:r>
              <a:rPr lang="en-US" altLang="zh-CN" sz="2800" dirty="0">
                <a:solidFill>
                  <a:srgbClr val="0070C0"/>
                </a:solidFill>
                <a:latin typeface="微软雅黑" pitchFamily="34" charset="-122"/>
                <a:ea typeface="微软雅黑" pitchFamily="34" charset="-122"/>
              </a:rPr>
              <a:t>4-6</a:t>
            </a:r>
            <a:r>
              <a:rPr lang="zh-CN" altLang="en-US" sz="2800" dirty="0">
                <a:solidFill>
                  <a:srgbClr val="0070C0"/>
                </a:solidFill>
                <a:latin typeface="微软雅黑" pitchFamily="34" charset="-122"/>
                <a:ea typeface="微软雅黑" pitchFamily="34" charset="-122"/>
              </a:rPr>
              <a:t>秒，接收后对离线文件校验）</a:t>
            </a:r>
            <a:endParaRPr lang="en-US" altLang="zh-CN" sz="2800" dirty="0">
              <a:solidFill>
                <a:srgbClr val="0070C0"/>
              </a:solidFill>
              <a:latin typeface="微软雅黑" pitchFamily="34" charset="-122"/>
              <a:ea typeface="微软雅黑" pitchFamily="34" charset="-122"/>
            </a:endParaRPr>
          </a:p>
          <a:p>
            <a:pPr indent="-457200">
              <a:buFont typeface="Arial" charset="0"/>
              <a:buChar char="•"/>
            </a:pPr>
            <a:endParaRPr lang="zh-CN" altLang="en-US" sz="2800" dirty="0">
              <a:solidFill>
                <a:srgbClr val="0070C0"/>
              </a:solidFill>
              <a:latin typeface="微软雅黑" pitchFamily="34" charset="-122"/>
              <a:ea typeface="微软雅黑" pitchFamily="34" charset="-122"/>
            </a:endParaRPr>
          </a:p>
        </p:txBody>
      </p:sp>
      <p:pic>
        <p:nvPicPr>
          <p:cNvPr id="7" name="图片 6">
            <a:extLst>
              <a:ext uri="{FF2B5EF4-FFF2-40B4-BE49-F238E27FC236}">
                <a16:creationId xmlns:a16="http://schemas.microsoft.com/office/drawing/2014/main" id="{191BD411-06BB-4AB1-B90B-5888FA7146F0}"/>
              </a:ext>
            </a:extLst>
          </p:cNvPr>
          <p:cNvPicPr>
            <a:picLocks noChangeAspect="1"/>
          </p:cNvPicPr>
          <p:nvPr/>
        </p:nvPicPr>
        <p:blipFill>
          <a:blip r:embed="rId3"/>
          <a:stretch>
            <a:fillRect/>
          </a:stretch>
        </p:blipFill>
        <p:spPr>
          <a:xfrm>
            <a:off x="257735" y="4097307"/>
            <a:ext cx="5905500" cy="1866496"/>
          </a:xfrm>
          <a:prstGeom prst="rect">
            <a:avLst/>
          </a:prstGeom>
        </p:spPr>
        <p:style>
          <a:lnRef idx="2">
            <a:schemeClr val="dk1"/>
          </a:lnRef>
          <a:fillRef idx="1">
            <a:schemeClr val="lt1"/>
          </a:fillRef>
          <a:effectRef idx="0">
            <a:schemeClr val="dk1"/>
          </a:effectRef>
          <a:fontRef idx="minor">
            <a:schemeClr val="dk1"/>
          </a:fontRef>
        </p:style>
      </p:pic>
      <p:pic>
        <p:nvPicPr>
          <p:cNvPr id="8" name="图片 7">
            <a:extLst>
              <a:ext uri="{FF2B5EF4-FFF2-40B4-BE49-F238E27FC236}">
                <a16:creationId xmlns:a16="http://schemas.microsoft.com/office/drawing/2014/main" id="{CF3475A2-604E-4D64-849F-5DB63CFEA4EE}"/>
              </a:ext>
            </a:extLst>
          </p:cNvPr>
          <p:cNvPicPr>
            <a:picLocks noChangeAspect="1"/>
          </p:cNvPicPr>
          <p:nvPr/>
        </p:nvPicPr>
        <p:blipFill>
          <a:blip r:embed="rId4"/>
          <a:stretch>
            <a:fillRect/>
          </a:stretch>
        </p:blipFill>
        <p:spPr>
          <a:xfrm>
            <a:off x="3092544" y="5304252"/>
            <a:ext cx="5905500" cy="147871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0727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用户态技术</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9" name="Picture 2">
            <a:extLst>
              <a:ext uri="{FF2B5EF4-FFF2-40B4-BE49-F238E27FC236}">
                <a16:creationId xmlns:a16="http://schemas.microsoft.com/office/drawing/2014/main" id="{A28A6868-1400-4E5B-B865-A41260718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 y="2336502"/>
            <a:ext cx="84677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a:extLst>
              <a:ext uri="{FF2B5EF4-FFF2-40B4-BE49-F238E27FC236}">
                <a16:creationId xmlns:a16="http://schemas.microsoft.com/office/drawing/2014/main" id="{33E5A081-4744-4CB6-B984-BDD73AAD1E68}"/>
              </a:ext>
            </a:extLst>
          </p:cNvPr>
          <p:cNvSpPr/>
          <p:nvPr/>
        </p:nvSpPr>
        <p:spPr>
          <a:xfrm>
            <a:off x="338137" y="1159946"/>
            <a:ext cx="4552097" cy="830997"/>
          </a:xfrm>
          <a:prstGeom prst="rect">
            <a:avLst/>
          </a:prstGeom>
        </p:spPr>
        <p:txBody>
          <a:bodyPr wrap="square">
            <a:spAutoFit/>
          </a:bodyPr>
          <a:lstStyle/>
          <a:p>
            <a:r>
              <a:rPr lang="zh-CN" altLang="en-US" sz="2400" dirty="0">
                <a:solidFill>
                  <a:srgbClr val="C00000"/>
                </a:solidFill>
                <a:latin typeface="微软雅黑" panose="020B0503020204020204" pitchFamily="34" charset="-122"/>
                <a:ea typeface="微软雅黑" panose="020B0503020204020204" pitchFamily="34" charset="-122"/>
              </a:rPr>
              <a:t>内核旁路 Kernel-bypass </a:t>
            </a:r>
            <a:endParaRPr lang="en-US" altLang="zh-CN" sz="2400" dirty="0">
              <a:solidFill>
                <a:srgbClr val="C00000"/>
              </a:solidFill>
              <a:latin typeface="微软雅黑" panose="020B0503020204020204" pitchFamily="34" charset="-122"/>
              <a:ea typeface="微软雅黑" panose="020B0503020204020204" pitchFamily="34" charset="-122"/>
            </a:endParaRPr>
          </a:p>
          <a:p>
            <a:r>
              <a:rPr lang="zh-CN" altLang="en-US" sz="2400" dirty="0">
                <a:solidFill>
                  <a:srgbClr val="C00000"/>
                </a:solidFill>
                <a:latin typeface="微软雅黑" panose="020B0503020204020204" pitchFamily="34" charset="-122"/>
                <a:ea typeface="微软雅黑" panose="020B0503020204020204" pitchFamily="34" charset="-122"/>
              </a:rPr>
              <a:t>零拷贝     Zero-Copy</a:t>
            </a:r>
          </a:p>
        </p:txBody>
      </p:sp>
    </p:spTree>
    <p:extLst>
      <p:ext uri="{BB962C8B-B14F-4D97-AF65-F5344CB8AC3E}">
        <p14:creationId xmlns:p14="http://schemas.microsoft.com/office/powerpoint/2010/main" val="203987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/DPDK</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7" name="矩形 6"/>
          <p:cNvSpPr/>
          <p:nvPr/>
        </p:nvSpPr>
        <p:spPr>
          <a:xfrm>
            <a:off x="176001" y="894197"/>
            <a:ext cx="8756067" cy="5262979"/>
          </a:xfrm>
          <a:prstGeom prst="rect">
            <a:avLst/>
          </a:prstGeom>
          <a:ln>
            <a:solidFill>
              <a:srgbClr val="00B0F0"/>
            </a:solidFill>
            <a:prstDash val="sysDash"/>
          </a:ln>
        </p:spPr>
        <p:txBody>
          <a:bodyPr wrap="square">
            <a:spAutoFit/>
          </a:bodyPr>
          <a:lstStyle/>
          <a:p>
            <a:r>
              <a:rPr lang="en-US" altLang="zh-CN" sz="2800" dirty="0">
                <a:solidFill>
                  <a:srgbClr val="0070C0"/>
                </a:solidFill>
                <a:latin typeface="微软雅黑" pitchFamily="34" charset="-122"/>
                <a:ea typeface="微软雅黑" pitchFamily="34" charset="-122"/>
              </a:rPr>
              <a:t>DPDK(Data Plane Development Kit)</a:t>
            </a:r>
            <a:r>
              <a:rPr lang="zh-CN" altLang="zh-CN" sz="2800" dirty="0">
                <a:solidFill>
                  <a:srgbClr val="0070C0"/>
                </a:solidFill>
                <a:latin typeface="微软雅黑" pitchFamily="34" charset="-122"/>
                <a:ea typeface="微软雅黑" pitchFamily="34" charset="-122"/>
              </a:rPr>
              <a:t>是</a:t>
            </a:r>
            <a:r>
              <a:rPr lang="en-US" altLang="zh-CN" sz="2800" dirty="0">
                <a:solidFill>
                  <a:srgbClr val="0070C0"/>
                </a:solidFill>
                <a:latin typeface="微软雅黑" pitchFamily="34" charset="-122"/>
                <a:ea typeface="微软雅黑" pitchFamily="34" charset="-122"/>
              </a:rPr>
              <a:t>Intel</a:t>
            </a:r>
            <a:r>
              <a:rPr lang="zh-CN" altLang="zh-CN" sz="2800" dirty="0">
                <a:solidFill>
                  <a:srgbClr val="0070C0"/>
                </a:solidFill>
                <a:latin typeface="微软雅黑" pitchFamily="34" charset="-122"/>
                <a:ea typeface="微软雅黑" pitchFamily="34" charset="-122"/>
              </a:rPr>
              <a:t>公司推出的开源技术，提供了高性能网络开发函数和驱动的支持，用于在通用计算平台上支持高速的网络数据传输处理。</a:t>
            </a: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零拷贝和内核旁路技术</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多核架构下的线程调度</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支持</a:t>
            </a:r>
            <a:r>
              <a:rPr lang="en-US" altLang="zh-CN" sz="2800" dirty="0">
                <a:solidFill>
                  <a:srgbClr val="0070C0"/>
                </a:solidFill>
                <a:latin typeface="微软雅黑" pitchFamily="34" charset="-122"/>
                <a:ea typeface="微软雅黑" pitchFamily="34" charset="-122"/>
              </a:rPr>
              <a:t>NUMA</a:t>
            </a:r>
            <a:r>
              <a:rPr lang="zh-CN" altLang="zh-CN" sz="2800" dirty="0">
                <a:solidFill>
                  <a:srgbClr val="0070C0"/>
                </a:solidFill>
                <a:latin typeface="微软雅黑" pitchFamily="34" charset="-122"/>
                <a:ea typeface="微软雅黑" pitchFamily="34" charset="-122"/>
              </a:rPr>
              <a:t>亲和性</a:t>
            </a:r>
            <a:r>
              <a:rPr lang="zh-CN" altLang="en-US" sz="2800" dirty="0">
                <a:solidFill>
                  <a:srgbClr val="0070C0"/>
                </a:solidFill>
                <a:latin typeface="微软雅黑" pitchFamily="34" charset="-122"/>
                <a:ea typeface="微软雅黑" pitchFamily="34" charset="-122"/>
              </a:rPr>
              <a:t>调度</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巨页内存管理</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无锁的环形队列</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轮询</a:t>
            </a:r>
            <a:r>
              <a:rPr lang="zh-CN" altLang="en-US" sz="2800" dirty="0">
                <a:solidFill>
                  <a:srgbClr val="0070C0"/>
                </a:solidFill>
                <a:latin typeface="微软雅黑" pitchFamily="34" charset="-122"/>
                <a:ea typeface="微软雅黑" pitchFamily="34" charset="-122"/>
              </a:rPr>
              <a:t>模式</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支持</a:t>
            </a:r>
            <a:r>
              <a:rPr lang="en-US" altLang="zh-CN" sz="2800" dirty="0">
                <a:solidFill>
                  <a:srgbClr val="0070C0"/>
                </a:solidFill>
                <a:latin typeface="微软雅黑" pitchFamily="34" charset="-122"/>
                <a:ea typeface="微软雅黑" pitchFamily="34" charset="-122"/>
              </a:rPr>
              <a:t>x86</a:t>
            </a:r>
            <a:r>
              <a:rPr lang="zh-CN" altLang="zh-CN" sz="2800" dirty="0">
                <a:solidFill>
                  <a:srgbClr val="0070C0"/>
                </a:solidFill>
                <a:latin typeface="微软雅黑" pitchFamily="34" charset="-122"/>
                <a:ea typeface="微软雅黑" pitchFamily="34" charset="-122"/>
              </a:rPr>
              <a:t>，</a:t>
            </a:r>
            <a:r>
              <a:rPr lang="en-US" altLang="zh-CN" sz="2800" dirty="0">
                <a:solidFill>
                  <a:srgbClr val="0070C0"/>
                </a:solidFill>
                <a:latin typeface="微软雅黑" pitchFamily="34" charset="-122"/>
                <a:ea typeface="微软雅黑" pitchFamily="34" charset="-122"/>
              </a:rPr>
              <a:t>POWER</a:t>
            </a:r>
            <a:r>
              <a:rPr lang="zh-CN" altLang="zh-CN" sz="2800" dirty="0">
                <a:solidFill>
                  <a:srgbClr val="0070C0"/>
                </a:solidFill>
                <a:latin typeface="微软雅黑" pitchFamily="34" charset="-122"/>
                <a:ea typeface="微软雅黑" pitchFamily="34" charset="-122"/>
              </a:rPr>
              <a:t>和</a:t>
            </a:r>
            <a:r>
              <a:rPr lang="en-US" altLang="zh-CN" sz="2800" dirty="0">
                <a:solidFill>
                  <a:srgbClr val="0070C0"/>
                </a:solidFill>
                <a:latin typeface="微软雅黑" pitchFamily="34" charset="-122"/>
                <a:ea typeface="微软雅黑" pitchFamily="34" charset="-122"/>
              </a:rPr>
              <a:t>ARM</a:t>
            </a:r>
            <a:r>
              <a:rPr lang="zh-CN" altLang="zh-CN" sz="2800" dirty="0">
                <a:solidFill>
                  <a:srgbClr val="0070C0"/>
                </a:solidFill>
                <a:latin typeface="微软雅黑" pitchFamily="34" charset="-122"/>
                <a:ea typeface="微软雅黑" pitchFamily="34" charset="-122"/>
              </a:rPr>
              <a:t>等</a:t>
            </a:r>
            <a:r>
              <a:rPr lang="zh-CN" altLang="en-US" sz="2800" dirty="0">
                <a:solidFill>
                  <a:srgbClr val="0070C0"/>
                </a:solidFill>
                <a:latin typeface="微软雅黑" pitchFamily="34" charset="-122"/>
                <a:ea typeface="微软雅黑" pitchFamily="34" charset="-122"/>
              </a:rPr>
              <a:t>平台</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支持大多数主流网络适配器</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基于</a:t>
            </a:r>
            <a:r>
              <a:rPr lang="en-US" altLang="zh-CN" sz="2800" dirty="0">
                <a:solidFill>
                  <a:srgbClr val="0070C0"/>
                </a:solidFill>
                <a:latin typeface="微软雅黑" pitchFamily="34" charset="-122"/>
                <a:ea typeface="微软雅黑" pitchFamily="34" charset="-122"/>
              </a:rPr>
              <a:t>BSD License</a:t>
            </a:r>
            <a:r>
              <a:rPr lang="zh-CN" altLang="zh-CN" sz="2800" dirty="0">
                <a:solidFill>
                  <a:srgbClr val="0070C0"/>
                </a:solidFill>
                <a:latin typeface="微软雅黑" pitchFamily="34" charset="-122"/>
                <a:ea typeface="微软雅黑" pitchFamily="34" charset="-122"/>
              </a:rPr>
              <a:t>开源</a:t>
            </a:r>
            <a:endParaRPr lang="zh-CN" altLang="en-US" sz="28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135572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数据采集</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7" name="矩形 6"/>
          <p:cNvSpPr/>
          <p:nvPr/>
        </p:nvSpPr>
        <p:spPr>
          <a:xfrm>
            <a:off x="176001" y="894197"/>
            <a:ext cx="8756067" cy="5262979"/>
          </a:xfrm>
          <a:prstGeom prst="rect">
            <a:avLst/>
          </a:prstGeom>
          <a:ln>
            <a:solidFill>
              <a:srgbClr val="00B0F0"/>
            </a:solidFill>
            <a:prstDash val="sysDash"/>
          </a:ln>
        </p:spPr>
        <p:txBody>
          <a:bodyPr wrap="square">
            <a:spAutoFit/>
          </a:bodyPr>
          <a:lstStyle/>
          <a:p>
            <a:r>
              <a:rPr lang="zh-CN" altLang="zh-CN" sz="2800" dirty="0">
                <a:solidFill>
                  <a:srgbClr val="0070C0"/>
                </a:solidFill>
                <a:latin typeface="微软雅黑" pitchFamily="34" charset="-122"/>
                <a:ea typeface="微软雅黑" pitchFamily="34" charset="-122"/>
              </a:rPr>
              <a:t>数据采集系统框架基于</a:t>
            </a:r>
            <a:r>
              <a:rPr lang="en-US" altLang="zh-CN" sz="2800" dirty="0">
                <a:solidFill>
                  <a:srgbClr val="0070C0"/>
                </a:solidFill>
                <a:latin typeface="微软雅黑" pitchFamily="34" charset="-122"/>
                <a:ea typeface="微软雅黑" pitchFamily="34" charset="-122"/>
              </a:rPr>
              <a:t>C/C++</a:t>
            </a:r>
            <a:r>
              <a:rPr lang="zh-CN" altLang="en-US" sz="2800" dirty="0">
                <a:solidFill>
                  <a:srgbClr val="0070C0"/>
                </a:solidFill>
                <a:latin typeface="微软雅黑" pitchFamily="34" charset="-122"/>
                <a:ea typeface="微软雅黑" pitchFamily="34" charset="-122"/>
              </a:rPr>
              <a:t>实现，</a:t>
            </a:r>
            <a:r>
              <a:rPr lang="zh-CN" altLang="zh-CN" sz="2800" dirty="0">
                <a:solidFill>
                  <a:srgbClr val="0070C0"/>
                </a:solidFill>
                <a:latin typeface="微软雅黑" pitchFamily="34" charset="-122"/>
                <a:ea typeface="微软雅黑" pitchFamily="34" charset="-122"/>
              </a:rPr>
              <a:t>包括主控线程、网络线程和输出线程。</a:t>
            </a:r>
            <a:endParaRPr lang="en-US" altLang="zh-CN" sz="2800" dirty="0">
              <a:solidFill>
                <a:srgbClr val="0070C0"/>
              </a:solidFill>
              <a:latin typeface="微软雅黑" pitchFamily="34" charset="-122"/>
              <a:ea typeface="微软雅黑" pitchFamily="34" charset="-122"/>
            </a:endParaRPr>
          </a:p>
          <a:p>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主控线程负责初始化运行环境、管理其他线程、与远程控制程序进行通讯、接收执行指令并响应；</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网络线程负责从网络适配器接收以太网帧中的数据；</a:t>
            </a:r>
            <a:endParaRPr lang="en-US" altLang="zh-CN" sz="28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zh-CN" sz="2800" dirty="0">
                <a:solidFill>
                  <a:srgbClr val="0070C0"/>
                </a:solidFill>
                <a:latin typeface="微软雅黑" pitchFamily="34" charset="-122"/>
                <a:ea typeface="微软雅黑" pitchFamily="34" charset="-122"/>
              </a:rPr>
              <a:t>输出线程负责将内存中的数据写入到存储介质用于离线存储或者输出到环形队列中用于构建高速的数据处理流水线。</a:t>
            </a:r>
          </a:p>
          <a:p>
            <a:endParaRPr lang="en-US" altLang="zh-CN" sz="2800" dirty="0">
              <a:solidFill>
                <a:srgbClr val="0070C0"/>
              </a:solidFill>
              <a:latin typeface="微软雅黑" pitchFamily="34" charset="-122"/>
              <a:ea typeface="微软雅黑" pitchFamily="34" charset="-122"/>
            </a:endParaRPr>
          </a:p>
          <a:p>
            <a:r>
              <a:rPr lang="zh-CN" altLang="zh-CN" sz="2800" dirty="0">
                <a:solidFill>
                  <a:srgbClr val="0070C0"/>
                </a:solidFill>
                <a:latin typeface="微软雅黑" pitchFamily="34" charset="-122"/>
                <a:ea typeface="微软雅黑" pitchFamily="34" charset="-122"/>
              </a:rPr>
              <a:t>主控线程只有一个副本。</a:t>
            </a:r>
            <a:endParaRPr lang="en-US" altLang="zh-CN" sz="2800" dirty="0">
              <a:solidFill>
                <a:srgbClr val="0070C0"/>
              </a:solidFill>
              <a:latin typeface="微软雅黑" pitchFamily="34" charset="-122"/>
              <a:ea typeface="微软雅黑" pitchFamily="34" charset="-122"/>
            </a:endParaRPr>
          </a:p>
          <a:p>
            <a:r>
              <a:rPr lang="zh-CN" altLang="zh-CN" sz="2800" dirty="0">
                <a:solidFill>
                  <a:srgbClr val="0070C0"/>
                </a:solidFill>
                <a:latin typeface="微软雅黑" pitchFamily="34" charset="-122"/>
                <a:ea typeface="微软雅黑" pitchFamily="34" charset="-122"/>
              </a:rPr>
              <a:t>网络线程和输出线程可以有多个副本运行</a:t>
            </a:r>
            <a:endParaRPr lang="zh-CN" altLang="en-US" sz="28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0247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数据采集模式</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7" name="矩形 6"/>
          <p:cNvSpPr/>
          <p:nvPr/>
        </p:nvSpPr>
        <p:spPr>
          <a:xfrm>
            <a:off x="176002" y="1049533"/>
            <a:ext cx="4279458" cy="523220"/>
          </a:xfrm>
          <a:prstGeom prst="rect">
            <a:avLst/>
          </a:prstGeom>
          <a:ln>
            <a:solidFill>
              <a:srgbClr val="00B0F0"/>
            </a:solidFill>
            <a:prstDash val="sysDash"/>
          </a:ln>
        </p:spPr>
        <p:txBody>
          <a:bodyPr wrap="square">
            <a:spAutoFit/>
          </a:bodyPr>
          <a:lstStyle/>
          <a:p>
            <a:endParaRPr lang="zh-CN" altLang="en-US" sz="2800" dirty="0">
              <a:solidFill>
                <a:srgbClr val="0070C0"/>
              </a:solidFill>
              <a:latin typeface="微软雅黑" pitchFamily="34" charset="-122"/>
              <a:ea typeface="微软雅黑" pitchFamily="34" charset="-122"/>
            </a:endParaRPr>
          </a:p>
        </p:txBody>
      </p:sp>
      <p:pic>
        <p:nvPicPr>
          <p:cNvPr id="8" name="图片 7">
            <a:extLst>
              <a:ext uri="{FF2B5EF4-FFF2-40B4-BE49-F238E27FC236}">
                <a16:creationId xmlns:a16="http://schemas.microsoft.com/office/drawing/2014/main" id="{8207A8BF-D27A-47CE-904A-B959F089F431}"/>
              </a:ext>
            </a:extLst>
          </p:cNvPr>
          <p:cNvPicPr/>
          <p:nvPr/>
        </p:nvPicPr>
        <p:blipFill>
          <a:blip r:embed="rId3"/>
          <a:stretch>
            <a:fillRect/>
          </a:stretch>
        </p:blipFill>
        <p:spPr>
          <a:xfrm>
            <a:off x="4455460" y="1049534"/>
            <a:ext cx="4279456" cy="5417941"/>
          </a:xfrm>
          <a:prstGeom prst="rect">
            <a:avLst/>
          </a:prstGeom>
        </p:spPr>
      </p:pic>
      <p:sp>
        <p:nvSpPr>
          <p:cNvPr id="9" name="矩形 8">
            <a:extLst>
              <a:ext uri="{FF2B5EF4-FFF2-40B4-BE49-F238E27FC236}">
                <a16:creationId xmlns:a16="http://schemas.microsoft.com/office/drawing/2014/main" id="{8E6885D7-4553-46D3-9FC4-50CC8F2C70BB}"/>
              </a:ext>
            </a:extLst>
          </p:cNvPr>
          <p:cNvSpPr/>
          <p:nvPr/>
        </p:nvSpPr>
        <p:spPr>
          <a:xfrm>
            <a:off x="176001" y="894197"/>
            <a:ext cx="4279457" cy="6001643"/>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单路数据单块网卡接收</a:t>
            </a:r>
            <a:endParaRPr lang="en-US" altLang="zh-CN" sz="2400" dirty="0">
              <a:solidFill>
                <a:srgbClr val="0070C0"/>
              </a:solidFill>
              <a:latin typeface="微软雅黑" pitchFamily="34" charset="-122"/>
              <a:ea typeface="微软雅黑" pitchFamily="34" charset="-122"/>
            </a:endParaRPr>
          </a:p>
          <a:p>
            <a:r>
              <a:rPr lang="zh-CN" altLang="zh-CN" sz="2400" dirty="0">
                <a:solidFill>
                  <a:srgbClr val="0070C0"/>
                </a:solidFill>
                <a:latin typeface="微软雅黑" pitchFamily="34" charset="-122"/>
                <a:ea typeface="微软雅黑" pitchFamily="34" charset="-122"/>
              </a:rPr>
              <a:t>单路数据流通过单个网络适配器，由</a:t>
            </a:r>
            <a:r>
              <a:rPr lang="en-US" altLang="zh-CN" sz="2400" dirty="0">
                <a:solidFill>
                  <a:srgbClr val="0070C0"/>
                </a:solidFill>
                <a:latin typeface="微软雅黑" pitchFamily="34" charset="-122"/>
                <a:ea typeface="微软雅黑" pitchFamily="34" charset="-122"/>
              </a:rPr>
              <a:t>1</a:t>
            </a:r>
            <a:r>
              <a:rPr lang="zh-CN" altLang="zh-CN" sz="2400" dirty="0">
                <a:solidFill>
                  <a:srgbClr val="0070C0"/>
                </a:solidFill>
                <a:latin typeface="微软雅黑" pitchFamily="34" charset="-122"/>
                <a:ea typeface="微软雅黑" pitchFamily="34" charset="-122"/>
              </a:rPr>
              <a:t>个网络线程负责接收，由</a:t>
            </a:r>
            <a:r>
              <a:rPr lang="en-US" altLang="zh-CN" sz="2400" dirty="0">
                <a:solidFill>
                  <a:srgbClr val="0070C0"/>
                </a:solidFill>
                <a:latin typeface="微软雅黑" pitchFamily="34" charset="-122"/>
                <a:ea typeface="微软雅黑" pitchFamily="34" charset="-122"/>
              </a:rPr>
              <a:t>1</a:t>
            </a:r>
            <a:r>
              <a:rPr lang="zh-CN" altLang="zh-CN" sz="2400" dirty="0">
                <a:solidFill>
                  <a:srgbClr val="0070C0"/>
                </a:solidFill>
                <a:latin typeface="微软雅黑" pitchFamily="34" charset="-122"/>
                <a:ea typeface="微软雅黑" pitchFamily="34" charset="-122"/>
              </a:rPr>
              <a:t>个输出线程负责数据的存储或者分发。</a:t>
            </a:r>
            <a:endParaRPr lang="en-US"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多路数据多块网卡接收</a:t>
            </a:r>
            <a:endParaRPr lang="zh-CN" altLang="zh-CN" sz="2400" dirty="0">
              <a:solidFill>
                <a:srgbClr val="0070C0"/>
              </a:solidFill>
              <a:latin typeface="微软雅黑" pitchFamily="34" charset="-122"/>
              <a:ea typeface="微软雅黑" pitchFamily="34" charset="-122"/>
            </a:endParaRPr>
          </a:p>
          <a:p>
            <a:r>
              <a:rPr lang="zh-CN" altLang="zh-CN" sz="2400" dirty="0">
                <a:solidFill>
                  <a:srgbClr val="0070C0"/>
                </a:solidFill>
                <a:latin typeface="微软雅黑" pitchFamily="34" charset="-122"/>
                <a:ea typeface="微软雅黑" pitchFamily="34" charset="-122"/>
              </a:rPr>
              <a:t>由单个计算节点通过不同的网络适配器接收不同的数据流分别进行处理。</a:t>
            </a:r>
            <a:endParaRPr lang="en-US"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多路数据单块网卡接收</a:t>
            </a:r>
            <a:endParaRPr lang="zh-CN" altLang="zh-CN" sz="2400" dirty="0">
              <a:solidFill>
                <a:srgbClr val="0070C0"/>
              </a:solidFill>
              <a:latin typeface="微软雅黑" pitchFamily="34" charset="-122"/>
              <a:ea typeface="微软雅黑" pitchFamily="34" charset="-122"/>
            </a:endParaRPr>
          </a:p>
          <a:p>
            <a:r>
              <a:rPr lang="zh-CN" altLang="zh-CN" sz="2400" dirty="0">
                <a:solidFill>
                  <a:srgbClr val="0070C0"/>
                </a:solidFill>
                <a:latin typeface="微软雅黑" pitchFamily="34" charset="-122"/>
                <a:ea typeface="微软雅黑" pitchFamily="34" charset="-122"/>
              </a:rPr>
              <a:t>由单个计算节点通过同一块网络适配器接收不同的数据流分别进行处理。这种模式适用于射电相关器或者射电频谱仪的数据传输。</a:t>
            </a:r>
          </a:p>
          <a:p>
            <a:endParaRPr lang="en-US" altLang="zh-CN" sz="24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790279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多线程启动管理</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pic>
        <p:nvPicPr>
          <p:cNvPr id="10" name="图片 9">
            <a:extLst>
              <a:ext uri="{FF2B5EF4-FFF2-40B4-BE49-F238E27FC236}">
                <a16:creationId xmlns:a16="http://schemas.microsoft.com/office/drawing/2014/main" id="{9A29A069-CD93-4D59-85FD-4B8C1C7531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542" y="755650"/>
            <a:ext cx="9144000" cy="6230470"/>
          </a:xfrm>
          <a:prstGeom prst="rect">
            <a:avLst/>
          </a:prstGeom>
          <a:noFill/>
          <a:ln>
            <a:noFill/>
          </a:ln>
        </p:spPr>
      </p:pic>
    </p:spTree>
    <p:extLst>
      <p:ext uri="{BB962C8B-B14F-4D97-AF65-F5344CB8AC3E}">
        <p14:creationId xmlns:p14="http://schemas.microsoft.com/office/powerpoint/2010/main" val="333751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/NUMA</a:t>
            </a:r>
            <a:r>
              <a:rPr lang="zh-CN" altLang="en-US" sz="2400" b="1" dirty="0">
                <a:solidFill>
                  <a:schemeClr val="bg1"/>
                </a:solidFill>
                <a:ea typeface="微软雅黑" pitchFamily="34" charset="-122"/>
                <a:sym typeface="Arial" pitchFamily="34" charset="0"/>
              </a:rPr>
              <a:t>优化</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6" name="Picture 16">
            <a:extLst>
              <a:ext uri="{FF2B5EF4-FFF2-40B4-BE49-F238E27FC236}">
                <a16:creationId xmlns:a16="http://schemas.microsoft.com/office/drawing/2014/main" id="{81E44C52-0C63-4DA8-AE65-B0B2A7A9E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805002"/>
            <a:ext cx="7179049" cy="453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a:extLst>
              <a:ext uri="{FF2B5EF4-FFF2-40B4-BE49-F238E27FC236}">
                <a16:creationId xmlns:a16="http://schemas.microsoft.com/office/drawing/2014/main" id="{A82612C0-623B-4837-8BE1-B5AAE1A65AAC}"/>
              </a:ext>
            </a:extLst>
          </p:cNvPr>
          <p:cNvSpPr/>
          <p:nvPr/>
        </p:nvSpPr>
        <p:spPr>
          <a:xfrm>
            <a:off x="176001" y="894197"/>
            <a:ext cx="8627340" cy="830997"/>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线程绑定</a:t>
            </a:r>
            <a:r>
              <a:rPr lang="en-US" altLang="zh-CN" sz="2400" dirty="0">
                <a:solidFill>
                  <a:srgbClr val="0070C0"/>
                </a:solidFill>
                <a:latin typeface="微软雅黑" pitchFamily="34" charset="-122"/>
                <a:ea typeface="微软雅黑" pitchFamily="34" charset="-122"/>
              </a:rPr>
              <a:t>CPU</a:t>
            </a:r>
            <a:r>
              <a:rPr lang="zh-CN" altLang="en-US" sz="2400" dirty="0">
                <a:solidFill>
                  <a:srgbClr val="0070C0"/>
                </a:solidFill>
                <a:latin typeface="微软雅黑" pitchFamily="34" charset="-122"/>
                <a:ea typeface="微软雅黑" pitchFamily="34" charset="-122"/>
              </a:rPr>
              <a:t>核心</a:t>
            </a:r>
            <a:endParaRPr lang="en-US"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依据</a:t>
            </a:r>
            <a:r>
              <a:rPr lang="en-US" altLang="zh-CN" sz="2400" dirty="0">
                <a:solidFill>
                  <a:srgbClr val="0070C0"/>
                </a:solidFill>
                <a:latin typeface="微软雅黑" pitchFamily="34" charset="-122"/>
                <a:ea typeface="微软雅黑" pitchFamily="34" charset="-122"/>
              </a:rPr>
              <a:t>NUMA</a:t>
            </a:r>
            <a:r>
              <a:rPr lang="zh-CN" altLang="en-US" sz="2400" dirty="0">
                <a:solidFill>
                  <a:srgbClr val="0070C0"/>
                </a:solidFill>
                <a:latin typeface="微软雅黑" pitchFamily="34" charset="-122"/>
                <a:ea typeface="微软雅黑" pitchFamily="34" charset="-122"/>
              </a:rPr>
              <a:t>拓扑优化</a:t>
            </a:r>
            <a:endParaRPr lang="en-US" altLang="zh-CN" sz="24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07635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轮询模式</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7" name="矩形 6">
            <a:extLst>
              <a:ext uri="{FF2B5EF4-FFF2-40B4-BE49-F238E27FC236}">
                <a16:creationId xmlns:a16="http://schemas.microsoft.com/office/drawing/2014/main" id="{A82612C0-623B-4837-8BE1-B5AAE1A65AAC}"/>
              </a:ext>
            </a:extLst>
          </p:cNvPr>
          <p:cNvSpPr/>
          <p:nvPr/>
        </p:nvSpPr>
        <p:spPr>
          <a:xfrm>
            <a:off x="176001" y="894197"/>
            <a:ext cx="8627340" cy="4893647"/>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zh-CN" sz="2400" dirty="0">
                <a:solidFill>
                  <a:srgbClr val="0070C0"/>
                </a:solidFill>
                <a:latin typeface="微软雅黑" pitchFamily="34" charset="-122"/>
                <a:ea typeface="微软雅黑" pitchFamily="34" charset="-122"/>
              </a:rPr>
              <a:t>传统的中断模式下，网络适配器每接收到一个帧都会产生一个中断来通知</a:t>
            </a:r>
            <a:r>
              <a:rPr lang="en-US" altLang="zh-CN" sz="2400" dirty="0">
                <a:solidFill>
                  <a:srgbClr val="0070C0"/>
                </a:solidFill>
                <a:latin typeface="微软雅黑" pitchFamily="34" charset="-122"/>
                <a:ea typeface="微软雅黑" pitchFamily="34" charset="-122"/>
              </a:rPr>
              <a:t>CPU</a:t>
            </a:r>
            <a:r>
              <a:rPr lang="zh-CN" altLang="zh-CN" sz="2400" dirty="0">
                <a:solidFill>
                  <a:srgbClr val="0070C0"/>
                </a:solidFill>
                <a:latin typeface="微软雅黑" pitchFamily="34" charset="-122"/>
                <a:ea typeface="微软雅黑" pitchFamily="34" charset="-122"/>
              </a:rPr>
              <a:t>，</a:t>
            </a:r>
            <a:r>
              <a:rPr lang="en-US" altLang="zh-CN" sz="2400" dirty="0">
                <a:solidFill>
                  <a:srgbClr val="0070C0"/>
                </a:solidFill>
                <a:latin typeface="微软雅黑" pitchFamily="34" charset="-122"/>
                <a:ea typeface="微软雅黑" pitchFamily="34" charset="-122"/>
              </a:rPr>
              <a:t>CPU</a:t>
            </a:r>
            <a:r>
              <a:rPr lang="zh-CN" altLang="zh-CN" sz="2400" dirty="0">
                <a:solidFill>
                  <a:srgbClr val="0070C0"/>
                </a:solidFill>
                <a:latin typeface="微软雅黑" pitchFamily="34" charset="-122"/>
                <a:ea typeface="微软雅黑" pitchFamily="34" charset="-122"/>
              </a:rPr>
              <a:t>切换上下文后进行处理，这种方式只适用于异步的、数据量少的通讯。按照每个以太网帧</a:t>
            </a:r>
            <a:r>
              <a:rPr lang="en-US" altLang="zh-CN" sz="2400" dirty="0">
                <a:solidFill>
                  <a:srgbClr val="0070C0"/>
                </a:solidFill>
                <a:latin typeface="微软雅黑" pitchFamily="34" charset="-122"/>
                <a:ea typeface="微软雅黑" pitchFamily="34" charset="-122"/>
              </a:rPr>
              <a:t>9000</a:t>
            </a:r>
            <a:r>
              <a:rPr lang="zh-CN" altLang="zh-CN" sz="2400" dirty="0">
                <a:solidFill>
                  <a:srgbClr val="0070C0"/>
                </a:solidFill>
                <a:latin typeface="微软雅黑" pitchFamily="34" charset="-122"/>
                <a:ea typeface="微软雅黑" pitchFamily="34" charset="-122"/>
              </a:rPr>
              <a:t>字节计算，在</a:t>
            </a:r>
            <a:r>
              <a:rPr lang="en-US" altLang="zh-CN" sz="2400" dirty="0">
                <a:solidFill>
                  <a:srgbClr val="0070C0"/>
                </a:solidFill>
                <a:latin typeface="微软雅黑" pitchFamily="34" charset="-122"/>
                <a:ea typeface="微软雅黑" pitchFamily="34" charset="-122"/>
              </a:rPr>
              <a:t>10Gb/s</a:t>
            </a:r>
            <a:r>
              <a:rPr lang="zh-CN" altLang="zh-CN" sz="2400" dirty="0">
                <a:solidFill>
                  <a:srgbClr val="0070C0"/>
                </a:solidFill>
                <a:latin typeface="微软雅黑" pitchFamily="34" charset="-122"/>
                <a:ea typeface="微软雅黑" pitchFamily="34" charset="-122"/>
              </a:rPr>
              <a:t>的速度下，每秒的中断次数为</a:t>
            </a:r>
            <a:r>
              <a:rPr lang="en-US" altLang="zh-CN" sz="2400" dirty="0">
                <a:solidFill>
                  <a:srgbClr val="0070C0"/>
                </a:solidFill>
                <a:latin typeface="微软雅黑" pitchFamily="34" charset="-122"/>
                <a:ea typeface="微软雅黑" pitchFamily="34" charset="-122"/>
              </a:rPr>
              <a:t>110</a:t>
            </a:r>
            <a:r>
              <a:rPr lang="zh-CN" altLang="zh-CN" sz="2400" dirty="0">
                <a:solidFill>
                  <a:srgbClr val="0070C0"/>
                </a:solidFill>
                <a:latin typeface="微软雅黑" pitchFamily="34" charset="-122"/>
                <a:ea typeface="微软雅黑" pitchFamily="34" charset="-122"/>
              </a:rPr>
              <a:t>万次。虽然可以通过</a:t>
            </a:r>
            <a:r>
              <a:rPr lang="en-US" altLang="zh-CN" sz="2400" dirty="0" err="1">
                <a:solidFill>
                  <a:srgbClr val="0070C0"/>
                </a:solidFill>
                <a:latin typeface="微软雅黑" pitchFamily="34" charset="-122"/>
                <a:ea typeface="微软雅黑" pitchFamily="34" charset="-122"/>
              </a:rPr>
              <a:t>ethtool</a:t>
            </a:r>
            <a:r>
              <a:rPr lang="zh-CN" altLang="zh-CN" sz="2400" dirty="0">
                <a:solidFill>
                  <a:srgbClr val="0070C0"/>
                </a:solidFill>
                <a:latin typeface="微软雅黑" pitchFamily="34" charset="-122"/>
                <a:ea typeface="微软雅黑" pitchFamily="34" charset="-122"/>
              </a:rPr>
              <a:t>工具配置网络适配器工作在</a:t>
            </a:r>
            <a:r>
              <a:rPr lang="en-US" altLang="zh-CN" sz="2400" dirty="0">
                <a:solidFill>
                  <a:srgbClr val="0070C0"/>
                </a:solidFill>
                <a:latin typeface="微软雅黑" pitchFamily="34" charset="-122"/>
                <a:ea typeface="微软雅黑" pitchFamily="34" charset="-122"/>
              </a:rPr>
              <a:t>interrupt coalescing</a:t>
            </a:r>
            <a:r>
              <a:rPr lang="zh-CN" altLang="zh-CN" sz="2400" dirty="0">
                <a:solidFill>
                  <a:srgbClr val="0070C0"/>
                </a:solidFill>
                <a:latin typeface="微软雅黑" pitchFamily="34" charset="-122"/>
                <a:ea typeface="微软雅黑" pitchFamily="34" charset="-122"/>
              </a:rPr>
              <a:t>模式下，累计多个数据帧再进行一次中断处理来提高吞吐量，缺点是增加了延迟。采用</a:t>
            </a:r>
            <a:r>
              <a:rPr lang="en-US" altLang="zh-CN" sz="2400" dirty="0">
                <a:solidFill>
                  <a:srgbClr val="0070C0"/>
                </a:solidFill>
                <a:latin typeface="微软雅黑" pitchFamily="34" charset="-122"/>
                <a:ea typeface="微软雅黑" pitchFamily="34" charset="-122"/>
              </a:rPr>
              <a:t>DPDK</a:t>
            </a:r>
            <a:r>
              <a:rPr lang="zh-CN" altLang="zh-CN" sz="2400" dirty="0">
                <a:solidFill>
                  <a:srgbClr val="0070C0"/>
                </a:solidFill>
                <a:latin typeface="微软雅黑" pitchFamily="34" charset="-122"/>
                <a:ea typeface="微软雅黑" pitchFamily="34" charset="-122"/>
              </a:rPr>
              <a:t>的轮询模式从网络适配器获取数据包，屏蔽了硬件发出的中断，可以最大限度的提供性能，每一个逻辑核可以分配一个发送和接收队列，将收到的数据包平均放在网络适配器的接收队列中，以此实现负载均衡。</a:t>
            </a:r>
          </a:p>
          <a:p>
            <a:pPr marL="342900" indent="-3429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277331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46"/>
          <p:cNvGrpSpPr/>
          <p:nvPr/>
        </p:nvGrpSpPr>
        <p:grpSpPr bwMode="auto">
          <a:xfrm>
            <a:off x="0" y="284163"/>
            <a:ext cx="1692275" cy="530225"/>
            <a:chOff x="0" y="0"/>
            <a:chExt cx="1692275" cy="529772"/>
          </a:xfrm>
        </p:grpSpPr>
        <p:sp>
          <p:nvSpPr>
            <p:cNvPr id="5123" name="矩形 16"/>
            <p:cNvSpPr>
              <a:spLocks noChangeArrowheads="1"/>
            </p:cNvSpPr>
            <p:nvPr/>
          </p:nvSpPr>
          <p:spPr bwMode="auto">
            <a:xfrm>
              <a:off x="0" y="0"/>
              <a:ext cx="1511300" cy="529772"/>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r>
                <a:rPr lang="zh-CN" altLang="en-US" sz="2400" b="1" dirty="0">
                  <a:solidFill>
                    <a:schemeClr val="bg1"/>
                  </a:solidFill>
                  <a:ea typeface="微软雅黑" pitchFamily="34" charset="-122"/>
                  <a:sym typeface="Arial" pitchFamily="34" charset="0"/>
                </a:rPr>
                <a:t>提纲</a:t>
              </a:r>
            </a:p>
          </p:txBody>
        </p:sp>
        <p:sp>
          <p:nvSpPr>
            <p:cNvPr id="5124" name="矩形 17"/>
            <p:cNvSpPr>
              <a:spLocks noChangeArrowheads="1"/>
            </p:cNvSpPr>
            <p:nvPr/>
          </p:nvSpPr>
          <p:spPr bwMode="auto">
            <a:xfrm>
              <a:off x="1577975" y="0"/>
              <a:ext cx="114300" cy="529772"/>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b="1">
                <a:solidFill>
                  <a:schemeClr val="bg1"/>
                </a:solidFill>
                <a:ea typeface="微软雅黑" pitchFamily="34" charset="-122"/>
                <a:sym typeface="Arial" pitchFamily="34" charset="0"/>
              </a:endParaRPr>
            </a:p>
          </p:txBody>
        </p:sp>
      </p:grpSp>
      <p:sp>
        <p:nvSpPr>
          <p:cNvPr id="5126"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5127" name="文本框 11"/>
          <p:cNvSpPr>
            <a:spLocks noChangeArrowheads="1"/>
          </p:cNvSpPr>
          <p:nvPr/>
        </p:nvSpPr>
        <p:spPr bwMode="auto">
          <a:xfrm>
            <a:off x="606425" y="1065213"/>
            <a:ext cx="8096250" cy="5576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457200" indent="-457200" algn="just">
              <a:lnSpc>
                <a:spcPct val="125000"/>
              </a:lnSpc>
              <a:buFont typeface="Arial" pitchFamily="34" charset="0"/>
              <a:buChar char="•"/>
            </a:pPr>
            <a:r>
              <a:rPr lang="zh-CN" altLang="en-US" sz="3200" dirty="0">
                <a:solidFill>
                  <a:srgbClr val="0070C0"/>
                </a:solidFill>
                <a:latin typeface="微软雅黑" pitchFamily="34" charset="-122"/>
                <a:ea typeface="微软雅黑" pitchFamily="34" charset="-122"/>
                <a:sym typeface="微软雅黑" pitchFamily="34" charset="-122"/>
              </a:rPr>
              <a:t>研究背景</a:t>
            </a:r>
            <a:endParaRPr lang="en-US" altLang="zh-CN" sz="3200" dirty="0">
              <a:solidFill>
                <a:srgbClr val="0070C0"/>
              </a:solidFill>
              <a:latin typeface="微软雅黑" pitchFamily="34" charset="-122"/>
              <a:ea typeface="微软雅黑" pitchFamily="34" charset="-122"/>
              <a:sym typeface="微软雅黑" pitchFamily="34" charset="-122"/>
            </a:endParaRPr>
          </a:p>
          <a:p>
            <a:pPr marL="457200" indent="-457200" algn="just">
              <a:lnSpc>
                <a:spcPct val="125000"/>
              </a:lnSpc>
              <a:buFont typeface="Arial" pitchFamily="34" charset="0"/>
              <a:buChar char="•"/>
            </a:pPr>
            <a:r>
              <a:rPr lang="zh-CN" altLang="en-US" sz="3200" dirty="0">
                <a:solidFill>
                  <a:srgbClr val="0070C0"/>
                </a:solidFill>
                <a:latin typeface="微软雅黑" pitchFamily="34" charset="-122"/>
                <a:ea typeface="微软雅黑" pitchFamily="34" charset="-122"/>
                <a:sym typeface="微软雅黑" pitchFamily="34" charset="-122"/>
              </a:rPr>
              <a:t>研究内容</a:t>
            </a:r>
            <a:endParaRPr lang="en-US" altLang="zh-CN" sz="3200" dirty="0">
              <a:solidFill>
                <a:srgbClr val="0070C0"/>
              </a:solidFill>
              <a:latin typeface="微软雅黑" pitchFamily="34" charset="-122"/>
              <a:ea typeface="微软雅黑" pitchFamily="34" charset="-122"/>
              <a:sym typeface="微软雅黑" pitchFamily="34" charset="-122"/>
            </a:endParaRPr>
          </a:p>
          <a:p>
            <a:pPr marL="914400" lvl="1" indent="-457200" algn="just">
              <a:lnSpc>
                <a:spcPct val="125000"/>
              </a:lnSpc>
              <a:buFont typeface="Arial" pitchFamily="34" charset="0"/>
              <a:buChar char="•"/>
            </a:pPr>
            <a:r>
              <a:rPr lang="zh-CN" altLang="en-US" sz="3200" dirty="0">
                <a:solidFill>
                  <a:srgbClr val="0070C0"/>
                </a:solidFill>
                <a:latin typeface="微软雅黑" pitchFamily="34" charset="-122"/>
                <a:ea typeface="微软雅黑" pitchFamily="34" charset="-122"/>
                <a:sym typeface="微软雅黑" pitchFamily="34" charset="-122"/>
              </a:rPr>
              <a:t>基于</a:t>
            </a:r>
            <a:r>
              <a:rPr lang="en-US" altLang="zh-CN" sz="3200" dirty="0">
                <a:solidFill>
                  <a:srgbClr val="0070C0"/>
                </a:solidFill>
                <a:latin typeface="微软雅黑" pitchFamily="34" charset="-122"/>
                <a:ea typeface="微软雅黑" pitchFamily="34" charset="-122"/>
                <a:sym typeface="微软雅黑" pitchFamily="34" charset="-122"/>
              </a:rPr>
              <a:t>DPDK</a:t>
            </a:r>
            <a:r>
              <a:rPr lang="zh-CN" altLang="en-US" sz="3200" dirty="0">
                <a:solidFill>
                  <a:srgbClr val="0070C0"/>
                </a:solidFill>
                <a:latin typeface="微软雅黑" pitchFamily="34" charset="-122"/>
                <a:ea typeface="微软雅黑" pitchFamily="34" charset="-122"/>
                <a:sym typeface="微软雅黑" pitchFamily="34" charset="-122"/>
              </a:rPr>
              <a:t>的无损高性能分布式数据采集技术</a:t>
            </a:r>
            <a:endParaRPr lang="en-US" altLang="zh-CN" sz="3200" dirty="0">
              <a:solidFill>
                <a:srgbClr val="0070C0"/>
              </a:solidFill>
              <a:latin typeface="微软雅黑" pitchFamily="34" charset="-122"/>
              <a:ea typeface="微软雅黑" pitchFamily="34" charset="-122"/>
              <a:sym typeface="微软雅黑" pitchFamily="34" charset="-122"/>
            </a:endParaRPr>
          </a:p>
          <a:p>
            <a:pPr marL="914400" lvl="1" indent="-457200" algn="just">
              <a:lnSpc>
                <a:spcPct val="125000"/>
              </a:lnSpc>
              <a:buFont typeface="Arial" pitchFamily="34" charset="0"/>
              <a:buChar char="•"/>
            </a:pPr>
            <a:r>
              <a:rPr lang="zh-CN" altLang="en-US" sz="3200" dirty="0">
                <a:solidFill>
                  <a:srgbClr val="0070C0"/>
                </a:solidFill>
                <a:latin typeface="微软雅黑" pitchFamily="34" charset="-122"/>
                <a:ea typeface="微软雅黑" pitchFamily="34" charset="-122"/>
                <a:sym typeface="微软雅黑" pitchFamily="34" charset="-122"/>
              </a:rPr>
              <a:t>基于</a:t>
            </a:r>
            <a:r>
              <a:rPr lang="en-US" altLang="zh-CN" sz="3200" dirty="0">
                <a:solidFill>
                  <a:srgbClr val="0070C0"/>
                </a:solidFill>
                <a:latin typeface="微软雅黑" pitchFamily="34" charset="-122"/>
                <a:ea typeface="微软雅黑" pitchFamily="34" charset="-122"/>
                <a:sym typeface="微软雅黑" pitchFamily="34" charset="-122"/>
              </a:rPr>
              <a:t>GPU</a:t>
            </a:r>
            <a:r>
              <a:rPr lang="zh-CN" altLang="en-US" sz="3200" dirty="0">
                <a:solidFill>
                  <a:srgbClr val="0070C0"/>
                </a:solidFill>
                <a:latin typeface="微软雅黑" pitchFamily="34" charset="-122"/>
                <a:ea typeface="微软雅黑" pitchFamily="34" charset="-122"/>
                <a:sym typeface="微软雅黑" pitchFamily="34" charset="-122"/>
              </a:rPr>
              <a:t>的高性能实时数据处理</a:t>
            </a:r>
            <a:endParaRPr lang="en-US" altLang="zh-CN" sz="3200" dirty="0">
              <a:solidFill>
                <a:srgbClr val="0070C0"/>
              </a:solidFill>
              <a:latin typeface="微软雅黑" pitchFamily="34" charset="-122"/>
              <a:ea typeface="微软雅黑" pitchFamily="34" charset="-122"/>
              <a:sym typeface="微软雅黑" pitchFamily="34" charset="-122"/>
            </a:endParaRPr>
          </a:p>
          <a:p>
            <a:pPr marL="914400" lvl="1" indent="-457200" algn="just">
              <a:lnSpc>
                <a:spcPct val="125000"/>
              </a:lnSpc>
              <a:buFont typeface="Arial" pitchFamily="34" charset="0"/>
              <a:buChar char="•"/>
            </a:pPr>
            <a:r>
              <a:rPr lang="zh-CN" altLang="en-US" sz="3200" dirty="0">
                <a:solidFill>
                  <a:srgbClr val="0070C0"/>
                </a:solidFill>
                <a:latin typeface="微软雅黑" pitchFamily="34" charset="-122"/>
                <a:ea typeface="微软雅黑" pitchFamily="34" charset="-122"/>
                <a:sym typeface="微软雅黑" pitchFamily="34" charset="-122"/>
              </a:rPr>
              <a:t>基于</a:t>
            </a:r>
            <a:r>
              <a:rPr lang="en-US" altLang="zh-CN" sz="3200" dirty="0">
                <a:solidFill>
                  <a:srgbClr val="0070C0"/>
                </a:solidFill>
                <a:latin typeface="微软雅黑" pitchFamily="34" charset="-122"/>
                <a:ea typeface="微软雅黑" pitchFamily="34" charset="-122"/>
                <a:sym typeface="微软雅黑" pitchFamily="34" charset="-122"/>
              </a:rPr>
              <a:t>OPENCL</a:t>
            </a:r>
            <a:r>
              <a:rPr lang="zh-CN" altLang="en-US" sz="3200" dirty="0">
                <a:solidFill>
                  <a:srgbClr val="0070C0"/>
                </a:solidFill>
                <a:latin typeface="微软雅黑" pitchFamily="34" charset="-122"/>
                <a:ea typeface="微软雅黑" pitchFamily="34" charset="-122"/>
                <a:sym typeface="微软雅黑" pitchFamily="34" charset="-122"/>
              </a:rPr>
              <a:t>的实时数据异构并行</a:t>
            </a:r>
            <a:endParaRPr lang="en-US" altLang="zh-CN" sz="3200" dirty="0">
              <a:solidFill>
                <a:srgbClr val="0070C0"/>
              </a:solidFill>
              <a:latin typeface="微软雅黑" pitchFamily="34" charset="-122"/>
              <a:ea typeface="微软雅黑" pitchFamily="34" charset="-122"/>
              <a:sym typeface="微软雅黑" pitchFamily="34" charset="-122"/>
            </a:endParaRPr>
          </a:p>
          <a:p>
            <a:pPr marL="914400" lvl="1" indent="-457200" algn="just">
              <a:lnSpc>
                <a:spcPct val="125000"/>
              </a:lnSpc>
              <a:buFont typeface="Arial" pitchFamily="34" charset="0"/>
              <a:buChar char="•"/>
            </a:pPr>
            <a:r>
              <a:rPr lang="zh-CN" altLang="en-US" sz="3200" dirty="0">
                <a:solidFill>
                  <a:srgbClr val="0070C0"/>
                </a:solidFill>
                <a:latin typeface="微软雅黑" pitchFamily="34" charset="-122"/>
                <a:ea typeface="微软雅黑" pitchFamily="34" charset="-122"/>
                <a:sym typeface="微软雅黑" pitchFamily="34" charset="-122"/>
              </a:rPr>
              <a:t>基于</a:t>
            </a:r>
            <a:r>
              <a:rPr lang="en-US" altLang="zh-CN" sz="3200" dirty="0">
                <a:solidFill>
                  <a:srgbClr val="0070C0"/>
                </a:solidFill>
                <a:latin typeface="微软雅黑" pitchFamily="34" charset="-122"/>
                <a:ea typeface="微软雅黑" pitchFamily="34" charset="-122"/>
                <a:sym typeface="微软雅黑" pitchFamily="34" charset="-122"/>
              </a:rPr>
              <a:t>DOCKER</a:t>
            </a:r>
            <a:r>
              <a:rPr lang="zh-CN" altLang="en-US" sz="3200" dirty="0">
                <a:solidFill>
                  <a:srgbClr val="0070C0"/>
                </a:solidFill>
                <a:latin typeface="微软雅黑" pitchFamily="34" charset="-122"/>
                <a:ea typeface="微软雅黑" pitchFamily="34" charset="-122"/>
                <a:sym typeface="微软雅黑" pitchFamily="34" charset="-122"/>
              </a:rPr>
              <a:t>的敏捷封装与部署</a:t>
            </a:r>
            <a:endParaRPr lang="en-US" altLang="zh-CN" sz="3200" dirty="0">
              <a:solidFill>
                <a:srgbClr val="0070C0"/>
              </a:solidFill>
              <a:latin typeface="微软雅黑" pitchFamily="34" charset="-122"/>
              <a:ea typeface="微软雅黑" pitchFamily="34" charset="-122"/>
              <a:sym typeface="微软雅黑" pitchFamily="34" charset="-122"/>
            </a:endParaRPr>
          </a:p>
          <a:p>
            <a:pPr marL="457200" indent="-457200" algn="just">
              <a:lnSpc>
                <a:spcPct val="125000"/>
              </a:lnSpc>
              <a:buFont typeface="Arial" pitchFamily="34" charset="0"/>
              <a:buChar char="•"/>
            </a:pPr>
            <a:r>
              <a:rPr lang="zh-CN" altLang="en-US" sz="3200" dirty="0">
                <a:solidFill>
                  <a:srgbClr val="0070C0"/>
                </a:solidFill>
                <a:latin typeface="微软雅黑" pitchFamily="34" charset="-122"/>
                <a:ea typeface="微软雅黑" pitchFamily="34" charset="-122"/>
                <a:sym typeface="微软雅黑" pitchFamily="34" charset="-122"/>
              </a:rPr>
              <a:t>工作总结</a:t>
            </a:r>
            <a:endParaRPr lang="en-US" altLang="zh-CN" sz="3200" dirty="0">
              <a:solidFill>
                <a:srgbClr val="0070C0"/>
              </a:solidFill>
              <a:latin typeface="微软雅黑" pitchFamily="34" charset="-122"/>
              <a:ea typeface="微软雅黑" pitchFamily="34" charset="-122"/>
              <a:sym typeface="微软雅黑" pitchFamily="34" charset="-122"/>
            </a:endParaRPr>
          </a:p>
          <a:p>
            <a:pPr marL="457200" indent="-457200" algn="just">
              <a:lnSpc>
                <a:spcPct val="125000"/>
              </a:lnSpc>
              <a:buFont typeface="Arial" pitchFamily="34" charset="0"/>
              <a:buChar char="•"/>
            </a:pPr>
            <a:endParaRPr lang="zh-CN" altLang="en-US" sz="3200" dirty="0">
              <a:solidFill>
                <a:srgbClr val="0070C0"/>
              </a:solidFill>
              <a:latin typeface="微软雅黑" pitchFamily="34" charset="-122"/>
              <a:ea typeface="微软雅黑" pitchFamily="34" charset="-122"/>
              <a:sym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20471"/>
    </mc:Choice>
    <mc:Fallback xmlns="">
      <p:transition spd="slow" advTm="2047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用户态的协议栈实现</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7" name="矩形 6">
            <a:extLst>
              <a:ext uri="{FF2B5EF4-FFF2-40B4-BE49-F238E27FC236}">
                <a16:creationId xmlns:a16="http://schemas.microsoft.com/office/drawing/2014/main" id="{A82612C0-623B-4837-8BE1-B5AAE1A65AAC}"/>
              </a:ext>
            </a:extLst>
          </p:cNvPr>
          <p:cNvSpPr/>
          <p:nvPr/>
        </p:nvSpPr>
        <p:spPr>
          <a:xfrm>
            <a:off x="176001" y="894197"/>
            <a:ext cx="8627340" cy="3046988"/>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绕开了内核对数据包的处理，只能工作在</a:t>
            </a:r>
            <a:r>
              <a:rPr lang="en-US" altLang="zh-CN" sz="2400" dirty="0">
                <a:solidFill>
                  <a:srgbClr val="0070C0"/>
                </a:solidFill>
                <a:latin typeface="微软雅黑" pitchFamily="34" charset="-122"/>
                <a:ea typeface="微软雅黑" pitchFamily="34" charset="-122"/>
              </a:rPr>
              <a:t>OSI</a:t>
            </a:r>
            <a:r>
              <a:rPr lang="zh-CN" altLang="en-US" sz="2400" dirty="0">
                <a:solidFill>
                  <a:srgbClr val="0070C0"/>
                </a:solidFill>
                <a:latin typeface="微软雅黑" pitchFamily="34" charset="-122"/>
                <a:ea typeface="微软雅黑" pitchFamily="34" charset="-122"/>
              </a:rPr>
              <a:t>七层模型的第二层上，没有提供第三层以上的网络协议支持</a:t>
            </a:r>
            <a:endParaRPr lang="en-US"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支持</a:t>
            </a:r>
            <a:r>
              <a:rPr lang="en-US" altLang="zh-CN" sz="2400" dirty="0">
                <a:solidFill>
                  <a:srgbClr val="0070C0"/>
                </a:solidFill>
                <a:latin typeface="微软雅黑" pitchFamily="34" charset="-122"/>
                <a:ea typeface="微软雅黑" pitchFamily="34" charset="-122"/>
              </a:rPr>
              <a:t>ARP</a:t>
            </a:r>
            <a:r>
              <a:rPr lang="zh-CN" altLang="en-US" sz="2400" dirty="0">
                <a:solidFill>
                  <a:srgbClr val="0070C0"/>
                </a:solidFill>
                <a:latin typeface="微软雅黑" pitchFamily="34" charset="-122"/>
                <a:ea typeface="微软雅黑" pitchFamily="34" charset="-122"/>
              </a:rPr>
              <a:t>协议、</a:t>
            </a:r>
            <a:r>
              <a:rPr lang="en-US" altLang="zh-CN" sz="2400" dirty="0">
                <a:solidFill>
                  <a:srgbClr val="0070C0"/>
                </a:solidFill>
                <a:latin typeface="微软雅黑" pitchFamily="34" charset="-122"/>
                <a:ea typeface="微软雅黑" pitchFamily="34" charset="-122"/>
              </a:rPr>
              <a:t>IP</a:t>
            </a:r>
            <a:r>
              <a:rPr lang="zh-CN" altLang="en-US" sz="2400" dirty="0">
                <a:solidFill>
                  <a:srgbClr val="0070C0"/>
                </a:solidFill>
                <a:latin typeface="微软雅黑" pitchFamily="34" charset="-122"/>
                <a:ea typeface="微软雅黑" pitchFamily="34" charset="-122"/>
              </a:rPr>
              <a:t>协议、</a:t>
            </a:r>
            <a:r>
              <a:rPr lang="en-US" altLang="zh-CN" sz="2400" dirty="0">
                <a:solidFill>
                  <a:srgbClr val="0070C0"/>
                </a:solidFill>
                <a:latin typeface="微软雅黑" pitchFamily="34" charset="-122"/>
                <a:ea typeface="微软雅黑" pitchFamily="34" charset="-122"/>
              </a:rPr>
              <a:t>ICMP</a:t>
            </a:r>
            <a:r>
              <a:rPr lang="zh-CN" altLang="en-US" sz="2400" dirty="0">
                <a:solidFill>
                  <a:srgbClr val="0070C0"/>
                </a:solidFill>
                <a:latin typeface="微软雅黑" pitchFamily="34" charset="-122"/>
                <a:ea typeface="微软雅黑" pitchFamily="34" charset="-122"/>
              </a:rPr>
              <a:t>协议、</a:t>
            </a:r>
            <a:r>
              <a:rPr lang="en-US" altLang="zh-CN" sz="2400" dirty="0">
                <a:solidFill>
                  <a:srgbClr val="0070C0"/>
                </a:solidFill>
                <a:latin typeface="微软雅黑" pitchFamily="34" charset="-122"/>
                <a:ea typeface="微软雅黑" pitchFamily="34" charset="-122"/>
              </a:rPr>
              <a:t>UDP</a:t>
            </a:r>
            <a:r>
              <a:rPr lang="zh-CN" altLang="en-US" sz="2400" dirty="0">
                <a:solidFill>
                  <a:srgbClr val="0070C0"/>
                </a:solidFill>
                <a:latin typeface="微软雅黑" pitchFamily="34" charset="-122"/>
                <a:ea typeface="微软雅黑" pitchFamily="34" charset="-122"/>
              </a:rPr>
              <a:t>协议的部分子集，直接在网络线程中实现高效的用户态的</a:t>
            </a:r>
            <a:r>
              <a:rPr lang="en-US" altLang="zh-CN" sz="2400" dirty="0">
                <a:solidFill>
                  <a:srgbClr val="0070C0"/>
                </a:solidFill>
                <a:latin typeface="微软雅黑" pitchFamily="34" charset="-122"/>
                <a:ea typeface="微软雅黑" pitchFamily="34" charset="-122"/>
              </a:rPr>
              <a:t>UDP/IP</a:t>
            </a:r>
            <a:r>
              <a:rPr lang="zh-CN" altLang="en-US" sz="2400" dirty="0">
                <a:solidFill>
                  <a:srgbClr val="0070C0"/>
                </a:solidFill>
                <a:latin typeface="微软雅黑" pitchFamily="34" charset="-122"/>
                <a:ea typeface="微软雅黑" pitchFamily="34" charset="-122"/>
              </a:rPr>
              <a:t>协议栈支持。</a:t>
            </a:r>
            <a:endParaRPr lang="en-US" altLang="zh-CN" sz="2400" dirty="0">
              <a:solidFill>
                <a:srgbClr val="0070C0"/>
              </a:solidFill>
              <a:latin typeface="微软雅黑" pitchFamily="34" charset="-122"/>
              <a:ea typeface="微软雅黑" pitchFamily="34" charset="-122"/>
            </a:endParaRPr>
          </a:p>
          <a:p>
            <a:pPr indent="-457200">
              <a:buFont typeface="Arial" charset="0"/>
              <a:buChar char="•"/>
            </a:pPr>
            <a:r>
              <a:rPr lang="en-US" altLang="zh-CN" sz="2400" dirty="0">
                <a:solidFill>
                  <a:srgbClr val="0070C0"/>
                </a:solidFill>
                <a:latin typeface="微软雅黑" pitchFamily="34" charset="-122"/>
                <a:ea typeface="微软雅黑" pitchFamily="34" charset="-122"/>
              </a:rPr>
              <a:t>MK5B</a:t>
            </a:r>
            <a:r>
              <a:rPr lang="zh-CN" altLang="en-US" sz="2400" dirty="0">
                <a:solidFill>
                  <a:srgbClr val="0070C0"/>
                </a:solidFill>
                <a:latin typeface="微软雅黑" pitchFamily="34" charset="-122"/>
                <a:ea typeface="微软雅黑" pitchFamily="34" charset="-122"/>
              </a:rPr>
              <a:t>时间计时、丢帧检测，帧内序号检测、</a:t>
            </a:r>
            <a:r>
              <a:rPr lang="en-US" altLang="zh-CN" sz="2400" dirty="0">
                <a:solidFill>
                  <a:srgbClr val="0070C0"/>
                </a:solidFill>
                <a:latin typeface="微软雅黑" pitchFamily="34" charset="-122"/>
                <a:ea typeface="微软雅黑" pitchFamily="34" charset="-122"/>
              </a:rPr>
              <a:t>flag</a:t>
            </a:r>
            <a:r>
              <a:rPr lang="zh-CN" altLang="en-US" sz="2400" dirty="0">
                <a:solidFill>
                  <a:srgbClr val="0070C0"/>
                </a:solidFill>
                <a:latin typeface="微软雅黑" pitchFamily="34" charset="-122"/>
                <a:ea typeface="微软雅黑" pitchFamily="34" charset="-122"/>
              </a:rPr>
              <a:t>无效数据、    数据存盘</a:t>
            </a:r>
            <a:endParaRPr lang="zh-CN"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p:txBody>
      </p:sp>
      <p:pic>
        <p:nvPicPr>
          <p:cNvPr id="6" name="图片 5">
            <a:extLst>
              <a:ext uri="{FF2B5EF4-FFF2-40B4-BE49-F238E27FC236}">
                <a16:creationId xmlns:a16="http://schemas.microsoft.com/office/drawing/2014/main" id="{C14AA8A0-3F8F-4282-8129-04E5FBB2EAF9}"/>
              </a:ext>
            </a:extLst>
          </p:cNvPr>
          <p:cNvPicPr>
            <a:picLocks noChangeAspect="1"/>
          </p:cNvPicPr>
          <p:nvPr/>
        </p:nvPicPr>
        <p:blipFill rotWithShape="1">
          <a:blip r:embed="rId3">
            <a:extLst>
              <a:ext uri="{28A0092B-C50C-407E-A947-70E740481C1C}">
                <a14:useLocalDpi xmlns:a14="http://schemas.microsoft.com/office/drawing/2010/main" val="0"/>
              </a:ext>
            </a:extLst>
          </a:blip>
          <a:srcRect l="3911" t="13559" r="4813" b="2978"/>
          <a:stretch/>
        </p:blipFill>
        <p:spPr bwMode="auto">
          <a:xfrm>
            <a:off x="264247" y="2721894"/>
            <a:ext cx="8615505" cy="42284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7606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/40</a:t>
            </a:r>
            <a:r>
              <a:rPr lang="zh-CN" altLang="en-US" sz="2400" b="1" dirty="0">
                <a:solidFill>
                  <a:schemeClr val="bg1"/>
                </a:solidFill>
                <a:ea typeface="微软雅黑" pitchFamily="34" charset="-122"/>
                <a:sym typeface="Arial" pitchFamily="34" charset="0"/>
              </a:rPr>
              <a:t>米数据格式</a:t>
            </a:r>
            <a:endParaRPr lang="zh-CN" altLang="en-US" sz="2400" dirty="0"/>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3"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 name="矩形 13"/>
          <p:cNvSpPr/>
          <p:nvPr/>
        </p:nvSpPr>
        <p:spPr>
          <a:xfrm>
            <a:off x="176001" y="894197"/>
            <a:ext cx="8544137" cy="1200329"/>
          </a:xfrm>
          <a:prstGeom prst="rect">
            <a:avLst/>
          </a:prstGeom>
          <a:ln>
            <a:solidFill>
              <a:srgbClr val="00B0F0"/>
            </a:solidFill>
            <a:prstDash val="sysDash"/>
          </a:ln>
        </p:spPr>
        <p:txBody>
          <a:bodyPr wrap="square">
            <a:spAutoFit/>
          </a:bodyPr>
          <a:lstStyle/>
          <a:p>
            <a:pPr marL="457200" indent="-457200">
              <a:buFont typeface="Arial" charset="0"/>
              <a:buChar char="•"/>
            </a:pPr>
            <a:r>
              <a:rPr lang="zh-CN" altLang="en-US" sz="2400" dirty="0">
                <a:solidFill>
                  <a:srgbClr val="0070C0"/>
                </a:solidFill>
                <a:latin typeface="微软雅黑" pitchFamily="34" charset="-122"/>
                <a:ea typeface="微软雅黑" pitchFamily="34" charset="-122"/>
              </a:rPr>
              <a:t>每个数据帧：以太网帧首部尾部</a:t>
            </a:r>
            <a:r>
              <a:rPr lang="en-US" altLang="zh-CN" sz="2400" dirty="0">
                <a:solidFill>
                  <a:srgbClr val="0070C0"/>
                </a:solidFill>
                <a:latin typeface="微软雅黑" pitchFamily="34" charset="-122"/>
                <a:ea typeface="微软雅黑" pitchFamily="34" charset="-122"/>
              </a:rPr>
              <a:t>18</a:t>
            </a:r>
            <a:r>
              <a:rPr lang="zh-CN" altLang="en-US" sz="2400" dirty="0">
                <a:solidFill>
                  <a:srgbClr val="0070C0"/>
                </a:solidFill>
                <a:latin typeface="微软雅黑" pitchFamily="34" charset="-122"/>
                <a:ea typeface="微软雅黑" pitchFamily="34" charset="-122"/>
              </a:rPr>
              <a:t>字节</a:t>
            </a:r>
            <a:r>
              <a:rPr lang="en-US" altLang="zh-CN" sz="2400" dirty="0">
                <a:solidFill>
                  <a:srgbClr val="0070C0"/>
                </a:solidFill>
                <a:latin typeface="微软雅黑" pitchFamily="34" charset="-122"/>
                <a:ea typeface="微软雅黑" pitchFamily="34" charset="-122"/>
              </a:rPr>
              <a:t>+IP</a:t>
            </a:r>
            <a:r>
              <a:rPr lang="zh-CN" altLang="en-US" sz="2400" dirty="0">
                <a:solidFill>
                  <a:srgbClr val="0070C0"/>
                </a:solidFill>
                <a:latin typeface="微软雅黑" pitchFamily="34" charset="-122"/>
                <a:ea typeface="微软雅黑" pitchFamily="34" charset="-122"/>
              </a:rPr>
              <a:t>首部</a:t>
            </a:r>
            <a:r>
              <a:rPr lang="en-US" altLang="zh-CN" sz="2400" dirty="0">
                <a:solidFill>
                  <a:srgbClr val="0070C0"/>
                </a:solidFill>
                <a:latin typeface="微软雅黑" pitchFamily="34" charset="-122"/>
                <a:ea typeface="微软雅黑" pitchFamily="34" charset="-122"/>
              </a:rPr>
              <a:t>20</a:t>
            </a:r>
            <a:r>
              <a:rPr lang="zh-CN" altLang="en-US" sz="2400" dirty="0">
                <a:solidFill>
                  <a:srgbClr val="0070C0"/>
                </a:solidFill>
                <a:latin typeface="微软雅黑" pitchFamily="34" charset="-122"/>
                <a:ea typeface="微软雅黑" pitchFamily="34" charset="-122"/>
              </a:rPr>
              <a:t>字节</a:t>
            </a:r>
            <a:r>
              <a:rPr lang="en-US" altLang="zh-CN" sz="2400" dirty="0">
                <a:solidFill>
                  <a:srgbClr val="0070C0"/>
                </a:solidFill>
                <a:latin typeface="微软雅黑" pitchFamily="34" charset="-122"/>
                <a:ea typeface="微软雅黑" pitchFamily="34" charset="-122"/>
              </a:rPr>
              <a:t>+UDP</a:t>
            </a:r>
            <a:r>
              <a:rPr lang="zh-CN" altLang="en-US" sz="2400" dirty="0">
                <a:solidFill>
                  <a:srgbClr val="0070C0"/>
                </a:solidFill>
                <a:latin typeface="微软雅黑" pitchFamily="34" charset="-122"/>
                <a:ea typeface="微软雅黑" pitchFamily="34" charset="-122"/>
              </a:rPr>
              <a:t>首部</a:t>
            </a:r>
            <a:r>
              <a:rPr lang="en-US" altLang="zh-CN" sz="2400" dirty="0">
                <a:solidFill>
                  <a:srgbClr val="0070C0"/>
                </a:solidFill>
                <a:latin typeface="微软雅黑" pitchFamily="34" charset="-122"/>
                <a:ea typeface="微软雅黑" pitchFamily="34" charset="-122"/>
              </a:rPr>
              <a:t>8</a:t>
            </a:r>
            <a:r>
              <a:rPr lang="zh-CN" altLang="en-US" sz="2400" dirty="0">
                <a:solidFill>
                  <a:srgbClr val="0070C0"/>
                </a:solidFill>
                <a:latin typeface="微软雅黑" pitchFamily="34" charset="-122"/>
                <a:ea typeface="微软雅黑" pitchFamily="34" charset="-122"/>
              </a:rPr>
              <a:t>字节</a:t>
            </a:r>
            <a:r>
              <a:rPr lang="en-US" altLang="zh-CN" sz="2400" dirty="0">
                <a:solidFill>
                  <a:srgbClr val="0070C0"/>
                </a:solidFill>
                <a:latin typeface="微软雅黑" pitchFamily="34" charset="-122"/>
                <a:ea typeface="微软雅黑" pitchFamily="34" charset="-122"/>
              </a:rPr>
              <a:t>+</a:t>
            </a:r>
            <a:r>
              <a:rPr lang="zh-CN" altLang="en-US" sz="2400" dirty="0">
                <a:solidFill>
                  <a:srgbClr val="0070C0"/>
                </a:solidFill>
                <a:latin typeface="微软雅黑" pitchFamily="34" charset="-122"/>
                <a:ea typeface="微软雅黑" pitchFamily="34" charset="-122"/>
              </a:rPr>
              <a:t>数据</a:t>
            </a:r>
            <a:r>
              <a:rPr lang="en-US" altLang="zh-CN" sz="2400" dirty="0">
                <a:solidFill>
                  <a:srgbClr val="0070C0"/>
                </a:solidFill>
                <a:latin typeface="微软雅黑" pitchFamily="34" charset="-122"/>
                <a:ea typeface="微软雅黑" pitchFamily="34" charset="-122"/>
              </a:rPr>
              <a:t>=8216</a:t>
            </a:r>
            <a:r>
              <a:rPr lang="zh-CN" altLang="en-US" sz="2400" dirty="0">
                <a:solidFill>
                  <a:srgbClr val="0070C0"/>
                </a:solidFill>
                <a:latin typeface="微软雅黑" pitchFamily="34" charset="-122"/>
                <a:ea typeface="微软雅黑" pitchFamily="34" charset="-122"/>
              </a:rPr>
              <a:t>字节</a:t>
            </a:r>
            <a:endParaRPr lang="en-US" altLang="zh-CN" sz="2400" dirty="0">
              <a:solidFill>
                <a:srgbClr val="0070C0"/>
              </a:solidFill>
              <a:latin typeface="微软雅黑" pitchFamily="34" charset="-122"/>
              <a:ea typeface="微软雅黑" pitchFamily="34" charset="-122"/>
            </a:endParaRPr>
          </a:p>
          <a:p>
            <a:pPr marL="457200" indent="-457200">
              <a:buFont typeface="Arial" charset="0"/>
              <a:buChar char="•"/>
            </a:pPr>
            <a:r>
              <a:rPr lang="en-US" altLang="zh-CN" sz="2400" dirty="0">
                <a:solidFill>
                  <a:srgbClr val="0070C0"/>
                </a:solidFill>
                <a:latin typeface="微软雅黑" pitchFamily="34" charset="-122"/>
                <a:ea typeface="微软雅黑" pitchFamily="34" charset="-122"/>
              </a:rPr>
              <a:t>62500frames/s</a:t>
            </a:r>
            <a:endParaRPr lang="zh-CN" altLang="en-US" dirty="0">
              <a:solidFill>
                <a:srgbClr val="00B0F0"/>
              </a:solidFill>
              <a:latin typeface="微软雅黑" pitchFamily="34" charset="-122"/>
              <a:ea typeface="微软雅黑" pitchFamily="34" charset="-122"/>
            </a:endParaRPr>
          </a:p>
        </p:txBody>
      </p:sp>
      <p:pic>
        <p:nvPicPr>
          <p:cNvPr id="1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409" y="2174334"/>
            <a:ext cx="7539203" cy="455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03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b="1" dirty="0">
                <a:solidFill>
                  <a:schemeClr val="bg1"/>
                </a:solidFill>
                <a:ea typeface="微软雅黑" pitchFamily="34" charset="-122"/>
                <a:sym typeface="Arial" pitchFamily="34" charset="0"/>
              </a:rPr>
              <a:t>1</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DPDK</a:t>
            </a:r>
            <a:r>
              <a:rPr lang="zh-CN" altLang="en-US" sz="2400" b="1" dirty="0">
                <a:solidFill>
                  <a:schemeClr val="bg1"/>
                </a:solidFill>
                <a:ea typeface="微软雅黑" pitchFamily="34" charset="-122"/>
                <a:sym typeface="Arial" pitchFamily="34" charset="0"/>
              </a:rPr>
              <a:t>的无损高性能数据采集技术</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性能测试</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7" name="矩形 6">
            <a:extLst>
              <a:ext uri="{FF2B5EF4-FFF2-40B4-BE49-F238E27FC236}">
                <a16:creationId xmlns:a16="http://schemas.microsoft.com/office/drawing/2014/main" id="{A9DD39C8-9212-4443-AD08-A8DA92709768}"/>
              </a:ext>
            </a:extLst>
          </p:cNvPr>
          <p:cNvSpPr/>
          <p:nvPr/>
        </p:nvSpPr>
        <p:spPr>
          <a:xfrm>
            <a:off x="164454" y="950913"/>
            <a:ext cx="8154046" cy="1015663"/>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源主机 </a:t>
            </a:r>
            <a:r>
              <a:rPr lang="pt-BR" altLang="zh-CN" sz="2000" dirty="0">
                <a:solidFill>
                  <a:srgbClr val="0070C0"/>
                </a:solidFill>
                <a:latin typeface="微软雅黑" pitchFamily="34" charset="-122"/>
                <a:ea typeface="微软雅黑" pitchFamily="34" charset="-122"/>
              </a:rPr>
              <a:t>CPU E5-2620 v3 @ 2.40GHz  </a:t>
            </a:r>
            <a:r>
              <a:rPr lang="en-US" altLang="zh-CN" sz="2000" dirty="0">
                <a:solidFill>
                  <a:srgbClr val="0070C0"/>
                </a:solidFill>
                <a:latin typeface="微软雅黑" pitchFamily="34" charset="-122"/>
                <a:ea typeface="微软雅黑" pitchFamily="34" charset="-122"/>
              </a:rPr>
              <a:t>64G Intel 82599ES </a:t>
            </a: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宿主机 </a:t>
            </a:r>
            <a:r>
              <a:rPr lang="pt-BR" altLang="zh-CN" sz="2000" dirty="0">
                <a:solidFill>
                  <a:srgbClr val="0070C0"/>
                </a:solidFill>
                <a:latin typeface="微软雅黑" pitchFamily="34" charset="-122"/>
                <a:ea typeface="微软雅黑" pitchFamily="34" charset="-122"/>
              </a:rPr>
              <a:t>CPU E5-2620 v3 @ 2.40GHz </a:t>
            </a:r>
            <a:r>
              <a:rPr lang="en-US" altLang="zh-CN" sz="2000" dirty="0">
                <a:solidFill>
                  <a:srgbClr val="0070C0"/>
                </a:solidFill>
                <a:latin typeface="微软雅黑" pitchFamily="34" charset="-122"/>
                <a:ea typeface="微软雅黑" pitchFamily="34" charset="-122"/>
              </a:rPr>
              <a:t> 64G Intel 82599ES </a:t>
            </a: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交换机 </a:t>
            </a:r>
            <a:r>
              <a:rPr lang="en-US" altLang="zh-CN" sz="2000" dirty="0">
                <a:solidFill>
                  <a:srgbClr val="0070C0"/>
                </a:solidFill>
                <a:latin typeface="微软雅黑" pitchFamily="34" charset="-122"/>
                <a:ea typeface="微软雅黑" pitchFamily="34" charset="-122"/>
              </a:rPr>
              <a:t>H3C S6300-42QT(XGE1/0/33  XGE1/0/37)</a:t>
            </a:r>
            <a:endParaRPr lang="zh-CN" altLang="en-US" sz="2000" dirty="0">
              <a:solidFill>
                <a:srgbClr val="0070C0"/>
              </a:solidFill>
              <a:latin typeface="微软雅黑" pitchFamily="34" charset="-122"/>
              <a:ea typeface="微软雅黑" pitchFamily="34" charset="-122"/>
            </a:endParaRPr>
          </a:p>
        </p:txBody>
      </p:sp>
      <p:sp>
        <p:nvSpPr>
          <p:cNvPr id="8" name="矩形 7">
            <a:extLst>
              <a:ext uri="{FF2B5EF4-FFF2-40B4-BE49-F238E27FC236}">
                <a16:creationId xmlns:a16="http://schemas.microsoft.com/office/drawing/2014/main" id="{C9C48ECD-9144-4B5C-BDEF-32361655C349}"/>
              </a:ext>
            </a:extLst>
          </p:cNvPr>
          <p:cNvSpPr/>
          <p:nvPr/>
        </p:nvSpPr>
        <p:spPr>
          <a:xfrm>
            <a:off x="164454" y="2103100"/>
            <a:ext cx="8154046" cy="707886"/>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测试回放</a:t>
            </a:r>
            <a:r>
              <a:rPr lang="en-US" altLang="zh-CN" sz="2000" dirty="0">
                <a:solidFill>
                  <a:srgbClr val="FF0000"/>
                </a:solidFill>
                <a:latin typeface="微软雅黑" pitchFamily="34" charset="-122"/>
                <a:ea typeface="微软雅黑" pitchFamily="34" charset="-122"/>
              </a:rPr>
              <a:t>60</a:t>
            </a:r>
            <a:r>
              <a:rPr lang="zh-CN" altLang="en-US" sz="2000" dirty="0">
                <a:solidFill>
                  <a:srgbClr val="0070C0"/>
                </a:solidFill>
                <a:latin typeface="微软雅黑" pitchFamily="34" charset="-122"/>
                <a:ea typeface="微软雅黑" pitchFamily="34" charset="-122"/>
              </a:rPr>
              <a:t>秒的</a:t>
            </a:r>
            <a:r>
              <a:rPr lang="en-US" altLang="zh-CN" sz="2000" dirty="0">
                <a:solidFill>
                  <a:srgbClr val="0070C0"/>
                </a:solidFill>
                <a:latin typeface="微软雅黑" pitchFamily="34" charset="-122"/>
                <a:ea typeface="微软雅黑" pitchFamily="34" charset="-122"/>
              </a:rPr>
              <a:t>ROACH2</a:t>
            </a:r>
            <a:r>
              <a:rPr lang="zh-CN" altLang="en-US" sz="2000" dirty="0">
                <a:solidFill>
                  <a:srgbClr val="0070C0"/>
                </a:solidFill>
                <a:latin typeface="微软雅黑" pitchFamily="34" charset="-122"/>
                <a:ea typeface="微软雅黑" pitchFamily="34" charset="-122"/>
              </a:rPr>
              <a:t>的采集数据，发送端基于</a:t>
            </a:r>
            <a:r>
              <a:rPr lang="en-US" altLang="zh-CN" sz="2000" dirty="0">
                <a:solidFill>
                  <a:srgbClr val="0070C0"/>
                </a:solidFill>
                <a:latin typeface="微软雅黑" pitchFamily="34" charset="-122"/>
                <a:ea typeface="微软雅黑" pitchFamily="34" charset="-122"/>
              </a:rPr>
              <a:t>DPDK</a:t>
            </a:r>
            <a:r>
              <a:rPr lang="zh-CN" altLang="en-US" sz="2000" dirty="0">
                <a:solidFill>
                  <a:srgbClr val="0070C0"/>
                </a:solidFill>
                <a:latin typeface="微软雅黑" pitchFamily="34" charset="-122"/>
                <a:ea typeface="微软雅黑" pitchFamily="34" charset="-122"/>
              </a:rPr>
              <a:t>开发</a:t>
            </a: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数据大小</a:t>
            </a:r>
            <a:r>
              <a:rPr lang="en-US" altLang="zh-CN" sz="2000" dirty="0">
                <a:solidFill>
                  <a:srgbClr val="0070C0"/>
                </a:solidFill>
                <a:latin typeface="微软雅黑" pitchFamily="34" charset="-122"/>
                <a:ea typeface="微软雅黑" pitchFamily="34" charset="-122"/>
              </a:rPr>
              <a:t>=60s*62500p/s*(8216+8+20+18)Bytes/p</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240Gb</a:t>
            </a:r>
          </a:p>
        </p:txBody>
      </p:sp>
      <p:graphicFrame>
        <p:nvGraphicFramePr>
          <p:cNvPr id="10" name="表格 9">
            <a:extLst>
              <a:ext uri="{FF2B5EF4-FFF2-40B4-BE49-F238E27FC236}">
                <a16:creationId xmlns:a16="http://schemas.microsoft.com/office/drawing/2014/main" id="{FDBA6AEA-4A4D-4B91-8960-D3329C0DB421}"/>
              </a:ext>
            </a:extLst>
          </p:cNvPr>
          <p:cNvGraphicFramePr>
            <a:graphicFrameLocks noGrp="1"/>
          </p:cNvGraphicFramePr>
          <p:nvPr>
            <p:extLst>
              <p:ext uri="{D42A27DB-BD31-4B8C-83A1-F6EECF244321}">
                <p14:modId xmlns:p14="http://schemas.microsoft.com/office/powerpoint/2010/main" val="3471064006"/>
              </p:ext>
            </p:extLst>
          </p:nvPr>
        </p:nvGraphicFramePr>
        <p:xfrm>
          <a:off x="319383" y="3928460"/>
          <a:ext cx="8015987" cy="2539015"/>
        </p:xfrm>
        <a:graphic>
          <a:graphicData uri="http://schemas.openxmlformats.org/drawingml/2006/table">
            <a:tbl>
              <a:tblPr firstRow="1" bandRow="1">
                <a:tableStyleId>{5C22544A-7EE6-4342-B048-85BDC9FD1C3A}</a:tableStyleId>
              </a:tblPr>
              <a:tblGrid>
                <a:gridCol w="1659637">
                  <a:extLst>
                    <a:ext uri="{9D8B030D-6E8A-4147-A177-3AD203B41FA5}">
                      <a16:colId xmlns:a16="http://schemas.microsoft.com/office/drawing/2014/main" val="2646598527"/>
                    </a:ext>
                  </a:extLst>
                </a:gridCol>
                <a:gridCol w="523875">
                  <a:extLst>
                    <a:ext uri="{9D8B030D-6E8A-4147-A177-3AD203B41FA5}">
                      <a16:colId xmlns:a16="http://schemas.microsoft.com/office/drawing/2014/main" val="4065596677"/>
                    </a:ext>
                  </a:extLst>
                </a:gridCol>
                <a:gridCol w="590550">
                  <a:extLst>
                    <a:ext uri="{9D8B030D-6E8A-4147-A177-3AD203B41FA5}">
                      <a16:colId xmlns:a16="http://schemas.microsoft.com/office/drawing/2014/main" val="2969689341"/>
                    </a:ext>
                  </a:extLst>
                </a:gridCol>
                <a:gridCol w="752475">
                  <a:extLst>
                    <a:ext uri="{9D8B030D-6E8A-4147-A177-3AD203B41FA5}">
                      <a16:colId xmlns:a16="http://schemas.microsoft.com/office/drawing/2014/main" val="2939234660"/>
                    </a:ext>
                  </a:extLst>
                </a:gridCol>
                <a:gridCol w="638175">
                  <a:extLst>
                    <a:ext uri="{9D8B030D-6E8A-4147-A177-3AD203B41FA5}">
                      <a16:colId xmlns:a16="http://schemas.microsoft.com/office/drawing/2014/main" val="3029222027"/>
                    </a:ext>
                  </a:extLst>
                </a:gridCol>
                <a:gridCol w="647700">
                  <a:extLst>
                    <a:ext uri="{9D8B030D-6E8A-4147-A177-3AD203B41FA5}">
                      <a16:colId xmlns:a16="http://schemas.microsoft.com/office/drawing/2014/main" val="714386201"/>
                    </a:ext>
                  </a:extLst>
                </a:gridCol>
                <a:gridCol w="647700">
                  <a:extLst>
                    <a:ext uri="{9D8B030D-6E8A-4147-A177-3AD203B41FA5}">
                      <a16:colId xmlns:a16="http://schemas.microsoft.com/office/drawing/2014/main" val="3501598288"/>
                    </a:ext>
                  </a:extLst>
                </a:gridCol>
                <a:gridCol w="647700">
                  <a:extLst>
                    <a:ext uri="{9D8B030D-6E8A-4147-A177-3AD203B41FA5}">
                      <a16:colId xmlns:a16="http://schemas.microsoft.com/office/drawing/2014/main" val="3974482275"/>
                    </a:ext>
                  </a:extLst>
                </a:gridCol>
                <a:gridCol w="628650">
                  <a:extLst>
                    <a:ext uri="{9D8B030D-6E8A-4147-A177-3AD203B41FA5}">
                      <a16:colId xmlns:a16="http://schemas.microsoft.com/office/drawing/2014/main" val="2625799418"/>
                    </a:ext>
                  </a:extLst>
                </a:gridCol>
                <a:gridCol w="657225">
                  <a:extLst>
                    <a:ext uri="{9D8B030D-6E8A-4147-A177-3AD203B41FA5}">
                      <a16:colId xmlns:a16="http://schemas.microsoft.com/office/drawing/2014/main" val="88239818"/>
                    </a:ext>
                  </a:extLst>
                </a:gridCol>
                <a:gridCol w="622300">
                  <a:extLst>
                    <a:ext uri="{9D8B030D-6E8A-4147-A177-3AD203B41FA5}">
                      <a16:colId xmlns:a16="http://schemas.microsoft.com/office/drawing/2014/main" val="3187082440"/>
                    </a:ext>
                  </a:extLst>
                </a:gridCol>
              </a:tblGrid>
              <a:tr h="710215">
                <a:tc>
                  <a:txBody>
                    <a:bodyPr/>
                    <a:lstStyle/>
                    <a:p>
                      <a:r>
                        <a:rPr lang="zh-CN" altLang="en-US" dirty="0"/>
                        <a:t>数据速率</a:t>
                      </a:r>
                      <a:r>
                        <a:rPr lang="en-US" altLang="zh-CN" dirty="0"/>
                        <a:t>Gb/s</a:t>
                      </a:r>
                      <a:endParaRPr lang="zh-CN" altLang="en-US" dirty="0"/>
                    </a:p>
                  </a:txBody>
                  <a:tcPr/>
                </a:tc>
                <a:tc>
                  <a:txBody>
                    <a:bodyPr/>
                    <a:lstStyle/>
                    <a:p>
                      <a:r>
                        <a:rPr lang="en-US" altLang="zh-CN" sz="1800" b="1" kern="1200" dirty="0">
                          <a:solidFill>
                            <a:schemeClr val="lt1"/>
                          </a:solidFill>
                          <a:effectLst/>
                          <a:latin typeface="+mn-lt"/>
                          <a:ea typeface="+mn-ea"/>
                          <a:cs typeface="+mn-cs"/>
                        </a:rPr>
                        <a:t>1</a:t>
                      </a:r>
                      <a:endParaRPr lang="zh-CN" altLang="en-US" dirty="0"/>
                    </a:p>
                  </a:txBody>
                  <a:tcPr/>
                </a:tc>
                <a:tc>
                  <a:txBody>
                    <a:bodyPr/>
                    <a:lstStyle/>
                    <a:p>
                      <a:r>
                        <a:rPr lang="en-US" altLang="zh-CN" sz="1800" b="1" kern="1200" dirty="0">
                          <a:solidFill>
                            <a:schemeClr val="lt1"/>
                          </a:solidFill>
                          <a:effectLst/>
                          <a:latin typeface="+mn-lt"/>
                          <a:ea typeface="+mn-ea"/>
                          <a:cs typeface="+mn-cs"/>
                        </a:rPr>
                        <a:t>2</a:t>
                      </a:r>
                      <a:endParaRPr lang="zh-CN" altLang="en-US" dirty="0"/>
                    </a:p>
                  </a:txBody>
                  <a:tcPr/>
                </a:tc>
                <a:tc>
                  <a:txBody>
                    <a:bodyPr/>
                    <a:lstStyle/>
                    <a:p>
                      <a:r>
                        <a:rPr lang="en-US" altLang="zh-CN" sz="1800" b="1" kern="1200" dirty="0">
                          <a:solidFill>
                            <a:schemeClr val="lt1"/>
                          </a:solidFill>
                          <a:effectLst/>
                          <a:latin typeface="+mn-lt"/>
                          <a:ea typeface="+mn-ea"/>
                          <a:cs typeface="+mn-cs"/>
                        </a:rPr>
                        <a:t>3</a:t>
                      </a:r>
                      <a:endParaRPr lang="zh-CN" altLang="en-US" dirty="0"/>
                    </a:p>
                  </a:txBody>
                  <a:tcPr/>
                </a:tc>
                <a:tc>
                  <a:txBody>
                    <a:bodyPr/>
                    <a:lstStyle/>
                    <a:p>
                      <a:r>
                        <a:rPr lang="en-US" altLang="zh-CN" sz="1800" b="1" kern="1200" dirty="0">
                          <a:solidFill>
                            <a:schemeClr val="lt1"/>
                          </a:solidFill>
                          <a:effectLst/>
                          <a:latin typeface="+mn-lt"/>
                          <a:ea typeface="+mn-ea"/>
                          <a:cs typeface="+mn-cs"/>
                        </a:rPr>
                        <a:t>4</a:t>
                      </a:r>
                      <a:endParaRPr lang="zh-CN" altLang="en-US" dirty="0"/>
                    </a:p>
                  </a:txBody>
                  <a:tcPr/>
                </a:tc>
                <a:tc>
                  <a:txBody>
                    <a:bodyPr/>
                    <a:lstStyle/>
                    <a:p>
                      <a:r>
                        <a:rPr lang="en-US" altLang="zh-CN" sz="1800" b="1" kern="1200" dirty="0">
                          <a:solidFill>
                            <a:schemeClr val="lt1"/>
                          </a:solidFill>
                          <a:effectLst/>
                          <a:latin typeface="+mn-lt"/>
                          <a:ea typeface="+mn-ea"/>
                          <a:cs typeface="+mn-cs"/>
                        </a:rPr>
                        <a:t>5</a:t>
                      </a:r>
                      <a:endParaRPr lang="zh-CN" altLang="en-US" dirty="0"/>
                    </a:p>
                  </a:txBody>
                  <a:tcPr/>
                </a:tc>
                <a:tc>
                  <a:txBody>
                    <a:bodyPr/>
                    <a:lstStyle/>
                    <a:p>
                      <a:r>
                        <a:rPr lang="en-US" altLang="zh-CN" dirty="0"/>
                        <a:t>6</a:t>
                      </a:r>
                      <a:endParaRPr lang="zh-CN" altLang="en-US" dirty="0"/>
                    </a:p>
                  </a:txBody>
                  <a:tcPr/>
                </a:tc>
                <a:tc>
                  <a:txBody>
                    <a:bodyPr/>
                    <a:lstStyle/>
                    <a:p>
                      <a:r>
                        <a:rPr lang="en-US" altLang="zh-CN" dirty="0"/>
                        <a:t>7</a:t>
                      </a:r>
                      <a:endParaRPr lang="zh-CN" altLang="en-US" dirty="0"/>
                    </a:p>
                  </a:txBody>
                  <a:tcPr/>
                </a:tc>
                <a:tc>
                  <a:txBody>
                    <a:bodyPr/>
                    <a:lstStyle/>
                    <a:p>
                      <a:r>
                        <a:rPr lang="en-US" altLang="zh-CN" dirty="0"/>
                        <a:t>8</a:t>
                      </a:r>
                      <a:endParaRPr lang="zh-CN" altLang="en-US" dirty="0"/>
                    </a:p>
                  </a:txBody>
                  <a:tcPr/>
                </a:tc>
                <a:tc>
                  <a:txBody>
                    <a:bodyPr/>
                    <a:lstStyle/>
                    <a:p>
                      <a:r>
                        <a:rPr lang="en-US" altLang="zh-CN" dirty="0"/>
                        <a:t>9</a:t>
                      </a:r>
                      <a:endParaRPr lang="zh-CN" altLang="en-US" dirty="0"/>
                    </a:p>
                  </a:txBody>
                  <a:tcPr/>
                </a:tc>
                <a:tc>
                  <a:txBody>
                    <a:bodyPr/>
                    <a:lstStyle/>
                    <a:p>
                      <a:r>
                        <a:rPr lang="en-US" altLang="zh-CN" dirty="0"/>
                        <a:t>10</a:t>
                      </a:r>
                      <a:endParaRPr lang="zh-CN" altLang="en-US" dirty="0"/>
                    </a:p>
                  </a:txBody>
                  <a:tcPr/>
                </a:tc>
                <a:extLst>
                  <a:ext uri="{0D108BD9-81ED-4DB2-BD59-A6C34878D82A}">
                    <a16:rowId xmlns:a16="http://schemas.microsoft.com/office/drawing/2014/main" val="2358647657"/>
                  </a:ext>
                </a:extLst>
              </a:tr>
              <a:tr h="411474">
                <a:tc>
                  <a:txBody>
                    <a:bodyPr/>
                    <a:lstStyle/>
                    <a:p>
                      <a:r>
                        <a:rPr lang="zh-CN" altLang="en-US" sz="1800" kern="1200" dirty="0">
                          <a:solidFill>
                            <a:schemeClr val="dk1"/>
                          </a:solidFill>
                          <a:effectLst/>
                          <a:latin typeface="+mn-lt"/>
                          <a:ea typeface="+mn-ea"/>
                          <a:cs typeface="+mn-cs"/>
                        </a:rPr>
                        <a:t>基于</a:t>
                      </a:r>
                      <a:r>
                        <a:rPr lang="en-US" altLang="zh-CN" sz="1800" kern="1200" dirty="0">
                          <a:solidFill>
                            <a:schemeClr val="dk1"/>
                          </a:solidFill>
                          <a:effectLst/>
                          <a:latin typeface="+mn-lt"/>
                          <a:ea typeface="+mn-ea"/>
                          <a:cs typeface="+mn-cs"/>
                        </a:rPr>
                        <a:t>socket</a:t>
                      </a:r>
                      <a:r>
                        <a:rPr lang="zh-CN" altLang="en-US" sz="1800" kern="1200" dirty="0">
                          <a:solidFill>
                            <a:schemeClr val="dk1"/>
                          </a:solidFill>
                          <a:effectLst/>
                          <a:latin typeface="+mn-lt"/>
                          <a:ea typeface="+mn-ea"/>
                          <a:cs typeface="+mn-cs"/>
                        </a:rPr>
                        <a:t>数据采集系统丢包率</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0.04</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0.2</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0.3</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0.4</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0.5</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0.8</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0.9</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1.2</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466528822"/>
                  </a:ext>
                </a:extLst>
              </a:tr>
              <a:tr h="411474">
                <a:tc>
                  <a:txBody>
                    <a:bodyPr/>
                    <a:lstStyle/>
                    <a:p>
                      <a:r>
                        <a:rPr lang="zh-CN" altLang="en-US" sz="1800" kern="1200" dirty="0">
                          <a:solidFill>
                            <a:schemeClr val="dk1"/>
                          </a:solidFill>
                          <a:effectLst/>
                          <a:latin typeface="+mn-lt"/>
                          <a:ea typeface="+mn-ea"/>
                          <a:cs typeface="+mn-cs"/>
                        </a:rPr>
                        <a:t>基于</a:t>
                      </a:r>
                      <a:r>
                        <a:rPr lang="en-US" altLang="zh-CN" sz="1800" kern="1200" dirty="0">
                          <a:solidFill>
                            <a:schemeClr val="dk1"/>
                          </a:solidFill>
                          <a:effectLst/>
                          <a:latin typeface="+mn-lt"/>
                          <a:ea typeface="+mn-ea"/>
                          <a:cs typeface="+mn-cs"/>
                        </a:rPr>
                        <a:t>DPDK</a:t>
                      </a:r>
                      <a:r>
                        <a:rPr lang="zh-CN" altLang="en-US" sz="1800" kern="1200" dirty="0">
                          <a:solidFill>
                            <a:schemeClr val="dk1"/>
                          </a:solidFill>
                          <a:effectLst/>
                          <a:latin typeface="+mn-lt"/>
                          <a:ea typeface="+mn-ea"/>
                          <a:cs typeface="+mn-cs"/>
                        </a:rPr>
                        <a:t>数据采集系统丢包率</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0</a:t>
                      </a:r>
                      <a:endParaRPr lang="zh-CN" altLang="en-US"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050631968"/>
                  </a:ext>
                </a:extLst>
              </a:tr>
            </a:tbl>
          </a:graphicData>
        </a:graphic>
      </p:graphicFrame>
      <p:sp>
        <p:nvSpPr>
          <p:cNvPr id="11" name="矩形 10">
            <a:extLst>
              <a:ext uri="{FF2B5EF4-FFF2-40B4-BE49-F238E27FC236}">
                <a16:creationId xmlns:a16="http://schemas.microsoft.com/office/drawing/2014/main" id="{73C82E9E-86A4-4520-9498-57D478381E62}"/>
              </a:ext>
            </a:extLst>
          </p:cNvPr>
          <p:cNvSpPr/>
          <p:nvPr/>
        </p:nvSpPr>
        <p:spPr>
          <a:xfrm>
            <a:off x="181324" y="2947510"/>
            <a:ext cx="8154046" cy="707886"/>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在</a:t>
            </a:r>
            <a:r>
              <a:rPr lang="en-US" altLang="zh-CN" sz="2000" dirty="0">
                <a:solidFill>
                  <a:srgbClr val="0070C0"/>
                </a:solidFill>
                <a:latin typeface="微软雅黑" pitchFamily="34" charset="-122"/>
                <a:ea typeface="微软雅黑" pitchFamily="34" charset="-122"/>
              </a:rPr>
              <a:t>10Gb/s</a:t>
            </a:r>
            <a:r>
              <a:rPr lang="zh-CN" altLang="en-US" sz="2000" dirty="0">
                <a:solidFill>
                  <a:srgbClr val="0070C0"/>
                </a:solidFill>
                <a:latin typeface="微软雅黑" pitchFamily="34" charset="-122"/>
                <a:ea typeface="微软雅黑" pitchFamily="34" charset="-122"/>
              </a:rPr>
              <a:t>的数据速率下的稳定性进行了测试，在</a:t>
            </a:r>
            <a:r>
              <a:rPr lang="en-US" altLang="zh-CN" sz="2000" dirty="0">
                <a:solidFill>
                  <a:srgbClr val="0070C0"/>
                </a:solidFill>
                <a:latin typeface="微软雅黑" pitchFamily="34" charset="-122"/>
                <a:ea typeface="微软雅黑" pitchFamily="34" charset="-122"/>
              </a:rPr>
              <a:t>2</a:t>
            </a:r>
            <a:r>
              <a:rPr lang="zh-CN" altLang="en-US" sz="2000" dirty="0">
                <a:solidFill>
                  <a:srgbClr val="0070C0"/>
                </a:solidFill>
                <a:latin typeface="微软雅黑" pitchFamily="34" charset="-122"/>
                <a:ea typeface="微软雅黑" pitchFamily="34" charset="-122"/>
              </a:rPr>
              <a:t>个小时持续的测试中，丢包数为</a:t>
            </a:r>
            <a:r>
              <a:rPr lang="en-US" altLang="zh-CN" sz="2000" dirty="0">
                <a:solidFill>
                  <a:srgbClr val="0070C0"/>
                </a:solidFill>
                <a:latin typeface="微软雅黑" pitchFamily="34" charset="-122"/>
                <a:ea typeface="微软雅黑" pitchFamily="34" charset="-122"/>
              </a:rPr>
              <a:t>0</a:t>
            </a:r>
          </a:p>
        </p:txBody>
      </p:sp>
    </p:spTree>
    <p:extLst>
      <p:ext uri="{BB962C8B-B14F-4D97-AF65-F5344CB8AC3E}">
        <p14:creationId xmlns:p14="http://schemas.microsoft.com/office/powerpoint/2010/main" val="213682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b="1" dirty="0">
                <a:solidFill>
                  <a:schemeClr val="bg1"/>
                </a:solidFill>
                <a:ea typeface="微软雅黑" pitchFamily="34" charset="-122"/>
                <a:sym typeface="Arial" pitchFamily="34" charset="0"/>
              </a:rPr>
              <a:t>小结</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7" name="矩形 16"/>
          <p:cNvSpPr/>
          <p:nvPr/>
        </p:nvSpPr>
        <p:spPr>
          <a:xfrm>
            <a:off x="292100" y="1084697"/>
            <a:ext cx="8440738" cy="3416320"/>
          </a:xfrm>
          <a:prstGeom prst="rect">
            <a:avLst/>
          </a:prstGeom>
          <a:ln>
            <a:solidFill>
              <a:srgbClr val="00B0F0"/>
            </a:solidFill>
            <a:prstDash val="sysDash"/>
          </a:ln>
        </p:spPr>
        <p:txBody>
          <a:bodyPr wrap="square">
            <a:spAutoFit/>
          </a:bodyPr>
          <a:lstStyle/>
          <a:p>
            <a:pPr marL="457200" indent="-4572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基于</a:t>
            </a:r>
            <a:r>
              <a:rPr lang="en-US" altLang="zh-CN" sz="2400" dirty="0">
                <a:solidFill>
                  <a:srgbClr val="0070C0"/>
                </a:solidFill>
                <a:latin typeface="微软雅黑" pitchFamily="34" charset="-122"/>
                <a:ea typeface="微软雅黑" pitchFamily="34" charset="-122"/>
              </a:rPr>
              <a:t>DPDK</a:t>
            </a:r>
            <a:r>
              <a:rPr lang="zh-CN" altLang="en-US" sz="2400" dirty="0">
                <a:solidFill>
                  <a:srgbClr val="0070C0"/>
                </a:solidFill>
                <a:latin typeface="微软雅黑" pitchFamily="34" charset="-122"/>
                <a:ea typeface="微软雅黑" pitchFamily="34" charset="-122"/>
              </a:rPr>
              <a:t>的</a:t>
            </a:r>
            <a:r>
              <a:rPr lang="zh-CN" altLang="zh-CN" sz="2400" dirty="0">
                <a:solidFill>
                  <a:srgbClr val="0070C0"/>
                </a:solidFill>
                <a:latin typeface="微软雅黑" pitchFamily="34" charset="-122"/>
                <a:ea typeface="微软雅黑" pitchFamily="34" charset="-122"/>
              </a:rPr>
              <a:t>数据采集框架</a:t>
            </a:r>
            <a:endParaRPr lang="en-US" altLang="zh-CN"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数据采集框架支持线速的</a:t>
            </a:r>
            <a:r>
              <a:rPr lang="en-US" altLang="zh-CN" sz="2400" dirty="0">
                <a:solidFill>
                  <a:srgbClr val="0070C0"/>
                </a:solidFill>
                <a:latin typeface="微软雅黑" pitchFamily="34" charset="-122"/>
                <a:ea typeface="微软雅黑" pitchFamily="34" charset="-122"/>
              </a:rPr>
              <a:t>10Gb/s</a:t>
            </a:r>
            <a:r>
              <a:rPr lang="zh-CN" altLang="en-US" sz="2400" dirty="0">
                <a:solidFill>
                  <a:srgbClr val="0070C0"/>
                </a:solidFill>
                <a:latin typeface="微软雅黑" pitchFamily="34" charset="-122"/>
                <a:ea typeface="微软雅黑" pitchFamily="34" charset="-122"/>
              </a:rPr>
              <a:t>数据的无丢失接收，解决了基于万兆网络数据接收的关键问题</a:t>
            </a:r>
            <a:endParaRPr lang="en-US" altLang="zh-CN"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a:p>
            <a:pPr lvl="1" indent="-457200">
              <a:buFont typeface="Arial" charset="0"/>
              <a:buChar char="•"/>
            </a:pPr>
            <a:r>
              <a:rPr lang="zh-CN" altLang="en-US" sz="2400" dirty="0">
                <a:solidFill>
                  <a:srgbClr val="0070C0"/>
                </a:solidFill>
                <a:latin typeface="微软雅黑" pitchFamily="34" charset="-122"/>
                <a:ea typeface="微软雅黑" pitchFamily="34" charset="-122"/>
              </a:rPr>
              <a:t>可应用于基于</a:t>
            </a:r>
            <a:r>
              <a:rPr lang="en-US" altLang="zh-CN" sz="2400" dirty="0">
                <a:solidFill>
                  <a:srgbClr val="0070C0"/>
                </a:solidFill>
                <a:latin typeface="微软雅黑" pitchFamily="34" charset="-122"/>
                <a:ea typeface="微软雅黑" pitchFamily="34" charset="-122"/>
              </a:rPr>
              <a:t>FPGA + CPU/GPU</a:t>
            </a:r>
            <a:r>
              <a:rPr lang="zh-CN" altLang="en-US" sz="2400" dirty="0">
                <a:solidFill>
                  <a:srgbClr val="0070C0"/>
                </a:solidFill>
                <a:latin typeface="微软雅黑" pitchFamily="34" charset="-122"/>
                <a:ea typeface="微软雅黑" pitchFamily="34" charset="-122"/>
              </a:rPr>
              <a:t>的数据采集和处理系统，高吞吐低延迟的分布式文件系统，消息中间件等</a:t>
            </a:r>
            <a:endParaRPr lang="en-US" altLang="zh-CN" sz="2400" dirty="0">
              <a:solidFill>
                <a:srgbClr val="0070C0"/>
              </a:solidFill>
              <a:latin typeface="微软雅黑" pitchFamily="34" charset="-122"/>
              <a:ea typeface="微软雅黑" pitchFamily="34" charset="-122"/>
            </a:endParaRPr>
          </a:p>
          <a:p>
            <a:pPr marL="0" lvl="1"/>
            <a:endParaRPr lang="zh-CN" altLang="en-US"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256357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5"/>
          <p:cNvSpPr>
            <a:spLocks noChangeArrowheads="1"/>
          </p:cNvSpPr>
          <p:nvPr/>
        </p:nvSpPr>
        <p:spPr bwMode="auto">
          <a:xfrm>
            <a:off x="0" y="2349500"/>
            <a:ext cx="9144000" cy="2159000"/>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a typeface="微软雅黑" pitchFamily="34" charset="-122"/>
              <a:sym typeface="Arial" pitchFamily="34" charset="0"/>
            </a:endParaRPr>
          </a:p>
        </p:txBody>
      </p:sp>
      <p:sp>
        <p:nvSpPr>
          <p:cNvPr id="20483" name="文本框 6"/>
          <p:cNvSpPr>
            <a:spLocks noChangeArrowheads="1"/>
          </p:cNvSpPr>
          <p:nvPr/>
        </p:nvSpPr>
        <p:spPr bwMode="auto">
          <a:xfrm>
            <a:off x="457201" y="2720975"/>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4000" b="1" dirty="0">
                <a:solidFill>
                  <a:schemeClr val="bg1"/>
                </a:solidFill>
                <a:ea typeface="微软雅黑" pitchFamily="34" charset="-122"/>
                <a:sym typeface="Arial" pitchFamily="34" charset="0"/>
              </a:rPr>
              <a:t>2</a:t>
            </a:r>
            <a:r>
              <a:rPr lang="zh-CN" altLang="en-US" sz="4000" b="1" dirty="0">
                <a:solidFill>
                  <a:schemeClr val="bg1"/>
                </a:solidFill>
                <a:ea typeface="微软雅黑" pitchFamily="34" charset="-122"/>
                <a:sym typeface="Arial" pitchFamily="34" charset="0"/>
              </a:rPr>
              <a:t>、基于</a:t>
            </a:r>
            <a:r>
              <a:rPr lang="en-US" altLang="zh-CN" sz="4000" b="1" dirty="0">
                <a:solidFill>
                  <a:schemeClr val="bg1"/>
                </a:solidFill>
                <a:ea typeface="微软雅黑" pitchFamily="34" charset="-122"/>
                <a:sym typeface="Arial" pitchFamily="34" charset="0"/>
              </a:rPr>
              <a:t>GPU</a:t>
            </a:r>
            <a:r>
              <a:rPr lang="zh-CN" altLang="en-US" sz="4000" b="1" dirty="0">
                <a:solidFill>
                  <a:schemeClr val="bg1"/>
                </a:solidFill>
                <a:ea typeface="微软雅黑" pitchFamily="34" charset="-122"/>
                <a:sym typeface="Arial" pitchFamily="34" charset="0"/>
              </a:rPr>
              <a:t>的高性能实时数据处理</a:t>
            </a:r>
          </a:p>
        </p:txBody>
      </p:sp>
      <p:sp>
        <p:nvSpPr>
          <p:cNvPr id="20484" name="文本框 32"/>
          <p:cNvSpPr>
            <a:spLocks noChangeArrowheads="1"/>
          </p:cNvSpPr>
          <p:nvPr/>
        </p:nvSpPr>
        <p:spPr bwMode="auto">
          <a:xfrm>
            <a:off x="2565400" y="3397250"/>
            <a:ext cx="6623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solidFill>
                <a:schemeClr val="bg1"/>
              </a:solidFill>
              <a:ea typeface="微软雅黑" pitchFamily="34" charset="-122"/>
              <a:sym typeface="Arial" pitchFamily="34" charset="0"/>
            </a:endParaRPr>
          </a:p>
        </p:txBody>
      </p:sp>
      <p:sp>
        <p:nvSpPr>
          <p:cNvPr id="20485" name="直接连接符 34"/>
          <p:cNvSpPr>
            <a:spLocks noChangeShapeType="1"/>
          </p:cNvSpPr>
          <p:nvPr/>
        </p:nvSpPr>
        <p:spPr bwMode="auto">
          <a:xfrm>
            <a:off x="2565400" y="3429000"/>
            <a:ext cx="6578600" cy="0"/>
          </a:xfrm>
          <a:prstGeom prst="line">
            <a:avLst/>
          </a:prstGeom>
          <a:noFill/>
          <a:ln w="1270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486" name="文本框 36"/>
          <p:cNvSpPr>
            <a:spLocks noChangeArrowheads="1"/>
          </p:cNvSpPr>
          <p:nvPr/>
        </p:nvSpPr>
        <p:spPr bwMode="auto">
          <a:xfrm>
            <a:off x="5238750" y="3895725"/>
            <a:ext cx="3905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zh-CN" altLang="en-US">
              <a:solidFill>
                <a:schemeClr val="bg1"/>
              </a:solidFill>
              <a:ea typeface="微软雅黑" pitchFamily="34" charset="-122"/>
              <a:sym typeface="Arial" pitchFamily="34" charset="0"/>
            </a:endParaRPr>
          </a:p>
        </p:txBody>
      </p:sp>
      <p:sp>
        <p:nvSpPr>
          <p:cNvPr id="20487" name="矩形 2"/>
          <p:cNvSpPr>
            <a:spLocks noChangeArrowheads="1"/>
          </p:cNvSpPr>
          <p:nvPr/>
        </p:nvSpPr>
        <p:spPr bwMode="auto">
          <a:xfrm>
            <a:off x="2565400" y="3429000"/>
            <a:ext cx="87313" cy="30003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825839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156029" y="1010096"/>
            <a:ext cx="5881700" cy="2349121"/>
          </a:xfrm>
        </p:spPr>
        <p:txBody>
          <a:bodyPr/>
          <a:lstStyle/>
          <a:p>
            <a:pPr marL="342900" indent="-342900" algn="l">
              <a:spcBef>
                <a:spcPct val="0"/>
              </a:spcBef>
              <a:buFont typeface="Arial" charset="0"/>
              <a:buChar char="•"/>
            </a:pPr>
            <a:r>
              <a:rPr lang="zh-CN" altLang="en-US" sz="2400" kern="1200" dirty="0">
                <a:solidFill>
                  <a:srgbClr val="0070C0"/>
                </a:solidFill>
                <a:latin typeface="微软雅黑" pitchFamily="34" charset="-122"/>
                <a:ea typeface="微软雅黑" pitchFamily="34" charset="-122"/>
              </a:rPr>
              <a:t>脉冲星是快速旋转的中子星，具有极强的磁场，其辐射束会周期性快速扫过地球，所以可以观测到一个个周期脉冲 。自</a:t>
            </a:r>
            <a:r>
              <a:rPr lang="en-US" altLang="zh-CN" sz="2400" kern="1200" dirty="0">
                <a:solidFill>
                  <a:srgbClr val="0070C0"/>
                </a:solidFill>
                <a:latin typeface="微软雅黑" pitchFamily="34" charset="-122"/>
                <a:ea typeface="微软雅黑" pitchFamily="34" charset="-122"/>
              </a:rPr>
              <a:t>1967</a:t>
            </a:r>
            <a:r>
              <a:rPr lang="zh-CN" altLang="en-US" sz="2400" kern="1200" dirty="0">
                <a:solidFill>
                  <a:srgbClr val="0070C0"/>
                </a:solidFill>
                <a:latin typeface="微软雅黑" pitchFamily="34" charset="-122"/>
                <a:ea typeface="微软雅黑" pitchFamily="34" charset="-122"/>
              </a:rPr>
              <a:t>年发现第一颗脉冲星以来射电脉冲星的研究是现代天文学的重要内容之一。</a:t>
            </a:r>
            <a:endParaRPr lang="en-US" altLang="zh-CN" sz="2400" kern="1200" dirty="0">
              <a:solidFill>
                <a:srgbClr val="0070C0"/>
              </a:solidFill>
              <a:latin typeface="微软雅黑" pitchFamily="34" charset="-122"/>
              <a:ea typeface="微软雅黑" pitchFamily="34" charset="-122"/>
            </a:endParaRPr>
          </a:p>
          <a:p>
            <a:pPr marL="342900" indent="-342900" algn="l">
              <a:spcBef>
                <a:spcPct val="0"/>
              </a:spcBef>
              <a:buFont typeface="Arial" charset="0"/>
              <a:buChar char="•"/>
            </a:pPr>
            <a:r>
              <a:rPr lang="zh-CN" altLang="en-US" sz="2400" kern="1200" dirty="0">
                <a:solidFill>
                  <a:srgbClr val="0070C0"/>
                </a:solidFill>
                <a:latin typeface="微软雅黑" pitchFamily="34" charset="-122"/>
                <a:ea typeface="微软雅黑" pitchFamily="34" charset="-122"/>
              </a:rPr>
              <a:t>脉冲星观测，不仅能够研究脉冲星到达时间、辐射特性，还能对星际介质、银河系磁场、引力波等目标进行研究。脉冲星相关发现获得了两次诺贝尔物理学奖。</a:t>
            </a:r>
            <a:endParaRPr lang="en-US" altLang="zh-CN" sz="2400" kern="1200" dirty="0">
              <a:solidFill>
                <a:srgbClr val="0070C0"/>
              </a:solidFill>
              <a:latin typeface="微软雅黑" pitchFamily="34" charset="-122"/>
              <a:ea typeface="微软雅黑" pitchFamily="34" charset="-122"/>
            </a:endParaRPr>
          </a:p>
          <a:p>
            <a:pPr marL="342900" indent="-342900" algn="l">
              <a:spcBef>
                <a:spcPct val="0"/>
              </a:spcBef>
              <a:buFont typeface="Arial" charset="0"/>
              <a:buChar char="•"/>
            </a:pPr>
            <a:r>
              <a:rPr lang="en-US" altLang="zh-CN" sz="2400" kern="1200" dirty="0">
                <a:solidFill>
                  <a:srgbClr val="0070C0"/>
                </a:solidFill>
                <a:latin typeface="微软雅黑" pitchFamily="34" charset="-122"/>
                <a:ea typeface="微软雅黑" pitchFamily="34" charset="-122"/>
              </a:rPr>
              <a:t>FAST</a:t>
            </a:r>
            <a:r>
              <a:rPr lang="zh-CN" altLang="en-US" sz="2400" kern="1200" dirty="0">
                <a:solidFill>
                  <a:srgbClr val="0070C0"/>
                </a:solidFill>
                <a:latin typeface="微软雅黑" pitchFamily="34" charset="-122"/>
                <a:ea typeface="微软雅黑" pitchFamily="34" charset="-122"/>
              </a:rPr>
              <a:t>、 </a:t>
            </a:r>
            <a:r>
              <a:rPr lang="en-US" altLang="zh-CN" sz="2400" kern="1200" dirty="0">
                <a:solidFill>
                  <a:srgbClr val="0070C0"/>
                </a:solidFill>
                <a:latin typeface="微软雅黑" pitchFamily="34" charset="-122"/>
                <a:ea typeface="微软雅黑" pitchFamily="34" charset="-122"/>
              </a:rPr>
              <a:t>QTT110m</a:t>
            </a:r>
            <a:r>
              <a:rPr lang="zh-CN" altLang="en-US" sz="2400" kern="1200" dirty="0">
                <a:solidFill>
                  <a:srgbClr val="0070C0"/>
                </a:solidFill>
                <a:latin typeface="微软雅黑" pitchFamily="34" charset="-122"/>
                <a:ea typeface="微软雅黑" pitchFamily="34" charset="-122"/>
              </a:rPr>
              <a:t>、上海</a:t>
            </a:r>
            <a:r>
              <a:rPr lang="en-US" altLang="zh-CN" sz="2400" kern="1200" dirty="0">
                <a:solidFill>
                  <a:srgbClr val="0070C0"/>
                </a:solidFill>
                <a:latin typeface="微软雅黑" pitchFamily="34" charset="-122"/>
                <a:ea typeface="微软雅黑" pitchFamily="34" charset="-122"/>
              </a:rPr>
              <a:t>65</a:t>
            </a:r>
            <a:r>
              <a:rPr lang="zh-CN" altLang="en-US" sz="2400" kern="1200" dirty="0">
                <a:solidFill>
                  <a:srgbClr val="0070C0"/>
                </a:solidFill>
                <a:latin typeface="微软雅黑" pitchFamily="34" charset="-122"/>
                <a:ea typeface="微软雅黑" pitchFamily="34" charset="-122"/>
              </a:rPr>
              <a:t>米、云南</a:t>
            </a:r>
            <a:r>
              <a:rPr lang="en-US" altLang="zh-CN" sz="2400" kern="1200" dirty="0">
                <a:solidFill>
                  <a:srgbClr val="0070C0"/>
                </a:solidFill>
                <a:latin typeface="微软雅黑" pitchFamily="34" charset="-122"/>
                <a:ea typeface="微软雅黑" pitchFamily="34" charset="-122"/>
              </a:rPr>
              <a:t>40</a:t>
            </a:r>
            <a:r>
              <a:rPr lang="zh-CN" altLang="en-US" sz="2400" kern="1200" dirty="0">
                <a:solidFill>
                  <a:srgbClr val="0070C0"/>
                </a:solidFill>
                <a:latin typeface="微软雅黑" pitchFamily="34" charset="-122"/>
                <a:ea typeface="微软雅黑" pitchFamily="34" charset="-122"/>
              </a:rPr>
              <a:t>米、</a:t>
            </a:r>
            <a:r>
              <a:rPr lang="en-US" altLang="zh-CN" sz="2400" kern="1200" dirty="0">
                <a:solidFill>
                  <a:srgbClr val="0070C0"/>
                </a:solidFill>
                <a:latin typeface="微软雅黑" pitchFamily="34" charset="-122"/>
                <a:ea typeface="微软雅黑" pitchFamily="34" charset="-122"/>
              </a:rPr>
              <a:t>LOFAR</a:t>
            </a:r>
            <a:r>
              <a:rPr lang="zh-CN" altLang="en-US" sz="2400" kern="1200" dirty="0">
                <a:solidFill>
                  <a:srgbClr val="0070C0"/>
                </a:solidFill>
                <a:latin typeface="微软雅黑" pitchFamily="34" charset="-122"/>
                <a:ea typeface="微软雅黑" pitchFamily="34" charset="-122"/>
              </a:rPr>
              <a:t>、</a:t>
            </a:r>
            <a:r>
              <a:rPr lang="en-US" altLang="zh-CN" sz="2400" kern="1200" dirty="0">
                <a:solidFill>
                  <a:srgbClr val="0070C0"/>
                </a:solidFill>
                <a:latin typeface="微软雅黑" pitchFamily="34" charset="-122"/>
                <a:ea typeface="微软雅黑" pitchFamily="34" charset="-122"/>
              </a:rPr>
              <a:t>SKA</a:t>
            </a:r>
            <a:r>
              <a:rPr lang="zh-CN" altLang="en-US" sz="2400" kern="1200" dirty="0">
                <a:solidFill>
                  <a:srgbClr val="0070C0"/>
                </a:solidFill>
                <a:latin typeface="微软雅黑" pitchFamily="34" charset="-122"/>
                <a:ea typeface="微软雅黑" pitchFamily="34" charset="-122"/>
              </a:rPr>
              <a:t>等均以观测脉冲星为科研目标之一。对脉冲星观测设备技术指标提出了新的要求， 如输入带宽、 观测模式、 采样比特、 消色散方式和数据处理能力等。 </a:t>
            </a:r>
          </a:p>
          <a:p>
            <a:pPr marL="342900" indent="-342900" algn="l">
              <a:spcBef>
                <a:spcPct val="0"/>
              </a:spcBef>
              <a:buFont typeface="Arial" charset="0"/>
              <a:buChar char="•"/>
            </a:pPr>
            <a:endParaRPr lang="zh-CN" altLang="zh-CN" sz="2400" kern="1200" dirty="0">
              <a:solidFill>
                <a:srgbClr val="0070C0"/>
              </a:solidFill>
              <a:latin typeface="微软雅黑" pitchFamily="34" charset="-122"/>
              <a:ea typeface="微软雅黑" pitchFamily="34" charset="-122"/>
            </a:endParaRPr>
          </a:p>
        </p:txBody>
      </p:sp>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脉冲星观测</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10" name="图片 9">
            <a:extLst>
              <a:ext uri="{FF2B5EF4-FFF2-40B4-BE49-F238E27FC236}">
                <a16:creationId xmlns:a16="http://schemas.microsoft.com/office/drawing/2014/main" id="{D0724864-CA5C-46D5-8A24-571871FDF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733" y="3311521"/>
            <a:ext cx="2440637" cy="2440637"/>
          </a:xfrm>
          <a:prstGeom prst="rect">
            <a:avLst/>
          </a:prstGeom>
        </p:spPr>
      </p:pic>
      <p:pic>
        <p:nvPicPr>
          <p:cNvPr id="4" name="图片 3">
            <a:extLst>
              <a:ext uri="{FF2B5EF4-FFF2-40B4-BE49-F238E27FC236}">
                <a16:creationId xmlns:a16="http://schemas.microsoft.com/office/drawing/2014/main" id="{218B8F4B-0003-44F2-AEBD-FE4A9177FEF1}"/>
              </a:ext>
            </a:extLst>
          </p:cNvPr>
          <p:cNvPicPr>
            <a:picLocks noChangeAspect="1"/>
          </p:cNvPicPr>
          <p:nvPr/>
        </p:nvPicPr>
        <p:blipFill>
          <a:blip r:embed="rId4"/>
          <a:stretch>
            <a:fillRect/>
          </a:stretch>
        </p:blipFill>
        <p:spPr>
          <a:xfrm>
            <a:off x="6207733" y="967893"/>
            <a:ext cx="2440638" cy="2190124"/>
          </a:xfrm>
          <a:prstGeom prst="rect">
            <a:avLst/>
          </a:prstGeom>
        </p:spPr>
      </p:pic>
      <p:pic>
        <p:nvPicPr>
          <p:cNvPr id="6" name="图片 5">
            <a:extLst>
              <a:ext uri="{FF2B5EF4-FFF2-40B4-BE49-F238E27FC236}">
                <a16:creationId xmlns:a16="http://schemas.microsoft.com/office/drawing/2014/main" id="{D17DC62F-6D9D-492F-A8F6-309890DA3348}"/>
              </a:ext>
            </a:extLst>
          </p:cNvPr>
          <p:cNvPicPr>
            <a:picLocks noChangeAspect="1"/>
          </p:cNvPicPr>
          <p:nvPr/>
        </p:nvPicPr>
        <p:blipFill>
          <a:blip r:embed="rId5"/>
          <a:stretch>
            <a:fillRect/>
          </a:stretch>
        </p:blipFill>
        <p:spPr>
          <a:xfrm>
            <a:off x="6207732" y="5905662"/>
            <a:ext cx="2440638" cy="750287"/>
          </a:xfrm>
          <a:prstGeom prst="rect">
            <a:avLst/>
          </a:prstGeom>
        </p:spPr>
      </p:pic>
    </p:spTree>
    <p:extLst>
      <p:ext uri="{BB962C8B-B14F-4D97-AF65-F5344CB8AC3E}">
        <p14:creationId xmlns:p14="http://schemas.microsoft.com/office/powerpoint/2010/main" val="306054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脉冲星观测</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消色散</a:t>
            </a:r>
            <a:endParaRPr lang="zh-CN" altLang="en-US" sz="2400"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2" name="图片 1">
            <a:extLst>
              <a:ext uri="{FF2B5EF4-FFF2-40B4-BE49-F238E27FC236}">
                <a16:creationId xmlns:a16="http://schemas.microsoft.com/office/drawing/2014/main" id="{6F2C8C49-DB2F-4D76-B9CB-2E3811FD6237}"/>
              </a:ext>
            </a:extLst>
          </p:cNvPr>
          <p:cNvPicPr>
            <a:picLocks noChangeAspect="1"/>
          </p:cNvPicPr>
          <p:nvPr/>
        </p:nvPicPr>
        <p:blipFill>
          <a:blip r:embed="rId3"/>
          <a:stretch>
            <a:fillRect/>
          </a:stretch>
        </p:blipFill>
        <p:spPr>
          <a:xfrm>
            <a:off x="192286" y="1657193"/>
            <a:ext cx="3308285" cy="4724909"/>
          </a:xfrm>
          <a:prstGeom prst="rect">
            <a:avLst/>
          </a:prstGeom>
        </p:spPr>
      </p:pic>
      <p:sp>
        <p:nvSpPr>
          <p:cNvPr id="3" name="矩形 2">
            <a:extLst>
              <a:ext uri="{FF2B5EF4-FFF2-40B4-BE49-F238E27FC236}">
                <a16:creationId xmlns:a16="http://schemas.microsoft.com/office/drawing/2014/main" id="{B4129660-B08A-42F2-9465-8637E9255487}"/>
              </a:ext>
            </a:extLst>
          </p:cNvPr>
          <p:cNvSpPr/>
          <p:nvPr/>
        </p:nvSpPr>
        <p:spPr>
          <a:xfrm>
            <a:off x="727124" y="1344613"/>
            <a:ext cx="4572000" cy="369332"/>
          </a:xfrm>
          <a:prstGeom prst="rect">
            <a:avLst/>
          </a:prstGeom>
        </p:spPr>
        <p:txBody>
          <a:bodyPr>
            <a:spAutoFit/>
          </a:bodyPr>
          <a:lstStyle/>
          <a:p>
            <a:r>
              <a:rPr lang="en-US" altLang="zh-CN" dirty="0"/>
              <a:t>PSR1641-45</a:t>
            </a:r>
            <a:r>
              <a:rPr lang="zh-CN" altLang="en-US" dirty="0"/>
              <a:t>的观测结果</a:t>
            </a:r>
          </a:p>
        </p:txBody>
      </p:sp>
      <p:sp>
        <p:nvSpPr>
          <p:cNvPr id="9" name="副标题 4">
            <a:extLst>
              <a:ext uri="{FF2B5EF4-FFF2-40B4-BE49-F238E27FC236}">
                <a16:creationId xmlns:a16="http://schemas.microsoft.com/office/drawing/2014/main" id="{16EC2895-7A68-4888-B264-EB3917DBCABE}"/>
              </a:ext>
            </a:extLst>
          </p:cNvPr>
          <p:cNvSpPr>
            <a:spLocks noGrp="1"/>
          </p:cNvSpPr>
          <p:nvPr>
            <p:ph type="subTitle" idx="1"/>
          </p:nvPr>
        </p:nvSpPr>
        <p:spPr>
          <a:xfrm>
            <a:off x="3262300" y="1068230"/>
            <a:ext cx="5881700" cy="2349121"/>
          </a:xfrm>
        </p:spPr>
        <p:txBody>
          <a:bodyPr/>
          <a:lstStyle/>
          <a:p>
            <a:pPr marL="342900" indent="-342900" algn="l">
              <a:spcBef>
                <a:spcPct val="0"/>
              </a:spcBef>
              <a:buFont typeface="Arial" charset="0"/>
              <a:buChar char="•"/>
            </a:pPr>
            <a:r>
              <a:rPr lang="zh-CN" altLang="en-US" sz="2400" kern="1200" dirty="0">
                <a:solidFill>
                  <a:srgbClr val="0070C0"/>
                </a:solidFill>
                <a:latin typeface="微软雅黑" pitchFamily="34" charset="-122"/>
                <a:ea typeface="微软雅黑" pitchFamily="34" charset="-122"/>
              </a:rPr>
              <a:t>由于受到星际介质的干扰， 不同频率的电磁波经过星际介质后产生的延迟不同， 会引起观测的脉冲星轮廓展宽。需要进行消色散处理。 </a:t>
            </a:r>
            <a:endParaRPr lang="en-US" altLang="zh-CN" sz="2400" kern="1200" dirty="0">
              <a:solidFill>
                <a:srgbClr val="0070C0"/>
              </a:solidFill>
              <a:latin typeface="微软雅黑" pitchFamily="34" charset="-122"/>
              <a:ea typeface="微软雅黑" pitchFamily="34" charset="-122"/>
            </a:endParaRPr>
          </a:p>
          <a:p>
            <a:pPr marL="342900" indent="-342900" algn="l">
              <a:spcBef>
                <a:spcPct val="0"/>
              </a:spcBef>
              <a:buFont typeface="Arial" charset="0"/>
              <a:buChar char="•"/>
            </a:pPr>
            <a:r>
              <a:rPr lang="zh-CN" altLang="en-US" sz="2400" kern="1200" dirty="0">
                <a:solidFill>
                  <a:srgbClr val="0070C0"/>
                </a:solidFill>
                <a:latin typeface="微软雅黑" pitchFamily="34" charset="-122"/>
                <a:ea typeface="微软雅黑" pitchFamily="34" charset="-122"/>
              </a:rPr>
              <a:t>消色散分为两种方式， 一种是相干消色散； 一种是非相干消色散。</a:t>
            </a:r>
            <a:endParaRPr lang="zh-CN" altLang="zh-CN" sz="2400" kern="1200" dirty="0">
              <a:solidFill>
                <a:srgbClr val="0070C0"/>
              </a:solidFill>
              <a:latin typeface="微软雅黑" pitchFamily="34" charset="-122"/>
              <a:ea typeface="微软雅黑" pitchFamily="34" charset="-122"/>
            </a:endParaRPr>
          </a:p>
        </p:txBody>
      </p:sp>
      <p:pic>
        <p:nvPicPr>
          <p:cNvPr id="5" name="图片 4">
            <a:extLst>
              <a:ext uri="{FF2B5EF4-FFF2-40B4-BE49-F238E27FC236}">
                <a16:creationId xmlns:a16="http://schemas.microsoft.com/office/drawing/2014/main" id="{BD771313-30CC-4172-8F17-A2329C9D59E0}"/>
              </a:ext>
            </a:extLst>
          </p:cNvPr>
          <p:cNvPicPr>
            <a:picLocks noChangeAspect="1"/>
          </p:cNvPicPr>
          <p:nvPr/>
        </p:nvPicPr>
        <p:blipFill>
          <a:blip r:embed="rId4"/>
          <a:stretch>
            <a:fillRect/>
          </a:stretch>
        </p:blipFill>
        <p:spPr>
          <a:xfrm>
            <a:off x="3979864" y="3185202"/>
            <a:ext cx="2157483" cy="1509226"/>
          </a:xfrm>
          <a:prstGeom prst="rect">
            <a:avLst/>
          </a:prstGeom>
          <a:ln w="44450">
            <a:solidFill>
              <a:schemeClr val="accent1"/>
            </a:solidFill>
          </a:ln>
          <a:effectLst>
            <a:softEdge rad="0"/>
          </a:effectLst>
        </p:spPr>
      </p:pic>
      <p:pic>
        <p:nvPicPr>
          <p:cNvPr id="6" name="图片 5">
            <a:extLst>
              <a:ext uri="{FF2B5EF4-FFF2-40B4-BE49-F238E27FC236}">
                <a16:creationId xmlns:a16="http://schemas.microsoft.com/office/drawing/2014/main" id="{DCFEABC8-DBCD-41FB-A239-A742E6CEFF60}"/>
              </a:ext>
            </a:extLst>
          </p:cNvPr>
          <p:cNvPicPr>
            <a:picLocks noChangeAspect="1"/>
          </p:cNvPicPr>
          <p:nvPr/>
        </p:nvPicPr>
        <p:blipFill>
          <a:blip r:embed="rId5"/>
          <a:stretch>
            <a:fillRect/>
          </a:stretch>
        </p:blipFill>
        <p:spPr>
          <a:xfrm>
            <a:off x="6374062" y="3185203"/>
            <a:ext cx="2102856" cy="1509226"/>
          </a:xfrm>
          <a:prstGeom prst="rect">
            <a:avLst/>
          </a:prstGeom>
          <a:ln w="44450">
            <a:solidFill>
              <a:schemeClr val="accent1"/>
            </a:solidFill>
          </a:ln>
          <a:effectLst>
            <a:softEdge rad="0"/>
          </a:effectLst>
        </p:spPr>
      </p:pic>
      <p:pic>
        <p:nvPicPr>
          <p:cNvPr id="8" name="图片 7">
            <a:extLst>
              <a:ext uri="{FF2B5EF4-FFF2-40B4-BE49-F238E27FC236}">
                <a16:creationId xmlns:a16="http://schemas.microsoft.com/office/drawing/2014/main" id="{91B769B6-733A-4377-B8EB-DFB9969B5318}"/>
              </a:ext>
            </a:extLst>
          </p:cNvPr>
          <p:cNvPicPr>
            <a:picLocks noChangeAspect="1"/>
          </p:cNvPicPr>
          <p:nvPr/>
        </p:nvPicPr>
        <p:blipFill>
          <a:blip r:embed="rId6"/>
          <a:stretch>
            <a:fillRect/>
          </a:stretch>
        </p:blipFill>
        <p:spPr>
          <a:xfrm>
            <a:off x="6374062" y="4883509"/>
            <a:ext cx="2102856" cy="1598551"/>
          </a:xfrm>
          <a:prstGeom prst="rect">
            <a:avLst/>
          </a:prstGeom>
          <a:ln w="44450">
            <a:solidFill>
              <a:schemeClr val="accent1"/>
            </a:solidFill>
          </a:ln>
          <a:effectLst>
            <a:softEdge rad="0"/>
          </a:effectLst>
        </p:spPr>
      </p:pic>
      <p:pic>
        <p:nvPicPr>
          <p:cNvPr id="10" name="图片 9">
            <a:extLst>
              <a:ext uri="{FF2B5EF4-FFF2-40B4-BE49-F238E27FC236}">
                <a16:creationId xmlns:a16="http://schemas.microsoft.com/office/drawing/2014/main" id="{88FED7A2-D251-43CA-95D5-8A364B5FB527}"/>
              </a:ext>
            </a:extLst>
          </p:cNvPr>
          <p:cNvPicPr>
            <a:picLocks noChangeAspect="1"/>
          </p:cNvPicPr>
          <p:nvPr/>
        </p:nvPicPr>
        <p:blipFill>
          <a:blip r:embed="rId7"/>
          <a:stretch>
            <a:fillRect/>
          </a:stretch>
        </p:blipFill>
        <p:spPr>
          <a:xfrm>
            <a:off x="3988001" y="4899086"/>
            <a:ext cx="2149346" cy="1598551"/>
          </a:xfrm>
          <a:prstGeom prst="rect">
            <a:avLst/>
          </a:prstGeom>
          <a:ln w="44450">
            <a:solidFill>
              <a:schemeClr val="accent1"/>
            </a:solidFill>
          </a:ln>
          <a:effectLst>
            <a:softEdge rad="0"/>
          </a:effectLst>
        </p:spPr>
      </p:pic>
    </p:spTree>
    <p:extLst>
      <p:ext uri="{BB962C8B-B14F-4D97-AF65-F5344CB8AC3E}">
        <p14:creationId xmlns:p14="http://schemas.microsoft.com/office/powerpoint/2010/main" val="2855580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非相干消色散</a:t>
            </a:r>
            <a:endParaRPr lang="zh-CN" altLang="en-US" sz="2400"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9" name="副标题 4">
            <a:extLst>
              <a:ext uri="{FF2B5EF4-FFF2-40B4-BE49-F238E27FC236}">
                <a16:creationId xmlns:a16="http://schemas.microsoft.com/office/drawing/2014/main" id="{16EC2895-7A68-4888-B264-EB3917DBCABE}"/>
              </a:ext>
            </a:extLst>
          </p:cNvPr>
          <p:cNvSpPr>
            <a:spLocks noGrp="1"/>
          </p:cNvSpPr>
          <p:nvPr>
            <p:ph type="subTitle" idx="1"/>
          </p:nvPr>
        </p:nvSpPr>
        <p:spPr>
          <a:xfrm>
            <a:off x="311390" y="1079879"/>
            <a:ext cx="3536076" cy="2349121"/>
          </a:xfrm>
        </p:spPr>
        <p:txBody>
          <a:bodyPr/>
          <a:lstStyle/>
          <a:p>
            <a:pPr marL="342900" indent="-342900" algn="l">
              <a:spcBef>
                <a:spcPct val="0"/>
              </a:spcBef>
              <a:buFont typeface="Arial" charset="0"/>
              <a:buChar char="•"/>
            </a:pPr>
            <a:r>
              <a:rPr lang="zh-CN" altLang="en-US" sz="2400" kern="1200" dirty="0">
                <a:solidFill>
                  <a:srgbClr val="0070C0"/>
                </a:solidFill>
                <a:latin typeface="微软雅黑" pitchFamily="34" charset="-122"/>
                <a:ea typeface="微软雅黑" pitchFamily="34" charset="-122"/>
              </a:rPr>
              <a:t>非相干消色散， 即通过选择一个时间／相位起点作为基准点， 将子通道（带宽）内的时 延计算出来， 并对齐到同一相位， 最后按周期折叠。</a:t>
            </a:r>
            <a:endParaRPr lang="zh-CN" altLang="zh-CN" sz="2400" kern="1200" dirty="0">
              <a:solidFill>
                <a:srgbClr val="0070C0"/>
              </a:solidFill>
              <a:latin typeface="微软雅黑" pitchFamily="34" charset="-122"/>
              <a:ea typeface="微软雅黑" pitchFamily="34" charset="-122"/>
            </a:endParaRPr>
          </a:p>
        </p:txBody>
      </p:sp>
      <p:pic>
        <p:nvPicPr>
          <p:cNvPr id="4" name="图片 3">
            <a:extLst>
              <a:ext uri="{FF2B5EF4-FFF2-40B4-BE49-F238E27FC236}">
                <a16:creationId xmlns:a16="http://schemas.microsoft.com/office/drawing/2014/main" id="{E643A4DD-B88B-42C7-803C-AEF37450B878}"/>
              </a:ext>
            </a:extLst>
          </p:cNvPr>
          <p:cNvPicPr>
            <a:picLocks noChangeAspect="1"/>
          </p:cNvPicPr>
          <p:nvPr/>
        </p:nvPicPr>
        <p:blipFill>
          <a:blip r:embed="rId3"/>
          <a:stretch>
            <a:fillRect/>
          </a:stretch>
        </p:blipFill>
        <p:spPr>
          <a:xfrm>
            <a:off x="3961238" y="2474912"/>
            <a:ext cx="4718972" cy="3873441"/>
          </a:xfrm>
          <a:prstGeom prst="rect">
            <a:avLst/>
          </a:prstGeom>
        </p:spPr>
      </p:pic>
    </p:spTree>
    <p:extLst>
      <p:ext uri="{BB962C8B-B14F-4D97-AF65-F5344CB8AC3E}">
        <p14:creationId xmlns:p14="http://schemas.microsoft.com/office/powerpoint/2010/main" val="2744525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相干消色散</a:t>
            </a:r>
            <a:endParaRPr lang="zh-CN" altLang="en-US" sz="2400"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2" name="图片 1">
            <a:extLst>
              <a:ext uri="{FF2B5EF4-FFF2-40B4-BE49-F238E27FC236}">
                <a16:creationId xmlns:a16="http://schemas.microsoft.com/office/drawing/2014/main" id="{3D6EDDEB-D144-4440-9429-D9DCEE263453}"/>
              </a:ext>
            </a:extLst>
          </p:cNvPr>
          <p:cNvPicPr>
            <a:picLocks noChangeAspect="1"/>
          </p:cNvPicPr>
          <p:nvPr/>
        </p:nvPicPr>
        <p:blipFill>
          <a:blip r:embed="rId3"/>
          <a:stretch>
            <a:fillRect/>
          </a:stretch>
        </p:blipFill>
        <p:spPr>
          <a:xfrm>
            <a:off x="677732" y="920750"/>
            <a:ext cx="7971416" cy="5757134"/>
          </a:xfrm>
          <a:prstGeom prst="rect">
            <a:avLst/>
          </a:prstGeom>
          <a:effectLst/>
        </p:spPr>
      </p:pic>
      <p:pic>
        <p:nvPicPr>
          <p:cNvPr id="8" name="图片 7">
            <a:extLst>
              <a:ext uri="{FF2B5EF4-FFF2-40B4-BE49-F238E27FC236}">
                <a16:creationId xmlns:a16="http://schemas.microsoft.com/office/drawing/2014/main" id="{C3F4AA15-428D-4DEE-81D5-AC3A265D1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937" y="1344613"/>
            <a:ext cx="1579618" cy="1579618"/>
          </a:xfrm>
          <a:prstGeom prst="rect">
            <a:avLst/>
          </a:prstGeom>
        </p:spPr>
      </p:pic>
    </p:spTree>
    <p:extLst>
      <p:ext uri="{BB962C8B-B14F-4D97-AF65-F5344CB8AC3E}">
        <p14:creationId xmlns:p14="http://schemas.microsoft.com/office/powerpoint/2010/main" val="4003980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云台</a:t>
            </a:r>
            <a:r>
              <a:rPr lang="en-US" altLang="zh-CN" sz="2400" b="1" dirty="0">
                <a:solidFill>
                  <a:schemeClr val="bg1"/>
                </a:solidFill>
                <a:ea typeface="微软雅黑" pitchFamily="34" charset="-122"/>
                <a:sym typeface="Arial" pitchFamily="34" charset="0"/>
              </a:rPr>
              <a:t>40</a:t>
            </a:r>
            <a:r>
              <a:rPr lang="zh-CN" altLang="en-US" sz="2400" b="1" dirty="0">
                <a:solidFill>
                  <a:schemeClr val="bg1"/>
                </a:solidFill>
                <a:ea typeface="微软雅黑" pitchFamily="34" charset="-122"/>
                <a:sym typeface="Arial" pitchFamily="34" charset="0"/>
              </a:rPr>
              <a:t>米相干消色散需求</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9" name="图片 8">
            <a:extLst>
              <a:ext uri="{FF2B5EF4-FFF2-40B4-BE49-F238E27FC236}">
                <a16:creationId xmlns:a16="http://schemas.microsoft.com/office/drawing/2014/main" id="{FBAE4A39-96BB-423B-9A0A-A1D13E65F659}"/>
              </a:ext>
            </a:extLst>
          </p:cNvPr>
          <p:cNvPicPr>
            <a:picLocks noChangeAspect="1"/>
          </p:cNvPicPr>
          <p:nvPr/>
        </p:nvPicPr>
        <p:blipFill>
          <a:blip r:embed="rId3"/>
          <a:stretch>
            <a:fillRect/>
          </a:stretch>
        </p:blipFill>
        <p:spPr>
          <a:xfrm>
            <a:off x="1078297" y="1929190"/>
            <a:ext cx="6808112" cy="4859382"/>
          </a:xfrm>
          <a:prstGeom prst="rect">
            <a:avLst/>
          </a:prstGeom>
        </p:spPr>
      </p:pic>
      <p:sp>
        <p:nvSpPr>
          <p:cNvPr id="2" name="矩形 1">
            <a:extLst>
              <a:ext uri="{FF2B5EF4-FFF2-40B4-BE49-F238E27FC236}">
                <a16:creationId xmlns:a16="http://schemas.microsoft.com/office/drawing/2014/main" id="{CD0AF9D8-BB4B-4157-BD5C-0C1A6515DC1E}"/>
              </a:ext>
            </a:extLst>
          </p:cNvPr>
          <p:cNvSpPr/>
          <p:nvPr/>
        </p:nvSpPr>
        <p:spPr>
          <a:xfrm>
            <a:off x="206188" y="957798"/>
            <a:ext cx="8552330" cy="1477328"/>
          </a:xfrm>
          <a:prstGeom prst="rect">
            <a:avLst/>
          </a:prstGeom>
        </p:spPr>
        <p:txBody>
          <a:bodyPr wrap="square">
            <a:spAutoFit/>
          </a:bodyPr>
          <a:lstStyle/>
          <a:p>
            <a:pPr marL="342900" indent="-342900">
              <a:buFont typeface="Arial" charset="0"/>
              <a:buChar char="•"/>
            </a:pPr>
            <a:r>
              <a:rPr lang="en-US" altLang="zh-CN" dirty="0">
                <a:solidFill>
                  <a:srgbClr val="0070C0"/>
                </a:solidFill>
                <a:latin typeface="微软雅黑" pitchFamily="34" charset="-122"/>
                <a:ea typeface="微软雅黑" pitchFamily="34" charset="-122"/>
              </a:rPr>
              <a:t>4</a:t>
            </a:r>
            <a:r>
              <a:rPr lang="zh-CN" altLang="en-US" dirty="0">
                <a:solidFill>
                  <a:srgbClr val="0070C0"/>
                </a:solidFill>
                <a:latin typeface="微软雅黑" pitchFamily="34" charset="-122"/>
                <a:ea typeface="微软雅黑" pitchFamily="34" charset="-122"/>
              </a:rPr>
              <a:t>个万兆网卡输出，每路</a:t>
            </a:r>
            <a:r>
              <a:rPr lang="en-US" altLang="zh-CN" dirty="0">
                <a:solidFill>
                  <a:srgbClr val="0070C0"/>
                </a:solidFill>
                <a:latin typeface="微软雅黑" pitchFamily="34" charset="-122"/>
                <a:ea typeface="微软雅黑" pitchFamily="34" charset="-122"/>
              </a:rPr>
              <a:t>4Gbps</a:t>
            </a:r>
            <a:r>
              <a:rPr lang="zh-CN" altLang="en-US" dirty="0">
                <a:solidFill>
                  <a:srgbClr val="0070C0"/>
                </a:solidFill>
                <a:latin typeface="微软雅黑" pitchFamily="34" charset="-122"/>
                <a:ea typeface="微软雅黑" pitchFamily="34" charset="-122"/>
              </a:rPr>
              <a:t>数据量（不计开销）</a:t>
            </a:r>
            <a:endParaRPr lang="en-US" altLang="zh-CN" dirty="0">
              <a:solidFill>
                <a:srgbClr val="0070C0"/>
              </a:solidFill>
              <a:latin typeface="微软雅黑" pitchFamily="34" charset="-122"/>
              <a:ea typeface="微软雅黑" pitchFamily="34" charset="-122"/>
            </a:endParaRPr>
          </a:p>
          <a:p>
            <a:pPr marL="342900" indent="-342900">
              <a:buFont typeface="Arial" charset="0"/>
              <a:buChar char="•"/>
            </a:pPr>
            <a:r>
              <a:rPr lang="zh-CN" altLang="en-US" dirty="0">
                <a:solidFill>
                  <a:srgbClr val="0070C0"/>
                </a:solidFill>
                <a:latin typeface="微软雅黑" pitchFamily="34" charset="-122"/>
                <a:ea typeface="微软雅黑" pitchFamily="34" charset="-122"/>
              </a:rPr>
              <a:t>单节点  </a:t>
            </a:r>
            <a:r>
              <a:rPr lang="en-US" altLang="zh-CN" dirty="0">
                <a:solidFill>
                  <a:srgbClr val="0070C0"/>
                </a:solidFill>
                <a:latin typeface="微软雅黑" pitchFamily="34" charset="-122"/>
                <a:ea typeface="微软雅黑" pitchFamily="34" charset="-122"/>
              </a:rPr>
              <a:t>4Gb/s=512MB/s,30GB/m</a:t>
            </a:r>
            <a:r>
              <a:rPr lang="zh-CN" altLang="en-US" dirty="0">
                <a:solidFill>
                  <a:srgbClr val="0070C0"/>
                </a:solidFill>
                <a:latin typeface="微软雅黑" pitchFamily="34" charset="-122"/>
                <a:ea typeface="微软雅黑" pitchFamily="34" charset="-122"/>
              </a:rPr>
              <a:t>，</a:t>
            </a:r>
            <a:r>
              <a:rPr lang="en-US" altLang="zh-CN" dirty="0">
                <a:solidFill>
                  <a:srgbClr val="0070C0"/>
                </a:solidFill>
                <a:latin typeface="微软雅黑" pitchFamily="34" charset="-122"/>
                <a:ea typeface="微软雅黑" pitchFamily="34" charset="-122"/>
              </a:rPr>
              <a:t>1.8T/h</a:t>
            </a:r>
          </a:p>
          <a:p>
            <a:pPr marL="342900" indent="-342900">
              <a:buFont typeface="Arial" charset="0"/>
              <a:buChar char="•"/>
            </a:pPr>
            <a:r>
              <a:rPr lang="en-US" altLang="zh-CN" dirty="0">
                <a:solidFill>
                  <a:srgbClr val="0070C0"/>
                </a:solidFill>
                <a:latin typeface="微软雅黑" pitchFamily="34" charset="-122"/>
                <a:ea typeface="微软雅黑" pitchFamily="34" charset="-122"/>
              </a:rPr>
              <a:t>8</a:t>
            </a:r>
            <a:r>
              <a:rPr lang="zh-CN" altLang="en-US" dirty="0">
                <a:solidFill>
                  <a:srgbClr val="0070C0"/>
                </a:solidFill>
                <a:latin typeface="微软雅黑" pitchFamily="34" charset="-122"/>
                <a:ea typeface="微软雅黑" pitchFamily="34" charset="-122"/>
              </a:rPr>
              <a:t>比特采样，解码为浮点数后，</a:t>
            </a:r>
            <a:r>
              <a:rPr lang="en-US" altLang="zh-CN" dirty="0">
                <a:solidFill>
                  <a:srgbClr val="0070C0"/>
                </a:solidFill>
                <a:latin typeface="微软雅黑" pitchFamily="34" charset="-122"/>
                <a:ea typeface="微软雅黑" pitchFamily="34" charset="-122"/>
              </a:rPr>
              <a:t>2GB/s</a:t>
            </a:r>
            <a:r>
              <a:rPr lang="zh-CN" altLang="en-US" dirty="0">
                <a:solidFill>
                  <a:srgbClr val="0070C0"/>
                </a:solidFill>
                <a:latin typeface="微软雅黑" pitchFamily="34" charset="-122"/>
                <a:ea typeface="微软雅黑" pitchFamily="34" charset="-122"/>
              </a:rPr>
              <a:t>，</a:t>
            </a:r>
            <a:r>
              <a:rPr lang="en-US" altLang="zh-CN" dirty="0">
                <a:solidFill>
                  <a:srgbClr val="0070C0"/>
                </a:solidFill>
                <a:latin typeface="微软雅黑" pitchFamily="34" charset="-122"/>
                <a:ea typeface="微软雅黑" pitchFamily="34" charset="-122"/>
              </a:rPr>
              <a:t>120GB/m</a:t>
            </a:r>
            <a:r>
              <a:rPr lang="zh-CN" altLang="en-US" dirty="0">
                <a:solidFill>
                  <a:srgbClr val="0070C0"/>
                </a:solidFill>
                <a:latin typeface="微软雅黑" pitchFamily="34" charset="-122"/>
                <a:ea typeface="微软雅黑" pitchFamily="34" charset="-122"/>
              </a:rPr>
              <a:t>，</a:t>
            </a:r>
            <a:r>
              <a:rPr lang="en-US" altLang="zh-CN" dirty="0">
                <a:solidFill>
                  <a:srgbClr val="0070C0"/>
                </a:solidFill>
                <a:latin typeface="微软雅黑" pitchFamily="34" charset="-122"/>
                <a:ea typeface="微软雅黑" pitchFamily="34" charset="-122"/>
              </a:rPr>
              <a:t>7.2T/h</a:t>
            </a:r>
          </a:p>
          <a:p>
            <a:pPr marL="342900" indent="-342900">
              <a:buFont typeface="Arial" charset="0"/>
              <a:buChar char="•"/>
            </a:pPr>
            <a:r>
              <a:rPr lang="zh-CN" altLang="en-US" dirty="0">
                <a:solidFill>
                  <a:srgbClr val="C00000"/>
                </a:solidFill>
                <a:latin typeface="微软雅黑" pitchFamily="34" charset="-122"/>
                <a:ea typeface="微软雅黑" pitchFamily="34" charset="-122"/>
              </a:rPr>
              <a:t>无法采用先存储再离线处理的方式，必须实时处理</a:t>
            </a:r>
            <a:endParaRPr lang="en-US" altLang="zh-CN" dirty="0">
              <a:solidFill>
                <a:srgbClr val="C00000"/>
              </a:solidFill>
              <a:latin typeface="微软雅黑" pitchFamily="34" charset="-122"/>
              <a:ea typeface="微软雅黑" pitchFamily="34" charset="-122"/>
            </a:endParaRPr>
          </a:p>
          <a:p>
            <a:pPr marL="342900" indent="-342900">
              <a:buFont typeface="Arial" charset="0"/>
              <a:buChar char="•"/>
            </a:pPr>
            <a:endParaRPr lang="en-US" altLang="zh-CN"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148087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371754" y="902577"/>
            <a:ext cx="8072998" cy="3484018"/>
          </a:xfrm>
        </p:spPr>
        <p:txBody>
          <a:bodyPr/>
          <a:lstStyle/>
          <a:p>
            <a:pPr marL="457200" indent="-457200" algn="just">
              <a:lnSpc>
                <a:spcPct val="125000"/>
              </a:lnSpc>
              <a:buFont typeface="Arial" pitchFamily="34" charset="0"/>
              <a:buChar char="•"/>
            </a:pPr>
            <a:r>
              <a:rPr lang="zh-CN" altLang="en-US" sz="2400" dirty="0">
                <a:solidFill>
                  <a:srgbClr val="0070C0"/>
                </a:solidFill>
                <a:latin typeface="微软雅黑" pitchFamily="34" charset="-122"/>
                <a:ea typeface="微软雅黑" pitchFamily="34" charset="-122"/>
                <a:sym typeface="微软雅黑" pitchFamily="34" charset="-122"/>
              </a:rPr>
              <a:t>天文学是以数据驱动的科学，已经成为数据密集型的科学。天文数据面临着采集、处理、存储、归档和检索等问题。</a:t>
            </a:r>
            <a:endParaRPr lang="en-US" altLang="zh-CN" sz="2400" dirty="0">
              <a:solidFill>
                <a:srgbClr val="0070C0"/>
              </a:solidFill>
              <a:latin typeface="微软雅黑" pitchFamily="34" charset="-122"/>
              <a:ea typeface="微软雅黑" pitchFamily="34" charset="-122"/>
              <a:sym typeface="微软雅黑" pitchFamily="34" charset="-122"/>
            </a:endParaRPr>
          </a:p>
          <a:p>
            <a:pPr marL="457200" indent="-457200" algn="just">
              <a:lnSpc>
                <a:spcPct val="125000"/>
              </a:lnSpc>
              <a:buFont typeface="Arial" pitchFamily="34" charset="0"/>
              <a:buChar char="•"/>
            </a:pPr>
            <a:r>
              <a:rPr lang="zh-CN" altLang="en-US" sz="2400" kern="1200" dirty="0">
                <a:solidFill>
                  <a:srgbClr val="0070C0"/>
                </a:solidFill>
                <a:latin typeface="微软雅黑" pitchFamily="34" charset="-122"/>
                <a:ea typeface="微软雅黑" pitchFamily="34" charset="-122"/>
              </a:rPr>
              <a:t>高分辨率，高精度的射电望远镜投入使用，其数据获取能力得到了空前的提升。海量的观测数据已成为当前大型望远镜主要特征。天文的数据已经以一种实时、顺序、海量和无限的趋势到达。</a:t>
            </a:r>
            <a:endParaRPr lang="zh-CN" altLang="en-US" sz="2400" kern="1200" dirty="0">
              <a:solidFill>
                <a:srgbClr val="0070C0"/>
              </a:solidFill>
              <a:latin typeface="微软雅黑" pitchFamily="34" charset="-122"/>
              <a:ea typeface="微软雅黑" pitchFamily="34" charset="-122"/>
              <a:sym typeface="微软雅黑" pitchFamily="34" charset="-122"/>
            </a:endParaRPr>
          </a:p>
        </p:txBody>
      </p:sp>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zh-CN" altLang="en-US" sz="2400" b="1" dirty="0">
                <a:solidFill>
                  <a:schemeClr val="bg1"/>
                </a:solidFill>
                <a:ea typeface="微软雅黑" pitchFamily="34" charset="-122"/>
              </a:rPr>
              <a:t>研究背景</a:t>
            </a:r>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3" name="椭圆 12">
            <a:extLst>
              <a:ext uri="{FF2B5EF4-FFF2-40B4-BE49-F238E27FC236}">
                <a16:creationId xmlns:a16="http://schemas.microsoft.com/office/drawing/2014/main" id="{107BB124-E2D9-47D9-9B9D-5A07CFDB0FF5}"/>
              </a:ext>
            </a:extLst>
          </p:cNvPr>
          <p:cNvSpPr>
            <a:spLocks noChangeArrowheads="1"/>
          </p:cNvSpPr>
          <p:nvPr/>
        </p:nvSpPr>
        <p:spPr bwMode="auto">
          <a:xfrm>
            <a:off x="1832299" y="4386596"/>
            <a:ext cx="2216150" cy="2214563"/>
          </a:xfrm>
          <a:prstGeom prst="ellipse">
            <a:avLst/>
          </a:prstGeom>
          <a:solidFill>
            <a:schemeClr val="tx2">
              <a:lumMod val="20000"/>
              <a:lumOff val="8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6">
            <a:extLst>
              <a:ext uri="{FF2B5EF4-FFF2-40B4-BE49-F238E27FC236}">
                <a16:creationId xmlns:a16="http://schemas.microsoft.com/office/drawing/2014/main" id="{04E3ECA8-2774-4071-BA33-1307BB13AA52}"/>
              </a:ext>
            </a:extLst>
          </p:cNvPr>
          <p:cNvSpPr>
            <a:spLocks noChangeArrowheads="1"/>
          </p:cNvSpPr>
          <p:nvPr/>
        </p:nvSpPr>
        <p:spPr bwMode="auto">
          <a:xfrm>
            <a:off x="1762449" y="5004213"/>
            <a:ext cx="22860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ts val="4000"/>
              </a:lnSpc>
            </a:pPr>
            <a:r>
              <a:rPr lang="en-US" altLang="zh-CN" sz="6600" dirty="0">
                <a:solidFill>
                  <a:srgbClr val="2A82B0"/>
                </a:solidFill>
                <a:latin typeface="华文琥珀" panose="02010800040101010101" pitchFamily="2" charset="-122"/>
                <a:ea typeface="华文琥珀" panose="02010800040101010101" pitchFamily="2" charset="-122"/>
                <a:sym typeface="华文琥珀" panose="02010800040101010101" pitchFamily="2" charset="-122"/>
              </a:rPr>
              <a:t>Big</a:t>
            </a:r>
            <a:r>
              <a:rPr lang="en-US" altLang="zh-CN" sz="4000" dirty="0">
                <a:solidFill>
                  <a:srgbClr val="2A82B0"/>
                </a:solidFill>
                <a:latin typeface="华文琥珀" panose="02010800040101010101" pitchFamily="2" charset="-122"/>
                <a:ea typeface="华文琥珀" panose="02010800040101010101" pitchFamily="2" charset="-122"/>
                <a:sym typeface="华文琥珀" panose="02010800040101010101" pitchFamily="2" charset="-122"/>
              </a:rPr>
              <a:t> </a:t>
            </a:r>
            <a:endParaRPr lang="zh-CN" altLang="en-US" sz="4000" dirty="0">
              <a:solidFill>
                <a:srgbClr val="2A82B0"/>
              </a:solidFill>
              <a:latin typeface="华文琥珀" panose="02010800040101010101" pitchFamily="2" charset="-122"/>
              <a:ea typeface="华文琥珀" panose="02010800040101010101" pitchFamily="2" charset="-122"/>
              <a:sym typeface="华文琥珀" panose="02010800040101010101" pitchFamily="2" charset="-122"/>
            </a:endParaRPr>
          </a:p>
          <a:p>
            <a:pPr algn="ctr" eaLnBrk="1" hangingPunct="1">
              <a:lnSpc>
                <a:spcPts val="4000"/>
              </a:lnSpc>
            </a:pPr>
            <a:r>
              <a:rPr lang="en-US" altLang="zh-CN" sz="4000" dirty="0">
                <a:solidFill>
                  <a:srgbClr val="2A82B0"/>
                </a:solidFill>
                <a:latin typeface="华文琥珀" panose="02010800040101010101" pitchFamily="2" charset="-122"/>
                <a:ea typeface="华文琥珀" panose="02010800040101010101" pitchFamily="2" charset="-122"/>
                <a:sym typeface="华文琥珀" panose="02010800040101010101" pitchFamily="2" charset="-122"/>
              </a:rPr>
              <a:t>Data</a:t>
            </a:r>
            <a:endParaRPr lang="zh-CN" altLang="en-US" dirty="0"/>
          </a:p>
        </p:txBody>
      </p:sp>
      <p:pic>
        <p:nvPicPr>
          <p:cNvPr id="11" name="图片 10">
            <a:extLst>
              <a:ext uri="{FF2B5EF4-FFF2-40B4-BE49-F238E27FC236}">
                <a16:creationId xmlns:a16="http://schemas.microsoft.com/office/drawing/2014/main" id="{BFA266CA-FD03-4E2E-8657-42ABF7ECC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253" y="4475780"/>
            <a:ext cx="3007460" cy="1991695"/>
          </a:xfrm>
          <a:prstGeom prst="rect">
            <a:avLst/>
          </a:prstGeom>
        </p:spPr>
      </p:pic>
    </p:spTree>
    <p:extLst>
      <p:ext uri="{BB962C8B-B14F-4D97-AF65-F5344CB8AC3E}">
        <p14:creationId xmlns:p14="http://schemas.microsoft.com/office/powerpoint/2010/main" val="4101059869"/>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流水线设计</a:t>
            </a:r>
            <a:endParaRPr lang="zh-CN" altLang="en-US" sz="2400"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8" name="图片 7">
            <a:extLst>
              <a:ext uri="{FF2B5EF4-FFF2-40B4-BE49-F238E27FC236}">
                <a16:creationId xmlns:a16="http://schemas.microsoft.com/office/drawing/2014/main" id="{0214C3A4-0410-4062-BF78-A498B0BB8865}"/>
              </a:ext>
            </a:extLst>
          </p:cNvPr>
          <p:cNvPicPr>
            <a:picLocks noChangeAspect="1"/>
          </p:cNvPicPr>
          <p:nvPr/>
        </p:nvPicPr>
        <p:blipFill>
          <a:blip r:embed="rId3"/>
          <a:stretch>
            <a:fillRect/>
          </a:stretch>
        </p:blipFill>
        <p:spPr>
          <a:xfrm>
            <a:off x="383815" y="2320618"/>
            <a:ext cx="8064574" cy="4146857"/>
          </a:xfrm>
          <a:prstGeom prst="rect">
            <a:avLst/>
          </a:prstGeom>
        </p:spPr>
      </p:pic>
      <p:sp>
        <p:nvSpPr>
          <p:cNvPr id="10" name="矩形 9">
            <a:extLst>
              <a:ext uri="{FF2B5EF4-FFF2-40B4-BE49-F238E27FC236}">
                <a16:creationId xmlns:a16="http://schemas.microsoft.com/office/drawing/2014/main" id="{DB43EBF2-3934-4221-B6EC-E1225B3F7514}"/>
              </a:ext>
            </a:extLst>
          </p:cNvPr>
          <p:cNvSpPr/>
          <p:nvPr/>
        </p:nvSpPr>
        <p:spPr>
          <a:xfrm>
            <a:off x="250179" y="1002073"/>
            <a:ext cx="8331846" cy="2554545"/>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1600" dirty="0">
                <a:solidFill>
                  <a:srgbClr val="0070C0"/>
                </a:solidFill>
                <a:latin typeface="微软雅黑" pitchFamily="34" charset="-122"/>
                <a:ea typeface="微软雅黑" pitchFamily="34" charset="-122"/>
              </a:rPr>
              <a:t>多</a:t>
            </a:r>
            <a:r>
              <a:rPr lang="en-US" altLang="zh-CN" sz="1600" dirty="0">
                <a:solidFill>
                  <a:srgbClr val="0070C0"/>
                </a:solidFill>
                <a:latin typeface="微软雅黑" pitchFamily="34" charset="-122"/>
                <a:ea typeface="微软雅黑" pitchFamily="34" charset="-122"/>
              </a:rPr>
              <a:t>CPU/GPU</a:t>
            </a:r>
            <a:r>
              <a:rPr lang="zh-CN" altLang="en-US" sz="1600" dirty="0">
                <a:solidFill>
                  <a:srgbClr val="0070C0"/>
                </a:solidFill>
                <a:latin typeface="微软雅黑" pitchFamily="34" charset="-122"/>
                <a:ea typeface="微软雅黑" pitchFamily="34" charset="-122"/>
              </a:rPr>
              <a:t>并行</a:t>
            </a:r>
            <a:endParaRPr lang="en-US" altLang="zh-CN" sz="16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zh-CN" sz="1600" dirty="0">
                <a:solidFill>
                  <a:srgbClr val="0070C0"/>
                </a:solidFill>
                <a:latin typeface="微软雅黑" pitchFamily="34" charset="-122"/>
                <a:ea typeface="微软雅黑" pitchFamily="34" charset="-122"/>
              </a:rPr>
              <a:t>基于</a:t>
            </a:r>
            <a:r>
              <a:rPr lang="en-US" altLang="zh-CN" sz="1600" dirty="0">
                <a:solidFill>
                  <a:srgbClr val="0070C0"/>
                </a:solidFill>
                <a:latin typeface="微软雅黑" pitchFamily="34" charset="-122"/>
                <a:ea typeface="微软雅黑" pitchFamily="34" charset="-122"/>
              </a:rPr>
              <a:t>GPU</a:t>
            </a:r>
            <a:r>
              <a:rPr lang="zh-CN" altLang="zh-CN" sz="1600" dirty="0">
                <a:solidFill>
                  <a:srgbClr val="0070C0"/>
                </a:solidFill>
                <a:latin typeface="微软雅黑" pitchFamily="34" charset="-122"/>
                <a:ea typeface="微软雅黑" pitchFamily="34" charset="-122"/>
              </a:rPr>
              <a:t>的解码和数据重组，消色散，综合滤波，偏振计算以及折叠</a:t>
            </a:r>
            <a:endParaRPr lang="en-US" altLang="zh-CN" sz="16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1600" dirty="0">
                <a:solidFill>
                  <a:srgbClr val="0070C0"/>
                </a:solidFill>
                <a:latin typeface="微软雅黑" pitchFamily="34" charset="-122"/>
                <a:ea typeface="微软雅黑" pitchFamily="34" charset="-122"/>
              </a:rPr>
              <a:t>处理线程的并行优化，</a:t>
            </a:r>
            <a:r>
              <a:rPr lang="en-US" altLang="zh-CN" sz="1600" dirty="0">
                <a:solidFill>
                  <a:srgbClr val="0070C0"/>
                </a:solidFill>
                <a:latin typeface="微软雅黑" pitchFamily="34" charset="-122"/>
                <a:ea typeface="微软雅黑" pitchFamily="34" charset="-122"/>
              </a:rPr>
              <a:t>GPU</a:t>
            </a:r>
            <a:r>
              <a:rPr lang="zh-CN" altLang="en-US" sz="1600" dirty="0">
                <a:solidFill>
                  <a:srgbClr val="0070C0"/>
                </a:solidFill>
                <a:latin typeface="微软雅黑" pitchFamily="34" charset="-122"/>
                <a:ea typeface="微软雅黑" pitchFamily="34" charset="-122"/>
              </a:rPr>
              <a:t>卡的亲和绑定</a:t>
            </a:r>
            <a:endParaRPr lang="en-US" altLang="zh-CN" sz="16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1600" dirty="0">
                <a:solidFill>
                  <a:srgbClr val="0070C0"/>
                </a:solidFill>
                <a:latin typeface="微软雅黑" pitchFamily="34" charset="-122"/>
                <a:ea typeface="微软雅黑" pitchFamily="34" charset="-122"/>
              </a:rPr>
              <a:t>重叠数据的预处理</a:t>
            </a:r>
            <a:endParaRPr lang="en-US" altLang="zh-CN" sz="16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en-US" altLang="zh-CN" sz="1600" dirty="0">
                <a:solidFill>
                  <a:srgbClr val="0070C0"/>
                </a:solidFill>
                <a:latin typeface="微软雅黑" pitchFamily="34" charset="-122"/>
                <a:ea typeface="微软雅黑" pitchFamily="34" charset="-122"/>
              </a:rPr>
              <a:t>DPDK</a:t>
            </a:r>
            <a:r>
              <a:rPr lang="zh-CN" altLang="en-US" sz="1600" dirty="0">
                <a:solidFill>
                  <a:srgbClr val="0070C0"/>
                </a:solidFill>
                <a:latin typeface="微软雅黑" pitchFamily="34" charset="-122"/>
                <a:ea typeface="微软雅黑" pitchFamily="34" charset="-122"/>
              </a:rPr>
              <a:t>巨页内存</a:t>
            </a:r>
            <a:r>
              <a:rPr lang="en-US" altLang="zh-CN" sz="1600" dirty="0">
                <a:solidFill>
                  <a:srgbClr val="0070C0"/>
                </a:solidFill>
                <a:latin typeface="微软雅黑" pitchFamily="34" charset="-122"/>
                <a:ea typeface="微软雅黑" pitchFamily="34" charset="-122"/>
              </a:rPr>
              <a:t>/CUDA</a:t>
            </a:r>
            <a:r>
              <a:rPr lang="zh-CN" altLang="en-US" sz="1600" dirty="0">
                <a:solidFill>
                  <a:srgbClr val="0070C0"/>
                </a:solidFill>
                <a:latin typeface="微软雅黑" pitchFamily="34" charset="-122"/>
                <a:ea typeface="微软雅黑" pitchFamily="34" charset="-122"/>
              </a:rPr>
              <a:t>锁页内存</a:t>
            </a:r>
            <a:endParaRPr lang="en-US" altLang="zh-CN" sz="16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en-US" altLang="zh-CN" sz="1600" dirty="0">
                <a:solidFill>
                  <a:srgbClr val="0070C0"/>
                </a:solidFill>
                <a:latin typeface="微软雅黑" pitchFamily="34" charset="-122"/>
                <a:ea typeface="微软雅黑" pitchFamily="34" charset="-122"/>
              </a:rPr>
              <a:t>CUDA</a:t>
            </a:r>
            <a:r>
              <a:rPr lang="zh-CN" altLang="en-US" sz="1600" dirty="0">
                <a:solidFill>
                  <a:srgbClr val="0070C0"/>
                </a:solidFill>
                <a:latin typeface="微软雅黑" pitchFamily="34" charset="-122"/>
                <a:ea typeface="微软雅黑" pitchFamily="34" charset="-122"/>
              </a:rPr>
              <a:t>流异步执行优化</a:t>
            </a:r>
            <a:endParaRPr lang="en-US" altLang="zh-CN" sz="16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en-US" altLang="zh-CN" sz="1600" dirty="0">
                <a:solidFill>
                  <a:srgbClr val="0070C0"/>
                </a:solidFill>
                <a:latin typeface="微软雅黑" pitchFamily="34" charset="-122"/>
                <a:ea typeface="微软雅黑" pitchFamily="34" charset="-122"/>
              </a:rPr>
              <a:t>CUFFT</a:t>
            </a:r>
            <a:r>
              <a:rPr lang="zh-CN" altLang="en-US" sz="1600" dirty="0">
                <a:solidFill>
                  <a:srgbClr val="0070C0"/>
                </a:solidFill>
                <a:latin typeface="微软雅黑" pitchFamily="34" charset="-122"/>
                <a:ea typeface="微软雅黑" pitchFamily="34" charset="-122"/>
              </a:rPr>
              <a:t>批模式</a:t>
            </a:r>
            <a:endParaRPr lang="en-US" altLang="zh-CN" sz="16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en-US" altLang="zh-CN" sz="16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en-US" altLang="zh-CN" sz="16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zh-CN" altLang="en-US" sz="16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9403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解码</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0" name="矩形 9">
            <a:extLst>
              <a:ext uri="{FF2B5EF4-FFF2-40B4-BE49-F238E27FC236}">
                <a16:creationId xmlns:a16="http://schemas.microsoft.com/office/drawing/2014/main" id="{DB43EBF2-3934-4221-B6EC-E1225B3F7514}"/>
              </a:ext>
            </a:extLst>
          </p:cNvPr>
          <p:cNvSpPr/>
          <p:nvPr/>
        </p:nvSpPr>
        <p:spPr>
          <a:xfrm>
            <a:off x="157021" y="2273660"/>
            <a:ext cx="8331846" cy="3046988"/>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数据采集系统接收的数据是按照时间、频率和极化排列的多维采样数据。需要进行解码和数据重组的预处理。解码将</a:t>
            </a:r>
            <a:r>
              <a:rPr lang="en-US" altLang="zh-CN" sz="2400" dirty="0" err="1">
                <a:solidFill>
                  <a:srgbClr val="0070C0"/>
                </a:solidFill>
                <a:latin typeface="微软雅黑" pitchFamily="34" charset="-122"/>
                <a:ea typeface="微软雅黑" pitchFamily="34" charset="-122"/>
              </a:rPr>
              <a:t>nbit</a:t>
            </a:r>
            <a:r>
              <a:rPr lang="zh-CN" altLang="en-US" sz="2400" dirty="0">
                <a:solidFill>
                  <a:srgbClr val="0070C0"/>
                </a:solidFill>
                <a:latin typeface="微软雅黑" pitchFamily="34" charset="-122"/>
                <a:ea typeface="微软雅黑" pitchFamily="34" charset="-122"/>
              </a:rPr>
              <a:t>采样的基带采样的量化数据映射为对应的浮点数据。数据重组是为了便于后继的相干消色散处理，将数据按照频率和极化和时间的维度重新排列，保证每个频率和极化都是连续的时间序列。</a:t>
            </a:r>
            <a:endParaRPr lang="en-US"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zh-CN" altLang="en-US" sz="2400" dirty="0">
              <a:solidFill>
                <a:srgbClr val="0070C0"/>
              </a:solidFill>
              <a:latin typeface="微软雅黑" pitchFamily="34" charset="-122"/>
              <a:ea typeface="微软雅黑" pitchFamily="34" charset="-122"/>
            </a:endParaRPr>
          </a:p>
        </p:txBody>
      </p:sp>
      <p:pic>
        <p:nvPicPr>
          <p:cNvPr id="2" name="图片 1">
            <a:extLst>
              <a:ext uri="{FF2B5EF4-FFF2-40B4-BE49-F238E27FC236}">
                <a16:creationId xmlns:a16="http://schemas.microsoft.com/office/drawing/2014/main" id="{F80DB00B-A195-48A1-8117-6BA543ECCB16}"/>
              </a:ext>
            </a:extLst>
          </p:cNvPr>
          <p:cNvPicPr>
            <a:picLocks noChangeAspect="1"/>
          </p:cNvPicPr>
          <p:nvPr/>
        </p:nvPicPr>
        <p:blipFill>
          <a:blip r:embed="rId3"/>
          <a:stretch>
            <a:fillRect/>
          </a:stretch>
        </p:blipFill>
        <p:spPr>
          <a:xfrm>
            <a:off x="387135" y="1071548"/>
            <a:ext cx="8101732" cy="528641"/>
          </a:xfrm>
          <a:prstGeom prst="rect">
            <a:avLst/>
          </a:prstGeom>
        </p:spPr>
      </p:pic>
    </p:spTree>
    <p:extLst>
      <p:ext uri="{BB962C8B-B14F-4D97-AF65-F5344CB8AC3E}">
        <p14:creationId xmlns:p14="http://schemas.microsoft.com/office/powerpoint/2010/main" val="1726352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消色散</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0" name="矩形 9">
            <a:extLst>
              <a:ext uri="{FF2B5EF4-FFF2-40B4-BE49-F238E27FC236}">
                <a16:creationId xmlns:a16="http://schemas.microsoft.com/office/drawing/2014/main" id="{DB43EBF2-3934-4221-B6EC-E1225B3F7514}"/>
              </a:ext>
            </a:extLst>
          </p:cNvPr>
          <p:cNvSpPr/>
          <p:nvPr/>
        </p:nvSpPr>
        <p:spPr>
          <a:xfrm>
            <a:off x="157021" y="2273660"/>
            <a:ext cx="8331846" cy="4154984"/>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en-US" altLang="zh-CN" sz="2400" dirty="0">
                <a:solidFill>
                  <a:srgbClr val="0070C0"/>
                </a:solidFill>
                <a:latin typeface="微软雅黑" pitchFamily="34" charset="-122"/>
                <a:ea typeface="微软雅黑" pitchFamily="34" charset="-122"/>
              </a:rPr>
              <a:t>1) </a:t>
            </a:r>
            <a:r>
              <a:rPr lang="en-US" altLang="zh-CN" sz="2400" dirty="0" err="1">
                <a:solidFill>
                  <a:srgbClr val="0070C0"/>
                </a:solidFill>
                <a:latin typeface="微软雅黑" pitchFamily="34" charset="-122"/>
                <a:ea typeface="微软雅黑" pitchFamily="34" charset="-122"/>
              </a:rPr>
              <a:t>n</a:t>
            </a:r>
            <a:r>
              <a:rPr lang="en-US" altLang="zh-CN" sz="2400" baseline="-25000" dirty="0" err="1">
                <a:solidFill>
                  <a:srgbClr val="0070C0"/>
                </a:solidFill>
                <a:latin typeface="微软雅黑" pitchFamily="34" charset="-122"/>
                <a:ea typeface="微软雅黑" pitchFamily="34" charset="-122"/>
              </a:rPr>
              <a:t>DM</a:t>
            </a:r>
            <a:r>
              <a:rPr lang="zh-CN" altLang="en-US" sz="2400" dirty="0">
                <a:solidFill>
                  <a:srgbClr val="0070C0"/>
                </a:solidFill>
                <a:latin typeface="微软雅黑" pitchFamily="34" charset="-122"/>
                <a:ea typeface="微软雅黑" pitchFamily="34" charset="-122"/>
              </a:rPr>
              <a:t>读取</a:t>
            </a:r>
            <a:r>
              <a:rPr lang="en-US" altLang="zh-CN" sz="2400" dirty="0">
                <a:solidFill>
                  <a:srgbClr val="0070C0"/>
                </a:solidFill>
                <a:latin typeface="微软雅黑" pitchFamily="34" charset="-122"/>
                <a:ea typeface="微软雅黑" pitchFamily="34" charset="-122"/>
              </a:rPr>
              <a:t>n</a:t>
            </a:r>
            <a:r>
              <a:rPr lang="zh-CN" altLang="en-US" sz="2400" dirty="0">
                <a:solidFill>
                  <a:srgbClr val="0070C0"/>
                </a:solidFill>
                <a:latin typeface="微软雅黑" pitchFamily="34" charset="-122"/>
                <a:ea typeface="微软雅黑" pitchFamily="34" charset="-122"/>
              </a:rPr>
              <a:t>个基带数据采样；为了提高计算效率，</a:t>
            </a:r>
            <a:r>
              <a:rPr lang="en-US" altLang="zh-CN" sz="2400" dirty="0">
                <a:solidFill>
                  <a:srgbClr val="0070C0"/>
                </a:solidFill>
                <a:latin typeface="微软雅黑" pitchFamily="34" charset="-122"/>
                <a:ea typeface="微软雅黑" pitchFamily="34" charset="-122"/>
              </a:rPr>
              <a:t>n</a:t>
            </a:r>
            <a:r>
              <a:rPr lang="zh-CN" altLang="en-US" sz="2400" dirty="0">
                <a:solidFill>
                  <a:srgbClr val="0070C0"/>
                </a:solidFill>
                <a:latin typeface="微软雅黑" pitchFamily="34" charset="-122"/>
                <a:ea typeface="微软雅黑" pitchFamily="34" charset="-122"/>
              </a:rPr>
              <a:t>通常远远大于</a:t>
            </a:r>
            <a:r>
              <a:rPr lang="en-US" altLang="zh-CN" sz="2400" dirty="0">
                <a:solidFill>
                  <a:srgbClr val="0070C0"/>
                </a:solidFill>
                <a:latin typeface="微软雅黑" pitchFamily="34" charset="-122"/>
                <a:ea typeface="微软雅黑" pitchFamily="34" charset="-122"/>
              </a:rPr>
              <a:t>2n</a:t>
            </a:r>
            <a:r>
              <a:rPr lang="en-US" altLang="zh-CN" sz="2400" baseline="-25000" dirty="0">
                <a:solidFill>
                  <a:srgbClr val="0070C0"/>
                </a:solidFill>
                <a:latin typeface="微软雅黑" pitchFamily="34" charset="-122"/>
                <a:ea typeface="微软雅黑" pitchFamily="34" charset="-122"/>
              </a:rPr>
              <a:t>DM</a:t>
            </a:r>
            <a:r>
              <a:rPr lang="zh-CN" altLang="en-US" sz="2400" dirty="0">
                <a:solidFill>
                  <a:srgbClr val="0070C0"/>
                </a:solidFill>
                <a:latin typeface="微软雅黑" pitchFamily="34" charset="-122"/>
                <a:ea typeface="微软雅黑" pitchFamily="34" charset="-122"/>
              </a:rPr>
              <a:t>；</a:t>
            </a:r>
          </a:p>
          <a:p>
            <a:pPr marL="342900" indent="-342900">
              <a:buFont typeface="Arial" panose="020B0604020202020204" pitchFamily="34" charset="0"/>
              <a:buChar char="•"/>
            </a:pPr>
            <a:r>
              <a:rPr lang="en-US" altLang="zh-CN" sz="2400" dirty="0">
                <a:solidFill>
                  <a:srgbClr val="0070C0"/>
                </a:solidFill>
                <a:latin typeface="微软雅黑" pitchFamily="34" charset="-122"/>
                <a:ea typeface="微软雅黑" pitchFamily="34" charset="-122"/>
              </a:rPr>
              <a:t>2</a:t>
            </a:r>
            <a:r>
              <a:rPr lang="zh-CN" altLang="en-US" sz="2400" dirty="0">
                <a:solidFill>
                  <a:srgbClr val="0070C0"/>
                </a:solidFill>
                <a:latin typeface="微软雅黑" pitchFamily="34" charset="-122"/>
                <a:ea typeface="微软雅黑" pitchFamily="34" charset="-122"/>
              </a:rPr>
              <a:t>）计算</a:t>
            </a:r>
            <a:r>
              <a:rPr lang="en-US" altLang="zh-CN" sz="2400" dirty="0">
                <a:solidFill>
                  <a:srgbClr val="0070C0"/>
                </a:solidFill>
                <a:latin typeface="微软雅黑" pitchFamily="34" charset="-122"/>
                <a:ea typeface="微软雅黑" pitchFamily="34" charset="-122"/>
              </a:rPr>
              <a:t>n</a:t>
            </a:r>
            <a:r>
              <a:rPr lang="zh-CN" altLang="en-US" sz="2400" dirty="0">
                <a:solidFill>
                  <a:srgbClr val="0070C0"/>
                </a:solidFill>
                <a:latin typeface="微软雅黑" pitchFamily="34" charset="-122"/>
                <a:ea typeface="微软雅黑" pitchFamily="34" charset="-122"/>
              </a:rPr>
              <a:t>个数据点的星际介质函数</a:t>
            </a:r>
            <a:r>
              <a:rPr lang="en-US" altLang="zh-CN" sz="2400" dirty="0">
                <a:solidFill>
                  <a:srgbClr val="0070C0"/>
                </a:solidFill>
                <a:latin typeface="微软雅黑" pitchFamily="34" charset="-122"/>
                <a:ea typeface="微软雅黑" pitchFamily="34" charset="-122"/>
              </a:rPr>
              <a:t>Chirp</a:t>
            </a:r>
            <a:r>
              <a:rPr lang="zh-CN" altLang="en-US" sz="2400" dirty="0">
                <a:solidFill>
                  <a:srgbClr val="0070C0"/>
                </a:solidFill>
                <a:latin typeface="微软雅黑" pitchFamily="34" charset="-122"/>
                <a:ea typeface="微软雅黑" pitchFamily="34" charset="-122"/>
              </a:rPr>
              <a:t>；</a:t>
            </a:r>
          </a:p>
          <a:p>
            <a:pPr marL="342900" indent="-342900">
              <a:buFont typeface="Arial" panose="020B0604020202020204" pitchFamily="34" charset="0"/>
              <a:buChar char="•"/>
            </a:pPr>
            <a:r>
              <a:rPr lang="en-US" altLang="zh-CN" sz="2400" dirty="0">
                <a:solidFill>
                  <a:srgbClr val="0070C0"/>
                </a:solidFill>
                <a:latin typeface="微软雅黑" pitchFamily="34" charset="-122"/>
                <a:ea typeface="微软雅黑" pitchFamily="34" charset="-122"/>
              </a:rPr>
              <a:t>3</a:t>
            </a:r>
            <a:r>
              <a:rPr lang="zh-CN" altLang="en-US" sz="2400" dirty="0">
                <a:solidFill>
                  <a:srgbClr val="0070C0"/>
                </a:solidFill>
                <a:latin typeface="微软雅黑" pitchFamily="34" charset="-122"/>
                <a:ea typeface="微软雅黑" pitchFamily="34" charset="-122"/>
              </a:rPr>
              <a:t>）对</a:t>
            </a:r>
            <a:r>
              <a:rPr lang="en-US" altLang="zh-CN" sz="2400" dirty="0">
                <a:solidFill>
                  <a:srgbClr val="0070C0"/>
                </a:solidFill>
                <a:latin typeface="微软雅黑" pitchFamily="34" charset="-122"/>
                <a:ea typeface="微软雅黑" pitchFamily="34" charset="-122"/>
              </a:rPr>
              <a:t>1</a:t>
            </a:r>
            <a:r>
              <a:rPr lang="zh-CN" altLang="en-US" sz="2400" dirty="0">
                <a:solidFill>
                  <a:srgbClr val="0070C0"/>
                </a:solidFill>
                <a:latin typeface="微软雅黑" pitchFamily="34" charset="-122"/>
                <a:ea typeface="微软雅黑" pitchFamily="34" charset="-122"/>
              </a:rPr>
              <a:t>）中的</a:t>
            </a:r>
            <a:r>
              <a:rPr lang="en-US" altLang="zh-CN" sz="2400" dirty="0">
                <a:solidFill>
                  <a:srgbClr val="0070C0"/>
                </a:solidFill>
                <a:latin typeface="微软雅黑" pitchFamily="34" charset="-122"/>
                <a:ea typeface="微软雅黑" pitchFamily="34" charset="-122"/>
              </a:rPr>
              <a:t>n</a:t>
            </a:r>
            <a:r>
              <a:rPr lang="zh-CN" altLang="en-US" sz="2400" dirty="0">
                <a:solidFill>
                  <a:srgbClr val="0070C0"/>
                </a:solidFill>
                <a:latin typeface="微软雅黑" pitchFamily="34" charset="-122"/>
                <a:ea typeface="微软雅黑" pitchFamily="34" charset="-122"/>
              </a:rPr>
              <a:t>个采样傅里叶变换到频域，并且乘以步骤</a:t>
            </a:r>
            <a:r>
              <a:rPr lang="en-US" altLang="zh-CN" sz="2400" dirty="0">
                <a:solidFill>
                  <a:srgbClr val="0070C0"/>
                </a:solidFill>
                <a:latin typeface="微软雅黑" pitchFamily="34" charset="-122"/>
                <a:ea typeface="微软雅黑" pitchFamily="34" charset="-122"/>
              </a:rPr>
              <a:t>2</a:t>
            </a:r>
            <a:r>
              <a:rPr lang="zh-CN" altLang="en-US" sz="2400" dirty="0">
                <a:solidFill>
                  <a:srgbClr val="0070C0"/>
                </a:solidFill>
                <a:latin typeface="微软雅黑" pitchFamily="34" charset="-122"/>
                <a:ea typeface="微软雅黑" pitchFamily="34" charset="-122"/>
              </a:rPr>
              <a:t>）计算的星际介质函数消除色散；</a:t>
            </a:r>
          </a:p>
          <a:p>
            <a:pPr marL="342900" indent="-342900">
              <a:buFont typeface="Arial" panose="020B0604020202020204" pitchFamily="34" charset="0"/>
              <a:buChar char="•"/>
            </a:pPr>
            <a:r>
              <a:rPr lang="en-US" altLang="zh-CN" sz="2400" dirty="0">
                <a:solidFill>
                  <a:srgbClr val="0070C0"/>
                </a:solidFill>
                <a:latin typeface="微软雅黑" pitchFamily="34" charset="-122"/>
                <a:ea typeface="微软雅黑" pitchFamily="34" charset="-122"/>
              </a:rPr>
              <a:t>4</a:t>
            </a:r>
            <a:r>
              <a:rPr lang="zh-CN" altLang="en-US" sz="2400" dirty="0">
                <a:solidFill>
                  <a:srgbClr val="0070C0"/>
                </a:solidFill>
                <a:latin typeface="微软雅黑" pitchFamily="34" charset="-122"/>
                <a:ea typeface="微软雅黑" pitchFamily="34" charset="-122"/>
              </a:rPr>
              <a:t>）对</a:t>
            </a:r>
            <a:r>
              <a:rPr lang="en-US" altLang="zh-CN" sz="2400" dirty="0">
                <a:solidFill>
                  <a:srgbClr val="0070C0"/>
                </a:solidFill>
                <a:latin typeface="微软雅黑" pitchFamily="34" charset="-122"/>
                <a:ea typeface="微软雅黑" pitchFamily="34" charset="-122"/>
              </a:rPr>
              <a:t>3</a:t>
            </a:r>
            <a:r>
              <a:rPr lang="zh-CN" altLang="en-US" sz="2400" dirty="0">
                <a:solidFill>
                  <a:srgbClr val="0070C0"/>
                </a:solidFill>
                <a:latin typeface="微软雅黑" pitchFamily="34" charset="-122"/>
                <a:ea typeface="微软雅黑" pitchFamily="34" charset="-122"/>
              </a:rPr>
              <a:t>）的计算结果进行反傅里叶变换到时域；</a:t>
            </a:r>
            <a:r>
              <a:rPr lang="en-US" altLang="zh-CN" sz="2400" dirty="0">
                <a:solidFill>
                  <a:srgbClr val="0070C0"/>
                </a:solidFill>
                <a:latin typeface="微软雅黑" pitchFamily="34" charset="-122"/>
                <a:ea typeface="微软雅黑" pitchFamily="34" charset="-122"/>
              </a:rPr>
              <a:t>5</a:t>
            </a:r>
            <a:r>
              <a:rPr lang="zh-CN" altLang="en-US" sz="2400" dirty="0">
                <a:solidFill>
                  <a:srgbClr val="0070C0"/>
                </a:solidFill>
                <a:latin typeface="微软雅黑" pitchFamily="34" charset="-122"/>
                <a:ea typeface="微软雅黑" pitchFamily="34" charset="-122"/>
              </a:rPr>
              <a:t>）对</a:t>
            </a:r>
            <a:r>
              <a:rPr lang="en-US" altLang="zh-CN" sz="2400" dirty="0">
                <a:solidFill>
                  <a:srgbClr val="0070C0"/>
                </a:solidFill>
                <a:latin typeface="微软雅黑" pitchFamily="34" charset="-122"/>
                <a:ea typeface="微软雅黑" pitchFamily="34" charset="-122"/>
              </a:rPr>
              <a:t>4</a:t>
            </a:r>
            <a:r>
              <a:rPr lang="zh-CN" altLang="en-US" sz="2400" dirty="0">
                <a:solidFill>
                  <a:srgbClr val="0070C0"/>
                </a:solidFill>
                <a:latin typeface="微软雅黑" pitchFamily="34" charset="-122"/>
                <a:ea typeface="微软雅黑" pitchFamily="34" charset="-122"/>
              </a:rPr>
              <a:t>）获得时间序列数据，去掉其头尾</a:t>
            </a:r>
            <a:r>
              <a:rPr lang="en-US" altLang="zh-CN" sz="2400" dirty="0" err="1">
                <a:solidFill>
                  <a:srgbClr val="0070C0"/>
                </a:solidFill>
                <a:latin typeface="微软雅黑" pitchFamily="34" charset="-122"/>
                <a:ea typeface="微软雅黑" pitchFamily="34" charset="-122"/>
              </a:rPr>
              <a:t>n</a:t>
            </a:r>
            <a:r>
              <a:rPr lang="en-US" altLang="zh-CN" sz="2400" baseline="-25000" dirty="0" err="1">
                <a:solidFill>
                  <a:srgbClr val="0070C0"/>
                </a:solidFill>
                <a:latin typeface="微软雅黑" pitchFamily="34" charset="-122"/>
                <a:ea typeface="微软雅黑" pitchFamily="34" charset="-122"/>
              </a:rPr>
              <a:t>DM</a:t>
            </a:r>
            <a:r>
              <a:rPr lang="en-US" altLang="zh-CN" sz="2400" dirty="0">
                <a:solidFill>
                  <a:srgbClr val="0070C0"/>
                </a:solidFill>
                <a:latin typeface="微软雅黑" pitchFamily="34" charset="-122"/>
                <a:ea typeface="微软雅黑" pitchFamily="34" charset="-122"/>
              </a:rPr>
              <a:t>/2</a:t>
            </a:r>
            <a:r>
              <a:rPr lang="zh-CN" altLang="en-US" sz="2400" dirty="0">
                <a:solidFill>
                  <a:srgbClr val="0070C0"/>
                </a:solidFill>
                <a:latin typeface="微软雅黑" pitchFamily="34" charset="-122"/>
                <a:ea typeface="微软雅黑" pitchFamily="34" charset="-122"/>
              </a:rPr>
              <a:t>的数据点，保留数据中间</a:t>
            </a:r>
            <a:r>
              <a:rPr lang="en-US" altLang="zh-CN" sz="2400" dirty="0">
                <a:solidFill>
                  <a:srgbClr val="0070C0"/>
                </a:solidFill>
                <a:latin typeface="微软雅黑" pitchFamily="34" charset="-122"/>
                <a:ea typeface="微软雅黑" pitchFamily="34" charset="-122"/>
              </a:rPr>
              <a:t>n-</a:t>
            </a:r>
            <a:r>
              <a:rPr lang="en-US" altLang="zh-CN" sz="2400" dirty="0" err="1">
                <a:solidFill>
                  <a:srgbClr val="0070C0"/>
                </a:solidFill>
                <a:latin typeface="微软雅黑" pitchFamily="34" charset="-122"/>
                <a:ea typeface="微软雅黑" pitchFamily="34" charset="-122"/>
              </a:rPr>
              <a:t>n</a:t>
            </a:r>
            <a:r>
              <a:rPr lang="en-US" altLang="zh-CN" sz="2400" baseline="-25000" dirty="0" err="1">
                <a:solidFill>
                  <a:srgbClr val="0070C0"/>
                </a:solidFill>
                <a:latin typeface="微软雅黑" pitchFamily="34" charset="-122"/>
                <a:ea typeface="微软雅黑" pitchFamily="34" charset="-122"/>
              </a:rPr>
              <a:t>DM</a:t>
            </a:r>
            <a:r>
              <a:rPr lang="zh-CN" altLang="en-US" sz="2400" dirty="0">
                <a:solidFill>
                  <a:srgbClr val="0070C0"/>
                </a:solidFill>
                <a:latin typeface="微软雅黑" pitchFamily="34" charset="-122"/>
                <a:ea typeface="微软雅黑" pitchFamily="34" charset="-122"/>
              </a:rPr>
              <a:t>的数据点作为输出；</a:t>
            </a:r>
          </a:p>
          <a:p>
            <a:pPr marL="342900" indent="-342900">
              <a:buFont typeface="Arial" panose="020B0604020202020204" pitchFamily="34" charset="0"/>
              <a:buChar char="•"/>
            </a:pPr>
            <a:r>
              <a:rPr lang="en-US" altLang="zh-CN" sz="2400" dirty="0">
                <a:solidFill>
                  <a:srgbClr val="0070C0"/>
                </a:solidFill>
                <a:latin typeface="微软雅黑" pitchFamily="34" charset="-122"/>
                <a:ea typeface="微软雅黑" pitchFamily="34" charset="-122"/>
              </a:rPr>
              <a:t>6</a:t>
            </a:r>
            <a:r>
              <a:rPr lang="zh-CN" altLang="en-US" sz="2400" dirty="0">
                <a:solidFill>
                  <a:srgbClr val="0070C0"/>
                </a:solidFill>
                <a:latin typeface="微软雅黑" pitchFamily="34" charset="-122"/>
                <a:ea typeface="微软雅黑" pitchFamily="34" charset="-122"/>
              </a:rPr>
              <a:t>）保留</a:t>
            </a:r>
            <a:r>
              <a:rPr lang="en-US" altLang="zh-CN" sz="2400" dirty="0">
                <a:solidFill>
                  <a:srgbClr val="0070C0"/>
                </a:solidFill>
                <a:latin typeface="微软雅黑" pitchFamily="34" charset="-122"/>
                <a:ea typeface="微软雅黑" pitchFamily="34" charset="-122"/>
              </a:rPr>
              <a:t>1</a:t>
            </a:r>
            <a:r>
              <a:rPr lang="zh-CN" altLang="en-US" sz="2400" dirty="0">
                <a:solidFill>
                  <a:srgbClr val="0070C0"/>
                </a:solidFill>
                <a:latin typeface="微软雅黑" pitchFamily="34" charset="-122"/>
                <a:ea typeface="微软雅黑" pitchFamily="34" charset="-122"/>
              </a:rPr>
              <a:t>）序列中的最后</a:t>
            </a:r>
            <a:r>
              <a:rPr lang="en-US" altLang="zh-CN" sz="2400" dirty="0" err="1">
                <a:solidFill>
                  <a:srgbClr val="0070C0"/>
                </a:solidFill>
                <a:latin typeface="微软雅黑" pitchFamily="34" charset="-122"/>
                <a:ea typeface="微软雅黑" pitchFamily="34" charset="-122"/>
              </a:rPr>
              <a:t>n</a:t>
            </a:r>
            <a:r>
              <a:rPr lang="en-US" altLang="zh-CN" sz="2400" baseline="-25000" dirty="0" err="1">
                <a:solidFill>
                  <a:srgbClr val="0070C0"/>
                </a:solidFill>
                <a:latin typeface="微软雅黑" pitchFamily="34" charset="-122"/>
                <a:ea typeface="微软雅黑" pitchFamily="34" charset="-122"/>
              </a:rPr>
              <a:t>DM</a:t>
            </a:r>
            <a:r>
              <a:rPr lang="zh-CN" altLang="en-US" sz="2400" dirty="0">
                <a:solidFill>
                  <a:srgbClr val="0070C0"/>
                </a:solidFill>
                <a:latin typeface="微软雅黑" pitchFamily="34" charset="-122"/>
                <a:ea typeface="微软雅黑" pitchFamily="34" charset="-122"/>
              </a:rPr>
              <a:t>数据点，并后续时间的基带采样数据中获得</a:t>
            </a:r>
            <a:r>
              <a:rPr lang="en-US" altLang="zh-CN" sz="2400" dirty="0">
                <a:solidFill>
                  <a:srgbClr val="0070C0"/>
                </a:solidFill>
                <a:latin typeface="微软雅黑" pitchFamily="34" charset="-122"/>
                <a:ea typeface="微软雅黑" pitchFamily="34" charset="-122"/>
              </a:rPr>
              <a:t>n-</a:t>
            </a:r>
            <a:r>
              <a:rPr lang="en-US" altLang="zh-CN" sz="2400" dirty="0" err="1">
                <a:solidFill>
                  <a:srgbClr val="0070C0"/>
                </a:solidFill>
                <a:latin typeface="微软雅黑" pitchFamily="34" charset="-122"/>
                <a:ea typeface="微软雅黑" pitchFamily="34" charset="-122"/>
              </a:rPr>
              <a:t>n</a:t>
            </a:r>
            <a:r>
              <a:rPr lang="en-US" altLang="zh-CN" sz="2400" baseline="-25000" dirty="0" err="1">
                <a:solidFill>
                  <a:srgbClr val="0070C0"/>
                </a:solidFill>
                <a:latin typeface="微软雅黑" pitchFamily="34" charset="-122"/>
                <a:ea typeface="微软雅黑" pitchFamily="34" charset="-122"/>
              </a:rPr>
              <a:t>DM</a:t>
            </a:r>
            <a:r>
              <a:rPr lang="zh-CN" altLang="en-US" sz="2400" dirty="0">
                <a:solidFill>
                  <a:srgbClr val="0070C0"/>
                </a:solidFill>
                <a:latin typeface="微软雅黑" pitchFamily="34" charset="-122"/>
                <a:ea typeface="微软雅黑" pitchFamily="34" charset="-122"/>
              </a:rPr>
              <a:t>个数据点，组成新的</a:t>
            </a:r>
            <a:r>
              <a:rPr lang="en-US" altLang="zh-CN" sz="2400" dirty="0" err="1">
                <a:solidFill>
                  <a:srgbClr val="0070C0"/>
                </a:solidFill>
                <a:latin typeface="微软雅黑" pitchFamily="34" charset="-122"/>
                <a:ea typeface="微软雅黑" pitchFamily="34" charset="-122"/>
              </a:rPr>
              <a:t>n</a:t>
            </a:r>
            <a:r>
              <a:rPr lang="en-US" altLang="zh-CN" sz="2400" baseline="-25000" dirty="0" err="1">
                <a:solidFill>
                  <a:srgbClr val="0070C0"/>
                </a:solidFill>
                <a:latin typeface="微软雅黑" pitchFamily="34" charset="-122"/>
                <a:ea typeface="微软雅黑" pitchFamily="34" charset="-122"/>
              </a:rPr>
              <a:t>DM</a:t>
            </a:r>
            <a:r>
              <a:rPr lang="zh-CN" altLang="en-US" sz="2400" dirty="0">
                <a:solidFill>
                  <a:srgbClr val="0070C0"/>
                </a:solidFill>
                <a:latin typeface="微软雅黑" pitchFamily="34" charset="-122"/>
                <a:ea typeface="微软雅黑" pitchFamily="34" charset="-122"/>
              </a:rPr>
              <a:t>个数据点的时间序列，重复</a:t>
            </a:r>
            <a:r>
              <a:rPr lang="en-US" altLang="zh-CN" sz="2400" dirty="0">
                <a:solidFill>
                  <a:srgbClr val="0070C0"/>
                </a:solidFill>
                <a:latin typeface="微软雅黑" pitchFamily="34" charset="-122"/>
                <a:ea typeface="微软雅黑" pitchFamily="34" charset="-122"/>
              </a:rPr>
              <a:t>3</a:t>
            </a:r>
            <a:r>
              <a:rPr lang="zh-CN" altLang="en-US" sz="2400" dirty="0">
                <a:solidFill>
                  <a:srgbClr val="0070C0"/>
                </a:solidFill>
                <a:latin typeface="微软雅黑" pitchFamily="34" charset="-122"/>
                <a:ea typeface="微软雅黑" pitchFamily="34" charset="-122"/>
              </a:rPr>
              <a:t>）开始的数据处理步骤</a:t>
            </a:r>
          </a:p>
        </p:txBody>
      </p:sp>
      <p:pic>
        <p:nvPicPr>
          <p:cNvPr id="3" name="图片 2">
            <a:extLst>
              <a:ext uri="{FF2B5EF4-FFF2-40B4-BE49-F238E27FC236}">
                <a16:creationId xmlns:a16="http://schemas.microsoft.com/office/drawing/2014/main" id="{4233647D-8CF8-4056-B526-E26A6F6EB151}"/>
              </a:ext>
            </a:extLst>
          </p:cNvPr>
          <p:cNvPicPr>
            <a:picLocks noChangeAspect="1"/>
          </p:cNvPicPr>
          <p:nvPr/>
        </p:nvPicPr>
        <p:blipFill>
          <a:blip r:embed="rId3"/>
          <a:stretch>
            <a:fillRect/>
          </a:stretch>
        </p:blipFill>
        <p:spPr>
          <a:xfrm>
            <a:off x="298342" y="1067748"/>
            <a:ext cx="7896370" cy="599117"/>
          </a:xfrm>
          <a:prstGeom prst="rect">
            <a:avLst/>
          </a:prstGeom>
        </p:spPr>
      </p:pic>
    </p:spTree>
    <p:extLst>
      <p:ext uri="{BB962C8B-B14F-4D97-AF65-F5344CB8AC3E}">
        <p14:creationId xmlns:p14="http://schemas.microsoft.com/office/powerpoint/2010/main" val="823266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消色散</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分通道</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0" name="矩形 9">
            <a:extLst>
              <a:ext uri="{FF2B5EF4-FFF2-40B4-BE49-F238E27FC236}">
                <a16:creationId xmlns:a16="http://schemas.microsoft.com/office/drawing/2014/main" id="{DB43EBF2-3934-4221-B6EC-E1225B3F7514}"/>
              </a:ext>
            </a:extLst>
          </p:cNvPr>
          <p:cNvSpPr/>
          <p:nvPr/>
        </p:nvSpPr>
        <p:spPr>
          <a:xfrm>
            <a:off x="298342" y="2590195"/>
            <a:ext cx="8331846" cy="3785652"/>
          </a:xfrm>
          <a:prstGeom prst="rect">
            <a:avLst/>
          </a:prstGeom>
          <a:ln>
            <a:solidFill>
              <a:srgbClr val="00B0F0"/>
            </a:solidFill>
            <a:prstDash val="sysDash"/>
          </a:ln>
        </p:spPr>
        <p:txBody>
          <a:bodyPr wrap="square">
            <a:spAutoFit/>
          </a:bodyPr>
          <a:lstStyle/>
          <a:p>
            <a:r>
              <a:rPr lang="en-US" altLang="zh-CN" sz="2000" dirty="0">
                <a:solidFill>
                  <a:srgbClr val="0070C0"/>
                </a:solidFill>
                <a:latin typeface="微软雅黑" pitchFamily="34" charset="-122"/>
                <a:ea typeface="微软雅黑" pitchFamily="34" charset="-122"/>
              </a:rPr>
              <a:t>1</a:t>
            </a:r>
            <a:r>
              <a:rPr lang="zh-CN" altLang="en-US" sz="2000" dirty="0">
                <a:solidFill>
                  <a:srgbClr val="0070C0"/>
                </a:solidFill>
                <a:latin typeface="微软雅黑" pitchFamily="34" charset="-122"/>
                <a:ea typeface="微软雅黑" pitchFamily="34" charset="-122"/>
              </a:rPr>
              <a:t>）读取</a:t>
            </a:r>
            <a:r>
              <a:rPr lang="en-US" altLang="zh-CN" sz="2000" dirty="0">
                <a:solidFill>
                  <a:srgbClr val="0070C0"/>
                </a:solidFill>
                <a:latin typeface="微软雅黑" pitchFamily="34" charset="-122"/>
                <a:ea typeface="微软雅黑" pitchFamily="34" charset="-122"/>
              </a:rPr>
              <a:t>K</a:t>
            </a:r>
            <a:r>
              <a:rPr lang="zh-CN" altLang="en-US" sz="2000" dirty="0">
                <a:solidFill>
                  <a:srgbClr val="0070C0"/>
                </a:solidFill>
                <a:latin typeface="微软雅黑" pitchFamily="34" charset="-122"/>
                <a:ea typeface="微软雅黑" pitchFamily="34" charset="-122"/>
              </a:rPr>
              <a:t>个基带数据采样点序列；</a:t>
            </a:r>
            <a:r>
              <a:rPr lang="en-US" altLang="zh-CN" sz="2000" dirty="0">
                <a:solidFill>
                  <a:srgbClr val="0070C0"/>
                </a:solidFill>
                <a:latin typeface="微软雅黑" pitchFamily="34" charset="-122"/>
                <a:ea typeface="微软雅黑" pitchFamily="34" charset="-122"/>
              </a:rPr>
              <a:t>K=</a:t>
            </a:r>
            <a:r>
              <a:rPr lang="en-US" altLang="zh-CN" sz="2000" dirty="0" err="1">
                <a:solidFill>
                  <a:srgbClr val="0070C0"/>
                </a:solidFill>
                <a:latin typeface="微软雅黑" pitchFamily="34" charset="-122"/>
                <a:ea typeface="微软雅黑" pitchFamily="34" charset="-122"/>
              </a:rPr>
              <a:t>N</a:t>
            </a:r>
            <a:r>
              <a:rPr lang="en-US" altLang="zh-CN" sz="2000" baseline="-25000" dirty="0" err="1">
                <a:solidFill>
                  <a:srgbClr val="0070C0"/>
                </a:solidFill>
                <a:latin typeface="微软雅黑" pitchFamily="34" charset="-122"/>
                <a:ea typeface="微软雅黑" pitchFamily="34" charset="-122"/>
              </a:rPr>
              <a:t>c</a:t>
            </a:r>
            <a:r>
              <a:rPr lang="en-US" altLang="zh-CN" sz="2000" dirty="0" err="1">
                <a:solidFill>
                  <a:srgbClr val="0070C0"/>
                </a:solidFill>
                <a:latin typeface="微软雅黑" pitchFamily="34" charset="-122"/>
                <a:ea typeface="微软雅黑" pitchFamily="34" charset="-122"/>
              </a:rPr>
              <a:t>×N</a:t>
            </a:r>
            <a:r>
              <a:rPr lang="en-US" altLang="zh-CN" sz="2000" dirty="0">
                <a:solidFill>
                  <a:srgbClr val="0070C0"/>
                </a:solidFill>
                <a:latin typeface="微软雅黑" pitchFamily="34" charset="-122"/>
                <a:ea typeface="微软雅黑" pitchFamily="34" charset="-122"/>
              </a:rPr>
              <a:t>', N</a:t>
            </a:r>
            <a:r>
              <a:rPr lang="en-US" altLang="zh-CN" sz="2000" baseline="-25000" dirty="0">
                <a:solidFill>
                  <a:srgbClr val="0070C0"/>
                </a:solidFill>
                <a:latin typeface="微软雅黑" pitchFamily="34" charset="-122"/>
                <a:ea typeface="微软雅黑" pitchFamily="34" charset="-122"/>
              </a:rPr>
              <a:t>c</a:t>
            </a:r>
            <a:r>
              <a:rPr lang="zh-CN" altLang="en-US" sz="2000" dirty="0">
                <a:solidFill>
                  <a:srgbClr val="0070C0"/>
                </a:solidFill>
                <a:latin typeface="微软雅黑" pitchFamily="34" charset="-122"/>
                <a:ea typeface="微软雅黑" pitchFamily="34" charset="-122"/>
              </a:rPr>
              <a:t>是划分子通道的数量；</a:t>
            </a:r>
            <a:r>
              <a:rPr lang="en-US" altLang="zh-CN" sz="2000" dirty="0">
                <a:solidFill>
                  <a:srgbClr val="0070C0"/>
                </a:solidFill>
                <a:latin typeface="微软雅黑" pitchFamily="34" charset="-122"/>
                <a:ea typeface="微软雅黑" pitchFamily="34" charset="-122"/>
              </a:rPr>
              <a:t>N'</a:t>
            </a:r>
            <a:r>
              <a:rPr lang="zh-CN" altLang="en-US" sz="2000" dirty="0">
                <a:solidFill>
                  <a:srgbClr val="0070C0"/>
                </a:solidFill>
                <a:latin typeface="微软雅黑" pitchFamily="34" charset="-122"/>
                <a:ea typeface="微软雅黑" pitchFamily="34" charset="-122"/>
              </a:rPr>
              <a:t>是每个子通道傅里叶变换的长度；</a:t>
            </a:r>
          </a:p>
          <a:p>
            <a:r>
              <a:rPr lang="en-US" altLang="zh-CN" sz="2000" dirty="0">
                <a:solidFill>
                  <a:srgbClr val="0070C0"/>
                </a:solidFill>
                <a:latin typeface="微软雅黑" pitchFamily="34" charset="-122"/>
                <a:ea typeface="微软雅黑" pitchFamily="34" charset="-122"/>
              </a:rPr>
              <a:t>2</a:t>
            </a:r>
            <a:r>
              <a:rPr lang="zh-CN" altLang="en-US" sz="2000" dirty="0">
                <a:solidFill>
                  <a:srgbClr val="0070C0"/>
                </a:solidFill>
                <a:latin typeface="微软雅黑" pitchFamily="34" charset="-122"/>
                <a:ea typeface="微软雅黑" pitchFamily="34" charset="-122"/>
              </a:rPr>
              <a:t>）对</a:t>
            </a:r>
            <a:r>
              <a:rPr lang="en-US" altLang="zh-CN" sz="2000" dirty="0">
                <a:solidFill>
                  <a:srgbClr val="0070C0"/>
                </a:solidFill>
                <a:latin typeface="微软雅黑" pitchFamily="34" charset="-122"/>
                <a:ea typeface="微软雅黑" pitchFamily="34" charset="-122"/>
              </a:rPr>
              <a:t>1</a:t>
            </a:r>
            <a:r>
              <a:rPr lang="zh-CN" altLang="en-US" sz="2000" dirty="0">
                <a:solidFill>
                  <a:srgbClr val="0070C0"/>
                </a:solidFill>
                <a:latin typeface="微软雅黑" pitchFamily="34" charset="-122"/>
                <a:ea typeface="微软雅黑" pitchFamily="34" charset="-122"/>
              </a:rPr>
              <a:t>）中的</a:t>
            </a:r>
            <a:r>
              <a:rPr lang="en-US" altLang="zh-CN" sz="2000" dirty="0">
                <a:solidFill>
                  <a:srgbClr val="0070C0"/>
                </a:solidFill>
                <a:latin typeface="微软雅黑" pitchFamily="34" charset="-122"/>
                <a:ea typeface="微软雅黑" pitchFamily="34" charset="-122"/>
              </a:rPr>
              <a:t>K</a:t>
            </a:r>
            <a:r>
              <a:rPr lang="zh-CN" altLang="en-US" sz="2000" dirty="0">
                <a:solidFill>
                  <a:srgbClr val="0070C0"/>
                </a:solidFill>
                <a:latin typeface="微软雅黑" pitchFamily="34" charset="-122"/>
                <a:ea typeface="微软雅黑" pitchFamily="34" charset="-122"/>
              </a:rPr>
              <a:t>个采样傅里叶变换到频域，将变换结果划分为</a:t>
            </a:r>
            <a:r>
              <a:rPr lang="en-US" altLang="zh-CN" sz="2000" dirty="0">
                <a:solidFill>
                  <a:srgbClr val="0070C0"/>
                </a:solidFill>
                <a:latin typeface="微软雅黑" pitchFamily="34" charset="-122"/>
                <a:ea typeface="微软雅黑" pitchFamily="34" charset="-122"/>
              </a:rPr>
              <a:t>N</a:t>
            </a:r>
            <a:r>
              <a:rPr lang="en-US" altLang="zh-CN" sz="2000" baseline="-25000" dirty="0">
                <a:solidFill>
                  <a:srgbClr val="0070C0"/>
                </a:solidFill>
                <a:latin typeface="微软雅黑" pitchFamily="34" charset="-122"/>
                <a:ea typeface="微软雅黑" pitchFamily="34" charset="-122"/>
              </a:rPr>
              <a:t>c</a:t>
            </a:r>
            <a:r>
              <a:rPr lang="zh-CN" altLang="en-US" sz="2000" dirty="0">
                <a:solidFill>
                  <a:srgbClr val="0070C0"/>
                </a:solidFill>
                <a:latin typeface="微软雅黑" pitchFamily="34" charset="-122"/>
                <a:ea typeface="微软雅黑" pitchFamily="34" charset="-122"/>
              </a:rPr>
              <a:t>个通道，每个子通道的点数为</a:t>
            </a:r>
            <a:r>
              <a:rPr lang="en-US" altLang="zh-CN" sz="2000" dirty="0">
                <a:solidFill>
                  <a:srgbClr val="0070C0"/>
                </a:solidFill>
                <a:latin typeface="微软雅黑" pitchFamily="34" charset="-122"/>
                <a:ea typeface="微软雅黑" pitchFamily="34" charset="-122"/>
              </a:rPr>
              <a:t>N'</a:t>
            </a:r>
          </a:p>
          <a:p>
            <a:r>
              <a:rPr lang="en-US" altLang="zh-CN" sz="2000" dirty="0">
                <a:solidFill>
                  <a:srgbClr val="0070C0"/>
                </a:solidFill>
                <a:latin typeface="微软雅黑" pitchFamily="34" charset="-122"/>
                <a:ea typeface="微软雅黑" pitchFamily="34" charset="-122"/>
              </a:rPr>
              <a:t>3</a:t>
            </a:r>
            <a:r>
              <a:rPr lang="zh-CN" altLang="en-US" sz="2000" dirty="0">
                <a:solidFill>
                  <a:srgbClr val="0070C0"/>
                </a:solidFill>
                <a:latin typeface="微软雅黑" pitchFamily="34" charset="-122"/>
                <a:ea typeface="微软雅黑" pitchFamily="34" charset="-122"/>
              </a:rPr>
              <a:t>）对</a:t>
            </a:r>
            <a:r>
              <a:rPr lang="en-US" altLang="zh-CN" sz="2000" dirty="0">
                <a:solidFill>
                  <a:srgbClr val="0070C0"/>
                </a:solidFill>
                <a:latin typeface="微软雅黑" pitchFamily="34" charset="-122"/>
                <a:ea typeface="微软雅黑" pitchFamily="34" charset="-122"/>
              </a:rPr>
              <a:t>2</a:t>
            </a:r>
            <a:r>
              <a:rPr lang="zh-CN" altLang="en-US" sz="2000" dirty="0">
                <a:solidFill>
                  <a:srgbClr val="0070C0"/>
                </a:solidFill>
                <a:latin typeface="微软雅黑" pitchFamily="34" charset="-122"/>
                <a:ea typeface="微软雅黑" pitchFamily="34" charset="-122"/>
              </a:rPr>
              <a:t>）中的每个子通道进行如下计算：</a:t>
            </a:r>
          </a:p>
          <a:p>
            <a:r>
              <a:rPr lang="zh-CN" altLang="en-US" sz="2000" dirty="0">
                <a:solidFill>
                  <a:srgbClr val="0070C0"/>
                </a:solidFill>
                <a:latin typeface="微软雅黑" pitchFamily="34" charset="-122"/>
                <a:ea typeface="微软雅黑" pitchFamily="34" charset="-122"/>
              </a:rPr>
              <a:t>	</a:t>
            </a:r>
            <a:r>
              <a:rPr lang="en-US" altLang="zh-CN" sz="2000" dirty="0">
                <a:solidFill>
                  <a:srgbClr val="0070C0"/>
                </a:solidFill>
                <a:latin typeface="微软雅黑" pitchFamily="34" charset="-122"/>
                <a:ea typeface="微软雅黑" pitchFamily="34" charset="-122"/>
              </a:rPr>
              <a:t>a)</a:t>
            </a:r>
            <a:r>
              <a:rPr lang="zh-CN" altLang="en-US" sz="2000" dirty="0">
                <a:solidFill>
                  <a:srgbClr val="0070C0"/>
                </a:solidFill>
                <a:latin typeface="微软雅黑" pitchFamily="34" charset="-122"/>
                <a:ea typeface="微软雅黑" pitchFamily="34" charset="-122"/>
              </a:rPr>
              <a:t>乘以子通道的星际介质函数；</a:t>
            </a:r>
          </a:p>
          <a:p>
            <a:r>
              <a:rPr lang="zh-CN" altLang="en-US" sz="2000" dirty="0">
                <a:solidFill>
                  <a:srgbClr val="0070C0"/>
                </a:solidFill>
                <a:latin typeface="微软雅黑" pitchFamily="34" charset="-122"/>
                <a:ea typeface="微软雅黑" pitchFamily="34" charset="-122"/>
              </a:rPr>
              <a:t>	</a:t>
            </a:r>
            <a:r>
              <a:rPr lang="en-US" altLang="zh-CN" sz="2000" dirty="0">
                <a:solidFill>
                  <a:srgbClr val="0070C0"/>
                </a:solidFill>
                <a:latin typeface="微软雅黑" pitchFamily="34" charset="-122"/>
                <a:ea typeface="微软雅黑" pitchFamily="34" charset="-122"/>
              </a:rPr>
              <a:t>b)</a:t>
            </a:r>
            <a:r>
              <a:rPr lang="zh-CN" altLang="en-US" sz="2000" dirty="0">
                <a:solidFill>
                  <a:srgbClr val="0070C0"/>
                </a:solidFill>
                <a:latin typeface="微软雅黑" pitchFamily="34" charset="-122"/>
                <a:ea typeface="微软雅黑" pitchFamily="34" charset="-122"/>
              </a:rPr>
              <a:t>执行逆傅里叶变换到时域；</a:t>
            </a:r>
          </a:p>
          <a:p>
            <a:r>
              <a:rPr lang="zh-CN" altLang="en-US" sz="2000" dirty="0">
                <a:solidFill>
                  <a:srgbClr val="0070C0"/>
                </a:solidFill>
                <a:latin typeface="微软雅黑" pitchFamily="34" charset="-122"/>
                <a:ea typeface="微软雅黑" pitchFamily="34" charset="-122"/>
              </a:rPr>
              <a:t>	</a:t>
            </a:r>
            <a:r>
              <a:rPr lang="en-US" altLang="zh-CN" sz="2000" dirty="0">
                <a:solidFill>
                  <a:srgbClr val="0070C0"/>
                </a:solidFill>
                <a:latin typeface="微软雅黑" pitchFamily="34" charset="-122"/>
                <a:ea typeface="微软雅黑" pitchFamily="34" charset="-122"/>
              </a:rPr>
              <a:t>c)</a:t>
            </a:r>
            <a:r>
              <a:rPr lang="zh-CN" altLang="en-US" sz="2000" dirty="0">
                <a:solidFill>
                  <a:srgbClr val="0070C0"/>
                </a:solidFill>
                <a:latin typeface="微软雅黑" pitchFamily="34" charset="-122"/>
                <a:ea typeface="微软雅黑" pitchFamily="34" charset="-122"/>
              </a:rPr>
              <a:t>对于</a:t>
            </a:r>
            <a:r>
              <a:rPr lang="en-US" altLang="zh-CN" sz="2000" dirty="0">
                <a:solidFill>
                  <a:srgbClr val="0070C0"/>
                </a:solidFill>
                <a:latin typeface="微软雅黑" pitchFamily="34" charset="-122"/>
                <a:ea typeface="微软雅黑" pitchFamily="34" charset="-122"/>
              </a:rPr>
              <a:t>b</a:t>
            </a:r>
            <a:r>
              <a:rPr lang="zh-CN" altLang="en-US" sz="2000" dirty="0">
                <a:solidFill>
                  <a:srgbClr val="0070C0"/>
                </a:solidFill>
                <a:latin typeface="微软雅黑" pitchFamily="34" charset="-122"/>
                <a:ea typeface="微软雅黑" pitchFamily="34" charset="-122"/>
              </a:rPr>
              <a:t>获得的时间序列数据，丢弃头尾的</a:t>
            </a:r>
            <a:r>
              <a:rPr lang="en-US" altLang="zh-CN" sz="2000" dirty="0" err="1">
                <a:solidFill>
                  <a:srgbClr val="0070C0"/>
                </a:solidFill>
                <a:latin typeface="微软雅黑" pitchFamily="34" charset="-122"/>
                <a:ea typeface="微软雅黑" pitchFamily="34" charset="-122"/>
              </a:rPr>
              <a:t>n</a:t>
            </a:r>
            <a:r>
              <a:rPr lang="en-US" altLang="zh-CN" sz="2000" baseline="-25000" dirty="0" err="1">
                <a:solidFill>
                  <a:srgbClr val="0070C0"/>
                </a:solidFill>
                <a:latin typeface="微软雅黑" pitchFamily="34" charset="-122"/>
                <a:ea typeface="微软雅黑" pitchFamily="34" charset="-122"/>
              </a:rPr>
              <a:t>d</a:t>
            </a:r>
            <a:r>
              <a:rPr lang="en-US" altLang="zh-CN" sz="2000" dirty="0">
                <a:solidFill>
                  <a:srgbClr val="0070C0"/>
                </a:solidFill>
                <a:latin typeface="微软雅黑" pitchFamily="34" charset="-122"/>
                <a:ea typeface="微软雅黑" pitchFamily="34" charset="-122"/>
              </a:rPr>
              <a:t>'</a:t>
            </a:r>
            <a:r>
              <a:rPr lang="zh-CN" altLang="en-US" sz="2000" dirty="0">
                <a:solidFill>
                  <a:srgbClr val="0070C0"/>
                </a:solidFill>
                <a:latin typeface="微软雅黑" pitchFamily="34" charset="-122"/>
                <a:ea typeface="微软雅黑" pitchFamily="34" charset="-122"/>
              </a:rPr>
              <a:t>的数据点，保留数据中间的</a:t>
            </a:r>
            <a:r>
              <a:rPr lang="en-US" altLang="zh-CN" sz="2000" dirty="0">
                <a:solidFill>
                  <a:srgbClr val="0070C0"/>
                </a:solidFill>
                <a:latin typeface="微软雅黑" pitchFamily="34" charset="-122"/>
                <a:ea typeface="微软雅黑" pitchFamily="34" charset="-122"/>
              </a:rPr>
              <a:t>N' - </a:t>
            </a:r>
            <a:r>
              <a:rPr lang="en-US" altLang="zh-CN" sz="2000" dirty="0" err="1">
                <a:solidFill>
                  <a:srgbClr val="0070C0"/>
                </a:solidFill>
                <a:latin typeface="微软雅黑" pitchFamily="34" charset="-122"/>
                <a:ea typeface="微软雅黑" pitchFamily="34" charset="-122"/>
              </a:rPr>
              <a:t>n</a:t>
            </a:r>
            <a:r>
              <a:rPr lang="en-US" altLang="zh-CN" sz="2000" baseline="-25000" dirty="0" err="1">
                <a:solidFill>
                  <a:srgbClr val="0070C0"/>
                </a:solidFill>
                <a:latin typeface="微软雅黑" pitchFamily="34" charset="-122"/>
                <a:ea typeface="微软雅黑" pitchFamily="34" charset="-122"/>
              </a:rPr>
              <a:t>d</a:t>
            </a:r>
            <a:r>
              <a:rPr lang="en-US" altLang="zh-CN" sz="2000" dirty="0">
                <a:solidFill>
                  <a:srgbClr val="0070C0"/>
                </a:solidFill>
                <a:latin typeface="微软雅黑" pitchFamily="34" charset="-122"/>
                <a:ea typeface="微软雅黑" pitchFamily="34" charset="-122"/>
              </a:rPr>
              <a:t>'</a:t>
            </a:r>
            <a:r>
              <a:rPr lang="zh-CN" altLang="en-US" sz="2000" dirty="0">
                <a:solidFill>
                  <a:srgbClr val="0070C0"/>
                </a:solidFill>
                <a:latin typeface="微软雅黑" pitchFamily="34" charset="-122"/>
                <a:ea typeface="微软雅黑" pitchFamily="34" charset="-122"/>
              </a:rPr>
              <a:t>进行输出；</a:t>
            </a:r>
          </a:p>
          <a:p>
            <a:r>
              <a:rPr lang="en-US" altLang="zh-CN" sz="2000" dirty="0">
                <a:solidFill>
                  <a:srgbClr val="0070C0"/>
                </a:solidFill>
                <a:latin typeface="微软雅黑" pitchFamily="34" charset="-122"/>
                <a:ea typeface="微软雅黑" pitchFamily="34" charset="-122"/>
              </a:rPr>
              <a:t>4</a:t>
            </a:r>
            <a:r>
              <a:rPr lang="zh-CN" altLang="en-US" sz="2000" dirty="0">
                <a:solidFill>
                  <a:srgbClr val="0070C0"/>
                </a:solidFill>
                <a:latin typeface="微软雅黑" pitchFamily="34" charset="-122"/>
                <a:ea typeface="微软雅黑" pitchFamily="34" charset="-122"/>
              </a:rPr>
              <a:t>）保留</a:t>
            </a:r>
            <a:r>
              <a:rPr lang="en-US" altLang="zh-CN" sz="2000" dirty="0">
                <a:solidFill>
                  <a:srgbClr val="0070C0"/>
                </a:solidFill>
                <a:latin typeface="微软雅黑" pitchFamily="34" charset="-122"/>
                <a:ea typeface="微软雅黑" pitchFamily="34" charset="-122"/>
              </a:rPr>
              <a:t>1</a:t>
            </a:r>
            <a:r>
              <a:rPr lang="zh-CN" altLang="en-US" sz="2000" dirty="0">
                <a:solidFill>
                  <a:srgbClr val="0070C0"/>
                </a:solidFill>
                <a:latin typeface="微软雅黑" pitchFamily="34" charset="-122"/>
                <a:ea typeface="微软雅黑" pitchFamily="34" charset="-122"/>
              </a:rPr>
              <a:t>）序列中的最后</a:t>
            </a:r>
            <a:r>
              <a:rPr lang="en-US" altLang="zh-CN" sz="2000" dirty="0">
                <a:solidFill>
                  <a:srgbClr val="0070C0"/>
                </a:solidFill>
                <a:latin typeface="微软雅黑" pitchFamily="34" charset="-122"/>
                <a:ea typeface="微软雅黑" pitchFamily="34" charset="-122"/>
              </a:rPr>
              <a:t>N</a:t>
            </a:r>
            <a:r>
              <a:rPr lang="en-US" altLang="zh-CN" sz="2000" baseline="-25000" dirty="0">
                <a:solidFill>
                  <a:srgbClr val="0070C0"/>
                </a:solidFill>
                <a:latin typeface="微软雅黑" pitchFamily="34" charset="-122"/>
                <a:ea typeface="微软雅黑" pitchFamily="34" charset="-122"/>
              </a:rPr>
              <a:t>c </a:t>
            </a:r>
            <a:r>
              <a:rPr lang="en-US" altLang="zh-CN" sz="2000" dirty="0">
                <a:solidFill>
                  <a:srgbClr val="0070C0"/>
                </a:solidFill>
                <a:latin typeface="微软雅黑" pitchFamily="34" charset="-122"/>
                <a:ea typeface="微软雅黑" pitchFamily="34" charset="-122"/>
              </a:rPr>
              <a:t>× </a:t>
            </a:r>
            <a:r>
              <a:rPr lang="en-US" altLang="zh-CN" sz="2000" dirty="0" err="1">
                <a:solidFill>
                  <a:srgbClr val="0070C0"/>
                </a:solidFill>
                <a:latin typeface="微软雅黑" pitchFamily="34" charset="-122"/>
                <a:ea typeface="微软雅黑" pitchFamily="34" charset="-122"/>
              </a:rPr>
              <a:t>n</a:t>
            </a:r>
            <a:r>
              <a:rPr lang="en-US" altLang="zh-CN" sz="2000" baseline="-25000" dirty="0" err="1">
                <a:solidFill>
                  <a:srgbClr val="0070C0"/>
                </a:solidFill>
                <a:latin typeface="微软雅黑" pitchFamily="34" charset="-122"/>
                <a:ea typeface="微软雅黑" pitchFamily="34" charset="-122"/>
              </a:rPr>
              <a:t>d</a:t>
            </a:r>
            <a:r>
              <a:rPr lang="en-US" altLang="zh-CN" sz="2000" dirty="0">
                <a:solidFill>
                  <a:srgbClr val="0070C0"/>
                </a:solidFill>
                <a:latin typeface="微软雅黑" pitchFamily="34" charset="-122"/>
                <a:ea typeface="微软雅黑" pitchFamily="34" charset="-122"/>
              </a:rPr>
              <a:t>'</a:t>
            </a:r>
            <a:r>
              <a:rPr lang="zh-CN" altLang="en-US" sz="2000" dirty="0">
                <a:solidFill>
                  <a:srgbClr val="0070C0"/>
                </a:solidFill>
                <a:latin typeface="微软雅黑" pitchFamily="34" charset="-122"/>
                <a:ea typeface="微软雅黑" pitchFamily="34" charset="-122"/>
              </a:rPr>
              <a:t>数据点，并后续时间的基带采样数据中获得</a:t>
            </a:r>
            <a:r>
              <a:rPr lang="en-US" altLang="zh-CN" sz="2000" dirty="0">
                <a:solidFill>
                  <a:srgbClr val="0070C0"/>
                </a:solidFill>
                <a:latin typeface="微软雅黑" pitchFamily="34" charset="-122"/>
                <a:ea typeface="微软雅黑" pitchFamily="34" charset="-122"/>
              </a:rPr>
              <a:t>N</a:t>
            </a:r>
            <a:r>
              <a:rPr lang="en-US" altLang="zh-CN" sz="2000" baseline="-25000" dirty="0">
                <a:solidFill>
                  <a:srgbClr val="0070C0"/>
                </a:solidFill>
                <a:latin typeface="微软雅黑" pitchFamily="34" charset="-122"/>
                <a:ea typeface="微软雅黑" pitchFamily="34" charset="-122"/>
              </a:rPr>
              <a:t>c </a:t>
            </a:r>
            <a:r>
              <a:rPr lang="en-US" altLang="zh-CN" sz="2000" dirty="0">
                <a:solidFill>
                  <a:srgbClr val="0070C0"/>
                </a:solidFill>
                <a:latin typeface="微软雅黑" pitchFamily="34" charset="-122"/>
                <a:ea typeface="微软雅黑" pitchFamily="34" charset="-122"/>
              </a:rPr>
              <a:t>× </a:t>
            </a:r>
            <a:r>
              <a:rPr lang="en-US" altLang="zh-CN" sz="2000" dirty="0" err="1">
                <a:solidFill>
                  <a:srgbClr val="0070C0"/>
                </a:solidFill>
                <a:latin typeface="微软雅黑" pitchFamily="34" charset="-122"/>
                <a:ea typeface="微软雅黑" pitchFamily="34" charset="-122"/>
              </a:rPr>
              <a:t>n</a:t>
            </a:r>
            <a:r>
              <a:rPr lang="en-US" altLang="zh-CN" sz="2000" baseline="-25000" dirty="0" err="1">
                <a:solidFill>
                  <a:srgbClr val="0070C0"/>
                </a:solidFill>
                <a:latin typeface="微软雅黑" pitchFamily="34" charset="-122"/>
                <a:ea typeface="微软雅黑" pitchFamily="34" charset="-122"/>
              </a:rPr>
              <a:t>d</a:t>
            </a:r>
            <a:r>
              <a:rPr lang="en-US" altLang="zh-CN" sz="2000" dirty="0">
                <a:solidFill>
                  <a:srgbClr val="0070C0"/>
                </a:solidFill>
                <a:latin typeface="微软雅黑" pitchFamily="34" charset="-122"/>
                <a:ea typeface="微软雅黑" pitchFamily="34" charset="-122"/>
              </a:rPr>
              <a:t>'</a:t>
            </a:r>
            <a:r>
              <a:rPr lang="zh-CN" altLang="en-US" sz="2000" dirty="0">
                <a:solidFill>
                  <a:srgbClr val="0070C0"/>
                </a:solidFill>
                <a:latin typeface="微软雅黑" pitchFamily="34" charset="-122"/>
                <a:ea typeface="微软雅黑" pitchFamily="34" charset="-122"/>
              </a:rPr>
              <a:t>个数据点，组成新的</a:t>
            </a:r>
            <a:r>
              <a:rPr lang="en-US" altLang="zh-CN" sz="2000" dirty="0">
                <a:solidFill>
                  <a:srgbClr val="0070C0"/>
                </a:solidFill>
                <a:latin typeface="微软雅黑" pitchFamily="34" charset="-122"/>
                <a:ea typeface="微软雅黑" pitchFamily="34" charset="-122"/>
              </a:rPr>
              <a:t>K</a:t>
            </a:r>
            <a:r>
              <a:rPr lang="zh-CN" altLang="en-US" sz="2000" dirty="0">
                <a:solidFill>
                  <a:srgbClr val="0070C0"/>
                </a:solidFill>
                <a:latin typeface="微软雅黑" pitchFamily="34" charset="-122"/>
                <a:ea typeface="微软雅黑" pitchFamily="34" charset="-122"/>
              </a:rPr>
              <a:t>个数据点的时间序列，重复</a:t>
            </a:r>
            <a:r>
              <a:rPr lang="en-US" altLang="zh-CN" sz="2000" dirty="0">
                <a:solidFill>
                  <a:srgbClr val="0070C0"/>
                </a:solidFill>
                <a:latin typeface="微软雅黑" pitchFamily="34" charset="-122"/>
                <a:ea typeface="微软雅黑" pitchFamily="34" charset="-122"/>
              </a:rPr>
              <a:t>2</a:t>
            </a:r>
            <a:r>
              <a:rPr lang="zh-CN" altLang="en-US" sz="2000" dirty="0">
                <a:solidFill>
                  <a:srgbClr val="0070C0"/>
                </a:solidFill>
                <a:latin typeface="微软雅黑" pitchFamily="34" charset="-122"/>
                <a:ea typeface="微软雅黑" pitchFamily="34" charset="-122"/>
              </a:rPr>
              <a:t>）开始的数据处理步骤。</a:t>
            </a:r>
          </a:p>
        </p:txBody>
      </p:sp>
      <p:pic>
        <p:nvPicPr>
          <p:cNvPr id="3" name="图片 2">
            <a:extLst>
              <a:ext uri="{FF2B5EF4-FFF2-40B4-BE49-F238E27FC236}">
                <a16:creationId xmlns:a16="http://schemas.microsoft.com/office/drawing/2014/main" id="{4233647D-8CF8-4056-B526-E26A6F6EB151}"/>
              </a:ext>
            </a:extLst>
          </p:cNvPr>
          <p:cNvPicPr>
            <a:picLocks noChangeAspect="1"/>
          </p:cNvPicPr>
          <p:nvPr/>
        </p:nvPicPr>
        <p:blipFill>
          <a:blip r:embed="rId3"/>
          <a:stretch>
            <a:fillRect/>
          </a:stretch>
        </p:blipFill>
        <p:spPr>
          <a:xfrm>
            <a:off x="298342" y="1067748"/>
            <a:ext cx="7896370" cy="599117"/>
          </a:xfrm>
          <a:prstGeom prst="rect">
            <a:avLst/>
          </a:prstGeom>
        </p:spPr>
      </p:pic>
      <p:sp>
        <p:nvSpPr>
          <p:cNvPr id="2" name="矩形 1">
            <a:extLst>
              <a:ext uri="{FF2B5EF4-FFF2-40B4-BE49-F238E27FC236}">
                <a16:creationId xmlns:a16="http://schemas.microsoft.com/office/drawing/2014/main" id="{F7ED1A84-89B8-490F-851F-C0F696D00FEF}"/>
              </a:ext>
            </a:extLst>
          </p:cNvPr>
          <p:cNvSpPr/>
          <p:nvPr/>
        </p:nvSpPr>
        <p:spPr>
          <a:xfrm>
            <a:off x="298342" y="1666865"/>
            <a:ext cx="8065729" cy="923330"/>
          </a:xfrm>
          <a:prstGeom prst="rect">
            <a:avLst/>
          </a:prstGeom>
        </p:spPr>
        <p:txBody>
          <a:bodyPr wrap="square">
            <a:spAutoFit/>
          </a:bodyPr>
          <a:lstStyle/>
          <a:p>
            <a:r>
              <a:rPr lang="zh-CN" altLang="en-US" dirty="0"/>
              <a:t>通过滤波器组将每个通道划分为若干子通道，可以提高频率分辨率。既有利于偏振校准，也有利于后期的窄带的射频干扰的移除。对基带采样数据进行合成滤波与消色散的计算可以一起完成，主要算法流程如下：</a:t>
            </a:r>
          </a:p>
        </p:txBody>
      </p:sp>
    </p:spTree>
    <p:extLst>
      <p:ext uri="{BB962C8B-B14F-4D97-AF65-F5344CB8AC3E}">
        <p14:creationId xmlns:p14="http://schemas.microsoft.com/office/powerpoint/2010/main" val="3042044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偏振检测</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0" name="矩形 9">
            <a:extLst>
              <a:ext uri="{FF2B5EF4-FFF2-40B4-BE49-F238E27FC236}">
                <a16:creationId xmlns:a16="http://schemas.microsoft.com/office/drawing/2014/main" id="{DB43EBF2-3934-4221-B6EC-E1225B3F7514}"/>
              </a:ext>
            </a:extLst>
          </p:cNvPr>
          <p:cNvSpPr/>
          <p:nvPr/>
        </p:nvSpPr>
        <p:spPr>
          <a:xfrm>
            <a:off x="209686" y="2028778"/>
            <a:ext cx="8331846" cy="1200329"/>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使用两个正交的极化观测时，使用消色散后的两个正交极化的复采样数据来计算信号的偏振。</a:t>
            </a:r>
            <a:endParaRPr lang="en-US" altLang="zh-CN" sz="24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支持线偏振和圆偏振</a:t>
            </a:r>
          </a:p>
        </p:txBody>
      </p:sp>
      <p:pic>
        <p:nvPicPr>
          <p:cNvPr id="2" name="图片 1">
            <a:extLst>
              <a:ext uri="{FF2B5EF4-FFF2-40B4-BE49-F238E27FC236}">
                <a16:creationId xmlns:a16="http://schemas.microsoft.com/office/drawing/2014/main" id="{2876EEF1-A5C2-4AEE-B6AD-3112A5DBAAF1}"/>
              </a:ext>
            </a:extLst>
          </p:cNvPr>
          <p:cNvPicPr>
            <a:picLocks noChangeAspect="1"/>
          </p:cNvPicPr>
          <p:nvPr/>
        </p:nvPicPr>
        <p:blipFill>
          <a:blip r:embed="rId3"/>
          <a:stretch>
            <a:fillRect/>
          </a:stretch>
        </p:blipFill>
        <p:spPr>
          <a:xfrm>
            <a:off x="209686" y="1090604"/>
            <a:ext cx="8724628" cy="661959"/>
          </a:xfrm>
          <a:prstGeom prst="rect">
            <a:avLst/>
          </a:prstGeom>
        </p:spPr>
      </p:pic>
      <p:pic>
        <p:nvPicPr>
          <p:cNvPr id="4" name="图片 3">
            <a:extLst>
              <a:ext uri="{FF2B5EF4-FFF2-40B4-BE49-F238E27FC236}">
                <a16:creationId xmlns:a16="http://schemas.microsoft.com/office/drawing/2014/main" id="{B418E6E8-3CF2-4D3A-9521-BB36EFA8E10C}"/>
              </a:ext>
            </a:extLst>
          </p:cNvPr>
          <p:cNvPicPr>
            <a:picLocks noChangeAspect="1"/>
          </p:cNvPicPr>
          <p:nvPr/>
        </p:nvPicPr>
        <p:blipFill>
          <a:blip r:embed="rId4"/>
          <a:stretch>
            <a:fillRect/>
          </a:stretch>
        </p:blipFill>
        <p:spPr>
          <a:xfrm>
            <a:off x="707974" y="3575016"/>
            <a:ext cx="3149757" cy="2106655"/>
          </a:xfrm>
          <a:prstGeom prst="rect">
            <a:avLst/>
          </a:prstGeom>
        </p:spPr>
      </p:pic>
      <p:pic>
        <p:nvPicPr>
          <p:cNvPr id="5" name="图片 4">
            <a:extLst>
              <a:ext uri="{FF2B5EF4-FFF2-40B4-BE49-F238E27FC236}">
                <a16:creationId xmlns:a16="http://schemas.microsoft.com/office/drawing/2014/main" id="{A37A9F79-78CB-4121-A504-ABCC1B736597}"/>
              </a:ext>
            </a:extLst>
          </p:cNvPr>
          <p:cNvPicPr>
            <a:picLocks noChangeAspect="1"/>
          </p:cNvPicPr>
          <p:nvPr/>
        </p:nvPicPr>
        <p:blipFill>
          <a:blip r:embed="rId5"/>
          <a:stretch>
            <a:fillRect/>
          </a:stretch>
        </p:blipFill>
        <p:spPr>
          <a:xfrm>
            <a:off x="4274347" y="3501991"/>
            <a:ext cx="3378991" cy="2106655"/>
          </a:xfrm>
          <a:prstGeom prst="rect">
            <a:avLst/>
          </a:prstGeom>
        </p:spPr>
      </p:pic>
    </p:spTree>
    <p:extLst>
      <p:ext uri="{BB962C8B-B14F-4D97-AF65-F5344CB8AC3E}">
        <p14:creationId xmlns:p14="http://schemas.microsoft.com/office/powerpoint/2010/main" val="2663714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a:solidFill>
                  <a:schemeClr val="bg1"/>
                </a:solidFill>
                <a:ea typeface="微软雅黑" pitchFamily="34" charset="-122"/>
                <a:sym typeface="Arial" pitchFamily="34" charset="0"/>
              </a:rPr>
              <a:t>2</a:t>
            </a:r>
            <a:r>
              <a:rPr lang="zh-CN" altLang="en-US" sz="2400" b="1" dirty="0">
                <a:solidFill>
                  <a:schemeClr val="bg1"/>
                </a:solidFill>
                <a:ea typeface="微软雅黑" pitchFamily="34" charset="-122"/>
                <a:sym typeface="Arial" pitchFamily="34" charset="0"/>
              </a:rPr>
              <a:t>基于</a:t>
            </a:r>
            <a:r>
              <a:rPr lang="en-US" altLang="zh-CN" sz="2400" b="1" dirty="0">
                <a:solidFill>
                  <a:schemeClr val="bg1"/>
                </a:solidFill>
                <a:ea typeface="微软雅黑" pitchFamily="34" charset="-122"/>
                <a:sym typeface="Arial" pitchFamily="34" charset="0"/>
              </a:rPr>
              <a:t>GPU</a:t>
            </a:r>
            <a:r>
              <a:rPr lang="zh-CN" altLang="en-US" sz="2400" b="1" dirty="0">
                <a:solidFill>
                  <a:schemeClr val="bg1"/>
                </a:solidFill>
                <a:ea typeface="微软雅黑" pitchFamily="34" charset="-122"/>
                <a:sym typeface="Arial" pitchFamily="34" charset="0"/>
              </a:rPr>
              <a:t>的高性能实时数据处理</a:t>
            </a:r>
            <a:r>
              <a:rPr lang="en-US" altLang="zh-CN" sz="2400" b="1" dirty="0">
                <a:solidFill>
                  <a:schemeClr val="bg1"/>
                </a:solidFill>
                <a:ea typeface="微软雅黑" pitchFamily="34" charset="-122"/>
                <a:sym typeface="Arial" pitchFamily="34" charset="0"/>
              </a:rPr>
              <a:t>/</a:t>
            </a:r>
            <a:r>
              <a:rPr lang="zh-CN" altLang="en-US" sz="2400" b="1" dirty="0">
                <a:solidFill>
                  <a:schemeClr val="bg1"/>
                </a:solidFill>
                <a:ea typeface="微软雅黑" pitchFamily="34" charset="-122"/>
                <a:sym typeface="Arial" pitchFamily="34" charset="0"/>
              </a:rPr>
              <a:t>折叠</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0" name="矩形 9">
            <a:extLst>
              <a:ext uri="{FF2B5EF4-FFF2-40B4-BE49-F238E27FC236}">
                <a16:creationId xmlns:a16="http://schemas.microsoft.com/office/drawing/2014/main" id="{DB43EBF2-3934-4221-B6EC-E1225B3F7514}"/>
              </a:ext>
            </a:extLst>
          </p:cNvPr>
          <p:cNvSpPr/>
          <p:nvPr/>
        </p:nvSpPr>
        <p:spPr>
          <a:xfrm>
            <a:off x="209686" y="2028778"/>
            <a:ext cx="8331846" cy="3785652"/>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脉冲星通常是非常微弱的射电源。需要对消色散后的时域信号按照周期进行积分，既折叠，提高信噪比，才能观察到清晰的脉冲轮廓。消色散后的时间序列，采样间隔为</a:t>
            </a:r>
            <a:r>
              <a:rPr lang="en-US" altLang="zh-CN" sz="2400" dirty="0" err="1">
                <a:solidFill>
                  <a:srgbClr val="0070C0"/>
                </a:solidFill>
                <a:latin typeface="微软雅黑" pitchFamily="34" charset="-122"/>
                <a:ea typeface="微软雅黑" pitchFamily="34" charset="-122"/>
              </a:rPr>
              <a:t>t</a:t>
            </a:r>
            <a:r>
              <a:rPr lang="en-US" altLang="zh-CN" sz="2400" baseline="-25000" dirty="0" err="1">
                <a:solidFill>
                  <a:srgbClr val="0070C0"/>
                </a:solidFill>
                <a:latin typeface="微软雅黑" pitchFamily="34" charset="-122"/>
                <a:ea typeface="微软雅黑" pitchFamily="34" charset="-122"/>
              </a:rPr>
              <a:t>samp</a:t>
            </a:r>
            <a:r>
              <a:rPr lang="en-US" altLang="zh-CN" sz="2400" dirty="0">
                <a:solidFill>
                  <a:srgbClr val="0070C0"/>
                </a:solidFill>
                <a:latin typeface="微软雅黑" pitchFamily="34" charset="-122"/>
                <a:ea typeface="微软雅黑" pitchFamily="34" charset="-122"/>
              </a:rPr>
              <a:t>;</a:t>
            </a:r>
            <a:r>
              <a:rPr lang="zh-CN" altLang="en-US" sz="2400" dirty="0">
                <a:solidFill>
                  <a:srgbClr val="0070C0"/>
                </a:solidFill>
                <a:latin typeface="微软雅黑" pitchFamily="34" charset="-122"/>
                <a:ea typeface="微软雅黑" pitchFamily="34" charset="-122"/>
              </a:rPr>
              <a:t>将脉冲星积分轮廓均分为</a:t>
            </a:r>
            <a:r>
              <a:rPr lang="en-US" altLang="zh-CN" sz="2400" dirty="0">
                <a:solidFill>
                  <a:srgbClr val="0070C0"/>
                </a:solidFill>
                <a:latin typeface="微软雅黑" pitchFamily="34" charset="-122"/>
                <a:ea typeface="微软雅黑" pitchFamily="34" charset="-122"/>
              </a:rPr>
              <a:t>n</a:t>
            </a:r>
            <a:r>
              <a:rPr lang="zh-CN" altLang="en-US" sz="2400" dirty="0">
                <a:solidFill>
                  <a:srgbClr val="0070C0"/>
                </a:solidFill>
                <a:latin typeface="微软雅黑" pitchFamily="34" charset="-122"/>
                <a:ea typeface="微软雅黑" pitchFamily="34" charset="-122"/>
              </a:rPr>
              <a:t>个部分，每个部分称为一个</a:t>
            </a:r>
            <a:r>
              <a:rPr lang="en-US" altLang="zh-CN" sz="2400" dirty="0">
                <a:solidFill>
                  <a:srgbClr val="0070C0"/>
                </a:solidFill>
                <a:latin typeface="微软雅黑" pitchFamily="34" charset="-122"/>
                <a:ea typeface="微软雅黑" pitchFamily="34" charset="-122"/>
              </a:rPr>
              <a:t>bin</a:t>
            </a:r>
            <a:r>
              <a:rPr lang="zh-CN" altLang="en-US" sz="2400" dirty="0">
                <a:solidFill>
                  <a:srgbClr val="0070C0"/>
                </a:solidFill>
                <a:latin typeface="微软雅黑" pitchFamily="34" charset="-122"/>
                <a:ea typeface="微软雅黑" pitchFamily="34" charset="-122"/>
              </a:rPr>
              <a:t>。每个</a:t>
            </a:r>
            <a:r>
              <a:rPr lang="en-US" altLang="zh-CN" sz="2400" dirty="0">
                <a:solidFill>
                  <a:srgbClr val="0070C0"/>
                </a:solidFill>
                <a:latin typeface="微软雅黑" pitchFamily="34" charset="-122"/>
                <a:ea typeface="微软雅黑" pitchFamily="34" charset="-122"/>
              </a:rPr>
              <a:t>bin</a:t>
            </a:r>
            <a:r>
              <a:rPr lang="zh-CN" altLang="en-US" sz="2400" dirty="0">
                <a:solidFill>
                  <a:srgbClr val="0070C0"/>
                </a:solidFill>
                <a:latin typeface="微软雅黑" pitchFamily="34" charset="-122"/>
                <a:ea typeface="微软雅黑" pitchFamily="34" charset="-122"/>
              </a:rPr>
              <a:t>对应着脉冲的特定的相位</a:t>
            </a:r>
            <a:r>
              <a:rPr lang="en-US" altLang="zh-CN" sz="2400" dirty="0">
                <a:solidFill>
                  <a:srgbClr val="0070C0"/>
                </a:solidFill>
                <a:latin typeface="微软雅黑" pitchFamily="34" charset="-122"/>
                <a:ea typeface="微软雅黑" pitchFamily="34" charset="-122"/>
              </a:rPr>
              <a:t>phase</a:t>
            </a:r>
            <a:r>
              <a:rPr lang="zh-CN" altLang="en-US" sz="2400" dirty="0">
                <a:solidFill>
                  <a:srgbClr val="0070C0"/>
                </a:solidFill>
                <a:latin typeface="微软雅黑" pitchFamily="34" charset="-122"/>
                <a:ea typeface="微软雅黑" pitchFamily="34" charset="-122"/>
              </a:rPr>
              <a:t>，第</a:t>
            </a:r>
            <a:r>
              <a:rPr lang="en-US" altLang="zh-CN" sz="2400" dirty="0" err="1">
                <a:solidFill>
                  <a:srgbClr val="0070C0"/>
                </a:solidFill>
                <a:latin typeface="微软雅黑" pitchFamily="34" charset="-122"/>
                <a:ea typeface="微软雅黑" pitchFamily="34" charset="-122"/>
              </a:rPr>
              <a:t>i</a:t>
            </a:r>
            <a:r>
              <a:rPr lang="zh-CN" altLang="en-US" sz="2400" dirty="0">
                <a:solidFill>
                  <a:srgbClr val="0070C0"/>
                </a:solidFill>
                <a:latin typeface="微软雅黑" pitchFamily="34" charset="-122"/>
                <a:ea typeface="微软雅黑" pitchFamily="34" charset="-122"/>
              </a:rPr>
              <a:t>个</a:t>
            </a:r>
            <a:r>
              <a:rPr lang="en-US" altLang="zh-CN" sz="2400" dirty="0">
                <a:solidFill>
                  <a:srgbClr val="0070C0"/>
                </a:solidFill>
                <a:latin typeface="微软雅黑" pitchFamily="34" charset="-122"/>
                <a:ea typeface="微软雅黑" pitchFamily="34" charset="-122"/>
              </a:rPr>
              <a:t>bin</a:t>
            </a:r>
            <a:r>
              <a:rPr lang="zh-CN" altLang="en-US" sz="2400" dirty="0">
                <a:solidFill>
                  <a:srgbClr val="0070C0"/>
                </a:solidFill>
                <a:latin typeface="微软雅黑" pitchFamily="34" charset="-122"/>
                <a:ea typeface="微软雅黑" pitchFamily="34" charset="-122"/>
              </a:rPr>
              <a:t>对应的相位中心为</a:t>
            </a:r>
            <a:r>
              <a:rPr lang="en-US" altLang="zh-CN" sz="2400" dirty="0">
                <a:solidFill>
                  <a:srgbClr val="0070C0"/>
                </a:solidFill>
                <a:latin typeface="微软雅黑" pitchFamily="34" charset="-122"/>
                <a:ea typeface="微软雅黑" pitchFamily="34" charset="-122"/>
              </a:rPr>
              <a:t>(i-0.5)/</a:t>
            </a:r>
            <a:r>
              <a:rPr lang="en-US" altLang="zh-CN" sz="2400" dirty="0" err="1">
                <a:solidFill>
                  <a:srgbClr val="0070C0"/>
                </a:solidFill>
                <a:latin typeface="微软雅黑" pitchFamily="34" charset="-122"/>
                <a:ea typeface="微软雅黑" pitchFamily="34" charset="-122"/>
              </a:rPr>
              <a:t>n</a:t>
            </a:r>
            <a:r>
              <a:rPr lang="en-US" altLang="zh-CN" sz="2400" baseline="-25000" dirty="0" err="1">
                <a:solidFill>
                  <a:srgbClr val="0070C0"/>
                </a:solidFill>
                <a:latin typeface="微软雅黑" pitchFamily="34" charset="-122"/>
                <a:ea typeface="微软雅黑" pitchFamily="34" charset="-122"/>
              </a:rPr>
              <a:t>bins</a:t>
            </a:r>
            <a:r>
              <a:rPr lang="en-US" altLang="zh-CN" sz="2400" dirty="0">
                <a:solidFill>
                  <a:srgbClr val="0070C0"/>
                </a:solidFill>
                <a:latin typeface="微软雅黑" pitchFamily="34" charset="-122"/>
                <a:ea typeface="微软雅黑" pitchFamily="34" charset="-122"/>
              </a:rPr>
              <a:t>;</a:t>
            </a:r>
            <a:r>
              <a:rPr lang="zh-CN" altLang="en-US" sz="2400" dirty="0">
                <a:solidFill>
                  <a:srgbClr val="0070C0"/>
                </a:solidFill>
                <a:latin typeface="微软雅黑" pitchFamily="34" charset="-122"/>
                <a:ea typeface="微软雅黑" pitchFamily="34" charset="-122"/>
              </a:rPr>
              <a:t>计算每个采样所对应的相位</a:t>
            </a:r>
            <a:r>
              <a:rPr lang="en-US" altLang="zh-CN" sz="2400" dirty="0">
                <a:solidFill>
                  <a:srgbClr val="0070C0"/>
                </a:solidFill>
                <a:latin typeface="微软雅黑" pitchFamily="34" charset="-122"/>
                <a:ea typeface="微软雅黑" pitchFamily="34" charset="-122"/>
              </a:rPr>
              <a:t>;</a:t>
            </a:r>
            <a:r>
              <a:rPr lang="zh-CN" altLang="en-US" sz="2400" dirty="0">
                <a:solidFill>
                  <a:srgbClr val="0070C0"/>
                </a:solidFill>
                <a:latin typeface="微软雅黑" pitchFamily="34" charset="-122"/>
                <a:ea typeface="微软雅黑" pitchFamily="34" charset="-122"/>
              </a:rPr>
              <a:t>计算该相位所对应的</a:t>
            </a:r>
            <a:r>
              <a:rPr lang="en-US" altLang="zh-CN" sz="2400" dirty="0">
                <a:solidFill>
                  <a:srgbClr val="0070C0"/>
                </a:solidFill>
                <a:latin typeface="微软雅黑" pitchFamily="34" charset="-122"/>
                <a:ea typeface="微软雅黑" pitchFamily="34" charset="-122"/>
              </a:rPr>
              <a:t>bin</a:t>
            </a:r>
            <a:r>
              <a:rPr lang="zh-CN" altLang="en-US" sz="2400" dirty="0">
                <a:solidFill>
                  <a:srgbClr val="0070C0"/>
                </a:solidFill>
                <a:latin typeface="微软雅黑" pitchFamily="34" charset="-122"/>
                <a:ea typeface="微软雅黑" pitchFamily="34" charset="-122"/>
              </a:rPr>
              <a:t>，将该采样累计到</a:t>
            </a:r>
            <a:r>
              <a:rPr lang="en-US" altLang="zh-CN" sz="2400" dirty="0">
                <a:solidFill>
                  <a:srgbClr val="0070C0"/>
                </a:solidFill>
                <a:latin typeface="微软雅黑" pitchFamily="34" charset="-122"/>
                <a:ea typeface="微软雅黑" pitchFamily="34" charset="-122"/>
              </a:rPr>
              <a:t>bin</a:t>
            </a:r>
            <a:r>
              <a:rPr lang="zh-CN" altLang="en-US" sz="2400" dirty="0">
                <a:solidFill>
                  <a:srgbClr val="0070C0"/>
                </a:solidFill>
                <a:latin typeface="微软雅黑" pitchFamily="34" charset="-122"/>
                <a:ea typeface="微软雅黑" pitchFamily="34" charset="-122"/>
              </a:rPr>
              <a:t>中。目前系统使用脉冲星测时软件</a:t>
            </a:r>
            <a:r>
              <a:rPr lang="en-US" altLang="zh-CN" sz="2400" dirty="0">
                <a:solidFill>
                  <a:srgbClr val="0070C0"/>
                </a:solidFill>
                <a:latin typeface="微软雅黑" pitchFamily="34" charset="-122"/>
                <a:ea typeface="微软雅黑" pitchFamily="34" charset="-122"/>
              </a:rPr>
              <a:t>TEMPO2</a:t>
            </a:r>
            <a:r>
              <a:rPr lang="zh-CN" altLang="en-US" sz="2400" dirty="0">
                <a:solidFill>
                  <a:srgbClr val="0070C0"/>
                </a:solidFill>
                <a:latin typeface="微软雅黑" pitchFamily="34" charset="-122"/>
                <a:ea typeface="微软雅黑" pitchFamily="34" charset="-122"/>
              </a:rPr>
              <a:t>，依据观测目标和望远镜的地理位置坐标来生成一个多项式来近似脉冲星的时间模型</a:t>
            </a:r>
            <a:r>
              <a:rPr lang="en-US" altLang="zh-CN" sz="2400" dirty="0">
                <a:solidFill>
                  <a:srgbClr val="0070C0"/>
                </a:solidFill>
                <a:latin typeface="微软雅黑" pitchFamily="34" charset="-122"/>
                <a:ea typeface="微软雅黑" pitchFamily="34" charset="-122"/>
              </a:rPr>
              <a:t>P</a:t>
            </a:r>
            <a:r>
              <a:rPr lang="en-US" altLang="zh-CN" sz="2400" baseline="-25000" dirty="0">
                <a:solidFill>
                  <a:srgbClr val="0070C0"/>
                </a:solidFill>
                <a:latin typeface="微软雅黑" pitchFamily="34" charset="-122"/>
                <a:ea typeface="微软雅黑" pitchFamily="34" charset="-122"/>
              </a:rPr>
              <a:t>∅</a:t>
            </a:r>
            <a:r>
              <a:rPr lang="en-US" altLang="zh-CN" sz="2400" dirty="0">
                <a:solidFill>
                  <a:srgbClr val="0070C0"/>
                </a:solidFill>
                <a:latin typeface="微软雅黑" pitchFamily="34" charset="-122"/>
                <a:ea typeface="微软雅黑" pitchFamily="34" charset="-122"/>
              </a:rPr>
              <a:t> (t)</a:t>
            </a:r>
            <a:r>
              <a:rPr lang="zh-CN" altLang="en-US" sz="2400" dirty="0">
                <a:solidFill>
                  <a:srgbClr val="0070C0"/>
                </a:solidFill>
                <a:latin typeface="微软雅黑" pitchFamily="34" charset="-122"/>
                <a:ea typeface="微软雅黑" pitchFamily="34" charset="-122"/>
              </a:rPr>
              <a:t>，将每个信号映射到对应的</a:t>
            </a:r>
            <a:r>
              <a:rPr lang="en-US" altLang="zh-CN" sz="2400" dirty="0">
                <a:solidFill>
                  <a:srgbClr val="0070C0"/>
                </a:solidFill>
                <a:latin typeface="微软雅黑" pitchFamily="34" charset="-122"/>
                <a:ea typeface="微软雅黑" pitchFamily="34" charset="-122"/>
              </a:rPr>
              <a:t>bin</a:t>
            </a:r>
            <a:r>
              <a:rPr lang="zh-CN" altLang="en-US" sz="2400" dirty="0">
                <a:solidFill>
                  <a:srgbClr val="0070C0"/>
                </a:solidFill>
                <a:latin typeface="微软雅黑" pitchFamily="34" charset="-122"/>
                <a:ea typeface="微软雅黑" pitchFamily="34" charset="-122"/>
              </a:rPr>
              <a:t>中进行累加。</a:t>
            </a:r>
          </a:p>
        </p:txBody>
      </p:sp>
      <p:pic>
        <p:nvPicPr>
          <p:cNvPr id="6" name="图片 5">
            <a:extLst>
              <a:ext uri="{FF2B5EF4-FFF2-40B4-BE49-F238E27FC236}">
                <a16:creationId xmlns:a16="http://schemas.microsoft.com/office/drawing/2014/main" id="{5BC34F53-EA22-47C6-8FB0-99A1F71EC9EC}"/>
              </a:ext>
            </a:extLst>
          </p:cNvPr>
          <p:cNvPicPr>
            <a:picLocks noChangeAspect="1"/>
          </p:cNvPicPr>
          <p:nvPr/>
        </p:nvPicPr>
        <p:blipFill>
          <a:blip r:embed="rId3"/>
          <a:stretch>
            <a:fillRect/>
          </a:stretch>
        </p:blipFill>
        <p:spPr>
          <a:xfrm>
            <a:off x="332814" y="1112822"/>
            <a:ext cx="7930124" cy="601678"/>
          </a:xfrm>
          <a:prstGeom prst="rect">
            <a:avLst/>
          </a:prstGeom>
        </p:spPr>
      </p:pic>
    </p:spTree>
    <p:extLst>
      <p:ext uri="{BB962C8B-B14F-4D97-AF65-F5344CB8AC3E}">
        <p14:creationId xmlns:p14="http://schemas.microsoft.com/office/powerpoint/2010/main" val="846711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en-US" altLang="zh-CN" sz="2400" b="1" dirty="0" err="1">
                <a:solidFill>
                  <a:schemeClr val="bg1"/>
                </a:solidFill>
                <a:ea typeface="微软雅黑" pitchFamily="34" charset="-122"/>
                <a:sym typeface="Arial" pitchFamily="34" charset="0"/>
              </a:rPr>
              <a:t>psrfits</a:t>
            </a:r>
            <a:r>
              <a:rPr lang="zh-CN" altLang="en-US" sz="2400" b="1" dirty="0">
                <a:solidFill>
                  <a:schemeClr val="bg1"/>
                </a:solidFill>
                <a:ea typeface="微软雅黑" pitchFamily="34" charset="-122"/>
                <a:sym typeface="Arial" pitchFamily="34" charset="0"/>
              </a:rPr>
              <a:t>文件输出</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0" name="矩形 9">
            <a:extLst>
              <a:ext uri="{FF2B5EF4-FFF2-40B4-BE49-F238E27FC236}">
                <a16:creationId xmlns:a16="http://schemas.microsoft.com/office/drawing/2014/main" id="{DB43EBF2-3934-4221-B6EC-E1225B3F7514}"/>
              </a:ext>
            </a:extLst>
          </p:cNvPr>
          <p:cNvSpPr/>
          <p:nvPr/>
        </p:nvSpPr>
        <p:spPr>
          <a:xfrm>
            <a:off x="209686" y="2028778"/>
            <a:ext cx="8331846" cy="1938992"/>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折叠后的平均脉冲轮廓的多通道全极化的数据保存为</a:t>
            </a:r>
            <a:r>
              <a:rPr lang="en-US" altLang="zh-CN" sz="2400" dirty="0">
                <a:solidFill>
                  <a:srgbClr val="0070C0"/>
                </a:solidFill>
                <a:latin typeface="微软雅黑" pitchFamily="34" charset="-122"/>
                <a:ea typeface="微软雅黑" pitchFamily="34" charset="-122"/>
              </a:rPr>
              <a:t>PSRFITS</a:t>
            </a:r>
            <a:r>
              <a:rPr lang="zh-CN" altLang="en-US" sz="2400" dirty="0">
                <a:solidFill>
                  <a:srgbClr val="0070C0"/>
                </a:solidFill>
                <a:latin typeface="微软雅黑" pitchFamily="34" charset="-122"/>
                <a:ea typeface="微软雅黑" pitchFamily="34" charset="-122"/>
              </a:rPr>
              <a:t>格式。</a:t>
            </a:r>
            <a:r>
              <a:rPr lang="en-US" altLang="zh-CN" sz="2400" dirty="0">
                <a:solidFill>
                  <a:srgbClr val="0070C0"/>
                </a:solidFill>
                <a:latin typeface="微软雅黑" pitchFamily="34" charset="-122"/>
                <a:ea typeface="微软雅黑" pitchFamily="34" charset="-122"/>
              </a:rPr>
              <a:t>PSRFITS</a:t>
            </a:r>
            <a:r>
              <a:rPr lang="zh-CN" altLang="en-US" sz="2400" dirty="0">
                <a:solidFill>
                  <a:srgbClr val="0070C0"/>
                </a:solidFill>
                <a:latin typeface="微软雅黑" pitchFamily="34" charset="-122"/>
                <a:ea typeface="微软雅黑" pitchFamily="34" charset="-122"/>
              </a:rPr>
              <a:t>是脉冲星数据文件的标准格式。</a:t>
            </a:r>
            <a:r>
              <a:rPr lang="en-US" altLang="zh-CN" sz="2400" dirty="0">
                <a:solidFill>
                  <a:srgbClr val="0070C0"/>
                </a:solidFill>
                <a:latin typeface="微软雅黑" pitchFamily="34" charset="-122"/>
                <a:ea typeface="微软雅黑" pitchFamily="34" charset="-122"/>
              </a:rPr>
              <a:t>PSRFITS</a:t>
            </a:r>
            <a:r>
              <a:rPr lang="zh-CN" altLang="en-US" sz="2400" dirty="0">
                <a:solidFill>
                  <a:srgbClr val="0070C0"/>
                </a:solidFill>
                <a:latin typeface="微软雅黑" pitchFamily="34" charset="-122"/>
                <a:ea typeface="微软雅黑" pitchFamily="34" charset="-122"/>
              </a:rPr>
              <a:t>格式从广为使用的标准</a:t>
            </a:r>
            <a:r>
              <a:rPr lang="en-US" altLang="zh-CN" sz="2400" dirty="0">
                <a:solidFill>
                  <a:srgbClr val="0070C0"/>
                </a:solidFill>
                <a:latin typeface="微软雅黑" pitchFamily="34" charset="-122"/>
                <a:ea typeface="微软雅黑" pitchFamily="34" charset="-122"/>
              </a:rPr>
              <a:t>FITS</a:t>
            </a:r>
            <a:r>
              <a:rPr lang="zh-CN" altLang="en-US" sz="2400" dirty="0">
                <a:solidFill>
                  <a:srgbClr val="0070C0"/>
                </a:solidFill>
                <a:latin typeface="微软雅黑" pitchFamily="34" charset="-122"/>
                <a:ea typeface="微软雅黑" pitchFamily="34" charset="-122"/>
              </a:rPr>
              <a:t>格式扩展而来。观测望远镜的标识和坐标，接收参数，观测时间等信息保存在</a:t>
            </a:r>
            <a:r>
              <a:rPr lang="en-US" altLang="zh-CN" sz="2400" dirty="0">
                <a:solidFill>
                  <a:srgbClr val="0070C0"/>
                </a:solidFill>
                <a:latin typeface="微软雅黑" pitchFamily="34" charset="-122"/>
                <a:ea typeface="微软雅黑" pitchFamily="34" charset="-122"/>
              </a:rPr>
              <a:t>HDU</a:t>
            </a:r>
            <a:r>
              <a:rPr lang="zh-CN" altLang="en-US" sz="2400" dirty="0">
                <a:solidFill>
                  <a:srgbClr val="0070C0"/>
                </a:solidFill>
                <a:latin typeface="微软雅黑" pitchFamily="34" charset="-122"/>
                <a:ea typeface="微软雅黑" pitchFamily="34" charset="-122"/>
              </a:rPr>
              <a:t>中。各个子积分的积分数据保持在扩展</a:t>
            </a:r>
            <a:r>
              <a:rPr lang="en-US" altLang="zh-CN" sz="2400" dirty="0">
                <a:solidFill>
                  <a:srgbClr val="0070C0"/>
                </a:solidFill>
                <a:latin typeface="微软雅黑" pitchFamily="34" charset="-122"/>
                <a:ea typeface="微软雅黑" pitchFamily="34" charset="-122"/>
              </a:rPr>
              <a:t>HDU</a:t>
            </a:r>
            <a:r>
              <a:rPr lang="zh-CN" altLang="en-US" sz="2400" dirty="0">
                <a:solidFill>
                  <a:srgbClr val="0070C0"/>
                </a:solidFill>
                <a:latin typeface="微软雅黑" pitchFamily="34" charset="-122"/>
                <a:ea typeface="微软雅黑" pitchFamily="34" charset="-122"/>
              </a:rPr>
              <a:t>中。</a:t>
            </a:r>
          </a:p>
        </p:txBody>
      </p:sp>
      <p:pic>
        <p:nvPicPr>
          <p:cNvPr id="6" name="图片 5">
            <a:extLst>
              <a:ext uri="{FF2B5EF4-FFF2-40B4-BE49-F238E27FC236}">
                <a16:creationId xmlns:a16="http://schemas.microsoft.com/office/drawing/2014/main" id="{5BC34F53-EA22-47C6-8FB0-99A1F71EC9EC}"/>
              </a:ext>
            </a:extLst>
          </p:cNvPr>
          <p:cNvPicPr>
            <a:picLocks noChangeAspect="1"/>
          </p:cNvPicPr>
          <p:nvPr/>
        </p:nvPicPr>
        <p:blipFill>
          <a:blip r:embed="rId3"/>
          <a:stretch>
            <a:fillRect/>
          </a:stretch>
        </p:blipFill>
        <p:spPr>
          <a:xfrm>
            <a:off x="332814" y="1112822"/>
            <a:ext cx="7930124" cy="601678"/>
          </a:xfrm>
          <a:prstGeom prst="rect">
            <a:avLst/>
          </a:prstGeom>
        </p:spPr>
      </p:pic>
      <p:pic>
        <p:nvPicPr>
          <p:cNvPr id="7" name="图片 6">
            <a:extLst>
              <a:ext uri="{FF2B5EF4-FFF2-40B4-BE49-F238E27FC236}">
                <a16:creationId xmlns:a16="http://schemas.microsoft.com/office/drawing/2014/main" id="{7C841F14-C453-4222-9F81-4D5F97AB28C5}"/>
              </a:ext>
            </a:extLst>
          </p:cNvPr>
          <p:cNvPicPr>
            <a:picLocks noChangeAspect="1"/>
          </p:cNvPicPr>
          <p:nvPr/>
        </p:nvPicPr>
        <p:blipFill>
          <a:blip r:embed="rId4"/>
          <a:stretch>
            <a:fillRect/>
          </a:stretch>
        </p:blipFill>
        <p:spPr>
          <a:xfrm>
            <a:off x="1162050" y="4345266"/>
            <a:ext cx="6124575" cy="2228571"/>
          </a:xfrm>
          <a:prstGeom prst="rect">
            <a:avLst/>
          </a:prstGeom>
          <a:ln w="28575">
            <a:solidFill>
              <a:schemeClr val="tx1"/>
            </a:solidFill>
          </a:ln>
        </p:spPr>
      </p:pic>
    </p:spTree>
    <p:extLst>
      <p:ext uri="{BB962C8B-B14F-4D97-AF65-F5344CB8AC3E}">
        <p14:creationId xmlns:p14="http://schemas.microsoft.com/office/powerpoint/2010/main" val="3903809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zh-CN" altLang="en-US" sz="2400" b="1" dirty="0">
                <a:solidFill>
                  <a:schemeClr val="bg1"/>
                </a:solidFill>
                <a:ea typeface="微软雅黑" pitchFamily="34" charset="-122"/>
                <a:sym typeface="Arial" pitchFamily="34" charset="0"/>
              </a:rPr>
              <a:t>离线文件测试</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6" name="矩形 5">
            <a:extLst>
              <a:ext uri="{FF2B5EF4-FFF2-40B4-BE49-F238E27FC236}">
                <a16:creationId xmlns:a16="http://schemas.microsoft.com/office/drawing/2014/main" id="{0CB67D85-3A28-4EF4-A664-CF4EC8420E1B}"/>
              </a:ext>
            </a:extLst>
          </p:cNvPr>
          <p:cNvSpPr/>
          <p:nvPr/>
        </p:nvSpPr>
        <p:spPr>
          <a:xfrm>
            <a:off x="250179" y="1002073"/>
            <a:ext cx="8331846" cy="584775"/>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1600" dirty="0">
                <a:solidFill>
                  <a:srgbClr val="0070C0"/>
                </a:solidFill>
                <a:latin typeface="微软雅黑" pitchFamily="34" charset="-122"/>
                <a:ea typeface="微软雅黑" pitchFamily="34" charset="-122"/>
              </a:rPr>
              <a:t>在单线程</a:t>
            </a:r>
            <a:r>
              <a:rPr lang="en-US" altLang="zh-CN" sz="1600" dirty="0">
                <a:solidFill>
                  <a:srgbClr val="0070C0"/>
                </a:solidFill>
                <a:latin typeface="微软雅黑" pitchFamily="34" charset="-122"/>
                <a:ea typeface="微软雅黑" pitchFamily="34" charset="-122"/>
              </a:rPr>
              <a:t>CPU</a:t>
            </a:r>
            <a:r>
              <a:rPr lang="zh-CN" altLang="en-US" sz="1600" dirty="0">
                <a:solidFill>
                  <a:srgbClr val="0070C0"/>
                </a:solidFill>
                <a:latin typeface="微软雅黑" pitchFamily="34" charset="-122"/>
                <a:ea typeface="微软雅黑" pitchFamily="34" charset="-122"/>
              </a:rPr>
              <a:t>调度单</a:t>
            </a:r>
            <a:r>
              <a:rPr lang="en-US" altLang="zh-CN" sz="1600" dirty="0">
                <a:solidFill>
                  <a:srgbClr val="0070C0"/>
                </a:solidFill>
                <a:latin typeface="微软雅黑" pitchFamily="34" charset="-122"/>
                <a:ea typeface="微软雅黑" pitchFamily="34" charset="-122"/>
              </a:rPr>
              <a:t>NVIDIA GeForce GTX TITAN X</a:t>
            </a:r>
            <a:r>
              <a:rPr lang="zh-CN" altLang="en-US" sz="1600" dirty="0">
                <a:solidFill>
                  <a:srgbClr val="0070C0"/>
                </a:solidFill>
                <a:latin typeface="微软雅黑" pitchFamily="34" charset="-122"/>
                <a:ea typeface="微软雅黑" pitchFamily="34" charset="-122"/>
              </a:rPr>
              <a:t>的</a:t>
            </a:r>
            <a:r>
              <a:rPr lang="en-US" altLang="zh-CN" sz="1600" dirty="0">
                <a:solidFill>
                  <a:srgbClr val="0070C0"/>
                </a:solidFill>
                <a:latin typeface="微软雅黑" pitchFamily="34" charset="-122"/>
                <a:ea typeface="微软雅黑" pitchFamily="34" charset="-122"/>
              </a:rPr>
              <a:t>GPU</a:t>
            </a:r>
            <a:r>
              <a:rPr lang="zh-CN" altLang="en-US" sz="1600" dirty="0">
                <a:solidFill>
                  <a:srgbClr val="0070C0"/>
                </a:solidFill>
                <a:latin typeface="微软雅黑" pitchFamily="34" charset="-122"/>
                <a:ea typeface="微软雅黑" pitchFamily="34" charset="-122"/>
              </a:rPr>
              <a:t>卡上使用</a:t>
            </a:r>
            <a:r>
              <a:rPr lang="en-US" altLang="zh-CN" sz="1600" dirty="0">
                <a:solidFill>
                  <a:srgbClr val="0070C0"/>
                </a:solidFill>
                <a:latin typeface="微软雅黑" pitchFamily="34" charset="-122"/>
                <a:ea typeface="微软雅黑" pitchFamily="34" charset="-122"/>
              </a:rPr>
              <a:t>8.2</a:t>
            </a:r>
            <a:r>
              <a:rPr lang="zh-CN" altLang="en-US" sz="1600" dirty="0">
                <a:solidFill>
                  <a:srgbClr val="0070C0"/>
                </a:solidFill>
                <a:latin typeface="微软雅黑" pitchFamily="34" charset="-122"/>
                <a:ea typeface="微软雅黑" pitchFamily="34" charset="-122"/>
              </a:rPr>
              <a:t>秒的时间处理了</a:t>
            </a:r>
            <a:r>
              <a:rPr lang="en-US" altLang="zh-CN" sz="1600" dirty="0">
                <a:solidFill>
                  <a:srgbClr val="0070C0"/>
                </a:solidFill>
                <a:latin typeface="微软雅黑" pitchFamily="34" charset="-122"/>
                <a:ea typeface="微软雅黑" pitchFamily="34" charset="-122"/>
              </a:rPr>
              <a:t>2GBytes</a:t>
            </a:r>
            <a:r>
              <a:rPr lang="zh-CN" altLang="en-US" sz="1600" dirty="0">
                <a:solidFill>
                  <a:srgbClr val="0070C0"/>
                </a:solidFill>
                <a:latin typeface="微软雅黑" pitchFamily="34" charset="-122"/>
                <a:ea typeface="微软雅黑" pitchFamily="34" charset="-122"/>
              </a:rPr>
              <a:t>大小数据文件，共</a:t>
            </a:r>
            <a:r>
              <a:rPr lang="en-US" altLang="zh-CN" sz="1600" dirty="0">
                <a:solidFill>
                  <a:srgbClr val="0070C0"/>
                </a:solidFill>
                <a:latin typeface="微软雅黑" pitchFamily="34" charset="-122"/>
                <a:ea typeface="微软雅黑" pitchFamily="34" charset="-122"/>
              </a:rPr>
              <a:t>163840000</a:t>
            </a:r>
            <a:r>
              <a:rPr lang="zh-CN" altLang="en-US" sz="1600" dirty="0">
                <a:solidFill>
                  <a:srgbClr val="0070C0"/>
                </a:solidFill>
                <a:latin typeface="微软雅黑" pitchFamily="34" charset="-122"/>
                <a:ea typeface="微软雅黑" pitchFamily="34" charset="-122"/>
              </a:rPr>
              <a:t>个采样</a:t>
            </a:r>
            <a:r>
              <a:rPr lang="en-US" altLang="zh-CN" sz="1600" dirty="0">
                <a:solidFill>
                  <a:srgbClr val="0070C0"/>
                </a:solidFill>
                <a:latin typeface="微软雅黑" pitchFamily="34" charset="-122"/>
                <a:ea typeface="微软雅黑" pitchFamily="34" charset="-122"/>
              </a:rPr>
              <a:t>(</a:t>
            </a:r>
            <a:r>
              <a:rPr lang="zh-CN" altLang="en-US" sz="1600" dirty="0">
                <a:solidFill>
                  <a:srgbClr val="0070C0"/>
                </a:solidFill>
                <a:latin typeface="微软雅黑" pitchFamily="34" charset="-122"/>
                <a:ea typeface="微软雅黑" pitchFamily="34" charset="-122"/>
              </a:rPr>
              <a:t>等同于</a:t>
            </a:r>
            <a:r>
              <a:rPr lang="en-US" altLang="zh-CN" sz="1600" dirty="0">
                <a:solidFill>
                  <a:srgbClr val="0070C0"/>
                </a:solidFill>
                <a:latin typeface="微软雅黑" pitchFamily="34" charset="-122"/>
                <a:ea typeface="微软雅黑" pitchFamily="34" charset="-122"/>
              </a:rPr>
              <a:t>4</a:t>
            </a:r>
            <a:r>
              <a:rPr lang="zh-CN" altLang="en-US" sz="1600" dirty="0">
                <a:solidFill>
                  <a:srgbClr val="0070C0"/>
                </a:solidFill>
                <a:latin typeface="微软雅黑" pitchFamily="34" charset="-122"/>
                <a:ea typeface="微软雅黑" pitchFamily="34" charset="-122"/>
              </a:rPr>
              <a:t>秒钟的实时数据</a:t>
            </a:r>
            <a:r>
              <a:rPr lang="en-US" altLang="zh-CN" sz="1600" dirty="0">
                <a:solidFill>
                  <a:srgbClr val="0070C0"/>
                </a:solidFill>
                <a:latin typeface="微软雅黑" pitchFamily="34" charset="-122"/>
                <a:ea typeface="微软雅黑" pitchFamily="34" charset="-122"/>
              </a:rPr>
              <a:t>)</a:t>
            </a:r>
            <a:endParaRPr lang="zh-CN" altLang="en-US" sz="1600" dirty="0">
              <a:solidFill>
                <a:srgbClr val="0070C0"/>
              </a:solidFill>
              <a:latin typeface="微软雅黑" pitchFamily="34" charset="-122"/>
              <a:ea typeface="微软雅黑" pitchFamily="34" charset="-122"/>
            </a:endParaRPr>
          </a:p>
        </p:txBody>
      </p:sp>
      <p:pic>
        <p:nvPicPr>
          <p:cNvPr id="7" name="图片 6">
            <a:extLst>
              <a:ext uri="{FF2B5EF4-FFF2-40B4-BE49-F238E27FC236}">
                <a16:creationId xmlns:a16="http://schemas.microsoft.com/office/drawing/2014/main" id="{BDBBE586-A194-49CE-83B3-E0CB875C80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077" y="1892010"/>
            <a:ext cx="8331846" cy="4575465"/>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2192027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zh-CN" altLang="en-US" sz="2400" b="1" dirty="0">
                <a:solidFill>
                  <a:schemeClr val="bg1"/>
                </a:solidFill>
                <a:ea typeface="微软雅黑" pitchFamily="34" charset="-122"/>
                <a:sym typeface="Arial" pitchFamily="34" charset="0"/>
              </a:rPr>
              <a:t>离线文件测试</a:t>
            </a:r>
            <a:endParaRPr lang="zh-CN" altLang="en-US" dirty="0"/>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6" name="矩形 5">
            <a:extLst>
              <a:ext uri="{FF2B5EF4-FFF2-40B4-BE49-F238E27FC236}">
                <a16:creationId xmlns:a16="http://schemas.microsoft.com/office/drawing/2014/main" id="{0CB67D85-3A28-4EF4-A664-CF4EC8420E1B}"/>
              </a:ext>
            </a:extLst>
          </p:cNvPr>
          <p:cNvSpPr/>
          <p:nvPr/>
        </p:nvSpPr>
        <p:spPr>
          <a:xfrm>
            <a:off x="250179" y="1002073"/>
            <a:ext cx="8331846" cy="369332"/>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en-US" altLang="zh-CN" dirty="0"/>
              <a:t>J0835-4510</a:t>
            </a:r>
            <a:r>
              <a:rPr lang="zh-CN" altLang="zh-CN" dirty="0"/>
              <a:t>的轮廓图</a:t>
            </a:r>
            <a:endParaRPr lang="zh-CN" altLang="en-US" sz="1600" dirty="0">
              <a:solidFill>
                <a:srgbClr val="0070C0"/>
              </a:solidFill>
              <a:latin typeface="微软雅黑" pitchFamily="34" charset="-122"/>
              <a:ea typeface="微软雅黑" pitchFamily="34" charset="-122"/>
            </a:endParaRPr>
          </a:p>
        </p:txBody>
      </p:sp>
      <p:pic>
        <p:nvPicPr>
          <p:cNvPr id="8" name="图片 7">
            <a:extLst>
              <a:ext uri="{FF2B5EF4-FFF2-40B4-BE49-F238E27FC236}">
                <a16:creationId xmlns:a16="http://schemas.microsoft.com/office/drawing/2014/main" id="{F47B6811-90E2-4AC6-A7B4-5EABE6C6A9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2083441"/>
            <a:ext cx="3993198" cy="3250559"/>
          </a:xfrm>
          <a:prstGeom prst="rect">
            <a:avLst/>
          </a:prstGeom>
          <a:noFill/>
          <a:ln>
            <a:noFill/>
          </a:ln>
        </p:spPr>
      </p:pic>
      <p:pic>
        <p:nvPicPr>
          <p:cNvPr id="9" name="图片 8">
            <a:extLst>
              <a:ext uri="{FF2B5EF4-FFF2-40B4-BE49-F238E27FC236}">
                <a16:creationId xmlns:a16="http://schemas.microsoft.com/office/drawing/2014/main" id="{8793E157-DB94-48AB-B6C2-354D2814C60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338" y="2083439"/>
            <a:ext cx="4136071" cy="3250553"/>
          </a:xfrm>
          <a:prstGeom prst="rect">
            <a:avLst/>
          </a:prstGeom>
          <a:noFill/>
          <a:ln>
            <a:noFill/>
          </a:ln>
        </p:spPr>
      </p:pic>
    </p:spTree>
    <p:extLst>
      <p:ext uri="{BB962C8B-B14F-4D97-AF65-F5344CB8AC3E}">
        <p14:creationId xmlns:p14="http://schemas.microsoft.com/office/powerpoint/2010/main" val="2652159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lvl="0">
              <a:defRPr/>
            </a:pPr>
            <a:r>
              <a:rPr lang="en-US" altLang="zh-CN" sz="2400" dirty="0">
                <a:solidFill>
                  <a:srgbClr val="FFFFFF"/>
                </a:solidFill>
                <a:ea typeface="微软雅黑" pitchFamily="34" charset="-122"/>
                <a:sym typeface="Arial" pitchFamily="34" charset="0"/>
              </a:rPr>
              <a:t>2</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r>
              <a:rPr lang="en-US" altLang="zh-CN" sz="2400" dirty="0">
                <a:solidFill>
                  <a:srgbClr val="FFFFFF"/>
                </a:solidFill>
                <a:ea typeface="微软雅黑" pitchFamily="34" charset="-122"/>
                <a:sym typeface="Arial" pitchFamily="34" charset="0"/>
              </a:rPr>
              <a:t>/</a:t>
            </a:r>
            <a:r>
              <a:rPr lang="zh-CN" altLang="zh-CN" sz="2400" dirty="0">
                <a:solidFill>
                  <a:srgbClr val="FFFFFF"/>
                </a:solidFill>
                <a:ea typeface="微软雅黑" pitchFamily="34" charset="-122"/>
              </a:rPr>
              <a:t>性能分析与比较</a:t>
            </a:r>
            <a:endParaRPr lang="zh-CN" altLang="en-US" sz="2400" dirty="0">
              <a:solidFill>
                <a:srgbClr val="000000"/>
              </a:solidFill>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3"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4" name="矩形 13"/>
          <p:cNvSpPr/>
          <p:nvPr/>
        </p:nvSpPr>
        <p:spPr>
          <a:xfrm>
            <a:off x="528247" y="894197"/>
            <a:ext cx="8015985" cy="707886"/>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离线数据时长</a:t>
            </a:r>
            <a:r>
              <a:rPr lang="en-US" altLang="zh-CN" sz="2000" dirty="0">
                <a:solidFill>
                  <a:srgbClr val="0070C0"/>
                </a:solidFill>
                <a:latin typeface="微软雅黑" pitchFamily="34" charset="-122"/>
                <a:ea typeface="微软雅黑" pitchFamily="34" charset="-122"/>
              </a:rPr>
              <a:t>60</a:t>
            </a:r>
            <a:r>
              <a:rPr lang="zh-CN" altLang="en-US" sz="2000" dirty="0">
                <a:solidFill>
                  <a:srgbClr val="0070C0"/>
                </a:solidFill>
                <a:latin typeface="微软雅黑" pitchFamily="34" charset="-122"/>
                <a:ea typeface="微软雅黑" pitchFamily="34" charset="-122"/>
              </a:rPr>
              <a:t>秒，约</a:t>
            </a:r>
            <a:r>
              <a:rPr lang="en-US" altLang="zh-CN" sz="2000" dirty="0">
                <a:solidFill>
                  <a:srgbClr val="0070C0"/>
                </a:solidFill>
                <a:latin typeface="微软雅黑" pitchFamily="34" charset="-122"/>
                <a:ea typeface="微软雅黑" pitchFamily="34" charset="-122"/>
              </a:rPr>
              <a:t>30GB</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32</a:t>
            </a:r>
            <a:r>
              <a:rPr lang="zh-CN" altLang="en-US" sz="2000" dirty="0">
                <a:solidFill>
                  <a:srgbClr val="0070C0"/>
                </a:solidFill>
                <a:latin typeface="微软雅黑" pitchFamily="34" charset="-122"/>
                <a:ea typeface="微软雅黑" pitchFamily="34" charset="-122"/>
              </a:rPr>
              <a:t>个通道，</a:t>
            </a:r>
            <a:r>
              <a:rPr lang="en-US" altLang="zh-CN" sz="2000" dirty="0">
                <a:solidFill>
                  <a:srgbClr val="0070C0"/>
                </a:solidFill>
                <a:latin typeface="微软雅黑" pitchFamily="34" charset="-122"/>
                <a:ea typeface="微软雅黑" pitchFamily="34" charset="-122"/>
              </a:rPr>
              <a:t>2</a:t>
            </a:r>
            <a:r>
              <a:rPr lang="zh-CN" altLang="en-US" sz="2000" dirty="0">
                <a:solidFill>
                  <a:srgbClr val="0070C0"/>
                </a:solidFill>
                <a:latin typeface="微软雅黑" pitchFamily="34" charset="-122"/>
                <a:ea typeface="微软雅黑" pitchFamily="34" charset="-122"/>
              </a:rPr>
              <a:t>种极化，采样长度为</a:t>
            </a:r>
            <a:r>
              <a:rPr lang="en-US" altLang="zh-CN" sz="2000" dirty="0">
                <a:solidFill>
                  <a:srgbClr val="0070C0"/>
                </a:solidFill>
                <a:latin typeface="微软雅黑" pitchFamily="34" charset="-122"/>
                <a:ea typeface="微软雅黑" pitchFamily="34" charset="-122"/>
              </a:rPr>
              <a:t>8</a:t>
            </a:r>
            <a:r>
              <a:rPr lang="zh-CN" altLang="en-US" sz="2000" dirty="0">
                <a:solidFill>
                  <a:srgbClr val="0070C0"/>
                </a:solidFill>
                <a:latin typeface="微软雅黑" pitchFamily="34" charset="-122"/>
                <a:ea typeface="微软雅黑" pitchFamily="34" charset="-122"/>
              </a:rPr>
              <a:t>比特</a:t>
            </a:r>
            <a:r>
              <a:rPr lang="en-US" altLang="zh-CN" sz="2000" dirty="0">
                <a:solidFill>
                  <a:srgbClr val="0070C0"/>
                </a:solidFill>
                <a:latin typeface="微软雅黑" pitchFamily="34" charset="-122"/>
                <a:ea typeface="微软雅黑" pitchFamily="34" charset="-122"/>
              </a:rPr>
              <a:t>, </a:t>
            </a:r>
            <a:r>
              <a:rPr lang="zh-CN" altLang="en-US" sz="2000" dirty="0">
                <a:solidFill>
                  <a:srgbClr val="0070C0"/>
                </a:solidFill>
                <a:latin typeface="微软雅黑" pitchFamily="34" charset="-122"/>
                <a:ea typeface="微软雅黑" pitchFamily="34" charset="-122"/>
              </a:rPr>
              <a:t>放于内存文件系统</a:t>
            </a:r>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54704264-6446-4CBF-9C05-96EB1FB8B9E5}"/>
                  </a:ext>
                </a:extLst>
              </p:cNvPr>
              <p:cNvGraphicFramePr>
                <a:graphicFrameLocks noGrp="1"/>
              </p:cNvGraphicFramePr>
              <p:nvPr>
                <p:extLst>
                  <p:ext uri="{D42A27DB-BD31-4B8C-83A1-F6EECF244321}">
                    <p14:modId xmlns:p14="http://schemas.microsoft.com/office/powerpoint/2010/main" val="2800794004"/>
                  </p:ext>
                </p:extLst>
              </p:nvPr>
            </p:nvGraphicFramePr>
            <p:xfrm>
              <a:off x="528247" y="3184433"/>
              <a:ext cx="8015985" cy="3383280"/>
            </p:xfrm>
            <a:graphic>
              <a:graphicData uri="http://schemas.openxmlformats.org/drawingml/2006/table">
                <a:tbl>
                  <a:tblPr firstRow="1" bandRow="1">
                    <a:tableStyleId>{5C22544A-7EE6-4342-B048-85BDC9FD1C3A}</a:tableStyleId>
                  </a:tblPr>
                  <a:tblGrid>
                    <a:gridCol w="1554553">
                      <a:extLst>
                        <a:ext uri="{9D8B030D-6E8A-4147-A177-3AD203B41FA5}">
                          <a16:colId xmlns:a16="http://schemas.microsoft.com/office/drawing/2014/main" val="2646598527"/>
                        </a:ext>
                      </a:extLst>
                    </a:gridCol>
                    <a:gridCol w="1083227">
                      <a:extLst>
                        <a:ext uri="{9D8B030D-6E8A-4147-A177-3AD203B41FA5}">
                          <a16:colId xmlns:a16="http://schemas.microsoft.com/office/drawing/2014/main" val="4065596677"/>
                        </a:ext>
                      </a:extLst>
                    </a:gridCol>
                    <a:gridCol w="1260824">
                      <a:extLst>
                        <a:ext uri="{9D8B030D-6E8A-4147-A177-3AD203B41FA5}">
                          <a16:colId xmlns:a16="http://schemas.microsoft.com/office/drawing/2014/main" val="2969689341"/>
                        </a:ext>
                      </a:extLst>
                    </a:gridCol>
                    <a:gridCol w="1408578">
                      <a:extLst>
                        <a:ext uri="{9D8B030D-6E8A-4147-A177-3AD203B41FA5}">
                          <a16:colId xmlns:a16="http://schemas.microsoft.com/office/drawing/2014/main" val="2939234660"/>
                        </a:ext>
                      </a:extLst>
                    </a:gridCol>
                    <a:gridCol w="1408578">
                      <a:extLst>
                        <a:ext uri="{9D8B030D-6E8A-4147-A177-3AD203B41FA5}">
                          <a16:colId xmlns:a16="http://schemas.microsoft.com/office/drawing/2014/main" val="3029222027"/>
                        </a:ext>
                      </a:extLst>
                    </a:gridCol>
                    <a:gridCol w="1300225">
                      <a:extLst>
                        <a:ext uri="{9D8B030D-6E8A-4147-A177-3AD203B41FA5}">
                          <a16:colId xmlns:a16="http://schemas.microsoft.com/office/drawing/2014/main" val="714386201"/>
                        </a:ext>
                      </a:extLst>
                    </a:gridCol>
                  </a:tblGrid>
                  <a:tr h="710215">
                    <a:tc>
                      <a:txBody>
                        <a:bodyPr/>
                        <a:lstStyle/>
                        <a:p>
                          <a:r>
                            <a:rPr lang="zh-CN" altLang="en-US" dirty="0"/>
                            <a:t>脉冲星源</a:t>
                          </a:r>
                        </a:p>
                      </a:txBody>
                      <a:tcPr/>
                    </a:tc>
                    <a:tc>
                      <a:txBody>
                        <a:bodyPr/>
                        <a:lstStyle/>
                        <a:p>
                          <a:r>
                            <a:rPr lang="zh-CN" altLang="zh-CN" sz="1800" b="1" kern="1200" dirty="0">
                              <a:solidFill>
                                <a:schemeClr val="lt1"/>
                              </a:solidFill>
                              <a:effectLst/>
                              <a:latin typeface="+mn-lt"/>
                              <a:ea typeface="+mn-ea"/>
                              <a:cs typeface="+mn-cs"/>
                            </a:rPr>
                            <a:t>色散值（</a:t>
                          </a:r>
                          <a14:m>
                            <m:oMath xmlns:m="http://schemas.openxmlformats.org/officeDocument/2006/math">
                              <m:sSup>
                                <m:sSupPr>
                                  <m:ctrlPr>
                                    <a:rPr lang="zh-CN" altLang="zh-CN" sz="1800" b="1" i="1" kern="1200">
                                      <a:solidFill>
                                        <a:schemeClr val="lt1"/>
                                      </a:solidFill>
                                      <a:effectLst/>
                                      <a:latin typeface="Cambria Math" panose="02040503050406030204" pitchFamily="18" charset="0"/>
                                      <a:ea typeface="+mn-ea"/>
                                      <a:cs typeface="+mn-cs"/>
                                    </a:rPr>
                                  </m:ctrlPr>
                                </m:sSupPr>
                                <m:e>
                                  <m:r>
                                    <a:rPr lang="en-US" altLang="zh-CN" sz="1800" b="1" i="1" kern="1200">
                                      <a:solidFill>
                                        <a:schemeClr val="lt1"/>
                                      </a:solidFill>
                                      <a:effectLst/>
                                      <a:latin typeface="Cambria Math" panose="02040503050406030204" pitchFamily="18" charset="0"/>
                                      <a:ea typeface="+mn-ea"/>
                                      <a:cs typeface="+mn-cs"/>
                                    </a:rPr>
                                    <m:t>𝑐𝑚</m:t>
                                  </m:r>
                                </m:e>
                                <m:sup>
                                  <m:r>
                                    <a:rPr lang="en-US" altLang="zh-CN" sz="1800" b="1" i="1" kern="1200">
                                      <a:solidFill>
                                        <a:schemeClr val="lt1"/>
                                      </a:solidFill>
                                      <a:effectLst/>
                                      <a:latin typeface="Cambria Math" panose="02040503050406030204" pitchFamily="18" charset="0"/>
                                      <a:ea typeface="+mn-ea"/>
                                      <a:cs typeface="+mn-cs"/>
                                    </a:rPr>
                                    <m:t>−</m:t>
                                  </m:r>
                                  <m:r>
                                    <a:rPr lang="en-US" altLang="zh-CN" sz="1800" b="1" kern="1200">
                                      <a:solidFill>
                                        <a:schemeClr val="lt1"/>
                                      </a:solidFill>
                                      <a:effectLst/>
                                      <a:latin typeface="Cambria Math" panose="02040503050406030204" pitchFamily="18" charset="0"/>
                                      <a:ea typeface="+mn-ea"/>
                                      <a:cs typeface="+mn-cs"/>
                                    </a:rPr>
                                    <m:t>3</m:t>
                                  </m:r>
                                </m:sup>
                              </m:sSup>
                              <m:r>
                                <a:rPr lang="en-US" altLang="zh-CN" sz="1800" b="1" kern="1200">
                                  <a:solidFill>
                                    <a:schemeClr val="lt1"/>
                                  </a:solidFill>
                                  <a:effectLst/>
                                  <a:latin typeface="Cambria Math" panose="02040503050406030204" pitchFamily="18" charset="0"/>
                                  <a:ea typeface="+mn-ea"/>
                                  <a:cs typeface="+mn-cs"/>
                                </a:rPr>
                                <m:t>∙</m:t>
                              </m:r>
                              <m:r>
                                <a:rPr lang="en-US" altLang="zh-CN" sz="1800" b="1" i="1" kern="1200">
                                  <a:solidFill>
                                    <a:schemeClr val="lt1"/>
                                  </a:solidFill>
                                  <a:effectLst/>
                                  <a:latin typeface="Cambria Math" panose="02040503050406030204" pitchFamily="18" charset="0"/>
                                  <a:ea typeface="+mn-ea"/>
                                  <a:cs typeface="+mn-cs"/>
                                </a:rPr>
                                <m:t>𝑝𝑐</m:t>
                              </m:r>
                            </m:oMath>
                          </a14:m>
                          <a:r>
                            <a:rPr lang="zh-CN" altLang="zh-CN" sz="1800" b="1" kern="1200" dirty="0">
                              <a:solidFill>
                                <a:schemeClr val="lt1"/>
                              </a:solidFill>
                              <a:effectLst/>
                              <a:latin typeface="+mn-lt"/>
                              <a:ea typeface="+mn-ea"/>
                              <a:cs typeface="+mn-cs"/>
                            </a:rPr>
                            <a:t>）</a:t>
                          </a:r>
                          <a:endParaRPr lang="zh-CN" altLang="en-US" dirty="0"/>
                        </a:p>
                      </a:txBody>
                      <a:tcPr/>
                    </a:tc>
                    <a:tc>
                      <a:txBody>
                        <a:bodyPr/>
                        <a:lstStyle/>
                        <a:p>
                          <a:r>
                            <a:rPr lang="zh-CN" altLang="zh-CN" sz="1800" b="1" kern="1200" dirty="0">
                              <a:solidFill>
                                <a:schemeClr val="lt1"/>
                              </a:solidFill>
                              <a:effectLst/>
                              <a:latin typeface="+mn-lt"/>
                              <a:ea typeface="+mn-ea"/>
                              <a:cs typeface="+mn-cs"/>
                            </a:rPr>
                            <a:t>傅里叶变换次数</a:t>
                          </a:r>
                          <a:endParaRPr lang="zh-CN" altLang="en-US" dirty="0"/>
                        </a:p>
                      </a:txBody>
                      <a:tcPr/>
                    </a:tc>
                    <a:tc>
                      <a:txBody>
                        <a:bodyPr/>
                        <a:lstStyle/>
                        <a:p>
                          <a:r>
                            <a:rPr lang="zh-CN" altLang="zh-CN" sz="1800" b="1" kern="1200" dirty="0">
                              <a:solidFill>
                                <a:schemeClr val="lt1"/>
                              </a:solidFill>
                              <a:effectLst/>
                              <a:latin typeface="+mn-lt"/>
                              <a:ea typeface="+mn-ea"/>
                              <a:cs typeface="+mn-cs"/>
                            </a:rPr>
                            <a:t>傅里叶变换点数</a:t>
                          </a:r>
                          <a:endParaRPr lang="zh-CN" altLang="en-US" dirty="0"/>
                        </a:p>
                      </a:txBody>
                      <a:tcPr/>
                    </a:tc>
                    <a:tc>
                      <a:txBody>
                        <a:bodyPr/>
                        <a:lstStyle/>
                        <a:p>
                          <a:r>
                            <a:rPr lang="en-US" altLang="zh-CN" sz="1800" b="1" kern="1200" dirty="0">
                              <a:solidFill>
                                <a:schemeClr val="lt1"/>
                              </a:solidFill>
                              <a:effectLst/>
                              <a:latin typeface="+mn-lt"/>
                              <a:ea typeface="+mn-ea"/>
                              <a:cs typeface="+mn-cs"/>
                            </a:rPr>
                            <a:t>1*GK210</a:t>
                          </a:r>
                        </a:p>
                        <a:p>
                          <a:r>
                            <a:rPr lang="zh-CN" altLang="en-US" sz="1800" b="1" kern="1200" dirty="0">
                              <a:solidFill>
                                <a:schemeClr val="lt1"/>
                              </a:solidFill>
                              <a:effectLst/>
                              <a:latin typeface="+mn-lt"/>
                              <a:ea typeface="+mn-ea"/>
                              <a:cs typeface="+mn-cs"/>
                            </a:rPr>
                            <a:t>执行时间</a:t>
                          </a:r>
                          <a:endParaRPr lang="en-US" altLang="zh-CN" sz="1800" b="1" kern="1200" dirty="0">
                            <a:solidFill>
                              <a:schemeClr val="lt1"/>
                            </a:solidFill>
                            <a:effectLst/>
                            <a:latin typeface="+mn-lt"/>
                            <a:ea typeface="+mn-ea"/>
                            <a:cs typeface="+mn-cs"/>
                          </a:endParaRPr>
                        </a:p>
                        <a:p>
                          <a:r>
                            <a:rPr lang="zh-CN" altLang="en-US" sz="1800" b="1" kern="1200" dirty="0">
                              <a:solidFill>
                                <a:schemeClr val="lt1"/>
                              </a:solidFill>
                              <a:effectLst/>
                              <a:latin typeface="+mn-lt"/>
                              <a:ea typeface="+mn-ea"/>
                              <a:cs typeface="+mn-cs"/>
                            </a:rPr>
                            <a:t>（秒）</a:t>
                          </a:r>
                          <a:endParaRPr lang="zh-CN" altLang="en-US" dirty="0"/>
                        </a:p>
                      </a:txBody>
                      <a:tcPr/>
                    </a:tc>
                    <a:tc>
                      <a:txBody>
                        <a:bodyPr/>
                        <a:lstStyle/>
                        <a:p>
                          <a:r>
                            <a:rPr lang="en-US" altLang="zh-CN" sz="1800" b="1" kern="1200" dirty="0">
                              <a:solidFill>
                                <a:schemeClr val="lt1"/>
                              </a:solidFill>
                              <a:effectLst/>
                              <a:latin typeface="+mn-lt"/>
                              <a:ea typeface="+mn-ea"/>
                              <a:cs typeface="+mn-cs"/>
                            </a:rPr>
                            <a:t>2*GK210</a:t>
                          </a:r>
                        </a:p>
                        <a:p>
                          <a:r>
                            <a:rPr lang="zh-CN" altLang="en-US" sz="1800" b="1" kern="1200" dirty="0">
                              <a:solidFill>
                                <a:schemeClr val="lt1"/>
                              </a:solidFill>
                              <a:effectLst/>
                              <a:latin typeface="+mn-lt"/>
                              <a:ea typeface="+mn-ea"/>
                              <a:cs typeface="+mn-cs"/>
                            </a:rPr>
                            <a:t>执行时间</a:t>
                          </a:r>
                          <a:endParaRPr lang="en-US" altLang="zh-CN" sz="18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lt1"/>
                              </a:solidFill>
                              <a:effectLst/>
                              <a:latin typeface="+mn-lt"/>
                              <a:ea typeface="+mn-ea"/>
                              <a:cs typeface="+mn-cs"/>
                            </a:rPr>
                            <a:t>（秒）</a:t>
                          </a:r>
                          <a:endParaRPr lang="zh-CN" altLang="en-US" dirty="0"/>
                        </a:p>
                      </a:txBody>
                      <a:tcPr/>
                    </a:tc>
                    <a:extLst>
                      <a:ext uri="{0D108BD9-81ED-4DB2-BD59-A6C34878D82A}">
                        <a16:rowId xmlns:a16="http://schemas.microsoft.com/office/drawing/2014/main" val="2358647657"/>
                      </a:ext>
                    </a:extLst>
                  </a:tr>
                  <a:tr h="411474">
                    <a:tc>
                      <a:txBody>
                        <a:bodyPr/>
                        <a:lstStyle/>
                        <a:p>
                          <a:r>
                            <a:rPr lang="en-US" altLang="zh-CN" sz="1800" kern="1200" dirty="0">
                              <a:solidFill>
                                <a:schemeClr val="dk1"/>
                              </a:solidFill>
                              <a:effectLst/>
                              <a:latin typeface="+mn-lt"/>
                              <a:ea typeface="+mn-ea"/>
                              <a:cs typeface="+mn-cs"/>
                            </a:rPr>
                            <a:t>1136+1151</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4.864</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5000000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64</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86</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42</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466528822"/>
                      </a:ext>
                    </a:extLst>
                  </a:tr>
                  <a:tr h="411474">
                    <a:tc>
                      <a:txBody>
                        <a:bodyPr/>
                        <a:lstStyle/>
                        <a:p>
                          <a:r>
                            <a:rPr lang="en-US" altLang="zh-CN" sz="1800" kern="1200" dirty="0">
                              <a:solidFill>
                                <a:schemeClr val="dk1"/>
                              </a:solidFill>
                              <a:effectLst/>
                              <a:latin typeface="+mn-lt"/>
                              <a:ea typeface="+mn-ea"/>
                              <a:cs typeface="+mn-cs"/>
                            </a:rPr>
                            <a:t>0332+5434</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26.833</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566038</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512</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90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45</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050631968"/>
                      </a:ext>
                    </a:extLst>
                  </a:tr>
                  <a:tr h="411474">
                    <a:tc>
                      <a:txBody>
                        <a:bodyPr/>
                        <a:lstStyle/>
                        <a:p>
                          <a:r>
                            <a:rPr lang="en-US" altLang="zh-CN" sz="1800" kern="1200" dirty="0">
                              <a:solidFill>
                                <a:schemeClr val="dk1"/>
                              </a:solidFill>
                              <a:effectLst/>
                              <a:latin typeface="+mn-lt"/>
                              <a:ea typeface="+mn-ea"/>
                              <a:cs typeface="+mn-cs"/>
                            </a:rPr>
                            <a:t>1645-0317</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35.727</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265487</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1024</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93</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46</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772980664"/>
                      </a:ext>
                    </a:extLst>
                  </a:tr>
                  <a:tr h="411474">
                    <a:tc>
                      <a:txBody>
                        <a:bodyPr/>
                        <a:lstStyle/>
                        <a:p>
                          <a:r>
                            <a:rPr lang="en-US" altLang="zh-CN" sz="1800" kern="1200" dirty="0">
                              <a:solidFill>
                                <a:schemeClr val="dk1"/>
                              </a:solidFill>
                              <a:effectLst/>
                              <a:latin typeface="+mn-lt"/>
                              <a:ea typeface="+mn-ea"/>
                              <a:cs typeface="+mn-cs"/>
                            </a:rPr>
                            <a:t>0835-4510</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67.990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131291</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2048</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96</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48</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005278640"/>
                      </a:ext>
                    </a:extLst>
                  </a:tr>
                  <a:tr h="411474">
                    <a:tc>
                      <a:txBody>
                        <a:bodyPr/>
                        <a:lstStyle/>
                        <a:p>
                          <a:r>
                            <a:rPr lang="en-US" altLang="zh-CN" sz="1800" kern="1200" dirty="0">
                              <a:solidFill>
                                <a:schemeClr val="dk1"/>
                              </a:solidFill>
                              <a:effectLst/>
                              <a:latin typeface="+mn-lt"/>
                              <a:ea typeface="+mn-ea"/>
                              <a:cs typeface="+mn-cs"/>
                            </a:rPr>
                            <a:t>0837-4135</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147.290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66225</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4096</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97</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49</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240253346"/>
                      </a:ext>
                    </a:extLst>
                  </a:tr>
                  <a:tr h="411474">
                    <a:tc>
                      <a:txBody>
                        <a:bodyPr/>
                        <a:lstStyle/>
                        <a:p>
                          <a:r>
                            <a:rPr lang="en-US" altLang="zh-CN" sz="1800" kern="1200" dirty="0">
                              <a:solidFill>
                                <a:schemeClr val="dk1"/>
                              </a:solidFill>
                              <a:effectLst/>
                              <a:latin typeface="+mn-lt"/>
                              <a:ea typeface="+mn-ea"/>
                              <a:cs typeface="+mn-cs"/>
                            </a:rPr>
                            <a:t>1544-4559</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478.800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16155</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16384</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113</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57</a:t>
                          </a:r>
                          <a:endParaRPr lang="zh-CN" altLang="en-US"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168642245"/>
                      </a:ext>
                    </a:extLst>
                  </a:tr>
                </a:tbl>
              </a:graphicData>
            </a:graphic>
          </p:graphicFrame>
        </mc:Choice>
        <mc:Fallback xmlns="">
          <p:graphicFrame>
            <p:nvGraphicFramePr>
              <p:cNvPr id="7" name="表格 6">
                <a:extLst>
                  <a:ext uri="{FF2B5EF4-FFF2-40B4-BE49-F238E27FC236}">
                    <a16:creationId xmlns:a16="http://schemas.microsoft.com/office/drawing/2014/main" id="{54704264-6446-4CBF-9C05-96EB1FB8B9E5}"/>
                  </a:ext>
                </a:extLst>
              </p:cNvPr>
              <p:cNvGraphicFramePr>
                <a:graphicFrameLocks noGrp="1"/>
              </p:cNvGraphicFramePr>
              <p:nvPr>
                <p:extLst>
                  <p:ext uri="{D42A27DB-BD31-4B8C-83A1-F6EECF244321}">
                    <p14:modId xmlns:p14="http://schemas.microsoft.com/office/powerpoint/2010/main" val="2800794004"/>
                  </p:ext>
                </p:extLst>
              </p:nvPr>
            </p:nvGraphicFramePr>
            <p:xfrm>
              <a:off x="528247" y="3184433"/>
              <a:ext cx="8015985" cy="3383244"/>
            </p:xfrm>
            <a:graphic>
              <a:graphicData uri="http://schemas.openxmlformats.org/drawingml/2006/table">
                <a:tbl>
                  <a:tblPr firstRow="1" bandRow="1">
                    <a:tableStyleId>{5C22544A-7EE6-4342-B048-85BDC9FD1C3A}</a:tableStyleId>
                  </a:tblPr>
                  <a:tblGrid>
                    <a:gridCol w="1554553">
                      <a:extLst>
                        <a:ext uri="{9D8B030D-6E8A-4147-A177-3AD203B41FA5}">
                          <a16:colId xmlns:a16="http://schemas.microsoft.com/office/drawing/2014/main" val="2646598527"/>
                        </a:ext>
                      </a:extLst>
                    </a:gridCol>
                    <a:gridCol w="1083227">
                      <a:extLst>
                        <a:ext uri="{9D8B030D-6E8A-4147-A177-3AD203B41FA5}">
                          <a16:colId xmlns:a16="http://schemas.microsoft.com/office/drawing/2014/main" val="4065596677"/>
                        </a:ext>
                      </a:extLst>
                    </a:gridCol>
                    <a:gridCol w="1260824">
                      <a:extLst>
                        <a:ext uri="{9D8B030D-6E8A-4147-A177-3AD203B41FA5}">
                          <a16:colId xmlns:a16="http://schemas.microsoft.com/office/drawing/2014/main" val="2969689341"/>
                        </a:ext>
                      </a:extLst>
                    </a:gridCol>
                    <a:gridCol w="1408578">
                      <a:extLst>
                        <a:ext uri="{9D8B030D-6E8A-4147-A177-3AD203B41FA5}">
                          <a16:colId xmlns:a16="http://schemas.microsoft.com/office/drawing/2014/main" val="2939234660"/>
                        </a:ext>
                      </a:extLst>
                    </a:gridCol>
                    <a:gridCol w="1408578">
                      <a:extLst>
                        <a:ext uri="{9D8B030D-6E8A-4147-A177-3AD203B41FA5}">
                          <a16:colId xmlns:a16="http://schemas.microsoft.com/office/drawing/2014/main" val="3029222027"/>
                        </a:ext>
                      </a:extLst>
                    </a:gridCol>
                    <a:gridCol w="1300225">
                      <a:extLst>
                        <a:ext uri="{9D8B030D-6E8A-4147-A177-3AD203B41FA5}">
                          <a16:colId xmlns:a16="http://schemas.microsoft.com/office/drawing/2014/main" val="714386201"/>
                        </a:ext>
                      </a:extLst>
                    </a:gridCol>
                  </a:tblGrid>
                  <a:tr h="914400">
                    <a:tc>
                      <a:txBody>
                        <a:bodyPr/>
                        <a:lstStyle/>
                        <a:p>
                          <a:r>
                            <a:rPr lang="zh-CN" altLang="en-US" dirty="0"/>
                            <a:t>脉冲星源</a:t>
                          </a:r>
                        </a:p>
                      </a:txBody>
                      <a:tcPr/>
                    </a:tc>
                    <a:tc>
                      <a:txBody>
                        <a:bodyPr/>
                        <a:lstStyle/>
                        <a:p>
                          <a:endParaRPr lang="zh-CN"/>
                        </a:p>
                      </a:txBody>
                      <a:tcPr>
                        <a:blipFill>
                          <a:blip r:embed="rId3"/>
                          <a:stretch>
                            <a:fillRect l="-143820" t="-5333" r="-498315" b="-284000"/>
                          </a:stretch>
                        </a:blipFill>
                      </a:tcPr>
                    </a:tc>
                    <a:tc>
                      <a:txBody>
                        <a:bodyPr/>
                        <a:lstStyle/>
                        <a:p>
                          <a:r>
                            <a:rPr lang="zh-CN" altLang="zh-CN" sz="1800" b="1" kern="1200" dirty="0">
                              <a:solidFill>
                                <a:schemeClr val="lt1"/>
                              </a:solidFill>
                              <a:effectLst/>
                              <a:latin typeface="+mn-lt"/>
                              <a:ea typeface="+mn-ea"/>
                              <a:cs typeface="+mn-cs"/>
                            </a:rPr>
                            <a:t>傅里叶变换次数</a:t>
                          </a:r>
                          <a:endParaRPr lang="zh-CN" altLang="en-US" dirty="0"/>
                        </a:p>
                      </a:txBody>
                      <a:tcPr/>
                    </a:tc>
                    <a:tc>
                      <a:txBody>
                        <a:bodyPr/>
                        <a:lstStyle/>
                        <a:p>
                          <a:r>
                            <a:rPr lang="zh-CN" altLang="zh-CN" sz="1800" b="1" kern="1200" dirty="0">
                              <a:solidFill>
                                <a:schemeClr val="lt1"/>
                              </a:solidFill>
                              <a:effectLst/>
                              <a:latin typeface="+mn-lt"/>
                              <a:ea typeface="+mn-ea"/>
                              <a:cs typeface="+mn-cs"/>
                            </a:rPr>
                            <a:t>傅里叶变换点数</a:t>
                          </a:r>
                          <a:endParaRPr lang="zh-CN" altLang="en-US" dirty="0"/>
                        </a:p>
                      </a:txBody>
                      <a:tcPr/>
                    </a:tc>
                    <a:tc>
                      <a:txBody>
                        <a:bodyPr/>
                        <a:lstStyle/>
                        <a:p>
                          <a:r>
                            <a:rPr lang="en-US" altLang="zh-CN" sz="1800" b="1" kern="1200" dirty="0">
                              <a:solidFill>
                                <a:schemeClr val="lt1"/>
                              </a:solidFill>
                              <a:effectLst/>
                              <a:latin typeface="+mn-lt"/>
                              <a:ea typeface="+mn-ea"/>
                              <a:cs typeface="+mn-cs"/>
                            </a:rPr>
                            <a:t>1*GK210</a:t>
                          </a:r>
                        </a:p>
                        <a:p>
                          <a:r>
                            <a:rPr lang="zh-CN" altLang="en-US" sz="1800" b="1" kern="1200" dirty="0">
                              <a:solidFill>
                                <a:schemeClr val="lt1"/>
                              </a:solidFill>
                              <a:effectLst/>
                              <a:latin typeface="+mn-lt"/>
                              <a:ea typeface="+mn-ea"/>
                              <a:cs typeface="+mn-cs"/>
                            </a:rPr>
                            <a:t>执行时间</a:t>
                          </a:r>
                          <a:endParaRPr lang="en-US" altLang="zh-CN" sz="1800" b="1" kern="1200" dirty="0">
                            <a:solidFill>
                              <a:schemeClr val="lt1"/>
                            </a:solidFill>
                            <a:effectLst/>
                            <a:latin typeface="+mn-lt"/>
                            <a:ea typeface="+mn-ea"/>
                            <a:cs typeface="+mn-cs"/>
                          </a:endParaRPr>
                        </a:p>
                        <a:p>
                          <a:r>
                            <a:rPr lang="zh-CN" altLang="en-US" sz="1800" b="1" kern="1200" dirty="0">
                              <a:solidFill>
                                <a:schemeClr val="lt1"/>
                              </a:solidFill>
                              <a:effectLst/>
                              <a:latin typeface="+mn-lt"/>
                              <a:ea typeface="+mn-ea"/>
                              <a:cs typeface="+mn-cs"/>
                            </a:rPr>
                            <a:t>（秒）</a:t>
                          </a:r>
                          <a:endParaRPr lang="zh-CN" altLang="en-US" dirty="0"/>
                        </a:p>
                      </a:txBody>
                      <a:tcPr/>
                    </a:tc>
                    <a:tc>
                      <a:txBody>
                        <a:bodyPr/>
                        <a:lstStyle/>
                        <a:p>
                          <a:r>
                            <a:rPr lang="en-US" altLang="zh-CN" sz="1800" b="1" kern="1200" dirty="0">
                              <a:solidFill>
                                <a:schemeClr val="lt1"/>
                              </a:solidFill>
                              <a:effectLst/>
                              <a:latin typeface="+mn-lt"/>
                              <a:ea typeface="+mn-ea"/>
                              <a:cs typeface="+mn-cs"/>
                            </a:rPr>
                            <a:t>2*GK210</a:t>
                          </a:r>
                        </a:p>
                        <a:p>
                          <a:r>
                            <a:rPr lang="zh-CN" altLang="en-US" sz="1800" b="1" kern="1200" dirty="0">
                              <a:solidFill>
                                <a:schemeClr val="lt1"/>
                              </a:solidFill>
                              <a:effectLst/>
                              <a:latin typeface="+mn-lt"/>
                              <a:ea typeface="+mn-ea"/>
                              <a:cs typeface="+mn-cs"/>
                            </a:rPr>
                            <a:t>执行时间</a:t>
                          </a:r>
                          <a:endParaRPr lang="en-US" altLang="zh-CN" sz="1800" b="1"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lt1"/>
                              </a:solidFill>
                              <a:effectLst/>
                              <a:latin typeface="+mn-lt"/>
                              <a:ea typeface="+mn-ea"/>
                              <a:cs typeface="+mn-cs"/>
                            </a:rPr>
                            <a:t>（秒）</a:t>
                          </a:r>
                          <a:endParaRPr lang="zh-CN" altLang="en-US" dirty="0"/>
                        </a:p>
                      </a:txBody>
                      <a:tcPr/>
                    </a:tc>
                    <a:extLst>
                      <a:ext uri="{0D108BD9-81ED-4DB2-BD59-A6C34878D82A}">
                        <a16:rowId xmlns:a16="http://schemas.microsoft.com/office/drawing/2014/main" val="2358647657"/>
                      </a:ext>
                    </a:extLst>
                  </a:tr>
                  <a:tr h="411474">
                    <a:tc>
                      <a:txBody>
                        <a:bodyPr/>
                        <a:lstStyle/>
                        <a:p>
                          <a:r>
                            <a:rPr lang="en-US" altLang="zh-CN" sz="1800" kern="1200" dirty="0">
                              <a:solidFill>
                                <a:schemeClr val="dk1"/>
                              </a:solidFill>
                              <a:effectLst/>
                              <a:latin typeface="+mn-lt"/>
                              <a:ea typeface="+mn-ea"/>
                              <a:cs typeface="+mn-cs"/>
                            </a:rPr>
                            <a:t>1136+1151</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4.864</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5000000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64</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86</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42</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466528822"/>
                      </a:ext>
                    </a:extLst>
                  </a:tr>
                  <a:tr h="411474">
                    <a:tc>
                      <a:txBody>
                        <a:bodyPr/>
                        <a:lstStyle/>
                        <a:p>
                          <a:r>
                            <a:rPr lang="en-US" altLang="zh-CN" sz="1800" kern="1200" dirty="0">
                              <a:solidFill>
                                <a:schemeClr val="dk1"/>
                              </a:solidFill>
                              <a:effectLst/>
                              <a:latin typeface="+mn-lt"/>
                              <a:ea typeface="+mn-ea"/>
                              <a:cs typeface="+mn-cs"/>
                            </a:rPr>
                            <a:t>0332+5434</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26.833</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566038</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512</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90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45</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050631968"/>
                      </a:ext>
                    </a:extLst>
                  </a:tr>
                  <a:tr h="411474">
                    <a:tc>
                      <a:txBody>
                        <a:bodyPr/>
                        <a:lstStyle/>
                        <a:p>
                          <a:r>
                            <a:rPr lang="en-US" altLang="zh-CN" sz="1800" kern="1200" dirty="0">
                              <a:solidFill>
                                <a:schemeClr val="dk1"/>
                              </a:solidFill>
                              <a:effectLst/>
                              <a:latin typeface="+mn-lt"/>
                              <a:ea typeface="+mn-ea"/>
                              <a:cs typeface="+mn-cs"/>
                            </a:rPr>
                            <a:t>1645-0317</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35.727</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265487</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1024</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93</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46</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772980664"/>
                      </a:ext>
                    </a:extLst>
                  </a:tr>
                  <a:tr h="411474">
                    <a:tc>
                      <a:txBody>
                        <a:bodyPr/>
                        <a:lstStyle/>
                        <a:p>
                          <a:r>
                            <a:rPr lang="en-US" altLang="zh-CN" sz="1800" kern="1200" dirty="0">
                              <a:solidFill>
                                <a:schemeClr val="dk1"/>
                              </a:solidFill>
                              <a:effectLst/>
                              <a:latin typeface="+mn-lt"/>
                              <a:ea typeface="+mn-ea"/>
                              <a:cs typeface="+mn-cs"/>
                            </a:rPr>
                            <a:t>0835-4510</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67.990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131291</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2048</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96</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48</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005278640"/>
                      </a:ext>
                    </a:extLst>
                  </a:tr>
                  <a:tr h="411474">
                    <a:tc>
                      <a:txBody>
                        <a:bodyPr/>
                        <a:lstStyle/>
                        <a:p>
                          <a:r>
                            <a:rPr lang="en-US" altLang="zh-CN" sz="1800" kern="1200" dirty="0">
                              <a:solidFill>
                                <a:schemeClr val="dk1"/>
                              </a:solidFill>
                              <a:effectLst/>
                              <a:latin typeface="+mn-lt"/>
                              <a:ea typeface="+mn-ea"/>
                              <a:cs typeface="+mn-cs"/>
                            </a:rPr>
                            <a:t>0837-4135</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147.290</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66225</a:t>
                          </a:r>
                          <a:endParaRPr lang="zh-CN" altLang="en-US" sz="1800" kern="120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4096</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97</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a:solidFill>
                                <a:schemeClr val="dk1"/>
                              </a:solidFill>
                              <a:effectLst/>
                              <a:latin typeface="+mn-lt"/>
                              <a:ea typeface="+mn-ea"/>
                              <a:cs typeface="+mn-cs"/>
                            </a:rPr>
                            <a:t>49</a:t>
                          </a:r>
                          <a:endParaRPr lang="zh-CN" altLang="en-US"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240253346"/>
                      </a:ext>
                    </a:extLst>
                  </a:tr>
                  <a:tr h="411474">
                    <a:tc>
                      <a:txBody>
                        <a:bodyPr/>
                        <a:lstStyle/>
                        <a:p>
                          <a:r>
                            <a:rPr lang="en-US" altLang="zh-CN" sz="1800" kern="1200" dirty="0">
                              <a:solidFill>
                                <a:schemeClr val="dk1"/>
                              </a:solidFill>
                              <a:effectLst/>
                              <a:latin typeface="+mn-lt"/>
                              <a:ea typeface="+mn-ea"/>
                              <a:cs typeface="+mn-cs"/>
                            </a:rPr>
                            <a:t>1544-4559</a:t>
                          </a:r>
                          <a:endParaRPr lang="zh-CN" altLang="en-US" dirty="0"/>
                        </a:p>
                      </a:txBody>
                      <a:tcP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478.800</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16155</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16384</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113</a:t>
                          </a:r>
                          <a:endParaRPr lang="zh-CN" altLang="en-US" sz="1800" kern="1200" dirty="0">
                            <a:solidFill>
                              <a:schemeClr val="dk1"/>
                            </a:solidFill>
                            <a:effectLst/>
                            <a:latin typeface="+mn-lt"/>
                            <a:ea typeface="+mn-ea"/>
                            <a:cs typeface="+mn-cs"/>
                          </a:endParaRPr>
                        </a:p>
                      </a:txBody>
                      <a:tcPr marL="68580" marR="68580" marT="0" marB="0" anchor="ctr"/>
                    </a:tc>
                    <a:tc>
                      <a:txBody>
                        <a:bodyPr/>
                        <a:lstStyle/>
                        <a:p>
                          <a:pPr marL="0" marR="0" indent="177800" algn="l" defTabSz="914400" rtl="0" eaLnBrk="1" latinLnBrk="0" hangingPunct="1">
                            <a:lnSpc>
                              <a:spcPct val="150000"/>
                            </a:lnSpc>
                            <a:spcBef>
                              <a:spcPts val="0"/>
                            </a:spcBef>
                            <a:spcAft>
                              <a:spcPts val="0"/>
                            </a:spcAft>
                          </a:pPr>
                          <a:r>
                            <a:rPr lang="en-US" sz="1800" kern="1200" dirty="0">
                              <a:solidFill>
                                <a:schemeClr val="dk1"/>
                              </a:solidFill>
                              <a:effectLst/>
                              <a:latin typeface="+mn-lt"/>
                              <a:ea typeface="+mn-ea"/>
                              <a:cs typeface="+mn-cs"/>
                            </a:rPr>
                            <a:t>57</a:t>
                          </a:r>
                          <a:endParaRPr lang="zh-CN" altLang="en-US"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168642245"/>
                      </a:ext>
                    </a:extLst>
                  </a:tr>
                </a:tbl>
              </a:graphicData>
            </a:graphic>
          </p:graphicFrame>
        </mc:Fallback>
      </mc:AlternateContent>
      <p:sp>
        <p:nvSpPr>
          <p:cNvPr id="8" name="矩形 7">
            <a:extLst>
              <a:ext uri="{FF2B5EF4-FFF2-40B4-BE49-F238E27FC236}">
                <a16:creationId xmlns:a16="http://schemas.microsoft.com/office/drawing/2014/main" id="{62681BB0-5E1E-4618-B268-F27579A7DFAC}"/>
              </a:ext>
            </a:extLst>
          </p:cNvPr>
          <p:cNvSpPr/>
          <p:nvPr/>
        </p:nvSpPr>
        <p:spPr>
          <a:xfrm>
            <a:off x="528247" y="1606500"/>
            <a:ext cx="8098638" cy="1323439"/>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处理器：</a:t>
            </a:r>
            <a:r>
              <a:rPr lang="en-US" altLang="zh-CN" sz="2000" dirty="0">
                <a:solidFill>
                  <a:srgbClr val="0070C0"/>
                </a:solidFill>
                <a:latin typeface="微软雅黑" pitchFamily="34" charset="-122"/>
                <a:ea typeface="微软雅黑" pitchFamily="34" charset="-122"/>
              </a:rPr>
              <a:t> Intel </a:t>
            </a:r>
            <a:r>
              <a:rPr lang="en-US" altLang="zh-CN" sz="2000" dirty="0">
                <a:solidFill>
                  <a:srgbClr val="0070C0"/>
                </a:solidFill>
                <a:latin typeface="微软雅黑" pitchFamily="34" charset="-122"/>
                <a:ea typeface="微软雅黑" pitchFamily="34" charset="-122"/>
                <a:hlinkClick r:id="rId4">
                  <a:extLst>
                    <a:ext uri="{A12FA001-AC4F-418D-AE19-62706E023703}">
                      <ahyp:hlinkClr xmlns:ahyp="http://schemas.microsoft.com/office/drawing/2018/hyperlinkcolor" xmlns="" val="tx"/>
                    </a:ext>
                  </a:extLst>
                </a:hlinkClick>
              </a:rPr>
              <a:t>E5-2630V3@2.40G</a:t>
            </a: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内存：</a:t>
            </a:r>
            <a:r>
              <a:rPr lang="en-US" altLang="zh-CN" sz="2000" dirty="0">
                <a:solidFill>
                  <a:srgbClr val="0070C0"/>
                </a:solidFill>
                <a:latin typeface="微软雅黑" pitchFamily="34" charset="-122"/>
                <a:ea typeface="微软雅黑" pitchFamily="34" charset="-122"/>
              </a:rPr>
              <a:t>256 GB </a:t>
            </a:r>
          </a:p>
          <a:p>
            <a:pPr marL="342900" indent="-342900">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GPU</a:t>
            </a:r>
            <a:r>
              <a:rPr lang="zh-CN" altLang="en-US" sz="2000" dirty="0">
                <a:solidFill>
                  <a:srgbClr val="0070C0"/>
                </a:solidFill>
                <a:latin typeface="微软雅黑" pitchFamily="34" charset="-122"/>
                <a:ea typeface="微软雅黑" pitchFamily="34" charset="-122"/>
              </a:rPr>
              <a:t>卡：</a:t>
            </a:r>
            <a:r>
              <a:rPr lang="en-US" altLang="zh-CN" sz="2000" dirty="0">
                <a:solidFill>
                  <a:srgbClr val="0070C0"/>
                </a:solidFill>
                <a:latin typeface="微软雅黑" pitchFamily="34" charset="-122"/>
                <a:ea typeface="微软雅黑" pitchFamily="34" charset="-122"/>
              </a:rPr>
              <a:t>K80(2*GK210, 24G</a:t>
            </a:r>
            <a:r>
              <a:rPr lang="zh-CN" altLang="en-US" sz="2000" dirty="0">
                <a:solidFill>
                  <a:srgbClr val="0070C0"/>
                </a:solidFill>
                <a:latin typeface="微软雅黑" pitchFamily="34" charset="-122"/>
                <a:ea typeface="微软雅黑" pitchFamily="34" charset="-122"/>
              </a:rPr>
              <a:t>显存，</a:t>
            </a:r>
            <a:r>
              <a:rPr lang="en-US" altLang="zh-CN" sz="2000" dirty="0">
                <a:solidFill>
                  <a:srgbClr val="0070C0"/>
                </a:solidFill>
                <a:latin typeface="微软雅黑" pitchFamily="34" charset="-122"/>
                <a:ea typeface="微软雅黑" pitchFamily="34" charset="-122"/>
              </a:rPr>
              <a:t>4992cores</a:t>
            </a:r>
            <a:r>
              <a:rPr lang="zh-CN" altLang="en-US" sz="2000" dirty="0">
                <a:solidFill>
                  <a:srgbClr val="0070C0"/>
                </a:solidFill>
                <a:latin typeface="微软雅黑" pitchFamily="34" charset="-122"/>
                <a:ea typeface="微软雅黑" pitchFamily="34" charset="-122"/>
              </a:rPr>
              <a:t>）</a:t>
            </a: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OS</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 CentOS 7.4 </a:t>
            </a:r>
            <a:r>
              <a:rPr lang="zh-CN" altLang="zh-CN" sz="2000" dirty="0">
                <a:solidFill>
                  <a:srgbClr val="0070C0"/>
                </a:solidFill>
                <a:latin typeface="微软雅黑" pitchFamily="34" charset="-122"/>
                <a:ea typeface="微软雅黑" pitchFamily="34" charset="-122"/>
              </a:rPr>
              <a:t>，内核版本</a:t>
            </a:r>
            <a:r>
              <a:rPr lang="en-US" altLang="zh-CN" sz="2000" dirty="0">
                <a:solidFill>
                  <a:srgbClr val="0070C0"/>
                </a:solidFill>
                <a:latin typeface="微软雅黑" pitchFamily="34" charset="-122"/>
                <a:ea typeface="微软雅黑" pitchFamily="34" charset="-122"/>
              </a:rPr>
              <a:t>3.10.0</a:t>
            </a:r>
            <a:endParaRPr lang="zh-CN" altLang="en-US" sz="20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1551917167"/>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zh-CN" altLang="en-US" sz="2400" b="1" dirty="0">
                <a:solidFill>
                  <a:schemeClr val="bg1"/>
                </a:solidFill>
                <a:ea typeface="微软雅黑" pitchFamily="34" charset="-122"/>
              </a:rPr>
              <a:t>研究背景</a:t>
            </a:r>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6" name="TextBox 39">
            <a:extLst>
              <a:ext uri="{FF2B5EF4-FFF2-40B4-BE49-F238E27FC236}">
                <a16:creationId xmlns:a16="http://schemas.microsoft.com/office/drawing/2014/main" id="{3F58AE5A-21C5-418A-B244-A95641843528}"/>
              </a:ext>
            </a:extLst>
          </p:cNvPr>
          <p:cNvSpPr txBox="1"/>
          <p:nvPr/>
        </p:nvSpPr>
        <p:spPr>
          <a:xfrm>
            <a:off x="622747" y="1047577"/>
            <a:ext cx="5589992" cy="584775"/>
          </a:xfrm>
          <a:prstGeom prst="rect">
            <a:avLst/>
          </a:prstGeom>
          <a:noFill/>
        </p:spPr>
        <p:txBody>
          <a:bodyPr wrap="none" rtlCol="0">
            <a:spAutoFit/>
          </a:bodyPr>
          <a:lstStyle/>
          <a:p>
            <a:pPr algn="ctr">
              <a:defRPr/>
            </a:pPr>
            <a:r>
              <a:rPr lang="zh-CN" altLang="en-US"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云台</a:t>
            </a:r>
            <a:r>
              <a:rPr lang="en-US" altLang="zh-CN"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40</a:t>
            </a:r>
            <a:r>
              <a:rPr lang="zh-CN" altLang="en-US"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米相干消色散数字终端</a:t>
            </a:r>
            <a:endParaRPr lang="en-US"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矩形 23">
            <a:extLst>
              <a:ext uri="{FF2B5EF4-FFF2-40B4-BE49-F238E27FC236}">
                <a16:creationId xmlns:a16="http://schemas.microsoft.com/office/drawing/2014/main" id="{973671BF-CBFD-477C-B62A-4C0C9D97EE4C}"/>
              </a:ext>
            </a:extLst>
          </p:cNvPr>
          <p:cNvSpPr/>
          <p:nvPr/>
        </p:nvSpPr>
        <p:spPr>
          <a:xfrm>
            <a:off x="972380" y="2107599"/>
            <a:ext cx="5519486" cy="2086725"/>
          </a:xfrm>
          <a:prstGeom prst="rect">
            <a:avLst/>
          </a:prstGeom>
        </p:spPr>
        <p:txBody>
          <a:bodyPr wrap="square">
            <a:spAutoFit/>
          </a:bodyPr>
          <a:lstStyle/>
          <a:p>
            <a:pPr>
              <a:spcBef>
                <a:spcPct val="20000"/>
              </a:spcBef>
              <a:buClr>
                <a:srgbClr val="EEECE1"/>
              </a:buClr>
              <a:buSzPct val="75000"/>
            </a:pP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40</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米天线</a:t>
            </a:r>
            <a:endParaRPr lang="en-US" altLang="zh-CN" sz="2400" b="1" dirty="0">
              <a:solidFill>
                <a:schemeClr val="accent5">
                  <a:lumMod val="50000"/>
                </a:schemeClr>
              </a:solidFill>
              <a:latin typeface="微软雅黑" panose="020B0503020204020204" pitchFamily="34" charset="-122"/>
              <a:ea typeface="微软雅黑" panose="020B0503020204020204" pitchFamily="34" charset="-122"/>
            </a:endParaRPr>
          </a:p>
          <a:p>
            <a:pPr>
              <a:spcBef>
                <a:spcPct val="20000"/>
              </a:spcBef>
              <a:buClr>
                <a:srgbClr val="EEECE1"/>
              </a:buClr>
              <a:buSzPct val="75000"/>
            </a:pP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S</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波段，</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C</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波段，双极化接收机</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a:p>
            <a:pPr>
              <a:spcBef>
                <a:spcPct val="20000"/>
              </a:spcBef>
              <a:buClr>
                <a:srgbClr val="EEECE1"/>
              </a:buClr>
              <a:buSzPct val="75000"/>
            </a:pPr>
            <a:r>
              <a:rPr lang="zh-CN" altLang="zh-CN" sz="2400" dirty="0">
                <a:solidFill>
                  <a:schemeClr val="accent5">
                    <a:lumMod val="50000"/>
                  </a:schemeClr>
                </a:solidFill>
                <a:latin typeface="微软雅黑" panose="020B0503020204020204" pitchFamily="34" charset="-122"/>
                <a:ea typeface="微软雅黑" panose="020B0503020204020204" pitchFamily="34" charset="-122"/>
              </a:rPr>
              <a:t>进行输入带宽</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512MHz</a:t>
            </a:r>
            <a:r>
              <a:rPr lang="zh-CN" altLang="zh-CN" sz="2400" dirty="0">
                <a:solidFill>
                  <a:schemeClr val="accent5">
                    <a:lumMod val="50000"/>
                  </a:schemeClr>
                </a:solidFill>
                <a:latin typeface="微软雅黑" panose="020B0503020204020204" pitchFamily="34" charset="-122"/>
                <a:ea typeface="微软雅黑" panose="020B0503020204020204" pitchFamily="34" charset="-122"/>
              </a:rPr>
              <a:t>、</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128</a:t>
            </a:r>
            <a:r>
              <a:rPr lang="zh-CN" altLang="zh-CN" sz="2400" dirty="0">
                <a:solidFill>
                  <a:schemeClr val="accent5">
                    <a:lumMod val="50000"/>
                  </a:schemeClr>
                </a:solidFill>
                <a:latin typeface="微软雅黑" panose="020B0503020204020204" pitchFamily="34" charset="-122"/>
                <a:ea typeface="微软雅黑" panose="020B0503020204020204" pitchFamily="34" charset="-122"/>
              </a:rPr>
              <a:t>通道、</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8bit</a:t>
            </a:r>
            <a:r>
              <a:rPr lang="zh-CN" altLang="zh-CN" sz="2400" dirty="0">
                <a:solidFill>
                  <a:schemeClr val="accent5">
                    <a:lumMod val="50000"/>
                  </a:schemeClr>
                </a:solidFill>
                <a:latin typeface="微软雅黑" panose="020B0503020204020204" pitchFamily="34" charset="-122"/>
                <a:ea typeface="微软雅黑" panose="020B0503020204020204" pitchFamily="34" charset="-122"/>
              </a:rPr>
              <a:t>采样和双极化输入</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(1024MHz)</a:t>
            </a:r>
            <a:r>
              <a:rPr lang="zh-CN" altLang="zh-CN" sz="2400" dirty="0">
                <a:solidFill>
                  <a:schemeClr val="accent5">
                    <a:lumMod val="50000"/>
                  </a:schemeClr>
                </a:solidFill>
                <a:latin typeface="微软雅黑" panose="020B0503020204020204" pitchFamily="34" charset="-122"/>
                <a:ea typeface="微软雅黑" panose="020B0503020204020204" pitchFamily="34" charset="-122"/>
              </a:rPr>
              <a:t>的多相滤波器基带数据采集</a:t>
            </a:r>
            <a:r>
              <a:rPr lang="zh-CN" altLang="zh-CN" dirty="0"/>
              <a:t>。</a:t>
            </a:r>
            <a:endParaRPr lang="zh-CN" altLang="en-US" sz="24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40BEC946-9022-4ECC-A155-3275CC645AE2}"/>
              </a:ext>
            </a:extLst>
          </p:cNvPr>
          <p:cNvSpPr/>
          <p:nvPr/>
        </p:nvSpPr>
        <p:spPr>
          <a:xfrm>
            <a:off x="972380" y="4287205"/>
            <a:ext cx="5502856" cy="1717393"/>
          </a:xfrm>
          <a:prstGeom prst="rect">
            <a:avLst/>
          </a:prstGeom>
        </p:spPr>
        <p:txBody>
          <a:bodyPr wrap="square">
            <a:spAutoFit/>
          </a:bodyPr>
          <a:lstStyle/>
          <a:p>
            <a:pPr>
              <a:spcBef>
                <a:spcPct val="20000"/>
              </a:spcBef>
              <a:buClr>
                <a:srgbClr val="EEECE1"/>
              </a:buClr>
              <a:buSzPct val="75000"/>
            </a:pP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采样频率是</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2048M, 8bit</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采样后</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2048M*8=16Gbps</a:t>
            </a:r>
          </a:p>
          <a:p>
            <a:pPr>
              <a:spcBef>
                <a:spcPct val="20000"/>
              </a:spcBef>
              <a:buClr>
                <a:srgbClr val="EEECE1"/>
              </a:buClr>
              <a:buSzPct val="75000"/>
            </a:pP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180TB/</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天</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a:p>
            <a:pPr>
              <a:spcBef>
                <a:spcPct val="20000"/>
              </a:spcBef>
              <a:buClr>
                <a:srgbClr val="EEECE1"/>
              </a:buClr>
              <a:buSzPct val="75000"/>
            </a:pP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解码为浮点数后，</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720TB/</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天</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29" name="图片 28">
            <a:extLst>
              <a:ext uri="{FF2B5EF4-FFF2-40B4-BE49-F238E27FC236}">
                <a16:creationId xmlns:a16="http://schemas.microsoft.com/office/drawing/2014/main" id="{EC5D2200-CC9E-43AC-952E-2EFBE3F2C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237" y="874231"/>
            <a:ext cx="2628138" cy="2373549"/>
          </a:xfrm>
          <a:prstGeom prst="rect">
            <a:avLst/>
          </a:prstGeom>
        </p:spPr>
      </p:pic>
    </p:spTree>
    <p:extLst>
      <p:ext uri="{BB962C8B-B14F-4D97-AF65-F5344CB8AC3E}">
        <p14:creationId xmlns:p14="http://schemas.microsoft.com/office/powerpoint/2010/main" val="3772134207"/>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defRPr/>
            </a:pPr>
            <a:r>
              <a:rPr lang="en-US" altLang="zh-CN" sz="2400" dirty="0">
                <a:solidFill>
                  <a:srgbClr val="FFFFFF"/>
                </a:solidFill>
                <a:ea typeface="微软雅黑" pitchFamily="34" charset="-122"/>
                <a:sym typeface="Arial" pitchFamily="34" charset="0"/>
              </a:rPr>
              <a:t>2</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试观测结果</a:t>
            </a:r>
            <a:endParaRPr lang="zh-CN" altLang="en-US" sz="2400" dirty="0">
              <a:solidFill>
                <a:srgbClr val="FFFFFF"/>
              </a:solidFill>
              <a:ea typeface="微软雅黑" pitchFamily="34" charset="-122"/>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3"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4" name="矩形 13"/>
          <p:cNvSpPr/>
          <p:nvPr/>
        </p:nvSpPr>
        <p:spPr>
          <a:xfrm>
            <a:off x="528247" y="894197"/>
            <a:ext cx="8015985" cy="707886"/>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zh-CN" sz="2000" dirty="0">
                <a:solidFill>
                  <a:srgbClr val="0070C0"/>
                </a:solidFill>
                <a:latin typeface="微软雅黑" pitchFamily="34" charset="-122"/>
                <a:ea typeface="微软雅黑" pitchFamily="34" charset="-122"/>
              </a:rPr>
              <a:t>云南天文台</a:t>
            </a:r>
            <a:r>
              <a:rPr lang="en-US" altLang="zh-CN" sz="2000" dirty="0">
                <a:solidFill>
                  <a:srgbClr val="0070C0"/>
                </a:solidFill>
                <a:latin typeface="微软雅黑" pitchFamily="34" charset="-122"/>
                <a:ea typeface="微软雅黑" pitchFamily="34" charset="-122"/>
              </a:rPr>
              <a:t>40</a:t>
            </a:r>
            <a:r>
              <a:rPr lang="zh-CN" altLang="zh-CN" sz="2000" dirty="0">
                <a:solidFill>
                  <a:srgbClr val="0070C0"/>
                </a:solidFill>
                <a:latin typeface="微软雅黑" pitchFamily="34" charset="-122"/>
                <a:ea typeface="微软雅黑" pitchFamily="34" charset="-122"/>
              </a:rPr>
              <a:t>米射电望远镜，</a:t>
            </a:r>
            <a:r>
              <a:rPr lang="en-US" altLang="zh-CN" sz="2000" dirty="0">
                <a:solidFill>
                  <a:srgbClr val="0070C0"/>
                </a:solidFill>
                <a:latin typeface="微软雅黑" pitchFamily="34" charset="-122"/>
                <a:ea typeface="微软雅黑" pitchFamily="34" charset="-122"/>
              </a:rPr>
              <a:t>ROACH2</a:t>
            </a:r>
            <a:r>
              <a:rPr lang="zh-CN" altLang="zh-CN" sz="2000" dirty="0">
                <a:solidFill>
                  <a:srgbClr val="0070C0"/>
                </a:solidFill>
                <a:latin typeface="微软雅黑" pitchFamily="34" charset="-122"/>
                <a:ea typeface="微软雅黑" pitchFamily="34" charset="-122"/>
              </a:rPr>
              <a:t>前端</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128MHz</a:t>
            </a:r>
            <a:r>
              <a:rPr lang="zh-CN" altLang="zh-CN" sz="2000" dirty="0">
                <a:solidFill>
                  <a:srgbClr val="0070C0"/>
                </a:solidFill>
                <a:latin typeface="微软雅黑" pitchFamily="34" charset="-122"/>
                <a:ea typeface="微软雅黑" pitchFamily="34" charset="-122"/>
              </a:rPr>
              <a:t>带宽</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32</a:t>
            </a:r>
            <a:r>
              <a:rPr lang="zh-CN" altLang="zh-CN" sz="2000" dirty="0">
                <a:solidFill>
                  <a:srgbClr val="0070C0"/>
                </a:solidFill>
                <a:latin typeface="微软雅黑" pitchFamily="34" charset="-122"/>
                <a:ea typeface="微软雅黑" pitchFamily="34" charset="-122"/>
              </a:rPr>
              <a:t>通道</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2</a:t>
            </a:r>
            <a:r>
              <a:rPr lang="zh-CN" altLang="zh-CN" sz="2000" dirty="0">
                <a:solidFill>
                  <a:srgbClr val="0070C0"/>
                </a:solidFill>
                <a:latin typeface="微软雅黑" pitchFamily="34" charset="-122"/>
                <a:ea typeface="微软雅黑" pitchFamily="34" charset="-122"/>
              </a:rPr>
              <a:t>极化、</a:t>
            </a:r>
            <a:r>
              <a:rPr lang="en-US" altLang="zh-CN" sz="2000" dirty="0">
                <a:solidFill>
                  <a:srgbClr val="0070C0"/>
                </a:solidFill>
                <a:latin typeface="微软雅黑" pitchFamily="34" charset="-122"/>
                <a:ea typeface="微软雅黑" pitchFamily="34" charset="-122"/>
              </a:rPr>
              <a:t>8bit</a:t>
            </a:r>
            <a:r>
              <a:rPr lang="zh-CN" altLang="zh-CN" sz="2000" dirty="0">
                <a:solidFill>
                  <a:srgbClr val="0070C0"/>
                </a:solidFill>
                <a:latin typeface="微软雅黑" pitchFamily="34" charset="-122"/>
                <a:ea typeface="微软雅黑" pitchFamily="34" charset="-122"/>
              </a:rPr>
              <a:t>复采样</a:t>
            </a:r>
            <a:r>
              <a:rPr lang="zh-CN" altLang="en-US" sz="2000" dirty="0">
                <a:solidFill>
                  <a:srgbClr val="0070C0"/>
                </a:solidFill>
                <a:latin typeface="微软雅黑" pitchFamily="34" charset="-122"/>
                <a:ea typeface="微软雅黑" pitchFamily="34" charset="-122"/>
              </a:rPr>
              <a:t>，</a:t>
            </a:r>
            <a:r>
              <a:rPr lang="zh-CN" altLang="zh-CN" sz="2000" dirty="0">
                <a:solidFill>
                  <a:srgbClr val="0070C0"/>
                </a:solidFill>
                <a:latin typeface="微软雅黑" pitchFamily="34" charset="-122"/>
                <a:ea typeface="微软雅黑" pitchFamily="34" charset="-122"/>
              </a:rPr>
              <a:t>数据输出速率为</a:t>
            </a:r>
            <a:r>
              <a:rPr lang="en-US" altLang="zh-CN" sz="2000" dirty="0">
                <a:solidFill>
                  <a:srgbClr val="0070C0"/>
                </a:solidFill>
                <a:latin typeface="微软雅黑" pitchFamily="34" charset="-122"/>
                <a:ea typeface="微软雅黑" pitchFamily="34" charset="-122"/>
              </a:rPr>
              <a:t>4Gbps</a:t>
            </a:r>
            <a:endParaRPr lang="zh-CN" altLang="en-US" sz="2000" dirty="0">
              <a:solidFill>
                <a:srgbClr val="0070C0"/>
              </a:solidFill>
              <a:latin typeface="微软雅黑" pitchFamily="34" charset="-122"/>
              <a:ea typeface="微软雅黑" pitchFamily="34" charset="-122"/>
            </a:endParaRPr>
          </a:p>
        </p:txBody>
      </p:sp>
      <p:graphicFrame>
        <p:nvGraphicFramePr>
          <p:cNvPr id="7" name="表格 6">
            <a:extLst>
              <a:ext uri="{FF2B5EF4-FFF2-40B4-BE49-F238E27FC236}">
                <a16:creationId xmlns:a16="http://schemas.microsoft.com/office/drawing/2014/main" id="{54704264-6446-4CBF-9C05-96EB1FB8B9E5}"/>
              </a:ext>
            </a:extLst>
          </p:cNvPr>
          <p:cNvGraphicFramePr>
            <a:graphicFrameLocks noGrp="1"/>
          </p:cNvGraphicFramePr>
          <p:nvPr>
            <p:extLst/>
          </p:nvPr>
        </p:nvGraphicFramePr>
        <p:xfrm>
          <a:off x="528247" y="3858114"/>
          <a:ext cx="8098638" cy="2834640"/>
        </p:xfrm>
        <a:graphic>
          <a:graphicData uri="http://schemas.openxmlformats.org/drawingml/2006/table">
            <a:tbl>
              <a:tblPr firstRow="1" bandRow="1">
                <a:tableStyleId>{5C22544A-7EE6-4342-B048-85BDC9FD1C3A}</a:tableStyleId>
              </a:tblPr>
              <a:tblGrid>
                <a:gridCol w="1096460">
                  <a:extLst>
                    <a:ext uri="{9D8B030D-6E8A-4147-A177-3AD203B41FA5}">
                      <a16:colId xmlns:a16="http://schemas.microsoft.com/office/drawing/2014/main" val="2646598527"/>
                    </a:ext>
                  </a:extLst>
                </a:gridCol>
                <a:gridCol w="1147024">
                  <a:extLst>
                    <a:ext uri="{9D8B030D-6E8A-4147-A177-3AD203B41FA5}">
                      <a16:colId xmlns:a16="http://schemas.microsoft.com/office/drawing/2014/main" val="4065596677"/>
                    </a:ext>
                  </a:extLst>
                </a:gridCol>
                <a:gridCol w="1072356">
                  <a:extLst>
                    <a:ext uri="{9D8B030D-6E8A-4147-A177-3AD203B41FA5}">
                      <a16:colId xmlns:a16="http://schemas.microsoft.com/office/drawing/2014/main" val="2969689341"/>
                    </a:ext>
                  </a:extLst>
                </a:gridCol>
                <a:gridCol w="1198023">
                  <a:extLst>
                    <a:ext uri="{9D8B030D-6E8A-4147-A177-3AD203B41FA5}">
                      <a16:colId xmlns:a16="http://schemas.microsoft.com/office/drawing/2014/main" val="2939234660"/>
                    </a:ext>
                  </a:extLst>
                </a:gridCol>
                <a:gridCol w="1198023">
                  <a:extLst>
                    <a:ext uri="{9D8B030D-6E8A-4147-A177-3AD203B41FA5}">
                      <a16:colId xmlns:a16="http://schemas.microsoft.com/office/drawing/2014/main" val="3029222027"/>
                    </a:ext>
                  </a:extLst>
                </a:gridCol>
                <a:gridCol w="1105867">
                  <a:extLst>
                    <a:ext uri="{9D8B030D-6E8A-4147-A177-3AD203B41FA5}">
                      <a16:colId xmlns:a16="http://schemas.microsoft.com/office/drawing/2014/main" val="714386201"/>
                    </a:ext>
                  </a:extLst>
                </a:gridCol>
                <a:gridCol w="1280885">
                  <a:extLst>
                    <a:ext uri="{9D8B030D-6E8A-4147-A177-3AD203B41FA5}">
                      <a16:colId xmlns:a16="http://schemas.microsoft.com/office/drawing/2014/main" val="1140908863"/>
                    </a:ext>
                  </a:extLst>
                </a:gridCol>
              </a:tblGrid>
              <a:tr h="710215">
                <a:tc>
                  <a:txBody>
                    <a:bodyPr/>
                    <a:lstStyle/>
                    <a:p>
                      <a:r>
                        <a:rPr lang="zh-CN" altLang="en-US" dirty="0"/>
                        <a:t>脉冲星源</a:t>
                      </a:r>
                    </a:p>
                  </a:txBody>
                  <a:tcPr/>
                </a:tc>
                <a:tc>
                  <a:txBody>
                    <a:bodyPr/>
                    <a:lstStyle/>
                    <a:p>
                      <a:r>
                        <a:rPr lang="zh-CN" altLang="en-US" dirty="0"/>
                        <a:t>观测时长</a:t>
                      </a:r>
                    </a:p>
                  </a:txBody>
                  <a:tcPr/>
                </a:tc>
                <a:tc>
                  <a:txBody>
                    <a:bodyPr/>
                    <a:lstStyle/>
                    <a:p>
                      <a:r>
                        <a:rPr lang="zh-CN" altLang="en-US" dirty="0"/>
                        <a:t>总数据量</a:t>
                      </a:r>
                    </a:p>
                  </a:txBody>
                  <a:tcPr/>
                </a:tc>
                <a:tc>
                  <a:txBody>
                    <a:bodyPr/>
                    <a:lstStyle/>
                    <a:p>
                      <a:r>
                        <a:rPr lang="zh-CN" altLang="en-US" dirty="0"/>
                        <a:t>子积分长度</a:t>
                      </a:r>
                    </a:p>
                  </a:txBody>
                  <a:tcPr/>
                </a:tc>
                <a:tc>
                  <a:txBody>
                    <a:bodyPr/>
                    <a:lstStyle/>
                    <a:p>
                      <a:r>
                        <a:rPr lang="en-US" altLang="zh-CN" dirty="0"/>
                        <a:t>Bin</a:t>
                      </a:r>
                      <a:r>
                        <a:rPr lang="zh-CN" altLang="en-US" dirty="0"/>
                        <a:t>个数</a:t>
                      </a:r>
                    </a:p>
                  </a:txBody>
                  <a:tcPr/>
                </a:tc>
                <a:tc>
                  <a:txBody>
                    <a:bodyPr/>
                    <a:lstStyle/>
                    <a:p>
                      <a:r>
                        <a:rPr lang="zh-CN" altLang="en-US" dirty="0"/>
                        <a:t>输出文件大小</a:t>
                      </a:r>
                    </a:p>
                  </a:txBody>
                  <a:tcPr/>
                </a:tc>
                <a:tc>
                  <a:txBody>
                    <a:bodyPr/>
                    <a:lstStyle/>
                    <a:p>
                      <a:r>
                        <a:rPr lang="zh-CN" altLang="en-US" dirty="0"/>
                        <a:t>丢包或丢弃数据次数</a:t>
                      </a:r>
                    </a:p>
                  </a:txBody>
                  <a:tcPr/>
                </a:tc>
                <a:extLst>
                  <a:ext uri="{0D108BD9-81ED-4DB2-BD59-A6C34878D82A}">
                    <a16:rowId xmlns:a16="http://schemas.microsoft.com/office/drawing/2014/main" val="2358647657"/>
                  </a:ext>
                </a:extLst>
              </a:tr>
              <a:tr h="411474">
                <a:tc>
                  <a:txBody>
                    <a:bodyPr/>
                    <a:lstStyle/>
                    <a:p>
                      <a:r>
                        <a:rPr lang="en-US" altLang="zh-CN" dirty="0"/>
                        <a:t>J1136+1551</a:t>
                      </a:r>
                      <a:endParaRPr lang="zh-CN" altLang="en-US" dirty="0"/>
                    </a:p>
                  </a:txBody>
                  <a:tcPr/>
                </a:tc>
                <a:tc>
                  <a:txBody>
                    <a:bodyPr/>
                    <a:lstStyle/>
                    <a:p>
                      <a:r>
                        <a:rPr lang="en-US" altLang="zh-CN" dirty="0"/>
                        <a:t>30</a:t>
                      </a:r>
                      <a:r>
                        <a:rPr lang="zh-CN" altLang="en-US" dirty="0"/>
                        <a:t>分钟</a:t>
                      </a:r>
                    </a:p>
                  </a:txBody>
                  <a:tcPr/>
                </a:tc>
                <a:tc>
                  <a:txBody>
                    <a:bodyPr/>
                    <a:lstStyle/>
                    <a:p>
                      <a:r>
                        <a:rPr lang="en-US" altLang="zh-CN" dirty="0"/>
                        <a:t>921.6GB</a:t>
                      </a:r>
                      <a:endParaRPr lang="zh-CN" altLang="en-US" dirty="0"/>
                    </a:p>
                  </a:txBody>
                  <a:tcPr/>
                </a:tc>
                <a:tc>
                  <a:txBody>
                    <a:bodyPr/>
                    <a:lstStyle/>
                    <a:p>
                      <a:r>
                        <a:rPr lang="en-US" altLang="zh-CN" dirty="0"/>
                        <a:t>10</a:t>
                      </a:r>
                      <a:r>
                        <a:rPr lang="zh-CN" altLang="en-US" dirty="0"/>
                        <a:t>秒</a:t>
                      </a:r>
                    </a:p>
                  </a:txBody>
                  <a:tcPr/>
                </a:tc>
                <a:tc>
                  <a:txBody>
                    <a:bodyPr/>
                    <a:lstStyle/>
                    <a:p>
                      <a:r>
                        <a:rPr lang="en-US" altLang="zh-CN" dirty="0"/>
                        <a:t>1024</a:t>
                      </a:r>
                      <a:endParaRPr lang="zh-CN" altLang="en-US" dirty="0"/>
                    </a:p>
                  </a:txBody>
                  <a:tcPr/>
                </a:tc>
                <a:tc>
                  <a:txBody>
                    <a:bodyPr/>
                    <a:lstStyle/>
                    <a:p>
                      <a:r>
                        <a:rPr lang="en-US" altLang="zh-CN" dirty="0"/>
                        <a:t>177MB</a:t>
                      </a:r>
                      <a:endParaRPr lang="zh-CN" altLang="en-US" dirty="0"/>
                    </a:p>
                  </a:txBody>
                  <a:tcPr/>
                </a:tc>
                <a:tc>
                  <a:txBody>
                    <a:bodyPr/>
                    <a:lstStyle/>
                    <a:p>
                      <a:pPr marL="0" algn="ctr" defTabSz="914400" rtl="0" eaLnBrk="1" fontAlgn="ctr" latinLnBrk="0" hangingPunct="1"/>
                      <a:r>
                        <a:rPr lang="en-US" altLang="zh-CN" sz="18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val="1466528822"/>
                  </a:ext>
                </a:extLst>
              </a:tr>
              <a:tr h="411474">
                <a:tc>
                  <a:txBody>
                    <a:bodyPr/>
                    <a:lstStyle/>
                    <a:p>
                      <a:r>
                        <a:rPr lang="en-US" altLang="zh-CN" dirty="0"/>
                        <a:t>J1932+1059</a:t>
                      </a:r>
                      <a:endParaRPr lang="zh-CN" altLang="en-US" dirty="0"/>
                    </a:p>
                  </a:txBody>
                  <a:tcPr/>
                </a:tc>
                <a:tc>
                  <a:txBody>
                    <a:bodyPr/>
                    <a:lstStyle/>
                    <a:p>
                      <a:r>
                        <a:rPr lang="en-US" altLang="zh-CN" sz="1800" kern="1200" dirty="0">
                          <a:solidFill>
                            <a:schemeClr val="dk1"/>
                          </a:solidFill>
                          <a:effectLst/>
                          <a:latin typeface="+mn-lt"/>
                          <a:ea typeface="+mn-ea"/>
                          <a:cs typeface="+mn-cs"/>
                        </a:rPr>
                        <a:t>15</a:t>
                      </a:r>
                      <a:r>
                        <a:rPr lang="zh-CN" altLang="en-US" sz="1800" kern="1200" dirty="0">
                          <a:solidFill>
                            <a:schemeClr val="dk1"/>
                          </a:solidFill>
                          <a:effectLst/>
                          <a:latin typeface="+mn-lt"/>
                          <a:ea typeface="+mn-ea"/>
                          <a:cs typeface="+mn-cs"/>
                        </a:rPr>
                        <a:t>分钟</a:t>
                      </a:r>
                      <a:endParaRPr lang="zh-CN" altLang="en-US" dirty="0"/>
                    </a:p>
                  </a:txBody>
                  <a:tcPr/>
                </a:tc>
                <a:tc>
                  <a:txBody>
                    <a:bodyPr/>
                    <a:lstStyle/>
                    <a:p>
                      <a:r>
                        <a:rPr lang="en-US" altLang="zh-CN" dirty="0"/>
                        <a:t>460.8GB</a:t>
                      </a:r>
                      <a:endParaRPr lang="zh-CN" altLang="en-US" dirty="0"/>
                    </a:p>
                  </a:txBody>
                  <a:tcPr/>
                </a:tc>
                <a:tc>
                  <a:txBody>
                    <a:bodyPr/>
                    <a:lstStyle/>
                    <a:p>
                      <a:r>
                        <a:rPr lang="en-US" altLang="zh-CN" dirty="0"/>
                        <a:t>10</a:t>
                      </a:r>
                      <a:r>
                        <a:rPr lang="zh-CN" altLang="en-US" dirty="0"/>
                        <a:t>秒</a:t>
                      </a:r>
                    </a:p>
                  </a:txBody>
                  <a:tcPr/>
                </a:tc>
                <a:tc>
                  <a:txBody>
                    <a:bodyPr/>
                    <a:lstStyle/>
                    <a:p>
                      <a:r>
                        <a:rPr lang="en-US" altLang="zh-CN" dirty="0"/>
                        <a:t>1024</a:t>
                      </a:r>
                      <a:endParaRPr lang="zh-CN" altLang="en-US" dirty="0"/>
                    </a:p>
                  </a:txBody>
                  <a:tcPr/>
                </a:tc>
                <a:tc>
                  <a:txBody>
                    <a:bodyPr/>
                    <a:lstStyle/>
                    <a:p>
                      <a:r>
                        <a:rPr lang="en-US" altLang="zh-CN" dirty="0"/>
                        <a:t>88MB</a:t>
                      </a:r>
                      <a:endParaRPr lang="zh-CN" altLang="en-US" dirty="0"/>
                    </a:p>
                  </a:txBody>
                  <a:tcPr/>
                </a:tc>
                <a:tc>
                  <a:txBody>
                    <a:bodyPr/>
                    <a:lstStyle/>
                    <a:p>
                      <a:pPr marL="0" algn="ctr" defTabSz="914400" rtl="0" eaLnBrk="1" fontAlgn="ctr" latinLnBrk="0" hangingPunct="1"/>
                      <a:r>
                        <a:rPr lang="en-US" altLang="zh-CN" sz="18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val="3050631968"/>
                  </a:ext>
                </a:extLst>
              </a:tr>
              <a:tr h="411474">
                <a:tc>
                  <a:txBody>
                    <a:bodyPr/>
                    <a:lstStyle/>
                    <a:p>
                      <a:r>
                        <a:rPr lang="en-US" altLang="zh-CN" dirty="0"/>
                        <a:t>J2022+5154</a:t>
                      </a:r>
                      <a:endParaRPr lang="zh-CN" altLang="en-US" dirty="0"/>
                    </a:p>
                  </a:txBody>
                  <a:tcPr/>
                </a:tc>
                <a:tc>
                  <a:txBody>
                    <a:bodyPr/>
                    <a:lstStyle/>
                    <a:p>
                      <a:r>
                        <a:rPr lang="en-US" altLang="zh-CN" dirty="0"/>
                        <a:t>15</a:t>
                      </a:r>
                      <a:r>
                        <a:rPr lang="zh-CN" altLang="en-US" dirty="0"/>
                        <a:t>分钟</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460.8GB</a:t>
                      </a:r>
                      <a:endParaRPr lang="zh-CN" altLang="en-US" dirty="0"/>
                    </a:p>
                    <a:p>
                      <a:endParaRPr lang="zh-CN" altLang="en-US" dirty="0"/>
                    </a:p>
                  </a:txBody>
                  <a:tcPr/>
                </a:tc>
                <a:tc>
                  <a:txBody>
                    <a:bodyPr/>
                    <a:lstStyle/>
                    <a:p>
                      <a:r>
                        <a:rPr lang="en-US" altLang="zh-CN" dirty="0"/>
                        <a:t>10</a:t>
                      </a:r>
                      <a:r>
                        <a:rPr lang="zh-CN" altLang="en-US" dirty="0"/>
                        <a:t>秒</a:t>
                      </a:r>
                    </a:p>
                  </a:txBody>
                  <a:tcPr/>
                </a:tc>
                <a:tc>
                  <a:txBody>
                    <a:bodyPr/>
                    <a:lstStyle/>
                    <a:p>
                      <a:r>
                        <a:rPr lang="en-US" altLang="zh-CN" dirty="0"/>
                        <a:t>1024</a:t>
                      </a:r>
                      <a:endParaRPr lang="zh-CN" altLang="en-US" dirty="0"/>
                    </a:p>
                  </a:txBody>
                  <a:tcPr/>
                </a:tc>
                <a:tc>
                  <a:txBody>
                    <a:bodyPr/>
                    <a:lstStyle/>
                    <a:p>
                      <a:r>
                        <a:rPr lang="en-US" altLang="zh-CN" dirty="0"/>
                        <a:t>88MB</a:t>
                      </a:r>
                      <a:endParaRPr lang="zh-CN" altLang="en-US" dirty="0"/>
                    </a:p>
                  </a:txBody>
                  <a:tcPr/>
                </a:tc>
                <a:tc>
                  <a:txBody>
                    <a:bodyPr/>
                    <a:lstStyle/>
                    <a:p>
                      <a:pPr marL="0" algn="ctr" defTabSz="914400" rtl="0" eaLnBrk="1" fontAlgn="ctr" latinLnBrk="0" hangingPunct="1"/>
                      <a:r>
                        <a:rPr lang="en-US" altLang="zh-CN" sz="18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val="1772980664"/>
                  </a:ext>
                </a:extLst>
              </a:tr>
            </a:tbl>
          </a:graphicData>
        </a:graphic>
      </p:graphicFrame>
      <p:sp>
        <p:nvSpPr>
          <p:cNvPr id="8" name="矩形 7">
            <a:extLst>
              <a:ext uri="{FF2B5EF4-FFF2-40B4-BE49-F238E27FC236}">
                <a16:creationId xmlns:a16="http://schemas.microsoft.com/office/drawing/2014/main" id="{62681BB0-5E1E-4618-B268-F27579A7DFAC}"/>
              </a:ext>
            </a:extLst>
          </p:cNvPr>
          <p:cNvSpPr/>
          <p:nvPr/>
        </p:nvSpPr>
        <p:spPr>
          <a:xfrm>
            <a:off x="528247" y="1760602"/>
            <a:ext cx="8098638" cy="1938992"/>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处理器：</a:t>
            </a:r>
            <a:r>
              <a:rPr lang="en-US" altLang="zh-CN" sz="2000" dirty="0">
                <a:solidFill>
                  <a:srgbClr val="0070C0"/>
                </a:solidFill>
                <a:latin typeface="微软雅黑" pitchFamily="34" charset="-122"/>
                <a:ea typeface="微软雅黑" pitchFamily="34" charset="-122"/>
              </a:rPr>
              <a:t>2*Intel E5-2698 v3 @ 2.30GHz(</a:t>
            </a:r>
            <a:r>
              <a:rPr lang="zh-CN" altLang="en-US" sz="2000" dirty="0">
                <a:solidFill>
                  <a:srgbClr val="0070C0"/>
                </a:solidFill>
                <a:latin typeface="微软雅黑" pitchFamily="34" charset="-122"/>
                <a:ea typeface="微软雅黑" pitchFamily="34" charset="-122"/>
              </a:rPr>
              <a:t>共</a:t>
            </a:r>
            <a:r>
              <a:rPr lang="en-US" altLang="zh-CN" sz="2000" dirty="0">
                <a:solidFill>
                  <a:srgbClr val="0070C0"/>
                </a:solidFill>
                <a:latin typeface="微软雅黑" pitchFamily="34" charset="-122"/>
                <a:ea typeface="微软雅黑" pitchFamily="34" charset="-122"/>
              </a:rPr>
              <a:t>64 cores)</a:t>
            </a: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内存：</a:t>
            </a:r>
            <a:r>
              <a:rPr lang="en-US" altLang="zh-CN" sz="2000" dirty="0">
                <a:solidFill>
                  <a:srgbClr val="0070C0"/>
                </a:solidFill>
                <a:latin typeface="微软雅黑" pitchFamily="34" charset="-122"/>
                <a:ea typeface="微软雅黑" pitchFamily="34" charset="-122"/>
              </a:rPr>
              <a:t>256 GB (DDR4-1866)</a:t>
            </a: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网卡：</a:t>
            </a:r>
            <a:r>
              <a:rPr lang="en-US" altLang="zh-CN" sz="2000" dirty="0">
                <a:solidFill>
                  <a:srgbClr val="0070C0"/>
                </a:solidFill>
                <a:latin typeface="微软雅黑" pitchFamily="34" charset="-122"/>
                <a:ea typeface="微软雅黑" pitchFamily="34" charset="-122"/>
              </a:rPr>
              <a:t>2*Intel 82599ES 10-Gigabit ports</a:t>
            </a:r>
          </a:p>
          <a:p>
            <a:pPr marL="342900" indent="-342900">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GPU</a:t>
            </a:r>
            <a:r>
              <a:rPr lang="zh-CN" altLang="en-US" sz="2000" dirty="0">
                <a:solidFill>
                  <a:srgbClr val="0070C0"/>
                </a:solidFill>
                <a:latin typeface="微软雅黑" pitchFamily="34" charset="-122"/>
                <a:ea typeface="微软雅黑" pitchFamily="34" charset="-122"/>
              </a:rPr>
              <a:t>卡：</a:t>
            </a:r>
            <a:r>
              <a:rPr lang="en-US" altLang="zh-CN" sz="2000" dirty="0">
                <a:solidFill>
                  <a:srgbClr val="0070C0"/>
                </a:solidFill>
                <a:latin typeface="微软雅黑" pitchFamily="34" charset="-122"/>
                <a:ea typeface="微软雅黑" pitchFamily="34" charset="-122"/>
              </a:rPr>
              <a:t>2*GeForce GTX TITAN X</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12207M</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24MP</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128=3072core</a:t>
            </a:r>
            <a:r>
              <a:rPr lang="zh-CN" altLang="en-US" sz="2000" dirty="0">
                <a:solidFill>
                  <a:srgbClr val="0070C0"/>
                </a:solidFill>
                <a:latin typeface="微软雅黑" pitchFamily="34" charset="-122"/>
                <a:ea typeface="微软雅黑" pitchFamily="34" charset="-122"/>
              </a:rPr>
              <a:t>）</a:t>
            </a: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OS</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Ubuntu 16.04.5 LTS</a:t>
            </a:r>
            <a:r>
              <a:rPr lang="zh-CN" altLang="zh-CN" sz="2000" dirty="0">
                <a:solidFill>
                  <a:srgbClr val="0070C0"/>
                </a:solidFill>
                <a:latin typeface="微软雅黑" pitchFamily="34" charset="-122"/>
                <a:ea typeface="微软雅黑" pitchFamily="34" charset="-122"/>
              </a:rPr>
              <a:t>，内核版本</a:t>
            </a:r>
            <a:r>
              <a:rPr lang="en-US" altLang="zh-CN" sz="2000" dirty="0">
                <a:solidFill>
                  <a:srgbClr val="0070C0"/>
                </a:solidFill>
                <a:latin typeface="微软雅黑" pitchFamily="34" charset="-122"/>
                <a:ea typeface="微软雅黑" pitchFamily="34" charset="-122"/>
              </a:rPr>
              <a:t>4.10.0</a:t>
            </a:r>
            <a:endParaRPr lang="zh-CN" altLang="en-US" sz="20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2096905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defRPr/>
            </a:pPr>
            <a:r>
              <a:rPr lang="en-US" altLang="zh-CN" sz="2400" dirty="0">
                <a:solidFill>
                  <a:srgbClr val="FFFFFF"/>
                </a:solidFill>
                <a:ea typeface="微软雅黑" pitchFamily="34" charset="-122"/>
                <a:sym typeface="Arial" pitchFamily="34" charset="0"/>
              </a:rPr>
              <a:t>2</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脚本命令示例</a:t>
            </a:r>
            <a:endParaRPr lang="zh-CN" altLang="en-US" sz="2400" dirty="0">
              <a:solidFill>
                <a:srgbClr val="FFFFFF"/>
              </a:solidFill>
              <a:ea typeface="微软雅黑" pitchFamily="34" charset="-122"/>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3"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8" name="矩形 7">
            <a:extLst>
              <a:ext uri="{FF2B5EF4-FFF2-40B4-BE49-F238E27FC236}">
                <a16:creationId xmlns:a16="http://schemas.microsoft.com/office/drawing/2014/main" id="{62681BB0-5E1E-4618-B268-F27579A7DFAC}"/>
              </a:ext>
            </a:extLst>
          </p:cNvPr>
          <p:cNvSpPr/>
          <p:nvPr/>
        </p:nvSpPr>
        <p:spPr>
          <a:xfrm>
            <a:off x="357047" y="2982289"/>
            <a:ext cx="8098638" cy="3785652"/>
          </a:xfrm>
          <a:prstGeom prst="rect">
            <a:avLst/>
          </a:prstGeom>
          <a:ln>
            <a:solidFill>
              <a:srgbClr val="00B0F0"/>
            </a:solidFill>
            <a:prstDash val="sysDash"/>
          </a:ln>
        </p:spPr>
        <p:txBody>
          <a:bodyPr wrap="square">
            <a:spAutoFit/>
          </a:bodyPr>
          <a:lstStyle/>
          <a:p>
            <a:pPr marL="342900" indent="-342900" latinLnBrk="1">
              <a:buFont typeface="Arial" panose="020B0604020202020204" pitchFamily="34" charset="0"/>
              <a:buChar char="•"/>
            </a:pPr>
            <a:endParaRPr lang="en-US" altLang="zh-CN" sz="2000" dirty="0">
              <a:solidFill>
                <a:srgbClr val="0070C0"/>
              </a:solidFill>
              <a:latin typeface="微软雅黑" pitchFamily="34" charset="-122"/>
              <a:ea typeface="微软雅黑" pitchFamily="34" charset="-122"/>
            </a:endParaRPr>
          </a:p>
          <a:p>
            <a:pPr marL="342900" indent="-342900" latinLnBrk="1">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#!/bin/bash</a:t>
            </a:r>
          </a:p>
          <a:p>
            <a:pPr marL="342900" indent="-342900" latinLnBrk="1">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export LD_LIBRARY_PATH=/</a:t>
            </a:r>
            <a:r>
              <a:rPr lang="en-US" altLang="zh-CN" sz="2000" dirty="0" err="1">
                <a:solidFill>
                  <a:srgbClr val="0070C0"/>
                </a:solidFill>
                <a:latin typeface="微软雅黑" pitchFamily="34" charset="-122"/>
                <a:ea typeface="微软雅黑" pitchFamily="34" charset="-122"/>
              </a:rPr>
              <a:t>usr</a:t>
            </a:r>
            <a:r>
              <a:rPr lang="en-US" altLang="zh-CN" sz="2000" dirty="0">
                <a:solidFill>
                  <a:srgbClr val="0070C0"/>
                </a:solidFill>
                <a:latin typeface="微软雅黑" pitchFamily="34" charset="-122"/>
                <a:ea typeface="微软雅黑" pitchFamily="34" charset="-122"/>
              </a:rPr>
              <a:t>/local/cuda-9.0/lib64/:/home/</a:t>
            </a:r>
            <a:r>
              <a:rPr lang="en-US" altLang="zh-CN" sz="2000" dirty="0" err="1">
                <a:solidFill>
                  <a:srgbClr val="0070C0"/>
                </a:solidFill>
                <a:latin typeface="微软雅黑" pitchFamily="34" charset="-122"/>
                <a:ea typeface="微软雅黑" pitchFamily="34" charset="-122"/>
              </a:rPr>
              <a:t>lzx</a:t>
            </a:r>
            <a:r>
              <a:rPr lang="en-US" altLang="zh-CN" sz="2000" dirty="0">
                <a:solidFill>
                  <a:srgbClr val="0070C0"/>
                </a:solidFill>
                <a:latin typeface="微软雅黑" pitchFamily="34" charset="-122"/>
                <a:ea typeface="微软雅黑" pitchFamily="34" charset="-122"/>
              </a:rPr>
              <a:t>/software/tempo2/lib/</a:t>
            </a:r>
          </a:p>
          <a:p>
            <a:pPr marL="342900" indent="-342900" latinLnBrk="1">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export PATH=$PATH:/home/</a:t>
            </a:r>
            <a:r>
              <a:rPr lang="en-US" altLang="zh-CN" sz="2000" dirty="0" err="1">
                <a:solidFill>
                  <a:srgbClr val="0070C0"/>
                </a:solidFill>
                <a:latin typeface="微软雅黑" pitchFamily="34" charset="-122"/>
                <a:ea typeface="微软雅黑" pitchFamily="34" charset="-122"/>
              </a:rPr>
              <a:t>lzx</a:t>
            </a:r>
            <a:r>
              <a:rPr lang="en-US" altLang="zh-CN" sz="2000" dirty="0">
                <a:solidFill>
                  <a:srgbClr val="0070C0"/>
                </a:solidFill>
                <a:latin typeface="微软雅黑" pitchFamily="34" charset="-122"/>
                <a:ea typeface="微软雅黑" pitchFamily="34" charset="-122"/>
              </a:rPr>
              <a:t>/software/tempo2/bin</a:t>
            </a:r>
          </a:p>
          <a:p>
            <a:pPr marL="342900" indent="-342900" latinLnBrk="1">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export TEMPO2=/home/</a:t>
            </a:r>
            <a:r>
              <a:rPr lang="en-US" altLang="zh-CN" sz="2000" dirty="0" err="1">
                <a:solidFill>
                  <a:srgbClr val="0070C0"/>
                </a:solidFill>
                <a:latin typeface="微软雅黑" pitchFamily="34" charset="-122"/>
                <a:ea typeface="微软雅黑" pitchFamily="34" charset="-122"/>
              </a:rPr>
              <a:t>lzx</a:t>
            </a:r>
            <a:r>
              <a:rPr lang="en-US" altLang="zh-CN" sz="2000" dirty="0">
                <a:solidFill>
                  <a:srgbClr val="0070C0"/>
                </a:solidFill>
                <a:latin typeface="微软雅黑" pitchFamily="34" charset="-122"/>
                <a:ea typeface="微软雅黑" pitchFamily="34" charset="-122"/>
              </a:rPr>
              <a:t>/software/tempo2</a:t>
            </a:r>
          </a:p>
          <a:p>
            <a:pPr marL="342900" indent="-342900" latinLnBrk="1">
              <a:buFont typeface="Arial" panose="020B0604020202020204" pitchFamily="34" charset="0"/>
              <a:buChar char="•"/>
            </a:pPr>
            <a:endParaRPr lang="en-US" altLang="zh-CN" sz="2000" dirty="0">
              <a:solidFill>
                <a:srgbClr val="0070C0"/>
              </a:solidFill>
              <a:latin typeface="微软雅黑" pitchFamily="34" charset="-122"/>
              <a:ea typeface="微软雅黑" pitchFamily="34" charset="-122"/>
            </a:endParaRPr>
          </a:p>
          <a:p>
            <a:pPr marL="342900" indent="-342900" latinLnBrk="1">
              <a:buFont typeface="Arial" panose="020B0604020202020204" pitchFamily="34" charset="0"/>
              <a:buChar char="•"/>
            </a:pPr>
            <a:r>
              <a:rPr lang="en-US" altLang="zh-CN" sz="2000" dirty="0">
                <a:solidFill>
                  <a:srgbClr val="C00000"/>
                </a:solidFill>
                <a:latin typeface="微软雅黑" pitchFamily="34" charset="-122"/>
                <a:ea typeface="微软雅黑" pitchFamily="34" charset="-122"/>
              </a:rPr>
              <a:t>../build/</a:t>
            </a:r>
            <a:r>
              <a:rPr lang="en-US" altLang="zh-CN" sz="2000" dirty="0" err="1">
                <a:solidFill>
                  <a:srgbClr val="C00000"/>
                </a:solidFill>
                <a:latin typeface="微软雅黑" pitchFamily="34" charset="-122"/>
                <a:ea typeface="微软雅黑" pitchFamily="34" charset="-122"/>
              </a:rPr>
              <a:t>DPDKrecv</a:t>
            </a:r>
            <a:r>
              <a:rPr lang="en-US" altLang="zh-CN" sz="2000" dirty="0">
                <a:solidFill>
                  <a:srgbClr val="C00000"/>
                </a:solidFill>
                <a:latin typeface="微软雅黑" pitchFamily="34" charset="-122"/>
                <a:ea typeface="微软雅黑" pitchFamily="34" charset="-122"/>
              </a:rPr>
              <a:t> -l 32,33,34,35,36 -- --</a:t>
            </a:r>
            <a:r>
              <a:rPr lang="en-US" altLang="zh-CN" sz="2000" dirty="0" err="1">
                <a:solidFill>
                  <a:srgbClr val="C00000"/>
                </a:solidFill>
                <a:latin typeface="微软雅黑" pitchFamily="34" charset="-122"/>
                <a:ea typeface="微软雅黑" pitchFamily="34" charset="-122"/>
              </a:rPr>
              <a:t>ulocalip</a:t>
            </a:r>
            <a:r>
              <a:rPr lang="en-US" altLang="zh-CN" sz="2000" dirty="0">
                <a:solidFill>
                  <a:srgbClr val="C00000"/>
                </a:solidFill>
                <a:latin typeface="微软雅黑" pitchFamily="34" charset="-122"/>
                <a:ea typeface="微软雅黑" pitchFamily="34" charset="-122"/>
              </a:rPr>
              <a:t>=192.168.3.2 --</a:t>
            </a:r>
            <a:r>
              <a:rPr lang="en-US" altLang="zh-CN" sz="2000" dirty="0" err="1">
                <a:solidFill>
                  <a:srgbClr val="C00000"/>
                </a:solidFill>
                <a:latin typeface="微软雅黑" pitchFamily="34" charset="-122"/>
                <a:ea typeface="微软雅黑" pitchFamily="34" charset="-122"/>
              </a:rPr>
              <a:t>uremoteip</a:t>
            </a:r>
            <a:r>
              <a:rPr lang="en-US" altLang="zh-CN" sz="2000" dirty="0">
                <a:solidFill>
                  <a:srgbClr val="C00000"/>
                </a:solidFill>
                <a:latin typeface="微软雅黑" pitchFamily="34" charset="-122"/>
                <a:ea typeface="微软雅黑" pitchFamily="34" charset="-122"/>
              </a:rPr>
              <a:t>=192.168.3.16 --</a:t>
            </a:r>
            <a:r>
              <a:rPr lang="en-US" altLang="zh-CN" sz="2000" dirty="0" err="1">
                <a:solidFill>
                  <a:srgbClr val="C00000"/>
                </a:solidFill>
                <a:latin typeface="微软雅黑" pitchFamily="34" charset="-122"/>
                <a:ea typeface="微软雅黑" pitchFamily="34" charset="-122"/>
              </a:rPr>
              <a:t>uport</a:t>
            </a:r>
            <a:r>
              <a:rPr lang="en-US" altLang="zh-CN" sz="2000" dirty="0">
                <a:solidFill>
                  <a:srgbClr val="C00000"/>
                </a:solidFill>
                <a:latin typeface="微软雅黑" pitchFamily="34" charset="-122"/>
                <a:ea typeface="微软雅黑" pitchFamily="34" charset="-122"/>
              </a:rPr>
              <a:t>=8003 --second=1200 --</a:t>
            </a:r>
            <a:r>
              <a:rPr lang="en-US" altLang="zh-CN" sz="2000" dirty="0" err="1">
                <a:solidFill>
                  <a:srgbClr val="C00000"/>
                </a:solidFill>
                <a:latin typeface="微软雅黑" pitchFamily="34" charset="-122"/>
                <a:ea typeface="微软雅黑" pitchFamily="34" charset="-122"/>
              </a:rPr>
              <a:t>freq</a:t>
            </a:r>
            <a:r>
              <a:rPr lang="en-US" altLang="zh-CN" sz="2000" dirty="0">
                <a:solidFill>
                  <a:srgbClr val="C00000"/>
                </a:solidFill>
                <a:latin typeface="微软雅黑" pitchFamily="34" charset="-122"/>
                <a:ea typeface="微软雅黑" pitchFamily="34" charset="-122"/>
              </a:rPr>
              <a:t>=2320 --length=10 --</a:t>
            </a:r>
            <a:r>
              <a:rPr lang="en-US" altLang="zh-CN" sz="2000" dirty="0" err="1">
                <a:solidFill>
                  <a:srgbClr val="C00000"/>
                </a:solidFill>
                <a:latin typeface="微软雅黑" pitchFamily="34" charset="-122"/>
                <a:ea typeface="微软雅黑" pitchFamily="34" charset="-122"/>
              </a:rPr>
              <a:t>ephem</a:t>
            </a:r>
            <a:r>
              <a:rPr lang="en-US" altLang="zh-CN" sz="2000" dirty="0">
                <a:solidFill>
                  <a:srgbClr val="C00000"/>
                </a:solidFill>
                <a:latin typeface="微软雅黑" pitchFamily="34" charset="-122"/>
                <a:ea typeface="微软雅黑" pitchFamily="34" charset="-122"/>
              </a:rPr>
              <a:t>=./0332.par --</a:t>
            </a:r>
            <a:r>
              <a:rPr lang="en-US" altLang="zh-CN" sz="2000" dirty="0" err="1">
                <a:solidFill>
                  <a:srgbClr val="C00000"/>
                </a:solidFill>
                <a:latin typeface="微软雅黑" pitchFamily="34" charset="-122"/>
                <a:ea typeface="微软雅黑" pitchFamily="34" charset="-122"/>
              </a:rPr>
              <a:t>cuda</a:t>
            </a:r>
            <a:r>
              <a:rPr lang="en-US" altLang="zh-CN" sz="2000" dirty="0">
                <a:solidFill>
                  <a:srgbClr val="C00000"/>
                </a:solidFill>
                <a:latin typeface="微软雅黑" pitchFamily="34" charset="-122"/>
                <a:ea typeface="微软雅黑" pitchFamily="34" charset="-122"/>
              </a:rPr>
              <a:t>=2 –start=20181127131075</a:t>
            </a:r>
          </a:p>
          <a:p>
            <a:pPr marL="342900" indent="-342900">
              <a:buFont typeface="Arial" panose="020B0604020202020204" pitchFamily="34" charset="0"/>
              <a:buChar char="•"/>
            </a:pPr>
            <a:endParaRPr lang="zh-CN" altLang="en-US" sz="2000" dirty="0">
              <a:solidFill>
                <a:srgbClr val="0070C0"/>
              </a:solidFill>
              <a:latin typeface="微软雅黑" pitchFamily="34" charset="-122"/>
              <a:ea typeface="微软雅黑" pitchFamily="34" charset="-122"/>
            </a:endParaRPr>
          </a:p>
        </p:txBody>
      </p:sp>
      <p:pic>
        <p:nvPicPr>
          <p:cNvPr id="2" name="图片 1">
            <a:extLst>
              <a:ext uri="{FF2B5EF4-FFF2-40B4-BE49-F238E27FC236}">
                <a16:creationId xmlns:a16="http://schemas.microsoft.com/office/drawing/2014/main" id="{A86C08F4-1ACC-4F69-B414-D89A0C078AE4}"/>
              </a:ext>
            </a:extLst>
          </p:cNvPr>
          <p:cNvPicPr>
            <a:picLocks noChangeAspect="1"/>
          </p:cNvPicPr>
          <p:nvPr/>
        </p:nvPicPr>
        <p:blipFill>
          <a:blip r:embed="rId3"/>
          <a:stretch>
            <a:fillRect/>
          </a:stretch>
        </p:blipFill>
        <p:spPr>
          <a:xfrm>
            <a:off x="357047" y="1174718"/>
            <a:ext cx="8429905" cy="1644649"/>
          </a:xfrm>
          <a:prstGeom prst="rect">
            <a:avLst/>
          </a:prstGeom>
        </p:spPr>
      </p:pic>
    </p:spTree>
    <p:extLst>
      <p:ext uri="{BB962C8B-B14F-4D97-AF65-F5344CB8AC3E}">
        <p14:creationId xmlns:p14="http://schemas.microsoft.com/office/powerpoint/2010/main" val="2925856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lvl="0">
              <a:defRPr/>
            </a:pPr>
            <a:r>
              <a:rPr lang="en-US" altLang="zh-CN" sz="2400" dirty="0">
                <a:solidFill>
                  <a:srgbClr val="FFFFFF"/>
                </a:solidFill>
                <a:ea typeface="微软雅黑" pitchFamily="34" charset="-122"/>
                <a:sym typeface="Arial" pitchFamily="34" charset="0"/>
              </a:rPr>
              <a:t>2</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试观测结果</a:t>
            </a:r>
            <a:endParaRPr kumimoji="0" lang="zh-CN" altLang="en-US" sz="2400" b="0" i="0" u="none" strike="noStrike" kern="1200" cap="none" spc="0" normalizeH="0" baseline="0" noProof="0" dirty="0">
              <a:ln>
                <a:noFill/>
              </a:ln>
              <a:solidFill>
                <a:srgbClr val="000000"/>
              </a:solidFill>
              <a:effectLst/>
              <a:uLnTx/>
              <a:uFillTx/>
              <a:latin typeface="Arial" pitchFamily="34" charset="0"/>
              <a:ea typeface="宋体" pitchFamily="2" charset="-122"/>
              <a:cs typeface="+mn-cs"/>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3"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7" name="图片 6">
            <a:extLst>
              <a:ext uri="{FF2B5EF4-FFF2-40B4-BE49-F238E27FC236}">
                <a16:creationId xmlns:a16="http://schemas.microsoft.com/office/drawing/2014/main" id="{CC24E770-209C-4F7A-8E48-3318B02598D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53" y="824289"/>
            <a:ext cx="4642286" cy="3273569"/>
          </a:xfrm>
          <a:prstGeom prst="rect">
            <a:avLst/>
          </a:prstGeom>
        </p:spPr>
      </p:pic>
      <p:pic>
        <p:nvPicPr>
          <p:cNvPr id="10" name="图片 9">
            <a:extLst>
              <a:ext uri="{FF2B5EF4-FFF2-40B4-BE49-F238E27FC236}">
                <a16:creationId xmlns:a16="http://schemas.microsoft.com/office/drawing/2014/main" id="{072ED1FA-8DAF-4C5E-ADE1-CD3BD52824A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639732" y="824288"/>
            <a:ext cx="4428067" cy="3283466"/>
          </a:xfrm>
          <a:prstGeom prst="rect">
            <a:avLst/>
          </a:prstGeom>
        </p:spPr>
      </p:pic>
      <p:pic>
        <p:nvPicPr>
          <p:cNvPr id="15" name="图片 14">
            <a:extLst>
              <a:ext uri="{FF2B5EF4-FFF2-40B4-BE49-F238E27FC236}">
                <a16:creationId xmlns:a16="http://schemas.microsoft.com/office/drawing/2014/main" id="{ABE8CAD5-E1BC-4C94-B136-88D80F88251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6201" y="4021667"/>
            <a:ext cx="4565556" cy="2836333"/>
          </a:xfrm>
          <a:prstGeom prst="rect">
            <a:avLst/>
          </a:prstGeom>
        </p:spPr>
      </p:pic>
      <p:pic>
        <p:nvPicPr>
          <p:cNvPr id="18" name="图形 19">
            <a:extLst>
              <a:ext uri="{FF2B5EF4-FFF2-40B4-BE49-F238E27FC236}">
                <a16:creationId xmlns:a16="http://schemas.microsoft.com/office/drawing/2014/main" id="{BB5627B3-1C5F-4646-A0C0-2308D901C8FF}"/>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876800" y="4097858"/>
            <a:ext cx="3748933" cy="2683943"/>
          </a:xfrm>
          <a:prstGeom prst="rect">
            <a:avLst/>
          </a:prstGeom>
        </p:spPr>
      </p:pic>
    </p:spTree>
    <p:extLst>
      <p:ext uri="{BB962C8B-B14F-4D97-AF65-F5344CB8AC3E}">
        <p14:creationId xmlns:p14="http://schemas.microsoft.com/office/powerpoint/2010/main" val="3971833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lvl="0">
              <a:defRPr/>
            </a:pPr>
            <a:r>
              <a:rPr lang="en-US" altLang="zh-CN" sz="2400" dirty="0">
                <a:solidFill>
                  <a:srgbClr val="FFFFFF"/>
                </a:solidFill>
                <a:ea typeface="微软雅黑" pitchFamily="34" charset="-122"/>
                <a:sym typeface="Arial" pitchFamily="34" charset="0"/>
              </a:rPr>
              <a:t>2</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试观测结果</a:t>
            </a:r>
            <a:endParaRPr kumimoji="0" lang="zh-CN" altLang="en-US" sz="2400" b="0" i="0" u="none" strike="noStrike" kern="1200" cap="none" spc="0" normalizeH="0" baseline="0" noProof="0" dirty="0">
              <a:ln>
                <a:noFill/>
              </a:ln>
              <a:solidFill>
                <a:srgbClr val="000000"/>
              </a:solidFill>
              <a:effectLst/>
              <a:uLnTx/>
              <a:uFillTx/>
              <a:latin typeface="Arial" pitchFamily="34" charset="0"/>
              <a:ea typeface="宋体" pitchFamily="2" charset="-122"/>
              <a:cs typeface="+mn-cs"/>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3"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8" name="图片 7">
            <a:extLst>
              <a:ext uri="{FF2B5EF4-FFF2-40B4-BE49-F238E27FC236}">
                <a16:creationId xmlns:a16="http://schemas.microsoft.com/office/drawing/2014/main" id="{D311B6D9-2D5F-425F-ABF5-B5FFFA53498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 y="873125"/>
            <a:ext cx="4656667" cy="2970735"/>
          </a:xfrm>
          <a:prstGeom prst="rect">
            <a:avLst/>
          </a:prstGeom>
        </p:spPr>
      </p:pic>
      <p:pic>
        <p:nvPicPr>
          <p:cNvPr id="11" name="图片 10">
            <a:extLst>
              <a:ext uri="{FF2B5EF4-FFF2-40B4-BE49-F238E27FC236}">
                <a16:creationId xmlns:a16="http://schemas.microsoft.com/office/drawing/2014/main" id="{ED230041-112A-4B7B-9257-D919DECBF76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578444" y="862011"/>
            <a:ext cx="4336956" cy="2981835"/>
          </a:xfrm>
          <a:prstGeom prst="rect">
            <a:avLst/>
          </a:prstGeom>
        </p:spPr>
      </p:pic>
      <p:pic>
        <p:nvPicPr>
          <p:cNvPr id="16" name="图片 15">
            <a:extLst>
              <a:ext uri="{FF2B5EF4-FFF2-40B4-BE49-F238E27FC236}">
                <a16:creationId xmlns:a16="http://schemas.microsoft.com/office/drawing/2014/main" id="{6641FBFD-9F6C-4F81-83E0-0D59C9CF7A2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28600" y="3843845"/>
            <a:ext cx="4428066" cy="2794021"/>
          </a:xfrm>
          <a:prstGeom prst="rect">
            <a:avLst/>
          </a:prstGeom>
        </p:spPr>
      </p:pic>
      <p:pic>
        <p:nvPicPr>
          <p:cNvPr id="18" name="图形 21">
            <a:extLst>
              <a:ext uri="{FF2B5EF4-FFF2-40B4-BE49-F238E27FC236}">
                <a16:creationId xmlns:a16="http://schemas.microsoft.com/office/drawing/2014/main" id="{404AC3E8-ECCE-47B7-95DF-E0764718766B}"/>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656666" y="4148454"/>
            <a:ext cx="3962401" cy="2489411"/>
          </a:xfrm>
          <a:prstGeom prst="rect">
            <a:avLst/>
          </a:prstGeom>
        </p:spPr>
      </p:pic>
    </p:spTree>
    <p:extLst>
      <p:ext uri="{BB962C8B-B14F-4D97-AF65-F5344CB8AC3E}">
        <p14:creationId xmlns:p14="http://schemas.microsoft.com/office/powerpoint/2010/main" val="1296302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lvl="0">
              <a:defRPr/>
            </a:pPr>
            <a:r>
              <a:rPr lang="en-US" altLang="zh-CN" sz="2400" dirty="0">
                <a:solidFill>
                  <a:srgbClr val="FFFFFF"/>
                </a:solidFill>
                <a:ea typeface="微软雅黑" pitchFamily="34" charset="-122"/>
                <a:sym typeface="Arial" pitchFamily="34" charset="0"/>
              </a:rPr>
              <a:t>2</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试观测结果</a:t>
            </a:r>
            <a:endParaRPr kumimoji="0" lang="zh-CN" altLang="en-US" sz="2400" b="0" i="0" u="none" strike="noStrike" kern="1200" cap="none" spc="0" normalizeH="0" baseline="0" noProof="0" dirty="0">
              <a:ln>
                <a:noFill/>
              </a:ln>
              <a:solidFill>
                <a:srgbClr val="000000"/>
              </a:solidFill>
              <a:effectLst/>
              <a:uLnTx/>
              <a:uFillTx/>
              <a:latin typeface="Arial" pitchFamily="34" charset="0"/>
              <a:ea typeface="宋体" pitchFamily="2" charset="-122"/>
              <a:cs typeface="+mn-cs"/>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3"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9" name="图片 8">
            <a:extLst>
              <a:ext uri="{FF2B5EF4-FFF2-40B4-BE49-F238E27FC236}">
                <a16:creationId xmlns:a16="http://schemas.microsoft.com/office/drawing/2014/main" id="{EAC6FF92-9A6A-4A6F-8275-D28C070CB1F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814387"/>
            <a:ext cx="4572000" cy="3004069"/>
          </a:xfrm>
          <a:prstGeom prst="rect">
            <a:avLst/>
          </a:prstGeom>
        </p:spPr>
      </p:pic>
      <p:pic>
        <p:nvPicPr>
          <p:cNvPr id="12" name="图片 11">
            <a:extLst>
              <a:ext uri="{FF2B5EF4-FFF2-40B4-BE49-F238E27FC236}">
                <a16:creationId xmlns:a16="http://schemas.microsoft.com/office/drawing/2014/main" id="{4D6154F2-3EC6-4F36-A490-0F582CA16CB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10394" y="814386"/>
            <a:ext cx="3976406" cy="3004053"/>
          </a:xfrm>
          <a:prstGeom prst="rect">
            <a:avLst/>
          </a:prstGeom>
        </p:spPr>
      </p:pic>
      <p:pic>
        <p:nvPicPr>
          <p:cNvPr id="17" name="图片 16">
            <a:extLst>
              <a:ext uri="{FF2B5EF4-FFF2-40B4-BE49-F238E27FC236}">
                <a16:creationId xmlns:a16="http://schemas.microsoft.com/office/drawing/2014/main" id="{BCDA394F-0D41-4D55-8C72-98EAD5E5338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 y="3752137"/>
            <a:ext cx="4571999" cy="3004052"/>
          </a:xfrm>
          <a:prstGeom prst="rect">
            <a:avLst/>
          </a:prstGeom>
        </p:spPr>
      </p:pic>
      <p:pic>
        <p:nvPicPr>
          <p:cNvPr id="18" name="图形 22">
            <a:extLst>
              <a:ext uri="{FF2B5EF4-FFF2-40B4-BE49-F238E27FC236}">
                <a16:creationId xmlns:a16="http://schemas.microsoft.com/office/drawing/2014/main" id="{BCDBAC5F-59C9-449A-98FB-D724B52A2194}"/>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571998" y="3877175"/>
            <a:ext cx="3976406" cy="2769158"/>
          </a:xfrm>
          <a:prstGeom prst="rect">
            <a:avLst/>
          </a:prstGeom>
        </p:spPr>
      </p:pic>
    </p:spTree>
    <p:extLst>
      <p:ext uri="{BB962C8B-B14F-4D97-AF65-F5344CB8AC3E}">
        <p14:creationId xmlns:p14="http://schemas.microsoft.com/office/powerpoint/2010/main" val="981132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2</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整体</a:t>
            </a:r>
            <a:r>
              <a:rPr lang="en-US" altLang="zh-CN" sz="2400" dirty="0">
                <a:solidFill>
                  <a:srgbClr val="FFFFFF"/>
                </a:solidFill>
                <a:ea typeface="微软雅黑" pitchFamily="34" charset="-122"/>
                <a:sym typeface="Arial" pitchFamily="34" charset="0"/>
              </a:rPr>
              <a:t>pipe</a:t>
            </a:r>
            <a:r>
              <a:rPr lang="zh-CN" altLang="en-US" sz="2400" dirty="0">
                <a:solidFill>
                  <a:srgbClr val="FFFFFF"/>
                </a:solidFill>
                <a:ea typeface="微软雅黑" pitchFamily="34" charset="-122"/>
                <a:sym typeface="Arial" pitchFamily="34" charset="0"/>
              </a:rPr>
              <a:t>设计</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8" name="矩形 17"/>
          <p:cNvSpPr/>
          <p:nvPr/>
        </p:nvSpPr>
        <p:spPr>
          <a:xfrm>
            <a:off x="-71720" y="3053739"/>
            <a:ext cx="1837767" cy="1015663"/>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DAQ(CPU)</a:t>
            </a:r>
          </a:p>
          <a:p>
            <a:pPr marL="342900" indent="-342900">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DHS(GPU*m</a:t>
            </a:r>
            <a:r>
              <a:rPr lang="zh-CN" altLang="en-US" sz="2000" dirty="0">
                <a:solidFill>
                  <a:srgbClr val="0070C0"/>
                </a:solidFill>
                <a:latin typeface="微软雅黑" pitchFamily="34" charset="-122"/>
                <a:ea typeface="微软雅黑" pitchFamily="34" charset="-122"/>
              </a:rPr>
              <a:t>，</a:t>
            </a:r>
            <a:r>
              <a:rPr lang="en-US" altLang="zh-CN" sz="2000" i="1" dirty="0">
                <a:solidFill>
                  <a:schemeClr val="bg2"/>
                </a:solidFill>
                <a:effectLst>
                  <a:outerShdw blurRad="38100" dist="38100" dir="2700000" algn="tl">
                    <a:srgbClr val="000000">
                      <a:alpha val="43137"/>
                    </a:srgbClr>
                  </a:outerShdw>
                </a:effectLst>
                <a:latin typeface="微软雅黑" pitchFamily="34" charset="-122"/>
                <a:ea typeface="微软雅黑" pitchFamily="34" charset="-122"/>
              </a:rPr>
              <a:t>CPU</a:t>
            </a:r>
            <a:r>
              <a:rPr lang="zh-CN" altLang="en-US" sz="2000" i="1" dirty="0">
                <a:solidFill>
                  <a:schemeClr val="bg2"/>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2000" i="1" dirty="0">
                <a:solidFill>
                  <a:schemeClr val="bg2"/>
                </a:solidFill>
                <a:effectLst>
                  <a:outerShdw blurRad="38100" dist="38100" dir="2700000" algn="tl">
                    <a:srgbClr val="000000">
                      <a:alpha val="43137"/>
                    </a:srgbClr>
                  </a:outerShdw>
                </a:effectLst>
                <a:latin typeface="微软雅黑" pitchFamily="34" charset="-122"/>
                <a:ea typeface="微软雅黑" pitchFamily="34" charset="-122"/>
              </a:rPr>
              <a:t>n</a:t>
            </a:r>
            <a:r>
              <a:rPr lang="en-US" altLang="zh-CN" sz="2000" dirty="0">
                <a:solidFill>
                  <a:srgbClr val="0070C0"/>
                </a:solidFill>
                <a:latin typeface="微软雅黑" pitchFamily="34" charset="-122"/>
                <a:ea typeface="微软雅黑" pitchFamily="34" charset="-122"/>
              </a:rPr>
              <a:t>)</a:t>
            </a:r>
            <a:endParaRPr lang="zh-CN" altLang="en-US" sz="2000" dirty="0">
              <a:solidFill>
                <a:srgbClr val="0070C0"/>
              </a:solidFill>
              <a:latin typeface="微软雅黑" pitchFamily="34" charset="-122"/>
              <a:ea typeface="微软雅黑" pitchFamily="34" charset="-122"/>
            </a:endParaRPr>
          </a:p>
        </p:txBody>
      </p:sp>
      <p:pic>
        <p:nvPicPr>
          <p:cNvPr id="2" name="图片 1">
            <a:extLst>
              <a:ext uri="{FF2B5EF4-FFF2-40B4-BE49-F238E27FC236}">
                <a16:creationId xmlns:a16="http://schemas.microsoft.com/office/drawing/2014/main" id="{B5EF0DB2-AB96-441C-B04C-C3EF675E5492}"/>
              </a:ext>
            </a:extLst>
          </p:cNvPr>
          <p:cNvPicPr>
            <a:picLocks noChangeAspect="1"/>
          </p:cNvPicPr>
          <p:nvPr/>
        </p:nvPicPr>
        <p:blipFill>
          <a:blip r:embed="rId3"/>
          <a:stretch>
            <a:fillRect/>
          </a:stretch>
        </p:blipFill>
        <p:spPr>
          <a:xfrm>
            <a:off x="1766047" y="862013"/>
            <a:ext cx="7082121" cy="5934090"/>
          </a:xfrm>
          <a:prstGeom prst="rect">
            <a:avLst/>
          </a:prstGeom>
        </p:spPr>
      </p:pic>
    </p:spTree>
    <p:extLst>
      <p:ext uri="{BB962C8B-B14F-4D97-AF65-F5344CB8AC3E}">
        <p14:creationId xmlns:p14="http://schemas.microsoft.com/office/powerpoint/2010/main" val="2652032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2</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射频干扰信号消除</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8" name="矩形 17"/>
          <p:cNvSpPr/>
          <p:nvPr/>
        </p:nvSpPr>
        <p:spPr>
          <a:xfrm>
            <a:off x="295833" y="1054610"/>
            <a:ext cx="8362392" cy="1938992"/>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40</a:t>
            </a:r>
            <a:r>
              <a:rPr lang="zh-CN" altLang="en-US" sz="2000" dirty="0">
                <a:solidFill>
                  <a:srgbClr val="0070C0"/>
                </a:solidFill>
                <a:latin typeface="微软雅黑" pitchFamily="34" charset="-122"/>
                <a:ea typeface="微软雅黑" pitchFamily="34" charset="-122"/>
              </a:rPr>
              <a:t>米射电望远镜配有</a:t>
            </a:r>
            <a:r>
              <a:rPr lang="en-US" altLang="zh-CN" sz="2000" dirty="0">
                <a:solidFill>
                  <a:srgbClr val="0070C0"/>
                </a:solidFill>
                <a:latin typeface="微软雅黑" pitchFamily="34" charset="-122"/>
                <a:ea typeface="微软雅黑" pitchFamily="34" charset="-122"/>
              </a:rPr>
              <a:t>S</a:t>
            </a:r>
            <a:r>
              <a:rPr lang="zh-CN" altLang="en-US" sz="2000" dirty="0">
                <a:solidFill>
                  <a:srgbClr val="0070C0"/>
                </a:solidFill>
                <a:latin typeface="微软雅黑" pitchFamily="34" charset="-122"/>
                <a:ea typeface="微软雅黑" pitchFamily="34" charset="-122"/>
              </a:rPr>
              <a:t>波段、</a:t>
            </a:r>
            <a:r>
              <a:rPr lang="en-US" altLang="zh-CN" sz="2000" dirty="0">
                <a:solidFill>
                  <a:srgbClr val="0070C0"/>
                </a:solidFill>
                <a:latin typeface="微软雅黑" pitchFamily="34" charset="-122"/>
                <a:ea typeface="微软雅黑" pitchFamily="34" charset="-122"/>
              </a:rPr>
              <a:t>C</a:t>
            </a:r>
            <a:r>
              <a:rPr lang="zh-CN" altLang="en-US" sz="2000" dirty="0">
                <a:solidFill>
                  <a:srgbClr val="0070C0"/>
                </a:solidFill>
                <a:latin typeface="微软雅黑" pitchFamily="34" charset="-122"/>
                <a:ea typeface="微软雅黑" pitchFamily="34" charset="-122"/>
              </a:rPr>
              <a:t>波段和</a:t>
            </a:r>
            <a:r>
              <a:rPr lang="en-US" altLang="zh-CN" sz="2000" dirty="0">
                <a:solidFill>
                  <a:srgbClr val="0070C0"/>
                </a:solidFill>
                <a:latin typeface="微软雅黑" pitchFamily="34" charset="-122"/>
                <a:ea typeface="微软雅黑" pitchFamily="34" charset="-122"/>
              </a:rPr>
              <a:t>X</a:t>
            </a:r>
            <a:r>
              <a:rPr lang="zh-CN" altLang="en-US" sz="2000" dirty="0">
                <a:solidFill>
                  <a:srgbClr val="0070C0"/>
                </a:solidFill>
                <a:latin typeface="微软雅黑" pitchFamily="34" charset="-122"/>
                <a:ea typeface="微软雅黑" pitchFamily="34" charset="-122"/>
              </a:rPr>
              <a:t>波段接收机。</a:t>
            </a: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由于该望远镜距离昆明市区较近，且随着城市建设不断发展，包括</a:t>
            </a:r>
            <a:r>
              <a:rPr lang="en-US" altLang="zh-CN" sz="2000" dirty="0">
                <a:solidFill>
                  <a:srgbClr val="0070C0"/>
                </a:solidFill>
                <a:latin typeface="微软雅黑" pitchFamily="34" charset="-122"/>
                <a:ea typeface="微软雅黑" pitchFamily="34" charset="-122"/>
              </a:rPr>
              <a:t>2G</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3G</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4G</a:t>
            </a:r>
            <a:r>
              <a:rPr lang="zh-CN" altLang="en-US" sz="2000" dirty="0">
                <a:solidFill>
                  <a:srgbClr val="0070C0"/>
                </a:solidFill>
                <a:latin typeface="微软雅黑" pitchFamily="34" charset="-122"/>
                <a:ea typeface="微软雅黑" pitchFamily="34" charset="-122"/>
              </a:rPr>
              <a:t>手机信号频段和</a:t>
            </a:r>
            <a:r>
              <a:rPr lang="en-US" altLang="zh-CN" sz="2000" dirty="0">
                <a:solidFill>
                  <a:srgbClr val="0070C0"/>
                </a:solidFill>
                <a:latin typeface="微软雅黑" pitchFamily="34" charset="-122"/>
                <a:ea typeface="微软雅黑" pitchFamily="34" charset="-122"/>
              </a:rPr>
              <a:t>WIFI</a:t>
            </a:r>
            <a:r>
              <a:rPr lang="zh-CN" altLang="en-US" sz="2000" dirty="0">
                <a:solidFill>
                  <a:srgbClr val="0070C0"/>
                </a:solidFill>
                <a:latin typeface="微软雅黑" pitchFamily="34" charset="-122"/>
                <a:ea typeface="微软雅黑" pitchFamily="34" charset="-122"/>
              </a:rPr>
              <a:t>频段的</a:t>
            </a:r>
            <a:r>
              <a:rPr lang="en-US" altLang="zh-CN" sz="2000" dirty="0">
                <a:solidFill>
                  <a:srgbClr val="0070C0"/>
                </a:solidFill>
                <a:latin typeface="微软雅黑" pitchFamily="34" charset="-122"/>
                <a:ea typeface="微软雅黑" pitchFamily="34" charset="-122"/>
              </a:rPr>
              <a:t>RFI</a:t>
            </a:r>
            <a:r>
              <a:rPr lang="zh-CN" altLang="en-US" sz="2000" dirty="0">
                <a:solidFill>
                  <a:srgbClr val="0070C0"/>
                </a:solidFill>
                <a:latin typeface="微软雅黑" pitchFamily="34" charset="-122"/>
                <a:ea typeface="微软雅黑" pitchFamily="34" charset="-122"/>
              </a:rPr>
              <a:t>越来越多，这些干扰信号严重影响了日常射电天文观测。</a:t>
            </a: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观测数据的好坏关系到科学成果的质量甚至结论的真伪，开展</a:t>
            </a:r>
            <a:r>
              <a:rPr lang="en-US" altLang="zh-CN" sz="2000" dirty="0">
                <a:solidFill>
                  <a:srgbClr val="0070C0"/>
                </a:solidFill>
                <a:latin typeface="微软雅黑" pitchFamily="34" charset="-122"/>
                <a:ea typeface="微软雅黑" pitchFamily="34" charset="-122"/>
              </a:rPr>
              <a:t>RFI</a:t>
            </a:r>
            <a:r>
              <a:rPr lang="zh-CN" altLang="en-US" sz="2000" dirty="0">
                <a:solidFill>
                  <a:srgbClr val="0070C0"/>
                </a:solidFill>
                <a:latin typeface="微软雅黑" pitchFamily="34" charset="-122"/>
                <a:ea typeface="微软雅黑" pitchFamily="34" charset="-122"/>
              </a:rPr>
              <a:t>抑制和消除方法研究对射电天文发展具有重要理论意义与实际应用价值。</a:t>
            </a:r>
          </a:p>
        </p:txBody>
      </p:sp>
      <p:pic>
        <p:nvPicPr>
          <p:cNvPr id="7" name="图片 6" descr="ori2-1">
            <a:extLst>
              <a:ext uri="{FF2B5EF4-FFF2-40B4-BE49-F238E27FC236}">
                <a16:creationId xmlns:a16="http://schemas.microsoft.com/office/drawing/2014/main" id="{B4DE68A0-54A0-42FA-B709-2F354ABF5C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 y="3450291"/>
            <a:ext cx="7577801" cy="2606675"/>
          </a:xfrm>
          <a:prstGeom prst="rect">
            <a:avLst/>
          </a:prstGeom>
          <a:noFill/>
          <a:ln>
            <a:noFill/>
          </a:ln>
        </p:spPr>
      </p:pic>
      <p:sp>
        <p:nvSpPr>
          <p:cNvPr id="8" name="矩形 7">
            <a:extLst>
              <a:ext uri="{FF2B5EF4-FFF2-40B4-BE49-F238E27FC236}">
                <a16:creationId xmlns:a16="http://schemas.microsoft.com/office/drawing/2014/main" id="{35891AAF-2FF1-4F17-BE58-B0C66E905388}"/>
              </a:ext>
            </a:extLst>
          </p:cNvPr>
          <p:cNvSpPr/>
          <p:nvPr/>
        </p:nvSpPr>
        <p:spPr>
          <a:xfrm>
            <a:off x="2381808" y="6070029"/>
            <a:ext cx="3970866" cy="400110"/>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zh-CN" dirty="0"/>
              <a:t>脉冲星</a:t>
            </a:r>
            <a:r>
              <a:rPr lang="en-US" altLang="zh-CN" dirty="0"/>
              <a:t>J0332+5434</a:t>
            </a:r>
            <a:r>
              <a:rPr lang="zh-CN" altLang="zh-CN" dirty="0"/>
              <a:t>频域图</a:t>
            </a:r>
            <a:endParaRPr lang="zh-CN" altLang="en-US" sz="20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2383480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2</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射频干扰信号消除</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8" name="矩形 17"/>
          <p:cNvSpPr/>
          <p:nvPr/>
        </p:nvSpPr>
        <p:spPr>
          <a:xfrm>
            <a:off x="439271" y="1222229"/>
            <a:ext cx="3664884" cy="4401205"/>
          </a:xfrm>
          <a:prstGeom prst="rect">
            <a:avLst/>
          </a:prstGeom>
          <a:ln>
            <a:solidFill>
              <a:srgbClr val="00B0F0"/>
            </a:solidFill>
            <a:prstDash val="sysDash"/>
          </a:ln>
        </p:spPr>
        <p:txBody>
          <a:bodyPr wrap="square">
            <a:spAutoFit/>
          </a:bodyPr>
          <a:lstStyle/>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将射电望远镜观测到的脉冲星信号看作观测信号，包含其中的各射频干扰和脉冲星信号视为原始信号。各射频干扰信号和脉冲星信号间统计上相互独立且各信号符合非高斯分布，满足独立成分分析的假设条件</a:t>
            </a: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无需人为选择或构造射频干扰结构特征，不存在阈值选择的困惑；</a:t>
            </a: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不存在训练或学习过程，因此无需考虑构建训练样本的成本</a:t>
            </a:r>
          </a:p>
        </p:txBody>
      </p:sp>
      <p:pic>
        <p:nvPicPr>
          <p:cNvPr id="6" name="图片 5" descr="ori3-1">
            <a:extLst>
              <a:ext uri="{FF2B5EF4-FFF2-40B4-BE49-F238E27FC236}">
                <a16:creationId xmlns:a16="http://schemas.microsoft.com/office/drawing/2014/main" id="{A01A0928-D260-4C97-B743-AC4A7E1EFD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04155" y="1161650"/>
            <a:ext cx="4915107" cy="1798170"/>
          </a:xfrm>
          <a:prstGeom prst="rect">
            <a:avLst/>
          </a:prstGeom>
          <a:noFill/>
          <a:ln>
            <a:noFill/>
          </a:ln>
        </p:spPr>
      </p:pic>
      <p:pic>
        <p:nvPicPr>
          <p:cNvPr id="7" name="图片 6" descr="fix3-1">
            <a:extLst>
              <a:ext uri="{FF2B5EF4-FFF2-40B4-BE49-F238E27FC236}">
                <a16:creationId xmlns:a16="http://schemas.microsoft.com/office/drawing/2014/main" id="{DF4AEF5E-08EA-4E4D-B15D-7EE3530876B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03989" y="2950876"/>
            <a:ext cx="4715437" cy="1876425"/>
          </a:xfrm>
          <a:prstGeom prst="rect">
            <a:avLst/>
          </a:prstGeom>
          <a:noFill/>
          <a:ln>
            <a:noFill/>
          </a:ln>
        </p:spPr>
      </p:pic>
      <p:pic>
        <p:nvPicPr>
          <p:cNvPr id="8" name="图片 7" descr="dif3-1">
            <a:extLst>
              <a:ext uri="{FF2B5EF4-FFF2-40B4-BE49-F238E27FC236}">
                <a16:creationId xmlns:a16="http://schemas.microsoft.com/office/drawing/2014/main" id="{209CBDA2-C81C-4201-A6A1-824CC8199A2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76712" y="4827301"/>
            <a:ext cx="4569993" cy="1798170"/>
          </a:xfrm>
          <a:prstGeom prst="rect">
            <a:avLst/>
          </a:prstGeom>
          <a:noFill/>
          <a:ln>
            <a:noFill/>
          </a:ln>
        </p:spPr>
      </p:pic>
      <p:sp>
        <p:nvSpPr>
          <p:cNvPr id="2" name="矩形 1">
            <a:extLst>
              <a:ext uri="{FF2B5EF4-FFF2-40B4-BE49-F238E27FC236}">
                <a16:creationId xmlns:a16="http://schemas.microsoft.com/office/drawing/2014/main" id="{01D9D94B-58B8-4D8F-BFD6-424BB3FEF64B}"/>
              </a:ext>
            </a:extLst>
          </p:cNvPr>
          <p:cNvSpPr/>
          <p:nvPr/>
        </p:nvSpPr>
        <p:spPr>
          <a:xfrm>
            <a:off x="7624762" y="2681869"/>
            <a:ext cx="1107996" cy="369332"/>
          </a:xfrm>
          <a:prstGeom prst="rect">
            <a:avLst/>
          </a:prstGeom>
        </p:spPr>
        <p:txBody>
          <a:bodyPr wrap="none">
            <a:spAutoFit/>
          </a:bodyPr>
          <a:lstStyle/>
          <a:p>
            <a:r>
              <a:rPr lang="zh-CN" altLang="zh-CN" dirty="0">
                <a:latin typeface="Times New Roman" panose="02020603050405020304" pitchFamily="18" charset="0"/>
                <a:cs typeface="Times New Roman" panose="02020603050405020304" pitchFamily="18" charset="0"/>
              </a:rPr>
              <a:t>观测数据</a:t>
            </a:r>
            <a:endParaRPr lang="zh-CN" altLang="en-US" dirty="0"/>
          </a:p>
        </p:txBody>
      </p:sp>
      <p:sp>
        <p:nvSpPr>
          <p:cNvPr id="3" name="矩形 2">
            <a:extLst>
              <a:ext uri="{FF2B5EF4-FFF2-40B4-BE49-F238E27FC236}">
                <a16:creationId xmlns:a16="http://schemas.microsoft.com/office/drawing/2014/main" id="{0BB90231-7FF9-47ED-812A-F24129403ECD}"/>
              </a:ext>
            </a:extLst>
          </p:cNvPr>
          <p:cNvSpPr/>
          <p:nvPr/>
        </p:nvSpPr>
        <p:spPr>
          <a:xfrm>
            <a:off x="7265690" y="4508466"/>
            <a:ext cx="1467068" cy="369332"/>
          </a:xfrm>
          <a:prstGeom prst="rect">
            <a:avLst/>
          </a:prstGeom>
        </p:spPr>
        <p:txBody>
          <a:bodyPr wrap="none">
            <a:spAutoFit/>
          </a:bodyPr>
          <a:lstStyle/>
          <a:p>
            <a:r>
              <a:rPr lang="en-US" altLang="zh-CN" dirty="0">
                <a:latin typeface="Times New Roman" panose="02020603050405020304" pitchFamily="18" charset="0"/>
              </a:rPr>
              <a:t>RFI</a:t>
            </a:r>
            <a:r>
              <a:rPr lang="zh-CN" altLang="zh-CN" dirty="0">
                <a:latin typeface="Times New Roman" panose="02020603050405020304" pitchFamily="18" charset="0"/>
                <a:cs typeface="Times New Roman" panose="02020603050405020304" pitchFamily="18" charset="0"/>
              </a:rPr>
              <a:t>消除结果</a:t>
            </a:r>
            <a:endParaRPr lang="zh-CN" altLang="en-US" dirty="0"/>
          </a:p>
        </p:txBody>
      </p:sp>
      <p:sp>
        <p:nvSpPr>
          <p:cNvPr id="4" name="矩形 3">
            <a:extLst>
              <a:ext uri="{FF2B5EF4-FFF2-40B4-BE49-F238E27FC236}">
                <a16:creationId xmlns:a16="http://schemas.microsoft.com/office/drawing/2014/main" id="{7EED3F2F-4800-4F2D-80AB-44BA8EF5EE19}"/>
              </a:ext>
            </a:extLst>
          </p:cNvPr>
          <p:cNvSpPr/>
          <p:nvPr/>
        </p:nvSpPr>
        <p:spPr>
          <a:xfrm>
            <a:off x="7541131" y="6418735"/>
            <a:ext cx="1107996" cy="369332"/>
          </a:xfrm>
          <a:prstGeom prst="rect">
            <a:avLst/>
          </a:prstGeom>
        </p:spPr>
        <p:txBody>
          <a:bodyPr wrap="none">
            <a:spAutoFit/>
          </a:bodyPr>
          <a:lstStyle/>
          <a:p>
            <a:r>
              <a:rPr lang="zh-CN" altLang="zh-CN" dirty="0">
                <a:latin typeface="Times New Roman" panose="02020603050405020304" pitchFamily="18" charset="0"/>
                <a:cs typeface="Times New Roman" panose="02020603050405020304" pitchFamily="18" charset="0"/>
              </a:rPr>
              <a:t>差值信号</a:t>
            </a:r>
            <a:endParaRPr lang="zh-CN" altLang="en-US" dirty="0"/>
          </a:p>
        </p:txBody>
      </p:sp>
    </p:spTree>
    <p:extLst>
      <p:ext uri="{BB962C8B-B14F-4D97-AF65-F5344CB8AC3E}">
        <p14:creationId xmlns:p14="http://schemas.microsoft.com/office/powerpoint/2010/main" val="950683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b="1" dirty="0">
                <a:solidFill>
                  <a:schemeClr val="bg1"/>
                </a:solidFill>
                <a:ea typeface="微软雅黑" pitchFamily="34" charset="-122"/>
                <a:sym typeface="Arial" pitchFamily="34" charset="0"/>
              </a:rPr>
              <a:t>小结</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7" name="矩形 16"/>
          <p:cNvSpPr/>
          <p:nvPr/>
        </p:nvSpPr>
        <p:spPr>
          <a:xfrm>
            <a:off x="292100" y="1084697"/>
            <a:ext cx="8440738" cy="4154984"/>
          </a:xfrm>
          <a:prstGeom prst="rect">
            <a:avLst/>
          </a:prstGeom>
          <a:ln>
            <a:solidFill>
              <a:srgbClr val="00B0F0"/>
            </a:solidFill>
            <a:prstDash val="sysDash"/>
          </a:ln>
        </p:spPr>
        <p:txBody>
          <a:bodyPr wrap="square">
            <a:spAutoFit/>
          </a:bodyPr>
          <a:lstStyle/>
          <a:p>
            <a:pPr marL="457200" indent="-4572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基于</a:t>
            </a:r>
            <a:r>
              <a:rPr lang="en-US" altLang="zh-CN" sz="2400" dirty="0">
                <a:solidFill>
                  <a:srgbClr val="0070C0"/>
                </a:solidFill>
                <a:latin typeface="微软雅黑" pitchFamily="34" charset="-122"/>
                <a:ea typeface="微软雅黑" pitchFamily="34" charset="-122"/>
              </a:rPr>
              <a:t>C/C++/</a:t>
            </a:r>
            <a:r>
              <a:rPr lang="en-US" altLang="zh-CN" sz="2400" dirty="0" err="1">
                <a:solidFill>
                  <a:srgbClr val="0070C0"/>
                </a:solidFill>
                <a:latin typeface="微软雅黑" pitchFamily="34" charset="-122"/>
                <a:ea typeface="微软雅黑" pitchFamily="34" charset="-122"/>
              </a:rPr>
              <a:t>nvcc</a:t>
            </a:r>
            <a:r>
              <a:rPr lang="zh-CN" altLang="en-US" sz="2400" dirty="0">
                <a:solidFill>
                  <a:srgbClr val="0070C0"/>
                </a:solidFill>
                <a:latin typeface="微软雅黑" pitchFamily="34" charset="-122"/>
                <a:ea typeface="微软雅黑" pitchFamily="34" charset="-122"/>
              </a:rPr>
              <a:t>，实现多</a:t>
            </a:r>
            <a:r>
              <a:rPr lang="en-US" altLang="zh-CN" sz="2400" dirty="0">
                <a:solidFill>
                  <a:srgbClr val="0070C0"/>
                </a:solidFill>
                <a:latin typeface="微软雅黑" pitchFamily="34" charset="-122"/>
                <a:ea typeface="微软雅黑" pitchFamily="34" charset="-122"/>
              </a:rPr>
              <a:t>GPU</a:t>
            </a:r>
            <a:r>
              <a:rPr lang="zh-CN" altLang="en-US" sz="2400" dirty="0">
                <a:solidFill>
                  <a:srgbClr val="0070C0"/>
                </a:solidFill>
                <a:latin typeface="微软雅黑" pitchFamily="34" charset="-122"/>
                <a:ea typeface="微软雅黑" pitchFamily="34" charset="-122"/>
              </a:rPr>
              <a:t>并行</a:t>
            </a:r>
            <a:r>
              <a:rPr lang="zh-CN" altLang="zh-CN" sz="2400" dirty="0">
                <a:solidFill>
                  <a:srgbClr val="0070C0"/>
                </a:solidFill>
                <a:latin typeface="微软雅黑" pitchFamily="34" charset="-122"/>
                <a:ea typeface="微软雅黑" pitchFamily="34" charset="-122"/>
              </a:rPr>
              <a:t>数据</a:t>
            </a:r>
            <a:r>
              <a:rPr lang="zh-CN" altLang="en-US" sz="2400" dirty="0">
                <a:solidFill>
                  <a:srgbClr val="0070C0"/>
                </a:solidFill>
                <a:latin typeface="微软雅黑" pitchFamily="34" charset="-122"/>
                <a:ea typeface="微软雅黑" pitchFamily="34" charset="-122"/>
              </a:rPr>
              <a:t>处理管线</a:t>
            </a:r>
            <a:endParaRPr lang="en-US" altLang="zh-CN"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实现了脉冲星相干消色散的解码、消色散、偏振检测、折叠等算法的并行，满足云台</a:t>
            </a:r>
            <a:r>
              <a:rPr lang="en-US" altLang="zh-CN" sz="2400" dirty="0">
                <a:solidFill>
                  <a:srgbClr val="0070C0"/>
                </a:solidFill>
                <a:latin typeface="微软雅黑" pitchFamily="34" charset="-122"/>
                <a:ea typeface="微软雅黑" pitchFamily="34" charset="-122"/>
              </a:rPr>
              <a:t>40</a:t>
            </a:r>
            <a:r>
              <a:rPr lang="zh-CN" altLang="en-US" sz="2400" dirty="0">
                <a:solidFill>
                  <a:srgbClr val="0070C0"/>
                </a:solidFill>
                <a:latin typeface="微软雅黑" pitchFamily="34" charset="-122"/>
                <a:ea typeface="微软雅黑" pitchFamily="34" charset="-122"/>
              </a:rPr>
              <a:t>米实际数据处理需求</a:t>
            </a:r>
            <a:endParaRPr lang="en-US" altLang="zh-CN"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r>
              <a:rPr lang="zh-CN" altLang="en-US" sz="2400" dirty="0">
                <a:solidFill>
                  <a:srgbClr val="0070C0"/>
                </a:solidFill>
                <a:latin typeface="微软雅黑" pitchFamily="34" charset="-122"/>
                <a:ea typeface="微软雅黑" pitchFamily="34" charset="-122"/>
              </a:rPr>
              <a:t>独立成分分析，分解出独立的</a:t>
            </a:r>
            <a:r>
              <a:rPr lang="en-US" altLang="zh-CN" sz="2400" dirty="0">
                <a:solidFill>
                  <a:srgbClr val="0070C0"/>
                </a:solidFill>
                <a:latin typeface="微软雅黑" pitchFamily="34" charset="-122"/>
                <a:ea typeface="微软雅黑" pitchFamily="34" charset="-122"/>
              </a:rPr>
              <a:t>RFI</a:t>
            </a:r>
            <a:r>
              <a:rPr lang="zh-CN" altLang="en-US" sz="2400" dirty="0">
                <a:solidFill>
                  <a:srgbClr val="0070C0"/>
                </a:solidFill>
                <a:latin typeface="微软雅黑" pitchFamily="34" charset="-122"/>
                <a:ea typeface="微软雅黑" pitchFamily="34" charset="-122"/>
              </a:rPr>
              <a:t>信号和脉冲星信号， 消除射频干扰</a:t>
            </a:r>
            <a:endParaRPr lang="en-US" altLang="zh-CN"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a:p>
            <a:pPr marL="0" lvl="1"/>
            <a:endParaRPr lang="zh-CN" altLang="en-US" sz="2400" dirty="0">
              <a:solidFill>
                <a:srgbClr val="0070C0"/>
              </a:solidFill>
              <a:latin typeface="微软雅黑" pitchFamily="34" charset="-122"/>
              <a:ea typeface="微软雅黑" pitchFamily="34" charset="-122"/>
            </a:endParaRPr>
          </a:p>
          <a:p>
            <a:pPr marL="457200" indent="-457200">
              <a:buFont typeface="Arial" panose="020B0604020202020204" pitchFamily="34" charset="0"/>
              <a:buChar char="•"/>
            </a:pPr>
            <a:endParaRPr lang="en-US" altLang="zh-CN" sz="24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2563567539"/>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5"/>
          <p:cNvSpPr>
            <a:spLocks noChangeArrowheads="1"/>
          </p:cNvSpPr>
          <p:nvPr/>
        </p:nvSpPr>
        <p:spPr bwMode="auto">
          <a:xfrm>
            <a:off x="0" y="2349500"/>
            <a:ext cx="9144000" cy="2159000"/>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a typeface="微软雅黑" pitchFamily="34" charset="-122"/>
              <a:sym typeface="Arial" pitchFamily="34" charset="0"/>
            </a:endParaRPr>
          </a:p>
        </p:txBody>
      </p:sp>
      <p:sp>
        <p:nvSpPr>
          <p:cNvPr id="20483" name="文本框 6"/>
          <p:cNvSpPr>
            <a:spLocks noChangeArrowheads="1"/>
          </p:cNvSpPr>
          <p:nvPr/>
        </p:nvSpPr>
        <p:spPr bwMode="auto">
          <a:xfrm>
            <a:off x="457201" y="2720975"/>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4000" b="1" dirty="0">
                <a:solidFill>
                  <a:schemeClr val="bg1"/>
                </a:solidFill>
                <a:ea typeface="微软雅黑" pitchFamily="34" charset="-122"/>
                <a:sym typeface="Arial" pitchFamily="34" charset="0"/>
              </a:rPr>
              <a:t>3</a:t>
            </a:r>
            <a:r>
              <a:rPr lang="zh-CN" altLang="en-US" sz="4000" b="1" dirty="0">
                <a:solidFill>
                  <a:schemeClr val="bg1"/>
                </a:solidFill>
                <a:ea typeface="微软雅黑" pitchFamily="34" charset="-122"/>
                <a:sym typeface="Arial" pitchFamily="34" charset="0"/>
              </a:rPr>
              <a:t>、基于</a:t>
            </a:r>
            <a:r>
              <a:rPr lang="en-US" altLang="zh-CN" sz="4000" b="1" dirty="0">
                <a:solidFill>
                  <a:schemeClr val="bg1"/>
                </a:solidFill>
                <a:ea typeface="微软雅黑" pitchFamily="34" charset="-122"/>
                <a:sym typeface="Arial" pitchFamily="34" charset="0"/>
              </a:rPr>
              <a:t>OpenCL</a:t>
            </a:r>
            <a:r>
              <a:rPr lang="zh-CN" altLang="en-US" sz="4000" b="1" dirty="0">
                <a:solidFill>
                  <a:schemeClr val="bg1"/>
                </a:solidFill>
                <a:ea typeface="微软雅黑" pitchFamily="34" charset="-122"/>
                <a:sym typeface="Arial" pitchFamily="34" charset="0"/>
              </a:rPr>
              <a:t>的实时数据异构并行</a:t>
            </a:r>
          </a:p>
        </p:txBody>
      </p:sp>
      <p:sp>
        <p:nvSpPr>
          <p:cNvPr id="20484" name="文本框 32"/>
          <p:cNvSpPr>
            <a:spLocks noChangeArrowheads="1"/>
          </p:cNvSpPr>
          <p:nvPr/>
        </p:nvSpPr>
        <p:spPr bwMode="auto">
          <a:xfrm>
            <a:off x="2565400" y="3397250"/>
            <a:ext cx="6623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solidFill>
                <a:schemeClr val="bg1"/>
              </a:solidFill>
              <a:ea typeface="微软雅黑" pitchFamily="34" charset="-122"/>
              <a:sym typeface="Arial" pitchFamily="34" charset="0"/>
            </a:endParaRPr>
          </a:p>
        </p:txBody>
      </p:sp>
      <p:sp>
        <p:nvSpPr>
          <p:cNvPr id="20485" name="直接连接符 34"/>
          <p:cNvSpPr>
            <a:spLocks noChangeShapeType="1"/>
          </p:cNvSpPr>
          <p:nvPr/>
        </p:nvSpPr>
        <p:spPr bwMode="auto">
          <a:xfrm>
            <a:off x="2565400" y="3429000"/>
            <a:ext cx="6578600" cy="0"/>
          </a:xfrm>
          <a:prstGeom prst="line">
            <a:avLst/>
          </a:prstGeom>
          <a:noFill/>
          <a:ln w="1270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486" name="文本框 36"/>
          <p:cNvSpPr>
            <a:spLocks noChangeArrowheads="1"/>
          </p:cNvSpPr>
          <p:nvPr/>
        </p:nvSpPr>
        <p:spPr bwMode="auto">
          <a:xfrm>
            <a:off x="5238750" y="3895725"/>
            <a:ext cx="3905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zh-CN" altLang="en-US">
              <a:solidFill>
                <a:schemeClr val="bg1"/>
              </a:solidFill>
              <a:ea typeface="微软雅黑" pitchFamily="34" charset="-122"/>
              <a:sym typeface="Arial" pitchFamily="34" charset="0"/>
            </a:endParaRPr>
          </a:p>
        </p:txBody>
      </p:sp>
      <p:sp>
        <p:nvSpPr>
          <p:cNvPr id="20487" name="矩形 2"/>
          <p:cNvSpPr>
            <a:spLocks noChangeArrowheads="1"/>
          </p:cNvSpPr>
          <p:nvPr/>
        </p:nvSpPr>
        <p:spPr bwMode="auto">
          <a:xfrm>
            <a:off x="2565400" y="3429000"/>
            <a:ext cx="87313" cy="30003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31944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zh-CN" altLang="en-US" sz="2400" b="1" dirty="0">
                <a:solidFill>
                  <a:schemeClr val="bg1"/>
                </a:solidFill>
                <a:ea typeface="微软雅黑" pitchFamily="34" charset="-122"/>
              </a:rPr>
              <a:t>研究背景</a:t>
            </a:r>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6" name="TextBox 39">
            <a:extLst>
              <a:ext uri="{FF2B5EF4-FFF2-40B4-BE49-F238E27FC236}">
                <a16:creationId xmlns:a16="http://schemas.microsoft.com/office/drawing/2014/main" id="{3F58AE5A-21C5-418A-B244-A95641843528}"/>
              </a:ext>
            </a:extLst>
          </p:cNvPr>
          <p:cNvSpPr txBox="1"/>
          <p:nvPr/>
        </p:nvSpPr>
        <p:spPr>
          <a:xfrm>
            <a:off x="768512" y="1103980"/>
            <a:ext cx="1622559" cy="584775"/>
          </a:xfrm>
          <a:prstGeom prst="rect">
            <a:avLst/>
          </a:prstGeom>
          <a:noFill/>
        </p:spPr>
        <p:txBody>
          <a:bodyPr wrap="none" rtlCol="0">
            <a:spAutoFit/>
          </a:bodyPr>
          <a:lstStyle/>
          <a:p>
            <a:pPr algn="ctr">
              <a:defRPr/>
            </a:pPr>
            <a:r>
              <a:rPr lang="en-US" altLang="zh-CN"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MUSER</a:t>
            </a:r>
            <a:endParaRPr lang="en-US"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矩形 1">
            <a:extLst>
              <a:ext uri="{FF2B5EF4-FFF2-40B4-BE49-F238E27FC236}">
                <a16:creationId xmlns:a16="http://schemas.microsoft.com/office/drawing/2014/main" id="{D330F91A-9DCE-4BC0-8FCD-FCD85B12D2CA}"/>
              </a:ext>
            </a:extLst>
          </p:cNvPr>
          <p:cNvSpPr>
            <a:spLocks noChangeArrowheads="1"/>
          </p:cNvSpPr>
          <p:nvPr/>
        </p:nvSpPr>
        <p:spPr bwMode="auto">
          <a:xfrm>
            <a:off x="781604" y="2424074"/>
            <a:ext cx="235673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000" b="1">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8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MUSER-I</a:t>
            </a:r>
            <a:r>
              <a:rPr kumimoji="0" lang="zh-CN" altLang="en-US" sz="28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endParaRPr kumimoji="0" lang="en-US" altLang="zh-CN"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a:extLst>
              <a:ext uri="{FF2B5EF4-FFF2-40B4-BE49-F238E27FC236}">
                <a16:creationId xmlns:a16="http://schemas.microsoft.com/office/drawing/2014/main" id="{3071CFAF-1571-4D42-A749-3D424C0AA50D}"/>
              </a:ext>
            </a:extLst>
          </p:cNvPr>
          <p:cNvSpPr>
            <a:spLocks noChangeArrowheads="1"/>
          </p:cNvSpPr>
          <p:nvPr/>
        </p:nvSpPr>
        <p:spPr bwMode="auto">
          <a:xfrm>
            <a:off x="768512" y="4119406"/>
            <a:ext cx="180850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000" b="1">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8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MUSER-II</a:t>
            </a:r>
          </a:p>
        </p:txBody>
      </p:sp>
      <p:grpSp>
        <p:nvGrpSpPr>
          <p:cNvPr id="19" name="组 13">
            <a:extLst>
              <a:ext uri="{FF2B5EF4-FFF2-40B4-BE49-F238E27FC236}">
                <a16:creationId xmlns:a16="http://schemas.microsoft.com/office/drawing/2014/main" id="{559EDD66-DFD2-40B0-9B9F-32D3DC0AD09F}"/>
              </a:ext>
            </a:extLst>
          </p:cNvPr>
          <p:cNvGrpSpPr/>
          <p:nvPr/>
        </p:nvGrpSpPr>
        <p:grpSpPr>
          <a:xfrm flipV="1">
            <a:off x="892481" y="3180617"/>
            <a:ext cx="7007554" cy="453034"/>
            <a:chOff x="1486745" y="3456177"/>
            <a:chExt cx="8409783" cy="0"/>
          </a:xfrm>
        </p:grpSpPr>
        <p:cxnSp>
          <p:nvCxnSpPr>
            <p:cNvPr id="20" name="直接连接符 13">
              <a:extLst>
                <a:ext uri="{FF2B5EF4-FFF2-40B4-BE49-F238E27FC236}">
                  <a16:creationId xmlns:a16="http://schemas.microsoft.com/office/drawing/2014/main" id="{F8C9E41C-E69C-46AC-9AE9-9277B410A2A0}"/>
                </a:ext>
              </a:extLst>
            </p:cNvPr>
            <p:cNvCxnSpPr/>
            <p:nvPr/>
          </p:nvCxnSpPr>
          <p:spPr>
            <a:xfrm>
              <a:off x="1486745" y="3456177"/>
              <a:ext cx="2824665" cy="0"/>
            </a:xfrm>
            <a:prstGeom prst="line">
              <a:avLst/>
            </a:prstGeom>
            <a:noFill/>
            <a:ln w="19050" cap="flat" cmpd="sng" algn="ctr">
              <a:solidFill>
                <a:schemeClr val="tx1"/>
              </a:solidFill>
              <a:prstDash val="solid"/>
            </a:ln>
            <a:effectLst/>
          </p:spPr>
        </p:cxnSp>
        <p:grpSp>
          <p:nvGrpSpPr>
            <p:cNvPr id="21" name="组 12">
              <a:extLst>
                <a:ext uri="{FF2B5EF4-FFF2-40B4-BE49-F238E27FC236}">
                  <a16:creationId xmlns:a16="http://schemas.microsoft.com/office/drawing/2014/main" id="{FBEFD0B4-9518-4C27-BC3D-7F6838E653CE}"/>
                </a:ext>
              </a:extLst>
            </p:cNvPr>
            <p:cNvGrpSpPr/>
            <p:nvPr/>
          </p:nvGrpSpPr>
          <p:grpSpPr>
            <a:xfrm>
              <a:off x="4247198" y="3456177"/>
              <a:ext cx="5649330" cy="0"/>
              <a:chOff x="4247198" y="3456177"/>
              <a:chExt cx="5649330" cy="0"/>
            </a:xfrm>
          </p:grpSpPr>
          <p:cxnSp>
            <p:nvCxnSpPr>
              <p:cNvPr id="22" name="直接连接符 14">
                <a:extLst>
                  <a:ext uri="{FF2B5EF4-FFF2-40B4-BE49-F238E27FC236}">
                    <a16:creationId xmlns:a16="http://schemas.microsoft.com/office/drawing/2014/main" id="{6936D412-9CB3-4FAD-9935-9358B0AB247D}"/>
                  </a:ext>
                </a:extLst>
              </p:cNvPr>
              <p:cNvCxnSpPr/>
              <p:nvPr/>
            </p:nvCxnSpPr>
            <p:spPr>
              <a:xfrm>
                <a:off x="4247198" y="3456177"/>
                <a:ext cx="2824665" cy="0"/>
              </a:xfrm>
              <a:prstGeom prst="line">
                <a:avLst/>
              </a:prstGeom>
              <a:noFill/>
              <a:ln w="19050" cap="flat" cmpd="sng" algn="ctr">
                <a:solidFill>
                  <a:schemeClr val="tx1"/>
                </a:solidFill>
                <a:prstDash val="solid"/>
              </a:ln>
              <a:effectLst/>
            </p:spPr>
          </p:cxnSp>
          <p:cxnSp>
            <p:nvCxnSpPr>
              <p:cNvPr id="23" name="直接连接符 15">
                <a:extLst>
                  <a:ext uri="{FF2B5EF4-FFF2-40B4-BE49-F238E27FC236}">
                    <a16:creationId xmlns:a16="http://schemas.microsoft.com/office/drawing/2014/main" id="{01E86E06-A12C-47CE-8DEF-1B432A967E7A}"/>
                  </a:ext>
                </a:extLst>
              </p:cNvPr>
              <p:cNvCxnSpPr/>
              <p:nvPr/>
            </p:nvCxnSpPr>
            <p:spPr>
              <a:xfrm>
                <a:off x="7071863" y="3456177"/>
                <a:ext cx="2824665" cy="0"/>
              </a:xfrm>
              <a:prstGeom prst="line">
                <a:avLst/>
              </a:prstGeom>
              <a:noFill/>
              <a:ln w="19050" cap="flat" cmpd="sng" algn="ctr">
                <a:solidFill>
                  <a:schemeClr val="tx1"/>
                </a:solidFill>
                <a:prstDash val="solid"/>
              </a:ln>
              <a:effectLst/>
            </p:spPr>
          </p:cxnSp>
        </p:grpSp>
      </p:grpSp>
      <p:sp>
        <p:nvSpPr>
          <p:cNvPr id="24" name="矩形 23">
            <a:extLst>
              <a:ext uri="{FF2B5EF4-FFF2-40B4-BE49-F238E27FC236}">
                <a16:creationId xmlns:a16="http://schemas.microsoft.com/office/drawing/2014/main" id="{973671BF-CBFD-477C-B62A-4C0C9D97EE4C}"/>
              </a:ext>
            </a:extLst>
          </p:cNvPr>
          <p:cNvSpPr/>
          <p:nvPr/>
        </p:nvSpPr>
        <p:spPr>
          <a:xfrm>
            <a:off x="2447940" y="1833279"/>
            <a:ext cx="5519486" cy="1791260"/>
          </a:xfrm>
          <a:prstGeom prst="rect">
            <a:avLst/>
          </a:prstGeom>
        </p:spPr>
        <p:txBody>
          <a:bodyPr wrap="square">
            <a:spAutoFit/>
          </a:bodyPr>
          <a:lstStyle/>
          <a:p>
            <a:pPr>
              <a:spcBef>
                <a:spcPct val="20000"/>
              </a:spcBef>
              <a:buClr>
                <a:srgbClr val="EEECE1"/>
              </a:buClr>
              <a:buSzPct val="75000"/>
            </a:pP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40×4.5m</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天线</a:t>
            </a:r>
            <a:endParaRPr lang="en-US" altLang="zh-CN" sz="2400" b="1" dirty="0">
              <a:solidFill>
                <a:schemeClr val="accent5">
                  <a:lumMod val="50000"/>
                </a:schemeClr>
              </a:solidFill>
              <a:latin typeface="微软雅黑" panose="020B0503020204020204" pitchFamily="34" charset="-122"/>
              <a:ea typeface="微软雅黑" panose="020B0503020204020204" pitchFamily="34" charset="-122"/>
            </a:endParaRPr>
          </a:p>
          <a:p>
            <a:pPr>
              <a:spcBef>
                <a:spcPct val="20000"/>
              </a:spcBef>
              <a:buClr>
                <a:srgbClr val="EEECE1"/>
              </a:buClr>
              <a:buSzPct val="75000"/>
            </a:pP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0.4-2.0GHz</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，共</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64</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个通道</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a:p>
            <a:pPr>
              <a:spcBef>
                <a:spcPct val="20000"/>
              </a:spcBef>
              <a:buClr>
                <a:srgbClr val="EEECE1"/>
              </a:buClr>
              <a:buSzPct val="75000"/>
            </a:pP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3ms</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一帧原始观测数据（</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100KBytes</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a:p>
            <a:pPr>
              <a:spcBef>
                <a:spcPct val="20000"/>
              </a:spcBef>
              <a:buClr>
                <a:srgbClr val="EEECE1"/>
              </a:buClr>
              <a:buSzPct val="75000"/>
            </a:pP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10</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小时产生</a:t>
            </a: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1.125TB</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       </a:t>
            </a:r>
          </a:p>
        </p:txBody>
      </p:sp>
      <p:sp>
        <p:nvSpPr>
          <p:cNvPr id="25" name="矩形 24">
            <a:extLst>
              <a:ext uri="{FF2B5EF4-FFF2-40B4-BE49-F238E27FC236}">
                <a16:creationId xmlns:a16="http://schemas.microsoft.com/office/drawing/2014/main" id="{40BEC946-9022-4ECC-A155-3275CC645AE2}"/>
              </a:ext>
            </a:extLst>
          </p:cNvPr>
          <p:cNvSpPr/>
          <p:nvPr/>
        </p:nvSpPr>
        <p:spPr>
          <a:xfrm>
            <a:off x="2464569" y="3624540"/>
            <a:ext cx="5502856" cy="1569660"/>
          </a:xfrm>
          <a:prstGeom prst="rect">
            <a:avLst/>
          </a:prstGeom>
        </p:spPr>
        <p:txBody>
          <a:bodyPr wrap="square">
            <a:spAutoFit/>
          </a:bodyPr>
          <a:lstStyle/>
          <a:p>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60×2m</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天线</a:t>
            </a:r>
            <a:endParaRPr lang="en-US" altLang="zh-CN" sz="2400" b="1" dirty="0">
              <a:solidFill>
                <a:schemeClr val="accent5">
                  <a:lumMod val="50000"/>
                </a:schemeClr>
              </a:solidFill>
              <a:latin typeface="微软雅黑" panose="020B0503020204020204" pitchFamily="34" charset="-122"/>
              <a:ea typeface="微软雅黑" panose="020B0503020204020204" pitchFamily="34" charset="-122"/>
            </a:endParaRPr>
          </a:p>
          <a:p>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2.0-15.0GHz</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，共</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520</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个通道</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a:p>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3ms</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一帧原始观测数据（</a:t>
            </a: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204.8KBytes</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a:p>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10</a:t>
            </a: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小时产生</a:t>
            </a: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2.36TB</a:t>
            </a:r>
          </a:p>
        </p:txBody>
      </p:sp>
      <p:sp>
        <p:nvSpPr>
          <p:cNvPr id="26" name="矩形 25">
            <a:extLst>
              <a:ext uri="{FF2B5EF4-FFF2-40B4-BE49-F238E27FC236}">
                <a16:creationId xmlns:a16="http://schemas.microsoft.com/office/drawing/2014/main" id="{92CC4BA3-4025-4D32-A013-A30EE6B20D3F}"/>
              </a:ext>
            </a:extLst>
          </p:cNvPr>
          <p:cNvSpPr/>
          <p:nvPr/>
        </p:nvSpPr>
        <p:spPr>
          <a:xfrm>
            <a:off x="541574" y="5260469"/>
            <a:ext cx="8238571"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kern="0" dirty="0">
                <a:solidFill>
                  <a:schemeClr val="accent5">
                    <a:lumMod val="50000"/>
                  </a:schemeClr>
                </a:solidFill>
                <a:latin typeface="微软雅黑" panose="020B0503020204020204" pitchFamily="34" charset="-122"/>
                <a:ea typeface="微软雅黑" panose="020B0503020204020204" pitchFamily="34" charset="-122"/>
              </a:rPr>
              <a:t>一</a:t>
            </a:r>
            <a:r>
              <a:rPr kumimoji="0" lang="zh-CN" altLang="en-US"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rPr>
              <a:t>帧数据对应</a:t>
            </a:r>
            <a:r>
              <a:rPr kumimoji="0" lang="en-US" altLang="zh-CN"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rPr>
              <a:t>16</a:t>
            </a:r>
            <a:r>
              <a:rPr kumimoji="0" lang="zh-CN" altLang="en-US"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rPr>
              <a:t>个通道，经过相应数据处理，需要成图</a:t>
            </a:r>
            <a:r>
              <a:rPr kumimoji="0" lang="en-US" altLang="zh-CN"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rPr>
              <a:t>16</a:t>
            </a:r>
            <a:r>
              <a:rPr kumimoji="0" lang="zh-CN" altLang="en-US"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rPr>
              <a:t>张</a:t>
            </a:r>
          </a:p>
        </p:txBody>
      </p:sp>
      <p:pic>
        <p:nvPicPr>
          <p:cNvPr id="27" name="Picture 7" descr="C:\Documents and Settings\YYH\桌面\日像仪研制进展\tianxian.jpg">
            <a:extLst>
              <a:ext uri="{FF2B5EF4-FFF2-40B4-BE49-F238E27FC236}">
                <a16:creationId xmlns:a16="http://schemas.microsoft.com/office/drawing/2014/main" id="{A8CF215F-21FA-472D-97F3-D4DBD8241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8023" y="880657"/>
            <a:ext cx="2465930" cy="18108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79980907"/>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3</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OpenCL</a:t>
            </a:r>
            <a:r>
              <a:rPr lang="zh-CN" altLang="en-US" sz="2400" dirty="0">
                <a:solidFill>
                  <a:srgbClr val="FFFFFF"/>
                </a:solidFill>
                <a:ea typeface="微软雅黑" pitchFamily="34" charset="-122"/>
                <a:sym typeface="Arial" pitchFamily="34" charset="0"/>
              </a:rPr>
              <a:t>的实时数据异构并行</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8" name="文本框 7">
            <a:extLst>
              <a:ext uri="{FF2B5EF4-FFF2-40B4-BE49-F238E27FC236}">
                <a16:creationId xmlns:a16="http://schemas.microsoft.com/office/drawing/2014/main" id="{EEF91F97-8C4E-40A7-B30E-8E43B56745FE}"/>
              </a:ext>
            </a:extLst>
          </p:cNvPr>
          <p:cNvSpPr txBox="1"/>
          <p:nvPr/>
        </p:nvSpPr>
        <p:spPr>
          <a:xfrm>
            <a:off x="320220" y="1712577"/>
            <a:ext cx="8421947"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GPU+CUDA</a:t>
            </a:r>
            <a:r>
              <a:rPr lang="zh-CN" altLang="en-US" sz="2000" dirty="0">
                <a:solidFill>
                  <a:srgbClr val="0070C0"/>
                </a:solidFill>
                <a:latin typeface="微软雅黑" pitchFamily="34" charset="-122"/>
                <a:ea typeface="微软雅黑" pitchFamily="34" charset="-122"/>
              </a:rPr>
              <a:t>模式存在一定的局限性：</a:t>
            </a:r>
            <a:endParaRPr lang="en-US" altLang="zh-CN" sz="2000" dirty="0">
              <a:solidFill>
                <a:srgbClr val="0070C0"/>
              </a:solidFill>
              <a:latin typeface="微软雅黑" pitchFamily="34" charset="-122"/>
              <a:ea typeface="微软雅黑" pitchFamily="34" charset="-122"/>
            </a:endParaRPr>
          </a:p>
          <a:p>
            <a:r>
              <a:rPr lang="zh-CN" altLang="en-US" sz="2000" dirty="0">
                <a:solidFill>
                  <a:srgbClr val="0070C0"/>
                </a:solidFill>
                <a:latin typeface="微软雅黑" pitchFamily="34" charset="-122"/>
                <a:ea typeface="微软雅黑" pitchFamily="34" charset="-122"/>
              </a:rPr>
              <a:t>在系统实际的开发、测试和部署过程中，过度依赖于</a:t>
            </a:r>
            <a:r>
              <a:rPr lang="en-US" altLang="zh-CN" sz="2000" dirty="0">
                <a:solidFill>
                  <a:srgbClr val="0070C0"/>
                </a:solidFill>
                <a:latin typeface="微软雅黑" pitchFamily="34" charset="-122"/>
                <a:ea typeface="微软雅黑" pitchFamily="34" charset="-122"/>
              </a:rPr>
              <a:t>NVIDIA</a:t>
            </a:r>
            <a:r>
              <a:rPr lang="zh-CN" altLang="en-US" sz="2000" dirty="0">
                <a:solidFill>
                  <a:srgbClr val="0070C0"/>
                </a:solidFill>
                <a:latin typeface="微软雅黑" pitchFamily="34" charset="-122"/>
                <a:ea typeface="微软雅黑" pitchFamily="34" charset="-122"/>
              </a:rPr>
              <a:t>的</a:t>
            </a:r>
            <a:r>
              <a:rPr lang="en-US" altLang="zh-CN" sz="2000" dirty="0">
                <a:solidFill>
                  <a:srgbClr val="0070C0"/>
                </a:solidFill>
                <a:latin typeface="微软雅黑" pitchFamily="34" charset="-122"/>
                <a:ea typeface="微软雅黑" pitchFamily="34" charset="-122"/>
              </a:rPr>
              <a:t>GPU</a:t>
            </a:r>
            <a:r>
              <a:rPr lang="zh-CN" altLang="en-US" sz="2000" dirty="0">
                <a:solidFill>
                  <a:srgbClr val="0070C0"/>
                </a:solidFill>
                <a:latin typeface="微软雅黑" pitchFamily="34" charset="-122"/>
                <a:ea typeface="微软雅黑" pitchFamily="34" charset="-122"/>
              </a:rPr>
              <a:t>；</a:t>
            </a:r>
            <a:endParaRPr lang="en-US" altLang="zh-CN" sz="2000" dirty="0">
              <a:solidFill>
                <a:srgbClr val="0070C0"/>
              </a:solidFill>
              <a:latin typeface="微软雅黑" pitchFamily="34" charset="-122"/>
              <a:ea typeface="微软雅黑" pitchFamily="34" charset="-122"/>
            </a:endParaRPr>
          </a:p>
          <a:p>
            <a:r>
              <a:rPr lang="zh-CN" altLang="en-US" sz="2000" dirty="0">
                <a:solidFill>
                  <a:srgbClr val="0070C0"/>
                </a:solidFill>
                <a:latin typeface="微软雅黑" pitchFamily="34" charset="-122"/>
                <a:ea typeface="微软雅黑" pitchFamily="34" charset="-122"/>
              </a:rPr>
              <a:t>不利于系统的推广与应用</a:t>
            </a: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在高性能计算技术的背景下，能否实现一次编码，就能保证程序在各种多核设备（多核</a:t>
            </a:r>
            <a:r>
              <a:rPr lang="en-US" altLang="zh-CN" sz="2000" dirty="0">
                <a:solidFill>
                  <a:srgbClr val="0070C0"/>
                </a:solidFill>
                <a:latin typeface="微软雅黑" pitchFamily="34" charset="-122"/>
                <a:ea typeface="微软雅黑" pitchFamily="34" charset="-122"/>
              </a:rPr>
              <a:t>CPU</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GPU</a:t>
            </a:r>
            <a:r>
              <a:rPr lang="zh-CN" altLang="en-US"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FPGA</a:t>
            </a:r>
            <a:r>
              <a:rPr lang="zh-CN" altLang="en-US" sz="2000" dirty="0">
                <a:solidFill>
                  <a:srgbClr val="0070C0"/>
                </a:solidFill>
                <a:latin typeface="微软雅黑" pitchFamily="34" charset="-122"/>
                <a:ea typeface="微软雅黑" pitchFamily="34" charset="-122"/>
              </a:rPr>
              <a:t>等）上并行执行</a:t>
            </a:r>
            <a:endParaRPr lang="en-US" altLang="zh-CN" sz="2000" dirty="0">
              <a:solidFill>
                <a:srgbClr val="0070C0"/>
              </a:solidFill>
              <a:latin typeface="微软雅黑" pitchFamily="34" charset="-122"/>
              <a:ea typeface="微软雅黑" pitchFamily="34" charset="-122"/>
            </a:endParaRPr>
          </a:p>
        </p:txBody>
      </p:sp>
      <p:pic>
        <p:nvPicPr>
          <p:cNvPr id="6" name="图片 5">
            <a:extLst>
              <a:ext uri="{FF2B5EF4-FFF2-40B4-BE49-F238E27FC236}">
                <a16:creationId xmlns:a16="http://schemas.microsoft.com/office/drawing/2014/main" id="{B3803B72-BDAD-4B82-9067-B3AF457075EC}"/>
              </a:ext>
            </a:extLst>
          </p:cNvPr>
          <p:cNvPicPr>
            <a:picLocks noChangeAspect="1"/>
          </p:cNvPicPr>
          <p:nvPr/>
        </p:nvPicPr>
        <p:blipFill>
          <a:blip r:embed="rId3"/>
          <a:stretch>
            <a:fillRect/>
          </a:stretch>
        </p:blipFill>
        <p:spPr>
          <a:xfrm>
            <a:off x="7496174" y="5209856"/>
            <a:ext cx="1648143" cy="1648143"/>
          </a:xfrm>
          <a:prstGeom prst="rect">
            <a:avLst/>
          </a:prstGeom>
        </p:spPr>
      </p:pic>
      <p:pic>
        <p:nvPicPr>
          <p:cNvPr id="3" name="图片 2">
            <a:extLst>
              <a:ext uri="{FF2B5EF4-FFF2-40B4-BE49-F238E27FC236}">
                <a16:creationId xmlns:a16="http://schemas.microsoft.com/office/drawing/2014/main" id="{E1785141-2045-4579-90F1-E824AB7BDC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049" y="5422433"/>
            <a:ext cx="3047918" cy="1242358"/>
          </a:xfrm>
          <a:prstGeom prst="rect">
            <a:avLst/>
          </a:prstGeom>
        </p:spPr>
      </p:pic>
    </p:spTree>
    <p:extLst>
      <p:ext uri="{BB962C8B-B14F-4D97-AF65-F5344CB8AC3E}">
        <p14:creationId xmlns:p14="http://schemas.microsoft.com/office/powerpoint/2010/main" val="791742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3</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OpenCL</a:t>
            </a:r>
            <a:r>
              <a:rPr lang="zh-CN" altLang="en-US" sz="2400" dirty="0">
                <a:solidFill>
                  <a:srgbClr val="FFFFFF"/>
                </a:solidFill>
                <a:ea typeface="微软雅黑" pitchFamily="34" charset="-122"/>
                <a:sym typeface="Arial" pitchFamily="34" charset="0"/>
              </a:rPr>
              <a:t>的实时数据异构并行</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graphicFrame>
        <p:nvGraphicFramePr>
          <p:cNvPr id="13" name="对象 12">
            <a:extLst>
              <a:ext uri="{FF2B5EF4-FFF2-40B4-BE49-F238E27FC236}">
                <a16:creationId xmlns:a16="http://schemas.microsoft.com/office/drawing/2014/main" id="{77C23562-A0C5-4DD3-BF0B-7B084F6719CF}"/>
              </a:ext>
            </a:extLst>
          </p:cNvPr>
          <p:cNvGraphicFramePr>
            <a:graphicFrameLocks noChangeAspect="1"/>
          </p:cNvGraphicFramePr>
          <p:nvPr>
            <p:extLst>
              <p:ext uri="{D42A27DB-BD31-4B8C-83A1-F6EECF244321}">
                <p14:modId xmlns:p14="http://schemas.microsoft.com/office/powerpoint/2010/main" val="3532085125"/>
              </p:ext>
            </p:extLst>
          </p:nvPr>
        </p:nvGraphicFramePr>
        <p:xfrm>
          <a:off x="769429" y="2497032"/>
          <a:ext cx="7795642" cy="3383280"/>
        </p:xfrm>
        <a:graphic>
          <a:graphicData uri="http://schemas.openxmlformats.org/presentationml/2006/ole">
            <mc:AlternateContent xmlns:mc="http://schemas.openxmlformats.org/markup-compatibility/2006">
              <mc:Choice xmlns:v="urn:schemas-microsoft-com:vml" Requires="v">
                <p:oleObj spid="_x0000_s15400" r:id="rId4" imgW="8664371" imgH="3757826" progId="Visio.Drawing.11">
                  <p:embed/>
                </p:oleObj>
              </mc:Choice>
              <mc:Fallback>
                <p:oleObj r:id="rId4" imgW="8664371" imgH="3757826" progId="Visio.Drawing.11">
                  <p:embed/>
                  <p:pic>
                    <p:nvPicPr>
                      <p:cNvPr id="7"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429" y="2497032"/>
                        <a:ext cx="7795642" cy="3383280"/>
                      </a:xfrm>
                      <a:prstGeom prst="rect">
                        <a:avLst/>
                      </a:prstGeom>
                      <a:noFill/>
                    </p:spPr>
                  </p:pic>
                </p:oleObj>
              </mc:Fallback>
            </mc:AlternateContent>
          </a:graphicData>
        </a:graphic>
      </p:graphicFrame>
      <p:sp>
        <p:nvSpPr>
          <p:cNvPr id="14" name="TextBox 39">
            <a:extLst>
              <a:ext uri="{FF2B5EF4-FFF2-40B4-BE49-F238E27FC236}">
                <a16:creationId xmlns:a16="http://schemas.microsoft.com/office/drawing/2014/main" id="{63C35229-FFE5-49E4-B555-3E2FF1E5857D}"/>
              </a:ext>
            </a:extLst>
          </p:cNvPr>
          <p:cNvSpPr txBox="1"/>
          <p:nvPr/>
        </p:nvSpPr>
        <p:spPr>
          <a:xfrm>
            <a:off x="642981" y="1540329"/>
            <a:ext cx="5540299" cy="584775"/>
          </a:xfrm>
          <a:prstGeom prst="rect">
            <a:avLst/>
          </a:prstGeom>
          <a:noFill/>
        </p:spPr>
        <p:txBody>
          <a:bodyPr wrap="none" rtlCol="0">
            <a:spAutoFit/>
          </a:bodyPr>
          <a:lstStyle/>
          <a:p>
            <a:pPr algn="ctr">
              <a:defRPr/>
            </a:pPr>
            <a:r>
              <a:rPr lang="zh-CN" altLang="en-US"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成像原理：成像数据处理流程</a:t>
            </a:r>
            <a:endParaRPr lang="en-US"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16902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3</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OpenCL</a:t>
            </a:r>
            <a:r>
              <a:rPr lang="zh-CN" altLang="en-US" sz="2400" dirty="0">
                <a:solidFill>
                  <a:srgbClr val="FFFFFF"/>
                </a:solidFill>
                <a:ea typeface="微软雅黑" pitchFamily="34" charset="-122"/>
                <a:sym typeface="Arial" pitchFamily="34" charset="0"/>
              </a:rPr>
              <a:t>的实时数据异构并行</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7" name="Rectangle 15">
            <a:extLst>
              <a:ext uri="{FF2B5EF4-FFF2-40B4-BE49-F238E27FC236}">
                <a16:creationId xmlns:a16="http://schemas.microsoft.com/office/drawing/2014/main" id="{F7A66651-5EF9-400B-9A36-DF1300A8F163}"/>
              </a:ext>
            </a:extLst>
          </p:cNvPr>
          <p:cNvSpPr txBox="1">
            <a:spLocks noChangeArrowheads="1"/>
          </p:cNvSpPr>
          <p:nvPr/>
        </p:nvSpPr>
        <p:spPr bwMode="auto">
          <a:xfrm>
            <a:off x="411798" y="1073105"/>
            <a:ext cx="8505779" cy="170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ts val="700"/>
              </a:spcBef>
              <a:spcAft>
                <a:spcPct val="0"/>
              </a:spcAft>
              <a:defRPr sz="2800">
                <a:solidFill>
                  <a:srgbClr val="0099CC"/>
                </a:solidFill>
                <a:latin typeface="+mn-lt"/>
                <a:ea typeface="+mn-ea"/>
                <a:cs typeface="+mn-cs"/>
                <a:sym typeface="Arial" panose="020B0604020202020204" pitchFamily="34" charset="0"/>
              </a:defRPr>
            </a:lvl1pPr>
            <a:lvl2pPr marL="647700" indent="-190500" algn="l" rtl="0" eaLnBrk="0" fontAlgn="base" hangingPunct="0">
              <a:spcBef>
                <a:spcPts val="600"/>
              </a:spcBef>
              <a:spcAft>
                <a:spcPct val="0"/>
              </a:spcAft>
              <a:defRPr sz="2400">
                <a:solidFill>
                  <a:schemeClr val="tx1"/>
                </a:solidFill>
                <a:latin typeface="+mn-lt"/>
                <a:ea typeface="+mn-ea"/>
                <a:cs typeface="+mn-cs"/>
                <a:sym typeface="Arial" panose="020B0604020202020204" pitchFamily="34" charset="0"/>
              </a:defRPr>
            </a:lvl2pPr>
            <a:lvl3pPr marL="1295400" indent="-381000" algn="l" rtl="0" eaLnBrk="0" fontAlgn="base" hangingPunct="0">
              <a:spcBef>
                <a:spcPts val="600"/>
              </a:spcBef>
              <a:spcAft>
                <a:spcPct val="0"/>
              </a:spcAft>
              <a:defRPr sz="2200">
                <a:solidFill>
                  <a:schemeClr val="tx1"/>
                </a:solidFill>
                <a:latin typeface="+mn-lt"/>
                <a:ea typeface="+mn-ea"/>
                <a:cs typeface="+mn-cs"/>
                <a:sym typeface="Arial" panose="020B0604020202020204" pitchFamily="34" charset="0"/>
              </a:defRPr>
            </a:lvl3pPr>
            <a:lvl4pPr marL="1955800" indent="-584200" algn="l" rtl="0" eaLnBrk="0" fontAlgn="base" hangingPunct="0">
              <a:spcBef>
                <a:spcPts val="500"/>
              </a:spcBef>
              <a:spcAft>
                <a:spcPct val="0"/>
              </a:spcAft>
              <a:defRPr>
                <a:solidFill>
                  <a:schemeClr val="tx1"/>
                </a:solidFill>
                <a:latin typeface="+mn-lt"/>
                <a:ea typeface="+mn-ea"/>
                <a:cs typeface="+mn-cs"/>
                <a:sym typeface="Arial" panose="020B0604020202020204" pitchFamily="34" charset="0"/>
              </a:defRPr>
            </a:lvl4pPr>
            <a:lvl5pPr marL="2603500" indent="-774700" algn="l" rtl="0" eaLnBrk="0" fontAlgn="base" hangingPunct="0">
              <a:spcBef>
                <a:spcPts val="500"/>
              </a:spcBef>
              <a:spcAft>
                <a:spcPct val="0"/>
              </a:spcAft>
              <a:defRPr>
                <a:solidFill>
                  <a:schemeClr val="tx1"/>
                </a:solidFill>
                <a:latin typeface="+mn-lt"/>
                <a:ea typeface="+mn-ea"/>
                <a:cs typeface="+mn-cs"/>
                <a:sym typeface="Arial" panose="020B0604020202020204" pitchFamily="34" charset="0"/>
              </a:defRPr>
            </a:lvl5pPr>
            <a:lvl6pPr marL="3060700" algn="l" rtl="0" fontAlgn="base">
              <a:spcBef>
                <a:spcPts val="500"/>
              </a:spcBef>
              <a:spcAft>
                <a:spcPct val="0"/>
              </a:spcAft>
              <a:defRPr>
                <a:solidFill>
                  <a:schemeClr val="tx1"/>
                </a:solidFill>
                <a:latin typeface="+mn-lt"/>
                <a:ea typeface="+mn-ea"/>
                <a:cs typeface="+mn-cs"/>
                <a:sym typeface="Arial" charset="0"/>
              </a:defRPr>
            </a:lvl6pPr>
            <a:lvl7pPr marL="3517900" algn="l" rtl="0" fontAlgn="base">
              <a:spcBef>
                <a:spcPts val="500"/>
              </a:spcBef>
              <a:spcAft>
                <a:spcPct val="0"/>
              </a:spcAft>
              <a:defRPr>
                <a:solidFill>
                  <a:schemeClr val="tx1"/>
                </a:solidFill>
                <a:latin typeface="+mn-lt"/>
                <a:ea typeface="+mn-ea"/>
                <a:cs typeface="+mn-cs"/>
                <a:sym typeface="Arial" charset="0"/>
              </a:defRPr>
            </a:lvl7pPr>
            <a:lvl8pPr marL="3975100" algn="l" rtl="0" fontAlgn="base">
              <a:spcBef>
                <a:spcPts val="500"/>
              </a:spcBef>
              <a:spcAft>
                <a:spcPct val="0"/>
              </a:spcAft>
              <a:defRPr>
                <a:solidFill>
                  <a:schemeClr val="tx1"/>
                </a:solidFill>
                <a:latin typeface="+mn-lt"/>
                <a:ea typeface="+mn-ea"/>
                <a:cs typeface="+mn-cs"/>
                <a:sym typeface="Arial" charset="0"/>
              </a:defRPr>
            </a:lvl8pPr>
            <a:lvl9pPr marL="4432300" algn="l" rtl="0" fontAlgn="base">
              <a:spcBef>
                <a:spcPts val="500"/>
              </a:spcBef>
              <a:spcAft>
                <a:spcPct val="0"/>
              </a:spcAft>
              <a:defRPr>
                <a:solidFill>
                  <a:schemeClr val="tx1"/>
                </a:solidFill>
                <a:latin typeface="+mn-lt"/>
                <a:ea typeface="+mn-ea"/>
                <a:cs typeface="+mn-cs"/>
                <a:sym typeface="Arial" charset="0"/>
              </a:defRPr>
            </a:lvl9pPr>
          </a:lstStyle>
          <a:p>
            <a:pPr marL="0" marR="0" lvl="0" indent="0" algn="l" defTabSz="914400" rtl="0" eaLnBrk="1" fontAlgn="base" latinLnBrk="0" hangingPunct="1">
              <a:lnSpc>
                <a:spcPct val="100000"/>
              </a:lnSpc>
              <a:spcBef>
                <a:spcPts val="700"/>
              </a:spcBef>
              <a:spcAft>
                <a:spcPct val="0"/>
              </a:spcAft>
              <a:buClr>
                <a:srgbClr val="000000"/>
              </a:buClr>
              <a:buSzPct val="125000"/>
              <a:buFont typeface="Times New Roman" panose="02020603050405020304" pitchFamily="18" charset="0"/>
              <a:buChar char="•"/>
              <a:tabLst/>
              <a:defRPr/>
            </a:pPr>
            <a:r>
              <a:rPr kumimoji="0" lang="zh-CN" altLang="en-US" sz="2000" b="0" i="0" u="none" strike="noStrike" kern="0" cap="none" spc="0" normalizeH="0" baseline="0" noProof="0" dirty="0">
                <a:ln>
                  <a:noFill/>
                </a:ln>
                <a:solidFill>
                  <a:schemeClr val="accent1">
                    <a:lumMod val="75000"/>
                  </a:schemeClr>
                </a:solidFill>
                <a:effectLst/>
                <a:uLnTx/>
                <a:uFillTx/>
                <a:latin typeface="Songti SC" panose="02010600040101010101" pitchFamily="2" charset="-122"/>
                <a:ea typeface="Songti SC" panose="02010600040101010101" pitchFamily="2" charset="-122"/>
                <a:sym typeface="Arial" panose="020B0604020202020204" pitchFamily="34" charset="0"/>
              </a:rPr>
              <a:t>通过校准，权重，网格化过程尽可能得到较好质量的脏图</a:t>
            </a:r>
            <a:endParaRPr kumimoji="0" lang="en-US" altLang="zh-CN" sz="2000" b="0" i="0" u="none" strike="noStrike" kern="0" cap="none" spc="0" normalizeH="0" baseline="0" noProof="0" dirty="0">
              <a:ln>
                <a:noFill/>
              </a:ln>
              <a:solidFill>
                <a:schemeClr val="accent1">
                  <a:lumMod val="75000"/>
                </a:schemeClr>
              </a:solidFill>
              <a:effectLst/>
              <a:uLnTx/>
              <a:uFillTx/>
              <a:latin typeface="Songti SC" panose="02010600040101010101" pitchFamily="2" charset="-122"/>
              <a:ea typeface="Songti SC" panose="02010600040101010101" pitchFamily="2" charset="-122"/>
              <a:sym typeface="Arial" panose="020B0604020202020204" pitchFamily="34" charset="0"/>
            </a:endParaRPr>
          </a:p>
          <a:p>
            <a:pPr marL="0" marR="0" lvl="0" indent="0" algn="l" defTabSz="914400" rtl="0" eaLnBrk="1" fontAlgn="base" latinLnBrk="0" hangingPunct="1">
              <a:lnSpc>
                <a:spcPct val="100000"/>
              </a:lnSpc>
              <a:spcBef>
                <a:spcPts val="700"/>
              </a:spcBef>
              <a:spcAft>
                <a:spcPct val="0"/>
              </a:spcAft>
              <a:buClr>
                <a:srgbClr val="000000"/>
              </a:buClr>
              <a:buSzPct val="125000"/>
              <a:buFont typeface="Times New Roman" panose="02020603050405020304" pitchFamily="18" charset="0"/>
              <a:buChar char="•"/>
              <a:tabLst/>
              <a:defRPr/>
            </a:pPr>
            <a:r>
              <a:rPr kumimoji="0" lang="zh-CN" altLang="en-US" sz="2000" b="0" i="0" u="none" strike="noStrike" kern="0" cap="none" spc="0" normalizeH="0" baseline="0" noProof="0" dirty="0">
                <a:ln>
                  <a:noFill/>
                </a:ln>
                <a:solidFill>
                  <a:schemeClr val="accent1">
                    <a:lumMod val="75000"/>
                  </a:schemeClr>
                </a:solidFill>
                <a:effectLst/>
                <a:uLnTx/>
                <a:uFillTx/>
                <a:latin typeface="Songti SC" panose="02010600040101010101" pitchFamily="2" charset="-122"/>
                <a:ea typeface="Songti SC" panose="02010600040101010101" pitchFamily="2" charset="-122"/>
                <a:sym typeface="Arial" panose="020B0604020202020204" pitchFamily="34" charset="0"/>
              </a:rPr>
              <a:t>为进一步提高图像质量，需要移除脏图中的旁瓣（</a:t>
            </a:r>
            <a:r>
              <a:rPr kumimoji="0" lang="en-US" altLang="zh-CN" sz="2000" b="0" i="0" u="none" strike="noStrike" kern="0" cap="none" spc="0" normalizeH="0" baseline="0" noProof="0" dirty="0">
                <a:ln>
                  <a:noFill/>
                </a:ln>
                <a:solidFill>
                  <a:schemeClr val="accent1">
                    <a:lumMod val="75000"/>
                  </a:schemeClr>
                </a:solidFill>
                <a:effectLst/>
                <a:uLnTx/>
                <a:uFillTx/>
                <a:latin typeface="Songti SC" panose="02010600040101010101" pitchFamily="2" charset="-122"/>
                <a:ea typeface="Songti SC" panose="02010600040101010101" pitchFamily="2" charset="-122"/>
                <a:sym typeface="Arial" panose="020B0604020202020204" pitchFamily="34" charset="0"/>
              </a:rPr>
              <a:t>CLEAN</a:t>
            </a:r>
            <a:r>
              <a:rPr lang="zh-CN" altLang="en-US" sz="2000" kern="0" dirty="0">
                <a:solidFill>
                  <a:schemeClr val="accent1">
                    <a:lumMod val="75000"/>
                  </a:schemeClr>
                </a:solidFill>
                <a:latin typeface="Songti SC" panose="02010600040101010101" pitchFamily="2" charset="-122"/>
                <a:ea typeface="Songti SC" panose="02010600040101010101" pitchFamily="2" charset="-122"/>
              </a:rPr>
              <a:t>）</a:t>
            </a:r>
            <a:r>
              <a:rPr kumimoji="0" lang="en-US" altLang="zh-CN" sz="2000" b="0" i="0" u="none" strike="noStrike" kern="0" cap="none" spc="0" normalizeH="0" baseline="0" noProof="0" dirty="0">
                <a:ln>
                  <a:noFill/>
                </a:ln>
                <a:solidFill>
                  <a:schemeClr val="accent1">
                    <a:lumMod val="75000"/>
                  </a:schemeClr>
                </a:solidFill>
                <a:effectLst/>
                <a:uLnTx/>
                <a:uFillTx/>
                <a:latin typeface="Songti SC" panose="02010600040101010101" pitchFamily="2" charset="-122"/>
                <a:ea typeface="Songti SC" panose="02010600040101010101" pitchFamily="2" charset="-122"/>
                <a:sym typeface="Arial" panose="020B0604020202020204" pitchFamily="34" charset="0"/>
              </a:rPr>
              <a:t>:</a:t>
            </a:r>
          </a:p>
          <a:p>
            <a:pPr marL="0" marR="0" lvl="0" indent="0" algn="l" defTabSz="914400" rtl="0" eaLnBrk="1" fontAlgn="base" latinLnBrk="0" hangingPunct="1">
              <a:lnSpc>
                <a:spcPct val="100000"/>
              </a:lnSpc>
              <a:spcBef>
                <a:spcPts val="700"/>
              </a:spcBef>
              <a:spcAft>
                <a:spcPct val="0"/>
              </a:spcAft>
              <a:buClr>
                <a:srgbClr val="000000"/>
              </a:buClr>
              <a:buSzPct val="125000"/>
              <a:buFont typeface="Times New Roman" panose="02020603050405020304" pitchFamily="18" charset="0"/>
              <a:buChar char="•"/>
              <a:tabLst/>
              <a:defRPr/>
            </a:pPr>
            <a:r>
              <a:rPr kumimoji="0" lang="zh-CN" altLang="en-US" sz="2000" b="0" i="0" u="none" strike="noStrike" kern="0" cap="none" spc="0" normalizeH="0" baseline="0" noProof="0" dirty="0">
                <a:ln>
                  <a:noFill/>
                </a:ln>
                <a:solidFill>
                  <a:srgbClr val="FF0000"/>
                </a:solidFill>
                <a:effectLst/>
                <a:uLnTx/>
                <a:uFillTx/>
                <a:latin typeface="Songti SC" panose="02010600040101010101" pitchFamily="2" charset="-122"/>
                <a:ea typeface="Songti SC" panose="02010600040101010101" pitchFamily="2" charset="-122"/>
                <a:sym typeface="Arial" panose="020B0604020202020204" pitchFamily="34" charset="0"/>
              </a:rPr>
              <a:t>脏图</a:t>
            </a:r>
            <a:r>
              <a:rPr kumimoji="0" lang="en-US" altLang="zh-CN" sz="2000" b="0" i="0" u="none" strike="noStrike" kern="0" cap="none" spc="0" normalizeH="0" baseline="0" noProof="0" dirty="0">
                <a:ln>
                  <a:noFill/>
                </a:ln>
                <a:solidFill>
                  <a:srgbClr val="FF0000"/>
                </a:solidFill>
                <a:effectLst/>
                <a:uLnTx/>
                <a:uFillTx/>
                <a:latin typeface="Songti SC" panose="02010600040101010101" pitchFamily="2" charset="-122"/>
                <a:ea typeface="Songti SC" panose="02010600040101010101" pitchFamily="2" charset="-122"/>
                <a:sym typeface="Arial" panose="020B0604020202020204" pitchFamily="34" charset="0"/>
              </a:rPr>
              <a:t>= </a:t>
            </a:r>
            <a:r>
              <a:rPr kumimoji="0" lang="zh-CN" altLang="en-US" sz="2000" b="0" i="0" u="none" strike="noStrike" kern="0" cap="none" spc="0" normalizeH="0" baseline="0" noProof="0" dirty="0">
                <a:ln>
                  <a:noFill/>
                </a:ln>
                <a:solidFill>
                  <a:srgbClr val="FF0000"/>
                </a:solidFill>
                <a:effectLst/>
                <a:uLnTx/>
                <a:uFillTx/>
                <a:latin typeface="Songti SC" panose="02010600040101010101" pitchFamily="2" charset="-122"/>
                <a:ea typeface="Songti SC" panose="02010600040101010101" pitchFamily="2" charset="-122"/>
                <a:sym typeface="Arial" panose="020B0604020202020204" pitchFamily="34" charset="0"/>
              </a:rPr>
              <a:t>天空图像与脏束的卷积</a:t>
            </a:r>
            <a:endParaRPr kumimoji="0" lang="en-US" altLang="zh-CN" sz="2000" b="0" i="0" u="none" strike="noStrike" kern="0" cap="none" spc="0" normalizeH="0" baseline="0" noProof="0" dirty="0">
              <a:ln>
                <a:noFill/>
              </a:ln>
              <a:solidFill>
                <a:srgbClr val="FF0000"/>
              </a:solidFill>
              <a:effectLst/>
              <a:uLnTx/>
              <a:uFillTx/>
              <a:latin typeface="Songti SC" panose="02010600040101010101" pitchFamily="2" charset="-122"/>
              <a:ea typeface="Songti SC" panose="02010600040101010101" pitchFamily="2" charset="-122"/>
              <a:sym typeface="Arial" panose="020B0604020202020204" pitchFamily="34" charset="0"/>
            </a:endParaRPr>
          </a:p>
          <a:p>
            <a:pPr marL="647700" marR="0" lvl="1" indent="0" algn="l" defTabSz="914400" rtl="0" eaLnBrk="1" fontAlgn="base" latinLnBrk="0" hangingPunct="1">
              <a:lnSpc>
                <a:spcPct val="100000"/>
              </a:lnSpc>
              <a:spcBef>
                <a:spcPts val="600"/>
              </a:spcBef>
              <a:spcAft>
                <a:spcPct val="0"/>
              </a:spcAft>
              <a:buClr>
                <a:srgbClr val="000000"/>
              </a:buClr>
              <a:buSzPct val="125000"/>
              <a:buFont typeface="Times New Roman" panose="02020603050405020304" pitchFamily="18" charset="0"/>
              <a:buChar char="•"/>
              <a:tabLst/>
              <a:defRPr/>
            </a:pPr>
            <a:r>
              <a:rPr kumimoji="0" lang="zh-CN" altLang="en-US" b="0" i="0" u="none" strike="noStrike" kern="0" cap="none" spc="0" normalizeH="0" baseline="0" noProof="0" dirty="0">
                <a:ln>
                  <a:noFill/>
                </a:ln>
                <a:solidFill>
                  <a:srgbClr val="FF0000"/>
                </a:solidFill>
                <a:effectLst/>
                <a:uLnTx/>
                <a:uFillTx/>
                <a:latin typeface="Songti SC" panose="02010600040101010101" pitchFamily="2" charset="-122"/>
                <a:ea typeface="Songti SC" panose="02010600040101010101" pitchFamily="2" charset="-122"/>
                <a:sym typeface="Arial" panose="020B0604020202020204" pitchFamily="34" charset="0"/>
              </a:rPr>
              <a:t>因此，需要进行退卷积操作</a:t>
            </a:r>
            <a:endParaRPr kumimoji="0" lang="en-US" altLang="zh-CN" b="0" i="0" u="none" strike="noStrike" kern="0" cap="none" spc="0" normalizeH="0" baseline="0" noProof="0" dirty="0">
              <a:ln>
                <a:noFill/>
              </a:ln>
              <a:solidFill>
                <a:srgbClr val="FF0000"/>
              </a:solidFill>
              <a:effectLst/>
              <a:uLnTx/>
              <a:uFillTx/>
              <a:latin typeface="Songti SC" panose="02010600040101010101" pitchFamily="2" charset="-122"/>
              <a:ea typeface="Songti SC" panose="02010600040101010101" pitchFamily="2" charset="-122"/>
              <a:sym typeface="Arial" panose="020B0604020202020204" pitchFamily="34" charset="0"/>
            </a:endParaRPr>
          </a:p>
        </p:txBody>
      </p:sp>
    </p:spTree>
    <p:extLst>
      <p:ext uri="{BB962C8B-B14F-4D97-AF65-F5344CB8AC3E}">
        <p14:creationId xmlns:p14="http://schemas.microsoft.com/office/powerpoint/2010/main" val="3076517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3</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OpenCL</a:t>
            </a:r>
            <a:r>
              <a:rPr lang="zh-CN" altLang="en-US" sz="2400" dirty="0">
                <a:solidFill>
                  <a:srgbClr val="FFFFFF"/>
                </a:solidFill>
                <a:ea typeface="微软雅黑" pitchFamily="34" charset="-122"/>
                <a:sym typeface="Arial" pitchFamily="34" charset="0"/>
              </a:rPr>
              <a:t>的实时数据异构并行</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9" name="文本框 8">
            <a:extLst>
              <a:ext uri="{FF2B5EF4-FFF2-40B4-BE49-F238E27FC236}">
                <a16:creationId xmlns:a16="http://schemas.microsoft.com/office/drawing/2014/main" id="{516F3D1F-489C-4DC7-8128-823117B476F6}"/>
              </a:ext>
            </a:extLst>
          </p:cNvPr>
          <p:cNvSpPr txBox="1"/>
          <p:nvPr/>
        </p:nvSpPr>
        <p:spPr>
          <a:xfrm>
            <a:off x="817204" y="2489124"/>
            <a:ext cx="677108" cy="3125808"/>
          </a:xfrm>
          <a:prstGeom prst="rect">
            <a:avLst/>
          </a:prstGeom>
          <a:noFill/>
        </p:spPr>
        <p:txBody>
          <a:bodyPr vert="eaVert" wrap="square" rtlCol="0">
            <a:spAutoFit/>
          </a:bodyPr>
          <a:lstStyle/>
          <a:p>
            <a:r>
              <a:rPr lang="zh-CN" altLang="en-US" sz="3200" dirty="0">
                <a:solidFill>
                  <a:schemeClr val="accent4"/>
                </a:solidFill>
                <a:latin typeface="微软雅黑" panose="020B0503020204020204" pitchFamily="34" charset="-122"/>
                <a:ea typeface="微软雅黑" panose="020B0503020204020204" pitchFamily="34" charset="-122"/>
                <a:cs typeface="+mn-ea"/>
                <a:sym typeface="+mn-lt"/>
              </a:rPr>
              <a:t>洁化算法并行化</a:t>
            </a:r>
            <a:endParaRPr lang="en-US" altLang="zh-CN" sz="3200" dirty="0">
              <a:solidFill>
                <a:schemeClr val="accent4"/>
              </a:solidFill>
              <a:latin typeface="微软雅黑" panose="020B0503020204020204" pitchFamily="34" charset="-122"/>
              <a:ea typeface="微软雅黑" panose="020B0503020204020204" pitchFamily="34" charset="-122"/>
              <a:cs typeface="+mn-ea"/>
              <a:sym typeface="+mn-lt"/>
            </a:endParaRPr>
          </a:p>
        </p:txBody>
      </p:sp>
      <p:graphicFrame>
        <p:nvGraphicFramePr>
          <p:cNvPr id="10" name="对象 9">
            <a:extLst>
              <a:ext uri="{FF2B5EF4-FFF2-40B4-BE49-F238E27FC236}">
                <a16:creationId xmlns:a16="http://schemas.microsoft.com/office/drawing/2014/main" id="{8A26D69A-0F10-4999-B875-3F420BB58F2F}"/>
              </a:ext>
            </a:extLst>
          </p:cNvPr>
          <p:cNvGraphicFramePr>
            <a:graphicFrameLocks noChangeAspect="1"/>
          </p:cNvGraphicFramePr>
          <p:nvPr>
            <p:extLst/>
          </p:nvPr>
        </p:nvGraphicFramePr>
        <p:xfrm>
          <a:off x="1827520" y="1344612"/>
          <a:ext cx="5773430" cy="4814665"/>
        </p:xfrm>
        <a:graphic>
          <a:graphicData uri="http://schemas.openxmlformats.org/presentationml/2006/ole">
            <mc:AlternateContent xmlns:mc="http://schemas.openxmlformats.org/markup-compatibility/2006">
              <mc:Choice xmlns:v="urn:schemas-microsoft-com:vml" Requires="v">
                <p:oleObj spid="_x0000_s16424" r:id="rId4" imgW="8437017" imgH="7045060" progId="Visio.Drawing.11">
                  <p:embed/>
                </p:oleObj>
              </mc:Choice>
              <mc:Fallback>
                <p:oleObj r:id="rId4" imgW="8437017" imgH="7045060" progId="Visio.Drawing.11">
                  <p:embed/>
                  <p:pic>
                    <p:nvPicPr>
                      <p:cNvPr id="10" name="对象 9">
                        <a:extLst>
                          <a:ext uri="{FF2B5EF4-FFF2-40B4-BE49-F238E27FC236}">
                            <a16:creationId xmlns:a16="http://schemas.microsoft.com/office/drawing/2014/main" id="{8A26D69A-0F10-4999-B875-3F420BB58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520" y="1344612"/>
                        <a:ext cx="5773430" cy="4814665"/>
                      </a:xfrm>
                      <a:prstGeom prst="rect">
                        <a:avLst/>
                      </a:prstGeom>
                      <a:noFill/>
                    </p:spPr>
                  </p:pic>
                </p:oleObj>
              </mc:Fallback>
            </mc:AlternateContent>
          </a:graphicData>
        </a:graphic>
      </p:graphicFrame>
    </p:spTree>
    <p:extLst>
      <p:ext uri="{BB962C8B-B14F-4D97-AF65-F5344CB8AC3E}">
        <p14:creationId xmlns:p14="http://schemas.microsoft.com/office/powerpoint/2010/main" val="3062395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3</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OpenCL</a:t>
            </a:r>
            <a:r>
              <a:rPr lang="zh-CN" altLang="en-US" sz="2400" dirty="0">
                <a:solidFill>
                  <a:srgbClr val="FFFFFF"/>
                </a:solidFill>
                <a:ea typeface="微软雅黑" pitchFamily="34" charset="-122"/>
                <a:sym typeface="Arial" pitchFamily="34" charset="0"/>
              </a:rPr>
              <a:t>的实时数据异构并行</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测试平台与数据</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graphicFrame>
        <p:nvGraphicFramePr>
          <p:cNvPr id="8" name="表格 7">
            <a:extLst>
              <a:ext uri="{FF2B5EF4-FFF2-40B4-BE49-F238E27FC236}">
                <a16:creationId xmlns:a16="http://schemas.microsoft.com/office/drawing/2014/main" id="{A2A459E0-96D9-4E7D-9A16-26298379BCCE}"/>
              </a:ext>
            </a:extLst>
          </p:cNvPr>
          <p:cNvGraphicFramePr>
            <a:graphicFrameLocks noGrp="1"/>
          </p:cNvGraphicFramePr>
          <p:nvPr>
            <p:extLst>
              <p:ext uri="{D42A27DB-BD31-4B8C-83A1-F6EECF244321}">
                <p14:modId xmlns:p14="http://schemas.microsoft.com/office/powerpoint/2010/main" val="4201918142"/>
              </p:ext>
            </p:extLst>
          </p:nvPr>
        </p:nvGraphicFramePr>
        <p:xfrm>
          <a:off x="707507" y="1285875"/>
          <a:ext cx="7728985" cy="3648472"/>
        </p:xfrm>
        <a:graphic>
          <a:graphicData uri="http://schemas.openxmlformats.org/drawingml/2006/table">
            <a:tbl>
              <a:tblPr firstRow="1" firstCol="1" bandRow="1">
                <a:tableStyleId>{5C22544A-7EE6-4342-B048-85BDC9FD1C3A}</a:tableStyleId>
              </a:tblPr>
              <a:tblGrid>
                <a:gridCol w="1521572">
                  <a:extLst>
                    <a:ext uri="{9D8B030D-6E8A-4147-A177-3AD203B41FA5}">
                      <a16:colId xmlns:a16="http://schemas.microsoft.com/office/drawing/2014/main" val="2649970371"/>
                    </a:ext>
                  </a:extLst>
                </a:gridCol>
                <a:gridCol w="1521572">
                  <a:extLst>
                    <a:ext uri="{9D8B030D-6E8A-4147-A177-3AD203B41FA5}">
                      <a16:colId xmlns:a16="http://schemas.microsoft.com/office/drawing/2014/main" val="870782880"/>
                    </a:ext>
                  </a:extLst>
                </a:gridCol>
                <a:gridCol w="4685841">
                  <a:extLst>
                    <a:ext uri="{9D8B030D-6E8A-4147-A177-3AD203B41FA5}">
                      <a16:colId xmlns:a16="http://schemas.microsoft.com/office/drawing/2014/main" val="1872944978"/>
                    </a:ext>
                  </a:extLst>
                </a:gridCol>
              </a:tblGrid>
              <a:tr h="0">
                <a:tc rowSpan="6">
                  <a:txBody>
                    <a:bodyPr/>
                    <a:lstStyle/>
                    <a:p>
                      <a:pPr algn="just">
                        <a:spcAft>
                          <a:spcPts val="0"/>
                        </a:spcAft>
                      </a:pP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CPU</a:t>
                      </a:r>
                      <a:endParaRPr lang="zh-CN" sz="20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spcAft>
                          <a:spcPts val="0"/>
                        </a:spcAft>
                      </a:pPr>
                      <a:endParaRPr lang="zh-CN" sz="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just">
                        <a:spcAft>
                          <a:spcPts val="0"/>
                        </a:spcAft>
                      </a:pPr>
                      <a:endParaRPr lang="zh-CN" sz="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61692524"/>
                  </a:ext>
                </a:extLst>
              </a:tr>
              <a:tr h="399592">
                <a:tc vMerge="1">
                  <a:txBody>
                    <a:bodyPr/>
                    <a:lstStyle/>
                    <a:p>
                      <a:endParaRPr lang="zh-CN" altLang="en-US"/>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型号</a:t>
                      </a:r>
                      <a:endParaRPr lang="zh-CN" sz="20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Intel(R) Xeon(R) CPU E5-2620 v2</a:t>
                      </a:r>
                      <a:endParaRPr lang="zh-CN" sz="20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50410909"/>
                  </a:ext>
                </a:extLst>
              </a:tr>
              <a:tr h="402935">
                <a:tc vMerge="1">
                  <a:txBody>
                    <a:bodyPr/>
                    <a:lstStyle/>
                    <a:p>
                      <a:pPr algn="just">
                        <a:spcAft>
                          <a:spcPts val="0"/>
                        </a:spcAft>
                      </a:pPr>
                      <a:endParaRPr lang="zh-CN" sz="24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频率</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en-US" sz="2000" dirty="0">
                          <a:effectLst/>
                          <a:latin typeface="微软雅黑" panose="020B0503020204020204" pitchFamily="34" charset="-122"/>
                          <a:ea typeface="微软雅黑" panose="020B0503020204020204" pitchFamily="34" charset="-122"/>
                          <a:cs typeface="Times New Roman" panose="02020603050405020304" pitchFamily="18" charset="0"/>
                        </a:rPr>
                        <a:t>2.10GHz</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2318720396"/>
                  </a:ext>
                </a:extLst>
              </a:tr>
              <a:tr h="402935">
                <a:tc vMerge="1">
                  <a:txBody>
                    <a:bodyPr/>
                    <a:lstStyle/>
                    <a:p>
                      <a:pPr algn="just">
                        <a:spcAft>
                          <a:spcPts val="0"/>
                        </a:spcAft>
                      </a:pPr>
                      <a:endParaRPr lang="zh-CN" sz="24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内存</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en-US" sz="2000" dirty="0">
                          <a:effectLst/>
                          <a:latin typeface="微软雅黑" panose="020B0503020204020204" pitchFamily="34" charset="-122"/>
                          <a:ea typeface="微软雅黑" panose="020B0503020204020204" pitchFamily="34" charset="-122"/>
                          <a:cs typeface="Times New Roman" panose="02020603050405020304" pitchFamily="18" charset="0"/>
                        </a:rPr>
                        <a:t>64GB</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4167239866"/>
                  </a:ext>
                </a:extLst>
              </a:tr>
              <a:tr h="402935">
                <a:tc vMerge="1">
                  <a:txBody>
                    <a:bodyPr/>
                    <a:lstStyle/>
                    <a:p>
                      <a:pPr algn="just">
                        <a:spcAft>
                          <a:spcPts val="0"/>
                        </a:spcAft>
                      </a:pPr>
                      <a:endParaRPr lang="zh-CN" sz="24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20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逻辑核数</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en-US" sz="2000" dirty="0">
                          <a:effectLst/>
                          <a:latin typeface="微软雅黑" panose="020B0503020204020204" pitchFamily="34" charset="-122"/>
                          <a:ea typeface="微软雅黑" panose="020B0503020204020204" pitchFamily="34" charset="-122"/>
                          <a:cs typeface="Times New Roman" panose="02020603050405020304" pitchFamily="18" charset="0"/>
                        </a:rPr>
                        <a:t>24</a:t>
                      </a: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个</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3006353026"/>
                  </a:ext>
                </a:extLst>
              </a:tr>
              <a:tr h="402935">
                <a:tc vMerge="1">
                  <a:txBody>
                    <a:bodyPr/>
                    <a:lstStyle/>
                    <a:p>
                      <a:pPr algn="just">
                        <a:spcAft>
                          <a:spcPts val="0"/>
                        </a:spcAft>
                      </a:pPr>
                      <a:endParaRPr lang="zh-CN" sz="24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dirty="0">
                          <a:effectLst/>
                          <a:latin typeface="微软雅黑" panose="020B0503020204020204" pitchFamily="34" charset="-122"/>
                          <a:ea typeface="微软雅黑" panose="020B0503020204020204" pitchFamily="34" charset="-122"/>
                          <a:cs typeface="Times New Roman" panose="02020603050405020304" pitchFamily="18" charset="0"/>
                        </a:rPr>
                        <a:t>CPU</a:t>
                      </a: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数</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en-US" sz="20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个</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2738289352"/>
                  </a:ext>
                </a:extLst>
              </a:tr>
              <a:tr h="402935">
                <a:tc rowSpan="4">
                  <a:txBody>
                    <a:bodyPr/>
                    <a:lstStyle/>
                    <a:p>
                      <a:pPr algn="just">
                        <a:spcAft>
                          <a:spcPts val="0"/>
                        </a:spcAft>
                      </a:pPr>
                      <a:r>
                        <a:rPr lang="en-US" altLang="zh-CN" sz="2000" dirty="0">
                          <a:effectLst/>
                          <a:latin typeface="微软雅黑" panose="020B0503020204020204" pitchFamily="34" charset="-122"/>
                          <a:ea typeface="微软雅黑" panose="020B0503020204020204" pitchFamily="34" charset="-122"/>
                          <a:cs typeface="宋体" panose="02010600030101010101" pitchFamily="2" charset="-122"/>
                        </a:rPr>
                        <a:t>GPU</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型号</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en-US" sz="2000" dirty="0">
                          <a:effectLst/>
                          <a:latin typeface="微软雅黑" panose="020B0503020204020204" pitchFamily="34" charset="-122"/>
                          <a:ea typeface="微软雅黑" panose="020B0503020204020204" pitchFamily="34" charset="-122"/>
                          <a:cs typeface="Times New Roman" panose="02020603050405020304" pitchFamily="18" charset="0"/>
                        </a:rPr>
                        <a:t>GeForce GTX TITAN X</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2497047193"/>
                  </a:ext>
                </a:extLst>
              </a:tr>
              <a:tr h="402935">
                <a:tc vMerge="1">
                  <a:txBody>
                    <a:bodyPr/>
                    <a:lstStyle/>
                    <a:p>
                      <a:pPr algn="just">
                        <a:spcAft>
                          <a:spcPts val="0"/>
                        </a:spcAft>
                      </a:pPr>
                      <a:endParaRPr lang="zh-CN" sz="24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频率</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en-US" sz="2000" dirty="0">
                          <a:effectLst/>
                          <a:latin typeface="微软雅黑" panose="020B0503020204020204" pitchFamily="34" charset="-122"/>
                          <a:ea typeface="微软雅黑" panose="020B0503020204020204" pitchFamily="34" charset="-122"/>
                          <a:cs typeface="Times New Roman" panose="02020603050405020304" pitchFamily="18" charset="0"/>
                        </a:rPr>
                        <a:t>1000MHz</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944140206"/>
                  </a:ext>
                </a:extLst>
              </a:tr>
              <a:tr h="402935">
                <a:tc vMerge="1">
                  <a:txBody>
                    <a:bodyPr/>
                    <a:lstStyle/>
                    <a:p>
                      <a:pPr algn="just">
                        <a:spcAft>
                          <a:spcPts val="0"/>
                        </a:spcAft>
                      </a:pPr>
                      <a:endParaRPr lang="zh-CN" sz="24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显存</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en-US" sz="2000" dirty="0">
                          <a:effectLst/>
                          <a:latin typeface="微软雅黑" panose="020B0503020204020204" pitchFamily="34" charset="-122"/>
                          <a:ea typeface="微软雅黑" panose="020B0503020204020204" pitchFamily="34" charset="-122"/>
                          <a:cs typeface="Times New Roman" panose="02020603050405020304" pitchFamily="18" charset="0"/>
                        </a:rPr>
                        <a:t>12GB</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3186158167"/>
                  </a:ext>
                </a:extLst>
              </a:tr>
              <a:tr h="402935">
                <a:tc vMerge="1">
                  <a:txBody>
                    <a:bodyPr/>
                    <a:lstStyle/>
                    <a:p>
                      <a:pPr algn="just">
                        <a:spcAft>
                          <a:spcPts val="0"/>
                        </a:spcAft>
                      </a:pPr>
                      <a:endParaRPr lang="zh-CN" sz="24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核心数</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en-US" sz="2000" dirty="0">
                          <a:effectLst/>
                          <a:latin typeface="微软雅黑" panose="020B0503020204020204" pitchFamily="34" charset="-122"/>
                          <a:ea typeface="微软雅黑" panose="020B0503020204020204" pitchFamily="34" charset="-122"/>
                          <a:cs typeface="Times New Roman" panose="02020603050405020304" pitchFamily="18" charset="0"/>
                        </a:rPr>
                        <a:t>3072</a:t>
                      </a:r>
                      <a:r>
                        <a:rPr lang="zh-CN" sz="2000" dirty="0">
                          <a:effectLst/>
                          <a:latin typeface="微软雅黑" panose="020B0503020204020204" pitchFamily="34" charset="-122"/>
                          <a:ea typeface="微软雅黑" panose="020B0503020204020204" pitchFamily="34" charset="-122"/>
                          <a:cs typeface="Times New Roman" panose="02020603050405020304" pitchFamily="18" charset="0"/>
                        </a:rPr>
                        <a:t>个</a:t>
                      </a:r>
                      <a:endParaRPr lang="zh-CN" sz="20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extLst>
                  <a:ext uri="{0D108BD9-81ED-4DB2-BD59-A6C34878D82A}">
                    <a16:rowId xmlns:a16="http://schemas.microsoft.com/office/drawing/2014/main" val="2477689639"/>
                  </a:ext>
                </a:extLst>
              </a:tr>
            </a:tbl>
          </a:graphicData>
        </a:graphic>
      </p:graphicFrame>
      <p:sp>
        <p:nvSpPr>
          <p:cNvPr id="11" name="文本框 10">
            <a:extLst>
              <a:ext uri="{FF2B5EF4-FFF2-40B4-BE49-F238E27FC236}">
                <a16:creationId xmlns:a16="http://schemas.microsoft.com/office/drawing/2014/main" id="{F117175C-721D-4501-8113-B2EF186902C1}"/>
              </a:ext>
            </a:extLst>
          </p:cNvPr>
          <p:cNvSpPr txBox="1"/>
          <p:nvPr/>
        </p:nvSpPr>
        <p:spPr>
          <a:xfrm>
            <a:off x="444045" y="5218182"/>
            <a:ext cx="8421947" cy="70788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低频阵</a:t>
            </a:r>
            <a:r>
              <a:rPr lang="en-US" altLang="zh-CN" sz="2000" dirty="0">
                <a:solidFill>
                  <a:srgbClr val="0070C0"/>
                </a:solidFill>
                <a:latin typeface="微软雅黑" pitchFamily="34" charset="-122"/>
                <a:ea typeface="微软雅黑" pitchFamily="34" charset="-122"/>
              </a:rPr>
              <a:t>MUSER-I</a:t>
            </a:r>
            <a:r>
              <a:rPr lang="zh-CN" altLang="en-US" sz="2000" dirty="0">
                <a:solidFill>
                  <a:srgbClr val="0070C0"/>
                </a:solidFill>
                <a:latin typeface="微软雅黑" pitchFamily="34" charset="-122"/>
                <a:ea typeface="微软雅黑" pitchFamily="34" charset="-122"/>
              </a:rPr>
              <a:t>的观测数据，观测时间为</a:t>
            </a:r>
            <a:r>
              <a:rPr lang="en-US" altLang="zh-CN" sz="2000" dirty="0">
                <a:solidFill>
                  <a:srgbClr val="0070C0"/>
                </a:solidFill>
                <a:latin typeface="微软雅黑" pitchFamily="34" charset="-122"/>
                <a:ea typeface="微软雅黑" pitchFamily="34" charset="-122"/>
              </a:rPr>
              <a:t>2015</a:t>
            </a:r>
            <a:r>
              <a:rPr lang="zh-CN" altLang="en-US" sz="2000" dirty="0">
                <a:solidFill>
                  <a:srgbClr val="0070C0"/>
                </a:solidFill>
                <a:latin typeface="微软雅黑" pitchFamily="34" charset="-122"/>
                <a:ea typeface="微软雅黑" pitchFamily="34" charset="-122"/>
              </a:rPr>
              <a:t>年</a:t>
            </a:r>
            <a:r>
              <a:rPr lang="en-US" altLang="zh-CN" sz="2000" dirty="0">
                <a:solidFill>
                  <a:srgbClr val="0070C0"/>
                </a:solidFill>
                <a:latin typeface="微软雅黑" pitchFamily="34" charset="-122"/>
                <a:ea typeface="微软雅黑" pitchFamily="34" charset="-122"/>
              </a:rPr>
              <a:t>11</a:t>
            </a:r>
            <a:r>
              <a:rPr lang="zh-CN" altLang="en-US" sz="2000" dirty="0">
                <a:solidFill>
                  <a:srgbClr val="0070C0"/>
                </a:solidFill>
                <a:latin typeface="微软雅黑" pitchFamily="34" charset="-122"/>
                <a:ea typeface="微软雅黑" pitchFamily="34" charset="-122"/>
              </a:rPr>
              <a:t>月</a:t>
            </a:r>
            <a:r>
              <a:rPr lang="en-US" altLang="zh-CN" sz="2000" dirty="0">
                <a:solidFill>
                  <a:srgbClr val="0070C0"/>
                </a:solidFill>
                <a:latin typeface="微软雅黑" pitchFamily="34" charset="-122"/>
                <a:ea typeface="微软雅黑" pitchFamily="34" charset="-122"/>
              </a:rPr>
              <a:t>1</a:t>
            </a:r>
            <a:r>
              <a:rPr lang="zh-CN" altLang="en-US" sz="2000" dirty="0">
                <a:solidFill>
                  <a:srgbClr val="0070C0"/>
                </a:solidFill>
                <a:latin typeface="微软雅黑" pitchFamily="34" charset="-122"/>
                <a:ea typeface="微软雅黑" pitchFamily="34" charset="-122"/>
              </a:rPr>
              <a:t>日</a:t>
            </a:r>
            <a:r>
              <a:rPr lang="en-US" altLang="zh-CN" sz="2000" dirty="0">
                <a:solidFill>
                  <a:srgbClr val="0070C0"/>
                </a:solidFill>
                <a:latin typeface="微软雅黑" pitchFamily="34" charset="-122"/>
                <a:ea typeface="微软雅黑" pitchFamily="34" charset="-122"/>
              </a:rPr>
              <a:t>12</a:t>
            </a:r>
            <a:r>
              <a:rPr lang="zh-CN" altLang="en-US" sz="2000" dirty="0">
                <a:solidFill>
                  <a:srgbClr val="0070C0"/>
                </a:solidFill>
                <a:latin typeface="微软雅黑" pitchFamily="34" charset="-122"/>
                <a:ea typeface="微软雅黑" pitchFamily="34" charset="-122"/>
              </a:rPr>
              <a:t>时</a:t>
            </a:r>
            <a:r>
              <a:rPr lang="en-US" altLang="zh-CN" sz="2000" dirty="0">
                <a:solidFill>
                  <a:srgbClr val="0070C0"/>
                </a:solidFill>
                <a:latin typeface="微软雅黑" pitchFamily="34" charset="-122"/>
                <a:ea typeface="微软雅黑" pitchFamily="34" charset="-122"/>
              </a:rPr>
              <a:t>8</a:t>
            </a:r>
            <a:r>
              <a:rPr lang="zh-CN" altLang="en-US" sz="2000" dirty="0">
                <a:solidFill>
                  <a:srgbClr val="0070C0"/>
                </a:solidFill>
                <a:latin typeface="微软雅黑" pitchFamily="34" charset="-122"/>
                <a:ea typeface="微软雅黑" pitchFamily="34" charset="-122"/>
              </a:rPr>
              <a:t>分</a:t>
            </a:r>
            <a:r>
              <a:rPr lang="en-US" altLang="zh-CN" sz="2000" dirty="0">
                <a:solidFill>
                  <a:srgbClr val="0070C0"/>
                </a:solidFill>
                <a:latin typeface="微软雅黑" pitchFamily="34" charset="-122"/>
                <a:ea typeface="微软雅黑" pitchFamily="34" charset="-122"/>
              </a:rPr>
              <a:t>49</a:t>
            </a:r>
            <a:r>
              <a:rPr lang="zh-CN" altLang="en-US" sz="2000" dirty="0">
                <a:solidFill>
                  <a:srgbClr val="0070C0"/>
                </a:solidFill>
                <a:latin typeface="微软雅黑" pitchFamily="34" charset="-122"/>
                <a:ea typeface="微软雅黑" pitchFamily="34" charset="-122"/>
              </a:rPr>
              <a:t>秒</a:t>
            </a:r>
            <a:r>
              <a:rPr lang="en-US" altLang="zh-CN" sz="2000" dirty="0">
                <a:solidFill>
                  <a:srgbClr val="0070C0"/>
                </a:solidFill>
                <a:latin typeface="微软雅黑" pitchFamily="34" charset="-122"/>
                <a:ea typeface="微软雅黑" pitchFamily="34" charset="-122"/>
              </a:rPr>
              <a:t>354</a:t>
            </a:r>
            <a:r>
              <a:rPr lang="zh-CN" altLang="en-US" sz="2000" dirty="0">
                <a:solidFill>
                  <a:srgbClr val="0070C0"/>
                </a:solidFill>
                <a:latin typeface="微软雅黑" pitchFamily="34" charset="-122"/>
                <a:ea typeface="微软雅黑" pitchFamily="34" charset="-122"/>
              </a:rPr>
              <a:t>毫秒，</a:t>
            </a:r>
            <a:r>
              <a:rPr lang="en-US" altLang="zh-CN" sz="2000" dirty="0" err="1">
                <a:solidFill>
                  <a:srgbClr val="0070C0"/>
                </a:solidFill>
                <a:latin typeface="微软雅黑" pitchFamily="34" charset="-122"/>
                <a:ea typeface="微软雅黑" pitchFamily="34" charset="-122"/>
              </a:rPr>
              <a:t>uvfits</a:t>
            </a:r>
            <a:r>
              <a:rPr lang="zh-CN" altLang="en-US" sz="2000" dirty="0">
                <a:solidFill>
                  <a:srgbClr val="0070C0"/>
                </a:solidFill>
                <a:latin typeface="微软雅黑" pitchFamily="34" charset="-122"/>
                <a:ea typeface="微软雅黑" pitchFamily="34" charset="-122"/>
              </a:rPr>
              <a:t>文件名为</a:t>
            </a:r>
            <a:r>
              <a:rPr lang="en-US" altLang="zh-CN" sz="2000" dirty="0">
                <a:solidFill>
                  <a:srgbClr val="0070C0"/>
                </a:solidFill>
                <a:latin typeface="微软雅黑" pitchFamily="34" charset="-122"/>
                <a:ea typeface="微软雅黑" pitchFamily="34" charset="-122"/>
              </a:rPr>
              <a:t>20151101-120849_354161240.uvfits</a:t>
            </a:r>
          </a:p>
        </p:txBody>
      </p:sp>
    </p:spTree>
    <p:extLst>
      <p:ext uri="{BB962C8B-B14F-4D97-AF65-F5344CB8AC3E}">
        <p14:creationId xmlns:p14="http://schemas.microsoft.com/office/powerpoint/2010/main" val="20668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3</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OpenCL</a:t>
            </a:r>
            <a:r>
              <a:rPr lang="zh-CN" altLang="en-US" sz="2400" dirty="0">
                <a:solidFill>
                  <a:srgbClr val="FFFFFF"/>
                </a:solidFill>
                <a:ea typeface="微软雅黑" pitchFamily="34" charset="-122"/>
                <a:sym typeface="Arial" pitchFamily="34" charset="0"/>
              </a:rPr>
              <a:t>的实时数据异构并行</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脏图与洁图</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7" name="图片 6">
            <a:extLst>
              <a:ext uri="{FF2B5EF4-FFF2-40B4-BE49-F238E27FC236}">
                <a16:creationId xmlns:a16="http://schemas.microsoft.com/office/drawing/2014/main" id="{F021F298-8D57-4D6C-AD6A-57200E6C8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097" y="1935481"/>
            <a:ext cx="4572001" cy="3429000"/>
          </a:xfrm>
          <a:prstGeom prst="rect">
            <a:avLst/>
          </a:prstGeom>
        </p:spPr>
      </p:pic>
      <p:pic>
        <p:nvPicPr>
          <p:cNvPr id="9" name="图片 8">
            <a:extLst>
              <a:ext uri="{FF2B5EF4-FFF2-40B4-BE49-F238E27FC236}">
                <a16:creationId xmlns:a16="http://schemas.microsoft.com/office/drawing/2014/main" id="{5C51CD4A-3FC6-4F34-A45A-F7F39871F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85" y="2001277"/>
            <a:ext cx="4519310" cy="3389482"/>
          </a:xfrm>
          <a:prstGeom prst="rect">
            <a:avLst/>
          </a:prstGeom>
        </p:spPr>
      </p:pic>
    </p:spTree>
    <p:extLst>
      <p:ext uri="{BB962C8B-B14F-4D97-AF65-F5344CB8AC3E}">
        <p14:creationId xmlns:p14="http://schemas.microsoft.com/office/powerpoint/2010/main" val="266383298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3</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OpenCL</a:t>
            </a:r>
            <a:r>
              <a:rPr lang="zh-CN" altLang="en-US" sz="2400" dirty="0">
                <a:solidFill>
                  <a:srgbClr val="FFFFFF"/>
                </a:solidFill>
                <a:ea typeface="微软雅黑" pitchFamily="34" charset="-122"/>
                <a:sym typeface="Arial" pitchFamily="34" charset="0"/>
              </a:rPr>
              <a:t>的实时数据异构并行</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实验结果</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8" name="图片 7">
            <a:extLst>
              <a:ext uri="{FF2B5EF4-FFF2-40B4-BE49-F238E27FC236}">
                <a16:creationId xmlns:a16="http://schemas.microsoft.com/office/drawing/2014/main" id="{AD621A8B-23F7-4B12-854A-34C417BF7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 y="1679753"/>
            <a:ext cx="4703860" cy="3498494"/>
          </a:xfrm>
          <a:prstGeom prst="rect">
            <a:avLst/>
          </a:prstGeom>
        </p:spPr>
      </p:pic>
      <p:pic>
        <p:nvPicPr>
          <p:cNvPr id="10" name="图片 9">
            <a:extLst>
              <a:ext uri="{FF2B5EF4-FFF2-40B4-BE49-F238E27FC236}">
                <a16:creationId xmlns:a16="http://schemas.microsoft.com/office/drawing/2014/main" id="{1040D98D-01CF-4C43-B91B-650ACCB33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290" y="1716326"/>
            <a:ext cx="4617710" cy="3434424"/>
          </a:xfrm>
          <a:prstGeom prst="rect">
            <a:avLst/>
          </a:prstGeom>
        </p:spPr>
      </p:pic>
      <p:sp>
        <p:nvSpPr>
          <p:cNvPr id="11" name="文本框 10">
            <a:extLst>
              <a:ext uri="{FF2B5EF4-FFF2-40B4-BE49-F238E27FC236}">
                <a16:creationId xmlns:a16="http://schemas.microsoft.com/office/drawing/2014/main" id="{44FA025D-2E1A-4BE9-8D01-6944DD5439B6}"/>
              </a:ext>
            </a:extLst>
          </p:cNvPr>
          <p:cNvSpPr txBox="1"/>
          <p:nvPr/>
        </p:nvSpPr>
        <p:spPr>
          <a:xfrm>
            <a:off x="527055" y="5063324"/>
            <a:ext cx="8159750" cy="523220"/>
          </a:xfrm>
          <a:prstGeom prst="rect">
            <a:avLst/>
          </a:prstGeom>
          <a:noFill/>
        </p:spPr>
        <p:txBody>
          <a:bodyPr wrap="square" rtlCol="0">
            <a:spAutoFit/>
          </a:bodyPr>
          <a:lstStyle/>
          <a:p>
            <a:pPr algn="ct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CPU</a:t>
            </a:r>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环境和</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GPU</a:t>
            </a:r>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环境下执行次数与执行时间</a:t>
            </a:r>
          </a:p>
        </p:txBody>
      </p:sp>
    </p:spTree>
    <p:extLst>
      <p:ext uri="{BB962C8B-B14F-4D97-AF65-F5344CB8AC3E}">
        <p14:creationId xmlns:p14="http://schemas.microsoft.com/office/powerpoint/2010/main" val="3261885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3</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OpenCL</a:t>
            </a:r>
            <a:r>
              <a:rPr lang="zh-CN" altLang="en-US" sz="2400" dirty="0">
                <a:solidFill>
                  <a:srgbClr val="FFFFFF"/>
                </a:solidFill>
                <a:ea typeface="微软雅黑" pitchFamily="34" charset="-122"/>
                <a:sym typeface="Arial" pitchFamily="34" charset="0"/>
              </a:rPr>
              <a:t>的实时数据异构并行</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小结</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1" name="文本框 10">
            <a:extLst>
              <a:ext uri="{FF2B5EF4-FFF2-40B4-BE49-F238E27FC236}">
                <a16:creationId xmlns:a16="http://schemas.microsoft.com/office/drawing/2014/main" id="{44FA025D-2E1A-4BE9-8D01-6944DD5439B6}"/>
              </a:ext>
            </a:extLst>
          </p:cNvPr>
          <p:cNvSpPr txBox="1"/>
          <p:nvPr/>
        </p:nvSpPr>
        <p:spPr>
          <a:xfrm>
            <a:off x="492125" y="1285875"/>
            <a:ext cx="8159750" cy="1815882"/>
          </a:xfrm>
          <a:prstGeom prst="rect">
            <a:avLst/>
          </a:prstGeom>
          <a:noFill/>
        </p:spPr>
        <p:txBody>
          <a:bodyPr wrap="square" rtlCol="0">
            <a:spAutoFit/>
          </a:bodyPr>
          <a:lstStyle/>
          <a:p>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基于</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OpenCL</a:t>
            </a:r>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实现的成像算法，算法执行效率与基于</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CUDA</a:t>
            </a:r>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实现的成像算法执行效率大致相当；</a:t>
            </a:r>
          </a:p>
          <a:p>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基于</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OpenCL</a:t>
            </a:r>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实现的成像算法，算法执行效率比</a:t>
            </a:r>
            <a:r>
              <a:rPr lang="en-US" altLang="zh-CN" sz="2800" dirty="0">
                <a:solidFill>
                  <a:schemeClr val="accent5">
                    <a:lumMod val="50000"/>
                  </a:schemeClr>
                </a:solidFill>
                <a:latin typeface="微软雅黑" panose="020B0503020204020204" pitchFamily="34" charset="-122"/>
                <a:ea typeface="微软雅黑" panose="020B0503020204020204" pitchFamily="34" charset="-122"/>
              </a:rPr>
              <a:t>CPU</a:t>
            </a:r>
            <a:r>
              <a:rPr lang="zh-CN" altLang="en-US" sz="2800" dirty="0">
                <a:solidFill>
                  <a:schemeClr val="accent5">
                    <a:lumMod val="50000"/>
                  </a:schemeClr>
                </a:solidFill>
                <a:latin typeface="微软雅黑" panose="020B0503020204020204" pitchFamily="34" charset="-122"/>
                <a:ea typeface="微软雅黑" panose="020B0503020204020204" pitchFamily="34" charset="-122"/>
              </a:rPr>
              <a:t>环境串行成像算法执行效率有较大提升。</a:t>
            </a:r>
          </a:p>
        </p:txBody>
      </p:sp>
    </p:spTree>
    <p:extLst>
      <p:ext uri="{BB962C8B-B14F-4D97-AF65-F5344CB8AC3E}">
        <p14:creationId xmlns:p14="http://schemas.microsoft.com/office/powerpoint/2010/main" val="1863470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5"/>
          <p:cNvSpPr>
            <a:spLocks noChangeArrowheads="1"/>
          </p:cNvSpPr>
          <p:nvPr/>
        </p:nvSpPr>
        <p:spPr bwMode="auto">
          <a:xfrm>
            <a:off x="0" y="2349500"/>
            <a:ext cx="9144000" cy="2159000"/>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a typeface="微软雅黑" pitchFamily="34" charset="-122"/>
              <a:sym typeface="Arial" pitchFamily="34" charset="0"/>
            </a:endParaRPr>
          </a:p>
        </p:txBody>
      </p:sp>
      <p:sp>
        <p:nvSpPr>
          <p:cNvPr id="20483" name="文本框 6"/>
          <p:cNvSpPr>
            <a:spLocks noChangeArrowheads="1"/>
          </p:cNvSpPr>
          <p:nvPr/>
        </p:nvSpPr>
        <p:spPr bwMode="auto">
          <a:xfrm>
            <a:off x="457201" y="2720975"/>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4000" b="1" dirty="0">
                <a:solidFill>
                  <a:schemeClr val="bg1"/>
                </a:solidFill>
                <a:ea typeface="微软雅黑" pitchFamily="34" charset="-122"/>
                <a:sym typeface="Arial" pitchFamily="34" charset="0"/>
              </a:rPr>
              <a:t>4</a:t>
            </a:r>
            <a:r>
              <a:rPr lang="zh-CN" altLang="en-US" sz="4000" b="1" dirty="0">
                <a:solidFill>
                  <a:schemeClr val="bg1"/>
                </a:solidFill>
                <a:ea typeface="微软雅黑" pitchFamily="34" charset="-122"/>
                <a:sym typeface="Arial" pitchFamily="34" charset="0"/>
              </a:rPr>
              <a:t>、基于</a:t>
            </a:r>
            <a:r>
              <a:rPr lang="en-US" altLang="zh-CN" sz="4000" b="1" dirty="0">
                <a:solidFill>
                  <a:schemeClr val="bg1"/>
                </a:solidFill>
                <a:ea typeface="微软雅黑" pitchFamily="34" charset="-122"/>
                <a:sym typeface="Arial" pitchFamily="34" charset="0"/>
              </a:rPr>
              <a:t>Docker</a:t>
            </a:r>
            <a:r>
              <a:rPr lang="zh-CN" altLang="en-US" sz="4000" b="1" dirty="0">
                <a:solidFill>
                  <a:schemeClr val="bg1"/>
                </a:solidFill>
                <a:ea typeface="微软雅黑" pitchFamily="34" charset="-122"/>
                <a:sym typeface="Arial" pitchFamily="34" charset="0"/>
              </a:rPr>
              <a:t>的敏捷封装与部署</a:t>
            </a:r>
          </a:p>
        </p:txBody>
      </p:sp>
      <p:sp>
        <p:nvSpPr>
          <p:cNvPr id="20484" name="文本框 32"/>
          <p:cNvSpPr>
            <a:spLocks noChangeArrowheads="1"/>
          </p:cNvSpPr>
          <p:nvPr/>
        </p:nvSpPr>
        <p:spPr bwMode="auto">
          <a:xfrm>
            <a:off x="2565400" y="3397250"/>
            <a:ext cx="6623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solidFill>
                <a:schemeClr val="bg1"/>
              </a:solidFill>
              <a:ea typeface="微软雅黑" pitchFamily="34" charset="-122"/>
              <a:sym typeface="Arial" pitchFamily="34" charset="0"/>
            </a:endParaRPr>
          </a:p>
        </p:txBody>
      </p:sp>
      <p:sp>
        <p:nvSpPr>
          <p:cNvPr id="20485" name="直接连接符 34"/>
          <p:cNvSpPr>
            <a:spLocks noChangeShapeType="1"/>
          </p:cNvSpPr>
          <p:nvPr/>
        </p:nvSpPr>
        <p:spPr bwMode="auto">
          <a:xfrm>
            <a:off x="2565400" y="3429000"/>
            <a:ext cx="6578600" cy="0"/>
          </a:xfrm>
          <a:prstGeom prst="line">
            <a:avLst/>
          </a:prstGeom>
          <a:noFill/>
          <a:ln w="1270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486" name="文本框 36"/>
          <p:cNvSpPr>
            <a:spLocks noChangeArrowheads="1"/>
          </p:cNvSpPr>
          <p:nvPr/>
        </p:nvSpPr>
        <p:spPr bwMode="auto">
          <a:xfrm>
            <a:off x="5238750" y="3895725"/>
            <a:ext cx="3905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zh-CN" altLang="en-US">
              <a:solidFill>
                <a:schemeClr val="bg1"/>
              </a:solidFill>
              <a:ea typeface="微软雅黑" pitchFamily="34" charset="-122"/>
              <a:sym typeface="Arial" pitchFamily="34" charset="0"/>
            </a:endParaRPr>
          </a:p>
        </p:txBody>
      </p:sp>
      <p:sp>
        <p:nvSpPr>
          <p:cNvPr id="20487" name="矩形 2"/>
          <p:cNvSpPr>
            <a:spLocks noChangeArrowheads="1"/>
          </p:cNvSpPr>
          <p:nvPr/>
        </p:nvSpPr>
        <p:spPr bwMode="auto">
          <a:xfrm>
            <a:off x="2565400" y="3429000"/>
            <a:ext cx="87313" cy="30003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397464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GPU</a:t>
            </a:r>
            <a:r>
              <a:rPr lang="zh-CN" altLang="en-US" sz="2400" dirty="0">
                <a:solidFill>
                  <a:srgbClr val="FFFFFF"/>
                </a:solidFill>
                <a:ea typeface="微软雅黑" pitchFamily="34" charset="-122"/>
                <a:sym typeface="Arial" pitchFamily="34" charset="0"/>
              </a:rPr>
              <a:t>的高性能实时数据处理</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8" name="文本框 7">
            <a:extLst>
              <a:ext uri="{FF2B5EF4-FFF2-40B4-BE49-F238E27FC236}">
                <a16:creationId xmlns:a16="http://schemas.microsoft.com/office/drawing/2014/main" id="{EEF91F97-8C4E-40A7-B30E-8E43B56745FE}"/>
              </a:ext>
            </a:extLst>
          </p:cNvPr>
          <p:cNvSpPr txBox="1"/>
          <p:nvPr/>
        </p:nvSpPr>
        <p:spPr>
          <a:xfrm>
            <a:off x="320220" y="1712577"/>
            <a:ext cx="8421947" cy="3539430"/>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solidFill>
                  <a:srgbClr val="0070C0"/>
                </a:solidFill>
                <a:latin typeface="微软雅黑" pitchFamily="34" charset="-122"/>
                <a:ea typeface="微软雅黑" pitchFamily="34" charset="-122"/>
              </a:rPr>
              <a:t>Docker</a:t>
            </a:r>
            <a:r>
              <a:rPr lang="zh-CN" altLang="en-US" sz="2800" dirty="0">
                <a:solidFill>
                  <a:srgbClr val="0070C0"/>
                </a:solidFill>
                <a:latin typeface="微软雅黑" pitchFamily="34" charset="-122"/>
                <a:ea typeface="微软雅黑" pitchFamily="34" charset="-122"/>
              </a:rPr>
              <a:t>是一个新兴的轻量级虚拟化技术，也是目前使用最多的容器化软件，已成为容器技术事实上的标准。</a:t>
            </a:r>
            <a:endParaRPr lang="en-US" altLang="zh-CN" sz="28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en-US" altLang="zh-CN" sz="28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800" dirty="0">
                <a:solidFill>
                  <a:srgbClr val="0070C0"/>
                </a:solidFill>
                <a:latin typeface="微软雅黑" pitchFamily="34" charset="-122"/>
                <a:ea typeface="微软雅黑" pitchFamily="34" charset="-122"/>
              </a:rPr>
              <a:t>针对天文软件的部署问题，需要有一种更为简单，更容易部署的技术，帮助他们轻松地部署像明安图射电频谱日像仪、云台</a:t>
            </a:r>
            <a:r>
              <a:rPr lang="en-US" altLang="zh-CN" sz="2800" dirty="0">
                <a:solidFill>
                  <a:srgbClr val="0070C0"/>
                </a:solidFill>
                <a:latin typeface="微软雅黑" pitchFamily="34" charset="-122"/>
                <a:ea typeface="微软雅黑" pitchFamily="34" charset="-122"/>
              </a:rPr>
              <a:t>40</a:t>
            </a:r>
            <a:r>
              <a:rPr lang="zh-CN" altLang="en-US" sz="2800" dirty="0">
                <a:solidFill>
                  <a:srgbClr val="0070C0"/>
                </a:solidFill>
                <a:latin typeface="微软雅黑" pitchFamily="34" charset="-122"/>
                <a:ea typeface="微软雅黑" pitchFamily="34" charset="-122"/>
              </a:rPr>
              <a:t>米脉冲星数据处理这样的软件系统，以便快速便捷地开展科学研究工作。</a:t>
            </a:r>
            <a:endParaRPr lang="en-US" altLang="zh-CN" sz="28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259846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zh-CN" altLang="en-US" sz="2400" b="1" dirty="0">
                <a:solidFill>
                  <a:schemeClr val="bg1"/>
                </a:solidFill>
                <a:ea typeface="微软雅黑" pitchFamily="34" charset="-122"/>
              </a:rPr>
              <a:t>研究背景</a:t>
            </a:r>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27" name="TextBox 39">
            <a:extLst>
              <a:ext uri="{FF2B5EF4-FFF2-40B4-BE49-F238E27FC236}">
                <a16:creationId xmlns:a16="http://schemas.microsoft.com/office/drawing/2014/main" id="{679F1A00-EEDF-4424-A24D-C62DDAF5201C}"/>
              </a:ext>
            </a:extLst>
          </p:cNvPr>
          <p:cNvSpPr txBox="1"/>
          <p:nvPr/>
        </p:nvSpPr>
        <p:spPr>
          <a:xfrm>
            <a:off x="886802" y="1445228"/>
            <a:ext cx="971740" cy="584775"/>
          </a:xfrm>
          <a:prstGeom prst="rect">
            <a:avLst/>
          </a:prstGeom>
          <a:noFill/>
        </p:spPr>
        <p:txBody>
          <a:bodyPr wrap="none" rtlCol="0">
            <a:spAutoFit/>
          </a:bodyPr>
          <a:lstStyle/>
          <a:p>
            <a:pPr algn="ctr">
              <a:defRPr/>
            </a:pPr>
            <a:r>
              <a:rPr lang="en-US" altLang="zh-CN"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SKA</a:t>
            </a:r>
            <a:endParaRPr lang="en-US" sz="3200" dirty="0">
              <a:solidFill>
                <a:schemeClr val="accent5">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1">
            <a:extLst>
              <a:ext uri="{FF2B5EF4-FFF2-40B4-BE49-F238E27FC236}">
                <a16:creationId xmlns:a16="http://schemas.microsoft.com/office/drawing/2014/main" id="{F7FF964C-2850-46A7-B7B0-EA64E37B65F6}"/>
              </a:ext>
            </a:extLst>
          </p:cNvPr>
          <p:cNvSpPr>
            <a:spLocks noChangeArrowheads="1"/>
          </p:cNvSpPr>
          <p:nvPr/>
        </p:nvSpPr>
        <p:spPr bwMode="auto">
          <a:xfrm>
            <a:off x="890164" y="2625095"/>
            <a:ext cx="23639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000" b="1">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8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SKA1-low</a:t>
            </a:r>
            <a:r>
              <a:rPr kumimoji="0" lang="zh-CN" altLang="en-US" sz="28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rPr>
              <a:t>    </a:t>
            </a:r>
            <a:endParaRPr kumimoji="0" lang="en-US" altLang="zh-CN" sz="24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8F78C466-6F5D-4D5D-95BB-724EF2F4E705}"/>
              </a:ext>
            </a:extLst>
          </p:cNvPr>
          <p:cNvSpPr>
            <a:spLocks noChangeArrowheads="1"/>
          </p:cNvSpPr>
          <p:nvPr/>
        </p:nvSpPr>
        <p:spPr bwMode="auto">
          <a:xfrm>
            <a:off x="878734" y="4312531"/>
            <a:ext cx="241923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000" b="1">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kumimoji="1" sz="24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zh-CN" sz="2800" b="0" i="0" u="none" strike="noStrike" kern="0"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SKA1-mid</a:t>
            </a:r>
          </a:p>
        </p:txBody>
      </p:sp>
      <p:grpSp>
        <p:nvGrpSpPr>
          <p:cNvPr id="30" name="组 13">
            <a:extLst>
              <a:ext uri="{FF2B5EF4-FFF2-40B4-BE49-F238E27FC236}">
                <a16:creationId xmlns:a16="http://schemas.microsoft.com/office/drawing/2014/main" id="{B6F511FC-98C6-457A-9536-A73909B43F8A}"/>
              </a:ext>
            </a:extLst>
          </p:cNvPr>
          <p:cNvGrpSpPr/>
          <p:nvPr/>
        </p:nvGrpSpPr>
        <p:grpSpPr>
          <a:xfrm>
            <a:off x="1081113" y="3791269"/>
            <a:ext cx="7246743" cy="51792"/>
            <a:chOff x="1486745" y="3456177"/>
            <a:chExt cx="8409783" cy="0"/>
          </a:xfrm>
        </p:grpSpPr>
        <p:cxnSp>
          <p:nvCxnSpPr>
            <p:cNvPr id="31" name="直接连接符 13">
              <a:extLst>
                <a:ext uri="{FF2B5EF4-FFF2-40B4-BE49-F238E27FC236}">
                  <a16:creationId xmlns:a16="http://schemas.microsoft.com/office/drawing/2014/main" id="{510BD162-B53B-4A29-8A72-3AEF2978BD6C}"/>
                </a:ext>
              </a:extLst>
            </p:cNvPr>
            <p:cNvCxnSpPr/>
            <p:nvPr/>
          </p:nvCxnSpPr>
          <p:spPr>
            <a:xfrm>
              <a:off x="1486745" y="3456177"/>
              <a:ext cx="2824665" cy="0"/>
            </a:xfrm>
            <a:prstGeom prst="line">
              <a:avLst/>
            </a:prstGeom>
            <a:noFill/>
            <a:ln w="19050" cap="flat" cmpd="sng" algn="ctr">
              <a:solidFill>
                <a:schemeClr val="tx1"/>
              </a:solidFill>
              <a:prstDash val="solid"/>
            </a:ln>
            <a:effectLst/>
          </p:spPr>
        </p:cxnSp>
        <p:grpSp>
          <p:nvGrpSpPr>
            <p:cNvPr id="32" name="组 12">
              <a:extLst>
                <a:ext uri="{FF2B5EF4-FFF2-40B4-BE49-F238E27FC236}">
                  <a16:creationId xmlns:a16="http://schemas.microsoft.com/office/drawing/2014/main" id="{8473322D-594F-4D71-B492-758C1F37F696}"/>
                </a:ext>
              </a:extLst>
            </p:cNvPr>
            <p:cNvGrpSpPr/>
            <p:nvPr/>
          </p:nvGrpSpPr>
          <p:grpSpPr>
            <a:xfrm>
              <a:off x="4247198" y="3456177"/>
              <a:ext cx="5649330" cy="0"/>
              <a:chOff x="4247198" y="3456177"/>
              <a:chExt cx="5649330" cy="0"/>
            </a:xfrm>
          </p:grpSpPr>
          <p:cxnSp>
            <p:nvCxnSpPr>
              <p:cNvPr id="33" name="直接连接符 14">
                <a:extLst>
                  <a:ext uri="{FF2B5EF4-FFF2-40B4-BE49-F238E27FC236}">
                    <a16:creationId xmlns:a16="http://schemas.microsoft.com/office/drawing/2014/main" id="{0AFE6500-5C6B-4F10-AF4E-B09ED6A3A5F3}"/>
                  </a:ext>
                </a:extLst>
              </p:cNvPr>
              <p:cNvCxnSpPr/>
              <p:nvPr/>
            </p:nvCxnSpPr>
            <p:spPr>
              <a:xfrm>
                <a:off x="4247198" y="3456177"/>
                <a:ext cx="2824665" cy="0"/>
              </a:xfrm>
              <a:prstGeom prst="line">
                <a:avLst/>
              </a:prstGeom>
              <a:noFill/>
              <a:ln w="19050" cap="flat" cmpd="sng" algn="ctr">
                <a:solidFill>
                  <a:schemeClr val="tx1"/>
                </a:solidFill>
                <a:prstDash val="solid"/>
              </a:ln>
              <a:effectLst/>
            </p:spPr>
          </p:cxnSp>
          <p:cxnSp>
            <p:nvCxnSpPr>
              <p:cNvPr id="34" name="直接连接符 15">
                <a:extLst>
                  <a:ext uri="{FF2B5EF4-FFF2-40B4-BE49-F238E27FC236}">
                    <a16:creationId xmlns:a16="http://schemas.microsoft.com/office/drawing/2014/main" id="{7A06C958-EAAF-4629-A294-6AA63A5E2B6C}"/>
                  </a:ext>
                </a:extLst>
              </p:cNvPr>
              <p:cNvCxnSpPr/>
              <p:nvPr/>
            </p:nvCxnSpPr>
            <p:spPr>
              <a:xfrm>
                <a:off x="7071863" y="3456177"/>
                <a:ext cx="2824665" cy="0"/>
              </a:xfrm>
              <a:prstGeom prst="line">
                <a:avLst/>
              </a:prstGeom>
              <a:noFill/>
              <a:ln w="19050" cap="flat" cmpd="sng" algn="ctr">
                <a:solidFill>
                  <a:schemeClr val="tx1"/>
                </a:solidFill>
                <a:prstDash val="solid"/>
              </a:ln>
              <a:effectLst/>
            </p:spPr>
          </p:cxnSp>
        </p:grpSp>
      </p:grpSp>
      <p:sp>
        <p:nvSpPr>
          <p:cNvPr id="35" name="矩形 34">
            <a:extLst>
              <a:ext uri="{FF2B5EF4-FFF2-40B4-BE49-F238E27FC236}">
                <a16:creationId xmlns:a16="http://schemas.microsoft.com/office/drawing/2014/main" id="{18547F52-AF64-4336-8898-1DCE18E12728}"/>
              </a:ext>
            </a:extLst>
          </p:cNvPr>
          <p:cNvSpPr/>
          <p:nvPr/>
        </p:nvSpPr>
        <p:spPr>
          <a:xfrm>
            <a:off x="2633372" y="2040540"/>
            <a:ext cx="4933085" cy="1791260"/>
          </a:xfrm>
          <a:prstGeom prst="rect">
            <a:avLst/>
          </a:prstGeom>
        </p:spPr>
        <p:txBody>
          <a:bodyPr wrap="square">
            <a:spAutoFit/>
          </a:bodyPr>
          <a:lstStyle/>
          <a:p>
            <a:pPr>
              <a:spcBef>
                <a:spcPct val="20000"/>
              </a:spcBef>
              <a:buClr>
                <a:srgbClr val="EEECE1"/>
              </a:buClr>
              <a:buSzPct val="75000"/>
            </a:pP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大约</a:t>
            </a: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130000</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面天线</a:t>
            </a:r>
            <a:endParaRPr lang="en-US" altLang="zh-CN" sz="2400" b="1" dirty="0">
              <a:solidFill>
                <a:schemeClr val="accent5">
                  <a:lumMod val="50000"/>
                </a:schemeClr>
              </a:solidFill>
              <a:latin typeface="微软雅黑" panose="020B0503020204020204" pitchFamily="34" charset="-122"/>
              <a:ea typeface="微软雅黑" panose="020B0503020204020204" pitchFamily="34" charset="-122"/>
            </a:endParaRPr>
          </a:p>
          <a:p>
            <a:pPr>
              <a:spcBef>
                <a:spcPct val="20000"/>
              </a:spcBef>
              <a:buClr>
                <a:srgbClr val="EEECE1"/>
              </a:buClr>
              <a:buSzPct val="75000"/>
            </a:pPr>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50-350MHz</a:t>
            </a:r>
          </a:p>
          <a:p>
            <a:pPr>
              <a:spcBef>
                <a:spcPct val="20000"/>
              </a:spcBef>
              <a:buClr>
                <a:srgbClr val="EEECE1"/>
              </a:buClr>
              <a:buSzPct val="75000"/>
            </a:pP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澳大利亚</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a:p>
            <a:pPr>
              <a:spcBef>
                <a:spcPct val="20000"/>
              </a:spcBef>
              <a:buClr>
                <a:srgbClr val="EEECE1"/>
              </a:buClr>
              <a:buSzPct val="75000"/>
            </a:pPr>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数据处理需求</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约</a:t>
            </a: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4Tb/s</a:t>
            </a:r>
          </a:p>
        </p:txBody>
      </p:sp>
      <p:sp>
        <p:nvSpPr>
          <p:cNvPr id="36" name="矩形 35">
            <a:extLst>
              <a:ext uri="{FF2B5EF4-FFF2-40B4-BE49-F238E27FC236}">
                <a16:creationId xmlns:a16="http://schemas.microsoft.com/office/drawing/2014/main" id="{9B897A5F-03EF-4BAE-9E5D-7A6D204808C1}"/>
              </a:ext>
            </a:extLst>
          </p:cNvPr>
          <p:cNvSpPr/>
          <p:nvPr/>
        </p:nvSpPr>
        <p:spPr>
          <a:xfrm>
            <a:off x="2641768" y="3816838"/>
            <a:ext cx="5820242" cy="1569660"/>
          </a:xfrm>
          <a:prstGeom prst="rect">
            <a:avLst/>
          </a:prstGeom>
        </p:spPr>
        <p:txBody>
          <a:bodyPr wrap="square">
            <a:spAutoFit/>
          </a:bodyPr>
          <a:lstStyle/>
          <a:p>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133×15m</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和</a:t>
            </a: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64×13.5m</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，共</a:t>
            </a: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197</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面天线</a:t>
            </a:r>
            <a:endParaRPr lang="en-US" altLang="zh-CN" sz="2400" b="1" dirty="0">
              <a:solidFill>
                <a:schemeClr val="accent5">
                  <a:lumMod val="50000"/>
                </a:schemeClr>
              </a:solidFill>
              <a:latin typeface="微软雅黑" panose="020B0503020204020204" pitchFamily="34" charset="-122"/>
              <a:ea typeface="微软雅黑" panose="020B0503020204020204" pitchFamily="34" charset="-122"/>
            </a:endParaRPr>
          </a:p>
          <a:p>
            <a:r>
              <a:rPr lang="en-US" altLang="zh-CN" sz="2400" dirty="0">
                <a:solidFill>
                  <a:schemeClr val="accent5">
                    <a:lumMod val="50000"/>
                  </a:schemeClr>
                </a:solidFill>
                <a:latin typeface="微软雅黑" panose="020B0503020204020204" pitchFamily="34" charset="-122"/>
                <a:ea typeface="微软雅黑" panose="020B0503020204020204" pitchFamily="34" charset="-122"/>
              </a:rPr>
              <a:t>0.35-14GHz</a:t>
            </a:r>
          </a:p>
          <a:p>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南非及非洲南部</a:t>
            </a:r>
            <a:endParaRPr lang="en-US" altLang="zh-CN" sz="2400" dirty="0">
              <a:solidFill>
                <a:schemeClr val="accent5">
                  <a:lumMod val="50000"/>
                </a:schemeClr>
              </a:solidFill>
              <a:latin typeface="微软雅黑" panose="020B0503020204020204" pitchFamily="34" charset="-122"/>
              <a:ea typeface="微软雅黑" panose="020B0503020204020204" pitchFamily="34" charset="-122"/>
            </a:endParaRPr>
          </a:p>
          <a:p>
            <a:r>
              <a:rPr lang="zh-CN" altLang="en-US" sz="2400" dirty="0">
                <a:solidFill>
                  <a:schemeClr val="accent5">
                    <a:lumMod val="50000"/>
                  </a:schemeClr>
                </a:solidFill>
                <a:latin typeface="微软雅黑" panose="020B0503020204020204" pitchFamily="34" charset="-122"/>
                <a:ea typeface="微软雅黑" panose="020B0503020204020204" pitchFamily="34" charset="-122"/>
              </a:rPr>
              <a:t>数据处理需求</a:t>
            </a:r>
            <a:r>
              <a:rPr lang="zh-CN" altLang="en-US" sz="2400" b="1" dirty="0">
                <a:solidFill>
                  <a:schemeClr val="accent5">
                    <a:lumMod val="50000"/>
                  </a:schemeClr>
                </a:solidFill>
                <a:latin typeface="微软雅黑" panose="020B0503020204020204" pitchFamily="34" charset="-122"/>
                <a:ea typeface="微软雅黑" panose="020B0503020204020204" pitchFamily="34" charset="-122"/>
              </a:rPr>
              <a:t>约</a:t>
            </a:r>
            <a:r>
              <a:rPr lang="en-US" altLang="zh-CN" sz="2400" b="1" dirty="0">
                <a:solidFill>
                  <a:schemeClr val="accent5">
                    <a:lumMod val="50000"/>
                  </a:schemeClr>
                </a:solidFill>
                <a:latin typeface="微软雅黑" panose="020B0503020204020204" pitchFamily="34" charset="-122"/>
                <a:ea typeface="微软雅黑" panose="020B0503020204020204" pitchFamily="34" charset="-122"/>
              </a:rPr>
              <a:t>12Tb/s</a:t>
            </a:r>
          </a:p>
        </p:txBody>
      </p:sp>
      <p:sp>
        <p:nvSpPr>
          <p:cNvPr id="37" name="矩形 36">
            <a:extLst>
              <a:ext uri="{FF2B5EF4-FFF2-40B4-BE49-F238E27FC236}">
                <a16:creationId xmlns:a16="http://schemas.microsoft.com/office/drawing/2014/main" id="{4B52DB97-DC8A-4D68-B10F-6F22155C09C5}"/>
              </a:ext>
            </a:extLst>
          </p:cNvPr>
          <p:cNvSpPr/>
          <p:nvPr/>
        </p:nvSpPr>
        <p:spPr>
          <a:xfrm>
            <a:off x="886802" y="5366852"/>
            <a:ext cx="7003707"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rPr>
              <a:t>SKA</a:t>
            </a:r>
            <a:r>
              <a:rPr kumimoji="0" lang="zh-CN" altLang="en-US" sz="2800" b="0" i="0" u="none" strike="noStrike" kern="0" cap="none" spc="0" normalizeH="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rPr>
              <a:t>射电望远镜数据率约</a:t>
            </a:r>
            <a:r>
              <a:rPr kumimoji="0" lang="en-US" altLang="zh-CN" sz="2800" b="0" i="0" u="none" strike="noStrike" kern="0" cap="none" spc="0" normalizeH="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rPr>
              <a:t>300PB/year</a:t>
            </a:r>
            <a:endParaRPr kumimoji="0" lang="zh-CN" altLang="en-US" sz="2800" b="0" i="0" u="none" strike="noStrike" kern="0" cap="none" spc="0" normalizeH="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endParaRPr>
          </a:p>
        </p:txBody>
      </p:sp>
      <p:pic>
        <p:nvPicPr>
          <p:cNvPr id="16" name="Picture 11">
            <a:extLst>
              <a:ext uri="{FF2B5EF4-FFF2-40B4-BE49-F238E27FC236}">
                <a16:creationId xmlns:a16="http://schemas.microsoft.com/office/drawing/2014/main" id="{868601EF-367C-4722-9B02-1E7B3325D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891" y="873126"/>
            <a:ext cx="3086825" cy="189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861010"/>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MUSER</a:t>
            </a:r>
            <a:r>
              <a:rPr lang="zh-CN" altLang="en-US" sz="2400" dirty="0">
                <a:solidFill>
                  <a:srgbClr val="FFFFFF"/>
                </a:solidFill>
                <a:ea typeface="微软雅黑" pitchFamily="34" charset="-122"/>
                <a:sym typeface="Arial" pitchFamily="34" charset="0"/>
              </a:rPr>
              <a:t>数据处理及存在的问题</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6" name="五边形 6">
            <a:extLst>
              <a:ext uri="{FF2B5EF4-FFF2-40B4-BE49-F238E27FC236}">
                <a16:creationId xmlns:a16="http://schemas.microsoft.com/office/drawing/2014/main" id="{F83E155A-02BF-4943-99B2-FB7FA1F1476A}"/>
              </a:ext>
            </a:extLst>
          </p:cNvPr>
          <p:cNvSpPr/>
          <p:nvPr/>
        </p:nvSpPr>
        <p:spPr>
          <a:xfrm rot="10800000" flipV="1">
            <a:off x="6372225" y="2188241"/>
            <a:ext cx="2771775" cy="412148"/>
          </a:xfrm>
          <a:prstGeom prst="homePlat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dirty="0">
                <a:solidFill>
                  <a:srgbClr val="FFFFFF"/>
                </a:solidFill>
                <a:latin typeface="Arial" pitchFamily="34" charset="0"/>
                <a:ea typeface="微软雅黑" pitchFamily="34" charset="-122"/>
              </a:rPr>
              <a:t>环境部署成本较高</a:t>
            </a:r>
          </a:p>
        </p:txBody>
      </p:sp>
      <p:sp>
        <p:nvSpPr>
          <p:cNvPr id="7" name="五边形 23">
            <a:extLst>
              <a:ext uri="{FF2B5EF4-FFF2-40B4-BE49-F238E27FC236}">
                <a16:creationId xmlns:a16="http://schemas.microsoft.com/office/drawing/2014/main" id="{33E3271A-6E89-4A77-B305-CAE9A18F441E}"/>
              </a:ext>
            </a:extLst>
          </p:cNvPr>
          <p:cNvSpPr/>
          <p:nvPr/>
        </p:nvSpPr>
        <p:spPr>
          <a:xfrm rot="10800000" flipV="1">
            <a:off x="6372225" y="2924841"/>
            <a:ext cx="2771775" cy="412148"/>
          </a:xfrm>
          <a:prstGeom prst="homePlat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dirty="0">
                <a:solidFill>
                  <a:srgbClr val="FFFFFF"/>
                </a:solidFill>
                <a:latin typeface="Arial" pitchFamily="34" charset="0"/>
                <a:ea typeface="微软雅黑" pitchFamily="34" charset="-122"/>
              </a:rPr>
              <a:t>数据处理操作繁琐</a:t>
            </a:r>
          </a:p>
        </p:txBody>
      </p:sp>
      <p:sp>
        <p:nvSpPr>
          <p:cNvPr id="9" name="五边形 24">
            <a:extLst>
              <a:ext uri="{FF2B5EF4-FFF2-40B4-BE49-F238E27FC236}">
                <a16:creationId xmlns:a16="http://schemas.microsoft.com/office/drawing/2014/main" id="{D4E0ABA0-9985-4741-B440-C7E5CB612FA5}"/>
              </a:ext>
            </a:extLst>
          </p:cNvPr>
          <p:cNvSpPr/>
          <p:nvPr/>
        </p:nvSpPr>
        <p:spPr>
          <a:xfrm rot="10800000" flipV="1">
            <a:off x="6372225" y="3661441"/>
            <a:ext cx="2771775" cy="412148"/>
          </a:xfrm>
          <a:prstGeom prst="homePlat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dirty="0">
                <a:solidFill>
                  <a:srgbClr val="FFFFFF"/>
                </a:solidFill>
                <a:latin typeface="Arial" pitchFamily="34" charset="0"/>
                <a:ea typeface="微软雅黑" pitchFamily="34" charset="-122"/>
              </a:rPr>
              <a:t>计算性能要求较高</a:t>
            </a:r>
          </a:p>
        </p:txBody>
      </p:sp>
      <p:sp>
        <p:nvSpPr>
          <p:cNvPr id="10" name="五边形 25">
            <a:extLst>
              <a:ext uri="{FF2B5EF4-FFF2-40B4-BE49-F238E27FC236}">
                <a16:creationId xmlns:a16="http://schemas.microsoft.com/office/drawing/2014/main" id="{8855C37F-C3CD-4462-9827-832BEAF6973A}"/>
              </a:ext>
            </a:extLst>
          </p:cNvPr>
          <p:cNvSpPr/>
          <p:nvPr/>
        </p:nvSpPr>
        <p:spPr>
          <a:xfrm rot="10800000" flipV="1">
            <a:off x="6372225" y="4398041"/>
            <a:ext cx="2771775" cy="412148"/>
          </a:xfrm>
          <a:prstGeom prst="homePlat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dirty="0">
                <a:solidFill>
                  <a:srgbClr val="FFFFFF"/>
                </a:solidFill>
                <a:latin typeface="Arial" pitchFamily="34" charset="0"/>
                <a:ea typeface="微软雅黑" pitchFamily="34" charset="-122"/>
              </a:rPr>
              <a:t>计算资源扩展需求</a:t>
            </a:r>
          </a:p>
        </p:txBody>
      </p:sp>
      <p:graphicFrame>
        <p:nvGraphicFramePr>
          <p:cNvPr id="11" name="对象 10">
            <a:extLst>
              <a:ext uri="{FF2B5EF4-FFF2-40B4-BE49-F238E27FC236}">
                <a16:creationId xmlns:a16="http://schemas.microsoft.com/office/drawing/2014/main" id="{F7052E3A-A349-44D6-B142-5D1D945C93CC}"/>
              </a:ext>
            </a:extLst>
          </p:cNvPr>
          <p:cNvGraphicFramePr>
            <a:graphicFrameLocks noChangeAspect="1"/>
          </p:cNvGraphicFramePr>
          <p:nvPr>
            <p:extLst>
              <p:ext uri="{D42A27DB-BD31-4B8C-83A1-F6EECF244321}">
                <p14:modId xmlns:p14="http://schemas.microsoft.com/office/powerpoint/2010/main" val="3279753713"/>
              </p:ext>
            </p:extLst>
          </p:nvPr>
        </p:nvGraphicFramePr>
        <p:xfrm>
          <a:off x="195850" y="2066614"/>
          <a:ext cx="5667806" cy="2922954"/>
        </p:xfrm>
        <a:graphic>
          <a:graphicData uri="http://schemas.openxmlformats.org/presentationml/2006/ole">
            <mc:AlternateContent xmlns:mc="http://schemas.openxmlformats.org/markup-compatibility/2006">
              <mc:Choice xmlns:v="urn:schemas-microsoft-com:vml" Requires="v">
                <p:oleObj spid="_x0000_s7223" name="Visio" r:id="rId4" imgW="6572250" imgH="3390906" progId="Visio.Drawing.15">
                  <p:embed/>
                </p:oleObj>
              </mc:Choice>
              <mc:Fallback>
                <p:oleObj name="Visio" r:id="rId4" imgW="6572250" imgH="3390906" progId="Visio.Drawing.15">
                  <p:embed/>
                  <p:pic>
                    <p:nvPicPr>
                      <p:cNvPr id="4"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50" y="2066614"/>
                        <a:ext cx="5667806" cy="2922954"/>
                      </a:xfrm>
                      <a:prstGeom prst="rect">
                        <a:avLst/>
                      </a:prstGeom>
                      <a:noFill/>
                    </p:spPr>
                  </p:pic>
                </p:oleObj>
              </mc:Fallback>
            </mc:AlternateContent>
          </a:graphicData>
        </a:graphic>
      </p:graphicFrame>
    </p:spTree>
    <p:extLst>
      <p:ext uri="{BB962C8B-B14F-4D97-AF65-F5344CB8AC3E}">
        <p14:creationId xmlns:p14="http://schemas.microsoft.com/office/powerpoint/2010/main" val="1780722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dirty="0">
                <a:solidFill>
                  <a:srgbClr val="FFFFFF"/>
                </a:solidFill>
                <a:ea typeface="微软雅黑" pitchFamily="34" charset="-122"/>
                <a:sym typeface="Arial" pitchFamily="34" charset="0"/>
              </a:rPr>
              <a:t>云台</a:t>
            </a:r>
            <a:r>
              <a:rPr lang="en-US" altLang="zh-CN" sz="2400" dirty="0">
                <a:solidFill>
                  <a:srgbClr val="FFFFFF"/>
                </a:solidFill>
                <a:ea typeface="微软雅黑" pitchFamily="34" charset="-122"/>
                <a:sym typeface="Arial" pitchFamily="34" charset="0"/>
              </a:rPr>
              <a:t>40</a:t>
            </a:r>
            <a:r>
              <a:rPr lang="zh-CN" altLang="en-US" sz="2400" dirty="0">
                <a:solidFill>
                  <a:srgbClr val="FFFFFF"/>
                </a:solidFill>
                <a:ea typeface="微软雅黑" pitchFamily="34" charset="-122"/>
                <a:sym typeface="Arial" pitchFamily="34" charset="0"/>
              </a:rPr>
              <a:t>米数据处理及存在的问题</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2" name="文本框 11">
            <a:extLst>
              <a:ext uri="{FF2B5EF4-FFF2-40B4-BE49-F238E27FC236}">
                <a16:creationId xmlns:a16="http://schemas.microsoft.com/office/drawing/2014/main" id="{0C94F75B-CDB3-4F6A-A63B-681A5EC3A581}"/>
              </a:ext>
            </a:extLst>
          </p:cNvPr>
          <p:cNvSpPr txBox="1"/>
          <p:nvPr/>
        </p:nvSpPr>
        <p:spPr>
          <a:xfrm>
            <a:off x="320220" y="1712577"/>
            <a:ext cx="8421947" cy="4832092"/>
          </a:xfrm>
          <a:prstGeom prst="rect">
            <a:avLst/>
          </a:prstGeom>
          <a:noFill/>
        </p:spPr>
        <p:txBody>
          <a:bodyPr wrap="square" rtlCol="0">
            <a:spAutoFit/>
          </a:bodyPr>
          <a:lstStyle/>
          <a:p>
            <a:pPr marL="342900" indent="-342900">
              <a:buFont typeface="Arial" panose="020B0604020202020204" pitchFamily="34" charset="0"/>
              <a:buChar char="•"/>
            </a:pPr>
            <a:r>
              <a:rPr lang="en-US" altLang="zh-CN" sz="2800" dirty="0">
                <a:solidFill>
                  <a:srgbClr val="0070C0"/>
                </a:solidFill>
                <a:latin typeface="微软雅黑" pitchFamily="34" charset="-122"/>
                <a:ea typeface="微软雅黑" pitchFamily="34" charset="-122"/>
              </a:rPr>
              <a:t>(1)</a:t>
            </a:r>
            <a:r>
              <a:rPr lang="zh-CN" altLang="zh-CN" sz="2800" dirty="0">
                <a:solidFill>
                  <a:srgbClr val="0070C0"/>
                </a:solidFill>
                <a:latin typeface="微软雅黑" pitchFamily="34" charset="-122"/>
                <a:ea typeface="微软雅黑" pitchFamily="34" charset="-122"/>
              </a:rPr>
              <a:t>由于用户的软硬件环境的差异，如</a:t>
            </a:r>
            <a:r>
              <a:rPr lang="en-US" altLang="zh-CN" sz="2800" dirty="0">
                <a:solidFill>
                  <a:srgbClr val="0070C0"/>
                </a:solidFill>
                <a:latin typeface="微软雅黑" pitchFamily="34" charset="-122"/>
                <a:ea typeface="微软雅黑" pitchFamily="34" charset="-122"/>
              </a:rPr>
              <a:t>Linux</a:t>
            </a:r>
            <a:r>
              <a:rPr lang="zh-CN" altLang="zh-CN" sz="2800" dirty="0">
                <a:solidFill>
                  <a:srgbClr val="0070C0"/>
                </a:solidFill>
                <a:latin typeface="微软雅黑" pitchFamily="34" charset="-122"/>
                <a:ea typeface="微软雅黑" pitchFamily="34" charset="-122"/>
              </a:rPr>
              <a:t>操作系统的不同发行版本</a:t>
            </a:r>
            <a:r>
              <a:rPr lang="en-US" altLang="zh-CN" sz="2800" dirty="0">
                <a:solidFill>
                  <a:srgbClr val="0070C0"/>
                </a:solidFill>
                <a:latin typeface="微软雅黑" pitchFamily="34" charset="-122"/>
                <a:ea typeface="微软雅黑" pitchFamily="34" charset="-122"/>
              </a:rPr>
              <a:t>CentOS</a:t>
            </a:r>
            <a:r>
              <a:rPr lang="zh-CN" altLang="zh-CN" sz="2800" dirty="0">
                <a:solidFill>
                  <a:srgbClr val="0070C0"/>
                </a:solidFill>
                <a:latin typeface="微软雅黑" pitchFamily="34" charset="-122"/>
                <a:ea typeface="微软雅黑" pitchFamily="34" charset="-122"/>
              </a:rPr>
              <a:t>，</a:t>
            </a:r>
            <a:r>
              <a:rPr lang="en-US" altLang="zh-CN" sz="2800" dirty="0">
                <a:solidFill>
                  <a:srgbClr val="0070C0"/>
                </a:solidFill>
                <a:latin typeface="微软雅黑" pitchFamily="34" charset="-122"/>
                <a:ea typeface="微软雅黑" pitchFamily="34" charset="-122"/>
              </a:rPr>
              <a:t>Ubuntu</a:t>
            </a:r>
            <a:r>
              <a:rPr lang="zh-CN" altLang="zh-CN" sz="2800" dirty="0">
                <a:solidFill>
                  <a:srgbClr val="0070C0"/>
                </a:solidFill>
                <a:latin typeface="微软雅黑" pitchFamily="34" charset="-122"/>
                <a:ea typeface="微软雅黑" pitchFamily="34" charset="-122"/>
              </a:rPr>
              <a:t>等，以及不同硬件的图形处理器驱动程序、不同版本的</a:t>
            </a:r>
            <a:r>
              <a:rPr lang="en-US" altLang="zh-CN" sz="2800" dirty="0">
                <a:solidFill>
                  <a:srgbClr val="0070C0"/>
                </a:solidFill>
                <a:latin typeface="微软雅黑" pitchFamily="34" charset="-122"/>
                <a:ea typeface="微软雅黑" pitchFamily="34" charset="-122"/>
              </a:rPr>
              <a:t>CUDA</a:t>
            </a:r>
            <a:r>
              <a:rPr lang="zh-CN" altLang="zh-CN" sz="2800" dirty="0">
                <a:solidFill>
                  <a:srgbClr val="0070C0"/>
                </a:solidFill>
                <a:latin typeface="微软雅黑" pitchFamily="34" charset="-122"/>
                <a:ea typeface="微软雅黑" pitchFamily="34" charset="-122"/>
              </a:rPr>
              <a:t>运行环境的搭建，</a:t>
            </a:r>
            <a:r>
              <a:rPr lang="en-US" altLang="zh-CN" sz="2800" dirty="0">
                <a:solidFill>
                  <a:srgbClr val="0070C0"/>
                </a:solidFill>
                <a:latin typeface="微软雅黑" pitchFamily="34" charset="-122"/>
                <a:ea typeface="微软雅黑" pitchFamily="34" charset="-122"/>
              </a:rPr>
              <a:t>DPDK</a:t>
            </a:r>
            <a:r>
              <a:rPr lang="zh-CN" altLang="en-US" sz="2800" dirty="0">
                <a:solidFill>
                  <a:srgbClr val="0070C0"/>
                </a:solidFill>
                <a:latin typeface="微软雅黑" pitchFamily="34" charset="-122"/>
                <a:ea typeface="微软雅黑" pitchFamily="34" charset="-122"/>
              </a:rPr>
              <a:t>环境</a:t>
            </a:r>
            <a:r>
              <a:rPr lang="zh-CN" altLang="zh-CN" sz="2800" dirty="0">
                <a:solidFill>
                  <a:srgbClr val="0070C0"/>
                </a:solidFill>
                <a:latin typeface="微软雅黑" pitchFamily="34" charset="-122"/>
                <a:ea typeface="微软雅黑" pitchFamily="34" charset="-122"/>
              </a:rPr>
              <a:t>等</a:t>
            </a:r>
            <a:r>
              <a:rPr lang="zh-CN" altLang="en-US" sz="2800" dirty="0">
                <a:solidFill>
                  <a:srgbClr val="0070C0"/>
                </a:solidFill>
                <a:latin typeface="微软雅黑" pitchFamily="34" charset="-122"/>
                <a:ea typeface="微软雅黑" pitchFamily="34" charset="-122"/>
              </a:rPr>
              <a:t>，</a:t>
            </a:r>
            <a:r>
              <a:rPr lang="zh-CN" altLang="zh-CN" sz="2800" dirty="0">
                <a:solidFill>
                  <a:srgbClr val="0070C0"/>
                </a:solidFill>
                <a:latin typeface="微软雅黑" pitchFamily="34" charset="-122"/>
                <a:ea typeface="微软雅黑" pitchFamily="34" charset="-122"/>
              </a:rPr>
              <a:t>增加了系统部署安装的复杂性；</a:t>
            </a:r>
            <a:endParaRPr lang="en-US" altLang="zh-CN" sz="28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en-US" altLang="zh-CN" sz="2800" dirty="0">
                <a:solidFill>
                  <a:srgbClr val="0070C0"/>
                </a:solidFill>
                <a:latin typeface="微软雅黑" pitchFamily="34" charset="-122"/>
                <a:ea typeface="微软雅黑" pitchFamily="34" charset="-122"/>
              </a:rPr>
              <a:t>(2)</a:t>
            </a:r>
            <a:r>
              <a:rPr lang="zh-CN" altLang="zh-CN" sz="2800" dirty="0">
                <a:solidFill>
                  <a:srgbClr val="0070C0"/>
                </a:solidFill>
                <a:latin typeface="微软雅黑" pitchFamily="34" charset="-122"/>
                <a:ea typeface="微软雅黑" pitchFamily="34" charset="-122"/>
              </a:rPr>
              <a:t>软件系统需要较多的</a:t>
            </a:r>
            <a:r>
              <a:rPr lang="zh-CN" altLang="en-US" sz="2800" dirty="0">
                <a:solidFill>
                  <a:srgbClr val="0070C0"/>
                </a:solidFill>
                <a:latin typeface="微软雅黑" pitchFamily="34" charset="-122"/>
                <a:ea typeface="微软雅黑" pitchFamily="34" charset="-122"/>
              </a:rPr>
              <a:t>第三方软件</a:t>
            </a:r>
            <a:r>
              <a:rPr lang="zh-CN" altLang="zh-CN" sz="2800" dirty="0">
                <a:solidFill>
                  <a:srgbClr val="0070C0"/>
                </a:solidFill>
                <a:latin typeface="微软雅黑" pitchFamily="34" charset="-122"/>
                <a:ea typeface="微软雅黑" pitchFamily="34" charset="-122"/>
              </a:rPr>
              <a:t>支持，</a:t>
            </a:r>
            <a:r>
              <a:rPr lang="zh-CN" altLang="en-US" sz="2800" dirty="0">
                <a:solidFill>
                  <a:srgbClr val="0070C0"/>
                </a:solidFill>
                <a:latin typeface="微软雅黑" pitchFamily="34" charset="-122"/>
                <a:ea typeface="微软雅黑" pitchFamily="34" charset="-122"/>
              </a:rPr>
              <a:t>如</a:t>
            </a:r>
            <a:r>
              <a:rPr lang="en-US" altLang="zh-CN" sz="2800" dirty="0" err="1">
                <a:solidFill>
                  <a:srgbClr val="0070C0"/>
                </a:solidFill>
                <a:latin typeface="微软雅黑" pitchFamily="34" charset="-122"/>
                <a:ea typeface="微软雅黑" pitchFamily="34" charset="-122"/>
              </a:rPr>
              <a:t>psrchive</a:t>
            </a:r>
            <a:r>
              <a:rPr lang="zh-CN" altLang="en-US" sz="2800" dirty="0">
                <a:solidFill>
                  <a:srgbClr val="0070C0"/>
                </a:solidFill>
                <a:latin typeface="微软雅黑" pitchFamily="34" charset="-122"/>
                <a:ea typeface="微软雅黑" pitchFamily="34" charset="-122"/>
              </a:rPr>
              <a:t>，</a:t>
            </a:r>
            <a:r>
              <a:rPr lang="en-US" altLang="zh-CN" sz="2800" dirty="0">
                <a:solidFill>
                  <a:srgbClr val="0070C0"/>
                </a:solidFill>
                <a:latin typeface="微软雅黑" pitchFamily="34" charset="-122"/>
                <a:ea typeface="微软雅黑" pitchFamily="34" charset="-122"/>
              </a:rPr>
              <a:t>tempo, tempo2, </a:t>
            </a:r>
            <a:r>
              <a:rPr lang="en-US" altLang="zh-CN" sz="2800" dirty="0" err="1">
                <a:solidFill>
                  <a:srgbClr val="0070C0"/>
                </a:solidFill>
                <a:latin typeface="微软雅黑" pitchFamily="34" charset="-122"/>
                <a:ea typeface="微软雅黑" pitchFamily="34" charset="-122"/>
              </a:rPr>
              <a:t>psrcat</a:t>
            </a:r>
            <a:r>
              <a:rPr lang="zh-CN" altLang="en-US" sz="2800" dirty="0">
                <a:solidFill>
                  <a:srgbClr val="0070C0"/>
                </a:solidFill>
                <a:latin typeface="微软雅黑" pitchFamily="34" charset="-122"/>
                <a:ea typeface="微软雅黑" pitchFamily="34" charset="-122"/>
              </a:rPr>
              <a:t>等</a:t>
            </a:r>
            <a:r>
              <a:rPr lang="zh-CN" altLang="zh-CN" sz="2800" dirty="0">
                <a:solidFill>
                  <a:srgbClr val="0070C0"/>
                </a:solidFill>
                <a:latin typeface="微软雅黑" pitchFamily="34" charset="-122"/>
                <a:ea typeface="微软雅黑" pitchFamily="34" charset="-122"/>
              </a:rPr>
              <a:t>，增加了不少的工作量和难度；</a:t>
            </a:r>
            <a:endParaRPr lang="en-US" altLang="zh-CN" sz="28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en-US" altLang="zh-CN" sz="2800" dirty="0">
                <a:solidFill>
                  <a:srgbClr val="0070C0"/>
                </a:solidFill>
                <a:latin typeface="微软雅黑" pitchFamily="34" charset="-122"/>
                <a:ea typeface="微软雅黑" pitchFamily="34" charset="-122"/>
              </a:rPr>
              <a:t>(3)</a:t>
            </a:r>
            <a:r>
              <a:rPr lang="zh-CN" altLang="zh-CN" sz="2800" dirty="0">
                <a:solidFill>
                  <a:srgbClr val="0070C0"/>
                </a:solidFill>
                <a:latin typeface="微软雅黑" pitchFamily="34" charset="-122"/>
                <a:ea typeface="微软雅黑" pitchFamily="34" charset="-122"/>
              </a:rPr>
              <a:t>软件系统在实际运行中还面临着软件版本和支持库的更新等问题，导致运行和维护成本较高。</a:t>
            </a:r>
          </a:p>
          <a:p>
            <a:pPr marL="342900" indent="-342900">
              <a:buFont typeface="Arial" panose="020B0604020202020204" pitchFamily="34" charset="0"/>
              <a:buChar char="•"/>
            </a:pPr>
            <a:endParaRPr lang="en-US" altLang="zh-CN" sz="2800"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962331511"/>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4</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Docker</a:t>
            </a:r>
            <a:r>
              <a:rPr lang="zh-CN" altLang="en-US" sz="2400" dirty="0">
                <a:solidFill>
                  <a:srgbClr val="FFFFFF"/>
                </a:solidFill>
                <a:ea typeface="微软雅黑" pitchFamily="34" charset="-122"/>
                <a:sym typeface="Arial" pitchFamily="34" charset="0"/>
              </a:rPr>
              <a:t>的敏捷封装与部署</a:t>
            </a:r>
            <a:r>
              <a:rPr lang="en-US" altLang="zh-CN" sz="2400" dirty="0">
                <a:solidFill>
                  <a:srgbClr val="FFFFFF"/>
                </a:solidFill>
                <a:ea typeface="微软雅黑" pitchFamily="34" charset="-122"/>
                <a:sym typeface="Arial" pitchFamily="34" charset="0"/>
              </a:rPr>
              <a:t>/MUSER</a:t>
            </a:r>
            <a:r>
              <a:rPr lang="zh-CN" altLang="en-US" sz="2400" dirty="0">
                <a:solidFill>
                  <a:srgbClr val="FFFFFF"/>
                </a:solidFill>
                <a:ea typeface="微软雅黑" pitchFamily="34" charset="-122"/>
                <a:sym typeface="Arial" pitchFamily="34" charset="0"/>
              </a:rPr>
              <a:t>软件</a:t>
            </a:r>
            <a:endParaRPr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6" name="Rectangle 64">
            <a:extLst>
              <a:ext uri="{FF2B5EF4-FFF2-40B4-BE49-F238E27FC236}">
                <a16:creationId xmlns:a16="http://schemas.microsoft.com/office/drawing/2014/main" id="{BC2470BA-AE21-4BD7-8AB9-93397BCEE6CA}"/>
              </a:ext>
            </a:extLst>
          </p:cNvPr>
          <p:cNvSpPr/>
          <p:nvPr/>
        </p:nvSpPr>
        <p:spPr>
          <a:xfrm>
            <a:off x="258682" y="940729"/>
            <a:ext cx="4124841" cy="46166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err="1">
                <a:solidFill>
                  <a:srgbClr val="FFFFFF"/>
                </a:solidFill>
                <a:ea typeface="微软雅黑" pitchFamily="34" charset="-122"/>
                <a:sym typeface="Arial" panose="020B0604020202020204" pitchFamily="34" charset="0"/>
              </a:rPr>
              <a:t>MUSER</a:t>
            </a:r>
            <a:r>
              <a:rPr lang="zh-CN" altLang="en-US" sz="2400" dirty="0">
                <a:solidFill>
                  <a:srgbClr val="FFFFFF"/>
                </a:solidFill>
                <a:ea typeface="微软雅黑" pitchFamily="34" charset="-122"/>
                <a:sym typeface="Arial" panose="020B0604020202020204" pitchFamily="34" charset="0"/>
              </a:rPr>
              <a:t>容器镜像构建流程</a:t>
            </a:r>
          </a:p>
        </p:txBody>
      </p:sp>
      <p:sp>
        <p:nvSpPr>
          <p:cNvPr id="7" name="Rectangle 64">
            <a:extLst>
              <a:ext uri="{FF2B5EF4-FFF2-40B4-BE49-F238E27FC236}">
                <a16:creationId xmlns:a16="http://schemas.microsoft.com/office/drawing/2014/main" id="{F20CE808-9403-4D77-BFDE-1CE5E132E976}"/>
              </a:ext>
            </a:extLst>
          </p:cNvPr>
          <p:cNvSpPr/>
          <p:nvPr/>
        </p:nvSpPr>
        <p:spPr>
          <a:xfrm>
            <a:off x="4443773" y="927698"/>
            <a:ext cx="4722494" cy="46166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err="1">
                <a:solidFill>
                  <a:srgbClr val="FFFFFF"/>
                </a:solidFill>
                <a:ea typeface="微软雅黑" pitchFamily="34" charset="-122"/>
                <a:sym typeface="Arial" panose="020B0604020202020204" pitchFamily="34" charset="0"/>
              </a:rPr>
              <a:t>MUSER</a:t>
            </a:r>
            <a:r>
              <a:rPr lang="zh-CN" altLang="en-US" sz="2400" dirty="0">
                <a:solidFill>
                  <a:srgbClr val="FFFFFF"/>
                </a:solidFill>
                <a:ea typeface="微软雅黑" pitchFamily="34" charset="-122"/>
                <a:sym typeface="Arial" panose="020B0604020202020204" pitchFamily="34" charset="0"/>
              </a:rPr>
              <a:t>容器应用调用宿主机资源</a:t>
            </a:r>
          </a:p>
        </p:txBody>
      </p:sp>
      <p:sp>
        <p:nvSpPr>
          <p:cNvPr id="8" name="圆角矩形 4">
            <a:extLst>
              <a:ext uri="{FF2B5EF4-FFF2-40B4-BE49-F238E27FC236}">
                <a16:creationId xmlns:a16="http://schemas.microsoft.com/office/drawing/2014/main" id="{F5324FD4-6A1D-43B2-85DE-77205B6FE6EE}"/>
              </a:ext>
            </a:extLst>
          </p:cNvPr>
          <p:cNvSpPr/>
          <p:nvPr/>
        </p:nvSpPr>
        <p:spPr>
          <a:xfrm>
            <a:off x="4383524" y="2982876"/>
            <a:ext cx="1753773" cy="661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n-ea"/>
              </a:rPr>
              <a:t>CPU</a:t>
            </a:r>
            <a:r>
              <a:rPr lang="zh-CN" altLang="en-US" b="1" dirty="0">
                <a:latin typeface="+mn-ea"/>
              </a:rPr>
              <a:t>计算模式</a:t>
            </a:r>
          </a:p>
        </p:txBody>
      </p:sp>
      <p:sp>
        <p:nvSpPr>
          <p:cNvPr id="9" name="圆角矩形 27">
            <a:extLst>
              <a:ext uri="{FF2B5EF4-FFF2-40B4-BE49-F238E27FC236}">
                <a16:creationId xmlns:a16="http://schemas.microsoft.com/office/drawing/2014/main" id="{19CE3FF8-337C-4EA0-A9FD-94FDB5C456B6}"/>
              </a:ext>
            </a:extLst>
          </p:cNvPr>
          <p:cNvSpPr/>
          <p:nvPr/>
        </p:nvSpPr>
        <p:spPr>
          <a:xfrm>
            <a:off x="4383523" y="4472323"/>
            <a:ext cx="1753773" cy="661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err="1">
                <a:latin typeface="+mn-ea"/>
              </a:rPr>
              <a:t>GPU</a:t>
            </a:r>
            <a:r>
              <a:rPr lang="zh-CN" altLang="en-US" b="1" dirty="0">
                <a:latin typeface="+mn-ea"/>
              </a:rPr>
              <a:t>计算模式</a:t>
            </a:r>
          </a:p>
        </p:txBody>
      </p:sp>
      <p:sp>
        <p:nvSpPr>
          <p:cNvPr id="10" name="右箭头 5">
            <a:extLst>
              <a:ext uri="{FF2B5EF4-FFF2-40B4-BE49-F238E27FC236}">
                <a16:creationId xmlns:a16="http://schemas.microsoft.com/office/drawing/2014/main" id="{E11A37EA-123A-4087-B278-42163712D36E}"/>
              </a:ext>
            </a:extLst>
          </p:cNvPr>
          <p:cNvSpPr/>
          <p:nvPr/>
        </p:nvSpPr>
        <p:spPr>
          <a:xfrm>
            <a:off x="6281016" y="30711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30">
            <a:extLst>
              <a:ext uri="{FF2B5EF4-FFF2-40B4-BE49-F238E27FC236}">
                <a16:creationId xmlns:a16="http://schemas.microsoft.com/office/drawing/2014/main" id="{DF8D406F-7B03-4BD6-BAAC-904671E3457C}"/>
              </a:ext>
            </a:extLst>
          </p:cNvPr>
          <p:cNvSpPr/>
          <p:nvPr/>
        </p:nvSpPr>
        <p:spPr>
          <a:xfrm>
            <a:off x="7412494" y="2977981"/>
            <a:ext cx="1664831" cy="661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mn-ea"/>
              </a:rPr>
              <a:t>直接启动基于</a:t>
            </a:r>
            <a:r>
              <a:rPr lang="en-US" altLang="zh-CN" b="1" dirty="0">
                <a:latin typeface="+mn-ea"/>
              </a:rPr>
              <a:t>CPU</a:t>
            </a:r>
            <a:r>
              <a:rPr lang="zh-CN" altLang="en-US" b="1" dirty="0">
                <a:latin typeface="+mn-ea"/>
              </a:rPr>
              <a:t>的镜像</a:t>
            </a:r>
          </a:p>
        </p:txBody>
      </p:sp>
      <p:sp>
        <p:nvSpPr>
          <p:cNvPr id="13" name="右箭头 31">
            <a:extLst>
              <a:ext uri="{FF2B5EF4-FFF2-40B4-BE49-F238E27FC236}">
                <a16:creationId xmlns:a16="http://schemas.microsoft.com/office/drawing/2014/main" id="{651336D9-B32A-4B7B-8D14-43AF191305E6}"/>
              </a:ext>
            </a:extLst>
          </p:cNvPr>
          <p:cNvSpPr/>
          <p:nvPr/>
        </p:nvSpPr>
        <p:spPr>
          <a:xfrm>
            <a:off x="6281016" y="456059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32">
            <a:extLst>
              <a:ext uri="{FF2B5EF4-FFF2-40B4-BE49-F238E27FC236}">
                <a16:creationId xmlns:a16="http://schemas.microsoft.com/office/drawing/2014/main" id="{BB846A23-CEC0-4A97-9EC6-8696C36A2AFA}"/>
              </a:ext>
            </a:extLst>
          </p:cNvPr>
          <p:cNvSpPr/>
          <p:nvPr/>
        </p:nvSpPr>
        <p:spPr>
          <a:xfrm>
            <a:off x="7456964" y="4472323"/>
            <a:ext cx="1664831" cy="661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mn-ea"/>
              </a:rPr>
              <a:t>使用</a:t>
            </a:r>
            <a:r>
              <a:rPr lang="en-US" altLang="zh-CN" b="1" dirty="0" err="1">
                <a:latin typeface="+mn-ea"/>
              </a:rPr>
              <a:t>GPU</a:t>
            </a:r>
            <a:r>
              <a:rPr lang="zh-CN" altLang="en-US" b="1" dirty="0">
                <a:latin typeface="+mn-ea"/>
              </a:rPr>
              <a:t>挂载方式启动镜像</a:t>
            </a:r>
          </a:p>
        </p:txBody>
      </p:sp>
      <p:sp>
        <p:nvSpPr>
          <p:cNvPr id="15" name="文本框 14">
            <a:extLst>
              <a:ext uri="{FF2B5EF4-FFF2-40B4-BE49-F238E27FC236}">
                <a16:creationId xmlns:a16="http://schemas.microsoft.com/office/drawing/2014/main" id="{FBCA4C07-5879-42CD-A7D2-D4AFFED9721A}"/>
              </a:ext>
            </a:extLst>
          </p:cNvPr>
          <p:cNvSpPr txBox="1"/>
          <p:nvPr/>
        </p:nvSpPr>
        <p:spPr>
          <a:xfrm>
            <a:off x="5903626" y="2109729"/>
            <a:ext cx="2066591" cy="46166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defRPr sz="2400">
                <a:solidFill>
                  <a:srgbClr val="FFFFFF"/>
                </a:solidFill>
                <a:ea typeface="微软雅黑" pitchFamily="34" charset="-122"/>
              </a:defRPr>
            </a:lvl1pPr>
          </a:lstStyle>
          <a:p>
            <a:r>
              <a:rPr lang="zh-CN" altLang="en-US" dirty="0"/>
              <a:t>默认使用</a:t>
            </a:r>
            <a:r>
              <a:rPr lang="en-US" altLang="zh-CN" dirty="0"/>
              <a:t>CPU</a:t>
            </a:r>
            <a:endParaRPr lang="zh-CN" altLang="en-US" dirty="0"/>
          </a:p>
        </p:txBody>
      </p:sp>
      <p:sp>
        <p:nvSpPr>
          <p:cNvPr id="16" name="文本框 15">
            <a:extLst>
              <a:ext uri="{FF2B5EF4-FFF2-40B4-BE49-F238E27FC236}">
                <a16:creationId xmlns:a16="http://schemas.microsoft.com/office/drawing/2014/main" id="{9735FFB8-F370-4BFE-A494-773DFA82CE2F}"/>
              </a:ext>
            </a:extLst>
          </p:cNvPr>
          <p:cNvSpPr txBox="1"/>
          <p:nvPr/>
        </p:nvSpPr>
        <p:spPr>
          <a:xfrm>
            <a:off x="5961702" y="3919770"/>
            <a:ext cx="1774845" cy="46166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defRPr sz="2400">
                <a:solidFill>
                  <a:srgbClr val="FFFFFF"/>
                </a:solidFill>
                <a:ea typeface="微软雅黑" pitchFamily="34" charset="-122"/>
              </a:defRPr>
            </a:lvl1pPr>
          </a:lstStyle>
          <a:p>
            <a:r>
              <a:rPr lang="zh-CN" altLang="en-US" dirty="0"/>
              <a:t>不共享</a:t>
            </a:r>
            <a:r>
              <a:rPr lang="en-US" altLang="zh-CN" dirty="0" err="1"/>
              <a:t>GPU</a:t>
            </a:r>
            <a:endParaRPr lang="zh-CN" altLang="en-US" dirty="0"/>
          </a:p>
        </p:txBody>
      </p:sp>
      <p:graphicFrame>
        <p:nvGraphicFramePr>
          <p:cNvPr id="17" name="对象 16">
            <a:extLst>
              <a:ext uri="{FF2B5EF4-FFF2-40B4-BE49-F238E27FC236}">
                <a16:creationId xmlns:a16="http://schemas.microsoft.com/office/drawing/2014/main" id="{ACBE7BDD-7D21-4450-8775-DB320875A744}"/>
              </a:ext>
            </a:extLst>
          </p:cNvPr>
          <p:cNvGraphicFramePr>
            <a:graphicFrameLocks noChangeAspect="1"/>
          </p:cNvGraphicFramePr>
          <p:nvPr>
            <p:extLst>
              <p:ext uri="{D42A27DB-BD31-4B8C-83A1-F6EECF244321}">
                <p14:modId xmlns:p14="http://schemas.microsoft.com/office/powerpoint/2010/main" val="1956560816"/>
              </p:ext>
            </p:extLst>
          </p:nvPr>
        </p:nvGraphicFramePr>
        <p:xfrm>
          <a:off x="458668" y="1528734"/>
          <a:ext cx="3634229" cy="5177865"/>
        </p:xfrm>
        <a:graphic>
          <a:graphicData uri="http://schemas.openxmlformats.org/presentationml/2006/ole">
            <mc:AlternateContent xmlns:mc="http://schemas.openxmlformats.org/markup-compatibility/2006">
              <mc:Choice xmlns:v="urn:schemas-microsoft-com:vml" Requires="v">
                <p:oleObj spid="_x0000_s8244" name="Visio" r:id="rId4" imgW="2847876" imgH="4057642" progId="Visio.Drawing.15">
                  <p:embed/>
                </p:oleObj>
              </mc:Choice>
              <mc:Fallback>
                <p:oleObj name="Visio" r:id="rId4" imgW="2847876" imgH="4057642" progId="Visio.Drawing.15">
                  <p:embed/>
                  <p:pic>
                    <p:nvPicPr>
                      <p:cNvPr id="7"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68" y="1528734"/>
                        <a:ext cx="3634229" cy="5177865"/>
                      </a:xfrm>
                      <a:prstGeom prst="rect">
                        <a:avLst/>
                      </a:prstGeom>
                      <a:noFill/>
                    </p:spPr>
                  </p:pic>
                </p:oleObj>
              </mc:Fallback>
            </mc:AlternateContent>
          </a:graphicData>
        </a:graphic>
      </p:graphicFrame>
    </p:spTree>
    <p:extLst>
      <p:ext uri="{BB962C8B-B14F-4D97-AF65-F5344CB8AC3E}">
        <p14:creationId xmlns:p14="http://schemas.microsoft.com/office/powerpoint/2010/main" val="3995729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4</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Docker</a:t>
            </a:r>
            <a:r>
              <a:rPr lang="zh-CN" altLang="en-US" sz="2400" dirty="0">
                <a:solidFill>
                  <a:srgbClr val="FFFFFF"/>
                </a:solidFill>
                <a:ea typeface="微软雅黑" pitchFamily="34" charset="-122"/>
                <a:sym typeface="Arial" pitchFamily="34" charset="0"/>
              </a:rPr>
              <a:t>的敏捷封装与部署</a:t>
            </a:r>
            <a:r>
              <a:rPr lang="en-US" altLang="zh-CN" sz="2400" dirty="0">
                <a:solidFill>
                  <a:srgbClr val="FFFFFF"/>
                </a:solidFill>
                <a:ea typeface="微软雅黑" pitchFamily="34" charset="-122"/>
                <a:sym typeface="Arial" pitchFamily="34" charset="0"/>
              </a:rPr>
              <a:t>/MUSER</a:t>
            </a:r>
            <a:r>
              <a:rPr lang="zh-CN" altLang="en-US" sz="2400" dirty="0">
                <a:solidFill>
                  <a:srgbClr val="FFFFFF"/>
                </a:solidFill>
                <a:ea typeface="微软雅黑" pitchFamily="34" charset="-122"/>
                <a:sym typeface="Arial" pitchFamily="34" charset="0"/>
              </a:rPr>
              <a:t>软件</a:t>
            </a:r>
            <a:endParaRPr lang="zh-CN" altLang="en-US" sz="2400" b="1" dirty="0">
              <a:solidFill>
                <a:schemeClr val="bg1"/>
              </a:solidFill>
              <a:ea typeface="微软雅黑" pitchFamily="34" charset="-122"/>
              <a:sym typeface="Arial" pitchFamily="34" charset="0"/>
            </a:endParaRP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6" name="图片 5" descr="http://html.rhhz.net/Jwk_twyjyjs/html/PIC/twyjyjs-16-1-123-1.jpg">
            <a:extLst>
              <a:ext uri="{FF2B5EF4-FFF2-40B4-BE49-F238E27FC236}">
                <a16:creationId xmlns:a16="http://schemas.microsoft.com/office/drawing/2014/main" id="{1595040D-1481-4371-9295-980276633F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912" y="1079499"/>
            <a:ext cx="6437313" cy="5202987"/>
          </a:xfrm>
          <a:prstGeom prst="rect">
            <a:avLst/>
          </a:prstGeom>
          <a:noFill/>
          <a:ln>
            <a:noFill/>
          </a:ln>
        </p:spPr>
      </p:pic>
    </p:spTree>
    <p:extLst>
      <p:ext uri="{BB962C8B-B14F-4D97-AF65-F5344CB8AC3E}">
        <p14:creationId xmlns:p14="http://schemas.microsoft.com/office/powerpoint/2010/main" val="469426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4</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Docker</a:t>
            </a:r>
            <a:r>
              <a:rPr lang="zh-CN" altLang="en-US" sz="2400" dirty="0">
                <a:solidFill>
                  <a:srgbClr val="FFFFFF"/>
                </a:solidFill>
                <a:ea typeface="微软雅黑" pitchFamily="34" charset="-122"/>
                <a:sym typeface="Arial" pitchFamily="34" charset="0"/>
              </a:rPr>
              <a:t>的敏捷封装与部署</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性能测试环境</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graphicFrame>
        <p:nvGraphicFramePr>
          <p:cNvPr id="2" name="表格 1">
            <a:extLst>
              <a:ext uri="{FF2B5EF4-FFF2-40B4-BE49-F238E27FC236}">
                <a16:creationId xmlns:a16="http://schemas.microsoft.com/office/drawing/2014/main" id="{F3073718-0C39-4C70-971B-A1C63299C9C6}"/>
              </a:ext>
            </a:extLst>
          </p:cNvPr>
          <p:cNvGraphicFramePr>
            <a:graphicFrameLocks noGrp="1"/>
          </p:cNvGraphicFramePr>
          <p:nvPr>
            <p:extLst>
              <p:ext uri="{D42A27DB-BD31-4B8C-83A1-F6EECF244321}">
                <p14:modId xmlns:p14="http://schemas.microsoft.com/office/powerpoint/2010/main" val="4241089540"/>
              </p:ext>
            </p:extLst>
          </p:nvPr>
        </p:nvGraphicFramePr>
        <p:xfrm>
          <a:off x="709612" y="1285875"/>
          <a:ext cx="7724775" cy="4905936"/>
        </p:xfrm>
        <a:graphic>
          <a:graphicData uri="http://schemas.openxmlformats.org/drawingml/2006/table">
            <a:tbl>
              <a:tblPr firstRow="1" firstCol="1" bandRow="1">
                <a:tableStyleId>{5C22544A-7EE6-4342-B048-85BDC9FD1C3A}</a:tableStyleId>
              </a:tblPr>
              <a:tblGrid>
                <a:gridCol w="1893510">
                  <a:extLst>
                    <a:ext uri="{9D8B030D-6E8A-4147-A177-3AD203B41FA5}">
                      <a16:colId xmlns:a16="http://schemas.microsoft.com/office/drawing/2014/main" val="870782880"/>
                    </a:ext>
                  </a:extLst>
                </a:gridCol>
                <a:gridCol w="5831265">
                  <a:extLst>
                    <a:ext uri="{9D8B030D-6E8A-4147-A177-3AD203B41FA5}">
                      <a16:colId xmlns:a16="http://schemas.microsoft.com/office/drawing/2014/main" val="1872944978"/>
                    </a:ext>
                  </a:extLst>
                </a:gridCol>
              </a:tblGrid>
              <a:tr h="660651">
                <a:tc>
                  <a:txBody>
                    <a:bodyPr/>
                    <a:lstStyle/>
                    <a:p>
                      <a:pPr marL="0" marR="0" indent="304800" algn="just">
                        <a:lnSpc>
                          <a:spcPct val="150000"/>
                        </a:lnSpc>
                        <a:spcBef>
                          <a:spcPts val="0"/>
                        </a:spcBef>
                        <a:spcAft>
                          <a:spcPts val="0"/>
                        </a:spcAft>
                      </a:pPr>
                      <a:r>
                        <a:rPr lang="zh-CN" sz="2000" kern="100" dirty="0">
                          <a:effectLst/>
                        </a:rPr>
                        <a:t>硬件环境</a:t>
                      </a:r>
                      <a:endParaRPr lang="zh-CN" sz="20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304800" algn="just">
                        <a:lnSpc>
                          <a:spcPct val="150000"/>
                        </a:lnSpc>
                        <a:spcBef>
                          <a:spcPts val="0"/>
                        </a:spcBef>
                        <a:spcAft>
                          <a:spcPts val="0"/>
                        </a:spcAft>
                      </a:pPr>
                      <a:r>
                        <a:rPr lang="en-US" sz="2000" kern="100">
                          <a:effectLst/>
                        </a:rPr>
                        <a:t>32 G</a:t>
                      </a:r>
                      <a:r>
                        <a:rPr lang="zh-CN" sz="2000" kern="100">
                          <a:effectLst/>
                        </a:rPr>
                        <a:t>内存，硬盘容量</a:t>
                      </a:r>
                      <a:r>
                        <a:rPr lang="en-US" sz="2000" kern="100">
                          <a:effectLst/>
                        </a:rPr>
                        <a:t>800 GB</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561692524"/>
                  </a:ext>
                </a:extLst>
              </a:tr>
              <a:tr h="666177">
                <a:tc>
                  <a:txBody>
                    <a:bodyPr/>
                    <a:lstStyle/>
                    <a:p>
                      <a:pPr marL="0" marR="0" indent="304800" algn="just">
                        <a:lnSpc>
                          <a:spcPct val="150000"/>
                        </a:lnSpc>
                        <a:spcBef>
                          <a:spcPts val="0"/>
                        </a:spcBef>
                        <a:spcAft>
                          <a:spcPts val="0"/>
                        </a:spcAft>
                      </a:pPr>
                      <a:r>
                        <a:rPr lang="en-US" sz="2000" kern="100">
                          <a:effectLst/>
                        </a:rPr>
                        <a:t>GPU</a:t>
                      </a:r>
                      <a:r>
                        <a:rPr lang="zh-CN" sz="2000" kern="100">
                          <a:effectLst/>
                        </a:rPr>
                        <a:t>设备</a:t>
                      </a:r>
                      <a:endParaRPr lang="zh-CN" sz="20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304800" algn="just">
                        <a:lnSpc>
                          <a:spcPct val="150000"/>
                        </a:lnSpc>
                        <a:spcBef>
                          <a:spcPts val="0"/>
                        </a:spcBef>
                        <a:spcAft>
                          <a:spcPts val="0"/>
                        </a:spcAft>
                      </a:pPr>
                      <a:r>
                        <a:rPr lang="en-US" sz="2000" kern="100">
                          <a:effectLst/>
                        </a:rPr>
                        <a:t>NVIDIA Corporation GM200 [GeForce GTX TITAN X] 12 GB</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18720396"/>
                  </a:ext>
                </a:extLst>
              </a:tr>
              <a:tr h="666177">
                <a:tc>
                  <a:txBody>
                    <a:bodyPr/>
                    <a:lstStyle/>
                    <a:p>
                      <a:pPr marL="0" marR="0" indent="304800" algn="just">
                        <a:lnSpc>
                          <a:spcPct val="150000"/>
                        </a:lnSpc>
                        <a:spcBef>
                          <a:spcPts val="0"/>
                        </a:spcBef>
                        <a:spcAft>
                          <a:spcPts val="0"/>
                        </a:spcAft>
                      </a:pPr>
                      <a:r>
                        <a:rPr lang="en-US" sz="2000" kern="100">
                          <a:effectLst/>
                        </a:rPr>
                        <a:t>CPU</a:t>
                      </a:r>
                      <a:r>
                        <a:rPr lang="zh-CN" sz="2000" kern="100">
                          <a:effectLst/>
                        </a:rPr>
                        <a:t>设备</a:t>
                      </a:r>
                      <a:endParaRPr lang="zh-CN" sz="20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304800" algn="just">
                        <a:lnSpc>
                          <a:spcPct val="150000"/>
                        </a:lnSpc>
                        <a:spcBef>
                          <a:spcPts val="0"/>
                        </a:spcBef>
                        <a:spcAft>
                          <a:spcPts val="0"/>
                        </a:spcAft>
                      </a:pPr>
                      <a:r>
                        <a:rPr lang="en-US" sz="2000" kern="100">
                          <a:effectLst/>
                        </a:rPr>
                        <a:t>Intel(R) Xeon(R) CPU E5-2630 v2 @ 2.60 GHz</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167239866"/>
                  </a:ext>
                </a:extLst>
              </a:tr>
              <a:tr h="666177">
                <a:tc>
                  <a:txBody>
                    <a:bodyPr/>
                    <a:lstStyle/>
                    <a:p>
                      <a:pPr marL="0" marR="0" indent="304800" algn="just">
                        <a:lnSpc>
                          <a:spcPct val="150000"/>
                        </a:lnSpc>
                        <a:spcBef>
                          <a:spcPts val="0"/>
                        </a:spcBef>
                        <a:spcAft>
                          <a:spcPts val="0"/>
                        </a:spcAft>
                      </a:pPr>
                      <a:r>
                        <a:rPr lang="zh-CN" sz="2000" kern="100">
                          <a:effectLst/>
                        </a:rPr>
                        <a:t>软件环境</a:t>
                      </a:r>
                      <a:endParaRPr lang="zh-CN" sz="20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304800" algn="just">
                        <a:lnSpc>
                          <a:spcPct val="150000"/>
                        </a:lnSpc>
                        <a:spcBef>
                          <a:spcPts val="0"/>
                        </a:spcBef>
                        <a:spcAft>
                          <a:spcPts val="0"/>
                        </a:spcAft>
                      </a:pPr>
                      <a:r>
                        <a:rPr lang="en-US" sz="2000" kern="100">
                          <a:effectLst/>
                        </a:rPr>
                        <a:t>MUSER 1.0.0-REL (r1), docker 17.03.1-ce</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006353026"/>
                  </a:ext>
                </a:extLst>
              </a:tr>
              <a:tr h="666177">
                <a:tc>
                  <a:txBody>
                    <a:bodyPr/>
                    <a:lstStyle/>
                    <a:p>
                      <a:pPr marL="0" marR="0" indent="304800" algn="just">
                        <a:lnSpc>
                          <a:spcPct val="150000"/>
                        </a:lnSpc>
                        <a:spcBef>
                          <a:spcPts val="0"/>
                        </a:spcBef>
                        <a:spcAft>
                          <a:spcPts val="0"/>
                        </a:spcAft>
                      </a:pPr>
                      <a:r>
                        <a:rPr lang="en-US" sz="2000" kern="100">
                          <a:effectLst/>
                        </a:rPr>
                        <a:t>CUDA</a:t>
                      </a:r>
                      <a:r>
                        <a:rPr lang="zh-CN" sz="2000" kern="100">
                          <a:effectLst/>
                        </a:rPr>
                        <a:t>版本</a:t>
                      </a:r>
                      <a:endParaRPr lang="zh-CN" sz="20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304800" algn="just">
                        <a:lnSpc>
                          <a:spcPct val="150000"/>
                        </a:lnSpc>
                        <a:spcBef>
                          <a:spcPts val="0"/>
                        </a:spcBef>
                        <a:spcAft>
                          <a:spcPts val="0"/>
                        </a:spcAft>
                      </a:pPr>
                      <a:r>
                        <a:rPr lang="en-US" sz="2000" kern="100">
                          <a:effectLst/>
                        </a:rPr>
                        <a:t>NVIDIA CUDA release 7.5, V7.5.17</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738289352"/>
                  </a:ext>
                </a:extLst>
              </a:tr>
              <a:tr h="666177">
                <a:tc>
                  <a:txBody>
                    <a:bodyPr/>
                    <a:lstStyle/>
                    <a:p>
                      <a:pPr marL="0" marR="0" indent="304800" algn="just">
                        <a:lnSpc>
                          <a:spcPct val="150000"/>
                        </a:lnSpc>
                        <a:spcBef>
                          <a:spcPts val="0"/>
                        </a:spcBef>
                        <a:spcAft>
                          <a:spcPts val="0"/>
                        </a:spcAft>
                      </a:pPr>
                      <a:r>
                        <a:rPr lang="en-US" sz="2000" kern="100">
                          <a:effectLst/>
                        </a:rPr>
                        <a:t>OpenCL</a:t>
                      </a:r>
                      <a:r>
                        <a:rPr lang="zh-CN" sz="2000" kern="100">
                          <a:effectLst/>
                        </a:rPr>
                        <a:t>版本</a:t>
                      </a:r>
                      <a:endParaRPr lang="zh-CN" sz="20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304800" algn="just">
                        <a:lnSpc>
                          <a:spcPct val="150000"/>
                        </a:lnSpc>
                        <a:spcBef>
                          <a:spcPts val="0"/>
                        </a:spcBef>
                        <a:spcAft>
                          <a:spcPts val="0"/>
                        </a:spcAft>
                      </a:pPr>
                      <a:r>
                        <a:rPr lang="en-US" sz="2000" kern="100">
                          <a:effectLst/>
                        </a:rPr>
                        <a:t>OpenCL 1.2 LINUX</a:t>
                      </a:r>
                      <a:endParaRPr lang="zh-CN" sz="20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497047193"/>
                  </a:ext>
                </a:extLst>
              </a:tr>
              <a:tr h="666177">
                <a:tc>
                  <a:txBody>
                    <a:bodyPr/>
                    <a:lstStyle/>
                    <a:p>
                      <a:pPr marL="0" marR="0" indent="304800" algn="just">
                        <a:lnSpc>
                          <a:spcPct val="150000"/>
                        </a:lnSpc>
                        <a:spcBef>
                          <a:spcPts val="0"/>
                        </a:spcBef>
                        <a:spcAft>
                          <a:spcPts val="0"/>
                        </a:spcAft>
                      </a:pPr>
                      <a:r>
                        <a:rPr lang="en-US" sz="2000" kern="100">
                          <a:effectLst/>
                        </a:rPr>
                        <a:t>KVM</a:t>
                      </a:r>
                      <a:r>
                        <a:rPr lang="zh-CN" sz="2000" kern="100">
                          <a:effectLst/>
                        </a:rPr>
                        <a:t>版本</a:t>
                      </a:r>
                      <a:endParaRPr lang="zh-CN" sz="20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304800" algn="just">
                        <a:lnSpc>
                          <a:spcPct val="150000"/>
                        </a:lnSpc>
                        <a:spcBef>
                          <a:spcPts val="0"/>
                        </a:spcBef>
                        <a:spcAft>
                          <a:spcPts val="0"/>
                        </a:spcAft>
                      </a:pPr>
                      <a:r>
                        <a:rPr lang="en-US" sz="2000" kern="100" dirty="0">
                          <a:effectLst/>
                        </a:rPr>
                        <a:t>qemu-kvm-1.5.3-141.el7_4.2</a:t>
                      </a:r>
                      <a:endParaRPr lang="zh-CN" sz="20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944140206"/>
                  </a:ext>
                </a:extLst>
              </a:tr>
            </a:tbl>
          </a:graphicData>
        </a:graphic>
      </p:graphicFrame>
    </p:spTree>
    <p:extLst>
      <p:ext uri="{BB962C8B-B14F-4D97-AF65-F5344CB8AC3E}">
        <p14:creationId xmlns:p14="http://schemas.microsoft.com/office/powerpoint/2010/main" val="40363804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4</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Docker</a:t>
            </a:r>
            <a:r>
              <a:rPr lang="zh-CN" altLang="en-US" sz="2400" dirty="0">
                <a:solidFill>
                  <a:srgbClr val="FFFFFF"/>
                </a:solidFill>
                <a:ea typeface="微软雅黑" pitchFamily="34" charset="-122"/>
                <a:sym typeface="Arial" pitchFamily="34" charset="0"/>
              </a:rPr>
              <a:t>的敏捷封装与部署</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性能测试结果</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9" name="图片 8">
            <a:extLst>
              <a:ext uri="{FF2B5EF4-FFF2-40B4-BE49-F238E27FC236}">
                <a16:creationId xmlns:a16="http://schemas.microsoft.com/office/drawing/2014/main" id="{10818255-EF53-4F3F-A1CE-825BC8084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120" y="1057275"/>
            <a:ext cx="6703759" cy="5067055"/>
          </a:xfrm>
          <a:prstGeom prst="rect">
            <a:avLst/>
          </a:prstGeom>
        </p:spPr>
      </p:pic>
      <p:sp>
        <p:nvSpPr>
          <p:cNvPr id="10" name="文本框 9">
            <a:extLst>
              <a:ext uri="{FF2B5EF4-FFF2-40B4-BE49-F238E27FC236}">
                <a16:creationId xmlns:a16="http://schemas.microsoft.com/office/drawing/2014/main" id="{ECEA5C4A-7036-42C8-A217-83C2839F7BBA}"/>
              </a:ext>
            </a:extLst>
          </p:cNvPr>
          <p:cNvSpPr txBox="1"/>
          <p:nvPr/>
        </p:nvSpPr>
        <p:spPr>
          <a:xfrm>
            <a:off x="3841367" y="6167161"/>
            <a:ext cx="1814920" cy="400110"/>
          </a:xfrm>
          <a:prstGeom prst="rect">
            <a:avLst/>
          </a:prstGeom>
          <a:noFill/>
        </p:spPr>
        <p:txBody>
          <a:bodyPr wrap="none" rtlCol="0">
            <a:spAutoFit/>
          </a:bodyPr>
          <a:lstStyle/>
          <a:p>
            <a:r>
              <a:rPr lang="en-US" altLang="zh-CN" sz="2000" b="1" dirty="0" err="1">
                <a:latin typeface="Times New Roman" panose="02020603050405020304" pitchFamily="18" charset="0"/>
                <a:cs typeface="Times New Roman" panose="02020603050405020304" pitchFamily="18" charset="0"/>
              </a:rPr>
              <a:t>OpenCL+CPU</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5032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4</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Docker</a:t>
            </a:r>
            <a:r>
              <a:rPr lang="zh-CN" altLang="en-US" sz="2400" dirty="0">
                <a:solidFill>
                  <a:srgbClr val="FFFFFF"/>
                </a:solidFill>
                <a:ea typeface="微软雅黑" pitchFamily="34" charset="-122"/>
                <a:sym typeface="Arial" pitchFamily="34" charset="0"/>
              </a:rPr>
              <a:t>的敏捷封装与部署</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性能测试结果</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10" name="文本框 9">
            <a:extLst>
              <a:ext uri="{FF2B5EF4-FFF2-40B4-BE49-F238E27FC236}">
                <a16:creationId xmlns:a16="http://schemas.microsoft.com/office/drawing/2014/main" id="{ECEA5C4A-7036-42C8-A217-83C2839F7BBA}"/>
              </a:ext>
            </a:extLst>
          </p:cNvPr>
          <p:cNvSpPr txBox="1"/>
          <p:nvPr/>
        </p:nvSpPr>
        <p:spPr>
          <a:xfrm>
            <a:off x="3698492" y="6197957"/>
            <a:ext cx="1603324"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CUDA+CPU</a:t>
            </a:r>
            <a:endParaRPr lang="zh-CN" altLang="en-US" sz="2000" b="1"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F5D36348-7E2D-444D-A229-0A9E2012E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136" y="1044142"/>
            <a:ext cx="6580035" cy="4924060"/>
          </a:xfrm>
          <a:prstGeom prst="rect">
            <a:avLst/>
          </a:prstGeom>
        </p:spPr>
      </p:pic>
    </p:spTree>
    <p:extLst>
      <p:ext uri="{BB962C8B-B14F-4D97-AF65-F5344CB8AC3E}">
        <p14:creationId xmlns:p14="http://schemas.microsoft.com/office/powerpoint/2010/main" val="3933915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4</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Docker</a:t>
            </a:r>
            <a:r>
              <a:rPr lang="zh-CN" altLang="en-US" sz="2400" dirty="0">
                <a:solidFill>
                  <a:srgbClr val="FFFFFF"/>
                </a:solidFill>
                <a:ea typeface="微软雅黑" pitchFamily="34" charset="-122"/>
                <a:sym typeface="Arial" pitchFamily="34" charset="0"/>
              </a:rPr>
              <a:t>的敏捷封装与部署</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性能测试结果</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graphicFrame>
        <p:nvGraphicFramePr>
          <p:cNvPr id="2" name="表格 1">
            <a:extLst>
              <a:ext uri="{FF2B5EF4-FFF2-40B4-BE49-F238E27FC236}">
                <a16:creationId xmlns:a16="http://schemas.microsoft.com/office/drawing/2014/main" id="{A4299238-EFCB-4867-937E-E376CC5BD972}"/>
              </a:ext>
            </a:extLst>
          </p:cNvPr>
          <p:cNvGraphicFramePr>
            <a:graphicFrameLocks noGrp="1"/>
          </p:cNvGraphicFramePr>
          <p:nvPr>
            <p:extLst>
              <p:ext uri="{D42A27DB-BD31-4B8C-83A1-F6EECF244321}">
                <p14:modId xmlns:p14="http://schemas.microsoft.com/office/powerpoint/2010/main" val="1667052165"/>
              </p:ext>
            </p:extLst>
          </p:nvPr>
        </p:nvGraphicFramePr>
        <p:xfrm>
          <a:off x="309562" y="1276357"/>
          <a:ext cx="8524876" cy="4988389"/>
        </p:xfrm>
        <a:graphic>
          <a:graphicData uri="http://schemas.openxmlformats.org/drawingml/2006/table">
            <a:tbl>
              <a:tblPr firstRow="1" firstCol="1" bandRow="1">
                <a:tableStyleId>{5C22544A-7EE6-4342-B048-85BDC9FD1C3A}</a:tableStyleId>
              </a:tblPr>
              <a:tblGrid>
                <a:gridCol w="1109663">
                  <a:extLst>
                    <a:ext uri="{9D8B030D-6E8A-4147-A177-3AD203B41FA5}">
                      <a16:colId xmlns:a16="http://schemas.microsoft.com/office/drawing/2014/main" val="1622294495"/>
                    </a:ext>
                  </a:extLst>
                </a:gridCol>
                <a:gridCol w="1362075">
                  <a:extLst>
                    <a:ext uri="{9D8B030D-6E8A-4147-A177-3AD203B41FA5}">
                      <a16:colId xmlns:a16="http://schemas.microsoft.com/office/drawing/2014/main" val="1299477169"/>
                    </a:ext>
                  </a:extLst>
                </a:gridCol>
                <a:gridCol w="2057400">
                  <a:extLst>
                    <a:ext uri="{9D8B030D-6E8A-4147-A177-3AD203B41FA5}">
                      <a16:colId xmlns:a16="http://schemas.microsoft.com/office/drawing/2014/main" val="2793347271"/>
                    </a:ext>
                  </a:extLst>
                </a:gridCol>
                <a:gridCol w="1392446">
                  <a:extLst>
                    <a:ext uri="{9D8B030D-6E8A-4147-A177-3AD203B41FA5}">
                      <a16:colId xmlns:a16="http://schemas.microsoft.com/office/drawing/2014/main" val="3235205885"/>
                    </a:ext>
                  </a:extLst>
                </a:gridCol>
                <a:gridCol w="1411050">
                  <a:extLst>
                    <a:ext uri="{9D8B030D-6E8A-4147-A177-3AD203B41FA5}">
                      <a16:colId xmlns:a16="http://schemas.microsoft.com/office/drawing/2014/main" val="2206838765"/>
                    </a:ext>
                  </a:extLst>
                </a:gridCol>
                <a:gridCol w="1192242">
                  <a:extLst>
                    <a:ext uri="{9D8B030D-6E8A-4147-A177-3AD203B41FA5}">
                      <a16:colId xmlns:a16="http://schemas.microsoft.com/office/drawing/2014/main" val="2490824752"/>
                    </a:ext>
                  </a:extLst>
                </a:gridCol>
              </a:tblGrid>
              <a:tr h="380822">
                <a:tc rowSpan="2">
                  <a:txBody>
                    <a:bodyPr/>
                    <a:lstStyle/>
                    <a:p>
                      <a:pPr marL="0" marR="0" indent="0" algn="ctr">
                        <a:lnSpc>
                          <a:spcPts val="2100"/>
                        </a:lnSpc>
                        <a:spcBef>
                          <a:spcPts val="0"/>
                        </a:spcBef>
                        <a:spcAft>
                          <a:spcPts val="0"/>
                        </a:spcAft>
                      </a:pPr>
                      <a:r>
                        <a:rPr lang="zh-CN" sz="1800" kern="100" dirty="0">
                          <a:effectLst/>
                        </a:rPr>
                        <a:t>组名</a:t>
                      </a:r>
                      <a:endParaRPr lang="zh-CN" sz="1800" kern="100" dirty="0">
                        <a:effectLst/>
                        <a:latin typeface="Times New Roman" panose="02020603050405020304" pitchFamily="18" charset="0"/>
                        <a:ea typeface="宋体" panose="02010600030101010101" pitchFamily="2" charset="-122"/>
                      </a:endParaRPr>
                    </a:p>
                  </a:txBody>
                  <a:tcPr marL="68580" marR="68580" marT="0" marB="0"/>
                </a:tc>
                <a:tc rowSpan="2">
                  <a:txBody>
                    <a:bodyPr/>
                    <a:lstStyle/>
                    <a:p>
                      <a:pPr marL="0" marR="0" indent="8890" algn="ctr">
                        <a:lnSpc>
                          <a:spcPts val="2100"/>
                        </a:lnSpc>
                        <a:spcBef>
                          <a:spcPts val="0"/>
                        </a:spcBef>
                        <a:spcAft>
                          <a:spcPts val="0"/>
                        </a:spcAft>
                      </a:pPr>
                      <a:r>
                        <a:rPr lang="zh-CN" sz="1800" kern="100">
                          <a:effectLst/>
                        </a:rPr>
                        <a:t>平台</a:t>
                      </a:r>
                      <a:endParaRPr lang="zh-CN" sz="1800" kern="100">
                        <a:effectLst/>
                        <a:latin typeface="Times New Roman" panose="02020603050405020304" pitchFamily="18" charset="0"/>
                        <a:ea typeface="宋体" panose="02010600030101010101" pitchFamily="2" charset="-122"/>
                      </a:endParaRPr>
                    </a:p>
                  </a:txBody>
                  <a:tcPr marL="68580" marR="68580" marT="0" marB="0"/>
                </a:tc>
                <a:tc rowSpan="2">
                  <a:txBody>
                    <a:bodyPr/>
                    <a:lstStyle/>
                    <a:p>
                      <a:pPr marL="0" marR="0" indent="6985" algn="ctr">
                        <a:lnSpc>
                          <a:spcPts val="2100"/>
                        </a:lnSpc>
                        <a:spcBef>
                          <a:spcPts val="0"/>
                        </a:spcBef>
                        <a:spcAft>
                          <a:spcPts val="0"/>
                        </a:spcAft>
                      </a:pPr>
                      <a:r>
                        <a:rPr lang="zh-CN" sz="1800" kern="100">
                          <a:effectLst/>
                        </a:rPr>
                        <a:t>生成洁图像素</a:t>
                      </a:r>
                      <a:r>
                        <a:rPr lang="en-US" sz="1800" kern="100">
                          <a:effectLst/>
                        </a:rPr>
                        <a:t>/pixel</a:t>
                      </a:r>
                      <a:endParaRPr lang="zh-CN" sz="1800" kern="100">
                        <a:effectLst/>
                        <a:latin typeface="Times New Roman" panose="02020603050405020304" pitchFamily="18" charset="0"/>
                        <a:ea typeface="宋体" panose="02010600030101010101" pitchFamily="2" charset="-122"/>
                      </a:endParaRPr>
                    </a:p>
                  </a:txBody>
                  <a:tcPr marL="68580" marR="68580" marT="0" marB="0"/>
                </a:tc>
                <a:tc rowSpan="2">
                  <a:txBody>
                    <a:bodyPr/>
                    <a:lstStyle/>
                    <a:p>
                      <a:pPr marL="0" marR="0" indent="0" algn="ctr">
                        <a:lnSpc>
                          <a:spcPts val="2100"/>
                        </a:lnSpc>
                        <a:spcBef>
                          <a:spcPts val="0"/>
                        </a:spcBef>
                        <a:spcAft>
                          <a:spcPts val="0"/>
                        </a:spcAft>
                      </a:pPr>
                      <a:r>
                        <a:rPr lang="zh-CN" sz="1800" kern="100">
                          <a:effectLst/>
                        </a:rPr>
                        <a:t>执行次数</a:t>
                      </a:r>
                      <a:r>
                        <a:rPr lang="en-US" sz="1800" kern="100">
                          <a:effectLst/>
                        </a:rPr>
                        <a:t>/</a:t>
                      </a:r>
                      <a:r>
                        <a:rPr lang="zh-CN" sz="1800" kern="100">
                          <a:effectLst/>
                        </a:rPr>
                        <a:t>次</a:t>
                      </a:r>
                      <a:endParaRPr lang="zh-CN" sz="1800" kern="100">
                        <a:effectLst/>
                        <a:latin typeface="Times New Roman" panose="02020603050405020304" pitchFamily="18" charset="0"/>
                        <a:ea typeface="宋体" panose="02010600030101010101" pitchFamily="2" charset="-122"/>
                      </a:endParaRPr>
                    </a:p>
                  </a:txBody>
                  <a:tcPr marL="68580" marR="68580" marT="0" marB="0"/>
                </a:tc>
                <a:tc gridSpan="2">
                  <a:txBody>
                    <a:bodyPr/>
                    <a:lstStyle/>
                    <a:p>
                      <a:pPr marL="0" marR="0" indent="0" algn="ctr">
                        <a:lnSpc>
                          <a:spcPct val="150000"/>
                        </a:lnSpc>
                        <a:spcBef>
                          <a:spcPts val="0"/>
                        </a:spcBef>
                        <a:spcAft>
                          <a:spcPts val="0"/>
                        </a:spcAft>
                      </a:pPr>
                      <a:r>
                        <a:rPr lang="zh-CN" sz="1800" kern="100">
                          <a:effectLst/>
                        </a:rPr>
                        <a:t>两种模式下平均时间</a:t>
                      </a:r>
                      <a:r>
                        <a:rPr lang="en-US" sz="1800" kern="100">
                          <a:effectLst/>
                        </a:rPr>
                        <a:t>/s</a:t>
                      </a:r>
                      <a:endParaRPr lang="zh-CN" sz="1800" kern="1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extLst>
                  <a:ext uri="{0D108BD9-81ED-4DB2-BD59-A6C34878D82A}">
                    <a16:rowId xmlns:a16="http://schemas.microsoft.com/office/drawing/2014/main" val="3617857501"/>
                  </a:ext>
                </a:extLst>
              </a:tr>
              <a:tr h="65602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indent="0" algn="ctr">
                        <a:lnSpc>
                          <a:spcPts val="2100"/>
                        </a:lnSpc>
                        <a:spcBef>
                          <a:spcPts val="0"/>
                        </a:spcBef>
                        <a:spcAft>
                          <a:spcPts val="0"/>
                        </a:spcAft>
                      </a:pPr>
                      <a:r>
                        <a:rPr lang="en-US" sz="1800" kern="100">
                          <a:effectLst/>
                        </a:rPr>
                        <a:t>OpenCL + CPU</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0" algn="ctr">
                        <a:lnSpc>
                          <a:spcPts val="2100"/>
                        </a:lnSpc>
                        <a:spcBef>
                          <a:spcPts val="0"/>
                        </a:spcBef>
                        <a:spcAft>
                          <a:spcPts val="0"/>
                        </a:spcAft>
                      </a:pPr>
                      <a:r>
                        <a:rPr lang="en-US" sz="1800" kern="100">
                          <a:effectLst/>
                        </a:rPr>
                        <a:t>CUDA + GPU</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665825116"/>
                  </a:ext>
                </a:extLst>
              </a:tr>
              <a:tr h="479545">
                <a:tc rowSpan="4">
                  <a:txBody>
                    <a:bodyPr/>
                    <a:lstStyle/>
                    <a:p>
                      <a:pPr marL="0" marR="0" indent="0" algn="ctr">
                        <a:lnSpc>
                          <a:spcPts val="2100"/>
                        </a:lnSpc>
                        <a:spcBef>
                          <a:spcPts val="0"/>
                        </a:spcBef>
                        <a:spcAft>
                          <a:spcPts val="0"/>
                        </a:spcAft>
                      </a:pPr>
                      <a:r>
                        <a:rPr lang="zh-CN" sz="1800" kern="100">
                          <a:effectLst/>
                        </a:rPr>
                        <a:t>物理主机组</a:t>
                      </a:r>
                      <a:endParaRPr lang="zh-CN" sz="1800" kern="100">
                        <a:effectLst/>
                        <a:latin typeface="Times New Roman" panose="02020603050405020304" pitchFamily="18" charset="0"/>
                        <a:ea typeface="宋体" panose="02010600030101010101" pitchFamily="2" charset="-122"/>
                      </a:endParaRPr>
                    </a:p>
                  </a:txBody>
                  <a:tcPr marL="68580" marR="68580" marT="0" marB="0"/>
                </a:tc>
                <a:tc rowSpan="2">
                  <a:txBody>
                    <a:bodyPr/>
                    <a:lstStyle/>
                    <a:p>
                      <a:pPr marL="0" marR="0" indent="0" algn="ctr">
                        <a:lnSpc>
                          <a:spcPts val="2100"/>
                        </a:lnSpc>
                        <a:spcBef>
                          <a:spcPts val="0"/>
                        </a:spcBef>
                        <a:spcAft>
                          <a:spcPts val="0"/>
                        </a:spcAft>
                      </a:pPr>
                      <a:r>
                        <a:rPr lang="en-US" sz="1800" kern="100">
                          <a:effectLst/>
                        </a:rPr>
                        <a:t>Physical Host</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6985" algn="ctr">
                        <a:lnSpc>
                          <a:spcPts val="2100"/>
                        </a:lnSpc>
                        <a:spcBef>
                          <a:spcPts val="0"/>
                        </a:spcBef>
                        <a:spcAft>
                          <a:spcPts val="0"/>
                        </a:spcAft>
                      </a:pPr>
                      <a:r>
                        <a:rPr lang="en-US" sz="1800" kern="100">
                          <a:effectLst/>
                        </a:rPr>
                        <a:t>512 × 512</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0.292</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0" algn="ctr">
                        <a:lnSpc>
                          <a:spcPts val="2100"/>
                        </a:lnSpc>
                        <a:spcBef>
                          <a:spcPts val="0"/>
                        </a:spcBef>
                        <a:spcAft>
                          <a:spcPts val="0"/>
                        </a:spcAft>
                      </a:pPr>
                      <a:r>
                        <a:rPr lang="en-US" sz="1800" kern="100">
                          <a:effectLst/>
                        </a:rPr>
                        <a:t>0.182</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059077461"/>
                  </a:ext>
                </a:extLst>
              </a:tr>
              <a:tr h="479545">
                <a:tc vMerge="1">
                  <a:txBody>
                    <a:bodyPr/>
                    <a:lstStyle/>
                    <a:p>
                      <a:endParaRPr lang="zh-CN" altLang="en-US"/>
                    </a:p>
                  </a:txBody>
                  <a:tcPr/>
                </a:tc>
                <a:tc vMerge="1">
                  <a:txBody>
                    <a:bodyPr/>
                    <a:lstStyle/>
                    <a:p>
                      <a:endParaRPr lang="zh-CN" altLang="en-US"/>
                    </a:p>
                  </a:txBody>
                  <a:tcPr/>
                </a:tc>
                <a:tc>
                  <a:txBody>
                    <a:bodyPr/>
                    <a:lstStyle/>
                    <a:p>
                      <a:pPr marL="0" marR="0" indent="6985" algn="ctr">
                        <a:lnSpc>
                          <a:spcPts val="2100"/>
                        </a:lnSpc>
                        <a:spcBef>
                          <a:spcPts val="0"/>
                        </a:spcBef>
                        <a:spcAft>
                          <a:spcPts val="0"/>
                        </a:spcAft>
                      </a:pPr>
                      <a:r>
                        <a:rPr lang="en-US" sz="1800" kern="100">
                          <a:effectLst/>
                        </a:rPr>
                        <a:t>1 024 × 1 024</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0.719</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0.367</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188413708"/>
                  </a:ext>
                </a:extLst>
              </a:tr>
              <a:tr h="479545">
                <a:tc vMerge="1">
                  <a:txBody>
                    <a:bodyPr/>
                    <a:lstStyle/>
                    <a:p>
                      <a:endParaRPr lang="zh-CN" altLang="en-US"/>
                    </a:p>
                  </a:txBody>
                  <a:tcPr/>
                </a:tc>
                <a:tc rowSpan="2">
                  <a:txBody>
                    <a:bodyPr/>
                    <a:lstStyle/>
                    <a:p>
                      <a:pPr marL="0" marR="0" indent="8890" algn="ctr">
                        <a:lnSpc>
                          <a:spcPts val="2100"/>
                        </a:lnSpc>
                        <a:spcBef>
                          <a:spcPts val="0"/>
                        </a:spcBef>
                        <a:spcAft>
                          <a:spcPts val="0"/>
                        </a:spcAft>
                      </a:pPr>
                      <a:r>
                        <a:rPr lang="en-US" sz="1800" kern="100">
                          <a:effectLst/>
                        </a:rPr>
                        <a:t>Docker</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6985" algn="ctr">
                        <a:lnSpc>
                          <a:spcPts val="2100"/>
                        </a:lnSpc>
                        <a:spcBef>
                          <a:spcPts val="0"/>
                        </a:spcBef>
                        <a:spcAft>
                          <a:spcPts val="0"/>
                        </a:spcAft>
                      </a:pPr>
                      <a:r>
                        <a:rPr lang="en-US" sz="1800" kern="100">
                          <a:effectLst/>
                        </a:rPr>
                        <a:t>512 × 512</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0.296</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0.183</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129177643"/>
                  </a:ext>
                </a:extLst>
              </a:tr>
              <a:tr h="479545">
                <a:tc vMerge="1">
                  <a:txBody>
                    <a:bodyPr/>
                    <a:lstStyle/>
                    <a:p>
                      <a:endParaRPr lang="zh-CN" altLang="en-US"/>
                    </a:p>
                  </a:txBody>
                  <a:tcPr/>
                </a:tc>
                <a:tc vMerge="1">
                  <a:txBody>
                    <a:bodyPr/>
                    <a:lstStyle/>
                    <a:p>
                      <a:endParaRPr lang="zh-CN" altLang="en-US"/>
                    </a:p>
                  </a:txBody>
                  <a:tcPr/>
                </a:tc>
                <a:tc>
                  <a:txBody>
                    <a:bodyPr/>
                    <a:lstStyle/>
                    <a:p>
                      <a:pPr marL="0" marR="0" indent="6985" algn="ctr">
                        <a:lnSpc>
                          <a:spcPts val="2100"/>
                        </a:lnSpc>
                        <a:spcBef>
                          <a:spcPts val="0"/>
                        </a:spcBef>
                        <a:spcAft>
                          <a:spcPts val="0"/>
                        </a:spcAft>
                      </a:pPr>
                      <a:r>
                        <a:rPr lang="en-US" sz="1800" kern="100">
                          <a:effectLst/>
                        </a:rPr>
                        <a:t>1 024 × 1 024</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0.720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0.376</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071040111"/>
                  </a:ext>
                </a:extLst>
              </a:tr>
              <a:tr h="479545">
                <a:tc rowSpan="4">
                  <a:txBody>
                    <a:bodyPr/>
                    <a:lstStyle/>
                    <a:p>
                      <a:pPr marL="0" marR="0" indent="0" algn="ctr">
                        <a:lnSpc>
                          <a:spcPts val="2100"/>
                        </a:lnSpc>
                        <a:spcBef>
                          <a:spcPts val="0"/>
                        </a:spcBef>
                        <a:spcAft>
                          <a:spcPts val="0"/>
                        </a:spcAft>
                      </a:pPr>
                      <a:r>
                        <a:rPr lang="zh-CN" sz="1800" kern="100">
                          <a:effectLst/>
                        </a:rPr>
                        <a:t>虚拟主机组</a:t>
                      </a:r>
                      <a:endParaRPr lang="zh-CN" sz="1800" kern="100">
                        <a:effectLst/>
                        <a:latin typeface="Times New Roman" panose="02020603050405020304" pitchFamily="18" charset="0"/>
                        <a:ea typeface="宋体" panose="02010600030101010101" pitchFamily="2" charset="-122"/>
                      </a:endParaRPr>
                    </a:p>
                  </a:txBody>
                  <a:tcPr marL="68580" marR="68580" marT="0" marB="0"/>
                </a:tc>
                <a:tc rowSpan="2">
                  <a:txBody>
                    <a:bodyPr/>
                    <a:lstStyle/>
                    <a:p>
                      <a:pPr marL="0" marR="0" indent="8890" algn="ctr">
                        <a:lnSpc>
                          <a:spcPts val="2100"/>
                        </a:lnSpc>
                        <a:spcBef>
                          <a:spcPts val="0"/>
                        </a:spcBef>
                        <a:spcAft>
                          <a:spcPts val="0"/>
                        </a:spcAft>
                      </a:pPr>
                      <a:r>
                        <a:rPr lang="en-US" sz="1800" kern="100">
                          <a:effectLst/>
                        </a:rPr>
                        <a:t>KVM</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6985" algn="ctr">
                        <a:lnSpc>
                          <a:spcPts val="2100"/>
                        </a:lnSpc>
                        <a:spcBef>
                          <a:spcPts val="0"/>
                        </a:spcBef>
                        <a:spcAft>
                          <a:spcPts val="0"/>
                        </a:spcAft>
                      </a:pPr>
                      <a:r>
                        <a:rPr lang="en-US" sz="1800" kern="100">
                          <a:effectLst/>
                        </a:rPr>
                        <a:t>512 × 512</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2.172</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1.382</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209703805"/>
                  </a:ext>
                </a:extLst>
              </a:tr>
              <a:tr h="479545">
                <a:tc vMerge="1">
                  <a:txBody>
                    <a:bodyPr/>
                    <a:lstStyle/>
                    <a:p>
                      <a:endParaRPr lang="zh-CN" altLang="en-US"/>
                    </a:p>
                  </a:txBody>
                  <a:tcPr/>
                </a:tc>
                <a:tc vMerge="1">
                  <a:txBody>
                    <a:bodyPr/>
                    <a:lstStyle/>
                    <a:p>
                      <a:endParaRPr lang="zh-CN" altLang="en-US"/>
                    </a:p>
                  </a:txBody>
                  <a:tcPr/>
                </a:tc>
                <a:tc>
                  <a:txBody>
                    <a:bodyPr/>
                    <a:lstStyle/>
                    <a:p>
                      <a:pPr marL="0" marR="0" indent="6985" algn="ctr">
                        <a:lnSpc>
                          <a:spcPts val="2100"/>
                        </a:lnSpc>
                        <a:spcBef>
                          <a:spcPts val="0"/>
                        </a:spcBef>
                        <a:spcAft>
                          <a:spcPts val="0"/>
                        </a:spcAft>
                      </a:pPr>
                      <a:r>
                        <a:rPr lang="en-US" sz="1800" kern="100">
                          <a:effectLst/>
                        </a:rPr>
                        <a:t>1 024 × 1 024</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3.161</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1.671</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891830108"/>
                  </a:ext>
                </a:extLst>
              </a:tr>
              <a:tr h="479545">
                <a:tc vMerge="1">
                  <a:txBody>
                    <a:bodyPr/>
                    <a:lstStyle/>
                    <a:p>
                      <a:endParaRPr lang="zh-CN" altLang="en-US"/>
                    </a:p>
                  </a:txBody>
                  <a:tcPr/>
                </a:tc>
                <a:tc rowSpan="2">
                  <a:txBody>
                    <a:bodyPr/>
                    <a:lstStyle/>
                    <a:p>
                      <a:pPr marL="0" marR="0" indent="0" algn="ctr">
                        <a:lnSpc>
                          <a:spcPts val="2100"/>
                        </a:lnSpc>
                        <a:spcBef>
                          <a:spcPts val="0"/>
                        </a:spcBef>
                        <a:spcAft>
                          <a:spcPts val="0"/>
                        </a:spcAft>
                      </a:pPr>
                      <a:r>
                        <a:rPr lang="en-US" sz="1800" kern="100">
                          <a:effectLst/>
                        </a:rPr>
                        <a:t>KVM+Docker</a:t>
                      </a:r>
                      <a:endParaRPr lang="zh-CN" sz="1800" kern="100">
                        <a:effectLst/>
                      </a:endParaRPr>
                    </a:p>
                    <a:p>
                      <a:pPr marL="0" marR="0" indent="254000" algn="ctr">
                        <a:lnSpc>
                          <a:spcPts val="2100"/>
                        </a:lnSpc>
                        <a:spcBef>
                          <a:spcPts val="0"/>
                        </a:spcBef>
                        <a:spcAft>
                          <a:spcPts val="0"/>
                        </a:spcAft>
                      </a:pPr>
                      <a:r>
                        <a:rPr lang="en-US" sz="1800" kern="100">
                          <a:effectLst/>
                        </a:rPr>
                        <a:t> </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6985" algn="ctr">
                        <a:lnSpc>
                          <a:spcPts val="2100"/>
                        </a:lnSpc>
                        <a:spcBef>
                          <a:spcPts val="0"/>
                        </a:spcBef>
                        <a:spcAft>
                          <a:spcPts val="0"/>
                        </a:spcAft>
                      </a:pPr>
                      <a:r>
                        <a:rPr lang="en-US" sz="1800" kern="100">
                          <a:effectLst/>
                        </a:rPr>
                        <a:t>512 × 512</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2.159</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1.431</a:t>
                      </a:r>
                      <a:endParaRPr lang="zh-CN" sz="18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674907912"/>
                  </a:ext>
                </a:extLst>
              </a:tr>
              <a:tr h="564070">
                <a:tc vMerge="1">
                  <a:txBody>
                    <a:bodyPr/>
                    <a:lstStyle/>
                    <a:p>
                      <a:endParaRPr lang="zh-CN" altLang="en-US"/>
                    </a:p>
                  </a:txBody>
                  <a:tcPr/>
                </a:tc>
                <a:tc vMerge="1">
                  <a:txBody>
                    <a:bodyPr/>
                    <a:lstStyle/>
                    <a:p>
                      <a:endParaRPr lang="zh-CN" altLang="en-US"/>
                    </a:p>
                  </a:txBody>
                  <a:tcPr/>
                </a:tc>
                <a:tc>
                  <a:txBody>
                    <a:bodyPr/>
                    <a:lstStyle/>
                    <a:p>
                      <a:pPr marL="0" marR="0" indent="6985" algn="ctr">
                        <a:lnSpc>
                          <a:spcPts val="2100"/>
                        </a:lnSpc>
                        <a:spcBef>
                          <a:spcPts val="0"/>
                        </a:spcBef>
                        <a:spcAft>
                          <a:spcPts val="0"/>
                        </a:spcAft>
                      </a:pPr>
                      <a:r>
                        <a:rPr lang="en-US" sz="1800" kern="100">
                          <a:effectLst/>
                        </a:rPr>
                        <a:t>1 024 × 1 024</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10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a:effectLst/>
                        </a:rPr>
                        <a:t>3.200</a:t>
                      </a:r>
                      <a:endParaRPr lang="zh-CN" sz="1800" kern="1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indent="228600" algn="ctr">
                        <a:lnSpc>
                          <a:spcPts val="2100"/>
                        </a:lnSpc>
                        <a:spcBef>
                          <a:spcPts val="0"/>
                        </a:spcBef>
                        <a:spcAft>
                          <a:spcPts val="0"/>
                        </a:spcAft>
                      </a:pPr>
                      <a:r>
                        <a:rPr lang="en-US" sz="1800" kern="100" dirty="0">
                          <a:effectLst/>
                        </a:rPr>
                        <a:t>1.665</a:t>
                      </a:r>
                      <a:endParaRPr lang="zh-CN" sz="18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703576442"/>
                  </a:ext>
                </a:extLst>
              </a:tr>
            </a:tbl>
          </a:graphicData>
        </a:graphic>
      </p:graphicFrame>
    </p:spTree>
    <p:extLst>
      <p:ext uri="{BB962C8B-B14F-4D97-AF65-F5344CB8AC3E}">
        <p14:creationId xmlns:p14="http://schemas.microsoft.com/office/powerpoint/2010/main" val="515609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4</a:t>
            </a:r>
            <a:r>
              <a:rPr lang="zh-CN" altLang="en-US" sz="2400" dirty="0">
                <a:solidFill>
                  <a:srgbClr val="FFFFFF"/>
                </a:solidFill>
                <a:ea typeface="微软雅黑" pitchFamily="34" charset="-122"/>
                <a:sym typeface="Arial" pitchFamily="34" charset="0"/>
              </a:rPr>
              <a:t>、基于</a:t>
            </a:r>
            <a:r>
              <a:rPr lang="en-US" altLang="zh-CN" sz="2400" dirty="0">
                <a:solidFill>
                  <a:srgbClr val="FFFFFF"/>
                </a:solidFill>
                <a:ea typeface="微软雅黑" pitchFamily="34" charset="-122"/>
                <a:sym typeface="Arial" pitchFamily="34" charset="0"/>
              </a:rPr>
              <a:t>Docker</a:t>
            </a:r>
            <a:r>
              <a:rPr lang="zh-CN" altLang="en-US" sz="2400" dirty="0">
                <a:solidFill>
                  <a:srgbClr val="FFFFFF"/>
                </a:solidFill>
                <a:ea typeface="微软雅黑" pitchFamily="34" charset="-122"/>
                <a:sym typeface="Arial" pitchFamily="34" charset="0"/>
              </a:rPr>
              <a:t>的敏捷封装与部署</a:t>
            </a:r>
            <a:r>
              <a:rPr lang="en-US" altLang="zh-CN" sz="2400" dirty="0">
                <a:solidFill>
                  <a:srgbClr val="FFFFFF"/>
                </a:solidFill>
                <a:ea typeface="微软雅黑" pitchFamily="34" charset="-122"/>
                <a:sym typeface="Arial" pitchFamily="34" charset="0"/>
              </a:rPr>
              <a:t>/</a:t>
            </a:r>
            <a:r>
              <a:rPr lang="zh-CN" altLang="en-US" sz="2400" dirty="0">
                <a:solidFill>
                  <a:srgbClr val="FFFFFF"/>
                </a:solidFill>
                <a:ea typeface="微软雅黑" pitchFamily="34" charset="-122"/>
                <a:sym typeface="Arial" pitchFamily="34" charset="0"/>
              </a:rPr>
              <a:t>小结</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6" name="文本框 5">
            <a:extLst>
              <a:ext uri="{FF2B5EF4-FFF2-40B4-BE49-F238E27FC236}">
                <a16:creationId xmlns:a16="http://schemas.microsoft.com/office/drawing/2014/main" id="{7EE194CD-20B5-4B2B-BDA9-9B736DDD61FC}"/>
              </a:ext>
            </a:extLst>
          </p:cNvPr>
          <p:cNvSpPr txBox="1"/>
          <p:nvPr/>
        </p:nvSpPr>
        <p:spPr>
          <a:xfrm>
            <a:off x="320220" y="1712577"/>
            <a:ext cx="8421947"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solidFill>
                  <a:srgbClr val="0070C0"/>
                </a:solidFill>
                <a:latin typeface="微软雅黑" pitchFamily="34" charset="-122"/>
                <a:ea typeface="微软雅黑" pitchFamily="34" charset="-122"/>
              </a:rPr>
              <a:t>Docker</a:t>
            </a:r>
            <a:r>
              <a:rPr lang="zh-CN" altLang="en-US" sz="2000" dirty="0">
                <a:solidFill>
                  <a:srgbClr val="0070C0"/>
                </a:solidFill>
                <a:latin typeface="微软雅黑" pitchFamily="34" charset="-122"/>
                <a:ea typeface="微软雅黑" pitchFamily="34" charset="-122"/>
              </a:rPr>
              <a:t>容器内执行数据处理与虚拟机相比具有更低的开销</a:t>
            </a:r>
            <a:r>
              <a:rPr lang="en-US" altLang="zh-CN" sz="2000" dirty="0">
                <a:solidFill>
                  <a:srgbClr val="0070C0"/>
                </a:solidFill>
                <a:latin typeface="微软雅黑" pitchFamily="34" charset="-122"/>
                <a:ea typeface="微软雅黑" pitchFamily="34" charset="-122"/>
              </a:rPr>
              <a:t> </a:t>
            </a:r>
            <a:r>
              <a:rPr lang="zh-CN" altLang="en-US" sz="2000" dirty="0">
                <a:solidFill>
                  <a:srgbClr val="0070C0"/>
                </a:solidFill>
                <a:latin typeface="微软雅黑" pitchFamily="34" charset="-122"/>
                <a:ea typeface="微软雅黑" pitchFamily="34" charset="-122"/>
              </a:rPr>
              <a:t>以及更好的性能优势，并且和物理主机的处理性能十分接近。</a:t>
            </a: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en-US"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r>
              <a:rPr lang="zh-CN" altLang="en-US" sz="2000" dirty="0">
                <a:solidFill>
                  <a:srgbClr val="0070C0"/>
                </a:solidFill>
                <a:latin typeface="微软雅黑" pitchFamily="34" charset="-122"/>
                <a:ea typeface="微软雅黑" pitchFamily="34" charset="-122"/>
              </a:rPr>
              <a:t>使用</a:t>
            </a:r>
            <a:r>
              <a:rPr lang="en-US" altLang="zh-CN" sz="2000" dirty="0">
                <a:solidFill>
                  <a:srgbClr val="0070C0"/>
                </a:solidFill>
                <a:latin typeface="微软雅黑" pitchFamily="34" charset="-122"/>
                <a:ea typeface="微软雅黑" pitchFamily="34" charset="-122"/>
              </a:rPr>
              <a:t>Docker</a:t>
            </a:r>
            <a:r>
              <a:rPr lang="zh-CN" altLang="en-US" sz="2000" dirty="0">
                <a:solidFill>
                  <a:srgbClr val="0070C0"/>
                </a:solidFill>
                <a:latin typeface="微软雅黑" pitchFamily="34" charset="-122"/>
                <a:ea typeface="微软雅黑" pitchFamily="34" charset="-122"/>
              </a:rPr>
              <a:t>容器对软件封装，可以提高开发和部署环境可重用性、可维护性以及快速持续集成的能力。</a:t>
            </a:r>
          </a:p>
          <a:p>
            <a:endParaRPr lang="zh-CN" altLang="en-US" sz="20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6376503"/>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en-US" altLang="zh-CN" sz="2400" dirty="0">
                <a:solidFill>
                  <a:srgbClr val="FFFFFF"/>
                </a:solidFill>
                <a:ea typeface="微软雅黑" pitchFamily="34" charset="-122"/>
                <a:sym typeface="Arial" pitchFamily="34" charset="0"/>
              </a:rPr>
              <a:t>5</a:t>
            </a:r>
            <a:r>
              <a:rPr lang="zh-CN" altLang="en-US" sz="2400" dirty="0">
                <a:solidFill>
                  <a:srgbClr val="FFFFFF"/>
                </a:solidFill>
                <a:ea typeface="微软雅黑" pitchFamily="34" charset="-122"/>
                <a:sym typeface="Arial" pitchFamily="34" charset="0"/>
              </a:rPr>
              <a:t>、工作总结</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6" name="文本框 5">
            <a:extLst>
              <a:ext uri="{FF2B5EF4-FFF2-40B4-BE49-F238E27FC236}">
                <a16:creationId xmlns:a16="http://schemas.microsoft.com/office/drawing/2014/main" id="{7EE194CD-20B5-4B2B-BDA9-9B736DDD61FC}"/>
              </a:ext>
            </a:extLst>
          </p:cNvPr>
          <p:cNvSpPr txBox="1"/>
          <p:nvPr/>
        </p:nvSpPr>
        <p:spPr>
          <a:xfrm>
            <a:off x="221608" y="1105142"/>
            <a:ext cx="8421947" cy="4862870"/>
          </a:xfrm>
          <a:prstGeom prst="rect">
            <a:avLst/>
          </a:prstGeom>
          <a:noFill/>
        </p:spPr>
        <p:txBody>
          <a:bodyPr wrap="square" rtlCol="0">
            <a:spAutoFit/>
          </a:bodyPr>
          <a:lstStyle/>
          <a:p>
            <a:pPr marL="342900" indent="-342900">
              <a:buFont typeface="Arial" panose="020B0604020202020204" pitchFamily="34" charset="0"/>
              <a:buChar char="•"/>
            </a:pPr>
            <a:r>
              <a:rPr lang="zh-CN" altLang="zh-CN" dirty="0">
                <a:solidFill>
                  <a:schemeClr val="accent5">
                    <a:lumMod val="50000"/>
                  </a:schemeClr>
                </a:solidFill>
                <a:latin typeface="微软雅黑" panose="020B0503020204020204" pitchFamily="34" charset="-122"/>
                <a:ea typeface="微软雅黑" panose="020B0503020204020204" pitchFamily="34" charset="-122"/>
              </a:rPr>
              <a:t>基于</a:t>
            </a:r>
            <a:r>
              <a:rPr lang="en-US" altLang="zh-CN" dirty="0">
                <a:solidFill>
                  <a:schemeClr val="accent5">
                    <a:lumMod val="50000"/>
                  </a:schemeClr>
                </a:solidFill>
                <a:latin typeface="微软雅黑" panose="020B0503020204020204" pitchFamily="34" charset="-122"/>
                <a:ea typeface="微软雅黑" panose="020B0503020204020204" pitchFamily="34" charset="-122"/>
              </a:rPr>
              <a:t>DPDK</a:t>
            </a:r>
            <a:r>
              <a:rPr lang="zh-CN" altLang="zh-CN" dirty="0">
                <a:solidFill>
                  <a:schemeClr val="accent5">
                    <a:lumMod val="50000"/>
                  </a:schemeClr>
                </a:solidFill>
                <a:latin typeface="微软雅黑" panose="020B0503020204020204" pitchFamily="34" charset="-122"/>
                <a:ea typeface="微软雅黑" panose="020B0503020204020204" pitchFamily="34" charset="-122"/>
              </a:rPr>
              <a:t>的数据采集不需要额外的内核和网络参数调优，在高带宽下性能稳定，能够满足当前长时间无丢包的射电观测数据采集</a:t>
            </a:r>
            <a:r>
              <a:rPr lang="zh-CN" altLang="en-US" dirty="0">
                <a:solidFill>
                  <a:schemeClr val="accent5">
                    <a:lumMod val="50000"/>
                  </a:schemeClr>
                </a:solidFill>
                <a:latin typeface="微软雅黑" panose="020B0503020204020204" pitchFamily="34" charset="-122"/>
                <a:ea typeface="微软雅黑" panose="020B0503020204020204" pitchFamily="34" charset="-122"/>
              </a:rPr>
              <a:t>。</a:t>
            </a:r>
            <a:endParaRPr lang="en-US" altLang="zh-CN" dirty="0">
              <a:solidFill>
                <a:schemeClr val="accent5">
                  <a:lumMod val="50000"/>
                </a:schemeClr>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dirty="0">
                <a:solidFill>
                  <a:schemeClr val="accent5">
                    <a:lumMod val="50000"/>
                  </a:schemeClr>
                </a:solidFill>
                <a:latin typeface="微软雅黑" panose="020B0503020204020204" pitchFamily="34" charset="-122"/>
                <a:ea typeface="微软雅黑" panose="020B0503020204020204" pitchFamily="34" charset="-122"/>
              </a:rPr>
              <a:t>研究了异构环境的计算资源，并行化数据处理算法，提高数据吞吐能力。</a:t>
            </a:r>
            <a:endParaRPr lang="en-US" altLang="zh-CN" dirty="0">
              <a:solidFill>
                <a:schemeClr val="accent5">
                  <a:lumMod val="50000"/>
                </a:schemeClr>
              </a:solidFill>
              <a:latin typeface="微软雅黑" panose="020B0503020204020204" pitchFamily="34" charset="-122"/>
              <a:ea typeface="微软雅黑" panose="020B0503020204020204" pitchFamily="34" charset="-122"/>
            </a:endParaRPr>
          </a:p>
          <a:p>
            <a:pPr marL="800100" lvl="1" indent="-342900">
              <a:buFont typeface="Arial" panose="020B0604020202020204" pitchFamily="34" charset="0"/>
              <a:buChar char="•"/>
            </a:pPr>
            <a:r>
              <a:rPr lang="zh-CN" altLang="zh-CN" dirty="0">
                <a:solidFill>
                  <a:schemeClr val="accent5">
                    <a:lumMod val="50000"/>
                  </a:schemeClr>
                </a:solidFill>
                <a:latin typeface="微软雅黑" panose="020B0503020204020204" pitchFamily="34" charset="-122"/>
                <a:ea typeface="微软雅黑" panose="020B0503020204020204" pitchFamily="34" charset="-122"/>
              </a:rPr>
              <a:t>以云台</a:t>
            </a:r>
            <a:r>
              <a:rPr lang="en-US" altLang="zh-CN" dirty="0">
                <a:solidFill>
                  <a:schemeClr val="accent5">
                    <a:lumMod val="50000"/>
                  </a:schemeClr>
                </a:solidFill>
                <a:latin typeface="微软雅黑" panose="020B0503020204020204" pitchFamily="34" charset="-122"/>
                <a:ea typeface="微软雅黑" panose="020B0503020204020204" pitchFamily="34" charset="-122"/>
              </a:rPr>
              <a:t>40</a:t>
            </a:r>
            <a:r>
              <a:rPr lang="zh-CN" altLang="zh-CN" dirty="0">
                <a:solidFill>
                  <a:schemeClr val="accent5">
                    <a:lumMod val="50000"/>
                  </a:schemeClr>
                </a:solidFill>
                <a:latin typeface="微软雅黑" panose="020B0503020204020204" pitchFamily="34" charset="-122"/>
                <a:ea typeface="微软雅黑" panose="020B0503020204020204" pitchFamily="34" charset="-122"/>
              </a:rPr>
              <a:t>米脉冲星数据处理为研究对象，实现了解码、消色散、合成滤波、偏振计算、折叠在</a:t>
            </a:r>
            <a:r>
              <a:rPr lang="en-US" altLang="zh-CN" dirty="0">
                <a:solidFill>
                  <a:schemeClr val="accent5">
                    <a:lumMod val="50000"/>
                  </a:schemeClr>
                </a:solidFill>
                <a:latin typeface="微软雅黑" panose="020B0503020204020204" pitchFamily="34" charset="-122"/>
                <a:ea typeface="微软雅黑" panose="020B0503020204020204" pitchFamily="34" charset="-122"/>
              </a:rPr>
              <a:t>GPU</a:t>
            </a:r>
            <a:r>
              <a:rPr lang="zh-CN" altLang="zh-CN" dirty="0">
                <a:solidFill>
                  <a:schemeClr val="accent5">
                    <a:lumMod val="50000"/>
                  </a:schemeClr>
                </a:solidFill>
                <a:latin typeface="微软雅黑" panose="020B0503020204020204" pitchFamily="34" charset="-122"/>
                <a:ea typeface="微软雅黑" panose="020B0503020204020204" pitchFamily="34" charset="-122"/>
              </a:rPr>
              <a:t>上的并行，使用环形缓冲和任务调度实现了多节点和多</a:t>
            </a:r>
            <a:r>
              <a:rPr lang="en-US" altLang="zh-CN" dirty="0">
                <a:solidFill>
                  <a:schemeClr val="accent5">
                    <a:lumMod val="50000"/>
                  </a:schemeClr>
                </a:solidFill>
                <a:latin typeface="微软雅黑" panose="020B0503020204020204" pitchFamily="34" charset="-122"/>
                <a:ea typeface="微软雅黑" panose="020B0503020204020204" pitchFamily="34" charset="-122"/>
              </a:rPr>
              <a:t>GPU</a:t>
            </a:r>
            <a:r>
              <a:rPr lang="zh-CN" altLang="zh-CN" dirty="0">
                <a:solidFill>
                  <a:schemeClr val="accent5">
                    <a:lumMod val="50000"/>
                  </a:schemeClr>
                </a:solidFill>
                <a:latin typeface="微软雅黑" panose="020B0503020204020204" pitchFamily="34" charset="-122"/>
                <a:ea typeface="微软雅黑" panose="020B0503020204020204" pitchFamily="34" charset="-122"/>
              </a:rPr>
              <a:t>的负载均衡调度，获得线性的加速比，构建了可用的脉冲星相干消色散实时数据处理管线，单节点处理</a:t>
            </a:r>
            <a:r>
              <a:rPr lang="en-US" altLang="zh-CN" dirty="0">
                <a:solidFill>
                  <a:schemeClr val="accent5">
                    <a:lumMod val="50000"/>
                  </a:schemeClr>
                </a:solidFill>
                <a:latin typeface="微软雅黑" panose="020B0503020204020204" pitchFamily="34" charset="-122"/>
                <a:ea typeface="微软雅黑" panose="020B0503020204020204" pitchFamily="34" charset="-122"/>
              </a:rPr>
              <a:t>4Gb/s</a:t>
            </a:r>
            <a:r>
              <a:rPr lang="zh-CN" altLang="zh-CN" dirty="0">
                <a:solidFill>
                  <a:schemeClr val="accent5">
                    <a:lumMod val="50000"/>
                  </a:schemeClr>
                </a:solidFill>
                <a:latin typeface="微软雅黑" panose="020B0503020204020204" pitchFamily="34" charset="-122"/>
                <a:ea typeface="微软雅黑" panose="020B0503020204020204" pitchFamily="34" charset="-122"/>
              </a:rPr>
              <a:t>观测数据流，并有较大的提升空间</a:t>
            </a:r>
            <a:endParaRPr lang="en-US" altLang="zh-CN" dirty="0">
              <a:solidFill>
                <a:schemeClr val="accent5">
                  <a:lumMod val="50000"/>
                </a:schemeClr>
              </a:solidFill>
              <a:latin typeface="微软雅黑" panose="020B0503020204020204" pitchFamily="34" charset="-122"/>
              <a:ea typeface="微软雅黑" panose="020B0503020204020204" pitchFamily="34" charset="-122"/>
            </a:endParaRPr>
          </a:p>
          <a:p>
            <a:pPr marL="800100" lvl="1" indent="-342900">
              <a:buFont typeface="Arial" panose="020B0604020202020204" pitchFamily="34" charset="0"/>
              <a:buChar char="•"/>
            </a:pPr>
            <a:r>
              <a:rPr lang="zh-CN" altLang="zh-CN" dirty="0">
                <a:solidFill>
                  <a:schemeClr val="accent5">
                    <a:lumMod val="50000"/>
                  </a:schemeClr>
                </a:solidFill>
                <a:latin typeface="微软雅黑" panose="020B0503020204020204" pitchFamily="34" charset="-122"/>
                <a:ea typeface="微软雅黑" panose="020B0503020204020204" pitchFamily="34" charset="-122"/>
              </a:rPr>
              <a:t>以射电干涉阵数据处理中的成像过程进行研究，采用</a:t>
            </a:r>
            <a:r>
              <a:rPr lang="en-US" altLang="zh-CN" dirty="0">
                <a:solidFill>
                  <a:schemeClr val="accent5">
                    <a:lumMod val="50000"/>
                  </a:schemeClr>
                </a:solidFill>
                <a:latin typeface="微软雅黑" panose="020B0503020204020204" pitchFamily="34" charset="-122"/>
                <a:ea typeface="微软雅黑" panose="020B0503020204020204" pitchFamily="34" charset="-122"/>
              </a:rPr>
              <a:t>OpenCL</a:t>
            </a:r>
            <a:r>
              <a:rPr lang="zh-CN" altLang="zh-CN" dirty="0">
                <a:solidFill>
                  <a:schemeClr val="accent5">
                    <a:lumMod val="50000"/>
                  </a:schemeClr>
                </a:solidFill>
                <a:latin typeface="微软雅黑" panose="020B0503020204020204" pitchFamily="34" charset="-122"/>
                <a:ea typeface="微软雅黑" panose="020B0503020204020204" pitchFamily="34" charset="-122"/>
              </a:rPr>
              <a:t>技术对射电干涉阵成像算法进行并行优化研究与实现，旨在保证算法执行效率的同时，提升算法对硬件平台的适应性，让系统的运行环境不再局限于</a:t>
            </a:r>
            <a:r>
              <a:rPr lang="en-US" altLang="zh-CN" dirty="0">
                <a:solidFill>
                  <a:schemeClr val="accent5">
                    <a:lumMod val="50000"/>
                  </a:schemeClr>
                </a:solidFill>
                <a:latin typeface="微软雅黑" panose="020B0503020204020204" pitchFamily="34" charset="-122"/>
                <a:ea typeface="微软雅黑" panose="020B0503020204020204" pitchFamily="34" charset="-122"/>
              </a:rPr>
              <a:t>NVIDIA</a:t>
            </a:r>
            <a:r>
              <a:rPr lang="zh-CN" altLang="zh-CN" dirty="0">
                <a:solidFill>
                  <a:schemeClr val="accent5">
                    <a:lumMod val="50000"/>
                  </a:schemeClr>
                </a:solidFill>
                <a:latin typeface="微软雅黑" panose="020B0503020204020204" pitchFamily="34" charset="-122"/>
                <a:ea typeface="微软雅黑" panose="020B0503020204020204" pitchFamily="34" charset="-122"/>
              </a:rPr>
              <a:t>的</a:t>
            </a:r>
            <a:r>
              <a:rPr lang="en-US" altLang="zh-CN" dirty="0">
                <a:solidFill>
                  <a:schemeClr val="accent5">
                    <a:lumMod val="50000"/>
                  </a:schemeClr>
                </a:solidFill>
                <a:latin typeface="微软雅黑" panose="020B0503020204020204" pitchFamily="34" charset="-122"/>
                <a:ea typeface="微软雅黑" panose="020B0503020204020204" pitchFamily="34" charset="-122"/>
              </a:rPr>
              <a:t>GPU</a:t>
            </a:r>
            <a:r>
              <a:rPr lang="zh-CN" altLang="zh-CN" dirty="0">
                <a:solidFill>
                  <a:schemeClr val="accent5">
                    <a:lumMod val="50000"/>
                  </a:schemeClr>
                </a:solidFill>
                <a:latin typeface="微软雅黑" panose="020B0503020204020204" pitchFamily="34" charset="-122"/>
                <a:ea typeface="微软雅黑" panose="020B0503020204020204" pitchFamily="34" charset="-122"/>
              </a:rPr>
              <a:t>，进一步利用了异构环境下计算资源。</a:t>
            </a:r>
            <a:endParaRPr lang="en-US" altLang="zh-CN" dirty="0">
              <a:solidFill>
                <a:schemeClr val="accent5">
                  <a:lumMod val="50000"/>
                </a:schemeClr>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dirty="0">
                <a:solidFill>
                  <a:schemeClr val="accent5">
                    <a:lumMod val="50000"/>
                  </a:schemeClr>
                </a:solidFill>
                <a:latin typeface="微软雅黑" panose="020B0503020204020204" pitchFamily="34" charset="-122"/>
                <a:ea typeface="微软雅黑" panose="020B0503020204020204" pitchFamily="34" charset="-122"/>
              </a:rPr>
              <a:t>研究了分布式计算在轻量级虚拟化环境下的应用、部署和运维。基于</a:t>
            </a:r>
            <a:r>
              <a:rPr lang="en-US" altLang="zh-CN" dirty="0">
                <a:solidFill>
                  <a:schemeClr val="accent5">
                    <a:lumMod val="50000"/>
                  </a:schemeClr>
                </a:solidFill>
                <a:latin typeface="微软雅黑" panose="020B0503020204020204" pitchFamily="34" charset="-122"/>
                <a:ea typeface="微软雅黑" panose="020B0503020204020204" pitchFamily="34" charset="-122"/>
              </a:rPr>
              <a:t>Docker</a:t>
            </a:r>
            <a:r>
              <a:rPr lang="zh-CN" altLang="zh-CN" dirty="0">
                <a:solidFill>
                  <a:schemeClr val="accent5">
                    <a:lumMod val="50000"/>
                  </a:schemeClr>
                </a:solidFill>
                <a:latin typeface="微软雅黑" panose="020B0503020204020204" pitchFamily="34" charset="-122"/>
                <a:ea typeface="微软雅黑" panose="020B0503020204020204" pitchFamily="34" charset="-122"/>
              </a:rPr>
              <a:t>技术，为实时分布式计算集群提供弹性的云服务，在保证数据处理性能不变的前提下，提高集群的业务部署和升级演进的效率。结合</a:t>
            </a:r>
            <a:r>
              <a:rPr lang="en-US" altLang="zh-CN" dirty="0">
                <a:solidFill>
                  <a:schemeClr val="accent5">
                    <a:lumMod val="50000"/>
                  </a:schemeClr>
                </a:solidFill>
                <a:latin typeface="微软雅黑" panose="020B0503020204020204" pitchFamily="34" charset="-122"/>
                <a:ea typeface="微软雅黑" panose="020B0503020204020204" pitchFamily="34" charset="-122"/>
              </a:rPr>
              <a:t>MUSER</a:t>
            </a:r>
            <a:r>
              <a:rPr lang="zh-CN" altLang="zh-CN" dirty="0">
                <a:solidFill>
                  <a:schemeClr val="accent5">
                    <a:lumMod val="50000"/>
                  </a:schemeClr>
                </a:solidFill>
                <a:latin typeface="微软雅黑" panose="020B0503020204020204" pitchFamily="34" charset="-122"/>
                <a:ea typeface="微软雅黑" panose="020B0503020204020204" pitchFamily="34" charset="-122"/>
              </a:rPr>
              <a:t>当前的数据处理软件包，研究了镜像构建、软件封装和部署，以及功能与性能的测试。</a:t>
            </a:r>
            <a:endParaRPr lang="en-US" altLang="zh-CN" sz="2000" dirty="0">
              <a:solidFill>
                <a:schemeClr val="accent5">
                  <a:lumMod val="50000"/>
                </a:schemeClr>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4076284"/>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753036" y="2606753"/>
            <a:ext cx="3379693" cy="484462"/>
          </a:xfrm>
        </p:spPr>
        <p:txBody>
          <a:bodyPr/>
          <a:lstStyle/>
          <a:p>
            <a:pPr algn="just">
              <a:lnSpc>
                <a:spcPct val="125000"/>
              </a:lnSpc>
            </a:pPr>
            <a:r>
              <a:rPr lang="zh-CN" altLang="en-US" sz="2400" kern="1200" dirty="0">
                <a:solidFill>
                  <a:srgbClr val="0070C0"/>
                </a:solidFill>
                <a:latin typeface="微软雅黑" pitchFamily="34" charset="-122"/>
                <a:ea typeface="微软雅黑" pitchFamily="34" charset="-122"/>
                <a:sym typeface="微软雅黑" pitchFamily="34" charset="-122"/>
              </a:rPr>
              <a:t>专用集成电路</a:t>
            </a:r>
            <a:r>
              <a:rPr lang="en-US" altLang="zh-CN" sz="2400" kern="1200" dirty="0">
                <a:solidFill>
                  <a:srgbClr val="0070C0"/>
                </a:solidFill>
                <a:latin typeface="微软雅黑" pitchFamily="34" charset="-122"/>
                <a:ea typeface="微软雅黑" pitchFamily="34" charset="-122"/>
                <a:sym typeface="微软雅黑" pitchFamily="34" charset="-122"/>
              </a:rPr>
              <a:t>ASIC</a:t>
            </a:r>
          </a:p>
          <a:p>
            <a:pPr algn="just">
              <a:lnSpc>
                <a:spcPct val="125000"/>
              </a:lnSpc>
            </a:pPr>
            <a:r>
              <a:rPr lang="zh-CN" altLang="en-US" sz="2400" kern="1200" dirty="0">
                <a:solidFill>
                  <a:srgbClr val="0070C0"/>
                </a:solidFill>
                <a:latin typeface="微软雅黑" pitchFamily="34" charset="-122"/>
                <a:ea typeface="微软雅黑" pitchFamily="34" charset="-122"/>
                <a:sym typeface="微软雅黑" pitchFamily="34" charset="-122"/>
              </a:rPr>
              <a:t>现场可编程门阵列</a:t>
            </a:r>
            <a:endParaRPr lang="en-US" altLang="zh-CN" sz="2400" kern="1200" dirty="0">
              <a:solidFill>
                <a:srgbClr val="0070C0"/>
              </a:solidFill>
              <a:latin typeface="微软雅黑" pitchFamily="34" charset="-122"/>
              <a:ea typeface="微软雅黑" pitchFamily="34" charset="-122"/>
              <a:sym typeface="微软雅黑" pitchFamily="34" charset="-122"/>
            </a:endParaRPr>
          </a:p>
          <a:p>
            <a:pPr algn="just">
              <a:lnSpc>
                <a:spcPct val="125000"/>
              </a:lnSpc>
            </a:pPr>
            <a:r>
              <a:rPr lang="zh-CN" altLang="en-US" sz="2400" kern="1200" dirty="0">
                <a:solidFill>
                  <a:srgbClr val="0070C0"/>
                </a:solidFill>
                <a:latin typeface="微软雅黑" pitchFamily="34" charset="-122"/>
                <a:ea typeface="微软雅黑" pitchFamily="34" charset="-122"/>
                <a:sym typeface="微软雅黑" pitchFamily="34" charset="-122"/>
              </a:rPr>
              <a:t>中央处理器</a:t>
            </a:r>
            <a:r>
              <a:rPr lang="en-US" altLang="zh-CN" sz="2400" kern="1200" dirty="0">
                <a:solidFill>
                  <a:srgbClr val="0070C0"/>
                </a:solidFill>
                <a:latin typeface="微软雅黑" pitchFamily="34" charset="-122"/>
                <a:ea typeface="微软雅黑" pitchFamily="34" charset="-122"/>
                <a:sym typeface="微软雅黑" pitchFamily="34" charset="-122"/>
              </a:rPr>
              <a:t>CPU/</a:t>
            </a:r>
            <a:r>
              <a:rPr lang="zh-CN" altLang="en-US" sz="2400" kern="1200" dirty="0">
                <a:solidFill>
                  <a:srgbClr val="0070C0"/>
                </a:solidFill>
                <a:latin typeface="微软雅黑" pitchFamily="34" charset="-122"/>
                <a:ea typeface="微软雅黑" pitchFamily="34" charset="-122"/>
                <a:sym typeface="微软雅黑" pitchFamily="34" charset="-122"/>
              </a:rPr>
              <a:t>集群</a:t>
            </a:r>
          </a:p>
        </p:txBody>
      </p:sp>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zh-CN" altLang="en-US" sz="2400" b="1" dirty="0">
                <a:solidFill>
                  <a:schemeClr val="bg1"/>
                </a:solidFill>
                <a:ea typeface="微软雅黑" pitchFamily="34" charset="-122"/>
              </a:rPr>
              <a:t>研究背景</a:t>
            </a:r>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9" name="矩形 8">
            <a:extLst>
              <a:ext uri="{FF2B5EF4-FFF2-40B4-BE49-F238E27FC236}">
                <a16:creationId xmlns:a16="http://schemas.microsoft.com/office/drawing/2014/main" id="{E88A03B8-7AF2-48E3-ACCE-96DC3F9E75AE}"/>
              </a:ext>
            </a:extLst>
          </p:cNvPr>
          <p:cNvSpPr/>
          <p:nvPr/>
        </p:nvSpPr>
        <p:spPr>
          <a:xfrm>
            <a:off x="395394" y="5638800"/>
            <a:ext cx="8748606" cy="406971"/>
          </a:xfrm>
          <a:prstGeom prst="rect">
            <a:avLst/>
          </a:prstGeom>
        </p:spPr>
        <p:txBody>
          <a:bodyPr wrap="square">
            <a:spAutoFit/>
          </a:bodyPr>
          <a:lstStyle/>
          <a:p>
            <a:pPr algn="just">
              <a:lnSpc>
                <a:spcPct val="125000"/>
              </a:lnSpc>
            </a:pPr>
            <a:r>
              <a:rPr lang="zh-CN" altLang="en-US" dirty="0">
                <a:solidFill>
                  <a:srgbClr val="FF0000"/>
                </a:solidFill>
                <a:latin typeface="微软雅黑" pitchFamily="34" charset="-122"/>
                <a:ea typeface="微软雅黑" pitchFamily="34" charset="-122"/>
                <a:sym typeface="微软雅黑" pitchFamily="34" charset="-122"/>
              </a:rPr>
              <a:t>海量观测数据实时处理迫切需要数据采集、异构实时处理和分布式平台作为支撑</a:t>
            </a:r>
            <a:endParaRPr lang="zh-CN" altLang="en-US" dirty="0">
              <a:latin typeface="微软雅黑" pitchFamily="34" charset="-122"/>
              <a:ea typeface="微软雅黑" pitchFamily="34" charset="-122"/>
              <a:sym typeface="微软雅黑" pitchFamily="34" charset="-122"/>
            </a:endParaRPr>
          </a:p>
        </p:txBody>
      </p:sp>
      <p:sp>
        <p:nvSpPr>
          <p:cNvPr id="10" name="文本框 9">
            <a:extLst>
              <a:ext uri="{FF2B5EF4-FFF2-40B4-BE49-F238E27FC236}">
                <a16:creationId xmlns:a16="http://schemas.microsoft.com/office/drawing/2014/main" id="{CA778FDF-6F95-4AC2-A667-1AEFC73BC077}"/>
              </a:ext>
            </a:extLst>
          </p:cNvPr>
          <p:cNvSpPr txBox="1"/>
          <p:nvPr/>
        </p:nvSpPr>
        <p:spPr>
          <a:xfrm>
            <a:off x="4724754" y="1859941"/>
            <a:ext cx="3020632" cy="46166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defRPr sz="2400">
                <a:solidFill>
                  <a:srgbClr val="FFFFFF"/>
                </a:solidFill>
                <a:ea typeface="微软雅黑" pitchFamily="34" charset="-122"/>
              </a:defRPr>
            </a:lvl1pPr>
          </a:lstStyle>
          <a:p>
            <a:r>
              <a:rPr lang="zh-CN" altLang="en-US" dirty="0"/>
              <a:t>新的发展趋势</a:t>
            </a:r>
          </a:p>
        </p:txBody>
      </p:sp>
      <p:sp>
        <p:nvSpPr>
          <p:cNvPr id="12" name="副标题 4">
            <a:extLst>
              <a:ext uri="{FF2B5EF4-FFF2-40B4-BE49-F238E27FC236}">
                <a16:creationId xmlns:a16="http://schemas.microsoft.com/office/drawing/2014/main" id="{DC6E5CA2-B304-4D1E-8EB6-F438F4C17E75}"/>
              </a:ext>
            </a:extLst>
          </p:cNvPr>
          <p:cNvSpPr txBox="1">
            <a:spLocks/>
          </p:cNvSpPr>
          <p:nvPr/>
        </p:nvSpPr>
        <p:spPr bwMode="auto">
          <a:xfrm>
            <a:off x="466164" y="1837144"/>
            <a:ext cx="3379693" cy="484462"/>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defPPr>
              <a:defRPr lang="zh-CN"/>
            </a:defPPr>
            <a:lvl1pPr>
              <a:defRPr sz="2400">
                <a:solidFill>
                  <a:srgbClr val="FFFFFF"/>
                </a:solidFill>
                <a:ea typeface="微软雅黑" pitchFamily="34" charset="-122"/>
              </a:defRPr>
            </a:lvl1pPr>
          </a:lstStyle>
          <a:p>
            <a:r>
              <a:rPr lang="zh-CN" altLang="en-US" dirty="0">
                <a:sym typeface="微软雅黑" pitchFamily="34" charset="-122"/>
              </a:rPr>
              <a:t>传统的数据处理技术</a:t>
            </a:r>
            <a:endParaRPr lang="en-US" altLang="zh-CN" dirty="0">
              <a:sym typeface="微软雅黑" pitchFamily="34" charset="-122"/>
            </a:endParaRPr>
          </a:p>
        </p:txBody>
      </p:sp>
      <p:sp>
        <p:nvSpPr>
          <p:cNvPr id="13" name="副标题 4">
            <a:extLst>
              <a:ext uri="{FF2B5EF4-FFF2-40B4-BE49-F238E27FC236}">
                <a16:creationId xmlns:a16="http://schemas.microsoft.com/office/drawing/2014/main" id="{7D6BAA5E-1DA9-4272-AE02-9731B4900993}"/>
              </a:ext>
            </a:extLst>
          </p:cNvPr>
          <p:cNvSpPr txBox="1">
            <a:spLocks/>
          </p:cNvSpPr>
          <p:nvPr/>
        </p:nvSpPr>
        <p:spPr bwMode="auto">
          <a:xfrm>
            <a:off x="4614067" y="2606753"/>
            <a:ext cx="3648871" cy="4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fontAlgn="base">
              <a:lnSpc>
                <a:spcPct val="90000"/>
              </a:lnSpc>
              <a:spcBef>
                <a:spcPts val="1000"/>
              </a:spcBef>
              <a:spcAft>
                <a:spcPct val="0"/>
              </a:spcAft>
              <a:buFont typeface="Arial" pitchFamily="34" charset="0"/>
              <a:buNone/>
              <a:defRPr sz="2800">
                <a:solidFill>
                  <a:schemeClr val="tx1"/>
                </a:solidFill>
                <a:latin typeface="+mn-lt"/>
                <a:ea typeface="+mn-ea"/>
                <a:cs typeface="+mn-cs"/>
                <a:sym typeface="Calibri" pitchFamily="34" charset="0"/>
              </a:defRPr>
            </a:lvl1pPr>
            <a:lvl2pPr marL="457200" indent="0" algn="ctr" rtl="0" fontAlgn="base">
              <a:lnSpc>
                <a:spcPct val="90000"/>
              </a:lnSpc>
              <a:spcBef>
                <a:spcPts val="500"/>
              </a:spcBef>
              <a:spcAft>
                <a:spcPct val="0"/>
              </a:spcAft>
              <a:buFont typeface="Arial" pitchFamily="34" charset="0"/>
              <a:buNone/>
              <a:defRPr sz="2400">
                <a:solidFill>
                  <a:schemeClr val="tx1"/>
                </a:solidFill>
                <a:latin typeface="+mn-lt"/>
                <a:ea typeface="+mn-ea"/>
                <a:sym typeface="Calibri" pitchFamily="34" charset="0"/>
              </a:defRPr>
            </a:lvl2pPr>
            <a:lvl3pPr marL="914400" indent="0" algn="ctr" rtl="0" fontAlgn="base">
              <a:lnSpc>
                <a:spcPct val="90000"/>
              </a:lnSpc>
              <a:spcBef>
                <a:spcPts val="500"/>
              </a:spcBef>
              <a:spcAft>
                <a:spcPct val="0"/>
              </a:spcAft>
              <a:buFont typeface="Arial" pitchFamily="34" charset="0"/>
              <a:buNone/>
              <a:defRPr sz="2000">
                <a:solidFill>
                  <a:schemeClr val="tx1"/>
                </a:solidFill>
                <a:latin typeface="+mn-lt"/>
                <a:ea typeface="+mn-ea"/>
                <a:sym typeface="Calibri" pitchFamily="34" charset="0"/>
              </a:defRPr>
            </a:lvl3pPr>
            <a:lvl4pPr marL="1371600" indent="0" algn="ctr" rtl="0" fontAlgn="base">
              <a:lnSpc>
                <a:spcPct val="90000"/>
              </a:lnSpc>
              <a:spcBef>
                <a:spcPts val="500"/>
              </a:spcBef>
              <a:spcAft>
                <a:spcPct val="0"/>
              </a:spcAft>
              <a:buFont typeface="Arial" pitchFamily="34" charset="0"/>
              <a:buNone/>
              <a:defRPr>
                <a:solidFill>
                  <a:schemeClr val="tx1"/>
                </a:solidFill>
                <a:latin typeface="+mn-lt"/>
                <a:ea typeface="+mn-ea"/>
                <a:sym typeface="Calibri" pitchFamily="34" charset="0"/>
              </a:defRPr>
            </a:lvl4pPr>
            <a:lvl5pPr marL="1828800" indent="0" algn="ctr" rtl="0" fontAlgn="base">
              <a:lnSpc>
                <a:spcPct val="90000"/>
              </a:lnSpc>
              <a:spcBef>
                <a:spcPts val="500"/>
              </a:spcBef>
              <a:spcAft>
                <a:spcPct val="0"/>
              </a:spcAft>
              <a:buFont typeface="Arial" pitchFamily="34" charset="0"/>
              <a:buNone/>
              <a:defRPr>
                <a:solidFill>
                  <a:schemeClr val="tx1"/>
                </a:solidFill>
                <a:latin typeface="+mn-lt"/>
                <a:ea typeface="+mn-ea"/>
                <a:sym typeface="Calibri" pitchFamily="34" charset="0"/>
              </a:defRPr>
            </a:lvl5pPr>
            <a:lvl6pPr marL="2286000" indent="0" algn="ctr" rtl="0" fontAlgn="base">
              <a:lnSpc>
                <a:spcPct val="90000"/>
              </a:lnSpc>
              <a:spcBef>
                <a:spcPts val="500"/>
              </a:spcBef>
              <a:spcAft>
                <a:spcPct val="0"/>
              </a:spcAft>
              <a:buFont typeface="Arial" pitchFamily="34" charset="0"/>
              <a:buNone/>
              <a:defRPr>
                <a:solidFill>
                  <a:schemeClr val="tx1"/>
                </a:solidFill>
                <a:latin typeface="+mn-lt"/>
                <a:ea typeface="+mn-ea"/>
                <a:sym typeface="Calibri" pitchFamily="34" charset="0"/>
              </a:defRPr>
            </a:lvl6pPr>
            <a:lvl7pPr marL="2743200" indent="0" algn="ctr" rtl="0" fontAlgn="base">
              <a:lnSpc>
                <a:spcPct val="90000"/>
              </a:lnSpc>
              <a:spcBef>
                <a:spcPts val="500"/>
              </a:spcBef>
              <a:spcAft>
                <a:spcPct val="0"/>
              </a:spcAft>
              <a:buFont typeface="Arial" pitchFamily="34" charset="0"/>
              <a:buNone/>
              <a:defRPr>
                <a:solidFill>
                  <a:schemeClr val="tx1"/>
                </a:solidFill>
                <a:latin typeface="+mn-lt"/>
                <a:ea typeface="+mn-ea"/>
                <a:sym typeface="Calibri" pitchFamily="34" charset="0"/>
              </a:defRPr>
            </a:lvl7pPr>
            <a:lvl8pPr marL="3200400" indent="0" algn="ctr" rtl="0" fontAlgn="base">
              <a:lnSpc>
                <a:spcPct val="90000"/>
              </a:lnSpc>
              <a:spcBef>
                <a:spcPts val="500"/>
              </a:spcBef>
              <a:spcAft>
                <a:spcPct val="0"/>
              </a:spcAft>
              <a:buFont typeface="Arial" pitchFamily="34" charset="0"/>
              <a:buNone/>
              <a:defRPr>
                <a:solidFill>
                  <a:schemeClr val="tx1"/>
                </a:solidFill>
                <a:latin typeface="+mn-lt"/>
                <a:ea typeface="+mn-ea"/>
                <a:sym typeface="Calibri" pitchFamily="34" charset="0"/>
              </a:defRPr>
            </a:lvl8pPr>
            <a:lvl9pPr marL="3657600" indent="0" algn="ctr" rtl="0" fontAlgn="base">
              <a:lnSpc>
                <a:spcPct val="90000"/>
              </a:lnSpc>
              <a:spcBef>
                <a:spcPts val="500"/>
              </a:spcBef>
              <a:spcAft>
                <a:spcPct val="0"/>
              </a:spcAft>
              <a:buFont typeface="Arial" pitchFamily="34" charset="0"/>
              <a:buNone/>
              <a:defRPr>
                <a:solidFill>
                  <a:schemeClr val="tx1"/>
                </a:solidFill>
                <a:latin typeface="+mn-lt"/>
                <a:ea typeface="+mn-ea"/>
                <a:sym typeface="Calibri" pitchFamily="34" charset="0"/>
              </a:defRPr>
            </a:lvl9pPr>
          </a:lstStyle>
          <a:p>
            <a:pPr algn="just">
              <a:lnSpc>
                <a:spcPct val="125000"/>
              </a:lnSpc>
            </a:pPr>
            <a:r>
              <a:rPr lang="zh-CN" altLang="en-US" sz="2400" kern="1200" dirty="0">
                <a:solidFill>
                  <a:srgbClr val="0070C0"/>
                </a:solidFill>
                <a:latin typeface="微软雅黑" pitchFamily="34" charset="-122"/>
                <a:ea typeface="微软雅黑" pitchFamily="34" charset="-122"/>
                <a:sym typeface="微软雅黑" pitchFamily="34" charset="-122"/>
              </a:rPr>
              <a:t>高速工业互联</a:t>
            </a:r>
            <a:endParaRPr lang="en-US" altLang="zh-CN" sz="2400" kern="1200" dirty="0">
              <a:solidFill>
                <a:srgbClr val="0070C0"/>
              </a:solidFill>
              <a:latin typeface="微软雅黑" pitchFamily="34" charset="-122"/>
              <a:ea typeface="微软雅黑" pitchFamily="34" charset="-122"/>
              <a:sym typeface="微软雅黑" pitchFamily="34" charset="-122"/>
            </a:endParaRPr>
          </a:p>
          <a:p>
            <a:pPr algn="just">
              <a:lnSpc>
                <a:spcPct val="125000"/>
              </a:lnSpc>
            </a:pPr>
            <a:r>
              <a:rPr lang="zh-CN" altLang="en-US" sz="2400" dirty="0">
                <a:solidFill>
                  <a:srgbClr val="0070C0"/>
                </a:solidFill>
                <a:latin typeface="微软雅黑" pitchFamily="34" charset="-122"/>
                <a:ea typeface="微软雅黑" pitchFamily="34" charset="-122"/>
                <a:sym typeface="微软雅黑" pitchFamily="34" charset="-122"/>
              </a:rPr>
              <a:t>异构计算</a:t>
            </a:r>
            <a:r>
              <a:rPr lang="en-US" altLang="zh-CN" sz="2400" dirty="0">
                <a:solidFill>
                  <a:srgbClr val="0070C0"/>
                </a:solidFill>
                <a:latin typeface="微软雅黑" pitchFamily="34" charset="-122"/>
                <a:ea typeface="微软雅黑" pitchFamily="34" charset="-122"/>
                <a:sym typeface="微软雅黑" pitchFamily="34" charset="-122"/>
              </a:rPr>
              <a:t>CUDA/OpenCL</a:t>
            </a:r>
          </a:p>
          <a:p>
            <a:pPr algn="just">
              <a:lnSpc>
                <a:spcPct val="125000"/>
              </a:lnSpc>
            </a:pPr>
            <a:r>
              <a:rPr lang="zh-CN" altLang="en-US" sz="2400" dirty="0">
                <a:solidFill>
                  <a:srgbClr val="0070C0"/>
                </a:solidFill>
                <a:latin typeface="微软雅黑" pitchFamily="34" charset="-122"/>
                <a:ea typeface="微软雅黑" pitchFamily="34" charset="-122"/>
                <a:sym typeface="微软雅黑" pitchFamily="34" charset="-122"/>
              </a:rPr>
              <a:t>云计算</a:t>
            </a:r>
            <a:r>
              <a:rPr lang="en-US" altLang="zh-CN" sz="2400" dirty="0">
                <a:solidFill>
                  <a:srgbClr val="0070C0"/>
                </a:solidFill>
                <a:latin typeface="微软雅黑" pitchFamily="34" charset="-122"/>
                <a:ea typeface="微软雅黑" pitchFamily="34" charset="-122"/>
                <a:sym typeface="微软雅黑" pitchFamily="34" charset="-122"/>
              </a:rPr>
              <a:t>/</a:t>
            </a:r>
            <a:r>
              <a:rPr lang="zh-CN" altLang="en-US" sz="2400" dirty="0">
                <a:solidFill>
                  <a:srgbClr val="0070C0"/>
                </a:solidFill>
                <a:latin typeface="微软雅黑" pitchFamily="34" charset="-122"/>
                <a:ea typeface="微软雅黑" pitchFamily="34" charset="-122"/>
                <a:sym typeface="微软雅黑" pitchFamily="34" charset="-122"/>
              </a:rPr>
              <a:t>虚拟化</a:t>
            </a:r>
            <a:endParaRPr lang="zh-CN" altLang="en-US" sz="2400" kern="1200" dirty="0">
              <a:solidFill>
                <a:srgbClr val="0070C0"/>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198749398"/>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dirty="0">
                <a:solidFill>
                  <a:srgbClr val="FFFFFF"/>
                </a:solidFill>
                <a:ea typeface="微软雅黑" pitchFamily="34" charset="-122"/>
                <a:sym typeface="Arial" pitchFamily="34" charset="0"/>
              </a:rPr>
              <a:t>博士期间参与的工作</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6" name="文本框 5">
            <a:extLst>
              <a:ext uri="{FF2B5EF4-FFF2-40B4-BE49-F238E27FC236}">
                <a16:creationId xmlns:a16="http://schemas.microsoft.com/office/drawing/2014/main" id="{7EE194CD-20B5-4B2B-BDA9-9B736DDD61FC}"/>
              </a:ext>
            </a:extLst>
          </p:cNvPr>
          <p:cNvSpPr txBox="1"/>
          <p:nvPr/>
        </p:nvSpPr>
        <p:spPr>
          <a:xfrm>
            <a:off x="212643" y="1174695"/>
            <a:ext cx="8421947" cy="3785652"/>
          </a:xfrm>
          <a:prstGeom prst="rect">
            <a:avLst/>
          </a:prstGeom>
          <a:noFill/>
        </p:spPr>
        <p:txBody>
          <a:bodyPr wrap="square" rtlCol="0">
            <a:spAutoFit/>
          </a:bodyPr>
          <a:lstStyle/>
          <a:p>
            <a:r>
              <a:rPr lang="en-US" altLang="zh-CN" sz="2000" dirty="0">
                <a:solidFill>
                  <a:srgbClr val="0070C0"/>
                </a:solidFill>
                <a:latin typeface="微软雅黑" pitchFamily="34" charset="-122"/>
                <a:ea typeface="微软雅黑" pitchFamily="34" charset="-122"/>
              </a:rPr>
              <a:t>1.</a:t>
            </a:r>
            <a:r>
              <a:rPr lang="zh-CN" altLang="zh-CN" sz="2000" dirty="0">
                <a:solidFill>
                  <a:srgbClr val="0070C0"/>
                </a:solidFill>
                <a:latin typeface="微软雅黑" pitchFamily="34" charset="-122"/>
                <a:ea typeface="微软雅黑" pitchFamily="34" charset="-122"/>
              </a:rPr>
              <a:t>国家自然科学基金联合项目，</a:t>
            </a:r>
            <a:r>
              <a:rPr lang="en-US" altLang="zh-CN" sz="2000" dirty="0">
                <a:solidFill>
                  <a:srgbClr val="0070C0"/>
                </a:solidFill>
                <a:latin typeface="微软雅黑" pitchFamily="34" charset="-122"/>
                <a:ea typeface="微软雅黑" pitchFamily="34" charset="-122"/>
              </a:rPr>
              <a:t>U1631129</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NVST</a:t>
            </a:r>
            <a:r>
              <a:rPr lang="zh-CN" altLang="zh-CN" sz="2000" dirty="0">
                <a:solidFill>
                  <a:srgbClr val="0070C0"/>
                </a:solidFill>
                <a:latin typeface="微软雅黑" pitchFamily="34" charset="-122"/>
                <a:ea typeface="微软雅黑" pitchFamily="34" charset="-122"/>
              </a:rPr>
              <a:t>观测调度系统关键技术研究，</a:t>
            </a:r>
            <a:r>
              <a:rPr lang="en-US" altLang="zh-CN" sz="2000" dirty="0">
                <a:solidFill>
                  <a:srgbClr val="0070C0"/>
                </a:solidFill>
                <a:latin typeface="微软雅黑" pitchFamily="34" charset="-122"/>
                <a:ea typeface="微软雅黑" pitchFamily="34" charset="-122"/>
              </a:rPr>
              <a:t>2017.01-2019.12</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50</a:t>
            </a:r>
            <a:r>
              <a:rPr lang="zh-CN" altLang="zh-CN" sz="2000" dirty="0">
                <a:solidFill>
                  <a:srgbClr val="0070C0"/>
                </a:solidFill>
                <a:latin typeface="微软雅黑" pitchFamily="34" charset="-122"/>
                <a:ea typeface="微软雅黑" pitchFamily="34" charset="-122"/>
              </a:rPr>
              <a:t>万元，在研，参加；</a:t>
            </a:r>
          </a:p>
          <a:p>
            <a:r>
              <a:rPr lang="en-US" altLang="zh-CN" sz="2000" dirty="0">
                <a:solidFill>
                  <a:srgbClr val="0070C0"/>
                </a:solidFill>
                <a:latin typeface="微软雅黑" pitchFamily="34" charset="-122"/>
                <a:ea typeface="微软雅黑" pitchFamily="34" charset="-122"/>
              </a:rPr>
              <a:t>2.</a:t>
            </a:r>
            <a:r>
              <a:rPr lang="zh-CN" altLang="zh-CN" sz="2000" dirty="0">
                <a:solidFill>
                  <a:srgbClr val="0070C0"/>
                </a:solidFill>
                <a:latin typeface="微软雅黑" pitchFamily="34" charset="-122"/>
                <a:ea typeface="微软雅黑" pitchFamily="34" charset="-122"/>
              </a:rPr>
              <a:t>国家自然科学基金青年项目，</a:t>
            </a:r>
            <a:r>
              <a:rPr lang="en-US" altLang="zh-CN" sz="2000" dirty="0">
                <a:solidFill>
                  <a:srgbClr val="0070C0"/>
                </a:solidFill>
                <a:latin typeface="微软雅黑" pitchFamily="34" charset="-122"/>
                <a:ea typeface="微软雅黑" pitchFamily="34" charset="-122"/>
              </a:rPr>
              <a:t>11403009</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CCD </a:t>
            </a:r>
            <a:r>
              <a:rPr lang="zh-CN" altLang="zh-CN" sz="2000" dirty="0">
                <a:solidFill>
                  <a:srgbClr val="0070C0"/>
                </a:solidFill>
                <a:latin typeface="微软雅黑" pitchFamily="34" charset="-122"/>
                <a:ea typeface="微软雅黑" pitchFamily="34" charset="-122"/>
              </a:rPr>
              <a:t>集群分布式采集控制虚拟化技术研究，</a:t>
            </a:r>
            <a:r>
              <a:rPr lang="en-US" altLang="zh-CN" sz="2000" dirty="0">
                <a:solidFill>
                  <a:srgbClr val="0070C0"/>
                </a:solidFill>
                <a:latin typeface="微软雅黑" pitchFamily="34" charset="-122"/>
                <a:ea typeface="微软雅黑" pitchFamily="34" charset="-122"/>
              </a:rPr>
              <a:t>2015.01-2017.12</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26</a:t>
            </a:r>
            <a:r>
              <a:rPr lang="zh-CN" altLang="zh-CN" sz="2000" dirty="0">
                <a:solidFill>
                  <a:srgbClr val="0070C0"/>
                </a:solidFill>
                <a:latin typeface="微软雅黑" pitchFamily="34" charset="-122"/>
                <a:ea typeface="微软雅黑" pitchFamily="34" charset="-122"/>
              </a:rPr>
              <a:t>万元，已结题，参加；</a:t>
            </a:r>
          </a:p>
          <a:p>
            <a:r>
              <a:rPr lang="en-US" altLang="zh-CN" sz="2000" dirty="0">
                <a:solidFill>
                  <a:srgbClr val="0070C0"/>
                </a:solidFill>
                <a:latin typeface="微软雅黑" pitchFamily="34" charset="-122"/>
                <a:ea typeface="微软雅黑" pitchFamily="34" charset="-122"/>
              </a:rPr>
              <a:t>3.</a:t>
            </a:r>
            <a:r>
              <a:rPr lang="zh-CN" altLang="zh-CN" sz="2000" dirty="0">
                <a:solidFill>
                  <a:srgbClr val="0070C0"/>
                </a:solidFill>
                <a:latin typeface="微软雅黑" pitchFamily="34" charset="-122"/>
                <a:ea typeface="微软雅黑" pitchFamily="34" charset="-122"/>
              </a:rPr>
              <a:t>国家自然科学基金地区项目，</a:t>
            </a:r>
            <a:r>
              <a:rPr lang="en-US" altLang="zh-CN" sz="2000" dirty="0">
                <a:solidFill>
                  <a:srgbClr val="0070C0"/>
                </a:solidFill>
                <a:latin typeface="微软雅黑" pitchFamily="34" charset="-122"/>
                <a:ea typeface="微软雅黑" pitchFamily="34" charset="-122"/>
              </a:rPr>
              <a:t>11263004</a:t>
            </a:r>
            <a:r>
              <a:rPr lang="zh-CN" altLang="zh-CN" sz="2000" dirty="0">
                <a:solidFill>
                  <a:srgbClr val="0070C0"/>
                </a:solidFill>
                <a:latin typeface="微软雅黑" pitchFamily="34" charset="-122"/>
                <a:ea typeface="微软雅黑" pitchFamily="34" charset="-122"/>
              </a:rPr>
              <a:t>，基于</a:t>
            </a:r>
            <a:r>
              <a:rPr lang="en-US" altLang="zh-CN" sz="2000" dirty="0">
                <a:solidFill>
                  <a:srgbClr val="0070C0"/>
                </a:solidFill>
                <a:latin typeface="微软雅黑" pitchFamily="34" charset="-122"/>
                <a:ea typeface="微软雅黑" pitchFamily="34" charset="-122"/>
              </a:rPr>
              <a:t>NoSQL</a:t>
            </a:r>
            <a:r>
              <a:rPr lang="zh-CN" altLang="zh-CN" sz="2000" dirty="0">
                <a:solidFill>
                  <a:srgbClr val="0070C0"/>
                </a:solidFill>
                <a:latin typeface="微软雅黑" pitchFamily="34" charset="-122"/>
                <a:ea typeface="微软雅黑" pitchFamily="34" charset="-122"/>
              </a:rPr>
              <a:t>的海量太阳观测数据分布式存储技术的研究，</a:t>
            </a:r>
            <a:r>
              <a:rPr lang="en-US" altLang="zh-CN" sz="2000" dirty="0">
                <a:solidFill>
                  <a:srgbClr val="0070C0"/>
                </a:solidFill>
                <a:latin typeface="微软雅黑" pitchFamily="34" charset="-122"/>
                <a:ea typeface="微软雅黑" pitchFamily="34" charset="-122"/>
              </a:rPr>
              <a:t>2013.01-2016.12</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64</a:t>
            </a:r>
            <a:r>
              <a:rPr lang="zh-CN" altLang="zh-CN" sz="2000" dirty="0">
                <a:solidFill>
                  <a:srgbClr val="0070C0"/>
                </a:solidFill>
                <a:latin typeface="微软雅黑" pitchFamily="34" charset="-122"/>
                <a:ea typeface="微软雅黑" pitchFamily="34" charset="-122"/>
              </a:rPr>
              <a:t>万元，已结题，参加。</a:t>
            </a:r>
          </a:p>
          <a:p>
            <a:r>
              <a:rPr lang="en-US" altLang="zh-CN" sz="2000" dirty="0">
                <a:solidFill>
                  <a:srgbClr val="0070C0"/>
                </a:solidFill>
                <a:latin typeface="微软雅黑" pitchFamily="34" charset="-122"/>
                <a:ea typeface="微软雅黑" pitchFamily="34" charset="-122"/>
              </a:rPr>
              <a:t>4.</a:t>
            </a:r>
            <a:r>
              <a:rPr lang="zh-CN" altLang="zh-CN" sz="2000" dirty="0">
                <a:solidFill>
                  <a:srgbClr val="0070C0"/>
                </a:solidFill>
                <a:latin typeface="微软雅黑" pitchFamily="34" charset="-122"/>
                <a:ea typeface="微软雅黑" pitchFamily="34" charset="-122"/>
              </a:rPr>
              <a:t>国家自然科学基金青年项目，</a:t>
            </a:r>
            <a:r>
              <a:rPr lang="en-US" altLang="zh-CN" sz="2000" dirty="0">
                <a:solidFill>
                  <a:srgbClr val="0070C0"/>
                </a:solidFill>
                <a:latin typeface="微软雅黑" pitchFamily="34" charset="-122"/>
                <a:ea typeface="微软雅黑" pitchFamily="34" charset="-122"/>
              </a:rPr>
              <a:t>11203011</a:t>
            </a:r>
            <a:r>
              <a:rPr lang="zh-CN" altLang="zh-CN" sz="2000" dirty="0">
                <a:solidFill>
                  <a:srgbClr val="0070C0"/>
                </a:solidFill>
                <a:latin typeface="微软雅黑" pitchFamily="34" charset="-122"/>
                <a:ea typeface="微软雅黑" pitchFamily="34" charset="-122"/>
              </a:rPr>
              <a:t>，面向天文选址的自主观测与数据传输技术研究，</a:t>
            </a:r>
            <a:r>
              <a:rPr lang="en-US" altLang="zh-CN" sz="2000" dirty="0">
                <a:solidFill>
                  <a:srgbClr val="0070C0"/>
                </a:solidFill>
                <a:latin typeface="微软雅黑" pitchFamily="34" charset="-122"/>
                <a:ea typeface="微软雅黑" pitchFamily="34" charset="-122"/>
              </a:rPr>
              <a:t>2013.01-2015.12</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27</a:t>
            </a:r>
            <a:r>
              <a:rPr lang="zh-CN" altLang="zh-CN" sz="2000" dirty="0">
                <a:solidFill>
                  <a:srgbClr val="0070C0"/>
                </a:solidFill>
                <a:latin typeface="微软雅黑" pitchFamily="34" charset="-122"/>
                <a:ea typeface="微软雅黑" pitchFamily="34" charset="-122"/>
              </a:rPr>
              <a:t>万元，已结题，参加</a:t>
            </a:r>
            <a:r>
              <a:rPr lang="en-US" altLang="zh-CN" sz="2000" dirty="0">
                <a:solidFill>
                  <a:srgbClr val="0070C0"/>
                </a:solidFill>
                <a:latin typeface="微软雅黑" pitchFamily="34" charset="-122"/>
                <a:ea typeface="微软雅黑" pitchFamily="34" charset="-122"/>
              </a:rPr>
              <a:t>;</a:t>
            </a:r>
            <a:endParaRPr lang="zh-CN" altLang="zh-CN" sz="2000" dirty="0">
              <a:solidFill>
                <a:srgbClr val="0070C0"/>
              </a:solidFill>
              <a:latin typeface="微软雅黑" pitchFamily="34" charset="-122"/>
              <a:ea typeface="微软雅黑" pitchFamily="34" charset="-122"/>
            </a:endParaRPr>
          </a:p>
          <a:p>
            <a:r>
              <a:rPr lang="en-US" altLang="zh-CN" sz="2000" dirty="0">
                <a:solidFill>
                  <a:srgbClr val="0070C0"/>
                </a:solidFill>
                <a:latin typeface="微软雅黑" pitchFamily="34" charset="-122"/>
                <a:ea typeface="微软雅黑" pitchFamily="34" charset="-122"/>
              </a:rPr>
              <a:t>5.</a:t>
            </a:r>
            <a:r>
              <a:rPr lang="zh-CN" altLang="zh-CN" sz="2000" dirty="0">
                <a:solidFill>
                  <a:srgbClr val="0070C0"/>
                </a:solidFill>
                <a:latin typeface="微软雅黑" pitchFamily="34" charset="-122"/>
                <a:ea typeface="微软雅黑" pitchFamily="34" charset="-122"/>
              </a:rPr>
              <a:t>国家自然科学基金青年项目，</a:t>
            </a:r>
            <a:r>
              <a:rPr lang="en-US" altLang="zh-CN" sz="2000" dirty="0">
                <a:solidFill>
                  <a:srgbClr val="0070C0"/>
                </a:solidFill>
                <a:latin typeface="微软雅黑" pitchFamily="34" charset="-122"/>
                <a:ea typeface="微软雅黑" pitchFamily="34" charset="-122"/>
              </a:rPr>
              <a:t>11103005</a:t>
            </a:r>
            <a:r>
              <a:rPr lang="zh-CN" altLang="zh-CN" sz="2000" dirty="0">
                <a:solidFill>
                  <a:srgbClr val="0070C0"/>
                </a:solidFill>
                <a:latin typeface="微软雅黑" pitchFamily="34" charset="-122"/>
                <a:ea typeface="微软雅黑" pitchFamily="34" charset="-122"/>
              </a:rPr>
              <a:t>，基于云计算的虚拟天文台关键技术研究，</a:t>
            </a:r>
            <a:r>
              <a:rPr lang="en-US" altLang="zh-CN" sz="2000" dirty="0">
                <a:solidFill>
                  <a:srgbClr val="0070C0"/>
                </a:solidFill>
                <a:latin typeface="微软雅黑" pitchFamily="34" charset="-122"/>
                <a:ea typeface="微软雅黑" pitchFamily="34" charset="-122"/>
              </a:rPr>
              <a:t>2012.01-2014.12</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24</a:t>
            </a:r>
            <a:r>
              <a:rPr lang="zh-CN" altLang="zh-CN" sz="2000" dirty="0">
                <a:solidFill>
                  <a:srgbClr val="0070C0"/>
                </a:solidFill>
                <a:latin typeface="微软雅黑" pitchFamily="34" charset="-122"/>
                <a:ea typeface="微软雅黑" pitchFamily="34" charset="-122"/>
              </a:rPr>
              <a:t>万元，已结题，主持；</a:t>
            </a:r>
          </a:p>
          <a:p>
            <a:pPr marL="342900" indent="-342900">
              <a:buFont typeface="Arial" panose="020B0604020202020204" pitchFamily="34" charset="0"/>
              <a:buChar char="•"/>
            </a:pPr>
            <a:endParaRPr lang="zh-CN" altLang="en-US" sz="2000" dirty="0">
              <a:solidFill>
                <a:srgbClr val="0070C0"/>
              </a:solidFill>
              <a:latin typeface="微软雅黑" pitchFamily="34" charset="-122"/>
              <a:ea typeface="微软雅黑" pitchFamily="34" charset="-122"/>
            </a:endParaRPr>
          </a:p>
          <a:p>
            <a:endParaRPr lang="zh-CN" altLang="en-US" sz="20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829509"/>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dirty="0">
                <a:solidFill>
                  <a:srgbClr val="FFFFFF"/>
                </a:solidFill>
                <a:ea typeface="微软雅黑" pitchFamily="34" charset="-122"/>
                <a:sym typeface="Arial" pitchFamily="34" charset="0"/>
              </a:rPr>
              <a:t>博士期间发表的论文与研究成果</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6" name="文本框 5">
            <a:extLst>
              <a:ext uri="{FF2B5EF4-FFF2-40B4-BE49-F238E27FC236}">
                <a16:creationId xmlns:a16="http://schemas.microsoft.com/office/drawing/2014/main" id="{7EE194CD-20B5-4B2B-BDA9-9B736DDD61FC}"/>
              </a:ext>
            </a:extLst>
          </p:cNvPr>
          <p:cNvSpPr txBox="1"/>
          <p:nvPr/>
        </p:nvSpPr>
        <p:spPr>
          <a:xfrm>
            <a:off x="212643" y="1174695"/>
            <a:ext cx="8421947" cy="4708981"/>
          </a:xfrm>
          <a:prstGeom prst="rect">
            <a:avLst/>
          </a:prstGeom>
          <a:noFill/>
        </p:spPr>
        <p:txBody>
          <a:bodyPr wrap="square" rtlCol="0">
            <a:spAutoFit/>
          </a:bodyPr>
          <a:lstStyle/>
          <a:p>
            <a:r>
              <a:rPr lang="en-US" altLang="zh-CN" sz="2000" dirty="0">
                <a:solidFill>
                  <a:srgbClr val="0070C0"/>
                </a:solidFill>
                <a:latin typeface="微软雅黑" pitchFamily="34" charset="-122"/>
                <a:ea typeface="微软雅黑" pitchFamily="34" charset="-122"/>
              </a:rPr>
              <a:t>[1]</a:t>
            </a:r>
            <a:r>
              <a:rPr lang="zh-CN" altLang="zh-CN" sz="2000" dirty="0">
                <a:solidFill>
                  <a:srgbClr val="0070C0"/>
                </a:solidFill>
                <a:latin typeface="微软雅黑" pitchFamily="34" charset="-122"/>
                <a:ea typeface="微软雅黑" pitchFamily="34" charset="-122"/>
              </a:rPr>
              <a:t>戴伟，尚振宏，徐永华，等</a:t>
            </a:r>
            <a:r>
              <a:rPr lang="en-US" altLang="zh-CN" sz="2000" dirty="0">
                <a:solidFill>
                  <a:srgbClr val="0070C0"/>
                </a:solidFill>
                <a:latin typeface="微软雅黑" pitchFamily="34" charset="-122"/>
                <a:ea typeface="微软雅黑" pitchFamily="34" charset="-122"/>
              </a:rPr>
              <a:t>. </a:t>
            </a:r>
            <a:r>
              <a:rPr lang="zh-CN" altLang="zh-CN" sz="2000" dirty="0">
                <a:solidFill>
                  <a:srgbClr val="0070C0"/>
                </a:solidFill>
                <a:latin typeface="微软雅黑" pitchFamily="34" charset="-122"/>
                <a:ea typeface="微软雅黑" pitchFamily="34" charset="-122"/>
              </a:rPr>
              <a:t>基于独立成分分析的射频干扰信号消除方法</a:t>
            </a:r>
            <a:r>
              <a:rPr lang="en-US" altLang="zh-CN" sz="2000" dirty="0">
                <a:solidFill>
                  <a:srgbClr val="0070C0"/>
                </a:solidFill>
                <a:latin typeface="微软雅黑" pitchFamily="34" charset="-122"/>
                <a:ea typeface="微软雅黑" pitchFamily="34" charset="-122"/>
              </a:rPr>
              <a:t>[J]. </a:t>
            </a:r>
            <a:r>
              <a:rPr lang="zh-CN" altLang="zh-CN" sz="2000" dirty="0">
                <a:solidFill>
                  <a:srgbClr val="0070C0"/>
                </a:solidFill>
                <a:latin typeface="微软雅黑" pitchFamily="34" charset="-122"/>
                <a:ea typeface="微软雅黑" pitchFamily="34" charset="-122"/>
              </a:rPr>
              <a:t>天文研究与技术， </a:t>
            </a:r>
            <a:r>
              <a:rPr lang="en-US" altLang="zh-CN" sz="2000" dirty="0">
                <a:solidFill>
                  <a:srgbClr val="0070C0"/>
                </a:solidFill>
                <a:latin typeface="微软雅黑" pitchFamily="34" charset="-122"/>
                <a:ea typeface="微软雅黑" pitchFamily="34" charset="-122"/>
              </a:rPr>
              <a:t>2019</a:t>
            </a:r>
            <a:endParaRPr lang="zh-CN" altLang="zh-CN" sz="2000" dirty="0">
              <a:solidFill>
                <a:srgbClr val="0070C0"/>
              </a:solidFill>
              <a:latin typeface="微软雅黑" pitchFamily="34" charset="-122"/>
              <a:ea typeface="微软雅黑" pitchFamily="34" charset="-122"/>
            </a:endParaRPr>
          </a:p>
          <a:p>
            <a:r>
              <a:rPr lang="en-US" altLang="zh-CN" sz="2000" dirty="0">
                <a:solidFill>
                  <a:srgbClr val="0070C0"/>
                </a:solidFill>
                <a:latin typeface="微软雅黑" pitchFamily="34" charset="-122"/>
                <a:ea typeface="微软雅黑" pitchFamily="34" charset="-122"/>
              </a:rPr>
              <a:t>[2]Wei D</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Feng W. Study On Processing Performance Of A DPDK And GPU Combined Pulsar Data Reduction System [J]. International Journal of Mechatronics and Applied Mechanics, 2019</a:t>
            </a:r>
            <a:endParaRPr lang="zh-CN" altLang="zh-CN" sz="2000" dirty="0">
              <a:solidFill>
                <a:srgbClr val="0070C0"/>
              </a:solidFill>
              <a:latin typeface="微软雅黑" pitchFamily="34" charset="-122"/>
              <a:ea typeface="微软雅黑" pitchFamily="34" charset="-122"/>
            </a:endParaRPr>
          </a:p>
          <a:p>
            <a:r>
              <a:rPr lang="en-US" altLang="zh-CN" sz="2000" dirty="0">
                <a:solidFill>
                  <a:srgbClr val="0070C0"/>
                </a:solidFill>
                <a:latin typeface="微软雅黑" pitchFamily="34" charset="-122"/>
                <a:ea typeface="微软雅黑" pitchFamily="34" charset="-122"/>
              </a:rPr>
              <a:t>[3]</a:t>
            </a:r>
            <a:r>
              <a:rPr lang="zh-CN" altLang="zh-CN" sz="2000" dirty="0">
                <a:solidFill>
                  <a:srgbClr val="0070C0"/>
                </a:solidFill>
                <a:latin typeface="微软雅黑" pitchFamily="34" charset="-122"/>
                <a:ea typeface="微软雅黑" pitchFamily="34" charset="-122"/>
              </a:rPr>
              <a:t>余程嵘，王威，戴伟</a:t>
            </a:r>
            <a:r>
              <a:rPr lang="en-US" altLang="zh-CN" sz="2000" dirty="0">
                <a:solidFill>
                  <a:srgbClr val="0070C0"/>
                </a:solidFill>
                <a:latin typeface="微软雅黑" pitchFamily="34" charset="-122"/>
                <a:ea typeface="微软雅黑" pitchFamily="34" charset="-122"/>
              </a:rPr>
              <a:t>(*)</a:t>
            </a:r>
            <a:r>
              <a:rPr lang="zh-CN" altLang="zh-CN" sz="2000" dirty="0">
                <a:solidFill>
                  <a:srgbClr val="0070C0"/>
                </a:solidFill>
                <a:latin typeface="微软雅黑" pitchFamily="34" charset="-122"/>
                <a:ea typeface="微软雅黑" pitchFamily="34" charset="-122"/>
              </a:rPr>
              <a:t>，邓辉，王锋，卫守林</a:t>
            </a:r>
            <a:r>
              <a:rPr lang="en-US" altLang="zh-CN" sz="2000" dirty="0">
                <a:solidFill>
                  <a:srgbClr val="0070C0"/>
                </a:solidFill>
                <a:latin typeface="微软雅黑" pitchFamily="34" charset="-122"/>
                <a:ea typeface="微软雅黑" pitchFamily="34" charset="-122"/>
              </a:rPr>
              <a:t>. </a:t>
            </a:r>
            <a:r>
              <a:rPr lang="zh-CN" altLang="zh-CN" sz="2000" dirty="0">
                <a:solidFill>
                  <a:srgbClr val="0070C0"/>
                </a:solidFill>
                <a:latin typeface="微软雅黑" pitchFamily="34" charset="-122"/>
                <a:ea typeface="微软雅黑" pitchFamily="34" charset="-122"/>
              </a:rPr>
              <a:t>基于</a:t>
            </a:r>
            <a:r>
              <a:rPr lang="en-US" altLang="zh-CN" sz="2000" dirty="0">
                <a:solidFill>
                  <a:srgbClr val="0070C0"/>
                </a:solidFill>
                <a:latin typeface="微软雅黑" pitchFamily="34" charset="-122"/>
                <a:ea typeface="微软雅黑" pitchFamily="34" charset="-122"/>
              </a:rPr>
              <a:t>Docker</a:t>
            </a:r>
            <a:r>
              <a:rPr lang="zh-CN" altLang="zh-CN" sz="2000" dirty="0">
                <a:solidFill>
                  <a:srgbClr val="0070C0"/>
                </a:solidFill>
                <a:latin typeface="微软雅黑" pitchFamily="34" charset="-122"/>
                <a:ea typeface="微软雅黑" pitchFamily="34" charset="-122"/>
              </a:rPr>
              <a:t>的射电干涉阵软件系统敏捷封装与部署</a:t>
            </a:r>
            <a:r>
              <a:rPr lang="en-US" altLang="zh-CN" sz="2000" dirty="0">
                <a:solidFill>
                  <a:srgbClr val="0070C0"/>
                </a:solidFill>
                <a:latin typeface="微软雅黑" pitchFamily="34" charset="-122"/>
                <a:ea typeface="微软雅黑" pitchFamily="34" charset="-122"/>
              </a:rPr>
              <a:t>.</a:t>
            </a:r>
            <a:r>
              <a:rPr lang="zh-CN" altLang="zh-CN" sz="2000" dirty="0">
                <a:solidFill>
                  <a:srgbClr val="0070C0"/>
                </a:solidFill>
                <a:latin typeface="微软雅黑" pitchFamily="34" charset="-122"/>
                <a:ea typeface="微软雅黑" pitchFamily="34" charset="-122"/>
              </a:rPr>
              <a:t>天文研究与技术，</a:t>
            </a:r>
            <a:r>
              <a:rPr lang="en-US" altLang="zh-CN" sz="2000" dirty="0">
                <a:solidFill>
                  <a:srgbClr val="0070C0"/>
                </a:solidFill>
                <a:latin typeface="微软雅黑" pitchFamily="34" charset="-122"/>
                <a:ea typeface="微软雅黑" pitchFamily="34" charset="-122"/>
              </a:rPr>
              <a:t>2019.1.15</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16(1): 123~130</a:t>
            </a:r>
            <a:endParaRPr lang="zh-CN" altLang="zh-CN" sz="2000" dirty="0">
              <a:solidFill>
                <a:srgbClr val="0070C0"/>
              </a:solidFill>
              <a:latin typeface="微软雅黑" pitchFamily="34" charset="-122"/>
              <a:ea typeface="微软雅黑" pitchFamily="34" charset="-122"/>
            </a:endParaRPr>
          </a:p>
          <a:p>
            <a:r>
              <a:rPr lang="en-US" altLang="zh-CN" sz="2000" dirty="0">
                <a:solidFill>
                  <a:srgbClr val="0070C0"/>
                </a:solidFill>
                <a:latin typeface="微软雅黑" pitchFamily="34" charset="-122"/>
                <a:ea typeface="微软雅黑" pitchFamily="34" charset="-122"/>
              </a:rPr>
              <a:t>[4]</a:t>
            </a:r>
            <a:r>
              <a:rPr lang="zh-CN" altLang="zh-CN" sz="2000" dirty="0">
                <a:solidFill>
                  <a:srgbClr val="0070C0"/>
                </a:solidFill>
                <a:latin typeface="微软雅黑" pitchFamily="34" charset="-122"/>
                <a:ea typeface="微软雅黑" pitchFamily="34" charset="-122"/>
              </a:rPr>
              <a:t>赖铖，梅盈，邓辉，王锋，戴伟</a:t>
            </a:r>
            <a:r>
              <a:rPr lang="en-US" altLang="zh-CN" sz="2000" dirty="0">
                <a:solidFill>
                  <a:srgbClr val="0070C0"/>
                </a:solidFill>
                <a:latin typeface="微软雅黑" pitchFamily="34" charset="-122"/>
                <a:ea typeface="微软雅黑" pitchFamily="34" charset="-122"/>
              </a:rPr>
              <a:t>. MUSER</a:t>
            </a:r>
            <a:r>
              <a:rPr lang="zh-CN" altLang="zh-CN" sz="2000" dirty="0">
                <a:solidFill>
                  <a:srgbClr val="0070C0"/>
                </a:solidFill>
                <a:latin typeface="微软雅黑" pitchFamily="34" charset="-122"/>
                <a:ea typeface="微软雅黑" pitchFamily="34" charset="-122"/>
              </a:rPr>
              <a:t>可见度数据积分方法与实现</a:t>
            </a:r>
            <a:r>
              <a:rPr lang="en-US" altLang="zh-CN" sz="2000" dirty="0">
                <a:solidFill>
                  <a:srgbClr val="0070C0"/>
                </a:solidFill>
                <a:latin typeface="微软雅黑" pitchFamily="34" charset="-122"/>
                <a:ea typeface="微软雅黑" pitchFamily="34" charset="-122"/>
              </a:rPr>
              <a:t>[J]. </a:t>
            </a:r>
            <a:r>
              <a:rPr lang="zh-CN" altLang="zh-CN" sz="2000" dirty="0">
                <a:solidFill>
                  <a:srgbClr val="0070C0"/>
                </a:solidFill>
                <a:latin typeface="微软雅黑" pitchFamily="34" charset="-122"/>
                <a:ea typeface="微软雅黑" pitchFamily="34" charset="-122"/>
              </a:rPr>
              <a:t>天文研究与技术，</a:t>
            </a:r>
            <a:r>
              <a:rPr lang="en-US" altLang="zh-CN" sz="2000" dirty="0">
                <a:solidFill>
                  <a:srgbClr val="0070C0"/>
                </a:solidFill>
                <a:latin typeface="微软雅黑" pitchFamily="34" charset="-122"/>
                <a:ea typeface="微软雅黑" pitchFamily="34" charset="-122"/>
              </a:rPr>
              <a:t>2018</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15(01):78-86.</a:t>
            </a:r>
            <a:endParaRPr lang="zh-CN" altLang="zh-CN" sz="2000" dirty="0">
              <a:solidFill>
                <a:srgbClr val="0070C0"/>
              </a:solidFill>
              <a:latin typeface="微软雅黑" pitchFamily="34" charset="-122"/>
              <a:ea typeface="微软雅黑" pitchFamily="34" charset="-122"/>
            </a:endParaRPr>
          </a:p>
          <a:p>
            <a:r>
              <a:rPr lang="en-US" altLang="zh-CN" sz="2000" dirty="0">
                <a:solidFill>
                  <a:srgbClr val="0070C0"/>
                </a:solidFill>
                <a:latin typeface="微软雅黑" pitchFamily="34" charset="-122"/>
                <a:ea typeface="微软雅黑" pitchFamily="34" charset="-122"/>
              </a:rPr>
              <a:t>[5]</a:t>
            </a:r>
            <a:r>
              <a:rPr lang="zh-CN" altLang="zh-CN" sz="2000" dirty="0">
                <a:solidFill>
                  <a:srgbClr val="0070C0"/>
                </a:solidFill>
                <a:latin typeface="微软雅黑" pitchFamily="34" charset="-122"/>
                <a:ea typeface="微软雅黑" pitchFamily="34" charset="-122"/>
              </a:rPr>
              <a:t>冯勇，陈坤，邓辉，王锋，梅盈，卫守林，戴伟，杨秋萍，刘应波，吴静平</a:t>
            </a:r>
            <a:r>
              <a:rPr lang="en-US" altLang="zh-CN" sz="2000" dirty="0">
                <a:solidFill>
                  <a:srgbClr val="0070C0"/>
                </a:solidFill>
                <a:latin typeface="微软雅黑" pitchFamily="34" charset="-122"/>
                <a:ea typeface="微软雅黑" pitchFamily="34" charset="-122"/>
              </a:rPr>
              <a:t>. </a:t>
            </a:r>
            <a:r>
              <a:rPr lang="zh-CN" altLang="zh-CN" sz="2000" dirty="0">
                <a:solidFill>
                  <a:srgbClr val="0070C0"/>
                </a:solidFill>
                <a:latin typeface="微软雅黑" pitchFamily="34" charset="-122"/>
                <a:ea typeface="微软雅黑" pitchFamily="34" charset="-122"/>
              </a:rPr>
              <a:t>基于</a:t>
            </a:r>
            <a:r>
              <a:rPr lang="en-US" altLang="zh-CN" sz="2000" dirty="0">
                <a:solidFill>
                  <a:srgbClr val="0070C0"/>
                </a:solidFill>
                <a:latin typeface="微软雅黑" pitchFamily="34" charset="-122"/>
                <a:ea typeface="微软雅黑" pitchFamily="34" charset="-122"/>
              </a:rPr>
              <a:t>OpenCL</a:t>
            </a:r>
            <a:r>
              <a:rPr lang="zh-CN" altLang="zh-CN" sz="2000" dirty="0">
                <a:solidFill>
                  <a:srgbClr val="0070C0"/>
                </a:solidFill>
                <a:latin typeface="微软雅黑" pitchFamily="34" charset="-122"/>
                <a:ea typeface="微软雅黑" pitchFamily="34" charset="-122"/>
              </a:rPr>
              <a:t>的</a:t>
            </a:r>
            <a:r>
              <a:rPr lang="en-US" altLang="zh-CN" sz="2000" dirty="0">
                <a:solidFill>
                  <a:srgbClr val="0070C0"/>
                </a:solidFill>
                <a:latin typeface="微软雅黑" pitchFamily="34" charset="-122"/>
                <a:ea typeface="微软雅黑" pitchFamily="34" charset="-122"/>
              </a:rPr>
              <a:t>MUSER CLEAN</a:t>
            </a:r>
            <a:r>
              <a:rPr lang="zh-CN" altLang="zh-CN" sz="2000" dirty="0">
                <a:solidFill>
                  <a:srgbClr val="0070C0"/>
                </a:solidFill>
                <a:latin typeface="微软雅黑" pitchFamily="34" charset="-122"/>
                <a:ea typeface="微软雅黑" pitchFamily="34" charset="-122"/>
              </a:rPr>
              <a:t>算法研究与实现</a:t>
            </a:r>
            <a:r>
              <a:rPr lang="en-US" altLang="zh-CN" sz="2000" dirty="0">
                <a:solidFill>
                  <a:srgbClr val="0070C0"/>
                </a:solidFill>
                <a:latin typeface="微软雅黑" pitchFamily="34" charset="-122"/>
                <a:ea typeface="微软雅黑" pitchFamily="34" charset="-122"/>
              </a:rPr>
              <a:t>[J]. </a:t>
            </a:r>
            <a:r>
              <a:rPr lang="zh-CN" altLang="zh-CN" sz="2000" dirty="0">
                <a:solidFill>
                  <a:srgbClr val="0070C0"/>
                </a:solidFill>
                <a:latin typeface="微软雅黑" pitchFamily="34" charset="-122"/>
                <a:ea typeface="微软雅黑" pitchFamily="34" charset="-122"/>
              </a:rPr>
              <a:t>天文学报，</a:t>
            </a:r>
            <a:r>
              <a:rPr lang="en-US" altLang="zh-CN" sz="2000" dirty="0">
                <a:solidFill>
                  <a:srgbClr val="0070C0"/>
                </a:solidFill>
                <a:latin typeface="微软雅黑" pitchFamily="34" charset="-122"/>
                <a:ea typeface="微软雅黑" pitchFamily="34" charset="-122"/>
              </a:rPr>
              <a:t>2017</a:t>
            </a:r>
            <a:r>
              <a:rPr lang="zh-CN" altLang="zh-CN" sz="2000" dirty="0">
                <a:solidFill>
                  <a:srgbClr val="0070C0"/>
                </a:solidFill>
                <a:latin typeface="微软雅黑" pitchFamily="34" charset="-122"/>
                <a:ea typeface="微软雅黑" pitchFamily="34" charset="-122"/>
              </a:rPr>
              <a:t>，</a:t>
            </a:r>
            <a:r>
              <a:rPr lang="en-US" altLang="zh-CN" sz="2000" dirty="0">
                <a:solidFill>
                  <a:srgbClr val="0070C0"/>
                </a:solidFill>
                <a:latin typeface="微软雅黑" pitchFamily="34" charset="-122"/>
                <a:ea typeface="微软雅黑" pitchFamily="34" charset="-122"/>
              </a:rPr>
              <a:t>58(02):57-66.</a:t>
            </a:r>
            <a:endParaRPr lang="zh-CN" altLang="zh-CN" sz="2000" dirty="0">
              <a:solidFill>
                <a:srgbClr val="0070C0"/>
              </a:solidFill>
              <a:latin typeface="微软雅黑" pitchFamily="34" charset="-122"/>
              <a:ea typeface="微软雅黑" pitchFamily="34" charset="-122"/>
            </a:endParaRPr>
          </a:p>
          <a:p>
            <a:pPr marL="342900" indent="-342900">
              <a:buFont typeface="Arial" panose="020B0604020202020204" pitchFamily="34" charset="0"/>
              <a:buChar char="•"/>
            </a:pPr>
            <a:endParaRPr lang="zh-CN" altLang="en-US" sz="2000" dirty="0">
              <a:solidFill>
                <a:srgbClr val="0070C0"/>
              </a:solidFill>
              <a:latin typeface="微软雅黑" pitchFamily="34" charset="-122"/>
              <a:ea typeface="微软雅黑" pitchFamily="34" charset="-122"/>
            </a:endParaRPr>
          </a:p>
          <a:p>
            <a:endParaRPr lang="zh-CN" altLang="en-US" sz="20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0016766"/>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r>
              <a:rPr lang="zh-CN" altLang="en-US" sz="2400" dirty="0">
                <a:solidFill>
                  <a:srgbClr val="FFFFFF"/>
                </a:solidFill>
                <a:ea typeface="微软雅黑" pitchFamily="34" charset="-122"/>
                <a:sym typeface="Arial" pitchFamily="34" charset="0"/>
              </a:rPr>
              <a:t>参加的学术会议</a:t>
            </a:r>
          </a:p>
        </p:txBody>
      </p:sp>
      <p:sp>
        <p:nvSpPr>
          <p:cNvPr id="11270" name="直接连接符 13"/>
          <p:cNvSpPr>
            <a:spLocks noChangeShapeType="1"/>
          </p:cNvSpPr>
          <p:nvPr/>
        </p:nvSpPr>
        <p:spPr bwMode="auto">
          <a:xfrm>
            <a:off x="0" y="814388"/>
            <a:ext cx="9144000" cy="0"/>
          </a:xfrm>
          <a:prstGeom prst="line">
            <a:avLst/>
          </a:prstGeom>
          <a:noFill/>
          <a:ln w="25400" cap="flat" cmpd="sng">
            <a:solidFill>
              <a:srgbClr val="0070C0"/>
            </a:solidFill>
            <a:bevel/>
          </a:ln>
          <a:extLst>
            <a:ext uri="{909E8E84-426E-40DD-AFC4-6F175D3DCCD1}">
              <a14:hiddenFill xmlns:a14="http://schemas.microsoft.com/office/drawing/2010/main">
                <a:noFill/>
              </a14:hiddenFill>
            </a:ext>
          </a:extLst>
        </p:spPr>
        <p:txBody>
          <a:bodyPr/>
          <a:lstStyle/>
          <a:p>
            <a:endParaRPr lang="zh-CN" altLang="en-US"/>
          </a:p>
        </p:txBody>
      </p:sp>
      <p:sp>
        <p:nvSpPr>
          <p:cNvPr id="11271" name="Text Box 7"/>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graphicFrame>
        <p:nvGraphicFramePr>
          <p:cNvPr id="2" name="表格 1">
            <a:extLst>
              <a:ext uri="{FF2B5EF4-FFF2-40B4-BE49-F238E27FC236}">
                <a16:creationId xmlns:a16="http://schemas.microsoft.com/office/drawing/2014/main" id="{F99A9D0A-A811-4C4C-9A47-428B5693CCC4}"/>
              </a:ext>
            </a:extLst>
          </p:cNvPr>
          <p:cNvGraphicFramePr>
            <a:graphicFrameLocks noGrp="1"/>
          </p:cNvGraphicFramePr>
          <p:nvPr>
            <p:extLst>
              <p:ext uri="{D42A27DB-BD31-4B8C-83A1-F6EECF244321}">
                <p14:modId xmlns:p14="http://schemas.microsoft.com/office/powerpoint/2010/main" val="2731004412"/>
              </p:ext>
            </p:extLst>
          </p:nvPr>
        </p:nvGraphicFramePr>
        <p:xfrm>
          <a:off x="484094" y="1285875"/>
          <a:ext cx="7978588" cy="4938268"/>
        </p:xfrm>
        <a:graphic>
          <a:graphicData uri="http://schemas.openxmlformats.org/drawingml/2006/table">
            <a:tbl>
              <a:tblPr>
                <a:tableStyleId>{5C22544A-7EE6-4342-B048-85BDC9FD1C3A}</a:tableStyleId>
              </a:tblPr>
              <a:tblGrid>
                <a:gridCol w="933952">
                  <a:extLst>
                    <a:ext uri="{9D8B030D-6E8A-4147-A177-3AD203B41FA5}">
                      <a16:colId xmlns:a16="http://schemas.microsoft.com/office/drawing/2014/main" val="176875277"/>
                    </a:ext>
                  </a:extLst>
                </a:gridCol>
                <a:gridCol w="3055342">
                  <a:extLst>
                    <a:ext uri="{9D8B030D-6E8A-4147-A177-3AD203B41FA5}">
                      <a16:colId xmlns:a16="http://schemas.microsoft.com/office/drawing/2014/main" val="64548385"/>
                    </a:ext>
                  </a:extLst>
                </a:gridCol>
                <a:gridCol w="2367605">
                  <a:extLst>
                    <a:ext uri="{9D8B030D-6E8A-4147-A177-3AD203B41FA5}">
                      <a16:colId xmlns:a16="http://schemas.microsoft.com/office/drawing/2014/main" val="3650974817"/>
                    </a:ext>
                  </a:extLst>
                </a:gridCol>
                <a:gridCol w="1621689">
                  <a:extLst>
                    <a:ext uri="{9D8B030D-6E8A-4147-A177-3AD203B41FA5}">
                      <a16:colId xmlns:a16="http://schemas.microsoft.com/office/drawing/2014/main" val="1778071980"/>
                    </a:ext>
                  </a:extLst>
                </a:gridCol>
              </a:tblGrid>
              <a:tr h="754507">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1</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A FastBit based high performance data archive system for NVST</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2014.7</a:t>
                      </a:r>
                      <a:endParaRPr lang="zh-CN" sz="1800" kern="10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sz="1800" kern="100">
                          <a:effectLst/>
                          <a:latin typeface="微软雅黑" panose="020B0503020204020204" pitchFamily="34" charset="-122"/>
                          <a:ea typeface="微软雅黑" panose="020B0503020204020204" pitchFamily="34" charset="-122"/>
                        </a:rPr>
                        <a:t>丽江</a:t>
                      </a:r>
                    </a:p>
                  </a:txBody>
                  <a:tcPr marL="68580" marR="68580" marT="0" marB="0" anchor="ctr"/>
                </a:tc>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RTS2</a:t>
                      </a:r>
                      <a:r>
                        <a:rPr lang="zh-CN" sz="1800" kern="100">
                          <a:effectLst/>
                          <a:latin typeface="微软雅黑" panose="020B0503020204020204" pitchFamily="34" charset="-122"/>
                          <a:ea typeface="微软雅黑" panose="020B0503020204020204" pitchFamily="34" charset="-122"/>
                        </a:rPr>
                        <a:t>国际会议参会者</a:t>
                      </a:r>
                    </a:p>
                  </a:txBody>
                  <a:tcPr marL="68580" marR="68580" marT="0" marB="0" anchor="ctr"/>
                </a:tc>
                <a:extLst>
                  <a:ext uri="{0D108BD9-81ED-4DB2-BD59-A6C34878D82A}">
                    <a16:rowId xmlns:a16="http://schemas.microsoft.com/office/drawing/2014/main" val="2239054707"/>
                  </a:ext>
                </a:extLst>
              </a:tr>
              <a:tr h="943134">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2</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marR="0" algn="ctr">
                        <a:spcBef>
                          <a:spcPts val="0"/>
                        </a:spcBef>
                        <a:spcAft>
                          <a:spcPts val="0"/>
                        </a:spcAft>
                      </a:pPr>
                      <a:r>
                        <a:rPr lang="zh-CN" sz="1800" kern="100">
                          <a:effectLst/>
                          <a:latin typeface="微软雅黑" panose="020B0503020204020204" pitchFamily="34" charset="-122"/>
                          <a:ea typeface="微软雅黑" panose="020B0503020204020204" pitchFamily="34" charset="-122"/>
                        </a:rPr>
                        <a:t>万兆网络环境下的实时数据处理</a:t>
                      </a:r>
                    </a:p>
                  </a:txBody>
                  <a:tcPr marL="68580" marR="68580" marT="0" marB="0" anchor="ctr"/>
                </a:tc>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2015.8</a:t>
                      </a:r>
                      <a:endParaRPr lang="zh-CN" sz="1800" kern="10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sz="1800" kern="100">
                          <a:effectLst/>
                          <a:latin typeface="微软雅黑" panose="020B0503020204020204" pitchFamily="34" charset="-122"/>
                          <a:ea typeface="微软雅黑" panose="020B0503020204020204" pitchFamily="34" charset="-122"/>
                        </a:rPr>
                        <a:t>丽江</a:t>
                      </a:r>
                    </a:p>
                  </a:txBody>
                  <a:tcPr marL="68580" marR="68580" marT="0" marB="0" anchor="ctr"/>
                </a:tc>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NVST</a:t>
                      </a:r>
                      <a:r>
                        <a:rPr lang="zh-CN" sz="1800" kern="100">
                          <a:effectLst/>
                          <a:latin typeface="微软雅黑" panose="020B0503020204020204" pitchFamily="34" charset="-122"/>
                          <a:ea typeface="微软雅黑" panose="020B0503020204020204" pitchFamily="34" charset="-122"/>
                        </a:rPr>
                        <a:t>及丽江日冕仪数据处理研讨会参会者</a:t>
                      </a:r>
                    </a:p>
                  </a:txBody>
                  <a:tcPr marL="68580" marR="68580" marT="0" marB="0" anchor="ctr"/>
                </a:tc>
                <a:extLst>
                  <a:ext uri="{0D108BD9-81ED-4DB2-BD59-A6C34878D82A}">
                    <a16:rowId xmlns:a16="http://schemas.microsoft.com/office/drawing/2014/main" val="4226174462"/>
                  </a:ext>
                </a:extLst>
              </a:tr>
              <a:tr h="943134">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3</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marR="0" algn="ctr">
                        <a:spcBef>
                          <a:spcPts val="0"/>
                        </a:spcBef>
                        <a:spcAft>
                          <a:spcPts val="0"/>
                        </a:spcAft>
                      </a:pPr>
                      <a:r>
                        <a:rPr lang="zh-CN" sz="1800" kern="100" dirty="0">
                          <a:effectLst/>
                          <a:latin typeface="微软雅黑" panose="020B0503020204020204" pitchFamily="34" charset="-122"/>
                          <a:ea typeface="微软雅黑" panose="020B0503020204020204" pitchFamily="34" charset="-122"/>
                        </a:rPr>
                        <a:t>云台</a:t>
                      </a:r>
                      <a:r>
                        <a:rPr lang="en-US" sz="1800" kern="100" dirty="0">
                          <a:effectLst/>
                          <a:latin typeface="微软雅黑" panose="020B0503020204020204" pitchFamily="34" charset="-122"/>
                          <a:ea typeface="微软雅黑" panose="020B0503020204020204" pitchFamily="34" charset="-122"/>
                        </a:rPr>
                        <a:t>40</a:t>
                      </a:r>
                      <a:r>
                        <a:rPr lang="zh-CN" sz="1800" kern="100" dirty="0">
                          <a:effectLst/>
                          <a:latin typeface="微软雅黑" panose="020B0503020204020204" pitchFamily="34" charset="-122"/>
                          <a:ea typeface="微软雅黑" panose="020B0503020204020204" pitchFamily="34" charset="-122"/>
                        </a:rPr>
                        <a:t>米射电脉冲星观测系统研究进展</a:t>
                      </a:r>
                    </a:p>
                  </a:txBody>
                  <a:tcPr marL="68580" marR="68580" marT="0" marB="0" anchor="ctr"/>
                </a:tc>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2017.3</a:t>
                      </a:r>
                      <a:endParaRPr lang="zh-CN" sz="1800" kern="10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sz="1800" kern="100">
                          <a:effectLst/>
                          <a:latin typeface="微软雅黑" panose="020B0503020204020204" pitchFamily="34" charset="-122"/>
                          <a:ea typeface="微软雅黑" panose="020B0503020204020204" pitchFamily="34" charset="-122"/>
                        </a:rPr>
                        <a:t>昆明</a:t>
                      </a:r>
                    </a:p>
                  </a:txBody>
                  <a:tcPr marL="68580" marR="68580" marT="0" marB="0" anchor="ctr"/>
                </a:tc>
                <a:tc>
                  <a:txBody>
                    <a:bodyPr/>
                    <a:lstStyle/>
                    <a:p>
                      <a:pPr marL="0" marR="0" algn="ctr">
                        <a:spcBef>
                          <a:spcPts val="0"/>
                        </a:spcBef>
                        <a:spcAft>
                          <a:spcPts val="0"/>
                        </a:spcAft>
                      </a:pPr>
                      <a:r>
                        <a:rPr lang="zh-CN" sz="1800" kern="100">
                          <a:effectLst/>
                          <a:latin typeface="微软雅黑" panose="020B0503020204020204" pitchFamily="34" charset="-122"/>
                          <a:ea typeface="微软雅黑" panose="020B0503020204020204" pitchFamily="34" charset="-122"/>
                        </a:rPr>
                        <a:t>射电干涉成像数据处理研讨会会议参会者</a:t>
                      </a:r>
                    </a:p>
                  </a:txBody>
                  <a:tcPr marL="68580" marR="68580" marT="0" marB="0" anchor="ctr"/>
                </a:tc>
                <a:extLst>
                  <a:ext uri="{0D108BD9-81ED-4DB2-BD59-A6C34878D82A}">
                    <a16:rowId xmlns:a16="http://schemas.microsoft.com/office/drawing/2014/main" val="1626980791"/>
                  </a:ext>
                </a:extLst>
              </a:tr>
              <a:tr h="943134">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4</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marR="0" algn="ctr">
                        <a:spcBef>
                          <a:spcPts val="0"/>
                        </a:spcBef>
                        <a:spcAft>
                          <a:spcPts val="0"/>
                        </a:spcAft>
                      </a:pPr>
                      <a:r>
                        <a:rPr lang="zh-CN" sz="1800" kern="100">
                          <a:effectLst/>
                          <a:latin typeface="微软雅黑" panose="020B0503020204020204" pitchFamily="34" charset="-122"/>
                          <a:ea typeface="微软雅黑" panose="020B0503020204020204" pitchFamily="34" charset="-122"/>
                        </a:rPr>
                        <a:t>云台</a:t>
                      </a:r>
                      <a:r>
                        <a:rPr lang="en-US" sz="1800" kern="100">
                          <a:effectLst/>
                          <a:latin typeface="微软雅黑" panose="020B0503020204020204" pitchFamily="34" charset="-122"/>
                          <a:ea typeface="微软雅黑" panose="020B0503020204020204" pitchFamily="34" charset="-122"/>
                        </a:rPr>
                        <a:t>40</a:t>
                      </a:r>
                      <a:r>
                        <a:rPr lang="zh-CN" sz="1800" kern="100">
                          <a:effectLst/>
                          <a:latin typeface="微软雅黑" panose="020B0503020204020204" pitchFamily="34" charset="-122"/>
                          <a:ea typeface="微软雅黑" panose="020B0503020204020204" pitchFamily="34" charset="-122"/>
                        </a:rPr>
                        <a:t>米射电脉冲星观测数据实时处理系统研究进展</a:t>
                      </a:r>
                    </a:p>
                  </a:txBody>
                  <a:tcPr marL="68580" marR="68580" marT="0" marB="0" anchor="ctr"/>
                </a:tc>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2017.11</a:t>
                      </a:r>
                      <a:endParaRPr lang="zh-CN" sz="1800" kern="10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sz="1800" kern="100">
                          <a:effectLst/>
                          <a:latin typeface="微软雅黑" panose="020B0503020204020204" pitchFamily="34" charset="-122"/>
                          <a:ea typeface="微软雅黑" panose="020B0503020204020204" pitchFamily="34" charset="-122"/>
                        </a:rPr>
                        <a:t>合肥</a:t>
                      </a:r>
                    </a:p>
                  </a:txBody>
                  <a:tcPr marL="68580" marR="68580" marT="0" marB="0" anchor="ctr"/>
                </a:tc>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2017</a:t>
                      </a:r>
                      <a:r>
                        <a:rPr lang="zh-CN" sz="1800" kern="100">
                          <a:effectLst/>
                          <a:latin typeface="微软雅黑" panose="020B0503020204020204" pitchFamily="34" charset="-122"/>
                          <a:ea typeface="微软雅黑" panose="020B0503020204020204" pitchFamily="34" charset="-122"/>
                        </a:rPr>
                        <a:t>年射电天文前沿与技术研讨会参会者</a:t>
                      </a:r>
                    </a:p>
                  </a:txBody>
                  <a:tcPr marL="68580" marR="68580" marT="0" marB="0" anchor="ctr"/>
                </a:tc>
                <a:extLst>
                  <a:ext uri="{0D108BD9-81ED-4DB2-BD59-A6C34878D82A}">
                    <a16:rowId xmlns:a16="http://schemas.microsoft.com/office/drawing/2014/main" val="2518861496"/>
                  </a:ext>
                </a:extLst>
              </a:tr>
              <a:tr h="1131760">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5</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marR="0" algn="ctr">
                        <a:spcBef>
                          <a:spcPts val="0"/>
                        </a:spcBef>
                        <a:spcAft>
                          <a:spcPts val="0"/>
                        </a:spcAft>
                      </a:pPr>
                      <a:r>
                        <a:rPr lang="zh-CN" sz="1800" kern="100">
                          <a:effectLst/>
                          <a:latin typeface="微软雅黑" panose="020B0503020204020204" pitchFamily="34" charset="-122"/>
                          <a:ea typeface="微软雅黑" panose="020B0503020204020204" pitchFamily="34" charset="-122"/>
                        </a:rPr>
                        <a:t>云台</a:t>
                      </a:r>
                      <a:r>
                        <a:rPr lang="en-US" sz="1800" kern="100">
                          <a:effectLst/>
                          <a:latin typeface="微软雅黑" panose="020B0503020204020204" pitchFamily="34" charset="-122"/>
                          <a:ea typeface="微软雅黑" panose="020B0503020204020204" pitchFamily="34" charset="-122"/>
                        </a:rPr>
                        <a:t>40</a:t>
                      </a:r>
                      <a:r>
                        <a:rPr lang="zh-CN" sz="1800" kern="100">
                          <a:effectLst/>
                          <a:latin typeface="微软雅黑" panose="020B0503020204020204" pitchFamily="34" charset="-122"/>
                          <a:ea typeface="微软雅黑" panose="020B0503020204020204" pitchFamily="34" charset="-122"/>
                        </a:rPr>
                        <a:t>米射电脉冲星观测数据实时处理系统研究进展</a:t>
                      </a:r>
                    </a:p>
                  </a:txBody>
                  <a:tcPr marL="68580" marR="68580" marT="0" marB="0" anchor="ctr"/>
                </a:tc>
                <a:tc>
                  <a:txBody>
                    <a:bodyPr/>
                    <a:lstStyle/>
                    <a:p>
                      <a:pPr marL="0" marR="0" algn="ctr">
                        <a:spcBef>
                          <a:spcPts val="0"/>
                        </a:spcBef>
                        <a:spcAft>
                          <a:spcPts val="0"/>
                        </a:spcAft>
                      </a:pPr>
                      <a:r>
                        <a:rPr lang="en-US" sz="1800" kern="100">
                          <a:effectLst/>
                          <a:latin typeface="微软雅黑" panose="020B0503020204020204" pitchFamily="34" charset="-122"/>
                          <a:ea typeface="微软雅黑" panose="020B0503020204020204" pitchFamily="34" charset="-122"/>
                        </a:rPr>
                        <a:t>2017.11</a:t>
                      </a:r>
                      <a:endParaRPr lang="zh-CN" sz="1800" kern="100">
                        <a:effectLst/>
                        <a:latin typeface="微软雅黑" panose="020B0503020204020204" pitchFamily="34" charset="-122"/>
                        <a:ea typeface="微软雅黑" panose="020B0503020204020204" pitchFamily="34" charset="-122"/>
                      </a:endParaRPr>
                    </a:p>
                    <a:p>
                      <a:pPr marL="0" marR="0" algn="ctr">
                        <a:spcBef>
                          <a:spcPts val="0"/>
                        </a:spcBef>
                        <a:spcAft>
                          <a:spcPts val="0"/>
                        </a:spcAft>
                      </a:pPr>
                      <a:r>
                        <a:rPr lang="zh-CN" sz="1800" kern="100">
                          <a:effectLst/>
                          <a:latin typeface="微软雅黑" panose="020B0503020204020204" pitchFamily="34" charset="-122"/>
                          <a:ea typeface="微软雅黑" panose="020B0503020204020204" pitchFamily="34" charset="-122"/>
                        </a:rPr>
                        <a:t>大理</a:t>
                      </a:r>
                    </a:p>
                  </a:txBody>
                  <a:tcPr marL="68580" marR="68580" marT="0" marB="0" anchor="ctr"/>
                </a:tc>
                <a:tc>
                  <a:txBody>
                    <a:bodyPr/>
                    <a:lstStyle/>
                    <a:p>
                      <a:pPr marL="0" marR="0" algn="ctr">
                        <a:spcBef>
                          <a:spcPts val="0"/>
                        </a:spcBef>
                        <a:spcAft>
                          <a:spcPts val="0"/>
                        </a:spcAft>
                      </a:pPr>
                      <a:r>
                        <a:rPr lang="zh-CN" sz="1800" kern="100" dirty="0">
                          <a:effectLst/>
                          <a:latin typeface="微软雅黑" panose="020B0503020204020204" pitchFamily="34" charset="-122"/>
                          <a:ea typeface="微软雅黑" panose="020B0503020204020204" pitchFamily="34" charset="-122"/>
                        </a:rPr>
                        <a:t>中国虚拟天文台与天文信息学</a:t>
                      </a:r>
                      <a:r>
                        <a:rPr lang="en-US" sz="1800" kern="100" dirty="0">
                          <a:effectLst/>
                          <a:latin typeface="微软雅黑" panose="020B0503020204020204" pitchFamily="34" charset="-122"/>
                          <a:ea typeface="微软雅黑" panose="020B0503020204020204" pitchFamily="34" charset="-122"/>
                        </a:rPr>
                        <a:t>2017</a:t>
                      </a:r>
                      <a:r>
                        <a:rPr lang="zh-CN" sz="1800" kern="100" dirty="0">
                          <a:effectLst/>
                          <a:latin typeface="微软雅黑" panose="020B0503020204020204" pitchFamily="34" charset="-122"/>
                          <a:ea typeface="微软雅黑" panose="020B0503020204020204" pitchFamily="34" charset="-122"/>
                        </a:rPr>
                        <a:t>年学术年会参会者</a:t>
                      </a:r>
                    </a:p>
                  </a:txBody>
                  <a:tcPr marL="68580" marR="68580" marT="0" marB="0" anchor="ctr"/>
                </a:tc>
                <a:extLst>
                  <a:ext uri="{0D108BD9-81ED-4DB2-BD59-A6C34878D82A}">
                    <a16:rowId xmlns:a16="http://schemas.microsoft.com/office/drawing/2014/main" val="1659642647"/>
                  </a:ext>
                </a:extLst>
              </a:tr>
            </a:tbl>
          </a:graphicData>
        </a:graphic>
      </p:graphicFrame>
    </p:spTree>
    <p:extLst>
      <p:ext uri="{BB962C8B-B14F-4D97-AF65-F5344CB8AC3E}">
        <p14:creationId xmlns:p14="http://schemas.microsoft.com/office/powerpoint/2010/main" val="317245034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5"/>
          <p:cNvSpPr>
            <a:spLocks noChangeArrowheads="1"/>
          </p:cNvSpPr>
          <p:nvPr/>
        </p:nvSpPr>
        <p:spPr bwMode="auto">
          <a:xfrm>
            <a:off x="0" y="2349500"/>
            <a:ext cx="9144000" cy="2159000"/>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a typeface="微软雅黑" pitchFamily="34" charset="-122"/>
              <a:sym typeface="Arial" pitchFamily="34" charset="0"/>
            </a:endParaRPr>
          </a:p>
        </p:txBody>
      </p:sp>
      <p:sp>
        <p:nvSpPr>
          <p:cNvPr id="20483" name="文本框 6"/>
          <p:cNvSpPr>
            <a:spLocks noChangeArrowheads="1"/>
          </p:cNvSpPr>
          <p:nvPr/>
        </p:nvSpPr>
        <p:spPr bwMode="auto">
          <a:xfrm>
            <a:off x="1247775" y="2720975"/>
            <a:ext cx="7896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4000" b="1" dirty="0">
                <a:solidFill>
                  <a:schemeClr val="bg1"/>
                </a:solidFill>
                <a:ea typeface="微软雅黑" pitchFamily="34" charset="-122"/>
                <a:sym typeface="Arial" pitchFamily="34" charset="0"/>
              </a:rPr>
              <a:t>谢谢各位专家和老师的批评指导</a:t>
            </a:r>
          </a:p>
          <a:p>
            <a:pPr algn="r"/>
            <a:endParaRPr lang="zh-CN" altLang="en-US" sz="4000" b="1" dirty="0">
              <a:solidFill>
                <a:schemeClr val="bg1"/>
              </a:solidFill>
              <a:ea typeface="微软雅黑" pitchFamily="34" charset="-122"/>
              <a:sym typeface="Arial" pitchFamily="34" charset="0"/>
            </a:endParaRPr>
          </a:p>
        </p:txBody>
      </p:sp>
      <p:sp>
        <p:nvSpPr>
          <p:cNvPr id="20484" name="文本框 32"/>
          <p:cNvSpPr>
            <a:spLocks noChangeArrowheads="1"/>
          </p:cNvSpPr>
          <p:nvPr/>
        </p:nvSpPr>
        <p:spPr bwMode="auto">
          <a:xfrm>
            <a:off x="2565400" y="3397250"/>
            <a:ext cx="6623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solidFill>
                <a:schemeClr val="bg1"/>
              </a:solidFill>
              <a:ea typeface="微软雅黑" pitchFamily="34" charset="-122"/>
              <a:sym typeface="Arial" pitchFamily="34" charset="0"/>
            </a:endParaRPr>
          </a:p>
        </p:txBody>
      </p:sp>
      <p:sp>
        <p:nvSpPr>
          <p:cNvPr id="20485" name="直接连接符 34"/>
          <p:cNvSpPr>
            <a:spLocks noChangeShapeType="1"/>
          </p:cNvSpPr>
          <p:nvPr/>
        </p:nvSpPr>
        <p:spPr bwMode="auto">
          <a:xfrm>
            <a:off x="2565400" y="3429000"/>
            <a:ext cx="6578600" cy="0"/>
          </a:xfrm>
          <a:prstGeom prst="line">
            <a:avLst/>
          </a:prstGeom>
          <a:noFill/>
          <a:ln w="1270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486" name="文本框 36"/>
          <p:cNvSpPr>
            <a:spLocks noChangeArrowheads="1"/>
          </p:cNvSpPr>
          <p:nvPr/>
        </p:nvSpPr>
        <p:spPr bwMode="auto">
          <a:xfrm>
            <a:off x="5238750" y="3895725"/>
            <a:ext cx="3905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zh-CN" altLang="en-US">
              <a:solidFill>
                <a:schemeClr val="bg1"/>
              </a:solidFill>
              <a:ea typeface="微软雅黑" pitchFamily="34" charset="-122"/>
              <a:sym typeface="Arial" pitchFamily="34" charset="0"/>
            </a:endParaRPr>
          </a:p>
        </p:txBody>
      </p:sp>
      <p:sp>
        <p:nvSpPr>
          <p:cNvPr id="20487" name="矩形 2"/>
          <p:cNvSpPr>
            <a:spLocks noChangeArrowheads="1"/>
          </p:cNvSpPr>
          <p:nvPr/>
        </p:nvSpPr>
        <p:spPr bwMode="auto">
          <a:xfrm>
            <a:off x="2565400" y="3429000"/>
            <a:ext cx="87313" cy="30003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502025" y="1079879"/>
            <a:ext cx="5414682" cy="1537815"/>
          </a:xfrm>
        </p:spPr>
        <p:txBody>
          <a:bodyPr/>
          <a:lstStyle/>
          <a:p>
            <a:pPr algn="just">
              <a:lnSpc>
                <a:spcPct val="125000"/>
              </a:lnSpc>
            </a:pPr>
            <a:r>
              <a:rPr lang="zh-CN" altLang="en-US" sz="2400" kern="1200" dirty="0">
                <a:solidFill>
                  <a:srgbClr val="0070C0"/>
                </a:solidFill>
                <a:latin typeface="微软雅黑" pitchFamily="34" charset="-122"/>
                <a:ea typeface="微软雅黑" pitchFamily="34" charset="-122"/>
                <a:sym typeface="微软雅黑" pitchFamily="34" charset="-122"/>
              </a:rPr>
              <a:t>以云台</a:t>
            </a:r>
            <a:r>
              <a:rPr lang="en-US" altLang="zh-CN" sz="2400" kern="1200" dirty="0">
                <a:solidFill>
                  <a:srgbClr val="0070C0"/>
                </a:solidFill>
                <a:latin typeface="微软雅黑" pitchFamily="34" charset="-122"/>
                <a:ea typeface="微软雅黑" pitchFamily="34" charset="-122"/>
                <a:sym typeface="微软雅黑" pitchFamily="34" charset="-122"/>
              </a:rPr>
              <a:t>40</a:t>
            </a:r>
            <a:r>
              <a:rPr lang="zh-CN" altLang="en-US" sz="2400" kern="1200" dirty="0">
                <a:solidFill>
                  <a:srgbClr val="0070C0"/>
                </a:solidFill>
                <a:latin typeface="微软雅黑" pitchFamily="34" charset="-122"/>
                <a:ea typeface="微软雅黑" pitchFamily="34" charset="-122"/>
                <a:sym typeface="微软雅黑" pitchFamily="34" charset="-122"/>
              </a:rPr>
              <a:t>米脉冲星数字终端和</a:t>
            </a:r>
            <a:r>
              <a:rPr lang="en-US" altLang="zh-CN" sz="2400" kern="1200" dirty="0">
                <a:solidFill>
                  <a:srgbClr val="0070C0"/>
                </a:solidFill>
                <a:latin typeface="微软雅黑" pitchFamily="34" charset="-122"/>
                <a:ea typeface="微软雅黑" pitchFamily="34" charset="-122"/>
                <a:sym typeface="微软雅黑" pitchFamily="34" charset="-122"/>
              </a:rPr>
              <a:t>MUSER</a:t>
            </a:r>
            <a:r>
              <a:rPr lang="zh-CN" altLang="en-US" sz="2400" kern="1200" dirty="0">
                <a:solidFill>
                  <a:srgbClr val="0070C0"/>
                </a:solidFill>
                <a:latin typeface="微软雅黑" pitchFamily="34" charset="-122"/>
                <a:ea typeface="微软雅黑" pitchFamily="34" charset="-122"/>
                <a:sym typeface="微软雅黑" pitchFamily="34" charset="-122"/>
              </a:rPr>
              <a:t>的需求为背景，围绕实时数据采集和处理的关键技术展开研究。</a:t>
            </a:r>
          </a:p>
        </p:txBody>
      </p:sp>
      <p:sp>
        <p:nvSpPr>
          <p:cNvPr id="9219" name="矩形 16"/>
          <p:cNvSpPr>
            <a:spLocks noChangeArrowheads="1"/>
          </p:cNvSpPr>
          <p:nvPr/>
        </p:nvSpPr>
        <p:spPr bwMode="auto">
          <a:xfrm>
            <a:off x="0" y="284163"/>
            <a:ext cx="9144000" cy="530225"/>
          </a:xfrm>
          <a:prstGeom prst="rect">
            <a:avLst/>
          </a:prstGeom>
          <a:solidFill>
            <a:srgbClr val="0070C0"/>
          </a:solidFill>
          <a:ln>
            <a:noFill/>
          </a:ln>
          <a:extLst>
            <a:ext uri="{91240B29-F687-4F45-9708-019B960494DF}">
              <a14:hiddenLine xmlns:a14="http://schemas.microsoft.com/office/drawing/2010/main" w="12700">
                <a:solidFill>
                  <a:srgbClr val="42719B"/>
                </a:solidFill>
                <a:miter lim="800000"/>
                <a:headEnd/>
                <a:tailEnd/>
              </a14:hiddenLine>
            </a:ext>
          </a:extLst>
        </p:spPr>
        <p:txBody>
          <a:bodyPr anchor="ctr"/>
          <a:lstStyle/>
          <a:p>
            <a:r>
              <a:rPr lang="zh-CN" altLang="en-US" sz="2400" b="1" dirty="0">
                <a:solidFill>
                  <a:schemeClr val="bg1"/>
                </a:solidFill>
                <a:ea typeface="微软雅黑" pitchFamily="34" charset="-122"/>
              </a:rPr>
              <a:t>研究背景</a:t>
            </a:r>
          </a:p>
        </p:txBody>
      </p:sp>
      <p:sp>
        <p:nvSpPr>
          <p:cNvPr id="9222" name="直接连接符 13"/>
          <p:cNvSpPr>
            <a:spLocks noChangeShapeType="1"/>
          </p:cNvSpPr>
          <p:nvPr/>
        </p:nvSpPr>
        <p:spPr bwMode="auto">
          <a:xfrm>
            <a:off x="0" y="814388"/>
            <a:ext cx="9144000" cy="0"/>
          </a:xfrm>
          <a:prstGeom prst="line">
            <a:avLst/>
          </a:prstGeom>
          <a:noFill/>
          <a:ln w="25400" cap="flat" cmpd="sng">
            <a:solidFill>
              <a:srgbClr val="0070C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Text Box 8"/>
          <p:cNvSpPr txBox="1">
            <a:spLocks noChangeArrowheads="1"/>
          </p:cNvSpPr>
          <p:nvPr/>
        </p:nvSpPr>
        <p:spPr bwMode="auto">
          <a:xfrm>
            <a:off x="7043738" y="390525"/>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pic>
        <p:nvPicPr>
          <p:cNvPr id="11" name="图片 10">
            <a:extLst>
              <a:ext uri="{FF2B5EF4-FFF2-40B4-BE49-F238E27FC236}">
                <a16:creationId xmlns:a16="http://schemas.microsoft.com/office/drawing/2014/main" id="{79F64830-6B70-48AD-8A3B-1CB766B28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482" y="873126"/>
            <a:ext cx="2595562" cy="2344129"/>
          </a:xfrm>
          <a:prstGeom prst="rect">
            <a:avLst/>
          </a:prstGeom>
        </p:spPr>
      </p:pic>
      <p:pic>
        <p:nvPicPr>
          <p:cNvPr id="8" name="Picture 7" descr="C:\Documents and Settings\YYH\桌面\日像仪研制进展\tianxian.jpg">
            <a:extLst>
              <a:ext uri="{FF2B5EF4-FFF2-40B4-BE49-F238E27FC236}">
                <a16:creationId xmlns:a16="http://schemas.microsoft.com/office/drawing/2014/main" id="{76D22222-776E-4493-9B1E-F509D71F7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1482" y="3275992"/>
            <a:ext cx="2602726" cy="22283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421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5"/>
          <p:cNvSpPr>
            <a:spLocks noChangeArrowheads="1"/>
          </p:cNvSpPr>
          <p:nvPr/>
        </p:nvSpPr>
        <p:spPr bwMode="auto">
          <a:xfrm>
            <a:off x="0" y="2317750"/>
            <a:ext cx="9144000" cy="2159000"/>
          </a:xfrm>
          <a:prstGeom prst="rect">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a typeface="微软雅黑" pitchFamily="34" charset="-122"/>
              <a:sym typeface="Arial" pitchFamily="34" charset="0"/>
            </a:endParaRPr>
          </a:p>
        </p:txBody>
      </p:sp>
      <p:sp>
        <p:nvSpPr>
          <p:cNvPr id="20483" name="文本框 6"/>
          <p:cNvSpPr>
            <a:spLocks noChangeArrowheads="1"/>
          </p:cNvSpPr>
          <p:nvPr/>
        </p:nvSpPr>
        <p:spPr bwMode="auto">
          <a:xfrm>
            <a:off x="457201" y="2720975"/>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600" b="1" dirty="0">
                <a:solidFill>
                  <a:schemeClr val="bg1"/>
                </a:solidFill>
                <a:ea typeface="微软雅黑" pitchFamily="34" charset="-122"/>
                <a:sym typeface="Arial" pitchFamily="34" charset="0"/>
              </a:rPr>
              <a:t>1</a:t>
            </a:r>
            <a:r>
              <a:rPr lang="zh-CN" altLang="en-US" sz="3600" b="1" dirty="0">
                <a:solidFill>
                  <a:schemeClr val="bg1"/>
                </a:solidFill>
                <a:ea typeface="微软雅黑" pitchFamily="34" charset="-122"/>
                <a:sym typeface="Arial" pitchFamily="34" charset="0"/>
              </a:rPr>
              <a:t>、基于</a:t>
            </a:r>
            <a:r>
              <a:rPr lang="en-US" altLang="zh-CN" sz="3600" b="1" dirty="0">
                <a:solidFill>
                  <a:schemeClr val="bg1"/>
                </a:solidFill>
                <a:ea typeface="微软雅黑" pitchFamily="34" charset="-122"/>
                <a:sym typeface="Arial" pitchFamily="34" charset="0"/>
              </a:rPr>
              <a:t>DPDK</a:t>
            </a:r>
            <a:r>
              <a:rPr lang="zh-CN" altLang="en-US" sz="3600" b="1" dirty="0">
                <a:solidFill>
                  <a:schemeClr val="bg1"/>
                </a:solidFill>
                <a:ea typeface="微软雅黑" pitchFamily="34" charset="-122"/>
                <a:sym typeface="Arial" pitchFamily="34" charset="0"/>
              </a:rPr>
              <a:t>的无损高性能数据采集技术</a:t>
            </a:r>
          </a:p>
        </p:txBody>
      </p:sp>
      <p:sp>
        <p:nvSpPr>
          <p:cNvPr id="20484" name="文本框 32"/>
          <p:cNvSpPr>
            <a:spLocks noChangeArrowheads="1"/>
          </p:cNvSpPr>
          <p:nvPr/>
        </p:nvSpPr>
        <p:spPr bwMode="auto">
          <a:xfrm>
            <a:off x="2565400" y="3397250"/>
            <a:ext cx="6623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solidFill>
                <a:schemeClr val="bg1"/>
              </a:solidFill>
              <a:ea typeface="微软雅黑" pitchFamily="34" charset="-122"/>
              <a:sym typeface="Arial" pitchFamily="34" charset="0"/>
            </a:endParaRPr>
          </a:p>
        </p:txBody>
      </p:sp>
      <p:sp>
        <p:nvSpPr>
          <p:cNvPr id="20485" name="直接连接符 34"/>
          <p:cNvSpPr>
            <a:spLocks noChangeShapeType="1"/>
          </p:cNvSpPr>
          <p:nvPr/>
        </p:nvSpPr>
        <p:spPr bwMode="auto">
          <a:xfrm>
            <a:off x="2565400" y="3429000"/>
            <a:ext cx="6578600" cy="0"/>
          </a:xfrm>
          <a:prstGeom prst="line">
            <a:avLst/>
          </a:prstGeom>
          <a:noFill/>
          <a:ln w="1270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0486" name="文本框 36"/>
          <p:cNvSpPr>
            <a:spLocks noChangeArrowheads="1"/>
          </p:cNvSpPr>
          <p:nvPr/>
        </p:nvSpPr>
        <p:spPr bwMode="auto">
          <a:xfrm>
            <a:off x="5238750" y="3895725"/>
            <a:ext cx="3905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zh-CN" altLang="en-US">
              <a:solidFill>
                <a:schemeClr val="bg1"/>
              </a:solidFill>
              <a:ea typeface="微软雅黑" pitchFamily="34" charset="-122"/>
              <a:sym typeface="Arial" pitchFamily="34" charset="0"/>
            </a:endParaRPr>
          </a:p>
        </p:txBody>
      </p:sp>
      <p:sp>
        <p:nvSpPr>
          <p:cNvPr id="20487" name="矩形 2"/>
          <p:cNvSpPr>
            <a:spLocks noChangeArrowheads="1"/>
          </p:cNvSpPr>
          <p:nvPr/>
        </p:nvSpPr>
        <p:spPr bwMode="auto">
          <a:xfrm>
            <a:off x="2565400" y="3429000"/>
            <a:ext cx="87313" cy="300038"/>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Tree>
    <p:extLst>
      <p:ext uri="{BB962C8B-B14F-4D97-AF65-F5344CB8AC3E}">
        <p14:creationId xmlns:p14="http://schemas.microsoft.com/office/powerpoint/2010/main" val="2922220604"/>
      </p:ext>
    </p:extLst>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16048</TotalTime>
  <Words>4803</Words>
  <Application>Microsoft Office PowerPoint</Application>
  <PresentationFormat>全屏显示(4:3)</PresentationFormat>
  <Paragraphs>526</Paragraphs>
  <Slides>73</Slides>
  <Notes>68</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73</vt:i4>
      </vt:variant>
    </vt:vector>
  </HeadingPairs>
  <TitlesOfParts>
    <vt:vector size="86" baseType="lpstr">
      <vt:lpstr>Songti SC</vt:lpstr>
      <vt:lpstr>SimHei</vt:lpstr>
      <vt:lpstr>华文琥珀</vt:lpstr>
      <vt:lpstr>宋体</vt:lpstr>
      <vt:lpstr>微软雅黑</vt:lpstr>
      <vt:lpstr>Arial</vt:lpstr>
      <vt:lpstr>Calibri</vt:lpstr>
      <vt:lpstr>Calibri Light</vt:lpstr>
      <vt:lpstr>Cambria Math</vt:lpstr>
      <vt:lpstr>Times New Roman</vt:lpstr>
      <vt:lpstr>Office 主题</vt:lpstr>
      <vt:lpstr>Microsoft Visio 2003-2010 绘图</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戴 伟</cp:lastModifiedBy>
  <cp:revision>729</cp:revision>
  <dcterms:created xsi:type="dcterms:W3CDTF">2014-11-08T02:42:00Z</dcterms:created>
  <dcterms:modified xsi:type="dcterms:W3CDTF">2019-07-02T01:34:47Z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2052-10.1.0.5399</vt:lpwstr>
  </property>
</Properties>
</file>