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5" r:id="rId3"/>
    <p:sldId id="257" r:id="rId4"/>
    <p:sldId id="305" r:id="rId5"/>
    <p:sldId id="259" r:id="rId6"/>
    <p:sldId id="318" r:id="rId7"/>
    <p:sldId id="319" r:id="rId8"/>
    <p:sldId id="320" r:id="rId9"/>
    <p:sldId id="306" r:id="rId10"/>
    <p:sldId id="344" r:id="rId11"/>
    <p:sldId id="345" r:id="rId12"/>
    <p:sldId id="398" r:id="rId13"/>
    <p:sldId id="310" r:id="rId14"/>
    <p:sldId id="325" r:id="rId15"/>
    <p:sldId id="326" r:id="rId16"/>
    <p:sldId id="327" r:id="rId17"/>
    <p:sldId id="330" r:id="rId18"/>
    <p:sldId id="332" r:id="rId19"/>
    <p:sldId id="396" r:id="rId20"/>
    <p:sldId id="335" r:id="rId21"/>
    <p:sldId id="339" r:id="rId22"/>
    <p:sldId id="336" r:id="rId23"/>
    <p:sldId id="397" r:id="rId24"/>
    <p:sldId id="347" r:id="rId25"/>
    <p:sldId id="342" r:id="rId26"/>
    <p:sldId id="343" r:id="rId27"/>
    <p:sldId id="348" r:id="rId28"/>
    <p:sldId id="400" r:id="rId29"/>
    <p:sldId id="322" r:id="rId30"/>
    <p:sldId id="355" r:id="rId31"/>
    <p:sldId id="356" r:id="rId32"/>
    <p:sldId id="357" r:id="rId33"/>
    <p:sldId id="358" r:id="rId34"/>
    <p:sldId id="360" r:id="rId35"/>
    <p:sldId id="359" r:id="rId36"/>
    <p:sldId id="361" r:id="rId37"/>
    <p:sldId id="401" r:id="rId38"/>
    <p:sldId id="349" r:id="rId39"/>
    <p:sldId id="402" r:id="rId40"/>
    <p:sldId id="350" r:id="rId41"/>
    <p:sldId id="362" r:id="rId42"/>
    <p:sldId id="369" r:id="rId43"/>
    <p:sldId id="363" r:id="rId44"/>
    <p:sldId id="364" r:id="rId45"/>
    <p:sldId id="365" r:id="rId46"/>
    <p:sldId id="366" r:id="rId47"/>
    <p:sldId id="403" r:id="rId48"/>
    <p:sldId id="351" r:id="rId49"/>
    <p:sldId id="405" r:id="rId50"/>
    <p:sldId id="352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8" r:id="rId59"/>
    <p:sldId id="404" r:id="rId60"/>
    <p:sldId id="353" r:id="rId61"/>
    <p:sldId id="407" r:id="rId62"/>
    <p:sldId id="384" r:id="rId63"/>
    <p:sldId id="385" r:id="rId64"/>
    <p:sldId id="386" r:id="rId65"/>
    <p:sldId id="392" r:id="rId66"/>
    <p:sldId id="387" r:id="rId67"/>
    <p:sldId id="388" r:id="rId68"/>
    <p:sldId id="389" r:id="rId69"/>
    <p:sldId id="390" r:id="rId70"/>
    <p:sldId id="406" r:id="rId71"/>
    <p:sldId id="316" r:id="rId72"/>
    <p:sldId id="317" r:id="rId73"/>
    <p:sldId id="395" r:id="rId74"/>
    <p:sldId id="307" r:id="rId75"/>
    <p:sldId id="302" r:id="rId76"/>
    <p:sldId id="258" r:id="rId7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默认节" id="{7FA28747-0948-4109-AC52-BB81A888538F}">
          <p14:sldIdLst>
            <p14:sldId id="256"/>
            <p14:sldId id="257"/>
            <p14:sldId id="259"/>
            <p14:sldId id="260"/>
            <p14:sldId id="262"/>
            <p14:sldId id="261"/>
            <p14:sldId id="264"/>
            <p14:sldId id="263"/>
            <p14:sldId id="265"/>
            <p14:sldId id="267"/>
            <p14:sldId id="266"/>
            <p14:sldId id="268"/>
            <p14:sldId id="270"/>
            <p14:sldId id="271"/>
            <p14:sldId id="269"/>
            <p14:sldId id="272"/>
            <p14:sldId id="25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465" autoAdjust="0"/>
    <p:restoredTop sz="94599" autoAdjust="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竖排文字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722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0"/>
            <a:ext cx="1868424" cy="365125"/>
          </a:xfrm>
        </p:spPr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" y="4406900"/>
            <a:ext cx="78272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fld id="{13CD2738-BBBD-4AB7-A31A-371FCB196523}" type="datetimeFigureOut">
              <a:rPr lang="zh-CN" altLang="en-US" smtClean="0"/>
              <a:pPr/>
              <a:t>2018/5/23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fld id="{02EB68BF-DE89-4ED9-B61C-8721414154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503024"/>
            <a:ext cx="8352928" cy="782968"/>
          </a:xfrm>
        </p:spPr>
        <p:txBody>
          <a:bodyPr>
            <a:noAutofit/>
          </a:bodyPr>
          <a:lstStyle/>
          <a:p>
            <a:r>
              <a:rPr lang="zh-CN" altLang="en-US" sz="3600" dirty="0" smtClean="0"/>
              <a:t>基于</a:t>
            </a:r>
            <a:r>
              <a:rPr lang="en-US" altLang="zh-CN" sz="3600" dirty="0" smtClean="0"/>
              <a:t>LAMOST</a:t>
            </a:r>
            <a:r>
              <a:rPr lang="zh-CN" altLang="en-US" sz="3600" dirty="0" smtClean="0"/>
              <a:t>的观测控制系统研究</a:t>
            </a:r>
            <a:endParaRPr lang="zh-CN" altLang="en-US" sz="28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80400" y="3429000"/>
            <a:ext cx="6400800" cy="3096344"/>
          </a:xfrm>
        </p:spPr>
        <p:txBody>
          <a:bodyPr>
            <a:normAutofit/>
          </a:bodyPr>
          <a:lstStyle/>
          <a:p>
            <a:endParaRPr lang="en-US" altLang="zh-CN" sz="800" dirty="0" smtClean="0"/>
          </a:p>
          <a:p>
            <a:r>
              <a:rPr lang="zh-CN" altLang="en-US" dirty="0" smtClean="0"/>
              <a:t>报告人</a:t>
            </a:r>
            <a:r>
              <a:rPr lang="en-US" altLang="zh-CN" dirty="0" smtClean="0"/>
              <a:t>:</a:t>
            </a:r>
            <a:r>
              <a:rPr lang="zh-CN" altLang="en-US" dirty="0" smtClean="0"/>
              <a:t>田园</a:t>
            </a:r>
            <a:endParaRPr lang="en-US" altLang="zh-CN" dirty="0" smtClean="0"/>
          </a:p>
          <a:p>
            <a:endParaRPr lang="en-US" altLang="zh-CN" sz="800" dirty="0" smtClean="0"/>
          </a:p>
          <a:p>
            <a:r>
              <a:rPr lang="zh-CN" altLang="en-US" dirty="0" smtClean="0"/>
              <a:t>导师：赵永恒 研究员 </a:t>
            </a:r>
            <a:endParaRPr lang="zh-CN" altLang="en-US" dirty="0"/>
          </a:p>
          <a:p>
            <a:endParaRPr lang="zh-CN" altLang="en-US" sz="1200" dirty="0"/>
          </a:p>
          <a:p>
            <a:r>
              <a:rPr lang="zh-CN" altLang="en-US" sz="2000" dirty="0" smtClean="0"/>
              <a:t>组别：郭守敬</a:t>
            </a:r>
            <a:r>
              <a:rPr lang="en-US" altLang="zh-CN" sz="2000" dirty="0" smtClean="0"/>
              <a:t>(LAMOST)</a:t>
            </a:r>
            <a:r>
              <a:rPr lang="zh-CN" altLang="en-US" sz="2000" dirty="0" smtClean="0"/>
              <a:t>望远镜</a:t>
            </a:r>
            <a:endParaRPr lang="en-US" altLang="zh-CN" sz="2000" dirty="0" smtClean="0"/>
          </a:p>
          <a:p>
            <a:r>
              <a:rPr lang="zh-CN" altLang="en-US" sz="2000" dirty="0" smtClean="0"/>
              <a:t>          运行与发展中心</a:t>
            </a:r>
            <a:endParaRPr lang="zh-CN" altLang="en-US" sz="20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04336" y="332656"/>
            <a:ext cx="8352928" cy="62228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2"/>
                  </a:glo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zh-CN" altLang="en-US" sz="28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博士</a:t>
            </a:r>
            <a:r>
              <a:rPr lang="zh-CN" altLang="en-US" sz="28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研究生毕业答辩</a:t>
            </a:r>
            <a:endParaRPr lang="zh-CN" altLang="en-US" sz="28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9349835"/>
      </p:ext>
    </p:extLst>
  </p:cSld>
  <p:clrMapOvr>
    <a:masterClrMapping/>
  </p:clrMapOvr>
  <p:transition advTm="14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4347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琥珀" pitchFamily="2" charset="-122"/>
                <a:ea typeface="华文琥珀" pitchFamily="2" charset="-122"/>
              </a:rPr>
              <a:t>OCS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和</a:t>
            </a:r>
            <a:r>
              <a:rPr lang="en-US" altLang="zh-CN" dirty="0" smtClean="0">
                <a:latin typeface="华文琥珀" pitchFamily="2" charset="-122"/>
                <a:ea typeface="华文琥珀" pitchFamily="2" charset="-122"/>
              </a:rPr>
              <a:t>RTS2</a:t>
            </a:r>
            <a:endParaRPr lang="zh-CN" altLang="en-US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1404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endParaRPr lang="en-US" altLang="zh-CN" sz="2800" b="1" dirty="0" smtClean="0"/>
          </a:p>
          <a:p>
            <a:r>
              <a:rPr lang="zh-CN" altLang="en-US" sz="2800" b="1" dirty="0" smtClean="0"/>
              <a:t>研究目的：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深入分析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与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的结构、原理和运行机制，找出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两者之间的异同，为将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引入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做好理论准备</a:t>
            </a:r>
            <a:r>
              <a:rPr lang="zh-CN" altLang="en-US" sz="20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2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547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LAMOST</a:t>
            </a:r>
            <a:r>
              <a:rPr lang="zh-CN" altLang="en-US" sz="2800" b="1" dirty="0" smtClean="0"/>
              <a:t>软件体系结构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1) 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结构较复杂、子系统间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以及子系统内部采用了不同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的网络通信技术。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2)    OCS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居中协调和调度各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子系统，保障有序运行。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2000" b="1" dirty="0" smtClean="0"/>
          </a:p>
        </p:txBody>
      </p:sp>
      <p:pic>
        <p:nvPicPr>
          <p:cNvPr id="4" name="图片 3" descr="图03--LAMOST软件体系结构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2180115"/>
            <a:ext cx="4896544" cy="45612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5594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44522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软件体系结构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模块化设计，每个模块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是一个独立进程。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分层结构，以逻辑功能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划分，不同层次的模块作用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457200" indent="-457200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范围不同。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图片 4" descr="图04--OCS软件分层示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052736"/>
            <a:ext cx="5028169" cy="57682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288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44522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中间件和消息总线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模块间交互采用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CORBA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中间件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技术</a:t>
            </a:r>
            <a:endParaRPr lang="en-US" altLang="zh-CN" sz="2400" b="1" dirty="0" smtClean="0"/>
          </a:p>
          <a:p>
            <a:endParaRPr lang="en-US" altLang="zh-CN" sz="1000" b="1" dirty="0" smtClean="0"/>
          </a:p>
          <a:p>
            <a:pPr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4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状态信息分发采用了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CORBA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提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供的消息总线机制</a:t>
            </a:r>
            <a:endParaRPr lang="en-US" altLang="zh-CN" sz="2400" b="1" dirty="0" smtClean="0"/>
          </a:p>
          <a:p>
            <a:endParaRPr lang="en-US" altLang="zh-CN" sz="2000" b="1" dirty="0" smtClean="0"/>
          </a:p>
        </p:txBody>
      </p:sp>
      <p:pic>
        <p:nvPicPr>
          <p:cNvPr id="5" name="图片 4" descr="图05--CORBA中间件在OCS中的应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1514" y="2285762"/>
            <a:ext cx="3610966" cy="1791310"/>
          </a:xfrm>
          <a:prstGeom prst="rect">
            <a:avLst/>
          </a:prstGeom>
        </p:spPr>
      </p:pic>
      <p:pic>
        <p:nvPicPr>
          <p:cNvPr id="6" name="图片 5" descr="图06--OCS消息总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4581128"/>
            <a:ext cx="5039258" cy="20583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52541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44522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异步与代理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5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支持异步通信，命令和状态分离，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支持基于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XML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的嵌套串并行命令流。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b="1" dirty="0" smtClean="0"/>
          </a:p>
          <a:p>
            <a:pPr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6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） 子系统代理机制。</a:t>
            </a:r>
            <a:endParaRPr lang="en-US" altLang="zh-CN" sz="2400" b="1" dirty="0" smtClean="0"/>
          </a:p>
        </p:txBody>
      </p:sp>
      <p:pic>
        <p:nvPicPr>
          <p:cNvPr id="5" name="图片 4" descr="图07--OCS命令流解析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484784"/>
            <a:ext cx="3779912" cy="3259030"/>
          </a:xfrm>
          <a:prstGeom prst="rect">
            <a:avLst/>
          </a:prstGeom>
        </p:spPr>
      </p:pic>
      <p:pic>
        <p:nvPicPr>
          <p:cNvPr id="6" name="图片 5" descr="图08--OCS子系统代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149080"/>
            <a:ext cx="4536504" cy="26221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6233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的优点：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采用异步通信机制设计。</a:t>
            </a:r>
            <a:endParaRPr lang="en-US" altLang="zh-CN" sz="1000" b="1" dirty="0" smtClean="0"/>
          </a:p>
          <a:p>
            <a:pPr lvl="1"/>
            <a:endParaRPr lang="en-US" altLang="zh-CN" sz="10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前后台分离。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命令流设计和解析能够完成复杂的控制流程。</a:t>
            </a:r>
            <a:endParaRPr lang="en-US" altLang="zh-CN" sz="2400" b="1" dirty="0" smtClean="0"/>
          </a:p>
          <a:p>
            <a:pPr lvl="1">
              <a:buNone/>
            </a:pPr>
            <a:endParaRPr lang="en-US" altLang="zh-CN" sz="10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消息总线机制。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2629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的不足：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调度约束条件不够充分和强力。</a:t>
            </a:r>
            <a:endParaRPr lang="en-US" altLang="zh-CN" sz="2400" b="1" dirty="0" smtClean="0"/>
          </a:p>
          <a:p>
            <a:pPr lvl="1">
              <a:buNone/>
            </a:pPr>
            <a:endParaRPr lang="en-US" altLang="zh-CN" sz="10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自动化观测控制能力不足。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软件陈旧，很难维护和再开发。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系统设计只有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C-S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框架，未考虑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B-S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4901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495372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RTS2(Remote Telescope System, 2nd Version)</a:t>
            </a: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一套基于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Linux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的集成化开源程控自主天文台控制系统。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优点：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     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自动化、开源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     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模块化和即插即用的设计理念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            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具有快速响应能力和长期稳定工作的特点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应用于世界各地小型望远镜自动化观测领域。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148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0257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/>
              <a:t>田园，男，</a:t>
            </a:r>
            <a:r>
              <a:rPr lang="en-US" altLang="zh-CN" sz="2400" dirty="0" smtClean="0"/>
              <a:t>1982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月，河北省定兴县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2001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- 2005</a:t>
            </a:r>
            <a:r>
              <a:rPr lang="zh-CN" altLang="en-US" sz="2400" dirty="0" smtClean="0"/>
              <a:t>，燕山大学，电子信息工程，学士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2006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– 2009</a:t>
            </a:r>
            <a:r>
              <a:rPr lang="zh-CN" altLang="en-US" sz="2400" dirty="0" smtClean="0"/>
              <a:t>，燕山大学，信号与信息系统，硕士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2012 – 2018</a:t>
            </a:r>
            <a:r>
              <a:rPr lang="zh-CN" altLang="en-US" sz="2400" dirty="0" smtClean="0"/>
              <a:t>，国家天文台，天文技术与方法，博士</a:t>
            </a:r>
            <a:endParaRPr lang="en-US" altLang="zh-CN" sz="2400" dirty="0" smtClean="0"/>
          </a:p>
          <a:p>
            <a:pPr>
              <a:lnSpc>
                <a:spcPct val="150000"/>
              </a:lnSpc>
            </a:pP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2400" dirty="0" smtClean="0"/>
              <a:t>2009 – </a:t>
            </a:r>
            <a:r>
              <a:rPr lang="zh-CN" altLang="en-US" sz="2400" dirty="0" smtClean="0"/>
              <a:t>今，国家天文台，郭守敬运行和发展中心，助研</a:t>
            </a:r>
            <a:endParaRPr lang="en-US" altLang="zh-CN" sz="24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CN" sz="2400" dirty="0" smtClean="0"/>
              <a:t>                      </a:t>
            </a:r>
            <a:r>
              <a:rPr lang="zh-CN" altLang="en-US" sz="2400" dirty="0" smtClean="0"/>
              <a:t>从事观测控制系统软件研究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个人简介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343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由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发展而来。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最初设计目的是为发现、跟踪、观测伽玛暴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(GRBs)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 </a:t>
            </a:r>
          </a:p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增加自动观测功能，采用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C++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重写，命名为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zh-CN" altLang="en-US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从设计理念到实现方法都有很多过人之处。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396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628800"/>
            <a:ext cx="8858312" cy="4752528"/>
          </a:xfrm>
        </p:spPr>
        <p:txBody>
          <a:bodyPr>
            <a:normAutofit lnSpcReduction="10000"/>
          </a:bodyPr>
          <a:lstStyle/>
          <a:p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类层次和继承关系：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有一套复杂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而完整的内部类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继承关系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从功能上分为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: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客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户、中控、服务、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设备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提供了很强的设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备扩展能力</a:t>
            </a:r>
          </a:p>
        </p:txBody>
      </p:sp>
      <p:pic>
        <p:nvPicPr>
          <p:cNvPr id="5" name="图片 4" descr="图09--类继承关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276872"/>
            <a:ext cx="6480720" cy="45636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65442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r>
              <a:rPr lang="zh-CN" altLang="en-US" dirty="0" smtClean="0"/>
              <a:t>介绍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通信协议与全局状态机：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自定义了一套通信协议，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简洁快速。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还定义了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32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位全局状态，采用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掩码查询，采用和与非切换。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  <p:pic>
        <p:nvPicPr>
          <p:cNvPr id="5" name="图片 4" descr="图10--RTS2通信协议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0638" y="2132856"/>
            <a:ext cx="4133850" cy="4493895"/>
          </a:xfrm>
          <a:prstGeom prst="rect">
            <a:avLst/>
          </a:prstGeom>
        </p:spPr>
      </p:pic>
      <p:pic>
        <p:nvPicPr>
          <p:cNvPr id="6" name="图片 5" descr="图11--RTS2全局状态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69160"/>
            <a:ext cx="4113847" cy="1380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68313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1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与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相似之处：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子系统与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设备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(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或服务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)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类有对应关系。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1000" b="1" dirty="0" smtClean="0"/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子系统代理机制与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本地代理机制相似。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中控服务与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命名服务和消息总线机制功能一致。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两者都采用了异步通信支持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/>
              <a:t>小结：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两者之间的相似性，为引入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提供了可能性。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2852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与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大型望远镜设备虚拟化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542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zh-CN" altLang="en-US" dirty="0" smtClean="0"/>
              <a:t>望远镜设备虚拟化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328592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大型望远镜设备虚拟化概念：</a:t>
            </a:r>
            <a:endParaRPr lang="en-US" altLang="zh-CN" sz="2800" b="1" dirty="0" smtClean="0"/>
          </a:p>
          <a:p>
            <a:endParaRPr lang="en-US" altLang="zh-CN" sz="2400" b="1" dirty="0" smtClean="0"/>
          </a:p>
          <a:p>
            <a:pPr lvl="1"/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认识到大型望远镜观测控制的复杂度。这是客观事实。 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endParaRPr lang="en-US" altLang="zh-CN" sz="2400" b="1" dirty="0" smtClean="0"/>
          </a:p>
          <a:p>
            <a:pPr lvl="1"/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对大型望远镜操作的抽象。这是实现依据。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/>
            </a:r>
            <a:b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</a:b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/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对大型望远镜繁杂交互信息的分类。这是努力的方向。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74272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zh-CN" altLang="en-US" dirty="0" smtClean="0"/>
              <a:t>望远镜设备虚拟化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32859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与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的初步映射：</a:t>
            </a:r>
            <a:endParaRPr lang="en-US" altLang="zh-CN" sz="2800" b="1" dirty="0" smtClean="0"/>
          </a:p>
        </p:txBody>
      </p:sp>
      <p:pic>
        <p:nvPicPr>
          <p:cNvPr id="4" name="图片 3" descr="图12--OCS对RTS2的初步映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247096"/>
            <a:ext cx="6827520" cy="4206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资源监控软件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2262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endParaRPr lang="en-US" altLang="zh-CN" sz="2800" b="1" dirty="0" smtClean="0"/>
          </a:p>
          <a:p>
            <a:r>
              <a:rPr lang="zh-CN" altLang="en-US" sz="2800" b="1" dirty="0" smtClean="0"/>
              <a:t>研究目的：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720000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开发一套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计算机资源监控系统，该系统要求：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易部署好扩展，作为最简单的传感器设备模块，能融入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0">
              <a:buNone/>
            </a:pPr>
            <a:endParaRPr lang="en-US" altLang="zh-CN" sz="1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0">
              <a:buNone/>
            </a:pP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框架中。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2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4804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b="1" dirty="0" smtClean="0"/>
              <a:t>领域调研：</a:t>
            </a:r>
            <a:endParaRPr lang="en-US" altLang="zh-CN" sz="1200" b="1" dirty="0" smtClean="0"/>
          </a:p>
          <a:p>
            <a:pPr marL="0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常见资源监控开源软件有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Cacti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Nagios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Zabbix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等。配置繁琐、二次开发难度大，很难直接集成到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框架中。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b="1" dirty="0" smtClean="0"/>
              <a:t>工具选择</a:t>
            </a:r>
            <a:r>
              <a:rPr lang="zh-CN" altLang="en-US" sz="2400" b="1" dirty="0" smtClean="0"/>
              <a:t>：</a:t>
            </a:r>
            <a:endParaRPr lang="en-US" altLang="zh-CN" sz="1100" b="1" dirty="0" smtClean="0"/>
          </a:p>
          <a:p>
            <a:pPr marL="0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采用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Python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协程技术，使用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psutil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包、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curio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包、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PyZMQ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包、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PyQt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包、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aiomysql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包、 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Django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框架等。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0873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课题背景与意义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研究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总结和展望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研究成果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提纲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29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2800" b="1" dirty="0" smtClean="0"/>
              <a:t>总框架：</a:t>
            </a:r>
            <a:endParaRPr lang="en-US" altLang="zh-CN" sz="2800" b="1" dirty="0" smtClean="0"/>
          </a:p>
          <a:p>
            <a:pPr marL="0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客户层、服务器层、应用层。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b="1" dirty="0" smtClean="0"/>
          </a:p>
          <a:p>
            <a:pPr>
              <a:buNone/>
            </a:pPr>
            <a:endParaRPr lang="en-US" altLang="zh-CN" sz="1000" b="1" dirty="0" smtClean="0"/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400" b="1" dirty="0" smtClean="0"/>
              <a:t>客户端：</a:t>
            </a:r>
            <a:endParaRPr lang="en-US" altLang="zh-CN" sz="1100" b="1" dirty="0" smtClean="0"/>
          </a:p>
          <a:p>
            <a:pPr marL="0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配置文件与配置命令相结合，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indent="0">
              <a:buNone/>
            </a:pP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psutil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获取信息，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socket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发送。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图片 4" descr="图14--资源监控软件psutil信息采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872" y="5279013"/>
            <a:ext cx="4325112" cy="1534363"/>
          </a:xfrm>
          <a:prstGeom prst="rect">
            <a:avLst/>
          </a:prstGeom>
        </p:spPr>
      </p:pic>
      <p:pic>
        <p:nvPicPr>
          <p:cNvPr id="4" name="图片 3" descr="图13--资源监控软件总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0755" y="1624176"/>
            <a:ext cx="4473245" cy="37490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2800" b="1" dirty="0" smtClean="0"/>
              <a:t>服务器细节：</a:t>
            </a:r>
            <a:endParaRPr lang="en-US" altLang="zh-CN" sz="2800" b="1" dirty="0" smtClean="0"/>
          </a:p>
        </p:txBody>
      </p:sp>
      <p:pic>
        <p:nvPicPr>
          <p:cNvPr id="4" name="图片 3" descr="图15--资源监控软件服务器细节结构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582585"/>
            <a:ext cx="6516216" cy="2782519"/>
          </a:xfrm>
          <a:prstGeom prst="rect">
            <a:avLst/>
          </a:prstGeom>
        </p:spPr>
      </p:pic>
      <p:pic>
        <p:nvPicPr>
          <p:cNvPr id="5" name="图片 4" descr="图16--资源监控软件服务器细节时序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8192" y="4653136"/>
            <a:ext cx="7132320" cy="21643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1569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2800" b="1" dirty="0" smtClean="0"/>
              <a:t>运行资源占用：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b="1" dirty="0" smtClean="0"/>
          </a:p>
          <a:p>
            <a:r>
              <a:rPr lang="zh-CN" altLang="en-US" sz="2800" b="1" dirty="0" smtClean="0"/>
              <a:t>本地</a:t>
            </a:r>
            <a:r>
              <a:rPr lang="en-US" altLang="zh-CN" sz="2800" b="1" dirty="0" smtClean="0"/>
              <a:t>GUI</a:t>
            </a:r>
            <a:r>
              <a:rPr lang="zh-CN" altLang="en-US" sz="2800" b="1" dirty="0" smtClean="0"/>
              <a:t>：</a:t>
            </a:r>
            <a:endParaRPr lang="en-US" altLang="zh-CN" sz="12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b="1" dirty="0" smtClean="0"/>
              <a:t>网站：</a:t>
            </a:r>
            <a:endParaRPr lang="en-US" altLang="zh-CN" sz="2800" b="1" dirty="0" smtClean="0"/>
          </a:p>
          <a:p>
            <a:pPr marL="0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17--资源监控软件客户端资源占用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3720" y="1628800"/>
            <a:ext cx="6050280" cy="480060"/>
          </a:xfrm>
          <a:prstGeom prst="rect">
            <a:avLst/>
          </a:prstGeom>
        </p:spPr>
      </p:pic>
      <p:pic>
        <p:nvPicPr>
          <p:cNvPr id="5" name="图片 4" descr="图18--资源监控软件服务器端资源占用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3720" y="2204864"/>
            <a:ext cx="6050280" cy="746760"/>
          </a:xfrm>
          <a:prstGeom prst="rect">
            <a:avLst/>
          </a:prstGeom>
        </p:spPr>
      </p:pic>
      <p:pic>
        <p:nvPicPr>
          <p:cNvPr id="6" name="图片 5" descr="图19--资源监控软件GUI截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140968"/>
            <a:ext cx="4283968" cy="3672408"/>
          </a:xfrm>
          <a:prstGeom prst="rect">
            <a:avLst/>
          </a:prstGeom>
        </p:spPr>
      </p:pic>
      <p:pic>
        <p:nvPicPr>
          <p:cNvPr id="8" name="图片 7" descr="图20--资源监控软件网页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6512" y="4437112"/>
            <a:ext cx="4785798" cy="2376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RTS2Daemon</a:t>
            </a:r>
            <a:r>
              <a:rPr lang="zh-CN" altLang="en-US" sz="2800" b="1" dirty="0" smtClean="0"/>
              <a:t>的关键数据结构：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1000" b="1" dirty="0" smtClean="0"/>
          </a:p>
          <a:p>
            <a:r>
              <a:rPr lang="zh-CN" altLang="en-US" sz="2800" b="1" dirty="0" smtClean="0"/>
              <a:t>主循环：</a:t>
            </a:r>
            <a:endParaRPr lang="en-US" altLang="zh-CN" sz="12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r>
              <a:rPr lang="zh-CN" altLang="en-US" sz="2800" b="1" dirty="0" smtClean="0"/>
              <a:t>单次任务：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" name="图片 8" descr="图21--RTS2Daemon数据结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628800"/>
            <a:ext cx="3254533" cy="1128735"/>
          </a:xfrm>
          <a:prstGeom prst="rect">
            <a:avLst/>
          </a:prstGeom>
        </p:spPr>
      </p:pic>
      <p:pic>
        <p:nvPicPr>
          <p:cNvPr id="10" name="图片 9" descr="图22--RTS2Daemon主流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71806" y="2276872"/>
            <a:ext cx="2992282" cy="3207075"/>
          </a:xfrm>
          <a:prstGeom prst="rect">
            <a:avLst/>
          </a:prstGeom>
        </p:spPr>
      </p:pic>
      <p:pic>
        <p:nvPicPr>
          <p:cNvPr id="11" name="图片 10" descr="图23--RTS2Daemon单轮工作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583" y="3256178"/>
            <a:ext cx="3563417" cy="36018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2672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en-US" altLang="zh-CN" sz="2800" b="1" dirty="0" smtClean="0"/>
              <a:t>RTS2Daemon</a:t>
            </a:r>
            <a:r>
              <a:rPr lang="zh-CN" altLang="en-US" sz="2800" b="1" dirty="0" smtClean="0"/>
              <a:t>的关键数据结构：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" name="图片 7" descr="图24--设备接入完整流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6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2800" b="1" dirty="0" smtClean="0"/>
              <a:t>设备接入：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" name="图片 8" descr="图25--设备接入部分流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01970" y="1583054"/>
            <a:ext cx="6062518" cy="5230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25658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2800" b="1" dirty="0" smtClean="0"/>
              <a:t>资源监控接入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pPr marL="0" indent="61200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r>
              <a:rPr lang="en-US" altLang="zh-CN" sz="2400" b="1" dirty="0" smtClean="0"/>
              <a:t>               RTS2</a:t>
            </a:r>
            <a:r>
              <a:rPr lang="zh-CN" altLang="en-US" sz="2400" b="1" dirty="0" smtClean="0"/>
              <a:t>截图</a:t>
            </a:r>
            <a:endParaRPr lang="en-US" altLang="zh-CN" sz="2400" b="1" dirty="0" smtClean="0"/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endParaRPr lang="en-US" altLang="zh-CN" sz="2400" b="1" dirty="0" smtClean="0"/>
          </a:p>
          <a:p>
            <a:pPr>
              <a:buNone/>
            </a:pPr>
            <a:r>
              <a:rPr lang="zh-CN" altLang="en-US" sz="2400" b="1" dirty="0" smtClean="0"/>
              <a:t>                                                                          接入结构图</a:t>
            </a:r>
            <a:endParaRPr lang="en-US" altLang="zh-CN" sz="1100" b="1" dirty="0" smtClean="0"/>
          </a:p>
        </p:txBody>
      </p:sp>
      <p:pic>
        <p:nvPicPr>
          <p:cNvPr id="8" name="图片 7" descr="图27--资源监控软件RTS2-monitor截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0634"/>
            <a:ext cx="5360670" cy="3714750"/>
          </a:xfrm>
          <a:prstGeom prst="rect">
            <a:avLst/>
          </a:prstGeom>
        </p:spPr>
      </p:pic>
      <p:pic>
        <p:nvPicPr>
          <p:cNvPr id="9" name="图片 8" descr="图26--资源监控软件接入RTS2框架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1602" y="1579114"/>
            <a:ext cx="3732398" cy="24979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7674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</a:t>
            </a:r>
            <a:r>
              <a:rPr lang="zh-CN" altLang="en-US" dirty="0" smtClean="0"/>
              <a:t>工作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：资源监控软件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/>
              <a:t>小结：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利用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Python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协程技术开发了一套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计算机资源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0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监控软件，为望远镜运维提供必要的支持。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endParaRPr lang="en-US" altLang="zh-CN" sz="24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在深入理解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设备运行和通信接入的原理基础上，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endParaRPr lang="en-US" altLang="zh-CN" sz="10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将之映射为传感器设备模块，并成功接入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框架中运行。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2106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多相机控制软件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9204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endParaRPr lang="en-US" altLang="zh-CN" sz="2800" b="1" dirty="0" smtClean="0"/>
          </a:p>
          <a:p>
            <a:r>
              <a:rPr lang="zh-CN" altLang="en-US" sz="2800" b="1" dirty="0" smtClean="0"/>
              <a:t>研究目的：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720000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升级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现有多相机控制软件，在保证功能的前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提下，将之映射为相机设备模块，并融入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框架中。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20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819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课题背景与意义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dirty="0" smtClean="0"/>
              <a:t>研究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总结和展望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研究成果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29--光谱仪和光路示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4581128"/>
            <a:ext cx="5323332" cy="226695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000" b="1" dirty="0" smtClean="0"/>
              <a:t>LAMOST</a:t>
            </a:r>
            <a:r>
              <a:rPr lang="zh-CN" altLang="en-US" sz="2000" b="1" dirty="0" smtClean="0"/>
              <a:t>的</a:t>
            </a:r>
            <a:r>
              <a:rPr lang="en-US" altLang="zh-CN" sz="2000" b="1" dirty="0" smtClean="0"/>
              <a:t>CCD</a:t>
            </a:r>
            <a:r>
              <a:rPr lang="zh-CN" altLang="en-US" sz="2000" b="1" dirty="0" smtClean="0"/>
              <a:t>相机集群</a:t>
            </a:r>
            <a:endParaRPr lang="en-US" altLang="zh-CN" sz="2000" b="1" dirty="0" smtClean="0"/>
          </a:p>
        </p:txBody>
      </p:sp>
      <p:pic>
        <p:nvPicPr>
          <p:cNvPr id="4" name="图片 3" descr="图28--LAMOST多相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114800" cy="2852928"/>
          </a:xfrm>
          <a:prstGeom prst="rect">
            <a:avLst/>
          </a:prstGeom>
        </p:spPr>
      </p:pic>
      <p:pic>
        <p:nvPicPr>
          <p:cNvPr id="9" name="图片 8" descr="图30--多相机控制软件在整个LAMOST软件体系中的位置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947" y="2060848"/>
            <a:ext cx="3918021" cy="23862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相机扩展的两种方案：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/>
              <a:t>  </a:t>
            </a:r>
            <a:r>
              <a:rPr lang="zh-CN" altLang="en-US" sz="2000" b="1" dirty="0" smtClean="0"/>
              <a:t>方案一：</a:t>
            </a:r>
            <a:endParaRPr lang="en-US" altLang="zh-CN" sz="2000" b="1" dirty="0" smtClean="0"/>
          </a:p>
          <a:p>
            <a:pPr marL="0" lvl="1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每个相机映射成一个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Rts2Camera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，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32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个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Rts2Camera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分别接入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-612000">
              <a:buNone/>
            </a:pPr>
            <a:endParaRPr lang="en-US" altLang="zh-CN" sz="1000" b="1" dirty="0" smtClean="0"/>
          </a:p>
          <a:p>
            <a:pPr lvl="1"/>
            <a:endParaRPr lang="en-US" altLang="zh-CN" sz="800" b="1" dirty="0" smtClean="0"/>
          </a:p>
          <a:p>
            <a:pPr lvl="1"/>
            <a:r>
              <a:rPr lang="zh-CN" altLang="en-US" sz="2000" b="1" dirty="0" smtClean="0"/>
              <a:t>  方案二：</a:t>
            </a:r>
            <a:endParaRPr lang="en-US" altLang="zh-CN" sz="2000" b="1" dirty="0" smtClean="0"/>
          </a:p>
          <a:p>
            <a:pPr marL="0" lvl="1" indent="61200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添加总控（虚拟层），将总控映射成一个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Rts2Camera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，将之接入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76207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采用方案二：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/>
              <a:t>  </a:t>
            </a:r>
            <a:r>
              <a:rPr lang="zh-CN" altLang="en-US" sz="2000" b="1" dirty="0" smtClean="0"/>
              <a:t>总体结构图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800" b="1" dirty="0" smtClean="0"/>
          </a:p>
          <a:p>
            <a:pPr lvl="1"/>
            <a:r>
              <a:rPr lang="zh-CN" altLang="en-US" sz="2000" b="1" dirty="0" smtClean="0"/>
              <a:t>  继承关系图：</a:t>
            </a:r>
            <a:endParaRPr lang="en-US" altLang="zh-CN" sz="2000" b="1" dirty="0" smtClean="0"/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000" b="1" dirty="0" smtClean="0"/>
              <a:t>  </a:t>
            </a:r>
            <a:r>
              <a:rPr lang="zh-CN" altLang="en-US" sz="2000" b="1" dirty="0" smtClean="0"/>
              <a:t>类图：</a:t>
            </a:r>
            <a:endParaRPr lang="en-US" altLang="zh-CN" sz="2000" b="1" dirty="0" smtClean="0"/>
          </a:p>
        </p:txBody>
      </p:sp>
      <p:pic>
        <p:nvPicPr>
          <p:cNvPr id="4" name="图片 3" descr="图31--多相机控制软件总体结构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39" y="4149079"/>
            <a:ext cx="4971009" cy="2520000"/>
          </a:xfrm>
          <a:prstGeom prst="rect">
            <a:avLst/>
          </a:prstGeom>
        </p:spPr>
      </p:pic>
      <p:pic>
        <p:nvPicPr>
          <p:cNvPr id="5" name="图片 4" descr="图32--多相机控制软件继承关系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237" y="4161983"/>
            <a:ext cx="4003267" cy="2520000"/>
          </a:xfrm>
          <a:prstGeom prst="rect">
            <a:avLst/>
          </a:prstGeom>
        </p:spPr>
      </p:pic>
      <p:pic>
        <p:nvPicPr>
          <p:cNvPr id="6" name="图片 5" descr="图33--多相机控制软件类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7600" y="477072"/>
            <a:ext cx="5330904" cy="360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Master</a:t>
            </a:r>
            <a:r>
              <a:rPr lang="zh-CN" altLang="en-US" sz="2800" b="1" dirty="0" smtClean="0"/>
              <a:t>和</a:t>
            </a:r>
            <a:r>
              <a:rPr lang="en-US" altLang="zh-CN" sz="2800" b="1" dirty="0" err="1" smtClean="0"/>
              <a:t>ccdend</a:t>
            </a:r>
            <a:r>
              <a:rPr lang="zh-CN" altLang="en-US" sz="2800" b="1" dirty="0" smtClean="0"/>
              <a:t>实现</a:t>
            </a:r>
            <a:endParaRPr lang="en-US" altLang="zh-CN" sz="2800" b="1" dirty="0" smtClean="0"/>
          </a:p>
          <a:p>
            <a:endParaRPr lang="en-US" altLang="zh-CN" sz="2000" b="1" dirty="0" smtClean="0"/>
          </a:p>
          <a:p>
            <a:endParaRPr lang="en-US" altLang="zh-CN" sz="2000" b="1" dirty="0" smtClean="0"/>
          </a:p>
          <a:p>
            <a:endParaRPr lang="en-US" altLang="zh-CN" sz="1000" b="1" dirty="0" smtClean="0"/>
          </a:p>
          <a:p>
            <a:pPr>
              <a:buNone/>
            </a:pPr>
            <a:r>
              <a:rPr lang="en-US" altLang="zh-CN" sz="2000" b="1" dirty="0" smtClean="0"/>
              <a:t>               </a:t>
            </a:r>
            <a:r>
              <a:rPr lang="en-US" altLang="zh-CN" sz="2000" b="1" dirty="0" err="1" smtClean="0"/>
              <a:t>ccdend</a:t>
            </a:r>
            <a:r>
              <a:rPr lang="zh-CN" altLang="en-US" sz="2000" b="1" dirty="0" smtClean="0"/>
              <a:t>内部细节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                                                                                     Master</a:t>
            </a:r>
            <a:r>
              <a:rPr lang="zh-CN" altLang="en-US" sz="2000" b="1" dirty="0" smtClean="0"/>
              <a:t>内部细节</a:t>
            </a:r>
            <a:endParaRPr lang="en-US" altLang="zh-CN" sz="2000" b="1" dirty="0" smtClean="0"/>
          </a:p>
        </p:txBody>
      </p:sp>
      <p:pic>
        <p:nvPicPr>
          <p:cNvPr id="4" name="图片 3" descr="图34--Master内部结构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43" y="1484784"/>
            <a:ext cx="4170761" cy="2792303"/>
          </a:xfrm>
          <a:prstGeom prst="rect">
            <a:avLst/>
          </a:prstGeom>
        </p:spPr>
      </p:pic>
      <p:pic>
        <p:nvPicPr>
          <p:cNvPr id="5" name="图片 4" descr="图35--ccdend内部结构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442119"/>
            <a:ext cx="4835274" cy="33667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60513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内部协议</a:t>
            </a:r>
            <a:endParaRPr lang="en-US" altLang="zh-CN" sz="2800" b="1" dirty="0" smtClean="0"/>
          </a:p>
          <a:p>
            <a:endParaRPr lang="en-US" altLang="zh-CN" sz="2000" b="1" dirty="0" smtClean="0"/>
          </a:p>
        </p:txBody>
      </p:sp>
      <p:pic>
        <p:nvPicPr>
          <p:cNvPr id="4" name="图片 3" descr="图36--多相机控制软件内部命令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276872"/>
            <a:ext cx="6562725" cy="4224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33213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TCP</a:t>
            </a:r>
            <a:r>
              <a:rPr lang="zh-CN" altLang="en-US" sz="2800" b="1" dirty="0" smtClean="0"/>
              <a:t>与</a:t>
            </a:r>
            <a:r>
              <a:rPr lang="en-US" altLang="zh-CN" sz="2800" b="1" dirty="0" smtClean="0"/>
              <a:t>UDP</a:t>
            </a:r>
            <a:r>
              <a:rPr lang="zh-CN" altLang="en-US" sz="2800" b="1" dirty="0" smtClean="0"/>
              <a:t>测试</a:t>
            </a:r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endParaRPr lang="en-US" altLang="zh-CN" sz="2800" b="1" dirty="0" smtClean="0"/>
          </a:p>
          <a:p>
            <a:pPr>
              <a:buNone/>
            </a:pPr>
            <a:r>
              <a:rPr lang="en-US" altLang="zh-CN" sz="1600" dirty="0" smtClean="0"/>
              <a:t>                                 UDP</a:t>
            </a:r>
            <a:r>
              <a:rPr lang="zh-CN" altLang="en-US" sz="1600" dirty="0" smtClean="0"/>
              <a:t>广播发送测试</a:t>
            </a:r>
            <a:r>
              <a:rPr lang="en-US" altLang="zh-CN" sz="1600" dirty="0" smtClean="0"/>
              <a:t>                                             </a:t>
            </a:r>
            <a:r>
              <a:rPr lang="zh-CN" altLang="en-US" sz="1600" dirty="0" smtClean="0"/>
              <a:t>多线程</a:t>
            </a:r>
            <a:r>
              <a:rPr lang="en-US" altLang="zh-CN" sz="1600" dirty="0" smtClean="0"/>
              <a:t>TCP</a:t>
            </a:r>
            <a:r>
              <a:rPr lang="zh-CN" altLang="en-US" sz="1600" dirty="0" smtClean="0"/>
              <a:t>发送测试</a:t>
            </a:r>
            <a:r>
              <a:rPr lang="en-US" altLang="zh-CN" sz="1600" dirty="0" smtClean="0"/>
              <a:t>    </a:t>
            </a:r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600" dirty="0" smtClean="0"/>
          </a:p>
          <a:p>
            <a:pPr>
              <a:buNone/>
            </a:pPr>
            <a:endParaRPr lang="en-US" altLang="zh-CN" sz="1000" dirty="0" smtClean="0"/>
          </a:p>
          <a:p>
            <a:pPr>
              <a:buNone/>
            </a:pPr>
            <a:endParaRPr lang="en-US" altLang="zh-CN" sz="1000" dirty="0" smtClean="0"/>
          </a:p>
          <a:p>
            <a:pPr>
              <a:buNone/>
            </a:pPr>
            <a:r>
              <a:rPr lang="en-US" altLang="zh-CN" sz="1600" dirty="0" smtClean="0"/>
              <a:t>                                                                </a:t>
            </a:r>
            <a:r>
              <a:rPr lang="zh-CN" altLang="en-US" sz="1600" dirty="0" smtClean="0"/>
              <a:t>单线程</a:t>
            </a:r>
            <a:r>
              <a:rPr lang="en-US" altLang="zh-CN" sz="1600" dirty="0" smtClean="0"/>
              <a:t>TCP</a:t>
            </a:r>
            <a:r>
              <a:rPr lang="zh-CN" altLang="en-US" sz="1600" dirty="0" smtClean="0"/>
              <a:t>接收测试</a:t>
            </a:r>
            <a:endParaRPr lang="en-US" altLang="zh-CN" sz="1600" dirty="0" smtClean="0"/>
          </a:p>
        </p:txBody>
      </p:sp>
      <p:pic>
        <p:nvPicPr>
          <p:cNvPr id="4" name="图片 3" descr="图37--UDP广播发送测试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132856"/>
            <a:ext cx="3810000" cy="1905000"/>
          </a:xfrm>
          <a:prstGeom prst="rect">
            <a:avLst/>
          </a:prstGeom>
        </p:spPr>
      </p:pic>
      <p:pic>
        <p:nvPicPr>
          <p:cNvPr id="5" name="图片 4" descr="图38--多线程TCP发送测试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132856"/>
            <a:ext cx="3810000" cy="1905000"/>
          </a:xfrm>
          <a:prstGeom prst="rect">
            <a:avLst/>
          </a:prstGeom>
        </p:spPr>
      </p:pic>
      <p:pic>
        <p:nvPicPr>
          <p:cNvPr id="6" name="图片 5" descr="图39--单线程TCP接受测试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509120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多相机控制软件接入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：</a:t>
            </a:r>
            <a:endParaRPr lang="en-US" altLang="zh-CN" sz="2800" b="1" dirty="0" smtClean="0"/>
          </a:p>
          <a:p>
            <a:endParaRPr lang="en-US" altLang="zh-CN" sz="2000" b="1" dirty="0" smtClean="0"/>
          </a:p>
        </p:txBody>
      </p:sp>
      <p:pic>
        <p:nvPicPr>
          <p:cNvPr id="5" name="图片 4" descr="图40--多相机控制软件接入RTS2的Monitor截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132856"/>
            <a:ext cx="4176464" cy="3816424"/>
          </a:xfrm>
          <a:prstGeom prst="rect">
            <a:avLst/>
          </a:prstGeom>
        </p:spPr>
      </p:pic>
      <p:pic>
        <p:nvPicPr>
          <p:cNvPr id="6" name="图片 5" descr="图41--多相机控制软件的GUI截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132856"/>
            <a:ext cx="4126230" cy="2522220"/>
          </a:xfrm>
          <a:prstGeom prst="rect">
            <a:avLst/>
          </a:prstGeom>
        </p:spPr>
      </p:pic>
      <p:pic>
        <p:nvPicPr>
          <p:cNvPr id="8" name="图片 7" descr="图42--多相机控制软件拍摄灯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684198"/>
            <a:ext cx="3744416" cy="2129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4273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4</a:t>
            </a:r>
            <a:r>
              <a:rPr lang="zh-CN" altLang="en-US" dirty="0" smtClean="0"/>
              <a:t>：多相机控制软件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/>
              <a:t>小结：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在保证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多相机控制软件功能的前提下，将通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0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信技术由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UDP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更新为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TCP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，并采用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QT5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重写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GUI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endParaRPr lang="en-US" altLang="zh-CN" sz="24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将多相机控制软件虚拟化并映射为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相机设备模块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endParaRPr lang="en-US" altLang="zh-CN" sz="10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并成功接入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框架中运行。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5007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自动化观测控制模拟实验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6442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endParaRPr lang="en-US" altLang="zh-CN" sz="2800" b="1" dirty="0" smtClean="0"/>
          </a:p>
          <a:p>
            <a:r>
              <a:rPr lang="zh-CN" altLang="en-US" sz="2800" b="1" dirty="0" smtClean="0"/>
              <a:t>研究目的：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720000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转译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SSS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产生的观测计划，并入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后台数据库。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6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将光纤定位软件映射成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滤光片设备模块。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6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尝试建立实验环境，进行基于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自动化观测控制实验。</a:t>
            </a: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616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课题</a:t>
            </a:r>
            <a:r>
              <a:rPr lang="zh-CN" altLang="zh-CN" dirty="0" smtClean="0"/>
              <a:t>背景</a:t>
            </a:r>
            <a:r>
              <a:rPr lang="zh-CN" altLang="en-US" dirty="0" smtClean="0"/>
              <a:t>与意义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endParaRPr lang="en-US" altLang="zh-CN" sz="1400" b="1" dirty="0" smtClean="0"/>
          </a:p>
          <a:p>
            <a:pPr>
              <a:buNone/>
            </a:pPr>
            <a:r>
              <a:rPr lang="zh-CN" altLang="en-US" sz="2800" b="1" dirty="0" smtClean="0"/>
              <a:t>郭守敬</a:t>
            </a:r>
            <a:r>
              <a:rPr lang="en-US" altLang="zh-CN" sz="2800" b="1" dirty="0" smtClean="0"/>
              <a:t>(LAMOST)</a:t>
            </a:r>
            <a:r>
              <a:rPr lang="zh-CN" altLang="en-US" sz="2800" b="1" dirty="0" smtClean="0"/>
              <a:t>望远镜</a:t>
            </a:r>
            <a:endParaRPr lang="en-US" altLang="zh-CN" sz="2800" b="1" dirty="0" smtClean="0"/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郭守敬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(LAMOST)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望远镜是我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国九五重大科学工程项目，是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一架新类型的大视场兼备大口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径望远镜。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从结构上讲，由八个子系统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组成，每个子系统下面又包含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着大量复杂的软硬件设备</a:t>
            </a:r>
            <a:r>
              <a:rPr lang="zh-CN" altLang="en-US" sz="2900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29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1_06_optical_path_LAMOST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2708920"/>
            <a:ext cx="4355976" cy="2952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327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巡天战略系统</a:t>
            </a:r>
            <a:r>
              <a:rPr lang="en-US" altLang="zh-CN" sz="2800" b="1" dirty="0" smtClean="0"/>
              <a:t>(SSS)</a:t>
            </a:r>
            <a:r>
              <a:rPr lang="zh-CN" altLang="en-US" sz="2800" b="1" dirty="0" smtClean="0"/>
              <a:t>简介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SSS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是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重要子系统之一，需要负责管理观测目标，处理选星约束，生成观测计划和部署巡天过程。其具体功能涵盖了巡天星表的管理和维护，观测约束条件的分析与优先策略的指定，天区覆盖和光纤分配，观测计划的生成与反馈等范围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与观测直接相关的主要任务：根据科学目标和观测条件，以最优化的方式在尽可能短的时间内，制定出可行的观测计划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6193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SSS</a:t>
            </a:r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SSS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界面截图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DR5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天区覆盖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43--SSS系统截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4572000" cy="2914650"/>
          </a:xfrm>
          <a:prstGeom prst="rect">
            <a:avLst/>
          </a:prstGeom>
        </p:spPr>
      </p:pic>
      <p:pic>
        <p:nvPicPr>
          <p:cNvPr id="5" name="图片 4" descr="图44--LAMOSTDR5巡天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86200"/>
            <a:ext cx="5303520" cy="2971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465943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光纤定位软件：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利用并行技术同时驱动焦面板上的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4000</a:t>
            </a:r>
          </a:p>
          <a:p>
            <a:pPr lvl="1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个光纤定位单元对准同一天区内不同的目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标，从而达到极高的数据获取率。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6" name="图片 5" descr="图45--光纤定位实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980728"/>
            <a:ext cx="3257550" cy="2654046"/>
          </a:xfrm>
          <a:prstGeom prst="rect">
            <a:avLst/>
          </a:prstGeom>
        </p:spPr>
      </p:pic>
      <p:pic>
        <p:nvPicPr>
          <p:cNvPr id="8" name="图片 7" descr="图46--光纤定位单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7024" y="3356992"/>
            <a:ext cx="2852928" cy="1767840"/>
          </a:xfrm>
          <a:prstGeom prst="rect">
            <a:avLst/>
          </a:prstGeom>
        </p:spPr>
      </p:pic>
      <p:pic>
        <p:nvPicPr>
          <p:cNvPr id="9" name="图片 8" descr="图47--光纤定位单元运行轨迹和排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7286" y="5229200"/>
            <a:ext cx="3042666" cy="1458468"/>
          </a:xfrm>
          <a:prstGeom prst="rect">
            <a:avLst/>
          </a:prstGeom>
        </p:spPr>
      </p:pic>
      <p:pic>
        <p:nvPicPr>
          <p:cNvPr id="10" name="图片 9" descr="图48--光纤定位软件截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716227"/>
            <a:ext cx="4287393" cy="30971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8251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自动化：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设备运行自动化：设备内部状态机转换以及设备命令队列缓存。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观测目标选择自动化：单队列调度（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queue scheduling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）、派发调度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dispatch scheduling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）和元队列组调度（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meta-queues scheduling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61200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元队列组调度：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61200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FIFO</a:t>
            </a:r>
          </a:p>
          <a:p>
            <a:pPr marL="0" lvl="1" indent="61200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CIRCULAR</a:t>
            </a:r>
          </a:p>
          <a:p>
            <a:pPr marL="0" lvl="1" indent="61200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HIGHEST</a:t>
            </a:r>
          </a:p>
          <a:p>
            <a:pPr marL="0" lvl="1" indent="61200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WEST-EAST</a:t>
            </a:r>
          </a:p>
          <a:p>
            <a:pPr marL="0" lvl="1" indent="61200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WEST-EAST-MERIDIAN</a:t>
            </a: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5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观测计划的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入库：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与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数据库比较：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图片 4" descr="图50--RTS2后台数据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20" y="3645024"/>
            <a:ext cx="4101632" cy="3141512"/>
          </a:xfrm>
          <a:prstGeom prst="rect">
            <a:avLst/>
          </a:prstGeom>
        </p:spPr>
      </p:pic>
      <p:pic>
        <p:nvPicPr>
          <p:cNvPr id="6" name="图片 5" descr="图49--OCS后台数据库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1361" y="0"/>
            <a:ext cx="490263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59702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观测计划的</a:t>
            </a:r>
            <a:r>
              <a:rPr lang="en-US" altLang="zh-CN" sz="2800" b="1" dirty="0" smtClean="0"/>
              <a:t>RTS2</a:t>
            </a:r>
            <a:r>
              <a:rPr lang="zh-CN" altLang="en-US" sz="2800" b="1" dirty="0" smtClean="0"/>
              <a:t>入库：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采用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Python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编写脚本，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转义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观测计划文件内容，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添加到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后台数据库中。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9" name="图片 8" descr="图51--观测计划转译RTS2入库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459310"/>
            <a:ext cx="5005388" cy="42100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35007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光纤定位映射为</a:t>
            </a:r>
            <a:r>
              <a:rPr lang="en-US" altLang="zh-CN" sz="2800" b="1" dirty="0" smtClean="0"/>
              <a:t>RTS2Filterd</a:t>
            </a:r>
            <a:r>
              <a:rPr lang="zh-CN" altLang="en-US" sz="2800" b="1" dirty="0" smtClean="0"/>
              <a:t>设备：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Rts2Filterd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类拥有全局状态变量中的一位状态位，分别为：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  FILTERD_MOVE</a:t>
            </a: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  FILTERD_IDLE</a:t>
            </a:r>
          </a:p>
          <a:p>
            <a:pPr lvl="1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Rts2Filterd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类改写：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1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commandAuthorized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()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函数，处理“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filter 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参数”命令。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addFilter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(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int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new_filter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，添加观测天区。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zh-CN" altLang="en-US" sz="1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3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setFilterNum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(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int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</a:t>
            </a:r>
            <a:r>
              <a:rPr lang="en-US" altLang="zh-CN" sz="2000" b="1" dirty="0" err="1" smtClean="0">
                <a:latin typeface="隶书" pitchFamily="49" charset="-122"/>
                <a:ea typeface="隶书" pitchFamily="49" charset="-122"/>
              </a:rPr>
              <a:t>new_filter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，执行指定观测天区。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47502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自动化模拟观测：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未完成映射的子设备采用了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的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伪设备模块来代替，例如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:</a:t>
            </a:r>
          </a:p>
          <a:p>
            <a:pPr lvl="1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TCS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采用了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Rts2Teld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类的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dummy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5" name="图片 4" descr="图53--模拟观测实验中RTS2的Monitor截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90160" y="1484784"/>
            <a:ext cx="4053840" cy="3794760"/>
          </a:xfrm>
          <a:prstGeom prst="rect">
            <a:avLst/>
          </a:prstGeom>
        </p:spPr>
      </p:pic>
      <p:pic>
        <p:nvPicPr>
          <p:cNvPr id="6" name="图片 5" descr="图52--RTS2自动化观测实验组件关系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907917"/>
            <a:ext cx="4938583" cy="283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63583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51541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自动化模拟观测：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模拟观测实验中各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模块之间的时序图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8" name="图片 7" descr="图54--模拟观测实验的各组件时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0"/>
            <a:ext cx="551600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5</a:t>
            </a:r>
            <a:r>
              <a:rPr lang="zh-CN" altLang="en-US" dirty="0" smtClean="0"/>
              <a:t>：自动化观测模拟实验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/>
              <a:t>小结：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采用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Python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编写脚本，转译观测计划并入库。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6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将光纤定位软件接口虚拟化映射为滤光片设备模块。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576000">
              <a:buNone/>
            </a:pPr>
            <a:endParaRPr lang="en-US" altLang="zh-CN" sz="10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利用已完成映射模块和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提供的伪设备技术搭建测试环境，进行基于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自动化模拟观测实验。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0">
              <a:buNone/>
            </a:pPr>
            <a:endParaRPr lang="en-US" altLang="zh-CN" sz="10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实验结果表明将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引入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观测控制领域，从而提升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自动化观测能力的设想完全可行！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1726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课题</a:t>
            </a:r>
            <a:r>
              <a:rPr lang="zh-CN" altLang="zh-CN" dirty="0" smtClean="0"/>
              <a:t>背景</a:t>
            </a:r>
            <a:r>
              <a:rPr lang="zh-CN" altLang="en-US" dirty="0" smtClean="0"/>
              <a:t>与意义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观测控制系统</a:t>
            </a:r>
            <a:r>
              <a:rPr lang="en-US" altLang="zh-CN" sz="2800" b="1" dirty="0" smtClean="0"/>
              <a:t>(Observatory Control System</a:t>
            </a:r>
            <a:r>
              <a:rPr lang="zh-CN" altLang="en-US" sz="2800" b="1" dirty="0" smtClean="0"/>
              <a:t>，</a:t>
            </a:r>
            <a:r>
              <a:rPr lang="en-US" altLang="zh-CN" sz="2800" b="1" dirty="0" smtClean="0"/>
              <a:t>OCS)</a:t>
            </a:r>
          </a:p>
          <a:p>
            <a:pPr lvl="1"/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是</a:t>
            </a:r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子系统之一，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属于上层系统控制软件</a:t>
            </a:r>
            <a:r>
              <a:rPr lang="zh-CN" altLang="en-US" dirty="0" smtClean="0">
                <a:latin typeface="隶书" pitchFamily="49" charset="-122"/>
                <a:ea typeface="隶书" pitchFamily="49" charset="-122"/>
              </a:rPr>
              <a:t>。</a:t>
            </a:r>
            <a:endParaRPr lang="en-US" altLang="zh-CN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dirty="0" smtClean="0"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的主要目的有两个：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  一是，调度子系统。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    二是，收集信息。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02--OCS截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204864"/>
            <a:ext cx="4257199" cy="32304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359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53583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/>
              <a:t>OCS</a:t>
            </a:r>
            <a:r>
              <a:rPr lang="zh-CN" altLang="en-US" dirty="0" smtClean="0"/>
              <a:t>和</a:t>
            </a:r>
            <a:r>
              <a:rPr lang="en-US" altLang="zh-CN" dirty="0" smtClean="0"/>
              <a:t>RTS2</a:t>
            </a:r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大型望远镜设备虚拟化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资源监控软件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多相机控制软件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自动化观测控制模拟实验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华文琥珀" pitchFamily="2" charset="-122"/>
                <a:ea typeface="华文琥珀" pitchFamily="2" charset="-122"/>
              </a:rPr>
              <a:t>LAMOST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全面映射</a:t>
            </a:r>
            <a:endParaRPr lang="zh-CN" altLang="zh-CN" dirty="0"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研究工作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endParaRPr lang="en-US" altLang="zh-CN" sz="2800" b="1" dirty="0" smtClean="0"/>
          </a:p>
          <a:p>
            <a:r>
              <a:rPr lang="zh-CN" altLang="en-US" sz="2800" b="1" dirty="0" smtClean="0"/>
              <a:t>研究目的：</a:t>
            </a:r>
            <a:endParaRPr lang="en-US" altLang="zh-CN" sz="2800" b="1" dirty="0" smtClean="0"/>
          </a:p>
          <a:p>
            <a:pPr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marL="720000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对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其余子系统或软件进行虚拟化映射进行研究。为实现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对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的全面自动化观测控制打下基础。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  <a:p>
            <a:pPr marL="720000" indent="612000">
              <a:buNone/>
            </a:pPr>
            <a:endParaRPr lang="en-US" altLang="zh-CN" sz="16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总体映射图：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蓝色背景已完成。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55--总映射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670" y="2564904"/>
            <a:ext cx="5983834" cy="4220870"/>
          </a:xfrm>
          <a:prstGeom prst="rect">
            <a:avLst/>
          </a:prstGeom>
        </p:spPr>
      </p:pic>
      <p:sp>
        <p:nvSpPr>
          <p:cNvPr id="9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12776"/>
            <a:ext cx="8858312" cy="5445224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Dome</a:t>
            </a:r>
            <a:r>
              <a:rPr lang="zh-CN" altLang="en-US" sz="2800" b="1" dirty="0" smtClean="0"/>
              <a:t>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的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TCS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系统的部分功能例如：圆顶控制、焦面门控制以及通风制冷控制将映射成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中的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Dome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模块。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在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框架中，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Rts2Domed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类是基类，提供了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OpneDome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CloseDome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等虚函数接口。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为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Rts2Domed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分配的全局状态有：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600" b="1" dirty="0" smtClean="0">
                <a:latin typeface="隶书" pitchFamily="49" charset="-122"/>
                <a:ea typeface="隶书" pitchFamily="49" charset="-122"/>
              </a:rPr>
              <a:t>DOME_OPENING</a:t>
            </a:r>
            <a:r>
              <a:rPr lang="zh-CN" altLang="en-US" sz="1600" b="1" dirty="0" smtClean="0">
                <a:latin typeface="隶书" pitchFamily="49" charset="-122"/>
                <a:ea typeface="隶书" pitchFamily="49" charset="-122"/>
              </a:rPr>
              <a:t>（圆顶正在打开）</a:t>
            </a:r>
            <a:endParaRPr lang="en-US" altLang="zh-CN" sz="16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600" b="1" dirty="0" smtClean="0">
                <a:latin typeface="隶书" pitchFamily="49" charset="-122"/>
                <a:ea typeface="隶书" pitchFamily="49" charset="-122"/>
              </a:rPr>
              <a:t>DOME_OPEND</a:t>
            </a:r>
            <a:r>
              <a:rPr lang="zh-CN" altLang="en-US" sz="1600" b="1" dirty="0" smtClean="0">
                <a:latin typeface="隶书" pitchFamily="49" charset="-122"/>
                <a:ea typeface="隶书" pitchFamily="49" charset="-122"/>
              </a:rPr>
              <a:t>（圆顶已打开到位）</a:t>
            </a:r>
            <a:endParaRPr lang="en-US" altLang="zh-CN" sz="16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600" b="1" dirty="0" smtClean="0">
                <a:latin typeface="隶书" pitchFamily="49" charset="-122"/>
                <a:ea typeface="隶书" pitchFamily="49" charset="-122"/>
              </a:rPr>
              <a:t>DOME_CLOSING</a:t>
            </a:r>
            <a:r>
              <a:rPr lang="zh-CN" altLang="en-US" sz="1600" b="1" dirty="0" smtClean="0">
                <a:latin typeface="隶书" pitchFamily="49" charset="-122"/>
                <a:ea typeface="隶书" pitchFamily="49" charset="-122"/>
              </a:rPr>
              <a:t>（圆顶正在关闭）</a:t>
            </a:r>
            <a:endParaRPr lang="en-US" altLang="zh-CN" sz="16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600" b="1" dirty="0" smtClean="0">
                <a:latin typeface="隶书" pitchFamily="49" charset="-122"/>
                <a:ea typeface="隶书" pitchFamily="49" charset="-122"/>
              </a:rPr>
              <a:t>DOME_CLOSED</a:t>
            </a:r>
            <a:r>
              <a:rPr lang="zh-CN" altLang="en-US" sz="1600" b="1" dirty="0" smtClean="0">
                <a:latin typeface="隶书" pitchFamily="49" charset="-122"/>
                <a:ea typeface="隶书" pitchFamily="49" charset="-122"/>
              </a:rPr>
              <a:t>（圆顶已关闭到位）</a:t>
            </a:r>
            <a:endParaRPr lang="en-US" altLang="zh-CN" sz="16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zh-CN" altLang="en-US" sz="2800" b="1" dirty="0" smtClean="0"/>
              <a:t>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的机架指向跟踪、焦面姿态调整、主动光学和导星校正等功能需要合并映射成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框架的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Rts2Mountd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模块。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Rts2Mountd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基类提供了如：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move()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park()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stop()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 等一系列控制函数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,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以适应小型望远镜镜筒控制的操作。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RTS2Teld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所分配的全局状态相对较多，最重要的有：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700" b="1" dirty="0" smtClean="0">
                <a:latin typeface="隶书" pitchFamily="49" charset="-122"/>
                <a:ea typeface="隶书" pitchFamily="49" charset="-122"/>
              </a:rPr>
              <a:t>TEL_MOVING</a:t>
            </a:r>
            <a:r>
              <a:rPr lang="zh-CN" altLang="en-US" sz="1700" b="1" dirty="0" smtClean="0">
                <a:latin typeface="隶书" pitchFamily="49" charset="-122"/>
                <a:ea typeface="隶书" pitchFamily="49" charset="-122"/>
              </a:rPr>
              <a:t>（望远镜正在指向调整中）</a:t>
            </a:r>
            <a:endParaRPr lang="en-US" altLang="zh-CN" sz="17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700" b="1" dirty="0" smtClean="0">
                <a:latin typeface="隶书" pitchFamily="49" charset="-122"/>
                <a:ea typeface="隶书" pitchFamily="49" charset="-122"/>
              </a:rPr>
              <a:t>TEL_TRACKING</a:t>
            </a:r>
            <a:r>
              <a:rPr lang="zh-CN" altLang="en-US" sz="1700" b="1" dirty="0" smtClean="0">
                <a:latin typeface="隶书" pitchFamily="49" charset="-122"/>
                <a:ea typeface="隶书" pitchFamily="49" charset="-122"/>
              </a:rPr>
              <a:t>（望远镜跟踪）</a:t>
            </a:r>
            <a:endParaRPr lang="en-US" altLang="zh-CN" sz="17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700" b="1" dirty="0" smtClean="0">
                <a:latin typeface="隶书" pitchFamily="49" charset="-122"/>
                <a:ea typeface="隶书" pitchFamily="49" charset="-122"/>
              </a:rPr>
              <a:t>TEL_CORRECTING</a:t>
            </a:r>
            <a:r>
              <a:rPr lang="zh-CN" altLang="en-US" sz="1700" b="1" dirty="0" smtClean="0">
                <a:latin typeface="隶书" pitchFamily="49" charset="-122"/>
                <a:ea typeface="隶书" pitchFamily="49" charset="-122"/>
              </a:rPr>
              <a:t>（望远镜校正）</a:t>
            </a:r>
            <a:endParaRPr lang="en-US" altLang="zh-CN" sz="17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700" b="1" dirty="0" smtClean="0">
                <a:latin typeface="隶书" pitchFamily="49" charset="-122"/>
                <a:ea typeface="隶书" pitchFamily="49" charset="-122"/>
              </a:rPr>
              <a:t>TEL_PARKING</a:t>
            </a:r>
            <a:r>
              <a:rPr lang="zh-CN" altLang="en-US" sz="1700" b="1" dirty="0" smtClean="0">
                <a:latin typeface="隶书" pitchFamily="49" charset="-122"/>
                <a:ea typeface="隶书" pitchFamily="49" charset="-122"/>
              </a:rPr>
              <a:t>（望远镜正在停靠中）</a:t>
            </a:r>
            <a:endParaRPr lang="en-US" altLang="zh-CN" sz="17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1224000">
              <a:buNone/>
            </a:pPr>
            <a:r>
              <a:rPr lang="en-US" altLang="zh-CN" sz="1700" b="1" dirty="0" smtClean="0">
                <a:latin typeface="隶书" pitchFamily="49" charset="-122"/>
                <a:ea typeface="隶书" pitchFamily="49" charset="-122"/>
              </a:rPr>
              <a:t>TEL_PARKED</a:t>
            </a:r>
            <a:r>
              <a:rPr lang="zh-CN" altLang="en-US" sz="1700" b="1" dirty="0" smtClean="0">
                <a:latin typeface="隶书" pitchFamily="49" charset="-122"/>
                <a:ea typeface="隶书" pitchFamily="49" charset="-122"/>
              </a:rPr>
              <a:t>（望远镜停靠）</a:t>
            </a:r>
          </a:p>
          <a:p>
            <a:pPr lvl="1"/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Mount</a:t>
            </a:r>
            <a:r>
              <a:rPr lang="zh-CN" altLang="en-US" sz="2800" b="1" dirty="0" smtClean="0"/>
              <a:t>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指向：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move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命令、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trace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命令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状态如上页。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endParaRPr lang="en-US" altLang="zh-CN" sz="16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主动光学和导星：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correct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命令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TEL_CORRECTING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状态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56--望远镜控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535430"/>
            <a:ext cx="5402580" cy="1893570"/>
          </a:xfrm>
          <a:prstGeom prst="rect">
            <a:avLst/>
          </a:prstGeom>
        </p:spPr>
      </p:pic>
      <p:pic>
        <p:nvPicPr>
          <p:cNvPr id="5" name="图片 4" descr="图57--导星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5152077"/>
            <a:ext cx="3284775" cy="1661299"/>
          </a:xfrm>
          <a:prstGeom prst="rect">
            <a:avLst/>
          </a:prstGeom>
        </p:spPr>
      </p:pic>
      <p:grpSp>
        <p:nvGrpSpPr>
          <p:cNvPr id="6" name="Group 3"/>
          <p:cNvGrpSpPr>
            <a:grpSpLocks noChangeAspect="1"/>
          </p:cNvGrpSpPr>
          <p:nvPr/>
        </p:nvGrpSpPr>
        <p:grpSpPr bwMode="auto">
          <a:xfrm>
            <a:off x="4644008" y="3555732"/>
            <a:ext cx="4446240" cy="1457444"/>
            <a:chOff x="0" y="0"/>
            <a:chExt cx="5760" cy="1945"/>
          </a:xfrm>
        </p:grpSpPr>
        <p:sp>
          <p:nvSpPr>
            <p:cNvPr id="8" name="Line 3"/>
            <p:cNvSpPr>
              <a:spLocks noChangeShapeType="1"/>
            </p:cNvSpPr>
            <p:nvPr/>
          </p:nvSpPr>
          <p:spPr bwMode="auto">
            <a:xfrm flipV="1">
              <a:off x="2744" y="875"/>
              <a:ext cx="317" cy="0"/>
            </a:xfrm>
            <a:prstGeom prst="line">
              <a:avLst/>
            </a:prstGeom>
            <a:noFill/>
            <a:ln w="76200" cmpd="sng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zh-CN" altLang="en-US"/>
            </a:p>
          </p:txBody>
        </p:sp>
        <p:pic>
          <p:nvPicPr>
            <p:cNvPr id="9" name="Picture 4" descr="bef trac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562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 descr="bef trac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4" y="13"/>
              <a:ext cx="2576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712968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气象传感器映射：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小圆顶中设备主要包括：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1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）气象站设备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(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风速仪、湿度仪、粉尘仪等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)</a:t>
            </a:r>
          </a:p>
          <a:p>
            <a:pPr marL="0" lvl="1" indent="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）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DIMM(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测量室外视宁度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)</a:t>
            </a:r>
          </a:p>
          <a:p>
            <a:pPr marL="0" lvl="1" indent="0">
              <a:buNone/>
            </a:pPr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3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）小圆顶顶棚控制机电设备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endParaRPr lang="en-US" altLang="zh-CN" sz="1000" b="1" dirty="0" smtClean="0"/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小圆顶设备可以映射成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Rts2Sensord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设备。但需要覆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盖底层函数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commandAuthorized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()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函数。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58--小圆顶示意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3356992"/>
            <a:ext cx="4687214" cy="2241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12968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ImageProc</a:t>
            </a:r>
            <a:r>
              <a:rPr lang="zh-CN" altLang="en-US" sz="2800" b="1" dirty="0" smtClean="0"/>
              <a:t>服务映射：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的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DHS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子系统。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2400" b="1" dirty="0" smtClean="0"/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框架中提供了图像处理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服务。用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Linux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系统提供的文件监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视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(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inotify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)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接口来实现。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59--DH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773169"/>
            <a:ext cx="3922776" cy="2015871"/>
          </a:xfrm>
          <a:prstGeom prst="rect">
            <a:avLst/>
          </a:prstGeom>
        </p:spPr>
      </p:pic>
      <p:pic>
        <p:nvPicPr>
          <p:cNvPr id="5" name="图片 4" descr="图60--DHS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783" y="4005064"/>
            <a:ext cx="4176713" cy="2700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ImageProc</a:t>
            </a:r>
            <a:r>
              <a:rPr lang="zh-CN" altLang="en-US" sz="2800" b="1" dirty="0" smtClean="0"/>
              <a:t>服务映射：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当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获得拍摄图像文件后，自动驱动图像处理脚本运行。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在下一步工作中，可以将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DHS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系统虚拟化映射成</a:t>
            </a:r>
            <a:r>
              <a:rPr lang="en-US" altLang="zh-CN" sz="2400" b="1" dirty="0" err="1" smtClean="0">
                <a:latin typeface="隶书" pitchFamily="49" charset="-122"/>
                <a:ea typeface="隶书" pitchFamily="49" charset="-122"/>
              </a:rPr>
              <a:t>IamgeProc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模块。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需要考虑的问题：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  1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）如何保证本次观测全部图像获取完成后再驱动处理脚本。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    </a:t>
            </a: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）仔细设计图像处理脚本，在保证处理结果正确的前提下减少处理时间。如果脚本运行时间过长，就无法达到实时反馈的效果了。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530120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latin typeface="Times New Roman" pitchFamily="18" charset="0"/>
                <a:cs typeface="Times New Roman" pitchFamily="18" charset="0"/>
              </a:rPr>
              <a:t>XML-</a:t>
            </a:r>
            <a:r>
              <a:rPr lang="en-US" altLang="zh-CN" sz="2800" b="1" dirty="0" err="1" smtClean="0">
                <a:latin typeface="Times New Roman" pitchFamily="18" charset="0"/>
                <a:cs typeface="Times New Roman" pitchFamily="18" charset="0"/>
              </a:rPr>
              <a:t>Rpcd</a:t>
            </a:r>
            <a:r>
              <a:rPr lang="zh-CN" altLang="en-US" sz="2800" b="1" dirty="0" smtClean="0"/>
              <a:t>服务模块的映射：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OCS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只采用了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C-S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，无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B-S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。且设计中未支持远程访问。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提供了</a:t>
            </a:r>
            <a:r>
              <a:rPr lang="en-US" altLang="zh-CN" sz="2400" b="1" dirty="0" smtClean="0">
                <a:latin typeface="隶书" pitchFamily="49" charset="-122"/>
                <a:ea typeface="隶书" pitchFamily="49" charset="-122"/>
              </a:rPr>
              <a:t>Rts2XmlRpcd</a:t>
            </a:r>
          </a:p>
          <a:p>
            <a:pPr marL="0" lvl="1" indent="0">
              <a:buNone/>
            </a:pPr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模块是远程访问接口。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r>
              <a:rPr lang="zh-CN" altLang="en-US" sz="2400" b="1" dirty="0" smtClean="0">
                <a:latin typeface="隶书" pitchFamily="49" charset="-122"/>
                <a:ea typeface="隶书" pitchFamily="49" charset="-122"/>
              </a:rPr>
              <a:t>需要完成：</a:t>
            </a:r>
            <a:endParaRPr lang="en-US" altLang="zh-CN" sz="2400" b="1" dirty="0" smtClean="0">
              <a:latin typeface="隶书" pitchFamily="49" charset="-122"/>
              <a:ea typeface="隶书" pitchFamily="49" charset="-122"/>
            </a:endParaRPr>
          </a:p>
          <a:p>
            <a:pPr lvl="1"/>
            <a:endParaRPr lang="en-US" altLang="zh-CN" sz="1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1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）增强认证机制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  <a:p>
            <a:pPr marL="0" lvl="1" indent="0">
              <a:buNone/>
            </a:pPr>
            <a:r>
              <a:rPr lang="en-US" altLang="zh-CN" sz="2000" b="1" dirty="0" smtClean="0">
                <a:latin typeface="隶书" pitchFamily="49" charset="-122"/>
                <a:ea typeface="隶书" pitchFamily="49" charset="-122"/>
              </a:rPr>
              <a:t>  2</a:t>
            </a:r>
            <a:r>
              <a:rPr lang="zh-CN" altLang="en-US" sz="2000" b="1" dirty="0" smtClean="0">
                <a:latin typeface="隶书" pitchFamily="49" charset="-122"/>
                <a:ea typeface="隶书" pitchFamily="49" charset="-122"/>
              </a:rPr>
              <a:t>）实现命令、状态分离和分级。</a:t>
            </a:r>
            <a:endParaRPr lang="en-US" altLang="zh-CN" sz="2000" b="1" dirty="0" smtClean="0"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4" name="图片 3" descr="图61--XMLRpcd服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12976"/>
            <a:ext cx="4668012" cy="3497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课题</a:t>
            </a:r>
            <a:r>
              <a:rPr lang="zh-CN" altLang="zh-CN" dirty="0" smtClean="0"/>
              <a:t>背景</a:t>
            </a:r>
            <a:r>
              <a:rPr lang="zh-CN" altLang="en-US" dirty="0" smtClean="0"/>
              <a:t>与意义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的开发与维护</a:t>
            </a:r>
            <a:endParaRPr lang="en-US" altLang="zh-CN" sz="2800" b="1" dirty="0" smtClean="0"/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由国家天文台和中国科技大学联合开发，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2000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年开始研制，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2009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年定型，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2010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年</a:t>
            </a: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通过验收，稳定运行至今。</a:t>
            </a: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r>
              <a:rPr lang="en-US" altLang="zh-CN" sz="2800" b="1" dirty="0" smtClean="0"/>
              <a:t>OCS</a:t>
            </a:r>
            <a:r>
              <a:rPr lang="zh-CN" altLang="en-US" sz="2800" b="1" dirty="0" smtClean="0"/>
              <a:t>的新需求</a:t>
            </a:r>
            <a:endParaRPr lang="en-US" altLang="zh-CN" sz="2800" b="1" dirty="0" smtClean="0"/>
          </a:p>
          <a:p>
            <a:pPr lvl="1"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r>
              <a:rPr lang="zh-CN" altLang="en-US" sz="2400" b="1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在保证稳定运行的前提下，减少人工操作步骤，提高自动化</a:t>
            </a:r>
            <a:endParaRPr lang="en-US" altLang="zh-CN" sz="24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r>
              <a:rPr lang="zh-CN" altLang="en-US" sz="2400" b="1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控制能力，从而提高观测运行效率。</a:t>
            </a:r>
            <a:endParaRPr lang="en-US" altLang="zh-CN" sz="24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  <a:p>
            <a:pPr lvl="1">
              <a:buNone/>
            </a:pPr>
            <a:endParaRPr lang="en-US" altLang="zh-CN" sz="2400" dirty="0" smtClean="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312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79512" y="152400"/>
            <a:ext cx="8784976" cy="11430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研究工作</a:t>
            </a:r>
            <a:r>
              <a:rPr lang="en-US" altLang="zh-CN" dirty="0" smtClean="0"/>
              <a:t>6</a:t>
            </a:r>
            <a:r>
              <a:rPr lang="zh-CN" altLang="en-US" dirty="0" smtClean="0"/>
              <a:t>：</a:t>
            </a:r>
            <a:r>
              <a:rPr lang="en-US" altLang="zh-CN" dirty="0" smtClean="0"/>
              <a:t>LAMOST</a:t>
            </a:r>
            <a:r>
              <a:rPr lang="zh-CN" altLang="en-US" dirty="0" smtClean="0"/>
              <a:t>全面映射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556792"/>
            <a:ext cx="8858312" cy="4824536"/>
          </a:xfrm>
        </p:spPr>
        <p:txBody>
          <a:bodyPr>
            <a:normAutofit/>
          </a:bodyPr>
          <a:lstStyle/>
          <a:p>
            <a:pPr lvl="1"/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r>
              <a:rPr lang="zh-CN" altLang="en-US" sz="2800" b="1" dirty="0" smtClean="0"/>
              <a:t>小结：</a:t>
            </a:r>
            <a:endParaRPr lang="en-US" altLang="zh-CN" sz="2800" b="1" dirty="0" smtClean="0"/>
          </a:p>
          <a:p>
            <a:endParaRPr lang="en-US" altLang="zh-CN" sz="1000" b="1" dirty="0" smtClean="0"/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提出了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子系统全面映射方案。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endParaRPr lang="en-US" altLang="zh-CN" sz="10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初步研究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TCS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、主动光学、导星、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DHS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等子系统对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设备或服务模块的映射，并提出采用的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XML-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Rpcd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模块增强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远程访问能力。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0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720000" lvl="1" indent="576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为实现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对</a:t>
            </a:r>
            <a:r>
              <a:rPr lang="en-US" altLang="zh-CN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隶书" pitchFamily="49" charset="-122"/>
                <a:ea typeface="隶书" pitchFamily="49" charset="-122"/>
              </a:rPr>
              <a:t>的全面自动化观测控制打下基础。</a:t>
            </a:r>
            <a:endParaRPr lang="en-US" altLang="zh-CN" sz="2400" b="1" dirty="0" smtClean="0">
              <a:solidFill>
                <a:srgbClr val="C0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课题背景与意义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研究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总结和展望</a:t>
            </a:r>
            <a:endParaRPr lang="zh-CN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研究成果</a:t>
            </a:r>
            <a:endParaRPr lang="en-US" altLang="zh-CN" dirty="0" smtClean="0"/>
          </a:p>
          <a:p>
            <a:endParaRPr lang="zh-CN" altLang="zh-CN" dirty="0"/>
          </a:p>
          <a:p>
            <a:pPr lvl="0"/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/>
          </a:bodyPr>
          <a:lstStyle/>
          <a:p>
            <a:pPr marL="0" indent="612000"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0" indent="612000">
              <a:buNone/>
            </a:pPr>
            <a:r>
              <a:rPr lang="zh-CN" altLang="en-US" sz="2400" dirty="0" smtClean="0">
                <a:latin typeface="隶书" pitchFamily="49" charset="-122"/>
                <a:ea typeface="隶书" pitchFamily="49" charset="-122"/>
              </a:rPr>
              <a:t>本文在深入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分析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系统的基础上，总结了当前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的优点和不足。并尝试将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引入到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观测控制领域，以提高当前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的自动化控制能力。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0" indent="612000">
              <a:buNone/>
            </a:pPr>
            <a:endParaRPr lang="en-US" altLang="zh-CN" sz="16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0" indent="612000"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文中比较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 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异同，提出了基于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的大型望远镜设备虚拟化的概念。并逐步将各子系统虚拟化映射成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的设备或服务模块。最终，建立实验环境，并进行了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控制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自动化模拟观测实验。实验结果证明了将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自动化能力引入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的可行性。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0" indent="612000">
              <a:buNone/>
            </a:pPr>
            <a:endParaRPr lang="en-US" altLang="zh-CN" sz="16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marL="0" indent="612000">
              <a:buNone/>
            </a:pP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文中最后还提出了全面映射方案，为全面虚拟化子系统，从而实现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框架下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全自动观测的研究打下基础。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 smtClean="0"/>
          </a:p>
          <a:p>
            <a:pPr>
              <a:buNone/>
            </a:pPr>
            <a:endParaRPr lang="en-US" altLang="zh-CN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20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总结和展望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r>
              <a:rPr lang="zh-CN" altLang="en-US" sz="2400" b="1" dirty="0" smtClean="0">
                <a:latin typeface="+mn-ea"/>
              </a:rPr>
              <a:t>本文主要创新点</a:t>
            </a:r>
          </a:p>
          <a:p>
            <a:pPr>
              <a:buNone/>
            </a:pPr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1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）在深入分析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现行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之间异同的基础上，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首次提出了大型望远镜设备虚拟化的概念。</a:t>
            </a:r>
            <a:endParaRPr lang="en-US" altLang="zh-CN" sz="24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sz="10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）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首次将自动化性能优越的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引入大型望远镜观测控制领域。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多个子系统映射成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设备模块后，进行模拟自动化观测实验，从而验证了基于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框架的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望远镜自动化观测控制的可能性。</a:t>
            </a:r>
            <a:endParaRPr lang="en-US" altLang="zh-CN" sz="24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endParaRPr lang="zh-CN" altLang="en-US" sz="1100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3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）利用</a:t>
            </a:r>
            <a:r>
              <a:rPr lang="en-US" altLang="zh-CN" sz="2400" dirty="0" err="1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Pyhton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协程技术开发了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控制节点分布状态采集与监视系统。填补了</a:t>
            </a:r>
            <a:r>
              <a:rPr lang="en-US" altLang="zh-CN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dirty="0" smtClean="0"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运维相关领域的空白。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将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Python</a:t>
            </a:r>
            <a:r>
              <a:rPr lang="zh-CN" altLang="en-US" sz="2400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协程这一新型技术引入望远镜观测控制领域也属于国内首创。</a:t>
            </a:r>
            <a:endParaRPr lang="en-US" altLang="zh-CN" sz="2400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课题背景与意义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/>
              <a:t>研究</a:t>
            </a:r>
            <a:r>
              <a:rPr lang="zh-CN" altLang="en-US" dirty="0" smtClean="0"/>
              <a:t>工作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总结和展望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研究成果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  <a:buNone/>
            </a:pPr>
            <a:endParaRPr lang="zh-CN" altLang="zh-CN" dirty="0"/>
          </a:p>
          <a:p>
            <a:endParaRPr lang="zh-CN" altLang="zh-CN" dirty="0"/>
          </a:p>
          <a:p>
            <a:pPr lvl="0"/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研究成果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2400" b="1" dirty="0" smtClean="0">
                <a:latin typeface="华文琥珀" pitchFamily="2" charset="-122"/>
                <a:ea typeface="华文琥珀" pitchFamily="2" charset="-122"/>
              </a:rPr>
              <a:t>学术论文：</a:t>
            </a:r>
            <a:endParaRPr lang="en-US" altLang="zh-CN" sz="2400" b="1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buNone/>
            </a:pP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en-US" sz="2000" b="1" dirty="0" smtClean="0"/>
              <a:t> </a:t>
            </a:r>
            <a:r>
              <a:rPr lang="en-US" altLang="zh-CN" sz="2000" dirty="0" smtClean="0"/>
              <a:t>LAMOST CCD camera-control system based on RTS2 </a:t>
            </a:r>
            <a:r>
              <a:rPr lang="en-US" altLang="zh-CN" sz="2000" b="1" dirty="0" smtClean="0"/>
              <a:t>》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b="1" dirty="0" smtClean="0"/>
              <a:t>     作者：</a:t>
            </a:r>
            <a:r>
              <a:rPr lang="en-US" altLang="zh-CN" sz="2000" dirty="0" smtClean="0"/>
              <a:t> Yuan </a:t>
            </a:r>
            <a:r>
              <a:rPr lang="en-US" altLang="zh-CN" sz="2000" dirty="0" err="1" smtClean="0"/>
              <a:t>Tian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Zheng</a:t>
            </a:r>
            <a:r>
              <a:rPr lang="en-US" altLang="zh-CN" sz="2000" dirty="0" smtClean="0"/>
              <a:t> Wang, </a:t>
            </a:r>
            <a:r>
              <a:rPr lang="en-US" altLang="zh-CN" sz="2000" dirty="0" err="1" smtClean="0"/>
              <a:t>Jian</a:t>
            </a:r>
            <a:r>
              <a:rPr lang="en-US" altLang="zh-CN" sz="2000" dirty="0" smtClean="0"/>
              <a:t> Li, </a:t>
            </a:r>
            <a:r>
              <a:rPr lang="en-US" altLang="zh-CN" sz="2000" dirty="0" err="1" smtClean="0"/>
              <a:t>Zi</a:t>
            </a:r>
            <a:r>
              <a:rPr lang="en-US" altLang="zh-CN" sz="2000" dirty="0" smtClean="0"/>
              <a:t>-Huang Cao, Dai Wei, Wei </a:t>
            </a:r>
            <a:r>
              <a:rPr lang="en-US" altLang="zh-CN" sz="2000" dirty="0" err="1" smtClean="0"/>
              <a:t>Shou-lin</a:t>
            </a:r>
            <a:r>
              <a:rPr lang="en-US" altLang="zh-CN" sz="2000" dirty="0" smtClean="0"/>
              <a:t>, Yong-</a:t>
            </a:r>
            <a:r>
              <a:rPr lang="en-US" altLang="zh-CN" sz="2000" dirty="0" err="1" smtClean="0"/>
              <a:t>Heng</a:t>
            </a:r>
            <a:r>
              <a:rPr lang="en-US" altLang="zh-CN" sz="2000" dirty="0" smtClean="0"/>
              <a:t> Zhao.</a:t>
            </a:r>
          </a:p>
          <a:p>
            <a:pPr>
              <a:buNone/>
            </a:pPr>
            <a:r>
              <a:rPr lang="zh-CN" altLang="en-US" sz="2000" b="1" dirty="0" smtClean="0"/>
              <a:t>     已发表：</a:t>
            </a:r>
            <a:r>
              <a:rPr lang="en-US" altLang="zh-CN" sz="2000" dirty="0" smtClean="0"/>
              <a:t>RAA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2018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Vol.18 No.5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54-1 </a:t>
            </a:r>
            <a:r>
              <a:rPr lang="zh-CN" altLang="en-US" sz="2000" dirty="0" smtClean="0"/>
              <a:t>～ </a:t>
            </a:r>
            <a:r>
              <a:rPr lang="en-US" altLang="zh-CN" sz="2000" dirty="0" smtClean="0"/>
              <a:t>54-14</a:t>
            </a:r>
          </a:p>
          <a:p>
            <a:pPr>
              <a:buNone/>
            </a:pPr>
            <a:endParaRPr lang="en-US" altLang="zh-CN" sz="1000" b="1" dirty="0" smtClean="0"/>
          </a:p>
          <a:p>
            <a:pPr>
              <a:buNone/>
            </a:pPr>
            <a:r>
              <a:rPr lang="en-US" altLang="zh-CN" sz="2000" b="1" dirty="0" smtClean="0"/>
              <a:t>2</a:t>
            </a:r>
            <a:r>
              <a:rPr lang="zh-CN" altLang="en-US" sz="2000" b="1" dirty="0" smtClean="0"/>
              <a:t>、</a:t>
            </a:r>
            <a:r>
              <a:rPr lang="en-US" altLang="zh-CN" sz="2000" b="1" dirty="0" smtClean="0"/>
              <a:t>《</a:t>
            </a:r>
            <a:r>
              <a:rPr lang="zh-CN" altLang="en-US" sz="2000" dirty="0" smtClean="0"/>
              <a:t>基于</a:t>
            </a:r>
            <a:r>
              <a:rPr lang="en-US" altLang="zh-CN" sz="2000" dirty="0" smtClean="0"/>
              <a:t>Python</a:t>
            </a:r>
            <a:r>
              <a:rPr lang="zh-CN" altLang="en-US" sz="2000" dirty="0" smtClean="0"/>
              <a:t>协程技术的</a:t>
            </a:r>
            <a:r>
              <a:rPr lang="en-US" altLang="zh-CN" sz="2000" dirty="0" smtClean="0"/>
              <a:t>LAMOST</a:t>
            </a:r>
            <a:r>
              <a:rPr lang="zh-CN" altLang="en-US" sz="2000" dirty="0" smtClean="0"/>
              <a:t>控制节点分布状态采集与监视系统</a:t>
            </a:r>
            <a:r>
              <a:rPr lang="en-US" altLang="zh-CN" sz="2000" b="1" dirty="0" smtClean="0"/>
              <a:t>》</a:t>
            </a:r>
            <a:endParaRPr lang="en-US" altLang="zh-CN" sz="2000" dirty="0" smtClean="0"/>
          </a:p>
          <a:p>
            <a:pPr>
              <a:buNone/>
            </a:pPr>
            <a:r>
              <a:rPr lang="zh-CN" altLang="en-US" sz="2000" b="1" dirty="0" smtClean="0"/>
              <a:t>     作者：</a:t>
            </a:r>
            <a:r>
              <a:rPr lang="zh-CN" altLang="en-US" sz="2000" dirty="0" smtClean="0"/>
              <a:t>田园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王锋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李建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王政</a:t>
            </a:r>
            <a:r>
              <a:rPr lang="en-US" altLang="zh-CN" sz="2000" dirty="0" smtClean="0"/>
              <a:t>, </a:t>
            </a:r>
            <a:r>
              <a:rPr lang="zh-CN" altLang="en-US" sz="2000" dirty="0" smtClean="0"/>
              <a:t>赵永恒</a:t>
            </a:r>
            <a:r>
              <a:rPr lang="en-US" altLang="zh-CN" sz="2000" dirty="0" smtClean="0"/>
              <a:t>.</a:t>
            </a:r>
          </a:p>
          <a:p>
            <a:pPr>
              <a:buNone/>
            </a:pPr>
            <a:r>
              <a:rPr lang="zh-CN" altLang="en-US" sz="2000" b="1" dirty="0" smtClean="0"/>
              <a:t>     </a:t>
            </a:r>
            <a:r>
              <a:rPr lang="zh-CN" altLang="en-US" sz="2000" b="1" smtClean="0"/>
              <a:t>已接收：天文研究与技术</a:t>
            </a: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zh-CN" altLang="en-US" sz="2400" b="1" dirty="0" smtClean="0">
                <a:latin typeface="华文琥珀" pitchFamily="2" charset="-122"/>
                <a:ea typeface="华文琥珀" pitchFamily="2" charset="-122"/>
              </a:rPr>
              <a:t>基金项目：</a:t>
            </a:r>
            <a:r>
              <a:rPr lang="zh-CN" altLang="en-US" sz="2000" dirty="0" smtClean="0"/>
              <a:t>国家自然科学基金青年科学基金</a:t>
            </a:r>
            <a:endParaRPr lang="en-US" altLang="zh-CN" sz="2000" dirty="0" smtClean="0"/>
          </a:p>
          <a:p>
            <a:pPr algn="ctr">
              <a:buNone/>
            </a:pPr>
            <a:r>
              <a:rPr lang="zh-CN" altLang="en-US" sz="2000" dirty="0" smtClean="0"/>
              <a:t>“基于新型中间件的大型望远镜控制计算机集群资源监控系统”</a:t>
            </a:r>
            <a:endParaRPr lang="en-US" altLang="zh-CN" sz="2000" dirty="0" smtClean="0"/>
          </a:p>
          <a:p>
            <a:pPr algn="ctr">
              <a:buNone/>
            </a:pPr>
            <a:r>
              <a:rPr lang="en-US" altLang="zh-CN" sz="2000" dirty="0" smtClean="0"/>
              <a:t>(</a:t>
            </a:r>
            <a:r>
              <a:rPr lang="zh-CN" altLang="en-US" sz="2000" dirty="0" smtClean="0"/>
              <a:t>批准号 </a:t>
            </a:r>
            <a:r>
              <a:rPr lang="en-US" altLang="zh-CN" sz="2000" dirty="0" smtClean="0"/>
              <a:t>11603044)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>2017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</a:t>
            </a:r>
            <a:r>
              <a:rPr lang="zh-CN" altLang="en-US" sz="2000" dirty="0" smtClean="0"/>
              <a:t>月至</a:t>
            </a:r>
            <a:r>
              <a:rPr lang="en-US" altLang="zh-CN" sz="2000" dirty="0" smtClean="0"/>
              <a:t>2019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12</a:t>
            </a:r>
            <a:r>
              <a:rPr lang="zh-CN" altLang="en-US" sz="2000" dirty="0" smtClean="0"/>
              <a:t>月，项目负责人</a:t>
            </a:r>
            <a:endParaRPr lang="en-US" altLang="zh-CN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0" y="2348880"/>
            <a:ext cx="9144000" cy="113672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8000" b="1" dirty="0" smtClean="0">
                <a:latin typeface="造字工房悦黑体验版常规体" pitchFamily="50" charset="-122"/>
                <a:ea typeface="造字工房悦黑体验版常规体" pitchFamily="50" charset="-122"/>
              </a:rPr>
              <a:t>谢谢！</a:t>
            </a:r>
            <a:endParaRPr lang="zh-CN" altLang="en-US" sz="8000" b="1" dirty="0">
              <a:latin typeface="造字工房悦黑体验版常规体" pitchFamily="50" charset="-122"/>
              <a:ea typeface="造字工房悦黑体验版常规体" pitchFamily="50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3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课题</a:t>
            </a:r>
            <a:r>
              <a:rPr lang="zh-CN" altLang="zh-CN" dirty="0" smtClean="0"/>
              <a:t>背景</a:t>
            </a:r>
            <a:r>
              <a:rPr lang="zh-CN" altLang="en-US" dirty="0" smtClean="0"/>
              <a:t>与意义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42844" y="1499616"/>
            <a:ext cx="8858312" cy="5169744"/>
          </a:xfrm>
        </p:spPr>
        <p:txBody>
          <a:bodyPr>
            <a:normAutofit/>
          </a:bodyPr>
          <a:lstStyle/>
          <a:p>
            <a:endParaRPr lang="en-US" altLang="zh-CN" sz="1000" b="1" dirty="0" smtClean="0"/>
          </a:p>
          <a:p>
            <a:r>
              <a:rPr lang="zh-CN" altLang="en-US" sz="3500" b="1" dirty="0" smtClean="0"/>
              <a:t>本课题的工作和意义</a:t>
            </a:r>
            <a:endParaRPr lang="en-US" altLang="zh-CN" sz="3500" b="1" dirty="0" smtClean="0"/>
          </a:p>
          <a:p>
            <a:pPr lvl="1"/>
            <a:endParaRPr lang="en-US" altLang="zh-CN" sz="1000" dirty="0" smtClean="0">
              <a:latin typeface="隶书" pitchFamily="49" charset="-122"/>
              <a:ea typeface="隶书" pitchFamily="49" charset="-122"/>
            </a:endParaRPr>
          </a:p>
          <a:p>
            <a:pPr lvl="1" indent="612000">
              <a:buNone/>
            </a:pP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尝试将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框架引入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LAMOST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观测控制领域，以大型望远镜设备虚拟化为思路，逐步将现有子系统或软件虚拟化并映射到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中去，以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RTS2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自身的优点来提高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OCS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隶书" pitchFamily="49" charset="-122"/>
                <a:cs typeface="Times New Roman" pitchFamily="18" charset="0"/>
              </a:rPr>
              <a:t>自动化观测能力，从而提高整个望远镜的观测运行效率。</a:t>
            </a:r>
            <a:endParaRPr lang="en-US" altLang="zh-CN" sz="2400" b="1" dirty="0" smtClean="0">
              <a:solidFill>
                <a:srgbClr val="C00000"/>
              </a:solidFill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  <a:p>
            <a:pPr lvl="1">
              <a:buNone/>
            </a:pPr>
            <a:endParaRPr lang="en-US" altLang="zh-CN" sz="1000" b="1" dirty="0" smtClean="0">
              <a:latin typeface="Times New Roman" pitchFamily="18" charset="0"/>
              <a:ea typeface="隶书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324670"/>
      </p:ext>
    </p:extLst>
  </p:cSld>
  <p:clrMapOvr>
    <a:masterClrMapping/>
  </p:clrMapOvr>
  <p:transition advTm="283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课题背景与意义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zh-CN" dirty="0" smtClean="0">
                <a:latin typeface="华文琥珀" pitchFamily="2" charset="-122"/>
                <a:ea typeface="华文琥珀" pitchFamily="2" charset="-122"/>
              </a:rPr>
              <a:t>研究</a:t>
            </a:r>
            <a:r>
              <a:rPr lang="zh-CN" altLang="en-US" dirty="0" smtClean="0">
                <a:latin typeface="华文琥珀" pitchFamily="2" charset="-122"/>
                <a:ea typeface="华文琥珀" pitchFamily="2" charset="-122"/>
              </a:rPr>
              <a:t>工作</a:t>
            </a:r>
            <a:endParaRPr lang="en-US" altLang="zh-CN" dirty="0" smtClean="0">
              <a:latin typeface="华文琥珀" pitchFamily="2" charset="-122"/>
              <a:ea typeface="华文琥珀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/>
              <a:t>总结和展望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研究成果</a:t>
            </a:r>
            <a:endParaRPr lang="zh-CN" altLang="zh-CN" dirty="0"/>
          </a:p>
          <a:p>
            <a:endParaRPr lang="zh-CN" altLang="zh-CN" dirty="0"/>
          </a:p>
          <a:p>
            <a:pPr lvl="0"/>
            <a:endParaRPr lang="zh-CN" altLang="zh-CN" dirty="0"/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26138942"/>
      </p:ext>
    </p:extLst>
  </p:cSld>
  <p:clrMapOvr>
    <a:masterClrMapping/>
  </p:clrMapOvr>
  <p:transition advTm="265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奇秀山川">
  <a:themeElements>
    <a:clrScheme name="奇秀山川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奇秀山川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奇秀山川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奇秀山川主题</Template>
  <TotalTime>4561</TotalTime>
  <Words>3297</Words>
  <Application>Microsoft Office PowerPoint</Application>
  <PresentationFormat>全屏显示(4:3)</PresentationFormat>
  <Paragraphs>612</Paragraphs>
  <Slides>76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76</vt:i4>
      </vt:variant>
    </vt:vector>
  </HeadingPairs>
  <TitlesOfParts>
    <vt:vector size="77" baseType="lpstr">
      <vt:lpstr>奇秀山川</vt:lpstr>
      <vt:lpstr>基于LAMOST的观测控制系统研究</vt:lpstr>
      <vt:lpstr>个人简介</vt:lpstr>
      <vt:lpstr>提纲</vt:lpstr>
      <vt:lpstr>提纲</vt:lpstr>
      <vt:lpstr>课题背景与意义</vt:lpstr>
      <vt:lpstr>课题背景与意义</vt:lpstr>
      <vt:lpstr>课题背景与意义</vt:lpstr>
      <vt:lpstr>课题背景与意义</vt:lpstr>
      <vt:lpstr>提纲</vt:lpstr>
      <vt:lpstr>研究工作</vt:lpstr>
      <vt:lpstr>研究工作</vt:lpstr>
      <vt:lpstr>研究工作1：OCS与RTS2</vt:lpstr>
      <vt:lpstr>研究工作1：OCS与RTS2</vt:lpstr>
      <vt:lpstr>研究工作1： OCS与RTS2</vt:lpstr>
      <vt:lpstr>研究工作1： OCS与RTS2</vt:lpstr>
      <vt:lpstr>研究工作1： OCS与RTS2</vt:lpstr>
      <vt:lpstr>研究工作1： OCS与RTS2</vt:lpstr>
      <vt:lpstr>研究工作1： OCS与RTS2介绍</vt:lpstr>
      <vt:lpstr>研究工作1： OCS与RTS2介绍</vt:lpstr>
      <vt:lpstr>研究工作1： OCS与RTS2介绍</vt:lpstr>
      <vt:lpstr>研究工作1： OCS与RTS2介绍</vt:lpstr>
      <vt:lpstr>研究工作1： OCS与RTS2介绍</vt:lpstr>
      <vt:lpstr>研究工作1： OCS与RTS2</vt:lpstr>
      <vt:lpstr>研究工作</vt:lpstr>
      <vt:lpstr>研究工作2： 望远镜设备虚拟化</vt:lpstr>
      <vt:lpstr>研究工作2： 望远镜设备虚拟化</vt:lpstr>
      <vt:lpstr>研究工作</vt:lpstr>
      <vt:lpstr>研究工作3：资源监控软件</vt:lpstr>
      <vt:lpstr>研究工作3：资源监控软件</vt:lpstr>
      <vt:lpstr>研究工作3：资源监控软件</vt:lpstr>
      <vt:lpstr>研究工作3：资源监控软件</vt:lpstr>
      <vt:lpstr>研究工作3：资源监控软件</vt:lpstr>
      <vt:lpstr>研究工作3：资源监控软件</vt:lpstr>
      <vt:lpstr>研究工作4：资源监控软件</vt:lpstr>
      <vt:lpstr>研究工作3：资源监控软件</vt:lpstr>
      <vt:lpstr>研究工作3：资源监控软件</vt:lpstr>
      <vt:lpstr>研究工作3：资源监控软件</vt:lpstr>
      <vt:lpstr>研究工作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研究工作4：多相机控制软件</vt:lpstr>
      <vt:lpstr>研究工作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研究工作5：自动化观测模拟实验</vt:lpstr>
      <vt:lpstr>研究工作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研究工作6：LAMOST全面映射</vt:lpstr>
      <vt:lpstr>提纲</vt:lpstr>
      <vt:lpstr>总结和展望</vt:lpstr>
      <vt:lpstr>总结和展望</vt:lpstr>
      <vt:lpstr>提纲</vt:lpstr>
      <vt:lpstr>研究成果</vt:lpstr>
      <vt:lpstr>幻灯片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LAMOST特殊及未知天体光谱的自动搜寻  --算法研究与系统开发</dc:title>
  <dc:creator>weipeng</dc:creator>
  <cp:lastModifiedBy>Sky123.Org</cp:lastModifiedBy>
  <cp:revision>307</cp:revision>
  <dcterms:created xsi:type="dcterms:W3CDTF">2011-12-12T08:03:50Z</dcterms:created>
  <dcterms:modified xsi:type="dcterms:W3CDTF">2018-05-23T15:22:40Z</dcterms:modified>
</cp:coreProperties>
</file>