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6" r:id="rId10"/>
    <p:sldId id="267" r:id="rId11"/>
    <p:sldId id="269" r:id="rId12"/>
    <p:sldId id="271" r:id="rId13"/>
    <p:sldId id="270" r:id="rId14"/>
    <p:sldId id="272" r:id="rId15"/>
    <p:sldId id="274" r:id="rId16"/>
    <p:sldId id="273" r:id="rId17"/>
    <p:sldId id="275" r:id="rId18"/>
    <p:sldId id="276" r:id="rId19"/>
    <p:sldId id="277" r:id="rId20"/>
    <p:sldId id="278" r:id="rId21"/>
    <p:sldId id="280" r:id="rId22"/>
    <p:sldId id="279" r:id="rId23"/>
    <p:sldId id="281" r:id="rId24"/>
    <p:sldId id="283" r:id="rId25"/>
    <p:sldId id="282" r:id="rId26"/>
    <p:sldId id="284" r:id="rId27"/>
    <p:sldId id="285" r:id="rId28"/>
    <p:sldId id="286" r:id="rId29"/>
    <p:sldId id="287" r:id="rId30"/>
    <p:sldId id="289" r:id="rId31"/>
    <p:sldId id="290" r:id="rId32"/>
    <p:sldId id="291" r:id="rId33"/>
    <p:sldId id="292" r:id="rId34"/>
    <p:sldId id="293" r:id="rId35"/>
    <p:sldId id="294" r:id="rId36"/>
    <p:sldId id="296" r:id="rId37"/>
    <p:sldId id="295" r:id="rId38"/>
    <p:sldId id="297" r:id="rId39"/>
    <p:sldId id="298" r:id="rId40"/>
    <p:sldId id="308" r:id="rId41"/>
    <p:sldId id="299" r:id="rId42"/>
    <p:sldId id="300" r:id="rId43"/>
    <p:sldId id="301" r:id="rId44"/>
    <p:sldId id="302" r:id="rId45"/>
    <p:sldId id="310" r:id="rId46"/>
    <p:sldId id="311" r:id="rId47"/>
    <p:sldId id="309" r:id="rId48"/>
    <p:sldId id="307"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7" autoAdjust="0"/>
    <p:restoredTop sz="79970" autoAdjust="0"/>
  </p:normalViewPr>
  <p:slideViewPr>
    <p:cSldViewPr>
      <p:cViewPr>
        <p:scale>
          <a:sx n="70" d="100"/>
          <a:sy n="70" d="100"/>
        </p:scale>
        <p:origin x="-198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0DDE0-1BE7-44D9-B2DA-792D7B52E42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B106EA37-9CDA-4F64-A28C-A6C07E8C482D}">
      <dgm:prSet phldrT="[文本]" custT="1"/>
      <dgm:spPr/>
      <dgm:t>
        <a:bodyPr/>
        <a:lstStyle/>
        <a:p>
          <a:pPr>
            <a:lnSpc>
              <a:spcPct val="150000"/>
            </a:lnSpc>
          </a:pPr>
          <a:r>
            <a:rPr lang="zh-CN" altLang="zh-CN" sz="2000" dirty="0" smtClean="0">
              <a:latin typeface="Times New Roman" pitchFamily="18" charset="0"/>
              <a:cs typeface="Times New Roman" pitchFamily="18" charset="0"/>
            </a:rPr>
            <a:t>受</a:t>
          </a:r>
          <a:r>
            <a:rPr lang="en-US" altLang="zh-CN" sz="2000" dirty="0" smtClean="0">
              <a:latin typeface="Times New Roman" pitchFamily="18" charset="0"/>
              <a:cs typeface="Times New Roman" pitchFamily="18" charset="0"/>
            </a:rPr>
            <a:t>CCD</a:t>
          </a:r>
          <a:r>
            <a:rPr lang="zh-CN" altLang="zh-CN" sz="2000" dirty="0" smtClean="0">
              <a:latin typeface="Times New Roman" pitchFamily="18" charset="0"/>
              <a:cs typeface="Times New Roman" pitchFamily="18" charset="0"/>
            </a:rPr>
            <a:t>传感器</a:t>
          </a:r>
          <a:r>
            <a:rPr lang="zh-CN" altLang="en-US" sz="2000" dirty="0" smtClean="0">
              <a:latin typeface="Times New Roman" pitchFamily="18" charset="0"/>
              <a:cs typeface="Times New Roman" pitchFamily="18" charset="0"/>
            </a:rPr>
            <a:t>硬件和</a:t>
          </a:r>
          <a:r>
            <a:rPr lang="zh-CN" altLang="zh-CN" sz="2000" dirty="0" smtClean="0">
              <a:latin typeface="Times New Roman" pitchFamily="18" charset="0"/>
              <a:cs typeface="Times New Roman" pitchFamily="18" charset="0"/>
            </a:rPr>
            <a:t>观测环境的限制</a:t>
          </a:r>
          <a:r>
            <a:rPr lang="zh-CN" altLang="en-US" sz="2000" dirty="0" smtClean="0">
              <a:latin typeface="Times New Roman" pitchFamily="18" charset="0"/>
              <a:cs typeface="Times New Roman" pitchFamily="18" charset="0"/>
            </a:rPr>
            <a:t>，噪声污染对天文图像识别匹配的精度影响很大，对相关算法的研究及改进很有必要</a:t>
          </a:r>
          <a:endParaRPr lang="zh-CN" altLang="en-US" sz="2000" dirty="0"/>
        </a:p>
      </dgm:t>
    </dgm:pt>
    <dgm:pt modelId="{2E67C457-9559-4F07-A9E2-BB6380B10DFC}" type="parTrans" cxnId="{B84A05F0-E738-4431-803F-CE4E45A312A7}">
      <dgm:prSet/>
      <dgm:spPr/>
      <dgm:t>
        <a:bodyPr/>
        <a:lstStyle/>
        <a:p>
          <a:pPr>
            <a:lnSpc>
              <a:spcPct val="150000"/>
            </a:lnSpc>
          </a:pPr>
          <a:endParaRPr lang="zh-CN" altLang="en-US" sz="2000"/>
        </a:p>
      </dgm:t>
    </dgm:pt>
    <dgm:pt modelId="{D98E2DE5-68A0-4B76-9B35-DB2DECB80A15}" type="sibTrans" cxnId="{B84A05F0-E738-4431-803F-CE4E45A312A7}">
      <dgm:prSet/>
      <dgm:spPr/>
      <dgm:t>
        <a:bodyPr/>
        <a:lstStyle/>
        <a:p>
          <a:pPr>
            <a:lnSpc>
              <a:spcPct val="150000"/>
            </a:lnSpc>
          </a:pPr>
          <a:endParaRPr lang="zh-CN" altLang="en-US" sz="2000"/>
        </a:p>
      </dgm:t>
    </dgm:pt>
    <dgm:pt modelId="{353A8FD9-AA52-4E2B-A624-2D12902FA3DC}">
      <dgm:prSet phldrT="[文本]" custT="1"/>
      <dgm:spPr/>
      <dgm:t>
        <a:bodyPr/>
        <a:lstStyle/>
        <a:p>
          <a:pPr>
            <a:lnSpc>
              <a:spcPct val="150000"/>
            </a:lnSpc>
          </a:pPr>
          <a:r>
            <a:rPr lang="en-US" altLang="zh-CN" sz="2000" dirty="0" smtClean="0"/>
            <a:t>WCS</a:t>
          </a:r>
          <a:r>
            <a:rPr lang="zh-CN" altLang="zh-CN" sz="2000" dirty="0" smtClean="0"/>
            <a:t>是计算</a:t>
          </a:r>
          <a:r>
            <a:rPr lang="en-US" altLang="zh-CN" sz="2000" dirty="0" smtClean="0"/>
            <a:t>FITS</a:t>
          </a:r>
          <a:r>
            <a:rPr lang="zh-CN" altLang="zh-CN" sz="2000" dirty="0" smtClean="0"/>
            <a:t>图像文件头中与坐标信息相关</a:t>
          </a:r>
          <a:r>
            <a:rPr lang="zh-CN" altLang="en-US" sz="2000" dirty="0" smtClean="0"/>
            <a:t>参数</a:t>
          </a:r>
          <a:r>
            <a:rPr lang="zh-CN" altLang="zh-CN" sz="2000" dirty="0" smtClean="0"/>
            <a:t>的核心方法</a:t>
          </a:r>
          <a:r>
            <a:rPr lang="zh-CN" altLang="en-US" sz="2000" dirty="0" smtClean="0"/>
            <a:t>，精度保障</a:t>
          </a:r>
          <a:endParaRPr lang="zh-CN" altLang="en-US" sz="2000" dirty="0"/>
        </a:p>
      </dgm:t>
    </dgm:pt>
    <dgm:pt modelId="{2E6F5717-376A-4576-9404-C0A0102233A2}" type="parTrans" cxnId="{7AC81626-9FC3-47AF-8EDC-5A9A1158884E}">
      <dgm:prSet/>
      <dgm:spPr/>
      <dgm:t>
        <a:bodyPr/>
        <a:lstStyle/>
        <a:p>
          <a:pPr>
            <a:lnSpc>
              <a:spcPct val="150000"/>
            </a:lnSpc>
          </a:pPr>
          <a:endParaRPr lang="zh-CN" altLang="en-US" sz="2000"/>
        </a:p>
      </dgm:t>
    </dgm:pt>
    <dgm:pt modelId="{8515CC85-57EF-497F-AE69-83CB54B5F6D2}" type="sibTrans" cxnId="{7AC81626-9FC3-47AF-8EDC-5A9A1158884E}">
      <dgm:prSet/>
      <dgm:spPr/>
      <dgm:t>
        <a:bodyPr/>
        <a:lstStyle/>
        <a:p>
          <a:pPr>
            <a:lnSpc>
              <a:spcPct val="150000"/>
            </a:lnSpc>
          </a:pPr>
          <a:endParaRPr lang="zh-CN" altLang="en-US" sz="2000"/>
        </a:p>
      </dgm:t>
    </dgm:pt>
    <dgm:pt modelId="{7BCDC7C3-E83D-465C-863E-E9729CD6D372}">
      <dgm:prSet phldrT="[文本]" custT="1"/>
      <dgm:spPr/>
      <dgm: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AVM</a:t>
          </a:r>
          <a:r>
            <a:rPr lang="zh-CN" altLang="en-US" sz="2000" dirty="0" smtClean="0">
              <a:latin typeface="Times New Roman" panose="02020603050405020304" pitchFamily="18" charset="0"/>
              <a:cs typeface="Times New Roman" panose="02020603050405020304" pitchFamily="18" charset="0"/>
            </a:rPr>
            <a:t>标准及相关技术，满足了天文图像在通用可视化平台下的编辑、查阅、分析。对研究及科普意义非凡</a:t>
          </a:r>
          <a:endParaRPr lang="zh-CN" altLang="en-US" sz="2000" dirty="0"/>
        </a:p>
      </dgm:t>
    </dgm:pt>
    <dgm:pt modelId="{AFAAAE14-1759-4204-8628-6073EB14540B}" type="parTrans" cxnId="{43744574-3EB4-4195-AE86-F328E4D09792}">
      <dgm:prSet/>
      <dgm:spPr/>
      <dgm:t>
        <a:bodyPr/>
        <a:lstStyle/>
        <a:p>
          <a:pPr>
            <a:lnSpc>
              <a:spcPct val="150000"/>
            </a:lnSpc>
          </a:pPr>
          <a:endParaRPr lang="zh-CN" altLang="en-US" sz="2000"/>
        </a:p>
      </dgm:t>
    </dgm:pt>
    <dgm:pt modelId="{9BDB3870-C710-41DD-89B1-1DDDBA095E1E}" type="sibTrans" cxnId="{43744574-3EB4-4195-AE86-F328E4D09792}">
      <dgm:prSet/>
      <dgm:spPr/>
      <dgm:t>
        <a:bodyPr/>
        <a:lstStyle/>
        <a:p>
          <a:pPr>
            <a:lnSpc>
              <a:spcPct val="150000"/>
            </a:lnSpc>
          </a:pPr>
          <a:endParaRPr lang="zh-CN" altLang="en-US" sz="2000"/>
        </a:p>
      </dgm:t>
    </dgm:pt>
    <dgm:pt modelId="{4EEBF05D-53D5-473B-B4FE-41C50965B0BC}" type="pres">
      <dgm:prSet presAssocID="{48B0DDE0-1BE7-44D9-B2DA-792D7B52E42E}" presName="linear" presStyleCnt="0">
        <dgm:presLayoutVars>
          <dgm:dir/>
          <dgm:animLvl val="lvl"/>
          <dgm:resizeHandles val="exact"/>
        </dgm:presLayoutVars>
      </dgm:prSet>
      <dgm:spPr/>
      <dgm:t>
        <a:bodyPr/>
        <a:lstStyle/>
        <a:p>
          <a:endParaRPr lang="zh-CN" altLang="en-US"/>
        </a:p>
      </dgm:t>
    </dgm:pt>
    <dgm:pt modelId="{C33A3625-20D8-4FF6-946F-33D5D615CBAE}" type="pres">
      <dgm:prSet presAssocID="{B106EA37-9CDA-4F64-A28C-A6C07E8C482D}" presName="parentLin" presStyleCnt="0"/>
      <dgm:spPr/>
    </dgm:pt>
    <dgm:pt modelId="{3C28A388-B96D-4321-85D1-81EE6C2D3692}" type="pres">
      <dgm:prSet presAssocID="{B106EA37-9CDA-4F64-A28C-A6C07E8C482D}" presName="parentLeftMargin" presStyleLbl="node1" presStyleIdx="0" presStyleCnt="3"/>
      <dgm:spPr/>
      <dgm:t>
        <a:bodyPr/>
        <a:lstStyle/>
        <a:p>
          <a:endParaRPr lang="zh-CN" altLang="en-US"/>
        </a:p>
      </dgm:t>
    </dgm:pt>
    <dgm:pt modelId="{D255ACE9-247A-49C0-9F17-D088421685F4}" type="pres">
      <dgm:prSet presAssocID="{B106EA37-9CDA-4F64-A28C-A6C07E8C482D}" presName="parentText" presStyleLbl="node1" presStyleIdx="0" presStyleCnt="3" custScaleX="142857">
        <dgm:presLayoutVars>
          <dgm:chMax val="0"/>
          <dgm:bulletEnabled val="1"/>
        </dgm:presLayoutVars>
      </dgm:prSet>
      <dgm:spPr/>
      <dgm:t>
        <a:bodyPr/>
        <a:lstStyle/>
        <a:p>
          <a:endParaRPr lang="zh-CN" altLang="en-US"/>
        </a:p>
      </dgm:t>
    </dgm:pt>
    <dgm:pt modelId="{52574347-5000-40C8-B06A-BDF48A1A77C7}" type="pres">
      <dgm:prSet presAssocID="{B106EA37-9CDA-4F64-A28C-A6C07E8C482D}" presName="negativeSpace" presStyleCnt="0"/>
      <dgm:spPr/>
    </dgm:pt>
    <dgm:pt modelId="{A8275459-2107-4A81-A751-0253288272CD}" type="pres">
      <dgm:prSet presAssocID="{B106EA37-9CDA-4F64-A28C-A6C07E8C482D}" presName="childText" presStyleLbl="conFgAcc1" presStyleIdx="0" presStyleCnt="3">
        <dgm:presLayoutVars>
          <dgm:bulletEnabled val="1"/>
        </dgm:presLayoutVars>
      </dgm:prSet>
      <dgm:spPr/>
    </dgm:pt>
    <dgm:pt modelId="{AC4DB5BD-F823-439E-BEE6-9485C11B4816}" type="pres">
      <dgm:prSet presAssocID="{D98E2DE5-68A0-4B76-9B35-DB2DECB80A15}" presName="spaceBetweenRectangles" presStyleCnt="0"/>
      <dgm:spPr/>
    </dgm:pt>
    <dgm:pt modelId="{ADAD09FC-6B76-4630-B46D-21A83B171C10}" type="pres">
      <dgm:prSet presAssocID="{353A8FD9-AA52-4E2B-A624-2D12902FA3DC}" presName="parentLin" presStyleCnt="0"/>
      <dgm:spPr/>
    </dgm:pt>
    <dgm:pt modelId="{7127DA3C-3FFC-4350-87B5-6C8C0464EA22}" type="pres">
      <dgm:prSet presAssocID="{353A8FD9-AA52-4E2B-A624-2D12902FA3DC}" presName="parentLeftMargin" presStyleLbl="node1" presStyleIdx="0" presStyleCnt="3"/>
      <dgm:spPr/>
      <dgm:t>
        <a:bodyPr/>
        <a:lstStyle/>
        <a:p>
          <a:endParaRPr lang="zh-CN" altLang="en-US"/>
        </a:p>
      </dgm:t>
    </dgm:pt>
    <dgm:pt modelId="{19F52C41-0ED0-4234-9F51-4E2BB4AE9457}" type="pres">
      <dgm:prSet presAssocID="{353A8FD9-AA52-4E2B-A624-2D12902FA3DC}" presName="parentText" presStyleLbl="node1" presStyleIdx="1" presStyleCnt="3" custScaleX="141117">
        <dgm:presLayoutVars>
          <dgm:chMax val="0"/>
          <dgm:bulletEnabled val="1"/>
        </dgm:presLayoutVars>
      </dgm:prSet>
      <dgm:spPr/>
      <dgm:t>
        <a:bodyPr/>
        <a:lstStyle/>
        <a:p>
          <a:endParaRPr lang="zh-CN" altLang="en-US"/>
        </a:p>
      </dgm:t>
    </dgm:pt>
    <dgm:pt modelId="{945A9422-81EB-4A13-A27E-E6CE84149267}" type="pres">
      <dgm:prSet presAssocID="{353A8FD9-AA52-4E2B-A624-2D12902FA3DC}" presName="negativeSpace" presStyleCnt="0"/>
      <dgm:spPr/>
    </dgm:pt>
    <dgm:pt modelId="{36C31480-8D8B-4934-A43F-1CF68869E8BA}" type="pres">
      <dgm:prSet presAssocID="{353A8FD9-AA52-4E2B-A624-2D12902FA3DC}" presName="childText" presStyleLbl="conFgAcc1" presStyleIdx="1" presStyleCnt="3">
        <dgm:presLayoutVars>
          <dgm:bulletEnabled val="1"/>
        </dgm:presLayoutVars>
      </dgm:prSet>
      <dgm:spPr/>
    </dgm:pt>
    <dgm:pt modelId="{1EC6C23C-DEBF-4F6A-BF66-7BD1C689E67B}" type="pres">
      <dgm:prSet presAssocID="{8515CC85-57EF-497F-AE69-83CB54B5F6D2}" presName="spaceBetweenRectangles" presStyleCnt="0"/>
      <dgm:spPr/>
    </dgm:pt>
    <dgm:pt modelId="{7CCCC3C0-1D05-41D7-A219-A981EBD0FF9D}" type="pres">
      <dgm:prSet presAssocID="{7BCDC7C3-E83D-465C-863E-E9729CD6D372}" presName="parentLin" presStyleCnt="0"/>
      <dgm:spPr/>
    </dgm:pt>
    <dgm:pt modelId="{86EDACAD-97E5-485E-9C3D-AF9EEB59AF2F}" type="pres">
      <dgm:prSet presAssocID="{7BCDC7C3-E83D-465C-863E-E9729CD6D372}" presName="parentLeftMargin" presStyleLbl="node1" presStyleIdx="1" presStyleCnt="3"/>
      <dgm:spPr/>
      <dgm:t>
        <a:bodyPr/>
        <a:lstStyle/>
        <a:p>
          <a:endParaRPr lang="zh-CN" altLang="en-US"/>
        </a:p>
      </dgm:t>
    </dgm:pt>
    <dgm:pt modelId="{F0DF2ECC-CCAB-40CA-BD2E-B6137F4C2B8E}" type="pres">
      <dgm:prSet presAssocID="{7BCDC7C3-E83D-465C-863E-E9729CD6D372}" presName="parentText" presStyleLbl="node1" presStyleIdx="2" presStyleCnt="3" custScaleX="137742">
        <dgm:presLayoutVars>
          <dgm:chMax val="0"/>
          <dgm:bulletEnabled val="1"/>
        </dgm:presLayoutVars>
      </dgm:prSet>
      <dgm:spPr/>
      <dgm:t>
        <a:bodyPr/>
        <a:lstStyle/>
        <a:p>
          <a:endParaRPr lang="zh-CN" altLang="en-US"/>
        </a:p>
      </dgm:t>
    </dgm:pt>
    <dgm:pt modelId="{5B2E7887-5EC3-4BFA-9D8D-442038B09DE1}" type="pres">
      <dgm:prSet presAssocID="{7BCDC7C3-E83D-465C-863E-E9729CD6D372}" presName="negativeSpace" presStyleCnt="0"/>
      <dgm:spPr/>
    </dgm:pt>
    <dgm:pt modelId="{393A49B1-F376-4286-A83A-4A1595D43D70}" type="pres">
      <dgm:prSet presAssocID="{7BCDC7C3-E83D-465C-863E-E9729CD6D372}" presName="childText" presStyleLbl="conFgAcc1" presStyleIdx="2" presStyleCnt="3">
        <dgm:presLayoutVars>
          <dgm:bulletEnabled val="1"/>
        </dgm:presLayoutVars>
      </dgm:prSet>
      <dgm:spPr/>
    </dgm:pt>
  </dgm:ptLst>
  <dgm:cxnLst>
    <dgm:cxn modelId="{B84A05F0-E738-4431-803F-CE4E45A312A7}" srcId="{48B0DDE0-1BE7-44D9-B2DA-792D7B52E42E}" destId="{B106EA37-9CDA-4F64-A28C-A6C07E8C482D}" srcOrd="0" destOrd="0" parTransId="{2E67C457-9559-4F07-A9E2-BB6380B10DFC}" sibTransId="{D98E2DE5-68A0-4B76-9B35-DB2DECB80A15}"/>
    <dgm:cxn modelId="{9CF0DCAC-B306-4688-8B2C-3A06E7E5B999}" type="presOf" srcId="{353A8FD9-AA52-4E2B-A624-2D12902FA3DC}" destId="{7127DA3C-3FFC-4350-87B5-6C8C0464EA22}" srcOrd="0" destOrd="0" presId="urn:microsoft.com/office/officeart/2005/8/layout/list1"/>
    <dgm:cxn modelId="{54781ADA-D0C1-4476-9A89-CC36225535BE}" type="presOf" srcId="{353A8FD9-AA52-4E2B-A624-2D12902FA3DC}" destId="{19F52C41-0ED0-4234-9F51-4E2BB4AE9457}" srcOrd="1" destOrd="0" presId="urn:microsoft.com/office/officeart/2005/8/layout/list1"/>
    <dgm:cxn modelId="{9A9A6190-53EF-4C2D-B902-67DB0FB18C5E}" type="presOf" srcId="{B106EA37-9CDA-4F64-A28C-A6C07E8C482D}" destId="{D255ACE9-247A-49C0-9F17-D088421685F4}" srcOrd="1" destOrd="0" presId="urn:microsoft.com/office/officeart/2005/8/layout/list1"/>
    <dgm:cxn modelId="{B2D42E5B-F65E-446B-B603-1695F219A3C1}" type="presOf" srcId="{7BCDC7C3-E83D-465C-863E-E9729CD6D372}" destId="{86EDACAD-97E5-485E-9C3D-AF9EEB59AF2F}" srcOrd="0" destOrd="0" presId="urn:microsoft.com/office/officeart/2005/8/layout/list1"/>
    <dgm:cxn modelId="{C904FA8B-8BD1-430A-A6CB-C366FBB9E21B}" type="presOf" srcId="{7BCDC7C3-E83D-465C-863E-E9729CD6D372}" destId="{F0DF2ECC-CCAB-40CA-BD2E-B6137F4C2B8E}" srcOrd="1" destOrd="0" presId="urn:microsoft.com/office/officeart/2005/8/layout/list1"/>
    <dgm:cxn modelId="{1E4D308D-4A2E-4EBE-B94A-C28E8B2497F1}" type="presOf" srcId="{48B0DDE0-1BE7-44D9-B2DA-792D7B52E42E}" destId="{4EEBF05D-53D5-473B-B4FE-41C50965B0BC}" srcOrd="0" destOrd="0" presId="urn:microsoft.com/office/officeart/2005/8/layout/list1"/>
    <dgm:cxn modelId="{7AC81626-9FC3-47AF-8EDC-5A9A1158884E}" srcId="{48B0DDE0-1BE7-44D9-B2DA-792D7B52E42E}" destId="{353A8FD9-AA52-4E2B-A624-2D12902FA3DC}" srcOrd="1" destOrd="0" parTransId="{2E6F5717-376A-4576-9404-C0A0102233A2}" sibTransId="{8515CC85-57EF-497F-AE69-83CB54B5F6D2}"/>
    <dgm:cxn modelId="{43744574-3EB4-4195-AE86-F328E4D09792}" srcId="{48B0DDE0-1BE7-44D9-B2DA-792D7B52E42E}" destId="{7BCDC7C3-E83D-465C-863E-E9729CD6D372}" srcOrd="2" destOrd="0" parTransId="{AFAAAE14-1759-4204-8628-6073EB14540B}" sibTransId="{9BDB3870-C710-41DD-89B1-1DDDBA095E1E}"/>
    <dgm:cxn modelId="{7E125BFB-EDE5-4463-AFEE-110FB5F04C94}" type="presOf" srcId="{B106EA37-9CDA-4F64-A28C-A6C07E8C482D}" destId="{3C28A388-B96D-4321-85D1-81EE6C2D3692}" srcOrd="0" destOrd="0" presId="urn:microsoft.com/office/officeart/2005/8/layout/list1"/>
    <dgm:cxn modelId="{5DFA999F-670A-4C56-99FC-71457DBB4B9B}" type="presParOf" srcId="{4EEBF05D-53D5-473B-B4FE-41C50965B0BC}" destId="{C33A3625-20D8-4FF6-946F-33D5D615CBAE}" srcOrd="0" destOrd="0" presId="urn:microsoft.com/office/officeart/2005/8/layout/list1"/>
    <dgm:cxn modelId="{A00CB8EC-E745-43AA-8B8F-B628B7C900B8}" type="presParOf" srcId="{C33A3625-20D8-4FF6-946F-33D5D615CBAE}" destId="{3C28A388-B96D-4321-85D1-81EE6C2D3692}" srcOrd="0" destOrd="0" presId="urn:microsoft.com/office/officeart/2005/8/layout/list1"/>
    <dgm:cxn modelId="{DBA50575-CDFB-413C-9428-21E4ED908CF8}" type="presParOf" srcId="{C33A3625-20D8-4FF6-946F-33D5D615CBAE}" destId="{D255ACE9-247A-49C0-9F17-D088421685F4}" srcOrd="1" destOrd="0" presId="urn:microsoft.com/office/officeart/2005/8/layout/list1"/>
    <dgm:cxn modelId="{C347151A-F430-44FB-8A1F-F1A39EC0874C}" type="presParOf" srcId="{4EEBF05D-53D5-473B-B4FE-41C50965B0BC}" destId="{52574347-5000-40C8-B06A-BDF48A1A77C7}" srcOrd="1" destOrd="0" presId="urn:microsoft.com/office/officeart/2005/8/layout/list1"/>
    <dgm:cxn modelId="{F5D55470-516C-47E9-86CC-C474ACF860A0}" type="presParOf" srcId="{4EEBF05D-53D5-473B-B4FE-41C50965B0BC}" destId="{A8275459-2107-4A81-A751-0253288272CD}" srcOrd="2" destOrd="0" presId="urn:microsoft.com/office/officeart/2005/8/layout/list1"/>
    <dgm:cxn modelId="{0D48C94A-5BC3-4574-ABDA-6D210E076F2E}" type="presParOf" srcId="{4EEBF05D-53D5-473B-B4FE-41C50965B0BC}" destId="{AC4DB5BD-F823-439E-BEE6-9485C11B4816}" srcOrd="3" destOrd="0" presId="urn:microsoft.com/office/officeart/2005/8/layout/list1"/>
    <dgm:cxn modelId="{C2F74BE9-DB64-49EE-B600-04A7AFC0E937}" type="presParOf" srcId="{4EEBF05D-53D5-473B-B4FE-41C50965B0BC}" destId="{ADAD09FC-6B76-4630-B46D-21A83B171C10}" srcOrd="4" destOrd="0" presId="urn:microsoft.com/office/officeart/2005/8/layout/list1"/>
    <dgm:cxn modelId="{F80BDB8F-1336-4251-A965-2D20318899EF}" type="presParOf" srcId="{ADAD09FC-6B76-4630-B46D-21A83B171C10}" destId="{7127DA3C-3FFC-4350-87B5-6C8C0464EA22}" srcOrd="0" destOrd="0" presId="urn:microsoft.com/office/officeart/2005/8/layout/list1"/>
    <dgm:cxn modelId="{6A16B48A-A92D-4202-86DC-6912AED8D3BF}" type="presParOf" srcId="{ADAD09FC-6B76-4630-B46D-21A83B171C10}" destId="{19F52C41-0ED0-4234-9F51-4E2BB4AE9457}" srcOrd="1" destOrd="0" presId="urn:microsoft.com/office/officeart/2005/8/layout/list1"/>
    <dgm:cxn modelId="{AFFF3D46-DBCC-43C2-B816-8A5E78524DFF}" type="presParOf" srcId="{4EEBF05D-53D5-473B-B4FE-41C50965B0BC}" destId="{945A9422-81EB-4A13-A27E-E6CE84149267}" srcOrd="5" destOrd="0" presId="urn:microsoft.com/office/officeart/2005/8/layout/list1"/>
    <dgm:cxn modelId="{02CEA673-AA48-48A9-A5C6-5647F620D567}" type="presParOf" srcId="{4EEBF05D-53D5-473B-B4FE-41C50965B0BC}" destId="{36C31480-8D8B-4934-A43F-1CF68869E8BA}" srcOrd="6" destOrd="0" presId="urn:microsoft.com/office/officeart/2005/8/layout/list1"/>
    <dgm:cxn modelId="{A6D95198-282B-40CF-B9DF-03616866A79F}" type="presParOf" srcId="{4EEBF05D-53D5-473B-B4FE-41C50965B0BC}" destId="{1EC6C23C-DEBF-4F6A-BF66-7BD1C689E67B}" srcOrd="7" destOrd="0" presId="urn:microsoft.com/office/officeart/2005/8/layout/list1"/>
    <dgm:cxn modelId="{28B8AFBD-9200-4C55-A448-5681B7AC5060}" type="presParOf" srcId="{4EEBF05D-53D5-473B-B4FE-41C50965B0BC}" destId="{7CCCC3C0-1D05-41D7-A219-A981EBD0FF9D}" srcOrd="8" destOrd="0" presId="urn:microsoft.com/office/officeart/2005/8/layout/list1"/>
    <dgm:cxn modelId="{6DE66B49-7278-4A58-8CD8-B33F8EBD2C80}" type="presParOf" srcId="{7CCCC3C0-1D05-41D7-A219-A981EBD0FF9D}" destId="{86EDACAD-97E5-485E-9C3D-AF9EEB59AF2F}" srcOrd="0" destOrd="0" presId="urn:microsoft.com/office/officeart/2005/8/layout/list1"/>
    <dgm:cxn modelId="{2ACE9CC3-5F10-4A35-844F-E5F278B39F46}" type="presParOf" srcId="{7CCCC3C0-1D05-41D7-A219-A981EBD0FF9D}" destId="{F0DF2ECC-CCAB-40CA-BD2E-B6137F4C2B8E}" srcOrd="1" destOrd="0" presId="urn:microsoft.com/office/officeart/2005/8/layout/list1"/>
    <dgm:cxn modelId="{BA5DFE53-64E9-461F-9428-F77428088450}" type="presParOf" srcId="{4EEBF05D-53D5-473B-B4FE-41C50965B0BC}" destId="{5B2E7887-5EC3-4BFA-9D8D-442038B09DE1}" srcOrd="9" destOrd="0" presId="urn:microsoft.com/office/officeart/2005/8/layout/list1"/>
    <dgm:cxn modelId="{A997D994-7322-4DEE-B85B-5126F2EFFE99}" type="presParOf" srcId="{4EEBF05D-53D5-473B-B4FE-41C50965B0BC}" destId="{393A49B1-F376-4286-A83A-4A1595D43D70}"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D6DFD5-8E63-40CB-BCBC-773FE87513B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2014E19E-372A-4B4F-A86A-C4B390054A37}">
      <dgm:prSet phldrT="[文本]"/>
      <dgm:spPr/>
      <dgm:t>
        <a:bodyPr/>
        <a:lstStyle/>
        <a:p>
          <a:r>
            <a:rPr lang="zh-CN" altLang="en-US" dirty="0" smtClean="0"/>
            <a:t>天球定位识别算法</a:t>
          </a:r>
          <a:endParaRPr lang="zh-CN" altLang="en-US" dirty="0"/>
        </a:p>
      </dgm:t>
    </dgm:pt>
    <dgm:pt modelId="{1FF24AC3-C413-4893-AC2D-79D9F1EB69FF}" type="parTrans" cxnId="{2E4AF844-DC41-4F03-9902-8412C7A760BE}">
      <dgm:prSet/>
      <dgm:spPr/>
      <dgm:t>
        <a:bodyPr/>
        <a:lstStyle/>
        <a:p>
          <a:endParaRPr lang="zh-CN" altLang="en-US"/>
        </a:p>
      </dgm:t>
    </dgm:pt>
    <dgm:pt modelId="{8C2E7A2D-2434-44EB-9447-8E7870F4EC3F}" type="sibTrans" cxnId="{2E4AF844-DC41-4F03-9902-8412C7A760BE}">
      <dgm:prSet/>
      <dgm:spPr/>
      <dgm:t>
        <a:bodyPr/>
        <a:lstStyle/>
        <a:p>
          <a:endParaRPr lang="zh-CN" altLang="en-US"/>
        </a:p>
      </dgm:t>
    </dgm:pt>
    <dgm:pt modelId="{37D32814-7A11-4000-848B-0DC558676FC3}">
      <dgm:prSet phldrT="[文本]"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sz="2000" dirty="0" smtClean="0">
              <a:latin typeface="楷体" pitchFamily="49" charset="-122"/>
              <a:ea typeface="楷体" pitchFamily="49" charset="-122"/>
            </a:rPr>
            <a:t>亚像素定心算法：</a:t>
          </a:r>
          <a:r>
            <a:rPr lang="en-US" altLang="zh-CN" sz="2000" dirty="0" smtClean="0">
              <a:latin typeface="楷体" pitchFamily="49" charset="-122"/>
              <a:ea typeface="楷体" pitchFamily="49" charset="-122"/>
            </a:rPr>
            <a:t>Stone</a:t>
          </a:r>
          <a:r>
            <a:rPr lang="zh-CN" altLang="en-US" sz="2000" dirty="0" smtClean="0">
              <a:latin typeface="楷体" pitchFamily="49" charset="-122"/>
              <a:ea typeface="楷体" pitchFamily="49" charset="-122"/>
            </a:rPr>
            <a:t>对多种定心算法比较得出修正矩法均衡性最好，</a:t>
          </a:r>
          <a:r>
            <a:rPr lang="zh-CN" altLang="zh-CN" sz="2000" dirty="0" smtClean="0">
              <a:solidFill>
                <a:schemeClr val="tx1"/>
              </a:solidFill>
              <a:effectLst/>
              <a:latin typeface="楷体" pitchFamily="49" charset="-122"/>
              <a:ea typeface="楷体" pitchFamily="49" charset="-122"/>
              <a:cs typeface="+mn-cs"/>
            </a:rPr>
            <a:t>季凯帆</a:t>
          </a:r>
          <a:r>
            <a:rPr lang="zh-CN" altLang="en-US" sz="2000" dirty="0" smtClean="0">
              <a:solidFill>
                <a:schemeClr val="tx1"/>
              </a:solidFill>
              <a:effectLst/>
              <a:latin typeface="楷体" pitchFamily="49" charset="-122"/>
              <a:ea typeface="楷体" pitchFamily="49" charset="-122"/>
              <a:cs typeface="+mn-cs"/>
            </a:rPr>
            <a:t>得出二维高斯拟合法定心精度最高</a:t>
          </a:r>
          <a:endParaRPr lang="zh-CN" altLang="en-US" sz="2000" dirty="0">
            <a:latin typeface="楷体" pitchFamily="49" charset="-122"/>
            <a:ea typeface="楷体" pitchFamily="49" charset="-122"/>
          </a:endParaRPr>
        </a:p>
      </dgm:t>
    </dgm:pt>
    <dgm:pt modelId="{34D1B380-A35C-4DE5-A4F8-4BF2D442DC05}" type="parTrans" cxnId="{E87893FE-D329-4C3E-9F77-5F90E80350B6}">
      <dgm:prSet/>
      <dgm:spPr/>
      <dgm:t>
        <a:bodyPr/>
        <a:lstStyle/>
        <a:p>
          <a:endParaRPr lang="zh-CN" altLang="en-US"/>
        </a:p>
      </dgm:t>
    </dgm:pt>
    <dgm:pt modelId="{A6F286D8-9BA6-4E08-A25F-1444ECEB787E}" type="sibTrans" cxnId="{E87893FE-D329-4C3E-9F77-5F90E80350B6}">
      <dgm:prSet/>
      <dgm:spPr/>
      <dgm:t>
        <a:bodyPr/>
        <a:lstStyle/>
        <a:p>
          <a:endParaRPr lang="zh-CN" altLang="en-US"/>
        </a:p>
      </dgm:t>
    </dgm:pt>
    <dgm:pt modelId="{B6D96B1C-1985-4124-AE6C-7737B3B30CEA}">
      <dgm:prSet phldrT="[文本]"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sz="2000" dirty="0" smtClean="0">
              <a:latin typeface="楷体" pitchFamily="49" charset="-122"/>
              <a:ea typeface="楷体" pitchFamily="49" charset="-122"/>
            </a:rPr>
            <a:t>星图识别算法：最早由</a:t>
          </a:r>
          <a:r>
            <a:rPr lang="en-US" altLang="zh-CN" sz="2000" dirty="0" err="1" smtClean="0">
              <a:latin typeface="楷体" pitchFamily="49" charset="-122"/>
              <a:ea typeface="楷体" pitchFamily="49" charset="-122"/>
            </a:rPr>
            <a:t>Groth</a:t>
          </a:r>
          <a:r>
            <a:rPr lang="zh-CN" altLang="en-US" sz="2000" dirty="0" smtClean="0">
              <a:latin typeface="楷体" pitchFamily="49" charset="-122"/>
              <a:ea typeface="楷体" pitchFamily="49" charset="-122"/>
            </a:rPr>
            <a:t>提出的三角形识别法，针对识别冗余，改进的三角形算法越来越多</a:t>
          </a:r>
          <a:endParaRPr lang="zh-CN" altLang="en-US" sz="2000" dirty="0">
            <a:latin typeface="楷体" pitchFamily="49" charset="-122"/>
            <a:ea typeface="楷体" pitchFamily="49" charset="-122"/>
          </a:endParaRPr>
        </a:p>
      </dgm:t>
    </dgm:pt>
    <dgm:pt modelId="{100859FA-E204-46D7-A306-95F0C76BF011}" type="parTrans" cxnId="{FF1B3E60-8E9A-4097-9185-E0ACFDDCFD36}">
      <dgm:prSet/>
      <dgm:spPr/>
      <dgm:t>
        <a:bodyPr/>
        <a:lstStyle/>
        <a:p>
          <a:endParaRPr lang="zh-CN" altLang="en-US"/>
        </a:p>
      </dgm:t>
    </dgm:pt>
    <dgm:pt modelId="{6495AB4F-6501-48DE-8EF3-899DEEAF2580}" type="sibTrans" cxnId="{FF1B3E60-8E9A-4097-9185-E0ACFDDCFD36}">
      <dgm:prSet/>
      <dgm:spPr/>
      <dgm:t>
        <a:bodyPr/>
        <a:lstStyle/>
        <a:p>
          <a:endParaRPr lang="zh-CN" altLang="en-US"/>
        </a:p>
      </dgm:t>
    </dgm:pt>
    <dgm:pt modelId="{8FE03B64-A8A8-46B8-85C9-0BF58A953473}">
      <dgm:prSet phldrT="[文本]"/>
      <dgm:spPr/>
      <dgm:t>
        <a:bodyPr/>
        <a:lstStyle/>
        <a:p>
          <a:r>
            <a:rPr lang="zh-CN" altLang="en-US" dirty="0" smtClean="0"/>
            <a:t>坐标系转换算法</a:t>
          </a:r>
          <a:endParaRPr lang="zh-CN" altLang="en-US" dirty="0"/>
        </a:p>
      </dgm:t>
    </dgm:pt>
    <dgm:pt modelId="{F4BC8F0B-6ECB-41C1-B728-5FAF15FC3B60}" type="parTrans" cxnId="{77283079-9B6E-457A-924E-C53600A79068}">
      <dgm:prSet/>
      <dgm:spPr/>
      <dgm:t>
        <a:bodyPr/>
        <a:lstStyle/>
        <a:p>
          <a:endParaRPr lang="zh-CN" altLang="en-US"/>
        </a:p>
      </dgm:t>
    </dgm:pt>
    <dgm:pt modelId="{24E37338-BDCF-49ED-8C5A-B5453BA1EE20}" type="sibTrans" cxnId="{77283079-9B6E-457A-924E-C53600A79068}">
      <dgm:prSet/>
      <dgm:spPr/>
      <dgm:t>
        <a:bodyPr/>
        <a:lstStyle/>
        <a:p>
          <a:endParaRPr lang="zh-CN" altLang="en-US"/>
        </a:p>
      </dgm:t>
    </dgm:pt>
    <dgm:pt modelId="{E088A2F1-7002-42A9-A370-43D39D9F9027}">
      <dgm:prSet phldrT="[文本]">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zh-CN" altLang="en-US" sz="1900" dirty="0"/>
        </a:p>
      </dgm:t>
    </dgm:pt>
    <dgm:pt modelId="{6FE94C42-475B-4F0F-AB8F-6E1D5EBED1FC}" type="parTrans" cxnId="{0C866B12-7DE3-4403-BECB-CFA9F66B65C7}">
      <dgm:prSet/>
      <dgm:spPr/>
      <dgm:t>
        <a:bodyPr/>
        <a:lstStyle/>
        <a:p>
          <a:endParaRPr lang="zh-CN" altLang="en-US"/>
        </a:p>
      </dgm:t>
    </dgm:pt>
    <dgm:pt modelId="{015399C1-83B0-441D-BFC3-DE7E8FD0431B}" type="sibTrans" cxnId="{0C866B12-7DE3-4403-BECB-CFA9F66B65C7}">
      <dgm:prSet/>
      <dgm:spPr/>
      <dgm:t>
        <a:bodyPr/>
        <a:lstStyle/>
        <a:p>
          <a:endParaRPr lang="zh-CN" altLang="en-US"/>
        </a:p>
      </dgm:t>
    </dgm:pt>
    <dgm:pt modelId="{0E94BAC0-9A34-4657-8F3A-A4382E6499F9}">
      <dgm:prSet phldrT="[文本]"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altLang="zh-CN" sz="2000" dirty="0" smtClean="0">
              <a:latin typeface="楷体" pitchFamily="49" charset="-122"/>
              <a:ea typeface="楷体" pitchFamily="49" charset="-122"/>
            </a:rPr>
            <a:t>1975</a:t>
          </a:r>
          <a:r>
            <a:rPr lang="zh-CN" altLang="en-US" sz="2000" dirty="0" smtClean="0">
              <a:latin typeface="楷体" pitchFamily="49" charset="-122"/>
              <a:ea typeface="楷体" pitchFamily="49" charset="-122"/>
            </a:rPr>
            <a:t>年提出的常数法；</a:t>
          </a:r>
          <a:r>
            <a:rPr lang="en-US" altLang="zh-CN" sz="2000" dirty="0" smtClean="0">
              <a:latin typeface="楷体" pitchFamily="49" charset="-122"/>
              <a:ea typeface="楷体" pitchFamily="49" charset="-122"/>
            </a:rPr>
            <a:t>2002</a:t>
          </a:r>
          <a:r>
            <a:rPr lang="zh-CN" altLang="en-US" sz="2000" dirty="0" smtClean="0">
              <a:latin typeface="楷体" pitchFamily="49" charset="-122"/>
              <a:ea typeface="楷体" pitchFamily="49" charset="-122"/>
            </a:rPr>
            <a:t>年由</a:t>
          </a:r>
          <a:r>
            <a:rPr lang="en-US" sz="2000" dirty="0" err="1" smtClean="0">
              <a:latin typeface="楷体" pitchFamily="49" charset="-122"/>
              <a:ea typeface="楷体" pitchFamily="49" charset="-122"/>
            </a:rPr>
            <a:t>E.W.Greisen</a:t>
          </a:r>
          <a:r>
            <a:rPr lang="zh-CN" sz="2000" dirty="0" smtClean="0">
              <a:latin typeface="楷体" pitchFamily="49" charset="-122"/>
              <a:ea typeface="楷体" pitchFamily="49" charset="-122"/>
            </a:rPr>
            <a:t>和</a:t>
          </a:r>
          <a:r>
            <a:rPr lang="en-US" sz="2000" dirty="0" err="1" smtClean="0">
              <a:latin typeface="楷体" pitchFamily="49" charset="-122"/>
              <a:ea typeface="楷体" pitchFamily="49" charset="-122"/>
            </a:rPr>
            <a:t>M.R.Calabretta</a:t>
          </a:r>
          <a:r>
            <a:rPr lang="zh-CN" altLang="en-US" sz="2000" dirty="0" smtClean="0">
              <a:latin typeface="楷体" pitchFamily="49" charset="-122"/>
              <a:ea typeface="楷体" pitchFamily="49" charset="-122"/>
            </a:rPr>
            <a:t>提出的</a:t>
          </a:r>
          <a:r>
            <a:rPr lang="en-US" altLang="zh-CN" sz="2000" dirty="0" smtClean="0">
              <a:latin typeface="楷体" pitchFamily="49" charset="-122"/>
              <a:ea typeface="楷体" pitchFamily="49" charset="-122"/>
            </a:rPr>
            <a:t>WCS</a:t>
          </a:r>
          <a:r>
            <a:rPr lang="zh-CN" altLang="en-US" sz="2000" dirty="0" smtClean="0">
              <a:latin typeface="楷体" pitchFamily="49" charset="-122"/>
              <a:ea typeface="楷体" pitchFamily="49" charset="-122"/>
            </a:rPr>
            <a:t>算法</a:t>
          </a:r>
          <a:endParaRPr lang="zh-CN" altLang="en-US" sz="2000" dirty="0">
            <a:latin typeface="楷体" pitchFamily="49" charset="-122"/>
            <a:ea typeface="楷体" pitchFamily="49" charset="-122"/>
          </a:endParaRPr>
        </a:p>
      </dgm:t>
    </dgm:pt>
    <dgm:pt modelId="{A9037748-F51B-4B52-A932-C8F597816A05}" type="parTrans" cxnId="{19B35A24-0E8C-437B-A8CC-7AB204CCBD03}">
      <dgm:prSet/>
      <dgm:spPr/>
      <dgm:t>
        <a:bodyPr/>
        <a:lstStyle/>
        <a:p>
          <a:endParaRPr lang="zh-CN" altLang="en-US"/>
        </a:p>
      </dgm:t>
    </dgm:pt>
    <dgm:pt modelId="{E5D4AD73-0140-4971-AEFD-150CC334D671}" type="sibTrans" cxnId="{19B35A24-0E8C-437B-A8CC-7AB204CCBD03}">
      <dgm:prSet/>
      <dgm:spPr/>
      <dgm:t>
        <a:bodyPr/>
        <a:lstStyle/>
        <a:p>
          <a:endParaRPr lang="zh-CN" altLang="en-US"/>
        </a:p>
      </dgm:t>
    </dgm:pt>
    <dgm:pt modelId="{019142E2-311A-4AFA-97DA-E1D4D988C5CF}">
      <dgm:prSet phldrT="[文本]"/>
      <dgm:spPr/>
      <dgm:t>
        <a:bodyPr/>
        <a:lstStyle/>
        <a:p>
          <a:r>
            <a:rPr lang="zh-CN" altLang="en-US" dirty="0" smtClean="0"/>
            <a:t>通用可视化算法</a:t>
          </a:r>
          <a:endParaRPr lang="zh-CN" altLang="en-US" dirty="0"/>
        </a:p>
      </dgm:t>
    </dgm:pt>
    <dgm:pt modelId="{54C97A7B-9CDA-47B5-BD5B-08AB62450DBB}" type="parTrans" cxnId="{559560D1-BD92-4481-A333-97ECD3AE024A}">
      <dgm:prSet/>
      <dgm:spPr/>
      <dgm:t>
        <a:bodyPr/>
        <a:lstStyle/>
        <a:p>
          <a:endParaRPr lang="zh-CN" altLang="en-US"/>
        </a:p>
      </dgm:t>
    </dgm:pt>
    <dgm:pt modelId="{F13BB4E4-BEC0-4309-982A-54330ACEB899}" type="sibTrans" cxnId="{559560D1-BD92-4481-A333-97ECD3AE024A}">
      <dgm:prSet/>
      <dgm:spPr/>
      <dgm:t>
        <a:bodyPr/>
        <a:lstStyle/>
        <a:p>
          <a:endParaRPr lang="zh-CN" altLang="en-US"/>
        </a:p>
      </dgm:t>
    </dgm:pt>
    <dgm:pt modelId="{9B37021E-AB3F-4A6A-B39C-D23133BF5E59}">
      <dgm:prSet phldrT="[文本]">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zh-CN" altLang="en-US" dirty="0" smtClean="0">
              <a:latin typeface="楷体" pitchFamily="49" charset="-122"/>
              <a:ea typeface="楷体" pitchFamily="49" charset="-122"/>
            </a:rPr>
            <a:t>灰度压缩法：线性变换、对数变换、及改进的一些线性压缩法</a:t>
          </a:r>
          <a:endParaRPr lang="zh-CN" altLang="en-US" dirty="0">
            <a:latin typeface="楷体" pitchFamily="49" charset="-122"/>
            <a:ea typeface="楷体" pitchFamily="49" charset="-122"/>
          </a:endParaRPr>
        </a:p>
      </dgm:t>
    </dgm:pt>
    <dgm:pt modelId="{2EE9A68F-F1B0-4721-957F-3FF3FC80820E}" type="parTrans" cxnId="{6BD2FA2A-3405-4D08-B0D4-26FEC08D84D3}">
      <dgm:prSet/>
      <dgm:spPr/>
      <dgm:t>
        <a:bodyPr/>
        <a:lstStyle/>
        <a:p>
          <a:endParaRPr lang="zh-CN" altLang="en-US"/>
        </a:p>
      </dgm:t>
    </dgm:pt>
    <dgm:pt modelId="{352AD60F-52A2-4D79-B449-A7E841305151}" type="sibTrans" cxnId="{6BD2FA2A-3405-4D08-B0D4-26FEC08D84D3}">
      <dgm:prSet/>
      <dgm:spPr/>
      <dgm:t>
        <a:bodyPr/>
        <a:lstStyle/>
        <a:p>
          <a:endParaRPr lang="zh-CN" altLang="en-US"/>
        </a:p>
      </dgm:t>
    </dgm:pt>
    <dgm:pt modelId="{C76B7B91-0731-4775-9D44-58C28A566E2A}">
      <dgm:prSet phldrT="[文本]">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latin typeface="楷体" pitchFamily="49" charset="-122"/>
              <a:ea typeface="楷体" pitchFamily="49" charset="-122"/>
            </a:rPr>
            <a:t>AVM</a:t>
          </a:r>
          <a:r>
            <a:rPr lang="zh-CN" dirty="0" smtClean="0">
              <a:latin typeface="楷体" pitchFamily="49" charset="-122"/>
              <a:ea typeface="楷体" pitchFamily="49" charset="-122"/>
            </a:rPr>
            <a:t>作为</a:t>
          </a:r>
          <a:r>
            <a:rPr lang="en-US" dirty="0" smtClean="0">
              <a:latin typeface="楷体" pitchFamily="49" charset="-122"/>
              <a:ea typeface="楷体" pitchFamily="49" charset="-122"/>
            </a:rPr>
            <a:t>VAMP</a:t>
          </a:r>
          <a:r>
            <a:rPr lang="zh-CN" dirty="0" smtClean="0">
              <a:latin typeface="楷体" pitchFamily="49" charset="-122"/>
              <a:ea typeface="楷体" pitchFamily="49" charset="-122"/>
            </a:rPr>
            <a:t>的一项核心技术，由</a:t>
          </a:r>
          <a:r>
            <a:rPr lang="en-US" dirty="0" smtClean="0">
              <a:latin typeface="楷体" pitchFamily="49" charset="-122"/>
              <a:ea typeface="楷体" pitchFamily="49" charset="-122"/>
            </a:rPr>
            <a:t>IVOA</a:t>
          </a:r>
          <a:r>
            <a:rPr lang="en-US" altLang="zh-CN" dirty="0" smtClean="0">
              <a:latin typeface="楷体" pitchFamily="49" charset="-122"/>
              <a:ea typeface="楷体" pitchFamily="49" charset="-122"/>
            </a:rPr>
            <a:t>2016</a:t>
          </a:r>
          <a:r>
            <a:rPr lang="zh-CN" altLang="en-US" dirty="0" smtClean="0">
              <a:latin typeface="楷体" pitchFamily="49" charset="-122"/>
              <a:ea typeface="楷体" pitchFamily="49" charset="-122"/>
            </a:rPr>
            <a:t>年据</a:t>
          </a:r>
          <a:r>
            <a:rPr lang="zh-CN" dirty="0" smtClean="0">
              <a:latin typeface="楷体" pitchFamily="49" charset="-122"/>
              <a:ea typeface="楷体" pitchFamily="49" charset="-122"/>
            </a:rPr>
            <a:t>现有的元数据标准</a:t>
          </a:r>
          <a:r>
            <a:rPr lang="zh-CN" altLang="en-US" dirty="0" smtClean="0">
              <a:latin typeface="楷体" pitchFamily="49" charset="-122"/>
              <a:ea typeface="楷体" pitchFamily="49" charset="-122"/>
            </a:rPr>
            <a:t>研发</a:t>
          </a:r>
          <a:endParaRPr lang="zh-CN" altLang="en-US" dirty="0">
            <a:latin typeface="楷体" pitchFamily="49" charset="-122"/>
            <a:ea typeface="楷体" pitchFamily="49" charset="-122"/>
          </a:endParaRPr>
        </a:p>
      </dgm:t>
    </dgm:pt>
    <dgm:pt modelId="{9EA4CE44-99CC-4D25-AC40-D4CBEE113FC4}" type="parTrans" cxnId="{73A2E7CE-AA42-4CC5-AF65-0D7A03D0925E}">
      <dgm:prSet/>
      <dgm:spPr/>
      <dgm:t>
        <a:bodyPr/>
        <a:lstStyle/>
        <a:p>
          <a:endParaRPr lang="zh-CN" altLang="en-US"/>
        </a:p>
      </dgm:t>
    </dgm:pt>
    <dgm:pt modelId="{A351AF64-9C2C-4181-8475-41912784EAFF}" type="sibTrans" cxnId="{73A2E7CE-AA42-4CC5-AF65-0D7A03D0925E}">
      <dgm:prSet/>
      <dgm:spPr/>
      <dgm:t>
        <a:bodyPr/>
        <a:lstStyle/>
        <a:p>
          <a:endParaRPr lang="zh-CN" altLang="en-US"/>
        </a:p>
      </dgm:t>
    </dgm:pt>
    <dgm:pt modelId="{E5023CB9-D04E-4B83-A46F-81D589B19311}" type="pres">
      <dgm:prSet presAssocID="{57D6DFD5-8E63-40CB-BCBC-773FE87513B7}" presName="linearFlow" presStyleCnt="0">
        <dgm:presLayoutVars>
          <dgm:dir/>
          <dgm:animLvl val="lvl"/>
          <dgm:resizeHandles val="exact"/>
        </dgm:presLayoutVars>
      </dgm:prSet>
      <dgm:spPr/>
      <dgm:t>
        <a:bodyPr/>
        <a:lstStyle/>
        <a:p>
          <a:endParaRPr lang="zh-CN" altLang="en-US"/>
        </a:p>
      </dgm:t>
    </dgm:pt>
    <dgm:pt modelId="{D5974683-9BC8-4A44-BA95-7650E27EB1F3}" type="pres">
      <dgm:prSet presAssocID="{2014E19E-372A-4B4F-A86A-C4B390054A37}" presName="composite" presStyleCnt="0"/>
      <dgm:spPr/>
    </dgm:pt>
    <dgm:pt modelId="{F36B76B0-0B1B-4D37-AAA5-849BF858EB63}" type="pres">
      <dgm:prSet presAssocID="{2014E19E-372A-4B4F-A86A-C4B390054A37}" presName="parentText" presStyleLbl="alignNode1" presStyleIdx="0" presStyleCnt="3" custLinFactNeighborX="-1579" custLinFactNeighborY="3267">
        <dgm:presLayoutVars>
          <dgm:chMax val="1"/>
          <dgm:bulletEnabled val="1"/>
        </dgm:presLayoutVars>
      </dgm:prSet>
      <dgm:spPr/>
      <dgm:t>
        <a:bodyPr/>
        <a:lstStyle/>
        <a:p>
          <a:endParaRPr lang="zh-CN" altLang="en-US"/>
        </a:p>
      </dgm:t>
    </dgm:pt>
    <dgm:pt modelId="{24D2EDFB-A796-4C55-A7BC-4CA209825BE8}" type="pres">
      <dgm:prSet presAssocID="{2014E19E-372A-4B4F-A86A-C4B390054A37}" presName="descendantText" presStyleLbl="alignAcc1" presStyleIdx="0" presStyleCnt="3" custScaleX="99748" custScaleY="100000" custLinFactNeighborX="508" custLinFactNeighborY="1439">
        <dgm:presLayoutVars>
          <dgm:bulletEnabled val="1"/>
        </dgm:presLayoutVars>
      </dgm:prSet>
      <dgm:spPr/>
      <dgm:t>
        <a:bodyPr/>
        <a:lstStyle/>
        <a:p>
          <a:endParaRPr lang="zh-CN" altLang="en-US"/>
        </a:p>
      </dgm:t>
    </dgm:pt>
    <dgm:pt modelId="{902C428D-3C45-4C6D-8113-2BF84B29A10C}" type="pres">
      <dgm:prSet presAssocID="{8C2E7A2D-2434-44EB-9447-8E7870F4EC3F}" presName="sp" presStyleCnt="0"/>
      <dgm:spPr/>
    </dgm:pt>
    <dgm:pt modelId="{59790368-E9C1-446C-BD20-ADDE01D3D219}" type="pres">
      <dgm:prSet presAssocID="{8FE03B64-A8A8-46B8-85C9-0BF58A953473}" presName="composite" presStyleCnt="0"/>
      <dgm:spPr/>
    </dgm:pt>
    <dgm:pt modelId="{95A04B69-2F36-4D7F-BE9A-F81C302330E5}" type="pres">
      <dgm:prSet presAssocID="{8FE03B64-A8A8-46B8-85C9-0BF58A953473}" presName="parentText" presStyleLbl="alignNode1" presStyleIdx="1" presStyleCnt="3">
        <dgm:presLayoutVars>
          <dgm:chMax val="1"/>
          <dgm:bulletEnabled val="1"/>
        </dgm:presLayoutVars>
      </dgm:prSet>
      <dgm:spPr/>
      <dgm:t>
        <a:bodyPr/>
        <a:lstStyle/>
        <a:p>
          <a:endParaRPr lang="zh-CN" altLang="en-US"/>
        </a:p>
      </dgm:t>
    </dgm:pt>
    <dgm:pt modelId="{5D5EC3C2-8948-4E54-A61B-D6F1B3A9FF8D}" type="pres">
      <dgm:prSet presAssocID="{8FE03B64-A8A8-46B8-85C9-0BF58A953473}" presName="descendantText" presStyleLbl="alignAcc1" presStyleIdx="1" presStyleCnt="3">
        <dgm:presLayoutVars>
          <dgm:bulletEnabled val="1"/>
        </dgm:presLayoutVars>
      </dgm:prSet>
      <dgm:spPr/>
      <dgm:t>
        <a:bodyPr/>
        <a:lstStyle/>
        <a:p>
          <a:endParaRPr lang="zh-CN" altLang="en-US"/>
        </a:p>
      </dgm:t>
    </dgm:pt>
    <dgm:pt modelId="{205BA00E-C6CF-4B7B-90E2-5906F617FC1B}" type="pres">
      <dgm:prSet presAssocID="{24E37338-BDCF-49ED-8C5A-B5453BA1EE20}" presName="sp" presStyleCnt="0"/>
      <dgm:spPr/>
    </dgm:pt>
    <dgm:pt modelId="{4E2564C1-3880-4763-B01D-D764A2F70189}" type="pres">
      <dgm:prSet presAssocID="{019142E2-311A-4AFA-97DA-E1D4D988C5CF}" presName="composite" presStyleCnt="0"/>
      <dgm:spPr/>
    </dgm:pt>
    <dgm:pt modelId="{EFB01457-B94E-4517-A83B-38DD31E1BEE0}" type="pres">
      <dgm:prSet presAssocID="{019142E2-311A-4AFA-97DA-E1D4D988C5CF}" presName="parentText" presStyleLbl="alignNode1" presStyleIdx="2" presStyleCnt="3">
        <dgm:presLayoutVars>
          <dgm:chMax val="1"/>
          <dgm:bulletEnabled val="1"/>
        </dgm:presLayoutVars>
      </dgm:prSet>
      <dgm:spPr/>
      <dgm:t>
        <a:bodyPr/>
        <a:lstStyle/>
        <a:p>
          <a:endParaRPr lang="zh-CN" altLang="en-US"/>
        </a:p>
      </dgm:t>
    </dgm:pt>
    <dgm:pt modelId="{07CAFA7C-8F1E-455F-B7B1-74AA6571E42A}" type="pres">
      <dgm:prSet presAssocID="{019142E2-311A-4AFA-97DA-E1D4D988C5CF}" presName="descendantText" presStyleLbl="alignAcc1" presStyleIdx="2" presStyleCnt="3">
        <dgm:presLayoutVars>
          <dgm:bulletEnabled val="1"/>
        </dgm:presLayoutVars>
      </dgm:prSet>
      <dgm:spPr/>
      <dgm:t>
        <a:bodyPr/>
        <a:lstStyle/>
        <a:p>
          <a:endParaRPr lang="zh-CN" altLang="en-US"/>
        </a:p>
      </dgm:t>
    </dgm:pt>
  </dgm:ptLst>
  <dgm:cxnLst>
    <dgm:cxn modelId="{E87893FE-D329-4C3E-9F77-5F90E80350B6}" srcId="{2014E19E-372A-4B4F-A86A-C4B390054A37}" destId="{37D32814-7A11-4000-848B-0DC558676FC3}" srcOrd="0" destOrd="0" parTransId="{34D1B380-A35C-4DE5-A4F8-4BF2D442DC05}" sibTransId="{A6F286D8-9BA6-4E08-A25F-1444ECEB787E}"/>
    <dgm:cxn modelId="{D1FDA025-CEDD-4EF1-900E-D81AF7022741}" type="presOf" srcId="{B6D96B1C-1985-4124-AE6C-7737B3B30CEA}" destId="{24D2EDFB-A796-4C55-A7BC-4CA209825BE8}" srcOrd="0" destOrd="1" presId="urn:microsoft.com/office/officeart/2005/8/layout/chevron2"/>
    <dgm:cxn modelId="{77283079-9B6E-457A-924E-C53600A79068}" srcId="{57D6DFD5-8E63-40CB-BCBC-773FE87513B7}" destId="{8FE03B64-A8A8-46B8-85C9-0BF58A953473}" srcOrd="1" destOrd="0" parTransId="{F4BC8F0B-6ECB-41C1-B728-5FAF15FC3B60}" sibTransId="{24E37338-BDCF-49ED-8C5A-B5453BA1EE20}"/>
    <dgm:cxn modelId="{2E4AF844-DC41-4F03-9902-8412C7A760BE}" srcId="{57D6DFD5-8E63-40CB-BCBC-773FE87513B7}" destId="{2014E19E-372A-4B4F-A86A-C4B390054A37}" srcOrd="0" destOrd="0" parTransId="{1FF24AC3-C413-4893-AC2D-79D9F1EB69FF}" sibTransId="{8C2E7A2D-2434-44EB-9447-8E7870F4EC3F}"/>
    <dgm:cxn modelId="{0295992B-5110-48F9-8D32-D8C2B302C6DC}" type="presOf" srcId="{57D6DFD5-8E63-40CB-BCBC-773FE87513B7}" destId="{E5023CB9-D04E-4B83-A46F-81D589B19311}" srcOrd="0" destOrd="0" presId="urn:microsoft.com/office/officeart/2005/8/layout/chevron2"/>
    <dgm:cxn modelId="{FF1B3E60-8E9A-4097-9185-E0ACFDDCFD36}" srcId="{2014E19E-372A-4B4F-A86A-C4B390054A37}" destId="{B6D96B1C-1985-4124-AE6C-7737B3B30CEA}" srcOrd="1" destOrd="0" parTransId="{100859FA-E204-46D7-A306-95F0C76BF011}" sibTransId="{6495AB4F-6501-48DE-8EF3-899DEEAF2580}"/>
    <dgm:cxn modelId="{559560D1-BD92-4481-A333-97ECD3AE024A}" srcId="{57D6DFD5-8E63-40CB-BCBC-773FE87513B7}" destId="{019142E2-311A-4AFA-97DA-E1D4D988C5CF}" srcOrd="2" destOrd="0" parTransId="{54C97A7B-9CDA-47B5-BD5B-08AB62450DBB}" sibTransId="{F13BB4E4-BEC0-4309-982A-54330ACEB899}"/>
    <dgm:cxn modelId="{4191F9F3-5947-4680-A1C2-40E7277A086B}" type="presOf" srcId="{C76B7B91-0731-4775-9D44-58C28A566E2A}" destId="{07CAFA7C-8F1E-455F-B7B1-74AA6571E42A}" srcOrd="0" destOrd="1" presId="urn:microsoft.com/office/officeart/2005/8/layout/chevron2"/>
    <dgm:cxn modelId="{0C50FEB0-D61E-43D7-929E-72203695E2B1}" type="presOf" srcId="{2014E19E-372A-4B4F-A86A-C4B390054A37}" destId="{F36B76B0-0B1B-4D37-AAA5-849BF858EB63}" srcOrd="0" destOrd="0" presId="urn:microsoft.com/office/officeart/2005/8/layout/chevron2"/>
    <dgm:cxn modelId="{6C11B3BB-FFA1-42BD-86B0-3DA3FF04C22B}" type="presOf" srcId="{019142E2-311A-4AFA-97DA-E1D4D988C5CF}" destId="{EFB01457-B94E-4517-A83B-38DD31E1BEE0}" srcOrd="0" destOrd="0" presId="urn:microsoft.com/office/officeart/2005/8/layout/chevron2"/>
    <dgm:cxn modelId="{4792C4B9-899B-4857-97A5-AA0619ED1D32}" type="presOf" srcId="{8FE03B64-A8A8-46B8-85C9-0BF58A953473}" destId="{95A04B69-2F36-4D7F-BE9A-F81C302330E5}" srcOrd="0" destOrd="0" presId="urn:microsoft.com/office/officeart/2005/8/layout/chevron2"/>
    <dgm:cxn modelId="{A4444226-1FFC-484A-A038-364DD93DD619}" type="presOf" srcId="{E088A2F1-7002-42A9-A370-43D39D9F9027}" destId="{5D5EC3C2-8948-4E54-A61B-D6F1B3A9FF8D}" srcOrd="0" destOrd="0" presId="urn:microsoft.com/office/officeart/2005/8/layout/chevron2"/>
    <dgm:cxn modelId="{19B35A24-0E8C-437B-A8CC-7AB204CCBD03}" srcId="{8FE03B64-A8A8-46B8-85C9-0BF58A953473}" destId="{0E94BAC0-9A34-4657-8F3A-A4382E6499F9}" srcOrd="1" destOrd="0" parTransId="{A9037748-F51B-4B52-A932-C8F597816A05}" sibTransId="{E5D4AD73-0140-4971-AEFD-150CC334D671}"/>
    <dgm:cxn modelId="{3AC898FF-7BFB-4DE0-BDD2-20B283972B07}" type="presOf" srcId="{0E94BAC0-9A34-4657-8F3A-A4382E6499F9}" destId="{5D5EC3C2-8948-4E54-A61B-D6F1B3A9FF8D}" srcOrd="0" destOrd="1" presId="urn:microsoft.com/office/officeart/2005/8/layout/chevron2"/>
    <dgm:cxn modelId="{0C866B12-7DE3-4403-BECB-CFA9F66B65C7}" srcId="{8FE03B64-A8A8-46B8-85C9-0BF58A953473}" destId="{E088A2F1-7002-42A9-A370-43D39D9F9027}" srcOrd="0" destOrd="0" parTransId="{6FE94C42-475B-4F0F-AB8F-6E1D5EBED1FC}" sibTransId="{015399C1-83B0-441D-BFC3-DE7E8FD0431B}"/>
    <dgm:cxn modelId="{A584BCFB-D848-4F35-80C2-6A3109309F31}" type="presOf" srcId="{9B37021E-AB3F-4A6A-B39C-D23133BF5E59}" destId="{07CAFA7C-8F1E-455F-B7B1-74AA6571E42A}" srcOrd="0" destOrd="0" presId="urn:microsoft.com/office/officeart/2005/8/layout/chevron2"/>
    <dgm:cxn modelId="{73A2E7CE-AA42-4CC5-AF65-0D7A03D0925E}" srcId="{019142E2-311A-4AFA-97DA-E1D4D988C5CF}" destId="{C76B7B91-0731-4775-9D44-58C28A566E2A}" srcOrd="1" destOrd="0" parTransId="{9EA4CE44-99CC-4D25-AC40-D4CBEE113FC4}" sibTransId="{A351AF64-9C2C-4181-8475-41912784EAFF}"/>
    <dgm:cxn modelId="{4E1C256E-B870-4290-B9AC-8254C99DD1B4}" type="presOf" srcId="{37D32814-7A11-4000-848B-0DC558676FC3}" destId="{24D2EDFB-A796-4C55-A7BC-4CA209825BE8}" srcOrd="0" destOrd="0" presId="urn:microsoft.com/office/officeart/2005/8/layout/chevron2"/>
    <dgm:cxn modelId="{6BD2FA2A-3405-4D08-B0D4-26FEC08D84D3}" srcId="{019142E2-311A-4AFA-97DA-E1D4D988C5CF}" destId="{9B37021E-AB3F-4A6A-B39C-D23133BF5E59}" srcOrd="0" destOrd="0" parTransId="{2EE9A68F-F1B0-4721-957F-3FF3FC80820E}" sibTransId="{352AD60F-52A2-4D79-B449-A7E841305151}"/>
    <dgm:cxn modelId="{DA59ACE4-160C-4F2D-8288-D4EB0718A08A}" type="presParOf" srcId="{E5023CB9-D04E-4B83-A46F-81D589B19311}" destId="{D5974683-9BC8-4A44-BA95-7650E27EB1F3}" srcOrd="0" destOrd="0" presId="urn:microsoft.com/office/officeart/2005/8/layout/chevron2"/>
    <dgm:cxn modelId="{BF1ACA47-5F9B-41EE-82EB-C001AEE3A6FE}" type="presParOf" srcId="{D5974683-9BC8-4A44-BA95-7650E27EB1F3}" destId="{F36B76B0-0B1B-4D37-AAA5-849BF858EB63}" srcOrd="0" destOrd="0" presId="urn:microsoft.com/office/officeart/2005/8/layout/chevron2"/>
    <dgm:cxn modelId="{57A09EF3-9308-416F-BF95-E975A8BFA4BD}" type="presParOf" srcId="{D5974683-9BC8-4A44-BA95-7650E27EB1F3}" destId="{24D2EDFB-A796-4C55-A7BC-4CA209825BE8}" srcOrd="1" destOrd="0" presId="urn:microsoft.com/office/officeart/2005/8/layout/chevron2"/>
    <dgm:cxn modelId="{E80955F4-C6D2-4549-9EE3-56AE03B44367}" type="presParOf" srcId="{E5023CB9-D04E-4B83-A46F-81D589B19311}" destId="{902C428D-3C45-4C6D-8113-2BF84B29A10C}" srcOrd="1" destOrd="0" presId="urn:microsoft.com/office/officeart/2005/8/layout/chevron2"/>
    <dgm:cxn modelId="{2D0C7DCB-C4A0-4BF9-B983-6D3A8D3B0E51}" type="presParOf" srcId="{E5023CB9-D04E-4B83-A46F-81D589B19311}" destId="{59790368-E9C1-446C-BD20-ADDE01D3D219}" srcOrd="2" destOrd="0" presId="urn:microsoft.com/office/officeart/2005/8/layout/chevron2"/>
    <dgm:cxn modelId="{0AC7B249-435C-4F85-9902-E3E77710849D}" type="presParOf" srcId="{59790368-E9C1-446C-BD20-ADDE01D3D219}" destId="{95A04B69-2F36-4D7F-BE9A-F81C302330E5}" srcOrd="0" destOrd="0" presId="urn:microsoft.com/office/officeart/2005/8/layout/chevron2"/>
    <dgm:cxn modelId="{69A7ADA0-69E6-4F1A-921C-54984BCB2146}" type="presParOf" srcId="{59790368-E9C1-446C-BD20-ADDE01D3D219}" destId="{5D5EC3C2-8948-4E54-A61B-D6F1B3A9FF8D}" srcOrd="1" destOrd="0" presId="urn:microsoft.com/office/officeart/2005/8/layout/chevron2"/>
    <dgm:cxn modelId="{2183F1D3-6601-44CC-A7CB-28C1A52805C9}" type="presParOf" srcId="{E5023CB9-D04E-4B83-A46F-81D589B19311}" destId="{205BA00E-C6CF-4B7B-90E2-5906F617FC1B}" srcOrd="3" destOrd="0" presId="urn:microsoft.com/office/officeart/2005/8/layout/chevron2"/>
    <dgm:cxn modelId="{6DCC0A2B-E8ED-4B20-B5BD-B8FFB81275CE}" type="presParOf" srcId="{E5023CB9-D04E-4B83-A46F-81D589B19311}" destId="{4E2564C1-3880-4763-B01D-D764A2F70189}" srcOrd="4" destOrd="0" presId="urn:microsoft.com/office/officeart/2005/8/layout/chevron2"/>
    <dgm:cxn modelId="{F898FCF5-21E3-45F3-8712-79436A01EEF1}" type="presParOf" srcId="{4E2564C1-3880-4763-B01D-D764A2F70189}" destId="{EFB01457-B94E-4517-A83B-38DD31E1BEE0}" srcOrd="0" destOrd="0" presId="urn:microsoft.com/office/officeart/2005/8/layout/chevron2"/>
    <dgm:cxn modelId="{E41527EF-F5FE-4A4A-8236-50C6D3F8F1E6}" type="presParOf" srcId="{4E2564C1-3880-4763-B01D-D764A2F70189}" destId="{07CAFA7C-8F1E-455F-B7B1-74AA6571E42A}"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88FEE4-3C27-476C-BD64-8288E17817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4A2B573E-F3B0-4644-BD32-DC6889A3A33A}">
      <dgm:prSet phldrT="[文本]" custT="1"/>
      <dgm:spPr/>
      <dgm:t>
        <a:bodyPr/>
        <a:lstStyle/>
        <a:p>
          <a:r>
            <a:rPr lang="zh-CN" altLang="en-US" sz="2000" dirty="0" smtClean="0"/>
            <a:t>（</a:t>
          </a:r>
          <a:r>
            <a:rPr lang="en-US" altLang="zh-CN" sz="2000" dirty="0" smtClean="0"/>
            <a:t>1</a:t>
          </a:r>
          <a:r>
            <a:rPr lang="zh-CN" altLang="en-US" sz="2000" dirty="0" smtClean="0"/>
            <a:t>）完成了天文图像定位识别模块中的图像预处理、图像分割、亚像素定位及星图识别算法的研究及实现</a:t>
          </a:r>
          <a:endParaRPr lang="zh-CN" altLang="en-US" sz="2000" dirty="0"/>
        </a:p>
      </dgm:t>
    </dgm:pt>
    <dgm:pt modelId="{3F402001-B684-4911-A56E-027B63D39C61}" type="parTrans" cxnId="{1EA40AFB-6F75-45FE-B2F7-7CBF8A76D7D6}">
      <dgm:prSet/>
      <dgm:spPr/>
      <dgm:t>
        <a:bodyPr/>
        <a:lstStyle/>
        <a:p>
          <a:endParaRPr lang="zh-CN" altLang="en-US"/>
        </a:p>
      </dgm:t>
    </dgm:pt>
    <dgm:pt modelId="{DDB30A58-D4D2-44BD-BC0A-81CC7A959C5D}" type="sibTrans" cxnId="{1EA40AFB-6F75-45FE-B2F7-7CBF8A76D7D6}">
      <dgm:prSet/>
      <dgm:spPr/>
      <dgm:t>
        <a:bodyPr/>
        <a:lstStyle/>
        <a:p>
          <a:endParaRPr lang="zh-CN" altLang="en-US"/>
        </a:p>
      </dgm:t>
    </dgm:pt>
    <dgm:pt modelId="{B833CC2B-FD76-4975-BEE8-99BB0F92CA4F}">
      <dgm:prSet phldrT="[文本]" custT="1"/>
      <dgm:spPr/>
      <dgm:t>
        <a:bodyPr/>
        <a:lstStyle/>
        <a:p>
          <a:r>
            <a:rPr lang="zh-CN" altLang="en-US" sz="2000" dirty="0" smtClean="0"/>
            <a:t>（</a:t>
          </a:r>
          <a:r>
            <a:rPr lang="en-US" altLang="zh-CN" sz="2000" dirty="0" smtClean="0"/>
            <a:t>2</a:t>
          </a:r>
          <a:r>
            <a:rPr lang="zh-CN" altLang="en-US" sz="2000" dirty="0" smtClean="0"/>
            <a:t>）对</a:t>
          </a:r>
          <a:r>
            <a:rPr lang="en-US" altLang="zh-CN" sz="2000" dirty="0" smtClean="0"/>
            <a:t>WCS</a:t>
          </a:r>
          <a:r>
            <a:rPr lang="zh-CN" altLang="en-US" sz="2000" dirty="0" smtClean="0"/>
            <a:t>建立图像坐标与天球坐标之间转换函数进行了分析及实现</a:t>
          </a:r>
          <a:endParaRPr lang="zh-CN" altLang="en-US" sz="2000" dirty="0"/>
        </a:p>
      </dgm:t>
    </dgm:pt>
    <dgm:pt modelId="{B922FC74-5A38-48E4-9204-E8777921F574}" type="parTrans" cxnId="{988FF725-3C5A-4653-8ABB-BE9CC9C45DAC}">
      <dgm:prSet/>
      <dgm:spPr/>
      <dgm:t>
        <a:bodyPr/>
        <a:lstStyle/>
        <a:p>
          <a:endParaRPr lang="zh-CN" altLang="en-US"/>
        </a:p>
      </dgm:t>
    </dgm:pt>
    <dgm:pt modelId="{BF4503F4-2AC5-42DA-99F5-A0C221B860E4}" type="sibTrans" cxnId="{988FF725-3C5A-4653-8ABB-BE9CC9C45DAC}">
      <dgm:prSet/>
      <dgm:spPr/>
      <dgm:t>
        <a:bodyPr/>
        <a:lstStyle/>
        <a:p>
          <a:endParaRPr lang="zh-CN" altLang="en-US"/>
        </a:p>
      </dgm:t>
    </dgm:pt>
    <dgm:pt modelId="{C641E9FE-128D-4D1C-9FB2-0D0EF5FCD3FA}">
      <dgm:prSet phldrT="[文本]" custT="1"/>
      <dgm:spPr/>
      <dgm:t>
        <a:bodyPr/>
        <a:lstStyle/>
        <a:p>
          <a:r>
            <a:rPr lang="zh-CN" altLang="en-US" sz="2000" dirty="0" smtClean="0"/>
            <a:t>（</a:t>
          </a:r>
          <a:r>
            <a:rPr lang="en-US" altLang="zh-CN" sz="2000" dirty="0" smtClean="0"/>
            <a:t>3</a:t>
          </a:r>
          <a:r>
            <a:rPr lang="zh-CN" altLang="en-US" sz="2000" dirty="0" smtClean="0"/>
            <a:t>）完成了通用可视化模块</a:t>
          </a:r>
          <a:r>
            <a:rPr lang="en-US" altLang="zh-CN" sz="2000" dirty="0" smtClean="0"/>
            <a:t>FITS</a:t>
          </a:r>
          <a:r>
            <a:rPr lang="zh-CN" altLang="en-US" sz="2000" dirty="0" smtClean="0"/>
            <a:t>图像映射、格式转换、</a:t>
          </a:r>
          <a:r>
            <a:rPr lang="en-US" altLang="zh-CN" sz="2000" dirty="0" smtClean="0"/>
            <a:t>AVM</a:t>
          </a:r>
          <a:r>
            <a:rPr lang="zh-CN" altLang="en-US" sz="2000" dirty="0" smtClean="0"/>
            <a:t>元数据转换及嵌入相关算法的研究及实现</a:t>
          </a:r>
          <a:endParaRPr lang="zh-CN" altLang="en-US" sz="2000" dirty="0"/>
        </a:p>
      </dgm:t>
    </dgm:pt>
    <dgm:pt modelId="{94276E24-928D-404C-AD3D-77B42FEA3796}" type="parTrans" cxnId="{49AB7C9B-72B5-4B48-9B1B-109D46008391}">
      <dgm:prSet/>
      <dgm:spPr/>
      <dgm:t>
        <a:bodyPr/>
        <a:lstStyle/>
        <a:p>
          <a:endParaRPr lang="zh-CN" altLang="en-US"/>
        </a:p>
      </dgm:t>
    </dgm:pt>
    <dgm:pt modelId="{8782B767-8671-4E1F-95BF-5251A748AF1D}" type="sibTrans" cxnId="{49AB7C9B-72B5-4B48-9B1B-109D46008391}">
      <dgm:prSet/>
      <dgm:spPr/>
      <dgm:t>
        <a:bodyPr/>
        <a:lstStyle/>
        <a:p>
          <a:endParaRPr lang="zh-CN" altLang="en-US"/>
        </a:p>
      </dgm:t>
    </dgm:pt>
    <dgm:pt modelId="{7B2F4E86-BF16-4F75-8881-E34406BE77A1}" type="pres">
      <dgm:prSet presAssocID="{DE88FEE4-3C27-476C-BD64-8288E17817A7}" presName="linear" presStyleCnt="0">
        <dgm:presLayoutVars>
          <dgm:dir/>
          <dgm:animLvl val="lvl"/>
          <dgm:resizeHandles val="exact"/>
        </dgm:presLayoutVars>
      </dgm:prSet>
      <dgm:spPr/>
      <dgm:t>
        <a:bodyPr/>
        <a:lstStyle/>
        <a:p>
          <a:endParaRPr lang="zh-CN" altLang="en-US"/>
        </a:p>
      </dgm:t>
    </dgm:pt>
    <dgm:pt modelId="{2BCDD66C-3FFA-45C1-99D2-F18512F0F550}" type="pres">
      <dgm:prSet presAssocID="{4A2B573E-F3B0-4644-BD32-DC6889A3A33A}" presName="parentLin" presStyleCnt="0"/>
      <dgm:spPr/>
    </dgm:pt>
    <dgm:pt modelId="{41B07F76-8B6F-4528-9C05-15E7C1A4D91A}" type="pres">
      <dgm:prSet presAssocID="{4A2B573E-F3B0-4644-BD32-DC6889A3A33A}" presName="parentLeftMargin" presStyleLbl="node1" presStyleIdx="0" presStyleCnt="3"/>
      <dgm:spPr/>
      <dgm:t>
        <a:bodyPr/>
        <a:lstStyle/>
        <a:p>
          <a:endParaRPr lang="zh-CN" altLang="en-US"/>
        </a:p>
      </dgm:t>
    </dgm:pt>
    <dgm:pt modelId="{BF215394-DDA9-4DDF-A18F-366B8F516402}" type="pres">
      <dgm:prSet presAssocID="{4A2B573E-F3B0-4644-BD32-DC6889A3A33A}" presName="parentText" presStyleLbl="node1" presStyleIdx="0" presStyleCnt="3" custScaleX="140782" custScaleY="98985" custLinFactNeighborX="-4011" custLinFactNeighborY="-3245">
        <dgm:presLayoutVars>
          <dgm:chMax val="0"/>
          <dgm:bulletEnabled val="1"/>
        </dgm:presLayoutVars>
      </dgm:prSet>
      <dgm:spPr/>
      <dgm:t>
        <a:bodyPr/>
        <a:lstStyle/>
        <a:p>
          <a:endParaRPr lang="zh-CN" altLang="en-US"/>
        </a:p>
      </dgm:t>
    </dgm:pt>
    <dgm:pt modelId="{371D5788-495F-4556-95B4-9A9A26FB0179}" type="pres">
      <dgm:prSet presAssocID="{4A2B573E-F3B0-4644-BD32-DC6889A3A33A}" presName="negativeSpace" presStyleCnt="0"/>
      <dgm:spPr/>
    </dgm:pt>
    <dgm:pt modelId="{F4A9267D-7EBC-42B0-88DC-64BB5AB1D73A}" type="pres">
      <dgm:prSet presAssocID="{4A2B573E-F3B0-4644-BD32-DC6889A3A33A}" presName="childText" presStyleLbl="conFgAcc1" presStyleIdx="0" presStyleCnt="3" custLinFactNeighborX="0" custLinFactNeighborY="-94428">
        <dgm:presLayoutVars>
          <dgm:bulletEnabled val="1"/>
        </dgm:presLayoutVars>
      </dgm:prSet>
      <dgm:spPr/>
    </dgm:pt>
    <dgm:pt modelId="{A52EC756-4AF3-4E78-9DD2-0A875AE70CA6}" type="pres">
      <dgm:prSet presAssocID="{DDB30A58-D4D2-44BD-BC0A-81CC7A959C5D}" presName="spaceBetweenRectangles" presStyleCnt="0"/>
      <dgm:spPr/>
    </dgm:pt>
    <dgm:pt modelId="{AF7F785D-6574-4300-883A-36342B8EAE2C}" type="pres">
      <dgm:prSet presAssocID="{B833CC2B-FD76-4975-BEE8-99BB0F92CA4F}" presName="parentLin" presStyleCnt="0"/>
      <dgm:spPr/>
    </dgm:pt>
    <dgm:pt modelId="{04AE39D0-3E3E-4B51-AE83-2F9DE3DBB3A6}" type="pres">
      <dgm:prSet presAssocID="{B833CC2B-FD76-4975-BEE8-99BB0F92CA4F}" presName="parentLeftMargin" presStyleLbl="node1" presStyleIdx="0" presStyleCnt="3"/>
      <dgm:spPr/>
      <dgm:t>
        <a:bodyPr/>
        <a:lstStyle/>
        <a:p>
          <a:endParaRPr lang="zh-CN" altLang="en-US"/>
        </a:p>
      </dgm:t>
    </dgm:pt>
    <dgm:pt modelId="{20F6D4C9-85E0-454F-83F1-2BA2588DD3CB}" type="pres">
      <dgm:prSet presAssocID="{B833CC2B-FD76-4975-BEE8-99BB0F92CA4F}" presName="parentText" presStyleLbl="node1" presStyleIdx="1" presStyleCnt="3" custScaleX="142857" custScaleY="95800">
        <dgm:presLayoutVars>
          <dgm:chMax val="0"/>
          <dgm:bulletEnabled val="1"/>
        </dgm:presLayoutVars>
      </dgm:prSet>
      <dgm:spPr/>
      <dgm:t>
        <a:bodyPr/>
        <a:lstStyle/>
        <a:p>
          <a:endParaRPr lang="zh-CN" altLang="en-US"/>
        </a:p>
      </dgm:t>
    </dgm:pt>
    <dgm:pt modelId="{39C465A5-C45E-4A79-8B2A-816E00548EC5}" type="pres">
      <dgm:prSet presAssocID="{B833CC2B-FD76-4975-BEE8-99BB0F92CA4F}" presName="negativeSpace" presStyleCnt="0"/>
      <dgm:spPr/>
    </dgm:pt>
    <dgm:pt modelId="{AB44412D-75A4-4ABD-856A-7C9D09D011C6}" type="pres">
      <dgm:prSet presAssocID="{B833CC2B-FD76-4975-BEE8-99BB0F92CA4F}" presName="childText" presStyleLbl="conFgAcc1" presStyleIdx="1" presStyleCnt="3">
        <dgm:presLayoutVars>
          <dgm:bulletEnabled val="1"/>
        </dgm:presLayoutVars>
      </dgm:prSet>
      <dgm:spPr/>
    </dgm:pt>
    <dgm:pt modelId="{66CDABFD-E549-477A-9DC0-A38B2EEB5014}" type="pres">
      <dgm:prSet presAssocID="{BF4503F4-2AC5-42DA-99F5-A0C221B860E4}" presName="spaceBetweenRectangles" presStyleCnt="0"/>
      <dgm:spPr/>
    </dgm:pt>
    <dgm:pt modelId="{0D44EDC6-DC15-4CC8-9C42-A274CB329DFD}" type="pres">
      <dgm:prSet presAssocID="{C641E9FE-128D-4D1C-9FB2-0D0EF5FCD3FA}" presName="parentLin" presStyleCnt="0"/>
      <dgm:spPr/>
    </dgm:pt>
    <dgm:pt modelId="{8DB0BD13-0343-4D54-B111-330794EB0F61}" type="pres">
      <dgm:prSet presAssocID="{C641E9FE-128D-4D1C-9FB2-0D0EF5FCD3FA}" presName="parentLeftMargin" presStyleLbl="node1" presStyleIdx="1" presStyleCnt="3"/>
      <dgm:spPr/>
      <dgm:t>
        <a:bodyPr/>
        <a:lstStyle/>
        <a:p>
          <a:endParaRPr lang="zh-CN" altLang="en-US"/>
        </a:p>
      </dgm:t>
    </dgm:pt>
    <dgm:pt modelId="{9474499E-7EE4-43DC-92D8-8B69D45C7287}" type="pres">
      <dgm:prSet presAssocID="{C641E9FE-128D-4D1C-9FB2-0D0EF5FCD3FA}" presName="parentText" presStyleLbl="node1" presStyleIdx="2" presStyleCnt="3" custScaleX="142857" custScaleY="87609">
        <dgm:presLayoutVars>
          <dgm:chMax val="0"/>
          <dgm:bulletEnabled val="1"/>
        </dgm:presLayoutVars>
      </dgm:prSet>
      <dgm:spPr/>
      <dgm:t>
        <a:bodyPr/>
        <a:lstStyle/>
        <a:p>
          <a:endParaRPr lang="zh-CN" altLang="en-US"/>
        </a:p>
      </dgm:t>
    </dgm:pt>
    <dgm:pt modelId="{1275014F-5470-41D9-8057-4D81A99BF1CC}" type="pres">
      <dgm:prSet presAssocID="{C641E9FE-128D-4D1C-9FB2-0D0EF5FCD3FA}" presName="negativeSpace" presStyleCnt="0"/>
      <dgm:spPr/>
    </dgm:pt>
    <dgm:pt modelId="{AA90D4C2-02D9-42E6-84FC-5129BA792E4A}" type="pres">
      <dgm:prSet presAssocID="{C641E9FE-128D-4D1C-9FB2-0D0EF5FCD3FA}" presName="childText" presStyleLbl="conFgAcc1" presStyleIdx="2" presStyleCnt="3">
        <dgm:presLayoutVars>
          <dgm:bulletEnabled val="1"/>
        </dgm:presLayoutVars>
      </dgm:prSet>
      <dgm:spPr/>
    </dgm:pt>
  </dgm:ptLst>
  <dgm:cxnLst>
    <dgm:cxn modelId="{2612925E-089D-440F-9A7D-0F246607A200}" type="presOf" srcId="{C641E9FE-128D-4D1C-9FB2-0D0EF5FCD3FA}" destId="{9474499E-7EE4-43DC-92D8-8B69D45C7287}" srcOrd="1" destOrd="0" presId="urn:microsoft.com/office/officeart/2005/8/layout/list1"/>
    <dgm:cxn modelId="{1EA40AFB-6F75-45FE-B2F7-7CBF8A76D7D6}" srcId="{DE88FEE4-3C27-476C-BD64-8288E17817A7}" destId="{4A2B573E-F3B0-4644-BD32-DC6889A3A33A}" srcOrd="0" destOrd="0" parTransId="{3F402001-B684-4911-A56E-027B63D39C61}" sibTransId="{DDB30A58-D4D2-44BD-BC0A-81CC7A959C5D}"/>
    <dgm:cxn modelId="{1A894AF2-62D6-4096-8B37-834C54D7BF93}" type="presOf" srcId="{4A2B573E-F3B0-4644-BD32-DC6889A3A33A}" destId="{41B07F76-8B6F-4528-9C05-15E7C1A4D91A}" srcOrd="0" destOrd="0" presId="urn:microsoft.com/office/officeart/2005/8/layout/list1"/>
    <dgm:cxn modelId="{49AB7C9B-72B5-4B48-9B1B-109D46008391}" srcId="{DE88FEE4-3C27-476C-BD64-8288E17817A7}" destId="{C641E9FE-128D-4D1C-9FB2-0D0EF5FCD3FA}" srcOrd="2" destOrd="0" parTransId="{94276E24-928D-404C-AD3D-77B42FEA3796}" sibTransId="{8782B767-8671-4E1F-95BF-5251A748AF1D}"/>
    <dgm:cxn modelId="{988FF725-3C5A-4653-8ABB-BE9CC9C45DAC}" srcId="{DE88FEE4-3C27-476C-BD64-8288E17817A7}" destId="{B833CC2B-FD76-4975-BEE8-99BB0F92CA4F}" srcOrd="1" destOrd="0" parTransId="{B922FC74-5A38-48E4-9204-E8777921F574}" sibTransId="{BF4503F4-2AC5-42DA-99F5-A0C221B860E4}"/>
    <dgm:cxn modelId="{E50B391F-051C-4101-838B-8A4C92AE56B6}" type="presOf" srcId="{4A2B573E-F3B0-4644-BD32-DC6889A3A33A}" destId="{BF215394-DDA9-4DDF-A18F-366B8F516402}" srcOrd="1" destOrd="0" presId="urn:microsoft.com/office/officeart/2005/8/layout/list1"/>
    <dgm:cxn modelId="{62DDEC5D-34B4-4FEB-BB11-A9FCE5C8494D}" type="presOf" srcId="{B833CC2B-FD76-4975-BEE8-99BB0F92CA4F}" destId="{04AE39D0-3E3E-4B51-AE83-2F9DE3DBB3A6}" srcOrd="0" destOrd="0" presId="urn:microsoft.com/office/officeart/2005/8/layout/list1"/>
    <dgm:cxn modelId="{A1398446-B3E8-42F9-A72C-E4261BE0F165}" type="presOf" srcId="{B833CC2B-FD76-4975-BEE8-99BB0F92CA4F}" destId="{20F6D4C9-85E0-454F-83F1-2BA2588DD3CB}" srcOrd="1" destOrd="0" presId="urn:microsoft.com/office/officeart/2005/8/layout/list1"/>
    <dgm:cxn modelId="{8F9B2F8F-E12D-4721-9FE0-62519A384D93}" type="presOf" srcId="{DE88FEE4-3C27-476C-BD64-8288E17817A7}" destId="{7B2F4E86-BF16-4F75-8881-E34406BE77A1}" srcOrd="0" destOrd="0" presId="urn:microsoft.com/office/officeart/2005/8/layout/list1"/>
    <dgm:cxn modelId="{489FEF9E-053C-4C0E-9B69-C61478029F4E}" type="presOf" srcId="{C641E9FE-128D-4D1C-9FB2-0D0EF5FCD3FA}" destId="{8DB0BD13-0343-4D54-B111-330794EB0F61}" srcOrd="0" destOrd="0" presId="urn:microsoft.com/office/officeart/2005/8/layout/list1"/>
    <dgm:cxn modelId="{10D5AB28-2D15-4056-A38F-54BDCA01EA1E}" type="presParOf" srcId="{7B2F4E86-BF16-4F75-8881-E34406BE77A1}" destId="{2BCDD66C-3FFA-45C1-99D2-F18512F0F550}" srcOrd="0" destOrd="0" presId="urn:microsoft.com/office/officeart/2005/8/layout/list1"/>
    <dgm:cxn modelId="{2E0D74A1-7354-446A-B7B0-236C460197DD}" type="presParOf" srcId="{2BCDD66C-3FFA-45C1-99D2-F18512F0F550}" destId="{41B07F76-8B6F-4528-9C05-15E7C1A4D91A}" srcOrd="0" destOrd="0" presId="urn:microsoft.com/office/officeart/2005/8/layout/list1"/>
    <dgm:cxn modelId="{5FB9D688-EB30-4948-82BB-A618F669DEC6}" type="presParOf" srcId="{2BCDD66C-3FFA-45C1-99D2-F18512F0F550}" destId="{BF215394-DDA9-4DDF-A18F-366B8F516402}" srcOrd="1" destOrd="0" presId="urn:microsoft.com/office/officeart/2005/8/layout/list1"/>
    <dgm:cxn modelId="{9FF4BEDD-9E14-4397-AB53-290ED5D0C762}" type="presParOf" srcId="{7B2F4E86-BF16-4F75-8881-E34406BE77A1}" destId="{371D5788-495F-4556-95B4-9A9A26FB0179}" srcOrd="1" destOrd="0" presId="urn:microsoft.com/office/officeart/2005/8/layout/list1"/>
    <dgm:cxn modelId="{FED8223F-2BFE-465C-9907-343929EEB15D}" type="presParOf" srcId="{7B2F4E86-BF16-4F75-8881-E34406BE77A1}" destId="{F4A9267D-7EBC-42B0-88DC-64BB5AB1D73A}" srcOrd="2" destOrd="0" presId="urn:microsoft.com/office/officeart/2005/8/layout/list1"/>
    <dgm:cxn modelId="{C6C79005-9847-4D79-8030-EECD3630DC10}" type="presParOf" srcId="{7B2F4E86-BF16-4F75-8881-E34406BE77A1}" destId="{A52EC756-4AF3-4E78-9DD2-0A875AE70CA6}" srcOrd="3" destOrd="0" presId="urn:microsoft.com/office/officeart/2005/8/layout/list1"/>
    <dgm:cxn modelId="{252D3210-A97B-4F21-98D8-6280299288EC}" type="presParOf" srcId="{7B2F4E86-BF16-4F75-8881-E34406BE77A1}" destId="{AF7F785D-6574-4300-883A-36342B8EAE2C}" srcOrd="4" destOrd="0" presId="urn:microsoft.com/office/officeart/2005/8/layout/list1"/>
    <dgm:cxn modelId="{9E1328D0-F958-4430-80F2-FC5184F4201A}" type="presParOf" srcId="{AF7F785D-6574-4300-883A-36342B8EAE2C}" destId="{04AE39D0-3E3E-4B51-AE83-2F9DE3DBB3A6}" srcOrd="0" destOrd="0" presId="urn:microsoft.com/office/officeart/2005/8/layout/list1"/>
    <dgm:cxn modelId="{59BB7181-1764-4338-8003-98BEF98CD25A}" type="presParOf" srcId="{AF7F785D-6574-4300-883A-36342B8EAE2C}" destId="{20F6D4C9-85E0-454F-83F1-2BA2588DD3CB}" srcOrd="1" destOrd="0" presId="urn:microsoft.com/office/officeart/2005/8/layout/list1"/>
    <dgm:cxn modelId="{B7DC0F67-7AEA-443E-829B-4B48E383626F}" type="presParOf" srcId="{7B2F4E86-BF16-4F75-8881-E34406BE77A1}" destId="{39C465A5-C45E-4A79-8B2A-816E00548EC5}" srcOrd="5" destOrd="0" presId="urn:microsoft.com/office/officeart/2005/8/layout/list1"/>
    <dgm:cxn modelId="{3E263E63-3891-40AB-A015-ABB5B97EA357}" type="presParOf" srcId="{7B2F4E86-BF16-4F75-8881-E34406BE77A1}" destId="{AB44412D-75A4-4ABD-856A-7C9D09D011C6}" srcOrd="6" destOrd="0" presId="urn:microsoft.com/office/officeart/2005/8/layout/list1"/>
    <dgm:cxn modelId="{420AC632-D9CA-451C-A5BB-E49BBEEDE7C5}" type="presParOf" srcId="{7B2F4E86-BF16-4F75-8881-E34406BE77A1}" destId="{66CDABFD-E549-477A-9DC0-A38B2EEB5014}" srcOrd="7" destOrd="0" presId="urn:microsoft.com/office/officeart/2005/8/layout/list1"/>
    <dgm:cxn modelId="{BADB30B2-9C89-4866-8F65-5098903D2B9F}" type="presParOf" srcId="{7B2F4E86-BF16-4F75-8881-E34406BE77A1}" destId="{0D44EDC6-DC15-4CC8-9C42-A274CB329DFD}" srcOrd="8" destOrd="0" presId="urn:microsoft.com/office/officeart/2005/8/layout/list1"/>
    <dgm:cxn modelId="{F94E429D-1753-420E-A160-C8ACAF6B9EBE}" type="presParOf" srcId="{0D44EDC6-DC15-4CC8-9C42-A274CB329DFD}" destId="{8DB0BD13-0343-4D54-B111-330794EB0F61}" srcOrd="0" destOrd="0" presId="urn:microsoft.com/office/officeart/2005/8/layout/list1"/>
    <dgm:cxn modelId="{5E6F4D7C-FF54-418E-8D0D-CF30C45138A6}" type="presParOf" srcId="{0D44EDC6-DC15-4CC8-9C42-A274CB329DFD}" destId="{9474499E-7EE4-43DC-92D8-8B69D45C7287}" srcOrd="1" destOrd="0" presId="urn:microsoft.com/office/officeart/2005/8/layout/list1"/>
    <dgm:cxn modelId="{BC2EAE12-7713-4D6D-8C55-079BB1F49D4E}" type="presParOf" srcId="{7B2F4E86-BF16-4F75-8881-E34406BE77A1}" destId="{1275014F-5470-41D9-8057-4D81A99BF1CC}" srcOrd="9" destOrd="0" presId="urn:microsoft.com/office/officeart/2005/8/layout/list1"/>
    <dgm:cxn modelId="{A9BEC03C-5C9D-4141-8E09-41A7DB984EB0}" type="presParOf" srcId="{7B2F4E86-BF16-4F75-8881-E34406BE77A1}" destId="{AA90D4C2-02D9-42E6-84FC-5129BA792E4A}"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88FEE4-3C27-476C-BD64-8288E17817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4A2B573E-F3B0-4644-BD32-DC6889A3A33A}">
      <dgm:prSet phldrT="[文本]" custT="1"/>
      <dgm:spPr/>
      <dgm:t>
        <a:bodyPr/>
        <a:lstStyle/>
        <a:p>
          <a:r>
            <a:rPr lang="zh-CN" sz="2000" dirty="0" smtClean="0"/>
            <a:t>（</a:t>
          </a:r>
          <a:r>
            <a:rPr lang="en-US" sz="2000" dirty="0" smtClean="0"/>
            <a:t>1</a:t>
          </a:r>
          <a:r>
            <a:rPr lang="zh-CN" sz="2000" dirty="0" smtClean="0"/>
            <a:t>）图像预处理中采用的算法较为简单，需进一步研究更具针对性的算法，以提高系统的精度</a:t>
          </a:r>
          <a:endParaRPr lang="zh-CN" altLang="en-US" sz="2000" dirty="0"/>
        </a:p>
      </dgm:t>
    </dgm:pt>
    <dgm:pt modelId="{3F402001-B684-4911-A56E-027B63D39C61}" type="parTrans" cxnId="{1EA40AFB-6F75-45FE-B2F7-7CBF8A76D7D6}">
      <dgm:prSet/>
      <dgm:spPr/>
      <dgm:t>
        <a:bodyPr/>
        <a:lstStyle/>
        <a:p>
          <a:endParaRPr lang="zh-CN" altLang="en-US"/>
        </a:p>
      </dgm:t>
    </dgm:pt>
    <dgm:pt modelId="{DDB30A58-D4D2-44BD-BC0A-81CC7A959C5D}" type="sibTrans" cxnId="{1EA40AFB-6F75-45FE-B2F7-7CBF8A76D7D6}">
      <dgm:prSet/>
      <dgm:spPr/>
      <dgm:t>
        <a:bodyPr/>
        <a:lstStyle/>
        <a:p>
          <a:endParaRPr lang="zh-CN" altLang="en-US"/>
        </a:p>
      </dgm:t>
    </dgm:pt>
    <dgm:pt modelId="{B833CC2B-FD76-4975-BEE8-99BB0F92CA4F}">
      <dgm:prSet phldrT="[文本]" custT="1"/>
      <dgm:spPr/>
      <dgm:t>
        <a:bodyPr/>
        <a:lstStyle/>
        <a:p>
          <a:r>
            <a:rPr lang="zh-CN" sz="2000" dirty="0" smtClean="0"/>
            <a:t>（</a:t>
          </a:r>
          <a:r>
            <a:rPr lang="en-US" sz="2000" dirty="0" smtClean="0"/>
            <a:t>2</a:t>
          </a:r>
          <a:r>
            <a:rPr lang="zh-CN" sz="2000" dirty="0" smtClean="0"/>
            <a:t>）在软件编程中使用多线程技术，能够提高响应速度，发挥计算机性能优势</a:t>
          </a:r>
          <a:endParaRPr lang="zh-CN" altLang="en-US" sz="2000" dirty="0"/>
        </a:p>
      </dgm:t>
    </dgm:pt>
    <dgm:pt modelId="{B922FC74-5A38-48E4-9204-E8777921F574}" type="parTrans" cxnId="{988FF725-3C5A-4653-8ABB-BE9CC9C45DAC}">
      <dgm:prSet/>
      <dgm:spPr/>
      <dgm:t>
        <a:bodyPr/>
        <a:lstStyle/>
        <a:p>
          <a:endParaRPr lang="zh-CN" altLang="en-US"/>
        </a:p>
      </dgm:t>
    </dgm:pt>
    <dgm:pt modelId="{BF4503F4-2AC5-42DA-99F5-A0C221B860E4}" type="sibTrans" cxnId="{988FF725-3C5A-4653-8ABB-BE9CC9C45DAC}">
      <dgm:prSet/>
      <dgm:spPr/>
      <dgm:t>
        <a:bodyPr/>
        <a:lstStyle/>
        <a:p>
          <a:endParaRPr lang="zh-CN" altLang="en-US"/>
        </a:p>
      </dgm:t>
    </dgm:pt>
    <dgm:pt modelId="{7B2F4E86-BF16-4F75-8881-E34406BE77A1}" type="pres">
      <dgm:prSet presAssocID="{DE88FEE4-3C27-476C-BD64-8288E17817A7}" presName="linear" presStyleCnt="0">
        <dgm:presLayoutVars>
          <dgm:dir/>
          <dgm:animLvl val="lvl"/>
          <dgm:resizeHandles val="exact"/>
        </dgm:presLayoutVars>
      </dgm:prSet>
      <dgm:spPr/>
      <dgm:t>
        <a:bodyPr/>
        <a:lstStyle/>
        <a:p>
          <a:endParaRPr lang="zh-CN" altLang="en-US"/>
        </a:p>
      </dgm:t>
    </dgm:pt>
    <dgm:pt modelId="{2BCDD66C-3FFA-45C1-99D2-F18512F0F550}" type="pres">
      <dgm:prSet presAssocID="{4A2B573E-F3B0-4644-BD32-DC6889A3A33A}" presName="parentLin" presStyleCnt="0"/>
      <dgm:spPr/>
    </dgm:pt>
    <dgm:pt modelId="{41B07F76-8B6F-4528-9C05-15E7C1A4D91A}" type="pres">
      <dgm:prSet presAssocID="{4A2B573E-F3B0-4644-BD32-DC6889A3A33A}" presName="parentLeftMargin" presStyleLbl="node1" presStyleIdx="0" presStyleCnt="2"/>
      <dgm:spPr/>
      <dgm:t>
        <a:bodyPr/>
        <a:lstStyle/>
        <a:p>
          <a:endParaRPr lang="zh-CN" altLang="en-US"/>
        </a:p>
      </dgm:t>
    </dgm:pt>
    <dgm:pt modelId="{BF215394-DDA9-4DDF-A18F-366B8F516402}" type="pres">
      <dgm:prSet presAssocID="{4A2B573E-F3B0-4644-BD32-DC6889A3A33A}" presName="parentText" presStyleLbl="node1" presStyleIdx="0" presStyleCnt="2" custScaleX="140782" custScaleY="98985" custLinFactNeighborX="-4011" custLinFactNeighborY="-3245">
        <dgm:presLayoutVars>
          <dgm:chMax val="0"/>
          <dgm:bulletEnabled val="1"/>
        </dgm:presLayoutVars>
      </dgm:prSet>
      <dgm:spPr/>
      <dgm:t>
        <a:bodyPr/>
        <a:lstStyle/>
        <a:p>
          <a:endParaRPr lang="zh-CN" altLang="en-US"/>
        </a:p>
      </dgm:t>
    </dgm:pt>
    <dgm:pt modelId="{371D5788-495F-4556-95B4-9A9A26FB0179}" type="pres">
      <dgm:prSet presAssocID="{4A2B573E-F3B0-4644-BD32-DC6889A3A33A}" presName="negativeSpace" presStyleCnt="0"/>
      <dgm:spPr/>
    </dgm:pt>
    <dgm:pt modelId="{F4A9267D-7EBC-42B0-88DC-64BB5AB1D73A}" type="pres">
      <dgm:prSet presAssocID="{4A2B573E-F3B0-4644-BD32-DC6889A3A33A}" presName="childText" presStyleLbl="conFgAcc1" presStyleIdx="0" presStyleCnt="2" custLinFactNeighborX="0" custLinFactNeighborY="-94428">
        <dgm:presLayoutVars>
          <dgm:bulletEnabled val="1"/>
        </dgm:presLayoutVars>
      </dgm:prSet>
      <dgm:spPr/>
    </dgm:pt>
    <dgm:pt modelId="{A52EC756-4AF3-4E78-9DD2-0A875AE70CA6}" type="pres">
      <dgm:prSet presAssocID="{DDB30A58-D4D2-44BD-BC0A-81CC7A959C5D}" presName="spaceBetweenRectangles" presStyleCnt="0"/>
      <dgm:spPr/>
    </dgm:pt>
    <dgm:pt modelId="{AF7F785D-6574-4300-883A-36342B8EAE2C}" type="pres">
      <dgm:prSet presAssocID="{B833CC2B-FD76-4975-BEE8-99BB0F92CA4F}" presName="parentLin" presStyleCnt="0"/>
      <dgm:spPr/>
    </dgm:pt>
    <dgm:pt modelId="{04AE39D0-3E3E-4B51-AE83-2F9DE3DBB3A6}" type="pres">
      <dgm:prSet presAssocID="{B833CC2B-FD76-4975-BEE8-99BB0F92CA4F}" presName="parentLeftMargin" presStyleLbl="node1" presStyleIdx="0" presStyleCnt="2"/>
      <dgm:spPr/>
      <dgm:t>
        <a:bodyPr/>
        <a:lstStyle/>
        <a:p>
          <a:endParaRPr lang="zh-CN" altLang="en-US"/>
        </a:p>
      </dgm:t>
    </dgm:pt>
    <dgm:pt modelId="{20F6D4C9-85E0-454F-83F1-2BA2588DD3CB}" type="pres">
      <dgm:prSet presAssocID="{B833CC2B-FD76-4975-BEE8-99BB0F92CA4F}" presName="parentText" presStyleLbl="node1" presStyleIdx="1" presStyleCnt="2" custScaleX="142857" custScaleY="95800">
        <dgm:presLayoutVars>
          <dgm:chMax val="0"/>
          <dgm:bulletEnabled val="1"/>
        </dgm:presLayoutVars>
      </dgm:prSet>
      <dgm:spPr/>
      <dgm:t>
        <a:bodyPr/>
        <a:lstStyle/>
        <a:p>
          <a:endParaRPr lang="zh-CN" altLang="en-US"/>
        </a:p>
      </dgm:t>
    </dgm:pt>
    <dgm:pt modelId="{39C465A5-C45E-4A79-8B2A-816E00548EC5}" type="pres">
      <dgm:prSet presAssocID="{B833CC2B-FD76-4975-BEE8-99BB0F92CA4F}" presName="negativeSpace" presStyleCnt="0"/>
      <dgm:spPr/>
    </dgm:pt>
    <dgm:pt modelId="{AB44412D-75A4-4ABD-856A-7C9D09D011C6}" type="pres">
      <dgm:prSet presAssocID="{B833CC2B-FD76-4975-BEE8-99BB0F92CA4F}" presName="childText" presStyleLbl="conFgAcc1" presStyleIdx="1" presStyleCnt="2">
        <dgm:presLayoutVars>
          <dgm:bulletEnabled val="1"/>
        </dgm:presLayoutVars>
      </dgm:prSet>
      <dgm:spPr/>
    </dgm:pt>
  </dgm:ptLst>
  <dgm:cxnLst>
    <dgm:cxn modelId="{1EA40AFB-6F75-45FE-B2F7-7CBF8A76D7D6}" srcId="{DE88FEE4-3C27-476C-BD64-8288E17817A7}" destId="{4A2B573E-F3B0-4644-BD32-DC6889A3A33A}" srcOrd="0" destOrd="0" parTransId="{3F402001-B684-4911-A56E-027B63D39C61}" sibTransId="{DDB30A58-D4D2-44BD-BC0A-81CC7A959C5D}"/>
    <dgm:cxn modelId="{61B19D05-82C5-4EE8-982F-B2CDE6585F08}" type="presOf" srcId="{4A2B573E-F3B0-4644-BD32-DC6889A3A33A}" destId="{BF215394-DDA9-4DDF-A18F-366B8F516402}" srcOrd="1" destOrd="0" presId="urn:microsoft.com/office/officeart/2005/8/layout/list1"/>
    <dgm:cxn modelId="{B3A845E1-EE3F-4295-B916-819745DE6BD8}" type="presOf" srcId="{4A2B573E-F3B0-4644-BD32-DC6889A3A33A}" destId="{41B07F76-8B6F-4528-9C05-15E7C1A4D91A}" srcOrd="0" destOrd="0" presId="urn:microsoft.com/office/officeart/2005/8/layout/list1"/>
    <dgm:cxn modelId="{0A229EE9-F78B-458F-B584-37E28F5C2A18}" type="presOf" srcId="{DE88FEE4-3C27-476C-BD64-8288E17817A7}" destId="{7B2F4E86-BF16-4F75-8881-E34406BE77A1}" srcOrd="0" destOrd="0" presId="urn:microsoft.com/office/officeart/2005/8/layout/list1"/>
    <dgm:cxn modelId="{988FF725-3C5A-4653-8ABB-BE9CC9C45DAC}" srcId="{DE88FEE4-3C27-476C-BD64-8288E17817A7}" destId="{B833CC2B-FD76-4975-BEE8-99BB0F92CA4F}" srcOrd="1" destOrd="0" parTransId="{B922FC74-5A38-48E4-9204-E8777921F574}" sibTransId="{BF4503F4-2AC5-42DA-99F5-A0C221B860E4}"/>
    <dgm:cxn modelId="{8772B998-886F-4989-9F7D-D8CFBE5785BB}" type="presOf" srcId="{B833CC2B-FD76-4975-BEE8-99BB0F92CA4F}" destId="{20F6D4C9-85E0-454F-83F1-2BA2588DD3CB}" srcOrd="1" destOrd="0" presId="urn:microsoft.com/office/officeart/2005/8/layout/list1"/>
    <dgm:cxn modelId="{E4784B6D-A4FE-4AB2-9399-1CEBDB163818}" type="presOf" srcId="{B833CC2B-FD76-4975-BEE8-99BB0F92CA4F}" destId="{04AE39D0-3E3E-4B51-AE83-2F9DE3DBB3A6}" srcOrd="0" destOrd="0" presId="urn:microsoft.com/office/officeart/2005/8/layout/list1"/>
    <dgm:cxn modelId="{55683B61-CD54-47E0-809C-20AB659A74A5}" type="presParOf" srcId="{7B2F4E86-BF16-4F75-8881-E34406BE77A1}" destId="{2BCDD66C-3FFA-45C1-99D2-F18512F0F550}" srcOrd="0" destOrd="0" presId="urn:microsoft.com/office/officeart/2005/8/layout/list1"/>
    <dgm:cxn modelId="{13498DEA-1C21-4717-B0AC-078A928B66FA}" type="presParOf" srcId="{2BCDD66C-3FFA-45C1-99D2-F18512F0F550}" destId="{41B07F76-8B6F-4528-9C05-15E7C1A4D91A}" srcOrd="0" destOrd="0" presId="urn:microsoft.com/office/officeart/2005/8/layout/list1"/>
    <dgm:cxn modelId="{93C83739-7372-4C39-956A-D1272028D552}" type="presParOf" srcId="{2BCDD66C-3FFA-45C1-99D2-F18512F0F550}" destId="{BF215394-DDA9-4DDF-A18F-366B8F516402}" srcOrd="1" destOrd="0" presId="urn:microsoft.com/office/officeart/2005/8/layout/list1"/>
    <dgm:cxn modelId="{3433464F-69B5-4313-8F68-FC61BD75C986}" type="presParOf" srcId="{7B2F4E86-BF16-4F75-8881-E34406BE77A1}" destId="{371D5788-495F-4556-95B4-9A9A26FB0179}" srcOrd="1" destOrd="0" presId="urn:microsoft.com/office/officeart/2005/8/layout/list1"/>
    <dgm:cxn modelId="{403CAD91-2F5A-4410-9787-6EAEDB01ADDF}" type="presParOf" srcId="{7B2F4E86-BF16-4F75-8881-E34406BE77A1}" destId="{F4A9267D-7EBC-42B0-88DC-64BB5AB1D73A}" srcOrd="2" destOrd="0" presId="urn:microsoft.com/office/officeart/2005/8/layout/list1"/>
    <dgm:cxn modelId="{111ACCD2-F50F-4CC5-BC7C-9099B3D5D944}" type="presParOf" srcId="{7B2F4E86-BF16-4F75-8881-E34406BE77A1}" destId="{A52EC756-4AF3-4E78-9DD2-0A875AE70CA6}" srcOrd="3" destOrd="0" presId="urn:microsoft.com/office/officeart/2005/8/layout/list1"/>
    <dgm:cxn modelId="{250DB698-5D25-46C0-A002-2698B39A7B84}" type="presParOf" srcId="{7B2F4E86-BF16-4F75-8881-E34406BE77A1}" destId="{AF7F785D-6574-4300-883A-36342B8EAE2C}" srcOrd="4" destOrd="0" presId="urn:microsoft.com/office/officeart/2005/8/layout/list1"/>
    <dgm:cxn modelId="{4A66AC71-E545-42D8-8F4F-89596ADEBFA0}" type="presParOf" srcId="{AF7F785D-6574-4300-883A-36342B8EAE2C}" destId="{04AE39D0-3E3E-4B51-AE83-2F9DE3DBB3A6}" srcOrd="0" destOrd="0" presId="urn:microsoft.com/office/officeart/2005/8/layout/list1"/>
    <dgm:cxn modelId="{D8BA646D-35D7-4276-BCD7-3FF6A874BC10}" type="presParOf" srcId="{AF7F785D-6574-4300-883A-36342B8EAE2C}" destId="{20F6D4C9-85E0-454F-83F1-2BA2588DD3CB}" srcOrd="1" destOrd="0" presId="urn:microsoft.com/office/officeart/2005/8/layout/list1"/>
    <dgm:cxn modelId="{E8486C92-6A88-484A-BF7C-487DAD2865EB}" type="presParOf" srcId="{7B2F4E86-BF16-4F75-8881-E34406BE77A1}" destId="{39C465A5-C45E-4A79-8B2A-816E00548EC5}" srcOrd="5" destOrd="0" presId="urn:microsoft.com/office/officeart/2005/8/layout/list1"/>
    <dgm:cxn modelId="{E9E7A753-92C1-4B04-B562-F7B302FAC031}" type="presParOf" srcId="{7B2F4E86-BF16-4F75-8881-E34406BE77A1}" destId="{AB44412D-75A4-4ABD-856A-7C9D09D011C6}"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75459-2107-4A81-A751-0253288272CD}">
      <dsp:nvSpPr>
        <dsp:cNvPr id="0" name=""/>
        <dsp:cNvSpPr/>
      </dsp:nvSpPr>
      <dsp:spPr>
        <a:xfrm>
          <a:off x="0" y="662524"/>
          <a:ext cx="8270436" cy="103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5ACE9-247A-49C0-9F17-D088421685F4}">
      <dsp:nvSpPr>
        <dsp:cNvPr id="0" name=""/>
        <dsp:cNvSpPr/>
      </dsp:nvSpPr>
      <dsp:spPr>
        <a:xfrm>
          <a:off x="393734" y="57364"/>
          <a:ext cx="7874674" cy="1210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22" tIns="0" rIns="218822" bIns="0" numCol="1" spcCol="1270" anchor="ctr" anchorCtr="0">
          <a:noAutofit/>
        </a:bodyPr>
        <a:lstStyle/>
        <a:p>
          <a:pPr lvl="0" algn="l" defTabSz="889000">
            <a:lnSpc>
              <a:spcPct val="150000"/>
            </a:lnSpc>
            <a:spcBef>
              <a:spcPct val="0"/>
            </a:spcBef>
            <a:spcAft>
              <a:spcPct val="35000"/>
            </a:spcAft>
          </a:pPr>
          <a:r>
            <a:rPr lang="zh-CN" altLang="zh-CN" sz="2000" kern="1200" dirty="0" smtClean="0">
              <a:latin typeface="Times New Roman" pitchFamily="18" charset="0"/>
              <a:cs typeface="Times New Roman" pitchFamily="18" charset="0"/>
            </a:rPr>
            <a:t>受</a:t>
          </a:r>
          <a:r>
            <a:rPr lang="en-US" altLang="zh-CN" sz="2000" kern="1200" dirty="0" smtClean="0">
              <a:latin typeface="Times New Roman" pitchFamily="18" charset="0"/>
              <a:cs typeface="Times New Roman" pitchFamily="18" charset="0"/>
            </a:rPr>
            <a:t>CCD</a:t>
          </a:r>
          <a:r>
            <a:rPr lang="zh-CN" altLang="zh-CN" sz="2000" kern="1200" dirty="0" smtClean="0">
              <a:latin typeface="Times New Roman" pitchFamily="18" charset="0"/>
              <a:cs typeface="Times New Roman" pitchFamily="18" charset="0"/>
            </a:rPr>
            <a:t>传感器</a:t>
          </a:r>
          <a:r>
            <a:rPr lang="zh-CN" altLang="en-US" sz="2000" kern="1200" dirty="0" smtClean="0">
              <a:latin typeface="Times New Roman" pitchFamily="18" charset="0"/>
              <a:cs typeface="Times New Roman" pitchFamily="18" charset="0"/>
            </a:rPr>
            <a:t>硬件和</a:t>
          </a:r>
          <a:r>
            <a:rPr lang="zh-CN" altLang="zh-CN" sz="2000" kern="1200" dirty="0" smtClean="0">
              <a:latin typeface="Times New Roman" pitchFamily="18" charset="0"/>
              <a:cs typeface="Times New Roman" pitchFamily="18" charset="0"/>
            </a:rPr>
            <a:t>观测环境的限制</a:t>
          </a:r>
          <a:r>
            <a:rPr lang="zh-CN" altLang="en-US" sz="2000" kern="1200" dirty="0" smtClean="0">
              <a:latin typeface="Times New Roman" pitchFamily="18" charset="0"/>
              <a:cs typeface="Times New Roman" pitchFamily="18" charset="0"/>
            </a:rPr>
            <a:t>，噪声污染对天文图像识别匹配的精度影响很大，对相关算法的研究及改进很有必要</a:t>
          </a:r>
          <a:endParaRPr lang="zh-CN" altLang="en-US" sz="2000" kern="1200" dirty="0"/>
        </a:p>
      </dsp:txBody>
      <dsp:txXfrm>
        <a:off x="452817" y="116447"/>
        <a:ext cx="7756508" cy="1092154"/>
      </dsp:txXfrm>
    </dsp:sp>
    <dsp:sp modelId="{36C31480-8D8B-4934-A43F-1CF68869E8BA}">
      <dsp:nvSpPr>
        <dsp:cNvPr id="0" name=""/>
        <dsp:cNvSpPr/>
      </dsp:nvSpPr>
      <dsp:spPr>
        <a:xfrm>
          <a:off x="0" y="2522284"/>
          <a:ext cx="8270436" cy="10332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19F52C41-0ED0-4234-9F51-4E2BB4AE9457}">
      <dsp:nvSpPr>
        <dsp:cNvPr id="0" name=""/>
        <dsp:cNvSpPr/>
      </dsp:nvSpPr>
      <dsp:spPr>
        <a:xfrm>
          <a:off x="398176" y="1917124"/>
          <a:ext cx="7866521" cy="121032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22" tIns="0" rIns="218822" bIns="0" numCol="1" spcCol="1270" anchor="ctr" anchorCtr="0">
          <a:noAutofit/>
        </a:bodyPr>
        <a:lstStyle/>
        <a:p>
          <a:pPr lvl="0" algn="l" defTabSz="889000">
            <a:lnSpc>
              <a:spcPct val="150000"/>
            </a:lnSpc>
            <a:spcBef>
              <a:spcPct val="0"/>
            </a:spcBef>
            <a:spcAft>
              <a:spcPct val="35000"/>
            </a:spcAft>
          </a:pPr>
          <a:r>
            <a:rPr lang="en-US" altLang="zh-CN" sz="2000" kern="1200" dirty="0" smtClean="0"/>
            <a:t>WCS</a:t>
          </a:r>
          <a:r>
            <a:rPr lang="zh-CN" altLang="zh-CN" sz="2000" kern="1200" dirty="0" smtClean="0"/>
            <a:t>是计算</a:t>
          </a:r>
          <a:r>
            <a:rPr lang="en-US" altLang="zh-CN" sz="2000" kern="1200" dirty="0" smtClean="0"/>
            <a:t>FITS</a:t>
          </a:r>
          <a:r>
            <a:rPr lang="zh-CN" altLang="zh-CN" sz="2000" kern="1200" dirty="0" smtClean="0"/>
            <a:t>图像文件头中与坐标信息相关</a:t>
          </a:r>
          <a:r>
            <a:rPr lang="zh-CN" altLang="en-US" sz="2000" kern="1200" dirty="0" smtClean="0"/>
            <a:t>参数</a:t>
          </a:r>
          <a:r>
            <a:rPr lang="zh-CN" altLang="zh-CN" sz="2000" kern="1200" dirty="0" smtClean="0"/>
            <a:t>的核心方法</a:t>
          </a:r>
          <a:r>
            <a:rPr lang="zh-CN" altLang="en-US" sz="2000" kern="1200" dirty="0" smtClean="0"/>
            <a:t>，精度保障</a:t>
          </a:r>
          <a:endParaRPr lang="zh-CN" altLang="en-US" sz="2000" kern="1200" dirty="0"/>
        </a:p>
      </dsp:txBody>
      <dsp:txXfrm>
        <a:off x="457259" y="1976207"/>
        <a:ext cx="7748355" cy="1092154"/>
      </dsp:txXfrm>
    </dsp:sp>
    <dsp:sp modelId="{393A49B1-F376-4286-A83A-4A1595D43D70}">
      <dsp:nvSpPr>
        <dsp:cNvPr id="0" name=""/>
        <dsp:cNvSpPr/>
      </dsp:nvSpPr>
      <dsp:spPr>
        <a:xfrm>
          <a:off x="0" y="4382044"/>
          <a:ext cx="8270436" cy="10332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F0DF2ECC-CCAB-40CA-BD2E-B6137F4C2B8E}">
      <dsp:nvSpPr>
        <dsp:cNvPr id="0" name=""/>
        <dsp:cNvSpPr/>
      </dsp:nvSpPr>
      <dsp:spPr>
        <a:xfrm>
          <a:off x="407464" y="3776884"/>
          <a:ext cx="7857493" cy="12103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822" tIns="0" rIns="218822" bIns="0" numCol="1" spcCol="1270" anchor="ctr" anchorCtr="0">
          <a:noAutofit/>
        </a:bodyPr>
        <a:lstStyle/>
        <a:p>
          <a:pPr lvl="0" algn="l" defTabSz="889000">
            <a:lnSpc>
              <a:spcPct val="150000"/>
            </a:lnSpc>
            <a:spcBef>
              <a:spcPct val="0"/>
            </a:spcBef>
            <a:spcAft>
              <a:spcPct val="35000"/>
            </a:spcAft>
          </a:pPr>
          <a:r>
            <a:rPr lang="en-US" altLang="zh-CN" sz="2000" kern="1200" dirty="0" smtClean="0">
              <a:latin typeface="Times New Roman" panose="02020603050405020304" pitchFamily="18" charset="0"/>
              <a:cs typeface="Times New Roman" panose="02020603050405020304" pitchFamily="18" charset="0"/>
            </a:rPr>
            <a:t>AVM</a:t>
          </a:r>
          <a:r>
            <a:rPr lang="zh-CN" altLang="en-US" sz="2000" kern="1200" dirty="0" smtClean="0">
              <a:latin typeface="Times New Roman" panose="02020603050405020304" pitchFamily="18" charset="0"/>
              <a:cs typeface="Times New Roman" panose="02020603050405020304" pitchFamily="18" charset="0"/>
            </a:rPr>
            <a:t>标准及相关技术，满足了天文图像在通用可视化平台下的编辑、查阅、分析。对研究及科普意义非凡</a:t>
          </a:r>
          <a:endParaRPr lang="zh-CN" altLang="en-US" sz="2000" kern="1200" dirty="0"/>
        </a:p>
      </dsp:txBody>
      <dsp:txXfrm>
        <a:off x="466547" y="3835967"/>
        <a:ext cx="7739327"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B76B0-0B1B-4D37-AAA5-849BF858EB63}">
      <dsp:nvSpPr>
        <dsp:cNvPr id="0" name=""/>
        <dsp:cNvSpPr/>
      </dsp:nvSpPr>
      <dsp:spPr>
        <a:xfrm rot="5400000">
          <a:off x="-317490" y="393624"/>
          <a:ext cx="2116600" cy="14816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天球定位识别算法</a:t>
          </a:r>
          <a:endParaRPr lang="zh-CN" altLang="en-US" sz="2000" kern="1200" dirty="0"/>
        </a:p>
      </dsp:txBody>
      <dsp:txXfrm rot="-5400000">
        <a:off x="0" y="816944"/>
        <a:ext cx="1481620" cy="634980"/>
      </dsp:txXfrm>
    </dsp:sp>
    <dsp:sp modelId="{24D2EDFB-A796-4C55-A7BC-4CA209825BE8}">
      <dsp:nvSpPr>
        <dsp:cNvPr id="0" name=""/>
        <dsp:cNvSpPr/>
      </dsp:nvSpPr>
      <dsp:spPr>
        <a:xfrm rot="5400000">
          <a:off x="4608396" y="-3080816"/>
          <a:ext cx="1375790" cy="7590987"/>
        </a:xfrm>
        <a:prstGeom prst="round2Same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楷体" pitchFamily="49" charset="-122"/>
              <a:ea typeface="楷体" pitchFamily="49" charset="-122"/>
            </a:rPr>
            <a:t>亚像素定心算法：</a:t>
          </a:r>
          <a:r>
            <a:rPr lang="en-US" altLang="zh-CN" sz="2000" kern="1200" dirty="0" smtClean="0">
              <a:latin typeface="楷体" pitchFamily="49" charset="-122"/>
              <a:ea typeface="楷体" pitchFamily="49" charset="-122"/>
            </a:rPr>
            <a:t>Stone</a:t>
          </a:r>
          <a:r>
            <a:rPr lang="zh-CN" altLang="en-US" sz="2000" kern="1200" dirty="0" smtClean="0">
              <a:latin typeface="楷体" pitchFamily="49" charset="-122"/>
              <a:ea typeface="楷体" pitchFamily="49" charset="-122"/>
            </a:rPr>
            <a:t>对多种定心算法比较得出修正矩法均衡性最好，</a:t>
          </a:r>
          <a:r>
            <a:rPr lang="zh-CN" altLang="zh-CN" sz="2000" kern="1200" dirty="0" smtClean="0">
              <a:solidFill>
                <a:schemeClr val="tx1"/>
              </a:solidFill>
              <a:effectLst/>
              <a:latin typeface="楷体" pitchFamily="49" charset="-122"/>
              <a:ea typeface="楷体" pitchFamily="49" charset="-122"/>
              <a:cs typeface="+mn-cs"/>
            </a:rPr>
            <a:t>季凯帆</a:t>
          </a:r>
          <a:r>
            <a:rPr lang="zh-CN" altLang="en-US" sz="2000" kern="1200" dirty="0" smtClean="0">
              <a:solidFill>
                <a:schemeClr val="tx1"/>
              </a:solidFill>
              <a:effectLst/>
              <a:latin typeface="楷体" pitchFamily="49" charset="-122"/>
              <a:ea typeface="楷体" pitchFamily="49" charset="-122"/>
              <a:cs typeface="+mn-cs"/>
            </a:rPr>
            <a:t>得出二维高斯拟合法定心精度最高</a:t>
          </a:r>
          <a:endParaRPr lang="zh-CN" altLang="en-US" sz="2000" kern="1200" dirty="0">
            <a:latin typeface="楷体" pitchFamily="49" charset="-122"/>
            <a:ea typeface="楷体" pitchFamily="49" charset="-122"/>
          </a:endParaRPr>
        </a:p>
        <a:p>
          <a:pPr marL="228600" lvl="1" indent="-228600" algn="l" defTabSz="889000">
            <a:lnSpc>
              <a:spcPct val="90000"/>
            </a:lnSpc>
            <a:spcBef>
              <a:spcPct val="0"/>
            </a:spcBef>
            <a:spcAft>
              <a:spcPct val="15000"/>
            </a:spcAft>
            <a:buChar char="••"/>
          </a:pPr>
          <a:r>
            <a:rPr lang="zh-CN" altLang="en-US" sz="2000" kern="1200" dirty="0" smtClean="0">
              <a:latin typeface="楷体" pitchFamily="49" charset="-122"/>
              <a:ea typeface="楷体" pitchFamily="49" charset="-122"/>
            </a:rPr>
            <a:t>星图识别算法：最早由</a:t>
          </a:r>
          <a:r>
            <a:rPr lang="en-US" altLang="zh-CN" sz="2000" kern="1200" dirty="0" err="1" smtClean="0">
              <a:latin typeface="楷体" pitchFamily="49" charset="-122"/>
              <a:ea typeface="楷体" pitchFamily="49" charset="-122"/>
            </a:rPr>
            <a:t>Groth</a:t>
          </a:r>
          <a:r>
            <a:rPr lang="zh-CN" altLang="en-US" sz="2000" kern="1200" dirty="0" smtClean="0">
              <a:latin typeface="楷体" pitchFamily="49" charset="-122"/>
              <a:ea typeface="楷体" pitchFamily="49" charset="-122"/>
            </a:rPr>
            <a:t>提出的三角形识别法，针对识别冗余，改进的三角形算法越来越多</a:t>
          </a:r>
          <a:endParaRPr lang="zh-CN" altLang="en-US" sz="2000" kern="1200" dirty="0">
            <a:latin typeface="楷体" pitchFamily="49" charset="-122"/>
            <a:ea typeface="楷体" pitchFamily="49" charset="-122"/>
          </a:endParaRPr>
        </a:p>
      </dsp:txBody>
      <dsp:txXfrm rot="-5400000">
        <a:off x="1500798" y="93943"/>
        <a:ext cx="7523826" cy="1241468"/>
      </dsp:txXfrm>
    </dsp:sp>
    <dsp:sp modelId="{95A04B69-2F36-4D7F-BE9A-F81C302330E5}">
      <dsp:nvSpPr>
        <dsp:cNvPr id="0" name=""/>
        <dsp:cNvSpPr/>
      </dsp:nvSpPr>
      <dsp:spPr>
        <a:xfrm rot="5400000">
          <a:off x="-317490" y="2251627"/>
          <a:ext cx="2116600" cy="14816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坐标系转换算法</a:t>
          </a:r>
          <a:endParaRPr lang="zh-CN" altLang="en-US" sz="2000" kern="1200" dirty="0"/>
        </a:p>
      </dsp:txBody>
      <dsp:txXfrm rot="-5400000">
        <a:off x="0" y="2674947"/>
        <a:ext cx="1481620" cy="634980"/>
      </dsp:txXfrm>
    </dsp:sp>
    <dsp:sp modelId="{5D5EC3C2-8948-4E54-A61B-D6F1B3A9FF8D}">
      <dsp:nvSpPr>
        <dsp:cNvPr id="0" name=""/>
        <dsp:cNvSpPr/>
      </dsp:nvSpPr>
      <dsp:spPr>
        <a:xfrm rot="5400000">
          <a:off x="4598807" y="-1183049"/>
          <a:ext cx="1375790" cy="7610164"/>
        </a:xfrm>
        <a:prstGeom prst="round2Same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2700" rIns="12700" bIns="12700" numCol="1" spcCol="1270" anchor="ctr" anchorCtr="0">
          <a:noAutofit/>
        </a:bodyPr>
        <a:lstStyle/>
        <a:p>
          <a:pPr marL="171450" lvl="1" indent="-171450" algn="l" defTabSz="844550">
            <a:lnSpc>
              <a:spcPct val="90000"/>
            </a:lnSpc>
            <a:spcBef>
              <a:spcPct val="0"/>
            </a:spcBef>
            <a:spcAft>
              <a:spcPct val="15000"/>
            </a:spcAft>
            <a:buChar char="••"/>
          </a:pPr>
          <a:endParaRPr lang="zh-CN" altLang="en-US" sz="1900" kern="1200" dirty="0"/>
        </a:p>
        <a:p>
          <a:pPr marL="228600" lvl="1" indent="-228600" algn="l" defTabSz="889000">
            <a:lnSpc>
              <a:spcPct val="90000"/>
            </a:lnSpc>
            <a:spcBef>
              <a:spcPct val="0"/>
            </a:spcBef>
            <a:spcAft>
              <a:spcPct val="15000"/>
            </a:spcAft>
            <a:buChar char="••"/>
          </a:pPr>
          <a:r>
            <a:rPr lang="en-US" altLang="zh-CN" sz="2000" kern="1200" dirty="0" smtClean="0">
              <a:latin typeface="楷体" pitchFamily="49" charset="-122"/>
              <a:ea typeface="楷体" pitchFamily="49" charset="-122"/>
            </a:rPr>
            <a:t>1975</a:t>
          </a:r>
          <a:r>
            <a:rPr lang="zh-CN" altLang="en-US" sz="2000" kern="1200" dirty="0" smtClean="0">
              <a:latin typeface="楷体" pitchFamily="49" charset="-122"/>
              <a:ea typeface="楷体" pitchFamily="49" charset="-122"/>
            </a:rPr>
            <a:t>年提出的常数法；</a:t>
          </a:r>
          <a:r>
            <a:rPr lang="en-US" altLang="zh-CN" sz="2000" kern="1200" dirty="0" smtClean="0">
              <a:latin typeface="楷体" pitchFamily="49" charset="-122"/>
              <a:ea typeface="楷体" pitchFamily="49" charset="-122"/>
            </a:rPr>
            <a:t>2002</a:t>
          </a:r>
          <a:r>
            <a:rPr lang="zh-CN" altLang="en-US" sz="2000" kern="1200" dirty="0" smtClean="0">
              <a:latin typeface="楷体" pitchFamily="49" charset="-122"/>
              <a:ea typeface="楷体" pitchFamily="49" charset="-122"/>
            </a:rPr>
            <a:t>年由</a:t>
          </a:r>
          <a:r>
            <a:rPr lang="en-US" sz="2000" kern="1200" dirty="0" err="1" smtClean="0">
              <a:latin typeface="楷体" pitchFamily="49" charset="-122"/>
              <a:ea typeface="楷体" pitchFamily="49" charset="-122"/>
            </a:rPr>
            <a:t>E.W.Greisen</a:t>
          </a:r>
          <a:r>
            <a:rPr lang="zh-CN" sz="2000" kern="1200" dirty="0" smtClean="0">
              <a:latin typeface="楷体" pitchFamily="49" charset="-122"/>
              <a:ea typeface="楷体" pitchFamily="49" charset="-122"/>
            </a:rPr>
            <a:t>和</a:t>
          </a:r>
          <a:r>
            <a:rPr lang="en-US" sz="2000" kern="1200" dirty="0" err="1" smtClean="0">
              <a:latin typeface="楷体" pitchFamily="49" charset="-122"/>
              <a:ea typeface="楷体" pitchFamily="49" charset="-122"/>
            </a:rPr>
            <a:t>M.R.Calabretta</a:t>
          </a:r>
          <a:r>
            <a:rPr lang="zh-CN" altLang="en-US" sz="2000" kern="1200" dirty="0" smtClean="0">
              <a:latin typeface="楷体" pitchFamily="49" charset="-122"/>
              <a:ea typeface="楷体" pitchFamily="49" charset="-122"/>
            </a:rPr>
            <a:t>提出的</a:t>
          </a:r>
          <a:r>
            <a:rPr lang="en-US" altLang="zh-CN" sz="2000" kern="1200" dirty="0" smtClean="0">
              <a:latin typeface="楷体" pitchFamily="49" charset="-122"/>
              <a:ea typeface="楷体" pitchFamily="49" charset="-122"/>
            </a:rPr>
            <a:t>WCS</a:t>
          </a:r>
          <a:r>
            <a:rPr lang="zh-CN" altLang="en-US" sz="2000" kern="1200" dirty="0" smtClean="0">
              <a:latin typeface="楷体" pitchFamily="49" charset="-122"/>
              <a:ea typeface="楷体" pitchFamily="49" charset="-122"/>
            </a:rPr>
            <a:t>算法</a:t>
          </a:r>
          <a:endParaRPr lang="zh-CN" altLang="en-US" sz="2000" kern="1200" dirty="0">
            <a:latin typeface="楷体" pitchFamily="49" charset="-122"/>
            <a:ea typeface="楷体" pitchFamily="49" charset="-122"/>
          </a:endParaRPr>
        </a:p>
      </dsp:txBody>
      <dsp:txXfrm rot="-5400000">
        <a:off x="1481621" y="2001298"/>
        <a:ext cx="7543003" cy="1241468"/>
      </dsp:txXfrm>
    </dsp:sp>
    <dsp:sp modelId="{EFB01457-B94E-4517-A83B-38DD31E1BEE0}">
      <dsp:nvSpPr>
        <dsp:cNvPr id="0" name=""/>
        <dsp:cNvSpPr/>
      </dsp:nvSpPr>
      <dsp:spPr>
        <a:xfrm rot="5400000">
          <a:off x="-317490" y="4178779"/>
          <a:ext cx="2116600" cy="14816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t>通用可视化算法</a:t>
          </a:r>
          <a:endParaRPr lang="zh-CN" altLang="en-US" sz="2000" kern="1200" dirty="0"/>
        </a:p>
      </dsp:txBody>
      <dsp:txXfrm rot="-5400000">
        <a:off x="0" y="4602099"/>
        <a:ext cx="1481620" cy="634980"/>
      </dsp:txXfrm>
    </dsp:sp>
    <dsp:sp modelId="{07CAFA7C-8F1E-455F-B7B1-74AA6571E42A}">
      <dsp:nvSpPr>
        <dsp:cNvPr id="0" name=""/>
        <dsp:cNvSpPr/>
      </dsp:nvSpPr>
      <dsp:spPr>
        <a:xfrm rot="5400000">
          <a:off x="4598807" y="744102"/>
          <a:ext cx="1375790" cy="7610164"/>
        </a:xfrm>
        <a:prstGeom prst="round2Same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latin typeface="楷体" pitchFamily="49" charset="-122"/>
              <a:ea typeface="楷体" pitchFamily="49" charset="-122"/>
            </a:rPr>
            <a:t>灰度压缩法：线性变换、对数变换、及改进的一些线性压缩法</a:t>
          </a:r>
          <a:endParaRPr lang="zh-CN" altLang="en-US" sz="2000" kern="1200" dirty="0">
            <a:latin typeface="楷体" pitchFamily="49" charset="-122"/>
            <a:ea typeface="楷体" pitchFamily="49" charset="-122"/>
          </a:endParaRPr>
        </a:p>
        <a:p>
          <a:pPr marL="228600" lvl="1" indent="-228600" algn="l" defTabSz="889000">
            <a:lnSpc>
              <a:spcPct val="90000"/>
            </a:lnSpc>
            <a:spcBef>
              <a:spcPct val="0"/>
            </a:spcBef>
            <a:spcAft>
              <a:spcPct val="15000"/>
            </a:spcAft>
            <a:buChar char="••"/>
          </a:pPr>
          <a:r>
            <a:rPr lang="en-US" sz="2000" kern="1200" dirty="0" smtClean="0">
              <a:latin typeface="楷体" pitchFamily="49" charset="-122"/>
              <a:ea typeface="楷体" pitchFamily="49" charset="-122"/>
            </a:rPr>
            <a:t>AVM</a:t>
          </a:r>
          <a:r>
            <a:rPr lang="zh-CN" sz="2000" kern="1200" dirty="0" smtClean="0">
              <a:latin typeface="楷体" pitchFamily="49" charset="-122"/>
              <a:ea typeface="楷体" pitchFamily="49" charset="-122"/>
            </a:rPr>
            <a:t>作为</a:t>
          </a:r>
          <a:r>
            <a:rPr lang="en-US" sz="2000" kern="1200" dirty="0" smtClean="0">
              <a:latin typeface="楷体" pitchFamily="49" charset="-122"/>
              <a:ea typeface="楷体" pitchFamily="49" charset="-122"/>
            </a:rPr>
            <a:t>VAMP</a:t>
          </a:r>
          <a:r>
            <a:rPr lang="zh-CN" sz="2000" kern="1200" dirty="0" smtClean="0">
              <a:latin typeface="楷体" pitchFamily="49" charset="-122"/>
              <a:ea typeface="楷体" pitchFamily="49" charset="-122"/>
            </a:rPr>
            <a:t>的一项核心技术，由</a:t>
          </a:r>
          <a:r>
            <a:rPr lang="en-US" sz="2000" kern="1200" dirty="0" smtClean="0">
              <a:latin typeface="楷体" pitchFamily="49" charset="-122"/>
              <a:ea typeface="楷体" pitchFamily="49" charset="-122"/>
            </a:rPr>
            <a:t>IVOA</a:t>
          </a:r>
          <a:r>
            <a:rPr lang="en-US" altLang="zh-CN" sz="2000" kern="1200" dirty="0" smtClean="0">
              <a:latin typeface="楷体" pitchFamily="49" charset="-122"/>
              <a:ea typeface="楷体" pitchFamily="49" charset="-122"/>
            </a:rPr>
            <a:t>2016</a:t>
          </a:r>
          <a:r>
            <a:rPr lang="zh-CN" altLang="en-US" sz="2000" kern="1200" dirty="0" smtClean="0">
              <a:latin typeface="楷体" pitchFamily="49" charset="-122"/>
              <a:ea typeface="楷体" pitchFamily="49" charset="-122"/>
            </a:rPr>
            <a:t>年据</a:t>
          </a:r>
          <a:r>
            <a:rPr lang="zh-CN" sz="2000" kern="1200" dirty="0" smtClean="0">
              <a:latin typeface="楷体" pitchFamily="49" charset="-122"/>
              <a:ea typeface="楷体" pitchFamily="49" charset="-122"/>
            </a:rPr>
            <a:t>现有的元数据标准</a:t>
          </a:r>
          <a:r>
            <a:rPr lang="zh-CN" altLang="en-US" sz="2000" kern="1200" dirty="0" smtClean="0">
              <a:latin typeface="楷体" pitchFamily="49" charset="-122"/>
              <a:ea typeface="楷体" pitchFamily="49" charset="-122"/>
            </a:rPr>
            <a:t>研发</a:t>
          </a:r>
          <a:endParaRPr lang="zh-CN" altLang="en-US" sz="2000" kern="1200" dirty="0">
            <a:latin typeface="楷体" pitchFamily="49" charset="-122"/>
            <a:ea typeface="楷体" pitchFamily="49" charset="-122"/>
          </a:endParaRPr>
        </a:p>
      </dsp:txBody>
      <dsp:txXfrm rot="-5400000">
        <a:off x="1481621" y="3928450"/>
        <a:ext cx="7543003" cy="1241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9267D-7EBC-42B0-88DC-64BB5AB1D73A}">
      <dsp:nvSpPr>
        <dsp:cNvPr id="0" name=""/>
        <dsp:cNvSpPr/>
      </dsp:nvSpPr>
      <dsp:spPr>
        <a:xfrm>
          <a:off x="0" y="337894"/>
          <a:ext cx="8581725"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215394-DDA9-4DDF-A18F-366B8F516402}">
      <dsp:nvSpPr>
        <dsp:cNvPr id="0" name=""/>
        <dsp:cNvSpPr/>
      </dsp:nvSpPr>
      <dsp:spPr>
        <a:xfrm>
          <a:off x="397395" y="17999"/>
          <a:ext cx="8159748" cy="9058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58" tIns="0" rIns="227058" bIns="0" numCol="1" spcCol="1270" anchor="ctr" anchorCtr="0">
          <a:noAutofit/>
        </a:bodyPr>
        <a:lstStyle/>
        <a:p>
          <a:pPr lvl="0" algn="l" defTabSz="889000">
            <a:lnSpc>
              <a:spcPct val="90000"/>
            </a:lnSpc>
            <a:spcBef>
              <a:spcPct val="0"/>
            </a:spcBef>
            <a:spcAft>
              <a:spcPct val="35000"/>
            </a:spcAft>
          </a:pPr>
          <a:r>
            <a:rPr lang="zh-CN" altLang="en-US" sz="2000" kern="1200" dirty="0" smtClean="0"/>
            <a:t>（</a:t>
          </a:r>
          <a:r>
            <a:rPr lang="en-US" altLang="zh-CN" sz="2000" kern="1200" dirty="0" smtClean="0"/>
            <a:t>1</a:t>
          </a:r>
          <a:r>
            <a:rPr lang="zh-CN" altLang="en-US" sz="2000" kern="1200" dirty="0" smtClean="0"/>
            <a:t>）完成了天文图像定位识别模块中的图像预处理、图像分割、亚像素定位及星图识别算法的研究及实现</a:t>
          </a:r>
          <a:endParaRPr lang="zh-CN" altLang="en-US" sz="2000" kern="1200" dirty="0"/>
        </a:p>
      </dsp:txBody>
      <dsp:txXfrm>
        <a:off x="441614" y="62218"/>
        <a:ext cx="8071310" cy="817393"/>
      </dsp:txXfrm>
    </dsp:sp>
    <dsp:sp modelId="{AB44412D-75A4-4ABD-856A-7C9D09D011C6}">
      <dsp:nvSpPr>
        <dsp:cNvPr id="0" name=""/>
        <dsp:cNvSpPr/>
      </dsp:nvSpPr>
      <dsp:spPr>
        <a:xfrm>
          <a:off x="0" y="1863692"/>
          <a:ext cx="8581725"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6D4C9-85E0-454F-83F1-2BA2588DD3CB}">
      <dsp:nvSpPr>
        <dsp:cNvPr id="0" name=""/>
        <dsp:cNvSpPr/>
      </dsp:nvSpPr>
      <dsp:spPr>
        <a:xfrm>
          <a:off x="408553" y="1444567"/>
          <a:ext cx="8171067" cy="8766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58" tIns="0" rIns="227058" bIns="0" numCol="1" spcCol="1270" anchor="ctr" anchorCtr="0">
          <a:noAutofit/>
        </a:bodyPr>
        <a:lstStyle/>
        <a:p>
          <a:pPr lvl="0" algn="l" defTabSz="889000">
            <a:lnSpc>
              <a:spcPct val="90000"/>
            </a:lnSpc>
            <a:spcBef>
              <a:spcPct val="0"/>
            </a:spcBef>
            <a:spcAft>
              <a:spcPct val="35000"/>
            </a:spcAft>
          </a:pPr>
          <a:r>
            <a:rPr lang="zh-CN" altLang="en-US" sz="2000" kern="1200" dirty="0" smtClean="0"/>
            <a:t>（</a:t>
          </a:r>
          <a:r>
            <a:rPr lang="en-US" altLang="zh-CN" sz="2000" kern="1200" dirty="0" smtClean="0"/>
            <a:t>2</a:t>
          </a:r>
          <a:r>
            <a:rPr lang="zh-CN" altLang="en-US" sz="2000" kern="1200" dirty="0" smtClean="0"/>
            <a:t>）对</a:t>
          </a:r>
          <a:r>
            <a:rPr lang="en-US" altLang="zh-CN" sz="2000" kern="1200" dirty="0" smtClean="0"/>
            <a:t>WCS</a:t>
          </a:r>
          <a:r>
            <a:rPr lang="zh-CN" altLang="en-US" sz="2000" kern="1200" dirty="0" smtClean="0"/>
            <a:t>建立图像坐标与天球坐标之间转换函数进行了分析及实现</a:t>
          </a:r>
          <a:endParaRPr lang="zh-CN" altLang="en-US" sz="2000" kern="1200" dirty="0"/>
        </a:p>
      </dsp:txBody>
      <dsp:txXfrm>
        <a:off x="451349" y="1487363"/>
        <a:ext cx="8085475" cy="791092"/>
      </dsp:txXfrm>
    </dsp:sp>
    <dsp:sp modelId="{AA90D4C2-02D9-42E6-84FC-5129BA792E4A}">
      <dsp:nvSpPr>
        <dsp:cNvPr id="0" name=""/>
        <dsp:cNvSpPr/>
      </dsp:nvSpPr>
      <dsp:spPr>
        <a:xfrm>
          <a:off x="0" y="3156459"/>
          <a:ext cx="8581725"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4499E-7EE4-43DC-92D8-8B69D45C7287}">
      <dsp:nvSpPr>
        <dsp:cNvPr id="0" name=""/>
        <dsp:cNvSpPr/>
      </dsp:nvSpPr>
      <dsp:spPr>
        <a:xfrm>
          <a:off x="408553" y="2812292"/>
          <a:ext cx="8171067" cy="8017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58" tIns="0" rIns="227058" bIns="0" numCol="1" spcCol="1270" anchor="ctr" anchorCtr="0">
          <a:noAutofit/>
        </a:bodyPr>
        <a:lstStyle/>
        <a:p>
          <a:pPr lvl="0" algn="l" defTabSz="889000">
            <a:lnSpc>
              <a:spcPct val="90000"/>
            </a:lnSpc>
            <a:spcBef>
              <a:spcPct val="0"/>
            </a:spcBef>
            <a:spcAft>
              <a:spcPct val="35000"/>
            </a:spcAft>
          </a:pPr>
          <a:r>
            <a:rPr lang="zh-CN" altLang="en-US" sz="2000" kern="1200" dirty="0" smtClean="0"/>
            <a:t>（</a:t>
          </a:r>
          <a:r>
            <a:rPr lang="en-US" altLang="zh-CN" sz="2000" kern="1200" dirty="0" smtClean="0"/>
            <a:t>3</a:t>
          </a:r>
          <a:r>
            <a:rPr lang="zh-CN" altLang="en-US" sz="2000" kern="1200" dirty="0" smtClean="0"/>
            <a:t>）完成了通用可视化模块</a:t>
          </a:r>
          <a:r>
            <a:rPr lang="en-US" altLang="zh-CN" sz="2000" kern="1200" dirty="0" smtClean="0"/>
            <a:t>FITS</a:t>
          </a:r>
          <a:r>
            <a:rPr lang="zh-CN" altLang="en-US" sz="2000" kern="1200" dirty="0" smtClean="0"/>
            <a:t>图像映射、格式转换、</a:t>
          </a:r>
          <a:r>
            <a:rPr lang="en-US" altLang="zh-CN" sz="2000" kern="1200" dirty="0" smtClean="0"/>
            <a:t>AVM</a:t>
          </a:r>
          <a:r>
            <a:rPr lang="zh-CN" altLang="en-US" sz="2000" kern="1200" dirty="0" smtClean="0"/>
            <a:t>元数据转换及嵌入相关算法的研究及实现</a:t>
          </a:r>
          <a:endParaRPr lang="zh-CN" altLang="en-US" sz="2000" kern="1200" dirty="0"/>
        </a:p>
      </dsp:txBody>
      <dsp:txXfrm>
        <a:off x="447690" y="2851429"/>
        <a:ext cx="8092793" cy="723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9267D-7EBC-42B0-88DC-64BB5AB1D73A}">
      <dsp:nvSpPr>
        <dsp:cNvPr id="0" name=""/>
        <dsp:cNvSpPr/>
      </dsp:nvSpPr>
      <dsp:spPr>
        <a:xfrm>
          <a:off x="0" y="463814"/>
          <a:ext cx="8581725"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215394-DDA9-4DDF-A18F-366B8F516402}">
      <dsp:nvSpPr>
        <dsp:cNvPr id="0" name=""/>
        <dsp:cNvSpPr/>
      </dsp:nvSpPr>
      <dsp:spPr>
        <a:xfrm>
          <a:off x="397395" y="0"/>
          <a:ext cx="8159748" cy="13733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58" tIns="0" rIns="227058" bIns="0" numCol="1" spcCol="1270" anchor="ctr" anchorCtr="0">
          <a:noAutofit/>
        </a:bodyPr>
        <a:lstStyle/>
        <a:p>
          <a:pPr lvl="0" algn="l" defTabSz="889000">
            <a:lnSpc>
              <a:spcPct val="90000"/>
            </a:lnSpc>
            <a:spcBef>
              <a:spcPct val="0"/>
            </a:spcBef>
            <a:spcAft>
              <a:spcPct val="35000"/>
            </a:spcAft>
          </a:pPr>
          <a:r>
            <a:rPr lang="zh-CN" sz="2000" kern="1200" dirty="0" smtClean="0"/>
            <a:t>（</a:t>
          </a:r>
          <a:r>
            <a:rPr lang="en-US" sz="2000" kern="1200" dirty="0" smtClean="0"/>
            <a:t>1</a:t>
          </a:r>
          <a:r>
            <a:rPr lang="zh-CN" sz="2000" kern="1200" dirty="0" smtClean="0"/>
            <a:t>）图像预处理中采用的算法较为简单，需进一步研究更具针对性的算法，以提高系统的精度</a:t>
          </a:r>
          <a:endParaRPr lang="zh-CN" altLang="en-US" sz="2000" kern="1200" dirty="0"/>
        </a:p>
      </dsp:txBody>
      <dsp:txXfrm>
        <a:off x="464437" y="67042"/>
        <a:ext cx="8025664" cy="1239273"/>
      </dsp:txXfrm>
    </dsp:sp>
    <dsp:sp modelId="{AB44412D-75A4-4ABD-856A-7C9D09D011C6}">
      <dsp:nvSpPr>
        <dsp:cNvPr id="0" name=""/>
        <dsp:cNvSpPr/>
      </dsp:nvSpPr>
      <dsp:spPr>
        <a:xfrm>
          <a:off x="0" y="2777120"/>
          <a:ext cx="8581725"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6D4C9-85E0-454F-83F1-2BA2588DD3CB}">
      <dsp:nvSpPr>
        <dsp:cNvPr id="0" name=""/>
        <dsp:cNvSpPr/>
      </dsp:nvSpPr>
      <dsp:spPr>
        <a:xfrm>
          <a:off x="408553" y="2141672"/>
          <a:ext cx="8171067" cy="13291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058" tIns="0" rIns="227058" bIns="0" numCol="1" spcCol="1270" anchor="ctr" anchorCtr="0">
          <a:noAutofit/>
        </a:bodyPr>
        <a:lstStyle/>
        <a:p>
          <a:pPr lvl="0" algn="l" defTabSz="889000">
            <a:lnSpc>
              <a:spcPct val="90000"/>
            </a:lnSpc>
            <a:spcBef>
              <a:spcPct val="0"/>
            </a:spcBef>
            <a:spcAft>
              <a:spcPct val="35000"/>
            </a:spcAft>
          </a:pPr>
          <a:r>
            <a:rPr lang="zh-CN" sz="2000" kern="1200" dirty="0" smtClean="0"/>
            <a:t>（</a:t>
          </a:r>
          <a:r>
            <a:rPr lang="en-US" sz="2000" kern="1200" dirty="0" smtClean="0"/>
            <a:t>2</a:t>
          </a:r>
          <a:r>
            <a:rPr lang="zh-CN" sz="2000" kern="1200" dirty="0" smtClean="0"/>
            <a:t>）在软件编程中使用多线程技术，能够提高响应速度，发挥计算机性能优势</a:t>
          </a:r>
          <a:endParaRPr lang="zh-CN" altLang="en-US" sz="2000" kern="1200" dirty="0"/>
        </a:p>
      </dsp:txBody>
      <dsp:txXfrm>
        <a:off x="473438" y="2206557"/>
        <a:ext cx="8041297" cy="11993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BF4AA-611D-415B-9549-A39512EF6DF1}" type="datetimeFigureOut">
              <a:rPr lang="zh-CN" altLang="en-US" smtClean="0"/>
              <a:t>2017/5/19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C71E1-205C-4199-ABA6-4677CF57A3AD}" type="slidenum">
              <a:rPr lang="zh-CN" altLang="en-US" smtClean="0"/>
              <a:t>‹#›</a:t>
            </a:fld>
            <a:endParaRPr lang="zh-CN" altLang="en-US"/>
          </a:p>
        </p:txBody>
      </p:sp>
    </p:spTree>
    <p:extLst>
      <p:ext uri="{BB962C8B-B14F-4D97-AF65-F5344CB8AC3E}">
        <p14:creationId xmlns:p14="http://schemas.microsoft.com/office/powerpoint/2010/main" val="283905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C2F1803-B236-4A03-A2B7-710ED2D4A2F5}" type="slidenum">
              <a:rPr lang="zh-CN" altLang="en-US" smtClean="0"/>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t>可以发现其主要包括</a:t>
            </a:r>
            <a:r>
              <a:rPr lang="en-US" altLang="zh-CN" dirty="0" smtClean="0"/>
              <a:t>CCD</a:t>
            </a:r>
            <a:r>
              <a:rPr lang="zh-CN" altLang="zh-CN" dirty="0" smtClean="0"/>
              <a:t>暗电流噪声、空间辐射噪声以及</a:t>
            </a:r>
            <a:r>
              <a:rPr lang="en-US" altLang="zh-CN" dirty="0" smtClean="0"/>
              <a:t>CCD</a:t>
            </a:r>
            <a:r>
              <a:rPr lang="zh-CN" altLang="zh-CN" dirty="0" smtClean="0"/>
              <a:t>读出噪声等，其中</a:t>
            </a:r>
            <a:r>
              <a:rPr lang="zh-CN" altLang="zh-CN" sz="1200" kern="1200" dirty="0" smtClean="0">
                <a:solidFill>
                  <a:schemeClr val="tx1"/>
                </a:solidFill>
                <a:effectLst/>
                <a:latin typeface="+mn-lt"/>
                <a:ea typeface="+mn-ea"/>
                <a:cs typeface="+mn-cs"/>
              </a:rPr>
              <a:t>图像从而获取本底图像。</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当</a:t>
            </a:r>
            <a:r>
              <a:rPr lang="en-US" altLang="zh-CN" sz="1200" kern="1200" dirty="0" smtClean="0">
                <a:solidFill>
                  <a:schemeClr val="tx1"/>
                </a:solidFill>
                <a:effectLst/>
                <a:latin typeface="+mn-lt"/>
                <a:ea typeface="+mn-ea"/>
                <a:cs typeface="+mn-cs"/>
              </a:rPr>
              <a:t>CCD</a:t>
            </a:r>
            <a:r>
              <a:rPr lang="zh-CN" altLang="en-US" sz="1200" kern="1200" dirty="0" smtClean="0">
                <a:solidFill>
                  <a:schemeClr val="tx1"/>
                </a:solidFill>
                <a:effectLst/>
                <a:latin typeface="+mn-lt"/>
                <a:ea typeface="+mn-ea"/>
                <a:cs typeface="+mn-cs"/>
              </a:rPr>
              <a:t>感应器表面没有受到光子撞击时，像素单元会残存某些有害电荷。该电荷是由半导体材料随机产生的热噪音电荷。这种有害电荷在未被光子撞击时，将残存在该像素单元内，称之为暗电流。</a:t>
            </a:r>
            <a:r>
              <a:rPr lang="zh-CN" altLang="zh-CN" sz="1200" kern="1200" dirty="0" smtClean="0">
                <a:solidFill>
                  <a:schemeClr val="tx1"/>
                </a:solidFill>
                <a:effectLst/>
                <a:latin typeface="+mn-lt"/>
                <a:ea typeface="+mn-ea"/>
                <a:cs typeface="+mn-cs"/>
              </a:rPr>
              <a:t>通过设置感光时间及</a:t>
            </a:r>
            <a:r>
              <a:rPr lang="en-US" altLang="zh-CN" sz="1200" kern="1200" dirty="0" smtClean="0">
                <a:solidFill>
                  <a:schemeClr val="tx1"/>
                </a:solidFill>
                <a:effectLst/>
                <a:latin typeface="+mn-lt"/>
                <a:ea typeface="+mn-ea"/>
                <a:cs typeface="+mn-cs"/>
              </a:rPr>
              <a:t>CCD</a:t>
            </a:r>
            <a:r>
              <a:rPr lang="zh-CN" altLang="zh-CN" sz="1200" kern="1200" dirty="0" smtClean="0">
                <a:solidFill>
                  <a:schemeClr val="tx1"/>
                </a:solidFill>
                <a:effectLst/>
                <a:latin typeface="+mn-lt"/>
                <a:ea typeface="+mn-ea"/>
                <a:cs typeface="+mn-cs"/>
              </a:rPr>
              <a:t>芯片的环境温度等控制</a:t>
            </a:r>
            <a:r>
              <a:rPr lang="en-US" altLang="zh-CN" sz="1200" kern="1200" dirty="0" smtClean="0">
                <a:solidFill>
                  <a:schemeClr val="tx1"/>
                </a:solidFill>
                <a:effectLst/>
                <a:latin typeface="+mn-lt"/>
                <a:ea typeface="+mn-ea"/>
                <a:cs typeface="+mn-cs"/>
              </a:rPr>
              <a:t>CCD</a:t>
            </a:r>
            <a:r>
              <a:rPr lang="zh-CN" altLang="zh-CN" sz="1200" kern="1200" dirty="0" smtClean="0">
                <a:solidFill>
                  <a:schemeClr val="tx1"/>
                </a:solidFill>
                <a:effectLst/>
                <a:latin typeface="+mn-lt"/>
                <a:ea typeface="+mn-ea"/>
                <a:cs typeface="+mn-cs"/>
              </a:rPr>
              <a:t>相机在无光照的条件下数字化输出图像，来获取对应感光时间及环境温度条件下的输出图像作为暗电流图像。将获取的图像减去暗电流</a:t>
            </a:r>
            <a:endParaRPr lang="en-US" altLang="zh-CN" sz="1200" kern="1200" dirty="0" smtClean="0">
              <a:solidFill>
                <a:schemeClr val="tx1"/>
              </a:solidFill>
              <a:effectLst/>
              <a:latin typeface="+mn-lt"/>
              <a:ea typeface="+mn-ea"/>
              <a:cs typeface="+mn-cs"/>
            </a:endParaRP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12</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55299" name="备注占位符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我们需要先获得平场图像</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，它是通过拍摄均匀光场而获得的，该图像要求光照水平尽量接近饱和照明条件并且必须用均匀光场进行照明。</a:t>
                </a:r>
              </a:p>
              <a:p>
                <a:r>
                  <a:rPr lang="zh-CN" altLang="zh-CN" sz="1200" kern="1200" dirty="0">
                    <a:solidFill>
                      <a:schemeClr val="tx1"/>
                    </a:solidFill>
                    <a:effectLst/>
                    <a:latin typeface="+mn-lt"/>
                    <a:ea typeface="+mn-ea"/>
                    <a:cs typeface="+mn-cs"/>
                  </a:rPr>
                  <a:t>首先可以利用前文中已经得到的本底图像</a:t>
                </a:r>
                <a:r>
                  <a:rPr lang="en-US" altLang="zh-CN" sz="1200" i="1" kern="1200" dirty="0">
                    <a:solidFill>
                      <a:schemeClr val="tx1"/>
                    </a:solidFill>
                    <a:effectLst/>
                    <a:latin typeface="+mn-lt"/>
                    <a:ea typeface="+mn-ea"/>
                    <a:cs typeface="+mn-cs"/>
                  </a:rPr>
                  <a:t>g</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求出本底图像中所有像素点的平均灰度值</a:t>
                </a:r>
                <a14:m>
                  <m:oMath xmlns:m="http://schemas.openxmlformats.org/officeDocument/2006/math">
                    <m:acc>
                      <m:accPr>
                        <m:chr m:val="̅"/>
                        <m:ctrlPr>
                          <a:rPr lang="zh-CN" altLang="zh-CN" sz="1200" i="1" kern="1200">
                            <a:solidFill>
                              <a:schemeClr val="tx1"/>
                            </a:solidFill>
                            <a:effectLst/>
                            <a:latin typeface="Cambria Math"/>
                            <a:ea typeface="+mn-ea"/>
                            <a:cs typeface="+mn-cs"/>
                          </a:rPr>
                        </m:ctrlPr>
                      </m:accPr>
                      <m:e>
                        <m:r>
                          <m:rPr>
                            <m:sty m:val="p"/>
                          </m:rPr>
                          <a:rPr lang="en-US" altLang="zh-CN" sz="1200" kern="1200">
                            <a:solidFill>
                              <a:schemeClr val="tx1"/>
                            </a:solidFill>
                            <a:effectLst/>
                            <a:latin typeface="Cambria Math"/>
                            <a:ea typeface="+mn-ea"/>
                            <a:cs typeface="+mn-cs"/>
                          </a:rPr>
                          <m:t>B</m:t>
                        </m:r>
                      </m:e>
                    </m:acc>
                  </m:oMath>
                </a14:m>
                <a:r>
                  <a:rPr lang="zh-CN" altLang="zh-CN" sz="1200" kern="1200" dirty="0">
                    <a:solidFill>
                      <a:schemeClr val="tx1"/>
                    </a:solidFill>
                    <a:effectLst/>
                    <a:latin typeface="+mn-lt"/>
                    <a:ea typeface="+mn-ea"/>
                    <a:cs typeface="+mn-cs"/>
                  </a:rPr>
                  <a:t>，把这个平均灰度值作为本底图像的整体估计值；接着利用已经得到的平场图像减去这个平均灰度值求出平场图像中各个像素点对应的光照水平</a:t>
                </a:r>
                <a:r>
                  <a:rPr lang="en-US" altLang="zh-CN" sz="1200" i="1" kern="1200" dirty="0">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以及所有像素点的平均光照水平，作为平场图像的整体估计值</a:t>
                </a:r>
                <a14:m>
                  <m:oMath xmlns:m="http://schemas.openxmlformats.org/officeDocument/2006/math">
                    <m:acc>
                      <m:accPr>
                        <m:chr m:val="̅"/>
                        <m:ctrlPr>
                          <a:rPr lang="zh-CN" altLang="zh-CN" sz="1200" i="1" kern="1200">
                            <a:solidFill>
                              <a:schemeClr val="tx1"/>
                            </a:solidFill>
                            <a:effectLst/>
                            <a:latin typeface="Cambria Math"/>
                            <a:ea typeface="+mn-ea"/>
                            <a:cs typeface="+mn-cs"/>
                          </a:rPr>
                        </m:ctrlPr>
                      </m:accPr>
                      <m:e>
                        <m:r>
                          <a:rPr lang="en-US" altLang="zh-CN" sz="1200" i="1" kern="1200">
                            <a:solidFill>
                              <a:schemeClr val="tx1"/>
                            </a:solidFill>
                            <a:effectLst/>
                            <a:latin typeface="Cambria Math"/>
                            <a:ea typeface="+mn-ea"/>
                            <a:cs typeface="+mn-cs"/>
                          </a:rPr>
                          <m:t>𝐼</m:t>
                        </m:r>
                      </m:e>
                    </m:acc>
                  </m:oMath>
                </a14:m>
                <a:r>
                  <a:rPr lang="zh-CN" altLang="zh-CN" sz="1200" kern="1200" dirty="0">
                    <a:solidFill>
                      <a:schemeClr val="tx1"/>
                    </a:solidFill>
                    <a:effectLst/>
                    <a:latin typeface="+mn-lt"/>
                    <a:ea typeface="+mn-ea"/>
                    <a:cs typeface="+mn-cs"/>
                  </a:rPr>
                  <a:t>，最后对于一幅需要做平场改正的图像</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endParaRPr lang="en-US" altLang="zh-CN" dirty="0" smtClean="0"/>
              </a:p>
            </p:txBody>
          </p:sp>
        </mc:Choice>
        <mc:Fallback xmlns="">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我们需要先获得平场图像</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，它是通过拍摄均匀光场而获得的，该图像要求光照水平尽量接近饱和照明条件并且必须用均匀光场进行照明。</a:t>
                </a:r>
              </a:p>
              <a:p>
                <a:r>
                  <a:rPr lang="zh-CN" altLang="zh-CN" sz="1200" kern="1200" dirty="0">
                    <a:solidFill>
                      <a:schemeClr val="tx1"/>
                    </a:solidFill>
                    <a:effectLst/>
                    <a:latin typeface="+mn-lt"/>
                    <a:ea typeface="+mn-ea"/>
                    <a:cs typeface="+mn-cs"/>
                  </a:rPr>
                  <a:t>首先可以利用前文中已经得到的本底图像</a:t>
                </a:r>
                <a:r>
                  <a:rPr lang="en-US" altLang="zh-CN" sz="1200" i="1" kern="1200" dirty="0">
                    <a:solidFill>
                      <a:schemeClr val="tx1"/>
                    </a:solidFill>
                    <a:effectLst/>
                    <a:latin typeface="+mn-lt"/>
                    <a:ea typeface="+mn-ea"/>
                    <a:cs typeface="+mn-cs"/>
                  </a:rPr>
                  <a:t>g</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求出本底图像中所有像素点的平均灰度值</a:t>
                </a:r>
                <a:r>
                  <a:rPr lang="en-US" altLang="zh-CN" sz="1200" i="0" kern="1200">
                    <a:solidFill>
                      <a:schemeClr val="tx1"/>
                    </a:solidFill>
                    <a:effectLst/>
                    <a:latin typeface="+mn-lt"/>
                    <a:ea typeface="+mn-ea"/>
                    <a:cs typeface="+mn-cs"/>
                  </a:rPr>
                  <a:t>B</a:t>
                </a:r>
                <a:r>
                  <a:rPr lang="zh-CN" altLang="zh-CN" sz="1200" i="0" kern="120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，把这个平均灰度值作为本底图像的整体估计值；接着利用已经得到的平场图像减去这个平均灰度值求出平场图像中各个像素点对应的光照水平</a:t>
                </a:r>
                <a:r>
                  <a:rPr lang="en-US" altLang="zh-CN" sz="1200" i="1" kern="1200" dirty="0">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以及所有像素点的平均光照水平，作为平场图像的整体估计值</a:t>
                </a:r>
                <a:r>
                  <a:rPr lang="en-US" altLang="zh-CN" sz="1200" i="0" kern="1200">
                    <a:solidFill>
                      <a:schemeClr val="tx1"/>
                    </a:solidFill>
                    <a:effectLst/>
                    <a:latin typeface="+mn-lt"/>
                    <a:ea typeface="+mn-ea"/>
                    <a:cs typeface="+mn-cs"/>
                  </a:rPr>
                  <a:t>𝐼</a:t>
                </a:r>
                <a:r>
                  <a:rPr lang="zh-CN" altLang="zh-CN" sz="1200" i="0" kern="120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，最后对于一幅需要做平场改正的图像</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endParaRPr lang="en-US" altLang="zh-CN" dirty="0" smtClean="0"/>
              </a:p>
            </p:txBody>
          </p:sp>
        </mc:Fallback>
      </mc:AlternateContent>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13</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zh-CN" dirty="0" smtClean="0"/>
              <a:t>目前对天文图像进行滤波去噪应用较多的是空间域平滑滤波和频域小波滤波</a:t>
            </a:r>
            <a:r>
              <a:rPr lang="zh-CN" altLang="en-US" dirty="0" smtClean="0"/>
              <a:t>。</a:t>
            </a:r>
            <a:r>
              <a:rPr lang="zh-CN" altLang="zh-CN" dirty="0" smtClean="0"/>
              <a:t>考虑到图像中星体灰度分布类似高斯曲面，质心的灰度值最高，而以质心为原点随着半径越大，灰度值逐渐降低，因此采用二维高斯滤波能够更好的保护图像的特征信息</a:t>
            </a:r>
            <a:r>
              <a:rPr lang="zh-CN" altLang="en-US" dirty="0" smtClean="0"/>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模板大小的选取往往与</a:t>
            </a:r>
            <a:r>
              <a:rPr lang="en-US" altLang="zh-CN" sz="1200" i="1" kern="1200" dirty="0" smtClean="0">
                <a:solidFill>
                  <a:schemeClr val="tx1"/>
                </a:solidFill>
                <a:effectLst/>
                <a:latin typeface="+mn-lt"/>
                <a:ea typeface="+mn-ea"/>
                <a:cs typeface="+mn-cs"/>
              </a:rPr>
              <a:t>σ</a:t>
            </a:r>
            <a:r>
              <a:rPr lang="zh-CN" altLang="zh-CN" sz="1200" kern="1200" dirty="0" smtClean="0">
                <a:solidFill>
                  <a:schemeClr val="tx1"/>
                </a:solidFill>
                <a:effectLst/>
                <a:latin typeface="+mn-lt"/>
                <a:ea typeface="+mn-ea"/>
                <a:cs typeface="+mn-cs"/>
              </a:rPr>
              <a:t>的取值是相关的</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利用高斯平滑滤波器模板，通过在图像中逐点地移动模板在每一点</a:t>
            </a:r>
            <a:r>
              <a:rPr lang="en-US"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y</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处与模板事先定义的响应系数进行加权计算。能够有效的保留图像中星体的灰度信息并进行减噪处理</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使用</a:t>
            </a:r>
            <a:r>
              <a:rPr lang="en-US" altLang="zh-CN" sz="1200" kern="1200" dirty="0" smtClean="0">
                <a:solidFill>
                  <a:schemeClr val="tx1"/>
                </a:solidFill>
                <a:effectLst/>
                <a:latin typeface="+mn-lt"/>
                <a:ea typeface="+mn-ea"/>
                <a:cs typeface="+mn-cs"/>
              </a:rPr>
              <a:t>3×3</a:t>
            </a:r>
            <a:r>
              <a:rPr lang="zh-CN"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σ</a:t>
            </a:r>
            <a:r>
              <a:rPr lang="zh-CN" altLang="zh-CN"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0.5</a:t>
            </a:r>
            <a:r>
              <a:rPr lang="zh-CN" altLang="zh-CN" sz="1200" kern="1200" dirty="0" smtClean="0">
                <a:solidFill>
                  <a:schemeClr val="tx1"/>
                </a:solidFill>
                <a:effectLst/>
                <a:latin typeface="+mn-lt"/>
                <a:ea typeface="+mn-ea"/>
                <a:cs typeface="+mn-cs"/>
              </a:rPr>
              <a:t>高斯平滑滤波器对图像进行滤波</a:t>
            </a:r>
            <a:endParaRPr lang="en-US" altLang="zh-CN" dirty="0"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14</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auto" latinLnBrk="0" hangingPunct="1">
              <a:lnSpc>
                <a:spcPct val="100000"/>
              </a:lnSpc>
              <a:spcBef>
                <a:spcPts val="0"/>
              </a:spcBef>
              <a:spcAft>
                <a:spcPts val="0"/>
              </a:spcAft>
              <a:buClrTx/>
              <a:buSzPct val="80000"/>
              <a:buFontTx/>
              <a:buNone/>
              <a:tabLst/>
              <a:defRPr/>
            </a:pPr>
            <a:r>
              <a:rPr lang="zh-CN" altLang="en-US" dirty="0" smtClean="0"/>
              <a:t>星体目标定位是为了获取星体质心的像素坐标，然而</a:t>
            </a:r>
            <a:r>
              <a:rPr lang="zh-CN" altLang="zh-CN" dirty="0" smtClean="0"/>
              <a:t>受</a:t>
            </a:r>
            <a:r>
              <a:rPr lang="en-US" altLang="zh-CN" dirty="0" smtClean="0"/>
              <a:t>CCD</a:t>
            </a:r>
            <a:r>
              <a:rPr lang="zh-CN" altLang="zh-CN" dirty="0" smtClean="0"/>
              <a:t>图像传感器</a:t>
            </a:r>
            <a:r>
              <a:rPr lang="zh-CN" altLang="en-US" dirty="0" smtClean="0"/>
              <a:t>硬件</a:t>
            </a:r>
            <a:r>
              <a:rPr lang="zh-CN" altLang="zh-CN" dirty="0" smtClean="0"/>
              <a:t>条件</a:t>
            </a:r>
            <a:r>
              <a:rPr lang="zh-CN" altLang="en-US" dirty="0" smtClean="0"/>
              <a:t>的影响，</a:t>
            </a:r>
            <a:r>
              <a:rPr lang="zh-CN" altLang="zh-CN" dirty="0" smtClean="0"/>
              <a:t>直接对星体目标位置的定位很难达到天文定位解算中对恒星位置的高精度要求。要得到更高精度的星体位置，需要从图像中星体的灰度分布得到其亚像素位置。因此需要研究适当的算法来准确地分割星体子图和计算星体质心的亚像素级位置坐标。图像分割</a:t>
            </a:r>
            <a:r>
              <a:rPr lang="zh-CN" altLang="en-US" dirty="0" smtClean="0"/>
              <a:t>及连通域标记</a:t>
            </a:r>
            <a:r>
              <a:rPr lang="zh-CN" altLang="zh-CN" dirty="0" smtClean="0"/>
              <a:t>是</a:t>
            </a:r>
            <a:r>
              <a:rPr lang="zh-CN" altLang="en-US" dirty="0" smtClean="0"/>
              <a:t>星体目标定位的</a:t>
            </a:r>
            <a:r>
              <a:rPr lang="zh-CN" altLang="zh-CN" dirty="0" smtClean="0"/>
              <a:t>第</a:t>
            </a:r>
            <a:r>
              <a:rPr lang="zh-CN" altLang="en-US" dirty="0" smtClean="0"/>
              <a:t>一步</a:t>
            </a:r>
            <a:r>
              <a:rPr lang="zh-CN" altLang="zh-CN" dirty="0" smtClean="0"/>
              <a:t>，目的是将所需的目标星体从背景和其他较暗的星体中分离出来，实现目标星体的提取。</a:t>
            </a:r>
            <a:endParaRPr lang="en-US" altLang="zh-CN" dirty="0" smtClean="0"/>
          </a:p>
          <a:p>
            <a:pPr marL="457200" marR="0" lvl="1" indent="0" algn="l" defTabSz="914400" rtl="0" eaLnBrk="1" fontAlgn="auto" latinLnBrk="0" hangingPunct="1">
              <a:lnSpc>
                <a:spcPct val="100000"/>
              </a:lnSpc>
              <a:spcBef>
                <a:spcPts val="0"/>
              </a:spcBef>
              <a:spcAft>
                <a:spcPts val="0"/>
              </a:spcAft>
              <a:buClrTx/>
              <a:buSzPct val="80000"/>
              <a:buFontTx/>
              <a:buNone/>
              <a:tabLst/>
              <a:defRPr/>
            </a:pPr>
            <a:r>
              <a:rPr lang="zh-CN" altLang="en-US" dirty="0" smtClean="0"/>
              <a:t>通过</a:t>
            </a:r>
            <a:r>
              <a:rPr lang="zh-CN" altLang="zh-CN" dirty="0" smtClean="0"/>
              <a:t>分析图像灰度直方图</a:t>
            </a:r>
            <a:r>
              <a:rPr lang="zh-CN" altLang="zh-CN" sz="1200" kern="1200" dirty="0" smtClean="0">
                <a:solidFill>
                  <a:schemeClr val="tx1"/>
                </a:solidFill>
                <a:effectLst/>
                <a:latin typeface="+mn-lt"/>
                <a:ea typeface="+mn-ea"/>
                <a:cs typeface="+mn-cs"/>
              </a:rPr>
              <a:t>可以发现图像中呈现大面积低灰度背景区域的直方图曲线比较光滑，近似服从高斯分布；而高灰度区域直方图分布零散并且主要由目标星体构成，数量较少。</a:t>
            </a:r>
            <a:r>
              <a:rPr lang="zh-CN" altLang="en-US" sz="1200" kern="1200" dirty="0" smtClean="0">
                <a:solidFill>
                  <a:schemeClr val="tx1"/>
                </a:solidFill>
                <a:effectLst/>
                <a:latin typeface="+mn-lt"/>
                <a:ea typeface="+mn-ea"/>
                <a:cs typeface="+mn-cs"/>
              </a:rPr>
              <a:t>本文</a:t>
            </a:r>
            <a:r>
              <a:rPr lang="zh-CN" altLang="zh-CN" sz="1200" kern="1200" dirty="0" smtClean="0">
                <a:solidFill>
                  <a:schemeClr val="tx1"/>
                </a:solidFill>
                <a:effectLst/>
                <a:latin typeface="+mn-lt"/>
                <a:ea typeface="+mn-ea"/>
                <a:cs typeface="+mn-cs"/>
              </a:rPr>
              <a:t>采用基于灰度的自适应阈值分割法来提取星体像素</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Pct val="80000"/>
              <a:buFontTx/>
              <a:buNone/>
              <a:tabLst/>
              <a:defRPr/>
            </a:pPr>
            <a:endParaRPr lang="en-US" altLang="zh-CN" kern="100" dirty="0" smtClean="0">
              <a:latin typeface="Times New Roman" panose="02020603050405020304" pitchFamily="18" charset="0"/>
            </a:endParaRPr>
          </a:p>
          <a:p>
            <a:pPr lvl="1">
              <a:buSzPct val="80000"/>
              <a:defRPr/>
            </a:pPr>
            <a:endParaRPr lang="en-US" altLang="zh-CN" kern="100" dirty="0">
              <a:latin typeface="Times New Roman" panose="02020603050405020304" pitchFamily="18" charset="0"/>
            </a:endParaRP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15</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55299" name="备注占位符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zh-CN" dirty="0" smtClean="0"/>
                  <a:t>阈值的选取很重要，当阈值过低时会将噪点和背景误当星象提取出来，当阈值过高时会将暗星当做背景丢失</a:t>
                </a:r>
                <a:r>
                  <a:rPr lang="zh-CN" altLang="en-US" dirty="0" smtClean="0"/>
                  <a:t>。</a:t>
                </a:r>
                <a:r>
                  <a:rPr lang="zh-CN" altLang="zh-CN" dirty="0" smtClean="0"/>
                  <a:t>自适应阈值法即根据观测图像质量的不同确定不同的阈值</a:t>
                </a:r>
                <a:r>
                  <a:rPr lang="zh-CN" altLang="en-US" dirty="0" smtClean="0"/>
                  <a:t>。</a:t>
                </a:r>
                <a:endParaRPr lang="en-GB" altLang="zh-CN" sz="1200" i="1"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不同的连通区域给予不同的标记序号，每个连通区域均被认为是一个星体目标。同时，需要舍去所占像素数目过多或过少的星体。像素数目过少的星体可能是噪点，像素数目过多的星体可能是曝光过度产生的（如天然卫星观测时主星的星象）或者是星云双星等，所以两者均应该被剔除</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具体步骤设计如下：</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）由左边到右边、从上方到下方的顺序逐个扫描图像；</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I1(i</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j)</a:t>
                </a:r>
                <a:r>
                  <a:rPr lang="zh-CN" altLang="zh-CN" sz="1200" kern="1200" dirty="0" smtClean="0">
                    <a:solidFill>
                      <a:schemeClr val="tx1"/>
                    </a:solidFill>
                    <a:effectLst/>
                    <a:latin typeface="+mn-lt"/>
                    <a:ea typeface="+mn-ea"/>
                    <a:cs typeface="+mn-cs"/>
                  </a:rPr>
                  <a:t>的灰度值不等于</a:t>
                </a:r>
                <a:r>
                  <a:rPr lang="en-US" altLang="zh-CN" sz="1200" kern="1200" dirty="0" smtClean="0">
                    <a:solidFill>
                      <a:schemeClr val="tx1"/>
                    </a:solidFill>
                    <a:effectLst/>
                    <a:latin typeface="+mn-lt"/>
                    <a:ea typeface="+mn-ea"/>
                    <a:cs typeface="+mn-cs"/>
                  </a:rPr>
                  <a:t>0</a:t>
                </a:r>
                <a:r>
                  <a:rPr lang="zh-CN" altLang="zh-CN" sz="1200" kern="1200" dirty="0" smtClean="0">
                    <a:solidFill>
                      <a:schemeClr val="tx1"/>
                    </a:solidFill>
                    <a:effectLst/>
                    <a:latin typeface="+mn-lt"/>
                    <a:ea typeface="+mn-ea"/>
                    <a:cs typeface="+mn-cs"/>
                  </a:rPr>
                  <a:t>，则分以下几种情况：</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）若上方像元或者左方的像元有一个标记，就记录此标记；</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）若上方像元或者左方的像元出现相同的标记，同样记录此标记；</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）若上方像元或者左方的像元出现的标记不同，记录上方像元的标记，然后把这两个标记记录到等值表当成等价的标记；</a:t>
                </a: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）否则就将此像元点输入一个与之不同的标记并记录在相等价的附表中；</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）重复第</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）步，当检索过图像中任意一个灰度值不为</a:t>
                </a:r>
                <a:r>
                  <a:rPr lang="en-US" altLang="zh-CN" sz="1200" kern="1200" dirty="0" smtClean="0">
                    <a:solidFill>
                      <a:schemeClr val="tx1"/>
                    </a:solidFill>
                    <a:effectLst/>
                    <a:latin typeface="+mn-lt"/>
                    <a:ea typeface="+mn-ea"/>
                    <a:cs typeface="+mn-cs"/>
                  </a:rPr>
                  <a:t>0</a:t>
                </a:r>
                <a:r>
                  <a:rPr lang="zh-CN" altLang="zh-CN" sz="1200" kern="1200" dirty="0" smtClean="0">
                    <a:solidFill>
                      <a:schemeClr val="tx1"/>
                    </a:solidFill>
                    <a:effectLst/>
                    <a:latin typeface="+mn-lt"/>
                    <a:ea typeface="+mn-ea"/>
                    <a:cs typeface="+mn-cs"/>
                  </a:rPr>
                  <a:t>的像元后停止工作；</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）合并星点目标，把图像中所有标记相同的像元合并成一个目标，然后给目标分配一个新的标记。</a:t>
                </a:r>
              </a:p>
              <a:p>
                <a:endParaRPr lang="zh-CN" altLang="zh-CN" sz="1050" kern="1200" dirty="0">
                  <a:solidFill>
                    <a:schemeClr val="tx1"/>
                  </a:solidFill>
                  <a:effectLst/>
                  <a:latin typeface="+mn-lt"/>
                  <a:ea typeface="+mn-ea"/>
                  <a:cs typeface="+mn-cs"/>
                </a:endParaRPr>
              </a:p>
            </p:txBody>
          </p:sp>
        </mc:Choice>
        <mc:Fallback xmlns="">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zh-CN" sz="1200" i="1" kern="1200" dirty="0" smtClean="0">
                    <a:solidFill>
                      <a:schemeClr val="tx1"/>
                    </a:solidFill>
                    <a:effectLst/>
                    <a:latin typeface="+mn-lt"/>
                    <a:ea typeface="+mn-ea"/>
                    <a:cs typeface="+mn-cs"/>
                  </a:rPr>
                  <a:t>n </a:t>
                </a:r>
                <a:r>
                  <a:rPr lang="en-GB"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为虚警概率相关的系数，</a:t>
                </a:r>
                <a:r>
                  <a:rPr lang="en-US" altLang="zh-CN" sz="1200"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值越高虚警概率越小，但是丢失星体目标的概率会增加，通常数值</a:t>
                </a:r>
                <a:r>
                  <a:rPr lang="en-US" altLang="zh-CN" sz="1200" i="1"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的取值范围为</a:t>
                </a:r>
                <a:r>
                  <a:rPr lang="en-US" altLang="zh-CN" sz="1200" kern="1200" dirty="0">
                    <a:solidFill>
                      <a:schemeClr val="tx1"/>
                    </a:solidFill>
                    <a:effectLst/>
                    <a:latin typeface="+mn-lt"/>
                    <a:ea typeface="+mn-ea"/>
                    <a:cs typeface="+mn-cs"/>
                  </a:rPr>
                  <a:t>3–5</a:t>
                </a:r>
                <a:r>
                  <a:rPr lang="zh-CN" altLang="zh-CN" sz="1200" kern="1200" dirty="0">
                    <a:solidFill>
                      <a:schemeClr val="tx1"/>
                    </a:solidFill>
                    <a:effectLst/>
                    <a:latin typeface="+mn-lt"/>
                    <a:ea typeface="+mn-ea"/>
                    <a:cs typeface="+mn-cs"/>
                  </a:rPr>
                  <a:t>，根据标准正态分布表可以得到</a:t>
                </a:r>
                <a:r>
                  <a:rPr lang="en-US" altLang="zh-CN" sz="1200"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取</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时虚警概率为</a:t>
                </a:r>
                <a:r>
                  <a:rPr lang="zh-CN" altLang="zh-CN" sz="1200" i="0" kern="1200">
                    <a:solidFill>
                      <a:schemeClr val="tx1"/>
                    </a:solidFill>
                    <a:effectLst/>
                    <a:latin typeface="Cambria Math"/>
                    <a:ea typeface="+mn-ea"/>
                    <a:cs typeface="+mn-cs"/>
                  </a:rPr>
                  <a:t>〖</a:t>
                </a:r>
                <a:r>
                  <a:rPr lang="en-US" altLang="zh-CN" sz="1200" i="0" kern="1200">
                    <a:solidFill>
                      <a:schemeClr val="tx1"/>
                    </a:solidFill>
                    <a:effectLst/>
                    <a:latin typeface="Cambria Math"/>
                    <a:ea typeface="+mn-ea"/>
                    <a:cs typeface="+mn-cs"/>
                  </a:rPr>
                  <a:t>10</a:t>
                </a:r>
                <a:r>
                  <a:rPr lang="zh-CN" altLang="zh-CN" sz="1200" i="0" kern="1200">
                    <a:solidFill>
                      <a:schemeClr val="tx1"/>
                    </a:solidFill>
                    <a:effectLst/>
                    <a:latin typeface="Cambria Math"/>
                    <a:ea typeface="+mn-ea"/>
                    <a:cs typeface="+mn-cs"/>
                  </a:rPr>
                  <a:t>〗^(</a:t>
                </a:r>
                <a:r>
                  <a:rPr lang="en-US" altLang="zh-CN" sz="1200" i="0" kern="1200">
                    <a:solidFill>
                      <a:schemeClr val="tx1"/>
                    </a:solidFill>
                    <a:effectLst/>
                    <a:latin typeface="Cambria Math"/>
                    <a:ea typeface="+mn-ea"/>
                    <a:cs typeface="+mn-cs"/>
                  </a:rPr>
                  <a:t>−7</a:t>
                </a:r>
                <a:r>
                  <a:rPr lang="zh-CN" altLang="zh-CN" sz="1200" i="0" kern="1200">
                    <a:solidFill>
                      <a:schemeClr val="tx1"/>
                    </a:solidFill>
                    <a:effectLst/>
                    <a:latin typeface="Cambria Math"/>
                    <a:ea typeface="+mn-ea"/>
                    <a:cs typeface="+mn-cs"/>
                  </a:rPr>
                  <a:t>)</a:t>
                </a:r>
                <a:r>
                  <a:rPr lang="zh-CN" altLang="zh-CN" sz="1200" kern="1200" dirty="0">
                    <a:solidFill>
                      <a:schemeClr val="tx1"/>
                    </a:solidFill>
                    <a:effectLst/>
                    <a:latin typeface="+mn-lt"/>
                    <a:ea typeface="+mn-ea"/>
                    <a:cs typeface="+mn-cs"/>
                  </a:rPr>
                  <a:t>量级；</a:t>
                </a:r>
                <a:endParaRPr lang="zh-CN" altLang="zh-CN" sz="1050" kern="1200" dirty="0">
                  <a:solidFill>
                    <a:schemeClr val="tx1"/>
                  </a:solidFill>
                  <a:effectLst/>
                  <a:latin typeface="+mn-lt"/>
                  <a:ea typeface="+mn-ea"/>
                  <a:cs typeface="+mn-cs"/>
                </a:endParaRPr>
              </a:p>
              <a:p>
                <a:r>
                  <a:rPr lang="en-GB" altLang="zh-CN" sz="1200" i="1" kern="1200" dirty="0">
                    <a:solidFill>
                      <a:schemeClr val="tx1"/>
                    </a:solidFill>
                    <a:effectLst/>
                    <a:latin typeface="+mn-lt"/>
                    <a:ea typeface="+mn-ea"/>
                    <a:cs typeface="+mn-cs"/>
                  </a:rPr>
                  <a:t>E</a:t>
                </a:r>
                <a:r>
                  <a:rPr lang="en-GB"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整块图像像素灰度值的均值</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由每个像素灰度值 </a:t>
                </a:r>
                <a:r>
                  <a:rPr lang="en-US" altLang="zh-CN" sz="1200" i="1" kern="1200" dirty="0">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的和求平均值来确定</a:t>
                </a:r>
                <a:r>
                  <a:rPr lang="en-US" altLang="zh-CN" sz="1200" i="1" kern="1200" dirty="0">
                    <a:solidFill>
                      <a:schemeClr val="tx1"/>
                    </a:solidFill>
                    <a:effectLst/>
                    <a:latin typeface="+mn-lt"/>
                    <a:ea typeface="+mn-ea"/>
                    <a:cs typeface="+mn-cs"/>
                  </a:rPr>
                  <a:t>E</a:t>
                </a:r>
                <a:r>
                  <a:rPr lang="zh-CN" altLang="zh-CN" sz="1200" kern="1200" dirty="0">
                    <a:solidFill>
                      <a:schemeClr val="tx1"/>
                    </a:solidFill>
                    <a:effectLst/>
                    <a:latin typeface="+mn-lt"/>
                    <a:ea typeface="+mn-ea"/>
                    <a:cs typeface="+mn-cs"/>
                  </a:rPr>
                  <a:t>的值；</a:t>
                </a:r>
                <a:endParaRPr lang="zh-CN" altLang="zh-CN" sz="1050" kern="1200" dirty="0">
                  <a:solidFill>
                    <a:schemeClr val="tx1"/>
                  </a:solidFill>
                  <a:effectLst/>
                  <a:latin typeface="+mn-lt"/>
                  <a:ea typeface="+mn-ea"/>
                  <a:cs typeface="+mn-cs"/>
                </a:endParaRPr>
              </a:p>
              <a:p>
                <a:r>
                  <a:rPr lang="en-US" altLang="zh-CN" sz="1200" i="0" kern="1200">
                    <a:solidFill>
                      <a:schemeClr val="tx1"/>
                    </a:solidFill>
                    <a:effectLst/>
                    <a:latin typeface="Cambria Math"/>
                    <a:ea typeface="+mn-ea"/>
                    <a:cs typeface="+mn-cs"/>
                  </a:rPr>
                  <a:t>𝜎</a:t>
                </a:r>
                <a:r>
                  <a:rPr lang="en-US" altLang="zh-CN" sz="1200" kern="1200" baseline="-25000" dirty="0">
                    <a:solidFill>
                      <a:schemeClr val="tx1"/>
                    </a:solidFill>
                    <a:effectLst/>
                    <a:latin typeface="+mn-lt"/>
                    <a:ea typeface="+mn-ea"/>
                    <a:cs typeface="+mn-cs"/>
                  </a:rPr>
                  <a:t> </a:t>
                </a:r>
                <a:r>
                  <a:rPr lang="en-GB"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整块图像像素灰度值的方差</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不同的连通区域给予不同的标记序号，每个连通区域均被认为是一个星体目标。同时，需要舍去所占像素数目过多或过少的星体。像素数目过少的星体可能是噪点，像素数目过多的星体可能是曝光过度产生的（如天然卫星观测时主星的星象）或者是星云双星等，所以两者均应该被剔除</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具体步骤设计如下：</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）由左边到右边、从上方到下方的顺序逐个扫描图像；</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I1(i</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j)</a:t>
                </a:r>
                <a:r>
                  <a:rPr lang="zh-CN" altLang="zh-CN" sz="1200" kern="1200" dirty="0" smtClean="0">
                    <a:solidFill>
                      <a:schemeClr val="tx1"/>
                    </a:solidFill>
                    <a:effectLst/>
                    <a:latin typeface="+mn-lt"/>
                    <a:ea typeface="+mn-ea"/>
                    <a:cs typeface="+mn-cs"/>
                  </a:rPr>
                  <a:t>的灰度值不等于</a:t>
                </a:r>
                <a:r>
                  <a:rPr lang="en-US" altLang="zh-CN" sz="1200" kern="1200" dirty="0" smtClean="0">
                    <a:solidFill>
                      <a:schemeClr val="tx1"/>
                    </a:solidFill>
                    <a:effectLst/>
                    <a:latin typeface="+mn-lt"/>
                    <a:ea typeface="+mn-ea"/>
                    <a:cs typeface="+mn-cs"/>
                  </a:rPr>
                  <a:t>0</a:t>
                </a:r>
                <a:r>
                  <a:rPr lang="zh-CN" altLang="zh-CN" sz="1200" kern="1200" dirty="0" smtClean="0">
                    <a:solidFill>
                      <a:schemeClr val="tx1"/>
                    </a:solidFill>
                    <a:effectLst/>
                    <a:latin typeface="+mn-lt"/>
                    <a:ea typeface="+mn-ea"/>
                    <a:cs typeface="+mn-cs"/>
                  </a:rPr>
                  <a:t>，则分以下几种情况：</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）若上方像元或者左方的像元有一个标记，就记录此标记；</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）若上方像元或者左方的像元出现相同的标记，同样记录此标记；</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）若上方像元或者左方的像元出现的标记不同，记录上方像元的标记，然后把这两个标记记录到等值表当成等价的标记；</a:t>
                </a: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）否则就将此像元点输入一个与之不同的标记并记录在相等价的附表中；</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）重复第</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）步，当检索过图像中任意一个灰度值不为</a:t>
                </a:r>
                <a:r>
                  <a:rPr lang="en-US" altLang="zh-CN" sz="1200" kern="1200" dirty="0" smtClean="0">
                    <a:solidFill>
                      <a:schemeClr val="tx1"/>
                    </a:solidFill>
                    <a:effectLst/>
                    <a:latin typeface="+mn-lt"/>
                    <a:ea typeface="+mn-ea"/>
                    <a:cs typeface="+mn-cs"/>
                  </a:rPr>
                  <a:t>0</a:t>
                </a:r>
                <a:r>
                  <a:rPr lang="zh-CN" altLang="zh-CN" sz="1200" kern="1200" dirty="0" smtClean="0">
                    <a:solidFill>
                      <a:schemeClr val="tx1"/>
                    </a:solidFill>
                    <a:effectLst/>
                    <a:latin typeface="+mn-lt"/>
                    <a:ea typeface="+mn-ea"/>
                    <a:cs typeface="+mn-cs"/>
                  </a:rPr>
                  <a:t>的像元后停止工作；</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）合并星点目标，把图像中所有标记相同的像元合并成一个目标，然后给目标分配一个新的标记。</a:t>
                </a:r>
              </a:p>
              <a:p>
                <a:endParaRPr lang="zh-CN" altLang="zh-CN" sz="1050" kern="1200" dirty="0">
                  <a:solidFill>
                    <a:schemeClr val="tx1"/>
                  </a:solidFill>
                  <a:effectLst/>
                  <a:latin typeface="+mn-lt"/>
                  <a:ea typeface="+mn-ea"/>
                  <a:cs typeface="+mn-cs"/>
                </a:endParaRPr>
              </a:p>
            </p:txBody>
          </p:sp>
        </mc:Fallback>
      </mc:AlternateContent>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16</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该式为二元二次非线性方程，使用泰勒公式将其展开并忽略高次项使方程组线性化，采用非线性方程组的牛顿迭代法，将非线性最小二乘问题逐次化为一系列线性最小二乘问题来迭代求解。</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该方法利用星</a:t>
            </a:r>
            <a:r>
              <a:rPr lang="zh-CN" altLang="en-US" sz="1200" kern="1200" dirty="0" smtClean="0">
                <a:solidFill>
                  <a:schemeClr val="tx1"/>
                </a:solidFill>
                <a:effectLst/>
                <a:latin typeface="+mn-lt"/>
                <a:ea typeface="+mn-ea"/>
                <a:cs typeface="+mn-cs"/>
              </a:rPr>
              <a:t>体</a:t>
            </a:r>
            <a:r>
              <a:rPr lang="zh-CN" altLang="zh-CN" sz="1200" kern="1200" dirty="0" smtClean="0">
                <a:solidFill>
                  <a:schemeClr val="tx1"/>
                </a:solidFill>
                <a:effectLst/>
                <a:latin typeface="+mn-lt"/>
                <a:ea typeface="+mn-ea"/>
                <a:cs typeface="+mn-cs"/>
              </a:rPr>
              <a:t>灰度值的分布特征，对星</a:t>
            </a:r>
            <a:r>
              <a:rPr lang="zh-CN" altLang="en-US" sz="1200" kern="1200" dirty="0" smtClean="0">
                <a:solidFill>
                  <a:schemeClr val="tx1"/>
                </a:solidFill>
                <a:effectLst/>
                <a:latin typeface="+mn-lt"/>
                <a:ea typeface="+mn-ea"/>
                <a:cs typeface="+mn-cs"/>
              </a:rPr>
              <a:t>体</a:t>
            </a:r>
            <a:r>
              <a:rPr lang="zh-CN" altLang="zh-CN" sz="1200" kern="1200" dirty="0" smtClean="0">
                <a:solidFill>
                  <a:schemeClr val="tx1"/>
                </a:solidFill>
                <a:effectLst/>
                <a:latin typeface="+mn-lt"/>
                <a:ea typeface="+mn-ea"/>
                <a:cs typeface="+mn-cs"/>
              </a:rPr>
              <a:t>像素进行灰度值加权运算。距离星</a:t>
            </a:r>
            <a:r>
              <a:rPr lang="zh-CN" altLang="en-US" sz="1200" kern="1200" dirty="0" smtClean="0">
                <a:solidFill>
                  <a:schemeClr val="tx1"/>
                </a:solidFill>
                <a:effectLst/>
                <a:latin typeface="+mn-lt"/>
                <a:ea typeface="+mn-ea"/>
                <a:cs typeface="+mn-cs"/>
              </a:rPr>
              <a:t>体</a:t>
            </a:r>
            <a:r>
              <a:rPr lang="zh-CN" altLang="zh-CN" sz="1200" kern="1200" dirty="0" smtClean="0">
                <a:solidFill>
                  <a:schemeClr val="tx1"/>
                </a:solidFill>
                <a:effectLst/>
                <a:latin typeface="+mn-lt"/>
                <a:ea typeface="+mn-ea"/>
                <a:cs typeface="+mn-cs"/>
              </a:rPr>
              <a:t>中心越近的位置灰度值越大，计算该星</a:t>
            </a:r>
            <a:r>
              <a:rPr lang="zh-CN" altLang="en-US" sz="1200" kern="1200" dirty="0" smtClean="0">
                <a:solidFill>
                  <a:schemeClr val="tx1"/>
                </a:solidFill>
                <a:effectLst/>
                <a:latin typeface="+mn-lt"/>
                <a:ea typeface="+mn-ea"/>
                <a:cs typeface="+mn-cs"/>
              </a:rPr>
              <a:t>体</a:t>
            </a:r>
            <a:r>
              <a:rPr lang="zh-CN" altLang="zh-CN" sz="1200" kern="1200" dirty="0" smtClean="0">
                <a:solidFill>
                  <a:schemeClr val="tx1"/>
                </a:solidFill>
                <a:effectLst/>
                <a:latin typeface="+mn-lt"/>
                <a:ea typeface="+mn-ea"/>
                <a:cs typeface="+mn-cs"/>
              </a:rPr>
              <a:t>中心时其所占的权重也越大。</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二维高斯拟合法一样通过星像亮度值</a:t>
            </a:r>
            <a:r>
              <a:rPr lang="en-US" altLang="zh-CN" sz="1200" i="1" kern="1200" dirty="0" smtClean="0">
                <a:solidFill>
                  <a:schemeClr val="tx1"/>
                </a:solidFill>
                <a:effectLst/>
                <a:latin typeface="+mn-lt"/>
                <a:ea typeface="+mn-ea"/>
                <a:cs typeface="+mn-cs"/>
              </a:rPr>
              <a:t>H</a:t>
            </a:r>
            <a:r>
              <a:rPr lang="zh-CN" altLang="zh-CN" sz="1200" kern="1200" dirty="0" smtClean="0">
                <a:solidFill>
                  <a:schemeClr val="tx1"/>
                </a:solidFill>
                <a:effectLst/>
                <a:latin typeface="+mn-lt"/>
                <a:ea typeface="+mn-ea"/>
                <a:cs typeface="+mn-cs"/>
              </a:rPr>
              <a:t>来确定星体大小的估计值</a:t>
            </a:r>
            <a:r>
              <a:rPr lang="en-US" altLang="zh-CN" sz="1200" i="1"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，再由</a:t>
            </a:r>
            <a:r>
              <a:rPr lang="en-US" altLang="zh-CN" sz="1200" i="1"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值与高斯拟合函数的半峰全宽</a:t>
            </a:r>
            <a:r>
              <a:rPr lang="en-US" altLang="zh-CN" sz="1200" i="1" kern="1200" dirty="0" smtClean="0">
                <a:solidFill>
                  <a:schemeClr val="tx1"/>
                </a:solidFill>
                <a:effectLst/>
                <a:latin typeface="+mn-lt"/>
                <a:ea typeface="+mn-ea"/>
                <a:cs typeface="+mn-cs"/>
              </a:rPr>
              <a:t>FWMH</a:t>
            </a:r>
            <a:r>
              <a:rPr lang="zh-CN" altLang="zh-CN" sz="1200" kern="1200" dirty="0" smtClean="0">
                <a:solidFill>
                  <a:schemeClr val="tx1"/>
                </a:solidFill>
                <a:effectLst/>
                <a:latin typeface="+mn-lt"/>
                <a:ea typeface="+mn-ea"/>
                <a:cs typeface="+mn-cs"/>
              </a:rPr>
              <a:t>乘积得到计算圆域的半径，本文的源提取程序模块中我们就是采用这种方法来得到修正矩方法的计算区域。</a:t>
            </a:r>
            <a:endParaRPr lang="en-US" altLang="zh-CN"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    随后根据星体灰度特征计算相对星等，为星体赋予亮度属性，方便对提取的星体排序。</a:t>
            </a:r>
            <a:endParaRPr lang="en-US" altLang="zh-CN" kern="100" dirty="0" smtClean="0">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zh-CN" sz="1050" kern="1200" dirty="0">
              <a:solidFill>
                <a:schemeClr val="tx1"/>
              </a:solidFill>
              <a:effectLst/>
              <a:latin typeface="+mn-lt"/>
              <a:ea typeface="+mn-ea"/>
              <a:cs typeface="+mn-cs"/>
            </a:endParaRP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17</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该式为二元二次非线性方程，使用泰勒公式将其展开并忽略高次项使方程组线性化，采用非线性方程组的牛顿迭代法，将非线性最小二乘问题逐次化为一系列线性最小二乘问题来迭代求解。二维高斯拟合法一样通过星像亮度值</a:t>
            </a:r>
            <a:r>
              <a:rPr lang="en-US" altLang="zh-CN" sz="1200" i="1" kern="1200" dirty="0" smtClean="0">
                <a:solidFill>
                  <a:schemeClr val="tx1"/>
                </a:solidFill>
                <a:effectLst/>
                <a:latin typeface="+mn-lt"/>
                <a:ea typeface="+mn-ea"/>
                <a:cs typeface="+mn-cs"/>
              </a:rPr>
              <a:t>H</a:t>
            </a:r>
            <a:r>
              <a:rPr lang="zh-CN" altLang="zh-CN" sz="1200" kern="1200" dirty="0" smtClean="0">
                <a:solidFill>
                  <a:schemeClr val="tx1"/>
                </a:solidFill>
                <a:effectLst/>
                <a:latin typeface="+mn-lt"/>
                <a:ea typeface="+mn-ea"/>
                <a:cs typeface="+mn-cs"/>
              </a:rPr>
              <a:t>来确定星体大小的估计值</a:t>
            </a:r>
            <a:r>
              <a:rPr lang="en-US" altLang="zh-CN" sz="1200" i="1"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，再由</a:t>
            </a:r>
            <a:r>
              <a:rPr lang="en-US" altLang="zh-CN" sz="1200" i="1"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值与高斯拟合函数的半峰全宽</a:t>
            </a:r>
            <a:r>
              <a:rPr lang="en-US" altLang="zh-CN" sz="1200" i="1" kern="1200" dirty="0" smtClean="0">
                <a:solidFill>
                  <a:schemeClr val="tx1"/>
                </a:solidFill>
                <a:effectLst/>
                <a:latin typeface="+mn-lt"/>
                <a:ea typeface="+mn-ea"/>
                <a:cs typeface="+mn-cs"/>
              </a:rPr>
              <a:t>FWMH</a:t>
            </a:r>
            <a:r>
              <a:rPr lang="zh-CN" altLang="zh-CN" sz="1200" kern="1200" dirty="0" smtClean="0">
                <a:solidFill>
                  <a:schemeClr val="tx1"/>
                </a:solidFill>
                <a:effectLst/>
                <a:latin typeface="+mn-lt"/>
                <a:ea typeface="+mn-ea"/>
                <a:cs typeface="+mn-cs"/>
              </a:rPr>
              <a:t>乘积得到计算圆域的半径，本文的源提取程序模块中我们就是采用这种方法来得到修正矩方法的计算区域。</a:t>
            </a:r>
          </a:p>
          <a:p>
            <a:endParaRPr lang="zh-CN" altLang="zh-CN" sz="1050" kern="1200" dirty="0">
              <a:solidFill>
                <a:schemeClr val="tx1"/>
              </a:solidFill>
              <a:effectLst/>
              <a:latin typeface="+mn-lt"/>
              <a:ea typeface="+mn-ea"/>
              <a:cs typeface="+mn-cs"/>
            </a:endParaRP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18</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通过</a:t>
            </a:r>
            <a:r>
              <a:rPr lang="en-US" altLang="zh-CN" sz="1200" kern="1200" dirty="0" err="1" smtClean="0">
                <a:solidFill>
                  <a:schemeClr val="tx1"/>
                </a:solidFill>
                <a:effectLst/>
                <a:latin typeface="+mn-lt"/>
                <a:ea typeface="+mn-ea"/>
                <a:cs typeface="+mn-cs"/>
              </a:rPr>
              <a:t>SExtractor</a:t>
            </a:r>
            <a:r>
              <a:rPr lang="zh-CN" altLang="zh-CN" sz="1200" kern="1200" dirty="0" smtClean="0">
                <a:solidFill>
                  <a:schemeClr val="tx1"/>
                </a:solidFill>
                <a:effectLst/>
                <a:latin typeface="+mn-lt"/>
                <a:ea typeface="+mn-ea"/>
                <a:cs typeface="+mn-cs"/>
              </a:rPr>
              <a:t>源提取器的默认配置文件对该图像进行目标源提取，抽取最亮的</a:t>
            </a:r>
            <a:r>
              <a:rPr lang="en-US" altLang="zh-CN" sz="1200" kern="1200" dirty="0" smtClean="0">
                <a:solidFill>
                  <a:schemeClr val="tx1"/>
                </a:solidFill>
                <a:effectLst/>
                <a:latin typeface="+mn-lt"/>
                <a:ea typeface="+mn-ea"/>
                <a:cs typeface="+mn-cs"/>
              </a:rPr>
              <a:t>16</a:t>
            </a:r>
            <a:r>
              <a:rPr lang="zh-CN" altLang="zh-CN" sz="1200" kern="1200" dirty="0" smtClean="0">
                <a:solidFill>
                  <a:schemeClr val="tx1"/>
                </a:solidFill>
                <a:effectLst/>
                <a:latin typeface="+mn-lt"/>
                <a:ea typeface="+mn-ea"/>
                <a:cs typeface="+mn-cs"/>
              </a:rPr>
              <a:t>颗星与本文数据进行对比，如表</a:t>
            </a:r>
            <a:r>
              <a:rPr lang="en-US" altLang="zh-CN" sz="1200" kern="1200" dirty="0" smtClean="0">
                <a:solidFill>
                  <a:schemeClr val="tx1"/>
                </a:solidFill>
                <a:effectLst/>
                <a:latin typeface="+mn-lt"/>
                <a:ea typeface="+mn-ea"/>
                <a:cs typeface="+mn-cs"/>
              </a:rPr>
              <a:t>2-1</a:t>
            </a:r>
            <a:r>
              <a:rPr lang="zh-CN" altLang="zh-CN" sz="1200" kern="1200" dirty="0" smtClean="0">
                <a:solidFill>
                  <a:schemeClr val="tx1"/>
                </a:solidFill>
                <a:effectLst/>
                <a:latin typeface="+mn-lt"/>
                <a:ea typeface="+mn-ea"/>
                <a:cs typeface="+mn-cs"/>
              </a:rPr>
              <a:t>所示，通过分析可以发现在</a:t>
            </a:r>
            <a:r>
              <a:rPr lang="en-US" altLang="zh-CN" sz="1200"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方向，二者之间的偏差在</a:t>
            </a:r>
            <a:r>
              <a:rPr lang="en-US" altLang="zh-CN" sz="1200" kern="1200" dirty="0" smtClean="0">
                <a:solidFill>
                  <a:schemeClr val="tx1"/>
                </a:solidFill>
                <a:effectLst/>
                <a:latin typeface="+mn-lt"/>
                <a:ea typeface="+mn-ea"/>
                <a:cs typeface="+mn-cs"/>
              </a:rPr>
              <a:t>0.1</a:t>
            </a:r>
            <a:r>
              <a:rPr lang="zh-CN" altLang="zh-CN" sz="1200" kern="1200" dirty="0" smtClean="0">
                <a:solidFill>
                  <a:schemeClr val="tx1"/>
                </a:solidFill>
                <a:effectLst/>
                <a:latin typeface="+mn-lt"/>
                <a:ea typeface="+mn-ea"/>
                <a:cs typeface="+mn-cs"/>
              </a:rPr>
              <a:t>个像元以下，在</a:t>
            </a:r>
            <a:r>
              <a:rPr lang="en-US" altLang="zh-CN" sz="1200" kern="1200" dirty="0" smtClean="0">
                <a:solidFill>
                  <a:schemeClr val="tx1"/>
                </a:solidFill>
                <a:effectLst/>
                <a:latin typeface="+mn-lt"/>
                <a:ea typeface="+mn-ea"/>
                <a:cs typeface="+mn-cs"/>
              </a:rPr>
              <a:t>y</a:t>
            </a:r>
            <a:r>
              <a:rPr lang="zh-CN" altLang="zh-CN" sz="1200" kern="1200" dirty="0" smtClean="0">
                <a:solidFill>
                  <a:schemeClr val="tx1"/>
                </a:solidFill>
                <a:effectLst/>
                <a:latin typeface="+mn-lt"/>
                <a:ea typeface="+mn-ea"/>
                <a:cs typeface="+mn-cs"/>
              </a:rPr>
              <a:t>方向的偏差在</a:t>
            </a:r>
            <a:r>
              <a:rPr lang="en-US" altLang="zh-CN" sz="1200" kern="1200" dirty="0" smtClean="0">
                <a:solidFill>
                  <a:schemeClr val="tx1"/>
                </a:solidFill>
                <a:effectLst/>
                <a:latin typeface="+mn-lt"/>
                <a:ea typeface="+mn-ea"/>
                <a:cs typeface="+mn-cs"/>
              </a:rPr>
              <a:t>0.2</a:t>
            </a:r>
            <a:r>
              <a:rPr lang="zh-CN" altLang="zh-CN" sz="1200" kern="1200" dirty="0" smtClean="0">
                <a:solidFill>
                  <a:schemeClr val="tx1"/>
                </a:solidFill>
                <a:effectLst/>
                <a:latin typeface="+mn-lt"/>
                <a:ea typeface="+mn-ea"/>
                <a:cs typeface="+mn-cs"/>
              </a:rPr>
              <a:t>个像元以下，满足本文需求。</a:t>
            </a:r>
            <a:endParaRPr lang="zh-CN" altLang="zh-CN" sz="1050" kern="1200" dirty="0">
              <a:solidFill>
                <a:schemeClr val="tx1"/>
              </a:solidFill>
              <a:effectLst/>
              <a:latin typeface="+mn-lt"/>
              <a:ea typeface="+mn-ea"/>
              <a:cs typeface="+mn-cs"/>
            </a:endParaRP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19</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050" kern="1200" dirty="0" smtClean="0">
                <a:solidFill>
                  <a:schemeClr val="tx1"/>
                </a:solidFill>
                <a:effectLst/>
                <a:latin typeface="+mn-lt"/>
                <a:ea typeface="+mn-ea"/>
                <a:cs typeface="+mn-cs"/>
              </a:rPr>
              <a:t>通常，星表按照恒星亮度和位置区分不同的恒星，一个星表所包含的恒星亮度越低就证明这个星库所包含的恒星数量就越多。为了便于计算恒星的实际位置，几乎所有的星表中都包含了恒星自行信息与基本天文坐标系</a:t>
            </a:r>
            <a:endParaRPr lang="en-US" altLang="zh-CN" sz="105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tx1"/>
              </a:solidFill>
              <a:effectLst/>
              <a:latin typeface="+mn-lt"/>
              <a:ea typeface="+mn-ea"/>
              <a:cs typeface="+mn-cs"/>
            </a:endParaRP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20</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55299" name="备注占位符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）依据观测天区的中心指向及观测视场的大小由</a:t>
                </a:r>
                <a:r>
                  <a:rPr lang="en-US" altLang="zh-CN" sz="1200" kern="1200" dirty="0" err="1">
                    <a:solidFill>
                      <a:schemeClr val="tx1"/>
                    </a:solidFill>
                    <a:effectLst/>
                    <a:latin typeface="+mn-lt"/>
                    <a:ea typeface="+mn-ea"/>
                    <a:cs typeface="+mn-cs"/>
                  </a:rPr>
                  <a:t>Hipparcos</a:t>
                </a:r>
                <a:r>
                  <a:rPr lang="zh-CN" altLang="zh-CN" sz="1200" kern="1200" dirty="0">
                    <a:solidFill>
                      <a:schemeClr val="tx1"/>
                    </a:solidFill>
                    <a:effectLst/>
                    <a:latin typeface="+mn-lt"/>
                    <a:ea typeface="+mn-ea"/>
                    <a:cs typeface="+mn-cs"/>
                  </a:rPr>
                  <a:t>星表得到观测天区恒星的观测位置即参考星表位置。</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）建立参考星表三角形。使用式（</a:t>
                </a:r>
                <a:r>
                  <a:rPr lang="en-US" altLang="zh-CN" sz="1200" kern="1200" dirty="0">
                    <a:solidFill>
                      <a:schemeClr val="tx1"/>
                    </a:solidFill>
                    <a:effectLst/>
                    <a:latin typeface="+mn-lt"/>
                    <a:ea typeface="+mn-ea"/>
                    <a:cs typeface="+mn-cs"/>
                  </a:rPr>
                  <a:t>2-18</a:t>
                </a:r>
                <a:r>
                  <a:rPr lang="zh-CN" altLang="zh-CN" sz="1200" kern="1200" dirty="0">
                    <a:solidFill>
                      <a:schemeClr val="tx1"/>
                    </a:solidFill>
                    <a:effectLst/>
                    <a:latin typeface="+mn-lt"/>
                    <a:ea typeface="+mn-ea"/>
                    <a:cs typeface="+mn-cs"/>
                  </a:rPr>
                  <a:t>）计算星表三角形的</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边</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，并建立星表三角形的信息库，对于构建的三角形均记下</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以及（</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𝛼</m:t>
                        </m:r>
                      </m:e>
                      <m:sub>
                        <m:r>
                          <a:rPr lang="en-US" altLang="zh-CN" sz="1200" i="1" kern="1200">
                            <a:solidFill>
                              <a:schemeClr val="tx1"/>
                            </a:solidFill>
                            <a:effectLst/>
                            <a:latin typeface="Cambria Math"/>
                            <a:ea typeface="+mn-ea"/>
                            <a:cs typeface="+mn-cs"/>
                          </a:rPr>
                          <m:t>𝑖</m:t>
                        </m:r>
                      </m:sub>
                    </m:sSub>
                    <m:r>
                      <a:rPr lang="zh-CN" altLang="zh-CN" sz="1200" kern="1200">
                        <a:solidFill>
                          <a:schemeClr val="tx1"/>
                        </a:solidFill>
                        <a:effectLst/>
                        <a:latin typeface="Cambria Math"/>
                        <a:ea typeface="+mn-ea"/>
                        <a:cs typeface="+mn-cs"/>
                      </a:rPr>
                      <m:t>，</m:t>
                    </m:r>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𝛿</m:t>
                        </m:r>
                      </m:e>
                      <m:sub>
                        <m:r>
                          <a:rPr lang="en-US" altLang="zh-CN" sz="1200" i="1" kern="1200">
                            <a:solidFill>
                              <a:schemeClr val="tx1"/>
                            </a:solidFill>
                            <a:effectLst/>
                            <a:latin typeface="Cambria Math"/>
                            <a:ea typeface="+mn-ea"/>
                            <a:cs typeface="+mn-cs"/>
                          </a:rPr>
                          <m:t>𝑖</m:t>
                        </m:r>
                      </m:sub>
                    </m:sSub>
                  </m:oMath>
                </a14:m>
                <a:r>
                  <a:rPr lang="zh-CN" altLang="zh-CN" sz="1200" kern="1200" dirty="0">
                    <a:solidFill>
                      <a:schemeClr val="tx1"/>
                    </a:solidFill>
                    <a:effectLst/>
                    <a:latin typeface="+mn-lt"/>
                    <a:ea typeface="+mn-ea"/>
                    <a:cs typeface="+mn-cs"/>
                  </a:rPr>
                  <a:t>）、（</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𝛼</m:t>
                        </m:r>
                      </m:e>
                      <m:sub>
                        <m:r>
                          <a:rPr lang="en-US" altLang="zh-CN" sz="1200" i="1" kern="1200">
                            <a:solidFill>
                              <a:schemeClr val="tx1"/>
                            </a:solidFill>
                            <a:effectLst/>
                            <a:latin typeface="Cambria Math"/>
                            <a:ea typeface="+mn-ea"/>
                            <a:cs typeface="+mn-cs"/>
                          </a:rPr>
                          <m:t>𝑗</m:t>
                        </m:r>
                      </m:sub>
                    </m:sSub>
                    <m:r>
                      <a:rPr lang="zh-CN" altLang="zh-CN" sz="1200" kern="1200">
                        <a:solidFill>
                          <a:schemeClr val="tx1"/>
                        </a:solidFill>
                        <a:effectLst/>
                        <a:latin typeface="Cambria Math"/>
                        <a:ea typeface="+mn-ea"/>
                        <a:cs typeface="+mn-cs"/>
                      </a:rPr>
                      <m:t>，</m:t>
                    </m:r>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𝛿</m:t>
                        </m:r>
                      </m:e>
                      <m:sub>
                        <m:r>
                          <a:rPr lang="en-US" altLang="zh-CN" sz="1200" i="1" kern="1200">
                            <a:solidFill>
                              <a:schemeClr val="tx1"/>
                            </a:solidFill>
                            <a:effectLst/>
                            <a:latin typeface="Cambria Math"/>
                            <a:ea typeface="+mn-ea"/>
                            <a:cs typeface="+mn-cs"/>
                          </a:rPr>
                          <m:t>𝑗</m:t>
                        </m:r>
                      </m:sub>
                    </m:sSub>
                  </m:oMath>
                </a14:m>
                <a:r>
                  <a:rPr lang="zh-CN" altLang="zh-CN" sz="1200" kern="1200" dirty="0">
                    <a:solidFill>
                      <a:schemeClr val="tx1"/>
                    </a:solidFill>
                    <a:effectLst/>
                    <a:latin typeface="+mn-lt"/>
                    <a:ea typeface="+mn-ea"/>
                    <a:cs typeface="+mn-cs"/>
                  </a:rPr>
                  <a:t>）、（</a:t>
                </a:r>
                <a14:m>
                  <m:oMath xmlns:m="http://schemas.openxmlformats.org/officeDocument/2006/math">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𝛼</m:t>
                        </m:r>
                      </m:e>
                      <m:sub>
                        <m:r>
                          <a:rPr lang="en-US" altLang="zh-CN" sz="1200" i="1" kern="1200">
                            <a:solidFill>
                              <a:schemeClr val="tx1"/>
                            </a:solidFill>
                            <a:effectLst/>
                            <a:latin typeface="Cambria Math"/>
                            <a:ea typeface="+mn-ea"/>
                            <a:cs typeface="+mn-cs"/>
                          </a:rPr>
                          <m:t>𝑘</m:t>
                        </m:r>
                      </m:sub>
                    </m:sSub>
                    <m:r>
                      <a:rPr lang="zh-CN" altLang="zh-CN" sz="1200" kern="1200">
                        <a:solidFill>
                          <a:schemeClr val="tx1"/>
                        </a:solidFill>
                        <a:effectLst/>
                        <a:latin typeface="Cambria Math"/>
                        <a:ea typeface="+mn-ea"/>
                        <a:cs typeface="+mn-cs"/>
                      </a:rPr>
                      <m:t>，</m:t>
                    </m:r>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𝛿</m:t>
                        </m:r>
                      </m:e>
                      <m:sub>
                        <m:r>
                          <a:rPr lang="en-US" altLang="zh-CN" sz="1200" i="1" kern="1200">
                            <a:solidFill>
                              <a:schemeClr val="tx1"/>
                            </a:solidFill>
                            <a:effectLst/>
                            <a:latin typeface="Cambria Math"/>
                            <a:ea typeface="+mn-ea"/>
                            <a:cs typeface="+mn-cs"/>
                          </a:rPr>
                          <m:t>𝑘</m:t>
                        </m:r>
                      </m:sub>
                    </m:sSub>
                  </m:oMath>
                </a14:m>
                <a:r>
                  <a:rPr lang="zh-CN" altLang="zh-CN" sz="1200" kern="1200" dirty="0">
                    <a:solidFill>
                      <a:schemeClr val="tx1"/>
                    </a:solidFill>
                    <a:effectLst/>
                    <a:latin typeface="+mn-lt"/>
                    <a:ea typeface="+mn-ea"/>
                    <a:cs typeface="+mn-cs"/>
                  </a:rPr>
                  <a:t>），且有</a:t>
                </a:r>
                <a:r>
                  <a:rPr lang="en-US" altLang="zh-CN" sz="1200" i="1" kern="1200" dirty="0">
                    <a:solidFill>
                      <a:schemeClr val="tx1"/>
                    </a:solidFill>
                    <a:effectLst/>
                    <a:latin typeface="+mn-lt"/>
                    <a:ea typeface="+mn-ea"/>
                    <a:cs typeface="+mn-cs"/>
                  </a:rPr>
                  <a:t>d</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d</a:t>
                </a:r>
                <a:r>
                  <a:rPr lang="en-US" altLang="zh-CN" sz="1200"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d</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。采用较亮的恒星构建星表三角形以减少存储空间，并将构建的星表三角形依据</a:t>
                </a:r>
                <a:r>
                  <a:rPr lang="en-US" altLang="zh-CN" sz="1200" kern="1200" dirty="0">
                    <a:solidFill>
                      <a:schemeClr val="tx1"/>
                    </a:solidFill>
                    <a:effectLst/>
                    <a:latin typeface="+mn-lt"/>
                    <a:ea typeface="+mn-ea"/>
                    <a:cs typeface="+mn-cs"/>
                  </a:rPr>
                  <a:t>r(j</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k)</a:t>
                </a:r>
                <a:r>
                  <a:rPr lang="zh-CN" altLang="zh-CN" sz="1200" kern="1200" dirty="0">
                    <a:solidFill>
                      <a:schemeClr val="tx1"/>
                    </a:solidFill>
                    <a:effectLst/>
                    <a:latin typeface="+mn-lt"/>
                    <a:ea typeface="+mn-ea"/>
                    <a:cs typeface="+mn-cs"/>
                  </a:rPr>
                  <a:t>的大小按从大到小的顺序进行排列。</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）建立观测三角形。利用</a:t>
                </a:r>
                <a:r>
                  <a:rPr lang="zh-CN" altLang="zh-CN" sz="1200" kern="1200" dirty="0" smtClean="0">
                    <a:solidFill>
                      <a:schemeClr val="tx1"/>
                    </a:solidFill>
                    <a:effectLst/>
                    <a:latin typeface="+mn-lt"/>
                    <a:ea typeface="+mn-ea"/>
                    <a:cs typeface="+mn-cs"/>
                  </a:rPr>
                  <a:t>式计算</a:t>
                </a:r>
                <a:r>
                  <a:rPr lang="zh-CN" altLang="zh-CN" sz="1200" kern="1200" dirty="0">
                    <a:solidFill>
                      <a:schemeClr val="tx1"/>
                    </a:solidFill>
                    <a:effectLst/>
                    <a:latin typeface="+mn-lt"/>
                    <a:ea typeface="+mn-ea"/>
                    <a:cs typeface="+mn-cs"/>
                  </a:rPr>
                  <a:t>观测三角形的三边弧长并建立观测三角形的信息库，对每个观测三角形均记录下信息</a:t>
                </a:r>
                <a14:m>
                  <m:oMath xmlns:m="http://schemas.openxmlformats.org/officeDocument/2006/math">
                    <m:sSup>
                      <m:sSupPr>
                        <m:ctrlPr>
                          <a:rPr lang="zh-CN" altLang="zh-CN" sz="1200" i="1" kern="1200">
                            <a:solidFill>
                              <a:schemeClr val="tx1"/>
                            </a:solidFill>
                            <a:effectLst/>
                            <a:latin typeface="Cambria Math"/>
                            <a:ea typeface="+mn-ea"/>
                            <a:cs typeface="+mn-cs"/>
                          </a:rPr>
                        </m:ctrlPr>
                      </m:sSupPr>
                      <m:e>
                        <m:r>
                          <a:rPr lang="en-US" altLang="zh-CN" sz="1200" i="1" kern="1200">
                            <a:solidFill>
                              <a:schemeClr val="tx1"/>
                            </a:solidFill>
                            <a:effectLst/>
                            <a:latin typeface="Cambria Math"/>
                            <a:ea typeface="+mn-ea"/>
                            <a:cs typeface="+mn-cs"/>
                          </a:rPr>
                          <m:t>𝑟</m:t>
                        </m:r>
                      </m:e>
                      <m:sup>
                        <m:r>
                          <a:rPr lang="en-US" altLang="zh-CN" sz="1200" i="1" kern="1200">
                            <a:solidFill>
                              <a:schemeClr val="tx1"/>
                            </a:solidFill>
                            <a:effectLst/>
                            <a:latin typeface="Cambria Math"/>
                            <a:ea typeface="+mn-ea"/>
                            <a:cs typeface="+mn-cs"/>
                          </a:rPr>
                          <m:t>12</m:t>
                        </m:r>
                      </m:sup>
                    </m:sSup>
                  </m:oMath>
                </a14:m>
                <a:r>
                  <a:rPr lang="zh-CN" altLang="zh-CN" sz="1200" kern="1200" dirty="0">
                    <a:solidFill>
                      <a:schemeClr val="tx1"/>
                    </a:solidFill>
                    <a:effectLst/>
                    <a:latin typeface="+mn-lt"/>
                    <a:ea typeface="+mn-ea"/>
                    <a:cs typeface="+mn-cs"/>
                  </a:rPr>
                  <a:t>、</a:t>
                </a:r>
                <a14:m>
                  <m:oMath xmlns:m="http://schemas.openxmlformats.org/officeDocument/2006/math">
                    <m:sSup>
                      <m:sSupPr>
                        <m:ctrlPr>
                          <a:rPr lang="zh-CN" altLang="zh-CN" sz="1200" i="1" kern="1200">
                            <a:solidFill>
                              <a:schemeClr val="tx1"/>
                            </a:solidFill>
                            <a:effectLst/>
                            <a:latin typeface="Cambria Math"/>
                            <a:ea typeface="+mn-ea"/>
                            <a:cs typeface="+mn-cs"/>
                          </a:rPr>
                        </m:ctrlPr>
                      </m:sSupPr>
                      <m:e>
                        <m:r>
                          <a:rPr lang="en-US" altLang="zh-CN" sz="1200" i="1" kern="1200">
                            <a:solidFill>
                              <a:schemeClr val="tx1"/>
                            </a:solidFill>
                            <a:effectLst/>
                            <a:latin typeface="Cambria Math"/>
                            <a:ea typeface="+mn-ea"/>
                            <a:cs typeface="+mn-cs"/>
                          </a:rPr>
                          <m:t>𝑟</m:t>
                        </m:r>
                      </m:e>
                      <m:sup>
                        <m:r>
                          <a:rPr lang="en-US" altLang="zh-CN" sz="1200" i="1" kern="1200">
                            <a:solidFill>
                              <a:schemeClr val="tx1"/>
                            </a:solidFill>
                            <a:effectLst/>
                            <a:latin typeface="Cambria Math"/>
                            <a:ea typeface="+mn-ea"/>
                            <a:cs typeface="+mn-cs"/>
                          </a:rPr>
                          <m:t>13</m:t>
                        </m:r>
                      </m:sup>
                    </m:sSup>
                  </m:oMath>
                </a14:m>
                <a:r>
                  <a:rPr lang="zh-CN" altLang="zh-CN" sz="1200" kern="1200" dirty="0">
                    <a:solidFill>
                      <a:schemeClr val="tx1"/>
                    </a:solidFill>
                    <a:effectLst/>
                    <a:latin typeface="+mn-lt"/>
                    <a:ea typeface="+mn-ea"/>
                    <a:cs typeface="+mn-cs"/>
                  </a:rPr>
                  <a:t>、</a:t>
                </a:r>
                <a14:m>
                  <m:oMath xmlns:m="http://schemas.openxmlformats.org/officeDocument/2006/math">
                    <m:sSup>
                      <m:sSupPr>
                        <m:ctrlPr>
                          <a:rPr lang="zh-CN" altLang="zh-CN" sz="1200" i="1" kern="1200">
                            <a:solidFill>
                              <a:schemeClr val="tx1"/>
                            </a:solidFill>
                            <a:effectLst/>
                            <a:latin typeface="Cambria Math"/>
                            <a:ea typeface="+mn-ea"/>
                            <a:cs typeface="+mn-cs"/>
                          </a:rPr>
                        </m:ctrlPr>
                      </m:sSupPr>
                      <m:e>
                        <m:r>
                          <a:rPr lang="en-US" altLang="zh-CN" sz="1200" i="1" kern="1200">
                            <a:solidFill>
                              <a:schemeClr val="tx1"/>
                            </a:solidFill>
                            <a:effectLst/>
                            <a:latin typeface="Cambria Math"/>
                            <a:ea typeface="+mn-ea"/>
                            <a:cs typeface="+mn-cs"/>
                          </a:rPr>
                          <m:t>𝑟</m:t>
                        </m:r>
                      </m:e>
                      <m:sup>
                        <m:r>
                          <a:rPr lang="en-US" altLang="zh-CN" sz="1200" i="1" kern="1200">
                            <a:solidFill>
                              <a:schemeClr val="tx1"/>
                            </a:solidFill>
                            <a:effectLst/>
                            <a:latin typeface="Cambria Math"/>
                            <a:ea typeface="+mn-ea"/>
                            <a:cs typeface="+mn-cs"/>
                          </a:rPr>
                          <m:t>23</m:t>
                        </m:r>
                      </m:sup>
                    </m:sSup>
                  </m:oMath>
                </a14:m>
                <a:r>
                  <a:rPr lang="zh-CN" altLang="zh-CN" sz="1200" kern="1200" dirty="0">
                    <a:solidFill>
                      <a:schemeClr val="tx1"/>
                    </a:solidFill>
                    <a:effectLst/>
                    <a:latin typeface="+mn-lt"/>
                    <a:ea typeface="+mn-ea"/>
                    <a:cs typeface="+mn-cs"/>
                  </a:rPr>
                  <a:t>以及</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。同样，对观测三角形信息库中的所有三角形依据每个三角形弧长</a:t>
                </a:r>
                <a14:m>
                  <m:oMath xmlns:m="http://schemas.openxmlformats.org/officeDocument/2006/math">
                    <m:sSup>
                      <m:sSupPr>
                        <m:ctrlPr>
                          <a:rPr lang="zh-CN" altLang="zh-CN" sz="1200" i="1" kern="1200">
                            <a:solidFill>
                              <a:schemeClr val="tx1"/>
                            </a:solidFill>
                            <a:effectLst/>
                            <a:latin typeface="Cambria Math"/>
                            <a:ea typeface="+mn-ea"/>
                            <a:cs typeface="+mn-cs"/>
                          </a:rPr>
                        </m:ctrlPr>
                      </m:sSupPr>
                      <m:e>
                        <m:r>
                          <a:rPr lang="en-US" altLang="zh-CN" sz="1200" i="1" kern="1200">
                            <a:solidFill>
                              <a:schemeClr val="tx1"/>
                            </a:solidFill>
                            <a:effectLst/>
                            <a:latin typeface="Cambria Math"/>
                            <a:ea typeface="+mn-ea"/>
                            <a:cs typeface="+mn-cs"/>
                          </a:rPr>
                          <m:t>𝑟</m:t>
                        </m:r>
                      </m:e>
                      <m:sup>
                        <m:r>
                          <a:rPr lang="en-US" altLang="zh-CN" sz="1200" i="1" kern="1200">
                            <a:solidFill>
                              <a:schemeClr val="tx1"/>
                            </a:solidFill>
                            <a:effectLst/>
                            <a:latin typeface="Cambria Math"/>
                            <a:ea typeface="+mn-ea"/>
                            <a:cs typeface="+mn-cs"/>
                          </a:rPr>
                          <m:t>12</m:t>
                        </m:r>
                      </m:sup>
                    </m:sSup>
                  </m:oMath>
                </a14:m>
                <a:r>
                  <a:rPr lang="zh-CN" altLang="zh-CN" sz="1200" kern="1200" dirty="0">
                    <a:solidFill>
                      <a:schemeClr val="tx1"/>
                    </a:solidFill>
                    <a:effectLst/>
                    <a:latin typeface="+mn-lt"/>
                    <a:ea typeface="+mn-ea"/>
                    <a:cs typeface="+mn-cs"/>
                  </a:rPr>
                  <a:t>的大小按照从大到小的顺序排列。为了提升匹配的速度，只采用观测图像中相对星等较亮的前</a:t>
                </a:r>
                <a:r>
                  <a:rPr lang="en-US" altLang="zh-CN" sz="1200" i="1"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颗星建立弧长库，此处，</a:t>
                </a:r>
                <a:r>
                  <a:rPr lang="en-US" altLang="zh-CN" sz="1200" i="1"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小于等于</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将观测三角形信息库中的三角形依次和星表三角形信息库中所有三角形进行匹配，当两者三边弧长相等时则认为匹配成功。然而实际观测图像会受到各种因素的影响，相同三颗星的参考星表三角形和观测三角形的三条边可能不完全相等。所以当对应三条边的差值小于一定范围时即可认为三角形三条边相等。即当满足</a:t>
                </a:r>
                <a14:m>
                  <m:oMath xmlns:m="http://schemas.openxmlformats.org/officeDocument/2006/math">
                    <m:d>
                      <m:dPr>
                        <m:begChr m:val="|"/>
                        <m:endChr m:val="|"/>
                        <m:ctrlPr>
                          <a:rPr lang="zh-CN" altLang="zh-CN" sz="1200" i="1" kern="1200">
                            <a:solidFill>
                              <a:schemeClr val="tx1"/>
                            </a:solidFill>
                            <a:effectLst/>
                            <a:latin typeface="Cambria Math"/>
                            <a:ea typeface="+mn-ea"/>
                            <a:cs typeface="+mn-cs"/>
                          </a:rPr>
                        </m:ctrlPr>
                      </m:dPr>
                      <m:e>
                        <m:r>
                          <a:rPr lang="en-US" altLang="zh-CN" sz="1200" i="1" kern="1200">
                            <a:solidFill>
                              <a:schemeClr val="tx1"/>
                            </a:solidFill>
                            <a:effectLst/>
                            <a:latin typeface="Cambria Math"/>
                            <a:ea typeface="+mn-ea"/>
                            <a:cs typeface="+mn-cs"/>
                          </a:rPr>
                          <m:t>𝑑</m:t>
                        </m:r>
                        <m:d>
                          <m:dPr>
                            <m:ctrlPr>
                              <a:rPr lang="zh-CN" altLang="zh-CN" sz="1200" i="1" kern="1200">
                                <a:solidFill>
                                  <a:schemeClr val="tx1"/>
                                </a:solidFill>
                                <a:effectLst/>
                                <a:latin typeface="Cambria Math"/>
                                <a:ea typeface="+mn-ea"/>
                                <a:cs typeface="+mn-cs"/>
                              </a:rPr>
                            </m:ctrlPr>
                          </m:dPr>
                          <m:e>
                            <m:r>
                              <a:rPr lang="en-US" altLang="zh-CN" sz="1200" i="1" kern="1200">
                                <a:solidFill>
                                  <a:schemeClr val="tx1"/>
                                </a:solidFill>
                                <a:effectLst/>
                                <a:latin typeface="Cambria Math"/>
                                <a:ea typeface="+mn-ea"/>
                                <a:cs typeface="+mn-cs"/>
                              </a:rPr>
                              <m:t>𝑗</m:t>
                            </m:r>
                            <m:r>
                              <a:rPr lang="zh-CN" altLang="zh-CN" sz="1200" i="1" kern="1200">
                                <a:solidFill>
                                  <a:schemeClr val="tx1"/>
                                </a:solidFill>
                                <a:effectLst/>
                                <a:latin typeface="Cambria Math"/>
                                <a:ea typeface="+mn-ea"/>
                                <a:cs typeface="+mn-cs"/>
                              </a:rPr>
                              <m:t>，</m:t>
                            </m:r>
                            <m:r>
                              <a:rPr lang="en-US" altLang="zh-CN" sz="1200" i="1" kern="1200">
                                <a:solidFill>
                                  <a:schemeClr val="tx1"/>
                                </a:solidFill>
                                <a:effectLst/>
                                <a:latin typeface="Cambria Math"/>
                                <a:ea typeface="+mn-ea"/>
                                <a:cs typeface="+mn-cs"/>
                              </a:rPr>
                              <m:t>𝑘</m:t>
                            </m:r>
                          </m:e>
                        </m:d>
                        <m:r>
                          <a:rPr lang="en-US" altLang="zh-CN" sz="1200" i="1" kern="1200">
                            <a:solidFill>
                              <a:schemeClr val="tx1"/>
                            </a:solidFill>
                            <a:effectLst/>
                            <a:latin typeface="Cambria Math"/>
                            <a:ea typeface="+mn-ea"/>
                            <a:cs typeface="+mn-cs"/>
                          </a:rPr>
                          <m:t>−</m:t>
                        </m:r>
                        <m:sSup>
                          <m:sSupPr>
                            <m:ctrlPr>
                              <a:rPr lang="zh-CN" altLang="zh-CN" sz="1200" i="1" kern="1200">
                                <a:solidFill>
                                  <a:schemeClr val="tx1"/>
                                </a:solidFill>
                                <a:effectLst/>
                                <a:latin typeface="Cambria Math"/>
                                <a:ea typeface="+mn-ea"/>
                                <a:cs typeface="+mn-cs"/>
                              </a:rPr>
                            </m:ctrlPr>
                          </m:sSupPr>
                          <m:e>
                            <m:r>
                              <a:rPr lang="en-US" altLang="zh-CN" sz="1200" i="1" kern="1200">
                                <a:solidFill>
                                  <a:schemeClr val="tx1"/>
                                </a:solidFill>
                                <a:effectLst/>
                                <a:latin typeface="Cambria Math"/>
                                <a:ea typeface="+mn-ea"/>
                                <a:cs typeface="+mn-cs"/>
                              </a:rPr>
                              <m:t>𝑑</m:t>
                            </m:r>
                          </m:e>
                          <m:sup>
                            <m:r>
                              <a:rPr lang="en-US" altLang="zh-CN" sz="1200" i="1" kern="1200">
                                <a:solidFill>
                                  <a:schemeClr val="tx1"/>
                                </a:solidFill>
                                <a:effectLst/>
                                <a:latin typeface="Cambria Math"/>
                                <a:ea typeface="+mn-ea"/>
                                <a:cs typeface="+mn-cs"/>
                              </a:rPr>
                              <m:t>12</m:t>
                            </m:r>
                          </m:sup>
                        </m:sSup>
                      </m:e>
                    </m:d>
                    <m:r>
                      <a:rPr lang="en-US" altLang="zh-CN" sz="1200" i="1" kern="1200">
                        <a:solidFill>
                          <a:schemeClr val="tx1"/>
                        </a:solidFill>
                        <a:effectLst/>
                        <a:latin typeface="Cambria Math"/>
                        <a:ea typeface="+mn-ea"/>
                        <a:cs typeface="+mn-cs"/>
                      </a:rPr>
                      <m:t>≤</m:t>
                    </m:r>
                    <m:r>
                      <a:rPr lang="en-US" altLang="zh-CN" sz="1200" i="1" kern="1200">
                        <a:solidFill>
                          <a:schemeClr val="tx1"/>
                        </a:solidFill>
                        <a:effectLst/>
                        <a:latin typeface="Cambria Math"/>
                        <a:ea typeface="+mn-ea"/>
                        <a:cs typeface="+mn-cs"/>
                      </a:rPr>
                      <m:t>𝜖</m:t>
                    </m:r>
                  </m:oMath>
                </a14:m>
                <a:r>
                  <a:rPr lang="zh-CN" altLang="zh-CN" sz="1200" i="1" kern="1200" dirty="0">
                    <a:solidFill>
                      <a:schemeClr val="tx1"/>
                    </a:solidFill>
                    <a:effectLst/>
                    <a:latin typeface="+mn-lt"/>
                    <a:ea typeface="+mn-ea"/>
                    <a:cs typeface="+mn-cs"/>
                  </a:rPr>
                  <a:t>、</a:t>
                </a:r>
                <a14:m>
                  <m:oMath xmlns:m="http://schemas.openxmlformats.org/officeDocument/2006/math">
                    <m:d>
                      <m:dPr>
                        <m:begChr m:val="|"/>
                        <m:endChr m:val="|"/>
                        <m:ctrlPr>
                          <a:rPr lang="zh-CN" altLang="zh-CN" sz="1200" i="1" kern="1200">
                            <a:solidFill>
                              <a:schemeClr val="tx1"/>
                            </a:solidFill>
                            <a:effectLst/>
                            <a:latin typeface="Cambria Math"/>
                            <a:ea typeface="+mn-ea"/>
                            <a:cs typeface="+mn-cs"/>
                          </a:rPr>
                        </m:ctrlPr>
                      </m:dPr>
                      <m:e>
                        <m:r>
                          <a:rPr lang="en-US" altLang="zh-CN" sz="1200" i="1" kern="1200">
                            <a:solidFill>
                              <a:schemeClr val="tx1"/>
                            </a:solidFill>
                            <a:effectLst/>
                            <a:latin typeface="Cambria Math"/>
                            <a:ea typeface="+mn-ea"/>
                            <a:cs typeface="+mn-cs"/>
                          </a:rPr>
                          <m:t>𝑑</m:t>
                        </m:r>
                        <m:d>
                          <m:dPr>
                            <m:ctrlPr>
                              <a:rPr lang="zh-CN" altLang="zh-CN" sz="1200" i="1" kern="1200">
                                <a:solidFill>
                                  <a:schemeClr val="tx1"/>
                                </a:solidFill>
                                <a:effectLst/>
                                <a:latin typeface="Cambria Math"/>
                                <a:ea typeface="+mn-ea"/>
                                <a:cs typeface="+mn-cs"/>
                              </a:rPr>
                            </m:ctrlPr>
                          </m:dPr>
                          <m:e>
                            <m:r>
                              <a:rPr lang="en-US" altLang="zh-CN" sz="1200" i="1" kern="1200">
                                <a:solidFill>
                                  <a:schemeClr val="tx1"/>
                                </a:solidFill>
                                <a:effectLst/>
                                <a:latin typeface="Cambria Math"/>
                                <a:ea typeface="+mn-ea"/>
                                <a:cs typeface="+mn-cs"/>
                              </a:rPr>
                              <m:t>𝑖</m:t>
                            </m:r>
                            <m:r>
                              <a:rPr lang="zh-CN" altLang="zh-CN" sz="1200" i="1" kern="1200">
                                <a:solidFill>
                                  <a:schemeClr val="tx1"/>
                                </a:solidFill>
                                <a:effectLst/>
                                <a:latin typeface="Cambria Math"/>
                                <a:ea typeface="+mn-ea"/>
                                <a:cs typeface="+mn-cs"/>
                              </a:rPr>
                              <m:t>，</m:t>
                            </m:r>
                            <m:r>
                              <a:rPr lang="en-US" altLang="zh-CN" sz="1200" i="1" kern="1200">
                                <a:solidFill>
                                  <a:schemeClr val="tx1"/>
                                </a:solidFill>
                                <a:effectLst/>
                                <a:latin typeface="Cambria Math"/>
                                <a:ea typeface="+mn-ea"/>
                                <a:cs typeface="+mn-cs"/>
                              </a:rPr>
                              <m:t>𝑗</m:t>
                            </m:r>
                          </m:e>
                        </m:d>
                        <m:r>
                          <a:rPr lang="en-US" altLang="zh-CN" sz="1200" i="1" kern="1200">
                            <a:solidFill>
                              <a:schemeClr val="tx1"/>
                            </a:solidFill>
                            <a:effectLst/>
                            <a:latin typeface="Cambria Math"/>
                            <a:ea typeface="+mn-ea"/>
                            <a:cs typeface="+mn-cs"/>
                          </a:rPr>
                          <m:t>−</m:t>
                        </m:r>
                        <m:sSup>
                          <m:sSupPr>
                            <m:ctrlPr>
                              <a:rPr lang="zh-CN" altLang="zh-CN" sz="1200" i="1" kern="1200">
                                <a:solidFill>
                                  <a:schemeClr val="tx1"/>
                                </a:solidFill>
                                <a:effectLst/>
                                <a:latin typeface="Cambria Math"/>
                                <a:ea typeface="+mn-ea"/>
                                <a:cs typeface="+mn-cs"/>
                              </a:rPr>
                            </m:ctrlPr>
                          </m:sSupPr>
                          <m:e>
                            <m:r>
                              <a:rPr lang="en-US" altLang="zh-CN" sz="1200" i="1" kern="1200">
                                <a:solidFill>
                                  <a:schemeClr val="tx1"/>
                                </a:solidFill>
                                <a:effectLst/>
                                <a:latin typeface="Cambria Math"/>
                                <a:ea typeface="+mn-ea"/>
                                <a:cs typeface="+mn-cs"/>
                              </a:rPr>
                              <m:t>𝑑</m:t>
                            </m:r>
                          </m:e>
                          <m:sup>
                            <m:r>
                              <a:rPr lang="en-US" altLang="zh-CN" sz="1200" i="1" kern="1200">
                                <a:solidFill>
                                  <a:schemeClr val="tx1"/>
                                </a:solidFill>
                                <a:effectLst/>
                                <a:latin typeface="Cambria Math"/>
                                <a:ea typeface="+mn-ea"/>
                                <a:cs typeface="+mn-cs"/>
                              </a:rPr>
                              <m:t>13</m:t>
                            </m:r>
                          </m:sup>
                        </m:sSup>
                      </m:e>
                    </m:d>
                    <m:r>
                      <a:rPr lang="en-US" altLang="zh-CN" sz="1200" i="1" kern="1200">
                        <a:solidFill>
                          <a:schemeClr val="tx1"/>
                        </a:solidFill>
                        <a:effectLst/>
                        <a:latin typeface="Cambria Math"/>
                        <a:ea typeface="+mn-ea"/>
                        <a:cs typeface="+mn-cs"/>
                      </a:rPr>
                      <m:t>≤</m:t>
                    </m:r>
                    <m:r>
                      <a:rPr lang="en-US" altLang="zh-CN" sz="1200" i="1" kern="1200">
                        <a:solidFill>
                          <a:schemeClr val="tx1"/>
                        </a:solidFill>
                        <a:effectLst/>
                        <a:latin typeface="Cambria Math"/>
                        <a:ea typeface="+mn-ea"/>
                        <a:cs typeface="+mn-cs"/>
                      </a:rPr>
                      <m:t>𝜖</m:t>
                    </m:r>
                    <m:r>
                      <a:rPr lang="zh-CN" altLang="zh-CN" sz="1200" i="1" kern="1200">
                        <a:solidFill>
                          <a:schemeClr val="tx1"/>
                        </a:solidFill>
                        <a:effectLst/>
                        <a:latin typeface="Cambria Math"/>
                        <a:ea typeface="+mn-ea"/>
                        <a:cs typeface="+mn-cs"/>
                      </a:rPr>
                      <m:t>、</m:t>
                    </m:r>
                    <m:d>
                      <m:dPr>
                        <m:begChr m:val="|"/>
                        <m:endChr m:val="|"/>
                        <m:ctrlPr>
                          <a:rPr lang="zh-CN" altLang="zh-CN" sz="1200" i="1" kern="1200">
                            <a:solidFill>
                              <a:schemeClr val="tx1"/>
                            </a:solidFill>
                            <a:effectLst/>
                            <a:latin typeface="Cambria Math"/>
                            <a:ea typeface="+mn-ea"/>
                            <a:cs typeface="+mn-cs"/>
                          </a:rPr>
                        </m:ctrlPr>
                      </m:dPr>
                      <m:e>
                        <m:r>
                          <a:rPr lang="en-US" altLang="zh-CN" sz="1200" i="1" kern="1200">
                            <a:solidFill>
                              <a:schemeClr val="tx1"/>
                            </a:solidFill>
                            <a:effectLst/>
                            <a:latin typeface="Cambria Math"/>
                            <a:ea typeface="+mn-ea"/>
                            <a:cs typeface="+mn-cs"/>
                          </a:rPr>
                          <m:t>𝑑</m:t>
                        </m:r>
                        <m:d>
                          <m:dPr>
                            <m:ctrlPr>
                              <a:rPr lang="zh-CN" altLang="zh-CN" sz="1200" i="1" kern="1200">
                                <a:solidFill>
                                  <a:schemeClr val="tx1"/>
                                </a:solidFill>
                                <a:effectLst/>
                                <a:latin typeface="Cambria Math"/>
                                <a:ea typeface="+mn-ea"/>
                                <a:cs typeface="+mn-cs"/>
                              </a:rPr>
                            </m:ctrlPr>
                          </m:dPr>
                          <m:e>
                            <m:r>
                              <a:rPr lang="en-US" altLang="zh-CN" sz="1200" i="1" kern="1200">
                                <a:solidFill>
                                  <a:schemeClr val="tx1"/>
                                </a:solidFill>
                                <a:effectLst/>
                                <a:latin typeface="Cambria Math"/>
                                <a:ea typeface="+mn-ea"/>
                                <a:cs typeface="+mn-cs"/>
                              </a:rPr>
                              <m:t>𝑖</m:t>
                            </m:r>
                            <m:r>
                              <a:rPr lang="zh-CN" altLang="zh-CN" sz="1200" i="1" kern="1200">
                                <a:solidFill>
                                  <a:schemeClr val="tx1"/>
                                </a:solidFill>
                                <a:effectLst/>
                                <a:latin typeface="Cambria Math"/>
                                <a:ea typeface="+mn-ea"/>
                                <a:cs typeface="+mn-cs"/>
                              </a:rPr>
                              <m:t>，</m:t>
                            </m:r>
                            <m:r>
                              <a:rPr lang="en-US" altLang="zh-CN" sz="1200" i="1" kern="1200">
                                <a:solidFill>
                                  <a:schemeClr val="tx1"/>
                                </a:solidFill>
                                <a:effectLst/>
                                <a:latin typeface="Cambria Math"/>
                                <a:ea typeface="+mn-ea"/>
                                <a:cs typeface="+mn-cs"/>
                              </a:rPr>
                              <m:t>𝑘</m:t>
                            </m:r>
                          </m:e>
                        </m:d>
                        <m:r>
                          <a:rPr lang="en-US" altLang="zh-CN" sz="1200" i="1" kern="1200">
                            <a:solidFill>
                              <a:schemeClr val="tx1"/>
                            </a:solidFill>
                            <a:effectLst/>
                            <a:latin typeface="Cambria Math"/>
                            <a:ea typeface="+mn-ea"/>
                            <a:cs typeface="+mn-cs"/>
                          </a:rPr>
                          <m:t>−</m:t>
                        </m:r>
                        <m:sSup>
                          <m:sSupPr>
                            <m:ctrlPr>
                              <a:rPr lang="zh-CN" altLang="zh-CN" sz="1200" i="1" kern="1200">
                                <a:solidFill>
                                  <a:schemeClr val="tx1"/>
                                </a:solidFill>
                                <a:effectLst/>
                                <a:latin typeface="Cambria Math"/>
                                <a:ea typeface="+mn-ea"/>
                                <a:cs typeface="+mn-cs"/>
                              </a:rPr>
                            </m:ctrlPr>
                          </m:sSupPr>
                          <m:e>
                            <m:r>
                              <a:rPr lang="en-US" altLang="zh-CN" sz="1200" i="1" kern="1200">
                                <a:solidFill>
                                  <a:schemeClr val="tx1"/>
                                </a:solidFill>
                                <a:effectLst/>
                                <a:latin typeface="Cambria Math"/>
                                <a:ea typeface="+mn-ea"/>
                                <a:cs typeface="+mn-cs"/>
                              </a:rPr>
                              <m:t>𝑑</m:t>
                            </m:r>
                          </m:e>
                          <m:sup>
                            <m:r>
                              <a:rPr lang="en-US" altLang="zh-CN" sz="1200" i="1" kern="1200">
                                <a:solidFill>
                                  <a:schemeClr val="tx1"/>
                                </a:solidFill>
                                <a:effectLst/>
                                <a:latin typeface="Cambria Math"/>
                                <a:ea typeface="+mn-ea"/>
                                <a:cs typeface="+mn-cs"/>
                              </a:rPr>
                              <m:t>23</m:t>
                            </m:r>
                          </m:sup>
                        </m:sSup>
                      </m:e>
                    </m:d>
                    <m:r>
                      <a:rPr lang="en-US" altLang="zh-CN" sz="1200" kern="1200">
                        <a:solidFill>
                          <a:schemeClr val="tx1"/>
                        </a:solidFill>
                        <a:effectLst/>
                        <a:latin typeface="Cambria Math"/>
                        <a:ea typeface="+mn-ea"/>
                        <a:cs typeface="+mn-cs"/>
                      </a:rPr>
                      <m:t>≤</m:t>
                    </m:r>
                    <m:r>
                      <m:rPr>
                        <m:sty m:val="p"/>
                      </m:rPr>
                      <a:rPr lang="en-US" altLang="zh-CN" sz="1200" kern="1200">
                        <a:solidFill>
                          <a:schemeClr val="tx1"/>
                        </a:solidFill>
                        <a:effectLst/>
                        <a:latin typeface="Cambria Math"/>
                        <a:ea typeface="+mn-ea"/>
                        <a:cs typeface="+mn-cs"/>
                      </a:rPr>
                      <m:t>ϵ</m:t>
                    </m:r>
                  </m:oMath>
                </a14:m>
                <a:r>
                  <a:rPr lang="zh-CN" altLang="zh-CN" sz="1200" kern="1200" dirty="0">
                    <a:solidFill>
                      <a:schemeClr val="tx1"/>
                    </a:solidFill>
                    <a:effectLst/>
                    <a:latin typeface="+mn-lt"/>
                    <a:ea typeface="+mn-ea"/>
                    <a:cs typeface="+mn-cs"/>
                  </a:rPr>
                  <a:t>则认为匹配成功。若存在一个观测三角形有多个星表三角形均匹配成功，则舍掉该观测三角形的匹配结果。对于匹配成功的三角形，分别记录该三角形三颗恒星的图像坐标和天球赤道坐标。</a:t>
                </a:r>
                <a:r>
                  <a:rPr lang="zh-CN" altLang="zh-CN" sz="1200" kern="1200" dirty="0" smtClean="0">
                    <a:solidFill>
                      <a:schemeClr val="tx1"/>
                    </a:solidFill>
                    <a:effectLst/>
                    <a:latin typeface="+mn-lt"/>
                    <a:ea typeface="+mn-ea"/>
                    <a:cs typeface="+mn-cs"/>
                  </a:rPr>
                  <a:t>下的特定时刻的位置信息，这样通过查找天文年历就可以方便的计算出恒星的实际位置。</a:t>
                </a:r>
                <a:endParaRPr lang="zh-CN" altLang="zh-CN" sz="1050" kern="1200" dirty="0">
                  <a:solidFill>
                    <a:schemeClr val="tx1"/>
                  </a:solidFill>
                  <a:effectLst/>
                  <a:latin typeface="+mn-lt"/>
                  <a:ea typeface="+mn-ea"/>
                  <a:cs typeface="+mn-cs"/>
                </a:endParaRPr>
              </a:p>
            </p:txBody>
          </p:sp>
        </mc:Choice>
        <mc:Fallback xmlns="">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）依据观测天区的中心指向及观测视场的大小由</a:t>
                </a:r>
                <a:r>
                  <a:rPr lang="en-US" altLang="zh-CN" sz="1200" kern="1200" dirty="0" err="1">
                    <a:solidFill>
                      <a:schemeClr val="tx1"/>
                    </a:solidFill>
                    <a:effectLst/>
                    <a:latin typeface="+mn-lt"/>
                    <a:ea typeface="+mn-ea"/>
                    <a:cs typeface="+mn-cs"/>
                  </a:rPr>
                  <a:t>Hipparcos</a:t>
                </a:r>
                <a:r>
                  <a:rPr lang="zh-CN" altLang="zh-CN" sz="1200" kern="1200" dirty="0">
                    <a:solidFill>
                      <a:schemeClr val="tx1"/>
                    </a:solidFill>
                    <a:effectLst/>
                    <a:latin typeface="+mn-lt"/>
                    <a:ea typeface="+mn-ea"/>
                    <a:cs typeface="+mn-cs"/>
                  </a:rPr>
                  <a:t>星表得到观测天区恒星的观测位置即参考星表位置。</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）建立参考星表三角形。使用式（</a:t>
                </a:r>
                <a:r>
                  <a:rPr lang="en-US" altLang="zh-CN" sz="1200" kern="1200" dirty="0">
                    <a:solidFill>
                      <a:schemeClr val="tx1"/>
                    </a:solidFill>
                    <a:effectLst/>
                    <a:latin typeface="+mn-lt"/>
                    <a:ea typeface="+mn-ea"/>
                    <a:cs typeface="+mn-cs"/>
                  </a:rPr>
                  <a:t>2-18</a:t>
                </a:r>
                <a:r>
                  <a:rPr lang="zh-CN" altLang="zh-CN" sz="1200" kern="1200" dirty="0">
                    <a:solidFill>
                      <a:schemeClr val="tx1"/>
                    </a:solidFill>
                    <a:effectLst/>
                    <a:latin typeface="+mn-lt"/>
                    <a:ea typeface="+mn-ea"/>
                    <a:cs typeface="+mn-cs"/>
                  </a:rPr>
                  <a:t>）计算星表三角形的</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边</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，并建立星表三角形的信息库，对于构建的三角形均记下</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以及（</a:t>
                </a:r>
                <a:r>
                  <a:rPr lang="en-US" altLang="zh-CN" sz="1200" i="0" kern="1200">
                    <a:solidFill>
                      <a:schemeClr val="tx1"/>
                    </a:solidFill>
                    <a:effectLst/>
                    <a:latin typeface="+mn-lt"/>
                    <a:ea typeface="+mn-ea"/>
                    <a:cs typeface="+mn-cs"/>
                  </a:rPr>
                  <a:t>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𝛿</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zh-CN" altLang="zh-CN" sz="1200" kern="1200" dirty="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𝑗</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𝛿</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𝑗</a:t>
                </a:r>
                <a:r>
                  <a:rPr lang="zh-CN" altLang="zh-CN" sz="1200" kern="1200" dirty="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𝛿</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zh-CN" sz="1200" kern="1200" dirty="0">
                    <a:solidFill>
                      <a:schemeClr val="tx1"/>
                    </a:solidFill>
                    <a:effectLst/>
                    <a:latin typeface="+mn-lt"/>
                    <a:ea typeface="+mn-ea"/>
                    <a:cs typeface="+mn-cs"/>
                  </a:rPr>
                  <a:t>），且有</a:t>
                </a:r>
                <a:r>
                  <a:rPr lang="en-US" altLang="zh-CN" sz="1200" i="1" kern="1200" dirty="0">
                    <a:solidFill>
                      <a:schemeClr val="tx1"/>
                    </a:solidFill>
                    <a:effectLst/>
                    <a:latin typeface="+mn-lt"/>
                    <a:ea typeface="+mn-ea"/>
                    <a:cs typeface="+mn-cs"/>
                  </a:rPr>
                  <a:t>d</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d</a:t>
                </a:r>
                <a:r>
                  <a:rPr lang="en-US" altLang="zh-CN" sz="1200"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j</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d</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。采用较亮的恒星构建星表三角形以减少存储空间，并将构建的星表三角形依据</a:t>
                </a:r>
                <a:r>
                  <a:rPr lang="en-US" altLang="zh-CN" sz="1200" kern="1200" dirty="0">
                    <a:solidFill>
                      <a:schemeClr val="tx1"/>
                    </a:solidFill>
                    <a:effectLst/>
                    <a:latin typeface="+mn-lt"/>
                    <a:ea typeface="+mn-ea"/>
                    <a:cs typeface="+mn-cs"/>
                  </a:rPr>
                  <a:t>r(j</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k)</a:t>
                </a:r>
                <a:r>
                  <a:rPr lang="zh-CN" altLang="zh-CN" sz="1200" kern="1200" dirty="0">
                    <a:solidFill>
                      <a:schemeClr val="tx1"/>
                    </a:solidFill>
                    <a:effectLst/>
                    <a:latin typeface="+mn-lt"/>
                    <a:ea typeface="+mn-ea"/>
                    <a:cs typeface="+mn-cs"/>
                  </a:rPr>
                  <a:t>的大小按从大到小的顺序进行排列。</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）建立观测三角形。利用式（</a:t>
                </a:r>
                <a:r>
                  <a:rPr lang="en-US" altLang="zh-CN" sz="1200" kern="1200" dirty="0">
                    <a:solidFill>
                      <a:schemeClr val="tx1"/>
                    </a:solidFill>
                    <a:effectLst/>
                    <a:latin typeface="+mn-lt"/>
                    <a:ea typeface="+mn-ea"/>
                    <a:cs typeface="+mn-cs"/>
                  </a:rPr>
                  <a:t>2-17</a:t>
                </a:r>
                <a:r>
                  <a:rPr lang="zh-CN" altLang="zh-CN" sz="1200" kern="1200" dirty="0">
                    <a:solidFill>
                      <a:schemeClr val="tx1"/>
                    </a:solidFill>
                    <a:effectLst/>
                    <a:latin typeface="+mn-lt"/>
                    <a:ea typeface="+mn-ea"/>
                    <a:cs typeface="+mn-cs"/>
                  </a:rPr>
                  <a:t>）计算观测三角形的三边弧长并建立观测三角形的信息库，对每个观测三角形均记录下信息</a:t>
                </a:r>
                <a:r>
                  <a:rPr lang="en-US" altLang="zh-CN" sz="1200" i="0" kern="1200">
                    <a:solidFill>
                      <a:schemeClr val="tx1"/>
                    </a:solidFill>
                    <a:effectLst/>
                    <a:latin typeface="+mn-lt"/>
                    <a:ea typeface="+mn-ea"/>
                    <a:cs typeface="+mn-cs"/>
                  </a:rPr>
                  <a:t>𝑟</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𝑟</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𝑟</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23</a:t>
                </a:r>
                <a:r>
                  <a:rPr lang="zh-CN" altLang="zh-CN" sz="1200" kern="1200" dirty="0">
                    <a:solidFill>
                      <a:schemeClr val="tx1"/>
                    </a:solidFill>
                    <a:effectLst/>
                    <a:latin typeface="+mn-lt"/>
                    <a:ea typeface="+mn-ea"/>
                    <a:cs typeface="+mn-cs"/>
                  </a:rPr>
                  <a:t>以及</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1) </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2) </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x</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y</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。同样，对观测三角形信息库中的所有三角形依据每个三角形弧长</a:t>
                </a:r>
                <a:r>
                  <a:rPr lang="en-US" altLang="zh-CN" sz="1200" i="0" kern="1200">
                    <a:solidFill>
                      <a:schemeClr val="tx1"/>
                    </a:solidFill>
                    <a:effectLst/>
                    <a:latin typeface="+mn-lt"/>
                    <a:ea typeface="+mn-ea"/>
                    <a:cs typeface="+mn-cs"/>
                  </a:rPr>
                  <a:t>𝑟</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的大小按照从大到小的顺序排列。为了提升匹配的速度，只采用观测图像中相对星等较亮的前</a:t>
                </a:r>
                <a:r>
                  <a:rPr lang="en-US" altLang="zh-CN" sz="1200" i="1"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颗星建立弧长库，此处，</a:t>
                </a:r>
                <a:r>
                  <a:rPr lang="en-US" altLang="zh-CN" sz="1200" i="1" kern="1200" dirty="0">
                    <a:solidFill>
                      <a:schemeClr val="tx1"/>
                    </a:solidFill>
                    <a:effectLst/>
                    <a:latin typeface="+mn-lt"/>
                    <a:ea typeface="+mn-ea"/>
                    <a:cs typeface="+mn-cs"/>
                  </a:rPr>
                  <a:t>n</a:t>
                </a:r>
                <a:r>
                  <a:rPr lang="zh-CN" altLang="zh-CN" sz="1200" kern="1200" dirty="0">
                    <a:solidFill>
                      <a:schemeClr val="tx1"/>
                    </a:solidFill>
                    <a:effectLst/>
                    <a:latin typeface="+mn-lt"/>
                    <a:ea typeface="+mn-ea"/>
                    <a:cs typeface="+mn-cs"/>
                  </a:rPr>
                  <a:t>小于等于</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a:t>
                </a:r>
              </a:p>
              <a:p>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将观测三角形信息库中的三角形依次和星表三角形信息库中所有三角形进行匹配，当两者三边弧长相等时则认为匹配成功。然而实际观测图像会受到各种因素的影响，相同三颗星的参考星表三角形和观测三角形的三条边可能不完全相等。所以当对应三条边的差值小于一定范围时即可认为三角形三条边相等。即当满足</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𝑑</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𝑗</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𝑘)−𝑑</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12 |≤𝜖</a:t>
                </a:r>
                <a:r>
                  <a:rPr lang="zh-CN" altLang="zh-CN" sz="1200" i="1" kern="1200" dirty="0">
                    <a:solidFill>
                      <a:schemeClr val="tx1"/>
                    </a:solidFill>
                    <a:effectLst/>
                    <a:latin typeface="+mn-lt"/>
                    <a:ea typeface="+mn-ea"/>
                    <a:cs typeface="+mn-cs"/>
                  </a:rPr>
                  <a:t>、</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𝑑</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𝑖</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𝑗)−𝑑</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13 |≤𝜖</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𝑑</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𝑖</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𝑘)−𝑑</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23 |≤ϵ</a:t>
                </a:r>
                <a:r>
                  <a:rPr lang="zh-CN" altLang="zh-CN" sz="1200" kern="1200" dirty="0">
                    <a:solidFill>
                      <a:schemeClr val="tx1"/>
                    </a:solidFill>
                    <a:effectLst/>
                    <a:latin typeface="+mn-lt"/>
                    <a:ea typeface="+mn-ea"/>
                    <a:cs typeface="+mn-cs"/>
                  </a:rPr>
                  <a:t>则认为匹配成功。若存在一个观测三角形有多个星表三角形均匹配成功，则舍掉该观测三角形的匹配结果。对于匹配成功的三角形，分别记录该三角形三颗恒星的图像坐标和天球赤道坐标。</a:t>
                </a:r>
                <a:r>
                  <a:rPr lang="zh-CN" altLang="zh-CN" sz="1200" kern="1200" dirty="0" smtClean="0">
                    <a:solidFill>
                      <a:schemeClr val="tx1"/>
                    </a:solidFill>
                    <a:effectLst/>
                    <a:latin typeface="+mn-lt"/>
                    <a:ea typeface="+mn-ea"/>
                    <a:cs typeface="+mn-cs"/>
                  </a:rPr>
                  <a:t>下</a:t>
                </a:r>
                <a:r>
                  <a:rPr lang="zh-CN" altLang="zh-CN" sz="1200" kern="1200" dirty="0" smtClean="0">
                    <a:solidFill>
                      <a:schemeClr val="tx1"/>
                    </a:solidFill>
                    <a:effectLst/>
                    <a:latin typeface="+mn-lt"/>
                    <a:ea typeface="+mn-ea"/>
                    <a:cs typeface="+mn-cs"/>
                  </a:rPr>
                  <a:t>的特定时刻的位置信息，这样通过查找天文年历就可以方便的计算出恒星的实际位置。</a:t>
                </a:r>
                <a:endParaRPr lang="zh-CN" altLang="zh-CN" sz="1050" kern="1200" dirty="0">
                  <a:solidFill>
                    <a:schemeClr val="tx1"/>
                  </a:solidFill>
                  <a:effectLst/>
                  <a:latin typeface="+mn-lt"/>
                  <a:ea typeface="+mn-ea"/>
                  <a:cs typeface="+mn-cs"/>
                </a:endParaRPr>
              </a:p>
            </p:txBody>
          </p:sp>
        </mc:Fallback>
      </mc:AlternateContent>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21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76C71E1-205C-4199-ABA6-4677CF57A3AD}" type="slidenum">
              <a:rPr lang="zh-CN" altLang="en-US" smtClean="0"/>
              <a:t>3</a:t>
            </a:fld>
            <a:endParaRPr lang="zh-CN" altLang="en-US"/>
          </a:p>
        </p:txBody>
      </p:sp>
    </p:spTree>
    <p:extLst>
      <p:ext uri="{BB962C8B-B14F-4D97-AF65-F5344CB8AC3E}">
        <p14:creationId xmlns:p14="http://schemas.microsoft.com/office/powerpoint/2010/main" val="567876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tx1"/>
              </a:solidFill>
              <a:effectLst/>
              <a:latin typeface="+mn-lt"/>
              <a:ea typeface="+mn-ea"/>
              <a:cs typeface="+mn-cs"/>
            </a:endParaRPr>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22</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z="1200" kern="1200" dirty="0" err="1" smtClean="0">
                <a:solidFill>
                  <a:schemeClr val="tx1"/>
                </a:solidFill>
                <a:effectLst/>
                <a:latin typeface="+mn-lt"/>
                <a:ea typeface="+mn-ea"/>
                <a:cs typeface="+mn-cs"/>
              </a:rPr>
              <a:t>CRPIXj</a:t>
            </a:r>
            <a:r>
              <a:rPr lang="zh-CN"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j</a:t>
            </a:r>
            <a:r>
              <a:rPr lang="zh-CN" altLang="zh-CN" sz="1200" kern="1200" dirty="0" smtClean="0">
                <a:solidFill>
                  <a:schemeClr val="tx1"/>
                </a:solidFill>
                <a:effectLst/>
                <a:latin typeface="+mn-lt"/>
                <a:ea typeface="+mn-ea"/>
                <a:cs typeface="+mn-cs"/>
              </a:rPr>
              <a:t>轴参考点像素坐标）、</a:t>
            </a:r>
            <a:r>
              <a:rPr lang="en-US" altLang="zh-CN" sz="1200" kern="1200" dirty="0" err="1" smtClean="0">
                <a:solidFill>
                  <a:schemeClr val="tx1"/>
                </a:solidFill>
                <a:effectLst/>
                <a:latin typeface="+mn-lt"/>
                <a:ea typeface="+mn-ea"/>
                <a:cs typeface="+mn-cs"/>
              </a:rPr>
              <a:t>CRVALi</a:t>
            </a:r>
            <a:r>
              <a:rPr lang="zh-CN"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i</a:t>
            </a:r>
            <a:r>
              <a:rPr lang="zh-CN" altLang="zh-CN" sz="1200" kern="1200" dirty="0" smtClean="0">
                <a:solidFill>
                  <a:schemeClr val="tx1"/>
                </a:solidFill>
                <a:effectLst/>
                <a:latin typeface="+mn-lt"/>
                <a:ea typeface="+mn-ea"/>
                <a:cs typeface="+mn-cs"/>
              </a:rPr>
              <a:t>轴参考点天球坐标）、</a:t>
            </a:r>
            <a:r>
              <a:rPr lang="en-US" altLang="zh-CN" sz="1200" kern="1200" dirty="0" err="1" smtClean="0">
                <a:solidFill>
                  <a:schemeClr val="tx1"/>
                </a:solidFill>
                <a:effectLst/>
                <a:latin typeface="+mn-lt"/>
                <a:ea typeface="+mn-ea"/>
                <a:cs typeface="+mn-cs"/>
              </a:rPr>
              <a:t>CTYPEi</a:t>
            </a:r>
            <a:r>
              <a:rPr lang="zh-CN"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i</a:t>
            </a:r>
            <a:r>
              <a:rPr lang="zh-CN" altLang="zh-CN" sz="1200" kern="1200" dirty="0" smtClean="0">
                <a:solidFill>
                  <a:schemeClr val="tx1"/>
                </a:solidFill>
                <a:effectLst/>
                <a:latin typeface="+mn-lt"/>
                <a:ea typeface="+mn-ea"/>
                <a:cs typeface="+mn-cs"/>
              </a:rPr>
              <a:t>轴的天球坐标系及投影方式）、</a:t>
            </a:r>
            <a:r>
              <a:rPr lang="en-US" altLang="zh-CN" sz="1200" kern="1200" dirty="0" err="1" smtClean="0">
                <a:solidFill>
                  <a:schemeClr val="tx1"/>
                </a:solidFill>
                <a:effectLst/>
                <a:latin typeface="+mn-lt"/>
                <a:ea typeface="+mn-ea"/>
                <a:cs typeface="+mn-cs"/>
              </a:rPr>
              <a:t>CDELTi</a:t>
            </a:r>
            <a:r>
              <a:rPr lang="zh-CN" altLang="zh-CN" sz="1200" kern="1200" dirty="0" smtClean="0">
                <a:solidFill>
                  <a:schemeClr val="tx1"/>
                </a:solidFill>
                <a:effectLst/>
                <a:latin typeface="+mn-lt"/>
                <a:ea typeface="+mn-ea"/>
                <a:cs typeface="+mn-cs"/>
              </a:rPr>
              <a:t>（第</a:t>
            </a:r>
            <a:r>
              <a:rPr lang="en-US" altLang="zh-CN" sz="1200" i="1" kern="1200" dirty="0" smtClean="0">
                <a:solidFill>
                  <a:schemeClr val="tx1"/>
                </a:solidFill>
                <a:effectLst/>
                <a:latin typeface="+mn-lt"/>
                <a:ea typeface="+mn-ea"/>
                <a:cs typeface="+mn-cs"/>
              </a:rPr>
              <a:t>i</a:t>
            </a:r>
            <a:r>
              <a:rPr lang="zh-CN" altLang="zh-CN" sz="1200" kern="1200" dirty="0" smtClean="0">
                <a:solidFill>
                  <a:schemeClr val="tx1"/>
                </a:solidFill>
                <a:effectLst/>
                <a:latin typeface="+mn-lt"/>
                <a:ea typeface="+mn-ea"/>
                <a:cs typeface="+mn-cs"/>
              </a:rPr>
              <a:t>轴上像元间的物理坐标间隔）、</a:t>
            </a:r>
            <a:r>
              <a:rPr lang="en-US" altLang="zh-CN" sz="1200" kern="1200" dirty="0" err="1" smtClean="0">
                <a:solidFill>
                  <a:schemeClr val="tx1"/>
                </a:solidFill>
                <a:effectLst/>
                <a:latin typeface="+mn-lt"/>
                <a:ea typeface="+mn-ea"/>
                <a:cs typeface="+mn-cs"/>
              </a:rPr>
              <a:t>PCi_j</a:t>
            </a:r>
            <a:r>
              <a:rPr lang="zh-CN" altLang="zh-CN" sz="1200" kern="1200" dirty="0" smtClean="0">
                <a:solidFill>
                  <a:schemeClr val="tx1"/>
                </a:solidFill>
                <a:effectLst/>
                <a:latin typeface="+mn-lt"/>
                <a:ea typeface="+mn-ea"/>
                <a:cs typeface="+mn-cs"/>
              </a:rPr>
              <a:t>（像素坐标到物理坐标的旋转矩阵）、</a:t>
            </a:r>
            <a:r>
              <a:rPr lang="en-US" altLang="zh-CN" sz="1200" kern="1200" dirty="0" err="1" smtClean="0">
                <a:solidFill>
                  <a:schemeClr val="tx1"/>
                </a:solidFill>
                <a:effectLst/>
                <a:latin typeface="+mn-lt"/>
                <a:ea typeface="+mn-ea"/>
                <a:cs typeface="+mn-cs"/>
              </a:rPr>
              <a:t>CROTAj</a:t>
            </a:r>
            <a:r>
              <a:rPr lang="zh-CN" altLang="zh-CN" sz="1200" kern="1200" dirty="0" smtClean="0">
                <a:solidFill>
                  <a:schemeClr val="tx1"/>
                </a:solidFill>
                <a:effectLst/>
                <a:latin typeface="+mn-lt"/>
                <a:ea typeface="+mn-ea"/>
                <a:cs typeface="+mn-cs"/>
              </a:rPr>
              <a:t>（第</a:t>
            </a:r>
            <a:r>
              <a:rPr lang="en-US" altLang="zh-CN" sz="1200" i="1" kern="1200" dirty="0" smtClean="0">
                <a:solidFill>
                  <a:schemeClr val="tx1"/>
                </a:solidFill>
                <a:effectLst/>
                <a:latin typeface="+mn-lt"/>
                <a:ea typeface="+mn-ea"/>
                <a:cs typeface="+mn-cs"/>
              </a:rPr>
              <a:t>j</a:t>
            </a:r>
            <a:r>
              <a:rPr lang="zh-CN" altLang="zh-CN" sz="1200" kern="1200" dirty="0" smtClean="0">
                <a:solidFill>
                  <a:schemeClr val="tx1"/>
                </a:solidFill>
                <a:effectLst/>
                <a:latin typeface="+mn-lt"/>
                <a:ea typeface="+mn-ea"/>
                <a:cs typeface="+mn-cs"/>
              </a:rPr>
              <a:t>个物理坐标轴相对于像元坐标的旋转角）。</a:t>
            </a:r>
            <a:endParaRPr lang="en-US" altLang="zh-CN" i="1" dirty="0"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D77047B-8DF1-4547-938F-BCBFDE8CC478}" type="slidenum">
              <a:rPr lang="zh-CN" altLang="en-US" smtClean="0"/>
              <a:pPr/>
              <a:t>24</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WCS</a:t>
            </a:r>
            <a:r>
              <a:rPr lang="zh-CN" altLang="zh-CN" sz="1200" kern="1200" dirty="0" smtClean="0">
                <a:solidFill>
                  <a:schemeClr val="tx1"/>
                </a:solidFill>
                <a:effectLst/>
                <a:latin typeface="+mn-lt"/>
                <a:ea typeface="+mn-ea"/>
                <a:cs typeface="+mn-cs"/>
              </a:rPr>
              <a:t>坐标系的建立主要分两个部分：第一、像素平面坐标系到世界坐标系或量测坐标系（即投影平面）的转换；第二、世界坐标系到天球坐标系的转换，在这一转换过程还需建立一过渡性坐标系统，称为本地天球坐标系</a:t>
            </a:r>
            <a:r>
              <a:rPr lang="en-US" altLang="zh-CN" sz="1200" kern="1200" dirty="0" smtClean="0">
                <a:solidFill>
                  <a:schemeClr val="tx1"/>
                </a:solidFill>
                <a:effectLst/>
                <a:latin typeface="+mn-lt"/>
                <a:ea typeface="+mn-ea"/>
                <a:cs typeface="+mn-cs"/>
              </a:rPr>
              <a:t>(Native Spherical Coordinates)</a:t>
            </a:r>
            <a:r>
              <a:rPr lang="zh-CN" altLang="zh-CN" sz="1200" kern="1200" dirty="0" smtClean="0">
                <a:solidFill>
                  <a:schemeClr val="tx1"/>
                </a:solidFill>
                <a:effectLst/>
                <a:latin typeface="+mn-lt"/>
                <a:ea typeface="+mn-ea"/>
                <a:cs typeface="+mn-cs"/>
              </a:rPr>
              <a:t>，以便将物理平面坐标与天球坐标建立联系。</a:t>
            </a:r>
            <a:endParaRPr lang="en-US" altLang="zh-CN" i="1" dirty="0"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D77047B-8DF1-4547-938F-BCBFDE8CC478}" type="slidenum">
              <a:rPr lang="zh-CN" altLang="en-US" smtClean="0"/>
              <a:pPr/>
              <a:t>25</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58371" name="备注占位符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14:m>
                  <m:oMath xmlns:m="http://schemas.openxmlformats.org/officeDocument/2006/math">
                    <m:sSub>
                      <m:sSubPr>
                        <m:ctrlPr>
                          <a:rPr lang="zh-CN" altLang="zh-CN" sz="1200" i="1" kern="1200" smtClean="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𝑠</m:t>
                        </m:r>
                      </m:e>
                      <m:sub>
                        <m:r>
                          <a:rPr lang="en-US" altLang="zh-CN" sz="1200" i="1" kern="1200">
                            <a:solidFill>
                              <a:schemeClr val="tx1"/>
                            </a:solidFill>
                            <a:effectLst/>
                            <a:latin typeface="Cambria Math"/>
                            <a:ea typeface="+mn-ea"/>
                            <a:cs typeface="+mn-cs"/>
                          </a:rPr>
                          <m:t>𝑖</m:t>
                        </m:r>
                      </m:sub>
                    </m:sSub>
                    <m:sSub>
                      <m:sSubPr>
                        <m:ctrlPr>
                          <a:rPr lang="zh-CN" altLang="zh-CN" sz="1200" i="1" kern="1200">
                            <a:solidFill>
                              <a:schemeClr val="tx1"/>
                            </a:solidFill>
                            <a:effectLst/>
                            <a:latin typeface="Cambria Math"/>
                            <a:ea typeface="+mn-ea"/>
                            <a:cs typeface="+mn-cs"/>
                          </a:rPr>
                        </m:ctrlPr>
                      </m:sSubPr>
                      <m:e>
                        <m:r>
                          <a:rPr lang="en-US" altLang="zh-CN" sz="1200" i="1" kern="1200">
                            <a:solidFill>
                              <a:schemeClr val="tx1"/>
                            </a:solidFill>
                            <a:effectLst/>
                            <a:latin typeface="Cambria Math"/>
                            <a:ea typeface="+mn-ea"/>
                            <a:cs typeface="+mn-cs"/>
                          </a:rPr>
                          <m:t>𝑚</m:t>
                        </m:r>
                      </m:e>
                      <m:sub>
                        <m:r>
                          <a:rPr lang="en-US" altLang="zh-CN" sz="1200" i="1" kern="1200">
                            <a:solidFill>
                              <a:schemeClr val="tx1"/>
                            </a:solidFill>
                            <a:effectLst/>
                            <a:latin typeface="Cambria Math"/>
                            <a:ea typeface="+mn-ea"/>
                            <a:cs typeface="+mn-cs"/>
                          </a:rPr>
                          <m:t>𝑖𝑗</m:t>
                        </m:r>
                      </m:sub>
                    </m:sSub>
                  </m:oMath>
                </a14:m>
                <a:r>
                  <a:rPr lang="zh-CN" altLang="zh-CN" sz="1200" kern="1200" dirty="0">
                    <a:solidFill>
                      <a:schemeClr val="tx1"/>
                    </a:solidFill>
                    <a:effectLst/>
                    <a:latin typeface="+mn-lt"/>
                    <a:ea typeface="+mn-ea"/>
                    <a:cs typeface="+mn-cs"/>
                  </a:rPr>
                  <a:t>二维矩阵表示世界坐标在</a:t>
                </a:r>
                <a:r>
                  <a:rPr lang="en-US" altLang="zh-CN" sz="1200"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y</a:t>
                </a:r>
                <a:r>
                  <a:rPr lang="zh-CN" altLang="zh-CN" sz="1200" kern="1200" dirty="0">
                    <a:solidFill>
                      <a:schemeClr val="tx1"/>
                    </a:solidFill>
                    <a:effectLst/>
                    <a:latin typeface="+mn-lt"/>
                    <a:ea typeface="+mn-ea"/>
                    <a:cs typeface="+mn-cs"/>
                  </a:rPr>
                  <a:t>两个坐标轴方向的变化率系数，可以直接由</a:t>
                </a:r>
                <a:r>
                  <a:rPr lang="en-US" altLang="zh-CN" sz="1200" kern="1200" dirty="0" err="1">
                    <a:solidFill>
                      <a:schemeClr val="tx1"/>
                    </a:solidFill>
                    <a:effectLst/>
                    <a:latin typeface="+mn-lt"/>
                    <a:ea typeface="+mn-ea"/>
                    <a:cs typeface="+mn-cs"/>
                  </a:rPr>
                  <a:t>CDi_j</a:t>
                </a:r>
                <a:r>
                  <a:rPr lang="zh-CN" altLang="zh-CN" sz="1200" kern="1200" dirty="0">
                    <a:solidFill>
                      <a:schemeClr val="tx1"/>
                    </a:solidFill>
                    <a:effectLst/>
                    <a:latin typeface="+mn-lt"/>
                    <a:ea typeface="+mn-ea"/>
                    <a:cs typeface="+mn-cs"/>
                  </a:rPr>
                  <a:t>（浮点数）关键字给出，</a:t>
                </a:r>
                <a:endParaRPr lang="en-US" altLang="zh-CN" i="1" dirty="0" smtClean="0"/>
              </a:p>
            </p:txBody>
          </p:sp>
        </mc:Choice>
        <mc:Fallback xmlns="">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z="1200" i="0" kern="1200">
                    <a:solidFill>
                      <a:schemeClr val="tx1"/>
                    </a:solidFill>
                    <a:effectLst/>
                    <a:latin typeface="+mn-lt"/>
                    <a:ea typeface="+mn-ea"/>
                    <a:cs typeface="+mn-cs"/>
                  </a:rPr>
                  <a:t>𝑠</a:t>
                </a:r>
                <a:r>
                  <a:rPr lang="zh-CN" altLang="zh-CN" sz="1200" i="0" kern="1200" smtClean="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zh-CN" altLang="zh-CN" sz="1200" i="0" kern="120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𝑚</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𝑖𝑗</a:t>
                </a:r>
                <a:r>
                  <a:rPr lang="zh-CN" altLang="zh-CN" sz="1200" kern="1200" dirty="0">
                    <a:solidFill>
                      <a:schemeClr val="tx1"/>
                    </a:solidFill>
                    <a:effectLst/>
                    <a:latin typeface="+mn-lt"/>
                    <a:ea typeface="+mn-ea"/>
                    <a:cs typeface="+mn-cs"/>
                  </a:rPr>
                  <a:t>二维矩阵表示世界坐标在</a:t>
                </a:r>
                <a:r>
                  <a:rPr lang="en-US" altLang="zh-CN" sz="1200"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y</a:t>
                </a:r>
                <a:r>
                  <a:rPr lang="zh-CN" altLang="zh-CN" sz="1200" kern="1200" dirty="0">
                    <a:solidFill>
                      <a:schemeClr val="tx1"/>
                    </a:solidFill>
                    <a:effectLst/>
                    <a:latin typeface="+mn-lt"/>
                    <a:ea typeface="+mn-ea"/>
                    <a:cs typeface="+mn-cs"/>
                  </a:rPr>
                  <a:t>两个坐标轴方向的变化率系数，可以直接由</a:t>
                </a:r>
                <a:r>
                  <a:rPr lang="en-US" altLang="zh-CN" sz="1200" kern="1200" dirty="0" err="1">
                    <a:solidFill>
                      <a:schemeClr val="tx1"/>
                    </a:solidFill>
                    <a:effectLst/>
                    <a:latin typeface="+mn-lt"/>
                    <a:ea typeface="+mn-ea"/>
                    <a:cs typeface="+mn-cs"/>
                  </a:rPr>
                  <a:t>CDi_j</a:t>
                </a:r>
                <a:r>
                  <a:rPr lang="zh-CN" altLang="zh-CN" sz="1200" kern="1200" dirty="0">
                    <a:solidFill>
                      <a:schemeClr val="tx1"/>
                    </a:solidFill>
                    <a:effectLst/>
                    <a:latin typeface="+mn-lt"/>
                    <a:ea typeface="+mn-ea"/>
                    <a:cs typeface="+mn-cs"/>
                  </a:rPr>
                  <a:t>（浮点数）关键字给出，</a:t>
                </a:r>
                <a:endParaRPr lang="en-US" altLang="zh-CN" i="1" dirty="0" smtClean="0"/>
              </a:p>
            </p:txBody>
          </p:sp>
        </mc:Fallback>
      </mc:AlternateContent>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D77047B-8DF1-4547-938F-BCBFDE8CC478}" type="slidenum">
              <a:rPr lang="zh-CN" altLang="en-US" smtClean="0"/>
              <a:pPr/>
              <a:t>26</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WCS</a:t>
            </a:r>
            <a:r>
              <a:rPr lang="zh-CN" altLang="zh-CN" sz="1200" kern="1200" dirty="0" smtClean="0">
                <a:solidFill>
                  <a:schemeClr val="tx1"/>
                </a:solidFill>
                <a:effectLst/>
                <a:latin typeface="+mn-lt"/>
                <a:ea typeface="+mn-ea"/>
                <a:cs typeface="+mn-cs"/>
              </a:rPr>
              <a:t>坐标系的建立主要分两个部分：第一、像素平面坐标系到世界坐标系或量测坐标系（即投影平面）的转换；第二、世界坐标系到天球坐标系的转换，在这一转换过程还需建立一过渡性坐标系统，称为本地天球坐标系</a:t>
            </a:r>
            <a:r>
              <a:rPr lang="en-US" altLang="zh-CN" sz="1200" kern="1200" dirty="0" smtClean="0">
                <a:solidFill>
                  <a:schemeClr val="tx1"/>
                </a:solidFill>
                <a:effectLst/>
                <a:latin typeface="+mn-lt"/>
                <a:ea typeface="+mn-ea"/>
                <a:cs typeface="+mn-cs"/>
              </a:rPr>
              <a:t>(Native Spherical Coordinates)</a:t>
            </a:r>
            <a:r>
              <a:rPr lang="zh-CN" altLang="zh-CN" sz="1200" kern="1200" dirty="0" smtClean="0">
                <a:solidFill>
                  <a:schemeClr val="tx1"/>
                </a:solidFill>
                <a:effectLst/>
                <a:latin typeface="+mn-lt"/>
                <a:ea typeface="+mn-ea"/>
                <a:cs typeface="+mn-cs"/>
              </a:rPr>
              <a:t>，以便将物理平面坐标与天球坐标建立联系。</a:t>
            </a:r>
            <a:endParaRPr lang="en-US" altLang="zh-CN" i="1" dirty="0" smtClean="0"/>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D77047B-8DF1-4547-938F-BCBFDE8CC478}" type="slidenum">
              <a:rPr lang="zh-CN" altLang="en-US" smtClean="0"/>
              <a:pPr/>
              <a:t>27</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58371" name="备注占位符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未知</a:t>
                </a:r>
                <a:r>
                  <a:rPr lang="zh-CN" altLang="zh-CN" sz="1200" kern="1200" dirty="0" smtClean="0">
                    <a:solidFill>
                      <a:schemeClr val="tx1"/>
                    </a:solidFill>
                    <a:effectLst/>
                    <a:latin typeface="+mn-lt"/>
                    <a:ea typeface="+mn-ea"/>
                    <a:cs typeface="+mn-cs"/>
                  </a:rPr>
                  <a:t>参数包括</a:t>
                </a:r>
                <a:r>
                  <a:rPr lang="en-US" altLang="zh-CN" sz="1200" kern="1200" dirty="0">
                    <a:solidFill>
                      <a:schemeClr val="tx1"/>
                    </a:solidFill>
                    <a:effectLst/>
                    <a:latin typeface="+mn-lt"/>
                    <a:ea typeface="+mn-ea"/>
                    <a:cs typeface="+mn-cs"/>
                  </a:rPr>
                  <a:t>CD1_1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CD1_2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CD2_1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CD2_2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CRPIX1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CRPIX2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CRVAL1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CRVAL2</a:t>
                </a:r>
                <a:r>
                  <a:rPr lang="zh-CN" altLang="zh-CN" sz="1200" kern="1200" dirty="0">
                    <a:solidFill>
                      <a:schemeClr val="tx1"/>
                    </a:solidFill>
                    <a:effectLst/>
                    <a:latin typeface="+mn-lt"/>
                    <a:ea typeface="+mn-ea"/>
                    <a:cs typeface="+mn-cs"/>
                  </a:rPr>
                  <a:t>八个参数，将</a:t>
                </a:r>
                <a:r>
                  <a:rPr lang="en-US" altLang="zh-CN" sz="1200" kern="1200" dirty="0">
                    <a:solidFill>
                      <a:schemeClr val="tx1"/>
                    </a:solidFill>
                    <a:effectLst/>
                    <a:latin typeface="+mn-lt"/>
                    <a:ea typeface="+mn-ea"/>
                    <a:cs typeface="+mn-cs"/>
                  </a:rPr>
                  <a:t>FITS</a:t>
                </a:r>
                <a:r>
                  <a:rPr lang="zh-CN" altLang="zh-CN" sz="1200" kern="1200" dirty="0">
                    <a:solidFill>
                      <a:schemeClr val="tx1"/>
                    </a:solidFill>
                    <a:effectLst/>
                    <a:latin typeface="+mn-lt"/>
                    <a:ea typeface="+mn-ea"/>
                    <a:cs typeface="+mn-cs"/>
                  </a:rPr>
                  <a:t>图像识别匹配到的</a:t>
                </a:r>
                <a:r>
                  <a:rPr lang="en-US" altLang="zh-CN" sz="1200" kern="12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组数据代入函数，其中（</a:t>
                </a:r>
                <a:r>
                  <a:rPr lang="en-US" altLang="zh-CN" sz="1200" kern="1200" dirty="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p1</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p2 </a:t>
                </a:r>
                <a:r>
                  <a:rPr lang="zh-CN" altLang="zh-CN" sz="1200" kern="1200" dirty="0">
                    <a:solidFill>
                      <a:schemeClr val="tx1"/>
                    </a:solidFill>
                    <a:effectLst/>
                    <a:latin typeface="+mn-lt"/>
                    <a:ea typeface="+mn-ea"/>
                    <a:cs typeface="+mn-cs"/>
                  </a:rPr>
                  <a:t>）对应像素平面横、纵坐标，</a:t>
                </a:r>
                <a:r>
                  <a:rPr lang="en-US" altLang="zh-CN" sz="1200" kern="1200" dirty="0">
                    <a:solidFill>
                      <a:schemeClr val="tx1"/>
                    </a:solidFill>
                    <a:effectLst/>
                    <a:latin typeface="+mn-lt"/>
                    <a:ea typeface="+mn-ea"/>
                    <a:cs typeface="+mn-cs"/>
                  </a:rPr>
                  <a:t>(</a:t>
                </a:r>
                <a14:m>
                  <m:oMath xmlns:m="http://schemas.openxmlformats.org/officeDocument/2006/math">
                    <m:r>
                      <m:rPr>
                        <m:sty m:val="p"/>
                      </m:rPr>
                      <a:rPr lang="en-US" altLang="zh-CN" sz="1200" kern="1200">
                        <a:solidFill>
                          <a:schemeClr val="tx1"/>
                        </a:solidFill>
                        <a:effectLst/>
                        <a:latin typeface="Cambria Math"/>
                        <a:ea typeface="+mn-ea"/>
                        <a:cs typeface="+mn-cs"/>
                      </a:rPr>
                      <m:t>α</m:t>
                    </m:r>
                  </m:oMath>
                </a14:m>
                <a:r>
                  <a:rPr lang="zh-CN" altLang="zh-CN" sz="1200" kern="1200" dirty="0">
                    <a:solidFill>
                      <a:schemeClr val="tx1"/>
                    </a:solidFill>
                    <a:effectLst/>
                    <a:latin typeface="+mn-lt"/>
                    <a:ea typeface="+mn-ea"/>
                    <a:cs typeface="+mn-cs"/>
                  </a:rPr>
                  <a:t>，</a:t>
                </a:r>
                <a14:m>
                  <m:oMath xmlns:m="http://schemas.openxmlformats.org/officeDocument/2006/math">
                    <m:r>
                      <m:rPr>
                        <m:sty m:val="p"/>
                      </m:rPr>
                      <a:rPr lang="en-US" altLang="zh-CN" sz="1200" kern="1200">
                        <a:solidFill>
                          <a:schemeClr val="tx1"/>
                        </a:solidFill>
                        <a:effectLst/>
                        <a:latin typeface="Cambria Math"/>
                        <a:ea typeface="+mn-ea"/>
                        <a:cs typeface="+mn-cs"/>
                      </a:rPr>
                      <m:t>δ</m:t>
                    </m:r>
                  </m:oMath>
                </a14:m>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对应同组数据的赤经赤纬。每组数据对应两个多元函数方程，最终得到</a:t>
                </a:r>
                <a:r>
                  <a:rPr lang="en-US" altLang="zh-CN" sz="1200" kern="1200" dirty="0">
                    <a:solidFill>
                      <a:schemeClr val="tx1"/>
                    </a:solidFill>
                    <a:effectLst/>
                    <a:latin typeface="+mn-lt"/>
                    <a:ea typeface="+mn-ea"/>
                    <a:cs typeface="+mn-cs"/>
                  </a:rPr>
                  <a:t>18</a:t>
                </a:r>
                <a:r>
                  <a:rPr lang="zh-CN" altLang="zh-CN" sz="1200" kern="1200" dirty="0">
                    <a:solidFill>
                      <a:schemeClr val="tx1"/>
                    </a:solidFill>
                    <a:effectLst/>
                    <a:latin typeface="+mn-lt"/>
                    <a:ea typeface="+mn-ea"/>
                    <a:cs typeface="+mn-cs"/>
                  </a:rPr>
                  <a:t>组方程。为了提高精度、消除误差，需组成误差方程式，进行最小二乘平方差求解，即求得八个未知参数。结果保存到</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wcs</a:t>
                </a:r>
                <a:r>
                  <a:rPr lang="zh-CN" altLang="zh-CN" sz="1200" kern="1200" dirty="0">
                    <a:solidFill>
                      <a:schemeClr val="tx1"/>
                    </a:solidFill>
                    <a:effectLst/>
                    <a:latin typeface="+mn-lt"/>
                    <a:ea typeface="+mn-ea"/>
                    <a:cs typeface="+mn-cs"/>
                  </a:rPr>
                  <a:t>的文本中，</a:t>
                </a:r>
                <a:endParaRPr lang="en-US" altLang="zh-CN" i="1" dirty="0" smtClean="0"/>
              </a:p>
            </p:txBody>
          </p:sp>
        </mc:Choice>
        <mc:Fallback xmlns="">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未知参数包括</a:t>
                </a:r>
                <a:r>
                  <a:rPr lang="en-US" altLang="zh-CN" sz="1200" kern="1200" dirty="0">
                    <a:solidFill>
                      <a:schemeClr val="tx1"/>
                    </a:solidFill>
                    <a:effectLst/>
                    <a:latin typeface="+mn-lt"/>
                    <a:ea typeface="+mn-ea"/>
                    <a:cs typeface="+mn-cs"/>
                  </a:rPr>
                  <a:t>CD1_1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CD1_2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CD2_1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CD2_2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CRPIX1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CRPIX2</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CRVAL1</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CRVAL2</a:t>
                </a:r>
                <a:r>
                  <a:rPr lang="zh-CN" altLang="zh-CN" sz="1200" kern="1200" dirty="0">
                    <a:solidFill>
                      <a:schemeClr val="tx1"/>
                    </a:solidFill>
                    <a:effectLst/>
                    <a:latin typeface="+mn-lt"/>
                    <a:ea typeface="+mn-ea"/>
                    <a:cs typeface="+mn-cs"/>
                  </a:rPr>
                  <a:t>八个参数，将</a:t>
                </a:r>
                <a:r>
                  <a:rPr lang="en-US" altLang="zh-CN" sz="1200" kern="1200" dirty="0">
                    <a:solidFill>
                      <a:schemeClr val="tx1"/>
                    </a:solidFill>
                    <a:effectLst/>
                    <a:latin typeface="+mn-lt"/>
                    <a:ea typeface="+mn-ea"/>
                    <a:cs typeface="+mn-cs"/>
                  </a:rPr>
                  <a:t>FITS</a:t>
                </a:r>
                <a:r>
                  <a:rPr lang="zh-CN" altLang="zh-CN" sz="1200" kern="1200" dirty="0">
                    <a:solidFill>
                      <a:schemeClr val="tx1"/>
                    </a:solidFill>
                    <a:effectLst/>
                    <a:latin typeface="+mn-lt"/>
                    <a:ea typeface="+mn-ea"/>
                    <a:cs typeface="+mn-cs"/>
                  </a:rPr>
                  <a:t>图像识别匹配到的</a:t>
                </a:r>
                <a:r>
                  <a:rPr lang="en-US" altLang="zh-CN" sz="1200" kern="12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组数据代入函数，其中（</a:t>
                </a:r>
                <a:r>
                  <a:rPr lang="en-US" altLang="zh-CN" sz="1200" kern="1200" dirty="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p1</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p2 </a:t>
                </a:r>
                <a:r>
                  <a:rPr lang="zh-CN" altLang="zh-CN" sz="1200" kern="1200" dirty="0">
                    <a:solidFill>
                      <a:schemeClr val="tx1"/>
                    </a:solidFill>
                    <a:effectLst/>
                    <a:latin typeface="+mn-lt"/>
                    <a:ea typeface="+mn-ea"/>
                    <a:cs typeface="+mn-cs"/>
                  </a:rPr>
                  <a:t>）对应像素平面横、纵坐标，</a:t>
                </a:r>
                <a:r>
                  <a:rPr lang="en-US" altLang="zh-CN" sz="1200" kern="1200" dirty="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α</a:t>
                </a:r>
                <a:r>
                  <a:rPr lang="zh-CN" altLang="zh-CN" sz="1200" kern="1200" dirty="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δ</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对应同组数据的赤经赤纬。每组数据对应两个多元函数方程，最终得到</a:t>
                </a:r>
                <a:r>
                  <a:rPr lang="en-US" altLang="zh-CN" sz="1200" kern="1200" dirty="0">
                    <a:solidFill>
                      <a:schemeClr val="tx1"/>
                    </a:solidFill>
                    <a:effectLst/>
                    <a:latin typeface="+mn-lt"/>
                    <a:ea typeface="+mn-ea"/>
                    <a:cs typeface="+mn-cs"/>
                  </a:rPr>
                  <a:t>18</a:t>
                </a:r>
                <a:r>
                  <a:rPr lang="zh-CN" altLang="zh-CN" sz="1200" kern="1200" dirty="0">
                    <a:solidFill>
                      <a:schemeClr val="tx1"/>
                    </a:solidFill>
                    <a:effectLst/>
                    <a:latin typeface="+mn-lt"/>
                    <a:ea typeface="+mn-ea"/>
                    <a:cs typeface="+mn-cs"/>
                  </a:rPr>
                  <a:t>组方程。为了提高精度、消除误差，需组成误差方程式，进行最小二乘平方差求解，即求得八个未知参数。结果保存到</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wcs</a:t>
                </a:r>
                <a:r>
                  <a:rPr lang="zh-CN" altLang="zh-CN" sz="1200" kern="1200" dirty="0">
                    <a:solidFill>
                      <a:schemeClr val="tx1"/>
                    </a:solidFill>
                    <a:effectLst/>
                    <a:latin typeface="+mn-lt"/>
                    <a:ea typeface="+mn-ea"/>
                    <a:cs typeface="+mn-cs"/>
                  </a:rPr>
                  <a:t>的文本中，</a:t>
                </a:r>
                <a:endParaRPr lang="en-US" altLang="zh-CN" i="1" dirty="0" smtClean="0"/>
              </a:p>
            </p:txBody>
          </p:sp>
        </mc:Fallback>
      </mc:AlternateContent>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AD77047B-8DF1-4547-938F-BCBFDE8CC478}" type="slidenum">
              <a:rPr lang="zh-CN" altLang="en-US" smtClean="0"/>
              <a:pPr/>
              <a:t>28</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SzPct val="80000"/>
              <a:defRPr/>
            </a:pPr>
            <a:r>
              <a:rPr lang="en-US" altLang="zh-CN" dirty="0" smtClean="0"/>
              <a:t>FITS</a:t>
            </a:r>
            <a:r>
              <a:rPr lang="zh-CN" altLang="zh-CN" dirty="0" smtClean="0"/>
              <a:t>图像中每个像素的灰度范围通常很大</a:t>
            </a:r>
            <a:r>
              <a:rPr lang="en-US" altLang="zh-CN" dirty="0" smtClean="0"/>
              <a:t> (</a:t>
            </a:r>
            <a:r>
              <a:rPr lang="zh-CN" altLang="zh-CN" dirty="0" smtClean="0"/>
              <a:t>主要有</a:t>
            </a:r>
            <a:r>
              <a:rPr lang="en-US" altLang="zh-CN" dirty="0" smtClean="0"/>
              <a:t>8</a:t>
            </a:r>
            <a:r>
              <a:rPr lang="zh-CN" altLang="zh-CN" dirty="0" smtClean="0"/>
              <a:t>位、</a:t>
            </a:r>
            <a:r>
              <a:rPr lang="en-US" altLang="zh-CN" dirty="0" smtClean="0"/>
              <a:t>16</a:t>
            </a:r>
            <a:r>
              <a:rPr lang="zh-CN" altLang="zh-CN" dirty="0" smtClean="0"/>
              <a:t>位、</a:t>
            </a:r>
            <a:r>
              <a:rPr lang="en-US" altLang="zh-CN" dirty="0" smtClean="0"/>
              <a:t>32</a:t>
            </a:r>
            <a:r>
              <a:rPr lang="zh-CN" altLang="zh-CN" dirty="0" smtClean="0"/>
              <a:t>位、</a:t>
            </a:r>
            <a:r>
              <a:rPr lang="en-US" altLang="zh-CN" dirty="0" smtClean="0"/>
              <a:t>64</a:t>
            </a:r>
            <a:r>
              <a:rPr lang="zh-CN" altLang="zh-CN" dirty="0" smtClean="0"/>
              <a:t>位、</a:t>
            </a:r>
            <a:r>
              <a:rPr lang="en-US" altLang="zh-CN" dirty="0" smtClean="0"/>
              <a:t>-32</a:t>
            </a:r>
            <a:r>
              <a:rPr lang="zh-CN" altLang="zh-CN" dirty="0" smtClean="0"/>
              <a:t>位</a:t>
            </a:r>
            <a:r>
              <a:rPr lang="en-US" altLang="zh-CN" dirty="0" smtClean="0"/>
              <a:t>)</a:t>
            </a:r>
            <a:r>
              <a:rPr lang="zh-CN" altLang="zh-CN" dirty="0" smtClean="0"/>
              <a:t>，而</a:t>
            </a:r>
            <a:r>
              <a:rPr lang="en-US" altLang="zh-CN" dirty="0" smtClean="0"/>
              <a:t>Windows</a:t>
            </a:r>
            <a:r>
              <a:rPr lang="zh-CN" altLang="zh-CN" dirty="0" smtClean="0"/>
              <a:t>操作系统只能显示</a:t>
            </a:r>
            <a:r>
              <a:rPr lang="en-US" altLang="zh-CN" dirty="0" smtClean="0"/>
              <a:t>256</a:t>
            </a:r>
            <a:r>
              <a:rPr lang="zh-CN" altLang="zh-CN" dirty="0" smtClean="0"/>
              <a:t>级的灰度范围</a:t>
            </a:r>
            <a:r>
              <a:rPr lang="zh-CN" altLang="en-US" dirty="0" smtClean="0"/>
              <a:t>。常用压缩算法主要包括</a:t>
            </a:r>
            <a:r>
              <a:rPr lang="zh-CN" altLang="zh-CN" dirty="0" smtClean="0"/>
              <a:t>线性变换、对数变换</a:t>
            </a:r>
            <a:r>
              <a:rPr lang="zh-CN" altLang="en-US" dirty="0" smtClean="0"/>
              <a:t>等</a:t>
            </a:r>
            <a:r>
              <a:rPr lang="zh-CN" altLang="zh-CN" dirty="0" smtClean="0"/>
              <a:t>然而无论采用哪种变换方法，都会造成信息的丢失，给全面的图像信息显示带来困难。转换过程中的信息丢失，会给某些研究工作带来不便。例如研究星系的合成、双核星系的鉴别等。</a:t>
            </a:r>
            <a:endParaRPr lang="en-US" altLang="zh-CN" dirty="0" smtClean="0"/>
          </a:p>
          <a:p>
            <a:pPr lvl="1">
              <a:buSzPct val="80000"/>
              <a:defRPr/>
            </a:pPr>
            <a:r>
              <a:rPr lang="en-US" altLang="zh-CN" dirty="0" smtClean="0"/>
              <a:t>    </a:t>
            </a:r>
            <a:r>
              <a:rPr lang="zh-CN" altLang="en-US" dirty="0" smtClean="0"/>
              <a:t>因此，本文对线性灰度压缩算法进行了改进，</a:t>
            </a:r>
            <a:r>
              <a:rPr lang="zh-CN" altLang="zh-CN" dirty="0" smtClean="0"/>
              <a:t>以图像中心为原点设定尺寸范围</a:t>
            </a:r>
            <a:r>
              <a:rPr lang="en-US" altLang="zh-CN" dirty="0" smtClean="0"/>
              <a:t>1/3m×1/3n(m</a:t>
            </a:r>
            <a:r>
              <a:rPr lang="zh-CN" altLang="zh-CN" dirty="0" smtClean="0"/>
              <a:t>、</a:t>
            </a:r>
            <a:r>
              <a:rPr lang="en-US" altLang="zh-CN" dirty="0" smtClean="0"/>
              <a:t>n</a:t>
            </a:r>
            <a:r>
              <a:rPr lang="zh-CN" altLang="zh-CN" dirty="0" smtClean="0"/>
              <a:t>为图像的高、宽</a:t>
            </a:r>
            <a:r>
              <a:rPr lang="en-US" altLang="zh-CN" dirty="0" smtClean="0"/>
              <a:t>)</a:t>
            </a:r>
            <a:r>
              <a:rPr lang="zh-CN" altLang="zh-CN" dirty="0" smtClean="0"/>
              <a:t>，在此范围内遍历像素点寻找在一定阈值下累计最多的像素最小值及最大值，再利用线性变换压缩</a:t>
            </a:r>
            <a:r>
              <a:rPr lang="zh-CN" altLang="en-US" dirty="0" smtClean="0"/>
              <a:t>灰度</a:t>
            </a:r>
            <a:r>
              <a:rPr lang="zh-CN" altLang="zh-CN" dirty="0" smtClean="0"/>
              <a:t>。</a:t>
            </a:r>
            <a:r>
              <a:rPr lang="zh-CN" altLang="en-US" dirty="0" smtClean="0"/>
              <a:t>这样</a:t>
            </a:r>
            <a:r>
              <a:rPr lang="zh-CN" altLang="zh-CN" dirty="0" smtClean="0"/>
              <a:t>能够较好的保留信息并提高</a:t>
            </a:r>
            <a:r>
              <a:rPr lang="zh-CN" altLang="en-US" dirty="0" smtClean="0"/>
              <a:t>计算</a:t>
            </a:r>
            <a:r>
              <a:rPr lang="zh-CN" altLang="zh-CN" dirty="0" smtClean="0"/>
              <a:t>运行速度。</a:t>
            </a:r>
            <a:endParaRPr lang="en-US" altLang="zh-CN" kern="100" dirty="0" smtClean="0">
              <a:latin typeface="Times New Roman" panose="02020603050405020304" pitchFamily="18" charset="0"/>
            </a:endParaRPr>
          </a:p>
          <a:p>
            <a:pPr>
              <a:defRPr/>
            </a:pPr>
            <a:r>
              <a:rPr lang="zh-CN" altLang="zh-CN" sz="1200" kern="1200" dirty="0" smtClean="0">
                <a:solidFill>
                  <a:schemeClr val="tx1"/>
                </a:solidFill>
                <a:effectLst/>
                <a:latin typeface="+mn-lt"/>
                <a:ea typeface="+mn-ea"/>
                <a:cs typeface="+mn-cs"/>
              </a:rPr>
              <a:t>然而无论采用哪种变换方法，都会造成信息的丢失，给全面的图像信息显示带来困难。转换过程中的信息丢失，会给某些研究工作带来不便。例如研究星系的合成、双核星系的鉴别等。</a:t>
            </a: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30</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zh-CN" altLang="zh-CN" sz="1200" kern="1200" dirty="0" smtClean="0">
                <a:solidFill>
                  <a:schemeClr val="tx1"/>
                </a:solidFill>
                <a:effectLst/>
                <a:latin typeface="+mn-lt"/>
                <a:ea typeface="+mn-ea"/>
                <a:cs typeface="+mn-cs"/>
              </a:rPr>
              <a:t>该标准是以</a:t>
            </a:r>
            <a:r>
              <a:rPr lang="en-US" altLang="zh-CN" sz="1200" kern="1200" dirty="0" smtClean="0">
                <a:solidFill>
                  <a:schemeClr val="tx1"/>
                </a:solidFill>
                <a:effectLst/>
                <a:latin typeface="+mn-lt"/>
                <a:ea typeface="+mn-ea"/>
                <a:cs typeface="+mn-cs"/>
              </a:rPr>
              <a:t>XMP</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Extensible Metadata Platform</a:t>
            </a:r>
            <a:r>
              <a:rPr lang="zh-CN" altLang="zh-CN" sz="1200" kern="1200" dirty="0" smtClean="0">
                <a:solidFill>
                  <a:schemeClr val="tx1"/>
                </a:solidFill>
                <a:effectLst/>
                <a:latin typeface="+mn-lt"/>
                <a:ea typeface="+mn-ea"/>
                <a:cs typeface="+mn-cs"/>
              </a:rPr>
              <a:t>）标准为基础开发而来，描述了扩展图像元数据模式和嵌入图像文件元数据的方法</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a:defRPr/>
            </a:pPr>
            <a:r>
              <a:rPr lang="en-US" altLang="zh-CN" sz="1200" kern="1200" dirty="0" smtClean="0">
                <a:solidFill>
                  <a:schemeClr val="tx1"/>
                </a:solidFill>
                <a:effectLst/>
                <a:latin typeface="+mn-lt"/>
                <a:ea typeface="+mn-ea"/>
                <a:cs typeface="+mn-cs"/>
              </a:rPr>
              <a:t>    XMP</a:t>
            </a:r>
            <a:r>
              <a:rPr lang="zh-CN" altLang="zh-CN" sz="1200" kern="1200" dirty="0" smtClean="0">
                <a:solidFill>
                  <a:schemeClr val="tx1"/>
                </a:solidFill>
                <a:effectLst/>
                <a:latin typeface="+mn-lt"/>
                <a:ea typeface="+mn-ea"/>
                <a:cs typeface="+mn-cs"/>
              </a:rPr>
              <a:t>规范描述了一种广泛应用在图像中嵌入描述性元数据的方法，在一些通用图像格式（如</a:t>
            </a:r>
            <a:r>
              <a:rPr lang="en-US" altLang="zh-CN" sz="1200" kern="1200" dirty="0" smtClean="0">
                <a:solidFill>
                  <a:schemeClr val="tx1"/>
                </a:solidFill>
                <a:effectLst/>
                <a:latin typeface="+mn-lt"/>
                <a:ea typeface="+mn-ea"/>
                <a:cs typeface="+mn-cs"/>
              </a:rPr>
              <a:t>JPEG, TIFF, PNG, GIF, PSD</a:t>
            </a:r>
            <a:r>
              <a:rPr lang="zh-CN" altLang="zh-CN" sz="1200" kern="1200" dirty="0" smtClean="0">
                <a:solidFill>
                  <a:schemeClr val="tx1"/>
                </a:solidFill>
                <a:effectLst/>
                <a:latin typeface="+mn-lt"/>
                <a:ea typeface="+mn-ea"/>
                <a:cs typeface="+mn-cs"/>
              </a:rPr>
              <a:t>）文件头中以标签（</a:t>
            </a:r>
            <a:r>
              <a:rPr lang="en-US" altLang="zh-CN" sz="1200" kern="1200" dirty="0" smtClean="0">
                <a:solidFill>
                  <a:schemeClr val="tx1"/>
                </a:solidFill>
                <a:effectLst/>
                <a:latin typeface="+mn-lt"/>
                <a:ea typeface="+mn-ea"/>
                <a:cs typeface="+mn-cs"/>
              </a:rPr>
              <a:t>tags</a:t>
            </a:r>
            <a:r>
              <a:rPr lang="zh-CN" altLang="zh-CN" sz="1200" kern="1200" dirty="0" smtClean="0">
                <a:solidFill>
                  <a:schemeClr val="tx1"/>
                </a:solidFill>
                <a:effectLst/>
                <a:latin typeface="+mn-lt"/>
                <a:ea typeface="+mn-ea"/>
                <a:cs typeface="+mn-cs"/>
              </a:rPr>
              <a:t>）的形式将图像的可用信息进行添加，而此处的标签就是元数据的一种描述方式，是</a:t>
            </a:r>
            <a:r>
              <a:rPr lang="en-US" altLang="zh-CN" sz="1200" kern="1200" dirty="0" smtClean="0">
                <a:solidFill>
                  <a:schemeClr val="tx1"/>
                </a:solidFill>
                <a:effectLst/>
                <a:latin typeface="+mn-lt"/>
                <a:ea typeface="+mn-ea"/>
                <a:cs typeface="+mn-cs"/>
              </a:rPr>
              <a:t>XML</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Extensible Markup Language</a:t>
            </a:r>
            <a:r>
              <a:rPr lang="zh-CN" altLang="zh-CN" sz="1200" kern="1200" dirty="0" smtClean="0">
                <a:solidFill>
                  <a:schemeClr val="tx1"/>
                </a:solidFill>
                <a:effectLst/>
                <a:latin typeface="+mn-lt"/>
                <a:ea typeface="+mn-ea"/>
                <a:cs typeface="+mn-cs"/>
              </a:rPr>
              <a:t>）文本块的集合</a:t>
            </a: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31</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zh-CN" altLang="zh-CN" sz="1200" kern="1200" dirty="0" smtClean="0">
                <a:solidFill>
                  <a:schemeClr val="tx1"/>
                </a:solidFill>
                <a:effectLst/>
                <a:latin typeface="+mn-lt"/>
                <a:ea typeface="+mn-ea"/>
                <a:cs typeface="+mn-cs"/>
              </a:rPr>
              <a:t>该标准是以</a:t>
            </a:r>
            <a:r>
              <a:rPr lang="en-US" altLang="zh-CN" sz="1200" kern="1200" dirty="0" smtClean="0">
                <a:solidFill>
                  <a:schemeClr val="tx1"/>
                </a:solidFill>
                <a:effectLst/>
                <a:latin typeface="+mn-lt"/>
                <a:ea typeface="+mn-ea"/>
                <a:cs typeface="+mn-cs"/>
              </a:rPr>
              <a:t>XMP</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Extensible Metadata Platform</a:t>
            </a:r>
            <a:r>
              <a:rPr lang="zh-CN" altLang="zh-CN" sz="1200" kern="1200" dirty="0" smtClean="0">
                <a:solidFill>
                  <a:schemeClr val="tx1"/>
                </a:solidFill>
                <a:effectLst/>
                <a:latin typeface="+mn-lt"/>
                <a:ea typeface="+mn-ea"/>
                <a:cs typeface="+mn-cs"/>
              </a:rPr>
              <a:t>）标准为基础开发而来，描述了扩展图像元数据模式和嵌入图像文件元数据的方法</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a:defRPr/>
            </a:pPr>
            <a:r>
              <a:rPr lang="en-US" altLang="zh-CN" sz="1200" kern="1200" dirty="0" smtClean="0">
                <a:solidFill>
                  <a:schemeClr val="tx1"/>
                </a:solidFill>
                <a:effectLst/>
                <a:latin typeface="+mn-lt"/>
                <a:ea typeface="+mn-ea"/>
                <a:cs typeface="+mn-cs"/>
              </a:rPr>
              <a:t>XMP</a:t>
            </a:r>
            <a:r>
              <a:rPr lang="zh-CN" altLang="zh-CN" sz="1200" kern="1200" dirty="0" smtClean="0">
                <a:solidFill>
                  <a:schemeClr val="tx1"/>
                </a:solidFill>
                <a:effectLst/>
                <a:latin typeface="+mn-lt"/>
                <a:ea typeface="+mn-ea"/>
                <a:cs typeface="+mn-cs"/>
              </a:rPr>
              <a:t>规范描述了一种广泛应用在图像中嵌入描述性元数据的方法，在一些通用图像格式（如</a:t>
            </a:r>
            <a:r>
              <a:rPr lang="en-US" altLang="zh-CN" sz="1200" kern="1200" dirty="0" smtClean="0">
                <a:solidFill>
                  <a:schemeClr val="tx1"/>
                </a:solidFill>
                <a:effectLst/>
                <a:latin typeface="+mn-lt"/>
                <a:ea typeface="+mn-ea"/>
                <a:cs typeface="+mn-cs"/>
              </a:rPr>
              <a:t>JPEG, TIFF, PNG, GIF, PSD</a:t>
            </a:r>
            <a:r>
              <a:rPr lang="zh-CN" altLang="zh-CN" sz="1200" kern="1200" dirty="0" smtClean="0">
                <a:solidFill>
                  <a:schemeClr val="tx1"/>
                </a:solidFill>
                <a:effectLst/>
                <a:latin typeface="+mn-lt"/>
                <a:ea typeface="+mn-ea"/>
                <a:cs typeface="+mn-cs"/>
              </a:rPr>
              <a:t>）文件头中以标签（</a:t>
            </a:r>
            <a:r>
              <a:rPr lang="en-US" altLang="zh-CN" sz="1200" kern="1200" dirty="0" smtClean="0">
                <a:solidFill>
                  <a:schemeClr val="tx1"/>
                </a:solidFill>
                <a:effectLst/>
                <a:latin typeface="+mn-lt"/>
                <a:ea typeface="+mn-ea"/>
                <a:cs typeface="+mn-cs"/>
              </a:rPr>
              <a:t>tags</a:t>
            </a:r>
            <a:r>
              <a:rPr lang="zh-CN" altLang="zh-CN" sz="1200" kern="1200" dirty="0" smtClean="0">
                <a:solidFill>
                  <a:schemeClr val="tx1"/>
                </a:solidFill>
                <a:effectLst/>
                <a:latin typeface="+mn-lt"/>
                <a:ea typeface="+mn-ea"/>
                <a:cs typeface="+mn-cs"/>
              </a:rPr>
              <a:t>）的形式将图像的可用信息进行添加，而此处的标签就是元数据的一种描述方式，是</a:t>
            </a:r>
            <a:r>
              <a:rPr lang="en-US" altLang="zh-CN" sz="1200" kern="1200" dirty="0" smtClean="0">
                <a:solidFill>
                  <a:schemeClr val="tx1"/>
                </a:solidFill>
                <a:effectLst/>
                <a:latin typeface="+mn-lt"/>
                <a:ea typeface="+mn-ea"/>
                <a:cs typeface="+mn-cs"/>
              </a:rPr>
              <a:t>XML</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Extensible Markup Language</a:t>
            </a:r>
            <a:r>
              <a:rPr lang="zh-CN" altLang="zh-CN" sz="1200" kern="1200" dirty="0" smtClean="0">
                <a:solidFill>
                  <a:schemeClr val="tx1"/>
                </a:solidFill>
                <a:effectLst/>
                <a:latin typeface="+mn-lt"/>
                <a:ea typeface="+mn-ea"/>
                <a:cs typeface="+mn-cs"/>
              </a:rPr>
              <a:t>）文本块的集合</a:t>
            </a: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32</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zh-CN" dirty="0" smtClean="0"/>
          </a:p>
        </p:txBody>
      </p:sp>
      <p:sp>
        <p:nvSpPr>
          <p:cNvPr id="768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697DF24B-E5BF-4A79-AAC7-2917947D0CC3}" type="slidenum">
              <a:rPr lang="zh-CN" altLang="en-US" smtClean="0"/>
              <a:pPr/>
              <a:t>34</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nSpc>
                <a:spcPct val="125000"/>
              </a:lnSpc>
              <a:buFont typeface="Wingdings" panose="05000000000000000000" pitchFamily="2" charset="2"/>
              <a:buChar char="Ø"/>
              <a:defRPr/>
            </a:pPr>
            <a:r>
              <a:rPr lang="zh-CN" altLang="en-US" sz="2000" kern="100" dirty="0" smtClean="0">
                <a:latin typeface="Times New Roman" panose="02020603050405020304" pitchFamily="18" charset="0"/>
                <a:cs typeface="Times New Roman" pitchFamily="18" charset="0"/>
              </a:rPr>
              <a:t>本文的目的是为了完成基于</a:t>
            </a:r>
            <a:r>
              <a:rPr lang="en-US" altLang="zh-CN" sz="2000" kern="100" dirty="0" smtClean="0">
                <a:latin typeface="Times New Roman" panose="02020603050405020304" pitchFamily="18" charset="0"/>
                <a:cs typeface="Times New Roman" pitchFamily="18" charset="0"/>
              </a:rPr>
              <a:t>WCS</a:t>
            </a:r>
            <a:r>
              <a:rPr lang="zh-CN" altLang="en-US" sz="2000" kern="100" dirty="0" smtClean="0">
                <a:latin typeface="Times New Roman" panose="02020603050405020304" pitchFamily="18" charset="0"/>
                <a:cs typeface="Times New Roman" pitchFamily="18" charset="0"/>
              </a:rPr>
              <a:t>天球定位及可视化系统，最终生成带有</a:t>
            </a:r>
            <a:r>
              <a:rPr lang="en-US" altLang="zh-CN" sz="2000" kern="100" dirty="0" smtClean="0">
                <a:latin typeface="Times New Roman" panose="02020603050405020304" pitchFamily="18" charset="0"/>
                <a:cs typeface="Times New Roman" pitchFamily="18" charset="0"/>
              </a:rPr>
              <a:t>WCS</a:t>
            </a:r>
            <a:r>
              <a:rPr lang="zh-CN" altLang="en-US" sz="2000" kern="100" dirty="0" smtClean="0">
                <a:latin typeface="Times New Roman" panose="02020603050405020304" pitchFamily="18" charset="0"/>
                <a:cs typeface="Times New Roman" pitchFamily="18" charset="0"/>
              </a:rPr>
              <a:t>元数据的通用图像格式的天文图像，在这一过程中需要对系统的核心算法进行相关研究。</a:t>
            </a:r>
            <a:endParaRPr lang="en-US" altLang="zh-CN" sz="2000" kern="100" dirty="0" smtClean="0">
              <a:latin typeface="Times New Roman" panose="02020603050405020304" pitchFamily="18" charset="0"/>
              <a:cs typeface="Times New Roman" pitchFamily="18" charset="0"/>
            </a:endParaRPr>
          </a:p>
          <a:p>
            <a:pPr marL="342900" indent="-342900">
              <a:lnSpc>
                <a:spcPct val="125000"/>
              </a:lnSpc>
              <a:buFont typeface="Wingdings" panose="05000000000000000000" pitchFamily="2" charset="2"/>
              <a:buChar char="Ø"/>
              <a:defRPr/>
            </a:pPr>
            <a:r>
              <a:rPr lang="zh-CN" altLang="en-US" sz="2000" kern="100" dirty="0" smtClean="0">
                <a:latin typeface="Times New Roman" panose="02020603050405020304" pitchFamily="18" charset="0"/>
                <a:cs typeface="Times New Roman" pitchFamily="18" charset="0"/>
              </a:rPr>
              <a:t>基于</a:t>
            </a:r>
            <a:r>
              <a:rPr lang="en-US" altLang="zh-CN" sz="2000" kern="100" dirty="0" smtClean="0">
                <a:latin typeface="Times New Roman" panose="02020603050405020304" pitchFamily="18" charset="0"/>
                <a:cs typeface="Times New Roman" pitchFamily="18" charset="0"/>
              </a:rPr>
              <a:t>WCS</a:t>
            </a:r>
            <a:r>
              <a:rPr lang="zh-CN" altLang="en-US" sz="2000" kern="100" dirty="0" smtClean="0">
                <a:latin typeface="Times New Roman" panose="02020603050405020304" pitchFamily="18" charset="0"/>
                <a:cs typeface="Times New Roman" pitchFamily="18" charset="0"/>
              </a:rPr>
              <a:t>的</a:t>
            </a:r>
            <a:r>
              <a:rPr lang="en-US" altLang="zh-CN" sz="2000" kern="100" dirty="0" smtClean="0">
                <a:latin typeface="Times New Roman" panose="02020603050405020304" pitchFamily="18" charset="0"/>
                <a:cs typeface="Times New Roman" pitchFamily="18" charset="0"/>
              </a:rPr>
              <a:t>FITS</a:t>
            </a:r>
            <a:r>
              <a:rPr lang="zh-CN" altLang="en-US" sz="2000" kern="100" dirty="0" smtClean="0">
                <a:latin typeface="Times New Roman" panose="02020603050405020304" pitchFamily="18" charset="0"/>
                <a:cs typeface="Times New Roman" pitchFamily="18" charset="0"/>
              </a:rPr>
              <a:t>天球定位识别及可视化过程</a:t>
            </a:r>
            <a:endParaRPr lang="en-US" altLang="zh-CN" sz="2000" kern="100" dirty="0" smtClean="0">
              <a:latin typeface="Times New Roman" panose="02020603050405020304" pitchFamily="18" charset="0"/>
              <a:cs typeface="Times New Roman" pitchFamily="18" charset="0"/>
            </a:endParaRPr>
          </a:p>
          <a:p>
            <a:pPr marL="800100" lvl="1" indent="-342900">
              <a:buSzPct val="80000"/>
              <a:buFont typeface="Wingdings" panose="05000000000000000000" pitchFamily="2" charset="2"/>
              <a:buChar char="l"/>
              <a:defRPr/>
            </a:pPr>
            <a:r>
              <a:rPr lang="zh-CN" altLang="zh-CN" sz="1800" dirty="0" smtClean="0">
                <a:solidFill>
                  <a:srgbClr val="002060"/>
                </a:solidFill>
                <a:latin typeface="Times New Roman" pitchFamily="18" charset="0"/>
                <a:cs typeface="Times New Roman" pitchFamily="18" charset="0"/>
              </a:rPr>
              <a:t>天文图像的</a:t>
            </a:r>
            <a:r>
              <a:rPr lang="zh-CN" altLang="en-US" sz="1800" dirty="0" smtClean="0">
                <a:solidFill>
                  <a:srgbClr val="002060"/>
                </a:solidFill>
                <a:latin typeface="Times New Roman" pitchFamily="18" charset="0"/>
                <a:cs typeface="Times New Roman" pitchFamily="18" charset="0"/>
              </a:rPr>
              <a:t>定位</a:t>
            </a:r>
            <a:r>
              <a:rPr lang="zh-CN" altLang="zh-CN" sz="1800" dirty="0" smtClean="0">
                <a:solidFill>
                  <a:srgbClr val="002060"/>
                </a:solidFill>
                <a:latin typeface="Times New Roman" pitchFamily="18" charset="0"/>
                <a:cs typeface="Times New Roman" pitchFamily="18" charset="0"/>
              </a:rPr>
              <a:t>识别</a:t>
            </a:r>
            <a:r>
              <a:rPr lang="zh-CN" altLang="en-US" sz="1800" dirty="0" smtClean="0">
                <a:latin typeface="Times New Roman" pitchFamily="18" charset="0"/>
                <a:cs typeface="Times New Roman" pitchFamily="18" charset="0"/>
              </a:rPr>
              <a:t>：图像预处理、图像分割、星体亚像素定位、构建参考星表、识别匹配。</a:t>
            </a:r>
            <a:r>
              <a:rPr lang="zh-CN" altLang="en-US" sz="1800" dirty="0" smtClean="0">
                <a:solidFill>
                  <a:srgbClr val="002060"/>
                </a:solidFill>
                <a:latin typeface="Times New Roman" pitchFamily="18" charset="0"/>
                <a:cs typeface="Times New Roman" pitchFamily="18" charset="0"/>
              </a:rPr>
              <a:t>目的</a:t>
            </a:r>
            <a:r>
              <a:rPr lang="zh-CN" altLang="en-US" sz="1800" dirty="0" smtClean="0">
                <a:latin typeface="Times New Roman" pitchFamily="18" charset="0"/>
                <a:cs typeface="Times New Roman" pitchFamily="18" charset="0"/>
              </a:rPr>
              <a:t>：获取图像中星体目标的像素坐标与天球坐标对应数据。</a:t>
            </a:r>
            <a:endParaRPr lang="en-US" altLang="zh-CN" sz="1800" dirty="0" smtClean="0">
              <a:latin typeface="Times New Roman" pitchFamily="18" charset="0"/>
              <a:cs typeface="Times New Roman" pitchFamily="18" charset="0"/>
            </a:endParaRPr>
          </a:p>
          <a:p>
            <a:pPr marL="800100" lvl="1" indent="-342900">
              <a:buSzPct val="80000"/>
              <a:buFont typeface="Wingdings" panose="05000000000000000000" pitchFamily="2" charset="2"/>
              <a:buChar char="l"/>
              <a:defRPr/>
            </a:pPr>
            <a:r>
              <a:rPr lang="zh-CN" altLang="en-US" sz="1800" dirty="0" smtClean="0">
                <a:solidFill>
                  <a:srgbClr val="002060"/>
                </a:solidFill>
                <a:latin typeface="Times New Roman" pitchFamily="18" charset="0"/>
                <a:cs typeface="Times New Roman" pitchFamily="18" charset="0"/>
              </a:rPr>
              <a:t>基于</a:t>
            </a:r>
            <a:r>
              <a:rPr lang="en-US" altLang="zh-CN" sz="1800" dirty="0" smtClean="0">
                <a:solidFill>
                  <a:srgbClr val="002060"/>
                </a:solidFill>
                <a:latin typeface="Times New Roman" pitchFamily="18" charset="0"/>
                <a:cs typeface="Times New Roman" pitchFamily="18" charset="0"/>
              </a:rPr>
              <a:t>WCS</a:t>
            </a:r>
            <a:r>
              <a:rPr lang="zh-CN" altLang="en-US" sz="1800" dirty="0" smtClean="0">
                <a:solidFill>
                  <a:srgbClr val="002060"/>
                </a:solidFill>
                <a:latin typeface="Times New Roman" pitchFamily="18" charset="0"/>
                <a:cs typeface="Times New Roman" pitchFamily="18" charset="0"/>
              </a:rPr>
              <a:t>的坐标转换</a:t>
            </a:r>
            <a:r>
              <a:rPr lang="zh-CN" altLang="en-US" sz="1800" dirty="0" smtClean="0">
                <a:latin typeface="Times New Roman" pitchFamily="18" charset="0"/>
                <a:cs typeface="Times New Roman" pitchFamily="18" charset="0"/>
              </a:rPr>
              <a:t>：建立两坐标系之间的位置传递函数。</a:t>
            </a:r>
            <a:r>
              <a:rPr lang="zh-CN" altLang="en-US" sz="1800" dirty="0" smtClean="0">
                <a:solidFill>
                  <a:srgbClr val="002060"/>
                </a:solidFill>
                <a:latin typeface="Times New Roman" pitchFamily="18" charset="0"/>
                <a:cs typeface="Times New Roman" pitchFamily="18" charset="0"/>
              </a:rPr>
              <a:t>目的：</a:t>
            </a:r>
            <a:r>
              <a:rPr lang="zh-CN" altLang="en-US" sz="1800" dirty="0" smtClean="0">
                <a:latin typeface="Times New Roman" pitchFamily="18" charset="0"/>
                <a:cs typeface="Times New Roman" pitchFamily="18" charset="0"/>
              </a:rPr>
              <a:t>求取</a:t>
            </a:r>
            <a:r>
              <a:rPr lang="en-US" altLang="zh-CN" sz="1800" dirty="0" smtClean="0">
                <a:latin typeface="Times New Roman" pitchFamily="18" charset="0"/>
                <a:cs typeface="Times New Roman" pitchFamily="18" charset="0"/>
              </a:rPr>
              <a:t>WCS</a:t>
            </a:r>
            <a:r>
              <a:rPr lang="zh-CN" altLang="en-US" sz="1800" dirty="0" smtClean="0">
                <a:latin typeface="Times New Roman" pitchFamily="18" charset="0"/>
                <a:cs typeface="Times New Roman" pitchFamily="18" charset="0"/>
              </a:rPr>
              <a:t>参数</a:t>
            </a:r>
            <a:endParaRPr lang="en-US" altLang="zh-CN" sz="1800" dirty="0" smtClean="0">
              <a:latin typeface="Times New Roman" pitchFamily="18" charset="0"/>
              <a:cs typeface="Times New Roman" pitchFamily="18" charset="0"/>
            </a:endParaRPr>
          </a:p>
          <a:p>
            <a:pPr marL="800100" lvl="1" indent="-342900">
              <a:buSzPct val="80000"/>
              <a:buFont typeface="Wingdings" panose="05000000000000000000" pitchFamily="2" charset="2"/>
              <a:buChar char="l"/>
              <a:defRPr/>
            </a:pPr>
            <a:r>
              <a:rPr lang="zh-CN" altLang="en-US" sz="1800" kern="100" dirty="0" smtClean="0">
                <a:solidFill>
                  <a:srgbClr val="002060"/>
                </a:solidFill>
                <a:latin typeface="Times New Roman" panose="02020603050405020304" pitchFamily="18" charset="0"/>
                <a:cs typeface="Times New Roman" pitchFamily="18" charset="0"/>
              </a:rPr>
              <a:t>通用可视化：</a:t>
            </a:r>
            <a:r>
              <a:rPr lang="en-US" altLang="zh-CN" sz="1800" kern="100" dirty="0" smtClean="0">
                <a:latin typeface="Times New Roman" panose="02020603050405020304" pitchFamily="18" charset="0"/>
                <a:cs typeface="Times New Roman" pitchFamily="18" charset="0"/>
              </a:rPr>
              <a:t>FITS</a:t>
            </a:r>
            <a:r>
              <a:rPr lang="zh-CN" altLang="en-US" sz="1800" kern="100" dirty="0" smtClean="0">
                <a:latin typeface="Times New Roman" panose="02020603050405020304" pitchFamily="18" charset="0"/>
                <a:cs typeface="Times New Roman" pitchFamily="18" charset="0"/>
              </a:rPr>
              <a:t>图像的映射及格式转换、</a:t>
            </a:r>
            <a:r>
              <a:rPr lang="zh-CN" altLang="zh-CN" sz="1800" dirty="0" smtClean="0">
                <a:latin typeface="Times New Roman" pitchFamily="18" charset="0"/>
                <a:cs typeface="Times New Roman" pitchFamily="18" charset="0"/>
              </a:rPr>
              <a:t>基于</a:t>
            </a:r>
            <a:r>
              <a:rPr lang="en-US" altLang="zh-CN" sz="1800" dirty="0" smtClean="0">
                <a:latin typeface="Times New Roman" pitchFamily="18" charset="0"/>
                <a:cs typeface="Times New Roman" pitchFamily="18" charset="0"/>
              </a:rPr>
              <a:t>AVM</a:t>
            </a:r>
            <a:r>
              <a:rPr lang="zh-CN" altLang="zh-CN" sz="1800" dirty="0" smtClean="0">
                <a:latin typeface="Times New Roman" pitchFamily="18" charset="0"/>
                <a:cs typeface="Times New Roman" pitchFamily="18" charset="0"/>
              </a:rPr>
              <a:t>标准的</a:t>
            </a:r>
            <a:r>
              <a:rPr lang="en-US" altLang="zh-CN" sz="1800" dirty="0" smtClean="0">
                <a:latin typeface="Times New Roman" pitchFamily="18" charset="0"/>
                <a:cs typeface="Times New Roman" pitchFamily="18" charset="0"/>
              </a:rPr>
              <a:t>WCS</a:t>
            </a:r>
            <a:r>
              <a:rPr lang="zh-CN" altLang="zh-CN" sz="1800" dirty="0" smtClean="0">
                <a:latin typeface="Times New Roman" pitchFamily="18" charset="0"/>
                <a:cs typeface="Times New Roman" pitchFamily="18" charset="0"/>
              </a:rPr>
              <a:t>坐标参数的元数据转换</a:t>
            </a:r>
            <a:r>
              <a:rPr lang="zh-CN" altLang="en-US" sz="1800" dirty="0" smtClean="0">
                <a:latin typeface="Times New Roman" pitchFamily="18" charset="0"/>
                <a:cs typeface="Times New Roman" pitchFamily="18" charset="0"/>
              </a:rPr>
              <a:t>、</a:t>
            </a:r>
            <a:r>
              <a:rPr lang="zh-CN" altLang="zh-CN" sz="1800" dirty="0" smtClean="0"/>
              <a:t>嵌入元数据</a:t>
            </a:r>
            <a:r>
              <a:rPr lang="zh-CN" altLang="en-US" sz="1800" dirty="0" smtClean="0"/>
              <a:t>。</a:t>
            </a:r>
            <a:r>
              <a:rPr lang="zh-CN" altLang="en-US" sz="1800" dirty="0" smtClean="0">
                <a:solidFill>
                  <a:srgbClr val="002060"/>
                </a:solidFill>
              </a:rPr>
              <a:t>目的：</a:t>
            </a:r>
            <a:r>
              <a:rPr lang="zh-CN" altLang="en-US" sz="1800" dirty="0" smtClean="0"/>
              <a:t>生成最终的带有</a:t>
            </a:r>
            <a:r>
              <a:rPr lang="en-US" altLang="zh-CN" sz="1800" dirty="0" smtClean="0"/>
              <a:t>WCS</a:t>
            </a:r>
            <a:r>
              <a:rPr lang="zh-CN" altLang="en-US" sz="1800" dirty="0" smtClean="0"/>
              <a:t>元数据的</a:t>
            </a:r>
            <a:r>
              <a:rPr lang="en-US" altLang="zh-CN" sz="1800" dirty="0" smtClean="0"/>
              <a:t>PNG</a:t>
            </a:r>
            <a:r>
              <a:rPr lang="zh-CN" altLang="en-US" sz="1800" dirty="0" smtClean="0"/>
              <a:t>（</a:t>
            </a:r>
            <a:r>
              <a:rPr lang="en-US" altLang="zh-CN" sz="1800" dirty="0" smtClean="0"/>
              <a:t>JPEG</a:t>
            </a:r>
            <a:r>
              <a:rPr lang="zh-CN" altLang="en-US" sz="1800" dirty="0" smtClean="0"/>
              <a:t>）图像</a:t>
            </a:r>
            <a:endParaRPr lang="en-US" altLang="zh-CN" sz="1800" dirty="0" smtClean="0">
              <a:latin typeface="Times New Roman" pitchFamily="18" charset="0"/>
              <a:cs typeface="Times New Roman" pitchFamily="18" charset="0"/>
            </a:endParaRPr>
          </a:p>
          <a:p>
            <a:r>
              <a:rPr lang="en-US" altLang="zh-CN" dirty="0" smtClean="0"/>
              <a:t>FITS</a:t>
            </a:r>
            <a:r>
              <a:rPr lang="zh-CN" altLang="en-US" dirty="0" smtClean="0"/>
              <a:t>意为</a:t>
            </a:r>
            <a:r>
              <a:rPr lang="zh-CN" altLang="zh-CN" dirty="0" smtClean="0"/>
              <a:t>灵活的图像传输系统</a:t>
            </a:r>
            <a:r>
              <a:rPr lang="zh-CN" altLang="en-US" dirty="0" smtClean="0"/>
              <a:t>，</a:t>
            </a:r>
            <a:r>
              <a:rPr lang="zh-CN" altLang="zh-CN" dirty="0" smtClean="0"/>
              <a:t>文件格式作为天文学领域应用最为广泛的数据格式，主要用来进行科学数据的传输、分析及存档。</a:t>
            </a:r>
            <a:r>
              <a:rPr lang="zh-CN" altLang="en-US" dirty="0" smtClean="0"/>
              <a:t>然而格式过于灵活</a:t>
            </a:r>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7E36BDC5-1D39-48BF-AB91-DC2CB1D476AB}" type="slidenum">
              <a:rPr lang="zh-CN" altLang="en-US" smtClean="0"/>
              <a:pPr/>
              <a:t>4</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35</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36</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37</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38</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39</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40</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41</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42</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43</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zh-CN" altLang="en-US" dirty="0" smtClean="0"/>
          </a:p>
        </p:txBody>
      </p:sp>
      <p:sp>
        <p:nvSpPr>
          <p:cNvPr id="737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D6D79B36-8D30-46C5-BB23-A80151CE46E1}" type="slidenum">
              <a:rPr lang="zh-CN" altLang="en-US" smtClean="0"/>
              <a:pPr/>
              <a:t>44</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目前</a:t>
            </a:r>
            <a:r>
              <a:rPr lang="zh-CN" altLang="zh-CN" dirty="0" smtClean="0"/>
              <a:t>国际上比较通用的一些支持</a:t>
            </a:r>
            <a:r>
              <a:rPr lang="en-US" altLang="zh-CN" dirty="0" smtClean="0"/>
              <a:t>WCS</a:t>
            </a:r>
            <a:r>
              <a:rPr lang="zh-CN" altLang="zh-CN" dirty="0" smtClean="0"/>
              <a:t>和</a:t>
            </a:r>
            <a:r>
              <a:rPr lang="en-US" altLang="zh-CN" dirty="0" smtClean="0"/>
              <a:t>AVM</a:t>
            </a:r>
            <a:r>
              <a:rPr lang="zh-CN" altLang="zh-CN" dirty="0" smtClean="0"/>
              <a:t>标准的软件</a:t>
            </a:r>
            <a:r>
              <a:rPr lang="zh-CN" altLang="en-US" dirty="0" smtClean="0"/>
              <a:t>开发较多</a:t>
            </a:r>
            <a:r>
              <a:rPr lang="zh-CN" altLang="zh-CN" dirty="0" smtClean="0"/>
              <a:t>，</a:t>
            </a:r>
            <a:r>
              <a:rPr lang="zh-CN" altLang="en-US" dirty="0" smtClean="0"/>
              <a:t>但是</a:t>
            </a:r>
            <a:r>
              <a:rPr lang="zh-CN" altLang="zh-CN" dirty="0" smtClean="0"/>
              <a:t>针对天文图像的识别匹配、</a:t>
            </a:r>
            <a:r>
              <a:rPr lang="en-US" altLang="zh-CN" dirty="0" smtClean="0"/>
              <a:t>WCS</a:t>
            </a:r>
            <a:r>
              <a:rPr lang="zh-CN" altLang="zh-CN" dirty="0" smtClean="0"/>
              <a:t>坐标转换</a:t>
            </a:r>
            <a:r>
              <a:rPr lang="zh-CN" altLang="en-US" dirty="0" smtClean="0"/>
              <a:t>计算以及通用可视化设计的</a:t>
            </a:r>
            <a:r>
              <a:rPr lang="zh-CN" altLang="zh-CN" dirty="0" smtClean="0"/>
              <a:t>整套流程，</a:t>
            </a:r>
            <a:r>
              <a:rPr lang="zh-CN" altLang="en-US" dirty="0" smtClean="0"/>
              <a:t>并</a:t>
            </a:r>
            <a:r>
              <a:rPr lang="zh-CN" altLang="zh-CN" dirty="0" smtClean="0"/>
              <a:t>没有一款软件能够自主实现这一过程，而是通过</a:t>
            </a:r>
            <a:r>
              <a:rPr lang="zh-CN" altLang="en-US" dirty="0" smtClean="0"/>
              <a:t>这些</a:t>
            </a:r>
            <a:r>
              <a:rPr lang="zh-CN" altLang="zh-CN" dirty="0" smtClean="0"/>
              <a:t>软件的互操作来完成。</a:t>
            </a:r>
            <a:r>
              <a:rPr lang="zh-CN" altLang="en-US" dirty="0" smtClean="0"/>
              <a:t>由于软件在处理过程中存在种种因素，给互操作过程带来很大限制。</a:t>
            </a:r>
            <a:r>
              <a:rPr lang="zh-CN" altLang="zh-CN" dirty="0" smtClean="0"/>
              <a:t>设计开发一套基于</a:t>
            </a:r>
            <a:r>
              <a:rPr lang="en-US" altLang="zh-CN" dirty="0" smtClean="0"/>
              <a:t>WCS</a:t>
            </a:r>
            <a:r>
              <a:rPr lang="zh-CN" altLang="zh-CN" dirty="0" smtClean="0"/>
              <a:t>的</a:t>
            </a:r>
            <a:r>
              <a:rPr lang="en-US" altLang="zh-CN" dirty="0" smtClean="0"/>
              <a:t>FITS</a:t>
            </a:r>
            <a:r>
              <a:rPr lang="zh-CN" altLang="zh-CN" dirty="0" smtClean="0"/>
              <a:t>图像天球定位及可视化系统</a:t>
            </a:r>
            <a:r>
              <a:rPr lang="zh-CN" altLang="en-US" dirty="0" smtClean="0"/>
              <a:t>来</a:t>
            </a:r>
            <a:r>
              <a:rPr lang="zh-CN" altLang="zh-CN" dirty="0" smtClean="0"/>
              <a:t>满足天体测量定位及可视化操作实现自动化需求</a:t>
            </a:r>
            <a:r>
              <a:rPr lang="zh-CN" altLang="en-US" dirty="0" smtClean="0"/>
              <a:t>具有重要意义</a:t>
            </a:r>
            <a:endParaRPr lang="en-US" altLang="zh-CN" dirty="0" smtClean="0"/>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wcstools</a:t>
            </a:r>
            <a:r>
              <a:rPr lang="zh-CN" altLang="zh-CN" sz="1200" kern="1200" dirty="0" smtClean="0">
                <a:solidFill>
                  <a:schemeClr val="tx1"/>
                </a:solidFill>
                <a:effectLst/>
                <a:latin typeface="+mn-lt"/>
                <a:ea typeface="+mn-ea"/>
                <a:cs typeface="+mn-cs"/>
              </a:rPr>
              <a:t>只能在</a:t>
            </a:r>
            <a:r>
              <a:rPr lang="en-US" altLang="zh-CN" sz="1200" kern="1200" dirty="0" smtClean="0">
                <a:solidFill>
                  <a:schemeClr val="tx1"/>
                </a:solidFill>
                <a:effectLst/>
                <a:latin typeface="+mn-lt"/>
                <a:ea typeface="+mn-ea"/>
                <a:cs typeface="+mn-cs"/>
              </a:rPr>
              <a:t>Linux</a:t>
            </a:r>
            <a:r>
              <a:rPr lang="zh-CN" altLang="zh-CN" sz="1200" kern="1200" dirty="0" smtClean="0">
                <a:solidFill>
                  <a:schemeClr val="tx1"/>
                </a:solidFill>
                <a:effectLst/>
                <a:latin typeface="+mn-lt"/>
                <a:ea typeface="+mn-ea"/>
                <a:cs typeface="+mn-cs"/>
              </a:rPr>
              <a:t>操作系统下编译运行，而</a:t>
            </a:r>
            <a:r>
              <a:rPr lang="en-US" altLang="zh-CN" sz="1200" kern="1200" dirty="0" err="1" smtClean="0">
                <a:solidFill>
                  <a:schemeClr val="tx1"/>
                </a:solidFill>
                <a:effectLst/>
                <a:latin typeface="+mn-lt"/>
                <a:ea typeface="+mn-ea"/>
                <a:cs typeface="+mn-cs"/>
              </a:rPr>
              <a:t>PinpointWCS</a:t>
            </a:r>
            <a:r>
              <a:rPr lang="zh-CN" altLang="zh-CN" sz="1200" kern="1200" dirty="0" smtClean="0">
                <a:solidFill>
                  <a:schemeClr val="tx1"/>
                </a:solidFill>
                <a:effectLst/>
                <a:latin typeface="+mn-lt"/>
                <a:ea typeface="+mn-ea"/>
                <a:cs typeface="+mn-cs"/>
              </a:rPr>
              <a:t>则只能在</a:t>
            </a:r>
            <a:r>
              <a:rPr lang="en-US" altLang="zh-CN" sz="1200" kern="1200" dirty="0" err="1" smtClean="0">
                <a:solidFill>
                  <a:schemeClr val="tx1"/>
                </a:solidFill>
                <a:effectLst/>
                <a:latin typeface="+mn-lt"/>
                <a:ea typeface="+mn-ea"/>
                <a:cs typeface="+mn-cs"/>
              </a:rPr>
              <a:t>iOS</a:t>
            </a:r>
            <a:r>
              <a:rPr lang="zh-CN" altLang="zh-CN" sz="1200" kern="1200" dirty="0" smtClean="0">
                <a:solidFill>
                  <a:schemeClr val="tx1"/>
                </a:solidFill>
                <a:effectLst/>
                <a:latin typeface="+mn-lt"/>
                <a:ea typeface="+mn-ea"/>
                <a:cs typeface="+mn-cs"/>
              </a:rPr>
              <a:t>操作系统下运行，在进行数据传输时需要频繁的切换操作系统；（</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PinpointWCS</a:t>
            </a:r>
            <a:r>
              <a:rPr lang="zh-CN" altLang="zh-CN" sz="1200" kern="1200" dirty="0" smtClean="0">
                <a:solidFill>
                  <a:schemeClr val="tx1"/>
                </a:solidFill>
                <a:effectLst/>
                <a:latin typeface="+mn-lt"/>
                <a:ea typeface="+mn-ea"/>
                <a:cs typeface="+mn-cs"/>
              </a:rPr>
              <a:t>在进行图像识别匹配的过程中需要手动选取目标；（</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Astrometry.net</a:t>
            </a:r>
            <a:r>
              <a:rPr lang="zh-CN" altLang="zh-CN" sz="1200" kern="1200" dirty="0" smtClean="0">
                <a:solidFill>
                  <a:schemeClr val="tx1"/>
                </a:solidFill>
                <a:effectLst/>
                <a:latin typeface="+mn-lt"/>
                <a:ea typeface="+mn-ea"/>
                <a:cs typeface="+mn-cs"/>
              </a:rPr>
              <a:t>在进行图像目标星体亚像素定位的过程只设计了修正矩法，而不是精度更高的二维高斯拟合法；（</a:t>
            </a: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）对于不同视场下天文观测相机拍摄的图像，也需要根据视场大小选择相应软件对图片进行处理；（</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AVM Toolkit</a:t>
            </a:r>
            <a:r>
              <a:rPr lang="zh-CN" altLang="zh-CN" sz="1200" kern="1200" dirty="0" smtClean="0">
                <a:solidFill>
                  <a:schemeClr val="tx1"/>
                </a:solidFill>
                <a:effectLst/>
                <a:latin typeface="+mn-lt"/>
                <a:ea typeface="+mn-ea"/>
                <a:cs typeface="+mn-cs"/>
              </a:rPr>
              <a:t>与</a:t>
            </a:r>
            <a:r>
              <a:rPr lang="en-US" altLang="zh-CN" sz="1200" kern="1200" dirty="0" smtClean="0">
                <a:solidFill>
                  <a:schemeClr val="tx1"/>
                </a:solidFill>
                <a:effectLst/>
                <a:latin typeface="+mn-lt"/>
                <a:ea typeface="+mn-ea"/>
                <a:cs typeface="+mn-cs"/>
              </a:rPr>
              <a:t>Adobe XMP Panels</a:t>
            </a:r>
            <a:r>
              <a:rPr lang="zh-CN" altLang="zh-CN" sz="1200" kern="1200" dirty="0" smtClean="0">
                <a:solidFill>
                  <a:schemeClr val="tx1"/>
                </a:solidFill>
                <a:effectLst/>
                <a:latin typeface="+mn-lt"/>
                <a:ea typeface="+mn-ea"/>
                <a:cs typeface="+mn-cs"/>
              </a:rPr>
              <a:t>只能处理</a:t>
            </a:r>
            <a:r>
              <a:rPr lang="en-US" altLang="zh-CN" sz="1200" kern="1200" dirty="0" smtClean="0">
                <a:solidFill>
                  <a:schemeClr val="tx1"/>
                </a:solidFill>
                <a:effectLst/>
                <a:latin typeface="+mn-lt"/>
                <a:ea typeface="+mn-ea"/>
                <a:cs typeface="+mn-cs"/>
              </a:rPr>
              <a:t>PNG</a:t>
            </a:r>
            <a:r>
              <a:rPr lang="zh-CN" altLang="zh-CN" sz="1200" kern="1200" dirty="0" smtClean="0">
                <a:solidFill>
                  <a:schemeClr val="tx1"/>
                </a:solidFill>
                <a:effectLst/>
                <a:latin typeface="+mn-lt"/>
                <a:ea typeface="+mn-ea"/>
                <a:cs typeface="+mn-cs"/>
              </a:rPr>
              <a:t>格式的图像，而且需要根据</a:t>
            </a:r>
            <a:r>
              <a:rPr lang="en-US" altLang="zh-CN" sz="1200" kern="1200" dirty="0" smtClean="0">
                <a:solidFill>
                  <a:schemeClr val="tx1"/>
                </a:solidFill>
                <a:effectLst/>
                <a:latin typeface="+mn-lt"/>
                <a:ea typeface="+mn-ea"/>
                <a:cs typeface="+mn-cs"/>
              </a:rPr>
              <a:t>FITS</a:t>
            </a:r>
            <a:r>
              <a:rPr lang="zh-CN" altLang="zh-CN" sz="1200" kern="1200" dirty="0" smtClean="0">
                <a:solidFill>
                  <a:schemeClr val="tx1"/>
                </a:solidFill>
                <a:effectLst/>
                <a:latin typeface="+mn-lt"/>
                <a:ea typeface="+mn-ea"/>
                <a:cs typeface="+mn-cs"/>
              </a:rPr>
              <a:t>图像中</a:t>
            </a:r>
            <a:r>
              <a:rPr lang="en-US" altLang="zh-CN" sz="1200" kern="1200" dirty="0" smtClean="0">
                <a:solidFill>
                  <a:schemeClr val="tx1"/>
                </a:solidFill>
                <a:effectLst/>
                <a:latin typeface="+mn-lt"/>
                <a:ea typeface="+mn-ea"/>
                <a:cs typeface="+mn-cs"/>
              </a:rPr>
              <a:t>WCS</a:t>
            </a:r>
            <a:r>
              <a:rPr lang="zh-CN" altLang="zh-CN" sz="1200" kern="1200" dirty="0" smtClean="0">
                <a:solidFill>
                  <a:schemeClr val="tx1"/>
                </a:solidFill>
                <a:effectLst/>
                <a:latin typeface="+mn-lt"/>
                <a:ea typeface="+mn-ea"/>
                <a:cs typeface="+mn-cs"/>
              </a:rPr>
              <a:t>参数手动计算并转换为</a:t>
            </a:r>
            <a:r>
              <a:rPr lang="en-US" altLang="zh-CN" sz="1200" kern="1200" dirty="0" smtClean="0">
                <a:solidFill>
                  <a:schemeClr val="tx1"/>
                </a:solidFill>
                <a:effectLst/>
                <a:latin typeface="+mn-lt"/>
                <a:ea typeface="+mn-ea"/>
                <a:cs typeface="+mn-cs"/>
              </a:rPr>
              <a:t>WCS</a:t>
            </a:r>
            <a:r>
              <a:rPr lang="zh-CN" altLang="zh-CN" sz="1200" kern="1200" dirty="0" smtClean="0">
                <a:solidFill>
                  <a:schemeClr val="tx1"/>
                </a:solidFill>
                <a:effectLst/>
                <a:latin typeface="+mn-lt"/>
                <a:ea typeface="+mn-ea"/>
                <a:cs typeface="+mn-cs"/>
              </a:rPr>
              <a:t>元数据标签，并输入到对应文本框。</a:t>
            </a:r>
            <a:endParaRPr lang="zh-CN" altLang="en-US" dirty="0"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985578D1-A78E-4E4D-8553-A1F9269BD0A6}" type="slidenum">
              <a:rPr lang="zh-CN" altLang="en-US" smtClean="0"/>
              <a:pPr/>
              <a:t>5</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39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61C28DC0-3CCE-4AF3-A585-EF62B0A36007}" type="slidenum">
              <a:rPr lang="zh-CN" altLang="en-US"/>
              <a:pPr/>
              <a:t>45</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39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61C28DC0-3CCE-4AF3-A585-EF62B0A36007}" type="slidenum">
              <a:rPr lang="zh-CN" altLang="en-US"/>
              <a:pPr/>
              <a:t>46</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39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61C28DC0-3CCE-4AF3-A585-EF62B0A36007}" type="slidenum">
              <a:rPr lang="zh-CN" altLang="en-US"/>
              <a:pPr/>
              <a:t>47</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4683A57-48BF-4883-8DE0-21AC5138A8E5}" type="slidenum">
              <a:rPr lang="zh-CN" altLang="en-US"/>
              <a:pPr/>
              <a:t>48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BF092325-9594-4B7D-8F1E-2DF9DE60D211}" type="slidenum">
              <a:rPr lang="zh-CN" altLang="en-US" smtClean="0"/>
              <a:pPr/>
              <a:t>6</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BF092325-9594-4B7D-8F1E-2DF9DE60D211}" type="slidenum">
              <a:rPr lang="zh-CN" altLang="en-US" smtClean="0"/>
              <a:pPr/>
              <a:t>7</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pPr>
            <a:r>
              <a:rPr lang="en-US" altLang="zh-CN" sz="1200" kern="1200" dirty="0" smtClean="0">
                <a:solidFill>
                  <a:schemeClr val="tx1"/>
                </a:solidFill>
                <a:effectLst/>
                <a:latin typeface="+mn-lt"/>
                <a:ea typeface="+mn-ea"/>
                <a:cs typeface="+mn-cs"/>
              </a:rPr>
              <a:t>    Stone</a:t>
            </a:r>
            <a:r>
              <a:rPr lang="zh-CN" altLang="zh-CN" sz="1200" kern="1200" dirty="0" smtClean="0">
                <a:solidFill>
                  <a:schemeClr val="tx1"/>
                </a:solidFill>
                <a:effectLst/>
                <a:latin typeface="+mn-lt"/>
                <a:ea typeface="+mn-ea"/>
                <a:cs typeface="+mn-cs"/>
              </a:rPr>
              <a:t>在</a:t>
            </a:r>
            <a:r>
              <a:rPr lang="en-US" altLang="zh-CN" sz="1200" kern="1200" dirty="0" smtClean="0">
                <a:solidFill>
                  <a:schemeClr val="tx1"/>
                </a:solidFill>
                <a:effectLst/>
                <a:latin typeface="+mn-lt"/>
                <a:ea typeface="+mn-ea"/>
                <a:cs typeface="+mn-cs"/>
              </a:rPr>
              <a:t>Auer</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Van </a:t>
            </a:r>
            <a:r>
              <a:rPr lang="en-US" altLang="zh-CN" sz="1200" kern="1200" dirty="0" err="1" smtClean="0">
                <a:solidFill>
                  <a:schemeClr val="tx1"/>
                </a:solidFill>
                <a:effectLst/>
                <a:latin typeface="+mn-lt"/>
                <a:ea typeface="+mn-ea"/>
                <a:cs typeface="+mn-cs"/>
              </a:rPr>
              <a:t>Altena</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Chiu</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Stetson</a:t>
            </a:r>
            <a:r>
              <a:rPr lang="zh-CN" altLang="zh-CN" sz="1200" kern="1200" dirty="0" smtClean="0">
                <a:solidFill>
                  <a:schemeClr val="tx1"/>
                </a:solidFill>
                <a:effectLst/>
                <a:latin typeface="+mn-lt"/>
                <a:ea typeface="+mn-ea"/>
                <a:cs typeface="+mn-cs"/>
              </a:rPr>
              <a:t>等人研究的基础上将各种定心算法应用于数字图像处理上，通过对各种算法在处理速度、收敛性、对暗星检测的能力特别是精度等方面进行了比较分析，得出修正矩方法在各种评判标准上较之其他方法都具有一定的优势。中科院云南天文台的在他的博士论文中也重点研究了对仿真图像的一维、二维定心算法的比较。他得出的结论是，就定心精度而言，一维方法中高斯拟合法要比修正矩法、中值法、寻导法要好。而对二维方法进行比较后，他得出修正矩方法在精度上要比高斯拟合法要好。虽然两者差别很小，但是在计算时间上，二维高斯拟合法比修正矩方法耗时多，而二维处理方法在精度上要比一维方法高一些。所以，季凯帆得出修正矩方法对比其他方法具有相当的优势。本文通过对</a:t>
            </a:r>
            <a:r>
              <a:rPr lang="en-US" altLang="zh-CN" sz="1200" kern="1200" dirty="0" smtClean="0">
                <a:solidFill>
                  <a:schemeClr val="tx1"/>
                </a:solidFill>
                <a:effectLst/>
                <a:latin typeface="+mn-lt"/>
                <a:ea typeface="+mn-ea"/>
                <a:cs typeface="+mn-cs"/>
              </a:rPr>
              <a:t>Stone</a:t>
            </a:r>
            <a:r>
              <a:rPr lang="zh-CN" altLang="zh-CN" sz="1200" kern="1200" dirty="0" smtClean="0">
                <a:solidFill>
                  <a:schemeClr val="tx1"/>
                </a:solidFill>
                <a:effectLst/>
                <a:latin typeface="+mn-lt"/>
                <a:ea typeface="+mn-ea"/>
                <a:cs typeface="+mn-cs"/>
              </a:rPr>
              <a:t>、季凯帆等人在亚像素定心算法研究比较的基础上，考虑到对算法较高计算效率及较高定心精度要求的前提下，研究了一种改进的亚像素定心算法。该方法均衡了二维高斯拟合算法的精度以及二维修正矩法的较高计算效率，并在本文中得到测试及精度对比。</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三角形匹配算法最早由</a:t>
            </a:r>
            <a:r>
              <a:rPr lang="en-US" altLang="zh-CN" sz="1200" kern="1200" dirty="0" err="1" smtClean="0">
                <a:solidFill>
                  <a:schemeClr val="tx1"/>
                </a:solidFill>
                <a:effectLst/>
                <a:latin typeface="+mn-lt"/>
                <a:ea typeface="+mn-ea"/>
                <a:cs typeface="+mn-cs"/>
              </a:rPr>
              <a:t>Groth</a:t>
            </a:r>
            <a:r>
              <a:rPr lang="zh-CN" altLang="zh-CN" sz="1200" kern="1200" dirty="0" smtClean="0">
                <a:solidFill>
                  <a:schemeClr val="tx1"/>
                </a:solidFill>
                <a:effectLst/>
                <a:latin typeface="+mn-lt"/>
                <a:ea typeface="+mn-ea"/>
                <a:cs typeface="+mn-cs"/>
              </a:rPr>
              <a:t>提出，通过构造三角形并利用三角形的</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个角距进行识别。该方法比单个角距识别方法的冗余度要少很多。但是该方法由于匹配时使用的信息有限，依然会产生多重匹配，存在识别冗余，而且星表在对应天区中的星体数目较多，构建三角形时有很多种不同的组合，所以需要的存储空间比较大。</a:t>
            </a:r>
          </a:p>
          <a:p>
            <a:r>
              <a:rPr lang="zh-CN" altLang="zh-CN" sz="1200" kern="1200" dirty="0" smtClean="0">
                <a:solidFill>
                  <a:schemeClr val="tx1"/>
                </a:solidFill>
                <a:effectLst/>
                <a:latin typeface="+mn-lt"/>
                <a:ea typeface="+mn-ea"/>
                <a:cs typeface="+mn-cs"/>
              </a:rPr>
              <a:t>栅格算法是由</a:t>
            </a:r>
            <a:r>
              <a:rPr lang="en-US" altLang="zh-CN" sz="1200" kern="1200" dirty="0" smtClean="0">
                <a:solidFill>
                  <a:schemeClr val="tx1"/>
                </a:solidFill>
                <a:effectLst/>
                <a:latin typeface="+mn-lt"/>
                <a:ea typeface="+mn-ea"/>
                <a:cs typeface="+mn-cs"/>
              </a:rPr>
              <a:t>Knuth D E</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Morris J H</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Pratt V R</a:t>
            </a:r>
            <a:r>
              <a:rPr lang="zh-CN" altLang="zh-CN" sz="1200" kern="1200" dirty="0" smtClean="0">
                <a:solidFill>
                  <a:schemeClr val="tx1"/>
                </a:solidFill>
                <a:effectLst/>
                <a:latin typeface="+mn-lt"/>
                <a:ea typeface="+mn-ea"/>
                <a:cs typeface="+mn-cs"/>
              </a:rPr>
              <a:t>最早提出，即</a:t>
            </a:r>
            <a:r>
              <a:rPr lang="en-US" altLang="zh-CN" sz="1200" kern="1200" dirty="0" smtClean="0">
                <a:solidFill>
                  <a:schemeClr val="tx1"/>
                </a:solidFill>
                <a:effectLst/>
                <a:latin typeface="+mn-lt"/>
                <a:ea typeface="+mn-ea"/>
                <a:cs typeface="+mn-cs"/>
              </a:rPr>
              <a:t>KMP</a:t>
            </a:r>
            <a:r>
              <a:rPr lang="zh-CN" altLang="zh-CN" sz="1200" kern="1200" dirty="0" smtClean="0">
                <a:solidFill>
                  <a:schemeClr val="tx1"/>
                </a:solidFill>
                <a:effectLst/>
                <a:latin typeface="+mn-lt"/>
                <a:ea typeface="+mn-ea"/>
                <a:cs typeface="+mn-cs"/>
              </a:rPr>
              <a:t>算法【】。该方法主要由三部分组成：第一、观测图像中星体位置、亮度等特征信息编译为字符串；第二、对应天区星表中星体位置、亮度等特征信息编译为字符串；第三、将观测图像的字符串和星表的字符串进行匹配。若两个字符串匹配成功，则记录每颗星的观测信息和星表信息。该方法对星体亮度和位置的精度要求很高，而且若有些星体没有成功提取或成像失败，均会导致匹配错误或匹配失败【】。</a:t>
            </a:r>
          </a:p>
          <a:p>
            <a:r>
              <a:rPr lang="zh-CN" altLang="zh-CN" sz="1200" kern="1200" dirty="0" smtClean="0">
                <a:solidFill>
                  <a:schemeClr val="tx1"/>
                </a:solidFill>
                <a:effectLst/>
                <a:latin typeface="+mn-lt"/>
                <a:ea typeface="+mn-ea"/>
                <a:cs typeface="+mn-cs"/>
              </a:rPr>
              <a:t>神经网络运用于模式识别已经是比较成熟的技术，通过合理地确定图像中的模式可以有效地利用神经网络进行图像识别。如果训练样本比较好，则利用神经网络可以很快完成图像的模式识别工作，但是神经网络的训练需要较大的计算强度，需要有大量的训练样本且对样本的各种分布都有要求，相应地需要增加大量的存储空间，对硬件的要求非常高，并不适用于普通计算机进行处理。</a:t>
            </a:r>
          </a:p>
          <a:p>
            <a:pPr algn="just">
              <a:lnSpc>
                <a:spcPct val="150000"/>
              </a:lnSpc>
            </a:pPr>
            <a:r>
              <a:rPr lang="en-US" altLang="zh-CN" sz="1200" kern="1200" dirty="0" smtClean="0">
                <a:solidFill>
                  <a:schemeClr val="tx1"/>
                </a:solidFill>
                <a:effectLst/>
                <a:latin typeface="+mn-lt"/>
                <a:ea typeface="+mn-ea"/>
                <a:cs typeface="+mn-cs"/>
              </a:rPr>
              <a:t>IVOA</a:t>
            </a:r>
            <a:r>
              <a:rPr lang="zh-CN" altLang="zh-CN" sz="1200" kern="1200" dirty="0" smtClean="0">
                <a:solidFill>
                  <a:schemeClr val="tx1"/>
                </a:solidFill>
                <a:effectLst/>
                <a:latin typeface="+mn-lt"/>
                <a:ea typeface="+mn-ea"/>
                <a:cs typeface="+mn-cs"/>
              </a:rPr>
              <a:t>（国际虚拟天文台联盟）</a:t>
            </a:r>
            <a:endParaRPr lang="zh-CN" altLang="zh-CN" dirty="0" smtClean="0">
              <a:latin typeface="Times New Roman" pitchFamily="18" charset="0"/>
              <a:cs typeface="Times New Roman" pitchFamily="18" charset="0"/>
            </a:endParaRPr>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2C82635A-4103-4220-B8BC-175F6B17008F}" type="slidenum">
              <a:rPr lang="zh-CN" altLang="en-US" smtClean="0"/>
              <a:pPr/>
              <a:t>8</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sz="1200" kern="1200" dirty="0" smtClean="0">
                <a:solidFill>
                  <a:schemeClr val="tx1"/>
                </a:solidFill>
                <a:effectLst/>
                <a:latin typeface="+mn-lt"/>
                <a:ea typeface="+mn-ea"/>
                <a:cs typeface="+mn-cs"/>
              </a:rPr>
              <a:t>如何利用</a:t>
            </a:r>
            <a:r>
              <a:rPr lang="en-US" altLang="zh-CN" sz="1200" kern="1200" dirty="0" smtClean="0">
                <a:solidFill>
                  <a:schemeClr val="tx1"/>
                </a:solidFill>
                <a:effectLst/>
                <a:latin typeface="+mn-lt"/>
                <a:ea typeface="+mn-ea"/>
                <a:cs typeface="+mn-cs"/>
              </a:rPr>
              <a:t>FITS</a:t>
            </a:r>
            <a:r>
              <a:rPr lang="zh-CN" altLang="zh-CN" sz="1200" kern="1200" dirty="0" smtClean="0">
                <a:solidFill>
                  <a:schemeClr val="tx1"/>
                </a:solidFill>
                <a:effectLst/>
                <a:latin typeface="+mn-lt"/>
                <a:ea typeface="+mn-ea"/>
                <a:cs typeface="+mn-cs"/>
              </a:rPr>
              <a:t>文件中的坐标参数计算图像中目标星体的天球坐标，甚至是在不知坐标参数的情况下，又是如何利用现有的算法及技术来获取参数；如何将</a:t>
            </a:r>
            <a:r>
              <a:rPr lang="en-US" altLang="zh-CN" sz="1200" kern="1200" dirty="0" smtClean="0">
                <a:solidFill>
                  <a:schemeClr val="tx1"/>
                </a:solidFill>
                <a:effectLst/>
                <a:latin typeface="+mn-lt"/>
                <a:ea typeface="+mn-ea"/>
                <a:cs typeface="+mn-cs"/>
              </a:rPr>
              <a:t>FITS</a:t>
            </a:r>
            <a:r>
              <a:rPr lang="zh-CN" altLang="zh-CN" sz="1200" kern="1200" dirty="0" smtClean="0">
                <a:solidFill>
                  <a:schemeClr val="tx1"/>
                </a:solidFill>
                <a:effectLst/>
                <a:latin typeface="+mn-lt"/>
                <a:ea typeface="+mn-ea"/>
                <a:cs typeface="+mn-cs"/>
              </a:rPr>
              <a:t>图像转换为</a:t>
            </a:r>
            <a:r>
              <a:rPr lang="en-US" altLang="zh-CN" sz="1200" kern="1200" dirty="0" smtClean="0">
                <a:solidFill>
                  <a:schemeClr val="tx1"/>
                </a:solidFill>
                <a:effectLst/>
                <a:latin typeface="+mn-lt"/>
                <a:ea typeface="+mn-ea"/>
                <a:cs typeface="+mn-cs"/>
              </a:rPr>
              <a:t>Windows</a:t>
            </a:r>
            <a:r>
              <a:rPr lang="zh-CN" altLang="zh-CN" sz="1200" kern="1200" dirty="0" smtClean="0">
                <a:solidFill>
                  <a:schemeClr val="tx1"/>
                </a:solidFill>
                <a:effectLst/>
                <a:latin typeface="+mn-lt"/>
                <a:ea typeface="+mn-ea"/>
                <a:cs typeface="+mn-cs"/>
              </a:rPr>
              <a:t>环境下通用图像格式并将</a:t>
            </a:r>
            <a:r>
              <a:rPr lang="en-US" altLang="zh-CN" sz="1200" kern="1200" dirty="0" smtClean="0">
                <a:solidFill>
                  <a:schemeClr val="tx1"/>
                </a:solidFill>
                <a:effectLst/>
                <a:latin typeface="+mn-lt"/>
                <a:ea typeface="+mn-ea"/>
                <a:cs typeface="+mn-cs"/>
              </a:rPr>
              <a:t>FITS</a:t>
            </a:r>
            <a:r>
              <a:rPr lang="zh-CN" altLang="zh-CN" sz="1200" kern="1200" dirty="0" smtClean="0">
                <a:solidFill>
                  <a:schemeClr val="tx1"/>
                </a:solidFill>
                <a:effectLst/>
                <a:latin typeface="+mn-lt"/>
                <a:ea typeface="+mn-ea"/>
                <a:cs typeface="+mn-cs"/>
              </a:rPr>
              <a:t>文件头中的参数嵌入到转换格式后的图像中来，满足公众对天文图像编辑、分析及检索的需求。这些问题都是本文亟待解决的核心问题。</a:t>
            </a:r>
            <a:endParaRPr lang="zh-CN" altLang="en-US" dirty="0" smtClean="0"/>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4FDC40B8-A8FA-448C-9BF6-9E44301B06AC}" type="slidenum">
              <a:rPr lang="zh-CN" altLang="en-US" smtClean="0"/>
              <a:pPr/>
              <a:t>9</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1024×1024</a:t>
            </a:r>
            <a:r>
              <a:rPr lang="zh-CN" altLang="zh-CN" sz="1200" kern="1200" dirty="0" smtClean="0">
                <a:solidFill>
                  <a:schemeClr val="tx1"/>
                </a:solidFill>
                <a:effectLst/>
                <a:latin typeface="+mn-lt"/>
                <a:ea typeface="+mn-ea"/>
                <a:cs typeface="+mn-cs"/>
              </a:rPr>
              <a:t>的</a:t>
            </a:r>
            <a:r>
              <a:rPr lang="en-US" altLang="zh-CN" sz="1200" kern="1200" dirty="0" smtClean="0">
                <a:solidFill>
                  <a:schemeClr val="tx1"/>
                </a:solidFill>
                <a:effectLst/>
                <a:latin typeface="+mn-lt"/>
                <a:ea typeface="+mn-ea"/>
                <a:cs typeface="+mn-cs"/>
              </a:rPr>
              <a:t>16</a:t>
            </a:r>
            <a:r>
              <a:rPr lang="zh-CN" altLang="zh-CN" sz="1200" kern="1200" dirty="0" smtClean="0">
                <a:solidFill>
                  <a:schemeClr val="tx1"/>
                </a:solidFill>
                <a:effectLst/>
                <a:latin typeface="+mn-lt"/>
                <a:ea typeface="+mn-ea"/>
                <a:cs typeface="+mn-cs"/>
              </a:rPr>
              <a:t>位</a:t>
            </a:r>
            <a:r>
              <a:rPr lang="en-US" altLang="zh-CN" sz="1200" kern="1200" dirty="0" smtClean="0">
                <a:solidFill>
                  <a:schemeClr val="tx1"/>
                </a:solidFill>
                <a:effectLst/>
                <a:latin typeface="+mn-lt"/>
                <a:ea typeface="+mn-ea"/>
                <a:cs typeface="+mn-cs"/>
              </a:rPr>
              <a:t>FITS</a:t>
            </a:r>
            <a:r>
              <a:rPr lang="zh-CN" altLang="zh-CN" sz="1200" kern="1200" dirty="0" smtClean="0">
                <a:solidFill>
                  <a:schemeClr val="tx1"/>
                </a:solidFill>
                <a:effectLst/>
                <a:latin typeface="+mn-lt"/>
                <a:ea typeface="+mn-ea"/>
                <a:cs typeface="+mn-cs"/>
              </a:rPr>
              <a:t>图像</a:t>
            </a:r>
            <a:r>
              <a:rPr lang="zh-CN" altLang="en-US" sz="1200" kern="1200" dirty="0" smtClean="0">
                <a:solidFill>
                  <a:schemeClr val="tx1"/>
                </a:solidFill>
                <a:effectLst/>
                <a:latin typeface="+mn-lt"/>
                <a:ea typeface="+mn-ea"/>
                <a:cs typeface="+mn-cs"/>
              </a:rPr>
              <a:t>，</a:t>
            </a:r>
            <a:r>
              <a:rPr lang="zh-CN" altLang="zh-CN" dirty="0" smtClean="0"/>
              <a:t>图像预处理作为本文系统中定位识别模块的第一步，去噪的好坏直接影响之后星体定位精度的高低及识别的正确率，因此研究合适的去噪及滤波算法尤为重要。</a:t>
            </a:r>
            <a:endParaRPr lang="en-US" altLang="zh-CN" kern="100" dirty="0" smtClean="0">
              <a:latin typeface="Times New Roman" panose="02020603050405020304" pitchFamily="18" charset="0"/>
            </a:endParaRPr>
          </a:p>
          <a:p>
            <a:endParaRPr lang="en-US" altLang="zh-CN" dirty="0"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fld id="{35FF9292-9245-4274-B1A7-68A0D4013D33}" type="slidenum">
              <a:rPr lang="zh-CN" altLang="en-US" smtClean="0"/>
              <a:pPr/>
              <a:t>11</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2017/5/19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emf"/><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emf"/><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2.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emf"/><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24.png"/><Relationship Id="rId4" Type="http://schemas.openxmlformats.org/officeDocument/2006/relationships/image" Target="../media/image1.emf"/><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oleObject" Target="../embeddings/oleObject5.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emf"/><Relationship Id="rId11" Type="http://schemas.openxmlformats.org/officeDocument/2006/relationships/oleObject" Target="../embeddings/oleObject7.bin"/><Relationship Id="rId5" Type="http://schemas.openxmlformats.org/officeDocument/2006/relationships/image" Target="../media/image5.emf"/><Relationship Id="rId10" Type="http://schemas.openxmlformats.org/officeDocument/2006/relationships/image" Target="../media/image26.wmf"/><Relationship Id="rId4" Type="http://schemas.openxmlformats.org/officeDocument/2006/relationships/image" Target="../media/image1.emf"/><Relationship Id="rId9"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6.emf"/><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emf"/><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9.xml"/><Relationship Id="rId7" Type="http://schemas.openxmlformats.org/officeDocument/2006/relationships/image" Target="../media/image34.png"/><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emf"/><Relationship Id="rId11" Type="http://schemas.openxmlformats.org/officeDocument/2006/relationships/image" Target="../media/image33.wmf"/><Relationship Id="rId5" Type="http://schemas.openxmlformats.org/officeDocument/2006/relationships/image" Target="../media/image5.emf"/><Relationship Id="rId10" Type="http://schemas.openxmlformats.org/officeDocument/2006/relationships/oleObject" Target="../embeddings/oleObject9.bin"/><Relationship Id="rId4" Type="http://schemas.openxmlformats.org/officeDocument/2006/relationships/image" Target="../media/image1.emf"/><Relationship Id="rId9"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emf"/><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emf"/><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emf"/><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3.xml"/><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6.emf"/><Relationship Id="rId11" Type="http://schemas.openxmlformats.org/officeDocument/2006/relationships/image" Target="../media/image40.wmf"/><Relationship Id="rId5" Type="http://schemas.openxmlformats.org/officeDocument/2006/relationships/image" Target="../media/image5.emf"/><Relationship Id="rId10" Type="http://schemas.openxmlformats.org/officeDocument/2006/relationships/oleObject" Target="../embeddings/oleObject11.bin"/><Relationship Id="rId4" Type="http://schemas.openxmlformats.org/officeDocument/2006/relationships/image" Target="../media/image1.emf"/><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4.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42.wmf"/><Relationship Id="rId4" Type="http://schemas.openxmlformats.org/officeDocument/2006/relationships/image" Target="../media/image1.emf"/><Relationship Id="rId9"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5.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47.png"/><Relationship Id="rId4" Type="http://schemas.openxmlformats.org/officeDocument/2006/relationships/image" Target="../media/image1.emf"/><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6.emf"/><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6.emf"/><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6.emf"/><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emf"/><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emf"/><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emf"/><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emf"/><Relationship Id="rId10" Type="http://schemas.microsoft.com/office/2007/relationships/diagramDrawing" Target="../diagrams/drawing1.xml"/><Relationship Id="rId4" Type="http://schemas.openxmlformats.org/officeDocument/2006/relationships/image" Target="../media/image5.emf"/><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6.emf"/><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6.emf"/><Relationship Id="rId4" Type="http://schemas.openxmlformats.org/officeDocument/2006/relationships/image" Target="../media/image5.emf"/></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emf"/><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emf"/><Relationship Id="rId4" Type="http://schemas.openxmlformats.org/officeDocument/2006/relationships/image" Target="../media/image5.emf"/></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emf"/><Relationship Id="rId4" Type="http://schemas.openxmlformats.org/officeDocument/2006/relationships/image" Target="../media/image5.emf"/></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emf"/><Relationship Id="rId7" Type="http://schemas.openxmlformats.org/officeDocument/2006/relationships/diagramLayout" Target="../diagrams/layout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6.emf"/><Relationship Id="rId10" Type="http://schemas.microsoft.com/office/2007/relationships/diagramDrawing" Target="../diagrams/drawing3.xml"/><Relationship Id="rId4" Type="http://schemas.openxmlformats.org/officeDocument/2006/relationships/image" Target="../media/image5.emf"/><Relationship Id="rId9" Type="http://schemas.openxmlformats.org/officeDocument/2006/relationships/diagramColors" Target="../diagrams/colors3.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emf"/><Relationship Id="rId7" Type="http://schemas.openxmlformats.org/officeDocument/2006/relationships/diagramLayout" Target="../diagrams/layout4.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6.emf"/><Relationship Id="rId10" Type="http://schemas.microsoft.com/office/2007/relationships/diagramDrawing" Target="../diagrams/drawing4.xml"/><Relationship Id="rId4" Type="http://schemas.openxmlformats.org/officeDocument/2006/relationships/image" Target="../media/image5.emf"/><Relationship Id="rId9" Type="http://schemas.openxmlformats.org/officeDocument/2006/relationships/diagramColors" Target="../diagrams/colors4.xml"/></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4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em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emf"/><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emf"/><Relationship Id="rId10" Type="http://schemas.microsoft.com/office/2007/relationships/diagramDrawing" Target="../diagrams/drawing2.xml"/><Relationship Id="rId4" Type="http://schemas.openxmlformats.org/officeDocument/2006/relationships/image" Target="../media/image5.emf"/><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38374" y="3754438"/>
            <a:ext cx="5429970" cy="2017712"/>
          </a:xfrm>
        </p:spPr>
        <p:txBody>
          <a:bodyPr rtlCol="0">
            <a:normAutofit fontScale="92500"/>
          </a:bodyPr>
          <a:lstStyle/>
          <a:p>
            <a:pPr indent="1296000" algn="l">
              <a:lnSpc>
                <a:spcPct val="140000"/>
              </a:lnSpc>
              <a:defRPr/>
            </a:pPr>
            <a:r>
              <a:rPr lang="zh-CN" altLang="en-US" sz="2800" b="1" dirty="0" smtClean="0"/>
              <a:t>    答辩人：宋文明</a:t>
            </a:r>
            <a:endParaRPr lang="en-US" altLang="zh-CN" sz="2800" b="1" dirty="0" smtClean="0"/>
          </a:p>
          <a:p>
            <a:pPr indent="1260000" algn="l">
              <a:lnSpc>
                <a:spcPct val="140000"/>
              </a:lnSpc>
              <a:defRPr/>
            </a:pPr>
            <a:r>
              <a:rPr lang="zh-CN" altLang="en-US" sz="2800" b="1" dirty="0" smtClean="0"/>
              <a:t> 指导教师：苏丽颖  副教授</a:t>
            </a:r>
            <a:endParaRPr lang="en-US" altLang="zh-CN" sz="2800" b="1" dirty="0" smtClean="0"/>
          </a:p>
          <a:p>
            <a:pPr indent="1260000" algn="l">
              <a:lnSpc>
                <a:spcPct val="140000"/>
              </a:lnSpc>
              <a:defRPr/>
            </a:pPr>
            <a:r>
              <a:rPr lang="zh-CN" altLang="en-US" sz="2800" b="1" dirty="0" smtClean="0"/>
              <a:t>                   </a:t>
            </a:r>
            <a:endParaRPr lang="en-US" altLang="zh-CN" sz="2800" b="1" dirty="0" smtClean="0"/>
          </a:p>
          <a:p>
            <a:pPr eaLnBrk="1" fontAlgn="auto" hangingPunct="1">
              <a:spcAft>
                <a:spcPts val="0"/>
              </a:spcAft>
              <a:defRPr/>
            </a:pPr>
            <a:endParaRPr lang="zh-CN" altLang="en-US" dirty="0"/>
          </a:p>
        </p:txBody>
      </p:sp>
      <p:sp>
        <p:nvSpPr>
          <p:cNvPr id="2051" name="标题 1"/>
          <p:cNvSpPr>
            <a:spLocks noGrp="1"/>
          </p:cNvSpPr>
          <p:nvPr>
            <p:ph type="ctrTitle"/>
          </p:nvPr>
        </p:nvSpPr>
        <p:spPr>
          <a:xfrm>
            <a:off x="1426369" y="1766889"/>
            <a:ext cx="6424613" cy="941387"/>
          </a:xfrm>
        </p:spPr>
        <p:txBody>
          <a:bodyPr>
            <a:normAutofit fontScale="90000"/>
          </a:bodyPr>
          <a:lstStyle/>
          <a:p>
            <a:pPr>
              <a:lnSpc>
                <a:spcPct val="150000"/>
              </a:lnSpc>
            </a:pPr>
            <a:r>
              <a:rPr lang="zh-CN" altLang="en-US" sz="3200" dirty="0" smtClean="0">
                <a:latin typeface="Times New Roman" pitchFamily="18" charset="0"/>
                <a:cs typeface="Times New Roman" pitchFamily="18" charset="0"/>
              </a:rPr>
              <a:t>基于</a:t>
            </a:r>
            <a:r>
              <a:rPr lang="en-US" altLang="zh-CN" sz="3200" dirty="0" smtClean="0">
                <a:latin typeface="Times New Roman" pitchFamily="18" charset="0"/>
                <a:cs typeface="Times New Roman" pitchFamily="18" charset="0"/>
              </a:rPr>
              <a:t>WCS</a:t>
            </a:r>
            <a:r>
              <a:rPr lang="zh-CN" altLang="en-US" sz="3200" dirty="0" smtClean="0">
                <a:latin typeface="Times New Roman" pitchFamily="18" charset="0"/>
                <a:cs typeface="Times New Roman" pitchFamily="18" charset="0"/>
              </a:rPr>
              <a:t>的</a:t>
            </a:r>
            <a:r>
              <a:rPr lang="en-US" altLang="zh-CN" sz="3200" dirty="0" smtClean="0">
                <a:latin typeface="Times New Roman" pitchFamily="18" charset="0"/>
                <a:cs typeface="Times New Roman" pitchFamily="18" charset="0"/>
              </a:rPr>
              <a:t>FITS</a:t>
            </a:r>
            <a:r>
              <a:rPr lang="zh-CN" altLang="en-US" sz="3200" dirty="0" smtClean="0">
                <a:latin typeface="Times New Roman" pitchFamily="18" charset="0"/>
                <a:cs typeface="Times New Roman" pitchFamily="18" charset="0"/>
              </a:rPr>
              <a:t>图像天球定位及</a:t>
            </a:r>
            <a:r>
              <a:rPr lang="zh-CN" altLang="en-US" sz="3200" dirty="0">
                <a:latin typeface="Times New Roman" pitchFamily="18" charset="0"/>
                <a:cs typeface="Times New Roman" pitchFamily="18" charset="0"/>
              </a:rPr>
              <a:t>通用</a:t>
            </a:r>
            <a:r>
              <a:rPr lang="zh-CN" altLang="en-US" sz="3200" dirty="0" smtClean="0">
                <a:latin typeface="Times New Roman" pitchFamily="18" charset="0"/>
                <a:cs typeface="Times New Roman" pitchFamily="18" charset="0"/>
              </a:rPr>
              <a:t>可视化研究</a:t>
            </a:r>
          </a:p>
        </p:txBody>
      </p:sp>
      <p:sp>
        <p:nvSpPr>
          <p:cNvPr id="2052" name="矩形 7"/>
          <p:cNvSpPr>
            <a:spLocks noChangeArrowheads="1"/>
          </p:cNvSpPr>
          <p:nvPr/>
        </p:nvSpPr>
        <p:spPr bwMode="auto">
          <a:xfrm>
            <a:off x="1835696" y="828676"/>
            <a:ext cx="51997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30000"/>
              </a:spcBef>
            </a:pPr>
            <a:r>
              <a:rPr lang="zh-CN" altLang="en-US" sz="2800" dirty="0">
                <a:solidFill>
                  <a:srgbClr val="0070C0"/>
                </a:solidFill>
                <a:latin typeface="楷体_GB2312"/>
                <a:ea typeface="楷体_GB2312"/>
                <a:cs typeface="楷体_GB2312"/>
              </a:rPr>
              <a:t>北京工业大学硕士学位论文答辩</a:t>
            </a:r>
          </a:p>
        </p:txBody>
      </p:sp>
      <p:sp>
        <p:nvSpPr>
          <p:cNvPr id="2053" name="Rectangle 6"/>
          <p:cNvSpPr>
            <a:spLocks noChangeArrowheads="1"/>
          </p:cNvSpPr>
          <p:nvPr/>
        </p:nvSpPr>
        <p:spPr bwMode="auto">
          <a:xfrm>
            <a:off x="4771569" y="5572125"/>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pPr algn="ctr" eaLnBrk="1" hangingPunct="1"/>
            <a:r>
              <a:rPr kumimoji="1" lang="zh-CN" altLang="en-US" sz="2000">
                <a:solidFill>
                  <a:srgbClr val="002060"/>
                </a:solidFill>
                <a:latin typeface="Times New Roman" pitchFamily="18" charset="0"/>
                <a:ea typeface="黑体" pitchFamily="49" charset="-122"/>
              </a:rPr>
              <a:t>机电学院</a:t>
            </a:r>
          </a:p>
        </p:txBody>
      </p:sp>
      <p:sp>
        <p:nvSpPr>
          <p:cNvPr id="2054" name="Rectangle 6"/>
          <p:cNvSpPr>
            <a:spLocks noChangeArrowheads="1"/>
          </p:cNvSpPr>
          <p:nvPr/>
        </p:nvSpPr>
        <p:spPr bwMode="auto">
          <a:xfrm>
            <a:off x="4673872" y="5989638"/>
            <a:ext cx="1470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pPr algn="ctr" eaLnBrk="1" hangingPunct="1"/>
            <a:r>
              <a:rPr kumimoji="1" lang="en-US" altLang="zh-CN" sz="2000" b="1">
                <a:solidFill>
                  <a:srgbClr val="002060"/>
                </a:solidFill>
                <a:latin typeface="Times New Roman" pitchFamily="18" charset="0"/>
                <a:ea typeface="黑体" pitchFamily="49" charset="-122"/>
              </a:rPr>
              <a:t>2017</a:t>
            </a:r>
            <a:r>
              <a:rPr kumimoji="1" lang="zh-CN" altLang="en-US" sz="2000" b="1">
                <a:solidFill>
                  <a:srgbClr val="002060"/>
                </a:solidFill>
                <a:latin typeface="Times New Roman" pitchFamily="18" charset="0"/>
                <a:ea typeface="黑体" pitchFamily="49" charset="-122"/>
              </a:rPr>
              <a:t>年</a:t>
            </a:r>
            <a:r>
              <a:rPr kumimoji="1" lang="en-US" altLang="zh-CN" sz="2000" b="1">
                <a:solidFill>
                  <a:srgbClr val="002060"/>
                </a:solidFill>
                <a:latin typeface="Times New Roman" pitchFamily="18" charset="0"/>
                <a:ea typeface="黑体" pitchFamily="49" charset="-122"/>
              </a:rPr>
              <a:t>05</a:t>
            </a:r>
            <a:r>
              <a:rPr kumimoji="1" lang="zh-CN" altLang="en-US" sz="2000" b="1">
                <a:solidFill>
                  <a:srgbClr val="002060"/>
                </a:solidFill>
                <a:latin typeface="Times New Roman" pitchFamily="18" charset="0"/>
                <a:ea typeface="黑体" pitchFamily="49" charset="-122"/>
              </a:rPr>
              <a:t>月</a:t>
            </a:r>
          </a:p>
        </p:txBody>
      </p:sp>
      <p:sp>
        <p:nvSpPr>
          <p:cNvPr id="2055"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5861050"/>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6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a:spLocks noChangeArrowheads="1"/>
          </p:cNvSpPr>
          <p:nvPr/>
        </p:nvSpPr>
        <p:spPr bwMode="auto">
          <a:xfrm>
            <a:off x="-5953" y="606426"/>
            <a:ext cx="9167813" cy="98425"/>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sp>
        <p:nvSpPr>
          <p:cNvPr id="4098" name="Rectangle 2"/>
          <p:cNvSpPr>
            <a:spLocks noChangeArrowheads="1"/>
          </p:cNvSpPr>
          <p:nvPr/>
        </p:nvSpPr>
        <p:spPr bwMode="auto">
          <a:xfrm>
            <a:off x="-5953" y="6121400"/>
            <a:ext cx="9167813" cy="736600"/>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9" y="4826001"/>
            <a:ext cx="53578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366" y="4987925"/>
            <a:ext cx="52149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7"/>
          <p:cNvSpPr>
            <a:spLocks noChangeArrowheads="1"/>
          </p:cNvSpPr>
          <p:nvPr/>
        </p:nvSpPr>
        <p:spPr bwMode="auto">
          <a:xfrm>
            <a:off x="971600" y="2464655"/>
            <a:ext cx="8337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chemeClr val="hlink"/>
              </a:buClr>
              <a:buFont typeface="Wingdings" panose="05000000000000000000" pitchFamily="2" charset="2"/>
              <a:buChar char="Ø"/>
              <a:defRPr/>
            </a:pPr>
            <a:r>
              <a:rPr lang="zh-CN" altLang="en-US"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a:t>
            </a:r>
            <a:r>
              <a:rPr lang="zh-CN" altLang="en-US" sz="2800" b="1" dirty="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天文图像识别匹配相关算法</a:t>
            </a:r>
            <a:r>
              <a:rPr lang="zh-CN" altLang="en-US"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研究</a:t>
            </a: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Font typeface="Wingdings" panose="05000000000000000000" pitchFamily="2" charset="2"/>
              <a:buChar char="u"/>
              <a:defRPr/>
            </a:pPr>
            <a:endParaRPr lang="zh-CN" altLang="en-US" sz="2400" b="1" dirty="0" smtClean="0">
              <a:solidFill>
                <a:srgbClr val="000000"/>
              </a:solidFill>
              <a:sym typeface="宋体" panose="02010600030101010101" pitchFamily="2" charset="-122"/>
            </a:endParaRPr>
          </a:p>
        </p:txBody>
      </p:sp>
    </p:spTree>
    <p:extLst>
      <p:ext uri="{BB962C8B-B14F-4D97-AF65-F5344CB8AC3E}">
        <p14:creationId xmlns:p14="http://schemas.microsoft.com/office/powerpoint/2010/main" val="665084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2" presetClass="entr" presetSubtype="1" fill="hold" nodeType="withEffect">
                                  <p:stCondLst>
                                    <p:cond delay="200"/>
                                  </p:stCondLst>
                                  <p:childTnLst>
                                    <p:set>
                                      <p:cBhvr>
                                        <p:cTn id="8" dur="1" fill="hold">
                                          <p:stCondLst>
                                            <p:cond delay="0"/>
                                          </p:stCondLst>
                                        </p:cTn>
                                        <p:tgtEl>
                                          <p:spTgt spid="4103"/>
                                        </p:tgtEl>
                                        <p:attrNameLst>
                                          <p:attrName>style.visibility</p:attrName>
                                        </p:attrNameLst>
                                      </p:cBhvr>
                                      <p:to>
                                        <p:strVal val="visible"/>
                                      </p:to>
                                    </p:set>
                                    <p:anim calcmode="lin" valueType="num">
                                      <p:cBhvr additive="base">
                                        <p:cTn id="9" dur="500" fill="hold"/>
                                        <p:tgtEl>
                                          <p:spTgt spid="4103"/>
                                        </p:tgtEl>
                                        <p:attrNameLst>
                                          <p:attrName>ppt_x</p:attrName>
                                        </p:attrNameLst>
                                      </p:cBhvr>
                                      <p:tavLst>
                                        <p:tav tm="0">
                                          <p:val>
                                            <p:strVal val="#ppt_x"/>
                                          </p:val>
                                        </p:tav>
                                        <p:tav tm="100000">
                                          <p:val>
                                            <p:strVal val="#ppt_x"/>
                                          </p:val>
                                        </p:tav>
                                      </p:tavLst>
                                    </p:anim>
                                    <p:anim calcmode="lin" valueType="num">
                                      <p:cBhvr additive="base">
                                        <p:cTn id="10" dur="500" fill="hold"/>
                                        <p:tgtEl>
                                          <p:spTgt spid="4103"/>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700"/>
                            </p:stCondLst>
                            <p:childTnLst>
                              <p:par>
                                <p:cTn id="12" presetID="22" presetClass="entr" presetSubtype="4" fill="hold" nodeType="afterEffect">
                                  <p:stCondLst>
                                    <p:cond delay="500"/>
                                  </p:stCondLst>
                                  <p:childTnLst>
                                    <p:set>
                                      <p:cBhvr>
                                        <p:cTn id="13" dur="1" fill="hold">
                                          <p:stCondLst>
                                            <p:cond delay="0"/>
                                          </p:stCondLst>
                                        </p:cTn>
                                        <p:tgtEl>
                                          <p:spTgt spid="4104"/>
                                        </p:tgtEl>
                                        <p:attrNameLst>
                                          <p:attrName>style.visibility</p:attrName>
                                        </p:attrNameLst>
                                      </p:cBhvr>
                                      <p:to>
                                        <p:strVal val="visible"/>
                                      </p:to>
                                    </p:set>
                                    <p:animEffect transition="in" filter="wipe(down)">
                                      <p:cBhvr>
                                        <p:cTn id="14" dur="500"/>
                                        <p:tgtEl>
                                          <p:spTgt spid="410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 calcmode="lin" valueType="num">
                                      <p:cBhvr additive="base">
                                        <p:cTn id="21"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409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2</a:t>
            </a:r>
            <a:r>
              <a:rPr lang="zh-CN" altLang="en-US" sz="2000" b="1" dirty="0">
                <a:latin typeface="宋体" pitchFamily="2" charset="-122"/>
              </a:rPr>
              <a:t>章 </a:t>
            </a:r>
            <a:r>
              <a:rPr lang="zh-CN" altLang="en-US" sz="2000" b="1" dirty="0" smtClean="0">
                <a:latin typeface="宋体" pitchFamily="2" charset="-122"/>
              </a:rPr>
              <a:t>图像预处理</a:t>
            </a:r>
            <a:endParaRPr lang="zh-CN" altLang="zh-CN" sz="2000"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020617" y="2691884"/>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4" name="矩形 13"/>
          <p:cNvSpPr/>
          <p:nvPr/>
        </p:nvSpPr>
        <p:spPr>
          <a:xfrm>
            <a:off x="5292079" y="1747799"/>
            <a:ext cx="3693529" cy="2862322"/>
          </a:xfrm>
          <a:prstGeom prst="rect">
            <a:avLst/>
          </a:prstGeom>
        </p:spPr>
        <p:txBody>
          <a:bodyPr wrap="square">
            <a:spAutoFit/>
          </a:bodyPr>
          <a:lstStyle/>
          <a:p>
            <a:pPr marL="72000" lvl="1" indent="457200">
              <a:lnSpc>
                <a:spcPct val="150000"/>
              </a:lnSpc>
              <a:buSzPct val="80000"/>
              <a:defRPr/>
            </a:pPr>
            <a:r>
              <a:rPr lang="zh-CN" altLang="zh-CN" sz="2000" dirty="0" smtClean="0">
                <a:latin typeface="楷体" pitchFamily="49" charset="-122"/>
                <a:ea typeface="楷体" pitchFamily="49" charset="-122"/>
              </a:rPr>
              <a:t>对</a:t>
            </a:r>
            <a:r>
              <a:rPr lang="zh-CN" altLang="zh-CN" sz="2000" dirty="0">
                <a:latin typeface="楷体" pitchFamily="49" charset="-122"/>
                <a:ea typeface="楷体" pitchFamily="49" charset="-122"/>
              </a:rPr>
              <a:t>观测图像进行预处理的目的，就是在不损失图像细节、不丢失图像精度的前提下，尽可能消除各种噪声和干扰，并对图像进行滤波处理，以提高信噪比，获取高质量的图像</a:t>
            </a:r>
            <a:r>
              <a:rPr lang="zh-CN" altLang="zh-CN" sz="2000" dirty="0" smtClean="0">
                <a:latin typeface="楷体" pitchFamily="49" charset="-122"/>
                <a:ea typeface="楷体" pitchFamily="49" charset="-122"/>
              </a:rPr>
              <a:t>。</a:t>
            </a:r>
            <a:endParaRPr lang="en-US" altLang="zh-CN" sz="2000" kern="100" dirty="0">
              <a:latin typeface="楷体" pitchFamily="49" charset="-122"/>
              <a:ea typeface="楷体" pitchFamily="49" charset="-122"/>
            </a:endParaRPr>
          </a:p>
        </p:txBody>
      </p:sp>
      <p:sp>
        <p:nvSpPr>
          <p:cNvPr id="17" name="文本框 14"/>
          <p:cNvSpPr txBox="1">
            <a:spLocks noChangeArrowheads="1"/>
          </p:cNvSpPr>
          <p:nvPr/>
        </p:nvSpPr>
        <p:spPr bwMode="auto">
          <a:xfrm>
            <a:off x="2581275" y="5123681"/>
            <a:ext cx="1107996" cy="369332"/>
          </a:xfrm>
          <a:prstGeom prst="rect">
            <a:avLst/>
          </a:prstGeom>
          <a:solidFill>
            <a:schemeClr val="accent5">
              <a:lumMod val="9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1800" dirty="0"/>
              <a:t>测试图像</a:t>
            </a:r>
            <a:endParaRPr lang="zh-CN" altLang="en-US" sz="1800" dirty="0" smtClean="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222164"/>
            <a:ext cx="4553999" cy="391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30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212209"/>
            <a:ext cx="4436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2</a:t>
            </a:r>
            <a:r>
              <a:rPr lang="zh-CN" altLang="en-US" sz="2000" b="1" dirty="0">
                <a:latin typeface="宋体" pitchFamily="2" charset="-122"/>
              </a:rPr>
              <a:t>章 平场</a:t>
            </a:r>
            <a:r>
              <a:rPr lang="zh-CN" altLang="en-US" sz="2000" b="1" dirty="0" smtClean="0">
                <a:latin typeface="宋体" pitchFamily="2" charset="-122"/>
              </a:rPr>
              <a:t>校正</a:t>
            </a:r>
            <a:endParaRPr lang="zh-CN" altLang="zh-CN" sz="2000"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020617" y="2691884"/>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7" name="文本框 14"/>
          <p:cNvSpPr txBox="1">
            <a:spLocks noChangeArrowheads="1"/>
          </p:cNvSpPr>
          <p:nvPr/>
        </p:nvSpPr>
        <p:spPr bwMode="auto">
          <a:xfrm>
            <a:off x="2351203" y="5837501"/>
            <a:ext cx="1338828" cy="369332"/>
          </a:xfrm>
          <a:prstGeom prst="rect">
            <a:avLst/>
          </a:prstGeom>
          <a:solidFill>
            <a:schemeClr val="accent5">
              <a:lumMod val="9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暗场校正前</a:t>
            </a:r>
            <a:endParaRPr lang="zh-CN" altLang="en-US" sz="1800"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76944838"/>
              </p:ext>
            </p:extLst>
          </p:nvPr>
        </p:nvGraphicFramePr>
        <p:xfrm>
          <a:off x="1712684" y="2567866"/>
          <a:ext cx="5115568" cy="792088"/>
        </p:xfrm>
        <a:graphic>
          <a:graphicData uri="http://schemas.openxmlformats.org/presentationml/2006/ole">
            <mc:AlternateContent xmlns:mc="http://schemas.openxmlformats.org/markup-compatibility/2006">
              <mc:Choice xmlns:v="urn:schemas-microsoft-com:vml" Requires="v">
                <p:oleObj spid="_x0000_s9239" name="公式" r:id="rId7" imgW="2946400" imgH="457200" progId="Equation.3">
                  <p:embed/>
                </p:oleObj>
              </mc:Choice>
              <mc:Fallback>
                <p:oleObj name="公式" r:id="rId7" imgW="29464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2684" y="2567866"/>
                        <a:ext cx="5115568" cy="792088"/>
                      </a:xfrm>
                      <a:prstGeom prst="rect">
                        <a:avLst/>
                      </a:prstGeom>
                      <a:noFill/>
                    </p:spPr>
                  </p:pic>
                </p:oleObj>
              </mc:Fallback>
            </mc:AlternateContent>
          </a:graphicData>
        </a:graphic>
      </p:graphicFrame>
      <p:pic>
        <p:nvPicPr>
          <p:cNvPr id="15" name="图片 14"/>
          <p:cNvPicPr/>
          <p:nvPr/>
        </p:nvPicPr>
        <p:blipFill>
          <a:blip r:embed="rId9" cstate="print"/>
          <a:srcRect/>
          <a:stretch>
            <a:fillRect/>
          </a:stretch>
        </p:blipFill>
        <p:spPr bwMode="auto">
          <a:xfrm>
            <a:off x="1690542" y="3356992"/>
            <a:ext cx="5456646" cy="2321292"/>
          </a:xfrm>
          <a:prstGeom prst="rect">
            <a:avLst/>
          </a:prstGeom>
          <a:noFill/>
          <a:ln w="9525">
            <a:noFill/>
            <a:miter lim="800000"/>
            <a:headEnd/>
            <a:tailEnd/>
          </a:ln>
        </p:spPr>
      </p:pic>
      <p:sp>
        <p:nvSpPr>
          <p:cNvPr id="16" name="矩形 15"/>
          <p:cNvSpPr/>
          <p:nvPr/>
        </p:nvSpPr>
        <p:spPr>
          <a:xfrm>
            <a:off x="611560" y="1346294"/>
            <a:ext cx="7418016" cy="1015663"/>
          </a:xfrm>
          <a:prstGeom prst="rect">
            <a:avLst/>
          </a:prstGeom>
        </p:spPr>
        <p:txBody>
          <a:bodyPr wrap="square">
            <a:spAutoFit/>
          </a:bodyPr>
          <a:lstStyle/>
          <a:p>
            <a:pPr lvl="1">
              <a:buSzPct val="80000"/>
              <a:defRPr/>
            </a:pPr>
            <a:r>
              <a:rPr lang="en-US" altLang="zh-CN" dirty="0" smtClean="0"/>
              <a:t>    </a:t>
            </a:r>
            <a:r>
              <a:rPr lang="zh-CN" altLang="zh-CN" sz="2000" dirty="0" smtClean="0">
                <a:latin typeface="楷体" pitchFamily="49" charset="-122"/>
                <a:ea typeface="楷体" pitchFamily="49" charset="-122"/>
              </a:rPr>
              <a:t>通过</a:t>
            </a:r>
            <a:r>
              <a:rPr lang="zh-CN" altLang="zh-CN" sz="2000" dirty="0">
                <a:latin typeface="楷体" pitchFamily="49" charset="-122"/>
                <a:ea typeface="楷体" pitchFamily="49" charset="-122"/>
              </a:rPr>
              <a:t>对观测图像中的噪声进行分析</a:t>
            </a:r>
            <a:r>
              <a:rPr lang="zh-CN" altLang="zh-CN" sz="2000" dirty="0" smtClean="0">
                <a:latin typeface="楷体" pitchFamily="49" charset="-122"/>
                <a:ea typeface="楷体" pitchFamily="49" charset="-122"/>
              </a:rPr>
              <a:t>，暗电流</a:t>
            </a:r>
            <a:r>
              <a:rPr lang="zh-CN" altLang="zh-CN" sz="2000" dirty="0">
                <a:latin typeface="楷体" pitchFamily="49" charset="-122"/>
                <a:ea typeface="楷体" pitchFamily="49" charset="-122"/>
              </a:rPr>
              <a:t>噪声占主导地位</a:t>
            </a:r>
            <a:r>
              <a:rPr lang="zh-CN" altLang="zh-CN" sz="2000" dirty="0" smtClean="0">
                <a:latin typeface="楷体" pitchFamily="49" charset="-122"/>
                <a:ea typeface="楷体" pitchFamily="49" charset="-122"/>
              </a:rPr>
              <a:t>。</a:t>
            </a:r>
            <a:r>
              <a:rPr lang="zh-CN" altLang="zh-CN" sz="2000" dirty="0">
                <a:latin typeface="楷体" pitchFamily="49" charset="-122"/>
                <a:ea typeface="楷体" pitchFamily="49" charset="-122"/>
              </a:rPr>
              <a:t>从每个像素单元</a:t>
            </a:r>
            <a:r>
              <a:rPr lang="zh-CN" altLang="zh-CN" sz="2000" dirty="0" smtClean="0">
                <a:latin typeface="楷体" pitchFamily="49" charset="-122"/>
                <a:ea typeface="楷体" pitchFamily="49" charset="-122"/>
              </a:rPr>
              <a:t>中减去</a:t>
            </a:r>
            <a:r>
              <a:rPr lang="zh-CN" altLang="zh-CN" sz="2000" dirty="0">
                <a:latin typeface="楷体" pitchFamily="49" charset="-122"/>
                <a:ea typeface="楷体" pitchFamily="49" charset="-122"/>
              </a:rPr>
              <a:t>对应的暗电流值，可以有效地减少暗电流对输出图像的影响。</a:t>
            </a:r>
            <a:endParaRPr lang="en-US" altLang="zh-CN" sz="2000" kern="100" dirty="0">
              <a:latin typeface="楷体" pitchFamily="49" charset="-122"/>
              <a:ea typeface="楷体" pitchFamily="49" charset="-122"/>
            </a:endParaRPr>
          </a:p>
        </p:txBody>
      </p:sp>
      <p:sp>
        <p:nvSpPr>
          <p:cNvPr id="18" name="文本框 14"/>
          <p:cNvSpPr txBox="1">
            <a:spLocks noChangeArrowheads="1"/>
          </p:cNvSpPr>
          <p:nvPr/>
        </p:nvSpPr>
        <p:spPr bwMode="auto">
          <a:xfrm>
            <a:off x="5292080" y="5811286"/>
            <a:ext cx="1338828" cy="369332"/>
          </a:xfrm>
          <a:prstGeom prst="rect">
            <a:avLst/>
          </a:prstGeom>
          <a:solidFill>
            <a:schemeClr val="accent5">
              <a:lumMod val="9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暗场</a:t>
            </a:r>
            <a:r>
              <a:rPr lang="zh-CN" altLang="zh-CN" sz="1800" dirty="0" smtClean="0"/>
              <a:t>校正</a:t>
            </a:r>
            <a:r>
              <a:rPr lang="zh-CN" altLang="en-US" sz="1800" dirty="0" smtClean="0"/>
              <a:t>后</a:t>
            </a:r>
          </a:p>
        </p:txBody>
      </p:sp>
    </p:spTree>
    <p:extLst>
      <p:ext uri="{BB962C8B-B14F-4D97-AF65-F5344CB8AC3E}">
        <p14:creationId xmlns:p14="http://schemas.microsoft.com/office/powerpoint/2010/main" val="95174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2</a:t>
            </a:r>
            <a:r>
              <a:rPr lang="zh-CN" altLang="en-US" sz="2000" b="1" dirty="0">
                <a:latin typeface="宋体" pitchFamily="2" charset="-122"/>
              </a:rPr>
              <a:t>章 图像</a:t>
            </a:r>
            <a:r>
              <a:rPr lang="zh-CN" altLang="en-US" sz="2000" b="1" dirty="0" smtClean="0">
                <a:latin typeface="宋体" pitchFamily="2" charset="-122"/>
              </a:rPr>
              <a:t>滤波</a:t>
            </a:r>
            <a:endParaRPr lang="zh-CN" altLang="zh-CN" sz="2000"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020617" y="2691884"/>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7" name="文本框 14"/>
          <p:cNvSpPr txBox="1">
            <a:spLocks noChangeArrowheads="1"/>
          </p:cNvSpPr>
          <p:nvPr/>
        </p:nvSpPr>
        <p:spPr bwMode="auto">
          <a:xfrm>
            <a:off x="2195736" y="5652835"/>
            <a:ext cx="1338828" cy="369332"/>
          </a:xfrm>
          <a:prstGeom prst="rect">
            <a:avLst/>
          </a:prstGeom>
          <a:solidFill>
            <a:schemeClr val="accent5">
              <a:lumMod val="9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1800" dirty="0" smtClean="0"/>
              <a:t>平场</a:t>
            </a:r>
            <a:r>
              <a:rPr lang="zh-CN" altLang="zh-CN" sz="1800" dirty="0" smtClean="0"/>
              <a:t>校正</a:t>
            </a:r>
            <a:r>
              <a:rPr lang="zh-CN" altLang="zh-CN" sz="1800" dirty="0"/>
              <a:t>前</a:t>
            </a:r>
            <a:endParaRPr lang="zh-CN" altLang="en-US" sz="1800"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矩形 15"/>
          <p:cNvSpPr/>
          <p:nvPr/>
        </p:nvSpPr>
        <p:spPr>
          <a:xfrm>
            <a:off x="773428" y="1156056"/>
            <a:ext cx="7418016" cy="1477328"/>
          </a:xfrm>
          <a:prstGeom prst="rect">
            <a:avLst/>
          </a:prstGeom>
        </p:spPr>
        <p:txBody>
          <a:bodyPr wrap="square">
            <a:spAutoFit/>
          </a:bodyPr>
          <a:lstStyle/>
          <a:p>
            <a:pPr marL="180000" lvl="1" indent="457200">
              <a:lnSpc>
                <a:spcPct val="150000"/>
              </a:lnSpc>
              <a:buSzPct val="80000"/>
              <a:defRPr/>
            </a:pPr>
            <a:r>
              <a:rPr lang="zh-CN" altLang="zh-CN" sz="2000" dirty="0" smtClean="0">
                <a:latin typeface="楷体" pitchFamily="49" charset="-122"/>
                <a:ea typeface="楷体" pitchFamily="49" charset="-122"/>
              </a:rPr>
              <a:t>由于</a:t>
            </a:r>
            <a:r>
              <a:rPr lang="zh-CN" altLang="zh-CN" sz="2000" dirty="0">
                <a:latin typeface="楷体" pitchFamily="49" charset="-122"/>
                <a:ea typeface="楷体" pitchFamily="49" charset="-122"/>
              </a:rPr>
              <a:t>光照不均匀、镜片中心和镜片边缘的响应不一致、成像器件各像元响应不一致以及固定的图像背景噪声等等原因造成的图像中像素值的较大差异，还需要对图像进行平场校正。</a:t>
            </a:r>
            <a:endParaRPr lang="en-US" altLang="zh-CN" sz="2000" kern="100" dirty="0">
              <a:latin typeface="楷体" pitchFamily="49" charset="-122"/>
              <a:ea typeface="楷体" pitchFamily="49" charset="-122"/>
            </a:endParaRPr>
          </a:p>
        </p:txBody>
      </p:sp>
      <p:sp>
        <p:nvSpPr>
          <p:cNvPr id="18" name="文本框 14"/>
          <p:cNvSpPr txBox="1">
            <a:spLocks noChangeArrowheads="1"/>
          </p:cNvSpPr>
          <p:nvPr/>
        </p:nvSpPr>
        <p:spPr bwMode="auto">
          <a:xfrm>
            <a:off x="5364088" y="5652835"/>
            <a:ext cx="1338828" cy="369332"/>
          </a:xfrm>
          <a:prstGeom prst="rect">
            <a:avLst/>
          </a:prstGeom>
          <a:solidFill>
            <a:schemeClr val="accent5">
              <a:lumMod val="9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1800" dirty="0"/>
              <a:t>平场</a:t>
            </a:r>
            <a:r>
              <a:rPr lang="zh-CN" altLang="zh-CN" sz="1800" dirty="0" smtClean="0"/>
              <a:t>校正</a:t>
            </a:r>
            <a:r>
              <a:rPr lang="zh-CN" altLang="en-US" sz="1800" dirty="0" smtClean="0"/>
              <a:t>后</a:t>
            </a: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069781712"/>
              </p:ext>
            </p:extLst>
          </p:nvPr>
        </p:nvGraphicFramePr>
        <p:xfrm>
          <a:off x="2865150" y="2667327"/>
          <a:ext cx="2498938" cy="611719"/>
        </p:xfrm>
        <a:graphic>
          <a:graphicData uri="http://schemas.openxmlformats.org/presentationml/2006/ole">
            <mc:AlternateContent xmlns:mc="http://schemas.openxmlformats.org/markup-compatibility/2006">
              <mc:Choice xmlns:v="urn:schemas-microsoft-com:vml" Requires="v">
                <p:oleObj spid="_x0000_s3103" name="公式" r:id="rId7" imgW="1828800" imgH="444500" progId="Equation.3">
                  <p:embed/>
                </p:oleObj>
              </mc:Choice>
              <mc:Fallback>
                <p:oleObj name="公式" r:id="rId7" imgW="1828800" imgH="4445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5150" y="2667327"/>
                        <a:ext cx="2498938" cy="611719"/>
                      </a:xfrm>
                      <a:prstGeom prst="rect">
                        <a:avLst/>
                      </a:prstGeom>
                      <a:noFill/>
                    </p:spPr>
                  </p:pic>
                </p:oleObj>
              </mc:Fallback>
            </mc:AlternateContent>
          </a:graphicData>
        </a:graphic>
      </p:graphicFrame>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7005" y="3449893"/>
            <a:ext cx="555086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231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2</a:t>
            </a:r>
            <a:r>
              <a:rPr lang="zh-CN" altLang="en-US" sz="2000" b="1" dirty="0">
                <a:latin typeface="宋体" pitchFamily="2" charset="-122"/>
              </a:rPr>
              <a:t>章 图像</a:t>
            </a:r>
            <a:r>
              <a:rPr lang="zh-CN" altLang="en-US" sz="2000" b="1" dirty="0" smtClean="0">
                <a:latin typeface="宋体" pitchFamily="2" charset="-122"/>
              </a:rPr>
              <a:t>滤波</a:t>
            </a:r>
            <a:endParaRPr lang="zh-CN" altLang="zh-CN" sz="2000"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020617" y="2691884"/>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7" name="文本框 14"/>
          <p:cNvSpPr txBox="1">
            <a:spLocks noChangeArrowheads="1"/>
          </p:cNvSpPr>
          <p:nvPr/>
        </p:nvSpPr>
        <p:spPr bwMode="auto">
          <a:xfrm>
            <a:off x="2048509" y="5652835"/>
            <a:ext cx="1944216"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二维高斯</a:t>
            </a:r>
            <a:r>
              <a:rPr lang="zh-CN" altLang="zh-CN" sz="1800" dirty="0" smtClean="0"/>
              <a:t>滤波</a:t>
            </a:r>
            <a:r>
              <a:rPr lang="zh-CN" altLang="en-US" sz="1800" dirty="0" smtClean="0"/>
              <a:t>前</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矩形 15"/>
          <p:cNvSpPr/>
          <p:nvPr/>
        </p:nvSpPr>
        <p:spPr>
          <a:xfrm>
            <a:off x="611560" y="1844824"/>
            <a:ext cx="7418016" cy="646331"/>
          </a:xfrm>
          <a:prstGeom prst="rect">
            <a:avLst/>
          </a:prstGeom>
        </p:spPr>
        <p:txBody>
          <a:bodyPr wrap="square">
            <a:spAutoFit/>
          </a:bodyPr>
          <a:lstStyle/>
          <a:p>
            <a:pPr lvl="1" indent="457200">
              <a:buSzPct val="80000"/>
              <a:defRPr/>
            </a:pPr>
            <a:r>
              <a:rPr lang="zh-CN" altLang="zh-CN" dirty="0" smtClean="0">
                <a:latin typeface="楷体" pitchFamily="49" charset="-122"/>
                <a:ea typeface="楷体" pitchFamily="49" charset="-122"/>
              </a:rPr>
              <a:t>暗场</a:t>
            </a:r>
            <a:r>
              <a:rPr lang="zh-CN" altLang="zh-CN" dirty="0">
                <a:latin typeface="楷体" pitchFamily="49" charset="-122"/>
                <a:ea typeface="楷体" pitchFamily="49" charset="-122"/>
              </a:rPr>
              <a:t>及平场校正虽然可以有效降低暗电流影响，较好的消除图像中各像元响应的不一致性，但并不能完全去除</a:t>
            </a:r>
            <a:r>
              <a:rPr lang="zh-CN" altLang="zh-CN" dirty="0" smtClean="0">
                <a:latin typeface="楷体" pitchFamily="49" charset="-122"/>
                <a:ea typeface="楷体" pitchFamily="49" charset="-122"/>
              </a:rPr>
              <a:t>暗电流</a:t>
            </a:r>
            <a:r>
              <a:rPr lang="zh-CN" altLang="en-US" dirty="0" smtClean="0">
                <a:latin typeface="楷体" pitchFamily="49" charset="-122"/>
                <a:ea typeface="楷体" pitchFamily="49" charset="-122"/>
              </a:rPr>
              <a:t>。</a:t>
            </a:r>
            <a:endParaRPr lang="en-US" altLang="zh-CN" kern="100" dirty="0">
              <a:latin typeface="楷体" pitchFamily="49" charset="-122"/>
              <a:ea typeface="楷体" pitchFamily="49" charset="-122"/>
            </a:endParaRP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1409686292"/>
              </p:ext>
            </p:extLst>
          </p:nvPr>
        </p:nvGraphicFramePr>
        <p:xfrm>
          <a:off x="1324223" y="2642354"/>
          <a:ext cx="6198207" cy="744534"/>
        </p:xfrm>
        <a:graphic>
          <a:graphicData uri="http://schemas.openxmlformats.org/presentationml/2006/ole">
            <mc:AlternateContent xmlns:mc="http://schemas.openxmlformats.org/markup-compatibility/2006">
              <mc:Choice xmlns:v="urn:schemas-microsoft-com:vml" Requires="v">
                <p:oleObj spid="_x0000_s11290" name="公式" r:id="rId7" imgW="2768600" imgH="508000" progId="Equation.3">
                  <p:embed/>
                </p:oleObj>
              </mc:Choice>
              <mc:Fallback>
                <p:oleObj name="公式" r:id="rId7" imgW="2768600" imgH="5080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223" y="2642354"/>
                        <a:ext cx="6198207" cy="744534"/>
                      </a:xfrm>
                      <a:prstGeom prst="rect">
                        <a:avLst/>
                      </a:prstGeom>
                      <a:noFill/>
                    </p:spPr>
                  </p:pic>
                </p:oleObj>
              </mc:Fallback>
            </mc:AlternateContent>
          </a:graphicData>
        </a:graphic>
      </p:graphicFrame>
      <p:pic>
        <p:nvPicPr>
          <p:cNvPr id="19" name="图片 18"/>
          <p:cNvPicPr/>
          <p:nvPr/>
        </p:nvPicPr>
        <p:blipFill>
          <a:blip r:embed="rId9" cstate="print"/>
          <a:srcRect/>
          <a:stretch>
            <a:fillRect/>
          </a:stretch>
        </p:blipFill>
        <p:spPr bwMode="auto">
          <a:xfrm>
            <a:off x="1786510" y="3432756"/>
            <a:ext cx="5443561" cy="2220079"/>
          </a:xfrm>
          <a:prstGeom prst="rect">
            <a:avLst/>
          </a:prstGeom>
          <a:noFill/>
          <a:ln w="9525">
            <a:noFill/>
            <a:miter lim="800000"/>
            <a:headEnd/>
            <a:tailEnd/>
          </a:ln>
        </p:spPr>
      </p:pic>
      <p:sp>
        <p:nvSpPr>
          <p:cNvPr id="20" name="文本框 14"/>
          <p:cNvSpPr txBox="1">
            <a:spLocks noChangeArrowheads="1"/>
          </p:cNvSpPr>
          <p:nvPr/>
        </p:nvSpPr>
        <p:spPr bwMode="auto">
          <a:xfrm>
            <a:off x="5076056" y="5652835"/>
            <a:ext cx="1944216"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二维高斯</a:t>
            </a:r>
            <a:r>
              <a:rPr lang="zh-CN" altLang="zh-CN" sz="1800" dirty="0" smtClean="0"/>
              <a:t>滤波</a:t>
            </a:r>
            <a:r>
              <a:rPr lang="zh-CN" altLang="en-US" sz="1800" dirty="0"/>
              <a:t>后</a:t>
            </a:r>
            <a:endParaRPr lang="zh-CN" altLang="en-US" sz="1800" dirty="0" smtClean="0"/>
          </a:p>
        </p:txBody>
      </p:sp>
    </p:spTree>
    <p:extLst>
      <p:ext uri="{BB962C8B-B14F-4D97-AF65-F5344CB8AC3E}">
        <p14:creationId xmlns:p14="http://schemas.microsoft.com/office/powerpoint/2010/main" val="283340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7"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2</a:t>
            </a:r>
            <a:r>
              <a:rPr lang="zh-CN" altLang="en-US" sz="2000" b="1" dirty="0">
                <a:latin typeface="宋体" pitchFamily="2" charset="-122"/>
              </a:rPr>
              <a:t>章 </a:t>
            </a:r>
            <a:r>
              <a:rPr lang="zh-CN" altLang="en-US" sz="2000" b="1" dirty="0" smtClean="0">
                <a:latin typeface="宋体" pitchFamily="2" charset="-122"/>
              </a:rPr>
              <a:t>图像分割</a:t>
            </a:r>
            <a:endParaRPr lang="zh-CN" altLang="zh-CN" sz="2000"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020617" y="2691884"/>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矩形 15"/>
          <p:cNvSpPr/>
          <p:nvPr/>
        </p:nvSpPr>
        <p:spPr>
          <a:xfrm>
            <a:off x="539552" y="1412776"/>
            <a:ext cx="7843639" cy="553998"/>
          </a:xfrm>
          <a:prstGeom prst="rect">
            <a:avLst/>
          </a:prstGeom>
        </p:spPr>
        <p:txBody>
          <a:bodyPr wrap="square">
            <a:spAutoFit/>
          </a:bodyPr>
          <a:lstStyle/>
          <a:p>
            <a:pPr marL="180000" lvl="1" indent="457200">
              <a:lnSpc>
                <a:spcPct val="150000"/>
              </a:lnSpc>
              <a:buSzPct val="80000"/>
              <a:defRPr/>
            </a:pPr>
            <a:r>
              <a:rPr lang="zh-CN" altLang="zh-CN" sz="2000" dirty="0" smtClean="0">
                <a:latin typeface="楷体" pitchFamily="49" charset="-122"/>
                <a:ea typeface="楷体" pitchFamily="49" charset="-122"/>
              </a:rPr>
              <a:t>基于</a:t>
            </a:r>
            <a:r>
              <a:rPr lang="zh-CN" altLang="zh-CN" sz="2000" dirty="0">
                <a:latin typeface="楷体" pitchFamily="49" charset="-122"/>
                <a:ea typeface="楷体" pitchFamily="49" charset="-122"/>
              </a:rPr>
              <a:t>灰度的自适应阈值分割法来提取星体</a:t>
            </a:r>
            <a:r>
              <a:rPr lang="zh-CN" altLang="zh-CN" sz="2000" dirty="0" smtClean="0">
                <a:latin typeface="楷体" pitchFamily="49" charset="-122"/>
                <a:ea typeface="楷体" pitchFamily="49" charset="-122"/>
              </a:rPr>
              <a:t>像素</a:t>
            </a:r>
            <a:endParaRPr lang="en-US" altLang="zh-CN" sz="2000" dirty="0">
              <a:latin typeface="楷体" pitchFamily="49" charset="-122"/>
              <a:ea typeface="楷体" pitchFamily="49" charset="-122"/>
            </a:endParaRP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8" name="图片 17"/>
          <p:cNvPicPr/>
          <p:nvPr/>
        </p:nvPicPr>
        <p:blipFill>
          <a:blip r:embed="rId6" cstate="print"/>
          <a:srcRect/>
          <a:stretch>
            <a:fillRect/>
          </a:stretch>
        </p:blipFill>
        <p:spPr bwMode="auto">
          <a:xfrm>
            <a:off x="1115616" y="2060848"/>
            <a:ext cx="6913960" cy="3770041"/>
          </a:xfrm>
          <a:prstGeom prst="rect">
            <a:avLst/>
          </a:prstGeom>
          <a:noFill/>
          <a:ln w="9525">
            <a:noFill/>
            <a:miter lim="800000"/>
            <a:headEnd/>
            <a:tailEnd/>
          </a:ln>
        </p:spPr>
      </p:pic>
      <p:sp>
        <p:nvSpPr>
          <p:cNvPr id="21" name="文本框 14"/>
          <p:cNvSpPr txBox="1">
            <a:spLocks noChangeArrowheads="1"/>
          </p:cNvSpPr>
          <p:nvPr/>
        </p:nvSpPr>
        <p:spPr bwMode="auto">
          <a:xfrm>
            <a:off x="3487492" y="5835742"/>
            <a:ext cx="2623836"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1800" dirty="0" smtClean="0"/>
              <a:t>测试图像的灰度直方图</a:t>
            </a:r>
          </a:p>
        </p:txBody>
      </p:sp>
    </p:spTree>
    <p:extLst>
      <p:ext uri="{BB962C8B-B14F-4D97-AF65-F5344CB8AC3E}">
        <p14:creationId xmlns:p14="http://schemas.microsoft.com/office/powerpoint/2010/main" val="133764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288014" y="169863"/>
            <a:ext cx="4436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2</a:t>
            </a:r>
            <a:r>
              <a:rPr lang="zh-CN" altLang="en-US" sz="2000" b="1" dirty="0">
                <a:latin typeface="宋体" pitchFamily="2" charset="-122"/>
              </a:rPr>
              <a:t>章 </a:t>
            </a:r>
            <a:r>
              <a:rPr lang="zh-CN" altLang="en-US" sz="2000" b="1" dirty="0" smtClean="0">
                <a:latin typeface="宋体" pitchFamily="2" charset="-122"/>
              </a:rPr>
              <a:t>图像分割</a:t>
            </a:r>
            <a:endParaRPr lang="zh-CN" altLang="zh-CN" sz="2000"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275856" y="2692819"/>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矩形 15"/>
          <p:cNvSpPr/>
          <p:nvPr/>
        </p:nvSpPr>
        <p:spPr>
          <a:xfrm>
            <a:off x="845344" y="1052736"/>
            <a:ext cx="7418016" cy="369332"/>
          </a:xfrm>
          <a:prstGeom prst="rect">
            <a:avLst/>
          </a:prstGeom>
        </p:spPr>
        <p:txBody>
          <a:bodyPr wrap="square">
            <a:spAutoFit/>
          </a:bodyPr>
          <a:lstStyle/>
          <a:p>
            <a:pPr lvl="1">
              <a:buSzPct val="80000"/>
              <a:defRPr/>
            </a:pPr>
            <a:r>
              <a:rPr lang="en-US" altLang="zh-CN" dirty="0" smtClean="0"/>
              <a:t>    </a:t>
            </a:r>
            <a:endParaRPr lang="en-US" altLang="zh-CN" kern="100" dirty="0">
              <a:latin typeface="Times New Roman" panose="02020603050405020304" pitchFamily="18" charset="0"/>
            </a:endParaRP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文本框 14"/>
          <p:cNvSpPr txBox="1">
            <a:spLocks noChangeArrowheads="1"/>
          </p:cNvSpPr>
          <p:nvPr/>
        </p:nvSpPr>
        <p:spPr bwMode="auto">
          <a:xfrm>
            <a:off x="2312194" y="5880656"/>
            <a:ext cx="1804588"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en-US" altLang="zh-CN" sz="1800" dirty="0"/>
              <a:t>4</a:t>
            </a:r>
            <a:r>
              <a:rPr lang="zh-CN" altLang="zh-CN" sz="1800" dirty="0"/>
              <a:t>连通</a:t>
            </a:r>
            <a:r>
              <a:rPr lang="zh-CN" altLang="zh-CN" sz="1800" dirty="0" smtClean="0"/>
              <a:t>区域</a:t>
            </a:r>
            <a:r>
              <a:rPr lang="zh-CN" altLang="en-US" sz="1800" dirty="0" smtClean="0"/>
              <a:t>标记</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455424195"/>
              </p:ext>
            </p:extLst>
          </p:nvPr>
        </p:nvGraphicFramePr>
        <p:xfrm>
          <a:off x="3792849" y="1556792"/>
          <a:ext cx="1523006" cy="301254"/>
        </p:xfrm>
        <a:graphic>
          <a:graphicData uri="http://schemas.openxmlformats.org/presentationml/2006/ole">
            <mc:AlternateContent xmlns:mc="http://schemas.openxmlformats.org/markup-compatibility/2006">
              <mc:Choice xmlns:v="urn:schemas-microsoft-com:vml" Requires="v">
                <p:oleObj spid="_x0000_s15389" name="公式" r:id="rId7" imgW="863225" imgH="177723" progId="Equation.3">
                  <p:embed/>
                </p:oleObj>
              </mc:Choice>
              <mc:Fallback>
                <p:oleObj name="公式" r:id="rId7" imgW="863225" imgH="177723"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849" y="1556792"/>
                        <a:ext cx="1523006" cy="301254"/>
                      </a:xfrm>
                      <a:prstGeom prst="rect">
                        <a:avLst/>
                      </a:prstGeom>
                      <a:noFill/>
                    </p:spPr>
                  </p:pic>
                </p:oleObj>
              </mc:Fallback>
            </mc:AlternateContent>
          </a:graphicData>
        </a:graphic>
      </p:graphicFrame>
      <p:sp>
        <p:nvSpPr>
          <p:cNvPr id="22" name="矩形 21"/>
          <p:cNvSpPr/>
          <p:nvPr/>
        </p:nvSpPr>
        <p:spPr>
          <a:xfrm>
            <a:off x="862992" y="2092654"/>
            <a:ext cx="7418016" cy="1200329"/>
          </a:xfrm>
          <a:prstGeom prst="rect">
            <a:avLst/>
          </a:prstGeom>
        </p:spPr>
        <p:txBody>
          <a:bodyPr wrap="square">
            <a:spAutoFit/>
          </a:bodyPr>
          <a:lstStyle/>
          <a:p>
            <a:pPr lvl="1" indent="457200">
              <a:buSzPct val="80000"/>
              <a:defRPr/>
            </a:pPr>
            <a:r>
              <a:rPr lang="zh-CN" altLang="zh-CN" dirty="0" smtClean="0">
                <a:latin typeface="楷体" pitchFamily="49" charset="-122"/>
                <a:ea typeface="楷体" pitchFamily="49" charset="-122"/>
              </a:rPr>
              <a:t>得到</a:t>
            </a:r>
            <a:r>
              <a:rPr lang="zh-CN" altLang="zh-CN" dirty="0">
                <a:latin typeface="楷体" pitchFamily="49" charset="-122"/>
                <a:ea typeface="楷体" pitchFamily="49" charset="-122"/>
              </a:rPr>
              <a:t>分割</a:t>
            </a:r>
            <a:r>
              <a:rPr lang="zh-CN" altLang="zh-CN" dirty="0" smtClean="0">
                <a:latin typeface="楷体" pitchFamily="49" charset="-122"/>
                <a:ea typeface="楷体" pitchFamily="49" charset="-122"/>
              </a:rPr>
              <a:t>阈值</a:t>
            </a:r>
            <a:r>
              <a:rPr lang="en-US" altLang="zh-CN" dirty="0" smtClean="0">
                <a:latin typeface="楷体" pitchFamily="49" charset="-122"/>
                <a:ea typeface="楷体" pitchFamily="49" charset="-122"/>
              </a:rPr>
              <a:t>T</a:t>
            </a:r>
            <a:r>
              <a:rPr lang="zh-CN" altLang="zh-CN" dirty="0" smtClean="0">
                <a:latin typeface="楷体" pitchFamily="49" charset="-122"/>
                <a:ea typeface="楷体" pitchFamily="49" charset="-122"/>
              </a:rPr>
              <a:t>之后</a:t>
            </a:r>
            <a:r>
              <a:rPr lang="zh-CN" altLang="zh-CN" dirty="0">
                <a:latin typeface="楷体" pitchFamily="49" charset="-122"/>
                <a:ea typeface="楷体" pitchFamily="49" charset="-122"/>
              </a:rPr>
              <a:t>，任何满足</a:t>
            </a:r>
            <a:r>
              <a:rPr lang="en-US" altLang="zh-CN" i="1" dirty="0">
                <a:latin typeface="楷体" pitchFamily="49" charset="-122"/>
                <a:ea typeface="楷体" pitchFamily="49" charset="-122"/>
              </a:rPr>
              <a:t>f</a:t>
            </a:r>
            <a:r>
              <a:rPr lang="en-US" altLang="zh-CN" dirty="0">
                <a:latin typeface="楷体" pitchFamily="49" charset="-122"/>
                <a:ea typeface="楷体" pitchFamily="49" charset="-122"/>
              </a:rPr>
              <a:t>(</a:t>
            </a:r>
            <a:r>
              <a:rPr lang="en-US" altLang="zh-CN" i="1" dirty="0">
                <a:latin typeface="楷体" pitchFamily="49" charset="-122"/>
                <a:ea typeface="楷体" pitchFamily="49" charset="-122"/>
              </a:rPr>
              <a:t>x</a:t>
            </a:r>
            <a:r>
              <a:rPr lang="zh-CN" altLang="zh-CN" dirty="0">
                <a:latin typeface="楷体" pitchFamily="49" charset="-122"/>
                <a:ea typeface="楷体" pitchFamily="49" charset="-122"/>
              </a:rPr>
              <a:t>，</a:t>
            </a:r>
            <a:r>
              <a:rPr lang="en-US" altLang="zh-CN" i="1" dirty="0">
                <a:latin typeface="楷体" pitchFamily="49" charset="-122"/>
                <a:ea typeface="楷体" pitchFamily="49" charset="-122"/>
              </a:rPr>
              <a:t>y</a:t>
            </a:r>
            <a:r>
              <a:rPr lang="en-US" altLang="zh-CN" dirty="0">
                <a:latin typeface="楷体" pitchFamily="49" charset="-122"/>
                <a:ea typeface="楷体" pitchFamily="49" charset="-122"/>
              </a:rPr>
              <a:t>)≥</a:t>
            </a:r>
            <a:r>
              <a:rPr lang="en-US" altLang="zh-CN" i="1" dirty="0">
                <a:latin typeface="楷体" pitchFamily="49" charset="-122"/>
                <a:ea typeface="楷体" pitchFamily="49" charset="-122"/>
              </a:rPr>
              <a:t>T</a:t>
            </a:r>
            <a:r>
              <a:rPr lang="zh-CN" altLang="zh-CN" dirty="0">
                <a:latin typeface="楷体" pitchFamily="49" charset="-122"/>
                <a:ea typeface="楷体" pitchFamily="49" charset="-122"/>
              </a:rPr>
              <a:t>的点</a:t>
            </a:r>
            <a:r>
              <a:rPr lang="en-US" altLang="zh-CN" dirty="0">
                <a:latin typeface="楷体" pitchFamily="49" charset="-122"/>
                <a:ea typeface="楷体" pitchFamily="49" charset="-122"/>
              </a:rPr>
              <a:t>(</a:t>
            </a:r>
            <a:r>
              <a:rPr lang="en-US" altLang="zh-CN" i="1" dirty="0">
                <a:latin typeface="楷体" pitchFamily="49" charset="-122"/>
                <a:ea typeface="楷体" pitchFamily="49" charset="-122"/>
              </a:rPr>
              <a:t>x</a:t>
            </a:r>
            <a:r>
              <a:rPr lang="zh-CN" altLang="zh-CN" dirty="0">
                <a:latin typeface="楷体" pitchFamily="49" charset="-122"/>
                <a:ea typeface="楷体" pitchFamily="49" charset="-122"/>
              </a:rPr>
              <a:t>， </a:t>
            </a:r>
            <a:r>
              <a:rPr lang="en-US" altLang="zh-CN" i="1" dirty="0">
                <a:latin typeface="楷体" pitchFamily="49" charset="-122"/>
                <a:ea typeface="楷体" pitchFamily="49" charset="-122"/>
              </a:rPr>
              <a:t>y</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为目标点，其它点则为背景</a:t>
            </a:r>
            <a:r>
              <a:rPr lang="zh-CN" altLang="zh-CN" dirty="0" smtClean="0">
                <a:latin typeface="楷体" pitchFamily="49" charset="-122"/>
                <a:ea typeface="楷体" pitchFamily="49" charset="-122"/>
              </a:rPr>
              <a:t>点</a:t>
            </a:r>
            <a:r>
              <a:rPr lang="zh-CN" altLang="en-US" dirty="0" smtClean="0">
                <a:latin typeface="楷体" pitchFamily="49" charset="-122"/>
                <a:ea typeface="楷体" pitchFamily="49" charset="-122"/>
              </a:rPr>
              <a:t>，对图像进行二值化处理。</a:t>
            </a:r>
            <a:r>
              <a:rPr lang="zh-CN" altLang="zh-CN" dirty="0">
                <a:latin typeface="楷体" pitchFamily="49" charset="-122"/>
                <a:ea typeface="楷体" pitchFamily="49" charset="-122"/>
              </a:rPr>
              <a:t>图像的二值化实现了星体像素和背景像素的分割，不同星体的识别可</a:t>
            </a:r>
            <a:r>
              <a:rPr lang="zh-CN" altLang="zh-CN" dirty="0" smtClean="0">
                <a:latin typeface="楷体" pitchFamily="49" charset="-122"/>
                <a:ea typeface="楷体" pitchFamily="49" charset="-122"/>
              </a:rPr>
              <a:t>采用</a:t>
            </a:r>
            <a:r>
              <a:rPr lang="en-US" altLang="zh-CN" dirty="0" smtClean="0">
                <a:latin typeface="楷体" pitchFamily="49" charset="-122"/>
                <a:ea typeface="楷体" pitchFamily="49" charset="-122"/>
              </a:rPr>
              <a:t>4</a:t>
            </a:r>
            <a:r>
              <a:rPr lang="zh-CN" altLang="zh-CN" dirty="0" smtClean="0">
                <a:latin typeface="楷体" pitchFamily="49" charset="-122"/>
                <a:ea typeface="楷体" pitchFamily="49" charset="-122"/>
              </a:rPr>
              <a:t>连通</a:t>
            </a:r>
            <a:r>
              <a:rPr lang="zh-CN" altLang="zh-CN" dirty="0">
                <a:latin typeface="楷体" pitchFamily="49" charset="-122"/>
                <a:ea typeface="楷体" pitchFamily="49" charset="-122"/>
              </a:rPr>
              <a:t>域标记方法来实现。</a:t>
            </a:r>
            <a:endParaRPr lang="en-US" altLang="zh-CN" kern="100" dirty="0">
              <a:latin typeface="楷体" pitchFamily="49" charset="-122"/>
              <a:ea typeface="楷体" pitchFamily="49" charset="-122"/>
            </a:endParaRPr>
          </a:p>
        </p:txBody>
      </p:sp>
      <p:pic>
        <p:nvPicPr>
          <p:cNvPr id="23" name="图片 22"/>
          <p:cNvPicPr/>
          <p:nvPr/>
        </p:nvPicPr>
        <p:blipFill>
          <a:blip r:embed="rId9" cstate="print"/>
          <a:srcRect/>
          <a:stretch>
            <a:fillRect/>
          </a:stretch>
        </p:blipFill>
        <p:spPr bwMode="auto">
          <a:xfrm>
            <a:off x="1478359" y="3477649"/>
            <a:ext cx="3472259" cy="2367113"/>
          </a:xfrm>
          <a:prstGeom prst="rect">
            <a:avLst/>
          </a:prstGeom>
          <a:noFill/>
          <a:ln w="9525">
            <a:noFill/>
            <a:miter lim="800000"/>
            <a:headEnd/>
            <a:tailEnd/>
          </a:ln>
        </p:spPr>
      </p:pic>
      <p:pic>
        <p:nvPicPr>
          <p:cNvPr id="24" name="图片 23"/>
          <p:cNvPicPr/>
          <p:nvPr/>
        </p:nvPicPr>
        <p:blipFill>
          <a:blip r:embed="rId10"/>
          <a:stretch>
            <a:fillRect/>
          </a:stretch>
        </p:blipFill>
        <p:spPr>
          <a:xfrm>
            <a:off x="5373987" y="3615008"/>
            <a:ext cx="2635774" cy="2092394"/>
          </a:xfrm>
          <a:prstGeom prst="rect">
            <a:avLst/>
          </a:prstGeom>
        </p:spPr>
      </p:pic>
      <p:sp>
        <p:nvSpPr>
          <p:cNvPr id="25" name="文本框 14"/>
          <p:cNvSpPr txBox="1">
            <a:spLocks noChangeArrowheads="1"/>
          </p:cNvSpPr>
          <p:nvPr/>
        </p:nvSpPr>
        <p:spPr bwMode="auto">
          <a:xfrm>
            <a:off x="6228184" y="5880656"/>
            <a:ext cx="1145903"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星体子图</a:t>
            </a:r>
            <a:endParaRPr lang="zh-CN" altLang="en-US" sz="1800" dirty="0" smtClean="0"/>
          </a:p>
        </p:txBody>
      </p:sp>
    </p:spTree>
    <p:extLst>
      <p:ext uri="{BB962C8B-B14F-4D97-AF65-F5344CB8AC3E}">
        <p14:creationId xmlns:p14="http://schemas.microsoft.com/office/powerpoint/2010/main" val="169640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2</a:t>
            </a:r>
            <a:r>
              <a:rPr lang="zh-CN" altLang="en-US" sz="2000" b="1" dirty="0">
                <a:latin typeface="宋体" pitchFamily="2" charset="-122"/>
              </a:rPr>
              <a:t>章 </a:t>
            </a:r>
            <a:r>
              <a:rPr lang="zh-CN" altLang="en-US" sz="2000" b="1" dirty="0" smtClean="0">
                <a:latin typeface="宋体" pitchFamily="2" charset="-122"/>
              </a:rPr>
              <a:t>星体亚像素定位</a:t>
            </a:r>
            <a:endParaRPr lang="zh-CN" altLang="zh-CN" sz="2000"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275856" y="2692819"/>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4236133168"/>
              </p:ext>
            </p:extLst>
          </p:nvPr>
        </p:nvGraphicFramePr>
        <p:xfrm>
          <a:off x="936844" y="1589354"/>
          <a:ext cx="4057633" cy="730374"/>
        </p:xfrm>
        <a:graphic>
          <a:graphicData uri="http://schemas.openxmlformats.org/presentationml/2006/ole">
            <mc:AlternateContent xmlns:mc="http://schemas.openxmlformats.org/markup-compatibility/2006">
              <mc:Choice xmlns:v="urn:schemas-microsoft-com:vml" Requires="v">
                <p:oleObj spid="_x0000_s17488" name="公式" r:id="rId7" imgW="2857500" imgH="508000" progId="Equation.3">
                  <p:embed/>
                </p:oleObj>
              </mc:Choice>
              <mc:Fallback>
                <p:oleObj name="公式" r:id="rId7" imgW="2857500" imgH="5080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844" y="1589354"/>
                        <a:ext cx="4057633" cy="730374"/>
                      </a:xfrm>
                      <a:prstGeom prst="rect">
                        <a:avLst/>
                      </a:prstGeom>
                      <a:noFill/>
                    </p:spPr>
                  </p:pic>
                </p:oleObj>
              </mc:Fallback>
            </mc:AlternateContent>
          </a:graphicData>
        </a:graphic>
      </p:graphicFrame>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028814085"/>
              </p:ext>
            </p:extLst>
          </p:nvPr>
        </p:nvGraphicFramePr>
        <p:xfrm>
          <a:off x="845344" y="3247374"/>
          <a:ext cx="1998662" cy="909637"/>
        </p:xfrm>
        <a:graphic>
          <a:graphicData uri="http://schemas.openxmlformats.org/presentationml/2006/ole">
            <mc:AlternateContent xmlns:mc="http://schemas.openxmlformats.org/markup-compatibility/2006">
              <mc:Choice xmlns:v="urn:schemas-microsoft-com:vml" Requires="v">
                <p:oleObj spid="_x0000_s17489" name="公式" r:id="rId9" imgW="1523880" imgH="698400" progId="Equation.3">
                  <p:embed/>
                </p:oleObj>
              </mc:Choice>
              <mc:Fallback>
                <p:oleObj name="公式" r:id="rId9" imgW="1523880" imgH="698400" progId="Equation.3">
                  <p:embed/>
                  <p:pic>
                    <p:nvPicPr>
                      <p:cNvPr id="0" name="Object 7"/>
                      <p:cNvPicPr>
                        <a:picLocks noChangeAspect="1" noChangeArrowheads="1"/>
                      </p:cNvPicPr>
                      <p:nvPr/>
                    </p:nvPicPr>
                    <p:blipFill>
                      <a:blip r:embed="rId10"/>
                      <a:srcRect/>
                      <a:stretch>
                        <a:fillRect/>
                      </a:stretch>
                    </p:blipFill>
                    <p:spPr bwMode="auto">
                      <a:xfrm>
                        <a:off x="845344" y="3247374"/>
                        <a:ext cx="1998662" cy="909637"/>
                      </a:xfrm>
                      <a:prstGeom prst="rect">
                        <a:avLst/>
                      </a:prstGeom>
                      <a:noFill/>
                    </p:spPr>
                  </p:pic>
                </p:oleObj>
              </mc:Fallback>
            </mc:AlternateContent>
          </a:graphicData>
        </a:graphic>
      </p:graphicFrame>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3352626431"/>
              </p:ext>
            </p:extLst>
          </p:nvPr>
        </p:nvGraphicFramePr>
        <p:xfrm>
          <a:off x="3059832" y="3161410"/>
          <a:ext cx="2024063" cy="982663"/>
        </p:xfrm>
        <a:graphic>
          <a:graphicData uri="http://schemas.openxmlformats.org/presentationml/2006/ole">
            <mc:AlternateContent xmlns:mc="http://schemas.openxmlformats.org/markup-compatibility/2006">
              <mc:Choice xmlns:v="urn:schemas-microsoft-com:vml" Requires="v">
                <p:oleObj spid="_x0000_s17490" name="公式" r:id="rId11" imgW="1549080" imgH="698400" progId="Equation.3">
                  <p:embed/>
                </p:oleObj>
              </mc:Choice>
              <mc:Fallback>
                <p:oleObj name="公式" r:id="rId11" imgW="1549080" imgH="698400" progId="Equation.3">
                  <p:embed/>
                  <p:pic>
                    <p:nvPicPr>
                      <p:cNvPr id="0" name="Object 9"/>
                      <p:cNvPicPr>
                        <a:picLocks noChangeAspect="1" noChangeArrowheads="1"/>
                      </p:cNvPicPr>
                      <p:nvPr/>
                    </p:nvPicPr>
                    <p:blipFill>
                      <a:blip r:embed="rId12"/>
                      <a:srcRect/>
                      <a:stretch>
                        <a:fillRect/>
                      </a:stretch>
                    </p:blipFill>
                    <p:spPr bwMode="auto">
                      <a:xfrm>
                        <a:off x="3059832" y="3161410"/>
                        <a:ext cx="2024063" cy="982663"/>
                      </a:xfrm>
                      <a:prstGeom prst="rect">
                        <a:avLst/>
                      </a:prstGeom>
                      <a:noFill/>
                    </p:spPr>
                  </p:pic>
                </p:oleObj>
              </mc:Fallback>
            </mc:AlternateContent>
          </a:graphicData>
        </a:graphic>
      </p:graphicFrame>
      <p:sp>
        <p:nvSpPr>
          <p:cNvPr id="27" name="矩形 26"/>
          <p:cNvSpPr/>
          <p:nvPr/>
        </p:nvSpPr>
        <p:spPr>
          <a:xfrm>
            <a:off x="965175" y="4920455"/>
            <a:ext cx="7418016" cy="1015663"/>
          </a:xfrm>
          <a:prstGeom prst="rect">
            <a:avLst/>
          </a:prstGeom>
        </p:spPr>
        <p:txBody>
          <a:bodyPr wrap="square">
            <a:spAutoFit/>
          </a:bodyPr>
          <a:lstStyle/>
          <a:p>
            <a:pPr marL="180000" lvl="1" indent="457200">
              <a:lnSpc>
                <a:spcPct val="150000"/>
              </a:lnSpc>
              <a:buSzPct val="80000"/>
              <a:defRPr/>
            </a:pPr>
            <a:r>
              <a:rPr lang="zh-CN" altLang="en-US" sz="2000" dirty="0" smtClean="0">
                <a:latin typeface="楷体" pitchFamily="49" charset="-122"/>
                <a:ea typeface="楷体" pitchFamily="49" charset="-122"/>
              </a:rPr>
              <a:t>通过以上两个算法的结合，能够在保证定心精度的前提下，提高计算效率。</a:t>
            </a:r>
            <a:endParaRPr lang="en-US" altLang="zh-CN" sz="2000" kern="100" dirty="0">
              <a:latin typeface="楷体" pitchFamily="49" charset="-122"/>
              <a:ea typeface="楷体" pitchFamily="49" charset="-122"/>
            </a:endParaRPr>
          </a:p>
        </p:txBody>
      </p:sp>
      <p:pic>
        <p:nvPicPr>
          <p:cNvPr id="21" name="图片 20"/>
          <p:cNvPicPr/>
          <p:nvPr/>
        </p:nvPicPr>
        <p:blipFill>
          <a:blip r:embed="rId13" cstate="print"/>
          <a:srcRect/>
          <a:stretch>
            <a:fillRect/>
          </a:stretch>
        </p:blipFill>
        <p:spPr bwMode="auto">
          <a:xfrm>
            <a:off x="5527875" y="1589354"/>
            <a:ext cx="2501701" cy="2576262"/>
          </a:xfrm>
          <a:prstGeom prst="rect">
            <a:avLst/>
          </a:prstGeom>
          <a:noFill/>
          <a:ln w="9525">
            <a:noFill/>
            <a:miter lim="800000"/>
            <a:headEnd/>
            <a:tailEnd/>
          </a:ln>
        </p:spPr>
      </p:pic>
    </p:spTree>
    <p:extLst>
      <p:ext uri="{BB962C8B-B14F-4D97-AF65-F5344CB8AC3E}">
        <p14:creationId xmlns:p14="http://schemas.microsoft.com/office/powerpoint/2010/main" val="428622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b="1" dirty="0">
                <a:latin typeface="宋体" pitchFamily="2" charset="-122"/>
              </a:rPr>
              <a:t>第</a:t>
            </a:r>
            <a:r>
              <a:rPr lang="en-US" altLang="zh-CN" b="1" dirty="0">
                <a:latin typeface="宋体" pitchFamily="2" charset="-122"/>
              </a:rPr>
              <a:t>2</a:t>
            </a:r>
            <a:r>
              <a:rPr lang="zh-CN" altLang="en-US" b="1" dirty="0">
                <a:latin typeface="宋体" pitchFamily="2" charset="-122"/>
              </a:rPr>
              <a:t>章 </a:t>
            </a:r>
            <a:r>
              <a:rPr lang="zh-CN" altLang="en-US" b="1" dirty="0" smtClean="0">
                <a:latin typeface="宋体" pitchFamily="2" charset="-122"/>
              </a:rPr>
              <a:t>星体亚像素定位</a:t>
            </a:r>
            <a:endParaRPr lang="zh-CN" altLang="zh-CN"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275856" y="2692819"/>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1" name="图片 20"/>
          <p:cNvPicPr/>
          <p:nvPr/>
        </p:nvPicPr>
        <p:blipFill>
          <a:blip r:embed="rId6" cstate="print"/>
          <a:srcRect/>
          <a:stretch>
            <a:fillRect/>
          </a:stretch>
        </p:blipFill>
        <p:spPr bwMode="auto">
          <a:xfrm>
            <a:off x="836377" y="1530698"/>
            <a:ext cx="3732645" cy="3698502"/>
          </a:xfrm>
          <a:prstGeom prst="rect">
            <a:avLst/>
          </a:prstGeom>
          <a:noFill/>
          <a:ln w="9525">
            <a:noFill/>
            <a:miter lim="800000"/>
            <a:headEnd/>
            <a:tailEnd/>
          </a:ln>
        </p:spPr>
      </p:pic>
      <p:pic>
        <p:nvPicPr>
          <p:cNvPr id="22" name="图片 21"/>
          <p:cNvPicPr/>
          <p:nvPr/>
        </p:nvPicPr>
        <p:blipFill>
          <a:blip r:embed="rId7"/>
          <a:stretch>
            <a:fillRect/>
          </a:stretch>
        </p:blipFill>
        <p:spPr>
          <a:xfrm>
            <a:off x="4804279" y="1520450"/>
            <a:ext cx="3368121" cy="3564734"/>
          </a:xfrm>
          <a:prstGeom prst="rect">
            <a:avLst/>
          </a:prstGeom>
        </p:spPr>
      </p:pic>
      <p:sp>
        <p:nvSpPr>
          <p:cNvPr id="23" name="文本框 14"/>
          <p:cNvSpPr txBox="1">
            <a:spLocks noChangeArrowheads="1"/>
          </p:cNvSpPr>
          <p:nvPr/>
        </p:nvSpPr>
        <p:spPr bwMode="auto">
          <a:xfrm>
            <a:off x="1331640" y="5229200"/>
            <a:ext cx="3024336"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1800" dirty="0" smtClean="0"/>
              <a:t>完成图像分割后的测试图像</a:t>
            </a:r>
          </a:p>
        </p:txBody>
      </p:sp>
      <p:sp>
        <p:nvSpPr>
          <p:cNvPr id="24" name="文本框 14"/>
          <p:cNvSpPr txBox="1">
            <a:spLocks noChangeArrowheads="1"/>
          </p:cNvSpPr>
          <p:nvPr/>
        </p:nvSpPr>
        <p:spPr bwMode="auto">
          <a:xfrm>
            <a:off x="5292080" y="5201698"/>
            <a:ext cx="2600808"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提取的亚像素坐标数据</a:t>
            </a:r>
            <a:endParaRPr lang="zh-CN" altLang="en-US" sz="1800" dirty="0" smtClean="0"/>
          </a:p>
        </p:txBody>
      </p:sp>
    </p:spTree>
    <p:extLst>
      <p:ext uri="{BB962C8B-B14F-4D97-AF65-F5344CB8AC3E}">
        <p14:creationId xmlns:p14="http://schemas.microsoft.com/office/powerpoint/2010/main" val="4219304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b="1" dirty="0">
                <a:latin typeface="宋体" pitchFamily="2" charset="-122"/>
              </a:rPr>
              <a:t>第</a:t>
            </a:r>
            <a:r>
              <a:rPr lang="en-US" altLang="zh-CN" b="1" dirty="0">
                <a:latin typeface="宋体" pitchFamily="2" charset="-122"/>
              </a:rPr>
              <a:t>2</a:t>
            </a:r>
            <a:r>
              <a:rPr lang="zh-CN" altLang="en-US" b="1" dirty="0">
                <a:latin typeface="宋体" pitchFamily="2" charset="-122"/>
              </a:rPr>
              <a:t>章 </a:t>
            </a:r>
            <a:r>
              <a:rPr lang="zh-CN" altLang="en-US" b="1" dirty="0" smtClean="0">
                <a:latin typeface="宋体" pitchFamily="2" charset="-122"/>
              </a:rPr>
              <a:t>星体亚像素定位</a:t>
            </a:r>
            <a:endParaRPr lang="zh-CN" altLang="zh-CN"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275856" y="2692819"/>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文本框 14"/>
          <p:cNvSpPr txBox="1">
            <a:spLocks noChangeArrowheads="1"/>
          </p:cNvSpPr>
          <p:nvPr/>
        </p:nvSpPr>
        <p:spPr bwMode="auto">
          <a:xfrm>
            <a:off x="4018078" y="6056415"/>
            <a:ext cx="2282114"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亚像素</a:t>
            </a:r>
            <a:r>
              <a:rPr lang="zh-CN" altLang="zh-CN" sz="1800" dirty="0" smtClean="0"/>
              <a:t>坐标</a:t>
            </a:r>
            <a:r>
              <a:rPr lang="zh-CN" altLang="en-US" sz="1800" dirty="0" smtClean="0"/>
              <a:t>数据</a:t>
            </a:r>
            <a:r>
              <a:rPr lang="zh-CN" altLang="zh-CN" sz="1800" dirty="0" smtClean="0"/>
              <a:t>对比</a:t>
            </a:r>
            <a:endParaRPr lang="zh-CN" altLang="en-US" sz="1800" dirty="0" smtClean="0"/>
          </a:p>
        </p:txBody>
      </p:sp>
      <p:graphicFrame>
        <p:nvGraphicFramePr>
          <p:cNvPr id="7" name="表格 6"/>
          <p:cNvGraphicFramePr>
            <a:graphicFrameLocks noGrp="1"/>
          </p:cNvGraphicFramePr>
          <p:nvPr>
            <p:extLst>
              <p:ext uri="{D42A27DB-BD31-4B8C-83A1-F6EECF244321}">
                <p14:modId xmlns:p14="http://schemas.microsoft.com/office/powerpoint/2010/main" val="971481580"/>
              </p:ext>
            </p:extLst>
          </p:nvPr>
        </p:nvGraphicFramePr>
        <p:xfrm>
          <a:off x="1563284" y="720733"/>
          <a:ext cx="6466290" cy="5335682"/>
        </p:xfrm>
        <a:graphic>
          <a:graphicData uri="http://schemas.openxmlformats.org/drawingml/2006/table">
            <a:tbl>
              <a:tblPr firstRow="1" firstCol="1" bandRow="1">
                <a:tableStyleId>{5C22544A-7EE6-4342-B048-85BDC9FD1C3A}</a:tableStyleId>
              </a:tblPr>
              <a:tblGrid>
                <a:gridCol w="1293258"/>
                <a:gridCol w="1293258"/>
                <a:gridCol w="1293258"/>
                <a:gridCol w="1293258"/>
                <a:gridCol w="1293258"/>
              </a:tblGrid>
              <a:tr h="295671">
                <a:tc>
                  <a:txBody>
                    <a:bodyPr/>
                    <a:lstStyle/>
                    <a:p>
                      <a:pPr indent="266700" algn="ctr">
                        <a:lnSpc>
                          <a:spcPct val="110000"/>
                        </a:lnSpc>
                        <a:spcAft>
                          <a:spcPts val="0"/>
                        </a:spcAft>
                      </a:pPr>
                      <a:r>
                        <a:rPr lang="en-US" sz="900" kern="100" dirty="0">
                          <a:effectLst/>
                        </a:rPr>
                        <a:t> </a:t>
                      </a:r>
                      <a:endParaRPr lang="zh-CN" sz="1050" kern="100" dirty="0">
                        <a:effectLst/>
                        <a:latin typeface="宋体"/>
                        <a:cs typeface="Times New Roman"/>
                      </a:endParaRPr>
                    </a:p>
                  </a:txBody>
                  <a:tcPr marL="68580" marR="68580" marT="0" marB="0" anchor="ctr"/>
                </a:tc>
                <a:tc gridSpan="2">
                  <a:txBody>
                    <a:bodyPr/>
                    <a:lstStyle/>
                    <a:p>
                      <a:pPr indent="266700" algn="ctr">
                        <a:lnSpc>
                          <a:spcPct val="110000"/>
                        </a:lnSpc>
                        <a:spcAft>
                          <a:spcPts val="0"/>
                        </a:spcAft>
                      </a:pPr>
                      <a:r>
                        <a:rPr lang="zh-CN" sz="900" kern="100">
                          <a:effectLst/>
                        </a:rPr>
                        <a:t>二维修正矩法</a:t>
                      </a:r>
                      <a:endParaRPr lang="zh-CN" sz="1050" kern="100">
                        <a:effectLst/>
                        <a:latin typeface="宋体"/>
                        <a:cs typeface="Times New Roman"/>
                      </a:endParaRPr>
                    </a:p>
                  </a:txBody>
                  <a:tcPr marL="68580" marR="68580" marT="0" marB="0" anchor="ctr"/>
                </a:tc>
                <a:tc hMerge="1">
                  <a:txBody>
                    <a:bodyPr/>
                    <a:lstStyle/>
                    <a:p>
                      <a:endParaRPr lang="zh-CN" altLang="en-US"/>
                    </a:p>
                  </a:txBody>
                  <a:tcPr/>
                </a:tc>
                <a:tc gridSpan="2">
                  <a:txBody>
                    <a:bodyPr/>
                    <a:lstStyle/>
                    <a:p>
                      <a:pPr indent="266700" algn="ctr">
                        <a:lnSpc>
                          <a:spcPct val="110000"/>
                        </a:lnSpc>
                        <a:spcAft>
                          <a:spcPts val="0"/>
                        </a:spcAft>
                      </a:pPr>
                      <a:r>
                        <a:rPr lang="en-US" sz="900" kern="100">
                          <a:effectLst/>
                        </a:rPr>
                        <a:t>SExtractor</a:t>
                      </a:r>
                      <a:endParaRPr lang="zh-CN" sz="1050" kern="100">
                        <a:effectLst/>
                        <a:latin typeface="宋体"/>
                        <a:cs typeface="Times New Roman"/>
                      </a:endParaRPr>
                    </a:p>
                  </a:txBody>
                  <a:tcPr marL="68580" marR="68580" marT="0" marB="0" anchor="ctr"/>
                </a:tc>
                <a:tc hMerge="1">
                  <a:txBody>
                    <a:bodyPr/>
                    <a:lstStyle/>
                    <a:p>
                      <a:endParaRPr lang="zh-CN" altLang="en-US"/>
                    </a:p>
                  </a:txBody>
                  <a:tcPr/>
                </a:tc>
              </a:tr>
              <a:tr h="295671">
                <a:tc>
                  <a:txBody>
                    <a:bodyPr/>
                    <a:lstStyle/>
                    <a:p>
                      <a:pPr indent="266700" algn="ctr">
                        <a:lnSpc>
                          <a:spcPct val="110000"/>
                        </a:lnSpc>
                        <a:spcAft>
                          <a:spcPts val="0"/>
                        </a:spcAft>
                      </a:pPr>
                      <a:r>
                        <a:rPr lang="zh-CN" sz="900" kern="100">
                          <a:effectLst/>
                        </a:rPr>
                        <a:t>编号</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x</a:t>
                      </a:r>
                      <a:r>
                        <a:rPr lang="zh-CN" sz="900" kern="100">
                          <a:effectLst/>
                        </a:rPr>
                        <a:t>坐标</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y</a:t>
                      </a:r>
                      <a:r>
                        <a:rPr lang="zh-CN" sz="900" kern="100">
                          <a:effectLst/>
                        </a:rPr>
                        <a:t>坐标</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x</a:t>
                      </a:r>
                      <a:r>
                        <a:rPr lang="zh-CN" sz="900" kern="100">
                          <a:effectLst/>
                        </a:rPr>
                        <a:t>坐标</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y</a:t>
                      </a:r>
                      <a:r>
                        <a:rPr lang="zh-CN" sz="900" kern="100">
                          <a:effectLst/>
                        </a:rPr>
                        <a:t>坐标</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660.827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660.970</a:t>
                      </a:r>
                      <a:endParaRPr lang="zh-CN" sz="1050" kern="100">
                        <a:effectLst/>
                        <a:latin typeface="宋体"/>
                        <a:cs typeface="Times New Roman"/>
                      </a:endParaRPr>
                    </a:p>
                  </a:txBody>
                  <a:tcPr marL="68580" marR="68580" marT="0" marB="0" anchor="ctr"/>
                </a:tc>
                <a:tc>
                  <a:txBody>
                    <a:bodyPr/>
                    <a:lstStyle/>
                    <a:p>
                      <a:pPr algn="ct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660.784</a:t>
                      </a:r>
                      <a:endParaRPr lang="zh-CN" sz="1050" kern="100">
                        <a:effectLst/>
                        <a:latin typeface="Times New Roman"/>
                        <a:ea typeface="宋体"/>
                      </a:endParaRPr>
                    </a:p>
                  </a:txBody>
                  <a:tcPr marL="68580" marR="68580" marT="0" marB="0" anchor="ctr"/>
                </a:tc>
                <a:tc>
                  <a:txBody>
                    <a:bodyPr/>
                    <a:lstStyle/>
                    <a:p>
                      <a:pPr indent="266700" algn="ctr">
                        <a:lnSpc>
                          <a:spcPct val="110000"/>
                        </a:lnSpc>
                        <a:spcAft>
                          <a:spcPts val="0"/>
                        </a:spcAft>
                      </a:pPr>
                      <a:r>
                        <a:rPr lang="en-US" sz="900" kern="100">
                          <a:effectLst/>
                        </a:rPr>
                        <a:t>660.996</a:t>
                      </a:r>
                      <a:endParaRPr lang="zh-CN" sz="1050" kern="100">
                        <a:effectLst/>
                        <a:latin typeface="宋体"/>
                        <a:cs typeface="Times New Roman"/>
                      </a:endParaRPr>
                    </a:p>
                  </a:txBody>
                  <a:tcPr marL="68580" marR="68580" marT="0" marB="0" anchor="ctr"/>
                </a:tc>
              </a:tr>
              <a:tr h="309275">
                <a:tc>
                  <a:txBody>
                    <a:bodyPr/>
                    <a:lstStyle/>
                    <a:p>
                      <a:pPr indent="266700" algn="ctr">
                        <a:lnSpc>
                          <a:spcPct val="110000"/>
                        </a:lnSpc>
                        <a:spcAft>
                          <a:spcPts val="0"/>
                        </a:spcAft>
                      </a:pPr>
                      <a:r>
                        <a:rPr lang="en-US" sz="900" kern="100">
                          <a:effectLst/>
                        </a:rPr>
                        <a:t>2</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736.871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763.415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dirty="0">
                          <a:effectLst/>
                        </a:rPr>
                        <a:t>736.857</a:t>
                      </a:r>
                      <a:endParaRPr lang="zh-CN" sz="1050" kern="100" dirty="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763.457</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959.807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978.055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dirty="0">
                          <a:effectLst/>
                        </a:rPr>
                        <a:t>959.809</a:t>
                      </a:r>
                      <a:endParaRPr lang="zh-CN" sz="1050" kern="100" dirty="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978.114</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4</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283.513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620.041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283.496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620.094</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dirty="0">
                          <a:effectLst/>
                        </a:rPr>
                        <a:t>528.743</a:t>
                      </a:r>
                      <a:endParaRPr lang="zh-CN" sz="1050" kern="100" dirty="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33.235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dirty="0">
                          <a:effectLst/>
                        </a:rPr>
                        <a:t>528.730</a:t>
                      </a:r>
                      <a:endParaRPr lang="zh-CN" sz="1050" kern="100" dirty="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33.254</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209.344</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861.158</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209.324</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861.208</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947.731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475.562</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947.733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475.568</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8</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30.036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921.549</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30.135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921.530</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9</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899.576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395.942</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899.564</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395.918</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10</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817.051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653.238</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817.016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653.281</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11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588.718</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526.393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588.697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526.388</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12</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229.513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196.166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229.613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196.072</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13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18.433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666.443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18.391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666.453</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14</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606.881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772.907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606.844</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772.879</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15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985.995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507.088</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985.976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507.093</a:t>
                      </a:r>
                      <a:endParaRPr lang="zh-CN" sz="1050" kern="100">
                        <a:effectLst/>
                        <a:latin typeface="宋体"/>
                        <a:cs typeface="Times New Roman"/>
                      </a:endParaRPr>
                    </a:p>
                  </a:txBody>
                  <a:tcPr marL="68580" marR="68580" marT="0" marB="0" anchor="ctr"/>
                </a:tc>
              </a:tr>
              <a:tr h="295671">
                <a:tc>
                  <a:txBody>
                    <a:bodyPr/>
                    <a:lstStyle/>
                    <a:p>
                      <a:pPr indent="266700" algn="ctr">
                        <a:lnSpc>
                          <a:spcPct val="110000"/>
                        </a:lnSpc>
                        <a:spcAft>
                          <a:spcPts val="0"/>
                        </a:spcAft>
                      </a:pPr>
                      <a:r>
                        <a:rPr lang="en-US" sz="900" kern="100">
                          <a:effectLst/>
                        </a:rPr>
                        <a:t>16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866.456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236.266</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866.414</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dirty="0">
                          <a:effectLst/>
                        </a:rPr>
                        <a:t>236.193</a:t>
                      </a:r>
                      <a:endParaRPr lang="zh-CN" sz="1050" kern="100" dirty="0">
                        <a:effectLst/>
                        <a:latin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21426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a:spLocks noChangeArrowheads="1"/>
          </p:cNvSpPr>
          <p:nvPr/>
        </p:nvSpPr>
        <p:spPr bwMode="auto">
          <a:xfrm>
            <a:off x="-5953" y="606426"/>
            <a:ext cx="9167813" cy="98425"/>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sp>
        <p:nvSpPr>
          <p:cNvPr id="4098" name="Rectangle 2"/>
          <p:cNvSpPr>
            <a:spLocks noChangeArrowheads="1"/>
          </p:cNvSpPr>
          <p:nvPr/>
        </p:nvSpPr>
        <p:spPr bwMode="auto">
          <a:xfrm>
            <a:off x="-5953" y="6121400"/>
            <a:ext cx="9167813" cy="736600"/>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9" y="4826001"/>
            <a:ext cx="53578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标题 1"/>
          <p:cNvSpPr txBox="1">
            <a:spLocks/>
          </p:cNvSpPr>
          <p:nvPr/>
        </p:nvSpPr>
        <p:spPr bwMode="auto">
          <a:xfrm>
            <a:off x="3572" y="-15875"/>
            <a:ext cx="25479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a:solidFill>
                  <a:srgbClr val="00B050"/>
                </a:solidFill>
              </a:rPr>
              <a:t>论文结构</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72854"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366" y="4987925"/>
            <a:ext cx="52149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7"/>
          <p:cNvSpPr>
            <a:spLocks noChangeArrowheads="1"/>
          </p:cNvSpPr>
          <p:nvPr/>
        </p:nvSpPr>
        <p:spPr bwMode="auto">
          <a:xfrm>
            <a:off x="1403648" y="1423838"/>
            <a:ext cx="705437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chemeClr val="hlink"/>
              </a:buClr>
              <a:buFont typeface="Wingdings" panose="05000000000000000000" pitchFamily="2" charset="2"/>
              <a:buChar char="Ø"/>
              <a:defRPr/>
            </a:pP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绪 论</a:t>
            </a:r>
            <a:endPar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天文图像识别匹配相关算法研究</a:t>
            </a:r>
            <a:endPar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基于</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WCS</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的天球定位分析及实现</a:t>
            </a:r>
            <a:endPar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FITS</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图像格式转换及</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AVM</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可视化研究</a:t>
            </a:r>
            <a:endPar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a:t>
            </a:r>
            <a:r>
              <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FITS</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图像定位识别及可视化系统的研制</a:t>
            </a:r>
            <a:endParaRPr lang="en-US" altLang="zh-CN"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endParaRPr>
          </a:p>
          <a:p>
            <a:pPr indent="0" eaLnBrk="1" hangingPunct="1">
              <a:lnSpc>
                <a:spcPct val="150000"/>
              </a:lnSpc>
              <a:buClr>
                <a:schemeClr val="hlink"/>
              </a:buClr>
              <a:defRPr/>
            </a:pP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Font typeface="Wingdings" panose="05000000000000000000" pitchFamily="2" charset="2"/>
              <a:buChar char="u"/>
              <a:defRPr/>
            </a:pPr>
            <a:endParaRPr lang="zh-CN" altLang="en-US" sz="2400" b="1" dirty="0" smtClean="0">
              <a:solidFill>
                <a:srgbClr val="000000"/>
              </a:solidFill>
              <a:sym typeface="宋体" panose="02010600030101010101" pitchFamily="2" charset="-122"/>
            </a:endParaRPr>
          </a:p>
        </p:txBody>
      </p:sp>
    </p:spTree>
    <p:extLst>
      <p:ext uri="{BB962C8B-B14F-4D97-AF65-F5344CB8AC3E}">
        <p14:creationId xmlns:p14="http://schemas.microsoft.com/office/powerpoint/2010/main" val="157380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2" presetClass="entr" presetSubtype="1" fill="hold" nodeType="withEffect">
                                  <p:stCondLst>
                                    <p:cond delay="200"/>
                                  </p:stCondLst>
                                  <p:childTnLst>
                                    <p:set>
                                      <p:cBhvr>
                                        <p:cTn id="8" dur="1" fill="hold">
                                          <p:stCondLst>
                                            <p:cond delay="0"/>
                                          </p:stCondLst>
                                        </p:cTn>
                                        <p:tgtEl>
                                          <p:spTgt spid="4103"/>
                                        </p:tgtEl>
                                        <p:attrNameLst>
                                          <p:attrName>style.visibility</p:attrName>
                                        </p:attrNameLst>
                                      </p:cBhvr>
                                      <p:to>
                                        <p:strVal val="visible"/>
                                      </p:to>
                                    </p:set>
                                    <p:anim calcmode="lin" valueType="num">
                                      <p:cBhvr additive="base">
                                        <p:cTn id="9" dur="500" fill="hold"/>
                                        <p:tgtEl>
                                          <p:spTgt spid="4103"/>
                                        </p:tgtEl>
                                        <p:attrNameLst>
                                          <p:attrName>ppt_x</p:attrName>
                                        </p:attrNameLst>
                                      </p:cBhvr>
                                      <p:tavLst>
                                        <p:tav tm="0">
                                          <p:val>
                                            <p:strVal val="#ppt_x"/>
                                          </p:val>
                                        </p:tav>
                                        <p:tav tm="100000">
                                          <p:val>
                                            <p:strVal val="#ppt_x"/>
                                          </p:val>
                                        </p:tav>
                                      </p:tavLst>
                                    </p:anim>
                                    <p:anim calcmode="lin" valueType="num">
                                      <p:cBhvr additive="base">
                                        <p:cTn id="10" dur="500" fill="hold"/>
                                        <p:tgtEl>
                                          <p:spTgt spid="4103"/>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700"/>
                            </p:stCondLst>
                            <p:childTnLst>
                              <p:par>
                                <p:cTn id="12" presetID="22" presetClass="entr" presetSubtype="8" fill="hold" nodeType="after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ipe(left)">
                                      <p:cBhvr>
                                        <p:cTn id="14" dur="500"/>
                                        <p:tgtEl>
                                          <p:spTgt spid="4099"/>
                                        </p:tgtEl>
                                      </p:cBhvr>
                                    </p:animEffect>
                                  </p:childTnLst>
                                </p:cTn>
                              </p:par>
                            </p:childTnLst>
                          </p:cTn>
                        </p:par>
                        <p:par>
                          <p:cTn id="15" fill="hold" nodeType="afterGroup">
                            <p:stCondLst>
                              <p:cond delay="1200"/>
                            </p:stCondLst>
                            <p:childTnLst>
                              <p:par>
                                <p:cTn id="16" presetID="22" presetClass="entr" presetSubtype="4" fill="hold" nodeType="afterEffect">
                                  <p:stCondLst>
                                    <p:cond delay="500"/>
                                  </p:stCondLst>
                                  <p:childTnLst>
                                    <p:set>
                                      <p:cBhvr>
                                        <p:cTn id="17" dur="1" fill="hold">
                                          <p:stCondLst>
                                            <p:cond delay="0"/>
                                          </p:stCondLst>
                                        </p:cTn>
                                        <p:tgtEl>
                                          <p:spTgt spid="4104"/>
                                        </p:tgtEl>
                                        <p:attrNameLst>
                                          <p:attrName>style.visibility</p:attrName>
                                        </p:attrNameLst>
                                      </p:cBhvr>
                                      <p:to>
                                        <p:strVal val="visible"/>
                                      </p:to>
                                    </p:set>
                                    <p:animEffect transition="in" filter="wipe(down)">
                                      <p:cBhvr>
                                        <p:cTn id="18" dur="500"/>
                                        <p:tgtEl>
                                          <p:spTgt spid="410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1000"/>
                                        <p:tgtEl>
                                          <p:spTgt spid="58"/>
                                        </p:tgtEl>
                                      </p:cBhvr>
                                    </p:animEffect>
                                    <p:anim calcmode="lin" valueType="num">
                                      <p:cBhvr>
                                        <p:cTn id="26" dur="1000" fill="hold"/>
                                        <p:tgtEl>
                                          <p:spTgt spid="58"/>
                                        </p:tgtEl>
                                        <p:attrNameLst>
                                          <p:attrName>ppt_x</p:attrName>
                                        </p:attrNameLst>
                                      </p:cBhvr>
                                      <p:tavLst>
                                        <p:tav tm="0">
                                          <p:val>
                                            <p:strVal val="#ppt_x"/>
                                          </p:val>
                                        </p:tav>
                                        <p:tav tm="100000">
                                          <p:val>
                                            <p:strVal val="#ppt_x"/>
                                          </p:val>
                                        </p:tav>
                                      </p:tavLst>
                                    </p:anim>
                                    <p:anim calcmode="lin" valueType="num">
                                      <p:cBhvr>
                                        <p:cTn id="2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 calcmode="lin" valueType="num">
                                      <p:cBhvr additive="base">
                                        <p:cTn id="32"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0">
                                            <p:txEl>
                                              <p:pRg st="1" end="1"/>
                                            </p:txEl>
                                          </p:spTgt>
                                        </p:tgtEl>
                                        <p:attrNameLst>
                                          <p:attrName>style.visibility</p:attrName>
                                        </p:attrNameLst>
                                      </p:cBhvr>
                                      <p:to>
                                        <p:strVal val="visible"/>
                                      </p:to>
                                    </p:set>
                                    <p:anim calcmode="lin" valueType="num">
                                      <p:cBhvr additive="base">
                                        <p:cTn id="36"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0">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0">
                                            <p:txEl>
                                              <p:pRg st="2" end="2"/>
                                            </p:txEl>
                                          </p:spTgt>
                                        </p:tgtEl>
                                        <p:attrNameLst>
                                          <p:attrName>style.visibility</p:attrName>
                                        </p:attrNameLst>
                                      </p:cBhvr>
                                      <p:to>
                                        <p:strVal val="visible"/>
                                      </p:to>
                                    </p:set>
                                    <p:anim calcmode="lin" valueType="num">
                                      <p:cBhvr additive="base">
                                        <p:cTn id="40" dur="500" fill="hold"/>
                                        <p:tgtEl>
                                          <p:spTgt spid="60">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0">
                                            <p:txEl>
                                              <p:pRg st="2" end="2"/>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0">
                                            <p:txEl>
                                              <p:pRg st="3" end="3"/>
                                            </p:txEl>
                                          </p:spTgt>
                                        </p:tgtEl>
                                        <p:attrNameLst>
                                          <p:attrName>style.visibility</p:attrName>
                                        </p:attrNameLst>
                                      </p:cBhvr>
                                      <p:to>
                                        <p:strVal val="visible"/>
                                      </p:to>
                                    </p:set>
                                    <p:anim calcmode="lin" valueType="num">
                                      <p:cBhvr additive="base">
                                        <p:cTn id="44" dur="500" fill="hold"/>
                                        <p:tgtEl>
                                          <p:spTgt spid="60">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0">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0">
                                            <p:txEl>
                                              <p:pRg st="4" end="4"/>
                                            </p:txEl>
                                          </p:spTgt>
                                        </p:tgtEl>
                                        <p:attrNameLst>
                                          <p:attrName>style.visibility</p:attrName>
                                        </p:attrNameLst>
                                      </p:cBhvr>
                                      <p:to>
                                        <p:strVal val="visible"/>
                                      </p:to>
                                    </p:set>
                                    <p:anim calcmode="lin" valueType="num">
                                      <p:cBhvr additive="base">
                                        <p:cTn id="48" dur="500" fill="hold"/>
                                        <p:tgtEl>
                                          <p:spTgt spid="60">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4098" grpId="0" animBg="1" autoUpdateAnimBg="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Times New Roman" pitchFamily="18" charset="0"/>
                <a:cs typeface="Times New Roman" pitchFamily="18" charset="0"/>
              </a:rPr>
              <a:t>第</a:t>
            </a:r>
            <a:r>
              <a:rPr lang="en-US" altLang="zh-CN" sz="2000" b="1" dirty="0">
                <a:latin typeface="Times New Roman" pitchFamily="18" charset="0"/>
                <a:cs typeface="Times New Roman" pitchFamily="18" charset="0"/>
              </a:rPr>
              <a:t>2</a:t>
            </a:r>
            <a:r>
              <a:rPr lang="zh-CN" altLang="en-US" sz="2000" b="1" dirty="0">
                <a:latin typeface="Times New Roman" pitchFamily="18" charset="0"/>
                <a:cs typeface="Times New Roman" pitchFamily="18" charset="0"/>
              </a:rPr>
              <a:t>章 </a:t>
            </a:r>
            <a:r>
              <a:rPr lang="en-US" altLang="zh-CN" sz="2000" b="1" dirty="0">
                <a:latin typeface="Times New Roman" pitchFamily="18" charset="0"/>
                <a:cs typeface="Times New Roman" pitchFamily="18" charset="0"/>
              </a:rPr>
              <a:t>FITS</a:t>
            </a:r>
            <a:r>
              <a:rPr lang="zh-CN" altLang="zh-CN" sz="2000" b="1" dirty="0">
                <a:latin typeface="Times New Roman" pitchFamily="18" charset="0"/>
                <a:cs typeface="Times New Roman" pitchFamily="18" charset="0"/>
              </a:rPr>
              <a:t>图像识别与参考星表选定</a:t>
            </a:r>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275856" y="2692819"/>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文本框 14"/>
          <p:cNvSpPr txBox="1">
            <a:spLocks noChangeArrowheads="1"/>
          </p:cNvSpPr>
          <p:nvPr/>
        </p:nvSpPr>
        <p:spPr bwMode="auto">
          <a:xfrm>
            <a:off x="5148064" y="6051664"/>
            <a:ext cx="2274381"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常用星表的基本特性</a:t>
            </a:r>
            <a:endParaRPr lang="zh-CN" altLang="en-US" sz="1800" dirty="0" smtClean="0"/>
          </a:p>
        </p:txBody>
      </p:sp>
      <p:pic>
        <p:nvPicPr>
          <p:cNvPr id="19" name="图片 18"/>
          <p:cNvPicPr/>
          <p:nvPr/>
        </p:nvPicPr>
        <p:blipFill>
          <a:blip r:embed="rId6"/>
          <a:stretch>
            <a:fillRect/>
          </a:stretch>
        </p:blipFill>
        <p:spPr>
          <a:xfrm>
            <a:off x="60670" y="836712"/>
            <a:ext cx="4151289" cy="2520280"/>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1617496408"/>
              </p:ext>
            </p:extLst>
          </p:nvPr>
        </p:nvGraphicFramePr>
        <p:xfrm>
          <a:off x="3275855" y="3356990"/>
          <a:ext cx="5688633" cy="2510939"/>
        </p:xfrm>
        <a:graphic>
          <a:graphicData uri="http://schemas.openxmlformats.org/drawingml/2006/table">
            <a:tbl>
              <a:tblPr firstRow="1" firstCol="1" bandRow="1">
                <a:tableStyleId>{5C22544A-7EE6-4342-B048-85BDC9FD1C3A}</a:tableStyleId>
              </a:tblPr>
              <a:tblGrid>
                <a:gridCol w="847754"/>
                <a:gridCol w="834404"/>
                <a:gridCol w="847754"/>
                <a:gridCol w="833736"/>
                <a:gridCol w="774995"/>
                <a:gridCol w="774995"/>
                <a:gridCol w="774995"/>
              </a:tblGrid>
              <a:tr h="709069">
                <a:tc>
                  <a:txBody>
                    <a:bodyPr/>
                    <a:lstStyle/>
                    <a:p>
                      <a:pPr indent="266700" algn="ctr">
                        <a:lnSpc>
                          <a:spcPct val="110000"/>
                        </a:lnSpc>
                        <a:spcAft>
                          <a:spcPts val="0"/>
                        </a:spcAft>
                      </a:pPr>
                      <a:r>
                        <a:rPr lang="zh-CN" sz="900" kern="100">
                          <a:effectLst/>
                        </a:rPr>
                        <a:t>星表编号</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zh-CN" sz="900" kern="100">
                          <a:effectLst/>
                        </a:rPr>
                        <a:t>星表名称</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zh-CN" sz="900" kern="100">
                          <a:effectLst/>
                        </a:rPr>
                        <a:t>编者</a:t>
                      </a:r>
                      <a:r>
                        <a:rPr lang="en-US" sz="900" kern="100">
                          <a:effectLst/>
                        </a:rPr>
                        <a:t>/</a:t>
                      </a:r>
                      <a:r>
                        <a:rPr lang="zh-CN" sz="900" kern="100">
                          <a:effectLst/>
                        </a:rPr>
                        <a:t>出版年代</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zh-CN" sz="900" kern="100">
                          <a:effectLst/>
                        </a:rPr>
                        <a:t>星表历元</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zh-CN" sz="900" kern="100">
                          <a:effectLst/>
                        </a:rPr>
                        <a:t>总星数</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zh-CN" sz="900" kern="100">
                          <a:effectLst/>
                        </a:rPr>
                        <a:t>星表精度</a:t>
                      </a:r>
                      <a:endParaRPr lang="zh-CN" sz="1050" kern="100">
                        <a:effectLst/>
                      </a:endParaRPr>
                    </a:p>
                    <a:p>
                      <a:pPr indent="266700" algn="ctr">
                        <a:lnSpc>
                          <a:spcPct val="110000"/>
                        </a:lnSpc>
                        <a:spcAft>
                          <a:spcPts val="0"/>
                        </a:spcAft>
                      </a:pPr>
                      <a:r>
                        <a:rPr lang="zh-CN" sz="900" kern="100">
                          <a:effectLst/>
                        </a:rPr>
                        <a:t>度</a:t>
                      </a:r>
                      <a:r>
                        <a:rPr lang="en-US" sz="900" kern="100">
                          <a:effectLst/>
                        </a:rPr>
                        <a:t>/arcsec</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zh-CN" sz="900" kern="100">
                          <a:effectLst/>
                        </a:rPr>
                        <a:t>分布密度</a:t>
                      </a:r>
                      <a:endParaRPr lang="zh-CN" sz="1050" kern="100">
                        <a:effectLst/>
                      </a:endParaRPr>
                    </a:p>
                    <a:p>
                      <a:pPr indent="266700" algn="ctr">
                        <a:lnSpc>
                          <a:spcPct val="110000"/>
                        </a:lnSpc>
                        <a:spcAft>
                          <a:spcPts val="0"/>
                        </a:spcAft>
                      </a:pPr>
                      <a:r>
                        <a:rPr lang="en-US" sz="900" kern="100">
                          <a:effectLst/>
                        </a:rPr>
                        <a:t>star/sep.deg</a:t>
                      </a:r>
                      <a:endParaRPr lang="zh-CN" sz="1050" kern="100">
                        <a:effectLst/>
                        <a:latin typeface="宋体"/>
                        <a:cs typeface="Times New Roman"/>
                      </a:endParaRPr>
                    </a:p>
                  </a:txBody>
                  <a:tcPr marL="68580" marR="68580" marT="0" marB="0" anchor="ctr"/>
                </a:tc>
              </a:tr>
              <a:tr h="360374">
                <a:tc>
                  <a:txBody>
                    <a:bodyPr/>
                    <a:lstStyle/>
                    <a:p>
                      <a:pPr indent="266700" algn="ctr">
                        <a:lnSpc>
                          <a:spcPct val="110000"/>
                        </a:lnSpc>
                        <a:spcAft>
                          <a:spcPts val="0"/>
                        </a:spcAft>
                      </a:pPr>
                      <a:r>
                        <a:rPr lang="en-US" sz="900" kern="100">
                          <a:effectLst/>
                        </a:rPr>
                        <a:t>I/149</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FK5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Fricke/1988</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J2000.0</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1535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0.02</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0.037</a:t>
                      </a:r>
                      <a:endParaRPr lang="zh-CN" sz="1050" kern="100">
                        <a:effectLst/>
                        <a:latin typeface="宋体"/>
                        <a:cs typeface="Times New Roman"/>
                      </a:endParaRPr>
                    </a:p>
                  </a:txBody>
                  <a:tcPr marL="68580" marR="68580" marT="0" marB="0" anchor="ctr"/>
                </a:tc>
              </a:tr>
              <a:tr h="360374">
                <a:tc>
                  <a:txBody>
                    <a:bodyPr/>
                    <a:lstStyle/>
                    <a:p>
                      <a:pPr indent="266700" algn="ctr">
                        <a:lnSpc>
                          <a:spcPct val="110000"/>
                        </a:lnSpc>
                        <a:spcAft>
                          <a:spcPts val="0"/>
                        </a:spcAft>
                      </a:pPr>
                      <a:r>
                        <a:rPr lang="en-US" sz="900" kern="100">
                          <a:effectLst/>
                        </a:rPr>
                        <a:t>I/131A</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SAO</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SAOStaff/1995</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J2000.0</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258977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1.0</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6.267</a:t>
                      </a:r>
                      <a:endParaRPr lang="zh-CN" sz="1050" kern="100">
                        <a:effectLst/>
                        <a:latin typeface="宋体"/>
                        <a:cs typeface="Times New Roman"/>
                      </a:endParaRPr>
                    </a:p>
                  </a:txBody>
                  <a:tcPr marL="68580" marR="68580" marT="0" marB="0" anchor="ctr"/>
                </a:tc>
              </a:tr>
              <a:tr h="360374">
                <a:tc>
                  <a:txBody>
                    <a:bodyPr/>
                    <a:lstStyle/>
                    <a:p>
                      <a:pPr indent="266700" algn="ctr">
                        <a:lnSpc>
                          <a:spcPct val="110000"/>
                        </a:lnSpc>
                        <a:spcAft>
                          <a:spcPts val="0"/>
                        </a:spcAft>
                      </a:pPr>
                      <a:r>
                        <a:rPr lang="en-US" sz="900" kern="100">
                          <a:effectLst/>
                        </a:rPr>
                        <a:t>I/271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CSC2.2</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Stscl/2001</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J2000.0</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455851237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0.3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1031.060</a:t>
                      </a:r>
                      <a:endParaRPr lang="zh-CN" sz="1050" kern="100">
                        <a:effectLst/>
                        <a:latin typeface="宋体"/>
                        <a:cs typeface="Times New Roman"/>
                      </a:endParaRPr>
                    </a:p>
                  </a:txBody>
                  <a:tcPr marL="68580" marR="68580" marT="0" marB="0" anchor="ctr"/>
                </a:tc>
              </a:tr>
              <a:tr h="360374">
                <a:tc>
                  <a:txBody>
                    <a:bodyPr/>
                    <a:lstStyle/>
                    <a:p>
                      <a:pPr indent="266700" algn="ctr">
                        <a:lnSpc>
                          <a:spcPct val="110000"/>
                        </a:lnSpc>
                        <a:spcAft>
                          <a:spcPts val="0"/>
                        </a:spcAft>
                      </a:pPr>
                      <a:r>
                        <a:rPr lang="en-US" sz="900" kern="100">
                          <a:effectLst/>
                        </a:rPr>
                        <a:t>I/239</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Hipparcos</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ESA/1997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J2000.0</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118218</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0.0008</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2.861</a:t>
                      </a:r>
                      <a:endParaRPr lang="zh-CN" sz="1050" kern="100">
                        <a:effectLst/>
                        <a:latin typeface="宋体"/>
                        <a:cs typeface="Times New Roman"/>
                      </a:endParaRPr>
                    </a:p>
                  </a:txBody>
                  <a:tcPr marL="68580" marR="68580" marT="0" marB="0" anchor="ctr"/>
                </a:tc>
              </a:tr>
              <a:tr h="360374">
                <a:tc>
                  <a:txBody>
                    <a:bodyPr/>
                    <a:lstStyle/>
                    <a:p>
                      <a:pPr indent="266700" algn="ctr">
                        <a:lnSpc>
                          <a:spcPct val="110000"/>
                        </a:lnSpc>
                        <a:spcAft>
                          <a:spcPts val="0"/>
                        </a:spcAft>
                      </a:pPr>
                      <a:r>
                        <a:rPr lang="en-US" sz="900" kern="100">
                          <a:effectLst/>
                        </a:rPr>
                        <a:t>I/259</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Tychor2</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Hog/2000</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J2000.0</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2539913</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0.007</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dirty="0">
                          <a:effectLst/>
                        </a:rPr>
                        <a:t>61.463</a:t>
                      </a:r>
                      <a:endParaRPr lang="zh-CN" sz="1050" kern="100" dirty="0">
                        <a:effectLst/>
                        <a:latin typeface="宋体"/>
                        <a:cs typeface="Times New Roman"/>
                      </a:endParaRPr>
                    </a:p>
                  </a:txBody>
                  <a:tcPr marL="68580" marR="68580" marT="0" marB="0" anchor="ctr"/>
                </a:tc>
              </a:tr>
            </a:tbl>
          </a:graphicData>
        </a:graphic>
      </p:graphicFrame>
      <p:sp>
        <p:nvSpPr>
          <p:cNvPr id="21" name="文本框 14"/>
          <p:cNvSpPr txBox="1">
            <a:spLocks noChangeArrowheads="1"/>
          </p:cNvSpPr>
          <p:nvPr/>
        </p:nvSpPr>
        <p:spPr bwMode="auto">
          <a:xfrm>
            <a:off x="1187624" y="3645023"/>
            <a:ext cx="1865082"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图像识别原理图</a:t>
            </a:r>
            <a:endParaRPr lang="zh-CN" altLang="en-US" sz="1800" dirty="0" smtClean="0"/>
          </a:p>
        </p:txBody>
      </p:sp>
      <p:sp>
        <p:nvSpPr>
          <p:cNvPr id="22" name="矩形 21"/>
          <p:cNvSpPr/>
          <p:nvPr/>
        </p:nvSpPr>
        <p:spPr>
          <a:xfrm>
            <a:off x="4572000" y="1052736"/>
            <a:ext cx="4249515" cy="1323439"/>
          </a:xfrm>
          <a:prstGeom prst="rect">
            <a:avLst/>
          </a:prstGeom>
        </p:spPr>
        <p:txBody>
          <a:bodyPr wrap="square">
            <a:spAutoFit/>
          </a:bodyPr>
          <a:lstStyle/>
          <a:p>
            <a:pPr lvl="1">
              <a:buSzPct val="80000"/>
              <a:defRPr/>
            </a:pPr>
            <a:r>
              <a:rPr lang="zh-CN" altLang="zh-CN" sz="2000" dirty="0">
                <a:latin typeface="楷体" pitchFamily="49" charset="-122"/>
                <a:ea typeface="楷体" pitchFamily="49" charset="-122"/>
              </a:rPr>
              <a:t>由于受</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岁差</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章动</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自行</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等因素的影响，恒星的视位置和平位置有较大差别，需要先对基本星表进行修正</a:t>
            </a:r>
            <a:endParaRPr lang="en-US" altLang="zh-CN" sz="2000" kern="100" dirty="0">
              <a:latin typeface="楷体" pitchFamily="49" charset="-122"/>
              <a:ea typeface="楷体" pitchFamily="49" charset="-122"/>
            </a:endParaRPr>
          </a:p>
        </p:txBody>
      </p:sp>
    </p:spTree>
    <p:extLst>
      <p:ext uri="{BB962C8B-B14F-4D97-AF65-F5344CB8AC3E}">
        <p14:creationId xmlns:p14="http://schemas.microsoft.com/office/powerpoint/2010/main" val="3938591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24"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b="1" dirty="0">
                <a:latin typeface="宋体" pitchFamily="2" charset="-122"/>
              </a:rPr>
              <a:t>第</a:t>
            </a:r>
            <a:r>
              <a:rPr lang="en-US" altLang="zh-CN" b="1" dirty="0">
                <a:latin typeface="宋体" pitchFamily="2" charset="-122"/>
              </a:rPr>
              <a:t>2</a:t>
            </a:r>
            <a:r>
              <a:rPr lang="zh-CN" altLang="en-US" b="1" dirty="0">
                <a:latin typeface="宋体" pitchFamily="2" charset="-122"/>
              </a:rPr>
              <a:t>章 </a:t>
            </a:r>
            <a:r>
              <a:rPr lang="zh-CN" altLang="en-US" b="1" dirty="0" smtClean="0">
                <a:latin typeface="宋体" pitchFamily="2" charset="-122"/>
              </a:rPr>
              <a:t>三角形匹配算法分析实现</a:t>
            </a:r>
            <a:endParaRPr lang="zh-CN" altLang="zh-CN"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275856" y="2692819"/>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文本框 14"/>
          <p:cNvSpPr txBox="1">
            <a:spLocks noChangeArrowheads="1"/>
          </p:cNvSpPr>
          <p:nvPr/>
        </p:nvSpPr>
        <p:spPr bwMode="auto">
          <a:xfrm>
            <a:off x="5436096" y="3337271"/>
            <a:ext cx="1389289"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en-US" sz="1800" dirty="0" smtClean="0"/>
              <a:t>星表三角形</a:t>
            </a:r>
          </a:p>
        </p:txBody>
      </p:sp>
      <p:sp>
        <p:nvSpPr>
          <p:cNvPr id="21" name="文本框 14"/>
          <p:cNvSpPr txBox="1">
            <a:spLocks noChangeArrowheads="1"/>
          </p:cNvSpPr>
          <p:nvPr/>
        </p:nvSpPr>
        <p:spPr bwMode="auto">
          <a:xfrm>
            <a:off x="2555677" y="3356865"/>
            <a:ext cx="1360607"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观测三角形</a:t>
            </a:r>
            <a:endParaRPr lang="zh-CN" altLang="en-US" sz="1800" dirty="0" smtClean="0"/>
          </a:p>
        </p:txBody>
      </p:sp>
      <p:pic>
        <p:nvPicPr>
          <p:cNvPr id="20" name="图片 19"/>
          <p:cNvPicPr/>
          <p:nvPr/>
        </p:nvPicPr>
        <p:blipFill>
          <a:blip r:embed="rId7"/>
          <a:stretch>
            <a:fillRect/>
          </a:stretch>
        </p:blipFill>
        <p:spPr>
          <a:xfrm>
            <a:off x="1669937" y="980728"/>
            <a:ext cx="5858285" cy="2323886"/>
          </a:xfrm>
          <a:prstGeom prst="rect">
            <a:avLst/>
          </a:prstGeom>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727722858"/>
              </p:ext>
            </p:extLst>
          </p:nvPr>
        </p:nvGraphicFramePr>
        <p:xfrm>
          <a:off x="787922" y="3869356"/>
          <a:ext cx="3023557" cy="1964615"/>
        </p:xfrm>
        <a:graphic>
          <a:graphicData uri="http://schemas.openxmlformats.org/presentationml/2006/ole">
            <mc:AlternateContent xmlns:mc="http://schemas.openxmlformats.org/markup-compatibility/2006">
              <mc:Choice xmlns:v="urn:schemas-microsoft-com:vml" Requires="v">
                <p:oleObj spid="_x0000_s26667" name="公式" r:id="rId8" imgW="2070100" imgH="1346200" progId="Equation.3">
                  <p:embed/>
                </p:oleObj>
              </mc:Choice>
              <mc:Fallback>
                <p:oleObj name="公式" r:id="rId8" imgW="2070100" imgH="13462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922" y="3869356"/>
                        <a:ext cx="3023557" cy="1964615"/>
                      </a:xfrm>
                      <a:prstGeom prst="rect">
                        <a:avLst/>
                      </a:prstGeom>
                      <a:noFill/>
                    </p:spPr>
                  </p:pic>
                </p:oleObj>
              </mc:Fallback>
            </mc:AlternateContent>
          </a:graphicData>
        </a:graphic>
      </p:graphicFrame>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62647493"/>
              </p:ext>
            </p:extLst>
          </p:nvPr>
        </p:nvGraphicFramePr>
        <p:xfrm>
          <a:off x="3931943" y="4365104"/>
          <a:ext cx="5165189" cy="1080120"/>
        </p:xfrm>
        <a:graphic>
          <a:graphicData uri="http://schemas.openxmlformats.org/presentationml/2006/ole">
            <mc:AlternateContent xmlns:mc="http://schemas.openxmlformats.org/markup-compatibility/2006">
              <mc:Choice xmlns:v="urn:schemas-microsoft-com:vml" Requires="v">
                <p:oleObj spid="_x0000_s26668" name="公式" r:id="rId10" imgW="3556000" imgH="736600" progId="Equation.3">
                  <p:embed/>
                </p:oleObj>
              </mc:Choice>
              <mc:Fallback>
                <p:oleObj name="公式" r:id="rId10" imgW="3556000" imgH="7366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1943" y="4365104"/>
                        <a:ext cx="5165189" cy="1080120"/>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3" name="矩形 12"/>
              <p:cNvSpPr/>
              <p:nvPr/>
            </p:nvSpPr>
            <p:spPr>
              <a:xfrm>
                <a:off x="1573750" y="5930163"/>
                <a:ext cx="6757676" cy="422616"/>
              </a:xfrm>
              <a:prstGeom prst="rect">
                <a:avLst/>
              </a:prstGeom>
            </p:spPr>
            <p:txBody>
              <a:bodyPr wrap="square">
                <a:spAutoFit/>
              </a:bodyPr>
              <a:lstStyle/>
              <a:p>
                <a14:m>
                  <m:oMath xmlns:m="http://schemas.openxmlformats.org/officeDocument/2006/math">
                    <m:d>
                      <m:dPr>
                        <m:begChr m:val="|"/>
                        <m:endChr m:val="|"/>
                        <m:ctrlPr>
                          <a:rPr lang="zh-CN" altLang="zh-CN" i="1">
                            <a:latin typeface="Cambria Math"/>
                          </a:rPr>
                        </m:ctrlPr>
                      </m:dPr>
                      <m:e>
                        <m:r>
                          <a:rPr lang="en-US" altLang="zh-CN" i="1">
                            <a:latin typeface="Cambria Math"/>
                          </a:rPr>
                          <m:t>𝑑</m:t>
                        </m:r>
                        <m:d>
                          <m:dPr>
                            <m:ctrlPr>
                              <a:rPr lang="zh-CN" altLang="zh-CN" i="1">
                                <a:latin typeface="Cambria Math"/>
                              </a:rPr>
                            </m:ctrlPr>
                          </m:dPr>
                          <m:e>
                            <m:r>
                              <a:rPr lang="en-US" altLang="zh-CN" i="1">
                                <a:latin typeface="Cambria Math"/>
                              </a:rPr>
                              <m:t>𝑗</m:t>
                            </m:r>
                            <m:r>
                              <a:rPr lang="zh-CN" altLang="zh-CN" i="1">
                                <a:latin typeface="Cambria Math"/>
                              </a:rPr>
                              <m:t>，</m:t>
                            </m:r>
                            <m:r>
                              <a:rPr lang="en-US" altLang="zh-CN" i="1">
                                <a:latin typeface="Cambria Math"/>
                              </a:rPr>
                              <m:t>𝑘</m:t>
                            </m:r>
                          </m:e>
                        </m:d>
                        <m:r>
                          <a:rPr lang="en-US" altLang="zh-CN" i="1">
                            <a:latin typeface="Cambria Math"/>
                          </a:rPr>
                          <m:t>−</m:t>
                        </m:r>
                        <m:sSup>
                          <m:sSupPr>
                            <m:ctrlPr>
                              <a:rPr lang="zh-CN" altLang="zh-CN" i="1">
                                <a:latin typeface="Cambria Math"/>
                              </a:rPr>
                            </m:ctrlPr>
                          </m:sSupPr>
                          <m:e>
                            <m:r>
                              <a:rPr lang="en-US" altLang="zh-CN" i="1">
                                <a:latin typeface="Cambria Math"/>
                              </a:rPr>
                              <m:t>𝑑</m:t>
                            </m:r>
                          </m:e>
                          <m:sup>
                            <m:r>
                              <a:rPr lang="en-US" altLang="zh-CN" i="1">
                                <a:latin typeface="Cambria Math"/>
                              </a:rPr>
                              <m:t>12</m:t>
                            </m:r>
                          </m:sup>
                        </m:sSup>
                      </m:e>
                    </m:d>
                    <m:r>
                      <a:rPr lang="en-US" altLang="zh-CN" i="1">
                        <a:latin typeface="Cambria Math"/>
                      </a:rPr>
                      <m:t>≤</m:t>
                    </m:r>
                    <m:r>
                      <a:rPr lang="en-US" altLang="zh-CN" i="1">
                        <a:latin typeface="Cambria Math"/>
                      </a:rPr>
                      <m:t>𝜖</m:t>
                    </m:r>
                  </m:oMath>
                </a14:m>
                <a:r>
                  <a:rPr lang="zh-CN" altLang="zh-CN" i="1" dirty="0"/>
                  <a:t>、</a:t>
                </a:r>
                <a14:m>
                  <m:oMath xmlns:m="http://schemas.openxmlformats.org/officeDocument/2006/math">
                    <m:d>
                      <m:dPr>
                        <m:begChr m:val="|"/>
                        <m:endChr m:val="|"/>
                        <m:ctrlPr>
                          <a:rPr lang="zh-CN" altLang="zh-CN" i="1">
                            <a:latin typeface="Cambria Math"/>
                          </a:rPr>
                        </m:ctrlPr>
                      </m:dPr>
                      <m:e>
                        <m:r>
                          <a:rPr lang="en-US" altLang="zh-CN" i="1">
                            <a:latin typeface="Cambria Math"/>
                          </a:rPr>
                          <m:t>𝑑</m:t>
                        </m:r>
                        <m:d>
                          <m:dPr>
                            <m:ctrlPr>
                              <a:rPr lang="zh-CN" altLang="zh-CN" i="1">
                                <a:latin typeface="Cambria Math"/>
                              </a:rPr>
                            </m:ctrlPr>
                          </m:dPr>
                          <m:e>
                            <m:r>
                              <a:rPr lang="en-US" altLang="zh-CN" i="1">
                                <a:latin typeface="Cambria Math"/>
                              </a:rPr>
                              <m:t>𝑖</m:t>
                            </m:r>
                            <m:r>
                              <a:rPr lang="zh-CN" altLang="zh-CN" i="1">
                                <a:latin typeface="Cambria Math"/>
                              </a:rPr>
                              <m:t>，</m:t>
                            </m:r>
                            <m:r>
                              <a:rPr lang="en-US" altLang="zh-CN" i="1">
                                <a:latin typeface="Cambria Math"/>
                              </a:rPr>
                              <m:t>𝑗</m:t>
                            </m:r>
                          </m:e>
                        </m:d>
                        <m:r>
                          <a:rPr lang="en-US" altLang="zh-CN" i="1">
                            <a:latin typeface="Cambria Math"/>
                          </a:rPr>
                          <m:t>−</m:t>
                        </m:r>
                        <m:sSup>
                          <m:sSupPr>
                            <m:ctrlPr>
                              <a:rPr lang="zh-CN" altLang="zh-CN" i="1">
                                <a:latin typeface="Cambria Math"/>
                              </a:rPr>
                            </m:ctrlPr>
                          </m:sSupPr>
                          <m:e>
                            <m:r>
                              <a:rPr lang="en-US" altLang="zh-CN" i="1">
                                <a:latin typeface="Cambria Math"/>
                              </a:rPr>
                              <m:t>𝑑</m:t>
                            </m:r>
                          </m:e>
                          <m:sup>
                            <m:r>
                              <a:rPr lang="en-US" altLang="zh-CN" i="1">
                                <a:latin typeface="Cambria Math"/>
                              </a:rPr>
                              <m:t>13</m:t>
                            </m:r>
                          </m:sup>
                        </m:sSup>
                      </m:e>
                    </m:d>
                    <m:r>
                      <a:rPr lang="en-US" altLang="zh-CN" i="1">
                        <a:latin typeface="Cambria Math"/>
                      </a:rPr>
                      <m:t>≤</m:t>
                    </m:r>
                    <m:r>
                      <a:rPr lang="en-US" altLang="zh-CN" i="1">
                        <a:latin typeface="Cambria Math"/>
                      </a:rPr>
                      <m:t>𝜖</m:t>
                    </m:r>
                    <m:r>
                      <a:rPr lang="zh-CN" altLang="zh-CN" i="1">
                        <a:latin typeface="Cambria Math"/>
                      </a:rPr>
                      <m:t>、</m:t>
                    </m:r>
                    <m:d>
                      <m:dPr>
                        <m:begChr m:val="|"/>
                        <m:endChr m:val="|"/>
                        <m:ctrlPr>
                          <a:rPr lang="zh-CN" altLang="zh-CN" i="1">
                            <a:latin typeface="Cambria Math"/>
                          </a:rPr>
                        </m:ctrlPr>
                      </m:dPr>
                      <m:e>
                        <m:r>
                          <a:rPr lang="en-US" altLang="zh-CN" i="1">
                            <a:latin typeface="Cambria Math"/>
                          </a:rPr>
                          <m:t>𝑑</m:t>
                        </m:r>
                        <m:d>
                          <m:dPr>
                            <m:ctrlPr>
                              <a:rPr lang="zh-CN" altLang="zh-CN" i="1">
                                <a:latin typeface="Cambria Math"/>
                              </a:rPr>
                            </m:ctrlPr>
                          </m:dPr>
                          <m:e>
                            <m:r>
                              <a:rPr lang="en-US" altLang="zh-CN" i="1">
                                <a:latin typeface="Cambria Math"/>
                              </a:rPr>
                              <m:t>𝑖</m:t>
                            </m:r>
                            <m:r>
                              <a:rPr lang="zh-CN" altLang="zh-CN" i="1">
                                <a:latin typeface="Cambria Math"/>
                              </a:rPr>
                              <m:t>，</m:t>
                            </m:r>
                            <m:r>
                              <a:rPr lang="en-US" altLang="zh-CN" i="1">
                                <a:latin typeface="Cambria Math"/>
                              </a:rPr>
                              <m:t>𝑘</m:t>
                            </m:r>
                          </m:e>
                        </m:d>
                        <m:r>
                          <a:rPr lang="en-US" altLang="zh-CN" i="1">
                            <a:latin typeface="Cambria Math"/>
                          </a:rPr>
                          <m:t>−</m:t>
                        </m:r>
                        <m:sSup>
                          <m:sSupPr>
                            <m:ctrlPr>
                              <a:rPr lang="zh-CN" altLang="zh-CN" i="1">
                                <a:latin typeface="Cambria Math"/>
                              </a:rPr>
                            </m:ctrlPr>
                          </m:sSupPr>
                          <m:e>
                            <m:r>
                              <a:rPr lang="en-US" altLang="zh-CN" i="1">
                                <a:latin typeface="Cambria Math"/>
                              </a:rPr>
                              <m:t>𝑑</m:t>
                            </m:r>
                          </m:e>
                          <m:sup>
                            <m:r>
                              <a:rPr lang="en-US" altLang="zh-CN" i="1">
                                <a:latin typeface="Cambria Math"/>
                              </a:rPr>
                              <m:t>23</m:t>
                            </m:r>
                          </m:sup>
                        </m:sSup>
                      </m:e>
                    </m:d>
                    <m:r>
                      <a:rPr lang="en-US" altLang="zh-CN">
                        <a:latin typeface="Cambria Math"/>
                      </a:rPr>
                      <m:t>≤</m:t>
                    </m:r>
                    <m:r>
                      <m:rPr>
                        <m:sty m:val="p"/>
                      </m:rPr>
                      <a:rPr lang="en-US" altLang="zh-CN">
                        <a:latin typeface="Cambria Math"/>
                      </a:rPr>
                      <m:t>ϵ</m:t>
                    </m:r>
                  </m:oMath>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1573750" y="5930163"/>
                <a:ext cx="6757676" cy="422616"/>
              </a:xfrm>
              <a:prstGeom prst="rect">
                <a:avLst/>
              </a:prstGeom>
              <a:blipFill rotWithShape="1">
                <a:blip r:embed="rId12"/>
                <a:stretch>
                  <a:fillRect t="-2899" b="-144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975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24"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229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7898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4436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b="1" dirty="0">
                <a:latin typeface="宋体" pitchFamily="2" charset="-122"/>
              </a:rPr>
              <a:t>第</a:t>
            </a:r>
            <a:r>
              <a:rPr lang="en-US" altLang="zh-CN" b="1" dirty="0">
                <a:latin typeface="宋体" pitchFamily="2" charset="-122"/>
              </a:rPr>
              <a:t>2</a:t>
            </a:r>
            <a:r>
              <a:rPr lang="zh-CN" altLang="en-US" b="1" dirty="0">
                <a:latin typeface="宋体" pitchFamily="2" charset="-122"/>
              </a:rPr>
              <a:t>章 </a:t>
            </a:r>
            <a:r>
              <a:rPr lang="zh-CN" altLang="en-US" b="1" dirty="0" smtClean="0">
                <a:latin typeface="宋体" pitchFamily="2" charset="-122"/>
              </a:rPr>
              <a:t>三角形匹配算法分析实现</a:t>
            </a:r>
            <a:endParaRPr lang="zh-CN" altLang="zh-CN" b="1" dirty="0"/>
          </a:p>
        </p:txBody>
      </p:sp>
      <p:sp>
        <p:nvSpPr>
          <p:cNvPr id="12296" name="Rectangle 16"/>
          <p:cNvSpPr>
            <a:spLocks noChangeArrowheads="1"/>
          </p:cNvSpPr>
          <p:nvPr/>
        </p:nvSpPr>
        <p:spPr bwMode="auto">
          <a:xfrm flipV="1">
            <a:off x="845344" y="2610923"/>
            <a:ext cx="127694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2297" name="Rectangle 18"/>
          <p:cNvSpPr>
            <a:spLocks noChangeArrowheads="1"/>
          </p:cNvSpPr>
          <p:nvPr/>
        </p:nvSpPr>
        <p:spPr bwMode="auto">
          <a:xfrm flipV="1">
            <a:off x="3275856" y="2692819"/>
            <a:ext cx="12727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文本框 14"/>
          <p:cNvSpPr txBox="1">
            <a:spLocks noChangeArrowheads="1"/>
          </p:cNvSpPr>
          <p:nvPr/>
        </p:nvSpPr>
        <p:spPr bwMode="auto">
          <a:xfrm>
            <a:off x="5442157" y="5157192"/>
            <a:ext cx="2587419"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图像匹配到的对应数据</a:t>
            </a:r>
            <a:endParaRPr lang="zh-CN" altLang="en-US" sz="1800" dirty="0" smtClean="0"/>
          </a:p>
        </p:txBody>
      </p:sp>
      <p:sp>
        <p:nvSpPr>
          <p:cNvPr id="21" name="文本框 14"/>
          <p:cNvSpPr txBox="1">
            <a:spLocks noChangeArrowheads="1"/>
          </p:cNvSpPr>
          <p:nvPr/>
        </p:nvSpPr>
        <p:spPr bwMode="auto">
          <a:xfrm>
            <a:off x="1043608" y="5157192"/>
            <a:ext cx="2513154" cy="369332"/>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zh-CN" altLang="zh-CN" sz="1800" dirty="0"/>
              <a:t>图像匹配到的目标星体</a:t>
            </a:r>
            <a:endParaRPr lang="zh-CN" altLang="en-US" sz="1800" dirty="0" smtClean="0"/>
          </a:p>
        </p:txBody>
      </p:sp>
      <p:pic>
        <p:nvPicPr>
          <p:cNvPr id="23" name="图片 22"/>
          <p:cNvPicPr/>
          <p:nvPr/>
        </p:nvPicPr>
        <p:blipFill>
          <a:blip r:embed="rId6"/>
          <a:stretch>
            <a:fillRect/>
          </a:stretch>
        </p:blipFill>
        <p:spPr>
          <a:xfrm>
            <a:off x="538548" y="1628800"/>
            <a:ext cx="8521723" cy="3528392"/>
          </a:xfrm>
          <a:prstGeom prst="rect">
            <a:avLst/>
          </a:prstGeom>
        </p:spPr>
      </p:pic>
    </p:spTree>
    <p:extLst>
      <p:ext uri="{BB962C8B-B14F-4D97-AF65-F5344CB8AC3E}">
        <p14:creationId xmlns:p14="http://schemas.microsoft.com/office/powerpoint/2010/main" val="1472863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24"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a:spLocks noChangeArrowheads="1"/>
          </p:cNvSpPr>
          <p:nvPr/>
        </p:nvSpPr>
        <p:spPr bwMode="auto">
          <a:xfrm>
            <a:off x="-5953" y="606426"/>
            <a:ext cx="9167813" cy="98425"/>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sp>
        <p:nvSpPr>
          <p:cNvPr id="4098" name="Rectangle 2"/>
          <p:cNvSpPr>
            <a:spLocks noChangeArrowheads="1"/>
          </p:cNvSpPr>
          <p:nvPr/>
        </p:nvSpPr>
        <p:spPr bwMode="auto">
          <a:xfrm>
            <a:off x="-5953" y="6121400"/>
            <a:ext cx="9167813" cy="736600"/>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9" y="4826001"/>
            <a:ext cx="53578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366" y="4987925"/>
            <a:ext cx="52149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7"/>
          <p:cNvSpPr>
            <a:spLocks noChangeArrowheads="1"/>
          </p:cNvSpPr>
          <p:nvPr/>
        </p:nvSpPr>
        <p:spPr bwMode="auto">
          <a:xfrm>
            <a:off x="1373746" y="2755900"/>
            <a:ext cx="64084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chemeClr val="hlink"/>
              </a:buClr>
              <a:buFont typeface="Wingdings" panose="05000000000000000000" pitchFamily="2" charset="2"/>
              <a:buChar char="Ø"/>
              <a:defRPr/>
            </a:pPr>
            <a:r>
              <a:rPr lang="zh-CN" altLang="en-US"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基于</a:t>
            </a:r>
            <a:r>
              <a:rPr lang="en-US" altLang="zh-CN"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WCS</a:t>
            </a:r>
            <a:r>
              <a:rPr lang="zh-CN" altLang="en-US"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的天球定位系统研究</a:t>
            </a: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Font typeface="Wingdings" panose="05000000000000000000" pitchFamily="2" charset="2"/>
              <a:buChar char="u"/>
              <a:defRPr/>
            </a:pPr>
            <a:endParaRPr lang="zh-CN" altLang="en-US" sz="2400" b="1" dirty="0" smtClean="0">
              <a:solidFill>
                <a:srgbClr val="000000"/>
              </a:solidFill>
              <a:sym typeface="宋体" panose="02010600030101010101" pitchFamily="2" charset="-122"/>
            </a:endParaRPr>
          </a:p>
        </p:txBody>
      </p:sp>
    </p:spTree>
    <p:extLst>
      <p:ext uri="{BB962C8B-B14F-4D97-AF65-F5344CB8AC3E}">
        <p14:creationId xmlns:p14="http://schemas.microsoft.com/office/powerpoint/2010/main" val="1485399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2" presetClass="entr" presetSubtype="1" fill="hold" nodeType="withEffect">
                                  <p:stCondLst>
                                    <p:cond delay="200"/>
                                  </p:stCondLst>
                                  <p:childTnLst>
                                    <p:set>
                                      <p:cBhvr>
                                        <p:cTn id="8" dur="1" fill="hold">
                                          <p:stCondLst>
                                            <p:cond delay="0"/>
                                          </p:stCondLst>
                                        </p:cTn>
                                        <p:tgtEl>
                                          <p:spTgt spid="4103"/>
                                        </p:tgtEl>
                                        <p:attrNameLst>
                                          <p:attrName>style.visibility</p:attrName>
                                        </p:attrNameLst>
                                      </p:cBhvr>
                                      <p:to>
                                        <p:strVal val="visible"/>
                                      </p:to>
                                    </p:set>
                                    <p:anim calcmode="lin" valueType="num">
                                      <p:cBhvr additive="base">
                                        <p:cTn id="9" dur="500" fill="hold"/>
                                        <p:tgtEl>
                                          <p:spTgt spid="4103"/>
                                        </p:tgtEl>
                                        <p:attrNameLst>
                                          <p:attrName>ppt_x</p:attrName>
                                        </p:attrNameLst>
                                      </p:cBhvr>
                                      <p:tavLst>
                                        <p:tav tm="0">
                                          <p:val>
                                            <p:strVal val="#ppt_x"/>
                                          </p:val>
                                        </p:tav>
                                        <p:tav tm="100000">
                                          <p:val>
                                            <p:strVal val="#ppt_x"/>
                                          </p:val>
                                        </p:tav>
                                      </p:tavLst>
                                    </p:anim>
                                    <p:anim calcmode="lin" valueType="num">
                                      <p:cBhvr additive="base">
                                        <p:cTn id="10" dur="500" fill="hold"/>
                                        <p:tgtEl>
                                          <p:spTgt spid="4103"/>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700"/>
                            </p:stCondLst>
                            <p:childTnLst>
                              <p:par>
                                <p:cTn id="12" presetID="22" presetClass="entr" presetSubtype="4" fill="hold" nodeType="afterEffect">
                                  <p:stCondLst>
                                    <p:cond delay="500"/>
                                  </p:stCondLst>
                                  <p:childTnLst>
                                    <p:set>
                                      <p:cBhvr>
                                        <p:cTn id="13" dur="1" fill="hold">
                                          <p:stCondLst>
                                            <p:cond delay="0"/>
                                          </p:stCondLst>
                                        </p:cTn>
                                        <p:tgtEl>
                                          <p:spTgt spid="4104"/>
                                        </p:tgtEl>
                                        <p:attrNameLst>
                                          <p:attrName>style.visibility</p:attrName>
                                        </p:attrNameLst>
                                      </p:cBhvr>
                                      <p:to>
                                        <p:strVal val="visible"/>
                                      </p:to>
                                    </p:set>
                                    <p:animEffect transition="in" filter="wipe(down)">
                                      <p:cBhvr>
                                        <p:cTn id="14" dur="500"/>
                                        <p:tgtEl>
                                          <p:spTgt spid="410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 calcmode="lin" valueType="num">
                                      <p:cBhvr additive="base">
                                        <p:cTn id="21"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409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6387"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2" y="169863"/>
            <a:ext cx="4183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3</a:t>
            </a:r>
            <a:r>
              <a:rPr lang="zh-CN" altLang="en-US" sz="2000" b="1" dirty="0">
                <a:latin typeface="宋体" pitchFamily="2" charset="-122"/>
              </a:rPr>
              <a:t>章 </a:t>
            </a:r>
            <a:r>
              <a:rPr lang="en-US" altLang="zh-CN" sz="2000" b="1" dirty="0">
                <a:latin typeface="Times New Roman" pitchFamily="18" charset="0"/>
                <a:cs typeface="Times New Roman" pitchFamily="18" charset="0"/>
              </a:rPr>
              <a:t>WCS</a:t>
            </a:r>
            <a:r>
              <a:rPr lang="zh-CN" altLang="zh-CN" sz="2000" b="1" dirty="0">
                <a:latin typeface="Times New Roman" pitchFamily="18" charset="0"/>
                <a:cs typeface="Times New Roman" pitchFamily="18" charset="0"/>
              </a:rPr>
              <a:t>坐标转换的算法分析</a:t>
            </a:r>
          </a:p>
        </p:txBody>
      </p:sp>
      <p:sp>
        <p:nvSpPr>
          <p:cNvPr id="16" name="文本框 15"/>
          <p:cNvSpPr txBox="1">
            <a:spLocks noChangeArrowheads="1"/>
          </p:cNvSpPr>
          <p:nvPr/>
        </p:nvSpPr>
        <p:spPr bwMode="auto">
          <a:xfrm>
            <a:off x="1979712" y="5102332"/>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smtClean="0"/>
              <a:t>1/2</a:t>
            </a:r>
            <a:r>
              <a:rPr lang="zh-CN" altLang="en-US" dirty="0" smtClean="0"/>
              <a:t>三维模型</a:t>
            </a:r>
            <a:endParaRPr lang="zh-CN" altLang="en-US" dirty="0"/>
          </a:p>
        </p:txBody>
      </p:sp>
      <p:sp>
        <p:nvSpPr>
          <p:cNvPr id="21" name="文本框 20"/>
          <p:cNvSpPr txBox="1">
            <a:spLocks noChangeArrowheads="1"/>
          </p:cNvSpPr>
          <p:nvPr/>
        </p:nvSpPr>
        <p:spPr bwMode="auto">
          <a:xfrm>
            <a:off x="5672742" y="5103866"/>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t>1/36</a:t>
            </a:r>
            <a:r>
              <a:rPr lang="zh-CN" altLang="en-US" dirty="0"/>
              <a:t>三维模型</a:t>
            </a: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550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4" name="矩形 13"/>
          <p:cNvSpPr/>
          <p:nvPr/>
        </p:nvSpPr>
        <p:spPr>
          <a:xfrm>
            <a:off x="845344" y="1412776"/>
            <a:ext cx="7418016" cy="369332"/>
          </a:xfrm>
          <a:prstGeom prst="rect">
            <a:avLst/>
          </a:prstGeom>
        </p:spPr>
        <p:txBody>
          <a:bodyPr wrap="square">
            <a:spAutoFit/>
          </a:bodyPr>
          <a:lstStyle/>
          <a:p>
            <a:pPr lvl="1">
              <a:buSzPct val="80000"/>
              <a:defRPr/>
            </a:pPr>
            <a:r>
              <a:rPr lang="en-US" altLang="zh-CN" dirty="0" smtClean="0"/>
              <a:t>    </a:t>
            </a:r>
            <a:endParaRPr lang="en-US" altLang="zh-CN" kern="100" dirty="0">
              <a:latin typeface="Times New Roman" panose="02020603050405020304" pitchFamily="18" charset="0"/>
            </a:endParaRPr>
          </a:p>
        </p:txBody>
      </p:sp>
      <p:sp>
        <p:nvSpPr>
          <p:cNvPr id="17" name="矩形 16"/>
          <p:cNvSpPr/>
          <p:nvPr/>
        </p:nvSpPr>
        <p:spPr>
          <a:xfrm>
            <a:off x="845344" y="743362"/>
            <a:ext cx="7418016" cy="1338828"/>
          </a:xfrm>
          <a:prstGeom prst="rect">
            <a:avLst/>
          </a:prstGeom>
        </p:spPr>
        <p:txBody>
          <a:bodyPr wrap="square">
            <a:spAutoFit/>
          </a:bodyPr>
          <a:lstStyle/>
          <a:p>
            <a:pPr marL="180000" lvl="1">
              <a:lnSpc>
                <a:spcPct val="150000"/>
              </a:lnSpc>
              <a:buSzPct val="80000"/>
              <a:defRPr/>
            </a:pPr>
            <a:r>
              <a:rPr lang="en-US" altLang="zh-CN" dirty="0" smtClean="0"/>
              <a:t>    </a:t>
            </a:r>
            <a:r>
              <a:rPr lang="zh-CN" altLang="zh-CN" dirty="0" smtClean="0">
                <a:latin typeface="楷体" pitchFamily="49" charset="-122"/>
                <a:ea typeface="楷体" pitchFamily="49" charset="-122"/>
              </a:rPr>
              <a:t>目前</a:t>
            </a:r>
            <a:r>
              <a:rPr lang="en-US" altLang="zh-CN" dirty="0">
                <a:latin typeface="楷体" pitchFamily="49" charset="-122"/>
                <a:ea typeface="楷体" pitchFamily="49" charset="-122"/>
              </a:rPr>
              <a:t>FITS</a:t>
            </a:r>
            <a:r>
              <a:rPr lang="zh-CN" altLang="zh-CN" dirty="0">
                <a:latin typeface="楷体" pitchFamily="49" charset="-122"/>
                <a:ea typeface="楷体" pitchFamily="49" charset="-122"/>
              </a:rPr>
              <a:t>图像文件头中，用于像素坐标向天球</a:t>
            </a:r>
            <a:r>
              <a:rPr lang="zh-CN" altLang="zh-CN" dirty="0" smtClean="0">
                <a:latin typeface="楷体" pitchFamily="49" charset="-122"/>
                <a:ea typeface="楷体" pitchFamily="49" charset="-122"/>
              </a:rPr>
              <a:t>坐标</a:t>
            </a:r>
            <a:r>
              <a:rPr lang="zh-CN" altLang="en-US" dirty="0">
                <a:latin typeface="楷体" pitchFamily="49" charset="-122"/>
                <a:ea typeface="楷体" pitchFamily="49" charset="-122"/>
              </a:rPr>
              <a:t>进行</a:t>
            </a:r>
            <a:r>
              <a:rPr lang="zh-CN" altLang="zh-CN" dirty="0" smtClean="0">
                <a:latin typeface="楷体" pitchFamily="49" charset="-122"/>
                <a:ea typeface="楷体" pitchFamily="49" charset="-122"/>
              </a:rPr>
              <a:t>转换</a:t>
            </a:r>
            <a:r>
              <a:rPr lang="zh-CN" altLang="en-US" dirty="0" smtClean="0">
                <a:latin typeface="楷体" pitchFamily="49" charset="-122"/>
                <a:ea typeface="楷体" pitchFamily="49" charset="-122"/>
              </a:rPr>
              <a:t>计算</a:t>
            </a:r>
            <a:r>
              <a:rPr lang="zh-CN" altLang="zh-CN" dirty="0" smtClean="0">
                <a:latin typeface="楷体" pitchFamily="49" charset="-122"/>
                <a:ea typeface="楷体" pitchFamily="49" charset="-122"/>
              </a:rPr>
              <a:t>的</a:t>
            </a:r>
            <a:r>
              <a:rPr lang="zh-CN" altLang="zh-CN" dirty="0">
                <a:latin typeface="楷体" pitchFamily="49" charset="-122"/>
                <a:ea typeface="楷体" pitchFamily="49" charset="-122"/>
              </a:rPr>
              <a:t>关键字分别为</a:t>
            </a:r>
            <a:r>
              <a:rPr lang="en-US" altLang="zh-CN" dirty="0">
                <a:latin typeface="楷体" pitchFamily="49" charset="-122"/>
                <a:ea typeface="楷体" pitchFamily="49" charset="-122"/>
              </a:rPr>
              <a:t>: </a:t>
            </a:r>
            <a:r>
              <a:rPr lang="en-US" altLang="zh-CN" dirty="0" err="1" smtClean="0">
                <a:latin typeface="楷体" pitchFamily="49" charset="-122"/>
                <a:ea typeface="楷体" pitchFamily="49" charset="-122"/>
              </a:rPr>
              <a:t>CRPIXj</a:t>
            </a:r>
            <a:r>
              <a:rPr lang="zh-CN" altLang="zh-CN" dirty="0" smtClean="0">
                <a:latin typeface="楷体" pitchFamily="49" charset="-122"/>
                <a:ea typeface="楷体" pitchFamily="49" charset="-122"/>
              </a:rPr>
              <a:t>、</a:t>
            </a:r>
            <a:r>
              <a:rPr lang="en-US" altLang="zh-CN" dirty="0" err="1" smtClean="0">
                <a:latin typeface="楷体" pitchFamily="49" charset="-122"/>
                <a:ea typeface="楷体" pitchFamily="49" charset="-122"/>
              </a:rPr>
              <a:t>CRVALi</a:t>
            </a:r>
            <a:r>
              <a:rPr lang="zh-CN" altLang="zh-CN" dirty="0" smtClean="0">
                <a:latin typeface="楷体" pitchFamily="49" charset="-122"/>
                <a:ea typeface="楷体" pitchFamily="49" charset="-122"/>
              </a:rPr>
              <a:t>、</a:t>
            </a:r>
            <a:r>
              <a:rPr lang="en-US" altLang="zh-CN" dirty="0" err="1" smtClean="0">
                <a:latin typeface="楷体" pitchFamily="49" charset="-122"/>
                <a:ea typeface="楷体" pitchFamily="49" charset="-122"/>
              </a:rPr>
              <a:t>CTYPEi</a:t>
            </a:r>
            <a:r>
              <a:rPr lang="zh-CN" altLang="zh-CN" dirty="0" smtClean="0">
                <a:latin typeface="楷体" pitchFamily="49" charset="-122"/>
                <a:ea typeface="楷体" pitchFamily="49" charset="-122"/>
              </a:rPr>
              <a:t>、</a:t>
            </a:r>
            <a:r>
              <a:rPr lang="en-US" altLang="zh-CN" dirty="0" err="1" smtClean="0">
                <a:latin typeface="楷体" pitchFamily="49" charset="-122"/>
                <a:ea typeface="楷体" pitchFamily="49" charset="-122"/>
              </a:rPr>
              <a:t>CDELTi</a:t>
            </a:r>
            <a:r>
              <a:rPr lang="zh-CN" altLang="zh-CN" dirty="0" smtClean="0">
                <a:latin typeface="楷体" pitchFamily="49" charset="-122"/>
                <a:ea typeface="楷体" pitchFamily="49" charset="-122"/>
              </a:rPr>
              <a:t>、</a:t>
            </a:r>
            <a:r>
              <a:rPr lang="en-US" altLang="zh-CN" dirty="0" err="1" smtClean="0">
                <a:latin typeface="楷体" pitchFamily="49" charset="-122"/>
                <a:ea typeface="楷体" pitchFamily="49" charset="-122"/>
              </a:rPr>
              <a:t>PCi_j</a:t>
            </a:r>
            <a:r>
              <a:rPr lang="zh-CN" altLang="zh-CN" dirty="0" smtClean="0">
                <a:latin typeface="楷体" pitchFamily="49" charset="-122"/>
                <a:ea typeface="楷体" pitchFamily="49" charset="-122"/>
              </a:rPr>
              <a:t>、</a:t>
            </a:r>
            <a:r>
              <a:rPr lang="en-US" altLang="zh-CN" dirty="0" err="1" smtClean="0">
                <a:latin typeface="楷体" pitchFamily="49" charset="-122"/>
                <a:ea typeface="楷体" pitchFamily="49" charset="-122"/>
              </a:rPr>
              <a:t>CROTAj</a:t>
            </a:r>
            <a:r>
              <a:rPr lang="zh-CN" altLang="en-US" dirty="0" smtClean="0">
                <a:latin typeface="楷体" pitchFamily="49" charset="-122"/>
                <a:ea typeface="楷体" pitchFamily="49" charset="-122"/>
              </a:rPr>
              <a:t>、</a:t>
            </a:r>
            <a:r>
              <a:rPr lang="en-US" altLang="zh-CN" dirty="0" err="1" smtClean="0">
                <a:latin typeface="楷体" pitchFamily="49" charset="-122"/>
                <a:ea typeface="楷体" pitchFamily="49" charset="-122"/>
              </a:rPr>
              <a:t>CDi_j</a:t>
            </a:r>
            <a:r>
              <a:rPr lang="zh-CN" altLang="zh-CN" dirty="0" smtClean="0">
                <a:latin typeface="楷体" pitchFamily="49" charset="-122"/>
                <a:ea typeface="楷体" pitchFamily="49" charset="-122"/>
              </a:rPr>
              <a:t>。</a:t>
            </a:r>
            <a:endParaRPr lang="en-US" altLang="zh-CN" kern="100" dirty="0">
              <a:latin typeface="楷体" pitchFamily="49" charset="-122"/>
              <a:ea typeface="楷体" pitchFamily="49" charset="-122"/>
            </a:endParaRP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1453348717"/>
                  </p:ext>
                </p:extLst>
              </p:nvPr>
            </p:nvGraphicFramePr>
            <p:xfrm>
              <a:off x="457199" y="2060851"/>
              <a:ext cx="8279607" cy="4189131"/>
            </p:xfrm>
            <a:graphic>
              <a:graphicData uri="http://schemas.openxmlformats.org/drawingml/2006/table">
                <a:tbl>
                  <a:tblPr firstRow="1" firstCol="1" bandRow="1">
                    <a:tableStyleId>{5C22544A-7EE6-4342-B048-85BDC9FD1C3A}</a:tableStyleId>
                  </a:tblPr>
                  <a:tblGrid>
                    <a:gridCol w="2759869"/>
                    <a:gridCol w="2759869"/>
                    <a:gridCol w="2759869"/>
                  </a:tblGrid>
                  <a:tr h="278417">
                    <a:tc>
                      <a:txBody>
                        <a:bodyPr/>
                        <a:lstStyle/>
                        <a:p>
                          <a:pPr indent="266700" algn="ctr">
                            <a:lnSpc>
                              <a:spcPct val="110000"/>
                            </a:lnSpc>
                            <a:spcAft>
                              <a:spcPts val="0"/>
                            </a:spcAft>
                          </a:pPr>
                          <a:r>
                            <a:rPr lang="zh-CN" sz="900" kern="100">
                              <a:effectLst/>
                            </a:rPr>
                            <a:t>变量</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zh-CN" sz="900" kern="100">
                              <a:effectLst/>
                            </a:rPr>
                            <a:t>含义</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WCS</a:t>
                          </a:r>
                          <a:r>
                            <a:rPr lang="zh-CN" sz="900" kern="100">
                              <a:effectLst/>
                            </a:rPr>
                            <a:t>关键字</a:t>
                          </a:r>
                          <a:endParaRPr lang="zh-CN" sz="1050" kern="100">
                            <a:effectLst/>
                            <a:latin typeface="宋体"/>
                            <a:cs typeface="Times New Roman"/>
                          </a:endParaRPr>
                        </a:p>
                      </a:txBody>
                      <a:tcPr marL="68580" marR="68580" marT="0" marB="0" anchor="ctr"/>
                    </a:tc>
                  </a:tr>
                  <a:tr h="278417">
                    <a:tc>
                      <a:txBody>
                        <a:bodyPr/>
                        <a:lstStyle/>
                        <a:p>
                          <a:pPr algn="ctr">
                            <a:spcAft>
                              <a:spcPts val="0"/>
                            </a:spcAft>
                            <a:tabLst>
                              <a:tab pos="457200" algn="l"/>
                            </a:tabLst>
                          </a:pPr>
                          <a:r>
                            <a:rPr lang="en-US" sz="900" kern="100">
                              <a:effectLst/>
                            </a:rPr>
                            <a:t>i</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世界坐标的索引变量</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91293">
                    <a:tc>
                      <a:txBody>
                        <a:bodyPr/>
                        <a:lstStyle/>
                        <a:p>
                          <a:pPr algn="ctr">
                            <a:spcAft>
                              <a:spcPts val="0"/>
                            </a:spcAft>
                            <a:tabLst>
                              <a:tab pos="457200" algn="l"/>
                            </a:tabLst>
                          </a:pPr>
                          <a:r>
                            <a:rPr lang="en-US" sz="900" kern="100">
                              <a:effectLst/>
                            </a:rPr>
                            <a:t>j</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像素坐标的索引变量</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14:m>
                            <m:oMathPara xmlns:m="http://schemas.openxmlformats.org/officeDocument/2006/math">
                              <m:oMathParaPr>
                                <m:jc m:val="centerGroup"/>
                              </m:oMathParaPr>
                              <m:oMath xmlns:m="http://schemas.openxmlformats.org/officeDocument/2006/math">
                                <m:sSub>
                                  <m:sSubPr>
                                    <m:ctrlPr>
                                      <a:rPr lang="zh-CN" sz="900" i="1" kern="100">
                                        <a:effectLst/>
                                        <a:latin typeface="Cambria Math"/>
                                      </a:rPr>
                                    </m:ctrlPr>
                                  </m:sSubPr>
                                  <m:e>
                                    <m:r>
                                      <a:rPr lang="en-US" sz="900" kern="100">
                                        <a:effectLst/>
                                        <a:latin typeface="Cambria Math"/>
                                      </a:rPr>
                                      <m:t>𝑝</m:t>
                                    </m:r>
                                  </m:e>
                                  <m:sub>
                                    <m:r>
                                      <a:rPr lang="en-US" sz="900" kern="100">
                                        <a:effectLst/>
                                        <a:latin typeface="Cambria Math"/>
                                      </a:rPr>
                                      <m:t>𝑗</m:t>
                                    </m:r>
                                  </m:sub>
                                </m:sSub>
                              </m:oMath>
                            </m:oMathPara>
                          </a14:m>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像素坐标</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14:m>
                            <m:oMathPara xmlns:m="http://schemas.openxmlformats.org/officeDocument/2006/math">
                              <m:oMathParaPr>
                                <m:jc m:val="centerGroup"/>
                              </m:oMathParaPr>
                              <m:oMath xmlns:m="http://schemas.openxmlformats.org/officeDocument/2006/math">
                                <m:sSub>
                                  <m:sSubPr>
                                    <m:ctrlPr>
                                      <a:rPr lang="zh-CN" sz="900" i="1" kern="100">
                                        <a:effectLst/>
                                        <a:latin typeface="Cambria Math"/>
                                      </a:rPr>
                                    </m:ctrlPr>
                                  </m:sSubPr>
                                  <m:e>
                                    <m:r>
                                      <a:rPr lang="en-US" sz="900" kern="100">
                                        <a:effectLst/>
                                        <a:latin typeface="Cambria Math"/>
                                      </a:rPr>
                                      <m:t>𝑟</m:t>
                                    </m:r>
                                  </m:e>
                                  <m:sub>
                                    <m:r>
                                      <a:rPr lang="en-US" sz="900" kern="100">
                                        <a:effectLst/>
                                        <a:latin typeface="Cambria Math"/>
                                      </a:rPr>
                                      <m:t>𝑗</m:t>
                                    </m:r>
                                  </m:sub>
                                </m:sSub>
                              </m:oMath>
                            </m:oMathPara>
                          </a14:m>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参考像素坐标</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CRPIXj</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14:m>
                            <m:oMathPara xmlns:m="http://schemas.openxmlformats.org/officeDocument/2006/math">
                              <m:oMathParaPr>
                                <m:jc m:val="centerGroup"/>
                              </m:oMathParaPr>
                              <m:oMath xmlns:m="http://schemas.openxmlformats.org/officeDocument/2006/math">
                                <m:sSub>
                                  <m:sSubPr>
                                    <m:ctrlPr>
                                      <a:rPr lang="zh-CN" sz="900" i="1" kern="100">
                                        <a:effectLst/>
                                        <a:latin typeface="Cambria Math"/>
                                      </a:rPr>
                                    </m:ctrlPr>
                                  </m:sSubPr>
                                  <m:e>
                                    <m:r>
                                      <a:rPr lang="en-US" sz="900" kern="100">
                                        <a:effectLst/>
                                        <a:latin typeface="Cambria Math"/>
                                      </a:rPr>
                                      <m:t>𝑚</m:t>
                                    </m:r>
                                  </m:e>
                                  <m:sub>
                                    <m:r>
                                      <a:rPr lang="en-US" sz="900" kern="100">
                                        <a:effectLst/>
                                        <a:latin typeface="Cambria Math"/>
                                      </a:rPr>
                                      <m:t>𝑖𝑗</m:t>
                                    </m:r>
                                  </m:sub>
                                </m:sSub>
                              </m:oMath>
                            </m:oMathPara>
                          </a14:m>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线性转换矩阵</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CDi_j</a:t>
                          </a:r>
                          <a:r>
                            <a:rPr lang="zh-CN" sz="900" kern="100">
                              <a:effectLst/>
                            </a:rPr>
                            <a:t>或</a:t>
                          </a:r>
                          <a:r>
                            <a:rPr lang="en-US" sz="900" kern="100">
                              <a:effectLst/>
                            </a:rPr>
                            <a:t>PCi_j</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14:m>
                            <m:oMathPara xmlns:m="http://schemas.openxmlformats.org/officeDocument/2006/math">
                              <m:oMathParaPr>
                                <m:jc m:val="centerGroup"/>
                              </m:oMathParaPr>
                              <m:oMath xmlns:m="http://schemas.openxmlformats.org/officeDocument/2006/math">
                                <m:sSub>
                                  <m:sSubPr>
                                    <m:ctrlPr>
                                      <a:rPr lang="zh-CN" sz="900" i="1" kern="100">
                                        <a:effectLst/>
                                        <a:latin typeface="Cambria Math"/>
                                      </a:rPr>
                                    </m:ctrlPr>
                                  </m:sSubPr>
                                  <m:e>
                                    <m:r>
                                      <a:rPr lang="en-US" sz="900" kern="100">
                                        <a:effectLst/>
                                        <a:latin typeface="Cambria Math"/>
                                      </a:rPr>
                                      <m:t>𝑠</m:t>
                                    </m:r>
                                  </m:e>
                                  <m:sub>
                                    <m:r>
                                      <a:rPr lang="en-US" sz="900" kern="100">
                                        <a:effectLst/>
                                        <a:latin typeface="Cambria Math"/>
                                      </a:rPr>
                                      <m:t>𝑖</m:t>
                                    </m:r>
                                  </m:sub>
                                </m:sSub>
                              </m:oMath>
                            </m:oMathPara>
                          </a14:m>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坐标系数</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CDELTi</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14:m>
                            <m:oMathPara xmlns:m="http://schemas.openxmlformats.org/officeDocument/2006/math">
                              <m:oMathParaPr>
                                <m:jc m:val="centerGroup"/>
                              </m:oMathParaPr>
                              <m:oMath xmlns:m="http://schemas.openxmlformats.org/officeDocument/2006/math">
                                <m:sSub>
                                  <m:sSubPr>
                                    <m:ctrlPr>
                                      <a:rPr lang="zh-CN" sz="900" i="1" kern="100">
                                        <a:effectLst/>
                                        <a:latin typeface="Cambria Math"/>
                                      </a:rPr>
                                    </m:ctrlPr>
                                  </m:sSubPr>
                                  <m:e>
                                    <m:r>
                                      <a:rPr lang="en-US" sz="900" kern="100">
                                        <a:effectLst/>
                                        <a:latin typeface="Cambria Math"/>
                                      </a:rPr>
                                      <m:t>𝑥</m:t>
                                    </m:r>
                                  </m:e>
                                  <m:sub>
                                    <m:r>
                                      <a:rPr lang="en-US" sz="900" kern="100">
                                        <a:effectLst/>
                                        <a:latin typeface="Cambria Math"/>
                                      </a:rPr>
                                      <m:t>𝑖</m:t>
                                    </m:r>
                                  </m:sub>
                                </m:sSub>
                              </m:oMath>
                            </m:oMathPara>
                          </a14:m>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过渡性质的世界坐标系</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r>
                            <a:rPr lang="en-US" sz="900" kern="100">
                              <a:effectLst/>
                            </a:rPr>
                            <a:t>(x</a:t>
                          </a:r>
                          <a:r>
                            <a:rPr lang="zh-CN" sz="900" kern="100">
                              <a:effectLst/>
                            </a:rPr>
                            <a:t>，</a:t>
                          </a:r>
                          <a:r>
                            <a:rPr lang="en-US" sz="900" kern="100">
                              <a:effectLst/>
                            </a:rPr>
                            <a:t>y)</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投影平面坐标</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r>
                            <a:rPr lang="en-US" sz="900" kern="100">
                              <a:effectLst/>
                            </a:rPr>
                            <a:t>(</a:t>
                          </a:r>
                          <a14:m>
                            <m:oMath xmlns:m="http://schemas.openxmlformats.org/officeDocument/2006/math">
                              <m:r>
                                <a:rPr lang="en-US" sz="900" kern="100">
                                  <a:effectLst/>
                                  <a:latin typeface="Cambria Math"/>
                                </a:rPr>
                                <m:t>∅</m:t>
                              </m:r>
                              <m:r>
                                <a:rPr lang="zh-CN" sz="900" kern="100">
                                  <a:effectLst/>
                                  <a:latin typeface="Cambria Math"/>
                                </a:rPr>
                                <m:t>，</m:t>
                              </m:r>
                              <m:r>
                                <a:rPr lang="en-US" sz="900" kern="100">
                                  <a:effectLst/>
                                  <a:latin typeface="Cambria Math"/>
                                </a:rPr>
                                <m:t>𝜃</m:t>
                              </m:r>
                            </m:oMath>
                          </a14:m>
                          <a:r>
                            <a:rPr lang="en-US" sz="900" kern="100">
                              <a:effectLst/>
                            </a:rPr>
                            <a:t>)</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本地天球（</a:t>
                          </a:r>
                          <a:r>
                            <a:rPr lang="en-US" sz="900" kern="100">
                              <a:effectLst/>
                            </a:rPr>
                            <a:t>native celestial</a:t>
                          </a:r>
                          <a:r>
                            <a:rPr lang="zh-CN" sz="900" kern="100">
                              <a:effectLst/>
                            </a:rPr>
                            <a:t>）坐标系下的赤经赤纬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r>
                            <a:rPr lang="en-US" sz="900" kern="100">
                              <a:effectLst/>
                            </a:rPr>
                            <a:t>(</a:t>
                          </a:r>
                          <a14:m>
                            <m:oMath xmlns:m="http://schemas.openxmlformats.org/officeDocument/2006/math">
                              <m:r>
                                <m:rPr>
                                  <m:sty m:val="p"/>
                                </m:rPr>
                                <a:rPr lang="en-US" sz="900" kern="100">
                                  <a:effectLst/>
                                  <a:latin typeface="Cambria Math"/>
                                </a:rPr>
                                <m:t>α</m:t>
                              </m:r>
                            </m:oMath>
                          </a14:m>
                          <a:r>
                            <a:rPr lang="zh-CN" sz="900" kern="100">
                              <a:effectLst/>
                            </a:rPr>
                            <a:t>，</a:t>
                          </a:r>
                          <a14:m>
                            <m:oMath xmlns:m="http://schemas.openxmlformats.org/officeDocument/2006/math">
                              <m:r>
                                <m:rPr>
                                  <m:sty m:val="p"/>
                                </m:rPr>
                                <a:rPr lang="en-US" sz="900" kern="100">
                                  <a:effectLst/>
                                  <a:latin typeface="Cambria Math"/>
                                </a:rPr>
                                <m:t>δ</m:t>
                              </m:r>
                            </m:oMath>
                          </a14:m>
                          <a:r>
                            <a:rPr lang="en-US" sz="900" kern="100">
                              <a:effectLst/>
                            </a:rPr>
                            <a:t>)</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实际天球坐标系下的赤经赤纬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r>
                            <a:rPr lang="en-US" sz="900" kern="100">
                              <a:effectLst/>
                            </a:rPr>
                            <a:t>(</a:t>
                          </a:r>
                          <a14:m>
                            <m:oMath xmlns:m="http://schemas.openxmlformats.org/officeDocument/2006/math">
                              <m:sSub>
                                <m:sSubPr>
                                  <m:ctrlPr>
                                    <a:rPr lang="zh-CN" sz="900" i="1" kern="100">
                                      <a:effectLst/>
                                      <a:latin typeface="Cambria Math"/>
                                    </a:rPr>
                                  </m:ctrlPr>
                                </m:sSubPr>
                                <m:e>
                                  <m:r>
                                    <a:rPr lang="en-US" sz="900" kern="100">
                                      <a:effectLst/>
                                      <a:latin typeface="Cambria Math"/>
                                    </a:rPr>
                                    <m:t>∅</m:t>
                                  </m:r>
                                </m:e>
                                <m:sub>
                                  <m:r>
                                    <a:rPr lang="en-US" sz="900" kern="100">
                                      <a:effectLst/>
                                      <a:latin typeface="Cambria Math"/>
                                    </a:rPr>
                                    <m:t>0</m:t>
                                  </m:r>
                                </m:sub>
                              </m:sSub>
                            </m:oMath>
                          </a14:m>
                          <a:r>
                            <a:rPr lang="zh-CN" sz="900" kern="100">
                              <a:effectLst/>
                            </a:rPr>
                            <a:t>，</a:t>
                          </a:r>
                          <a14:m>
                            <m:oMath xmlns:m="http://schemas.openxmlformats.org/officeDocument/2006/math">
                              <m:sSub>
                                <m:sSubPr>
                                  <m:ctrlPr>
                                    <a:rPr lang="zh-CN" sz="900" i="1" kern="100">
                                      <a:effectLst/>
                                      <a:latin typeface="Cambria Math"/>
                                    </a:rPr>
                                  </m:ctrlPr>
                                </m:sSubPr>
                                <m:e>
                                  <m:r>
                                    <m:rPr>
                                      <m:sty m:val="p"/>
                                    </m:rPr>
                                    <a:rPr lang="en-US" sz="900" kern="100">
                                      <a:effectLst/>
                                      <a:latin typeface="Cambria Math"/>
                                    </a:rPr>
                                    <m:t>θ</m:t>
                                  </m:r>
                                </m:e>
                                <m:sub>
                                  <m:r>
                                    <a:rPr lang="en-US" sz="900" kern="100">
                                      <a:effectLst/>
                                      <a:latin typeface="Cambria Math"/>
                                    </a:rPr>
                                    <m:t>0</m:t>
                                  </m:r>
                                </m:sub>
                              </m:sSub>
                            </m:oMath>
                          </a14:m>
                          <a:r>
                            <a:rPr lang="en-US" sz="900" kern="100">
                              <a:effectLst/>
                            </a:rPr>
                            <a:t>)</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参考点在本地天球坐标系的赤经赤纬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PVi_1,PVi_2</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r>
                            <a:rPr lang="en-US" sz="900" kern="100">
                              <a:effectLst/>
                            </a:rPr>
                            <a:t>(</a:t>
                          </a:r>
                          <a14:m>
                            <m:oMath xmlns:m="http://schemas.openxmlformats.org/officeDocument/2006/math">
                              <m:sSub>
                                <m:sSubPr>
                                  <m:ctrlPr>
                                    <a:rPr lang="zh-CN" sz="900" i="1" kern="100">
                                      <a:effectLst/>
                                      <a:latin typeface="Cambria Math"/>
                                    </a:rPr>
                                  </m:ctrlPr>
                                </m:sSubPr>
                                <m:e>
                                  <m:r>
                                    <m:rPr>
                                      <m:sty m:val="p"/>
                                    </m:rPr>
                                    <a:rPr lang="en-US" sz="900" kern="100">
                                      <a:effectLst/>
                                      <a:latin typeface="Cambria Math"/>
                                    </a:rPr>
                                    <m:t>α</m:t>
                                  </m:r>
                                </m:e>
                                <m:sub>
                                  <m:r>
                                    <a:rPr lang="en-US" sz="900" kern="100">
                                      <a:effectLst/>
                                      <a:latin typeface="Cambria Math"/>
                                    </a:rPr>
                                    <m:t>0</m:t>
                                  </m:r>
                                </m:sub>
                              </m:sSub>
                            </m:oMath>
                          </a14:m>
                          <a:r>
                            <a:rPr lang="zh-CN" sz="900" kern="100">
                              <a:effectLst/>
                            </a:rPr>
                            <a:t>，</a:t>
                          </a:r>
                          <a14:m>
                            <m:oMath xmlns:m="http://schemas.openxmlformats.org/officeDocument/2006/math">
                              <m:sSub>
                                <m:sSubPr>
                                  <m:ctrlPr>
                                    <a:rPr lang="zh-CN" sz="900" i="1" kern="100">
                                      <a:effectLst/>
                                      <a:latin typeface="Cambria Math"/>
                                    </a:rPr>
                                  </m:ctrlPr>
                                </m:sSubPr>
                                <m:e>
                                  <m:r>
                                    <m:rPr>
                                      <m:sty m:val="p"/>
                                    </m:rPr>
                                    <a:rPr lang="en-US" sz="900" kern="100">
                                      <a:effectLst/>
                                      <a:latin typeface="Cambria Math"/>
                                    </a:rPr>
                                    <m:t>δ</m:t>
                                  </m:r>
                                </m:e>
                                <m:sub>
                                  <m:r>
                                    <a:rPr lang="en-US" sz="900" kern="100">
                                      <a:effectLst/>
                                      <a:latin typeface="Cambria Math"/>
                                    </a:rPr>
                                    <m:t>0</m:t>
                                  </m:r>
                                </m:sub>
                              </m:sSub>
                            </m:oMath>
                          </a14:m>
                          <a:r>
                            <a:rPr lang="en-US" sz="900" kern="100">
                              <a:effectLst/>
                            </a:rPr>
                            <a:t>)</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参考点在实际天球坐标系的赤经赤纬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CRVALi</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r>
                            <a:rPr lang="en-US" sz="900" kern="100">
                              <a:effectLst/>
                            </a:rPr>
                            <a:t>(</a:t>
                          </a:r>
                          <a14:m>
                            <m:oMath xmlns:m="http://schemas.openxmlformats.org/officeDocument/2006/math">
                              <m:sSub>
                                <m:sSubPr>
                                  <m:ctrlPr>
                                    <a:rPr lang="zh-CN" sz="900" i="1" kern="100">
                                      <a:effectLst/>
                                      <a:latin typeface="Cambria Math"/>
                                    </a:rPr>
                                  </m:ctrlPr>
                                </m:sSubPr>
                                <m:e>
                                  <m:r>
                                    <a:rPr lang="en-US" sz="900" kern="100">
                                      <a:effectLst/>
                                      <a:latin typeface="Cambria Math"/>
                                    </a:rPr>
                                    <m:t>∅</m:t>
                                  </m:r>
                                </m:e>
                                <m:sub>
                                  <m:r>
                                    <m:rPr>
                                      <m:sty m:val="p"/>
                                    </m:rPr>
                                    <a:rPr lang="en-US" sz="900" kern="100">
                                      <a:effectLst/>
                                      <a:latin typeface="Cambria Math"/>
                                    </a:rPr>
                                    <m:t>p</m:t>
                                  </m:r>
                                </m:sub>
                              </m:sSub>
                            </m:oMath>
                          </a14:m>
                          <a:r>
                            <a:rPr lang="zh-CN" sz="900" kern="100">
                              <a:effectLst/>
                            </a:rPr>
                            <a:t>，</a:t>
                          </a:r>
                          <a14:m>
                            <m:oMath xmlns:m="http://schemas.openxmlformats.org/officeDocument/2006/math">
                              <m:sSub>
                                <m:sSubPr>
                                  <m:ctrlPr>
                                    <a:rPr lang="zh-CN" sz="900" i="1" kern="100">
                                      <a:effectLst/>
                                      <a:latin typeface="Cambria Math"/>
                                    </a:rPr>
                                  </m:ctrlPr>
                                </m:sSubPr>
                                <m:e>
                                  <m:r>
                                    <m:rPr>
                                      <m:sty m:val="p"/>
                                    </m:rPr>
                                    <a:rPr lang="en-US" sz="900" kern="100">
                                      <a:effectLst/>
                                      <a:latin typeface="Cambria Math"/>
                                    </a:rPr>
                                    <m:t>θ</m:t>
                                  </m:r>
                                </m:e>
                                <m:sub>
                                  <m:r>
                                    <m:rPr>
                                      <m:sty m:val="p"/>
                                    </m:rPr>
                                    <a:rPr lang="en-US" sz="900" kern="100">
                                      <a:effectLst/>
                                      <a:latin typeface="Cambria Math"/>
                                    </a:rPr>
                                    <m:t>p</m:t>
                                  </m:r>
                                </m:sub>
                              </m:sSub>
                            </m:oMath>
                          </a14:m>
                          <a:r>
                            <a:rPr lang="en-US" sz="900" kern="100">
                              <a:effectLst/>
                            </a:rPr>
                            <a:t>)</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天球极点再本地天球坐标系的赤经赤纬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LONPOLE,LATPOLE</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r>
                            <a:rPr lang="en-US" sz="900" kern="100">
                              <a:effectLst/>
                            </a:rPr>
                            <a:t>(</a:t>
                          </a:r>
                          <a14:m>
                            <m:oMath xmlns:m="http://schemas.openxmlformats.org/officeDocument/2006/math">
                              <m:sSub>
                                <m:sSubPr>
                                  <m:ctrlPr>
                                    <a:rPr lang="zh-CN" sz="900" i="1" kern="100">
                                      <a:effectLst/>
                                      <a:latin typeface="Cambria Math"/>
                                    </a:rPr>
                                  </m:ctrlPr>
                                </m:sSubPr>
                                <m:e>
                                  <m:r>
                                    <m:rPr>
                                      <m:sty m:val="p"/>
                                    </m:rPr>
                                    <a:rPr lang="en-US" sz="900" kern="100">
                                      <a:effectLst/>
                                      <a:latin typeface="Cambria Math"/>
                                    </a:rPr>
                                    <m:t>α</m:t>
                                  </m:r>
                                </m:e>
                                <m:sub>
                                  <m:r>
                                    <m:rPr>
                                      <m:sty m:val="p"/>
                                    </m:rPr>
                                    <a:rPr lang="en-US" sz="900" kern="100">
                                      <a:effectLst/>
                                      <a:latin typeface="Cambria Math"/>
                                    </a:rPr>
                                    <m:t>p</m:t>
                                  </m:r>
                                </m:sub>
                              </m:sSub>
                            </m:oMath>
                          </a14:m>
                          <a:r>
                            <a:rPr lang="zh-CN" sz="900" kern="100">
                              <a:effectLst/>
                            </a:rPr>
                            <a:t>，</a:t>
                          </a:r>
                          <a14:m>
                            <m:oMath xmlns:m="http://schemas.openxmlformats.org/officeDocument/2006/math">
                              <m:sSub>
                                <m:sSubPr>
                                  <m:ctrlPr>
                                    <a:rPr lang="zh-CN" sz="900" i="1" kern="100">
                                      <a:effectLst/>
                                      <a:latin typeface="Cambria Math"/>
                                    </a:rPr>
                                  </m:ctrlPr>
                                </m:sSubPr>
                                <m:e>
                                  <m:r>
                                    <m:rPr>
                                      <m:sty m:val="p"/>
                                    </m:rPr>
                                    <a:rPr lang="en-US" sz="900" kern="100">
                                      <a:effectLst/>
                                      <a:latin typeface="Cambria Math"/>
                                    </a:rPr>
                                    <m:t>δ</m:t>
                                  </m:r>
                                </m:e>
                                <m:sub>
                                  <m:r>
                                    <m:rPr>
                                      <m:sty m:val="p"/>
                                    </m:rPr>
                                    <a:rPr lang="en-US" sz="900" kern="100">
                                      <a:effectLst/>
                                      <a:latin typeface="Cambria Math"/>
                                    </a:rPr>
                                    <m:t>p</m:t>
                                  </m:r>
                                </m:sub>
                              </m:sSub>
                            </m:oMath>
                          </a14:m>
                          <a:r>
                            <a:rPr lang="en-US" sz="900" kern="100">
                              <a:effectLst/>
                            </a:rPr>
                            <a:t>)</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本地天球极点在实际天球坐标系的赤经赤纬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dirty="0">
                              <a:effectLst/>
                            </a:rPr>
                            <a:t> </a:t>
                          </a:r>
                          <a:endParaRPr lang="zh-CN" sz="1050" kern="100" dirty="0">
                            <a:effectLst/>
                            <a:latin typeface="Times New Roman"/>
                            <a:ea typeface="宋体"/>
                          </a:endParaRPr>
                        </a:p>
                      </a:txBody>
                      <a:tcPr marL="68580" marR="68580" marT="0" marB="0"/>
                    </a:tc>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1453348717"/>
                  </p:ext>
                </p:extLst>
              </p:nvPr>
            </p:nvGraphicFramePr>
            <p:xfrm>
              <a:off x="457199" y="2060851"/>
              <a:ext cx="8279607" cy="4189131"/>
            </p:xfrm>
            <a:graphic>
              <a:graphicData uri="http://schemas.openxmlformats.org/drawingml/2006/table">
                <a:tbl>
                  <a:tblPr firstRow="1" firstCol="1" bandRow="1">
                    <a:tableStyleId>{5C22544A-7EE6-4342-B048-85BDC9FD1C3A}</a:tableStyleId>
                  </a:tblPr>
                  <a:tblGrid>
                    <a:gridCol w="2759869"/>
                    <a:gridCol w="2759869"/>
                    <a:gridCol w="2759869"/>
                  </a:tblGrid>
                  <a:tr h="278417">
                    <a:tc>
                      <a:txBody>
                        <a:bodyPr/>
                        <a:lstStyle/>
                        <a:p>
                          <a:pPr indent="266700" algn="ctr">
                            <a:lnSpc>
                              <a:spcPct val="110000"/>
                            </a:lnSpc>
                            <a:spcAft>
                              <a:spcPts val="0"/>
                            </a:spcAft>
                          </a:pPr>
                          <a:r>
                            <a:rPr lang="zh-CN" sz="900" kern="100">
                              <a:effectLst/>
                            </a:rPr>
                            <a:t>变量</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zh-CN" sz="900" kern="100">
                              <a:effectLst/>
                            </a:rPr>
                            <a:t>含义</a:t>
                          </a:r>
                          <a:endParaRPr lang="zh-CN" sz="1050" kern="100">
                            <a:effectLst/>
                            <a:latin typeface="宋体"/>
                            <a:cs typeface="Times New Roman"/>
                          </a:endParaRPr>
                        </a:p>
                      </a:txBody>
                      <a:tcPr marL="68580" marR="68580" marT="0" marB="0" anchor="ctr"/>
                    </a:tc>
                    <a:tc>
                      <a:txBody>
                        <a:bodyPr/>
                        <a:lstStyle/>
                        <a:p>
                          <a:pPr indent="266700" algn="ctr">
                            <a:lnSpc>
                              <a:spcPct val="110000"/>
                            </a:lnSpc>
                            <a:spcAft>
                              <a:spcPts val="0"/>
                            </a:spcAft>
                          </a:pPr>
                          <a:r>
                            <a:rPr lang="en-US" sz="900" kern="100">
                              <a:effectLst/>
                            </a:rPr>
                            <a:t>WCS</a:t>
                          </a:r>
                          <a:r>
                            <a:rPr lang="zh-CN" sz="900" kern="100">
                              <a:effectLst/>
                            </a:rPr>
                            <a:t>关键字</a:t>
                          </a:r>
                          <a:endParaRPr lang="zh-CN" sz="1050" kern="100">
                            <a:effectLst/>
                            <a:latin typeface="宋体"/>
                            <a:cs typeface="Times New Roman"/>
                          </a:endParaRPr>
                        </a:p>
                      </a:txBody>
                      <a:tcPr marL="68580" marR="68580" marT="0" marB="0" anchor="ctr"/>
                    </a:tc>
                  </a:tr>
                  <a:tr h="278417">
                    <a:tc>
                      <a:txBody>
                        <a:bodyPr/>
                        <a:lstStyle/>
                        <a:p>
                          <a:pPr algn="ctr">
                            <a:spcAft>
                              <a:spcPts val="0"/>
                            </a:spcAft>
                            <a:tabLst>
                              <a:tab pos="457200" algn="l"/>
                            </a:tabLst>
                          </a:pPr>
                          <a:r>
                            <a:rPr lang="en-US" sz="900" kern="100">
                              <a:effectLst/>
                            </a:rPr>
                            <a:t>i</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世界坐标的索引变量</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91293">
                    <a:tc>
                      <a:txBody>
                        <a:bodyPr/>
                        <a:lstStyle/>
                        <a:p>
                          <a:pPr algn="ctr">
                            <a:spcAft>
                              <a:spcPts val="0"/>
                            </a:spcAft>
                            <a:tabLst>
                              <a:tab pos="457200" algn="l"/>
                            </a:tabLst>
                          </a:pPr>
                          <a:r>
                            <a:rPr lang="en-US" sz="900" kern="100">
                              <a:effectLst/>
                            </a:rPr>
                            <a:t>j</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像素坐标的索引变量</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302174" r="-200000" b="-1093478"/>
                          </a:stretch>
                        </a:blipFill>
                      </a:tcPr>
                    </a:tc>
                    <a:tc>
                      <a:txBody>
                        <a:bodyPr/>
                        <a:lstStyle/>
                        <a:p>
                          <a:pPr algn="ctr">
                            <a:spcAft>
                              <a:spcPts val="0"/>
                            </a:spcAft>
                            <a:tabLst>
                              <a:tab pos="457200" algn="l"/>
                            </a:tabLst>
                          </a:pPr>
                          <a:r>
                            <a:rPr lang="zh-CN" sz="900" kern="100">
                              <a:effectLst/>
                            </a:rPr>
                            <a:t>像素坐标</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411111" r="-200000" b="-1017778"/>
                          </a:stretch>
                        </a:blipFill>
                      </a:tcPr>
                    </a:tc>
                    <a:tc>
                      <a:txBody>
                        <a:bodyPr/>
                        <a:lstStyle/>
                        <a:p>
                          <a:pPr algn="ctr">
                            <a:spcAft>
                              <a:spcPts val="0"/>
                            </a:spcAft>
                            <a:tabLst>
                              <a:tab pos="457200" algn="l"/>
                            </a:tabLst>
                          </a:pPr>
                          <a:r>
                            <a:rPr lang="zh-CN" sz="900" kern="100">
                              <a:effectLst/>
                            </a:rPr>
                            <a:t>参考像素坐标</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CRPIXj</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500000" r="-200000" b="-895652"/>
                          </a:stretch>
                        </a:blipFill>
                      </a:tcPr>
                    </a:tc>
                    <a:tc>
                      <a:txBody>
                        <a:bodyPr/>
                        <a:lstStyle/>
                        <a:p>
                          <a:pPr algn="ctr">
                            <a:spcAft>
                              <a:spcPts val="0"/>
                            </a:spcAft>
                            <a:tabLst>
                              <a:tab pos="457200" algn="l"/>
                            </a:tabLst>
                          </a:pPr>
                          <a:r>
                            <a:rPr lang="zh-CN" sz="900" kern="100">
                              <a:effectLst/>
                            </a:rPr>
                            <a:t>线性转换矩阵</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CDi_j</a:t>
                          </a:r>
                          <a:r>
                            <a:rPr lang="zh-CN" sz="900" kern="100">
                              <a:effectLst/>
                            </a:rPr>
                            <a:t>或</a:t>
                          </a:r>
                          <a:r>
                            <a:rPr lang="en-US" sz="900" kern="100">
                              <a:effectLst/>
                            </a:rPr>
                            <a:t>PCi_j</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600000" r="-200000" b="-795652"/>
                          </a:stretch>
                        </a:blipFill>
                      </a:tcPr>
                    </a:tc>
                    <a:tc>
                      <a:txBody>
                        <a:bodyPr/>
                        <a:lstStyle/>
                        <a:p>
                          <a:pPr algn="ctr">
                            <a:spcAft>
                              <a:spcPts val="0"/>
                            </a:spcAft>
                            <a:tabLst>
                              <a:tab pos="457200" algn="l"/>
                            </a:tabLst>
                          </a:pPr>
                          <a:r>
                            <a:rPr lang="zh-CN" sz="900" kern="100">
                              <a:effectLst/>
                            </a:rPr>
                            <a:t>坐标系数</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CDELTi</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715556" r="-200000" b="-713333"/>
                          </a:stretch>
                        </a:blipFill>
                      </a:tcPr>
                    </a:tc>
                    <a:tc>
                      <a:txBody>
                        <a:bodyPr/>
                        <a:lstStyle/>
                        <a:p>
                          <a:pPr algn="ctr">
                            <a:spcAft>
                              <a:spcPts val="0"/>
                            </a:spcAft>
                            <a:tabLst>
                              <a:tab pos="457200" algn="l"/>
                            </a:tabLst>
                          </a:pPr>
                          <a:r>
                            <a:rPr lang="zh-CN" sz="900" kern="100">
                              <a:effectLst/>
                            </a:rPr>
                            <a:t>过渡性质的世界坐标系</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pPr algn="ctr">
                            <a:spcAft>
                              <a:spcPts val="0"/>
                            </a:spcAft>
                            <a:tabLst>
                              <a:tab pos="457200" algn="l"/>
                            </a:tabLst>
                          </a:pPr>
                          <a:r>
                            <a:rPr lang="en-US" sz="900" kern="100">
                              <a:effectLst/>
                            </a:rPr>
                            <a:t>(x</a:t>
                          </a:r>
                          <a:r>
                            <a:rPr lang="zh-CN" sz="900" kern="100">
                              <a:effectLst/>
                            </a:rPr>
                            <a:t>，</a:t>
                          </a:r>
                          <a:r>
                            <a:rPr lang="en-US" sz="900" kern="100">
                              <a:effectLst/>
                            </a:rPr>
                            <a:t>y)</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zh-CN" sz="900" kern="100">
                              <a:effectLst/>
                            </a:rPr>
                            <a:t>投影平面坐标</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897826" r="-200000" b="-497826"/>
                          </a:stretch>
                        </a:blipFill>
                      </a:tcPr>
                    </a:tc>
                    <a:tc>
                      <a:txBody>
                        <a:bodyPr/>
                        <a:lstStyle/>
                        <a:p>
                          <a:pPr algn="ctr">
                            <a:spcAft>
                              <a:spcPts val="0"/>
                            </a:spcAft>
                            <a:tabLst>
                              <a:tab pos="457200" algn="l"/>
                            </a:tabLst>
                          </a:pPr>
                          <a:r>
                            <a:rPr lang="zh-CN" sz="900" kern="100">
                              <a:effectLst/>
                            </a:rPr>
                            <a:t>本地天球（</a:t>
                          </a:r>
                          <a:r>
                            <a:rPr lang="en-US" sz="900" kern="100">
                              <a:effectLst/>
                            </a:rPr>
                            <a:t>native celestial</a:t>
                          </a:r>
                          <a:r>
                            <a:rPr lang="zh-CN" sz="900" kern="100">
                              <a:effectLst/>
                            </a:rPr>
                            <a:t>）坐标系下的赤经赤纬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1020000" r="-200000" b="-408889"/>
                          </a:stretch>
                        </a:blipFill>
                      </a:tcPr>
                    </a:tc>
                    <a:tc>
                      <a:txBody>
                        <a:bodyPr/>
                        <a:lstStyle/>
                        <a:p>
                          <a:pPr algn="ctr">
                            <a:spcAft>
                              <a:spcPts val="0"/>
                            </a:spcAft>
                            <a:tabLst>
                              <a:tab pos="457200" algn="l"/>
                            </a:tabLst>
                          </a:pPr>
                          <a:r>
                            <a:rPr lang="zh-CN" sz="900" kern="100">
                              <a:effectLst/>
                            </a:rPr>
                            <a:t>实际天球坐标系下的赤经赤纬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 </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1095652" r="-200000" b="-300000"/>
                          </a:stretch>
                        </a:blipFill>
                      </a:tcPr>
                    </a:tc>
                    <a:tc>
                      <a:txBody>
                        <a:bodyPr/>
                        <a:lstStyle/>
                        <a:p>
                          <a:pPr algn="ctr">
                            <a:spcAft>
                              <a:spcPts val="0"/>
                            </a:spcAft>
                            <a:tabLst>
                              <a:tab pos="457200" algn="l"/>
                            </a:tabLst>
                          </a:pPr>
                          <a:r>
                            <a:rPr lang="zh-CN" sz="900" kern="100">
                              <a:effectLst/>
                            </a:rPr>
                            <a:t>参考点在本地天球坐标系的赤经赤纬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PVi_1,PVi_2</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1195652" r="-200000" b="-200000"/>
                          </a:stretch>
                        </a:blipFill>
                      </a:tcPr>
                    </a:tc>
                    <a:tc>
                      <a:txBody>
                        <a:bodyPr/>
                        <a:lstStyle/>
                        <a:p>
                          <a:pPr algn="ctr">
                            <a:spcAft>
                              <a:spcPts val="0"/>
                            </a:spcAft>
                            <a:tabLst>
                              <a:tab pos="457200" algn="l"/>
                            </a:tabLst>
                          </a:pPr>
                          <a:r>
                            <a:rPr lang="zh-CN" sz="900" kern="100">
                              <a:effectLst/>
                            </a:rPr>
                            <a:t>参考点在实际天球坐标系的赤经赤纬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CRVALi</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1324444" r="-200000" b="-104444"/>
                          </a:stretch>
                        </a:blipFill>
                      </a:tcPr>
                    </a:tc>
                    <a:tc>
                      <a:txBody>
                        <a:bodyPr/>
                        <a:lstStyle/>
                        <a:p>
                          <a:pPr algn="ctr">
                            <a:spcAft>
                              <a:spcPts val="0"/>
                            </a:spcAft>
                            <a:tabLst>
                              <a:tab pos="457200" algn="l"/>
                            </a:tabLst>
                          </a:pPr>
                          <a:r>
                            <a:rPr lang="zh-CN" sz="900" kern="100">
                              <a:effectLst/>
                            </a:rPr>
                            <a:t>天球极点再本地天球坐标系的赤经赤纬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a:effectLst/>
                            </a:rPr>
                            <a:t>LONPOLE,LATPOLE</a:t>
                          </a:r>
                          <a:endParaRPr lang="zh-CN" sz="1050" kern="100">
                            <a:effectLst/>
                            <a:latin typeface="Times New Roman"/>
                            <a:ea typeface="宋体"/>
                          </a:endParaRPr>
                        </a:p>
                      </a:txBody>
                      <a:tcPr marL="68580" marR="68580" marT="0" marB="0"/>
                    </a:tc>
                  </a:tr>
                  <a:tr h="278417">
                    <a:tc>
                      <a:txBody>
                        <a:bodyPr/>
                        <a:lstStyle/>
                        <a:p>
                          <a:endParaRPr lang="zh-CN"/>
                        </a:p>
                      </a:txBody>
                      <a:tcPr marL="68580" marR="68580" marT="0" marB="0">
                        <a:blipFill rotWithShape="1">
                          <a:blip r:embed="rId6"/>
                          <a:stretch>
                            <a:fillRect t="-1393478" r="-200000" b="-2174"/>
                          </a:stretch>
                        </a:blipFill>
                      </a:tcPr>
                    </a:tc>
                    <a:tc>
                      <a:txBody>
                        <a:bodyPr/>
                        <a:lstStyle/>
                        <a:p>
                          <a:pPr algn="ctr">
                            <a:spcAft>
                              <a:spcPts val="0"/>
                            </a:spcAft>
                            <a:tabLst>
                              <a:tab pos="457200" algn="l"/>
                            </a:tabLst>
                          </a:pPr>
                          <a:r>
                            <a:rPr lang="zh-CN" sz="900" kern="100">
                              <a:effectLst/>
                            </a:rPr>
                            <a:t>本地天球极点在实际天球坐标系的赤经赤纬</a:t>
                          </a:r>
                          <a:endParaRPr lang="zh-CN" sz="1050" kern="100">
                            <a:effectLst/>
                            <a:latin typeface="Times New Roman"/>
                            <a:ea typeface="宋体"/>
                          </a:endParaRPr>
                        </a:p>
                      </a:txBody>
                      <a:tcPr marL="68580" marR="68580" marT="0" marB="0"/>
                    </a:tc>
                    <a:tc>
                      <a:txBody>
                        <a:bodyPr/>
                        <a:lstStyle/>
                        <a:p>
                          <a:pPr algn="ctr">
                            <a:spcAft>
                              <a:spcPts val="0"/>
                            </a:spcAft>
                            <a:tabLst>
                              <a:tab pos="457200" algn="l"/>
                            </a:tabLst>
                          </a:pPr>
                          <a:r>
                            <a:rPr lang="en-US" sz="900" kern="100" dirty="0">
                              <a:effectLst/>
                            </a:rPr>
                            <a:t> </a:t>
                          </a:r>
                          <a:endParaRPr lang="zh-CN" sz="1050" kern="100" dirty="0">
                            <a:effectLst/>
                            <a:latin typeface="Times New Roman"/>
                            <a:ea typeface="宋体"/>
                          </a:endParaRPr>
                        </a:p>
                      </a:txBody>
                      <a:tcPr marL="68580" marR="68580" marT="0" marB="0"/>
                    </a:tc>
                  </a:tr>
                </a:tbl>
              </a:graphicData>
            </a:graphic>
          </p:graphicFrame>
        </mc:Fallback>
      </mc:AlternateContent>
    </p:spTree>
    <p:extLst>
      <p:ext uri="{BB962C8B-B14F-4D97-AF65-F5344CB8AC3E}">
        <p14:creationId xmlns:p14="http://schemas.microsoft.com/office/powerpoint/2010/main" val="967442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6"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6387"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2" y="169863"/>
            <a:ext cx="4183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3</a:t>
            </a:r>
            <a:r>
              <a:rPr lang="zh-CN" altLang="en-US" sz="2000" b="1" dirty="0">
                <a:latin typeface="宋体" pitchFamily="2" charset="-122"/>
              </a:rPr>
              <a:t>章 </a:t>
            </a:r>
            <a:r>
              <a:rPr lang="en-US" altLang="zh-CN" sz="2000" b="1" dirty="0">
                <a:latin typeface="Times New Roman" pitchFamily="18" charset="0"/>
                <a:cs typeface="Times New Roman" pitchFamily="18" charset="0"/>
              </a:rPr>
              <a:t>WCS</a:t>
            </a:r>
            <a:r>
              <a:rPr lang="zh-CN" altLang="zh-CN" sz="2000" b="1" dirty="0">
                <a:latin typeface="Times New Roman" pitchFamily="18" charset="0"/>
                <a:cs typeface="Times New Roman" pitchFamily="18" charset="0"/>
              </a:rPr>
              <a:t>坐标转换的算法分析</a:t>
            </a:r>
          </a:p>
        </p:txBody>
      </p:sp>
      <p:sp>
        <p:nvSpPr>
          <p:cNvPr id="16" name="文本框 15"/>
          <p:cNvSpPr txBox="1">
            <a:spLocks noChangeArrowheads="1"/>
          </p:cNvSpPr>
          <p:nvPr/>
        </p:nvSpPr>
        <p:spPr bwMode="auto">
          <a:xfrm>
            <a:off x="3635896" y="5461556"/>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Times New Roman" pitchFamily="18" charset="0"/>
                <a:cs typeface="Times New Roman" pitchFamily="18" charset="0"/>
              </a:rPr>
              <a:t>WCS</a:t>
            </a:r>
            <a:r>
              <a:rPr lang="zh-CN" altLang="zh-CN" dirty="0">
                <a:latin typeface="Times New Roman" pitchFamily="18" charset="0"/>
                <a:cs typeface="Times New Roman" pitchFamily="18" charset="0"/>
              </a:rPr>
              <a:t>坐标转换流程</a:t>
            </a:r>
            <a:endParaRPr lang="zh-CN" altLang="en-US" dirty="0">
              <a:latin typeface="Times New Roman" pitchFamily="18" charset="0"/>
              <a:cs typeface="Times New Roman" pitchFamily="18" charset="0"/>
            </a:endParaRPr>
          </a:p>
        </p:txBody>
      </p:sp>
      <p:pic>
        <p:nvPicPr>
          <p:cNvPr id="30722" name="图片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024" y="1268760"/>
            <a:ext cx="3698996" cy="3816424"/>
          </a:xfrm>
          <a:prstGeom prst="rect">
            <a:avLst/>
          </a:prstGeom>
          <a:noFill/>
          <a:extLst>
            <a:ext uri="{909E8E84-426E-40DD-AFC4-6F175D3DCCD1}">
              <a14:hiddenFill xmlns:a14="http://schemas.microsoft.com/office/drawing/2010/main">
                <a:solidFill>
                  <a:srgbClr val="FFFFFF"/>
                </a:solidFill>
              </a14:hiddenFill>
            </a:ext>
          </a:extLst>
        </p:spPr>
      </p:pic>
      <p:pic>
        <p:nvPicPr>
          <p:cNvPr id="30721" name="图片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6998" y="1328185"/>
            <a:ext cx="3985442" cy="37756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550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22476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6387"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520335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2" y="169863"/>
            <a:ext cx="5000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3</a:t>
            </a:r>
            <a:r>
              <a:rPr lang="zh-CN" altLang="en-US" sz="2000" b="1" dirty="0" smtClean="0">
                <a:latin typeface="宋体" pitchFamily="2" charset="-122"/>
              </a:rPr>
              <a:t>章</a:t>
            </a:r>
            <a:r>
              <a:rPr lang="zh-CN" altLang="zh-CN" sz="2000" b="1" dirty="0"/>
              <a:t>像素平面坐标系与世界坐标</a:t>
            </a:r>
            <a:r>
              <a:rPr lang="zh-CN" altLang="zh-CN" sz="2000" b="1" dirty="0" smtClean="0"/>
              <a:t>系</a:t>
            </a:r>
            <a:r>
              <a:rPr lang="zh-CN" altLang="en-US" sz="2000" b="1" dirty="0" smtClean="0"/>
              <a:t>的转换</a:t>
            </a:r>
            <a:endParaRPr lang="zh-CN" altLang="zh-CN" sz="2000" b="1" dirty="0">
              <a:latin typeface="Times New Roman" pitchFamily="18" charset="0"/>
              <a:cs typeface="Times New Roman" pitchFamily="18" charset="0"/>
            </a:endParaRPr>
          </a:p>
        </p:txBody>
      </p:sp>
      <p:sp>
        <p:nvSpPr>
          <p:cNvPr id="16" name="文本框 15"/>
          <p:cNvSpPr txBox="1">
            <a:spLocks noChangeArrowheads="1"/>
          </p:cNvSpPr>
          <p:nvPr/>
        </p:nvSpPr>
        <p:spPr bwMode="auto">
          <a:xfrm>
            <a:off x="381957" y="5294868"/>
            <a:ext cx="4279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zh-CN" dirty="0"/>
              <a:t>像素平面坐标系与世界坐标</a:t>
            </a:r>
            <a:r>
              <a:rPr lang="zh-CN" altLang="zh-CN" dirty="0" smtClean="0"/>
              <a:t>系</a:t>
            </a:r>
            <a:r>
              <a:rPr lang="zh-CN" altLang="en-US" dirty="0" smtClean="0"/>
              <a:t>转换关系</a:t>
            </a:r>
            <a:endParaRPr lang="zh-CN" altLang="en-US" dirty="0">
              <a:latin typeface="Times New Roman" pitchFamily="18" charset="0"/>
              <a:cs typeface="Times New Roman" pitchFamily="18" charset="0"/>
            </a:endParaRP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550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42239396"/>
              </p:ext>
            </p:extLst>
          </p:nvPr>
        </p:nvGraphicFramePr>
        <p:xfrm>
          <a:off x="4860032" y="2564904"/>
          <a:ext cx="2376264" cy="759758"/>
        </p:xfrm>
        <a:graphic>
          <a:graphicData uri="http://schemas.openxmlformats.org/presentationml/2006/ole">
            <mc:AlternateContent xmlns:mc="http://schemas.openxmlformats.org/markup-compatibility/2006">
              <mc:Choice xmlns:v="urn:schemas-microsoft-com:vml" Requires="v">
                <p:oleObj spid="_x0000_s37931" name="公式" r:id="rId7" imgW="1409088" imgH="444307" progId="Equation.3">
                  <p:embed/>
                </p:oleObj>
              </mc:Choice>
              <mc:Fallback>
                <p:oleObj name="公式" r:id="rId7" imgW="1409088" imgH="444307"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2564904"/>
                        <a:ext cx="2376264" cy="759758"/>
                      </a:xfrm>
                      <a:prstGeom prst="rect">
                        <a:avLst/>
                      </a:prstGeom>
                      <a:noFill/>
                    </p:spPr>
                  </p:pic>
                </p:oleObj>
              </mc:Fallback>
            </mc:AlternateContent>
          </a:graphicData>
        </a:graphic>
      </p:graphicFrame>
      <p:pic>
        <p:nvPicPr>
          <p:cNvPr id="3789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271" y="980728"/>
            <a:ext cx="4187365" cy="421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2145540656"/>
              </p:ext>
            </p:extLst>
          </p:nvPr>
        </p:nvGraphicFramePr>
        <p:xfrm>
          <a:off x="4424952" y="3543496"/>
          <a:ext cx="3958239" cy="728773"/>
        </p:xfrm>
        <a:graphic>
          <a:graphicData uri="http://schemas.openxmlformats.org/presentationml/2006/ole">
            <mc:AlternateContent xmlns:mc="http://schemas.openxmlformats.org/markup-compatibility/2006">
              <mc:Choice xmlns:v="urn:schemas-microsoft-com:vml" Requires="v">
                <p:oleObj spid="_x0000_s37932" name="公式" r:id="rId10" imgW="2628900" imgH="482600" progId="Equation.3">
                  <p:embed/>
                </p:oleObj>
              </mc:Choice>
              <mc:Fallback>
                <p:oleObj name="公式" r:id="rId10" imgW="2628900" imgH="482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4952" y="3543496"/>
                        <a:ext cx="3958239" cy="728773"/>
                      </a:xfrm>
                      <a:prstGeom prst="rect">
                        <a:avLst/>
                      </a:prstGeom>
                      <a:noFill/>
                    </p:spPr>
                  </p:pic>
                </p:oleObj>
              </mc:Fallback>
            </mc:AlternateContent>
          </a:graphicData>
        </a:graphic>
      </p:graphicFrame>
    </p:spTree>
    <p:extLst>
      <p:ext uri="{BB962C8B-B14F-4D97-AF65-F5344CB8AC3E}">
        <p14:creationId xmlns:p14="http://schemas.microsoft.com/office/powerpoint/2010/main" val="3264500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6387"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520335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2" y="169863"/>
            <a:ext cx="5000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3</a:t>
            </a:r>
            <a:r>
              <a:rPr lang="zh-CN" altLang="en-US" sz="2000" b="1" dirty="0" smtClean="0">
                <a:latin typeface="宋体" pitchFamily="2" charset="-122"/>
              </a:rPr>
              <a:t>章</a:t>
            </a:r>
            <a:r>
              <a:rPr lang="zh-CN" altLang="zh-CN" sz="2000" b="1" dirty="0"/>
              <a:t>像素平面坐标系</a:t>
            </a:r>
            <a:r>
              <a:rPr lang="zh-CN" altLang="zh-CN" sz="2000" b="1" dirty="0" smtClean="0"/>
              <a:t>与</a:t>
            </a:r>
            <a:r>
              <a:rPr lang="zh-CN" altLang="en-US" sz="2000" b="1" dirty="0" smtClean="0"/>
              <a:t>天球</a:t>
            </a:r>
            <a:r>
              <a:rPr lang="zh-CN" altLang="zh-CN" sz="2000" b="1" dirty="0" smtClean="0"/>
              <a:t>坐标系</a:t>
            </a:r>
            <a:r>
              <a:rPr lang="zh-CN" altLang="en-US" sz="2000" b="1" dirty="0" smtClean="0"/>
              <a:t>的转换</a:t>
            </a:r>
            <a:endParaRPr lang="zh-CN" altLang="zh-CN" sz="2000" b="1" dirty="0">
              <a:latin typeface="Times New Roman" pitchFamily="18" charset="0"/>
              <a:cs typeface="Times New Roman" pitchFamily="18" charset="0"/>
            </a:endParaRPr>
          </a:p>
        </p:txBody>
      </p:sp>
      <p:sp>
        <p:nvSpPr>
          <p:cNvPr id="16" name="文本框 15"/>
          <p:cNvSpPr txBox="1">
            <a:spLocks noChangeArrowheads="1"/>
          </p:cNvSpPr>
          <p:nvPr/>
        </p:nvSpPr>
        <p:spPr bwMode="auto">
          <a:xfrm>
            <a:off x="416260" y="5173702"/>
            <a:ext cx="3877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zh-CN" dirty="0"/>
              <a:t>世界坐标与天球坐标</a:t>
            </a:r>
            <a:r>
              <a:rPr lang="zh-CN" altLang="zh-CN" dirty="0" smtClean="0"/>
              <a:t>转换</a:t>
            </a:r>
            <a:r>
              <a:rPr lang="zh-CN" altLang="en-US" dirty="0" smtClean="0"/>
              <a:t>的转换关系</a:t>
            </a:r>
            <a:endParaRPr lang="zh-CN" altLang="en-US" dirty="0">
              <a:latin typeface="Times New Roman" pitchFamily="18" charset="0"/>
              <a:cs typeface="Times New Roman" pitchFamily="18" charset="0"/>
            </a:endParaRP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550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 name="图片 13"/>
          <p:cNvPicPr/>
          <p:nvPr/>
        </p:nvPicPr>
        <p:blipFill>
          <a:blip r:embed="rId7" cstate="print"/>
          <a:srcRect/>
          <a:stretch>
            <a:fillRect/>
          </a:stretch>
        </p:blipFill>
        <p:spPr bwMode="auto">
          <a:xfrm>
            <a:off x="555052" y="2420888"/>
            <a:ext cx="3080844" cy="2700300"/>
          </a:xfrm>
          <a:prstGeom prst="rect">
            <a:avLst/>
          </a:prstGeom>
          <a:noFill/>
          <a:ln w="9525">
            <a:noFill/>
            <a:miter lim="800000"/>
            <a:headEnd/>
            <a:tailEnd/>
          </a:ln>
        </p:spPr>
      </p:pic>
      <p:pic>
        <p:nvPicPr>
          <p:cNvPr id="17" name="图片 16"/>
          <p:cNvPicPr/>
          <p:nvPr/>
        </p:nvPicPr>
        <p:blipFill>
          <a:blip r:embed="rId8"/>
          <a:stretch>
            <a:fillRect/>
          </a:stretch>
        </p:blipFill>
        <p:spPr>
          <a:xfrm>
            <a:off x="3866108" y="2492896"/>
            <a:ext cx="5112568" cy="2376264"/>
          </a:xfrm>
          <a:prstGeom prst="rect">
            <a:avLst/>
          </a:prstGeom>
        </p:spPr>
      </p:pic>
      <p:sp>
        <p:nvSpPr>
          <p:cNvPr id="6" name="矩形 5"/>
          <p:cNvSpPr/>
          <p:nvPr/>
        </p:nvSpPr>
        <p:spPr>
          <a:xfrm>
            <a:off x="4716016" y="5136118"/>
            <a:ext cx="1022652" cy="369332"/>
          </a:xfrm>
          <a:prstGeom prst="rect">
            <a:avLst/>
          </a:prstGeom>
        </p:spPr>
        <p:txBody>
          <a:bodyPr wrap="none">
            <a:spAutoFit/>
          </a:bodyPr>
          <a:lstStyle/>
          <a:p>
            <a:r>
              <a:rPr lang="en-US" altLang="zh-CN" dirty="0"/>
              <a:t>TAN</a:t>
            </a:r>
            <a:r>
              <a:rPr lang="zh-CN" altLang="zh-CN" dirty="0"/>
              <a:t>投影</a:t>
            </a:r>
            <a:endParaRPr lang="zh-CN" altLang="en-US" dirty="0"/>
          </a:p>
        </p:txBody>
      </p:sp>
      <p:sp>
        <p:nvSpPr>
          <p:cNvPr id="18" name="矩形 17"/>
          <p:cNvSpPr/>
          <p:nvPr/>
        </p:nvSpPr>
        <p:spPr>
          <a:xfrm>
            <a:off x="7252490" y="5113806"/>
            <a:ext cx="1484317" cy="369332"/>
          </a:xfrm>
          <a:prstGeom prst="rect">
            <a:avLst/>
          </a:prstGeom>
        </p:spPr>
        <p:txBody>
          <a:bodyPr wrap="none">
            <a:spAutoFit/>
          </a:bodyPr>
          <a:lstStyle/>
          <a:p>
            <a:r>
              <a:rPr lang="en-US" altLang="zh-CN" dirty="0"/>
              <a:t>TAN</a:t>
            </a:r>
            <a:r>
              <a:rPr lang="zh-CN" altLang="zh-CN" dirty="0" smtClean="0"/>
              <a:t>投影</a:t>
            </a:r>
            <a:r>
              <a:rPr lang="zh-CN" altLang="en-US" dirty="0" smtClean="0"/>
              <a:t>平面</a:t>
            </a:r>
            <a:endParaRPr lang="zh-CN" altLang="en-US"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271209014"/>
              </p:ext>
            </p:extLst>
          </p:nvPr>
        </p:nvGraphicFramePr>
        <p:xfrm>
          <a:off x="3479978" y="1124744"/>
          <a:ext cx="2178089" cy="1060386"/>
        </p:xfrm>
        <a:graphic>
          <a:graphicData uri="http://schemas.openxmlformats.org/presentationml/2006/ole">
            <mc:AlternateContent xmlns:mc="http://schemas.openxmlformats.org/markup-compatibility/2006">
              <mc:Choice xmlns:v="urn:schemas-microsoft-com:vml" Requires="v">
                <p:oleObj spid="_x0000_s39956" name="公式" r:id="rId9" imgW="1447800" imgH="711200" progId="Equation.3">
                  <p:embed/>
                </p:oleObj>
              </mc:Choice>
              <mc:Fallback>
                <p:oleObj name="公式" r:id="rId9" imgW="1447800" imgH="7112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9978" y="1124744"/>
                        <a:ext cx="2178089" cy="1060386"/>
                      </a:xfrm>
                      <a:prstGeom prst="rect">
                        <a:avLst/>
                      </a:prstGeom>
                      <a:noFill/>
                    </p:spPr>
                  </p:pic>
                </p:oleObj>
              </mc:Fallback>
            </mc:AlternateContent>
          </a:graphicData>
        </a:graphic>
      </p:graphicFrame>
    </p:spTree>
    <p:extLst>
      <p:ext uri="{BB962C8B-B14F-4D97-AF65-F5344CB8AC3E}">
        <p14:creationId xmlns:p14="http://schemas.microsoft.com/office/powerpoint/2010/main" val="1985239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6387"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735" y="73025"/>
            <a:ext cx="520335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2" y="169863"/>
            <a:ext cx="50009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3</a:t>
            </a:r>
            <a:r>
              <a:rPr lang="zh-CN" altLang="en-US" sz="2000" b="1" dirty="0" smtClean="0">
                <a:latin typeface="宋体" pitchFamily="2" charset="-122"/>
              </a:rPr>
              <a:t>章</a:t>
            </a:r>
            <a:r>
              <a:rPr lang="zh-CN" altLang="zh-CN" sz="2000" b="1" dirty="0"/>
              <a:t>像素平面坐标系</a:t>
            </a:r>
            <a:r>
              <a:rPr lang="zh-CN" altLang="zh-CN" sz="2000" b="1" dirty="0" smtClean="0"/>
              <a:t>与</a:t>
            </a:r>
            <a:r>
              <a:rPr lang="zh-CN" altLang="en-US" sz="2000" b="1" dirty="0" smtClean="0"/>
              <a:t>天球</a:t>
            </a:r>
            <a:r>
              <a:rPr lang="zh-CN" altLang="zh-CN" sz="2000" b="1" dirty="0" smtClean="0"/>
              <a:t>坐标系</a:t>
            </a:r>
            <a:r>
              <a:rPr lang="zh-CN" altLang="en-US" sz="2000" b="1" dirty="0" smtClean="0"/>
              <a:t>的转换</a:t>
            </a:r>
            <a:endParaRPr lang="zh-CN" altLang="zh-CN" sz="2000" b="1" dirty="0">
              <a:latin typeface="Times New Roman" pitchFamily="18" charset="0"/>
              <a:cs typeface="Times New Roman" pitchFamily="18" charset="0"/>
            </a:endParaRPr>
          </a:p>
        </p:txBody>
      </p:sp>
      <p:sp>
        <p:nvSpPr>
          <p:cNvPr id="16" name="文本框 15"/>
          <p:cNvSpPr txBox="1">
            <a:spLocks noChangeArrowheads="1"/>
          </p:cNvSpPr>
          <p:nvPr/>
        </p:nvSpPr>
        <p:spPr bwMode="auto">
          <a:xfrm>
            <a:off x="1222331" y="5178262"/>
            <a:ext cx="3031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a:latin typeface="Times New Roman" pitchFamily="18" charset="0"/>
                <a:cs typeface="Times New Roman" pitchFamily="18" charset="0"/>
              </a:rPr>
              <a:t>本文</a:t>
            </a:r>
            <a:r>
              <a:rPr lang="en-US" altLang="zh-CN" dirty="0" smtClean="0">
                <a:latin typeface="Times New Roman" pitchFamily="18" charset="0"/>
                <a:cs typeface="Times New Roman" pitchFamily="18" charset="0"/>
              </a:rPr>
              <a:t>WCS</a:t>
            </a:r>
            <a:r>
              <a:rPr lang="zh-CN" altLang="zh-CN" dirty="0">
                <a:latin typeface="Times New Roman" pitchFamily="18" charset="0"/>
                <a:cs typeface="Times New Roman" pitchFamily="18" charset="0"/>
              </a:rPr>
              <a:t>坐标参数求取</a:t>
            </a:r>
            <a:r>
              <a:rPr lang="zh-CN" altLang="zh-CN" dirty="0"/>
              <a:t>结果</a:t>
            </a:r>
            <a:endParaRPr lang="zh-CN" altLang="en-US" dirty="0">
              <a:latin typeface="Times New Roman" pitchFamily="18" charset="0"/>
              <a:cs typeface="Times New Roman" pitchFamily="18" charset="0"/>
            </a:endParaRPr>
          </a:p>
        </p:txBody>
      </p:sp>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p:cNvSpPr>
            <a:spLocks noChangeArrowheads="1"/>
          </p:cNvSpPr>
          <p:nvPr/>
        </p:nvSpPr>
        <p:spPr bwMode="auto">
          <a:xfrm>
            <a:off x="0" y="550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489465070"/>
              </p:ext>
            </p:extLst>
          </p:nvPr>
        </p:nvGraphicFramePr>
        <p:xfrm>
          <a:off x="1632495" y="836712"/>
          <a:ext cx="6621912" cy="720080"/>
        </p:xfrm>
        <a:graphic>
          <a:graphicData uri="http://schemas.openxmlformats.org/presentationml/2006/ole">
            <mc:AlternateContent xmlns:mc="http://schemas.openxmlformats.org/markup-compatibility/2006">
              <mc:Choice xmlns:v="urn:schemas-microsoft-com:vml" Requires="v">
                <p:oleObj spid="_x0000_s42009" name="公式" r:id="rId7" imgW="4457700" imgH="482600" progId="Equation.3">
                  <p:embed/>
                </p:oleObj>
              </mc:Choice>
              <mc:Fallback>
                <p:oleObj name="公式" r:id="rId7" imgW="4457700" imgH="4826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495" y="836712"/>
                        <a:ext cx="6621912" cy="720080"/>
                      </a:xfrm>
                      <a:prstGeom prst="rect">
                        <a:avLst/>
                      </a:prstGeom>
                      <a:noFill/>
                    </p:spPr>
                  </p:pic>
                </p:oleObj>
              </mc:Fallback>
            </mc:AlternateContent>
          </a:graphicData>
        </a:graphic>
      </p:graphicFrame>
      <p:pic>
        <p:nvPicPr>
          <p:cNvPr id="20" name="图片 19"/>
          <p:cNvPicPr/>
          <p:nvPr/>
        </p:nvPicPr>
        <p:blipFill>
          <a:blip r:embed="rId9"/>
          <a:stretch>
            <a:fillRect/>
          </a:stretch>
        </p:blipFill>
        <p:spPr>
          <a:xfrm>
            <a:off x="1259632" y="1556792"/>
            <a:ext cx="2592287" cy="3234052"/>
          </a:xfrm>
          <a:prstGeom prst="rect">
            <a:avLst/>
          </a:prstGeom>
        </p:spPr>
      </p:pic>
      <p:pic>
        <p:nvPicPr>
          <p:cNvPr id="4198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6128" y="1867036"/>
            <a:ext cx="4600824" cy="324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文本框 15"/>
          <p:cNvSpPr txBox="1">
            <a:spLocks noChangeArrowheads="1"/>
          </p:cNvSpPr>
          <p:nvPr/>
        </p:nvSpPr>
        <p:spPr bwMode="auto">
          <a:xfrm>
            <a:off x="4849170" y="5173702"/>
            <a:ext cx="37347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en-US" altLang="zh-CN" dirty="0">
                <a:latin typeface="Times New Roman" pitchFamily="18" charset="0"/>
                <a:cs typeface="Times New Roman" pitchFamily="18" charset="0"/>
              </a:rPr>
              <a:t>Astrometry.net </a:t>
            </a:r>
            <a:r>
              <a:rPr lang="zh-CN" altLang="zh-CN" dirty="0">
                <a:latin typeface="Times New Roman" pitchFamily="18" charset="0"/>
                <a:cs typeface="Times New Roman" pitchFamily="18" charset="0"/>
              </a:rPr>
              <a:t>对</a:t>
            </a:r>
            <a:r>
              <a:rPr lang="en-US" altLang="zh-CN" dirty="0">
                <a:latin typeface="Times New Roman" pitchFamily="18" charset="0"/>
                <a:cs typeface="Times New Roman" pitchFamily="18" charset="0"/>
              </a:rPr>
              <a:t>WCS</a:t>
            </a:r>
            <a:r>
              <a:rPr lang="zh-CN" altLang="zh-CN" dirty="0" smtClean="0">
                <a:latin typeface="Times New Roman" pitchFamily="18" charset="0"/>
                <a:cs typeface="Times New Roman" pitchFamily="18" charset="0"/>
              </a:rPr>
              <a:t>参数</a:t>
            </a:r>
            <a:r>
              <a:rPr lang="zh-CN" altLang="en-US" dirty="0" smtClean="0">
                <a:latin typeface="Times New Roman" pitchFamily="18" charset="0"/>
                <a:cs typeface="Times New Roman" pitchFamily="18" charset="0"/>
              </a:rPr>
              <a:t>求取结果</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5801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6"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a:spLocks noChangeArrowheads="1"/>
          </p:cNvSpPr>
          <p:nvPr/>
        </p:nvSpPr>
        <p:spPr bwMode="auto">
          <a:xfrm>
            <a:off x="-5953" y="606426"/>
            <a:ext cx="9167813" cy="98425"/>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sp>
        <p:nvSpPr>
          <p:cNvPr id="4098" name="Rectangle 2"/>
          <p:cNvSpPr>
            <a:spLocks noChangeArrowheads="1"/>
          </p:cNvSpPr>
          <p:nvPr/>
        </p:nvSpPr>
        <p:spPr bwMode="auto">
          <a:xfrm>
            <a:off x="-5953" y="6121400"/>
            <a:ext cx="9167813" cy="736600"/>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9" y="4826001"/>
            <a:ext cx="53578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366" y="4987925"/>
            <a:ext cx="52149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7"/>
          <p:cNvSpPr>
            <a:spLocks noChangeArrowheads="1"/>
          </p:cNvSpPr>
          <p:nvPr/>
        </p:nvSpPr>
        <p:spPr bwMode="auto">
          <a:xfrm>
            <a:off x="755577" y="2801939"/>
            <a:ext cx="814553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hlink"/>
              </a:buClr>
              <a:buFont typeface="Wingdings" panose="05000000000000000000" pitchFamily="2" charset="2"/>
              <a:buChar char="Ø"/>
              <a:defRPr/>
            </a:pPr>
            <a:r>
              <a:rPr lang="zh-CN" altLang="en-US"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800" b="1" dirty="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28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a:t>
            </a:r>
            <a:r>
              <a:rPr lang="en-US" altLang="zh-CN" sz="2800" b="1" dirty="0" smtClean="0">
                <a:solidFill>
                  <a:srgbClr val="009999"/>
                </a:solidFill>
                <a:latin typeface="华文楷体" panose="02010600040101010101" pitchFamily="2" charset="-122"/>
                <a:ea typeface="华文楷体" panose="02010600040101010101" pitchFamily="2" charset="-122"/>
              </a:rPr>
              <a:t>FITS</a:t>
            </a:r>
            <a:r>
              <a:rPr lang="zh-CN" altLang="zh-CN" sz="2800" b="1" dirty="0">
                <a:solidFill>
                  <a:srgbClr val="009999"/>
                </a:solidFill>
                <a:latin typeface="华文楷体" panose="02010600040101010101" pitchFamily="2" charset="-122"/>
                <a:ea typeface="华文楷体" panose="02010600040101010101" pitchFamily="2" charset="-122"/>
              </a:rPr>
              <a:t>图像格式转换及</a:t>
            </a:r>
            <a:r>
              <a:rPr lang="en-US" altLang="zh-CN" sz="2800" b="1" dirty="0">
                <a:solidFill>
                  <a:srgbClr val="009999"/>
                </a:solidFill>
                <a:latin typeface="华文楷体" panose="02010600040101010101" pitchFamily="2" charset="-122"/>
                <a:ea typeface="华文楷体" panose="02010600040101010101" pitchFamily="2" charset="-122"/>
              </a:rPr>
              <a:t>AVM</a:t>
            </a:r>
            <a:r>
              <a:rPr lang="zh-CN" altLang="zh-CN" sz="2800" b="1" dirty="0">
                <a:solidFill>
                  <a:srgbClr val="009999"/>
                </a:solidFill>
                <a:latin typeface="华文楷体" panose="02010600040101010101" pitchFamily="2" charset="-122"/>
                <a:ea typeface="华文楷体" panose="02010600040101010101" pitchFamily="2" charset="-122"/>
              </a:rPr>
              <a:t>可视化</a:t>
            </a:r>
            <a:r>
              <a:rPr lang="zh-CN" altLang="zh-CN" sz="2800" b="1" dirty="0" smtClean="0">
                <a:solidFill>
                  <a:srgbClr val="009999"/>
                </a:solidFill>
                <a:latin typeface="华文楷体" panose="02010600040101010101" pitchFamily="2" charset="-122"/>
                <a:ea typeface="华文楷体" panose="02010600040101010101" pitchFamily="2" charset="-122"/>
              </a:rPr>
              <a:t>研究</a:t>
            </a: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Font typeface="Wingdings" panose="05000000000000000000" pitchFamily="2" charset="2"/>
              <a:buChar char="u"/>
              <a:defRPr/>
            </a:pPr>
            <a:endParaRPr lang="zh-CN" altLang="en-US" sz="2400" b="1" dirty="0" smtClean="0">
              <a:solidFill>
                <a:srgbClr val="000000"/>
              </a:solidFill>
              <a:sym typeface="宋体" panose="02010600030101010101" pitchFamily="2" charset="-122"/>
            </a:endParaRPr>
          </a:p>
        </p:txBody>
      </p:sp>
    </p:spTree>
    <p:extLst>
      <p:ext uri="{BB962C8B-B14F-4D97-AF65-F5344CB8AC3E}">
        <p14:creationId xmlns:p14="http://schemas.microsoft.com/office/powerpoint/2010/main" val="2029311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2" presetClass="entr" presetSubtype="1" fill="hold" nodeType="withEffect">
                                  <p:stCondLst>
                                    <p:cond delay="200"/>
                                  </p:stCondLst>
                                  <p:childTnLst>
                                    <p:set>
                                      <p:cBhvr>
                                        <p:cTn id="8" dur="1" fill="hold">
                                          <p:stCondLst>
                                            <p:cond delay="0"/>
                                          </p:stCondLst>
                                        </p:cTn>
                                        <p:tgtEl>
                                          <p:spTgt spid="4103"/>
                                        </p:tgtEl>
                                        <p:attrNameLst>
                                          <p:attrName>style.visibility</p:attrName>
                                        </p:attrNameLst>
                                      </p:cBhvr>
                                      <p:to>
                                        <p:strVal val="visible"/>
                                      </p:to>
                                    </p:set>
                                    <p:anim calcmode="lin" valueType="num">
                                      <p:cBhvr additive="base">
                                        <p:cTn id="9" dur="500" fill="hold"/>
                                        <p:tgtEl>
                                          <p:spTgt spid="4103"/>
                                        </p:tgtEl>
                                        <p:attrNameLst>
                                          <p:attrName>ppt_x</p:attrName>
                                        </p:attrNameLst>
                                      </p:cBhvr>
                                      <p:tavLst>
                                        <p:tav tm="0">
                                          <p:val>
                                            <p:strVal val="#ppt_x"/>
                                          </p:val>
                                        </p:tav>
                                        <p:tav tm="100000">
                                          <p:val>
                                            <p:strVal val="#ppt_x"/>
                                          </p:val>
                                        </p:tav>
                                      </p:tavLst>
                                    </p:anim>
                                    <p:anim calcmode="lin" valueType="num">
                                      <p:cBhvr additive="base">
                                        <p:cTn id="10" dur="500" fill="hold"/>
                                        <p:tgtEl>
                                          <p:spTgt spid="4103"/>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700"/>
                            </p:stCondLst>
                            <p:childTnLst>
                              <p:par>
                                <p:cTn id="12" presetID="22" presetClass="entr" presetSubtype="4" fill="hold" nodeType="afterEffect">
                                  <p:stCondLst>
                                    <p:cond delay="500"/>
                                  </p:stCondLst>
                                  <p:childTnLst>
                                    <p:set>
                                      <p:cBhvr>
                                        <p:cTn id="13" dur="1" fill="hold">
                                          <p:stCondLst>
                                            <p:cond delay="0"/>
                                          </p:stCondLst>
                                        </p:cTn>
                                        <p:tgtEl>
                                          <p:spTgt spid="4104"/>
                                        </p:tgtEl>
                                        <p:attrNameLst>
                                          <p:attrName>style.visibility</p:attrName>
                                        </p:attrNameLst>
                                      </p:cBhvr>
                                      <p:to>
                                        <p:strVal val="visible"/>
                                      </p:to>
                                    </p:set>
                                    <p:animEffect transition="in" filter="wipe(down)">
                                      <p:cBhvr>
                                        <p:cTn id="14" dur="500"/>
                                        <p:tgtEl>
                                          <p:spTgt spid="410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 calcmode="lin" valueType="num">
                                      <p:cBhvr additive="base">
                                        <p:cTn id="21"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409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a:spLocks noChangeArrowheads="1"/>
          </p:cNvSpPr>
          <p:nvPr/>
        </p:nvSpPr>
        <p:spPr bwMode="auto">
          <a:xfrm>
            <a:off x="-5953" y="606426"/>
            <a:ext cx="9167813" cy="98425"/>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sp>
        <p:nvSpPr>
          <p:cNvPr id="4098" name="Rectangle 2"/>
          <p:cNvSpPr>
            <a:spLocks noChangeArrowheads="1"/>
          </p:cNvSpPr>
          <p:nvPr/>
        </p:nvSpPr>
        <p:spPr bwMode="auto">
          <a:xfrm>
            <a:off x="-5953" y="6121400"/>
            <a:ext cx="9167813" cy="736600"/>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9" y="4826001"/>
            <a:ext cx="53578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366" y="4987925"/>
            <a:ext cx="52149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7"/>
          <p:cNvSpPr>
            <a:spLocks noChangeArrowheads="1"/>
          </p:cNvSpPr>
          <p:nvPr/>
        </p:nvSpPr>
        <p:spPr bwMode="auto">
          <a:xfrm>
            <a:off x="3059906" y="2565400"/>
            <a:ext cx="48672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Clr>
                <a:schemeClr val="hlink"/>
              </a:buClr>
              <a:buFont typeface="Wingdings" panose="05000000000000000000" pitchFamily="2" charset="2"/>
              <a:buChar char="Ø"/>
              <a:defRPr/>
            </a:pPr>
            <a:r>
              <a:rPr lang="zh-CN" altLang="en-US" sz="36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36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36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绪 论</a:t>
            </a:r>
            <a:endParaRPr lang="en-US" altLang="zh-CN" sz="36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endParaRPr>
          </a:p>
          <a:p>
            <a:pPr indent="0" eaLnBrk="1" hangingPunct="1">
              <a:lnSpc>
                <a:spcPct val="150000"/>
              </a:lnSpc>
              <a:buClr>
                <a:schemeClr val="hlink"/>
              </a:buClr>
              <a:defRPr/>
            </a:pP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Font typeface="Wingdings" panose="05000000000000000000" pitchFamily="2" charset="2"/>
              <a:buChar char="u"/>
              <a:defRPr/>
            </a:pPr>
            <a:endParaRPr lang="zh-CN" altLang="en-US" sz="2400" b="1" dirty="0" smtClean="0">
              <a:solidFill>
                <a:srgbClr val="000000"/>
              </a:solidFill>
              <a:sym typeface="宋体" panose="02010600030101010101" pitchFamily="2" charset="-122"/>
            </a:endParaRPr>
          </a:p>
        </p:txBody>
      </p:sp>
    </p:spTree>
    <p:extLst>
      <p:ext uri="{BB962C8B-B14F-4D97-AF65-F5344CB8AC3E}">
        <p14:creationId xmlns:p14="http://schemas.microsoft.com/office/powerpoint/2010/main" val="3139457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2" presetClass="entr" presetSubtype="1" fill="hold" nodeType="withEffect">
                                  <p:stCondLst>
                                    <p:cond delay="200"/>
                                  </p:stCondLst>
                                  <p:childTnLst>
                                    <p:set>
                                      <p:cBhvr>
                                        <p:cTn id="8" dur="1" fill="hold">
                                          <p:stCondLst>
                                            <p:cond delay="0"/>
                                          </p:stCondLst>
                                        </p:cTn>
                                        <p:tgtEl>
                                          <p:spTgt spid="4103"/>
                                        </p:tgtEl>
                                        <p:attrNameLst>
                                          <p:attrName>style.visibility</p:attrName>
                                        </p:attrNameLst>
                                      </p:cBhvr>
                                      <p:to>
                                        <p:strVal val="visible"/>
                                      </p:to>
                                    </p:set>
                                    <p:anim calcmode="lin" valueType="num">
                                      <p:cBhvr additive="base">
                                        <p:cTn id="9" dur="500" fill="hold"/>
                                        <p:tgtEl>
                                          <p:spTgt spid="4103"/>
                                        </p:tgtEl>
                                        <p:attrNameLst>
                                          <p:attrName>ppt_x</p:attrName>
                                        </p:attrNameLst>
                                      </p:cBhvr>
                                      <p:tavLst>
                                        <p:tav tm="0">
                                          <p:val>
                                            <p:strVal val="#ppt_x"/>
                                          </p:val>
                                        </p:tav>
                                        <p:tav tm="100000">
                                          <p:val>
                                            <p:strVal val="#ppt_x"/>
                                          </p:val>
                                        </p:tav>
                                      </p:tavLst>
                                    </p:anim>
                                    <p:anim calcmode="lin" valueType="num">
                                      <p:cBhvr additive="base">
                                        <p:cTn id="10" dur="500" fill="hold"/>
                                        <p:tgtEl>
                                          <p:spTgt spid="4103"/>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700"/>
                            </p:stCondLst>
                            <p:childTnLst>
                              <p:par>
                                <p:cTn id="12" presetID="22" presetClass="entr" presetSubtype="4" fill="hold" nodeType="afterEffect">
                                  <p:stCondLst>
                                    <p:cond delay="500"/>
                                  </p:stCondLst>
                                  <p:childTnLst>
                                    <p:set>
                                      <p:cBhvr>
                                        <p:cTn id="13" dur="1" fill="hold">
                                          <p:stCondLst>
                                            <p:cond delay="0"/>
                                          </p:stCondLst>
                                        </p:cTn>
                                        <p:tgtEl>
                                          <p:spTgt spid="4104"/>
                                        </p:tgtEl>
                                        <p:attrNameLst>
                                          <p:attrName>style.visibility</p:attrName>
                                        </p:attrNameLst>
                                      </p:cBhvr>
                                      <p:to>
                                        <p:strVal val="visible"/>
                                      </p:to>
                                    </p:set>
                                    <p:animEffect transition="in" filter="wipe(down)">
                                      <p:cBhvr>
                                        <p:cTn id="14" dur="500"/>
                                        <p:tgtEl>
                                          <p:spTgt spid="410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 calcmode="lin" valueType="num">
                                      <p:cBhvr additive="base">
                                        <p:cTn id="21"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409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2" y="169863"/>
            <a:ext cx="4069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Times New Roman" pitchFamily="18" charset="0"/>
                <a:cs typeface="Times New Roman" pitchFamily="18" charset="0"/>
              </a:rPr>
              <a:t>第</a:t>
            </a:r>
            <a:r>
              <a:rPr lang="en-US" altLang="zh-CN" sz="2000" b="1" dirty="0">
                <a:latin typeface="Times New Roman" pitchFamily="18" charset="0"/>
                <a:cs typeface="Times New Roman" pitchFamily="18" charset="0"/>
              </a:rPr>
              <a:t>4</a:t>
            </a:r>
            <a:r>
              <a:rPr lang="zh-CN" altLang="en-US" sz="2000" b="1" dirty="0">
                <a:latin typeface="Times New Roman" pitchFamily="18" charset="0"/>
                <a:cs typeface="Times New Roman" pitchFamily="18" charset="0"/>
              </a:rPr>
              <a:t>章 </a:t>
            </a:r>
            <a:r>
              <a:rPr lang="en-US" altLang="zh-CN" sz="2000" b="1" dirty="0">
                <a:latin typeface="Times New Roman" pitchFamily="18" charset="0"/>
                <a:cs typeface="Times New Roman" pitchFamily="18" charset="0"/>
              </a:rPr>
              <a:t> FITS</a:t>
            </a:r>
            <a:r>
              <a:rPr lang="zh-CN" altLang="zh-CN" sz="2000" b="1" dirty="0">
                <a:latin typeface="Times New Roman" pitchFamily="18" charset="0"/>
                <a:cs typeface="Times New Roman" pitchFamily="18" charset="0"/>
              </a:rPr>
              <a:t>格式转换分析</a:t>
            </a:r>
          </a:p>
        </p:txBody>
      </p:sp>
      <p:cxnSp>
        <p:nvCxnSpPr>
          <p:cNvPr id="32776" name="直接箭头连接符 2"/>
          <p:cNvCxnSpPr>
            <a:cxnSpLocks noChangeShapeType="1"/>
          </p:cNvCxnSpPr>
          <p:nvPr/>
        </p:nvCxnSpPr>
        <p:spPr bwMode="auto">
          <a:xfrm flipV="1">
            <a:off x="4163617" y="590550"/>
            <a:ext cx="269081" cy="7143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矩形 19"/>
          <p:cNvSpPr/>
          <p:nvPr/>
        </p:nvSpPr>
        <p:spPr>
          <a:xfrm>
            <a:off x="310754" y="943560"/>
            <a:ext cx="8725742" cy="1338828"/>
          </a:xfrm>
          <a:prstGeom prst="rect">
            <a:avLst/>
          </a:prstGeom>
        </p:spPr>
        <p:txBody>
          <a:bodyPr wrap="square">
            <a:spAutoFit/>
          </a:bodyPr>
          <a:lstStyle/>
          <a:p>
            <a:pPr marL="180000" lvl="1" indent="457200">
              <a:lnSpc>
                <a:spcPct val="150000"/>
              </a:lnSpc>
              <a:buSzPct val="80000"/>
              <a:defRPr/>
            </a:pPr>
            <a:r>
              <a:rPr lang="zh-CN" altLang="zh-CN" dirty="0" smtClean="0"/>
              <a:t>在</a:t>
            </a:r>
            <a:r>
              <a:rPr lang="en-US" altLang="zh-CN" dirty="0" err="1"/>
              <a:t>javax</a:t>
            </a:r>
            <a:r>
              <a:rPr lang="zh-CN" altLang="zh-CN" dirty="0"/>
              <a:t>的</a:t>
            </a:r>
            <a:r>
              <a:rPr lang="en-US" altLang="zh-CN" dirty="0" err="1"/>
              <a:t>imageio</a:t>
            </a:r>
            <a:r>
              <a:rPr lang="zh-CN" altLang="zh-CN" dirty="0"/>
              <a:t>类中有对</a:t>
            </a:r>
            <a:r>
              <a:rPr lang="en-US" altLang="zh-CN" dirty="0"/>
              <a:t>PNG</a:t>
            </a:r>
            <a:r>
              <a:rPr lang="zh-CN" altLang="zh-CN" dirty="0"/>
              <a:t>的读写</a:t>
            </a:r>
            <a:r>
              <a:rPr lang="zh-CN" altLang="zh-CN" dirty="0" smtClean="0"/>
              <a:t>操作</a:t>
            </a:r>
            <a:r>
              <a:rPr lang="zh-CN" altLang="en-US" dirty="0" smtClean="0"/>
              <a:t>，</a:t>
            </a:r>
            <a:r>
              <a:rPr lang="zh-CN" altLang="zh-CN" dirty="0" smtClean="0"/>
              <a:t>而</a:t>
            </a:r>
            <a:r>
              <a:rPr lang="zh-CN" altLang="zh-CN" dirty="0"/>
              <a:t>对于</a:t>
            </a:r>
            <a:r>
              <a:rPr lang="en-US" altLang="zh-CN" dirty="0"/>
              <a:t>JPEG</a:t>
            </a:r>
            <a:r>
              <a:rPr lang="zh-CN" altLang="zh-CN" dirty="0"/>
              <a:t>，涉及到了压缩方式，本文定义了</a:t>
            </a:r>
            <a:r>
              <a:rPr lang="en-US" altLang="zh-CN" dirty="0" err="1"/>
              <a:t>writeJPEG</a:t>
            </a:r>
            <a:r>
              <a:rPr lang="en-US" altLang="zh-CN" dirty="0"/>
              <a:t>(Image </a:t>
            </a:r>
            <a:r>
              <a:rPr lang="en-US" altLang="zh-CN" dirty="0" err="1"/>
              <a:t>img,float</a:t>
            </a:r>
            <a:r>
              <a:rPr lang="en-US" altLang="zh-CN" dirty="0"/>
              <a:t> </a:t>
            </a:r>
            <a:r>
              <a:rPr lang="en-US" altLang="zh-CN" dirty="0" err="1"/>
              <a:t>qual,boolean</a:t>
            </a:r>
            <a:r>
              <a:rPr lang="en-US" altLang="zh-CN" dirty="0"/>
              <a:t> </a:t>
            </a:r>
            <a:r>
              <a:rPr lang="en-US" altLang="zh-CN" dirty="0" err="1"/>
              <a:t>RGB,OutputStream</a:t>
            </a:r>
            <a:r>
              <a:rPr lang="en-US" altLang="zh-CN" dirty="0"/>
              <a:t> </a:t>
            </a:r>
            <a:r>
              <a:rPr lang="en-US" altLang="zh-CN" dirty="0" err="1"/>
              <a:t>os</a:t>
            </a:r>
            <a:r>
              <a:rPr lang="en-US" altLang="zh-CN" dirty="0"/>
              <a:t>)</a:t>
            </a:r>
            <a:r>
              <a:rPr lang="zh-CN" altLang="zh-CN" dirty="0"/>
              <a:t>函数对其进行写操作。</a:t>
            </a:r>
            <a:endParaRPr lang="en-US" altLang="zh-CN" kern="100" dirty="0">
              <a:latin typeface="Times New Roman" panose="02020603050405020304" pitchFamily="18" charset="0"/>
            </a:endParaRPr>
          </a:p>
        </p:txBody>
      </p:sp>
      <p:pic>
        <p:nvPicPr>
          <p:cNvPr id="430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4297" y="2420888"/>
            <a:ext cx="3802402" cy="297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160350" y="5494378"/>
            <a:ext cx="3190297" cy="369332"/>
          </a:xfrm>
          <a:prstGeom prst="rect">
            <a:avLst/>
          </a:prstGeom>
        </p:spPr>
        <p:txBody>
          <a:bodyPr wrap="none">
            <a:spAutoFit/>
          </a:bodyPr>
          <a:lstStyle/>
          <a:p>
            <a:r>
              <a:rPr lang="en-US" altLang="zh-CN" dirty="0"/>
              <a:t>PNG</a:t>
            </a:r>
            <a:r>
              <a:rPr lang="zh-CN" altLang="zh-CN" dirty="0"/>
              <a:t>格式图像（照片查看器</a:t>
            </a:r>
            <a:r>
              <a:rPr lang="zh-CN" altLang="zh-CN" dirty="0" smtClean="0"/>
              <a:t>）</a:t>
            </a:r>
            <a:r>
              <a:rPr lang="en-US" altLang="zh-CN" dirty="0" smtClean="0"/>
              <a:t> </a:t>
            </a:r>
            <a:endParaRPr lang="zh-CN" altLang="en-US" dirty="0"/>
          </a:p>
        </p:txBody>
      </p:sp>
      <p:pic>
        <p:nvPicPr>
          <p:cNvPr id="430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409" y="2420888"/>
            <a:ext cx="4183614" cy="307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479852" y="5496531"/>
            <a:ext cx="4154151" cy="369332"/>
          </a:xfrm>
          <a:prstGeom prst="rect">
            <a:avLst/>
          </a:prstGeom>
        </p:spPr>
        <p:txBody>
          <a:bodyPr wrap="none">
            <a:spAutoFit/>
          </a:bodyPr>
          <a:lstStyle/>
          <a:p>
            <a:r>
              <a:rPr lang="en-US" altLang="zh-CN" dirty="0" smtClean="0"/>
              <a:t> FITS</a:t>
            </a:r>
            <a:r>
              <a:rPr lang="zh-CN" altLang="en-US" dirty="0" smtClean="0"/>
              <a:t>图像格式</a:t>
            </a:r>
            <a:r>
              <a:rPr lang="zh-CN" altLang="zh-CN" dirty="0" smtClean="0"/>
              <a:t>（</a:t>
            </a:r>
            <a:r>
              <a:rPr lang="zh-CN" altLang="en-US" dirty="0" smtClean="0"/>
              <a:t>专业天文软件</a:t>
            </a:r>
            <a:r>
              <a:rPr lang="en-US" altLang="zh-CN" dirty="0" smtClean="0"/>
              <a:t>ALADIN</a:t>
            </a:r>
            <a:r>
              <a:rPr lang="zh-CN" altLang="zh-CN" dirty="0" smtClean="0"/>
              <a:t>）</a:t>
            </a:r>
            <a:r>
              <a:rPr lang="en-US" altLang="zh-CN" dirty="0" smtClean="0"/>
              <a:t> </a:t>
            </a:r>
            <a:endParaRPr lang="zh-CN" altLang="en-US" dirty="0"/>
          </a:p>
        </p:txBody>
      </p:sp>
    </p:spTree>
    <p:extLst>
      <p:ext uri="{BB962C8B-B14F-4D97-AF65-F5344CB8AC3E}">
        <p14:creationId xmlns:p14="http://schemas.microsoft.com/office/powerpoint/2010/main" val="2554411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707556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dirty="0">
                <a:latin typeface="Times New Roman" pitchFamily="18" charset="0"/>
                <a:cs typeface="Times New Roman" pitchFamily="18" charset="0"/>
              </a:rPr>
              <a:t>第</a:t>
            </a:r>
            <a:r>
              <a:rPr lang="en-US" altLang="zh-CN" sz="2000" dirty="0">
                <a:latin typeface="Times New Roman" pitchFamily="18" charset="0"/>
                <a:cs typeface="Times New Roman" pitchFamily="18" charset="0"/>
              </a:rPr>
              <a:t>4</a:t>
            </a:r>
            <a:r>
              <a:rPr lang="zh-CN" altLang="en-US" sz="2000" dirty="0" smtClean="0">
                <a:latin typeface="Times New Roman" pitchFamily="18" charset="0"/>
                <a:cs typeface="Times New Roman" pitchFamily="18" charset="0"/>
              </a:rPr>
              <a:t>章</a:t>
            </a:r>
            <a:r>
              <a:rPr lang="zh-CN" altLang="zh-CN" sz="2000" dirty="0">
                <a:latin typeface="Times New Roman" pitchFamily="18" charset="0"/>
                <a:cs typeface="Times New Roman" pitchFamily="18" charset="0"/>
              </a:rPr>
              <a:t>基于</a:t>
            </a:r>
            <a:r>
              <a:rPr lang="en-US" altLang="zh-CN" sz="2000" dirty="0">
                <a:latin typeface="Times New Roman" pitchFamily="18" charset="0"/>
                <a:cs typeface="Times New Roman" pitchFamily="18" charset="0"/>
              </a:rPr>
              <a:t>AVM</a:t>
            </a:r>
            <a:r>
              <a:rPr lang="zh-CN" altLang="zh-CN" sz="2000" dirty="0">
                <a:latin typeface="Times New Roman" pitchFamily="18" charset="0"/>
                <a:cs typeface="Times New Roman" pitchFamily="18" charset="0"/>
              </a:rPr>
              <a:t>标准的</a:t>
            </a:r>
            <a:r>
              <a:rPr lang="en-US" altLang="zh-CN" sz="2000" dirty="0">
                <a:latin typeface="Times New Roman" pitchFamily="18" charset="0"/>
                <a:cs typeface="Times New Roman" pitchFamily="18" charset="0"/>
              </a:rPr>
              <a:t>PNG</a:t>
            </a:r>
            <a:r>
              <a:rPr lang="zh-CN" altLang="zh-CN" sz="2000" dirty="0">
                <a:latin typeface="Times New Roman" pitchFamily="18" charset="0"/>
                <a:cs typeface="Times New Roman" pitchFamily="18" charset="0"/>
              </a:rPr>
              <a:t>（</a:t>
            </a:r>
            <a:r>
              <a:rPr lang="en-US" altLang="zh-CN" sz="2000" dirty="0">
                <a:latin typeface="Times New Roman" pitchFamily="18" charset="0"/>
                <a:cs typeface="Times New Roman" pitchFamily="18" charset="0"/>
              </a:rPr>
              <a:t>JPEG</a:t>
            </a:r>
            <a:r>
              <a:rPr lang="zh-CN" altLang="zh-CN" sz="2000" dirty="0">
                <a:latin typeface="Times New Roman" pitchFamily="18" charset="0"/>
                <a:cs typeface="Times New Roman" pitchFamily="18" charset="0"/>
              </a:rPr>
              <a:t>）图像的</a:t>
            </a:r>
            <a:r>
              <a:rPr lang="en-US" altLang="zh-CN" sz="2000" dirty="0">
                <a:latin typeface="Times New Roman" pitchFamily="18" charset="0"/>
                <a:cs typeface="Times New Roman" pitchFamily="18" charset="0"/>
              </a:rPr>
              <a:t>WCS</a:t>
            </a:r>
            <a:r>
              <a:rPr lang="zh-CN" altLang="zh-CN" sz="2000" dirty="0">
                <a:latin typeface="Times New Roman" pitchFamily="18" charset="0"/>
                <a:cs typeface="Times New Roman" pitchFamily="18" charset="0"/>
              </a:rPr>
              <a:t>信息</a:t>
            </a:r>
            <a:r>
              <a:rPr lang="zh-CN" altLang="zh-CN" sz="2000" dirty="0" smtClean="0">
                <a:latin typeface="Times New Roman" pitchFamily="18" charset="0"/>
                <a:cs typeface="Times New Roman" pitchFamily="18" charset="0"/>
              </a:rPr>
              <a:t>添加</a:t>
            </a:r>
            <a:endParaRPr lang="zh-CN" altLang="zh-CN" sz="2000" dirty="0">
              <a:latin typeface="Times New Roman" pitchFamily="18" charset="0"/>
              <a:cs typeface="Times New Roman" pitchFamily="18" charset="0"/>
            </a:endParaRPr>
          </a:p>
        </p:txBody>
      </p:sp>
      <p:sp>
        <p:nvSpPr>
          <p:cNvPr id="20" name="矩形 19"/>
          <p:cNvSpPr/>
          <p:nvPr/>
        </p:nvSpPr>
        <p:spPr>
          <a:xfrm>
            <a:off x="187657" y="2276872"/>
            <a:ext cx="4528359" cy="1754326"/>
          </a:xfrm>
          <a:prstGeom prst="rect">
            <a:avLst/>
          </a:prstGeom>
        </p:spPr>
        <p:txBody>
          <a:bodyPr wrap="square">
            <a:spAutoFit/>
          </a:bodyPr>
          <a:lstStyle/>
          <a:p>
            <a:pPr lvl="1">
              <a:buSzPct val="80000"/>
              <a:defRPr/>
            </a:pPr>
            <a:r>
              <a:rPr lang="en-US" altLang="zh-CN" dirty="0" err="1" smtClean="0"/>
              <a:t>Spatial.CoordsystemProjection</a:t>
            </a:r>
            <a:r>
              <a:rPr lang="en-US" altLang="zh-CN" dirty="0" smtClean="0"/>
              <a:t>——</a:t>
            </a:r>
            <a:r>
              <a:rPr lang="en-US" altLang="zh-CN" dirty="0" err="1" smtClean="0"/>
              <a:t>CTYPEi</a:t>
            </a:r>
            <a:r>
              <a:rPr lang="zh-CN" altLang="en-US" dirty="0" smtClean="0"/>
              <a:t>后三个字节；</a:t>
            </a:r>
            <a:endParaRPr lang="en-US" altLang="zh-CN" dirty="0" smtClean="0"/>
          </a:p>
          <a:p>
            <a:pPr lvl="1">
              <a:buSzPct val="80000"/>
              <a:defRPr/>
            </a:pPr>
            <a:r>
              <a:rPr lang="en-US" altLang="zh-CN" dirty="0" err="1" smtClean="0"/>
              <a:t>Spatial.Rotation</a:t>
            </a:r>
            <a:r>
              <a:rPr lang="en-US" altLang="zh-CN" dirty="0" smtClean="0"/>
              <a:t>——</a:t>
            </a:r>
            <a:r>
              <a:rPr lang="en-US" altLang="zh-CN" dirty="0" err="1" smtClean="0"/>
              <a:t>CROTAi</a:t>
            </a:r>
            <a:endParaRPr lang="en-US" altLang="zh-CN" dirty="0" smtClean="0"/>
          </a:p>
          <a:p>
            <a:pPr lvl="1">
              <a:buSzPct val="80000"/>
              <a:defRPr/>
            </a:pPr>
            <a:r>
              <a:rPr lang="en-US" altLang="zh-CN" dirty="0" err="1"/>
              <a:t>Spatial.Reference</a:t>
            </a:r>
            <a:r>
              <a:rPr lang="en-US" altLang="zh-CN" dirty="0"/>
              <a:t> </a:t>
            </a:r>
            <a:r>
              <a:rPr lang="en-US" altLang="zh-CN" dirty="0" smtClean="0"/>
              <a:t>Pixel——</a:t>
            </a:r>
            <a:r>
              <a:rPr lang="en-US" altLang="zh-CN" dirty="0" err="1" smtClean="0"/>
              <a:t>CRVALi</a:t>
            </a:r>
            <a:endParaRPr lang="en-US" altLang="zh-CN" dirty="0" smtClean="0"/>
          </a:p>
          <a:p>
            <a:pPr lvl="1">
              <a:buSzPct val="80000"/>
              <a:defRPr/>
            </a:pPr>
            <a:r>
              <a:rPr lang="en-US" altLang="zh-CN" dirty="0" err="1" smtClean="0"/>
              <a:t>Spatial.ReferenceDimension</a:t>
            </a:r>
            <a:r>
              <a:rPr lang="en-US" altLang="zh-CN" dirty="0" smtClean="0"/>
              <a:t>——</a:t>
            </a:r>
            <a:r>
              <a:rPr lang="en-US" altLang="zh-CN" dirty="0" err="1" smtClean="0"/>
              <a:t>NAXISi</a:t>
            </a:r>
            <a:endParaRPr lang="en-US" altLang="zh-CN" dirty="0" smtClean="0"/>
          </a:p>
          <a:p>
            <a:pPr lvl="1">
              <a:buSzPct val="80000"/>
              <a:defRPr/>
            </a:pPr>
            <a:r>
              <a:rPr lang="en-US" altLang="zh-CN" dirty="0" err="1" smtClean="0"/>
              <a:t>Spatial.Scale</a:t>
            </a:r>
            <a:r>
              <a:rPr lang="en-US" altLang="zh-CN" dirty="0" smtClean="0"/>
              <a:t>——</a:t>
            </a:r>
            <a:r>
              <a:rPr lang="en-US" altLang="zh-CN" dirty="0" err="1"/>
              <a:t>CDELTi</a:t>
            </a:r>
            <a:endParaRPr lang="en-US" altLang="zh-CN" kern="100" dirty="0">
              <a:latin typeface="Times New Roman" panose="02020603050405020304" pitchFamily="18" charset="0"/>
            </a:endParaRPr>
          </a:p>
        </p:txBody>
      </p:sp>
      <p:pic>
        <p:nvPicPr>
          <p:cNvPr id="10" name="图片 9"/>
          <p:cNvPicPr/>
          <p:nvPr/>
        </p:nvPicPr>
        <p:blipFill>
          <a:blip r:embed="rId6" cstate="print"/>
          <a:srcRect/>
          <a:stretch>
            <a:fillRect/>
          </a:stretch>
        </p:blipFill>
        <p:spPr bwMode="auto">
          <a:xfrm>
            <a:off x="4716016" y="836712"/>
            <a:ext cx="4218971" cy="5256584"/>
          </a:xfrm>
          <a:prstGeom prst="rect">
            <a:avLst/>
          </a:prstGeom>
          <a:noFill/>
          <a:ln w="9525">
            <a:noFill/>
            <a:miter lim="800000"/>
            <a:headEnd/>
            <a:tailEnd/>
          </a:ln>
        </p:spPr>
      </p:pic>
      <p:sp>
        <p:nvSpPr>
          <p:cNvPr id="11" name="矩形 10"/>
          <p:cNvSpPr/>
          <p:nvPr/>
        </p:nvSpPr>
        <p:spPr>
          <a:xfrm>
            <a:off x="6029194" y="6065322"/>
            <a:ext cx="1361976" cy="369332"/>
          </a:xfrm>
          <a:prstGeom prst="rect">
            <a:avLst/>
          </a:prstGeom>
        </p:spPr>
        <p:txBody>
          <a:bodyPr wrap="none">
            <a:spAutoFit/>
          </a:bodyPr>
          <a:lstStyle/>
          <a:p>
            <a:r>
              <a:rPr lang="en-US" altLang="zh-CN" dirty="0"/>
              <a:t> WCS</a:t>
            </a:r>
            <a:r>
              <a:rPr lang="zh-CN" altLang="zh-CN" dirty="0" smtClean="0"/>
              <a:t>元数据</a:t>
            </a:r>
            <a:endParaRPr lang="zh-CN" altLang="en-US" dirty="0"/>
          </a:p>
        </p:txBody>
      </p:sp>
    </p:spTree>
    <p:extLst>
      <p:ext uri="{BB962C8B-B14F-4D97-AF65-F5344CB8AC3E}">
        <p14:creationId xmlns:p14="http://schemas.microsoft.com/office/powerpoint/2010/main" val="1055821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549138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dirty="0">
                <a:latin typeface="Times New Roman" pitchFamily="18" charset="0"/>
                <a:cs typeface="Times New Roman" pitchFamily="18" charset="0"/>
              </a:rPr>
              <a:t>第</a:t>
            </a:r>
            <a:r>
              <a:rPr lang="en-US" altLang="zh-CN" sz="2000" dirty="0">
                <a:latin typeface="Times New Roman" pitchFamily="18" charset="0"/>
                <a:cs typeface="Times New Roman" pitchFamily="18" charset="0"/>
              </a:rPr>
              <a:t>4</a:t>
            </a:r>
            <a:r>
              <a:rPr lang="zh-CN" altLang="en-US" sz="2000" dirty="0" smtClean="0">
                <a:latin typeface="Times New Roman" pitchFamily="18" charset="0"/>
                <a:cs typeface="Times New Roman" pitchFamily="18" charset="0"/>
              </a:rPr>
              <a:t>章 基于</a:t>
            </a:r>
            <a:r>
              <a:rPr lang="en-US" altLang="zh-CN" sz="2000" dirty="0" smtClean="0">
                <a:latin typeface="Times New Roman" pitchFamily="18" charset="0"/>
                <a:cs typeface="Times New Roman" pitchFamily="18" charset="0"/>
              </a:rPr>
              <a:t>WWT</a:t>
            </a:r>
            <a:r>
              <a:rPr lang="zh-CN" altLang="en-US" sz="2000" dirty="0" smtClean="0">
                <a:latin typeface="Times New Roman" pitchFamily="18" charset="0"/>
                <a:cs typeface="Times New Roman" pitchFamily="18" charset="0"/>
              </a:rPr>
              <a:t>的图像定位可视化验证</a:t>
            </a:r>
            <a:endParaRPr lang="zh-CN" altLang="zh-CN" sz="2000" dirty="0">
              <a:latin typeface="Times New Roman" pitchFamily="18" charset="0"/>
              <a:cs typeface="Times New Roman" pitchFamily="18" charset="0"/>
            </a:endParaRPr>
          </a:p>
        </p:txBody>
      </p:sp>
      <p:sp>
        <p:nvSpPr>
          <p:cNvPr id="11" name="矩形 10"/>
          <p:cNvSpPr/>
          <p:nvPr/>
        </p:nvSpPr>
        <p:spPr>
          <a:xfrm>
            <a:off x="1860589" y="6065322"/>
            <a:ext cx="5416868" cy="369332"/>
          </a:xfrm>
          <a:prstGeom prst="rect">
            <a:avLst/>
          </a:prstGeom>
        </p:spPr>
        <p:txBody>
          <a:bodyPr wrap="none">
            <a:spAutoFit/>
          </a:bodyPr>
          <a:lstStyle/>
          <a:p>
            <a:r>
              <a:rPr lang="zh-CN" altLang="zh-CN" dirty="0">
                <a:latin typeface="Times New Roman" pitchFamily="18" charset="0"/>
                <a:cs typeface="Times New Roman" pitchFamily="18" charset="0"/>
              </a:rPr>
              <a:t>带有</a:t>
            </a:r>
            <a:r>
              <a:rPr lang="en-US" altLang="zh-CN" dirty="0">
                <a:latin typeface="Times New Roman" pitchFamily="18" charset="0"/>
                <a:cs typeface="Times New Roman" pitchFamily="18" charset="0"/>
              </a:rPr>
              <a:t>WCS</a:t>
            </a:r>
            <a:r>
              <a:rPr lang="zh-CN" altLang="zh-CN" dirty="0">
                <a:latin typeface="Times New Roman" pitchFamily="18" charset="0"/>
                <a:cs typeface="Times New Roman" pitchFamily="18" charset="0"/>
              </a:rPr>
              <a:t>元数据的</a:t>
            </a:r>
            <a:r>
              <a:rPr lang="en-US" altLang="zh-CN" dirty="0">
                <a:latin typeface="Times New Roman" pitchFamily="18" charset="0"/>
                <a:cs typeface="Times New Roman" pitchFamily="18" charset="0"/>
              </a:rPr>
              <a:t>PNG</a:t>
            </a:r>
            <a:r>
              <a:rPr lang="zh-CN" altLang="zh-CN" dirty="0">
                <a:latin typeface="Times New Roman" pitchFamily="18" charset="0"/>
                <a:cs typeface="Times New Roman" pitchFamily="18" charset="0"/>
              </a:rPr>
              <a:t>图像在</a:t>
            </a:r>
            <a:r>
              <a:rPr lang="en-US" altLang="zh-CN" dirty="0">
                <a:latin typeface="Times New Roman" pitchFamily="18" charset="0"/>
                <a:cs typeface="Times New Roman" pitchFamily="18" charset="0"/>
              </a:rPr>
              <a:t>WWT</a:t>
            </a:r>
            <a:r>
              <a:rPr lang="zh-CN" altLang="zh-CN" dirty="0">
                <a:latin typeface="Times New Roman" pitchFamily="18" charset="0"/>
                <a:cs typeface="Times New Roman" pitchFamily="18" charset="0"/>
              </a:rPr>
              <a:t>中的</a:t>
            </a:r>
            <a:r>
              <a:rPr lang="zh-CN" altLang="zh-CN" dirty="0" smtClean="0">
                <a:latin typeface="Times New Roman" pitchFamily="18" charset="0"/>
                <a:cs typeface="Times New Roman" pitchFamily="18" charset="0"/>
              </a:rPr>
              <a:t>可视化</a:t>
            </a:r>
            <a:r>
              <a:rPr lang="zh-CN" altLang="en-US" dirty="0" smtClean="0">
                <a:latin typeface="Times New Roman" pitchFamily="18" charset="0"/>
                <a:cs typeface="Times New Roman" pitchFamily="18" charset="0"/>
              </a:rPr>
              <a:t>验证</a:t>
            </a:r>
            <a:endParaRPr lang="zh-CN" altLang="en-US" dirty="0">
              <a:latin typeface="Times New Roman" pitchFamily="18" charset="0"/>
              <a:cs typeface="Times New Roman" pitchFamily="18" charset="0"/>
            </a:endParaRPr>
          </a:p>
        </p:txBody>
      </p:sp>
      <p:pic>
        <p:nvPicPr>
          <p:cNvPr id="12" name="图片 11"/>
          <p:cNvPicPr/>
          <p:nvPr/>
        </p:nvPicPr>
        <p:blipFill>
          <a:blip r:embed="rId6" cstate="print"/>
          <a:srcRect/>
          <a:stretch>
            <a:fillRect/>
          </a:stretch>
        </p:blipFill>
        <p:spPr bwMode="auto">
          <a:xfrm>
            <a:off x="2051720" y="720725"/>
            <a:ext cx="4608512" cy="2729472"/>
          </a:xfrm>
          <a:prstGeom prst="rect">
            <a:avLst/>
          </a:prstGeom>
          <a:noFill/>
          <a:ln w="9525">
            <a:noFill/>
            <a:miter lim="800000"/>
            <a:headEnd/>
            <a:tailEnd/>
          </a:ln>
        </p:spPr>
      </p:pic>
      <p:pic>
        <p:nvPicPr>
          <p:cNvPr id="13" name="图片 12"/>
          <p:cNvPicPr/>
          <p:nvPr/>
        </p:nvPicPr>
        <p:blipFill>
          <a:blip r:embed="rId7" cstate="print"/>
          <a:srcRect/>
          <a:stretch>
            <a:fillRect/>
          </a:stretch>
        </p:blipFill>
        <p:spPr bwMode="auto">
          <a:xfrm>
            <a:off x="2123728" y="3356992"/>
            <a:ext cx="4608513" cy="2670140"/>
          </a:xfrm>
          <a:prstGeom prst="rect">
            <a:avLst/>
          </a:prstGeom>
          <a:noFill/>
          <a:ln w="9525">
            <a:noFill/>
            <a:miter lim="800000"/>
            <a:headEnd/>
            <a:tailEnd/>
          </a:ln>
        </p:spPr>
      </p:pic>
    </p:spTree>
    <p:extLst>
      <p:ext uri="{BB962C8B-B14F-4D97-AF65-F5344CB8AC3E}">
        <p14:creationId xmlns:p14="http://schemas.microsoft.com/office/powerpoint/2010/main" val="589669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
          <p:cNvSpPr>
            <a:spLocks noChangeArrowheads="1"/>
          </p:cNvSpPr>
          <p:nvPr/>
        </p:nvSpPr>
        <p:spPr bwMode="auto">
          <a:xfrm>
            <a:off x="-5953" y="606426"/>
            <a:ext cx="9167813" cy="98425"/>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sp>
        <p:nvSpPr>
          <p:cNvPr id="4098" name="Rectangle 2"/>
          <p:cNvSpPr>
            <a:spLocks noChangeArrowheads="1"/>
          </p:cNvSpPr>
          <p:nvPr/>
        </p:nvSpPr>
        <p:spPr bwMode="auto">
          <a:xfrm>
            <a:off x="-5953" y="6121400"/>
            <a:ext cx="9167813" cy="736600"/>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zh-CN" altLang="en-US"/>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9" y="4826001"/>
            <a:ext cx="535781"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366" y="4987925"/>
            <a:ext cx="52149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37"/>
          <p:cNvSpPr>
            <a:spLocks noChangeArrowheads="1"/>
          </p:cNvSpPr>
          <p:nvPr/>
        </p:nvSpPr>
        <p:spPr bwMode="auto">
          <a:xfrm>
            <a:off x="1115616" y="2647949"/>
            <a:ext cx="725571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hlink"/>
              </a:buClr>
              <a:buFont typeface="Wingdings" panose="05000000000000000000" pitchFamily="2" charset="2"/>
              <a:buChar char="Ø"/>
              <a:defRPr/>
            </a:pP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第</a:t>
            </a:r>
            <a:r>
              <a:rPr lang="en-US" altLang="zh-CN" sz="2400" b="1" dirty="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2400" b="1" dirty="0" smtClean="0">
                <a:solidFill>
                  <a:srgbClr val="009999"/>
                </a:solidFill>
                <a:latin typeface="华文楷体" panose="02010600040101010101" pitchFamily="2" charset="-122"/>
                <a:ea typeface="华文楷体" panose="02010600040101010101" pitchFamily="2" charset="-122"/>
                <a:sym typeface="华文楷体" panose="02010600040101010101" pitchFamily="2" charset="-122"/>
              </a:rPr>
              <a:t>章  </a:t>
            </a:r>
            <a:r>
              <a:rPr lang="en-US" altLang="zh-CN" sz="2400" b="1" dirty="0" smtClean="0">
                <a:solidFill>
                  <a:srgbClr val="009999"/>
                </a:solidFill>
                <a:latin typeface="华文楷体" panose="02010600040101010101" pitchFamily="2" charset="-122"/>
                <a:ea typeface="华文楷体" panose="02010600040101010101" pitchFamily="2" charset="-122"/>
              </a:rPr>
              <a:t>FITS</a:t>
            </a:r>
            <a:r>
              <a:rPr lang="zh-CN" altLang="zh-CN" sz="2400" b="1" dirty="0">
                <a:solidFill>
                  <a:srgbClr val="009999"/>
                </a:solidFill>
                <a:latin typeface="华文楷体" panose="02010600040101010101" pitchFamily="2" charset="-122"/>
                <a:ea typeface="华文楷体" panose="02010600040101010101" pitchFamily="2" charset="-122"/>
              </a:rPr>
              <a:t>图像定位识别及可视化系统的</a:t>
            </a:r>
            <a:r>
              <a:rPr lang="zh-CN" altLang="zh-CN" sz="2400" b="1" dirty="0" smtClean="0">
                <a:solidFill>
                  <a:srgbClr val="009999"/>
                </a:solidFill>
                <a:latin typeface="华文楷体" panose="02010600040101010101" pitchFamily="2" charset="-122"/>
                <a:ea typeface="华文楷体" panose="02010600040101010101" pitchFamily="2" charset="-122"/>
              </a:rPr>
              <a:t>研制</a:t>
            </a:r>
            <a:endParaRPr lang="en-US" altLang="zh-CN" sz="24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Clr>
                <a:schemeClr val="hlink"/>
              </a:buClr>
              <a:buFont typeface="Wingdings" panose="05000000000000000000" pitchFamily="2" charset="2"/>
              <a:buChar char="Ø"/>
              <a:defRPr/>
            </a:pPr>
            <a:endParaRPr lang="en-US" altLang="zh-CN" sz="2800" b="1" dirty="0" smtClean="0">
              <a:solidFill>
                <a:srgbClr val="FF6600"/>
              </a:solidFill>
              <a:latin typeface="华文楷体" panose="02010600040101010101" pitchFamily="2" charset="-122"/>
              <a:ea typeface="华文楷体" panose="02010600040101010101" pitchFamily="2" charset="-122"/>
              <a:sym typeface="华文楷体" panose="02010600040101010101" pitchFamily="2" charset="-122"/>
            </a:endParaRPr>
          </a:p>
          <a:p>
            <a:pPr eaLnBrk="1" hangingPunct="1">
              <a:lnSpc>
                <a:spcPct val="150000"/>
              </a:lnSpc>
              <a:buFont typeface="Wingdings" panose="05000000000000000000" pitchFamily="2" charset="2"/>
              <a:buChar char="u"/>
              <a:defRPr/>
            </a:pPr>
            <a:endParaRPr lang="zh-CN" altLang="en-US" sz="2400" b="1" dirty="0" smtClean="0">
              <a:solidFill>
                <a:srgbClr val="000000"/>
              </a:solidFill>
              <a:sym typeface="宋体" panose="02010600030101010101" pitchFamily="2" charset="-122"/>
            </a:endParaRPr>
          </a:p>
        </p:txBody>
      </p:sp>
    </p:spTree>
    <p:extLst>
      <p:ext uri="{BB962C8B-B14F-4D97-AF65-F5344CB8AC3E}">
        <p14:creationId xmlns:p14="http://schemas.microsoft.com/office/powerpoint/2010/main" val="1062651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2" presetClass="entr" presetSubtype="1" fill="hold" nodeType="withEffect">
                                  <p:stCondLst>
                                    <p:cond delay="200"/>
                                  </p:stCondLst>
                                  <p:childTnLst>
                                    <p:set>
                                      <p:cBhvr>
                                        <p:cTn id="8" dur="1" fill="hold">
                                          <p:stCondLst>
                                            <p:cond delay="0"/>
                                          </p:stCondLst>
                                        </p:cTn>
                                        <p:tgtEl>
                                          <p:spTgt spid="4103"/>
                                        </p:tgtEl>
                                        <p:attrNameLst>
                                          <p:attrName>style.visibility</p:attrName>
                                        </p:attrNameLst>
                                      </p:cBhvr>
                                      <p:to>
                                        <p:strVal val="visible"/>
                                      </p:to>
                                    </p:set>
                                    <p:anim calcmode="lin" valueType="num">
                                      <p:cBhvr additive="base">
                                        <p:cTn id="9" dur="500" fill="hold"/>
                                        <p:tgtEl>
                                          <p:spTgt spid="4103"/>
                                        </p:tgtEl>
                                        <p:attrNameLst>
                                          <p:attrName>ppt_x</p:attrName>
                                        </p:attrNameLst>
                                      </p:cBhvr>
                                      <p:tavLst>
                                        <p:tav tm="0">
                                          <p:val>
                                            <p:strVal val="#ppt_x"/>
                                          </p:val>
                                        </p:tav>
                                        <p:tav tm="100000">
                                          <p:val>
                                            <p:strVal val="#ppt_x"/>
                                          </p:val>
                                        </p:tav>
                                      </p:tavLst>
                                    </p:anim>
                                    <p:anim calcmode="lin" valueType="num">
                                      <p:cBhvr additive="base">
                                        <p:cTn id="10" dur="500" fill="hold"/>
                                        <p:tgtEl>
                                          <p:spTgt spid="4103"/>
                                        </p:tgtEl>
                                        <p:attrNameLst>
                                          <p:attrName>ppt_y</p:attrName>
                                        </p:attrNameLst>
                                      </p:cBhvr>
                                      <p:tavLst>
                                        <p:tav tm="0">
                                          <p:val>
                                            <p:strVal val="0-#ppt_h/2"/>
                                          </p:val>
                                        </p:tav>
                                        <p:tav tm="100000">
                                          <p:val>
                                            <p:strVal val="#ppt_y"/>
                                          </p:val>
                                        </p:tav>
                                      </p:tavLst>
                                    </p:anim>
                                  </p:childTnLst>
                                </p:cTn>
                              </p:par>
                            </p:childTnLst>
                          </p:cTn>
                        </p:par>
                        <p:par>
                          <p:cTn id="11" fill="hold" nodeType="afterGroup">
                            <p:stCondLst>
                              <p:cond delay="700"/>
                            </p:stCondLst>
                            <p:childTnLst>
                              <p:par>
                                <p:cTn id="12" presetID="22" presetClass="entr" presetSubtype="4" fill="hold" nodeType="afterEffect">
                                  <p:stCondLst>
                                    <p:cond delay="500"/>
                                  </p:stCondLst>
                                  <p:childTnLst>
                                    <p:set>
                                      <p:cBhvr>
                                        <p:cTn id="13" dur="1" fill="hold">
                                          <p:stCondLst>
                                            <p:cond delay="0"/>
                                          </p:stCondLst>
                                        </p:cTn>
                                        <p:tgtEl>
                                          <p:spTgt spid="4104"/>
                                        </p:tgtEl>
                                        <p:attrNameLst>
                                          <p:attrName>style.visibility</p:attrName>
                                        </p:attrNameLst>
                                      </p:cBhvr>
                                      <p:to>
                                        <p:strVal val="visible"/>
                                      </p:to>
                                    </p:set>
                                    <p:animEffect transition="in" filter="wipe(down)">
                                      <p:cBhvr>
                                        <p:cTn id="14" dur="500"/>
                                        <p:tgtEl>
                                          <p:spTgt spid="410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 calcmode="lin" valueType="num">
                                      <p:cBhvr additive="base">
                                        <p:cTn id="21"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409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6867"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2" y="169863"/>
            <a:ext cx="418385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400" dirty="0" smtClean="0">
                <a:latin typeface="宋体" pitchFamily="2" charset="-122"/>
              </a:rPr>
              <a:t>第</a:t>
            </a:r>
            <a:r>
              <a:rPr lang="en-US" altLang="zh-CN" sz="2400" dirty="0" smtClean="0">
                <a:latin typeface="宋体" pitchFamily="2" charset="-122"/>
              </a:rPr>
              <a:t>5</a:t>
            </a:r>
            <a:r>
              <a:rPr lang="zh-CN" altLang="en-US" sz="2400" dirty="0" smtClean="0">
                <a:latin typeface="宋体" pitchFamily="2" charset="-122"/>
              </a:rPr>
              <a:t>章 </a:t>
            </a:r>
            <a:r>
              <a:rPr lang="zh-CN" altLang="zh-CN" sz="2400" dirty="0" smtClean="0"/>
              <a:t>系统</a:t>
            </a:r>
            <a:r>
              <a:rPr lang="zh-CN" altLang="en-US" sz="2400" dirty="0"/>
              <a:t>功能</a:t>
            </a:r>
            <a:endParaRPr lang="zh-CN" altLang="zh-CN" sz="2400" dirty="0"/>
          </a:p>
        </p:txBody>
      </p:sp>
      <p:sp>
        <p:nvSpPr>
          <p:cNvPr id="36872" name="Rectangle 2"/>
          <p:cNvSpPr>
            <a:spLocks noChangeArrowheads="1"/>
          </p:cNvSpPr>
          <p:nvPr/>
        </p:nvSpPr>
        <p:spPr bwMode="auto">
          <a:xfrm>
            <a:off x="966788" y="1356797"/>
            <a:ext cx="124789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36874" name="Rectangle 4"/>
          <p:cNvSpPr>
            <a:spLocks noChangeArrowheads="1"/>
          </p:cNvSpPr>
          <p:nvPr/>
        </p:nvSpPr>
        <p:spPr bwMode="auto">
          <a:xfrm flipV="1">
            <a:off x="1494235" y="1260753"/>
            <a:ext cx="127575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5" name="矩形 2"/>
          <p:cNvSpPr>
            <a:spLocks noChangeArrowheads="1"/>
          </p:cNvSpPr>
          <p:nvPr/>
        </p:nvSpPr>
        <p:spPr bwMode="auto">
          <a:xfrm>
            <a:off x="847724" y="967467"/>
            <a:ext cx="73966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28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algn="just">
              <a:defRPr/>
            </a:pPr>
            <a:r>
              <a:rPr lang="zh-CN" altLang="en-US" sz="2000" kern="100" dirty="0" smtClean="0">
                <a:latin typeface="楷体" pitchFamily="49" charset="-122"/>
                <a:ea typeface="楷体" pitchFamily="49" charset="-122"/>
                <a:cs typeface="Times New Roman" panose="02020603050405020304" pitchFamily="18" charset="0"/>
              </a:rPr>
              <a:t>通过对系统需求的</a:t>
            </a:r>
            <a:r>
              <a:rPr lang="zh-CN" altLang="zh-CN" sz="2000" dirty="0" smtClean="0">
                <a:latin typeface="楷体" pitchFamily="49" charset="-122"/>
                <a:ea typeface="楷体" pitchFamily="49" charset="-122"/>
                <a:cs typeface="Times New Roman" pitchFamily="18" charset="0"/>
              </a:rPr>
              <a:t>分析</a:t>
            </a:r>
            <a:r>
              <a:rPr lang="zh-CN" altLang="zh-CN" sz="2000" dirty="0">
                <a:latin typeface="楷体" pitchFamily="49" charset="-122"/>
                <a:ea typeface="楷体" pitchFamily="49" charset="-122"/>
                <a:cs typeface="Times New Roman" pitchFamily="18" charset="0"/>
              </a:rPr>
              <a:t>，基于</a:t>
            </a:r>
            <a:r>
              <a:rPr lang="en-US" altLang="zh-CN" sz="2000" dirty="0">
                <a:latin typeface="楷体" pitchFamily="49" charset="-122"/>
                <a:ea typeface="楷体" pitchFamily="49" charset="-122"/>
                <a:cs typeface="Times New Roman" pitchFamily="18" charset="0"/>
              </a:rPr>
              <a:t>WCS</a:t>
            </a:r>
            <a:r>
              <a:rPr lang="zh-CN" altLang="zh-CN" sz="2000" dirty="0">
                <a:latin typeface="楷体" pitchFamily="49" charset="-122"/>
                <a:ea typeface="楷体" pitchFamily="49" charset="-122"/>
                <a:cs typeface="Times New Roman" pitchFamily="18" charset="0"/>
              </a:rPr>
              <a:t>的</a:t>
            </a:r>
            <a:r>
              <a:rPr lang="en-US" altLang="zh-CN" sz="2000" dirty="0">
                <a:latin typeface="楷体" pitchFamily="49" charset="-122"/>
                <a:ea typeface="楷体" pitchFamily="49" charset="-122"/>
                <a:cs typeface="Times New Roman" pitchFamily="18" charset="0"/>
              </a:rPr>
              <a:t>FITS</a:t>
            </a:r>
            <a:r>
              <a:rPr lang="zh-CN" altLang="zh-CN" sz="2000" dirty="0">
                <a:latin typeface="楷体" pitchFamily="49" charset="-122"/>
                <a:ea typeface="楷体" pitchFamily="49" charset="-122"/>
                <a:cs typeface="Times New Roman" pitchFamily="18" charset="0"/>
              </a:rPr>
              <a:t>图像天球定位及可视化系统需要提供以下功能</a:t>
            </a:r>
            <a:r>
              <a:rPr lang="zh-CN" altLang="zh-CN" sz="2000" dirty="0" smtClean="0">
                <a:latin typeface="楷体" pitchFamily="49" charset="-122"/>
                <a:ea typeface="楷体" pitchFamily="49" charset="-122"/>
                <a:cs typeface="Times New Roman" pitchFamily="18" charset="0"/>
              </a:rPr>
              <a:t>：</a:t>
            </a:r>
            <a:endParaRPr lang="zh-CN" altLang="zh-CN" sz="2000" dirty="0">
              <a:latin typeface="楷体" pitchFamily="49" charset="-122"/>
              <a:ea typeface="楷体" pitchFamily="49" charset="-122"/>
              <a:cs typeface="Times New Roman" pitchFamily="18" charset="0"/>
            </a:endParaRPr>
          </a:p>
        </p:txBody>
      </p:sp>
      <p:sp>
        <p:nvSpPr>
          <p:cNvPr id="16" name="矩形 3"/>
          <p:cNvSpPr>
            <a:spLocks noChangeArrowheads="1"/>
          </p:cNvSpPr>
          <p:nvPr/>
        </p:nvSpPr>
        <p:spPr bwMode="auto">
          <a:xfrm>
            <a:off x="847724" y="1727961"/>
            <a:ext cx="7870738"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u"/>
              <a:defRPr/>
            </a:pPr>
            <a:r>
              <a:rPr lang="en-US" altLang="zh-CN" sz="2000" dirty="0">
                <a:solidFill>
                  <a:srgbClr val="0070C0"/>
                </a:solidFill>
              </a:rPr>
              <a:t> </a:t>
            </a:r>
            <a:r>
              <a:rPr lang="zh-CN" altLang="en-US" sz="2000" dirty="0" smtClean="0">
                <a:solidFill>
                  <a:srgbClr val="0070C0"/>
                </a:solidFill>
                <a:latin typeface="楷体" pitchFamily="49" charset="-122"/>
                <a:ea typeface="楷体" pitchFamily="49" charset="-122"/>
                <a:cs typeface="Times New Roman" panose="02020603050405020304" pitchFamily="18" charset="0"/>
              </a:rPr>
              <a:t>图像预处理功能，提高信噪比</a:t>
            </a:r>
            <a:endParaRPr lang="en-US" altLang="zh-CN" sz="2000" dirty="0" smtClean="0">
              <a:solidFill>
                <a:srgbClr val="0070C0"/>
              </a:solidFill>
              <a:latin typeface="楷体" pitchFamily="49" charset="-122"/>
              <a:ea typeface="楷体" pitchFamily="49" charset="-122"/>
              <a:cs typeface="Times New Roman" panose="02020603050405020304" pitchFamily="18" charset="0"/>
            </a:endParaRPr>
          </a:p>
          <a:p>
            <a:pPr>
              <a:lnSpc>
                <a:spcPct val="150000"/>
              </a:lnSpc>
              <a:buFont typeface="Wingdings" panose="05000000000000000000" pitchFamily="2" charset="2"/>
              <a:buChar char="u"/>
              <a:defRPr/>
            </a:pPr>
            <a:r>
              <a:rPr lang="en-US" altLang="zh-CN" sz="2000" dirty="0" smtClean="0">
                <a:solidFill>
                  <a:srgbClr val="0070C0"/>
                </a:solidFill>
                <a:latin typeface="楷体" pitchFamily="49" charset="-122"/>
                <a:ea typeface="楷体" pitchFamily="49" charset="-122"/>
                <a:cs typeface="Times New Roman" panose="02020603050405020304" pitchFamily="18" charset="0"/>
              </a:rPr>
              <a:t> </a:t>
            </a:r>
            <a:r>
              <a:rPr lang="zh-CN" altLang="zh-CN" sz="2000" dirty="0" smtClean="0">
                <a:solidFill>
                  <a:srgbClr val="0070C0"/>
                </a:solidFill>
                <a:latin typeface="楷体" pitchFamily="49" charset="-122"/>
                <a:ea typeface="楷体" pitchFamily="49" charset="-122"/>
                <a:cs typeface="Times New Roman" panose="02020603050405020304" pitchFamily="18" charset="0"/>
              </a:rPr>
              <a:t>星体</a:t>
            </a:r>
            <a:r>
              <a:rPr lang="zh-CN" altLang="zh-CN" sz="2000" dirty="0">
                <a:solidFill>
                  <a:srgbClr val="0070C0"/>
                </a:solidFill>
                <a:latin typeface="楷体" pitchFamily="49" charset="-122"/>
                <a:ea typeface="楷体" pitchFamily="49" charset="-122"/>
                <a:cs typeface="Times New Roman" panose="02020603050405020304" pitchFamily="18" charset="0"/>
              </a:rPr>
              <a:t>目标提取并且能够去除暗星和非星目标</a:t>
            </a:r>
            <a:endParaRPr lang="en-US" altLang="zh-CN" sz="2000" dirty="0">
              <a:solidFill>
                <a:srgbClr val="0070C0"/>
              </a:solidFill>
              <a:latin typeface="楷体" pitchFamily="49" charset="-122"/>
              <a:ea typeface="楷体" pitchFamily="49" charset="-122"/>
              <a:cs typeface="Times New Roman" panose="02020603050405020304" pitchFamily="18" charset="0"/>
            </a:endParaRPr>
          </a:p>
          <a:p>
            <a:pPr>
              <a:lnSpc>
                <a:spcPct val="150000"/>
              </a:lnSpc>
              <a:buFont typeface="Wingdings" panose="05000000000000000000" pitchFamily="2" charset="2"/>
              <a:buChar char="u"/>
              <a:defRPr/>
            </a:pPr>
            <a:r>
              <a:rPr lang="en-US" altLang="zh-CN" sz="2000" dirty="0" smtClean="0">
                <a:solidFill>
                  <a:srgbClr val="0070C0"/>
                </a:solidFill>
                <a:latin typeface="楷体" pitchFamily="49" charset="-122"/>
                <a:ea typeface="楷体" pitchFamily="49" charset="-122"/>
                <a:cs typeface="Times New Roman" panose="02020603050405020304" pitchFamily="18" charset="0"/>
              </a:rPr>
              <a:t> </a:t>
            </a:r>
            <a:r>
              <a:rPr lang="zh-CN" altLang="zh-CN" sz="2000" dirty="0" smtClean="0">
                <a:solidFill>
                  <a:srgbClr val="0070C0"/>
                </a:solidFill>
                <a:latin typeface="楷体" pitchFamily="49" charset="-122"/>
                <a:ea typeface="楷体" pitchFamily="49" charset="-122"/>
                <a:cs typeface="Times New Roman" panose="02020603050405020304" pitchFamily="18" charset="0"/>
              </a:rPr>
              <a:t>精确</a:t>
            </a:r>
            <a:r>
              <a:rPr lang="zh-CN" altLang="zh-CN" sz="2000" dirty="0">
                <a:solidFill>
                  <a:srgbClr val="0070C0"/>
                </a:solidFill>
                <a:latin typeface="楷体" pitchFamily="49" charset="-122"/>
                <a:ea typeface="楷体" pitchFamily="49" charset="-122"/>
                <a:cs typeface="Times New Roman" panose="02020603050405020304" pitchFamily="18" charset="0"/>
              </a:rPr>
              <a:t>且稳定的星体亚像素定位</a:t>
            </a:r>
            <a:endParaRPr lang="en-US" altLang="zh-CN" sz="2000" dirty="0">
              <a:solidFill>
                <a:srgbClr val="0070C0"/>
              </a:solidFill>
              <a:latin typeface="楷体" pitchFamily="49" charset="-122"/>
              <a:ea typeface="楷体" pitchFamily="49" charset="-122"/>
              <a:cs typeface="Times New Roman" panose="02020603050405020304" pitchFamily="18" charset="0"/>
            </a:endParaRPr>
          </a:p>
          <a:p>
            <a:pPr>
              <a:lnSpc>
                <a:spcPct val="150000"/>
              </a:lnSpc>
              <a:buFont typeface="Wingdings" panose="05000000000000000000" pitchFamily="2" charset="2"/>
              <a:buChar char="u"/>
              <a:defRPr/>
            </a:pPr>
            <a:r>
              <a:rPr lang="en-US" altLang="zh-CN" sz="2000" dirty="0">
                <a:solidFill>
                  <a:srgbClr val="0070C0"/>
                </a:solidFill>
                <a:latin typeface="楷体" pitchFamily="49" charset="-122"/>
                <a:ea typeface="楷体" pitchFamily="49" charset="-122"/>
                <a:cs typeface="Times New Roman" panose="02020603050405020304" pitchFamily="18" charset="0"/>
              </a:rPr>
              <a:t> </a:t>
            </a:r>
            <a:r>
              <a:rPr lang="zh-CN" altLang="zh-CN" sz="2000" dirty="0" smtClean="0">
                <a:solidFill>
                  <a:srgbClr val="0070C0"/>
                </a:solidFill>
                <a:latin typeface="楷体" pitchFamily="49" charset="-122"/>
                <a:ea typeface="楷体" pitchFamily="49" charset="-122"/>
                <a:cs typeface="Times New Roman" panose="02020603050405020304" pitchFamily="18" charset="0"/>
              </a:rPr>
              <a:t>复杂</a:t>
            </a:r>
            <a:r>
              <a:rPr lang="zh-CN" altLang="zh-CN" sz="2000" dirty="0">
                <a:solidFill>
                  <a:srgbClr val="0070C0"/>
                </a:solidFill>
                <a:latin typeface="楷体" pitchFamily="49" charset="-122"/>
                <a:ea typeface="楷体" pitchFamily="49" charset="-122"/>
                <a:cs typeface="Times New Roman" panose="02020603050405020304" pitchFamily="18" charset="0"/>
              </a:rPr>
              <a:t>度相对较低的星体识别算法</a:t>
            </a:r>
            <a:endParaRPr lang="en-US" altLang="zh-CN" sz="2000" dirty="0">
              <a:solidFill>
                <a:srgbClr val="0070C0"/>
              </a:solidFill>
              <a:latin typeface="楷体" pitchFamily="49" charset="-122"/>
              <a:ea typeface="楷体" pitchFamily="49" charset="-122"/>
              <a:cs typeface="Times New Roman" panose="02020603050405020304" pitchFamily="18" charset="0"/>
            </a:endParaRPr>
          </a:p>
          <a:p>
            <a:pPr>
              <a:lnSpc>
                <a:spcPct val="150000"/>
              </a:lnSpc>
              <a:buFont typeface="Wingdings" panose="05000000000000000000" pitchFamily="2" charset="2"/>
              <a:buChar char="u"/>
              <a:defRPr/>
            </a:pPr>
            <a:r>
              <a:rPr lang="en-US" altLang="zh-CN" sz="2000" dirty="0">
                <a:solidFill>
                  <a:srgbClr val="0070C0"/>
                </a:solidFill>
                <a:latin typeface="楷体" pitchFamily="49" charset="-122"/>
                <a:ea typeface="楷体" pitchFamily="49" charset="-122"/>
                <a:cs typeface="Times New Roman" panose="02020603050405020304" pitchFamily="18" charset="0"/>
              </a:rPr>
              <a:t> </a:t>
            </a:r>
            <a:r>
              <a:rPr lang="en-US" altLang="zh-CN" sz="2000" dirty="0" smtClean="0">
                <a:solidFill>
                  <a:srgbClr val="0070C0"/>
                </a:solidFill>
                <a:latin typeface="楷体" pitchFamily="49" charset="-122"/>
                <a:ea typeface="楷体" pitchFamily="49" charset="-122"/>
                <a:cs typeface="Times New Roman" panose="02020603050405020304" pitchFamily="18" charset="0"/>
              </a:rPr>
              <a:t> </a:t>
            </a:r>
            <a:r>
              <a:rPr lang="en-US" altLang="zh-CN" sz="2000" dirty="0">
                <a:solidFill>
                  <a:srgbClr val="0070C0"/>
                </a:solidFill>
                <a:latin typeface="楷体" pitchFamily="49" charset="-122"/>
                <a:ea typeface="楷体" pitchFamily="49" charset="-122"/>
                <a:cs typeface="Times New Roman" panose="02020603050405020304" pitchFamily="18" charset="0"/>
              </a:rPr>
              <a:t>WCS</a:t>
            </a:r>
            <a:r>
              <a:rPr lang="zh-CN" altLang="zh-CN" sz="2000" dirty="0">
                <a:solidFill>
                  <a:srgbClr val="0070C0"/>
                </a:solidFill>
                <a:latin typeface="楷体" pitchFamily="49" charset="-122"/>
                <a:ea typeface="楷体" pitchFamily="49" charset="-122"/>
                <a:cs typeface="Times New Roman" panose="02020603050405020304" pitchFamily="18" charset="0"/>
              </a:rPr>
              <a:t>算法进行天球定位</a:t>
            </a:r>
            <a:endParaRPr lang="en-US" altLang="zh-CN" sz="2000" dirty="0">
              <a:solidFill>
                <a:srgbClr val="0070C0"/>
              </a:solidFill>
              <a:latin typeface="楷体" pitchFamily="49" charset="-122"/>
              <a:ea typeface="楷体" pitchFamily="49" charset="-122"/>
              <a:cs typeface="Times New Roman" panose="02020603050405020304" pitchFamily="18" charset="0"/>
            </a:endParaRPr>
          </a:p>
          <a:p>
            <a:pPr>
              <a:lnSpc>
                <a:spcPct val="150000"/>
              </a:lnSpc>
              <a:buFont typeface="Wingdings" panose="05000000000000000000" pitchFamily="2" charset="2"/>
              <a:buChar char="u"/>
              <a:defRPr/>
            </a:pPr>
            <a:r>
              <a:rPr lang="en-US" altLang="zh-CN" sz="2000" dirty="0">
                <a:solidFill>
                  <a:srgbClr val="0070C0"/>
                </a:solidFill>
                <a:latin typeface="楷体" pitchFamily="49" charset="-122"/>
                <a:ea typeface="楷体" pitchFamily="49" charset="-122"/>
                <a:cs typeface="Times New Roman" panose="02020603050405020304" pitchFamily="18" charset="0"/>
              </a:rPr>
              <a:t> </a:t>
            </a:r>
            <a:r>
              <a:rPr lang="en-US" altLang="zh-CN" sz="2000" dirty="0" smtClean="0">
                <a:solidFill>
                  <a:srgbClr val="0070C0"/>
                </a:solidFill>
                <a:latin typeface="楷体" pitchFamily="49" charset="-122"/>
                <a:ea typeface="楷体" pitchFamily="49" charset="-122"/>
                <a:cs typeface="Times New Roman" panose="02020603050405020304" pitchFamily="18" charset="0"/>
              </a:rPr>
              <a:t>FITS</a:t>
            </a:r>
            <a:r>
              <a:rPr lang="zh-CN" altLang="zh-CN" sz="2000" dirty="0">
                <a:solidFill>
                  <a:srgbClr val="0070C0"/>
                </a:solidFill>
                <a:latin typeface="楷体" pitchFamily="49" charset="-122"/>
                <a:ea typeface="楷体" pitchFamily="49" charset="-122"/>
                <a:cs typeface="Times New Roman" panose="02020603050405020304" pitchFamily="18" charset="0"/>
              </a:rPr>
              <a:t>与</a:t>
            </a:r>
            <a:r>
              <a:rPr lang="en-US" altLang="zh-CN" sz="2000" dirty="0">
                <a:solidFill>
                  <a:srgbClr val="0070C0"/>
                </a:solidFill>
                <a:latin typeface="楷体" pitchFamily="49" charset="-122"/>
                <a:ea typeface="楷体" pitchFamily="49" charset="-122"/>
                <a:cs typeface="Times New Roman" panose="02020603050405020304" pitchFamily="18" charset="0"/>
              </a:rPr>
              <a:t>PNG</a:t>
            </a:r>
            <a:r>
              <a:rPr lang="zh-CN" altLang="zh-CN" sz="2000" dirty="0">
                <a:solidFill>
                  <a:srgbClr val="0070C0"/>
                </a:solidFill>
                <a:latin typeface="楷体" pitchFamily="49" charset="-122"/>
                <a:ea typeface="楷体" pitchFamily="49" charset="-122"/>
                <a:cs typeface="Times New Roman" panose="02020603050405020304" pitchFamily="18" charset="0"/>
              </a:rPr>
              <a:t>或</a:t>
            </a:r>
            <a:r>
              <a:rPr lang="en-US" altLang="zh-CN" sz="2000" dirty="0">
                <a:solidFill>
                  <a:srgbClr val="0070C0"/>
                </a:solidFill>
                <a:latin typeface="楷体" pitchFamily="49" charset="-122"/>
                <a:ea typeface="楷体" pitchFamily="49" charset="-122"/>
                <a:cs typeface="Times New Roman" panose="02020603050405020304" pitchFamily="18" charset="0"/>
              </a:rPr>
              <a:t>JPEG</a:t>
            </a:r>
            <a:r>
              <a:rPr lang="zh-CN" altLang="zh-CN" sz="2000" dirty="0">
                <a:solidFill>
                  <a:srgbClr val="0070C0"/>
                </a:solidFill>
                <a:latin typeface="楷体" pitchFamily="49" charset="-122"/>
                <a:ea typeface="楷体" pitchFamily="49" charset="-122"/>
                <a:cs typeface="Times New Roman" panose="02020603050405020304" pitchFamily="18" charset="0"/>
              </a:rPr>
              <a:t>的格式转换</a:t>
            </a:r>
            <a:endParaRPr lang="en-US" altLang="zh-CN" sz="2000" dirty="0">
              <a:solidFill>
                <a:srgbClr val="0070C0"/>
              </a:solidFill>
              <a:latin typeface="楷体" pitchFamily="49" charset="-122"/>
              <a:ea typeface="楷体" pitchFamily="49" charset="-122"/>
              <a:cs typeface="Times New Roman" panose="02020603050405020304" pitchFamily="18" charset="0"/>
            </a:endParaRPr>
          </a:p>
          <a:p>
            <a:pPr>
              <a:lnSpc>
                <a:spcPct val="150000"/>
              </a:lnSpc>
              <a:buFont typeface="Wingdings" panose="05000000000000000000" pitchFamily="2" charset="2"/>
              <a:buChar char="u"/>
              <a:defRPr/>
            </a:pPr>
            <a:r>
              <a:rPr lang="en-US" altLang="zh-CN" sz="2000" dirty="0">
                <a:solidFill>
                  <a:srgbClr val="0070C0"/>
                </a:solidFill>
                <a:latin typeface="楷体" pitchFamily="49" charset="-122"/>
                <a:ea typeface="楷体" pitchFamily="49" charset="-122"/>
                <a:cs typeface="Times New Roman" panose="02020603050405020304" pitchFamily="18" charset="0"/>
              </a:rPr>
              <a:t> </a:t>
            </a:r>
            <a:r>
              <a:rPr lang="zh-CN" altLang="zh-CN" sz="2000" dirty="0" smtClean="0">
                <a:solidFill>
                  <a:srgbClr val="0070C0"/>
                </a:solidFill>
                <a:latin typeface="楷体" pitchFamily="49" charset="-122"/>
                <a:ea typeface="楷体" pitchFamily="49" charset="-122"/>
                <a:cs typeface="Times New Roman" panose="02020603050405020304" pitchFamily="18" charset="0"/>
              </a:rPr>
              <a:t>基于</a:t>
            </a:r>
            <a:r>
              <a:rPr lang="en-US" altLang="zh-CN" sz="2000" dirty="0">
                <a:solidFill>
                  <a:srgbClr val="0070C0"/>
                </a:solidFill>
                <a:latin typeface="楷体" pitchFamily="49" charset="-122"/>
                <a:ea typeface="楷体" pitchFamily="49" charset="-122"/>
                <a:cs typeface="Times New Roman" panose="02020603050405020304" pitchFamily="18" charset="0"/>
              </a:rPr>
              <a:t>AVM</a:t>
            </a:r>
            <a:r>
              <a:rPr lang="zh-CN" altLang="zh-CN" sz="2000" dirty="0">
                <a:solidFill>
                  <a:srgbClr val="0070C0"/>
                </a:solidFill>
                <a:latin typeface="楷体" pitchFamily="49" charset="-122"/>
                <a:ea typeface="楷体" pitchFamily="49" charset="-122"/>
                <a:cs typeface="Times New Roman" panose="02020603050405020304" pitchFamily="18" charset="0"/>
              </a:rPr>
              <a:t>标准的</a:t>
            </a:r>
            <a:r>
              <a:rPr lang="en-US" altLang="zh-CN" sz="2000" dirty="0">
                <a:solidFill>
                  <a:srgbClr val="0070C0"/>
                </a:solidFill>
                <a:latin typeface="楷体" pitchFamily="49" charset="-122"/>
                <a:ea typeface="楷体" pitchFamily="49" charset="-122"/>
                <a:cs typeface="Times New Roman" panose="02020603050405020304" pitchFamily="18" charset="0"/>
              </a:rPr>
              <a:t>WCS</a:t>
            </a:r>
            <a:r>
              <a:rPr lang="zh-CN" altLang="zh-CN" sz="2000" dirty="0">
                <a:solidFill>
                  <a:srgbClr val="0070C0"/>
                </a:solidFill>
                <a:latin typeface="楷体" pitchFamily="49" charset="-122"/>
                <a:ea typeface="楷体" pitchFamily="49" charset="-122"/>
                <a:cs typeface="Times New Roman" panose="02020603050405020304" pitchFamily="18" charset="0"/>
              </a:rPr>
              <a:t>参数与元数据的转换</a:t>
            </a:r>
            <a:endParaRPr lang="en-US" altLang="zh-CN" sz="2000" dirty="0">
              <a:solidFill>
                <a:srgbClr val="0070C0"/>
              </a:solidFill>
              <a:latin typeface="楷体" pitchFamily="49" charset="-122"/>
              <a:ea typeface="楷体" pitchFamily="49" charset="-122"/>
              <a:cs typeface="Times New Roman" panose="02020603050405020304" pitchFamily="18" charset="0"/>
            </a:endParaRPr>
          </a:p>
          <a:p>
            <a:pPr>
              <a:lnSpc>
                <a:spcPct val="150000"/>
              </a:lnSpc>
              <a:buFont typeface="Wingdings" panose="05000000000000000000" pitchFamily="2" charset="2"/>
              <a:buChar char="u"/>
              <a:defRPr/>
            </a:pPr>
            <a:r>
              <a:rPr lang="en-US" altLang="zh-CN" sz="2000" dirty="0">
                <a:solidFill>
                  <a:srgbClr val="0070C0"/>
                </a:solidFill>
                <a:latin typeface="楷体" pitchFamily="49" charset="-122"/>
                <a:ea typeface="楷体" pitchFamily="49" charset="-122"/>
                <a:cs typeface="Times New Roman" panose="02020603050405020304" pitchFamily="18" charset="0"/>
              </a:rPr>
              <a:t> </a:t>
            </a:r>
            <a:r>
              <a:rPr lang="zh-CN" altLang="zh-CN" sz="2000" dirty="0" smtClean="0">
                <a:solidFill>
                  <a:srgbClr val="0070C0"/>
                </a:solidFill>
                <a:latin typeface="楷体" pitchFamily="49" charset="-122"/>
                <a:ea typeface="楷体" pitchFamily="49" charset="-122"/>
                <a:cs typeface="Times New Roman" panose="02020603050405020304" pitchFamily="18" charset="0"/>
              </a:rPr>
              <a:t>将</a:t>
            </a:r>
            <a:r>
              <a:rPr lang="zh-CN" altLang="zh-CN" sz="2000" dirty="0">
                <a:solidFill>
                  <a:srgbClr val="0070C0"/>
                </a:solidFill>
                <a:latin typeface="楷体" pitchFamily="49" charset="-122"/>
                <a:ea typeface="楷体" pitchFamily="49" charset="-122"/>
                <a:cs typeface="Times New Roman" panose="02020603050405020304" pitchFamily="18" charset="0"/>
              </a:rPr>
              <a:t>元数据嵌入</a:t>
            </a:r>
            <a:r>
              <a:rPr lang="en-US" altLang="zh-CN" sz="2000" dirty="0">
                <a:solidFill>
                  <a:srgbClr val="0070C0"/>
                </a:solidFill>
                <a:latin typeface="楷体" pitchFamily="49" charset="-122"/>
                <a:ea typeface="楷体" pitchFamily="49" charset="-122"/>
                <a:cs typeface="Times New Roman" panose="02020603050405020304" pitchFamily="18" charset="0"/>
              </a:rPr>
              <a:t>PNG(</a:t>
            </a:r>
            <a:r>
              <a:rPr lang="zh-CN" altLang="zh-CN" sz="2000" dirty="0">
                <a:solidFill>
                  <a:srgbClr val="0070C0"/>
                </a:solidFill>
                <a:latin typeface="楷体" pitchFamily="49" charset="-122"/>
                <a:ea typeface="楷体" pitchFamily="49" charset="-122"/>
                <a:cs typeface="Times New Roman" panose="02020603050405020304" pitchFamily="18" charset="0"/>
              </a:rPr>
              <a:t>或</a:t>
            </a:r>
            <a:r>
              <a:rPr lang="en-US" altLang="zh-CN" sz="2000" dirty="0">
                <a:solidFill>
                  <a:srgbClr val="0070C0"/>
                </a:solidFill>
                <a:latin typeface="楷体" pitchFamily="49" charset="-122"/>
                <a:ea typeface="楷体" pitchFamily="49" charset="-122"/>
                <a:cs typeface="Times New Roman" panose="02020603050405020304" pitchFamily="18" charset="0"/>
              </a:rPr>
              <a:t>JPEG)</a:t>
            </a:r>
            <a:r>
              <a:rPr lang="zh-CN" altLang="zh-CN" sz="2000" dirty="0">
                <a:solidFill>
                  <a:srgbClr val="0070C0"/>
                </a:solidFill>
                <a:latin typeface="楷体" pitchFamily="49" charset="-122"/>
                <a:ea typeface="楷体" pitchFamily="49" charset="-122"/>
                <a:cs typeface="Times New Roman" panose="02020603050405020304" pitchFamily="18" charset="0"/>
              </a:rPr>
              <a:t>图像中</a:t>
            </a:r>
            <a:endParaRPr lang="en-US" altLang="zh-CN" sz="2000" dirty="0">
              <a:solidFill>
                <a:srgbClr val="0070C0"/>
              </a:solidFill>
              <a:latin typeface="楷体" pitchFamily="49" charset="-122"/>
              <a:ea typeface="楷体" pitchFamily="49" charset="-122"/>
              <a:cs typeface="Times New Roman" panose="02020603050405020304" pitchFamily="18" charset="0"/>
            </a:endParaRPr>
          </a:p>
          <a:p>
            <a:pPr>
              <a:lnSpc>
                <a:spcPct val="150000"/>
              </a:lnSpc>
              <a:buFont typeface="Wingdings" panose="05000000000000000000" pitchFamily="2" charset="2"/>
              <a:buChar char="u"/>
              <a:defRPr/>
            </a:pPr>
            <a:r>
              <a:rPr lang="en-US" altLang="zh-CN" sz="2000" dirty="0">
                <a:solidFill>
                  <a:srgbClr val="0070C0"/>
                </a:solidFill>
                <a:latin typeface="楷体" pitchFamily="49" charset="-122"/>
                <a:ea typeface="楷体" pitchFamily="49" charset="-122"/>
                <a:cs typeface="Times New Roman" panose="02020603050405020304" pitchFamily="18" charset="0"/>
              </a:rPr>
              <a:t> </a:t>
            </a:r>
            <a:r>
              <a:rPr lang="zh-CN" altLang="zh-CN" sz="2000" dirty="0" smtClean="0">
                <a:solidFill>
                  <a:srgbClr val="0070C0"/>
                </a:solidFill>
                <a:latin typeface="楷体" pitchFamily="49" charset="-122"/>
                <a:ea typeface="楷体" pitchFamily="49" charset="-122"/>
                <a:cs typeface="Times New Roman" panose="02020603050405020304" pitchFamily="18" charset="0"/>
              </a:rPr>
              <a:t>完善</a:t>
            </a:r>
            <a:r>
              <a:rPr lang="zh-CN" altLang="zh-CN" sz="2000" dirty="0">
                <a:solidFill>
                  <a:srgbClr val="0070C0"/>
                </a:solidFill>
                <a:latin typeface="楷体" pitchFamily="49" charset="-122"/>
                <a:ea typeface="楷体" pitchFamily="49" charset="-122"/>
                <a:cs typeface="Times New Roman" panose="02020603050405020304" pitchFamily="18" charset="0"/>
              </a:rPr>
              <a:t>的高动态范围图像显示功能和良好的用户交互式操作界面</a:t>
            </a:r>
            <a:endParaRPr lang="en-US" altLang="zh-CN" sz="2000" dirty="0">
              <a:solidFill>
                <a:srgbClr val="0070C0"/>
              </a:solidFill>
              <a:latin typeface="楷体" pitchFamily="49" charset="-122"/>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1498737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29711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5</a:t>
            </a:r>
            <a:r>
              <a:rPr lang="zh-CN" altLang="en-US" sz="2000" b="1" dirty="0">
                <a:latin typeface="宋体" pitchFamily="2" charset="-122"/>
              </a:rPr>
              <a:t>章 </a:t>
            </a:r>
            <a:r>
              <a:rPr lang="zh-CN" altLang="en-US" sz="2000" b="1" dirty="0" smtClean="0">
                <a:latin typeface="宋体" pitchFamily="2" charset="-122"/>
              </a:rPr>
              <a:t>系统结构设计</a:t>
            </a:r>
            <a:endParaRPr lang="zh-CN" altLang="zh-CN" sz="2000" b="1" dirty="0"/>
          </a:p>
        </p:txBody>
      </p:sp>
      <p:sp>
        <p:nvSpPr>
          <p:cNvPr id="11" name="矩形 10"/>
          <p:cNvSpPr/>
          <p:nvPr/>
        </p:nvSpPr>
        <p:spPr>
          <a:xfrm>
            <a:off x="3635896" y="5501800"/>
            <a:ext cx="2262158" cy="369332"/>
          </a:xfrm>
          <a:prstGeom prst="rect">
            <a:avLst/>
          </a:prstGeom>
        </p:spPr>
        <p:txBody>
          <a:bodyPr wrap="none">
            <a:spAutoFit/>
          </a:bodyPr>
          <a:lstStyle/>
          <a:p>
            <a:r>
              <a:rPr lang="zh-CN" altLang="zh-CN" dirty="0"/>
              <a:t>软件系统的总体结构</a:t>
            </a:r>
            <a:endParaRPr lang="zh-CN" altLang="en-US" dirty="0"/>
          </a:p>
        </p:txBody>
      </p:sp>
      <p:pic>
        <p:nvPicPr>
          <p:cNvPr id="14" name="图片 13"/>
          <p:cNvPicPr/>
          <p:nvPr/>
        </p:nvPicPr>
        <p:blipFill>
          <a:blip r:embed="rId6"/>
          <a:stretch>
            <a:fillRect/>
          </a:stretch>
        </p:blipFill>
        <p:spPr>
          <a:xfrm>
            <a:off x="999603" y="1619780"/>
            <a:ext cx="7123559" cy="3816424"/>
          </a:xfrm>
          <a:prstGeom prst="rect">
            <a:avLst/>
          </a:prstGeom>
        </p:spPr>
      </p:pic>
    </p:spTree>
    <p:extLst>
      <p:ext uri="{BB962C8B-B14F-4D97-AF65-F5344CB8AC3E}">
        <p14:creationId xmlns:p14="http://schemas.microsoft.com/office/powerpoint/2010/main" val="2523283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29711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5</a:t>
            </a:r>
            <a:r>
              <a:rPr lang="zh-CN" altLang="en-US" sz="2000" b="1" dirty="0">
                <a:latin typeface="宋体" pitchFamily="2" charset="-122"/>
              </a:rPr>
              <a:t>章 </a:t>
            </a:r>
            <a:r>
              <a:rPr lang="zh-CN" altLang="en-US" sz="2000" b="1" dirty="0" smtClean="0">
                <a:latin typeface="宋体" pitchFamily="2" charset="-122"/>
              </a:rPr>
              <a:t>系统结构设计</a:t>
            </a:r>
            <a:endParaRPr lang="zh-CN" altLang="zh-CN" sz="2000" b="1" dirty="0"/>
          </a:p>
        </p:txBody>
      </p:sp>
      <p:sp>
        <p:nvSpPr>
          <p:cNvPr id="11" name="矩形 10"/>
          <p:cNvSpPr/>
          <p:nvPr/>
        </p:nvSpPr>
        <p:spPr>
          <a:xfrm>
            <a:off x="3009004" y="5880222"/>
            <a:ext cx="3565848" cy="369332"/>
          </a:xfrm>
          <a:prstGeom prst="rect">
            <a:avLst/>
          </a:prstGeom>
        </p:spPr>
        <p:txBody>
          <a:bodyPr wrap="none">
            <a:spAutoFit/>
          </a:bodyPr>
          <a:lstStyle/>
          <a:p>
            <a:r>
              <a:rPr lang="en-US" altLang="zh-CN" dirty="0"/>
              <a:t>FITS</a:t>
            </a:r>
            <a:r>
              <a:rPr lang="zh-CN" altLang="zh-CN" dirty="0"/>
              <a:t>图像天球定位可视化软件界面</a:t>
            </a:r>
            <a:endParaRPr lang="zh-CN" altLang="en-US" dirty="0"/>
          </a:p>
        </p:txBody>
      </p:sp>
      <p:pic>
        <p:nvPicPr>
          <p:cNvPr id="10" name="图片 9"/>
          <p:cNvPicPr/>
          <p:nvPr/>
        </p:nvPicPr>
        <p:blipFill>
          <a:blip r:embed="rId6" cstate="print"/>
          <a:srcRect/>
          <a:stretch>
            <a:fillRect/>
          </a:stretch>
        </p:blipFill>
        <p:spPr bwMode="auto">
          <a:xfrm>
            <a:off x="1835696" y="820527"/>
            <a:ext cx="5912464" cy="5019117"/>
          </a:xfrm>
          <a:prstGeom prst="rect">
            <a:avLst/>
          </a:prstGeom>
          <a:noFill/>
          <a:ln w="9525">
            <a:noFill/>
            <a:miter lim="800000"/>
            <a:headEnd/>
            <a:tailEnd/>
          </a:ln>
        </p:spPr>
      </p:pic>
    </p:spTree>
    <p:extLst>
      <p:ext uri="{BB962C8B-B14F-4D97-AF65-F5344CB8AC3E}">
        <p14:creationId xmlns:p14="http://schemas.microsoft.com/office/powerpoint/2010/main" val="323970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29711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5</a:t>
            </a:r>
            <a:r>
              <a:rPr lang="zh-CN" altLang="en-US" sz="2000" b="1" dirty="0">
                <a:latin typeface="宋体" pitchFamily="2" charset="-122"/>
              </a:rPr>
              <a:t>章 </a:t>
            </a:r>
            <a:r>
              <a:rPr lang="zh-CN" altLang="en-US" sz="2000" b="1" dirty="0" smtClean="0">
                <a:latin typeface="宋体" pitchFamily="2" charset="-122"/>
              </a:rPr>
              <a:t>系统结构设计</a:t>
            </a:r>
            <a:endParaRPr lang="zh-CN" altLang="zh-CN" sz="2000" b="1" dirty="0"/>
          </a:p>
        </p:txBody>
      </p:sp>
      <p:sp>
        <p:nvSpPr>
          <p:cNvPr id="11" name="矩形 10"/>
          <p:cNvSpPr/>
          <p:nvPr/>
        </p:nvSpPr>
        <p:spPr>
          <a:xfrm>
            <a:off x="3635896" y="5501800"/>
            <a:ext cx="2262158" cy="369332"/>
          </a:xfrm>
          <a:prstGeom prst="rect">
            <a:avLst/>
          </a:prstGeom>
        </p:spPr>
        <p:txBody>
          <a:bodyPr wrap="none">
            <a:spAutoFit/>
          </a:bodyPr>
          <a:lstStyle/>
          <a:p>
            <a:r>
              <a:rPr lang="zh-CN" altLang="zh-CN" dirty="0"/>
              <a:t>软件系统的总体结构</a:t>
            </a:r>
            <a:endParaRPr lang="zh-CN" altLang="en-US" dirty="0"/>
          </a:p>
        </p:txBody>
      </p:sp>
      <p:pic>
        <p:nvPicPr>
          <p:cNvPr id="10" name="图片 9"/>
          <p:cNvPicPr/>
          <p:nvPr/>
        </p:nvPicPr>
        <p:blipFill>
          <a:blip r:embed="rId6"/>
          <a:stretch>
            <a:fillRect/>
          </a:stretch>
        </p:blipFill>
        <p:spPr>
          <a:xfrm>
            <a:off x="2660759" y="674539"/>
            <a:ext cx="4212431" cy="5575449"/>
          </a:xfrm>
          <a:prstGeom prst="rect">
            <a:avLst/>
          </a:prstGeom>
        </p:spPr>
      </p:pic>
      <p:sp>
        <p:nvSpPr>
          <p:cNvPr id="12" name="矩形 11"/>
          <p:cNvSpPr/>
          <p:nvPr/>
        </p:nvSpPr>
        <p:spPr>
          <a:xfrm>
            <a:off x="2843808" y="6251576"/>
            <a:ext cx="4258345" cy="369332"/>
          </a:xfrm>
          <a:prstGeom prst="rect">
            <a:avLst/>
          </a:prstGeom>
        </p:spPr>
        <p:txBody>
          <a:bodyPr wrap="none">
            <a:spAutoFit/>
          </a:bodyPr>
          <a:lstStyle/>
          <a:p>
            <a:r>
              <a:rPr lang="en-US" altLang="zh-CN" dirty="0"/>
              <a:t>FITS</a:t>
            </a:r>
            <a:r>
              <a:rPr lang="zh-CN" altLang="zh-CN" dirty="0"/>
              <a:t>图像天球定位可视化软件工作流程图</a:t>
            </a:r>
            <a:endParaRPr lang="zh-CN" altLang="en-US" dirty="0"/>
          </a:p>
        </p:txBody>
      </p:sp>
    </p:spTree>
    <p:extLst>
      <p:ext uri="{BB962C8B-B14F-4D97-AF65-F5344CB8AC3E}">
        <p14:creationId xmlns:p14="http://schemas.microsoft.com/office/powerpoint/2010/main" val="2680679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4" y="73025"/>
            <a:ext cx="4051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54751"/>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dirty="0">
                <a:latin typeface="宋体" pitchFamily="2" charset="-122"/>
              </a:rPr>
              <a:t>第</a:t>
            </a:r>
            <a:r>
              <a:rPr lang="en-US" altLang="zh-CN" sz="2000" dirty="0">
                <a:latin typeface="宋体" pitchFamily="2" charset="-122"/>
              </a:rPr>
              <a:t>5</a:t>
            </a:r>
            <a:r>
              <a:rPr lang="zh-CN" altLang="en-US" sz="2000" dirty="0">
                <a:latin typeface="宋体" pitchFamily="2" charset="-122"/>
              </a:rPr>
              <a:t>章 </a:t>
            </a:r>
            <a:r>
              <a:rPr lang="en-US" altLang="zh-CN" sz="2000" dirty="0" smtClean="0">
                <a:latin typeface="宋体" pitchFamily="2" charset="-122"/>
              </a:rPr>
              <a:t>FITS</a:t>
            </a:r>
            <a:r>
              <a:rPr lang="zh-CN" altLang="en-US" sz="2000" dirty="0" smtClean="0">
                <a:latin typeface="宋体" pitchFamily="2" charset="-122"/>
              </a:rPr>
              <a:t>文件读取及显示</a:t>
            </a:r>
            <a:endParaRPr lang="zh-CN" altLang="zh-CN" sz="2000" dirty="0"/>
          </a:p>
        </p:txBody>
      </p:sp>
      <p:sp>
        <p:nvSpPr>
          <p:cNvPr id="12" name="矩形 11"/>
          <p:cNvSpPr/>
          <p:nvPr/>
        </p:nvSpPr>
        <p:spPr>
          <a:xfrm>
            <a:off x="3426703" y="6097145"/>
            <a:ext cx="2873351" cy="369332"/>
          </a:xfrm>
          <a:prstGeom prst="rect">
            <a:avLst/>
          </a:prstGeom>
        </p:spPr>
        <p:txBody>
          <a:bodyPr wrap="none">
            <a:spAutoFit/>
          </a:bodyPr>
          <a:lstStyle/>
          <a:p>
            <a:r>
              <a:rPr lang="zh-CN" altLang="zh-CN" dirty="0"/>
              <a:t>打开</a:t>
            </a:r>
            <a:r>
              <a:rPr lang="en-US" altLang="zh-CN" dirty="0"/>
              <a:t>FITS</a:t>
            </a:r>
            <a:r>
              <a:rPr lang="zh-CN" altLang="zh-CN" dirty="0"/>
              <a:t>文件后的</a:t>
            </a:r>
            <a:r>
              <a:rPr lang="zh-CN" altLang="zh-CN" dirty="0" smtClean="0"/>
              <a:t>显示</a:t>
            </a:r>
            <a:r>
              <a:rPr lang="zh-CN" altLang="en-US" dirty="0"/>
              <a:t>界面</a:t>
            </a:r>
          </a:p>
        </p:txBody>
      </p:sp>
      <p:pic>
        <p:nvPicPr>
          <p:cNvPr id="430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69" y="980728"/>
            <a:ext cx="5040341" cy="50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299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4" y="73025"/>
            <a:ext cx="477130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54751"/>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5</a:t>
            </a:r>
            <a:r>
              <a:rPr lang="zh-CN" altLang="en-US" sz="2000" b="1" dirty="0">
                <a:latin typeface="宋体" pitchFamily="2" charset="-122"/>
              </a:rPr>
              <a:t>章 </a:t>
            </a:r>
            <a:r>
              <a:rPr lang="en-US" altLang="zh-CN" sz="2000" b="1" dirty="0"/>
              <a:t>FITS</a:t>
            </a:r>
            <a:r>
              <a:rPr lang="zh-CN" altLang="zh-CN" sz="2000" b="1" dirty="0"/>
              <a:t>图像星体定位及匹配识别</a:t>
            </a:r>
          </a:p>
        </p:txBody>
      </p:sp>
      <p:sp>
        <p:nvSpPr>
          <p:cNvPr id="12" name="矩形 11"/>
          <p:cNvSpPr/>
          <p:nvPr/>
        </p:nvSpPr>
        <p:spPr>
          <a:xfrm>
            <a:off x="4139952" y="6249987"/>
            <a:ext cx="1800493" cy="369332"/>
          </a:xfrm>
          <a:prstGeom prst="rect">
            <a:avLst/>
          </a:prstGeom>
        </p:spPr>
        <p:txBody>
          <a:bodyPr wrap="none">
            <a:spAutoFit/>
          </a:bodyPr>
          <a:lstStyle/>
          <a:p>
            <a:r>
              <a:rPr lang="zh-CN" altLang="zh-CN" dirty="0"/>
              <a:t>星体识别流程图</a:t>
            </a:r>
            <a:endParaRPr lang="zh-CN" altLang="en-US" dirty="0"/>
          </a:p>
        </p:txBody>
      </p:sp>
      <p:pic>
        <p:nvPicPr>
          <p:cNvPr id="10" name="图片 9"/>
          <p:cNvPicPr/>
          <p:nvPr/>
        </p:nvPicPr>
        <p:blipFill>
          <a:blip r:embed="rId6"/>
          <a:stretch>
            <a:fillRect/>
          </a:stretch>
        </p:blipFill>
        <p:spPr>
          <a:xfrm>
            <a:off x="2987600" y="720848"/>
            <a:ext cx="3600624" cy="5529139"/>
          </a:xfrm>
          <a:prstGeom prst="rect">
            <a:avLst/>
          </a:prstGeom>
        </p:spPr>
      </p:pic>
    </p:spTree>
    <p:extLst>
      <p:ext uri="{BB962C8B-B14F-4D97-AF65-F5344CB8AC3E}">
        <p14:creationId xmlns:p14="http://schemas.microsoft.com/office/powerpoint/2010/main" val="148681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5123"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3835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a:latin typeface="宋体" pitchFamily="2" charset="-122"/>
              </a:rPr>
              <a:t>第</a:t>
            </a:r>
            <a:r>
              <a:rPr lang="en-US" altLang="zh-CN" sz="2000" b="1" dirty="0">
                <a:latin typeface="宋体" pitchFamily="2" charset="-122"/>
              </a:rPr>
              <a:t>1</a:t>
            </a:r>
            <a:r>
              <a:rPr lang="zh-CN" altLang="en-US" sz="2000" b="1" dirty="0">
                <a:latin typeface="宋体" pitchFamily="2" charset="-122"/>
              </a:rPr>
              <a:t>章 研究背景及意义</a:t>
            </a:r>
          </a:p>
        </p:txBody>
      </p:sp>
      <p:graphicFrame>
        <p:nvGraphicFramePr>
          <p:cNvPr id="2" name="图示 1"/>
          <p:cNvGraphicFramePr/>
          <p:nvPr>
            <p:extLst>
              <p:ext uri="{D42A27DB-BD31-4B8C-83A1-F6EECF244321}">
                <p14:modId xmlns:p14="http://schemas.microsoft.com/office/powerpoint/2010/main" val="2574110686"/>
              </p:ext>
            </p:extLst>
          </p:nvPr>
        </p:nvGraphicFramePr>
        <p:xfrm>
          <a:off x="334012" y="908720"/>
          <a:ext cx="8270436" cy="54726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85689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down)">
                                      <p:cBhvr>
                                        <p:cTn id="16" dur="500"/>
                                        <p:tgtEl>
                                          <p:spTgt spid="614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wipe(left)">
                                      <p:cBhvr>
                                        <p:cTn id="20"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4" y="73025"/>
            <a:ext cx="477130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54751"/>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5</a:t>
            </a:r>
            <a:r>
              <a:rPr lang="zh-CN" altLang="en-US" sz="2000" b="1" dirty="0">
                <a:latin typeface="宋体" pitchFamily="2" charset="-122"/>
              </a:rPr>
              <a:t>章 </a:t>
            </a:r>
            <a:r>
              <a:rPr lang="en-US" altLang="zh-CN" sz="2000" b="1" dirty="0"/>
              <a:t>FITS</a:t>
            </a:r>
            <a:r>
              <a:rPr lang="zh-CN" altLang="zh-CN" sz="2000" b="1" dirty="0"/>
              <a:t>图像星体定位及匹配识别</a:t>
            </a:r>
          </a:p>
        </p:txBody>
      </p:sp>
      <p:sp>
        <p:nvSpPr>
          <p:cNvPr id="12" name="矩形 11"/>
          <p:cNvSpPr/>
          <p:nvPr/>
        </p:nvSpPr>
        <p:spPr>
          <a:xfrm>
            <a:off x="2987824" y="5935184"/>
            <a:ext cx="3647152" cy="369332"/>
          </a:xfrm>
          <a:prstGeom prst="rect">
            <a:avLst/>
          </a:prstGeom>
        </p:spPr>
        <p:txBody>
          <a:bodyPr wrap="none">
            <a:spAutoFit/>
          </a:bodyPr>
          <a:lstStyle/>
          <a:p>
            <a:r>
              <a:rPr lang="zh-CN" altLang="en-US" dirty="0" smtClean="0"/>
              <a:t>星体提取测试及获取的亚像素数据</a:t>
            </a:r>
            <a:endParaRPr lang="zh-CN" altLang="en-US" dirty="0"/>
          </a:p>
        </p:txBody>
      </p:sp>
      <p:pic>
        <p:nvPicPr>
          <p:cNvPr id="440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5" y="1124743"/>
            <a:ext cx="4444944"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891" y="1375865"/>
            <a:ext cx="31623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201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4" y="73025"/>
            <a:ext cx="477130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54751"/>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5</a:t>
            </a:r>
            <a:r>
              <a:rPr lang="zh-CN" altLang="en-US" sz="2000" b="1" dirty="0">
                <a:latin typeface="宋体" pitchFamily="2" charset="-122"/>
              </a:rPr>
              <a:t>章 </a:t>
            </a:r>
            <a:r>
              <a:rPr lang="en-US" altLang="zh-CN" sz="2000" b="1" dirty="0"/>
              <a:t>FITS</a:t>
            </a:r>
            <a:r>
              <a:rPr lang="zh-CN" altLang="zh-CN" sz="2000" b="1" dirty="0"/>
              <a:t>图像星体定位及匹配识别</a:t>
            </a:r>
          </a:p>
        </p:txBody>
      </p:sp>
      <p:sp>
        <p:nvSpPr>
          <p:cNvPr id="12" name="矩形 11"/>
          <p:cNvSpPr/>
          <p:nvPr/>
        </p:nvSpPr>
        <p:spPr>
          <a:xfrm>
            <a:off x="3419872" y="5086771"/>
            <a:ext cx="2880320" cy="369332"/>
          </a:xfrm>
          <a:prstGeom prst="rect">
            <a:avLst/>
          </a:prstGeom>
        </p:spPr>
        <p:txBody>
          <a:bodyPr wrap="square">
            <a:spAutoFit/>
          </a:bodyPr>
          <a:lstStyle/>
          <a:p>
            <a:r>
              <a:rPr lang="en-US" altLang="zh-CN" dirty="0" err="1"/>
              <a:t>Hipparcos</a:t>
            </a:r>
            <a:r>
              <a:rPr lang="zh-CN" altLang="zh-CN" dirty="0"/>
              <a:t>区域</a:t>
            </a:r>
            <a:r>
              <a:rPr lang="zh-CN" altLang="zh-CN" dirty="0" smtClean="0"/>
              <a:t>星表</a:t>
            </a:r>
            <a:r>
              <a:rPr lang="zh-CN" altLang="en-US" dirty="0" smtClean="0"/>
              <a:t>的创建</a:t>
            </a:r>
            <a:endParaRPr lang="zh-CN" altLang="en-US" dirty="0"/>
          </a:p>
        </p:txBody>
      </p:sp>
      <p:pic>
        <p:nvPicPr>
          <p:cNvPr id="11" name="图片 10"/>
          <p:cNvPicPr/>
          <p:nvPr/>
        </p:nvPicPr>
        <p:blipFill>
          <a:blip r:embed="rId6"/>
          <a:stretch>
            <a:fillRect/>
          </a:stretch>
        </p:blipFill>
        <p:spPr>
          <a:xfrm>
            <a:off x="1814450" y="1412776"/>
            <a:ext cx="5997910" cy="3672408"/>
          </a:xfrm>
          <a:prstGeom prst="rect">
            <a:avLst/>
          </a:prstGeom>
        </p:spPr>
      </p:pic>
    </p:spTree>
    <p:extLst>
      <p:ext uri="{BB962C8B-B14F-4D97-AF65-F5344CB8AC3E}">
        <p14:creationId xmlns:p14="http://schemas.microsoft.com/office/powerpoint/2010/main" val="2376910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4" y="73025"/>
            <a:ext cx="477130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99201"/>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dirty="0">
                <a:latin typeface="宋体" pitchFamily="2" charset="-122"/>
              </a:rPr>
              <a:t>第</a:t>
            </a:r>
            <a:r>
              <a:rPr lang="en-US" altLang="zh-CN" sz="2000" dirty="0">
                <a:latin typeface="宋体" pitchFamily="2" charset="-122"/>
              </a:rPr>
              <a:t>5</a:t>
            </a:r>
            <a:r>
              <a:rPr lang="zh-CN" altLang="en-US" sz="2000" dirty="0">
                <a:latin typeface="宋体" pitchFamily="2" charset="-122"/>
              </a:rPr>
              <a:t>章 </a:t>
            </a:r>
            <a:r>
              <a:rPr lang="en-US" altLang="zh-CN" sz="2000" dirty="0">
                <a:latin typeface="Times New Roman" pitchFamily="18" charset="0"/>
                <a:cs typeface="Times New Roman" pitchFamily="18" charset="0"/>
              </a:rPr>
              <a:t>FITS</a:t>
            </a:r>
            <a:r>
              <a:rPr lang="zh-CN" altLang="zh-CN" sz="2000" dirty="0"/>
              <a:t>图像星体定位及匹配识别</a:t>
            </a:r>
          </a:p>
        </p:txBody>
      </p:sp>
      <p:sp>
        <p:nvSpPr>
          <p:cNvPr id="12" name="矩形 11"/>
          <p:cNvSpPr/>
          <p:nvPr/>
        </p:nvSpPr>
        <p:spPr>
          <a:xfrm>
            <a:off x="3203848" y="5646222"/>
            <a:ext cx="3816424" cy="369332"/>
          </a:xfrm>
          <a:prstGeom prst="rect">
            <a:avLst/>
          </a:prstGeom>
        </p:spPr>
        <p:txBody>
          <a:bodyPr wrap="square">
            <a:spAutoFit/>
          </a:bodyPr>
          <a:lstStyle/>
          <a:p>
            <a:r>
              <a:rPr lang="zh-CN" altLang="zh-CN" dirty="0" smtClean="0"/>
              <a:t>图像</a:t>
            </a:r>
            <a:r>
              <a:rPr lang="zh-CN" altLang="en-US" dirty="0" smtClean="0"/>
              <a:t>识别</a:t>
            </a:r>
            <a:r>
              <a:rPr lang="zh-CN" altLang="zh-CN" dirty="0" smtClean="0"/>
              <a:t>匹配</a:t>
            </a:r>
            <a:r>
              <a:rPr lang="zh-CN" altLang="en-US" dirty="0" smtClean="0"/>
              <a:t>测试及匹配到的数据</a:t>
            </a:r>
            <a:endParaRPr lang="zh-CN" altLang="en-US" dirty="0"/>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37" y="1104930"/>
            <a:ext cx="3919131" cy="393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8464" y="2276872"/>
            <a:ext cx="4843285" cy="203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947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4" y="73025"/>
            <a:ext cx="477130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54751"/>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a:latin typeface="宋体" pitchFamily="2" charset="-122"/>
              </a:rPr>
              <a:t>第</a:t>
            </a:r>
            <a:r>
              <a:rPr lang="en-US" altLang="zh-CN" sz="2000" b="1" dirty="0">
                <a:latin typeface="宋体" pitchFamily="2" charset="-122"/>
              </a:rPr>
              <a:t>5</a:t>
            </a:r>
            <a:r>
              <a:rPr lang="zh-CN" altLang="en-US" sz="2000" b="1" dirty="0">
                <a:latin typeface="宋体" pitchFamily="2" charset="-122"/>
              </a:rPr>
              <a:t>章 </a:t>
            </a:r>
            <a:r>
              <a:rPr lang="en-US" altLang="zh-CN" sz="2000" b="1" dirty="0"/>
              <a:t>FITS</a:t>
            </a:r>
            <a:r>
              <a:rPr lang="zh-CN" altLang="zh-CN" sz="2000" b="1" dirty="0" smtClean="0"/>
              <a:t>图像</a:t>
            </a:r>
            <a:r>
              <a:rPr lang="zh-CN" altLang="en-US" sz="2000" b="1" dirty="0" smtClean="0"/>
              <a:t>格式转换</a:t>
            </a:r>
            <a:endParaRPr lang="zh-CN" altLang="zh-CN" sz="2000" b="1" dirty="0"/>
          </a:p>
        </p:txBody>
      </p:sp>
      <p:sp>
        <p:nvSpPr>
          <p:cNvPr id="12" name="矩形 11"/>
          <p:cNvSpPr/>
          <p:nvPr/>
        </p:nvSpPr>
        <p:spPr>
          <a:xfrm>
            <a:off x="3757444" y="5856844"/>
            <a:ext cx="2254716" cy="369332"/>
          </a:xfrm>
          <a:prstGeom prst="rect">
            <a:avLst/>
          </a:prstGeom>
        </p:spPr>
        <p:txBody>
          <a:bodyPr wrap="square">
            <a:spAutoFit/>
          </a:bodyPr>
          <a:lstStyle/>
          <a:p>
            <a:r>
              <a:rPr lang="zh-CN" altLang="zh-CN" dirty="0"/>
              <a:t>图像格式</a:t>
            </a:r>
            <a:r>
              <a:rPr lang="zh-CN" altLang="zh-CN" dirty="0" smtClean="0"/>
              <a:t>转换</a:t>
            </a:r>
            <a:r>
              <a:rPr lang="zh-CN" altLang="en-US" dirty="0"/>
              <a:t>测试</a:t>
            </a:r>
          </a:p>
        </p:txBody>
      </p:sp>
      <p:pic>
        <p:nvPicPr>
          <p:cNvPr id="460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840383"/>
            <a:ext cx="4968649" cy="499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148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327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4" y="73025"/>
            <a:ext cx="477130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99201"/>
            <a:ext cx="7052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dirty="0">
                <a:latin typeface="Times New Roman" pitchFamily="18" charset="0"/>
                <a:cs typeface="Times New Roman" pitchFamily="18" charset="0"/>
              </a:rPr>
              <a:t>第</a:t>
            </a:r>
            <a:r>
              <a:rPr lang="en-US" altLang="zh-CN" sz="2000" dirty="0">
                <a:latin typeface="Times New Roman" pitchFamily="18" charset="0"/>
                <a:cs typeface="Times New Roman" pitchFamily="18" charset="0"/>
              </a:rPr>
              <a:t>5</a:t>
            </a:r>
            <a:r>
              <a:rPr lang="zh-CN" altLang="en-US" sz="2000" dirty="0" smtClean="0">
                <a:latin typeface="Times New Roman" pitchFamily="18" charset="0"/>
                <a:cs typeface="Times New Roman" pitchFamily="18" charset="0"/>
              </a:rPr>
              <a:t>章 </a:t>
            </a:r>
            <a:r>
              <a:rPr lang="zh-CN" altLang="zh-CN" sz="2000" dirty="0" smtClean="0">
                <a:latin typeface="Times New Roman" pitchFamily="18" charset="0"/>
                <a:cs typeface="Times New Roman" pitchFamily="18" charset="0"/>
              </a:rPr>
              <a:t>基于</a:t>
            </a:r>
            <a:r>
              <a:rPr lang="en-US" altLang="zh-CN" sz="2000" dirty="0">
                <a:latin typeface="Times New Roman" pitchFamily="18" charset="0"/>
                <a:cs typeface="Times New Roman" pitchFamily="18" charset="0"/>
              </a:rPr>
              <a:t>AVM</a:t>
            </a:r>
            <a:r>
              <a:rPr lang="zh-CN" altLang="zh-CN" sz="2000" dirty="0">
                <a:latin typeface="Times New Roman" pitchFamily="18" charset="0"/>
                <a:cs typeface="Times New Roman" pitchFamily="18" charset="0"/>
              </a:rPr>
              <a:t>的元数据转换及嵌入</a:t>
            </a:r>
          </a:p>
        </p:txBody>
      </p:sp>
      <p:sp>
        <p:nvSpPr>
          <p:cNvPr id="12" name="矩形 11"/>
          <p:cNvSpPr/>
          <p:nvPr/>
        </p:nvSpPr>
        <p:spPr>
          <a:xfrm>
            <a:off x="3594116" y="5833032"/>
            <a:ext cx="3262828" cy="369332"/>
          </a:xfrm>
          <a:prstGeom prst="rect">
            <a:avLst/>
          </a:prstGeom>
        </p:spPr>
        <p:txBody>
          <a:bodyPr wrap="square">
            <a:spAutoFit/>
          </a:bodyPr>
          <a:lstStyle/>
          <a:p>
            <a:r>
              <a:rPr lang="zh-CN" altLang="zh-CN" dirty="0"/>
              <a:t>基于</a:t>
            </a:r>
            <a:r>
              <a:rPr lang="en-US" altLang="zh-CN" dirty="0"/>
              <a:t>AVM</a:t>
            </a:r>
            <a:r>
              <a:rPr lang="zh-CN" altLang="zh-CN" dirty="0"/>
              <a:t>的元数据转换及</a:t>
            </a:r>
            <a:r>
              <a:rPr lang="zh-CN" altLang="zh-CN" dirty="0" smtClean="0"/>
              <a:t>嵌入</a:t>
            </a:r>
            <a:endParaRPr lang="zh-CN" altLang="en-US" dirty="0"/>
          </a:p>
        </p:txBody>
      </p:sp>
      <p:pic>
        <p:nvPicPr>
          <p:cNvPr id="13" name="图片 12"/>
          <p:cNvPicPr/>
          <p:nvPr/>
        </p:nvPicPr>
        <p:blipFill>
          <a:blip r:embed="rId6" cstate="print"/>
          <a:srcRect/>
          <a:stretch>
            <a:fillRect/>
          </a:stretch>
        </p:blipFill>
        <p:spPr bwMode="auto">
          <a:xfrm>
            <a:off x="5724128" y="2276872"/>
            <a:ext cx="2791799" cy="2341349"/>
          </a:xfrm>
          <a:prstGeom prst="rect">
            <a:avLst/>
          </a:prstGeom>
          <a:noFill/>
          <a:ln w="9525">
            <a:noFill/>
            <a:miter lim="800000"/>
            <a:headEnd/>
            <a:tailEnd/>
          </a:ln>
        </p:spPr>
      </p:pic>
      <p:pic>
        <p:nvPicPr>
          <p:cNvPr id="471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980728"/>
            <a:ext cx="4613970" cy="463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239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44035"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513134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54385" y="193675"/>
            <a:ext cx="4433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en-US" sz="2000" b="1" dirty="0" smtClean="0"/>
              <a:t>结  论</a:t>
            </a:r>
            <a:endParaRPr lang="zh-CN" altLang="zh-CN" sz="2000" b="1" dirty="0"/>
          </a:p>
        </p:txBody>
      </p:sp>
      <p:graphicFrame>
        <p:nvGraphicFramePr>
          <p:cNvPr id="2" name="图示 1"/>
          <p:cNvGraphicFramePr/>
          <p:nvPr>
            <p:extLst>
              <p:ext uri="{D42A27DB-BD31-4B8C-83A1-F6EECF244321}">
                <p14:modId xmlns:p14="http://schemas.microsoft.com/office/powerpoint/2010/main" val="659009471"/>
              </p:ext>
            </p:extLst>
          </p:nvPr>
        </p:nvGraphicFramePr>
        <p:xfrm>
          <a:off x="286834" y="1628800"/>
          <a:ext cx="8581725" cy="39853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 Box 8"/>
          <p:cNvSpPr txBox="1">
            <a:spLocks noChangeArrowheads="1"/>
          </p:cNvSpPr>
          <p:nvPr/>
        </p:nvSpPr>
        <p:spPr bwMode="auto">
          <a:xfrm>
            <a:off x="488009" y="889900"/>
            <a:ext cx="7849791" cy="49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000" dirty="0"/>
              <a:t>本文的主要研究内容及取得的成果包括：</a:t>
            </a:r>
            <a:endParaRPr lang="zh-CN" altLang="zh-C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454490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down)">
                                      <p:cBhvr>
                                        <p:cTn id="16" dur="500"/>
                                        <p:tgtEl>
                                          <p:spTgt spid="614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wipe(left)">
                                      <p:cBhvr>
                                        <p:cTn id="20" dur="1000"/>
                                        <p:tgtEl>
                                          <p:spTgt spid="6151"/>
                                        </p:tgtEl>
                                      </p:cBhvr>
                                    </p:animEffect>
                                  </p:childTnLst>
                                </p:cTn>
                              </p:par>
                            </p:childTnLst>
                          </p:cTn>
                        </p:par>
                        <p:par>
                          <p:cTn id="21" fill="hold">
                            <p:stCondLst>
                              <p:cond delay="2000"/>
                            </p:stCondLst>
                            <p:childTnLst>
                              <p:par>
                                <p:cTn id="22" presetID="10" presetClass="entr" presetSubtype="0" fill="hold" grpId="2"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P spid="10" grpId="0" bldLvl="0" autoUpdateAnimBg="0"/>
      <p:bldP spid="10" grpId="1" bldLvl="0" autoUpdateAnimBg="0"/>
      <p:bldP spid="10" grpId="2" bldLvl="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44035"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513134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54385" y="193675"/>
            <a:ext cx="4433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zh-CN" sz="2000" b="1" dirty="0"/>
              <a:t>后续的工作</a:t>
            </a:r>
          </a:p>
        </p:txBody>
      </p:sp>
      <p:graphicFrame>
        <p:nvGraphicFramePr>
          <p:cNvPr id="2" name="图示 1"/>
          <p:cNvGraphicFramePr/>
          <p:nvPr>
            <p:extLst>
              <p:ext uri="{D42A27DB-BD31-4B8C-83A1-F6EECF244321}">
                <p14:modId xmlns:p14="http://schemas.microsoft.com/office/powerpoint/2010/main" val="762514078"/>
              </p:ext>
            </p:extLst>
          </p:nvPr>
        </p:nvGraphicFramePr>
        <p:xfrm>
          <a:off x="286834" y="1628800"/>
          <a:ext cx="8581725" cy="39853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 Box 8"/>
          <p:cNvSpPr txBox="1">
            <a:spLocks noChangeArrowheads="1"/>
          </p:cNvSpPr>
          <p:nvPr/>
        </p:nvSpPr>
        <p:spPr bwMode="auto">
          <a:xfrm>
            <a:off x="488009" y="889900"/>
            <a:ext cx="7849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000" dirty="0"/>
              <a:t>后续的工作主要有以下几个方面： </a:t>
            </a:r>
          </a:p>
        </p:txBody>
      </p:sp>
    </p:spTree>
    <p:extLst>
      <p:ext uri="{BB962C8B-B14F-4D97-AF65-F5344CB8AC3E}">
        <p14:creationId xmlns:p14="http://schemas.microsoft.com/office/powerpoint/2010/main" val="4099442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down)">
                                      <p:cBhvr>
                                        <p:cTn id="16" dur="500"/>
                                        <p:tgtEl>
                                          <p:spTgt spid="614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wipe(left)">
                                      <p:cBhvr>
                                        <p:cTn id="20" dur="1000"/>
                                        <p:tgtEl>
                                          <p:spTgt spid="6151"/>
                                        </p:tgtEl>
                                      </p:cBhvr>
                                    </p:animEffect>
                                  </p:childTnLst>
                                </p:cTn>
                              </p:par>
                            </p:childTnLst>
                          </p:cTn>
                        </p:par>
                        <p:par>
                          <p:cTn id="21" fill="hold">
                            <p:stCondLst>
                              <p:cond delay="2000"/>
                            </p:stCondLst>
                            <p:childTnLst>
                              <p:par>
                                <p:cTn id="22" presetID="10" presetClass="entr" presetSubtype="0" fill="hold" grpId="2"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P spid="10" grpId="0" bldLvl="0" autoUpdateAnimBg="0"/>
      <p:bldP spid="10" grpId="1" bldLvl="0" autoUpdateAnimBg="0"/>
      <p:bldP spid="10" grpId="2" bldLvl="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44035"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513134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54385" y="193675"/>
            <a:ext cx="4433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20000"/>
              </a:spcBef>
            </a:pPr>
            <a:r>
              <a:rPr lang="zh-CN" altLang="zh-CN" sz="2000" b="1" dirty="0"/>
              <a:t>攻读硕士学位期间所取得的研究成果</a:t>
            </a:r>
          </a:p>
        </p:txBody>
      </p:sp>
      <p:sp>
        <p:nvSpPr>
          <p:cNvPr id="6152" name="Text Box 8"/>
          <p:cNvSpPr txBox="1">
            <a:spLocks noChangeArrowheads="1"/>
          </p:cNvSpPr>
          <p:nvPr/>
        </p:nvSpPr>
        <p:spPr bwMode="auto">
          <a:xfrm>
            <a:off x="509588" y="1155700"/>
            <a:ext cx="7849791"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000" b="1" dirty="0">
                <a:latin typeface="Times New Roman" pitchFamily="18" charset="0"/>
                <a:cs typeface="Times New Roman" pitchFamily="18" charset="0"/>
              </a:rPr>
              <a:t>攻读硕士学位期间所发表的学术论文</a:t>
            </a:r>
          </a:p>
          <a:p>
            <a:pPr>
              <a:lnSpc>
                <a:spcPct val="150000"/>
              </a:lnSpc>
            </a:pPr>
            <a:r>
              <a:rPr lang="en-US" altLang="zh-CN" sz="2000" dirty="0">
                <a:latin typeface="Times New Roman" pitchFamily="18" charset="0"/>
                <a:cs typeface="Times New Roman" pitchFamily="18" charset="0"/>
              </a:rPr>
              <a:t>1 </a:t>
            </a:r>
            <a:r>
              <a:rPr lang="zh-CN" altLang="zh-CN" sz="2000" dirty="0">
                <a:latin typeface="Times New Roman" pitchFamily="18" charset="0"/>
                <a:cs typeface="Times New Roman" pitchFamily="18" charset="0"/>
              </a:rPr>
              <a:t>宋文明，苏丽颖，樊东卫，崔辰州．基于</a:t>
            </a:r>
            <a:r>
              <a:rPr lang="en-US" altLang="zh-CN" sz="2000" dirty="0">
                <a:latin typeface="Times New Roman" pitchFamily="18" charset="0"/>
                <a:cs typeface="Times New Roman" pitchFamily="18" charset="0"/>
              </a:rPr>
              <a:t>WCS</a:t>
            </a:r>
            <a:r>
              <a:rPr lang="zh-CN" altLang="zh-CN" sz="2000" dirty="0">
                <a:latin typeface="Times New Roman" pitchFamily="18" charset="0"/>
                <a:cs typeface="Times New Roman" pitchFamily="18" charset="0"/>
              </a:rPr>
              <a:t>的</a:t>
            </a:r>
            <a:r>
              <a:rPr lang="en-US" altLang="zh-CN" sz="2000" dirty="0">
                <a:latin typeface="Times New Roman" pitchFamily="18" charset="0"/>
                <a:cs typeface="Times New Roman" pitchFamily="18" charset="0"/>
              </a:rPr>
              <a:t>FITS</a:t>
            </a:r>
            <a:r>
              <a:rPr lang="zh-CN" altLang="zh-CN" sz="2000" dirty="0">
                <a:latin typeface="Times New Roman" pitchFamily="18" charset="0"/>
                <a:cs typeface="Times New Roman" pitchFamily="18" charset="0"/>
              </a:rPr>
              <a:t>图像天球定位综述及通用可视化研究</a:t>
            </a:r>
            <a:r>
              <a:rPr lang="en-US" altLang="zh-CN" sz="2000" dirty="0">
                <a:latin typeface="Times New Roman" pitchFamily="18" charset="0"/>
                <a:cs typeface="Times New Roman" pitchFamily="18" charset="0"/>
              </a:rPr>
              <a:t>[1]. </a:t>
            </a:r>
            <a:r>
              <a:rPr lang="zh-CN" altLang="zh-CN" sz="2000" dirty="0">
                <a:latin typeface="Times New Roman" pitchFamily="18" charset="0"/>
                <a:cs typeface="Times New Roman" pitchFamily="18" charset="0"/>
              </a:rPr>
              <a:t>天文学报（复审</a:t>
            </a:r>
            <a:r>
              <a:rPr lang="en-US" altLang="zh-CN" sz="2000" dirty="0">
                <a:latin typeface="Times New Roman" pitchFamily="18" charset="0"/>
                <a:cs typeface="Times New Roman" pitchFamily="18" charset="0"/>
              </a:rPr>
              <a:t>R1</a:t>
            </a:r>
            <a:r>
              <a:rPr lang="zh-CN" altLang="zh-CN" sz="2000" dirty="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a:t>
            </a:r>
            <a:endParaRPr lang="zh-CN" altLang="zh-CN" sz="2000" dirty="0">
              <a:latin typeface="Times New Roman" pitchFamily="18" charset="0"/>
              <a:cs typeface="Times New Roman" pitchFamily="18" charset="0"/>
            </a:endParaRPr>
          </a:p>
          <a:p>
            <a:pPr>
              <a:lnSpc>
                <a:spcPct val="150000"/>
              </a:lnSpc>
            </a:pPr>
            <a:r>
              <a:rPr lang="en-US" altLang="zh-CN" sz="2000" dirty="0">
                <a:latin typeface="Times New Roman" pitchFamily="18" charset="0"/>
                <a:cs typeface="Times New Roman" pitchFamily="18" charset="0"/>
              </a:rPr>
              <a:t>2 </a:t>
            </a:r>
            <a:r>
              <a:rPr lang="zh-CN" altLang="zh-CN" sz="2000" dirty="0">
                <a:latin typeface="Times New Roman" pitchFamily="18" charset="0"/>
                <a:cs typeface="Times New Roman" pitchFamily="18" charset="0"/>
              </a:rPr>
              <a:t>苏丽颖，宋文明．</a:t>
            </a:r>
            <a:r>
              <a:rPr lang="en-US" altLang="zh-CN" sz="2000" dirty="0">
                <a:latin typeface="Times New Roman" pitchFamily="18" charset="0"/>
                <a:cs typeface="Times New Roman" pitchFamily="18" charset="0"/>
              </a:rPr>
              <a:t>FITS</a:t>
            </a:r>
            <a:r>
              <a:rPr lang="zh-CN" altLang="zh-CN" sz="2000" dirty="0">
                <a:latin typeface="Times New Roman" pitchFamily="18" charset="0"/>
                <a:cs typeface="Times New Roman" pitchFamily="18" charset="0"/>
              </a:rPr>
              <a:t>图像天球定位可视化软件</a:t>
            </a:r>
            <a:r>
              <a:rPr lang="en-US" altLang="zh-CN" sz="2000" dirty="0">
                <a:latin typeface="Times New Roman" pitchFamily="18" charset="0"/>
                <a:cs typeface="Times New Roman" pitchFamily="18" charset="0"/>
              </a:rPr>
              <a:t>V1.0</a:t>
            </a:r>
            <a:r>
              <a:rPr lang="zh-CN" altLang="zh-CN" sz="2000" dirty="0">
                <a:latin typeface="Times New Roman" pitchFamily="18" charset="0"/>
                <a:cs typeface="Times New Roman" pitchFamily="18" charset="0"/>
              </a:rPr>
              <a:t>，登记号：</a:t>
            </a:r>
            <a:r>
              <a:rPr lang="en-US" altLang="zh-CN" sz="2000" dirty="0">
                <a:latin typeface="Times New Roman" pitchFamily="18" charset="0"/>
                <a:cs typeface="Times New Roman" pitchFamily="18" charset="0"/>
              </a:rPr>
              <a:t>2017SR112583, 2017-03-08.</a:t>
            </a:r>
            <a:endParaRPr lang="zh-CN" altLang="zh-CN" sz="2000" dirty="0">
              <a:latin typeface="Times New Roman" pitchFamily="18" charset="0"/>
              <a:cs typeface="Times New Roman" pitchFamily="18" charset="0"/>
            </a:endParaRPr>
          </a:p>
        </p:txBody>
      </p:sp>
    </p:spTree>
    <p:extLst>
      <p:ext uri="{BB962C8B-B14F-4D97-AF65-F5344CB8AC3E}">
        <p14:creationId xmlns:p14="http://schemas.microsoft.com/office/powerpoint/2010/main" val="955102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down)">
                                      <p:cBhvr>
                                        <p:cTn id="16" dur="500"/>
                                        <p:tgtEl>
                                          <p:spTgt spid="614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wipe(left)">
                                      <p:cBhvr>
                                        <p:cTn id="20" dur="1000"/>
                                        <p:tgtEl>
                                          <p:spTgt spid="6151"/>
                                        </p:tgtEl>
                                      </p:cBhvr>
                                    </p:animEffect>
                                  </p:childTnLst>
                                </p:cTn>
                              </p:par>
                            </p:childTnLst>
                          </p:cTn>
                        </p:par>
                        <p:par>
                          <p:cTn id="21" fill="hold" nodeType="afterGroup">
                            <p:stCondLst>
                              <p:cond delay="2000"/>
                            </p:stCondLst>
                            <p:childTnLst>
                              <p:par>
                                <p:cTn id="22" presetID="10" presetClass="entr" presetSubtype="0" fill="hold" grpId="2" nodeType="afterEffect">
                                  <p:stCondLst>
                                    <p:cond delay="0"/>
                                  </p:stCondLst>
                                  <p:childTnLst>
                                    <p:set>
                                      <p:cBhvr>
                                        <p:cTn id="23" dur="1" fill="hold">
                                          <p:stCondLst>
                                            <p:cond delay="0"/>
                                          </p:stCondLst>
                                        </p:cTn>
                                        <p:tgtEl>
                                          <p:spTgt spid="6152"/>
                                        </p:tgtEl>
                                        <p:attrNameLst>
                                          <p:attrName>style.visibility</p:attrName>
                                        </p:attrNameLst>
                                      </p:cBhvr>
                                      <p:to>
                                        <p:strVal val="visible"/>
                                      </p:to>
                                    </p:set>
                                    <p:animEffect transition="in" filter="fade">
                                      <p:cBhvr>
                                        <p:cTn id="24"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P spid="6152" grpId="0" bldLvl="0" autoUpdateAnimBg="0"/>
      <p:bldP spid="6152" grpId="1" bldLvl="0" autoUpdateAnimBg="0"/>
      <p:bldP spid="6152" grpId="2" bldLvl="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419" y="1412876"/>
            <a:ext cx="24288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775202" y="2843480"/>
            <a:ext cx="3276859" cy="1323439"/>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zh-CN" altLang="en-US" sz="8000" b="1" cap="all" dirty="0" smtClean="0">
                <a:ln/>
                <a:solidFill>
                  <a:srgbClr val="66FF99"/>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谢谢！</a:t>
            </a:r>
            <a:endParaRPr lang="zh-CN" altLang="en-US" sz="8000" b="1" cap="all" dirty="0">
              <a:ln/>
              <a:solidFill>
                <a:srgbClr val="66FF99"/>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15856022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6147"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3835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a:latin typeface="宋体" pitchFamily="2" charset="-122"/>
              </a:rPr>
              <a:t>第</a:t>
            </a:r>
            <a:r>
              <a:rPr lang="en-US" altLang="zh-CN" sz="2000" b="1" dirty="0">
                <a:latin typeface="宋体" pitchFamily="2" charset="-122"/>
              </a:rPr>
              <a:t>1</a:t>
            </a:r>
            <a:r>
              <a:rPr lang="zh-CN" altLang="en-US" sz="2000" b="1" dirty="0">
                <a:latin typeface="宋体" pitchFamily="2" charset="-122"/>
              </a:rPr>
              <a:t>章 研究背景及意义</a:t>
            </a:r>
          </a:p>
          <a:p>
            <a:pPr eaLnBrk="1" hangingPunct="1"/>
            <a:endParaRPr lang="zh-CN" altLang="en-US" sz="2400" b="1" dirty="0">
              <a:latin typeface="宋体" pitchFamily="2" charset="-122"/>
            </a:endParaRPr>
          </a:p>
        </p:txBody>
      </p:sp>
      <p:sp>
        <p:nvSpPr>
          <p:cNvPr id="18" name="矩形 17"/>
          <p:cNvSpPr/>
          <p:nvPr/>
        </p:nvSpPr>
        <p:spPr>
          <a:xfrm>
            <a:off x="878276" y="3026678"/>
            <a:ext cx="1326004" cy="338554"/>
          </a:xfrm>
          <a:prstGeom prst="rect">
            <a:avLst/>
          </a:prstGeom>
        </p:spPr>
        <p:txBody>
          <a:bodyPr wrap="none">
            <a:spAutoFit/>
          </a:bodyPr>
          <a:lstStyle/>
          <a:p>
            <a:pPr algn="ctr">
              <a:defRPr/>
            </a:pPr>
            <a:r>
              <a:rPr lang="en-US" altLang="zh-CN" sz="1600" dirty="0" err="1" smtClean="0">
                <a:latin typeface="Times New Roman" pitchFamily="18" charset="0"/>
                <a:cs typeface="Times New Roman" pitchFamily="18" charset="0"/>
              </a:rPr>
              <a:t>PinpointWCS</a:t>
            </a:r>
            <a:endParaRPr lang="en-US" altLang="zh-CN" sz="1600" b="1" kern="100" dirty="0">
              <a:latin typeface="Times New Roman" panose="02020603050405020304" pitchFamily="18" charset="0"/>
              <a:cs typeface="Times New Roman" panose="02020603050405020304" pitchFamily="18" charset="0"/>
            </a:endParaRPr>
          </a:p>
        </p:txBody>
      </p:sp>
      <p:pic>
        <p:nvPicPr>
          <p:cNvPr id="6155" name="图片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754" y="1153467"/>
            <a:ext cx="2532816" cy="19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135856"/>
            <a:ext cx="2579744" cy="1946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582" y="3573016"/>
            <a:ext cx="2405988" cy="212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9147" y="3569196"/>
            <a:ext cx="2376669" cy="203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4052102" y="3026678"/>
            <a:ext cx="548548" cy="338554"/>
          </a:xfrm>
          <a:prstGeom prst="rect">
            <a:avLst/>
          </a:prstGeom>
        </p:spPr>
        <p:txBody>
          <a:bodyPr wrap="none">
            <a:spAutoFit/>
          </a:bodyPr>
          <a:lstStyle/>
          <a:p>
            <a:pPr algn="ctr">
              <a:defRPr/>
            </a:pPr>
            <a:r>
              <a:rPr lang="en-US" altLang="zh-CN" sz="1600" dirty="0">
                <a:latin typeface="Times New Roman" pitchFamily="18" charset="0"/>
                <a:cs typeface="Times New Roman" pitchFamily="18" charset="0"/>
              </a:rPr>
              <a:t>DS9</a:t>
            </a:r>
            <a:endParaRPr lang="en-US" altLang="zh-CN" sz="1600" b="1" kern="100" dirty="0">
              <a:latin typeface="Times New Roman" panose="02020603050405020304" pitchFamily="18" charset="0"/>
              <a:cs typeface="Times New Roman" panose="02020603050405020304" pitchFamily="18" charset="0"/>
            </a:endParaRPr>
          </a:p>
        </p:txBody>
      </p:sp>
      <p:sp>
        <p:nvSpPr>
          <p:cNvPr id="27" name="矩形 26"/>
          <p:cNvSpPr/>
          <p:nvPr/>
        </p:nvSpPr>
        <p:spPr>
          <a:xfrm>
            <a:off x="705216" y="5697644"/>
            <a:ext cx="1418465" cy="369332"/>
          </a:xfrm>
          <a:prstGeom prst="rect">
            <a:avLst/>
          </a:prstGeom>
        </p:spPr>
        <p:txBody>
          <a:bodyPr wrap="none">
            <a:spAutoFit/>
          </a:bodyPr>
          <a:lstStyle/>
          <a:p>
            <a:pPr algn="ctr">
              <a:defRPr/>
            </a:pPr>
            <a:r>
              <a:rPr lang="en-US" altLang="zh-CN" sz="1600" dirty="0">
                <a:latin typeface="Times New Roman" pitchFamily="18" charset="0"/>
                <a:cs typeface="Times New Roman" pitchFamily="18" charset="0"/>
              </a:rPr>
              <a:t>Astrometry.ne</a:t>
            </a:r>
            <a:r>
              <a:rPr lang="en-US" altLang="zh-CN" dirty="0">
                <a:latin typeface="Times New Roman" pitchFamily="18" charset="0"/>
                <a:cs typeface="Times New Roman" pitchFamily="18" charset="0"/>
              </a:rPr>
              <a:t>t</a:t>
            </a:r>
            <a:endParaRPr lang="en-US" altLang="zh-CN" b="1" kern="100" dirty="0">
              <a:latin typeface="Times New Roman" panose="02020603050405020304" pitchFamily="18" charset="0"/>
              <a:cs typeface="Times New Roman" panose="02020603050405020304" pitchFamily="18" charset="0"/>
            </a:endParaRPr>
          </a:p>
        </p:txBody>
      </p:sp>
      <p:sp>
        <p:nvSpPr>
          <p:cNvPr id="28" name="矩形 27"/>
          <p:cNvSpPr/>
          <p:nvPr/>
        </p:nvSpPr>
        <p:spPr>
          <a:xfrm>
            <a:off x="3407912" y="5713033"/>
            <a:ext cx="1807290" cy="338554"/>
          </a:xfrm>
          <a:prstGeom prst="rect">
            <a:avLst/>
          </a:prstGeom>
        </p:spPr>
        <p:txBody>
          <a:bodyPr wrap="none">
            <a:spAutoFit/>
          </a:bodyPr>
          <a:lstStyle/>
          <a:p>
            <a:pPr algn="ctr">
              <a:defRPr/>
            </a:pPr>
            <a:r>
              <a:rPr lang="en-US" altLang="zh-CN" sz="1600" dirty="0">
                <a:latin typeface="Times New Roman" pitchFamily="18" charset="0"/>
                <a:cs typeface="Times New Roman" pitchFamily="18" charset="0"/>
              </a:rPr>
              <a:t>Adobe XMP Panels</a:t>
            </a:r>
            <a:endParaRPr lang="en-US" altLang="zh-CN" sz="1600" b="1" kern="100" dirty="0">
              <a:latin typeface="Times New Roman" panose="02020603050405020304" pitchFamily="18" charset="0"/>
              <a:cs typeface="Times New Roman" panose="02020603050405020304" pitchFamily="18" charset="0"/>
            </a:endParaRPr>
          </a:p>
        </p:txBody>
      </p:sp>
      <p:pic>
        <p:nvPicPr>
          <p:cNvPr id="4813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1135856"/>
            <a:ext cx="3106831" cy="180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6668852" y="2944897"/>
            <a:ext cx="1217386" cy="338554"/>
          </a:xfrm>
          <a:prstGeom prst="rect">
            <a:avLst/>
          </a:prstGeom>
        </p:spPr>
        <p:txBody>
          <a:bodyPr wrap="none">
            <a:spAutoFit/>
          </a:bodyPr>
          <a:lstStyle/>
          <a:p>
            <a:pPr algn="ctr">
              <a:defRPr/>
            </a:pPr>
            <a:r>
              <a:rPr lang="en-US" altLang="zh-CN" sz="1600" kern="100" dirty="0" smtClean="0">
                <a:latin typeface="Times New Roman" panose="02020603050405020304" pitchFamily="18" charset="0"/>
                <a:cs typeface="Times New Roman" panose="02020603050405020304" pitchFamily="18" charset="0"/>
              </a:rPr>
              <a:t>AVM </a:t>
            </a:r>
            <a:r>
              <a:rPr lang="en-US" altLang="zh-CN" sz="1600" kern="100" dirty="0" err="1" smtClean="0">
                <a:latin typeface="Times New Roman" panose="02020603050405020304" pitchFamily="18" charset="0"/>
                <a:cs typeface="Times New Roman" panose="02020603050405020304" pitchFamily="18" charset="0"/>
              </a:rPr>
              <a:t>Tookit</a:t>
            </a:r>
            <a:endParaRPr lang="en-US" altLang="zh-CN" sz="16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4977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down)">
                                      <p:cBhvr>
                                        <p:cTn id="16" dur="500"/>
                                        <p:tgtEl>
                                          <p:spTgt spid="614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wipe(left)">
                                      <p:cBhvr>
                                        <p:cTn id="20" dur="1000"/>
                                        <p:tgtEl>
                                          <p:spTgt spid="6151"/>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P spid="18" grpId="0"/>
      <p:bldP spid="26" grpId="0"/>
      <p:bldP spid="27" grpId="0"/>
      <p:bldP spid="2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71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3835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a:latin typeface="宋体" pitchFamily="2" charset="-122"/>
              </a:rPr>
              <a:t>第</a:t>
            </a:r>
            <a:r>
              <a:rPr lang="en-US" altLang="zh-CN" sz="2000" b="1" dirty="0">
                <a:latin typeface="宋体" pitchFamily="2" charset="-122"/>
              </a:rPr>
              <a:t>1</a:t>
            </a:r>
            <a:r>
              <a:rPr lang="zh-CN" altLang="en-US" sz="2000" b="1" dirty="0">
                <a:latin typeface="宋体" pitchFamily="2" charset="-122"/>
              </a:rPr>
              <a:t>章 研究背景及意义</a:t>
            </a:r>
          </a:p>
          <a:p>
            <a:pPr eaLnBrk="1" hangingPunct="1"/>
            <a:endParaRPr lang="zh-CN" altLang="en-US" sz="2400" b="1" dirty="0">
              <a:latin typeface="宋体" pitchFamily="2" charset="-122"/>
            </a:endParaRPr>
          </a:p>
        </p:txBody>
      </p:sp>
      <p:pic>
        <p:nvPicPr>
          <p:cNvPr id="12" name="图片 11"/>
          <p:cNvPicPr/>
          <p:nvPr/>
        </p:nvPicPr>
        <p:blipFill>
          <a:blip r:embed="rId6"/>
          <a:stretch>
            <a:fillRect/>
          </a:stretch>
        </p:blipFill>
        <p:spPr>
          <a:xfrm>
            <a:off x="1009010" y="1628800"/>
            <a:ext cx="7020566" cy="3240360"/>
          </a:xfrm>
          <a:prstGeom prst="rect">
            <a:avLst/>
          </a:prstGeom>
        </p:spPr>
      </p:pic>
      <p:sp>
        <p:nvSpPr>
          <p:cNvPr id="13" name="文本框 14"/>
          <p:cNvSpPr txBox="1">
            <a:spLocks noChangeArrowheads="1"/>
          </p:cNvSpPr>
          <p:nvPr/>
        </p:nvSpPr>
        <p:spPr bwMode="auto">
          <a:xfrm>
            <a:off x="2353866" y="5283553"/>
            <a:ext cx="5386486" cy="36933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defRPr/>
            </a:pPr>
            <a:r>
              <a:rPr lang="en-US" altLang="zh-CN" sz="1800" dirty="0">
                <a:latin typeface="Times New Roman" pitchFamily="18" charset="0"/>
                <a:cs typeface="Times New Roman" pitchFamily="18" charset="0"/>
              </a:rPr>
              <a:t>FITS</a:t>
            </a:r>
            <a:r>
              <a:rPr lang="zh-CN" altLang="zh-CN" sz="1800" dirty="0">
                <a:latin typeface="Times New Roman" pitchFamily="18" charset="0"/>
                <a:cs typeface="Times New Roman" pitchFamily="18" charset="0"/>
              </a:rPr>
              <a:t>图像天球定位及可视化相关软件的互操作流程</a:t>
            </a:r>
            <a:endParaRPr lang="zh-CN" alt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87035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down)">
                                      <p:cBhvr>
                                        <p:cTn id="16" dur="500"/>
                                        <p:tgtEl>
                                          <p:spTgt spid="614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wipe(left)">
                                      <p:cBhvr>
                                        <p:cTn id="20" dur="1000"/>
                                        <p:tgtEl>
                                          <p:spTgt spid="61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7171"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3835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a:latin typeface="宋体" pitchFamily="2" charset="-122"/>
              </a:rPr>
              <a:t>第</a:t>
            </a:r>
            <a:r>
              <a:rPr lang="en-US" altLang="zh-CN" sz="2000" b="1" dirty="0">
                <a:latin typeface="宋体" pitchFamily="2" charset="-122"/>
              </a:rPr>
              <a:t>1</a:t>
            </a:r>
            <a:r>
              <a:rPr lang="zh-CN" altLang="en-US" sz="2000" b="1" dirty="0">
                <a:latin typeface="宋体" pitchFamily="2" charset="-122"/>
              </a:rPr>
              <a:t>章 研究背景及意义</a:t>
            </a:r>
          </a:p>
          <a:p>
            <a:pPr eaLnBrk="1" hangingPunct="1"/>
            <a:endParaRPr lang="zh-CN" altLang="en-US" sz="2400" b="1" dirty="0">
              <a:latin typeface="宋体" pitchFamily="2" charset="-122"/>
            </a:endParaRPr>
          </a:p>
        </p:txBody>
      </p:sp>
      <p:pic>
        <p:nvPicPr>
          <p:cNvPr id="9" name="图片 8"/>
          <p:cNvPicPr/>
          <p:nvPr/>
        </p:nvPicPr>
        <p:blipFill>
          <a:blip r:embed="rId6"/>
          <a:stretch>
            <a:fillRect/>
          </a:stretch>
        </p:blipFill>
        <p:spPr>
          <a:xfrm>
            <a:off x="1738226" y="1021746"/>
            <a:ext cx="5661594" cy="4517108"/>
          </a:xfrm>
          <a:prstGeom prst="rect">
            <a:avLst/>
          </a:prstGeom>
        </p:spPr>
      </p:pic>
      <p:sp>
        <p:nvSpPr>
          <p:cNvPr id="11" name="文本框 14"/>
          <p:cNvSpPr txBox="1">
            <a:spLocks noChangeArrowheads="1"/>
          </p:cNvSpPr>
          <p:nvPr/>
        </p:nvSpPr>
        <p:spPr bwMode="auto">
          <a:xfrm>
            <a:off x="2425279" y="5713552"/>
            <a:ext cx="4536504" cy="338554"/>
          </a:xfrm>
          <a:prstGeom prst="rect">
            <a:avLst/>
          </a:prstGeom>
          <a:solidFill>
            <a:schemeClr val="accent5">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zh-CN" altLang="zh-CN" sz="1600" dirty="0">
                <a:latin typeface="Times New Roman" pitchFamily="18" charset="0"/>
                <a:cs typeface="Times New Roman" pitchFamily="18" charset="0"/>
              </a:rPr>
              <a:t>带有</a:t>
            </a:r>
            <a:r>
              <a:rPr lang="en-US" altLang="zh-CN" sz="1600" dirty="0">
                <a:latin typeface="Times New Roman" pitchFamily="18" charset="0"/>
                <a:cs typeface="Times New Roman" pitchFamily="18" charset="0"/>
              </a:rPr>
              <a:t>WCS</a:t>
            </a:r>
            <a:r>
              <a:rPr lang="zh-CN" altLang="zh-CN" sz="1600" dirty="0">
                <a:latin typeface="Times New Roman" pitchFamily="18" charset="0"/>
                <a:cs typeface="Times New Roman" pitchFamily="18" charset="0"/>
              </a:rPr>
              <a:t>元数据的</a:t>
            </a:r>
            <a:r>
              <a:rPr lang="en-US" altLang="zh-CN" sz="1600" dirty="0">
                <a:latin typeface="Times New Roman" pitchFamily="18" charset="0"/>
                <a:cs typeface="Times New Roman" pitchFamily="18" charset="0"/>
              </a:rPr>
              <a:t>PNG</a:t>
            </a:r>
            <a:r>
              <a:rPr lang="zh-CN" altLang="zh-CN" sz="1600" dirty="0">
                <a:latin typeface="Times New Roman" pitchFamily="18" charset="0"/>
                <a:cs typeface="Times New Roman" pitchFamily="18" charset="0"/>
              </a:rPr>
              <a:t>图像在</a:t>
            </a:r>
            <a:r>
              <a:rPr lang="en-US" altLang="zh-CN" sz="1600" dirty="0">
                <a:latin typeface="Times New Roman" pitchFamily="18" charset="0"/>
                <a:cs typeface="Times New Roman" pitchFamily="18" charset="0"/>
              </a:rPr>
              <a:t>WWT</a:t>
            </a:r>
            <a:r>
              <a:rPr lang="zh-CN" altLang="zh-CN" sz="1600" dirty="0">
                <a:latin typeface="Times New Roman" pitchFamily="18" charset="0"/>
                <a:cs typeface="Times New Roman" pitchFamily="18" charset="0"/>
              </a:rPr>
              <a:t>中的效果图</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290608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wipe(down)">
                                      <p:cBhvr>
                                        <p:cTn id="16" dur="500"/>
                                        <p:tgtEl>
                                          <p:spTgt spid="614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151"/>
                                        </p:tgtEl>
                                        <p:attrNameLst>
                                          <p:attrName>style.visibility</p:attrName>
                                        </p:attrNameLst>
                                      </p:cBhvr>
                                      <p:to>
                                        <p:strVal val="visible"/>
                                      </p:to>
                                    </p:set>
                                    <p:animEffect transition="in" filter="wipe(left)">
                                      <p:cBhvr>
                                        <p:cTn id="20" dur="1000"/>
                                        <p:tgtEl>
                                          <p:spTgt spid="61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lnSpc>
                <a:spcPct val="150000"/>
              </a:lnSpc>
            </a:pPr>
            <a:endParaRPr lang="zh-CN" altLang="en-US" sz="2000"/>
          </a:p>
        </p:txBody>
      </p:sp>
      <p:sp>
        <p:nvSpPr>
          <p:cNvPr id="9219"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3835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a:latin typeface="宋体" pitchFamily="2" charset="-122"/>
              </a:rPr>
              <a:t>第</a:t>
            </a:r>
            <a:r>
              <a:rPr lang="en-US" altLang="zh-CN" sz="2000" b="1" dirty="0">
                <a:latin typeface="宋体" pitchFamily="2" charset="-122"/>
              </a:rPr>
              <a:t>1</a:t>
            </a:r>
            <a:r>
              <a:rPr lang="zh-CN" altLang="en-US" sz="2000" b="1" dirty="0">
                <a:latin typeface="宋体" pitchFamily="2" charset="-122"/>
              </a:rPr>
              <a:t>章 国内外研究现状</a:t>
            </a:r>
          </a:p>
        </p:txBody>
      </p:sp>
      <p:graphicFrame>
        <p:nvGraphicFramePr>
          <p:cNvPr id="9" name="图示 8"/>
          <p:cNvGraphicFramePr/>
          <p:nvPr>
            <p:extLst>
              <p:ext uri="{D42A27DB-BD31-4B8C-83A1-F6EECF244321}">
                <p14:modId xmlns:p14="http://schemas.microsoft.com/office/powerpoint/2010/main" val="2119127610"/>
              </p:ext>
            </p:extLst>
          </p:nvPr>
        </p:nvGraphicFramePr>
        <p:xfrm>
          <a:off x="23130" y="732099"/>
          <a:ext cx="9091785" cy="59848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84056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954" y="-9525"/>
            <a:ext cx="9149954" cy="728663"/>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sp>
        <p:nvSpPr>
          <p:cNvPr id="10243" name="Rectangle 3"/>
          <p:cNvSpPr>
            <a:spLocks noChangeArrowheads="1"/>
          </p:cNvSpPr>
          <p:nvPr/>
        </p:nvSpPr>
        <p:spPr bwMode="auto">
          <a:xfrm>
            <a:off x="-5954" y="6705600"/>
            <a:ext cx="9149954" cy="179388"/>
          </a:xfrm>
          <a:prstGeom prst="rect">
            <a:avLst/>
          </a:prstGeom>
          <a:solidFill>
            <a:srgbClr val="7DC8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zh-CN" altLang="en-US" sz="200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5830888"/>
            <a:ext cx="70723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35" y="73025"/>
            <a:ext cx="438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 y="-3175"/>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63141" y="169863"/>
            <a:ext cx="3835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b="1" dirty="0">
                <a:latin typeface="宋体" pitchFamily="2" charset="-122"/>
              </a:rPr>
              <a:t>第</a:t>
            </a:r>
            <a:r>
              <a:rPr lang="en-US" altLang="zh-CN" sz="2000" b="1" dirty="0">
                <a:latin typeface="宋体" pitchFamily="2" charset="-122"/>
              </a:rPr>
              <a:t>1</a:t>
            </a:r>
            <a:r>
              <a:rPr lang="zh-CN" altLang="en-US" sz="2000" b="1" dirty="0">
                <a:latin typeface="宋体" pitchFamily="2" charset="-122"/>
              </a:rPr>
              <a:t>章 本课题研究内容</a:t>
            </a:r>
          </a:p>
        </p:txBody>
      </p:sp>
      <p:sp>
        <p:nvSpPr>
          <p:cNvPr id="26632" name="矩形 2"/>
          <p:cNvSpPr>
            <a:spLocks noChangeArrowheads="1"/>
          </p:cNvSpPr>
          <p:nvPr/>
        </p:nvSpPr>
        <p:spPr bwMode="auto">
          <a:xfrm>
            <a:off x="626433" y="1052736"/>
            <a:ext cx="77473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defRPr/>
            </a:pPr>
            <a:r>
              <a:rPr lang="zh-CN" altLang="en-US" sz="2000" kern="100" dirty="0" smtClean="0">
                <a:latin typeface="楷体" pitchFamily="49" charset="-122"/>
                <a:ea typeface="楷体" pitchFamily="49" charset="-122"/>
                <a:cs typeface="Times New Roman" panose="02020603050405020304" pitchFamily="18" charset="0"/>
              </a:rPr>
              <a:t>本文以设计开发基于</a:t>
            </a:r>
            <a:r>
              <a:rPr lang="en-US" altLang="zh-CN" sz="2000" kern="100" dirty="0" smtClean="0">
                <a:latin typeface="楷体" pitchFamily="49" charset="-122"/>
                <a:ea typeface="楷体" pitchFamily="49" charset="-122"/>
                <a:cs typeface="Times New Roman" panose="02020603050405020304" pitchFamily="18" charset="0"/>
              </a:rPr>
              <a:t>WCS</a:t>
            </a:r>
            <a:r>
              <a:rPr lang="zh-CN" altLang="en-US" sz="2000" kern="100" dirty="0" smtClean="0">
                <a:latin typeface="楷体" pitchFamily="49" charset="-122"/>
                <a:ea typeface="楷体" pitchFamily="49" charset="-122"/>
                <a:cs typeface="Times New Roman" panose="02020603050405020304" pitchFamily="18" charset="0"/>
              </a:rPr>
              <a:t>的</a:t>
            </a:r>
            <a:r>
              <a:rPr lang="en-US" altLang="zh-CN" sz="2000" kern="100" dirty="0" smtClean="0">
                <a:latin typeface="楷体" pitchFamily="49" charset="-122"/>
                <a:ea typeface="楷体" pitchFamily="49" charset="-122"/>
                <a:cs typeface="Times New Roman" panose="02020603050405020304" pitchFamily="18" charset="0"/>
              </a:rPr>
              <a:t>FITS</a:t>
            </a:r>
            <a:r>
              <a:rPr lang="zh-CN" altLang="en-US" sz="2000" kern="100" dirty="0" smtClean="0">
                <a:latin typeface="楷体" pitchFamily="49" charset="-122"/>
                <a:ea typeface="楷体" pitchFamily="49" charset="-122"/>
                <a:cs typeface="Times New Roman" panose="02020603050405020304" pitchFamily="18" charset="0"/>
              </a:rPr>
              <a:t>图像天球定位及可视化系统为目标，通过分析图像匹配识别、坐标系转换、通用可视化相关算法，在保障系统运行效率及定位精度为前提，实现了</a:t>
            </a:r>
            <a:r>
              <a:rPr lang="en-US" altLang="zh-CN" sz="2000" kern="100" dirty="0" smtClean="0">
                <a:latin typeface="楷体" pitchFamily="49" charset="-122"/>
                <a:ea typeface="楷体" pitchFamily="49" charset="-122"/>
                <a:cs typeface="Times New Roman" panose="02020603050405020304" pitchFamily="18" charset="0"/>
              </a:rPr>
              <a:t>FITS</a:t>
            </a:r>
            <a:r>
              <a:rPr lang="zh-CN" altLang="en-US" sz="2000" kern="100" dirty="0" smtClean="0">
                <a:latin typeface="楷体" pitchFamily="49" charset="-122"/>
                <a:ea typeface="楷体" pitchFamily="49" charset="-122"/>
                <a:cs typeface="Times New Roman" panose="02020603050405020304" pitchFamily="18" charset="0"/>
              </a:rPr>
              <a:t>图像定位及可视化流程的自主性。</a:t>
            </a:r>
            <a:r>
              <a:rPr lang="zh-CN" altLang="en-US" sz="2000" dirty="0" smtClean="0">
                <a:latin typeface="楷体" pitchFamily="49" charset="-122"/>
                <a:ea typeface="楷体" pitchFamily="49" charset="-122"/>
                <a:cs typeface="Times New Roman" panose="02020603050405020304" pitchFamily="18" charset="0"/>
              </a:rPr>
              <a:t>主要内容包括：</a:t>
            </a:r>
          </a:p>
        </p:txBody>
      </p:sp>
      <p:sp>
        <p:nvSpPr>
          <p:cNvPr id="26633" name="矩形 3"/>
          <p:cNvSpPr>
            <a:spLocks noChangeArrowheads="1"/>
          </p:cNvSpPr>
          <p:nvPr/>
        </p:nvSpPr>
        <p:spPr bwMode="auto">
          <a:xfrm>
            <a:off x="755577" y="3117851"/>
            <a:ext cx="761825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u"/>
              <a:defRPr/>
            </a:pPr>
            <a:r>
              <a:rPr lang="en-US" altLang="zh-CN" sz="2000" dirty="0" smtClean="0">
                <a:solidFill>
                  <a:srgbClr val="0070C0"/>
                </a:solidFill>
                <a:latin typeface="楷体" pitchFamily="49" charset="-122"/>
                <a:ea typeface="楷体" pitchFamily="49" charset="-122"/>
              </a:rPr>
              <a:t> </a:t>
            </a:r>
            <a:r>
              <a:rPr lang="zh-CN" altLang="en-US" sz="2000" dirty="0" smtClean="0">
                <a:solidFill>
                  <a:srgbClr val="0070C0"/>
                </a:solidFill>
                <a:latin typeface="楷体" pitchFamily="49" charset="-122"/>
                <a:ea typeface="楷体" pitchFamily="49" charset="-122"/>
                <a:cs typeface="Times New Roman" panose="02020603050405020304" pitchFamily="18" charset="0"/>
              </a:rPr>
              <a:t>观测图像的预处理、图像分割、星体亚像素定位及匹配识别各算法的研究</a:t>
            </a:r>
            <a:r>
              <a:rPr lang="zh-CN" altLang="en-US" sz="2000" dirty="0" smtClean="0">
                <a:solidFill>
                  <a:srgbClr val="0070C0"/>
                </a:solidFill>
                <a:latin typeface="楷体" pitchFamily="49" charset="-122"/>
                <a:ea typeface="楷体" pitchFamily="49" charset="-122"/>
                <a:cs typeface="Times New Roman" panose="02020603050405020304" pitchFamily="18" charset="0"/>
              </a:rPr>
              <a:t>及实现</a:t>
            </a:r>
            <a:r>
              <a:rPr lang="zh-CN" altLang="en-US" sz="2000" dirty="0" smtClean="0">
                <a:solidFill>
                  <a:srgbClr val="0070C0"/>
                </a:solidFill>
                <a:latin typeface="楷体" pitchFamily="49" charset="-122"/>
                <a:ea typeface="楷体" pitchFamily="49" charset="-122"/>
                <a:cs typeface="Times New Roman" panose="02020603050405020304" pitchFamily="18" charset="0"/>
              </a:rPr>
              <a:t>，并测试了各算法的可行性。</a:t>
            </a:r>
            <a:endParaRPr lang="en-US" altLang="zh-CN" sz="2000" dirty="0" smtClean="0">
              <a:solidFill>
                <a:srgbClr val="0070C0"/>
              </a:solidFill>
              <a:latin typeface="楷体" pitchFamily="49" charset="-122"/>
              <a:ea typeface="楷体" pitchFamily="49" charset="-122"/>
              <a:cs typeface="Times New Roman" panose="02020603050405020304" pitchFamily="18" charset="0"/>
            </a:endParaRPr>
          </a:p>
          <a:p>
            <a:pPr eaLnBrk="1" hangingPunct="1">
              <a:lnSpc>
                <a:spcPct val="150000"/>
              </a:lnSpc>
              <a:buFont typeface="Wingdings" panose="05000000000000000000" pitchFamily="2" charset="2"/>
              <a:buChar char="u"/>
              <a:defRPr/>
            </a:pPr>
            <a:r>
              <a:rPr lang="en-US" altLang="zh-CN" sz="2000" dirty="0" smtClean="0">
                <a:solidFill>
                  <a:srgbClr val="0070C0"/>
                </a:solidFill>
                <a:latin typeface="楷体" pitchFamily="49" charset="-122"/>
                <a:ea typeface="楷体" pitchFamily="49" charset="-122"/>
                <a:cs typeface="Times New Roman" panose="02020603050405020304" pitchFamily="18" charset="0"/>
              </a:rPr>
              <a:t> WCS</a:t>
            </a:r>
            <a:r>
              <a:rPr lang="zh-CN" altLang="en-US" sz="2000" dirty="0" smtClean="0">
                <a:solidFill>
                  <a:srgbClr val="0070C0"/>
                </a:solidFill>
                <a:latin typeface="楷体" pitchFamily="49" charset="-122"/>
                <a:ea typeface="楷体" pitchFamily="49" charset="-122"/>
                <a:cs typeface="Times New Roman" panose="02020603050405020304" pitchFamily="18" charset="0"/>
              </a:rPr>
              <a:t>坐标转换算法的分析及实现</a:t>
            </a:r>
            <a:endParaRPr lang="en-US" altLang="zh-CN" sz="2000" dirty="0" smtClean="0">
              <a:solidFill>
                <a:srgbClr val="0070C0"/>
              </a:solidFill>
              <a:latin typeface="楷体" pitchFamily="49" charset="-122"/>
              <a:ea typeface="楷体" pitchFamily="49" charset="-122"/>
              <a:cs typeface="Times New Roman" panose="02020603050405020304" pitchFamily="18" charset="0"/>
            </a:endParaRPr>
          </a:p>
          <a:p>
            <a:pPr eaLnBrk="1" hangingPunct="1">
              <a:lnSpc>
                <a:spcPct val="150000"/>
              </a:lnSpc>
              <a:buFont typeface="Wingdings" panose="05000000000000000000" pitchFamily="2" charset="2"/>
              <a:buChar char="u"/>
              <a:defRPr/>
            </a:pPr>
            <a:r>
              <a:rPr lang="en-US" altLang="zh-CN" sz="2000" dirty="0" smtClean="0">
                <a:solidFill>
                  <a:srgbClr val="0070C0"/>
                </a:solidFill>
                <a:latin typeface="楷体" pitchFamily="49" charset="-122"/>
                <a:ea typeface="楷体" pitchFamily="49" charset="-122"/>
                <a:cs typeface="Times New Roman" panose="02020603050405020304" pitchFamily="18" charset="0"/>
              </a:rPr>
              <a:t> FITS</a:t>
            </a:r>
            <a:r>
              <a:rPr lang="zh-CN" altLang="en-US" sz="2000" dirty="0" smtClean="0">
                <a:solidFill>
                  <a:srgbClr val="0070C0"/>
                </a:solidFill>
                <a:latin typeface="楷体" pitchFamily="49" charset="-122"/>
                <a:ea typeface="楷体" pitchFamily="49" charset="-122"/>
                <a:cs typeface="Times New Roman" panose="02020603050405020304" pitchFamily="18" charset="0"/>
              </a:rPr>
              <a:t>图像灰度压缩算法、格式转换、</a:t>
            </a:r>
            <a:r>
              <a:rPr lang="en-US" altLang="zh-CN" sz="2000" dirty="0" smtClean="0">
                <a:solidFill>
                  <a:srgbClr val="0070C0"/>
                </a:solidFill>
                <a:latin typeface="楷体" pitchFamily="49" charset="-122"/>
                <a:ea typeface="楷体" pitchFamily="49" charset="-122"/>
                <a:cs typeface="Times New Roman" panose="02020603050405020304" pitchFamily="18" charset="0"/>
              </a:rPr>
              <a:t>AVM</a:t>
            </a:r>
            <a:r>
              <a:rPr lang="zh-CN" altLang="en-US" sz="2000" dirty="0" smtClean="0">
                <a:solidFill>
                  <a:srgbClr val="0070C0"/>
                </a:solidFill>
                <a:latin typeface="楷体" pitchFamily="49" charset="-122"/>
                <a:ea typeface="楷体" pitchFamily="49" charset="-122"/>
                <a:cs typeface="Times New Roman" panose="02020603050405020304" pitchFamily="18" charset="0"/>
              </a:rPr>
              <a:t>技术的研究及实现</a:t>
            </a:r>
            <a:endParaRPr lang="en-US" altLang="zh-CN" sz="2000" dirty="0" smtClean="0">
              <a:solidFill>
                <a:srgbClr val="0070C0"/>
              </a:solidFill>
              <a:latin typeface="楷体" pitchFamily="49" charset="-122"/>
              <a:ea typeface="楷体" pitchFamily="49" charset="-122"/>
              <a:cs typeface="Times New Roman" panose="02020603050405020304" pitchFamily="18" charset="0"/>
            </a:endParaRPr>
          </a:p>
          <a:p>
            <a:pPr eaLnBrk="1" hangingPunct="1">
              <a:lnSpc>
                <a:spcPct val="150000"/>
              </a:lnSpc>
              <a:buFont typeface="Wingdings" panose="05000000000000000000" pitchFamily="2" charset="2"/>
              <a:buChar char="u"/>
              <a:defRPr/>
            </a:pPr>
            <a:r>
              <a:rPr lang="en-US" altLang="zh-CN" sz="2000" dirty="0" smtClean="0">
                <a:solidFill>
                  <a:srgbClr val="0070C0"/>
                </a:solidFill>
                <a:latin typeface="楷体" pitchFamily="49" charset="-122"/>
                <a:ea typeface="楷体" pitchFamily="49" charset="-122"/>
                <a:cs typeface="Times New Roman" panose="02020603050405020304" pitchFamily="18" charset="0"/>
              </a:rPr>
              <a:t> </a:t>
            </a:r>
            <a:r>
              <a:rPr lang="zh-CN" altLang="en-US" sz="2000" dirty="0" smtClean="0">
                <a:solidFill>
                  <a:srgbClr val="0070C0"/>
                </a:solidFill>
                <a:latin typeface="楷体" pitchFamily="49" charset="-122"/>
                <a:ea typeface="楷体" pitchFamily="49" charset="-122"/>
                <a:cs typeface="Times New Roman" panose="02020603050405020304" pitchFamily="18" charset="0"/>
              </a:rPr>
              <a:t>基于</a:t>
            </a:r>
            <a:r>
              <a:rPr lang="en-US" altLang="zh-CN" sz="2000" dirty="0" smtClean="0">
                <a:solidFill>
                  <a:srgbClr val="0070C0"/>
                </a:solidFill>
                <a:latin typeface="楷体" pitchFamily="49" charset="-122"/>
                <a:ea typeface="楷体" pitchFamily="49" charset="-122"/>
                <a:cs typeface="Times New Roman" panose="02020603050405020304" pitchFamily="18" charset="0"/>
              </a:rPr>
              <a:t>WCS</a:t>
            </a:r>
            <a:r>
              <a:rPr lang="zh-CN" altLang="en-US" sz="2000" dirty="0" smtClean="0">
                <a:solidFill>
                  <a:srgbClr val="0070C0"/>
                </a:solidFill>
                <a:latin typeface="楷体" pitchFamily="49" charset="-122"/>
                <a:ea typeface="楷体" pitchFamily="49" charset="-122"/>
                <a:cs typeface="Times New Roman" panose="02020603050405020304" pitchFamily="18" charset="0"/>
              </a:rPr>
              <a:t>的</a:t>
            </a:r>
            <a:r>
              <a:rPr lang="en-US" altLang="zh-CN" sz="2000" dirty="0" smtClean="0">
                <a:solidFill>
                  <a:srgbClr val="0070C0"/>
                </a:solidFill>
                <a:latin typeface="楷体" pitchFamily="49" charset="-122"/>
                <a:ea typeface="楷体" pitchFamily="49" charset="-122"/>
                <a:cs typeface="Times New Roman" panose="02020603050405020304" pitchFamily="18" charset="0"/>
              </a:rPr>
              <a:t>FITS</a:t>
            </a:r>
            <a:r>
              <a:rPr lang="zh-CN" altLang="en-US" sz="2000" dirty="0" smtClean="0">
                <a:solidFill>
                  <a:srgbClr val="0070C0"/>
                </a:solidFill>
                <a:latin typeface="楷体" pitchFamily="49" charset="-122"/>
                <a:ea typeface="楷体" pitchFamily="49" charset="-122"/>
                <a:cs typeface="Times New Roman" panose="02020603050405020304" pitchFamily="18" charset="0"/>
              </a:rPr>
              <a:t>图像天球定位及可视化系统的研制</a:t>
            </a:r>
            <a:endParaRPr lang="en-US" altLang="zh-CN" sz="2000" dirty="0" smtClean="0">
              <a:solidFill>
                <a:srgbClr val="0070C0"/>
              </a:solidFill>
              <a:latin typeface="楷体" pitchFamily="49" charset="-122"/>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1585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additive="base">
                                        <p:cTn id="12" dur="500" fill="hold"/>
                                        <p:tgtEl>
                                          <p:spTgt spid="6150"/>
                                        </p:tgtEl>
                                        <p:attrNameLst>
                                          <p:attrName>ppt_x</p:attrName>
                                        </p:attrNameLst>
                                      </p:cBhvr>
                                      <p:tavLst>
                                        <p:tav tm="0">
                                          <p:val>
                                            <p:strVal val="0-#ppt_w/2"/>
                                          </p:val>
                                        </p:tav>
                                        <p:tav tm="100000">
                                          <p:val>
                                            <p:strVal val="#ppt_x"/>
                                          </p:val>
                                        </p:tav>
                                      </p:tavLst>
                                    </p:anim>
                                    <p:anim calcmode="lin" valueType="num">
                                      <p:cBhvr additive="base">
                                        <p:cTn id="13" dur="500" fill="hold"/>
                                        <p:tgtEl>
                                          <p:spTgt spid="61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nodeType="after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632"/>
                                        </p:tgtEl>
                                        <p:attrNameLst>
                                          <p:attrName>style.visibility</p:attrName>
                                        </p:attrNameLst>
                                      </p:cBhvr>
                                      <p:to>
                                        <p:strVal val="visible"/>
                                      </p:to>
                                    </p:set>
                                    <p:animEffect transition="in" filter="wipe(down)">
                                      <p:cBhvr>
                                        <p:cTn id="26" dur="500"/>
                                        <p:tgtEl>
                                          <p:spTgt spid="2663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6633"/>
                                        </p:tgtEl>
                                        <p:attrNameLst>
                                          <p:attrName>style.visibility</p:attrName>
                                        </p:attrNameLst>
                                      </p:cBhvr>
                                      <p:to>
                                        <p:strVal val="visible"/>
                                      </p:to>
                                    </p:set>
                                    <p:animEffect transition="in" filter="wipe(down)">
                                      <p:cBhvr>
                                        <p:cTn id="29"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26632" grpId="0"/>
      <p:bldP spid="2663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TotalTime>
  <Words>5930</Words>
  <Application>Microsoft Office PowerPoint</Application>
  <PresentationFormat>全屏显示(4:3)</PresentationFormat>
  <Paragraphs>445</Paragraphs>
  <Slides>48</Slides>
  <Notes>43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48</vt:i4>
      </vt:variant>
    </vt:vector>
  </HeadingPairs>
  <TitlesOfParts>
    <vt:vector size="50" baseType="lpstr">
      <vt:lpstr>Office 主题</vt:lpstr>
      <vt:lpstr>公式</vt:lpstr>
      <vt:lpstr>基于WCS的FITS图像天球定位及通用可视化研究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基于WCS的FITS图像天球定位及可视化研究</dc:title>
  <dc:creator>songwenming</dc:creator>
  <cp:lastModifiedBy>songwenming</cp:lastModifiedBy>
  <cp:revision>73</cp:revision>
  <dcterms:created xsi:type="dcterms:W3CDTF">2017-05-18T03:51:08Z</dcterms:created>
  <dcterms:modified xsi:type="dcterms:W3CDTF">2017-05-19T11:59:09Z</dcterms:modified>
</cp:coreProperties>
</file>